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35"/>
  </p:notesMasterIdLst>
  <p:sldIdLst>
    <p:sldId id="256" r:id="rId2"/>
    <p:sldId id="891" r:id="rId3"/>
    <p:sldId id="897" r:id="rId4"/>
    <p:sldId id="898" r:id="rId5"/>
    <p:sldId id="899" r:id="rId6"/>
    <p:sldId id="353" r:id="rId7"/>
    <p:sldId id="900" r:id="rId8"/>
    <p:sldId id="866" r:id="rId9"/>
    <p:sldId id="908" r:id="rId10"/>
    <p:sldId id="357" r:id="rId11"/>
    <p:sldId id="902" r:id="rId12"/>
    <p:sldId id="362" r:id="rId13"/>
    <p:sldId id="354" r:id="rId14"/>
    <p:sldId id="355" r:id="rId15"/>
    <p:sldId id="1089" r:id="rId16"/>
    <p:sldId id="903" r:id="rId17"/>
    <p:sldId id="904" r:id="rId18"/>
    <p:sldId id="905" r:id="rId19"/>
    <p:sldId id="906" r:id="rId20"/>
    <p:sldId id="919" r:id="rId21"/>
    <p:sldId id="920" r:id="rId22"/>
    <p:sldId id="579" r:id="rId23"/>
    <p:sldId id="921" r:id="rId24"/>
    <p:sldId id="922" r:id="rId25"/>
    <p:sldId id="581" r:id="rId26"/>
    <p:sldId id="582" r:id="rId27"/>
    <p:sldId id="923" r:id="rId28"/>
    <p:sldId id="924" r:id="rId29"/>
    <p:sldId id="925" r:id="rId30"/>
    <p:sldId id="926" r:id="rId31"/>
    <p:sldId id="585" r:id="rId32"/>
    <p:sldId id="927" r:id="rId33"/>
    <p:sldId id="928" r:id="rId34"/>
    <p:sldId id="912" r:id="rId35"/>
    <p:sldId id="929" r:id="rId36"/>
    <p:sldId id="930" r:id="rId37"/>
    <p:sldId id="931" r:id="rId38"/>
    <p:sldId id="932" r:id="rId39"/>
    <p:sldId id="964" r:id="rId40"/>
    <p:sldId id="1090" r:id="rId41"/>
    <p:sldId id="947" r:id="rId42"/>
    <p:sldId id="880" r:id="rId43"/>
    <p:sldId id="882" r:id="rId44"/>
    <p:sldId id="883" r:id="rId45"/>
    <p:sldId id="281" r:id="rId46"/>
    <p:sldId id="934" r:id="rId47"/>
    <p:sldId id="935" r:id="rId48"/>
    <p:sldId id="913" r:id="rId49"/>
    <p:sldId id="914" r:id="rId50"/>
    <p:sldId id="915" r:id="rId51"/>
    <p:sldId id="916" r:id="rId52"/>
    <p:sldId id="917" r:id="rId53"/>
    <p:sldId id="936" r:id="rId54"/>
    <p:sldId id="937" r:id="rId55"/>
    <p:sldId id="938" r:id="rId56"/>
    <p:sldId id="939" r:id="rId57"/>
    <p:sldId id="940" r:id="rId58"/>
    <p:sldId id="941" r:id="rId59"/>
    <p:sldId id="1092" r:id="rId60"/>
    <p:sldId id="942" r:id="rId61"/>
    <p:sldId id="295" r:id="rId62"/>
    <p:sldId id="944" r:id="rId63"/>
    <p:sldId id="297" r:id="rId64"/>
    <p:sldId id="946" r:id="rId65"/>
    <p:sldId id="909" r:id="rId66"/>
    <p:sldId id="910" r:id="rId67"/>
    <p:sldId id="911" r:id="rId68"/>
    <p:sldId id="945" r:id="rId69"/>
    <p:sldId id="1091" r:id="rId70"/>
    <p:sldId id="500" r:id="rId71"/>
    <p:sldId id="948" r:id="rId72"/>
    <p:sldId id="949" r:id="rId73"/>
    <p:sldId id="502" r:id="rId74"/>
    <p:sldId id="1017" r:id="rId75"/>
    <p:sldId id="1093" r:id="rId76"/>
    <p:sldId id="321" r:id="rId77"/>
    <p:sldId id="509" r:id="rId78"/>
    <p:sldId id="1030" r:id="rId79"/>
    <p:sldId id="511" r:id="rId80"/>
    <p:sldId id="1031" r:id="rId81"/>
    <p:sldId id="1032" r:id="rId82"/>
    <p:sldId id="1033" r:id="rId83"/>
    <p:sldId id="1034" r:id="rId84"/>
    <p:sldId id="1035" r:id="rId85"/>
    <p:sldId id="1036" r:id="rId86"/>
    <p:sldId id="1037" r:id="rId87"/>
    <p:sldId id="1038" r:id="rId88"/>
    <p:sldId id="1039" r:id="rId89"/>
    <p:sldId id="1040" r:id="rId90"/>
    <p:sldId id="1022" r:id="rId91"/>
    <p:sldId id="506" r:id="rId92"/>
    <p:sldId id="1094" r:id="rId93"/>
    <p:sldId id="1023" r:id="rId94"/>
    <p:sldId id="1024" r:id="rId95"/>
    <p:sldId id="322" r:id="rId96"/>
    <p:sldId id="1025" r:id="rId97"/>
    <p:sldId id="1026" r:id="rId98"/>
    <p:sldId id="1027" r:id="rId99"/>
    <p:sldId id="1028" r:id="rId100"/>
    <p:sldId id="1029" r:id="rId101"/>
    <p:sldId id="510" r:id="rId102"/>
    <p:sldId id="519" r:id="rId103"/>
    <p:sldId id="1041" r:id="rId104"/>
    <p:sldId id="1042" r:id="rId105"/>
    <p:sldId id="1043" r:id="rId106"/>
    <p:sldId id="1044" r:id="rId107"/>
    <p:sldId id="1045" r:id="rId108"/>
    <p:sldId id="1046" r:id="rId109"/>
    <p:sldId id="1047" r:id="rId110"/>
    <p:sldId id="1048" r:id="rId111"/>
    <p:sldId id="1049" r:id="rId112"/>
    <p:sldId id="1050" r:id="rId113"/>
    <p:sldId id="1051" r:id="rId114"/>
    <p:sldId id="1052" r:id="rId115"/>
    <p:sldId id="1053" r:id="rId116"/>
    <p:sldId id="366" r:id="rId117"/>
    <p:sldId id="1054" r:id="rId118"/>
    <p:sldId id="368" r:id="rId119"/>
    <p:sldId id="369" r:id="rId120"/>
    <p:sldId id="1055" r:id="rId121"/>
    <p:sldId id="1056" r:id="rId122"/>
    <p:sldId id="1057" r:id="rId123"/>
    <p:sldId id="1058" r:id="rId124"/>
    <p:sldId id="1059" r:id="rId125"/>
    <p:sldId id="1060" r:id="rId126"/>
    <p:sldId id="371" r:id="rId127"/>
    <p:sldId id="372" r:id="rId128"/>
    <p:sldId id="373" r:id="rId129"/>
    <p:sldId id="375" r:id="rId130"/>
    <p:sldId id="376" r:id="rId131"/>
    <p:sldId id="377" r:id="rId132"/>
    <p:sldId id="1061" r:id="rId133"/>
    <p:sldId id="1062" r:id="rId134"/>
    <p:sldId id="1063" r:id="rId135"/>
    <p:sldId id="1064" r:id="rId136"/>
    <p:sldId id="1065" r:id="rId137"/>
    <p:sldId id="1066" r:id="rId138"/>
    <p:sldId id="1067" r:id="rId139"/>
    <p:sldId id="1068" r:id="rId140"/>
    <p:sldId id="1069" r:id="rId141"/>
    <p:sldId id="1070" r:id="rId142"/>
    <p:sldId id="384" r:id="rId143"/>
    <p:sldId id="374" r:id="rId144"/>
    <p:sldId id="1071" r:id="rId145"/>
    <p:sldId id="647" r:id="rId146"/>
    <p:sldId id="1072" r:id="rId147"/>
    <p:sldId id="1073" r:id="rId148"/>
    <p:sldId id="1074" r:id="rId149"/>
    <p:sldId id="389" r:id="rId150"/>
    <p:sldId id="392" r:id="rId151"/>
    <p:sldId id="393" r:id="rId152"/>
    <p:sldId id="394" r:id="rId153"/>
    <p:sldId id="422" r:id="rId154"/>
    <p:sldId id="1088" r:id="rId155"/>
    <p:sldId id="1095" r:id="rId156"/>
    <p:sldId id="886" r:id="rId157"/>
    <p:sldId id="887" r:id="rId158"/>
    <p:sldId id="287" r:id="rId159"/>
    <p:sldId id="888" r:id="rId160"/>
    <p:sldId id="1096" r:id="rId161"/>
    <p:sldId id="289" r:id="rId162"/>
    <p:sldId id="889" r:id="rId163"/>
    <p:sldId id="296" r:id="rId164"/>
    <p:sldId id="890" r:id="rId165"/>
    <p:sldId id="749" r:id="rId166"/>
    <p:sldId id="750" r:id="rId167"/>
    <p:sldId id="751" r:id="rId168"/>
    <p:sldId id="752" r:id="rId169"/>
    <p:sldId id="516" r:id="rId170"/>
    <p:sldId id="283" r:id="rId171"/>
    <p:sldId id="306" r:id="rId172"/>
    <p:sldId id="303" r:id="rId173"/>
    <p:sldId id="302" r:id="rId174"/>
    <p:sldId id="304" r:id="rId175"/>
    <p:sldId id="305" r:id="rId176"/>
    <p:sldId id="307" r:id="rId177"/>
    <p:sldId id="308" r:id="rId178"/>
    <p:sldId id="309" r:id="rId179"/>
    <p:sldId id="311" r:id="rId180"/>
    <p:sldId id="470" r:id="rId181"/>
    <p:sldId id="471" r:id="rId182"/>
    <p:sldId id="472" r:id="rId183"/>
    <p:sldId id="466" r:id="rId184"/>
    <p:sldId id="310" r:id="rId185"/>
    <p:sldId id="473" r:id="rId186"/>
    <p:sldId id="474" r:id="rId187"/>
    <p:sldId id="475" r:id="rId188"/>
    <p:sldId id="476" r:id="rId189"/>
    <p:sldId id="477" r:id="rId190"/>
    <p:sldId id="478" r:id="rId191"/>
    <p:sldId id="479" r:id="rId192"/>
    <p:sldId id="487" r:id="rId193"/>
    <p:sldId id="482" r:id="rId194"/>
    <p:sldId id="483" r:id="rId195"/>
    <p:sldId id="484" r:id="rId196"/>
    <p:sldId id="485" r:id="rId197"/>
    <p:sldId id="486" r:id="rId198"/>
    <p:sldId id="488" r:id="rId199"/>
    <p:sldId id="837" r:id="rId200"/>
    <p:sldId id="838" r:id="rId201"/>
    <p:sldId id="839" r:id="rId202"/>
    <p:sldId id="840" r:id="rId203"/>
    <p:sldId id="841" r:id="rId204"/>
    <p:sldId id="842" r:id="rId205"/>
    <p:sldId id="843" r:id="rId206"/>
    <p:sldId id="844" r:id="rId207"/>
    <p:sldId id="845" r:id="rId208"/>
    <p:sldId id="846" r:id="rId209"/>
    <p:sldId id="847" r:id="rId210"/>
    <p:sldId id="848" r:id="rId211"/>
    <p:sldId id="849" r:id="rId212"/>
    <p:sldId id="850" r:id="rId213"/>
    <p:sldId id="274" r:id="rId214"/>
    <p:sldId id="489" r:id="rId215"/>
    <p:sldId id="468" r:id="rId216"/>
    <p:sldId id="316" r:id="rId217"/>
    <p:sldId id="753" r:id="rId218"/>
    <p:sldId id="754" r:id="rId219"/>
    <p:sldId id="312" r:id="rId220"/>
    <p:sldId id="313" r:id="rId221"/>
    <p:sldId id="480" r:id="rId222"/>
    <p:sldId id="481" r:id="rId223"/>
    <p:sldId id="469" r:id="rId224"/>
    <p:sldId id="317" r:id="rId225"/>
    <p:sldId id="452" r:id="rId226"/>
    <p:sldId id="453" r:id="rId227"/>
    <p:sldId id="490" r:id="rId228"/>
    <p:sldId id="517" r:id="rId229"/>
    <p:sldId id="518" r:id="rId230"/>
    <p:sldId id="336" r:id="rId231"/>
    <p:sldId id="337" r:id="rId232"/>
    <p:sldId id="338" r:id="rId233"/>
    <p:sldId id="339" r:id="rId234"/>
    <p:sldId id="340" r:id="rId235"/>
    <p:sldId id="491" r:id="rId236"/>
    <p:sldId id="331" r:id="rId237"/>
    <p:sldId id="326" r:id="rId238"/>
    <p:sldId id="1097" r:id="rId239"/>
    <p:sldId id="257" r:id="rId240"/>
    <p:sldId id="258" r:id="rId241"/>
    <p:sldId id="1098" r:id="rId242"/>
    <p:sldId id="259" r:id="rId243"/>
    <p:sldId id="1099" r:id="rId244"/>
    <p:sldId id="260" r:id="rId245"/>
    <p:sldId id="261" r:id="rId246"/>
    <p:sldId id="262" r:id="rId247"/>
    <p:sldId id="263" r:id="rId248"/>
    <p:sldId id="1100" r:id="rId249"/>
    <p:sldId id="1101" r:id="rId250"/>
    <p:sldId id="1102" r:id="rId251"/>
    <p:sldId id="267" r:id="rId252"/>
    <p:sldId id="1103" r:id="rId253"/>
    <p:sldId id="1104" r:id="rId254"/>
    <p:sldId id="1105" r:id="rId255"/>
    <p:sldId id="1106" r:id="rId256"/>
    <p:sldId id="1107" r:id="rId257"/>
    <p:sldId id="1108" r:id="rId258"/>
    <p:sldId id="1109" r:id="rId259"/>
    <p:sldId id="292" r:id="rId260"/>
    <p:sldId id="1110" r:id="rId261"/>
    <p:sldId id="1111" r:id="rId262"/>
    <p:sldId id="1112" r:id="rId263"/>
    <p:sldId id="1113" r:id="rId264"/>
    <p:sldId id="279" r:id="rId265"/>
    <p:sldId id="280" r:id="rId266"/>
    <p:sldId id="1114" r:id="rId267"/>
    <p:sldId id="1115" r:id="rId268"/>
    <p:sldId id="1116" r:id="rId269"/>
    <p:sldId id="284" r:id="rId270"/>
    <p:sldId id="285" r:id="rId271"/>
    <p:sldId id="1117" r:id="rId272"/>
    <p:sldId id="1118" r:id="rId273"/>
    <p:sldId id="1119" r:id="rId274"/>
    <p:sldId id="1120" r:id="rId275"/>
    <p:sldId id="1121" r:id="rId276"/>
    <p:sldId id="1122" r:id="rId277"/>
    <p:sldId id="293" r:id="rId278"/>
    <p:sldId id="1123" r:id="rId279"/>
    <p:sldId id="1124" r:id="rId280"/>
    <p:sldId id="1125" r:id="rId281"/>
    <p:sldId id="1126" r:id="rId282"/>
    <p:sldId id="1127" r:id="rId283"/>
    <p:sldId id="299" r:id="rId284"/>
    <p:sldId id="1128" r:id="rId285"/>
    <p:sldId id="301" r:id="rId286"/>
    <p:sldId id="1129" r:id="rId287"/>
    <p:sldId id="1130" r:id="rId288"/>
    <p:sldId id="1131" r:id="rId289"/>
    <p:sldId id="1132" r:id="rId290"/>
    <p:sldId id="1133" r:id="rId291"/>
    <p:sldId id="1134" r:id="rId292"/>
    <p:sldId id="1135" r:id="rId293"/>
    <p:sldId id="1136" r:id="rId294"/>
    <p:sldId id="1137" r:id="rId295"/>
    <p:sldId id="1138" r:id="rId296"/>
    <p:sldId id="1139" r:id="rId297"/>
    <p:sldId id="1140" r:id="rId298"/>
    <p:sldId id="314" r:id="rId299"/>
    <p:sldId id="315" r:id="rId300"/>
    <p:sldId id="1141" r:id="rId301"/>
    <p:sldId id="1142" r:id="rId302"/>
    <p:sldId id="1143" r:id="rId303"/>
    <p:sldId id="319" r:id="rId304"/>
    <p:sldId id="320" r:id="rId305"/>
    <p:sldId id="1144" r:id="rId306"/>
    <p:sldId id="1145" r:id="rId307"/>
    <p:sldId id="323" r:id="rId308"/>
    <p:sldId id="324" r:id="rId309"/>
    <p:sldId id="325" r:id="rId310"/>
    <p:sldId id="1146" r:id="rId311"/>
    <p:sldId id="327" r:id="rId312"/>
    <p:sldId id="328" r:id="rId313"/>
    <p:sldId id="329" r:id="rId314"/>
    <p:sldId id="330" r:id="rId315"/>
    <p:sldId id="1147" r:id="rId316"/>
    <p:sldId id="332" r:id="rId317"/>
    <p:sldId id="333" r:id="rId318"/>
    <p:sldId id="334" r:id="rId319"/>
    <p:sldId id="335" r:id="rId320"/>
    <p:sldId id="492" r:id="rId321"/>
    <p:sldId id="264" r:id="rId322"/>
    <p:sldId id="350" r:id="rId323"/>
    <p:sldId id="265" r:id="rId324"/>
    <p:sldId id="494" r:id="rId325"/>
    <p:sldId id="493" r:id="rId326"/>
    <p:sldId id="495" r:id="rId327"/>
    <p:sldId id="351" r:id="rId328"/>
    <p:sldId id="266" r:id="rId329"/>
    <p:sldId id="348" r:id="rId330"/>
    <p:sldId id="349" r:id="rId331"/>
    <p:sldId id="496" r:id="rId332"/>
    <p:sldId id="268" r:id="rId333"/>
    <p:sldId id="808" r:id="rId334"/>
    <p:sldId id="804" r:id="rId335"/>
    <p:sldId id="270" r:id="rId336"/>
    <p:sldId id="759" r:id="rId337"/>
    <p:sldId id="805" r:id="rId338"/>
    <p:sldId id="809" r:id="rId339"/>
    <p:sldId id="282" r:id="rId340"/>
    <p:sldId id="273" r:id="rId341"/>
    <p:sldId id="275" r:id="rId342"/>
    <p:sldId id="276" r:id="rId343"/>
    <p:sldId id="278" r:id="rId344"/>
    <p:sldId id="810" r:id="rId345"/>
    <p:sldId id="286" r:id="rId346"/>
    <p:sldId id="288" r:id="rId347"/>
    <p:sldId id="290" r:id="rId348"/>
    <p:sldId id="291" r:id="rId349"/>
    <p:sldId id="294" r:id="rId350"/>
    <p:sldId id="497" r:id="rId351"/>
    <p:sldId id="507" r:id="rId352"/>
    <p:sldId id="271" r:id="rId353"/>
    <p:sldId id="272" r:id="rId354"/>
    <p:sldId id="361" r:id="rId355"/>
    <p:sldId id="504" r:id="rId356"/>
    <p:sldId id="520" r:id="rId357"/>
    <p:sldId id="521" r:id="rId358"/>
    <p:sldId id="522" r:id="rId359"/>
    <p:sldId id="531" r:id="rId360"/>
    <p:sldId id="554" r:id="rId361"/>
    <p:sldId id="556" r:id="rId362"/>
    <p:sldId id="557" r:id="rId363"/>
    <p:sldId id="756" r:id="rId364"/>
    <p:sldId id="553" r:id="rId365"/>
    <p:sldId id="757" r:id="rId366"/>
    <p:sldId id="755" r:id="rId367"/>
    <p:sldId id="612" r:id="rId368"/>
    <p:sldId id="613" r:id="rId369"/>
    <p:sldId id="614" r:id="rId370"/>
    <p:sldId id="615" r:id="rId371"/>
    <p:sldId id="616" r:id="rId372"/>
    <p:sldId id="617" r:id="rId373"/>
    <p:sldId id="618" r:id="rId374"/>
    <p:sldId id="619" r:id="rId375"/>
    <p:sldId id="620" r:id="rId376"/>
    <p:sldId id="621" r:id="rId377"/>
    <p:sldId id="622" r:id="rId378"/>
    <p:sldId id="623" r:id="rId379"/>
    <p:sldId id="624" r:id="rId380"/>
    <p:sldId id="625" r:id="rId381"/>
    <p:sldId id="626" r:id="rId382"/>
    <p:sldId id="627" r:id="rId383"/>
    <p:sldId id="628" r:id="rId384"/>
    <p:sldId id="629" r:id="rId385"/>
    <p:sldId id="630" r:id="rId386"/>
    <p:sldId id="631" r:id="rId387"/>
    <p:sldId id="632" r:id="rId388"/>
    <p:sldId id="633" r:id="rId389"/>
    <p:sldId id="634" r:id="rId390"/>
    <p:sldId id="635" r:id="rId391"/>
    <p:sldId id="636" r:id="rId392"/>
    <p:sldId id="637" r:id="rId393"/>
    <p:sldId id="648" r:id="rId394"/>
    <p:sldId id="650" r:id="rId395"/>
    <p:sldId id="649" r:id="rId396"/>
    <p:sldId id="651" r:id="rId397"/>
    <p:sldId id="652" r:id="rId398"/>
    <p:sldId id="638" r:id="rId399"/>
    <p:sldId id="639" r:id="rId400"/>
    <p:sldId id="640" r:id="rId401"/>
    <p:sldId id="641" r:id="rId402"/>
    <p:sldId id="642" r:id="rId403"/>
    <p:sldId id="643" r:id="rId404"/>
    <p:sldId id="644" r:id="rId405"/>
    <p:sldId id="645" r:id="rId406"/>
    <p:sldId id="646" r:id="rId407"/>
    <p:sldId id="558" r:id="rId408"/>
    <p:sldId id="559" r:id="rId409"/>
    <p:sldId id="560" r:id="rId410"/>
    <p:sldId id="524" r:id="rId411"/>
    <p:sldId id="561" r:id="rId412"/>
    <p:sldId id="543" r:id="rId413"/>
    <p:sldId id="544" r:id="rId414"/>
    <p:sldId id="530" r:id="rId415"/>
    <p:sldId id="545" r:id="rId416"/>
    <p:sldId id="532" r:id="rId417"/>
    <p:sldId id="546" r:id="rId418"/>
    <p:sldId id="533" r:id="rId419"/>
    <p:sldId id="534" r:id="rId420"/>
    <p:sldId id="535" r:id="rId421"/>
    <p:sldId id="538" r:id="rId422"/>
    <p:sldId id="539" r:id="rId423"/>
    <p:sldId id="542" r:id="rId424"/>
    <p:sldId id="547" r:id="rId425"/>
    <p:sldId id="526" r:id="rId426"/>
    <p:sldId id="528" r:id="rId427"/>
    <p:sldId id="527" r:id="rId428"/>
    <p:sldId id="548" r:id="rId429"/>
    <p:sldId id="551" r:id="rId430"/>
    <p:sldId id="550" r:id="rId431"/>
    <p:sldId id="758" r:id="rId432"/>
    <p:sldId id="562" r:id="rId433"/>
    <p:sldId id="760" r:id="rId434"/>
    <p:sldId id="563" r:id="rId435"/>
    <p:sldId id="508" r:id="rId436"/>
    <p:sldId id="812" r:id="rId437"/>
    <p:sldId id="318" r:id="rId438"/>
    <p:sldId id="814" r:id="rId439"/>
    <p:sldId id="512" r:id="rId440"/>
    <p:sldId id="505" r:id="rId441"/>
    <p:sldId id="513" r:id="rId442"/>
    <p:sldId id="277" r:id="rId443"/>
    <p:sldId id="555" r:id="rId444"/>
    <p:sldId id="370" r:id="rId445"/>
    <p:sldId id="269" r:id="rId446"/>
    <p:sldId id="378" r:id="rId447"/>
    <p:sldId id="379" r:id="rId448"/>
    <p:sldId id="380" r:id="rId449"/>
    <p:sldId id="381" r:id="rId450"/>
    <p:sldId id="761" r:id="rId451"/>
    <p:sldId id="382" r:id="rId452"/>
    <p:sldId id="298" r:id="rId453"/>
    <p:sldId id="300" r:id="rId454"/>
    <p:sldId id="383" r:id="rId455"/>
    <p:sldId id="385" r:id="rId456"/>
    <p:sldId id="454" r:id="rId457"/>
    <p:sldId id="455" r:id="rId458"/>
    <p:sldId id="457" r:id="rId459"/>
    <p:sldId id="456" r:id="rId460"/>
    <p:sldId id="386" r:id="rId461"/>
    <p:sldId id="387" r:id="rId462"/>
    <p:sldId id="388" r:id="rId463"/>
    <p:sldId id="458" r:id="rId464"/>
    <p:sldId id="766" r:id="rId465"/>
    <p:sldId id="390" r:id="rId466"/>
    <p:sldId id="419" r:id="rId467"/>
    <p:sldId id="415" r:id="rId468"/>
    <p:sldId id="416" r:id="rId469"/>
    <p:sldId id="417" r:id="rId470"/>
    <p:sldId id="420" r:id="rId471"/>
    <p:sldId id="764" r:id="rId472"/>
    <p:sldId id="765" r:id="rId473"/>
    <p:sldId id="763" r:id="rId474"/>
    <p:sldId id="762" r:id="rId475"/>
    <p:sldId id="409" r:id="rId476"/>
    <p:sldId id="767" r:id="rId477"/>
    <p:sldId id="587" r:id="rId478"/>
    <p:sldId id="410" r:id="rId479"/>
    <p:sldId id="743" r:id="rId480"/>
    <p:sldId id="744" r:id="rId481"/>
    <p:sldId id="745" r:id="rId482"/>
    <p:sldId id="746" r:id="rId483"/>
    <p:sldId id="747" r:id="rId484"/>
    <p:sldId id="748" r:id="rId485"/>
    <p:sldId id="578" r:id="rId486"/>
    <p:sldId id="653" r:id="rId487"/>
    <p:sldId id="769" r:id="rId488"/>
    <p:sldId id="770" r:id="rId489"/>
    <p:sldId id="771" r:id="rId490"/>
    <p:sldId id="773" r:id="rId491"/>
    <p:sldId id="772" r:id="rId492"/>
    <p:sldId id="654" r:id="rId493"/>
    <p:sldId id="655" r:id="rId494"/>
    <p:sldId id="656" r:id="rId495"/>
    <p:sldId id="657" r:id="rId496"/>
    <p:sldId id="699" r:id="rId497"/>
    <p:sldId id="700" r:id="rId498"/>
    <p:sldId id="701" r:id="rId499"/>
    <p:sldId id="702" r:id="rId500"/>
    <p:sldId id="703" r:id="rId501"/>
    <p:sldId id="704" r:id="rId502"/>
    <p:sldId id="705" r:id="rId503"/>
    <p:sldId id="706" r:id="rId504"/>
    <p:sldId id="707" r:id="rId505"/>
    <p:sldId id="708" r:id="rId506"/>
    <p:sldId id="709" r:id="rId507"/>
    <p:sldId id="710" r:id="rId508"/>
    <p:sldId id="711" r:id="rId509"/>
    <p:sldId id="712" r:id="rId510"/>
    <p:sldId id="713" r:id="rId511"/>
    <p:sldId id="714" r:id="rId512"/>
    <p:sldId id="715" r:id="rId513"/>
    <p:sldId id="716" r:id="rId514"/>
    <p:sldId id="717" r:id="rId515"/>
    <p:sldId id="718" r:id="rId516"/>
    <p:sldId id="719" r:id="rId517"/>
    <p:sldId id="720" r:id="rId518"/>
    <p:sldId id="721" r:id="rId519"/>
    <p:sldId id="722" r:id="rId520"/>
    <p:sldId id="723" r:id="rId521"/>
    <p:sldId id="724" r:id="rId522"/>
    <p:sldId id="725" r:id="rId523"/>
    <p:sldId id="726" r:id="rId524"/>
    <p:sldId id="658" r:id="rId525"/>
    <p:sldId id="698" r:id="rId526"/>
    <p:sldId id="659" r:id="rId527"/>
    <p:sldId id="660" r:id="rId528"/>
    <p:sldId id="662" r:id="rId529"/>
    <p:sldId id="727" r:id="rId530"/>
    <p:sldId id="663" r:id="rId531"/>
    <p:sldId id="728" r:id="rId532"/>
    <p:sldId id="664" r:id="rId533"/>
    <p:sldId id="665" r:id="rId534"/>
    <p:sldId id="666" r:id="rId535"/>
    <p:sldId id="667" r:id="rId536"/>
    <p:sldId id="668" r:id="rId537"/>
    <p:sldId id="669" r:id="rId538"/>
    <p:sldId id="670" r:id="rId539"/>
    <p:sldId id="671" r:id="rId540"/>
    <p:sldId id="672" r:id="rId541"/>
    <p:sldId id="673" r:id="rId542"/>
    <p:sldId id="729" r:id="rId543"/>
    <p:sldId id="674" r:id="rId544"/>
    <p:sldId id="675" r:id="rId545"/>
    <p:sldId id="676" r:id="rId546"/>
    <p:sldId id="677" r:id="rId547"/>
    <p:sldId id="678" r:id="rId548"/>
    <p:sldId id="679" r:id="rId549"/>
    <p:sldId id="680" r:id="rId550"/>
    <p:sldId id="681" r:id="rId551"/>
    <p:sldId id="682" r:id="rId552"/>
    <p:sldId id="683" r:id="rId553"/>
    <p:sldId id="684" r:id="rId554"/>
    <p:sldId id="685" r:id="rId555"/>
    <p:sldId id="686" r:id="rId556"/>
    <p:sldId id="730" r:id="rId557"/>
    <p:sldId id="687" r:id="rId558"/>
    <p:sldId id="688" r:id="rId559"/>
    <p:sldId id="689" r:id="rId560"/>
    <p:sldId id="731" r:id="rId561"/>
    <p:sldId id="732" r:id="rId562"/>
    <p:sldId id="733" r:id="rId563"/>
    <p:sldId id="734" r:id="rId564"/>
    <p:sldId id="735" r:id="rId565"/>
    <p:sldId id="736" r:id="rId566"/>
    <p:sldId id="737" r:id="rId567"/>
    <p:sldId id="738" r:id="rId568"/>
    <p:sldId id="739" r:id="rId569"/>
    <p:sldId id="740" r:id="rId570"/>
    <p:sldId id="741" r:id="rId571"/>
    <p:sldId id="742" r:id="rId572"/>
    <p:sldId id="690" r:id="rId573"/>
    <p:sldId id="691" r:id="rId574"/>
    <p:sldId id="692" r:id="rId575"/>
    <p:sldId id="693" r:id="rId576"/>
    <p:sldId id="694" r:id="rId577"/>
    <p:sldId id="571" r:id="rId578"/>
    <p:sldId id="580" r:id="rId579"/>
    <p:sldId id="583" r:id="rId580"/>
    <p:sldId id="584" r:id="rId581"/>
    <p:sldId id="586" r:id="rId582"/>
    <p:sldId id="588" r:id="rId583"/>
    <p:sldId id="589" r:id="rId584"/>
    <p:sldId id="590" r:id="rId585"/>
    <p:sldId id="591" r:id="rId586"/>
    <p:sldId id="592" r:id="rId587"/>
    <p:sldId id="593" r:id="rId588"/>
    <p:sldId id="594" r:id="rId589"/>
    <p:sldId id="596" r:id="rId590"/>
    <p:sldId id="597" r:id="rId591"/>
    <p:sldId id="424" r:id="rId592"/>
    <p:sldId id="564" r:id="rId593"/>
    <p:sldId id="565" r:id="rId594"/>
    <p:sldId id="566" r:id="rId595"/>
    <p:sldId id="567" r:id="rId596"/>
    <p:sldId id="575" r:id="rId597"/>
    <p:sldId id="577" r:id="rId598"/>
    <p:sldId id="572" r:id="rId599"/>
    <p:sldId id="574" r:id="rId600"/>
    <p:sldId id="598" r:id="rId601"/>
    <p:sldId id="599" r:id="rId602"/>
    <p:sldId id="423" r:id="rId603"/>
    <p:sldId id="602" r:id="rId604"/>
    <p:sldId id="603" r:id="rId605"/>
    <p:sldId id="604" r:id="rId606"/>
    <p:sldId id="605" r:id="rId607"/>
    <p:sldId id="606" r:id="rId608"/>
    <p:sldId id="607" r:id="rId609"/>
    <p:sldId id="600" r:id="rId610"/>
    <p:sldId id="601" r:id="rId611"/>
    <p:sldId id="437" r:id="rId612"/>
    <p:sldId id="608" r:id="rId613"/>
    <p:sldId id="609" r:id="rId614"/>
    <p:sldId id="610" r:id="rId615"/>
    <p:sldId id="611" r:id="rId616"/>
    <p:sldId id="576" r:id="rId617"/>
    <p:sldId id="434" r:id="rId618"/>
    <p:sldId id="569" r:id="rId619"/>
    <p:sldId id="570" r:id="rId620"/>
    <p:sldId id="851" r:id="rId621"/>
    <p:sldId id="852" r:id="rId622"/>
    <p:sldId id="853" r:id="rId623"/>
    <p:sldId id="854" r:id="rId624"/>
    <p:sldId id="855" r:id="rId625"/>
    <p:sldId id="856" r:id="rId626"/>
    <p:sldId id="857" r:id="rId627"/>
    <p:sldId id="858" r:id="rId628"/>
    <p:sldId id="859" r:id="rId629"/>
    <p:sldId id="860" r:id="rId630"/>
    <p:sldId id="861" r:id="rId631"/>
    <p:sldId id="862" r:id="rId632"/>
    <p:sldId id="863" r:id="rId633"/>
    <p:sldId id="864" r:id="rId6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631" Type="http://schemas.openxmlformats.org/officeDocument/2006/relationships/slide" Target="slides/slide630.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notesMaster" Target="notesMasters/notesMaster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presProps" Target="presProps.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theme" Target="theme/theme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132" Type="http://schemas.openxmlformats.org/officeDocument/2006/relationships/slide" Target="slides/slide131.xml"/><Relationship Id="rId437" Type="http://schemas.openxmlformats.org/officeDocument/2006/relationships/slide" Target="slides/slide436.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7FEE1-98DA-46AB-BF24-011B6B80352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l-GR"/>
        </a:p>
      </dgm:t>
    </dgm:pt>
    <dgm:pt modelId="{46971D4A-81CF-4564-AD98-5A71F587B5F8}">
      <dgm:prSet phldrT="[Text]" custT="1"/>
      <dgm:spPr/>
      <dgm:t>
        <a:bodyPr/>
        <a:lstStyle/>
        <a:p>
          <a:r>
            <a:rPr lang="el-GR" sz="1600" dirty="0">
              <a:latin typeface="Times New Roman" panose="02020603050405020304" pitchFamily="18" charset="0"/>
              <a:cs typeface="Times New Roman" panose="02020603050405020304" pitchFamily="18" charset="0"/>
            </a:rPr>
            <a:t>Α΄ ΣΚΕΛΟΣ ΣΧΕΔΙΟΥ</a:t>
          </a:r>
        </a:p>
      </dgm:t>
    </dgm:pt>
    <dgm:pt modelId="{5BA5F231-D6DA-4B0B-BB79-1EDB7601D58C}" type="parTrans" cxnId="{3C5A7C82-5271-468A-A5A8-20253CA4A7BF}">
      <dgm:prSet/>
      <dgm:spPr/>
      <dgm:t>
        <a:bodyPr/>
        <a:lstStyle/>
        <a:p>
          <a:endParaRPr lang="el-GR"/>
        </a:p>
      </dgm:t>
    </dgm:pt>
    <dgm:pt modelId="{5CE87E9D-9954-489A-89B2-811F565EC494}" type="sibTrans" cxnId="{3C5A7C82-5271-468A-A5A8-20253CA4A7BF}">
      <dgm:prSet/>
      <dgm:spPr/>
      <dgm:t>
        <a:bodyPr/>
        <a:lstStyle/>
        <a:p>
          <a:endParaRPr lang="el-GR"/>
        </a:p>
      </dgm:t>
    </dgm:pt>
    <dgm:pt modelId="{04BC1A92-42F1-427C-9BD0-E76FC2C864A3}">
      <dgm:prSet phldrT="[Text]" custT="1"/>
      <dgm:spPr/>
      <dgm:t>
        <a:bodyPr/>
        <a:lstStyle/>
        <a:p>
          <a:pPr algn="l"/>
          <a:r>
            <a:rPr lang="el-GR" sz="1600" dirty="0">
              <a:latin typeface="Times New Roman" panose="02020603050405020304" pitchFamily="18" charset="0"/>
              <a:cs typeface="Times New Roman" panose="02020603050405020304" pitchFamily="18" charset="0"/>
            </a:rPr>
            <a:t>ΒΑ: </a:t>
          </a:r>
          <a:r>
            <a:rPr lang="el-GR" sz="1600" dirty="0" err="1">
              <a:latin typeface="Times New Roman" panose="02020603050405020304" pitchFamily="18" charset="0"/>
              <a:cs typeface="Times New Roman" panose="02020603050405020304" pitchFamily="18" charset="0"/>
            </a:rPr>
            <a:t>Αμμουδαρά</a:t>
          </a:r>
          <a:r>
            <a:rPr lang="el-GR" sz="1600" dirty="0">
              <a:latin typeface="Times New Roman" panose="02020603050405020304" pitchFamily="18" charset="0"/>
              <a:cs typeface="Times New Roman" panose="02020603050405020304" pitchFamily="18" charset="0"/>
            </a:rPr>
            <a:t> - </a:t>
          </a:r>
          <a:r>
            <a:rPr lang="el-GR" sz="1600" dirty="0" err="1">
              <a:latin typeface="Times New Roman" panose="02020603050405020304" pitchFamily="18" charset="0"/>
              <a:cs typeface="Times New Roman" panose="02020603050405020304" pitchFamily="18" charset="0"/>
            </a:rPr>
            <a:t>Αλεβίτσα</a:t>
          </a:r>
          <a:endParaRPr lang="el-GR" sz="1600" dirty="0">
            <a:latin typeface="Times New Roman" panose="02020603050405020304" pitchFamily="18" charset="0"/>
            <a:cs typeface="Times New Roman" panose="02020603050405020304" pitchFamily="18" charset="0"/>
          </a:endParaRPr>
        </a:p>
      </dgm:t>
    </dgm:pt>
    <dgm:pt modelId="{F69A2818-4F1A-4F1B-B029-EB7544D3F08D}" type="parTrans" cxnId="{3F0D68BC-855D-44E9-870F-2D55FD033CA3}">
      <dgm:prSet/>
      <dgm:spPr/>
      <dgm:t>
        <a:bodyPr/>
        <a:lstStyle/>
        <a:p>
          <a:endParaRPr lang="el-GR"/>
        </a:p>
      </dgm:t>
    </dgm:pt>
    <dgm:pt modelId="{6AFB7A38-3C58-40FC-9AC1-9385438B16D6}" type="sibTrans" cxnId="{3F0D68BC-855D-44E9-870F-2D55FD033CA3}">
      <dgm:prSet/>
      <dgm:spPr/>
      <dgm:t>
        <a:bodyPr/>
        <a:lstStyle/>
        <a:p>
          <a:endParaRPr lang="el-GR"/>
        </a:p>
      </dgm:t>
    </dgm:pt>
    <dgm:pt modelId="{5C52F47B-2CFD-4BA6-A1BD-C143C4D710D4}">
      <dgm:prSet phldrT="[Text]" custT="1"/>
      <dgm:spPr/>
      <dgm:t>
        <a:bodyPr/>
        <a:lstStyle/>
        <a:p>
          <a:r>
            <a:rPr lang="el-GR" sz="1400" dirty="0">
              <a:latin typeface="Times New Roman" panose="02020603050405020304" pitchFamily="18" charset="0"/>
              <a:cs typeface="Times New Roman" panose="02020603050405020304" pitchFamily="18" charset="0"/>
            </a:rPr>
            <a:t>ΝΔ: </a:t>
          </a:r>
          <a:r>
            <a:rPr lang="el-GR" sz="1400" dirty="0" err="1">
              <a:latin typeface="Times New Roman" panose="02020603050405020304" pitchFamily="18" charset="0"/>
              <a:cs typeface="Times New Roman" panose="02020603050405020304" pitchFamily="18" charset="0"/>
            </a:rPr>
            <a:t>Σαμαρίνα</a:t>
          </a:r>
          <a:r>
            <a:rPr lang="el-GR" sz="1400" dirty="0">
              <a:latin typeface="Times New Roman" panose="02020603050405020304" pitchFamily="18" charset="0"/>
              <a:cs typeface="Times New Roman" panose="02020603050405020304" pitchFamily="18" charset="0"/>
            </a:rPr>
            <a:t> – </a:t>
          </a:r>
          <a:r>
            <a:rPr lang="el-GR" sz="1400" dirty="0" err="1">
              <a:latin typeface="Times New Roman" panose="02020603050405020304" pitchFamily="18" charset="0"/>
              <a:cs typeface="Times New Roman" panose="02020603050405020304" pitchFamily="18" charset="0"/>
            </a:rPr>
            <a:t>Γομάρα</a:t>
          </a:r>
          <a:r>
            <a:rPr lang="el-GR" sz="1400" dirty="0">
              <a:latin typeface="Times New Roman" panose="02020603050405020304" pitchFamily="18" charset="0"/>
              <a:cs typeface="Times New Roman" panose="02020603050405020304" pitchFamily="18" charset="0"/>
            </a:rPr>
            <a:t> – </a:t>
          </a:r>
          <a:r>
            <a:rPr lang="el-GR" sz="1400" dirty="0" err="1">
              <a:latin typeface="Times New Roman" panose="02020603050405020304" pitchFamily="18" charset="0"/>
              <a:cs typeface="Times New Roman" panose="02020603050405020304" pitchFamily="18" charset="0"/>
            </a:rPr>
            <a:t>Πολυνέρι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Ζαγόρια</a:t>
          </a:r>
          <a:endParaRPr lang="el-GR" sz="1400" dirty="0">
            <a:latin typeface="Times New Roman" panose="02020603050405020304" pitchFamily="18" charset="0"/>
            <a:cs typeface="Times New Roman" panose="02020603050405020304" pitchFamily="18" charset="0"/>
          </a:endParaRPr>
        </a:p>
      </dgm:t>
    </dgm:pt>
    <dgm:pt modelId="{0F52111F-598E-49FF-9078-28D5149F8B06}" type="parTrans" cxnId="{7D3E06AA-2036-4AC3-8716-B3FA5E24B5F5}">
      <dgm:prSet/>
      <dgm:spPr/>
      <dgm:t>
        <a:bodyPr/>
        <a:lstStyle/>
        <a:p>
          <a:endParaRPr lang="el-GR"/>
        </a:p>
      </dgm:t>
    </dgm:pt>
    <dgm:pt modelId="{AF7FCF2D-6DA9-4243-944A-D8BC3C315083}" type="sibTrans" cxnId="{7D3E06AA-2036-4AC3-8716-B3FA5E24B5F5}">
      <dgm:prSet/>
      <dgm:spPr/>
      <dgm:t>
        <a:bodyPr/>
        <a:lstStyle/>
        <a:p>
          <a:endParaRPr lang="el-GR"/>
        </a:p>
      </dgm:t>
    </dgm:pt>
    <dgm:pt modelId="{9D62A7FB-B2DE-4A2A-AEF8-C65B76564D80}">
      <dgm:prSet phldrT="[Text]"/>
      <dgm:spPr/>
      <dgm:t>
        <a:bodyPr/>
        <a:lstStyle/>
        <a:p>
          <a:r>
            <a:rPr lang="el-GR" dirty="0">
              <a:latin typeface="Times New Roman" panose="02020603050405020304" pitchFamily="18" charset="0"/>
              <a:cs typeface="Times New Roman" panose="02020603050405020304" pitchFamily="18" charset="0"/>
            </a:rPr>
            <a:t>Β΄ ΣΚΕΛΟΣ ΣΧΕΔΙΟΥ</a:t>
          </a:r>
        </a:p>
      </dgm:t>
    </dgm:pt>
    <dgm:pt modelId="{894DA71C-383C-4378-B32B-68DE5AB0A5A5}" type="parTrans" cxnId="{B40309FD-B6F1-4884-AEE2-E2BF393D5166}">
      <dgm:prSet/>
      <dgm:spPr/>
      <dgm:t>
        <a:bodyPr/>
        <a:lstStyle/>
        <a:p>
          <a:endParaRPr lang="el-GR"/>
        </a:p>
      </dgm:t>
    </dgm:pt>
    <dgm:pt modelId="{89718D5F-7088-452C-9D42-2F4599A61C4B}" type="sibTrans" cxnId="{B40309FD-B6F1-4884-AEE2-E2BF393D5166}">
      <dgm:prSet/>
      <dgm:spPr/>
      <dgm:t>
        <a:bodyPr/>
        <a:lstStyle/>
        <a:p>
          <a:endParaRPr lang="el-GR"/>
        </a:p>
      </dgm:t>
    </dgm:pt>
    <dgm:pt modelId="{B0C6AAF8-F075-4AD7-BB99-112606714EEE}">
      <dgm:prSet phldrT="[Text]" custT="1"/>
      <dgm:spPr/>
      <dgm:t>
        <a:bodyPr/>
        <a:lstStyle/>
        <a:p>
          <a:pPr algn="l"/>
          <a:r>
            <a:rPr lang="el-GR" sz="1200" dirty="0">
              <a:latin typeface="Times New Roman" panose="02020603050405020304" pitchFamily="18" charset="0"/>
              <a:cs typeface="Times New Roman" panose="02020603050405020304" pitchFamily="18" charset="0"/>
            </a:rPr>
            <a:t>ΒΑ: Νεστόριο – </a:t>
          </a:r>
          <a:r>
            <a:rPr lang="el-GR" sz="1200" dirty="0" err="1">
              <a:latin typeface="Times New Roman" panose="02020603050405020304" pitchFamily="18" charset="0"/>
              <a:cs typeface="Times New Roman" panose="02020603050405020304" pitchFamily="18" charset="0"/>
            </a:rPr>
            <a:t>Σκλήμνιτσα</a:t>
          </a:r>
          <a:r>
            <a:rPr lang="el-GR" sz="1200" dirty="0">
              <a:latin typeface="Times New Roman" panose="02020603050405020304" pitchFamily="18" charset="0"/>
              <a:cs typeface="Times New Roman" panose="02020603050405020304" pitchFamily="18" charset="0"/>
            </a:rPr>
            <a:t> </a:t>
          </a:r>
        </a:p>
      </dgm:t>
    </dgm:pt>
    <dgm:pt modelId="{5F9A8A9F-D336-423A-AA70-574DA051CDF2}" type="parTrans" cxnId="{1E6A97C6-2683-40C5-803A-0E21FAFCCF34}">
      <dgm:prSet/>
      <dgm:spPr/>
      <dgm:t>
        <a:bodyPr/>
        <a:lstStyle/>
        <a:p>
          <a:endParaRPr lang="el-GR"/>
        </a:p>
      </dgm:t>
    </dgm:pt>
    <dgm:pt modelId="{78014B07-BFE4-48C3-BACB-70159B28511F}" type="sibTrans" cxnId="{1E6A97C6-2683-40C5-803A-0E21FAFCCF34}">
      <dgm:prSet/>
      <dgm:spPr/>
      <dgm:t>
        <a:bodyPr/>
        <a:lstStyle/>
        <a:p>
          <a:endParaRPr lang="el-GR"/>
        </a:p>
      </dgm:t>
    </dgm:pt>
    <dgm:pt modelId="{240E490D-CBCC-4ADC-88BB-1C7397A46DF6}">
      <dgm:prSet phldrT="[Text]" custT="1"/>
      <dgm:spPr/>
      <dgm:t>
        <a:bodyPr/>
        <a:lstStyle/>
        <a:p>
          <a:pPr algn="l"/>
          <a:r>
            <a:rPr lang="el-GR" sz="1200" dirty="0">
              <a:latin typeface="Times New Roman" panose="02020603050405020304" pitchFamily="18" charset="0"/>
              <a:cs typeface="Times New Roman" panose="02020603050405020304" pitchFamily="18" charset="0"/>
            </a:rPr>
            <a:t>ΝΑ: Κόνιτσα </a:t>
          </a:r>
        </a:p>
      </dgm:t>
    </dgm:pt>
    <dgm:pt modelId="{A307F6E4-5BF0-4E59-8E08-0F243C919840}" type="parTrans" cxnId="{C5293992-45AB-4033-AA8A-CF1AB7279F14}">
      <dgm:prSet/>
      <dgm:spPr/>
      <dgm:t>
        <a:bodyPr/>
        <a:lstStyle/>
        <a:p>
          <a:endParaRPr lang="el-GR"/>
        </a:p>
      </dgm:t>
    </dgm:pt>
    <dgm:pt modelId="{ABA5AC66-5C94-464B-B80D-B46633BB1406}" type="sibTrans" cxnId="{C5293992-45AB-4033-AA8A-CF1AB7279F14}">
      <dgm:prSet/>
      <dgm:spPr/>
      <dgm:t>
        <a:bodyPr/>
        <a:lstStyle/>
        <a:p>
          <a:endParaRPr lang="el-GR"/>
        </a:p>
      </dgm:t>
    </dgm:pt>
    <dgm:pt modelId="{69301526-7B53-46C8-A699-BDDCE4B620CD}">
      <dgm:prSet phldrT="[Text]"/>
      <dgm:spPr/>
      <dgm:t>
        <a:bodyPr/>
        <a:lstStyle/>
        <a:p>
          <a:r>
            <a:rPr lang="el-GR" dirty="0">
              <a:latin typeface="Times New Roman" panose="02020603050405020304" pitchFamily="18" charset="0"/>
              <a:cs typeface="Times New Roman" panose="02020603050405020304" pitchFamily="18" charset="0"/>
            </a:rPr>
            <a:t>ΤΕΛΙΚΟΣ ΣΤΟΧΟΣ</a:t>
          </a:r>
        </a:p>
      </dgm:t>
    </dgm:pt>
    <dgm:pt modelId="{EC7E809A-6DA4-4348-A76D-DFD99EA3264E}" type="parTrans" cxnId="{ED7DE147-907C-4867-A54B-6FE9740754EB}">
      <dgm:prSet/>
      <dgm:spPr/>
      <dgm:t>
        <a:bodyPr/>
        <a:lstStyle/>
        <a:p>
          <a:endParaRPr lang="el-GR"/>
        </a:p>
      </dgm:t>
    </dgm:pt>
    <dgm:pt modelId="{37D349D2-CB85-473E-889C-0AADBEE43F37}" type="sibTrans" cxnId="{ED7DE147-907C-4867-A54B-6FE9740754EB}">
      <dgm:prSet/>
      <dgm:spPr/>
      <dgm:t>
        <a:bodyPr/>
        <a:lstStyle/>
        <a:p>
          <a:endParaRPr lang="el-GR"/>
        </a:p>
      </dgm:t>
    </dgm:pt>
    <dgm:pt modelId="{6FC90EEC-AE80-4817-B8CC-16033E47C6A9}">
      <dgm:prSet phldrT="[Text]" custT="1"/>
      <dgm:spPr/>
      <dgm:t>
        <a:bodyPr/>
        <a:lstStyle/>
        <a:p>
          <a:pPr algn="l"/>
          <a:r>
            <a:rPr lang="el-GR" sz="1200" dirty="0">
              <a:latin typeface="Times New Roman" panose="02020603050405020304" pitchFamily="18" charset="0"/>
              <a:cs typeface="Times New Roman" panose="02020603050405020304" pitchFamily="18" charset="0"/>
            </a:rPr>
            <a:t>Ύψωμα Κιάφας και γραμμή Σκάλα - Σταυρός</a:t>
          </a:r>
        </a:p>
      </dgm:t>
    </dgm:pt>
    <dgm:pt modelId="{51923CA8-0C5A-4BE9-A95C-CEB98D98B3CA}" type="parTrans" cxnId="{E2A45680-1EA8-4238-B629-9F6C73A288B0}">
      <dgm:prSet/>
      <dgm:spPr/>
      <dgm:t>
        <a:bodyPr/>
        <a:lstStyle/>
        <a:p>
          <a:endParaRPr lang="el-GR"/>
        </a:p>
      </dgm:t>
    </dgm:pt>
    <dgm:pt modelId="{0F61C83D-8EE8-4D1F-883C-3A7ADE309FD0}" type="sibTrans" cxnId="{E2A45680-1EA8-4238-B629-9F6C73A288B0}">
      <dgm:prSet/>
      <dgm:spPr/>
      <dgm:t>
        <a:bodyPr/>
        <a:lstStyle/>
        <a:p>
          <a:endParaRPr lang="el-GR"/>
        </a:p>
      </dgm:t>
    </dgm:pt>
    <dgm:pt modelId="{5A355E44-C86E-48D9-8159-9418D67A84AD}">
      <dgm:prSet phldrT="[Text]" custT="1"/>
      <dgm:spPr/>
      <dgm:t>
        <a:bodyPr/>
        <a:lstStyle/>
        <a:p>
          <a:pPr algn="l"/>
          <a:r>
            <a:rPr lang="el-GR" sz="1200" dirty="0">
              <a:latin typeface="Times New Roman" panose="02020603050405020304" pitchFamily="18" charset="0"/>
              <a:cs typeface="Times New Roman" panose="02020603050405020304" pitchFamily="18" charset="0"/>
            </a:rPr>
            <a:t>Τελικές επιθέσεις για την ολοκληρωτική εξόντωση</a:t>
          </a:r>
        </a:p>
      </dgm:t>
    </dgm:pt>
    <dgm:pt modelId="{1ED8AF7E-6F76-4CB3-9A4A-D9BA22DECEF6}" type="parTrans" cxnId="{4A8AF7DD-3624-4B0F-836C-35657804675E}">
      <dgm:prSet/>
      <dgm:spPr/>
      <dgm:t>
        <a:bodyPr/>
        <a:lstStyle/>
        <a:p>
          <a:endParaRPr lang="el-GR"/>
        </a:p>
      </dgm:t>
    </dgm:pt>
    <dgm:pt modelId="{5ACE558C-74BF-46C2-B0BA-06598F886E2C}" type="sibTrans" cxnId="{4A8AF7DD-3624-4B0F-836C-35657804675E}">
      <dgm:prSet/>
      <dgm:spPr/>
      <dgm:t>
        <a:bodyPr/>
        <a:lstStyle/>
        <a:p>
          <a:endParaRPr lang="el-GR"/>
        </a:p>
      </dgm:t>
    </dgm:pt>
    <dgm:pt modelId="{6B268B6D-8FDE-493A-A69F-2BD640D454C6}" type="pres">
      <dgm:prSet presAssocID="{5877FEE1-98DA-46AB-BF24-011B6B803523}" presName="Name0" presStyleCnt="0">
        <dgm:presLayoutVars>
          <dgm:dir/>
          <dgm:animLvl val="lvl"/>
          <dgm:resizeHandles val="exact"/>
        </dgm:presLayoutVars>
      </dgm:prSet>
      <dgm:spPr/>
    </dgm:pt>
    <dgm:pt modelId="{09BAC25A-D3EA-4A37-B0DD-17BC44A69046}" type="pres">
      <dgm:prSet presAssocID="{69301526-7B53-46C8-A699-BDDCE4B620CD}" presName="boxAndChildren" presStyleCnt="0"/>
      <dgm:spPr/>
    </dgm:pt>
    <dgm:pt modelId="{A1D1804D-3ED6-4476-A7B8-190933226945}" type="pres">
      <dgm:prSet presAssocID="{69301526-7B53-46C8-A699-BDDCE4B620CD}" presName="parentTextBox" presStyleLbl="node1" presStyleIdx="0" presStyleCnt="3"/>
      <dgm:spPr/>
    </dgm:pt>
    <dgm:pt modelId="{D1D810BE-749D-4606-A635-F0CA9207C724}" type="pres">
      <dgm:prSet presAssocID="{69301526-7B53-46C8-A699-BDDCE4B620CD}" presName="entireBox" presStyleLbl="node1" presStyleIdx="0" presStyleCnt="3" custLinFactY="26641" custLinFactNeighborX="17271" custLinFactNeighborY="100000"/>
      <dgm:spPr/>
    </dgm:pt>
    <dgm:pt modelId="{8DF31E84-F2F1-494E-A550-3963D208CD84}" type="pres">
      <dgm:prSet presAssocID="{69301526-7B53-46C8-A699-BDDCE4B620CD}" presName="descendantBox" presStyleCnt="0"/>
      <dgm:spPr/>
    </dgm:pt>
    <dgm:pt modelId="{2CBA6EEC-CA9E-4F1E-83B0-0B4FBCF9AAF3}" type="pres">
      <dgm:prSet presAssocID="{6FC90EEC-AE80-4817-B8CC-16033E47C6A9}" presName="childTextBox" presStyleLbl="fgAccFollowNode1" presStyleIdx="0" presStyleCnt="6" custAng="0" custLinFactNeighborY="4504">
        <dgm:presLayoutVars>
          <dgm:bulletEnabled val="1"/>
        </dgm:presLayoutVars>
      </dgm:prSet>
      <dgm:spPr/>
    </dgm:pt>
    <dgm:pt modelId="{0CD7F279-DCE9-4926-A6F1-CA1440D10432}" type="pres">
      <dgm:prSet presAssocID="{5A355E44-C86E-48D9-8159-9418D67A84AD}" presName="childTextBox" presStyleLbl="fgAccFollowNode1" presStyleIdx="1" presStyleCnt="6" custLinFactNeighborX="0" custLinFactNeighborY="4504">
        <dgm:presLayoutVars>
          <dgm:bulletEnabled val="1"/>
        </dgm:presLayoutVars>
      </dgm:prSet>
      <dgm:spPr/>
    </dgm:pt>
    <dgm:pt modelId="{1FD35526-9A77-4BDF-8667-80F49C94CD15}" type="pres">
      <dgm:prSet presAssocID="{89718D5F-7088-452C-9D42-2F4599A61C4B}" presName="sp" presStyleCnt="0"/>
      <dgm:spPr/>
    </dgm:pt>
    <dgm:pt modelId="{CE617484-BD4C-45F1-A5A8-D78F004813D4}" type="pres">
      <dgm:prSet presAssocID="{9D62A7FB-B2DE-4A2A-AEF8-C65B76564D80}" presName="arrowAndChildren" presStyleCnt="0"/>
      <dgm:spPr/>
    </dgm:pt>
    <dgm:pt modelId="{CAF1F364-9E45-4E2D-AC89-164B872F7D56}" type="pres">
      <dgm:prSet presAssocID="{9D62A7FB-B2DE-4A2A-AEF8-C65B76564D80}" presName="parentTextArrow" presStyleLbl="node1" presStyleIdx="0" presStyleCnt="3"/>
      <dgm:spPr/>
    </dgm:pt>
    <dgm:pt modelId="{5376EA6C-9800-41A0-8DE2-0672DDF44A64}" type="pres">
      <dgm:prSet presAssocID="{9D62A7FB-B2DE-4A2A-AEF8-C65B76564D80}" presName="arrow" presStyleLbl="node1" presStyleIdx="1" presStyleCnt="3"/>
      <dgm:spPr/>
    </dgm:pt>
    <dgm:pt modelId="{F145F650-F609-4E8F-948F-0F224ED42EC9}" type="pres">
      <dgm:prSet presAssocID="{9D62A7FB-B2DE-4A2A-AEF8-C65B76564D80}" presName="descendantArrow" presStyleCnt="0"/>
      <dgm:spPr/>
    </dgm:pt>
    <dgm:pt modelId="{0A2DB23B-4F38-4610-9B18-C0E930513573}" type="pres">
      <dgm:prSet presAssocID="{B0C6AAF8-F075-4AD7-BB99-112606714EEE}" presName="childTextArrow" presStyleLbl="fgAccFollowNode1" presStyleIdx="2" presStyleCnt="6">
        <dgm:presLayoutVars>
          <dgm:bulletEnabled val="1"/>
        </dgm:presLayoutVars>
      </dgm:prSet>
      <dgm:spPr/>
    </dgm:pt>
    <dgm:pt modelId="{0046EBFF-F60B-4851-8ABC-211D347C0F1D}" type="pres">
      <dgm:prSet presAssocID="{240E490D-CBCC-4ADC-88BB-1C7397A46DF6}" presName="childTextArrow" presStyleLbl="fgAccFollowNode1" presStyleIdx="3" presStyleCnt="6">
        <dgm:presLayoutVars>
          <dgm:bulletEnabled val="1"/>
        </dgm:presLayoutVars>
      </dgm:prSet>
      <dgm:spPr/>
    </dgm:pt>
    <dgm:pt modelId="{4A0A732E-C8EC-4836-AD2B-4752AEEA1706}" type="pres">
      <dgm:prSet presAssocID="{5CE87E9D-9954-489A-89B2-811F565EC494}" presName="sp" presStyleCnt="0"/>
      <dgm:spPr/>
    </dgm:pt>
    <dgm:pt modelId="{A14634CC-592D-4BC7-A09B-6E56643476BF}" type="pres">
      <dgm:prSet presAssocID="{46971D4A-81CF-4564-AD98-5A71F587B5F8}" presName="arrowAndChildren" presStyleCnt="0"/>
      <dgm:spPr/>
    </dgm:pt>
    <dgm:pt modelId="{90F3B1F8-CE76-4474-BFF1-44317941E806}" type="pres">
      <dgm:prSet presAssocID="{46971D4A-81CF-4564-AD98-5A71F587B5F8}" presName="parentTextArrow" presStyleLbl="node1" presStyleIdx="1" presStyleCnt="3"/>
      <dgm:spPr/>
    </dgm:pt>
    <dgm:pt modelId="{7292901A-2995-4F17-91D3-149E64D8830D}" type="pres">
      <dgm:prSet presAssocID="{46971D4A-81CF-4564-AD98-5A71F587B5F8}" presName="arrow" presStyleLbl="node1" presStyleIdx="2" presStyleCnt="3" custLinFactNeighborY="-46"/>
      <dgm:spPr/>
    </dgm:pt>
    <dgm:pt modelId="{A6B6B23F-944B-4284-BCF2-12BA4A7CC1C0}" type="pres">
      <dgm:prSet presAssocID="{46971D4A-81CF-4564-AD98-5A71F587B5F8}" presName="descendantArrow" presStyleCnt="0"/>
      <dgm:spPr/>
    </dgm:pt>
    <dgm:pt modelId="{6DCAD605-9F22-44AD-9C2B-DE8A9B9B22AB}" type="pres">
      <dgm:prSet presAssocID="{04BC1A92-42F1-427C-9BD0-E76FC2C864A3}" presName="childTextArrow" presStyleLbl="fgAccFollowNode1" presStyleIdx="4" presStyleCnt="6" custLinFactNeighborX="1949" custLinFactNeighborY="11546">
        <dgm:presLayoutVars>
          <dgm:bulletEnabled val="1"/>
        </dgm:presLayoutVars>
      </dgm:prSet>
      <dgm:spPr/>
    </dgm:pt>
    <dgm:pt modelId="{7C0B7B60-429C-44F6-B55E-3B5A07025206}" type="pres">
      <dgm:prSet presAssocID="{5C52F47B-2CFD-4BA6-A1BD-C143C4D710D4}" presName="childTextArrow" presStyleLbl="fgAccFollowNode1" presStyleIdx="5" presStyleCnt="6">
        <dgm:presLayoutVars>
          <dgm:bulletEnabled val="1"/>
        </dgm:presLayoutVars>
      </dgm:prSet>
      <dgm:spPr/>
    </dgm:pt>
  </dgm:ptLst>
  <dgm:cxnLst>
    <dgm:cxn modelId="{D63B5803-91FD-4184-9A77-E6F8E954DA12}" type="presOf" srcId="{69301526-7B53-46C8-A699-BDDCE4B620CD}" destId="{D1D810BE-749D-4606-A635-F0CA9207C724}" srcOrd="1" destOrd="0" presId="urn:microsoft.com/office/officeart/2005/8/layout/process4"/>
    <dgm:cxn modelId="{ED7DE147-907C-4867-A54B-6FE9740754EB}" srcId="{5877FEE1-98DA-46AB-BF24-011B6B803523}" destId="{69301526-7B53-46C8-A699-BDDCE4B620CD}" srcOrd="2" destOrd="0" parTransId="{EC7E809A-6DA4-4348-A76D-DFD99EA3264E}" sibTransId="{37D349D2-CB85-473E-889C-0AADBEE43F37}"/>
    <dgm:cxn modelId="{ED96AF69-3DA1-4CD0-8EE4-2BEC44A79E64}" type="presOf" srcId="{9D62A7FB-B2DE-4A2A-AEF8-C65B76564D80}" destId="{5376EA6C-9800-41A0-8DE2-0672DDF44A64}" srcOrd="1" destOrd="0" presId="urn:microsoft.com/office/officeart/2005/8/layout/process4"/>
    <dgm:cxn modelId="{383ED56A-F0DF-457A-A670-A5338238FFB1}" type="presOf" srcId="{9D62A7FB-B2DE-4A2A-AEF8-C65B76564D80}" destId="{CAF1F364-9E45-4E2D-AC89-164B872F7D56}" srcOrd="0" destOrd="0" presId="urn:microsoft.com/office/officeart/2005/8/layout/process4"/>
    <dgm:cxn modelId="{38F32450-0010-4DB1-A624-287C5F409EF7}" type="presOf" srcId="{5C52F47B-2CFD-4BA6-A1BD-C143C4D710D4}" destId="{7C0B7B60-429C-44F6-B55E-3B5A07025206}" srcOrd="0" destOrd="0" presId="urn:microsoft.com/office/officeart/2005/8/layout/process4"/>
    <dgm:cxn modelId="{8DB14672-7249-49DA-8F82-104B7275D7B2}" type="presOf" srcId="{69301526-7B53-46C8-A699-BDDCE4B620CD}" destId="{A1D1804D-3ED6-4476-A7B8-190933226945}" srcOrd="0" destOrd="0" presId="urn:microsoft.com/office/officeart/2005/8/layout/process4"/>
    <dgm:cxn modelId="{619CE359-30FE-4882-88DB-F60E0186C15C}" type="presOf" srcId="{5877FEE1-98DA-46AB-BF24-011B6B803523}" destId="{6B268B6D-8FDE-493A-A69F-2BD640D454C6}" srcOrd="0" destOrd="0" presId="urn:microsoft.com/office/officeart/2005/8/layout/process4"/>
    <dgm:cxn modelId="{E2A45680-1EA8-4238-B629-9F6C73A288B0}" srcId="{69301526-7B53-46C8-A699-BDDCE4B620CD}" destId="{6FC90EEC-AE80-4817-B8CC-16033E47C6A9}" srcOrd="0" destOrd="0" parTransId="{51923CA8-0C5A-4BE9-A95C-CEB98D98B3CA}" sibTransId="{0F61C83D-8EE8-4D1F-883C-3A7ADE309FD0}"/>
    <dgm:cxn modelId="{3C5A7C82-5271-468A-A5A8-20253CA4A7BF}" srcId="{5877FEE1-98DA-46AB-BF24-011B6B803523}" destId="{46971D4A-81CF-4564-AD98-5A71F587B5F8}" srcOrd="0" destOrd="0" parTransId="{5BA5F231-D6DA-4B0B-BB79-1EDB7601D58C}" sibTransId="{5CE87E9D-9954-489A-89B2-811F565EC494}"/>
    <dgm:cxn modelId="{59E2A584-90DC-460B-A8CF-6EFDD3F50F7A}" type="presOf" srcId="{6FC90EEC-AE80-4817-B8CC-16033E47C6A9}" destId="{2CBA6EEC-CA9E-4F1E-83B0-0B4FBCF9AAF3}" srcOrd="0" destOrd="0" presId="urn:microsoft.com/office/officeart/2005/8/layout/process4"/>
    <dgm:cxn modelId="{C5293992-45AB-4033-AA8A-CF1AB7279F14}" srcId="{9D62A7FB-B2DE-4A2A-AEF8-C65B76564D80}" destId="{240E490D-CBCC-4ADC-88BB-1C7397A46DF6}" srcOrd="1" destOrd="0" parTransId="{A307F6E4-5BF0-4E59-8E08-0F243C919840}" sibTransId="{ABA5AC66-5C94-464B-B80D-B46633BB1406}"/>
    <dgm:cxn modelId="{7D3E06AA-2036-4AC3-8716-B3FA5E24B5F5}" srcId="{46971D4A-81CF-4564-AD98-5A71F587B5F8}" destId="{5C52F47B-2CFD-4BA6-A1BD-C143C4D710D4}" srcOrd="1" destOrd="0" parTransId="{0F52111F-598E-49FF-9078-28D5149F8B06}" sibTransId="{AF7FCF2D-6DA9-4243-944A-D8BC3C315083}"/>
    <dgm:cxn modelId="{9F099BB7-4208-42DC-A0C8-48758D8D9EDB}" type="presOf" srcId="{240E490D-CBCC-4ADC-88BB-1C7397A46DF6}" destId="{0046EBFF-F60B-4851-8ABC-211D347C0F1D}" srcOrd="0" destOrd="0" presId="urn:microsoft.com/office/officeart/2005/8/layout/process4"/>
    <dgm:cxn modelId="{F9F8AAB7-CE1C-414A-AE65-E55FED492391}" type="presOf" srcId="{5A355E44-C86E-48D9-8159-9418D67A84AD}" destId="{0CD7F279-DCE9-4926-A6F1-CA1440D10432}" srcOrd="0" destOrd="0" presId="urn:microsoft.com/office/officeart/2005/8/layout/process4"/>
    <dgm:cxn modelId="{3F0D68BC-855D-44E9-870F-2D55FD033CA3}" srcId="{46971D4A-81CF-4564-AD98-5A71F587B5F8}" destId="{04BC1A92-42F1-427C-9BD0-E76FC2C864A3}" srcOrd="0" destOrd="0" parTransId="{F69A2818-4F1A-4F1B-B029-EB7544D3F08D}" sibTransId="{6AFB7A38-3C58-40FC-9AC1-9385438B16D6}"/>
    <dgm:cxn modelId="{1E6A97C6-2683-40C5-803A-0E21FAFCCF34}" srcId="{9D62A7FB-B2DE-4A2A-AEF8-C65B76564D80}" destId="{B0C6AAF8-F075-4AD7-BB99-112606714EEE}" srcOrd="0" destOrd="0" parTransId="{5F9A8A9F-D336-423A-AA70-574DA051CDF2}" sibTransId="{78014B07-BFE4-48C3-BACB-70159B28511F}"/>
    <dgm:cxn modelId="{B59A68CA-9858-425F-B3A4-77C0F64C0CF2}" type="presOf" srcId="{04BC1A92-42F1-427C-9BD0-E76FC2C864A3}" destId="{6DCAD605-9F22-44AD-9C2B-DE8A9B9B22AB}" srcOrd="0" destOrd="0" presId="urn:microsoft.com/office/officeart/2005/8/layout/process4"/>
    <dgm:cxn modelId="{4A8AF7DD-3624-4B0F-836C-35657804675E}" srcId="{69301526-7B53-46C8-A699-BDDCE4B620CD}" destId="{5A355E44-C86E-48D9-8159-9418D67A84AD}" srcOrd="1" destOrd="0" parTransId="{1ED8AF7E-6F76-4CB3-9A4A-D9BA22DECEF6}" sibTransId="{5ACE558C-74BF-46C2-B0BA-06598F886E2C}"/>
    <dgm:cxn modelId="{DAE576EE-844D-4BB5-A7B1-4352343C3CF3}" type="presOf" srcId="{46971D4A-81CF-4564-AD98-5A71F587B5F8}" destId="{7292901A-2995-4F17-91D3-149E64D8830D}" srcOrd="1" destOrd="0" presId="urn:microsoft.com/office/officeart/2005/8/layout/process4"/>
    <dgm:cxn modelId="{2838D3F5-9631-4D21-99BF-A40B94E313F3}" type="presOf" srcId="{46971D4A-81CF-4564-AD98-5A71F587B5F8}" destId="{90F3B1F8-CE76-4474-BFF1-44317941E806}" srcOrd="0" destOrd="0" presId="urn:microsoft.com/office/officeart/2005/8/layout/process4"/>
    <dgm:cxn modelId="{A2617DFB-B1A3-43CE-8566-764E29CCFC05}" type="presOf" srcId="{B0C6AAF8-F075-4AD7-BB99-112606714EEE}" destId="{0A2DB23B-4F38-4610-9B18-C0E930513573}" srcOrd="0" destOrd="0" presId="urn:microsoft.com/office/officeart/2005/8/layout/process4"/>
    <dgm:cxn modelId="{B40309FD-B6F1-4884-AEE2-E2BF393D5166}" srcId="{5877FEE1-98DA-46AB-BF24-011B6B803523}" destId="{9D62A7FB-B2DE-4A2A-AEF8-C65B76564D80}" srcOrd="1" destOrd="0" parTransId="{894DA71C-383C-4378-B32B-68DE5AB0A5A5}" sibTransId="{89718D5F-7088-452C-9D42-2F4599A61C4B}"/>
    <dgm:cxn modelId="{5F35BB3D-B5E3-4B5B-8B2C-14CAAA7D2F18}" type="presParOf" srcId="{6B268B6D-8FDE-493A-A69F-2BD640D454C6}" destId="{09BAC25A-D3EA-4A37-B0DD-17BC44A69046}" srcOrd="0" destOrd="0" presId="urn:microsoft.com/office/officeart/2005/8/layout/process4"/>
    <dgm:cxn modelId="{C6AFFC13-DEE6-4011-BBFE-D8237A21490E}" type="presParOf" srcId="{09BAC25A-D3EA-4A37-B0DD-17BC44A69046}" destId="{A1D1804D-3ED6-4476-A7B8-190933226945}" srcOrd="0" destOrd="0" presId="urn:microsoft.com/office/officeart/2005/8/layout/process4"/>
    <dgm:cxn modelId="{86B019E2-ACA4-47A6-94A2-EC8F75DC96E5}" type="presParOf" srcId="{09BAC25A-D3EA-4A37-B0DD-17BC44A69046}" destId="{D1D810BE-749D-4606-A635-F0CA9207C724}" srcOrd="1" destOrd="0" presId="urn:microsoft.com/office/officeart/2005/8/layout/process4"/>
    <dgm:cxn modelId="{E8F95705-4075-4470-B9FD-C6749571C17A}" type="presParOf" srcId="{09BAC25A-D3EA-4A37-B0DD-17BC44A69046}" destId="{8DF31E84-F2F1-494E-A550-3963D208CD84}" srcOrd="2" destOrd="0" presId="urn:microsoft.com/office/officeart/2005/8/layout/process4"/>
    <dgm:cxn modelId="{5ECBDFEC-EA7C-4E0E-A4DC-5EDC738D0ED8}" type="presParOf" srcId="{8DF31E84-F2F1-494E-A550-3963D208CD84}" destId="{2CBA6EEC-CA9E-4F1E-83B0-0B4FBCF9AAF3}" srcOrd="0" destOrd="0" presId="urn:microsoft.com/office/officeart/2005/8/layout/process4"/>
    <dgm:cxn modelId="{2D04E0E4-0A25-4705-A391-5E00502E5E30}" type="presParOf" srcId="{8DF31E84-F2F1-494E-A550-3963D208CD84}" destId="{0CD7F279-DCE9-4926-A6F1-CA1440D10432}" srcOrd="1" destOrd="0" presId="urn:microsoft.com/office/officeart/2005/8/layout/process4"/>
    <dgm:cxn modelId="{49CB9922-CC07-47AF-BB36-0C7F0B1EA22F}" type="presParOf" srcId="{6B268B6D-8FDE-493A-A69F-2BD640D454C6}" destId="{1FD35526-9A77-4BDF-8667-80F49C94CD15}" srcOrd="1" destOrd="0" presId="urn:microsoft.com/office/officeart/2005/8/layout/process4"/>
    <dgm:cxn modelId="{75B62C70-A077-42ED-82B1-23EFA9173259}" type="presParOf" srcId="{6B268B6D-8FDE-493A-A69F-2BD640D454C6}" destId="{CE617484-BD4C-45F1-A5A8-D78F004813D4}" srcOrd="2" destOrd="0" presId="urn:microsoft.com/office/officeart/2005/8/layout/process4"/>
    <dgm:cxn modelId="{E242653E-8055-4785-92DB-922E6A04647F}" type="presParOf" srcId="{CE617484-BD4C-45F1-A5A8-D78F004813D4}" destId="{CAF1F364-9E45-4E2D-AC89-164B872F7D56}" srcOrd="0" destOrd="0" presId="urn:microsoft.com/office/officeart/2005/8/layout/process4"/>
    <dgm:cxn modelId="{A5401A70-E7D9-41FF-98FE-7A5BCC583B7D}" type="presParOf" srcId="{CE617484-BD4C-45F1-A5A8-D78F004813D4}" destId="{5376EA6C-9800-41A0-8DE2-0672DDF44A64}" srcOrd="1" destOrd="0" presId="urn:microsoft.com/office/officeart/2005/8/layout/process4"/>
    <dgm:cxn modelId="{6E7C45EE-8A20-485A-B554-703F1009ABE2}" type="presParOf" srcId="{CE617484-BD4C-45F1-A5A8-D78F004813D4}" destId="{F145F650-F609-4E8F-948F-0F224ED42EC9}" srcOrd="2" destOrd="0" presId="urn:microsoft.com/office/officeart/2005/8/layout/process4"/>
    <dgm:cxn modelId="{ECF1644D-0637-449B-B2F2-C5FD358FDD83}" type="presParOf" srcId="{F145F650-F609-4E8F-948F-0F224ED42EC9}" destId="{0A2DB23B-4F38-4610-9B18-C0E930513573}" srcOrd="0" destOrd="0" presId="urn:microsoft.com/office/officeart/2005/8/layout/process4"/>
    <dgm:cxn modelId="{781FDD28-03F5-4233-A107-D0B7CC11A45C}" type="presParOf" srcId="{F145F650-F609-4E8F-948F-0F224ED42EC9}" destId="{0046EBFF-F60B-4851-8ABC-211D347C0F1D}" srcOrd="1" destOrd="0" presId="urn:microsoft.com/office/officeart/2005/8/layout/process4"/>
    <dgm:cxn modelId="{F45FB6AB-5335-4ABE-90CE-A907EA5CF3B2}" type="presParOf" srcId="{6B268B6D-8FDE-493A-A69F-2BD640D454C6}" destId="{4A0A732E-C8EC-4836-AD2B-4752AEEA1706}" srcOrd="3" destOrd="0" presId="urn:microsoft.com/office/officeart/2005/8/layout/process4"/>
    <dgm:cxn modelId="{F49FA854-55B6-4ADD-A88D-2DEA0B6BF529}" type="presParOf" srcId="{6B268B6D-8FDE-493A-A69F-2BD640D454C6}" destId="{A14634CC-592D-4BC7-A09B-6E56643476BF}" srcOrd="4" destOrd="0" presId="urn:microsoft.com/office/officeart/2005/8/layout/process4"/>
    <dgm:cxn modelId="{BB706963-4F51-4A29-BB5D-2E0A088E4C50}" type="presParOf" srcId="{A14634CC-592D-4BC7-A09B-6E56643476BF}" destId="{90F3B1F8-CE76-4474-BFF1-44317941E806}" srcOrd="0" destOrd="0" presId="urn:microsoft.com/office/officeart/2005/8/layout/process4"/>
    <dgm:cxn modelId="{B1B9EA4B-11E7-4886-BE0C-15270ED884F9}" type="presParOf" srcId="{A14634CC-592D-4BC7-A09B-6E56643476BF}" destId="{7292901A-2995-4F17-91D3-149E64D8830D}" srcOrd="1" destOrd="0" presId="urn:microsoft.com/office/officeart/2005/8/layout/process4"/>
    <dgm:cxn modelId="{58E9F0BC-31ED-4521-A164-A242BD10AF44}" type="presParOf" srcId="{A14634CC-592D-4BC7-A09B-6E56643476BF}" destId="{A6B6B23F-944B-4284-BCF2-12BA4A7CC1C0}" srcOrd="2" destOrd="0" presId="urn:microsoft.com/office/officeart/2005/8/layout/process4"/>
    <dgm:cxn modelId="{4F48A2AB-B7E3-45C8-9272-A7C03E01AE68}" type="presParOf" srcId="{A6B6B23F-944B-4284-BCF2-12BA4A7CC1C0}" destId="{6DCAD605-9F22-44AD-9C2B-DE8A9B9B22AB}" srcOrd="0" destOrd="0" presId="urn:microsoft.com/office/officeart/2005/8/layout/process4"/>
    <dgm:cxn modelId="{2402CE1C-1DA5-41EC-9C70-C03343EB3CBE}" type="presParOf" srcId="{A6B6B23F-944B-4284-BCF2-12BA4A7CC1C0}" destId="{7C0B7B60-429C-44F6-B55E-3B5A0702520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6B35F-FC64-4EE8-9CBC-25099355B1C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69377369-56F9-41F5-AA5B-020FA0FF6E26}">
      <dgm:prSet phldrT="[Text]" custT="1"/>
      <dgm:spPr/>
      <dgm:t>
        <a:bodyPr/>
        <a:lstStyle/>
        <a:p>
          <a:r>
            <a:rPr lang="el-GR" sz="2000" dirty="0">
              <a:latin typeface="Times New Roman" panose="02020603050405020304" pitchFamily="18" charset="0"/>
              <a:cs typeface="Times New Roman" panose="02020603050405020304" pitchFamily="18" charset="0"/>
            </a:rPr>
            <a:t>ΜΑΧΕΣ ΥΠΕΡ ΤΟΥ ΚΣ</a:t>
          </a:r>
        </a:p>
      </dgm:t>
    </dgm:pt>
    <dgm:pt modelId="{848F76E5-8BCE-4AB8-B6C9-B3FA7EC6DA7C}" type="parTrans" cxnId="{A32CEE72-28A1-44DE-A24C-42AB1F2D63F2}">
      <dgm:prSet/>
      <dgm:spPr/>
      <dgm:t>
        <a:bodyPr/>
        <a:lstStyle/>
        <a:p>
          <a:endParaRPr lang="el-GR"/>
        </a:p>
      </dgm:t>
    </dgm:pt>
    <dgm:pt modelId="{41B0AA5D-7E31-4744-8301-B5B5CF57DEF8}" type="sibTrans" cxnId="{A32CEE72-28A1-44DE-A24C-42AB1F2D63F2}">
      <dgm:prSet/>
      <dgm:spPr/>
      <dgm:t>
        <a:bodyPr/>
        <a:lstStyle/>
        <a:p>
          <a:endParaRPr lang="el-GR"/>
        </a:p>
      </dgm:t>
    </dgm:pt>
    <dgm:pt modelId="{E85FB96E-674C-4623-9E1E-0EC1C9DBDBCF}">
      <dgm:prSet phldrT="[Text]" custT="1"/>
      <dgm:spPr/>
      <dgm:t>
        <a:bodyPr/>
        <a:lstStyle/>
        <a:p>
          <a:pPr algn="just"/>
          <a:r>
            <a:rPr lang="el-GR" sz="1800" dirty="0">
              <a:solidFill>
                <a:schemeClr val="bg1"/>
              </a:solidFill>
              <a:latin typeface="Times New Roman" panose="02020603050405020304" pitchFamily="18" charset="0"/>
              <a:cs typeface="Times New Roman" panose="02020603050405020304" pitchFamily="18" charset="0"/>
            </a:rPr>
            <a:t>Τα μεσάνυχτα στις 9 προς 10 Οκτωβρίου η 14</a:t>
          </a:r>
          <a:r>
            <a:rPr lang="el-GR" sz="1800" baseline="30000" dirty="0">
              <a:solidFill>
                <a:schemeClr val="bg1"/>
              </a:solidFill>
              <a:latin typeface="Times New Roman" panose="02020603050405020304" pitchFamily="18" charset="0"/>
              <a:cs typeface="Times New Roman" panose="02020603050405020304" pitchFamily="18" charset="0"/>
            </a:rPr>
            <a:t>η</a:t>
          </a:r>
          <a:r>
            <a:rPr lang="el-GR" sz="1800" dirty="0">
              <a:solidFill>
                <a:schemeClr val="bg1"/>
              </a:solidFill>
              <a:latin typeface="Times New Roman" panose="02020603050405020304" pitchFamily="18" charset="0"/>
              <a:cs typeface="Times New Roman" panose="02020603050405020304" pitchFamily="18" charset="0"/>
            </a:rPr>
            <a:t> Ταξιαρχία επιτέθηκε στην καλά οχυρωμένη τοποθεσία </a:t>
          </a:r>
          <a:r>
            <a:rPr lang="el-GR" sz="1800" dirty="0" err="1">
              <a:solidFill>
                <a:schemeClr val="bg1"/>
              </a:solidFill>
              <a:latin typeface="Times New Roman" panose="02020603050405020304" pitchFamily="18" charset="0"/>
              <a:cs typeface="Times New Roman" panose="02020603050405020304" pitchFamily="18" charset="0"/>
            </a:rPr>
            <a:t>Μπίκοβικ</a:t>
          </a:r>
          <a:r>
            <a:rPr lang="el-GR" sz="1800" dirty="0">
              <a:solidFill>
                <a:schemeClr val="bg1"/>
              </a:solidFill>
              <a:latin typeface="Times New Roman" panose="02020603050405020304" pitchFamily="18" charset="0"/>
              <a:cs typeface="Times New Roman" panose="02020603050405020304" pitchFamily="18" charset="0"/>
            </a:rPr>
            <a:t> (ένα ύψωμα 5 </a:t>
          </a:r>
          <a:r>
            <a:rPr lang="el-GR" sz="1800" dirty="0" err="1">
              <a:solidFill>
                <a:schemeClr val="bg1"/>
              </a:solidFill>
              <a:latin typeface="Times New Roman" panose="02020603050405020304" pitchFamily="18" charset="0"/>
              <a:cs typeface="Times New Roman" panose="02020603050405020304" pitchFamily="18" charset="0"/>
            </a:rPr>
            <a:t>χλμ</a:t>
          </a:r>
          <a:r>
            <a:rPr lang="el-GR" sz="1800" dirty="0">
              <a:solidFill>
                <a:schemeClr val="bg1"/>
              </a:solidFill>
              <a:latin typeface="Times New Roman" panose="02020603050405020304" pitchFamily="18" charset="0"/>
              <a:cs typeface="Times New Roman" panose="02020603050405020304" pitchFamily="18" charset="0"/>
            </a:rPr>
            <a:t> ευθεία </a:t>
          </a:r>
          <a:r>
            <a:rPr lang="el-GR" sz="1800" dirty="0" err="1">
              <a:solidFill>
                <a:schemeClr val="bg1"/>
              </a:solidFill>
              <a:latin typeface="Times New Roman" panose="02020603050405020304" pitchFamily="18" charset="0"/>
              <a:cs typeface="Times New Roman" panose="02020603050405020304" pitchFamily="18" charset="0"/>
            </a:rPr>
            <a:t>απ΄την</a:t>
          </a:r>
          <a:r>
            <a:rPr lang="el-GR" sz="1800" dirty="0">
              <a:solidFill>
                <a:schemeClr val="bg1"/>
              </a:solidFill>
              <a:latin typeface="Times New Roman" panose="02020603050405020304" pitchFamily="18" charset="0"/>
              <a:cs typeface="Times New Roman" panose="02020603050405020304" pitchFamily="18" charset="0"/>
            </a:rPr>
            <a:t> Καστοριά που ήταν ισχυρό κέντρο αντίστασης του ΚΣ) χωρίς να μπορέσει να δημιουργήσει ρήγματα στα συρματοπλέγματα του ΚΣ.</a:t>
          </a:r>
        </a:p>
      </dgm:t>
    </dgm:pt>
    <dgm:pt modelId="{7E5A093B-6C14-4EE6-BF8B-130912415606}" type="parTrans" cxnId="{38D2286D-96F5-42AF-AC40-B60B82E2BA74}">
      <dgm:prSet/>
      <dgm:spPr/>
      <dgm:t>
        <a:bodyPr/>
        <a:lstStyle/>
        <a:p>
          <a:endParaRPr lang="el-GR"/>
        </a:p>
      </dgm:t>
    </dgm:pt>
    <dgm:pt modelId="{8CF5D37E-8A85-4B91-B7E6-47D528D03E0F}" type="sibTrans" cxnId="{38D2286D-96F5-42AF-AC40-B60B82E2BA74}">
      <dgm:prSet/>
      <dgm:spPr/>
      <dgm:t>
        <a:bodyPr/>
        <a:lstStyle/>
        <a:p>
          <a:endParaRPr lang="el-GR"/>
        </a:p>
      </dgm:t>
    </dgm:pt>
    <dgm:pt modelId="{C2CBC129-0839-4580-835E-62C3D9C95D36}">
      <dgm:prSet phldrT="[Text]" custT="1"/>
      <dgm:spPr/>
      <dgm:t>
        <a:bodyPr/>
        <a:lstStyle/>
        <a:p>
          <a:pPr algn="just"/>
          <a:r>
            <a:rPr lang="el-GR" sz="1800" dirty="0">
              <a:solidFill>
                <a:schemeClr val="bg1"/>
              </a:solidFill>
              <a:latin typeface="Times New Roman" panose="02020603050405020304" pitchFamily="18" charset="0"/>
              <a:cs typeface="Times New Roman" panose="02020603050405020304" pitchFamily="18" charset="0"/>
            </a:rPr>
            <a:t>Στις 31 Αυγούστου 1948 οι κυβερνητικές δυνάμεις κατέλαβαν τα </a:t>
          </a:r>
          <a:r>
            <a:rPr lang="el-GR" sz="1800" dirty="0" err="1">
              <a:solidFill>
                <a:schemeClr val="bg1"/>
              </a:solidFill>
              <a:latin typeface="Times New Roman" panose="02020603050405020304" pitchFamily="18" charset="0"/>
              <a:cs typeface="Times New Roman" panose="02020603050405020304" pitchFamily="18" charset="0"/>
            </a:rPr>
            <a:t>Κουκλουθούρια</a:t>
          </a:r>
          <a:r>
            <a:rPr lang="el-GR" sz="1800" dirty="0">
              <a:solidFill>
                <a:schemeClr val="bg1"/>
              </a:solidFill>
              <a:latin typeface="Times New Roman" panose="02020603050405020304" pitchFamily="18" charset="0"/>
              <a:cs typeface="Times New Roman" panose="02020603050405020304" pitchFamily="18" charset="0"/>
            </a:rPr>
            <a:t> </a:t>
          </a:r>
        </a:p>
      </dgm:t>
    </dgm:pt>
    <dgm:pt modelId="{6A0E19DB-4C3D-4E09-B497-C410123349CF}" type="parTrans" cxnId="{6BEDF71F-C0F1-4037-AEF7-3CE964B4C17E}">
      <dgm:prSet/>
      <dgm:spPr/>
      <dgm:t>
        <a:bodyPr/>
        <a:lstStyle/>
        <a:p>
          <a:endParaRPr lang="el-GR"/>
        </a:p>
      </dgm:t>
    </dgm:pt>
    <dgm:pt modelId="{A60D8F8C-F47B-4D55-A717-6E7989A3264D}" type="sibTrans" cxnId="{6BEDF71F-C0F1-4037-AEF7-3CE964B4C17E}">
      <dgm:prSet/>
      <dgm:spPr/>
      <dgm:t>
        <a:bodyPr/>
        <a:lstStyle/>
        <a:p>
          <a:endParaRPr lang="el-GR"/>
        </a:p>
      </dgm:t>
    </dgm:pt>
    <dgm:pt modelId="{03150836-FA8F-4864-A8A1-E2C58B06490B}">
      <dgm:prSet phldrT="[Text]" custT="1"/>
      <dgm:spPr/>
      <dgm:t>
        <a:bodyPr/>
        <a:lstStyle/>
        <a:p>
          <a:pPr algn="just"/>
          <a:r>
            <a:rPr lang="el-GR" sz="1800" dirty="0">
              <a:solidFill>
                <a:schemeClr val="bg1"/>
              </a:solidFill>
              <a:latin typeface="Times New Roman" panose="02020603050405020304" pitchFamily="18" charset="0"/>
              <a:cs typeface="Times New Roman" panose="02020603050405020304" pitchFamily="18" charset="0"/>
            </a:rPr>
            <a:t>Στις 10 Οκτώβρη κυβερνητικά τμήματα εξαπέλυσαν επίθεση και κατέλαβαν το ύψωμα του Βίτσι με τμήματα των ΛΟΚ.</a:t>
          </a:r>
        </a:p>
      </dgm:t>
    </dgm:pt>
    <dgm:pt modelId="{792404A7-D107-4A79-9D27-D131CD70814D}" type="parTrans" cxnId="{872F11E1-0B9D-429D-A844-8980A43C1CD2}">
      <dgm:prSet/>
      <dgm:spPr/>
      <dgm:t>
        <a:bodyPr/>
        <a:lstStyle/>
        <a:p>
          <a:endParaRPr lang="el-GR"/>
        </a:p>
      </dgm:t>
    </dgm:pt>
    <dgm:pt modelId="{B4019335-B280-4382-97BF-8DF69848CA3B}" type="sibTrans" cxnId="{872F11E1-0B9D-429D-A844-8980A43C1CD2}">
      <dgm:prSet/>
      <dgm:spPr/>
      <dgm:t>
        <a:bodyPr/>
        <a:lstStyle/>
        <a:p>
          <a:endParaRPr lang="el-GR"/>
        </a:p>
      </dgm:t>
    </dgm:pt>
    <dgm:pt modelId="{C1CE4091-7E8C-4BAC-B2EA-C6F74C0D7B5F}">
      <dgm:prSet phldrT="[Text]" custT="1"/>
      <dgm:spPr/>
      <dgm:t>
        <a:bodyPr/>
        <a:lstStyle/>
        <a:p>
          <a:pPr algn="just"/>
          <a:r>
            <a:rPr lang="el-GR" sz="1800" dirty="0">
              <a:solidFill>
                <a:schemeClr val="bg1"/>
              </a:solidFill>
              <a:latin typeface="Times New Roman" panose="02020603050405020304" pitchFamily="18" charset="0"/>
              <a:cs typeface="Times New Roman" panose="02020603050405020304" pitchFamily="18" charset="0"/>
            </a:rPr>
            <a:t>Στις 14 Νοεμβρίου 1948 ύστερα από την αρχική κατάληψη του </a:t>
          </a:r>
          <a:r>
            <a:rPr lang="el-GR" sz="1800" dirty="0" err="1">
              <a:solidFill>
                <a:schemeClr val="bg1"/>
              </a:solidFill>
              <a:latin typeface="Times New Roman" panose="02020603050405020304" pitchFamily="18" charset="0"/>
              <a:cs typeface="Times New Roman" panose="02020603050405020304" pitchFamily="18" charset="0"/>
            </a:rPr>
            <a:t>Μπούκοβικ</a:t>
          </a:r>
          <a:r>
            <a:rPr lang="el-GR" sz="1800" dirty="0">
              <a:solidFill>
                <a:schemeClr val="bg1"/>
              </a:solidFill>
              <a:latin typeface="Times New Roman" panose="02020603050405020304" pitchFamily="18" charset="0"/>
              <a:cs typeface="Times New Roman" panose="02020603050405020304" pitchFamily="18" charset="0"/>
            </a:rPr>
            <a:t> από το ΔΣΕ, τα κυβερνητικά στρατεύματα το κατέλαβαν. Οι απώλειες ήταν σοβαρές και για τις δύο πλευρές.</a:t>
          </a:r>
        </a:p>
      </dgm:t>
    </dgm:pt>
    <dgm:pt modelId="{1AC4655D-0D02-4E6A-A81E-2FBFAE370F0B}" type="parTrans" cxnId="{3A38B48E-8411-4414-9F9D-8CC415E133F9}">
      <dgm:prSet/>
      <dgm:spPr/>
      <dgm:t>
        <a:bodyPr/>
        <a:lstStyle/>
        <a:p>
          <a:endParaRPr lang="el-GR"/>
        </a:p>
      </dgm:t>
    </dgm:pt>
    <dgm:pt modelId="{6F0685D7-CB6C-4088-A8FE-8296188B5874}" type="sibTrans" cxnId="{3A38B48E-8411-4414-9F9D-8CC415E133F9}">
      <dgm:prSet/>
      <dgm:spPr/>
      <dgm:t>
        <a:bodyPr/>
        <a:lstStyle/>
        <a:p>
          <a:endParaRPr lang="el-GR"/>
        </a:p>
      </dgm:t>
    </dgm:pt>
    <dgm:pt modelId="{BC6A55F9-AF37-44B9-A4E7-7A978149FA83}" type="pres">
      <dgm:prSet presAssocID="{B8D6B35F-FC64-4EE8-9CBC-25099355B1CA}" presName="diagram" presStyleCnt="0">
        <dgm:presLayoutVars>
          <dgm:chMax val="1"/>
          <dgm:dir/>
          <dgm:animLvl val="ctr"/>
          <dgm:resizeHandles val="exact"/>
        </dgm:presLayoutVars>
      </dgm:prSet>
      <dgm:spPr/>
    </dgm:pt>
    <dgm:pt modelId="{6D7AA552-67CB-4FBE-B1AB-CC273134F0C5}" type="pres">
      <dgm:prSet presAssocID="{B8D6B35F-FC64-4EE8-9CBC-25099355B1CA}" presName="matrix" presStyleCnt="0"/>
      <dgm:spPr/>
    </dgm:pt>
    <dgm:pt modelId="{12806D44-3642-414A-9264-22D72100BF09}" type="pres">
      <dgm:prSet presAssocID="{B8D6B35F-FC64-4EE8-9CBC-25099355B1CA}" presName="tile1" presStyleLbl="node1" presStyleIdx="0" presStyleCnt="4"/>
      <dgm:spPr/>
    </dgm:pt>
    <dgm:pt modelId="{2B900880-68B2-48D0-BDC4-3BA2A505C6C5}" type="pres">
      <dgm:prSet presAssocID="{B8D6B35F-FC64-4EE8-9CBC-25099355B1CA}" presName="tile1text" presStyleLbl="node1" presStyleIdx="0" presStyleCnt="4">
        <dgm:presLayoutVars>
          <dgm:chMax val="0"/>
          <dgm:chPref val="0"/>
          <dgm:bulletEnabled val="1"/>
        </dgm:presLayoutVars>
      </dgm:prSet>
      <dgm:spPr/>
    </dgm:pt>
    <dgm:pt modelId="{68669D01-97E0-47B3-A677-3C6EACB167CF}" type="pres">
      <dgm:prSet presAssocID="{B8D6B35F-FC64-4EE8-9CBC-25099355B1CA}" presName="tile2" presStyleLbl="node1" presStyleIdx="1" presStyleCnt="4"/>
      <dgm:spPr/>
    </dgm:pt>
    <dgm:pt modelId="{C1FD05B4-F09D-4475-8DE8-66F3C18C0507}" type="pres">
      <dgm:prSet presAssocID="{B8D6B35F-FC64-4EE8-9CBC-25099355B1CA}" presName="tile2text" presStyleLbl="node1" presStyleIdx="1" presStyleCnt="4">
        <dgm:presLayoutVars>
          <dgm:chMax val="0"/>
          <dgm:chPref val="0"/>
          <dgm:bulletEnabled val="1"/>
        </dgm:presLayoutVars>
      </dgm:prSet>
      <dgm:spPr/>
    </dgm:pt>
    <dgm:pt modelId="{72755EB5-38B1-44AB-BCAC-FA250816B8C2}" type="pres">
      <dgm:prSet presAssocID="{B8D6B35F-FC64-4EE8-9CBC-25099355B1CA}" presName="tile3" presStyleLbl="node1" presStyleIdx="2" presStyleCnt="4"/>
      <dgm:spPr/>
    </dgm:pt>
    <dgm:pt modelId="{3F365B70-E96F-4586-98DA-54C4A837805D}" type="pres">
      <dgm:prSet presAssocID="{B8D6B35F-FC64-4EE8-9CBC-25099355B1CA}" presName="tile3text" presStyleLbl="node1" presStyleIdx="2" presStyleCnt="4">
        <dgm:presLayoutVars>
          <dgm:chMax val="0"/>
          <dgm:chPref val="0"/>
          <dgm:bulletEnabled val="1"/>
        </dgm:presLayoutVars>
      </dgm:prSet>
      <dgm:spPr/>
    </dgm:pt>
    <dgm:pt modelId="{EDB96219-515F-4F05-91B0-2D1902D9DACA}" type="pres">
      <dgm:prSet presAssocID="{B8D6B35F-FC64-4EE8-9CBC-25099355B1CA}" presName="tile4" presStyleLbl="node1" presStyleIdx="3" presStyleCnt="4"/>
      <dgm:spPr/>
    </dgm:pt>
    <dgm:pt modelId="{1B4ABB85-DB1F-4C98-82E6-33D9C7C9A3F0}" type="pres">
      <dgm:prSet presAssocID="{B8D6B35F-FC64-4EE8-9CBC-25099355B1CA}" presName="tile4text" presStyleLbl="node1" presStyleIdx="3" presStyleCnt="4">
        <dgm:presLayoutVars>
          <dgm:chMax val="0"/>
          <dgm:chPref val="0"/>
          <dgm:bulletEnabled val="1"/>
        </dgm:presLayoutVars>
      </dgm:prSet>
      <dgm:spPr/>
    </dgm:pt>
    <dgm:pt modelId="{33843236-9F32-4800-A3D7-B8727EE1B42D}" type="pres">
      <dgm:prSet presAssocID="{B8D6B35F-FC64-4EE8-9CBC-25099355B1CA}" presName="centerTile" presStyleLbl="fgShp" presStyleIdx="0" presStyleCnt="1">
        <dgm:presLayoutVars>
          <dgm:chMax val="0"/>
          <dgm:chPref val="0"/>
        </dgm:presLayoutVars>
      </dgm:prSet>
      <dgm:spPr/>
    </dgm:pt>
  </dgm:ptLst>
  <dgm:cxnLst>
    <dgm:cxn modelId="{71364F11-0131-4A72-A7BB-B38E56A05D83}" type="presOf" srcId="{C2CBC129-0839-4580-835E-62C3D9C95D36}" destId="{C1FD05B4-F09D-4475-8DE8-66F3C18C0507}" srcOrd="1" destOrd="0" presId="urn:microsoft.com/office/officeart/2005/8/layout/matrix1"/>
    <dgm:cxn modelId="{8CDC7C17-4A06-45E7-9F9B-CD6218EAB605}" type="presOf" srcId="{C1CE4091-7E8C-4BAC-B2EA-C6F74C0D7B5F}" destId="{EDB96219-515F-4F05-91B0-2D1902D9DACA}" srcOrd="0" destOrd="0" presId="urn:microsoft.com/office/officeart/2005/8/layout/matrix1"/>
    <dgm:cxn modelId="{6BEDF71F-C0F1-4037-AEF7-3CE964B4C17E}" srcId="{69377369-56F9-41F5-AA5B-020FA0FF6E26}" destId="{C2CBC129-0839-4580-835E-62C3D9C95D36}" srcOrd="1" destOrd="0" parTransId="{6A0E19DB-4C3D-4E09-B497-C410123349CF}" sibTransId="{A60D8F8C-F47B-4D55-A717-6E7989A3264D}"/>
    <dgm:cxn modelId="{DA3ABB3E-708B-44B6-978E-5549455F375D}" type="presOf" srcId="{C1CE4091-7E8C-4BAC-B2EA-C6F74C0D7B5F}" destId="{1B4ABB85-DB1F-4C98-82E6-33D9C7C9A3F0}" srcOrd="1" destOrd="0" presId="urn:microsoft.com/office/officeart/2005/8/layout/matrix1"/>
    <dgm:cxn modelId="{99FF036A-1A3C-4A15-8688-BD5068843DB4}" type="presOf" srcId="{03150836-FA8F-4864-A8A1-E2C58B06490B}" destId="{3F365B70-E96F-4586-98DA-54C4A837805D}" srcOrd="1" destOrd="0" presId="urn:microsoft.com/office/officeart/2005/8/layout/matrix1"/>
    <dgm:cxn modelId="{D522F86B-E430-41B7-9FFF-DC023C7D5520}" type="presOf" srcId="{E85FB96E-674C-4623-9E1E-0EC1C9DBDBCF}" destId="{2B900880-68B2-48D0-BDC4-3BA2A505C6C5}" srcOrd="1" destOrd="0" presId="urn:microsoft.com/office/officeart/2005/8/layout/matrix1"/>
    <dgm:cxn modelId="{38D2286D-96F5-42AF-AC40-B60B82E2BA74}" srcId="{69377369-56F9-41F5-AA5B-020FA0FF6E26}" destId="{E85FB96E-674C-4623-9E1E-0EC1C9DBDBCF}" srcOrd="0" destOrd="0" parTransId="{7E5A093B-6C14-4EE6-BF8B-130912415606}" sibTransId="{8CF5D37E-8A85-4B91-B7E6-47D528D03E0F}"/>
    <dgm:cxn modelId="{3F831472-B6D2-480A-B5C4-C124045C40A6}" type="presOf" srcId="{03150836-FA8F-4864-A8A1-E2C58B06490B}" destId="{72755EB5-38B1-44AB-BCAC-FA250816B8C2}" srcOrd="0" destOrd="0" presId="urn:microsoft.com/office/officeart/2005/8/layout/matrix1"/>
    <dgm:cxn modelId="{A32CEE72-28A1-44DE-A24C-42AB1F2D63F2}" srcId="{B8D6B35F-FC64-4EE8-9CBC-25099355B1CA}" destId="{69377369-56F9-41F5-AA5B-020FA0FF6E26}" srcOrd="0" destOrd="0" parTransId="{848F76E5-8BCE-4AB8-B6C9-B3FA7EC6DA7C}" sibTransId="{41B0AA5D-7E31-4744-8301-B5B5CF57DEF8}"/>
    <dgm:cxn modelId="{75032A75-AC22-47E9-8008-DD2A83A0B33A}" type="presOf" srcId="{E85FB96E-674C-4623-9E1E-0EC1C9DBDBCF}" destId="{12806D44-3642-414A-9264-22D72100BF09}" srcOrd="0" destOrd="0" presId="urn:microsoft.com/office/officeart/2005/8/layout/matrix1"/>
    <dgm:cxn modelId="{3A38B48E-8411-4414-9F9D-8CC415E133F9}" srcId="{69377369-56F9-41F5-AA5B-020FA0FF6E26}" destId="{C1CE4091-7E8C-4BAC-B2EA-C6F74C0D7B5F}" srcOrd="3" destOrd="0" parTransId="{1AC4655D-0D02-4E6A-A81E-2FBFAE370F0B}" sibTransId="{6F0685D7-CB6C-4088-A8FE-8296188B5874}"/>
    <dgm:cxn modelId="{5AC9C893-EF31-4EDA-9A7A-FFA51053A158}" type="presOf" srcId="{B8D6B35F-FC64-4EE8-9CBC-25099355B1CA}" destId="{BC6A55F9-AF37-44B9-A4E7-7A978149FA83}" srcOrd="0" destOrd="0" presId="urn:microsoft.com/office/officeart/2005/8/layout/matrix1"/>
    <dgm:cxn modelId="{A3DCF0A0-153E-46BD-AF3F-1963A2A6F92E}" type="presOf" srcId="{69377369-56F9-41F5-AA5B-020FA0FF6E26}" destId="{33843236-9F32-4800-A3D7-B8727EE1B42D}" srcOrd="0" destOrd="0" presId="urn:microsoft.com/office/officeart/2005/8/layout/matrix1"/>
    <dgm:cxn modelId="{E6832BCA-BC8E-4CB3-9172-D0DD305DA949}" type="presOf" srcId="{C2CBC129-0839-4580-835E-62C3D9C95D36}" destId="{68669D01-97E0-47B3-A677-3C6EACB167CF}" srcOrd="0" destOrd="0" presId="urn:microsoft.com/office/officeart/2005/8/layout/matrix1"/>
    <dgm:cxn modelId="{872F11E1-0B9D-429D-A844-8980A43C1CD2}" srcId="{69377369-56F9-41F5-AA5B-020FA0FF6E26}" destId="{03150836-FA8F-4864-A8A1-E2C58B06490B}" srcOrd="2" destOrd="0" parTransId="{792404A7-D107-4A79-9D27-D131CD70814D}" sibTransId="{B4019335-B280-4382-97BF-8DF69848CA3B}"/>
    <dgm:cxn modelId="{BFABD1E7-2BD4-4BA4-A145-44B5FA623B22}" type="presParOf" srcId="{BC6A55F9-AF37-44B9-A4E7-7A978149FA83}" destId="{6D7AA552-67CB-4FBE-B1AB-CC273134F0C5}" srcOrd="0" destOrd="0" presId="urn:microsoft.com/office/officeart/2005/8/layout/matrix1"/>
    <dgm:cxn modelId="{7D627841-165B-4BB2-81F6-4377D7E267D0}" type="presParOf" srcId="{6D7AA552-67CB-4FBE-B1AB-CC273134F0C5}" destId="{12806D44-3642-414A-9264-22D72100BF09}" srcOrd="0" destOrd="0" presId="urn:microsoft.com/office/officeart/2005/8/layout/matrix1"/>
    <dgm:cxn modelId="{9FD4F9E0-C3F8-438F-81B3-9ED6F2A5F4E1}" type="presParOf" srcId="{6D7AA552-67CB-4FBE-B1AB-CC273134F0C5}" destId="{2B900880-68B2-48D0-BDC4-3BA2A505C6C5}" srcOrd="1" destOrd="0" presId="urn:microsoft.com/office/officeart/2005/8/layout/matrix1"/>
    <dgm:cxn modelId="{A864B915-4C15-4CB9-8AEB-7BA20DDB40A3}" type="presParOf" srcId="{6D7AA552-67CB-4FBE-B1AB-CC273134F0C5}" destId="{68669D01-97E0-47B3-A677-3C6EACB167CF}" srcOrd="2" destOrd="0" presId="urn:microsoft.com/office/officeart/2005/8/layout/matrix1"/>
    <dgm:cxn modelId="{C0D8AD50-F3D9-4CDC-B7D9-E5F35A3C60BF}" type="presParOf" srcId="{6D7AA552-67CB-4FBE-B1AB-CC273134F0C5}" destId="{C1FD05B4-F09D-4475-8DE8-66F3C18C0507}" srcOrd="3" destOrd="0" presId="urn:microsoft.com/office/officeart/2005/8/layout/matrix1"/>
    <dgm:cxn modelId="{D84E660A-23B8-4116-AB02-8DE142CFE30F}" type="presParOf" srcId="{6D7AA552-67CB-4FBE-B1AB-CC273134F0C5}" destId="{72755EB5-38B1-44AB-BCAC-FA250816B8C2}" srcOrd="4" destOrd="0" presId="urn:microsoft.com/office/officeart/2005/8/layout/matrix1"/>
    <dgm:cxn modelId="{5D9EC99A-D2F8-414D-896D-0308B1899AF0}" type="presParOf" srcId="{6D7AA552-67CB-4FBE-B1AB-CC273134F0C5}" destId="{3F365B70-E96F-4586-98DA-54C4A837805D}" srcOrd="5" destOrd="0" presId="urn:microsoft.com/office/officeart/2005/8/layout/matrix1"/>
    <dgm:cxn modelId="{D54E0854-7C01-4DE5-BC8D-D214740FFFA1}" type="presParOf" srcId="{6D7AA552-67CB-4FBE-B1AB-CC273134F0C5}" destId="{EDB96219-515F-4F05-91B0-2D1902D9DACA}" srcOrd="6" destOrd="0" presId="urn:microsoft.com/office/officeart/2005/8/layout/matrix1"/>
    <dgm:cxn modelId="{E20D0BD0-3852-487B-A9C6-79D8C6D6DEE9}" type="presParOf" srcId="{6D7AA552-67CB-4FBE-B1AB-CC273134F0C5}" destId="{1B4ABB85-DB1F-4C98-82E6-33D9C7C9A3F0}" srcOrd="7" destOrd="0" presId="urn:microsoft.com/office/officeart/2005/8/layout/matrix1"/>
    <dgm:cxn modelId="{E62AB3ED-43E9-40E9-810B-115562058E4D}" type="presParOf" srcId="{BC6A55F9-AF37-44B9-A4E7-7A978149FA83}" destId="{33843236-9F32-4800-A3D7-B8727EE1B42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A7E8FF-CF96-4A83-9D92-A556813652F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B1B65C9A-807A-45B9-9716-BE08C54BDA0E}">
      <dgm:prSet phldrT="[Text]" custT="1"/>
      <dgm:spPr/>
      <dgm:t>
        <a:bodyPr/>
        <a:lstStyle/>
        <a:p>
          <a:r>
            <a:rPr lang="el-GR" sz="2000" dirty="0">
              <a:latin typeface="Times New Roman" panose="02020603050405020304" pitchFamily="18" charset="0"/>
              <a:cs typeface="Times New Roman" panose="02020603050405020304" pitchFamily="18" charset="0"/>
            </a:rPr>
            <a:t>ΜΑΧΕΣ ΥΠΕΡ ΤΟΥ ΔΣΕ</a:t>
          </a:r>
        </a:p>
      </dgm:t>
    </dgm:pt>
    <dgm:pt modelId="{C9639846-A279-4DC1-B132-B4CCB8F15F8A}" type="parTrans" cxnId="{AFC665B5-FA37-484E-8F7C-B29779903BB2}">
      <dgm:prSet/>
      <dgm:spPr/>
      <dgm:t>
        <a:bodyPr/>
        <a:lstStyle/>
        <a:p>
          <a:endParaRPr lang="el-GR"/>
        </a:p>
      </dgm:t>
    </dgm:pt>
    <dgm:pt modelId="{09415542-6F4F-4E49-A31B-EB51BE9F8E13}" type="sibTrans" cxnId="{AFC665B5-FA37-484E-8F7C-B29779903BB2}">
      <dgm:prSet/>
      <dgm:spPr/>
      <dgm:t>
        <a:bodyPr/>
        <a:lstStyle/>
        <a:p>
          <a:endParaRPr lang="el-GR"/>
        </a:p>
      </dgm:t>
    </dgm:pt>
    <dgm:pt modelId="{707F2FCD-4BAC-4D52-8949-574BF1EEF4CC}">
      <dgm:prSet phldrT="[Text]" custT="1"/>
      <dgm:spPr/>
      <dgm:t>
        <a:bodyPr/>
        <a:lstStyle/>
        <a:p>
          <a:pPr algn="just"/>
          <a:r>
            <a:rPr lang="el-GR" sz="1600" dirty="0">
              <a:solidFill>
                <a:schemeClr val="bg1"/>
              </a:solidFill>
              <a:latin typeface="Times New Roman" panose="02020603050405020304" pitchFamily="18" charset="0"/>
              <a:cs typeface="Times New Roman" panose="02020603050405020304" pitchFamily="18" charset="0"/>
            </a:rPr>
            <a:t>Δυνάμεις από τις Ταξιαρχίες 14, 16, 107 και 108 του ΔΣΕ πραγματοποίησαν ευρεία επίθεση εναντίον των κυβερνητικών δυνάμεων στα υψώματα </a:t>
          </a:r>
          <a:r>
            <a:rPr lang="el-GR" sz="1600" dirty="0" err="1">
              <a:solidFill>
                <a:schemeClr val="bg1"/>
              </a:solidFill>
              <a:latin typeface="Times New Roman" panose="02020603050405020304" pitchFamily="18" charset="0"/>
              <a:cs typeface="Times New Roman" panose="02020603050405020304" pitchFamily="18" charset="0"/>
            </a:rPr>
            <a:t>Αρμενίτσα</a:t>
          </a:r>
          <a:r>
            <a:rPr lang="el-GR" sz="1600" dirty="0">
              <a:solidFill>
                <a:schemeClr val="bg1"/>
              </a:solidFill>
              <a:latin typeface="Times New Roman" panose="02020603050405020304" pitchFamily="18" charset="0"/>
              <a:cs typeface="Times New Roman" panose="02020603050405020304" pitchFamily="18" charset="0"/>
            </a:rPr>
            <a:t>, Βρύση, Νίτσα και Γιάννη Κεφάλι. Η επίθεση έγινε το βράδυ 20 προς 21 Σεπτεμβρίου αιφνιδιάζοντας τα αντίπαλα τμήματα που εγκατέλειψαν τις θέσεις τους.</a:t>
          </a:r>
        </a:p>
      </dgm:t>
    </dgm:pt>
    <dgm:pt modelId="{C485B7D8-45C1-4E51-90F0-25CE806BFB82}" type="parTrans" cxnId="{2EDBF020-7976-4B64-BC40-420034618311}">
      <dgm:prSet/>
      <dgm:spPr/>
      <dgm:t>
        <a:bodyPr/>
        <a:lstStyle/>
        <a:p>
          <a:endParaRPr lang="el-GR"/>
        </a:p>
      </dgm:t>
    </dgm:pt>
    <dgm:pt modelId="{31D7B35F-4BCE-4F25-A6C9-B0E5BDE37019}" type="sibTrans" cxnId="{2EDBF020-7976-4B64-BC40-420034618311}">
      <dgm:prSet/>
      <dgm:spPr/>
      <dgm:t>
        <a:bodyPr/>
        <a:lstStyle/>
        <a:p>
          <a:endParaRPr lang="el-GR"/>
        </a:p>
      </dgm:t>
    </dgm:pt>
    <dgm:pt modelId="{56DF2AD0-E1D1-4A3E-B147-FD89F77E738B}">
      <dgm:prSet phldrT="[Text]" custT="1"/>
      <dgm:spPr/>
      <dgm:t>
        <a:bodyPr/>
        <a:lstStyle/>
        <a:p>
          <a:pPr algn="just"/>
          <a:r>
            <a:rPr lang="el-GR" sz="1600" dirty="0">
              <a:solidFill>
                <a:schemeClr val="bg1"/>
              </a:solidFill>
              <a:latin typeface="Times New Roman" panose="02020603050405020304" pitchFamily="18" charset="0"/>
              <a:cs typeface="Times New Roman" panose="02020603050405020304" pitchFamily="18" charset="0"/>
            </a:rPr>
            <a:t>Από τις 4 μέχρι τις 12 Σεπτέμβρη τα τμήματα της Μεραρχίας του ΔΣΕ επιτέθηκαν σε όλο τον τομέα Μάλι – </a:t>
          </a:r>
          <a:r>
            <a:rPr lang="el-GR" sz="1600" dirty="0" err="1">
              <a:solidFill>
                <a:schemeClr val="bg1"/>
              </a:solidFill>
              <a:latin typeface="Times New Roman" panose="02020603050405020304" pitchFamily="18" charset="0"/>
              <a:cs typeface="Times New Roman" panose="02020603050405020304" pitchFamily="18" charset="0"/>
            </a:rPr>
            <a:t>Μάδι</a:t>
          </a:r>
          <a:r>
            <a:rPr lang="el-GR" sz="1600" dirty="0">
              <a:solidFill>
                <a:schemeClr val="bg1"/>
              </a:solidFill>
              <a:latin typeface="Times New Roman" panose="02020603050405020304" pitchFamily="18" charset="0"/>
              <a:cs typeface="Times New Roman" panose="02020603050405020304" pitchFamily="18" charset="0"/>
            </a:rPr>
            <a:t>, το οποίο τελικά κατέρρευσε. Οι επιθέσεις γενικεύτηκαν σε όλα τα μέτωπα στο Βίτσι. Ο ΚΣ είχε μεγάλες απώλειες νεκρών και τραυματιών. Οι επιτυχίες του ΔΣΕ δημιούργησαν σοβαρή κρίση στην τότε </a:t>
          </a:r>
          <a:r>
            <a:rPr lang="el-GR" sz="1600" dirty="0" err="1">
              <a:solidFill>
                <a:schemeClr val="bg1"/>
              </a:solidFill>
              <a:latin typeface="Times New Roman" panose="02020603050405020304" pitchFamily="18" charset="0"/>
              <a:cs typeface="Times New Roman" panose="02020603050405020304" pitchFamily="18" charset="0"/>
            </a:rPr>
            <a:t>στρατιωτικοπολιτική</a:t>
          </a:r>
          <a:r>
            <a:rPr lang="el-GR" sz="1600" dirty="0">
              <a:solidFill>
                <a:schemeClr val="bg1"/>
              </a:solidFill>
              <a:latin typeface="Times New Roman" panose="02020603050405020304" pitchFamily="18" charset="0"/>
              <a:cs typeface="Times New Roman" panose="02020603050405020304" pitchFamily="18" charset="0"/>
            </a:rPr>
            <a:t> ηγεσία της χώρας.</a:t>
          </a:r>
        </a:p>
      </dgm:t>
    </dgm:pt>
    <dgm:pt modelId="{424AB99D-EDF3-4213-849B-BC7BEDE4434D}" type="parTrans" cxnId="{6CA9C13C-30A2-473A-8FBE-249D88DB0B3D}">
      <dgm:prSet/>
      <dgm:spPr/>
      <dgm:t>
        <a:bodyPr/>
        <a:lstStyle/>
        <a:p>
          <a:endParaRPr lang="el-GR"/>
        </a:p>
      </dgm:t>
    </dgm:pt>
    <dgm:pt modelId="{3EB03689-2205-4321-AB4D-44870ABE4EF9}" type="sibTrans" cxnId="{6CA9C13C-30A2-473A-8FBE-249D88DB0B3D}">
      <dgm:prSet/>
      <dgm:spPr/>
      <dgm:t>
        <a:bodyPr/>
        <a:lstStyle/>
        <a:p>
          <a:endParaRPr lang="el-GR"/>
        </a:p>
      </dgm:t>
    </dgm:pt>
    <dgm:pt modelId="{BEC2C60E-5C3B-480D-BB59-7A6E6FD5C4FB}">
      <dgm:prSet phldrT="[Text]" custT="1"/>
      <dgm:spPr/>
      <dgm:t>
        <a:bodyPr/>
        <a:lstStyle/>
        <a:p>
          <a:pPr algn="just"/>
          <a:r>
            <a:rPr lang="el-GR" sz="1600" dirty="0">
              <a:solidFill>
                <a:schemeClr val="bg1"/>
              </a:solidFill>
              <a:latin typeface="Times New Roman" panose="02020603050405020304" pitchFamily="18" charset="0"/>
              <a:cs typeface="Times New Roman" panose="02020603050405020304" pitchFamily="18" charset="0"/>
            </a:rPr>
            <a:t>Στις 22 προς 23 Οκτώβρη το Τάγμα 538 της 10ης Ταξιαρχίας του ΔΣΕ κατέλαβε στον τομέα Βίτσι το ύψωμα Κούλα. Ο ΚΣ είχε μεγάλες απώλειες σε νεκρούς και τραυματίες. Αιχμαλωτίστηκαν 34 φαντάροι και ο υποστράτηγος </a:t>
          </a:r>
          <a:r>
            <a:rPr lang="el-GR" sz="1600" dirty="0" err="1">
              <a:solidFill>
                <a:schemeClr val="bg1"/>
              </a:solidFill>
              <a:latin typeface="Times New Roman" panose="02020603050405020304" pitchFamily="18" charset="0"/>
              <a:cs typeface="Times New Roman" panose="02020603050405020304" pitchFamily="18" charset="0"/>
            </a:rPr>
            <a:t>Πέρος</a:t>
          </a:r>
          <a:r>
            <a:rPr lang="el-GR" sz="1600" dirty="0">
              <a:solidFill>
                <a:schemeClr val="bg1"/>
              </a:solidFill>
              <a:latin typeface="Times New Roman" panose="02020603050405020304" pitchFamily="18" charset="0"/>
              <a:cs typeface="Times New Roman" panose="02020603050405020304" pitchFamily="18" charset="0"/>
            </a:rPr>
            <a:t> και κυριεύτηκαν πολλά λάφυρα (ασύρματοι, όλμοι, πολυβόλα και όπλα).</a:t>
          </a:r>
        </a:p>
      </dgm:t>
    </dgm:pt>
    <dgm:pt modelId="{6E1251AA-65B0-4376-A2AF-686274076476}" type="parTrans" cxnId="{95032CF5-507A-470C-B386-0C1E7528390F}">
      <dgm:prSet/>
      <dgm:spPr/>
      <dgm:t>
        <a:bodyPr/>
        <a:lstStyle/>
        <a:p>
          <a:endParaRPr lang="el-GR"/>
        </a:p>
      </dgm:t>
    </dgm:pt>
    <dgm:pt modelId="{688CECB9-752D-4732-99D4-E725F0D7E397}" type="sibTrans" cxnId="{95032CF5-507A-470C-B386-0C1E7528390F}">
      <dgm:prSet/>
      <dgm:spPr/>
      <dgm:t>
        <a:bodyPr/>
        <a:lstStyle/>
        <a:p>
          <a:endParaRPr lang="el-GR"/>
        </a:p>
      </dgm:t>
    </dgm:pt>
    <dgm:pt modelId="{0ECBD01D-D6B9-4994-AB85-E00FE811544D}">
      <dgm:prSet phldrT="[Text]" custT="1"/>
      <dgm:spPr/>
      <dgm:t>
        <a:bodyPr/>
        <a:lstStyle/>
        <a:p>
          <a:pPr algn="just"/>
          <a:r>
            <a:rPr lang="el-GR" sz="1600" dirty="0">
              <a:solidFill>
                <a:schemeClr val="bg1"/>
              </a:solidFill>
              <a:latin typeface="Times New Roman" panose="02020603050405020304" pitchFamily="18" charset="0"/>
              <a:cs typeface="Times New Roman" panose="02020603050405020304" pitchFamily="18" charset="0"/>
            </a:rPr>
            <a:t>Τη</a:t>
          </a:r>
          <a:r>
            <a:rPr lang="el-GR" sz="1600" baseline="0" dirty="0">
              <a:solidFill>
                <a:schemeClr val="bg1"/>
              </a:solidFill>
              <a:latin typeface="Times New Roman" panose="02020603050405020304" pitchFamily="18" charset="0"/>
              <a:cs typeface="Times New Roman" panose="02020603050405020304" pitchFamily="18" charset="0"/>
            </a:rPr>
            <a:t> νύχτα</a:t>
          </a:r>
          <a:r>
            <a:rPr lang="el-GR" sz="1600" dirty="0">
              <a:solidFill>
                <a:schemeClr val="bg1"/>
              </a:solidFill>
              <a:latin typeface="Times New Roman" panose="02020603050405020304" pitchFamily="18" charset="0"/>
              <a:cs typeface="Times New Roman" panose="02020603050405020304" pitchFamily="18" charset="0"/>
            </a:rPr>
            <a:t> 10-11 Νοεμβρίου οι δυνάμεις της 14</a:t>
          </a:r>
          <a:r>
            <a:rPr lang="el-GR" sz="1600" baseline="30000" dirty="0">
              <a:solidFill>
                <a:schemeClr val="bg1"/>
              </a:solidFill>
              <a:latin typeface="Times New Roman" panose="02020603050405020304" pitchFamily="18" charset="0"/>
              <a:cs typeface="Times New Roman" panose="02020603050405020304" pitchFamily="18" charset="0"/>
            </a:rPr>
            <a:t>ης</a:t>
          </a:r>
          <a:r>
            <a:rPr lang="el-GR" sz="1600" dirty="0">
              <a:solidFill>
                <a:schemeClr val="bg1"/>
              </a:solidFill>
              <a:latin typeface="Times New Roman" panose="02020603050405020304" pitchFamily="18" charset="0"/>
              <a:cs typeface="Times New Roman" panose="02020603050405020304" pitchFamily="18" charset="0"/>
            </a:rPr>
            <a:t> Ταξιαρχίας αφού άνοιξαν ρήγματα στα συρματοπλέγματα κατέλαβαν με διαδοχικές εφόδους όλες τις θέσεις του στο </a:t>
          </a:r>
          <a:r>
            <a:rPr lang="el-GR" sz="1600" dirty="0" err="1">
              <a:solidFill>
                <a:schemeClr val="bg1"/>
              </a:solidFill>
              <a:latin typeface="Times New Roman" panose="02020603050405020304" pitchFamily="18" charset="0"/>
              <a:cs typeface="Times New Roman" panose="02020603050405020304" pitchFamily="18" charset="0"/>
            </a:rPr>
            <a:t>Μπίκοβικ</a:t>
          </a:r>
          <a:r>
            <a:rPr lang="el-GR" sz="1600" dirty="0">
              <a:solidFill>
                <a:schemeClr val="bg1"/>
              </a:solidFill>
              <a:latin typeface="Times New Roman" panose="02020603050405020304" pitchFamily="18" charset="0"/>
              <a:cs typeface="Times New Roman" panose="02020603050405020304" pitchFamily="18" charset="0"/>
            </a:rPr>
            <a:t> χρησιμοποιώντας το «νέο όπλο</a:t>
          </a:r>
          <a:r>
            <a:rPr lang="el-GR" sz="1600" baseline="0" dirty="0">
              <a:solidFill>
                <a:schemeClr val="bg1"/>
              </a:solidFill>
              <a:latin typeface="Times New Roman" panose="02020603050405020304" pitchFamily="18" charset="0"/>
              <a:cs typeface="Times New Roman" panose="02020603050405020304" pitchFamily="18" charset="0"/>
            </a:rPr>
            <a:t> - </a:t>
          </a:r>
          <a:r>
            <a:rPr lang="el-GR" sz="1600" dirty="0">
              <a:solidFill>
                <a:schemeClr val="bg1"/>
              </a:solidFill>
              <a:latin typeface="Times New Roman" panose="02020603050405020304" pitchFamily="18" charset="0"/>
              <a:cs typeface="Times New Roman" panose="02020603050405020304" pitchFamily="18" charset="0"/>
            </a:rPr>
            <a:t>σταυρό». Διαλύθηκε το Τάγμα 574, πάρθηκαν πολλά λάφυρα, οπλισμός κι εφόδια σε τρόφιμα. Με επιτυχία αποκρούστηκε την επόμενη μέρα η αντεπίθεση που επιχειρήθηκε από το ΚΣ</a:t>
          </a:r>
          <a:r>
            <a:rPr lang="el-GR" sz="1600" dirty="0">
              <a:latin typeface="Times New Roman" panose="02020603050405020304" pitchFamily="18" charset="0"/>
              <a:cs typeface="Times New Roman" panose="02020603050405020304" pitchFamily="18" charset="0"/>
            </a:rPr>
            <a:t>.</a:t>
          </a:r>
        </a:p>
      </dgm:t>
    </dgm:pt>
    <dgm:pt modelId="{A1FA2A46-7615-4FFE-883B-38CD61D94094}" type="parTrans" cxnId="{0AC0C34A-2963-4EDE-950B-A165FEC91412}">
      <dgm:prSet/>
      <dgm:spPr/>
      <dgm:t>
        <a:bodyPr/>
        <a:lstStyle/>
        <a:p>
          <a:endParaRPr lang="el-GR"/>
        </a:p>
      </dgm:t>
    </dgm:pt>
    <dgm:pt modelId="{D1E38A83-2530-474E-BD1B-2F3F6FDDE09A}" type="sibTrans" cxnId="{0AC0C34A-2963-4EDE-950B-A165FEC91412}">
      <dgm:prSet/>
      <dgm:spPr/>
      <dgm:t>
        <a:bodyPr/>
        <a:lstStyle/>
        <a:p>
          <a:endParaRPr lang="el-GR"/>
        </a:p>
      </dgm:t>
    </dgm:pt>
    <dgm:pt modelId="{873F0060-9E20-4093-99EB-2CD6DE1A8393}">
      <dgm:prSet/>
      <dgm:spPr/>
      <dgm:t>
        <a:bodyPr/>
        <a:lstStyle/>
        <a:p>
          <a:endParaRPr lang="en-US" dirty="0"/>
        </a:p>
      </dgm:t>
    </dgm:pt>
    <dgm:pt modelId="{38F71AF1-5426-40B4-9C8A-36B80E82F89F}" type="parTrans" cxnId="{72F9750E-9777-470A-9036-1C5D3D5245BB}">
      <dgm:prSet/>
      <dgm:spPr/>
      <dgm:t>
        <a:bodyPr/>
        <a:lstStyle/>
        <a:p>
          <a:endParaRPr lang="el-GR"/>
        </a:p>
      </dgm:t>
    </dgm:pt>
    <dgm:pt modelId="{6ED3715B-FE24-4BD1-8356-F4C4E10ACAEE}" type="sibTrans" cxnId="{72F9750E-9777-470A-9036-1C5D3D5245BB}">
      <dgm:prSet/>
      <dgm:spPr/>
      <dgm:t>
        <a:bodyPr/>
        <a:lstStyle/>
        <a:p>
          <a:endParaRPr lang="el-GR"/>
        </a:p>
      </dgm:t>
    </dgm:pt>
    <dgm:pt modelId="{411B6F5C-357A-4327-A9C0-9274DFF6BABB}">
      <dgm:prSet/>
      <dgm:spPr/>
      <dgm:t>
        <a:bodyPr/>
        <a:lstStyle/>
        <a:p>
          <a:endParaRPr lang="en-US" dirty="0"/>
        </a:p>
      </dgm:t>
    </dgm:pt>
    <dgm:pt modelId="{0BA5280E-0429-406A-8F26-99846D18100E}" type="parTrans" cxnId="{8BDE0218-FF6A-4D0E-9869-2AC22AAE3551}">
      <dgm:prSet/>
      <dgm:spPr/>
      <dgm:t>
        <a:bodyPr/>
        <a:lstStyle/>
        <a:p>
          <a:endParaRPr lang="el-GR"/>
        </a:p>
      </dgm:t>
    </dgm:pt>
    <dgm:pt modelId="{2A7B454F-5E89-4E66-B908-C581E8FD7DBD}" type="sibTrans" cxnId="{8BDE0218-FF6A-4D0E-9869-2AC22AAE3551}">
      <dgm:prSet/>
      <dgm:spPr/>
      <dgm:t>
        <a:bodyPr/>
        <a:lstStyle/>
        <a:p>
          <a:endParaRPr lang="el-GR"/>
        </a:p>
      </dgm:t>
    </dgm:pt>
    <dgm:pt modelId="{76D211AE-DA51-4B79-8C66-BB95AC3BFFA9}">
      <dgm:prSet/>
      <dgm:spPr/>
      <dgm:t>
        <a:bodyPr/>
        <a:lstStyle/>
        <a:p>
          <a:endParaRPr lang="en-US" dirty="0"/>
        </a:p>
      </dgm:t>
    </dgm:pt>
    <dgm:pt modelId="{DDD33DFF-F48D-4E17-BDA6-A2751294BAE3}" type="parTrans" cxnId="{482F1756-C8C9-4075-BECE-E6165BEA7EEC}">
      <dgm:prSet/>
      <dgm:spPr/>
      <dgm:t>
        <a:bodyPr/>
        <a:lstStyle/>
        <a:p>
          <a:endParaRPr lang="el-GR"/>
        </a:p>
      </dgm:t>
    </dgm:pt>
    <dgm:pt modelId="{2FE8C928-BD35-4E9A-97EE-295B657121B4}" type="sibTrans" cxnId="{482F1756-C8C9-4075-BECE-E6165BEA7EEC}">
      <dgm:prSet/>
      <dgm:spPr/>
      <dgm:t>
        <a:bodyPr/>
        <a:lstStyle/>
        <a:p>
          <a:endParaRPr lang="el-GR"/>
        </a:p>
      </dgm:t>
    </dgm:pt>
    <dgm:pt modelId="{6601B773-2B58-4321-9B0C-10C0E9D6570E}" type="pres">
      <dgm:prSet presAssocID="{1AA7E8FF-CF96-4A83-9D92-A556813652F4}" presName="diagram" presStyleCnt="0">
        <dgm:presLayoutVars>
          <dgm:chMax val="1"/>
          <dgm:dir/>
          <dgm:animLvl val="ctr"/>
          <dgm:resizeHandles val="exact"/>
        </dgm:presLayoutVars>
      </dgm:prSet>
      <dgm:spPr/>
    </dgm:pt>
    <dgm:pt modelId="{9E3F0A9D-AC31-44F8-9600-41DF6D51CF07}" type="pres">
      <dgm:prSet presAssocID="{1AA7E8FF-CF96-4A83-9D92-A556813652F4}" presName="matrix" presStyleCnt="0"/>
      <dgm:spPr/>
    </dgm:pt>
    <dgm:pt modelId="{256236BD-D1B1-4E15-B127-59A2FA6567F3}" type="pres">
      <dgm:prSet presAssocID="{1AA7E8FF-CF96-4A83-9D92-A556813652F4}" presName="tile1" presStyleLbl="node1" presStyleIdx="0" presStyleCnt="4"/>
      <dgm:spPr/>
    </dgm:pt>
    <dgm:pt modelId="{3074545B-31AC-4765-9CBC-7764568835D8}" type="pres">
      <dgm:prSet presAssocID="{1AA7E8FF-CF96-4A83-9D92-A556813652F4}" presName="tile1text" presStyleLbl="node1" presStyleIdx="0" presStyleCnt="4">
        <dgm:presLayoutVars>
          <dgm:chMax val="0"/>
          <dgm:chPref val="0"/>
          <dgm:bulletEnabled val="1"/>
        </dgm:presLayoutVars>
      </dgm:prSet>
      <dgm:spPr/>
    </dgm:pt>
    <dgm:pt modelId="{4872D6FC-D533-47C5-A145-A8E24B58820C}" type="pres">
      <dgm:prSet presAssocID="{1AA7E8FF-CF96-4A83-9D92-A556813652F4}" presName="tile2" presStyleLbl="node1" presStyleIdx="1" presStyleCnt="4" custScaleX="101953" custScaleY="98826" custLinFactNeighborX="1525" custLinFactNeighborY="-587"/>
      <dgm:spPr/>
    </dgm:pt>
    <dgm:pt modelId="{2F3857A7-2A57-4DDA-8AF8-4F5F8251BE03}" type="pres">
      <dgm:prSet presAssocID="{1AA7E8FF-CF96-4A83-9D92-A556813652F4}" presName="tile2text" presStyleLbl="node1" presStyleIdx="1" presStyleCnt="4">
        <dgm:presLayoutVars>
          <dgm:chMax val="0"/>
          <dgm:chPref val="0"/>
          <dgm:bulletEnabled val="1"/>
        </dgm:presLayoutVars>
      </dgm:prSet>
      <dgm:spPr/>
    </dgm:pt>
    <dgm:pt modelId="{A07F72DD-548B-4261-ABCF-2AE9A6ECF54E}" type="pres">
      <dgm:prSet presAssocID="{1AA7E8FF-CF96-4A83-9D92-A556813652F4}" presName="tile3" presStyleLbl="node1" presStyleIdx="2" presStyleCnt="4"/>
      <dgm:spPr/>
    </dgm:pt>
    <dgm:pt modelId="{6F259594-0F86-40F0-86B8-81F9B856A50A}" type="pres">
      <dgm:prSet presAssocID="{1AA7E8FF-CF96-4A83-9D92-A556813652F4}" presName="tile3text" presStyleLbl="node1" presStyleIdx="2" presStyleCnt="4">
        <dgm:presLayoutVars>
          <dgm:chMax val="0"/>
          <dgm:chPref val="0"/>
          <dgm:bulletEnabled val="1"/>
        </dgm:presLayoutVars>
      </dgm:prSet>
      <dgm:spPr/>
    </dgm:pt>
    <dgm:pt modelId="{F46CBC7B-758F-44E6-A65B-A2EF04588A6E}" type="pres">
      <dgm:prSet presAssocID="{1AA7E8FF-CF96-4A83-9D92-A556813652F4}" presName="tile4" presStyleLbl="node1" presStyleIdx="3" presStyleCnt="4"/>
      <dgm:spPr/>
    </dgm:pt>
    <dgm:pt modelId="{64B53B91-3977-4925-9BC7-B3E22C025936}" type="pres">
      <dgm:prSet presAssocID="{1AA7E8FF-CF96-4A83-9D92-A556813652F4}" presName="tile4text" presStyleLbl="node1" presStyleIdx="3" presStyleCnt="4">
        <dgm:presLayoutVars>
          <dgm:chMax val="0"/>
          <dgm:chPref val="0"/>
          <dgm:bulletEnabled val="1"/>
        </dgm:presLayoutVars>
      </dgm:prSet>
      <dgm:spPr/>
    </dgm:pt>
    <dgm:pt modelId="{C049D73F-40E7-48C9-92FE-45E18ECBA1EC}" type="pres">
      <dgm:prSet presAssocID="{1AA7E8FF-CF96-4A83-9D92-A556813652F4}" presName="centerTile" presStyleLbl="fgShp" presStyleIdx="0" presStyleCnt="1" custScaleX="91820" custScaleY="81213">
        <dgm:presLayoutVars>
          <dgm:chMax val="0"/>
          <dgm:chPref val="0"/>
        </dgm:presLayoutVars>
      </dgm:prSet>
      <dgm:spPr/>
    </dgm:pt>
  </dgm:ptLst>
  <dgm:cxnLst>
    <dgm:cxn modelId="{72F9750E-9777-470A-9036-1C5D3D5245BB}" srcId="{1AA7E8FF-CF96-4A83-9D92-A556813652F4}" destId="{873F0060-9E20-4093-99EB-2CD6DE1A8393}" srcOrd="3" destOrd="0" parTransId="{38F71AF1-5426-40B4-9C8A-36B80E82F89F}" sibTransId="{6ED3715B-FE24-4BD1-8356-F4C4E10ACAEE}"/>
    <dgm:cxn modelId="{7DA23711-09AB-40AD-899F-999DEAE510D0}" type="presOf" srcId="{B1B65C9A-807A-45B9-9716-BE08C54BDA0E}" destId="{C049D73F-40E7-48C9-92FE-45E18ECBA1EC}" srcOrd="0" destOrd="0" presId="urn:microsoft.com/office/officeart/2005/8/layout/matrix1"/>
    <dgm:cxn modelId="{8BDE0218-FF6A-4D0E-9869-2AC22AAE3551}" srcId="{1AA7E8FF-CF96-4A83-9D92-A556813652F4}" destId="{411B6F5C-357A-4327-A9C0-9274DFF6BABB}" srcOrd="2" destOrd="0" parTransId="{0BA5280E-0429-406A-8F26-99846D18100E}" sibTransId="{2A7B454F-5E89-4E66-B908-C581E8FD7DBD}"/>
    <dgm:cxn modelId="{438A771B-A992-46E8-B50B-3C737EAFBAA1}" type="presOf" srcId="{0ECBD01D-D6B9-4994-AB85-E00FE811544D}" destId="{F46CBC7B-758F-44E6-A65B-A2EF04588A6E}" srcOrd="0" destOrd="0" presId="urn:microsoft.com/office/officeart/2005/8/layout/matrix1"/>
    <dgm:cxn modelId="{2EDBF020-7976-4B64-BC40-420034618311}" srcId="{B1B65C9A-807A-45B9-9716-BE08C54BDA0E}" destId="{707F2FCD-4BAC-4D52-8949-574BF1EEF4CC}" srcOrd="0" destOrd="0" parTransId="{C485B7D8-45C1-4E51-90F0-25CE806BFB82}" sibTransId="{31D7B35F-4BCE-4F25-A6C9-B0E5BDE37019}"/>
    <dgm:cxn modelId="{6CA9C13C-30A2-473A-8FBE-249D88DB0B3D}" srcId="{B1B65C9A-807A-45B9-9716-BE08C54BDA0E}" destId="{56DF2AD0-E1D1-4A3E-B147-FD89F77E738B}" srcOrd="1" destOrd="0" parTransId="{424AB99D-EDF3-4213-849B-BC7BEDE4434D}" sibTransId="{3EB03689-2205-4321-AB4D-44870ABE4EF9}"/>
    <dgm:cxn modelId="{8305174A-EC4E-4D72-987F-9768D1F2240E}" type="presOf" srcId="{707F2FCD-4BAC-4D52-8949-574BF1EEF4CC}" destId="{256236BD-D1B1-4E15-B127-59A2FA6567F3}" srcOrd="0" destOrd="0" presId="urn:microsoft.com/office/officeart/2005/8/layout/matrix1"/>
    <dgm:cxn modelId="{0AC0C34A-2963-4EDE-950B-A165FEC91412}" srcId="{B1B65C9A-807A-45B9-9716-BE08C54BDA0E}" destId="{0ECBD01D-D6B9-4994-AB85-E00FE811544D}" srcOrd="3" destOrd="0" parTransId="{A1FA2A46-7615-4FFE-883B-38CD61D94094}" sibTransId="{D1E38A83-2530-474E-BD1B-2F3F6FDDE09A}"/>
    <dgm:cxn modelId="{165F176B-1278-4776-B49D-CB8F2D71410B}" type="presOf" srcId="{BEC2C60E-5C3B-480D-BB59-7A6E6FD5C4FB}" destId="{A07F72DD-548B-4261-ABCF-2AE9A6ECF54E}" srcOrd="0" destOrd="0" presId="urn:microsoft.com/office/officeart/2005/8/layout/matrix1"/>
    <dgm:cxn modelId="{482F1756-C8C9-4075-BECE-E6165BEA7EEC}" srcId="{1AA7E8FF-CF96-4A83-9D92-A556813652F4}" destId="{76D211AE-DA51-4B79-8C66-BB95AC3BFFA9}" srcOrd="1" destOrd="0" parTransId="{DDD33DFF-F48D-4E17-BDA6-A2751294BAE3}" sibTransId="{2FE8C928-BD35-4E9A-97EE-295B657121B4}"/>
    <dgm:cxn modelId="{4544BF8C-9855-43AA-875B-C42039932F93}" type="presOf" srcId="{BEC2C60E-5C3B-480D-BB59-7A6E6FD5C4FB}" destId="{6F259594-0F86-40F0-86B8-81F9B856A50A}" srcOrd="1" destOrd="0" presId="urn:microsoft.com/office/officeart/2005/8/layout/matrix1"/>
    <dgm:cxn modelId="{89F2ED93-C29B-4F6E-B689-13ECA8FE20D3}" type="presOf" srcId="{0ECBD01D-D6B9-4994-AB85-E00FE811544D}" destId="{64B53B91-3977-4925-9BC7-B3E22C025936}" srcOrd="1" destOrd="0" presId="urn:microsoft.com/office/officeart/2005/8/layout/matrix1"/>
    <dgm:cxn modelId="{F0D27F95-07AC-428F-8C0D-210651FDEC60}" type="presOf" srcId="{56DF2AD0-E1D1-4A3E-B147-FD89F77E738B}" destId="{2F3857A7-2A57-4DDA-8AF8-4F5F8251BE03}" srcOrd="1" destOrd="0" presId="urn:microsoft.com/office/officeart/2005/8/layout/matrix1"/>
    <dgm:cxn modelId="{AFC665B5-FA37-484E-8F7C-B29779903BB2}" srcId="{1AA7E8FF-CF96-4A83-9D92-A556813652F4}" destId="{B1B65C9A-807A-45B9-9716-BE08C54BDA0E}" srcOrd="0" destOrd="0" parTransId="{C9639846-A279-4DC1-B132-B4CCB8F15F8A}" sibTransId="{09415542-6F4F-4E49-A31B-EB51BE9F8E13}"/>
    <dgm:cxn modelId="{7DA6B5B7-D608-403C-BCA2-55A16366ADC6}" type="presOf" srcId="{56DF2AD0-E1D1-4A3E-B147-FD89F77E738B}" destId="{4872D6FC-D533-47C5-A145-A8E24B58820C}" srcOrd="0" destOrd="0" presId="urn:microsoft.com/office/officeart/2005/8/layout/matrix1"/>
    <dgm:cxn modelId="{3BA7A1EF-2BC1-4685-A20E-B0AAE84569EC}" type="presOf" srcId="{1AA7E8FF-CF96-4A83-9D92-A556813652F4}" destId="{6601B773-2B58-4321-9B0C-10C0E9D6570E}" srcOrd="0" destOrd="0" presId="urn:microsoft.com/office/officeart/2005/8/layout/matrix1"/>
    <dgm:cxn modelId="{95032CF5-507A-470C-B386-0C1E7528390F}" srcId="{B1B65C9A-807A-45B9-9716-BE08C54BDA0E}" destId="{BEC2C60E-5C3B-480D-BB59-7A6E6FD5C4FB}" srcOrd="2" destOrd="0" parTransId="{6E1251AA-65B0-4376-A2AF-686274076476}" sibTransId="{688CECB9-752D-4732-99D4-E725F0D7E397}"/>
    <dgm:cxn modelId="{44C041FC-24AA-4244-B783-0CA61B4A33C3}" type="presOf" srcId="{707F2FCD-4BAC-4D52-8949-574BF1EEF4CC}" destId="{3074545B-31AC-4765-9CBC-7764568835D8}" srcOrd="1" destOrd="0" presId="urn:microsoft.com/office/officeart/2005/8/layout/matrix1"/>
    <dgm:cxn modelId="{E0CAEEA5-2DEE-4D72-944B-06263413D4B1}" type="presParOf" srcId="{6601B773-2B58-4321-9B0C-10C0E9D6570E}" destId="{9E3F0A9D-AC31-44F8-9600-41DF6D51CF07}" srcOrd="0" destOrd="0" presId="urn:microsoft.com/office/officeart/2005/8/layout/matrix1"/>
    <dgm:cxn modelId="{C630C12E-3AEF-4F32-A457-D322E12D77E5}" type="presParOf" srcId="{9E3F0A9D-AC31-44F8-9600-41DF6D51CF07}" destId="{256236BD-D1B1-4E15-B127-59A2FA6567F3}" srcOrd="0" destOrd="0" presId="urn:microsoft.com/office/officeart/2005/8/layout/matrix1"/>
    <dgm:cxn modelId="{BE16CB43-3588-4E1D-9F73-0E2D68A36129}" type="presParOf" srcId="{9E3F0A9D-AC31-44F8-9600-41DF6D51CF07}" destId="{3074545B-31AC-4765-9CBC-7764568835D8}" srcOrd="1" destOrd="0" presId="urn:microsoft.com/office/officeart/2005/8/layout/matrix1"/>
    <dgm:cxn modelId="{B481B48A-D69B-478D-B5B0-59D05459685F}" type="presParOf" srcId="{9E3F0A9D-AC31-44F8-9600-41DF6D51CF07}" destId="{4872D6FC-D533-47C5-A145-A8E24B58820C}" srcOrd="2" destOrd="0" presId="urn:microsoft.com/office/officeart/2005/8/layout/matrix1"/>
    <dgm:cxn modelId="{C61065E7-56DA-4EF0-95FD-15C597EA43A6}" type="presParOf" srcId="{9E3F0A9D-AC31-44F8-9600-41DF6D51CF07}" destId="{2F3857A7-2A57-4DDA-8AF8-4F5F8251BE03}" srcOrd="3" destOrd="0" presId="urn:microsoft.com/office/officeart/2005/8/layout/matrix1"/>
    <dgm:cxn modelId="{2BC14DB1-B6B8-43A4-ACE8-BEBF0487178E}" type="presParOf" srcId="{9E3F0A9D-AC31-44F8-9600-41DF6D51CF07}" destId="{A07F72DD-548B-4261-ABCF-2AE9A6ECF54E}" srcOrd="4" destOrd="0" presId="urn:microsoft.com/office/officeart/2005/8/layout/matrix1"/>
    <dgm:cxn modelId="{8476F61B-A4B1-4D0E-941F-7F31FD91B613}" type="presParOf" srcId="{9E3F0A9D-AC31-44F8-9600-41DF6D51CF07}" destId="{6F259594-0F86-40F0-86B8-81F9B856A50A}" srcOrd="5" destOrd="0" presId="urn:microsoft.com/office/officeart/2005/8/layout/matrix1"/>
    <dgm:cxn modelId="{B828C8F7-FB2A-40FF-BB3D-8225B5DBD274}" type="presParOf" srcId="{9E3F0A9D-AC31-44F8-9600-41DF6D51CF07}" destId="{F46CBC7B-758F-44E6-A65B-A2EF04588A6E}" srcOrd="6" destOrd="0" presId="urn:microsoft.com/office/officeart/2005/8/layout/matrix1"/>
    <dgm:cxn modelId="{8B44A5CC-6C04-4688-8B38-6CC703A37EE2}" type="presParOf" srcId="{9E3F0A9D-AC31-44F8-9600-41DF6D51CF07}" destId="{64B53B91-3977-4925-9BC7-B3E22C025936}" srcOrd="7" destOrd="0" presId="urn:microsoft.com/office/officeart/2005/8/layout/matrix1"/>
    <dgm:cxn modelId="{DD8E0B04-2777-48D6-A4CC-0E0039B27765}" type="presParOf" srcId="{6601B773-2B58-4321-9B0C-10C0E9D6570E}" destId="{C049D73F-40E7-48C9-92FE-45E18ECBA1E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A8F26-FB91-4FFE-8319-D9B7368916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A9E696A2-313F-4583-AAEC-5749D852A4AA}">
      <dgm:prSet phldrT="[Text]" custT="1"/>
      <dgm:spPr/>
      <dgm:t>
        <a:bodyPr/>
        <a:lstStyle/>
        <a:p>
          <a:pPr algn="ctr"/>
          <a:r>
            <a:rPr lang="el-GR" sz="2400" b="1" dirty="0">
              <a:solidFill>
                <a:schemeClr val="bg1"/>
              </a:solidFill>
              <a:latin typeface="Times New Roman" panose="02020603050405020304" pitchFamily="18" charset="0"/>
              <a:cs typeface="Times New Roman" panose="02020603050405020304" pitchFamily="18" charset="0"/>
            </a:rPr>
            <a:t>Εξουδετέρωση των δυνάμεων της φρουράς της πόλης.</a:t>
          </a:r>
        </a:p>
      </dgm:t>
    </dgm:pt>
    <dgm:pt modelId="{A39EF27B-7F5B-4680-A4CD-3F93726EE885}" type="parTrans" cxnId="{CA8F5BD1-0874-4323-9712-12A4BA78E377}">
      <dgm:prSet/>
      <dgm:spPr/>
      <dgm:t>
        <a:bodyPr/>
        <a:lstStyle/>
        <a:p>
          <a:pPr algn="ctr"/>
          <a:endParaRPr lang="el-GR"/>
        </a:p>
      </dgm:t>
    </dgm:pt>
    <dgm:pt modelId="{26894E3E-7D5A-4583-B628-F1E360D9CE48}" type="sibTrans" cxnId="{CA8F5BD1-0874-4323-9712-12A4BA78E377}">
      <dgm:prSet/>
      <dgm:spPr/>
      <dgm:t>
        <a:bodyPr/>
        <a:lstStyle/>
        <a:p>
          <a:pPr algn="ctr"/>
          <a:endParaRPr lang="el-GR"/>
        </a:p>
      </dgm:t>
    </dgm:pt>
    <dgm:pt modelId="{AB0ABE83-0561-471F-AB38-4A0A48F81E72}">
      <dgm:prSet phldrT="[Text]" custT="1"/>
      <dgm:spPr/>
      <dgm:t>
        <a:bodyPr/>
        <a:lstStyle/>
        <a:p>
          <a:pPr algn="ctr"/>
          <a:r>
            <a:rPr lang="el-GR" sz="2400" b="1" dirty="0">
              <a:solidFill>
                <a:schemeClr val="bg1"/>
              </a:solidFill>
              <a:latin typeface="Times New Roman" panose="02020603050405020304" pitchFamily="18" charset="0"/>
              <a:cs typeface="Times New Roman" panose="02020603050405020304" pitchFamily="18" charset="0"/>
            </a:rPr>
            <a:t>Ματαίωση ή αναβολή της προετοιμαζόμενης απ’ τον ΚΣ επίθεσης ενάντια στις δυνάμεις ΔΣΕ στο Βίτσι</a:t>
          </a:r>
          <a:r>
            <a:rPr lang="el-GR" sz="1400" dirty="0">
              <a:latin typeface="Times New Roman" panose="02020603050405020304" pitchFamily="18" charset="0"/>
              <a:cs typeface="Times New Roman" panose="02020603050405020304" pitchFamily="18" charset="0"/>
            </a:rPr>
            <a:t>.</a:t>
          </a:r>
        </a:p>
      </dgm:t>
    </dgm:pt>
    <dgm:pt modelId="{1EA46D66-00CA-4A9D-B7FE-13836C2226D2}" type="parTrans" cxnId="{DFD8389D-105C-4C78-A682-AA8C68917537}">
      <dgm:prSet/>
      <dgm:spPr/>
      <dgm:t>
        <a:bodyPr/>
        <a:lstStyle/>
        <a:p>
          <a:pPr algn="ctr"/>
          <a:endParaRPr lang="el-GR"/>
        </a:p>
      </dgm:t>
    </dgm:pt>
    <dgm:pt modelId="{CEEC69A1-BC77-427E-909A-F7BF2454881C}" type="sibTrans" cxnId="{DFD8389D-105C-4C78-A682-AA8C68917537}">
      <dgm:prSet/>
      <dgm:spPr/>
      <dgm:t>
        <a:bodyPr/>
        <a:lstStyle/>
        <a:p>
          <a:pPr algn="ctr"/>
          <a:endParaRPr lang="el-GR"/>
        </a:p>
      </dgm:t>
    </dgm:pt>
    <dgm:pt modelId="{B6906A2C-1701-401F-A41F-00F3A83F99F5}">
      <dgm:prSet phldrT="[Text]" custT="1"/>
      <dgm:spPr/>
      <dgm:t>
        <a:bodyPr/>
        <a:lstStyle/>
        <a:p>
          <a:pPr algn="ctr"/>
          <a:r>
            <a:rPr lang="el-GR" sz="2800" dirty="0">
              <a:solidFill>
                <a:schemeClr val="bg1"/>
              </a:solidFill>
              <a:latin typeface="Times New Roman" panose="02020603050405020304" pitchFamily="18" charset="0"/>
              <a:cs typeface="Times New Roman" panose="02020603050405020304" pitchFamily="18" charset="0"/>
            </a:rPr>
            <a:t>Μαζική επιστράτευση.</a:t>
          </a:r>
        </a:p>
      </dgm:t>
    </dgm:pt>
    <dgm:pt modelId="{C48D5295-4804-47DC-9E8A-D84483524C70}" type="parTrans" cxnId="{1D4D407B-61A0-4A79-A208-3D04FC085D02}">
      <dgm:prSet/>
      <dgm:spPr/>
      <dgm:t>
        <a:bodyPr/>
        <a:lstStyle/>
        <a:p>
          <a:pPr algn="ctr"/>
          <a:endParaRPr lang="el-GR"/>
        </a:p>
      </dgm:t>
    </dgm:pt>
    <dgm:pt modelId="{1E421532-9D38-40B6-8FD5-4FABC4975B31}" type="sibTrans" cxnId="{1D4D407B-61A0-4A79-A208-3D04FC085D02}">
      <dgm:prSet/>
      <dgm:spPr/>
      <dgm:t>
        <a:bodyPr/>
        <a:lstStyle/>
        <a:p>
          <a:pPr algn="ctr"/>
          <a:endParaRPr lang="el-GR"/>
        </a:p>
      </dgm:t>
    </dgm:pt>
    <dgm:pt modelId="{F8D9DF18-32EE-4F6C-AA13-4BD15E788D85}" type="pres">
      <dgm:prSet presAssocID="{4E8A8F26-FB91-4FFE-8319-D9B736891628}" presName="linear" presStyleCnt="0">
        <dgm:presLayoutVars>
          <dgm:dir/>
          <dgm:animLvl val="lvl"/>
          <dgm:resizeHandles val="exact"/>
        </dgm:presLayoutVars>
      </dgm:prSet>
      <dgm:spPr/>
    </dgm:pt>
    <dgm:pt modelId="{6E213282-0627-4AFC-AC8B-BBA8E53776C1}" type="pres">
      <dgm:prSet presAssocID="{A9E696A2-313F-4583-AAEC-5749D852A4AA}" presName="parentLin" presStyleCnt="0"/>
      <dgm:spPr/>
    </dgm:pt>
    <dgm:pt modelId="{71B4D85F-537D-47D4-9B1F-B459DAF3B94D}" type="pres">
      <dgm:prSet presAssocID="{A9E696A2-313F-4583-AAEC-5749D852A4AA}" presName="parentLeftMargin" presStyleLbl="node1" presStyleIdx="0" presStyleCnt="3"/>
      <dgm:spPr/>
    </dgm:pt>
    <dgm:pt modelId="{64EB0215-3AC0-48A7-8E5C-5D831AA14C6D}" type="pres">
      <dgm:prSet presAssocID="{A9E696A2-313F-4583-AAEC-5749D852A4AA}" presName="parentText" presStyleLbl="node1" presStyleIdx="0" presStyleCnt="3" custScaleX="142857" custLinFactNeighborX="-31074" custLinFactNeighborY="-11991">
        <dgm:presLayoutVars>
          <dgm:chMax val="0"/>
          <dgm:bulletEnabled val="1"/>
        </dgm:presLayoutVars>
      </dgm:prSet>
      <dgm:spPr/>
    </dgm:pt>
    <dgm:pt modelId="{4BA27A1F-C7F1-4F46-A285-41D2D7406988}" type="pres">
      <dgm:prSet presAssocID="{A9E696A2-313F-4583-AAEC-5749D852A4AA}" presName="negativeSpace" presStyleCnt="0"/>
      <dgm:spPr/>
    </dgm:pt>
    <dgm:pt modelId="{04A50D28-BC59-4B74-85AF-B6D22EB69A5C}" type="pres">
      <dgm:prSet presAssocID="{A9E696A2-313F-4583-AAEC-5749D852A4AA}" presName="childText" presStyleLbl="conFgAcc1" presStyleIdx="0" presStyleCnt="3" custLinFactY="-30408" custLinFactNeighborY="-100000">
        <dgm:presLayoutVars>
          <dgm:bulletEnabled val="1"/>
        </dgm:presLayoutVars>
      </dgm:prSet>
      <dgm:spPr/>
    </dgm:pt>
    <dgm:pt modelId="{3926C609-BB9C-4323-8CBD-25A4D6973EB9}" type="pres">
      <dgm:prSet presAssocID="{26894E3E-7D5A-4583-B628-F1E360D9CE48}" presName="spaceBetweenRectangles" presStyleCnt="0"/>
      <dgm:spPr/>
    </dgm:pt>
    <dgm:pt modelId="{6C7FB1ED-C952-4DFA-86A6-D965F359C88A}" type="pres">
      <dgm:prSet presAssocID="{AB0ABE83-0561-471F-AB38-4A0A48F81E72}" presName="parentLin" presStyleCnt="0"/>
      <dgm:spPr/>
    </dgm:pt>
    <dgm:pt modelId="{2A7AEB37-7F8B-45D3-994B-9F83BDD9DD03}" type="pres">
      <dgm:prSet presAssocID="{AB0ABE83-0561-471F-AB38-4A0A48F81E72}" presName="parentLeftMargin" presStyleLbl="node1" presStyleIdx="0" presStyleCnt="3"/>
      <dgm:spPr/>
    </dgm:pt>
    <dgm:pt modelId="{69D2A839-0FB8-4914-ADFA-D82059739F33}" type="pres">
      <dgm:prSet presAssocID="{AB0ABE83-0561-471F-AB38-4A0A48F81E72}" presName="parentText" presStyleLbl="node1" presStyleIdx="1" presStyleCnt="3" custScaleX="102235" custScaleY="117780">
        <dgm:presLayoutVars>
          <dgm:chMax val="0"/>
          <dgm:bulletEnabled val="1"/>
        </dgm:presLayoutVars>
      </dgm:prSet>
      <dgm:spPr/>
    </dgm:pt>
    <dgm:pt modelId="{3B0F3DB9-AD2A-4B7C-AEB8-648359A58110}" type="pres">
      <dgm:prSet presAssocID="{AB0ABE83-0561-471F-AB38-4A0A48F81E72}" presName="negativeSpace" presStyleCnt="0"/>
      <dgm:spPr/>
    </dgm:pt>
    <dgm:pt modelId="{F66D589B-328D-453E-8B1B-325E8E8C25C6}" type="pres">
      <dgm:prSet presAssocID="{AB0ABE83-0561-471F-AB38-4A0A48F81E72}" presName="childText" presStyleLbl="conFgAcc1" presStyleIdx="1" presStyleCnt="3">
        <dgm:presLayoutVars>
          <dgm:bulletEnabled val="1"/>
        </dgm:presLayoutVars>
      </dgm:prSet>
      <dgm:spPr/>
    </dgm:pt>
    <dgm:pt modelId="{33C58056-A1F0-4B16-BD9B-2CEE10E479A6}" type="pres">
      <dgm:prSet presAssocID="{CEEC69A1-BC77-427E-909A-F7BF2454881C}" presName="spaceBetweenRectangles" presStyleCnt="0"/>
      <dgm:spPr/>
    </dgm:pt>
    <dgm:pt modelId="{4B3B6EBE-196F-426E-8D32-837AA3B3AB34}" type="pres">
      <dgm:prSet presAssocID="{B6906A2C-1701-401F-A41F-00F3A83F99F5}" presName="parentLin" presStyleCnt="0"/>
      <dgm:spPr/>
    </dgm:pt>
    <dgm:pt modelId="{E1C2D4D8-8DED-4BD4-B601-BED33DF31508}" type="pres">
      <dgm:prSet presAssocID="{B6906A2C-1701-401F-A41F-00F3A83F99F5}" presName="parentLeftMargin" presStyleLbl="node1" presStyleIdx="1" presStyleCnt="3"/>
      <dgm:spPr/>
    </dgm:pt>
    <dgm:pt modelId="{4DBC7F6C-2834-4F40-BB8B-4FBDA1737B0A}" type="pres">
      <dgm:prSet presAssocID="{B6906A2C-1701-401F-A41F-00F3A83F99F5}" presName="parentText" presStyleLbl="node1" presStyleIdx="2" presStyleCnt="3">
        <dgm:presLayoutVars>
          <dgm:chMax val="0"/>
          <dgm:bulletEnabled val="1"/>
        </dgm:presLayoutVars>
      </dgm:prSet>
      <dgm:spPr/>
    </dgm:pt>
    <dgm:pt modelId="{5FBFDCD3-D4FD-4785-A1DD-C5B8A412D592}" type="pres">
      <dgm:prSet presAssocID="{B6906A2C-1701-401F-A41F-00F3A83F99F5}" presName="negativeSpace" presStyleCnt="0"/>
      <dgm:spPr/>
    </dgm:pt>
    <dgm:pt modelId="{C4320AA0-6903-4F2F-B0E4-49BB0C6992E1}" type="pres">
      <dgm:prSet presAssocID="{B6906A2C-1701-401F-A41F-00F3A83F99F5}" presName="childText" presStyleLbl="conFgAcc1" presStyleIdx="2" presStyleCnt="3">
        <dgm:presLayoutVars>
          <dgm:bulletEnabled val="1"/>
        </dgm:presLayoutVars>
      </dgm:prSet>
      <dgm:spPr/>
    </dgm:pt>
  </dgm:ptLst>
  <dgm:cxnLst>
    <dgm:cxn modelId="{E539B327-6649-42D9-8633-06A66CCF7E00}" type="presOf" srcId="{A9E696A2-313F-4583-AAEC-5749D852A4AA}" destId="{64EB0215-3AC0-48A7-8E5C-5D831AA14C6D}" srcOrd="1" destOrd="0" presId="urn:microsoft.com/office/officeart/2005/8/layout/list1"/>
    <dgm:cxn modelId="{F5171428-81E7-4DEC-9B30-029FF23F7414}" type="presOf" srcId="{B6906A2C-1701-401F-A41F-00F3A83F99F5}" destId="{E1C2D4D8-8DED-4BD4-B601-BED33DF31508}" srcOrd="0" destOrd="0" presId="urn:microsoft.com/office/officeart/2005/8/layout/list1"/>
    <dgm:cxn modelId="{EA78DB2E-F7D0-4900-83DB-CE2754D1101A}" type="presOf" srcId="{A9E696A2-313F-4583-AAEC-5749D852A4AA}" destId="{71B4D85F-537D-47D4-9B1F-B459DAF3B94D}" srcOrd="0" destOrd="0" presId="urn:microsoft.com/office/officeart/2005/8/layout/list1"/>
    <dgm:cxn modelId="{CA9A3A30-5FE1-4A49-BD27-CE2FB18C5A31}" type="presOf" srcId="{AB0ABE83-0561-471F-AB38-4A0A48F81E72}" destId="{69D2A839-0FB8-4914-ADFA-D82059739F33}" srcOrd="1" destOrd="0" presId="urn:microsoft.com/office/officeart/2005/8/layout/list1"/>
    <dgm:cxn modelId="{C474723E-6F9D-46EC-BE18-7AC61636DA75}" type="presOf" srcId="{B6906A2C-1701-401F-A41F-00F3A83F99F5}" destId="{4DBC7F6C-2834-4F40-BB8B-4FBDA1737B0A}" srcOrd="1" destOrd="0" presId="urn:microsoft.com/office/officeart/2005/8/layout/list1"/>
    <dgm:cxn modelId="{D81D5F68-09D4-44B9-BC73-BC2EFD9F16DC}" type="presOf" srcId="{AB0ABE83-0561-471F-AB38-4A0A48F81E72}" destId="{2A7AEB37-7F8B-45D3-994B-9F83BDD9DD03}" srcOrd="0" destOrd="0" presId="urn:microsoft.com/office/officeart/2005/8/layout/list1"/>
    <dgm:cxn modelId="{1D4D407B-61A0-4A79-A208-3D04FC085D02}" srcId="{4E8A8F26-FB91-4FFE-8319-D9B736891628}" destId="{B6906A2C-1701-401F-A41F-00F3A83F99F5}" srcOrd="2" destOrd="0" parTransId="{C48D5295-4804-47DC-9E8A-D84483524C70}" sibTransId="{1E421532-9D38-40B6-8FD5-4FABC4975B31}"/>
    <dgm:cxn modelId="{DFD8389D-105C-4C78-A682-AA8C68917537}" srcId="{4E8A8F26-FB91-4FFE-8319-D9B736891628}" destId="{AB0ABE83-0561-471F-AB38-4A0A48F81E72}" srcOrd="1" destOrd="0" parTransId="{1EA46D66-00CA-4A9D-B7FE-13836C2226D2}" sibTransId="{CEEC69A1-BC77-427E-909A-F7BF2454881C}"/>
    <dgm:cxn modelId="{F94EFCC7-82D4-45D9-9149-74F52471E9C6}" type="presOf" srcId="{4E8A8F26-FB91-4FFE-8319-D9B736891628}" destId="{F8D9DF18-32EE-4F6C-AA13-4BD15E788D85}" srcOrd="0" destOrd="0" presId="urn:microsoft.com/office/officeart/2005/8/layout/list1"/>
    <dgm:cxn modelId="{CA8F5BD1-0874-4323-9712-12A4BA78E377}" srcId="{4E8A8F26-FB91-4FFE-8319-D9B736891628}" destId="{A9E696A2-313F-4583-AAEC-5749D852A4AA}" srcOrd="0" destOrd="0" parTransId="{A39EF27B-7F5B-4680-A4CD-3F93726EE885}" sibTransId="{26894E3E-7D5A-4583-B628-F1E360D9CE48}"/>
    <dgm:cxn modelId="{8264BD00-4668-4874-86A7-89D32AC2ADBC}" type="presParOf" srcId="{F8D9DF18-32EE-4F6C-AA13-4BD15E788D85}" destId="{6E213282-0627-4AFC-AC8B-BBA8E53776C1}" srcOrd="0" destOrd="0" presId="urn:microsoft.com/office/officeart/2005/8/layout/list1"/>
    <dgm:cxn modelId="{421D4E14-1604-4FE6-B335-23177B7861A1}" type="presParOf" srcId="{6E213282-0627-4AFC-AC8B-BBA8E53776C1}" destId="{71B4D85F-537D-47D4-9B1F-B459DAF3B94D}" srcOrd="0" destOrd="0" presId="urn:microsoft.com/office/officeart/2005/8/layout/list1"/>
    <dgm:cxn modelId="{DA8A389F-0E6D-4B32-A9FF-538086FAF3F5}" type="presParOf" srcId="{6E213282-0627-4AFC-AC8B-BBA8E53776C1}" destId="{64EB0215-3AC0-48A7-8E5C-5D831AA14C6D}" srcOrd="1" destOrd="0" presId="urn:microsoft.com/office/officeart/2005/8/layout/list1"/>
    <dgm:cxn modelId="{9A6DE766-1EE1-46D4-B36A-656C4B954D92}" type="presParOf" srcId="{F8D9DF18-32EE-4F6C-AA13-4BD15E788D85}" destId="{4BA27A1F-C7F1-4F46-A285-41D2D7406988}" srcOrd="1" destOrd="0" presId="urn:microsoft.com/office/officeart/2005/8/layout/list1"/>
    <dgm:cxn modelId="{DE6A532C-E0B9-4870-A59A-FFB97F6CCDE6}" type="presParOf" srcId="{F8D9DF18-32EE-4F6C-AA13-4BD15E788D85}" destId="{04A50D28-BC59-4B74-85AF-B6D22EB69A5C}" srcOrd="2" destOrd="0" presId="urn:microsoft.com/office/officeart/2005/8/layout/list1"/>
    <dgm:cxn modelId="{F4E82417-026F-430A-89F5-2E470B96D0F5}" type="presParOf" srcId="{F8D9DF18-32EE-4F6C-AA13-4BD15E788D85}" destId="{3926C609-BB9C-4323-8CBD-25A4D6973EB9}" srcOrd="3" destOrd="0" presId="urn:microsoft.com/office/officeart/2005/8/layout/list1"/>
    <dgm:cxn modelId="{E8FD8E75-9669-41D8-BD96-1B69B7371034}" type="presParOf" srcId="{F8D9DF18-32EE-4F6C-AA13-4BD15E788D85}" destId="{6C7FB1ED-C952-4DFA-86A6-D965F359C88A}" srcOrd="4" destOrd="0" presId="urn:microsoft.com/office/officeart/2005/8/layout/list1"/>
    <dgm:cxn modelId="{DA71DB64-6314-4B3F-93F9-FFD232B6AF54}" type="presParOf" srcId="{6C7FB1ED-C952-4DFA-86A6-D965F359C88A}" destId="{2A7AEB37-7F8B-45D3-994B-9F83BDD9DD03}" srcOrd="0" destOrd="0" presId="urn:microsoft.com/office/officeart/2005/8/layout/list1"/>
    <dgm:cxn modelId="{739ABD1D-E81B-417E-88DC-E1C5A813D30A}" type="presParOf" srcId="{6C7FB1ED-C952-4DFA-86A6-D965F359C88A}" destId="{69D2A839-0FB8-4914-ADFA-D82059739F33}" srcOrd="1" destOrd="0" presId="urn:microsoft.com/office/officeart/2005/8/layout/list1"/>
    <dgm:cxn modelId="{22F4D0FB-B5E9-4C52-881C-3851FC4FC4C9}" type="presParOf" srcId="{F8D9DF18-32EE-4F6C-AA13-4BD15E788D85}" destId="{3B0F3DB9-AD2A-4B7C-AEB8-648359A58110}" srcOrd="5" destOrd="0" presId="urn:microsoft.com/office/officeart/2005/8/layout/list1"/>
    <dgm:cxn modelId="{7C9B3F22-C936-430C-9C84-DFCF4C171978}" type="presParOf" srcId="{F8D9DF18-32EE-4F6C-AA13-4BD15E788D85}" destId="{F66D589B-328D-453E-8B1B-325E8E8C25C6}" srcOrd="6" destOrd="0" presId="urn:microsoft.com/office/officeart/2005/8/layout/list1"/>
    <dgm:cxn modelId="{EF60C7EA-1263-4E2C-96E6-B7ADA1172EAC}" type="presParOf" srcId="{F8D9DF18-32EE-4F6C-AA13-4BD15E788D85}" destId="{33C58056-A1F0-4B16-BD9B-2CEE10E479A6}" srcOrd="7" destOrd="0" presId="urn:microsoft.com/office/officeart/2005/8/layout/list1"/>
    <dgm:cxn modelId="{3F1C4A88-36AE-40C3-94C1-C8F1B5BF9514}" type="presParOf" srcId="{F8D9DF18-32EE-4F6C-AA13-4BD15E788D85}" destId="{4B3B6EBE-196F-426E-8D32-837AA3B3AB34}" srcOrd="8" destOrd="0" presId="urn:microsoft.com/office/officeart/2005/8/layout/list1"/>
    <dgm:cxn modelId="{90DE61B9-BFA7-4661-AC70-3E1570816822}" type="presParOf" srcId="{4B3B6EBE-196F-426E-8D32-837AA3B3AB34}" destId="{E1C2D4D8-8DED-4BD4-B601-BED33DF31508}" srcOrd="0" destOrd="0" presId="urn:microsoft.com/office/officeart/2005/8/layout/list1"/>
    <dgm:cxn modelId="{F307D773-9931-4DDB-BBFF-12B458F5803B}" type="presParOf" srcId="{4B3B6EBE-196F-426E-8D32-837AA3B3AB34}" destId="{4DBC7F6C-2834-4F40-BB8B-4FBDA1737B0A}" srcOrd="1" destOrd="0" presId="urn:microsoft.com/office/officeart/2005/8/layout/list1"/>
    <dgm:cxn modelId="{BC498434-FE4C-4589-BD92-AA774F17CBAC}" type="presParOf" srcId="{F8D9DF18-32EE-4F6C-AA13-4BD15E788D85}" destId="{5FBFDCD3-D4FD-4785-A1DD-C5B8A412D592}" srcOrd="9" destOrd="0" presId="urn:microsoft.com/office/officeart/2005/8/layout/list1"/>
    <dgm:cxn modelId="{37B42B2A-5056-462D-A10B-3A9AF4F00FEE}" type="presParOf" srcId="{F8D9DF18-32EE-4F6C-AA13-4BD15E788D85}" destId="{C4320AA0-6903-4F2F-B0E4-49BB0C6992E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810BE-749D-4606-A635-F0CA9207C724}">
      <dsp:nvSpPr>
        <dsp:cNvPr id="0" name=""/>
        <dsp:cNvSpPr/>
      </dsp:nvSpPr>
      <dsp:spPr>
        <a:xfrm>
          <a:off x="0" y="1827955"/>
          <a:ext cx="3614058" cy="5998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Times New Roman" panose="02020603050405020304" pitchFamily="18" charset="0"/>
              <a:cs typeface="Times New Roman" panose="02020603050405020304" pitchFamily="18" charset="0"/>
            </a:rPr>
            <a:t>ΤΕΛΙΚΟΣ ΣΤΟΧΟΣ</a:t>
          </a:r>
        </a:p>
      </dsp:txBody>
      <dsp:txXfrm>
        <a:off x="0" y="1827955"/>
        <a:ext cx="3614058" cy="323910"/>
      </dsp:txXfrm>
    </dsp:sp>
    <dsp:sp modelId="{2CBA6EEC-CA9E-4F1E-83B0-0B4FBCF9AAF3}">
      <dsp:nvSpPr>
        <dsp:cNvPr id="0" name=""/>
        <dsp:cNvSpPr/>
      </dsp:nvSpPr>
      <dsp:spPr>
        <a:xfrm>
          <a:off x="0" y="2151866"/>
          <a:ext cx="1807029" cy="27592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r>
            <a:rPr lang="el-GR" sz="1200" kern="1200" dirty="0">
              <a:latin typeface="Times New Roman" panose="02020603050405020304" pitchFamily="18" charset="0"/>
              <a:cs typeface="Times New Roman" panose="02020603050405020304" pitchFamily="18" charset="0"/>
            </a:rPr>
            <a:t>Ύψωμα Κιάφας και γραμμή Σκάλα - Σταυρός</a:t>
          </a:r>
        </a:p>
      </dsp:txBody>
      <dsp:txXfrm>
        <a:off x="0" y="2151866"/>
        <a:ext cx="1807029" cy="275924"/>
      </dsp:txXfrm>
    </dsp:sp>
    <dsp:sp modelId="{0CD7F279-DCE9-4926-A6F1-CA1440D10432}">
      <dsp:nvSpPr>
        <dsp:cNvPr id="0" name=""/>
        <dsp:cNvSpPr/>
      </dsp:nvSpPr>
      <dsp:spPr>
        <a:xfrm>
          <a:off x="1807029" y="2151866"/>
          <a:ext cx="1807029" cy="27592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r>
            <a:rPr lang="el-GR" sz="1200" kern="1200" dirty="0">
              <a:latin typeface="Times New Roman" panose="02020603050405020304" pitchFamily="18" charset="0"/>
              <a:cs typeface="Times New Roman" panose="02020603050405020304" pitchFamily="18" charset="0"/>
            </a:rPr>
            <a:t>Τελικές επιθέσεις για την ολοκληρωτική εξόντωση</a:t>
          </a:r>
        </a:p>
      </dsp:txBody>
      <dsp:txXfrm>
        <a:off x="1807029" y="2151866"/>
        <a:ext cx="1807029" cy="275924"/>
      </dsp:txXfrm>
    </dsp:sp>
    <dsp:sp modelId="{5376EA6C-9800-41A0-8DE2-0672DDF44A64}">
      <dsp:nvSpPr>
        <dsp:cNvPr id="0" name=""/>
        <dsp:cNvSpPr/>
      </dsp:nvSpPr>
      <dsp:spPr>
        <a:xfrm rot="10800000">
          <a:off x="0" y="913977"/>
          <a:ext cx="3614058" cy="922546"/>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Times New Roman" panose="02020603050405020304" pitchFamily="18" charset="0"/>
              <a:cs typeface="Times New Roman" panose="02020603050405020304" pitchFamily="18" charset="0"/>
            </a:rPr>
            <a:t>Β΄ ΣΚΕΛΟΣ ΣΧΕΔΙΟΥ</a:t>
          </a:r>
        </a:p>
      </dsp:txBody>
      <dsp:txXfrm rot="-10800000">
        <a:off x="0" y="913977"/>
        <a:ext cx="3614058" cy="323813"/>
      </dsp:txXfrm>
    </dsp:sp>
    <dsp:sp modelId="{0A2DB23B-4F38-4610-9B18-C0E930513573}">
      <dsp:nvSpPr>
        <dsp:cNvPr id="0" name=""/>
        <dsp:cNvSpPr/>
      </dsp:nvSpPr>
      <dsp:spPr>
        <a:xfrm>
          <a:off x="0" y="1237791"/>
          <a:ext cx="1807029" cy="27584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r>
            <a:rPr lang="el-GR" sz="1200" kern="1200" dirty="0">
              <a:latin typeface="Times New Roman" panose="02020603050405020304" pitchFamily="18" charset="0"/>
              <a:cs typeface="Times New Roman" panose="02020603050405020304" pitchFamily="18" charset="0"/>
            </a:rPr>
            <a:t>ΒΑ: Νεστόριο – </a:t>
          </a:r>
          <a:r>
            <a:rPr lang="el-GR" sz="1200" kern="1200" dirty="0" err="1">
              <a:latin typeface="Times New Roman" panose="02020603050405020304" pitchFamily="18" charset="0"/>
              <a:cs typeface="Times New Roman" panose="02020603050405020304" pitchFamily="18" charset="0"/>
            </a:rPr>
            <a:t>Σκλήμνιτσα</a:t>
          </a:r>
          <a:r>
            <a:rPr lang="el-GR" sz="1200" kern="1200" dirty="0">
              <a:latin typeface="Times New Roman" panose="02020603050405020304" pitchFamily="18" charset="0"/>
              <a:cs typeface="Times New Roman" panose="02020603050405020304" pitchFamily="18" charset="0"/>
            </a:rPr>
            <a:t> </a:t>
          </a:r>
        </a:p>
      </dsp:txBody>
      <dsp:txXfrm>
        <a:off x="0" y="1237791"/>
        <a:ext cx="1807029" cy="275841"/>
      </dsp:txXfrm>
    </dsp:sp>
    <dsp:sp modelId="{0046EBFF-F60B-4851-8ABC-211D347C0F1D}">
      <dsp:nvSpPr>
        <dsp:cNvPr id="0" name=""/>
        <dsp:cNvSpPr/>
      </dsp:nvSpPr>
      <dsp:spPr>
        <a:xfrm>
          <a:off x="1807029" y="1237791"/>
          <a:ext cx="1807029" cy="27584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r>
            <a:rPr lang="el-GR" sz="1200" kern="1200" dirty="0">
              <a:latin typeface="Times New Roman" panose="02020603050405020304" pitchFamily="18" charset="0"/>
              <a:cs typeface="Times New Roman" panose="02020603050405020304" pitchFamily="18" charset="0"/>
            </a:rPr>
            <a:t>ΝΑ: Κόνιτσα </a:t>
          </a:r>
        </a:p>
      </dsp:txBody>
      <dsp:txXfrm>
        <a:off x="1807029" y="1237791"/>
        <a:ext cx="1807029" cy="275841"/>
      </dsp:txXfrm>
    </dsp:sp>
    <dsp:sp modelId="{7292901A-2995-4F17-91D3-149E64D8830D}">
      <dsp:nvSpPr>
        <dsp:cNvPr id="0" name=""/>
        <dsp:cNvSpPr/>
      </dsp:nvSpPr>
      <dsp:spPr>
        <a:xfrm rot="10800000">
          <a:off x="0" y="4"/>
          <a:ext cx="3614058" cy="922546"/>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Times New Roman" panose="02020603050405020304" pitchFamily="18" charset="0"/>
              <a:cs typeface="Times New Roman" panose="02020603050405020304" pitchFamily="18" charset="0"/>
            </a:rPr>
            <a:t>Α΄ ΣΚΕΛΟΣ ΣΧΕΔΙΟΥ</a:t>
          </a:r>
        </a:p>
      </dsp:txBody>
      <dsp:txXfrm rot="-10800000">
        <a:off x="0" y="4"/>
        <a:ext cx="3614058" cy="323813"/>
      </dsp:txXfrm>
    </dsp:sp>
    <dsp:sp modelId="{6DCAD605-9F22-44AD-9C2B-DE8A9B9B22AB}">
      <dsp:nvSpPr>
        <dsp:cNvPr id="0" name=""/>
        <dsp:cNvSpPr/>
      </dsp:nvSpPr>
      <dsp:spPr>
        <a:xfrm>
          <a:off x="35218" y="356091"/>
          <a:ext cx="1807029" cy="27584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l" defTabSz="711200">
            <a:lnSpc>
              <a:spcPct val="90000"/>
            </a:lnSpc>
            <a:spcBef>
              <a:spcPct val="0"/>
            </a:spcBef>
            <a:spcAft>
              <a:spcPct val="35000"/>
            </a:spcAft>
            <a:buNone/>
          </a:pPr>
          <a:r>
            <a:rPr lang="el-GR" sz="1600" kern="1200" dirty="0">
              <a:latin typeface="Times New Roman" panose="02020603050405020304" pitchFamily="18" charset="0"/>
              <a:cs typeface="Times New Roman" panose="02020603050405020304" pitchFamily="18" charset="0"/>
            </a:rPr>
            <a:t>ΒΑ: </a:t>
          </a:r>
          <a:r>
            <a:rPr lang="el-GR" sz="1600" kern="1200" dirty="0" err="1">
              <a:latin typeface="Times New Roman" panose="02020603050405020304" pitchFamily="18" charset="0"/>
              <a:cs typeface="Times New Roman" panose="02020603050405020304" pitchFamily="18" charset="0"/>
            </a:rPr>
            <a:t>Αμμουδαρά</a:t>
          </a:r>
          <a:r>
            <a:rPr lang="el-GR" sz="1600" kern="1200" dirty="0">
              <a:latin typeface="Times New Roman" panose="02020603050405020304" pitchFamily="18" charset="0"/>
              <a:cs typeface="Times New Roman" panose="02020603050405020304" pitchFamily="18" charset="0"/>
            </a:rPr>
            <a:t> - </a:t>
          </a:r>
          <a:r>
            <a:rPr lang="el-GR" sz="1600" kern="1200" dirty="0" err="1">
              <a:latin typeface="Times New Roman" panose="02020603050405020304" pitchFamily="18" charset="0"/>
              <a:cs typeface="Times New Roman" panose="02020603050405020304" pitchFamily="18" charset="0"/>
            </a:rPr>
            <a:t>Αλεβίτσα</a:t>
          </a:r>
          <a:endParaRPr lang="el-GR" sz="1600" kern="1200" dirty="0">
            <a:latin typeface="Times New Roman" panose="02020603050405020304" pitchFamily="18" charset="0"/>
            <a:cs typeface="Times New Roman" panose="02020603050405020304" pitchFamily="18" charset="0"/>
          </a:endParaRPr>
        </a:p>
      </dsp:txBody>
      <dsp:txXfrm>
        <a:off x="35218" y="356091"/>
        <a:ext cx="1807029" cy="275841"/>
      </dsp:txXfrm>
    </dsp:sp>
    <dsp:sp modelId="{7C0B7B60-429C-44F6-B55E-3B5A07025206}">
      <dsp:nvSpPr>
        <dsp:cNvPr id="0" name=""/>
        <dsp:cNvSpPr/>
      </dsp:nvSpPr>
      <dsp:spPr>
        <a:xfrm>
          <a:off x="1807029" y="324242"/>
          <a:ext cx="1807029" cy="27584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Times New Roman" panose="02020603050405020304" pitchFamily="18" charset="0"/>
              <a:cs typeface="Times New Roman" panose="02020603050405020304" pitchFamily="18" charset="0"/>
            </a:rPr>
            <a:t>ΝΔ: </a:t>
          </a:r>
          <a:r>
            <a:rPr lang="el-GR" sz="1400" kern="1200" dirty="0" err="1">
              <a:latin typeface="Times New Roman" panose="02020603050405020304" pitchFamily="18" charset="0"/>
              <a:cs typeface="Times New Roman" panose="02020603050405020304" pitchFamily="18" charset="0"/>
            </a:rPr>
            <a:t>Σαμαρίνα</a:t>
          </a:r>
          <a:r>
            <a:rPr lang="el-GR" sz="1400" kern="1200" dirty="0">
              <a:latin typeface="Times New Roman" panose="02020603050405020304" pitchFamily="18" charset="0"/>
              <a:cs typeface="Times New Roman" panose="02020603050405020304" pitchFamily="18" charset="0"/>
            </a:rPr>
            <a:t> – </a:t>
          </a:r>
          <a:r>
            <a:rPr lang="el-GR" sz="1400" kern="1200" dirty="0" err="1">
              <a:latin typeface="Times New Roman" panose="02020603050405020304" pitchFamily="18" charset="0"/>
              <a:cs typeface="Times New Roman" panose="02020603050405020304" pitchFamily="18" charset="0"/>
            </a:rPr>
            <a:t>Γομάρα</a:t>
          </a:r>
          <a:r>
            <a:rPr lang="el-GR" sz="1400" kern="1200" dirty="0">
              <a:latin typeface="Times New Roman" panose="02020603050405020304" pitchFamily="18" charset="0"/>
              <a:cs typeface="Times New Roman" panose="02020603050405020304" pitchFamily="18" charset="0"/>
            </a:rPr>
            <a:t> – </a:t>
          </a:r>
          <a:r>
            <a:rPr lang="el-GR" sz="1400" kern="1200" dirty="0" err="1">
              <a:latin typeface="Times New Roman" panose="02020603050405020304" pitchFamily="18" charset="0"/>
              <a:cs typeface="Times New Roman" panose="02020603050405020304" pitchFamily="18" charset="0"/>
            </a:rPr>
            <a:t>Πολυνέρι</a:t>
          </a:r>
          <a:r>
            <a:rPr lang="el-GR" sz="1400" kern="1200" dirty="0">
              <a:latin typeface="Times New Roman" panose="02020603050405020304" pitchFamily="18" charset="0"/>
              <a:cs typeface="Times New Roman" panose="02020603050405020304" pitchFamily="18" charset="0"/>
            </a:rPr>
            <a:t>, </a:t>
          </a:r>
          <a:r>
            <a:rPr lang="el-GR" sz="1400" kern="1200" dirty="0" err="1">
              <a:latin typeface="Times New Roman" panose="02020603050405020304" pitchFamily="18" charset="0"/>
              <a:cs typeface="Times New Roman" panose="02020603050405020304" pitchFamily="18" charset="0"/>
            </a:rPr>
            <a:t>Ζαγόρια</a:t>
          </a:r>
          <a:endParaRPr lang="el-GR" sz="1400" kern="1200" dirty="0">
            <a:latin typeface="Times New Roman" panose="02020603050405020304" pitchFamily="18" charset="0"/>
            <a:cs typeface="Times New Roman" panose="02020603050405020304" pitchFamily="18" charset="0"/>
          </a:endParaRPr>
        </a:p>
      </dsp:txBody>
      <dsp:txXfrm>
        <a:off x="1807029" y="324242"/>
        <a:ext cx="1807029" cy="275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06D44-3642-414A-9264-22D72100BF09}">
      <dsp:nvSpPr>
        <dsp:cNvPr id="0" name=""/>
        <dsp:cNvSpPr/>
      </dsp:nvSpPr>
      <dsp:spPr>
        <a:xfrm rot="16200000">
          <a:off x="474265" y="-474265"/>
          <a:ext cx="2886868" cy="383540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Τα μεσάνυχτα στις 9 προς 10 Οκτωβρίου η 14</a:t>
          </a:r>
          <a:r>
            <a:rPr lang="el-GR" sz="1800" kern="1200" baseline="30000" dirty="0">
              <a:solidFill>
                <a:schemeClr val="bg1"/>
              </a:solidFill>
              <a:latin typeface="Times New Roman" panose="02020603050405020304" pitchFamily="18" charset="0"/>
              <a:cs typeface="Times New Roman" panose="02020603050405020304" pitchFamily="18" charset="0"/>
            </a:rPr>
            <a:t>η</a:t>
          </a:r>
          <a:r>
            <a:rPr lang="el-GR" sz="1800" kern="1200" dirty="0">
              <a:solidFill>
                <a:schemeClr val="bg1"/>
              </a:solidFill>
              <a:latin typeface="Times New Roman" panose="02020603050405020304" pitchFamily="18" charset="0"/>
              <a:cs typeface="Times New Roman" panose="02020603050405020304" pitchFamily="18" charset="0"/>
            </a:rPr>
            <a:t> Ταξιαρχία επιτέθηκε στην καλά οχυρωμένη τοποθεσία </a:t>
          </a:r>
          <a:r>
            <a:rPr lang="el-GR" sz="1800" kern="1200" dirty="0" err="1">
              <a:solidFill>
                <a:schemeClr val="bg1"/>
              </a:solidFill>
              <a:latin typeface="Times New Roman" panose="02020603050405020304" pitchFamily="18" charset="0"/>
              <a:cs typeface="Times New Roman" panose="02020603050405020304" pitchFamily="18" charset="0"/>
            </a:rPr>
            <a:t>Μπίκοβικ</a:t>
          </a:r>
          <a:r>
            <a:rPr lang="el-GR" sz="1800" kern="1200" dirty="0">
              <a:solidFill>
                <a:schemeClr val="bg1"/>
              </a:solidFill>
              <a:latin typeface="Times New Roman" panose="02020603050405020304" pitchFamily="18" charset="0"/>
              <a:cs typeface="Times New Roman" panose="02020603050405020304" pitchFamily="18" charset="0"/>
            </a:rPr>
            <a:t> (ένα ύψωμα 5 </a:t>
          </a:r>
          <a:r>
            <a:rPr lang="el-GR" sz="1800" kern="1200" dirty="0" err="1">
              <a:solidFill>
                <a:schemeClr val="bg1"/>
              </a:solidFill>
              <a:latin typeface="Times New Roman" panose="02020603050405020304" pitchFamily="18" charset="0"/>
              <a:cs typeface="Times New Roman" panose="02020603050405020304" pitchFamily="18" charset="0"/>
            </a:rPr>
            <a:t>χλμ</a:t>
          </a:r>
          <a:r>
            <a:rPr lang="el-GR" sz="1800" kern="1200" dirty="0">
              <a:solidFill>
                <a:schemeClr val="bg1"/>
              </a:solidFill>
              <a:latin typeface="Times New Roman" panose="02020603050405020304" pitchFamily="18" charset="0"/>
              <a:cs typeface="Times New Roman" panose="02020603050405020304" pitchFamily="18" charset="0"/>
            </a:rPr>
            <a:t> ευθεία </a:t>
          </a:r>
          <a:r>
            <a:rPr lang="el-GR" sz="1800" kern="1200" dirty="0" err="1">
              <a:solidFill>
                <a:schemeClr val="bg1"/>
              </a:solidFill>
              <a:latin typeface="Times New Roman" panose="02020603050405020304" pitchFamily="18" charset="0"/>
              <a:cs typeface="Times New Roman" panose="02020603050405020304" pitchFamily="18" charset="0"/>
            </a:rPr>
            <a:t>απ΄την</a:t>
          </a:r>
          <a:r>
            <a:rPr lang="el-GR" sz="1800" kern="1200" dirty="0">
              <a:solidFill>
                <a:schemeClr val="bg1"/>
              </a:solidFill>
              <a:latin typeface="Times New Roman" panose="02020603050405020304" pitchFamily="18" charset="0"/>
              <a:cs typeface="Times New Roman" panose="02020603050405020304" pitchFamily="18" charset="0"/>
            </a:rPr>
            <a:t> Καστοριά που ήταν ισχυρό κέντρο αντίστασης του ΚΣ) χωρίς να μπορέσει να δημιουργήσει ρήγματα στα συρματοπλέγματα του ΚΣ.</a:t>
          </a:r>
        </a:p>
      </dsp:txBody>
      <dsp:txXfrm rot="5400000">
        <a:off x="0" y="0"/>
        <a:ext cx="3835400" cy="2165151"/>
      </dsp:txXfrm>
    </dsp:sp>
    <dsp:sp modelId="{68669D01-97E0-47B3-A677-3C6EACB167CF}">
      <dsp:nvSpPr>
        <dsp:cNvPr id="0" name=""/>
        <dsp:cNvSpPr/>
      </dsp:nvSpPr>
      <dsp:spPr>
        <a:xfrm>
          <a:off x="3835400" y="0"/>
          <a:ext cx="3835400" cy="2886868"/>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Στις 31 Αυγούστου 1948 οι κυβερνητικές δυνάμεις κατέλαβαν τα </a:t>
          </a:r>
          <a:r>
            <a:rPr lang="el-GR" sz="1800" kern="1200" dirty="0" err="1">
              <a:solidFill>
                <a:schemeClr val="bg1"/>
              </a:solidFill>
              <a:latin typeface="Times New Roman" panose="02020603050405020304" pitchFamily="18" charset="0"/>
              <a:cs typeface="Times New Roman" panose="02020603050405020304" pitchFamily="18" charset="0"/>
            </a:rPr>
            <a:t>Κουκλουθούρια</a:t>
          </a:r>
          <a:r>
            <a:rPr lang="el-GR" sz="1800" kern="1200" dirty="0">
              <a:solidFill>
                <a:schemeClr val="bg1"/>
              </a:solidFill>
              <a:latin typeface="Times New Roman" panose="02020603050405020304" pitchFamily="18" charset="0"/>
              <a:cs typeface="Times New Roman" panose="02020603050405020304" pitchFamily="18" charset="0"/>
            </a:rPr>
            <a:t> </a:t>
          </a:r>
        </a:p>
      </dsp:txBody>
      <dsp:txXfrm>
        <a:off x="3835400" y="0"/>
        <a:ext cx="3835400" cy="2165151"/>
      </dsp:txXfrm>
    </dsp:sp>
    <dsp:sp modelId="{72755EB5-38B1-44AB-BCAC-FA250816B8C2}">
      <dsp:nvSpPr>
        <dsp:cNvPr id="0" name=""/>
        <dsp:cNvSpPr/>
      </dsp:nvSpPr>
      <dsp:spPr>
        <a:xfrm rot="10800000">
          <a:off x="0" y="2886868"/>
          <a:ext cx="3835400" cy="2886868"/>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Στις 10 Οκτώβρη κυβερνητικά τμήματα εξαπέλυσαν επίθεση και κατέλαβαν το ύψωμα του Βίτσι με τμήματα των ΛΟΚ.</a:t>
          </a:r>
        </a:p>
      </dsp:txBody>
      <dsp:txXfrm rot="10800000">
        <a:off x="0" y="3608585"/>
        <a:ext cx="3835400" cy="2165151"/>
      </dsp:txXfrm>
    </dsp:sp>
    <dsp:sp modelId="{EDB96219-515F-4F05-91B0-2D1902D9DACA}">
      <dsp:nvSpPr>
        <dsp:cNvPr id="0" name=""/>
        <dsp:cNvSpPr/>
      </dsp:nvSpPr>
      <dsp:spPr>
        <a:xfrm rot="5400000">
          <a:off x="4309665" y="2412602"/>
          <a:ext cx="2886868" cy="383540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Στις 14 Νοεμβρίου 1948 ύστερα από την αρχική κατάληψη του </a:t>
          </a:r>
          <a:r>
            <a:rPr lang="el-GR" sz="1800" kern="1200" dirty="0" err="1">
              <a:solidFill>
                <a:schemeClr val="bg1"/>
              </a:solidFill>
              <a:latin typeface="Times New Roman" panose="02020603050405020304" pitchFamily="18" charset="0"/>
              <a:cs typeface="Times New Roman" panose="02020603050405020304" pitchFamily="18" charset="0"/>
            </a:rPr>
            <a:t>Μπούκοβικ</a:t>
          </a:r>
          <a:r>
            <a:rPr lang="el-GR" sz="1800" kern="1200" dirty="0">
              <a:solidFill>
                <a:schemeClr val="bg1"/>
              </a:solidFill>
              <a:latin typeface="Times New Roman" panose="02020603050405020304" pitchFamily="18" charset="0"/>
              <a:cs typeface="Times New Roman" panose="02020603050405020304" pitchFamily="18" charset="0"/>
            </a:rPr>
            <a:t> από το ΔΣΕ, τα κυβερνητικά στρατεύματα το κατέλαβαν. Οι απώλειες ήταν σοβαρές και για τις δύο πλευρές.</a:t>
          </a:r>
        </a:p>
      </dsp:txBody>
      <dsp:txXfrm rot="-5400000">
        <a:off x="3835400" y="3608585"/>
        <a:ext cx="3835400" cy="2165151"/>
      </dsp:txXfrm>
    </dsp:sp>
    <dsp:sp modelId="{33843236-9F32-4800-A3D7-B8727EE1B42D}">
      <dsp:nvSpPr>
        <dsp:cNvPr id="0" name=""/>
        <dsp:cNvSpPr/>
      </dsp:nvSpPr>
      <dsp:spPr>
        <a:xfrm>
          <a:off x="2684780" y="2165151"/>
          <a:ext cx="2301240" cy="1443434"/>
        </a:xfrm>
        <a:prstGeom prst="roundRect">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ΜΑΧΕΣ ΥΠΕΡ ΤΟΥ ΚΣ</a:t>
          </a:r>
        </a:p>
      </dsp:txBody>
      <dsp:txXfrm>
        <a:off x="2755243" y="2235614"/>
        <a:ext cx="2160314" cy="1302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236BD-D1B1-4E15-B127-59A2FA6567F3}">
      <dsp:nvSpPr>
        <dsp:cNvPr id="0" name=""/>
        <dsp:cNvSpPr/>
      </dsp:nvSpPr>
      <dsp:spPr>
        <a:xfrm rot="16200000">
          <a:off x="468429" y="-487668"/>
          <a:ext cx="2965132" cy="3940469"/>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bg1"/>
              </a:solidFill>
              <a:latin typeface="Times New Roman" panose="02020603050405020304" pitchFamily="18" charset="0"/>
              <a:cs typeface="Times New Roman" panose="02020603050405020304" pitchFamily="18" charset="0"/>
            </a:rPr>
            <a:t>Δυνάμεις από τις Ταξιαρχίες 14, 16, 107 και 108 του ΔΣΕ πραγματοποίησαν ευρεία επίθεση εναντίον των κυβερνητικών δυνάμεων στα υψώματα </a:t>
          </a:r>
          <a:r>
            <a:rPr lang="el-GR" sz="1600" kern="1200" dirty="0" err="1">
              <a:solidFill>
                <a:schemeClr val="bg1"/>
              </a:solidFill>
              <a:latin typeface="Times New Roman" panose="02020603050405020304" pitchFamily="18" charset="0"/>
              <a:cs typeface="Times New Roman" panose="02020603050405020304" pitchFamily="18" charset="0"/>
            </a:rPr>
            <a:t>Αρμενίτσα</a:t>
          </a:r>
          <a:r>
            <a:rPr lang="el-GR" sz="1600" kern="1200" dirty="0">
              <a:solidFill>
                <a:schemeClr val="bg1"/>
              </a:solidFill>
              <a:latin typeface="Times New Roman" panose="02020603050405020304" pitchFamily="18" charset="0"/>
              <a:cs typeface="Times New Roman" panose="02020603050405020304" pitchFamily="18" charset="0"/>
            </a:rPr>
            <a:t>, Βρύση, Νίτσα και Γιάννη Κεφάλι. Η επίθεση έγινε το βράδυ 20 προς 21 Σεπτεμβρίου αιφνιδιάζοντας τα αντίπαλα τμήματα που εγκατέλειψαν τις θέσεις τους.</a:t>
          </a:r>
        </a:p>
      </dsp:txBody>
      <dsp:txXfrm rot="5400000">
        <a:off x="-19240" y="0"/>
        <a:ext cx="3940469" cy="2223849"/>
      </dsp:txXfrm>
    </dsp:sp>
    <dsp:sp modelId="{4872D6FC-D533-47C5-A145-A8E24B58820C}">
      <dsp:nvSpPr>
        <dsp:cNvPr id="0" name=""/>
        <dsp:cNvSpPr/>
      </dsp:nvSpPr>
      <dsp:spPr>
        <a:xfrm>
          <a:off x="3882751" y="0"/>
          <a:ext cx="4017426" cy="2930321"/>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bg1"/>
              </a:solidFill>
              <a:latin typeface="Times New Roman" panose="02020603050405020304" pitchFamily="18" charset="0"/>
              <a:cs typeface="Times New Roman" panose="02020603050405020304" pitchFamily="18" charset="0"/>
            </a:rPr>
            <a:t>Από τις 4 μέχρι τις 12 Σεπτέμβρη τα τμήματα της Μεραρχίας του ΔΣΕ επιτέθηκαν σε όλο τον τομέα Μάλι – </a:t>
          </a:r>
          <a:r>
            <a:rPr lang="el-GR" sz="1600" kern="1200" dirty="0" err="1">
              <a:solidFill>
                <a:schemeClr val="bg1"/>
              </a:solidFill>
              <a:latin typeface="Times New Roman" panose="02020603050405020304" pitchFamily="18" charset="0"/>
              <a:cs typeface="Times New Roman" panose="02020603050405020304" pitchFamily="18" charset="0"/>
            </a:rPr>
            <a:t>Μάδι</a:t>
          </a:r>
          <a:r>
            <a:rPr lang="el-GR" sz="1600" kern="1200" dirty="0">
              <a:solidFill>
                <a:schemeClr val="bg1"/>
              </a:solidFill>
              <a:latin typeface="Times New Roman" panose="02020603050405020304" pitchFamily="18" charset="0"/>
              <a:cs typeface="Times New Roman" panose="02020603050405020304" pitchFamily="18" charset="0"/>
            </a:rPr>
            <a:t>, το οποίο τελικά κατέρρευσε. Οι επιθέσεις γενικεύτηκαν σε όλα τα μέτωπα στο Βίτσι. Ο ΚΣ είχε μεγάλες απώλειες νεκρών και τραυματιών. Οι επιτυχίες του ΔΣΕ δημιούργησαν σοβαρή κρίση στην τότε </a:t>
          </a:r>
          <a:r>
            <a:rPr lang="el-GR" sz="1600" kern="1200" dirty="0" err="1">
              <a:solidFill>
                <a:schemeClr val="bg1"/>
              </a:solidFill>
              <a:latin typeface="Times New Roman" panose="02020603050405020304" pitchFamily="18" charset="0"/>
              <a:cs typeface="Times New Roman" panose="02020603050405020304" pitchFamily="18" charset="0"/>
            </a:rPr>
            <a:t>στρατιωτικοπολιτική</a:t>
          </a:r>
          <a:r>
            <a:rPr lang="el-GR" sz="1600" kern="1200" dirty="0">
              <a:solidFill>
                <a:schemeClr val="bg1"/>
              </a:solidFill>
              <a:latin typeface="Times New Roman" panose="02020603050405020304" pitchFamily="18" charset="0"/>
              <a:cs typeface="Times New Roman" panose="02020603050405020304" pitchFamily="18" charset="0"/>
            </a:rPr>
            <a:t> ηγεσία της χώρας.</a:t>
          </a:r>
        </a:p>
      </dsp:txBody>
      <dsp:txXfrm>
        <a:off x="3882751" y="0"/>
        <a:ext cx="4017426" cy="2197741"/>
      </dsp:txXfrm>
    </dsp:sp>
    <dsp:sp modelId="{A07F72DD-548B-4261-ABCF-2AE9A6ECF54E}">
      <dsp:nvSpPr>
        <dsp:cNvPr id="0" name=""/>
        <dsp:cNvSpPr/>
      </dsp:nvSpPr>
      <dsp:spPr>
        <a:xfrm rot="10800000">
          <a:off x="-19239" y="2965132"/>
          <a:ext cx="3940469" cy="2965132"/>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bg1"/>
              </a:solidFill>
              <a:latin typeface="Times New Roman" panose="02020603050405020304" pitchFamily="18" charset="0"/>
              <a:cs typeface="Times New Roman" panose="02020603050405020304" pitchFamily="18" charset="0"/>
            </a:rPr>
            <a:t>Στις 22 προς 23 Οκτώβρη το Τάγμα 538 της 10ης Ταξιαρχίας του ΔΣΕ κατέλαβε στον τομέα Βίτσι το ύψωμα Κούλα. Ο ΚΣ είχε μεγάλες απώλειες σε νεκρούς και τραυματίες. Αιχμαλωτίστηκαν 34 φαντάροι και ο υποστράτηγος </a:t>
          </a:r>
          <a:r>
            <a:rPr lang="el-GR" sz="1600" kern="1200" dirty="0" err="1">
              <a:solidFill>
                <a:schemeClr val="bg1"/>
              </a:solidFill>
              <a:latin typeface="Times New Roman" panose="02020603050405020304" pitchFamily="18" charset="0"/>
              <a:cs typeface="Times New Roman" panose="02020603050405020304" pitchFamily="18" charset="0"/>
            </a:rPr>
            <a:t>Πέρος</a:t>
          </a:r>
          <a:r>
            <a:rPr lang="el-GR" sz="1600" kern="1200" dirty="0">
              <a:solidFill>
                <a:schemeClr val="bg1"/>
              </a:solidFill>
              <a:latin typeface="Times New Roman" panose="02020603050405020304" pitchFamily="18" charset="0"/>
              <a:cs typeface="Times New Roman" panose="02020603050405020304" pitchFamily="18" charset="0"/>
            </a:rPr>
            <a:t> και κυριεύτηκαν πολλά λάφυρα (ασύρματοι, όλμοι, πολυβόλα και όπλα).</a:t>
          </a:r>
        </a:p>
      </dsp:txBody>
      <dsp:txXfrm rot="10800000">
        <a:off x="-19239" y="3706415"/>
        <a:ext cx="3940469" cy="2223849"/>
      </dsp:txXfrm>
    </dsp:sp>
    <dsp:sp modelId="{F46CBC7B-758F-44E6-A65B-A2EF04588A6E}">
      <dsp:nvSpPr>
        <dsp:cNvPr id="0" name=""/>
        <dsp:cNvSpPr/>
      </dsp:nvSpPr>
      <dsp:spPr>
        <a:xfrm rot="5400000">
          <a:off x="4408898" y="2477463"/>
          <a:ext cx="2965132" cy="3940469"/>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bg1"/>
              </a:solidFill>
              <a:latin typeface="Times New Roman" panose="02020603050405020304" pitchFamily="18" charset="0"/>
              <a:cs typeface="Times New Roman" panose="02020603050405020304" pitchFamily="18" charset="0"/>
            </a:rPr>
            <a:t>Τη</a:t>
          </a:r>
          <a:r>
            <a:rPr lang="el-GR" sz="1600" kern="1200" baseline="0" dirty="0">
              <a:solidFill>
                <a:schemeClr val="bg1"/>
              </a:solidFill>
              <a:latin typeface="Times New Roman" panose="02020603050405020304" pitchFamily="18" charset="0"/>
              <a:cs typeface="Times New Roman" panose="02020603050405020304" pitchFamily="18" charset="0"/>
            </a:rPr>
            <a:t> νύχτα</a:t>
          </a:r>
          <a:r>
            <a:rPr lang="el-GR" sz="1600" kern="1200" dirty="0">
              <a:solidFill>
                <a:schemeClr val="bg1"/>
              </a:solidFill>
              <a:latin typeface="Times New Roman" panose="02020603050405020304" pitchFamily="18" charset="0"/>
              <a:cs typeface="Times New Roman" panose="02020603050405020304" pitchFamily="18" charset="0"/>
            </a:rPr>
            <a:t> 10-11 Νοεμβρίου οι δυνάμεις της 14</a:t>
          </a:r>
          <a:r>
            <a:rPr lang="el-GR" sz="1600" kern="1200" baseline="30000" dirty="0">
              <a:solidFill>
                <a:schemeClr val="bg1"/>
              </a:solidFill>
              <a:latin typeface="Times New Roman" panose="02020603050405020304" pitchFamily="18" charset="0"/>
              <a:cs typeface="Times New Roman" panose="02020603050405020304" pitchFamily="18" charset="0"/>
            </a:rPr>
            <a:t>ης</a:t>
          </a:r>
          <a:r>
            <a:rPr lang="el-GR" sz="1600" kern="1200" dirty="0">
              <a:solidFill>
                <a:schemeClr val="bg1"/>
              </a:solidFill>
              <a:latin typeface="Times New Roman" panose="02020603050405020304" pitchFamily="18" charset="0"/>
              <a:cs typeface="Times New Roman" panose="02020603050405020304" pitchFamily="18" charset="0"/>
            </a:rPr>
            <a:t> Ταξιαρχίας αφού άνοιξαν ρήγματα στα συρματοπλέγματα κατέλαβαν με διαδοχικές εφόδους όλες τις θέσεις του στο </a:t>
          </a:r>
          <a:r>
            <a:rPr lang="el-GR" sz="1600" kern="1200" dirty="0" err="1">
              <a:solidFill>
                <a:schemeClr val="bg1"/>
              </a:solidFill>
              <a:latin typeface="Times New Roman" panose="02020603050405020304" pitchFamily="18" charset="0"/>
              <a:cs typeface="Times New Roman" panose="02020603050405020304" pitchFamily="18" charset="0"/>
            </a:rPr>
            <a:t>Μπίκοβικ</a:t>
          </a:r>
          <a:r>
            <a:rPr lang="el-GR" sz="1600" kern="1200" dirty="0">
              <a:solidFill>
                <a:schemeClr val="bg1"/>
              </a:solidFill>
              <a:latin typeface="Times New Roman" panose="02020603050405020304" pitchFamily="18" charset="0"/>
              <a:cs typeface="Times New Roman" panose="02020603050405020304" pitchFamily="18" charset="0"/>
            </a:rPr>
            <a:t> χρησιμοποιώντας το «νέο όπλο</a:t>
          </a:r>
          <a:r>
            <a:rPr lang="el-GR" sz="1600" kern="1200" baseline="0" dirty="0">
              <a:solidFill>
                <a:schemeClr val="bg1"/>
              </a:solidFill>
              <a:latin typeface="Times New Roman" panose="02020603050405020304" pitchFamily="18" charset="0"/>
              <a:cs typeface="Times New Roman" panose="02020603050405020304" pitchFamily="18" charset="0"/>
            </a:rPr>
            <a:t> - </a:t>
          </a:r>
          <a:r>
            <a:rPr lang="el-GR" sz="1600" kern="1200" dirty="0">
              <a:solidFill>
                <a:schemeClr val="bg1"/>
              </a:solidFill>
              <a:latin typeface="Times New Roman" panose="02020603050405020304" pitchFamily="18" charset="0"/>
              <a:cs typeface="Times New Roman" panose="02020603050405020304" pitchFamily="18" charset="0"/>
            </a:rPr>
            <a:t>σταυρό». Διαλύθηκε το Τάγμα 574, πάρθηκαν πολλά λάφυρα, οπλισμός κι εφόδια σε τρόφιμα. Με επιτυχία αποκρούστηκε την επόμενη μέρα η αντεπίθεση που επιχειρήθηκε από το ΚΣ</a:t>
          </a:r>
          <a:r>
            <a:rPr lang="el-GR" sz="1600" kern="1200" dirty="0">
              <a:latin typeface="Times New Roman" panose="02020603050405020304" pitchFamily="18" charset="0"/>
              <a:cs typeface="Times New Roman" panose="02020603050405020304" pitchFamily="18" charset="0"/>
            </a:rPr>
            <a:t>.</a:t>
          </a:r>
        </a:p>
      </dsp:txBody>
      <dsp:txXfrm rot="-5400000">
        <a:off x="3921230" y="3706415"/>
        <a:ext cx="3940469" cy="2223849"/>
      </dsp:txXfrm>
    </dsp:sp>
    <dsp:sp modelId="{C049D73F-40E7-48C9-92FE-45E18ECBA1EC}">
      <dsp:nvSpPr>
        <dsp:cNvPr id="0" name=""/>
        <dsp:cNvSpPr/>
      </dsp:nvSpPr>
      <dsp:spPr>
        <a:xfrm>
          <a:off x="2855027" y="2363114"/>
          <a:ext cx="2170883" cy="1204036"/>
        </a:xfrm>
        <a:prstGeom prst="roundRect">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ΜΑΧΕΣ ΥΠΕΡ ΤΟΥ ΔΣΕ</a:t>
          </a:r>
        </a:p>
      </dsp:txBody>
      <dsp:txXfrm>
        <a:off x="2913803" y="2421890"/>
        <a:ext cx="2053331" cy="108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50D28-BC59-4B74-85AF-B6D22EB69A5C}">
      <dsp:nvSpPr>
        <dsp:cNvPr id="0" name=""/>
        <dsp:cNvSpPr/>
      </dsp:nvSpPr>
      <dsp:spPr>
        <a:xfrm>
          <a:off x="0" y="83198"/>
          <a:ext cx="7429551"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B0215-3AC0-48A7-8E5C-5D831AA14C6D}">
      <dsp:nvSpPr>
        <dsp:cNvPr id="0" name=""/>
        <dsp:cNvSpPr/>
      </dsp:nvSpPr>
      <dsp:spPr>
        <a:xfrm>
          <a:off x="243792" y="0"/>
          <a:ext cx="7074028" cy="6789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bg1"/>
              </a:solidFill>
              <a:latin typeface="Times New Roman" panose="02020603050405020304" pitchFamily="18" charset="0"/>
              <a:cs typeface="Times New Roman" panose="02020603050405020304" pitchFamily="18" charset="0"/>
            </a:rPr>
            <a:t>Εξουδετέρωση των δυνάμεων της φρουράς της πόλης.</a:t>
          </a:r>
        </a:p>
      </dsp:txBody>
      <dsp:txXfrm>
        <a:off x="276936" y="33144"/>
        <a:ext cx="7007740" cy="612672"/>
      </dsp:txXfrm>
    </dsp:sp>
    <dsp:sp modelId="{F66D589B-328D-453E-8B1B-325E8E8C25C6}">
      <dsp:nvSpPr>
        <dsp:cNvPr id="0" name=""/>
        <dsp:cNvSpPr/>
      </dsp:nvSpPr>
      <dsp:spPr>
        <a:xfrm>
          <a:off x="0" y="1547642"/>
          <a:ext cx="7429551"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2A839-0FB8-4914-ADFA-D82059739F33}">
      <dsp:nvSpPr>
        <dsp:cNvPr id="0" name=""/>
        <dsp:cNvSpPr/>
      </dsp:nvSpPr>
      <dsp:spPr>
        <a:xfrm>
          <a:off x="371477" y="1087443"/>
          <a:ext cx="5316921" cy="79967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bg1"/>
              </a:solidFill>
              <a:latin typeface="Times New Roman" panose="02020603050405020304" pitchFamily="18" charset="0"/>
              <a:cs typeface="Times New Roman" panose="02020603050405020304" pitchFamily="18" charset="0"/>
            </a:rPr>
            <a:t>Ματαίωση ή αναβολή της προετοιμαζόμενης απ’ τον ΚΣ επίθεσης ενάντια στις δυνάμεις ΔΣΕ στο Βίτσι</a:t>
          </a:r>
          <a:r>
            <a:rPr lang="el-GR" sz="1400" kern="1200" dirty="0">
              <a:latin typeface="Times New Roman" panose="02020603050405020304" pitchFamily="18" charset="0"/>
              <a:cs typeface="Times New Roman" panose="02020603050405020304" pitchFamily="18" charset="0"/>
            </a:rPr>
            <a:t>.</a:t>
          </a:r>
        </a:p>
      </dsp:txBody>
      <dsp:txXfrm>
        <a:off x="410514" y="1126480"/>
        <a:ext cx="5238847" cy="721605"/>
      </dsp:txXfrm>
    </dsp:sp>
    <dsp:sp modelId="{C4320AA0-6903-4F2F-B0E4-49BB0C6992E1}">
      <dsp:nvSpPr>
        <dsp:cNvPr id="0" name=""/>
        <dsp:cNvSpPr/>
      </dsp:nvSpPr>
      <dsp:spPr>
        <a:xfrm>
          <a:off x="0" y="2590922"/>
          <a:ext cx="7429551"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C7F6C-2834-4F40-BB8B-4FBDA1737B0A}">
      <dsp:nvSpPr>
        <dsp:cNvPr id="0" name=""/>
        <dsp:cNvSpPr/>
      </dsp:nvSpPr>
      <dsp:spPr>
        <a:xfrm>
          <a:off x="371477" y="2251442"/>
          <a:ext cx="5200685" cy="6789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bg1"/>
              </a:solidFill>
              <a:latin typeface="Times New Roman" panose="02020603050405020304" pitchFamily="18" charset="0"/>
              <a:cs typeface="Times New Roman" panose="02020603050405020304" pitchFamily="18" charset="0"/>
            </a:rPr>
            <a:t>Μαζική επιστράτευση.</a:t>
          </a:r>
        </a:p>
      </dsp:txBody>
      <dsp:txXfrm>
        <a:off x="404621" y="2284586"/>
        <a:ext cx="5134397"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6A3C0-4AC5-4744-9CE9-138275230C73}" type="datetimeFigureOut">
              <a:rPr lang="en-US" smtClean="0"/>
              <a:pPr/>
              <a:t>11/7/2020</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0004E-9673-41B9-8DFE-994C31B531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2AE93C-F5B7-46C7-9084-BBD9DD3398CD}" type="slidenum">
              <a:rPr lang="el-GR" smtClean="0"/>
              <a:pPr/>
              <a:t>18</a:t>
            </a:fld>
            <a:endParaRPr lang="el-GR"/>
          </a:p>
        </p:txBody>
      </p:sp>
    </p:spTree>
    <p:extLst>
      <p:ext uri="{BB962C8B-B14F-4D97-AF65-F5344CB8AC3E}">
        <p14:creationId xmlns:p14="http://schemas.microsoft.com/office/powerpoint/2010/main" val="208956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436</a:t>
            </a:fld>
            <a:endParaRPr lang="el-GR"/>
          </a:p>
        </p:txBody>
      </p:sp>
    </p:spTree>
    <p:extLst>
      <p:ext uri="{BB962C8B-B14F-4D97-AF65-F5344CB8AC3E}">
        <p14:creationId xmlns:p14="http://schemas.microsoft.com/office/powerpoint/2010/main" val="360331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2AE93C-F5B7-46C7-9084-BBD9DD3398CD}" type="slidenum">
              <a:rPr lang="el-GR" smtClean="0"/>
              <a:pPr/>
              <a:t>25</a:t>
            </a:fld>
            <a:endParaRPr lang="el-GR"/>
          </a:p>
        </p:txBody>
      </p:sp>
    </p:spTree>
    <p:extLst>
      <p:ext uri="{BB962C8B-B14F-4D97-AF65-F5344CB8AC3E}">
        <p14:creationId xmlns:p14="http://schemas.microsoft.com/office/powerpoint/2010/main" val="145498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437</a:t>
            </a:fld>
            <a:endParaRPr lang="el-GR"/>
          </a:p>
        </p:txBody>
      </p:sp>
    </p:spTree>
    <p:extLst>
      <p:ext uri="{BB962C8B-B14F-4D97-AF65-F5344CB8AC3E}">
        <p14:creationId xmlns:p14="http://schemas.microsoft.com/office/powerpoint/2010/main" val="3338792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438</a:t>
            </a:fld>
            <a:endParaRPr lang="el-GR"/>
          </a:p>
        </p:txBody>
      </p:sp>
    </p:spTree>
    <p:extLst>
      <p:ext uri="{BB962C8B-B14F-4D97-AF65-F5344CB8AC3E}">
        <p14:creationId xmlns:p14="http://schemas.microsoft.com/office/powerpoint/2010/main" val="545324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FC91952-4766-4289-9A25-075FA37A81D5}" type="slidenum">
              <a:rPr lang="el-GR" smtClean="0"/>
              <a:pPr/>
              <a:t>497</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4EEEEED-0032-4781-8B8C-CD6B7ACE9A4F}" type="slidenum">
              <a:rPr lang="en-US" altLang="el-GR" smtClean="0"/>
              <a:pPr/>
              <a:t>526</a:t>
            </a:fld>
            <a:endParaRPr lang="en-US" altLang="el-GR"/>
          </a:p>
        </p:txBody>
      </p:sp>
    </p:spTree>
    <p:extLst>
      <p:ext uri="{BB962C8B-B14F-4D97-AF65-F5344CB8AC3E}">
        <p14:creationId xmlns:p14="http://schemas.microsoft.com/office/powerpoint/2010/main" val="2287173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4EEEEED-0032-4781-8B8C-CD6B7ACE9A4F}" type="slidenum">
              <a:rPr lang="en-US" altLang="el-GR" smtClean="0"/>
              <a:pPr/>
              <a:t>527</a:t>
            </a:fld>
            <a:endParaRPr lang="en-US" altLang="el-GR"/>
          </a:p>
        </p:txBody>
      </p:sp>
    </p:spTree>
    <p:extLst>
      <p:ext uri="{BB962C8B-B14F-4D97-AF65-F5344CB8AC3E}">
        <p14:creationId xmlns:p14="http://schemas.microsoft.com/office/powerpoint/2010/main" val="81928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0004E-9673-41B9-8DFE-994C31B5317C}" type="slidenum">
              <a:rPr lang="en-US" smtClean="0"/>
              <a:pPr/>
              <a:t>59</a:t>
            </a:fld>
            <a:endParaRPr lang="en-US"/>
          </a:p>
        </p:txBody>
      </p:sp>
    </p:spTree>
    <p:extLst>
      <p:ext uri="{BB962C8B-B14F-4D97-AF65-F5344CB8AC3E}">
        <p14:creationId xmlns:p14="http://schemas.microsoft.com/office/powerpoint/2010/main" val="107265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332</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334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335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337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339</a:t>
            </a:fld>
            <a:endParaRPr lang="el-GR"/>
          </a:p>
        </p:txBody>
      </p:sp>
    </p:spTree>
    <p:extLst>
      <p:ext uri="{BB962C8B-B14F-4D97-AF65-F5344CB8AC3E}">
        <p14:creationId xmlns:p14="http://schemas.microsoft.com/office/powerpoint/2010/main" val="156984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E2EB5-DC7A-44CC-A944-69A3CE6E867B}" type="slidenum">
              <a:rPr lang="el-GR" smtClean="0"/>
              <a:pPr/>
              <a:t>340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a:xfrm>
            <a:off x="1921934" y="5054602"/>
            <a:ext cx="4064860" cy="279400"/>
          </a:xfrm>
        </p:spPr>
        <p:txBody>
          <a:bodyPr/>
          <a:lstStyle/>
          <a:p>
            <a:endParaRPr lang="el-GR"/>
          </a:p>
        </p:txBody>
      </p:sp>
      <p:sp>
        <p:nvSpPr>
          <p:cNvPr id="6" name="Slide Number Placeholder 5"/>
          <p:cNvSpPr>
            <a:spLocks noGrp="1"/>
          </p:cNvSpPr>
          <p:nvPr>
            <p:ph type="sldNum" sz="quarter" idx="12"/>
          </p:nvPr>
        </p:nvSpPr>
        <p:spPr>
          <a:xfrm>
            <a:off x="6817317" y="5054602"/>
            <a:ext cx="413483" cy="279400"/>
          </a:xfrm>
        </p:spPr>
        <p:txBody>
          <a:bodyPr/>
          <a:lstStyle/>
          <a:p>
            <a:fld id="{D3F1D1C4-C2D9-4231-9FB2-B2D9D97AA41D}" type="slidenum">
              <a:rPr lang="el-GR" smtClean="0"/>
              <a:pPr/>
              <a:t>‹#›</a:t>
            </a:fld>
            <a:endParaRPr lang="el-G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61604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7/11/2020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80421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73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5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40277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83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l-GR"/>
              <a:t>Κάντε κλικ για να επεξεργαστείτε τον τίτλο υποδείγματος</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56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727916"/>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036712"/>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00058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7/11/2020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07364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7/11/2020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06617883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7/11/2020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79545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7/11/2020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58984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7/11/2020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43647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7/11/2020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16801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7/11/2020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61773487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42CEA3-3058-4D43-AE35-B3DA76CB4003}" type="datetimeFigureOut">
              <a:rPr lang="el-GR" smtClean="0"/>
              <a:pPr/>
              <a:t>7/11/2020</a:t>
            </a:fld>
            <a:endParaRPr lang="el-G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60357374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ransition>
    <p:dissolve/>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aylorfrancis.com/books/e/9780203993262/chapters/10.4324/9780203993262-3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hyperlink" Target="http://www.grecobooks.gr/"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ejournals.epublishing.ekt.gr/index.php/makedonika/article/viewFile/5732/5471.pdf" TargetMode="External"/><Relationship Id="rId2" Type="http://schemas.openxmlformats.org/officeDocument/2006/relationships/hyperlink" Target="https://serraikanea.gr/koinonia/item/45617-i-paradosi-tou-roypel-kai-tis-an-makedonias-otan-o-metaksas-eipe-nai-stous-germanovoulgarous.html" TargetMode="External"/><Relationship Id="rId1" Type="http://schemas.openxmlformats.org/officeDocument/2006/relationships/slideLayout" Target="../slideLayouts/slideLayout2.xml"/><Relationship Id="rId4" Type="http://schemas.openxmlformats.org/officeDocument/2006/relationships/hyperlink" Target="http://www.kathimerini.gr/438308/article/epikairothta/ellada/h-voylgarikh-eisvolh-sthn-anat-makedonia"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hyperlink" Target="https://www.imxa.gr/ebooks/files/Thessaloniki%20government_volume.pdf"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libsearch.teiep.gr/Author/Home?author=%CE%9C%CE%B9%CF%87%CE%B1%CE%B7%CE%BB%CE%AF%CE%B4%CE%B7%CF%82%2C+%CE%99%CE%AC%CE%BA%CF%89%CE%B2%CE%BF%CF%82+%CE%94."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hyperlink" Target="https://www.researchgate.net/scientific-contributions/81241442_John_M_Olin?_sg%5B0%5D=3eX5uX9weMvv-X0qbTiV_6yAGIAZxzn3k7Qj2f3Gh8XKErSmvQpkhpRqkRLK6WIfPEbOHPg.g_1v_HUkrz9enfmhxsdkpVBU4tHlvjuL1g9NLyBj3SUq4hP8t_m3bBKtBwHpDOXNkmjKQjYcV2EPATI2Va4nOw&amp;_sg%5B1%5D=18XEFBME1HIp75wGCgtPp0epFYAIo8y3rtr2m-rH6GuC03HbsYqbwyUy9dyvROyNSHMdYaY.yHFGC9eaiE51WMDrKtkLHE9lw_UrERuJ624z3JB1PRXDrvSHP1KXE9AP29VD531H27-tSNprk_mEGm0qjHPBgQ" TargetMode="External"/><Relationship Id="rId2" Type="http://schemas.openxmlformats.org/officeDocument/2006/relationships/hyperlink" Target="https://www.researchgate.net/profile/William_Bottom2?_sg%5B0%5D=3eX5uX9weMvv-X0qbTiV_6yAGIAZxzn3k7Qj2f3Gh8XKErSmvQpkhpRqkRLK6WIfPEbOHPg.g_1v_HUkrz9enfmhxsdkpVBU4tHlvjuL1g9NLyBj3SUq4hP8t_m3bBKtBwHpDOXNkmjKQjYcV2EPATI2Va4nOw&amp;_sg%5B1%5D=18XEFBME1HIp75wGCgtPp0epFYAIo8y3rtr2m-rH6GuC03HbsYqbwyUy9dyvROyNSHMdYaY.yHFGC9eaiE51WMDrKtkLHE9lw_UrERuJ624z3JB1PRXDrvSHP1KXE9AP29VD531H27-tSNprk_mEGm0qjHPBgQ" TargetMode="External"/><Relationship Id="rId1" Type="http://schemas.openxmlformats.org/officeDocument/2006/relationships/slideLayout" Target="../slideLayouts/slideLayout2.xml"/><Relationship Id="rId4" Type="http://schemas.openxmlformats.org/officeDocument/2006/relationships/hyperlink" Target="https://www.loc.gov/law/help/us-treaties/bevans/m-ust000002-0043.pdf" TargetMode="Externa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8" Type="http://schemas.openxmlformats.org/officeDocument/2006/relationships/hyperlink" Target="https://el.wikipedia.org/wiki/%CE%91%27_%CE%A0%CE%B1%CE%B3%CE%BA%CF%8C%CF%83%CE%BC%CE%B9%CE%BF%CF%82_%CE%A0%CF%8C%CE%BB%CE%B5%CE%BC%CE%BF%CF%82" TargetMode="External"/><Relationship Id="rId13" Type="http://schemas.openxmlformats.org/officeDocument/2006/relationships/hyperlink" Target="https://el.wikipedia.org/wiki/%CE%97%CE%BD%CF%89%CE%BC%CE%AD%CE%BD%CE%BF_%CE%92%CE%B1%CF%83%CE%AF%CE%BB%CE%B5%CE%B9%CE%BF" TargetMode="External"/><Relationship Id="rId18" Type="http://schemas.openxmlformats.org/officeDocument/2006/relationships/hyperlink" Target="https://el.wikipedia.org/wiki/%CE%91%CF%81%CE%BC%CE%B5%CE%BD%CE%AF%CE%B1" TargetMode="External"/><Relationship Id="rId26" Type="http://schemas.openxmlformats.org/officeDocument/2006/relationships/hyperlink" Target="https://www.cambridge.org/core/journals/historical-journal/issue/39744146808F6282E29EF016D926C651" TargetMode="External"/><Relationship Id="rId3" Type="http://schemas.openxmlformats.org/officeDocument/2006/relationships/hyperlink" Target="https://el.wikipedia.org/wiki/10_%CE%91%CF%85%CE%B3%CE%BF%CF%8D%CF%83%CF%84%CE%BF%CF%85" TargetMode="External"/><Relationship Id="rId21" Type="http://schemas.openxmlformats.org/officeDocument/2006/relationships/hyperlink" Target="https://el.wikipedia.org/wiki/%CE%A4%CE%AD%CE%BD%CE%B5%CE%B4%CE%BF%CF%82" TargetMode="External"/><Relationship Id="rId7" Type="http://schemas.openxmlformats.org/officeDocument/2006/relationships/hyperlink" Target="https://el.wikipedia.org/wiki/%CE%9F%CE%B8%CF%89%CE%BC%CE%B1%CE%BD%CE%B9%CE%BA%CE%AE_%CE%91%CF%85%CF%84%CE%BF%CE%BA%CF%81%CE%B1%CF%84%CE%BF%CF%81%CE%AF%CE%B1" TargetMode="External"/><Relationship Id="rId12" Type="http://schemas.openxmlformats.org/officeDocument/2006/relationships/hyperlink" Target="https://el.wikipedia.org/wiki/%CE%A5%CF%80%CE%B5%CF%81%CE%B9%CE%BF%CF%81%CE%B4%CE%B1%CE%BD%CE%AF%CE%B1" TargetMode="External"/><Relationship Id="rId17" Type="http://schemas.openxmlformats.org/officeDocument/2006/relationships/hyperlink" Target="https://el.wikipedia.org/wiki/%CE%9A%CE%BF%CF%85%CF%81%CE%B4%CE%B9%CF%83%CF%84%CE%AC%CE%BD" TargetMode="External"/><Relationship Id="rId25" Type="http://schemas.openxmlformats.org/officeDocument/2006/relationships/hyperlink" Target="https://www.cambridge.org/core/journals/historical-journal/volume/28D1A3DF90D7505B123DB9E13CB3DD20" TargetMode="External"/><Relationship Id="rId2" Type="http://schemas.openxmlformats.org/officeDocument/2006/relationships/hyperlink" Target="https://el.wikipedia.org/wiki/28_%CE%99%CE%BF%CF%85%CE%BB%CE%AF%CE%BF%CF%85" TargetMode="External"/><Relationship Id="rId16" Type="http://schemas.openxmlformats.org/officeDocument/2006/relationships/hyperlink" Target="https://el.wikipedia.org/wiki/%CE%A3%CE%B1%CE%BF%CF%85%CE%B4%CE%B9%CE%BA%CE%AE_%CE%91%CF%81%CE%B1%CE%B2%CE%AF%CE%B1" TargetMode="External"/><Relationship Id="rId20" Type="http://schemas.openxmlformats.org/officeDocument/2006/relationships/hyperlink" Target="https://el.wikipedia.org/wiki/%CE%8A%CE%BC%CE%B2%CF%81%CE%BF%CF%82" TargetMode="External"/><Relationship Id="rId1" Type="http://schemas.openxmlformats.org/officeDocument/2006/relationships/slideLayout" Target="../slideLayouts/slideLayout2.xml"/><Relationship Id="rId6" Type="http://schemas.openxmlformats.org/officeDocument/2006/relationships/hyperlink" Target="https://el.wikipedia.org/wiki/%CE%93%CE%B1%CE%BB%CE%BB%CE%AF%CE%B1" TargetMode="External"/><Relationship Id="rId11" Type="http://schemas.openxmlformats.org/officeDocument/2006/relationships/hyperlink" Target="https://el.wikipedia.org/wiki/%CE%A0%CE%B1%CE%BB%CE%B1%CE%B9%CF%83%CF%84%CE%AF%CE%BD%CE%B7_(%CE%B9%CF%83%CF%84%CE%BF%CF%81%CE%B9%CE%BA%CE%AE_%CF%80%CE%B5%CF%81%CE%B9%CE%BF%CF%87%CE%AE)" TargetMode="External"/><Relationship Id="rId24" Type="http://schemas.openxmlformats.org/officeDocument/2006/relationships/hyperlink" Target="https://www.cambridge.org/core/search?filters%5BauthorTerms%5D=A.%20E.%20Montgomery&amp;eventCode=SE-AU" TargetMode="External"/><Relationship Id="rId5" Type="http://schemas.openxmlformats.org/officeDocument/2006/relationships/hyperlink" Target="https://el.wikipedia.org/wiki/%CE%A3%CE%B5%CE%B2%CF%81" TargetMode="External"/><Relationship Id="rId15" Type="http://schemas.openxmlformats.org/officeDocument/2006/relationships/hyperlink" Target="https://el.wikipedia.org/wiki/%CE%A7%CE%B5%CF%84%CE%B6%CE%AC%CE%B6" TargetMode="External"/><Relationship Id="rId23" Type="http://schemas.openxmlformats.org/officeDocument/2006/relationships/hyperlink" Target="https://el.wikipedia.org/wiki/%CE%9A%CF%89%CE%BD%CF%83%CF%84%CE%B1%CE%BD%CF%84%CE%B9%CE%BD%CE%BF%CF%8D%CF%80%CE%BF%CE%BB%CE%B7" TargetMode="External"/><Relationship Id="rId10" Type="http://schemas.openxmlformats.org/officeDocument/2006/relationships/hyperlink" Target="https://el.wikipedia.org/wiki/%CE%99%CF%81%CE%AC%CE%BA" TargetMode="External"/><Relationship Id="rId19" Type="http://schemas.openxmlformats.org/officeDocument/2006/relationships/hyperlink" Target="https://el.wikipedia.org/wiki/%CE%95%CE%BB%CE%BB%CE%AC%CE%B4%CE%B1" TargetMode="External"/><Relationship Id="rId4" Type="http://schemas.openxmlformats.org/officeDocument/2006/relationships/hyperlink" Target="https://el.wikipedia.org/wiki/1920" TargetMode="External"/><Relationship Id="rId9" Type="http://schemas.openxmlformats.org/officeDocument/2006/relationships/hyperlink" Target="https://el.wikipedia.org/wiki/%CE%9C%CE%B5%CF%83%CE%BF%CF%80%CE%BF%CF%84%CE%B1%CE%BC%CE%AF%CE%B1" TargetMode="External"/><Relationship Id="rId14" Type="http://schemas.openxmlformats.org/officeDocument/2006/relationships/hyperlink" Target="https://el.wikipedia.org/wiki/%CE%A3%CF%85%CF%81%CE%AF%CE%B1" TargetMode="External"/><Relationship Id="rId22" Type="http://schemas.openxmlformats.org/officeDocument/2006/relationships/hyperlink" Target="https://el.wikipedia.org/wiki/%CE%98%CF%81%CE%AC%CE%BA%CE%B7" TargetMode="External"/><Relationship Id="rId27" Type="http://schemas.openxmlformats.org/officeDocument/2006/relationships/hyperlink" Target="https://doi.org/10.1017/S0018246X0000354X" TargetMode="Externa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muse.jhu.edu/" TargetMode="External"/><Relationship Id="rId2" Type="http://schemas.openxmlformats.org/officeDocument/2006/relationships/hyperlink" Target="https://en.wikipedia.org/wiki/Carnegie_Endowment_for_International_Peace" TargetMode="External"/><Relationship Id="rId1" Type="http://schemas.openxmlformats.org/officeDocument/2006/relationships/slideLayout" Target="../slideLayouts/slideLayout2.xml"/><Relationship Id="rId6" Type="http://schemas.openxmlformats.org/officeDocument/2006/relationships/hyperlink" Target="https://www.researchgate.net/scientific-contributions/2122124989_Spyridon_Sfetas?_sg%5B0%5D=bbLY6ZY3rVgXZFT-93jX_1Np4wTH1dKOjyYhlcbxSpe53iyKQouJeZuNC-Szo1SMqlOxKf8.LwqoRWU7HPySpvMF9G6T7kL5CuolheOBLyOVrbg9lD1Aq1iETYi-CNe9GHdkXxuvva3dYhL8DYgps4XezG-UXw&amp;_sg%5B1%5D=qGvjufm2E-2v9xmTbB53F2os5ddabhyTC2_ffVXwbA50ZACINTziwwZYZ9Q8iQnsNWr9IO4.zVUDiLen3xyyCiA0tEjAnhDKgYmmNmh2UWr3-QRNjkRljp3J8yXLLvaGqX9uGJfvUDnN-6xzQtkQNmQG_IH9HQ" TargetMode="External"/><Relationship Id="rId5" Type="http://schemas.openxmlformats.org/officeDocument/2006/relationships/hyperlink" Target="https://s.kathimerini.gr/resources/articlefiles/syn8hkh_lwzannhs_plhres_keimeno.pdf" TargetMode="External"/><Relationship Id="rId4" Type="http://schemas.openxmlformats.org/officeDocument/2006/relationships/hyperlink" Target="https://geetha.mil.gr/wp-content/uploads/2019/10/3-SYNTHIKIEIRHNHSLWZANIS.pd" TargetMode="Externa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hyperlink" Target="https://www.jstor.org/publisher/taylorfrancis?refreqid=excelsior%3A2417688e63a4bea9d59712d9a2dbd45a" TargetMode="External"/><Relationship Id="rId2" Type="http://schemas.openxmlformats.org/officeDocument/2006/relationships/hyperlink" Target="https://el.wikipedia.org/wiki/%CE%95%CE%B9%CE%B4%CE%B9%CE%BA%CF%8C:%CE%A0%CE%B7%CE%B3%CE%AD%CF%82%CE%92%CE%B9%CE%B2%CE%BB%CE%AF%CF%89%CE%BD/9024734649" TargetMode="External"/><Relationship Id="rId1" Type="http://schemas.openxmlformats.org/officeDocument/2006/relationships/slideLayout" Target="../slideLayouts/slideLayout2.xml"/><Relationship Id="rId4" Type="http://schemas.openxmlformats.org/officeDocument/2006/relationships/hyperlink" Target="https://www.jstor.org/stable/208566" TargetMode="External"/></Relationships>
</file>

<file path=ppt/slides/_rels/slide293.xml.rels><?xml version="1.0" encoding="UTF-8" standalone="yes"?>
<Relationships xmlns="http://schemas.openxmlformats.org/package/2006/relationships"><Relationship Id="rId2" Type="http://schemas.openxmlformats.org/officeDocument/2006/relationships/hyperlink" Target="http://www.icbl.org/"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hyperlink" Target="https://www.google.gr/url?sa=i&amp;source=images&amp;cd=&amp;cad=rja&amp;uact=8&amp;ved=2ahUKEwjJru7dpIDbAhVLr6QKHa8HD3MQjRx6BAgBEAU&amp;url=http://maxitis.gr/benizelos/&amp;psig=AOvVaw11fEt_F9Udsu9qASBDXP2T&amp;ust=152621834644158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hyperlink" Target="https://www.google.gr/url?sa=i&amp;source=images&amp;cd=&amp;cad=rja&amp;uact=8&amp;ved=2ahUKEwjZrqGMp4DbAhWQyKQKHaYXC9YQjRx6BAgBEAU&amp;url=http://www.imerodromos.gr/i-synthiki-ton-sevron-mia-synthiki-pou-den-efarmostike-pote/&amp;psig=AOvVaw2z0MawPjs5L2OmFYSPttMB&amp;ust=152621901827345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3" Type="http://schemas.openxmlformats.org/officeDocument/2006/relationships/hyperlink" Target="https://www.google.gr/url?sa=i&amp;source=images&amp;cd=&amp;cad=rja&amp;uact=8&amp;ved=2ahUKEwjF6-ayj4HbAhXF6qQKHQoYAMMQjRx6BAgBEAU&amp;url=http://envogatsiko.blogspot.com/2015/01/blog-post_11.html&amp;psig=AOvVaw3uL7kNLsWIwKbD9Qj8vglD&amp;ust=15262469945971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3" Type="http://schemas.openxmlformats.org/officeDocument/2006/relationships/hyperlink" Target="http://akritas-history-of-makedonia.blogspot.gr/2011/02/11021949.html" TargetMode="External"/><Relationship Id="rId2" Type="http://schemas.openxmlformats.org/officeDocument/2006/relationships/hyperlink" Target="http://www.istorikathemata.com/2011/06/11021949.html" TargetMode="Externa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3" Type="http://schemas.openxmlformats.org/officeDocument/2006/relationships/hyperlink" Target="http://www.istorikathemata.com/2011/06/11021949.html" TargetMode="External"/><Relationship Id="rId2" Type="http://schemas.openxmlformats.org/officeDocument/2006/relationships/hyperlink" Target="http://askiweb.eu/index.php/el/2015-09-16-07-18-53/12-2015-09-14-13-10-43" TargetMode="External"/><Relationship Id="rId1" Type="http://schemas.openxmlformats.org/officeDocument/2006/relationships/slideLayout" Target="../slideLayouts/slideLayout2.xml"/><Relationship Id="rId6" Type="http://schemas.openxmlformats.org/officeDocument/2006/relationships/hyperlink" Target="http://kokkinosfakelos.blogspot.gr/2011/06/blog-post_2906.html" TargetMode="External"/><Relationship Id="rId5" Type="http://schemas.openxmlformats.org/officeDocument/2006/relationships/hyperlink" Target="http://akritas-history-of-makedonia.blogspot.gr/2011/02/11021949.html" TargetMode="External"/><Relationship Id="rId4" Type="http://schemas.openxmlformats.org/officeDocument/2006/relationships/hyperlink" Target="https://el.wikipedia.org/wiki/&#924;&#940;&#967;&#951;_&#964;&#951;&#962;_&#934;&#955;&#974;&#961;&#953;&#957;&#945;&#962;" TargetMode="Externa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epigraphy.packhum.org/text/28523"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921934" y="1955455"/>
            <a:ext cx="5308866" cy="1515533"/>
          </a:xfrm>
        </p:spPr>
        <p:txBody>
          <a:bodyPr>
            <a:normAutofit/>
          </a:bodyPr>
          <a:lstStyle/>
          <a:p>
            <a:r>
              <a:rPr lang="el-GR" sz="3200" b="1" dirty="0">
                <a:latin typeface="Times New Roman" panose="02020603050405020304" pitchFamily="18" charset="0"/>
                <a:cs typeface="Times New Roman" panose="02020603050405020304" pitchFamily="18" charset="0"/>
              </a:rPr>
              <a:t>Οι διπλωματικές διαστάσεις του Μακεδονικού Ζητήματος</a:t>
            </a:r>
            <a:endParaRPr lang="en-US" sz="3200" b="1" dirty="0">
              <a:latin typeface="Times New Roman" panose="02020603050405020304" pitchFamily="18" charset="0"/>
              <a:cs typeface="Times New Roman" panose="02020603050405020304" pitchFamily="18" charset="0"/>
            </a:endParaRPr>
          </a:p>
        </p:txBody>
      </p:sp>
      <p:sp>
        <p:nvSpPr>
          <p:cNvPr id="3" name="2 - Υπότιτλος"/>
          <p:cNvSpPr>
            <a:spLocks noGrp="1"/>
          </p:cNvSpPr>
          <p:nvPr>
            <p:ph type="subTitle" idx="1"/>
          </p:nvPr>
        </p:nvSpPr>
        <p:spPr>
          <a:xfrm>
            <a:off x="1403648" y="3933056"/>
            <a:ext cx="6620968" cy="1584176"/>
          </a:xfrm>
        </p:spPr>
        <p:txBody>
          <a:bodyPr>
            <a:noAutofit/>
          </a:bodyPr>
          <a:lstStyle/>
          <a:p>
            <a:r>
              <a:rPr lang="el-GR" sz="2400" b="1" dirty="0">
                <a:solidFill>
                  <a:srgbClr val="FF0000"/>
                </a:solidFill>
                <a:latin typeface="Times New Roman" panose="02020603050405020304" pitchFamily="18" charset="0"/>
                <a:cs typeface="Times New Roman" panose="02020603050405020304" pitchFamily="18" charset="0"/>
              </a:rPr>
              <a:t>Σ. </a:t>
            </a:r>
            <a:r>
              <a:rPr lang="el-GR" sz="2400" b="1" dirty="0" err="1">
                <a:solidFill>
                  <a:srgbClr val="FF0000"/>
                </a:solidFill>
                <a:latin typeface="Times New Roman" panose="02020603050405020304" pitchFamily="18" charset="0"/>
                <a:cs typeface="Times New Roman" panose="02020603050405020304" pitchFamily="18" charset="0"/>
              </a:rPr>
              <a:t>Ηλιάδου</a:t>
            </a:r>
            <a:r>
              <a:rPr lang="el-GR" sz="2400" b="1" dirty="0">
                <a:solidFill>
                  <a:srgbClr val="FF0000"/>
                </a:solidFill>
                <a:latin typeface="Times New Roman" panose="02020603050405020304" pitchFamily="18" charset="0"/>
                <a:cs typeface="Times New Roman" panose="02020603050405020304" pitchFamily="18" charset="0"/>
              </a:rPr>
              <a:t>-</a:t>
            </a:r>
            <a:r>
              <a:rPr lang="el-GR" sz="2400" b="1" dirty="0" err="1">
                <a:solidFill>
                  <a:srgbClr val="FF0000"/>
                </a:solidFill>
                <a:latin typeface="Times New Roman" panose="02020603050405020304" pitchFamily="18" charset="0"/>
                <a:cs typeface="Times New Roman" panose="02020603050405020304" pitchFamily="18" charset="0"/>
              </a:rPr>
              <a:t>Τάχου</a:t>
            </a:r>
            <a:endParaRPr lang="el-GR" sz="2400" b="1" dirty="0">
              <a:solidFill>
                <a:srgbClr val="FF0000"/>
              </a:solidFill>
              <a:latin typeface="Times New Roman" panose="02020603050405020304" pitchFamily="18" charset="0"/>
              <a:cs typeface="Times New Roman" panose="02020603050405020304" pitchFamily="18" charset="0"/>
            </a:endParaRPr>
          </a:p>
          <a:p>
            <a:r>
              <a:rPr lang="el-GR" sz="2400" b="1" dirty="0">
                <a:solidFill>
                  <a:srgbClr val="FF0000"/>
                </a:solidFill>
                <a:latin typeface="Times New Roman" panose="02020603050405020304" pitchFamily="18" charset="0"/>
                <a:cs typeface="Times New Roman" panose="02020603050405020304" pitchFamily="18" charset="0"/>
              </a:rPr>
              <a:t>Καθηγήτρια Πανεπιστημίου Δυτικής Μακεδονίας</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1"/>
                </a:solidFill>
                <a:latin typeface="Times New Roman" pitchFamily="18" charset="0"/>
                <a:cs typeface="Times New Roman" pitchFamily="18" charset="0"/>
              </a:rPr>
              <a:t>Θεωρητικό πλαίσιο</a:t>
            </a:r>
            <a:endParaRPr lang="el-GR" b="1" dirty="0">
              <a:solidFill>
                <a:schemeClr val="tx1"/>
              </a:solidFill>
            </a:endParaRPr>
          </a:p>
        </p:txBody>
      </p:sp>
      <p:sp>
        <p:nvSpPr>
          <p:cNvPr id="3" name="Θέση περιεχομένου 2"/>
          <p:cNvSpPr>
            <a:spLocks noGrp="1"/>
          </p:cNvSpPr>
          <p:nvPr>
            <p:ph idx="1"/>
          </p:nvPr>
        </p:nvSpPr>
        <p:spPr>
          <a:xfrm>
            <a:off x="179512" y="1988839"/>
            <a:ext cx="8856984" cy="4259567"/>
          </a:xfrm>
        </p:spPr>
        <p:txBody>
          <a:bodyPr>
            <a:noAutofit/>
          </a:bodyPr>
          <a:lstStyle/>
          <a:p>
            <a:pPr indent="0" algn="just">
              <a:buNone/>
            </a:pPr>
            <a:endParaRPr lang="el-GR" sz="2400" b="1" dirty="0">
              <a:latin typeface="Times New Roman" pitchFamily="18" charset="0"/>
              <a:cs typeface="Times New Roman" pitchFamily="18" charset="0"/>
            </a:endParaRPr>
          </a:p>
          <a:p>
            <a:pPr indent="0" algn="just">
              <a:buNone/>
            </a:pPr>
            <a:endParaRPr lang="el-GR" b="1" dirty="0">
              <a:latin typeface="Times New Roman" pitchFamily="18" charset="0"/>
              <a:cs typeface="Times New Roman" pitchFamily="18" charset="0"/>
            </a:endParaRPr>
          </a:p>
          <a:p>
            <a:pPr indent="0" algn="just">
              <a:buNone/>
            </a:pPr>
            <a:r>
              <a:rPr lang="el-GR" sz="2400" b="1" dirty="0">
                <a:latin typeface="Times New Roman" pitchFamily="18" charset="0"/>
                <a:cs typeface="Times New Roman" pitchFamily="18" charset="0"/>
              </a:rPr>
              <a:t>Τι είναι κοινότητα;          </a:t>
            </a:r>
          </a:p>
          <a:p>
            <a:pPr indent="0" algn="just">
              <a:buNone/>
            </a:pPr>
            <a:r>
              <a:rPr lang="el-GR" sz="2400" b="1" dirty="0">
                <a:latin typeface="Times New Roman" pitchFamily="18" charset="0"/>
                <a:cs typeface="Times New Roman" pitchFamily="18" charset="0"/>
              </a:rPr>
              <a:t>τα κοινά ενδιαφέροντα μιας ομάδας ανθρώπων/εμπειρικός κοινωνικός οργανισμός</a:t>
            </a:r>
          </a:p>
          <a:p>
            <a:pPr indent="0" algn="just">
              <a:buNone/>
            </a:pPr>
            <a:r>
              <a:rPr lang="el-GR" sz="2400" b="1" dirty="0">
                <a:latin typeface="Times New Roman" pitchFamily="18" charset="0"/>
                <a:cs typeface="Times New Roman" pitchFamily="18" charset="0"/>
              </a:rPr>
              <a:t>Ο όρος καθορίζεται από την κοινή οικολογία και εντοπιότητα   που διαφέρει από  ένα κοινό κοινωνικό σύστημα</a:t>
            </a:r>
          </a:p>
        </p:txBody>
      </p:sp>
    </p:spTree>
    <p:extLst>
      <p:ext uri="{BB962C8B-B14F-4D97-AF65-F5344CB8AC3E}">
        <p14:creationId xmlns:p14="http://schemas.microsoft.com/office/powerpoint/2010/main" val="2830979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074" name="Picture 2" descr="D:\User\Pictures\715px-Macedonia_Byzantine_sat-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77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07504" y="1700809"/>
            <a:ext cx="8928992" cy="5040560"/>
          </a:xfrm>
        </p:spPr>
        <p:txBody>
          <a:bodyPr>
            <a:noAutofit/>
          </a:bodyPr>
          <a:lstStyle/>
          <a:p>
            <a:r>
              <a:rPr lang="el-GR" sz="3200" dirty="0"/>
              <a:t>Εξαιτίας. άλλωστε της μεταφοράς του ονόματος της Μακεδονίας στις θρακικές περιοχές ονομάσθηκε και Μακεδονική η μακρά δυναστεία του θρακικού οίκου που </a:t>
            </a:r>
            <a:r>
              <a:rPr lang="el-GR" sz="3200" dirty="0" err="1"/>
              <a:t>εθεμελίωσε</a:t>
            </a:r>
            <a:r>
              <a:rPr lang="el-GR" sz="3200" dirty="0"/>
              <a:t> ο Βασίλειος Α’, ο λεγόμενος Μακεδών (867 – 1056). </a:t>
            </a:r>
            <a:br>
              <a:rPr lang="el-GR" sz="3200" dirty="0"/>
            </a:br>
            <a:br>
              <a:rPr lang="el-GR" sz="3200" dirty="0"/>
            </a:br>
            <a:endParaRPr lang="el-GR" sz="3200" dirty="0"/>
          </a:p>
        </p:txBody>
      </p:sp>
    </p:spTree>
    <p:extLst>
      <p:ext uri="{BB962C8B-B14F-4D97-AF65-F5344CB8AC3E}">
        <p14:creationId xmlns:p14="http://schemas.microsoft.com/office/powerpoint/2010/main" val="28862687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179512" y="1853247"/>
            <a:ext cx="8136904" cy="4395159"/>
          </a:xfrm>
        </p:spPr>
        <p:txBody>
          <a:bodyPr>
            <a:noAutofit/>
          </a:bodyPr>
          <a:lstStyle/>
          <a:p>
            <a:r>
              <a:rPr lang="el-GR" sz="2400" dirty="0">
                <a:latin typeface="Times New Roman" panose="02020603050405020304" pitchFamily="18" charset="0"/>
                <a:cs typeface="Times New Roman" panose="02020603050405020304" pitchFamily="18" charset="0"/>
              </a:rPr>
              <a:t>Η μετακίνηση αυτή του ονόματος της Μακεδο­νίας στη Θράκη συνετέλεσε ώστε αργότερα να με­τακινηθεί ΒΑ και το όνομα της Θεσσαλίας, το οποίο αποδόθηκε στη γύρω από τη Θεσσαλονίκη περιο­χή. </a:t>
            </a:r>
          </a:p>
          <a:p>
            <a:r>
              <a:rPr lang="el-GR" sz="2400" dirty="0" err="1">
                <a:latin typeface="Times New Roman" panose="02020603050405020304" pitchFamily="18" charset="0"/>
                <a:cs typeface="Times New Roman" panose="02020603050405020304" pitchFamily="18" charset="0"/>
              </a:rPr>
              <a:t>Γι</a:t>
            </a:r>
            <a:r>
              <a:rPr lang="el-GR" sz="2400" dirty="0">
                <a:latin typeface="Times New Roman" panose="02020603050405020304" pitchFamily="18" charset="0"/>
                <a:cs typeface="Times New Roman" panose="02020603050405020304" pitchFamily="18" charset="0"/>
              </a:rPr>
              <a:t> αυτό το λόγο ακριβώς και ο Μητροπολίτης Θεσσαλονίκης ονομάζεται στη φήμη του «Έπαρχος πάσης Θεσσαλίας».</a:t>
            </a:r>
            <a:br>
              <a:rPr lang="el-GR" sz="2400" dirty="0">
                <a:latin typeface="Times New Roman" panose="02020603050405020304" pitchFamily="18" charset="0"/>
                <a:cs typeface="Times New Roman" panose="02020603050405020304" pitchFamily="18" charset="0"/>
              </a:rPr>
            </a:br>
            <a:br>
              <a:rPr lang="el-GR" sz="3200" dirty="0"/>
            </a:br>
            <a:endParaRPr lang="el-GR" sz="3200" dirty="0"/>
          </a:p>
        </p:txBody>
      </p:sp>
    </p:spTree>
    <p:extLst>
      <p:ext uri="{BB962C8B-B14F-4D97-AF65-F5344CB8AC3E}">
        <p14:creationId xmlns:p14="http://schemas.microsoft.com/office/powerpoint/2010/main" val="6930006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1176866" y="915337"/>
            <a:ext cx="6798734" cy="713463"/>
          </a:xfrm>
        </p:spPr>
        <p:txBody>
          <a:bodyPr/>
          <a:lstStyle/>
          <a:p>
            <a:pPr eaLnBrk="1" hangingPunct="1"/>
            <a:r>
              <a:rPr lang="el-GR" altLang="el-GR" dirty="0">
                <a:solidFill>
                  <a:schemeClr val="tx1"/>
                </a:solidFill>
              </a:rPr>
              <a:t>1018 </a:t>
            </a:r>
            <a:r>
              <a:rPr lang="el-GR" altLang="el-GR" dirty="0" err="1">
                <a:solidFill>
                  <a:schemeClr val="tx1"/>
                </a:solidFill>
              </a:rPr>
              <a:t>μ.Χ</a:t>
            </a:r>
            <a:r>
              <a:rPr lang="el-GR" altLang="el-GR" dirty="0">
                <a:solidFill>
                  <a:schemeClr val="tx1"/>
                </a:solidFill>
              </a:rPr>
              <a:t> </a:t>
            </a:r>
            <a:r>
              <a:rPr lang="el-GR" altLang="el-GR" dirty="0" err="1">
                <a:solidFill>
                  <a:schemeClr val="tx1"/>
                </a:solidFill>
              </a:rPr>
              <a:t>ΒασίλειοΣ</a:t>
            </a:r>
            <a:r>
              <a:rPr lang="el-GR" altLang="el-GR" dirty="0">
                <a:solidFill>
                  <a:schemeClr val="tx1"/>
                </a:solidFill>
              </a:rPr>
              <a:t> </a:t>
            </a:r>
            <a:r>
              <a:rPr lang="el-GR" altLang="el-GR" dirty="0" err="1">
                <a:solidFill>
                  <a:schemeClr val="tx1"/>
                </a:solidFill>
              </a:rPr>
              <a:t>Μακεδων</a:t>
            </a:r>
            <a:endParaRPr lang="el-GR" altLang="el-GR" dirty="0">
              <a:solidFill>
                <a:schemeClr val="tx1"/>
              </a:solidFill>
            </a:endParaRPr>
          </a:p>
        </p:txBody>
      </p:sp>
      <p:sp>
        <p:nvSpPr>
          <p:cNvPr id="17411" name="2 - Θέση περιεχομένου"/>
          <p:cNvSpPr>
            <a:spLocks noGrp="1"/>
          </p:cNvSpPr>
          <p:nvPr>
            <p:ph idx="1"/>
          </p:nvPr>
        </p:nvSpPr>
        <p:spPr>
          <a:xfrm>
            <a:off x="1176865" y="1844825"/>
            <a:ext cx="6798736" cy="4090308"/>
          </a:xfrm>
        </p:spPr>
        <p:txBody>
          <a:bodyPr>
            <a:noAutofit/>
          </a:bodyPr>
          <a:lstStyle/>
          <a:p>
            <a:pPr eaLnBrk="1" hangingPunct="1"/>
            <a:r>
              <a:rPr lang="el-GR" altLang="el-GR" sz="4000" dirty="0"/>
              <a:t>976 μ. Χ.  Ανασύσταση Βουλγαρικού κράτους από τον Σαμουήλ  από τις δυτικές επαρχίες.</a:t>
            </a:r>
          </a:p>
          <a:p>
            <a:pPr eaLnBrk="1" hangingPunct="1"/>
            <a:r>
              <a:rPr lang="el-GR" altLang="el-GR" sz="4000" dirty="0"/>
              <a:t>1018 μ. Χ. Βασίλειος ο Μακεδών καταλύει το κράτος του Σαμουήλ</a:t>
            </a:r>
          </a:p>
        </p:txBody>
      </p:sp>
    </p:spTree>
    <p:extLst>
      <p:ext uri="{BB962C8B-B14F-4D97-AF65-F5344CB8AC3E}">
        <p14:creationId xmlns:p14="http://schemas.microsoft.com/office/powerpoint/2010/main" val="5652295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76866" y="915337"/>
            <a:ext cx="6798734" cy="713463"/>
          </a:xfrm>
        </p:spPr>
        <p:txBody>
          <a:bodyPr>
            <a:normAutofit fontScale="90000"/>
          </a:bodyPr>
          <a:lstStyle/>
          <a:p>
            <a:pPr eaLnBrk="1" fontAlgn="auto" hangingPunct="1">
              <a:spcAft>
                <a:spcPts val="0"/>
              </a:spcAft>
              <a:defRPr/>
            </a:pPr>
            <a:r>
              <a:rPr lang="en-US" dirty="0">
                <a:solidFill>
                  <a:schemeClr val="tx1"/>
                </a:solidFill>
              </a:rPr>
              <a:t>1018/1019</a:t>
            </a:r>
            <a:r>
              <a:rPr lang="el-GR" dirty="0">
                <a:solidFill>
                  <a:schemeClr val="tx1"/>
                </a:solidFill>
              </a:rPr>
              <a:t>:</a:t>
            </a:r>
            <a:r>
              <a:rPr lang="en-US" dirty="0">
                <a:solidFill>
                  <a:schemeClr val="tx1"/>
                </a:solidFill>
              </a:rPr>
              <a:t> Βα</a:t>
            </a:r>
            <a:r>
              <a:rPr lang="en-US" dirty="0" err="1">
                <a:solidFill>
                  <a:schemeClr val="tx1"/>
                </a:solidFill>
              </a:rPr>
              <a:t>σίλειο</a:t>
            </a:r>
            <a:r>
              <a:rPr lang="el-GR" dirty="0">
                <a:solidFill>
                  <a:schemeClr val="tx1"/>
                </a:solidFill>
              </a:rPr>
              <a:t>Σ</a:t>
            </a:r>
            <a:r>
              <a:rPr lang="en-US" dirty="0">
                <a:solidFill>
                  <a:schemeClr val="tx1"/>
                </a:solidFill>
              </a:rPr>
              <a:t> Β΄ </a:t>
            </a:r>
            <a:r>
              <a:rPr lang="en-US" dirty="0" err="1">
                <a:solidFill>
                  <a:schemeClr val="tx1"/>
                </a:solidFill>
              </a:rPr>
              <a:t>Βουλγ</a:t>
            </a:r>
            <a:r>
              <a:rPr lang="en-US" dirty="0">
                <a:solidFill>
                  <a:schemeClr val="tx1"/>
                </a:solidFill>
              </a:rPr>
              <a:t>αροκτόνο</a:t>
            </a:r>
            <a:r>
              <a:rPr lang="el-GR" dirty="0">
                <a:solidFill>
                  <a:schemeClr val="tx1"/>
                </a:solidFill>
              </a:rPr>
              <a:t>ς </a:t>
            </a:r>
          </a:p>
        </p:txBody>
      </p:sp>
      <p:sp>
        <p:nvSpPr>
          <p:cNvPr id="18435" name="2 - Θέση περιεχομένου"/>
          <p:cNvSpPr>
            <a:spLocks noGrp="1"/>
          </p:cNvSpPr>
          <p:nvPr>
            <p:ph idx="1"/>
          </p:nvPr>
        </p:nvSpPr>
        <p:spPr>
          <a:xfrm>
            <a:off x="1176865" y="1844825"/>
            <a:ext cx="6798736" cy="4090308"/>
          </a:xfrm>
        </p:spPr>
        <p:txBody>
          <a:bodyPr>
            <a:normAutofit fontScale="92500" lnSpcReduction="10000"/>
          </a:bodyPr>
          <a:lstStyle/>
          <a:p>
            <a:pPr eaLnBrk="1" hangingPunct="1"/>
            <a:r>
              <a:rPr lang="el-GR" altLang="el-GR" sz="3200" dirty="0"/>
              <a:t>Η Αρχιεπισκοπή </a:t>
            </a:r>
            <a:r>
              <a:rPr lang="el-GR" altLang="el-GR" sz="3200" dirty="0" err="1"/>
              <a:t>Αχριδών</a:t>
            </a:r>
            <a:r>
              <a:rPr lang="el-GR" altLang="el-GR" sz="3200" dirty="0"/>
              <a:t>  στήθηκε από </a:t>
            </a:r>
            <a:r>
              <a:rPr lang="en-US" altLang="el-GR" sz="3200" dirty="0" err="1"/>
              <a:t>το</a:t>
            </a:r>
            <a:r>
              <a:rPr lang="el-GR" altLang="el-GR" sz="3200" dirty="0"/>
              <a:t>ν</a:t>
            </a:r>
            <a:r>
              <a:rPr lang="en-US" altLang="el-GR" sz="3200" dirty="0"/>
              <a:t> Βα</a:t>
            </a:r>
            <a:r>
              <a:rPr lang="en-US" altLang="el-GR" sz="3200" dirty="0" err="1"/>
              <a:t>σίλειο</a:t>
            </a:r>
            <a:r>
              <a:rPr lang="en-US" altLang="el-GR" sz="3200" dirty="0"/>
              <a:t> Β΄ </a:t>
            </a:r>
            <a:r>
              <a:rPr lang="en-US" altLang="el-GR" sz="3200" dirty="0" err="1"/>
              <a:t>Βουλγ</a:t>
            </a:r>
            <a:r>
              <a:rPr lang="en-US" altLang="el-GR" sz="3200" dirty="0"/>
              <a:t>αροκτόνο</a:t>
            </a:r>
            <a:r>
              <a:rPr lang="el-GR" altLang="el-GR" sz="3200" dirty="0"/>
              <a:t> ως αυτοκέφαλος θρησκευτικός και πολιτικός οργανισμός, που είχε ως κύριο σκοπό του </a:t>
            </a:r>
            <a:r>
              <a:rPr lang="en-US" altLang="el-GR" sz="3200" dirty="0" err="1"/>
              <a:t>την</a:t>
            </a:r>
            <a:r>
              <a:rPr lang="en-US" altLang="el-GR" sz="3200" dirty="0"/>
              <a:t> </a:t>
            </a:r>
            <a:r>
              <a:rPr lang="en-US" altLang="el-GR" sz="3200" dirty="0" err="1"/>
              <a:t>ενσωμάτωση</a:t>
            </a:r>
            <a:r>
              <a:rPr lang="en-US" altLang="el-GR" sz="3200" dirty="0"/>
              <a:t> </a:t>
            </a:r>
            <a:r>
              <a:rPr lang="en-US" altLang="el-GR" sz="3200" dirty="0" err="1"/>
              <a:t>της</a:t>
            </a:r>
            <a:r>
              <a:rPr lang="en-US" altLang="el-GR" sz="3200" dirty="0"/>
              <a:t> π</a:t>
            </a:r>
            <a:r>
              <a:rPr lang="en-US" altLang="el-GR" sz="3200" dirty="0" err="1"/>
              <a:t>εριοχής</a:t>
            </a:r>
            <a:r>
              <a:rPr lang="el-GR" altLang="el-GR" sz="3200" dirty="0"/>
              <a:t>,</a:t>
            </a:r>
            <a:r>
              <a:rPr lang="en-US" altLang="el-GR" sz="3200" dirty="0"/>
              <a:t> </a:t>
            </a:r>
            <a:r>
              <a:rPr lang="en-US" altLang="el-GR" sz="3200" dirty="0" err="1"/>
              <a:t>όχι</a:t>
            </a:r>
            <a:r>
              <a:rPr lang="en-US" altLang="el-GR" sz="3200" dirty="0"/>
              <a:t> </a:t>
            </a:r>
            <a:r>
              <a:rPr lang="en-US" altLang="el-GR" sz="3200" dirty="0" err="1"/>
              <a:t>μόνο</a:t>
            </a:r>
            <a:r>
              <a:rPr lang="en-US" altLang="el-GR" sz="3200" dirty="0"/>
              <a:t> </a:t>
            </a:r>
            <a:r>
              <a:rPr lang="en-US" altLang="el-GR" sz="3200" dirty="0" err="1"/>
              <a:t>στο</a:t>
            </a:r>
            <a:r>
              <a:rPr lang="en-US" altLang="el-GR" sz="3200" dirty="0"/>
              <a:t> β</a:t>
            </a:r>
            <a:r>
              <a:rPr lang="en-US" altLang="el-GR" sz="3200" dirty="0" err="1"/>
              <a:t>υζ</a:t>
            </a:r>
            <a:r>
              <a:rPr lang="en-US" altLang="el-GR" sz="3200" dirty="0"/>
              <a:t>αντινό κράτος</a:t>
            </a:r>
            <a:r>
              <a:rPr lang="el-GR" altLang="el-GR" sz="3200" dirty="0"/>
              <a:t>,</a:t>
            </a:r>
            <a:r>
              <a:rPr lang="en-US" altLang="el-GR" sz="3200" dirty="0"/>
              <a:t> α</a:t>
            </a:r>
            <a:r>
              <a:rPr lang="en-US" altLang="el-GR" sz="3200" dirty="0" err="1"/>
              <a:t>λλά</a:t>
            </a:r>
            <a:r>
              <a:rPr lang="en-US" altLang="el-GR" sz="3200" dirty="0"/>
              <a:t> και </a:t>
            </a:r>
            <a:r>
              <a:rPr lang="en-US" altLang="el-GR" sz="3200" dirty="0" err="1"/>
              <a:t>στον</a:t>
            </a:r>
            <a:r>
              <a:rPr lang="en-US" altLang="el-GR" sz="3200" dirty="0"/>
              <a:t> β</a:t>
            </a:r>
            <a:r>
              <a:rPr lang="en-US" altLang="el-GR" sz="3200" dirty="0" err="1"/>
              <a:t>υζ</a:t>
            </a:r>
            <a:r>
              <a:rPr lang="en-US" altLang="el-GR" sz="3200" dirty="0"/>
              <a:t>αντινό πολιτισμό και </a:t>
            </a:r>
            <a:r>
              <a:rPr lang="el-GR" altLang="el-GR" sz="3200" dirty="0"/>
              <a:t>σ</a:t>
            </a:r>
            <a:r>
              <a:rPr lang="en-US" altLang="el-GR" sz="3200" dirty="0" err="1"/>
              <a:t>την</a:t>
            </a:r>
            <a:r>
              <a:rPr lang="en-US" altLang="el-GR" sz="3200" dirty="0"/>
              <a:t> </a:t>
            </a:r>
            <a:r>
              <a:rPr lang="el-GR" altLang="el-GR" sz="3200" dirty="0"/>
              <a:t>βυζαντινή </a:t>
            </a:r>
            <a:r>
              <a:rPr lang="en-US" altLang="el-GR" sz="3200" dirty="0"/>
              <a:t>πα</a:t>
            </a:r>
            <a:r>
              <a:rPr lang="en-US" altLang="el-GR" sz="3200" dirty="0" err="1"/>
              <a:t>ιδεί</a:t>
            </a:r>
            <a:r>
              <a:rPr lang="en-US" altLang="el-GR" sz="3200" dirty="0"/>
              <a:t>α</a:t>
            </a:r>
            <a:r>
              <a:rPr lang="el-GR" altLang="el-GR" sz="3200" dirty="0"/>
              <a:t>, περιφρουρώντας την </a:t>
            </a:r>
            <a:r>
              <a:rPr lang="en-US" altLang="el-GR" sz="3200" dirty="0"/>
              <a:t>πα</a:t>
            </a:r>
            <a:r>
              <a:rPr lang="en-US" altLang="el-GR" sz="3200" dirty="0" err="1"/>
              <a:t>ράδοση</a:t>
            </a:r>
            <a:r>
              <a:rPr lang="en-US" altLang="el-GR" sz="3200" dirty="0"/>
              <a:t> και </a:t>
            </a:r>
            <a:r>
              <a:rPr lang="en-US" altLang="el-GR" sz="3200" dirty="0" err="1"/>
              <a:t>την</a:t>
            </a:r>
            <a:r>
              <a:rPr lang="en-US" altLang="el-GR" sz="3200" dirty="0"/>
              <a:t> π</a:t>
            </a:r>
            <a:r>
              <a:rPr lang="en-US" altLang="el-GR" sz="3200" dirty="0" err="1"/>
              <a:t>ολυ</a:t>
            </a:r>
            <a:r>
              <a:rPr lang="en-US" altLang="el-GR" sz="3200" dirty="0"/>
              <a:t>πολιτισμικότητα του χώρο</a:t>
            </a:r>
            <a:r>
              <a:rPr lang="el-GR" altLang="el-GR" sz="3200" dirty="0"/>
              <a:t>υ.</a:t>
            </a:r>
          </a:p>
          <a:p>
            <a:pPr eaLnBrk="1" hangingPunct="1"/>
            <a:endParaRPr lang="el-GR" altLang="el-GR" dirty="0"/>
          </a:p>
        </p:txBody>
      </p:sp>
    </p:spTree>
    <p:extLst>
      <p:ext uri="{BB962C8B-B14F-4D97-AF65-F5344CB8AC3E}">
        <p14:creationId xmlns:p14="http://schemas.microsoft.com/office/powerpoint/2010/main" val="1448590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76866" y="915337"/>
            <a:ext cx="6798734" cy="713463"/>
          </a:xfrm>
        </p:spPr>
        <p:txBody>
          <a:bodyPr>
            <a:normAutofit fontScale="90000"/>
          </a:bodyPr>
          <a:lstStyle/>
          <a:p>
            <a:pPr eaLnBrk="1" fontAlgn="auto" hangingPunct="1">
              <a:spcAft>
                <a:spcPts val="0"/>
              </a:spcAft>
              <a:defRPr/>
            </a:pPr>
            <a:r>
              <a:rPr lang="el-GR" dirty="0">
                <a:solidFill>
                  <a:schemeClr val="tx1"/>
                </a:solidFill>
              </a:rPr>
              <a:t>Η Αρχιεπισκοπή στα </a:t>
            </a:r>
            <a:r>
              <a:rPr lang="el-GR" dirty="0" err="1">
                <a:solidFill>
                  <a:schemeClr val="tx1"/>
                </a:solidFill>
              </a:rPr>
              <a:t>χρονια</a:t>
            </a:r>
            <a:r>
              <a:rPr lang="el-GR" dirty="0">
                <a:solidFill>
                  <a:schemeClr val="tx1"/>
                </a:solidFill>
              </a:rPr>
              <a:t> </a:t>
            </a:r>
            <a:r>
              <a:rPr lang="el-GR" dirty="0" err="1">
                <a:solidFill>
                  <a:schemeClr val="tx1"/>
                </a:solidFill>
              </a:rPr>
              <a:t>Βασιλειου</a:t>
            </a:r>
            <a:r>
              <a:rPr lang="el-GR" dirty="0">
                <a:solidFill>
                  <a:schemeClr val="tx1"/>
                </a:solidFill>
              </a:rPr>
              <a:t> β</a:t>
            </a:r>
          </a:p>
        </p:txBody>
      </p:sp>
      <p:sp>
        <p:nvSpPr>
          <p:cNvPr id="15363" name="2 - Θέση περιεχομένου"/>
          <p:cNvSpPr>
            <a:spLocks noGrp="1"/>
          </p:cNvSpPr>
          <p:nvPr>
            <p:ph idx="1"/>
          </p:nvPr>
        </p:nvSpPr>
        <p:spPr>
          <a:xfrm>
            <a:off x="1172632" y="1844824"/>
            <a:ext cx="6798736" cy="3444997"/>
          </a:xfrm>
        </p:spPr>
        <p:txBody>
          <a:bodyPr>
            <a:noAutofit/>
          </a:bodyPr>
          <a:lstStyle/>
          <a:p>
            <a:pPr eaLnBrk="1" hangingPunct="1"/>
            <a:r>
              <a:rPr lang="el-GR" altLang="el-GR" sz="3200" dirty="0"/>
              <a:t>Α</a:t>
            </a:r>
            <a:r>
              <a:rPr lang="en-US" altLang="el-GR" sz="3200" dirty="0" err="1"/>
              <a:t>ρχικά</a:t>
            </a:r>
            <a:r>
              <a:rPr lang="en-US" altLang="el-GR" sz="3200" dirty="0"/>
              <a:t> η α</a:t>
            </a:r>
            <a:r>
              <a:rPr lang="en-US" altLang="el-GR" sz="3200" dirty="0" err="1"/>
              <a:t>ρχιε</a:t>
            </a:r>
            <a:r>
              <a:rPr lang="en-US" altLang="el-GR" sz="3200" dirty="0"/>
              <a:t>πισκοπή Αχριδών έφερε σχεδόν αποκλειστικά τον τίτλο « ως Αρχιεπισκοπή Αχρίδος (ή Αχριδών), A' Ιουστινιανής και πάσης Βουλγαρίας</a:t>
            </a:r>
            <a:r>
              <a:rPr lang="el-GR" altLang="el-GR" sz="3200" dirty="0"/>
              <a:t>»</a:t>
            </a:r>
            <a:r>
              <a:rPr lang="en-US" altLang="el-GR" sz="3200" dirty="0"/>
              <a:t> και </a:t>
            </a:r>
            <a:r>
              <a:rPr lang="en-US" altLang="el-GR" sz="3200" dirty="0" err="1"/>
              <a:t>ερχότ</a:t>
            </a:r>
            <a:r>
              <a:rPr lang="en-US" altLang="el-GR" sz="3200" dirty="0"/>
              <a:t>αν πρώτη στην τάξη στην εκκλησιαστική ιεραρχία</a:t>
            </a:r>
            <a:r>
              <a:rPr lang="el-GR" altLang="el-GR" sz="3200" dirty="0"/>
              <a:t>, ενώ η ονομασία της </a:t>
            </a:r>
            <a:r>
              <a:rPr lang="en-US" altLang="el-GR" sz="3200" dirty="0"/>
              <a:t>π</a:t>
            </a:r>
            <a:r>
              <a:rPr lang="en-US" altLang="el-GR" sz="3200" dirty="0" err="1"/>
              <a:t>ροερχότ</a:t>
            </a:r>
            <a:r>
              <a:rPr lang="en-US" altLang="el-GR" sz="3200" dirty="0"/>
              <a:t>αν από την ονομασία του θέματος </a:t>
            </a:r>
            <a:r>
              <a:rPr lang="el-GR" altLang="el-GR" sz="3200" dirty="0"/>
              <a:t>«</a:t>
            </a:r>
            <a:r>
              <a:rPr lang="en-US" altLang="el-GR" sz="3200" dirty="0" err="1"/>
              <a:t>Βουλγ</a:t>
            </a:r>
            <a:r>
              <a:rPr lang="en-US" altLang="el-GR" sz="3200" dirty="0"/>
              <a:t>αρία</a:t>
            </a:r>
            <a:r>
              <a:rPr lang="el-GR" altLang="el-GR" sz="3200" dirty="0"/>
              <a:t>»</a:t>
            </a:r>
            <a:r>
              <a:rPr lang="en-US" altLang="el-GR" sz="3200" dirty="0"/>
              <a:t> π</a:t>
            </a:r>
            <a:r>
              <a:rPr lang="en-US" altLang="el-GR" sz="3200" dirty="0" err="1"/>
              <a:t>ου</a:t>
            </a:r>
            <a:r>
              <a:rPr lang="en-US" altLang="el-GR" sz="3200" dirty="0"/>
              <a:t> </a:t>
            </a:r>
            <a:r>
              <a:rPr lang="en-US" altLang="el-GR" sz="3200" dirty="0" err="1"/>
              <a:t>δημιουργήθηκε</a:t>
            </a:r>
            <a:r>
              <a:rPr lang="en-US" altLang="el-GR" sz="3200" dirty="0"/>
              <a:t> σ</a:t>
            </a:r>
            <a:r>
              <a:rPr lang="el-GR" altLang="el-GR" sz="3200" dirty="0"/>
              <a:t>τα</a:t>
            </a:r>
            <a:r>
              <a:rPr lang="en-US" altLang="el-GR" sz="3200" dirty="0"/>
              <a:t> </a:t>
            </a:r>
            <a:r>
              <a:rPr lang="en-US" altLang="el-GR" sz="3200" dirty="0" err="1"/>
              <a:t>εδάφη</a:t>
            </a:r>
            <a:r>
              <a:rPr lang="en-US" altLang="el-GR" sz="3200" dirty="0"/>
              <a:t> </a:t>
            </a:r>
            <a:r>
              <a:rPr lang="en-US" altLang="el-GR" sz="3200" dirty="0" err="1"/>
              <a:t>του</a:t>
            </a:r>
            <a:r>
              <a:rPr lang="en-US" altLang="el-GR" sz="3200" dirty="0"/>
              <a:t> </a:t>
            </a:r>
            <a:r>
              <a:rPr lang="en-US" altLang="el-GR" sz="3200" dirty="0" err="1"/>
              <a:t>κράτους</a:t>
            </a:r>
            <a:r>
              <a:rPr lang="en-US" altLang="el-GR" sz="3200" dirty="0"/>
              <a:t> </a:t>
            </a:r>
            <a:r>
              <a:rPr lang="en-US" altLang="el-GR" sz="3200" dirty="0" err="1"/>
              <a:t>του</a:t>
            </a:r>
            <a:r>
              <a:rPr lang="en-US" altLang="el-GR" sz="3200" dirty="0"/>
              <a:t> Σα</a:t>
            </a:r>
            <a:r>
              <a:rPr lang="en-US" altLang="el-GR" sz="3200" dirty="0" err="1"/>
              <a:t>μουήλ</a:t>
            </a:r>
            <a:endParaRPr lang="el-GR" altLang="el-GR" sz="3200" dirty="0"/>
          </a:p>
        </p:txBody>
      </p:sp>
    </p:spTree>
    <p:extLst>
      <p:ext uri="{BB962C8B-B14F-4D97-AF65-F5344CB8AC3E}">
        <p14:creationId xmlns:p14="http://schemas.microsoft.com/office/powerpoint/2010/main" val="37380088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normAutofit/>
          </a:bodyPr>
          <a:lstStyle/>
          <a:p>
            <a:pPr eaLnBrk="1" hangingPunct="1"/>
            <a:r>
              <a:rPr lang="en-US" altLang="el-GR" dirty="0">
                <a:solidFill>
                  <a:schemeClr val="tx1"/>
                </a:solidFill>
              </a:rPr>
              <a:t>1088/9 </a:t>
            </a:r>
            <a:r>
              <a:rPr lang="en-US" altLang="el-GR" dirty="0" err="1">
                <a:solidFill>
                  <a:schemeClr val="tx1"/>
                </a:solidFill>
              </a:rPr>
              <a:t>Θεοφύλ</a:t>
            </a:r>
            <a:r>
              <a:rPr lang="en-US" altLang="el-GR" dirty="0">
                <a:solidFill>
                  <a:schemeClr val="tx1"/>
                </a:solidFill>
              </a:rPr>
              <a:t>ακτος</a:t>
            </a:r>
            <a:r>
              <a:rPr lang="el-GR" altLang="el-GR" dirty="0">
                <a:solidFill>
                  <a:schemeClr val="tx1"/>
                </a:solidFill>
              </a:rPr>
              <a:t> </a:t>
            </a:r>
            <a:r>
              <a:rPr lang="el-GR" altLang="el-GR" dirty="0" err="1">
                <a:solidFill>
                  <a:schemeClr val="tx1"/>
                </a:solidFill>
              </a:rPr>
              <a:t>Αχριδών</a:t>
            </a:r>
            <a:endParaRPr lang="el-GR" altLang="el-GR" dirty="0">
              <a:solidFill>
                <a:schemeClr val="tx1"/>
              </a:solidFill>
            </a:endParaRPr>
          </a:p>
        </p:txBody>
      </p:sp>
      <p:sp>
        <p:nvSpPr>
          <p:cNvPr id="21507" name="2 - Θέση περιεχομένου"/>
          <p:cNvSpPr>
            <a:spLocks noGrp="1"/>
          </p:cNvSpPr>
          <p:nvPr>
            <p:ph idx="1"/>
          </p:nvPr>
        </p:nvSpPr>
        <p:spPr>
          <a:xfrm>
            <a:off x="1176865" y="1844825"/>
            <a:ext cx="6798736" cy="4090308"/>
          </a:xfrm>
        </p:spPr>
        <p:txBody>
          <a:bodyPr>
            <a:normAutofit/>
          </a:bodyPr>
          <a:lstStyle/>
          <a:p>
            <a:pPr eaLnBrk="1" hangingPunct="1"/>
            <a:r>
              <a:rPr lang="en-US" altLang="el-GR" sz="3200" i="1" dirty="0" err="1"/>
              <a:t>Ότ</a:t>
            </a:r>
            <a:r>
              <a:rPr lang="en-US" altLang="el-GR" sz="3200" i="1" dirty="0"/>
              <a:t>αν </a:t>
            </a:r>
            <a:r>
              <a:rPr lang="en-US" altLang="el-GR" sz="3200" dirty="0"/>
              <a:t>εγκαταστάθηκε ως αρχιεπίσκοπος Αχρίδας, η αρχιεπισκοπή του περιλάμβανε μία εκτεταμένη περιοχή, πολύ ευρύτερη από τη σημερινή Δυτική Μακεδονία έφτανε δυτικά ως την Αδριατική Θάλασσα και βόρεια ως το κέντρο της σημερινής Σερβίας.</a:t>
            </a:r>
            <a:r>
              <a:rPr lang="el-GR" altLang="el-GR" sz="3200" dirty="0"/>
              <a:t> </a:t>
            </a:r>
          </a:p>
        </p:txBody>
      </p:sp>
    </p:spTree>
    <p:extLst>
      <p:ext uri="{BB962C8B-B14F-4D97-AF65-F5344CB8AC3E}">
        <p14:creationId xmlns:p14="http://schemas.microsoft.com/office/powerpoint/2010/main" val="15687643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5" y="874733"/>
            <a:ext cx="6798734" cy="682059"/>
          </a:xfrm>
        </p:spPr>
        <p:txBody>
          <a:bodyPr>
            <a:normAutofit fontScale="90000"/>
          </a:bodyPr>
          <a:lstStyle/>
          <a:p>
            <a:r>
              <a:rPr lang="el-GR" dirty="0">
                <a:solidFill>
                  <a:schemeClr val="tx1"/>
                </a:solidFill>
              </a:rPr>
              <a:t>χρυσόβουλλο του Αλεξίου Γ’ (1198)</a:t>
            </a:r>
          </a:p>
        </p:txBody>
      </p:sp>
      <p:sp>
        <p:nvSpPr>
          <p:cNvPr id="3" name="Θέση περιεχομένου 2"/>
          <p:cNvSpPr>
            <a:spLocks noGrp="1"/>
          </p:cNvSpPr>
          <p:nvPr>
            <p:ph idx="1"/>
          </p:nvPr>
        </p:nvSpPr>
        <p:spPr>
          <a:xfrm>
            <a:off x="1176865" y="1484785"/>
            <a:ext cx="6798736" cy="4450348"/>
          </a:xfrm>
        </p:spPr>
        <p:txBody>
          <a:bodyPr>
            <a:noAutofit/>
          </a:bodyPr>
          <a:lstStyle/>
          <a:p>
            <a:r>
              <a:rPr lang="el-GR" sz="2800" dirty="0"/>
              <a:t>ακολούθησε τις παλαιότερες διαιρέσεις σε θέματα της περιοχής από τον αυτο­κράτορα Βασίλειο Β’, ο γεωγραφικός χώρος της ιστορικής Μακεδονίας διαιρέθηκε στα εξής θέματα: 1) </a:t>
            </a:r>
            <a:r>
              <a:rPr lang="el-GR" sz="2800" dirty="0" err="1"/>
              <a:t>Βολερού</a:t>
            </a:r>
            <a:r>
              <a:rPr lang="el-GR" sz="2800" dirty="0"/>
              <a:t> · Στρυμόνος και </a:t>
            </a:r>
            <a:r>
              <a:rPr lang="el-GR" sz="2800" dirty="0" err="1"/>
              <a:t>θεσσαλονίκης</a:t>
            </a:r>
            <a:r>
              <a:rPr lang="el-GR" sz="2800" dirty="0"/>
              <a:t>, 2) </a:t>
            </a:r>
            <a:r>
              <a:rPr lang="el-GR" sz="2800" dirty="0" err="1"/>
              <a:t>Ζαγορίων</a:t>
            </a:r>
            <a:r>
              <a:rPr lang="el-GR" sz="2800" dirty="0"/>
              <a:t>, 3) Βέροιας, 4) </a:t>
            </a:r>
            <a:r>
              <a:rPr lang="el-GR" sz="2800" dirty="0" err="1"/>
              <a:t>Σερβίων</a:t>
            </a:r>
            <a:r>
              <a:rPr lang="el-GR" sz="2800" dirty="0"/>
              <a:t>. 5) </a:t>
            </a:r>
            <a:r>
              <a:rPr lang="el-GR" sz="2800" dirty="0" err="1"/>
              <a:t>Στρουμίτζης</a:t>
            </a:r>
            <a:r>
              <a:rPr lang="el-GR" sz="2800" dirty="0"/>
              <a:t>, 6) </a:t>
            </a:r>
            <a:r>
              <a:rPr lang="el-GR" sz="2800" dirty="0" err="1"/>
              <a:t>Μαλεσόβου</a:t>
            </a:r>
            <a:r>
              <a:rPr lang="el-GR" sz="2800" dirty="0"/>
              <a:t> και </a:t>
            </a:r>
            <a:r>
              <a:rPr lang="el-GR" sz="2800" dirty="0" err="1"/>
              <a:t>Μοροβίσδου</a:t>
            </a:r>
            <a:r>
              <a:rPr lang="el-GR" sz="2800" dirty="0"/>
              <a:t>, 7) </a:t>
            </a:r>
            <a:r>
              <a:rPr lang="el-GR" sz="2800" dirty="0" err="1"/>
              <a:t>Πριλαπου</a:t>
            </a:r>
            <a:r>
              <a:rPr lang="el-GR" sz="2800" dirty="0"/>
              <a:t> – </a:t>
            </a:r>
            <a:r>
              <a:rPr lang="el-GR" sz="2800" dirty="0" err="1"/>
              <a:t>Πελαγονίας</a:t>
            </a:r>
            <a:r>
              <a:rPr lang="el-GR" sz="2800" dirty="0"/>
              <a:t> · </a:t>
            </a:r>
            <a:r>
              <a:rPr lang="el-GR" sz="2800" dirty="0" err="1"/>
              <a:t>Μολυσκού</a:t>
            </a:r>
            <a:r>
              <a:rPr lang="el-GR" sz="2800" dirty="0"/>
              <a:t> και </a:t>
            </a:r>
            <a:r>
              <a:rPr lang="el-GR" sz="2800" dirty="0" err="1"/>
              <a:t>Μογλένων</a:t>
            </a:r>
            <a:r>
              <a:rPr lang="el-GR" sz="2800" dirty="0"/>
              <a:t>, 8) Αχρίδας, 9) Σκοπίων, 10) Πρέσπας, 11) </a:t>
            </a:r>
            <a:r>
              <a:rPr lang="el-GR" sz="2800" dirty="0" err="1"/>
              <a:t>Δεαβόλεως</a:t>
            </a:r>
            <a:r>
              <a:rPr lang="el-GR" sz="2800" dirty="0"/>
              <a:t>, 12) Καστο­ριάς. </a:t>
            </a:r>
            <a:br>
              <a:rPr lang="el-GR" sz="2800" dirty="0"/>
            </a:br>
            <a:br>
              <a:rPr lang="el-GR" sz="2800" dirty="0"/>
            </a:br>
            <a:endParaRPr lang="el-GR" sz="2800" dirty="0"/>
          </a:p>
        </p:txBody>
      </p:sp>
    </p:spTree>
    <p:extLst>
      <p:ext uri="{BB962C8B-B14F-4D97-AF65-F5344CB8AC3E}">
        <p14:creationId xmlns:p14="http://schemas.microsoft.com/office/powerpoint/2010/main" val="7035017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73503"/>
          </a:xfrm>
        </p:spPr>
        <p:txBody>
          <a:bodyPr>
            <a:normAutofit fontScale="90000"/>
          </a:bodyPr>
          <a:lstStyle/>
          <a:p>
            <a:r>
              <a:rPr lang="el-GR" sz="2400" b="1" dirty="0">
                <a:solidFill>
                  <a:schemeClr val="tx1"/>
                </a:solidFill>
                <a:latin typeface="Times New Roman" panose="02020603050405020304" pitchFamily="18" charset="0"/>
                <a:cs typeface="Times New Roman" panose="02020603050405020304" pitchFamily="18" charset="0"/>
              </a:rPr>
              <a:t>Ιωάννου</a:t>
            </a:r>
            <a:r>
              <a:rPr lang="el-GR" sz="2400" dirty="0">
                <a:solidFill>
                  <a:schemeClr val="tx1"/>
                </a:solidFill>
                <a:latin typeface="Times New Roman" panose="02020603050405020304" pitchFamily="18" charset="0"/>
                <a:cs typeface="Times New Roman" panose="02020603050405020304" pitchFamily="18" charset="0"/>
              </a:rPr>
              <a:t> του </a:t>
            </a:r>
            <a:r>
              <a:rPr lang="el-GR" sz="2400" b="1" dirty="0">
                <a:solidFill>
                  <a:schemeClr val="tx1"/>
                </a:solidFill>
                <a:latin typeface="Times New Roman" panose="02020603050405020304" pitchFamily="18" charset="0"/>
                <a:cs typeface="Times New Roman" panose="02020603050405020304" pitchFamily="18" charset="0"/>
              </a:rPr>
              <a:t>Καντακουζηνού</a:t>
            </a:r>
            <a:r>
              <a:rPr lang="el-GR" sz="2400" dirty="0">
                <a:solidFill>
                  <a:schemeClr val="tx1"/>
                </a:solidFill>
                <a:latin typeface="Times New Roman" panose="02020603050405020304" pitchFamily="18" charset="0"/>
                <a:cs typeface="Times New Roman" panose="02020603050405020304" pitchFamily="18" charset="0"/>
              </a:rPr>
              <a:t> </a:t>
            </a:r>
            <a:r>
              <a:rPr lang="el-GR" sz="2400" dirty="0" err="1">
                <a:solidFill>
                  <a:schemeClr val="tx1"/>
                </a:solidFill>
                <a:latin typeface="Times New Roman" panose="02020603050405020304" pitchFamily="18" charset="0"/>
                <a:cs typeface="Times New Roman" panose="02020603050405020304" pitchFamily="18" charset="0"/>
              </a:rPr>
              <a:t>Αποβασιλέως</a:t>
            </a:r>
            <a:r>
              <a:rPr lang="el-GR" sz="2400" dirty="0">
                <a:solidFill>
                  <a:schemeClr val="tx1"/>
                </a:solidFill>
                <a:latin typeface="Times New Roman" panose="02020603050405020304" pitchFamily="18" charset="0"/>
                <a:cs typeface="Times New Roman" panose="02020603050405020304" pitchFamily="18" charset="0"/>
              </a:rPr>
              <a:t> </a:t>
            </a:r>
            <a:r>
              <a:rPr lang="el-GR" sz="2400" b="1" dirty="0">
                <a:solidFill>
                  <a:schemeClr val="tx1"/>
                </a:solidFill>
                <a:latin typeface="Times New Roman" panose="02020603050405020304" pitchFamily="18" charset="0"/>
                <a:cs typeface="Times New Roman" panose="02020603050405020304" pitchFamily="18" charset="0"/>
              </a:rPr>
              <a:t>Ιστοριών</a:t>
            </a:r>
            <a:r>
              <a:rPr lang="el-GR" sz="2400" dirty="0">
                <a:solidFill>
                  <a:schemeClr val="tx1"/>
                </a:solidFill>
                <a:latin typeface="Times New Roman" panose="02020603050405020304" pitchFamily="18" charset="0"/>
                <a:cs typeface="Times New Roman" panose="02020603050405020304" pitchFamily="18" charset="0"/>
              </a:rPr>
              <a:t> Βιβλία Δ' = </a:t>
            </a:r>
            <a:r>
              <a:rPr lang="en-US" sz="2400" dirty="0" err="1">
                <a:solidFill>
                  <a:schemeClr val="tx1"/>
                </a:solidFill>
                <a:latin typeface="Times New Roman" panose="02020603050405020304" pitchFamily="18" charset="0"/>
                <a:cs typeface="Times New Roman" panose="02020603050405020304" pitchFamily="18" charset="0"/>
              </a:rPr>
              <a:t>Joannis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Cantacuzeni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Eximperatoris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Historiarum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Libri</a:t>
            </a:r>
            <a:r>
              <a:rPr lang="en-US" sz="2400" dirty="0">
                <a:solidFill>
                  <a:schemeClr val="tx1"/>
                </a:solidFill>
                <a:latin typeface="Times New Roman" panose="02020603050405020304" pitchFamily="18" charset="0"/>
                <a:cs typeface="Times New Roman" panose="02020603050405020304" pitchFamily="18" charset="0"/>
              </a:rPr>
              <a:t> IV: / Jacobus</a:t>
            </a:r>
            <a:endParaRPr lang="el-GR" sz="2400"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176865" y="2219205"/>
            <a:ext cx="6798736" cy="3715928"/>
          </a:xfrm>
        </p:spPr>
        <p:txBody>
          <a:bodyPr>
            <a:normAutofit fontScale="77500" lnSpcReduction="20000"/>
          </a:bodyPr>
          <a:lstStyle/>
          <a:p>
            <a:r>
              <a:rPr lang="el-GR" sz="3500" dirty="0"/>
              <a:t>θέματα από την Ανατολή προς τη Δύση ήσαν: 1) Θράκης και Μακε­δονίας, 2) </a:t>
            </a:r>
            <a:r>
              <a:rPr lang="el-GR" sz="3500" dirty="0" err="1"/>
              <a:t>Βολερού</a:t>
            </a:r>
            <a:r>
              <a:rPr lang="el-GR" sz="3500" dirty="0"/>
              <a:t> (η σημερινή δυτική Θράκη), 3) </a:t>
            </a:r>
            <a:r>
              <a:rPr lang="el-GR" sz="3500" dirty="0" err="1"/>
              <a:t>Αχρίδος</a:t>
            </a:r>
            <a:r>
              <a:rPr lang="el-GR" sz="3500" dirty="0"/>
              <a:t>, 4) Σερρών και Στρυμόνος, 5) </a:t>
            </a:r>
            <a:r>
              <a:rPr lang="el-GR" sz="3500" dirty="0" err="1"/>
              <a:t>θεσσαλονί­κης</a:t>
            </a:r>
            <a:r>
              <a:rPr lang="el-GR" sz="3500" dirty="0"/>
              <a:t>, 6) Βέροιας. Σ αυτά θα πρέπει να προστεθούν και τα θέματα: 1) </a:t>
            </a:r>
            <a:r>
              <a:rPr lang="el-GR" sz="3500" dirty="0" err="1"/>
              <a:t>Ανδριανουπόλεως</a:t>
            </a:r>
            <a:r>
              <a:rPr lang="el-GR" sz="3500" dirty="0"/>
              <a:t> και Διδυμοτείχου, 2) Μόρας, 3) </a:t>
            </a:r>
            <a:r>
              <a:rPr lang="el-GR" sz="3500" dirty="0" err="1"/>
              <a:t>Στενημαζου</a:t>
            </a:r>
            <a:r>
              <a:rPr lang="el-GR" sz="3500" dirty="0"/>
              <a:t> και </a:t>
            </a:r>
            <a:r>
              <a:rPr lang="el-GR" sz="3500" dirty="0" err="1"/>
              <a:t>Τζεπαίνης</a:t>
            </a:r>
            <a:r>
              <a:rPr lang="el-GR" sz="3500" dirty="0"/>
              <a:t> 4) </a:t>
            </a:r>
            <a:r>
              <a:rPr lang="el-GR" sz="3500" dirty="0" err="1"/>
              <a:t>Μελενίκου</a:t>
            </a:r>
            <a:r>
              <a:rPr lang="el-GR" sz="3500" dirty="0"/>
              <a:t> και 5) </a:t>
            </a:r>
            <a:r>
              <a:rPr lang="el-GR" sz="3500" dirty="0" err="1"/>
              <a:t>Στρουμίτζης</a:t>
            </a:r>
            <a:r>
              <a:rPr lang="el-GR" sz="3500" dirty="0"/>
              <a:t>.</a:t>
            </a:r>
            <a:br>
              <a:rPr lang="el-GR" sz="3500" dirty="0"/>
            </a:br>
            <a:br>
              <a:rPr lang="el-GR" sz="3500" dirty="0"/>
            </a:br>
            <a:endParaRPr lang="el-GR" sz="3500" dirty="0"/>
          </a:p>
          <a:p>
            <a:endParaRPr lang="el-GR" dirty="0"/>
          </a:p>
        </p:txBody>
      </p:sp>
    </p:spTree>
    <p:extLst>
      <p:ext uri="{BB962C8B-B14F-4D97-AF65-F5344CB8AC3E}">
        <p14:creationId xmlns:p14="http://schemas.microsoft.com/office/powerpoint/2010/main" val="19311537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altLang="el-GR" dirty="0">
                <a:solidFill>
                  <a:srgbClr val="FFFF00"/>
                </a:solidFill>
              </a:rPr>
              <a:t>Γεγονότα 1204 </a:t>
            </a:r>
          </a:p>
        </p:txBody>
      </p:sp>
      <p:sp>
        <p:nvSpPr>
          <p:cNvPr id="24579" name="2 - Θέση περιεχομένου"/>
          <p:cNvSpPr>
            <a:spLocks noGrp="1"/>
          </p:cNvSpPr>
          <p:nvPr>
            <p:ph idx="1"/>
          </p:nvPr>
        </p:nvSpPr>
        <p:spPr/>
        <p:txBody>
          <a:bodyPr>
            <a:normAutofit fontScale="92500" lnSpcReduction="10000"/>
          </a:bodyPr>
          <a:lstStyle/>
          <a:p>
            <a:pPr eaLnBrk="1" hangingPunct="1"/>
            <a:r>
              <a:rPr lang="el-GR" altLang="el-GR" sz="4000" dirty="0"/>
              <a:t>Η κατάλυση της ενιαίας </a:t>
            </a:r>
            <a:r>
              <a:rPr lang="el-GR" altLang="el-GR" sz="4000" dirty="0" err="1"/>
              <a:t>ΒυζαντινήςΑυτοκρατορίας</a:t>
            </a:r>
            <a:r>
              <a:rPr lang="el-GR" altLang="el-GR" sz="4000" dirty="0"/>
              <a:t> της εποχής των Κομνηνών  μετά την 4η Σταυροφορία και την άλωση της Κωνσταντινούπολης από τους σταυροφόρους το 1204.</a:t>
            </a:r>
          </a:p>
        </p:txBody>
      </p:sp>
    </p:spTree>
    <p:extLst>
      <p:ext uri="{BB962C8B-B14F-4D97-AF65-F5344CB8AC3E}">
        <p14:creationId xmlns:p14="http://schemas.microsoft.com/office/powerpoint/2010/main" val="406307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52718"/>
            <a:ext cx="5791200" cy="1980138"/>
          </a:xfrm>
        </p:spPr>
        <p:txBody>
          <a:bodyPr>
            <a:normAutofit/>
          </a:bodyPr>
          <a:lstStyle/>
          <a:p>
            <a:r>
              <a:rPr lang="en-US" sz="2200" b="1" dirty="0">
                <a:solidFill>
                  <a:schemeClr val="tx1"/>
                </a:solidFill>
                <a:latin typeface="Times New Roman" panose="02020603050405020304" pitchFamily="18" charset="0"/>
                <a:cs typeface="Times New Roman" panose="02020603050405020304" pitchFamily="18" charset="0"/>
              </a:rPr>
              <a:t>COHEN</a:t>
            </a:r>
            <a:r>
              <a:rPr lang="en-US" sz="2000" b="1" dirty="0">
                <a:solidFill>
                  <a:schemeClr val="tx1"/>
                </a:solidFill>
                <a:latin typeface="Times New Roman" panose="02020603050405020304" pitchFamily="18" charset="0"/>
                <a:cs typeface="Times New Roman" panose="02020603050405020304" pitchFamily="18" charset="0"/>
              </a:rPr>
              <a:t> S</a:t>
            </a:r>
            <a:r>
              <a:rPr lang="en-US" sz="2400" b="1" dirty="0">
                <a:solidFill>
                  <a:schemeClr val="tx1"/>
                </a:solidFill>
                <a:latin typeface="Times New Roman" panose="02020603050405020304" pitchFamily="18" charset="0"/>
                <a:cs typeface="Times New Roman" panose="02020603050405020304" pitchFamily="18" charset="0"/>
              </a:rPr>
              <a:t>. Mark Cohen  (2006).- </a:t>
            </a:r>
            <a:r>
              <a:rPr lang="en-US" sz="2400" b="1" i="1" dirty="0">
                <a:solidFill>
                  <a:schemeClr val="tx1"/>
                </a:solidFill>
                <a:latin typeface="Times New Roman" panose="02020603050405020304" pitchFamily="18" charset="0"/>
                <a:cs typeface="Times New Roman" panose="02020603050405020304" pitchFamily="18" charset="0"/>
              </a:rPr>
              <a:t>Readings in Ancient Greek Philosophy: From Thales to Aristotle:</a:t>
            </a:r>
            <a:r>
              <a:rPr lang="en-US" sz="2400" b="1" dirty="0">
                <a:solidFill>
                  <a:schemeClr val="tx1"/>
                </a:solidFill>
                <a:latin typeface="Times New Roman" panose="02020603050405020304" pitchFamily="18" charset="0"/>
                <a:cs typeface="Times New Roman" panose="02020603050405020304" pitchFamily="18" charset="0"/>
              </a:rPr>
              <a:t> 3rd (third) Pa</a:t>
            </a:r>
            <a:r>
              <a:rPr lang="en-US" sz="2400" dirty="0">
                <a:solidFill>
                  <a:schemeClr val="tx1"/>
                </a:solidFill>
                <a:latin typeface="Times New Roman" panose="02020603050405020304" pitchFamily="18" charset="0"/>
                <a:cs typeface="Times New Roman" panose="02020603050405020304" pitchFamily="18" charset="0"/>
              </a:rPr>
              <a:t>perback</a:t>
            </a:r>
            <a:endParaRPr lang="el-GR" sz="2200"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2204864"/>
            <a:ext cx="7620000" cy="3921299"/>
          </a:xfrm>
        </p:spPr>
        <p:txBody>
          <a:bodyPr>
            <a:normAutofit lnSpcReduction="10000"/>
          </a:bodyPr>
          <a:lstStyle/>
          <a:p>
            <a:endParaRPr lang="en-US" dirty="0"/>
          </a:p>
          <a:p>
            <a:pPr marL="0" lvl="1" indent="0" algn="just">
              <a:buNone/>
            </a:pPr>
            <a:r>
              <a:rPr lang="el-GR" sz="3600" b="1" dirty="0">
                <a:latin typeface="Times New Roman" panose="02020603050405020304" pitchFamily="18" charset="0"/>
                <a:cs typeface="Times New Roman" pitchFamily="18" charset="0"/>
              </a:rPr>
              <a:t>Η κοινότητα = συμβολική  αντιθετική κατασκευή με συγκυριακά, συνειδητά όρια</a:t>
            </a:r>
          </a:p>
          <a:p>
            <a:pPr marL="36000" algn="just"/>
            <a:r>
              <a:rPr lang="el-GR" sz="3600" dirty="0">
                <a:latin typeface="Times New Roman" pitchFamily="18" charset="0"/>
                <a:cs typeface="Times New Roman" pitchFamily="18" charset="0"/>
              </a:rPr>
              <a:t> η κοινότητα = ενωτικός μηχανισμός  μέσω: α. εγγύτητας, ομοιότητας. β. απόστασης, διαφορετικότητας</a:t>
            </a:r>
          </a:p>
          <a:p>
            <a:endParaRPr lang="el-GR" sz="32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18327569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1176866" y="915337"/>
            <a:ext cx="6798734" cy="785471"/>
          </a:xfrm>
        </p:spPr>
        <p:txBody>
          <a:bodyPr>
            <a:normAutofit fontScale="90000"/>
          </a:bodyPr>
          <a:lstStyle/>
          <a:p>
            <a:pPr eaLnBrk="1" hangingPunct="1"/>
            <a:r>
              <a:rPr lang="el-GR" altLang="el-GR" b="1" dirty="0">
                <a:solidFill>
                  <a:schemeClr val="tx1"/>
                </a:solidFill>
              </a:rPr>
              <a:t>Γεωγραφικά όρια ΜΕΤΑ ΤΟ 1204</a:t>
            </a:r>
          </a:p>
        </p:txBody>
      </p:sp>
      <p:sp>
        <p:nvSpPr>
          <p:cNvPr id="23555" name="2 - Θέση περιεχομένου"/>
          <p:cNvSpPr>
            <a:spLocks noGrp="1"/>
          </p:cNvSpPr>
          <p:nvPr>
            <p:ph idx="1"/>
          </p:nvPr>
        </p:nvSpPr>
        <p:spPr>
          <a:xfrm>
            <a:off x="1176865" y="1700809"/>
            <a:ext cx="6798736" cy="4234324"/>
          </a:xfrm>
        </p:spPr>
        <p:txBody>
          <a:bodyPr>
            <a:normAutofit fontScale="92500" lnSpcReduction="10000"/>
          </a:bodyPr>
          <a:lstStyle/>
          <a:p>
            <a:pPr eaLnBrk="1" hangingPunct="1"/>
            <a:r>
              <a:rPr lang="el-GR" altLang="el-GR" sz="3600" dirty="0"/>
              <a:t>Η Αχρίδα την εποχή αυτή ανήκε αρχικά </a:t>
            </a:r>
            <a:r>
              <a:rPr lang="en-US" altLang="el-GR" sz="3600" dirty="0"/>
              <a:t> </a:t>
            </a:r>
            <a:r>
              <a:rPr lang="el-GR" altLang="el-GR" sz="3600" dirty="0"/>
              <a:t>στο λεγόμενο Δεσποτάτο της Ηπείρου και στη συνέχεια</a:t>
            </a:r>
            <a:r>
              <a:rPr lang="en-US" altLang="el-GR" sz="3600" dirty="0"/>
              <a:t>  </a:t>
            </a:r>
            <a:r>
              <a:rPr lang="el-GR" altLang="el-GR" sz="3600" dirty="0"/>
              <a:t>στην αυτοκρατορία της Θεσσαλονίκης</a:t>
            </a:r>
            <a:r>
              <a:rPr lang="en-US" altLang="el-GR" sz="3600" dirty="0"/>
              <a:t>  </a:t>
            </a:r>
            <a:r>
              <a:rPr lang="el-GR" altLang="el-GR" sz="3600" dirty="0"/>
              <a:t>υπό τον Θεόδωρο Δούκα, ενώ ο Αρχιεπίσκοπός της ο Δημήτριος </a:t>
            </a:r>
            <a:r>
              <a:rPr lang="el-GR" altLang="el-GR" sz="3600" dirty="0" err="1"/>
              <a:t>Χωματιανός</a:t>
            </a:r>
            <a:r>
              <a:rPr lang="el-GR" altLang="el-GR" sz="3600" dirty="0"/>
              <a:t> έστεψε ο ίδιος το Θεόδωρο Δούκα αυτοκράτορα στη Θεσσαλονίκη</a:t>
            </a:r>
          </a:p>
        </p:txBody>
      </p:sp>
    </p:spTree>
    <p:extLst>
      <p:ext uri="{BB962C8B-B14F-4D97-AF65-F5344CB8AC3E}">
        <p14:creationId xmlns:p14="http://schemas.microsoft.com/office/powerpoint/2010/main" val="31165854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569447"/>
          </a:xfrm>
        </p:spPr>
        <p:txBody>
          <a:bodyPr>
            <a:normAutofit fontScale="90000"/>
          </a:bodyPr>
          <a:lstStyle/>
          <a:p>
            <a:r>
              <a:rPr lang="el-GR" dirty="0">
                <a:solidFill>
                  <a:schemeClr val="tx1"/>
                </a:solidFill>
              </a:rPr>
              <a:t>1204</a:t>
            </a:r>
          </a:p>
        </p:txBody>
      </p:sp>
      <p:sp>
        <p:nvSpPr>
          <p:cNvPr id="3" name="Θέση περιεχομένου 2"/>
          <p:cNvSpPr>
            <a:spLocks noGrp="1"/>
          </p:cNvSpPr>
          <p:nvPr>
            <p:ph idx="1"/>
          </p:nvPr>
        </p:nvSpPr>
        <p:spPr>
          <a:xfrm>
            <a:off x="1176865" y="1412777"/>
            <a:ext cx="6798736" cy="4522356"/>
          </a:xfrm>
        </p:spPr>
        <p:txBody>
          <a:bodyPr>
            <a:normAutofit/>
          </a:bodyPr>
          <a:lstStyle/>
          <a:p>
            <a:r>
              <a:rPr lang="el-GR" sz="2800" dirty="0"/>
              <a:t>Η διαίρεση σε θέματα διατηρήθηκε μέχρι το 1204. Κατά την περίοδο της φραγκοκρατίας το σύστημα καταργήθηκε, γιατί οι Φράγκοι έλεγχαν τη χώρα οχυρωμένοι σε κάστρα και δεν διατηρούσαν θεματικό στρατό, </a:t>
            </a:r>
            <a:r>
              <a:rPr lang="el-GR" sz="2800" dirty="0" err="1"/>
              <a:t>ΜΕτά</a:t>
            </a:r>
            <a:r>
              <a:rPr lang="el-GR" sz="2800" dirty="0"/>
              <a:t> τη λήξη της Φραγκοκρατίας επανήλθε το σύστημα </a:t>
            </a:r>
            <a:r>
              <a:rPr lang="el-GR" sz="2800" dirty="0" err="1"/>
              <a:t>διαρέσεως</a:t>
            </a:r>
            <a:r>
              <a:rPr lang="el-GR" sz="2800" dirty="0"/>
              <a:t> των περιοχών σε θέματα από τους Βυζαντινούς</a:t>
            </a:r>
            <a:r>
              <a:rPr lang="el-GR" dirty="0"/>
              <a:t>. </a:t>
            </a:r>
            <a:br>
              <a:rPr lang="el-GR" dirty="0"/>
            </a:br>
            <a:br>
              <a:rPr lang="el-GR" dirty="0"/>
            </a:br>
            <a:endParaRPr lang="el-GR" dirty="0"/>
          </a:p>
        </p:txBody>
      </p:sp>
    </p:spTree>
    <p:extLst>
      <p:ext uri="{BB962C8B-B14F-4D97-AF65-F5344CB8AC3E}">
        <p14:creationId xmlns:p14="http://schemas.microsoft.com/office/powerpoint/2010/main" val="1481323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1176866" y="915337"/>
            <a:ext cx="6798734" cy="785471"/>
          </a:xfrm>
        </p:spPr>
        <p:txBody>
          <a:bodyPr>
            <a:normAutofit fontScale="90000"/>
          </a:bodyPr>
          <a:lstStyle/>
          <a:p>
            <a:pPr eaLnBrk="1" hangingPunct="1"/>
            <a:r>
              <a:rPr lang="el-GR" altLang="el-GR" dirty="0">
                <a:solidFill>
                  <a:schemeClr val="tx1"/>
                </a:solidFill>
              </a:rPr>
              <a:t>Η δημιουργία εθνικών εκκλησιών 1219, 1235 </a:t>
            </a:r>
            <a:r>
              <a:rPr lang="el-GR" altLang="el-GR" dirty="0" err="1">
                <a:solidFill>
                  <a:schemeClr val="tx1"/>
                </a:solidFill>
              </a:rPr>
              <a:t>μ.χ</a:t>
            </a:r>
            <a:r>
              <a:rPr lang="el-GR" altLang="el-GR" dirty="0">
                <a:solidFill>
                  <a:schemeClr val="tx1"/>
                </a:solidFill>
              </a:rPr>
              <a:t> </a:t>
            </a:r>
          </a:p>
        </p:txBody>
      </p:sp>
      <p:sp>
        <p:nvSpPr>
          <p:cNvPr id="26627" name="2 - Θέση περιεχομένου"/>
          <p:cNvSpPr>
            <a:spLocks noGrp="1"/>
          </p:cNvSpPr>
          <p:nvPr>
            <p:ph idx="1"/>
          </p:nvPr>
        </p:nvSpPr>
        <p:spPr>
          <a:xfrm>
            <a:off x="1176865" y="1916833"/>
            <a:ext cx="6798736" cy="4018300"/>
          </a:xfrm>
        </p:spPr>
        <p:txBody>
          <a:bodyPr>
            <a:normAutofit lnSpcReduction="10000"/>
          </a:bodyPr>
          <a:lstStyle/>
          <a:p>
            <a:pPr eaLnBrk="1" hangingPunct="1"/>
            <a:r>
              <a:rPr lang="el-GR" altLang="el-GR" sz="3200" dirty="0"/>
              <a:t>Η</a:t>
            </a:r>
            <a:r>
              <a:rPr lang="en-US" altLang="el-GR" sz="3200" dirty="0"/>
              <a:t> </a:t>
            </a:r>
            <a:r>
              <a:rPr lang="en-US" altLang="el-GR" sz="3200" dirty="0" err="1"/>
              <a:t>δημιουργί</a:t>
            </a:r>
            <a:r>
              <a:rPr lang="en-US" altLang="el-GR" sz="3200" dirty="0"/>
              <a:t>α της αρχιεπισκοπής της Σερβίας </a:t>
            </a:r>
            <a:r>
              <a:rPr lang="el-GR" altLang="el-GR" sz="3200" dirty="0"/>
              <a:t> το </a:t>
            </a:r>
            <a:r>
              <a:rPr lang="en-US" altLang="el-GR" sz="3200" dirty="0"/>
              <a:t>1219 και </a:t>
            </a:r>
            <a:r>
              <a:rPr lang="en-US" altLang="el-GR" sz="3200" dirty="0" err="1"/>
              <a:t>του</a:t>
            </a:r>
            <a:r>
              <a:rPr lang="en-US" altLang="el-GR" sz="3200" dirty="0"/>
              <a:t> πα</a:t>
            </a:r>
            <a:r>
              <a:rPr lang="en-US" altLang="el-GR" sz="3200" dirty="0" err="1"/>
              <a:t>τρι</a:t>
            </a:r>
            <a:r>
              <a:rPr lang="en-US" altLang="el-GR" sz="3200" dirty="0"/>
              <a:t>αρχείου Τυρνόβου </a:t>
            </a:r>
            <a:r>
              <a:rPr lang="el-GR" altLang="el-GR" sz="3200" dirty="0"/>
              <a:t> το </a:t>
            </a:r>
            <a:r>
              <a:rPr lang="en-US" altLang="el-GR" sz="3200" dirty="0"/>
              <a:t>1235 έπ</a:t>
            </a:r>
            <a:r>
              <a:rPr lang="en-US" altLang="el-GR" sz="3200" dirty="0" err="1"/>
              <a:t>ληξ</a:t>
            </a:r>
            <a:r>
              <a:rPr lang="en-US" altLang="el-GR" sz="3200" dirty="0"/>
              <a:t>αν σοβαρά την έκτασή της</a:t>
            </a:r>
            <a:r>
              <a:rPr lang="el-GR" altLang="el-GR" sz="3200" dirty="0"/>
              <a:t>, </a:t>
            </a:r>
            <a:r>
              <a:rPr lang="en-US" altLang="el-GR" sz="3200" dirty="0"/>
              <a:t>α</a:t>
            </a:r>
            <a:r>
              <a:rPr lang="en-US" altLang="el-GR" sz="3200" dirty="0" err="1"/>
              <a:t>φού</a:t>
            </a:r>
            <a:r>
              <a:rPr lang="en-US" altLang="el-GR" sz="3200" dirty="0"/>
              <a:t> απ</a:t>
            </a:r>
            <a:r>
              <a:rPr lang="en-US" altLang="el-GR" sz="3200" dirty="0" err="1"/>
              <a:t>οσ</a:t>
            </a:r>
            <a:r>
              <a:rPr lang="en-US" altLang="el-GR" sz="3200" dirty="0"/>
              <a:t>πάστηκαν </a:t>
            </a:r>
            <a:r>
              <a:rPr lang="el-GR" altLang="el-GR" sz="3200" dirty="0"/>
              <a:t>από αυτήν </a:t>
            </a:r>
            <a:r>
              <a:rPr lang="en-US" altLang="el-GR" sz="3200" dirty="0"/>
              <a:t>επ</a:t>
            </a:r>
            <a:r>
              <a:rPr lang="en-US" altLang="el-GR" sz="3200" dirty="0" err="1"/>
              <a:t>ισκο</a:t>
            </a:r>
            <a:r>
              <a:rPr lang="en-US" altLang="el-GR" sz="3200" dirty="0"/>
              <a:t>πές </a:t>
            </a:r>
            <a:r>
              <a:rPr lang="el-GR" altLang="el-GR" sz="3200" dirty="0"/>
              <a:t> της   και προσαρτήθηκαν στις </a:t>
            </a:r>
            <a:r>
              <a:rPr lang="en-US" altLang="el-GR" sz="3200" dirty="0" err="1"/>
              <a:t>νεοσύστ</a:t>
            </a:r>
            <a:r>
              <a:rPr lang="en-US" altLang="el-GR" sz="3200" dirty="0"/>
              <a:t>ατ</a:t>
            </a:r>
            <a:r>
              <a:rPr lang="el-GR" altLang="el-GR" sz="3200" dirty="0"/>
              <a:t>ες</a:t>
            </a:r>
            <a:r>
              <a:rPr lang="en-US" altLang="el-GR" sz="3200" dirty="0"/>
              <a:t> </a:t>
            </a:r>
            <a:r>
              <a:rPr lang="en-US" altLang="el-GR" sz="3200" dirty="0" err="1"/>
              <a:t>εθνικ</a:t>
            </a:r>
            <a:r>
              <a:rPr lang="el-GR" altLang="el-GR" sz="3200" dirty="0" err="1"/>
              <a:t>ές</a:t>
            </a:r>
            <a:r>
              <a:rPr lang="en-US" altLang="el-GR" sz="3200" dirty="0"/>
              <a:t> </a:t>
            </a:r>
            <a:r>
              <a:rPr lang="en-US" altLang="el-GR" sz="3200" dirty="0" err="1"/>
              <a:t>Εκκλησ</a:t>
            </a:r>
            <a:r>
              <a:rPr lang="el-GR" altLang="el-GR" sz="3200" dirty="0" err="1"/>
              <a:t>ίες</a:t>
            </a:r>
            <a:r>
              <a:rPr lang="en-US" altLang="el-GR" sz="3200" dirty="0"/>
              <a:t> </a:t>
            </a:r>
            <a:r>
              <a:rPr lang="en-US" altLang="el-GR" sz="3200" dirty="0" err="1"/>
              <a:t>της</a:t>
            </a:r>
            <a:r>
              <a:rPr lang="en-US" altLang="el-GR" sz="3200" dirty="0"/>
              <a:t> </a:t>
            </a:r>
            <a:r>
              <a:rPr lang="en-US" altLang="el-GR" sz="3200" dirty="0" err="1"/>
              <a:t>Σερ</a:t>
            </a:r>
            <a:r>
              <a:rPr lang="en-US" altLang="el-GR" sz="3200" dirty="0"/>
              <a:t>βίας και της Βουλγαρίας</a:t>
            </a:r>
            <a:r>
              <a:rPr lang="el-GR" altLang="el-GR" sz="3200" dirty="0"/>
              <a:t>. </a:t>
            </a:r>
          </a:p>
          <a:p>
            <a:pPr eaLnBrk="1" hangingPunct="1">
              <a:buFont typeface="Georgia" pitchFamily="18" charset="0"/>
              <a:buNone/>
            </a:pPr>
            <a:endParaRPr lang="el-GR" altLang="el-GR" dirty="0"/>
          </a:p>
        </p:txBody>
      </p:sp>
    </p:spTree>
    <p:extLst>
      <p:ext uri="{BB962C8B-B14F-4D97-AF65-F5344CB8AC3E}">
        <p14:creationId xmlns:p14="http://schemas.microsoft.com/office/powerpoint/2010/main" val="31182526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normAutofit/>
          </a:bodyPr>
          <a:lstStyle/>
          <a:p>
            <a:pPr eaLnBrk="1" hangingPunct="1"/>
            <a:r>
              <a:rPr lang="el-GR" altLang="el-GR" dirty="0">
                <a:solidFill>
                  <a:schemeClr val="tx1"/>
                </a:solidFill>
              </a:rPr>
              <a:t>1334-1395: σερβική κυριαρχία</a:t>
            </a:r>
          </a:p>
        </p:txBody>
      </p:sp>
      <p:sp>
        <p:nvSpPr>
          <p:cNvPr id="25603" name="2 - Θέση περιεχομένου"/>
          <p:cNvSpPr>
            <a:spLocks noGrp="1"/>
          </p:cNvSpPr>
          <p:nvPr>
            <p:ph idx="1"/>
          </p:nvPr>
        </p:nvSpPr>
        <p:spPr>
          <a:xfrm>
            <a:off x="1176865" y="1844823"/>
            <a:ext cx="6798736" cy="4090309"/>
          </a:xfrm>
        </p:spPr>
        <p:txBody>
          <a:bodyPr>
            <a:normAutofit/>
          </a:bodyPr>
          <a:lstStyle/>
          <a:p>
            <a:pPr eaLnBrk="1" hangingPunct="1"/>
            <a:r>
              <a:rPr lang="el-GR" altLang="el-GR" sz="4400" dirty="0"/>
              <a:t>Του Στέφανου </a:t>
            </a:r>
            <a:r>
              <a:rPr lang="el-GR" altLang="el-GR" sz="4400" dirty="0" err="1"/>
              <a:t>Ντουσάν</a:t>
            </a:r>
            <a:r>
              <a:rPr lang="el-GR" altLang="el-GR" sz="4400" dirty="0"/>
              <a:t> και της δυναστείας του.</a:t>
            </a:r>
          </a:p>
          <a:p>
            <a:pPr eaLnBrk="1" hangingPunct="1"/>
            <a:r>
              <a:rPr lang="el-GR" altLang="el-GR" sz="4400" dirty="0"/>
              <a:t>Ενδιαφέρον των Σέρβων ηγεμόνων για την βυζαντινή πολιτισμική έκφραση.</a:t>
            </a:r>
          </a:p>
          <a:p>
            <a:pPr eaLnBrk="1" hangingPunct="1"/>
            <a:endParaRPr lang="el-GR" altLang="el-GR" dirty="0"/>
          </a:p>
        </p:txBody>
      </p:sp>
    </p:spTree>
    <p:extLst>
      <p:ext uri="{BB962C8B-B14F-4D97-AF65-F5344CB8AC3E}">
        <p14:creationId xmlns:p14="http://schemas.microsoft.com/office/powerpoint/2010/main" val="3250000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a:solidFill>
                  <a:schemeClr val="tx1"/>
                </a:solidFill>
              </a:rPr>
              <a:t>ΟΘΩΜΑΝΙΚΗ ΚΥΡΙΑΡΧΙΑ</a:t>
            </a:r>
          </a:p>
        </p:txBody>
      </p:sp>
    </p:spTree>
    <p:extLst>
      <p:ext uri="{BB962C8B-B14F-4D97-AF65-F5344CB8AC3E}">
        <p14:creationId xmlns:p14="http://schemas.microsoft.com/office/powerpoint/2010/main" val="30897550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01495"/>
          </a:xfrm>
        </p:spPr>
        <p:txBody>
          <a:bodyPr>
            <a:normAutofit/>
          </a:bodyPr>
          <a:lstStyle/>
          <a:p>
            <a:r>
              <a:rPr lang="el-GR" u="sng" dirty="0">
                <a:solidFill>
                  <a:schemeClr val="tx1"/>
                </a:solidFill>
              </a:rPr>
              <a:t>Η Τουρκική κατάκτηση</a:t>
            </a:r>
            <a:r>
              <a:rPr lang="el-GR" dirty="0">
                <a:solidFill>
                  <a:schemeClr val="tx1"/>
                </a:solidFill>
              </a:rPr>
              <a:t> (1354)</a:t>
            </a:r>
          </a:p>
        </p:txBody>
      </p:sp>
      <p:sp>
        <p:nvSpPr>
          <p:cNvPr id="3" name="Θέση περιεχομένου 2"/>
          <p:cNvSpPr>
            <a:spLocks noGrp="1"/>
          </p:cNvSpPr>
          <p:nvPr>
            <p:ph idx="1"/>
          </p:nvPr>
        </p:nvSpPr>
        <p:spPr>
          <a:xfrm>
            <a:off x="1176865" y="1916833"/>
            <a:ext cx="6798736" cy="4018300"/>
          </a:xfrm>
        </p:spPr>
        <p:txBody>
          <a:bodyPr>
            <a:noAutofit/>
          </a:bodyPr>
          <a:lstStyle/>
          <a:p>
            <a:pPr algn="just"/>
            <a:r>
              <a:rPr lang="el-GR" sz="4400" dirty="0">
                <a:latin typeface="Times New Roman" panose="02020603050405020304" pitchFamily="18" charset="0"/>
                <a:cs typeface="Times New Roman" panose="02020603050405020304" pitchFamily="18" charset="0"/>
              </a:rPr>
              <a:t>Οι Οθωμανοί Τούρκοι, φύλλα νομαδικά μετά την κατάληψη της Καλλίπολης (1354) εγκαθίστανται στον ευρωπαϊκό χώρο</a:t>
            </a:r>
            <a:r>
              <a:rPr lang="el-GR" sz="2800" dirty="0"/>
              <a:t>.</a:t>
            </a:r>
          </a:p>
        </p:txBody>
      </p:sp>
    </p:spTree>
    <p:extLst>
      <p:ext uri="{BB962C8B-B14F-4D97-AF65-F5344CB8AC3E}">
        <p14:creationId xmlns:p14="http://schemas.microsoft.com/office/powerpoint/2010/main" val="487416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ΑΙΤΙΑ ΚΑΤΑΚΤΗΣΗΣ</a:t>
            </a:r>
          </a:p>
        </p:txBody>
      </p:sp>
      <p:sp>
        <p:nvSpPr>
          <p:cNvPr id="3" name="Θέση περιεχομένου 2"/>
          <p:cNvSpPr>
            <a:spLocks noGrp="1"/>
          </p:cNvSpPr>
          <p:nvPr>
            <p:ph idx="1"/>
          </p:nvPr>
        </p:nvSpPr>
        <p:spPr>
          <a:xfrm>
            <a:off x="1180517" y="1844824"/>
            <a:ext cx="6798736" cy="4097839"/>
          </a:xfrm>
        </p:spPr>
        <p:txBody>
          <a:bodyPr>
            <a:normAutofit/>
          </a:bodyPr>
          <a:lstStyle/>
          <a:p>
            <a:r>
              <a:rPr lang="el-GR" sz="2800" dirty="0"/>
              <a:t>α) η παρακμή και  διάσπαση των Χριστιανικών κρατών της χερσονήσου, στη Σερβία, τη Βουλγαρία αλλά και το Βυζάντιο (παράδειγμα οι εμφύλιες συγκρούσεις μεταξύ των δύο </a:t>
            </a:r>
            <a:r>
              <a:rPr lang="el-GR" sz="2800" dirty="0" err="1"/>
              <a:t>Ανδρονίκων</a:t>
            </a:r>
            <a:r>
              <a:rPr lang="el-GR" sz="2800" dirty="0"/>
              <a:t> αλλά και μεταξύ </a:t>
            </a:r>
            <a:r>
              <a:rPr lang="el-GR" sz="2800" dirty="0" err="1"/>
              <a:t>Ιω</a:t>
            </a:r>
            <a:r>
              <a:rPr lang="el-GR" sz="2800" dirty="0"/>
              <a:t>. Ε΄ Παλαιολόγου και </a:t>
            </a:r>
            <a:r>
              <a:rPr lang="el-GR" sz="2800" dirty="0" err="1"/>
              <a:t>Ιω</a:t>
            </a:r>
            <a:r>
              <a:rPr lang="el-GR" sz="2800" dirty="0"/>
              <a:t>. Καντακουζηνού, όπου ο δεύτερος συμμαχούσε με τον γαμπρό του </a:t>
            </a:r>
            <a:r>
              <a:rPr lang="el-GR" sz="2800" dirty="0" err="1"/>
              <a:t>Ορχάν</a:t>
            </a:r>
            <a:r>
              <a:rPr lang="el-GR" sz="2800" dirty="0"/>
              <a:t>)</a:t>
            </a:r>
          </a:p>
          <a:p>
            <a:endParaRPr lang="el-GR" dirty="0"/>
          </a:p>
        </p:txBody>
      </p:sp>
    </p:spTree>
    <p:extLst>
      <p:ext uri="{BB962C8B-B14F-4D97-AF65-F5344CB8AC3E}">
        <p14:creationId xmlns:p14="http://schemas.microsoft.com/office/powerpoint/2010/main" val="16577698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schemeClr val="tx1"/>
                </a:solidFill>
              </a:rPr>
              <a:t>Μαχη</a:t>
            </a:r>
            <a:r>
              <a:rPr lang="el-GR" dirty="0">
                <a:solidFill>
                  <a:schemeClr val="tx1"/>
                </a:solidFill>
              </a:rPr>
              <a:t> Έβρου 1371 </a:t>
            </a:r>
            <a:r>
              <a:rPr lang="el-GR" dirty="0" err="1">
                <a:solidFill>
                  <a:schemeClr val="tx1"/>
                </a:solidFill>
              </a:rPr>
              <a:t>μ.Χ</a:t>
            </a:r>
            <a:endParaRPr lang="el-GR" dirty="0">
              <a:solidFill>
                <a:schemeClr val="tx1"/>
              </a:solidFill>
            </a:endParaRPr>
          </a:p>
        </p:txBody>
      </p:sp>
      <p:sp>
        <p:nvSpPr>
          <p:cNvPr id="3" name="Θέση περιεχομένου 2"/>
          <p:cNvSpPr>
            <a:spLocks noGrp="1"/>
          </p:cNvSpPr>
          <p:nvPr>
            <p:ph idx="1"/>
          </p:nvPr>
        </p:nvSpPr>
        <p:spPr/>
        <p:txBody>
          <a:bodyPr>
            <a:normAutofit/>
          </a:bodyPr>
          <a:lstStyle/>
          <a:p>
            <a:r>
              <a:rPr lang="el-GR" sz="4000" dirty="0"/>
              <a:t>Τα συνασπισμένα χριστιανικά στρατεύματα ηττώνται</a:t>
            </a:r>
          </a:p>
          <a:p>
            <a:r>
              <a:rPr lang="el-GR" sz="4000" dirty="0"/>
              <a:t>Η Σερβία γίνεται φόρου υποτελής στον Σουλτάνο.</a:t>
            </a:r>
          </a:p>
        </p:txBody>
      </p:sp>
    </p:spTree>
    <p:extLst>
      <p:ext uri="{BB962C8B-B14F-4D97-AF65-F5344CB8AC3E}">
        <p14:creationId xmlns:p14="http://schemas.microsoft.com/office/powerpoint/2010/main" val="16205327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785471"/>
          </a:xfrm>
        </p:spPr>
        <p:txBody>
          <a:bodyPr>
            <a:normAutofit fontScale="90000"/>
          </a:bodyPr>
          <a:lstStyle/>
          <a:p>
            <a:r>
              <a:rPr lang="el-GR" dirty="0">
                <a:solidFill>
                  <a:schemeClr val="tx1"/>
                </a:solidFill>
              </a:rPr>
              <a:t>Μάχη ΚΟΣΣΥΦΟΠΕΔΙΟΥ 1389 μ. Χ</a:t>
            </a:r>
          </a:p>
        </p:txBody>
      </p:sp>
      <p:sp>
        <p:nvSpPr>
          <p:cNvPr id="3" name="Θέση περιεχομένου 2"/>
          <p:cNvSpPr>
            <a:spLocks noGrp="1"/>
          </p:cNvSpPr>
          <p:nvPr>
            <p:ph idx="1"/>
          </p:nvPr>
        </p:nvSpPr>
        <p:spPr/>
        <p:txBody>
          <a:bodyPr>
            <a:normAutofit/>
          </a:bodyPr>
          <a:lstStyle/>
          <a:p>
            <a:r>
              <a:rPr lang="el-GR" sz="3600" dirty="0"/>
              <a:t>Έληξε με τη νίκη των Τούρκων </a:t>
            </a:r>
            <a:r>
              <a:rPr lang="el-GR" sz="3600" dirty="0" err="1"/>
              <a:t>έπί</a:t>
            </a:r>
            <a:r>
              <a:rPr lang="el-GR" sz="3600" dirty="0"/>
              <a:t> των συνασπισμένων Σέρβων, Βόσνιων κλπ.</a:t>
            </a:r>
          </a:p>
        </p:txBody>
      </p:sp>
    </p:spTree>
    <p:extLst>
      <p:ext uri="{BB962C8B-B14F-4D97-AF65-F5344CB8AC3E}">
        <p14:creationId xmlns:p14="http://schemas.microsoft.com/office/powerpoint/2010/main" val="40022537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01495"/>
          </a:xfrm>
        </p:spPr>
        <p:txBody>
          <a:bodyPr/>
          <a:lstStyle/>
          <a:p>
            <a:r>
              <a:rPr lang="el-GR" dirty="0">
                <a:solidFill>
                  <a:schemeClr val="tx1"/>
                </a:solidFill>
              </a:rPr>
              <a:t>1393  μ. Χ</a:t>
            </a:r>
          </a:p>
        </p:txBody>
      </p:sp>
      <p:sp>
        <p:nvSpPr>
          <p:cNvPr id="3" name="Θέση περιεχομένου 2"/>
          <p:cNvSpPr>
            <a:spLocks noGrp="1"/>
          </p:cNvSpPr>
          <p:nvPr>
            <p:ph idx="1"/>
          </p:nvPr>
        </p:nvSpPr>
        <p:spPr>
          <a:xfrm>
            <a:off x="1176865" y="1916833"/>
            <a:ext cx="6798736" cy="4018300"/>
          </a:xfrm>
        </p:spPr>
        <p:txBody>
          <a:bodyPr>
            <a:normAutofit/>
          </a:bodyPr>
          <a:lstStyle/>
          <a:p>
            <a:r>
              <a:rPr lang="el-GR" sz="3600" dirty="0"/>
              <a:t>Το 1393 με την κατάληψη του </a:t>
            </a:r>
            <a:r>
              <a:rPr lang="el-GR" sz="3600" dirty="0" err="1"/>
              <a:t>Τυρνόβου</a:t>
            </a:r>
            <a:r>
              <a:rPr lang="el-GR" sz="3600" dirty="0"/>
              <a:t> καταλύεται από τον σουλτάνο και το Βουλγαρικό κράτος. Καταλύθηκε και το Βουλγαρικό Πατριαρχείο το οποίο υποβιβάζεται σε μητρόπολη.</a:t>
            </a:r>
          </a:p>
          <a:p>
            <a:endParaRPr lang="el-GR" sz="3600" dirty="0"/>
          </a:p>
        </p:txBody>
      </p:sp>
    </p:spTree>
    <p:extLst>
      <p:ext uri="{BB962C8B-B14F-4D97-AF65-F5344CB8AC3E}">
        <p14:creationId xmlns:p14="http://schemas.microsoft.com/office/powerpoint/2010/main" val="66217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1032066"/>
          </a:xfrm>
        </p:spPr>
        <p:txBody>
          <a:bodyPr>
            <a:normAutofit fontScale="90000"/>
          </a:bodyPr>
          <a:lstStyle/>
          <a:p>
            <a:br>
              <a:rPr lang="en-US" i="1" dirty="0"/>
            </a:br>
            <a:endParaRPr lang="el-GR" b="1" dirty="0">
              <a:solidFill>
                <a:srgbClr val="FFFF00"/>
              </a:solidFill>
            </a:endParaRPr>
          </a:p>
        </p:txBody>
      </p:sp>
      <p:sp>
        <p:nvSpPr>
          <p:cNvPr id="3" name="Θέση περιεχομένου 2"/>
          <p:cNvSpPr>
            <a:spLocks noGrp="1"/>
          </p:cNvSpPr>
          <p:nvPr>
            <p:ph idx="1"/>
          </p:nvPr>
        </p:nvSpPr>
        <p:spPr>
          <a:xfrm>
            <a:off x="457200" y="1484784"/>
            <a:ext cx="7620000" cy="5373216"/>
          </a:xfrm>
        </p:spPr>
        <p:txBody>
          <a:bodyPr>
            <a:normAutofit/>
          </a:bodyPr>
          <a:lstStyle/>
          <a:p>
            <a:r>
              <a:rPr lang="el-GR" sz="2600" b="1" dirty="0">
                <a:latin typeface="Times New Roman" pitchFamily="18" charset="0"/>
                <a:cs typeface="Times New Roman" pitchFamily="18" charset="0"/>
              </a:rPr>
              <a:t>στο αρχαιοελληνικό πλαίσιο </a:t>
            </a:r>
            <a:r>
              <a:rPr lang="el-GR" sz="2600" i="1" dirty="0">
                <a:latin typeface="Times New Roman" pitchFamily="18" charset="0"/>
                <a:cs typeface="Times New Roman" pitchFamily="18" charset="0"/>
              </a:rPr>
              <a:t>«πρέπει να θεωρηθεί ως ένας αθώος καθορισμός μιας ομάδας με την οποία ταυτίζονται ορισμένα άτομα και η οποία βασίζεται και αντανακλάται σε παραμέτρους, όπως η κοινή κατοικία, ο πολιτισμός και οι ανάγκες για την επιβίωση. Μια κοινότητα, επομένως, είναι ένα σύνολο το οποίο παραπέμπει σε άμεσα αντιληπτές ομοιότητες και διαφορές και έχει σαφώς καθορισμένα γεωγραφικά όρια</a:t>
            </a:r>
            <a:r>
              <a:rPr lang="el-GR" sz="2600" dirty="0">
                <a:latin typeface="Times New Roman" pitchFamily="18" charset="0"/>
                <a:cs typeface="Times New Roman" pitchFamily="18" charset="0"/>
              </a:rPr>
              <a:t>»</a:t>
            </a:r>
          </a:p>
          <a:p>
            <a:endParaRPr lang="el-GR" dirty="0"/>
          </a:p>
        </p:txBody>
      </p:sp>
      <p:sp>
        <p:nvSpPr>
          <p:cNvPr id="5" name="TextBox 4">
            <a:extLst>
              <a:ext uri="{FF2B5EF4-FFF2-40B4-BE49-F238E27FC236}">
                <a16:creationId xmlns:a16="http://schemas.microsoft.com/office/drawing/2014/main" id="{5F69CA88-3312-49F8-BE2B-5D672920567D}"/>
              </a:ext>
            </a:extLst>
          </p:cNvPr>
          <p:cNvSpPr txBox="1"/>
          <p:nvPr/>
        </p:nvSpPr>
        <p:spPr>
          <a:xfrm>
            <a:off x="1187624" y="322420"/>
            <a:ext cx="4991876" cy="954107"/>
          </a:xfrm>
          <a:prstGeom prst="rect">
            <a:avLst/>
          </a:prstGeom>
          <a:noFill/>
        </p:spPr>
        <p:txBody>
          <a:bodyPr wrap="square">
            <a:spAutoFit/>
          </a:bodyPr>
          <a:lstStyle/>
          <a:p>
            <a:r>
              <a:rPr lang="en-US" sz="2800" b="1" dirty="0"/>
              <a:t>Lewis Henry Morgan (1877). </a:t>
            </a:r>
            <a:r>
              <a:rPr lang="en-US" sz="2800" b="1" i="1" dirty="0"/>
              <a:t>Ancient Society</a:t>
            </a:r>
            <a:r>
              <a:rPr lang="en-US" sz="2800" b="1" dirty="0"/>
              <a:t>.</a:t>
            </a:r>
            <a:endParaRPr lang="el-GR" sz="2800" b="1" dirty="0"/>
          </a:p>
        </p:txBody>
      </p:sp>
    </p:spTree>
    <p:extLst>
      <p:ext uri="{BB962C8B-B14F-4D97-AF65-F5344CB8AC3E}">
        <p14:creationId xmlns:p14="http://schemas.microsoft.com/office/powerpoint/2010/main" val="38108972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929487"/>
          </a:xfrm>
        </p:spPr>
        <p:txBody>
          <a:bodyPr/>
          <a:lstStyle/>
          <a:p>
            <a:r>
              <a:rPr lang="el-GR" dirty="0" err="1">
                <a:solidFill>
                  <a:schemeClr val="tx1"/>
                </a:solidFill>
              </a:rPr>
              <a:t>Μαχη</a:t>
            </a:r>
            <a:r>
              <a:rPr lang="el-GR" dirty="0">
                <a:solidFill>
                  <a:schemeClr val="tx1"/>
                </a:solidFill>
              </a:rPr>
              <a:t> </a:t>
            </a:r>
            <a:r>
              <a:rPr lang="el-GR" dirty="0" err="1">
                <a:solidFill>
                  <a:schemeClr val="tx1"/>
                </a:solidFill>
              </a:rPr>
              <a:t>Νικοπολεωσ</a:t>
            </a:r>
            <a:r>
              <a:rPr lang="el-GR" dirty="0">
                <a:solidFill>
                  <a:schemeClr val="tx1"/>
                </a:solidFill>
              </a:rPr>
              <a:t> 1396 μΧ</a:t>
            </a:r>
          </a:p>
        </p:txBody>
      </p:sp>
      <p:sp>
        <p:nvSpPr>
          <p:cNvPr id="3" name="Θέση περιεχομένου 2"/>
          <p:cNvSpPr>
            <a:spLocks noGrp="1"/>
          </p:cNvSpPr>
          <p:nvPr>
            <p:ph idx="1"/>
          </p:nvPr>
        </p:nvSpPr>
        <p:spPr>
          <a:xfrm>
            <a:off x="467544" y="1988840"/>
            <a:ext cx="7620000" cy="4013523"/>
          </a:xfrm>
        </p:spPr>
        <p:txBody>
          <a:bodyPr/>
          <a:lstStyle/>
          <a:p>
            <a:r>
              <a:rPr lang="el-GR" sz="3600" dirty="0"/>
              <a:t>Εκστρατεία </a:t>
            </a:r>
            <a:r>
              <a:rPr lang="el-GR" sz="3600" dirty="0" err="1"/>
              <a:t>σταυροφοριακού</a:t>
            </a:r>
            <a:r>
              <a:rPr lang="el-GR" sz="3600" dirty="0"/>
              <a:t> χαρακτήρα </a:t>
            </a:r>
            <a:r>
              <a:rPr lang="el-GR" dirty="0"/>
              <a:t> του </a:t>
            </a:r>
            <a:r>
              <a:rPr lang="el-GR" sz="3200" dirty="0"/>
              <a:t>Ούγγρου </a:t>
            </a:r>
            <a:r>
              <a:rPr lang="el-GR" sz="3200" dirty="0" err="1"/>
              <a:t>Σιγισμόνδου</a:t>
            </a:r>
            <a:r>
              <a:rPr lang="el-GR" sz="3200" dirty="0"/>
              <a:t> (1396) με τη μάχη της Νικοπόλεως κατέληξε σε ήττα από τον Τουρκικό στρατό. </a:t>
            </a:r>
          </a:p>
        </p:txBody>
      </p:sp>
    </p:spTree>
    <p:extLst>
      <p:ext uri="{BB962C8B-B14F-4D97-AF65-F5344CB8AC3E}">
        <p14:creationId xmlns:p14="http://schemas.microsoft.com/office/powerpoint/2010/main" val="3516242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Μάχη Βάρνας 1444 μ. Χ</a:t>
            </a:r>
          </a:p>
        </p:txBody>
      </p:sp>
      <p:sp>
        <p:nvSpPr>
          <p:cNvPr id="3" name="Θέση περιεχομένου 2"/>
          <p:cNvSpPr>
            <a:spLocks noGrp="1"/>
          </p:cNvSpPr>
          <p:nvPr>
            <p:ph idx="1"/>
          </p:nvPr>
        </p:nvSpPr>
        <p:spPr/>
        <p:txBody>
          <a:bodyPr/>
          <a:lstStyle/>
          <a:p>
            <a:r>
              <a:rPr lang="el-GR" sz="3600" dirty="0"/>
              <a:t>Ο </a:t>
            </a:r>
            <a:r>
              <a:rPr lang="el-GR" sz="3600" dirty="0" err="1"/>
              <a:t>Ουνιάδςη</a:t>
            </a:r>
            <a:r>
              <a:rPr lang="el-GR" sz="3600" dirty="0"/>
              <a:t> και ο </a:t>
            </a:r>
            <a:r>
              <a:rPr lang="el-GR" sz="3600" dirty="0" err="1"/>
              <a:t>Βλάχος</a:t>
            </a:r>
            <a:r>
              <a:rPr lang="el-GR" sz="3600" dirty="0"/>
              <a:t> ηγεμόνας </a:t>
            </a:r>
            <a:r>
              <a:rPr lang="el-GR" sz="3600" dirty="0" err="1"/>
              <a:t>Βλαντ</a:t>
            </a:r>
            <a:r>
              <a:rPr lang="el-GR" sz="3600" dirty="0"/>
              <a:t> στη μάχη της Βάρνας (1444) </a:t>
            </a:r>
            <a:r>
              <a:rPr lang="el-GR" sz="3600" dirty="0" err="1"/>
              <a:t>νικώνται</a:t>
            </a:r>
            <a:r>
              <a:rPr lang="el-GR" sz="3600" dirty="0"/>
              <a:t> από τους Τούρκους</a:t>
            </a:r>
          </a:p>
        </p:txBody>
      </p:sp>
    </p:spTree>
    <p:extLst>
      <p:ext uri="{BB962C8B-B14F-4D97-AF65-F5344CB8AC3E}">
        <p14:creationId xmlns:p14="http://schemas.microsoft.com/office/powerpoint/2010/main" val="40137870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857479"/>
          </a:xfrm>
        </p:spPr>
        <p:txBody>
          <a:bodyPr/>
          <a:lstStyle/>
          <a:p>
            <a:r>
              <a:rPr lang="el-GR" dirty="0">
                <a:solidFill>
                  <a:schemeClr val="tx1"/>
                </a:solidFill>
              </a:rPr>
              <a:t>Γ. Καστριώτης ως το 1468 μ. Χ</a:t>
            </a:r>
          </a:p>
        </p:txBody>
      </p:sp>
      <p:sp>
        <p:nvSpPr>
          <p:cNvPr id="3" name="Θέση περιεχομένου 2"/>
          <p:cNvSpPr>
            <a:spLocks noGrp="1"/>
          </p:cNvSpPr>
          <p:nvPr>
            <p:ph idx="1"/>
          </p:nvPr>
        </p:nvSpPr>
        <p:spPr>
          <a:xfrm>
            <a:off x="483974" y="1916832"/>
            <a:ext cx="7055380" cy="4331574"/>
          </a:xfrm>
        </p:spPr>
        <p:txBody>
          <a:bodyPr>
            <a:normAutofit/>
          </a:bodyPr>
          <a:lstStyle/>
          <a:p>
            <a:r>
              <a:rPr lang="el-GR" sz="4000" dirty="0"/>
              <a:t>Τελευταίες προσπάθειες αντίστασης καταβάλλονται από τον Γ. Καστριώτη (</a:t>
            </a:r>
            <a:r>
              <a:rPr lang="el-GR" sz="4000" dirty="0" err="1"/>
              <a:t>Σκεντέρμπεη</a:t>
            </a:r>
            <a:r>
              <a:rPr lang="el-GR" sz="4000" dirty="0"/>
              <a:t>) στην Αλβανία μέχρι τον θάνατό του το 1468.</a:t>
            </a:r>
          </a:p>
          <a:p>
            <a:endParaRPr lang="el-GR" dirty="0"/>
          </a:p>
        </p:txBody>
      </p:sp>
    </p:spTree>
    <p:extLst>
      <p:ext uri="{BB962C8B-B14F-4D97-AF65-F5344CB8AC3E}">
        <p14:creationId xmlns:p14="http://schemas.microsoft.com/office/powerpoint/2010/main" val="2944691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normAutofit fontScale="90000"/>
          </a:bodyPr>
          <a:lstStyle/>
          <a:p>
            <a:pPr eaLnBrk="1" hangingPunct="1"/>
            <a:r>
              <a:rPr lang="el-GR" altLang="el-GR" dirty="0" err="1">
                <a:solidFill>
                  <a:schemeClr val="tx1"/>
                </a:solidFill>
              </a:rPr>
              <a:t>Διαλυση</a:t>
            </a:r>
            <a:r>
              <a:rPr lang="el-GR" altLang="el-GR" dirty="0">
                <a:solidFill>
                  <a:schemeClr val="tx1"/>
                </a:solidFill>
              </a:rPr>
              <a:t> </a:t>
            </a:r>
            <a:r>
              <a:rPr lang="el-GR" altLang="el-GR" dirty="0" err="1">
                <a:solidFill>
                  <a:schemeClr val="tx1"/>
                </a:solidFill>
              </a:rPr>
              <a:t>αρχιεπισκοπης</a:t>
            </a:r>
            <a:r>
              <a:rPr lang="el-GR" altLang="el-GR" dirty="0">
                <a:solidFill>
                  <a:schemeClr val="tx1"/>
                </a:solidFill>
              </a:rPr>
              <a:t> </a:t>
            </a:r>
            <a:r>
              <a:rPr lang="el-GR" altLang="el-GR" dirty="0" err="1">
                <a:solidFill>
                  <a:schemeClr val="tx1"/>
                </a:solidFill>
              </a:rPr>
              <a:t>Αχριδών</a:t>
            </a:r>
            <a:r>
              <a:rPr lang="el-GR" altLang="el-GR" dirty="0">
                <a:solidFill>
                  <a:schemeClr val="tx1"/>
                </a:solidFill>
              </a:rPr>
              <a:t> το 1767</a:t>
            </a:r>
          </a:p>
        </p:txBody>
      </p:sp>
      <p:sp>
        <p:nvSpPr>
          <p:cNvPr id="28675" name="2 - Θέση περιεχομένου"/>
          <p:cNvSpPr>
            <a:spLocks noGrp="1"/>
          </p:cNvSpPr>
          <p:nvPr>
            <p:ph idx="1"/>
          </p:nvPr>
        </p:nvSpPr>
        <p:spPr>
          <a:xfrm>
            <a:off x="467544" y="2219203"/>
            <a:ext cx="8064896" cy="4029203"/>
          </a:xfrm>
        </p:spPr>
        <p:txBody>
          <a:bodyPr>
            <a:noAutofit/>
          </a:bodyPr>
          <a:lstStyle/>
          <a:p>
            <a:pPr eaLnBrk="1" hangingPunct="1"/>
            <a:r>
              <a:rPr lang="el-GR" altLang="el-GR" sz="2800" dirty="0"/>
              <a:t>Ακολουθεί η εκ μέρους του </a:t>
            </a:r>
            <a:r>
              <a:rPr lang="en-US" altLang="el-GR" sz="2800" dirty="0"/>
              <a:t> </a:t>
            </a:r>
            <a:r>
              <a:rPr lang="en-US" altLang="el-GR" sz="2800" dirty="0" err="1"/>
              <a:t>Οικουμενικ</a:t>
            </a:r>
            <a:r>
              <a:rPr lang="el-GR" altLang="el-GR" sz="2800" dirty="0" err="1"/>
              <a:t>ού</a:t>
            </a:r>
            <a:r>
              <a:rPr lang="en-US" altLang="el-GR" sz="2800" dirty="0"/>
              <a:t> Πα</a:t>
            </a:r>
            <a:r>
              <a:rPr lang="en-US" altLang="el-GR" sz="2800" dirty="0" err="1"/>
              <a:t>τρι</a:t>
            </a:r>
            <a:r>
              <a:rPr lang="en-US" altLang="el-GR" sz="2800" dirty="0"/>
              <a:t>αρχείο</a:t>
            </a:r>
            <a:r>
              <a:rPr lang="el-GR" altLang="el-GR" sz="2800" dirty="0"/>
              <a:t>υ  αποστολή </a:t>
            </a:r>
            <a:r>
              <a:rPr lang="en-US" altLang="el-GR" sz="2800" dirty="0" err="1"/>
              <a:t>το</a:t>
            </a:r>
            <a:r>
              <a:rPr lang="el-GR" altLang="el-GR" sz="2800" dirty="0"/>
              <a:t>υ</a:t>
            </a:r>
            <a:r>
              <a:rPr lang="en-US" altLang="el-GR" sz="2800" dirty="0"/>
              <a:t> από 15 Μα</a:t>
            </a:r>
            <a:r>
              <a:rPr lang="en-US" altLang="el-GR" sz="2800" dirty="0" err="1"/>
              <a:t>ΐου</a:t>
            </a:r>
            <a:r>
              <a:rPr lang="en-US" altLang="el-GR" sz="2800" dirty="0"/>
              <a:t> 1767 Πα</a:t>
            </a:r>
            <a:r>
              <a:rPr lang="en-US" altLang="el-GR" sz="2800" dirty="0" err="1"/>
              <a:t>τρι</a:t>
            </a:r>
            <a:r>
              <a:rPr lang="en-US" altLang="el-GR" sz="2800" dirty="0"/>
              <a:t>αρχικ</a:t>
            </a:r>
            <a:r>
              <a:rPr lang="el-GR" altLang="el-GR" sz="2800" dirty="0" err="1"/>
              <a:t>ού</a:t>
            </a:r>
            <a:r>
              <a:rPr lang="en-US" altLang="el-GR" sz="2800" dirty="0"/>
              <a:t> και </a:t>
            </a:r>
            <a:r>
              <a:rPr lang="en-US" altLang="el-GR" sz="2800" dirty="0" err="1"/>
              <a:t>Συνοδικ</a:t>
            </a:r>
            <a:r>
              <a:rPr lang="el-GR" altLang="el-GR" sz="2800" dirty="0" err="1"/>
              <a:t>ού</a:t>
            </a:r>
            <a:r>
              <a:rPr lang="en-US" altLang="el-GR" sz="2800" dirty="0"/>
              <a:t> </a:t>
            </a:r>
            <a:r>
              <a:rPr lang="en-US" altLang="el-GR" sz="2800" dirty="0" err="1"/>
              <a:t>Γράμμ</a:t>
            </a:r>
            <a:r>
              <a:rPr lang="en-US" altLang="el-GR" sz="2800" dirty="0"/>
              <a:t>α</a:t>
            </a:r>
            <a:r>
              <a:rPr lang="el-GR" altLang="el-GR" sz="2800" dirty="0" err="1"/>
              <a:t>τος</a:t>
            </a:r>
            <a:r>
              <a:rPr lang="en-US" altLang="el-GR" sz="2800" dirty="0"/>
              <a:t>, </a:t>
            </a:r>
            <a:r>
              <a:rPr lang="el-GR" altLang="el-GR" sz="2800" dirty="0"/>
              <a:t> με το </a:t>
            </a:r>
            <a:r>
              <a:rPr lang="en-US" altLang="el-GR" sz="2800" dirty="0"/>
              <a:t>οπ</a:t>
            </a:r>
            <a:r>
              <a:rPr lang="en-US" altLang="el-GR" sz="2800" dirty="0" err="1"/>
              <a:t>οίο</a:t>
            </a:r>
            <a:r>
              <a:rPr lang="en-US" altLang="el-GR" sz="2800" dirty="0"/>
              <a:t> ανα</a:t>
            </a:r>
            <a:r>
              <a:rPr lang="en-US" altLang="el-GR" sz="2800" dirty="0" err="1"/>
              <a:t>κοινώ</a:t>
            </a:r>
            <a:r>
              <a:rPr lang="el-GR" altLang="el-GR" sz="2800" dirty="0" err="1"/>
              <a:t>θηκε</a:t>
            </a:r>
            <a:r>
              <a:rPr lang="el-GR" altLang="el-GR" sz="2800" dirty="0"/>
              <a:t> </a:t>
            </a:r>
            <a:r>
              <a:rPr lang="en-US" altLang="el-GR" sz="2800" dirty="0"/>
              <a:t>η επα</a:t>
            </a:r>
            <a:r>
              <a:rPr lang="en-US" altLang="el-GR" sz="2800" dirty="0" err="1"/>
              <a:t>νυ</a:t>
            </a:r>
            <a:r>
              <a:rPr lang="en-US" altLang="el-GR" sz="2800" dirty="0"/>
              <a:t>παγωγή της </a:t>
            </a:r>
            <a:r>
              <a:rPr lang="el-GR" altLang="el-GR" sz="2800" dirty="0"/>
              <a:t>Αρχιεπισκοπής σ</a:t>
            </a:r>
            <a:r>
              <a:rPr lang="en-US" altLang="el-GR" sz="2800" dirty="0" err="1"/>
              <a:t>τη</a:t>
            </a:r>
            <a:r>
              <a:rPr lang="en-US" altLang="el-GR" sz="2800" dirty="0"/>
              <a:t> </a:t>
            </a:r>
            <a:r>
              <a:rPr lang="en-US" altLang="el-GR" sz="2800" dirty="0" err="1"/>
              <a:t>δικ</a:t>
            </a:r>
            <a:r>
              <a:rPr lang="en-US" altLang="el-GR" sz="2800" dirty="0"/>
              <a:t>αιοδοσία του Οικουμενικού Πατριαρχείου.</a:t>
            </a:r>
            <a:endParaRPr lang="el-GR" altLang="el-GR" sz="2800" dirty="0"/>
          </a:p>
          <a:p>
            <a:pPr eaLnBrk="1" hangingPunct="1"/>
            <a:r>
              <a:rPr lang="el-GR" altLang="el-GR" sz="2800" dirty="0"/>
              <a:t>Γ. </a:t>
            </a:r>
            <a:r>
              <a:rPr lang="el-GR" altLang="el-GR" sz="2800" dirty="0" err="1"/>
              <a:t>Κονιδιάρης</a:t>
            </a:r>
            <a:r>
              <a:rPr lang="el-GR" altLang="el-GR" sz="2800" dirty="0"/>
              <a:t> (1967). </a:t>
            </a:r>
            <a:r>
              <a:rPr lang="el-GR" altLang="el-GR" sz="2800" i="1" dirty="0" err="1"/>
              <a:t>Συμβολαί</a:t>
            </a:r>
            <a:r>
              <a:rPr lang="el-GR" altLang="el-GR" sz="2800" i="1" dirty="0"/>
              <a:t> εις την </a:t>
            </a:r>
            <a:r>
              <a:rPr lang="el-GR" altLang="el-GR" sz="2800" i="1" dirty="0" err="1"/>
              <a:t>εκκλησιαστικήν</a:t>
            </a:r>
            <a:r>
              <a:rPr lang="el-GR" altLang="el-GR" sz="2800" i="1" dirty="0"/>
              <a:t> </a:t>
            </a:r>
            <a:r>
              <a:rPr lang="el-GR" altLang="el-GR" sz="2800" i="1" dirty="0" err="1"/>
              <a:t>ιστορίαν</a:t>
            </a:r>
            <a:r>
              <a:rPr lang="el-GR" altLang="el-GR" sz="2800" i="1" dirty="0"/>
              <a:t> της </a:t>
            </a:r>
            <a:r>
              <a:rPr lang="el-GR" altLang="el-GR" sz="2800" i="1" dirty="0" err="1"/>
              <a:t>Αχρίδος</a:t>
            </a:r>
            <a:r>
              <a:rPr lang="el-GR" altLang="el-GR" sz="2800" i="1" dirty="0"/>
              <a:t>. </a:t>
            </a:r>
            <a:r>
              <a:rPr lang="el-GR" altLang="el-GR" sz="2800" dirty="0"/>
              <a:t>Αθήναι.</a:t>
            </a:r>
          </a:p>
        </p:txBody>
      </p:sp>
    </p:spTree>
    <p:extLst>
      <p:ext uri="{BB962C8B-B14F-4D97-AF65-F5344CB8AC3E}">
        <p14:creationId xmlns:p14="http://schemas.microsoft.com/office/powerpoint/2010/main" val="13916837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1176866" y="915337"/>
            <a:ext cx="6798734" cy="713463"/>
          </a:xfrm>
        </p:spPr>
        <p:txBody>
          <a:bodyPr>
            <a:normAutofit/>
          </a:bodyPr>
          <a:lstStyle/>
          <a:p>
            <a:pPr eaLnBrk="1" hangingPunct="1"/>
            <a:r>
              <a:rPr lang="el-GR" altLang="el-GR" dirty="0">
                <a:solidFill>
                  <a:schemeClr val="tx1"/>
                </a:solidFill>
              </a:rPr>
              <a:t>1767: άρση του αυτοκέφαλου</a:t>
            </a:r>
          </a:p>
        </p:txBody>
      </p:sp>
      <p:sp>
        <p:nvSpPr>
          <p:cNvPr id="27651" name="2 - Θέση περιεχομένου"/>
          <p:cNvSpPr>
            <a:spLocks noGrp="1"/>
          </p:cNvSpPr>
          <p:nvPr>
            <p:ph idx="1"/>
          </p:nvPr>
        </p:nvSpPr>
        <p:spPr>
          <a:xfrm>
            <a:off x="251520" y="1700809"/>
            <a:ext cx="8424936" cy="4704474"/>
          </a:xfrm>
        </p:spPr>
        <p:txBody>
          <a:bodyPr>
            <a:normAutofit/>
          </a:bodyPr>
          <a:lstStyle/>
          <a:p>
            <a:pPr eaLnBrk="1" hangingPunct="1"/>
            <a:r>
              <a:rPr lang="el-GR" altLang="el-GR" sz="3200" dirty="0"/>
              <a:t>Σ</a:t>
            </a:r>
            <a:r>
              <a:rPr lang="en-US" altLang="el-GR" sz="3200" dirty="0"/>
              <a:t>τα</a:t>
            </a:r>
            <a:r>
              <a:rPr lang="en-US" altLang="el-GR" sz="3200" dirty="0" err="1"/>
              <a:t>θμός</a:t>
            </a:r>
            <a:r>
              <a:rPr lang="en-US" altLang="el-GR" sz="3200" dirty="0"/>
              <a:t> </a:t>
            </a:r>
            <a:r>
              <a:rPr lang="en-US" altLang="el-GR" sz="3200" dirty="0" err="1"/>
              <a:t>στην</a:t>
            </a:r>
            <a:r>
              <a:rPr lang="en-US" altLang="el-GR" sz="3200" dirty="0"/>
              <a:t> </a:t>
            </a:r>
            <a:r>
              <a:rPr lang="en-US" altLang="el-GR" sz="3200" dirty="0" err="1"/>
              <a:t>εξέλιξη</a:t>
            </a:r>
            <a:r>
              <a:rPr lang="en-US" altLang="el-GR" sz="3200" dirty="0"/>
              <a:t> </a:t>
            </a:r>
            <a:r>
              <a:rPr lang="en-US" altLang="el-GR" sz="3200" dirty="0" err="1"/>
              <a:t>του</a:t>
            </a:r>
            <a:r>
              <a:rPr lang="en-US" altLang="el-GR" sz="3200" dirty="0"/>
              <a:t> κα</a:t>
            </a:r>
            <a:r>
              <a:rPr lang="en-US" altLang="el-GR" sz="3200" dirty="0" err="1"/>
              <a:t>θεστώτος</a:t>
            </a:r>
            <a:r>
              <a:rPr lang="en-US" altLang="el-GR" sz="3200" dirty="0"/>
              <a:t> κα</a:t>
            </a:r>
            <a:r>
              <a:rPr lang="en-US" altLang="el-GR" sz="3200" dirty="0" err="1"/>
              <a:t>νονικής</a:t>
            </a:r>
            <a:r>
              <a:rPr lang="en-US" altLang="el-GR" sz="3200" dirty="0"/>
              <a:t> </a:t>
            </a:r>
            <a:r>
              <a:rPr lang="en-US" altLang="el-GR" sz="3200" dirty="0" err="1"/>
              <a:t>δικ</a:t>
            </a:r>
            <a:r>
              <a:rPr lang="en-US" altLang="el-GR" sz="3200" dirty="0"/>
              <a:t>αιοδοσίας</a:t>
            </a:r>
            <a:r>
              <a:rPr lang="el-GR" altLang="el-GR" sz="3200" dirty="0"/>
              <a:t> του Πατριαρχείου </a:t>
            </a:r>
            <a:r>
              <a:rPr lang="el-GR" altLang="el-GR" sz="3200" dirty="0" err="1"/>
              <a:t>Αχρίδος</a:t>
            </a:r>
            <a:r>
              <a:rPr lang="el-GR" altLang="el-GR" sz="3200" dirty="0"/>
              <a:t>  ήταν </a:t>
            </a:r>
            <a:r>
              <a:rPr lang="en-US" altLang="el-GR" sz="3200" dirty="0" err="1"/>
              <a:t>το</a:t>
            </a:r>
            <a:r>
              <a:rPr lang="en-US" altLang="el-GR" sz="3200" dirty="0"/>
              <a:t> </a:t>
            </a:r>
            <a:r>
              <a:rPr lang="en-US" altLang="el-GR" sz="3200" dirty="0" err="1"/>
              <a:t>έτος</a:t>
            </a:r>
            <a:r>
              <a:rPr lang="en-US" altLang="el-GR" sz="3200" dirty="0"/>
              <a:t> 1767, κα</a:t>
            </a:r>
            <a:r>
              <a:rPr lang="en-US" altLang="el-GR" sz="3200" dirty="0" err="1"/>
              <a:t>τά</a:t>
            </a:r>
            <a:r>
              <a:rPr lang="en-US" altLang="el-GR" sz="3200" dirty="0"/>
              <a:t> </a:t>
            </a:r>
            <a:r>
              <a:rPr lang="en-US" altLang="el-GR" sz="3200" dirty="0" err="1"/>
              <a:t>το</a:t>
            </a:r>
            <a:r>
              <a:rPr lang="en-US" altLang="el-GR" sz="3200" dirty="0"/>
              <a:t> οπ</a:t>
            </a:r>
            <a:r>
              <a:rPr lang="en-US" altLang="el-GR" sz="3200" dirty="0" err="1"/>
              <a:t>οίο</a:t>
            </a:r>
            <a:r>
              <a:rPr lang="en-US" altLang="el-GR" sz="3200" dirty="0"/>
              <a:t> η </a:t>
            </a:r>
            <a:r>
              <a:rPr lang="el-GR" altLang="el-GR" sz="3200" dirty="0"/>
              <a:t> το </a:t>
            </a:r>
            <a:r>
              <a:rPr lang="en-US" altLang="el-GR" sz="3200" dirty="0"/>
              <a:t>α</a:t>
            </a:r>
            <a:r>
              <a:rPr lang="en-US" altLang="el-GR" sz="3200" dirty="0" err="1"/>
              <a:t>υτοκέφ</a:t>
            </a:r>
            <a:r>
              <a:rPr lang="en-US" altLang="el-GR" sz="3200" dirty="0"/>
              <a:t>αλο αίρεται κατόπιν αιτήσεως της Αρχιεπισκοπής Αχριδών στη διοικητική αρχή του Οθωμανικού Κράτους</a:t>
            </a:r>
            <a:r>
              <a:rPr lang="el-GR" altLang="el-GR" dirty="0"/>
              <a:t>.</a:t>
            </a:r>
            <a:r>
              <a:rPr lang="en-US" altLang="el-GR" dirty="0"/>
              <a:t> </a:t>
            </a:r>
            <a:r>
              <a:rPr lang="el-GR" altLang="el-GR" dirty="0"/>
              <a:t> </a:t>
            </a:r>
          </a:p>
        </p:txBody>
      </p:sp>
    </p:spTree>
    <p:extLst>
      <p:ext uri="{BB962C8B-B14F-4D97-AF65-F5344CB8AC3E}">
        <p14:creationId xmlns:p14="http://schemas.microsoft.com/office/powerpoint/2010/main" val="17219652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a:t>Η Γιουγκοσλαβία </a:t>
            </a:r>
          </a:p>
        </p:txBody>
      </p:sp>
    </p:spTree>
    <p:extLst>
      <p:ext uri="{BB962C8B-B14F-4D97-AF65-F5344CB8AC3E}">
        <p14:creationId xmlns:p14="http://schemas.microsoft.com/office/powerpoint/2010/main" val="31661228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1"/>
                </a:solidFill>
              </a:rPr>
              <a:t>Η Γιουγκοσλαβική μεγάλη Ιδέα</a:t>
            </a:r>
          </a:p>
        </p:txBody>
      </p:sp>
      <p:sp>
        <p:nvSpPr>
          <p:cNvPr id="3" name="Θέση περιεχομένου 2"/>
          <p:cNvSpPr>
            <a:spLocks noGrp="1"/>
          </p:cNvSpPr>
          <p:nvPr>
            <p:ph idx="1"/>
          </p:nvPr>
        </p:nvSpPr>
        <p:spPr>
          <a:xfrm>
            <a:off x="0" y="1772816"/>
            <a:ext cx="8659290" cy="4752528"/>
          </a:xfrm>
        </p:spPr>
        <p:txBody>
          <a:bodyPr>
            <a:noAutofit/>
          </a:bodyPr>
          <a:lstStyle/>
          <a:p>
            <a:pPr lvl="1"/>
            <a:r>
              <a:rPr lang="el-GR" sz="3600" dirty="0">
                <a:latin typeface="Times New Roman" panose="02020603050405020304" pitchFamily="18" charset="0"/>
                <a:cs typeface="Times New Roman" panose="02020603050405020304" pitchFamily="18" charset="0"/>
              </a:rPr>
              <a:t>Σλοβενία	</a:t>
            </a:r>
            <a:r>
              <a:rPr lang="el-GR" sz="2400" dirty="0">
                <a:latin typeface="Times New Roman" panose="02020603050405020304" pitchFamily="18" charset="0"/>
                <a:cs typeface="Times New Roman" panose="02020603050405020304" pitchFamily="18" charset="0"/>
              </a:rPr>
              <a:t>				                                        Ενταγμένη στο Δουκάτο της Αυστρίας από το 12</a:t>
            </a:r>
            <a:r>
              <a:rPr lang="el-GR" sz="2400" baseline="30000" dirty="0">
                <a:latin typeface="Times New Roman" panose="02020603050405020304" pitchFamily="18" charset="0"/>
                <a:cs typeface="Times New Roman" panose="02020603050405020304" pitchFamily="18" charset="0"/>
              </a:rPr>
              <a:t>ο</a:t>
            </a:r>
            <a:r>
              <a:rPr lang="el-GR" sz="2400" dirty="0">
                <a:latin typeface="Times New Roman" panose="02020603050405020304" pitchFamily="18" charset="0"/>
                <a:cs typeface="Times New Roman" panose="02020603050405020304" pitchFamily="18" charset="0"/>
              </a:rPr>
              <a:t> αιώνα. </a:t>
            </a:r>
            <a:r>
              <a:rPr lang="el-GR" sz="2400" dirty="0" err="1">
                <a:latin typeface="Times New Roman" panose="02020603050405020304" pitchFamily="18" charset="0"/>
                <a:cs typeface="Times New Roman" panose="02020603050405020304" pitchFamily="18" charset="0"/>
              </a:rPr>
              <a:t>Εκγερμανισμός</a:t>
            </a:r>
            <a:r>
              <a:rPr lang="el-GR" sz="2400" dirty="0">
                <a:latin typeface="Times New Roman" panose="02020603050405020304" pitchFamily="18" charset="0"/>
                <a:cs typeface="Times New Roman" panose="02020603050405020304" pitchFamily="18" charset="0"/>
              </a:rPr>
              <a:t> των ευγενών. Ανάπτυξη τοπικιστικών τάσεων και μη ταύτιση με τον κοινό σλαβικό προορισμό</a:t>
            </a:r>
          </a:p>
          <a:p>
            <a:pPr lvl="1"/>
            <a:r>
              <a:rPr lang="el-GR" sz="3600" dirty="0">
                <a:latin typeface="Times New Roman" panose="02020603050405020304" pitchFamily="18" charset="0"/>
                <a:cs typeface="Times New Roman" panose="02020603050405020304" pitchFamily="18" charset="0"/>
              </a:rPr>
              <a:t>Κροατία</a:t>
            </a:r>
            <a:r>
              <a:rPr lang="el-GR" sz="2400" dirty="0">
                <a:latin typeface="Times New Roman" panose="02020603050405020304" pitchFamily="18" charset="0"/>
                <a:cs typeface="Times New Roman" panose="02020603050405020304" pitchFamily="18" charset="0"/>
              </a:rPr>
              <a:t>					                                   Κατακτήθηκε το 1102 από τους Ούγγρους και συνδέθηκε μαζί τους. </a:t>
            </a:r>
            <a:r>
              <a:rPr lang="el-GR" sz="2400" dirty="0" err="1">
                <a:latin typeface="Times New Roman" panose="02020603050405020304" pitchFamily="18" charset="0"/>
                <a:cs typeface="Times New Roman" panose="02020603050405020304" pitchFamily="18" charset="0"/>
              </a:rPr>
              <a:t>Ιλλυριστική</a:t>
            </a:r>
            <a:r>
              <a:rPr lang="el-GR" sz="2400" dirty="0">
                <a:latin typeface="Times New Roman" panose="02020603050405020304" pitchFamily="18" charset="0"/>
                <a:cs typeface="Times New Roman" panose="02020603050405020304" pitchFamily="18" charset="0"/>
              </a:rPr>
              <a:t> κίνηση. Διχοτομείται με την δημιουργία της Αυστροουγγαρίας</a:t>
            </a:r>
          </a:p>
        </p:txBody>
      </p:sp>
    </p:spTree>
    <p:extLst>
      <p:ext uri="{BB962C8B-B14F-4D97-AF65-F5344CB8AC3E}">
        <p14:creationId xmlns:p14="http://schemas.microsoft.com/office/powerpoint/2010/main" val="33642291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51520" y="1853249"/>
            <a:ext cx="8064896" cy="4395158"/>
          </a:xfrm>
        </p:spPr>
        <p:txBody>
          <a:bodyPr>
            <a:normAutofit/>
          </a:bodyPr>
          <a:lstStyle/>
          <a:p>
            <a:r>
              <a:rPr lang="el-GR" sz="2800" dirty="0"/>
              <a:t>Μαυροβούνιο					                                            Απέσπασε κάποια αυτονομία από την οθωμανική διοίκηση έχοντας ως αρχηγό τον επίσκοπο. Σχέσεις με Ρωσία και Αυστρία</a:t>
            </a:r>
            <a:endParaRPr lang="el-GR" sz="2800" dirty="0">
              <a:solidFill>
                <a:srgbClr val="FFFF00"/>
              </a:solidFill>
            </a:endParaRPr>
          </a:p>
          <a:p>
            <a:r>
              <a:rPr lang="el-GR" sz="2800" dirty="0"/>
              <a:t>Βοσνία και Ερζεγοβίνη	                 Παρουσία εξισλαμισμένων Σέρβων. Επανάσταση χωρίς εθνικοαπελευθερωτικό χαρακτήρα. Η Ερζεγοβίνη πλησιάζει το Μαυροβούνιο ενώ η Βοσνία τη Σερβία</a:t>
            </a:r>
          </a:p>
          <a:p>
            <a:endParaRPr lang="el-GR" dirty="0"/>
          </a:p>
        </p:txBody>
      </p:sp>
    </p:spTree>
    <p:extLst>
      <p:ext uri="{BB962C8B-B14F-4D97-AF65-F5344CB8AC3E}">
        <p14:creationId xmlns:p14="http://schemas.microsoft.com/office/powerpoint/2010/main" val="30717616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51520" y="2052925"/>
            <a:ext cx="8568952" cy="4195481"/>
          </a:xfrm>
        </p:spPr>
        <p:txBody>
          <a:bodyPr>
            <a:normAutofit lnSpcReduction="10000"/>
          </a:bodyPr>
          <a:lstStyle/>
          <a:p>
            <a:r>
              <a:rPr lang="el-GR" sz="3900" dirty="0"/>
              <a:t>Βοϊβοντίνα</a:t>
            </a:r>
            <a:r>
              <a:rPr lang="el-GR" sz="2400" dirty="0"/>
              <a:t>				                                        Αυτόνομη Σερβική Βοϊβοντίνα το 1848 </a:t>
            </a:r>
            <a:r>
              <a:rPr lang="el-GR" sz="2400" dirty="0" err="1"/>
              <a:t>εως</a:t>
            </a:r>
            <a:r>
              <a:rPr lang="el-GR" sz="2400" dirty="0"/>
              <a:t> το 1861. Πέρασε στους Ούγγρους και μετά την μετανάστευση των Σέρβων επήλθε μεγάλη εθνολογική αλλοίωση.</a:t>
            </a:r>
          </a:p>
          <a:p>
            <a:r>
              <a:rPr lang="el-GR" sz="3500" dirty="0"/>
              <a:t>Η ελεύθερη Σερβία</a:t>
            </a:r>
            <a:r>
              <a:rPr lang="el-GR" sz="2400" dirty="0"/>
              <a:t>					                              Ο  απολυταρχικός </a:t>
            </a:r>
            <a:r>
              <a:rPr lang="el-GR" sz="2400" dirty="0" err="1"/>
              <a:t>Μίλος</a:t>
            </a:r>
            <a:r>
              <a:rPr lang="el-GR" sz="2400" dirty="0"/>
              <a:t> </a:t>
            </a:r>
            <a:r>
              <a:rPr lang="el-GR" sz="2400" dirty="0" err="1"/>
              <a:t>Οβρένοβιτς</a:t>
            </a:r>
            <a:r>
              <a:rPr lang="el-GR" sz="2400" dirty="0"/>
              <a:t> παραχώρησε Σύνταγμα το 1835 και το 1838. Με την παραίτησή του ανέρχεται ο Αλέξανδρος </a:t>
            </a:r>
            <a:r>
              <a:rPr lang="el-GR" sz="2400" dirty="0" err="1"/>
              <a:t>Καραγιώργιεβιτς</a:t>
            </a:r>
            <a:r>
              <a:rPr lang="el-GR" sz="2400" dirty="0"/>
              <a:t>. Ύπαρξη Γερουσίας. Η εξωτερική πολιτική ασκείται από τον Ηλία </a:t>
            </a:r>
            <a:r>
              <a:rPr lang="el-GR" sz="2400" dirty="0" err="1"/>
              <a:t>Γκαράσανιν</a:t>
            </a:r>
            <a:r>
              <a:rPr lang="el-GR" sz="2400" dirty="0"/>
              <a:t> με την επιδίωξη ουδετερότητας. Το 1858 επάνοδος του </a:t>
            </a:r>
            <a:r>
              <a:rPr lang="el-GR" sz="2400" dirty="0" err="1"/>
              <a:t>Οβρένοβιτς</a:t>
            </a:r>
            <a:r>
              <a:rPr lang="el-GR" sz="2400" dirty="0"/>
              <a:t> και εν συνεχεία του γιού του Μιχαήλ.</a:t>
            </a:r>
          </a:p>
          <a:p>
            <a:endParaRPr lang="el-GR" dirty="0"/>
          </a:p>
        </p:txBody>
      </p:sp>
    </p:spTree>
    <p:extLst>
      <p:ext uri="{BB962C8B-B14F-4D97-AF65-F5344CB8AC3E}">
        <p14:creationId xmlns:p14="http://schemas.microsoft.com/office/powerpoint/2010/main" val="32381806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4800" dirty="0"/>
              <a:t>Βουλγαρία. Εκκλησιαστικό Σχίσμα και απελευθερωτικά κινήματα</a:t>
            </a:r>
          </a:p>
          <a:p>
            <a:endParaRPr lang="el-GR" dirty="0"/>
          </a:p>
        </p:txBody>
      </p:sp>
    </p:spTree>
    <p:extLst>
      <p:ext uri="{BB962C8B-B14F-4D97-AF65-F5344CB8AC3E}">
        <p14:creationId xmlns:p14="http://schemas.microsoft.com/office/powerpoint/2010/main" val="315795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5791200" cy="792088"/>
          </a:xfrm>
        </p:spPr>
        <p:txBody>
          <a:bodyPr>
            <a:noAutofit/>
          </a:bodyPr>
          <a:lstStyle/>
          <a:p>
            <a:r>
              <a:rPr lang="el-GR" sz="2800" b="1" dirty="0">
                <a:solidFill>
                  <a:schemeClr val="tx1"/>
                </a:solidFill>
                <a:latin typeface="Times New Roman" pitchFamily="18" charset="0"/>
                <a:cs typeface="Times New Roman" pitchFamily="18" charset="0"/>
              </a:rPr>
              <a:t>ΣΧΕΣΗ ΚΟΙΝΟΤΗΤΑΣ ΜΕ ΤΗΝ ΠΟΛΗ_ΚΡΑΤΟΣ</a:t>
            </a:r>
            <a:br>
              <a:rPr lang="el-GR" sz="3200" b="1" dirty="0">
                <a:solidFill>
                  <a:schemeClr val="tx1"/>
                </a:solidFill>
                <a:latin typeface="Times New Roman" pitchFamily="18" charset="0"/>
                <a:cs typeface="Times New Roman" pitchFamily="18" charset="0"/>
              </a:rPr>
            </a:br>
            <a:endParaRPr lang="el-GR" sz="3200" b="1" dirty="0">
              <a:solidFill>
                <a:schemeClr val="tx1"/>
              </a:solidFill>
            </a:endParaRPr>
          </a:p>
        </p:txBody>
      </p:sp>
      <p:sp>
        <p:nvSpPr>
          <p:cNvPr id="3" name="Θέση περιεχομένου 2"/>
          <p:cNvSpPr>
            <a:spLocks noGrp="1"/>
          </p:cNvSpPr>
          <p:nvPr>
            <p:ph idx="1"/>
          </p:nvPr>
        </p:nvSpPr>
        <p:spPr>
          <a:xfrm>
            <a:off x="179512" y="1268760"/>
            <a:ext cx="8712968" cy="5400600"/>
          </a:xfrm>
        </p:spPr>
        <p:txBody>
          <a:bodyPr>
            <a:normAutofit/>
          </a:bodyPr>
          <a:lstStyle/>
          <a:p>
            <a:pPr algn="just"/>
            <a:r>
              <a:rPr lang="el-GR" sz="3200" dirty="0">
                <a:latin typeface="Times New Roman" pitchFamily="18" charset="0"/>
                <a:cs typeface="Times New Roman" pitchFamily="18" charset="0"/>
              </a:rPr>
              <a:t>Η πολιτική κοινότητα περιλαμβάνει τις κοινές σχέσεις αναφορικά με τους κανόνες διαμονής, τους νόμους, τη λατρεία, τη συμμετοχή στον πόλεμο και τις στρατηγικές επιβίωσης , που καθορίζουν την αίσθηση της κοινής ταυτότητας, αλλά δεν είναι συνώνυμες με την έννοια της </a:t>
            </a:r>
            <a:r>
              <a:rPr lang="el-GR" sz="3200" i="1" dirty="0">
                <a:latin typeface="Times New Roman" pitchFamily="18" charset="0"/>
                <a:cs typeface="Times New Roman" pitchFamily="18" charset="0"/>
              </a:rPr>
              <a:t>πόλεως</a:t>
            </a:r>
            <a:r>
              <a:rPr lang="el-GR" sz="4000" dirty="0">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val="10587384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ΕΞΑΡΧΙΑ 1870</a:t>
            </a:r>
          </a:p>
        </p:txBody>
      </p:sp>
      <p:sp>
        <p:nvSpPr>
          <p:cNvPr id="3" name="Θέση περιεχομένου 2"/>
          <p:cNvSpPr>
            <a:spLocks noGrp="1"/>
          </p:cNvSpPr>
          <p:nvPr>
            <p:ph idx="1"/>
          </p:nvPr>
        </p:nvSpPr>
        <p:spPr>
          <a:xfrm>
            <a:off x="323528" y="2052925"/>
            <a:ext cx="8928992" cy="4688443"/>
          </a:xfrm>
        </p:spPr>
        <p:txBody>
          <a:bodyPr>
            <a:normAutofit/>
          </a:bodyPr>
          <a:lstStyle/>
          <a:p>
            <a:r>
              <a:rPr lang="el-GR" sz="2400" dirty="0"/>
              <a:t>Καθυστέρηση εθνικής αφύπνισης Βουλγάρων. Ανάμειξη των Ρώσων στα Βουλγαρικά πράγματα και περιορισμός της επιρροής του Ελληνικού πολιτισμού. Αποτυχία εθνικών κινημάτων ως το 1843 και απουσία εθνικής παιδείας. </a:t>
            </a:r>
          </a:p>
          <a:p>
            <a:r>
              <a:rPr lang="el-GR" sz="2400" dirty="0"/>
              <a:t>Δημιουργία Βουλγαρικής Εξαρχίας (1870) και ανακήρυξή της ως σχισματικής από το Πατριαρχείο το 1872. Επόμενα επαναστατικά κινήματα ανεπιτυχή. Η απελευθέρωση θα έρθει μόνο μετά τον </a:t>
            </a:r>
            <a:r>
              <a:rPr lang="el-GR" sz="2400" dirty="0" err="1"/>
              <a:t>Ρωσοτουρκικό</a:t>
            </a:r>
            <a:r>
              <a:rPr lang="el-GR" sz="2400" dirty="0"/>
              <a:t> πόλεμο του 1877</a:t>
            </a:r>
          </a:p>
        </p:txBody>
      </p:sp>
    </p:spTree>
    <p:extLst>
      <p:ext uri="{BB962C8B-B14F-4D97-AF65-F5344CB8AC3E}">
        <p14:creationId xmlns:p14="http://schemas.microsoft.com/office/powerpoint/2010/main" val="981415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83974" y="2052925"/>
            <a:ext cx="8192482" cy="4195481"/>
          </a:xfrm>
        </p:spPr>
        <p:txBody>
          <a:bodyPr>
            <a:normAutofit/>
          </a:bodyPr>
          <a:lstStyle/>
          <a:p>
            <a:r>
              <a:rPr lang="el-GR" sz="4000" dirty="0"/>
              <a:t>Ρουμανία. Η Ένωση των Παραδουνάβιων ηγεμονιών και η ίδρυση του Ρουμανικού κράτους</a:t>
            </a:r>
          </a:p>
          <a:p>
            <a:endParaRPr lang="el-GR" sz="4000" dirty="0">
              <a:solidFill>
                <a:srgbClr val="FFFF00"/>
              </a:solidFill>
            </a:endParaRPr>
          </a:p>
        </p:txBody>
      </p:sp>
    </p:spTree>
    <p:extLst>
      <p:ext uri="{BB962C8B-B14F-4D97-AF65-F5344CB8AC3E}">
        <p14:creationId xmlns:p14="http://schemas.microsoft.com/office/powerpoint/2010/main" val="21499013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schemeClr val="tx1"/>
                </a:solidFill>
              </a:rPr>
              <a:t>Ημιαυτονομια</a:t>
            </a:r>
            <a:r>
              <a:rPr lang="el-GR" dirty="0">
                <a:solidFill>
                  <a:schemeClr val="tx1"/>
                </a:solidFill>
              </a:rPr>
              <a:t> 1513</a:t>
            </a:r>
          </a:p>
        </p:txBody>
      </p:sp>
      <p:sp>
        <p:nvSpPr>
          <p:cNvPr id="3" name="Θέση περιεχομένου 2"/>
          <p:cNvSpPr>
            <a:spLocks noGrp="1"/>
          </p:cNvSpPr>
          <p:nvPr>
            <p:ph idx="1"/>
          </p:nvPr>
        </p:nvSpPr>
        <p:spPr>
          <a:xfrm>
            <a:off x="251520" y="2052925"/>
            <a:ext cx="8280920" cy="4195481"/>
          </a:xfrm>
        </p:spPr>
        <p:txBody>
          <a:bodyPr>
            <a:noAutofit/>
          </a:bodyPr>
          <a:lstStyle/>
          <a:p>
            <a:r>
              <a:rPr lang="el-GR" sz="3200" dirty="0">
                <a:latin typeface="Times New Roman" panose="02020603050405020304" pitchFamily="18" charset="0"/>
                <a:cs typeface="Times New Roman" panose="02020603050405020304" pitchFamily="18" charset="0"/>
              </a:rPr>
              <a:t>Μολδαβία και Βλαχία από το 1513 σε ημιαυτόνομο καθεστώς υπό την επικυριαρχία του Σουλτάνου. </a:t>
            </a:r>
          </a:p>
          <a:p>
            <a:r>
              <a:rPr lang="el-GR" sz="3200" dirty="0">
                <a:latin typeface="Times New Roman" panose="02020603050405020304" pitchFamily="18" charset="0"/>
                <a:cs typeface="Times New Roman" panose="02020603050405020304" pitchFamily="18" charset="0"/>
              </a:rPr>
              <a:t>Η Τρανσυλβανία εντάχθηκε στην Αυστριακή αυτοκρατορία.</a:t>
            </a:r>
          </a:p>
          <a:p>
            <a:endParaRPr lang="el-GR" sz="2800" dirty="0"/>
          </a:p>
        </p:txBody>
      </p:sp>
    </p:spTree>
    <p:extLst>
      <p:ext uri="{BB962C8B-B14F-4D97-AF65-F5344CB8AC3E}">
        <p14:creationId xmlns:p14="http://schemas.microsoft.com/office/powerpoint/2010/main" val="24839771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Φαναριώτικη </a:t>
            </a:r>
            <a:r>
              <a:rPr lang="el-GR" dirty="0" err="1">
                <a:solidFill>
                  <a:schemeClr val="tx1"/>
                </a:solidFill>
              </a:rPr>
              <a:t>περιοδος</a:t>
            </a:r>
            <a:r>
              <a:rPr lang="el-GR" dirty="0">
                <a:solidFill>
                  <a:schemeClr val="tx1"/>
                </a:solidFill>
              </a:rPr>
              <a:t> 1711-1821</a:t>
            </a:r>
          </a:p>
        </p:txBody>
      </p:sp>
      <p:sp>
        <p:nvSpPr>
          <p:cNvPr id="3" name="Θέση περιεχομένου 2"/>
          <p:cNvSpPr>
            <a:spLocks noGrp="1"/>
          </p:cNvSpPr>
          <p:nvPr>
            <p:ph idx="1"/>
          </p:nvPr>
        </p:nvSpPr>
        <p:spPr>
          <a:xfrm>
            <a:off x="539552" y="1853248"/>
            <a:ext cx="6711654" cy="4195481"/>
          </a:xfrm>
        </p:spPr>
        <p:txBody>
          <a:bodyPr>
            <a:normAutofit/>
          </a:bodyPr>
          <a:lstStyle/>
          <a:p>
            <a:r>
              <a:rPr lang="el-GR" sz="3200" dirty="0"/>
              <a:t>Μετά το 1711 υπάρχει ιδιαίτερος παρεμβατισμός και μείωση των προνομίων. Οι ηγεμόνες των δύο χωρών δεν εκλέγονται πλέον αλλά διορίζονται κατευθείαν από τον Σουλτάνο- εγκαινιάζεται η Φαναριώτικη περίοδος.</a:t>
            </a:r>
          </a:p>
          <a:p>
            <a:endParaRPr lang="el-GR" sz="3200" dirty="0"/>
          </a:p>
        </p:txBody>
      </p:sp>
    </p:spTree>
    <p:extLst>
      <p:ext uri="{BB962C8B-B14F-4D97-AF65-F5344CB8AC3E}">
        <p14:creationId xmlns:p14="http://schemas.microsoft.com/office/powerpoint/2010/main" val="4171158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8"/>
            <a:ext cx="6798734" cy="353424"/>
          </a:xfrm>
        </p:spPr>
        <p:txBody>
          <a:bodyPr>
            <a:normAutofit fontScale="90000"/>
          </a:bodyPr>
          <a:lstStyle/>
          <a:p>
            <a:r>
              <a:rPr lang="el-GR" dirty="0">
                <a:solidFill>
                  <a:schemeClr val="tx1"/>
                </a:solidFill>
              </a:rPr>
              <a:t>ΦΙΛΙΚΗ ΕΤΑΙΡΙΑ</a:t>
            </a:r>
          </a:p>
        </p:txBody>
      </p:sp>
      <p:sp>
        <p:nvSpPr>
          <p:cNvPr id="3" name="Θέση περιεχομένου 2"/>
          <p:cNvSpPr>
            <a:spLocks noGrp="1"/>
          </p:cNvSpPr>
          <p:nvPr>
            <p:ph idx="1"/>
          </p:nvPr>
        </p:nvSpPr>
        <p:spPr>
          <a:xfrm>
            <a:off x="539552" y="1844823"/>
            <a:ext cx="6999802" cy="4403583"/>
          </a:xfrm>
        </p:spPr>
        <p:txBody>
          <a:bodyPr>
            <a:normAutofit/>
          </a:bodyPr>
          <a:lstStyle/>
          <a:p>
            <a:r>
              <a:rPr lang="el-GR" sz="2800" dirty="0"/>
              <a:t>Στις αρχές του  1821 Φιλική Εταιρία με επικεφαλής τον Υψηλάντη κήρυξε επανάσταση. Ακολούθησε η  απόρριψη του κινήματος από την Ρωσία. </a:t>
            </a:r>
          </a:p>
          <a:p>
            <a:r>
              <a:rPr lang="el-GR" sz="2800" dirty="0"/>
              <a:t>Άδοξο τέλος της επανάστασης του Υψηλάντη στο Δραγατσάνι</a:t>
            </a:r>
          </a:p>
        </p:txBody>
      </p:sp>
    </p:spTree>
    <p:extLst>
      <p:ext uri="{BB962C8B-B14F-4D97-AF65-F5344CB8AC3E}">
        <p14:creationId xmlns:p14="http://schemas.microsoft.com/office/powerpoint/2010/main" val="13228076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929487"/>
          </a:xfrm>
        </p:spPr>
        <p:txBody>
          <a:bodyPr>
            <a:normAutofit fontScale="90000"/>
          </a:bodyPr>
          <a:lstStyle/>
          <a:p>
            <a:r>
              <a:rPr lang="el-GR" sz="2800" dirty="0">
                <a:solidFill>
                  <a:schemeClr val="tx1"/>
                </a:solidFill>
                <a:latin typeface="Times New Roman" panose="02020603050405020304" pitchFamily="18" charset="0"/>
                <a:cs typeface="Times New Roman" panose="02020603050405020304" pitchFamily="18" charset="0"/>
              </a:rPr>
              <a:t>1828/1829 ρωσική κηδεμονία στις παραδουνάβιες ηγεμονίες</a:t>
            </a:r>
          </a:p>
        </p:txBody>
      </p:sp>
      <p:sp>
        <p:nvSpPr>
          <p:cNvPr id="3" name="Θέση περιεχομένου 2"/>
          <p:cNvSpPr>
            <a:spLocks noGrp="1"/>
          </p:cNvSpPr>
          <p:nvPr>
            <p:ph idx="1"/>
          </p:nvPr>
        </p:nvSpPr>
        <p:spPr>
          <a:xfrm>
            <a:off x="395536" y="2060847"/>
            <a:ext cx="7920880" cy="4187559"/>
          </a:xfrm>
        </p:spPr>
        <p:txBody>
          <a:bodyPr>
            <a:normAutofit/>
          </a:bodyPr>
          <a:lstStyle/>
          <a:p>
            <a:r>
              <a:rPr lang="el-GR" sz="2800" dirty="0">
                <a:latin typeface="Times New Roman" panose="02020603050405020304" pitchFamily="18" charset="0"/>
                <a:cs typeface="Times New Roman" panose="02020603050405020304" pitchFamily="18" charset="0"/>
              </a:rPr>
              <a:t>Με τη νίκη στον </a:t>
            </a:r>
            <a:r>
              <a:rPr lang="el-GR" sz="2800" dirty="0" err="1">
                <a:latin typeface="Times New Roman" panose="02020603050405020304" pitchFamily="18" charset="0"/>
                <a:cs typeface="Times New Roman" panose="02020603050405020304" pitchFamily="18" charset="0"/>
              </a:rPr>
              <a:t>Ρωσοτουρκικό</a:t>
            </a:r>
            <a:r>
              <a:rPr lang="el-GR" sz="2800" dirty="0">
                <a:latin typeface="Times New Roman" panose="02020603050405020304" pitchFamily="18" charset="0"/>
                <a:cs typeface="Times New Roman" panose="02020603050405020304" pitchFamily="18" charset="0"/>
              </a:rPr>
              <a:t> πόλεμο του 1828-1829 η αυτονομία των παραδουνάβιων ηγεμονιών τίθεται υπό την εγγύηση της Ρωσίας. </a:t>
            </a:r>
          </a:p>
          <a:p>
            <a:r>
              <a:rPr lang="el-GR" sz="2800" dirty="0">
                <a:latin typeface="Times New Roman" panose="02020603050405020304" pitchFamily="18" charset="0"/>
                <a:cs typeface="Times New Roman" panose="02020603050405020304" pitchFamily="18" charset="0"/>
              </a:rPr>
              <a:t>Με την πάροδο του χρόνου η Ρωσική κηδεμονία γίνεται αντιπαθής στους Ρουμάνους. </a:t>
            </a:r>
          </a:p>
          <a:p>
            <a:r>
              <a:rPr lang="el-GR" sz="2800" dirty="0">
                <a:latin typeface="Times New Roman" panose="02020603050405020304" pitchFamily="18" charset="0"/>
                <a:cs typeface="Times New Roman" panose="02020603050405020304" pitchFamily="18" charset="0"/>
              </a:rPr>
              <a:t>Το 1848 εκδηλώνεται η επανάσταση.</a:t>
            </a:r>
          </a:p>
        </p:txBody>
      </p:sp>
    </p:spTree>
    <p:extLst>
      <p:ext uri="{BB962C8B-B14F-4D97-AF65-F5344CB8AC3E}">
        <p14:creationId xmlns:p14="http://schemas.microsoft.com/office/powerpoint/2010/main" val="33244113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01495"/>
          </a:xfrm>
        </p:spPr>
        <p:txBody>
          <a:bodyPr>
            <a:normAutofit fontScale="90000"/>
          </a:bodyPr>
          <a:lstStyle/>
          <a:p>
            <a:r>
              <a:rPr lang="el-GR" dirty="0">
                <a:solidFill>
                  <a:schemeClr val="tx1"/>
                </a:solidFill>
              </a:rPr>
              <a:t>1861:Ίδρυση της Ρουμανικής Ηγεμονίας</a:t>
            </a:r>
          </a:p>
        </p:txBody>
      </p:sp>
      <p:sp>
        <p:nvSpPr>
          <p:cNvPr id="3" name="Θέση περιεχομένου 2"/>
          <p:cNvSpPr>
            <a:spLocks noGrp="1"/>
          </p:cNvSpPr>
          <p:nvPr>
            <p:ph idx="1"/>
          </p:nvPr>
        </p:nvSpPr>
        <p:spPr>
          <a:xfrm>
            <a:off x="483974" y="2052925"/>
            <a:ext cx="7472402" cy="4195481"/>
          </a:xfrm>
        </p:spPr>
        <p:txBody>
          <a:bodyPr>
            <a:normAutofit/>
          </a:bodyPr>
          <a:lstStyle/>
          <a:p>
            <a:r>
              <a:rPr lang="el-GR" sz="2800" dirty="0"/>
              <a:t>Μετά από την ήττα της </a:t>
            </a:r>
            <a:r>
              <a:rPr lang="el-GR" sz="2800" dirty="0" err="1"/>
              <a:t>Ρωσσίας</a:t>
            </a:r>
            <a:r>
              <a:rPr lang="el-GR" sz="2800" dirty="0"/>
              <a:t> στο Κριμαϊκό πόλεμο η ρωσική κηδεμονία απομακρύνεται. </a:t>
            </a:r>
          </a:p>
          <a:p>
            <a:r>
              <a:rPr lang="el-GR" sz="2800" dirty="0"/>
              <a:t>Το 1861 αναγνωρίζεται η ένωση της Βλαχίας και της Μολδαβίας στο κράτος της Ρουμανίας με πρωτεύουσα το Βουκουρέστι. Πρώτος ηγεμόνας εξελέγη ο Αλέξανδρος </a:t>
            </a:r>
            <a:r>
              <a:rPr lang="el-GR" sz="2800" dirty="0" err="1"/>
              <a:t>Κούζα</a:t>
            </a:r>
            <a:r>
              <a:rPr lang="el-GR" sz="2800" dirty="0"/>
              <a:t> ο οποίος αναδιένειμε την γη στους αγρότες και κρατικοποίησε με νόμο τις μοναστηριακές περιουσίες της χώρας.</a:t>
            </a:r>
          </a:p>
          <a:p>
            <a:endParaRPr lang="el-GR" dirty="0"/>
          </a:p>
        </p:txBody>
      </p:sp>
    </p:spTree>
    <p:extLst>
      <p:ext uri="{BB962C8B-B14F-4D97-AF65-F5344CB8AC3E}">
        <p14:creationId xmlns:p14="http://schemas.microsoft.com/office/powerpoint/2010/main" val="34112357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888050"/>
          </a:xfrm>
        </p:spPr>
        <p:txBody>
          <a:bodyPr>
            <a:normAutofit fontScale="90000"/>
          </a:bodyPr>
          <a:lstStyle/>
          <a:p>
            <a:r>
              <a:rPr lang="el-GR" sz="3200" dirty="0">
                <a:solidFill>
                  <a:schemeClr val="tx1"/>
                </a:solidFill>
                <a:latin typeface="Times New Roman" panose="02020603050405020304" pitchFamily="18" charset="0"/>
                <a:cs typeface="Times New Roman" panose="02020603050405020304" pitchFamily="18" charset="0"/>
              </a:rPr>
              <a:t>1865 -1877: Ίδρυση Ανεξάρτητης </a:t>
            </a:r>
            <a:r>
              <a:rPr lang="el-GR" sz="3200" dirty="0" err="1">
                <a:solidFill>
                  <a:schemeClr val="tx1"/>
                </a:solidFill>
                <a:latin typeface="Times New Roman" panose="02020603050405020304" pitchFamily="18" charset="0"/>
                <a:cs typeface="Times New Roman" panose="02020603050405020304" pitchFamily="18" charset="0"/>
              </a:rPr>
              <a:t>ρουμανικης</a:t>
            </a:r>
            <a:r>
              <a:rPr lang="el-GR" sz="3200" dirty="0">
                <a:solidFill>
                  <a:schemeClr val="tx1"/>
                </a:solidFill>
                <a:latin typeface="Times New Roman" panose="02020603050405020304" pitchFamily="18" charset="0"/>
                <a:cs typeface="Times New Roman" panose="02020603050405020304" pitchFamily="18" charset="0"/>
              </a:rPr>
              <a:t> εκκλησίας</a:t>
            </a:r>
          </a:p>
        </p:txBody>
      </p:sp>
      <p:sp>
        <p:nvSpPr>
          <p:cNvPr id="3" name="Θέση περιεχομένου 2"/>
          <p:cNvSpPr>
            <a:spLocks noGrp="1"/>
          </p:cNvSpPr>
          <p:nvPr>
            <p:ph idx="1"/>
          </p:nvPr>
        </p:nvSpPr>
        <p:spPr>
          <a:xfrm>
            <a:off x="484710" y="1340768"/>
            <a:ext cx="7055380" cy="4915561"/>
          </a:xfrm>
        </p:spPr>
        <p:txBody>
          <a:bodyPr>
            <a:noAutofit/>
          </a:bodyPr>
          <a:lstStyle/>
          <a:p>
            <a:r>
              <a:rPr lang="el-GR" sz="2800" dirty="0">
                <a:latin typeface="Times New Roman" panose="02020603050405020304" pitchFamily="18" charset="0"/>
                <a:cs typeface="Times New Roman" panose="02020603050405020304" pitchFamily="18" charset="0"/>
              </a:rPr>
              <a:t>Το 1865 ο </a:t>
            </a:r>
            <a:r>
              <a:rPr lang="el-GR" sz="2800" dirty="0" err="1">
                <a:latin typeface="Times New Roman" panose="02020603050405020304" pitchFamily="18" charset="0"/>
                <a:cs typeface="Times New Roman" panose="02020603050405020304" pitchFamily="18" charset="0"/>
              </a:rPr>
              <a:t>Κούζα</a:t>
            </a:r>
            <a:r>
              <a:rPr lang="el-GR" sz="2800" dirty="0">
                <a:latin typeface="Times New Roman" panose="02020603050405020304" pitchFamily="18" charset="0"/>
                <a:cs typeface="Times New Roman" panose="02020603050405020304" pitchFamily="18" charset="0"/>
              </a:rPr>
              <a:t> κήρυξε τη Ρουμανική Εκκλησία ανεξάρτητη. Το Πατριαρχείο αποδέχτηκε την ενέργεια ως νόμιμη μόνο το 1885 οπότε αναγνωρίστηκε το αυτοκέφαλο της Ρουμανικής Εκκλησίας. </a:t>
            </a:r>
          </a:p>
          <a:p>
            <a:r>
              <a:rPr lang="el-GR" sz="2800" dirty="0">
                <a:latin typeface="Times New Roman" panose="02020603050405020304" pitchFamily="18" charset="0"/>
                <a:cs typeface="Times New Roman" panose="02020603050405020304" pitchFamily="18" charset="0"/>
              </a:rPr>
              <a:t>Η ανεξαρτησία των Ρουμάνων δεν θα έρθει πριν το 1877 και το </a:t>
            </a:r>
            <a:r>
              <a:rPr lang="el-GR" sz="2800" dirty="0" err="1">
                <a:latin typeface="Times New Roman" panose="02020603050405020304" pitchFamily="18" charset="0"/>
                <a:cs typeface="Times New Roman" panose="02020603050405020304" pitchFamily="18" charset="0"/>
              </a:rPr>
              <a:t>Ρωσοτουρκικό</a:t>
            </a:r>
            <a:r>
              <a:rPr lang="el-GR" sz="2800" dirty="0">
                <a:latin typeface="Times New Roman" panose="02020603050405020304" pitchFamily="18" charset="0"/>
                <a:cs typeface="Times New Roman" panose="02020603050405020304" pitchFamily="18" charset="0"/>
              </a:rPr>
              <a:t> πόλεμο</a:t>
            </a:r>
          </a:p>
        </p:txBody>
      </p:sp>
    </p:spTree>
    <p:extLst>
      <p:ext uri="{BB962C8B-B14F-4D97-AF65-F5344CB8AC3E}">
        <p14:creationId xmlns:p14="http://schemas.microsoft.com/office/powerpoint/2010/main" val="27830203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01495"/>
          </a:xfrm>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ΚΑΤΑΣΤΑΣΗ ΣΕΡΒΙΑΣ ΩΣ ΤΟ 1804</a:t>
            </a:r>
          </a:p>
        </p:txBody>
      </p:sp>
      <p:sp>
        <p:nvSpPr>
          <p:cNvPr id="3" name="Θέση περιεχομένου 2"/>
          <p:cNvSpPr>
            <a:spLocks noGrp="1"/>
          </p:cNvSpPr>
          <p:nvPr>
            <p:ph idx="1"/>
          </p:nvPr>
        </p:nvSpPr>
        <p:spPr>
          <a:xfrm>
            <a:off x="467544" y="1988840"/>
            <a:ext cx="7920880" cy="4104456"/>
          </a:xfrm>
        </p:spPr>
        <p:txBody>
          <a:bodyPr>
            <a:noAutofit/>
          </a:bodyPr>
          <a:lstStyle/>
          <a:p>
            <a:r>
              <a:rPr lang="el-GR" sz="2800" b="1" dirty="0">
                <a:latin typeface="Times New Roman" panose="02020603050405020304" pitchFamily="18" charset="0"/>
                <a:cs typeface="Times New Roman" panose="02020603050405020304" pitchFamily="18" charset="0"/>
              </a:rPr>
              <a:t>Αυστριακή κατοχή </a:t>
            </a:r>
            <a:r>
              <a:rPr lang="el-GR" sz="2800" b="1" dirty="0" err="1">
                <a:latin typeface="Times New Roman" panose="02020603050405020304" pitchFamily="18" charset="0"/>
                <a:cs typeface="Times New Roman" panose="02020603050405020304" pitchFamily="18" charset="0"/>
              </a:rPr>
              <a:t>Σερβίας→</a:t>
            </a:r>
            <a:r>
              <a:rPr lang="el-GR" sz="2800" b="1" dirty="0">
                <a:latin typeface="Times New Roman" panose="02020603050405020304" pitchFamily="18" charset="0"/>
                <a:cs typeface="Times New Roman" panose="02020603050405020304" pitchFamily="18" charset="0"/>
              </a:rPr>
              <a:t> ανάπτυξη τοπικής αυτοδιοίκησης,</a:t>
            </a:r>
            <a:r>
              <a:rPr lang="el-GR" sz="2800" b="1" i="1" dirty="0">
                <a:latin typeface="Times New Roman" panose="02020603050405020304" pitchFamily="18" charset="0"/>
                <a:cs typeface="Times New Roman" panose="02020603050405020304" pitchFamily="18" charset="0"/>
              </a:rPr>
              <a:t> </a:t>
            </a:r>
            <a:r>
              <a:rPr lang="el-GR" sz="2800" b="1" i="1" dirty="0" err="1">
                <a:latin typeface="Times New Roman" panose="02020603050405020304" pitchFamily="18" charset="0"/>
                <a:cs typeface="Times New Roman" panose="02020603050405020304" pitchFamily="18" charset="0"/>
              </a:rPr>
              <a:t>Κνεζ</a:t>
            </a:r>
            <a:endParaRPr lang="el-GR" sz="2800" b="1" dirty="0">
              <a:latin typeface="Times New Roman" panose="02020603050405020304" pitchFamily="18" charset="0"/>
              <a:cs typeface="Times New Roman" panose="02020603050405020304" pitchFamily="18" charset="0"/>
            </a:endParaRPr>
          </a:p>
          <a:p>
            <a:r>
              <a:rPr lang="el-GR" sz="2800" b="1" dirty="0" err="1">
                <a:latin typeface="Times New Roman" panose="02020603050405020304" pitchFamily="18" charset="0"/>
                <a:cs typeface="Times New Roman" panose="02020603050405020304" pitchFamily="18" charset="0"/>
              </a:rPr>
              <a:t>Αυστροτουρκικοί</a:t>
            </a:r>
            <a:r>
              <a:rPr lang="el-GR" sz="2800" b="1" dirty="0">
                <a:latin typeface="Times New Roman" panose="02020603050405020304" pitchFamily="18" charset="0"/>
                <a:cs typeface="Times New Roman" panose="02020603050405020304" pitchFamily="18" charset="0"/>
              </a:rPr>
              <a:t> πόλεμοι 1787-1791→ πολεμική πείρα</a:t>
            </a:r>
          </a:p>
          <a:p>
            <a:r>
              <a:rPr lang="el-GR" sz="2800" b="1" dirty="0">
                <a:latin typeface="Times New Roman" panose="02020603050405020304" pitchFamily="18" charset="0"/>
                <a:cs typeface="Times New Roman" panose="02020603050405020304" pitchFamily="18" charset="0"/>
              </a:rPr>
              <a:t>Ο Σουλτάνος παραχωρεί φορολογικές ελαφρύνσεις και προνόμια, οι γενίτσαροι εποφθαλμιούν τις Σερβικές κτήσεις και ασκούν τρομοκρατία</a:t>
            </a:r>
          </a:p>
        </p:txBody>
      </p:sp>
    </p:spTree>
    <p:extLst>
      <p:ext uri="{BB962C8B-B14F-4D97-AF65-F5344CB8AC3E}">
        <p14:creationId xmlns:p14="http://schemas.microsoft.com/office/powerpoint/2010/main" val="42668155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609592"/>
            <a:ext cx="5348808" cy="659167"/>
          </a:xfrm>
        </p:spPr>
        <p:txBody>
          <a:bodyPr>
            <a:normAutofit fontScale="90000"/>
          </a:bodyPr>
          <a:lstStyle/>
          <a:p>
            <a:br>
              <a:rPr lang="en-US" u="sng" dirty="0"/>
            </a:br>
            <a:r>
              <a:rPr lang="el-GR" sz="3100" dirty="0">
                <a:solidFill>
                  <a:schemeClr val="tx1"/>
                </a:solidFill>
                <a:latin typeface="Times New Roman" panose="02020603050405020304" pitchFamily="18" charset="0"/>
                <a:cs typeface="Times New Roman" panose="02020603050405020304" pitchFamily="18" charset="0"/>
              </a:rPr>
              <a:t>Σερβική Επανάσταση 1804-1834</a:t>
            </a:r>
          </a:p>
        </p:txBody>
      </p:sp>
      <p:sp>
        <p:nvSpPr>
          <p:cNvPr id="3" name="Θέση περιεχομένου 2"/>
          <p:cNvSpPr>
            <a:spLocks noGrp="1"/>
          </p:cNvSpPr>
          <p:nvPr>
            <p:ph idx="1"/>
          </p:nvPr>
        </p:nvSpPr>
        <p:spPr>
          <a:xfrm>
            <a:off x="457200" y="1700807"/>
            <a:ext cx="7082154" cy="4547599"/>
          </a:xfrm>
        </p:spPr>
        <p:txBody>
          <a:bodyPr>
            <a:normAutofit/>
          </a:bodyPr>
          <a:lstStyle/>
          <a:p>
            <a:r>
              <a:rPr lang="el-GR" sz="2600" dirty="0">
                <a:latin typeface="Times New Roman" panose="02020603050405020304" pitchFamily="18" charset="0"/>
                <a:cs typeface="Times New Roman" panose="02020603050405020304" pitchFamily="18" charset="0"/>
              </a:rPr>
              <a:t>Η Σερβική επανάσταση (1804- 1834) ήταν η πρώτη εξέγερση στην χερσόνησο του Αίμου που κατέληξε στην εθνική απελευθέρωση ενός τμήματος της Σερβίας.</a:t>
            </a:r>
          </a:p>
          <a:p>
            <a:r>
              <a:rPr lang="el-GR" sz="2600" dirty="0">
                <a:latin typeface="Times New Roman" panose="02020603050405020304" pitchFamily="18" charset="0"/>
                <a:cs typeface="Times New Roman" panose="02020603050405020304" pitchFamily="18" charset="0"/>
              </a:rPr>
              <a:t> Όλες οι συνθήκες οδηγούν στην εκδήλωση της εξέγερσης το 1804 στη </a:t>
            </a:r>
            <a:r>
              <a:rPr lang="el-GR" sz="2600" dirty="0" err="1">
                <a:latin typeface="Times New Roman" panose="02020603050405020304" pitchFamily="18" charset="0"/>
                <a:cs typeface="Times New Roman" panose="02020603050405020304" pitchFamily="18" charset="0"/>
              </a:rPr>
              <a:t>Σουμάδια</a:t>
            </a:r>
            <a:r>
              <a:rPr lang="el-GR" sz="2600" dirty="0">
                <a:latin typeface="Times New Roman" panose="02020603050405020304" pitchFamily="18" charset="0"/>
                <a:cs typeface="Times New Roman" panose="02020603050405020304" pitchFamily="18" charset="0"/>
              </a:rPr>
              <a:t>.</a:t>
            </a:r>
          </a:p>
          <a:p>
            <a:r>
              <a:rPr lang="el-GR" sz="2600" dirty="0">
                <a:latin typeface="Times New Roman" panose="02020603050405020304" pitchFamily="18" charset="0"/>
                <a:cs typeface="Times New Roman" panose="02020603050405020304" pitchFamily="18" charset="0"/>
              </a:rPr>
              <a:t>Πρώτη φάση επανάστασης: 1804- 1813. Αρχηγός ο </a:t>
            </a:r>
            <a:r>
              <a:rPr lang="el-GR" sz="2600" dirty="0" err="1">
                <a:latin typeface="Times New Roman" panose="02020603050405020304" pitchFamily="18" charset="0"/>
                <a:cs typeface="Times New Roman" panose="02020603050405020304" pitchFamily="18" charset="0"/>
              </a:rPr>
              <a:t>Καραγιώργης</a:t>
            </a:r>
            <a:r>
              <a:rPr lang="el-GR" sz="2600" dirty="0">
                <a:latin typeface="Times New Roman" panose="02020603050405020304" pitchFamily="18" charset="0"/>
                <a:cs typeface="Times New Roman" panose="02020603050405020304" pitchFamily="18" charset="0"/>
              </a:rPr>
              <a:t> (Γιώργος Πέτροβιτς). Απελευθέρωση Βελιγραδίου το 1807 </a:t>
            </a:r>
            <a:endParaRPr lang="en-US" sz="26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6377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5791200" cy="288032"/>
          </a:xfrm>
        </p:spPr>
        <p:txBody>
          <a:bodyPr>
            <a:normAutofit fontScale="90000"/>
          </a:bodyPr>
          <a:lstStyle/>
          <a:p>
            <a:r>
              <a:rPr lang="el-GR" b="1" dirty="0">
                <a:solidFill>
                  <a:schemeClr val="tx1"/>
                </a:solidFill>
                <a:latin typeface="Times New Roman" pitchFamily="18" charset="0"/>
                <a:cs typeface="Times New Roman" pitchFamily="18" charset="0"/>
              </a:rPr>
              <a:t>Η έννοια του έθνους</a:t>
            </a:r>
            <a:endParaRPr lang="el-GR" b="1" dirty="0">
              <a:solidFill>
                <a:schemeClr val="tx1"/>
              </a:solidFill>
            </a:endParaRPr>
          </a:p>
        </p:txBody>
      </p:sp>
      <p:sp>
        <p:nvSpPr>
          <p:cNvPr id="3" name="Θέση περιεχομένου 2"/>
          <p:cNvSpPr>
            <a:spLocks noGrp="1"/>
          </p:cNvSpPr>
          <p:nvPr>
            <p:ph idx="1"/>
          </p:nvPr>
        </p:nvSpPr>
        <p:spPr>
          <a:xfrm>
            <a:off x="251520" y="1232756"/>
            <a:ext cx="8136904" cy="4392488"/>
          </a:xfrm>
        </p:spPr>
        <p:txBody>
          <a:bodyPr>
            <a:normAutofit/>
          </a:bodyPr>
          <a:lstStyle/>
          <a:p>
            <a:pPr indent="0" algn="just"/>
            <a:r>
              <a:rPr lang="el-GR" sz="2800" b="1" dirty="0">
                <a:latin typeface="Times New Roman" pitchFamily="18" charset="0"/>
                <a:cs typeface="Times New Roman" pitchFamily="18" charset="0"/>
              </a:rPr>
              <a:t>Στον όρο </a:t>
            </a:r>
            <a:r>
              <a:rPr lang="el-GR" sz="2800" b="1" i="1" dirty="0">
                <a:latin typeface="Times New Roman" pitchFamily="18" charset="0"/>
                <a:cs typeface="Times New Roman" pitchFamily="18" charset="0"/>
              </a:rPr>
              <a:t>έθνος</a:t>
            </a:r>
            <a:r>
              <a:rPr lang="el-GR" sz="2800" b="1" dirty="0">
                <a:latin typeface="Times New Roman" pitchFamily="18" charset="0"/>
                <a:cs typeface="Times New Roman" pitchFamily="18" charset="0"/>
              </a:rPr>
              <a:t> εμφανίζεται  η αίσθηση μιας ομάδας ανθρώπων που κατοικούν και ενεργούν από κοινού και αντανακλά πολιτισμικές παρά βιολογικές ή συγγενικές διαφορές. </a:t>
            </a:r>
          </a:p>
          <a:p>
            <a:endParaRPr lang="el-GR" dirty="0"/>
          </a:p>
        </p:txBody>
      </p:sp>
    </p:spTree>
    <p:extLst>
      <p:ext uri="{BB962C8B-B14F-4D97-AF65-F5344CB8AC3E}">
        <p14:creationId xmlns:p14="http://schemas.microsoft.com/office/powerpoint/2010/main" val="16187716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Α ΦΑΣΗ ΕΠΑΝΑΣΤΑΣΗΣ</a:t>
            </a:r>
          </a:p>
        </p:txBody>
      </p:sp>
      <p:sp>
        <p:nvSpPr>
          <p:cNvPr id="3" name="Θέση περιεχομένου 2"/>
          <p:cNvSpPr>
            <a:spLocks noGrp="1"/>
          </p:cNvSpPr>
          <p:nvPr>
            <p:ph idx="1"/>
          </p:nvPr>
        </p:nvSpPr>
        <p:spPr>
          <a:xfrm>
            <a:off x="395536" y="1988839"/>
            <a:ext cx="7704856" cy="4215797"/>
          </a:xfrm>
        </p:spPr>
        <p:txBody>
          <a:bodyPr>
            <a:noAutofit/>
          </a:bodyPr>
          <a:lstStyle/>
          <a:p>
            <a:r>
              <a:rPr lang="el-GR" sz="2800" dirty="0"/>
              <a:t>Στροφή για βοήθεια σε Αυστρία και Ρωσία χωρίς αποτέλεσμα- ανεπιτυχής έκβαση πρώτης επαναστατικής προσπάθειας και έξοδος πολλών Σέρβων από την χώρα.</a:t>
            </a:r>
          </a:p>
          <a:p>
            <a:r>
              <a:rPr lang="el-GR" sz="2800" dirty="0"/>
              <a:t> Το 1813 ο Σουλτάνος εδραιώνει την κυριαρχία του και οι Τούρκοι προβαίνουν σε ακραίες κατασταλτικές ενέργειες και ωμότητες.</a:t>
            </a:r>
          </a:p>
        </p:txBody>
      </p:sp>
    </p:spTree>
    <p:extLst>
      <p:ext uri="{BB962C8B-B14F-4D97-AF65-F5344CB8AC3E}">
        <p14:creationId xmlns:p14="http://schemas.microsoft.com/office/powerpoint/2010/main" val="24697290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73503"/>
          </a:xfrm>
        </p:spPr>
        <p:txBody>
          <a:bodyPr/>
          <a:lstStyle/>
          <a:p>
            <a:r>
              <a:rPr lang="el-GR" dirty="0">
                <a:solidFill>
                  <a:schemeClr val="tx1"/>
                </a:solidFill>
              </a:rPr>
              <a:t>Β ΦΑΣΗ 1813-1834</a:t>
            </a:r>
          </a:p>
        </p:txBody>
      </p:sp>
      <p:sp>
        <p:nvSpPr>
          <p:cNvPr id="3" name="Θέση περιεχομένου 2"/>
          <p:cNvSpPr>
            <a:spLocks noGrp="1"/>
          </p:cNvSpPr>
          <p:nvPr>
            <p:ph idx="1"/>
          </p:nvPr>
        </p:nvSpPr>
        <p:spPr/>
        <p:txBody>
          <a:bodyPr>
            <a:normAutofit fontScale="92500" lnSpcReduction="10000"/>
          </a:bodyPr>
          <a:lstStyle/>
          <a:p>
            <a:r>
              <a:rPr lang="el-GR" sz="3200" dirty="0"/>
              <a:t>Η καταπίεση οδηγεί στο ξέσπασμα της δεύτερης φάσης της</a:t>
            </a:r>
          </a:p>
          <a:p>
            <a:r>
              <a:rPr lang="el-GR" sz="3200" dirty="0"/>
              <a:t>επανάστασης (1813- 1834) όπου αρχηγός αναφαίνεται ο </a:t>
            </a:r>
            <a:r>
              <a:rPr lang="el-GR" sz="3200" dirty="0" err="1"/>
              <a:t>Μίλος</a:t>
            </a:r>
            <a:r>
              <a:rPr lang="el-GR" sz="3200" dirty="0"/>
              <a:t> </a:t>
            </a:r>
            <a:r>
              <a:rPr lang="el-GR" sz="3200" dirty="0" err="1"/>
              <a:t>Οβρένοβιτς</a:t>
            </a:r>
            <a:r>
              <a:rPr lang="el-GR" sz="3200" dirty="0"/>
              <a:t> ο οποίος διέρχεται διπλωματικά μέσα αντί των πολεμικών. Σταδιακά αποσπώνται διάφορα προνόμια από την Υψηλή Πύλη</a:t>
            </a:r>
          </a:p>
          <a:p>
            <a:endParaRPr lang="el-GR" dirty="0"/>
          </a:p>
        </p:txBody>
      </p:sp>
    </p:spTree>
    <p:extLst>
      <p:ext uri="{BB962C8B-B14F-4D97-AF65-F5344CB8AC3E}">
        <p14:creationId xmlns:p14="http://schemas.microsoft.com/office/powerpoint/2010/main" val="25710554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1817: Φιλική Εταιρεία</a:t>
            </a:r>
          </a:p>
        </p:txBody>
      </p:sp>
      <p:sp>
        <p:nvSpPr>
          <p:cNvPr id="3" name="Θέση περιεχομένου 2"/>
          <p:cNvSpPr>
            <a:spLocks noGrp="1"/>
          </p:cNvSpPr>
          <p:nvPr>
            <p:ph idx="1"/>
          </p:nvPr>
        </p:nvSpPr>
        <p:spPr>
          <a:xfrm>
            <a:off x="467544" y="1916832"/>
            <a:ext cx="7704856" cy="4331574"/>
          </a:xfrm>
        </p:spPr>
        <p:txBody>
          <a:bodyPr>
            <a:noAutofit/>
          </a:bodyPr>
          <a:lstStyle/>
          <a:p>
            <a:r>
              <a:rPr lang="el-GR" sz="3200" dirty="0">
                <a:latin typeface="Times New Roman" panose="02020603050405020304" pitchFamily="18" charset="0"/>
                <a:cs typeface="Times New Roman" panose="02020603050405020304" pitchFamily="18" charset="0"/>
              </a:rPr>
              <a:t>Το 1817 η Φιλική εταιρία προσεταιρίστηκε τον εξόριστο  </a:t>
            </a:r>
            <a:r>
              <a:rPr lang="el-GR" sz="3200" dirty="0" err="1">
                <a:latin typeface="Times New Roman" panose="02020603050405020304" pitchFamily="18" charset="0"/>
                <a:cs typeface="Times New Roman" panose="02020603050405020304" pitchFamily="18" charset="0"/>
              </a:rPr>
              <a:t>Καραγιώργη</a:t>
            </a:r>
            <a:r>
              <a:rPr lang="el-GR" sz="3200" dirty="0">
                <a:latin typeface="Times New Roman" panose="02020603050405020304" pitchFamily="18" charset="0"/>
                <a:cs typeface="Times New Roman" panose="02020603050405020304" pitchFamily="18" charset="0"/>
              </a:rPr>
              <a:t> και του προτείνει να αναλάβει την αρχηγία των Σέρβων προς ένωση των δυνάμεων με τους Έλληνες. Αποτυχία </a:t>
            </a:r>
            <a:r>
              <a:rPr lang="el-GR" sz="3200" dirty="0" err="1">
                <a:latin typeface="Times New Roman" panose="02020603050405020304" pitchFamily="18" charset="0"/>
                <a:cs typeface="Times New Roman" panose="02020603050405020304" pitchFamily="18" charset="0"/>
              </a:rPr>
              <a:t>Καραγιώργη</a:t>
            </a:r>
            <a:r>
              <a:rPr lang="el-GR" sz="3200" dirty="0">
                <a:latin typeface="Times New Roman" panose="02020603050405020304" pitchFamily="18" charset="0"/>
                <a:cs typeface="Times New Roman" panose="02020603050405020304" pitchFamily="18" charset="0"/>
              </a:rPr>
              <a:t> και δολοφονία του από τον </a:t>
            </a:r>
            <a:r>
              <a:rPr lang="el-GR" sz="3200" dirty="0" err="1">
                <a:latin typeface="Times New Roman" panose="02020603050405020304" pitchFamily="18" charset="0"/>
                <a:cs typeface="Times New Roman" panose="02020603050405020304" pitchFamily="18" charset="0"/>
              </a:rPr>
              <a:t>Οβρένοβιτς</a:t>
            </a:r>
            <a:r>
              <a:rPr lang="el-GR" sz="3200" dirty="0">
                <a:latin typeface="Times New Roman" panose="02020603050405020304" pitchFamily="18" charset="0"/>
                <a:cs typeface="Times New Roman" panose="02020603050405020304" pitchFamily="18" charset="0"/>
              </a:rPr>
              <a:t>.</a:t>
            </a:r>
          </a:p>
          <a:p>
            <a:pPr marL="0" indent="0">
              <a:buNone/>
            </a:pPr>
            <a:endParaRPr lang="el-GR" sz="3600" dirty="0"/>
          </a:p>
        </p:txBody>
      </p:sp>
    </p:spTree>
    <p:extLst>
      <p:ext uri="{BB962C8B-B14F-4D97-AF65-F5344CB8AC3E}">
        <p14:creationId xmlns:p14="http://schemas.microsoft.com/office/powerpoint/2010/main" val="11144428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ΜΕΓΑΛΗ ΙΔΕΑ</a:t>
            </a:r>
          </a:p>
        </p:txBody>
      </p:sp>
      <p:sp>
        <p:nvSpPr>
          <p:cNvPr id="3" name="Θέση περιεχομένου 2"/>
          <p:cNvSpPr>
            <a:spLocks noGrp="1"/>
          </p:cNvSpPr>
          <p:nvPr>
            <p:ph idx="1"/>
          </p:nvPr>
        </p:nvSpPr>
        <p:spPr>
          <a:xfrm>
            <a:off x="395536" y="1988840"/>
            <a:ext cx="7431734" cy="4331574"/>
          </a:xfrm>
        </p:spPr>
        <p:txBody>
          <a:bodyPr>
            <a:normAutofit/>
          </a:bodyPr>
          <a:lstStyle/>
          <a:p>
            <a:r>
              <a:rPr lang="el-GR" sz="3200" dirty="0">
                <a:latin typeface="Times New Roman" panose="02020603050405020304" pitchFamily="18" charset="0"/>
                <a:cs typeface="Times New Roman" panose="02020603050405020304" pitchFamily="18" charset="0"/>
              </a:rPr>
              <a:t>Η Γιουγκοσλαβική Μεγάλη Ιδέα έχει ρίζες στην Κροατική σκέψη και προσανατολισμό. Αρχικά περιελάμβανε Σέρβους, Κροάτες, Σλοβένους και Βουλγάρους. </a:t>
            </a:r>
          </a:p>
          <a:p>
            <a:r>
              <a:rPr lang="el-GR" sz="3200" dirty="0">
                <a:latin typeface="Times New Roman" panose="02020603050405020304" pitchFamily="18" charset="0"/>
                <a:cs typeface="Times New Roman" panose="02020603050405020304" pitchFamily="18" charset="0"/>
              </a:rPr>
              <a:t>  •Ιωσήφ </a:t>
            </a:r>
            <a:r>
              <a:rPr lang="el-GR" sz="3200" dirty="0" err="1">
                <a:latin typeface="Times New Roman" panose="02020603050405020304" pitchFamily="18" charset="0"/>
                <a:cs typeface="Times New Roman" panose="02020603050405020304" pitchFamily="18" charset="0"/>
              </a:rPr>
              <a:t>Γιουράι</a:t>
            </a:r>
            <a:r>
              <a:rPr lang="el-GR" sz="3200" dirty="0">
                <a:latin typeface="Times New Roman" panose="02020603050405020304" pitchFamily="18" charset="0"/>
                <a:cs typeface="Times New Roman" panose="02020603050405020304" pitchFamily="18" charset="0"/>
              </a:rPr>
              <a:t> </a:t>
            </a:r>
            <a:r>
              <a:rPr lang="el-GR" sz="3200" dirty="0" err="1">
                <a:latin typeface="Times New Roman" panose="02020603050405020304" pitchFamily="18" charset="0"/>
                <a:cs typeface="Times New Roman" panose="02020603050405020304" pitchFamily="18" charset="0"/>
              </a:rPr>
              <a:t>Στρόσμαγιερ</a:t>
            </a:r>
            <a:endParaRPr lang="el-GR" sz="3200" dirty="0">
              <a:latin typeface="Times New Roman" panose="02020603050405020304" pitchFamily="18" charset="0"/>
              <a:cs typeface="Times New Roman" panose="02020603050405020304" pitchFamily="18" charset="0"/>
            </a:endParaRPr>
          </a:p>
          <a:p>
            <a:r>
              <a:rPr lang="el-GR" sz="3200" dirty="0">
                <a:latin typeface="Times New Roman" panose="02020603050405020304" pitchFamily="18" charset="0"/>
                <a:cs typeface="Times New Roman" panose="02020603050405020304" pitchFamily="18" charset="0"/>
              </a:rPr>
              <a:t>  •Ηλία </a:t>
            </a:r>
            <a:r>
              <a:rPr lang="el-GR" sz="3200" dirty="0" err="1">
                <a:latin typeface="Times New Roman" panose="02020603050405020304" pitchFamily="18" charset="0"/>
                <a:cs typeface="Times New Roman" panose="02020603050405020304" pitchFamily="18" charset="0"/>
              </a:rPr>
              <a:t>Γκαράσανιν</a:t>
            </a:r>
            <a:r>
              <a:rPr lang="el-GR" sz="3200" dirty="0">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6025525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chemeClr val="tx1"/>
                </a:solidFill>
                <a:latin typeface="Times New Roman" panose="02020603050405020304" pitchFamily="18" charset="0"/>
                <a:cs typeface="Times New Roman" panose="02020603050405020304" pitchFamily="18" charset="0"/>
              </a:rPr>
              <a:t>ΣΥΝΘΗΚΗ ΑΔΡΙΑΝΟΥΠΟΛΗΣ 1829</a:t>
            </a:r>
          </a:p>
        </p:txBody>
      </p:sp>
      <p:sp>
        <p:nvSpPr>
          <p:cNvPr id="3" name="Θέση περιεχομένου 2"/>
          <p:cNvSpPr>
            <a:spLocks noGrp="1"/>
          </p:cNvSpPr>
          <p:nvPr>
            <p:ph idx="1"/>
          </p:nvPr>
        </p:nvSpPr>
        <p:spPr>
          <a:xfrm>
            <a:off x="539552" y="1844823"/>
            <a:ext cx="6999802" cy="4403583"/>
          </a:xfrm>
        </p:spPr>
        <p:txBody>
          <a:bodyPr>
            <a:noAutofit/>
          </a:bodyPr>
          <a:lstStyle/>
          <a:p>
            <a:r>
              <a:rPr lang="el-GR" sz="3200" dirty="0">
                <a:latin typeface="Times New Roman" panose="02020603050405020304" pitchFamily="18" charset="0"/>
                <a:cs typeface="Times New Roman" panose="02020603050405020304" pitchFamily="18" charset="0"/>
              </a:rPr>
              <a:t>Νίκη των Ρώσων στον πόλεμο με τους Τούρκους και κατάληψη της </a:t>
            </a:r>
            <a:r>
              <a:rPr lang="el-GR" sz="3200" dirty="0" err="1">
                <a:latin typeface="Times New Roman" panose="02020603050405020304" pitchFamily="18" charset="0"/>
                <a:cs typeface="Times New Roman" panose="02020603050405020304" pitchFamily="18" charset="0"/>
              </a:rPr>
              <a:t>Ανδριανούπολης</a:t>
            </a:r>
            <a:r>
              <a:rPr lang="el-GR" sz="3200" dirty="0">
                <a:latin typeface="Times New Roman" panose="02020603050405020304" pitchFamily="18" charset="0"/>
                <a:cs typeface="Times New Roman" panose="02020603050405020304" pitchFamily="18" charset="0"/>
              </a:rPr>
              <a:t> με την υπογραφή της ομώνυμης Συνθήκης, η οποία προβλέπει α) την αυτονομία της Ελλάδας και </a:t>
            </a:r>
          </a:p>
          <a:p>
            <a:r>
              <a:rPr lang="el-GR" sz="3200" dirty="0">
                <a:latin typeface="Times New Roman" panose="02020603050405020304" pitchFamily="18" charset="0"/>
                <a:cs typeface="Times New Roman" panose="02020603050405020304" pitchFamily="18" charset="0"/>
              </a:rPr>
              <a:t>β) την κατοπινή απελευθέρωση μεγάλου μέρους της Σερβίας (1834).</a:t>
            </a:r>
          </a:p>
          <a:p>
            <a:endParaRPr lang="el-GR" sz="3600" dirty="0"/>
          </a:p>
        </p:txBody>
      </p:sp>
    </p:spTree>
    <p:extLst>
      <p:ext uri="{BB962C8B-B14F-4D97-AF65-F5344CB8AC3E}">
        <p14:creationId xmlns:p14="http://schemas.microsoft.com/office/powerpoint/2010/main" val="6930533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4000" dirty="0"/>
              <a:t>Η βαλκανική κρίση και η Συνθήκη του Βερολίνου (1875- 1878)</a:t>
            </a:r>
          </a:p>
          <a:p>
            <a:endParaRPr lang="el-GR" dirty="0"/>
          </a:p>
        </p:txBody>
      </p:sp>
    </p:spTree>
    <p:extLst>
      <p:ext uri="{BB962C8B-B14F-4D97-AF65-F5344CB8AC3E}">
        <p14:creationId xmlns:p14="http://schemas.microsoft.com/office/powerpoint/2010/main" val="42064761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1001495"/>
          </a:xfrm>
        </p:spPr>
        <p:txBody>
          <a:bodyPr/>
          <a:lstStyle/>
          <a:p>
            <a:r>
              <a:rPr lang="el-GR" dirty="0">
                <a:solidFill>
                  <a:schemeClr val="tx1"/>
                </a:solidFill>
              </a:rPr>
              <a:t>1875: ΕΝΩΣΗ ΜΕ ΣΕΡΒΙΑ</a:t>
            </a:r>
          </a:p>
        </p:txBody>
      </p:sp>
      <p:sp>
        <p:nvSpPr>
          <p:cNvPr id="3" name="Θέση περιεχομένου 2"/>
          <p:cNvSpPr>
            <a:spLocks noGrp="1"/>
          </p:cNvSpPr>
          <p:nvPr>
            <p:ph idx="1"/>
          </p:nvPr>
        </p:nvSpPr>
        <p:spPr>
          <a:xfrm>
            <a:off x="740620" y="1844823"/>
            <a:ext cx="6798734" cy="4403583"/>
          </a:xfrm>
        </p:spPr>
        <p:txBody>
          <a:bodyPr>
            <a:normAutofit/>
          </a:bodyPr>
          <a:lstStyle/>
          <a:p>
            <a:r>
              <a:rPr lang="el-GR" sz="2800" dirty="0"/>
              <a:t>Το 1875 ξεσπά εξέγερση στην Ερζεγοβίνη και τη Βοσνία με αίτημα την ένωση με τη Σερβία. </a:t>
            </a:r>
          </a:p>
          <a:p>
            <a:r>
              <a:rPr lang="el-GR" sz="2800" dirty="0"/>
              <a:t>Το Τουρκικό κράτος σε άθλια οικονομική κατάσταση ωθείται από τις Μεγάλες Δυνάμεις στην παραχώρηση μεταρρυθμίσεων προς εκτόνωση της κρίσης (Οι μεγάλες Δυνάμεις εναντιώνονται στην προοπτική της «Μεγάλης Σερβίας»).</a:t>
            </a:r>
          </a:p>
          <a:p>
            <a:endParaRPr lang="el-GR" dirty="0"/>
          </a:p>
        </p:txBody>
      </p:sp>
    </p:spTree>
    <p:extLst>
      <p:ext uri="{BB962C8B-B14F-4D97-AF65-F5344CB8AC3E}">
        <p14:creationId xmlns:p14="http://schemas.microsoft.com/office/powerpoint/2010/main" val="16694806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539552" y="1124744"/>
            <a:ext cx="7620000" cy="5021635"/>
          </a:xfrm>
        </p:spPr>
        <p:txBody>
          <a:bodyPr>
            <a:noAutofit/>
          </a:bodyPr>
          <a:lstStyle/>
          <a:p>
            <a:r>
              <a:rPr lang="el-GR" sz="2800" dirty="0"/>
              <a:t>Οι Τούρκοι προβαίνουν σε βιαιοπραγίες και ωμότητες πυροδοτώντας την εξέγερση της Σερβίας το 1876 από κοινού με το Μαυροβούνιο. Οι υπέρτερες Τουρκικές δυνάμεις υποχρεώνουν σε αναδίπλωση.  </a:t>
            </a:r>
          </a:p>
          <a:p>
            <a:r>
              <a:rPr lang="el-GR" sz="2800" dirty="0"/>
              <a:t>Η Ρωσία και οι Μεγάλες Δυνάμεις αποτυγχάνουν να πείσουν τον </a:t>
            </a:r>
            <a:r>
              <a:rPr lang="el-GR" sz="2800" dirty="0" err="1"/>
              <a:t>Αβδούλ</a:t>
            </a:r>
            <a:r>
              <a:rPr lang="el-GR" sz="2800" dirty="0"/>
              <a:t> </a:t>
            </a:r>
            <a:r>
              <a:rPr lang="el-GR" sz="2800" dirty="0" err="1"/>
              <a:t>Χαμήτ</a:t>
            </a:r>
            <a:r>
              <a:rPr lang="el-GR" sz="2800" dirty="0"/>
              <a:t> να προβεί σε φιλελεύθερες μεταρρυθμίσεις και σύντομα ξεσπά ο </a:t>
            </a:r>
            <a:r>
              <a:rPr lang="el-GR" sz="2800" dirty="0" err="1"/>
              <a:t>ρωσσοτουρκικός</a:t>
            </a:r>
            <a:r>
              <a:rPr lang="el-GR" sz="2800" dirty="0"/>
              <a:t> πόλεμος του 1877</a:t>
            </a:r>
          </a:p>
        </p:txBody>
      </p:sp>
    </p:spTree>
    <p:extLst>
      <p:ext uri="{BB962C8B-B14F-4D97-AF65-F5344CB8AC3E}">
        <p14:creationId xmlns:p14="http://schemas.microsoft.com/office/powerpoint/2010/main" val="22722645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ΣΥΝΘΗΚΗ ΑΓΙΟΥ ΣΤΕΦΑΝΟΥ 1878</a:t>
            </a:r>
          </a:p>
        </p:txBody>
      </p:sp>
      <p:sp>
        <p:nvSpPr>
          <p:cNvPr id="3" name="Θέση περιεχομένου 2"/>
          <p:cNvSpPr>
            <a:spLocks noGrp="1"/>
          </p:cNvSpPr>
          <p:nvPr>
            <p:ph idx="1"/>
          </p:nvPr>
        </p:nvSpPr>
        <p:spPr>
          <a:xfrm>
            <a:off x="483974" y="1916832"/>
            <a:ext cx="7055380" cy="4331575"/>
          </a:xfrm>
        </p:spPr>
        <p:txBody>
          <a:bodyPr>
            <a:noAutofit/>
          </a:bodyPr>
          <a:lstStyle/>
          <a:p>
            <a:r>
              <a:rPr lang="el-GR" sz="2400" dirty="0">
                <a:latin typeface="Times New Roman" panose="02020603050405020304" pitchFamily="18" charset="0"/>
                <a:cs typeface="Times New Roman" panose="02020603050405020304" pitchFamily="18" charset="0"/>
              </a:rPr>
              <a:t>Η Ρωσία επιτυγχάνει συντριπτική νίκη.</a:t>
            </a:r>
          </a:p>
          <a:p>
            <a:r>
              <a:rPr lang="el-GR" sz="2400" dirty="0">
                <a:latin typeface="Times New Roman" panose="02020603050405020304" pitchFamily="18" charset="0"/>
                <a:cs typeface="Times New Roman" panose="02020603050405020304" pitchFamily="18" charset="0"/>
              </a:rPr>
              <a:t>•Συνθήκη του Αγίου Στεφάνου 1877</a:t>
            </a:r>
          </a:p>
          <a:p>
            <a:r>
              <a:rPr lang="el-GR" sz="2400" dirty="0">
                <a:latin typeface="Times New Roman" panose="02020603050405020304" pitchFamily="18" charset="0"/>
                <a:cs typeface="Times New Roman" panose="02020603050405020304" pitchFamily="18" charset="0"/>
              </a:rPr>
              <a:t>•Συνέδριο του Βερολίνου 1878</a:t>
            </a:r>
          </a:p>
          <a:p>
            <a:r>
              <a:rPr lang="el-GR" sz="2400" dirty="0">
                <a:latin typeface="Times New Roman" panose="02020603050405020304" pitchFamily="18" charset="0"/>
                <a:cs typeface="Times New Roman" panose="02020603050405020304" pitchFamily="18" charset="0"/>
              </a:rPr>
              <a:t>Νέα σύνορα στα Βαλκάνια και ελαχιστοποίηση των οθωμανικών κτήσεων στην Ευρώπη. Η συνθήκη του Βερολίνου ωστόσο δεν έλυσε οριστικά τα Βαλκανικά προβλήματα.</a:t>
            </a:r>
          </a:p>
        </p:txBody>
      </p:sp>
    </p:spTree>
    <p:extLst>
      <p:ext uri="{BB962C8B-B14F-4D97-AF65-F5344CB8AC3E}">
        <p14:creationId xmlns:p14="http://schemas.microsoft.com/office/powerpoint/2010/main" val="39055057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l-GR" altLang="el-GR"/>
          </a:p>
        </p:txBody>
      </p:sp>
      <p:sp>
        <p:nvSpPr>
          <p:cNvPr id="71683" name="Rectangle 3"/>
          <p:cNvSpPr>
            <a:spLocks noGrp="1" noChangeArrowheads="1"/>
          </p:cNvSpPr>
          <p:nvPr>
            <p:ph idx="1"/>
          </p:nvPr>
        </p:nvSpPr>
        <p:spPr>
          <a:xfrm>
            <a:off x="0" y="2209800"/>
            <a:ext cx="2590800" cy="3886200"/>
          </a:xfrm>
        </p:spPr>
        <p:txBody>
          <a:bodyPr/>
          <a:lstStyle/>
          <a:p>
            <a:pPr eaLnBrk="1" hangingPunct="1">
              <a:buFont typeface="Wingdings" pitchFamily="2" charset="2"/>
              <a:buNone/>
              <a:defRPr/>
            </a:pPr>
            <a:r>
              <a:rPr lang="el-GR" altLang="el-GR" sz="2400" b="1">
                <a:latin typeface="Palatino Linotype" pitchFamily="18" charset="0"/>
              </a:rPr>
              <a:t>Η «Μεγάλη Βουλγαρία»,</a:t>
            </a:r>
          </a:p>
          <a:p>
            <a:pPr eaLnBrk="1" hangingPunct="1">
              <a:buFont typeface="Wingdings" pitchFamily="2" charset="2"/>
              <a:buNone/>
              <a:defRPr/>
            </a:pPr>
            <a:r>
              <a:rPr lang="el-GR" altLang="el-GR" sz="2400" b="1">
                <a:latin typeface="Palatino Linotype" pitchFamily="18" charset="0"/>
              </a:rPr>
              <a:t>σύμφωνα με τις αποφάσεις της Συνθήκης του Αγίου Στεφάνου (1878)</a:t>
            </a:r>
          </a:p>
        </p:txBody>
      </p:sp>
      <p:pic>
        <p:nvPicPr>
          <p:cNvPr id="7172" name="Picture 4" descr="sa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66294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222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2FCFF7-064F-4A6F-872F-2B97AE6BEF7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D8B770-706D-4F44-BE3B-007FBDADFAC8}"/>
              </a:ext>
            </a:extLst>
          </p:cNvPr>
          <p:cNvSpPr>
            <a:spLocks noGrp="1"/>
          </p:cNvSpPr>
          <p:nvPr>
            <p:ph idx="1"/>
          </p:nvPr>
        </p:nvSpPr>
        <p:spPr/>
        <p:txBody>
          <a:bodyPr>
            <a:normAutofit/>
          </a:bodyPr>
          <a:lstStyle/>
          <a:p>
            <a:r>
              <a:rPr lang="el-GR" sz="3200" b="1" dirty="0">
                <a:latin typeface="Times New Roman" panose="02020603050405020304" pitchFamily="18" charset="0"/>
                <a:cs typeface="Times New Roman" panose="02020603050405020304" pitchFamily="18" charset="0"/>
              </a:rPr>
              <a:t>ΓΡΑΜΜΑΤΕΙΑΚΕΣ ΠΗΓΕΣ</a:t>
            </a:r>
          </a:p>
        </p:txBody>
      </p:sp>
    </p:spTree>
    <p:extLst>
      <p:ext uri="{BB962C8B-B14F-4D97-AF65-F5344CB8AC3E}">
        <p14:creationId xmlns:p14="http://schemas.microsoft.com/office/powerpoint/2010/main" val="23466244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a:t>Ο Μακεδονικός Αγώνας των Βουλγάρων</a:t>
            </a:r>
          </a:p>
        </p:txBody>
      </p:sp>
      <p:sp>
        <p:nvSpPr>
          <p:cNvPr id="16387" name="Θέση περιεχομένου 2"/>
          <p:cNvSpPr>
            <a:spLocks noGrp="1"/>
          </p:cNvSpPr>
          <p:nvPr>
            <p:ph idx="1"/>
          </p:nvPr>
        </p:nvSpPr>
        <p:spPr>
          <a:xfrm>
            <a:off x="250825" y="1125538"/>
            <a:ext cx="8759825" cy="5241925"/>
          </a:xfrm>
        </p:spPr>
        <p:txBody>
          <a:bodyPr/>
          <a:lstStyle/>
          <a:p>
            <a:pPr eaLnBrk="1" hangingPunct="1"/>
            <a:r>
              <a:rPr lang="el-GR" altLang="el-GR" sz="2400"/>
              <a:t>Η Βουλγαρία της συνθήκης του Αγίου Στεφάνου</a:t>
            </a:r>
          </a:p>
          <a:p>
            <a:pPr eaLnBrk="1" hangingPunct="1"/>
            <a:endParaRPr lang="el-GR" altLang="el-GR" sz="2400"/>
          </a:p>
        </p:txBody>
      </p:sp>
      <p:pic>
        <p:nvPicPr>
          <p:cNvPr id="16388"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59055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708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a:t>Ο Μακεδονικός Αγώνας των Βουλγάρων</a:t>
            </a:r>
          </a:p>
        </p:txBody>
      </p:sp>
      <p:sp>
        <p:nvSpPr>
          <p:cNvPr id="17411" name="Θέση περιεχομένου 2"/>
          <p:cNvSpPr>
            <a:spLocks noGrp="1"/>
          </p:cNvSpPr>
          <p:nvPr>
            <p:ph idx="1"/>
          </p:nvPr>
        </p:nvSpPr>
        <p:spPr>
          <a:xfrm>
            <a:off x="250825" y="1125538"/>
            <a:ext cx="8759825" cy="5241925"/>
          </a:xfrm>
        </p:spPr>
        <p:txBody>
          <a:bodyPr/>
          <a:lstStyle/>
          <a:p>
            <a:pPr eaLnBrk="1" hangingPunct="1"/>
            <a:r>
              <a:rPr lang="el-GR" altLang="el-GR" sz="2400"/>
              <a:t>Η αυτονόμηση και η ένωση της Ανατολικής Ρωμυλίας με τη Βουλγαρία </a:t>
            </a:r>
          </a:p>
          <a:p>
            <a:pPr eaLnBrk="1" hangingPunct="1"/>
            <a:endParaRPr lang="el-GR" altLang="el-GR" sz="2400"/>
          </a:p>
        </p:txBody>
      </p:sp>
      <p:pic>
        <p:nvPicPr>
          <p:cNvPr id="17412"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943100"/>
            <a:ext cx="4640263"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3138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cap="none" dirty="0"/>
              <a:t>, </a:t>
            </a:r>
            <a:r>
              <a:rPr lang="el-GR" sz="2200" i="1" cap="none" dirty="0"/>
              <a:t>Ο Μακεδονικός Αγώνας των Βουλγάρων</a:t>
            </a:r>
          </a:p>
        </p:txBody>
      </p:sp>
      <p:sp>
        <p:nvSpPr>
          <p:cNvPr id="18435" name="Θέση περιεχομένου 2"/>
          <p:cNvSpPr>
            <a:spLocks noGrp="1"/>
          </p:cNvSpPr>
          <p:nvPr>
            <p:ph idx="1"/>
          </p:nvPr>
        </p:nvSpPr>
        <p:spPr>
          <a:xfrm>
            <a:off x="250825" y="1125538"/>
            <a:ext cx="8759825" cy="5241925"/>
          </a:xfrm>
        </p:spPr>
        <p:txBody>
          <a:bodyPr/>
          <a:lstStyle/>
          <a:p>
            <a:pPr eaLnBrk="1" hangingPunct="1"/>
            <a:r>
              <a:rPr lang="el-GR" altLang="el-GR" sz="2400"/>
              <a:t>Στόχος η ενιαία και αυτόνομη Μακεδονία</a:t>
            </a:r>
          </a:p>
          <a:p>
            <a:pPr eaLnBrk="1" hangingPunct="1"/>
            <a:endParaRPr lang="el-GR" altLang="el-GR" sz="2400"/>
          </a:p>
          <a:p>
            <a:pPr eaLnBrk="1" hangingPunct="1"/>
            <a:endParaRPr lang="el-GR" altLang="el-GR" sz="2400"/>
          </a:p>
        </p:txBody>
      </p:sp>
      <p:pic>
        <p:nvPicPr>
          <p:cNvPr id="18436"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924425"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9589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612775" y="228600"/>
            <a:ext cx="8153400" cy="990600"/>
          </a:xfrm>
        </p:spPr>
        <p:txBody>
          <a:bodyPr/>
          <a:lstStyle/>
          <a:p>
            <a:pPr eaLnBrk="1" hangingPunct="1"/>
            <a:r>
              <a:rPr lang="el-GR" altLang="el-GR"/>
              <a:t>Ίδρυση της </a:t>
            </a:r>
            <a:r>
              <a:rPr lang="en-US" altLang="el-GR"/>
              <a:t>VMRO </a:t>
            </a:r>
            <a:r>
              <a:rPr lang="el-GR" altLang="el-GR"/>
              <a:t>1893</a:t>
            </a:r>
          </a:p>
        </p:txBody>
      </p:sp>
      <p:sp>
        <p:nvSpPr>
          <p:cNvPr id="31747" name="2 - Θέση περιεχομένου"/>
          <p:cNvSpPr>
            <a:spLocks noGrp="1"/>
          </p:cNvSpPr>
          <p:nvPr>
            <p:ph idx="1"/>
          </p:nvPr>
        </p:nvSpPr>
        <p:spPr>
          <a:xfrm>
            <a:off x="612775" y="1600200"/>
            <a:ext cx="8153400" cy="4495800"/>
          </a:xfrm>
        </p:spPr>
        <p:txBody>
          <a:bodyPr/>
          <a:lstStyle/>
          <a:p>
            <a:pPr eaLnBrk="1" hangingPunct="1"/>
            <a:r>
              <a:rPr lang="el-GR" altLang="el-GR"/>
              <a:t>Ιδρύθηκε στη Θεσσαλονίκη από τους : </a:t>
            </a:r>
            <a:r>
              <a:rPr lang="en-US" altLang="el-GR"/>
              <a:t>Dame Gruev, Petar Poparsov, Ivan Chadzinikolov, Christo Tatarcev</a:t>
            </a:r>
            <a:endParaRPr lang="el-GR" altLang="el-GR"/>
          </a:p>
          <a:p>
            <a:pPr eaLnBrk="1" hangingPunct="1"/>
            <a:r>
              <a:rPr lang="el-GR" altLang="el-GR"/>
              <a:t>1893: Ίδρυση Βουλγαρικο-Μακεδονικο-Θρακικό Κομιτάτου</a:t>
            </a:r>
            <a:endParaRPr lang="en-US" altLang="el-GR"/>
          </a:p>
          <a:p>
            <a:pPr eaLnBrk="1" hangingPunct="1"/>
            <a:r>
              <a:rPr lang="en-US" altLang="el-GR"/>
              <a:t>1895: </a:t>
            </a:r>
            <a:r>
              <a:rPr lang="el-GR" altLang="el-GR"/>
              <a:t>Ίδρυση του Ανωτάτου Μακεδονικού Κομιτάτου της Σόφιας</a:t>
            </a:r>
          </a:p>
          <a:p>
            <a:pPr eaLnBrk="1" hangingPunct="1"/>
            <a:r>
              <a:rPr lang="el-GR" altLang="el-GR"/>
              <a:t>1902: Μυστική Μακεδονο-Θρακική Οργάνωση</a:t>
            </a:r>
          </a:p>
          <a:p>
            <a:pPr eaLnBrk="1" hangingPunct="1"/>
            <a:r>
              <a:rPr lang="el-GR" altLang="el-GR"/>
              <a:t>1905: Εσωτερική Μακεδονο-Θρακική Οργάνωση</a:t>
            </a:r>
          </a:p>
        </p:txBody>
      </p:sp>
    </p:spTree>
    <p:extLst>
      <p:ext uri="{BB962C8B-B14F-4D97-AF65-F5344CB8AC3E}">
        <p14:creationId xmlns:p14="http://schemas.microsoft.com/office/powerpoint/2010/main" val="17089701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a:t>Ο Μακεδονικός Αγώνας των Βουλγάρων</a:t>
            </a:r>
          </a:p>
        </p:txBody>
      </p:sp>
      <p:sp>
        <p:nvSpPr>
          <p:cNvPr id="19459" name="Θέση περιεχομένου 2"/>
          <p:cNvSpPr>
            <a:spLocks noGrp="1"/>
          </p:cNvSpPr>
          <p:nvPr>
            <p:ph idx="1"/>
          </p:nvPr>
        </p:nvSpPr>
        <p:spPr>
          <a:xfrm>
            <a:off x="250825" y="1125538"/>
            <a:ext cx="8759825" cy="5241925"/>
          </a:xfrm>
        </p:spPr>
        <p:txBody>
          <a:bodyPr/>
          <a:lstStyle/>
          <a:p>
            <a:pPr eaLnBrk="1" hangingPunct="1"/>
            <a:r>
              <a:rPr lang="el-GR" altLang="el-GR" sz="1800"/>
              <a:t>Ίδρυση της ΕΜΕΟ το 1893 στη Θεσσαλονίκη</a:t>
            </a:r>
          </a:p>
          <a:p>
            <a:pPr eaLnBrk="1" hangingPunct="1"/>
            <a:endParaRPr lang="el-GR" altLang="el-GR" sz="2400"/>
          </a:p>
          <a:p>
            <a:pPr eaLnBrk="1" hangingPunct="1"/>
            <a:endParaRPr lang="el-GR" altLang="el-GR" sz="2400"/>
          </a:p>
          <a:p>
            <a:pPr eaLnBrk="1" hangingPunct="1"/>
            <a:endParaRPr lang="el-GR" altLang="el-GR" sz="2400"/>
          </a:p>
          <a:p>
            <a:pPr eaLnBrk="1" hangingPunct="1"/>
            <a:endParaRPr lang="el-GR" altLang="el-GR" sz="2400"/>
          </a:p>
        </p:txBody>
      </p:sp>
      <p:pic>
        <p:nvPicPr>
          <p:cNvPr id="19460"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628775"/>
            <a:ext cx="6667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περιεχομένου 2"/>
          <p:cNvSpPr txBox="1">
            <a:spLocks/>
          </p:cNvSpPr>
          <p:nvPr/>
        </p:nvSpPr>
        <p:spPr>
          <a:xfrm>
            <a:off x="403225" y="1277938"/>
            <a:ext cx="8759825" cy="524192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l-GR" altLang="el-GR" sz="1800"/>
              <a:t>ΕΜΕΟ 			Γκότσε Ντέλτσεφ</a:t>
            </a:r>
          </a:p>
          <a:p>
            <a:endParaRPr lang="el-GR" altLang="el-GR" sz="2400"/>
          </a:p>
          <a:p>
            <a:endParaRPr lang="el-GR" altLang="el-GR" sz="2400"/>
          </a:p>
          <a:p>
            <a:endParaRPr lang="el-GR" altLang="el-GR" sz="2400"/>
          </a:p>
          <a:p>
            <a:endParaRPr lang="el-GR" altLang="el-GR" sz="2400"/>
          </a:p>
        </p:txBody>
      </p:sp>
    </p:spTree>
    <p:extLst>
      <p:ext uri="{BB962C8B-B14F-4D97-AF65-F5344CB8AC3E}">
        <p14:creationId xmlns:p14="http://schemas.microsoft.com/office/powerpoint/2010/main" val="28335604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3E6E15-BD61-4CB0-BD91-E0D174311B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567D041-0329-43A1-95FD-7EA9C438869C}"/>
              </a:ext>
            </a:extLst>
          </p:cNvPr>
          <p:cNvSpPr>
            <a:spLocks noGrp="1"/>
          </p:cNvSpPr>
          <p:nvPr>
            <p:ph idx="1"/>
          </p:nvPr>
        </p:nvSpPr>
        <p:spPr/>
        <p:txBody>
          <a:bodyPr/>
          <a:lstStyle/>
          <a:p>
            <a:r>
              <a:rPr lang="el-GR" dirty="0"/>
              <a:t>Η ΜΑΚΕΔΟΝΙΑ ΣΤΑ ΤΕΛΗ ΤΟΥ 18</a:t>
            </a:r>
            <a:r>
              <a:rPr lang="el-GR" baseline="30000" dirty="0"/>
              <a:t>ΟΥ</a:t>
            </a:r>
            <a:r>
              <a:rPr lang="el-GR" dirty="0"/>
              <a:t> ΚΑΙ στις ΑΡΧΕΣ ΤΟΥ 20</a:t>
            </a:r>
            <a:r>
              <a:rPr lang="el-GR" baseline="30000" dirty="0"/>
              <a:t>ΟΥ</a:t>
            </a:r>
            <a:r>
              <a:rPr lang="el-GR" dirty="0"/>
              <a:t> ΑΙΩΝΑ</a:t>
            </a:r>
          </a:p>
        </p:txBody>
      </p:sp>
    </p:spTree>
    <p:extLst>
      <p:ext uri="{BB962C8B-B14F-4D97-AF65-F5344CB8AC3E}">
        <p14:creationId xmlns:p14="http://schemas.microsoft.com/office/powerpoint/2010/main" val="20033880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472518" cy="6572296"/>
          </a:xfrm>
        </p:spPr>
        <p:txBody>
          <a:bodyPr>
            <a:normAutofit/>
          </a:bodyPr>
          <a:lstStyle/>
          <a:p>
            <a:pPr marL="0" indent="0" algn="just">
              <a:buNone/>
            </a:pPr>
            <a:endParaRPr lang="el-GR" sz="2400" dirty="0">
              <a:latin typeface="Times New Roman" pitchFamily="18" charset="0"/>
              <a:cs typeface="Times New Roman" pitchFamily="18" charset="0"/>
            </a:endParaRPr>
          </a:p>
          <a:p>
            <a:pPr algn="just">
              <a:buFont typeface="Wingdings" pitchFamily="2" charset="2"/>
              <a:buChar char="q"/>
            </a:pPr>
            <a:r>
              <a:rPr lang="el-GR" sz="2400" dirty="0">
                <a:latin typeface="Times New Roman" pitchFamily="18" charset="0"/>
                <a:cs typeface="Times New Roman" pitchFamily="18" charset="0"/>
              </a:rPr>
              <a:t> Ποια η σχέση της Μακεδονίας  ως προς τη γεωγραφία της υπόλοιπης Ελλάδας στα τέλη του 18</a:t>
            </a:r>
            <a:r>
              <a:rPr lang="el-GR" sz="2400" baseline="30000" dirty="0">
                <a:latin typeface="Times New Roman" pitchFamily="18" charset="0"/>
                <a:cs typeface="Times New Roman" pitchFamily="18" charset="0"/>
              </a:rPr>
              <a:t>ου</a:t>
            </a:r>
            <a:r>
              <a:rPr lang="el-GR" sz="2400" dirty="0">
                <a:latin typeface="Times New Roman" pitchFamily="18" charset="0"/>
                <a:cs typeface="Times New Roman" pitchFamily="18" charset="0"/>
              </a:rPr>
              <a:t> και τις αρχές του 19</a:t>
            </a:r>
            <a:r>
              <a:rPr lang="el-GR" sz="2400" baseline="30000" dirty="0">
                <a:latin typeface="Times New Roman" pitchFamily="18" charset="0"/>
                <a:cs typeface="Times New Roman" pitchFamily="18" charset="0"/>
              </a:rPr>
              <a:t>ο</a:t>
            </a:r>
            <a:r>
              <a:rPr lang="el-GR" sz="2400" dirty="0">
                <a:latin typeface="Times New Roman" pitchFamily="18" charset="0"/>
                <a:cs typeface="Times New Roman" pitchFamily="18" charset="0"/>
              </a:rPr>
              <a:t> αι.;</a:t>
            </a:r>
          </a:p>
          <a:p>
            <a:pPr algn="just">
              <a:buNone/>
            </a:pPr>
            <a:r>
              <a:rPr lang="el-GR" sz="2400" dirty="0">
                <a:latin typeface="Times New Roman" pitchFamily="18" charset="0"/>
                <a:cs typeface="Times New Roman" pitchFamily="18" charset="0"/>
              </a:rPr>
              <a:t>	</a:t>
            </a:r>
          </a:p>
          <a:p>
            <a:pPr algn="just">
              <a:buFont typeface="Wingdings" pitchFamily="2" charset="2"/>
              <a:buChar char="§"/>
            </a:pPr>
            <a:r>
              <a:rPr lang="el-GR" sz="2400" dirty="0">
                <a:latin typeface="Times New Roman" pitchFamily="18" charset="0"/>
                <a:cs typeface="Times New Roman" pitchFamily="18" charset="0"/>
              </a:rPr>
              <a:t>	Δεν συμφωνούν όλοι στην απάντηση, γιατί: </a:t>
            </a:r>
          </a:p>
          <a:p>
            <a:pPr algn="just">
              <a:buFontTx/>
              <a:buChar char="-"/>
            </a:pPr>
            <a:r>
              <a:rPr lang="el-GR" sz="2400" dirty="0">
                <a:latin typeface="Times New Roman" pitchFamily="18" charset="0"/>
                <a:cs typeface="Times New Roman" pitchFamily="18" charset="0"/>
              </a:rPr>
              <a:t>η έννοια της κλασικής Ελλάδας αντιπαρατίθονταν σε αυτή της «Ευρωπαϊκής Τουρκίας»</a:t>
            </a:r>
          </a:p>
          <a:p>
            <a:pPr algn="just">
              <a:buFontTx/>
              <a:buChar char="-"/>
            </a:pPr>
            <a:r>
              <a:rPr lang="el-GR" sz="2400" dirty="0">
                <a:latin typeface="Times New Roman" pitchFamily="18" charset="0"/>
                <a:cs typeface="Times New Roman" pitchFamily="18" charset="0"/>
              </a:rPr>
              <a:t> η ταξινόμηση της Θράκης, της Μακεδονίας και της Ηπείρου στις ελληνικές επαρχίες δεν ήταν ομόφωνη, γιατί τα όρια τους και τα κριτήρια κατάταξής τους δεν ήταν σαφή.</a:t>
            </a:r>
          </a:p>
          <a:p>
            <a:pPr algn="just">
              <a:buFontTx/>
              <a:buChar char="-"/>
            </a:pPr>
            <a:r>
              <a:rPr lang="el-GR" sz="2400" dirty="0">
                <a:latin typeface="Times New Roman" pitchFamily="18" charset="0"/>
                <a:cs typeface="Times New Roman" pitchFamily="18" charset="0"/>
              </a:rPr>
              <a:t> η έννοια της «αρχαίας» Μακεδονίας έμενε εκτός της «αρχαίας» Ελλάδας, αλλά δεν μπορούσε παρά να ανήκει στη νέα Ελλάδα που βρίσκονταν υπό διάπλαση.</a:t>
            </a:r>
          </a:p>
        </p:txBody>
      </p:sp>
      <p:cxnSp>
        <p:nvCxnSpPr>
          <p:cNvPr id="5" name="Straight Arrow Connector 4"/>
          <p:cNvCxnSpPr/>
          <p:nvPr/>
        </p:nvCxnSpPr>
        <p:spPr>
          <a:xfrm rot="10800000" flipV="1">
            <a:off x="3000364" y="428604"/>
            <a:ext cx="57150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14876" y="500042"/>
            <a:ext cx="50006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401080" cy="6429420"/>
          </a:xfrm>
        </p:spPr>
        <p:txBody>
          <a:bodyPr>
            <a:normAutofit/>
          </a:bodyPr>
          <a:lstStyle/>
          <a:p>
            <a:pPr algn="just">
              <a:buFont typeface="Wingdings" pitchFamily="2" charset="2"/>
              <a:buChar char="q"/>
            </a:pPr>
            <a:r>
              <a:rPr lang="el-GR" sz="2400" dirty="0">
                <a:latin typeface="Times New Roman" pitchFamily="18" charset="0"/>
                <a:cs typeface="Times New Roman" pitchFamily="18" charset="0"/>
              </a:rPr>
              <a:t> Ποια τα ακριβή όρια της Μακεδονίας;</a:t>
            </a:r>
          </a:p>
          <a:p>
            <a:pPr algn="just">
              <a:buNone/>
            </a:pPr>
            <a:r>
              <a:rPr lang="el-GR" sz="2400" dirty="0">
                <a:latin typeface="Times New Roman" pitchFamily="18" charset="0"/>
                <a:cs typeface="Times New Roman" pitchFamily="18" charset="0"/>
              </a:rPr>
              <a:t>- Ως βασικά βόρεια σύνορα της Μακεδονίας και της Θράκης δηλώνονταν η Βουλγαρία και η Σερβία.</a:t>
            </a:r>
          </a:p>
          <a:p>
            <a:pPr algn="just">
              <a:buFontTx/>
              <a:buChar char="-"/>
            </a:pPr>
            <a:r>
              <a:rPr lang="el-GR" sz="2400" dirty="0">
                <a:latin typeface="Times New Roman" pitchFamily="18" charset="0"/>
                <a:cs typeface="Times New Roman" pitchFamily="18" charset="0"/>
              </a:rPr>
              <a:t>Η ασάφεια των ανατολικών ορίων της Αλβανίας σήμαινε ασάφεια και των δυτικών της Μακεδονίας.</a:t>
            </a:r>
          </a:p>
          <a:p>
            <a:pPr algn="just">
              <a:buFontTx/>
              <a:buChar char="-"/>
            </a:pPr>
            <a:r>
              <a:rPr lang="el-GR" sz="2400" dirty="0">
                <a:latin typeface="Times New Roman" pitchFamily="18" charset="0"/>
                <a:cs typeface="Times New Roman" pitchFamily="18" charset="0"/>
              </a:rPr>
              <a:t>Η χαρτογραφική απεικόνιση και η αντίστοιχη γεωγραφική καταγραφή ελάχιστα βοηθούσε τους Έλληνες στην συγκρότηση μιας οριστικής εικόνας των βαλκανικών περιοχών.</a:t>
            </a:r>
          </a:p>
          <a:p>
            <a:pPr algn="just">
              <a:buFontTx/>
              <a:buChar char="-"/>
            </a:pPr>
            <a:r>
              <a:rPr lang="el-GR" sz="2400" dirty="0">
                <a:latin typeface="Times New Roman" pitchFamily="18" charset="0"/>
                <a:cs typeface="Times New Roman" pitchFamily="18" charset="0"/>
              </a:rPr>
              <a:t>Γενικά όμως σχεδόν όλοι οι συγγραφείς του Διαφωτισμού συμφωνούσαν πως η  Μακεδονία ήταν ελληνική επαρχία.</a:t>
            </a:r>
          </a:p>
          <a:p>
            <a:pPr algn="just">
              <a:buFontTx/>
              <a:buChar char="-"/>
            </a:pPr>
            <a:r>
              <a:rPr lang="el-GR" sz="2400" dirty="0">
                <a:latin typeface="Times New Roman" pitchFamily="18" charset="0"/>
                <a:cs typeface="Times New Roman" pitchFamily="18" charset="0"/>
              </a:rPr>
              <a:t>Στην Επανάσταση η Μακεδονία αντιμετωπίστηκε ως ελληνική επαρχία.</a:t>
            </a:r>
          </a:p>
          <a:p>
            <a:pPr algn="just">
              <a:buFontTx/>
              <a:buChar char="-"/>
            </a:pPr>
            <a:r>
              <a:rPr lang="el-GR" sz="2400" dirty="0">
                <a:latin typeface="Times New Roman" pitchFamily="18" charset="0"/>
                <a:cs typeface="Times New Roman" pitchFamily="18" charset="0"/>
              </a:rPr>
              <a:t> Όμως προεπαναστατικά, επαναστατικά και μετεπαναστικά: δύο Μακεδονίες, με τη μία πάντα ελληνική. </a:t>
            </a:r>
          </a:p>
          <a:p>
            <a:pPr algn="just">
              <a:buNone/>
            </a:pPr>
            <a:endParaRPr lang="el-GR" sz="2400" dirty="0">
              <a:latin typeface="Times New Roman" pitchFamily="18" charset="0"/>
              <a:cs typeface="Times New Roman"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0"/>
            <a:ext cx="8401080" cy="6858000"/>
          </a:xfrm>
        </p:spPr>
        <p:txBody>
          <a:bodyPr>
            <a:normAutofit lnSpcReduction="10000"/>
          </a:bodyPr>
          <a:lstStyle/>
          <a:p>
            <a:pPr algn="just">
              <a:buFont typeface="Wingdings" pitchFamily="2" charset="2"/>
              <a:buChar char="q"/>
            </a:pPr>
            <a:r>
              <a:rPr lang="el-GR" sz="2400" dirty="0">
                <a:latin typeface="Times New Roman" pitchFamily="18" charset="0"/>
                <a:cs typeface="Times New Roman" pitchFamily="18" charset="0"/>
              </a:rPr>
              <a:t> Η σλαβοφωνία: - όχι ανασταλτικός παράγοντας (Επανάσταση)               		       - αντικείμενο καχυποψίας και ειρωνείας. </a:t>
            </a:r>
          </a:p>
          <a:p>
            <a:pPr algn="just">
              <a:buFont typeface="Wingdings" pitchFamily="2" charset="2"/>
              <a:buChar char="q"/>
            </a:pPr>
            <a:r>
              <a:rPr lang="el-GR" sz="2400" dirty="0">
                <a:latin typeface="Times New Roman" pitchFamily="18" charset="0"/>
                <a:cs typeface="Times New Roman" pitchFamily="18" charset="0"/>
              </a:rPr>
              <a:t>Ο διαχωρισμός των σλαβόφωνων ελληνιζόντων Μακεδόνων και Βουλγαρομακεδόνων δεν ήταν εύκολη υπόθεση. Διακόπηκαν οι σχέσεις των δύο: - με το Σχίσμα</a:t>
            </a:r>
          </a:p>
          <a:p>
            <a:pPr algn="just">
              <a:buNone/>
            </a:pPr>
            <a:r>
              <a:rPr lang="el-GR" sz="2400" dirty="0">
                <a:latin typeface="Times New Roman" pitchFamily="18" charset="0"/>
                <a:cs typeface="Times New Roman" pitchFamily="18" charset="0"/>
              </a:rPr>
              <a:t>                               - την ίδρυση της βουλγαρικής Ηγεμονίας </a:t>
            </a:r>
          </a:p>
          <a:p>
            <a:pPr algn="just">
              <a:buNone/>
            </a:pPr>
            <a:r>
              <a:rPr lang="el-GR" sz="2400" dirty="0">
                <a:latin typeface="Times New Roman" pitchFamily="18" charset="0"/>
                <a:cs typeface="Times New Roman" pitchFamily="18" charset="0"/>
              </a:rPr>
              <a:t>                               - την προσάρτηση της Ανατολικής Ρωμυλίας.</a:t>
            </a:r>
          </a:p>
          <a:p>
            <a:pPr algn="just">
              <a:buNone/>
            </a:pPr>
            <a:endParaRPr lang="el-GR" sz="2400" dirty="0">
              <a:latin typeface="Times New Roman" pitchFamily="18" charset="0"/>
              <a:cs typeface="Times New Roman" pitchFamily="18" charset="0"/>
            </a:endParaRPr>
          </a:p>
          <a:p>
            <a:pPr algn="just">
              <a:buFont typeface="Wingdings" pitchFamily="2" charset="2"/>
              <a:buChar char="q"/>
            </a:pPr>
            <a:r>
              <a:rPr lang="el-GR" sz="2400" dirty="0">
                <a:latin typeface="Times New Roman" pitchFamily="18" charset="0"/>
                <a:cs typeface="Times New Roman" pitchFamily="18" charset="0"/>
              </a:rPr>
              <a:t> Η Ανατολική Κρίση και το συνέδριο του Βερολίνου είχαν δύο συνέπειες:</a:t>
            </a:r>
          </a:p>
          <a:p>
            <a:pPr algn="just">
              <a:buNone/>
            </a:pPr>
            <a:r>
              <a:rPr lang="el-GR" sz="2400" dirty="0">
                <a:latin typeface="Times New Roman" pitchFamily="18" charset="0"/>
                <a:cs typeface="Times New Roman" pitchFamily="18" charset="0"/>
              </a:rPr>
              <a:t> - προσδιορίστηκε με μεγαλύτερη σαφήνεια η Μακεδονία = όρια της Ευρωπαϊκής Τουρκίας</a:t>
            </a:r>
          </a:p>
          <a:p>
            <a:pPr algn="just">
              <a:buNone/>
            </a:pPr>
            <a:r>
              <a:rPr lang="el-GR" sz="2400" dirty="0">
                <a:latin typeface="Times New Roman" pitchFamily="18" charset="0"/>
                <a:cs typeface="Times New Roman" pitchFamily="18" charset="0"/>
              </a:rPr>
              <a:t>  - η εθνογραφική χαρτογράφηση της Μακεδονίας προαπαιτούμενο για την επίλυση των εδαφικών διεκδικήσεων επί αυτής. </a:t>
            </a:r>
          </a:p>
          <a:p>
            <a:pPr algn="just">
              <a:buNone/>
            </a:pPr>
            <a:r>
              <a:rPr lang="el-GR" sz="2400" dirty="0">
                <a:latin typeface="Times New Roman" pitchFamily="18" charset="0"/>
                <a:cs typeface="Times New Roman" pitchFamily="18" charset="0"/>
              </a:rPr>
              <a:t>  - Για την Ελλάδα τίθονταν ζήτημα οριοθέτησης των προς βορρά  διεκδικήσεών της.</a:t>
            </a:r>
          </a:p>
          <a:p>
            <a:pPr algn="just">
              <a:buNone/>
            </a:pPr>
            <a:endParaRPr lang="el-GR" sz="2400" dirty="0">
              <a:latin typeface="Times New Roman" pitchFamily="18" charset="0"/>
              <a:cs typeface="Times New Roman"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52"/>
            <a:ext cx="8258204" cy="7000924"/>
          </a:xfrm>
        </p:spPr>
        <p:txBody>
          <a:bodyPr>
            <a:normAutofit fontScale="85000" lnSpcReduction="10000"/>
          </a:bodyPr>
          <a:lstStyle/>
          <a:p>
            <a:pPr algn="just">
              <a:buFont typeface="Wingdings" pitchFamily="2" charset="2"/>
              <a:buChar char="q"/>
            </a:pPr>
            <a:r>
              <a:rPr lang="el-GR" sz="2400" dirty="0">
                <a:latin typeface="Times New Roman" pitchFamily="18" charset="0"/>
                <a:cs typeface="Times New Roman" pitchFamily="18" charset="0"/>
              </a:rPr>
              <a:t> </a:t>
            </a:r>
            <a:r>
              <a:rPr lang="el-GR" sz="3400" dirty="0">
                <a:latin typeface="Times New Roman" pitchFamily="18" charset="0"/>
                <a:cs typeface="Times New Roman" pitchFamily="18" charset="0"/>
              </a:rPr>
              <a:t>Οι </a:t>
            </a:r>
            <a:r>
              <a:rPr lang="el-GR" sz="3400" b="1" dirty="0">
                <a:latin typeface="Times New Roman" pitchFamily="18" charset="0"/>
                <a:cs typeface="Times New Roman" pitchFamily="18" charset="0"/>
              </a:rPr>
              <a:t>Βούλγαροι</a:t>
            </a:r>
            <a:r>
              <a:rPr lang="el-GR" sz="3400" dirty="0">
                <a:latin typeface="Times New Roman" pitchFamily="18" charset="0"/>
                <a:cs typeface="Times New Roman" pitchFamily="18" charset="0"/>
              </a:rPr>
              <a:t> σε καμιά περίπτωση δεν έπρεπε να υποτιμηθούν, αλλά απαιτούνταν ρεαλισμός. </a:t>
            </a:r>
          </a:p>
          <a:p>
            <a:pPr algn="just">
              <a:buFont typeface="Wingdings" pitchFamily="2" charset="2"/>
              <a:buChar char="q"/>
            </a:pPr>
            <a:endParaRPr lang="el-GR" sz="3400" dirty="0">
              <a:latin typeface="Times New Roman" pitchFamily="18" charset="0"/>
              <a:cs typeface="Times New Roman" pitchFamily="18" charset="0"/>
            </a:endParaRPr>
          </a:p>
          <a:p>
            <a:pPr algn="just">
              <a:buFont typeface="Wingdings" pitchFamily="2" charset="2"/>
              <a:buChar char="q"/>
            </a:pPr>
            <a:r>
              <a:rPr lang="el-GR" sz="3400" dirty="0">
                <a:latin typeface="Times New Roman" pitchFamily="18" charset="0"/>
                <a:cs typeface="Times New Roman" pitchFamily="18" charset="0"/>
              </a:rPr>
              <a:t>Παράλληλα η </a:t>
            </a:r>
            <a:r>
              <a:rPr lang="el-GR" sz="3400" b="1" dirty="0">
                <a:latin typeface="Times New Roman" pitchFamily="18" charset="0"/>
                <a:cs typeface="Times New Roman" pitchFamily="18" charset="0"/>
              </a:rPr>
              <a:t>ρουμανική </a:t>
            </a:r>
            <a:r>
              <a:rPr lang="el-GR" sz="3400" dirty="0">
                <a:latin typeface="Times New Roman" pitchFamily="18" charset="0"/>
                <a:cs typeface="Times New Roman" pitchFamily="18" charset="0"/>
              </a:rPr>
              <a:t>απειλή εμφανίζονταν αλληλένδετη με τη βουλγαρική. </a:t>
            </a:r>
          </a:p>
          <a:p>
            <a:pPr algn="just">
              <a:buFont typeface="Wingdings" pitchFamily="2" charset="2"/>
              <a:buChar char="Ø"/>
            </a:pPr>
            <a:r>
              <a:rPr lang="el-GR" sz="3400" dirty="0">
                <a:latin typeface="Times New Roman" pitchFamily="18" charset="0"/>
                <a:cs typeface="Times New Roman" pitchFamily="18" charset="0"/>
              </a:rPr>
              <a:t> 1905: διακοπή των σχέσεων Ελλάδας – Ρουμανίας και αλλαγή ελληνικής στάσης</a:t>
            </a:r>
          </a:p>
          <a:p>
            <a:pPr algn="just">
              <a:buNone/>
            </a:pPr>
            <a:endParaRPr lang="el-GR" sz="3400" dirty="0">
              <a:latin typeface="Times New Roman" pitchFamily="18" charset="0"/>
              <a:cs typeface="Times New Roman" pitchFamily="18" charset="0"/>
            </a:endParaRPr>
          </a:p>
          <a:p>
            <a:pPr algn="just">
              <a:buFont typeface="Wingdings" pitchFamily="2" charset="2"/>
              <a:buChar char="q"/>
            </a:pPr>
            <a:r>
              <a:rPr lang="el-GR" sz="3400" dirty="0">
                <a:latin typeface="Times New Roman" pitchFamily="18" charset="0"/>
                <a:cs typeface="Times New Roman" pitchFamily="18" charset="0"/>
              </a:rPr>
              <a:t> Οι </a:t>
            </a:r>
            <a:r>
              <a:rPr lang="el-GR" sz="3400" b="1" dirty="0">
                <a:latin typeface="Times New Roman" pitchFamily="18" charset="0"/>
                <a:cs typeface="Times New Roman" pitchFamily="18" charset="0"/>
              </a:rPr>
              <a:t>σέρβικες</a:t>
            </a:r>
            <a:r>
              <a:rPr lang="el-GR" sz="3400" dirty="0">
                <a:latin typeface="Times New Roman" pitchFamily="18" charset="0"/>
                <a:cs typeface="Times New Roman" pitchFamily="18" charset="0"/>
              </a:rPr>
              <a:t> αξιώσεις για τη Μακεδονία (δεκαετίες 1880-1890) δεν έπρεπε να παραγνωρίζονται: </a:t>
            </a:r>
          </a:p>
          <a:p>
            <a:pPr algn="just">
              <a:buFontTx/>
              <a:buChar char="-"/>
            </a:pPr>
            <a:r>
              <a:rPr lang="el-GR" sz="3400" dirty="0">
                <a:latin typeface="Times New Roman" pitchFamily="18" charset="0"/>
                <a:cs typeface="Times New Roman" pitchFamily="18" charset="0"/>
              </a:rPr>
              <a:t>επιθυμούσαν επέκταση στη Βοσνία, Ερζεγοβίνη, Κροατία, Μαυροβούνιο, Ουγγαρία, Αλβανία, Μακεδονία.</a:t>
            </a:r>
          </a:p>
          <a:p>
            <a:pPr algn="just">
              <a:buFontTx/>
              <a:buChar char="-"/>
            </a:pPr>
            <a:r>
              <a:rPr lang="el-GR" sz="3400" dirty="0">
                <a:latin typeface="Times New Roman" pitchFamily="18" charset="0"/>
                <a:cs typeface="Times New Roman" pitchFamily="18" charset="0"/>
              </a:rPr>
              <a:t> </a:t>
            </a:r>
          </a:p>
          <a:p>
            <a:pPr algn="just">
              <a:buNone/>
            </a:pPr>
            <a:endParaRPr lang="el-GR" sz="3400" dirty="0">
              <a:latin typeface="Times New Roman" pitchFamily="18" charset="0"/>
              <a:cs typeface="Times New Roman" pitchFamily="18" charset="0"/>
            </a:endParaRPr>
          </a:p>
          <a:p>
            <a:pPr algn="just">
              <a:buFontTx/>
              <a:buChar char="-"/>
            </a:pPr>
            <a:endParaRPr lang="el-GR" sz="2400" dirty="0">
              <a:latin typeface="Times New Roman" pitchFamily="18" charset="0"/>
              <a:cs typeface="Times New Roman" pitchFamily="18" charset="0"/>
            </a:endParaRPr>
          </a:p>
        </p:txBody>
      </p:sp>
      <p:sp>
        <p:nvSpPr>
          <p:cNvPr id="4" name="Right Arrow 3"/>
          <p:cNvSpPr/>
          <p:nvPr/>
        </p:nvSpPr>
        <p:spPr>
          <a:xfrm>
            <a:off x="6215074" y="4714884"/>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1"/>
                </a:solidFill>
              </a:rPr>
              <a:t>ΓΡΑΜΜΑΤΕΙΑΚΕΣ ΠΗΓΕΣ</a:t>
            </a:r>
          </a:p>
        </p:txBody>
      </p:sp>
      <p:sp>
        <p:nvSpPr>
          <p:cNvPr id="3" name="Θέση περιεχομένου 2"/>
          <p:cNvSpPr>
            <a:spLocks noGrp="1"/>
          </p:cNvSpPr>
          <p:nvPr>
            <p:ph idx="1"/>
          </p:nvPr>
        </p:nvSpPr>
        <p:spPr>
          <a:xfrm>
            <a:off x="0" y="1752600"/>
            <a:ext cx="8964488" cy="5105400"/>
          </a:xfrm>
        </p:spPr>
        <p:txBody>
          <a:bodyPr>
            <a:normAutofit/>
          </a:bodyPr>
          <a:lstStyle/>
          <a:p>
            <a:pPr indent="0" algn="just">
              <a:buNone/>
            </a:pPr>
            <a:r>
              <a:rPr lang="el-GR" sz="2800" b="1" dirty="0">
                <a:latin typeface="Times New Roman" pitchFamily="18" charset="0"/>
                <a:cs typeface="Times New Roman" pitchFamily="18" charset="0"/>
              </a:rPr>
              <a:t> Το θέμα της «εθνικής» ταυτότητας των </a:t>
            </a:r>
          </a:p>
          <a:p>
            <a:pPr indent="0" algn="just">
              <a:buNone/>
            </a:pPr>
            <a:r>
              <a:rPr lang="el-GR" sz="2800" b="1" dirty="0">
                <a:latin typeface="Times New Roman" pitchFamily="18" charset="0"/>
                <a:cs typeface="Times New Roman" pitchFamily="18" charset="0"/>
              </a:rPr>
              <a:t>    αρχαίων Μακεδόνων εξετάζεται  </a:t>
            </a:r>
          </a:p>
          <a:p>
            <a:pPr indent="0" algn="just">
              <a:buNone/>
            </a:pPr>
            <a:r>
              <a:rPr lang="el-GR" sz="2800" b="1" dirty="0">
                <a:latin typeface="Times New Roman" pitchFamily="18" charset="0"/>
                <a:cs typeface="Times New Roman" pitchFamily="18" charset="0"/>
              </a:rPr>
              <a:t> σε γραμματειακές μαρτυρίες </a:t>
            </a:r>
          </a:p>
          <a:p>
            <a:pPr indent="0" algn="just">
              <a:buNone/>
            </a:pPr>
            <a:r>
              <a:rPr lang="el-GR" sz="2800" b="1" dirty="0">
                <a:latin typeface="Times New Roman" pitchFamily="18" charset="0"/>
                <a:cs typeface="Times New Roman" pitchFamily="18" charset="0"/>
              </a:rPr>
              <a:t>  μη Μακεδόνων συγγραφέων</a:t>
            </a:r>
          </a:p>
          <a:p>
            <a:pPr indent="0" algn="just">
              <a:buNone/>
            </a:pPr>
            <a:r>
              <a:rPr lang="el-GR" sz="2800" b="1" dirty="0">
                <a:latin typeface="Times New Roman" pitchFamily="18" charset="0"/>
                <a:cs typeface="Times New Roman" pitchFamily="18" charset="0"/>
              </a:rPr>
              <a:t> τ ης κλασικής περιόδου (Ηρόδοτος Θουκυδίδης) </a:t>
            </a:r>
          </a:p>
          <a:p>
            <a:pPr indent="0" algn="just">
              <a:buNone/>
            </a:pPr>
            <a:r>
              <a:rPr lang="el-GR" sz="2800" b="1" dirty="0">
                <a:latin typeface="Times New Roman" pitchFamily="18" charset="0"/>
                <a:cs typeface="Times New Roman" pitchFamily="18" charset="0"/>
              </a:rPr>
              <a:t>       και των ελληνιστικών χρόνων.</a:t>
            </a:r>
          </a:p>
          <a:p>
            <a:pPr algn="ctr">
              <a:buNone/>
            </a:pPr>
            <a:r>
              <a:rPr lang="el-GR"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23921374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3D616-0EC2-4DDB-B63E-059071D670A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3986084-306B-446F-A54A-88FF06D5D083}"/>
              </a:ext>
            </a:extLst>
          </p:cNvPr>
          <p:cNvSpPr>
            <a:spLocks noGrp="1"/>
          </p:cNvSpPr>
          <p:nvPr>
            <p:ph idx="1"/>
          </p:nvPr>
        </p:nvSpPr>
        <p:spPr>
          <a:xfrm>
            <a:off x="251520" y="1700809"/>
            <a:ext cx="7287834" cy="4547598"/>
          </a:xfrm>
        </p:spPr>
        <p:txBody>
          <a:bodyPr>
            <a:normAutofit/>
          </a:bodyPr>
          <a:lstStyle/>
          <a:p>
            <a:pPr algn="just">
              <a:buFontTx/>
              <a:buChar char="-"/>
            </a:pPr>
            <a:r>
              <a:rPr lang="el-GR" sz="2000" dirty="0">
                <a:latin typeface="Times New Roman" pitchFamily="18" charset="0"/>
                <a:cs typeface="Times New Roman" pitchFamily="18" charset="0"/>
              </a:rPr>
              <a:t>ωστόσο, αναγνώριζαν πως:</a:t>
            </a:r>
          </a:p>
          <a:p>
            <a:pPr algn="just">
              <a:buFont typeface="Wingdings" pitchFamily="2" charset="2"/>
              <a:buChar char="§"/>
            </a:pPr>
            <a:r>
              <a:rPr lang="el-GR" sz="2000" dirty="0">
                <a:latin typeface="Times New Roman" pitchFamily="18" charset="0"/>
                <a:cs typeface="Times New Roman" pitchFamily="18" charset="0"/>
              </a:rPr>
              <a:t>  «μέγα μέρος» της Μακεδονίας  ήταν ελληνικό </a:t>
            </a:r>
          </a:p>
          <a:p>
            <a:pPr algn="just">
              <a:buFont typeface="Wingdings" pitchFamily="2" charset="2"/>
              <a:buChar char="§"/>
            </a:pPr>
            <a:r>
              <a:rPr lang="el-GR" sz="2000" dirty="0">
                <a:latin typeface="Times New Roman" pitchFamily="18" charset="0"/>
                <a:cs typeface="Times New Roman" pitchFamily="18" charset="0"/>
              </a:rPr>
              <a:t> το λιμάνι της Θεσσαλονίκης δεν τους ενδιαφέρει περισσότερο από του </a:t>
            </a:r>
            <a:r>
              <a:rPr lang="el-GR" sz="2000" dirty="0" err="1">
                <a:latin typeface="Times New Roman" pitchFamily="18" charset="0"/>
                <a:cs typeface="Times New Roman" pitchFamily="18" charset="0"/>
              </a:rPr>
              <a:t>Δουλτσίνου</a:t>
            </a:r>
            <a:endParaRPr lang="el-GR" sz="2000" dirty="0">
              <a:latin typeface="Times New Roman" pitchFamily="18" charset="0"/>
              <a:cs typeface="Times New Roman" pitchFamily="18" charset="0"/>
            </a:endParaRPr>
          </a:p>
          <a:p>
            <a:pPr algn="just">
              <a:buFont typeface="Wingdings" pitchFamily="2" charset="2"/>
              <a:buChar char="§"/>
            </a:pPr>
            <a:r>
              <a:rPr lang="el-GR" sz="2000" dirty="0">
                <a:latin typeface="Times New Roman" pitchFamily="18" charset="0"/>
                <a:cs typeface="Times New Roman" pitchFamily="18" charset="0"/>
              </a:rPr>
              <a:t> ο κοινός εχθρός των δύο χωρών είναι η Βουλγαρία          δυνατή μια μέση λύση </a:t>
            </a:r>
          </a:p>
          <a:p>
            <a:pPr algn="just">
              <a:buFont typeface="Wingdings" pitchFamily="2" charset="2"/>
              <a:buChar char="Ø"/>
            </a:pPr>
            <a:r>
              <a:rPr lang="el-GR" sz="2000" dirty="0">
                <a:latin typeface="Times New Roman" pitchFamily="18" charset="0"/>
                <a:cs typeface="Times New Roman" pitchFamily="18" charset="0"/>
              </a:rPr>
              <a:t>Η στάση των Ελλήνων απέναντι στις σερβικές θέσεις ήταν θετικότερη έναντι των βουλγαρικών, γιατί: </a:t>
            </a:r>
          </a:p>
          <a:p>
            <a:pPr algn="just">
              <a:buFontTx/>
              <a:buChar char="-"/>
            </a:pPr>
            <a:r>
              <a:rPr lang="el-GR" sz="2000" dirty="0">
                <a:latin typeface="Times New Roman" pitchFamily="18" charset="0"/>
                <a:cs typeface="Times New Roman" pitchFamily="18" charset="0"/>
              </a:rPr>
              <a:t>ήταν πιο ελκυστικές , συγκρινόμενες με την απειλή της βίαιης βουλγαρικής προσάρτησης</a:t>
            </a:r>
          </a:p>
          <a:p>
            <a:pPr algn="just">
              <a:buFontTx/>
              <a:buChar char="-"/>
            </a:pPr>
            <a:r>
              <a:rPr lang="el-GR" sz="2000" dirty="0">
                <a:latin typeface="Times New Roman" pitchFamily="18" charset="0"/>
                <a:cs typeface="Times New Roman" pitchFamily="18" charset="0"/>
              </a:rPr>
              <a:t> ήταν πιο μετριοπαθείς και έξυπνα διατυπωμένες</a:t>
            </a:r>
          </a:p>
          <a:p>
            <a:endParaRPr lang="el-GR" dirty="0"/>
          </a:p>
        </p:txBody>
      </p:sp>
    </p:spTree>
    <p:extLst>
      <p:ext uri="{BB962C8B-B14F-4D97-AF65-F5344CB8AC3E}">
        <p14:creationId xmlns:p14="http://schemas.microsoft.com/office/powerpoint/2010/main" val="29534760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6643710"/>
          </a:xfrm>
        </p:spPr>
        <p:txBody>
          <a:bodyPr>
            <a:normAutofit fontScale="85000" lnSpcReduction="20000"/>
          </a:bodyPr>
          <a:lstStyle/>
          <a:p>
            <a:pPr algn="just">
              <a:buFont typeface="Wingdings" pitchFamily="2" charset="2"/>
              <a:buChar char="q"/>
            </a:pPr>
            <a:r>
              <a:rPr lang="el-GR" sz="2400" dirty="0">
                <a:latin typeface="Times New Roman" pitchFamily="18" charset="0"/>
                <a:cs typeface="Times New Roman" pitchFamily="18" charset="0"/>
              </a:rPr>
              <a:t>Στις αρχές της δεκαετίας 1880 η ελληνική κυβέρνηση:</a:t>
            </a:r>
          </a:p>
          <a:p>
            <a:pPr algn="just">
              <a:buFontTx/>
              <a:buChar char="-"/>
            </a:pPr>
            <a:r>
              <a:rPr lang="el-GR" sz="2400" dirty="0">
                <a:latin typeface="Times New Roman" pitchFamily="18" charset="0"/>
                <a:cs typeface="Times New Roman" pitchFamily="18" charset="0"/>
              </a:rPr>
              <a:t>είχε δεχτεί την ιδέα  του διαγώνιου διαμελισμού και της Μακεδονίας </a:t>
            </a:r>
          </a:p>
          <a:p>
            <a:pPr algn="just">
              <a:buFontTx/>
              <a:buChar char="-"/>
            </a:pPr>
            <a:r>
              <a:rPr lang="el-GR" sz="2400" dirty="0">
                <a:latin typeface="Times New Roman" pitchFamily="18" charset="0"/>
                <a:cs typeface="Times New Roman" pitchFamily="18" charset="0"/>
              </a:rPr>
              <a:t>διεκδικούσε ως βόρεια σύνορά της την περιοχή νοτίως του Μοναστηρίου και της Δράμας, ενώ η πρόοδος της Εξαρχίας ήταν αισθητή πλέον στην Αθήνα.</a:t>
            </a:r>
          </a:p>
          <a:p>
            <a:pPr algn="just">
              <a:buFont typeface="Wingdings" pitchFamily="2" charset="2"/>
              <a:buChar char="Ø"/>
            </a:pPr>
            <a:r>
              <a:rPr lang="el-GR" sz="2400" dirty="0">
                <a:latin typeface="Times New Roman" pitchFamily="18" charset="0"/>
                <a:cs typeface="Times New Roman" pitchFamily="18" charset="0"/>
              </a:rPr>
              <a:t>Οι Έλληνες χρειάζονταν καθοδήγηση και γνώση˙ προς αυτήν την κατεύθυνση κινούνταν:</a:t>
            </a:r>
          </a:p>
          <a:p>
            <a:pPr algn="just">
              <a:buFont typeface="Wingdings" pitchFamily="2" charset="2"/>
              <a:buChar char="ü"/>
            </a:pPr>
            <a:r>
              <a:rPr lang="el-GR" sz="2400" dirty="0">
                <a:latin typeface="Times New Roman" pitchFamily="18" charset="0"/>
                <a:cs typeface="Times New Roman" pitchFamily="18" charset="0"/>
              </a:rPr>
              <a:t> η μελέτη του Ευταξία </a:t>
            </a:r>
            <a:r>
              <a:rPr lang="el-GR" sz="2400" i="1" dirty="0">
                <a:latin typeface="Times New Roman" pitchFamily="18" charset="0"/>
                <a:cs typeface="Times New Roman" pitchFamily="18" charset="0"/>
              </a:rPr>
              <a:t>Το έργον του Ελληνισμού εν Μακεδονία </a:t>
            </a:r>
            <a:r>
              <a:rPr lang="el-GR" sz="2400" dirty="0">
                <a:latin typeface="Times New Roman" pitchFamily="18" charset="0"/>
                <a:cs typeface="Times New Roman" pitchFamily="18" charset="0"/>
              </a:rPr>
              <a:t>(1880) </a:t>
            </a:r>
          </a:p>
          <a:p>
            <a:pPr algn="just">
              <a:buFont typeface="Wingdings" pitchFamily="2" charset="2"/>
              <a:buChar char="ü"/>
            </a:pPr>
            <a:r>
              <a:rPr lang="el-GR" sz="2400" dirty="0">
                <a:latin typeface="Times New Roman" pitchFamily="18" charset="0"/>
                <a:cs typeface="Times New Roman" pitchFamily="18" charset="0"/>
              </a:rPr>
              <a:t> η εφημερίδα </a:t>
            </a:r>
            <a:r>
              <a:rPr lang="el-GR" sz="2400" i="1" dirty="0">
                <a:latin typeface="Times New Roman" pitchFamily="18" charset="0"/>
                <a:cs typeface="Times New Roman" pitchFamily="18" charset="0"/>
              </a:rPr>
              <a:t>Σφαίρα</a:t>
            </a:r>
            <a:r>
              <a:rPr lang="el-GR" sz="2400" dirty="0">
                <a:latin typeface="Times New Roman" pitchFamily="18" charset="0"/>
                <a:cs typeface="Times New Roman" pitchFamily="18" charset="0"/>
              </a:rPr>
              <a:t> του Καλοστύπη</a:t>
            </a:r>
          </a:p>
          <a:p>
            <a:pPr algn="just">
              <a:buFont typeface="Wingdings" pitchFamily="2" charset="2"/>
              <a:buChar char="ü"/>
            </a:pPr>
            <a:r>
              <a:rPr lang="el-GR" sz="2400" dirty="0">
                <a:latin typeface="Times New Roman" pitchFamily="18" charset="0"/>
                <a:cs typeface="Times New Roman" pitchFamily="18" charset="0"/>
              </a:rPr>
              <a:t> η επανέκδοση του Γ΄ και Δ΄ τόμου της Ιστορίας του Παπαρρηγόπουλου</a:t>
            </a:r>
          </a:p>
          <a:p>
            <a:pPr algn="just">
              <a:buFont typeface="Wingdings" pitchFamily="2" charset="2"/>
              <a:buChar char="ü"/>
            </a:pPr>
            <a:r>
              <a:rPr lang="el-GR" sz="2400" dirty="0">
                <a:latin typeface="Times New Roman" pitchFamily="18" charset="0"/>
                <a:cs typeface="Times New Roman" pitchFamily="18" charset="0"/>
              </a:rPr>
              <a:t>τα κείμενα του Ίωνα Δραγούμη</a:t>
            </a:r>
          </a:p>
          <a:p>
            <a:pPr algn="just">
              <a:buFont typeface="Wingdings" pitchFamily="2" charset="2"/>
              <a:buChar char="ü"/>
            </a:pPr>
            <a:r>
              <a:rPr lang="el-GR" sz="2400" dirty="0">
                <a:latin typeface="Times New Roman" pitchFamily="18" charset="0"/>
                <a:cs typeface="Times New Roman" pitchFamily="18" charset="0"/>
              </a:rPr>
              <a:t>1894: η εταιρεία «Ελληνισμός» διαμαρτύρεται για τα νέα βεράτια</a:t>
            </a:r>
          </a:p>
          <a:p>
            <a:pPr algn="just">
              <a:buFont typeface="Wingdings" pitchFamily="2" charset="2"/>
              <a:buChar char="ü"/>
            </a:pPr>
            <a:r>
              <a:rPr lang="el-GR" sz="2400" dirty="0">
                <a:latin typeface="Times New Roman" pitchFamily="18" charset="0"/>
                <a:cs typeface="Times New Roman" pitchFamily="18" charset="0"/>
              </a:rPr>
              <a:t>1895: «Μέγα Συλλαλητήριο» στο Σύνταγμα Μακεδόνων, Θρακιωτών, Ηπειρωτών, πανελλήνιος έρανος για την αγορά όπλων, διάλεξη Γ. Χατζηδάκη με τίτλο «Βούλγαροι οι Μακεδόνες;», μελέτη για τα «Δίκαια του Ελληνισμού»</a:t>
            </a:r>
          </a:p>
          <a:p>
            <a:pPr algn="just">
              <a:buFont typeface="Wingdings" pitchFamily="2" charset="2"/>
              <a:buChar char="ü"/>
            </a:pPr>
            <a:r>
              <a:rPr lang="el-GR" sz="2400" dirty="0">
                <a:latin typeface="Times New Roman" pitchFamily="18" charset="0"/>
                <a:cs typeface="Times New Roman" pitchFamily="18" charset="0"/>
              </a:rPr>
              <a:t>1896: σχολική Γεωγραφία της Ευρώπης του Μητσόπουλου «Βούλγαροι χείρονες και αυτών των Τούρκων»</a:t>
            </a:r>
          </a:p>
          <a:p>
            <a:pPr algn="just">
              <a:buNone/>
            </a:pPr>
            <a:endParaRPr lang="el-GR" sz="2400" dirty="0">
              <a:latin typeface="Times New Roman" pitchFamily="18" charset="0"/>
              <a:cs typeface="Times New Roman" pitchFamily="18" charset="0"/>
            </a:endParaRPr>
          </a:p>
          <a:p>
            <a:pPr algn="just">
              <a:buNone/>
            </a:pPr>
            <a:r>
              <a:rPr lang="el-GR" sz="2400" dirty="0">
                <a:latin typeface="Times New Roman" pitchFamily="18" charset="0"/>
                <a:cs typeface="Times New Roman" pitchFamily="18" charset="0"/>
              </a:rPr>
              <a:t>Μετά την ήττα του 1897 το μίσος κατά των Βουλγάρων είναι πλέον παθολογικό</a:t>
            </a:r>
            <a:r>
              <a:rPr lang="en-US" sz="2400" dirty="0">
                <a:latin typeface="Times New Roman" pitchFamily="18" charset="0"/>
                <a:cs typeface="Times New Roman" pitchFamily="18" charset="0"/>
              </a:rPr>
              <a:t>.</a:t>
            </a:r>
            <a:endParaRPr lang="el-GR" sz="2400" dirty="0">
              <a:latin typeface="Times New Roman" pitchFamily="18" charset="0"/>
              <a:cs typeface="Times New Roman" pitchFamily="18" charset="0"/>
            </a:endParaRPr>
          </a:p>
          <a:p>
            <a:pPr algn="just">
              <a:buFont typeface="Wingdings" pitchFamily="2" charset="2"/>
              <a:buChar char="ü"/>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329642" cy="6429420"/>
          </a:xfrm>
        </p:spPr>
        <p:txBody>
          <a:bodyPr>
            <a:normAutofit/>
          </a:bodyPr>
          <a:lstStyle/>
          <a:p>
            <a:pPr algn="just">
              <a:buFont typeface="Wingdings" pitchFamily="2" charset="2"/>
              <a:buChar char="Ø"/>
            </a:pPr>
            <a:r>
              <a:rPr lang="el-GR" sz="2400" dirty="0">
                <a:latin typeface="Times New Roman" pitchFamily="18" charset="0"/>
                <a:cs typeface="Times New Roman" pitchFamily="18" charset="0"/>
              </a:rPr>
              <a:t> Σε θεωρητικό επίπεδο η άμυνα της Μακεδονίας ήταν εύκολη: η δόξα των αρχαίων Μακεδόνων αποδείκνυε τη σαθρότητα των ιστορικών θέσεων των Βουλγάρων και το ανορθόδοξο της παρουσίας του Αριστοτέλη και του Αλεξάνδρου στα βουλγαρικά εγχειρίδια.</a:t>
            </a:r>
          </a:p>
          <a:p>
            <a:pPr algn="just">
              <a:buNone/>
            </a:pPr>
            <a:endParaRPr lang="el-GR" sz="2400" dirty="0">
              <a:latin typeface="Times New Roman" pitchFamily="18" charset="0"/>
              <a:cs typeface="Times New Roman" pitchFamily="18" charset="0"/>
            </a:endParaRPr>
          </a:p>
          <a:p>
            <a:pPr algn="just">
              <a:buFont typeface="Wingdings" pitchFamily="2" charset="2"/>
              <a:buChar char="Ø"/>
            </a:pPr>
            <a:r>
              <a:rPr lang="el-GR" sz="2400" dirty="0">
                <a:latin typeface="Times New Roman" pitchFamily="18" charset="0"/>
                <a:cs typeface="Times New Roman" pitchFamily="18" charset="0"/>
              </a:rPr>
              <a:t>Το ασθενές σημείο στην ελληνική θεωρία για την ελληνικότητα της Μακεδονίας ήταν το γλωσσικό:</a:t>
            </a:r>
          </a:p>
          <a:p>
            <a:pPr algn="just">
              <a:buFontTx/>
              <a:buChar char="-"/>
            </a:pPr>
            <a:r>
              <a:rPr lang="el-GR" sz="2400" dirty="0">
                <a:latin typeface="Times New Roman" pitchFamily="18" charset="0"/>
                <a:cs typeface="Times New Roman" pitchFamily="18" charset="0"/>
              </a:rPr>
              <a:t>Ευταξίας: θεωρία της «γλώσσας χωρίς λαό»</a:t>
            </a:r>
          </a:p>
          <a:p>
            <a:pPr algn="just">
              <a:buFontTx/>
              <a:buChar char="-"/>
            </a:pPr>
            <a:r>
              <a:rPr lang="el-GR" sz="2400" dirty="0">
                <a:latin typeface="Times New Roman" pitchFamily="18" charset="0"/>
                <a:cs typeface="Times New Roman" pitchFamily="18" charset="0"/>
              </a:rPr>
              <a:t> Καλοστύπης: η σλαβική γλώσσα είναι βουλγαρικό και σερβικό ιδίωμα</a:t>
            </a:r>
          </a:p>
          <a:p>
            <a:pPr algn="just">
              <a:buFontTx/>
              <a:buChar char="-"/>
            </a:pPr>
            <a:r>
              <a:rPr lang="el-GR" sz="2400" dirty="0">
                <a:latin typeface="Times New Roman" pitchFamily="18" charset="0"/>
                <a:cs typeface="Times New Roman" pitchFamily="18" charset="0"/>
              </a:rPr>
              <a:t> η γλώσσα των «Ελληνοσλάβων» ή «Σλαβομακεδόνων» (Καζάζης) ήταν μικτού λεξιλογίου με ελληνικές ρίζες.</a:t>
            </a:r>
          </a:p>
          <a:p>
            <a:pPr algn="just">
              <a:buNone/>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6357982"/>
          </a:xfrm>
        </p:spPr>
        <p:txBody>
          <a:bodyPr>
            <a:normAutofit fontScale="92500" lnSpcReduction="20000"/>
          </a:bodyPr>
          <a:lstStyle/>
          <a:p>
            <a:pPr algn="just">
              <a:buFont typeface="Wingdings" pitchFamily="2" charset="2"/>
              <a:buChar char="Ø"/>
            </a:pPr>
            <a:r>
              <a:rPr lang="el-GR" sz="2400" dirty="0">
                <a:latin typeface="Times New Roman" pitchFamily="18" charset="0"/>
                <a:cs typeface="Times New Roman" pitchFamily="18" charset="0"/>
              </a:rPr>
              <a:t>Τρία αξιώματα ελληνικής κοινής γνώμης για τα Βαλκάνια:</a:t>
            </a:r>
          </a:p>
          <a:p>
            <a:pPr algn="just">
              <a:buFontTx/>
              <a:buChar char="-"/>
            </a:pPr>
            <a:r>
              <a:rPr lang="el-GR" sz="2400" dirty="0">
                <a:latin typeface="Times New Roman" pitchFamily="18" charset="0"/>
                <a:cs typeface="Times New Roman" pitchFamily="18" charset="0"/>
              </a:rPr>
              <a:t>Η Μακεδονία απειλούνταν από το απόλυτο, μεγάλο και τρισυπόστατο κακό: </a:t>
            </a:r>
          </a:p>
          <a:p>
            <a:pPr algn="just">
              <a:buFont typeface="Wingdings" pitchFamily="2" charset="2"/>
              <a:buChar char="§"/>
            </a:pPr>
            <a:r>
              <a:rPr lang="el-GR" sz="2400" dirty="0">
                <a:latin typeface="Times New Roman" pitchFamily="18" charset="0"/>
                <a:cs typeface="Times New Roman" pitchFamily="18" charset="0"/>
              </a:rPr>
              <a:t>     Βούλγαροι = η μεγαλύτερη απειλή</a:t>
            </a:r>
          </a:p>
          <a:p>
            <a:pPr algn="just">
              <a:buFont typeface="Wingdings" pitchFamily="2" charset="2"/>
              <a:buChar char="§"/>
            </a:pPr>
            <a:r>
              <a:rPr lang="el-GR" sz="2400" dirty="0">
                <a:latin typeface="Times New Roman" pitchFamily="18" charset="0"/>
                <a:cs typeface="Times New Roman" pitchFamily="18" charset="0"/>
              </a:rPr>
              <a:t>     Ρουμάνοι = ήταν τα συμπτώματα, όπως και οι Βούλγαροι, της ίδιας νόσου, της μακεδονικής</a:t>
            </a:r>
          </a:p>
          <a:p>
            <a:pPr algn="just">
              <a:buFont typeface="Wingdings" pitchFamily="2" charset="2"/>
              <a:buChar char="§"/>
            </a:pPr>
            <a:r>
              <a:rPr lang="el-GR" sz="2400" dirty="0">
                <a:latin typeface="Times New Roman" pitchFamily="18" charset="0"/>
                <a:cs typeface="Times New Roman" pitchFamily="18" charset="0"/>
              </a:rPr>
              <a:t>     Σέρβοι: οργανώνουν μια εξελισσόμενη προπαγάνδα</a:t>
            </a:r>
          </a:p>
          <a:p>
            <a:pPr algn="just">
              <a:buNone/>
            </a:pPr>
            <a:endParaRPr lang="el-GR" sz="2400" dirty="0">
              <a:latin typeface="Times New Roman" pitchFamily="18" charset="0"/>
              <a:cs typeface="Times New Roman" pitchFamily="18" charset="0"/>
            </a:endParaRPr>
          </a:p>
          <a:p>
            <a:pPr algn="just">
              <a:buFontTx/>
              <a:buChar char="-"/>
            </a:pPr>
            <a:r>
              <a:rPr lang="el-GR" sz="2400" dirty="0">
                <a:latin typeface="Times New Roman" pitchFamily="18" charset="0"/>
                <a:cs typeface="Times New Roman" pitchFamily="18" charset="0"/>
              </a:rPr>
              <a:t>Η απειλή, για να εξουδετερωθεί, χρειαζόταν βία και μίσος: </a:t>
            </a:r>
          </a:p>
          <a:p>
            <a:pPr algn="just">
              <a:buNone/>
            </a:pPr>
            <a:r>
              <a:rPr lang="el-GR" sz="2400" dirty="0">
                <a:latin typeface="Times New Roman" pitchFamily="18" charset="0"/>
                <a:cs typeface="Times New Roman" pitchFamily="18" charset="0"/>
              </a:rPr>
              <a:t>    τη νίκη δε θα την έφερνε η εθνολογική πλειοψηφία, ο πολιτισμός και η γλώσσα (Γ. Θεοτόκης) αλλά «τη νίκη θα εξασφαλίση ημίν μόνον το μίσος, το μίσος το άγριον, το μίσος το αιώνιον,το μίσος το επαναστατούν την εθνικήν ψυχήν και γεννών τας πυρκαϊάς των μεγάλων θριάμβων». </a:t>
            </a:r>
          </a:p>
          <a:p>
            <a:pPr algn="just">
              <a:buNone/>
            </a:pPr>
            <a:endParaRPr lang="el-GR" sz="2400" dirty="0">
              <a:latin typeface="Times New Roman" pitchFamily="18" charset="0"/>
              <a:cs typeface="Times New Roman" pitchFamily="18" charset="0"/>
            </a:endParaRPr>
          </a:p>
          <a:p>
            <a:pPr algn="just">
              <a:buNone/>
            </a:pPr>
            <a:r>
              <a:rPr lang="el-GR" sz="2400" dirty="0">
                <a:latin typeface="Times New Roman" pitchFamily="18" charset="0"/>
                <a:cs typeface="Times New Roman" pitchFamily="18" charset="0"/>
              </a:rPr>
              <a:t>-  Η δημόσια αποδοχή της θέσης πως η Μακεδονία δεν ανήκει ολόκληρη στους Έλληνες: δεν υπήρχε ομοφωνία περί του τι ανήκε ή όχι σε αυτήν.</a:t>
            </a:r>
            <a:endParaRPr lang="el-GR" sz="2400"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543956" cy="6500858"/>
          </a:xfrm>
        </p:spPr>
        <p:txBody>
          <a:bodyPr>
            <a:normAutofit fontScale="92500"/>
          </a:bodyPr>
          <a:lstStyle/>
          <a:p>
            <a:pPr algn="ctr">
              <a:buNone/>
            </a:pPr>
            <a:r>
              <a:rPr lang="el-GR" sz="2400" dirty="0">
                <a:latin typeface="Times New Roman" pitchFamily="18" charset="0"/>
                <a:cs typeface="Times New Roman" pitchFamily="18" charset="0"/>
              </a:rPr>
              <a:t>Διαπιστώσεις</a:t>
            </a:r>
          </a:p>
          <a:p>
            <a:pPr algn="just">
              <a:buFont typeface="Wingdings" pitchFamily="2" charset="2"/>
              <a:buChar char="v"/>
            </a:pPr>
            <a:r>
              <a:rPr lang="el-GR" sz="2400" dirty="0">
                <a:latin typeface="Times New Roman" pitchFamily="18" charset="0"/>
                <a:cs typeface="Times New Roman" pitchFamily="18" charset="0"/>
              </a:rPr>
              <a:t>  Ελλάδα του 19</a:t>
            </a:r>
            <a:r>
              <a:rPr lang="el-GR" sz="2400" baseline="30000" dirty="0">
                <a:latin typeface="Times New Roman" pitchFamily="18" charset="0"/>
                <a:cs typeface="Times New Roman" pitchFamily="18" charset="0"/>
              </a:rPr>
              <a:t>ου</a:t>
            </a:r>
            <a:r>
              <a:rPr lang="el-GR" sz="2400" dirty="0">
                <a:latin typeface="Times New Roman" pitchFamily="18" charset="0"/>
                <a:cs typeface="Times New Roman" pitchFamily="18" charset="0"/>
              </a:rPr>
              <a:t> αι.: η προβολή της αρχαίας Μακεδονίας σε βάρος της νεότερης πραγματοποιήθηκε στα πλαίσια ανάδειξης της αρχαίας ιστορίας ως σημείου αναφοράς του έθνους και ως σημαντικού αλυτρωτικού επιχειρήματος.</a:t>
            </a:r>
          </a:p>
          <a:p>
            <a:pPr algn="just">
              <a:buNone/>
            </a:pPr>
            <a:endParaRPr lang="el-GR" sz="2400" dirty="0">
              <a:latin typeface="Times New Roman" pitchFamily="18" charset="0"/>
              <a:cs typeface="Times New Roman" pitchFamily="18" charset="0"/>
            </a:endParaRPr>
          </a:p>
          <a:p>
            <a:pPr algn="just">
              <a:buFont typeface="Wingdings" pitchFamily="2" charset="2"/>
              <a:buChar char="v"/>
            </a:pPr>
            <a:r>
              <a:rPr lang="el-GR" sz="2400" dirty="0">
                <a:latin typeface="Times New Roman" pitchFamily="18" charset="0"/>
                <a:cs typeface="Times New Roman" pitchFamily="18" charset="0"/>
              </a:rPr>
              <a:t> Ελλάδα στις αρχές 20</a:t>
            </a:r>
            <a:r>
              <a:rPr lang="el-GR" sz="2400" baseline="30000" dirty="0">
                <a:latin typeface="Times New Roman" pitchFamily="18" charset="0"/>
                <a:cs typeface="Times New Roman" pitchFamily="18" charset="0"/>
              </a:rPr>
              <a:t>ου</a:t>
            </a:r>
            <a:r>
              <a:rPr lang="el-GR" sz="2400" dirty="0">
                <a:latin typeface="Times New Roman" pitchFamily="18" charset="0"/>
                <a:cs typeface="Times New Roman" pitchFamily="18" charset="0"/>
              </a:rPr>
              <a:t> αι.: </a:t>
            </a:r>
          </a:p>
          <a:p>
            <a:pPr algn="just">
              <a:buNone/>
            </a:pPr>
            <a:r>
              <a:rPr lang="el-GR" sz="2400" dirty="0">
                <a:latin typeface="Times New Roman" pitchFamily="18" charset="0"/>
                <a:cs typeface="Times New Roman" pitchFamily="18" charset="0"/>
              </a:rPr>
              <a:t>  - η έννοια του εχθρού Σλάβου στη Μακεδονία ταυτίστηκε με τον Βούλγαρο</a:t>
            </a:r>
          </a:p>
          <a:p>
            <a:pPr algn="just">
              <a:buNone/>
            </a:pPr>
            <a:r>
              <a:rPr lang="el-GR" sz="2400" dirty="0">
                <a:latin typeface="Times New Roman" pitchFamily="18" charset="0"/>
                <a:cs typeface="Times New Roman" pitchFamily="18" charset="0"/>
              </a:rPr>
              <a:t>  - οι όροι «Μακεδόνας» και «Μακεδονία» ως σύμβολα του ελληνισμού  αντιδιαστέλλονται  με τον βουλγαρισμό</a:t>
            </a:r>
          </a:p>
          <a:p>
            <a:pPr algn="just">
              <a:buNone/>
            </a:pPr>
            <a:r>
              <a:rPr lang="el-GR" sz="2400" dirty="0">
                <a:latin typeface="Times New Roman" pitchFamily="18" charset="0"/>
                <a:cs typeface="Times New Roman" pitchFamily="18" charset="0"/>
              </a:rPr>
              <a:t> - ως το 1925 ο όρος «μακεδονικός λαός» ορίζονταν από το σύνολο των μικτού πληθυσμού της Μακεδονίας, συμπεριλαμβανομένων και των αλβανόφωνων, ελληνόφωνων και τουρκόφωνων μουσουλμάνων</a:t>
            </a:r>
          </a:p>
          <a:p>
            <a:pPr algn="just">
              <a:buNone/>
            </a:pPr>
            <a:r>
              <a:rPr lang="el-GR" sz="2400" dirty="0">
                <a:latin typeface="Times New Roman" pitchFamily="18" charset="0"/>
                <a:cs typeface="Times New Roman" pitchFamily="18" charset="0"/>
              </a:rPr>
              <a:t>-  η Ελλάδα χρησιμοποιούσε τον όρο «Μακεδονία» για έναν πληθυσμό που δεν μπορούσε να αγνοήσει και δυσκολευόταν  να αφομοιώσει.</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3600" b="1" dirty="0">
                <a:latin typeface="Times New Roman" panose="02020603050405020304" pitchFamily="18" charset="0"/>
                <a:cs typeface="Times New Roman" panose="02020603050405020304" pitchFamily="18" charset="0"/>
              </a:rPr>
              <a:t>Η ΕΠΙΔΡΑΣΗ ΤΟΥ ΠΑΝΣΛΑΒΙΣΜΟΥ (1864)</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1"/>
                </a:solidFill>
              </a:rPr>
              <a:t>ΠΑΝΣΛΑΒΙΣΜΟΣ: 1864</a:t>
            </a:r>
            <a:endParaRPr lang="en-US" b="1" dirty="0">
              <a:solidFill>
                <a:schemeClr val="tx1"/>
              </a:solidFill>
            </a:endParaRPr>
          </a:p>
        </p:txBody>
      </p:sp>
      <p:sp>
        <p:nvSpPr>
          <p:cNvPr id="3" name="2 - Θέση περιεχομένου"/>
          <p:cNvSpPr>
            <a:spLocks noGrp="1"/>
          </p:cNvSpPr>
          <p:nvPr>
            <p:ph idx="1"/>
          </p:nvPr>
        </p:nvSpPr>
        <p:spPr/>
        <p:txBody>
          <a:bodyPr>
            <a:normAutofit/>
          </a:bodyPr>
          <a:lstStyle/>
          <a:p>
            <a:r>
              <a:rPr lang="el-GR" dirty="0"/>
              <a:t>Έλευση </a:t>
            </a:r>
            <a:r>
              <a:rPr lang="en-US" dirty="0" err="1"/>
              <a:t>Ignatiev</a:t>
            </a:r>
            <a:r>
              <a:rPr lang="en-US" dirty="0"/>
              <a:t> </a:t>
            </a:r>
            <a:r>
              <a:rPr lang="el-GR" dirty="0"/>
              <a:t>στην Κων/λη με σκοπό την στήριξη του Βουλγαρικού αιτήματος για δημιουργία ανεξάρτητης εθνικής εκκλησίας</a:t>
            </a:r>
          </a:p>
          <a:p>
            <a:r>
              <a:rPr lang="el-GR" dirty="0"/>
              <a:t>1868: απόρριψη των προτάσεων από το Πατριαρχείο</a:t>
            </a:r>
          </a:p>
          <a:p>
            <a:r>
              <a:rPr lang="el-GR" dirty="0"/>
              <a:t>1870:  Ίδρυση βουλγαρικής Εξαρχίας με σουλτανικό φιρμάνι. Ίδρυση εκκλησίας στα χωριά (2/3 κατοίκων)</a:t>
            </a:r>
          </a:p>
          <a:p>
            <a:r>
              <a:rPr lang="el-GR" dirty="0"/>
              <a:t>1872: αφορισμός από το Πατριαρχείο</a:t>
            </a:r>
          </a:p>
          <a:p>
            <a:endParaRPr lang="en-US" dirty="0"/>
          </a:p>
        </p:txBody>
      </p:sp>
    </p:spTree>
  </p:cSld>
  <p:clrMapOvr>
    <a:masterClrMapping/>
  </p:clrMapOvr>
  <p:transition>
    <p:dissolv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ΒΙΒΛΙΟΓΡΑΦΙΑ ΓΙΑ ΠΑΝΣΛΑΒΙΣΜΟ</a:t>
            </a:r>
            <a:endParaRPr lang="en-US" dirty="0"/>
          </a:p>
        </p:txBody>
      </p:sp>
      <p:sp>
        <p:nvSpPr>
          <p:cNvPr id="3" name="2 - Θέση περιεχομένου"/>
          <p:cNvSpPr>
            <a:spLocks noGrp="1"/>
          </p:cNvSpPr>
          <p:nvPr>
            <p:ph idx="1"/>
          </p:nvPr>
        </p:nvSpPr>
        <p:spPr/>
        <p:txBody>
          <a:bodyPr>
            <a:normAutofit fontScale="92500"/>
          </a:bodyPr>
          <a:lstStyle/>
          <a:p>
            <a:r>
              <a:rPr lang="en-US" sz="2400" dirty="0">
                <a:latin typeface="Times New Roman" pitchFamily="18" charset="0"/>
                <a:cs typeface="Times New Roman" pitchFamily="18" charset="0"/>
              </a:rPr>
              <a:t>Michael </a:t>
            </a:r>
            <a:r>
              <a:rPr lang="en-US" sz="2400" dirty="0" err="1">
                <a:latin typeface="Times New Roman" pitchFamily="18" charset="0"/>
                <a:cs typeface="Times New Roman" pitchFamily="18" charset="0"/>
              </a:rPr>
              <a:t>Boro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Petrovich</a:t>
            </a:r>
            <a:r>
              <a:rPr lang="en-US" sz="2400" dirty="0">
                <a:latin typeface="Times New Roman" pitchFamily="18" charset="0"/>
                <a:cs typeface="Times New Roman" pitchFamily="18" charset="0"/>
              </a:rPr>
              <a:t> (London 1956). The emergence of Russian </a:t>
            </a:r>
            <a:r>
              <a:rPr lang="en-US" sz="2400" dirty="0" err="1">
                <a:latin typeface="Times New Roman" pitchFamily="18" charset="0"/>
                <a:cs typeface="Times New Roman" pitchFamily="18" charset="0"/>
              </a:rPr>
              <a:t>panslavism</a:t>
            </a:r>
            <a:r>
              <a:rPr lang="en-US" sz="2400" dirty="0">
                <a:latin typeface="Times New Roman" pitchFamily="18" charset="0"/>
                <a:cs typeface="Times New Roman" pitchFamily="18" charset="0"/>
              </a:rPr>
              <a:t> 1856-1870.</a:t>
            </a:r>
          </a:p>
          <a:p>
            <a:r>
              <a:rPr lang="en-US" sz="2400" dirty="0">
                <a:latin typeface="Times New Roman" pitchFamily="18" charset="0"/>
                <a:cs typeface="Times New Roman" pitchFamily="18" charset="0"/>
              </a:rPr>
              <a:t>B.H. Summer (Oxford 1937). Russia and the Balkans.</a:t>
            </a:r>
          </a:p>
          <a:p>
            <a:r>
              <a:rPr lang="el-GR" sz="2400" dirty="0">
                <a:latin typeface="Times New Roman" pitchFamily="18" charset="0"/>
                <a:cs typeface="Times New Roman" pitchFamily="18" charset="0"/>
              </a:rPr>
              <a:t>Ε. Κωφός (Αθήνα 1981). Ο Ελληνισμός την περίοδο 1869-1881.</a:t>
            </a:r>
          </a:p>
          <a:p>
            <a:r>
              <a:rPr lang="en-US" sz="2400" dirty="0">
                <a:latin typeface="Times New Roman" pitchFamily="18" charset="0"/>
                <a:cs typeface="Times New Roman" pitchFamily="18" charset="0"/>
              </a:rPr>
              <a:t>P. </a:t>
            </a:r>
            <a:r>
              <a:rPr lang="en-US" sz="2400" dirty="0" err="1">
                <a:latin typeface="Times New Roman" pitchFamily="18" charset="0"/>
                <a:cs typeface="Times New Roman" pitchFamily="18" charset="0"/>
              </a:rPr>
              <a:t>Kitromilides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Aldersot</a:t>
            </a:r>
            <a:r>
              <a:rPr lang="en-US" sz="2400" dirty="0">
                <a:latin typeface="Times New Roman" pitchFamily="18" charset="0"/>
                <a:cs typeface="Times New Roman" pitchFamily="18" charset="0"/>
              </a:rPr>
              <a:t> 1999). Imagined communities and the origins of the national question in the Balkans.</a:t>
            </a:r>
          </a:p>
        </p:txBody>
      </p:sp>
    </p:spTree>
  </p:cSld>
  <p:clrMapOvr>
    <a:masterClrMapping/>
  </p:clrMapOvr>
  <p:transition>
    <p:dissolv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3200" dirty="0">
                <a:latin typeface="Times New Roman" panose="02020603050405020304" pitchFamily="18" charset="0"/>
                <a:cs typeface="Times New Roman" panose="02020603050405020304" pitchFamily="18" charset="0"/>
              </a:rPr>
              <a:t>ΠΕΡΙ ΒΑΛΚΑΝΙΚΗΣ ΟΜΟΣΠΟΝΔΙΑΣ ΤΟΝ 19</a:t>
            </a:r>
            <a:r>
              <a:rPr lang="el-GR" sz="3200" baseline="30000" dirty="0">
                <a:latin typeface="Times New Roman" panose="02020603050405020304" pitchFamily="18" charset="0"/>
                <a:cs typeface="Times New Roman" panose="02020603050405020304" pitchFamily="18" charset="0"/>
              </a:rPr>
              <a:t>Ο</a:t>
            </a:r>
            <a:r>
              <a:rPr lang="el-GR" sz="3200" dirty="0">
                <a:latin typeface="Times New Roman" panose="02020603050405020304" pitchFamily="18" charset="0"/>
                <a:cs typeface="Times New Roman" panose="02020603050405020304" pitchFamily="18" charset="0"/>
              </a:rPr>
              <a:t> ΑΙΩΝΑ</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Ιδέα της βαλκανικής ομοσπονδίας</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n-US" dirty="0"/>
              <a:t>To </a:t>
            </a:r>
            <a:r>
              <a:rPr lang="el-GR" dirty="0" err="1"/>
              <a:t>σοσιαλοδημοκρατικό</a:t>
            </a:r>
            <a:r>
              <a:rPr lang="el-GR" dirty="0"/>
              <a:t> κόμμα Βουλγαρίας ιδρύθηκε το 1891 από τον</a:t>
            </a:r>
            <a:r>
              <a:rPr lang="en-US" dirty="0"/>
              <a:t> </a:t>
            </a:r>
            <a:r>
              <a:rPr lang="en-US" dirty="0" err="1"/>
              <a:t>Dimitur</a:t>
            </a:r>
            <a:r>
              <a:rPr lang="en-US" dirty="0"/>
              <a:t> </a:t>
            </a:r>
            <a:r>
              <a:rPr lang="en-US" dirty="0" err="1"/>
              <a:t>Blagoev</a:t>
            </a:r>
            <a:r>
              <a:rPr lang="en-US" dirty="0"/>
              <a:t> </a:t>
            </a:r>
            <a:r>
              <a:rPr lang="el-GR" dirty="0"/>
              <a:t>και διασπάστηκε το 1903 στους α) στενούς μαρξιστές (Β</a:t>
            </a:r>
            <a:r>
              <a:rPr lang="en-US" dirty="0" err="1"/>
              <a:t>lagoev</a:t>
            </a:r>
            <a:r>
              <a:rPr lang="en-US" dirty="0"/>
              <a:t>) </a:t>
            </a:r>
            <a:r>
              <a:rPr lang="el-GR" dirty="0"/>
              <a:t>και στους ευρείς (</a:t>
            </a:r>
            <a:r>
              <a:rPr lang="en-US" dirty="0" err="1"/>
              <a:t>Yanko</a:t>
            </a:r>
            <a:r>
              <a:rPr lang="en-US" dirty="0"/>
              <a:t> </a:t>
            </a:r>
            <a:r>
              <a:rPr lang="en-US" dirty="0" err="1"/>
              <a:t>Sakuzov</a:t>
            </a:r>
            <a:r>
              <a:rPr lang="en-US" dirty="0"/>
              <a:t>) </a:t>
            </a:r>
            <a:r>
              <a:rPr lang="el-GR" dirty="0" err="1"/>
              <a:t>σοσιαλοδημοκράτες</a:t>
            </a:r>
            <a:r>
              <a:rPr lang="el-GR" dirty="0"/>
              <a:t> </a:t>
            </a:r>
            <a:r>
              <a:rPr lang="en-US" dirty="0"/>
              <a:t>(Joseph Rothschild (1959). The communist party of Bulgaria: origins and development 1883-1936. NY, pp. 205-222).</a:t>
            </a:r>
            <a:endParaRPr lang="el-GR" dirty="0"/>
          </a:p>
          <a:p>
            <a:r>
              <a:rPr lang="el-GR" dirty="0"/>
              <a:t>Συνέδριο σοσιαλιστών Παρίσι 1894: αυτόνομο Μακεδονικό κράτος σε βαλκανική ομοσπονδία (</a:t>
            </a:r>
            <a:r>
              <a:rPr lang="en-US" dirty="0" err="1"/>
              <a:t>Leften</a:t>
            </a:r>
            <a:r>
              <a:rPr lang="en-US" dirty="0"/>
              <a:t> </a:t>
            </a:r>
            <a:r>
              <a:rPr lang="en-US" dirty="0" err="1"/>
              <a:t>Stavrianos</a:t>
            </a:r>
            <a:r>
              <a:rPr lang="en-US" dirty="0"/>
              <a:t> (1944). “Balkan </a:t>
            </a:r>
            <a:r>
              <a:rPr lang="en-US" dirty="0" err="1"/>
              <a:t>Fedration</a:t>
            </a:r>
            <a:r>
              <a:rPr lang="en-US" dirty="0"/>
              <a:t> a history of the movement towards Balkan </a:t>
            </a:r>
            <a:r>
              <a:rPr lang="en-US" dirty="0" err="1"/>
              <a:t>unityin</a:t>
            </a:r>
            <a:r>
              <a:rPr lang="en-US" dirty="0"/>
              <a:t> modern times. Northampton.</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ΟΜΗΡΟΥ ΙΛΙΑΔΑ, η 106</a:t>
            </a:r>
          </a:p>
        </p:txBody>
      </p:sp>
      <p:sp>
        <p:nvSpPr>
          <p:cNvPr id="3" name="Θέση περιεχομένου 2"/>
          <p:cNvSpPr>
            <a:spLocks noGrp="1"/>
          </p:cNvSpPr>
          <p:nvPr>
            <p:ph idx="1"/>
          </p:nvPr>
        </p:nvSpPr>
        <p:spPr/>
        <p:txBody>
          <a:bodyPr>
            <a:normAutofit/>
          </a:bodyPr>
          <a:lstStyle/>
          <a:p>
            <a:pPr marL="0" indent="0">
              <a:buNone/>
            </a:pPr>
            <a:r>
              <a:rPr lang="en-US" sz="3600" b="1" dirty="0"/>
              <a:t>H,</a:t>
            </a:r>
            <a:r>
              <a:rPr lang="el-GR" sz="3600" b="1" dirty="0"/>
              <a:t> 106: «φύλλα </a:t>
            </a:r>
            <a:r>
              <a:rPr lang="el-GR" sz="3600" b="1" dirty="0" err="1"/>
              <a:t>μακεδνής</a:t>
            </a:r>
            <a:r>
              <a:rPr lang="el-GR" sz="3600" b="1" dirty="0"/>
              <a:t> </a:t>
            </a:r>
            <a:r>
              <a:rPr lang="el-GR" sz="3600" b="1" dirty="0" err="1"/>
              <a:t>αιγείροιο</a:t>
            </a:r>
            <a:r>
              <a:rPr lang="el-GR" sz="3600" b="1" dirty="0"/>
              <a:t>»)</a:t>
            </a:r>
          </a:p>
        </p:txBody>
      </p:sp>
    </p:spTree>
    <p:extLst>
      <p:ext uri="{BB962C8B-B14F-4D97-AF65-F5344CB8AC3E}">
        <p14:creationId xmlns:p14="http://schemas.microsoft.com/office/powerpoint/2010/main" val="34868942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2800" b="1" dirty="0">
                <a:latin typeface="Times New Roman" pitchFamily="18" charset="0"/>
                <a:cs typeface="Times New Roman" pitchFamily="18" charset="0"/>
              </a:rPr>
              <a:t>ΤΟ ΜΑΚΕΔΟΝΙΚΟ</a:t>
            </a:r>
            <a:r>
              <a:rPr lang="en-US" sz="2800" b="1" dirty="0">
                <a:latin typeface="Times New Roman" pitchFamily="18" charset="0"/>
                <a:cs typeface="Times New Roman" pitchFamily="18" charset="0"/>
              </a:rPr>
              <a:t> TON 19o </a:t>
            </a:r>
            <a:r>
              <a:rPr lang="el-GR" sz="2800" b="1" dirty="0">
                <a:latin typeface="Times New Roman" pitchFamily="18" charset="0"/>
                <a:cs typeface="Times New Roman" pitchFamily="18" charset="0"/>
              </a:rPr>
              <a:t>ΑΙΩΝΑ</a:t>
            </a:r>
          </a:p>
          <a:p>
            <a:r>
              <a:rPr lang="el-GR" sz="2800" b="1" dirty="0">
                <a:latin typeface="Times New Roman" pitchFamily="18" charset="0"/>
                <a:cs typeface="Times New Roman" pitchFamily="18" charset="0"/>
              </a:rPr>
              <a:t>ΤΑΥΤΙΣΗ ΜΕ ΒΟΥΛΓΑΡΙΚΗ ΤΑΥΤΟΤΗΤΑ</a:t>
            </a:r>
            <a:br>
              <a:rPr lang="el-GR" sz="2800" b="1" dirty="0">
                <a:latin typeface="Times New Roman" pitchFamily="18" charset="0"/>
                <a:cs typeface="Times New Roman" pitchFamily="18" charset="0"/>
              </a:rPr>
            </a:br>
            <a:r>
              <a:rPr lang="el-GR" sz="2800" b="1" dirty="0">
                <a:latin typeface="Times New Roman" pitchFamily="18" charset="0"/>
                <a:cs typeface="Times New Roman" pitchFamily="18" charset="0"/>
              </a:rPr>
              <a:t>Η ΕΝΝΟΙΑ ΜΑΚΕΔΟΝΟΒΟΥΛΓΑΡΟΙ.</a:t>
            </a:r>
          </a:p>
          <a:p>
            <a:r>
              <a:rPr lang="el-GR" sz="2800" b="1" dirty="0">
                <a:latin typeface="Times New Roman" pitchFamily="18" charset="0"/>
                <a:cs typeface="Times New Roman" pitchFamily="18" charset="0"/>
              </a:rPr>
              <a:t>Η ΕΚΔΟΧΗ ΤΗΣ ΜΑΚΕΔΟΝΟΒΟΥΛΓΑΡΙΚΗΣ ΕΛΙΤ</a:t>
            </a:r>
            <a:endParaRPr lang="en-US" sz="2800" b="1" dirty="0">
              <a:latin typeface="Times New Roman" pitchFamily="18" charset="0"/>
              <a:cs typeface="Times New Roman" pitchFamily="18" charset="0"/>
            </a:endParaRPr>
          </a:p>
        </p:txBody>
      </p:sp>
    </p:spTree>
  </p:cSld>
  <p:clrMapOvr>
    <a:masterClrMapping/>
  </p:clrMapOvr>
  <p:transition>
    <p:dissolv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612775" y="228600"/>
            <a:ext cx="8153400" cy="990600"/>
          </a:xfrm>
        </p:spPr>
        <p:txBody>
          <a:bodyPr>
            <a:normAutofit/>
          </a:bodyPr>
          <a:lstStyle/>
          <a:p>
            <a:pPr eaLnBrk="1" hangingPunct="1"/>
            <a:r>
              <a:rPr lang="en-US" altLang="el-GR" b="1" dirty="0" err="1">
                <a:solidFill>
                  <a:srgbClr val="FF0000"/>
                </a:solidFill>
              </a:rPr>
              <a:t>Partenij</a:t>
            </a:r>
            <a:r>
              <a:rPr lang="en-US" altLang="el-GR" b="1" dirty="0">
                <a:solidFill>
                  <a:srgbClr val="FF0000"/>
                </a:solidFill>
              </a:rPr>
              <a:t> </a:t>
            </a:r>
            <a:r>
              <a:rPr lang="en-US" altLang="el-GR" b="1" dirty="0" err="1">
                <a:solidFill>
                  <a:srgbClr val="FF0000"/>
                </a:solidFill>
              </a:rPr>
              <a:t>Zografski</a:t>
            </a:r>
            <a:r>
              <a:rPr lang="en-US" altLang="el-GR" b="1" dirty="0">
                <a:solidFill>
                  <a:srgbClr val="FF0000"/>
                </a:solidFill>
              </a:rPr>
              <a:t> (1818-1876)</a:t>
            </a:r>
            <a:endParaRPr lang="el-GR" altLang="el-GR" b="1" dirty="0">
              <a:solidFill>
                <a:srgbClr val="FF0000"/>
              </a:solidFill>
            </a:endParaRPr>
          </a:p>
        </p:txBody>
      </p:sp>
      <p:sp>
        <p:nvSpPr>
          <p:cNvPr id="16387" name="2 - Θέση περιεχομένου"/>
          <p:cNvSpPr>
            <a:spLocks noGrp="1"/>
          </p:cNvSpPr>
          <p:nvPr>
            <p:ph idx="1"/>
          </p:nvPr>
        </p:nvSpPr>
        <p:spPr>
          <a:xfrm>
            <a:off x="612775" y="1600200"/>
            <a:ext cx="8153400" cy="4495800"/>
          </a:xfrm>
        </p:spPr>
        <p:txBody>
          <a:bodyPr/>
          <a:lstStyle/>
          <a:p>
            <a:pPr eaLnBrk="1" hangingPunct="1"/>
            <a:r>
              <a:rPr lang="el-GR" altLang="el-GR"/>
              <a:t>Καταγόταν από τη Δίβρα, σπούδασε στο ελληνικό σχολείο της Αχρίδας με δάσκαλο τον </a:t>
            </a:r>
            <a:r>
              <a:rPr lang="en-US" altLang="el-GR"/>
              <a:t>Miladinov , </a:t>
            </a:r>
            <a:r>
              <a:rPr lang="el-GR" altLang="el-GR"/>
              <a:t>στο κλασικό ελληνικό σχολείο Θεσσαλονίκης, στο Πανεπιστήμιο Αθηνών, στο Κίεβο, στη Θεολογική Ακαδημία της Οδησσού.</a:t>
            </a:r>
          </a:p>
          <a:p>
            <a:pPr eaLnBrk="1" hangingPunct="1"/>
            <a:r>
              <a:rPr lang="el-GR" altLang="el-GR"/>
              <a:t>1859 χειροτονήθηκε Βούλγαρος Μητροπολίτης Πολυανής και Κιλκισίου</a:t>
            </a:r>
          </a:p>
          <a:p>
            <a:pPr eaLnBrk="1" hangingPunct="1"/>
            <a:r>
              <a:rPr lang="el-GR" altLang="el-GR"/>
              <a:t>Έγραψε ιστορία γραμματική της βουγαρικής κα. </a:t>
            </a:r>
          </a:p>
        </p:txBody>
      </p:sp>
    </p:spTree>
  </p:cSld>
  <p:clrMapOvr>
    <a:masterClrMapping/>
  </p:clrMapOvr>
  <p:transition>
    <p:dissolv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612775" y="762000"/>
            <a:ext cx="8153400" cy="457200"/>
          </a:xfrm>
        </p:spPr>
        <p:txBody>
          <a:bodyPr>
            <a:normAutofit fontScale="90000"/>
          </a:bodyPr>
          <a:lstStyle/>
          <a:p>
            <a:pPr eaLnBrk="1" fontAlgn="auto" hangingPunct="1">
              <a:spcAft>
                <a:spcPts val="0"/>
              </a:spcAft>
              <a:defRPr/>
            </a:pPr>
            <a:r>
              <a:rPr lang="en-US" b="1" dirty="0">
                <a:solidFill>
                  <a:srgbClr val="FF0000"/>
                </a:solidFill>
              </a:rPr>
              <a:t>KONSTANTIN MILADINOV (1830-</a:t>
            </a:r>
            <a:r>
              <a:rPr lang="en-US" dirty="0">
                <a:solidFill>
                  <a:srgbClr val="FF0000"/>
                </a:solidFill>
              </a:rPr>
              <a:t>1862)</a:t>
            </a:r>
            <a:endParaRPr lang="el-GR" dirty="0">
              <a:solidFill>
                <a:srgbClr val="FF0000"/>
              </a:solidFill>
            </a:endParaRPr>
          </a:p>
        </p:txBody>
      </p:sp>
      <p:sp>
        <p:nvSpPr>
          <p:cNvPr id="13315" name="2 - Θέση περιεχομένου"/>
          <p:cNvSpPr>
            <a:spLocks noGrp="1"/>
          </p:cNvSpPr>
          <p:nvPr>
            <p:ph idx="1"/>
          </p:nvPr>
        </p:nvSpPr>
        <p:spPr>
          <a:xfrm>
            <a:off x="612775" y="1600200"/>
            <a:ext cx="8153400" cy="4495800"/>
          </a:xfrm>
        </p:spPr>
        <p:txBody>
          <a:bodyPr/>
          <a:lstStyle/>
          <a:p>
            <a:pPr eaLnBrk="1" hangingPunct="1"/>
            <a:r>
              <a:rPr lang="el-GR" altLang="el-GR" dirty="0"/>
              <a:t>Σπούδασε στη </a:t>
            </a:r>
            <a:r>
              <a:rPr lang="el-GR" altLang="el-GR" dirty="0" err="1"/>
              <a:t>Ζωσιμαία</a:t>
            </a:r>
            <a:r>
              <a:rPr lang="el-GR" altLang="el-GR" dirty="0"/>
              <a:t> Σχολή και στο Πανεπιστήμιο Αθηνών και στη Ρωσία</a:t>
            </a:r>
          </a:p>
          <a:p>
            <a:pPr eaLnBrk="1" hangingPunct="1"/>
            <a:r>
              <a:rPr lang="el-GR" altLang="el-GR" dirty="0"/>
              <a:t>Εξέδωσε τα «Βουλγαρικά δημοτικά άσματα» με προτροπή του </a:t>
            </a:r>
            <a:r>
              <a:rPr lang="en-US" altLang="el-GR" dirty="0" err="1"/>
              <a:t>Strossmayer</a:t>
            </a:r>
            <a:r>
              <a:rPr lang="en-US" altLang="el-GR" dirty="0"/>
              <a:t> </a:t>
            </a:r>
            <a:r>
              <a:rPr lang="el-GR" altLang="el-GR"/>
              <a:t>(καθολικού επισκόπου οπαδού του σλαβισμού)</a:t>
            </a:r>
          </a:p>
          <a:p>
            <a:pPr eaLnBrk="1" hangingPunct="1">
              <a:buFont typeface="Arial" charset="0"/>
              <a:buNone/>
            </a:pPr>
            <a:endParaRPr lang="el-GR" altLang="el-GR"/>
          </a:p>
        </p:txBody>
      </p:sp>
    </p:spTree>
  </p:cSld>
  <p:clrMapOvr>
    <a:masterClrMapping/>
  </p:clrMapOvr>
  <p:transition>
    <p:dissolv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612775" y="228600"/>
            <a:ext cx="8153400" cy="990600"/>
          </a:xfrm>
        </p:spPr>
        <p:txBody>
          <a:bodyPr/>
          <a:lstStyle/>
          <a:p>
            <a:pPr eaLnBrk="1" hangingPunct="1"/>
            <a:endParaRPr lang="el-GR" altLang="el-GR" dirty="0"/>
          </a:p>
        </p:txBody>
      </p:sp>
      <p:sp>
        <p:nvSpPr>
          <p:cNvPr id="12291" name="2 - Θέση περιεχομένου"/>
          <p:cNvSpPr>
            <a:spLocks noGrp="1"/>
          </p:cNvSpPr>
          <p:nvPr>
            <p:ph idx="1"/>
          </p:nvPr>
        </p:nvSpPr>
        <p:spPr>
          <a:xfrm>
            <a:off x="612775" y="1600200"/>
            <a:ext cx="8153400" cy="4495800"/>
          </a:xfrm>
        </p:spPr>
        <p:txBody>
          <a:bodyPr>
            <a:normAutofit/>
          </a:bodyPr>
          <a:lstStyle/>
          <a:p>
            <a:pPr eaLnBrk="1" hangingPunct="1"/>
            <a:r>
              <a:rPr lang="el-GR" altLang="el-GR"/>
              <a:t>Με προτροπή του </a:t>
            </a:r>
            <a:r>
              <a:rPr lang="en-US" altLang="el-GR"/>
              <a:t>Victor Grigorovic </a:t>
            </a:r>
            <a:r>
              <a:rPr lang="el-GR" altLang="el-GR"/>
              <a:t>οι </a:t>
            </a:r>
            <a:r>
              <a:rPr lang="en-US" altLang="el-GR"/>
              <a:t>Dimitar </a:t>
            </a:r>
            <a:r>
              <a:rPr lang="el-GR" altLang="el-GR"/>
              <a:t>και </a:t>
            </a:r>
            <a:r>
              <a:rPr lang="en-US" altLang="el-GR"/>
              <a:t>Konstantin Miladinov</a:t>
            </a:r>
            <a:r>
              <a:rPr lang="el-GR" altLang="el-GR"/>
              <a:t> </a:t>
            </a:r>
            <a:r>
              <a:rPr lang="en-US" altLang="el-GR"/>
              <a:t> </a:t>
            </a:r>
            <a:r>
              <a:rPr lang="el-GR" altLang="el-GR"/>
              <a:t>συνέλεξαν σλάβικα δημοτικά τραγούδια και τα κατέγραψαν στα ελληνικά. </a:t>
            </a:r>
          </a:p>
          <a:p>
            <a:pPr eaLnBrk="1" hangingPunct="1"/>
            <a:r>
              <a:rPr lang="el-GR" altLang="el-GR"/>
              <a:t>Το 1856 προσπάθησε να εισάγει τη βουλγαρική στο ελληνικό σχολείο του Πρίλεπ</a:t>
            </a:r>
          </a:p>
          <a:p>
            <a:pPr eaLnBrk="1" hangingPunct="1"/>
            <a:r>
              <a:rPr lang="el-GR" altLang="el-GR"/>
              <a:t>Κινήθηκε για ίδρυση Αυτοκέφαλης Βουλγαρικής Εκκλησίας στην Αχρίδα, κατηγορήθηκε από τον Αχριδών μελέτιο και φυλακίστηκε ως πράκτορας Ρώσων</a:t>
            </a:r>
          </a:p>
        </p:txBody>
      </p:sp>
    </p:spTree>
  </p:cSld>
  <p:clrMapOvr>
    <a:masterClrMapping/>
  </p:clrMapOvr>
  <p:transition>
    <p:dissolv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b="1" dirty="0">
                <a:solidFill>
                  <a:srgbClr val="FF0000"/>
                </a:solidFill>
              </a:rPr>
              <a:t>Επιστολή</a:t>
            </a:r>
            <a:r>
              <a:rPr lang="en-US" b="1" dirty="0">
                <a:solidFill>
                  <a:srgbClr val="FF0000"/>
                </a:solidFill>
              </a:rPr>
              <a:t> K. </a:t>
            </a:r>
            <a:r>
              <a:rPr lang="en-US" b="1" dirty="0" err="1">
                <a:solidFill>
                  <a:srgbClr val="FF0000"/>
                </a:solidFill>
              </a:rPr>
              <a:t>Miladinov</a:t>
            </a:r>
            <a:r>
              <a:rPr lang="el-GR" b="1" dirty="0">
                <a:solidFill>
                  <a:srgbClr val="FF0000"/>
                </a:solidFill>
              </a:rPr>
              <a:t> στον</a:t>
            </a:r>
            <a:r>
              <a:rPr lang="en-US" b="1" dirty="0">
                <a:solidFill>
                  <a:srgbClr val="FF0000"/>
                </a:solidFill>
              </a:rPr>
              <a:t> G. </a:t>
            </a:r>
            <a:r>
              <a:rPr lang="en-US" b="1" dirty="0" err="1">
                <a:solidFill>
                  <a:srgbClr val="FF0000"/>
                </a:solidFill>
              </a:rPr>
              <a:t>Rakovski</a:t>
            </a:r>
            <a:r>
              <a:rPr lang="el-GR" b="1" dirty="0">
                <a:solidFill>
                  <a:srgbClr val="FF0000"/>
                </a:solidFill>
              </a:rPr>
              <a:t> </a:t>
            </a:r>
          </a:p>
        </p:txBody>
      </p:sp>
      <p:sp>
        <p:nvSpPr>
          <p:cNvPr id="7171" name="2 - Θέση περιεχομένου"/>
          <p:cNvSpPr>
            <a:spLocks noGrp="1"/>
          </p:cNvSpPr>
          <p:nvPr>
            <p:ph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l-GR" dirty="0"/>
              <a:t>«Στο δελτίο παραγγελίας μου ονόμασα τη Μακεδονία Δυτική Βουλγαρία, όπως πρέπει να λέγεται, διότι οι Έλληνες στη Βιέννη μας διατάζουν σαν πρόβατα. Τη Μακεδονία τη θέλουν ελληνική γη και ακόμα δεν μπορούν να καταλάβουν πως δεν μπορεί να είναι ελληνική. Αλλά τι να κάνουμε με τα απάνω από 2.000.000 εκεί Βουλγάρους; </a:t>
            </a:r>
          </a:p>
          <a:p>
            <a:pPr marL="320040" indent="-320040" eaLnBrk="1" fontAlgn="auto" hangingPunct="1">
              <a:spcAft>
                <a:spcPts val="0"/>
              </a:spcAft>
              <a:buFont typeface="Wingdings"/>
              <a:buChar char=""/>
              <a:defRPr/>
            </a:pPr>
            <a:r>
              <a:rPr lang="en-US" dirty="0"/>
              <a:t>A. E. </a:t>
            </a:r>
            <a:r>
              <a:rPr lang="en-US" dirty="0" err="1"/>
              <a:t>Tahiaos</a:t>
            </a:r>
            <a:r>
              <a:rPr lang="en-US" dirty="0"/>
              <a:t> (1990). The Bulgarian National Awakening and its Spread into Macedonia.</a:t>
            </a:r>
            <a:endParaRPr lang="el-GR" dirty="0"/>
          </a:p>
        </p:txBody>
      </p:sp>
    </p:spTree>
  </p:cSld>
  <p:clrMapOvr>
    <a:masterClrMapping/>
  </p:clrMapOvr>
  <p:transition>
    <p:dissolv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1115616" y="609600"/>
            <a:ext cx="8153400" cy="990600"/>
          </a:xfrm>
        </p:spPr>
        <p:txBody>
          <a:bodyPr/>
          <a:lstStyle/>
          <a:p>
            <a:pPr eaLnBrk="1" hangingPunct="1"/>
            <a:r>
              <a:rPr lang="en-US" altLang="el-GR" b="1" dirty="0" err="1">
                <a:solidFill>
                  <a:srgbClr val="FF0000"/>
                </a:solidFill>
              </a:rPr>
              <a:t>Grigor</a:t>
            </a:r>
            <a:r>
              <a:rPr lang="en-US" altLang="el-GR" b="1" dirty="0">
                <a:solidFill>
                  <a:srgbClr val="FF0000"/>
                </a:solidFill>
              </a:rPr>
              <a:t> </a:t>
            </a:r>
            <a:r>
              <a:rPr lang="en-US" altLang="el-GR" b="1" dirty="0" err="1">
                <a:solidFill>
                  <a:srgbClr val="FF0000"/>
                </a:solidFill>
              </a:rPr>
              <a:t>Parlicev</a:t>
            </a:r>
            <a:r>
              <a:rPr lang="en-US" altLang="el-GR" b="1" dirty="0">
                <a:solidFill>
                  <a:srgbClr val="FF0000"/>
                </a:solidFill>
              </a:rPr>
              <a:t> (1830-1893</a:t>
            </a:r>
            <a:r>
              <a:rPr lang="en-US" altLang="el-GR" dirty="0">
                <a:solidFill>
                  <a:schemeClr val="bg1"/>
                </a:solidFill>
              </a:rPr>
              <a:t>)</a:t>
            </a:r>
            <a:endParaRPr lang="el-GR" altLang="el-GR" dirty="0">
              <a:solidFill>
                <a:schemeClr val="bg1"/>
              </a:solidFill>
            </a:endParaRPr>
          </a:p>
        </p:txBody>
      </p:sp>
      <p:sp>
        <p:nvSpPr>
          <p:cNvPr id="15363" name="2 - Θέση περιεχομένου"/>
          <p:cNvSpPr>
            <a:spLocks noGrp="1"/>
          </p:cNvSpPr>
          <p:nvPr>
            <p:ph idx="1"/>
          </p:nvPr>
        </p:nvSpPr>
        <p:spPr>
          <a:xfrm>
            <a:off x="612775" y="1600200"/>
            <a:ext cx="8153400" cy="4495800"/>
          </a:xfrm>
        </p:spPr>
        <p:txBody>
          <a:bodyPr/>
          <a:lstStyle/>
          <a:p>
            <a:pPr eaLnBrk="1" hangingPunct="1"/>
            <a:r>
              <a:rPr lang="el-GR" altLang="el-GR"/>
              <a:t>Καταγόταν από την Αχρίδα, σπούδασε στο Πανεπιστήμιο Αθηνών, το 1860 βραβεύτηκε στο φιλολογικό διαγωνισμό του «Παρνασσού» με το ποίημα «Αρματωλός». </a:t>
            </a:r>
          </a:p>
          <a:p>
            <a:pPr eaLnBrk="1" hangingPunct="1"/>
            <a:r>
              <a:rPr lang="el-GR" altLang="el-GR"/>
              <a:t>Ήρθε σε ρήξη με τον Μελέτιο Αχριδών μετά τη σύλληψη του </a:t>
            </a:r>
            <a:r>
              <a:rPr lang="en-US" altLang="el-GR"/>
              <a:t>Miladinov </a:t>
            </a:r>
            <a:r>
              <a:rPr lang="el-GR" altLang="el-GR"/>
              <a:t>και μετάφρασε την Ιλιάδα στα βουλγαρικά.  (Αυτοβιογραφία </a:t>
            </a:r>
            <a:r>
              <a:rPr lang="en-US" altLang="el-GR"/>
              <a:t>Parlicev (2000). </a:t>
            </a:r>
            <a:r>
              <a:rPr lang="el-GR" altLang="el-GR"/>
              <a:t>Μαύρη Λίστα</a:t>
            </a:r>
          </a:p>
        </p:txBody>
      </p:sp>
    </p:spTree>
  </p:cSld>
  <p:clrMapOvr>
    <a:masterClrMapping/>
  </p:clrMapOvr>
  <p:transition>
    <p:dissolv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12775" y="228600"/>
            <a:ext cx="8153400" cy="990600"/>
          </a:xfrm>
        </p:spPr>
        <p:txBody>
          <a:bodyPr/>
          <a:lstStyle/>
          <a:p>
            <a:pPr eaLnBrk="1" hangingPunct="1"/>
            <a:r>
              <a:rPr lang="en-US" altLang="el-GR" b="1" dirty="0" err="1">
                <a:solidFill>
                  <a:srgbClr val="FF0000"/>
                </a:solidFill>
              </a:rPr>
              <a:t>RaJko</a:t>
            </a:r>
            <a:r>
              <a:rPr lang="en-US" altLang="el-GR" b="1" dirty="0">
                <a:solidFill>
                  <a:srgbClr val="FF0000"/>
                </a:solidFill>
              </a:rPr>
              <a:t> </a:t>
            </a:r>
            <a:r>
              <a:rPr lang="en-US" altLang="el-GR" b="1" dirty="0" err="1">
                <a:solidFill>
                  <a:srgbClr val="FF0000"/>
                </a:solidFill>
              </a:rPr>
              <a:t>Zinzifov</a:t>
            </a:r>
            <a:r>
              <a:rPr lang="en-US" altLang="el-GR" b="1" dirty="0">
                <a:solidFill>
                  <a:srgbClr val="FF0000"/>
                </a:solidFill>
              </a:rPr>
              <a:t> (1839-1877)</a:t>
            </a:r>
            <a:endParaRPr lang="el-GR" altLang="el-GR" b="1" dirty="0">
              <a:solidFill>
                <a:srgbClr val="FF0000"/>
              </a:solidFill>
            </a:endParaRPr>
          </a:p>
        </p:txBody>
      </p:sp>
      <p:sp>
        <p:nvSpPr>
          <p:cNvPr id="17411" name="2 - Θέση περιεχομένου"/>
          <p:cNvSpPr>
            <a:spLocks noGrp="1"/>
          </p:cNvSpPr>
          <p:nvPr>
            <p:ph idx="1"/>
          </p:nvPr>
        </p:nvSpPr>
        <p:spPr>
          <a:xfrm>
            <a:off x="612775" y="1600200"/>
            <a:ext cx="8153400" cy="4495800"/>
          </a:xfrm>
        </p:spPr>
        <p:txBody>
          <a:bodyPr/>
          <a:lstStyle/>
          <a:p>
            <a:pPr eaLnBrk="1" hangingPunct="1"/>
            <a:r>
              <a:rPr lang="en-US" altLang="el-GR"/>
              <a:t>K</a:t>
            </a:r>
            <a:r>
              <a:rPr lang="el-GR" altLang="el-GR"/>
              <a:t>καταγόταν από τα Βελεσσά από οικογένεια Γραικομάνων , τον έλεγαν Ξενοφώντα και φοίτησε στο ελληνικό σχολείο βελεσσών. Επηρεασμένος απότ ον </a:t>
            </a:r>
            <a:r>
              <a:rPr lang="en-US" altLang="el-GR"/>
              <a:t>Miladinov </a:t>
            </a:r>
            <a:r>
              <a:rPr lang="el-GR" altLang="el-GR"/>
              <a:t> άλλαξε όνομα , δίδαξε μαζί του στο βουλγαρικό σχολείο Περλεπέ , φοίτησε στη Φιλολογική Σχολή της Μόσχας, πήρε μέρος στο πανσλαβικό συνέδριο του 1867.</a:t>
            </a:r>
          </a:p>
        </p:txBody>
      </p:sp>
    </p:spTree>
  </p:cSld>
  <p:clrMapOvr>
    <a:masterClrMapping/>
  </p:clrMapOvr>
  <p:transition>
    <p:dissolv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548680"/>
            <a:ext cx="8153400" cy="670520"/>
          </a:xfrm>
        </p:spPr>
        <p:txBody>
          <a:bodyPr>
            <a:normAutofit fontScale="90000"/>
          </a:bodyPr>
          <a:lstStyle/>
          <a:p>
            <a:pPr eaLnBrk="1" fontAlgn="auto" hangingPunct="1">
              <a:spcAft>
                <a:spcPts val="0"/>
              </a:spcAft>
              <a:defRPr/>
            </a:pPr>
            <a:r>
              <a:rPr lang="el-GR" b="1" dirty="0">
                <a:solidFill>
                  <a:srgbClr val="FF0000"/>
                </a:solidFill>
              </a:rPr>
              <a:t>Κοινά σημεία ταύτισης </a:t>
            </a:r>
            <a:r>
              <a:rPr lang="el-GR" b="1" dirty="0" err="1">
                <a:solidFill>
                  <a:srgbClr val="FF0000"/>
                </a:solidFill>
              </a:rPr>
              <a:t>σλαβοφώνων</a:t>
            </a:r>
            <a:r>
              <a:rPr lang="el-GR" b="1" dirty="0">
                <a:solidFill>
                  <a:srgbClr val="FF0000"/>
                </a:solidFill>
              </a:rPr>
              <a:t>  με τη βουλγαρική ταυτότητα  </a:t>
            </a:r>
          </a:p>
        </p:txBody>
      </p:sp>
      <p:sp>
        <p:nvSpPr>
          <p:cNvPr id="18435" name="2 - Θέση περιεχομένου"/>
          <p:cNvSpPr>
            <a:spLocks noGrp="1"/>
          </p:cNvSpPr>
          <p:nvPr>
            <p:ph idx="1"/>
          </p:nvPr>
        </p:nvSpPr>
        <p:spPr>
          <a:xfrm>
            <a:off x="612775" y="1600200"/>
            <a:ext cx="8153400" cy="4495800"/>
          </a:xfrm>
        </p:spPr>
        <p:txBody>
          <a:bodyPr/>
          <a:lstStyle/>
          <a:p>
            <a:pPr eaLnBrk="1" hangingPunct="1"/>
            <a:r>
              <a:rPr lang="el-GR" altLang="el-GR" dirty="0"/>
              <a:t>: α) η σλαβική γλώσσα β) η σλαβική καταγωγή γ) το βουλγαρικό παρελθόν δ) ο δυνητικός απελευθερωτικός ρόλος των Βουλγάρων .</a:t>
            </a:r>
          </a:p>
          <a:p>
            <a:pPr eaLnBrk="1" hangingPunct="1"/>
            <a:r>
              <a:rPr lang="el-GR" altLang="el-GR" dirty="0"/>
              <a:t>«Να αρνηθούμε την εθνικότητά μας και να κρυβόμαστε κάτω από ένα ξένο όνομα; Βούλγαροι όντας να ονομαζόμαστε Έλληνες;»</a:t>
            </a:r>
          </a:p>
          <a:p>
            <a:pPr eaLnBrk="1" hangingPunct="1"/>
            <a:r>
              <a:rPr lang="en-US" altLang="el-GR" dirty="0"/>
              <a:t>(V. </a:t>
            </a:r>
            <a:r>
              <a:rPr lang="en-US" altLang="el-GR" dirty="0" err="1"/>
              <a:t>Colakov</a:t>
            </a:r>
            <a:r>
              <a:rPr lang="en-US" altLang="el-GR" dirty="0"/>
              <a:t>, 10.1.1858)</a:t>
            </a:r>
            <a:endParaRPr lang="el-GR" altLang="el-GR" dirty="0"/>
          </a:p>
        </p:txBody>
      </p:sp>
    </p:spTree>
  </p:cSld>
  <p:clrMapOvr>
    <a:masterClrMapping/>
  </p:clrMapOvr>
  <p:transition>
    <p:dissolv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1187624" y="609600"/>
            <a:ext cx="8153400" cy="990600"/>
          </a:xfrm>
        </p:spPr>
        <p:txBody>
          <a:bodyPr/>
          <a:lstStyle/>
          <a:p>
            <a:pPr eaLnBrk="1" hangingPunct="1"/>
            <a:r>
              <a:rPr lang="en-US" altLang="el-GR" b="1" dirty="0" err="1">
                <a:solidFill>
                  <a:srgbClr val="FF0000"/>
                </a:solidFill>
              </a:rPr>
              <a:t>Verkovic</a:t>
            </a:r>
            <a:r>
              <a:rPr lang="en-US" altLang="el-GR" b="1" dirty="0">
                <a:solidFill>
                  <a:srgbClr val="FF0000"/>
                </a:solidFill>
              </a:rPr>
              <a:t> 1860</a:t>
            </a:r>
            <a:endParaRPr lang="el-GR" altLang="el-GR" b="1" dirty="0">
              <a:solidFill>
                <a:srgbClr val="FF0000"/>
              </a:solidFill>
            </a:endParaRPr>
          </a:p>
        </p:txBody>
      </p:sp>
      <p:sp>
        <p:nvSpPr>
          <p:cNvPr id="19459" name="2 - Θέση περιεχομένου"/>
          <p:cNvSpPr>
            <a:spLocks noGrp="1"/>
          </p:cNvSpPr>
          <p:nvPr>
            <p:ph idx="1"/>
          </p:nvPr>
        </p:nvSpPr>
        <p:spPr>
          <a:xfrm>
            <a:off x="612775" y="1600200"/>
            <a:ext cx="8153400" cy="4495800"/>
          </a:xfrm>
        </p:spPr>
        <p:txBody>
          <a:bodyPr/>
          <a:lstStyle/>
          <a:p>
            <a:pPr eaLnBrk="1" hangingPunct="1"/>
            <a:r>
              <a:rPr lang="el-GR" altLang="el-GR"/>
              <a:t>«Τα δημοτικά τραγούδια των Μακεδονο-Βουλγάρων»</a:t>
            </a:r>
          </a:p>
          <a:p>
            <a:pPr eaLnBrk="1" hangingPunct="1"/>
            <a:r>
              <a:rPr lang="el-GR" altLang="el-GR"/>
              <a:t>«Όμως εγώ ονόμασα τα τραγούδια βουλγαρικά και όχι σλαβικά για το γεγονός ότι σήμερα αν θα ρωτούσα τον Μακεδόνα Σλάβο τι είσαι θα απαντούσε είμαι Βούλγαρος..»</a:t>
            </a:r>
          </a:p>
          <a:p>
            <a:pPr eaLnBrk="1" hangingPunct="1"/>
            <a:r>
              <a:rPr lang="el-GR" altLang="el-GR"/>
              <a:t>(</a:t>
            </a:r>
            <a:r>
              <a:rPr lang="en-US" altLang="el-GR"/>
              <a:t>Verkovic </a:t>
            </a:r>
            <a:r>
              <a:rPr lang="el-GR" altLang="el-GR"/>
              <a:t>)</a:t>
            </a:r>
          </a:p>
        </p:txBody>
      </p:sp>
    </p:spTree>
  </p:cSld>
  <p:clrMapOvr>
    <a:masterClrMapping/>
  </p:clrMapOvr>
  <p:transition>
    <p:dissolv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612775" y="228600"/>
            <a:ext cx="8153400" cy="990600"/>
          </a:xfrm>
        </p:spPr>
        <p:txBody>
          <a:bodyPr/>
          <a:lstStyle/>
          <a:p>
            <a:pPr eaLnBrk="1" hangingPunct="1"/>
            <a:r>
              <a:rPr lang="el-GR" altLang="el-GR" b="1" dirty="0">
                <a:solidFill>
                  <a:srgbClr val="FF0000"/>
                </a:solidFill>
              </a:rPr>
              <a:t>Το γλωσσικό ζήτημα </a:t>
            </a:r>
          </a:p>
        </p:txBody>
      </p:sp>
      <p:sp>
        <p:nvSpPr>
          <p:cNvPr id="21507" name="2 - Θέση περιεχομένου"/>
          <p:cNvSpPr>
            <a:spLocks noGrp="1"/>
          </p:cNvSpPr>
          <p:nvPr>
            <p:ph idx="1"/>
          </p:nvPr>
        </p:nvSpPr>
        <p:spPr>
          <a:xfrm>
            <a:off x="612775" y="1600200"/>
            <a:ext cx="8153400" cy="4495800"/>
          </a:xfrm>
        </p:spPr>
        <p:txBody>
          <a:bodyPr/>
          <a:lstStyle/>
          <a:p>
            <a:pPr eaLnBrk="1" hangingPunct="1"/>
            <a:r>
              <a:rPr lang="en-US" altLang="el-GR" dirty="0"/>
              <a:t>A) </a:t>
            </a:r>
            <a:r>
              <a:rPr lang="en-US" altLang="el-GR" dirty="0" err="1"/>
              <a:t>Kuzman</a:t>
            </a:r>
            <a:r>
              <a:rPr lang="en-US" altLang="el-GR" dirty="0"/>
              <a:t> </a:t>
            </a:r>
            <a:r>
              <a:rPr lang="en-US" altLang="el-GR" dirty="0" err="1"/>
              <a:t>Sapkarev</a:t>
            </a:r>
            <a:r>
              <a:rPr lang="el-GR" altLang="el-GR" dirty="0"/>
              <a:t>:</a:t>
            </a:r>
          </a:p>
          <a:p>
            <a:pPr eaLnBrk="1" hangingPunct="1"/>
            <a:r>
              <a:rPr lang="el-GR" altLang="el-GR" dirty="0"/>
              <a:t>Είναι ανάγκη να περιμένουμε ακόμα ή πρέπει οι λόγιοί μας  να θέσουν τις βάσεις μιας υγιούς και σταθερής λόγιας γλώσσας;</a:t>
            </a:r>
          </a:p>
          <a:p>
            <a:pPr eaLnBrk="1" hangingPunct="1"/>
            <a:r>
              <a:rPr lang="el-GR" altLang="el-GR" dirty="0"/>
              <a:t>Λύση: η ενοποίηση της Άνω Βουλγαρικής και της «Μακεδονικής» σε μια κοινή βουλγαρική γλώσσα.</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5292080" cy="1371600"/>
          </a:xfrm>
        </p:spPr>
        <p:txBody>
          <a:bodyPr>
            <a:noAutofit/>
          </a:bodyPr>
          <a:lstStyle/>
          <a:p>
            <a:br>
              <a:rPr lang="el-GR" sz="3200" b="1" dirty="0">
                <a:solidFill>
                  <a:srgbClr val="FFFF00"/>
                </a:solidFill>
                <a:latin typeface="Times New Roman" pitchFamily="18" charset="0"/>
                <a:cs typeface="Times New Roman" pitchFamily="18" charset="0"/>
              </a:rPr>
            </a:br>
            <a:endParaRPr lang="el-GR" sz="32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1124744"/>
            <a:ext cx="8964488" cy="5733256"/>
          </a:xfrm>
        </p:spPr>
        <p:txBody>
          <a:bodyPr>
            <a:normAutofit/>
          </a:bodyPr>
          <a:lstStyle/>
          <a:p>
            <a:pPr algn="just"/>
            <a:r>
              <a:rPr lang="el-GR" sz="3200" b="1" dirty="0"/>
              <a:t>Ηρόδοτος (</a:t>
            </a:r>
            <a:r>
              <a:rPr lang="en-US" sz="3200" b="1" dirty="0"/>
              <a:t>VIII 137-138) </a:t>
            </a:r>
            <a:r>
              <a:rPr lang="el-GR" sz="3200" b="1" dirty="0">
                <a:latin typeface="Times New Roman" pitchFamily="18" charset="0"/>
                <a:cs typeface="Times New Roman" pitchFamily="18" charset="0"/>
              </a:rPr>
              <a:t>	</a:t>
            </a:r>
            <a:r>
              <a:rPr lang="el-GR" sz="3200" b="1" i="1" dirty="0">
                <a:latin typeface="Times New Roman" pitchFamily="18" charset="0"/>
                <a:cs typeface="Times New Roman" pitchFamily="18" charset="0"/>
              </a:rPr>
              <a:t>  </a:t>
            </a:r>
          </a:p>
          <a:p>
            <a:pPr algn="just"/>
            <a:r>
              <a:rPr lang="el-GR" sz="3200" b="1" i="1" dirty="0">
                <a:latin typeface="Times New Roman" pitchFamily="18" charset="0"/>
                <a:cs typeface="Times New Roman" pitchFamily="18" charset="0"/>
              </a:rPr>
              <a:t>καταγωγή  από </a:t>
            </a:r>
            <a:r>
              <a:rPr lang="el-GR" sz="3200" b="1" i="1" dirty="0" err="1">
                <a:latin typeface="Times New Roman" pitchFamily="18" charset="0"/>
                <a:cs typeface="Times New Roman" pitchFamily="18" charset="0"/>
              </a:rPr>
              <a:t>Αργεάδες</a:t>
            </a:r>
            <a:r>
              <a:rPr lang="el-GR" sz="3200" b="1" i="1" dirty="0">
                <a:latin typeface="Times New Roman" pitchFamily="18" charset="0"/>
                <a:cs typeface="Times New Roman" pitchFamily="18" charset="0"/>
              </a:rPr>
              <a:t>  </a:t>
            </a:r>
          </a:p>
          <a:p>
            <a:pPr algn="just">
              <a:buFontTx/>
              <a:buChar char="-"/>
            </a:pPr>
            <a:r>
              <a:rPr lang="el-GR" sz="3200" b="1" i="1" dirty="0">
                <a:latin typeface="Times New Roman" pitchFamily="18" charset="0"/>
                <a:cs typeface="Times New Roman" pitchFamily="18" charset="0"/>
              </a:rPr>
              <a:t> </a:t>
            </a:r>
            <a:r>
              <a:rPr lang="el-GR" sz="3200" b="1" i="1" dirty="0" err="1">
                <a:latin typeface="Times New Roman" pitchFamily="18" charset="0"/>
                <a:cs typeface="Times New Roman" pitchFamily="18" charset="0"/>
              </a:rPr>
              <a:t>Μακεδονίη</a:t>
            </a:r>
            <a:r>
              <a:rPr lang="el-GR" sz="3200" b="1" i="1" dirty="0">
                <a:latin typeface="Times New Roman" pitchFamily="18" charset="0"/>
                <a:cs typeface="Times New Roman" pitchFamily="18" charset="0"/>
              </a:rPr>
              <a:t> </a:t>
            </a:r>
            <a:r>
              <a:rPr lang="el-GR" sz="3200" b="1" dirty="0">
                <a:latin typeface="Times New Roman" pitchFamily="18" charset="0"/>
                <a:cs typeface="Times New Roman" pitchFamily="18" charset="0"/>
              </a:rPr>
              <a:t>= το βασίλειο που ήλεγχε ο Μακεδόνας μονάρχης από την εποχή του Αμύντα και μετά περιλαμβάνει και περιοχές με  	μη ελληνικά φύλα (</a:t>
            </a:r>
            <a:r>
              <a:rPr lang="en-US" sz="3200" b="1" dirty="0">
                <a:latin typeface="Times New Roman" pitchFamily="18" charset="0"/>
                <a:cs typeface="Times New Roman" pitchFamily="18" charset="0"/>
              </a:rPr>
              <a:t>B</a:t>
            </a:r>
            <a:r>
              <a:rPr lang="el-GR" sz="3200" b="1" dirty="0" err="1">
                <a:latin typeface="Times New Roman" pitchFamily="18" charset="0"/>
                <a:cs typeface="Times New Roman" pitchFamily="18" charset="0"/>
              </a:rPr>
              <a:t>ισαλτία</a:t>
            </a:r>
            <a:r>
              <a:rPr lang="el-GR" sz="3200" b="1" dirty="0">
                <a:latin typeface="Times New Roman" pitchFamily="18" charset="0"/>
                <a:cs typeface="Times New Roman" pitchFamily="18" charset="0"/>
              </a:rPr>
              <a:t>, </a:t>
            </a:r>
            <a:r>
              <a:rPr lang="el-GR" sz="3200" b="1" dirty="0" err="1">
                <a:latin typeface="Times New Roman" pitchFamily="18" charset="0"/>
                <a:cs typeface="Times New Roman" pitchFamily="18" charset="0"/>
              </a:rPr>
              <a:t>Μιγδονία</a:t>
            </a:r>
            <a:r>
              <a:rPr lang="el-GR" sz="3200" b="1" dirty="0">
                <a:latin typeface="Times New Roman" pitchFamily="18" charset="0"/>
                <a:cs typeface="Times New Roman" pitchFamily="18" charset="0"/>
              </a:rPr>
              <a:t>).</a:t>
            </a:r>
          </a:p>
          <a:p>
            <a:pPr algn="just"/>
            <a:r>
              <a:rPr lang="el-GR" sz="3200" b="1" dirty="0">
                <a:latin typeface="Times New Roman" pitchFamily="18" charset="0"/>
                <a:cs typeface="Times New Roman" pitchFamily="18" charset="0"/>
              </a:rPr>
              <a:t> -</a:t>
            </a:r>
            <a:r>
              <a:rPr lang="el-GR" sz="3200" b="1" i="1" dirty="0" err="1">
                <a:latin typeface="Times New Roman" pitchFamily="18" charset="0"/>
                <a:cs typeface="Times New Roman" pitchFamily="18" charset="0"/>
              </a:rPr>
              <a:t>Μακεδονίς</a:t>
            </a:r>
            <a:r>
              <a:rPr lang="el-GR" sz="3200" b="1" dirty="0">
                <a:latin typeface="Times New Roman" pitchFamily="18" charset="0"/>
                <a:cs typeface="Times New Roman" pitchFamily="18" charset="0"/>
              </a:rPr>
              <a:t> = η περιοχή που ορίζεται από τους ποταμούς Λουδία και 	Αλιάκμονα.</a:t>
            </a:r>
            <a:r>
              <a:rPr lang="el-GR" sz="3200" b="1" dirty="0"/>
              <a:t> (</a:t>
            </a:r>
            <a:r>
              <a:rPr lang="el-GR" sz="3200" b="1" dirty="0" err="1"/>
              <a:t>Ηρόδ</a:t>
            </a:r>
            <a:r>
              <a:rPr lang="el-GR" sz="3200" b="1" dirty="0"/>
              <a:t>., </a:t>
            </a:r>
            <a:r>
              <a:rPr lang="en-US" sz="3200" b="1" dirty="0"/>
              <a:t>VII 127),</a:t>
            </a:r>
            <a:endParaRPr lang="el-GR" sz="3200" b="1" dirty="0">
              <a:solidFill>
                <a:srgbClr val="FFFF00"/>
              </a:solidFill>
              <a:latin typeface="Times New Roman" pitchFamily="18" charset="0"/>
              <a:cs typeface="Times New Roman" pitchFamily="18" charset="0"/>
            </a:endParaRPr>
          </a:p>
          <a:p>
            <a:pPr algn="just"/>
            <a:endParaRPr lang="el-GR" b="1" dirty="0"/>
          </a:p>
          <a:p>
            <a:endParaRPr lang="el-GR" dirty="0"/>
          </a:p>
        </p:txBody>
      </p:sp>
    </p:spTree>
    <p:extLst>
      <p:ext uri="{BB962C8B-B14F-4D97-AF65-F5344CB8AC3E}">
        <p14:creationId xmlns:p14="http://schemas.microsoft.com/office/powerpoint/2010/main" val="1548488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612775" y="228600"/>
            <a:ext cx="8153400" cy="990600"/>
          </a:xfrm>
        </p:spPr>
        <p:txBody>
          <a:bodyPr/>
          <a:lstStyle/>
          <a:p>
            <a:pPr eaLnBrk="1" hangingPunct="1"/>
            <a:r>
              <a:rPr lang="el-GR" altLang="el-GR" b="1" dirty="0">
                <a:solidFill>
                  <a:srgbClr val="FF0000"/>
                </a:solidFill>
              </a:rPr>
              <a:t>ΟΙ ΕΞΑΡΧΙΚΟΙ ΕΠΙΣΚΟΠΟΙ</a:t>
            </a:r>
          </a:p>
        </p:txBody>
      </p:sp>
      <p:sp>
        <p:nvSpPr>
          <p:cNvPr id="28675" name="2 - Θέση περιεχομένου"/>
          <p:cNvSpPr>
            <a:spLocks noGrp="1"/>
          </p:cNvSpPr>
          <p:nvPr>
            <p:ph idx="1"/>
          </p:nvPr>
        </p:nvSpPr>
        <p:spPr>
          <a:xfrm>
            <a:off x="612775" y="1600200"/>
            <a:ext cx="8153400" cy="4495800"/>
          </a:xfrm>
        </p:spPr>
        <p:txBody>
          <a:bodyPr/>
          <a:lstStyle/>
          <a:p>
            <a:pPr eaLnBrk="1" hangingPunct="1"/>
            <a:r>
              <a:rPr lang="el-GR" altLang="el-GR"/>
              <a:t>Το 1890 η Αυστρία συνετέλεσε στην έκδοση φιρμανίων διορισμού εξαρχικών επισκόπων στη Μακεδονία (Σκόπια, Αχρίδα, Βελεσσά, Νευροκόπι)</a:t>
            </a:r>
          </a:p>
          <a:p>
            <a:pPr eaLnBrk="1" hangingPunct="1"/>
            <a:r>
              <a:rPr lang="el-GR" altLang="el-GR"/>
              <a:t>Ο </a:t>
            </a:r>
            <a:r>
              <a:rPr lang="en-US" altLang="el-GR"/>
              <a:t>Gogolanov </a:t>
            </a:r>
            <a:r>
              <a:rPr lang="el-GR" altLang="el-GR"/>
              <a:t>στα Σκόπια ανακλήθηκε από τον Έξαρχο το 1892 γιατί ήθελε να ανασυστήσει την Αρχιεπισκοπή της Αχρίδας και να δώσει εθνικό-μακεδονοσλαβικό χαρακτήρα</a:t>
            </a:r>
            <a:r>
              <a:rPr lang="en-US" altLang="el-GR"/>
              <a:t> </a:t>
            </a:r>
            <a:r>
              <a:rPr lang="el-GR" altLang="el-GR"/>
              <a:t>(μακεδονοσλαβικός σεπαρατισμός σε αντιβουλγαρική βάση).</a:t>
            </a:r>
          </a:p>
        </p:txBody>
      </p:sp>
    </p:spTree>
  </p:cSld>
  <p:clrMapOvr>
    <a:masterClrMapping/>
  </p:clrMapOvr>
  <p:transition>
    <p:dissolv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612775" y="228600"/>
            <a:ext cx="8153400" cy="990600"/>
          </a:xfrm>
        </p:spPr>
        <p:txBody>
          <a:bodyPr/>
          <a:lstStyle/>
          <a:p>
            <a:pPr eaLnBrk="1" hangingPunct="1"/>
            <a:r>
              <a:rPr lang="el-GR" altLang="el-GR" b="1" dirty="0">
                <a:solidFill>
                  <a:srgbClr val="FF0000"/>
                </a:solidFill>
              </a:rPr>
              <a:t>Η επίσημη βουλγαρική διάλεκτος</a:t>
            </a:r>
          </a:p>
        </p:txBody>
      </p:sp>
      <p:sp>
        <p:nvSpPr>
          <p:cNvPr id="29699" name="2 - Θέση περιεχομένου"/>
          <p:cNvSpPr>
            <a:spLocks noGrp="1"/>
          </p:cNvSpPr>
          <p:nvPr>
            <p:ph idx="1"/>
          </p:nvPr>
        </p:nvSpPr>
        <p:spPr>
          <a:xfrm>
            <a:off x="612775" y="1600200"/>
            <a:ext cx="8153400" cy="4495800"/>
          </a:xfrm>
        </p:spPr>
        <p:txBody>
          <a:bodyPr/>
          <a:lstStyle/>
          <a:p>
            <a:pPr eaLnBrk="1" hangingPunct="1"/>
            <a:r>
              <a:rPr lang="el-GR" altLang="el-GR"/>
              <a:t>Επικράτηση (1878) της ανατολικής διαλέκτου ως βάσης της λόγιας νεοβουλγαρικής γλώσσας με το ορθογραφικό σύστημα του </a:t>
            </a:r>
            <a:r>
              <a:rPr lang="en-US" altLang="el-GR"/>
              <a:t>Marin Drinov.</a:t>
            </a:r>
            <a:endParaRPr lang="el-GR" altLang="el-GR"/>
          </a:p>
          <a:p>
            <a:pPr eaLnBrk="1" hangingPunct="1"/>
            <a:r>
              <a:rPr lang="el-GR" altLang="el-GR"/>
              <a:t>1892: συγκρότηση του </a:t>
            </a:r>
            <a:r>
              <a:rPr lang="en-US" altLang="el-GR"/>
              <a:t>LOZA-KLHMA </a:t>
            </a:r>
            <a:r>
              <a:rPr lang="el-GR" altLang="el-GR"/>
              <a:t> στη Σόφια από αποφοίτους εξαρχικών σχολείων : στόχος η γλωσσική μεταρρύθμιση και η ενότητα του βουλγαρικού έθνους.</a:t>
            </a:r>
          </a:p>
          <a:p>
            <a:pPr eaLnBrk="1" hangingPunct="1"/>
            <a:r>
              <a:rPr lang="el-GR" altLang="el-GR"/>
              <a:t>«η εθνικότητα των Μακεδόνων δεν μπορεί να είναι διαφορετική από τη Βουλγαρική..»</a:t>
            </a:r>
          </a:p>
        </p:txBody>
      </p:sp>
    </p:spTree>
  </p:cSld>
  <p:clrMapOvr>
    <a:masterClrMapping/>
  </p:clrMapOvr>
  <p:transition>
    <p:dissolv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612775" y="228600"/>
            <a:ext cx="8153400" cy="990600"/>
          </a:xfrm>
        </p:spPr>
        <p:txBody>
          <a:bodyPr/>
          <a:lstStyle/>
          <a:p>
            <a:pPr eaLnBrk="1" hangingPunct="1"/>
            <a:r>
              <a:rPr lang="el-GR" altLang="el-GR" b="1" dirty="0">
                <a:solidFill>
                  <a:srgbClr val="FF0000"/>
                </a:solidFill>
              </a:rPr>
              <a:t>«</a:t>
            </a:r>
            <a:r>
              <a:rPr lang="el-GR" altLang="el-GR" b="1" dirty="0" err="1">
                <a:solidFill>
                  <a:srgbClr val="FF0000"/>
                </a:solidFill>
              </a:rPr>
              <a:t>Λοζαριστές</a:t>
            </a:r>
            <a:r>
              <a:rPr lang="el-GR" altLang="el-GR" b="1" dirty="0">
                <a:solidFill>
                  <a:srgbClr val="FF0000"/>
                </a:solidFill>
              </a:rPr>
              <a:t>» «</a:t>
            </a:r>
            <a:r>
              <a:rPr lang="el-GR" altLang="el-GR" b="1" dirty="0" err="1">
                <a:solidFill>
                  <a:srgbClr val="FF0000"/>
                </a:solidFill>
              </a:rPr>
              <a:t>Βουλγαρο</a:t>
            </a:r>
            <a:r>
              <a:rPr lang="el-GR" altLang="el-GR" b="1" dirty="0">
                <a:solidFill>
                  <a:srgbClr val="FF0000"/>
                </a:solidFill>
              </a:rPr>
              <a:t>-μακεδόνες</a:t>
            </a:r>
            <a:r>
              <a:rPr lang="el-GR" altLang="el-GR" dirty="0">
                <a:solidFill>
                  <a:srgbClr val="FF0000"/>
                </a:solidFill>
              </a:rPr>
              <a:t>»</a:t>
            </a:r>
          </a:p>
        </p:txBody>
      </p:sp>
      <p:sp>
        <p:nvSpPr>
          <p:cNvPr id="30723" name="2 - Θέση περιεχομένου"/>
          <p:cNvSpPr>
            <a:spLocks noGrp="1"/>
          </p:cNvSpPr>
          <p:nvPr>
            <p:ph idx="1"/>
          </p:nvPr>
        </p:nvSpPr>
        <p:spPr>
          <a:xfrm>
            <a:off x="612775" y="1600200"/>
            <a:ext cx="8153400" cy="4495800"/>
          </a:xfrm>
        </p:spPr>
        <p:txBody>
          <a:bodyPr/>
          <a:lstStyle/>
          <a:p>
            <a:pPr eaLnBrk="1" hangingPunct="1"/>
            <a:r>
              <a:rPr lang="el-GR" altLang="el-GR"/>
              <a:t>«..γνωρίζουμε ότι η επιστημονική ενότητα της βουλγαρικής γλώσσας έχει αποκατασταθεί.. Όμως δεν πρέπει να σταματήσουμε εδώ, πρέπει να έχουμε υπόψη και την πρακτική σημασία της γλώσσας..»</a:t>
            </a:r>
          </a:p>
          <a:p>
            <a:pPr eaLnBrk="1" hangingPunct="1"/>
            <a:r>
              <a:rPr lang="en-US" altLang="el-GR"/>
              <a:t>Dame Gruev, Petar Poparsov, Ivan Chadzinikolov</a:t>
            </a:r>
            <a:r>
              <a:rPr lang="el-GR" altLang="el-GR"/>
              <a:t>: ιδρυτικά μέλη της </a:t>
            </a:r>
            <a:r>
              <a:rPr lang="en-US" altLang="el-GR"/>
              <a:t>VMRO </a:t>
            </a:r>
            <a:r>
              <a:rPr lang="el-GR" altLang="el-GR"/>
              <a:t>1893 </a:t>
            </a:r>
            <a:endParaRPr lang="en-US" altLang="el-GR"/>
          </a:p>
          <a:p>
            <a:pPr eaLnBrk="1" hangingPunct="1"/>
            <a:r>
              <a:rPr lang="en-US" altLang="el-GR"/>
              <a:t>Andrej Ljapcev</a:t>
            </a:r>
            <a:r>
              <a:rPr lang="el-GR" altLang="el-GR"/>
              <a:t>: Πρωθυπουργός Βουλγαρίας (1926-1931)</a:t>
            </a:r>
          </a:p>
          <a:p>
            <a:pPr eaLnBrk="1" hangingPunct="1"/>
            <a:endParaRPr lang="el-GR" altLang="el-GR"/>
          </a:p>
        </p:txBody>
      </p:sp>
    </p:spTree>
  </p:cSld>
  <p:clrMapOvr>
    <a:masterClrMapping/>
  </p:clrMapOvr>
  <p:transition>
    <p:dissolv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b="1" dirty="0">
                <a:solidFill>
                  <a:srgbClr val="FF0000"/>
                </a:solidFill>
              </a:rPr>
              <a:t>Η ΔΙΑΣΤΑΣΗ ΜΑΚΕΔΟΝΟΒΟΥΛΓΑΡΩΝ ΜΕ ΒΟΡΕΙΟΥΣ ΒΟΥΛΓΑΡΟΥΣ</a:t>
            </a:r>
            <a:endParaRPr lang="en-US" b="1" dirty="0">
              <a:solidFill>
                <a:srgbClr val="FF0000"/>
              </a:solidFill>
            </a:endParaRPr>
          </a:p>
        </p:txBody>
      </p:sp>
    </p:spTree>
  </p:cSld>
  <p:clrMapOvr>
    <a:masterClrMapping/>
  </p:clrMapOvr>
  <p:transition>
    <p:dissolv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l-GR" b="1" dirty="0">
                <a:solidFill>
                  <a:srgbClr val="FF0000"/>
                </a:solidFill>
              </a:rPr>
              <a:t>ΣΗΜΕΙΑ ΔΙΑΣΤΑΣΗΣ</a:t>
            </a:r>
          </a:p>
        </p:txBody>
      </p:sp>
      <p:sp>
        <p:nvSpPr>
          <p:cNvPr id="20483" name="2 - Θέση περιεχομένου"/>
          <p:cNvSpPr>
            <a:spLocks noGrp="1"/>
          </p:cNvSpPr>
          <p:nvPr>
            <p:ph idx="1"/>
          </p:nvPr>
        </p:nvSpPr>
        <p:spPr>
          <a:xfrm>
            <a:off x="612775" y="1600200"/>
            <a:ext cx="8153400" cy="4495800"/>
          </a:xfrm>
        </p:spPr>
        <p:txBody>
          <a:bodyPr/>
          <a:lstStyle/>
          <a:p>
            <a:pPr eaLnBrk="1" hangingPunct="1"/>
            <a:r>
              <a:rPr lang="el-GR" altLang="el-GR"/>
              <a:t>Η λόγια βουλγαρική γλώσσα</a:t>
            </a:r>
          </a:p>
          <a:p>
            <a:pPr eaLnBrk="1" hangingPunct="1"/>
            <a:r>
              <a:rPr lang="el-GR" altLang="el-GR"/>
              <a:t>Οι Βουλγαρομακεδόνες επιδίωκαν </a:t>
            </a:r>
          </a:p>
          <a:p>
            <a:pPr eaLnBrk="1" hangingPunct="1"/>
            <a:r>
              <a:rPr lang="el-GR" altLang="el-GR"/>
              <a:t>α) πολυδιαλεκτική λόγια γλώσσα</a:t>
            </a:r>
          </a:p>
          <a:p>
            <a:pPr eaLnBrk="1" hangingPunct="1"/>
            <a:r>
              <a:rPr lang="el-GR" altLang="el-GR"/>
              <a:t> β) συμπερίληψη των σλαβικών ιδιωμάτων της Μακεδονίας.</a:t>
            </a:r>
          </a:p>
          <a:p>
            <a:pPr eaLnBrk="1" hangingPunct="1"/>
            <a:r>
              <a:rPr lang="el-GR" altLang="el-GR"/>
              <a:t>γ) άρση της αντίληψης ότι τα μακεδονικά ιδιώματα ήταν φτωχά.</a:t>
            </a:r>
          </a:p>
        </p:txBody>
      </p:sp>
    </p:spTree>
  </p:cSld>
  <p:clrMapOvr>
    <a:masterClrMapping/>
  </p:clrMapOvr>
  <p:transition>
    <p:dissolv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2800" b="1" dirty="0">
                <a:latin typeface="Times New Roman" pitchFamily="18" charset="0"/>
                <a:cs typeface="Times New Roman" pitchFamily="18" charset="0"/>
              </a:rPr>
              <a:t>Ο ΡΟΛΟΣ ΤΩΝ ΒΟΥΛΓΑΡΟΜΑΚΕΔΟΝΙΚΩΝ ΟΡΓΑΝΩΣΕΩΝ</a:t>
            </a:r>
            <a:endParaRPr lang="en-US" sz="2800" b="1" dirty="0">
              <a:latin typeface="Times New Roman" pitchFamily="18" charset="0"/>
              <a:cs typeface="Times New Roman" pitchFamily="18" charset="0"/>
            </a:endParaRPr>
          </a:p>
        </p:txBody>
      </p:sp>
    </p:spTree>
  </p:cSld>
  <p:clrMapOvr>
    <a:masterClrMapping/>
  </p:clrMapOvr>
  <p:transition>
    <p:dissolv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schemeClr val="tx1"/>
                </a:solidFill>
              </a:rPr>
              <a:t>ΣΥΝΕΔΡΙΑ ΑΓ. ΣΤΕΦΑΝΟΥ-ΒΕΡΟΛΙΝΟΥ 1878</a:t>
            </a:r>
            <a:endParaRPr lang="en-US" dirty="0">
              <a:solidFill>
                <a:schemeClr val="tx1"/>
              </a:solidFill>
            </a:endParaRPr>
          </a:p>
        </p:txBody>
      </p:sp>
      <p:sp>
        <p:nvSpPr>
          <p:cNvPr id="3" name="2 - Θέση περιεχομένου"/>
          <p:cNvSpPr>
            <a:spLocks noGrp="1"/>
          </p:cNvSpPr>
          <p:nvPr>
            <p:ph idx="1"/>
          </p:nvPr>
        </p:nvSpPr>
        <p:spPr/>
        <p:txBody>
          <a:bodyPr>
            <a:normAutofit/>
          </a:bodyPr>
          <a:lstStyle/>
          <a:p>
            <a:r>
              <a:rPr lang="el-GR" sz="2800" dirty="0">
                <a:latin typeface="Times New Roman" pitchFamily="18" charset="0"/>
                <a:cs typeface="Times New Roman" pitchFamily="18" charset="0"/>
              </a:rPr>
              <a:t>ΒΙΒΛΙΟΓΡΑΦΙΑ</a:t>
            </a:r>
          </a:p>
          <a:p>
            <a:r>
              <a:rPr lang="en-US" sz="2800" dirty="0">
                <a:latin typeface="Times New Roman" pitchFamily="18" charset="0"/>
                <a:cs typeface="Times New Roman" pitchFamily="18" charset="0"/>
              </a:rPr>
              <a:t>W.N. </a:t>
            </a:r>
            <a:r>
              <a:rPr lang="en-US" sz="2800" dirty="0" err="1">
                <a:latin typeface="Times New Roman" pitchFamily="18" charset="0"/>
                <a:cs typeface="Times New Roman" pitchFamily="18" charset="0"/>
              </a:rPr>
              <a:t>Medlicott</a:t>
            </a:r>
            <a:r>
              <a:rPr lang="en-US" sz="2800" dirty="0">
                <a:latin typeface="Times New Roman" pitchFamily="18" charset="0"/>
                <a:cs typeface="Times New Roman" pitchFamily="18" charset="0"/>
              </a:rPr>
              <a:t>. (London 1938). The congress of Berlin and after, 1878-1880.</a:t>
            </a:r>
          </a:p>
          <a:p>
            <a:r>
              <a:rPr lang="en-US" sz="2800" dirty="0">
                <a:latin typeface="Times New Roman" pitchFamily="18" charset="0"/>
                <a:cs typeface="Times New Roman" pitchFamily="18" charset="0"/>
              </a:rPr>
              <a:t>R. </a:t>
            </a:r>
            <a:r>
              <a:rPr lang="en-US" sz="2800" dirty="0" err="1">
                <a:latin typeface="Times New Roman" pitchFamily="18" charset="0"/>
                <a:cs typeface="Times New Roman" pitchFamily="18" charset="0"/>
              </a:rPr>
              <a:t>Milman</a:t>
            </a:r>
            <a:r>
              <a:rPr lang="en-US" sz="2800" dirty="0">
                <a:latin typeface="Times New Roman" pitchFamily="18" charset="0"/>
                <a:cs typeface="Times New Roman" pitchFamily="18" charset="0"/>
              </a:rPr>
              <a:t> (Oxford 1979). Britain and the Eastern Question 1875-1878.</a:t>
            </a:r>
          </a:p>
        </p:txBody>
      </p:sp>
    </p:spTree>
  </p:cSld>
  <p:clrMapOvr>
    <a:masterClrMapping/>
  </p:clrMapOvr>
  <p:transition>
    <p:dissolv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l-GR" altLang="el-GR"/>
          </a:p>
        </p:txBody>
      </p:sp>
      <p:sp>
        <p:nvSpPr>
          <p:cNvPr id="71683" name="Rectangle 3"/>
          <p:cNvSpPr>
            <a:spLocks noGrp="1" noChangeArrowheads="1"/>
          </p:cNvSpPr>
          <p:nvPr>
            <p:ph idx="1"/>
          </p:nvPr>
        </p:nvSpPr>
        <p:spPr>
          <a:xfrm>
            <a:off x="0" y="2209800"/>
            <a:ext cx="2590800" cy="3886200"/>
          </a:xfrm>
        </p:spPr>
        <p:txBody>
          <a:bodyPr/>
          <a:lstStyle/>
          <a:p>
            <a:pPr eaLnBrk="1" hangingPunct="1">
              <a:buFont typeface="Wingdings" pitchFamily="2" charset="2"/>
              <a:buNone/>
              <a:defRPr/>
            </a:pPr>
            <a:r>
              <a:rPr lang="el-GR" altLang="el-GR" sz="2400" b="1">
                <a:latin typeface="Palatino Linotype" pitchFamily="18" charset="0"/>
              </a:rPr>
              <a:t>Η «Μεγάλη Βουλγαρία»,</a:t>
            </a:r>
          </a:p>
          <a:p>
            <a:pPr eaLnBrk="1" hangingPunct="1">
              <a:buFont typeface="Wingdings" pitchFamily="2" charset="2"/>
              <a:buNone/>
              <a:defRPr/>
            </a:pPr>
            <a:r>
              <a:rPr lang="el-GR" altLang="el-GR" sz="2400" b="1">
                <a:latin typeface="Palatino Linotype" pitchFamily="18" charset="0"/>
              </a:rPr>
              <a:t>σύμφωνα με τις αποφάσεις της Συνθήκης του Αγίου Στεφάνου (1878)</a:t>
            </a:r>
          </a:p>
        </p:txBody>
      </p:sp>
      <p:pic>
        <p:nvPicPr>
          <p:cNvPr id="7172" name="Picture 4" descr="sa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66294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23049"/>
      </p:ext>
    </p:extLst>
  </p:cSld>
  <p:clrMapOvr>
    <a:masterClrMapping/>
  </p:clrMapOvr>
  <p:transition>
    <p:dissolv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ΣΥΝΘΗΚΗ ΑΓΙΟΥ ΣΤΕΦΑΝΟΥ 1878</a:t>
            </a:r>
          </a:p>
        </p:txBody>
      </p:sp>
      <p:sp>
        <p:nvSpPr>
          <p:cNvPr id="3" name="Θέση περιεχομένου 2"/>
          <p:cNvSpPr>
            <a:spLocks noGrp="1"/>
          </p:cNvSpPr>
          <p:nvPr>
            <p:ph idx="1"/>
          </p:nvPr>
        </p:nvSpPr>
        <p:spPr/>
        <p:txBody>
          <a:bodyPr>
            <a:noAutofit/>
          </a:bodyPr>
          <a:lstStyle/>
          <a:p>
            <a:r>
              <a:rPr lang="el-GR" sz="3200" dirty="0"/>
              <a:t>Η Ρωσία επιτυγχάνει συντριπτική νίκη.</a:t>
            </a:r>
          </a:p>
          <a:p>
            <a:r>
              <a:rPr lang="el-GR" sz="3200" dirty="0"/>
              <a:t>•Συνθήκη του Αγίου Στεφάνου 1877</a:t>
            </a:r>
          </a:p>
          <a:p>
            <a:r>
              <a:rPr lang="el-GR" sz="3200" dirty="0"/>
              <a:t>•Συνέδριο του Βερολίνου 1878</a:t>
            </a:r>
          </a:p>
          <a:p>
            <a:r>
              <a:rPr lang="el-GR" sz="3200" dirty="0"/>
              <a:t>Νέα σύνορα στα Βαλκάνια και ελαχιστοποίηση των οθωμανικών κτήσεων στην Ευρώπη. Η συνθήκη του Βερολίνου ωστόσο δεν έλυσε οριστικά τα Βαλκανικά προβλήματα.</a:t>
            </a:r>
          </a:p>
        </p:txBody>
      </p:sp>
    </p:spTree>
    <p:extLst>
      <p:ext uri="{BB962C8B-B14F-4D97-AF65-F5344CB8AC3E}">
        <p14:creationId xmlns:p14="http://schemas.microsoft.com/office/powerpoint/2010/main" val="2364425568"/>
      </p:ext>
    </p:extLst>
  </p:cSld>
  <p:clrMapOvr>
    <a:masterClrMapping/>
  </p:clrMapOvr>
  <p:transition>
    <p:dissolv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a:t>Συνέδριο Βερολίνου Ιούνιος-Ιούλιος 1878</a:t>
            </a:r>
            <a:br>
              <a:rPr lang="el-GR" b="1" dirty="0"/>
            </a:br>
            <a:endParaRPr lang="en-US" dirty="0"/>
          </a:p>
        </p:txBody>
      </p:sp>
      <p:sp>
        <p:nvSpPr>
          <p:cNvPr id="3" name="2 - Θέση περιεχομένου"/>
          <p:cNvSpPr>
            <a:spLocks noGrp="1"/>
          </p:cNvSpPr>
          <p:nvPr>
            <p:ph idx="1"/>
          </p:nvPr>
        </p:nvSpPr>
        <p:spPr>
          <a:xfrm>
            <a:off x="457200" y="914400"/>
            <a:ext cx="8229600" cy="5211763"/>
          </a:xfrm>
        </p:spPr>
        <p:txBody>
          <a:bodyPr/>
          <a:lstStyle/>
          <a:p>
            <a:r>
              <a:rPr lang="el-GR" sz="2400" dirty="0"/>
              <a:t>Η Μακεδονία παραμένει στην οθωμανική αυτοκρατορία, δημιουργία 2 αυτόνομων ηγεμονιών, Βουλγαρίας, Αν. Ρωμυλίας.</a:t>
            </a:r>
            <a:r>
              <a:rPr lang="el-GR" altLang="el-GR" sz="2400" dirty="0"/>
              <a:t> Η αυτονόμηση και η ένωση της Ανατολικής Ρωμυλίας με τη Βουλγαρία </a:t>
            </a:r>
          </a:p>
          <a:p>
            <a:endParaRPr lang="el-GR" dirty="0"/>
          </a:p>
          <a:p>
            <a:endParaRPr lang="en-US" dirty="0"/>
          </a:p>
        </p:txBody>
      </p:sp>
      <p:pic>
        <p:nvPicPr>
          <p:cNvPr id="4"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3622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ΗΡΟΔΟΤΟΣ Ι, 56, </a:t>
            </a:r>
            <a:r>
              <a:rPr lang="en-US" dirty="0">
                <a:solidFill>
                  <a:schemeClr val="tx1"/>
                </a:solidFill>
              </a:rPr>
              <a:t>VIII, 43</a:t>
            </a:r>
            <a:endParaRPr lang="el-GR" dirty="0">
              <a:solidFill>
                <a:schemeClr val="tx1"/>
              </a:solidFill>
            </a:endParaRPr>
          </a:p>
        </p:txBody>
      </p:sp>
      <p:sp>
        <p:nvSpPr>
          <p:cNvPr id="3" name="Θέση περιεχομένου 2"/>
          <p:cNvSpPr>
            <a:spLocks noGrp="1"/>
          </p:cNvSpPr>
          <p:nvPr>
            <p:ph idx="1"/>
          </p:nvPr>
        </p:nvSpPr>
        <p:spPr>
          <a:xfrm>
            <a:off x="395536" y="2060847"/>
            <a:ext cx="8064896" cy="4187559"/>
          </a:xfrm>
        </p:spPr>
        <p:txBody>
          <a:bodyPr>
            <a:normAutofit/>
          </a:bodyPr>
          <a:lstStyle/>
          <a:p>
            <a:r>
              <a:rPr lang="el-GR" sz="2400" b="1" i="1" dirty="0">
                <a:latin typeface="Times New Roman" panose="02020603050405020304" pitchFamily="18" charset="0"/>
                <a:cs typeface="Times New Roman" panose="02020603050405020304" pitchFamily="18" charset="0"/>
              </a:rPr>
              <a:t>(Ι 56) </a:t>
            </a:r>
            <a:r>
              <a:rPr lang="el-GR" sz="2400" b="1" i="1" dirty="0">
                <a:solidFill>
                  <a:schemeClr val="tx1"/>
                </a:solidFill>
                <a:latin typeface="Times New Roman" panose="02020603050405020304" pitchFamily="18" charset="0"/>
                <a:cs typeface="Times New Roman" panose="02020603050405020304" pitchFamily="18" charset="0"/>
              </a:rPr>
              <a:t>γίνεται λόγος για το </a:t>
            </a:r>
            <a:r>
              <a:rPr lang="el-GR" sz="2400" b="1" i="1" dirty="0" err="1">
                <a:solidFill>
                  <a:schemeClr val="tx1"/>
                </a:solidFill>
                <a:latin typeface="Times New Roman" panose="02020603050405020304" pitchFamily="18" charset="0"/>
                <a:cs typeface="Times New Roman" panose="02020603050405020304" pitchFamily="18" charset="0"/>
              </a:rPr>
              <a:t>δωρικόν</a:t>
            </a:r>
            <a:r>
              <a:rPr lang="el-GR" sz="2400" b="1" i="1" dirty="0">
                <a:solidFill>
                  <a:schemeClr val="tx1"/>
                </a:solidFill>
                <a:latin typeface="Times New Roman" panose="02020603050405020304" pitchFamily="18" charset="0"/>
                <a:cs typeface="Times New Roman" panose="02020603050405020304" pitchFamily="18" charset="0"/>
              </a:rPr>
              <a:t>  έθνος, το οποίο «</a:t>
            </a:r>
            <a:r>
              <a:rPr lang="el-GR" sz="2400" b="1" i="1" dirty="0" err="1">
                <a:latin typeface="Times New Roman" panose="02020603050405020304" pitchFamily="18" charset="0"/>
                <a:cs typeface="Times New Roman" panose="02020603050405020304" pitchFamily="18" charset="0"/>
              </a:rPr>
              <a:t>οίκεε</a:t>
            </a:r>
            <a:r>
              <a:rPr lang="el-GR" sz="2400" b="1" i="1" dirty="0">
                <a:latin typeface="Times New Roman" panose="02020603050405020304" pitchFamily="18" charset="0"/>
                <a:cs typeface="Times New Roman" panose="02020603050405020304" pitchFamily="18" charset="0"/>
              </a:rPr>
              <a:t> εν </a:t>
            </a:r>
            <a:r>
              <a:rPr lang="el-GR" sz="2400" b="1" i="1" dirty="0" err="1">
                <a:latin typeface="Times New Roman" panose="02020603050405020304" pitchFamily="18" charset="0"/>
                <a:cs typeface="Times New Roman" panose="02020603050405020304" pitchFamily="18" charset="0"/>
              </a:rPr>
              <a:t>Πίνδω</a:t>
            </a:r>
            <a:r>
              <a:rPr lang="el-GR" sz="2400" b="1" i="1" dirty="0">
                <a:latin typeface="Times New Roman" panose="02020603050405020304" pitchFamily="18" charset="0"/>
                <a:cs typeface="Times New Roman" panose="02020603050405020304" pitchFamily="18" charset="0"/>
              </a:rPr>
              <a:t>, </a:t>
            </a:r>
            <a:r>
              <a:rPr lang="el-GR" sz="2400" b="1" i="1" dirty="0" err="1">
                <a:latin typeface="Times New Roman" panose="02020603050405020304" pitchFamily="18" charset="0"/>
                <a:cs typeface="Times New Roman" panose="02020603050405020304" pitchFamily="18" charset="0"/>
              </a:rPr>
              <a:t>Μακεδνόν</a:t>
            </a:r>
            <a:r>
              <a:rPr lang="el-GR" sz="2400" b="1" i="1" dirty="0">
                <a:latin typeface="Times New Roman" panose="02020603050405020304" pitchFamily="18" charset="0"/>
                <a:cs typeface="Times New Roman" panose="02020603050405020304" pitchFamily="18" charset="0"/>
              </a:rPr>
              <a:t> </a:t>
            </a:r>
            <a:r>
              <a:rPr lang="el-GR" sz="2400" b="1" i="1" dirty="0" err="1">
                <a:latin typeface="Times New Roman" panose="02020603050405020304" pitchFamily="18" charset="0"/>
                <a:cs typeface="Times New Roman" panose="02020603050405020304" pitchFamily="18" charset="0"/>
              </a:rPr>
              <a:t>καλεόμενον</a:t>
            </a:r>
            <a:r>
              <a:rPr lang="el-GR" sz="2400" b="1" i="1" dirty="0">
                <a:latin typeface="Times New Roman" panose="02020603050405020304" pitchFamily="18" charset="0"/>
                <a:cs typeface="Times New Roman" panose="02020603050405020304" pitchFamily="18" charset="0"/>
              </a:rPr>
              <a:t>». </a:t>
            </a:r>
          </a:p>
          <a:p>
            <a:r>
              <a:rPr lang="el-GR" sz="2400" b="1" dirty="0">
                <a:latin typeface="Times New Roman" panose="02020603050405020304" pitchFamily="18" charset="0"/>
                <a:cs typeface="Times New Roman" panose="02020603050405020304" pitchFamily="18" charset="0"/>
              </a:rPr>
              <a:t>(VIII 43) «</a:t>
            </a:r>
            <a:r>
              <a:rPr lang="el-GR" sz="2400" b="1" i="1" dirty="0" err="1">
                <a:latin typeface="Times New Roman" panose="02020603050405020304" pitchFamily="18" charset="0"/>
                <a:cs typeface="Times New Roman" panose="02020603050405020304" pitchFamily="18" charset="0"/>
              </a:rPr>
              <a:t>Δωρικόν</a:t>
            </a:r>
            <a:r>
              <a:rPr lang="el-GR" sz="2400" b="1" i="1" dirty="0">
                <a:latin typeface="Times New Roman" panose="02020603050405020304" pitchFamily="18" charset="0"/>
                <a:cs typeface="Times New Roman" panose="02020603050405020304" pitchFamily="18" charset="0"/>
              </a:rPr>
              <a:t> και </a:t>
            </a:r>
            <a:r>
              <a:rPr lang="el-GR" sz="2400" b="1" i="1" dirty="0" err="1">
                <a:latin typeface="Times New Roman" panose="02020603050405020304" pitchFamily="18" charset="0"/>
                <a:cs typeface="Times New Roman" panose="02020603050405020304" pitchFamily="18" charset="0"/>
              </a:rPr>
              <a:t>Μακεδνόν</a:t>
            </a:r>
            <a:r>
              <a:rPr lang="el-GR" sz="2400" b="1" i="1" dirty="0">
                <a:latin typeface="Times New Roman" panose="02020603050405020304" pitchFamily="18" charset="0"/>
                <a:cs typeface="Times New Roman" panose="02020603050405020304" pitchFamily="18" charset="0"/>
              </a:rPr>
              <a:t> έθνος</a:t>
            </a:r>
            <a:r>
              <a:rPr lang="el-GR" sz="2400" b="1" dirty="0">
                <a:latin typeface="Times New Roman" panose="02020603050405020304" pitchFamily="18" charset="0"/>
                <a:cs typeface="Times New Roman" panose="02020603050405020304" pitchFamily="18" charset="0"/>
              </a:rPr>
              <a:t>» χαρακτηρίζονται πόλεις της Πελοποννήσου (Λακεδαιμόνιοι, Κορίνθιοι, </a:t>
            </a:r>
            <a:r>
              <a:rPr lang="el-GR" sz="2400" b="1" dirty="0" err="1">
                <a:latin typeface="Times New Roman" panose="02020603050405020304" pitchFamily="18" charset="0"/>
                <a:cs typeface="Times New Roman" panose="02020603050405020304" pitchFamily="18" charset="0"/>
              </a:rPr>
              <a:t>Σικυώνιοι</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Επιδαύριοι</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Τροιζήνιοι</a:t>
            </a:r>
            <a:r>
              <a:rPr lang="el-GR" sz="2400" b="1" dirty="0">
                <a:latin typeface="Times New Roman" panose="02020603050405020304" pitchFamily="18" charset="0"/>
                <a:cs typeface="Times New Roman" panose="02020603050405020304" pitchFamily="18" charset="0"/>
              </a:rPr>
              <a:t>), που έλαβαν μέρος στη Ναυμαχία του Αρτεμισίου (480 </a:t>
            </a:r>
            <a:r>
              <a:rPr lang="el-GR" sz="2400" b="1" dirty="0" err="1">
                <a:latin typeface="Times New Roman" panose="02020603050405020304" pitchFamily="18" charset="0"/>
                <a:cs typeface="Times New Roman" panose="02020603050405020304" pitchFamily="18" charset="0"/>
              </a:rPr>
              <a:t>π.Χ.</a:t>
            </a:r>
            <a:r>
              <a:rPr lang="el-GR"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112141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r>
              <a:rPr lang="el-GR" dirty="0"/>
              <a:t>Φθινόπωρο 1878: Βουλγαρική εξέγερση στις περιοχές </a:t>
            </a:r>
            <a:r>
              <a:rPr lang="el-GR" dirty="0" err="1"/>
              <a:t>Ράζλογκ</a:t>
            </a:r>
            <a:r>
              <a:rPr lang="el-GR" dirty="0"/>
              <a:t>, </a:t>
            </a:r>
            <a:r>
              <a:rPr lang="el-GR" dirty="0" err="1"/>
              <a:t>Κρέσνας</a:t>
            </a:r>
            <a:endParaRPr lang="el-GR" dirty="0"/>
          </a:p>
          <a:p>
            <a:r>
              <a:rPr lang="el-GR" b="1" dirty="0"/>
              <a:t>Σεπτέμβριος 1885</a:t>
            </a:r>
            <a:r>
              <a:rPr lang="el-GR" dirty="0"/>
              <a:t>: προσάρτηση της Ανατολικής Ρωμυλίας από τη Βουλγαρία</a:t>
            </a:r>
          </a:p>
          <a:p>
            <a:r>
              <a:rPr lang="el-GR" b="1" dirty="0"/>
              <a:t>Μάρτιος 1886</a:t>
            </a:r>
            <a:r>
              <a:rPr lang="el-GR" dirty="0"/>
              <a:t>: Η ένωση επικυρώνεται με τη σύμβαση του Τοπ-</a:t>
            </a:r>
            <a:r>
              <a:rPr lang="el-GR" dirty="0" err="1"/>
              <a:t>χανέ</a:t>
            </a:r>
            <a:r>
              <a:rPr lang="el-GR" dirty="0"/>
              <a:t>.</a:t>
            </a:r>
          </a:p>
          <a:p>
            <a:endParaRPr lang="el-GR" dirty="0"/>
          </a:p>
        </p:txBody>
      </p:sp>
    </p:spTree>
    <p:extLst>
      <p:ext uri="{BB962C8B-B14F-4D97-AF65-F5344CB8AC3E}">
        <p14:creationId xmlns:p14="http://schemas.microsoft.com/office/powerpoint/2010/main" val="1851787574"/>
      </p:ext>
    </p:extLst>
  </p:cSld>
  <p:clrMapOvr>
    <a:masterClrMapping/>
  </p:clrMapOvr>
  <p:transition>
    <p:dissolv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 </a:t>
            </a:r>
            <a:r>
              <a:rPr lang="el-GR" dirty="0">
                <a:solidFill>
                  <a:schemeClr val="tx1"/>
                </a:solidFill>
              </a:rPr>
              <a:t>Η ΚΑΤΑΣΤΑΣΗ ΣΤΗ ΒΟΥΛΓΑΡΙΑ ΜΕΤΑ ΤΗ ΣΥΝΘΗΚΗ ΤΟΥ ΒΕΡΟΛΙΝΟΥ (1878)</a:t>
            </a:r>
            <a:endParaRPr lang="en-US" dirty="0">
              <a:solidFill>
                <a:schemeClr val="tx1"/>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a:t> Ίδρυση </a:t>
            </a:r>
            <a:r>
              <a:rPr lang="el-GR" dirty="0" err="1"/>
              <a:t>βουλγαρομακεδονικών</a:t>
            </a:r>
            <a:r>
              <a:rPr lang="el-GR" dirty="0"/>
              <a:t> συλλόγων</a:t>
            </a:r>
          </a:p>
          <a:p>
            <a:r>
              <a:rPr lang="en-US" dirty="0"/>
              <a:t>St. </a:t>
            </a:r>
            <a:r>
              <a:rPr lang="en-US" dirty="0" err="1"/>
              <a:t>Stambolov</a:t>
            </a:r>
            <a:r>
              <a:rPr lang="en-US" dirty="0"/>
              <a:t> (1887-1894), </a:t>
            </a:r>
            <a:r>
              <a:rPr lang="el-GR" dirty="0"/>
              <a:t>πρωθυπουργός Βουλγαρίας επιδίωξε </a:t>
            </a:r>
            <a:r>
              <a:rPr lang="en-US" dirty="0"/>
              <a:t>“</a:t>
            </a:r>
            <a:r>
              <a:rPr lang="el-GR" dirty="0"/>
              <a:t>την ειρηνική διείσδυση»: </a:t>
            </a:r>
          </a:p>
          <a:p>
            <a:r>
              <a:rPr lang="el-GR" dirty="0"/>
              <a:t>Α) περισσότερους Βούλγαρους επισκόπους</a:t>
            </a:r>
          </a:p>
          <a:p>
            <a:r>
              <a:rPr lang="el-GR" dirty="0"/>
              <a:t>Β) άμβλυνση των επιδρομών</a:t>
            </a:r>
          </a:p>
          <a:p>
            <a:r>
              <a:rPr lang="el-GR" dirty="0"/>
              <a:t>Γ) διάλυση συλλόγων</a:t>
            </a:r>
          </a:p>
          <a:p>
            <a:r>
              <a:rPr lang="el-GR" dirty="0"/>
              <a:t>ΒΙΒΛΙΟΓΡΑΦΙΑ</a:t>
            </a:r>
          </a:p>
          <a:p>
            <a:r>
              <a:rPr lang="en-US" b="1" dirty="0"/>
              <a:t>D. Perry (</a:t>
            </a:r>
            <a:r>
              <a:rPr lang="en-US" b="1" dirty="0" err="1"/>
              <a:t>Daram</a:t>
            </a:r>
            <a:r>
              <a:rPr lang="en-US" b="1" dirty="0"/>
              <a:t> N. C.1988). The politics of terror. The Macedonian Liberation movement 1893-1903)</a:t>
            </a:r>
          </a:p>
        </p:txBody>
      </p:sp>
    </p:spTree>
  </p:cSld>
  <p:clrMapOvr>
    <a:masterClrMapping/>
  </p:clrMapOvr>
  <p:transition>
    <p:dissolv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normAutofit fontScale="90000"/>
          </a:bodyPr>
          <a:lstStyle/>
          <a:p>
            <a:pPr eaLnBrk="1" hangingPunct="1"/>
            <a:r>
              <a:rPr lang="el-GR" altLang="el-GR" dirty="0" err="1"/>
              <a:t>Εξαρχικοί</a:t>
            </a:r>
            <a:r>
              <a:rPr lang="el-GR" altLang="el-GR" dirty="0"/>
              <a:t> επίσκοποι στη Μακεδονία 1890</a:t>
            </a:r>
          </a:p>
        </p:txBody>
      </p:sp>
      <p:sp>
        <p:nvSpPr>
          <p:cNvPr id="33795" name="2 - Θέση περιεχομένου"/>
          <p:cNvSpPr>
            <a:spLocks noGrp="1"/>
          </p:cNvSpPr>
          <p:nvPr>
            <p:ph idx="1"/>
          </p:nvPr>
        </p:nvSpPr>
        <p:spPr/>
        <p:txBody>
          <a:bodyPr>
            <a:normAutofit fontScale="92500"/>
          </a:bodyPr>
          <a:lstStyle/>
          <a:p>
            <a:pPr eaLnBrk="1" hangingPunct="1">
              <a:buFont typeface="Wingdings" pitchFamily="2" charset="2"/>
              <a:buNone/>
            </a:pPr>
            <a:r>
              <a:rPr lang="el-GR" altLang="el-GR"/>
              <a:t>Συμφωνία Υ. Πύλης-Βουλγαρίας για ουδετερότητα στον ελληνοτουρκικό πόλεμο.</a:t>
            </a:r>
            <a:r>
              <a:rPr lang="en-US" altLang="el-GR"/>
              <a:t> </a:t>
            </a:r>
            <a:r>
              <a:rPr lang="el-GR" altLang="el-GR"/>
              <a:t>(</a:t>
            </a:r>
            <a:r>
              <a:rPr lang="en-US" altLang="el-GR"/>
              <a:t>1897</a:t>
            </a:r>
            <a:r>
              <a:rPr lang="el-GR" altLang="el-GR"/>
              <a:t>)</a:t>
            </a:r>
          </a:p>
          <a:p>
            <a:pPr eaLnBrk="1" hangingPunct="1">
              <a:buFont typeface="Wingdings" pitchFamily="2" charset="2"/>
              <a:buNone/>
            </a:pPr>
            <a:r>
              <a:rPr lang="el-GR" altLang="el-GR"/>
              <a:t>Α) Βούλγαροι Μητροπολίτες Μοναστήρι, Δίβρα, Στρώμνιτσα</a:t>
            </a:r>
          </a:p>
          <a:p>
            <a:pPr eaLnBrk="1" hangingPunct="1">
              <a:buFont typeface="Wingdings" pitchFamily="2" charset="2"/>
              <a:buNone/>
            </a:pPr>
            <a:r>
              <a:rPr lang="el-GR" altLang="el-GR"/>
              <a:t>Β) Βούλγαροι εμπορικοί πράκτορες Θεσσαλονίκη, Σκόπια, Μοναστήρι</a:t>
            </a:r>
          </a:p>
          <a:p>
            <a:pPr eaLnBrk="1" hangingPunct="1">
              <a:buFont typeface="Wingdings" pitchFamily="2" charset="2"/>
              <a:buNone/>
            </a:pPr>
            <a:r>
              <a:rPr lang="el-GR" altLang="el-GR"/>
              <a:t>Διάσπαση ορθόδοξου μιλλέτ μετά το 1870: Ταυτότητες: Α) εξαρχικός-Βούλγαρος </a:t>
            </a:r>
          </a:p>
          <a:p>
            <a:pPr eaLnBrk="1" hangingPunct="1">
              <a:buFont typeface="Wingdings" pitchFamily="2" charset="2"/>
              <a:buNone/>
            </a:pPr>
            <a:r>
              <a:rPr lang="el-GR" altLang="el-GR"/>
              <a:t>Β) Πατριαρχικός-Έλληνας</a:t>
            </a:r>
          </a:p>
        </p:txBody>
      </p:sp>
    </p:spTree>
  </p:cSld>
  <p:clrMapOvr>
    <a:masterClrMapping/>
  </p:clrMapOvr>
  <p:transition>
    <p:dissolv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schemeClr val="tx1"/>
                </a:solidFill>
              </a:rPr>
              <a:t>Ίδρυση </a:t>
            </a:r>
            <a:r>
              <a:rPr lang="el-GR" dirty="0" err="1">
                <a:solidFill>
                  <a:schemeClr val="tx1"/>
                </a:solidFill>
              </a:rPr>
              <a:t>βουλγαρομακεδονικών</a:t>
            </a:r>
            <a:r>
              <a:rPr lang="el-GR" dirty="0">
                <a:solidFill>
                  <a:schemeClr val="tx1"/>
                </a:solidFill>
              </a:rPr>
              <a:t> </a:t>
            </a:r>
            <a:r>
              <a:rPr lang="el-GR" dirty="0" err="1">
                <a:solidFill>
                  <a:schemeClr val="tx1"/>
                </a:solidFill>
              </a:rPr>
              <a:t>οργάνωσεων</a:t>
            </a:r>
            <a:endParaRPr lang="en-US" dirty="0">
              <a:solidFill>
                <a:schemeClr val="tx1"/>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a:t>Νοέμβριος 1893, Θεσσαλονίκη: </a:t>
            </a:r>
            <a:r>
              <a:rPr lang="en-US" sz="2400" dirty="0">
                <a:latin typeface="Times New Roman" pitchFamily="18" charset="0"/>
                <a:cs typeface="Times New Roman" pitchFamily="18" charset="0"/>
              </a:rPr>
              <a:t>Dame </a:t>
            </a:r>
            <a:r>
              <a:rPr lang="en-US" sz="2400" dirty="0" err="1">
                <a:latin typeface="Times New Roman" pitchFamily="18" charset="0"/>
                <a:cs typeface="Times New Roman" pitchFamily="18" charset="0"/>
              </a:rPr>
              <a:t>Grouev</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Petar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Poparsov</a:t>
            </a:r>
            <a:r>
              <a:rPr lang="en-US" sz="2400" dirty="0">
                <a:latin typeface="Times New Roman" pitchFamily="18" charset="0"/>
                <a:cs typeface="Times New Roman" pitchFamily="18" charset="0"/>
              </a:rPr>
              <a:t>, Anton </a:t>
            </a:r>
            <a:r>
              <a:rPr lang="en-US" sz="2400" dirty="0" err="1">
                <a:latin typeface="Times New Roman" pitchFamily="18" charset="0"/>
                <a:cs typeface="Times New Roman" pitchFamily="18" charset="0"/>
              </a:rPr>
              <a:t>Dimitrov</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Christo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Batandziev</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δάσκαλοι), </a:t>
            </a:r>
            <a:r>
              <a:rPr lang="en-US" sz="2400" dirty="0">
                <a:latin typeface="Times New Roman" pitchFamily="18" charset="0"/>
                <a:cs typeface="Times New Roman" pitchFamily="18" charset="0"/>
              </a:rPr>
              <a:t>Ivan </a:t>
            </a:r>
            <a:r>
              <a:rPr lang="en-US" sz="2400" dirty="0" err="1">
                <a:latin typeface="Times New Roman" pitchFamily="18" charset="0"/>
                <a:cs typeface="Times New Roman" pitchFamily="18" charset="0"/>
              </a:rPr>
              <a:t>Chadzinikolov</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βιβλιοπώλης),</a:t>
            </a:r>
            <a:r>
              <a:rPr lang="en-US" sz="2400" dirty="0" err="1">
                <a:latin typeface="Times New Roman" pitchFamily="18" charset="0"/>
                <a:cs typeface="Times New Roman" pitchFamily="18" charset="0"/>
              </a:rPr>
              <a:t>Christo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Tatarzev</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γιατρός)  ιδρύουν Μακεδονική Επαναστατική Οργάνωση.</a:t>
            </a:r>
          </a:p>
          <a:p>
            <a:r>
              <a:rPr lang="el-GR" sz="2400" dirty="0">
                <a:latin typeface="Times New Roman" pitchFamily="18" charset="0"/>
                <a:cs typeface="Times New Roman" pitchFamily="18" charset="0"/>
              </a:rPr>
              <a:t>1896:ονομάζεται </a:t>
            </a:r>
            <a:r>
              <a:rPr lang="en-US" sz="2400" dirty="0">
                <a:latin typeface="Times New Roman" pitchFamily="18" charset="0"/>
                <a:cs typeface="Times New Roman" pitchFamily="18" charset="0"/>
              </a:rPr>
              <a:t> BMORK=</a:t>
            </a:r>
            <a:r>
              <a:rPr lang="en-US" sz="2400" dirty="0" err="1">
                <a:latin typeface="Times New Roman" pitchFamily="18" charset="0"/>
                <a:cs typeface="Times New Roman" pitchFamily="18" charset="0"/>
              </a:rPr>
              <a:t>Boulgarski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Makedono-OdrinskiRevoliutsionni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Komitteti</a:t>
            </a:r>
            <a:r>
              <a:rPr lang="el-GR" sz="2400" dirty="0">
                <a:latin typeface="Times New Roman" pitchFamily="18" charset="0"/>
                <a:cs typeface="Times New Roman" pitchFamily="18" charset="0"/>
              </a:rPr>
              <a:t>=(Βουλγαρικές </a:t>
            </a:r>
            <a:r>
              <a:rPr lang="el-GR" sz="2400" dirty="0" err="1">
                <a:latin typeface="Times New Roman" pitchFamily="18" charset="0"/>
                <a:cs typeface="Times New Roman" pitchFamily="18" charset="0"/>
              </a:rPr>
              <a:t>Μακεδονο</a:t>
            </a:r>
            <a:r>
              <a:rPr lang="el-GR" sz="2400" dirty="0">
                <a:latin typeface="Times New Roman" pitchFamily="18" charset="0"/>
                <a:cs typeface="Times New Roman" pitchFamily="18" charset="0"/>
              </a:rPr>
              <a:t>-</a:t>
            </a:r>
            <a:r>
              <a:rPr lang="el-GR" sz="2400" dirty="0" err="1">
                <a:latin typeface="Times New Roman" pitchFamily="18" charset="0"/>
                <a:cs typeface="Times New Roman" pitchFamily="18" charset="0"/>
              </a:rPr>
              <a:t>αδριανοπολίτικες</a:t>
            </a:r>
            <a:r>
              <a:rPr lang="el-GR" sz="2400" dirty="0">
                <a:latin typeface="Times New Roman" pitchFamily="18" charset="0"/>
                <a:cs typeface="Times New Roman" pitchFamily="18" charset="0"/>
              </a:rPr>
              <a:t> επαναστατικές Επιτροπές)</a:t>
            </a:r>
            <a:r>
              <a:rPr lang="en-US" sz="2400" dirty="0">
                <a:latin typeface="Times New Roman" pitchFamily="18" charset="0"/>
                <a:cs typeface="Times New Roman" pitchFamily="18" charset="0"/>
              </a:rPr>
              <a:t> . </a:t>
            </a:r>
            <a:r>
              <a:rPr lang="el-GR" sz="2400" dirty="0">
                <a:latin typeface="Times New Roman" pitchFamily="18" charset="0"/>
                <a:cs typeface="Times New Roman" pitchFamily="18" charset="0"/>
              </a:rPr>
              <a:t>Μέλος όποιος Βούλγαρος υπηρετεί την «αυτονομία της Μακεδονίας</a:t>
            </a:r>
            <a:endParaRPr lang="en-US" sz="2400" dirty="0">
              <a:latin typeface="Times New Roman" pitchFamily="18" charset="0"/>
              <a:cs typeface="Times New Roman" pitchFamily="18" charset="0"/>
            </a:endParaRPr>
          </a:p>
          <a:p>
            <a:r>
              <a:rPr lang="el-GR" sz="2400" dirty="0">
                <a:latin typeface="Times New Roman" pitchFamily="18" charset="0"/>
                <a:cs typeface="Times New Roman" pitchFamily="18" charset="0"/>
              </a:rPr>
              <a:t>ΠΗΓΗ</a:t>
            </a:r>
          </a:p>
          <a:p>
            <a:r>
              <a:rPr lang="en-US" sz="2400" dirty="0">
                <a:latin typeface="Times New Roman" pitchFamily="18" charset="0"/>
                <a:cs typeface="Times New Roman" pitchFamily="18" charset="0"/>
              </a:rPr>
              <a:t>Nadine-Lange-</a:t>
            </a:r>
            <a:r>
              <a:rPr lang="en-US" sz="2400" dirty="0" err="1">
                <a:latin typeface="Times New Roman" pitchFamily="18" charset="0"/>
                <a:cs typeface="Times New Roman" pitchFamily="18" charset="0"/>
              </a:rPr>
              <a:t>Akhund</a:t>
            </a:r>
            <a:r>
              <a:rPr lang="en-US" sz="2400" dirty="0">
                <a:latin typeface="Times New Roman" pitchFamily="18" charset="0"/>
                <a:cs typeface="Times New Roman" pitchFamily="18" charset="0"/>
              </a:rPr>
              <a:t> (1998). The Macedonian Question</a:t>
            </a:r>
          </a:p>
          <a:p>
            <a:r>
              <a:rPr lang="en-US" sz="2400" dirty="0">
                <a:latin typeface="Times New Roman" pitchFamily="18" charset="0"/>
                <a:cs typeface="Times New Roman" pitchFamily="18" charset="0"/>
              </a:rPr>
              <a:t>1893-1908 from western sources. </a:t>
            </a:r>
            <a:r>
              <a:rPr lang="en-US" sz="2400" dirty="0" err="1">
                <a:latin typeface="Times New Roman" pitchFamily="18" charset="0"/>
                <a:cs typeface="Times New Roman" pitchFamily="18" charset="0"/>
              </a:rPr>
              <a:t>Bowlntler</a:t>
            </a:r>
            <a:r>
              <a:rPr lang="en-US" sz="2400" dirty="0">
                <a:latin typeface="Times New Roman" pitchFamily="18" charset="0"/>
                <a:cs typeface="Times New Roman" pitchFamily="18" charset="0"/>
              </a:rPr>
              <a:t>: Colorado.</a:t>
            </a:r>
          </a:p>
          <a:p>
            <a:r>
              <a:rPr lang="en-US" sz="2400" dirty="0" err="1">
                <a:latin typeface="Times New Roman" pitchFamily="18" charset="0"/>
                <a:cs typeface="Times New Roman" pitchFamily="18" charset="0"/>
              </a:rPr>
              <a:t>Arbakke</a:t>
            </a:r>
            <a:r>
              <a:rPr lang="en-US" sz="2400" dirty="0">
                <a:latin typeface="Times New Roman" pitchFamily="18" charset="0"/>
                <a:cs typeface="Times New Roman" pitchFamily="18" charset="0"/>
              </a:rPr>
              <a:t>, Ethnic Rivalry, 97.</a:t>
            </a:r>
          </a:p>
        </p:txBody>
      </p:sp>
    </p:spTree>
  </p:cSld>
  <p:clrMapOvr>
    <a:masterClrMapping/>
  </p:clrMapOvr>
  <p:transition>
    <p:dissolv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Μετά το 1902 ονομάστηκε </a:t>
            </a:r>
            <a:r>
              <a:rPr lang="en-US" dirty="0" err="1"/>
              <a:t>Vutreshna</a:t>
            </a:r>
            <a:r>
              <a:rPr lang="en-US" dirty="0"/>
              <a:t> </a:t>
            </a:r>
            <a:r>
              <a:rPr lang="en-US" dirty="0" err="1"/>
              <a:t>Makedonska</a:t>
            </a:r>
            <a:r>
              <a:rPr lang="en-US" dirty="0"/>
              <a:t> </a:t>
            </a:r>
            <a:r>
              <a:rPr lang="en-US" dirty="0" err="1"/>
              <a:t>Revolutsionna</a:t>
            </a:r>
            <a:r>
              <a:rPr lang="en-US" dirty="0"/>
              <a:t> </a:t>
            </a:r>
            <a:r>
              <a:rPr lang="en-US" dirty="0" err="1"/>
              <a:t>Organizatsiya</a:t>
            </a:r>
            <a:r>
              <a:rPr lang="en-US" dirty="0"/>
              <a:t> (VMRO=</a:t>
            </a:r>
            <a:r>
              <a:rPr lang="el-GR" dirty="0"/>
              <a:t>Εσωτερική Μακεδονική Επαναστατική Οργάνωση)</a:t>
            </a:r>
          </a:p>
          <a:p>
            <a:r>
              <a:rPr lang="el-GR" dirty="0"/>
              <a:t>1895 ίδρυση </a:t>
            </a:r>
            <a:r>
              <a:rPr lang="en-US" dirty="0" err="1"/>
              <a:t>Vurhoven</a:t>
            </a:r>
            <a:r>
              <a:rPr lang="en-US" dirty="0"/>
              <a:t> </a:t>
            </a:r>
            <a:r>
              <a:rPr lang="en-US" dirty="0" err="1"/>
              <a:t>Makedonski</a:t>
            </a:r>
            <a:r>
              <a:rPr lang="en-US" dirty="0"/>
              <a:t> </a:t>
            </a:r>
            <a:r>
              <a:rPr lang="en-US" dirty="0" err="1"/>
              <a:t>Komitet</a:t>
            </a:r>
            <a:r>
              <a:rPr lang="en-US" dirty="0"/>
              <a:t>, </a:t>
            </a:r>
            <a:r>
              <a:rPr lang="el-GR" dirty="0"/>
              <a:t>Σόφια</a:t>
            </a:r>
          </a:p>
          <a:p>
            <a:r>
              <a:rPr lang="el-GR" dirty="0"/>
              <a:t>Σκοπός η προσάρτηση της Μακεδονίας στη Βουλγαρία. Σύγκρουση με την ΒΜ</a:t>
            </a:r>
            <a:r>
              <a:rPr lang="en-US" dirty="0"/>
              <a:t>ROK</a:t>
            </a:r>
            <a:r>
              <a:rPr lang="el-GR" dirty="0"/>
              <a:t>  ως προς τους στόχους.</a:t>
            </a:r>
            <a:endParaRPr lang="en-US" dirty="0"/>
          </a:p>
          <a:p>
            <a:endParaRPr lang="en-US" dirty="0"/>
          </a:p>
        </p:txBody>
      </p:sp>
    </p:spTree>
  </p:cSld>
  <p:clrMapOvr>
    <a:masterClrMapping/>
  </p:clrMapOvr>
  <p:transition>
    <p:dissolv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r>
              <a:rPr lang="el-GR" altLang="el-GR"/>
              <a:t>Ίδρυση της </a:t>
            </a:r>
            <a:r>
              <a:rPr lang="en-US" altLang="el-GR"/>
              <a:t>VMRO </a:t>
            </a:r>
            <a:r>
              <a:rPr lang="el-GR" altLang="el-GR"/>
              <a:t>1893</a:t>
            </a:r>
          </a:p>
        </p:txBody>
      </p:sp>
      <p:sp>
        <p:nvSpPr>
          <p:cNvPr id="31747" name="2 - Θέση περιεχομένου"/>
          <p:cNvSpPr>
            <a:spLocks noGrp="1"/>
          </p:cNvSpPr>
          <p:nvPr>
            <p:ph idx="1"/>
          </p:nvPr>
        </p:nvSpPr>
        <p:spPr/>
        <p:txBody>
          <a:bodyPr>
            <a:normAutofit lnSpcReduction="10000"/>
          </a:bodyPr>
          <a:lstStyle/>
          <a:p>
            <a:pPr eaLnBrk="1" hangingPunct="1"/>
            <a:r>
              <a:rPr lang="el-GR" altLang="el-GR"/>
              <a:t>Ιδρύθηκε στη Θεσσαλονίκη από τους : </a:t>
            </a:r>
            <a:r>
              <a:rPr lang="en-US" altLang="el-GR"/>
              <a:t>Dame Gruev, Petar Poparsov, Ivan Chadzinikolov, Christo Tatarcev</a:t>
            </a:r>
            <a:endParaRPr lang="el-GR" altLang="el-GR"/>
          </a:p>
          <a:p>
            <a:pPr eaLnBrk="1" hangingPunct="1"/>
            <a:r>
              <a:rPr lang="el-GR" altLang="el-GR"/>
              <a:t>1893: Ίδρυση Βουλγαρικο-Μακεδονικο-Θρακικό Κομιτάτου</a:t>
            </a:r>
            <a:endParaRPr lang="en-US" altLang="el-GR"/>
          </a:p>
          <a:p>
            <a:pPr eaLnBrk="1" hangingPunct="1"/>
            <a:r>
              <a:rPr lang="en-US" altLang="el-GR"/>
              <a:t>1895: </a:t>
            </a:r>
            <a:r>
              <a:rPr lang="el-GR" altLang="el-GR"/>
              <a:t>Ίδρυση του Ανωτάτου Μακεδονικού Κομιτάτου της Σόφιας</a:t>
            </a:r>
          </a:p>
          <a:p>
            <a:pPr eaLnBrk="1" hangingPunct="1"/>
            <a:r>
              <a:rPr lang="el-GR" altLang="el-GR"/>
              <a:t>1902: Μυστική Μακεδονο-Θρακική Οργάνωση</a:t>
            </a:r>
          </a:p>
          <a:p>
            <a:pPr eaLnBrk="1" hangingPunct="1"/>
            <a:r>
              <a:rPr lang="el-GR" altLang="el-GR"/>
              <a:t>1905: Εσωτερική Μακεδονο-Θρακική Οργάνωση</a:t>
            </a:r>
          </a:p>
        </p:txBody>
      </p:sp>
    </p:spTree>
  </p:cSld>
  <p:clrMapOvr>
    <a:masterClrMapping/>
  </p:clrMapOvr>
  <p:transition>
    <p:dissolv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200" i="1" cap="none" dirty="0"/>
          </a:p>
        </p:txBody>
      </p:sp>
      <p:sp>
        <p:nvSpPr>
          <p:cNvPr id="19459" name="Θέση περιεχομένου 2"/>
          <p:cNvSpPr>
            <a:spLocks noGrp="1"/>
          </p:cNvSpPr>
          <p:nvPr>
            <p:ph idx="1"/>
          </p:nvPr>
        </p:nvSpPr>
        <p:spPr>
          <a:xfrm>
            <a:off x="250825" y="1125538"/>
            <a:ext cx="8759825" cy="5241925"/>
          </a:xfrm>
        </p:spPr>
        <p:txBody>
          <a:bodyPr/>
          <a:lstStyle/>
          <a:p>
            <a:pPr eaLnBrk="1" hangingPunct="1"/>
            <a:r>
              <a:rPr lang="el-GR" altLang="el-GR" sz="1800"/>
              <a:t>Ίδρυση της ΕΜΕΟ το 1893 στη Θεσσαλονίκη</a:t>
            </a:r>
          </a:p>
          <a:p>
            <a:pPr eaLnBrk="1" hangingPunct="1"/>
            <a:endParaRPr lang="el-GR" altLang="el-GR" sz="2400"/>
          </a:p>
          <a:p>
            <a:pPr eaLnBrk="1" hangingPunct="1"/>
            <a:endParaRPr lang="el-GR" altLang="el-GR" sz="2400"/>
          </a:p>
          <a:p>
            <a:pPr eaLnBrk="1" hangingPunct="1"/>
            <a:endParaRPr lang="el-GR" altLang="el-GR" sz="2400"/>
          </a:p>
          <a:p>
            <a:pPr eaLnBrk="1" hangingPunct="1"/>
            <a:endParaRPr lang="el-GR" altLang="el-GR" sz="2400"/>
          </a:p>
        </p:txBody>
      </p:sp>
      <p:pic>
        <p:nvPicPr>
          <p:cNvPr id="19460"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628775"/>
            <a:ext cx="6667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061303"/>
      </p:ext>
    </p:extLst>
  </p:cSld>
  <p:clrMapOvr>
    <a:masterClrMapping/>
  </p:clrMapOvr>
  <p:transition>
    <p:dissolv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pPr eaLnBrk="1" hangingPunct="1"/>
            <a:r>
              <a:rPr lang="el-GR" altLang="el-GR"/>
              <a:t>Σκοποί</a:t>
            </a:r>
          </a:p>
        </p:txBody>
      </p:sp>
      <p:sp>
        <p:nvSpPr>
          <p:cNvPr id="32771" name="2 - Θέση περιεχομένου"/>
          <p:cNvSpPr>
            <a:spLocks noGrp="1"/>
          </p:cNvSpPr>
          <p:nvPr>
            <p:ph idx="1"/>
          </p:nvPr>
        </p:nvSpPr>
        <p:spPr/>
        <p:txBody>
          <a:bodyPr>
            <a:normAutofit fontScale="92500" lnSpcReduction="20000"/>
          </a:bodyPr>
          <a:lstStyle/>
          <a:p>
            <a:pPr eaLnBrk="1" hangingPunct="1"/>
            <a:r>
              <a:rPr lang="el-GR" altLang="el-GR"/>
              <a:t>α) Η αυτονομία της Μακεδονίας</a:t>
            </a:r>
          </a:p>
          <a:p>
            <a:pPr eaLnBrk="1" hangingPunct="1"/>
            <a:r>
              <a:rPr lang="el-GR" altLang="el-GR"/>
              <a:t>β) Η προσάρτησή της στη Βουλγαρία</a:t>
            </a:r>
          </a:p>
          <a:p>
            <a:pPr eaLnBrk="1" hangingPunct="1"/>
            <a:r>
              <a:rPr lang="el-GR" altLang="el-GR"/>
              <a:t>γ) Η επανάσταση</a:t>
            </a:r>
          </a:p>
          <a:p>
            <a:pPr eaLnBrk="1" hangingPunct="1"/>
            <a:r>
              <a:rPr lang="el-GR" altLang="el-GR"/>
              <a:t>Σύγκρουσηα) με την εξαρχία που απέρριπτε την επανάσταση και πρέσβευε την προώθηση του εκπαιδευτικού-θρησκευτικού έργου (Ι</a:t>
            </a:r>
            <a:r>
              <a:rPr lang="en-US" altLang="el-GR"/>
              <a:t>osif I)</a:t>
            </a:r>
            <a:r>
              <a:rPr lang="el-GR" altLang="el-GR"/>
              <a:t>Α</a:t>
            </a:r>
            <a:r>
              <a:rPr lang="en-US" altLang="el-GR"/>
              <a:t>damir F(1979). Die Makedonische Frage. Ihre Entstehung und Entwicklung bis 1908, Wiesbaden</a:t>
            </a:r>
            <a:endParaRPr lang="el-GR" altLang="el-GR"/>
          </a:p>
          <a:p>
            <a:pPr eaLnBrk="1" hangingPunct="1"/>
            <a:r>
              <a:rPr lang="el-GR" altLang="el-GR"/>
              <a:t>β) με τον</a:t>
            </a:r>
            <a:r>
              <a:rPr lang="en-US" altLang="el-GR"/>
              <a:t> Stefan Stabulov</a:t>
            </a:r>
            <a:r>
              <a:rPr lang="el-GR" altLang="el-GR"/>
              <a:t> που ήθελε καλές σχέσεις με τους οθωμανούς</a:t>
            </a:r>
          </a:p>
          <a:p>
            <a:pPr eaLnBrk="1" hangingPunct="1"/>
            <a:endParaRPr lang="el-GR" altLang="el-GR"/>
          </a:p>
        </p:txBody>
      </p:sp>
    </p:spTree>
  </p:cSld>
  <p:clrMapOvr>
    <a:masterClrMapping/>
  </p:clrMapOvr>
  <p:transition>
    <p:dissolv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normAutofit fontScale="90000"/>
          </a:bodyPr>
          <a:lstStyle/>
          <a:p>
            <a:pPr eaLnBrk="1" hangingPunct="1"/>
            <a:r>
              <a:rPr lang="el-GR" altLang="el-GR" dirty="0"/>
              <a:t>Βουλγαρική- Ρωσική προσέγγιση από το 1894</a:t>
            </a:r>
          </a:p>
        </p:txBody>
      </p:sp>
      <p:sp>
        <p:nvSpPr>
          <p:cNvPr id="34819" name="2 - Θέση περιεχομένου"/>
          <p:cNvSpPr>
            <a:spLocks noGrp="1"/>
          </p:cNvSpPr>
          <p:nvPr>
            <p:ph idx="1"/>
          </p:nvPr>
        </p:nvSpPr>
        <p:spPr/>
        <p:txBody>
          <a:bodyPr/>
          <a:lstStyle/>
          <a:p>
            <a:pPr eaLnBrk="1" hangingPunct="1"/>
            <a:r>
              <a:rPr lang="el-GR" altLang="el-GR"/>
              <a:t>1894: πτώση κυβέρνησης </a:t>
            </a:r>
            <a:r>
              <a:rPr lang="en-US" altLang="el-GR"/>
              <a:t>Stabulov</a:t>
            </a:r>
            <a:r>
              <a:rPr lang="el-GR" altLang="el-GR"/>
              <a:t> πρόσδεση όχι στην Αυστοουγγαρία αλλά στη Ρωσία </a:t>
            </a:r>
          </a:p>
          <a:p>
            <a:pPr eaLnBrk="1" hangingPunct="1"/>
            <a:r>
              <a:rPr lang="el-GR" altLang="el-GR"/>
              <a:t>1895: δολοφονία </a:t>
            </a:r>
            <a:r>
              <a:rPr lang="en-US" altLang="el-GR"/>
              <a:t>Stabulov</a:t>
            </a:r>
            <a:r>
              <a:rPr lang="el-GR" altLang="el-GR"/>
              <a:t> από Βουλγαρο-μακεδόνες</a:t>
            </a:r>
          </a:p>
          <a:p>
            <a:pPr eaLnBrk="1" hangingPunct="1"/>
            <a:r>
              <a:rPr lang="el-GR" altLang="el-GR"/>
              <a:t>1896: </a:t>
            </a:r>
            <a:r>
              <a:rPr lang="en-US" altLang="el-GR"/>
              <a:t>Konstantin Stojlov: </a:t>
            </a:r>
            <a:r>
              <a:rPr lang="el-GR" altLang="el-GR"/>
              <a:t> φιλορώσος πρωθυπουργός</a:t>
            </a:r>
            <a:endParaRPr lang="en-US" altLang="el-GR"/>
          </a:p>
          <a:p>
            <a:pPr eaLnBrk="1" hangingPunct="1"/>
            <a:r>
              <a:rPr lang="en-US" altLang="el-GR"/>
              <a:t>Ferdinand: </a:t>
            </a:r>
            <a:r>
              <a:rPr lang="el-GR" altLang="el-GR"/>
              <a:t> αναγνώριση διεθνής, διάδοχος ορθόδοξος</a:t>
            </a:r>
          </a:p>
          <a:p>
            <a:pPr eaLnBrk="1" hangingPunct="1"/>
            <a:endParaRPr lang="el-GR" altLang="el-GR"/>
          </a:p>
        </p:txBody>
      </p:sp>
    </p:spTree>
  </p:cSld>
  <p:clrMapOvr>
    <a:masterClrMapping/>
  </p:clrMapOvr>
  <p:transition>
    <p:dissolv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3D0549-2725-4E0B-BE5D-15011873EAD4}"/>
              </a:ext>
            </a:extLst>
          </p:cNvPr>
          <p:cNvSpPr>
            <a:spLocks noGrp="1"/>
          </p:cNvSpPr>
          <p:nvPr>
            <p:ph type="title"/>
          </p:nvPr>
        </p:nvSpPr>
        <p:spPr/>
        <p:txBody>
          <a:bodyPr/>
          <a:lstStyle/>
          <a:p>
            <a:pPr eaLnBrk="1" fontAlgn="auto" hangingPunct="1">
              <a:spcAft>
                <a:spcPts val="0"/>
              </a:spcAft>
              <a:defRPr/>
            </a:pPr>
            <a:r>
              <a:rPr lang="el-GR" sz="2200" b="1" i="1" cap="none" dirty="0"/>
              <a:t>Ο Μακεδονικός Αγώνας</a:t>
            </a:r>
          </a:p>
        </p:txBody>
      </p:sp>
      <p:sp>
        <p:nvSpPr>
          <p:cNvPr id="11267" name="Θέση περιεχομένου 2">
            <a:extLst>
              <a:ext uri="{FF2B5EF4-FFF2-40B4-BE49-F238E27FC236}">
                <a16:creationId xmlns:a16="http://schemas.microsoft.com/office/drawing/2014/main" id="{61652B5F-99DD-487A-9665-F280D0E8BB0F}"/>
              </a:ext>
            </a:extLst>
          </p:cNvPr>
          <p:cNvSpPr>
            <a:spLocks noGrp="1"/>
          </p:cNvSpPr>
          <p:nvPr>
            <p:ph idx="1"/>
          </p:nvPr>
        </p:nvSpPr>
        <p:spPr/>
        <p:txBody>
          <a:bodyPr>
            <a:normAutofit fontScale="92500" lnSpcReduction="20000"/>
          </a:bodyPr>
          <a:lstStyle/>
          <a:p>
            <a:pPr eaLnBrk="1" hangingPunct="1"/>
            <a:r>
              <a:rPr lang="el-GR" altLang="el-GR" sz="2400"/>
              <a:t>Παραδοσιακά οι Έλληνες είχαν σχηματίσει κακή εικόνα για τους Βουλγάρους, όπως κι εκείνοι για τους Έλληνες</a:t>
            </a:r>
          </a:p>
          <a:p>
            <a:pPr eaLnBrk="1" hangingPunct="1"/>
            <a:endParaRPr lang="el-GR" altLang="el-GR" sz="2400"/>
          </a:p>
          <a:p>
            <a:pPr eaLnBrk="1" hangingPunct="1"/>
            <a:r>
              <a:rPr lang="el-GR" altLang="el-GR" sz="2400"/>
              <a:t>Οι μόνοι που είχαν προσωπική επαφή ήταν οι προεστοί των χωριών, οι δάσκαλοι και οι παπάδες του Πατριαρχείου, που δέχονταν και τις πιο σοβαρές πιέσεις και τη βία των βουλγαρικών ομάδων</a:t>
            </a:r>
          </a:p>
          <a:p>
            <a:pPr eaLnBrk="1" hangingPunct="1"/>
            <a:endParaRPr lang="el-GR" altLang="el-GR" sz="2400"/>
          </a:p>
          <a:p>
            <a:pPr eaLnBrk="1" hangingPunct="1"/>
            <a:r>
              <a:rPr lang="el-GR" altLang="el-GR" sz="2400"/>
              <a:t>Όλοι οι υπόλοιποι σχημάτισαν την εικόνα των Βουλγάρων κομιτατζήδων μέσα από τη διαδικασία της διαμεσολάβησης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33A7DC-1CD2-475B-8FA5-66904D1A4A58}"/>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742C60B5-7246-47C6-B6A7-5C35BECC2239}"/>
              </a:ext>
            </a:extLst>
          </p:cNvPr>
          <p:cNvSpPr>
            <a:spLocks noGrp="1"/>
          </p:cNvSpPr>
          <p:nvPr>
            <p:ph idx="1"/>
          </p:nvPr>
        </p:nvSpPr>
        <p:spPr>
          <a:xfrm>
            <a:off x="828436" y="1196752"/>
            <a:ext cx="6711654" cy="4987569"/>
          </a:xfrm>
        </p:spPr>
        <p:txBody>
          <a:bodyPr>
            <a:normAutofit fontScale="92500" lnSpcReduction="20000"/>
          </a:bodyPr>
          <a:lstStyle/>
          <a:p>
            <a:pPr indent="0" algn="just">
              <a:lnSpc>
                <a:spcPct val="150000"/>
              </a:lnSpc>
              <a:buNone/>
            </a:pPr>
            <a:r>
              <a:rPr lang="el-GR" sz="2100" b="1" dirty="0">
                <a:latin typeface="Times New Roman" panose="02020603050405020304" pitchFamily="18" charset="0"/>
                <a:cs typeface="Times New Roman" pitchFamily="18" charset="0"/>
              </a:rPr>
              <a:t>Μιλτιάδης Β. Χατζόπουλος.</a:t>
            </a:r>
            <a:r>
              <a:rPr lang="en-US" sz="2100" b="1" dirty="0">
                <a:latin typeface="Times New Roman" panose="02020603050405020304" pitchFamily="18" charset="0"/>
                <a:cs typeface="Times New Roman" pitchFamily="18" charset="0"/>
              </a:rPr>
              <a:t> (2008).</a:t>
            </a:r>
            <a:r>
              <a:rPr lang="el-GR" sz="2100" b="1" dirty="0">
                <a:latin typeface="Times New Roman" panose="02020603050405020304" pitchFamily="18" charset="0"/>
                <a:cs typeface="Times New Roman" pitchFamily="18" charset="0"/>
              </a:rPr>
              <a:t> Η αντίληψη του εαυτού και του άλλου: Η περίπτωση της Μακεδονίας</a:t>
            </a:r>
            <a:r>
              <a:rPr lang="el-GR" sz="2100" b="1" i="1" dirty="0">
                <a:latin typeface="Times New Roman" panose="02020603050405020304" pitchFamily="18" charset="0"/>
                <a:cs typeface="Times New Roman" pitchFamily="18" charset="0"/>
              </a:rPr>
              <a:t>.</a:t>
            </a:r>
            <a:r>
              <a:rPr lang="en-US" sz="2100" b="1" i="1" dirty="0">
                <a:latin typeface="Times New Roman" panose="02020603050405020304" pitchFamily="18" charset="0"/>
                <a:cs typeface="Times New Roman" pitchFamily="18" charset="0"/>
              </a:rPr>
              <a:t> </a:t>
            </a:r>
            <a:r>
              <a:rPr lang="el-GR" sz="2100" b="1" i="1" dirty="0">
                <a:latin typeface="Times New Roman" panose="02020603050405020304" pitchFamily="18" charset="0"/>
                <a:cs typeface="Times New Roman" pitchFamily="18" charset="0"/>
              </a:rPr>
              <a:t>Στο Μακεδονικές ταυτότητες στο χρόνο: </a:t>
            </a:r>
            <a:r>
              <a:rPr lang="el-GR" sz="2100" b="1" i="1" dirty="0" err="1">
                <a:latin typeface="Times New Roman" panose="02020603050405020304" pitchFamily="18" charset="0"/>
                <a:cs typeface="Times New Roman" panose="02020603050405020304" pitchFamily="18" charset="0"/>
              </a:rPr>
              <a:t>Διεπιστηµονικές</a:t>
            </a:r>
            <a:r>
              <a:rPr lang="el-GR" sz="2100" b="1" i="1" dirty="0">
                <a:latin typeface="Times New Roman" panose="02020603050405020304" pitchFamily="18" charset="0"/>
                <a:cs typeface="Times New Roman" panose="02020603050405020304" pitchFamily="18" charset="0"/>
              </a:rPr>
              <a:t> προσεγγίσεις</a:t>
            </a:r>
            <a:r>
              <a:rPr lang="en-US" sz="2100" b="1" i="1" dirty="0">
                <a:latin typeface="Times New Roman" panose="02020603050405020304" pitchFamily="18" charset="0"/>
                <a:cs typeface="Times New Roman" panose="02020603050405020304" pitchFamily="18" charset="0"/>
              </a:rPr>
              <a:t>. </a:t>
            </a:r>
            <a:r>
              <a:rPr lang="el-GR" sz="2100" b="1" dirty="0">
                <a:latin typeface="Times New Roman" panose="02020603050405020304" pitchFamily="18" charset="0"/>
                <a:cs typeface="Times New Roman" panose="02020603050405020304" pitchFamily="18" charset="0"/>
              </a:rPr>
              <a:t>Αθήνα: Πατάκης</a:t>
            </a:r>
          </a:p>
          <a:p>
            <a:pPr indent="0" algn="just">
              <a:lnSpc>
                <a:spcPct val="150000"/>
              </a:lnSpc>
              <a:buNone/>
            </a:pPr>
            <a:r>
              <a:rPr lang="en-US" sz="2100" b="1" dirty="0">
                <a:latin typeface="Times New Roman" panose="02020603050405020304" pitchFamily="18" charset="0"/>
                <a:cs typeface="Times New Roman" panose="02020603050405020304" pitchFamily="18" charset="0"/>
              </a:rPr>
              <a:t>Stuart Hall. (2006). </a:t>
            </a:r>
            <a:r>
              <a:rPr lang="en-US" sz="2100" b="1" i="1" dirty="0">
                <a:latin typeface="Times New Roman" panose="02020603050405020304" pitchFamily="18" charset="0"/>
                <a:cs typeface="Times New Roman" panose="02020603050405020304" pitchFamily="18" charset="0"/>
              </a:rPr>
              <a:t>Critical Dialogues in cultural H</a:t>
            </a:r>
            <a:r>
              <a:rPr lang="en-US" sz="2100" b="1" dirty="0">
                <a:latin typeface="Times New Roman" panose="02020603050405020304" pitchFamily="18" charset="0"/>
                <a:cs typeface="Times New Roman" panose="02020603050405020304" pitchFamily="18" charset="0"/>
              </a:rPr>
              <a:t>istory. </a:t>
            </a:r>
            <a:r>
              <a:rPr lang="en-US" sz="2100" b="1" i="1" dirty="0">
                <a:effectLst/>
                <a:latin typeface="Times New Roman" panose="02020603050405020304" pitchFamily="18" charset="0"/>
                <a:cs typeface="Times New Roman" panose="02020603050405020304" pitchFamily="18" charset="0"/>
              </a:rPr>
              <a:t>Edited By </a:t>
            </a:r>
            <a:r>
              <a:rPr lang="en-US" sz="2100" b="1" i="1" dirty="0" err="1">
                <a:effectLst/>
                <a:latin typeface="Times New Roman" panose="02020603050405020304" pitchFamily="18" charset="0"/>
                <a:cs typeface="Times New Roman" panose="02020603050405020304" pitchFamily="18" charset="0"/>
              </a:rPr>
              <a:t>Kuan-Hsing</a:t>
            </a:r>
            <a:r>
              <a:rPr lang="en-US" sz="2100" b="1" i="1" dirty="0">
                <a:effectLst/>
                <a:latin typeface="Times New Roman" panose="02020603050405020304" pitchFamily="18" charset="0"/>
                <a:cs typeface="Times New Roman" panose="02020603050405020304" pitchFamily="18" charset="0"/>
              </a:rPr>
              <a:t> Chen, David Morley. Routledge. </a:t>
            </a:r>
            <a:r>
              <a:rPr lang="en-US" sz="2100" b="1" i="1" dirty="0">
                <a:effectLst/>
                <a:latin typeface="Times New Roman" panose="02020603050405020304" pitchFamily="18" charset="0"/>
                <a:cs typeface="Times New Roman" panose="02020603050405020304" pitchFamily="18" charset="0"/>
                <a:hlinkClick r:id="rId2"/>
              </a:rPr>
              <a:t>https://www.taylorfrancis.com/books/e/9780203993262/chapters/10.4324/9780203993262-33</a:t>
            </a:r>
            <a:r>
              <a:rPr lang="en-US" sz="2100" b="1" i="1" dirty="0">
                <a:effectLst/>
                <a:latin typeface="Times New Roman" panose="02020603050405020304" pitchFamily="18" charset="0"/>
                <a:cs typeface="Times New Roman" panose="02020603050405020304" pitchFamily="18" charset="0"/>
              </a:rPr>
              <a:t>.</a:t>
            </a:r>
            <a:endParaRPr lang="el-GR" sz="2100" b="1" i="1" dirty="0">
              <a:effectLst/>
              <a:latin typeface="Times New Roman" panose="02020603050405020304" pitchFamily="18" charset="0"/>
              <a:cs typeface="Times New Roman" panose="02020603050405020304" pitchFamily="18" charset="0"/>
            </a:endParaRPr>
          </a:p>
          <a:p>
            <a:pPr indent="0" algn="just">
              <a:lnSpc>
                <a:spcPct val="150000"/>
              </a:lnSpc>
              <a:buNone/>
            </a:pPr>
            <a:r>
              <a:rPr lang="el-GR" sz="2100" dirty="0">
                <a:latin typeface="Times New Roman" pitchFamily="18" charset="0"/>
                <a:cs typeface="Times New Roman" pitchFamily="18" charset="0"/>
              </a:rPr>
              <a:t>Γιάννης </a:t>
            </a:r>
            <a:r>
              <a:rPr lang="el-GR" sz="2100" dirty="0" err="1">
                <a:latin typeface="Times New Roman" pitchFamily="18" charset="0"/>
                <a:cs typeface="Times New Roman" pitchFamily="18" charset="0"/>
              </a:rPr>
              <a:t>Ξυδόπουλος</a:t>
            </a:r>
            <a:r>
              <a:rPr lang="el-GR" sz="2100" dirty="0">
                <a:latin typeface="Times New Roman" pitchFamily="18" charset="0"/>
                <a:cs typeface="Times New Roman" pitchFamily="18" charset="0"/>
              </a:rPr>
              <a:t>.  (2008). </a:t>
            </a:r>
            <a:r>
              <a:rPr lang="el-GR" sz="2100" i="1" dirty="0">
                <a:latin typeface="Times New Roman" pitchFamily="18" charset="0"/>
                <a:cs typeface="Times New Roman" pitchFamily="18" charset="0"/>
              </a:rPr>
              <a:t>Μακεδόνες και Νότιοι Έλληνες: Ταυτότητα και ετερότητα, από τα κλασικά χρόνια ως τη ρωμαϊκή κατάκτηση. </a:t>
            </a:r>
            <a:r>
              <a:rPr lang="el-GR" sz="2100" b="1" i="1" dirty="0">
                <a:latin typeface="Times New Roman" panose="02020603050405020304" pitchFamily="18" charset="0"/>
                <a:cs typeface="Times New Roman" pitchFamily="18" charset="0"/>
              </a:rPr>
              <a:t>Στο Μακεδονικές ταυτότητες στο χρόνο: </a:t>
            </a:r>
            <a:r>
              <a:rPr lang="el-GR" sz="2100" b="1" i="1" dirty="0" err="1">
                <a:latin typeface="Times New Roman" panose="02020603050405020304" pitchFamily="18" charset="0"/>
                <a:cs typeface="Times New Roman" pitchFamily="18" charset="0"/>
              </a:rPr>
              <a:t>Διεπιστηµονικές</a:t>
            </a:r>
            <a:r>
              <a:rPr lang="el-GR" sz="2100" b="1" i="1" dirty="0">
                <a:latin typeface="Times New Roman" panose="02020603050405020304" pitchFamily="18" charset="0"/>
                <a:cs typeface="Times New Roman" pitchFamily="18" charset="0"/>
              </a:rPr>
              <a:t> προσεγγίσεις</a:t>
            </a:r>
            <a:r>
              <a:rPr lang="en-US" sz="2100" b="1" i="1" dirty="0">
                <a:latin typeface="Times New Roman" panose="02020603050405020304" pitchFamily="18" charset="0"/>
                <a:cs typeface="Times New Roman" panose="02020603050405020304" pitchFamily="18" charset="0"/>
              </a:rPr>
              <a:t>. </a:t>
            </a:r>
            <a:r>
              <a:rPr lang="el-GR" sz="2100" b="1" dirty="0">
                <a:latin typeface="Times New Roman" panose="02020603050405020304" pitchFamily="18" charset="0"/>
                <a:cs typeface="Times New Roman" panose="02020603050405020304" pitchFamily="18" charset="0"/>
              </a:rPr>
              <a:t>Αθήνα: Πατάκης</a:t>
            </a:r>
          </a:p>
          <a:p>
            <a:pPr indent="0" algn="just">
              <a:lnSpc>
                <a:spcPct val="150000"/>
              </a:lnSpc>
              <a:buNone/>
            </a:pPr>
            <a:endParaRPr lang="el-GR" sz="2100" i="1" dirty="0">
              <a:latin typeface="Times New Roman" pitchFamily="18" charset="0"/>
              <a:cs typeface="Times New Roman" pitchFamily="18" charset="0"/>
            </a:endParaRPr>
          </a:p>
          <a:p>
            <a:pPr indent="0" algn="just">
              <a:lnSpc>
                <a:spcPct val="150000"/>
              </a:lnSpc>
              <a:buNone/>
            </a:pPr>
            <a:endParaRPr lang="el-GR" sz="1900" b="1" i="1" dirty="0">
              <a:effectLst/>
              <a:latin typeface="Times New Roman" panose="02020603050405020304" pitchFamily="18" charset="0"/>
              <a:cs typeface="Times New Roman" panose="02020603050405020304" pitchFamily="18" charset="0"/>
            </a:endParaRPr>
          </a:p>
          <a:p>
            <a:pPr indent="0" algn="just">
              <a:lnSpc>
                <a:spcPct val="150000"/>
              </a:lnSpc>
              <a:buNone/>
            </a:pPr>
            <a:endParaRPr lang="el-GR" sz="2800" dirty="0">
              <a:latin typeface="Times New Roman" panose="02020603050405020304" pitchFamily="18" charset="0"/>
              <a:cs typeface="Times New Roman" panose="02020603050405020304" pitchFamily="18" charset="0"/>
            </a:endParaRPr>
          </a:p>
          <a:p>
            <a:pPr indent="0" algn="just">
              <a:lnSpc>
                <a:spcPct val="150000"/>
              </a:lnSpc>
              <a:buNone/>
            </a:pPr>
            <a:endParaRPr lang="el-GR" i="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427751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Θουκυδίδης (</a:t>
            </a:r>
            <a:r>
              <a:rPr lang="en-US" dirty="0"/>
              <a:t>II 99.2)</a:t>
            </a:r>
            <a:endParaRPr lang="el-GR" dirty="0"/>
          </a:p>
        </p:txBody>
      </p:sp>
      <p:sp>
        <p:nvSpPr>
          <p:cNvPr id="3" name="Θέση περιεχομένου 2"/>
          <p:cNvSpPr>
            <a:spLocks noGrp="1"/>
          </p:cNvSpPr>
          <p:nvPr>
            <p:ph idx="1"/>
          </p:nvPr>
        </p:nvSpPr>
        <p:spPr>
          <a:xfrm>
            <a:off x="611560" y="2219204"/>
            <a:ext cx="7920880" cy="4162954"/>
          </a:xfrm>
        </p:spPr>
        <p:txBody>
          <a:bodyPr>
            <a:normAutofit/>
          </a:bodyPr>
          <a:lstStyle/>
          <a:p>
            <a:pPr marL="0" indent="0" algn="just">
              <a:buNone/>
            </a:pPr>
            <a:r>
              <a:rPr lang="el-GR" sz="2400" i="1" dirty="0"/>
              <a:t>«Την δε παρά θάλασσαν νυν </a:t>
            </a:r>
            <a:r>
              <a:rPr lang="el-GR" sz="2400" i="1" dirty="0" err="1"/>
              <a:t>Μακεδονίαν</a:t>
            </a:r>
            <a:r>
              <a:rPr lang="el-GR" sz="2400" i="1" dirty="0"/>
              <a:t> Αλέξανδρος ό </a:t>
            </a:r>
            <a:r>
              <a:rPr lang="el-GR" sz="2400" i="1" dirty="0" err="1"/>
              <a:t>Περδίκκου</a:t>
            </a:r>
            <a:r>
              <a:rPr lang="el-GR" sz="2400" i="1" dirty="0"/>
              <a:t> πατήρ και οι πρόγονοι αυτού, </a:t>
            </a:r>
            <a:r>
              <a:rPr lang="el-GR" sz="2400" i="1" dirty="0" err="1"/>
              <a:t>Τημενίδαι</a:t>
            </a:r>
            <a:r>
              <a:rPr lang="el-GR" sz="2400" i="1" dirty="0"/>
              <a:t> το </a:t>
            </a:r>
            <a:r>
              <a:rPr lang="el-GR" sz="2400" i="1" dirty="0" err="1"/>
              <a:t>αρχαίον</a:t>
            </a:r>
            <a:r>
              <a:rPr lang="el-GR" sz="2400" i="1" dirty="0"/>
              <a:t> όντες εξ Άργους, πρώτοι </a:t>
            </a:r>
            <a:r>
              <a:rPr lang="el-GR" sz="2400" i="1" dirty="0" err="1"/>
              <a:t>εκτήσαντο</a:t>
            </a:r>
            <a:r>
              <a:rPr lang="el-GR" sz="2400" i="1" dirty="0"/>
              <a:t> και </a:t>
            </a:r>
            <a:r>
              <a:rPr lang="el-GR" sz="2400" i="1" dirty="0" err="1"/>
              <a:t>εβασίλευσαν</a:t>
            </a:r>
            <a:r>
              <a:rPr lang="el-GR" sz="2400" i="1" dirty="0"/>
              <a:t> αναστήσαντες μάχη εκ μεν Πιερίας τούς </a:t>
            </a:r>
            <a:r>
              <a:rPr lang="el-GR" sz="2400" i="1" dirty="0" err="1"/>
              <a:t>Πίερας</a:t>
            </a:r>
            <a:r>
              <a:rPr lang="el-GR" sz="2400" i="1" dirty="0"/>
              <a:t>...» (2, 99). (=Την σύγχρονη παραθαλάσσιά Μακεδονία ό Αλέξανδρος ό πατέρας τού Περδίκκα και οι πρόγονοι αυτού, πού ήσαν </a:t>
            </a:r>
            <a:r>
              <a:rPr lang="el-GR" sz="2400" i="1" dirty="0" err="1"/>
              <a:t>Τημενίδες</a:t>
            </a:r>
            <a:r>
              <a:rPr lang="el-GR" sz="2400" i="1" dirty="0"/>
              <a:t> και κατά την αρχαία εποχή ήλθαν από το Άργος, πρώτοι κατέκτησαν και ίδρυσαν βασίλειο, αφού με μάχη ξεσήκωσαν από την Πιερία τούς </a:t>
            </a:r>
            <a:r>
              <a:rPr lang="el-GR" sz="2400" i="1" dirty="0" err="1"/>
              <a:t>Πίερες</a:t>
            </a:r>
            <a:r>
              <a:rPr lang="el-GR" sz="2400" i="1" dirty="0"/>
              <a:t>...). </a:t>
            </a:r>
          </a:p>
          <a:p>
            <a:r>
              <a:rPr lang="el-GR" sz="2400" dirty="0"/>
              <a:t>Ό Θουκυδίδης αποδέχεται την εκ τού Άργους καταγωγή τού βασιλικού οίκου </a:t>
            </a:r>
            <a:r>
              <a:rPr lang="el-GR" sz="2400" dirty="0" err="1"/>
              <a:t>τής</a:t>
            </a:r>
            <a:r>
              <a:rPr lang="el-GR" sz="2400" dirty="0"/>
              <a:t> Μακεδονίας.</a:t>
            </a:r>
          </a:p>
          <a:p>
            <a:endParaRPr lang="el-GR" dirty="0"/>
          </a:p>
        </p:txBody>
      </p:sp>
    </p:spTree>
    <p:extLst>
      <p:ext uri="{BB962C8B-B14F-4D97-AF65-F5344CB8AC3E}">
        <p14:creationId xmlns:p14="http://schemas.microsoft.com/office/powerpoint/2010/main" val="396633829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F75C21-F516-4EAB-B5E0-3198799937A4}"/>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3" name="Θέση περιεχομένου 2">
            <a:extLst>
              <a:ext uri="{FF2B5EF4-FFF2-40B4-BE49-F238E27FC236}">
                <a16:creationId xmlns:a16="http://schemas.microsoft.com/office/drawing/2014/main" id="{A03092DA-ED37-46B8-B365-502117DA879A}"/>
              </a:ext>
            </a:extLst>
          </p:cNvPr>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el-GR" sz="2400" dirty="0"/>
              <a:t>Η διαμεσολάβηση γινόταν </a:t>
            </a:r>
          </a:p>
          <a:p>
            <a:pPr eaLnBrk="1" fontAlgn="auto" hangingPunct="1">
              <a:spcAft>
                <a:spcPts val="0"/>
              </a:spcAft>
              <a:buFont typeface="Wingdings 2"/>
              <a:buChar char=""/>
              <a:defRPr/>
            </a:pPr>
            <a:endParaRPr lang="el-GR" sz="2400" dirty="0"/>
          </a:p>
          <a:p>
            <a:pPr eaLnBrk="1" fontAlgn="auto" hangingPunct="1">
              <a:spcAft>
                <a:spcPts val="0"/>
              </a:spcAft>
              <a:buFont typeface="Wingdings 2"/>
              <a:buChar char=""/>
              <a:defRPr/>
            </a:pPr>
            <a:r>
              <a:rPr lang="el-GR" sz="2400" dirty="0"/>
              <a:t>Στη Θεσσαλονίκη και το Μοναστήρι μέσω των ελληνικών εφημερίδων που κυκλοφορούσαν εκείνη την εποχή (Φάρος, Αλήθεια, κλπ.)</a:t>
            </a:r>
          </a:p>
          <a:p>
            <a:pPr eaLnBrk="1" fontAlgn="auto" hangingPunct="1">
              <a:spcAft>
                <a:spcPts val="0"/>
              </a:spcAft>
              <a:buFont typeface="Wingdings 2"/>
              <a:buChar char=""/>
              <a:defRPr/>
            </a:pPr>
            <a:endParaRPr lang="el-GR" sz="2400" dirty="0"/>
          </a:p>
          <a:p>
            <a:pPr eaLnBrk="1" fontAlgn="auto" hangingPunct="1">
              <a:spcAft>
                <a:spcPts val="0"/>
              </a:spcAft>
              <a:buFont typeface="Wingdings 2"/>
              <a:buChar char=""/>
              <a:defRPr/>
            </a:pPr>
            <a:r>
              <a:rPr lang="el-GR" sz="2400" dirty="0"/>
              <a:t>Στα κεφαλοχώρια και στις μικρές πόλεις με την αναπαραγωγή των απόψεων άλλων ατόμων και των εφημερίδων της Θεσσαλονίκης, του Μοναστηρίου και του ελληνικού κράτους </a:t>
            </a:r>
          </a:p>
          <a:p>
            <a:pPr marL="0" indent="0" eaLnBrk="1" fontAlgn="auto" hangingPunct="1">
              <a:spcAft>
                <a:spcPts val="0"/>
              </a:spcAft>
              <a:buFont typeface="Wingdings 2"/>
              <a:buNone/>
              <a:defRPr/>
            </a:pPr>
            <a:endParaRPr lang="el-GR" sz="2400"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09453C-294A-4A97-8E58-98628A276D9E}"/>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3315" name="Θέση περιεχομένου 2">
            <a:extLst>
              <a:ext uri="{FF2B5EF4-FFF2-40B4-BE49-F238E27FC236}">
                <a16:creationId xmlns:a16="http://schemas.microsoft.com/office/drawing/2014/main" id="{C4406274-DC71-431E-B9D5-C51B08D8F226}"/>
              </a:ext>
            </a:extLst>
          </p:cNvPr>
          <p:cNvSpPr>
            <a:spLocks noGrp="1"/>
          </p:cNvSpPr>
          <p:nvPr>
            <p:ph idx="1"/>
          </p:nvPr>
        </p:nvSpPr>
        <p:spPr/>
        <p:txBody>
          <a:bodyPr>
            <a:normAutofit lnSpcReduction="10000"/>
          </a:bodyPr>
          <a:lstStyle/>
          <a:p>
            <a:pPr eaLnBrk="1" hangingPunct="1"/>
            <a:r>
              <a:rPr lang="el-GR" altLang="el-GR" sz="2400"/>
              <a:t>Η διαμεσολάβηση γινόταν </a:t>
            </a:r>
          </a:p>
          <a:p>
            <a:pPr eaLnBrk="1" hangingPunct="1"/>
            <a:endParaRPr lang="el-GR" altLang="el-GR" sz="2400"/>
          </a:p>
          <a:p>
            <a:pPr eaLnBrk="1" hangingPunct="1"/>
            <a:r>
              <a:rPr lang="el-GR" altLang="el-GR" sz="2400"/>
              <a:t>Στην Αθήνα μέσω της εφημερίδας </a:t>
            </a:r>
            <a:r>
              <a:rPr lang="el-GR" altLang="el-GR" sz="2400" i="1"/>
              <a:t>Εμπρός </a:t>
            </a:r>
            <a:r>
              <a:rPr lang="el-GR" altLang="el-GR" sz="2400"/>
              <a:t>του Καλαποθάκη και του περιοδικού </a:t>
            </a:r>
            <a:r>
              <a:rPr lang="el-GR" altLang="el-GR" sz="2400" i="1"/>
              <a:t>Ελληνισμός</a:t>
            </a:r>
          </a:p>
          <a:p>
            <a:pPr eaLnBrk="1" hangingPunct="1"/>
            <a:endParaRPr lang="el-GR" altLang="el-GR" sz="2400" i="1"/>
          </a:p>
          <a:p>
            <a:pPr eaLnBrk="1" hangingPunct="1"/>
            <a:r>
              <a:rPr lang="el-GR" altLang="el-GR" sz="2400"/>
              <a:t>Στην Κρήτη και στις άλλες υπόδουλες περιοχές μέσω στοχευμένων διαδόσεων που βασίζονταν σε δημοσιεύματα των παραπάνω εφημερίδων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D34C6F-1168-435E-95FB-C95BC193521D}"/>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4339" name="Θέση περιεχομένου 2">
            <a:extLst>
              <a:ext uri="{FF2B5EF4-FFF2-40B4-BE49-F238E27FC236}">
                <a16:creationId xmlns:a16="http://schemas.microsoft.com/office/drawing/2014/main" id="{B974CDAA-3DB3-4FD3-BC88-292089A4F401}"/>
              </a:ext>
            </a:extLst>
          </p:cNvPr>
          <p:cNvSpPr>
            <a:spLocks noGrp="1"/>
          </p:cNvSpPr>
          <p:nvPr>
            <p:ph idx="1"/>
          </p:nvPr>
        </p:nvSpPr>
        <p:spPr/>
        <p:txBody>
          <a:bodyPr>
            <a:normAutofit fontScale="92500" lnSpcReduction="20000"/>
          </a:bodyPr>
          <a:lstStyle/>
          <a:p>
            <a:pPr eaLnBrk="1" hangingPunct="1"/>
            <a:r>
              <a:rPr lang="el-GR" altLang="el-GR" sz="2400"/>
              <a:t>Οι επόμενες γενιές γνώρισαν τους Βούλγαρους κυρίως μέσα από τα μυθιστορήματα της Πηνελόπης Δέλτα και σε μικρότερο βαθμό από τις ιστορίες του Γεωργίου Μόδη και της Αγγελικής Μεταλλινού</a:t>
            </a:r>
          </a:p>
          <a:p>
            <a:pPr eaLnBrk="1" hangingPunct="1"/>
            <a:endParaRPr lang="el-GR" altLang="el-GR" sz="2400"/>
          </a:p>
          <a:p>
            <a:pPr eaLnBrk="1" hangingPunct="1"/>
            <a:r>
              <a:rPr lang="el-GR" altLang="el-GR" sz="2400"/>
              <a:t>Πολύ ισχυρή η διαμεσολάβηση</a:t>
            </a:r>
          </a:p>
          <a:p>
            <a:pPr eaLnBrk="1" hangingPunct="1"/>
            <a:endParaRPr lang="el-GR" altLang="el-GR" sz="2400"/>
          </a:p>
          <a:p>
            <a:pPr eaLnBrk="1" hangingPunct="1"/>
            <a:r>
              <a:rPr lang="el-GR" altLang="el-GR" sz="2400"/>
              <a:t>Η εικόνα του Βούλγαρου ήταν αυτή ενός νέου, βίαιου, άγριου, κομιτατζή, δηλαδή ενός αντάρτη, που μετέρχεται κάθε μέσο για να πετύχει το σκοπό του. </a:t>
            </a:r>
          </a:p>
          <a:p>
            <a:pPr eaLnBrk="1" hangingPunct="1"/>
            <a:endParaRPr lang="el-GR" altLang="el-GR" sz="2400"/>
          </a:p>
          <a:p>
            <a:pPr eaLnBrk="1" hangingPunct="1"/>
            <a:endParaRPr lang="el-GR" altLang="el-GR" sz="2400"/>
          </a:p>
          <a:p>
            <a:pPr eaLnBrk="1" hangingPunct="1"/>
            <a:endParaRPr lang="el-GR" altLang="el-GR" sz="240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B0123-5A61-447E-8CA1-A8DD1A4F1756}"/>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5363" name="Θέση περιεχομένου 2">
            <a:extLst>
              <a:ext uri="{FF2B5EF4-FFF2-40B4-BE49-F238E27FC236}">
                <a16:creationId xmlns:a16="http://schemas.microsoft.com/office/drawing/2014/main" id="{64CDB59C-13E7-4B81-B018-80F1DDB0972E}"/>
              </a:ext>
            </a:extLst>
          </p:cNvPr>
          <p:cNvSpPr>
            <a:spLocks noGrp="1"/>
          </p:cNvSpPr>
          <p:nvPr>
            <p:ph idx="1"/>
          </p:nvPr>
        </p:nvSpPr>
        <p:spPr/>
        <p:txBody>
          <a:bodyPr>
            <a:normAutofit fontScale="92500" lnSpcReduction="20000"/>
          </a:bodyPr>
          <a:lstStyle/>
          <a:p>
            <a:pPr eaLnBrk="1" hangingPunct="1"/>
            <a:r>
              <a:rPr lang="el-GR" altLang="el-GR" sz="2400"/>
              <a:t>Η βία των Βουλγάρων</a:t>
            </a:r>
          </a:p>
          <a:p>
            <a:pPr eaLnBrk="1" hangingPunct="1"/>
            <a:endParaRPr lang="el-GR" altLang="el-GR" sz="2400"/>
          </a:p>
          <a:p>
            <a:pPr eaLnBrk="1" hangingPunct="1"/>
            <a:r>
              <a:rPr lang="el-GR" altLang="el-GR" sz="2400"/>
              <a:t>Άσκησαν βία για τον εκφοβισμό των τοπικών πληθυσμών ώστε να αποσχιστούν από το μέχρι τότε κυρίαρχο Πατριαρχείο και να ενταχθούν στο νέο φορέα την Εξαρχία ή το Κομιτάτο, και για να πιέσουν την τοπική οθωμανική διοίκηση και την Υψηλή Πύλη για περαιτέρω παραχωρήσεις</a:t>
            </a:r>
          </a:p>
          <a:p>
            <a:pPr eaLnBrk="1" hangingPunct="1"/>
            <a:endParaRPr lang="el-GR" altLang="el-GR" sz="2400"/>
          </a:p>
          <a:p>
            <a:pPr eaLnBrk="1" hangingPunct="1"/>
            <a:r>
              <a:rPr lang="el-GR" altLang="el-GR" sz="2400"/>
              <a:t>Άρα η χρήση βίας ήταν μια πολιτική ενέργεια και όχι αποτέλεσμα εσωτερικής παρόρμησης</a:t>
            </a:r>
          </a:p>
          <a:p>
            <a:pPr eaLnBrk="1" hangingPunct="1"/>
            <a:endParaRPr lang="el-GR" altLang="el-GR" sz="240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B5713-3243-4016-B585-22764705CEFE}"/>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6387" name="Θέση περιεχομένου 2">
            <a:extLst>
              <a:ext uri="{FF2B5EF4-FFF2-40B4-BE49-F238E27FC236}">
                <a16:creationId xmlns:a16="http://schemas.microsoft.com/office/drawing/2014/main" id="{49CB61A5-DDEF-433E-A71C-B42D1B1D2AEF}"/>
              </a:ext>
            </a:extLst>
          </p:cNvPr>
          <p:cNvSpPr>
            <a:spLocks noGrp="1"/>
          </p:cNvSpPr>
          <p:nvPr>
            <p:ph idx="1"/>
          </p:nvPr>
        </p:nvSpPr>
        <p:spPr>
          <a:xfrm>
            <a:off x="250825" y="1125538"/>
            <a:ext cx="8759825" cy="5241925"/>
          </a:xfrm>
        </p:spPr>
        <p:txBody>
          <a:bodyPr/>
          <a:lstStyle/>
          <a:p>
            <a:pPr eaLnBrk="1" hangingPunct="1"/>
            <a:r>
              <a:rPr lang="el-GR" altLang="el-GR" sz="2400"/>
              <a:t>Η Βουλγαρία της συνθήκης του Αγίου Στεφάνου</a:t>
            </a:r>
          </a:p>
          <a:p>
            <a:pPr eaLnBrk="1" hangingPunct="1"/>
            <a:endParaRPr lang="el-GR" altLang="el-GR" sz="2400"/>
          </a:p>
        </p:txBody>
      </p:sp>
      <p:pic>
        <p:nvPicPr>
          <p:cNvPr id="16388" name="Εικόνα 3">
            <a:extLst>
              <a:ext uri="{FF2B5EF4-FFF2-40B4-BE49-F238E27FC236}">
                <a16:creationId xmlns:a16="http://schemas.microsoft.com/office/drawing/2014/main" id="{80C5FB7E-B038-40B3-9DD4-67D5C66027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59055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C1DECB-A288-480D-88E3-8A12C164DF78}"/>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7411" name="Θέση περιεχομένου 2">
            <a:extLst>
              <a:ext uri="{FF2B5EF4-FFF2-40B4-BE49-F238E27FC236}">
                <a16:creationId xmlns:a16="http://schemas.microsoft.com/office/drawing/2014/main" id="{C5ADB662-2DCD-4BFB-887D-72680CAB97F7}"/>
              </a:ext>
            </a:extLst>
          </p:cNvPr>
          <p:cNvSpPr>
            <a:spLocks noGrp="1"/>
          </p:cNvSpPr>
          <p:nvPr>
            <p:ph idx="1"/>
          </p:nvPr>
        </p:nvSpPr>
        <p:spPr>
          <a:xfrm>
            <a:off x="250825" y="1125538"/>
            <a:ext cx="8759825" cy="5241925"/>
          </a:xfrm>
        </p:spPr>
        <p:txBody>
          <a:bodyPr/>
          <a:lstStyle/>
          <a:p>
            <a:pPr eaLnBrk="1" hangingPunct="1"/>
            <a:r>
              <a:rPr lang="el-GR" altLang="el-GR" sz="2400"/>
              <a:t>Η αυτονόμηση και η ένωση της Ανατολικής Ρωμυλίας με τη Βουλγαρία </a:t>
            </a:r>
          </a:p>
          <a:p>
            <a:pPr eaLnBrk="1" hangingPunct="1"/>
            <a:endParaRPr lang="el-GR" altLang="el-GR" sz="2400"/>
          </a:p>
        </p:txBody>
      </p:sp>
      <p:pic>
        <p:nvPicPr>
          <p:cNvPr id="17412" name="Εικόνα 5">
            <a:extLst>
              <a:ext uri="{FF2B5EF4-FFF2-40B4-BE49-F238E27FC236}">
                <a16:creationId xmlns:a16="http://schemas.microsoft.com/office/drawing/2014/main" id="{0507BD2C-BA22-4E35-8D46-FA0C38F7E7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943100"/>
            <a:ext cx="4640263"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EDF44-8861-42E1-BD3A-8C4A21A9AE2D}"/>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8435" name="Θέση περιεχομένου 2">
            <a:extLst>
              <a:ext uri="{FF2B5EF4-FFF2-40B4-BE49-F238E27FC236}">
                <a16:creationId xmlns:a16="http://schemas.microsoft.com/office/drawing/2014/main" id="{47FC8C26-53D4-4F55-8E06-A50D1477A924}"/>
              </a:ext>
            </a:extLst>
          </p:cNvPr>
          <p:cNvSpPr>
            <a:spLocks noGrp="1"/>
          </p:cNvSpPr>
          <p:nvPr>
            <p:ph idx="1"/>
          </p:nvPr>
        </p:nvSpPr>
        <p:spPr>
          <a:xfrm>
            <a:off x="250825" y="1125538"/>
            <a:ext cx="8759825" cy="5241925"/>
          </a:xfrm>
        </p:spPr>
        <p:txBody>
          <a:bodyPr/>
          <a:lstStyle/>
          <a:p>
            <a:pPr eaLnBrk="1" hangingPunct="1"/>
            <a:r>
              <a:rPr lang="el-GR" altLang="el-GR" sz="2400"/>
              <a:t>Στόχος η ενιαία και αυτόνομη Μακεδονία</a:t>
            </a:r>
          </a:p>
          <a:p>
            <a:pPr eaLnBrk="1" hangingPunct="1"/>
            <a:endParaRPr lang="el-GR" altLang="el-GR" sz="2400"/>
          </a:p>
          <a:p>
            <a:pPr eaLnBrk="1" hangingPunct="1"/>
            <a:endParaRPr lang="el-GR" altLang="el-GR" sz="2400"/>
          </a:p>
        </p:txBody>
      </p:sp>
      <p:pic>
        <p:nvPicPr>
          <p:cNvPr id="18436" name="Εικόνα 4">
            <a:extLst>
              <a:ext uri="{FF2B5EF4-FFF2-40B4-BE49-F238E27FC236}">
                <a16:creationId xmlns:a16="http://schemas.microsoft.com/office/drawing/2014/main" id="{BAD6F2A5-AE7A-4B34-8D98-E4F594296A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924425"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8BE7EE-BF2B-4EDE-9EBA-FF70B2FA80A7}"/>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19459" name="Θέση περιεχομένου 2">
            <a:extLst>
              <a:ext uri="{FF2B5EF4-FFF2-40B4-BE49-F238E27FC236}">
                <a16:creationId xmlns:a16="http://schemas.microsoft.com/office/drawing/2014/main" id="{46C69BAA-D97B-4777-B5B7-D4F742E411BC}"/>
              </a:ext>
            </a:extLst>
          </p:cNvPr>
          <p:cNvSpPr>
            <a:spLocks noGrp="1"/>
          </p:cNvSpPr>
          <p:nvPr>
            <p:ph idx="1"/>
          </p:nvPr>
        </p:nvSpPr>
        <p:spPr>
          <a:xfrm>
            <a:off x="250825" y="1125538"/>
            <a:ext cx="8759825" cy="5241925"/>
          </a:xfrm>
        </p:spPr>
        <p:txBody>
          <a:bodyPr/>
          <a:lstStyle/>
          <a:p>
            <a:pPr eaLnBrk="1" hangingPunct="1"/>
            <a:r>
              <a:rPr lang="el-GR" altLang="el-GR" sz="1800"/>
              <a:t>Ίδρυση της ΕΜΕΟ το 1893 στη Θεσσαλονίκη</a:t>
            </a:r>
          </a:p>
          <a:p>
            <a:pPr eaLnBrk="1" hangingPunct="1"/>
            <a:endParaRPr lang="el-GR" altLang="el-GR" sz="2400"/>
          </a:p>
          <a:p>
            <a:pPr eaLnBrk="1" hangingPunct="1"/>
            <a:endParaRPr lang="el-GR" altLang="el-GR" sz="2400"/>
          </a:p>
          <a:p>
            <a:pPr eaLnBrk="1" hangingPunct="1"/>
            <a:endParaRPr lang="el-GR" altLang="el-GR" sz="2400"/>
          </a:p>
          <a:p>
            <a:pPr eaLnBrk="1" hangingPunct="1"/>
            <a:endParaRPr lang="el-GR" altLang="el-GR" sz="2400"/>
          </a:p>
        </p:txBody>
      </p:sp>
      <p:pic>
        <p:nvPicPr>
          <p:cNvPr id="19460" name="Εικόνα 5">
            <a:extLst>
              <a:ext uri="{FF2B5EF4-FFF2-40B4-BE49-F238E27FC236}">
                <a16:creationId xmlns:a16="http://schemas.microsoft.com/office/drawing/2014/main" id="{A262B5BE-E3D1-47BD-AF5D-04F317EC5D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628775"/>
            <a:ext cx="6667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F1BB5-25A5-4BB3-8154-876245EF2842}"/>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20483" name="Θέση περιεχομένου 2">
            <a:extLst>
              <a:ext uri="{FF2B5EF4-FFF2-40B4-BE49-F238E27FC236}">
                <a16:creationId xmlns:a16="http://schemas.microsoft.com/office/drawing/2014/main" id="{694DE493-F35A-4B3F-9F9B-671225035115}"/>
              </a:ext>
            </a:extLst>
          </p:cNvPr>
          <p:cNvSpPr>
            <a:spLocks noGrp="1"/>
          </p:cNvSpPr>
          <p:nvPr>
            <p:ph idx="1"/>
          </p:nvPr>
        </p:nvSpPr>
        <p:spPr>
          <a:xfrm>
            <a:off x="250825" y="1125538"/>
            <a:ext cx="8759825" cy="5241925"/>
          </a:xfrm>
        </p:spPr>
        <p:txBody>
          <a:bodyPr/>
          <a:lstStyle/>
          <a:p>
            <a:pPr eaLnBrk="1" hangingPunct="1"/>
            <a:r>
              <a:rPr lang="el-GR" altLang="el-GR" sz="1800"/>
              <a:t>ΕΜΕΟ 			Γκότσε Ντέλτσεφ</a:t>
            </a:r>
          </a:p>
          <a:p>
            <a:pPr eaLnBrk="1" hangingPunct="1"/>
            <a:endParaRPr lang="el-GR" altLang="el-GR" sz="2400"/>
          </a:p>
          <a:p>
            <a:pPr eaLnBrk="1" hangingPunct="1"/>
            <a:endParaRPr lang="el-GR" altLang="el-GR" sz="2400"/>
          </a:p>
          <a:p>
            <a:pPr eaLnBrk="1" hangingPunct="1"/>
            <a:endParaRPr lang="el-GR" altLang="el-GR" sz="2400"/>
          </a:p>
          <a:p>
            <a:pPr eaLnBrk="1" hangingPunct="1"/>
            <a:endParaRPr lang="el-GR" altLang="el-GR" sz="2400"/>
          </a:p>
        </p:txBody>
      </p:sp>
      <p:pic>
        <p:nvPicPr>
          <p:cNvPr id="20484" name="Εικόνα 3">
            <a:extLst>
              <a:ext uri="{FF2B5EF4-FFF2-40B4-BE49-F238E27FC236}">
                <a16:creationId xmlns:a16="http://schemas.microsoft.com/office/drawing/2014/main" id="{B4708E5E-7D78-4394-AD48-07B64ECCE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2147888"/>
            <a:ext cx="24749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EAB4D4-D9D8-4D10-9C41-D80170926CF8}"/>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21507" name="Θέση περιεχομένου 2">
            <a:extLst>
              <a:ext uri="{FF2B5EF4-FFF2-40B4-BE49-F238E27FC236}">
                <a16:creationId xmlns:a16="http://schemas.microsoft.com/office/drawing/2014/main" id="{B176A43D-9873-486E-B061-D8871EDF2409}"/>
              </a:ext>
            </a:extLst>
          </p:cNvPr>
          <p:cNvSpPr>
            <a:spLocks noGrp="1"/>
          </p:cNvSpPr>
          <p:nvPr>
            <p:ph idx="1"/>
          </p:nvPr>
        </p:nvSpPr>
        <p:spPr>
          <a:xfrm>
            <a:off x="250825" y="1125538"/>
            <a:ext cx="8759825" cy="5241925"/>
          </a:xfrm>
        </p:spPr>
        <p:txBody>
          <a:bodyPr/>
          <a:lstStyle/>
          <a:p>
            <a:pPr eaLnBrk="1" hangingPunct="1"/>
            <a:endParaRPr lang="el-GR" altLang="el-GR" sz="2400"/>
          </a:p>
          <a:p>
            <a:pPr eaLnBrk="1" hangingPunct="1"/>
            <a:r>
              <a:rPr lang="el-GR" altLang="el-GR" sz="2400" b="1" i="1"/>
              <a:t>ΕΜΕΟ ισχυρή ιεραρχικά οργάνωση</a:t>
            </a:r>
          </a:p>
          <a:p>
            <a:pPr eaLnBrk="1" hangingPunct="1"/>
            <a:endParaRPr lang="el-GR" altLang="el-GR" sz="2400"/>
          </a:p>
          <a:p>
            <a:pPr eaLnBrk="1" hangingPunct="1"/>
            <a:r>
              <a:rPr lang="el-GR" altLang="el-GR" sz="2400"/>
              <a:t>Κεντρική Επιτροπή</a:t>
            </a:r>
          </a:p>
          <a:p>
            <a:pPr eaLnBrk="1" hangingPunct="1"/>
            <a:endParaRPr lang="el-GR" altLang="el-GR" sz="2400"/>
          </a:p>
          <a:p>
            <a:pPr eaLnBrk="1" hangingPunct="1"/>
            <a:r>
              <a:rPr lang="el-GR" altLang="el-GR" sz="2400"/>
              <a:t>Περιφερειακές Επιτροπές – Περιφερειακοί Βοεβόδες</a:t>
            </a:r>
          </a:p>
          <a:p>
            <a:pPr eaLnBrk="1" hangingPunct="1"/>
            <a:endParaRPr lang="el-GR" altLang="el-GR" sz="2400"/>
          </a:p>
          <a:p>
            <a:pPr eaLnBrk="1" hangingPunct="1"/>
            <a:r>
              <a:rPr lang="el-GR" altLang="el-GR" sz="2400"/>
              <a:t>Επαρχιακές Επιτροπές – Βοεβόδες Επαρχίας</a:t>
            </a:r>
          </a:p>
          <a:p>
            <a:pPr eaLnBrk="1" hangingPunct="1"/>
            <a:endParaRPr lang="el-GR" altLang="el-GR" sz="2400"/>
          </a:p>
          <a:p>
            <a:pPr eaLnBrk="1" hangingPunct="1"/>
            <a:r>
              <a:rPr lang="el-GR" altLang="el-GR" sz="2400"/>
              <a:t>Τοπικές Επιτροπές – Τοπικοί Βοεβόδες  </a:t>
            </a:r>
          </a:p>
          <a:p>
            <a:pPr eaLnBrk="1" hangingPunct="1"/>
            <a:endParaRPr lang="el-GR" altLang="el-G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5791200" cy="1080120"/>
          </a:xfrm>
        </p:spPr>
        <p:txBody>
          <a:bodyPr>
            <a:normAutofit/>
          </a:bodyPr>
          <a:lstStyle/>
          <a:p>
            <a:r>
              <a:rPr lang="el-GR" dirty="0">
                <a:solidFill>
                  <a:schemeClr val="tx1"/>
                </a:solidFill>
              </a:rPr>
              <a:t>ΘΟΥΚΥΔΙΔΗΣ</a:t>
            </a:r>
            <a:r>
              <a:rPr lang="el-GR" dirty="0">
                <a:solidFill>
                  <a:srgbClr val="FFFF00"/>
                </a:solidFill>
              </a:rPr>
              <a:t> </a:t>
            </a:r>
          </a:p>
        </p:txBody>
      </p:sp>
      <p:sp>
        <p:nvSpPr>
          <p:cNvPr id="3" name="Θέση περιεχομένου 2"/>
          <p:cNvSpPr>
            <a:spLocks noGrp="1"/>
          </p:cNvSpPr>
          <p:nvPr>
            <p:ph idx="1"/>
          </p:nvPr>
        </p:nvSpPr>
        <p:spPr>
          <a:xfrm>
            <a:off x="467544" y="1700807"/>
            <a:ext cx="7620000" cy="5142561"/>
          </a:xfrm>
        </p:spPr>
        <p:txBody>
          <a:bodyPr>
            <a:noAutofit/>
          </a:bodyPr>
          <a:lstStyle/>
          <a:p>
            <a:pPr algn="just">
              <a:buFont typeface="Wingdings" pitchFamily="2" charset="2"/>
              <a:buChar char="Ø"/>
            </a:pPr>
            <a:r>
              <a:rPr lang="el-GR" sz="3200" dirty="0">
                <a:latin typeface="Times New Roman" pitchFamily="18" charset="0"/>
                <a:cs typeface="Times New Roman" pitchFamily="18" charset="0"/>
              </a:rPr>
              <a:t>αναφορά στη δράση του Βρασίδα στη Χαλκιδική χερσόνησο και σε πόλεις, όπως στη </a:t>
            </a:r>
            <a:r>
              <a:rPr lang="el-GR" sz="3200" dirty="0" err="1">
                <a:latin typeface="Times New Roman" pitchFamily="18" charset="0"/>
                <a:cs typeface="Times New Roman" pitchFamily="18" charset="0"/>
              </a:rPr>
              <a:t>Σάνη</a:t>
            </a:r>
            <a:r>
              <a:rPr lang="el-GR" sz="3200" dirty="0">
                <a:latin typeface="Times New Roman" pitchFamily="18" charset="0"/>
                <a:cs typeface="Times New Roman" pitchFamily="18" charset="0"/>
              </a:rPr>
              <a:t>, στη </a:t>
            </a:r>
            <a:r>
              <a:rPr lang="el-GR" sz="3200" dirty="0" err="1">
                <a:latin typeface="Times New Roman" pitchFamily="18" charset="0"/>
                <a:cs typeface="Times New Roman" pitchFamily="18" charset="0"/>
              </a:rPr>
              <a:t>Θυσσό</a:t>
            </a:r>
            <a:r>
              <a:rPr lang="el-GR" sz="3200" dirty="0">
                <a:latin typeface="Times New Roman" pitchFamily="18" charset="0"/>
                <a:cs typeface="Times New Roman" pitchFamily="18" charset="0"/>
              </a:rPr>
              <a:t>, στις </a:t>
            </a:r>
            <a:r>
              <a:rPr lang="el-GR" sz="3200" dirty="0" err="1">
                <a:latin typeface="Times New Roman" pitchFamily="18" charset="0"/>
                <a:cs typeface="Times New Roman" pitchFamily="18" charset="0"/>
              </a:rPr>
              <a:t>Κλεωνές</a:t>
            </a:r>
            <a:r>
              <a:rPr lang="el-GR" sz="3200" dirty="0">
                <a:latin typeface="Times New Roman" pitchFamily="18" charset="0"/>
                <a:cs typeface="Times New Roman" pitchFamily="18" charset="0"/>
              </a:rPr>
              <a:t>, στην </a:t>
            </a:r>
            <a:r>
              <a:rPr lang="el-GR" sz="3200" dirty="0" err="1">
                <a:latin typeface="Times New Roman" pitchFamily="18" charset="0"/>
                <a:cs typeface="Times New Roman" pitchFamily="18" charset="0"/>
              </a:rPr>
              <a:t>Ολόφυξο</a:t>
            </a:r>
            <a:r>
              <a:rPr lang="el-GR" sz="3200" dirty="0">
                <a:latin typeface="Times New Roman" pitchFamily="18" charset="0"/>
                <a:cs typeface="Times New Roman" pitchFamily="18" charset="0"/>
              </a:rPr>
              <a:t> και το Δίον, όπου κατοικούν μικτοί πληθυσμοί βαρβάρων, οι οποίοι μιλούν την ελληνική και τη μητρική τους γλώσσα</a:t>
            </a:r>
            <a:endParaRPr lang="el-GR" sz="3200" dirty="0"/>
          </a:p>
        </p:txBody>
      </p:sp>
    </p:spTree>
    <p:extLst>
      <p:ext uri="{BB962C8B-B14F-4D97-AF65-F5344CB8AC3E}">
        <p14:creationId xmlns:p14="http://schemas.microsoft.com/office/powerpoint/2010/main" val="256450461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E35FC0-FF10-4B86-9BBA-66BADFA5BA60}"/>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p>
        </p:txBody>
      </p:sp>
      <p:sp>
        <p:nvSpPr>
          <p:cNvPr id="22531" name="Θέση περιεχομένου 2">
            <a:extLst>
              <a:ext uri="{FF2B5EF4-FFF2-40B4-BE49-F238E27FC236}">
                <a16:creationId xmlns:a16="http://schemas.microsoft.com/office/drawing/2014/main" id="{559EA436-707C-4625-99EE-0C6B42A64B39}"/>
              </a:ext>
            </a:extLst>
          </p:cNvPr>
          <p:cNvSpPr>
            <a:spLocks noGrp="1"/>
          </p:cNvSpPr>
          <p:nvPr>
            <p:ph idx="1"/>
          </p:nvPr>
        </p:nvSpPr>
        <p:spPr>
          <a:xfrm>
            <a:off x="250825" y="1125538"/>
            <a:ext cx="8759825" cy="5241925"/>
          </a:xfrm>
        </p:spPr>
        <p:txBody>
          <a:bodyPr/>
          <a:lstStyle/>
          <a:p>
            <a:pPr eaLnBrk="1" hangingPunct="1"/>
            <a:r>
              <a:rPr lang="el-GR" altLang="el-GR" sz="2400" b="1" i="1"/>
              <a:t>Αρχικά</a:t>
            </a:r>
          </a:p>
          <a:p>
            <a:pPr eaLnBrk="1" hangingPunct="1"/>
            <a:endParaRPr lang="el-GR" altLang="el-GR" sz="2400"/>
          </a:p>
          <a:p>
            <a:pPr eaLnBrk="1" hangingPunct="1"/>
            <a:r>
              <a:rPr lang="el-GR" altLang="el-GR" sz="2400"/>
              <a:t>Εκκλησιαστικός και εκπαιδευτικός αγώνας</a:t>
            </a:r>
          </a:p>
          <a:p>
            <a:pPr eaLnBrk="1" hangingPunct="1"/>
            <a:endParaRPr lang="el-GR" altLang="el-GR" sz="2400"/>
          </a:p>
          <a:p>
            <a:pPr eaLnBrk="1" hangingPunct="1"/>
            <a:r>
              <a:rPr lang="el-GR" altLang="el-GR" sz="2400"/>
              <a:t>Μετά το 1898 προσανατολισμός στην ένοπλη δράση</a:t>
            </a:r>
          </a:p>
          <a:p>
            <a:pPr eaLnBrk="1" hangingPunct="1"/>
            <a:endParaRPr lang="el-GR" altLang="el-GR" sz="2400"/>
          </a:p>
          <a:p>
            <a:pPr eaLnBrk="1" hangingPunct="1"/>
            <a:r>
              <a:rPr lang="el-GR" altLang="el-GR" sz="2400"/>
              <a:t>Αντιπαραθέσεις μεταξύ των δυο οργανώσεων</a:t>
            </a:r>
          </a:p>
          <a:p>
            <a:pPr eaLnBrk="1" hangingPunct="1"/>
            <a:endParaRPr lang="el-GR" altLang="el-GR" sz="2400"/>
          </a:p>
          <a:p>
            <a:pPr eaLnBrk="1" hangingPunct="1"/>
            <a:r>
              <a:rPr lang="el-GR" altLang="el-GR" sz="2400"/>
              <a:t>Εξέγερση στην Άνω Τζουμαγιά (1902) </a:t>
            </a:r>
          </a:p>
          <a:p>
            <a:pPr eaLnBrk="1" hangingPunct="1"/>
            <a:r>
              <a:rPr lang="el-GR" altLang="el-GR" sz="2400"/>
              <a:t>Εξέγερση με κέντρο το Κρούσοβο (1903) Ίλιντεν</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33379-5C61-468F-955A-4800F119E768}"/>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endParaRPr lang="el-GR" sz="2200" dirty="0"/>
          </a:p>
        </p:txBody>
      </p:sp>
      <p:sp>
        <p:nvSpPr>
          <p:cNvPr id="23555" name="Θέση περιεχομένου 2">
            <a:extLst>
              <a:ext uri="{FF2B5EF4-FFF2-40B4-BE49-F238E27FC236}">
                <a16:creationId xmlns:a16="http://schemas.microsoft.com/office/drawing/2014/main" id="{3771CD52-6243-463D-8033-1369595F6E35}"/>
              </a:ext>
            </a:extLst>
          </p:cNvPr>
          <p:cNvSpPr>
            <a:spLocks noGrp="1"/>
          </p:cNvSpPr>
          <p:nvPr>
            <p:ph sz="half" idx="1"/>
          </p:nvPr>
        </p:nvSpPr>
        <p:spPr>
          <a:xfrm>
            <a:off x="304800" y="1341438"/>
            <a:ext cx="4191000" cy="4983162"/>
          </a:xfrm>
        </p:spPr>
        <p:txBody>
          <a:bodyPr/>
          <a:lstStyle/>
          <a:p>
            <a:pPr lvl="1" eaLnBrk="1" hangingPunct="1"/>
            <a:r>
              <a:rPr lang="el-GR" altLang="el-GR" sz="1600"/>
              <a:t>Βασίλ Τσακαλάρωφ</a:t>
            </a:r>
          </a:p>
          <a:p>
            <a:pPr eaLnBrk="1" hangingPunct="1"/>
            <a:endParaRPr lang="el-GR" altLang="el-GR" sz="2000"/>
          </a:p>
          <a:p>
            <a:pPr eaLnBrk="1" hangingPunct="1"/>
            <a:endParaRPr lang="el-GR" altLang="el-GR" sz="2000"/>
          </a:p>
        </p:txBody>
      </p:sp>
      <p:sp>
        <p:nvSpPr>
          <p:cNvPr id="23556" name="Θέση περιεχομένου 3">
            <a:extLst>
              <a:ext uri="{FF2B5EF4-FFF2-40B4-BE49-F238E27FC236}">
                <a16:creationId xmlns:a16="http://schemas.microsoft.com/office/drawing/2014/main" id="{12137207-C4B6-4E60-965A-444BABFFC38E}"/>
              </a:ext>
            </a:extLst>
          </p:cNvPr>
          <p:cNvSpPr>
            <a:spLocks noGrp="1"/>
          </p:cNvSpPr>
          <p:nvPr>
            <p:ph sz="half" idx="2"/>
          </p:nvPr>
        </p:nvSpPr>
        <p:spPr>
          <a:xfrm>
            <a:off x="4648200" y="1412875"/>
            <a:ext cx="4343400" cy="4911725"/>
          </a:xfrm>
        </p:spPr>
        <p:txBody>
          <a:bodyPr/>
          <a:lstStyle/>
          <a:p>
            <a:pPr lvl="1" eaLnBrk="1" hangingPunct="1"/>
            <a:r>
              <a:rPr lang="el-GR" altLang="el-GR" sz="1400"/>
              <a:t>Αποστόλ Πετκώφ</a:t>
            </a:r>
          </a:p>
        </p:txBody>
      </p:sp>
      <p:pic>
        <p:nvPicPr>
          <p:cNvPr id="23557" name="Εικόνα 5">
            <a:extLst>
              <a:ext uri="{FF2B5EF4-FFF2-40B4-BE49-F238E27FC236}">
                <a16:creationId xmlns:a16="http://schemas.microsoft.com/office/drawing/2014/main" id="{D3D2AFE7-28B8-4324-B585-A1D7904734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95500"/>
            <a:ext cx="2592387"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Εικόνα 6">
            <a:extLst>
              <a:ext uri="{FF2B5EF4-FFF2-40B4-BE49-F238E27FC236}">
                <a16:creationId xmlns:a16="http://schemas.microsoft.com/office/drawing/2014/main" id="{B080BED7-BB8A-4D51-8B36-C70C2EB895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05038"/>
            <a:ext cx="2376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93B526-31DF-48C1-88C4-37D5C080B38C}"/>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endParaRPr lang="el-GR" sz="2200" dirty="0"/>
          </a:p>
        </p:txBody>
      </p:sp>
      <p:sp>
        <p:nvSpPr>
          <p:cNvPr id="3" name="Θέση περιεχομένου 2">
            <a:extLst>
              <a:ext uri="{FF2B5EF4-FFF2-40B4-BE49-F238E27FC236}">
                <a16:creationId xmlns:a16="http://schemas.microsoft.com/office/drawing/2014/main" id="{7B4D348A-FA12-4EF1-84FD-82E94E86F39C}"/>
              </a:ext>
            </a:extLst>
          </p:cNvPr>
          <p:cNvSpPr>
            <a:spLocks noGrp="1"/>
          </p:cNvSpPr>
          <p:nvPr>
            <p:ph idx="1"/>
          </p:nvPr>
        </p:nvSpPr>
        <p:spPr/>
        <p:txBody>
          <a:bodyPr>
            <a:normAutofit fontScale="70000" lnSpcReduction="20000"/>
          </a:bodyPr>
          <a:lstStyle/>
          <a:p>
            <a:pPr eaLnBrk="1" fontAlgn="auto" hangingPunct="1">
              <a:spcAft>
                <a:spcPts val="0"/>
              </a:spcAft>
              <a:buFont typeface="Wingdings 2"/>
              <a:buChar char=""/>
              <a:defRPr/>
            </a:pPr>
            <a:r>
              <a:rPr lang="el-GR" dirty="0"/>
              <a:t>Οι Βούλγαροι δείχνουν ισχυροί στην αρχή του 20</a:t>
            </a:r>
            <a:r>
              <a:rPr lang="el-GR" baseline="30000" dirty="0"/>
              <a:t>ου</a:t>
            </a:r>
            <a:r>
              <a:rPr lang="el-GR" dirty="0"/>
              <a:t> αι. και κορυφώνουν τη δράση τους το 1903. </a:t>
            </a:r>
          </a:p>
          <a:p>
            <a:pPr eaLnBrk="1" fontAlgn="auto" hangingPunct="1">
              <a:spcAft>
                <a:spcPts val="0"/>
              </a:spcAft>
              <a:buFont typeface="Wingdings 2"/>
              <a:buChar char=""/>
              <a:defRPr/>
            </a:pPr>
            <a:endParaRPr lang="el-GR" dirty="0"/>
          </a:p>
          <a:p>
            <a:pPr eaLnBrk="1" fontAlgn="auto" hangingPunct="1">
              <a:spcAft>
                <a:spcPts val="0"/>
              </a:spcAft>
              <a:buFont typeface="Wingdings 2"/>
              <a:buChar char=""/>
              <a:defRPr/>
            </a:pPr>
            <a:r>
              <a:rPr lang="el-GR" dirty="0"/>
              <a:t>Οι Έλληνες μέχρι τότε βρίσκονταν σε καθαρά αμυντική στάση και δραστηριοποιήθηκαν στα τέλη του 1904. Μετήλθαν τον ίδιο τρόπο δράσης και χρησιμοποίησαν τις ίδιες τεχνικές. </a:t>
            </a:r>
          </a:p>
          <a:p>
            <a:pPr eaLnBrk="1" fontAlgn="auto" hangingPunct="1">
              <a:spcAft>
                <a:spcPts val="0"/>
              </a:spcAft>
              <a:buFont typeface="Wingdings 2"/>
              <a:buChar char=""/>
              <a:defRPr/>
            </a:pPr>
            <a:endParaRPr lang="el-GR" dirty="0"/>
          </a:p>
          <a:p>
            <a:pPr eaLnBrk="1" fontAlgn="auto" hangingPunct="1">
              <a:spcAft>
                <a:spcPts val="0"/>
              </a:spcAft>
              <a:buFont typeface="Wingdings 2"/>
              <a:buChar char=""/>
              <a:defRPr/>
            </a:pPr>
            <a:r>
              <a:rPr lang="el-GR" dirty="0"/>
              <a:t>Οι συνεχιστές του Παύλου Μελά δεν αποδείχθηκαν τόσο αλτρουιστές όσο εκείνος, αλλά πολύ πιο αποτελεσματικοί. </a:t>
            </a:r>
          </a:p>
          <a:p>
            <a:pPr eaLnBrk="1" fontAlgn="auto" hangingPunct="1">
              <a:spcAft>
                <a:spcPts val="0"/>
              </a:spcAft>
              <a:buFont typeface="Wingdings 2"/>
              <a:buChar char=""/>
              <a:defRPr/>
            </a:pPr>
            <a:endParaRPr lang="el-GR" dirty="0"/>
          </a:p>
          <a:p>
            <a:pPr eaLnBrk="1" fontAlgn="auto" hangingPunct="1">
              <a:spcAft>
                <a:spcPts val="0"/>
              </a:spcAft>
              <a:buFont typeface="Wingdings 2"/>
              <a:buChar char=""/>
              <a:defRPr/>
            </a:pPr>
            <a:r>
              <a:rPr lang="el-GR" dirty="0"/>
              <a:t>Το αποτέλεσμα ήταν ο ελληνικός αγώνας να φθάσει στην κορύφωσή του το καλοκαίρι του 1908 λίγο πριν το κίνημα των Νεότουρκων που επισήμως τερμάτισε τις εθνικές αντιπαλότητες και συγκρούσεις άρα και τον μακεδονικό αγώνα.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F1D3CB-948E-4486-B950-C053DEB01A23}"/>
              </a:ext>
            </a:extLst>
          </p:cNvPr>
          <p:cNvSpPr>
            <a:spLocks noGrp="1"/>
          </p:cNvSpPr>
          <p:nvPr>
            <p:ph type="title"/>
          </p:nvPr>
        </p:nvSpPr>
        <p:spPr/>
        <p:txBody>
          <a:bodyPr/>
          <a:lstStyle/>
          <a:p>
            <a:pPr eaLnBrk="1" fontAlgn="auto" hangingPunct="1">
              <a:spcAft>
                <a:spcPts val="0"/>
              </a:spcAft>
              <a:defRPr/>
            </a:pPr>
            <a:r>
              <a:rPr lang="el-GR" sz="2200" cap="none" dirty="0"/>
              <a:t>Βλάσης </a:t>
            </a:r>
            <a:r>
              <a:rPr lang="el-GR" sz="2200" cap="none" dirty="0" err="1"/>
              <a:t>Βλασίδης</a:t>
            </a:r>
            <a:r>
              <a:rPr lang="el-GR" sz="2200" cap="none" dirty="0"/>
              <a:t>, </a:t>
            </a:r>
            <a:r>
              <a:rPr lang="el-GR" sz="2200" i="1" cap="none" dirty="0"/>
              <a:t>Ο Μακεδονικός Αγώνας των Βουλγάρων</a:t>
            </a:r>
            <a:endParaRPr lang="el-GR" sz="2200" dirty="0"/>
          </a:p>
        </p:txBody>
      </p:sp>
      <p:sp>
        <p:nvSpPr>
          <p:cNvPr id="3" name="Θέση περιεχομένου 2">
            <a:extLst>
              <a:ext uri="{FF2B5EF4-FFF2-40B4-BE49-F238E27FC236}">
                <a16:creationId xmlns:a16="http://schemas.microsoft.com/office/drawing/2014/main" id="{106B2906-6C1C-4F21-A9C7-8D8496714682}"/>
              </a:ext>
            </a:extLst>
          </p:cNvPr>
          <p:cNvSpPr>
            <a:spLocks noGrp="1"/>
          </p:cNvSpPr>
          <p:nvPr>
            <p:ph idx="1"/>
          </p:nvPr>
        </p:nvSpPr>
        <p:spPr/>
        <p:txBody>
          <a:bodyPr>
            <a:normAutofit fontScale="85000" lnSpcReduction="10000"/>
          </a:bodyPr>
          <a:lstStyle/>
          <a:p>
            <a:pPr eaLnBrk="1" fontAlgn="auto" hangingPunct="1">
              <a:spcAft>
                <a:spcPts val="0"/>
              </a:spcAft>
              <a:buFont typeface="Wingdings 2"/>
              <a:buChar char=""/>
              <a:defRPr/>
            </a:pPr>
            <a:r>
              <a:rPr lang="el-GR" sz="2000" dirty="0"/>
              <a:t>Η ΕΜΕΟ διασπάσθηκε πολλές φορές </a:t>
            </a:r>
          </a:p>
          <a:p>
            <a:pPr eaLnBrk="1" fontAlgn="auto" hangingPunct="1">
              <a:spcAft>
                <a:spcPts val="0"/>
              </a:spcAft>
              <a:buFont typeface="Wingdings 2"/>
              <a:buChar char=""/>
              <a:defRPr/>
            </a:pPr>
            <a:endParaRPr lang="el-GR" sz="2000" dirty="0"/>
          </a:p>
          <a:p>
            <a:pPr eaLnBrk="1" fontAlgn="auto" hangingPunct="1">
              <a:spcAft>
                <a:spcPts val="0"/>
              </a:spcAft>
              <a:buFont typeface="Wingdings 2"/>
              <a:buChar char=""/>
              <a:defRPr/>
            </a:pPr>
            <a:r>
              <a:rPr lang="el-GR" sz="2000" dirty="0"/>
              <a:t>Η κύρια οργάνωση παρέμεινε ισχυρή και έπαιξε πολύ σημαντικό ρόλο στη Βουλγαρία του Μεσοπολέμου και δημιούργησε αρκετά προβλήματα στη Μεσοπολεμική Γιουγκοσλαβία</a:t>
            </a:r>
          </a:p>
          <a:p>
            <a:pPr eaLnBrk="1" fontAlgn="auto" hangingPunct="1">
              <a:spcAft>
                <a:spcPts val="0"/>
              </a:spcAft>
              <a:buFont typeface="Wingdings 2"/>
              <a:buChar char=""/>
              <a:defRPr/>
            </a:pPr>
            <a:endParaRPr lang="el-GR" sz="2000" dirty="0"/>
          </a:p>
          <a:p>
            <a:pPr eaLnBrk="1" fontAlgn="auto" hangingPunct="1">
              <a:spcAft>
                <a:spcPts val="0"/>
              </a:spcAft>
              <a:buFont typeface="Wingdings 2"/>
              <a:buChar char=""/>
              <a:defRPr/>
            </a:pPr>
            <a:r>
              <a:rPr lang="el-GR" sz="2000" dirty="0"/>
              <a:t>Δεν μπόρεσε να κάνει το ίδιο στην ελληνική Μακεδονία, διότι δεν είχε αρκετή στήριξη από το ντόπιο πληθυσμό και διότι εγκαταστάθηκαν πολλοί πρόσφυγες από τη Μικρά Ασία </a:t>
            </a:r>
          </a:p>
          <a:p>
            <a:pPr eaLnBrk="1" fontAlgn="auto" hangingPunct="1">
              <a:spcAft>
                <a:spcPts val="0"/>
              </a:spcAft>
              <a:buFont typeface="Wingdings 2"/>
              <a:buChar char=""/>
              <a:defRPr/>
            </a:pPr>
            <a:endParaRPr lang="el-GR" sz="2000" dirty="0"/>
          </a:p>
          <a:p>
            <a:pPr eaLnBrk="1" fontAlgn="auto" hangingPunct="1">
              <a:spcAft>
                <a:spcPts val="0"/>
              </a:spcAft>
              <a:buFont typeface="Wingdings 2"/>
              <a:buChar char=""/>
              <a:defRPr/>
            </a:pPr>
            <a:r>
              <a:rPr lang="el-GR" sz="2000" dirty="0"/>
              <a:t>Από τις διασπάσεις της οργάνωσης δημιουργήθηκαν τμήματα που επέλεξαν την απόσχιση από το βουλγαρικό εθνικό κορμό και τη δημιουργία μιας </a:t>
            </a:r>
            <a:r>
              <a:rPr lang="el-GR" sz="2000" dirty="0" err="1"/>
              <a:t>σλαβομακεδονικής</a:t>
            </a:r>
            <a:r>
              <a:rPr lang="el-GR" sz="2000" dirty="0"/>
              <a:t> εθνικής ταυτότητας στα τέλη της δεκαετίας του 1930</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normAutofit fontScale="90000"/>
          </a:bodyPr>
          <a:lstStyle/>
          <a:p>
            <a:pPr eaLnBrk="1" hangingPunct="1"/>
            <a:r>
              <a:rPr lang="el-GR" altLang="el-GR"/>
              <a:t>«Μακεδονική» πολιτική Ρωσίας-Βουλγαρίας 1897-1903</a:t>
            </a:r>
          </a:p>
        </p:txBody>
      </p:sp>
      <p:sp>
        <p:nvSpPr>
          <p:cNvPr id="35843" name="2 - Θέση περιεχομένου"/>
          <p:cNvSpPr>
            <a:spLocks noGrp="1"/>
          </p:cNvSpPr>
          <p:nvPr>
            <p:ph idx="1"/>
          </p:nvPr>
        </p:nvSpPr>
        <p:spPr/>
        <p:txBody>
          <a:bodyPr>
            <a:normAutofit fontScale="92500"/>
          </a:bodyPr>
          <a:lstStyle/>
          <a:p>
            <a:pPr eaLnBrk="1" hangingPunct="1"/>
            <a:r>
              <a:rPr lang="el-GR" altLang="el-GR"/>
              <a:t>Διατήρηση του καθεστώτος (Συμφωνία με Αυστροουγγαρία 1897)</a:t>
            </a:r>
          </a:p>
          <a:p>
            <a:pPr eaLnBrk="1" hangingPunct="1"/>
            <a:r>
              <a:rPr lang="el-GR" altLang="el-GR"/>
              <a:t>Θεραπεία σερβικών συμφερόντων στη Μακεδονία, στήριξη Σέρβου Φιρμιλιανού για τη Μητρόπολη Σκοπίων 1902</a:t>
            </a:r>
          </a:p>
          <a:p>
            <a:pPr eaLnBrk="1" hangingPunct="1"/>
            <a:r>
              <a:rPr lang="el-GR" altLang="el-GR"/>
              <a:t>Ρωσο-βουλγαρική στρατιωτική σύμβαση 1902 με </a:t>
            </a:r>
            <a:r>
              <a:rPr lang="en-US" altLang="el-GR"/>
              <a:t>Danev</a:t>
            </a:r>
          </a:p>
          <a:p>
            <a:pPr eaLnBrk="1" hangingPunct="1"/>
            <a:r>
              <a:rPr lang="en-US" altLang="el-GR"/>
              <a:t>Race Petrov</a:t>
            </a:r>
            <a:r>
              <a:rPr lang="el-GR" altLang="el-GR"/>
              <a:t>: επιφυλακτικός στο Ίλιντεν 1903, άνοιξε τα σύνορα στους πρόσφυγες, αμνηστία στους επαναστάτες</a:t>
            </a:r>
          </a:p>
        </p:txBody>
      </p:sp>
    </p:spTree>
  </p:cSld>
  <p:clrMapOvr>
    <a:masterClrMapping/>
  </p:clrMapOvr>
  <p:transition>
    <p:dissolv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Ο ΣΛΑΒΟΜΑΚΕΔΟΝΙΣΜΟΣ Ως ΑΝΤΙΘΕΣΗ ΣΤΟΝ ΕΚΒΟΥΛΓΑΡΙΣΜΟ</a:t>
            </a:r>
          </a:p>
          <a:p>
            <a:r>
              <a:rPr lang="el-GR" dirty="0"/>
              <a:t>Ο ΕΚΣΕΡΒΙΣΜΟΣ</a:t>
            </a:r>
          </a:p>
          <a:p>
            <a:r>
              <a:rPr lang="el-GR" dirty="0"/>
              <a:t>Η ΕΠΙΔΡΑΣΗ ΤΗΣ ΣΕΡΒΙΚΗΣ ΠΟΛΙΤΙΚΗΣ ΣΤΟ ΜΑΚΕΔΟΝΙΚΟ</a:t>
            </a:r>
            <a:endParaRPr lang="en-US" dirty="0"/>
          </a:p>
        </p:txBody>
      </p:sp>
    </p:spTree>
  </p:cSld>
  <p:clrMapOvr>
    <a:masterClrMapping/>
  </p:clrMapOvr>
  <p:transition>
    <p:dissolv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dirty="0">
                <a:solidFill>
                  <a:srgbClr val="FF0000"/>
                </a:solidFill>
              </a:rPr>
              <a:t>Η ΣΕΡΒΙΚΗ ΠΟΛΙΤΙΚΗ ΜΕΤΑ ΤΟ 1870</a:t>
            </a:r>
          </a:p>
        </p:txBody>
      </p:sp>
      <p:sp>
        <p:nvSpPr>
          <p:cNvPr id="26627" name="2 - Θέση περιεχομένου"/>
          <p:cNvSpPr>
            <a:spLocks noGrp="1"/>
          </p:cNvSpPr>
          <p:nvPr>
            <p:ph idx="1"/>
          </p:nvPr>
        </p:nvSpPr>
        <p:spPr>
          <a:xfrm>
            <a:off x="612775" y="1600200"/>
            <a:ext cx="8153400" cy="4495800"/>
          </a:xfrm>
        </p:spPr>
        <p:txBody>
          <a:bodyPr/>
          <a:lstStyle/>
          <a:p>
            <a:pPr eaLnBrk="1" hangingPunct="1"/>
            <a:r>
              <a:rPr lang="el-GR" altLang="el-GR" dirty="0"/>
              <a:t>Η προσπάθεια του σερβικού κράτους είχε </a:t>
            </a:r>
            <a:r>
              <a:rPr lang="el-GR" altLang="el-GR" dirty="0" err="1"/>
              <a:t>αντιβουλγαρικές</a:t>
            </a:r>
            <a:r>
              <a:rPr lang="el-GR" altLang="el-GR" dirty="0"/>
              <a:t> αιχμές μετά τη σύσταση της εξαρχίας.</a:t>
            </a:r>
          </a:p>
          <a:p>
            <a:pPr eaLnBrk="1" hangingPunct="1"/>
            <a:r>
              <a:rPr lang="el-GR" altLang="el-GR" dirty="0"/>
              <a:t> Μετά την ίδρυση του βουλγαρικού κράτους, τη στροφή της Σερβίας στη Μακεδονία με αυστριακή στήριξη (συνθήκη 1881), την προσάρτηση της Θεσσαλίας στην Ελλάδα και τη γειτνίαση με τη Μακεδονία ο ανταγωνισμός εντάθηκε.</a:t>
            </a:r>
          </a:p>
        </p:txBody>
      </p:sp>
    </p:spTree>
  </p:cSld>
  <p:clrMapOvr>
    <a:masterClrMapping/>
  </p:clrMapOvr>
  <p:transition>
    <p:dissolv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612775" y="836712"/>
            <a:ext cx="8153400" cy="382488"/>
          </a:xfrm>
        </p:spPr>
        <p:txBody>
          <a:bodyPr>
            <a:normAutofit fontScale="90000"/>
          </a:bodyPr>
          <a:lstStyle/>
          <a:p>
            <a:pPr eaLnBrk="1" hangingPunct="1"/>
            <a:r>
              <a:rPr lang="el-GR" altLang="el-GR" b="1" dirty="0">
                <a:solidFill>
                  <a:srgbClr val="FF0000"/>
                </a:solidFill>
              </a:rPr>
              <a:t>1871-1873: Ο ΚΙΝΔΥΝΟΣ ΤΟΥ ΣΛΑΒΟΜΑΚΕΔΟΝΙΣΜΟΥ</a:t>
            </a:r>
          </a:p>
        </p:txBody>
      </p:sp>
      <p:sp>
        <p:nvSpPr>
          <p:cNvPr id="24579" name="2 - Θέση περιεχομένου"/>
          <p:cNvSpPr>
            <a:spLocks noGrp="1"/>
          </p:cNvSpPr>
          <p:nvPr>
            <p:ph idx="1"/>
          </p:nvPr>
        </p:nvSpPr>
        <p:spPr>
          <a:xfrm>
            <a:off x="612775" y="1600200"/>
            <a:ext cx="8153400" cy="4495800"/>
          </a:xfrm>
        </p:spPr>
        <p:txBody>
          <a:bodyPr/>
          <a:lstStyle/>
          <a:p>
            <a:pPr eaLnBrk="1" hangingPunct="1"/>
            <a:r>
              <a:rPr lang="el-GR" altLang="el-GR"/>
              <a:t>Περιοδεία </a:t>
            </a:r>
            <a:r>
              <a:rPr lang="en-US" altLang="el-GR"/>
              <a:t>Milojevic</a:t>
            </a:r>
            <a:r>
              <a:rPr lang="el-GR" altLang="el-GR"/>
              <a:t>: </a:t>
            </a:r>
          </a:p>
          <a:p>
            <a:pPr eaLnBrk="1" hangingPunct="1"/>
            <a:r>
              <a:rPr lang="el-GR" altLang="el-GR"/>
              <a:t>Διάκριση Σλάβων της Μακεδονίας-Βουλγάρων </a:t>
            </a:r>
          </a:p>
          <a:p>
            <a:pPr eaLnBrk="1" hangingPunct="1"/>
            <a:r>
              <a:rPr lang="en-US" altLang="el-GR"/>
              <a:t>Petko Slavejkov</a:t>
            </a:r>
          </a:p>
          <a:p>
            <a:pPr eaLnBrk="1" hangingPunct="1"/>
            <a:r>
              <a:rPr lang="en-US" altLang="el-GR"/>
              <a:t>1871</a:t>
            </a:r>
            <a:r>
              <a:rPr lang="el-GR" altLang="el-GR"/>
              <a:t> αναφέρεται στον κίνδυνο η γλωσσική διαμάχη να εξελιχτεί σε γένεση ενός σλαβομακεδονισμού</a:t>
            </a:r>
          </a:p>
          <a:p>
            <a:pPr eaLnBrk="1" hangingPunct="1"/>
            <a:r>
              <a:rPr lang="el-GR" altLang="el-GR"/>
              <a:t>(</a:t>
            </a:r>
            <a:r>
              <a:rPr lang="en-US" altLang="el-GR"/>
              <a:t>Makedonja, </a:t>
            </a:r>
            <a:r>
              <a:rPr lang="el-GR" altLang="el-GR"/>
              <a:t>1871)</a:t>
            </a:r>
          </a:p>
        </p:txBody>
      </p:sp>
    </p:spTree>
  </p:cSld>
  <p:clrMapOvr>
    <a:masterClrMapping/>
  </p:clrMapOvr>
  <p:transition>
    <p:dissolv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762000"/>
            <a:ext cx="8153400" cy="457200"/>
          </a:xfrm>
        </p:spPr>
        <p:txBody>
          <a:bodyPr>
            <a:noAutofit/>
          </a:bodyPr>
          <a:lstStyle/>
          <a:p>
            <a:pPr eaLnBrk="1" fontAlgn="auto" hangingPunct="1">
              <a:spcAft>
                <a:spcPts val="0"/>
              </a:spcAft>
              <a:defRPr/>
            </a:pPr>
            <a:r>
              <a:rPr lang="el-GR" sz="2800" b="1" dirty="0">
                <a:solidFill>
                  <a:srgbClr val="FF0000"/>
                </a:solidFill>
                <a:latin typeface="Times New Roman" panose="02020603050405020304" pitchFamily="18" charset="0"/>
                <a:cs typeface="Times New Roman" panose="02020603050405020304" pitchFamily="18" charset="0"/>
              </a:rPr>
              <a:t>Ο «</a:t>
            </a:r>
            <a:r>
              <a:rPr lang="el-GR" sz="2800" b="1" dirty="0" err="1">
                <a:solidFill>
                  <a:srgbClr val="FF0000"/>
                </a:solidFill>
                <a:latin typeface="Times New Roman" panose="02020603050405020304" pitchFamily="18" charset="0"/>
                <a:cs typeface="Times New Roman" panose="02020603050405020304" pitchFamily="18" charset="0"/>
              </a:rPr>
              <a:t>σλαβομακεδονισμός</a:t>
            </a:r>
            <a:r>
              <a:rPr lang="el-GR" sz="2800" b="1" dirty="0">
                <a:solidFill>
                  <a:srgbClr val="FF0000"/>
                </a:solidFill>
                <a:latin typeface="Times New Roman" panose="02020603050405020304" pitchFamily="18" charset="0"/>
                <a:cs typeface="Times New Roman" panose="02020603050405020304" pitchFamily="18" charset="0"/>
              </a:rPr>
              <a:t>»  ως αποτροπή από τον γλωσσικό </a:t>
            </a:r>
            <a:r>
              <a:rPr lang="el-GR" sz="2800" b="1" dirty="0" err="1">
                <a:solidFill>
                  <a:srgbClr val="FF0000"/>
                </a:solidFill>
                <a:latin typeface="Times New Roman" panose="02020603050405020304" pitchFamily="18" charset="0"/>
                <a:cs typeface="Times New Roman" panose="02020603050405020304" pitchFamily="18" charset="0"/>
              </a:rPr>
              <a:t>εκβουλγαρισμό</a:t>
            </a:r>
            <a:r>
              <a:rPr lang="el-GR" sz="2800" b="1" dirty="0">
                <a:solidFill>
                  <a:srgbClr val="FF0000"/>
                </a:solidFill>
                <a:latin typeface="Times New Roman" panose="02020603050405020304" pitchFamily="18" charset="0"/>
                <a:cs typeface="Times New Roman" panose="02020603050405020304" pitchFamily="18" charset="0"/>
              </a:rPr>
              <a:t> </a:t>
            </a:r>
          </a:p>
        </p:txBody>
      </p:sp>
      <p:sp>
        <p:nvSpPr>
          <p:cNvPr id="25603" name="2 - Θέση περιεχομένου"/>
          <p:cNvSpPr>
            <a:spLocks noGrp="1"/>
          </p:cNvSpPr>
          <p:nvPr>
            <p:ph idx="1"/>
          </p:nvPr>
        </p:nvSpPr>
        <p:spPr>
          <a:xfrm>
            <a:off x="612775" y="1916832"/>
            <a:ext cx="8153400" cy="4179168"/>
          </a:xfrm>
        </p:spPr>
        <p:txBody>
          <a:bodyPr/>
          <a:lstStyle/>
          <a:p>
            <a:pPr eaLnBrk="1" hangingPunct="1"/>
            <a:r>
              <a:rPr lang="el-GR" altLang="el-GR" dirty="0"/>
              <a:t>Ο </a:t>
            </a:r>
            <a:r>
              <a:rPr lang="en-US" altLang="el-GR" dirty="0"/>
              <a:t>G. </a:t>
            </a:r>
            <a:r>
              <a:rPr lang="en-US" altLang="el-GR" dirty="0" err="1"/>
              <a:t>Pulevski</a:t>
            </a:r>
            <a:r>
              <a:rPr lang="el-GR" altLang="el-GR" dirty="0"/>
              <a:t> </a:t>
            </a:r>
            <a:r>
              <a:rPr lang="en-US" altLang="el-GR" dirty="0"/>
              <a:t>(1873)</a:t>
            </a:r>
          </a:p>
          <a:p>
            <a:pPr eaLnBrk="1" hangingPunct="1"/>
            <a:r>
              <a:rPr lang="el-GR" altLang="el-GR" dirty="0"/>
              <a:t>Συνέταξε 4γλωσσο λεξικό για να αποτρέψει τους ανθρώπους από τον γλωσσικό </a:t>
            </a:r>
            <a:r>
              <a:rPr lang="el-GR" altLang="el-GR" dirty="0" err="1"/>
              <a:t>εκβουλγαρισμό</a:t>
            </a:r>
            <a:r>
              <a:rPr lang="el-GR" altLang="el-GR" dirty="0"/>
              <a:t> τους. Την έκδοση ανέλαβε το σερβικό Υπουργείο Εξωτερικών στο Βελιγράδι.</a:t>
            </a:r>
          </a:p>
          <a:p>
            <a:pPr eaLnBrk="1" hangingPunct="1"/>
            <a:r>
              <a:rPr lang="el-GR" altLang="el-GR" dirty="0"/>
              <a:t>Συνέχισε την κατήχηση στον </a:t>
            </a:r>
            <a:r>
              <a:rPr lang="el-GR" altLang="el-GR" dirty="0" err="1"/>
              <a:t>σλαβομακεδονισμό</a:t>
            </a:r>
            <a:r>
              <a:rPr lang="el-GR" altLang="el-GR" dirty="0"/>
              <a:t> Το λεξικό τυπώθηκε το 1875 στο κυριλλικό σερβικό αλφάβητο</a:t>
            </a:r>
            <a:r>
              <a:rPr lang="en-US" altLang="el-GR" dirty="0"/>
              <a:t> </a:t>
            </a:r>
            <a:endParaRPr lang="el-GR" altLang="el-GR" dirty="0"/>
          </a:p>
        </p:txBody>
      </p:sp>
    </p:spTree>
  </p:cSld>
  <p:clrMapOvr>
    <a:masterClrMapping/>
  </p:clrMapOvr>
  <p:transition>
    <p:dissolv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762000"/>
            <a:ext cx="8153400" cy="457200"/>
          </a:xfrm>
        </p:spPr>
        <p:txBody>
          <a:bodyPr>
            <a:normAutofit fontScale="90000"/>
          </a:bodyPr>
          <a:lstStyle/>
          <a:p>
            <a:pPr eaLnBrk="1" fontAlgn="auto" hangingPunct="1">
              <a:spcAft>
                <a:spcPts val="0"/>
              </a:spcAft>
              <a:defRPr/>
            </a:pPr>
            <a:r>
              <a:rPr lang="el-GR" b="1" dirty="0">
                <a:solidFill>
                  <a:srgbClr val="FF0000"/>
                </a:solidFill>
              </a:rPr>
              <a:t>Η σερβική παρέμβαση στο γλωσσικό</a:t>
            </a:r>
          </a:p>
        </p:txBody>
      </p:sp>
      <p:sp>
        <p:nvSpPr>
          <p:cNvPr id="22531" name="2 - Θέση περιεχομένου"/>
          <p:cNvSpPr>
            <a:spLocks noGrp="1"/>
          </p:cNvSpPr>
          <p:nvPr>
            <p:ph idx="1"/>
          </p:nvPr>
        </p:nvSpPr>
        <p:spPr>
          <a:xfrm>
            <a:off x="612775" y="1600200"/>
            <a:ext cx="8153400" cy="4495800"/>
          </a:xfrm>
        </p:spPr>
        <p:txBody>
          <a:bodyPr/>
          <a:lstStyle/>
          <a:p>
            <a:pPr eaLnBrk="1" hangingPunct="1"/>
            <a:r>
              <a:rPr lang="en-US" altLang="el-GR"/>
              <a:t>Milos Milosevic, Jovan Ristic (</a:t>
            </a:r>
            <a:r>
              <a:rPr lang="el-GR" altLang="el-GR"/>
              <a:t>Πρωθυπουργός Σερβίας)</a:t>
            </a:r>
          </a:p>
          <a:p>
            <a:pPr eaLnBrk="1" hangingPunct="1"/>
            <a:r>
              <a:rPr lang="el-GR" altLang="el-GR"/>
              <a:t>Εγκαινιάζουν μια εθνική σερβική πολιτική</a:t>
            </a:r>
          </a:p>
          <a:p>
            <a:pPr eaLnBrk="1" hangingPunct="1"/>
            <a:r>
              <a:rPr lang="el-GR" altLang="el-GR"/>
              <a:t>Αύγουστος 1868 μετά τη δολοφονία του </a:t>
            </a:r>
            <a:r>
              <a:rPr lang="en-US" altLang="el-GR"/>
              <a:t>Mihailo Obrenovic </a:t>
            </a:r>
            <a:r>
              <a:rPr lang="el-GR" altLang="el-GR"/>
              <a:t> συγκροτείται «Επιτροπή για τα σερβικά σχολεία και για τους Σέρβους δασκάλους στην Παλιά Σερβία και Μακεδονία» με επικεφαλής τον </a:t>
            </a:r>
            <a:r>
              <a:rPr lang="en-US" altLang="el-GR"/>
              <a:t>Nikifor Ducic, Milos Milojevic, Panta Srekovic</a:t>
            </a:r>
          </a:p>
          <a:p>
            <a:pPr eaLnBrk="1" hangingPunct="1"/>
            <a:endParaRPr lang="en-US" altLang="el-GR"/>
          </a:p>
          <a:p>
            <a:pPr eaLnBrk="1" hangingPunct="1"/>
            <a:endParaRPr lang="el-GR" altLang="el-G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960058"/>
          </a:xfrm>
        </p:spPr>
        <p:txBody>
          <a:bodyPr>
            <a:normAutofit/>
          </a:bodyPr>
          <a:lstStyle/>
          <a:p>
            <a:r>
              <a:rPr lang="el-GR" dirty="0"/>
              <a:t>Ο Θουκυδίδης, Β, 80-82</a:t>
            </a:r>
          </a:p>
        </p:txBody>
      </p:sp>
      <p:sp>
        <p:nvSpPr>
          <p:cNvPr id="3" name="Θέση περιεχομένου 2"/>
          <p:cNvSpPr>
            <a:spLocks noGrp="1"/>
          </p:cNvSpPr>
          <p:nvPr>
            <p:ph idx="1"/>
          </p:nvPr>
        </p:nvSpPr>
        <p:spPr>
          <a:xfrm>
            <a:off x="251520" y="1340769"/>
            <a:ext cx="8568952" cy="4907638"/>
          </a:xfrm>
        </p:spPr>
        <p:txBody>
          <a:bodyPr>
            <a:normAutofit/>
          </a:bodyPr>
          <a:lstStyle/>
          <a:p>
            <a:r>
              <a:rPr lang="el-GR" sz="2800" dirty="0">
                <a:latin typeface="Times New Roman" panose="02020603050405020304" pitchFamily="18" charset="0"/>
                <a:cs typeface="Times New Roman" panose="02020603050405020304" pitchFamily="18" charset="0"/>
              </a:rPr>
              <a:t>αναφέρεται στην απόπειρα των Λακεδαιμονίων, οι οποίοι, κατά προτροπή των </a:t>
            </a:r>
            <a:r>
              <a:rPr lang="el-GR" sz="2800" dirty="0" err="1">
                <a:latin typeface="Times New Roman" panose="02020603050405020304" pitchFamily="18" charset="0"/>
                <a:cs typeface="Times New Roman" panose="02020603050405020304" pitchFamily="18" charset="0"/>
              </a:rPr>
              <a:t>Αμπρακιωτών</a:t>
            </a:r>
            <a:r>
              <a:rPr lang="el-GR" sz="2800" dirty="0">
                <a:latin typeface="Times New Roman" panose="02020603050405020304" pitchFamily="18" charset="0"/>
                <a:cs typeface="Times New Roman" panose="02020603050405020304" pitchFamily="18" charset="0"/>
              </a:rPr>
              <a:t> και Χαόνων, προσπάθησαν ν ά υποτάξουν τη σύμμαχο των Αθηναίων Ακαρνανία και κυριεύσουν την πρωτεύουσά τους </a:t>
            </a:r>
            <a:r>
              <a:rPr lang="el-GR" sz="2800" dirty="0" err="1">
                <a:latin typeface="Times New Roman" panose="02020603050405020304" pitchFamily="18" charset="0"/>
                <a:cs typeface="Times New Roman" panose="02020603050405020304" pitchFamily="18" charset="0"/>
              </a:rPr>
              <a:t>Στράτον</a:t>
            </a:r>
            <a:r>
              <a:rPr lang="el-GR" sz="2800" dirty="0">
                <a:latin typeface="Times New Roman" panose="02020603050405020304" pitchFamily="18" charset="0"/>
                <a:cs typeface="Times New Roman" panose="02020603050405020304" pitchFamily="18" charset="0"/>
              </a:rPr>
              <a:t>. Όλους αυτούς πού </a:t>
            </a:r>
            <a:r>
              <a:rPr lang="el-GR" sz="2800" dirty="0" err="1">
                <a:latin typeface="Times New Roman" panose="02020603050405020304" pitchFamily="18" charset="0"/>
                <a:cs typeface="Times New Roman" panose="02020603050405020304" pitchFamily="18" charset="0"/>
              </a:rPr>
              <a:t>συνεξεστράτευσαν</a:t>
            </a:r>
            <a:r>
              <a:rPr lang="el-GR" sz="2800" dirty="0">
                <a:latin typeface="Times New Roman" panose="02020603050405020304" pitchFamily="18" charset="0"/>
                <a:cs typeface="Times New Roman" panose="02020603050405020304" pitchFamily="18" charset="0"/>
              </a:rPr>
              <a:t> ό Θουκυδίδης αποκαλεί βαρβάρους.</a:t>
            </a:r>
          </a:p>
          <a:p>
            <a:r>
              <a:rPr lang="el-GR" sz="2800" dirty="0">
                <a:latin typeface="Times New Roman" panose="02020603050405020304" pitchFamily="18" charset="0"/>
                <a:cs typeface="Times New Roman" panose="02020603050405020304" pitchFamily="18" charset="0"/>
              </a:rPr>
              <a:t> </a:t>
            </a:r>
            <a:r>
              <a:rPr lang="el-GR" dirty="0"/>
              <a:t>(«</a:t>
            </a:r>
            <a:r>
              <a:rPr lang="el-GR" i="1" dirty="0" err="1"/>
              <a:t>Τροπαίον</a:t>
            </a:r>
            <a:r>
              <a:rPr lang="el-GR" i="1" dirty="0"/>
              <a:t> έστησαν </a:t>
            </a:r>
            <a:r>
              <a:rPr lang="el-GR" i="1" dirty="0" err="1"/>
              <a:t>τής</a:t>
            </a:r>
            <a:r>
              <a:rPr lang="el-GR" i="1" dirty="0"/>
              <a:t> μάχης </a:t>
            </a:r>
            <a:r>
              <a:rPr lang="el-GR" i="1" dirty="0" err="1"/>
              <a:t>τής</a:t>
            </a:r>
            <a:r>
              <a:rPr lang="el-GR" i="1" dirty="0"/>
              <a:t> προς τούς βαρβάρους»). </a:t>
            </a:r>
          </a:p>
        </p:txBody>
      </p:sp>
    </p:spTree>
    <p:extLst>
      <p:ext uri="{BB962C8B-B14F-4D97-AF65-F5344CB8AC3E}">
        <p14:creationId xmlns:p14="http://schemas.microsoft.com/office/powerpoint/2010/main" val="112279076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pPr eaLnBrk="1" hangingPunct="1"/>
            <a:r>
              <a:rPr lang="el-GR" altLang="el-GR" b="1" dirty="0">
                <a:solidFill>
                  <a:srgbClr val="FF0000"/>
                </a:solidFill>
              </a:rPr>
              <a:t>Σερβικό βιβλίο </a:t>
            </a:r>
            <a:r>
              <a:rPr lang="en-US" altLang="el-GR" b="1" dirty="0">
                <a:solidFill>
                  <a:srgbClr val="FF0000"/>
                </a:solidFill>
              </a:rPr>
              <a:t>1871</a:t>
            </a:r>
            <a:endParaRPr lang="el-GR" altLang="el-GR" b="1" dirty="0">
              <a:solidFill>
                <a:srgbClr val="FF0000"/>
              </a:solidFill>
            </a:endParaRPr>
          </a:p>
        </p:txBody>
      </p:sp>
      <p:sp>
        <p:nvSpPr>
          <p:cNvPr id="23555" name="2 - Θέση περιεχομένου"/>
          <p:cNvSpPr>
            <a:spLocks noGrp="1"/>
          </p:cNvSpPr>
          <p:nvPr>
            <p:ph idx="1"/>
          </p:nvPr>
        </p:nvSpPr>
        <p:spPr>
          <a:xfrm>
            <a:off x="612775" y="1600200"/>
            <a:ext cx="8153400" cy="4495800"/>
          </a:xfrm>
        </p:spPr>
        <p:txBody>
          <a:bodyPr/>
          <a:lstStyle/>
          <a:p>
            <a:pPr eaLnBrk="1" hangingPunct="1"/>
            <a:r>
              <a:rPr lang="el-GR" altLang="el-GR" dirty="0"/>
              <a:t>«Οι Μακεδόνες είναι οι αρχαιότεροι Σλάβοι της Βαλκανικής.. Και παρά το γεγονός ότι στα έθιμά τους και στη γλώσσα τους μπορούν να βρεθούν ίχνη από όλους τους λαούς που εδώ και εκεί τους κυρίευαν αυτοί και σήμερα χαρακτηρίζονται από ιδιαιτερότητα και βρίσκονται μεταξύ Σέρβων και Βουλγάρων..»</a:t>
            </a:r>
          </a:p>
        </p:txBody>
      </p:sp>
    </p:spTree>
  </p:cSld>
  <p:clrMapOvr>
    <a:masterClrMapping/>
  </p:clrMapOvr>
  <p:transition>
    <p:dissolv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612775" y="228600"/>
            <a:ext cx="8153400" cy="990600"/>
          </a:xfrm>
        </p:spPr>
        <p:txBody>
          <a:bodyPr/>
          <a:lstStyle/>
          <a:p>
            <a:pPr eaLnBrk="1" hangingPunct="1"/>
            <a:r>
              <a:rPr lang="el-GR" altLang="el-GR" b="1" dirty="0">
                <a:solidFill>
                  <a:srgbClr val="FF0000"/>
                </a:solidFill>
              </a:rPr>
              <a:t>Σερβική πολιτική 1885 κε</a:t>
            </a:r>
          </a:p>
        </p:txBody>
      </p:sp>
      <p:sp>
        <p:nvSpPr>
          <p:cNvPr id="37891" name="2 - Θέση περιεχομένου"/>
          <p:cNvSpPr>
            <a:spLocks noGrp="1"/>
          </p:cNvSpPr>
          <p:nvPr>
            <p:ph idx="1"/>
          </p:nvPr>
        </p:nvSpPr>
        <p:spPr>
          <a:xfrm>
            <a:off x="612775" y="1600200"/>
            <a:ext cx="8153400" cy="4495800"/>
          </a:xfrm>
        </p:spPr>
        <p:txBody>
          <a:bodyPr/>
          <a:lstStyle/>
          <a:p>
            <a:pPr eaLnBrk="1" hangingPunct="1"/>
            <a:r>
              <a:rPr lang="el-GR" altLang="el-GR"/>
              <a:t>1885: προσάρτηση Α. Ρωμυλίας στη Βουλγαρία</a:t>
            </a:r>
          </a:p>
          <a:p>
            <a:pPr eaLnBrk="1" hangingPunct="1"/>
            <a:r>
              <a:rPr lang="el-GR" altLang="el-GR"/>
              <a:t>Σύμπλευση με Πατριαρχείο για διορισμό Μητροπολιτών (Πρισρένη-Σκόπια)</a:t>
            </a:r>
          </a:p>
          <a:p>
            <a:pPr eaLnBrk="1" hangingPunct="1"/>
            <a:r>
              <a:rPr lang="en-US" altLang="el-GR"/>
              <a:t>De jure </a:t>
            </a:r>
            <a:r>
              <a:rPr lang="el-GR" altLang="el-GR"/>
              <a:t> δεν υπήρχε αναγνωρισμένη σερβική εθνότητα.Διαπραγματεύσεις με την Ελλάδα για διανομή Μακεδονίας</a:t>
            </a:r>
          </a:p>
          <a:p>
            <a:pPr eaLnBrk="1" hangingPunct="1"/>
            <a:r>
              <a:rPr lang="el-GR" altLang="el-GR"/>
              <a:t>1887: σερβικά προξενεία στα Σκόπια και στη Θεσσαλονίκη (σιδ. σύνδεση 1888 με Βελιγράδι)</a:t>
            </a:r>
          </a:p>
          <a:p>
            <a:pPr eaLnBrk="1" hangingPunct="1"/>
            <a:r>
              <a:rPr lang="el-GR" altLang="el-GR"/>
              <a:t>1889 σερβικό προξενείο Μοναστηρίου</a:t>
            </a:r>
          </a:p>
        </p:txBody>
      </p:sp>
    </p:spTree>
  </p:cSld>
  <p:clrMapOvr>
    <a:masterClrMapping/>
  </p:clrMapOvr>
  <p:transition>
    <p:dissolv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b="1" dirty="0">
                <a:solidFill>
                  <a:srgbClr val="FF0000"/>
                </a:solidFill>
              </a:rPr>
              <a:t>Η ΣΕΡΒΟΜΑΚΕΔΟΝΙΚΗ </a:t>
            </a:r>
            <a:r>
              <a:rPr lang="el-GR" altLang="el-GR" dirty="0">
                <a:solidFill>
                  <a:schemeClr val="bg1"/>
                </a:solidFill>
              </a:rPr>
              <a:t>ΚΙΝΗΣΗ</a:t>
            </a:r>
          </a:p>
        </p:txBody>
      </p:sp>
      <p:sp>
        <p:nvSpPr>
          <p:cNvPr id="38915" name="2 - Θέση περιεχομένου"/>
          <p:cNvSpPr>
            <a:spLocks noGrp="1"/>
          </p:cNvSpPr>
          <p:nvPr>
            <p:ph idx="1"/>
          </p:nvPr>
        </p:nvSpPr>
        <p:spPr>
          <a:xfrm>
            <a:off x="612775" y="1600200"/>
            <a:ext cx="8153400" cy="4495800"/>
          </a:xfrm>
        </p:spPr>
        <p:txBody>
          <a:bodyPr>
            <a:normAutofit/>
          </a:bodyPr>
          <a:lstStyle/>
          <a:p>
            <a:pPr eaLnBrk="1" hangingPunct="1"/>
            <a:r>
              <a:rPr lang="el-GR" altLang="el-GR"/>
              <a:t>1886: ίδρυση Εταιρίας Άγιος Σάββας κι «Σερβο-μακεδονικού Συλλόγου Κωνσταντινούπολης</a:t>
            </a:r>
          </a:p>
          <a:p>
            <a:pPr eaLnBrk="1" hangingPunct="1"/>
            <a:r>
              <a:rPr lang="el-GR" altLang="el-GR"/>
              <a:t>Στάση στο γλωσσικό: να δημιουργηθεί γλώσσα  με βάση τα σλαβομακεδονικά ιδιώματα και δάνεια από τη σερβική λόγια γλώσσα (</a:t>
            </a:r>
            <a:r>
              <a:rPr lang="en-US" altLang="el-GR"/>
              <a:t>Stojan Novakovic</a:t>
            </a:r>
            <a:r>
              <a:rPr lang="el-GR" altLang="el-GR"/>
              <a:t> πρέσβης Σερβίας σε Κων/λη στον ΥΠΕΠΘ Σερβίας</a:t>
            </a:r>
            <a:r>
              <a:rPr lang="en-US" altLang="el-GR"/>
              <a:t> Vladan Djordjevic</a:t>
            </a:r>
            <a:r>
              <a:rPr lang="el-GR" altLang="el-GR"/>
              <a:t>:«..τα αποτελέσματα της βουλγαρικής προπαγάνδας θα καταρρεύσουν με τον μακεδονισμό, τον διαχωρισμό της μακεδονικής εθνοτικής ομάδας από τον σερβισμό και βουλγαρισμό..»</a:t>
            </a:r>
          </a:p>
        </p:txBody>
      </p:sp>
    </p:spTree>
  </p:cSld>
  <p:clrMapOvr>
    <a:masterClrMapping/>
  </p:clrMapOvr>
  <p:transition>
    <p:dissolv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b="1" dirty="0">
                <a:solidFill>
                  <a:srgbClr val="FF0000"/>
                </a:solidFill>
              </a:rPr>
              <a:t>Η ΓΕΝΕΣΗ ΤΗΣ ΣΛΑΒΟΜΑΚΕΔΟΝΙΚΗΣ ΤΑΥΤΟΤΗΤΑΣ</a:t>
            </a:r>
            <a:endParaRPr lang="en-US" b="1" dirty="0">
              <a:solidFill>
                <a:srgbClr val="FF0000"/>
              </a:solidFill>
            </a:endParaRPr>
          </a:p>
        </p:txBody>
      </p:sp>
    </p:spTree>
  </p:cSld>
  <p:clrMapOvr>
    <a:masterClrMapping/>
  </p:clrMapOvr>
  <p:transition>
    <p:dissolv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692696"/>
            <a:ext cx="8153400" cy="526504"/>
          </a:xfrm>
        </p:spPr>
        <p:txBody>
          <a:bodyPr>
            <a:normAutofit fontScale="90000"/>
          </a:bodyPr>
          <a:lstStyle/>
          <a:p>
            <a:pPr eaLnBrk="1" fontAlgn="auto" hangingPunct="1">
              <a:spcAft>
                <a:spcPts val="0"/>
              </a:spcAft>
              <a:defRPr/>
            </a:pPr>
            <a:r>
              <a:rPr lang="el-GR" b="1" dirty="0">
                <a:solidFill>
                  <a:srgbClr val="FF0000"/>
                </a:solidFill>
              </a:rPr>
              <a:t>1878-1913: ανάδυση εθνικού </a:t>
            </a:r>
            <a:r>
              <a:rPr lang="el-GR" b="1" dirty="0" err="1">
                <a:solidFill>
                  <a:srgbClr val="FF0000"/>
                </a:solidFill>
              </a:rPr>
              <a:t>σλαβομακεδονισμού</a:t>
            </a:r>
            <a:endParaRPr lang="el-GR" b="1" dirty="0">
              <a:solidFill>
                <a:srgbClr val="FF0000"/>
              </a:solidFill>
            </a:endParaRPr>
          </a:p>
        </p:txBody>
      </p:sp>
      <p:sp>
        <p:nvSpPr>
          <p:cNvPr id="27651" name="2 - Θέση περιεχομένου"/>
          <p:cNvSpPr>
            <a:spLocks noGrp="1"/>
          </p:cNvSpPr>
          <p:nvPr>
            <p:ph idx="1"/>
          </p:nvPr>
        </p:nvSpPr>
        <p:spPr>
          <a:xfrm>
            <a:off x="612775" y="2132856"/>
            <a:ext cx="8153400" cy="3963144"/>
          </a:xfrm>
        </p:spPr>
        <p:txBody>
          <a:bodyPr/>
          <a:lstStyle/>
          <a:p>
            <a:pPr eaLnBrk="1" hangingPunct="1"/>
            <a:r>
              <a:rPr lang="el-GR" altLang="el-GR" dirty="0"/>
              <a:t>Μετά την ίδρυση της βουλγαρικής ηγεμονίας (1878) οι συντηρητικοί παρέμειναν ρωσόφιλοι με τον </a:t>
            </a:r>
            <a:r>
              <a:rPr lang="en-US" altLang="el-GR" dirty="0" err="1"/>
              <a:t>Stojlov</a:t>
            </a:r>
            <a:r>
              <a:rPr lang="el-GR" altLang="el-GR" dirty="0"/>
              <a:t>, οι φιλελεύθεροι ρωσόφιλοι με τον </a:t>
            </a:r>
            <a:r>
              <a:rPr lang="en-US" altLang="el-GR" dirty="0"/>
              <a:t> </a:t>
            </a:r>
            <a:r>
              <a:rPr lang="en-US" altLang="el-GR" dirty="0" err="1"/>
              <a:t>Cankov</a:t>
            </a:r>
            <a:r>
              <a:rPr lang="en-US" altLang="el-GR" dirty="0"/>
              <a:t>, </a:t>
            </a:r>
            <a:r>
              <a:rPr lang="el-GR" altLang="el-GR" dirty="0"/>
              <a:t>και φιλοδυτικοί με τον </a:t>
            </a:r>
            <a:r>
              <a:rPr lang="en-US" altLang="el-GR" dirty="0" err="1"/>
              <a:t>Stanbulov</a:t>
            </a:r>
            <a:r>
              <a:rPr lang="el-GR" altLang="el-GR" dirty="0"/>
              <a:t>. Στην προσάρτηση της Ανατολικής Ρωμυλίας το 1885-86 η Ρωσία κινήθηκε εναντίον του </a:t>
            </a:r>
            <a:r>
              <a:rPr lang="en-US" altLang="el-GR" dirty="0"/>
              <a:t>Battenberg</a:t>
            </a:r>
            <a:r>
              <a:rPr lang="el-GR" altLang="el-GR" dirty="0"/>
              <a:t>. Η εκλογή του </a:t>
            </a:r>
            <a:r>
              <a:rPr lang="el-GR" altLang="el-GR" dirty="0" err="1"/>
              <a:t>Φερδινάρδου</a:t>
            </a:r>
            <a:r>
              <a:rPr lang="en-US" altLang="el-GR" dirty="0"/>
              <a:t> </a:t>
            </a:r>
            <a:r>
              <a:rPr lang="el-GR" altLang="el-GR" dirty="0"/>
              <a:t>το 1887 ως ηγεμόνα δεν άρεσε στη Ρωσία. </a:t>
            </a:r>
          </a:p>
        </p:txBody>
      </p:sp>
    </p:spTree>
  </p:cSld>
  <p:clrMapOvr>
    <a:masterClrMapping/>
  </p:clrMapOvr>
  <p:transition>
    <p:dissolv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normAutofit fontScale="90000"/>
          </a:bodyPr>
          <a:lstStyle/>
          <a:p>
            <a:pPr eaLnBrk="1" hangingPunct="1"/>
            <a:r>
              <a:rPr lang="en-US" altLang="el-GR" b="1" dirty="0">
                <a:solidFill>
                  <a:srgbClr val="FF0000"/>
                </a:solidFill>
              </a:rPr>
              <a:t>Novakovic 1888</a:t>
            </a:r>
            <a:r>
              <a:rPr lang="el-GR" altLang="el-GR" b="1" dirty="0">
                <a:solidFill>
                  <a:srgbClr val="FF0000"/>
                </a:solidFill>
              </a:rPr>
              <a:t>, </a:t>
            </a:r>
            <a:r>
              <a:rPr lang="en-US" altLang="el-GR" b="1" dirty="0">
                <a:solidFill>
                  <a:srgbClr val="FF0000"/>
                </a:solidFill>
              </a:rPr>
              <a:t>Jovan </a:t>
            </a:r>
            <a:r>
              <a:rPr lang="en-US" altLang="el-GR" b="1" dirty="0" err="1">
                <a:solidFill>
                  <a:srgbClr val="FF0000"/>
                </a:solidFill>
              </a:rPr>
              <a:t>Cjvijic</a:t>
            </a:r>
            <a:r>
              <a:rPr lang="en-US" altLang="el-GR" b="1" dirty="0">
                <a:solidFill>
                  <a:srgbClr val="FF0000"/>
                </a:solidFill>
              </a:rPr>
              <a:t> 190</a:t>
            </a:r>
            <a:r>
              <a:rPr lang="en-US" altLang="el-GR" dirty="0">
                <a:solidFill>
                  <a:srgbClr val="FF0000"/>
                </a:solidFill>
              </a:rPr>
              <a:t>3</a:t>
            </a:r>
            <a:endParaRPr lang="el-GR" altLang="el-GR" dirty="0">
              <a:solidFill>
                <a:srgbClr val="FF0000"/>
              </a:solidFill>
            </a:endParaRPr>
          </a:p>
        </p:txBody>
      </p:sp>
      <p:sp>
        <p:nvSpPr>
          <p:cNvPr id="39939" name="2 - Θέση περιεχομένου"/>
          <p:cNvSpPr>
            <a:spLocks noGrp="1"/>
          </p:cNvSpPr>
          <p:nvPr>
            <p:ph idx="1"/>
          </p:nvPr>
        </p:nvSpPr>
        <p:spPr/>
        <p:txBody>
          <a:bodyPr>
            <a:normAutofit fontScale="92500" lnSpcReduction="10000"/>
          </a:bodyPr>
          <a:lstStyle/>
          <a:p>
            <a:pPr eaLnBrk="1" hangingPunct="1"/>
            <a:r>
              <a:rPr lang="el-GR" altLang="el-GR"/>
              <a:t>«Αν το ζήτημα διαχωριζόταν από τη σφαίρα της πολιτικής και έπρεπε να εξεταστεί επιστημονικά θα μπορούσε σύμφωνα με τους ξένους επιστήμονες να διαπιστωθεί ότι οι Μακεδόνες αποτελούν έναν μεταβατικό κρίκο μεταξύ Σέρβων και Βουλγάρων..»</a:t>
            </a:r>
            <a:endParaRPr lang="en-US" altLang="el-GR"/>
          </a:p>
          <a:p>
            <a:pPr eaLnBrk="1" hangingPunct="1"/>
            <a:r>
              <a:rPr lang="el-GR" altLang="el-GR"/>
              <a:t>«Οι Μακεδόνες Σλάβοι είναι μια αρχαϊκή σλαβική μάζα άμορφη μάζα χωρίς καθορισμένη εθνική συνείδηση.. Η μακεδονική γλώσσα αποτελείται από διαλέκτους.. Το κράτος που θα κρατήσει τη Μακεδονία θα δώσει στη γλώσσα μονιμότητα..»</a:t>
            </a:r>
          </a:p>
        </p:txBody>
      </p:sp>
    </p:spTree>
  </p:cSld>
  <p:clrMapOvr>
    <a:masterClrMapping/>
  </p:clrMapOvr>
  <p:transition>
    <p:dissolv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pPr eaLnBrk="1" hangingPunct="1"/>
            <a:r>
              <a:rPr lang="el-GR" altLang="el-GR" b="1" dirty="0">
                <a:solidFill>
                  <a:srgbClr val="FF0000"/>
                </a:solidFill>
              </a:rPr>
              <a:t>Βιβλία στη «</a:t>
            </a:r>
            <a:r>
              <a:rPr lang="el-GR" altLang="el-GR" b="1" dirty="0" err="1">
                <a:solidFill>
                  <a:srgbClr val="FF0000"/>
                </a:solidFill>
              </a:rPr>
              <a:t>σλαβομακεδονική</a:t>
            </a:r>
            <a:r>
              <a:rPr lang="el-GR" altLang="el-GR" b="1" dirty="0">
                <a:solidFill>
                  <a:srgbClr val="FF0000"/>
                </a:solidFill>
              </a:rPr>
              <a:t>»</a:t>
            </a:r>
          </a:p>
        </p:txBody>
      </p:sp>
      <p:sp>
        <p:nvSpPr>
          <p:cNvPr id="40963" name="2 - Θέση περιεχομένου"/>
          <p:cNvSpPr>
            <a:spLocks noGrp="1"/>
          </p:cNvSpPr>
          <p:nvPr>
            <p:ph idx="1"/>
          </p:nvPr>
        </p:nvSpPr>
        <p:spPr/>
        <p:txBody>
          <a:bodyPr/>
          <a:lstStyle/>
          <a:p>
            <a:pPr eaLnBrk="1" hangingPunct="1"/>
            <a:r>
              <a:rPr lang="el-GR" altLang="el-GR"/>
              <a:t>1889: </a:t>
            </a:r>
            <a:r>
              <a:rPr lang="en-US" altLang="el-GR"/>
              <a:t>Novakovic, Evrovic, Crupcevic</a:t>
            </a:r>
            <a:r>
              <a:rPr lang="el-GR" altLang="el-GR"/>
              <a:t>: έκδοση μακεδονικού αλφαβηταρίου με βάση το σερβικό αλφάβητο μεταφρασμένο κατά τα 2/3 στην σλαβομακεδονική διάλεκτο</a:t>
            </a:r>
          </a:p>
          <a:p>
            <a:pPr eaLnBrk="1" hangingPunct="1"/>
            <a:r>
              <a:rPr lang="el-GR" altLang="el-GR"/>
              <a:t>1889: Ημερολόγιο (Περιστέρι) στη σερβική γλώσσα μεταφρασμένο στη σλαβομακεδονική</a:t>
            </a:r>
          </a:p>
          <a:p>
            <a:pPr eaLnBrk="1" hangingPunct="1"/>
            <a:r>
              <a:rPr lang="el-GR" altLang="el-GR"/>
              <a:t>1890: πρώτο αναγνωστικό της «μακεδονικής» διαλέκτου</a:t>
            </a:r>
          </a:p>
        </p:txBody>
      </p:sp>
    </p:spTree>
  </p:cSld>
  <p:clrMapOvr>
    <a:masterClrMapping/>
  </p:clrMapOvr>
  <p:transition>
    <p:dissolv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b="1" dirty="0">
                <a:solidFill>
                  <a:srgbClr val="FF0000"/>
                </a:solidFill>
              </a:rPr>
              <a:t>ΤΟ ΜΑΚΕΔΟΝΙΚΟ ΣΤΙΣ ΑΡΧΕΣ ΤΟΥ 20</a:t>
            </a:r>
            <a:r>
              <a:rPr lang="el-GR" b="1" baseline="30000" dirty="0">
                <a:solidFill>
                  <a:srgbClr val="FF0000"/>
                </a:solidFill>
              </a:rPr>
              <a:t>ου</a:t>
            </a:r>
            <a:r>
              <a:rPr lang="el-GR" b="1" dirty="0">
                <a:solidFill>
                  <a:srgbClr val="FF0000"/>
                </a:solidFill>
              </a:rPr>
              <a:t> αιώνα</a:t>
            </a:r>
            <a:endParaRPr lang="en-US" b="1" dirty="0">
              <a:solidFill>
                <a:srgbClr val="FF0000"/>
              </a:solidFill>
            </a:endParaRPr>
          </a:p>
        </p:txBody>
      </p:sp>
    </p:spTree>
  </p:cSld>
  <p:clrMapOvr>
    <a:masterClrMapping/>
  </p:clrMapOvr>
  <p:transition>
    <p:dissolv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ΑΠΟΨΕΙΣ ΣΟΣΙΑΛΙΣΤΩΝ 20</a:t>
            </a:r>
            <a:r>
              <a:rPr lang="el-GR" baseline="30000" dirty="0"/>
              <a:t>ος</a:t>
            </a:r>
            <a:r>
              <a:rPr lang="el-GR" dirty="0"/>
              <a:t> αι.</a:t>
            </a:r>
            <a:endParaRPr lang="en-US" dirty="0"/>
          </a:p>
        </p:txBody>
      </p:sp>
      <p:sp>
        <p:nvSpPr>
          <p:cNvPr id="3" name="2 - Θέση περιεχομένου"/>
          <p:cNvSpPr>
            <a:spLocks noGrp="1"/>
          </p:cNvSpPr>
          <p:nvPr>
            <p:ph idx="1"/>
          </p:nvPr>
        </p:nvSpPr>
        <p:spPr/>
        <p:txBody>
          <a:bodyPr>
            <a:normAutofit fontScale="85000" lnSpcReduction="10000"/>
          </a:bodyPr>
          <a:lstStyle/>
          <a:p>
            <a:r>
              <a:rPr lang="en-US" dirty="0" err="1"/>
              <a:t>Sakuzov</a:t>
            </a:r>
            <a:r>
              <a:rPr lang="el-GR" dirty="0"/>
              <a:t>: οι Μακεδόνες Σλάβοι είναι Βούλγαροι και η Βουλγαρία έχει δικαιώματα στη Μακεδονία (</a:t>
            </a:r>
            <a:r>
              <a:rPr lang="en-US" dirty="0"/>
              <a:t>Rothschild, pp.212)</a:t>
            </a:r>
          </a:p>
          <a:p>
            <a:r>
              <a:rPr lang="el-GR" dirty="0"/>
              <a:t>Πλάτων </a:t>
            </a:r>
            <a:r>
              <a:rPr lang="el-GR" dirty="0" err="1"/>
              <a:t>Δρακούλης</a:t>
            </a:r>
            <a:r>
              <a:rPr lang="el-GR" dirty="0"/>
              <a:t> στο </a:t>
            </a:r>
            <a:r>
              <a:rPr lang="en-US" dirty="0"/>
              <a:t>Asiatic Review </a:t>
            </a:r>
            <a:r>
              <a:rPr lang="el-GR" dirty="0"/>
              <a:t>θεωρεί τη Θεσσαλονίκη μέρος της Ελλάδος(Γ. </a:t>
            </a:r>
            <a:r>
              <a:rPr lang="el-GR" dirty="0" err="1"/>
              <a:t>Λεονταρίτης</a:t>
            </a:r>
            <a:r>
              <a:rPr lang="el-GR" dirty="0"/>
              <a:t> (1978). Το </a:t>
            </a:r>
            <a:r>
              <a:rPr lang="el-GR" dirty="0" err="1"/>
              <a:t>ελληνικόσοσιαλιστικό</a:t>
            </a:r>
            <a:r>
              <a:rPr lang="el-GR" dirty="0"/>
              <a:t> κίνημα στη διάρκεια του Α πολέμου. Αθήνα, σ.64). </a:t>
            </a:r>
            <a:r>
              <a:rPr lang="en-US" dirty="0"/>
              <a:t>H</a:t>
            </a:r>
            <a:r>
              <a:rPr lang="el-GR" dirty="0"/>
              <a:t> εβραϊκή </a:t>
            </a:r>
            <a:r>
              <a:rPr lang="en-US" dirty="0" err="1"/>
              <a:t>Federasion</a:t>
            </a:r>
            <a:r>
              <a:rPr lang="en-US" dirty="0"/>
              <a:t> </a:t>
            </a:r>
            <a:r>
              <a:rPr lang="el-GR" dirty="0"/>
              <a:t> υπέρ αυτόνομης Μακεδονίας (ΚΜΕ(1989). Η σοσιαλιστική οργάνωση </a:t>
            </a:r>
            <a:r>
              <a:rPr lang="el-GR" dirty="0" err="1"/>
              <a:t>Φεντερασιόν</a:t>
            </a:r>
            <a:r>
              <a:rPr lang="el-GR" dirty="0"/>
              <a:t> της Θεσσαλονίκης1909-1918. </a:t>
            </a:r>
            <a:r>
              <a:rPr lang="en-US" dirty="0"/>
              <a:t>P. Dumont </a:t>
            </a:r>
            <a:r>
              <a:rPr lang="en-US" dirty="0" err="1"/>
              <a:t>une</a:t>
            </a:r>
            <a:r>
              <a:rPr lang="en-US" dirty="0"/>
              <a:t> organization </a:t>
            </a:r>
            <a:r>
              <a:rPr lang="en-US" dirty="0" err="1"/>
              <a:t>socialiste</a:t>
            </a:r>
            <a:r>
              <a:rPr lang="en-US" dirty="0"/>
              <a:t> ottoman: la federation </a:t>
            </a:r>
            <a:r>
              <a:rPr lang="en-US" dirty="0" err="1"/>
              <a:t>ouvriere</a:t>
            </a:r>
            <a:r>
              <a:rPr lang="en-US" dirty="0"/>
              <a:t> de </a:t>
            </a:r>
            <a:r>
              <a:rPr lang="en-US" dirty="0" err="1"/>
              <a:t>Salonique</a:t>
            </a:r>
            <a:r>
              <a:rPr lang="en-US" dirty="0"/>
              <a:t>. Etudes </a:t>
            </a:r>
            <a:r>
              <a:rPr lang="en-US" dirty="0" err="1"/>
              <a:t>Balkaniques</a:t>
            </a:r>
            <a:r>
              <a:rPr lang="en-US" dirty="0"/>
              <a:t> 11 (1975)., pp. 76-88.</a:t>
            </a:r>
            <a:endParaRPr lang="el-GR" dirty="0"/>
          </a:p>
          <a:p>
            <a:endParaRPr lang="en-US" dirty="0"/>
          </a:p>
        </p:txBody>
      </p:sp>
    </p:spTree>
  </p:cSld>
  <p:clrMapOvr>
    <a:masterClrMapping/>
  </p:clrMapOvr>
  <p:transition>
    <p:dissolv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b="1" dirty="0">
                <a:solidFill>
                  <a:srgbClr val="FF0000"/>
                </a:solidFill>
              </a:rPr>
              <a:t>ΓΕΝΕΣΗ ΣΛΑΒΟΜΑΚΕΔΟΝΙΚΟΥ ΣΕΠΑΡΑΤΙΣΜΟΥ</a:t>
            </a:r>
            <a:endParaRPr lang="en-US" b="1" dirty="0">
              <a:solidFill>
                <a:srgbClr val="FF0000"/>
              </a:solidFill>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23528" y="1412776"/>
            <a:ext cx="8640960" cy="5112568"/>
          </a:xfrm>
        </p:spPr>
        <p:txBody>
          <a:bodyPr>
            <a:noAutofit/>
          </a:bodyPr>
          <a:lstStyle/>
          <a:p>
            <a:r>
              <a:rPr lang="el-GR" sz="2400" dirty="0">
                <a:latin typeface="Times New Roman" panose="02020603050405020304" pitchFamily="18" charset="0"/>
                <a:cs typeface="Times New Roman" panose="02020603050405020304" pitchFamily="18" charset="0"/>
              </a:rPr>
              <a:t>Ανάμεσα στους επιδρομείς μνημονεύονται και οι Μακεδόνες.. «</a:t>
            </a:r>
            <a:r>
              <a:rPr lang="el-GR" sz="2400" i="1" dirty="0">
                <a:latin typeface="Times New Roman" panose="02020603050405020304" pitchFamily="18" charset="0"/>
                <a:cs typeface="Times New Roman" panose="02020603050405020304" pitchFamily="18" charset="0"/>
              </a:rPr>
              <a:t>Έπεμψε δε και Περδίκκας </a:t>
            </a:r>
            <a:r>
              <a:rPr lang="el-GR" sz="2400" i="1" dirty="0" err="1">
                <a:latin typeface="Times New Roman" panose="02020603050405020304" pitchFamily="18" charset="0"/>
                <a:cs typeface="Times New Roman" panose="02020603050405020304" pitchFamily="18" charset="0"/>
              </a:rPr>
              <a:t>κρύφα</a:t>
            </a:r>
            <a:r>
              <a:rPr lang="el-GR" sz="2400" i="1" dirty="0">
                <a:latin typeface="Times New Roman" panose="02020603050405020304" pitchFamily="18" charset="0"/>
                <a:cs typeface="Times New Roman" panose="02020603050405020304" pitchFamily="18" charset="0"/>
              </a:rPr>
              <a:t> των Αθηναίων χιλίους Μακεδόνων, οι ύστερον </a:t>
            </a:r>
            <a:r>
              <a:rPr lang="el-GR" sz="2400" i="1" dirty="0" err="1">
                <a:latin typeface="Times New Roman" panose="02020603050405020304" pitchFamily="18" charset="0"/>
                <a:cs typeface="Times New Roman" panose="02020603050405020304" pitchFamily="18" charset="0"/>
              </a:rPr>
              <a:t>ήλθον</a:t>
            </a:r>
            <a:r>
              <a:rPr lang="el-GR" sz="2400" i="1" dirty="0">
                <a:latin typeface="Times New Roman" panose="02020603050405020304" pitchFamily="18" charset="0"/>
                <a:cs typeface="Times New Roman" panose="02020603050405020304" pitchFamily="18" charset="0"/>
              </a:rPr>
              <a:t>» (2, 81). (=Έστειλε και ό Περδίκκας κρυφά από τούς Αθηναίους χίλιους Μακεδόνες, οι οποίοι ήλθαν αργότερα).</a:t>
            </a:r>
          </a:p>
          <a:p>
            <a:r>
              <a:rPr lang="el-GR" sz="2400" dirty="0">
                <a:latin typeface="Times New Roman" panose="02020603050405020304" pitchFamily="18" charset="0"/>
                <a:cs typeface="Times New Roman" panose="02020603050405020304" pitchFamily="18" charset="0"/>
              </a:rPr>
              <a:t>Άρα, όταν ό Θουκυδίδης αναφέρεται στις επιχειρήσεις των «βαρβάρων», δεν λαμβάνει υπόψη τούς Μακεδόνες, οι οποίοι «ύστερον </a:t>
            </a:r>
            <a:r>
              <a:rPr lang="el-GR" sz="2400" dirty="0" err="1">
                <a:latin typeface="Times New Roman" panose="02020603050405020304" pitchFamily="18" charset="0"/>
                <a:cs typeface="Times New Roman" panose="02020603050405020304" pitchFamily="18" charset="0"/>
              </a:rPr>
              <a:t>ήλθον</a:t>
            </a:r>
            <a:r>
              <a:rPr lang="el-GR" sz="2400" dirty="0">
                <a:latin typeface="Times New Roman" panose="02020603050405020304" pitchFamily="18" charset="0"/>
                <a:cs typeface="Times New Roman" panose="02020603050405020304" pitchFamily="18" charset="0"/>
              </a:rPr>
              <a:t>»</a:t>
            </a:r>
          </a:p>
          <a:p>
            <a:endParaRPr lang="el-GR" sz="2800" dirty="0"/>
          </a:p>
        </p:txBody>
      </p:sp>
    </p:spTree>
    <p:extLst>
      <p:ext uri="{BB962C8B-B14F-4D97-AF65-F5344CB8AC3E}">
        <p14:creationId xmlns:p14="http://schemas.microsoft.com/office/powerpoint/2010/main" val="339485877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r>
              <a:rPr lang="el-GR" altLang="el-GR"/>
              <a:t>Σλαβομακεδονικός σεπαρατισμός</a:t>
            </a:r>
          </a:p>
        </p:txBody>
      </p:sp>
      <p:sp>
        <p:nvSpPr>
          <p:cNvPr id="43011" name="2 - Θέση περιεχομένου"/>
          <p:cNvSpPr>
            <a:spLocks noGrp="1"/>
          </p:cNvSpPr>
          <p:nvPr>
            <p:ph idx="1"/>
          </p:nvPr>
        </p:nvSpPr>
        <p:spPr/>
        <p:txBody>
          <a:bodyPr>
            <a:normAutofit fontScale="92500" lnSpcReduction="10000"/>
          </a:bodyPr>
          <a:lstStyle/>
          <a:p>
            <a:pPr eaLnBrk="1" hangingPunct="1"/>
            <a:r>
              <a:rPr lang="el-GR" altLang="el-GR"/>
              <a:t>Χαρακτηριστικά των </a:t>
            </a:r>
            <a:r>
              <a:rPr lang="en-US" altLang="el-GR"/>
              <a:t>Dedov</a:t>
            </a:r>
            <a:r>
              <a:rPr lang="el-GR" altLang="el-GR"/>
              <a:t> </a:t>
            </a:r>
            <a:r>
              <a:rPr lang="en-US" altLang="el-GR"/>
              <a:t>(Balkanski Glasnik), Misajkov, Misirkov, Cupovski</a:t>
            </a:r>
          </a:p>
          <a:p>
            <a:pPr eaLnBrk="1" hangingPunct="1"/>
            <a:r>
              <a:rPr lang="el-GR" altLang="el-GR"/>
              <a:t>Α) φοίτηση σε σερβικά και βουλγαρικά σχολεία Μακεδονίας</a:t>
            </a:r>
          </a:p>
          <a:p>
            <a:pPr eaLnBrk="1" hangingPunct="1"/>
            <a:r>
              <a:rPr lang="el-GR" altLang="el-GR"/>
              <a:t>Β) αμφισβήτηση του απελευθερωτικού ρόλου της Βουλγαρίας</a:t>
            </a:r>
          </a:p>
          <a:p>
            <a:pPr eaLnBrk="1" hangingPunct="1"/>
            <a:r>
              <a:rPr lang="el-GR" altLang="el-GR"/>
              <a:t>Γ) απογοήτευση από τη ρωσική πολιτική που ευνοούσε τη διανομή της Μακεδονίας</a:t>
            </a:r>
          </a:p>
          <a:p>
            <a:pPr eaLnBrk="1" hangingPunct="1"/>
            <a:r>
              <a:rPr lang="el-GR" altLang="el-GR"/>
              <a:t>Δ) θεώρηση της Μακεδονίας ως ιστορικο-οικονομικής ενότητας</a:t>
            </a:r>
          </a:p>
        </p:txBody>
      </p:sp>
    </p:spTree>
  </p:cSld>
  <p:clrMapOvr>
    <a:masterClrMapping/>
  </p:clrMapOvr>
  <p:transition>
    <p:dissolv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fontScale="90000"/>
          </a:bodyPr>
          <a:lstStyle/>
          <a:p>
            <a:pPr eaLnBrk="1" hangingPunct="1"/>
            <a:r>
              <a:rPr lang="el-GR" altLang="el-GR"/>
              <a:t>1902-1903: σλαβομακεδονικός σεπαρατσμός</a:t>
            </a:r>
          </a:p>
        </p:txBody>
      </p:sp>
      <p:sp>
        <p:nvSpPr>
          <p:cNvPr id="44035" name="2 - Θέση περιεχομένου"/>
          <p:cNvSpPr>
            <a:spLocks noGrp="1"/>
          </p:cNvSpPr>
          <p:nvPr>
            <p:ph idx="1"/>
          </p:nvPr>
        </p:nvSpPr>
        <p:spPr/>
        <p:txBody>
          <a:bodyPr>
            <a:normAutofit lnSpcReduction="10000"/>
          </a:bodyPr>
          <a:lstStyle/>
          <a:p>
            <a:pPr eaLnBrk="1" hangingPunct="1"/>
            <a:r>
              <a:rPr lang="en-US" altLang="el-GR"/>
              <a:t>Dedov Misajkov </a:t>
            </a:r>
            <a:r>
              <a:rPr lang="el-GR" altLang="el-GR"/>
              <a:t>ζητάν από τη Ρωσία τη σύσταση σλαβομακεδονικού μιλλέτ.</a:t>
            </a:r>
          </a:p>
          <a:p>
            <a:pPr eaLnBrk="1" hangingPunct="1"/>
            <a:r>
              <a:rPr lang="en-US" altLang="el-GR"/>
              <a:t>Krste Misirkov</a:t>
            </a:r>
            <a:r>
              <a:rPr lang="el-GR" altLang="el-GR"/>
              <a:t> (1875-1926): δίδαξε στο κλασικό βουλγαρικό Γυμνάσιο Μοναστηρίου και σχετιζόταν με τον Ρώσο πρόξενο </a:t>
            </a:r>
            <a:r>
              <a:rPr lang="en-US" altLang="el-GR"/>
              <a:t>Rostkovski</a:t>
            </a:r>
            <a:endParaRPr lang="el-GR" altLang="el-GR"/>
          </a:p>
          <a:p>
            <a:pPr eaLnBrk="1" hangingPunct="1"/>
            <a:r>
              <a:rPr lang="el-GR" altLang="el-GR"/>
              <a:t>1903: συνέδριο της </a:t>
            </a:r>
            <a:r>
              <a:rPr lang="en-US" altLang="el-GR"/>
              <a:t>VMRO </a:t>
            </a:r>
            <a:r>
              <a:rPr lang="el-GR" altLang="el-GR"/>
              <a:t>στη Θεσσαλονίκη για εξέγερση: έκδοση στη Σόφια του </a:t>
            </a:r>
            <a:r>
              <a:rPr lang="en-US" altLang="el-GR"/>
              <a:t>Za makedonkite raboti</a:t>
            </a:r>
            <a:r>
              <a:rPr lang="el-GR" altLang="el-GR"/>
              <a:t> γραμμένη στη σλαβομακεδονική του Μοναστηρίου. Μανιφέστο</a:t>
            </a:r>
          </a:p>
        </p:txBody>
      </p:sp>
    </p:spTree>
  </p:cSld>
  <p:clrMapOvr>
    <a:masterClrMapping/>
  </p:clrMapOvr>
  <p:transition>
    <p:dissolv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normAutofit fontScale="90000"/>
          </a:bodyPr>
          <a:lstStyle/>
          <a:p>
            <a:pPr eaLnBrk="1" hangingPunct="1"/>
            <a:r>
              <a:rPr lang="el-GR" altLang="el-GR"/>
              <a:t>Χαρακτηριστικά του μανιφέστου</a:t>
            </a:r>
            <a:r>
              <a:rPr lang="en-US" altLang="el-GR"/>
              <a:t> Misirkov 1903</a:t>
            </a:r>
            <a:endParaRPr lang="el-GR" altLang="el-GR"/>
          </a:p>
        </p:txBody>
      </p:sp>
      <p:sp>
        <p:nvSpPr>
          <p:cNvPr id="45059" name="2 - Θέση περιεχομένου"/>
          <p:cNvSpPr>
            <a:spLocks noGrp="1"/>
          </p:cNvSpPr>
          <p:nvPr>
            <p:ph idx="1"/>
          </p:nvPr>
        </p:nvSpPr>
        <p:spPr/>
        <p:txBody>
          <a:bodyPr>
            <a:normAutofit lnSpcReduction="10000"/>
          </a:bodyPr>
          <a:lstStyle/>
          <a:p>
            <a:pPr eaLnBrk="1" hangingPunct="1"/>
            <a:r>
              <a:rPr lang="el-GR" altLang="el-GR"/>
              <a:t>Η τριχοτόμηση του σλαβικού πληθυσμού της Μακεδονίας σε Σερβομάνους, Βούλγαρους, Γκραικομάνους είναι αποτέλεσμα της εκπαιδευτικής πολιτικής των εθνών-κρατών</a:t>
            </a:r>
          </a:p>
          <a:p>
            <a:pPr eaLnBrk="1" hangingPunct="1"/>
            <a:r>
              <a:rPr lang="el-GR" altLang="el-GR"/>
              <a:t>Η βουλγαρική προπαγάνδα για αυτονομία της Μακεδονίας δεν είναι ειλικρινής και θα βρει αντιμέτωπη τη Σερβία</a:t>
            </a:r>
          </a:p>
          <a:p>
            <a:pPr eaLnBrk="1" hangingPunct="1"/>
            <a:r>
              <a:rPr lang="el-GR" altLang="el-GR"/>
              <a:t>Η δημιουργία σλαβομακεδονικής ταυτότητας θα διαφοροποιήσει τους Μακεδονοσλάβους </a:t>
            </a:r>
          </a:p>
        </p:txBody>
      </p:sp>
    </p:spTree>
  </p:cSld>
  <p:clrMapOvr>
    <a:masterClrMapping/>
  </p:clrMapOvr>
  <p:transition>
    <p:dissolv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normAutofit fontScale="90000"/>
          </a:bodyPr>
          <a:lstStyle/>
          <a:p>
            <a:pPr eaLnBrk="1" hangingPunct="1"/>
            <a:r>
              <a:rPr lang="el-GR" altLang="el-GR"/>
              <a:t>Προϋποθέσεις για μια σλαβομακεδονική ταυτότητα</a:t>
            </a:r>
            <a:r>
              <a:rPr lang="en-US" altLang="el-GR"/>
              <a:t> Misirkov</a:t>
            </a:r>
            <a:r>
              <a:rPr lang="el-GR" altLang="el-GR"/>
              <a:t> 1903</a:t>
            </a:r>
            <a:r>
              <a:rPr lang="en-US" altLang="el-GR"/>
              <a:t> </a:t>
            </a:r>
            <a:endParaRPr lang="el-GR" altLang="el-GR"/>
          </a:p>
        </p:txBody>
      </p:sp>
      <p:sp>
        <p:nvSpPr>
          <p:cNvPr id="46083" name="2 - Θέση περιεχομένου"/>
          <p:cNvSpPr>
            <a:spLocks noGrp="1"/>
          </p:cNvSpPr>
          <p:nvPr>
            <p:ph idx="1"/>
          </p:nvPr>
        </p:nvSpPr>
        <p:spPr/>
        <p:txBody>
          <a:bodyPr>
            <a:normAutofit lnSpcReduction="10000"/>
          </a:bodyPr>
          <a:lstStyle/>
          <a:p>
            <a:pPr eaLnBrk="1" hangingPunct="1"/>
            <a:r>
              <a:rPr lang="el-GR" altLang="el-GR"/>
              <a:t>Η κωδικοποίηση σλαβομακεδονικής γλώσσας</a:t>
            </a:r>
          </a:p>
          <a:p>
            <a:pPr eaLnBrk="1" hangingPunct="1"/>
            <a:r>
              <a:rPr lang="el-GR" altLang="el-GR"/>
              <a:t>Η εισαγωγή της στα σχολεία</a:t>
            </a:r>
          </a:p>
          <a:p>
            <a:pPr eaLnBrk="1" hangingPunct="1"/>
            <a:r>
              <a:rPr lang="el-GR" altLang="el-GR"/>
              <a:t>Η ανασύσταση της Αρχιεπισκοπής Αχρίδας ως Αυτοκέφαλης με εκκλησιαστική τη σλαβική και ένα αυτόνομο πολιτικό καθεστώς</a:t>
            </a:r>
          </a:p>
          <a:p>
            <a:pPr eaLnBrk="1" hangingPunct="1"/>
            <a:r>
              <a:rPr lang="el-GR" altLang="el-GR"/>
              <a:t>Η καλλιέργεια σχέσεων με Ρωσία-Οθ. Αυτοκρατορία</a:t>
            </a:r>
          </a:p>
          <a:p>
            <a:pPr eaLnBrk="1" hangingPunct="1"/>
            <a:r>
              <a:rPr lang="el-GR" altLang="el-GR"/>
              <a:t>Η αποσόβηση κάθε ταύτισης με τα βουλγαρικά συμφέροντα</a:t>
            </a:r>
          </a:p>
        </p:txBody>
      </p:sp>
    </p:spTree>
  </p:cSld>
  <p:clrMapOvr>
    <a:masterClrMapping/>
  </p:clrMapOvr>
  <p:transition>
    <p:dissolv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normAutofit fontScale="90000"/>
          </a:bodyPr>
          <a:lstStyle/>
          <a:p>
            <a:pPr eaLnBrk="1" hangingPunct="1"/>
            <a:r>
              <a:rPr lang="el-GR" altLang="el-GR"/>
              <a:t>Περί δημιουργίας ταυτότητας</a:t>
            </a:r>
            <a:r>
              <a:rPr lang="en-US" altLang="el-GR"/>
              <a:t> Misirkov </a:t>
            </a:r>
            <a:r>
              <a:rPr lang="el-GR" altLang="el-GR"/>
              <a:t>1903</a:t>
            </a:r>
            <a:r>
              <a:rPr lang="en-US" altLang="el-GR"/>
              <a:t> </a:t>
            </a:r>
            <a:endParaRPr lang="el-GR" altLang="el-GR"/>
          </a:p>
        </p:txBody>
      </p:sp>
      <p:sp>
        <p:nvSpPr>
          <p:cNvPr id="47107" name="2 - Θέση περιεχομένου"/>
          <p:cNvSpPr>
            <a:spLocks noGrp="1"/>
          </p:cNvSpPr>
          <p:nvPr>
            <p:ph idx="1"/>
          </p:nvPr>
        </p:nvSpPr>
        <p:spPr/>
        <p:txBody>
          <a:bodyPr>
            <a:normAutofit fontScale="92500"/>
          </a:bodyPr>
          <a:lstStyle/>
          <a:p>
            <a:pPr eaLnBrk="1" hangingPunct="1"/>
            <a:r>
              <a:rPr lang="el-GR" altLang="el-GR"/>
              <a:t>«..ότι δεν υπήρχε στο παρελθόν μπορεί να δημιουργηθεί αργότερα αρκεί να το απαιτούν οι διάφορες περιστάσεις..η διαμόρφωση των Μακεδόνων σε ξεχωριστή σλαβική εθνότητα είναι η πλέον συνηθισμένη ιστορική διαδικασία, παρόμοια με τη διαδικασία διαμόρφωσης του βουλγαρικού και σλαβοκροατικού λαού από τους νοτιοσλάβους..καθώς η διαμόρφωση της εθνότητας είναι διαδικασία πολιτικού μηχανισμού υπάρχουν όλες οι αναγκαίες προϋποθέσεις η Μακεδονία να αποτελέσει αυτόνομη εθνογραφική περιοχή..»</a:t>
            </a:r>
          </a:p>
        </p:txBody>
      </p:sp>
    </p:spTree>
  </p:cSld>
  <p:clrMapOvr>
    <a:masterClrMapping/>
  </p:clrMapOvr>
  <p:transition>
    <p:dissolv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Η ΕΞΕΓΕΡΣΗ ΤΟΥ ΙΛΙΝΤΕΝ 1903</a:t>
            </a:r>
            <a:endParaRPr lang="en-US" dirty="0"/>
          </a:p>
        </p:txBody>
      </p:sp>
    </p:spTree>
  </p:cSld>
  <p:clrMapOvr>
    <a:masterClrMapping/>
  </p:clrMapOvr>
  <p:transition>
    <p:dissolv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chemeClr val="tx1"/>
                </a:solidFill>
              </a:rPr>
              <a:t>Η εξέγερση του </a:t>
            </a:r>
            <a:r>
              <a:rPr lang="el-GR" dirty="0" err="1">
                <a:solidFill>
                  <a:schemeClr val="tx1"/>
                </a:solidFill>
              </a:rPr>
              <a:t>Ίλιντεν</a:t>
            </a:r>
            <a:r>
              <a:rPr lang="el-GR" dirty="0">
                <a:solidFill>
                  <a:schemeClr val="tx1"/>
                </a:solidFill>
              </a:rPr>
              <a:t> (1903)</a:t>
            </a:r>
            <a:endParaRPr lang="en-US" dirty="0">
              <a:solidFill>
                <a:schemeClr val="tx1"/>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a:t>Απρίλιος 1903: μετά από σύσκεψη στο </a:t>
            </a:r>
            <a:r>
              <a:rPr lang="el-GR" dirty="0" err="1"/>
              <a:t>Σμίλεβο</a:t>
            </a:r>
            <a:r>
              <a:rPr lang="el-GR" dirty="0"/>
              <a:t> αποφασίζεται από την </a:t>
            </a:r>
            <a:r>
              <a:rPr lang="en-US" dirty="0"/>
              <a:t>VMRO </a:t>
            </a:r>
            <a:r>
              <a:rPr lang="el-GR" dirty="0"/>
              <a:t> η εξέγερση της 20</a:t>
            </a:r>
            <a:r>
              <a:rPr lang="el-GR" baseline="30000" dirty="0"/>
              <a:t>ης</a:t>
            </a:r>
            <a:r>
              <a:rPr lang="el-GR" dirty="0"/>
              <a:t> Ιουλίου με την προσδοκία (</a:t>
            </a:r>
            <a:r>
              <a:rPr lang="en-US" dirty="0"/>
              <a:t>Boris </a:t>
            </a:r>
            <a:r>
              <a:rPr lang="en-US" dirty="0" err="1"/>
              <a:t>Sarafov</a:t>
            </a:r>
            <a:r>
              <a:rPr lang="en-US" dirty="0"/>
              <a:t>)</a:t>
            </a:r>
            <a:r>
              <a:rPr lang="el-GR" dirty="0"/>
              <a:t> πως θα υπήρχε βοήθεια από τον βουλγαρικό στρατό.</a:t>
            </a:r>
          </a:p>
          <a:p>
            <a:r>
              <a:rPr lang="el-GR" dirty="0"/>
              <a:t>Σεπτέμβριος 1903: η εξέγερση καταπνίγεται από τον τουρκικό στρατό.</a:t>
            </a:r>
          </a:p>
          <a:p>
            <a:r>
              <a:rPr lang="el-GR" dirty="0"/>
              <a:t>Το 1940-50 </a:t>
            </a:r>
            <a:r>
              <a:rPr lang="el-GR" dirty="0" err="1"/>
              <a:t>συμβολοποιείται</a:t>
            </a:r>
            <a:r>
              <a:rPr lang="el-GR" dirty="0"/>
              <a:t> ως έκφραση του </a:t>
            </a:r>
            <a:r>
              <a:rPr lang="el-GR" dirty="0" err="1"/>
              <a:t>σλαβομακεδονικού</a:t>
            </a:r>
            <a:r>
              <a:rPr lang="el-GR" dirty="0"/>
              <a:t> εθνικισμού (</a:t>
            </a:r>
            <a:r>
              <a:rPr lang="en-US" dirty="0"/>
              <a:t>Keith Brown (2003). The past in question: modern Macedonia and the </a:t>
            </a:r>
            <a:r>
              <a:rPr lang="en-US" dirty="0" err="1"/>
              <a:t>Uncertainities</a:t>
            </a:r>
            <a:r>
              <a:rPr lang="en-US" dirty="0"/>
              <a:t> of Nation: </a:t>
            </a:r>
            <a:r>
              <a:rPr lang="en-US" dirty="0" err="1"/>
              <a:t>Priston</a:t>
            </a:r>
            <a:r>
              <a:rPr lang="en-US" dirty="0"/>
              <a:t>)</a:t>
            </a:r>
            <a:endParaRPr lang="el-GR" dirty="0"/>
          </a:p>
          <a:p>
            <a:endParaRPr lang="en-US" dirty="0"/>
          </a:p>
        </p:txBody>
      </p:sp>
    </p:spTree>
  </p:cSld>
  <p:clrMapOvr>
    <a:masterClrMapping/>
  </p:clrMapOvr>
  <p:transition>
    <p:dissolv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normAutofit fontScale="90000"/>
          </a:bodyPr>
          <a:lstStyle/>
          <a:p>
            <a:pPr eaLnBrk="1" hangingPunct="1"/>
            <a:r>
              <a:rPr lang="el-GR" altLang="el-GR"/>
              <a:t>Διεθνείς συμφωνίες για Μακεδονικό</a:t>
            </a:r>
          </a:p>
        </p:txBody>
      </p:sp>
      <p:sp>
        <p:nvSpPr>
          <p:cNvPr id="36867" name="2 - Θέση περιεχομένου"/>
          <p:cNvSpPr>
            <a:spLocks noGrp="1"/>
          </p:cNvSpPr>
          <p:nvPr>
            <p:ph idx="1"/>
          </p:nvPr>
        </p:nvSpPr>
        <p:spPr/>
        <p:txBody>
          <a:bodyPr/>
          <a:lstStyle/>
          <a:p>
            <a:pPr eaLnBrk="1" hangingPunct="1"/>
            <a:r>
              <a:rPr lang="el-GR" altLang="el-GR"/>
              <a:t>1907: Αγγλορωσική προσέγγιση: άρση επιφυλάξεων για διάλυση οθωμανικής αυτοκρατορίας</a:t>
            </a:r>
          </a:p>
          <a:p>
            <a:pPr eaLnBrk="1" hangingPunct="1"/>
            <a:r>
              <a:rPr lang="el-GR" altLang="el-GR"/>
              <a:t>1907: με επιστασία Ρωσίας σερβο-βουλγαρική συμφωνία </a:t>
            </a:r>
          </a:p>
          <a:p>
            <a:pPr eaLnBrk="1" hangingPunct="1"/>
            <a:r>
              <a:rPr lang="el-GR" altLang="el-GR"/>
              <a:t>Α) για διανομή Μακεδονίας μεταξύ Σερβίας-Βουλγαρίας</a:t>
            </a:r>
          </a:p>
          <a:p>
            <a:pPr eaLnBrk="1" hangingPunct="1"/>
            <a:r>
              <a:rPr lang="el-GR" altLang="el-GR"/>
              <a:t>Β) για μη προσάρτηση της Μακεδονίας στη Βουλγαρία </a:t>
            </a:r>
          </a:p>
        </p:txBody>
      </p:sp>
    </p:spTree>
  </p:cSld>
  <p:clrMapOvr>
    <a:masterClrMapping/>
  </p:clrMapOvr>
  <p:transition>
    <p:dissolv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05A6EC-7B08-41CA-B83C-5D6CD613850E}"/>
              </a:ext>
            </a:extLst>
          </p:cNvPr>
          <p:cNvSpPr>
            <a:spLocks noGrp="1"/>
          </p:cNvSpPr>
          <p:nvPr>
            <p:ph type="ctrTitle"/>
          </p:nvPr>
        </p:nvSpPr>
        <p:spPr/>
        <p:txBody>
          <a:bodyPr/>
          <a:lstStyle/>
          <a:p>
            <a:r>
              <a:rPr lang="el-GR" sz="1350" b="1" cap="small" dirty="0">
                <a:latin typeface="Times New Roman" panose="02020603050405020304" pitchFamily="18" charset="0"/>
                <a:ea typeface="Calibri" panose="020F0502020204030204" pitchFamily="34" charset="0"/>
                <a:cs typeface="Times New Roman" panose="02020603050405020304" pitchFamily="18" charset="0"/>
              </a:rPr>
              <a:t>ΤΟ ΙΣΤΟΡΙΚΟ ΠΛΑΙΣΙΟ ΤΗΣ ΠΕΡΙΟΔΟΥ 1913-1936</a:t>
            </a:r>
            <a:br>
              <a:rPr lang="el-GR" sz="1350"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id="{BE852AD7-2E2E-4EB9-9AE7-85A5121FCBFF}"/>
              </a:ext>
            </a:extLst>
          </p:cNvPr>
          <p:cNvSpPr>
            <a:spLocks noGrp="1"/>
          </p:cNvSpPr>
          <p:nvPr>
            <p:ph type="subTitle" idx="1"/>
          </p:nvPr>
        </p:nvSpPr>
        <p:spPr/>
        <p:txBody>
          <a:bodyPr/>
          <a:lstStyle/>
          <a:p>
            <a:r>
              <a:rPr lang="el-GR" dirty="0"/>
              <a:t>ΣΟΦΙΑ ΗΛΙΑΔΟΥ-ΤΑΧΟΥ</a:t>
            </a:r>
          </a:p>
        </p:txBody>
      </p:sp>
    </p:spTree>
    <p:extLst>
      <p:ext uri="{BB962C8B-B14F-4D97-AF65-F5344CB8AC3E}">
        <p14:creationId xmlns:p14="http://schemas.microsoft.com/office/powerpoint/2010/main" val="3637774492"/>
      </p:ext>
    </p:extLst>
  </p:cSld>
  <p:clrMapOvr>
    <a:masterClrMapping/>
  </p:clrMapOvr>
  <p:transition>
    <p:dissolv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95ABE-E55B-46BB-9909-8B479BA1E9C4}"/>
              </a:ext>
            </a:extLst>
          </p:cNvPr>
          <p:cNvSpPr>
            <a:spLocks noGrp="1"/>
          </p:cNvSpPr>
          <p:nvPr>
            <p:ph type="title"/>
          </p:nvPr>
        </p:nvSpPr>
        <p:spPr/>
        <p:txBody>
          <a:bodyPr/>
          <a:lstStyle/>
          <a:p>
            <a:r>
              <a:rPr lang="el-GR" dirty="0"/>
              <a:t>ΕΘΝΙΚΟΣ ΔΙΧΑΣΜΟΣ</a:t>
            </a:r>
          </a:p>
        </p:txBody>
      </p:sp>
      <p:sp>
        <p:nvSpPr>
          <p:cNvPr id="3" name="Θέση περιεχομένου 2">
            <a:extLst>
              <a:ext uri="{FF2B5EF4-FFF2-40B4-BE49-F238E27FC236}">
                <a16:creationId xmlns:a16="http://schemas.microsoft.com/office/drawing/2014/main" id="{7127F7E8-9E20-484A-807F-A58C9C458E80}"/>
              </a:ext>
            </a:extLst>
          </p:cNvPr>
          <p:cNvSpPr>
            <a:spLocks noGrp="1"/>
          </p:cNvSpPr>
          <p:nvPr>
            <p:ph idx="1"/>
          </p:nvPr>
        </p:nvSpPr>
        <p:spPr/>
        <p:txBody>
          <a:bodyPr>
            <a:normAutofit fontScale="40000" lnSpcReduction="20000"/>
          </a:bodyPr>
          <a:lstStyle/>
          <a:p>
            <a:pPr algn="just">
              <a:lnSpc>
                <a:spcPct val="170000"/>
              </a:lnSpc>
              <a:spcAft>
                <a:spcPts val="0"/>
              </a:spcAft>
            </a:pPr>
            <a:r>
              <a:rPr lang="en-US" sz="4125" b="1" dirty="0">
                <a:latin typeface="Times New Roman" panose="02020603050405020304" pitchFamily="18" charset="0"/>
                <a:ea typeface="Calibri" panose="020F0502020204030204" pitchFamily="34" charset="0"/>
                <a:cs typeface="Times New Roman" panose="02020603050405020304" pitchFamily="18" charset="0"/>
              </a:rPr>
              <a:t>O</a:t>
            </a:r>
            <a:r>
              <a:rPr lang="el-GR" sz="4125" b="1" dirty="0">
                <a:latin typeface="Times New Roman" panose="02020603050405020304" pitchFamily="18" charset="0"/>
                <a:ea typeface="Calibri" panose="020F0502020204030204" pitchFamily="34" charset="0"/>
                <a:cs typeface="Times New Roman" panose="02020603050405020304" pitchFamily="18" charset="0"/>
              </a:rPr>
              <a:t> εθνικός διχασμός που εκκινεί το 1915 έχει τις ρίζες του στην επανάσταση που εκδηλώνεται που εκδηλώθηκε από τον στρατιωτικό Σύνδεσμο στο Γουδί το 1909 και λειτούργησε ως καταλύτης των εξελίξεων που έφεραν στην εξουσία τον Ελευθέριο Βενιζέλο, κι δημιούργησαν τις προϋποθέσεις για την ψήφιση του Συντάγματος του 1911 από την Β Αναθεωρητική Βουλή.</a:t>
            </a:r>
            <a:endParaRPr lang="el-GR" sz="2175"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l-GR" sz="2175" b="1" dirty="0">
                <a:latin typeface="Times New Roman" panose="02020603050405020304" pitchFamily="18" charset="0"/>
                <a:ea typeface="Calibri" panose="020F0502020204030204" pitchFamily="34" charset="0"/>
                <a:cs typeface="Times New Roman" panose="02020603050405020304" pitchFamily="18" charset="0"/>
              </a:rPr>
              <a:t> </a:t>
            </a:r>
            <a:r>
              <a:rPr lang="el-GR" sz="2175" b="1" dirty="0" err="1">
                <a:latin typeface="Times New Roman" panose="02020603050405020304" pitchFamily="18" charset="0"/>
                <a:ea typeface="Times New Roman" panose="02020603050405020304" pitchFamily="18" charset="0"/>
                <a:cs typeface="Times New Roman" panose="02020603050405020304" pitchFamily="18" charset="0"/>
              </a:rPr>
              <a:t>Βεντήρης</a:t>
            </a: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Γεώργιος  Η Ελλάς του 1910-1920, Αθήνα: Πυρσός.1931</a:t>
            </a:r>
          </a:p>
          <a:p>
            <a:pPr algn="just">
              <a:spcAft>
                <a:spcPts val="0"/>
              </a:spcAft>
            </a:pPr>
            <a:r>
              <a:rPr lang="el-GR" sz="2175" b="1" dirty="0" err="1">
                <a:latin typeface="Times New Roman" panose="02020603050405020304" pitchFamily="18" charset="0"/>
                <a:ea typeface="Times New Roman" panose="02020603050405020304" pitchFamily="18" charset="0"/>
                <a:cs typeface="Times New Roman" panose="02020603050405020304" pitchFamily="18" charset="0"/>
              </a:rPr>
              <a:t>Λεονταρίτης</a:t>
            </a: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Γεώργιος. Η Ελλάδα στον Α παγκόσμιο πόλεμο 1917-1918. Αθήνα: Μορφωτικό </a:t>
            </a:r>
            <a:r>
              <a:rPr lang="el-GR" sz="2175" b="1" dirty="0" err="1">
                <a:latin typeface="Times New Roman" panose="02020603050405020304" pitchFamily="18" charset="0"/>
                <a:ea typeface="Times New Roman" panose="02020603050405020304" pitchFamily="18" charset="0"/>
                <a:cs typeface="Times New Roman" panose="02020603050405020304" pitchFamily="18" charset="0"/>
              </a:rPr>
              <a:t>Ίδρτμα</a:t>
            </a: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Εθνικής Τραπέζης , 2000</a:t>
            </a:r>
          </a:p>
          <a:p>
            <a:pPr algn="just">
              <a:spcAft>
                <a:spcPts val="0"/>
              </a:spcAft>
            </a:pP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2175"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Γιώργος  1915. Ο Εθνικός Διχασμός. Αθήνα: Πατάκης, 2016, σ.21.</a:t>
            </a:r>
          </a:p>
          <a:p>
            <a:pPr algn="just">
              <a:spcAft>
                <a:spcPts val="0"/>
              </a:spcAft>
            </a:pP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Κωνσταντίνος </a:t>
            </a:r>
            <a:r>
              <a:rPr lang="el-GR" sz="2175" b="1" dirty="0" err="1">
                <a:latin typeface="Times New Roman" panose="02020603050405020304" pitchFamily="18" charset="0"/>
                <a:ea typeface="Times New Roman" panose="02020603050405020304" pitchFamily="18" charset="0"/>
                <a:cs typeface="Times New Roman" panose="02020603050405020304" pitchFamily="18" charset="0"/>
              </a:rPr>
              <a:t>Σβολόπουλος</a:t>
            </a: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Ιστορία του ελληνικού Έθνους, τ. ΙΔ, σ. 275.</a:t>
            </a:r>
          </a:p>
          <a:p>
            <a:endParaRPr lang="el-GR" dirty="0"/>
          </a:p>
        </p:txBody>
      </p:sp>
    </p:spTree>
    <p:extLst>
      <p:ext uri="{BB962C8B-B14F-4D97-AF65-F5344CB8AC3E}">
        <p14:creationId xmlns:p14="http://schemas.microsoft.com/office/powerpoint/2010/main" val="307757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764705"/>
            <a:ext cx="6798734" cy="1454500"/>
          </a:xfrm>
        </p:spPr>
        <p:txBody>
          <a:bodyPr/>
          <a:lstStyle/>
          <a:p>
            <a:r>
              <a:rPr lang="el-GR" dirty="0">
                <a:solidFill>
                  <a:schemeClr val="tx1"/>
                </a:solidFill>
              </a:rPr>
              <a:t>ΚΥΡΙΑ ΣΗΜΕΙΑ</a:t>
            </a:r>
          </a:p>
        </p:txBody>
      </p:sp>
      <p:sp>
        <p:nvSpPr>
          <p:cNvPr id="3" name="Θέση περιεχομένου 2"/>
          <p:cNvSpPr>
            <a:spLocks noGrp="1"/>
          </p:cNvSpPr>
          <p:nvPr>
            <p:ph idx="1"/>
          </p:nvPr>
        </p:nvSpPr>
        <p:spPr>
          <a:xfrm>
            <a:off x="457200" y="2219204"/>
            <a:ext cx="7620000" cy="4638795"/>
          </a:xfrm>
        </p:spPr>
        <p:txBody>
          <a:bodyPr>
            <a:normAutofit/>
          </a:bodyPr>
          <a:lstStyle/>
          <a:p>
            <a:pPr algn="just">
              <a:buFont typeface="Wingdings" pitchFamily="2" charset="2"/>
              <a:buChar char="Ø"/>
            </a:pPr>
            <a:r>
              <a:rPr lang="el-GR" sz="3200" dirty="0">
                <a:latin typeface="Times New Roman" pitchFamily="18" charset="0"/>
                <a:cs typeface="Times New Roman" pitchFamily="18" charset="0"/>
              </a:rPr>
              <a:t>Υπήρχε μια «ελληνική» σκοπιά στον ιστορικό η οποία είχε επηρεαστεί από: </a:t>
            </a:r>
          </a:p>
          <a:p>
            <a:pPr algn="just">
              <a:buFont typeface="Wingdings" pitchFamily="2" charset="2"/>
              <a:buChar char="§"/>
            </a:pPr>
            <a:r>
              <a:rPr lang="el-GR" sz="3200" dirty="0">
                <a:latin typeface="Times New Roman" pitchFamily="18" charset="0"/>
                <a:cs typeface="Times New Roman" pitchFamily="18" charset="0"/>
              </a:rPr>
              <a:t>τις αποικιακές βλέψεις των Αθηναίων προς τις περιοχές  αυτές</a:t>
            </a:r>
          </a:p>
          <a:p>
            <a:pPr algn="just">
              <a:buFont typeface="Wingdings" pitchFamily="2" charset="2"/>
              <a:buChar char="§"/>
            </a:pPr>
            <a:r>
              <a:rPr lang="el-GR" sz="3200" dirty="0">
                <a:latin typeface="Times New Roman" pitchFamily="18" charset="0"/>
                <a:cs typeface="Times New Roman" pitchFamily="18" charset="0"/>
              </a:rPr>
              <a:t> τον γεωγραφικό παράγοντα</a:t>
            </a:r>
          </a:p>
          <a:p>
            <a:pPr algn="just">
              <a:buFont typeface="Wingdings" pitchFamily="2" charset="2"/>
              <a:buChar char="§"/>
            </a:pPr>
            <a:r>
              <a:rPr lang="el-GR" sz="3200" dirty="0">
                <a:latin typeface="Times New Roman" pitchFamily="18" charset="0"/>
                <a:cs typeface="Times New Roman" pitchFamily="18" charset="0"/>
              </a:rPr>
              <a:t>το πολιτικό κριτήριο</a:t>
            </a:r>
          </a:p>
          <a:p>
            <a:endParaRPr lang="el-GR" dirty="0"/>
          </a:p>
        </p:txBody>
      </p:sp>
    </p:spTree>
    <p:extLst>
      <p:ext uri="{BB962C8B-B14F-4D97-AF65-F5344CB8AC3E}">
        <p14:creationId xmlns:p14="http://schemas.microsoft.com/office/powerpoint/2010/main" val="348455663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EDF91-86BB-4F2B-99FF-9EF24471B79E}"/>
              </a:ext>
            </a:extLst>
          </p:cNvPr>
          <p:cNvSpPr>
            <a:spLocks noGrp="1"/>
          </p:cNvSpPr>
          <p:nvPr>
            <p:ph type="title"/>
          </p:nvPr>
        </p:nvSpPr>
        <p:spPr/>
        <p:txBody>
          <a:bodyPr>
            <a:normAutofit fontScale="90000"/>
          </a:bodyPr>
          <a:lstStyle/>
          <a:p>
            <a:r>
              <a:rPr lang="el-GR" dirty="0"/>
              <a:t>ΒΑΛΚΑΝΙΚΟΙ-ΣΥΝΘΗΚΗ ΒΟΥΚΟΥΡΕΣΤΙΟΥ</a:t>
            </a:r>
          </a:p>
        </p:txBody>
      </p:sp>
      <p:sp>
        <p:nvSpPr>
          <p:cNvPr id="3" name="Θέση περιεχομένου 2">
            <a:extLst>
              <a:ext uri="{FF2B5EF4-FFF2-40B4-BE49-F238E27FC236}">
                <a16:creationId xmlns:a16="http://schemas.microsoft.com/office/drawing/2014/main" id="{2B5A747E-F5C1-4621-BBCF-3171F7D04349}"/>
              </a:ext>
            </a:extLst>
          </p:cNvPr>
          <p:cNvSpPr>
            <a:spLocks noGrp="1"/>
          </p:cNvSpPr>
          <p:nvPr>
            <p:ph idx="1"/>
          </p:nvPr>
        </p:nvSpPr>
        <p:spPr>
          <a:xfrm>
            <a:off x="866216" y="2368809"/>
            <a:ext cx="6619244" cy="3408006"/>
          </a:xfrm>
        </p:spPr>
        <p:txBody>
          <a:bodyPr>
            <a:normAutofit fontScale="25000" lnSpcReduction="20000"/>
          </a:bodyPr>
          <a:lstStyle/>
          <a:p>
            <a:pPr algn="just">
              <a:lnSpc>
                <a:spcPct val="200000"/>
              </a:lnSpc>
            </a:pPr>
            <a:r>
              <a:rPr lang="el-GR" sz="5400" b="1" dirty="0">
                <a:latin typeface="Times New Roman" panose="02020603050405020304" pitchFamily="18" charset="0"/>
                <a:ea typeface="Calibri" panose="020F0502020204030204" pitchFamily="34" charset="0"/>
                <a:cs typeface="Times New Roman" panose="02020603050405020304" pitchFamily="18" charset="0"/>
              </a:rPr>
              <a:t>Οι Βαλκανικοί πόλεμοι οδήγησαν στην προσάρτηση των Νέων Χωρών και στον διπλασιασμό της έκτασης του Ελληνικού Βασιλείου. </a:t>
            </a:r>
            <a:r>
              <a:rPr lang="el-GR" sz="5400" b="1" dirty="0">
                <a:latin typeface="Times New Roman" panose="02020603050405020304" pitchFamily="18" charset="0"/>
                <a:ea typeface="Times New Roman" panose="02020603050405020304" pitchFamily="18" charset="0"/>
                <a:cs typeface="Times New Roman" panose="02020603050405020304" pitchFamily="18" charset="0"/>
              </a:rPr>
              <a:t>Στις 10 Αυγούστου 1913 οι εκπρόσωποι της Ελλάδας, Σερβίας, του Μαυροβουνίου, της Βουλγαρίας, Ρουμανίας και της Οθωμανικής αυτοκρατορίας υπέγραψαν τη συνθήκη του Βουκουρεστίου που ρύθμιζε τα εδαφικά όρια των βαλκανικών κρατών. </a:t>
            </a:r>
            <a:r>
              <a:rPr lang="el-GR" sz="5400" b="1" dirty="0">
                <a:latin typeface="Times New Roman" panose="02020603050405020304" pitchFamily="18" charset="0"/>
                <a:ea typeface="Calibri" panose="020F0502020204030204" pitchFamily="34" charset="0"/>
                <a:cs typeface="Times New Roman" panose="02020603050405020304" pitchFamily="18" charset="0"/>
              </a:rPr>
              <a:t>Στο πλαίσιο της συνθήκης η</a:t>
            </a:r>
            <a:r>
              <a:rPr lang="el-GR" sz="5400" b="1" dirty="0">
                <a:latin typeface="Times New Roman" panose="02020603050405020304" pitchFamily="18" charset="0"/>
                <a:ea typeface="Times New Roman" panose="02020603050405020304" pitchFamily="18" charset="0"/>
                <a:cs typeface="Times New Roman" panose="02020603050405020304" pitchFamily="18" charset="0"/>
              </a:rPr>
              <a:t> Ελλάδα, η Βουλγαρία και η Σερβία δεσμεύονταν να παραχωρήσουν εκπαιδευτική και εκκλησιαστική αυτονομία στους </a:t>
            </a:r>
            <a:r>
              <a:rPr lang="el-GR" sz="5400" b="1" dirty="0" err="1">
                <a:latin typeface="Times New Roman" panose="02020603050405020304" pitchFamily="18" charset="0"/>
                <a:ea typeface="Times New Roman" panose="02020603050405020304" pitchFamily="18" charset="0"/>
                <a:cs typeface="Times New Roman" panose="02020603050405020304" pitchFamily="18" charset="0"/>
              </a:rPr>
              <a:t>ρουμανίζοντες</a:t>
            </a:r>
            <a:r>
              <a:rPr lang="el-GR" sz="5400" b="1" dirty="0">
                <a:latin typeface="Times New Roman" panose="02020603050405020304" pitchFamily="18" charset="0"/>
                <a:ea typeface="Times New Roman" panose="02020603050405020304" pitchFamily="18" charset="0"/>
                <a:cs typeface="Times New Roman" panose="02020603050405020304" pitchFamily="18" charset="0"/>
              </a:rPr>
              <a:t> Βλάχους. Ειδικότερα, σύμφωνα με το παράρτημα της Συνθήκης του Βουκουρεστίου το βλάχικο </a:t>
            </a:r>
            <a:r>
              <a:rPr lang="el-GR" sz="5400" b="1" dirty="0" err="1">
                <a:latin typeface="Times New Roman" panose="02020603050405020304" pitchFamily="18" charset="0"/>
                <a:ea typeface="Times New Roman" panose="02020603050405020304" pitchFamily="18" charset="0"/>
                <a:cs typeface="Times New Roman" panose="02020603050405020304" pitchFamily="18" charset="0"/>
              </a:rPr>
              <a:t>millet</a:t>
            </a:r>
            <a:r>
              <a:rPr lang="el-GR" sz="5400" b="1" dirty="0">
                <a:latin typeface="Times New Roman" panose="02020603050405020304" pitchFamily="18" charset="0"/>
                <a:ea typeface="Times New Roman" panose="02020603050405020304" pitchFamily="18" charset="0"/>
                <a:cs typeface="Times New Roman" panose="02020603050405020304" pitchFamily="18" charset="0"/>
              </a:rPr>
              <a:t> του 1905 μετατρεπόταν στην ουσία σε αναγνωρισμένη ρουμανική μειονότητα και οι </a:t>
            </a:r>
            <a:r>
              <a:rPr lang="el-GR" sz="5400" b="1" dirty="0" err="1">
                <a:latin typeface="Times New Roman" panose="02020603050405020304" pitchFamily="18" charset="0"/>
                <a:ea typeface="Times New Roman" panose="02020603050405020304" pitchFamily="18" charset="0"/>
                <a:cs typeface="Times New Roman" panose="02020603050405020304" pitchFamily="18" charset="0"/>
              </a:rPr>
              <a:t>ρουμανίζοντες</a:t>
            </a:r>
            <a:r>
              <a:rPr lang="el-GR" sz="5400" b="1" dirty="0">
                <a:latin typeface="Times New Roman" panose="02020603050405020304" pitchFamily="18" charset="0"/>
                <a:ea typeface="Times New Roman" panose="02020603050405020304" pitchFamily="18" charset="0"/>
                <a:cs typeface="Times New Roman" panose="02020603050405020304" pitchFamily="18" charset="0"/>
              </a:rPr>
              <a:t> Βλάχοι αναγνωρίζονταν ως Ρουμάνοι</a:t>
            </a:r>
            <a:r>
              <a:rPr lang="el-GR" sz="3675"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200000"/>
              </a:lnSpc>
            </a:pPr>
            <a:endParaRPr lang="el-GR" sz="2175"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200000"/>
              </a:lnSpc>
              <a:buNone/>
            </a:pPr>
            <a:r>
              <a:rPr lang="el-GR" sz="2175" b="1"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2175" b="1" dirty="0">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4257214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4BA25B-FFD5-4BFB-B5B6-8FA7A7670D1D}"/>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A5E78EC6-207D-415D-9551-A0072B40601F}"/>
              </a:ext>
            </a:extLst>
          </p:cNvPr>
          <p:cNvSpPr>
            <a:spLocks noGrp="1"/>
          </p:cNvSpPr>
          <p:nvPr>
            <p:ph idx="1"/>
          </p:nvPr>
        </p:nvSpPr>
        <p:spPr/>
        <p:txBody>
          <a:bodyPr/>
          <a:lstStyle/>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Ασπρέας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Γεώργιος Κ. πολιτική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ιστορίατης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νεωτέρας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Ελλάδος 1821-1924. Αθήνα 1924</a:t>
            </a:r>
          </a:p>
          <a:p>
            <a:pPr algn="just">
              <a:spcAft>
                <a:spcPts val="0"/>
              </a:spcAft>
            </a:pPr>
            <a:r>
              <a:rPr lang="en-US" sz="1350" b="1" dirty="0" err="1">
                <a:latin typeface="Times New Roman" panose="02020603050405020304" pitchFamily="18" charset="0"/>
                <a:ea typeface="Times New Roman" panose="02020603050405020304" pitchFamily="18" charset="0"/>
                <a:cs typeface="Times New Roman" panose="02020603050405020304" pitchFamily="18" charset="0"/>
              </a:rPr>
              <a:t>Vlasidis</a:t>
            </a:r>
            <a:r>
              <a:rPr lang="en-US"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Βλάσης (1998), </a:t>
            </a:r>
            <a:r>
              <a:rPr lang="el-GR" sz="1350" b="1" i="1" dirty="0" err="1">
                <a:latin typeface="Times New Roman" panose="02020603050405020304" pitchFamily="18" charset="0"/>
                <a:ea typeface="Times New Roman" panose="02020603050405020304" pitchFamily="18" charset="0"/>
                <a:cs typeface="Times New Roman" panose="02020603050405020304" pitchFamily="18" charset="0"/>
              </a:rPr>
              <a:t>όπ.π</a:t>
            </a:r>
            <a:r>
              <a:rPr lang="el-GR" sz="1350" b="1" i="1" dirty="0">
                <a:latin typeface="Times New Roman" panose="02020603050405020304" pitchFamily="18" charset="0"/>
                <a:ea typeface="Times New Roman" panose="02020603050405020304" pitchFamily="18" charset="0"/>
                <a:cs typeface="Times New Roman" panose="02020603050405020304" pitchFamily="18" charset="0"/>
              </a:rPr>
              <a:t>.,</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155.</a:t>
            </a:r>
          </a:p>
          <a:p>
            <a:pPr algn="just">
              <a:spcAft>
                <a:spcPts val="0"/>
              </a:spcAft>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Γούναρης, Βασίλης. &amp;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Κουκούδης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Αστέριος. (1997). «Από την Πίνδο ως τη Ροδόπη: Αναζητώντας τις εγκαταστάσεις και την  ταυτότητα των Βλάχων». </a:t>
            </a:r>
            <a:r>
              <a:rPr lang="el-GR" sz="1350" b="1" i="1" dirty="0" err="1">
                <a:latin typeface="Times New Roman" panose="02020603050405020304" pitchFamily="18" charset="0"/>
                <a:ea typeface="Times New Roman" panose="02020603050405020304" pitchFamily="18" charset="0"/>
                <a:cs typeface="Times New Roman" panose="02020603050405020304" pitchFamily="18" charset="0"/>
              </a:rPr>
              <a:t>Ίστωρ</a:t>
            </a:r>
            <a:r>
              <a:rPr lang="el-GR" sz="1350" b="1" i="1" dirty="0">
                <a:latin typeface="Times New Roman" panose="02020603050405020304" pitchFamily="18" charset="0"/>
                <a:ea typeface="Times New Roman" panose="02020603050405020304" pitchFamily="18" charset="0"/>
                <a:cs typeface="Times New Roman" panose="02020603050405020304" pitchFamily="18" charset="0"/>
              </a:rPr>
              <a:t>.</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τ. 10, σ. 128.</a:t>
            </a:r>
          </a:p>
          <a:p>
            <a:endParaRPr lang="el-GR" dirty="0"/>
          </a:p>
        </p:txBody>
      </p:sp>
    </p:spTree>
    <p:extLst>
      <p:ext uri="{BB962C8B-B14F-4D97-AF65-F5344CB8AC3E}">
        <p14:creationId xmlns:p14="http://schemas.microsoft.com/office/powerpoint/2010/main" val="202089603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19556-5262-4B5B-AC6F-09D346BFD08C}"/>
              </a:ext>
            </a:extLst>
          </p:cNvPr>
          <p:cNvSpPr>
            <a:spLocks noGrp="1"/>
          </p:cNvSpPr>
          <p:nvPr>
            <p:ph type="title"/>
          </p:nvPr>
        </p:nvSpPr>
        <p:spPr/>
        <p:txBody>
          <a:bodyPr>
            <a:normAutofit fontScale="90000"/>
          </a:bodyPr>
          <a:lstStyle/>
          <a:p>
            <a:r>
              <a:rPr lang="el-GR" dirty="0"/>
              <a:t>Α ΠΑΓΚΟΣΜΙΟΣ ΠΟΛΕΜΟΣ</a:t>
            </a:r>
            <a:br>
              <a:rPr lang="el-GR" dirty="0"/>
            </a:br>
            <a:endParaRPr lang="el-GR" dirty="0"/>
          </a:p>
        </p:txBody>
      </p:sp>
      <p:sp>
        <p:nvSpPr>
          <p:cNvPr id="3" name="Θέση περιεχομένου 2">
            <a:extLst>
              <a:ext uri="{FF2B5EF4-FFF2-40B4-BE49-F238E27FC236}">
                <a16:creationId xmlns:a16="http://schemas.microsoft.com/office/drawing/2014/main" id="{A5E4A462-1EC7-4367-A19C-8838AB08A1E1}"/>
              </a:ext>
            </a:extLst>
          </p:cNvPr>
          <p:cNvSpPr>
            <a:spLocks noGrp="1"/>
          </p:cNvSpPr>
          <p:nvPr>
            <p:ph idx="1"/>
          </p:nvPr>
        </p:nvSpPr>
        <p:spPr>
          <a:xfrm>
            <a:off x="628650" y="1983923"/>
            <a:ext cx="7886700" cy="3904860"/>
          </a:xfrm>
        </p:spPr>
        <p:txBody>
          <a:bodyPr>
            <a:normAutofit/>
          </a:bodyPr>
          <a:lstStyle/>
          <a:p>
            <a:pPr algn="just">
              <a:lnSpc>
                <a:spcPct val="200000"/>
              </a:lnSpc>
              <a:spcAft>
                <a:spcPts val="375"/>
              </a:spcAft>
            </a:pPr>
            <a:r>
              <a:rPr lang="el-GR" sz="1350" dirty="0">
                <a:solidFill>
                  <a:schemeClr val="bg1"/>
                </a:solidFill>
                <a:latin typeface="Times New Roman" panose="02020603050405020304" pitchFamily="18" charset="0"/>
                <a:ea typeface="Times New Roman" panose="02020603050405020304" pitchFamily="18" charset="0"/>
              </a:rPr>
              <a:t>Τον Αύγουστο του 1914 με το ξέσπασμα του Α παγκοσμίου πολέμου ο Βενιζέλος άρχισε να επιδιώκει την </a:t>
            </a:r>
            <a:r>
              <a:rPr lang="el-GR" sz="1350" dirty="0" err="1">
                <a:solidFill>
                  <a:schemeClr val="bg1"/>
                </a:solidFill>
                <a:latin typeface="Times New Roman" panose="02020603050405020304" pitchFamily="18" charset="0"/>
                <a:ea typeface="Times New Roman" panose="02020603050405020304" pitchFamily="18" charset="0"/>
              </a:rPr>
              <a:t>συαι</a:t>
            </a:r>
            <a:r>
              <a:rPr lang="el-GR" sz="1350" dirty="0">
                <a:solidFill>
                  <a:schemeClr val="bg1"/>
                </a:solidFill>
                <a:latin typeface="Times New Roman" panose="02020603050405020304" pitchFamily="18" charset="0"/>
                <a:ea typeface="Times New Roman" panose="02020603050405020304" pitchFamily="18" charset="0"/>
              </a:rPr>
              <a:t> </a:t>
            </a:r>
            <a:r>
              <a:rPr lang="el-GR" sz="1350" dirty="0">
                <a:latin typeface="Times New Roman" panose="02020603050405020304" pitchFamily="18" charset="0"/>
                <a:ea typeface="Times New Roman" panose="02020603050405020304" pitchFamily="18" charset="0"/>
              </a:rPr>
              <a:t>Ρωσίας, στην οποία προσχώρησε το 1915 η Ιταλία και το 1917 οι ΗΠΑ. Η κύρια αιτία για αυτή την επιλογή ήταν κατά τον </a:t>
            </a:r>
            <a:r>
              <a:rPr lang="el-GR" sz="1350" dirty="0" err="1">
                <a:latin typeface="Times New Roman" panose="02020603050405020304" pitchFamily="18" charset="0"/>
                <a:ea typeface="Times New Roman" panose="02020603050405020304" pitchFamily="18" charset="0"/>
              </a:rPr>
              <a:t>Μαυρογορδάτο</a:t>
            </a:r>
            <a:r>
              <a:rPr lang="el-GR" sz="1350" dirty="0">
                <a:latin typeface="Times New Roman" panose="02020603050405020304" pitchFamily="18" charset="0"/>
                <a:ea typeface="Times New Roman" panose="02020603050405020304" pitchFamily="18" charset="0"/>
              </a:rPr>
              <a:t> η θεώρηση του Βενιζέλου πως επρόκειτο για μια ευκαιρία που θα οδηγούσε στην ενσωμάτωση στο ελληνικό κράτος αλύτρωτων ελληνικών πληθυσμών. Μόλις ξέσπασε ο Α΄ Παγκόσμιος Πόλεμος, τον Αύγουστο του 1914, ο Βενιζέλος έσπευσε να προσφέρει τη συμμαχία της Ελλάδας στην Αντάντ. Εκείνη όμως απέκρουσε τότε την προσφορά, κυρίως για να μην προκαλέσει την Τουρκία και τη Βουλγαρία, που </a:t>
            </a:r>
            <a:r>
              <a:rPr lang="el-GR" sz="1350" dirty="0" err="1">
                <a:latin typeface="Times New Roman" panose="02020603050405020304" pitchFamily="18" charset="0"/>
                <a:ea typeface="Times New Roman" panose="02020603050405020304" pitchFamily="18" charset="0"/>
              </a:rPr>
              <a:t>ήσαν</a:t>
            </a:r>
            <a:r>
              <a:rPr lang="el-GR" sz="1350" dirty="0">
                <a:latin typeface="Times New Roman" panose="02020603050405020304" pitchFamily="18" charset="0"/>
                <a:ea typeface="Times New Roman" panose="02020603050405020304" pitchFamily="18" charset="0"/>
              </a:rPr>
              <a:t> ακόμη ουδέτερες. Ο Βενιζέλος, πάντως, δεν έπαψε να επιζητεί τη συμπαράταξη της Ελλάδας με τη Μεγάλη Βρετανία και τους συμμάχους της.</a:t>
            </a:r>
          </a:p>
          <a:p>
            <a:endParaRPr lang="el-GR" dirty="0"/>
          </a:p>
        </p:txBody>
      </p:sp>
    </p:spTree>
    <p:extLst>
      <p:ext uri="{BB962C8B-B14F-4D97-AF65-F5344CB8AC3E}">
        <p14:creationId xmlns:p14="http://schemas.microsoft.com/office/powerpoint/2010/main" val="369014442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ADCCC6-5D8E-4D22-AE23-B5D714004F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061B79D-4C7B-4D07-A191-DBE068D5F879}"/>
              </a:ext>
            </a:extLst>
          </p:cNvPr>
          <p:cNvSpPr>
            <a:spLocks noGrp="1"/>
          </p:cNvSpPr>
          <p:nvPr>
            <p:ph idx="1"/>
          </p:nvPr>
        </p:nvSpPr>
        <p:spPr/>
        <p:txBody>
          <a:bodyPr/>
          <a:lstStyle/>
          <a:p>
            <a:pPr algn="just">
              <a:spcAft>
                <a:spcPts val="0"/>
              </a:spcAft>
            </a:pPr>
            <a:r>
              <a:rPr lang="el-GR"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Στρέϊτ</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Γεώργιος,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Ημερολόγιον</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Αρχείον</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τ. 1 &amp;2, Α και Β, Αθήνα 1964 και 1966</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σ. 36-37.</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dirty="0">
                <a:latin typeface="Times New Roman" panose="02020603050405020304" pitchFamily="18" charset="0"/>
                <a:ea typeface="Times New Roman" panose="02020603050405020304" pitchFamily="18" charset="0"/>
                <a:cs typeface="Times New Roman" panose="02020603050405020304" pitchFamily="18" charset="0"/>
              </a:rPr>
              <a:t>Βενιζέλος Ελευθέριος Κ. τα κείμενα του Ελευθερίου Βενιζέλου.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Επιμ</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Σ.Ι. στεφάνου, Αθήνα: Λέσχη Φιλελευθέρων, 1982, τ.2, σ. 70;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σ. 36.</a:t>
            </a:r>
            <a:endParaRPr lang="el-GR" dirty="0"/>
          </a:p>
        </p:txBody>
      </p:sp>
    </p:spTree>
    <p:extLst>
      <p:ext uri="{BB962C8B-B14F-4D97-AF65-F5344CB8AC3E}">
        <p14:creationId xmlns:p14="http://schemas.microsoft.com/office/powerpoint/2010/main" val="124154083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BD834-AF84-4C1B-9AAA-170D8856E541}"/>
              </a:ext>
            </a:extLst>
          </p:cNvPr>
          <p:cNvSpPr>
            <a:spLocks noGrp="1"/>
          </p:cNvSpPr>
          <p:nvPr>
            <p:ph type="title"/>
          </p:nvPr>
        </p:nvSpPr>
        <p:spPr/>
        <p:txBody>
          <a:bodyPr>
            <a:normAutofit fontScale="90000"/>
          </a:bodyPr>
          <a:lstStyle/>
          <a:p>
            <a:r>
              <a:rPr lang="el-GR" dirty="0"/>
              <a:t>Η ΠΟΛΙΤΙΚΗ ΤΟΥ ΚΩΝΣΤΑΝΤΙΝΟΥ</a:t>
            </a:r>
          </a:p>
        </p:txBody>
      </p:sp>
      <p:sp>
        <p:nvSpPr>
          <p:cNvPr id="3" name="Θέση περιεχομένου 2">
            <a:extLst>
              <a:ext uri="{FF2B5EF4-FFF2-40B4-BE49-F238E27FC236}">
                <a16:creationId xmlns:a16="http://schemas.microsoft.com/office/drawing/2014/main" id="{D0E24EB1-C62B-4003-8EDB-AB0091FCE961}"/>
              </a:ext>
            </a:extLst>
          </p:cNvPr>
          <p:cNvSpPr>
            <a:spLocks noGrp="1"/>
          </p:cNvSpPr>
          <p:nvPr>
            <p:ph idx="1"/>
          </p:nvPr>
        </p:nvSpPr>
        <p:spPr>
          <a:xfrm>
            <a:off x="866216" y="2620735"/>
            <a:ext cx="6619244" cy="2751365"/>
          </a:xfrm>
        </p:spPr>
        <p:txBody>
          <a:bodyPr>
            <a:normAutofit fontScale="70000" lnSpcReduction="20000"/>
          </a:bodyPr>
          <a:lstStyle/>
          <a:p>
            <a:pPr algn="just">
              <a:lnSpc>
                <a:spcPct val="200000"/>
              </a:lnSpc>
              <a:spcAft>
                <a:spcPts val="375"/>
              </a:spcAft>
            </a:pPr>
            <a:r>
              <a:rPr lang="el-GR" sz="1350" b="1" dirty="0">
                <a:latin typeface="Times New Roman" panose="02020603050405020304" pitchFamily="18" charset="0"/>
                <a:ea typeface="Times New Roman" panose="02020603050405020304" pitchFamily="18" charset="0"/>
              </a:rPr>
              <a:t>Ωστόσο η δολοφονία του βασιλιά Γεωργίου Α στις 5 Μαρτίου 1913 στην Θεσσαλονίκη και η ανάρρηση στον θρόνο στις 8 Μαρτίου 1913 του Κωνσταντίνου Α είχε δυσμενείς επιπτώσεις στην διαχείριση της πολιτικής κατάστασης. Ο γερμανόφιλος βασιλιάς του οποίου η σύζυγος η Σοφία ήταν αδερφή του </a:t>
            </a:r>
            <a:r>
              <a:rPr lang="el-GR" sz="1350" b="1" dirty="0" err="1">
                <a:latin typeface="Times New Roman" panose="02020603050405020304" pitchFamily="18" charset="0"/>
                <a:ea typeface="Times New Roman" panose="02020603050405020304" pitchFamily="18" charset="0"/>
              </a:rPr>
              <a:t>Κάϊζερ</a:t>
            </a:r>
            <a:r>
              <a:rPr lang="el-GR" sz="1350" b="1" dirty="0">
                <a:latin typeface="Times New Roman" panose="02020603050405020304" pitchFamily="18" charset="0"/>
                <a:ea typeface="Times New Roman" panose="02020603050405020304" pitchFamily="18" charset="0"/>
              </a:rPr>
              <a:t>, ήταν αναγκασμένος να αποδεχτεί ότι η σύμπλευση με την Γερμανία, την Αυστροουγγαρία, την Τουρκία και την Βουλγαρία δεν ανταποκρινόταν στα συμφέροντα της Ελλάδας είχε επιλέξει την πολιτική της διαρκούς ουδετερότητας η οποία συνέφερε την Γερμανία, ενώ δημιουργούσε και ένα λαϊκό έρεισμα. Η παραίτηση Βενιζέλου και η ανάληψη της πρωθυπουργίας από τον Δημήτριο Γούναρη τον Φεβρουάριο του 1915 σήμαινε την απαρχή του Εθνικού διχασμού. </a:t>
            </a: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Ζαβιτζιάνος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Κωνσταντίνος,  Γ. Αι αναμνήσεις του εκ της ιστορικής διαφωνίας βασιλέως Κωνσταντίνου και Ελευθερίου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βενιζέλου</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όπως την έζησε (1914-1922). τ. 2, Αθήνα: Εκδοτική Αθηνών, 1977-1978.</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53</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152813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DAA9E5-D661-4322-ACA5-47AD0E97F326}"/>
              </a:ext>
            </a:extLst>
          </p:cNvPr>
          <p:cNvSpPr>
            <a:spLocks noGrp="1"/>
          </p:cNvSpPr>
          <p:nvPr>
            <p:ph type="title"/>
          </p:nvPr>
        </p:nvSpPr>
        <p:spPr/>
        <p:txBody>
          <a:bodyPr/>
          <a:lstStyle/>
          <a:p>
            <a:r>
              <a:rPr lang="el-GR" dirty="0"/>
              <a:t>ΠΡΟΤΑΣΕΙΣ ΤΗΣ ΑΝΤΑΝΤ</a:t>
            </a:r>
          </a:p>
        </p:txBody>
      </p:sp>
      <p:sp>
        <p:nvSpPr>
          <p:cNvPr id="3" name="Θέση περιεχομένου 2">
            <a:extLst>
              <a:ext uri="{FF2B5EF4-FFF2-40B4-BE49-F238E27FC236}">
                <a16:creationId xmlns:a16="http://schemas.microsoft.com/office/drawing/2014/main" id="{CFD62A88-B063-4845-B9E6-24F4D8CF64D6}"/>
              </a:ext>
            </a:extLst>
          </p:cNvPr>
          <p:cNvSpPr>
            <a:spLocks noGrp="1"/>
          </p:cNvSpPr>
          <p:nvPr>
            <p:ph idx="1"/>
          </p:nvPr>
        </p:nvSpPr>
        <p:spPr>
          <a:xfrm>
            <a:off x="866216" y="2613738"/>
            <a:ext cx="6619244" cy="2758362"/>
          </a:xfrm>
        </p:spPr>
        <p:txBody>
          <a:bodyPr>
            <a:normAutofit fontScale="77500" lnSpcReduction="20000"/>
          </a:bodyPr>
          <a:lstStyle/>
          <a:p>
            <a:pPr algn="just">
              <a:lnSpc>
                <a:spcPct val="200000"/>
              </a:lnSpc>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Τον Ιανουάριο του 1915, η Αγγλία εξ ονόματος της Αντάντ υποσχέθηκε στην Ελλάδα «σοβαρά ανταλλάγματα» στη Μικρά Ασία αν βοηθούσε τη Σερβία. Ο Βενιζέλος θεώρησε τότε απαραίτητη τη σύμπραξη της Ρουμανίας, αν όχι και της Βουλγαρίας, στην οποία ήταν μάλιστα διατεθειμένος να προσφέρει ως αντάλλαγμα την περιοχή της Καβάλας και της Δράμας. Αμέσως, όμως, η αρνητική απάντηση της Ρουμανίας και η οριστική πλέον πρόσδεση της Βουλγαρίας στις Κεντρικές Δυνάμεις ανάγκασαν τον Βενιζέλο να απαντήσει αρνητικά στην Αντάντ, εξαιτίας της βουλγαρικής απειλής.</a:t>
            </a:r>
            <a:endParaRPr lang="el-GR" sz="135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900"/>
              </a:spcBef>
            </a:pPr>
            <a:r>
              <a:rPr lang="el-GR" sz="1350" b="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Επιστολή Βενιζέλου προς Κωνσταντίνο, 17.2. 1915, εις Αλέξανδρος Μαζαράκης </a:t>
            </a:r>
            <a:r>
              <a:rPr lang="el-GR" sz="1350" b="1" kern="0" dirty="0" err="1">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Αινιάν</a:t>
            </a:r>
            <a:r>
              <a:rPr lang="el-GR" sz="1350" b="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350" b="1" i="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Απομνημονεύματα</a:t>
            </a:r>
            <a:r>
              <a:rPr lang="el-GR" sz="1350" b="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τ. Α', Ελληνική πρωτοπορία, 2019, σ. 390 και εις </a:t>
            </a:r>
            <a:r>
              <a:rPr lang="en-US" sz="1350" b="1" u="sng"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hlinkClick r:id="rId2"/>
              </a:rPr>
              <a:t>www</a:t>
            </a:r>
            <a:r>
              <a:rPr lang="el-GR" sz="1350" b="1" u="sng"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en-US" sz="1350" b="1" u="sng" kern="0" dirty="0" err="1">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hlinkClick r:id="rId2"/>
              </a:rPr>
              <a:t>grecobooks</a:t>
            </a:r>
            <a:r>
              <a:rPr lang="el-GR" sz="1350" b="1" u="sng"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350" b="1" u="sng"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hlinkClick r:id="rId2"/>
              </a:rPr>
              <a:t>gr</a:t>
            </a:r>
            <a:r>
              <a:rPr lang="el-GR" sz="1350" b="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350" b="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accessed</a:t>
            </a:r>
            <a:r>
              <a:rPr lang="el-GR" sz="1350" b="1" kern="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18.7.2020.</a:t>
            </a:r>
            <a:endParaRPr lang="el-GR" sz="135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Βεντήρης</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Γεώργιος. </a:t>
            </a:r>
            <a:r>
              <a:rPr lang="el-GR" sz="1350" i="1" dirty="0">
                <a:latin typeface="Times New Roman" panose="02020603050405020304" pitchFamily="18" charset="0"/>
                <a:ea typeface="Times New Roman" panose="02020603050405020304" pitchFamily="18" charset="0"/>
                <a:cs typeface="Times New Roman" panose="02020603050405020304" pitchFamily="18" charset="0"/>
              </a:rPr>
              <a:t>Η Ελλάς του 1910-1920</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Αθήνα: Πυρσός, 1931, τ. Α, σ.272-273.</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9649576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ED94D-A7CB-4AE0-9132-D94F9A985814}"/>
              </a:ext>
            </a:extLst>
          </p:cNvPr>
          <p:cNvSpPr>
            <a:spLocks noGrp="1"/>
          </p:cNvSpPr>
          <p:nvPr>
            <p:ph type="title"/>
          </p:nvPr>
        </p:nvSpPr>
        <p:spPr/>
        <p:txBody>
          <a:bodyPr>
            <a:normAutofit fontScale="90000"/>
          </a:bodyPr>
          <a:lstStyle/>
          <a:p>
            <a:r>
              <a:rPr lang="el-GR" dirty="0"/>
              <a:t>ΠΡΟΤΑΣΗ ΒΕΝΙΖΕΛΟΥ ΣΤΟΝ ΚΩΝ/ΝΟ</a:t>
            </a:r>
          </a:p>
        </p:txBody>
      </p:sp>
      <p:sp>
        <p:nvSpPr>
          <p:cNvPr id="3" name="Θέση περιεχομένου 2">
            <a:extLst>
              <a:ext uri="{FF2B5EF4-FFF2-40B4-BE49-F238E27FC236}">
                <a16:creationId xmlns:a16="http://schemas.microsoft.com/office/drawing/2014/main" id="{C468A4CE-B3E9-4CE1-AB66-A6940F979F07}"/>
              </a:ext>
            </a:extLst>
          </p:cNvPr>
          <p:cNvSpPr>
            <a:spLocks noGrp="1"/>
          </p:cNvSpPr>
          <p:nvPr>
            <p:ph idx="1"/>
          </p:nvPr>
        </p:nvSpPr>
        <p:spPr/>
        <p:txBody>
          <a:bodyPr/>
          <a:lstStyle/>
          <a:p>
            <a:pPr algn="just">
              <a:lnSpc>
                <a:spcPct val="200000"/>
              </a:lnSpc>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Λίγο αργότερα, τον Φεβρουάριο του 1915, ο Βενιζέλος πρότεινε στον Κωνσταντίνο τη συμμετοχή της Ελλάδας στην επιχείρηση των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Δαρδανελλίων</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Χάρη σ’ αυτήν, η Ελλάδα όχι μόνο θα είχε λόγο στη ρύθμιση του ζητήματος της Κωνσταντινούπολης και των Στενών (με στόχο τη διεθνοποίησή τους), αλλά και θα αποκτούσε τις ήδη υπεσχημένες εδαφικές παραχωρήσεις στη Μικρά Ασία.</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Βενιζέλος, στο ίδιο, τ. 2, σ.72;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στο ίδιο, σ. 43. </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1180122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F1B5F-CE38-4A95-B072-927021D1FBD5}"/>
              </a:ext>
            </a:extLst>
          </p:cNvPr>
          <p:cNvSpPr>
            <a:spLocks noGrp="1"/>
          </p:cNvSpPr>
          <p:nvPr>
            <p:ph type="title"/>
          </p:nvPr>
        </p:nvSpPr>
        <p:spPr/>
        <p:txBody>
          <a:bodyPr/>
          <a:lstStyle/>
          <a:p>
            <a:r>
              <a:rPr lang="el-GR" dirty="0"/>
              <a:t>ΕΚΛΟΓΕΣ 31 ΜΑΙΟΥ 1915</a:t>
            </a:r>
          </a:p>
        </p:txBody>
      </p:sp>
      <p:sp>
        <p:nvSpPr>
          <p:cNvPr id="3" name="Θέση περιεχομένου 2">
            <a:extLst>
              <a:ext uri="{FF2B5EF4-FFF2-40B4-BE49-F238E27FC236}">
                <a16:creationId xmlns:a16="http://schemas.microsoft.com/office/drawing/2014/main" id="{CA780B6D-2A87-4E60-8B8A-27797ABD4F35}"/>
              </a:ext>
            </a:extLst>
          </p:cNvPr>
          <p:cNvSpPr>
            <a:spLocks noGrp="1"/>
          </p:cNvSpPr>
          <p:nvPr>
            <p:ph idx="1"/>
          </p:nvPr>
        </p:nvSpPr>
        <p:spPr>
          <a:xfrm>
            <a:off x="866216" y="2627734"/>
            <a:ext cx="6619244" cy="3247053"/>
          </a:xfrm>
        </p:spPr>
        <p:txBody>
          <a:bodyPr>
            <a:normAutofit fontScale="92500" lnSpcReduction="20000"/>
          </a:bodyPr>
          <a:lstStyle/>
          <a:p>
            <a:pPr algn="just">
              <a:lnSpc>
                <a:spcPct val="200000"/>
              </a:lnSpc>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Οι εκλογές της 31</a:t>
            </a:r>
            <a:r>
              <a:rPr lang="el-GR" sz="1350" b="1"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Μάϊου 1915 έφεραν και πάλι στην πρωθυπουργία τον Ελευθέριο Βενιζέλο, ο οποίος όμως εξαιτίας της ψήφου των αλλοεθνών πληθυσμών είχε χάσει τις 69 από τις 74 έδρες της Μακεδονίας, όπου ήδη από το 1913 η  Διεθνής Επιτροπή </a:t>
            </a:r>
            <a:r>
              <a:rPr lang="en-US" sz="1350" b="1" dirty="0">
                <a:latin typeface="Times New Roman" panose="02020603050405020304" pitchFamily="18" charset="0"/>
                <a:ea typeface="Times New Roman" panose="02020603050405020304" pitchFamily="18" charset="0"/>
                <a:cs typeface="Times New Roman" panose="02020603050405020304" pitchFamily="18" charset="0"/>
              </a:rPr>
              <a:t>Carnegie</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παρουσιάζοντας την δημογραφική εικόνα των Νέων Χωρών είχε επιβεβαιώσει την πλειοψηφία των αλλοεθνών και των ξενόφωνων σε αυτές. </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Οικονόμου Νίκος. Οι δύο γενικές εκλογές του 1915 στο Θανάσης Βερέμης και Γ.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Γουλιμής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επιμ</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Ελευθέριος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βενιζέλος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-Κοινωνία-Οικονομία-Πολιτική στην εποχή του. Αθήνα: Γνώση, 1989,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σς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367-385.</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Γκλαβίνας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Γιάννης. Οι μουσουλμανικοί πληθυσμοί στην Ελλάδα (1912-1923). Από την ενσωμάτωση στην ανταλλαγή. Θεσσαλονίκη: Σταμούλης, 2013.</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59.</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Βασίλης Γούναρης , Το Μακεδονικό Ζήτημα από τον 19</a:t>
            </a:r>
            <a:r>
              <a:rPr lang="el-GR" sz="1350" b="1" baseline="30000" dirty="0">
                <a:latin typeface="Times New Roman" panose="02020603050405020304" pitchFamily="18" charset="0"/>
                <a:ea typeface="Times New Roman" panose="02020603050405020304" pitchFamily="18" charset="0"/>
                <a:cs typeface="Times New Roman" panose="02020603050405020304" pitchFamily="18" charset="0"/>
              </a:rPr>
              <a:t>ο</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ως τον 21</a:t>
            </a:r>
            <a:r>
              <a:rPr lang="el-GR" sz="1350" b="1" baseline="30000" dirty="0">
                <a:latin typeface="Times New Roman" panose="02020603050405020304" pitchFamily="18" charset="0"/>
                <a:ea typeface="Times New Roman" panose="02020603050405020304" pitchFamily="18" charset="0"/>
                <a:cs typeface="Times New Roman" panose="02020603050405020304" pitchFamily="18" charset="0"/>
              </a:rPr>
              <a:t>ο</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αιώνα. Ιστοριογραφικές προσεγγίσεις, Αθήνα: Αλεξάνδρεια, 2010, σ. 52</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4287545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22DFD-A49F-43FD-942D-31B0B3AD32CF}"/>
              </a:ext>
            </a:extLst>
          </p:cNvPr>
          <p:cNvSpPr>
            <a:spLocks noGrp="1"/>
          </p:cNvSpPr>
          <p:nvPr>
            <p:ph type="title"/>
          </p:nvPr>
        </p:nvSpPr>
        <p:spPr/>
        <p:txBody>
          <a:bodyPr/>
          <a:lstStyle/>
          <a:p>
            <a:r>
              <a:rPr lang="el-GR" dirty="0"/>
              <a:t>ΓΕΝΙΚΗ ΕΠΙΣΤΡΑΤΕΥΣΗ</a:t>
            </a:r>
          </a:p>
        </p:txBody>
      </p:sp>
      <p:sp>
        <p:nvSpPr>
          <p:cNvPr id="3" name="Θέση περιεχομένου 2">
            <a:extLst>
              <a:ext uri="{FF2B5EF4-FFF2-40B4-BE49-F238E27FC236}">
                <a16:creationId xmlns:a16="http://schemas.microsoft.com/office/drawing/2014/main" id="{790EC2B2-CD70-4F3C-A241-7780DE128426}"/>
              </a:ext>
            </a:extLst>
          </p:cNvPr>
          <p:cNvSpPr>
            <a:spLocks noGrp="1"/>
          </p:cNvSpPr>
          <p:nvPr>
            <p:ph idx="1"/>
          </p:nvPr>
        </p:nvSpPr>
        <p:spPr/>
        <p:txBody>
          <a:bodyPr>
            <a:normAutofit/>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Στις 8 Σεπτεμβρίου 1915 και ενώ αναμενόταν η επίθεση της Βουλγαρίας στην Σερβία, επικαλούμενος την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ελληνοσερβική</a:t>
            </a:r>
            <a:r>
              <a:rPr lang="el-GR" sz="1350" b="1" dirty="0">
                <a:latin typeface="Times New Roman" panose="02020603050405020304" pitchFamily="18" charset="0"/>
                <a:ea typeface="Calibri" panose="020F0502020204030204" pitchFamily="34" charset="0"/>
                <a:cs typeface="Times New Roman" panose="02020603050405020304" pitchFamily="18" charset="0"/>
              </a:rPr>
              <a:t> συνθήκη ο Βενιζέλος προσκάλεσε τους συμμάχους να στείλουν στρατό για να  βοηθήσουν την Σερβία μέσω του λιμανιού της Θεσσαλονίκης. Στις 10 Σεπτεμβρίου κηρύχτηκε γενική επιστράτευση στην Ελλάδα σε αντιπερισπασμό του γεγονότος ότι οι Βούλγαροι είχαν προβεί σε γενική επιστράτευση. Ακολούθησε η απόβαση των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Αγγλογάλλων</a:t>
            </a:r>
            <a:r>
              <a:rPr lang="el-GR" sz="1350" b="1" dirty="0">
                <a:latin typeface="Times New Roman" panose="02020603050405020304" pitchFamily="18" charset="0"/>
                <a:ea typeface="Calibri" panose="020F0502020204030204" pitchFamily="34" charset="0"/>
                <a:cs typeface="Times New Roman" panose="02020603050405020304" pitchFamily="18" charset="0"/>
              </a:rPr>
              <a:t> στην Θεσσαλονίκη. </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Λεονταρίτης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359937361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B66647-2178-438F-BA0F-D7B0953F162B}"/>
              </a:ext>
            </a:extLst>
          </p:cNvPr>
          <p:cNvSpPr>
            <a:spLocks noGrp="1"/>
          </p:cNvSpPr>
          <p:nvPr>
            <p:ph type="title"/>
          </p:nvPr>
        </p:nvSpPr>
        <p:spPr/>
        <p:txBody>
          <a:bodyPr>
            <a:normAutofit fontScale="90000"/>
          </a:bodyPr>
          <a:lstStyle/>
          <a:p>
            <a:r>
              <a:rPr lang="el-GR" dirty="0"/>
              <a:t>ΚΥΒΕΡΝΗΣΗ ΖΑΙΜΗ 21.9.1915</a:t>
            </a:r>
          </a:p>
        </p:txBody>
      </p:sp>
      <p:sp>
        <p:nvSpPr>
          <p:cNvPr id="3" name="Θέση περιεχομένου 2">
            <a:extLst>
              <a:ext uri="{FF2B5EF4-FFF2-40B4-BE49-F238E27FC236}">
                <a16:creationId xmlns:a16="http://schemas.microsoft.com/office/drawing/2014/main" id="{5D607573-1E21-4730-ADFC-31DF9C336CB8}"/>
              </a:ext>
            </a:extLst>
          </p:cNvPr>
          <p:cNvSpPr>
            <a:spLocks noGrp="1"/>
          </p:cNvSpPr>
          <p:nvPr>
            <p:ph idx="1"/>
          </p:nvPr>
        </p:nvSpPr>
        <p:spPr/>
        <p:txBody>
          <a:bodyPr>
            <a:normAutofit/>
          </a:bodyPr>
          <a:lstStyle/>
          <a:p>
            <a:pPr marL="27000" algn="just">
              <a:lnSpc>
                <a:spcPct val="150000"/>
              </a:lnSpc>
              <a:spcAft>
                <a:spcPts val="0"/>
              </a:spcAft>
            </a:pPr>
            <a:r>
              <a:rPr lang="el-GR" sz="1350" dirty="0">
                <a:latin typeface="Times New Roman" panose="02020603050405020304" pitchFamily="18" charset="0"/>
                <a:ea typeface="Calibri" panose="020F0502020204030204" pitchFamily="34" charset="0"/>
              </a:rPr>
              <a:t>Στις 21  Σεπτεμβρίου 1915 μεθοδεύτηκε μια νέα παραίτηση του Βενιζέλου μετά από πίεση που του ασκήθηκε από τον βασιλιά  για δηλώσεις του στην Βουλή που ανέφεραν ως επικείμενη την σύγκρουση με την Γερμανία. Στις 28 Σεπτεμβρίου συγκροτήθηκε η κυβέρνηση </a:t>
            </a:r>
            <a:r>
              <a:rPr lang="el-GR" sz="1350" dirty="0" err="1">
                <a:latin typeface="Times New Roman" panose="02020603050405020304" pitchFamily="18" charset="0"/>
                <a:ea typeface="Calibri" panose="020F0502020204030204" pitchFamily="34" charset="0"/>
              </a:rPr>
              <a:t>Ζαϊμη</a:t>
            </a:r>
            <a:r>
              <a:rPr lang="el-GR" sz="1350" dirty="0">
                <a:latin typeface="Times New Roman" panose="02020603050405020304" pitchFamily="18" charset="0"/>
                <a:ea typeface="Calibri" panose="020F0502020204030204" pitchFamily="34" charset="0"/>
              </a:rPr>
              <a:t> η οποία εξασφάλισε την ανοχή των </a:t>
            </a:r>
            <a:r>
              <a:rPr lang="el-GR" sz="1350" dirty="0" err="1">
                <a:latin typeface="Times New Roman" panose="02020603050405020304" pitchFamily="18" charset="0"/>
                <a:ea typeface="Calibri" panose="020F0502020204030204" pitchFamily="34" charset="0"/>
              </a:rPr>
              <a:t>βενιζελικών</a:t>
            </a:r>
            <a:r>
              <a:rPr lang="el-GR" sz="1350" dirty="0">
                <a:latin typeface="Times New Roman" panose="02020603050405020304" pitchFamily="18" charset="0"/>
                <a:ea typeface="Calibri" panose="020F0502020204030204" pitchFamily="34" charset="0"/>
              </a:rPr>
              <a:t>  Μετά τα παιχνίδια εξουσίας ο </a:t>
            </a:r>
            <a:r>
              <a:rPr lang="el-GR" sz="1350" dirty="0" err="1">
                <a:latin typeface="Times New Roman" panose="02020603050405020304" pitchFamily="18" charset="0"/>
                <a:ea typeface="Calibri" panose="020F0502020204030204" pitchFamily="34" charset="0"/>
              </a:rPr>
              <a:t>Ζαϊμης</a:t>
            </a:r>
            <a:r>
              <a:rPr lang="el-GR" sz="1350" dirty="0">
                <a:latin typeface="Times New Roman" panose="02020603050405020304" pitchFamily="18" charset="0"/>
                <a:ea typeface="Calibri" panose="020F0502020204030204" pitchFamily="34" charset="0"/>
              </a:rPr>
              <a:t> παραιτήθηκε, τον Φεβρουάριο ανέλαβε Πρωθυπουργός ο Στέφανος Σκουλούδης και προκηρύχτηκαν εκλογές για τις 6 Δεκεμβρίου 1915, από τις οποίες απείχαν οι Φιλελεύθεροι. </a:t>
            </a:r>
          </a:p>
          <a:p>
            <a:pPr marL="0" indent="0" algn="just">
              <a:spcAft>
                <a:spcPts val="0"/>
              </a:spcAft>
              <a:buNone/>
            </a:pPr>
            <a:endParaRPr lang="el-GR" sz="13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Εφημερίς</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των συζητήσεων της Βουλής, 21 Σεπτεμβρίου 1915, σ/ 154, </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dirty="0">
                <a:latin typeface="Times New Roman" panose="02020603050405020304" pitchFamily="18" charset="0"/>
                <a:ea typeface="Times New Roman" panose="02020603050405020304" pitchFamily="18" charset="0"/>
                <a:cs typeface="Times New Roman" panose="02020603050405020304" pitchFamily="18" charset="0"/>
              </a:rPr>
              <a:t>Οικονόμου,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σ. 375</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881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latin typeface="Times New Roman" panose="02020603050405020304" pitchFamily="18" charset="0"/>
                <a:cs typeface="Times New Roman" panose="02020603050405020304" pitchFamily="18" charset="0"/>
              </a:rPr>
              <a:t>ΠΛΑΤΩΝ, ΓΟΡΓΙΑΣ</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471d–472d</a:t>
            </a:r>
            <a:br>
              <a:rPr lang="el-GR" sz="2400" b="1" dirty="0">
                <a:latin typeface="Times New Roman" panose="02020603050405020304" pitchFamily="18" charset="0"/>
                <a:cs typeface="Times New Roman" panose="02020603050405020304" pitchFamily="18" charset="0"/>
              </a:rPr>
            </a:br>
            <a:endParaRPr lang="el-GR" sz="24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95536" y="1700809"/>
            <a:ext cx="8640960" cy="4547598"/>
          </a:xfrm>
        </p:spPr>
        <p:txBody>
          <a:bodyPr>
            <a:normAutofit/>
          </a:bodyPr>
          <a:lstStyle/>
          <a:p>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τυγχάνει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ἀμφισβητοῦμεν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πάνυ</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σμικρὰ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σχεδόν</a:t>
            </a:r>
            <a:r>
              <a:rPr lang="el-GR" sz="2400" i="1" dirty="0">
                <a:latin typeface="Times New Roman" panose="02020603050405020304" pitchFamily="18" charset="0"/>
                <a:cs typeface="Times New Roman" panose="02020603050405020304" pitchFamily="18" charset="0"/>
              </a:rPr>
              <a:t> τι </a:t>
            </a:r>
            <a:r>
              <a:rPr lang="el-GR" sz="2400" i="1" dirty="0" err="1">
                <a:latin typeface="Times New Roman" panose="02020603050405020304" pitchFamily="18" charset="0"/>
                <a:cs typeface="Times New Roman" panose="02020603050405020304" pitchFamily="18" charset="0"/>
              </a:rPr>
              <a:t>ταῦτα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εἰδέναι</a:t>
            </a:r>
            <a:r>
              <a:rPr lang="el-GR" sz="2400" i="1" dirty="0">
                <a:latin typeface="Times New Roman" panose="02020603050405020304" pitchFamily="18" charset="0"/>
                <a:cs typeface="Times New Roman" panose="02020603050405020304" pitchFamily="18" charset="0"/>
              </a:rPr>
              <a:t> τε</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κάλλιστον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εἰδέναι</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αἴσχιστον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κεφάλαιον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αὐτῶν</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ἐστιν</a:t>
            </a:r>
            <a:r>
              <a:rPr lang="el-GR" sz="2400" i="1" dirty="0">
                <a:latin typeface="Times New Roman" panose="02020603050405020304" pitchFamily="18" charset="0"/>
                <a:cs typeface="Times New Roman" panose="02020603050405020304" pitchFamily="18" charset="0"/>
              </a:rPr>
              <a:t> ἢ </a:t>
            </a:r>
            <a:r>
              <a:rPr lang="el-GR" sz="2400" i="1" dirty="0" err="1">
                <a:latin typeface="Times New Roman" panose="02020603050405020304" pitchFamily="18" charset="0"/>
                <a:cs typeface="Times New Roman" panose="02020603050405020304" pitchFamily="18" charset="0"/>
              </a:rPr>
              <a:t>γιγνώσκειν</a:t>
            </a:r>
            <a:r>
              <a:rPr lang="el-GR" sz="2400" i="1" dirty="0">
                <a:latin typeface="Times New Roman" panose="02020603050405020304" pitchFamily="18" charset="0"/>
                <a:cs typeface="Times New Roman" panose="02020603050405020304" pitchFamily="18" charset="0"/>
              </a:rPr>
              <a:t> ἢ </a:t>
            </a:r>
            <a:r>
              <a:rPr lang="el-GR" sz="2400" i="1" dirty="0" err="1">
                <a:latin typeface="Times New Roman" panose="02020603050405020304" pitchFamily="18" charset="0"/>
                <a:cs typeface="Times New Roman" panose="02020603050405020304" pitchFamily="18" charset="0"/>
              </a:rPr>
              <a:t>ἀγνοεῖν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εὐδαίμων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ἐστὶν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br>
              <a:rPr lang="el-GR" sz="2400" i="1" dirty="0">
                <a:latin typeface="Times New Roman" panose="02020603050405020304" pitchFamily="18" charset="0"/>
                <a:cs typeface="Times New Roman" panose="02020603050405020304" pitchFamily="18" charset="0"/>
              </a:rPr>
            </a:br>
            <a:r>
              <a:rPr lang="el-GR" sz="2400" i="1" dirty="0">
                <a:latin typeface="Times New Roman" panose="02020603050405020304" pitchFamily="18" charset="0"/>
                <a:cs typeface="Times New Roman" panose="02020603050405020304" pitchFamily="18" charset="0"/>
              </a:rPr>
              <a:t>[472</a:t>
            </a:r>
            <a:r>
              <a:rPr lang="en-US" sz="2400" i="1" dirty="0">
                <a:latin typeface="Times New Roman" panose="02020603050405020304" pitchFamily="18" charset="0"/>
                <a:cs typeface="Times New Roman" panose="02020603050405020304" pitchFamily="18" charset="0"/>
              </a:rPr>
              <a:t>d]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μή</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αὐτίκα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πρῶτον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οὗ</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νῦν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λόγος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ἐστίν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ἡγῇ</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οἷόν</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εἶναι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μακάριον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ἄνδρα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ἀδικοῦντά</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ἄδικον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εἴπερ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Ἀρχέλαον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ἄδικον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ἡγῇ</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εἶναι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εὐδαίμονα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δέ</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a:t>
            </a:r>
            <a:r>
              <a:rPr lang="el-GR" sz="2400" i="1" dirty="0">
                <a:latin typeface="Times New Roman" panose="02020603050405020304" pitchFamily="18" charset="0"/>
                <a:cs typeface="Times New Roman" panose="02020603050405020304" pitchFamily="18" charset="0"/>
              </a:rPr>
              <a:t> τι </a:t>
            </a:r>
            <a:r>
              <a:rPr lang="el-GR" sz="2400" i="1" dirty="0" err="1">
                <a:latin typeface="Times New Roman" panose="02020603050405020304" pitchFamily="18" charset="0"/>
                <a:cs typeface="Times New Roman" panose="02020603050405020304" pitchFamily="18" charset="0"/>
              </a:rPr>
              <a:t>ὡς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οὕτω</a:t>
            </a:r>
            <a:r>
              <a:rPr lang="el-GR" sz="2400" i="1" dirty="0">
                <a:latin typeface="Times New Roman" panose="02020603050405020304" pitchFamily="18" charset="0"/>
                <a:cs typeface="Times New Roman" panose="02020603050405020304" pitchFamily="18" charset="0"/>
              </a:rPr>
              <a:t> σου </a:t>
            </a:r>
            <a:r>
              <a:rPr lang="el-GR" sz="2400" i="1" dirty="0" err="1">
                <a:latin typeface="Times New Roman" panose="02020603050405020304" pitchFamily="18" charset="0"/>
                <a:cs typeface="Times New Roman" panose="02020603050405020304" pitchFamily="18" charset="0"/>
              </a:rPr>
              <a:t>νομίζοντος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διανοώμεθα</a:t>
            </a:r>
            <a:r>
              <a:rPr lang="el-GR"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034270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D40D7B-CCF7-46A7-9255-4E3711D07553}"/>
              </a:ext>
            </a:extLst>
          </p:cNvPr>
          <p:cNvSpPr>
            <a:spLocks noGrp="1"/>
          </p:cNvSpPr>
          <p:nvPr>
            <p:ph type="title"/>
          </p:nvPr>
        </p:nvSpPr>
        <p:spPr/>
        <p:txBody>
          <a:bodyPr>
            <a:normAutofit fontScale="90000"/>
          </a:bodyPr>
          <a:lstStyle/>
          <a:p>
            <a:r>
              <a:rPr lang="el-GR" dirty="0"/>
              <a:t>ΠΑΡΑΔΟΣΗ ΟΧΥΡΩΝ ΡΟΥΠΕΛ 13.5.1916</a:t>
            </a:r>
          </a:p>
        </p:txBody>
      </p:sp>
      <p:sp>
        <p:nvSpPr>
          <p:cNvPr id="3" name="Θέση περιεχομένου 2">
            <a:extLst>
              <a:ext uri="{FF2B5EF4-FFF2-40B4-BE49-F238E27FC236}">
                <a16:creationId xmlns:a16="http://schemas.microsoft.com/office/drawing/2014/main" id="{A00DA463-7EA6-45BA-840A-485562C71306}"/>
              </a:ext>
            </a:extLst>
          </p:cNvPr>
          <p:cNvSpPr>
            <a:spLocks noGrp="1"/>
          </p:cNvSpPr>
          <p:nvPr>
            <p:ph idx="1"/>
          </p:nvPr>
        </p:nvSpPr>
        <p:spPr>
          <a:xfrm>
            <a:off x="866216" y="2606740"/>
            <a:ext cx="6619244" cy="2765360"/>
          </a:xfrm>
        </p:spPr>
        <p:txBody>
          <a:bodyPr>
            <a:normAutofit fontScale="77500" lnSpcReduction="20000"/>
          </a:bodyPr>
          <a:lstStyle/>
          <a:p>
            <a:pPr algn="just">
              <a:lnSpc>
                <a:spcPct val="200000"/>
              </a:lnSpc>
            </a:pPr>
            <a:r>
              <a:rPr lang="el-GR" sz="1275" b="1" dirty="0">
                <a:latin typeface="Times New Roman" panose="02020603050405020304" pitchFamily="18" charset="0"/>
                <a:ea typeface="Calibri" panose="020F0502020204030204" pitchFamily="34" charset="0"/>
                <a:cs typeface="Times New Roman" panose="02020603050405020304" pitchFamily="18" charset="0"/>
              </a:rPr>
              <a:t>Πρωθυπουργός ανέλαβε στις 27 Ιανουαρίου 1916 ο Σκουλούδης. Η Αντάντ κατέλαβε τον Ιανουάριο του 1916 την Κέρκυρα όπου φιλοξενήθηκε για να ανακτήσει δυνάμεις ο σερβικός στρατός. Ο Σκουλούδης αρνήθηκε την μεταφορά των σερβικών δυνάμεων με τον ελληνικό σιδηρόδρομο στο μακεδονικό μέτωπο και παρέδωσε στις 13.5.1916 το οχυρό </a:t>
            </a:r>
            <a:r>
              <a:rPr lang="el-GR" sz="1275" b="1" dirty="0" err="1">
                <a:latin typeface="Times New Roman" panose="02020603050405020304" pitchFamily="18" charset="0"/>
                <a:ea typeface="Calibri" panose="020F0502020204030204" pitchFamily="34" charset="0"/>
                <a:cs typeface="Times New Roman" panose="02020603050405020304" pitchFamily="18" charset="0"/>
              </a:rPr>
              <a:t>Ρούπελ</a:t>
            </a:r>
            <a:r>
              <a:rPr lang="el-GR" sz="1275" b="1" dirty="0">
                <a:latin typeface="Times New Roman" panose="02020603050405020304" pitchFamily="18" charset="0"/>
                <a:ea typeface="Calibri" panose="020F0502020204030204" pitchFamily="34" charset="0"/>
                <a:cs typeface="Times New Roman" panose="02020603050405020304" pitchFamily="18" charset="0"/>
              </a:rPr>
              <a:t>  στον βουλγαρικό στρατό. Σε αντιπερισπασμό η Αντάντ κατέλαβε την Θάσο. Στις 4 Αυγούστου 1916  οι Γερμανοβούλγαροι μπήκαν στο ελληνικό έδαφος και με συναίνεση της Αθήνας κατέλαβαν την Φλώρινα.   Τον Αύγουστο του 1916 οι Βούλγαροι εισέβαλαν στην Ανατολική Μακεδονία και στην Θράκη</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050" u="sng" dirty="0">
                <a:solidFill>
                  <a:srgbClr val="0563C1"/>
                </a:solidFill>
                <a:ea typeface="Times New Roman" panose="02020603050405020304" pitchFamily="18" charset="0"/>
                <a:cs typeface="Times New Roman" panose="02020603050405020304" pitchFamily="18" charset="0"/>
                <a:hlinkClick r:id="rId2"/>
              </a:rPr>
              <a:t>https://serraikanea.gr/koinonia/item/45617-i-paradosi-tou-roypel-kai-tis-an-makedonias-otan-o-metaksas-eipe-nai-stous-germanovoulgarous.html</a:t>
            </a:r>
            <a:r>
              <a:rPr lang="el-GR" sz="1050" dirty="0">
                <a:ea typeface="Times New Roman" panose="02020603050405020304" pitchFamily="18" charset="0"/>
                <a:cs typeface="Times New Roman" panose="02020603050405020304" pitchFamily="18" charset="0"/>
              </a:rPr>
              <a:t>. </a:t>
            </a:r>
            <a:r>
              <a:rPr lang="el-GR" sz="1050" u="sng" dirty="0">
                <a:solidFill>
                  <a:srgbClr val="663366"/>
                </a:solidFill>
                <a:ea typeface="Times New Roman" panose="02020603050405020304" pitchFamily="18" charset="0"/>
                <a:cs typeface="Times New Roman" panose="02020603050405020304" pitchFamily="18" charset="0"/>
                <a:hlinkClick r:id="rId2"/>
              </a:rPr>
              <a:t>«Η παράδοση του </a:t>
            </a:r>
            <a:r>
              <a:rPr lang="el-GR" sz="1050" u="sng" dirty="0" err="1">
                <a:solidFill>
                  <a:srgbClr val="663366"/>
                </a:solidFill>
                <a:ea typeface="Times New Roman" panose="02020603050405020304" pitchFamily="18" charset="0"/>
                <a:cs typeface="Times New Roman" panose="02020603050405020304" pitchFamily="18" charset="0"/>
                <a:hlinkClick r:id="rId2"/>
              </a:rPr>
              <a:t>Ρούπελ</a:t>
            </a:r>
            <a:r>
              <a:rPr lang="el-GR" sz="1050" u="sng" dirty="0">
                <a:solidFill>
                  <a:srgbClr val="663366"/>
                </a:solidFill>
                <a:ea typeface="Times New Roman" panose="02020603050405020304" pitchFamily="18" charset="0"/>
                <a:cs typeface="Times New Roman" panose="02020603050405020304" pitchFamily="18" charset="0"/>
                <a:hlinkClick r:id="rId2"/>
              </a:rPr>
              <a:t> και της Αν. Μακεδονίας: Όταν ο Μεταξάς είπε «ΝΑΙ» στους </a:t>
            </a:r>
            <a:r>
              <a:rPr lang="el-GR" sz="1050" u="sng" dirty="0" err="1">
                <a:solidFill>
                  <a:srgbClr val="663366"/>
                </a:solidFill>
                <a:ea typeface="Times New Roman" panose="02020603050405020304" pitchFamily="18" charset="0"/>
                <a:cs typeface="Times New Roman" panose="02020603050405020304" pitchFamily="18" charset="0"/>
                <a:hlinkClick r:id="rId2"/>
              </a:rPr>
              <a:t>Γερμανοβουλγάρους</a:t>
            </a:r>
            <a:r>
              <a:rPr lang="el-GR" sz="1050" u="sng" dirty="0">
                <a:solidFill>
                  <a:srgbClr val="663366"/>
                </a:solidFill>
                <a:ea typeface="Times New Roman" panose="02020603050405020304" pitchFamily="18" charset="0"/>
                <a:cs typeface="Times New Roman" panose="02020603050405020304" pitchFamily="18" charset="0"/>
                <a:hlinkClick r:id="rId2"/>
              </a:rPr>
              <a:t>»</a:t>
            </a:r>
            <a:r>
              <a:rPr lang="el-GR" sz="1050" dirty="0">
                <a:solidFill>
                  <a:srgbClr val="202122"/>
                </a:solidFill>
                <a:ea typeface="Times New Roman" panose="02020603050405020304" pitchFamily="18" charset="0"/>
                <a:cs typeface="Times New Roman" panose="02020603050405020304" pitchFamily="18" charset="0"/>
              </a:rPr>
              <a:t>. Ανακτήθηκε στις 8 Απριλίου 2020</a:t>
            </a:r>
            <a:r>
              <a:rPr lang="el-GR" sz="1050" i="1" dirty="0">
                <a:solidFill>
                  <a:srgbClr val="202122"/>
                </a:solidFill>
                <a:ea typeface="Times New Roman" panose="02020603050405020304" pitchFamily="18" charset="0"/>
                <a:cs typeface="Times New Roman" panose="02020603050405020304" pitchFamily="18" charset="0"/>
              </a:rPr>
              <a:t>.</a:t>
            </a:r>
            <a:endParaRPr lang="el-GR" sz="1050" dirty="0">
              <a:ea typeface="Times New Roman" panose="02020603050405020304" pitchFamily="18" charset="0"/>
              <a:cs typeface="Times New Roman" panose="02020603050405020304" pitchFamily="18" charset="0"/>
            </a:endParaRPr>
          </a:p>
          <a:p>
            <a:pPr algn="just">
              <a:lnSpc>
                <a:spcPct val="107000"/>
              </a:lnSpc>
              <a:spcBef>
                <a:spcPts val="900"/>
              </a:spcBef>
              <a:spcAft>
                <a:spcPts val="0"/>
              </a:spcAft>
            </a:pPr>
            <a:r>
              <a:rPr lang="el-GR" sz="1050" b="1" kern="0" dirty="0">
                <a:solidFill>
                  <a:srgbClr val="2F5496"/>
                </a:solidFill>
                <a:ea typeface="Times New Roman" panose="02020603050405020304" pitchFamily="18" charset="0"/>
                <a:cs typeface="Times New Roman" panose="02020603050405020304" pitchFamily="18" charset="0"/>
              </a:rPr>
              <a:t>Χρηστίδης, Γερμανός «Αναμνήσειςεκτουπρώτουπαγκοσμίουπολέμου»,Αριστοτέλης,τ.56,σ.39-40,  Ηλιάδου-</a:t>
            </a:r>
            <a:r>
              <a:rPr lang="el-GR" sz="1050" b="1" kern="0" dirty="0" err="1">
                <a:solidFill>
                  <a:srgbClr val="2F5496"/>
                </a:solidFill>
                <a:ea typeface="Times New Roman" panose="02020603050405020304" pitchFamily="18" charset="0"/>
                <a:cs typeface="Times New Roman" panose="02020603050405020304" pitchFamily="18" charset="0"/>
              </a:rPr>
              <a:t>Τάχου</a:t>
            </a:r>
            <a:r>
              <a:rPr lang="el-GR" sz="1050" b="1" kern="0" dirty="0">
                <a:solidFill>
                  <a:srgbClr val="2F5496"/>
                </a:solidFill>
                <a:ea typeface="Times New Roman" panose="02020603050405020304" pitchFamily="18" charset="0"/>
                <a:cs typeface="Times New Roman" panose="02020603050405020304" pitchFamily="18" charset="0"/>
              </a:rPr>
              <a:t> Σοφία, «Η Φλώρινα μέσα από το Αρχείο του Δήμου της περιόδου1912-1936», Αριστοτέλης,τ.233-234,σ.39,   Ηλιάδου-</a:t>
            </a:r>
            <a:r>
              <a:rPr lang="el-GR" sz="1050" b="1" kern="0" dirty="0" err="1">
                <a:solidFill>
                  <a:srgbClr val="2F5496"/>
                </a:solidFill>
                <a:ea typeface="Times New Roman" panose="02020603050405020304" pitchFamily="18" charset="0"/>
                <a:cs typeface="Times New Roman" panose="02020603050405020304" pitchFamily="18" charset="0"/>
              </a:rPr>
              <a:t>Τάχου</a:t>
            </a:r>
            <a:r>
              <a:rPr lang="el-GR" sz="1050" b="1" kern="0" dirty="0">
                <a:solidFill>
                  <a:srgbClr val="2F5496"/>
                </a:solidFill>
                <a:ea typeface="Times New Roman" panose="02020603050405020304" pitchFamily="18" charset="0"/>
                <a:cs typeface="Times New Roman" panose="02020603050405020304" pitchFamily="18" charset="0"/>
              </a:rPr>
              <a:t> Σοφία, Η πολιτική, κοινωνική και οικονομική κατάσταση των κατοίκων Μοναστηρίου και Φλώρινας μέσα από την οπτική της εφημερίδας Φλώρινα του Ι. Θεοδοσίου, του έτους 1916, εις </a:t>
            </a:r>
            <a:r>
              <a:rPr lang="el-GR" sz="1050" b="1" u="sng" kern="0" dirty="0">
                <a:solidFill>
                  <a:srgbClr val="2F5496"/>
                </a:solidFill>
                <a:ea typeface="Times New Roman" panose="02020603050405020304" pitchFamily="18" charset="0"/>
                <a:cs typeface="Times New Roman" panose="02020603050405020304" pitchFamily="18" charset="0"/>
                <a:hlinkClick r:id="rId3"/>
              </a:rPr>
              <a:t>https://ejournals.epublishing.ekt.gr/index.php/makedonika/article/viewFile/5732/5471.</a:t>
            </a:r>
            <a:r>
              <a:rPr lang="en-US" sz="1050" b="1" u="sng" kern="0" dirty="0">
                <a:solidFill>
                  <a:srgbClr val="2F5496"/>
                </a:solidFill>
                <a:ea typeface="Times New Roman" panose="02020603050405020304" pitchFamily="18" charset="0"/>
                <a:cs typeface="Times New Roman" panose="02020603050405020304" pitchFamily="18" charset="0"/>
                <a:hlinkClick r:id="rId3"/>
              </a:rPr>
              <a:t>pdf</a:t>
            </a:r>
            <a:r>
              <a:rPr lang="en-US" sz="1050" b="1" kern="0" dirty="0">
                <a:solidFill>
                  <a:srgbClr val="2F5496"/>
                </a:solidFill>
                <a:ea typeface="Times New Roman" panose="02020603050405020304" pitchFamily="18" charset="0"/>
                <a:cs typeface="Times New Roman" panose="02020603050405020304" pitchFamily="18" charset="0"/>
              </a:rPr>
              <a:t> </a:t>
            </a:r>
            <a:endParaRPr lang="el-GR" sz="1050" b="1" kern="0" dirty="0">
              <a:solidFill>
                <a:srgbClr val="2F5496"/>
              </a:solidFill>
              <a:ea typeface="Times New Roman" panose="02020603050405020304" pitchFamily="18" charset="0"/>
              <a:cs typeface="Times New Roman" panose="02020603050405020304" pitchFamily="18" charset="0"/>
            </a:endParaRPr>
          </a:p>
          <a:p>
            <a:pPr algn="just">
              <a:spcAft>
                <a:spcPts val="0"/>
              </a:spcAft>
            </a:pPr>
            <a:r>
              <a:rPr lang="el-GR" sz="1050" dirty="0">
                <a:solidFill>
                  <a:srgbClr val="202122"/>
                </a:solidFill>
                <a:ea typeface="Times New Roman" panose="02020603050405020304" pitchFamily="18" charset="0"/>
                <a:cs typeface="Times New Roman" panose="02020603050405020304" pitchFamily="18" charset="0"/>
              </a:rPr>
              <a:t> Μιχαηλίδης Ιάκωβος, Καθημερινή  25.9.2011, </a:t>
            </a:r>
            <a:r>
              <a:rPr lang="el-GR" sz="1050" u="sng" dirty="0">
                <a:solidFill>
                  <a:srgbClr val="663366"/>
                </a:solidFill>
                <a:ea typeface="Times New Roman" panose="02020603050405020304" pitchFamily="18" charset="0"/>
                <a:cs typeface="Times New Roman" panose="02020603050405020304" pitchFamily="18" charset="0"/>
                <a:hlinkClick r:id="rId4"/>
              </a:rPr>
              <a:t>Η βουλγαρική εισβολή στην Ανατ. Μακεδονία </a:t>
            </a:r>
            <a:endParaRPr lang="el-GR" sz="1050" dirty="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9656622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22E65-9FFF-42E8-9B10-9F7E9BFF4404}"/>
              </a:ext>
            </a:extLst>
          </p:cNvPr>
          <p:cNvSpPr>
            <a:spLocks noGrp="1"/>
          </p:cNvSpPr>
          <p:nvPr>
            <p:ph type="title"/>
          </p:nvPr>
        </p:nvSpPr>
        <p:spPr/>
        <p:txBody>
          <a:bodyPr>
            <a:normAutofit fontScale="90000"/>
          </a:bodyPr>
          <a:lstStyle/>
          <a:p>
            <a:r>
              <a:rPr lang="el-GR" dirty="0"/>
              <a:t>ΔΙΑΚΟΙΝΩΣΗ Μ.ΔΥΝΑΜΕΩΝ 8.6.1916</a:t>
            </a:r>
          </a:p>
        </p:txBody>
      </p:sp>
      <p:sp>
        <p:nvSpPr>
          <p:cNvPr id="3" name="Θέση περιεχομένου 2">
            <a:extLst>
              <a:ext uri="{FF2B5EF4-FFF2-40B4-BE49-F238E27FC236}">
                <a16:creationId xmlns:a16="http://schemas.microsoft.com/office/drawing/2014/main" id="{2CFB9677-EE74-4D9E-9937-B2DDE4FD1B60}"/>
              </a:ext>
            </a:extLst>
          </p:cNvPr>
          <p:cNvSpPr>
            <a:spLocks noGrp="1"/>
          </p:cNvSpPr>
          <p:nvPr>
            <p:ph idx="1"/>
          </p:nvPr>
        </p:nvSpPr>
        <p:spPr>
          <a:xfrm>
            <a:off x="866216" y="2634732"/>
            <a:ext cx="6619244" cy="2737368"/>
          </a:xfrm>
        </p:spPr>
        <p:txBody>
          <a:bodyPr>
            <a:normAutofit fontScale="85000" lnSpcReduction="100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Στις 8 Ιουνίου 1916 οι πρέσβεις Γαλλίας, Ρωσίας, Βρετανίας ζήτησαν με διακοίνωση από τον Κωνσταντίνο α) αντικατάσταση του Σκουλούδη από υπηρεσιακή κυβέρνηση β) αποστράτευση γ) διάλυση της Βουλής και διενέργεια εκλογών με επίκληση των δικαιωμάτων τους ως προστάτιδων δυνάμεων. Οι όροι έγιναν δεκτοί. Μετά την αποστράτευση συγκροτήθηκαν οι Σύνδεσμοι Επιστράτων με επικεφαλής τον Πανελλήνιο Σύλλογο Εφέδρων οι οποίοι επιδόθηκαν στην τρομοκράτηση των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βενιζελικών</a:t>
            </a:r>
            <a:r>
              <a:rPr lang="el-GR" sz="1350" b="1" dirty="0">
                <a:latin typeface="Times New Roman" panose="02020603050405020304" pitchFamily="18" charset="0"/>
                <a:ea typeface="Calibri" panose="020F0502020204030204" pitchFamily="34" charset="0"/>
                <a:cs typeface="Times New Roman" panose="02020603050405020304" pitchFamily="18" charset="0"/>
              </a:rPr>
              <a:t>. Μόλις τον Ιούλιο ιδρύθηκε ο Εθνικός Σύνδεσμος Ελλήνων  Επιστράτων των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βενιζελικών</a:t>
            </a:r>
            <a:r>
              <a:rPr lang="el-GR" sz="135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σ. 83, </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Ν.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Ρουδομέτωφ</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επιμ</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Τετράδια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Βουλγαρικῆς</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Κατοχῆς</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Ἀνατολική</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Μακεδονία 1916-1918, τ. 2ος,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Ἱστορικό</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Λογοτεχνικό </a:t>
            </a:r>
            <a:r>
              <a:rPr lang="el-GR" sz="135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Ἀρχεῖο</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Καβάλας, Καβάλα 2008.</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7381959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ABF121-AD43-475C-90CF-91A5E63C375A}"/>
              </a:ext>
            </a:extLst>
          </p:cNvPr>
          <p:cNvSpPr>
            <a:spLocks noGrp="1"/>
          </p:cNvSpPr>
          <p:nvPr>
            <p:ph type="title"/>
          </p:nvPr>
        </p:nvSpPr>
        <p:spPr/>
        <p:txBody>
          <a:bodyPr>
            <a:normAutofit fontScale="90000"/>
          </a:bodyPr>
          <a:lstStyle/>
          <a:p>
            <a:r>
              <a:rPr lang="el-GR" dirty="0"/>
              <a:t>ΚΙΝΗΜΑ ΕΘΝΙΚΗΣ ΑΜΥΝΗΣ 17.8.1916</a:t>
            </a:r>
          </a:p>
        </p:txBody>
      </p:sp>
      <p:sp>
        <p:nvSpPr>
          <p:cNvPr id="3" name="Θέση περιεχομένου 2">
            <a:extLst>
              <a:ext uri="{FF2B5EF4-FFF2-40B4-BE49-F238E27FC236}">
                <a16:creationId xmlns:a16="http://schemas.microsoft.com/office/drawing/2014/main" id="{1B445C1D-50EB-452B-8117-8E1981A21FEB}"/>
              </a:ext>
            </a:extLst>
          </p:cNvPr>
          <p:cNvSpPr>
            <a:spLocks noGrp="1"/>
          </p:cNvSpPr>
          <p:nvPr>
            <p:ph idx="1"/>
          </p:nvPr>
        </p:nvSpPr>
        <p:spPr>
          <a:xfrm>
            <a:off x="866216" y="2578748"/>
            <a:ext cx="6619244" cy="3254051"/>
          </a:xfrm>
        </p:spPr>
        <p:txBody>
          <a:bodyPr>
            <a:normAutofit fontScale="62500" lnSpcReduction="20000"/>
          </a:bodyPr>
          <a:lstStyle/>
          <a:p>
            <a:pPr algn="just">
              <a:lnSpc>
                <a:spcPct val="200000"/>
              </a:lnSpc>
            </a:pPr>
            <a:r>
              <a:rPr lang="el-GR" sz="1650" b="1" dirty="0">
                <a:latin typeface="Times New Roman" panose="02020603050405020304" pitchFamily="18" charset="0"/>
                <a:ea typeface="Calibri" panose="020F0502020204030204" pitchFamily="34" charset="0"/>
                <a:cs typeface="Times New Roman" panose="02020603050405020304" pitchFamily="18" charset="0"/>
              </a:rPr>
              <a:t>Στις 16.8.1916 η Ρουμανία μπήκε στον πόλεμο στο πλευρό της Αντάντ. Στις 17 Αυγούστου 1916 εκδηλώθηκε το κίνημα της Εθνικής Αμύνης στην Θεσσαλονίκη, ως αντιπερισπασμός στις κινήσεις των Σέρβων να δημιουργήσουν δική τους πολιτική διοίκηση στην Θεσσαλονίκη. Στις 19.8.1916 κατέπλευσε ο στόλος των </a:t>
            </a:r>
            <a:r>
              <a:rPr lang="el-GR" sz="1650" b="1" dirty="0" err="1">
                <a:latin typeface="Times New Roman" panose="02020603050405020304" pitchFamily="18" charset="0"/>
                <a:ea typeface="Calibri" panose="020F0502020204030204" pitchFamily="34" charset="0"/>
                <a:cs typeface="Times New Roman" panose="02020603050405020304" pitchFamily="18" charset="0"/>
              </a:rPr>
              <a:t>Αγγλογάλλων</a:t>
            </a:r>
            <a:r>
              <a:rPr lang="el-GR" sz="1650" b="1" dirty="0">
                <a:latin typeface="Times New Roman" panose="02020603050405020304" pitchFamily="18" charset="0"/>
                <a:ea typeface="Calibri" panose="020F0502020204030204" pitchFamily="34" charset="0"/>
                <a:cs typeface="Times New Roman" panose="02020603050405020304" pitchFamily="18" charset="0"/>
              </a:rPr>
              <a:t> στον Πειραιά υπό τον Γάλλο ναύαρχο </a:t>
            </a:r>
            <a:r>
              <a:rPr lang="el-GR" sz="1650" b="1" dirty="0" err="1">
                <a:latin typeface="Times New Roman" panose="02020603050405020304" pitchFamily="18" charset="0"/>
                <a:ea typeface="Calibri" panose="020F0502020204030204" pitchFamily="34" charset="0"/>
                <a:cs typeface="Times New Roman" panose="02020603050405020304" pitchFamily="18" charset="0"/>
              </a:rPr>
              <a:t>Φουρνιέ</a:t>
            </a:r>
            <a:r>
              <a:rPr lang="el-GR" sz="1650" b="1" dirty="0">
                <a:latin typeface="Times New Roman" panose="02020603050405020304" pitchFamily="18" charset="0"/>
                <a:ea typeface="Calibri" panose="020F0502020204030204" pitchFamily="34" charset="0"/>
                <a:cs typeface="Times New Roman" panose="02020603050405020304" pitchFamily="18" charset="0"/>
              </a:rPr>
              <a:t>, αποβίβασε στρατό που κατέλαβε το τηλεγραφείο, ταχυδρομείο, ασύρματο, και προέβη σε απέλαση 50 Γερμανών πρακτόρων. Στις 30 Αυγούστου 1916 ολοκληρώθηκε αναίμακτα η κατάληψη της Ανατολικής Μακεδονίας από τον βουλγαρικό στρατό ενώ στις 29 είχε παραδοθεί  το Δ σώμα στρατού στους Γερμανούς, οι οποίοι μαζί με τον ελληνικό στρατό που βρήκαν στην Φλώρινα οδηγήθηκαν στην γερμανική πόλη </a:t>
            </a:r>
            <a:r>
              <a:rPr lang="el-GR" sz="1650" b="1" dirty="0" err="1">
                <a:latin typeface="Times New Roman" panose="02020603050405020304" pitchFamily="18" charset="0"/>
                <a:ea typeface="Calibri" panose="020F0502020204030204" pitchFamily="34" charset="0"/>
                <a:cs typeface="Times New Roman" panose="02020603050405020304" pitchFamily="18" charset="0"/>
              </a:rPr>
              <a:t>Γκαίρλιτς</a:t>
            </a:r>
            <a:r>
              <a:rPr lang="el-GR" sz="1650" b="1"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1650" b="1" dirty="0">
                <a:latin typeface="Times New Roman" panose="02020603050405020304" pitchFamily="18" charset="0"/>
                <a:ea typeface="Times New Roman" panose="02020603050405020304" pitchFamily="18" charset="0"/>
                <a:cs typeface="Times New Roman" panose="02020603050405020304" pitchFamily="18" charset="0"/>
              </a:rPr>
              <a:t>Leon </a:t>
            </a:r>
            <a:r>
              <a:rPr lang="en-US" sz="1650" b="1" dirty="0" err="1">
                <a:latin typeface="Times New Roman" panose="02020603050405020304" pitchFamily="18" charset="0"/>
                <a:ea typeface="Times New Roman" panose="02020603050405020304" pitchFamily="18" charset="0"/>
                <a:cs typeface="Times New Roman" panose="02020603050405020304" pitchFamily="18" charset="0"/>
              </a:rPr>
              <a:t>Gearge</a:t>
            </a:r>
            <a:r>
              <a:rPr lang="en-US" sz="1650" b="1" dirty="0">
                <a:latin typeface="Times New Roman" panose="02020603050405020304" pitchFamily="18" charset="0"/>
                <a:ea typeface="Times New Roman" panose="02020603050405020304" pitchFamily="18" charset="0"/>
                <a:cs typeface="Times New Roman" panose="02020603050405020304" pitchFamily="18" charset="0"/>
              </a:rPr>
              <a:t>. Greece and the great powers  1914-1917. Thessaloniki: </a:t>
            </a:r>
            <a:r>
              <a:rPr lang="en-US" sz="1650" b="1" dirty="0" err="1">
                <a:latin typeface="Times New Roman" panose="02020603050405020304" pitchFamily="18" charset="0"/>
                <a:ea typeface="Times New Roman" panose="02020603050405020304" pitchFamily="18" charset="0"/>
                <a:cs typeface="Times New Roman" panose="02020603050405020304" pitchFamily="18" charset="0"/>
              </a:rPr>
              <a:t>Institutefor</a:t>
            </a:r>
            <a:r>
              <a:rPr lang="en-US" sz="1650" b="1" dirty="0">
                <a:latin typeface="Times New Roman" panose="02020603050405020304" pitchFamily="18" charset="0"/>
                <a:ea typeface="Times New Roman" panose="02020603050405020304" pitchFamily="18" charset="0"/>
                <a:cs typeface="Times New Roman" panose="02020603050405020304" pitchFamily="18" charset="0"/>
              </a:rPr>
              <a:t> Balkan Studies, 1974, p.387.</a:t>
            </a:r>
            <a:endParaRPr lang="el-GR" sz="165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65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Αλεξάτος</a:t>
            </a:r>
            <a:r>
              <a:rPr lang="el-GR"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Γεράσιμος (2015).</a:t>
            </a:r>
            <a:r>
              <a:rPr lang="en-US"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650" b="1"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Οι Έλληνες του </a:t>
            </a:r>
            <a:r>
              <a:rPr lang="el-GR" sz="1650" b="1"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Γκαίρλιτς</a:t>
            </a:r>
            <a:r>
              <a:rPr lang="el-GR" sz="1650" b="1"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1916-1919</a:t>
            </a:r>
            <a:r>
              <a:rPr lang="en-US"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50" b="1"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The Greeks of G</a:t>
            </a:r>
            <a:r>
              <a:rPr lang="el-GR" sz="1650" b="1"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ö</a:t>
            </a:r>
            <a:r>
              <a:rPr lang="en-US" sz="1650" b="1"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rlitz</a:t>
            </a:r>
            <a:r>
              <a:rPr lang="el-GR" sz="1650" b="1"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1916-1919</a:t>
            </a:r>
            <a:r>
              <a:rPr lang="el-GR"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(στα </a:t>
            </a:r>
            <a:r>
              <a:rPr lang="en-US"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Greek</a:t>
            </a:r>
            <a:r>
              <a:rPr lang="el-GR" sz="16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Θεσσαλονίκη: Κυριακίδης</a:t>
            </a:r>
            <a:endParaRPr lang="el-GR" sz="165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9085095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A0F5A3-3DA2-45E9-8DA4-B815248DBB89}"/>
              </a:ext>
            </a:extLst>
          </p:cNvPr>
          <p:cNvSpPr>
            <a:spLocks noGrp="1"/>
          </p:cNvSpPr>
          <p:nvPr>
            <p:ph type="title"/>
          </p:nvPr>
        </p:nvSpPr>
        <p:spPr/>
        <p:txBody>
          <a:bodyPr>
            <a:normAutofit fontScale="90000"/>
          </a:bodyPr>
          <a:lstStyle/>
          <a:p>
            <a:r>
              <a:rPr lang="el-GR" dirty="0"/>
              <a:t>ΠΡΟΣΩΡΙΝΗ ΚΥΒΕΡΝΗΣΗ ΒΕΝΙΖΕΛΟΥ ΙΔΡΥΣΗ 12.9.1916, ΘΕΣΣΑΛΟΝΙΚΗ 26.9.1916</a:t>
            </a:r>
          </a:p>
        </p:txBody>
      </p:sp>
      <p:sp>
        <p:nvSpPr>
          <p:cNvPr id="3" name="Θέση περιεχομένου 2">
            <a:extLst>
              <a:ext uri="{FF2B5EF4-FFF2-40B4-BE49-F238E27FC236}">
                <a16:creationId xmlns:a16="http://schemas.microsoft.com/office/drawing/2014/main" id="{CB6FBBF5-ACD2-41C8-A640-A25B87987984}"/>
              </a:ext>
            </a:extLst>
          </p:cNvPr>
          <p:cNvSpPr>
            <a:spLocks noGrp="1"/>
          </p:cNvSpPr>
          <p:nvPr>
            <p:ph idx="1"/>
          </p:nvPr>
        </p:nvSpPr>
        <p:spPr/>
        <p:txBody>
          <a:bodyPr>
            <a:normAutofit fontScale="25000" lnSpcReduction="20000"/>
          </a:bodyPr>
          <a:lstStyle/>
          <a:p>
            <a:pPr algn="just">
              <a:lnSpc>
                <a:spcPct val="120000"/>
              </a:lnSpc>
            </a:pPr>
            <a:r>
              <a:rPr lang="el-GR" sz="6000" dirty="0">
                <a:latin typeface="Times New Roman" panose="02020603050405020304" pitchFamily="18" charset="0"/>
                <a:ea typeface="Calibri" panose="020F0502020204030204" pitchFamily="34" charset="0"/>
                <a:cs typeface="Times New Roman" panose="02020603050405020304" pitchFamily="18" charset="0"/>
              </a:rPr>
              <a:t>Η ΠΚ  Βενιζέλου, Κουντουριώτη Δαγκλή εγκαταστάθηκε στη Θεσσαλονίκη στις 26 Σεπτεμβρίου 1916 και επεκτάθηκε στην Κεντρική και Δυτική Μακεδονία, στην Κρήτη  και στα νησιά του Ανατολικού Αιγαίου (Λέσβος, Λήμνος, Σάμος, Χίος, Ικαρία), ενώ η ιταλική παρουσία απέτρεψε την επέκτασή του στην Ήπειρο. Οι Βρετανοί, οι Γάλλοι, οι Ρώσοι αναγνώρισαν την προσωρινή Κυβέρνηση της Θεσσαλονίκης </a:t>
            </a:r>
            <a:r>
              <a:rPr lang="en-US" sz="6000" dirty="0">
                <a:latin typeface="Times New Roman" panose="02020603050405020304" pitchFamily="18" charset="0"/>
                <a:ea typeface="Calibri" panose="020F0502020204030204" pitchFamily="34" charset="0"/>
                <a:cs typeface="Times New Roman" panose="02020603050405020304" pitchFamily="18" charset="0"/>
              </a:rPr>
              <a:t>de facto</a:t>
            </a:r>
            <a:r>
              <a:rPr lang="el-GR" sz="6000" dirty="0">
                <a:latin typeface="Times New Roman" panose="02020603050405020304" pitchFamily="18" charset="0"/>
                <a:ea typeface="Calibri" panose="020F0502020204030204" pitchFamily="34" charset="0"/>
                <a:cs typeface="Times New Roman" panose="02020603050405020304" pitchFamily="18" charset="0"/>
              </a:rPr>
              <a:t>. Τον Οκτώβριο του 1916 με υποχρεωτική στρατολογία στις ελεγχόμενες από την Κυβέρνηση της Θεσσαλονίκης περιοχές και με εθελοντές από Αίγυπτο, Αμερική, Οθωμανική Αυτοκρατορία, Δωδεκάνησα ο στρατός που συγκροτήθηκε ανερχόταν σε 70.000 άνδρες και διοικούνταν από 700 μόνιμους αξιωματικούς. Ο Βενιζέλος και ο </a:t>
            </a:r>
            <a:r>
              <a:rPr lang="el-GR" sz="6000" dirty="0" err="1">
                <a:latin typeface="Times New Roman" panose="02020603050405020304" pitchFamily="18" charset="0"/>
                <a:ea typeface="Calibri" panose="020F0502020204030204" pitchFamily="34" charset="0"/>
                <a:cs typeface="Times New Roman" panose="02020603050405020304" pitchFamily="18" charset="0"/>
              </a:rPr>
              <a:t>Σαράιγ</a:t>
            </a:r>
            <a:r>
              <a:rPr lang="el-GR" sz="6000" dirty="0">
                <a:latin typeface="Times New Roman" panose="02020603050405020304" pitchFamily="18" charset="0"/>
                <a:ea typeface="Calibri" panose="020F0502020204030204" pitchFamily="34" charset="0"/>
                <a:cs typeface="Times New Roman" panose="02020603050405020304" pitchFamily="18" charset="0"/>
              </a:rPr>
              <a:t> μετείχαν στην προϋπάντηση των στρατιωτών που έφευγαν για το μέτωπο. </a:t>
            </a:r>
          </a:p>
          <a:p>
            <a:pPr algn="just">
              <a:spcAft>
                <a:spcPts val="0"/>
              </a:spcAft>
            </a:pPr>
            <a:r>
              <a:rPr lang="el-GR" sz="360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360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 σ. 92.</a:t>
            </a:r>
          </a:p>
          <a:p>
            <a:pPr algn="just">
              <a:spcAft>
                <a:spcPts val="0"/>
              </a:spcAft>
            </a:pP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Η κυβέρνηση της Θεσσαλονίκης. Η κορύφωση της σύγκρουσης δύο κόσμων. Η ιστορική αποτίμηση 100 χρόνια μετά. Πρακτικά συμποσίου. Ίδρυμα Βουλής των Ελλήνων, ΙΜΧΑ, Εθνικό Ίδρυμα ερευνών και  μελετών Ελευθέριος Βενιζέλος. Θεσσαλονίκη 2017 εις </a:t>
            </a:r>
            <a:r>
              <a:rPr lang="el-GR" sz="3600"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https://www.imxa.gr/ebooks/files/Thessaloniki%20government_volume.pdf</a:t>
            </a:r>
            <a:endParaRPr lang="el-GR" sz="36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3600" b="1" dirty="0" err="1">
                <a:latin typeface="Times New Roman" panose="02020603050405020304" pitchFamily="18" charset="0"/>
                <a:ea typeface="Times New Roman" panose="02020603050405020304" pitchFamily="18" charset="0"/>
                <a:cs typeface="Times New Roman" panose="02020603050405020304" pitchFamily="18" charset="0"/>
              </a:rPr>
              <a:t>Μαρογορδάτος</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360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 σ. 95.</a:t>
            </a:r>
          </a:p>
          <a:p>
            <a:pPr algn="just">
              <a:spcAft>
                <a:spcPts val="0"/>
              </a:spcAft>
            </a:pPr>
            <a:r>
              <a:rPr lang="el-GR" sz="3600" b="1" dirty="0" err="1">
                <a:latin typeface="Times New Roman" panose="02020603050405020304" pitchFamily="18" charset="0"/>
                <a:ea typeface="Times New Roman" panose="02020603050405020304" pitchFamily="18" charset="0"/>
                <a:cs typeface="Times New Roman" panose="02020603050405020304" pitchFamily="18" charset="0"/>
              </a:rPr>
              <a:t>Βεντήρης</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360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 κεφ. 5</a:t>
            </a:r>
            <a:endParaRPr lang="el-GR"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255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135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53769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676BA0-4546-40B5-949C-197FE11F804D}"/>
              </a:ext>
            </a:extLst>
          </p:cNvPr>
          <p:cNvSpPr>
            <a:spLocks noGrp="1"/>
          </p:cNvSpPr>
          <p:nvPr>
            <p:ph type="title"/>
          </p:nvPr>
        </p:nvSpPr>
        <p:spPr/>
        <p:txBody>
          <a:bodyPr>
            <a:normAutofit fontScale="90000"/>
          </a:bodyPr>
          <a:lstStyle/>
          <a:p>
            <a:r>
              <a:rPr lang="el-GR" dirty="0"/>
              <a:t>ΔΙΑΠΡΑΓΜΑΤΕΥΣΕΙΣ ΚΩΝΣΤΑΝΤΙΝΟΥ-ΑΝΤΑΝΤ</a:t>
            </a:r>
          </a:p>
        </p:txBody>
      </p:sp>
      <p:sp>
        <p:nvSpPr>
          <p:cNvPr id="3" name="Θέση περιεχομένου 2">
            <a:extLst>
              <a:ext uri="{FF2B5EF4-FFF2-40B4-BE49-F238E27FC236}">
                <a16:creationId xmlns:a16="http://schemas.microsoft.com/office/drawing/2014/main" id="{549DD824-8761-4FB5-9314-014CADE07C1B}"/>
              </a:ext>
            </a:extLst>
          </p:cNvPr>
          <p:cNvSpPr>
            <a:spLocks noGrp="1"/>
          </p:cNvSpPr>
          <p:nvPr>
            <p:ph idx="1"/>
          </p:nvPr>
        </p:nvSpPr>
        <p:spPr>
          <a:xfrm>
            <a:off x="866216" y="2599742"/>
            <a:ext cx="6619244" cy="3128088"/>
          </a:xfrm>
        </p:spPr>
        <p:txBody>
          <a:bodyPr>
            <a:normAutofit fontScale="92500"/>
          </a:bodyPr>
          <a:lstStyle/>
          <a:p>
            <a:pPr>
              <a:lnSpc>
                <a:spcPct val="150000"/>
              </a:lnSpc>
            </a:pPr>
            <a:r>
              <a:rPr lang="el-GR" sz="1350" b="1" dirty="0">
                <a:latin typeface="Times New Roman" panose="02020603050405020304" pitchFamily="18" charset="0"/>
                <a:ea typeface="Calibri" panose="020F0502020204030204" pitchFamily="34" charset="0"/>
              </a:rPr>
              <a:t>Στις 10 Οκτωβρίου 1916 ο Κωνσταντίνος και ο Γάλλος βουλευτής </a:t>
            </a:r>
            <a:r>
              <a:rPr lang="el-GR" sz="1350" b="1" dirty="0" err="1">
                <a:latin typeface="Times New Roman" panose="02020603050405020304" pitchFamily="18" charset="0"/>
                <a:ea typeface="Calibri" panose="020F0502020204030204" pitchFamily="34" charset="0"/>
              </a:rPr>
              <a:t>Μπεναζέ</a:t>
            </a:r>
            <a:r>
              <a:rPr lang="el-GR" sz="1350" b="1" dirty="0">
                <a:latin typeface="Times New Roman" panose="02020603050405020304" pitchFamily="18" charset="0"/>
                <a:ea typeface="Calibri" panose="020F0502020204030204" pitchFamily="34" charset="0"/>
              </a:rPr>
              <a:t> κατέληξαν σε συμφωνία. Ο Κωνσταντίνος θα παρέδιδε πολεμικό υλικό στην Αντάντ, και θα εκκένωνε την Θεσσαλία. Η Αντάντ έπρεπε να μην αναγνωρίσει την κυβέρνηση της Θεσσαλονίκης και να μην την αφήσει να προχωρήσει στην Θεσσαλία.</a:t>
            </a:r>
          </a:p>
          <a:p>
            <a:pPr>
              <a:lnSpc>
                <a:spcPct val="150000"/>
              </a:lnSpc>
            </a:pPr>
            <a:r>
              <a:rPr lang="el-GR" sz="1350" b="1" dirty="0">
                <a:latin typeface="Times New Roman" panose="02020603050405020304" pitchFamily="18" charset="0"/>
                <a:ea typeface="Calibri" panose="020F0502020204030204" pitchFamily="34" charset="0"/>
              </a:rPr>
              <a:t>Στις 21 Οκτωβρίου 1916 ο Πλαστήρας κατέλαβε την Θεσσαλία. Η πόλη παραδόθηκες τους Γάλλους στο πλαίσιο του συμβιβασμού των δύο πλευρών και δημιουργήθηκε ουδέτερη ζώνη από την Κορυτσά ως την Θεσσαλονίκη.</a:t>
            </a:r>
          </a:p>
          <a:p>
            <a:pPr>
              <a:lnSpc>
                <a:spcPct val="150000"/>
              </a:lnSpc>
            </a:pPr>
            <a:r>
              <a:rPr lang="el-GR" sz="1350" b="1" dirty="0">
                <a:latin typeface="Times New Roman" panose="02020603050405020304" pitchFamily="18" charset="0"/>
                <a:ea typeface="Calibri" panose="020F0502020204030204" pitchFamily="34" charset="0"/>
              </a:rPr>
              <a:t> Στις 3 Νοεμβρίου 1916 ο Γάλλος </a:t>
            </a:r>
            <a:r>
              <a:rPr lang="el-GR" sz="1350" b="1" dirty="0" err="1">
                <a:latin typeface="Times New Roman" panose="02020603050405020304" pitchFamily="18" charset="0"/>
                <a:ea typeface="Calibri" panose="020F0502020204030204" pitchFamily="34" charset="0"/>
              </a:rPr>
              <a:t>Φουρνέ</a:t>
            </a:r>
            <a:r>
              <a:rPr lang="el-GR" sz="1350" b="1" dirty="0">
                <a:latin typeface="Times New Roman" panose="02020603050405020304" pitchFamily="18" charset="0"/>
                <a:ea typeface="Calibri" panose="020F0502020204030204" pitchFamily="34" charset="0"/>
              </a:rPr>
              <a:t> ζήτησε από τον Κωνσταντίνο να τηρηθούν οι όροι της συμφωνίας μέχρι τις 18 .11.2016. </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3121940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DC4A7D-9565-4671-AEAA-E362AA4AD03C}"/>
              </a:ext>
            </a:extLst>
          </p:cNvPr>
          <p:cNvSpPr>
            <a:spLocks noGrp="1"/>
          </p:cNvSpPr>
          <p:nvPr>
            <p:ph type="title"/>
          </p:nvPr>
        </p:nvSpPr>
        <p:spPr/>
        <p:txBody>
          <a:bodyPr>
            <a:normAutofit fontScale="90000"/>
          </a:bodyPr>
          <a:lstStyle/>
          <a:p>
            <a:r>
              <a:rPr lang="el-GR" dirty="0"/>
              <a:t>ΑΠΟΚΛΕΙΣΜΟΣ ΠΕΙΡΑΙΑ 25.11.1916</a:t>
            </a:r>
          </a:p>
        </p:txBody>
      </p:sp>
      <p:sp>
        <p:nvSpPr>
          <p:cNvPr id="3" name="Θέση περιεχομένου 2">
            <a:extLst>
              <a:ext uri="{FF2B5EF4-FFF2-40B4-BE49-F238E27FC236}">
                <a16:creationId xmlns:a16="http://schemas.microsoft.com/office/drawing/2014/main" id="{DECAC816-8E77-4083-A1CA-72F473BED8CC}"/>
              </a:ext>
            </a:extLst>
          </p:cNvPr>
          <p:cNvSpPr>
            <a:spLocks noGrp="1"/>
          </p:cNvSpPr>
          <p:nvPr>
            <p:ph idx="1"/>
          </p:nvPr>
        </p:nvSpPr>
        <p:spPr>
          <a:xfrm>
            <a:off x="866216" y="2599741"/>
            <a:ext cx="6619244" cy="3219062"/>
          </a:xfrm>
        </p:spPr>
        <p:txBody>
          <a:bodyPr>
            <a:normAutofit fontScale="85000" lnSpcReduction="20000"/>
          </a:bodyPr>
          <a:lstStyle/>
          <a:p>
            <a:pPr algn="just">
              <a:lnSpc>
                <a:spcPct val="160000"/>
              </a:lnSpc>
            </a:pPr>
            <a:r>
              <a:rPr lang="el-GR" sz="1575" b="1" dirty="0">
                <a:latin typeface="Times New Roman" panose="02020603050405020304" pitchFamily="18" charset="0"/>
                <a:ea typeface="Calibri" panose="020F0502020204030204" pitchFamily="34" charset="0"/>
                <a:cs typeface="Times New Roman" panose="02020603050405020304" pitchFamily="18" charset="0"/>
              </a:rPr>
              <a:t>Στις 11 Νοεμβρίου 1916 έγινε η κήρυξη του πολέμου  της Προσωρινής Κυβέρνησης προς τον Άξονα </a:t>
            </a:r>
          </a:p>
          <a:p>
            <a:pPr algn="just">
              <a:lnSpc>
                <a:spcPct val="160000"/>
              </a:lnSpc>
              <a:spcAft>
                <a:spcPts val="0"/>
              </a:spcAft>
            </a:pPr>
            <a:r>
              <a:rPr lang="el-GR" sz="1575" b="1" dirty="0">
                <a:latin typeface="Times New Roman" panose="02020603050405020304" pitchFamily="18" charset="0"/>
                <a:ea typeface="Calibri" panose="020F0502020204030204" pitchFamily="34" charset="0"/>
                <a:cs typeface="Times New Roman" panose="02020603050405020304" pitchFamily="18" charset="0"/>
              </a:rPr>
              <a:t>Στις 18.11.1916 αποβιβάστηκαν συμμαχικά αγήματα στον Πειραιά αποκρούστηκαν όμως με μεγάλες απώλειες από τους Επίστρατους, οι οποίοι επιδόθηκαν σε διώξεις </a:t>
            </a:r>
            <a:r>
              <a:rPr lang="el-GR" sz="1575" b="1" dirty="0" err="1">
                <a:latin typeface="Times New Roman" panose="02020603050405020304" pitchFamily="18" charset="0"/>
                <a:ea typeface="Calibri" panose="020F0502020204030204" pitchFamily="34" charset="0"/>
                <a:cs typeface="Times New Roman" panose="02020603050405020304" pitchFamily="18" charset="0"/>
              </a:rPr>
              <a:t>Βενιζελικών</a:t>
            </a:r>
            <a:r>
              <a:rPr lang="el-GR" sz="1575" b="1"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60000"/>
              </a:lnSpc>
              <a:spcAft>
                <a:spcPts val="0"/>
              </a:spcAft>
            </a:pPr>
            <a:r>
              <a:rPr lang="el-GR" sz="1575" b="1" dirty="0">
                <a:latin typeface="Times New Roman" panose="02020603050405020304" pitchFamily="18" charset="0"/>
                <a:ea typeface="Calibri" panose="020F0502020204030204" pitchFamily="34" charset="0"/>
                <a:cs typeface="Times New Roman" panose="02020603050405020304" pitchFamily="18" charset="0"/>
              </a:rPr>
              <a:t>Στις 24 Νοεμβρίου 1916 η Προσωρινή Κυβέρνηση κήρυξε έκπτωτο τον Κωνσταντίνο. </a:t>
            </a:r>
            <a:endParaRPr lang="el-GR" sz="1575"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60000"/>
              </a:lnSpc>
            </a:pPr>
            <a:r>
              <a:rPr lang="el-GR" sz="1575" b="1" dirty="0">
                <a:latin typeface="Times New Roman" panose="02020603050405020304" pitchFamily="18" charset="0"/>
                <a:ea typeface="Calibri" panose="020F0502020204030204" pitchFamily="34" charset="0"/>
                <a:cs typeface="Times New Roman" panose="02020603050405020304" pitchFamily="18" charset="0"/>
              </a:rPr>
              <a:t>Στις 25 Νοεμβρίου 1916  η Αντάντ επέβαλε ναυτικό αποκλεισμό των ελληνικών παραλίων και Βρετανία, Αγγλία, Γαλλία αναγνώρισαν την Προσωρινή Κυβέρνηση. </a:t>
            </a:r>
          </a:p>
          <a:p>
            <a:pPr marL="0" indent="0" algn="just">
              <a:spcAft>
                <a:spcPts val="0"/>
              </a:spcAft>
              <a:buNone/>
            </a:pPr>
            <a:endParaRPr lang="el-GR" sz="13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350" dirty="0" err="1">
                <a:latin typeface="Times New Roman" panose="02020603050405020304" pitchFamily="18" charset="0"/>
                <a:ea typeface="Times New Roman" panose="02020603050405020304" pitchFamily="18" charset="0"/>
                <a:cs typeface="Times New Roman" panose="02020603050405020304" pitchFamily="18" charset="0"/>
              </a:rPr>
              <a:t>Μουρέλος</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 Γιάννης. Τα Νοεμβριανά του 1916: Από το Αρχείο της Μεικτής επιτροπής Αποζημιώσεων των θυμάτων. Αθήνα: Πατάκης, 2006. </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3548451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CFC45F-782F-4462-84EE-2ADB686E768C}"/>
              </a:ext>
            </a:extLst>
          </p:cNvPr>
          <p:cNvSpPr>
            <a:spLocks noGrp="1"/>
          </p:cNvSpPr>
          <p:nvPr>
            <p:ph type="title"/>
          </p:nvPr>
        </p:nvSpPr>
        <p:spPr/>
        <p:txBody>
          <a:bodyPr/>
          <a:lstStyle/>
          <a:p>
            <a:r>
              <a:rPr lang="el-GR" dirty="0"/>
              <a:t>ΔΙΑΚΟΙΝΩΣΕΙΣ 2 και 3.</a:t>
            </a:r>
          </a:p>
        </p:txBody>
      </p:sp>
      <p:sp>
        <p:nvSpPr>
          <p:cNvPr id="3" name="Θέση περιεχομένου 2">
            <a:extLst>
              <a:ext uri="{FF2B5EF4-FFF2-40B4-BE49-F238E27FC236}">
                <a16:creationId xmlns:a16="http://schemas.microsoft.com/office/drawing/2014/main" id="{E6DF9991-41D1-4CF2-BAE9-BDA85D7A5743}"/>
              </a:ext>
            </a:extLst>
          </p:cNvPr>
          <p:cNvSpPr>
            <a:spLocks noGrp="1"/>
          </p:cNvSpPr>
          <p:nvPr>
            <p:ph idx="1"/>
          </p:nvPr>
        </p:nvSpPr>
        <p:spPr>
          <a:xfrm>
            <a:off x="866216" y="2557755"/>
            <a:ext cx="6619244" cy="3442996"/>
          </a:xfrm>
        </p:spPr>
        <p:txBody>
          <a:bodyPr>
            <a:normAutofit lnSpcReduction="10000"/>
          </a:bodyPr>
          <a:lstStyle/>
          <a:p>
            <a:pPr algn="just">
              <a:lnSpc>
                <a:spcPct val="150000"/>
              </a:lnSpc>
              <a:spcAft>
                <a:spcPts val="0"/>
              </a:spcAft>
            </a:pPr>
            <a:r>
              <a:rPr lang="el-GR" sz="1350" b="1" dirty="0">
                <a:latin typeface="Times New Roman" panose="02020603050405020304" pitchFamily="18" charset="0"/>
                <a:ea typeface="Calibri" panose="020F0502020204030204" pitchFamily="34" charset="0"/>
              </a:rPr>
              <a:t>Στις 18 Δεκεμβρίου 1916 οι προστάτιδες δυνάμεις απαίτησαν να συγκεντρωθεί ο στρατός του Κωνσταντίνου στην Πελοπόννησο, και οι Επίστρατοι, να αποφυλακιστούν οι πολιτικοί κρατούμενοι και να αποζημιωθούν οι πολίτες που υπέστησαν βλάβη στα Νοεμβριανά, να ζητηθεί συγγνώμη από τους συμμάχους και επομένως να αρθεί ο ναυτικός αποκλεισμός.</a:t>
            </a:r>
          </a:p>
          <a:p>
            <a:pPr algn="just">
              <a:lnSpc>
                <a:spcPct val="150000"/>
              </a:lnSpc>
              <a:spcAft>
                <a:spcPts val="0"/>
              </a:spcAft>
            </a:pPr>
            <a:r>
              <a:rPr lang="el-GR" sz="1350" b="1" dirty="0">
                <a:latin typeface="Times New Roman" panose="02020603050405020304" pitchFamily="18" charset="0"/>
                <a:ea typeface="Calibri" panose="020F0502020204030204" pitchFamily="34" charset="0"/>
              </a:rPr>
              <a:t>Η διακοίνωση υπογράφτηκε στις 26 Δεκεμβρίου 1916 και από την Ιταλία. Στο μεσοδιάστημα των διαπραγματεύσεων ο Κωνσταντίνος οργάνωνε αντάρτικα σώματα στην ουδέτερη ζώνη με επικεφαλής τον </a:t>
            </a:r>
            <a:r>
              <a:rPr lang="el-GR" sz="1350" b="1" dirty="0" err="1">
                <a:latin typeface="Times New Roman" panose="02020603050405020304" pitchFamily="18" charset="0"/>
                <a:ea typeface="Calibri" panose="020F0502020204030204" pitchFamily="34" charset="0"/>
              </a:rPr>
              <a:t>Φάλκενχάουζεν</a:t>
            </a:r>
            <a:r>
              <a:rPr lang="el-GR" sz="1350" b="1" dirty="0">
                <a:latin typeface="Times New Roman" panose="02020603050405020304" pitchFamily="18" charset="0"/>
                <a:ea typeface="Calibri" panose="020F0502020204030204" pitchFamily="34" charset="0"/>
              </a:rPr>
              <a:t> πρώην στρατιωτικό ακόλουθο στην Αθήνα. </a:t>
            </a:r>
            <a:r>
              <a:rPr lang="el-GR" sz="13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endParaRPr lang="el-GR" sz="13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9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9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Γιώργος Θ </a:t>
            </a:r>
            <a:r>
              <a:rPr lang="el-GR" sz="900" b="1"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Εθνικός διχασμός και μαζική οργάνωση. Οι επίστρατοι του 1916</a:t>
            </a:r>
            <a:r>
              <a:rPr lang="el-GR" sz="9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Αθήνα: Αλεξάνδρεια, 1996, σ. </a:t>
            </a:r>
            <a:endParaRPr lang="el-GR" sz="90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90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90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90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900" b="1" dirty="0">
                <a:latin typeface="Times New Roman" panose="02020603050405020304" pitchFamily="18" charset="0"/>
                <a:ea typeface="Times New Roman" panose="02020603050405020304" pitchFamily="18" charset="0"/>
                <a:cs typeface="Times New Roman" panose="02020603050405020304" pitchFamily="18" charset="0"/>
              </a:rPr>
              <a:t>., σ. 104.</a:t>
            </a:r>
            <a:endParaRPr lang="el-GR" sz="90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latin typeface="Times New Roman" panose="02020603050405020304" pitchFamily="18" charset="0"/>
                <a:ea typeface="Times New Roman" panose="02020603050405020304" pitchFamily="18" charset="0"/>
                <a:cs typeface="Times New Roman" panose="02020603050405020304" pitchFamily="18" charset="0"/>
              </a:rPr>
              <a:t>Leon</a:t>
            </a:r>
            <a:r>
              <a:rPr lang="el-GR" sz="900" b="1" dirty="0">
                <a:latin typeface="Times New Roman" panose="02020603050405020304" pitchFamily="18" charset="0"/>
                <a:ea typeface="Times New Roman" panose="02020603050405020304" pitchFamily="18" charset="0"/>
                <a:cs typeface="Times New Roman" panose="02020603050405020304" pitchFamily="18" charset="0"/>
              </a:rPr>
              <a:t>, σ.442-453</a:t>
            </a:r>
            <a:endParaRPr lang="el-GR" sz="90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37268548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A5208E-3CEF-4B9E-AD62-2D27E1891B49}"/>
              </a:ext>
            </a:extLst>
          </p:cNvPr>
          <p:cNvSpPr>
            <a:spLocks noGrp="1"/>
          </p:cNvSpPr>
          <p:nvPr>
            <p:ph type="title"/>
          </p:nvPr>
        </p:nvSpPr>
        <p:spPr/>
        <p:txBody>
          <a:bodyPr/>
          <a:lstStyle/>
          <a:p>
            <a:r>
              <a:rPr lang="el-GR" dirty="0"/>
              <a:t>4</a:t>
            </a:r>
            <a:r>
              <a:rPr lang="el-GR" baseline="30000" dirty="0"/>
              <a:t>η</a:t>
            </a:r>
            <a:r>
              <a:rPr lang="el-GR" dirty="0"/>
              <a:t> ΔΙΑΚΟΙΝΩΣΗ</a:t>
            </a:r>
          </a:p>
        </p:txBody>
      </p:sp>
      <p:sp>
        <p:nvSpPr>
          <p:cNvPr id="3" name="Θέση περιεχομένου 2">
            <a:extLst>
              <a:ext uri="{FF2B5EF4-FFF2-40B4-BE49-F238E27FC236}">
                <a16:creationId xmlns:a16="http://schemas.microsoft.com/office/drawing/2014/main" id="{9800CC9C-5D85-474B-BDC8-160DAB6FD43B}"/>
              </a:ext>
            </a:extLst>
          </p:cNvPr>
          <p:cNvSpPr>
            <a:spLocks noGrp="1"/>
          </p:cNvSpPr>
          <p:nvPr>
            <p:ph idx="1"/>
          </p:nvPr>
        </p:nvSpPr>
        <p:spPr>
          <a:xfrm>
            <a:off x="866216" y="2585746"/>
            <a:ext cx="6619244" cy="3589953"/>
          </a:xfrm>
        </p:spPr>
        <p:txBody>
          <a:bodyPr>
            <a:normAutofit fontScale="925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Η τέταρτη διακοίνωση των συμμάχων έγινε στις 1</a:t>
            </a:r>
            <a:r>
              <a:rPr lang="el-GR" sz="1350" b="1" baseline="30000" dirty="0">
                <a:latin typeface="Times New Roman" panose="02020603050405020304" pitchFamily="18" charset="0"/>
                <a:ea typeface="Calibri" panose="020F0502020204030204" pitchFamily="34" charset="0"/>
                <a:cs typeface="Times New Roman" panose="02020603050405020304" pitchFamily="18" charset="0"/>
              </a:rPr>
              <a:t>η</a:t>
            </a:r>
            <a:r>
              <a:rPr lang="el-GR" sz="1350" b="1" dirty="0">
                <a:latin typeface="Times New Roman" panose="02020603050405020304" pitchFamily="18" charset="0"/>
                <a:ea typeface="Calibri" panose="020F0502020204030204" pitchFamily="34" charset="0"/>
                <a:cs typeface="Times New Roman" panose="02020603050405020304" pitchFamily="18" charset="0"/>
              </a:rPr>
              <a:t> Ιανουαρίου 1917  και το καθεστώς του Κωνσταντίνου α) διέλυσε τους συνδέσμους των επιστράτων β) διοργάνωσε στις 14 Ιανουαρίου στο Ζάππειο την τελετή απόδοσης τιμών στις συμμαχικές σημαίες γ) στις 17 Ιανουαρίου απελευθερώθηκαν από την κυβέρνηση των Αθηνών αλλά και από την Προσωρινή Κυβέρνηση οι πολιτικοί κρατούμενοι.. </a:t>
            </a:r>
            <a:r>
              <a:rPr lang="el-GR" sz="1350" b="1" dirty="0">
                <a:latin typeface="Times New Roman" panose="02020603050405020304" pitchFamily="18" charset="0"/>
                <a:ea typeface="Calibri" panose="020F0502020204030204" pitchFamily="34" charset="0"/>
              </a:rPr>
              <a:t>Τον Απρίλιο του 1916 μετά από την λήψη μέρους της οικονομικής βοήθειας η Προσωρινή Κυβέρνηση συγκρότησε την Μεραρχία Αρχιπελάγους και Κρήτης, ενώ η Μεραρχία Σερρών στις 1 Μαΐου 1917 σημείωσε επιτυχία στην μάχη του </a:t>
            </a:r>
            <a:r>
              <a:rPr lang="el-GR" sz="1350" b="1" dirty="0" err="1">
                <a:latin typeface="Times New Roman" panose="02020603050405020304" pitchFamily="18" charset="0"/>
                <a:ea typeface="Calibri" panose="020F0502020204030204" pitchFamily="34" charset="0"/>
              </a:rPr>
              <a:t>Ραβινέ</a:t>
            </a:r>
            <a:r>
              <a:rPr lang="el-GR" sz="1350" dirty="0">
                <a:latin typeface="Times New Roman" panose="02020603050405020304" pitchFamily="18" charset="0"/>
                <a:ea typeface="Calibri" panose="020F0502020204030204" pitchFamily="34" charset="0"/>
              </a:rPr>
              <a:t>. </a:t>
            </a:r>
          </a:p>
          <a:p>
            <a:pPr algn="just">
              <a:lnSpc>
                <a:spcPct val="200000"/>
              </a:lnSpc>
            </a:pPr>
            <a:r>
              <a:rPr lang="el-GR" sz="825"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825"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825"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825" b="1" dirty="0">
                <a:latin typeface="Times New Roman" panose="02020603050405020304" pitchFamily="18" charset="0"/>
                <a:ea typeface="Times New Roman" panose="02020603050405020304" pitchFamily="18" charset="0"/>
                <a:cs typeface="Times New Roman" panose="02020603050405020304" pitchFamily="18" charset="0"/>
              </a:rPr>
              <a:t>., σ. 10</a:t>
            </a:r>
            <a:endParaRPr lang="el-GR" sz="825"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825" b="1" dirty="0">
                <a:latin typeface="Times New Roman" panose="02020603050405020304" pitchFamily="18" charset="0"/>
                <a:ea typeface="Times New Roman" panose="02020603050405020304" pitchFamily="18" charset="0"/>
                <a:cs typeface="Times New Roman" panose="02020603050405020304" pitchFamily="18" charset="0"/>
              </a:rPr>
              <a:t>Leon</a:t>
            </a:r>
            <a:r>
              <a:rPr lang="el-GR" sz="825" b="1" dirty="0">
                <a:latin typeface="Times New Roman" panose="02020603050405020304" pitchFamily="18" charset="0"/>
                <a:ea typeface="Times New Roman" panose="02020603050405020304" pitchFamily="18" charset="0"/>
                <a:cs typeface="Times New Roman" panose="02020603050405020304" pitchFamily="18" charset="0"/>
              </a:rPr>
              <a:t>, σ. 452</a:t>
            </a:r>
            <a:endParaRPr lang="el-GR" sz="825"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5277592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24268D-AF55-4D28-8A2A-50D0C735EF20}"/>
              </a:ext>
            </a:extLst>
          </p:cNvPr>
          <p:cNvSpPr>
            <a:spLocks noGrp="1"/>
          </p:cNvSpPr>
          <p:nvPr>
            <p:ph type="title"/>
          </p:nvPr>
        </p:nvSpPr>
        <p:spPr/>
        <p:txBody>
          <a:bodyPr>
            <a:normAutofit fontScale="90000"/>
          </a:bodyPr>
          <a:lstStyle/>
          <a:p>
            <a:r>
              <a:rPr lang="el-GR" dirty="0" err="1"/>
              <a:t>Κοινωνικη</a:t>
            </a:r>
            <a:r>
              <a:rPr lang="el-GR" dirty="0"/>
              <a:t> πολιτική της Προσωρινής Κυβέρνησης</a:t>
            </a:r>
          </a:p>
        </p:txBody>
      </p:sp>
      <p:sp>
        <p:nvSpPr>
          <p:cNvPr id="3" name="Θέση περιεχομένου 2">
            <a:extLst>
              <a:ext uri="{FF2B5EF4-FFF2-40B4-BE49-F238E27FC236}">
                <a16:creationId xmlns:a16="http://schemas.microsoft.com/office/drawing/2014/main" id="{AC4AC8AB-31F1-4D3A-ABD8-66909918ACD3}"/>
              </a:ext>
            </a:extLst>
          </p:cNvPr>
          <p:cNvSpPr>
            <a:spLocks noGrp="1"/>
          </p:cNvSpPr>
          <p:nvPr>
            <p:ph idx="1"/>
          </p:nvPr>
        </p:nvSpPr>
        <p:spPr>
          <a:xfrm>
            <a:off x="866216" y="2487775"/>
            <a:ext cx="6619244" cy="3575957"/>
          </a:xfrm>
        </p:spPr>
        <p:txBody>
          <a:bodyPr>
            <a:normAutofit fontScale="77500" lnSpcReduction="200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Η ρωσική επανάσταση του Φεβρουαρίου, κυρίως όμως η αλλαγή του Γάλλου πρωθυπουργού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Μπριαν</a:t>
            </a:r>
            <a:r>
              <a:rPr lang="el-GR" sz="1350" b="1" dirty="0">
                <a:latin typeface="Times New Roman" panose="02020603050405020304" pitchFamily="18" charset="0"/>
                <a:ea typeface="Calibri" panose="020F0502020204030204" pitchFamily="34" charset="0"/>
                <a:cs typeface="Times New Roman" panose="02020603050405020304" pitchFamily="18" charset="0"/>
              </a:rPr>
              <a:t> από τον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Ριμπό</a:t>
            </a:r>
            <a:r>
              <a:rPr lang="el-GR" sz="1350" b="1" dirty="0">
                <a:latin typeface="Times New Roman" panose="02020603050405020304" pitchFamily="18" charset="0"/>
                <a:ea typeface="Calibri" panose="020F0502020204030204" pitchFamily="34" charset="0"/>
                <a:cs typeface="Times New Roman" panose="02020603050405020304" pitchFamily="18" charset="0"/>
              </a:rPr>
              <a:t> δημιούργησε τις προϋποθέσεις για επέκταση μετά από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στοχευμένες</a:t>
            </a:r>
            <a:r>
              <a:rPr lang="el-GR" sz="1350" b="1" dirty="0">
                <a:latin typeface="Times New Roman" panose="02020603050405020304" pitchFamily="18" charset="0"/>
                <a:ea typeface="Calibri" panose="020F0502020204030204" pitchFamily="34" charset="0"/>
                <a:cs typeface="Times New Roman" panose="02020603050405020304" pitchFamily="18" charset="0"/>
              </a:rPr>
              <a:t> τοπικές εξεγέρσεις της Προσωρινής Κυβέρνησης στα νησιά του Ιονίου πλην της Κέρκυρας, στην Πρέβεζα, στη Θεσσαλία. Η επιβράβευση των κολίγων της Θεσσαλίας  έγινε με το ΝΔ 20.5.1917  για την αγροτική μεταρρύθμιση, το οποίο όμως αφορούσε και την απαλλοτρίωση των τσιφλικιών της Μακεδονίας και της Ηπείρου και την απόδοσή τους σε Έλληνες και μη ακτήμονες. Στις 11 Μαΐου 1917 με διάταγμα της Προσωρινής Κυβέρνησης καθιερώθηκε η δημοτική γλώσσα για τα αναγνωστικά βιβλία του δημοτικού. </a:t>
            </a:r>
          </a:p>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Η αγροτική μεταρρύθμιση ολοκληρώθηκε με τον Αγροτικό  Ν 2052/1920, ο οποίος πρόβλεπε αποκέντρωση των απαλλοτριώσεων των τσιφλικιών κατά Πρωτοδικεία. Απαλλοτριώθηκαν έτσι 72 τσιφλίκια σε λίγους μήνες.</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Σίδερις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171-174, </a:t>
            </a:r>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261, Πρακτικά συνεδριάσεων της Βουλής , 4 Φεβρουαρίου 1920, σ. 6-20.</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Βεργόπουλος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Κώστας, Το αγροτικό ζήτημα στην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Ελλάδα.Το</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πρόβλημα της κοινωνικής ενσωμάτωσης της γεωργίας. Αθήνα: Εξάντας, 1992,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109-110.</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5147196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64BD97-82FB-48E4-B691-CD0CFD2AF355}"/>
              </a:ext>
            </a:extLst>
          </p:cNvPr>
          <p:cNvSpPr>
            <a:spLocks noGrp="1"/>
          </p:cNvSpPr>
          <p:nvPr>
            <p:ph type="title"/>
          </p:nvPr>
        </p:nvSpPr>
        <p:spPr/>
        <p:txBody>
          <a:bodyPr/>
          <a:lstStyle/>
          <a:p>
            <a:r>
              <a:rPr lang="el-GR" dirty="0"/>
              <a:t>ΚΟΙΝΩΝΙΚΗ ΠΟΛΙΤΙΚΗ</a:t>
            </a:r>
          </a:p>
        </p:txBody>
      </p:sp>
      <p:sp>
        <p:nvSpPr>
          <p:cNvPr id="3" name="Θέση περιεχομένου 2">
            <a:extLst>
              <a:ext uri="{FF2B5EF4-FFF2-40B4-BE49-F238E27FC236}">
                <a16:creationId xmlns:a16="http://schemas.microsoft.com/office/drawing/2014/main" id="{F0D9F784-F5C9-4774-8D64-168397D30F6C}"/>
              </a:ext>
            </a:extLst>
          </p:cNvPr>
          <p:cNvSpPr>
            <a:spLocks noGrp="1"/>
          </p:cNvSpPr>
          <p:nvPr>
            <p:ph idx="1"/>
          </p:nvPr>
        </p:nvSpPr>
        <p:spPr/>
        <p:txBody>
          <a:bodyPr>
            <a:normAutofit/>
          </a:bodyPr>
          <a:lstStyle/>
          <a:p>
            <a:pPr algn="just">
              <a:lnSpc>
                <a:spcPct val="200000"/>
              </a:lnSpc>
              <a:spcBef>
                <a:spcPts val="450"/>
              </a:spcBef>
              <a:spcAft>
                <a:spcPts val="450"/>
              </a:spcAft>
            </a:pPr>
            <a:r>
              <a:rPr lang="el-GR" sz="1350" b="1" dirty="0">
                <a:solidFill>
                  <a:schemeClr val="bg2"/>
                </a:solidFill>
                <a:highlight>
                  <a:srgbClr val="FFFF00"/>
                </a:highlight>
                <a:latin typeface="Times New Roman" panose="02020603050405020304" pitchFamily="18" charset="0"/>
                <a:ea typeface="Times New Roman" panose="02020603050405020304" pitchFamily="18" charset="0"/>
              </a:rPr>
              <a:t>Οι ριζοσπαστικοί νόμοι που ψηφίστηκαν από την κυβέρνηση Βενιζέλου είναι οι κάτωθι:</a:t>
            </a:r>
          </a:p>
          <a:p>
            <a:pPr algn="just">
              <a:lnSpc>
                <a:spcPct val="200000"/>
              </a:lnSpc>
              <a:spcBef>
                <a:spcPts val="450"/>
              </a:spcBef>
              <a:spcAft>
                <a:spcPts val="450"/>
              </a:spcAft>
            </a:pPr>
            <a:r>
              <a:rPr lang="el-GR" sz="1350" b="1" dirty="0">
                <a:solidFill>
                  <a:schemeClr val="bg2"/>
                </a:solidFill>
                <a:highlight>
                  <a:srgbClr val="FFFF00"/>
                </a:highlight>
                <a:latin typeface="Times New Roman" panose="02020603050405020304" pitchFamily="18" charset="0"/>
                <a:ea typeface="Times New Roman" panose="02020603050405020304" pitchFamily="18" charset="0"/>
              </a:rPr>
              <a:t>α) η αναγκαστική απαλλοτρίωση των τσιφλικιών, η διανομή τους στους ακτήμονες  Ν. 1072/1917 και Ν.2052/1920 και </a:t>
            </a:r>
          </a:p>
          <a:p>
            <a:pPr algn="just">
              <a:lnSpc>
                <a:spcPct val="200000"/>
              </a:lnSpc>
              <a:spcBef>
                <a:spcPts val="450"/>
              </a:spcBef>
              <a:spcAft>
                <a:spcPts val="450"/>
              </a:spcAft>
            </a:pPr>
            <a:r>
              <a:rPr lang="el-GR" sz="1350" b="1" dirty="0">
                <a:solidFill>
                  <a:schemeClr val="bg2"/>
                </a:solidFill>
                <a:highlight>
                  <a:srgbClr val="FFFF00"/>
                </a:highlight>
                <a:latin typeface="Times New Roman" panose="02020603050405020304" pitchFamily="18" charset="0"/>
                <a:ea typeface="Times New Roman" panose="02020603050405020304" pitchFamily="18" charset="0"/>
              </a:rPr>
              <a:t>β) η εργατική νομοθεσία κύρωση των διεθνών συμβάσεων εργασίας</a:t>
            </a:r>
            <a:endParaRPr lang="el-GR" sz="1350" b="1" dirty="0">
              <a:solidFill>
                <a:schemeClr val="bg2"/>
              </a:solidFill>
              <a:latin typeface="Times New Roman" panose="02020603050405020304" pitchFamily="18" charset="0"/>
              <a:ea typeface="Times New Roman" panose="02020603050405020304" pitchFamily="18" charset="0"/>
            </a:endParaRPr>
          </a:p>
          <a:p>
            <a:pPr algn="just">
              <a:spcBef>
                <a:spcPts val="450"/>
              </a:spcBef>
              <a:spcAft>
                <a:spcPts val="450"/>
              </a:spcAft>
            </a:pPr>
            <a:r>
              <a:rPr lang="el-GR" sz="1350" dirty="0">
                <a:solidFill>
                  <a:schemeClr val="tx1"/>
                </a:solidFill>
                <a:latin typeface="Times New Roman" panose="02020603050405020304" pitchFamily="18" charset="0"/>
                <a:ea typeface="Times New Roman" panose="02020603050405020304" pitchFamily="18" charset="0"/>
              </a:rPr>
              <a:t>Οικονόμου Νίκος, Ιστορία του </a:t>
            </a:r>
            <a:r>
              <a:rPr lang="el-GR" sz="1350" dirty="0" err="1">
                <a:solidFill>
                  <a:schemeClr val="tx1"/>
                </a:solidFill>
                <a:latin typeface="Times New Roman" panose="02020603050405020304" pitchFamily="18" charset="0"/>
                <a:ea typeface="Times New Roman" panose="02020603050405020304" pitchFamily="18" charset="0"/>
              </a:rPr>
              <a:t>Ελλήνικού</a:t>
            </a:r>
            <a:r>
              <a:rPr lang="el-GR" sz="1350" dirty="0">
                <a:solidFill>
                  <a:schemeClr val="tx1"/>
                </a:solidFill>
                <a:latin typeface="Times New Roman" panose="02020603050405020304" pitchFamily="18" charset="0"/>
                <a:ea typeface="Times New Roman" panose="02020603050405020304" pitchFamily="18" charset="0"/>
              </a:rPr>
              <a:t> Έθνους. Τ. ……., σ. 146</a:t>
            </a:r>
          </a:p>
          <a:p>
            <a:endParaRPr lang="el-GR" dirty="0"/>
          </a:p>
        </p:txBody>
      </p:sp>
    </p:spTree>
    <p:extLst>
      <p:ext uri="{BB962C8B-B14F-4D97-AF65-F5344CB8AC3E}">
        <p14:creationId xmlns:p14="http://schemas.microsoft.com/office/powerpoint/2010/main" val="200366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ΠΛ </a:t>
            </a:r>
            <a:r>
              <a:rPr lang="el-GR" b="1" dirty="0" err="1"/>
              <a:t>Γοργ</a:t>
            </a:r>
            <a:r>
              <a:rPr lang="el-GR" b="1" dirty="0"/>
              <a:t> 523</a:t>
            </a:r>
            <a:r>
              <a:rPr lang="en-US" b="1" dirty="0"/>
              <a:t>a–526d</a:t>
            </a:r>
            <a:br>
              <a:rPr lang="en-US" b="1" dirty="0"/>
            </a:br>
            <a:endParaRPr lang="el-GR" dirty="0"/>
          </a:p>
        </p:txBody>
      </p:sp>
      <p:sp>
        <p:nvSpPr>
          <p:cNvPr id="3" name="Θέση περιεχομένου 2"/>
          <p:cNvSpPr>
            <a:spLocks noGrp="1"/>
          </p:cNvSpPr>
          <p:nvPr>
            <p:ph idx="1"/>
          </p:nvPr>
        </p:nvSpPr>
        <p:spPr/>
        <p:txBody>
          <a:bodyPr>
            <a:noAutofit/>
          </a:bodyPr>
          <a:lstStyle/>
          <a:p>
            <a:r>
              <a:rPr lang="el-GR" sz="2400" i="1" dirty="0" err="1">
                <a:latin typeface="Times New Roman" panose="02020603050405020304" pitchFamily="18" charset="0"/>
                <a:cs typeface="Times New Roman" panose="02020603050405020304" pitchFamily="18" charset="0"/>
              </a:rPr>
              <a:t>οἳ</a:t>
            </a:r>
            <a:r>
              <a:rPr lang="el-GR" sz="2400" i="1" dirty="0">
                <a:latin typeface="Times New Roman" panose="02020603050405020304" pitchFamily="18" charset="0"/>
                <a:cs typeface="Times New Roman" panose="02020603050405020304" pitchFamily="18" charset="0"/>
              </a:rPr>
              <a:t> δ’ </a:t>
            </a:r>
            <a:r>
              <a:rPr lang="el-GR" sz="2400" i="1" dirty="0" err="1">
                <a:latin typeface="Times New Roman" panose="02020603050405020304" pitchFamily="18" charset="0"/>
                <a:cs typeface="Times New Roman" panose="02020603050405020304" pitchFamily="18" charset="0"/>
              </a:rPr>
              <a:t>ἂν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ἔσχατα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ἀδικήσωσι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τοιαῦτα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ἀδικήματα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ἀνίατοι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γένωνται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παραδείγματα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γίγνεται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οὗτοι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οὐκέτι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ὀνίνανται</a:t>
            </a:r>
            <a:r>
              <a:rPr lang="en-US"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οὐδέν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ἅτε</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ἀνίατοι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ὀνίνανται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τούτους</a:t>
            </a:r>
            <a:r>
              <a:rPr lang="en-US"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ὁρῶντες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ἁμαρτίας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μέγιστα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ὀδυνηρότατα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φοβερώτατα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πάθη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πάσχοντας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ἀεὶ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χρόνον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ἀτεχνῶς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παραδείγματα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ἀνηρτημένους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ἐκεῖ</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Ἅιδου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δεσμωτηρίῳ</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τοῖς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ἀεὶ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ἀδίκων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ἀφικνουμένοις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θεάματα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νουθετήματα</a:t>
            </a:r>
            <a:r>
              <a:rPr lang="el-GR" sz="2400" i="1" dirty="0">
                <a:latin typeface="Times New Roman" panose="02020603050405020304" pitchFamily="18" charset="0"/>
                <a:cs typeface="Times New Roman" panose="02020603050405020304" pitchFamily="18" charset="0"/>
              </a:rPr>
              <a:t>. [525</a:t>
            </a:r>
            <a:r>
              <a:rPr lang="en-US" sz="2400" i="1" dirty="0">
                <a:latin typeface="Times New Roman" panose="02020603050405020304" pitchFamily="18" charset="0"/>
                <a:cs typeface="Times New Roman" panose="02020603050405020304" pitchFamily="18" charset="0"/>
              </a:rPr>
              <a:t>d]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ἐγώ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φημι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ἕνα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Ἀρχέλαον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ἔσεσθαι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ἀληθῆ</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λέγει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Πῶλος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ἂν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τοιοῦτος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τύραννος</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754550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2B748A-116E-4DE6-B5BA-2BAF68934792}"/>
              </a:ext>
            </a:extLst>
          </p:cNvPr>
          <p:cNvSpPr>
            <a:spLocks noGrp="1"/>
          </p:cNvSpPr>
          <p:nvPr>
            <p:ph type="title"/>
          </p:nvPr>
        </p:nvSpPr>
        <p:spPr/>
        <p:txBody>
          <a:bodyPr>
            <a:normAutofit fontScale="90000"/>
          </a:bodyPr>
          <a:lstStyle/>
          <a:p>
            <a:r>
              <a:rPr lang="el-GR" dirty="0"/>
              <a:t>ΑΝΑΧΩΡΗΣΗ ΚΩΝΣΤΑΝΤΙΝΟΥ 2 ΙΟΥΝΙΟΥ 1917</a:t>
            </a:r>
          </a:p>
        </p:txBody>
      </p:sp>
      <p:sp>
        <p:nvSpPr>
          <p:cNvPr id="3" name="Θέση περιεχομένου 2">
            <a:extLst>
              <a:ext uri="{FF2B5EF4-FFF2-40B4-BE49-F238E27FC236}">
                <a16:creationId xmlns:a16="http://schemas.microsoft.com/office/drawing/2014/main" id="{D01738B3-FBB9-41D9-B4DF-21F16A67E6AB}"/>
              </a:ext>
            </a:extLst>
          </p:cNvPr>
          <p:cNvSpPr>
            <a:spLocks noGrp="1"/>
          </p:cNvSpPr>
          <p:nvPr>
            <p:ph idx="1"/>
          </p:nvPr>
        </p:nvSpPr>
        <p:spPr/>
        <p:txBody>
          <a:bodyPr>
            <a:normAutofit fontScale="25000" lnSpcReduction="20000"/>
          </a:bodyPr>
          <a:lstStyle/>
          <a:p>
            <a:pPr algn="just">
              <a:lnSpc>
                <a:spcPct val="200000"/>
              </a:lnSpc>
            </a:pPr>
            <a:r>
              <a:rPr lang="el-GR" sz="4800" b="1" dirty="0">
                <a:latin typeface="Times New Roman" panose="02020603050405020304" pitchFamily="18" charset="0"/>
                <a:ea typeface="Calibri" panose="020F0502020204030204" pitchFamily="34" charset="0"/>
                <a:cs typeface="Times New Roman" panose="02020603050405020304" pitchFamily="18" charset="0"/>
              </a:rPr>
              <a:t>Στις 21 Απριλίου 1917 ο Κωνσταντίνος αντικατέστησε την κυβέρνηση Λάμπρου με την κυβέρνηση Ζαΐμη. Ο γαλλικός στρατός κατέλαβε τον ισθμό, η Ιταλία προχώρησε σε κατάληψη των Ιωαννίνων και στις 16 Μαΐου Γάλλοι και Άγγλοι αποφάσισαν να επιβάλλουν λύση στο ελληνικό πρόβλημα. </a:t>
            </a:r>
          </a:p>
          <a:p>
            <a:pPr algn="just">
              <a:lnSpc>
                <a:spcPct val="200000"/>
              </a:lnSpc>
            </a:pPr>
            <a:r>
              <a:rPr lang="el-GR" sz="4800" b="1" dirty="0">
                <a:latin typeface="Times New Roman" panose="02020603050405020304" pitchFamily="18" charset="0"/>
                <a:ea typeface="Calibri" panose="020F0502020204030204" pitchFamily="34" charset="0"/>
                <a:cs typeface="Times New Roman" panose="02020603050405020304" pitchFamily="18" charset="0"/>
              </a:rPr>
              <a:t>Στις 29 Μαΐου 1917 επιδόθηκε τελεσίγραφο στον Κωνσταντίνο να παραιτηθεί υπέρ ενός από τους γιους του εκτός από τον διάδοχο. Ο Κωνσταντίνος αναχώρησε χωρίς να παραιτηθεί από την Ελλάδα στις 2 Ιουνίου 1917, κάτι που η έρευνα προσδιορίζει ως υστερόβουλη σκέψη και βασιλιάς ορκίστηκε ο δευτερότοκος γιος του Αλέξανδρος. </a:t>
            </a:r>
          </a:p>
          <a:p>
            <a:pPr algn="just">
              <a:spcAft>
                <a:spcPts val="0"/>
              </a:spcAft>
            </a:pPr>
            <a:endParaRPr lang="el-GR" sz="28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28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28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28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28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850" dirty="0" err="1">
                <a:latin typeface="Times New Roman" panose="02020603050405020304" pitchFamily="18" charset="0"/>
                <a:ea typeface="Times New Roman" panose="02020603050405020304" pitchFamily="18" charset="0"/>
                <a:cs typeface="Times New Roman" panose="02020603050405020304" pitchFamily="18" charset="0"/>
              </a:rPr>
              <a:t>Λεονταρίτης</a:t>
            </a:r>
            <a:r>
              <a:rPr lang="el-GR" sz="28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2850"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2850" dirty="0">
                <a:latin typeface="Times New Roman" panose="02020603050405020304" pitchFamily="18" charset="0"/>
                <a:ea typeface="Times New Roman" panose="02020603050405020304" pitchFamily="18" charset="0"/>
                <a:cs typeface="Times New Roman" panose="02020603050405020304" pitchFamily="18" charset="0"/>
              </a:rPr>
              <a:t>., σ. 62.</a:t>
            </a:r>
          </a:p>
          <a:p>
            <a:endParaRPr lang="el-GR" dirty="0"/>
          </a:p>
        </p:txBody>
      </p:sp>
    </p:spTree>
    <p:extLst>
      <p:ext uri="{BB962C8B-B14F-4D97-AF65-F5344CB8AC3E}">
        <p14:creationId xmlns:p14="http://schemas.microsoft.com/office/powerpoint/2010/main" val="428550970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F2651-CE33-4F69-894B-E88F01C9F320}"/>
              </a:ext>
            </a:extLst>
          </p:cNvPr>
          <p:cNvSpPr>
            <a:spLocks noGrp="1"/>
          </p:cNvSpPr>
          <p:nvPr>
            <p:ph type="title"/>
          </p:nvPr>
        </p:nvSpPr>
        <p:spPr/>
        <p:txBody>
          <a:bodyPr>
            <a:normAutofit fontScale="90000"/>
          </a:bodyPr>
          <a:lstStyle/>
          <a:p>
            <a:r>
              <a:rPr lang="el-GR" dirty="0"/>
              <a:t>ΚΥΒΕΡΝΗΣΗ ΒΕΝΙΖΕΛΟΥ 14.6.1917</a:t>
            </a:r>
          </a:p>
        </p:txBody>
      </p:sp>
      <p:sp>
        <p:nvSpPr>
          <p:cNvPr id="3" name="Θέση περιεχομένου 2">
            <a:extLst>
              <a:ext uri="{FF2B5EF4-FFF2-40B4-BE49-F238E27FC236}">
                <a16:creationId xmlns:a16="http://schemas.microsoft.com/office/drawing/2014/main" id="{B9EE199C-3F44-45AC-BF3F-6F7E79447BA6}"/>
              </a:ext>
            </a:extLst>
          </p:cNvPr>
          <p:cNvSpPr>
            <a:spLocks noGrp="1"/>
          </p:cNvSpPr>
          <p:nvPr>
            <p:ph idx="1"/>
          </p:nvPr>
        </p:nvSpPr>
        <p:spPr/>
        <p:txBody>
          <a:bodyPr>
            <a:normAutofit/>
          </a:bodyPr>
          <a:lstStyle/>
          <a:p>
            <a:pPr algn="just">
              <a:lnSpc>
                <a:spcPct val="150000"/>
              </a:lnSpc>
              <a:spcAft>
                <a:spcPts val="0"/>
              </a:spcAft>
            </a:pPr>
            <a:r>
              <a:rPr lang="el-GR" sz="1425" b="1" dirty="0">
                <a:latin typeface="Times New Roman" panose="02020603050405020304" pitchFamily="18" charset="0"/>
                <a:ea typeface="Calibri" panose="020F0502020204030204" pitchFamily="34" charset="0"/>
              </a:rPr>
              <a:t>Πριν αναλάβει ο Βενιζέλος έθεσε τους εξής όρους: α) σύγκληση Εθνοσυνέλευσης ,</a:t>
            </a:r>
            <a:r>
              <a:rPr lang="el-GR" sz="1425" b="1" dirty="0" err="1">
                <a:latin typeface="Times New Roman" panose="02020603050405020304" pitchFamily="18" charset="0"/>
                <a:ea typeface="Calibri" panose="020F0502020204030204" pitchFamily="34" charset="0"/>
              </a:rPr>
              <a:t>ετά</a:t>
            </a:r>
            <a:r>
              <a:rPr lang="el-GR" sz="1425" b="1" dirty="0">
                <a:latin typeface="Times New Roman" panose="02020603050405020304" pitchFamily="18" charset="0"/>
                <a:ea typeface="Calibri" panose="020F0502020204030204" pitchFamily="34" charset="0"/>
              </a:rPr>
              <a:t> τον πόλεμο για τον περιορισμό της βασιλικής εξουσίας β) προσωρινή άρση της δικαστικής ισοβιότητας και μονιμότητας γ) αναβίωση της βουλής που είχε εκλεγεί μετά τις εκλογές της 31 </a:t>
            </a:r>
            <a:r>
              <a:rPr lang="el-GR" sz="1425" b="1" dirty="0" err="1">
                <a:latin typeface="Times New Roman" panose="02020603050405020304" pitchFamily="18" charset="0"/>
                <a:ea typeface="Calibri" panose="020F0502020204030204" pitchFamily="34" charset="0"/>
              </a:rPr>
              <a:t>Μαϊου</a:t>
            </a:r>
            <a:r>
              <a:rPr lang="el-GR" sz="1425" b="1" dirty="0">
                <a:latin typeface="Times New Roman" panose="02020603050405020304" pitchFamily="18" charset="0"/>
                <a:ea typeface="Calibri" panose="020F0502020204030204" pitchFamily="34" charset="0"/>
              </a:rPr>
              <a:t> 1915. </a:t>
            </a:r>
          </a:p>
          <a:p>
            <a:pPr algn="just">
              <a:lnSpc>
                <a:spcPct val="150000"/>
              </a:lnSpc>
              <a:spcAft>
                <a:spcPts val="0"/>
              </a:spcAft>
            </a:pPr>
            <a:r>
              <a:rPr lang="el-GR" sz="1425" b="1" dirty="0">
                <a:latin typeface="Times New Roman" panose="02020603050405020304" pitchFamily="18" charset="0"/>
                <a:ea typeface="Calibri" panose="020F0502020204030204" pitchFamily="34" charset="0"/>
              </a:rPr>
              <a:t>Ο Ζαΐμης αρνήθηκε και παραιτήθηκε στις 13 Ιουνίου 1917. </a:t>
            </a:r>
          </a:p>
          <a:p>
            <a:pPr algn="just">
              <a:lnSpc>
                <a:spcPct val="150000"/>
              </a:lnSpc>
              <a:spcAft>
                <a:spcPts val="0"/>
              </a:spcAft>
            </a:pPr>
            <a:r>
              <a:rPr lang="el-GR" sz="1425" b="1" dirty="0">
                <a:latin typeface="Times New Roman" panose="02020603050405020304" pitchFamily="18" charset="0"/>
                <a:ea typeface="Calibri" panose="020F0502020204030204" pitchFamily="34" charset="0"/>
              </a:rPr>
              <a:t>Ο Αλέξανδρος ανέθεσε στον Βενιζέλο τον σχηματισμό κυβέρνησης</a:t>
            </a:r>
          </a:p>
          <a:p>
            <a:pPr algn="just">
              <a:lnSpc>
                <a:spcPct val="150000"/>
              </a:lnSpc>
              <a:spcAft>
                <a:spcPts val="0"/>
              </a:spcAft>
            </a:pPr>
            <a:r>
              <a:rPr lang="el-GR" sz="1425" b="1" dirty="0">
                <a:latin typeface="Times New Roman" panose="02020603050405020304" pitchFamily="18" charset="0"/>
                <a:ea typeface="Calibri" panose="020F0502020204030204" pitchFamily="34" charset="0"/>
              </a:rPr>
              <a:t>Στις 14 Ιουνίου 1917 ο Βενιζέλος έφτασε από τον Πειραιά με 400 κρητικούς χωροφύλακες και έγινε  ορκωμοσία της κυβέρνησής του. </a:t>
            </a:r>
            <a:endParaRPr lang="el-GR" sz="1425"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425" b="1" dirty="0" err="1">
                <a:latin typeface="Times New Roman" panose="02020603050405020304" pitchFamily="18" charset="0"/>
                <a:ea typeface="Times New Roman" panose="02020603050405020304" pitchFamily="18" charset="0"/>
                <a:cs typeface="Times New Roman" panose="02020603050405020304" pitchFamily="18" charset="0"/>
              </a:rPr>
              <a:t>Ζαβιτσιάνος</a:t>
            </a:r>
            <a:r>
              <a:rPr lang="el-GR" sz="1425" b="1" dirty="0">
                <a:latin typeface="Times New Roman" panose="02020603050405020304" pitchFamily="18" charset="0"/>
                <a:ea typeface="Times New Roman" panose="02020603050405020304" pitchFamily="18" charset="0"/>
                <a:cs typeface="Times New Roman" panose="02020603050405020304" pitchFamily="18" charset="0"/>
              </a:rPr>
              <a:t>, τ.2, σ.16-21, </a:t>
            </a:r>
            <a:r>
              <a:rPr lang="el-GR" sz="1425" b="1" dirty="0" err="1">
                <a:latin typeface="Times New Roman" panose="02020603050405020304" pitchFamily="18" charset="0"/>
                <a:ea typeface="Times New Roman" panose="02020603050405020304" pitchFamily="18" charset="0"/>
                <a:cs typeface="Times New Roman" panose="02020603050405020304" pitchFamily="18" charset="0"/>
              </a:rPr>
              <a:t>Μουρέλος</a:t>
            </a:r>
            <a:r>
              <a:rPr lang="el-GR" sz="1425"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25"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425" b="1" dirty="0">
                <a:latin typeface="Times New Roman" panose="02020603050405020304" pitchFamily="18" charset="0"/>
                <a:ea typeface="Times New Roman" panose="02020603050405020304" pitchFamily="18" charset="0"/>
                <a:cs typeface="Times New Roman" panose="02020603050405020304" pitchFamily="18" charset="0"/>
              </a:rPr>
              <a:t>., σ.86.</a:t>
            </a:r>
            <a:endParaRPr lang="el-GR" sz="1425"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22467194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BCBD72-4D52-4552-A153-75EABFCCAB03}"/>
              </a:ext>
            </a:extLst>
          </p:cNvPr>
          <p:cNvSpPr>
            <a:spLocks noGrp="1"/>
          </p:cNvSpPr>
          <p:nvPr>
            <p:ph type="title"/>
          </p:nvPr>
        </p:nvSpPr>
        <p:spPr/>
        <p:txBody>
          <a:bodyPr/>
          <a:lstStyle/>
          <a:p>
            <a:r>
              <a:rPr lang="el-GR" dirty="0"/>
              <a:t>Η ΒΟΥΛΗ ΤΩΝ ΛΑΖΑΡΩΝ</a:t>
            </a:r>
          </a:p>
        </p:txBody>
      </p:sp>
      <p:sp>
        <p:nvSpPr>
          <p:cNvPr id="3" name="Θέση περιεχομένου 2">
            <a:extLst>
              <a:ext uri="{FF2B5EF4-FFF2-40B4-BE49-F238E27FC236}">
                <a16:creationId xmlns:a16="http://schemas.microsoft.com/office/drawing/2014/main" id="{3E3B96BE-2643-46BD-B908-4D49BC657143}"/>
              </a:ext>
            </a:extLst>
          </p:cNvPr>
          <p:cNvSpPr>
            <a:spLocks noGrp="1"/>
          </p:cNvSpPr>
          <p:nvPr>
            <p:ph idx="1"/>
          </p:nvPr>
        </p:nvSpPr>
        <p:spPr>
          <a:xfrm>
            <a:off x="866216" y="2571750"/>
            <a:ext cx="6619244" cy="3352022"/>
          </a:xfrm>
        </p:spPr>
        <p:txBody>
          <a:bodyPr>
            <a:normAutofit fontScale="925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Η εξορία στην Κορσική των Γούναρη, μεταξά,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Δούσμανη</a:t>
            </a:r>
            <a:r>
              <a:rPr lang="el-GR" sz="1350" b="1" dirty="0">
                <a:latin typeface="Times New Roman" panose="02020603050405020304" pitchFamily="18" charset="0"/>
                <a:ea typeface="Calibri" panose="020F0502020204030204" pitchFamily="34" charset="0"/>
                <a:cs typeface="Times New Roman" panose="02020603050405020304" pitchFamily="18" charset="0"/>
              </a:rPr>
              <a:t> και Ίωνα Δραγούμη και ο εκτοπισμός στο εσωτερικό των Λάμπρου και Ζαΐμη είχε προηγουμένως ολοκληρωθεί.</a:t>
            </a:r>
          </a:p>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Στις 12 Ιουλίου 1917 το διάταγμα της Βουλής εκείνης που είχε διαλυθεί αντισυνταγματικά από τον Κωνσταντίνο στις 31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Μαϊου</a:t>
            </a:r>
            <a:r>
              <a:rPr lang="el-GR" sz="1350" b="1" dirty="0">
                <a:latin typeface="Times New Roman" panose="02020603050405020304" pitchFamily="18" charset="0"/>
                <a:ea typeface="Calibri" panose="020F0502020204030204" pitchFamily="34" charset="0"/>
                <a:cs typeface="Times New Roman" panose="02020603050405020304" pitchFamily="18" charset="0"/>
              </a:rPr>
              <a:t>  1915 ανακλήθηκε και  αυτή λειτούργησε ξανά λαμβάνοντας ως νεκραναστημένη το προσωνύμιο Βουλή των Λαζάρων. Σε πανηγυρική συνεδρίαση στις 22 Ιουλίου 1917 ο Αλέξανδρος ορκίστηκε βασιλιάς</a:t>
            </a:r>
            <a:r>
              <a:rPr lang="el-GR" sz="135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Φίλιππος Δραγούμης, Ημερολόγιο, Διχασμός 1916-1919, </a:t>
            </a:r>
            <a:r>
              <a:rPr lang="el-GR" sz="135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επιμ</a:t>
            </a:r>
            <a:r>
              <a:rPr lang="el-GR" sz="13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Μάρκος </a:t>
            </a:r>
            <a:r>
              <a:rPr lang="el-GR" sz="135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Φ.Δραγούμης</a:t>
            </a:r>
            <a:r>
              <a:rPr lang="el-GR" sz="13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εισαγωγή, σχόλια Χριστίνα Βάρδα, </a:t>
            </a:r>
            <a:r>
              <a:rPr lang="el-GR" sz="135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εκδ</a:t>
            </a:r>
            <a:r>
              <a:rPr lang="el-GR" sz="135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Δωδώνη, 1995</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ό.π</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112-113.</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7188265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FCC6EE-F74A-4569-A083-6DC66C80C3D0}"/>
              </a:ext>
            </a:extLst>
          </p:cNvPr>
          <p:cNvSpPr>
            <a:spLocks noGrp="1"/>
          </p:cNvSpPr>
          <p:nvPr>
            <p:ph type="title"/>
          </p:nvPr>
        </p:nvSpPr>
        <p:spPr/>
        <p:txBody>
          <a:bodyPr>
            <a:normAutofit fontScale="90000"/>
          </a:bodyPr>
          <a:lstStyle/>
          <a:p>
            <a:r>
              <a:rPr lang="el-GR" dirty="0"/>
              <a:t>ΑΝΤΙΣΥΝΤΑΓΜΑΤΙΚΑ ΜΕΤΡΑ</a:t>
            </a:r>
          </a:p>
        </p:txBody>
      </p:sp>
      <p:sp>
        <p:nvSpPr>
          <p:cNvPr id="3" name="Θέση περιεχομένου 2">
            <a:extLst>
              <a:ext uri="{FF2B5EF4-FFF2-40B4-BE49-F238E27FC236}">
                <a16:creationId xmlns:a16="http://schemas.microsoft.com/office/drawing/2014/main" id="{AE78F221-BF0E-48AD-89E4-D55F394A88E2}"/>
              </a:ext>
            </a:extLst>
          </p:cNvPr>
          <p:cNvSpPr>
            <a:spLocks noGrp="1"/>
          </p:cNvSpPr>
          <p:nvPr>
            <p:ph idx="1"/>
          </p:nvPr>
        </p:nvSpPr>
        <p:spPr>
          <a:xfrm>
            <a:off x="866216" y="2543758"/>
            <a:ext cx="6619244" cy="2828342"/>
          </a:xfrm>
        </p:spPr>
        <p:txBody>
          <a:bodyPr>
            <a:normAutofit fontScale="25000" lnSpcReduction="20000"/>
          </a:bodyPr>
          <a:lstStyle/>
          <a:p>
            <a:pPr>
              <a:lnSpc>
                <a:spcPct val="200000"/>
              </a:lnSpc>
            </a:pPr>
            <a:r>
              <a:rPr lang="el-GR" sz="4800" b="1" dirty="0">
                <a:latin typeface="Times New Roman" panose="02020603050405020304" pitchFamily="18" charset="0"/>
                <a:ea typeface="Calibri" panose="020F0502020204030204" pitchFamily="34" charset="0"/>
                <a:cs typeface="Times New Roman" panose="02020603050405020304" pitchFamily="18" charset="0"/>
              </a:rPr>
              <a:t>Το </a:t>
            </a:r>
            <a:r>
              <a:rPr lang="el-GR" sz="4800" b="1" dirty="0" err="1">
                <a:latin typeface="Times New Roman" panose="02020603050405020304" pitchFamily="18" charset="0"/>
                <a:ea typeface="Calibri" panose="020F0502020204030204" pitchFamily="34" charset="0"/>
                <a:cs typeface="Times New Roman" panose="02020603050405020304" pitchFamily="18" charset="0"/>
              </a:rPr>
              <a:t>βενιζελικό</a:t>
            </a:r>
            <a:r>
              <a:rPr lang="el-GR" sz="4800" b="1" dirty="0">
                <a:latin typeface="Times New Roman" panose="02020603050405020304" pitchFamily="18" charset="0"/>
                <a:ea typeface="Calibri" panose="020F0502020204030204" pitchFamily="34" charset="0"/>
                <a:cs typeface="Times New Roman" panose="02020603050405020304" pitchFamily="18" charset="0"/>
              </a:rPr>
              <a:t> καθεστώς έλαβε αντισυνταγματικά νομοθετικά μέτρα που τελούσαν υπό την αίρεση της έγκρισής τους από την επόμενη Αναθεωρητική Βουλή. Συγκεκριμένα απολύθηκαν 570 δικαστικοί και 65000 δημόσιοι υπάλληλοι, ενώ έκπτωτοι θεωρήθηκαν οι ιεράρχες που συνέπραξαν στον αναθεματισμό του Βενιζέλου. Αποστρατεύτηκαν ή τέθηκαν σε διαθεσιμότητα. </a:t>
            </a:r>
          </a:p>
          <a:p>
            <a:pPr algn="just">
              <a:lnSpc>
                <a:spcPct val="200000"/>
              </a:lnSpc>
            </a:pPr>
            <a:r>
              <a:rPr lang="el-GR" sz="4800" b="1" dirty="0">
                <a:latin typeface="Times New Roman" panose="02020603050405020304" pitchFamily="18" charset="0"/>
                <a:ea typeface="Calibri" panose="020F0502020204030204" pitchFamily="34" charset="0"/>
                <a:cs typeface="Times New Roman" panose="02020603050405020304" pitchFamily="18" charset="0"/>
              </a:rPr>
              <a:t>Σύμφωνα με τον νόμο περί ευθύνης Υπουργών παραπέμφθηκαν στο Ειδικό Δικαστήριο α μέλη της κυβέρνησης Σκουλούδη, </a:t>
            </a:r>
            <a:r>
              <a:rPr lang="el-GR" sz="4800" b="1" dirty="0" err="1">
                <a:latin typeface="Times New Roman" panose="02020603050405020304" pitchFamily="18" charset="0"/>
                <a:ea typeface="Calibri" panose="020F0502020204030204" pitchFamily="34" charset="0"/>
                <a:cs typeface="Times New Roman" panose="02020603050405020304" pitchFamily="18" charset="0"/>
              </a:rPr>
              <a:t>Σπ</a:t>
            </a:r>
            <a:r>
              <a:rPr lang="el-GR" sz="4800" b="1" dirty="0">
                <a:latin typeface="Times New Roman" panose="02020603050405020304" pitchFamily="18" charset="0"/>
                <a:ea typeface="Calibri" panose="020F0502020204030204" pitchFamily="34" charset="0"/>
                <a:cs typeface="Times New Roman" panose="02020603050405020304" pitchFamily="18" charset="0"/>
              </a:rPr>
              <a:t>. Λάμπρου και Δ. Γούναρη. Από τον </a:t>
            </a:r>
            <a:r>
              <a:rPr lang="el-GR" sz="4800" b="1" dirty="0" err="1">
                <a:latin typeface="Times New Roman" panose="02020603050405020304" pitchFamily="18" charset="0"/>
                <a:ea typeface="Calibri" panose="020F0502020204030204" pitchFamily="34" charset="0"/>
                <a:cs typeface="Times New Roman" panose="02020603050405020304" pitchFamily="18" charset="0"/>
              </a:rPr>
              <a:t>Μαίου</a:t>
            </a:r>
            <a:r>
              <a:rPr lang="el-GR" sz="4800" b="1" dirty="0">
                <a:latin typeface="Times New Roman" panose="02020603050405020304" pitchFamily="18" charset="0"/>
                <a:ea typeface="Calibri" panose="020F0502020204030204" pitchFamily="34" charset="0"/>
                <a:cs typeface="Times New Roman" panose="02020603050405020304" pitchFamily="18" charset="0"/>
              </a:rPr>
              <a:t> του 1919 ως τον Ιανουάριο του 1920 έγιναν στο Διαρκές Στρατοδικείο Αθηνών οι δίκες των υπευθύνων για τα Νοεμβριανά, και για την παράδοση του </a:t>
            </a:r>
            <a:r>
              <a:rPr lang="el-GR" sz="4800" b="1" dirty="0" err="1">
                <a:latin typeface="Times New Roman" panose="02020603050405020304" pitchFamily="18" charset="0"/>
                <a:ea typeface="Calibri" panose="020F0502020204030204" pitchFamily="34" charset="0"/>
                <a:cs typeface="Times New Roman" panose="02020603050405020304" pitchFamily="18" charset="0"/>
              </a:rPr>
              <a:t>Ρούπελ</a:t>
            </a:r>
            <a:r>
              <a:rPr lang="el-GR" sz="4800" b="1" dirty="0">
                <a:latin typeface="Times New Roman" panose="02020603050405020304" pitchFamily="18" charset="0"/>
                <a:ea typeface="Calibri" panose="020F0502020204030204" pitchFamily="34" charset="0"/>
                <a:cs typeface="Times New Roman" panose="02020603050405020304" pitchFamily="18" charset="0"/>
              </a:rPr>
              <a:t> και της Ανατολικής Μακεδονίας. Για τα Νοεμβριανά καταδικάστηκαν σε θάνατο 5 μεταξύ των οποίων και ο Μεταξάς (ερήμην)</a:t>
            </a:r>
          </a:p>
          <a:p>
            <a:pPr algn="just">
              <a:lnSpc>
                <a:spcPct val="200000"/>
              </a:lnSpc>
            </a:pPr>
            <a:endParaRPr lang="el-GR" sz="28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28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28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28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28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l-GR" sz="1575"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00000"/>
              </a:lnSpc>
              <a:buNone/>
            </a:pP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129059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7C6E3-42BD-4702-9C4D-852B21C7E4DF}"/>
              </a:ext>
            </a:extLst>
          </p:cNvPr>
          <p:cNvSpPr>
            <a:spLocks noGrp="1"/>
          </p:cNvSpPr>
          <p:nvPr>
            <p:ph type="title"/>
          </p:nvPr>
        </p:nvSpPr>
        <p:spPr/>
        <p:txBody>
          <a:bodyPr/>
          <a:lstStyle/>
          <a:p>
            <a:r>
              <a:rPr lang="el-GR" dirty="0"/>
              <a:t>ΣΤΡΑΤΟΔΙΚΕΙΑ</a:t>
            </a:r>
          </a:p>
        </p:txBody>
      </p:sp>
      <p:sp>
        <p:nvSpPr>
          <p:cNvPr id="3" name="Θέση περιεχομένου 2">
            <a:extLst>
              <a:ext uri="{FF2B5EF4-FFF2-40B4-BE49-F238E27FC236}">
                <a16:creationId xmlns:a16="http://schemas.microsoft.com/office/drawing/2014/main" id="{CE749D2D-E700-458B-A27B-201F6B5AA2AB}"/>
              </a:ext>
            </a:extLst>
          </p:cNvPr>
          <p:cNvSpPr>
            <a:spLocks noGrp="1"/>
          </p:cNvSpPr>
          <p:nvPr>
            <p:ph idx="1"/>
          </p:nvPr>
        </p:nvSpPr>
        <p:spPr>
          <a:xfrm>
            <a:off x="866216" y="2522764"/>
            <a:ext cx="6619244" cy="3477986"/>
          </a:xfrm>
        </p:spPr>
        <p:txBody>
          <a:bodyPr>
            <a:normAutofit/>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Την τριετία 1917-1920 διαρκή και έκτακτα στρατοδικεία δίκαζαν τους εχθρούς του καθεστώτος με βάση τον Νόμο του Αυγούστου 1917 της Βουλής των Λαζάρων. Ακόμα εκτοπίζονταν άλλοι από τις Επιτροπές Δημόσιας Ασφάλειας. Παράλληλα δρούσε και η κρητική Χωροφυλακή. Στις 19.1.1918 μετά από συνωμοτική δράση του βασιλιά από την Ελβετία σημειώθηκε η ανταρσία του 2</a:t>
            </a:r>
            <a:r>
              <a:rPr lang="el-GR" sz="1350" b="1" baseline="30000" dirty="0">
                <a:latin typeface="Times New Roman" panose="02020603050405020304" pitchFamily="18" charset="0"/>
                <a:ea typeface="Calibri" panose="020F0502020204030204" pitchFamily="34" charset="0"/>
                <a:cs typeface="Times New Roman" panose="02020603050405020304" pitchFamily="18" charset="0"/>
              </a:rPr>
              <a:t>ου</a:t>
            </a:r>
            <a:r>
              <a:rPr lang="el-GR" sz="1350" b="1" dirty="0">
                <a:latin typeface="Times New Roman" panose="02020603050405020304" pitchFamily="18" charset="0"/>
                <a:ea typeface="Calibri" panose="020F0502020204030204" pitchFamily="34" charset="0"/>
                <a:cs typeface="Times New Roman" panose="02020603050405020304" pitchFamily="18" charset="0"/>
              </a:rPr>
              <a:t> συντάγματος πεζικού στην Λαμία και ακολούθησαν οι εκτελέσεις. </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Πρακτικά των συνεδριάσεων της Γ εν Αθήναις Συντακτικής των Ελλήνων Συνελεύσεως. Εμπρός 11.5.1921</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0370396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4FD94-51D8-40BB-8BD9-51B17D335BE7}"/>
              </a:ext>
            </a:extLst>
          </p:cNvPr>
          <p:cNvSpPr>
            <a:spLocks noGrp="1"/>
          </p:cNvSpPr>
          <p:nvPr>
            <p:ph type="title"/>
          </p:nvPr>
        </p:nvSpPr>
        <p:spPr/>
        <p:txBody>
          <a:bodyPr>
            <a:normAutofit fontScale="90000"/>
          </a:bodyPr>
          <a:lstStyle/>
          <a:p>
            <a:r>
              <a:rPr lang="el-GR" dirty="0"/>
              <a:t>ΑΓΡΟΤΙΚΗ ΜΕΤΑΡΡΥΘΜΙΣΗ</a:t>
            </a:r>
          </a:p>
        </p:txBody>
      </p:sp>
      <p:sp>
        <p:nvSpPr>
          <p:cNvPr id="3" name="Θέση περιεχομένου 2">
            <a:extLst>
              <a:ext uri="{FF2B5EF4-FFF2-40B4-BE49-F238E27FC236}">
                <a16:creationId xmlns:a16="http://schemas.microsoft.com/office/drawing/2014/main" id="{37454E75-7E68-4E86-9AD2-D6E419E5EF1B}"/>
              </a:ext>
            </a:extLst>
          </p:cNvPr>
          <p:cNvSpPr>
            <a:spLocks noGrp="1"/>
          </p:cNvSpPr>
          <p:nvPr>
            <p:ph idx="1"/>
          </p:nvPr>
        </p:nvSpPr>
        <p:spPr>
          <a:xfrm>
            <a:off x="866216" y="2564752"/>
            <a:ext cx="6619244" cy="3282044"/>
          </a:xfrm>
        </p:spPr>
        <p:txBody>
          <a:bodyPr>
            <a:normAutofit fontScale="925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Στις 20 Μαΐου 1917 η προσωρινή Κυβέρνηση δρομολόγησε μια σειρά από μέτρα που καθιστούσαν την αγροτική μεταρρύθμιση και την αποκατάσταση των ακτημόνων είτε με δημόσιες είτε με ιδιωτικές γαίες. Η καταβολή αποζημιώσεων θα γινόταν σε κρατικά ομόλογα, κάτι που οδηγούσε στην υπερπήδηση του ζητήματος καταβολής των αποζημιώσεων. Μετά την επικράτηση του Βενιζέλου ιδρύθηκε το Υπουργείο Γεωργίας και ψηφίστηκε ο Νόμος 1072/1917, ο οποίος όμως πρόβλεπε μια δυσκίνητη διαδικασία. </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τ. Α., σ. 260. Εισηγητής ο Μιχαλακόπουλος Ανδρέας. </a:t>
            </a:r>
            <a:r>
              <a:rPr lang="el-GR" sz="1350" b="1" dirty="0" err="1">
                <a:latin typeface="Calibri" panose="020F0502020204030204" pitchFamily="34" charset="0"/>
                <a:ea typeface="Times New Roman" panose="02020603050405020304" pitchFamily="18" charset="0"/>
                <a:cs typeface="Times New Roman" panose="02020603050405020304" pitchFamily="18" charset="0"/>
              </a:rPr>
              <a:t>Γατόπουλος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σ.96-98. </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τ. Α., σ. 261.</a:t>
            </a:r>
          </a:p>
          <a:p>
            <a:endParaRPr lang="el-GR" dirty="0"/>
          </a:p>
        </p:txBody>
      </p:sp>
    </p:spTree>
    <p:extLst>
      <p:ext uri="{BB962C8B-B14F-4D97-AF65-F5344CB8AC3E}">
        <p14:creationId xmlns:p14="http://schemas.microsoft.com/office/powerpoint/2010/main" val="142346272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F362B-F4D7-419B-A3BE-B10D05B0BE90}"/>
              </a:ext>
            </a:extLst>
          </p:cNvPr>
          <p:cNvSpPr>
            <a:spLocks noGrp="1"/>
          </p:cNvSpPr>
          <p:nvPr>
            <p:ph type="title"/>
          </p:nvPr>
        </p:nvSpPr>
        <p:spPr/>
        <p:txBody>
          <a:bodyPr/>
          <a:lstStyle/>
          <a:p>
            <a:r>
              <a:rPr lang="el-GR" dirty="0"/>
              <a:t>ΣΕΚΕ </a:t>
            </a:r>
          </a:p>
        </p:txBody>
      </p:sp>
      <p:sp>
        <p:nvSpPr>
          <p:cNvPr id="3" name="Θέση περιεχομένου 2">
            <a:extLst>
              <a:ext uri="{FF2B5EF4-FFF2-40B4-BE49-F238E27FC236}">
                <a16:creationId xmlns:a16="http://schemas.microsoft.com/office/drawing/2014/main" id="{1A137130-D3E2-4FA0-9A61-8AB5C699A3D9}"/>
              </a:ext>
            </a:extLst>
          </p:cNvPr>
          <p:cNvSpPr>
            <a:spLocks noGrp="1"/>
          </p:cNvSpPr>
          <p:nvPr>
            <p:ph idx="1"/>
          </p:nvPr>
        </p:nvSpPr>
        <p:spPr>
          <a:xfrm>
            <a:off x="866216" y="2564752"/>
            <a:ext cx="6619244" cy="3380015"/>
          </a:xfrm>
        </p:spPr>
        <p:txBody>
          <a:bodyPr>
            <a:normAutofit fontScale="925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Τον Σεπτέμβριο του 1918 στην τελική επίθεση στο Μακεδονικό Μέτωπο πήρε μέρος ο ελληνικός στρατός, που αντιπροσώπευε το 1/3 των συμμαχικών δυνάμεων.</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Τον Οκτώβριο του 1918 ιδρύθηκε η  Γενική Συνομοσπονδία Εργατών Ελλάδος, η  ΓΣΕΕ και τον Νοέμβριο του 1918 το Σοσιαλιστικό Εργατικό Κόμμα Ελλάδος,  ΣΕΚΕ, που υιοθέτησε διεθνιστική ιδεολογία με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προεξάρχουσα</a:t>
            </a:r>
            <a:r>
              <a:rPr lang="el-GR" sz="1350" b="1" dirty="0">
                <a:latin typeface="Times New Roman" panose="02020603050405020304" pitchFamily="18" charset="0"/>
                <a:ea typeface="Calibri" panose="020F0502020204030204" pitchFamily="34" charset="0"/>
                <a:cs typeface="Times New Roman" panose="02020603050405020304" pitchFamily="18" charset="0"/>
              </a:rPr>
              <a:t> την ισχυρότερη συνιστώσα του, την εβραϊκή </a:t>
            </a:r>
            <a:r>
              <a:rPr lang="el-GR" sz="1350" b="1" dirty="0" err="1">
                <a:latin typeface="Times New Roman" panose="02020603050405020304" pitchFamily="18" charset="0"/>
                <a:ea typeface="Calibri" panose="020F0502020204030204" pitchFamily="34" charset="0"/>
                <a:cs typeface="Times New Roman" panose="02020603050405020304" pitchFamily="18" charset="0"/>
              </a:rPr>
              <a:t>Φεντερασιόν</a:t>
            </a:r>
            <a:r>
              <a:rPr lang="el-GR"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Ο έλεγχος των συνδικάτων περιήλθε στην σύμπραξη </a:t>
            </a:r>
            <a:r>
              <a:rPr lang="el-GR" sz="135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Αντιβενιζελικών</a:t>
            </a:r>
            <a:r>
              <a:rPr lang="el-GR"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-σοσιαλιστών και η πολεμική προσπάθεια άρχισε να υπονομεύεται εκ των έσω. </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22495533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1E45DF-6496-4452-B69B-72A93355C2AB}"/>
              </a:ext>
            </a:extLst>
          </p:cNvPr>
          <p:cNvSpPr>
            <a:spLocks noGrp="1"/>
          </p:cNvSpPr>
          <p:nvPr>
            <p:ph type="title"/>
          </p:nvPr>
        </p:nvSpPr>
        <p:spPr/>
        <p:txBody>
          <a:bodyPr>
            <a:normAutofit fontScale="90000"/>
          </a:bodyPr>
          <a:lstStyle/>
          <a:p>
            <a:r>
              <a:rPr lang="el-GR" dirty="0"/>
              <a:t>ΣΥΝΘΗΚΗ ΤΟΥ ΜΟΥΔΡΟΥ 30.10.1918</a:t>
            </a:r>
          </a:p>
        </p:txBody>
      </p:sp>
      <p:sp>
        <p:nvSpPr>
          <p:cNvPr id="3" name="Θέση περιεχομένου 2">
            <a:extLst>
              <a:ext uri="{FF2B5EF4-FFF2-40B4-BE49-F238E27FC236}">
                <a16:creationId xmlns:a16="http://schemas.microsoft.com/office/drawing/2014/main" id="{EF30FB8F-5365-4DD5-860C-FD2549FC9AA1}"/>
              </a:ext>
            </a:extLst>
          </p:cNvPr>
          <p:cNvSpPr>
            <a:spLocks noGrp="1"/>
          </p:cNvSpPr>
          <p:nvPr>
            <p:ph idx="1"/>
          </p:nvPr>
        </p:nvSpPr>
        <p:spPr/>
        <p:txBody>
          <a:bodyPr>
            <a:normAutofit fontScale="92500"/>
          </a:bodyPr>
          <a:lstStyle/>
          <a:p>
            <a:pPr algn="just">
              <a:lnSpc>
                <a:spcPct val="200000"/>
              </a:lnSpc>
            </a:pPr>
            <a:r>
              <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Η συνθήκη του </a:t>
            </a:r>
            <a:r>
              <a:rPr lang="el-GR"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Μούδρου</a:t>
            </a:r>
            <a:r>
              <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30/10/1918</a:t>
            </a:r>
            <a:r>
              <a:rPr lang="el-GR"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ήταν η συνθήκη ειρήνης μεταξύ των Τούρκων και των συμμάχων υποχρεώνοντας τον αφοπλισμό των Τούρκων κ την αποστρατικοποίηση των </a:t>
            </a:r>
            <a:r>
              <a:rPr lang="el-GR"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Δαρδανελλίων</a:t>
            </a:r>
            <a:r>
              <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και του Βοσπόρου και την ελεύθερη διακίνηση των πλοίων από και προς την Μαύρη Θάλασσα). Εκ μέρους της Οθωμανικής Αυτοκρατορίας έγινε αποδεκτή από τον σουλτάνο</a:t>
            </a:r>
            <a:r>
              <a:rPr lang="el-GR" sz="1350" dirty="0">
                <a:latin typeface="Times New Roman" panose="02020603050405020304" pitchFamily="18" charset="0"/>
                <a:ea typeface="Calibri" panose="020F0502020204030204" pitchFamily="34" charset="0"/>
                <a:cs typeface="Times New Roman" panose="02020603050405020304" pitchFamily="18" charset="0"/>
              </a:rPr>
              <a:t> Μεχμέτ </a:t>
            </a:r>
            <a:r>
              <a:rPr lang="el-GR" sz="1350" dirty="0" err="1">
                <a:latin typeface="Times New Roman" panose="02020603050405020304" pitchFamily="18" charset="0"/>
                <a:ea typeface="Calibri" panose="020F0502020204030204" pitchFamily="34" charset="0"/>
                <a:cs typeface="Times New Roman" panose="02020603050405020304" pitchFamily="18" charset="0"/>
              </a:rPr>
              <a:t>Στ</a:t>
            </a:r>
            <a:r>
              <a:rPr lang="el-GR" sz="1350" dirty="0">
                <a:latin typeface="Times New Roman" panose="02020603050405020304" pitchFamily="18" charset="0"/>
                <a:ea typeface="Calibri" panose="020F0502020204030204" pitchFamily="34" charset="0"/>
                <a:cs typeface="Times New Roman" panose="02020603050405020304" pitchFamily="18" charset="0"/>
              </a:rPr>
              <a:t> ο οποίος προσπαθούσε να σώσει τον θρόνο του, αλλά απορρίφθηκε από το ανεξάρτητο κίνημα των </a:t>
            </a:r>
            <a:r>
              <a:rPr lang="el-GR" sz="1350" dirty="0" err="1">
                <a:latin typeface="Times New Roman" panose="02020603050405020304" pitchFamily="18" charset="0"/>
                <a:ea typeface="Calibri" panose="020F0502020204030204" pitchFamily="34" charset="0"/>
                <a:cs typeface="Times New Roman" panose="02020603050405020304" pitchFamily="18" charset="0"/>
              </a:rPr>
              <a:t>Νεοτούρκων</a:t>
            </a:r>
            <a:r>
              <a:rPr lang="el-GR" sz="1350" dirty="0">
                <a:latin typeface="Times New Roman" panose="02020603050405020304" pitchFamily="18" charset="0"/>
                <a:ea typeface="Calibri" panose="020F0502020204030204" pitchFamily="34" charset="0"/>
                <a:cs typeface="Times New Roman" panose="02020603050405020304" pitchFamily="18" charset="0"/>
              </a:rPr>
              <a:t>. Το κίνημα υπό την ηγεσία του </a:t>
            </a:r>
            <a:r>
              <a:rPr lang="el-GR" sz="1350" dirty="0" err="1">
                <a:latin typeface="Times New Roman" panose="02020603050405020304" pitchFamily="18" charset="0"/>
                <a:ea typeface="Calibri" panose="020F0502020204030204" pitchFamily="34" charset="0"/>
                <a:cs typeface="Times New Roman" panose="02020603050405020304" pitchFamily="18" charset="0"/>
              </a:rPr>
              <a:t>Κεμάλ</a:t>
            </a:r>
            <a:r>
              <a:rPr lang="el-GR" sz="135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r>
              <a:rPr lang="el-GR" sz="1350" dirty="0">
                <a:latin typeface="Times New Roman" panose="02020603050405020304" pitchFamily="18" charset="0"/>
                <a:ea typeface="Calibri" panose="020F0502020204030204" pitchFamily="34" charset="0"/>
                <a:cs typeface="Times New Roman" panose="02020603050405020304" pitchFamily="18" charset="0"/>
              </a:rPr>
              <a:t> χρησιμοποίησε αυτή τη διένεξη για να αυτοανακηρυχθεί κυβέρνηση και να καταργήσει το  χαλιφάτο.</a:t>
            </a:r>
            <a:endParaRPr lang="el-GR" sz="13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Dyer Gwynne. The Turkish Armistice of 1918: 2: A Lost Opportunity: The Armistice Negotiations of </a:t>
            </a:r>
            <a:r>
              <a:rPr lang="en-US" sz="135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Moudros</a:t>
            </a:r>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35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Middle Eastern </a:t>
            </a:r>
            <a:r>
              <a:rPr lang="en-US" sz="135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Studies</a:t>
            </a:r>
            <a:r>
              <a:rPr lang="en-US" sz="135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Vol</a:t>
            </a:r>
            <a:r>
              <a:rPr lang="en-US" sz="135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8, No. 3 (Oct., 1972), pp. 313-348</a:t>
            </a:r>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Taylor &amp; Francis, Ltd, https://www.jstor.org/stable/428243.</a:t>
            </a:r>
            <a:endParaRPr lang="el-GR" sz="135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0874368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DB178E-BB1D-46E5-9294-C2B4B91FF787}"/>
              </a:ext>
            </a:extLst>
          </p:cNvPr>
          <p:cNvSpPr>
            <a:spLocks noGrp="1"/>
          </p:cNvSpPr>
          <p:nvPr>
            <p:ph type="title"/>
          </p:nvPr>
        </p:nvSpPr>
        <p:spPr/>
        <p:txBody>
          <a:bodyPr>
            <a:normAutofit fontScale="90000"/>
          </a:bodyPr>
          <a:lstStyle/>
          <a:p>
            <a:r>
              <a:rPr lang="el-GR" dirty="0"/>
              <a:t>ΣΥΝΘΗΚΗ ΤΟΥ ΝΕΙΓΥ 27.11.1919</a:t>
            </a:r>
          </a:p>
        </p:txBody>
      </p:sp>
      <p:sp>
        <p:nvSpPr>
          <p:cNvPr id="3" name="Θέση περιεχομένου 2">
            <a:extLst>
              <a:ext uri="{FF2B5EF4-FFF2-40B4-BE49-F238E27FC236}">
                <a16:creationId xmlns:a16="http://schemas.microsoft.com/office/drawing/2014/main" id="{352A967C-3FF0-4634-81B1-E99AD7E579AC}"/>
              </a:ext>
            </a:extLst>
          </p:cNvPr>
          <p:cNvSpPr>
            <a:spLocks noGrp="1"/>
          </p:cNvSpPr>
          <p:nvPr>
            <p:ph idx="1"/>
          </p:nvPr>
        </p:nvSpPr>
        <p:spPr/>
        <p:txBody>
          <a:bodyPr>
            <a:normAutofit fontScale="85000" lnSpcReduction="10000"/>
          </a:bodyPr>
          <a:lstStyle/>
          <a:p>
            <a:pPr algn="just">
              <a:lnSpc>
                <a:spcPct val="200000"/>
              </a:lnSpc>
            </a:pPr>
            <a:r>
              <a:rPr lang="el-GR" sz="1350" dirty="0">
                <a:latin typeface="Times New Roman" panose="02020603050405020304" pitchFamily="18" charset="0"/>
                <a:ea typeface="Calibri" panose="020F0502020204030204" pitchFamily="34" charset="0"/>
                <a:cs typeface="Times New Roman" panose="02020603050405020304" pitchFamily="18" charset="0"/>
              </a:rPr>
              <a:t>Το 1919 υπογράφηκε στις 27.11.1919  η συνθήκη του </a:t>
            </a:r>
            <a:r>
              <a:rPr lang="el-GR" sz="1350" dirty="0" err="1">
                <a:latin typeface="Times New Roman" panose="02020603050405020304" pitchFamily="18" charset="0"/>
                <a:ea typeface="Calibri" panose="020F0502020204030204" pitchFamily="34" charset="0"/>
                <a:cs typeface="Times New Roman" panose="02020603050405020304" pitchFamily="18" charset="0"/>
              </a:rPr>
              <a:t>Νεϊγύ</a:t>
            </a:r>
            <a:r>
              <a:rPr lang="el-GR" sz="1350" dirty="0">
                <a:latin typeface="Times New Roman" panose="02020603050405020304" pitchFamily="18" charset="0"/>
                <a:ea typeface="Calibri" panose="020F0502020204030204" pitchFamily="34" charset="0"/>
                <a:cs typeface="Times New Roman" panose="02020603050405020304" pitchFamily="18" charset="0"/>
              </a:rPr>
              <a:t> ανάμεσα στην Ελλάδα και τη Βουλγαρία για την προαιρετική ανταλλαγή των πληθυσμών ελληνική πολιτική ηγεσία. Σύμφωνα με τη  συνθήκη η Βουλγαρία  υποχρεωνόταν να αναγνωρίσει τα μέτρα εκείνα με τα οποία οι προέχουσες και συνασπισμένες Σύμμαχοι Δυνάμεις, ήθελαν κρίνουν πρόσφορα, σε σχέση προς την αμοιβαία και εθελουσία μετανάστευση των φυλετικών μειονοτήτων. Σ’ αυτή τη συνθήκη διατυπωνόταν η απόφαση των Συμμάχων, όπως «</a:t>
            </a:r>
            <a:r>
              <a:rPr lang="el-GR" sz="1350" i="1" dirty="0">
                <a:latin typeface="Times New Roman" panose="02020603050405020304" pitchFamily="18" charset="0"/>
                <a:ea typeface="Calibri" panose="020F0502020204030204" pitchFamily="34" charset="0"/>
                <a:cs typeface="Times New Roman" panose="02020603050405020304" pitchFamily="18" charset="0"/>
              </a:rPr>
              <a:t>η αμοιβαία και εθελουσία μετανάστευση των φυλετικών, θρησκευτικών ή γλωσσικών μειονοτήτων εις Ελλάδα και Βουλγαρία κανονισθεί δια συμβάσεως μεταξύ των δύο τούτων κρατών, </a:t>
            </a:r>
            <a:r>
              <a:rPr lang="el-GR" sz="1350" i="1" dirty="0" err="1">
                <a:latin typeface="Times New Roman" panose="02020603050405020304" pitchFamily="18" charset="0"/>
                <a:ea typeface="Calibri" panose="020F0502020204030204" pitchFamily="34" charset="0"/>
                <a:cs typeface="Times New Roman" panose="02020603050405020304" pitchFamily="18" charset="0"/>
              </a:rPr>
              <a:t>συνομολογούμενης</a:t>
            </a:r>
            <a:r>
              <a:rPr lang="el-GR" sz="1350" i="1" dirty="0">
                <a:latin typeface="Times New Roman" panose="02020603050405020304" pitchFamily="18" charset="0"/>
                <a:ea typeface="Calibri" panose="020F0502020204030204" pitchFamily="34" charset="0"/>
                <a:cs typeface="Times New Roman" panose="02020603050405020304" pitchFamily="18" charset="0"/>
              </a:rPr>
              <a:t> επί τη βάσει των όρων που αποφασίσθηκαν κατά την ως άνω ημέρα</a:t>
            </a:r>
            <a:r>
              <a:rPr lang="el-GR" sz="1350" dirty="0">
                <a:latin typeface="Times New Roman" panose="02020603050405020304" pitchFamily="18" charset="0"/>
                <a:ea typeface="Calibri" panose="020F0502020204030204" pitchFamily="34" charset="0"/>
                <a:cs typeface="Times New Roman" panose="02020603050405020304" pitchFamily="18" charset="0"/>
              </a:rPr>
              <a:t>». Σε εκτέλεση της Σύμβασης αυτής, ψηφίσθηκε ο νόμος 2680/1922 και ο από 6 Μαρτίου 1922 σχετικός Κανονισμός, που κυρώθηκε με το  Βασιλικό Διάταγμα 18.6.1922.</a:t>
            </a:r>
            <a:endParaRPr lang="el-GR" sz="135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350" dirty="0">
                <a:latin typeface="Times New Roman" panose="02020603050405020304" pitchFamily="18" charset="0"/>
                <a:ea typeface="Times New Roman" panose="02020603050405020304" pitchFamily="18" charset="0"/>
                <a:cs typeface="Times New Roman" panose="02020603050405020304" pitchFamily="18" charset="0"/>
              </a:rPr>
              <a:t>Ladas St</a:t>
            </a:r>
            <a:r>
              <a:rPr lang="en-GB" sz="1350" dirty="0">
                <a:latin typeface="Times New Roman" panose="02020603050405020304" pitchFamily="18" charset="0"/>
                <a:ea typeface="Times New Roman" panose="02020603050405020304" pitchFamily="18" charset="0"/>
                <a:cs typeface="Times New Roman" panose="02020603050405020304" pitchFamily="18" charset="0"/>
              </a:rPr>
              <a:t>. (1930</a:t>
            </a:r>
            <a:r>
              <a:rPr lang="en-US" sz="13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The exchange of minorities</a:t>
            </a:r>
            <a:r>
              <a:rPr lang="en-GB" sz="135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NY</a:t>
            </a:r>
            <a:r>
              <a:rPr lang="en-GB" sz="1350" i="1" dirty="0">
                <a:latin typeface="Times New Roman" panose="02020603050405020304" pitchFamily="18" charset="0"/>
                <a:ea typeface="Times New Roman" panose="02020603050405020304" pitchFamily="18" charset="0"/>
                <a:cs typeface="Times New Roman" panose="02020603050405020304" pitchFamily="18" charset="0"/>
              </a:rPr>
              <a:t> 1932, </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s</a:t>
            </a:r>
            <a:r>
              <a:rPr lang="en-GB" sz="1350" i="1" dirty="0">
                <a:latin typeface="Times New Roman" panose="02020603050405020304" pitchFamily="18" charset="0"/>
                <a:ea typeface="Times New Roman" panose="02020603050405020304" pitchFamily="18" charset="0"/>
                <a:cs typeface="Times New Roman" panose="02020603050405020304" pitchFamily="18" charset="0"/>
              </a:rPr>
              <a:t>.739, </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Andre </a:t>
            </a:r>
            <a:r>
              <a:rPr lang="en-US" sz="1350" i="1" dirty="0" err="1">
                <a:latin typeface="Times New Roman" panose="02020603050405020304" pitchFamily="18" charset="0"/>
                <a:ea typeface="Times New Roman" panose="02020603050405020304" pitchFamily="18" charset="0"/>
                <a:cs typeface="Times New Roman" panose="02020603050405020304" pitchFamily="18" charset="0"/>
              </a:rPr>
              <a:t>Wurfbain</a:t>
            </a:r>
            <a:r>
              <a:rPr lang="en-GB" sz="135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L </a:t>
            </a:r>
            <a:r>
              <a:rPr lang="en-US" sz="1350" i="1" dirty="0" err="1">
                <a:latin typeface="Times New Roman" panose="02020603050405020304" pitchFamily="18" charset="0"/>
                <a:ea typeface="Times New Roman" panose="02020603050405020304" pitchFamily="18" charset="0"/>
                <a:cs typeface="Times New Roman" panose="02020603050405020304" pitchFamily="18" charset="0"/>
              </a:rPr>
              <a:t>Echange</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ea typeface="Times New Roman" panose="02020603050405020304" pitchFamily="18" charset="0"/>
                <a:cs typeface="Times New Roman" panose="02020603050405020304" pitchFamily="18" charset="0"/>
              </a:rPr>
              <a:t>grecobulgare</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 des </a:t>
            </a:r>
            <a:r>
              <a:rPr lang="en-US" sz="1350" i="1" dirty="0" err="1">
                <a:latin typeface="Times New Roman" panose="02020603050405020304" pitchFamily="18" charset="0"/>
                <a:ea typeface="Times New Roman" panose="02020603050405020304" pitchFamily="18" charset="0"/>
                <a:cs typeface="Times New Roman" panose="02020603050405020304" pitchFamily="18" charset="0"/>
              </a:rPr>
              <a:t>minorites</a:t>
            </a:r>
            <a:r>
              <a:rPr lang="en-US" sz="135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ea typeface="Times New Roman" panose="02020603050405020304" pitchFamily="18" charset="0"/>
                <a:cs typeface="Times New Roman" panose="02020603050405020304" pitchFamily="18" charset="0"/>
              </a:rPr>
              <a:t>ethniques</a:t>
            </a:r>
            <a:r>
              <a:rPr lang="en-GB" sz="135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a:t>
            </a:r>
            <a:r>
              <a:rPr lang="en-US" sz="1350" dirty="0">
                <a:latin typeface="Times New Roman" panose="02020603050405020304" pitchFamily="18" charset="0"/>
                <a:ea typeface="Times New Roman" panose="02020603050405020304" pitchFamily="18" charset="0"/>
                <a:cs typeface="Times New Roman" panose="02020603050405020304" pitchFamily="18" charset="0"/>
              </a:rPr>
              <a:t>Paris</a:t>
            </a:r>
            <a:r>
              <a:rPr lang="el-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4898440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447FE-5DEE-405F-9817-133695B56B0F}"/>
              </a:ext>
            </a:extLst>
          </p:cNvPr>
          <p:cNvSpPr>
            <a:spLocks noGrp="1"/>
          </p:cNvSpPr>
          <p:nvPr>
            <p:ph type="title"/>
          </p:nvPr>
        </p:nvSpPr>
        <p:spPr/>
        <p:txBody>
          <a:bodyPr/>
          <a:lstStyle/>
          <a:p>
            <a:r>
              <a:rPr lang="el-GR" dirty="0"/>
              <a:t>ΣΥΝΘΗΚΗ ΝΕΙΓΥ</a:t>
            </a:r>
          </a:p>
        </p:txBody>
      </p:sp>
      <p:sp>
        <p:nvSpPr>
          <p:cNvPr id="3" name="Θέση περιεχομένου 2">
            <a:extLst>
              <a:ext uri="{FF2B5EF4-FFF2-40B4-BE49-F238E27FC236}">
                <a16:creationId xmlns:a16="http://schemas.microsoft.com/office/drawing/2014/main" id="{34BD3A21-16E8-4595-91A1-41EC13B97F47}"/>
              </a:ext>
            </a:extLst>
          </p:cNvPr>
          <p:cNvSpPr>
            <a:spLocks noGrp="1"/>
          </p:cNvSpPr>
          <p:nvPr>
            <p:ph idx="1"/>
          </p:nvPr>
        </p:nvSpPr>
        <p:spPr/>
        <p:txBody>
          <a:bodyPr>
            <a:normAutofit fontScale="92500"/>
          </a:bodyPr>
          <a:lstStyle/>
          <a:p>
            <a:pPr algn="just">
              <a:lnSpc>
                <a:spcPct val="150000"/>
              </a:lnSpc>
            </a:pPr>
            <a:r>
              <a:rPr lang="el-GR" sz="1350" dirty="0">
                <a:latin typeface="Times New Roman" panose="02020603050405020304" pitchFamily="18" charset="0"/>
                <a:ea typeface="Calibri" panose="020F0502020204030204" pitchFamily="34" charset="0"/>
                <a:cs typeface="Times New Roman" panose="02020603050405020304" pitchFamily="18" charset="0"/>
              </a:rPr>
              <a:t>Αμφότερες οι Πράξεις αυτές που αντίστοιχα ρύθμιζαν υποχρεώσεις του Βουλγαρικού Κράτους ψηφίσθηκαν και δημοσιεύθηκαν ταυτόχρονα και στη Βουλγαρία. Κατά τις διατάξεις της εν λόγω Σύμβασης, των κυρωτικών αυτής Νόμων και Κανονισμών, στις γενικές τους γραμμές</a:t>
            </a:r>
          </a:p>
          <a:p>
            <a:pPr algn="just">
              <a:lnSpc>
                <a:spcPct val="150000"/>
              </a:lnSpc>
            </a:pPr>
            <a:r>
              <a:rPr lang="el-GR" sz="1350" i="1" dirty="0">
                <a:latin typeface="Times New Roman" panose="02020603050405020304" pitchFamily="18" charset="0"/>
                <a:ea typeface="Calibri" panose="020F0502020204030204" pitchFamily="34" charset="0"/>
                <a:cs typeface="Times New Roman" panose="02020603050405020304" pitchFamily="18" charset="0"/>
              </a:rPr>
              <a:t>αναγνωριζόταν στους υπηκόους, του ενός κράτους που ανήκαν σε φυλετικές, θρησκευτικές ή γλωσσικές μειονότητες το δικαίωμα της ελεύθερης μετανάστευσης στη χώρα του άλλου, με το δικαίωμα να </a:t>
            </a:r>
            <a:r>
              <a:rPr lang="el-GR" sz="1350" i="1" dirty="0" err="1">
                <a:latin typeface="Times New Roman" panose="02020603050405020304" pitchFamily="18" charset="0"/>
                <a:ea typeface="Calibri" panose="020F0502020204030204" pitchFamily="34" charset="0"/>
                <a:cs typeface="Times New Roman" panose="02020603050405020304" pitchFamily="18" charset="0"/>
              </a:rPr>
              <a:t>συναποκομίσουν</a:t>
            </a:r>
            <a:r>
              <a:rPr lang="el-GR" sz="1350" i="1" dirty="0">
                <a:latin typeface="Times New Roman" panose="02020603050405020304" pitchFamily="18" charset="0"/>
                <a:ea typeface="Calibri" panose="020F0502020204030204" pitchFamily="34" charset="0"/>
                <a:cs typeface="Times New Roman" panose="02020603050405020304" pitchFamily="18" charset="0"/>
              </a:rPr>
              <a:t> ή μεταφέρουν την κινητή τους περιουσία. Η δε ακίνητος περιουσία τους καθώς και εκείνη των Εκκλησιών, Μονών, νοσοκομείων και οποιασδήποτε φύσεως ιδρυμάτων θα </a:t>
            </a:r>
            <a:r>
              <a:rPr lang="el-GR" sz="1350" i="1" dirty="0" err="1">
                <a:latin typeface="Times New Roman" panose="02020603050405020304" pitchFamily="18" charset="0"/>
                <a:ea typeface="Calibri" panose="020F0502020204030204" pitchFamily="34" charset="0"/>
                <a:cs typeface="Times New Roman" panose="02020603050405020304" pitchFamily="18" charset="0"/>
              </a:rPr>
              <a:t>πωλείτο</a:t>
            </a:r>
            <a:r>
              <a:rPr lang="el-GR" sz="1350" i="1" dirty="0">
                <a:latin typeface="Times New Roman" panose="02020603050405020304" pitchFamily="18" charset="0"/>
                <a:ea typeface="Calibri" panose="020F0502020204030204" pitchFamily="34" charset="0"/>
                <a:cs typeface="Times New Roman" panose="02020603050405020304" pitchFamily="18" charset="0"/>
              </a:rPr>
              <a:t> ή θα εκκαθαρίζονταν με το δικαίωμα των δικαιούχων επί της αξίας της. Μικτή τετραμελής επιτροπή (τα δύο μέλη διόρισε η ΚΤΕ εξασφάλιζε την εκτέλεση της Σύμβασης και την ελεύθερη άσκηση των εξ αυτής δικαιωμάτων</a:t>
            </a:r>
            <a:r>
              <a:rPr lang="el-GR" sz="1350" dirty="0">
                <a:latin typeface="Times New Roman" panose="02020603050405020304" pitchFamily="18"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389291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960058"/>
          </a:xfrm>
        </p:spPr>
        <p:txBody>
          <a:bodyPr>
            <a:normAutofit/>
          </a:bodyPr>
          <a:lstStyle/>
          <a:p>
            <a:r>
              <a:rPr lang="el-GR" dirty="0">
                <a:solidFill>
                  <a:schemeClr val="tx1"/>
                </a:solidFill>
              </a:rPr>
              <a:t>Πλάτωνας</a:t>
            </a:r>
          </a:p>
        </p:txBody>
      </p:sp>
      <p:sp>
        <p:nvSpPr>
          <p:cNvPr id="3" name="Θέση περιεχομένου 2"/>
          <p:cNvSpPr>
            <a:spLocks noGrp="1"/>
          </p:cNvSpPr>
          <p:nvPr>
            <p:ph idx="1"/>
          </p:nvPr>
        </p:nvSpPr>
        <p:spPr>
          <a:xfrm>
            <a:off x="251520" y="1268759"/>
            <a:ext cx="8784976" cy="4979647"/>
          </a:xfrm>
        </p:spPr>
        <p:txBody>
          <a:bodyPr>
            <a:noAutofit/>
          </a:bodyPr>
          <a:lstStyle/>
          <a:p>
            <a:pPr indent="0" algn="just">
              <a:buNone/>
            </a:pPr>
            <a:r>
              <a:rPr lang="el-GR" sz="2800" b="1" dirty="0">
                <a:latin typeface="Times New Roman" pitchFamily="18" charset="0"/>
                <a:cs typeface="Times New Roman" pitchFamily="18" charset="0"/>
              </a:rPr>
              <a:t>Θεωρεί τους Μακεδόνες Έλληνες</a:t>
            </a:r>
            <a:r>
              <a:rPr lang="el-GR" sz="2800" dirty="0">
                <a:latin typeface="Times New Roman" pitchFamily="18" charset="0"/>
                <a:cs typeface="Times New Roman" pitchFamily="18" charset="0"/>
              </a:rPr>
              <a:t>, όπως αποκαλύπτεται:</a:t>
            </a:r>
          </a:p>
          <a:p>
            <a:pPr indent="0" algn="just">
              <a:buNone/>
            </a:pPr>
            <a:r>
              <a:rPr lang="el-GR" sz="2800" dirty="0">
                <a:latin typeface="Times New Roman" pitchFamily="18" charset="0"/>
                <a:cs typeface="Times New Roman" pitchFamily="18" charset="0"/>
              </a:rPr>
              <a:t>Α) από την παρουσία του μαθητή του </a:t>
            </a:r>
            <a:r>
              <a:rPr lang="el-GR" sz="2800" dirty="0" err="1">
                <a:latin typeface="Times New Roman" pitchFamily="18" charset="0"/>
                <a:cs typeface="Times New Roman" pitchFamily="18" charset="0"/>
              </a:rPr>
              <a:t>Ευφραίου</a:t>
            </a:r>
            <a:r>
              <a:rPr lang="el-GR" sz="2800" dirty="0">
                <a:latin typeface="Times New Roman" pitchFamily="18" charset="0"/>
                <a:cs typeface="Times New Roman" pitchFamily="18" charset="0"/>
              </a:rPr>
              <a:t> στην αυλή του </a:t>
            </a:r>
            <a:r>
              <a:rPr lang="el-GR" sz="2800" dirty="0" err="1">
                <a:latin typeface="Times New Roman" pitchFamily="18" charset="0"/>
                <a:cs typeface="Times New Roman" pitchFamily="18" charset="0"/>
              </a:rPr>
              <a:t>Περδίκα</a:t>
            </a:r>
            <a:r>
              <a:rPr lang="el-GR" sz="2800" dirty="0">
                <a:latin typeface="Times New Roman" pitchFamily="18" charset="0"/>
                <a:cs typeface="Times New Roman" pitchFamily="18" charset="0"/>
              </a:rPr>
              <a:t> Γ΄,</a:t>
            </a:r>
          </a:p>
          <a:p>
            <a:pPr indent="0" algn="just">
              <a:buNone/>
            </a:pPr>
            <a:r>
              <a:rPr lang="el-GR" sz="2800" dirty="0">
                <a:latin typeface="Times New Roman" pitchFamily="18" charset="0"/>
                <a:cs typeface="Times New Roman" pitchFamily="18" charset="0"/>
              </a:rPr>
              <a:t>Β) από την επιστολή του ανιψιού του Σπεύσιππου προς τον Φίλιππο Β΄ </a:t>
            </a:r>
          </a:p>
          <a:p>
            <a:pPr indent="0" algn="just">
              <a:buNone/>
            </a:pPr>
            <a:r>
              <a:rPr lang="el-GR" sz="2800" dirty="0">
                <a:latin typeface="Times New Roman" pitchFamily="18" charset="0"/>
                <a:cs typeface="Times New Roman" pitchFamily="18" charset="0"/>
              </a:rPr>
              <a:t>Γ) από εδάφια στον </a:t>
            </a:r>
            <a:r>
              <a:rPr lang="el-GR" sz="2800" i="1" dirty="0">
                <a:latin typeface="Times New Roman" pitchFamily="18" charset="0"/>
                <a:cs typeface="Times New Roman" pitchFamily="18" charset="0"/>
              </a:rPr>
              <a:t>Γοργία.</a:t>
            </a:r>
            <a:endParaRPr lang="el-GR" sz="2800" b="1" i="1" dirty="0">
              <a:latin typeface="Times New Roman" pitchFamily="18" charset="0"/>
              <a:cs typeface="Times New Roman" pitchFamily="18" charset="0"/>
            </a:endParaRPr>
          </a:p>
          <a:p>
            <a:endParaRPr lang="el-GR" sz="3600" dirty="0"/>
          </a:p>
        </p:txBody>
      </p:sp>
    </p:spTree>
    <p:extLst>
      <p:ext uri="{BB962C8B-B14F-4D97-AF65-F5344CB8AC3E}">
        <p14:creationId xmlns:p14="http://schemas.microsoft.com/office/powerpoint/2010/main" val="38053582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AAF1E-BF9D-4B56-BEA2-DE459FAC27A1}"/>
              </a:ext>
            </a:extLst>
          </p:cNvPr>
          <p:cNvSpPr>
            <a:spLocks noGrp="1"/>
          </p:cNvSpPr>
          <p:nvPr>
            <p:ph type="title"/>
          </p:nvPr>
        </p:nvSpPr>
        <p:spPr/>
        <p:txBody>
          <a:bodyPr/>
          <a:lstStyle/>
          <a:p>
            <a:r>
              <a:rPr lang="el-GR" dirty="0"/>
              <a:t>ΣΥΝΕΠΕΙΕΣ</a:t>
            </a:r>
          </a:p>
        </p:txBody>
      </p:sp>
      <p:sp>
        <p:nvSpPr>
          <p:cNvPr id="3" name="Θέση περιεχομένου 2">
            <a:extLst>
              <a:ext uri="{FF2B5EF4-FFF2-40B4-BE49-F238E27FC236}">
                <a16:creationId xmlns:a16="http://schemas.microsoft.com/office/drawing/2014/main" id="{15EBDFEA-FED2-4A0E-9355-7F99D0DF39D6}"/>
              </a:ext>
            </a:extLst>
          </p:cNvPr>
          <p:cNvSpPr>
            <a:spLocks noGrp="1"/>
          </p:cNvSpPr>
          <p:nvPr>
            <p:ph idx="1"/>
          </p:nvPr>
        </p:nvSpPr>
        <p:spPr/>
        <p:txBody>
          <a:bodyPr>
            <a:normAutofit fontScale="25000" lnSpcReduction="20000"/>
          </a:bodyPr>
          <a:lstStyle/>
          <a:p>
            <a:pPr algn="just">
              <a:lnSpc>
                <a:spcPct val="200000"/>
              </a:lnSpc>
            </a:pPr>
            <a:r>
              <a:rPr lang="el-GR" sz="4800" b="1" dirty="0">
                <a:latin typeface="Times New Roman" panose="02020603050405020304" pitchFamily="18" charset="0"/>
                <a:ea typeface="Calibri" panose="020F0502020204030204" pitchFamily="34" charset="0"/>
                <a:cs typeface="Times New Roman" panose="02020603050405020304" pitchFamily="18" charset="0"/>
              </a:rPr>
              <a:t>Βάσει της παραπάνω Σύμβασης, περί τους 50.000 Έλληνες περίπου μετανάστευσαν από Βουλγαρία στην Ελλάδα και 90.000 Βούλγαροι από Ελλάδα στη Βουλγαρία. Κατά δε τις επίσημες στατιστικές παρέμειναν στην Ελλάδα 41.017 σλαβόφωνοι που δεν επιθυμούσαν να μεταναστεύσουν. Μετά τη συνθήκη του </a:t>
            </a:r>
            <a:r>
              <a:rPr lang="el-GR" sz="4800" b="1" dirty="0" err="1">
                <a:latin typeface="Times New Roman" panose="02020603050405020304" pitchFamily="18" charset="0"/>
                <a:ea typeface="Calibri" panose="020F0502020204030204" pitchFamily="34" charset="0"/>
                <a:cs typeface="Times New Roman" panose="02020603050405020304" pitchFamily="18" charset="0"/>
              </a:rPr>
              <a:t>Νεϊγύ</a:t>
            </a:r>
            <a:r>
              <a:rPr lang="el-GR" sz="4800" b="1" dirty="0">
                <a:latin typeface="Times New Roman" panose="02020603050405020304" pitchFamily="18" charset="0"/>
                <a:ea typeface="Calibri" panose="020F0502020204030204" pitchFamily="34" charset="0"/>
                <a:cs typeface="Times New Roman" panose="02020603050405020304" pitchFamily="18" charset="0"/>
              </a:rPr>
              <a:t>, η Ελλάδα θεώρησε ότι η μειωμένη παρουσία της σλαβόφωνης ομάδας στη Μακεδονία θα επέτρεπε τη γρήγορη αφομοίωσή της μέσα από την αποδοχή των αξιών της ελληνικής παιδείας. Ο στόχος επομένως της εκπαιδευτικής μεταρρύθμισης εξειδικεύτηκε στον γλωσσικό εξελληνισμό των ξενόφωνων με εργαλείο τη δημοτική γλώσσα. Σε αυτό το συγκείμενο η εκπαιδευτική μεταρρύθμιση, προβλήθηκε, ως ενδεδειγμένη για την προσέγγιση των ξενόφωνων πληθυσμών, για την εξάλειψη του αναλφαβητισμού τους και για την ομαλή τους κοινωνική αλλά και εθνική ενσωμάτωση.</a:t>
            </a:r>
          </a:p>
          <a:p>
            <a:pPr algn="just">
              <a:lnSpc>
                <a:spcPct val="107000"/>
              </a:lnSpc>
              <a:spcBef>
                <a:spcPts val="1125"/>
              </a:spcBef>
              <a:spcAft>
                <a:spcPts val="563"/>
              </a:spcAft>
            </a:pPr>
            <a:r>
              <a:rPr lang="el-GR" sz="3000" b="1" dirty="0">
                <a:solidFill>
                  <a:srgbClr val="000000"/>
                </a:solidFill>
                <a:ea typeface="Times New Roman" panose="02020603050405020304" pitchFamily="18" charset="0"/>
                <a:cs typeface="Times New Roman" panose="02020603050405020304" pitchFamily="18" charset="0"/>
                <a:hlinkClick r:id="rId2"/>
              </a:rPr>
              <a:t>Μιχαηλίδης, Ιάκωβος Δ.</a:t>
            </a:r>
            <a:r>
              <a:rPr lang="el-GR" sz="3000" b="1" dirty="0">
                <a:solidFill>
                  <a:srgbClr val="000000"/>
                </a:solidFill>
                <a:ea typeface="Times New Roman" panose="02020603050405020304" pitchFamily="18" charset="0"/>
                <a:cs typeface="Times New Roman" panose="02020603050405020304" pitchFamily="18" charset="0"/>
              </a:rPr>
              <a:t> </a:t>
            </a:r>
            <a:r>
              <a:rPr lang="el-GR" sz="3000" b="1" i="1" dirty="0">
                <a:solidFill>
                  <a:srgbClr val="000000"/>
                </a:solidFill>
                <a:ea typeface="Times New Roman" panose="02020603050405020304" pitchFamily="18" charset="0"/>
                <a:cs typeface="Times New Roman" panose="02020603050405020304" pitchFamily="18" charset="0"/>
              </a:rPr>
              <a:t>Μετακινήσεις σλαβόφωνων πληθυσμών (1912-1930) ο πόλεμος των στατιστικών</a:t>
            </a:r>
            <a:r>
              <a:rPr lang="el-GR" sz="3000" b="1" dirty="0">
                <a:solidFill>
                  <a:srgbClr val="000000"/>
                </a:solidFill>
                <a:ea typeface="Times New Roman" panose="02020603050405020304" pitchFamily="18" charset="0"/>
                <a:cs typeface="Times New Roman" panose="02020603050405020304" pitchFamily="18" charset="0"/>
              </a:rPr>
              <a:t>. Αθήνα</a:t>
            </a:r>
            <a:r>
              <a:rPr lang="en-US" sz="3000" b="1" dirty="0">
                <a:solidFill>
                  <a:srgbClr val="000000"/>
                </a:solidFill>
                <a:ea typeface="Times New Roman" panose="02020603050405020304" pitchFamily="18" charset="0"/>
                <a:cs typeface="Times New Roman" panose="02020603050405020304" pitchFamily="18" charset="0"/>
              </a:rPr>
              <a:t>: </a:t>
            </a:r>
            <a:r>
              <a:rPr lang="el-GR" sz="3000" b="1" dirty="0">
                <a:solidFill>
                  <a:srgbClr val="000000"/>
                </a:solidFill>
                <a:ea typeface="Times New Roman" panose="02020603050405020304" pitchFamily="18" charset="0"/>
                <a:cs typeface="Times New Roman" panose="02020603050405020304" pitchFamily="18" charset="0"/>
              </a:rPr>
              <a:t>Κριτική</a:t>
            </a:r>
            <a:r>
              <a:rPr lang="en-US" sz="3000" b="1" dirty="0">
                <a:solidFill>
                  <a:srgbClr val="000000"/>
                </a:solidFill>
                <a:ea typeface="Times New Roman" panose="02020603050405020304" pitchFamily="18" charset="0"/>
                <a:cs typeface="Times New Roman" panose="02020603050405020304" pitchFamily="18" charset="0"/>
              </a:rPr>
              <a:t>, 2003.</a:t>
            </a:r>
            <a:endParaRPr lang="el-GR" sz="3000" b="1" dirty="0">
              <a:solidFill>
                <a:srgbClr val="1F3763"/>
              </a:solidFill>
              <a:ea typeface="Times New Roman" panose="02020603050405020304" pitchFamily="18" charset="0"/>
              <a:cs typeface="Times New Roman" panose="02020603050405020304" pitchFamily="18" charset="0"/>
            </a:endParaRPr>
          </a:p>
          <a:p>
            <a:pPr algn="just">
              <a:spcAft>
                <a:spcPts val="0"/>
              </a:spcAft>
            </a:pPr>
            <a:r>
              <a:rPr lang="en-US" sz="3000" dirty="0">
                <a:ea typeface="Times New Roman" panose="02020603050405020304" pitchFamily="18" charset="0"/>
                <a:cs typeface="Times New Roman" panose="02020603050405020304" pitchFamily="18" charset="0"/>
              </a:rPr>
              <a:t>Ladas St</a:t>
            </a:r>
            <a:r>
              <a:rPr lang="en-GB" sz="3000" dirty="0">
                <a:ea typeface="Times New Roman" panose="02020603050405020304" pitchFamily="18" charset="0"/>
                <a:cs typeface="Times New Roman" panose="02020603050405020304" pitchFamily="18" charset="0"/>
              </a:rPr>
              <a:t>. (1930</a:t>
            </a:r>
            <a:r>
              <a:rPr lang="en-US" sz="3000" dirty="0">
                <a:ea typeface="Times New Roman" panose="02020603050405020304" pitchFamily="18" charset="0"/>
                <a:cs typeface="Times New Roman" panose="02020603050405020304" pitchFamily="18" charset="0"/>
              </a:rPr>
              <a:t>). </a:t>
            </a:r>
            <a:r>
              <a:rPr lang="en-US" sz="3000" i="1" dirty="0">
                <a:ea typeface="Times New Roman" panose="02020603050405020304" pitchFamily="18" charset="0"/>
                <a:cs typeface="Times New Roman" panose="02020603050405020304" pitchFamily="18" charset="0"/>
              </a:rPr>
              <a:t>The exchange of minorities</a:t>
            </a:r>
            <a:r>
              <a:rPr lang="en-GB" sz="3000" i="1" dirty="0">
                <a:ea typeface="Times New Roman" panose="02020603050405020304" pitchFamily="18" charset="0"/>
                <a:cs typeface="Times New Roman" panose="02020603050405020304" pitchFamily="18" charset="0"/>
              </a:rPr>
              <a:t>, </a:t>
            </a:r>
            <a:r>
              <a:rPr lang="en-US" sz="3000" i="1" dirty="0">
                <a:ea typeface="Times New Roman" panose="02020603050405020304" pitchFamily="18" charset="0"/>
                <a:cs typeface="Times New Roman" panose="02020603050405020304" pitchFamily="18" charset="0"/>
              </a:rPr>
              <a:t>NY</a:t>
            </a:r>
            <a:r>
              <a:rPr lang="en-GB" sz="3000" i="1" dirty="0">
                <a:ea typeface="Times New Roman" panose="02020603050405020304" pitchFamily="18" charset="0"/>
                <a:cs typeface="Times New Roman" panose="02020603050405020304" pitchFamily="18" charset="0"/>
              </a:rPr>
              <a:t> 1932, </a:t>
            </a:r>
            <a:r>
              <a:rPr lang="en-US" sz="3000" i="1" dirty="0">
                <a:ea typeface="Times New Roman" panose="02020603050405020304" pitchFamily="18" charset="0"/>
                <a:cs typeface="Times New Roman" panose="02020603050405020304" pitchFamily="18" charset="0"/>
              </a:rPr>
              <a:t>s</a:t>
            </a:r>
            <a:r>
              <a:rPr lang="en-GB" sz="3000" i="1" dirty="0">
                <a:ea typeface="Times New Roman" panose="02020603050405020304" pitchFamily="18" charset="0"/>
                <a:cs typeface="Times New Roman" panose="02020603050405020304" pitchFamily="18" charset="0"/>
              </a:rPr>
              <a:t>.739, </a:t>
            </a:r>
            <a:r>
              <a:rPr lang="en-US" sz="3000" i="1" dirty="0">
                <a:ea typeface="Times New Roman" panose="02020603050405020304" pitchFamily="18" charset="0"/>
                <a:cs typeface="Times New Roman" panose="02020603050405020304" pitchFamily="18" charset="0"/>
              </a:rPr>
              <a:t>Andre </a:t>
            </a:r>
            <a:r>
              <a:rPr lang="en-US" sz="3000" i="1" dirty="0" err="1">
                <a:ea typeface="Times New Roman" panose="02020603050405020304" pitchFamily="18" charset="0"/>
                <a:cs typeface="Times New Roman" panose="02020603050405020304" pitchFamily="18" charset="0"/>
              </a:rPr>
              <a:t>Wurfbain</a:t>
            </a:r>
            <a:r>
              <a:rPr lang="en-GB" sz="3000" i="1" dirty="0">
                <a:ea typeface="Times New Roman" panose="02020603050405020304" pitchFamily="18" charset="0"/>
                <a:cs typeface="Times New Roman" panose="02020603050405020304" pitchFamily="18" charset="0"/>
              </a:rPr>
              <a:t>, </a:t>
            </a:r>
            <a:r>
              <a:rPr lang="en-US" sz="3000" i="1" dirty="0">
                <a:ea typeface="Times New Roman" panose="02020603050405020304" pitchFamily="18" charset="0"/>
                <a:cs typeface="Times New Roman" panose="02020603050405020304" pitchFamily="18" charset="0"/>
              </a:rPr>
              <a:t>L </a:t>
            </a:r>
            <a:r>
              <a:rPr lang="en-US" sz="3000" i="1" dirty="0" err="1">
                <a:ea typeface="Times New Roman" panose="02020603050405020304" pitchFamily="18" charset="0"/>
                <a:cs typeface="Times New Roman" panose="02020603050405020304" pitchFamily="18" charset="0"/>
              </a:rPr>
              <a:t>Echange</a:t>
            </a:r>
            <a:r>
              <a:rPr lang="en-US" sz="3000" i="1" dirty="0">
                <a:ea typeface="Times New Roman" panose="02020603050405020304" pitchFamily="18" charset="0"/>
                <a:cs typeface="Times New Roman" panose="02020603050405020304" pitchFamily="18" charset="0"/>
              </a:rPr>
              <a:t> </a:t>
            </a:r>
            <a:r>
              <a:rPr lang="en-US" sz="3000" i="1" dirty="0" err="1">
                <a:ea typeface="Times New Roman" panose="02020603050405020304" pitchFamily="18" charset="0"/>
                <a:cs typeface="Times New Roman" panose="02020603050405020304" pitchFamily="18" charset="0"/>
              </a:rPr>
              <a:t>grecobulgare</a:t>
            </a:r>
            <a:r>
              <a:rPr lang="en-US" sz="3000" i="1" dirty="0">
                <a:ea typeface="Times New Roman" panose="02020603050405020304" pitchFamily="18" charset="0"/>
                <a:cs typeface="Times New Roman" panose="02020603050405020304" pitchFamily="18" charset="0"/>
              </a:rPr>
              <a:t> des </a:t>
            </a:r>
            <a:r>
              <a:rPr lang="en-US" sz="3000" i="1" dirty="0" err="1">
                <a:ea typeface="Times New Roman" panose="02020603050405020304" pitchFamily="18" charset="0"/>
                <a:cs typeface="Times New Roman" panose="02020603050405020304" pitchFamily="18" charset="0"/>
              </a:rPr>
              <a:t>minorites</a:t>
            </a:r>
            <a:r>
              <a:rPr lang="en-US" sz="3000" i="1" dirty="0">
                <a:ea typeface="Times New Roman" panose="02020603050405020304" pitchFamily="18" charset="0"/>
                <a:cs typeface="Times New Roman" panose="02020603050405020304" pitchFamily="18" charset="0"/>
              </a:rPr>
              <a:t> </a:t>
            </a:r>
            <a:r>
              <a:rPr lang="en-US" sz="3000" i="1" dirty="0" err="1">
                <a:ea typeface="Times New Roman" panose="02020603050405020304" pitchFamily="18" charset="0"/>
                <a:cs typeface="Times New Roman" panose="02020603050405020304" pitchFamily="18" charset="0"/>
              </a:rPr>
              <a:t>ethniques</a:t>
            </a:r>
            <a:r>
              <a:rPr lang="en-GB" sz="3000" dirty="0">
                <a:ea typeface="Times New Roman" panose="02020603050405020304" pitchFamily="18" charset="0"/>
                <a:cs typeface="Times New Roman" panose="02020603050405020304" pitchFamily="18" charset="0"/>
              </a:rPr>
              <a:t>. </a:t>
            </a:r>
            <a:r>
              <a:rPr lang="en-US" sz="3000" dirty="0">
                <a:ea typeface="Times New Roman" panose="02020603050405020304" pitchFamily="18" charset="0"/>
                <a:cs typeface="Times New Roman" panose="02020603050405020304" pitchFamily="18" charset="0"/>
              </a:rPr>
              <a:t>(Paris), p. 183</a:t>
            </a:r>
            <a:endParaRPr lang="el-GR" sz="3000" dirty="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319917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6193F-9255-431C-8D3A-1C078CFC5F65}"/>
              </a:ext>
            </a:extLst>
          </p:cNvPr>
          <p:cNvSpPr>
            <a:spLocks noGrp="1"/>
          </p:cNvSpPr>
          <p:nvPr>
            <p:ph type="title"/>
          </p:nvPr>
        </p:nvSpPr>
        <p:spPr/>
        <p:txBody>
          <a:bodyPr>
            <a:normAutofit fontScale="90000"/>
          </a:bodyPr>
          <a:lstStyle/>
          <a:p>
            <a:r>
              <a:rPr lang="el-GR" dirty="0"/>
              <a:t>ΑΠΟΒΑΣΗ ΣΤΗ ΣΜΥΡΝΗ 2.5.1919</a:t>
            </a:r>
          </a:p>
        </p:txBody>
      </p:sp>
      <p:sp>
        <p:nvSpPr>
          <p:cNvPr id="3" name="Θέση περιεχομένου 2">
            <a:extLst>
              <a:ext uri="{FF2B5EF4-FFF2-40B4-BE49-F238E27FC236}">
                <a16:creationId xmlns:a16="http://schemas.microsoft.com/office/drawing/2014/main" id="{FAC1E96D-4913-4517-B62E-A7EA5FE2BE8E}"/>
              </a:ext>
            </a:extLst>
          </p:cNvPr>
          <p:cNvSpPr>
            <a:spLocks noGrp="1"/>
          </p:cNvSpPr>
          <p:nvPr>
            <p:ph idx="1"/>
          </p:nvPr>
        </p:nvSpPr>
        <p:spPr>
          <a:xfrm>
            <a:off x="866216" y="2585746"/>
            <a:ext cx="6619244" cy="3233057"/>
          </a:xfrm>
        </p:spPr>
        <p:txBody>
          <a:bodyPr>
            <a:normAutofit fontScale="92500" lnSpcReduction="20000"/>
          </a:bodyPr>
          <a:lstStyle/>
          <a:p>
            <a:pPr algn="just">
              <a:lnSpc>
                <a:spcPct val="200000"/>
              </a:lnSpc>
            </a:pPr>
            <a:r>
              <a:rPr lang="el-GR" sz="1350" b="1" dirty="0">
                <a:latin typeface="Times New Roman" panose="02020603050405020304" pitchFamily="18" charset="0"/>
                <a:ea typeface="Calibri" panose="020F0502020204030204" pitchFamily="34" charset="0"/>
                <a:cs typeface="Times New Roman" panose="02020603050405020304" pitchFamily="18" charset="0"/>
              </a:rPr>
              <a:t>Τον Ιανουάριο του 1919  ο ελληνικός στρατός πήρε μέρος στην εκστρατεία στην Ουκρανία. Η συμμετοχή άνοιξε τον δρόμο για την άδεια απόβασης στην Σμύρνη  2.5.1919</a:t>
            </a:r>
            <a:r>
              <a:rPr lang="el-GR" sz="1350" b="1"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r>
              <a:rPr lang="el-GR" sz="1350" b="1" dirty="0">
                <a:latin typeface="Times New Roman" panose="02020603050405020304" pitchFamily="18" charset="0"/>
                <a:ea typeface="Calibri" panose="020F0502020204030204" pitchFamily="34" charset="0"/>
                <a:cs typeface="Times New Roman" panose="02020603050405020304" pitchFamily="18" charset="0"/>
              </a:rPr>
              <a:t>ο κύριος παράγοντας όμως που επιτάχυνε τις εξελίξεις ήταν η απόπειρα της Ιταλίας τον Μάϊο του 1919 να καταλάβει την Σμύρνη, οπότε η Ελλάδα έλαβε το πράσινο φως από τις άλλες τρεις χώρες Μ. Βρετανία, Γαλλία, ΗΠΑ να προχωρήσει στην κατάληψη της Σμύρνης. Υπήρχε στον ορίζοντα και η συνέργεια με τους Αρμένιους μια και η ίδρυση Αρμενικού κράτους θεωρούνταν επικείμενη. Υπήρχε και η βρετανική ισχύ και η εγγύηση της ΚΤΕ (ΗΠΑ). </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35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35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Buzanski</a:t>
            </a:r>
            <a:r>
              <a:rPr lang="en-US" sz="135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Peter M The Interallied Investigation of the Greek Invasion of Smyrna, 1919. </a:t>
            </a:r>
            <a:r>
              <a:rPr lang="en-US" sz="135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Historian</a:t>
            </a:r>
            <a:r>
              <a:rPr lang="en-US" sz="135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Vol. 25, No. 3 (MAY, 1963), pp. 325-343, </a:t>
            </a:r>
            <a:r>
              <a:rPr lang="en-US" sz="135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35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Taylor&amp;Francis</a:t>
            </a:r>
            <a:r>
              <a:rPr lang="en-US" sz="135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350" b="1" dirty="0">
                <a:latin typeface="Times New Roman" panose="02020603050405020304" pitchFamily="18" charset="0"/>
                <a:ea typeface="Calibri" panose="020F0502020204030204" pitchFamily="34" charset="0"/>
                <a:cs typeface="Times New Roman" panose="02020603050405020304" pitchFamily="18" charset="0"/>
              </a:rPr>
              <a:t>, in </a:t>
            </a:r>
            <a:r>
              <a:rPr lang="el-GR" sz="1350" b="1" dirty="0">
                <a:latin typeface="Times New Roman" panose="02020603050405020304" pitchFamily="18" charset="0"/>
                <a:ea typeface="Calibri" panose="020F0502020204030204" pitchFamily="34" charset="0"/>
                <a:cs typeface="Times New Roman" panose="02020603050405020304" pitchFamily="18" charset="0"/>
              </a:rPr>
              <a:t> </a:t>
            </a:r>
            <a:r>
              <a:rPr lang="en-US" sz="135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https://www.jstor.org/stable/24441527</a:t>
            </a:r>
            <a:endParaRPr lang="el-GR" sz="1350" b="1"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51785276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FF2A6-6D8B-4BAB-9CC1-84BEFBDEB653}"/>
              </a:ext>
            </a:extLst>
          </p:cNvPr>
          <p:cNvSpPr>
            <a:spLocks noGrp="1"/>
          </p:cNvSpPr>
          <p:nvPr>
            <p:ph type="title"/>
          </p:nvPr>
        </p:nvSpPr>
        <p:spPr/>
        <p:txBody>
          <a:bodyPr/>
          <a:lstStyle/>
          <a:p>
            <a:r>
              <a:rPr lang="el-GR" dirty="0"/>
              <a:t>ΣΥΝΘΗΚΗ ΒΕΡΣΑΛΛΙΩΝ</a:t>
            </a:r>
          </a:p>
        </p:txBody>
      </p:sp>
      <p:sp>
        <p:nvSpPr>
          <p:cNvPr id="3" name="Θέση περιεχομένου 2">
            <a:extLst>
              <a:ext uri="{FF2B5EF4-FFF2-40B4-BE49-F238E27FC236}">
                <a16:creationId xmlns:a16="http://schemas.microsoft.com/office/drawing/2014/main" id="{10F38DFA-6700-42D5-B263-303F9B0F1A77}"/>
              </a:ext>
            </a:extLst>
          </p:cNvPr>
          <p:cNvSpPr>
            <a:spLocks noGrp="1"/>
          </p:cNvSpPr>
          <p:nvPr>
            <p:ph idx="1"/>
          </p:nvPr>
        </p:nvSpPr>
        <p:spPr>
          <a:xfrm>
            <a:off x="866216" y="2564752"/>
            <a:ext cx="6619244" cy="3282044"/>
          </a:xfrm>
        </p:spPr>
        <p:txBody>
          <a:bodyPr>
            <a:normAutofit fontScale="62500" lnSpcReduction="20000"/>
          </a:bodyPr>
          <a:lstStyle/>
          <a:p>
            <a:pPr algn="just">
              <a:lnSpc>
                <a:spcPct val="200000"/>
              </a:lnSpc>
              <a:spcBef>
                <a:spcPts val="450"/>
              </a:spcBef>
              <a:spcAft>
                <a:spcPts val="450"/>
              </a:spcAft>
            </a:pPr>
            <a:r>
              <a:rPr lang="el-GR" sz="1950" b="1" dirty="0">
                <a:solidFill>
                  <a:srgbClr val="000000"/>
                </a:solidFill>
                <a:latin typeface="Times New Roman" panose="02020603050405020304" pitchFamily="18" charset="0"/>
                <a:ea typeface="Times New Roman" panose="02020603050405020304" pitchFamily="18" charset="0"/>
              </a:rPr>
              <a:t>Τον Ιούνιο του 1919 υπογράφηκε η Συνθήκη των Βερσαλλιών. Οι διαπραγματεύσεις ανάμεσα στους συμμάχους άρχισαν στις 18.1.1919 στην Αίθουσα των Κατόπτρων. </a:t>
            </a:r>
          </a:p>
          <a:p>
            <a:pPr algn="just">
              <a:lnSpc>
                <a:spcPct val="200000"/>
              </a:lnSpc>
              <a:spcBef>
                <a:spcPts val="450"/>
              </a:spcBef>
              <a:spcAft>
                <a:spcPts val="450"/>
              </a:spcAft>
            </a:pPr>
            <a:r>
              <a:rPr lang="el-GR" sz="1950" b="1" dirty="0">
                <a:solidFill>
                  <a:srgbClr val="000000"/>
                </a:solidFill>
                <a:latin typeface="Times New Roman" panose="02020603050405020304" pitchFamily="18" charset="0"/>
                <a:ea typeface="Times New Roman" panose="02020603050405020304" pitchFamily="18" charset="0"/>
              </a:rPr>
              <a:t>Σε αυτήν μετείχαν 70 αντιπρόσωποι από 26 χώρες. Η συνθήκη όριζε την ίδρυση της ΚΤΕ γεγονός μείζονος σημασίας για τον Αμερικανό Πρόεδρο Ουίλσον.</a:t>
            </a:r>
          </a:p>
          <a:p>
            <a:pPr algn="just">
              <a:lnSpc>
                <a:spcPct val="200000"/>
              </a:lnSpc>
              <a:spcBef>
                <a:spcPts val="450"/>
              </a:spcBef>
              <a:spcAft>
                <a:spcPts val="450"/>
              </a:spcAft>
            </a:pPr>
            <a:r>
              <a:rPr lang="el-GR" sz="1950" b="1" dirty="0">
                <a:solidFill>
                  <a:srgbClr val="000000"/>
                </a:solidFill>
                <a:latin typeface="Times New Roman" panose="02020603050405020304" pitchFamily="18" charset="0"/>
                <a:ea typeface="Times New Roman" panose="02020603050405020304" pitchFamily="18" charset="0"/>
              </a:rPr>
              <a:t> Η Κοινωνία των Εθνών επρόκειτο να διαιτητεύει τις διεθνείς διαφορές με σκοπό να αποφεύγονται πόλεμοι στο μέλλον. </a:t>
            </a:r>
            <a:endParaRPr lang="el-GR" sz="1950" b="1" dirty="0">
              <a:latin typeface="Times New Roman" panose="02020603050405020304" pitchFamily="18" charset="0"/>
              <a:ea typeface="Times New Roman" panose="02020603050405020304" pitchFamily="18" charset="0"/>
            </a:endParaRPr>
          </a:p>
          <a:p>
            <a:pPr algn="just"/>
            <a:r>
              <a:rPr lang="en-US" sz="1350" dirty="0">
                <a:solidFill>
                  <a:srgbClr val="0563C1"/>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US" sz="1350" dirty="0">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Bottom</a:t>
            </a:r>
            <a:r>
              <a:rPr lang="en-US" sz="1350" dirty="0">
                <a:latin typeface="Times New Roman" panose="02020603050405020304" pitchFamily="18" charset="0"/>
                <a:ea typeface="Times New Roman" panose="02020603050405020304" pitchFamily="18" charset="0"/>
              </a:rPr>
              <a:t>, William P., </a:t>
            </a:r>
            <a:r>
              <a:rPr lang="en-US" sz="1350" dirty="0">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Olin</a:t>
            </a:r>
            <a:r>
              <a:rPr lang="en-US" sz="1350" dirty="0">
                <a:latin typeface="Times New Roman" panose="02020603050405020304" pitchFamily="18" charset="0"/>
                <a:ea typeface="Times New Roman" panose="02020603050405020304" pitchFamily="18" charset="0"/>
              </a:rPr>
              <a:t>. John M .Versailles Treaty: Keynes ’ Attack on the Versailles Treaty: A Study of the Consequences of Bounded Rationality, Framing, and Cognitive Illusions. </a:t>
            </a:r>
            <a:r>
              <a:rPr lang="en-US" sz="1350" i="1" dirty="0">
                <a:latin typeface="Times New Roman" panose="02020603050405020304" pitchFamily="18" charset="0"/>
                <a:ea typeface="Times New Roman" panose="02020603050405020304" pitchFamily="18" charset="0"/>
              </a:rPr>
              <a:t>International </a:t>
            </a:r>
            <a:r>
              <a:rPr lang="en-US" sz="1350" i="1" dirty="0" err="1">
                <a:latin typeface="Times New Roman" panose="02020603050405020304" pitchFamily="18" charset="0"/>
                <a:ea typeface="Times New Roman" panose="02020603050405020304" pitchFamily="18" charset="0"/>
              </a:rPr>
              <a:t>Negotiatons</a:t>
            </a:r>
            <a:r>
              <a:rPr lang="en-US" sz="1350" i="1" dirty="0">
                <a:latin typeface="Times New Roman" panose="02020603050405020304" pitchFamily="18" charset="0"/>
                <a:ea typeface="Times New Roman" panose="02020603050405020304" pitchFamily="18" charset="0"/>
              </a:rPr>
              <a:t>.</a:t>
            </a:r>
            <a:r>
              <a:rPr lang="en-US" sz="1350" dirty="0">
                <a:latin typeface="Times New Roman" panose="02020603050405020304" pitchFamily="18" charset="0"/>
                <a:ea typeface="Times New Roman" panose="02020603050405020304" pitchFamily="18" charset="0"/>
              </a:rPr>
              <a:t> v.8, pp.367-402, 2003, Kluwer Law International. </a:t>
            </a:r>
            <a:r>
              <a:rPr lang="en-US" sz="1350" dirty="0" err="1">
                <a:latin typeface="Times New Roman" panose="02020603050405020304" pitchFamily="18" charset="0"/>
                <a:ea typeface="Times New Roman" panose="02020603050405020304" pitchFamily="18" charset="0"/>
              </a:rPr>
              <a:t>Nederlands</a:t>
            </a:r>
            <a:r>
              <a:rPr lang="en-US" sz="1350" dirty="0">
                <a:latin typeface="Times New Roman" panose="02020603050405020304" pitchFamily="18" charset="0"/>
                <a:ea typeface="Times New Roman" panose="02020603050405020304" pitchFamily="18" charset="0"/>
              </a:rPr>
              <a:t>. Treaty of the Versailles  in </a:t>
            </a:r>
            <a:r>
              <a:rPr lang="en-US" sz="1350" u="sng" dirty="0">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https://www.loc.gov/law/help/us-treaties/bevans/m-ust000002-0043.pdf</a:t>
            </a:r>
            <a:endParaRPr lang="el-GR" sz="1350" dirty="0">
              <a:latin typeface="Times New Roman" panose="02020603050405020304" pitchFamily="18" charset="0"/>
              <a:ea typeface="Times New Roman" panose="02020603050405020304" pitchFamily="18" charset="0"/>
            </a:endParaRPr>
          </a:p>
          <a:p>
            <a:pPr marL="0" indent="0" algn="just">
              <a:spcAft>
                <a:spcPts val="0"/>
              </a:spcAft>
              <a:buNone/>
            </a:pP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52995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277A64-22C4-4CF0-B81E-B401CDAD8991}"/>
              </a:ext>
            </a:extLst>
          </p:cNvPr>
          <p:cNvSpPr>
            <a:spLocks noGrp="1"/>
          </p:cNvSpPr>
          <p:nvPr>
            <p:ph type="title"/>
          </p:nvPr>
        </p:nvSpPr>
        <p:spPr/>
        <p:txBody>
          <a:bodyPr>
            <a:normAutofit fontScale="90000"/>
          </a:bodyPr>
          <a:lstStyle/>
          <a:p>
            <a:r>
              <a:rPr lang="el-GR" dirty="0"/>
              <a:t>ΛΗΞΗ ΘΗΤΕΙΑΣ ΒΟΥΛΗΣ ΤΩΝ ΛΑΖΑΡΩΝ: ΕΚΛΟΓΕΣ</a:t>
            </a:r>
          </a:p>
        </p:txBody>
      </p:sp>
      <p:sp>
        <p:nvSpPr>
          <p:cNvPr id="3" name="Θέση περιεχομένου 2">
            <a:extLst>
              <a:ext uri="{FF2B5EF4-FFF2-40B4-BE49-F238E27FC236}">
                <a16:creationId xmlns:a16="http://schemas.microsoft.com/office/drawing/2014/main" id="{C20CF997-BB2A-46AF-8044-3A501315909D}"/>
              </a:ext>
            </a:extLst>
          </p:cNvPr>
          <p:cNvSpPr>
            <a:spLocks noGrp="1"/>
          </p:cNvSpPr>
          <p:nvPr>
            <p:ph idx="1"/>
          </p:nvPr>
        </p:nvSpPr>
        <p:spPr/>
        <p:txBody>
          <a:bodyPr>
            <a:normAutofit/>
          </a:bodyPr>
          <a:lstStyle/>
          <a:p>
            <a:pPr algn="just">
              <a:lnSpc>
                <a:spcPct val="200000"/>
              </a:lnSpc>
              <a:spcBef>
                <a:spcPts val="450"/>
              </a:spcBef>
              <a:spcAft>
                <a:spcPts val="450"/>
              </a:spcAft>
            </a:pPr>
            <a:r>
              <a:rPr lang="el-GR" sz="1350" dirty="0">
                <a:solidFill>
                  <a:srgbClr val="000000"/>
                </a:solidFill>
                <a:latin typeface="Times New Roman" panose="02020603050405020304" pitchFamily="18" charset="0"/>
                <a:ea typeface="Times New Roman" panose="02020603050405020304" pitchFamily="18" charset="0"/>
              </a:rPr>
              <a:t>Η Βουλή των Λαζάρων είχε θητεία ως τις 31 Μάϊου 1919, και η θητεία της παρατάθηκε ως τις 10 Σεπτεμβρίου 1920 με το επιχείρημα της εμπόλεμης κατάστασης. Στις 23 Νοεμβρίου 1919 ο Βενιζέλος είχε αναλάβει ρητή δέσμευση ότι όταν προκύψουν για επικύρωση συνθήκες ειρήνης με την Τουρκία θα κάνει εκλογές. </a:t>
            </a:r>
            <a:endParaRPr lang="el-GR" sz="1350"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1350" dirty="0">
                <a:solidFill>
                  <a:srgbClr val="000000"/>
                </a:solidFill>
                <a:latin typeface="Times New Roman" panose="02020603050405020304" pitchFamily="18" charset="0"/>
                <a:ea typeface="Times New Roman" panose="02020603050405020304" pitchFamily="18" charset="0"/>
              </a:rPr>
              <a:t>Τον Μάρτιο του 1920 συγκροτήθηκε το 16μελές συμβούλιο της Συνεργαζόμενης (Ηνωμένης) Αντιπολίτευσης. Τον Μάϊο 1920 συγκροτήθηκαν οι Λαϊκοί Πολιτικοί Σύλλογοι και ανασυγκροτήθηκαν οι παλιοί Επίστρατοι.</a:t>
            </a: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59138423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C7C00-177A-4659-8A8F-A69B33DC2E4D}"/>
              </a:ext>
            </a:extLst>
          </p:cNvPr>
          <p:cNvSpPr>
            <a:spLocks noGrp="1"/>
          </p:cNvSpPr>
          <p:nvPr>
            <p:ph type="title"/>
          </p:nvPr>
        </p:nvSpPr>
        <p:spPr/>
        <p:txBody>
          <a:bodyPr>
            <a:normAutofit fontScale="90000"/>
          </a:bodyPr>
          <a:lstStyle/>
          <a:p>
            <a:r>
              <a:rPr lang="el-GR" dirty="0"/>
              <a:t>ΣΥΝΘΗΚΗ ΤΩΝ ΣΕΒΡΩΝ 28.7.1920</a:t>
            </a:r>
          </a:p>
        </p:txBody>
      </p:sp>
      <p:sp>
        <p:nvSpPr>
          <p:cNvPr id="3" name="Θέση περιεχομένου 2">
            <a:extLst>
              <a:ext uri="{FF2B5EF4-FFF2-40B4-BE49-F238E27FC236}">
                <a16:creationId xmlns:a16="http://schemas.microsoft.com/office/drawing/2014/main" id="{042A6D7F-202E-435B-AD6A-BFB79AEA8BE4}"/>
              </a:ext>
            </a:extLst>
          </p:cNvPr>
          <p:cNvSpPr>
            <a:spLocks noGrp="1"/>
          </p:cNvSpPr>
          <p:nvPr>
            <p:ph idx="1"/>
          </p:nvPr>
        </p:nvSpPr>
        <p:spPr/>
        <p:txBody>
          <a:bodyPr>
            <a:normAutofit fontScale="92500" lnSpcReduction="10000"/>
          </a:bodyPr>
          <a:lstStyle/>
          <a:p>
            <a:pPr algn="just">
              <a:spcAft>
                <a:spcPts val="0"/>
              </a:spcAft>
            </a:pPr>
            <a:r>
              <a:rPr lang="el-GR" sz="1350" dirty="0">
                <a:latin typeface="Calibri" panose="020F0502020204030204" pitchFamily="34" charset="0"/>
                <a:ea typeface="Calibri" panose="020F0502020204030204" pitchFamily="34" charset="0"/>
                <a:cs typeface="Times New Roman" panose="02020603050405020304" pitchFamily="18" charset="0"/>
              </a:rPr>
              <a:t>Η</a:t>
            </a:r>
            <a:r>
              <a:rPr lang="el-GR" sz="1350" u="sng" dirty="0">
                <a:latin typeface="Calibri" panose="020F0502020204030204" pitchFamily="34" charset="0"/>
                <a:ea typeface="Calibri" panose="020F0502020204030204" pitchFamily="34" charset="0"/>
                <a:cs typeface="Times New Roman" panose="02020603050405020304" pitchFamily="18" charset="0"/>
              </a:rPr>
              <a:t> Συνθήκη των </a:t>
            </a:r>
            <a:r>
              <a:rPr lang="el-GR" sz="1350" u="sng" dirty="0" err="1">
                <a:latin typeface="Calibri" panose="020F0502020204030204" pitchFamily="34" charset="0"/>
                <a:ea typeface="Calibri" panose="020F0502020204030204" pitchFamily="34" charset="0"/>
                <a:cs typeface="Times New Roman" panose="02020603050405020304" pitchFamily="18" charset="0"/>
              </a:rPr>
              <a:t>Σεβρών</a:t>
            </a:r>
            <a:r>
              <a:rPr lang="el-GR" sz="1350" u="sng" dirty="0">
                <a:latin typeface="Calibri" panose="020F0502020204030204" pitchFamily="34" charset="0"/>
                <a:ea typeface="Calibri" panose="020F0502020204030204" pitchFamily="34" charset="0"/>
                <a:cs typeface="Times New Roman" panose="02020603050405020304" pitchFamily="18" charset="0"/>
              </a:rPr>
              <a:t>  υπογράφτηκε  στις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2" tooltip="28 Ιουλίου">
                  <a:extLst>
                    <a:ext uri="{A12FA001-AC4F-418D-AE19-62706E023703}">
                      <ahyp:hlinkClr xmlns:ahyp="http://schemas.microsoft.com/office/drawing/2018/hyperlinkcolor" val="tx"/>
                    </a:ext>
                  </a:extLst>
                </a:hlinkClick>
              </a:rPr>
              <a:t>28 Ιουλίου</a:t>
            </a:r>
            <a:r>
              <a:rPr lang="el-GR" sz="1350" u="sng" dirty="0">
                <a:latin typeface="Calibri" panose="020F0502020204030204" pitchFamily="34" charset="0"/>
                <a:ea typeface="Calibri" panose="020F0502020204030204" pitchFamily="34" charset="0"/>
                <a:cs typeface="Times New Roman" panose="02020603050405020304" pitchFamily="18" charset="0"/>
              </a:rPr>
              <a:t>/</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3" tooltip="10 Αυγούστου">
                  <a:extLst>
                    <a:ext uri="{A12FA001-AC4F-418D-AE19-62706E023703}">
                      <ahyp:hlinkClr xmlns:ahyp="http://schemas.microsoft.com/office/drawing/2018/hyperlinkcolor" val="tx"/>
                    </a:ext>
                  </a:extLst>
                </a:hlinkClick>
              </a:rPr>
              <a:t>10 Αυγούστου</a:t>
            </a:r>
            <a:r>
              <a:rPr lang="el-GR" sz="1350" u="sng" dirty="0">
                <a:latin typeface="Calibri" panose="020F0502020204030204" pitchFamily="34" charset="0"/>
                <a:ea typeface="Calibri" panose="020F0502020204030204" pitchFamily="34" charset="0"/>
                <a:cs typeface="Times New Roman" panose="02020603050405020304" pitchFamily="18" charset="0"/>
              </a:rPr>
              <a:t>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4" tooltip="1920">
                  <a:extLst>
                    <a:ext uri="{A12FA001-AC4F-418D-AE19-62706E023703}">
                      <ahyp:hlinkClr xmlns:ahyp="http://schemas.microsoft.com/office/drawing/2018/hyperlinkcolor" val="tx"/>
                    </a:ext>
                  </a:extLst>
                </a:hlinkClick>
              </a:rPr>
              <a:t>1920</a:t>
            </a:r>
            <a:r>
              <a:rPr lang="el-GR" sz="1350" u="sng" dirty="0">
                <a:latin typeface="Calibri" panose="020F0502020204030204" pitchFamily="34" charset="0"/>
                <a:ea typeface="Calibri" panose="020F0502020204030204" pitchFamily="34" charset="0"/>
                <a:cs typeface="Times New Roman" panose="02020603050405020304" pitchFamily="18" charset="0"/>
              </a:rPr>
              <a:t> στην πόλη </a:t>
            </a:r>
            <a:r>
              <a:rPr lang="el-GR" sz="1350" u="sng" dirty="0" err="1">
                <a:latin typeface="Calibri" panose="020F0502020204030204" pitchFamily="34" charset="0"/>
                <a:ea typeface="Calibri" panose="020F0502020204030204" pitchFamily="34" charset="0"/>
                <a:cs typeface="Times New Roman" panose="02020603050405020304" pitchFamily="18" charset="0"/>
                <a:hlinkClick r:id="rId5" tooltip="Σεβρ">
                  <a:extLst>
                    <a:ext uri="{A12FA001-AC4F-418D-AE19-62706E023703}">
                      <ahyp:hlinkClr xmlns:ahyp="http://schemas.microsoft.com/office/drawing/2018/hyperlinkcolor" val="tx"/>
                    </a:ext>
                  </a:extLst>
                </a:hlinkClick>
              </a:rPr>
              <a:t>Σεβρ</a:t>
            </a:r>
            <a:r>
              <a:rPr lang="el-GR" sz="1350" u="sng" dirty="0">
                <a:latin typeface="Calibri" panose="020F0502020204030204" pitchFamily="34" charset="0"/>
                <a:ea typeface="Calibri" panose="020F0502020204030204" pitchFamily="34" charset="0"/>
                <a:cs typeface="Times New Roman" panose="02020603050405020304" pitchFamily="18" charset="0"/>
              </a:rPr>
              <a:t> (</a:t>
            </a:r>
            <a:r>
              <a:rPr lang="el-GR" sz="1350" u="sng" dirty="0" err="1">
                <a:latin typeface="Calibri" panose="020F0502020204030204" pitchFamily="34" charset="0"/>
                <a:ea typeface="Calibri" panose="020F0502020204030204" pitchFamily="34" charset="0"/>
                <a:cs typeface="Times New Roman" panose="02020603050405020304" pitchFamily="18" charset="0"/>
              </a:rPr>
              <a:t>Sèvres</a:t>
            </a:r>
            <a:r>
              <a:rPr lang="el-GR" sz="1350" u="sng" dirty="0">
                <a:latin typeface="Calibri" panose="020F0502020204030204" pitchFamily="34" charset="0"/>
                <a:ea typeface="Calibri" panose="020F0502020204030204" pitchFamily="34" charset="0"/>
                <a:cs typeface="Times New Roman" panose="02020603050405020304" pitchFamily="18" charset="0"/>
              </a:rPr>
              <a:t>) της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6" tooltip="Γαλλία">
                  <a:extLst>
                    <a:ext uri="{A12FA001-AC4F-418D-AE19-62706E023703}">
                      <ahyp:hlinkClr xmlns:ahyp="http://schemas.microsoft.com/office/drawing/2018/hyperlinkcolor" val="tx"/>
                    </a:ext>
                  </a:extLst>
                </a:hlinkClick>
              </a:rPr>
              <a:t>Γαλλίας</a:t>
            </a:r>
            <a:r>
              <a:rPr lang="el-GR" sz="1350" u="sng" dirty="0">
                <a:latin typeface="Calibri" panose="020F0502020204030204" pitchFamily="34" charset="0"/>
                <a:ea typeface="Calibri" panose="020F0502020204030204" pitchFamily="34" charset="0"/>
                <a:cs typeface="Times New Roman" panose="02020603050405020304" pitchFamily="18" charset="0"/>
              </a:rPr>
              <a:t>, και οδήγησε στην ειρήνη ανάμεσα στην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7" tooltip="Οθωμανική Αυτοκρατορία">
                  <a:extLst>
                    <a:ext uri="{A12FA001-AC4F-418D-AE19-62706E023703}">
                      <ahyp:hlinkClr xmlns:ahyp="http://schemas.microsoft.com/office/drawing/2018/hyperlinkcolor" val="tx"/>
                    </a:ext>
                  </a:extLst>
                </a:hlinkClick>
              </a:rPr>
              <a:t>Οθωμανική Αυτοκρατορία</a:t>
            </a:r>
            <a:r>
              <a:rPr lang="el-GR" sz="1350" u="sng" dirty="0">
                <a:latin typeface="Calibri" panose="020F0502020204030204" pitchFamily="34" charset="0"/>
                <a:ea typeface="Calibri" panose="020F0502020204030204" pitchFamily="34" charset="0"/>
                <a:cs typeface="Times New Roman" panose="02020603050405020304" pitchFamily="18" charset="0"/>
              </a:rPr>
              <a:t> και στις Συμμαχικές και σχετιζόμενες Δυνάμεις μετά τον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8" tooltip="Α' Παγκόσμιος Πόλεμος">
                  <a:extLst>
                    <a:ext uri="{A12FA001-AC4F-418D-AE19-62706E023703}">
                      <ahyp:hlinkClr xmlns:ahyp="http://schemas.microsoft.com/office/drawing/2018/hyperlinkcolor" val="tx"/>
                    </a:ext>
                  </a:extLst>
                </a:hlinkClick>
              </a:rPr>
              <a:t>Α΄ Παγκόσμιο Πόλεμο</a:t>
            </a:r>
            <a:r>
              <a:rPr lang="el-GR" sz="1350" u="sng" dirty="0">
                <a:latin typeface="Calibri" panose="020F0502020204030204" pitchFamily="34" charset="0"/>
                <a:ea typeface="Calibri" panose="020F0502020204030204" pitchFamily="34" charset="0"/>
                <a:cs typeface="Times New Roman" panose="02020603050405020304" pitchFamily="18" charset="0"/>
              </a:rPr>
              <a:t>. Η Συνθήκη των </a:t>
            </a:r>
            <a:r>
              <a:rPr lang="el-GR" sz="1350" u="sng" dirty="0" err="1">
                <a:latin typeface="Calibri" panose="020F0502020204030204" pitchFamily="34" charset="0"/>
                <a:ea typeface="Calibri" panose="020F0502020204030204" pitchFamily="34" charset="0"/>
                <a:cs typeface="Times New Roman" panose="02020603050405020304" pitchFamily="18" charset="0"/>
              </a:rPr>
              <a:t>Σεβρών</a:t>
            </a:r>
            <a:r>
              <a:rPr lang="el-GR" sz="1350" u="sng" dirty="0">
                <a:latin typeface="Calibri" panose="020F0502020204030204" pitchFamily="34" charset="0"/>
                <a:ea typeface="Calibri" panose="020F0502020204030204" pitchFamily="34" charset="0"/>
                <a:cs typeface="Times New Roman" panose="02020603050405020304" pitchFamily="18" charset="0"/>
              </a:rPr>
              <a:t> ως συνθήκη διαμοιρασμού της Οθωμανικής Αυτοκρατορίας όριζε τα εξής: η Οθωμανική Αυτοκρατορία παρέδιδε την κυριαρχία της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9" tooltip="Μεσοποταμία">
                  <a:extLst>
                    <a:ext uri="{A12FA001-AC4F-418D-AE19-62706E023703}">
                      <ahyp:hlinkClr xmlns:ahyp="http://schemas.microsoft.com/office/drawing/2018/hyperlinkcolor" val="tx"/>
                    </a:ext>
                  </a:extLst>
                </a:hlinkClick>
              </a:rPr>
              <a:t>Μεσοποταμίας</a:t>
            </a:r>
            <a:r>
              <a:rPr lang="el-GR" sz="1350" u="sng" dirty="0">
                <a:latin typeface="Calibri" panose="020F0502020204030204" pitchFamily="34" charset="0"/>
                <a:ea typeface="Calibri" panose="020F0502020204030204" pitchFamily="34" charset="0"/>
                <a:cs typeface="Times New Roman" panose="02020603050405020304" pitchFamily="18" charset="0"/>
              </a:rPr>
              <a:t>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0" tooltip="Ιράκ">
                  <a:extLst>
                    <a:ext uri="{A12FA001-AC4F-418D-AE19-62706E023703}">
                      <ahyp:hlinkClr xmlns:ahyp="http://schemas.microsoft.com/office/drawing/2018/hyperlinkcolor" val="tx"/>
                    </a:ext>
                  </a:extLst>
                </a:hlinkClick>
              </a:rPr>
              <a:t>Ιράκ</a:t>
            </a:r>
            <a:r>
              <a:rPr lang="el-GR" sz="1350" u="sng" dirty="0">
                <a:latin typeface="Calibri" panose="020F0502020204030204" pitchFamily="34" charset="0"/>
                <a:ea typeface="Calibri" panose="020F0502020204030204" pitchFamily="34" charset="0"/>
                <a:cs typeface="Times New Roman" panose="02020603050405020304" pitchFamily="18" charset="0"/>
              </a:rPr>
              <a:t>),της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1" tooltip="Παλαιστίνη (ιστορική περιοχή)">
                  <a:extLst>
                    <a:ext uri="{A12FA001-AC4F-418D-AE19-62706E023703}">
                      <ahyp:hlinkClr xmlns:ahyp="http://schemas.microsoft.com/office/drawing/2018/hyperlinkcolor" val="tx"/>
                    </a:ext>
                  </a:extLst>
                </a:hlinkClick>
              </a:rPr>
              <a:t>Παλαιστίνης</a:t>
            </a:r>
            <a:r>
              <a:rPr lang="el-GR" sz="1350" u="sng" dirty="0">
                <a:latin typeface="Calibri" panose="020F0502020204030204" pitchFamily="34" charset="0"/>
                <a:ea typeface="Calibri" panose="020F0502020204030204" pitchFamily="34" charset="0"/>
                <a:cs typeface="Times New Roman" panose="02020603050405020304" pitchFamily="18" charset="0"/>
              </a:rPr>
              <a:t> </a:t>
            </a:r>
            <a:r>
              <a:rPr lang="el-GR" sz="1350" u="sng" dirty="0" err="1">
                <a:latin typeface="Calibri" panose="020F0502020204030204" pitchFamily="34" charset="0"/>
                <a:ea typeface="Calibri" panose="020F0502020204030204" pitchFamily="34" charset="0"/>
                <a:cs typeface="Times New Roman" panose="02020603050405020304" pitchFamily="18" charset="0"/>
              </a:rPr>
              <a:t>καιτης</a:t>
            </a:r>
            <a:r>
              <a:rPr lang="el-GR" sz="1350" u="sng" dirty="0">
                <a:latin typeface="Calibri" panose="020F0502020204030204" pitchFamily="34" charset="0"/>
                <a:ea typeface="Calibri" panose="020F0502020204030204" pitchFamily="34" charset="0"/>
                <a:cs typeface="Times New Roman" panose="02020603050405020304" pitchFamily="18" charset="0"/>
              </a:rPr>
              <a:t>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2" tooltip="Υπεριορδανία">
                  <a:extLst>
                    <a:ext uri="{A12FA001-AC4F-418D-AE19-62706E023703}">
                      <ahyp:hlinkClr xmlns:ahyp="http://schemas.microsoft.com/office/drawing/2018/hyperlinkcolor" val="tx"/>
                    </a:ext>
                  </a:extLst>
                </a:hlinkClick>
              </a:rPr>
              <a:t>Υπεριορδανίας</a:t>
            </a:r>
            <a:r>
              <a:rPr lang="el-GR" sz="1350" u="sng" dirty="0">
                <a:latin typeface="Calibri" panose="020F0502020204030204" pitchFamily="34" charset="0"/>
                <a:ea typeface="Calibri" panose="020F0502020204030204" pitchFamily="34" charset="0"/>
                <a:cs typeface="Times New Roman" panose="02020603050405020304" pitchFamily="18" charset="0"/>
              </a:rPr>
              <a:t> στην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3" tooltip="Ηνωμένο Βασίλειο">
                  <a:extLst>
                    <a:ext uri="{A12FA001-AC4F-418D-AE19-62706E023703}">
                      <ahyp:hlinkClr xmlns:ahyp="http://schemas.microsoft.com/office/drawing/2018/hyperlinkcolor" val="tx"/>
                    </a:ext>
                  </a:extLst>
                </a:hlinkClick>
              </a:rPr>
              <a:t>Βρετανία</a:t>
            </a:r>
            <a:r>
              <a:rPr lang="el-GR" sz="1350" u="sng" dirty="0">
                <a:latin typeface="Calibri" panose="020F0502020204030204" pitchFamily="34" charset="0"/>
                <a:ea typeface="Calibri" panose="020F0502020204030204" pitchFamily="34" charset="0"/>
                <a:cs typeface="Times New Roman" panose="02020603050405020304" pitchFamily="18" charset="0"/>
              </a:rPr>
              <a:t>, της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4" tooltip="Συρία">
                  <a:extLst>
                    <a:ext uri="{A12FA001-AC4F-418D-AE19-62706E023703}">
                      <ahyp:hlinkClr xmlns:ahyp="http://schemas.microsoft.com/office/drawing/2018/hyperlinkcolor" val="tx"/>
                    </a:ext>
                  </a:extLst>
                </a:hlinkClick>
              </a:rPr>
              <a:t>Συρία</a:t>
            </a:r>
            <a:r>
              <a:rPr lang="el-GR" sz="1350" u="sng" dirty="0">
                <a:latin typeface="Calibri" panose="020F0502020204030204" pitchFamily="34" charset="0"/>
                <a:ea typeface="Calibri" panose="020F0502020204030204" pitchFamily="34" charset="0"/>
                <a:cs typeface="Times New Roman" panose="02020603050405020304" pitchFamily="18" charset="0"/>
              </a:rPr>
              <a:t>ς και του Λιβάνου  στη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6" tooltip="Γαλλία">
                  <a:extLst>
                    <a:ext uri="{A12FA001-AC4F-418D-AE19-62706E023703}">
                      <ahyp:hlinkClr xmlns:ahyp="http://schemas.microsoft.com/office/drawing/2018/hyperlinkcolor" val="tx"/>
                    </a:ext>
                  </a:extLst>
                </a:hlinkClick>
              </a:rPr>
              <a:t>Γαλλία</a:t>
            </a:r>
            <a:r>
              <a:rPr lang="el-GR" sz="1350" u="sng" dirty="0">
                <a:latin typeface="Calibri" panose="020F0502020204030204" pitchFamily="34" charset="0"/>
                <a:ea typeface="Calibri" panose="020F0502020204030204" pitchFamily="34" charset="0"/>
                <a:cs typeface="Times New Roman" panose="02020603050405020304" pitchFamily="18" charset="0"/>
              </a:rPr>
              <a:t> γ) ενέτασσε την </a:t>
            </a:r>
            <a:r>
              <a:rPr lang="el-GR" sz="1350" u="sng" dirty="0" err="1">
                <a:latin typeface="Calibri" panose="020F0502020204030204" pitchFamily="34" charset="0"/>
                <a:ea typeface="Calibri" panose="020F0502020204030204" pitchFamily="34" charset="0"/>
                <a:cs typeface="Times New Roman" panose="02020603050405020304" pitchFamily="18" charset="0"/>
              </a:rPr>
              <a:t>Ανατόλια</a:t>
            </a:r>
            <a:r>
              <a:rPr lang="el-GR" sz="1350" u="sng" dirty="0">
                <a:latin typeface="Calibri" panose="020F0502020204030204" pitchFamily="34" charset="0"/>
                <a:ea typeface="Calibri" panose="020F0502020204030204" pitchFamily="34" charset="0"/>
                <a:cs typeface="Times New Roman" panose="02020603050405020304" pitchFamily="18" charset="0"/>
              </a:rPr>
              <a:t> στη σφαίρα επιρροής της Ιταλίας. Η </a:t>
            </a:r>
            <a:r>
              <a:rPr lang="el-GR" sz="1350" u="sng" dirty="0" err="1">
                <a:latin typeface="Calibri" panose="020F0502020204030204" pitchFamily="34" charset="0"/>
                <a:ea typeface="Calibri" panose="020F0502020204030204" pitchFamily="34" charset="0"/>
                <a:cs typeface="Times New Roman" panose="02020603050405020304" pitchFamily="18" charset="0"/>
                <a:hlinkClick r:id="rId15" tooltip="Χετζάζ">
                  <a:extLst>
                    <a:ext uri="{A12FA001-AC4F-418D-AE19-62706E023703}">
                      <ahyp:hlinkClr xmlns:ahyp="http://schemas.microsoft.com/office/drawing/2018/hyperlinkcolor" val="tx"/>
                    </a:ext>
                  </a:extLst>
                </a:hlinkClick>
              </a:rPr>
              <a:t>Χετζάζ</a:t>
            </a:r>
            <a:r>
              <a:rPr lang="el-GR" sz="1350" u="sng" dirty="0">
                <a:latin typeface="Calibri" panose="020F0502020204030204" pitchFamily="34" charset="0"/>
                <a:ea typeface="Calibri" panose="020F0502020204030204" pitchFamily="34" charset="0"/>
                <a:cs typeface="Times New Roman" panose="02020603050405020304" pitchFamily="18" charset="0"/>
              </a:rPr>
              <a:t> (μέρος της σημερινής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6" tooltip="Σαουδική Αραβία">
                  <a:extLst>
                    <a:ext uri="{A12FA001-AC4F-418D-AE19-62706E023703}">
                      <ahyp:hlinkClr xmlns:ahyp="http://schemas.microsoft.com/office/drawing/2018/hyperlinkcolor" val="tx"/>
                    </a:ext>
                  </a:extLst>
                </a:hlinkClick>
              </a:rPr>
              <a:t>Σαουδικής Αραβίας</a:t>
            </a:r>
            <a:r>
              <a:rPr lang="el-GR" sz="1350" u="sng" dirty="0">
                <a:latin typeface="Calibri" panose="020F0502020204030204" pitchFamily="34" charset="0"/>
                <a:ea typeface="Calibri" panose="020F0502020204030204" pitchFamily="34" charset="0"/>
                <a:cs typeface="Times New Roman" panose="02020603050405020304" pitchFamily="18" charset="0"/>
              </a:rPr>
              <a:t>) το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7" tooltip="Κουρδιστάν">
                  <a:extLst>
                    <a:ext uri="{A12FA001-AC4F-418D-AE19-62706E023703}">
                      <ahyp:hlinkClr xmlns:ahyp="http://schemas.microsoft.com/office/drawing/2018/hyperlinkcolor" val="tx"/>
                    </a:ext>
                  </a:extLst>
                </a:hlinkClick>
              </a:rPr>
              <a:t>Κουρδιστάν</a:t>
            </a:r>
            <a:r>
              <a:rPr lang="el-GR" sz="1350" u="sng" dirty="0">
                <a:latin typeface="Calibri" panose="020F0502020204030204" pitchFamily="34" charset="0"/>
                <a:ea typeface="Calibri" panose="020F0502020204030204" pitchFamily="34" charset="0"/>
                <a:cs typeface="Times New Roman" panose="02020603050405020304" pitchFamily="18" charset="0"/>
              </a:rPr>
              <a:t> και η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8" tooltip="Αρμενία">
                  <a:extLst>
                    <a:ext uri="{A12FA001-AC4F-418D-AE19-62706E023703}">
                      <ahyp:hlinkClr xmlns:ahyp="http://schemas.microsoft.com/office/drawing/2018/hyperlinkcolor" val="tx"/>
                    </a:ext>
                  </a:extLst>
                </a:hlinkClick>
              </a:rPr>
              <a:t>Αρμενία</a:t>
            </a:r>
            <a:r>
              <a:rPr lang="el-GR" sz="1350" u="sng" dirty="0">
                <a:latin typeface="Calibri" panose="020F0502020204030204" pitchFamily="34" charset="0"/>
                <a:ea typeface="Calibri" panose="020F0502020204030204" pitchFamily="34" charset="0"/>
                <a:cs typeface="Times New Roman" panose="02020603050405020304" pitchFamily="18" charset="0"/>
              </a:rPr>
              <a:t> θα γίνονταν ανεξάρτητα κράτη. Στην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19" tooltip="Ελλάδα">
                  <a:extLst>
                    <a:ext uri="{A12FA001-AC4F-418D-AE19-62706E023703}">
                      <ahyp:hlinkClr xmlns:ahyp="http://schemas.microsoft.com/office/drawing/2018/hyperlinkcolor" val="tx"/>
                    </a:ext>
                  </a:extLst>
                </a:hlinkClick>
              </a:rPr>
              <a:t>Ελλάδα</a:t>
            </a:r>
            <a:r>
              <a:rPr lang="el-GR" sz="1350" u="sng" dirty="0">
                <a:latin typeface="Calibri" panose="020F0502020204030204" pitchFamily="34" charset="0"/>
                <a:ea typeface="Calibri" panose="020F0502020204030204" pitchFamily="34" charset="0"/>
                <a:cs typeface="Times New Roman" panose="02020603050405020304" pitchFamily="18" charset="0"/>
              </a:rPr>
              <a:t> παραχωρούνταν: τα νησιά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20" tooltip="Ίμβρος">
                  <a:extLst>
                    <a:ext uri="{A12FA001-AC4F-418D-AE19-62706E023703}">
                      <ahyp:hlinkClr xmlns:ahyp="http://schemas.microsoft.com/office/drawing/2018/hyperlinkcolor" val="tx"/>
                    </a:ext>
                  </a:extLst>
                </a:hlinkClick>
              </a:rPr>
              <a:t>Ίμβρος</a:t>
            </a:r>
            <a:r>
              <a:rPr lang="el-GR" sz="1350" u="sng" dirty="0">
                <a:latin typeface="Calibri" panose="020F0502020204030204" pitchFamily="34" charset="0"/>
                <a:ea typeface="Calibri" panose="020F0502020204030204" pitchFamily="34" charset="0"/>
                <a:cs typeface="Times New Roman" panose="02020603050405020304" pitchFamily="18" charset="0"/>
              </a:rPr>
              <a:t> και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21" tooltip="Τένεδος">
                  <a:extLst>
                    <a:ext uri="{A12FA001-AC4F-418D-AE19-62706E023703}">
                      <ahyp:hlinkClr xmlns:ahyp="http://schemas.microsoft.com/office/drawing/2018/hyperlinkcolor" val="tx"/>
                    </a:ext>
                  </a:extLst>
                </a:hlinkClick>
              </a:rPr>
              <a:t>Τένεδος</a:t>
            </a:r>
            <a:r>
              <a:rPr lang="el-GR" sz="1350" u="sng" dirty="0">
                <a:latin typeface="Calibri" panose="020F0502020204030204" pitchFamily="34" charset="0"/>
                <a:ea typeface="Calibri" panose="020F0502020204030204" pitchFamily="34" charset="0"/>
                <a:cs typeface="Times New Roman" panose="02020603050405020304" pitchFamily="18" charset="0"/>
              </a:rPr>
              <a:t> , η  Ανατολική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22" tooltip="Θράκη">
                  <a:extLst>
                    <a:ext uri="{A12FA001-AC4F-418D-AE19-62706E023703}">
                      <ahyp:hlinkClr xmlns:ahyp="http://schemas.microsoft.com/office/drawing/2018/hyperlinkcolor" val="tx"/>
                    </a:ext>
                  </a:extLst>
                </a:hlinkClick>
              </a:rPr>
              <a:t>Θράκη</a:t>
            </a:r>
            <a:r>
              <a:rPr lang="el-GR" sz="1350" u="sng" dirty="0">
                <a:latin typeface="Calibri" panose="020F0502020204030204" pitchFamily="34" charset="0"/>
                <a:ea typeface="Calibri" panose="020F0502020204030204" pitchFamily="34" charset="0"/>
                <a:cs typeface="Times New Roman" panose="02020603050405020304" pitchFamily="18" charset="0"/>
              </a:rPr>
              <a:t> μέχρι τη γραμμή της </a:t>
            </a:r>
            <a:r>
              <a:rPr lang="el-GR" sz="1350" u="sng" dirty="0" err="1">
                <a:latin typeface="Calibri" panose="020F0502020204030204" pitchFamily="34" charset="0"/>
                <a:ea typeface="Calibri" panose="020F0502020204030204" pitchFamily="34" charset="0"/>
                <a:cs typeface="Times New Roman" panose="02020603050405020304" pitchFamily="18" charset="0"/>
              </a:rPr>
              <a:t>Τσατάλτζας</a:t>
            </a:r>
            <a:r>
              <a:rPr lang="el-GR" sz="1350" u="sng" dirty="0">
                <a:latin typeface="Calibri" panose="020F0502020204030204" pitchFamily="34" charset="0"/>
                <a:ea typeface="Calibri" panose="020F0502020204030204" pitchFamily="34" charset="0"/>
                <a:cs typeface="Times New Roman" panose="02020603050405020304" pitchFamily="18" charset="0"/>
              </a:rPr>
              <a:t> κοντά στην </a:t>
            </a:r>
            <a:r>
              <a:rPr lang="el-GR" sz="1350" u="sng" dirty="0">
                <a:latin typeface="Calibri" panose="020F0502020204030204" pitchFamily="34" charset="0"/>
                <a:ea typeface="Calibri" panose="020F0502020204030204" pitchFamily="34" charset="0"/>
                <a:cs typeface="Times New Roman" panose="02020603050405020304" pitchFamily="18" charset="0"/>
                <a:hlinkClick r:id="rId23" tooltip="Κωνσταντινούπολη">
                  <a:extLst>
                    <a:ext uri="{A12FA001-AC4F-418D-AE19-62706E023703}">
                      <ahyp:hlinkClr xmlns:ahyp="http://schemas.microsoft.com/office/drawing/2018/hyperlinkcolor" val="tx"/>
                    </a:ext>
                  </a:extLst>
                </a:hlinkClick>
              </a:rPr>
              <a:t>Κωνσταντινούπολη</a:t>
            </a:r>
            <a:r>
              <a:rPr lang="el-GR" sz="1350" u="sng"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r>
              <a:rPr lang="el-GR" u="sng" dirty="0">
                <a:effectLst/>
              </a:rPr>
              <a:t> </a:t>
            </a:r>
            <a:r>
              <a:rPr lang="el-GR" sz="1350" u="sng" dirty="0">
                <a:latin typeface="Times New Roman" panose="02020603050405020304" pitchFamily="18" charset="0"/>
                <a:ea typeface="Times New Roman" panose="02020603050405020304" pitchFamily="18" charset="0"/>
                <a:cs typeface="Times New Roman" panose="02020603050405020304" pitchFamily="18" charset="0"/>
              </a:rPr>
              <a:t>Τούντα-Φεργάδη, Αρετή «Πολιτικές και διπλωματικές πτυχές ενός ατελέσφορου εγχειρήματος: η εφαρμογή της Συνθήκης των </a:t>
            </a:r>
            <a:r>
              <a:rPr lang="el-GR" sz="1350" u="sng" dirty="0" err="1">
                <a:latin typeface="Times New Roman" panose="02020603050405020304" pitchFamily="18" charset="0"/>
                <a:ea typeface="Times New Roman" panose="02020603050405020304" pitchFamily="18" charset="0"/>
                <a:cs typeface="Times New Roman" panose="02020603050405020304" pitchFamily="18" charset="0"/>
              </a:rPr>
              <a:t>Σεβρών</a:t>
            </a:r>
            <a:r>
              <a:rPr lang="el-GR" sz="1350" u="sng"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50" i="1" u="sng" dirty="0" err="1">
                <a:latin typeface="Times New Roman" panose="02020603050405020304" pitchFamily="18" charset="0"/>
                <a:ea typeface="Times New Roman" panose="02020603050405020304" pitchFamily="18" charset="0"/>
                <a:cs typeface="Times New Roman" panose="02020603050405020304" pitchFamily="18" charset="0"/>
              </a:rPr>
              <a:t>Δελτίον</a:t>
            </a:r>
            <a:r>
              <a:rPr lang="el-GR" sz="1350" i="1" u="sng" dirty="0">
                <a:latin typeface="Times New Roman" panose="02020603050405020304" pitchFamily="18" charset="0"/>
                <a:ea typeface="Times New Roman" panose="02020603050405020304" pitchFamily="18" charset="0"/>
                <a:cs typeface="Times New Roman" panose="02020603050405020304" pitchFamily="18" charset="0"/>
              </a:rPr>
              <a:t> της Ιστορικής και Εθνολογικής Εταιρείας της Ελλάδος</a:t>
            </a:r>
            <a:r>
              <a:rPr lang="el-GR" sz="1350" u="sng" dirty="0">
                <a:latin typeface="Times New Roman" panose="02020603050405020304" pitchFamily="18" charset="0"/>
                <a:ea typeface="Times New Roman" panose="02020603050405020304" pitchFamily="18" charset="0"/>
                <a:cs typeface="Times New Roman" panose="02020603050405020304" pitchFamily="18" charset="0"/>
              </a:rPr>
              <a:t>, τ.. </a:t>
            </a:r>
            <a:r>
              <a:rPr lang="en-US" sz="1350" u="sng" dirty="0">
                <a:latin typeface="Times New Roman" panose="02020603050405020304" pitchFamily="18" charset="0"/>
                <a:ea typeface="Times New Roman" panose="02020603050405020304" pitchFamily="18" charset="0"/>
                <a:cs typeface="Times New Roman" panose="02020603050405020304" pitchFamily="18" charset="0"/>
              </a:rPr>
              <a:t>27, </a:t>
            </a:r>
            <a:r>
              <a:rPr lang="el-GR" sz="1350" u="sng" dirty="0" err="1">
                <a:latin typeface="Times New Roman" panose="02020603050405020304" pitchFamily="18" charset="0"/>
                <a:ea typeface="Times New Roman" panose="02020603050405020304" pitchFamily="18" charset="0"/>
                <a:cs typeface="Times New Roman" panose="02020603050405020304" pitchFamily="18" charset="0"/>
              </a:rPr>
              <a:t>σελ</a:t>
            </a:r>
            <a:r>
              <a:rPr lang="en-US" sz="1350" u="sng" dirty="0">
                <a:latin typeface="Times New Roman" panose="02020603050405020304" pitchFamily="18" charset="0"/>
                <a:ea typeface="Times New Roman" panose="02020603050405020304" pitchFamily="18" charset="0"/>
                <a:cs typeface="Times New Roman" panose="02020603050405020304" pitchFamily="18" charset="0"/>
              </a:rPr>
              <a:t>. 279-298</a:t>
            </a:r>
            <a:endParaRPr lang="el-GR" sz="1350" u="sng"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r>
              <a:rPr lang="en-US" sz="1350" u="sng" baseline="30000" dirty="0">
                <a:latin typeface="Times New Roman" panose="02020603050405020304" pitchFamily="18" charset="0"/>
                <a:ea typeface="Times New Roman" panose="02020603050405020304" pitchFamily="18" charset="0"/>
              </a:rPr>
              <a:t>.</a:t>
            </a:r>
            <a:r>
              <a:rPr lang="en-US" sz="1350" u="sng" dirty="0">
                <a:latin typeface="Times New Roman" panose="02020603050405020304" pitchFamily="18" charset="0"/>
                <a:ea typeface="Times New Roman" panose="02020603050405020304" pitchFamily="18" charset="0"/>
              </a:rPr>
              <a:t> </a:t>
            </a:r>
            <a:r>
              <a:rPr lang="en-US" sz="1350" u="sng" dirty="0">
                <a:highlight>
                  <a:srgbClr val="FFFF00"/>
                </a:highlight>
                <a:latin typeface="Times New Roman" panose="02020603050405020304" pitchFamily="18" charset="0"/>
                <a:ea typeface="Times New Roman" panose="02020603050405020304" pitchFamily="18" charset="0"/>
                <a:hlinkClick r:id="rId24">
                  <a:extLst>
                    <a:ext uri="{A12FA001-AC4F-418D-AE19-62706E023703}">
                      <ahyp:hlinkClr xmlns:ahyp="http://schemas.microsoft.com/office/drawing/2018/hyperlinkcolor" val="tx"/>
                    </a:ext>
                  </a:extLst>
                </a:hlinkClick>
              </a:rPr>
              <a:t> Montgomery</a:t>
            </a:r>
            <a:r>
              <a:rPr lang="en-US" sz="1350" u="sng" dirty="0">
                <a:highlight>
                  <a:srgbClr val="FFFF00"/>
                </a:highlight>
                <a:latin typeface="Times New Roman" panose="02020603050405020304" pitchFamily="18" charset="0"/>
                <a:ea typeface="Times New Roman" panose="02020603050405020304" pitchFamily="18" charset="0"/>
              </a:rPr>
              <a:t> </a:t>
            </a:r>
            <a:r>
              <a:rPr lang="el-GR" sz="1350" u="sng" dirty="0">
                <a:highlight>
                  <a:srgbClr val="FFFF00"/>
                </a:highlight>
                <a:latin typeface="Times New Roman" panose="02020603050405020304" pitchFamily="18" charset="0"/>
                <a:ea typeface="Times New Roman" panose="02020603050405020304" pitchFamily="18" charset="0"/>
              </a:rPr>
              <a:t>Η</a:t>
            </a:r>
            <a:r>
              <a:rPr lang="en-US" sz="1350" u="sng" dirty="0">
                <a:latin typeface="Times New Roman" panose="02020603050405020304" pitchFamily="18" charset="0"/>
                <a:ea typeface="Times New Roman" panose="02020603050405020304" pitchFamily="18" charset="0"/>
              </a:rPr>
              <a:t>. A. E.. VIII. The Making of the Treaty of </a:t>
            </a:r>
            <a:r>
              <a:rPr lang="en-US" sz="1350" u="sng" dirty="0" err="1">
                <a:latin typeface="Times New Roman" panose="02020603050405020304" pitchFamily="18" charset="0"/>
                <a:ea typeface="Times New Roman" panose="02020603050405020304" pitchFamily="18" charset="0"/>
              </a:rPr>
              <a:t>Sèvres</a:t>
            </a:r>
            <a:r>
              <a:rPr lang="en-US" sz="1350" u="sng" dirty="0">
                <a:latin typeface="Times New Roman" panose="02020603050405020304" pitchFamily="18" charset="0"/>
                <a:ea typeface="Times New Roman" panose="02020603050405020304" pitchFamily="18" charset="0"/>
              </a:rPr>
              <a:t> of 10 August 1920. </a:t>
            </a:r>
            <a:r>
              <a:rPr lang="en-US" sz="1350" u="sng" dirty="0">
                <a:latin typeface="Times New Roman" panose="02020603050405020304" pitchFamily="18" charset="0"/>
                <a:ea typeface="Times New Roman" panose="02020603050405020304" pitchFamily="18" charset="0"/>
                <a:hlinkClick r:id="rId25" tooltip="Volume 15 ">
                  <a:extLst>
                    <a:ext uri="{A12FA001-AC4F-418D-AE19-62706E023703}">
                      <ahyp:hlinkClr xmlns:ahyp="http://schemas.microsoft.com/office/drawing/2018/hyperlinkcolor" val="tx"/>
                    </a:ext>
                  </a:extLst>
                </a:hlinkClick>
              </a:rPr>
              <a:t>v. 15</a:t>
            </a:r>
            <a:r>
              <a:rPr lang="en-US" sz="1350" u="sng" dirty="0">
                <a:latin typeface="Times New Roman" panose="02020603050405020304" pitchFamily="18" charset="0"/>
                <a:ea typeface="Times New Roman" panose="02020603050405020304" pitchFamily="18" charset="0"/>
              </a:rPr>
              <a:t>, </a:t>
            </a:r>
            <a:r>
              <a:rPr lang="en-US" sz="1350" u="sng" dirty="0">
                <a:latin typeface="Times New Roman" panose="02020603050405020304" pitchFamily="18" charset="0"/>
                <a:ea typeface="Times New Roman" panose="02020603050405020304" pitchFamily="18" charset="0"/>
                <a:hlinkClick r:id="rId26" tooltip="Issue 4 ">
                  <a:extLst>
                    <a:ext uri="{A12FA001-AC4F-418D-AE19-62706E023703}">
                      <ahyp:hlinkClr xmlns:ahyp="http://schemas.microsoft.com/office/drawing/2018/hyperlinkcolor" val="tx"/>
                    </a:ext>
                  </a:extLst>
                </a:hlinkClick>
              </a:rPr>
              <a:t>Issue 4</a:t>
            </a:r>
            <a:r>
              <a:rPr lang="en-US" sz="1350" u="sng" dirty="0">
                <a:latin typeface="Times New Roman" panose="02020603050405020304" pitchFamily="18" charset="0"/>
                <a:ea typeface="Times New Roman" panose="02020603050405020304" pitchFamily="18" charset="0"/>
              </a:rPr>
              <a:t>, December 1972 , pp. 775-787, DOI: </a:t>
            </a:r>
            <a:r>
              <a:rPr lang="en-US" sz="1350" u="sng" dirty="0">
                <a:latin typeface="Times New Roman" panose="02020603050405020304" pitchFamily="18" charset="0"/>
                <a:ea typeface="Times New Roman" panose="02020603050405020304" pitchFamily="18" charset="0"/>
                <a:hlinkClick r:id="rId27">
                  <a:extLst>
                    <a:ext uri="{A12FA001-AC4F-418D-AE19-62706E023703}">
                      <ahyp:hlinkClr xmlns:ahyp="http://schemas.microsoft.com/office/drawing/2018/hyperlinkcolor" val="tx"/>
                    </a:ext>
                  </a:extLst>
                </a:hlinkClick>
              </a:rPr>
              <a:t>https://doi.org/10.1017/S0018246X0000354X</a:t>
            </a:r>
            <a:endParaRPr lang="el-GR" sz="1350" u="sng" dirty="0">
              <a:latin typeface="Times New Roman" panose="02020603050405020304" pitchFamily="18" charset="0"/>
              <a:ea typeface="Times New Roman" panose="02020603050405020304" pitchFamily="18" charset="0"/>
            </a:endParaRPr>
          </a:p>
          <a:p>
            <a:pPr algn="just" fontAlgn="base"/>
            <a:r>
              <a:rPr lang="en-US" sz="1350" u="sng" dirty="0">
                <a:latin typeface="Times New Roman" panose="02020603050405020304" pitchFamily="18" charset="0"/>
                <a:ea typeface="Times New Roman" panose="02020603050405020304" pitchFamily="18" charset="0"/>
              </a:rPr>
              <a:t> </a:t>
            </a:r>
            <a:endParaRPr lang="el-GR" sz="1350" u="sng" dirty="0">
              <a:latin typeface="Times New Roman" panose="02020603050405020304" pitchFamily="18" charset="0"/>
              <a:ea typeface="Times New Roman" panose="02020603050405020304" pitchFamily="18" charset="0"/>
            </a:endParaRPr>
          </a:p>
          <a:p>
            <a:pPr algn="just">
              <a:spcAft>
                <a:spcPts val="0"/>
              </a:spcAft>
            </a:pPr>
            <a:r>
              <a:rPr lang="en-US" sz="135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50197620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09C0DF-81F9-461D-A351-4B7F5ED1F805}"/>
              </a:ext>
            </a:extLst>
          </p:cNvPr>
          <p:cNvSpPr>
            <a:spLocks noGrp="1"/>
          </p:cNvSpPr>
          <p:nvPr>
            <p:ph type="title"/>
          </p:nvPr>
        </p:nvSpPr>
        <p:spPr/>
        <p:txBody>
          <a:bodyPr/>
          <a:lstStyle/>
          <a:p>
            <a:r>
              <a:rPr lang="el-GR" dirty="0"/>
              <a:t>ΣΥΝΘΗΚΗ ΤΩΝ ΣΕΒΡΩΝ</a:t>
            </a:r>
          </a:p>
        </p:txBody>
      </p:sp>
      <p:sp>
        <p:nvSpPr>
          <p:cNvPr id="3" name="Θέση περιεχομένου 2">
            <a:extLst>
              <a:ext uri="{FF2B5EF4-FFF2-40B4-BE49-F238E27FC236}">
                <a16:creationId xmlns:a16="http://schemas.microsoft.com/office/drawing/2014/main" id="{AA11E880-50CE-4FC7-99C7-49EF2B3989C5}"/>
              </a:ext>
            </a:extLst>
          </p:cNvPr>
          <p:cNvSpPr>
            <a:spLocks noGrp="1"/>
          </p:cNvSpPr>
          <p:nvPr>
            <p:ph idx="1"/>
          </p:nvPr>
        </p:nvSpPr>
        <p:spPr>
          <a:xfrm>
            <a:off x="866216" y="2536761"/>
            <a:ext cx="6619244" cy="3331028"/>
          </a:xfrm>
        </p:spPr>
        <p:txBody>
          <a:bodyPr>
            <a:normAutofit fontScale="92500" lnSpcReduction="20000"/>
          </a:bodyPr>
          <a:lstStyle/>
          <a:p>
            <a:r>
              <a:rPr lang="el-GR" sz="1350" b="1" dirty="0">
                <a:latin typeface="Times New Roman" panose="02020603050405020304" pitchFamily="18" charset="0"/>
                <a:ea typeface="Times New Roman" panose="02020603050405020304" pitchFamily="18" charset="0"/>
              </a:rPr>
              <a:t>Η περιοχή της Σμύρνης  έμενε υπό την ονομαστική επικυριαρχία του Σουλτάνου, αλλά θα διοικούνταν από Έλληνα Αρμοστή ως εντολοδόχο των Συμμάχων, και θα μπορούσε να προσαρτηθεί στην Ελλάδα μετά από πέντε χρόνια με δημοψήφισμα. Το άρθρο 26 της Συνθήκης όριζε ακόμα  ότι αν οι οθωμανικές αρχές δεν συναινούσαν στην εφαρμογή της, θα εξέπιπταν από την κυριαρχία τους στην Κωνσταντινούπολη, την οποία θα μπορούσε να καταλάβει η Ελλάδα, κάτι το οποίο έντεχνα είχε προωθήσει ο Βενιζέλος.</a:t>
            </a:r>
          </a:p>
          <a:p>
            <a:r>
              <a:rPr lang="el-GR" sz="1350" b="1" dirty="0">
                <a:latin typeface="Times New Roman" panose="02020603050405020304" pitchFamily="18" charset="0"/>
                <a:ea typeface="Times New Roman" panose="02020603050405020304" pitchFamily="18" charset="0"/>
              </a:rPr>
              <a:t>Παράλληλα, η Βόρεια Ήπειρος θα ενσωματωνόταν στην Ελλάδα με το μυστικό Σύμφωνο Βενιζέλου-</a:t>
            </a:r>
            <a:r>
              <a:rPr lang="el-GR" sz="1350" b="1" dirty="0" err="1">
                <a:latin typeface="Times New Roman" panose="02020603050405020304" pitchFamily="18" charset="0"/>
                <a:ea typeface="Times New Roman" panose="02020603050405020304" pitchFamily="18" charset="0"/>
              </a:rPr>
              <a:t>Τιττόνι</a:t>
            </a:r>
            <a:r>
              <a:rPr lang="el-GR" sz="1350" b="1" dirty="0">
                <a:latin typeface="Times New Roman" panose="02020603050405020304" pitchFamily="18" charset="0"/>
                <a:ea typeface="Times New Roman" panose="02020603050405020304" pitchFamily="18" charset="0"/>
              </a:rPr>
              <a:t>. Η  Ιταλία  συμφώνησε ακόμα να παραχωρήσει τα Δωδεκάνησα (εκτός από τη Ρόδο και το </a:t>
            </a:r>
            <a:r>
              <a:rPr lang="el-GR" sz="1350" b="1" dirty="0" err="1">
                <a:latin typeface="Times New Roman" panose="02020603050405020304" pitchFamily="18" charset="0"/>
                <a:ea typeface="Times New Roman" panose="02020603050405020304" pitchFamily="18" charset="0"/>
              </a:rPr>
              <a:t>Καστελλόριζο</a:t>
            </a:r>
            <a:r>
              <a:rPr lang="el-GR" sz="1350" b="1" dirty="0">
                <a:latin typeface="Times New Roman" panose="02020603050405020304" pitchFamily="18" charset="0"/>
                <a:ea typeface="Times New Roman" panose="02020603050405020304" pitchFamily="18" charset="0"/>
              </a:rPr>
              <a:t>) στην Ελλάδα, και όταν η Βρετανία θα έδινε στο μέλλον την Κύπρο  στην Ελλάδα, (μετά από δημοψήφισμα) θα παραχωρούνταν και η Ρόδος και το Καστελόριζο στην Ελλάδα. </a:t>
            </a:r>
          </a:p>
          <a:p>
            <a:r>
              <a:rPr lang="el-GR" sz="1350" b="1" dirty="0">
                <a:latin typeface="Times New Roman" panose="02020603050405020304" pitchFamily="18" charset="0"/>
                <a:ea typeface="Times New Roman" panose="02020603050405020304" pitchFamily="18" charset="0"/>
              </a:rPr>
              <a:t>Ωστόσο η συμφωνία αναιρέθηκε από την Ιταλία και τον υπουργό Κάρλο-</a:t>
            </a:r>
            <a:r>
              <a:rPr lang="el-GR" sz="1350" b="1" dirty="0" err="1">
                <a:latin typeface="Times New Roman" panose="02020603050405020304" pitchFamily="18" charset="0"/>
                <a:ea typeface="Times New Roman" panose="02020603050405020304" pitchFamily="18" charset="0"/>
              </a:rPr>
              <a:t>Σφόρτσα</a:t>
            </a:r>
            <a:r>
              <a:rPr lang="el-GR" sz="1350" b="1" dirty="0">
                <a:latin typeface="Times New Roman" panose="02020603050405020304" pitchFamily="18" charset="0"/>
                <a:ea typeface="Times New Roman" panose="02020603050405020304" pitchFamily="18" charset="0"/>
              </a:rPr>
              <a:t> το καλοκαίρι του 1920. </a:t>
            </a:r>
          </a:p>
          <a:p>
            <a:r>
              <a:rPr lang="el-GR" sz="1350" b="1" dirty="0">
                <a:latin typeface="Times New Roman" panose="02020603050405020304" pitchFamily="18" charset="0"/>
                <a:ea typeface="Times New Roman" panose="02020603050405020304" pitchFamily="18" charset="0"/>
              </a:rPr>
              <a:t>Τα στενά των Δαρδανελίων  και η  θάλασσα του Μαρμαρά </a:t>
            </a:r>
            <a:r>
              <a:rPr lang="el-GR" sz="1350" b="1" dirty="0" err="1">
                <a:latin typeface="Times New Roman" panose="02020603050405020304" pitchFamily="18" charset="0"/>
                <a:ea typeface="Times New Roman" panose="02020603050405020304" pitchFamily="18" charset="0"/>
              </a:rPr>
              <a:t>αποστρατικοποιήθηκαν</a:t>
            </a:r>
            <a:r>
              <a:rPr lang="el-GR" sz="1350" b="1" dirty="0">
                <a:latin typeface="Times New Roman" panose="02020603050405020304" pitchFamily="18" charset="0"/>
                <a:ea typeface="Times New Roman" panose="02020603050405020304" pitchFamily="18" charset="0"/>
              </a:rPr>
              <a:t> και έγιναν προσωρινά διεθνής περιοχή.</a:t>
            </a:r>
          </a:p>
          <a:p>
            <a:r>
              <a:rPr lang="el-GR" sz="1350" b="1" dirty="0">
                <a:latin typeface="Times New Roman" panose="02020603050405020304" pitchFamily="18" charset="0"/>
                <a:ea typeface="Times New Roman" panose="02020603050405020304" pitchFamily="18" charset="0"/>
              </a:rPr>
              <a:t>Οι Σύμμαχοι απέκτησαν τον οικονομικό έλεγχο της Οθωμανικής Αυτοκρατορίας. Καθορίστηκε επίσης και τέλος η ισότητα και τα δικαιώματα των χριστιανικών μειονοτήτων.</a:t>
            </a:r>
          </a:p>
          <a:p>
            <a:endParaRPr lang="el-GR" dirty="0"/>
          </a:p>
        </p:txBody>
      </p:sp>
    </p:spTree>
    <p:extLst>
      <p:ext uri="{BB962C8B-B14F-4D97-AF65-F5344CB8AC3E}">
        <p14:creationId xmlns:p14="http://schemas.microsoft.com/office/powerpoint/2010/main" val="387027433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B545D9-E077-4A1C-B459-81B7D5C3DF9D}"/>
              </a:ext>
            </a:extLst>
          </p:cNvPr>
          <p:cNvSpPr>
            <a:spLocks noGrp="1"/>
          </p:cNvSpPr>
          <p:nvPr>
            <p:ph type="title"/>
          </p:nvPr>
        </p:nvSpPr>
        <p:spPr/>
        <p:txBody>
          <a:bodyPr>
            <a:normAutofit fontScale="90000"/>
          </a:bodyPr>
          <a:lstStyle/>
          <a:p>
            <a:r>
              <a:rPr lang="el-GR" dirty="0"/>
              <a:t>ΑΠΟΠΕΙΡΑ ΚΑΤΆ ΒΕΝΙΖΕΛΟΥ</a:t>
            </a:r>
          </a:p>
        </p:txBody>
      </p:sp>
      <p:sp>
        <p:nvSpPr>
          <p:cNvPr id="3" name="Θέση περιεχομένου 2">
            <a:extLst>
              <a:ext uri="{FF2B5EF4-FFF2-40B4-BE49-F238E27FC236}">
                <a16:creationId xmlns:a16="http://schemas.microsoft.com/office/drawing/2014/main" id="{08BD7E01-EBA1-4AB0-8A97-FA12715A4A35}"/>
              </a:ext>
            </a:extLst>
          </p:cNvPr>
          <p:cNvSpPr>
            <a:spLocks noGrp="1"/>
          </p:cNvSpPr>
          <p:nvPr>
            <p:ph idx="1"/>
          </p:nvPr>
        </p:nvSpPr>
        <p:spPr>
          <a:xfrm>
            <a:off x="866216" y="2578749"/>
            <a:ext cx="6619244" cy="3422002"/>
          </a:xfrm>
        </p:spPr>
        <p:txBody>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30 Ιουλίου 1920 έγινε απόπειρα δολοφονίας του Βενιζέλου στον σταθμό της Λυών στο Παρίσι από απότακτους </a:t>
            </a:r>
            <a:r>
              <a:rPr lang="el-GR" sz="1350" b="1" dirty="0" err="1">
                <a:solidFill>
                  <a:srgbClr val="000000"/>
                </a:solidFill>
                <a:latin typeface="Times New Roman" panose="02020603050405020304" pitchFamily="18" charset="0"/>
                <a:ea typeface="Times New Roman" panose="02020603050405020304" pitchFamily="18" charset="0"/>
              </a:rPr>
              <a:t>βενιζελικούς</a:t>
            </a:r>
            <a:r>
              <a:rPr lang="el-GR" sz="1350" b="1" dirty="0">
                <a:solidFill>
                  <a:srgbClr val="000000"/>
                </a:solidFill>
                <a:latin typeface="Times New Roman" panose="02020603050405020304" pitchFamily="18" charset="0"/>
                <a:ea typeface="Times New Roman" panose="02020603050405020304" pitchFamily="18" charset="0"/>
              </a:rPr>
              <a:t> αξιωματικούς (</a:t>
            </a:r>
            <a:r>
              <a:rPr lang="el-GR" sz="1350" b="1" dirty="0" err="1">
                <a:solidFill>
                  <a:srgbClr val="000000"/>
                </a:solidFill>
                <a:latin typeface="Times New Roman" panose="02020603050405020304" pitchFamily="18" charset="0"/>
                <a:ea typeface="Times New Roman" panose="02020603050405020304" pitchFamily="18" charset="0"/>
              </a:rPr>
              <a:t>Κυριάκη</a:t>
            </a:r>
            <a:r>
              <a:rPr lang="el-GR" sz="1350" b="1" dirty="0">
                <a:solidFill>
                  <a:srgbClr val="000000"/>
                </a:solidFill>
                <a:latin typeface="Times New Roman" panose="02020603050405020304" pitchFamily="18" charset="0"/>
                <a:ea typeface="Times New Roman" panose="02020603050405020304" pitchFamily="18" charset="0"/>
              </a:rPr>
              <a:t> και </a:t>
            </a:r>
            <a:r>
              <a:rPr lang="el-GR" sz="1350" b="1" dirty="0" err="1">
                <a:solidFill>
                  <a:srgbClr val="000000"/>
                </a:solidFill>
                <a:latin typeface="Times New Roman" panose="02020603050405020304" pitchFamily="18" charset="0"/>
                <a:ea typeface="Times New Roman" panose="02020603050405020304" pitchFamily="18" charset="0"/>
              </a:rPr>
              <a:t>Τσερέπη</a:t>
            </a:r>
            <a:r>
              <a:rPr lang="el-GR" sz="1350" b="1" dirty="0">
                <a:solidFill>
                  <a:srgbClr val="000000"/>
                </a:solidFill>
                <a:latin typeface="Times New Roman" panose="02020603050405020304" pitchFamily="18" charset="0"/>
                <a:ea typeface="Times New Roman" panose="02020603050405020304" pitchFamily="18" charset="0"/>
              </a:rPr>
              <a:t>). Στις 31 Ιουλίου 1920 έγινε η δολοφονία του Ίωνα Δραγούμη, από άνδρες του Σώματος Ασφαλείας με επικεφαλής τον Παύλο </a:t>
            </a:r>
            <a:r>
              <a:rPr lang="el-GR" sz="1350" b="1" dirty="0" err="1">
                <a:solidFill>
                  <a:srgbClr val="000000"/>
                </a:solidFill>
                <a:latin typeface="Times New Roman" panose="02020603050405020304" pitchFamily="18" charset="0"/>
                <a:ea typeface="Times New Roman" panose="02020603050405020304" pitchFamily="18" charset="0"/>
              </a:rPr>
              <a:t>Γύπαρη</a:t>
            </a:r>
            <a:r>
              <a:rPr lang="el-GR" sz="1350" b="1" dirty="0">
                <a:solidFill>
                  <a:srgbClr val="000000"/>
                </a:solidFill>
                <a:latin typeface="Times New Roman" panose="02020603050405020304" pitchFamily="18" charset="0"/>
                <a:ea typeface="Times New Roman" panose="02020603050405020304" pitchFamily="18" charset="0"/>
              </a:rPr>
              <a:t>. </a:t>
            </a:r>
            <a:endParaRPr lang="el-GR" sz="1350" b="1" dirty="0">
              <a:latin typeface="Times New Roman" panose="02020603050405020304" pitchFamily="18" charset="0"/>
              <a:ea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Αποστολόπουλος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σ.102, Δέλτα Πηνελόπη, </a:t>
            </a:r>
            <a:r>
              <a:rPr lang="el-GR" sz="1350" b="1" i="1" dirty="0">
                <a:latin typeface="Times New Roman" panose="02020603050405020304" pitchFamily="18" charset="0"/>
                <a:ea typeface="Times New Roman" panose="02020603050405020304" pitchFamily="18" charset="0"/>
                <a:cs typeface="Times New Roman" panose="02020603050405020304" pitchFamily="18" charset="0"/>
              </a:rPr>
              <a:t>Βενιζέλος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259-260.</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8122224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E2C42B-8286-4D3F-BE7C-4108D0BC6448}"/>
              </a:ext>
            </a:extLst>
          </p:cNvPr>
          <p:cNvSpPr>
            <a:spLocks noGrp="1"/>
          </p:cNvSpPr>
          <p:nvPr>
            <p:ph type="title"/>
          </p:nvPr>
        </p:nvSpPr>
        <p:spPr/>
        <p:txBody>
          <a:bodyPr/>
          <a:lstStyle/>
          <a:p>
            <a:r>
              <a:rPr lang="el-GR" dirty="0"/>
              <a:t>ΨΗΦΙΖΕΙ Ο ΣΤΡΑΤΟΣ</a:t>
            </a:r>
          </a:p>
        </p:txBody>
      </p:sp>
      <p:sp>
        <p:nvSpPr>
          <p:cNvPr id="3" name="Θέση περιεχομένου 2">
            <a:extLst>
              <a:ext uri="{FF2B5EF4-FFF2-40B4-BE49-F238E27FC236}">
                <a16:creationId xmlns:a16="http://schemas.microsoft.com/office/drawing/2014/main" id="{00AACC19-EE20-4519-A5B0-C02548ACF539}"/>
              </a:ext>
            </a:extLst>
          </p:cNvPr>
          <p:cNvSpPr>
            <a:spLocks noGrp="1"/>
          </p:cNvSpPr>
          <p:nvPr>
            <p:ph idx="1"/>
          </p:nvPr>
        </p:nvSpPr>
        <p:spPr/>
        <p:txBody>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28 Αυγούστου 1920 πριν διαλυθεί η Βουλή των Λαζάρων ο Βενιζέλος ψήφισε τον Ν2485/1920. Ο Νόμος έδινε την ευκαιρία να ψηφίσουν ο στρατός στην εκστρατεία και ο πληθυσμός της Θράκης που είχε πρόσφατα ενσωματωθεί στην Ελλάδα με τον Νόμο 2492 που επισημοποιούσε την προσάρτηση αυτή, μαζί με την προσάρτηση της Ίμβρου και της </a:t>
            </a:r>
            <a:r>
              <a:rPr lang="el-GR" sz="1350" b="1" dirty="0" err="1">
                <a:solidFill>
                  <a:srgbClr val="000000"/>
                </a:solidFill>
                <a:latin typeface="Times New Roman" panose="02020603050405020304" pitchFamily="18" charset="0"/>
                <a:ea typeface="Times New Roman" panose="02020603050405020304" pitchFamily="18" charset="0"/>
              </a:rPr>
              <a:t>Τενέδου</a:t>
            </a:r>
            <a:r>
              <a:rPr lang="el-GR" sz="1350" b="1" dirty="0">
                <a:solidFill>
                  <a:srgbClr val="000000"/>
                </a:solidFill>
                <a:latin typeface="Times New Roman" panose="02020603050405020304" pitchFamily="18" charset="0"/>
                <a:ea typeface="Times New Roman" panose="02020603050405020304" pitchFamily="18" charset="0"/>
              </a:rPr>
              <a:t>.</a:t>
            </a:r>
            <a:endParaRPr lang="el-GR" sz="1350" b="1" dirty="0">
              <a:latin typeface="Times New Roman" panose="02020603050405020304" pitchFamily="18" charset="0"/>
              <a:ea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126</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9046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4FB75C-97DA-443B-8AF9-C6A700FB66E0}"/>
              </a:ext>
            </a:extLst>
          </p:cNvPr>
          <p:cNvSpPr>
            <a:spLocks noGrp="1"/>
          </p:cNvSpPr>
          <p:nvPr>
            <p:ph type="title"/>
          </p:nvPr>
        </p:nvSpPr>
        <p:spPr/>
        <p:txBody>
          <a:bodyPr>
            <a:normAutofit fontScale="90000"/>
          </a:bodyPr>
          <a:lstStyle/>
          <a:p>
            <a:r>
              <a:rPr lang="el-GR" dirty="0"/>
              <a:t>ΕΚΛΟΓΕΣ 1 ΝΟΕΜΒΡΙΟΥ 1920</a:t>
            </a:r>
          </a:p>
        </p:txBody>
      </p:sp>
      <p:sp>
        <p:nvSpPr>
          <p:cNvPr id="3" name="Θέση περιεχομένου 2">
            <a:extLst>
              <a:ext uri="{FF2B5EF4-FFF2-40B4-BE49-F238E27FC236}">
                <a16:creationId xmlns:a16="http://schemas.microsoft.com/office/drawing/2014/main" id="{78056CA9-2B38-4D33-AD63-9E168DD5567D}"/>
              </a:ext>
            </a:extLst>
          </p:cNvPr>
          <p:cNvSpPr>
            <a:spLocks noGrp="1"/>
          </p:cNvSpPr>
          <p:nvPr>
            <p:ph idx="1"/>
          </p:nvPr>
        </p:nvSpPr>
        <p:spPr/>
        <p:txBody>
          <a:bodyPr>
            <a:normAutofit fontScale="92500" lnSpcReduction="10000"/>
          </a:bodyPr>
          <a:lstStyle/>
          <a:p>
            <a:pPr algn="just">
              <a:lnSpc>
                <a:spcPct val="200000"/>
              </a:lnSpc>
              <a:spcBef>
                <a:spcPts val="450"/>
              </a:spcBef>
              <a:spcAft>
                <a:spcPts val="450"/>
              </a:spcAft>
            </a:pPr>
            <a:r>
              <a:rPr lang="el-GR" sz="1350" dirty="0">
                <a:solidFill>
                  <a:srgbClr val="000000"/>
                </a:solidFill>
                <a:latin typeface="Times New Roman" panose="02020603050405020304" pitchFamily="18" charset="0"/>
                <a:ea typeface="Times New Roman" panose="02020603050405020304" pitchFamily="18" charset="0"/>
              </a:rPr>
              <a:t>Στις 12 Οκτωβρίου 1920 έλαβε χώρα ο θάνατος του βασιλιά Αλεξάνδρου από σηψαιμία</a:t>
            </a:r>
            <a:r>
              <a:rPr lang="el-GR" sz="1350" dirty="0">
                <a:solidFill>
                  <a:srgbClr val="000000"/>
                </a:solidFill>
                <a:highlight>
                  <a:srgbClr val="FFFF00"/>
                </a:highlight>
                <a:latin typeface="Times New Roman" panose="02020603050405020304" pitchFamily="18" charset="0"/>
                <a:ea typeface="Times New Roman" panose="02020603050405020304" pitchFamily="18" charset="0"/>
              </a:rPr>
              <a:t>.</a:t>
            </a:r>
            <a:endParaRPr lang="el-GR" sz="1350"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1350" dirty="0">
                <a:solidFill>
                  <a:srgbClr val="000000"/>
                </a:solidFill>
                <a:latin typeface="Times New Roman" panose="02020603050405020304" pitchFamily="18" charset="0"/>
                <a:ea typeface="Times New Roman" panose="02020603050405020304" pitchFamily="18" charset="0"/>
              </a:rPr>
              <a:t>Στις 1 Νοεμβρίου 1920 έγιναν οι εκλογές για την Αναθεωρητική Βουλή που τις έχασε ο Βενιζέλος, αφού έλαβε 118 έδρες επί συνόλου 369. Στόχοι του Βενιζέλου ήταν α) η μείωση της αυθαιρεσίας του στέμματος στην διάλυση της Βουλής, τους διορισμούς των Υπουργών, στην κήρυξη πολέμου να απαιτείται η συναίνεση της Βουλής και τέλος να αφαιρεθεί από τον Βασιλιά η διοίκηση του στρατού. Ακόμα να εξασφαλιστεί α) η διαδοχή στον θρόνο μετά την βασιλεία του Αλέξανδρου β) να διαμορφωθεί ειδικό σύστημα στην Τέλος η Αναθεωρητική Βουλή να εγκρίνει την α διατάγματα της περιόδου 1917-1920. Θράκη για την εκπροσώπηση των εθνικών μειονοτήτων που προβλεπόταν από την συνθήκη των </a:t>
            </a:r>
            <a:r>
              <a:rPr lang="el-GR" sz="1350" dirty="0" err="1">
                <a:solidFill>
                  <a:srgbClr val="000000"/>
                </a:solidFill>
                <a:latin typeface="Times New Roman" panose="02020603050405020304" pitchFamily="18" charset="0"/>
                <a:ea typeface="Times New Roman" panose="02020603050405020304" pitchFamily="18" charset="0"/>
              </a:rPr>
              <a:t>Σεβρών</a:t>
            </a:r>
            <a:r>
              <a:rPr lang="el-GR" sz="1350" dirty="0">
                <a:solidFill>
                  <a:srgbClr val="000000"/>
                </a:solidFill>
                <a:latin typeface="Times New Roman" panose="02020603050405020304" pitchFamily="18" charset="0"/>
                <a:ea typeface="Times New Roman" panose="02020603050405020304" pitchFamily="18" charset="0"/>
              </a:rPr>
              <a:t>.  </a:t>
            </a: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69615642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6CFBB9-FACB-488C-86EE-0CC7079982C7}"/>
              </a:ext>
            </a:extLst>
          </p:cNvPr>
          <p:cNvSpPr>
            <a:spLocks noGrp="1"/>
          </p:cNvSpPr>
          <p:nvPr>
            <p:ph type="title"/>
          </p:nvPr>
        </p:nvSpPr>
        <p:spPr/>
        <p:txBody>
          <a:bodyPr/>
          <a:lstStyle/>
          <a:p>
            <a:r>
              <a:rPr lang="el-GR" dirty="0"/>
              <a:t>ΑΙΤΙΕΣ</a:t>
            </a:r>
          </a:p>
        </p:txBody>
      </p:sp>
      <p:sp>
        <p:nvSpPr>
          <p:cNvPr id="3" name="Θέση περιεχομένου 2">
            <a:extLst>
              <a:ext uri="{FF2B5EF4-FFF2-40B4-BE49-F238E27FC236}">
                <a16:creationId xmlns:a16="http://schemas.microsoft.com/office/drawing/2014/main" id="{3A04D3FC-BFC2-4DC7-B9E6-CFDC0A42C47E}"/>
              </a:ext>
            </a:extLst>
          </p:cNvPr>
          <p:cNvSpPr>
            <a:spLocks noGrp="1"/>
          </p:cNvSpPr>
          <p:nvPr>
            <p:ph idx="1"/>
          </p:nvPr>
        </p:nvSpPr>
        <p:spPr>
          <a:xfrm>
            <a:off x="866216" y="2578749"/>
            <a:ext cx="6619244" cy="3331028"/>
          </a:xfrm>
        </p:spPr>
        <p:txBody>
          <a:bodyPr>
            <a:normAutofit fontScale="92500" lnSpcReduction="2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Η απώλεια των εκλογών από τον Βενιζέλο  μπορούμε να θεωρήσουμε ότι οφειλόταν στις εξής αιτίες: α) στην κόπωση του πληθυσμού λόγω πολέμων β) στη συμμαχία </a:t>
            </a:r>
            <a:r>
              <a:rPr lang="el-GR" sz="1350" b="1" dirty="0" err="1">
                <a:solidFill>
                  <a:srgbClr val="000000"/>
                </a:solidFill>
                <a:latin typeface="Times New Roman" panose="02020603050405020304" pitchFamily="18" charset="0"/>
                <a:ea typeface="Times New Roman" panose="02020603050405020304" pitchFamily="18" charset="0"/>
              </a:rPr>
              <a:t>Αντιβενιζελικών</a:t>
            </a:r>
            <a:r>
              <a:rPr lang="el-GR" sz="1350" b="1" dirty="0">
                <a:solidFill>
                  <a:srgbClr val="000000"/>
                </a:solidFill>
                <a:latin typeface="Times New Roman" panose="02020603050405020304" pitchFamily="18" charset="0"/>
                <a:ea typeface="Times New Roman" panose="02020603050405020304" pitchFamily="18" charset="0"/>
              </a:rPr>
              <a:t>-σοσιαλιστών γ) στην αδιαφορία της Παλιάς Ελλάδας για τους αιτούντες αποκατάσταση 400.000 πρόσφυγες από Τουρκία, Πόντο κλπ. δ) στο έλλειμμα μαζικής οργάνωσης των φιλελευθέρων. Ο Σύνδεσμος Φιλελευθέρων ιδρύθηκε τον Ιούλιο του 1920. ε) στην ψήφο των αλλοεθνών στην Μακεδονία στην οποία οι </a:t>
            </a:r>
            <a:r>
              <a:rPr lang="el-GR" sz="1350" b="1" dirty="0" err="1">
                <a:solidFill>
                  <a:srgbClr val="000000"/>
                </a:solidFill>
                <a:latin typeface="Times New Roman" panose="02020603050405020304" pitchFamily="18" charset="0"/>
                <a:ea typeface="Times New Roman" panose="02020603050405020304" pitchFamily="18" charset="0"/>
              </a:rPr>
              <a:t>Αντιβενιζελικοί</a:t>
            </a:r>
            <a:r>
              <a:rPr lang="el-GR" sz="1350" b="1" dirty="0">
                <a:solidFill>
                  <a:srgbClr val="000000"/>
                </a:solidFill>
                <a:latin typeface="Times New Roman" panose="02020603050405020304" pitchFamily="18" charset="0"/>
                <a:ea typeface="Times New Roman" panose="02020603050405020304" pitchFamily="18" charset="0"/>
              </a:rPr>
              <a:t> είχαν κερδίσει τις 69 από τις  74 έδρες αλλά και η πλήρης αντίθεση της Παλιάς Ελλάδας όπου οι Βενιζελικοί δεν εξέλεξαν ούτε έναν βουλευτή. Ο Βενιζέλος έφυγε από την Ελλάδα στις 4 Ιουλίου 1920 με την θαλαμηγό του Εμπειρίκου.</a:t>
            </a:r>
            <a:endParaRPr lang="el-GR" sz="1350" b="1" dirty="0">
              <a:latin typeface="Times New Roman" panose="02020603050405020304" pitchFamily="18" charset="0"/>
              <a:ea typeface="Times New Roman" panose="02020603050405020304" pitchFamily="18" charset="0"/>
            </a:endParaRPr>
          </a:p>
          <a:p>
            <a:pPr algn="just">
              <a:spcAft>
                <a:spcPts val="0"/>
              </a:spcAft>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σ. 133.</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3111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 τον/την </a:t>
            </a:r>
            <a:r>
              <a:rPr lang="en-US" dirty="0" err="1"/>
              <a:t>Athenaeus</a:t>
            </a:r>
            <a:r>
              <a:rPr lang="en-US" dirty="0"/>
              <a:t> (</a:t>
            </a:r>
            <a:r>
              <a:rPr lang="en-US" dirty="0" err="1"/>
              <a:t>Naucratites</a:t>
            </a:r>
            <a:r>
              <a:rPr lang="en-US" dirty="0"/>
              <a:t>),Wilhelm </a:t>
            </a:r>
            <a:r>
              <a:rPr lang="en-US" dirty="0" err="1"/>
              <a:t>Dindorf</a:t>
            </a:r>
            <a:endParaRPr lang="el-GR" dirty="0"/>
          </a:p>
        </p:txBody>
      </p:sp>
      <p:sp>
        <p:nvSpPr>
          <p:cNvPr id="3" name="Θέση περιεχομένου 2"/>
          <p:cNvSpPr>
            <a:spLocks noGrp="1"/>
          </p:cNvSpPr>
          <p:nvPr>
            <p:ph idx="1"/>
          </p:nvPr>
        </p:nvSpPr>
        <p:spPr>
          <a:xfrm>
            <a:off x="251520" y="1853249"/>
            <a:ext cx="8136904" cy="4395158"/>
          </a:xfrm>
        </p:spPr>
        <p:txBody>
          <a:bodyPr>
            <a:normAutofit/>
          </a:bodyPr>
          <a:lstStyle/>
          <a:p>
            <a:r>
              <a:rPr lang="el-GR" sz="3600" i="1" dirty="0" err="1">
                <a:latin typeface="Times New Roman" panose="02020603050405020304" pitchFamily="18" charset="0"/>
                <a:cs typeface="Times New Roman" panose="02020603050405020304" pitchFamily="18" charset="0"/>
              </a:rPr>
              <a:t>Ευφραϊος</a:t>
            </a:r>
            <a:r>
              <a:rPr lang="el-GR" sz="3600" b="0" i="1" dirty="0">
                <a:latin typeface="Times New Roman" panose="02020603050405020304" pitchFamily="18" charset="0"/>
                <a:cs typeface="Times New Roman" panose="02020603050405020304" pitchFamily="18" charset="0"/>
              </a:rPr>
              <a:t> μεν γάρ παρά </a:t>
            </a:r>
            <a:r>
              <a:rPr lang="el-GR" sz="3600" i="1" dirty="0">
                <a:latin typeface="Times New Roman" panose="02020603050405020304" pitchFamily="18" charset="0"/>
                <a:cs typeface="Times New Roman" panose="02020603050405020304" pitchFamily="18" charset="0"/>
              </a:rPr>
              <a:t>Περδίκκα</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τώ</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βασιλεϊ</a:t>
            </a:r>
            <a:r>
              <a:rPr lang="el-GR" sz="3600" b="0" i="1" dirty="0">
                <a:latin typeface="Times New Roman" panose="02020603050405020304" pitchFamily="18" charset="0"/>
                <a:cs typeface="Times New Roman" panose="02020603050405020304" pitchFamily="18" charset="0"/>
              </a:rPr>
              <a:t> διατρίβων </a:t>
            </a:r>
            <a:r>
              <a:rPr lang="el-GR" sz="3600" b="0" i="1" dirty="0" err="1">
                <a:latin typeface="Times New Roman" panose="02020603050405020304" pitchFamily="18" charset="0"/>
                <a:cs typeface="Times New Roman" panose="02020603050405020304" pitchFamily="18" charset="0"/>
              </a:rPr>
              <a:t>έν</a:t>
            </a:r>
            <a:r>
              <a:rPr lang="el-GR" sz="3600" b="0" i="1" dirty="0">
                <a:latin typeface="Times New Roman" panose="02020603050405020304" pitchFamily="18" charset="0"/>
                <a:cs typeface="Times New Roman" panose="02020603050405020304" pitchFamily="18" charset="0"/>
              </a:rPr>
              <a:t> Μακεδονία  </a:t>
            </a:r>
            <a:r>
              <a:rPr lang="el-GR" sz="3600" b="0" i="1" dirty="0" err="1">
                <a:latin typeface="Times New Roman" panose="02020603050405020304" pitchFamily="18" charset="0"/>
                <a:cs typeface="Times New Roman" panose="02020603050405020304" pitchFamily="18" charset="0"/>
              </a:rPr>
              <a:t>ουχ</a:t>
            </a:r>
            <a:r>
              <a:rPr lang="el-GR" sz="3600" b="0" i="1" dirty="0">
                <a:latin typeface="Times New Roman" panose="02020603050405020304" pitchFamily="18" charset="0"/>
                <a:cs typeface="Times New Roman" panose="02020603050405020304" pitchFamily="18" charset="0"/>
              </a:rPr>
              <a:t> ήττον </a:t>
            </a:r>
            <a:r>
              <a:rPr lang="el-GR" sz="3600" b="0" i="1" dirty="0" err="1">
                <a:latin typeface="Times New Roman" panose="02020603050405020304" pitchFamily="18" charset="0"/>
                <a:cs typeface="Times New Roman" panose="02020603050405020304" pitchFamily="18" charset="0"/>
              </a:rPr>
              <a:t>αυτου</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έβασίλευε</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φαυλος</a:t>
            </a:r>
            <a:r>
              <a:rPr lang="el-GR" sz="3600" b="0" i="1" dirty="0">
                <a:latin typeface="Times New Roman" panose="02020603050405020304" pitchFamily="18" charset="0"/>
                <a:cs typeface="Times New Roman" panose="02020603050405020304" pitchFamily="18" charset="0"/>
              </a:rPr>
              <a:t> ων ... ό </a:t>
            </a:r>
            <a:r>
              <a:rPr lang="el-GR" sz="3600" i="1" dirty="0" err="1">
                <a:latin typeface="Times New Roman" panose="02020603050405020304" pitchFamily="18" charset="0"/>
                <a:cs typeface="Times New Roman" panose="02020603050405020304" pitchFamily="18" charset="0"/>
              </a:rPr>
              <a:t>Αθηναϊος</a:t>
            </a:r>
            <a:r>
              <a:rPr lang="el-GR" sz="3600" b="0" i="1" dirty="0">
                <a:latin typeface="Times New Roman" panose="02020603050405020304" pitchFamily="18" charset="0"/>
                <a:cs typeface="Times New Roman" panose="02020603050405020304" pitchFamily="18" charset="0"/>
              </a:rPr>
              <a:t>, μαθητής και αυτός Πλάτωνος, </a:t>
            </a:r>
            <a:r>
              <a:rPr lang="el-GR" sz="3600" b="0" i="1" dirty="0" err="1">
                <a:latin typeface="Times New Roman" panose="02020603050405020304" pitchFamily="18" charset="0"/>
                <a:cs typeface="Times New Roman" panose="02020603050405020304" pitchFamily="18" charset="0"/>
              </a:rPr>
              <a:t>εταϊρος</a:t>
            </a:r>
            <a:r>
              <a:rPr lang="el-GR" sz="3600" b="0" i="1" dirty="0">
                <a:latin typeface="Times New Roman" panose="02020603050405020304" pitchFamily="18" charset="0"/>
                <a:cs typeface="Times New Roman" panose="02020603050405020304" pitchFamily="18" charset="0"/>
              </a:rPr>
              <a:t>  Δίωνος και συμμαθητής γενόμενος και </a:t>
            </a:r>
            <a:r>
              <a:rPr lang="el-GR" sz="3600" b="0" i="1" dirty="0" err="1">
                <a:latin typeface="Times New Roman" panose="02020603050405020304" pitchFamily="18" charset="0"/>
                <a:cs typeface="Times New Roman" panose="02020603050405020304" pitchFamily="18" charset="0"/>
              </a:rPr>
              <a:t>συναποδημήσας</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αυτω</a:t>
            </a:r>
            <a:r>
              <a:rPr lang="el-GR" sz="3600" b="0" i="1" dirty="0">
                <a:latin typeface="Times New Roman" panose="02020603050405020304" pitchFamily="18" charset="0"/>
                <a:cs typeface="Times New Roman" panose="02020603050405020304" pitchFamily="18" charset="0"/>
              </a:rPr>
              <a:t> εις ..</a:t>
            </a:r>
            <a:endParaRPr lang="el-GR"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67210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A141D3-F20D-4169-9991-BA8901C45880}"/>
              </a:ext>
            </a:extLst>
          </p:cNvPr>
          <p:cNvSpPr>
            <a:spLocks noGrp="1"/>
          </p:cNvSpPr>
          <p:nvPr>
            <p:ph type="title"/>
          </p:nvPr>
        </p:nvSpPr>
        <p:spPr/>
        <p:txBody>
          <a:bodyPr/>
          <a:lstStyle/>
          <a:p>
            <a:r>
              <a:rPr lang="el-GR" dirty="0"/>
              <a:t>ΚΥΒΕΡΝΗΣΗ ΡΑΛΛΗ</a:t>
            </a:r>
          </a:p>
        </p:txBody>
      </p:sp>
      <p:sp>
        <p:nvSpPr>
          <p:cNvPr id="3" name="Θέση περιεχομένου 2">
            <a:extLst>
              <a:ext uri="{FF2B5EF4-FFF2-40B4-BE49-F238E27FC236}">
                <a16:creationId xmlns:a16="http://schemas.microsoft.com/office/drawing/2014/main" id="{6C4FEE7A-1451-4705-872B-C9D4317BCF63}"/>
              </a:ext>
            </a:extLst>
          </p:cNvPr>
          <p:cNvSpPr>
            <a:spLocks noGrp="1"/>
          </p:cNvSpPr>
          <p:nvPr>
            <p:ph idx="1"/>
          </p:nvPr>
        </p:nvSpPr>
        <p:spPr/>
        <p:txBody>
          <a:bodyPr/>
          <a:lstStyle/>
          <a:p>
            <a:pPr algn="just">
              <a:lnSpc>
                <a:spcPct val="150000"/>
              </a:lnSpc>
            </a:pPr>
            <a:r>
              <a:rPr lang="el-GR" sz="1350" dirty="0">
                <a:solidFill>
                  <a:srgbClr val="000000"/>
                </a:solidFill>
                <a:latin typeface="Times New Roman" panose="02020603050405020304" pitchFamily="18" charset="0"/>
                <a:ea typeface="Times New Roman" panose="02020603050405020304" pitchFamily="18" charset="0"/>
              </a:rPr>
              <a:t>Στην νέα κυβέρνηση πρωθυπουργός ο Δ. Ράλλης, Υπουργός στρατιωτικών ο Γούναρης. Την διεύθυνση των φιλελευθέρων ανέλαβε ο Παναγιώτης Δαγκλής.  Οι Μεγάλες Δυνάμεις, Βρετανία, Γαλλία , Ιταλία με διακοίνωσή τους δήλωσαν ότι μια επάνοδος του Κωνσταντίνου στον θρόνο θα σημάνει αποδέσμευσή τους από τις υποχρεώσει που είχαν αναλάβει έναντι της Ελλάδας. Τελικά η επικύρωση της Συνθήκης των </a:t>
            </a:r>
            <a:r>
              <a:rPr lang="el-GR" sz="1350" dirty="0" err="1">
                <a:solidFill>
                  <a:srgbClr val="000000"/>
                </a:solidFill>
                <a:latin typeface="Times New Roman" panose="02020603050405020304" pitchFamily="18" charset="0"/>
                <a:ea typeface="Times New Roman" panose="02020603050405020304" pitchFamily="18" charset="0"/>
              </a:rPr>
              <a:t>Σεβρών</a:t>
            </a:r>
            <a:r>
              <a:rPr lang="el-GR" sz="1350" dirty="0">
                <a:solidFill>
                  <a:srgbClr val="000000"/>
                </a:solidFill>
                <a:latin typeface="Times New Roman" panose="02020603050405020304" pitchFamily="18" charset="0"/>
                <a:ea typeface="Times New Roman" panose="02020603050405020304" pitchFamily="18" charset="0"/>
              </a:rPr>
              <a:t>  δεν έγινε από κανένα συμμαχικό κοινοβούλιο (ούτε από το ελληνικό), καθώς μετά την επαναφορά του Κωνσταντίνου στον ελληνικό θρόνο, διαταράχθηκαν οι σχέσεις με τις συμμαχικές δυνάμεις, οι οποίες ποτέ δεν τον αναγνώρισαν ως αρχηγό του ελληνικού κράτους. </a:t>
            </a: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63200480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8CECC-D6A4-4385-A5CC-D71F87E106FB}"/>
              </a:ext>
            </a:extLst>
          </p:cNvPr>
          <p:cNvSpPr>
            <a:spLocks noGrp="1"/>
          </p:cNvSpPr>
          <p:nvPr>
            <p:ph type="title"/>
          </p:nvPr>
        </p:nvSpPr>
        <p:spPr/>
        <p:txBody>
          <a:bodyPr>
            <a:normAutofit fontScale="90000"/>
          </a:bodyPr>
          <a:lstStyle/>
          <a:p>
            <a:r>
              <a:rPr lang="el-GR"/>
              <a:t>ΔΗΜΟΨΗΦΙΣΜΑ ΓΙΑ ΒΑΣΙΛΙΑ</a:t>
            </a:r>
          </a:p>
        </p:txBody>
      </p:sp>
      <p:sp>
        <p:nvSpPr>
          <p:cNvPr id="3" name="Θέση περιεχομένου 2">
            <a:extLst>
              <a:ext uri="{FF2B5EF4-FFF2-40B4-BE49-F238E27FC236}">
                <a16:creationId xmlns:a16="http://schemas.microsoft.com/office/drawing/2014/main" id="{86474A0A-FFFD-4A96-859D-7BEDAC9BB89F}"/>
              </a:ext>
            </a:extLst>
          </p:cNvPr>
          <p:cNvSpPr>
            <a:spLocks noGrp="1"/>
          </p:cNvSpPr>
          <p:nvPr>
            <p:ph idx="1"/>
          </p:nvPr>
        </p:nvSpPr>
        <p:spPr>
          <a:xfrm>
            <a:off x="866216" y="2515767"/>
            <a:ext cx="6619244" cy="3484984"/>
          </a:xfrm>
        </p:spPr>
        <p:txBody>
          <a:bodyPr/>
          <a:lstStyle/>
          <a:p>
            <a:pPr>
              <a:lnSpc>
                <a:spcPct val="150000"/>
              </a:lnSpc>
            </a:pP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Στις 22 Νοεμβρίου 1920 έγινε δημοψήφισμα για την επαναφορά του Κωνσταντίνου.</a:t>
            </a:r>
            <a:r>
              <a:rPr lang="el-GR" sz="1350" b="1" dirty="0">
                <a:latin typeface="Calibri" panose="020F0502020204030204" pitchFamily="34" charset="0"/>
                <a:ea typeface="Calibri" panose="020F0502020204030204" pitchFamily="34" charset="0"/>
                <a:cs typeface="Times New Roman" panose="02020603050405020304" pitchFamily="18" charset="0"/>
              </a:rPr>
              <a:t> Κωνσταντίνος επανήλθε στην εξουσία με ποσοστό 99% και επέστρεψε στις 6 Δεκεμβρίου 1920. Στις 16 Νοεμβρίου 1920 καθαιρέθηκε ο Μελέτιος </a:t>
            </a:r>
            <a:r>
              <a:rPr lang="el-GR" sz="1350" b="1" dirty="0" err="1">
                <a:latin typeface="Calibri" panose="020F0502020204030204" pitchFamily="34" charset="0"/>
                <a:ea typeface="Calibri" panose="020F0502020204030204" pitchFamily="34" charset="0"/>
                <a:cs typeface="Times New Roman" panose="02020603050405020304" pitchFamily="18" charset="0"/>
              </a:rPr>
              <a:t>Μεταξάκης</a:t>
            </a:r>
            <a:r>
              <a:rPr lang="el-GR" sz="1350" b="1" dirty="0">
                <a:latin typeface="Calibri" panose="020F0502020204030204" pitchFamily="34" charset="0"/>
                <a:ea typeface="Calibri" panose="020F0502020204030204" pitchFamily="34" charset="0"/>
                <a:cs typeface="Times New Roman" panose="02020603050405020304" pitchFamily="18" charset="0"/>
              </a:rPr>
              <a:t> από τον αρχιεπισκοπικό θρόνο και 20 επίσκοποι. Αρχιστράτηγος στην Μικρά Ασία διορίστηκε ο Αναστάσιος </a:t>
            </a:r>
            <a:r>
              <a:rPr lang="el-GR" sz="1350" b="1" dirty="0" err="1">
                <a:latin typeface="Calibri" panose="020F0502020204030204" pitchFamily="34" charset="0"/>
                <a:ea typeface="Calibri" panose="020F0502020204030204" pitchFamily="34" charset="0"/>
                <a:cs typeface="Times New Roman" panose="02020603050405020304" pitchFamily="18" charset="0"/>
              </a:rPr>
              <a:t>Παπούλας</a:t>
            </a:r>
            <a:r>
              <a:rPr lang="el-GR" sz="1350" b="1" dirty="0">
                <a:latin typeface="Calibri" panose="020F0502020204030204" pitchFamily="34" charset="0"/>
                <a:ea typeface="Calibri" panose="020F0502020204030204" pitchFamily="34" charset="0"/>
                <a:cs typeface="Times New Roman" panose="02020603050405020304" pitchFamily="18" charset="0"/>
              </a:rPr>
              <a:t>.</a:t>
            </a:r>
            <a:r>
              <a:rPr lang="el-GR" b="1" dirty="0">
                <a:effectLst/>
              </a:rPr>
              <a:t> </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l-GR" sz="1350" b="1" dirty="0">
                <a:latin typeface="Calibri" panose="020F0502020204030204" pitchFamily="34" charset="0"/>
                <a:ea typeface="Times New Roman" panose="02020603050405020304" pitchFamily="18" charset="0"/>
                <a:cs typeface="Times New Roman" panose="02020603050405020304" pitchFamily="18" charset="0"/>
              </a:rPr>
              <a:t>Δέλτα σ. 73-74.</a:t>
            </a:r>
          </a:p>
          <a:p>
            <a:pPr>
              <a:lnSpc>
                <a:spcPct val="150000"/>
              </a:lnSpc>
            </a:pPr>
            <a:r>
              <a:rPr lang="el-GR" sz="1350" b="1" dirty="0" err="1">
                <a:latin typeface="Calibri" panose="020F0502020204030204" pitchFamily="34" charset="0"/>
                <a:ea typeface="Times New Roman" panose="02020603050405020304" pitchFamily="18" charset="0"/>
                <a:cs typeface="Times New Roman" panose="02020603050405020304" pitchFamily="18" charset="0"/>
              </a:rPr>
              <a:t>Δούσμανης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26.</a:t>
            </a:r>
          </a:p>
          <a:p>
            <a:endParaRPr lang="el-GR" dirty="0"/>
          </a:p>
        </p:txBody>
      </p:sp>
    </p:spTree>
    <p:extLst>
      <p:ext uri="{BB962C8B-B14F-4D97-AF65-F5344CB8AC3E}">
        <p14:creationId xmlns:p14="http://schemas.microsoft.com/office/powerpoint/2010/main" val="213177249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1BBC7-67F2-425F-BF5A-214464D54722}"/>
              </a:ext>
            </a:extLst>
          </p:cNvPr>
          <p:cNvSpPr>
            <a:spLocks noGrp="1"/>
          </p:cNvSpPr>
          <p:nvPr>
            <p:ph type="title"/>
          </p:nvPr>
        </p:nvSpPr>
        <p:spPr/>
        <p:txBody>
          <a:bodyPr>
            <a:normAutofit fontScale="90000"/>
          </a:bodyPr>
          <a:lstStyle/>
          <a:p>
            <a:r>
              <a:rPr lang="el-GR" dirty="0"/>
              <a:t>Γ ΣΥΝΤΑΚΤΙΚΗ ΣΥΝΕΛΕΥΣΗ</a:t>
            </a:r>
          </a:p>
        </p:txBody>
      </p:sp>
      <p:sp>
        <p:nvSpPr>
          <p:cNvPr id="3" name="Θέση περιεχομένου 2">
            <a:extLst>
              <a:ext uri="{FF2B5EF4-FFF2-40B4-BE49-F238E27FC236}">
                <a16:creationId xmlns:a16="http://schemas.microsoft.com/office/drawing/2014/main" id="{D8D5B4E7-1DD3-4253-BA5A-BD7E33BAD83F}"/>
              </a:ext>
            </a:extLst>
          </p:cNvPr>
          <p:cNvSpPr>
            <a:spLocks noGrp="1"/>
          </p:cNvSpPr>
          <p:nvPr>
            <p:ph idx="1"/>
          </p:nvPr>
        </p:nvSpPr>
        <p:spPr>
          <a:xfrm>
            <a:off x="866216" y="2473779"/>
            <a:ext cx="6619244" cy="3477986"/>
          </a:xfrm>
        </p:spPr>
        <p:txBody>
          <a:bodyPr>
            <a:normAutofit fontScale="925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22 Ιανουαρίου1921 σχηματίστηκε κυβέρνηση Ν. Καλογερόπουλου και η Αναθεωρητική Βουλή έγινε Γ Συντακτική Συνέλευση αποτελούμενη από «πληρεξουσίους» και κατάργησε την εκπαιδευτική μεταρρύθμιση. Η αγροτική μεταρρύθμιση πάγωσε και έπειτα τροποποιήθηκε. </a:t>
            </a: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26 Μαρτίου 1921 ορκίστηκε η κυβέρνηση Δ. Γούναρη  που απέρριψε την διαμεσολάβηση της </a:t>
            </a:r>
            <a:r>
              <a:rPr lang="el-GR" sz="1350" b="1" dirty="0" err="1">
                <a:solidFill>
                  <a:srgbClr val="000000"/>
                </a:solidFill>
                <a:latin typeface="Times New Roman" panose="02020603050405020304" pitchFamily="18" charset="0"/>
                <a:ea typeface="Times New Roman" panose="02020603050405020304" pitchFamily="18" charset="0"/>
              </a:rPr>
              <a:t>Αντάντ</a:t>
            </a:r>
            <a:r>
              <a:rPr lang="el-GR" sz="1350" b="1" dirty="0">
                <a:solidFill>
                  <a:srgbClr val="000000"/>
                </a:solidFill>
                <a:latin typeface="Times New Roman" panose="02020603050405020304" pitchFamily="18" charset="0"/>
                <a:ea typeface="Times New Roman" panose="02020603050405020304" pitchFamily="18" charset="0"/>
              </a:rPr>
              <a:t> και τον Ιούλιο επιδίωξε στρατιωτική επικράτηση με επιθετική ενέργεια στην Μ. Ασία. Στις 29 </a:t>
            </a:r>
            <a:r>
              <a:rPr lang="el-GR" sz="1350" b="1" dirty="0" err="1">
                <a:solidFill>
                  <a:srgbClr val="000000"/>
                </a:solidFill>
                <a:latin typeface="Times New Roman" panose="02020603050405020304" pitchFamily="18" charset="0"/>
                <a:ea typeface="Times New Roman" panose="02020603050405020304" pitchFamily="18" charset="0"/>
              </a:rPr>
              <a:t>Μαϊου</a:t>
            </a:r>
            <a:r>
              <a:rPr lang="el-GR" sz="1350" b="1" dirty="0">
                <a:solidFill>
                  <a:srgbClr val="000000"/>
                </a:solidFill>
                <a:latin typeface="Times New Roman" panose="02020603050405020304" pitchFamily="18" charset="0"/>
                <a:ea typeface="Times New Roman" panose="02020603050405020304" pitchFamily="18" charset="0"/>
              </a:rPr>
              <a:t> Ο Κωνσταντίνος με τον </a:t>
            </a:r>
            <a:r>
              <a:rPr lang="el-GR" sz="1350" b="1" dirty="0" err="1">
                <a:solidFill>
                  <a:srgbClr val="000000"/>
                </a:solidFill>
                <a:latin typeface="Times New Roman" panose="02020603050405020304" pitchFamily="18" charset="0"/>
                <a:ea typeface="Times New Roman" panose="02020603050405020304" pitchFamily="18" charset="0"/>
              </a:rPr>
              <a:t>Δούσμανη</a:t>
            </a:r>
            <a:r>
              <a:rPr lang="el-GR" sz="1350" b="1" dirty="0">
                <a:solidFill>
                  <a:srgbClr val="000000"/>
                </a:solidFill>
                <a:latin typeface="Times New Roman" panose="02020603050405020304" pitchFamily="18" charset="0"/>
                <a:ea typeface="Times New Roman" panose="02020603050405020304" pitchFamily="18" charset="0"/>
              </a:rPr>
              <a:t> εγκαταστάθηκαν στην Σμύρνη ως «βασιλικό επιτελείο». Στις 15 Ιουλίου ξεκίνησε η προέλαση στον Σαγγάριο με σκοπό την κατάληψη της Άγκυρας. Η απόπειρα απέτυχε.</a:t>
            </a:r>
            <a:endParaRPr lang="el-GR" sz="1350" b="1" dirty="0">
              <a:latin typeface="Times New Roman" panose="02020603050405020304" pitchFamily="18" charset="0"/>
              <a:ea typeface="Times New Roman" panose="02020603050405020304" pitchFamily="18" charset="0"/>
            </a:endParaRPr>
          </a:p>
          <a:p>
            <a:r>
              <a:rPr lang="el-GR" sz="1350" b="1" dirty="0">
                <a:latin typeface="Times New Roman" panose="02020603050405020304" pitchFamily="18" charset="0"/>
                <a:ea typeface="Times New Roman" panose="02020603050405020304" pitchFamily="18" charset="0"/>
                <a:cs typeface="Times New Roman" panose="02020603050405020304" pitchFamily="18" charset="0"/>
              </a:rPr>
              <a:t>Πρακτικά των Συνεδριάσεων της Γ Συντακτικής Συνελεύσεως, 22.3.1922, σ. 2014-2018.</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84535413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9FE640-DEB0-48FE-AC28-53BEE468BD9C}"/>
              </a:ext>
            </a:extLst>
          </p:cNvPr>
          <p:cNvSpPr>
            <a:spLocks noGrp="1"/>
          </p:cNvSpPr>
          <p:nvPr>
            <p:ph type="title"/>
          </p:nvPr>
        </p:nvSpPr>
        <p:spPr/>
        <p:txBody>
          <a:bodyPr>
            <a:normAutofit fontScale="90000"/>
          </a:bodyPr>
          <a:lstStyle/>
          <a:p>
            <a:r>
              <a:rPr lang="el-GR" dirty="0"/>
              <a:t>ΑΛΕΞΑΝΔΡΟΣ ΠΑΠΑΝΑΣΤΑΣΙΟΥ</a:t>
            </a:r>
          </a:p>
        </p:txBody>
      </p:sp>
      <p:sp>
        <p:nvSpPr>
          <p:cNvPr id="3" name="Θέση περιεχομένου 2">
            <a:extLst>
              <a:ext uri="{FF2B5EF4-FFF2-40B4-BE49-F238E27FC236}">
                <a16:creationId xmlns:a16="http://schemas.microsoft.com/office/drawing/2014/main" id="{BEFE398E-DE65-48DF-996F-190BC522737A}"/>
              </a:ext>
            </a:extLst>
          </p:cNvPr>
          <p:cNvSpPr>
            <a:spLocks noGrp="1"/>
          </p:cNvSpPr>
          <p:nvPr>
            <p:ph idx="1"/>
          </p:nvPr>
        </p:nvSpPr>
        <p:spPr>
          <a:xfrm>
            <a:off x="866216" y="2476905"/>
            <a:ext cx="6619244" cy="2895195"/>
          </a:xfrm>
        </p:spPr>
        <p:txBody>
          <a:bodyPr>
            <a:normAutofit fontScale="77500" lnSpcReduction="20000"/>
          </a:bodyPr>
          <a:lstStyle/>
          <a:p>
            <a:pPr algn="just">
              <a:lnSpc>
                <a:spcPct val="200000"/>
              </a:lnSpc>
              <a:spcBef>
                <a:spcPts val="450"/>
              </a:spcBef>
              <a:spcAft>
                <a:spcPts val="450"/>
              </a:spcAft>
            </a:pPr>
            <a:r>
              <a:rPr lang="el-GR" sz="1350" dirty="0">
                <a:solidFill>
                  <a:srgbClr val="000000"/>
                </a:solidFill>
                <a:latin typeface="Times New Roman" panose="02020603050405020304" pitchFamily="18" charset="0"/>
                <a:ea typeface="Times New Roman" panose="02020603050405020304" pitchFamily="18" charset="0"/>
              </a:rPr>
              <a:t>Στο πολιτικό πεδίο υπογράφηκε στις 12 Φεβρουαρίου 1922 το Δημοκρατικό Μανιφέστο από τους παλιούς κοινωνιολόγους με επικεφαλής τον Αλέξανδρο Παπαναστασίου και συγκροτήθηκε η ομάδα των Δημοκρατικών Φιλελευθέρων. Στις 25 Φεβρουαρίου έπεσε η κυβέρνηση Γούναρη και σχηματίστηκε και πάλι με οριακή  πλειοψηφία στις 5 Μαρτίου 1922.Στις 22 Μαρτίου 1922 ο Υπουργός Οικονομικών Πρωτοπαπαδάκης έκοψε το νόμισμα στη μέση δημιουργώντας τις προϋποθέσεις ενός εσωτερικού δανεισμού. Στις 9 </a:t>
            </a:r>
            <a:r>
              <a:rPr lang="el-GR" sz="1350" dirty="0" err="1">
                <a:solidFill>
                  <a:srgbClr val="000000"/>
                </a:solidFill>
                <a:latin typeface="Times New Roman" panose="02020603050405020304" pitchFamily="18" charset="0"/>
                <a:ea typeface="Times New Roman" panose="02020603050405020304" pitchFamily="18" charset="0"/>
              </a:rPr>
              <a:t>Μαϊου</a:t>
            </a:r>
            <a:r>
              <a:rPr lang="el-GR" sz="1350" dirty="0">
                <a:solidFill>
                  <a:srgbClr val="000000"/>
                </a:solidFill>
                <a:latin typeface="Times New Roman" panose="02020603050405020304" pitchFamily="18" charset="0"/>
                <a:ea typeface="Times New Roman" panose="02020603050405020304" pitchFamily="18" charset="0"/>
              </a:rPr>
              <a:t> σχηματίστηκε κυβέρνηση Πέτρου Πρωτοπαπαδάκη με άνετη </a:t>
            </a:r>
            <a:r>
              <a:rPr lang="el-GR" sz="1350" dirty="0" err="1">
                <a:solidFill>
                  <a:srgbClr val="000000"/>
                </a:solidFill>
                <a:latin typeface="Times New Roman" panose="02020603050405020304" pitchFamily="18" charset="0"/>
                <a:ea typeface="Times New Roman" panose="02020603050405020304" pitchFamily="18" charset="0"/>
              </a:rPr>
              <a:t>πλειοψηφία.Συγκροτήθηκε</a:t>
            </a:r>
            <a:r>
              <a:rPr lang="el-GR" sz="1350" dirty="0">
                <a:solidFill>
                  <a:srgbClr val="000000"/>
                </a:solidFill>
                <a:latin typeface="Times New Roman" panose="02020603050405020304" pitchFamily="18" charset="0"/>
                <a:ea typeface="Times New Roman" panose="02020603050405020304" pitchFamily="18" charset="0"/>
              </a:rPr>
              <a:t> μάλιστα το Συμβούλιο των 5: Δ. Γούναρης, Ν. Θεοτόκης, Γ. Μπαλτατζής, Π. Πρωτοπαπαδάκης, Ν. Στράτος. Στις 23 Μαΐου ο </a:t>
            </a:r>
            <a:r>
              <a:rPr lang="el-GR" sz="1350" dirty="0" err="1">
                <a:solidFill>
                  <a:srgbClr val="000000"/>
                </a:solidFill>
                <a:latin typeface="Times New Roman" panose="02020603050405020304" pitchFamily="18" charset="0"/>
                <a:ea typeface="Times New Roman" panose="02020603050405020304" pitchFamily="18" charset="0"/>
              </a:rPr>
              <a:t>Παπούλας</a:t>
            </a:r>
            <a:r>
              <a:rPr lang="el-GR" sz="1350" dirty="0">
                <a:solidFill>
                  <a:srgbClr val="000000"/>
                </a:solidFill>
                <a:latin typeface="Times New Roman" panose="02020603050405020304" pitchFamily="18" charset="0"/>
                <a:ea typeface="Times New Roman" panose="02020603050405020304" pitchFamily="18" charset="0"/>
              </a:rPr>
              <a:t> αντικαταστάθηκε από τον Γ. </a:t>
            </a:r>
            <a:r>
              <a:rPr lang="el-GR" sz="1350" dirty="0" err="1">
                <a:solidFill>
                  <a:srgbClr val="000000"/>
                </a:solidFill>
                <a:latin typeface="Times New Roman" panose="02020603050405020304" pitchFamily="18" charset="0"/>
                <a:ea typeface="Times New Roman" panose="02020603050405020304" pitchFamily="18" charset="0"/>
              </a:rPr>
              <a:t>Χατζηανέστη</a:t>
            </a:r>
            <a:r>
              <a:rPr lang="el-GR" sz="1350" dirty="0">
                <a:solidFill>
                  <a:srgbClr val="000000"/>
                </a:solidFill>
                <a:latin typeface="Times New Roman" panose="02020603050405020304" pitchFamily="18" charset="0"/>
                <a:ea typeface="Times New Roman" panose="02020603050405020304" pitchFamily="18" charset="0"/>
              </a:rPr>
              <a:t>. </a:t>
            </a:r>
            <a:endParaRPr lang="el-GR" sz="1350" dirty="0">
              <a:latin typeface="Times New Roman" panose="02020603050405020304" pitchFamily="18" charset="0"/>
              <a:ea typeface="Times New Roman" panose="02020603050405020304" pitchFamily="18" charset="0"/>
            </a:endParaRPr>
          </a:p>
          <a:p>
            <a:r>
              <a:rPr lang="el-GR" sz="1350" dirty="0">
                <a:latin typeface="Times New Roman" panose="02020603050405020304" pitchFamily="18" charset="0"/>
                <a:ea typeface="Times New Roman" panose="02020603050405020304" pitchFamily="18" charset="0"/>
                <a:cs typeface="Times New Roman" panose="02020603050405020304" pitchFamily="18" charset="0"/>
              </a:rPr>
              <a:t>Πρακτικά των Συνεδριάσεων της Γ Συντακτικής Συνελεύσεως, 5.3.1922, σ. 1746-1751.</a:t>
            </a:r>
            <a:r>
              <a:rPr lang="el-GR" sz="1350" dirty="0">
                <a:latin typeface="Calibri" panose="020F0502020204030204" pitchFamily="34" charset="0"/>
                <a:ea typeface="Times New Roman" panose="02020603050405020304" pitchFamily="18" charset="0"/>
                <a:cs typeface="Times New Roman" panose="02020603050405020304" pitchFamily="18" charset="0"/>
              </a:rPr>
              <a:t> </a:t>
            </a:r>
          </a:p>
          <a:p>
            <a:r>
              <a:rPr lang="el-GR" sz="1350"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dirty="0">
                <a:latin typeface="Calibri" panose="020F0502020204030204" pitchFamily="34" charset="0"/>
                <a:ea typeface="Times New Roman" panose="02020603050405020304" pitchFamily="18" charset="0"/>
                <a:cs typeface="Times New Roman" panose="02020603050405020304" pitchFamily="18" charset="0"/>
              </a:rPr>
              <a:t>, σ. 147.</a:t>
            </a:r>
          </a:p>
          <a:p>
            <a:endParaRPr lang="el-GR" dirty="0"/>
          </a:p>
        </p:txBody>
      </p:sp>
    </p:spTree>
    <p:extLst>
      <p:ext uri="{BB962C8B-B14F-4D97-AF65-F5344CB8AC3E}">
        <p14:creationId xmlns:p14="http://schemas.microsoft.com/office/powerpoint/2010/main" val="368345579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FCA820-BFE8-4ED2-8BD2-B1BF46155422}"/>
              </a:ext>
            </a:extLst>
          </p:cNvPr>
          <p:cNvSpPr>
            <a:spLocks noGrp="1"/>
          </p:cNvSpPr>
          <p:nvPr>
            <p:ph type="title"/>
          </p:nvPr>
        </p:nvSpPr>
        <p:spPr>
          <a:xfrm>
            <a:off x="866216" y="1587501"/>
            <a:ext cx="6571060" cy="889404"/>
          </a:xfrm>
        </p:spPr>
        <p:txBody>
          <a:bodyPr>
            <a:normAutofit fontScale="90000"/>
          </a:bodyPr>
          <a:lstStyle/>
          <a:p>
            <a:r>
              <a:rPr lang="el-GR" dirty="0"/>
              <a:t>ΚΑΤΑΡΓΗΣΗ ΑΓΡΟΤΙΚΗΣ ΜΕΤΑΡΡΥΘΜΙΣΗΣ</a:t>
            </a:r>
          </a:p>
        </p:txBody>
      </p:sp>
      <p:sp>
        <p:nvSpPr>
          <p:cNvPr id="3" name="Θέση περιεχομένου 2">
            <a:extLst>
              <a:ext uri="{FF2B5EF4-FFF2-40B4-BE49-F238E27FC236}">
                <a16:creationId xmlns:a16="http://schemas.microsoft.com/office/drawing/2014/main" id="{FEEB1B74-6220-4F0A-8123-449DB5F52B9A}"/>
              </a:ext>
            </a:extLst>
          </p:cNvPr>
          <p:cNvSpPr>
            <a:spLocks noGrp="1"/>
          </p:cNvSpPr>
          <p:nvPr>
            <p:ph idx="1"/>
          </p:nvPr>
        </p:nvSpPr>
        <p:spPr>
          <a:xfrm>
            <a:off x="866216" y="2476905"/>
            <a:ext cx="6619244" cy="3418876"/>
          </a:xfrm>
        </p:spPr>
        <p:txBody>
          <a:bodyPr>
            <a:normAutofit fontScale="925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Το 1921-1922 ανακλήθηκαν από την κυβέρνηση Γούναρη 150 διατάγματα απαλλοτρίωσης τσιφλικιών που προβλέπονταν από τον Νόμο 2052/1920. Στις 11 Ιουλίου 1922 ψηφίστηκε με προσωπική παρέμβαση και υπογραφή Δ. Γούναρη ο Ν 2922.1922, ο οποίος πρόβλεπε μεγαλύτερες εκτάσεις για τους ιδιοκτήτες, καταβολή του ¼ των χρημάτων σε μετρητά και διέλυε τους συνεταιρισμούς των ακτημόνων. Ο Ευθύμιος </a:t>
            </a:r>
            <a:r>
              <a:rPr lang="el-GR" sz="1350" b="1" dirty="0" err="1">
                <a:solidFill>
                  <a:srgbClr val="000000"/>
                </a:solidFill>
                <a:latin typeface="Times New Roman" panose="02020603050405020304" pitchFamily="18" charset="0"/>
                <a:ea typeface="Times New Roman" panose="02020603050405020304" pitchFamily="18" charset="0"/>
              </a:rPr>
              <a:t>Ζουρμπάς</a:t>
            </a:r>
            <a:r>
              <a:rPr lang="el-GR" sz="1350" b="1" dirty="0">
                <a:solidFill>
                  <a:srgbClr val="000000"/>
                </a:solidFill>
                <a:latin typeface="Times New Roman" panose="02020603050405020304" pitchFamily="18" charset="0"/>
                <a:ea typeface="Times New Roman" panose="02020603050405020304" pitchFamily="18" charset="0"/>
              </a:rPr>
              <a:t>, Φιλελεύθερος  βουλευτής Δράμας σε συνεργασία με τον Φίλιππο Δραγούμη εισηγήθηκε με νηφάλιο τρόπο στην Βουλή την επαναφορά του 2052/1920.</a:t>
            </a:r>
            <a:endParaRPr lang="el-GR" sz="1350" b="1" dirty="0">
              <a:latin typeface="Times New Roman" panose="02020603050405020304" pitchFamily="18" charset="0"/>
              <a:ea typeface="Times New Roman" panose="02020603050405020304" pitchFamily="18" charset="0"/>
            </a:endParaRPr>
          </a:p>
          <a:p>
            <a:r>
              <a:rPr lang="el-GR" sz="1350" b="1" dirty="0">
                <a:latin typeface="Calibri" panose="020F0502020204030204" pitchFamily="34" charset="0"/>
                <a:ea typeface="Times New Roman" panose="02020603050405020304" pitchFamily="18" charset="0"/>
                <a:cs typeface="Times New Roman" panose="02020603050405020304" pitchFamily="18" charset="0"/>
              </a:rPr>
              <a:t>Πρακτικά Συνεδριάσεων της Γ Εν Αθήναις Συντακτικής των Ελλήνων Συνελεύσεως. 11 Ιουλίου 1922, </a:t>
            </a:r>
            <a:r>
              <a:rPr lang="el-GR" sz="1350" b="1" dirty="0" err="1">
                <a:latin typeface="Calibri" panose="020F0502020204030204" pitchFamily="34" charset="0"/>
                <a:ea typeface="Times New Roman" panose="02020603050405020304" pitchFamily="18" charset="0"/>
                <a:cs typeface="Times New Roman" panose="02020603050405020304" pitchFamily="18" charset="0"/>
              </a:rPr>
              <a:t>σσ</a:t>
            </a:r>
            <a:r>
              <a:rPr lang="el-GR" sz="1350" b="1" dirty="0">
                <a:latin typeface="Calibri" panose="020F0502020204030204" pitchFamily="34" charset="0"/>
                <a:ea typeface="Times New Roman" panose="02020603050405020304" pitchFamily="18" charset="0"/>
                <a:cs typeface="Times New Roman" panose="02020603050405020304" pitchFamily="18" charset="0"/>
              </a:rPr>
              <a:t>. 4055-4106</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Σίδερης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174-176, </a:t>
            </a:r>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262, Μακεδονία, 19 Ιουνίου 1922</a:t>
            </a:r>
            <a:r>
              <a:rPr lang="el-GR" sz="1350" dirty="0">
                <a:latin typeface="Calibri" panose="020F0502020204030204" pitchFamily="34" charset="0"/>
                <a:ea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230501499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11B58-4FAB-4B57-B675-86578C325920}"/>
              </a:ext>
            </a:extLst>
          </p:cNvPr>
          <p:cNvSpPr>
            <a:spLocks noGrp="1"/>
          </p:cNvSpPr>
          <p:nvPr>
            <p:ph type="title"/>
          </p:nvPr>
        </p:nvSpPr>
        <p:spPr/>
        <p:txBody>
          <a:bodyPr>
            <a:normAutofit fontScale="90000"/>
          </a:bodyPr>
          <a:lstStyle/>
          <a:p>
            <a:r>
              <a:rPr lang="el-GR" dirty="0"/>
              <a:t>ΤΟ ΣΠΑΣΙΜΟ ΤΟΥ ΜΕΤΩΠΟΥ</a:t>
            </a:r>
          </a:p>
        </p:txBody>
      </p:sp>
      <p:sp>
        <p:nvSpPr>
          <p:cNvPr id="3" name="Θέση περιεχομένου 2">
            <a:extLst>
              <a:ext uri="{FF2B5EF4-FFF2-40B4-BE49-F238E27FC236}">
                <a16:creationId xmlns:a16="http://schemas.microsoft.com/office/drawing/2014/main" id="{48915B17-80EE-476A-B4FB-B57F49E1BF39}"/>
              </a:ext>
            </a:extLst>
          </p:cNvPr>
          <p:cNvSpPr>
            <a:spLocks noGrp="1"/>
          </p:cNvSpPr>
          <p:nvPr>
            <p:ph idx="1"/>
          </p:nvPr>
        </p:nvSpPr>
        <p:spPr>
          <a:xfrm>
            <a:off x="866216" y="2476905"/>
            <a:ext cx="6619244" cy="3348896"/>
          </a:xfrm>
        </p:spPr>
        <p:txBody>
          <a:bodyPr>
            <a:normAutofit fontScale="92500" lnSpcReduction="2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Η τουρκική αντεπίθεση ξεκίνησε στις 13 Αυγούστου 1922. Στις 28 Αυγούστου ορκίστηκε η κυβέρνηση Ν. Τριανταφυλλάκου. Στις 11Σεπτεμβρίου 1922 εκδηλώθηκε κίνημα από τους </a:t>
            </a:r>
            <a:r>
              <a:rPr lang="el-GR" sz="1350" b="1" dirty="0" err="1">
                <a:solidFill>
                  <a:srgbClr val="000000"/>
                </a:solidFill>
                <a:latin typeface="Times New Roman" panose="02020603050405020304" pitchFamily="18" charset="0"/>
                <a:ea typeface="Times New Roman" panose="02020603050405020304" pitchFamily="18" charset="0"/>
              </a:rPr>
              <a:t>αντιβενιζελικούς</a:t>
            </a:r>
            <a:r>
              <a:rPr lang="el-GR" sz="1350" b="1" dirty="0">
                <a:solidFill>
                  <a:srgbClr val="000000"/>
                </a:solidFill>
                <a:latin typeface="Times New Roman" panose="02020603050405020304" pitchFamily="18" charset="0"/>
                <a:ea typeface="Times New Roman" panose="02020603050405020304" pitchFamily="18" charset="0"/>
              </a:rPr>
              <a:t> που είχαν καταφύγει στην Χίο και στην Μυτιλήνη, με </a:t>
            </a:r>
            <a:r>
              <a:rPr lang="el-GR" sz="1350" b="1" dirty="0" err="1">
                <a:solidFill>
                  <a:srgbClr val="000000"/>
                </a:solidFill>
                <a:latin typeface="Times New Roman" panose="02020603050405020304" pitchFamily="18" charset="0"/>
                <a:ea typeface="Times New Roman" panose="02020603050405020304" pitchFamily="18" charset="0"/>
              </a:rPr>
              <a:t>επικεφαλήςτον</a:t>
            </a:r>
            <a:r>
              <a:rPr lang="el-GR" sz="1350" b="1" dirty="0">
                <a:solidFill>
                  <a:srgbClr val="000000"/>
                </a:solidFill>
                <a:latin typeface="Times New Roman" panose="02020603050405020304" pitchFamily="18" charset="0"/>
                <a:ea typeface="Times New Roman" panose="02020603050405020304" pitchFamily="18" charset="0"/>
              </a:rPr>
              <a:t> Ν. πλαστήρα και τον Στυλιανό Γονατά. Στις 13 Σεπτεμβρίου 1922 οι </a:t>
            </a:r>
            <a:r>
              <a:rPr lang="el-GR" sz="1350" b="1" dirty="0" err="1">
                <a:solidFill>
                  <a:srgbClr val="000000"/>
                </a:solidFill>
                <a:latin typeface="Times New Roman" panose="02020603050405020304" pitchFamily="18" charset="0"/>
                <a:ea typeface="Times New Roman" panose="02020603050405020304" pitchFamily="18" charset="0"/>
              </a:rPr>
              <a:t>βενιζελικοί</a:t>
            </a:r>
            <a:r>
              <a:rPr lang="el-GR" sz="1350" b="1" dirty="0">
                <a:solidFill>
                  <a:srgbClr val="000000"/>
                </a:solidFill>
                <a:latin typeface="Times New Roman" panose="02020603050405020304" pitchFamily="18" charset="0"/>
                <a:ea typeface="Times New Roman" panose="02020603050405020304" pitchFamily="18" charset="0"/>
              </a:rPr>
              <a:t> αξίωσαν την παραίτηση του </a:t>
            </a:r>
            <a:r>
              <a:rPr lang="el-GR" sz="1350" b="1" dirty="0" err="1">
                <a:solidFill>
                  <a:srgbClr val="000000"/>
                </a:solidFill>
                <a:latin typeface="Times New Roman" panose="02020603050405020304" pitchFamily="18" charset="0"/>
                <a:ea typeface="Times New Roman" panose="02020603050405020304" pitchFamily="18" charset="0"/>
              </a:rPr>
              <a:t>Κωνσττνίνου</a:t>
            </a:r>
            <a:r>
              <a:rPr lang="el-GR" sz="1350" b="1" dirty="0">
                <a:solidFill>
                  <a:srgbClr val="000000"/>
                </a:solidFill>
                <a:latin typeface="Times New Roman" panose="02020603050405020304" pitchFamily="18" charset="0"/>
                <a:ea typeface="Times New Roman" panose="02020603050405020304" pitchFamily="18" charset="0"/>
              </a:rPr>
              <a:t> υπέρ του διαδόχου Γεωργίου, την συγκρότηση κυβέρνησης φίλα προσκείμενης στην </a:t>
            </a:r>
            <a:r>
              <a:rPr lang="el-GR" sz="1350" b="1" dirty="0" err="1">
                <a:solidFill>
                  <a:srgbClr val="000000"/>
                </a:solidFill>
                <a:latin typeface="Times New Roman" panose="02020603050405020304" pitchFamily="18" charset="0"/>
                <a:ea typeface="Times New Roman" panose="02020603050405020304" pitchFamily="18" charset="0"/>
              </a:rPr>
              <a:t>Αντάντ</a:t>
            </a:r>
            <a:r>
              <a:rPr lang="el-GR" sz="1350" b="1" dirty="0">
                <a:solidFill>
                  <a:srgbClr val="000000"/>
                </a:solidFill>
                <a:latin typeface="Times New Roman" panose="02020603050405020304" pitchFamily="18" charset="0"/>
                <a:ea typeface="Times New Roman" panose="02020603050405020304" pitchFamily="18" charset="0"/>
              </a:rPr>
              <a:t>, την ενίσχυση του μετώπου της Θράκης. Στις 14 Σεπτεμβρίου 1922 ο Κωνσταντίνος παραιτήθηκε και στις 30 Σεπτεμβρίου αναχώρησε για το εξωτερικό. Πέθανε στο Παλέρμο στις 27 Δεκεμβρίου 1922.</a:t>
            </a:r>
            <a:endParaRPr lang="el-GR" sz="1350" b="1" dirty="0">
              <a:latin typeface="Times New Roman" panose="02020603050405020304" pitchFamily="18" charset="0"/>
              <a:ea typeface="Times New Roman" panose="02020603050405020304" pitchFamily="18" charset="0"/>
            </a:endParaRPr>
          </a:p>
          <a:p>
            <a:r>
              <a:rPr lang="el-GR" sz="1350" b="1" dirty="0">
                <a:latin typeface="Calibri" panose="020F0502020204030204" pitchFamily="34" charset="0"/>
                <a:ea typeface="Times New Roman" panose="02020603050405020304" pitchFamily="18" charset="0"/>
                <a:cs typeface="Times New Roman" panose="02020603050405020304" pitchFamily="18" charset="0"/>
              </a:rPr>
              <a:t>Μεταξάς, τ. Γ, σ.197-199.</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150.</a:t>
            </a:r>
          </a:p>
          <a:p>
            <a:endParaRPr lang="el-GR" dirty="0"/>
          </a:p>
        </p:txBody>
      </p:sp>
    </p:spTree>
    <p:extLst>
      <p:ext uri="{BB962C8B-B14F-4D97-AF65-F5344CB8AC3E}">
        <p14:creationId xmlns:p14="http://schemas.microsoft.com/office/powerpoint/2010/main" val="24438109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DAFCFB-A961-4B12-99E1-5DCEE473FCAB}"/>
              </a:ext>
            </a:extLst>
          </p:cNvPr>
          <p:cNvSpPr>
            <a:spLocks noGrp="1"/>
          </p:cNvSpPr>
          <p:nvPr>
            <p:ph type="title"/>
          </p:nvPr>
        </p:nvSpPr>
        <p:spPr/>
        <p:txBody>
          <a:bodyPr/>
          <a:lstStyle/>
          <a:p>
            <a:r>
              <a:rPr lang="el-GR" dirty="0"/>
              <a:t>Η ΔΙΚΗ ΤΩΝ 6</a:t>
            </a:r>
          </a:p>
        </p:txBody>
      </p:sp>
      <p:sp>
        <p:nvSpPr>
          <p:cNvPr id="3" name="Θέση περιεχομένου 2">
            <a:extLst>
              <a:ext uri="{FF2B5EF4-FFF2-40B4-BE49-F238E27FC236}">
                <a16:creationId xmlns:a16="http://schemas.microsoft.com/office/drawing/2014/main" id="{97681190-3D02-4107-AB8B-422F129D3FE4}"/>
              </a:ext>
            </a:extLst>
          </p:cNvPr>
          <p:cNvSpPr>
            <a:spLocks noGrp="1"/>
          </p:cNvSpPr>
          <p:nvPr>
            <p:ph idx="1"/>
          </p:nvPr>
        </p:nvSpPr>
        <p:spPr>
          <a:xfrm>
            <a:off x="818032" y="2498792"/>
            <a:ext cx="6619244" cy="3501958"/>
          </a:xfrm>
        </p:spPr>
        <p:txBody>
          <a:bodyPr>
            <a:normAutofit fontScale="850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Ο Βενιζέλος διορίστηκε από τους στρατιωτικούς στις 14 Σεπτεμβρίου εκπρόσωπος της Ελλάδας στο εξωτερικό. Στις 1 Οκτωβρίου άρχισε η εκκένωση της Α. </a:t>
            </a:r>
            <a:r>
              <a:rPr lang="el-GR" b="1" dirty="0">
                <a:solidFill>
                  <a:srgbClr val="000000"/>
                </a:solidFill>
                <a:latin typeface="Times New Roman" panose="02020603050405020304" pitchFamily="18" charset="0"/>
                <a:ea typeface="Times New Roman" panose="02020603050405020304" pitchFamily="18" charset="0"/>
              </a:rPr>
              <a:t>Θ</a:t>
            </a:r>
            <a:r>
              <a:rPr lang="el-GR" sz="1350" b="1" dirty="0">
                <a:solidFill>
                  <a:srgbClr val="000000"/>
                </a:solidFill>
                <a:latin typeface="Times New Roman" panose="02020603050405020304" pitchFamily="18" charset="0"/>
                <a:ea typeface="Times New Roman" panose="02020603050405020304" pitchFamily="18" charset="0"/>
              </a:rPr>
              <a:t>ράκης που ολοκληρώθηκες τις 30 Νοεμβρίου 1922. Τον Νοέμβριο του 1922 με πρόταση της </a:t>
            </a:r>
            <a:r>
              <a:rPr lang="el-GR" sz="1350" b="1" dirty="0" err="1">
                <a:solidFill>
                  <a:srgbClr val="000000"/>
                </a:solidFill>
                <a:latin typeface="Times New Roman" panose="02020603050405020304" pitchFamily="18" charset="0"/>
                <a:ea typeface="Times New Roman" panose="02020603050405020304" pitchFamily="18" charset="0"/>
              </a:rPr>
              <a:t>προανακριτκής</a:t>
            </a:r>
            <a:r>
              <a:rPr lang="el-GR" sz="1350" b="1" dirty="0">
                <a:solidFill>
                  <a:srgbClr val="000000"/>
                </a:solidFill>
                <a:latin typeface="Times New Roman" panose="02020603050405020304" pitchFamily="18" charset="0"/>
                <a:ea typeface="Times New Roman" panose="02020603050405020304" pitchFamily="18" charset="0"/>
              </a:rPr>
              <a:t> Επιτροπής επικεφαλής της οποίας ήταν ο Θ. Πάγκαλος παραπέμφθηκαν για εσχάτη προδοσία σε έκτακτο στρατοδικείο (Δίκη των Έξι) και εκτελέστηκαν στις 15 Νοεμβρίου οι </a:t>
            </a:r>
            <a:r>
              <a:rPr lang="el-GR" sz="1350" b="1" dirty="0" err="1">
                <a:solidFill>
                  <a:srgbClr val="000000"/>
                </a:solidFill>
                <a:latin typeface="Times New Roman" panose="02020603050405020304" pitchFamily="18" charset="0"/>
                <a:ea typeface="Times New Roman" panose="02020603050405020304" pitchFamily="18" charset="0"/>
              </a:rPr>
              <a:t>οι</a:t>
            </a:r>
            <a:r>
              <a:rPr lang="el-GR" sz="1350" b="1" dirty="0">
                <a:solidFill>
                  <a:srgbClr val="000000"/>
                </a:solidFill>
                <a:latin typeface="Times New Roman" panose="02020603050405020304" pitchFamily="18" charset="0"/>
                <a:ea typeface="Times New Roman" panose="02020603050405020304" pitchFamily="18" charset="0"/>
              </a:rPr>
              <a:t> Δ. Γούναρης, Π. Πρωτοπαπαδάκης, Π. </a:t>
            </a:r>
            <a:r>
              <a:rPr lang="el-GR" sz="1350" b="1" dirty="0" err="1">
                <a:solidFill>
                  <a:srgbClr val="000000"/>
                </a:solidFill>
                <a:latin typeface="Times New Roman" panose="02020603050405020304" pitchFamily="18" charset="0"/>
                <a:ea typeface="Times New Roman" panose="02020603050405020304" pitchFamily="18" charset="0"/>
              </a:rPr>
              <a:t>Μπαλτατζης</a:t>
            </a:r>
            <a:r>
              <a:rPr lang="el-GR" sz="1350" b="1" dirty="0">
                <a:solidFill>
                  <a:srgbClr val="000000"/>
                </a:solidFill>
                <a:latin typeface="Times New Roman" panose="02020603050405020304" pitchFamily="18" charset="0"/>
                <a:ea typeface="Times New Roman" panose="02020603050405020304" pitchFamily="18" charset="0"/>
              </a:rPr>
              <a:t>, Ν Στράτος, Ν. Θεοτόκης, Γ. </a:t>
            </a:r>
            <a:r>
              <a:rPr lang="el-GR" sz="1350" b="1" dirty="0" err="1">
                <a:solidFill>
                  <a:srgbClr val="000000"/>
                </a:solidFill>
                <a:latin typeface="Times New Roman" panose="02020603050405020304" pitchFamily="18" charset="0"/>
                <a:ea typeface="Times New Roman" panose="02020603050405020304" pitchFamily="18" charset="0"/>
              </a:rPr>
              <a:t>Χατζηανέστης</a:t>
            </a:r>
            <a:r>
              <a:rPr lang="el-GR" sz="1350" b="1" dirty="0">
                <a:solidFill>
                  <a:srgbClr val="000000"/>
                </a:solidFill>
                <a:latin typeface="Times New Roman" panose="02020603050405020304" pitchFamily="18" charset="0"/>
                <a:ea typeface="Times New Roman" panose="02020603050405020304" pitchFamily="18" charset="0"/>
              </a:rPr>
              <a:t> και τιμωρήθηκαν με ισόβια κάθειρξη οι Ξ. Στρατηγός και Μ. Γούδας. Στις 14 Νοεμβρίου 1922 διαλύθηκε η Επαναστατική Επιτροπή και συγκροτήθηκε Κυβέρνηση </a:t>
            </a:r>
            <a:r>
              <a:rPr lang="el-GR" sz="1350" b="1" dirty="0" err="1">
                <a:solidFill>
                  <a:srgbClr val="000000"/>
                </a:solidFill>
                <a:latin typeface="Times New Roman" panose="02020603050405020304" pitchFamily="18" charset="0"/>
                <a:ea typeface="Times New Roman" panose="02020603050405020304" pitchFamily="18" charset="0"/>
              </a:rPr>
              <a:t>Στ</a:t>
            </a:r>
            <a:r>
              <a:rPr lang="el-GR" sz="1350" b="1" dirty="0">
                <a:solidFill>
                  <a:srgbClr val="000000"/>
                </a:solidFill>
                <a:latin typeface="Times New Roman" panose="02020603050405020304" pitchFamily="18" charset="0"/>
                <a:ea typeface="Times New Roman" panose="02020603050405020304" pitchFamily="18" charset="0"/>
              </a:rPr>
              <a:t>. Γονατά με Υπουργό στρατιωτικών τον Θ. Πάγκαλο που ανασυγκρότησε την άμυνα στον Έβρο. </a:t>
            </a:r>
            <a:endParaRPr lang="el-GR" sz="1350" b="1" dirty="0">
              <a:latin typeface="Times New Roman" panose="02020603050405020304" pitchFamily="18" charset="0"/>
              <a:ea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Δαφνής</a:t>
            </a:r>
            <a:r>
              <a:rPr lang="en-US" sz="1350" b="1" dirty="0">
                <a:latin typeface="Calibri" panose="020F0502020204030204" pitchFamily="34" charset="0"/>
                <a:ea typeface="Times New Roman" panose="02020603050405020304" pitchFamily="18" charset="0"/>
                <a:cs typeface="Times New Roman" panose="02020603050405020304" pitchFamily="18" charset="0"/>
              </a:rPr>
              <a:t>, </a:t>
            </a:r>
            <a:r>
              <a:rPr lang="el-GR" sz="1350" b="1" dirty="0">
                <a:latin typeface="Calibri" panose="020F0502020204030204" pitchFamily="34" charset="0"/>
                <a:ea typeface="Times New Roman" panose="02020603050405020304" pitchFamily="18" charset="0"/>
                <a:cs typeface="Times New Roman" panose="02020603050405020304" pitchFamily="18" charset="0"/>
              </a:rPr>
              <a:t>τ</a:t>
            </a:r>
            <a:r>
              <a:rPr lang="en-US" sz="1350" b="1" dirty="0">
                <a:latin typeface="Calibri" panose="020F0502020204030204" pitchFamily="34" charset="0"/>
                <a:ea typeface="Times New Roman" panose="02020603050405020304" pitchFamily="18" charset="0"/>
                <a:cs typeface="Times New Roman" panose="02020603050405020304" pitchFamily="18" charset="0"/>
              </a:rPr>
              <a:t>.1., </a:t>
            </a:r>
            <a:r>
              <a:rPr lang="el-GR" sz="1350" b="1" dirty="0">
                <a:latin typeface="Calibri" panose="020F0502020204030204" pitchFamily="34" charset="0"/>
                <a:ea typeface="Times New Roman" panose="02020603050405020304" pitchFamily="18" charset="0"/>
                <a:cs typeface="Times New Roman" panose="02020603050405020304" pitchFamily="18" charset="0"/>
              </a:rPr>
              <a:t>σ</a:t>
            </a:r>
            <a:r>
              <a:rPr lang="en-US" sz="1350" b="1" dirty="0">
                <a:latin typeface="Calibri" panose="020F0502020204030204" pitchFamily="34" charset="0"/>
                <a:ea typeface="Times New Roman" panose="02020603050405020304" pitchFamily="18" charset="0"/>
                <a:cs typeface="Times New Roman" panose="02020603050405020304" pitchFamily="18" charset="0"/>
              </a:rPr>
              <a:t>.16, </a:t>
            </a:r>
            <a:r>
              <a:rPr lang="el-GR" sz="1350" b="1" dirty="0">
                <a:latin typeface="Calibri" panose="020F0502020204030204" pitchFamily="34" charset="0"/>
                <a:ea typeface="Times New Roman" panose="02020603050405020304" pitchFamily="18" charset="0"/>
                <a:cs typeface="Times New Roman" panose="02020603050405020304" pitchFamily="18" charset="0"/>
              </a:rPr>
              <a:t>σ</a:t>
            </a:r>
            <a:r>
              <a:rPr lang="en-US" sz="1350" b="1" dirty="0">
                <a:latin typeface="Calibri" panose="020F0502020204030204" pitchFamily="34" charset="0"/>
                <a:ea typeface="Times New Roman" panose="02020603050405020304" pitchFamily="18" charset="0"/>
                <a:cs typeface="Times New Roman" panose="02020603050405020304" pitchFamily="18" charset="0"/>
              </a:rPr>
              <a:t>. 22-23</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pPr indent="0" algn="just">
              <a:lnSpc>
                <a:spcPct val="150000"/>
              </a:lnSpc>
            </a:pPr>
            <a:endParaRPr lang="el-GR" sz="1350" dirty="0">
              <a:latin typeface="Times New Roman" panose="02020603050405020304"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252282294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6548E8-AB97-4DB1-AF36-AEC3E6A116A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2CAB510-6608-4493-A63C-79D4E0E25697}"/>
              </a:ext>
            </a:extLst>
          </p:cNvPr>
          <p:cNvSpPr>
            <a:spLocks noGrp="1"/>
          </p:cNvSpPr>
          <p:nvPr>
            <p:ph idx="1"/>
          </p:nvPr>
        </p:nvSpPr>
        <p:spPr>
          <a:xfrm>
            <a:off x="866216" y="2527975"/>
            <a:ext cx="6619244" cy="2844125"/>
          </a:xfrm>
        </p:spPr>
        <p:txBody>
          <a:bodyPr>
            <a:normAutofit fontScale="25000" lnSpcReduction="20000"/>
          </a:bodyPr>
          <a:lstStyle/>
          <a:p>
            <a:pPr algn="just">
              <a:lnSpc>
                <a:spcPct val="200000"/>
              </a:lnSpc>
              <a:spcBef>
                <a:spcPts val="450"/>
              </a:spcBef>
              <a:spcAft>
                <a:spcPts val="450"/>
              </a:spcAft>
            </a:pPr>
            <a:r>
              <a:rPr lang="el-GR" sz="4650" b="1" dirty="0">
                <a:solidFill>
                  <a:srgbClr val="000000"/>
                </a:solidFill>
                <a:latin typeface="Times New Roman" panose="02020603050405020304" pitchFamily="18" charset="0"/>
                <a:ea typeface="Times New Roman" panose="02020603050405020304" pitchFamily="18" charset="0"/>
              </a:rPr>
              <a:t>Μετά την Μικρασιατική καταστροφή, οι σύμμαχοι υπέγραψαν τη Συνθήκη της </a:t>
            </a:r>
            <a:r>
              <a:rPr lang="el-GR" sz="4650" b="1" dirty="0" err="1">
                <a:solidFill>
                  <a:srgbClr val="000000"/>
                </a:solidFill>
                <a:latin typeface="Times New Roman" panose="02020603050405020304" pitchFamily="18" charset="0"/>
                <a:ea typeface="Times New Roman" panose="02020603050405020304" pitchFamily="18" charset="0"/>
              </a:rPr>
              <a:t>Λωζάνης</a:t>
            </a:r>
            <a:r>
              <a:rPr lang="el-GR" sz="4650" b="1" dirty="0">
                <a:solidFill>
                  <a:srgbClr val="000000"/>
                </a:solidFill>
                <a:latin typeface="Times New Roman" panose="02020603050405020304" pitchFamily="18" charset="0"/>
                <a:ea typeface="Times New Roman" panose="02020603050405020304" pitchFamily="18" charset="0"/>
              </a:rPr>
              <a:t> το 1923, με ευνοϊκότερους όρους για </a:t>
            </a:r>
            <a:r>
              <a:rPr lang="el-GR" sz="4650" b="1" dirty="0" err="1">
                <a:solidFill>
                  <a:srgbClr val="000000"/>
                </a:solidFill>
                <a:latin typeface="Times New Roman" panose="02020603050405020304" pitchFamily="18" charset="0"/>
                <a:ea typeface="Times New Roman" panose="02020603050405020304" pitchFamily="18" charset="0"/>
              </a:rPr>
              <a:t>τηνΤουρκία</a:t>
            </a:r>
            <a:r>
              <a:rPr lang="el-GR" sz="4650" b="1" dirty="0">
                <a:solidFill>
                  <a:srgbClr val="000000"/>
                </a:solidFill>
                <a:latin typeface="Times New Roman" panose="02020603050405020304" pitchFamily="18" charset="0"/>
                <a:ea typeface="Times New Roman" panose="02020603050405020304" pitchFamily="18" charset="0"/>
              </a:rPr>
              <a:t>. Η Συνθήκη της </a:t>
            </a:r>
            <a:r>
              <a:rPr lang="el-GR" sz="4650" b="1" dirty="0" err="1">
                <a:solidFill>
                  <a:srgbClr val="000000"/>
                </a:solidFill>
                <a:latin typeface="Times New Roman" panose="02020603050405020304" pitchFamily="18" charset="0"/>
                <a:ea typeface="Times New Roman" panose="02020603050405020304" pitchFamily="18" charset="0"/>
              </a:rPr>
              <a:t>Λωζάνης</a:t>
            </a:r>
            <a:r>
              <a:rPr lang="el-GR" sz="4650" b="1" dirty="0">
                <a:solidFill>
                  <a:srgbClr val="000000"/>
                </a:solidFill>
                <a:latin typeface="Times New Roman" panose="02020603050405020304" pitchFamily="18" charset="0"/>
                <a:ea typeface="Times New Roman" panose="02020603050405020304" pitchFamily="18" charset="0"/>
              </a:rPr>
              <a:t> ήταν συνθήκη ειρήνης που έθεσε τα όρια της σύγχρονης Τουρκίας. Υπογράφηκε στη </a:t>
            </a:r>
            <a:r>
              <a:rPr lang="el-GR" sz="4650" b="1" dirty="0" err="1">
                <a:solidFill>
                  <a:srgbClr val="000000"/>
                </a:solidFill>
                <a:latin typeface="Times New Roman" panose="02020603050405020304" pitchFamily="18" charset="0"/>
                <a:ea typeface="Times New Roman" panose="02020603050405020304" pitchFamily="18" charset="0"/>
              </a:rPr>
              <a:t>Λωζάνη</a:t>
            </a:r>
            <a:r>
              <a:rPr lang="el-GR" sz="4650" b="1" dirty="0">
                <a:solidFill>
                  <a:srgbClr val="000000"/>
                </a:solidFill>
                <a:latin typeface="Times New Roman" panose="02020603050405020304" pitchFamily="18" charset="0"/>
                <a:ea typeface="Times New Roman" panose="02020603050405020304" pitchFamily="18" charset="0"/>
              </a:rPr>
              <a:t> στις 24 Ιουλίου 1923 από την Ελλάδα , την Τουρκία και τις άλλες χώρες που πολέμησαν στον Α παγκόσμιο πόλεμο και την Μικρασιατική εκστρατεία 1919-1922 και συμμετείχαν </a:t>
            </a:r>
            <a:r>
              <a:rPr lang="el-GR" sz="4650" b="1" dirty="0" err="1">
                <a:solidFill>
                  <a:srgbClr val="000000"/>
                </a:solidFill>
                <a:latin typeface="Times New Roman" panose="02020603050405020304" pitchFamily="18" charset="0"/>
                <a:ea typeface="Times New Roman" panose="02020603050405020304" pitchFamily="18" charset="0"/>
              </a:rPr>
              <a:t>στηνΣυνθήκη</a:t>
            </a:r>
            <a:r>
              <a:rPr lang="el-GR" sz="4650" b="1" dirty="0">
                <a:solidFill>
                  <a:srgbClr val="000000"/>
                </a:solidFill>
                <a:latin typeface="Times New Roman" panose="02020603050405020304" pitchFamily="18" charset="0"/>
                <a:ea typeface="Times New Roman" panose="02020603050405020304" pitchFamily="18" charset="0"/>
              </a:rPr>
              <a:t> των </a:t>
            </a:r>
            <a:r>
              <a:rPr lang="el-GR" sz="4650" b="1" dirty="0" err="1">
                <a:solidFill>
                  <a:srgbClr val="000000"/>
                </a:solidFill>
                <a:latin typeface="Times New Roman" panose="02020603050405020304" pitchFamily="18" charset="0"/>
                <a:ea typeface="Times New Roman" panose="02020603050405020304" pitchFamily="18" charset="0"/>
              </a:rPr>
              <a:t>Σεβρών</a:t>
            </a:r>
            <a:r>
              <a:rPr lang="el-GR" sz="4650" b="1" dirty="0">
                <a:solidFill>
                  <a:srgbClr val="000000"/>
                </a:solidFill>
                <a:latin typeface="Times New Roman" panose="02020603050405020304" pitchFamily="18" charset="0"/>
                <a:ea typeface="Times New Roman" panose="02020603050405020304" pitchFamily="18" charset="0"/>
              </a:rPr>
              <a:t> συμπεριλαμβανομένης και της  ΕΣΣΔ (που δεν συμμετείχε στην προηγούμενη συνθήκη). Η υπογραφείσα συνθήκη ήταν το αποτέλεσμα της σχετικής διάσκεψης που ξεκίνησε στις 7.111923 μεταξύ των μελών. </a:t>
            </a:r>
          </a:p>
          <a:p>
            <a:pPr algn="just">
              <a:lnSpc>
                <a:spcPct val="200000"/>
              </a:lnSpc>
              <a:spcBef>
                <a:spcPts val="450"/>
              </a:spcBef>
              <a:spcAft>
                <a:spcPts val="450"/>
              </a:spcAft>
            </a:pPr>
            <a:endParaRPr lang="el-GR" sz="4650" b="1" dirty="0">
              <a:solidFill>
                <a:srgbClr val="000000"/>
              </a:solidFill>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endParaRPr lang="el-GR" sz="3000"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97206007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E5686-B857-43AB-B47D-4BAED0604274}"/>
              </a:ext>
            </a:extLst>
          </p:cNvPr>
          <p:cNvSpPr>
            <a:spLocks noGrp="1"/>
          </p:cNvSpPr>
          <p:nvPr>
            <p:ph type="title"/>
          </p:nvPr>
        </p:nvSpPr>
        <p:spPr/>
        <p:txBody>
          <a:bodyPr/>
          <a:lstStyle/>
          <a:p>
            <a:r>
              <a:rPr lang="el-GR" dirty="0"/>
              <a:t>ΒΙΒΛΙΟΓΡΑΦΙΑ</a:t>
            </a:r>
          </a:p>
        </p:txBody>
      </p:sp>
      <p:sp>
        <p:nvSpPr>
          <p:cNvPr id="3" name="Θέση περιεχομένου 2">
            <a:extLst>
              <a:ext uri="{FF2B5EF4-FFF2-40B4-BE49-F238E27FC236}">
                <a16:creationId xmlns:a16="http://schemas.microsoft.com/office/drawing/2014/main" id="{93FA7CCF-AB12-4ECC-9A6F-FFD009ED939C}"/>
              </a:ext>
            </a:extLst>
          </p:cNvPr>
          <p:cNvSpPr>
            <a:spLocks noGrp="1"/>
          </p:cNvSpPr>
          <p:nvPr>
            <p:ph idx="1"/>
          </p:nvPr>
        </p:nvSpPr>
        <p:spPr>
          <a:xfrm>
            <a:off x="866216" y="2586342"/>
            <a:ext cx="6619244" cy="2785759"/>
          </a:xfrm>
        </p:spPr>
        <p:txBody>
          <a:bodyPr>
            <a:normAutofit lnSpcReduction="10000"/>
          </a:bodyPr>
          <a:lstStyle/>
          <a:p>
            <a:r>
              <a:rPr lang="en-US" sz="1350" dirty="0">
                <a:solidFill>
                  <a:srgbClr val="202122"/>
                </a:solidFill>
                <a:latin typeface="Times New Roman" panose="02020603050405020304" pitchFamily="18" charset="0"/>
                <a:ea typeface="Times New Roman" panose="02020603050405020304" pitchFamily="18" charset="0"/>
              </a:rPr>
              <a:t>Martin Lawrence (1924). </a:t>
            </a:r>
            <a:r>
              <a:rPr lang="en-US" sz="1350" i="1" dirty="0">
                <a:solidFill>
                  <a:srgbClr val="202122"/>
                </a:solidFill>
                <a:latin typeface="Times New Roman" panose="02020603050405020304" pitchFamily="18" charset="0"/>
                <a:ea typeface="Times New Roman" panose="02020603050405020304" pitchFamily="18" charset="0"/>
              </a:rPr>
              <a:t>Treaties of Peace, 1919–1923</a:t>
            </a:r>
            <a:r>
              <a:rPr lang="en-US" sz="1350" dirty="0">
                <a:solidFill>
                  <a:srgbClr val="202122"/>
                </a:solidFill>
                <a:latin typeface="Times New Roman" panose="02020603050405020304" pitchFamily="18" charset="0"/>
                <a:ea typeface="Times New Roman" panose="02020603050405020304" pitchFamily="18" charset="0"/>
              </a:rPr>
              <a:t>. </a:t>
            </a:r>
            <a:r>
              <a:rPr lang="en-US" sz="1350" b="1" dirty="0">
                <a:solidFill>
                  <a:srgbClr val="202122"/>
                </a:solidFill>
                <a:latin typeface="Times New Roman" panose="02020603050405020304" pitchFamily="18" charset="0"/>
                <a:ea typeface="Times New Roman" panose="02020603050405020304" pitchFamily="18" charset="0"/>
              </a:rPr>
              <a:t>I</a:t>
            </a:r>
            <a:r>
              <a:rPr lang="en-US" sz="1350" dirty="0">
                <a:solidFill>
                  <a:srgbClr val="202122"/>
                </a:solidFill>
                <a:latin typeface="Times New Roman" panose="02020603050405020304" pitchFamily="18" charset="0"/>
                <a:ea typeface="Times New Roman" panose="02020603050405020304" pitchFamily="18" charset="0"/>
              </a:rPr>
              <a:t>. </a:t>
            </a:r>
            <a:r>
              <a:rPr lang="en-US" sz="1350" u="sng" dirty="0">
                <a:solidFill>
                  <a:srgbClr val="000000"/>
                </a:solidFill>
                <a:latin typeface="Times New Roman" panose="02020603050405020304" pitchFamily="18" charset="0"/>
                <a:ea typeface="Times New Roman" panose="02020603050405020304" pitchFamily="18" charset="0"/>
                <a:hlinkClick r:id="rId2" tooltip="Carnegie Endowment for International Peace"/>
              </a:rPr>
              <a:t>Carnegie Endowment for International Peace</a:t>
            </a:r>
            <a:r>
              <a:rPr lang="en-US" sz="1350" dirty="0">
                <a:solidFill>
                  <a:srgbClr val="000000"/>
                </a:solidFill>
                <a:latin typeface="Times New Roman" panose="02020603050405020304" pitchFamily="18" charset="0"/>
                <a:ea typeface="Times New Roman" panose="02020603050405020304" pitchFamily="18" charset="0"/>
              </a:rPr>
              <a:t>. p. lxxvii;</a:t>
            </a:r>
            <a:r>
              <a:rPr lang="en-US" sz="1350" dirty="0">
                <a:solidFill>
                  <a:srgbClr val="202122"/>
                </a:solidFill>
                <a:latin typeface="Times New Roman" panose="02020603050405020304" pitchFamily="18" charset="0"/>
                <a:ea typeface="Times New Roman" panose="02020603050405020304" pitchFamily="18" charset="0"/>
              </a:rPr>
              <a:t> </a:t>
            </a:r>
            <a:endParaRPr lang="el-GR" sz="1350" dirty="0">
              <a:solidFill>
                <a:srgbClr val="202122"/>
              </a:solidFill>
              <a:latin typeface="Times New Roman" panose="02020603050405020304" pitchFamily="18" charset="0"/>
              <a:ea typeface="Times New Roman" panose="02020603050405020304" pitchFamily="18" charset="0"/>
            </a:endParaRPr>
          </a:p>
          <a:p>
            <a:r>
              <a:rPr lang="en-US" sz="1350" dirty="0">
                <a:solidFill>
                  <a:srgbClr val="202122"/>
                </a:solidFill>
                <a:latin typeface="Times New Roman" panose="02020603050405020304" pitchFamily="18" charset="0"/>
                <a:ea typeface="Times New Roman" panose="02020603050405020304" pitchFamily="18" charset="0"/>
              </a:rPr>
              <a:t>Roger R. Trask, </a:t>
            </a:r>
            <a:r>
              <a:rPr lang="en-US" sz="1350" i="1" dirty="0">
                <a:solidFill>
                  <a:srgbClr val="202122"/>
                </a:solidFill>
                <a:latin typeface="Times New Roman" panose="02020603050405020304" pitchFamily="18" charset="0"/>
                <a:ea typeface="Times New Roman" panose="02020603050405020304" pitchFamily="18" charset="0"/>
              </a:rPr>
              <a:t>United States Response to Turkish Nationalism and Reform, 1914–1939</a:t>
            </a:r>
            <a:r>
              <a:rPr lang="en-US" sz="1350" dirty="0">
                <a:solidFill>
                  <a:srgbClr val="202122"/>
                </a:solidFill>
                <a:latin typeface="Times New Roman" panose="02020603050405020304" pitchFamily="18" charset="0"/>
                <a:ea typeface="Times New Roman" panose="02020603050405020304" pitchFamily="18" charset="0"/>
              </a:rPr>
              <a:t>, Chapter, "Rejection of the Lausanne Treaty and Resumption of Diplomatic Relations, 1923–1927", Excerpt, </a:t>
            </a:r>
            <a:r>
              <a:rPr lang="en-US" sz="1350" u="sng" dirty="0">
                <a:solidFill>
                  <a:srgbClr val="663366"/>
                </a:solidFill>
                <a:latin typeface="Times New Roman" panose="02020603050405020304" pitchFamily="18" charset="0"/>
                <a:ea typeface="Times New Roman" panose="02020603050405020304" pitchFamily="18" charset="0"/>
                <a:hlinkClick r:id="rId3"/>
              </a:rPr>
              <a:t>http://muse.jhu.edu</a:t>
            </a:r>
            <a:r>
              <a:rPr lang="en-US" sz="1350" dirty="0">
                <a:solidFill>
                  <a:srgbClr val="202122"/>
                </a:solidFill>
                <a:latin typeface="Times New Roman" panose="02020603050405020304" pitchFamily="18" charset="0"/>
                <a:ea typeface="Times New Roman" panose="02020603050405020304" pitchFamily="18" charset="0"/>
              </a:rPr>
              <a:t> . Accessed 2019 August 5; </a:t>
            </a:r>
            <a:endParaRPr lang="el-GR" sz="1350" dirty="0">
              <a:solidFill>
                <a:srgbClr val="202122"/>
              </a:solidFill>
              <a:latin typeface="Times New Roman" panose="02020603050405020304" pitchFamily="18" charset="0"/>
              <a:ea typeface="Times New Roman" panose="02020603050405020304" pitchFamily="18" charset="0"/>
            </a:endParaRPr>
          </a:p>
          <a:p>
            <a:r>
              <a:rPr lang="en-US" sz="1350" dirty="0" err="1">
                <a:solidFill>
                  <a:srgbClr val="202122"/>
                </a:solidFill>
                <a:latin typeface="Times New Roman" panose="02020603050405020304" pitchFamily="18" charset="0"/>
                <a:ea typeface="Times New Roman" panose="02020603050405020304" pitchFamily="18" charset="0"/>
              </a:rPr>
              <a:t>Zürcher</a:t>
            </a:r>
            <a:r>
              <a:rPr lang="en-US" sz="1350" dirty="0">
                <a:solidFill>
                  <a:srgbClr val="202122"/>
                </a:solidFill>
                <a:latin typeface="Times New Roman" panose="02020603050405020304" pitchFamily="18" charset="0"/>
                <a:ea typeface="Times New Roman" panose="02020603050405020304" pitchFamily="18" charset="0"/>
              </a:rPr>
              <a:t> Erik Jan. Turkey: a Modern History. 4th ed. London: I.B. Tauris, 2017. p. 163;</a:t>
            </a:r>
            <a:r>
              <a:rPr lang="en-US" sz="1350" dirty="0">
                <a:solidFill>
                  <a:srgbClr val="000000"/>
                </a:solidFill>
                <a:latin typeface="Times New Roman" panose="02020603050405020304" pitchFamily="18" charset="0"/>
                <a:ea typeface="Times New Roman" panose="02020603050405020304" pitchFamily="18" charset="0"/>
              </a:rPr>
              <a:t> </a:t>
            </a:r>
            <a:r>
              <a:rPr lang="en-US" sz="1350" u="sng" dirty="0">
                <a:solidFill>
                  <a:srgbClr val="000000"/>
                </a:solidFill>
                <a:latin typeface="Times New Roman" panose="02020603050405020304" pitchFamily="18" charset="0"/>
                <a:ea typeface="Times New Roman" panose="02020603050405020304" pitchFamily="18" charset="0"/>
                <a:hlinkClick r:id="rId4"/>
              </a:rPr>
              <a:t>https://geetha.mil.gr/wp-content/uploads/2019/10/3-SYNTHIKIEIRHNHSLWZANIS.pd</a:t>
            </a:r>
            <a:r>
              <a:rPr lang="en-US" sz="1350" dirty="0">
                <a:solidFill>
                  <a:srgbClr val="202122"/>
                </a:solidFill>
                <a:latin typeface="Times New Roman" panose="02020603050405020304" pitchFamily="18" charset="0"/>
                <a:ea typeface="Times New Roman" panose="02020603050405020304" pitchFamily="18" charset="0"/>
              </a:rPr>
              <a:t>;</a:t>
            </a:r>
            <a:r>
              <a:rPr lang="en-US" sz="1350" u="sng" dirty="0">
                <a:solidFill>
                  <a:srgbClr val="000000"/>
                </a:solidFill>
                <a:latin typeface="Times New Roman" panose="02020603050405020304" pitchFamily="18" charset="0"/>
                <a:ea typeface="Times New Roman" panose="02020603050405020304" pitchFamily="18" charset="0"/>
                <a:hlinkClick r:id="rId5"/>
              </a:rPr>
              <a:t>https://s.kathimerini.gr/resources/articlefiles/syn8hkh_lwzannhs_plhres_keimeno.pdf</a:t>
            </a:r>
            <a:r>
              <a:rPr lang="en-US" sz="1350" dirty="0">
                <a:solidFill>
                  <a:srgbClr val="202122"/>
                </a:solidFill>
                <a:latin typeface="Times New Roman" panose="02020603050405020304" pitchFamily="18" charset="0"/>
                <a:ea typeface="Times New Roman" panose="02020603050405020304" pitchFamily="18" charset="0"/>
              </a:rPr>
              <a:t>; </a:t>
            </a:r>
            <a:endParaRPr lang="el-GR" sz="1350" dirty="0">
              <a:solidFill>
                <a:srgbClr val="202122"/>
              </a:solidFill>
              <a:latin typeface="Times New Roman" panose="02020603050405020304" pitchFamily="18" charset="0"/>
              <a:ea typeface="Times New Roman" panose="02020603050405020304" pitchFamily="18" charset="0"/>
            </a:endParaRPr>
          </a:p>
          <a:p>
            <a:r>
              <a:rPr lang="en-US" sz="1350" dirty="0">
                <a:solidFill>
                  <a:srgbClr val="202122"/>
                </a:solidFill>
                <a:latin typeface="Times New Roman" panose="02020603050405020304" pitchFamily="18" charset="0"/>
                <a:ea typeface="Times New Roman" panose="02020603050405020304" pitchFamily="18" charset="0"/>
              </a:rPr>
              <a:t> </a:t>
            </a:r>
            <a:r>
              <a:rPr lang="en-US" sz="1350" u="sng" dirty="0">
                <a:solidFill>
                  <a:srgbClr val="000000"/>
                </a:solidFill>
                <a:latin typeface="Times New Roman" panose="02020603050405020304" pitchFamily="18" charset="0"/>
                <a:ea typeface="Times New Roman" panose="02020603050405020304" pitchFamily="18" charset="0"/>
                <a:hlinkClick r:id="rId6"/>
              </a:rPr>
              <a:t>Spyridon </a:t>
            </a:r>
            <a:r>
              <a:rPr lang="en-US" sz="1350" u="sng" dirty="0" err="1">
                <a:solidFill>
                  <a:srgbClr val="000000"/>
                </a:solidFill>
                <a:latin typeface="Times New Roman" panose="02020603050405020304" pitchFamily="18" charset="0"/>
                <a:ea typeface="Times New Roman" panose="02020603050405020304" pitchFamily="18" charset="0"/>
                <a:hlinkClick r:id="rId6"/>
              </a:rPr>
              <a:t>Sfetas</a:t>
            </a:r>
            <a:r>
              <a:rPr lang="en-US" sz="1350" dirty="0">
                <a:solidFill>
                  <a:srgbClr val="000000"/>
                </a:solidFill>
                <a:latin typeface="Times New Roman" panose="02020603050405020304" pitchFamily="18" charset="0"/>
                <a:ea typeface="Times New Roman" panose="02020603050405020304" pitchFamily="18" charset="0"/>
              </a:rPr>
              <a:t>. </a:t>
            </a:r>
            <a:r>
              <a:rPr lang="en-US" sz="1350" u="sng" dirty="0">
                <a:solidFill>
                  <a:srgbClr val="0563C1"/>
                </a:solidFill>
                <a:latin typeface="Times New Roman" panose="02020603050405020304" pitchFamily="18" charset="0"/>
                <a:ea typeface="Times New Roman" panose="02020603050405020304" pitchFamily="18" charset="0"/>
              </a:rPr>
              <a:t>The legacy of the Treaty of Lausanne in the light of Greek-Turkish relations in the twentieth century: Greek perceptions of the Treaty of Lausanne. January</a:t>
            </a:r>
            <a:r>
              <a:rPr lang="el-GR" sz="1350" u="sng" dirty="0">
                <a:solidFill>
                  <a:srgbClr val="0563C1"/>
                </a:solidFill>
                <a:latin typeface="Times New Roman" panose="02020603050405020304" pitchFamily="18" charset="0"/>
                <a:ea typeface="Times New Roman" panose="02020603050405020304" pitchFamily="18" charset="0"/>
              </a:rPr>
              <a:t> 2015, </a:t>
            </a:r>
            <a:r>
              <a:rPr lang="en-US" sz="1350" u="sng" dirty="0">
                <a:solidFill>
                  <a:srgbClr val="0563C1"/>
                </a:solidFill>
                <a:latin typeface="Times New Roman" panose="02020603050405020304" pitchFamily="18" charset="0"/>
                <a:ea typeface="Times New Roman" panose="02020603050405020304" pitchFamily="18" charset="0"/>
              </a:rPr>
              <a:t>DOI</a:t>
            </a:r>
            <a:r>
              <a:rPr lang="el-GR" sz="1350" u="sng" dirty="0">
                <a:solidFill>
                  <a:srgbClr val="0563C1"/>
                </a:solidFill>
                <a:latin typeface="Times New Roman" panose="02020603050405020304" pitchFamily="18" charset="0"/>
                <a:ea typeface="Times New Roman" panose="02020603050405020304" pitchFamily="18" charset="0"/>
              </a:rPr>
              <a:t>:</a:t>
            </a:r>
            <a:r>
              <a:rPr lang="en-US" sz="1350" u="sng" dirty="0">
                <a:solidFill>
                  <a:srgbClr val="0563C1"/>
                </a:solidFill>
                <a:latin typeface="Times New Roman" panose="02020603050405020304" pitchFamily="18" charset="0"/>
                <a:ea typeface="Times New Roman" panose="02020603050405020304" pitchFamily="18" charset="0"/>
              </a:rPr>
              <a:t> </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Έθνος 8.11. 1922, σ. 4: "</a:t>
            </a:r>
            <a:r>
              <a:rPr lang="el-GR" sz="135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Η χθεσινή </a:t>
            </a:r>
            <a:r>
              <a:rPr lang="el-GR" sz="135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έναρξις</a:t>
            </a:r>
            <a:r>
              <a:rPr lang="el-GR" sz="135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της διασκέψεως της </a:t>
            </a:r>
            <a:r>
              <a:rPr lang="el-GR" sz="135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Λωζάννης</a:t>
            </a:r>
            <a:r>
              <a:rPr lang="el-GR" sz="135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l-GR" sz="135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955458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186F96-0CE7-409C-B125-93728AA4A9FB}"/>
              </a:ext>
            </a:extLst>
          </p:cNvPr>
          <p:cNvSpPr>
            <a:spLocks noGrp="1"/>
          </p:cNvSpPr>
          <p:nvPr>
            <p:ph type="title"/>
          </p:nvPr>
        </p:nvSpPr>
        <p:spPr/>
        <p:txBody>
          <a:bodyPr>
            <a:normAutofit fontScale="90000"/>
          </a:bodyPr>
          <a:lstStyle/>
          <a:p>
            <a:r>
              <a:rPr lang="el-GR" dirty="0"/>
              <a:t>ΣΥΝΕΔΡΙΟ ΤΗΣ ΛΩΖΑΝΗΣ 20.10.1922</a:t>
            </a:r>
          </a:p>
        </p:txBody>
      </p:sp>
      <p:sp>
        <p:nvSpPr>
          <p:cNvPr id="3" name="Θέση περιεχομένου 2">
            <a:extLst>
              <a:ext uri="{FF2B5EF4-FFF2-40B4-BE49-F238E27FC236}">
                <a16:creationId xmlns:a16="http://schemas.microsoft.com/office/drawing/2014/main" id="{E4C2C28E-45F8-4A75-8009-32C80C73A2FF}"/>
              </a:ext>
            </a:extLst>
          </p:cNvPr>
          <p:cNvSpPr>
            <a:spLocks noGrp="1"/>
          </p:cNvSpPr>
          <p:nvPr>
            <p:ph idx="1"/>
          </p:nvPr>
        </p:nvSpPr>
        <p:spPr>
          <a:xfrm>
            <a:off x="866216" y="2615524"/>
            <a:ext cx="6619244" cy="2756576"/>
          </a:xfrm>
        </p:spPr>
        <p:txBody>
          <a:bodyPr>
            <a:normAutofit fontScale="77500" lnSpcReduction="20000"/>
          </a:bodyPr>
          <a:lstStyle/>
          <a:p>
            <a:endParaRPr lang="el-GR" sz="1350" dirty="0">
              <a:solidFill>
                <a:srgbClr val="000000"/>
              </a:solidFill>
              <a:latin typeface="Times New Roman" panose="02020603050405020304" pitchFamily="18" charset="0"/>
              <a:ea typeface="Times New Roman" panose="02020603050405020304" pitchFamily="18" charset="0"/>
            </a:endParaRPr>
          </a:p>
          <a:p>
            <a:r>
              <a:rPr lang="el-GR" dirty="0">
                <a:solidFill>
                  <a:srgbClr val="000000"/>
                </a:solidFill>
                <a:latin typeface="Times New Roman" panose="02020603050405020304" pitchFamily="18" charset="0"/>
                <a:ea typeface="Times New Roman" panose="02020603050405020304" pitchFamily="18" charset="0"/>
              </a:rPr>
              <a:t>Ξ</a:t>
            </a:r>
            <a:r>
              <a:rPr lang="el-GR" sz="1350" dirty="0">
                <a:solidFill>
                  <a:srgbClr val="000000"/>
                </a:solidFill>
                <a:latin typeface="Times New Roman" panose="02020603050405020304" pitchFamily="18" charset="0"/>
                <a:ea typeface="Times New Roman" panose="02020603050405020304" pitchFamily="18" charset="0"/>
              </a:rPr>
              <a:t>εκίνησε στις 20 Οκτωβρίου 1922, </a:t>
            </a:r>
          </a:p>
          <a:p>
            <a:r>
              <a:rPr lang="el-GR" sz="1350" dirty="0">
                <a:solidFill>
                  <a:srgbClr val="000000"/>
                </a:solidFill>
                <a:latin typeface="Times New Roman" panose="02020603050405020304" pitchFamily="18" charset="0"/>
                <a:ea typeface="Times New Roman" panose="02020603050405020304" pitchFamily="18" charset="0"/>
              </a:rPr>
              <a:t>διακόπηκε μετά από έντονες διαμάχες στις 4.2.1922 </a:t>
            </a:r>
          </a:p>
          <a:p>
            <a:r>
              <a:rPr lang="el-GR" dirty="0">
                <a:solidFill>
                  <a:srgbClr val="000000"/>
                </a:solidFill>
                <a:latin typeface="Times New Roman" panose="02020603050405020304" pitchFamily="18" charset="0"/>
                <a:ea typeface="Times New Roman" panose="02020603050405020304" pitchFamily="18" charset="0"/>
              </a:rPr>
              <a:t>Ξανάρχισε </a:t>
            </a:r>
            <a:r>
              <a:rPr lang="el-GR" sz="1350" dirty="0">
                <a:solidFill>
                  <a:srgbClr val="000000"/>
                </a:solidFill>
                <a:latin typeface="Times New Roman" panose="02020603050405020304" pitchFamily="18" charset="0"/>
                <a:ea typeface="Times New Roman" panose="02020603050405020304" pitchFamily="18" charset="0"/>
              </a:rPr>
              <a:t>στις 23.4.1922. </a:t>
            </a:r>
          </a:p>
          <a:p>
            <a:r>
              <a:rPr lang="el-GR" sz="1350" dirty="0">
                <a:solidFill>
                  <a:srgbClr val="000000"/>
                </a:solidFill>
                <a:latin typeface="Times New Roman" panose="02020603050405020304" pitchFamily="18" charset="0"/>
                <a:ea typeface="Times New Roman" panose="02020603050405020304" pitchFamily="18" charset="0"/>
              </a:rPr>
              <a:t>Το τελικό κείμενο υπογράφηκε στις 24.7.μετά από 7,5 μήνες διαβουλεύσεων. </a:t>
            </a:r>
          </a:p>
          <a:p>
            <a:r>
              <a:rPr lang="el-GR" sz="1350" dirty="0">
                <a:solidFill>
                  <a:srgbClr val="000000"/>
                </a:solidFill>
                <a:latin typeface="Times New Roman" panose="02020603050405020304" pitchFamily="18" charset="0"/>
                <a:ea typeface="Times New Roman" panose="02020603050405020304" pitchFamily="18" charset="0"/>
              </a:rPr>
              <a:t>Η Τουρκία ανέκτησε την Ανατολική Θράκη, την Ίμβρο και Τένεδο, μια λωρίδα γης κατά μήκος των συνόρων με την Συρία, την περιοχή της Σμύρνης  και της Διεθνοποιημένης Ζώνης των Στενών, η οποία όμως θα έμενε αποστρατικοποιημένη και αντικείμενο νέας διεθνούς διάσκεψης. </a:t>
            </a:r>
          </a:p>
          <a:p>
            <a:r>
              <a:rPr lang="el-GR" sz="1350" dirty="0">
                <a:solidFill>
                  <a:srgbClr val="000000"/>
                </a:solidFill>
                <a:latin typeface="Times New Roman" panose="02020603050405020304" pitchFamily="18" charset="0"/>
                <a:ea typeface="Times New Roman" panose="02020603050405020304" pitchFamily="18" charset="0"/>
              </a:rPr>
              <a:t>Παραχώρησε τα Δωδεκάνησα στην Ιταλία, όπως προέβλεπε και η συνθήκη των </a:t>
            </a:r>
            <a:r>
              <a:rPr lang="el-GR" sz="1350" dirty="0" err="1">
                <a:solidFill>
                  <a:srgbClr val="000000"/>
                </a:solidFill>
                <a:latin typeface="Times New Roman" panose="02020603050405020304" pitchFamily="18" charset="0"/>
                <a:ea typeface="Times New Roman" panose="02020603050405020304" pitchFamily="18" charset="0"/>
              </a:rPr>
              <a:t>Σεβρών</a:t>
            </a:r>
            <a:r>
              <a:rPr lang="el-GR" sz="1350" dirty="0">
                <a:solidFill>
                  <a:srgbClr val="000000"/>
                </a:solidFill>
                <a:latin typeface="Times New Roman" panose="02020603050405020304" pitchFamily="18" charset="0"/>
                <a:ea typeface="Times New Roman" panose="02020603050405020304" pitchFamily="18" charset="0"/>
              </a:rPr>
              <a:t>, αλλά χωρίς πρόβλεψη για δυνατότητα αυτοδιάθεσης. </a:t>
            </a:r>
          </a:p>
          <a:p>
            <a:r>
              <a:rPr lang="el-GR" sz="1350" dirty="0">
                <a:solidFill>
                  <a:srgbClr val="000000"/>
                </a:solidFill>
                <a:latin typeface="Times New Roman" panose="02020603050405020304" pitchFamily="18" charset="0"/>
                <a:ea typeface="Times New Roman" panose="02020603050405020304" pitchFamily="18" charset="0"/>
              </a:rPr>
              <a:t>Ανέκτησε πλήρη κυριαρχικά δικαιώματα σε όλη της την επικράτεια και απέκτησε δικαιώματα στρατιωτικών εγκαταστάσεων σε όλη την επικράτειά της εκτός της ζώνης των στενών. </a:t>
            </a: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16016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solidFill>
                  <a:schemeClr val="tx1"/>
                </a:solidFill>
                <a:latin typeface="Times New Roman" panose="02020603050405020304" pitchFamily="18" charset="0"/>
                <a:cs typeface="Times New Roman" panose="02020603050405020304" pitchFamily="18" charset="0"/>
              </a:rPr>
              <a:t>Δημοσθένης, Γ΄ Φιλιππικός 31, ΧΙΧ 327,</a:t>
            </a:r>
            <a:br>
              <a:rPr lang="el-GR" sz="2800" b="1" dirty="0">
                <a:solidFill>
                  <a:schemeClr val="tx1"/>
                </a:solidFill>
                <a:latin typeface="Times New Roman" pitchFamily="18" charset="0"/>
                <a:cs typeface="Times New Roman" pitchFamily="18" charset="0"/>
              </a:rPr>
            </a:br>
            <a:r>
              <a:rPr lang="el-GR" sz="2800" b="1" dirty="0">
                <a:solidFill>
                  <a:schemeClr val="tx1"/>
                </a:solidFill>
                <a:latin typeface="Times New Roman" panose="02020603050405020304" pitchFamily="18" charset="0"/>
                <a:cs typeface="Times New Roman" panose="02020603050405020304" pitchFamily="18" charset="0"/>
              </a:rPr>
              <a:t>Περί του στεφάνου, 295</a:t>
            </a:r>
            <a:r>
              <a:rPr lang="el-GR" sz="2800" b="1" dirty="0">
                <a:solidFill>
                  <a:srgbClr val="FFFF00"/>
                </a:solidFill>
                <a:latin typeface="Times New Roman" panose="02020603050405020304" pitchFamily="18" charset="0"/>
                <a:cs typeface="Times New Roman" panose="02020603050405020304" pitchFamily="18" charset="0"/>
              </a:rPr>
              <a:t>.</a:t>
            </a:r>
          </a:p>
        </p:txBody>
      </p:sp>
      <p:sp>
        <p:nvSpPr>
          <p:cNvPr id="3" name="Θέση περιεχομένου 2"/>
          <p:cNvSpPr>
            <a:spLocks noGrp="1"/>
          </p:cNvSpPr>
          <p:nvPr>
            <p:ph idx="1"/>
          </p:nvPr>
        </p:nvSpPr>
        <p:spPr>
          <a:xfrm>
            <a:off x="467544" y="2348879"/>
            <a:ext cx="7992888" cy="3899527"/>
          </a:xfrm>
        </p:spPr>
        <p:txBody>
          <a:bodyPr>
            <a:normAutofit/>
          </a:bodyPr>
          <a:lstStyle/>
          <a:p>
            <a:pPr algn="just"/>
            <a:r>
              <a:rPr lang="el-GR" sz="2800" b="1" dirty="0">
                <a:latin typeface="Times New Roman" pitchFamily="18" charset="0"/>
                <a:cs typeface="Times New Roman" pitchFamily="18" charset="0"/>
              </a:rPr>
              <a:t>Οι Μακεδόνες και η Μακεδονία αποτελούν τον κεντρικό άξονα των λόγων του ρήτορα, μέσω των οποίων αντιπαρατίθεται πολιτικά στον βασιλιά Φίλιππο Β΄</a:t>
            </a:r>
            <a:r>
              <a:rPr lang="el-GR" sz="3600"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353326341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E5AB3B-5421-4884-B41F-291AB662DEEF}"/>
              </a:ext>
            </a:extLst>
          </p:cNvPr>
          <p:cNvSpPr>
            <a:spLocks noGrp="1"/>
          </p:cNvSpPr>
          <p:nvPr>
            <p:ph type="title"/>
          </p:nvPr>
        </p:nvSpPr>
        <p:spPr/>
        <p:txBody>
          <a:bodyPr/>
          <a:lstStyle/>
          <a:p>
            <a:r>
              <a:rPr lang="el-GR" dirty="0" err="1"/>
              <a:t>Οροι</a:t>
            </a:r>
            <a:r>
              <a:rPr lang="el-GR" dirty="0"/>
              <a:t> </a:t>
            </a:r>
            <a:r>
              <a:rPr lang="el-GR" dirty="0" err="1"/>
              <a:t>Λωζάνης</a:t>
            </a:r>
            <a:endParaRPr lang="el-GR" dirty="0"/>
          </a:p>
        </p:txBody>
      </p:sp>
      <p:sp>
        <p:nvSpPr>
          <p:cNvPr id="3" name="Θέση περιεχομένου 2">
            <a:extLst>
              <a:ext uri="{FF2B5EF4-FFF2-40B4-BE49-F238E27FC236}">
                <a16:creationId xmlns:a16="http://schemas.microsoft.com/office/drawing/2014/main" id="{F65EC8B5-F5CC-47A6-ABE2-6E0FE140B394}"/>
              </a:ext>
            </a:extLst>
          </p:cNvPr>
          <p:cNvSpPr>
            <a:spLocks noGrp="1"/>
          </p:cNvSpPr>
          <p:nvPr>
            <p:ph idx="1"/>
          </p:nvPr>
        </p:nvSpPr>
        <p:spPr>
          <a:xfrm>
            <a:off x="866216" y="2578748"/>
            <a:ext cx="6619244" cy="3275045"/>
          </a:xfrm>
        </p:spPr>
        <p:txBody>
          <a:bodyPr>
            <a:normAutofit fontScale="92500" lnSpcReduction="10000"/>
          </a:bodyPr>
          <a:lstStyle/>
          <a:p>
            <a:r>
              <a:rPr lang="el-GR" sz="1350" dirty="0">
                <a:solidFill>
                  <a:srgbClr val="000000"/>
                </a:solidFill>
                <a:latin typeface="Times New Roman" panose="02020603050405020304" pitchFamily="18" charset="0"/>
                <a:ea typeface="Times New Roman" panose="02020603050405020304" pitchFamily="18" charset="0"/>
              </a:rPr>
              <a:t>Ένα σημείο διαφωνίας ήταν η καταβολή πολεμικών αποζημιώσεων από την Ελλάδα, </a:t>
            </a:r>
            <a:r>
              <a:rPr lang="el-GR" sz="1350" dirty="0" err="1">
                <a:solidFill>
                  <a:srgbClr val="000000"/>
                </a:solidFill>
                <a:latin typeface="Times New Roman" panose="02020603050405020304" pitchFamily="18" charset="0"/>
                <a:ea typeface="Times New Roman" panose="02020603050405020304" pitchFamily="18" charset="0"/>
              </a:rPr>
              <a:t>κατί</a:t>
            </a:r>
            <a:r>
              <a:rPr lang="el-GR" sz="1350" dirty="0">
                <a:solidFill>
                  <a:srgbClr val="000000"/>
                </a:solidFill>
                <a:latin typeface="Times New Roman" panose="02020603050405020304" pitchFamily="18" charset="0"/>
                <a:ea typeface="Times New Roman" panose="02020603050405020304" pitchFamily="18" charset="0"/>
              </a:rPr>
              <a:t> για το οποίο η τελευταία δήλωνε αδυναμία. Τελικά η Τουρκία δέχθηκε να της αποδοθεί το τρίγωνο του </a:t>
            </a:r>
            <a:r>
              <a:rPr lang="el-GR" sz="1350" dirty="0" err="1">
                <a:solidFill>
                  <a:srgbClr val="000000"/>
                </a:solidFill>
                <a:latin typeface="Times New Roman" panose="02020603050405020304" pitchFamily="18" charset="0"/>
                <a:ea typeface="Times New Roman" panose="02020603050405020304" pitchFamily="18" charset="0"/>
              </a:rPr>
              <a:t>Κάραγατς</a:t>
            </a:r>
            <a:r>
              <a:rPr lang="el-GR" sz="1350" dirty="0">
                <a:solidFill>
                  <a:srgbClr val="000000"/>
                </a:solidFill>
                <a:latin typeface="Times New Roman" panose="02020603050405020304" pitchFamily="18" charset="0"/>
                <a:ea typeface="Times New Roman" panose="02020603050405020304" pitchFamily="18" charset="0"/>
              </a:rPr>
              <a:t> στη Θράκη αντί αποζημιώσεων. </a:t>
            </a:r>
          </a:p>
          <a:p>
            <a:r>
              <a:rPr lang="el-GR" sz="1350" dirty="0">
                <a:solidFill>
                  <a:srgbClr val="000000"/>
                </a:solidFill>
                <a:latin typeface="Times New Roman" panose="02020603050405020304" pitchFamily="18" charset="0"/>
                <a:ea typeface="Times New Roman" panose="02020603050405020304" pitchFamily="18" charset="0"/>
              </a:rPr>
              <a:t>Τα νησιά Ίμβρος και Τένεδο</a:t>
            </a:r>
            <a:r>
              <a:rPr lang="el-GR" u="sng" dirty="0">
                <a:solidFill>
                  <a:srgbClr val="000000"/>
                </a:solidFill>
                <a:latin typeface="Times New Roman" panose="02020603050405020304" pitchFamily="18" charset="0"/>
                <a:ea typeface="Times New Roman" panose="02020603050405020304" pitchFamily="18" charset="0"/>
              </a:rPr>
              <a:t>ς</a:t>
            </a:r>
            <a:r>
              <a:rPr lang="el-GR" sz="1350" dirty="0">
                <a:solidFill>
                  <a:srgbClr val="000000"/>
                </a:solidFill>
                <a:latin typeface="Times New Roman" panose="02020603050405020304" pitchFamily="18" charset="0"/>
                <a:ea typeface="Times New Roman" panose="02020603050405020304" pitchFamily="18" charset="0"/>
              </a:rPr>
              <a:t> παραχωρήθηκαν στην Τουρκία με τον όρο ότι θα διοικούνταν με ευνοϊκούς όρους για τους Έλληνες, ενώ το 1926 η τουρκική κυβέρνηση ακύρωσε με νόμο αυτή τη διάταξη. </a:t>
            </a:r>
          </a:p>
          <a:p>
            <a:r>
              <a:rPr lang="el-GR" sz="1350" dirty="0">
                <a:solidFill>
                  <a:srgbClr val="000000"/>
                </a:solidFill>
                <a:latin typeface="Times New Roman" panose="02020603050405020304" pitchFamily="18" charset="0"/>
                <a:ea typeface="Times New Roman" panose="02020603050405020304" pitchFamily="18" charset="0"/>
              </a:rPr>
              <a:t>Ο Οικουμενικός Πατριάρχης έχασε την ιδιότητα του </a:t>
            </a:r>
            <a:r>
              <a:rPr lang="el-GR" sz="1350" i="1" dirty="0">
                <a:solidFill>
                  <a:srgbClr val="000000"/>
                </a:solidFill>
                <a:latin typeface="Times New Roman" panose="02020603050405020304" pitchFamily="18" charset="0"/>
                <a:ea typeface="Times New Roman" panose="02020603050405020304" pitchFamily="18" charset="0"/>
              </a:rPr>
              <a:t>Εθνάρχη</a:t>
            </a:r>
            <a:r>
              <a:rPr lang="el-GR" sz="1350" dirty="0">
                <a:solidFill>
                  <a:srgbClr val="000000"/>
                </a:solidFill>
                <a:latin typeface="Times New Roman" panose="02020603050405020304" pitchFamily="18" charset="0"/>
                <a:ea typeface="Times New Roman" panose="02020603050405020304" pitchFamily="18" charset="0"/>
              </a:rPr>
              <a:t> και το Πατριαρχείο τέθηκε υπό ειδικό διεθνές νομικό καθεστώς. </a:t>
            </a:r>
          </a:p>
          <a:p>
            <a:r>
              <a:rPr lang="el-GR" sz="1350" dirty="0">
                <a:solidFill>
                  <a:srgbClr val="000000"/>
                </a:solidFill>
                <a:latin typeface="Times New Roman" panose="02020603050405020304" pitchFamily="18" charset="0"/>
                <a:ea typeface="Times New Roman" panose="02020603050405020304" pitchFamily="18" charset="0"/>
              </a:rPr>
              <a:t>Σε αντάλλαγμα, η Τουρκία παραιτήθηκε από όλες τις διεκδικήσεις για τις παλιές περιοχές της Οθωμανικής Αυτοκρατορίας  εκτός των συνόρων της και εγγυήθηκε τα δικαιώματα των μειονοτήτων στην Τουρκία. </a:t>
            </a:r>
          </a:p>
          <a:p>
            <a:r>
              <a:rPr lang="el-GR" sz="1350" dirty="0">
                <a:solidFill>
                  <a:srgbClr val="000000"/>
                </a:solidFill>
                <a:latin typeface="Times New Roman" panose="02020603050405020304" pitchFamily="18" charset="0"/>
                <a:ea typeface="Times New Roman" panose="02020603050405020304" pitchFamily="18" charset="0"/>
              </a:rPr>
              <a:t>Με ξεχωριστή συμφωνία μεταξύ Ελλάδας και Τουρκίας αποφασίστηκε η υποχρεωτική ανταλλαγή πληθυσμών από τις δύο χώρες και η αποστρατικοποίηση "μη εγκατάσταση ναυτικής βάσεως" κάποιων νησιών του Αιγαίου (Λήμνος, Σαμοθράκη, Σάμος, Χίος, Λέσβος, Ικαρία). </a:t>
            </a: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81523651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29A6AE-DFB2-4DB3-BC23-C9699A72F42A}"/>
              </a:ext>
            </a:extLst>
          </p:cNvPr>
          <p:cNvSpPr>
            <a:spLocks noGrp="1"/>
          </p:cNvSpPr>
          <p:nvPr>
            <p:ph type="title"/>
          </p:nvPr>
        </p:nvSpPr>
        <p:spPr/>
        <p:txBody>
          <a:bodyPr>
            <a:normAutofit fontScale="90000"/>
          </a:bodyPr>
          <a:lstStyle/>
          <a:p>
            <a:r>
              <a:rPr lang="el-GR" dirty="0"/>
              <a:t>ΣΥΜΒΑΣΗ ΛΩΖΑΝΗΣ 30.1.1923</a:t>
            </a:r>
          </a:p>
        </p:txBody>
      </p:sp>
      <p:sp>
        <p:nvSpPr>
          <p:cNvPr id="3" name="Θέση περιεχομένου 2">
            <a:extLst>
              <a:ext uri="{FF2B5EF4-FFF2-40B4-BE49-F238E27FC236}">
                <a16:creationId xmlns:a16="http://schemas.microsoft.com/office/drawing/2014/main" id="{38DD3D92-3E2B-4A21-BBCE-0C7266E0882C}"/>
              </a:ext>
            </a:extLst>
          </p:cNvPr>
          <p:cNvSpPr>
            <a:spLocks noGrp="1"/>
          </p:cNvSpPr>
          <p:nvPr>
            <p:ph idx="1"/>
          </p:nvPr>
        </p:nvSpPr>
        <p:spPr>
          <a:xfrm>
            <a:off x="866216" y="2487775"/>
            <a:ext cx="6619244" cy="3596951"/>
          </a:xfrm>
        </p:spPr>
        <p:txBody>
          <a:bodyPr>
            <a:normAutofit fontScale="925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Συνθήκη </a:t>
            </a:r>
            <a:r>
              <a:rPr lang="el-GR" sz="1350" b="1" dirty="0" err="1">
                <a:solidFill>
                  <a:srgbClr val="000000"/>
                </a:solidFill>
                <a:latin typeface="Times New Roman" panose="02020603050405020304" pitchFamily="18" charset="0"/>
                <a:ea typeface="Times New Roman" panose="02020603050405020304" pitchFamily="18" charset="0"/>
              </a:rPr>
              <a:t>Μοντρέ</a:t>
            </a:r>
            <a:r>
              <a:rPr lang="el-GR" sz="1350" b="1" dirty="0">
                <a:solidFill>
                  <a:srgbClr val="000000"/>
                </a:solidFill>
                <a:latin typeface="Times New Roman" panose="02020603050405020304" pitchFamily="18" charset="0"/>
                <a:ea typeface="Times New Roman" panose="02020603050405020304" pitchFamily="18" charset="0"/>
              </a:rPr>
              <a:t>: η Ελλάδα ήταν συμβαλλόμενο μέρος, η Τουρκία ξαναπέκτησε το δικαίωμα στρατικοποίησης των στενών, της Ίμβρου, </a:t>
            </a:r>
            <a:r>
              <a:rPr lang="el-GR" sz="1350" b="1" dirty="0" err="1">
                <a:solidFill>
                  <a:srgbClr val="000000"/>
                </a:solidFill>
                <a:latin typeface="Times New Roman" panose="02020603050405020304" pitchFamily="18" charset="0"/>
                <a:ea typeface="Times New Roman" panose="02020603050405020304" pitchFamily="18" charset="0"/>
              </a:rPr>
              <a:t>Τενέδου</a:t>
            </a:r>
            <a:r>
              <a:rPr lang="el-GR" sz="1350" b="1" dirty="0">
                <a:solidFill>
                  <a:srgbClr val="000000"/>
                </a:solidFill>
                <a:latin typeface="Times New Roman" panose="02020603050405020304" pitchFamily="18" charset="0"/>
                <a:ea typeface="Times New Roman" panose="02020603050405020304" pitchFamily="18" charset="0"/>
              </a:rPr>
              <a:t>, και αντίστοιχα η Ελλάδα της Λήμνου και Σαμοθράκης.</a:t>
            </a:r>
            <a:endParaRPr lang="el-GR" sz="1350" b="1"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Ελληνοτουρκική σύμβαση της </a:t>
            </a:r>
            <a:r>
              <a:rPr lang="el-GR" sz="1350" b="1" dirty="0" err="1">
                <a:solidFill>
                  <a:srgbClr val="000000"/>
                </a:solidFill>
                <a:latin typeface="Times New Roman" panose="02020603050405020304" pitchFamily="18" charset="0"/>
                <a:ea typeface="Times New Roman" panose="02020603050405020304" pitchFamily="18" charset="0"/>
              </a:rPr>
              <a:t>Λωζάνης</a:t>
            </a:r>
            <a:r>
              <a:rPr lang="el-GR" sz="1350" b="1" dirty="0">
                <a:solidFill>
                  <a:srgbClr val="000000"/>
                </a:solidFill>
                <a:latin typeface="Times New Roman" panose="02020603050405020304" pitchFamily="18" charset="0"/>
                <a:ea typeface="Times New Roman" panose="02020603050405020304" pitchFamily="18" charset="0"/>
              </a:rPr>
              <a:t> ή Σύμβαση για την Ανταλλαγή των ελληνικών και τουρκικών Πληθυσμών: υπογράφηκε νωρίτερα, στις 30 Ιανουαρίου 1923. </a:t>
            </a: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Η συμφωνία προβλέπει την ανταλλαγή των Ορθοδόξων Χριστιανών (οι οποίοι θα μεταφερθούν στην Ελλάδα) και των Μουσουλμάνων (οι οποίοι θα μεταφερθούν στην Τουρκία). Τα άτομα που μεταφέρθηκαν λόγω της συμφωνίας έφτασαν στα περίπου δύο εκατομμύρια (περίπου 1,5 εκατομμύριο Έλληνες και 500.000 Μουσουλμάνοι στην Ελλάδα). </a:t>
            </a:r>
            <a:endParaRPr lang="el-GR" sz="1350" b="1" dirty="0">
              <a:latin typeface="Times New Roman" panose="02020603050405020304" pitchFamily="18" charset="0"/>
              <a:ea typeface="Times New Roman" panose="02020603050405020304" pitchFamily="18" charset="0"/>
            </a:endParaRPr>
          </a:p>
          <a:p>
            <a:pPr marL="0" indent="0" algn="just">
              <a:lnSpc>
                <a:spcPct val="107000"/>
              </a:lnSpc>
              <a:spcAft>
                <a:spcPts val="90"/>
              </a:spcAft>
              <a:buNone/>
            </a:pPr>
            <a:endParaRPr lang="el-GR" dirty="0"/>
          </a:p>
        </p:txBody>
      </p:sp>
    </p:spTree>
    <p:extLst>
      <p:ext uri="{BB962C8B-B14F-4D97-AF65-F5344CB8AC3E}">
        <p14:creationId xmlns:p14="http://schemas.microsoft.com/office/powerpoint/2010/main" val="5013997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A67A89-2573-4D81-B11E-A7FE67302C14}"/>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D1222EAE-CC41-4398-8B71-187DAB263586}"/>
              </a:ext>
            </a:extLst>
          </p:cNvPr>
          <p:cNvSpPr>
            <a:spLocks noGrp="1"/>
          </p:cNvSpPr>
          <p:nvPr>
            <p:ph idx="1"/>
          </p:nvPr>
        </p:nvSpPr>
        <p:spPr>
          <a:xfrm>
            <a:off x="866216" y="2627734"/>
            <a:ext cx="6619244" cy="3373016"/>
          </a:xfrm>
        </p:spPr>
        <p:txBody>
          <a:bodyPr>
            <a:normAutofit fontScale="92500" lnSpcReduction="20000"/>
          </a:bodyPr>
          <a:lstStyle/>
          <a:p>
            <a:r>
              <a:rPr lang="en-US" sz="135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League of Nations Treaty Series, vol. 173, pp. 214-241; Christos L. </a:t>
            </a:r>
            <a:r>
              <a:rPr lang="en-US" sz="135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Rozakis</a:t>
            </a:r>
            <a:r>
              <a:rPr lang="en-US" sz="135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Petros N. </a:t>
            </a:r>
            <a:r>
              <a:rPr lang="en-US" sz="135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Stagos</a:t>
            </a:r>
            <a:r>
              <a:rPr lang="en-US" sz="135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The Turkish Straits, p. 101. </a:t>
            </a:r>
            <a:r>
              <a:rPr lang="en-US" sz="135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Martinus</a:t>
            </a:r>
            <a:r>
              <a:rPr lang="en-US" sz="135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135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Nijhoff</a:t>
            </a:r>
            <a:r>
              <a:rPr lang="en-US" sz="135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1987. </a:t>
            </a:r>
            <a:r>
              <a:rPr lang="en-US" sz="1350" u="sng" dirty="0">
                <a:solidFill>
                  <a:srgbClr val="0B0080"/>
                </a:solidFill>
                <a:latin typeface="Times New Roman" panose="02020603050405020304" pitchFamily="18" charset="0"/>
                <a:ea typeface="Calibri" panose="020F0502020204030204" pitchFamily="34" charset="0"/>
                <a:cs typeface="Times New Roman" panose="02020603050405020304" pitchFamily="18" charset="0"/>
                <a:hlinkClick r:id="rId2"/>
              </a:rPr>
              <a:t>ISBN 9-0247-3464-9</a:t>
            </a:r>
            <a:endParaRPr lang="el-GR" sz="1350" dirty="0">
              <a:latin typeface="Calibri" panose="020F0502020204030204" pitchFamily="34" charset="0"/>
              <a:ea typeface="Calibri" panose="020F0502020204030204" pitchFamily="34" charset="0"/>
              <a:cs typeface="Times New Roman" panose="02020603050405020304" pitchFamily="18" charset="0"/>
            </a:endParaRPr>
          </a:p>
          <a:p>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Raoul Blanchard. The Exchange of Populations between Greece and Turkey. </a:t>
            </a:r>
            <a:r>
              <a:rPr lang="en-US" sz="135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Geographical Review</a:t>
            </a:r>
            <a:r>
              <a:rPr lang="en-US" sz="135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Vol. 15, No. 3 (Jul., 1925), pp. 449-456, </a:t>
            </a:r>
            <a:r>
              <a:rPr lang="en-US" sz="1350" u="sng" dirty="0">
                <a:solidFill>
                  <a:srgbClr val="006179"/>
                </a:solidFill>
                <a:latin typeface="Times New Roman" panose="02020603050405020304" pitchFamily="18" charset="0"/>
                <a:ea typeface="Calibri" panose="020F0502020204030204" pitchFamily="34" charset="0"/>
                <a:cs typeface="Times New Roman" panose="02020603050405020304" pitchFamily="18" charset="0"/>
                <a:hlinkClick r:id="rId3"/>
              </a:rPr>
              <a:t>Taylor &amp; Francis, Ltd.</a:t>
            </a:r>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DOI: 10.2307/208566, </a:t>
            </a:r>
            <a:r>
              <a:rPr lang="en-US" sz="135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https://www.jstor.org/stable/208566</a:t>
            </a:r>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l-GR"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Martin Baldwin-Edwards. Migration between Greece and Turkey: from the “Exchange of Populations” to non-recognition of borders. South East Europe Review, 2006/3;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Anagnostoulis</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et al. (2006): ‘Landmine injuries in the northernmost border of Greece’, Military Medicine, 171, July 2006, pp. 603-605; </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Baldwin-Edwards, M. (2005): Migration in the Middle East and Mediterranean, Regional Study prepared for the Global Commission on International Migration, Athens and Geneva: Mediterranean Migration Observatory and GCIM; </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Clark, B. (2006): Twice a Stranger: How Mass Expulsion Forged Modern Greece and Turkey, London: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Granta</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Dragona</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(2004): ‘Identity and the Politics of Difference: The Example of Western Thrace’, in C.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Inglessi</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al. (eds), Immigration and Integration in Northern versus Southern Europe, Athens: Netherlands Institute</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Icduygu</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(2006): ‘The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labour</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dimensions of irregular migration in Turkey’, Research Reports 2006/05, RSCAS, European University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Institut</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6103656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B8A74-2404-40BC-8A04-76E5949035E5}"/>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F9FFD400-D8D1-4766-814F-0F399887012F}"/>
              </a:ext>
            </a:extLst>
          </p:cNvPr>
          <p:cNvSpPr>
            <a:spLocks noGrp="1"/>
          </p:cNvSpPr>
          <p:nvPr>
            <p:ph idx="1"/>
          </p:nvPr>
        </p:nvSpPr>
        <p:spPr/>
        <p:txBody>
          <a:bodyPr>
            <a:normAutofit/>
          </a:bodyPr>
          <a:lstStyle/>
          <a:p>
            <a:r>
              <a:rPr lang="en-US" sz="1350" dirty="0" err="1">
                <a:latin typeface="Times New Roman" panose="02020603050405020304" pitchFamily="18" charset="0"/>
                <a:ea typeface="Calibri" panose="020F0502020204030204" pitchFamily="34" charset="0"/>
              </a:rPr>
              <a:t>Icduygu</a:t>
            </a:r>
            <a:r>
              <a:rPr lang="en-US" sz="1350" dirty="0">
                <a:latin typeface="Times New Roman" panose="02020603050405020304" pitchFamily="18" charset="0"/>
                <a:ea typeface="Calibri" panose="020F0502020204030204" pitchFamily="34" charset="0"/>
              </a:rPr>
              <a:t>, A. (2004a): ‘Migration management from the perspective of a transit country – the Turkish case’, paper presented at Regional Conference on “Migrants in Transit Countries”, Istanbul, 30/9/04, Council of Europe</a:t>
            </a:r>
            <a:endParaRPr lang="el-GR" sz="1350" dirty="0">
              <a:latin typeface="Times New Roman" panose="02020603050405020304" pitchFamily="18" charset="0"/>
              <a:ea typeface="Calibri" panose="020F0502020204030204" pitchFamily="34" charset="0"/>
            </a:endParaRPr>
          </a:p>
          <a:p>
            <a:r>
              <a:rPr lang="en-US" sz="1350" dirty="0" err="1">
                <a:latin typeface="Times New Roman" panose="02020603050405020304" pitchFamily="18" charset="0"/>
                <a:ea typeface="Calibri" panose="020F0502020204030204" pitchFamily="34" charset="0"/>
              </a:rPr>
              <a:t>Icduygu</a:t>
            </a:r>
            <a:r>
              <a:rPr lang="en-US" sz="1350" dirty="0">
                <a:latin typeface="Times New Roman" panose="02020603050405020304" pitchFamily="18" charset="0"/>
                <a:ea typeface="Calibri" panose="020F0502020204030204" pitchFamily="34" charset="0"/>
              </a:rPr>
              <a:t>, A. (2004b): ‘Transborder crime between Turkey and Greece: Human smuggling and its regional consequences’, Southeast European and Black Sea Studies, 4/2, pp. 294-314 to appear in South East Europe Review, 2006/3 7;  </a:t>
            </a:r>
            <a:endParaRPr lang="el-GR" sz="1350" dirty="0">
              <a:latin typeface="Times New Roman" panose="02020603050405020304" pitchFamily="18" charset="0"/>
              <a:ea typeface="Calibri" panose="020F0502020204030204" pitchFamily="34" charset="0"/>
            </a:endParaRPr>
          </a:p>
          <a:p>
            <a:r>
              <a:rPr lang="en-US" sz="1350" dirty="0" err="1">
                <a:latin typeface="Times New Roman" panose="02020603050405020304" pitchFamily="18" charset="0"/>
                <a:ea typeface="Calibri" panose="020F0502020204030204" pitchFamily="34" charset="0"/>
              </a:rPr>
              <a:t>Icduygu</a:t>
            </a:r>
            <a:r>
              <a:rPr lang="en-US" sz="1350" dirty="0">
                <a:latin typeface="Times New Roman" panose="02020603050405020304" pitchFamily="18" charset="0"/>
                <a:ea typeface="Calibri" panose="020F0502020204030204" pitchFamily="34" charset="0"/>
              </a:rPr>
              <a:t>, A. and S. </a:t>
            </a:r>
            <a:r>
              <a:rPr lang="en-US" sz="1350" dirty="0" err="1">
                <a:latin typeface="Times New Roman" panose="02020603050405020304" pitchFamily="18" charset="0"/>
                <a:ea typeface="Calibri" panose="020F0502020204030204" pitchFamily="34" charset="0"/>
              </a:rPr>
              <a:t>Toktas</a:t>
            </a:r>
            <a:r>
              <a:rPr lang="en-US" sz="1350" dirty="0">
                <a:latin typeface="Times New Roman" panose="02020603050405020304" pitchFamily="18" charset="0"/>
                <a:ea typeface="Calibri" panose="020F0502020204030204" pitchFamily="34" charset="0"/>
              </a:rPr>
              <a:t> (2002): ‘How do smuggling and trafficking operate via irregular border crossings in the Middle East?’, International Migration, 40/6, pp. 25-54</a:t>
            </a:r>
            <a:endParaRPr lang="el-GR" sz="1350" dirty="0">
              <a:latin typeface="Times New Roman" panose="02020603050405020304" pitchFamily="18" charset="0"/>
              <a:ea typeface="Calibri" panose="020F0502020204030204" pitchFamily="34" charset="0"/>
            </a:endParaRPr>
          </a:p>
          <a:p>
            <a:r>
              <a:rPr lang="en-US" sz="1350" dirty="0">
                <a:latin typeface="Times New Roman" panose="02020603050405020304" pitchFamily="18" charset="0"/>
                <a:ea typeface="Calibri" panose="020F0502020204030204" pitchFamily="34" charset="0"/>
              </a:rPr>
              <a:t> Landmine Monitor Reports: available from </a:t>
            </a:r>
            <a:r>
              <a:rPr lang="en-US" sz="135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www.icbl.org</a:t>
            </a:r>
            <a:r>
              <a:rPr lang="en-US" sz="1350" dirty="0">
                <a:latin typeface="Times New Roman" panose="02020603050405020304" pitchFamily="18" charset="0"/>
                <a:ea typeface="Calibri" panose="020F0502020204030204" pitchFamily="34" charset="0"/>
              </a:rPr>
              <a:t>;  </a:t>
            </a:r>
            <a:endParaRPr lang="el-GR" sz="1350" dirty="0">
              <a:latin typeface="Times New Roman" panose="02020603050405020304" pitchFamily="18" charset="0"/>
              <a:ea typeface="Calibri" panose="020F0502020204030204" pitchFamily="34" charset="0"/>
            </a:endParaRPr>
          </a:p>
          <a:p>
            <a:r>
              <a:rPr lang="en-US" sz="1350" dirty="0" err="1">
                <a:latin typeface="Times New Roman" panose="02020603050405020304" pitchFamily="18" charset="0"/>
                <a:ea typeface="Calibri" panose="020F0502020204030204" pitchFamily="34" charset="0"/>
              </a:rPr>
              <a:t>Mazower</a:t>
            </a:r>
            <a:r>
              <a:rPr lang="en-US" sz="1350" dirty="0">
                <a:latin typeface="Times New Roman" panose="02020603050405020304" pitchFamily="18" charset="0"/>
                <a:ea typeface="Calibri" panose="020F0502020204030204" pitchFamily="34" charset="0"/>
              </a:rPr>
              <a:t>, M. (2003): The Balkans, Morris, C. (2005): The New Turkey, London: </a:t>
            </a:r>
            <a:r>
              <a:rPr lang="en-US" sz="1350" dirty="0" err="1">
                <a:latin typeface="Times New Roman" panose="02020603050405020304" pitchFamily="18" charset="0"/>
                <a:ea typeface="Calibri" panose="020F0502020204030204" pitchFamily="34" charset="0"/>
              </a:rPr>
              <a:t>Granta</a:t>
            </a:r>
            <a:r>
              <a:rPr lang="en-US" sz="1350" dirty="0">
                <a:latin typeface="Times New Roman" panose="02020603050405020304" pitchFamily="18" charset="0"/>
                <a:ea typeface="Calibri" panose="020F0502020204030204" pitchFamily="34" charset="0"/>
              </a:rPr>
              <a:t>;  </a:t>
            </a:r>
            <a:endParaRPr lang="el-GR" sz="1350" dirty="0">
              <a:latin typeface="Times New Roman" panose="02020603050405020304" pitchFamily="18" charset="0"/>
              <a:ea typeface="Calibri" panose="020F0502020204030204" pitchFamily="34" charset="0"/>
            </a:endParaRPr>
          </a:p>
          <a:p>
            <a:r>
              <a:rPr lang="en-US" sz="1350" dirty="0" err="1">
                <a:latin typeface="Times New Roman" panose="02020603050405020304" pitchFamily="18" charset="0"/>
                <a:ea typeface="Calibri" panose="020F0502020204030204" pitchFamily="34" charset="0"/>
              </a:rPr>
              <a:t>Papadopoulou</a:t>
            </a:r>
            <a:r>
              <a:rPr lang="en-US" sz="1350" dirty="0">
                <a:latin typeface="Times New Roman" panose="02020603050405020304" pitchFamily="18" charset="0"/>
                <a:ea typeface="Calibri" panose="020F0502020204030204" pitchFamily="34" charset="0"/>
              </a:rPr>
              <a:t>, A. (2004): ‘Smuggling into Europe: transit migrants in Greece’, Journal of Refugee Studies, 17/2, pp. 167-184; </a:t>
            </a:r>
            <a:endParaRPr lang="el-GR" sz="13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0195165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884278-C98B-4968-A27D-003165D51891}"/>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2EB501E8-E5FC-4B70-9560-EDDC671C71BB}"/>
              </a:ext>
            </a:extLst>
          </p:cNvPr>
          <p:cNvSpPr>
            <a:spLocks noGrp="1"/>
          </p:cNvSpPr>
          <p:nvPr>
            <p:ph idx="1"/>
          </p:nvPr>
        </p:nvSpPr>
        <p:spPr/>
        <p:txBody>
          <a:bodyPr>
            <a:normAutofit/>
          </a:bodyPr>
          <a:lstStyle/>
          <a:p>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Papadopoulou</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(2003): ‘”Give us Asylum and Help us Leave the Country!” Kurdish Asylum Seekers in Greece and the Politics of Reception’, Immigrants and Minorities, 22/2-3, pp. 346-361;</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Pentzopoulos</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(1962): The Balkan Exchange of Minorities and its Impact on Greece, London: Hurst &amp; Co.</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Quataert</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(2000): The Ottoman Empire, 1700-1922, Cambridge: Cambridge UP;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Roudometof</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 (1998): ‘From Rum Millet to Greek Nation’, Journal of Modern Greek Studies, 16, pp. 11-48;</a:t>
            </a:r>
            <a:endParaRPr lang="el-GR"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Vermeulen, H. (1984): ‘Greek cultural dominance among the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Orthdox</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population of Macedonia during the last period of Ottoman rule’, in A. Blok and H. Driessen (eds), Cultural Dominance in the Mediterranean Area, Nijmegen: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Katholieke</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Universiteit; </a:t>
            </a:r>
            <a:r>
              <a:rPr lang="en-US"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Yaghmaian</a:t>
            </a: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(2005): Embracing the Infidel, NY: Delacorte Press</a:t>
            </a:r>
            <a:endParaRPr lang="el-GR" sz="135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4936549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E18227-B816-47F6-ABED-8DF15209BE96}"/>
              </a:ext>
            </a:extLst>
          </p:cNvPr>
          <p:cNvSpPr>
            <a:spLocks noGrp="1"/>
          </p:cNvSpPr>
          <p:nvPr>
            <p:ph type="title"/>
          </p:nvPr>
        </p:nvSpPr>
        <p:spPr/>
        <p:txBody>
          <a:bodyPr/>
          <a:lstStyle/>
          <a:p>
            <a:r>
              <a:rPr lang="el-GR" dirty="0"/>
              <a:t>ΣΥΝΕΠΕΙΕΣ ΛΩΖΑΝΗΣ</a:t>
            </a:r>
          </a:p>
        </p:txBody>
      </p:sp>
      <p:sp>
        <p:nvSpPr>
          <p:cNvPr id="3" name="Θέση περιεχομένου 2">
            <a:extLst>
              <a:ext uri="{FF2B5EF4-FFF2-40B4-BE49-F238E27FC236}">
                <a16:creationId xmlns:a16="http://schemas.microsoft.com/office/drawing/2014/main" id="{85C4A9BA-0250-4AA7-B0B6-6AC73BE83350}"/>
              </a:ext>
            </a:extLst>
          </p:cNvPr>
          <p:cNvSpPr>
            <a:spLocks noGrp="1"/>
          </p:cNvSpPr>
          <p:nvPr>
            <p:ph idx="1"/>
          </p:nvPr>
        </p:nvSpPr>
        <p:spPr>
          <a:xfrm>
            <a:off x="866216" y="2578749"/>
            <a:ext cx="6619244" cy="3303037"/>
          </a:xfrm>
        </p:spPr>
        <p:txBody>
          <a:bodyPr>
            <a:normAutofit/>
          </a:bodyPr>
          <a:lstStyle/>
          <a:p>
            <a:r>
              <a:rPr lang="el-GR" sz="1350" b="1" dirty="0">
                <a:solidFill>
                  <a:srgbClr val="000000"/>
                </a:solidFill>
                <a:latin typeface="Times New Roman" panose="02020603050405020304" pitchFamily="18" charset="0"/>
                <a:ea typeface="Times New Roman" panose="02020603050405020304" pitchFamily="18" charset="0"/>
              </a:rPr>
              <a:t>Η ανταλλαγή  μειονοτήτων  που πραγματοποιήθηκε προκάλεσε μεγάλες μετακινήσεις πληθυσμών. </a:t>
            </a:r>
          </a:p>
          <a:p>
            <a:r>
              <a:rPr lang="el-GR" b="1" dirty="0">
                <a:solidFill>
                  <a:srgbClr val="000000"/>
                </a:solidFill>
                <a:latin typeface="Times New Roman" panose="02020603050405020304" pitchFamily="18" charset="0"/>
                <a:ea typeface="Times New Roman" panose="02020603050405020304" pitchFamily="18" charset="0"/>
              </a:rPr>
              <a:t>α</a:t>
            </a:r>
            <a:r>
              <a:rPr lang="el-GR" sz="1350" b="1" dirty="0">
                <a:solidFill>
                  <a:srgbClr val="000000"/>
                </a:solidFill>
                <a:latin typeface="Times New Roman" panose="02020603050405020304" pitchFamily="18" charset="0"/>
                <a:ea typeface="Times New Roman" panose="02020603050405020304" pitchFamily="18" charset="0"/>
              </a:rPr>
              <a:t>) Μετακινήθηκαν από τη  Μ. Ασία και την </a:t>
            </a:r>
            <a:r>
              <a:rPr lang="el-GR" b="1" dirty="0">
                <a:solidFill>
                  <a:srgbClr val="000000"/>
                </a:solidFill>
                <a:latin typeface="Times New Roman" panose="02020603050405020304" pitchFamily="18" charset="0"/>
                <a:ea typeface="Times New Roman" panose="02020603050405020304" pitchFamily="18" charset="0"/>
              </a:rPr>
              <a:t>Ανατολική Θράκη </a:t>
            </a:r>
            <a:r>
              <a:rPr lang="el-GR" sz="1350" b="1" dirty="0">
                <a:solidFill>
                  <a:srgbClr val="000000"/>
                </a:solidFill>
                <a:latin typeface="Times New Roman" panose="02020603050405020304" pitchFamily="18" charset="0"/>
                <a:ea typeface="Times New Roman" panose="02020603050405020304" pitchFamily="18" charset="0"/>
              </a:rPr>
              <a:t>στην Ελλάδα 1.650.000 Οθωμανοί υπήκοοι,  χριστιανοί και από την Ελλάδα στην Τουρκία 670.000 Έλληνες υπήκοοι,  μουσουλμάνοι. </a:t>
            </a:r>
          </a:p>
          <a:p>
            <a:r>
              <a:rPr lang="el-GR" b="1" dirty="0">
                <a:solidFill>
                  <a:srgbClr val="000000"/>
                </a:solidFill>
                <a:latin typeface="Times New Roman" panose="02020603050405020304" pitchFamily="18" charset="0"/>
                <a:ea typeface="Times New Roman" panose="02020603050405020304" pitchFamily="18" charset="0"/>
              </a:rPr>
              <a:t>β</a:t>
            </a:r>
            <a:r>
              <a:rPr lang="el-GR" sz="1350" b="1" dirty="0">
                <a:solidFill>
                  <a:srgbClr val="000000"/>
                </a:solidFill>
                <a:latin typeface="Times New Roman" panose="02020603050405020304" pitchFamily="18" charset="0"/>
                <a:ea typeface="Times New Roman" panose="02020603050405020304" pitchFamily="18" charset="0"/>
              </a:rPr>
              <a:t>) Η θρησκεία και όχι η εθνικότητα αποτέλεσε το βασικό κριτήριο για την ανταλλαγή. Σύμφωνα με το άρθρο 2β της συνθήκης χρησιμοποιήθηκε ο όρος </a:t>
            </a:r>
            <a:r>
              <a:rPr lang="el-GR" sz="1350" b="1" i="1" dirty="0">
                <a:solidFill>
                  <a:srgbClr val="000000"/>
                </a:solidFill>
                <a:latin typeface="Times New Roman" panose="02020603050405020304" pitchFamily="18" charset="0"/>
                <a:ea typeface="Times New Roman" panose="02020603050405020304" pitchFamily="18" charset="0"/>
              </a:rPr>
              <a:t>Μουσουλμάνοι</a:t>
            </a:r>
            <a:r>
              <a:rPr lang="el-GR" sz="1350" b="1" dirty="0">
                <a:solidFill>
                  <a:srgbClr val="000000"/>
                </a:solidFill>
                <a:latin typeface="Times New Roman" panose="02020603050405020304" pitchFamily="18" charset="0"/>
                <a:ea typeface="Times New Roman" panose="02020603050405020304" pitchFamily="18" charset="0"/>
              </a:rPr>
              <a:t> και όχι </a:t>
            </a:r>
            <a:r>
              <a:rPr lang="el-GR" sz="1350" b="1" i="1" dirty="0">
                <a:solidFill>
                  <a:srgbClr val="000000"/>
                </a:solidFill>
                <a:latin typeface="Times New Roman" panose="02020603050405020304" pitchFamily="18" charset="0"/>
                <a:ea typeface="Times New Roman" panose="02020603050405020304" pitchFamily="18" charset="0"/>
              </a:rPr>
              <a:t>Τούρκοι</a:t>
            </a:r>
            <a:r>
              <a:rPr lang="el-GR" sz="1350" b="1" dirty="0">
                <a:solidFill>
                  <a:srgbClr val="000000"/>
                </a:solidFill>
                <a:latin typeface="Times New Roman" panose="02020603050405020304" pitchFamily="18" charset="0"/>
                <a:ea typeface="Times New Roman" panose="02020603050405020304" pitchFamily="18" charset="0"/>
              </a:rPr>
              <a:t>. </a:t>
            </a:r>
          </a:p>
          <a:p>
            <a:r>
              <a:rPr lang="el-GR" sz="1350" b="1" dirty="0">
                <a:solidFill>
                  <a:srgbClr val="000000"/>
                </a:solidFill>
                <a:latin typeface="Times New Roman" panose="02020603050405020304" pitchFamily="18" charset="0"/>
                <a:ea typeface="Times New Roman" panose="02020603050405020304" pitchFamily="18" charset="0"/>
              </a:rPr>
              <a:t>Αυτό οφείλεται στο ότι κατά την οθωμανική αυτοκρατορία η </a:t>
            </a:r>
            <a:r>
              <a:rPr lang="el-GR" sz="1350" b="1" i="1" dirty="0">
                <a:solidFill>
                  <a:srgbClr val="000000"/>
                </a:solidFill>
                <a:latin typeface="Times New Roman" panose="02020603050405020304" pitchFamily="18" charset="0"/>
                <a:ea typeface="Times New Roman" panose="02020603050405020304" pitchFamily="18" charset="0"/>
              </a:rPr>
              <a:t>θρησκεία</a:t>
            </a:r>
            <a:r>
              <a:rPr lang="el-GR" sz="1350" b="1" dirty="0">
                <a:solidFill>
                  <a:srgbClr val="000000"/>
                </a:solidFill>
                <a:latin typeface="Times New Roman" panose="02020603050405020304" pitchFamily="18" charset="0"/>
                <a:ea typeface="Times New Roman" panose="02020603050405020304" pitchFamily="18" charset="0"/>
              </a:rPr>
              <a:t> μετρούσε πολύ περισσότερο από ότι η </a:t>
            </a:r>
            <a:r>
              <a:rPr lang="el-GR" sz="1350" b="1" i="1" dirty="0">
                <a:solidFill>
                  <a:srgbClr val="000000"/>
                </a:solidFill>
                <a:latin typeface="Times New Roman" panose="02020603050405020304" pitchFamily="18" charset="0"/>
                <a:ea typeface="Times New Roman" panose="02020603050405020304" pitchFamily="18" charset="0"/>
              </a:rPr>
              <a:t>εθνικότητα</a:t>
            </a:r>
            <a:r>
              <a:rPr lang="el-GR" sz="1350" b="1" dirty="0">
                <a:solidFill>
                  <a:srgbClr val="000000"/>
                </a:solidFill>
                <a:latin typeface="Times New Roman" panose="02020603050405020304" pitchFamily="18" charset="0"/>
                <a:ea typeface="Times New Roman" panose="02020603050405020304" pitchFamily="18" charset="0"/>
              </a:rPr>
              <a:t> και από την άλλη πλευρά η Τουρκία ήθελε όλοι οι μουσουλμάνοι της Δυτικής Θράκης να παραμείνουν. </a:t>
            </a:r>
          </a:p>
          <a:p>
            <a:endParaRPr lang="el-GR" dirty="0"/>
          </a:p>
        </p:txBody>
      </p:sp>
    </p:spTree>
    <p:extLst>
      <p:ext uri="{BB962C8B-B14F-4D97-AF65-F5344CB8AC3E}">
        <p14:creationId xmlns:p14="http://schemas.microsoft.com/office/powerpoint/2010/main" val="287059761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963DFC-094C-4E4A-9B65-272509E5167D}"/>
              </a:ext>
            </a:extLst>
          </p:cNvPr>
          <p:cNvSpPr>
            <a:spLocks noGrp="1"/>
          </p:cNvSpPr>
          <p:nvPr>
            <p:ph type="title"/>
          </p:nvPr>
        </p:nvSpPr>
        <p:spPr/>
        <p:txBody>
          <a:bodyPr/>
          <a:lstStyle/>
          <a:p>
            <a:r>
              <a:rPr lang="el-GR" dirty="0"/>
              <a:t>ΣΥΝΕΠΕΙΕΣ ΛΩΖΑΝΗΣ</a:t>
            </a:r>
          </a:p>
        </p:txBody>
      </p:sp>
      <p:sp>
        <p:nvSpPr>
          <p:cNvPr id="3" name="Θέση περιεχομένου 2">
            <a:extLst>
              <a:ext uri="{FF2B5EF4-FFF2-40B4-BE49-F238E27FC236}">
                <a16:creationId xmlns:a16="http://schemas.microsoft.com/office/drawing/2014/main" id="{216B94CF-9564-497F-BB3C-CFE7D4514F29}"/>
              </a:ext>
            </a:extLst>
          </p:cNvPr>
          <p:cNvSpPr>
            <a:spLocks noGrp="1"/>
          </p:cNvSpPr>
          <p:nvPr>
            <p:ph idx="1"/>
          </p:nvPr>
        </p:nvSpPr>
        <p:spPr>
          <a:xfrm>
            <a:off x="866216" y="2593637"/>
            <a:ext cx="6619244" cy="3260156"/>
          </a:xfrm>
        </p:spPr>
        <p:txBody>
          <a:bodyPr>
            <a:normAutofit fontScale="92500"/>
          </a:bodyPr>
          <a:lstStyle/>
          <a:p>
            <a:r>
              <a:rPr lang="el-GR" sz="1350" b="1" dirty="0">
                <a:solidFill>
                  <a:srgbClr val="000000"/>
                </a:solidFill>
                <a:latin typeface="Times New Roman" panose="02020603050405020304" pitchFamily="18" charset="0"/>
                <a:ea typeface="Times New Roman" panose="02020603050405020304" pitchFamily="18" charset="0"/>
              </a:rPr>
              <a:t>Μεταξύ των ανταλλάξιμων περιλαμβάνονταν επίσης οι Έλληνες του Πόντου, αλλά και τουρκόφωνοι Έλληνες, όπως τουρκόφωνοι Πόντιοι και </a:t>
            </a:r>
            <a:r>
              <a:rPr lang="el-GR" sz="1350" b="1" dirty="0" err="1">
                <a:solidFill>
                  <a:srgbClr val="000000"/>
                </a:solidFill>
                <a:latin typeface="Times New Roman" panose="02020603050405020304" pitchFamily="18" charset="0"/>
                <a:ea typeface="Times New Roman" panose="02020603050405020304" pitchFamily="18" charset="0"/>
              </a:rPr>
              <a:t>Καραμανλήδες</a:t>
            </a:r>
            <a:r>
              <a:rPr lang="el-GR" sz="1350" b="1" dirty="0">
                <a:solidFill>
                  <a:srgbClr val="000000"/>
                </a:solidFill>
                <a:latin typeface="Times New Roman" panose="02020603050405020304" pitchFamily="18" charset="0"/>
                <a:ea typeface="Times New Roman" panose="02020603050405020304" pitchFamily="18" charset="0"/>
              </a:rPr>
              <a:t>, καθώς και ελληνόφωνοι μουσουλμάνοι, όπως </a:t>
            </a:r>
            <a:r>
              <a:rPr lang="el-GR" sz="1350" b="1" dirty="0" err="1">
                <a:solidFill>
                  <a:srgbClr val="000000"/>
                </a:solidFill>
                <a:latin typeface="Times New Roman" panose="02020603050405020304" pitchFamily="18" charset="0"/>
                <a:ea typeface="Times New Roman" panose="02020603050405020304" pitchFamily="18" charset="0"/>
              </a:rPr>
              <a:t>Τουρκοκρητικοί</a:t>
            </a:r>
            <a:r>
              <a:rPr lang="el-GR" sz="1350" b="1" dirty="0">
                <a:solidFill>
                  <a:srgbClr val="000000"/>
                </a:solidFill>
                <a:latin typeface="Times New Roman" panose="02020603050405020304" pitchFamily="18" charset="0"/>
                <a:ea typeface="Times New Roman" panose="02020603050405020304" pitchFamily="18" charset="0"/>
              </a:rPr>
              <a:t> και </a:t>
            </a:r>
            <a:r>
              <a:rPr lang="el-GR" sz="1350" b="1" dirty="0" err="1">
                <a:solidFill>
                  <a:srgbClr val="000000"/>
                </a:solidFill>
                <a:latin typeface="Times New Roman" panose="02020603050405020304" pitchFamily="18" charset="0"/>
                <a:ea typeface="Times New Roman" panose="02020603050405020304" pitchFamily="18" charset="0"/>
              </a:rPr>
              <a:t>Βαλαάδε</a:t>
            </a:r>
            <a:r>
              <a:rPr lang="el-GR" sz="1350" b="1" u="sng" dirty="0" err="1">
                <a:solidFill>
                  <a:srgbClr val="000000"/>
                </a:solidFill>
                <a:latin typeface="Times New Roman" panose="02020603050405020304" pitchFamily="18" charset="0"/>
                <a:ea typeface="Times New Roman" panose="02020603050405020304" pitchFamily="18" charset="0"/>
              </a:rPr>
              <a:t>ς</a:t>
            </a:r>
            <a:r>
              <a:rPr lang="el-GR" sz="1350" b="1" dirty="0">
                <a:solidFill>
                  <a:srgbClr val="000000"/>
                </a:solidFill>
                <a:latin typeface="Times New Roman" panose="02020603050405020304" pitchFamily="18" charset="0"/>
                <a:ea typeface="Times New Roman" panose="02020603050405020304" pitchFamily="18" charset="0"/>
              </a:rPr>
              <a:t> της Δυτικής Μακεδονίας. Μαζί με τους Έλληνες, πέρασε στην Ελλάδα και αριθμός Αρμενίων και </a:t>
            </a:r>
            <a:r>
              <a:rPr lang="el-GR" sz="1350" b="1" dirty="0" err="1">
                <a:solidFill>
                  <a:srgbClr val="000000"/>
                </a:solidFill>
                <a:latin typeface="Times New Roman" panose="02020603050405020304" pitchFamily="18" charset="0"/>
                <a:ea typeface="Times New Roman" panose="02020603050405020304" pitchFamily="18" charset="0"/>
              </a:rPr>
              <a:t>Συροχαλδαίων</a:t>
            </a:r>
            <a:r>
              <a:rPr lang="el-GR" sz="1350" b="1" dirty="0">
                <a:solidFill>
                  <a:srgbClr val="000000"/>
                </a:solidFill>
                <a:latin typeface="Times New Roman" panose="02020603050405020304" pitchFamily="18" charset="0"/>
                <a:ea typeface="Times New Roman" panose="02020603050405020304" pitchFamily="18" charset="0"/>
              </a:rPr>
              <a:t>. </a:t>
            </a:r>
          </a:p>
          <a:p>
            <a:r>
              <a:rPr lang="el-GR" sz="1350" b="1" dirty="0">
                <a:solidFill>
                  <a:srgbClr val="000000"/>
                </a:solidFill>
                <a:latin typeface="Times New Roman" panose="02020603050405020304" pitchFamily="18" charset="0"/>
                <a:ea typeface="Times New Roman" panose="02020603050405020304" pitchFamily="18" charset="0"/>
              </a:rPr>
              <a:t>Εξαιρέθηκαν από την ανταλλαγή </a:t>
            </a:r>
          </a:p>
          <a:p>
            <a:r>
              <a:rPr lang="el-GR" b="1" dirty="0">
                <a:solidFill>
                  <a:srgbClr val="000000"/>
                </a:solidFill>
                <a:latin typeface="Times New Roman" panose="02020603050405020304" pitchFamily="18" charset="0"/>
                <a:ea typeface="Times New Roman" panose="02020603050405020304" pitchFamily="18" charset="0"/>
              </a:rPr>
              <a:t>Α) </a:t>
            </a:r>
            <a:r>
              <a:rPr lang="el-GR" sz="1350" b="1" dirty="0">
                <a:solidFill>
                  <a:srgbClr val="000000"/>
                </a:solidFill>
                <a:latin typeface="Times New Roman" panose="02020603050405020304" pitchFamily="18" charset="0"/>
                <a:ea typeface="Times New Roman" panose="02020603050405020304" pitchFamily="18" charset="0"/>
              </a:rPr>
              <a:t>οι Ρωμιοί κάτοικοι της νομαρχίας της Κωνσταντινούπολης (οι 125.000 μόνιμοι κάτοικοι της Κωνσταντινούπολης, των </a:t>
            </a:r>
            <a:r>
              <a:rPr lang="el-GR" sz="1350" b="1" dirty="0" err="1">
                <a:solidFill>
                  <a:srgbClr val="000000"/>
                </a:solidFill>
                <a:latin typeface="Times New Roman" panose="02020603050405020304" pitchFamily="18" charset="0"/>
                <a:ea typeface="Times New Roman" panose="02020603050405020304" pitchFamily="18" charset="0"/>
              </a:rPr>
              <a:t>Πριγκιπονήσων</a:t>
            </a:r>
            <a:r>
              <a:rPr lang="el-GR" sz="1350" b="1" dirty="0">
                <a:solidFill>
                  <a:srgbClr val="000000"/>
                </a:solidFill>
                <a:latin typeface="Times New Roman" panose="02020603050405020304" pitchFamily="18" charset="0"/>
                <a:ea typeface="Times New Roman" panose="02020603050405020304" pitchFamily="18" charset="0"/>
              </a:rPr>
              <a:t> και των περιχώρων, οι οποίοι ήταν εγκατεστημένοι πριν από τις 30.10.1918) </a:t>
            </a:r>
          </a:p>
          <a:p>
            <a:r>
              <a:rPr lang="el-GR" sz="1350" b="1" dirty="0">
                <a:solidFill>
                  <a:srgbClr val="000000"/>
                </a:solidFill>
                <a:latin typeface="Times New Roman" panose="02020603050405020304" pitchFamily="18" charset="0"/>
                <a:ea typeface="Times New Roman" panose="02020603050405020304" pitchFamily="18" charset="0"/>
              </a:rPr>
              <a:t>Β) και οι κάτοικοι της Ίμβρου και της </a:t>
            </a:r>
            <a:r>
              <a:rPr lang="el-GR" b="1" u="sng" dirty="0" err="1">
                <a:solidFill>
                  <a:srgbClr val="000000"/>
                </a:solidFill>
                <a:latin typeface="Times New Roman" panose="02020603050405020304" pitchFamily="18" charset="0"/>
                <a:ea typeface="Times New Roman" panose="02020603050405020304" pitchFamily="18" charset="0"/>
              </a:rPr>
              <a:t>Τενέδου</a:t>
            </a:r>
            <a:r>
              <a:rPr lang="el-GR" b="1" u="sng" dirty="0">
                <a:solidFill>
                  <a:srgbClr val="000000"/>
                </a:solidFill>
                <a:latin typeface="Times New Roman" panose="02020603050405020304" pitchFamily="18" charset="0"/>
                <a:ea typeface="Times New Roman" panose="02020603050405020304" pitchFamily="18" charset="0"/>
              </a:rPr>
              <a:t> </a:t>
            </a:r>
            <a:r>
              <a:rPr lang="el-GR" sz="1350" b="1" dirty="0">
                <a:solidFill>
                  <a:srgbClr val="000000"/>
                </a:solidFill>
                <a:latin typeface="Times New Roman" panose="02020603050405020304" pitchFamily="18" charset="0"/>
                <a:ea typeface="Times New Roman" panose="02020603050405020304" pitchFamily="18" charset="0"/>
              </a:rPr>
              <a:t> (6.000 κάτοικοι), ενώ στην Ελλάδα παρέμειναν 110.000 Μουσουλμάνοι της Δυτικής Θράκης. </a:t>
            </a:r>
          </a:p>
          <a:p>
            <a:r>
              <a:rPr lang="el-GR" sz="1350" b="1" dirty="0">
                <a:solidFill>
                  <a:srgbClr val="000000"/>
                </a:solidFill>
                <a:latin typeface="Times New Roman" panose="02020603050405020304" pitchFamily="18" charset="0"/>
                <a:ea typeface="Times New Roman" panose="02020603050405020304" pitchFamily="18" charset="0"/>
              </a:rPr>
              <a:t>Γ) Επιπλέον, βάσει του άρθρου 23, η Τουρκία απεμπόλησε πλήρως τα κυριαρχικά της δικαιώματα επί της Κύπρου. </a:t>
            </a:r>
            <a:endParaRPr lang="el-GR" sz="1350" b="1"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62139701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8F7DF-AFEB-4EDA-B87E-3DFC78268D11}"/>
              </a:ext>
            </a:extLst>
          </p:cNvPr>
          <p:cNvSpPr>
            <a:spLocks noGrp="1"/>
          </p:cNvSpPr>
          <p:nvPr>
            <p:ph type="title"/>
          </p:nvPr>
        </p:nvSpPr>
        <p:spPr>
          <a:xfrm>
            <a:off x="866216" y="1251220"/>
            <a:ext cx="6571060" cy="866504"/>
          </a:xfrm>
        </p:spPr>
        <p:txBody>
          <a:bodyPr>
            <a:normAutofit fontScale="90000"/>
          </a:bodyPr>
          <a:lstStyle/>
          <a:p>
            <a:r>
              <a:rPr lang="el-GR" dirty="0"/>
              <a:t>ΚΥΒΕΡΝΗΣΗ ΠΛΑΣΤΗΡΑ ΚΑΙ ΑΓΡΟΤΙΚΟ ΖΗΤΗΜΑ</a:t>
            </a:r>
          </a:p>
        </p:txBody>
      </p:sp>
      <p:sp>
        <p:nvSpPr>
          <p:cNvPr id="3" name="Θέση περιεχομένου 2">
            <a:extLst>
              <a:ext uri="{FF2B5EF4-FFF2-40B4-BE49-F238E27FC236}">
                <a16:creationId xmlns:a16="http://schemas.microsoft.com/office/drawing/2014/main" id="{8565CDD2-FDC4-48FA-B8BB-BF2B22F60659}"/>
              </a:ext>
            </a:extLst>
          </p:cNvPr>
          <p:cNvSpPr>
            <a:spLocks noGrp="1"/>
          </p:cNvSpPr>
          <p:nvPr>
            <p:ph idx="1"/>
          </p:nvPr>
        </p:nvSpPr>
        <p:spPr>
          <a:xfrm>
            <a:off x="866216" y="2498793"/>
            <a:ext cx="6619244" cy="3501958"/>
          </a:xfrm>
        </p:spPr>
        <p:txBody>
          <a:bodyPr>
            <a:normAutofit fontScale="850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Η Επαναστατική Κυβέρνηση Πλαστήρα με το ΝΔ «Περί αποκαταστάσεως των ακτημόνων καλλιεργητών» στις 5 Μαρτίου 1923 δρομολόγησε τάχιστα την απαλλοτρίωση των τσιφλικιών και θεσμοθέτησε την αγροτική μεταρρύθμιση, αντιμέτωπη και με το αίτημα της αποκατάστασης και των προσφύγων. </a:t>
            </a:r>
            <a:endParaRPr lang="el-GR" sz="1350" b="1"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Ο Εθνικός Διχασμός συνεχίστηκε ως εμφύλιος μετά την εκτέλεση των Έξι και εξαιτίας αυτής. Ως κρίση εθνικής ολοκλήρωσης μέσα στα όρια του κράτους και ως αντιπαράθεση στο πολιτειακό </a:t>
            </a:r>
            <a:r>
              <a:rPr lang="el-GR" sz="1350" b="1" dirty="0" err="1">
                <a:solidFill>
                  <a:srgbClr val="000000"/>
                </a:solidFill>
                <a:latin typeface="Times New Roman" panose="02020603050405020304" pitchFamily="18" charset="0"/>
                <a:ea typeface="Times New Roman" panose="02020603050405020304" pitchFamily="18" charset="0"/>
              </a:rPr>
              <a:t>ζήτημα.Ο</a:t>
            </a:r>
            <a:r>
              <a:rPr lang="el-GR" sz="1350" b="1" dirty="0">
                <a:solidFill>
                  <a:srgbClr val="000000"/>
                </a:solidFill>
                <a:latin typeface="Times New Roman" panose="02020603050405020304" pitchFamily="18" charset="0"/>
                <a:ea typeface="Times New Roman" panose="02020603050405020304" pitchFamily="18" charset="0"/>
              </a:rPr>
              <a:t> νέος Νόμος επέτρεπε την εγκατάσταση ακτημόνων και προσφύγων σε ακίνητα πριν από την αποζημίωση των ιδιοκτητών τους. Η αποζημίωση θα γινόταν με κρατικά ομόλογα.</a:t>
            </a:r>
            <a:endParaRPr lang="el-GR" sz="1350" b="1" dirty="0">
              <a:latin typeface="Times New Roman" panose="02020603050405020304" pitchFamily="18" charset="0"/>
              <a:ea typeface="Times New Roman" panose="02020603050405020304" pitchFamily="18" charset="0"/>
            </a:endParaRPr>
          </a:p>
          <a:p>
            <a:r>
              <a:rPr lang="el-GR" sz="1350" b="1" dirty="0">
                <a:latin typeface="Calibri" panose="020F0502020204030204" pitchFamily="34" charset="0"/>
                <a:ea typeface="Times New Roman" panose="02020603050405020304" pitchFamily="18" charset="0"/>
                <a:cs typeface="Times New Roman" panose="02020603050405020304" pitchFamily="18" charset="0"/>
              </a:rPr>
              <a:t>ΦΕΚ Α/57/5 Μαρτίου 1923.</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24.</a:t>
            </a:r>
          </a:p>
          <a:p>
            <a:endParaRPr lang="el-GR" dirty="0"/>
          </a:p>
        </p:txBody>
      </p:sp>
    </p:spTree>
    <p:extLst>
      <p:ext uri="{BB962C8B-B14F-4D97-AF65-F5344CB8AC3E}">
        <p14:creationId xmlns:p14="http://schemas.microsoft.com/office/powerpoint/2010/main" val="32856751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0C9333-6C77-4270-A8FA-08CF93741FF9}"/>
              </a:ext>
            </a:extLst>
          </p:cNvPr>
          <p:cNvSpPr>
            <a:spLocks noGrp="1"/>
          </p:cNvSpPr>
          <p:nvPr>
            <p:ph type="title"/>
          </p:nvPr>
        </p:nvSpPr>
        <p:spPr/>
        <p:txBody>
          <a:bodyPr/>
          <a:lstStyle/>
          <a:p>
            <a:r>
              <a:rPr lang="el-GR" dirty="0"/>
              <a:t>ΕΚΛΟΓΕΣ 1923</a:t>
            </a:r>
          </a:p>
        </p:txBody>
      </p:sp>
      <p:sp>
        <p:nvSpPr>
          <p:cNvPr id="3" name="Θέση περιεχομένου 2">
            <a:extLst>
              <a:ext uri="{FF2B5EF4-FFF2-40B4-BE49-F238E27FC236}">
                <a16:creationId xmlns:a16="http://schemas.microsoft.com/office/drawing/2014/main" id="{934A4F8B-F552-412B-B7AB-C99A503E3845}"/>
              </a:ext>
            </a:extLst>
          </p:cNvPr>
          <p:cNvSpPr>
            <a:spLocks noGrp="1"/>
          </p:cNvSpPr>
          <p:nvPr>
            <p:ph idx="1"/>
          </p:nvPr>
        </p:nvSpPr>
        <p:spPr>
          <a:xfrm>
            <a:off x="866216" y="2579046"/>
            <a:ext cx="6619244" cy="3589655"/>
          </a:xfrm>
        </p:spPr>
        <p:txBody>
          <a:bodyPr>
            <a:normAutofit fontScale="925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Τις 18 Οκτωβρίου 1923 προκηρύχτηκαν εκλογές με το πλειοψηφικό εκλογικό σύστημα της </a:t>
            </a:r>
            <a:r>
              <a:rPr lang="el-GR" sz="1350" b="1" dirty="0" err="1">
                <a:solidFill>
                  <a:srgbClr val="000000"/>
                </a:solidFill>
                <a:latin typeface="Times New Roman" panose="02020603050405020304" pitchFamily="18" charset="0"/>
                <a:ea typeface="Times New Roman" panose="02020603050405020304" pitchFamily="18" charset="0"/>
              </a:rPr>
              <a:t>στενοευρείας</a:t>
            </a:r>
            <a:r>
              <a:rPr lang="el-GR" sz="1350" b="1" dirty="0">
                <a:solidFill>
                  <a:srgbClr val="000000"/>
                </a:solidFill>
                <a:latin typeface="Times New Roman" panose="02020603050405020304" pitchFamily="18" charset="0"/>
                <a:ea typeface="Times New Roman" panose="02020603050405020304" pitchFamily="18" charset="0"/>
              </a:rPr>
              <a:t>, δηλαδή στενή εκλογική περιφέρεια στην Παλιά Ελλάδα, ευρεία στις νέες Χώρες και εκλογικούς συλλόγους για τους αλλοεθνείς. Οι εκλογές προκηρύχτηκαν για τις 2 Δεκεμβρίου 1923. Στις 21  Οκτωβρίου του 1923 ο Μεταξάς έκανε αντεπανάσταση που κατεστάλη τελικά στις 27 Οκτωβρίου 1923.τις εκλογές της 16</a:t>
            </a:r>
            <a:r>
              <a:rPr lang="el-GR" sz="1350" b="1" baseline="30000" dirty="0">
                <a:solidFill>
                  <a:srgbClr val="000000"/>
                </a:solidFill>
                <a:latin typeface="Times New Roman" panose="02020603050405020304" pitchFamily="18" charset="0"/>
                <a:ea typeface="Times New Roman" panose="02020603050405020304" pitchFamily="18" charset="0"/>
              </a:rPr>
              <a:t>ης</a:t>
            </a:r>
            <a:r>
              <a:rPr lang="el-GR" sz="1350" b="1" dirty="0">
                <a:solidFill>
                  <a:srgbClr val="000000"/>
                </a:solidFill>
                <a:latin typeface="Times New Roman" panose="02020603050405020304" pitchFamily="18" charset="0"/>
                <a:ea typeface="Times New Roman" panose="02020603050405020304" pitchFamily="18" charset="0"/>
              </a:rPr>
              <a:t> Δεκεμβρίου 1923 οι </a:t>
            </a:r>
            <a:r>
              <a:rPr lang="el-GR" sz="1350" b="1" dirty="0" err="1">
                <a:solidFill>
                  <a:srgbClr val="000000"/>
                </a:solidFill>
                <a:latin typeface="Times New Roman" panose="02020603050405020304" pitchFamily="18" charset="0"/>
                <a:ea typeface="Times New Roman" panose="02020603050405020304" pitchFamily="18" charset="0"/>
              </a:rPr>
              <a:t>αντιβενιζελικοί</a:t>
            </a:r>
            <a:r>
              <a:rPr lang="el-GR" sz="1350" b="1" dirty="0">
                <a:solidFill>
                  <a:srgbClr val="000000"/>
                </a:solidFill>
                <a:latin typeface="Times New Roman" panose="02020603050405020304" pitchFamily="18" charset="0"/>
                <a:ea typeface="Times New Roman" panose="02020603050405020304" pitchFamily="18" charset="0"/>
              </a:rPr>
              <a:t> απείχαν. Μετείχαν οι Φιλελεύθεροι, οι Δημοκρατικοί Φιλελεύθεροι και η Δημοκρατική Ένωση. Στα μέσα του 1923 είχε συσταθεί ο νέος Στρατιωτικός Σύνδεσμος, ο οποίος </a:t>
            </a:r>
            <a:r>
              <a:rPr lang="el-GR" sz="1350" b="1" dirty="0" err="1">
                <a:solidFill>
                  <a:srgbClr val="000000"/>
                </a:solidFill>
                <a:latin typeface="Times New Roman" panose="02020603050405020304" pitchFamily="18" charset="0"/>
                <a:ea typeface="Times New Roman" panose="02020603050405020304" pitchFamily="18" charset="0"/>
              </a:rPr>
              <a:t>παρενέβαινε</a:t>
            </a:r>
            <a:r>
              <a:rPr lang="el-GR" sz="1350" b="1" dirty="0">
                <a:solidFill>
                  <a:srgbClr val="000000"/>
                </a:solidFill>
                <a:latin typeface="Times New Roman" panose="02020603050405020304" pitchFamily="18" charset="0"/>
                <a:ea typeface="Times New Roman" panose="02020603050405020304" pitchFamily="18" charset="0"/>
              </a:rPr>
              <a:t> στην ζωή του τόπου.  Στις 19 Δεκεμβρίου ο βασιλιάς Γεώργιος Β έφυγε με άδεια στο εξωτερικό.</a:t>
            </a:r>
            <a:endParaRPr lang="el-GR" sz="1350" b="1" dirty="0">
              <a:latin typeface="Times New Roman" panose="02020603050405020304" pitchFamily="18" charset="0"/>
              <a:ea typeface="Times New Roman" panose="02020603050405020304" pitchFamily="18" charset="0"/>
            </a:endParaRPr>
          </a:p>
          <a:p>
            <a:r>
              <a:rPr lang="el-GR" sz="1350"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dirty="0">
                <a:latin typeface="Calibri" panose="020F0502020204030204" pitchFamily="34" charset="0"/>
                <a:ea typeface="Times New Roman" panose="02020603050405020304" pitchFamily="18" charset="0"/>
                <a:cs typeface="Times New Roman" panose="02020603050405020304" pitchFamily="18" charset="0"/>
              </a:rPr>
              <a:t>, σ.34.</a:t>
            </a:r>
          </a:p>
          <a:p>
            <a:endParaRPr lang="el-GR" dirty="0"/>
          </a:p>
        </p:txBody>
      </p:sp>
    </p:spTree>
    <p:extLst>
      <p:ext uri="{BB962C8B-B14F-4D97-AF65-F5344CB8AC3E}">
        <p14:creationId xmlns:p14="http://schemas.microsoft.com/office/powerpoint/2010/main" val="300867185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E09E2-24D2-4116-9F87-80F602CFB6B4}"/>
              </a:ext>
            </a:extLst>
          </p:cNvPr>
          <p:cNvSpPr>
            <a:spLocks noGrp="1"/>
          </p:cNvSpPr>
          <p:nvPr>
            <p:ph type="title"/>
          </p:nvPr>
        </p:nvSpPr>
        <p:spPr/>
        <p:txBody>
          <a:bodyPr>
            <a:normAutofit fontScale="90000"/>
          </a:bodyPr>
          <a:lstStyle/>
          <a:p>
            <a:r>
              <a:rPr lang="el-GR" dirty="0"/>
              <a:t>Δ ΣΥΝΤΑΚΤΙΚΗ ΣΥΝΕΛΕΥΣΗ 2 .1.1924</a:t>
            </a:r>
          </a:p>
        </p:txBody>
      </p:sp>
      <p:sp>
        <p:nvSpPr>
          <p:cNvPr id="3" name="Θέση περιεχομένου 2">
            <a:extLst>
              <a:ext uri="{FF2B5EF4-FFF2-40B4-BE49-F238E27FC236}">
                <a16:creationId xmlns:a16="http://schemas.microsoft.com/office/drawing/2014/main" id="{14F7453F-C0AA-4EC8-BE68-41AB6C41CDC0}"/>
              </a:ext>
            </a:extLst>
          </p:cNvPr>
          <p:cNvSpPr>
            <a:spLocks noGrp="1"/>
          </p:cNvSpPr>
          <p:nvPr>
            <p:ph idx="1"/>
          </p:nvPr>
        </p:nvSpPr>
        <p:spPr>
          <a:xfrm>
            <a:off x="866216" y="2557159"/>
            <a:ext cx="6619244" cy="3352618"/>
          </a:xfrm>
        </p:spPr>
        <p:txBody>
          <a:bodyPr>
            <a:normAutofit fontScale="25000" lnSpcReduction="20000"/>
          </a:bodyPr>
          <a:lstStyle/>
          <a:p>
            <a:pPr algn="just">
              <a:lnSpc>
                <a:spcPct val="200000"/>
              </a:lnSpc>
              <a:spcBef>
                <a:spcPts val="450"/>
              </a:spcBef>
              <a:spcAft>
                <a:spcPts val="450"/>
              </a:spcAft>
            </a:pPr>
            <a:r>
              <a:rPr lang="el-GR" sz="4125"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Στις 2 Ιανουαρίου 1924 η Επανάσταση έδωσε την εξουσία στην Δ Συντακτική Συνέλευση.  Στις 4 Ιανουαρίου ο Βενιζέλος επέστρεψε από το εξωτερικό πήρε στις 29 </a:t>
            </a:r>
            <a:r>
              <a:rPr lang="el-GR" sz="4125"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Ιαουαρίου</a:t>
            </a:r>
            <a:r>
              <a:rPr lang="el-GR" sz="4125"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ως κυβέρνηση ψήφο εμπιστοσύνης στην συζήτηση όμως συγκρούστηκε με σφοδρότητα με τον Παπαναστασίου  και παραιτήθηκε κυρίως για την εμπλοκή των στρατιωτικών Πάγκαλου, Κονδύλη  στην πολιτική που επέτρεψε ο Παπαναστασίου. Το κόμμα των Φιλελευθέρων διασπάστηκε σε προοδευτικούς Φιλελευθέρους με επικεφαλής τον Γιώργο Καφαντάρη, τους Συντηρητικούς Φιλελεύθερους με επικεφαλής τον Ανδρέα Μιχαλακόπουλο και τους περί τον Θεμιστοκλή Σοφούλη. Στις 24 Μαρτίου ο Παπαναστασίου στηριζόμενος από Μιχαλακόπουλο και Καφαντάρη έλαβε ψήφο εμπιστοσύνης. Στις 25 Μαρτίου 1924 η Συνέλευση αποφάσισε ομόφωνα την έκπτωση της δυναστείας και την ανακήρυξη της Αβασίλευτης Δημοκρατίας, που εγκρίθηκε στις 13 Απριλίου 1924.Το πολίτευμα ενέκρινε ο Μεταξάς όχι όμως </a:t>
            </a:r>
            <a:r>
              <a:rPr lang="el-GR" sz="4125"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οΠαναγής</a:t>
            </a:r>
            <a:r>
              <a:rPr lang="el-GR" sz="4125"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Τσαλδάρης νέος αρχηγός του Λαϊκού Κόμματος. Ο Παπαναστασίου εξέδωσε το ΝΔ περί κατοχυρώσεως του δημοκρατικού πολιτεύματος.</a:t>
            </a:r>
          </a:p>
          <a:p>
            <a:pPr algn="just">
              <a:lnSpc>
                <a:spcPct val="200000"/>
              </a:lnSpc>
              <a:spcBef>
                <a:spcPts val="450"/>
              </a:spcBef>
              <a:spcAft>
                <a:spcPts val="450"/>
              </a:spcAft>
            </a:pPr>
            <a:endParaRPr lang="el-GR" sz="16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450"/>
              </a:spcBef>
              <a:spcAft>
                <a:spcPts val="450"/>
              </a:spcAft>
            </a:pPr>
            <a:endParaRPr lang="el-GR" sz="16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450"/>
              </a:spcBef>
              <a:spcAft>
                <a:spcPts val="450"/>
              </a:spcAft>
            </a:pPr>
            <a:endParaRPr lang="el-GR" sz="165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2709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641455"/>
          </a:xfrm>
        </p:spPr>
        <p:txBody>
          <a:bodyPr>
            <a:normAutofit fontScale="90000"/>
          </a:bodyPr>
          <a:lstStyle/>
          <a:p>
            <a:r>
              <a:rPr lang="el-GR" dirty="0">
                <a:solidFill>
                  <a:schemeClr val="tx1"/>
                </a:solidFill>
              </a:rPr>
              <a:t>ΑΝΑΦΟΡΕΣ</a:t>
            </a:r>
          </a:p>
        </p:txBody>
      </p:sp>
      <p:sp>
        <p:nvSpPr>
          <p:cNvPr id="3" name="Θέση περιεχομένου 2"/>
          <p:cNvSpPr>
            <a:spLocks noGrp="1"/>
          </p:cNvSpPr>
          <p:nvPr>
            <p:ph idx="1"/>
          </p:nvPr>
        </p:nvSpPr>
        <p:spPr>
          <a:xfrm>
            <a:off x="467544" y="1556792"/>
            <a:ext cx="7620000" cy="4373563"/>
          </a:xfrm>
        </p:spPr>
        <p:txBody>
          <a:bodyPr>
            <a:normAutofit fontScale="70000" lnSpcReduction="20000"/>
          </a:bodyPr>
          <a:lstStyle/>
          <a:p>
            <a:r>
              <a:rPr lang="en-US" dirty="0"/>
              <a:t>Jonathan Hall</a:t>
            </a:r>
            <a:r>
              <a:rPr lang="en-US" i="1" dirty="0"/>
              <a:t> (1997).  Ethnic identity in Greek antiquity</a:t>
            </a:r>
            <a:r>
              <a:rPr lang="en-US" dirty="0"/>
              <a:t>, Cambridge,.</a:t>
            </a:r>
          </a:p>
          <a:p>
            <a:r>
              <a:rPr lang="en-US" dirty="0"/>
              <a:t>E . Malkin (</a:t>
            </a:r>
            <a:r>
              <a:rPr lang="en-US" dirty="0" err="1"/>
              <a:t>ed</a:t>
            </a:r>
            <a:r>
              <a:rPr lang="en-US" dirty="0"/>
              <a:t>). (2001). </a:t>
            </a:r>
            <a:r>
              <a:rPr lang="en-US" i="1" dirty="0"/>
              <a:t>Ancient Perceptions of Greek Ethnicity </a:t>
            </a:r>
            <a:r>
              <a:rPr lang="en-US" dirty="0"/>
              <a:t>London: Cambridge, Mass </a:t>
            </a:r>
          </a:p>
          <a:p>
            <a:r>
              <a:rPr lang="en-US" dirty="0"/>
              <a:t>S. Said. (2001). </a:t>
            </a:r>
            <a:r>
              <a:rPr lang="en-US" i="1" dirty="0"/>
              <a:t>The discourse of identity in Greek rhetoric from Isocrates to Aristides</a:t>
            </a:r>
            <a:r>
              <a:rPr lang="en-US" dirty="0"/>
              <a:t>. In  ). </a:t>
            </a:r>
            <a:r>
              <a:rPr lang="en-US" i="1" dirty="0"/>
              <a:t>Ancient Perceptions of Greek Ethnicity </a:t>
            </a:r>
            <a:r>
              <a:rPr lang="en-US" dirty="0"/>
              <a:t>London: Cambridge, Mass , pp. 275-299</a:t>
            </a:r>
          </a:p>
          <a:p>
            <a:r>
              <a:rPr lang="en-US" dirty="0"/>
              <a:t>E. Hall. (1987). </a:t>
            </a:r>
            <a:r>
              <a:rPr lang="en-US" i="1" dirty="0"/>
              <a:t>Inventing the barbarian</a:t>
            </a:r>
            <a:r>
              <a:rPr lang="en-US" dirty="0"/>
              <a:t>. </a:t>
            </a:r>
            <a:r>
              <a:rPr lang="en-US" i="1" dirty="0"/>
              <a:t>Greek self definition through tragedy. Oxford.</a:t>
            </a:r>
          </a:p>
          <a:p>
            <a:r>
              <a:rPr lang="en-US" sz="18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Mark Cohen  (2006).- </a:t>
            </a:r>
            <a:r>
              <a:rPr lang="en-US" i="1" dirty="0">
                <a:latin typeface="Times New Roman" panose="02020603050405020304" pitchFamily="18" charset="0"/>
                <a:cs typeface="Times New Roman" panose="02020603050405020304" pitchFamily="18" charset="0"/>
              </a:rPr>
              <a:t>Readings in Ancient Greek Philosophy: From Thales to Aristotle:</a:t>
            </a:r>
            <a:r>
              <a:rPr lang="en-US" dirty="0">
                <a:latin typeface="Times New Roman" panose="02020603050405020304" pitchFamily="18" charset="0"/>
                <a:cs typeface="Times New Roman" panose="02020603050405020304" pitchFamily="18" charset="0"/>
              </a:rPr>
              <a:t> 3rd (third) Paperback.</a:t>
            </a:r>
          </a:p>
          <a:p>
            <a:r>
              <a:rPr lang="en-US" dirty="0"/>
              <a:t>Lewis Henry Morgan (1877). </a:t>
            </a:r>
            <a:r>
              <a:rPr lang="en-US" i="1" dirty="0"/>
              <a:t>Ancient Society</a:t>
            </a:r>
            <a:r>
              <a:rPr lang="en-US" dirty="0"/>
              <a:t>.</a:t>
            </a:r>
            <a:endParaRPr lang="el-GR" dirty="0"/>
          </a:p>
          <a:p>
            <a:r>
              <a:rPr lang="el-GR" sz="2000" dirty="0">
                <a:latin typeface="Times New Roman" pitchFamily="18" charset="0"/>
                <a:cs typeface="Times New Roman" pitchFamily="18" charset="0"/>
              </a:rPr>
              <a:t>Βασίλης  Κ. Γούναρης. Η Μακεδονία των Ελλήνων: από τον Διαφωτισμό ως τον Α΄ Παγκόσμιο πόλεμο</a:t>
            </a:r>
          </a:p>
          <a:p>
            <a:br>
              <a:rPr lang="en-US" dirty="0">
                <a:latin typeface="Times New Roman" panose="02020603050405020304" pitchFamily="18" charset="0"/>
                <a:cs typeface="Times New Roman" panose="02020603050405020304" pitchFamily="18" charset="0"/>
              </a:rPr>
            </a:br>
            <a:endParaRPr lang="en-US" i="1" dirty="0"/>
          </a:p>
        </p:txBody>
      </p:sp>
    </p:spTree>
    <p:extLst>
      <p:ext uri="{BB962C8B-B14F-4D97-AF65-F5344CB8AC3E}">
        <p14:creationId xmlns:p14="http://schemas.microsoft.com/office/powerpoint/2010/main" val="2259074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20791965">
            <a:off x="708842" y="-106400"/>
            <a:ext cx="6331084" cy="2433875"/>
          </a:xfrm>
        </p:spPr>
        <p:txBody>
          <a:bodyPr>
            <a:normAutofit/>
          </a:bodyPr>
          <a:lstStyle/>
          <a:p>
            <a:r>
              <a:rPr lang="el-GR" dirty="0"/>
              <a:t>(</a:t>
            </a:r>
            <a:br>
              <a:rPr lang="el-GR" dirty="0"/>
            </a:br>
            <a:endParaRPr lang="el-GR" dirty="0"/>
          </a:p>
        </p:txBody>
      </p:sp>
      <p:sp>
        <p:nvSpPr>
          <p:cNvPr id="3" name="Θέση περιεχομένου 2"/>
          <p:cNvSpPr>
            <a:spLocks noGrp="1"/>
          </p:cNvSpPr>
          <p:nvPr>
            <p:ph idx="1"/>
          </p:nvPr>
        </p:nvSpPr>
        <p:spPr>
          <a:xfrm>
            <a:off x="512472" y="116632"/>
            <a:ext cx="8235992" cy="7809731"/>
          </a:xfrm>
        </p:spPr>
        <p:txBody>
          <a:bodyPr>
            <a:normAutofit/>
          </a:bodyPr>
          <a:lstStyle/>
          <a:p>
            <a:pPr marL="0" indent="0">
              <a:buNone/>
            </a:pPr>
            <a:endParaRPr lang="el-GR" sz="3600" b="0" dirty="0">
              <a:latin typeface="Times New Roman" panose="02020603050405020304" pitchFamily="18" charset="0"/>
              <a:cs typeface="Times New Roman" panose="02020603050405020304" pitchFamily="18" charset="0"/>
            </a:endParaRPr>
          </a:p>
          <a:p>
            <a:r>
              <a:rPr lang="el-GR" sz="3600" dirty="0"/>
              <a:t>ΔΗΜΟΣΘΕΝΗΣ </a:t>
            </a:r>
            <a:r>
              <a:rPr lang="el-GR" sz="3600" dirty="0">
                <a:latin typeface="Times New Roman" panose="02020603050405020304" pitchFamily="18" charset="0"/>
                <a:cs typeface="Times New Roman" panose="02020603050405020304" pitchFamily="18" charset="0"/>
              </a:rPr>
              <a:t>Κατά Φιλίππου Γ’ 31</a:t>
            </a:r>
            <a:endParaRPr lang="el-GR" sz="3600" b="0" dirty="0">
              <a:latin typeface="Times New Roman" panose="02020603050405020304" pitchFamily="18" charset="0"/>
              <a:cs typeface="Times New Roman" panose="02020603050405020304" pitchFamily="18" charset="0"/>
            </a:endParaRPr>
          </a:p>
          <a:p>
            <a:r>
              <a:rPr lang="el-GR" sz="2800" b="0" dirty="0">
                <a:latin typeface="Times New Roman" panose="02020603050405020304" pitchFamily="18" charset="0"/>
                <a:cs typeface="Times New Roman" panose="02020603050405020304" pitchFamily="18" charset="0"/>
              </a:rPr>
              <a:t>«</a:t>
            </a:r>
            <a:r>
              <a:rPr lang="el-GR" sz="2800" b="1" i="1" dirty="0">
                <a:latin typeface="Times New Roman" panose="02020603050405020304" pitchFamily="18" charset="0"/>
                <a:cs typeface="Times New Roman" panose="02020603050405020304" pitchFamily="18" charset="0"/>
              </a:rPr>
              <a:t>Ου μόνον </a:t>
            </a:r>
            <a:r>
              <a:rPr lang="el-GR" sz="2800" b="1" i="1" dirty="0" err="1">
                <a:latin typeface="Times New Roman" panose="02020603050405020304" pitchFamily="18" charset="0"/>
                <a:cs typeface="Times New Roman" panose="02020603050405020304" pitchFamily="18" charset="0"/>
              </a:rPr>
              <a:t>ουχ</a:t>
            </a:r>
            <a:r>
              <a:rPr lang="el-GR" sz="2800" b="1" i="1" dirty="0">
                <a:latin typeface="Times New Roman" panose="02020603050405020304" pitchFamily="18" charset="0"/>
                <a:cs typeface="Times New Roman" panose="02020603050405020304" pitchFamily="18" charset="0"/>
              </a:rPr>
              <a:t> Έλληνος όντος ουδέ προσήκοντος ουδέν τοις </a:t>
            </a:r>
            <a:r>
              <a:rPr lang="el-GR" sz="2800" b="1" i="1" dirty="0" err="1">
                <a:latin typeface="Times New Roman" panose="02020603050405020304" pitchFamily="18" charset="0"/>
                <a:cs typeface="Times New Roman" panose="02020603050405020304" pitchFamily="18" charset="0"/>
              </a:rPr>
              <a:t>Έλλησιν</a:t>
            </a:r>
            <a:r>
              <a:rPr lang="el-GR" sz="2800" b="1" i="1" dirty="0">
                <a:latin typeface="Times New Roman" panose="02020603050405020304" pitchFamily="18" charset="0"/>
                <a:cs typeface="Times New Roman" panose="02020603050405020304" pitchFamily="18" charset="0"/>
              </a:rPr>
              <a:t>, </a:t>
            </a:r>
            <a:r>
              <a:rPr lang="el-GR" sz="2800" b="1" i="1" dirty="0" err="1">
                <a:latin typeface="Times New Roman" panose="02020603050405020304" pitchFamily="18" charset="0"/>
                <a:cs typeface="Times New Roman" panose="02020603050405020304" pitchFamily="18" charset="0"/>
              </a:rPr>
              <a:t>αλλ</a:t>
            </a:r>
            <a:r>
              <a:rPr lang="el-GR" sz="2800" b="1" i="1" dirty="0">
                <a:latin typeface="Times New Roman" panose="02020603050405020304" pitchFamily="18" charset="0"/>
                <a:cs typeface="Times New Roman" panose="02020603050405020304" pitchFamily="18" charset="0"/>
              </a:rPr>
              <a:t>’ ουδέ βαρβάρου </a:t>
            </a:r>
            <a:r>
              <a:rPr lang="el-GR" sz="2800" b="1" i="1" dirty="0" err="1">
                <a:latin typeface="Times New Roman" panose="02020603050405020304" pitchFamily="18" charset="0"/>
                <a:cs typeface="Times New Roman" panose="02020603050405020304" pitchFamily="18" charset="0"/>
              </a:rPr>
              <a:t>εντευθεν</a:t>
            </a:r>
            <a:r>
              <a:rPr lang="el-GR" sz="2800" b="1" i="1" dirty="0">
                <a:latin typeface="Times New Roman" panose="02020603050405020304" pitchFamily="18" charset="0"/>
                <a:cs typeface="Times New Roman" panose="02020603050405020304" pitchFamily="18" charset="0"/>
              </a:rPr>
              <a:t> </a:t>
            </a:r>
            <a:r>
              <a:rPr lang="el-GR" sz="2800" b="1" i="1" dirty="0" err="1">
                <a:latin typeface="Times New Roman" panose="02020603050405020304" pitchFamily="18" charset="0"/>
                <a:cs typeface="Times New Roman" panose="02020603050405020304" pitchFamily="18" charset="0"/>
              </a:rPr>
              <a:t>οθεν</a:t>
            </a:r>
            <a:r>
              <a:rPr lang="el-GR" sz="2800" b="1" i="1" dirty="0">
                <a:latin typeface="Times New Roman" panose="02020603050405020304" pitchFamily="18" charset="0"/>
                <a:cs typeface="Times New Roman" panose="02020603050405020304" pitchFamily="18" charset="0"/>
              </a:rPr>
              <a:t> καλόν ειπείν, </a:t>
            </a:r>
            <a:r>
              <a:rPr lang="el-GR" sz="2800" b="1" i="1" dirty="0" err="1">
                <a:latin typeface="Times New Roman" panose="02020603050405020304" pitchFamily="18" charset="0"/>
                <a:cs typeface="Times New Roman" panose="02020603050405020304" pitchFamily="18" charset="0"/>
              </a:rPr>
              <a:t>αλλ</a:t>
            </a:r>
            <a:r>
              <a:rPr lang="el-GR" sz="2800" b="1" i="1" dirty="0">
                <a:latin typeface="Times New Roman" panose="02020603050405020304" pitchFamily="18" charset="0"/>
                <a:cs typeface="Times New Roman" panose="02020603050405020304" pitchFamily="18" charset="0"/>
              </a:rPr>
              <a:t>’ ολέθρου </a:t>
            </a:r>
            <a:r>
              <a:rPr lang="el-GR" sz="2800" b="1" i="1" dirty="0" err="1">
                <a:latin typeface="Times New Roman" panose="02020603050405020304" pitchFamily="18" charset="0"/>
                <a:cs typeface="Times New Roman" panose="02020603050405020304" pitchFamily="18" charset="0"/>
              </a:rPr>
              <a:t>Μακεδόνος</a:t>
            </a:r>
            <a:r>
              <a:rPr lang="el-GR" sz="2800" b="1" i="1" dirty="0">
                <a:latin typeface="Times New Roman" panose="02020603050405020304" pitchFamily="18" charset="0"/>
                <a:cs typeface="Times New Roman" panose="02020603050405020304" pitchFamily="18" charset="0"/>
              </a:rPr>
              <a:t>, όθεν </a:t>
            </a:r>
            <a:r>
              <a:rPr lang="el-GR" sz="2800" b="1" i="1" dirty="0" err="1">
                <a:latin typeface="Times New Roman" panose="02020603050405020304" pitchFamily="18" charset="0"/>
                <a:cs typeface="Times New Roman" panose="02020603050405020304" pitchFamily="18" charset="0"/>
              </a:rPr>
              <a:t>ουδ</a:t>
            </a:r>
            <a:r>
              <a:rPr lang="el-GR" sz="2800" b="1" i="1" dirty="0">
                <a:latin typeface="Times New Roman" panose="02020603050405020304" pitchFamily="18" charset="0"/>
                <a:cs typeface="Times New Roman" panose="02020603050405020304" pitchFamily="18" charset="0"/>
              </a:rPr>
              <a:t>’ </a:t>
            </a:r>
            <a:r>
              <a:rPr lang="el-GR" sz="2800" b="1" i="1" dirty="0" err="1">
                <a:latin typeface="Times New Roman" panose="02020603050405020304" pitchFamily="18" charset="0"/>
                <a:cs typeface="Times New Roman" panose="02020603050405020304" pitchFamily="18" charset="0"/>
              </a:rPr>
              <a:t>ανδράποδον</a:t>
            </a:r>
            <a:r>
              <a:rPr lang="el-GR" sz="2800" b="1" i="1" dirty="0">
                <a:latin typeface="Times New Roman" panose="02020603050405020304" pitchFamily="18" charset="0"/>
                <a:cs typeface="Times New Roman" panose="02020603050405020304" pitchFamily="18" charset="0"/>
              </a:rPr>
              <a:t> </a:t>
            </a:r>
            <a:r>
              <a:rPr lang="el-GR" sz="2800" b="1" i="1" dirty="0" err="1">
                <a:latin typeface="Times New Roman" panose="02020603050405020304" pitchFamily="18" charset="0"/>
                <a:cs typeface="Times New Roman" panose="02020603050405020304" pitchFamily="18" charset="0"/>
              </a:rPr>
              <a:t>πριετο</a:t>
            </a:r>
            <a:r>
              <a:rPr lang="el-GR" sz="2800" b="1" i="1" dirty="0">
                <a:latin typeface="Times New Roman" panose="02020603050405020304" pitchFamily="18" charset="0"/>
                <a:cs typeface="Times New Roman" panose="02020603050405020304" pitchFamily="18" charset="0"/>
              </a:rPr>
              <a:t> τις αν πότε</a:t>
            </a:r>
            <a:r>
              <a:rPr lang="el-GR" sz="2800" b="0" dirty="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04663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3FC191-B8E1-4394-86C6-D80CE914C2DD}"/>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A69F5F32-C228-4FF1-8E00-B0645304A879}"/>
              </a:ext>
            </a:extLst>
          </p:cNvPr>
          <p:cNvSpPr>
            <a:spLocks noGrp="1"/>
          </p:cNvSpPr>
          <p:nvPr>
            <p:ph idx="1"/>
          </p:nvPr>
        </p:nvSpPr>
        <p:spPr/>
        <p:txBody>
          <a:bodyPr/>
          <a:lstStyle/>
          <a:p>
            <a:pPr>
              <a:lnSpc>
                <a:spcPct val="150000"/>
              </a:lnSpc>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ΠΣΒ, 24.3.1924, σ. 673</a:t>
            </a:r>
          </a:p>
          <a:p>
            <a:pPr>
              <a:lnSpc>
                <a:spcPct val="150000"/>
              </a:lnSpc>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ΠΣΒ, 25.3.1924, σ. 686</a:t>
            </a:r>
          </a:p>
          <a:p>
            <a:pPr>
              <a:lnSpc>
                <a:spcPct val="150000"/>
              </a:lnSpc>
            </a:pPr>
            <a:r>
              <a:rPr lang="el-GR" sz="1350" b="1" dirty="0" err="1">
                <a:latin typeface="Times New Roman" panose="02020603050405020304" pitchFamily="18" charset="0"/>
                <a:ea typeface="Times New Roman" panose="02020603050405020304" pitchFamily="18" charset="0"/>
                <a:cs typeface="Times New Roman" panose="02020603050405020304" pitchFamily="18" charset="0"/>
              </a:rPr>
              <a:t>Δαφνής</a:t>
            </a: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 τ.1., σ.245.</a:t>
            </a:r>
          </a:p>
          <a:p>
            <a:pPr>
              <a:lnSpc>
                <a:spcPct val="150000"/>
              </a:lnSpc>
            </a:pPr>
            <a:r>
              <a:rPr lang="el-GR" sz="1350" b="1" dirty="0">
                <a:latin typeface="Times New Roman" panose="02020603050405020304" pitchFamily="18" charset="0"/>
                <a:ea typeface="Times New Roman" panose="02020603050405020304" pitchFamily="18" charset="0"/>
                <a:cs typeface="Times New Roman" panose="02020603050405020304" pitchFamily="18" charset="0"/>
              </a:rPr>
              <a:t>ΦΕΚ Α 93/23 Απριλίου 1924</a:t>
            </a:r>
          </a:p>
          <a:p>
            <a:endParaRPr lang="el-GR" dirty="0"/>
          </a:p>
        </p:txBody>
      </p:sp>
    </p:spTree>
    <p:extLst>
      <p:ext uri="{BB962C8B-B14F-4D97-AF65-F5344CB8AC3E}">
        <p14:creationId xmlns:p14="http://schemas.microsoft.com/office/powerpoint/2010/main" val="187959860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811CC-4EA9-4658-A73A-53D55F9FF95C}"/>
              </a:ext>
            </a:extLst>
          </p:cNvPr>
          <p:cNvSpPr>
            <a:spLocks noGrp="1"/>
          </p:cNvSpPr>
          <p:nvPr>
            <p:ph type="title"/>
          </p:nvPr>
        </p:nvSpPr>
        <p:spPr/>
        <p:txBody>
          <a:bodyPr>
            <a:normAutofit fontScale="90000"/>
          </a:bodyPr>
          <a:lstStyle/>
          <a:p>
            <a:r>
              <a:rPr lang="el-GR" dirty="0"/>
              <a:t>ΔΙΑΣΠΑΣΗ ΤΩΝ ΦΙΛΕΛΕΥΘΕΡΩΝ</a:t>
            </a:r>
          </a:p>
        </p:txBody>
      </p:sp>
      <p:sp>
        <p:nvSpPr>
          <p:cNvPr id="3" name="Θέση περιεχομένου 2">
            <a:extLst>
              <a:ext uri="{FF2B5EF4-FFF2-40B4-BE49-F238E27FC236}">
                <a16:creationId xmlns:a16="http://schemas.microsoft.com/office/drawing/2014/main" id="{72D33077-0B77-4F01-BA28-AAECD3C6453F}"/>
              </a:ext>
            </a:extLst>
          </p:cNvPr>
          <p:cNvSpPr>
            <a:spLocks noGrp="1"/>
          </p:cNvSpPr>
          <p:nvPr>
            <p:ph idx="1"/>
          </p:nvPr>
        </p:nvSpPr>
        <p:spPr>
          <a:xfrm>
            <a:off x="866216" y="2579046"/>
            <a:ext cx="6619244" cy="3337729"/>
          </a:xfrm>
        </p:spPr>
        <p:txBody>
          <a:bodyPr>
            <a:normAutofit fontScale="92500" lnSpcReduction="20000"/>
          </a:bodyPr>
          <a:lstStyle/>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 Φιλελεύθεροι είχαν χωριστεί σε Δεξιούς (Προοδευτικοί και Συντηρητικοί Φιλελεύθεροι) και αριστερούς (Δημοκρατική Ένωση).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κυβέρνηση Παπαναστασίου ανατράπηκες τις 19 Ιουλίου 1924.</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Ακολούθησαν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 η προσωρινή κυβέρνηση Σοφούλη</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β) στις 15 Οκτωβρίου 1924 η κυβέρνηση Μιχαλακόπουλου που συνήψε το προσφυγικό δάνειο και την σύμβαση με την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Ούλεν</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για την ύδρευση της πρωτεύουσας</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γ) η παραίτηση Κονδύλη, Υπουργού Εσωτερικών , αρχηγού του Εθνικού πλέον δημοκρατικού Κόμματος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δ) Η νέα κυβέρνηση Μιχαλακόπουλου  στις 15 Ιουνίου 1925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ε) το πραξικόπημα Θ. Πάγκαλου στις 25 Ιουνίου 1925 που χάρις στον Παπαναστασίου πήρε ψήφο εμπιστοσύνης στις 30 Ιουνίου 1925.</a:t>
            </a:r>
            <a:r>
              <a:rPr lang="el-GR" b="1" dirty="0">
                <a:effectLst/>
              </a:rPr>
              <a:t> </a:t>
            </a:r>
            <a:r>
              <a:rPr lang="el-GR" sz="1350" b="1" dirty="0">
                <a:latin typeface="Calibri" panose="020F0502020204030204" pitchFamily="34" charset="0"/>
                <a:ea typeface="Times New Roman" panose="02020603050405020304" pitchFamily="18" charset="0"/>
                <a:cs typeface="Times New Roman" panose="02020603050405020304" pitchFamily="18" charset="0"/>
              </a:rPr>
              <a:t>ΠΣΒ, 19 Απριλίου 1924, σ. 1085.</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Δαφνής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τ.1, σ. 291. </a:t>
            </a:r>
          </a:p>
          <a:p>
            <a:endParaRPr lang="el-GR" dirty="0"/>
          </a:p>
        </p:txBody>
      </p:sp>
    </p:spTree>
    <p:extLst>
      <p:ext uri="{BB962C8B-B14F-4D97-AF65-F5344CB8AC3E}">
        <p14:creationId xmlns:p14="http://schemas.microsoft.com/office/powerpoint/2010/main" val="217603993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3C5018-0ACE-4FB9-A7BB-F672BE168572}"/>
              </a:ext>
            </a:extLst>
          </p:cNvPr>
          <p:cNvSpPr>
            <a:spLocks noGrp="1"/>
          </p:cNvSpPr>
          <p:nvPr>
            <p:ph type="title"/>
          </p:nvPr>
        </p:nvSpPr>
        <p:spPr/>
        <p:txBody>
          <a:bodyPr/>
          <a:lstStyle/>
          <a:p>
            <a:r>
              <a:rPr lang="el-GR" dirty="0"/>
              <a:t>ΔΙΚΤΑΤΟΡΙΑ ΠΑΓΚΑΛΟΥ</a:t>
            </a:r>
          </a:p>
        </p:txBody>
      </p:sp>
      <p:sp>
        <p:nvSpPr>
          <p:cNvPr id="3" name="Θέση περιεχομένου 2">
            <a:extLst>
              <a:ext uri="{FF2B5EF4-FFF2-40B4-BE49-F238E27FC236}">
                <a16:creationId xmlns:a16="http://schemas.microsoft.com/office/drawing/2014/main" id="{F9FD0C4F-CBE4-42D2-BA84-5BEBA92FDB8A}"/>
              </a:ext>
            </a:extLst>
          </p:cNvPr>
          <p:cNvSpPr>
            <a:spLocks noGrp="1"/>
          </p:cNvSpPr>
          <p:nvPr>
            <p:ph idx="1"/>
          </p:nvPr>
        </p:nvSpPr>
        <p:spPr>
          <a:xfrm>
            <a:off x="866216" y="2557159"/>
            <a:ext cx="6619244" cy="3443591"/>
          </a:xfrm>
        </p:spPr>
        <p:txBody>
          <a:bodyPr>
            <a:normAutofit fontScale="92500" lnSpcReduction="2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Ο Πάγκαλος συμπλήρωσε με απαγορεύσεις το Ακυρωτικό και </a:t>
            </a:r>
            <a:r>
              <a:rPr lang="el-GR" sz="1350" b="1" dirty="0" err="1">
                <a:solidFill>
                  <a:srgbClr val="000000"/>
                </a:solidFill>
                <a:latin typeface="Times New Roman" panose="02020603050405020304" pitchFamily="18" charset="0"/>
                <a:ea typeface="Times New Roman" panose="02020603050405020304" pitchFamily="18" charset="0"/>
              </a:rPr>
              <a:t>δίωξε</a:t>
            </a:r>
            <a:r>
              <a:rPr lang="el-GR" sz="1350" b="1" dirty="0">
                <a:solidFill>
                  <a:srgbClr val="000000"/>
                </a:solidFill>
                <a:latin typeface="Times New Roman" panose="02020603050405020304" pitchFamily="18" charset="0"/>
                <a:ea typeface="Times New Roman" panose="02020603050405020304" pitchFamily="18" charset="0"/>
              </a:rPr>
              <a:t> εφημερίδες και το ΣΕΚΕ το οποίο από τον Δεκέμβριο του 1924 είχε μετασχηματιστεί σε κομουνιστικό και είχε υιοθετήσει την θέση της ΚΔ για ενιαία και ανεξάρτητη Μακεδονία και Θράκη. </a:t>
            </a:r>
            <a:endParaRPr lang="el-GR" sz="1350" b="1"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29 Σεπτεμβρίου 1925 ο Πάγκαλος δημοσίευσε αλλαγμένο το σύνταγμα της 30μελούς κοινοβουλευτικής Επιτροπής και διέλυσε την Δ Συντακτική Συνέλευση. Στις 5 Ιανουαρίου 1926 ανακηρύχτηκε δικτάτορας. Τον Οκτώβριο του 1925 εισέβαλε στο </a:t>
            </a:r>
            <a:r>
              <a:rPr lang="el-GR" sz="1350" b="1" dirty="0" err="1">
                <a:solidFill>
                  <a:srgbClr val="000000"/>
                </a:solidFill>
                <a:latin typeface="Times New Roman" panose="02020603050405020304" pitchFamily="18" charset="0"/>
                <a:ea typeface="Times New Roman" panose="02020603050405020304" pitchFamily="18" charset="0"/>
              </a:rPr>
              <a:t>Πετρίτσι</a:t>
            </a:r>
            <a:r>
              <a:rPr lang="el-GR" sz="1350" b="1" dirty="0">
                <a:solidFill>
                  <a:srgbClr val="000000"/>
                </a:solidFill>
                <a:latin typeface="Times New Roman" panose="02020603050405020304" pitchFamily="18" charset="0"/>
                <a:ea typeface="Times New Roman" panose="02020603050405020304" pitchFamily="18" charset="0"/>
              </a:rPr>
              <a:t> της Βουλγαρίας. Η κυβέρνησή του ανατράπηκε από τον Κονδύλη </a:t>
            </a:r>
            <a:r>
              <a:rPr lang="el-GR" sz="1350" b="1" dirty="0" err="1">
                <a:solidFill>
                  <a:srgbClr val="000000"/>
                </a:solidFill>
                <a:latin typeface="Times New Roman" panose="02020603050405020304" pitchFamily="18" charset="0"/>
                <a:ea typeface="Times New Roman" panose="02020603050405020304" pitchFamily="18" charset="0"/>
              </a:rPr>
              <a:t>σις</a:t>
            </a:r>
            <a:r>
              <a:rPr lang="el-GR" sz="1350" b="1" dirty="0">
                <a:solidFill>
                  <a:srgbClr val="000000"/>
                </a:solidFill>
                <a:latin typeface="Times New Roman" panose="02020603050405020304" pitchFamily="18" charset="0"/>
                <a:ea typeface="Times New Roman" panose="02020603050405020304" pitchFamily="18" charset="0"/>
              </a:rPr>
              <a:t> 22 Αυγούστου 1926. Ο Πάγκαλος φυλακίστηκε την </a:t>
            </a:r>
            <a:r>
              <a:rPr lang="el-GR" sz="1350" b="1" dirty="0" err="1">
                <a:solidFill>
                  <a:srgbClr val="000000"/>
                </a:solidFill>
                <a:latin typeface="Times New Roman" panose="02020603050405020304" pitchFamily="18" charset="0"/>
                <a:ea typeface="Times New Roman" panose="02020603050405020304" pitchFamily="18" charset="0"/>
              </a:rPr>
              <a:t>πε΄ριοδο</a:t>
            </a:r>
            <a:r>
              <a:rPr lang="el-GR" sz="1350" b="1" dirty="0">
                <a:solidFill>
                  <a:srgbClr val="000000"/>
                </a:solidFill>
                <a:latin typeface="Times New Roman" panose="02020603050405020304" pitchFamily="18" charset="0"/>
                <a:ea typeface="Times New Roman" panose="02020603050405020304" pitchFamily="18" charset="0"/>
              </a:rPr>
              <a:t> 1928-1930 και καταδικάστηκε σε διετή κάθειρξη. </a:t>
            </a:r>
            <a:endParaRPr lang="el-GR" sz="1350" b="1" dirty="0">
              <a:latin typeface="Times New Roman" panose="02020603050405020304" pitchFamily="18" charset="0"/>
              <a:ea typeface="Times New Roman" panose="02020603050405020304" pitchFamily="18" charset="0"/>
            </a:endParaRPr>
          </a:p>
          <a:p>
            <a:r>
              <a:rPr lang="el-GR" sz="1350" b="1" dirty="0">
                <a:latin typeface="Calibri" panose="020F0502020204030204" pitchFamily="34" charset="0"/>
                <a:ea typeface="Times New Roman" panose="02020603050405020304" pitchFamily="18" charset="0"/>
                <a:cs typeface="Times New Roman" panose="02020603050405020304" pitchFamily="18" charset="0"/>
              </a:rPr>
              <a:t>ΦΕΚ Α, 173/13 Ιουλίου 1925</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Δαφνής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309, τ.1.</a:t>
            </a:r>
          </a:p>
          <a:p>
            <a:endParaRPr lang="el-GR" dirty="0"/>
          </a:p>
        </p:txBody>
      </p:sp>
    </p:spTree>
    <p:extLst>
      <p:ext uri="{BB962C8B-B14F-4D97-AF65-F5344CB8AC3E}">
        <p14:creationId xmlns:p14="http://schemas.microsoft.com/office/powerpoint/2010/main" val="426208027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8039C-A9FE-41B2-AA50-42974DD22AB9}"/>
              </a:ext>
            </a:extLst>
          </p:cNvPr>
          <p:cNvSpPr>
            <a:spLocks noGrp="1"/>
          </p:cNvSpPr>
          <p:nvPr>
            <p:ph type="title"/>
          </p:nvPr>
        </p:nvSpPr>
        <p:spPr/>
        <p:txBody>
          <a:bodyPr/>
          <a:lstStyle/>
          <a:p>
            <a:r>
              <a:rPr lang="el-GR" dirty="0"/>
              <a:t>ΚΥΒΕΡΝΗΣΗ ΚΟΝΔΥΛΗ</a:t>
            </a:r>
          </a:p>
        </p:txBody>
      </p:sp>
      <p:sp>
        <p:nvSpPr>
          <p:cNvPr id="3" name="Θέση περιεχομένου 2">
            <a:extLst>
              <a:ext uri="{FF2B5EF4-FFF2-40B4-BE49-F238E27FC236}">
                <a16:creationId xmlns:a16="http://schemas.microsoft.com/office/drawing/2014/main" id="{B5360DC5-6DE5-4688-B132-973B383DC757}"/>
              </a:ext>
            </a:extLst>
          </p:cNvPr>
          <p:cNvSpPr>
            <a:spLocks noGrp="1"/>
          </p:cNvSpPr>
          <p:nvPr>
            <p:ph idx="1"/>
          </p:nvPr>
        </p:nvSpPr>
        <p:spPr>
          <a:xfrm>
            <a:off x="866216" y="2549863"/>
            <a:ext cx="6619244" cy="3373910"/>
          </a:xfrm>
        </p:spPr>
        <p:txBody>
          <a:bodyPr>
            <a:normAutofit fontScale="850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26 Αυγούστου 1926 σχηματίστηκε η κυβέρνηση Κονδύλη. Στις εκλογές  της 7</a:t>
            </a:r>
            <a:r>
              <a:rPr lang="el-GR" sz="1350" b="1" baseline="30000" dirty="0">
                <a:solidFill>
                  <a:srgbClr val="000000"/>
                </a:solidFill>
                <a:latin typeface="Times New Roman" panose="02020603050405020304" pitchFamily="18" charset="0"/>
                <a:ea typeface="Times New Roman" panose="02020603050405020304" pitchFamily="18" charset="0"/>
              </a:rPr>
              <a:t>ης</a:t>
            </a:r>
            <a:r>
              <a:rPr lang="el-GR" sz="1350" b="1" dirty="0">
                <a:solidFill>
                  <a:srgbClr val="000000"/>
                </a:solidFill>
                <a:latin typeface="Times New Roman" panose="02020603050405020304" pitchFamily="18" charset="0"/>
                <a:ea typeface="Times New Roman" panose="02020603050405020304" pitchFamily="18" charset="0"/>
              </a:rPr>
              <a:t> Νοεμβρίου 1926 μετείχαν η Ένωση Φιλελευθέρων (Καφαντάρης, Μιχαλακόπουλος), το Αγροτικό και Εργατικό Κόμμα (Παπαναστασίου). Οι πρόσφυγες ελέγχθηκαν από τον </a:t>
            </a:r>
            <a:r>
              <a:rPr lang="el-GR" sz="1350" b="1" dirty="0" err="1">
                <a:solidFill>
                  <a:srgbClr val="000000"/>
                </a:solidFill>
                <a:latin typeface="Times New Roman" panose="02020603050405020304" pitchFamily="18" charset="0"/>
                <a:ea typeface="Times New Roman" panose="02020603050405020304" pitchFamily="18" charset="0"/>
              </a:rPr>
              <a:t>κονδύλη</a:t>
            </a:r>
            <a:r>
              <a:rPr lang="el-GR" sz="1350" b="1" dirty="0">
                <a:solidFill>
                  <a:srgbClr val="000000"/>
                </a:solidFill>
                <a:latin typeface="Times New Roman" panose="02020603050405020304" pitchFamily="18" charset="0"/>
                <a:ea typeface="Times New Roman" panose="02020603050405020304" pitchFamily="18" charset="0"/>
              </a:rPr>
              <a:t> που τους παρείχε τις αποζημιώσεις τους. Οι εκλογές έγιναν με απλή αναλογική για πρώτη φορά. Συγκροτήθηκε στις 4 Δεκεμβρίου 1926 Οικουμενική κυβέρνηση από Καφαντάρη-Μιχαλακόπουλο ( Ένωση Φιλελευθέρων), Τσαλδάρη (ΛΚ), Μεταξά (Ελευθερόφρονες), </a:t>
            </a:r>
            <a:r>
              <a:rPr lang="el-GR" sz="1350" b="1" dirty="0" err="1">
                <a:solidFill>
                  <a:srgbClr val="000000"/>
                </a:solidFill>
                <a:latin typeface="Times New Roman" panose="02020603050405020304" pitchFamily="18" charset="0"/>
                <a:ea typeface="Times New Roman" panose="02020603050405020304" pitchFamily="18" charset="0"/>
              </a:rPr>
              <a:t>Παπναστασίου</a:t>
            </a:r>
            <a:r>
              <a:rPr lang="el-GR" sz="1350" b="1" dirty="0">
                <a:solidFill>
                  <a:srgbClr val="000000"/>
                </a:solidFill>
                <a:latin typeface="Times New Roman" panose="02020603050405020304" pitchFamily="18" charset="0"/>
                <a:ea typeface="Times New Roman" panose="02020603050405020304" pitchFamily="18" charset="0"/>
              </a:rPr>
              <a:t> (Αγροτικό και Εργατικό Κόμμα). Το Σύνταγμα της Δημοκρατίας δημοσιεύτηκε στις 3 Ιουνίου 1927. Πρόβλεπε την σύσταση Γερουσίας ως δεύτερου Νομοθετικού σώματος . Η Γερουσία θα επέτρεπε την πρόωρη διάλυση της Βουλής η οποία διατηρούσε το δικαίωμα παροχής της ψήφου εμπιστοσύνης. </a:t>
            </a:r>
            <a:endParaRPr lang="el-GR" sz="1350" b="1" dirty="0">
              <a:latin typeface="Times New Roman" panose="02020603050405020304" pitchFamily="18" charset="0"/>
              <a:ea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51. </a:t>
            </a:r>
          </a:p>
          <a:p>
            <a:endParaRPr lang="el-GR" dirty="0"/>
          </a:p>
        </p:txBody>
      </p:sp>
    </p:spTree>
    <p:extLst>
      <p:ext uri="{BB962C8B-B14F-4D97-AF65-F5344CB8AC3E}">
        <p14:creationId xmlns:p14="http://schemas.microsoft.com/office/powerpoint/2010/main" val="226696812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9FCAD7-0FE7-47E2-B0EE-13ED74A8179E}"/>
              </a:ext>
            </a:extLst>
          </p:cNvPr>
          <p:cNvSpPr>
            <a:spLocks noGrp="1"/>
          </p:cNvSpPr>
          <p:nvPr>
            <p:ph type="title"/>
          </p:nvPr>
        </p:nvSpPr>
        <p:spPr/>
        <p:txBody>
          <a:bodyPr>
            <a:normAutofit fontScale="90000"/>
          </a:bodyPr>
          <a:lstStyle/>
          <a:p>
            <a:r>
              <a:rPr lang="el-GR" dirty="0"/>
              <a:t>ΚΥΒΕΡΝΗΣΗ ΒΕΝΙΖΕΛΟΥ 1928</a:t>
            </a:r>
          </a:p>
        </p:txBody>
      </p:sp>
      <p:sp>
        <p:nvSpPr>
          <p:cNvPr id="3" name="Θέση περιεχομένου 2">
            <a:extLst>
              <a:ext uri="{FF2B5EF4-FFF2-40B4-BE49-F238E27FC236}">
                <a16:creationId xmlns:a16="http://schemas.microsoft.com/office/drawing/2014/main" id="{4C1C816E-D614-40E1-879F-E8F900C8F70D}"/>
              </a:ext>
            </a:extLst>
          </p:cNvPr>
          <p:cNvSpPr>
            <a:spLocks noGrp="1"/>
          </p:cNvSpPr>
          <p:nvPr>
            <p:ph idx="1"/>
          </p:nvPr>
        </p:nvSpPr>
        <p:spPr>
          <a:xfrm>
            <a:off x="866216" y="2564454"/>
            <a:ext cx="6619244" cy="3436296"/>
          </a:xfrm>
        </p:spPr>
        <p:txBody>
          <a:bodyPr>
            <a:normAutofit fontScale="70000" lnSpcReduction="2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Ο Καφαντάρης που είχε επωμιστεί την οικονομική σταθεροποίηση παραιτήθηκε στις 22 Μαΐου 1928 και την ηγεσία των Φιλελευθέρων ανέλαβε ο Βενιζέλος. Στις 4 Ιουλίου 1928 σχημάτισε κυβέρνηση ο </a:t>
            </a:r>
            <a:r>
              <a:rPr lang="el-GR" sz="1350" b="1" dirty="0" err="1">
                <a:solidFill>
                  <a:srgbClr val="000000"/>
                </a:solidFill>
                <a:latin typeface="Times New Roman" panose="02020603050405020304" pitchFamily="18" charset="0"/>
                <a:ea typeface="Times New Roman" panose="02020603050405020304" pitchFamily="18" charset="0"/>
              </a:rPr>
              <a:t>βενιζέλος</a:t>
            </a:r>
            <a:r>
              <a:rPr lang="el-GR" sz="1350" b="1" dirty="0">
                <a:solidFill>
                  <a:srgbClr val="000000"/>
                </a:solidFill>
                <a:latin typeface="Times New Roman" panose="02020603050405020304" pitchFamily="18" charset="0"/>
                <a:ea typeface="Times New Roman" panose="02020603050405020304" pitchFamily="18" charset="0"/>
              </a:rPr>
              <a:t> που διέλυσε την Βουλή και </a:t>
            </a:r>
            <a:r>
              <a:rPr lang="el-GR" sz="1350" b="1" dirty="0" err="1">
                <a:solidFill>
                  <a:srgbClr val="000000"/>
                </a:solidFill>
                <a:latin typeface="Times New Roman" panose="02020603050405020304" pitchFamily="18" charset="0"/>
                <a:ea typeface="Times New Roman" panose="02020603050405020304" pitchFamily="18" charset="0"/>
              </a:rPr>
              <a:t>επανέφερε</a:t>
            </a:r>
            <a:r>
              <a:rPr lang="el-GR" sz="1350" b="1" dirty="0">
                <a:solidFill>
                  <a:srgbClr val="000000"/>
                </a:solidFill>
                <a:latin typeface="Times New Roman" panose="02020603050405020304" pitchFamily="18" charset="0"/>
                <a:ea typeface="Times New Roman" panose="02020603050405020304" pitchFamily="18" charset="0"/>
              </a:rPr>
              <a:t> πραξικοπηματικά με ΝΔ το εκλογικό σύστημα της </a:t>
            </a:r>
            <a:r>
              <a:rPr lang="el-GR" sz="1350" b="1" dirty="0" err="1">
                <a:solidFill>
                  <a:srgbClr val="000000"/>
                </a:solidFill>
                <a:latin typeface="Times New Roman" panose="02020603050405020304" pitchFamily="18" charset="0"/>
                <a:ea typeface="Times New Roman" panose="02020603050405020304" pitchFamily="18" charset="0"/>
              </a:rPr>
              <a:t>στενοευρείας</a:t>
            </a:r>
            <a:r>
              <a:rPr lang="el-GR" sz="1350" b="1" dirty="0">
                <a:solidFill>
                  <a:srgbClr val="000000"/>
                </a:solidFill>
                <a:latin typeface="Times New Roman" panose="02020603050405020304" pitchFamily="18" charset="0"/>
                <a:ea typeface="Times New Roman" panose="02020603050405020304" pitchFamily="18" charset="0"/>
              </a:rPr>
              <a:t> του 1923.</a:t>
            </a:r>
            <a:endParaRPr lang="el-GR" sz="1350" b="1"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Ο Βενιζέλος το 1929 απώλεσε την εμπιστοσύνη των Καφαντάρη, Παπαναστασίου, Κονδύλη αρνήθηκε να στηρίξει τον Καφαντάρη τον Δεκέμβριο του 1929 για την προεδρεία και επέβαλε στις 14 Δεκεμβρίου 1929 Πρόεδρο της Δημοκρατίας τον Αλ </a:t>
            </a:r>
            <a:r>
              <a:rPr lang="el-GR" sz="1350" b="1" dirty="0" err="1">
                <a:solidFill>
                  <a:srgbClr val="000000"/>
                </a:solidFill>
                <a:latin typeface="Times New Roman" panose="02020603050405020304" pitchFamily="18" charset="0"/>
                <a:ea typeface="Times New Roman" panose="02020603050405020304" pitchFamily="18" charset="0"/>
              </a:rPr>
              <a:t>Ζαϊμη</a:t>
            </a:r>
            <a:r>
              <a:rPr lang="el-GR" sz="1350" b="1" dirty="0">
                <a:solidFill>
                  <a:srgbClr val="000000"/>
                </a:solidFill>
                <a:latin typeface="Times New Roman" panose="02020603050405020304" pitchFamily="18" charset="0"/>
                <a:ea typeface="Times New Roman" panose="02020603050405020304" pitchFamily="18" charset="0"/>
              </a:rPr>
              <a:t>, ενώ με εισηγητή τον Κ. </a:t>
            </a:r>
            <a:r>
              <a:rPr lang="el-GR" sz="1350" b="1" dirty="0" err="1">
                <a:solidFill>
                  <a:srgbClr val="000000"/>
                </a:solidFill>
                <a:latin typeface="Times New Roman" panose="02020603050405020304" pitchFamily="18" charset="0"/>
                <a:ea typeface="Times New Roman" panose="02020603050405020304" pitchFamily="18" charset="0"/>
              </a:rPr>
              <a:t>Ζαβιτσιάνο</a:t>
            </a:r>
            <a:r>
              <a:rPr lang="el-GR" sz="1350" b="1" dirty="0">
                <a:solidFill>
                  <a:srgbClr val="000000"/>
                </a:solidFill>
                <a:latin typeface="Times New Roman" panose="02020603050405020304" pitchFamily="18" charset="0"/>
                <a:ea typeface="Times New Roman" panose="02020603050405020304" pitchFamily="18" charset="0"/>
              </a:rPr>
              <a:t> Υπουργό Εσωτερικών ψηφίστηκε το καλοκαίρι του 1929 το ιδιώνυμο, ο Ν 4229 Περί των μέτρων ασφαλείας του κοινωνικού καθεστώτος και προστασίας των ελευθεριών των πολιτών  που καθιέρωνε ως ιδιώνυμο έγκλημα «την επιδίωξη εφαρμογής ιδεών που στόχευαν στην βίαιη ανατροπή του κοινωνικού συστήματος» είτε στην απόσπαση «μέρους εκ του όλου της Επικρατείας»</a:t>
            </a:r>
            <a:endParaRPr lang="el-GR" sz="1350" b="1" dirty="0">
              <a:latin typeface="Times New Roman" panose="02020603050405020304" pitchFamily="18" charset="0"/>
              <a:ea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Δαφνής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τ.1, σ.228-230, 371-374, 380. </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σ. 53.</a:t>
            </a: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Δαφνής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τ.2., σ.20-28</a:t>
            </a:r>
          </a:p>
          <a:p>
            <a:endParaRPr lang="el-GR" dirty="0"/>
          </a:p>
        </p:txBody>
      </p:sp>
    </p:spTree>
    <p:extLst>
      <p:ext uri="{BB962C8B-B14F-4D97-AF65-F5344CB8AC3E}">
        <p14:creationId xmlns:p14="http://schemas.microsoft.com/office/powerpoint/2010/main" val="272962925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F68D72-B011-4AC0-A2F2-BDDCB77D1DF5}"/>
              </a:ext>
            </a:extLst>
          </p:cNvPr>
          <p:cNvSpPr>
            <a:spLocks noGrp="1"/>
          </p:cNvSpPr>
          <p:nvPr>
            <p:ph type="title"/>
          </p:nvPr>
        </p:nvSpPr>
        <p:spPr/>
        <p:txBody>
          <a:bodyPr>
            <a:normAutofit fontScale="90000"/>
          </a:bodyPr>
          <a:lstStyle/>
          <a:p>
            <a:r>
              <a:rPr lang="el-GR" dirty="0"/>
              <a:t>ΠΑΡΑΙΤΗΣΗ ΒΕΝΙΖΕΛΟΥ 21.5.1932</a:t>
            </a:r>
          </a:p>
        </p:txBody>
      </p:sp>
      <p:sp>
        <p:nvSpPr>
          <p:cNvPr id="3" name="Θέση περιεχομένου 2">
            <a:extLst>
              <a:ext uri="{FF2B5EF4-FFF2-40B4-BE49-F238E27FC236}">
                <a16:creationId xmlns:a16="http://schemas.microsoft.com/office/drawing/2014/main" id="{73D6E9FE-B211-460D-9AE2-E8050BCF5AF2}"/>
              </a:ext>
            </a:extLst>
          </p:cNvPr>
          <p:cNvSpPr>
            <a:spLocks noGrp="1"/>
          </p:cNvSpPr>
          <p:nvPr>
            <p:ph idx="1"/>
          </p:nvPr>
        </p:nvSpPr>
        <p:spPr>
          <a:xfrm>
            <a:off x="866216" y="2608228"/>
            <a:ext cx="6619244" cy="3490493"/>
          </a:xfrm>
        </p:spPr>
        <p:txBody>
          <a:bodyPr>
            <a:normAutofit fontScale="92500"/>
          </a:bodyPr>
          <a:lstStyle/>
          <a:p>
            <a:pPr>
              <a:lnSpc>
                <a:spcPct val="150000"/>
              </a:lnSpc>
            </a:pPr>
            <a:r>
              <a:rPr lang="el-GR" sz="1350" b="1" dirty="0">
                <a:solidFill>
                  <a:srgbClr val="000000"/>
                </a:solidFill>
                <a:latin typeface="Times New Roman" panose="02020603050405020304" pitchFamily="18" charset="0"/>
                <a:ea typeface="Times New Roman" panose="02020603050405020304" pitchFamily="18" charset="0"/>
              </a:rPr>
              <a:t>Μετά την εγκατάλειψη του χρυσού κανόνα από την Μ. Βρετανία (δηλ. της μετατρεψιμότητας σε ορισμένη ποσότητα χρυσού του νομίσματος), τον Σεπτέμβριο του 1931 η οικονομική κρίση εντάθηκε. </a:t>
            </a:r>
          </a:p>
          <a:p>
            <a:pPr>
              <a:lnSpc>
                <a:spcPct val="150000"/>
              </a:lnSpc>
            </a:pPr>
            <a:r>
              <a:rPr lang="el-GR" sz="1350" b="1" dirty="0">
                <a:solidFill>
                  <a:srgbClr val="000000"/>
                </a:solidFill>
                <a:latin typeface="Times New Roman" panose="02020603050405020304" pitchFamily="18" charset="0"/>
                <a:ea typeface="Times New Roman" panose="02020603050405020304" pitchFamily="18" charset="0"/>
              </a:rPr>
              <a:t>Τον Μάρτιο του 1932 ο Βενιζέλος πρότεινε τον σχηματισμό Οικουμενικής κυβέρνησης, κάτι που δεν δέχτηκε ο Τσαλδάρης. Ο Βενιζέλος </a:t>
            </a:r>
            <a:r>
              <a:rPr lang="el-GR" sz="1350" b="1" dirty="0" err="1">
                <a:solidFill>
                  <a:srgbClr val="000000"/>
                </a:solidFill>
                <a:latin typeface="Times New Roman" panose="02020603050405020304" pitchFamily="18" charset="0"/>
                <a:ea typeface="Times New Roman" panose="02020603050405020304" pitchFamily="18" charset="0"/>
              </a:rPr>
              <a:t>επανέφερε</a:t>
            </a:r>
            <a:r>
              <a:rPr lang="el-GR" sz="1350" b="1" dirty="0">
                <a:solidFill>
                  <a:srgbClr val="000000"/>
                </a:solidFill>
                <a:latin typeface="Times New Roman" panose="02020603050405020304" pitchFamily="18" charset="0"/>
                <a:ea typeface="Times New Roman" panose="02020603050405020304" pitchFamily="18" charset="0"/>
              </a:rPr>
              <a:t> την απλή αναλογική  και κήρυξε πτώχευση. </a:t>
            </a:r>
          </a:p>
          <a:p>
            <a:pPr>
              <a:lnSpc>
                <a:spcPct val="150000"/>
              </a:lnSpc>
            </a:pPr>
            <a:r>
              <a:rPr lang="el-GR" sz="1350" b="1" dirty="0">
                <a:solidFill>
                  <a:srgbClr val="000000"/>
                </a:solidFill>
                <a:latin typeface="Times New Roman" panose="02020603050405020304" pitchFamily="18" charset="0"/>
                <a:ea typeface="Times New Roman" panose="02020603050405020304" pitchFamily="18" charset="0"/>
              </a:rPr>
              <a:t>Παραιτήθηκε στις 21 Μαΐου 1932 για να πετύχει την δημιουργία οικουμενικής κυβέρνησηςστις5 Ιουνίου όμως επανήλθε στην εξουσία και διενήργησε εκλογές στις 25 Σεπτεμβρίου 1932 με απλή αναλογική στις οποίες Φιλελεύθεροι και Λαϊκοί αναδείχτηκαν ισοδύναμοι ενώ σημαντικές επιτυχίες είχε το ΚΚΕ (10 έδρες) και το ΑΚΕ (11 έδρες) .</a:t>
            </a:r>
            <a:endParaRPr lang="el-GR" sz="1350" b="1"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50433084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358ECD-7E6D-467F-A05C-C0CD14E5629C}"/>
              </a:ext>
            </a:extLst>
          </p:cNvPr>
          <p:cNvSpPr>
            <a:spLocks noGrp="1"/>
          </p:cNvSpPr>
          <p:nvPr>
            <p:ph type="title"/>
          </p:nvPr>
        </p:nvSpPr>
        <p:spPr/>
        <p:txBody>
          <a:bodyPr>
            <a:normAutofit fontScale="90000"/>
          </a:bodyPr>
          <a:lstStyle/>
          <a:p>
            <a:r>
              <a:rPr lang="el-GR" dirty="0"/>
              <a:t>16 ΙΑΝΟΥΑΡΙΟΥ 1933: ΚΥΒΕΡΝΗΣΗ ΒΕΝΙΖΕΛΟΥ</a:t>
            </a:r>
          </a:p>
        </p:txBody>
      </p:sp>
      <p:sp>
        <p:nvSpPr>
          <p:cNvPr id="3" name="Θέση περιεχομένου 2">
            <a:extLst>
              <a:ext uri="{FF2B5EF4-FFF2-40B4-BE49-F238E27FC236}">
                <a16:creationId xmlns:a16="http://schemas.microsoft.com/office/drawing/2014/main" id="{70838A5B-1466-485E-9CF2-D87B3B81CE11}"/>
              </a:ext>
            </a:extLst>
          </p:cNvPr>
          <p:cNvSpPr>
            <a:spLocks noGrp="1"/>
          </p:cNvSpPr>
          <p:nvPr>
            <p:ph idx="1"/>
          </p:nvPr>
        </p:nvSpPr>
        <p:spPr>
          <a:xfrm>
            <a:off x="866216" y="2620736"/>
            <a:ext cx="6619244" cy="3380015"/>
          </a:xfrm>
        </p:spPr>
        <p:txBody>
          <a:bodyPr>
            <a:normAutofit lnSpcReduction="10000"/>
          </a:bodyPr>
          <a:lstStyle/>
          <a:p>
            <a:pPr algn="just">
              <a:lnSpc>
                <a:spcPct val="150000"/>
              </a:lnSpc>
            </a:pPr>
            <a:r>
              <a:rPr lang="el-GR" sz="1350" b="1" dirty="0">
                <a:solidFill>
                  <a:srgbClr val="000000"/>
                </a:solidFill>
                <a:latin typeface="Times New Roman" panose="02020603050405020304" pitchFamily="18" charset="0"/>
                <a:ea typeface="Times New Roman" panose="02020603050405020304" pitchFamily="18" charset="0"/>
              </a:rPr>
              <a:t>Μετά τις εκλογές ο Τσαλδάρης αναγνώρισε την αβασίλευτη δημοκρατία στις 3 Οκτωβρίου 1932. Στις 4 Νοεμβρίου σχηματίστηκε κυβέρνηση Τσαλδάρη με Μεταξά, Κονδύλη, Αλ. Χατζηκυριάκο που έζησε δύο μήνες, αφού ανατράπηκε στις 12 Ιανουαρίου 1933.  Στις 16 Ιανουαρίου 1933 σχηματίστηκε η τελευταία κυβέρνηση Βενιζέλου. Οι </a:t>
            </a:r>
            <a:r>
              <a:rPr lang="el-GR" sz="1350" b="1" dirty="0" err="1">
                <a:solidFill>
                  <a:srgbClr val="000000"/>
                </a:solidFill>
                <a:latin typeface="Times New Roman" panose="02020603050405020304" pitchFamily="18" charset="0"/>
                <a:ea typeface="Times New Roman" panose="02020603050405020304" pitchFamily="18" charset="0"/>
              </a:rPr>
              <a:t>Βενιζελικοί</a:t>
            </a:r>
            <a:r>
              <a:rPr lang="el-GR" sz="1350" b="1" dirty="0">
                <a:solidFill>
                  <a:srgbClr val="000000"/>
                </a:solidFill>
                <a:latin typeface="Times New Roman" panose="02020603050405020304" pitchFamily="18" charset="0"/>
                <a:ea typeface="Times New Roman" panose="02020603050405020304" pitchFamily="18" charset="0"/>
              </a:rPr>
              <a:t> ενώθηκαν στον Εθνικό Συνασπισμό, δηλαδή οι Καφαντάρης  (Προοδευτικό κόμμα),  Αγροτικό Εργατικό (Παπαναστασίου), Συντηρητικό-Δημοκρατικό (Μιχαλακόπουλος), Αλ. Μυλωνάς (διασπασμένο αγροτικό). Οι </a:t>
            </a:r>
            <a:r>
              <a:rPr lang="el-GR" sz="1350" b="1" dirty="0" err="1">
                <a:solidFill>
                  <a:srgbClr val="000000"/>
                </a:solidFill>
                <a:latin typeface="Times New Roman" panose="02020603050405020304" pitchFamily="18" charset="0"/>
                <a:ea typeface="Times New Roman" panose="02020603050405020304" pitchFamily="18" charset="0"/>
              </a:rPr>
              <a:t>Αντιβενιζελικοί</a:t>
            </a:r>
            <a:r>
              <a:rPr lang="el-GR" sz="1350" b="1" dirty="0">
                <a:solidFill>
                  <a:srgbClr val="000000"/>
                </a:solidFill>
                <a:latin typeface="Times New Roman" panose="02020603050405020304" pitchFamily="18" charset="0"/>
                <a:ea typeface="Times New Roman" panose="02020603050405020304" pitchFamily="18" charset="0"/>
              </a:rPr>
              <a:t> συγκρότησαν την Ηνωμένη Αντιπολίτευση Τσαλδάρης ( Λαϊκό Κόμμα), Μεταξάς (Ελευθερόφρονες), Κονδύλης Εθνικό Ριζοσπαστικό). Έξω έμειναν μόνο οι </a:t>
            </a:r>
            <a:r>
              <a:rPr lang="el-GR" sz="1350" b="1" dirty="0" err="1">
                <a:solidFill>
                  <a:srgbClr val="000000"/>
                </a:solidFill>
                <a:latin typeface="Times New Roman" panose="02020603050405020304" pitchFamily="18" charset="0"/>
                <a:ea typeface="Times New Roman" panose="02020603050405020304" pitchFamily="18" charset="0"/>
              </a:rPr>
              <a:t>Σοφιανόπουλος</a:t>
            </a:r>
            <a:r>
              <a:rPr lang="el-GR" sz="1350" b="1" dirty="0">
                <a:solidFill>
                  <a:srgbClr val="000000"/>
                </a:solidFill>
                <a:latin typeface="Times New Roman" panose="02020603050405020304" pitchFamily="18" charset="0"/>
                <a:ea typeface="Times New Roman" panose="02020603050405020304" pitchFamily="18" charset="0"/>
              </a:rPr>
              <a:t> (Αγροτικοί) και το ΚΚΕ. Ο  μόνος που πήγε με τον Τσαλδάρη ήταν ο Γ. Κονδύλης. Από τις εκλογές απουσίαζε το πολιτειακό. </a:t>
            </a:r>
            <a:endParaRPr lang="el-GR" sz="1350" b="1"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18365362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F73A8-846C-4397-96E7-4A5A9CF22505}"/>
              </a:ext>
            </a:extLst>
          </p:cNvPr>
          <p:cNvSpPr>
            <a:spLocks noGrp="1"/>
          </p:cNvSpPr>
          <p:nvPr>
            <p:ph type="title"/>
          </p:nvPr>
        </p:nvSpPr>
        <p:spPr/>
        <p:txBody>
          <a:bodyPr/>
          <a:lstStyle/>
          <a:p>
            <a:r>
              <a:rPr lang="el-GR" dirty="0"/>
              <a:t>ΕΚΛΟΓΕΣ 5.3.1933</a:t>
            </a:r>
          </a:p>
        </p:txBody>
      </p:sp>
      <p:sp>
        <p:nvSpPr>
          <p:cNvPr id="3" name="Θέση περιεχομένου 2">
            <a:extLst>
              <a:ext uri="{FF2B5EF4-FFF2-40B4-BE49-F238E27FC236}">
                <a16:creationId xmlns:a16="http://schemas.microsoft.com/office/drawing/2014/main" id="{508C2E99-2201-48BF-B697-9855CECC632C}"/>
              </a:ext>
            </a:extLst>
          </p:cNvPr>
          <p:cNvSpPr>
            <a:spLocks noGrp="1"/>
          </p:cNvSpPr>
          <p:nvPr>
            <p:ph idx="1"/>
          </p:nvPr>
        </p:nvSpPr>
        <p:spPr>
          <a:xfrm>
            <a:off x="866216" y="2550756"/>
            <a:ext cx="6619244" cy="3449994"/>
          </a:xfrm>
        </p:spPr>
        <p:txBody>
          <a:bodyPr>
            <a:normAutofit fontScale="85000" lnSpcReduction="1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Στις εκλογές της 5</a:t>
            </a:r>
            <a:r>
              <a:rPr lang="el-GR" sz="1350" b="1" baseline="30000" dirty="0">
                <a:solidFill>
                  <a:srgbClr val="000000"/>
                </a:solidFill>
                <a:latin typeface="Times New Roman" panose="02020603050405020304" pitchFamily="18" charset="0"/>
                <a:ea typeface="Times New Roman" panose="02020603050405020304" pitchFamily="18" charset="0"/>
              </a:rPr>
              <a:t>ης</a:t>
            </a:r>
            <a:r>
              <a:rPr lang="el-GR" sz="1350" b="1" dirty="0">
                <a:solidFill>
                  <a:srgbClr val="000000"/>
                </a:solidFill>
                <a:latin typeface="Times New Roman" panose="02020603050405020304" pitchFamily="18" charset="0"/>
                <a:ea typeface="Times New Roman" panose="02020603050405020304" pitchFamily="18" charset="0"/>
              </a:rPr>
              <a:t> Μαρτίου 1933 τα δύο μεγάλα κόμματα ισοψήφησαν, σε αριθμό εδρών όμως λόγω πλειοψηφικού κέρδισαν οι </a:t>
            </a:r>
            <a:r>
              <a:rPr lang="el-GR" sz="1350" b="1" dirty="0" err="1">
                <a:solidFill>
                  <a:srgbClr val="000000"/>
                </a:solidFill>
                <a:latin typeface="Times New Roman" panose="02020603050405020304" pitchFamily="18" charset="0"/>
                <a:ea typeface="Times New Roman" panose="02020603050405020304" pitchFamily="18" charset="0"/>
              </a:rPr>
              <a:t>Αντιβενιζελικοί</a:t>
            </a:r>
            <a:r>
              <a:rPr lang="el-GR" sz="1350" b="1" dirty="0">
                <a:solidFill>
                  <a:srgbClr val="000000"/>
                </a:solidFill>
                <a:latin typeface="Times New Roman" panose="02020603050405020304" pitchFamily="18" charset="0"/>
                <a:ea typeface="Times New Roman" panose="02020603050405020304" pitchFamily="18" charset="0"/>
              </a:rPr>
              <a:t>. Ακολούθησε πραξικόπημα Πλαστήρα που απέτυχε και στις 10 Μαρτίου 1933 κυβέρνηση Λαϊκού κόμματος με Μεταξά  (6 έδρες) και Κονδύλη (11 έδρες). Ο Πλαστήρας διέφυγε στο εξωτερικό και ο Μεταξάς διέταξε παραπομπή Βενιζέλου ως ηθικού αυτουργού στις 11 Μαΐου 1933. Στις 6 Ιουνίου 1933 έγινε η απόπειρα εναντίον του αυτοκινήτου του Βενιζέλου στην Λεωφόρο </a:t>
            </a:r>
            <a:r>
              <a:rPr lang="el-GR" sz="1350" b="1" dirty="0" err="1">
                <a:solidFill>
                  <a:srgbClr val="000000"/>
                </a:solidFill>
                <a:latin typeface="Times New Roman" panose="02020603050405020304" pitchFamily="18" charset="0"/>
                <a:ea typeface="Times New Roman" panose="02020603050405020304" pitchFamily="18" charset="0"/>
              </a:rPr>
              <a:t>Κηφισίας</a:t>
            </a:r>
            <a:r>
              <a:rPr lang="el-GR" sz="1350" b="1" dirty="0">
                <a:solidFill>
                  <a:srgbClr val="000000"/>
                </a:solidFill>
                <a:latin typeface="Times New Roman" panose="02020603050405020304" pitchFamily="18" charset="0"/>
                <a:ea typeface="Times New Roman" panose="02020603050405020304" pitchFamily="18" charset="0"/>
              </a:rPr>
              <a:t> κατά την οποία σκοτώθηκε ένας εκ των συνοδών του και τραυματίστηκαν ο οδηγός του και η Έλενα Βενιζέλου. Η απόπειρα είχε οργανωθεί από τον </a:t>
            </a:r>
            <a:r>
              <a:rPr lang="el-GR" b="1" dirty="0">
                <a:solidFill>
                  <a:srgbClr val="000000"/>
                </a:solidFill>
                <a:latin typeface="Times New Roman" panose="02020603050405020304" pitchFamily="18" charset="0"/>
                <a:ea typeface="Times New Roman" panose="02020603050405020304" pitchFamily="18" charset="0"/>
              </a:rPr>
              <a:t>Π</a:t>
            </a:r>
            <a:r>
              <a:rPr lang="el-GR" sz="1350" b="1" dirty="0">
                <a:solidFill>
                  <a:srgbClr val="000000"/>
                </a:solidFill>
                <a:latin typeface="Times New Roman" panose="02020603050405020304" pitchFamily="18" charset="0"/>
                <a:ea typeface="Times New Roman" panose="02020603050405020304" pitchFamily="18" charset="0"/>
              </a:rPr>
              <a:t>ολυχρονόπουλο, Γενικό Διοικητή ασφαλείας του Τσαλδάρη.</a:t>
            </a:r>
            <a:endParaRPr lang="el-GR" sz="1350" b="1" dirty="0">
              <a:latin typeface="Times New Roman" panose="02020603050405020304" pitchFamily="18" charset="0"/>
              <a:ea typeface="Times New Roman" panose="02020603050405020304" pitchFamily="18" charset="0"/>
            </a:endParaRPr>
          </a:p>
          <a:p>
            <a:r>
              <a:rPr lang="el-GR" sz="1350" b="1" dirty="0">
                <a:latin typeface="Calibri" panose="020F0502020204030204" pitchFamily="34" charset="0"/>
                <a:ea typeface="Times New Roman" panose="02020603050405020304" pitchFamily="18" charset="0"/>
                <a:cs typeface="Times New Roman" panose="02020603050405020304" pitchFamily="18" charset="0"/>
              </a:rPr>
              <a:t>Δέλτα, σ. 201.</a:t>
            </a:r>
          </a:p>
          <a:p>
            <a:endParaRPr lang="el-GR" dirty="0"/>
          </a:p>
        </p:txBody>
      </p:sp>
    </p:spTree>
    <p:extLst>
      <p:ext uri="{BB962C8B-B14F-4D97-AF65-F5344CB8AC3E}">
        <p14:creationId xmlns:p14="http://schemas.microsoft.com/office/powerpoint/2010/main" val="138548065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CB993-B9B2-492A-AC45-3F1C4DC89BA1}"/>
              </a:ext>
            </a:extLst>
          </p:cNvPr>
          <p:cNvSpPr>
            <a:spLocks noGrp="1"/>
          </p:cNvSpPr>
          <p:nvPr>
            <p:ph type="title"/>
          </p:nvPr>
        </p:nvSpPr>
        <p:spPr/>
        <p:txBody>
          <a:bodyPr/>
          <a:lstStyle/>
          <a:p>
            <a:r>
              <a:rPr lang="el-GR" dirty="0"/>
              <a:t>ΚΙΝΗΜΑ ΠΛΑΣΤΗΡΑ</a:t>
            </a:r>
          </a:p>
        </p:txBody>
      </p:sp>
      <p:sp>
        <p:nvSpPr>
          <p:cNvPr id="3" name="Θέση περιεχομένου 2">
            <a:extLst>
              <a:ext uri="{FF2B5EF4-FFF2-40B4-BE49-F238E27FC236}">
                <a16:creationId xmlns:a16="http://schemas.microsoft.com/office/drawing/2014/main" id="{A31009AE-F2A2-415B-B4B9-587EA67E13CD}"/>
              </a:ext>
            </a:extLst>
          </p:cNvPr>
          <p:cNvSpPr>
            <a:spLocks noGrp="1"/>
          </p:cNvSpPr>
          <p:nvPr>
            <p:ph idx="1"/>
          </p:nvPr>
        </p:nvSpPr>
        <p:spPr>
          <a:xfrm>
            <a:off x="866216" y="2433130"/>
            <a:ext cx="6619244" cy="3567620"/>
          </a:xfrm>
        </p:spPr>
        <p:txBody>
          <a:bodyPr>
            <a:normAutofit fontScale="25000" lnSpcReduction="20000"/>
          </a:bodyPr>
          <a:lstStyle/>
          <a:p>
            <a:pPr indent="0" algn="just">
              <a:lnSpc>
                <a:spcPct val="170000"/>
              </a:lnSpc>
              <a:spcBef>
                <a:spcPts val="450"/>
              </a:spcBef>
              <a:spcAft>
                <a:spcPts val="450"/>
              </a:spcAft>
            </a:pPr>
            <a:r>
              <a:rPr lang="el-GR"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Τον Ιούλιο του 1933 ξεκίνησε ο σχεδιασμός επαναστατικού κινήματος υπό τον Πλαστήρα με συναίνεση Βενιζέλου. Δημιουργήθηκαν μαζικές οργανώσεις δημοκρατικής άμυνας που κατέληξαν στο κίνημα της 1</a:t>
            </a:r>
            <a:r>
              <a:rPr lang="el-GR" sz="5400"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ης</a:t>
            </a:r>
            <a:r>
              <a:rPr lang="el-GR"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Μαρτίου 1935. </a:t>
            </a:r>
            <a:endParaRPr lang="el-GR" sz="5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70000"/>
              </a:lnSpc>
              <a:spcBef>
                <a:spcPts val="450"/>
              </a:spcBef>
              <a:spcAft>
                <a:spcPts val="450"/>
              </a:spcAft>
            </a:pPr>
            <a:r>
              <a:rPr lang="el-GR"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Το κίνημα πρόβλεπε εξέγερση των στρατιωτικών δυνάμεων στην Βόρεια Ελλάδα, τον χωρισμό σε δύο κράτη όπως το 1916-1917 και τον εμφύλιο και δεν λειτούργησε από λάθη του Στέφανου Σαράφη και του </a:t>
            </a:r>
            <a:r>
              <a:rPr lang="el-GR"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Δεμέστιχα</a:t>
            </a:r>
            <a:r>
              <a:rPr lang="el-GR"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l-GR" sz="2175" b="1"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70000"/>
              </a:lnSpc>
            </a:pPr>
            <a:r>
              <a:rPr lang="el-GR" sz="4200" b="1" dirty="0" err="1">
                <a:latin typeface="Times New Roman" panose="02020603050405020304" pitchFamily="18" charset="0"/>
                <a:ea typeface="Times New Roman" panose="02020603050405020304" pitchFamily="18" charset="0"/>
                <a:cs typeface="Times New Roman" panose="02020603050405020304" pitchFamily="18" charset="0"/>
              </a:rPr>
              <a:t>Μπενέκος</a:t>
            </a:r>
            <a:r>
              <a:rPr lang="el-GR" sz="4200" b="1" dirty="0">
                <a:latin typeface="Times New Roman" panose="02020603050405020304" pitchFamily="18" charset="0"/>
                <a:ea typeface="Times New Roman" panose="02020603050405020304" pitchFamily="18" charset="0"/>
                <a:cs typeface="Times New Roman" panose="02020603050405020304" pitchFamily="18" charset="0"/>
              </a:rPr>
              <a:t>, σ. 285-301.</a:t>
            </a:r>
          </a:p>
          <a:p>
            <a:pPr indent="0" algn="just">
              <a:lnSpc>
                <a:spcPct val="170000"/>
              </a:lnSpc>
            </a:pPr>
            <a:r>
              <a:rPr lang="el-GR" sz="4200" b="1" dirty="0" err="1">
                <a:latin typeface="Times New Roman" panose="02020603050405020304" pitchFamily="18" charset="0"/>
                <a:ea typeface="Times New Roman" panose="02020603050405020304" pitchFamily="18" charset="0"/>
                <a:cs typeface="Times New Roman" panose="02020603050405020304" pitchFamily="18" charset="0"/>
              </a:rPr>
              <a:t>Δαφνής</a:t>
            </a:r>
            <a:r>
              <a:rPr lang="el-GR" sz="4200" b="1" dirty="0">
                <a:latin typeface="Times New Roman" panose="02020603050405020304" pitchFamily="18" charset="0"/>
                <a:ea typeface="Times New Roman" panose="02020603050405020304" pitchFamily="18" charset="0"/>
                <a:cs typeface="Times New Roman" panose="02020603050405020304" pitchFamily="18" charset="0"/>
              </a:rPr>
              <a:t>, τ.2,σ.358-361.</a:t>
            </a:r>
          </a:p>
          <a:p>
            <a:endParaRPr lang="el-GR" dirty="0"/>
          </a:p>
        </p:txBody>
      </p:sp>
    </p:spTree>
    <p:extLst>
      <p:ext uri="{BB962C8B-B14F-4D97-AF65-F5344CB8AC3E}">
        <p14:creationId xmlns:p14="http://schemas.microsoft.com/office/powerpoint/2010/main" val="72136770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690CF-5A64-47A5-AB3D-B404F6F7A4DB}"/>
              </a:ext>
            </a:extLst>
          </p:cNvPr>
          <p:cNvSpPr>
            <a:spLocks noGrp="1"/>
          </p:cNvSpPr>
          <p:nvPr>
            <p:ph type="title"/>
          </p:nvPr>
        </p:nvSpPr>
        <p:spPr/>
        <p:txBody>
          <a:bodyPr/>
          <a:lstStyle/>
          <a:p>
            <a:r>
              <a:rPr lang="el-GR" dirty="0"/>
              <a:t>ΕΠΙΚΡΑΤΗΣΗ ΚΙΝΗΜΑΤΟΣ</a:t>
            </a:r>
          </a:p>
        </p:txBody>
      </p:sp>
      <p:sp>
        <p:nvSpPr>
          <p:cNvPr id="3" name="Θέση περιεχομένου 2">
            <a:extLst>
              <a:ext uri="{FF2B5EF4-FFF2-40B4-BE49-F238E27FC236}">
                <a16:creationId xmlns:a16="http://schemas.microsoft.com/office/drawing/2014/main" id="{34CD6299-24DB-435F-9EAB-B6623EC37FE9}"/>
              </a:ext>
            </a:extLst>
          </p:cNvPr>
          <p:cNvSpPr>
            <a:spLocks noGrp="1"/>
          </p:cNvSpPr>
          <p:nvPr>
            <p:ph idx="1"/>
          </p:nvPr>
        </p:nvSpPr>
        <p:spPr>
          <a:xfrm>
            <a:off x="866216" y="2447722"/>
            <a:ext cx="6619244" cy="2924378"/>
          </a:xfrm>
        </p:spPr>
        <p:txBody>
          <a:bodyPr>
            <a:normAutofit fontScale="25000" lnSpcReduction="20000"/>
          </a:bodyPr>
          <a:lstStyle/>
          <a:p>
            <a:pPr indent="0" algn="just">
              <a:lnSpc>
                <a:spcPct val="220000"/>
              </a:lnSpc>
            </a:pPr>
            <a:r>
              <a:rPr lang="el-GR"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Καταλήφθηκε στην Αθήνα το Πρότυπο τάγμα ευζώνων και η Σχολή </a:t>
            </a:r>
            <a:r>
              <a:rPr lang="el-GR"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Ευελπίδων</a:t>
            </a:r>
            <a:r>
              <a:rPr lang="el-GR"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ο στόλος κατευθύνθηκε όχι στην Θεσσαλονίκη αλλά στην Κρήτη, η Κεντρική και Δυτική Μακεδονία αδράνησαν, ξεσηκώθηκε μόνο ο Δ Σώμα στρατού, το πολιτικό μέτωπο κατευθύνθηκε στον Στρυμόνα, ο Κονδύλης σε10 μέρες κυριάρχησε, παρά την προσχώρηση Λέσβου, Σάμου, Χίου και Κρήτης στο κίνημα. </a:t>
            </a:r>
          </a:p>
          <a:p>
            <a:pPr indent="0" algn="just">
              <a:lnSpc>
                <a:spcPct val="220000"/>
              </a:lnSpc>
            </a:pPr>
            <a:r>
              <a:rPr lang="el-GR"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Σε ένα κλίμα αντεκδικήσεων έκτακτα στρατοδικεία λειτούργησαν σε 9 πόλεις. Στις 11 Μαρτίου ο Βενιζέλος κατέφυγε στα </a:t>
            </a:r>
            <a:r>
              <a:rPr lang="el-GR"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ιταλοκρατούμενα</a:t>
            </a:r>
            <a:r>
              <a:rPr lang="el-GR"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Δωδεκάνησα. Ακολούθησαν η αθώωση Καφαντάρη, Σοφούλη, Παπαναστασίου, στρατιωτικών όπως ο Αναστάσιος </a:t>
            </a:r>
            <a:r>
              <a:rPr lang="el-GR"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Βολάνης</a:t>
            </a:r>
            <a:r>
              <a:rPr lang="el-GR"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και ο </a:t>
            </a:r>
            <a:r>
              <a:rPr lang="el-GR"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Παπούλας</a:t>
            </a:r>
            <a:r>
              <a:rPr lang="el-GR"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Οι ερήμην θανατικές καταδίκες Πλαστήρα και Βενιζέλου που είχαν φύγει στο εξωτερικό δεν έγιναν. Στις 29 Μαρτίου είχαν αθωωθεί όλοι οι κατηγορούμενοι για την απόπειρα κατά του Βενιζέλου. 1800 αξιωματικοί αποτάχτηκαν. </a:t>
            </a:r>
          </a:p>
          <a:p>
            <a:endParaRPr lang="el-GR" dirty="0"/>
          </a:p>
        </p:txBody>
      </p:sp>
    </p:spTree>
    <p:extLst>
      <p:ext uri="{BB962C8B-B14F-4D97-AF65-F5344CB8AC3E}">
        <p14:creationId xmlns:p14="http://schemas.microsoft.com/office/powerpoint/2010/main" val="3067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2656"/>
            <a:ext cx="5791200" cy="1296144"/>
          </a:xfrm>
        </p:spPr>
        <p:txBody>
          <a:bodyPr>
            <a:normAutofit fontScale="90000"/>
          </a:bodyPr>
          <a:lstStyle/>
          <a:p>
            <a:r>
              <a:rPr lang="el-GR" sz="3600" b="1" dirty="0">
                <a:latin typeface="Times New Roman" panose="02020603050405020304" pitchFamily="18" charset="0"/>
                <a:cs typeface="Times New Roman" panose="02020603050405020304" pitchFamily="18" charset="0"/>
              </a:rPr>
              <a:t>Δημοσθένους Ολυνθιακό Σ Γ.16</a:t>
            </a:r>
            <a:r>
              <a:rPr lang="el-GR" sz="3600" dirty="0">
                <a:latin typeface="Times New Roman" panose="02020603050405020304" pitchFamily="18" charset="0"/>
                <a:cs typeface="Times New Roman" panose="02020603050405020304" pitchFamily="18" charset="0"/>
              </a:rPr>
              <a:t>:</a:t>
            </a:r>
            <a:br>
              <a:rPr lang="el-GR" sz="3600" dirty="0">
                <a:latin typeface="Times New Roman" panose="02020603050405020304" pitchFamily="18" charset="0"/>
                <a:cs typeface="Times New Roman" panose="02020603050405020304" pitchFamily="18" charset="0"/>
              </a:rPr>
            </a:br>
            <a:endParaRPr lang="el-GR" dirty="0"/>
          </a:p>
        </p:txBody>
      </p:sp>
      <p:sp>
        <p:nvSpPr>
          <p:cNvPr id="3" name="Θέση περιεχομένου 2"/>
          <p:cNvSpPr>
            <a:spLocks noGrp="1"/>
          </p:cNvSpPr>
          <p:nvPr>
            <p:ph idx="1"/>
          </p:nvPr>
        </p:nvSpPr>
        <p:spPr>
          <a:xfrm>
            <a:off x="287524" y="1535068"/>
            <a:ext cx="8568952" cy="4195481"/>
          </a:xfrm>
        </p:spPr>
        <p:txBody>
          <a:bodyPr>
            <a:noAutofit/>
          </a:bodyPr>
          <a:lstStyle/>
          <a:p>
            <a:r>
              <a:rPr lang="el-GR" sz="3200" b="1" dirty="0">
                <a:latin typeface="Times New Roman" panose="02020603050405020304" pitchFamily="18" charset="0"/>
                <a:cs typeface="Times New Roman" panose="02020603050405020304" pitchFamily="18" charset="0"/>
              </a:rPr>
              <a:t>«</a:t>
            </a:r>
            <a:r>
              <a:rPr lang="el-GR" sz="3200" b="1" i="1" dirty="0">
                <a:latin typeface="Times New Roman" panose="02020603050405020304" pitchFamily="18" charset="0"/>
                <a:cs typeface="Times New Roman" panose="02020603050405020304" pitchFamily="18" charset="0"/>
              </a:rPr>
              <a:t>Ουκ εχθρός, ουκ έχω </a:t>
            </a:r>
            <a:r>
              <a:rPr lang="el-GR" sz="3200" b="1" i="1" dirty="0" err="1">
                <a:latin typeface="Times New Roman" panose="02020603050405020304" pitchFamily="18" charset="0"/>
                <a:cs typeface="Times New Roman" panose="02020603050405020304" pitchFamily="18" charset="0"/>
              </a:rPr>
              <a:t>τά</a:t>
            </a:r>
            <a:r>
              <a:rPr lang="el-GR" sz="3200" b="1" i="1" dirty="0">
                <a:latin typeface="Times New Roman" panose="02020603050405020304" pitchFamily="18" charset="0"/>
                <a:cs typeface="Times New Roman" panose="02020603050405020304" pitchFamily="18" charset="0"/>
              </a:rPr>
              <a:t> ημέτερα, ου βάρβαρος, ουχ </a:t>
            </a:r>
            <a:r>
              <a:rPr lang="el-GR" sz="3200" b="1" i="1" dirty="0" err="1">
                <a:latin typeface="Times New Roman" panose="02020603050405020304" pitchFamily="18" charset="0"/>
                <a:cs typeface="Times New Roman" panose="02020603050405020304" pitchFamily="18" charset="0"/>
              </a:rPr>
              <a:t>ο,τι</a:t>
            </a:r>
            <a:r>
              <a:rPr lang="el-GR" sz="3200" b="1" i="1" dirty="0">
                <a:latin typeface="Times New Roman" panose="02020603050405020304" pitchFamily="18" charset="0"/>
                <a:cs typeface="Times New Roman" panose="02020603050405020304" pitchFamily="18" charset="0"/>
              </a:rPr>
              <a:t> αν </a:t>
            </a:r>
            <a:r>
              <a:rPr lang="el-GR" sz="3200" b="1" i="1" dirty="0" err="1">
                <a:latin typeface="Times New Roman" panose="02020603050405020304" pitchFamily="18" charset="0"/>
                <a:cs typeface="Times New Roman" panose="02020603050405020304" pitchFamily="18" charset="0"/>
              </a:rPr>
              <a:t>ειποι</a:t>
            </a:r>
            <a:r>
              <a:rPr lang="el-GR" sz="3200" b="1" i="1" dirty="0">
                <a:latin typeface="Times New Roman" panose="02020603050405020304" pitchFamily="18" charset="0"/>
                <a:cs typeface="Times New Roman" panose="02020603050405020304" pitchFamily="18" charset="0"/>
              </a:rPr>
              <a:t> τις</a:t>
            </a:r>
            <a:r>
              <a:rPr lang="el-GR" sz="3200" b="1" dirty="0">
                <a:latin typeface="Times New Roman" panose="02020603050405020304" pitchFamily="18" charset="0"/>
                <a:cs typeface="Times New Roman" panose="02020603050405020304" pitchFamily="18" charset="0"/>
              </a:rPr>
              <a:t>» </a:t>
            </a:r>
            <a:br>
              <a:rPr lang="el-GR" sz="3200" b="1" dirty="0">
                <a:latin typeface="Times New Roman" panose="02020603050405020304" pitchFamily="18" charset="0"/>
                <a:cs typeface="Times New Roman" panose="02020603050405020304" pitchFamily="18" charset="0"/>
              </a:rPr>
            </a:br>
            <a:r>
              <a:rPr lang="el-GR" sz="3200" b="1" dirty="0">
                <a:latin typeface="Times New Roman" panose="02020603050405020304" pitchFamily="18" charset="0"/>
                <a:cs typeface="Times New Roman" panose="02020603050405020304" pitchFamily="18" charset="0"/>
              </a:rPr>
              <a:t>αρχαίος σχολιαστής του Δημοσθένη: </a:t>
            </a:r>
            <a:r>
              <a:rPr lang="el-GR" sz="3200" b="1" i="1" dirty="0" err="1">
                <a:latin typeface="Times New Roman" panose="02020603050405020304" pitchFamily="18" charset="0"/>
                <a:cs typeface="Times New Roman" panose="02020603050405020304" pitchFamily="18" charset="0"/>
              </a:rPr>
              <a:t>Υβρίσαι</a:t>
            </a:r>
            <a:r>
              <a:rPr lang="el-GR" sz="3200" b="1" i="1" dirty="0">
                <a:latin typeface="Times New Roman" panose="02020603050405020304" pitchFamily="18" charset="0"/>
                <a:cs typeface="Times New Roman" panose="02020603050405020304" pitchFamily="18" charset="0"/>
              </a:rPr>
              <a:t> τούτον (</a:t>
            </a:r>
            <a:r>
              <a:rPr lang="el-GR" sz="3200" b="1" i="1" dirty="0" err="1">
                <a:latin typeface="Times New Roman" panose="02020603050405020304" pitchFamily="18" charset="0"/>
                <a:cs typeface="Times New Roman" panose="02020603050405020304" pitchFamily="18" charset="0"/>
              </a:rPr>
              <a:t>Φίλιππον</a:t>
            </a:r>
            <a:r>
              <a:rPr lang="el-GR" sz="3200" b="1" i="1" dirty="0">
                <a:latin typeface="Times New Roman" panose="02020603050405020304" pitchFamily="18" charset="0"/>
                <a:cs typeface="Times New Roman" panose="02020603050405020304" pitchFamily="18" charset="0"/>
              </a:rPr>
              <a:t>) βουλόμενος (Δημοσθένης) </a:t>
            </a:r>
            <a:r>
              <a:rPr lang="el-GR" sz="3200" b="1" i="1" dirty="0" err="1">
                <a:latin typeface="Times New Roman" panose="02020603050405020304" pitchFamily="18" charset="0"/>
                <a:cs typeface="Times New Roman" panose="02020603050405020304" pitchFamily="18" charset="0"/>
              </a:rPr>
              <a:t>καλείν</a:t>
            </a:r>
            <a:r>
              <a:rPr lang="el-GR" sz="3200" b="1" i="1" dirty="0">
                <a:latin typeface="Times New Roman" panose="02020603050405020304" pitchFamily="18" charset="0"/>
                <a:cs typeface="Times New Roman" panose="02020603050405020304" pitchFamily="18" charset="0"/>
              </a:rPr>
              <a:t> </a:t>
            </a:r>
            <a:r>
              <a:rPr lang="el-GR" sz="3200" b="1" i="1" dirty="0" err="1">
                <a:latin typeface="Times New Roman" panose="02020603050405020304" pitchFamily="18" charset="0"/>
                <a:cs typeface="Times New Roman" panose="02020603050405020304" pitchFamily="18" charset="0"/>
              </a:rPr>
              <a:t>βάρβαρον</a:t>
            </a:r>
            <a:r>
              <a:rPr lang="el-GR" sz="3200" b="1" i="1" dirty="0">
                <a:latin typeface="Times New Roman" panose="02020603050405020304" pitchFamily="18" charset="0"/>
                <a:cs typeface="Times New Roman" panose="02020603050405020304" pitchFamily="18" charset="0"/>
              </a:rPr>
              <a:t>, </a:t>
            </a:r>
            <a:r>
              <a:rPr lang="el-GR" sz="3200" b="1" i="1" dirty="0" err="1">
                <a:latin typeface="Times New Roman" panose="02020603050405020304" pitchFamily="18" charset="0"/>
                <a:cs typeface="Times New Roman" panose="02020603050405020304" pitchFamily="18" charset="0"/>
              </a:rPr>
              <a:t>επεί</a:t>
            </a:r>
            <a:r>
              <a:rPr lang="el-GR" sz="3200" b="1" i="1" dirty="0">
                <a:latin typeface="Times New Roman" panose="02020603050405020304" pitchFamily="18" charset="0"/>
                <a:cs typeface="Times New Roman" panose="02020603050405020304" pitchFamily="18" charset="0"/>
              </a:rPr>
              <a:t> , </a:t>
            </a:r>
            <a:r>
              <a:rPr lang="el-GR" sz="3200" b="1" i="1" dirty="0" err="1">
                <a:latin typeface="Times New Roman" panose="02020603050405020304" pitchFamily="18" charset="0"/>
                <a:cs typeface="Times New Roman" panose="02020603050405020304" pitchFamily="18" charset="0"/>
              </a:rPr>
              <a:t>εί</a:t>
            </a:r>
            <a:r>
              <a:rPr lang="el-GR" sz="3200" b="1" i="1" dirty="0">
                <a:latin typeface="Times New Roman" panose="02020603050405020304" pitchFamily="18" charset="0"/>
                <a:cs typeface="Times New Roman" panose="02020603050405020304" pitchFamily="18" charset="0"/>
              </a:rPr>
              <a:t> το αληθές σκοπήσει, </a:t>
            </a:r>
            <a:r>
              <a:rPr lang="el-GR" sz="3200" b="1" i="1" dirty="0" err="1">
                <a:latin typeface="Times New Roman" panose="02020603050405020304" pitchFamily="18" charset="0"/>
                <a:cs typeface="Times New Roman" panose="02020603050405020304" pitchFamily="18" charset="0"/>
              </a:rPr>
              <a:t>ευρήσει</a:t>
            </a:r>
            <a:r>
              <a:rPr lang="el-GR" sz="3200" b="1" i="1" dirty="0">
                <a:latin typeface="Times New Roman" panose="02020603050405020304" pitchFamily="18" charset="0"/>
                <a:cs typeface="Times New Roman" panose="02020603050405020304" pitchFamily="18" charset="0"/>
              </a:rPr>
              <a:t> αυτόν </a:t>
            </a:r>
            <a:r>
              <a:rPr lang="el-GR" sz="3200" b="1" i="1" dirty="0" err="1">
                <a:latin typeface="Times New Roman" panose="02020603050405020304" pitchFamily="18" charset="0"/>
                <a:cs typeface="Times New Roman" panose="02020603050405020304" pitchFamily="18" charset="0"/>
              </a:rPr>
              <a:t>Ελληνα</a:t>
            </a:r>
            <a:r>
              <a:rPr lang="el-GR" sz="3200" b="1" i="1" dirty="0">
                <a:latin typeface="Times New Roman" panose="02020603050405020304" pitchFamily="18" charset="0"/>
                <a:cs typeface="Times New Roman" panose="02020603050405020304" pitchFamily="18" charset="0"/>
              </a:rPr>
              <a:t> </a:t>
            </a:r>
            <a:r>
              <a:rPr lang="el-GR" sz="3200" b="1" i="1" dirty="0" err="1">
                <a:latin typeface="Times New Roman" panose="02020603050405020304" pitchFamily="18" charset="0"/>
                <a:cs typeface="Times New Roman" panose="02020603050405020304" pitchFamily="18" charset="0"/>
              </a:rPr>
              <a:t>Αργείον</a:t>
            </a:r>
            <a:r>
              <a:rPr lang="el-GR" sz="3200" b="1" i="1" dirty="0">
                <a:latin typeface="Times New Roman" panose="02020603050405020304" pitchFamily="18" charset="0"/>
                <a:cs typeface="Times New Roman" panose="02020603050405020304" pitchFamily="18" charset="0"/>
              </a:rPr>
              <a:t> και από Ηρακλέους το γένος </a:t>
            </a:r>
            <a:r>
              <a:rPr lang="el-GR" sz="3200" b="1" i="1" dirty="0" err="1">
                <a:latin typeface="Times New Roman" panose="02020603050405020304" pitchFamily="18" charset="0"/>
                <a:cs typeface="Times New Roman" panose="02020603050405020304" pitchFamily="18" charset="0"/>
              </a:rPr>
              <a:t>καταγόμενον</a:t>
            </a:r>
            <a:r>
              <a:rPr lang="el-GR" sz="3200" b="1" i="1" dirty="0">
                <a:latin typeface="Times New Roman" panose="02020603050405020304" pitchFamily="18" charset="0"/>
                <a:cs typeface="Times New Roman" panose="02020603050405020304" pitchFamily="18" charset="0"/>
              </a:rPr>
              <a:t>, ως πάντες οι ιστορικοί </a:t>
            </a:r>
            <a:r>
              <a:rPr lang="el-GR" sz="3200" b="1" i="1" dirty="0" err="1">
                <a:latin typeface="Times New Roman" panose="02020603050405020304" pitchFamily="18" charset="0"/>
                <a:cs typeface="Times New Roman" panose="02020603050405020304" pitchFamily="18" charset="0"/>
              </a:rPr>
              <a:t>μαρτυρούσι</a:t>
            </a:r>
            <a:r>
              <a:rPr lang="el-GR" sz="3200" b="1" i="1" dirty="0">
                <a:latin typeface="Times New Roman" panose="02020603050405020304" pitchFamily="18" charset="0"/>
                <a:cs typeface="Times New Roman" panose="02020603050405020304" pitchFamily="18" charset="0"/>
              </a:rPr>
              <a:t>”</a:t>
            </a:r>
            <a:br>
              <a:rPr lang="el-GR" sz="3200" b="1" i="1" dirty="0">
                <a:latin typeface="Times New Roman" panose="02020603050405020304" pitchFamily="18" charset="0"/>
                <a:cs typeface="Times New Roman" panose="02020603050405020304" pitchFamily="18" charset="0"/>
              </a:rPr>
            </a:br>
            <a:endParaRPr lang="el-G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97198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95E4E-A35A-45FA-A3C6-B4385C4F601A}"/>
              </a:ext>
            </a:extLst>
          </p:cNvPr>
          <p:cNvSpPr>
            <a:spLocks noGrp="1"/>
          </p:cNvSpPr>
          <p:nvPr>
            <p:ph type="title"/>
          </p:nvPr>
        </p:nvSpPr>
        <p:spPr/>
        <p:txBody>
          <a:bodyPr/>
          <a:lstStyle/>
          <a:p>
            <a:r>
              <a:rPr lang="el-GR" dirty="0"/>
              <a:t>ΚΥΒΕΡΝΗΣΗ ΤΣΑΛΔΑΡΗ:</a:t>
            </a:r>
          </a:p>
        </p:txBody>
      </p:sp>
      <p:sp>
        <p:nvSpPr>
          <p:cNvPr id="3" name="Θέση περιεχομένου 2">
            <a:extLst>
              <a:ext uri="{FF2B5EF4-FFF2-40B4-BE49-F238E27FC236}">
                <a16:creationId xmlns:a16="http://schemas.microsoft.com/office/drawing/2014/main" id="{C3A2E14F-83F2-4712-B999-F7AC33CCAC1A}"/>
              </a:ext>
            </a:extLst>
          </p:cNvPr>
          <p:cNvSpPr>
            <a:spLocks noGrp="1"/>
          </p:cNvSpPr>
          <p:nvPr>
            <p:ph idx="1"/>
          </p:nvPr>
        </p:nvSpPr>
        <p:spPr>
          <a:xfrm>
            <a:off x="866216" y="2606740"/>
            <a:ext cx="6619244" cy="3212063"/>
          </a:xfrm>
        </p:spPr>
        <p:txBody>
          <a:bodyPr>
            <a:normAutofit/>
          </a:bodyPr>
          <a:lstStyle/>
          <a:p>
            <a:r>
              <a:rPr lang="el-GR" sz="1350" b="1" dirty="0">
                <a:solidFill>
                  <a:srgbClr val="000000"/>
                </a:solidFill>
                <a:latin typeface="Times New Roman" panose="02020603050405020304" pitchFamily="18" charset="0"/>
                <a:ea typeface="Times New Roman" panose="02020603050405020304" pitchFamily="18" charset="0"/>
              </a:rPr>
              <a:t>Η κυβέρνηση Τσαλδάρη έλαβε έκτακτα μέτρα. Κατάργησε την Γερουσία και προέβη σε διώξεις δημοσίων υπαλλήλων και στρατιωτικών. </a:t>
            </a:r>
          </a:p>
          <a:p>
            <a:r>
              <a:rPr lang="el-GR" sz="1350" b="1" dirty="0">
                <a:solidFill>
                  <a:srgbClr val="000000"/>
                </a:solidFill>
                <a:latin typeface="Times New Roman" panose="02020603050405020304" pitchFamily="18" charset="0"/>
                <a:ea typeface="Times New Roman" panose="02020603050405020304" pitchFamily="18" charset="0"/>
              </a:rPr>
              <a:t>Στις 9 Ιουνίου 1935 διεξήχθησαν εκλογές για την Ε Εθνική Συνέλευση, η οποία ελεγχόταν από το Λαϊκό κόμμα του Τσαλδάρη, ενώ το ΚΚΕ έλαβε </a:t>
            </a:r>
            <a:r>
              <a:rPr lang="el-GR" sz="1350" b="1" dirty="0" err="1">
                <a:solidFill>
                  <a:srgbClr val="000000"/>
                </a:solidFill>
                <a:latin typeface="Times New Roman" panose="02020603050405020304" pitchFamily="18" charset="0"/>
                <a:ea typeface="Times New Roman" panose="02020603050405020304" pitchFamily="18" charset="0"/>
              </a:rPr>
              <a:t>βενιζελικές</a:t>
            </a:r>
            <a:r>
              <a:rPr lang="el-GR" sz="1350" b="1" dirty="0">
                <a:solidFill>
                  <a:srgbClr val="000000"/>
                </a:solidFill>
                <a:latin typeface="Times New Roman" panose="02020603050405020304" pitchFamily="18" charset="0"/>
                <a:ea typeface="Times New Roman" panose="02020603050405020304" pitchFamily="18" charset="0"/>
              </a:rPr>
              <a:t> ψήφους και ανέβηκε στο 10%.  </a:t>
            </a:r>
          </a:p>
          <a:p>
            <a:r>
              <a:rPr lang="el-GR" sz="1350" b="1" dirty="0">
                <a:solidFill>
                  <a:srgbClr val="000000"/>
                </a:solidFill>
                <a:latin typeface="Times New Roman" panose="02020603050405020304" pitchFamily="18" charset="0"/>
                <a:ea typeface="Times New Roman" panose="02020603050405020304" pitchFamily="18" charset="0"/>
              </a:rPr>
              <a:t>Υπό την πίεση Κονδύλη που εκδηλώθηκε υπέρ της βασιλείας η Συνέλευση αποφάσισέ την διεξαγωγή δημοψηφίσματος για την παλινόρθωση της βασιλείας ως τις 15 Νοεμβρίου 1935. </a:t>
            </a:r>
          </a:p>
          <a:p>
            <a:r>
              <a:rPr lang="el-GR" sz="1350" b="1" dirty="0">
                <a:solidFill>
                  <a:srgbClr val="000000"/>
                </a:solidFill>
                <a:latin typeface="Times New Roman" panose="02020603050405020304" pitchFamily="18" charset="0"/>
                <a:ea typeface="Times New Roman" panose="02020603050405020304" pitchFamily="18" charset="0"/>
              </a:rPr>
              <a:t>Παρόλα αυτά στις 10 Οκτωβρίου εκδηλώθηκε πραξικόπημα των Αλ. Παπάγου, Δ. οικονόμου και Γ </a:t>
            </a:r>
            <a:r>
              <a:rPr lang="el-GR" sz="1350" b="1" dirty="0" err="1">
                <a:solidFill>
                  <a:srgbClr val="000000"/>
                </a:solidFill>
                <a:latin typeface="Times New Roman" panose="02020603050405020304" pitchFamily="18" charset="0"/>
                <a:ea typeface="Times New Roman" panose="02020603050405020304" pitchFamily="18" charset="0"/>
              </a:rPr>
              <a:t>Ρέπα</a:t>
            </a:r>
            <a:r>
              <a:rPr lang="el-GR" sz="1350" b="1" dirty="0">
                <a:solidFill>
                  <a:srgbClr val="000000"/>
                </a:solidFill>
                <a:latin typeface="Times New Roman" panose="02020603050405020304" pitchFamily="18" charset="0"/>
                <a:ea typeface="Times New Roman" panose="02020603050405020304" pitchFamily="18" charset="0"/>
              </a:rPr>
              <a:t>, βασιλοφρόνων αξιωματικών που επέβαλαν δικτατορία με επικεφαλής τον Κονδύλη. </a:t>
            </a:r>
            <a:endParaRPr lang="el-GR" b="1" dirty="0"/>
          </a:p>
        </p:txBody>
      </p:sp>
    </p:spTree>
    <p:extLst>
      <p:ext uri="{BB962C8B-B14F-4D97-AF65-F5344CB8AC3E}">
        <p14:creationId xmlns:p14="http://schemas.microsoft.com/office/powerpoint/2010/main" val="253625601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C81665-BAFC-49C0-A8EA-6FED90ACF558}"/>
              </a:ext>
            </a:extLst>
          </p:cNvPr>
          <p:cNvSpPr>
            <a:spLocks noGrp="1"/>
          </p:cNvSpPr>
          <p:nvPr>
            <p:ph type="title"/>
          </p:nvPr>
        </p:nvSpPr>
        <p:spPr/>
        <p:txBody>
          <a:bodyPr>
            <a:normAutofit fontScale="90000"/>
          </a:bodyPr>
          <a:lstStyle/>
          <a:p>
            <a:r>
              <a:rPr lang="el-GR" dirty="0"/>
              <a:t>ΠΑΛΙΝΟΡΘΩΣΗ ΒΑΣΙΛΕΙΑΣ</a:t>
            </a:r>
          </a:p>
        </p:txBody>
      </p:sp>
      <p:sp>
        <p:nvSpPr>
          <p:cNvPr id="3" name="Θέση περιεχομένου 2">
            <a:extLst>
              <a:ext uri="{FF2B5EF4-FFF2-40B4-BE49-F238E27FC236}">
                <a16:creationId xmlns:a16="http://schemas.microsoft.com/office/drawing/2014/main" id="{EF3A6E0E-5AFA-4EC7-ABC3-CB711A6C9AC1}"/>
              </a:ext>
            </a:extLst>
          </p:cNvPr>
          <p:cNvSpPr>
            <a:spLocks noGrp="1"/>
          </p:cNvSpPr>
          <p:nvPr>
            <p:ph idx="1"/>
          </p:nvPr>
        </p:nvSpPr>
        <p:spPr>
          <a:xfrm>
            <a:off x="866216" y="2592745"/>
            <a:ext cx="6619244" cy="3352022"/>
          </a:xfrm>
        </p:spPr>
        <p:txBody>
          <a:bodyPr>
            <a:normAutofit/>
          </a:bodyPr>
          <a:lstStyle/>
          <a:p>
            <a:r>
              <a:rPr lang="el-GR" sz="1350" b="1" dirty="0">
                <a:solidFill>
                  <a:srgbClr val="000000"/>
                </a:solidFill>
                <a:latin typeface="Times New Roman" panose="02020603050405020304" pitchFamily="18" charset="0"/>
                <a:ea typeface="Times New Roman" panose="02020603050405020304" pitchFamily="18" charset="0"/>
              </a:rPr>
              <a:t>Μετά την αποχώρηση Τσαλδάρη η συνέλευση κήρυξε την παλινόρθωση της βασιλείας η οποία θα εγκρινόταν με το δημοψήφισμα της 3</a:t>
            </a:r>
            <a:r>
              <a:rPr lang="el-GR" sz="1350" b="1" baseline="30000" dirty="0">
                <a:solidFill>
                  <a:srgbClr val="000000"/>
                </a:solidFill>
                <a:latin typeface="Times New Roman" panose="02020603050405020304" pitchFamily="18" charset="0"/>
                <a:ea typeface="Times New Roman" panose="02020603050405020304" pitchFamily="18" charset="0"/>
              </a:rPr>
              <a:t>ης</a:t>
            </a:r>
            <a:r>
              <a:rPr lang="el-GR" sz="1350" b="1" dirty="0">
                <a:solidFill>
                  <a:srgbClr val="000000"/>
                </a:solidFill>
                <a:latin typeface="Times New Roman" panose="02020603050405020304" pitchFamily="18" charset="0"/>
                <a:ea typeface="Times New Roman" panose="02020603050405020304" pitchFamily="18" charset="0"/>
              </a:rPr>
              <a:t> Νοεμβρίου 1935. </a:t>
            </a:r>
          </a:p>
          <a:p>
            <a:r>
              <a:rPr lang="el-GR" sz="1350" b="1" dirty="0">
                <a:solidFill>
                  <a:srgbClr val="000000"/>
                </a:solidFill>
                <a:latin typeface="Times New Roman" panose="02020603050405020304" pitchFamily="18" charset="0"/>
                <a:ea typeface="Times New Roman" panose="02020603050405020304" pitchFamily="18" charset="0"/>
              </a:rPr>
              <a:t>Το δημοψήφισμα </a:t>
            </a:r>
            <a:r>
              <a:rPr lang="el-GR" sz="1350" b="1" dirty="0" err="1">
                <a:solidFill>
                  <a:srgbClr val="000000"/>
                </a:solidFill>
                <a:latin typeface="Times New Roman" panose="02020603050405020304" pitchFamily="18" charset="0"/>
                <a:ea typeface="Times New Roman" panose="02020603050405020304" pitchFamily="18" charset="0"/>
              </a:rPr>
              <a:t>επανέφερε</a:t>
            </a:r>
            <a:r>
              <a:rPr lang="el-GR" sz="1350" b="1" dirty="0">
                <a:solidFill>
                  <a:srgbClr val="000000"/>
                </a:solidFill>
                <a:latin typeface="Times New Roman" panose="02020603050405020304" pitchFamily="18" charset="0"/>
                <a:ea typeface="Times New Roman" panose="02020603050405020304" pitchFamily="18" charset="0"/>
              </a:rPr>
              <a:t> τον βασιλιά με ποσοστό 90% και υπήρξε προϊόν νοθείας. Το νέο πολίτευμα δεν αναγνωρίστηκε από τους δημοκρατικούς , τον Σοφούλη (Φιλελεύθεροι), τον Καφαντάρη, τον Παπαναστασίου, τον Αλ. Μυλωνά, τον Γ. Παπανδρέου (Δημοκρατικό κόμμα). </a:t>
            </a:r>
          </a:p>
          <a:p>
            <a:r>
              <a:rPr lang="el-GR" sz="1350" b="1" dirty="0">
                <a:solidFill>
                  <a:srgbClr val="000000"/>
                </a:solidFill>
                <a:latin typeface="Times New Roman" panose="02020603050405020304" pitchFamily="18" charset="0"/>
                <a:ea typeface="Times New Roman" panose="02020603050405020304" pitchFamily="18" charset="0"/>
              </a:rPr>
              <a:t>Μετά από επιστολή Βενιζέλου στις 16 Νοεμβρίου 1935 οι Φιλελεύθεροι δέχτηκαν να αναγνωρίσουν </a:t>
            </a:r>
          </a:p>
          <a:p>
            <a:r>
              <a:rPr lang="el-GR" sz="1350" b="1" dirty="0">
                <a:solidFill>
                  <a:srgbClr val="000000"/>
                </a:solidFill>
                <a:latin typeface="Times New Roman" panose="02020603050405020304" pitchFamily="18" charset="0"/>
                <a:ea typeface="Times New Roman" panose="02020603050405020304" pitchFamily="18" charset="0"/>
              </a:rPr>
              <a:t>Στις 21 Νοεμβρίου  1935 οι Φιλελεύθεροι και οι Λαϊκοί αποφάσισαν την ψήφιση συντάγματος από την Βουλή, την διεξαγωγή νέων εκλογών με αναλογική και την μετεκλογική συνεργασία των </a:t>
            </a:r>
            <a:r>
              <a:rPr lang="el-GR" sz="1350" b="1" dirty="0" err="1">
                <a:solidFill>
                  <a:srgbClr val="000000"/>
                </a:solidFill>
                <a:latin typeface="Times New Roman" panose="02020603050405020304" pitchFamily="18" charset="0"/>
                <a:ea typeface="Times New Roman" panose="02020603050405020304" pitchFamily="18" charset="0"/>
              </a:rPr>
              <a:t>Λαίκών</a:t>
            </a:r>
            <a:r>
              <a:rPr lang="el-GR" sz="1350" b="1" dirty="0">
                <a:solidFill>
                  <a:srgbClr val="000000"/>
                </a:solidFill>
                <a:latin typeface="Times New Roman" panose="02020603050405020304" pitchFamily="18" charset="0"/>
                <a:ea typeface="Times New Roman" panose="02020603050405020304" pitchFamily="18" charset="0"/>
              </a:rPr>
              <a:t> και Φιλελευθέρων </a:t>
            </a:r>
            <a:r>
              <a:rPr lang="el-GR" sz="1350" dirty="0">
                <a:solidFill>
                  <a:srgbClr val="000000"/>
                </a:solidFill>
                <a:latin typeface="Times New Roman" panose="02020603050405020304" pitchFamily="18" charset="0"/>
                <a:ea typeface="Times New Roman" panose="02020603050405020304" pitchFamily="18" charset="0"/>
              </a:rPr>
              <a:t>σε κυβέρνηση συνασπισμού. </a:t>
            </a:r>
            <a:endParaRPr lang="el-GR" sz="1350"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26630570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6E39A-8924-417E-BC27-68CD14145FC1}"/>
              </a:ext>
            </a:extLst>
          </p:cNvPr>
          <p:cNvSpPr>
            <a:spLocks noGrp="1"/>
          </p:cNvSpPr>
          <p:nvPr>
            <p:ph type="title"/>
          </p:nvPr>
        </p:nvSpPr>
        <p:spPr/>
        <p:txBody>
          <a:bodyPr>
            <a:normAutofit fontScale="90000"/>
          </a:bodyPr>
          <a:lstStyle/>
          <a:p>
            <a:r>
              <a:rPr lang="el-GR" dirty="0"/>
              <a:t>Επιστροφή Γεωργίου Β 25.11.1935</a:t>
            </a:r>
          </a:p>
        </p:txBody>
      </p:sp>
      <p:sp>
        <p:nvSpPr>
          <p:cNvPr id="3" name="Θέση περιεχομένου 2">
            <a:extLst>
              <a:ext uri="{FF2B5EF4-FFF2-40B4-BE49-F238E27FC236}">
                <a16:creationId xmlns:a16="http://schemas.microsoft.com/office/drawing/2014/main" id="{3E954968-BB49-45CE-9490-72D91296099D}"/>
              </a:ext>
            </a:extLst>
          </p:cNvPr>
          <p:cNvSpPr>
            <a:spLocks noGrp="1"/>
          </p:cNvSpPr>
          <p:nvPr>
            <p:ph idx="1"/>
          </p:nvPr>
        </p:nvSpPr>
        <p:spPr>
          <a:xfrm>
            <a:off x="866216" y="2535272"/>
            <a:ext cx="6619244" cy="3269535"/>
          </a:xfrm>
        </p:spPr>
        <p:txBody>
          <a:bodyPr>
            <a:normAutofit fontScale="77500" lnSpcReduction="20000"/>
          </a:bodyPr>
          <a:lstStyle/>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Ο Γεώργιος Β επέστρεψε στις 25 Νοεμβρίου 1935. Παραμέρισε τον δικτάτορα Κονδύλη και τον Τσαλδάρη , διόρισε ουδέτερη κυβέρνηση υπό τον Κωνσταντίνο Δεμερτζή και χορήγησε αμνηστία στους πολιτικούς και χάρη στους στρατιωτικούς, αποκλείοντάς τους από το στράτευμα. </a:t>
            </a: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Διέλυσε την Ε Εθνική Συνέλευση στις 17 Δεκεμβρίου, πριν ψήσει σύνταγμα  και προκήρυξε εκλογές Αναθεωρητικής Βουλής με αναλογική. Μετείχε η Εθνική Λαϊκοί Ριζοσπαστική Ένωση συνασπισμός  αποτελούμενος και από το Εθνικό </a:t>
            </a:r>
            <a:r>
              <a:rPr lang="el-GR" sz="1350" b="1" dirty="0" err="1">
                <a:solidFill>
                  <a:srgbClr val="000000"/>
                </a:solidFill>
                <a:latin typeface="Times New Roman" panose="02020603050405020304" pitchFamily="18" charset="0"/>
                <a:ea typeface="Times New Roman" panose="02020603050405020304" pitchFamily="18" charset="0"/>
              </a:rPr>
              <a:t>Ριζοσπατικό</a:t>
            </a:r>
            <a:r>
              <a:rPr lang="el-GR" sz="1350" b="1" dirty="0">
                <a:solidFill>
                  <a:srgbClr val="000000"/>
                </a:solidFill>
                <a:latin typeface="Times New Roman" panose="02020603050405020304" pitchFamily="18" charset="0"/>
                <a:ea typeface="Times New Roman" panose="02020603050405020304" pitchFamily="18" charset="0"/>
              </a:rPr>
              <a:t> Κόμμα (Κονδύλης), Εθνικό Λαϊκό Κόμμα από Λάιους και Ελευθερόφρονες (Ι. Θεοτόκης).</a:t>
            </a:r>
          </a:p>
          <a:p>
            <a:pPr algn="just">
              <a:lnSpc>
                <a:spcPct val="200000"/>
              </a:lnSpc>
              <a:spcBef>
                <a:spcPts val="450"/>
              </a:spcBef>
              <a:spcAft>
                <a:spcPts val="450"/>
              </a:spcAft>
            </a:pPr>
            <a:r>
              <a:rPr lang="el-GR" sz="1350" b="1" dirty="0">
                <a:solidFill>
                  <a:srgbClr val="000000"/>
                </a:solidFill>
                <a:latin typeface="Times New Roman" panose="02020603050405020304" pitchFamily="18" charset="0"/>
                <a:ea typeface="Times New Roman" panose="02020603050405020304" pitchFamily="18" charset="0"/>
              </a:rPr>
              <a:t> Οι </a:t>
            </a:r>
            <a:r>
              <a:rPr lang="el-GR" sz="1350" b="1" dirty="0" err="1">
                <a:solidFill>
                  <a:srgbClr val="000000"/>
                </a:solidFill>
                <a:latin typeface="Times New Roman" panose="02020603050405020304" pitchFamily="18" charset="0"/>
                <a:ea typeface="Times New Roman" panose="02020603050405020304" pitchFamily="18" charset="0"/>
              </a:rPr>
              <a:t>Βενιζελικοί</a:t>
            </a:r>
            <a:r>
              <a:rPr lang="el-GR" sz="1350" b="1" dirty="0">
                <a:solidFill>
                  <a:srgbClr val="000000"/>
                </a:solidFill>
                <a:latin typeface="Times New Roman" panose="02020603050405020304" pitchFamily="18" charset="0"/>
                <a:ea typeface="Times New Roman" panose="02020603050405020304" pitchFamily="18" charset="0"/>
              </a:rPr>
              <a:t> ήταν διασπασμένοι σε Φιλελεύθερους, και στον Δημοκρατικό Συνασπισμό (Προοδευτικό κόμμα, Καφαντάρη, Αγροτικό-Εργατικό, Παπαναστασίου, Δημοκρατικό, Παπανδρέου, Αγροτικό-Δημοκρατικό, Μυλωνάς). Μετείχαν ακόμα ΚΚΕ, ΑΚΕ (</a:t>
            </a:r>
            <a:r>
              <a:rPr lang="el-GR" sz="1350" b="1" dirty="0" err="1">
                <a:solidFill>
                  <a:srgbClr val="000000"/>
                </a:solidFill>
                <a:latin typeface="Times New Roman" panose="02020603050405020304" pitchFamily="18" charset="0"/>
                <a:ea typeface="Times New Roman" panose="02020603050405020304" pitchFamily="18" charset="0"/>
              </a:rPr>
              <a:t>Σοφιανόπουλος</a:t>
            </a:r>
            <a:r>
              <a:rPr lang="el-GR" sz="1350" b="1" dirty="0">
                <a:solidFill>
                  <a:srgbClr val="000000"/>
                </a:solidFill>
                <a:latin typeface="Times New Roman" panose="02020603050405020304" pitchFamily="18" charset="0"/>
                <a:ea typeface="Times New Roman" panose="02020603050405020304" pitchFamily="18" charset="0"/>
              </a:rPr>
              <a:t>), ΕΕΚ (Π. Κανελλόπουλος).</a:t>
            </a:r>
            <a:endParaRPr lang="el-GR" sz="1350" b="1"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414276969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A2DE9-1F4B-44D1-8C1D-F0EDC8E694CA}"/>
              </a:ext>
            </a:extLst>
          </p:cNvPr>
          <p:cNvSpPr>
            <a:spLocks noGrp="1"/>
          </p:cNvSpPr>
          <p:nvPr>
            <p:ph type="title"/>
          </p:nvPr>
        </p:nvSpPr>
        <p:spPr/>
        <p:txBody>
          <a:bodyPr/>
          <a:lstStyle/>
          <a:p>
            <a:r>
              <a:rPr lang="el-GR" dirty="0"/>
              <a:t>ΕΚΛΟΓΕΣ 26.1.1936</a:t>
            </a:r>
          </a:p>
        </p:txBody>
      </p:sp>
      <p:sp>
        <p:nvSpPr>
          <p:cNvPr id="3" name="Θέση περιεχομένου 2">
            <a:extLst>
              <a:ext uri="{FF2B5EF4-FFF2-40B4-BE49-F238E27FC236}">
                <a16:creationId xmlns:a16="http://schemas.microsoft.com/office/drawing/2014/main" id="{39E1E77F-2838-415E-B4B2-C6CCD338FE82}"/>
              </a:ext>
            </a:extLst>
          </p:cNvPr>
          <p:cNvSpPr>
            <a:spLocks noGrp="1"/>
          </p:cNvSpPr>
          <p:nvPr>
            <p:ph idx="1"/>
          </p:nvPr>
        </p:nvSpPr>
        <p:spPr>
          <a:xfrm>
            <a:off x="866216" y="2586342"/>
            <a:ext cx="6619244" cy="3351427"/>
          </a:xfrm>
        </p:spPr>
        <p:txBody>
          <a:bodyPr>
            <a:normAutofit fontScale="70000" lnSpcReduction="20000"/>
          </a:bodyPr>
          <a:lstStyle/>
          <a:p>
            <a:pPr indent="0" algn="just">
              <a:lnSpc>
                <a:spcPct val="150000"/>
              </a:lnSpc>
            </a:pPr>
            <a:r>
              <a:rPr lang="el-GR" sz="2175" b="1" dirty="0">
                <a:solidFill>
                  <a:srgbClr val="000000"/>
                </a:solidFill>
                <a:latin typeface="Times New Roman" panose="02020603050405020304" pitchFamily="18" charset="0"/>
                <a:ea typeface="Times New Roman" panose="02020603050405020304" pitchFamily="18" charset="0"/>
              </a:rPr>
              <a:t>Οι εκλογές  έγιναν στις 26 Ιανουαρίου 1936.  Η αδυναμία συγκρότησης κυβέρνησης συνασπισμού από Σοφούλη και Τσαλδάρη έγινε αντιληπτή τον Φεβρουάριο οπότε και δεν συμφώνησαν για τον έλεγχο ρου Υπουργείου Εσωτερικών και τον Απρίλιο οπότε ο Καφαντάρης τορπίλισε την επάνοδο των απότακτων. </a:t>
            </a:r>
            <a:endParaRPr lang="el-GR" sz="2175" b="1" dirty="0">
              <a:latin typeface="Times New Roman" panose="02020603050405020304" pitchFamily="18" charset="0"/>
              <a:ea typeface="Times New Roman" panose="02020603050405020304" pitchFamily="18" charset="0"/>
            </a:endParaRPr>
          </a:p>
          <a:p>
            <a:pPr algn="just">
              <a:lnSpc>
                <a:spcPct val="200000"/>
              </a:lnSpc>
              <a:spcBef>
                <a:spcPts val="450"/>
              </a:spcBef>
              <a:spcAft>
                <a:spcPts val="450"/>
              </a:spcAft>
            </a:pPr>
            <a:r>
              <a:rPr lang="el-GR" sz="2175" b="1" dirty="0">
                <a:solidFill>
                  <a:srgbClr val="000000"/>
                </a:solidFill>
                <a:latin typeface="Times New Roman" panose="02020603050405020304" pitchFamily="18" charset="0"/>
                <a:ea typeface="Times New Roman" panose="02020603050405020304" pitchFamily="18" charset="0"/>
              </a:rPr>
              <a:t>Ο Βενιζέλος πέθανε στο Παρίσι στις 18 Μαρτίου 1936. Ο Σοφούλης συγκρότησε τριμερή Διοικούσα Επιτροπή των Φιλελευθέρων αποτελούμενη από τον ίδιο, τον Γονατά, τον Σοφούλη και τον Σοφοκλή Βενιζέλο. </a:t>
            </a:r>
            <a:endParaRPr lang="el-GR" sz="1350" b="1" dirty="0">
              <a:latin typeface="Times New Roman" panose="02020603050405020304" pitchFamily="18" charset="0"/>
              <a:ea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Δαφνής</a:t>
            </a:r>
            <a:r>
              <a:rPr lang="el-GR" sz="1350" b="1" dirty="0">
                <a:latin typeface="Calibri" panose="020F0502020204030204" pitchFamily="34" charset="0"/>
                <a:ea typeface="Times New Roman" panose="02020603050405020304" pitchFamily="18" charset="0"/>
                <a:cs typeface="Times New Roman" panose="02020603050405020304" pitchFamily="18" charset="0"/>
              </a:rPr>
              <a:t>, τ.2., σ.432.</a:t>
            </a:r>
          </a:p>
          <a:p>
            <a:endParaRPr lang="el-GR" dirty="0"/>
          </a:p>
        </p:txBody>
      </p:sp>
    </p:spTree>
    <p:extLst>
      <p:ext uri="{BB962C8B-B14F-4D97-AF65-F5344CB8AC3E}">
        <p14:creationId xmlns:p14="http://schemas.microsoft.com/office/powerpoint/2010/main" val="18848978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EAA00-B91D-4CF1-ACDC-D19866CB9FA7}"/>
              </a:ext>
            </a:extLst>
          </p:cNvPr>
          <p:cNvSpPr>
            <a:spLocks noGrp="1"/>
          </p:cNvSpPr>
          <p:nvPr>
            <p:ph type="title"/>
          </p:nvPr>
        </p:nvSpPr>
        <p:spPr/>
        <p:txBody>
          <a:bodyPr/>
          <a:lstStyle/>
          <a:p>
            <a:r>
              <a:rPr lang="el-GR" dirty="0"/>
              <a:t>ΔΙΚΤΑΤΟΡΙΑ ΜΕΤΑΞΑ</a:t>
            </a:r>
          </a:p>
        </p:txBody>
      </p:sp>
      <p:sp>
        <p:nvSpPr>
          <p:cNvPr id="3" name="Θέση περιεχομένου 2">
            <a:extLst>
              <a:ext uri="{FF2B5EF4-FFF2-40B4-BE49-F238E27FC236}">
                <a16:creationId xmlns:a16="http://schemas.microsoft.com/office/drawing/2014/main" id="{EB7CDFAC-14F7-4093-B841-4832E0C74FA9}"/>
              </a:ext>
            </a:extLst>
          </p:cNvPr>
          <p:cNvSpPr>
            <a:spLocks noGrp="1"/>
          </p:cNvSpPr>
          <p:nvPr>
            <p:ph idx="1"/>
          </p:nvPr>
        </p:nvSpPr>
        <p:spPr>
          <a:xfrm>
            <a:off x="866216" y="2522764"/>
            <a:ext cx="6619244" cy="3422002"/>
          </a:xfrm>
        </p:spPr>
        <p:txBody>
          <a:bodyPr/>
          <a:lstStyle/>
          <a:p>
            <a:pPr indent="0" algn="just">
              <a:lnSpc>
                <a:spcPct val="200000"/>
              </a:lnSpc>
            </a:pPr>
            <a:r>
              <a:rPr lang="el-GR" sz="1350" b="1" dirty="0">
                <a:solidFill>
                  <a:srgbClr val="000000"/>
                </a:solidFill>
                <a:latin typeface="Times New Roman" panose="02020603050405020304" pitchFamily="18" charset="0"/>
                <a:ea typeface="Times New Roman" panose="02020603050405020304" pitchFamily="18" charset="0"/>
              </a:rPr>
              <a:t>Στις 5 Μαρτίου ο Γεώργιος διόρισε τον Μεταξά  Υπουργό στρατιωτικών, και μετά τον θάνατο του Δεμερτζή στις 13 Απριλίου τον Μεταξά Πρωθυπουργό.</a:t>
            </a:r>
          </a:p>
          <a:p>
            <a:pPr indent="0" algn="just">
              <a:lnSpc>
                <a:spcPct val="200000"/>
              </a:lnSpc>
            </a:pPr>
            <a:r>
              <a:rPr lang="el-GR" sz="1350" b="1" dirty="0">
                <a:solidFill>
                  <a:srgbClr val="000000"/>
                </a:solidFill>
                <a:latin typeface="Times New Roman" panose="02020603050405020304" pitchFamily="18" charset="0"/>
                <a:ea typeface="Times New Roman" panose="02020603050405020304" pitchFamily="18" charset="0"/>
              </a:rPr>
              <a:t> Ο Μεταξάς κήρυξε στις 4 Αυγούστου 1936 σε συνεργασία με τον βασιλιά δικτατορία, διαλύοντας την βουλή χωρίς προκήρυξη εκλογών. </a:t>
            </a:r>
          </a:p>
          <a:p>
            <a:pPr indent="0" algn="just">
              <a:lnSpc>
                <a:spcPct val="200000"/>
              </a:lnSpc>
            </a:pPr>
            <a:r>
              <a:rPr lang="el-GR" sz="1350" b="1" dirty="0">
                <a:solidFill>
                  <a:srgbClr val="000000"/>
                </a:solidFill>
                <a:latin typeface="Times New Roman" panose="02020603050405020304" pitchFamily="18" charset="0"/>
                <a:ea typeface="Times New Roman" panose="02020603050405020304" pitchFamily="18" charset="0"/>
              </a:rPr>
              <a:t>Ο Σοφοκλής Βενιζέλος είχε συμφωνήσει δικτατορία για ένα χρόνο με τον όρο να επανέλθουν οι απότακτοι. Αρνήθηκε όμως την συμμετοχή του στην κυβέρνηση αναμένοντας την επαναφορά των αποτάκτων και έφυγε στο εξωτερικό</a:t>
            </a:r>
            <a:r>
              <a:rPr lang="el-GR" sz="825" b="1" dirty="0">
                <a:solidFill>
                  <a:srgbClr val="000000"/>
                </a:solidFill>
                <a:latin typeface="Times New Roman" panose="02020603050405020304" pitchFamily="18" charset="0"/>
                <a:ea typeface="Times New Roman" panose="02020603050405020304" pitchFamily="18" charset="0"/>
              </a:rPr>
              <a:t>.</a:t>
            </a:r>
          </a:p>
          <a:p>
            <a:pPr marL="0" indent="0">
              <a:buNone/>
            </a:pPr>
            <a:endParaRPr lang="el-GR" dirty="0"/>
          </a:p>
        </p:txBody>
      </p:sp>
    </p:spTree>
    <p:extLst>
      <p:ext uri="{BB962C8B-B14F-4D97-AF65-F5344CB8AC3E}">
        <p14:creationId xmlns:p14="http://schemas.microsoft.com/office/powerpoint/2010/main" val="106732567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793BAB-EA6E-4242-B740-C35092A7AD3E}"/>
              </a:ext>
            </a:extLst>
          </p:cNvPr>
          <p:cNvSpPr>
            <a:spLocks noGrp="1"/>
          </p:cNvSpPr>
          <p:nvPr>
            <p:ph type="title"/>
          </p:nvPr>
        </p:nvSpPr>
        <p:spPr/>
        <p:txBody>
          <a:bodyPr/>
          <a:lstStyle/>
          <a:p>
            <a:r>
              <a:rPr lang="el-GR" sz="2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Τα χαρακτηριστικά του καθεστώτος Μεταξά</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98C0119A-BCCA-4268-902C-4D81689F6690}"/>
              </a:ext>
            </a:extLst>
          </p:cNvPr>
          <p:cNvSpPr>
            <a:spLocks noGrp="1"/>
          </p:cNvSpPr>
          <p:nvPr>
            <p:ph idx="1"/>
          </p:nvPr>
        </p:nvSpPr>
        <p:spPr>
          <a:xfrm>
            <a:off x="866216" y="2543759"/>
            <a:ext cx="6619244" cy="3456992"/>
          </a:xfrm>
        </p:spPr>
        <p:txBody>
          <a:bodyPr>
            <a:normAutofit fontScale="92500" lnSpcReduction="20000"/>
          </a:bodyPr>
          <a:lstStyle/>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 η προσπάθεια δημιουργίας φασιστικού κόμματος μέσα από την ίδρυση της ΕΟΝ με τον ΑΝ334 ως νομικό πρόσωπο δημοσίου δικαίου</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β) η μίμηση του ιταλικού προτύπου εξαιτίας της απουσίας ολοκληρωμένου σχεδίου κρατικού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κορπορατισμού</a:t>
            </a:r>
            <a:endPar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γ) η ιδεολογική κατασκευή του Γ Ελληνικού πολιτισμού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δ) η συστηματική προπαγάνδα ε) η ίδρυση των ταγμάτων εργασίας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στ</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η ελεγχόμενη οργανωτική πλαισίωση αγροτών και εργατών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ζ) Το 1938 ΑΝ 1481, αρ.10 τα Γεωργικά Επιμελητήρια έγιναν «Οίκοι του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αγρότου</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.Κατάργησε τα αγροτικά χρέη το 1937και ολοκλήρωσε την αγροτική μεταρρύθμιση. Οι διοικήσεις των οργανώσεων χρειάζονταν έγκριση των υπηρεσιών ασφαλείας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ίδρυσε το ΙΚΑ το 1937 και δημιούργησε τις συλλογικές συμβάσεις και την υποχρεωτική διαιτησία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στ</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)ο αυτόνομος ρόλος του Γεωργίου Β που υποστηριζόταν από τον μεταξά, τις ένοπλες δυνάμεις και τη Μ. Βρετανία. Φασισμός και μοναρχισμός είναι ασύμβατα</a:t>
            </a:r>
            <a:r>
              <a:rPr lang="el-GR" sz="13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dirty="0">
                <a:effectLst/>
              </a:rPr>
              <a:t> </a:t>
            </a:r>
          </a:p>
          <a:p>
            <a:r>
              <a:rPr lang="el-GR" sz="1350"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dirty="0">
                <a:latin typeface="Calibri" panose="020F0502020204030204" pitchFamily="34" charset="0"/>
                <a:ea typeface="Times New Roman" panose="02020603050405020304" pitchFamily="18" charset="0"/>
                <a:cs typeface="Times New Roman" panose="02020603050405020304" pitchFamily="18" charset="0"/>
              </a:rPr>
              <a:t>, σ. 84.</a:t>
            </a:r>
          </a:p>
          <a:p>
            <a:r>
              <a:rPr lang="el-GR" sz="1350" dirty="0" err="1">
                <a:latin typeface="Calibri" panose="020F0502020204030204" pitchFamily="34" charset="0"/>
                <a:ea typeface="Times New Roman" panose="02020603050405020304" pitchFamily="18" charset="0"/>
                <a:cs typeface="Times New Roman" panose="02020603050405020304" pitchFamily="18" charset="0"/>
              </a:rPr>
              <a:t>Πλουμίδης</a:t>
            </a:r>
            <a:r>
              <a:rPr lang="el-GR" sz="1350" dirty="0">
                <a:latin typeface="Calibri" panose="020F0502020204030204" pitchFamily="34" charset="0"/>
                <a:ea typeface="Times New Roman" panose="02020603050405020304" pitchFamily="18" charset="0"/>
                <a:cs typeface="Times New Roman" panose="02020603050405020304" pitchFamily="18" charset="0"/>
              </a:rPr>
              <a:t>, σ.121-123, 132; </a:t>
            </a:r>
            <a:r>
              <a:rPr lang="el-GR" sz="1350"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dirty="0">
                <a:latin typeface="Calibri" panose="020F0502020204030204" pitchFamily="34" charset="0"/>
                <a:ea typeface="Times New Roman" panose="02020603050405020304" pitchFamily="18" charset="0"/>
                <a:cs typeface="Times New Roman" panose="02020603050405020304" pitchFamily="18" charset="0"/>
              </a:rPr>
              <a:t>, μεταξύ </a:t>
            </a:r>
            <a:r>
              <a:rPr lang="el-GR" sz="1350" dirty="0" err="1">
                <a:latin typeface="Calibri" panose="020F0502020204030204" pitchFamily="34" charset="0"/>
                <a:ea typeface="Times New Roman" panose="02020603050405020304" pitchFamily="18" charset="0"/>
                <a:cs typeface="Times New Roman" panose="02020603050405020304" pitchFamily="18" charset="0"/>
              </a:rPr>
              <a:t>Πιτυοκάμπτη</a:t>
            </a:r>
            <a:r>
              <a:rPr lang="el-GR" sz="1350" dirty="0">
                <a:latin typeface="Calibri" panose="020F0502020204030204" pitchFamily="34" charset="0"/>
                <a:ea typeface="Times New Roman" panose="02020603050405020304" pitchFamily="18" charset="0"/>
                <a:cs typeface="Times New Roman" panose="02020603050405020304" pitchFamily="18" charset="0"/>
              </a:rPr>
              <a:t> και Προκρούστη, σ. 19-26.</a:t>
            </a:r>
          </a:p>
          <a:p>
            <a:endParaRPr lang="el-GR" dirty="0"/>
          </a:p>
        </p:txBody>
      </p:sp>
    </p:spTree>
    <p:extLst>
      <p:ext uri="{BB962C8B-B14F-4D97-AF65-F5344CB8AC3E}">
        <p14:creationId xmlns:p14="http://schemas.microsoft.com/office/powerpoint/2010/main" val="21133693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139DBE-379E-4482-A495-2658721ADA59}"/>
              </a:ext>
            </a:extLst>
          </p:cNvPr>
          <p:cNvSpPr>
            <a:spLocks noGrp="1"/>
          </p:cNvSpPr>
          <p:nvPr>
            <p:ph type="title"/>
          </p:nvPr>
        </p:nvSpPr>
        <p:spPr/>
        <p:txBody>
          <a:bodyPr/>
          <a:lstStyle/>
          <a:p>
            <a:r>
              <a:rPr lang="el-GR" dirty="0"/>
              <a:t>ΠΕΡΙ ΦΑΣΙΣΜΟΥ</a:t>
            </a:r>
          </a:p>
        </p:txBody>
      </p:sp>
      <p:sp>
        <p:nvSpPr>
          <p:cNvPr id="3" name="Θέση περιεχομένου 2">
            <a:extLst>
              <a:ext uri="{FF2B5EF4-FFF2-40B4-BE49-F238E27FC236}">
                <a16:creationId xmlns:a16="http://schemas.microsoft.com/office/drawing/2014/main" id="{7DB170D7-D571-4B7D-B5BE-4E5585D7A448}"/>
              </a:ext>
            </a:extLst>
          </p:cNvPr>
          <p:cNvSpPr>
            <a:spLocks noGrp="1"/>
          </p:cNvSpPr>
          <p:nvPr>
            <p:ph idx="1"/>
          </p:nvPr>
        </p:nvSpPr>
        <p:spPr>
          <a:xfrm>
            <a:off x="866216" y="2608228"/>
            <a:ext cx="6619244" cy="3329540"/>
          </a:xfrm>
        </p:spPr>
        <p:txBody>
          <a:bodyPr>
            <a:normAutofit/>
          </a:bodyPr>
          <a:lstStyle/>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Ο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μοναρχοφασισμός</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χρησιμοποιήθηκε από το ΚΚΕ από το 1925. Στον όρο το ΚΚΕ είχε προσδώσει διαφορετικό περιεχόμενο: αναφερόταν στην σύμπλευση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Βενιζελικών</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-Βασιλοφρόνων. Η ασυμβατότητα κατά τον </a:t>
            </a:r>
            <a:r>
              <a:rPr lang="el-GR" sz="13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Μαυρογορδάτο</a:t>
            </a:r>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προκύπτει από τα εξής σημεία: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 Ο φασισμός ως επαναστατική ιδεολογία απορρίπτει όλους τους παραδοσιακούς πολιτικούς θεσμούς και την κληρονομική βασιλεία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β) ο φασισμός ως ολοκληρωτισμός δεν συμβιβάζεται με την ανεξέλεγκτη βασιλεία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γ)  προϋποθέτει την ύπαρξη όχι κληρονομικού αλλά  χαρισματικού και αυτοδημιούργητου ηγέτη. </a:t>
            </a:r>
          </a:p>
          <a:p>
            <a:r>
              <a:rPr lang="el-GR"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δ) ο Μεταξάς πρωτοτύπησε οργανώνοντας τους Επίστρατους (1915-1916) διεθνώς και  τώρα οργάνωσε την ΕΟΝ. </a:t>
            </a:r>
            <a:endParaRPr lang="el-GR" sz="1350" b="1" dirty="0">
              <a:latin typeface="Calibri" panose="020F0502020204030204" pitchFamily="34" charset="0"/>
              <a:ea typeface="Times New Roman" panose="02020603050405020304" pitchFamily="18" charset="0"/>
              <a:cs typeface="Times New Roman" panose="02020603050405020304" pitchFamily="18" charset="0"/>
            </a:endParaRPr>
          </a:p>
          <a:p>
            <a:r>
              <a:rPr lang="el-GR" sz="1350" b="1" dirty="0" err="1">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350" b="1" dirty="0">
                <a:latin typeface="Calibri" panose="020F0502020204030204" pitchFamily="34" charset="0"/>
                <a:ea typeface="Times New Roman" panose="02020603050405020304" pitchFamily="18" charset="0"/>
                <a:cs typeface="Times New Roman" panose="02020603050405020304" pitchFamily="18" charset="0"/>
              </a:rPr>
              <a:t>. Εθνικός διχασμός και μαζική οργάνωση, σ. 35-39, 135-147. </a:t>
            </a:r>
          </a:p>
          <a:p>
            <a:endParaRPr lang="el-GR" dirty="0"/>
          </a:p>
        </p:txBody>
      </p:sp>
    </p:spTree>
    <p:extLst>
      <p:ext uri="{BB962C8B-B14F-4D97-AF65-F5344CB8AC3E}">
        <p14:creationId xmlns:p14="http://schemas.microsoft.com/office/powerpoint/2010/main" val="62064033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B5CE8A-A35C-41B1-87B5-A7F8FBBBFA16}"/>
              </a:ext>
            </a:extLst>
          </p:cNvPr>
          <p:cNvSpPr>
            <a:spLocks noGrp="1"/>
          </p:cNvSpPr>
          <p:nvPr>
            <p:ph type="title"/>
          </p:nvPr>
        </p:nvSpPr>
        <p:spPr/>
        <p:txBody>
          <a:bodyPr/>
          <a:lstStyle/>
          <a:p>
            <a:r>
              <a:rPr lang="el-GR" dirty="0"/>
              <a:t>ΔΙΚΤΑΤΟΡΙΑ </a:t>
            </a:r>
          </a:p>
        </p:txBody>
      </p:sp>
      <p:sp>
        <p:nvSpPr>
          <p:cNvPr id="3" name="Θέση περιεχομένου 2">
            <a:extLst>
              <a:ext uri="{FF2B5EF4-FFF2-40B4-BE49-F238E27FC236}">
                <a16:creationId xmlns:a16="http://schemas.microsoft.com/office/drawing/2014/main" id="{47B1AE5D-7959-41F9-B8EC-1C42F4A67960}"/>
              </a:ext>
            </a:extLst>
          </p:cNvPr>
          <p:cNvSpPr>
            <a:spLocks noGrp="1"/>
          </p:cNvSpPr>
          <p:nvPr>
            <p:ph idx="1"/>
          </p:nvPr>
        </p:nvSpPr>
        <p:spPr>
          <a:xfrm>
            <a:off x="866216" y="2549863"/>
            <a:ext cx="6619244" cy="2822237"/>
          </a:xfrm>
        </p:spPr>
        <p:txBody>
          <a:bodyPr>
            <a:normAutofit fontScale="32500" lnSpcReduction="20000"/>
          </a:bodyPr>
          <a:lstStyle/>
          <a:p>
            <a:pPr algn="just">
              <a:lnSpc>
                <a:spcPct val="200000"/>
              </a:lnSpc>
              <a:spcBef>
                <a:spcPts val="450"/>
              </a:spcBef>
              <a:spcAft>
                <a:spcPts val="450"/>
              </a:spcAft>
            </a:pPr>
            <a:r>
              <a:rPr lang="el-GR"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Τον Ιούνιο του  1939 με τον  ΑΝ 1798 Περί εθνικής και ηθικής αγωγής της νεολαίας συγχώνευσε το Σώμα προσκόπων με την ΕΟΝ που είχε φτάσει στα 1.000.000 μέλη και απαγόρευσε κάθε άλλη   οργάνωση.  </a:t>
            </a:r>
            <a:endParaRPr lang="el-GR" sz="2175" b="1" dirty="0">
              <a:latin typeface="Times New Roman" panose="02020603050405020304" pitchFamily="18" charset="0"/>
              <a:ea typeface="Times New Roman" panose="02020603050405020304" pitchFamily="18" charset="0"/>
              <a:cs typeface="Times New Roman" panose="02020603050405020304" pitchFamily="18" charset="0"/>
            </a:endParaRPr>
          </a:p>
          <a:p>
            <a:r>
              <a:rPr lang="el-GR" sz="5325" b="1" dirty="0">
                <a:solidFill>
                  <a:srgbClr val="000000"/>
                </a:solidFill>
                <a:latin typeface="Times New Roman" panose="02020603050405020304" pitchFamily="18" charset="0"/>
                <a:cs typeface="Times New Roman" panose="02020603050405020304" pitchFamily="18" charset="0"/>
              </a:rPr>
              <a:t>Ι. </a:t>
            </a:r>
            <a:r>
              <a:rPr lang="el-GR" sz="5325" b="1" dirty="0" err="1">
                <a:solidFill>
                  <a:srgbClr val="000000"/>
                </a:solidFill>
                <a:latin typeface="Times New Roman" panose="02020603050405020304" pitchFamily="18" charset="0"/>
                <a:cs typeface="Times New Roman" panose="02020603050405020304" pitchFamily="18" charset="0"/>
              </a:rPr>
              <a:t>Κολιόπουλος</a:t>
            </a:r>
            <a:r>
              <a:rPr lang="el-GR" sz="5325" b="1" dirty="0">
                <a:solidFill>
                  <a:srgbClr val="000000"/>
                </a:solidFill>
                <a:latin typeface="Times New Roman" panose="02020603050405020304" pitchFamily="18" charset="0"/>
                <a:cs typeface="Times New Roman" panose="02020603050405020304" pitchFamily="18" charset="0"/>
              </a:rPr>
              <a:t>, ΙΕΕ, σ.388.</a:t>
            </a:r>
          </a:p>
          <a:p>
            <a:r>
              <a:rPr lang="el-GR" sz="5325" b="1" dirty="0" err="1">
                <a:solidFill>
                  <a:srgbClr val="000000"/>
                </a:solidFill>
                <a:latin typeface="Times New Roman" panose="02020603050405020304" pitchFamily="18" charset="0"/>
                <a:cs typeface="Times New Roman" panose="02020603050405020304" pitchFamily="18" charset="0"/>
              </a:rPr>
              <a:t>Δαφνής</a:t>
            </a:r>
            <a:r>
              <a:rPr lang="el-GR" sz="5325" b="1" dirty="0">
                <a:solidFill>
                  <a:srgbClr val="000000"/>
                </a:solidFill>
                <a:latin typeface="Times New Roman" panose="02020603050405020304" pitchFamily="18" charset="0"/>
                <a:cs typeface="Times New Roman" panose="02020603050405020304" pitchFamily="18" charset="0"/>
              </a:rPr>
              <a:t>, τ.2, σ.437-440.</a:t>
            </a:r>
          </a:p>
          <a:p>
            <a:endParaRPr lang="el-GR" dirty="0"/>
          </a:p>
        </p:txBody>
      </p:sp>
    </p:spTree>
    <p:extLst>
      <p:ext uri="{BB962C8B-B14F-4D97-AF65-F5344CB8AC3E}">
        <p14:creationId xmlns:p14="http://schemas.microsoft.com/office/powerpoint/2010/main" val="96474261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A990DC-7B4E-4A21-AE31-B991DD46DE96}"/>
              </a:ext>
            </a:extLst>
          </p:cNvPr>
          <p:cNvSpPr>
            <a:spLocks noGrp="1"/>
          </p:cNvSpPr>
          <p:nvPr>
            <p:ph type="title"/>
          </p:nvPr>
        </p:nvSpPr>
        <p:spPr/>
        <p:txBody>
          <a:bodyPr/>
          <a:lstStyle/>
          <a:p>
            <a:r>
              <a:rPr lang="el-GR" dirty="0"/>
              <a:t>ΔΙΚΤΑΤΟΡΙΑ ΜΕΤΑΞΑ</a:t>
            </a:r>
          </a:p>
        </p:txBody>
      </p:sp>
      <p:sp>
        <p:nvSpPr>
          <p:cNvPr id="3" name="Θέση περιεχομένου 2">
            <a:extLst>
              <a:ext uri="{FF2B5EF4-FFF2-40B4-BE49-F238E27FC236}">
                <a16:creationId xmlns:a16="http://schemas.microsoft.com/office/drawing/2014/main" id="{81873915-D2FB-4A4B-8F38-0095487E5D50}"/>
              </a:ext>
            </a:extLst>
          </p:cNvPr>
          <p:cNvSpPr>
            <a:spLocks noGrp="1"/>
          </p:cNvSpPr>
          <p:nvPr>
            <p:ph idx="1"/>
          </p:nvPr>
        </p:nvSpPr>
        <p:spPr>
          <a:xfrm>
            <a:off x="866216" y="2599741"/>
            <a:ext cx="6619244" cy="3261050"/>
          </a:xfrm>
        </p:spPr>
        <p:txBody>
          <a:bodyPr>
            <a:normAutofit fontScale="92500" lnSpcReduction="20000"/>
          </a:bodyPr>
          <a:lstStyle/>
          <a:p>
            <a:pPr algn="just">
              <a:lnSpc>
                <a:spcPct val="150000"/>
              </a:lnSpc>
            </a:pP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ε)  η δικτατορία του Μεταξά χαρακτηρίστηκε από αστυνομοκρατία και κυριαρχία του Κωνσταντίνου </a:t>
            </a:r>
            <a:r>
              <a:rPr lang="el-GR" sz="13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Μανιαδάκη</a:t>
            </a: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Στις 5 Αύγουστου 1936 οι </a:t>
            </a:r>
            <a:r>
              <a:rPr lang="el-GR" sz="13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Φιλελέυθεροι</a:t>
            </a: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(Καφαντάρης, Παπαναστασίου (πέθανε τον Νοέμβριο του 1936), Παπανδρέου, Μυλωνάς) και  οι Λαϊκοί (Κ. Τσαλδάρης, Π. Ράλλης, Β. Σαγιάς ) και ο Ι. Θεοτόκης (Εθνικό Λαϊκό Κόμμα) και στις 29 Δεκεμβρίου ο Σοφούλης  διαμαρτυρήθηκαν και ζήτησαν επαναφορά στην συνταγματική τάξη.</a:t>
            </a:r>
          </a:p>
          <a:p>
            <a:pPr algn="just">
              <a:lnSpc>
                <a:spcPct val="150000"/>
              </a:lnSpc>
            </a:pP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Από τον Ιανουάριο του 1938 δημοσιεύτηκε προκήρυξη των Σοφούλη, Καφαντάρη, Θεοτόκη. Ακολούθησαν φυλακίσεις, διώξεις, εκτοπισμοί. </a:t>
            </a:r>
          </a:p>
          <a:p>
            <a:pPr algn="just">
              <a:lnSpc>
                <a:spcPct val="150000"/>
              </a:lnSpc>
            </a:pP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Ο Μιχαλακόπουλος πέθανε τον Μάρτιο του 1938, κίνημα εκδηλώθηκε στα Χανιά στις 28 Ιουλίου 1938 κατά του καθεστώτος και συνωμοσία με υποψήφιο Πρωθυπουργό τον </a:t>
            </a:r>
            <a:r>
              <a:rPr lang="el-GR" sz="13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Εμ</a:t>
            </a:r>
            <a:r>
              <a:rPr lang="el-GR"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Τσουδερό κατέρρευσε επίσης τον Ιούνιο του 1939</a:t>
            </a:r>
            <a:r>
              <a:rPr lang="el-GR"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l-GR" sz="135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4469981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40598D-6D33-43DA-8553-D72442345E08}"/>
              </a:ext>
            </a:extLst>
          </p:cNvPr>
          <p:cNvSpPr>
            <a:spLocks noGrp="1"/>
          </p:cNvSpPr>
          <p:nvPr>
            <p:ph type="title"/>
          </p:nvPr>
        </p:nvSpPr>
        <p:spPr/>
        <p:txBody>
          <a:bodyPr/>
          <a:lstStyle/>
          <a:p>
            <a:r>
              <a:rPr lang="el-GR" dirty="0"/>
              <a:t>ΑΝΤΙΚΟΜΟΥΝΙΣΜΟΣ</a:t>
            </a:r>
          </a:p>
        </p:txBody>
      </p:sp>
      <p:sp>
        <p:nvSpPr>
          <p:cNvPr id="3" name="Θέση περιεχομένου 2">
            <a:extLst>
              <a:ext uri="{FF2B5EF4-FFF2-40B4-BE49-F238E27FC236}">
                <a16:creationId xmlns:a16="http://schemas.microsoft.com/office/drawing/2014/main" id="{AE629798-0B43-4436-854A-A999DC2227DB}"/>
              </a:ext>
            </a:extLst>
          </p:cNvPr>
          <p:cNvSpPr>
            <a:spLocks noGrp="1"/>
          </p:cNvSpPr>
          <p:nvPr>
            <p:ph idx="1"/>
          </p:nvPr>
        </p:nvSpPr>
        <p:spPr>
          <a:xfrm>
            <a:off x="866216" y="2600934"/>
            <a:ext cx="6619244" cy="3399817"/>
          </a:xfrm>
        </p:spPr>
        <p:txBody>
          <a:bodyPr>
            <a:normAutofit fontScale="70000" lnSpcReduction="20000"/>
          </a:bodyPr>
          <a:lstStyle/>
          <a:p>
            <a:pPr algn="just">
              <a:lnSpc>
                <a:spcPct val="200000"/>
              </a:lnSpc>
              <a:spcBef>
                <a:spcPts val="450"/>
              </a:spcBef>
              <a:spcAft>
                <a:spcPts val="450"/>
              </a:spcAft>
            </a:pPr>
            <a:r>
              <a:rPr lang="el-GR" sz="1575" b="1" dirty="0">
                <a:solidFill>
                  <a:schemeClr val="tx1"/>
                </a:solidFill>
                <a:latin typeface="Times New Roman" panose="02020603050405020304" pitchFamily="18" charset="0"/>
                <a:ea typeface="Times New Roman" panose="02020603050405020304" pitchFamily="18" charset="0"/>
              </a:rPr>
              <a:t>Η αντικομουνιστική νομοθεσία συγκεκριμενοποιήθηκε με τον ΑΝ 117/1936 και περιλάμβανε την </a:t>
            </a:r>
            <a:r>
              <a:rPr lang="el-GR" sz="1575" b="1" dirty="0" err="1">
                <a:solidFill>
                  <a:schemeClr val="tx1"/>
                </a:solidFill>
                <a:latin typeface="Times New Roman" panose="02020603050405020304" pitchFamily="18" charset="0"/>
                <a:ea typeface="Times New Roman" panose="02020603050405020304" pitchFamily="18" charset="0"/>
              </a:rPr>
              <a:t>διάδση</a:t>
            </a:r>
            <a:r>
              <a:rPr lang="el-GR" sz="1575" b="1" dirty="0">
                <a:solidFill>
                  <a:schemeClr val="tx1"/>
                </a:solidFill>
                <a:latin typeface="Times New Roman" panose="02020603050405020304" pitchFamily="18" charset="0"/>
                <a:ea typeface="Times New Roman" panose="02020603050405020304" pitchFamily="18" charset="0"/>
              </a:rPr>
              <a:t> και εφαρμογή οικονομικών, κοινωνικών και θρησκευτικών συστημάτων, με </a:t>
            </a:r>
            <a:r>
              <a:rPr lang="el-GR" sz="1575" b="1" dirty="0" err="1">
                <a:solidFill>
                  <a:schemeClr val="tx1"/>
                </a:solidFill>
                <a:latin typeface="Times New Roman" panose="02020603050405020304" pitchFamily="18" charset="0"/>
                <a:ea typeface="Times New Roman" panose="02020603050405020304" pitchFamily="18" charset="0"/>
              </a:rPr>
              <a:t>βάιαι</a:t>
            </a:r>
            <a:r>
              <a:rPr lang="el-GR" sz="1575" b="1" dirty="0">
                <a:solidFill>
                  <a:schemeClr val="tx1"/>
                </a:solidFill>
                <a:latin typeface="Times New Roman" panose="02020603050405020304" pitchFamily="18" charset="0"/>
                <a:ea typeface="Times New Roman" panose="02020603050405020304" pitchFamily="18" charset="0"/>
              </a:rPr>
              <a:t> και μη βίαια μέσα. Στην απόσπαση μέρους της επικράτειας προστέθηκε και η απλή αυτονόμηση.  Ο ΑΝ 1075/1938 πρόβλεπε την θέσπιση πιστοποιητικού κοινωνικών φρονημάτων για τον διορισμό στο Δημόσιο</a:t>
            </a:r>
          </a:p>
          <a:p>
            <a:pPr algn="just">
              <a:lnSpc>
                <a:spcPct val="200000"/>
              </a:lnSpc>
              <a:spcBef>
                <a:spcPts val="450"/>
              </a:spcBef>
              <a:spcAft>
                <a:spcPts val="450"/>
              </a:spcAft>
            </a:pPr>
            <a:r>
              <a:rPr lang="el-GR" sz="1575" b="1" dirty="0">
                <a:solidFill>
                  <a:schemeClr val="tx1"/>
                </a:solidFill>
                <a:latin typeface="Times New Roman" panose="02020603050405020304" pitchFamily="18" charset="0"/>
                <a:ea typeface="Times New Roman" panose="02020603050405020304" pitchFamily="18" charset="0"/>
              </a:rPr>
              <a:t>Ακόμα ο αντικομουνισμός πρόβλεπε την διάβρωση του μηχανισμού του ΚΚΕ με δικά του μέσα, την υποβολή δηλώσεων </a:t>
            </a:r>
            <a:r>
              <a:rPr lang="el-GR" sz="1575" b="1" dirty="0" err="1">
                <a:solidFill>
                  <a:schemeClr val="tx1"/>
                </a:solidFill>
                <a:latin typeface="Times New Roman" panose="02020603050405020304" pitchFamily="18" charset="0"/>
                <a:ea typeface="Times New Roman" panose="02020603050405020304" pitchFamily="18" charset="0"/>
              </a:rPr>
              <a:t>μετανοίας</a:t>
            </a:r>
            <a:r>
              <a:rPr lang="el-GR" sz="1575" b="1" dirty="0">
                <a:solidFill>
                  <a:schemeClr val="tx1"/>
                </a:solidFill>
                <a:latin typeface="Times New Roman" panose="02020603050405020304" pitchFamily="18" charset="0"/>
                <a:ea typeface="Times New Roman" panose="02020603050405020304" pitchFamily="18" charset="0"/>
              </a:rPr>
              <a:t>, τα βασανιστήρια, τις εξορίες και τις φυλακίσεις. </a:t>
            </a:r>
          </a:p>
          <a:p>
            <a:pPr algn="just">
              <a:lnSpc>
                <a:spcPct val="200000"/>
              </a:lnSpc>
              <a:spcBef>
                <a:spcPts val="450"/>
              </a:spcBef>
              <a:spcAft>
                <a:spcPts val="450"/>
              </a:spcAft>
            </a:pPr>
            <a:r>
              <a:rPr lang="el-GR" sz="1575" b="1" dirty="0">
                <a:solidFill>
                  <a:schemeClr val="tx1"/>
                </a:solidFill>
                <a:latin typeface="Times New Roman" panose="02020603050405020304" pitchFamily="18" charset="0"/>
                <a:ea typeface="Times New Roman" panose="02020603050405020304" pitchFamily="18" charset="0"/>
              </a:rPr>
              <a:t>Προετοιμάστηκε για εισβολή της Βουλγαρίας με οχυρωματικά έργα, πολεμικό εξοπλισμό, γυμνάσια </a:t>
            </a:r>
          </a:p>
          <a:p>
            <a:pPr algn="just">
              <a:lnSpc>
                <a:spcPct val="200000"/>
              </a:lnSpc>
              <a:spcBef>
                <a:spcPts val="450"/>
              </a:spcBef>
              <a:spcAft>
                <a:spcPts val="450"/>
              </a:spcAft>
            </a:pPr>
            <a:r>
              <a:rPr lang="el-GR" sz="1575" b="1" dirty="0">
                <a:solidFill>
                  <a:schemeClr val="tx1"/>
                </a:solidFill>
                <a:latin typeface="Times New Roman" panose="02020603050405020304" pitchFamily="18" charset="0"/>
                <a:ea typeface="Times New Roman" panose="02020603050405020304" pitchFamily="18" charset="0"/>
              </a:rPr>
              <a:t>Ο Μεταξάς πέθανε στις 29 Ιανουαρίου 1941.</a:t>
            </a:r>
          </a:p>
          <a:p>
            <a:endParaRPr lang="el-GR" dirty="0"/>
          </a:p>
        </p:txBody>
      </p:sp>
    </p:spTree>
    <p:extLst>
      <p:ext uri="{BB962C8B-B14F-4D97-AF65-F5344CB8AC3E}">
        <p14:creationId xmlns:p14="http://schemas.microsoft.com/office/powerpoint/2010/main" val="163022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ΔΗΜΟΣΘΕΝΟΥΣ ΠΕΡΙ ΠΑΡΑΠΡΕΣΒΕΙΑΣ</a:t>
            </a:r>
          </a:p>
        </p:txBody>
      </p:sp>
      <p:sp>
        <p:nvSpPr>
          <p:cNvPr id="3" name="Θέση περιεχομένου 2"/>
          <p:cNvSpPr>
            <a:spLocks noGrp="1"/>
          </p:cNvSpPr>
          <p:nvPr>
            <p:ph idx="1"/>
          </p:nvPr>
        </p:nvSpPr>
        <p:spPr>
          <a:xfrm>
            <a:off x="251520" y="1988839"/>
            <a:ext cx="8640960" cy="4259567"/>
          </a:xfrm>
        </p:spPr>
        <p:txBody>
          <a:bodyPr>
            <a:normAutofit fontScale="92500" lnSpcReduction="10000"/>
          </a:bodyPr>
          <a:lstStyle/>
          <a:p>
            <a:r>
              <a:rPr lang="el-GR" sz="3600" b="0" dirty="0">
                <a:latin typeface="Times New Roman" panose="02020603050405020304" pitchFamily="18" charset="0"/>
                <a:cs typeface="Times New Roman" panose="02020603050405020304" pitchFamily="18" charset="0"/>
              </a:rPr>
              <a:t>Συγκεκριμένα λέγει για τον Αισχίνη </a:t>
            </a:r>
            <a:r>
              <a:rPr lang="el-GR" sz="3600" dirty="0">
                <a:latin typeface="Times New Roman" panose="02020603050405020304" pitchFamily="18" charset="0"/>
                <a:cs typeface="Times New Roman" panose="02020603050405020304" pitchFamily="18" charset="0"/>
              </a:rPr>
              <a:t>(§ 305)</a:t>
            </a:r>
            <a:r>
              <a:rPr lang="el-GR" sz="3600" b="0"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Βάρβαρον</a:t>
            </a:r>
            <a:r>
              <a:rPr lang="el-GR" sz="3600" b="0" i="1" dirty="0">
                <a:latin typeface="Times New Roman" panose="02020603050405020304" pitchFamily="18" charset="0"/>
                <a:cs typeface="Times New Roman" panose="02020603050405020304" pitchFamily="18" charset="0"/>
              </a:rPr>
              <a:t> τε γάρ πολλάκις και </a:t>
            </a:r>
            <a:r>
              <a:rPr lang="el-GR" sz="3600" b="0" i="1" dirty="0" err="1">
                <a:latin typeface="Times New Roman" panose="02020603050405020304" pitchFamily="18" charset="0"/>
                <a:cs typeface="Times New Roman" panose="02020603050405020304" pitchFamily="18" charset="0"/>
              </a:rPr>
              <a:t>αλάστορα</a:t>
            </a:r>
            <a:r>
              <a:rPr lang="el-GR" sz="3600" b="0" i="1" dirty="0">
                <a:latin typeface="Times New Roman" panose="02020603050405020304" pitchFamily="18" charset="0"/>
                <a:cs typeface="Times New Roman" panose="02020603050405020304" pitchFamily="18" charset="0"/>
              </a:rPr>
              <a:t> τον </a:t>
            </a:r>
            <a:r>
              <a:rPr lang="el-GR" sz="3600" b="0" i="1" dirty="0" err="1">
                <a:latin typeface="Times New Roman" panose="02020603050405020304" pitchFamily="18" charset="0"/>
                <a:cs typeface="Times New Roman" panose="02020603050405020304" pitchFamily="18" charset="0"/>
              </a:rPr>
              <a:t>Φίλιππον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αποκαλών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εδημηγόρει</a:t>
            </a:r>
            <a:r>
              <a:rPr lang="el-GR" sz="3600" b="0" i="1" dirty="0">
                <a:latin typeface="Times New Roman" panose="02020603050405020304" pitchFamily="18" charset="0"/>
                <a:cs typeface="Times New Roman" panose="02020603050405020304" pitchFamily="18" charset="0"/>
              </a:rPr>
              <a:t> (=Αγόρευε ενώ­πιον του λαού αποκαλώντας τον Φίλιππο βάρβαρο και ολέθριο</a:t>
            </a:r>
            <a:r>
              <a:rPr lang="el-GR" sz="3600" b="0" dirty="0">
                <a:latin typeface="Times New Roman" panose="02020603050405020304" pitchFamily="18" charset="0"/>
                <a:cs typeface="Times New Roman" panose="02020603050405020304" pitchFamily="18" charset="0"/>
              </a:rPr>
              <a:t>». Τώρα όμως ο Αισχίνης τον αποκαλεί «</a:t>
            </a:r>
            <a:r>
              <a:rPr lang="el-GR" sz="3600" b="0" i="1" dirty="0" err="1">
                <a:latin typeface="Times New Roman" panose="02020603050405020304" pitchFamily="18" charset="0"/>
                <a:cs typeface="Times New Roman" panose="02020603050405020304" pitchFamily="18" charset="0"/>
              </a:rPr>
              <a:t>ελληνικώτατον</a:t>
            </a:r>
            <a:r>
              <a:rPr lang="el-GR" sz="3600" b="0" i="1" dirty="0">
                <a:latin typeface="Times New Roman" panose="02020603050405020304" pitchFamily="18" charset="0"/>
                <a:cs typeface="Times New Roman" panose="02020603050405020304" pitchFamily="18" charset="0"/>
              </a:rPr>
              <a:t> ανθρώπων» και «</a:t>
            </a:r>
            <a:r>
              <a:rPr lang="el-GR" sz="3600" b="0" i="1" dirty="0" err="1">
                <a:latin typeface="Times New Roman" panose="02020603050405020304" pitchFamily="18" charset="0"/>
                <a:cs typeface="Times New Roman" panose="02020603050405020304" pitchFamily="18" charset="0"/>
              </a:rPr>
              <a:t>Φιλαθηναιότατον</a:t>
            </a:r>
            <a:r>
              <a:rPr lang="el-GR" sz="3600" b="0" dirty="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 308</a:t>
            </a:r>
            <a:r>
              <a:rPr lang="el-GR" sz="3600" b="0" dirty="0">
                <a:latin typeface="Times New Roman" panose="02020603050405020304" pitchFamily="18" charset="0"/>
                <a:cs typeface="Times New Roman" panose="02020603050405020304" pitchFamily="18" charset="0"/>
              </a:rPr>
              <a:t>). </a:t>
            </a:r>
            <a:br>
              <a:rPr lang="el-GR" sz="3600" b="0" dirty="0">
                <a:latin typeface="Times New Roman" panose="02020603050405020304" pitchFamily="18" charset="0"/>
                <a:cs typeface="Times New Roman" panose="02020603050405020304" pitchFamily="18" charset="0"/>
              </a:rPr>
            </a:br>
            <a:br>
              <a:rPr lang="el-GR" b="0" dirty="0"/>
            </a:br>
            <a:endParaRPr lang="el-GR" dirty="0"/>
          </a:p>
        </p:txBody>
      </p:sp>
    </p:spTree>
    <p:extLst>
      <p:ext uri="{BB962C8B-B14F-4D97-AF65-F5344CB8AC3E}">
        <p14:creationId xmlns:p14="http://schemas.microsoft.com/office/powerpoint/2010/main" val="397530417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ΒΑΛΚΑΝΙΚΟΙ ΠΟΛΕΜΟΙ</a:t>
            </a:r>
            <a:endParaRPr lang="en-US" dirty="0"/>
          </a:p>
        </p:txBody>
      </p:sp>
    </p:spTree>
  </p:cSld>
  <p:clrMapOvr>
    <a:masterClrMapping/>
  </p:clrMapOvr>
  <p:transition>
    <p:dissolve/>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Συμμαχίες πριν από τους Βαλκανικούς πολέμους</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dirty="0"/>
              <a:t>Μάρτιος 1912: </a:t>
            </a:r>
            <a:r>
              <a:rPr lang="el-GR" dirty="0" err="1"/>
              <a:t>σερβο</a:t>
            </a:r>
            <a:r>
              <a:rPr lang="el-GR" dirty="0"/>
              <a:t>-βουλγαρική συνθήκη φιλίας (</a:t>
            </a:r>
            <a:r>
              <a:rPr lang="en-US" dirty="0" err="1"/>
              <a:t>Gueshoff</a:t>
            </a:r>
            <a:r>
              <a:rPr lang="en-US" dirty="0"/>
              <a:t>, Balkan League, pp.114-117) </a:t>
            </a:r>
            <a:r>
              <a:rPr lang="el-GR" dirty="0"/>
              <a:t>όροι: Βουλγαρία εδάφη ανατολικά του Στρυμόνα, Σερβία βόρεια και δυτικά του </a:t>
            </a:r>
            <a:r>
              <a:rPr lang="el-GR" dirty="0" err="1"/>
              <a:t>Σκάρδου</a:t>
            </a:r>
            <a:r>
              <a:rPr lang="el-GR" dirty="0"/>
              <a:t>. Ο τσάρος θα αποφάσιζε για τη λοιπή Μακεδονία</a:t>
            </a:r>
          </a:p>
          <a:p>
            <a:r>
              <a:rPr lang="el-GR" dirty="0"/>
              <a:t>Μάιος 1912: συνθήκη αμυντικής συμμαχίας Ελλάδας-Βουλγαρίας χωρίς αναφορά στη  Μακεδονία</a:t>
            </a:r>
            <a:endParaRPr lang="en-US" dirty="0"/>
          </a:p>
          <a:p>
            <a:r>
              <a:rPr lang="el-GR" dirty="0"/>
              <a:t>Οκτώβριος 1912: Μαυροβούνιο κηρύττει τον πόλεμο στην Οθ. Αυτοκρατορία</a:t>
            </a:r>
          </a:p>
          <a:p>
            <a:r>
              <a:rPr lang="el-GR" dirty="0"/>
              <a:t>Ακολουθούν οι άλλες χώρες</a:t>
            </a:r>
            <a:endParaRPr lang="en-US" dirty="0"/>
          </a:p>
          <a:p>
            <a:pPr>
              <a:buNone/>
            </a:pPr>
            <a:endParaRPr lang="en-US" dirty="0"/>
          </a:p>
        </p:txBody>
      </p:sp>
    </p:spTree>
  </p:cSld>
  <p:clrMapOvr>
    <a:masterClrMapping/>
  </p:clrMapOvr>
  <p:transition>
    <p:dissolve/>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Ιούνιος 1913</a:t>
            </a:r>
          </a:p>
        </p:txBody>
      </p:sp>
      <p:sp>
        <p:nvSpPr>
          <p:cNvPr id="3" name="Θέση περιεχομένου 2"/>
          <p:cNvSpPr>
            <a:spLocks noGrp="1"/>
          </p:cNvSpPr>
          <p:nvPr>
            <p:ph idx="1"/>
          </p:nvPr>
        </p:nvSpPr>
        <p:spPr/>
        <p:txBody>
          <a:bodyPr/>
          <a:lstStyle/>
          <a:p>
            <a:r>
              <a:rPr lang="el-GR" dirty="0"/>
              <a:t>Συνθήκη συμμαχίας Ελλάδας-Σερβίας</a:t>
            </a:r>
          </a:p>
          <a:p>
            <a:r>
              <a:rPr lang="el-GR" b="1" dirty="0"/>
              <a:t>Ιούλιος 1913</a:t>
            </a:r>
            <a:r>
              <a:rPr lang="el-GR" dirty="0"/>
              <a:t>: Β βαλκανικός πόλεμος Ελλάδα, Σερβία, Ρουμανία, Τουρκία νικάν την Βουλγαρία</a:t>
            </a:r>
          </a:p>
          <a:p>
            <a:r>
              <a:rPr lang="el-GR" b="1" dirty="0"/>
              <a:t>28 Ιουλίου 1913: </a:t>
            </a:r>
            <a:r>
              <a:rPr lang="el-GR" dirty="0"/>
              <a:t>Συνθήκη του Βουκουρεστίου</a:t>
            </a:r>
            <a:endParaRPr lang="el-GR" b="1" dirty="0"/>
          </a:p>
        </p:txBody>
      </p:sp>
    </p:spTree>
    <p:extLst>
      <p:ext uri="{BB962C8B-B14F-4D97-AF65-F5344CB8AC3E}">
        <p14:creationId xmlns:p14="http://schemas.microsoft.com/office/powerpoint/2010/main" val="3300527103"/>
      </p:ext>
    </p:extLst>
  </p:cSld>
  <p:clrMapOvr>
    <a:masterClrMapping/>
  </p:clrMapOvr>
  <p:transition>
    <p:dissolve/>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ΒΑΛΚΑΝΙΚΟΙ ΠΟΛΕΜΟΙ</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dirty="0"/>
              <a:t>Δεκέμβριος 1912: Τούρκοι ζητούν εκεχειρία</a:t>
            </a:r>
          </a:p>
          <a:p>
            <a:r>
              <a:rPr lang="el-GR" dirty="0"/>
              <a:t>Μάιος 1913: Συνθήκη Λονδίνου: Η Τουρκία χάνει τα ευρωπαϊκά της εδάφη και την Κρήτη</a:t>
            </a:r>
          </a:p>
          <a:p>
            <a:r>
              <a:rPr lang="el-GR" dirty="0"/>
              <a:t>Ιούνιος 1913: επίθεση Βουλγαρίας κατά Ελλήνων και Σέρβων. Προέλαση Ρουμάνων προς τη Σόφια ανακατάληψη Αδριανούπολης από Οθωμανούς</a:t>
            </a:r>
          </a:p>
          <a:p>
            <a:r>
              <a:rPr lang="el-GR" dirty="0"/>
              <a:t>Αύγουστος 1913: Συνθήκη Βουκουρεστίου: Η Ελλάδα παίρνει πάνω από τη μισή Μακεδονία, η Σερβία τα Σκόπια και την Αχρίδα κεντροδυτικά, η Βουλγαρία τη Μακεδονία του </a:t>
            </a:r>
            <a:r>
              <a:rPr lang="el-GR" dirty="0" err="1"/>
              <a:t>Πιρίν</a:t>
            </a:r>
            <a:r>
              <a:rPr lang="el-GR" dirty="0"/>
              <a:t> (1/10)</a:t>
            </a:r>
          </a:p>
          <a:p>
            <a:r>
              <a:rPr lang="el-GR" dirty="0"/>
              <a:t>Ε. </a:t>
            </a:r>
            <a:r>
              <a:rPr lang="en-US" dirty="0"/>
              <a:t>C. </a:t>
            </a:r>
            <a:r>
              <a:rPr lang="en-US" dirty="0" err="1"/>
              <a:t>Helmreich</a:t>
            </a:r>
            <a:r>
              <a:rPr lang="en-US" dirty="0"/>
              <a:t> (1938). The diplomacy of the Balkan wars. Cambridge, Carnegie Endowment </a:t>
            </a:r>
            <a:r>
              <a:rPr lang="en-US" dirty="0" err="1"/>
              <a:t>forI</a:t>
            </a:r>
            <a:r>
              <a:rPr lang="en-US" dirty="0"/>
              <a:t> </a:t>
            </a:r>
            <a:r>
              <a:rPr lang="en-US" dirty="0" err="1"/>
              <a:t>nternational</a:t>
            </a:r>
            <a:r>
              <a:rPr lang="en-US" dirty="0"/>
              <a:t> Peace, Report of the Commission, 38-69, Dakin, Greek Struggle, 446-471, Anderson, Eastern Question, 327-329.</a:t>
            </a:r>
            <a:endParaRPr lang="el-GR" dirty="0"/>
          </a:p>
          <a:p>
            <a:endParaRPr lang="en-US" dirty="0"/>
          </a:p>
        </p:txBody>
      </p:sp>
    </p:spTree>
  </p:cSld>
  <p:clrMapOvr>
    <a:masterClrMapping/>
  </p:clrMapOvr>
  <p:transition>
    <p:dissolve/>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b="1" dirty="0">
                <a:solidFill>
                  <a:srgbClr val="FF0000"/>
                </a:solidFill>
              </a:rPr>
              <a:t>Ο ΣΛΑΒΟΜΑΚΕΔΟΝΙΣΜΟΣ ΣΤΙΣ ΑΡΧΕΣ ΤΟΥ 20</a:t>
            </a:r>
            <a:r>
              <a:rPr lang="el-GR" b="1" baseline="30000" dirty="0">
                <a:solidFill>
                  <a:srgbClr val="FF0000"/>
                </a:solidFill>
              </a:rPr>
              <a:t>ΟΥ</a:t>
            </a:r>
            <a:r>
              <a:rPr lang="el-GR" b="1" dirty="0">
                <a:solidFill>
                  <a:srgbClr val="FF0000"/>
                </a:solidFill>
              </a:rPr>
              <a:t> </a:t>
            </a:r>
            <a:endParaRPr lang="en-US" b="1" dirty="0">
              <a:solidFill>
                <a:srgbClr val="FF0000"/>
              </a:solidFill>
            </a:endParaRPr>
          </a:p>
        </p:txBody>
      </p:sp>
    </p:spTree>
  </p:cSld>
  <p:clrMapOvr>
    <a:masterClrMapping/>
  </p:clrMapOvr>
  <p:transition>
    <p:dissolve/>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lstStyle/>
          <a:p>
            <a:pPr eaLnBrk="1" hangingPunct="1"/>
            <a:r>
              <a:rPr lang="en-US" altLang="el-GR"/>
              <a:t>Dimitrija Cupovski 1913</a:t>
            </a:r>
            <a:endParaRPr lang="el-GR" altLang="el-GR"/>
          </a:p>
        </p:txBody>
      </p:sp>
      <p:sp>
        <p:nvSpPr>
          <p:cNvPr id="48131" name="2 - Θέση περιεχομένου"/>
          <p:cNvSpPr>
            <a:spLocks noGrp="1"/>
          </p:cNvSpPr>
          <p:nvPr>
            <p:ph idx="1"/>
          </p:nvPr>
        </p:nvSpPr>
        <p:spPr/>
        <p:txBody>
          <a:bodyPr/>
          <a:lstStyle/>
          <a:p>
            <a:pPr eaLnBrk="1" hangingPunct="1"/>
            <a:r>
              <a:rPr lang="en-US" altLang="el-GR"/>
              <a:t>E</a:t>
            </a:r>
            <a:r>
              <a:rPr lang="el-GR" altLang="el-GR"/>
              <a:t>κδότης του περιοδικού Μ</a:t>
            </a:r>
            <a:r>
              <a:rPr lang="en-US" altLang="el-GR"/>
              <a:t>akedoniski Golos</a:t>
            </a:r>
          </a:p>
          <a:p>
            <a:pPr eaLnBrk="1" hangingPunct="1"/>
            <a:r>
              <a:rPr lang="el-GR" altLang="el-GR"/>
              <a:t>«Η Μακεδονία πρέπει να αποτελέσει ανεξάρτητο κράτος στα εθνογραφικά, γεωγραφικά και πολιτιστικο-ιστορικά σύνορα.. Να ανασυσταθεί η παλιά Αυτοκέφαλη Εκκλησία της Αχρίδος.. Εμείς δεν είμαστε αυτοί αλλά ιδιαίτερος λαός με το ιδιαίτερο όνομά του σλαβομακεδόνες..»</a:t>
            </a:r>
          </a:p>
        </p:txBody>
      </p:sp>
    </p:spTree>
  </p:cSld>
  <p:clrMapOvr>
    <a:masterClrMapping/>
  </p:clrMapOvr>
  <p:transition>
    <p:dissolve/>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Α ΠΑΓΚΟΣΜΙΟΣ ΠΟΛΕΜΟΣ</a:t>
            </a:r>
            <a:endParaRPr lang="en-US" dirty="0"/>
          </a:p>
        </p:txBody>
      </p:sp>
    </p:spTree>
  </p:cSld>
  <p:clrMapOvr>
    <a:masterClrMapping/>
  </p:clrMapOvr>
  <p:transition>
    <p:dissolve/>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 ΠΑΓΚΟΣΜΙΟΣ ΠΟΛΕΜΟΣ</a:t>
            </a:r>
            <a:endParaRPr lang="en-US" dirty="0"/>
          </a:p>
        </p:txBody>
      </p:sp>
      <p:sp>
        <p:nvSpPr>
          <p:cNvPr id="3" name="2 - Θέση περιεχομένου"/>
          <p:cNvSpPr>
            <a:spLocks noGrp="1"/>
          </p:cNvSpPr>
          <p:nvPr>
            <p:ph idx="1"/>
          </p:nvPr>
        </p:nvSpPr>
        <p:spPr/>
        <p:txBody>
          <a:bodyPr/>
          <a:lstStyle/>
          <a:p>
            <a:r>
              <a:rPr lang="en-US" dirty="0"/>
              <a:t>G. </a:t>
            </a:r>
            <a:r>
              <a:rPr lang="en-US" dirty="0" err="1"/>
              <a:t>Leontaritis</a:t>
            </a:r>
            <a:r>
              <a:rPr lang="en-US" dirty="0"/>
              <a:t> (1990). </a:t>
            </a:r>
            <a:r>
              <a:rPr lang="en-US" i="1" dirty="0"/>
              <a:t>Greece and the 1</a:t>
            </a:r>
            <a:r>
              <a:rPr lang="en-US" i="1" baseline="30000" dirty="0"/>
              <a:t>st</a:t>
            </a:r>
            <a:r>
              <a:rPr lang="en-US" i="1" dirty="0"/>
              <a:t> world war. From Neutrality to Intervention 1917-1918</a:t>
            </a:r>
            <a:r>
              <a:rPr lang="en-US" dirty="0"/>
              <a:t>, Colorado.</a:t>
            </a:r>
          </a:p>
        </p:txBody>
      </p:sp>
    </p:spTree>
  </p:cSld>
  <p:clrMapOvr>
    <a:masterClrMapping/>
  </p:clrMapOvr>
  <p:transition>
    <p:dissolve/>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Διαπραγματεύσεις πριν από τον Α παγκόσμιο πόλεμο</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1915: Προσφέρονται στη Βουλγαρία και από τις κεντρικές δυνάμεις και από την </a:t>
            </a:r>
            <a:r>
              <a:rPr lang="el-GR" dirty="0" err="1"/>
              <a:t>Αντάντ</a:t>
            </a:r>
            <a:r>
              <a:rPr lang="el-GR" dirty="0"/>
              <a:t> εδάφη της Μακεδονίας για να βγει στο πλευρό τους.</a:t>
            </a:r>
          </a:p>
          <a:p>
            <a:r>
              <a:rPr lang="el-GR" dirty="0"/>
              <a:t>Λαμβάνει από τις Κεντρικές δυνάμεις την Ανατολική Μακεδονία και την σερβική Μακεδονία</a:t>
            </a:r>
          </a:p>
          <a:p>
            <a:r>
              <a:rPr lang="el-GR" dirty="0"/>
              <a:t>Νοέμβριος 1919: Συνθήκη </a:t>
            </a:r>
            <a:r>
              <a:rPr lang="el-GR" dirty="0" err="1"/>
              <a:t>Νειγύ</a:t>
            </a:r>
            <a:r>
              <a:rPr lang="el-GR" dirty="0"/>
              <a:t>: Η Βουλγαρία χάνει τη σερβική Μακεδονία και τις περιοχές </a:t>
            </a:r>
            <a:r>
              <a:rPr lang="el-GR" dirty="0" err="1"/>
              <a:t>Στρώμνιτσα</a:t>
            </a:r>
            <a:r>
              <a:rPr lang="el-GR" dirty="0"/>
              <a:t>, </a:t>
            </a:r>
            <a:r>
              <a:rPr lang="el-GR" dirty="0" err="1"/>
              <a:t>Τσαριμπρότ</a:t>
            </a:r>
            <a:r>
              <a:rPr lang="el-GR" dirty="0"/>
              <a:t> και </a:t>
            </a:r>
            <a:r>
              <a:rPr lang="el-GR" dirty="0" err="1"/>
              <a:t>Μποσίλεγκραντ</a:t>
            </a:r>
            <a:r>
              <a:rPr lang="el-GR" dirty="0"/>
              <a:t>. Ακόμα επιστρέφει τη Θράκη στους συμμάχους που την παραχωρούν το 1920 στην Ελλάδα.</a:t>
            </a:r>
            <a:endParaRPr lang="en-US" dirty="0"/>
          </a:p>
        </p:txBody>
      </p:sp>
    </p:spTree>
  </p:cSld>
  <p:clrMapOvr>
    <a:masterClrMapping/>
  </p:clrMapOvr>
  <p:transition>
    <p:dissolve/>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1915-1916</a:t>
            </a:r>
          </a:p>
        </p:txBody>
      </p:sp>
      <p:sp>
        <p:nvSpPr>
          <p:cNvPr id="3" name="Θέση περιεχομένου 2"/>
          <p:cNvSpPr>
            <a:spLocks noGrp="1"/>
          </p:cNvSpPr>
          <p:nvPr>
            <p:ph idx="1"/>
          </p:nvPr>
        </p:nvSpPr>
        <p:spPr/>
        <p:txBody>
          <a:bodyPr/>
          <a:lstStyle/>
          <a:p>
            <a:r>
              <a:rPr lang="el-GR" b="1" dirty="0"/>
              <a:t>Οκτώβριος 1915</a:t>
            </a:r>
            <a:r>
              <a:rPr lang="el-GR" dirty="0"/>
              <a:t>: </a:t>
            </a:r>
            <a:r>
              <a:rPr lang="el-GR" dirty="0" err="1"/>
              <a:t>Αγγλογαλλική</a:t>
            </a:r>
            <a:r>
              <a:rPr lang="el-GR" dirty="0"/>
              <a:t> απόβαση στη Θεσσαλονίκη.</a:t>
            </a:r>
          </a:p>
          <a:p>
            <a:r>
              <a:rPr lang="el-GR" b="1" dirty="0"/>
              <a:t>Μάιος 1916</a:t>
            </a:r>
            <a:r>
              <a:rPr lang="el-GR" dirty="0"/>
              <a:t>: Εισβολή βουλγαρικών στρατευμάτων στην Αν. Μακεδονία χωρίς μάχες</a:t>
            </a:r>
          </a:p>
          <a:p>
            <a:r>
              <a:rPr lang="el-GR" b="1" dirty="0"/>
              <a:t>Αύγουστος 1916</a:t>
            </a:r>
            <a:r>
              <a:rPr lang="el-GR" dirty="0"/>
              <a:t>: Βουλγαρικός στρατός εισβάλλει στη Φλώρινα.</a:t>
            </a:r>
          </a:p>
        </p:txBody>
      </p:sp>
    </p:spTree>
    <p:extLst>
      <p:ext uri="{BB962C8B-B14F-4D97-AF65-F5344CB8AC3E}">
        <p14:creationId xmlns:p14="http://schemas.microsoft.com/office/powerpoint/2010/main" val="2605069809"/>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1032066"/>
          </a:xfrm>
        </p:spPr>
        <p:txBody>
          <a:bodyPr/>
          <a:lstStyle/>
          <a:p>
            <a:r>
              <a:rPr lang="el-GR" sz="2800" b="1" dirty="0">
                <a:latin typeface="Times New Roman" panose="02020603050405020304" pitchFamily="18" charset="0"/>
                <a:cs typeface="Times New Roman" panose="02020603050405020304" pitchFamily="18" charset="0"/>
              </a:rPr>
              <a:t>ΔΗΜΟΣΘΕΝΟΥΣ </a:t>
            </a:r>
            <a:r>
              <a:rPr lang="el-GR" sz="2800" b="1" dirty="0" err="1">
                <a:latin typeface="Times New Roman" panose="02020603050405020304" pitchFamily="18" charset="0"/>
                <a:cs typeface="Times New Roman" panose="02020603050405020304" pitchFamily="18" charset="0"/>
              </a:rPr>
              <a:t>Φίλιπ</a:t>
            </a:r>
            <a:r>
              <a:rPr lang="el-GR" sz="2800" b="1" dirty="0">
                <a:latin typeface="Times New Roman" panose="02020603050405020304" pitchFamily="18" charset="0"/>
                <a:cs typeface="Times New Roman" panose="02020603050405020304" pitchFamily="18" charset="0"/>
              </a:rPr>
              <a:t>. Δ’3-34 </a:t>
            </a:r>
          </a:p>
        </p:txBody>
      </p:sp>
      <p:sp>
        <p:nvSpPr>
          <p:cNvPr id="3" name="Θέση περιεχομένου 2"/>
          <p:cNvSpPr>
            <a:spLocks noGrp="1"/>
          </p:cNvSpPr>
          <p:nvPr>
            <p:ph idx="1"/>
          </p:nvPr>
        </p:nvSpPr>
        <p:spPr>
          <a:xfrm>
            <a:off x="251520" y="1700808"/>
            <a:ext cx="8712968" cy="4608512"/>
          </a:xfrm>
        </p:spPr>
        <p:txBody>
          <a:bodyPr/>
          <a:lstStyle/>
          <a:p>
            <a:r>
              <a:rPr lang="el-GR" sz="3600" b="0" i="1" dirty="0" err="1">
                <a:latin typeface="Times New Roman" panose="02020603050405020304" pitchFamily="18" charset="0"/>
                <a:cs typeface="Times New Roman" panose="02020603050405020304" pitchFamily="18" charset="0"/>
              </a:rPr>
              <a:t>Οίμαι</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δειν</a:t>
            </a:r>
            <a:r>
              <a:rPr lang="el-GR" sz="3600" b="0" i="1" dirty="0">
                <a:latin typeface="Times New Roman" panose="02020603050405020304" pitchFamily="18" charset="0"/>
                <a:cs typeface="Times New Roman" panose="02020603050405020304" pitchFamily="18" charset="0"/>
              </a:rPr>
              <a:t> υμάς </a:t>
            </a:r>
            <a:r>
              <a:rPr lang="el-GR" sz="3600" b="0" i="1" dirty="0" err="1">
                <a:latin typeface="Times New Roman" panose="02020603050405020304" pitchFamily="18" charset="0"/>
                <a:cs typeface="Times New Roman" panose="02020603050405020304" pitchFamily="18" charset="0"/>
              </a:rPr>
              <a:t>πρεσβείαν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εκπέμπειν</a:t>
            </a:r>
            <a:r>
              <a:rPr lang="el-GR" sz="3600" b="0" i="1" dirty="0">
                <a:latin typeface="Times New Roman" panose="02020603050405020304" pitchFamily="18" charset="0"/>
                <a:cs typeface="Times New Roman" panose="02020603050405020304" pitchFamily="18" charset="0"/>
              </a:rPr>
              <a:t>, ήτις τω βασιλεί διαλέγεται και την </a:t>
            </a:r>
            <a:r>
              <a:rPr lang="el-GR" sz="3600" b="0" i="1" dirty="0" err="1">
                <a:latin typeface="Times New Roman" panose="02020603050405020304" pitchFamily="18" charset="0"/>
                <a:cs typeface="Times New Roman" panose="02020603050405020304" pitchFamily="18" charset="0"/>
              </a:rPr>
              <a:t>αβελτερίαν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αποθέσθαι</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δι</a:t>
            </a:r>
            <a:r>
              <a:rPr lang="el-GR" sz="3600" b="0" i="1" dirty="0">
                <a:latin typeface="Times New Roman" panose="02020603050405020304" pitchFamily="18" charset="0"/>
                <a:cs typeface="Times New Roman" panose="02020603050405020304" pitchFamily="18" charset="0"/>
              </a:rPr>
              <a:t> ην πολλάκις </a:t>
            </a:r>
            <a:r>
              <a:rPr lang="el-GR" sz="3600" b="0" i="1" dirty="0" err="1">
                <a:latin typeface="Times New Roman" panose="02020603050405020304" pitchFamily="18" charset="0"/>
                <a:cs typeface="Times New Roman" panose="02020603050405020304" pitchFamily="18" charset="0"/>
              </a:rPr>
              <a:t>ηλαττώθητε</a:t>
            </a:r>
            <a:r>
              <a:rPr lang="el-GR" sz="3600" b="0" i="1" dirty="0">
                <a:latin typeface="Times New Roman" panose="02020603050405020304" pitchFamily="18" charset="0"/>
                <a:cs typeface="Times New Roman" panose="02020603050405020304" pitchFamily="18" charset="0"/>
              </a:rPr>
              <a:t>, “ο δε βάρβαρος </a:t>
            </a:r>
            <a:br>
              <a:rPr lang="el-GR" sz="3600" b="0" i="1" dirty="0">
                <a:latin typeface="Times New Roman" panose="02020603050405020304" pitchFamily="18" charset="0"/>
                <a:cs typeface="Times New Roman" panose="02020603050405020304" pitchFamily="18" charset="0"/>
              </a:rPr>
            </a:br>
            <a:br>
              <a:rPr lang="el-GR" b="0" dirty="0"/>
            </a:br>
            <a:endParaRPr lang="el-GR" dirty="0"/>
          </a:p>
        </p:txBody>
      </p:sp>
    </p:spTree>
    <p:extLst>
      <p:ext uri="{BB962C8B-B14F-4D97-AF65-F5344CB8AC3E}">
        <p14:creationId xmlns:p14="http://schemas.microsoft.com/office/powerpoint/2010/main" val="266122571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1918-1919</a:t>
            </a:r>
          </a:p>
        </p:txBody>
      </p:sp>
      <p:sp>
        <p:nvSpPr>
          <p:cNvPr id="3" name="Θέση περιεχομένου 2"/>
          <p:cNvSpPr>
            <a:spLocks noGrp="1"/>
          </p:cNvSpPr>
          <p:nvPr>
            <p:ph idx="1"/>
          </p:nvPr>
        </p:nvSpPr>
        <p:spPr/>
        <p:txBody>
          <a:bodyPr/>
          <a:lstStyle/>
          <a:p>
            <a:r>
              <a:rPr lang="el-GR" b="1" dirty="0"/>
              <a:t>Μάιος 1918</a:t>
            </a:r>
            <a:r>
              <a:rPr lang="el-GR" dirty="0"/>
              <a:t>: Μάχη </a:t>
            </a:r>
            <a:r>
              <a:rPr lang="el-GR" dirty="0" err="1"/>
              <a:t>Σκρα</a:t>
            </a:r>
            <a:r>
              <a:rPr lang="el-GR" dirty="0"/>
              <a:t>, αντεπίθεση στο Μακεδονικό μέτωπο, της </a:t>
            </a:r>
            <a:r>
              <a:rPr lang="el-GR" dirty="0" err="1"/>
              <a:t>Ανταντ</a:t>
            </a:r>
            <a:r>
              <a:rPr lang="el-GR" dirty="0"/>
              <a:t>.</a:t>
            </a:r>
          </a:p>
          <a:p>
            <a:r>
              <a:rPr lang="el-GR" b="1" dirty="0"/>
              <a:t>Νοέμβριος 1919</a:t>
            </a:r>
            <a:r>
              <a:rPr lang="el-GR" dirty="0"/>
              <a:t>: Συνθήκη </a:t>
            </a:r>
            <a:r>
              <a:rPr lang="el-GR" dirty="0" err="1"/>
              <a:t>Νειγύ</a:t>
            </a:r>
            <a:r>
              <a:rPr lang="el-GR" dirty="0"/>
              <a:t>: εθελούσια ανταλλαγή πληθυσμών Ελλάδας-Βουλγαρίας</a:t>
            </a:r>
          </a:p>
          <a:p>
            <a:r>
              <a:rPr lang="el-GR" dirty="0"/>
              <a:t>Ως το 1928,  92000 Βούλγαροι έφυγαν από τη Μακεδονία και την Θράκη.</a:t>
            </a:r>
          </a:p>
          <a:p>
            <a:endParaRPr lang="el-GR" dirty="0"/>
          </a:p>
        </p:txBody>
      </p:sp>
    </p:spTree>
    <p:extLst>
      <p:ext uri="{BB962C8B-B14F-4D97-AF65-F5344CB8AC3E}">
        <p14:creationId xmlns:p14="http://schemas.microsoft.com/office/powerpoint/2010/main" val="837550028"/>
      </p:ext>
    </p:extLst>
  </p:cSld>
  <p:clrMapOvr>
    <a:masterClrMapping/>
  </p:clrMapOvr>
  <p:transition>
    <p:dissolve/>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ΜΕΣΟΠΟΛΕΜΟΣ</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ΤΟ ΜΑΚΕΔΟΝΙΚΟ ΖΗΤΗΜΑ ΤΟΝ ΜΕΣΟΠΟΛΕΜΟ</a:t>
            </a:r>
          </a:p>
          <a:p>
            <a:r>
              <a:rPr lang="el-GR" dirty="0"/>
              <a:t>Ο ΡΟΛΟΣ ΤΗΣ </a:t>
            </a:r>
            <a:r>
              <a:rPr lang="en-US" dirty="0"/>
              <a:t>VMRO</a:t>
            </a:r>
          </a:p>
          <a:p>
            <a:r>
              <a:rPr lang="el-GR" dirty="0"/>
              <a:t>ΟΙ ΒΟΥΛΓΑΡΟ-ΓΙΟΥΓΚΟΣΛΑΒΙΚΕΣ ΣΧΕΣΕΙΣ</a:t>
            </a:r>
          </a:p>
          <a:p>
            <a:r>
              <a:rPr lang="el-GR" dirty="0"/>
              <a:t>Η ΠΟΛΙΤΙΚΗ ΤΗΣ ΡΩΣΙΑΣ</a:t>
            </a:r>
          </a:p>
          <a:p>
            <a:r>
              <a:rPr lang="el-GR" dirty="0"/>
              <a:t>Η ΠΟΛΙΤΙΚΗ ΤΗΣ Μ. ΒΡΕΤΑΝΙΑΣ</a:t>
            </a:r>
          </a:p>
          <a:p>
            <a:r>
              <a:rPr lang="el-GR" dirty="0"/>
              <a:t>Ο ΡΟΛΟΣ ΤΗΣ ΚΟΜΙΝΤΕΡΝ ΚΑΙ ΤΗΣ ΒΑΛΚΑΝΙΚΗΣ ΔΙΕΘΝΟΥΣ</a:t>
            </a:r>
            <a:endParaRPr lang="en-US" dirty="0"/>
          </a:p>
        </p:txBody>
      </p:sp>
    </p:spTree>
  </p:cSld>
  <p:clrMapOvr>
    <a:masterClrMapping/>
  </p:clrMapOvr>
  <p:transition>
    <p:dissolve/>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1485900" y="2057401"/>
            <a:ext cx="6515100" cy="3394472"/>
          </a:xfrm>
        </p:spPr>
        <p:txBody>
          <a:bodyPr>
            <a:normAutofit fontScale="85000" lnSpcReduction="10000"/>
          </a:bodyPr>
          <a:lstStyle/>
          <a:p>
            <a:pPr>
              <a:buNone/>
            </a:pPr>
            <a:r>
              <a:rPr lang="el-GR" sz="1800" b="1" u="sng" dirty="0">
                <a:latin typeface="Arial" pitchFamily="34" charset="0"/>
                <a:cs typeface="Arial" pitchFamily="34" charset="0"/>
              </a:rPr>
              <a:t>ΔΙΕΘΝΕΙΣ ΥΠΟΧΡΕΩΣΕΙΣ ΚΑΙ ΝΟΜΙΚΕΣ ΔΕΣΜΕΥΣΕΙΣ</a:t>
            </a:r>
          </a:p>
          <a:p>
            <a:pPr>
              <a:buNone/>
            </a:pPr>
            <a:endParaRPr lang="el-GR" sz="1800" b="1" u="sng" dirty="0">
              <a:latin typeface="Arial" pitchFamily="34" charset="0"/>
              <a:cs typeface="Arial" pitchFamily="34" charset="0"/>
            </a:endParaRPr>
          </a:p>
          <a:p>
            <a:pPr>
              <a:buClr>
                <a:srgbClr val="FF0000"/>
              </a:buClr>
              <a:buFont typeface="Wingdings" panose="05000000000000000000" pitchFamily="2" charset="2"/>
              <a:buChar char="v"/>
            </a:pPr>
            <a:r>
              <a:rPr lang="el-GR" sz="1800" dirty="0">
                <a:latin typeface="Arial" panose="020B0604020202020204" pitchFamily="34" charset="0"/>
                <a:cs typeface="Arial" panose="020B0604020202020204" pitchFamily="34" charset="0"/>
              </a:rPr>
              <a:t>   Περίοδος εσωστρέφειας και </a:t>
            </a:r>
            <a:r>
              <a:rPr lang="el-GR" sz="1800" dirty="0" err="1">
                <a:latin typeface="Arial" panose="020B0604020202020204" pitchFamily="34" charset="0"/>
                <a:cs typeface="Arial" panose="020B0604020202020204" pitchFamily="34" charset="0"/>
              </a:rPr>
              <a:t>αναδιοργάνωσης(μετά</a:t>
            </a:r>
            <a:r>
              <a:rPr lang="el-GR" sz="1800" dirty="0">
                <a:latin typeface="Arial" panose="020B0604020202020204" pitchFamily="34" charset="0"/>
                <a:cs typeface="Arial" panose="020B0604020202020204" pitchFamily="34" charset="0"/>
              </a:rPr>
              <a:t> τον Α’     Παγκόσμιο)</a:t>
            </a:r>
          </a:p>
          <a:p>
            <a:pPr lvl="2">
              <a:buClr>
                <a:srgbClr val="FF0000"/>
              </a:buClr>
              <a:buFont typeface="Wingdings" panose="05000000000000000000" pitchFamily="2" charset="2"/>
              <a:buChar char="ü"/>
            </a:pPr>
            <a:r>
              <a:rPr lang="el-GR" dirty="0">
                <a:latin typeface="Arial" panose="020B0604020202020204" pitchFamily="34" charset="0"/>
                <a:cs typeface="Arial" panose="020B0604020202020204" pitchFamily="34" charset="0"/>
              </a:rPr>
              <a:t>  </a:t>
            </a:r>
            <a:r>
              <a:rPr lang="el-GR" dirty="0">
                <a:latin typeface="Arial"/>
              </a:rPr>
              <a:t>Τ</a:t>
            </a:r>
            <a:r>
              <a:rPr lang="el-GR" dirty="0">
                <a:latin typeface="Arial"/>
                <a:ea typeface="Calibri"/>
              </a:rPr>
              <a:t>ραγωδία στη Μικρά Ασία</a:t>
            </a:r>
          </a:p>
          <a:p>
            <a:pPr lvl="2">
              <a:buClr>
                <a:srgbClr val="FF0000"/>
              </a:buClr>
              <a:buFont typeface="Wingdings" panose="05000000000000000000" pitchFamily="2" charset="2"/>
              <a:buChar char="ü"/>
            </a:pPr>
            <a:r>
              <a:rPr lang="el-GR" dirty="0">
                <a:latin typeface="Arial"/>
                <a:cs typeface="Arial" pitchFamily="34" charset="0"/>
              </a:rPr>
              <a:t>  </a:t>
            </a:r>
            <a:r>
              <a:rPr lang="el-GR" dirty="0">
                <a:latin typeface="Arial"/>
              </a:rPr>
              <a:t>Η</a:t>
            </a:r>
            <a:r>
              <a:rPr lang="el-GR" dirty="0">
                <a:latin typeface="Arial"/>
                <a:ea typeface="Calibri"/>
              </a:rPr>
              <a:t> κόπωση από τις πολεμικές περιπέτειες δυόμισι δεκαετιών</a:t>
            </a:r>
          </a:p>
          <a:p>
            <a:pPr lvl="2">
              <a:buClr>
                <a:srgbClr val="FF0000"/>
              </a:buClr>
              <a:buFont typeface="Wingdings" panose="05000000000000000000" pitchFamily="2" charset="2"/>
              <a:buChar char="ü"/>
            </a:pPr>
            <a:r>
              <a:rPr lang="el-GR" dirty="0">
                <a:latin typeface="Arial"/>
                <a:cs typeface="Arial" pitchFamily="34" charset="0"/>
              </a:rPr>
              <a:t>  </a:t>
            </a:r>
            <a:r>
              <a:rPr lang="el-GR" dirty="0">
                <a:latin typeface="Arial"/>
              </a:rPr>
              <a:t>Η</a:t>
            </a:r>
            <a:r>
              <a:rPr lang="el-GR" dirty="0">
                <a:latin typeface="Arial"/>
                <a:ea typeface="Calibri"/>
              </a:rPr>
              <a:t> ανάγκη να κεφαλαιοποιηθούν τα εδαφικά κέρδη των προηγούμενων πολέμων</a:t>
            </a:r>
            <a:endParaRPr lang="el-GR" dirty="0">
              <a:latin typeface="Arial" pitchFamily="34" charset="0"/>
              <a:cs typeface="Arial" pitchFamily="34" charset="0"/>
            </a:endParaRPr>
          </a:p>
          <a:p>
            <a:pPr lvl="2">
              <a:buClr>
                <a:srgbClr val="FF0000"/>
              </a:buClr>
              <a:buFont typeface="Wingdings" panose="05000000000000000000" pitchFamily="2" charset="2"/>
              <a:buChar char="ü"/>
            </a:pPr>
            <a:endParaRPr lang="el-GR" dirty="0">
              <a:latin typeface="Arial" pitchFamily="34" charset="0"/>
              <a:ea typeface="Calibri"/>
              <a:cs typeface="Arial" pitchFamily="34" charset="0"/>
            </a:endParaRPr>
          </a:p>
          <a:p>
            <a:pPr>
              <a:buClr>
                <a:srgbClr val="FF0000"/>
              </a:buClr>
              <a:buFont typeface="Wingdings" panose="05000000000000000000" pitchFamily="2" charset="2"/>
              <a:buChar char="v"/>
            </a:pPr>
            <a:r>
              <a:rPr lang="el-GR" dirty="0">
                <a:latin typeface="Arial"/>
                <a:ea typeface="Calibri"/>
              </a:rPr>
              <a:t>   </a:t>
            </a:r>
            <a:r>
              <a:rPr lang="el-GR" sz="1800" b="1" dirty="0">
                <a:latin typeface="Arial"/>
                <a:ea typeface="Calibri"/>
              </a:rPr>
              <a:t>Το</a:t>
            </a:r>
            <a:r>
              <a:rPr lang="el-GR" b="1" dirty="0">
                <a:latin typeface="Arial"/>
                <a:ea typeface="Calibri"/>
              </a:rPr>
              <a:t> </a:t>
            </a:r>
            <a:r>
              <a:rPr lang="el-GR" sz="1800" b="1" dirty="0">
                <a:latin typeface="Arial"/>
                <a:ea typeface="Calibri"/>
              </a:rPr>
              <a:t>1920 ένας στους τέσσερις κατοίκους της μιλούσε γλώσσα διάφορη της ελληνικής</a:t>
            </a:r>
            <a:r>
              <a:rPr lang="el-GR" sz="1800" b="1" dirty="0">
                <a:latin typeface="Arial" pitchFamily="34" charset="0"/>
                <a:ea typeface="Calibri"/>
                <a:cs typeface="Arial" pitchFamily="34" charset="0"/>
              </a:rPr>
              <a:t> </a:t>
            </a:r>
            <a:endParaRPr lang="el-GR" sz="1800" b="1" dirty="0">
              <a:latin typeface="Arial"/>
              <a:ea typeface="Calibri"/>
            </a:endParaRP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332</a:t>
            </a:fld>
            <a:endParaRPr lang="el-GR" dirty="0"/>
          </a:p>
        </p:txBody>
      </p:sp>
    </p:spTree>
    <p:extLst>
      <p:ext uri="{BB962C8B-B14F-4D97-AF65-F5344CB8AC3E}">
        <p14:creationId xmlns:p14="http://schemas.microsoft.com/office/powerpoint/2010/main" val="1046025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1754D6-E9D8-43EC-8621-FD63E89CF00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9D84B50-B408-4B55-A66B-3FB874F273BD}"/>
              </a:ext>
            </a:extLst>
          </p:cNvPr>
          <p:cNvSpPr>
            <a:spLocks noGrp="1"/>
          </p:cNvSpPr>
          <p:nvPr>
            <p:ph idx="1"/>
          </p:nvPr>
        </p:nvSpPr>
        <p:spPr/>
        <p:txBody>
          <a:bodyPr/>
          <a:lstStyle/>
          <a:p>
            <a:r>
              <a:rPr lang="el-GR" dirty="0"/>
              <a:t>Η ΚΑΤΑΣΤΑΣΗ ΣΤΗΝ ΕΛΛΑΔΑ ΤΗΝ ΠΕΡΙΟΔΟ ΤΟΥ ΜΕΣΟΠΟΛΕΜΟΥ</a:t>
            </a:r>
          </a:p>
        </p:txBody>
      </p:sp>
    </p:spTree>
    <p:extLst>
      <p:ext uri="{BB962C8B-B14F-4D97-AF65-F5344CB8AC3E}">
        <p14:creationId xmlns:p14="http://schemas.microsoft.com/office/powerpoint/2010/main" val="1992892095"/>
      </p:ext>
    </p:extLst>
  </p:cSld>
  <p:clrMapOvr>
    <a:masterClrMapping/>
  </p:clrMapOvr>
  <p:transition>
    <p:dissolve/>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332656"/>
            <a:ext cx="8153400" cy="886544"/>
          </a:xfrm>
        </p:spPr>
        <p:txBody>
          <a:bodyPr>
            <a:normAutofit fontScale="90000"/>
          </a:bodyPr>
          <a:lstStyle/>
          <a:p>
            <a:r>
              <a:rPr lang="el-GR" sz="3100" b="1" u="sng" dirty="0">
                <a:latin typeface="Times New Roman" panose="02020603050405020304" pitchFamily="18" charset="0"/>
                <a:cs typeface="Times New Roman" panose="02020603050405020304" pitchFamily="18" charset="0"/>
              </a:rPr>
              <a:t>ΔΙΕΘΝΕΙΣ ΥΠΟΧΡΕΩΣΕΙΣ ΚΑΙ ΝΟΜΙΚΕΣ ΔΕΣΜΕΥΣΕΙ</a:t>
            </a:r>
            <a:r>
              <a:rPr lang="el-GR" sz="4400" b="1" u="sng" dirty="0">
                <a:latin typeface="Times New Roman" panose="02020603050405020304" pitchFamily="18" charset="0"/>
                <a:cs typeface="Times New Roman" panose="02020603050405020304" pitchFamily="18" charset="0"/>
              </a:rPr>
              <a:t>Σ</a:t>
            </a:r>
            <a:br>
              <a:rPr lang="el-GR" sz="4400" b="1" u="sng" dirty="0">
                <a:latin typeface="Times New Roman" panose="02020603050405020304" pitchFamily="18" charset="0"/>
                <a:cs typeface="Times New Roman" panose="02020603050405020304" pitchFamily="18" charset="0"/>
              </a:rPr>
            </a:br>
            <a:endParaRPr lang="el-GR" dirty="0"/>
          </a:p>
        </p:txBody>
      </p:sp>
      <p:sp>
        <p:nvSpPr>
          <p:cNvPr id="3" name="2 - Θέση περιεχομένου"/>
          <p:cNvSpPr>
            <a:spLocks noGrp="1"/>
          </p:cNvSpPr>
          <p:nvPr>
            <p:ph idx="1"/>
          </p:nvPr>
        </p:nvSpPr>
        <p:spPr>
          <a:xfrm>
            <a:off x="612648" y="2057400"/>
            <a:ext cx="7991800" cy="4571999"/>
          </a:xfrm>
        </p:spPr>
        <p:txBody>
          <a:bodyPr>
            <a:noAutofit/>
          </a:bodyPr>
          <a:lstStyle/>
          <a:p>
            <a:pPr marL="0" indent="0" algn="just">
              <a:spcBef>
                <a:spcPts val="0"/>
              </a:spcBef>
              <a:buNone/>
              <a:tabLst>
                <a:tab pos="216218" algn="l"/>
                <a:tab pos="431959" algn="l"/>
                <a:tab pos="648176" algn="l"/>
              </a:tabLst>
            </a:pPr>
            <a:r>
              <a:rPr lang="el-GR" sz="2400" dirty="0">
                <a:latin typeface="Times New Roman" panose="02020603050405020304" pitchFamily="18" charset="0"/>
                <a:ea typeface="Calibri"/>
                <a:cs typeface="Times New Roman" panose="02020603050405020304" pitchFamily="18" charset="0"/>
              </a:rPr>
              <a:t>Από το </a:t>
            </a:r>
            <a:r>
              <a:rPr lang="el-GR" sz="2400" b="1" dirty="0">
                <a:latin typeface="Times New Roman" panose="02020603050405020304" pitchFamily="18" charset="0"/>
                <a:ea typeface="Calibri"/>
                <a:cs typeface="Times New Roman" panose="02020603050405020304" pitchFamily="18" charset="0"/>
              </a:rPr>
              <a:t>όραμα</a:t>
            </a:r>
            <a:r>
              <a:rPr lang="el-GR" sz="2400" dirty="0">
                <a:latin typeface="Times New Roman" panose="02020603050405020304" pitchFamily="18" charset="0"/>
                <a:ea typeface="Calibri"/>
                <a:cs typeface="Times New Roman" panose="02020603050405020304" pitchFamily="18" charset="0"/>
              </a:rPr>
              <a:t> για την απελευθέρωση των αλύτρωτων αδερφών, το πρώτο μισό του 20</a:t>
            </a:r>
            <a:r>
              <a:rPr lang="el-GR" sz="2400" baseline="30000" dirty="0">
                <a:latin typeface="Times New Roman" panose="02020603050405020304" pitchFamily="18" charset="0"/>
                <a:ea typeface="Calibri"/>
                <a:cs typeface="Times New Roman" panose="02020603050405020304" pitchFamily="18" charset="0"/>
              </a:rPr>
              <a:t>ου</a:t>
            </a:r>
            <a:r>
              <a:rPr lang="el-GR" sz="2400" dirty="0">
                <a:latin typeface="Times New Roman" panose="02020603050405020304" pitchFamily="18" charset="0"/>
                <a:ea typeface="Calibri"/>
                <a:cs typeface="Times New Roman" panose="02020603050405020304" pitchFamily="18" charset="0"/>
              </a:rPr>
              <a:t> αιώνα οι λαοί οδηγήθηκαν στον </a:t>
            </a:r>
            <a:r>
              <a:rPr lang="el-GR" sz="2400" b="1" dirty="0">
                <a:latin typeface="Times New Roman" panose="02020603050405020304" pitchFamily="18" charset="0"/>
                <a:ea typeface="Calibri"/>
                <a:cs typeface="Times New Roman" panose="02020603050405020304" pitchFamily="18" charset="0"/>
              </a:rPr>
              <a:t>προβληματισμό</a:t>
            </a:r>
            <a:r>
              <a:rPr lang="el-GR" sz="2400" dirty="0">
                <a:latin typeface="Times New Roman" panose="02020603050405020304" pitchFamily="18" charset="0"/>
                <a:ea typeface="Calibri"/>
                <a:cs typeface="Times New Roman" panose="02020603050405020304" pitchFamily="18" charset="0"/>
              </a:rPr>
              <a:t> για το μέλλον των μειονοτήτων , που </a:t>
            </a:r>
            <a:r>
              <a:rPr lang="el-GR" sz="2400" dirty="0" err="1">
                <a:latin typeface="Times New Roman" panose="02020603050405020304" pitchFamily="18" charset="0"/>
                <a:ea typeface="Calibri"/>
                <a:cs typeface="Times New Roman" panose="02020603050405020304" pitchFamily="18" charset="0"/>
              </a:rPr>
              <a:t>διασπάρησαν</a:t>
            </a:r>
            <a:r>
              <a:rPr lang="el-GR" sz="2400" dirty="0">
                <a:latin typeface="Times New Roman" panose="02020603050405020304" pitchFamily="18" charset="0"/>
                <a:ea typeface="Calibri"/>
                <a:cs typeface="Times New Roman" panose="02020603050405020304" pitchFamily="18" charset="0"/>
              </a:rPr>
              <a:t> σε ολόκληρη τη χερσόνησο του Αίμου λόγω των χειρουργικών διευθετήσεων στα πεδία των μαχών.</a:t>
            </a: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334</a:t>
            </a:fld>
            <a:endParaRPr lang="el-GR" dirty="0"/>
          </a:p>
        </p:txBody>
      </p:sp>
    </p:spTree>
    <p:extLst>
      <p:ext uri="{BB962C8B-B14F-4D97-AF65-F5344CB8AC3E}">
        <p14:creationId xmlns:p14="http://schemas.microsoft.com/office/powerpoint/2010/main" val="3531293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u="sng" dirty="0">
                <a:latin typeface="Times New Roman" panose="02020603050405020304" pitchFamily="18" charset="0"/>
                <a:cs typeface="Times New Roman" panose="02020603050405020304" pitchFamily="18" charset="0"/>
              </a:rPr>
              <a:t>Ο  ΠΡΟΒΛΗΜΑΤΙΣΜΟΣ ΤΗΣ ΕΛΛΑΔΑΣ</a:t>
            </a:r>
            <a:br>
              <a:rPr lang="el-GR" sz="3200" u="sng" dirty="0">
                <a:latin typeface="Times New Roman" panose="02020603050405020304" pitchFamily="18" charset="0"/>
                <a:cs typeface="Times New Roman" panose="02020603050405020304" pitchFamily="18" charset="0"/>
              </a:rPr>
            </a:br>
            <a:endParaRPr lang="el-GR" sz="3200"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251520" y="1700808"/>
            <a:ext cx="8153400" cy="4928592"/>
          </a:xfrm>
        </p:spPr>
        <p:txBody>
          <a:bodyPr>
            <a:normAutofit/>
          </a:bodyPr>
          <a:lstStyle/>
          <a:p>
            <a:pPr>
              <a:buNone/>
            </a:pPr>
            <a:endParaRPr lang="el-GR" sz="1800" b="1" u="sng" dirty="0">
              <a:latin typeface="Arial" pitchFamily="34" charset="0"/>
              <a:cs typeface="Arial" pitchFamily="34" charset="0"/>
            </a:endParaRPr>
          </a:p>
          <a:p>
            <a:pPr marL="0" indent="0" algn="just">
              <a:lnSpc>
                <a:spcPct val="120000"/>
              </a:lnSpc>
              <a:spcBef>
                <a:spcPts val="0"/>
              </a:spcBef>
              <a:buNone/>
              <a:tabLst>
                <a:tab pos="216218" algn="l"/>
                <a:tab pos="431959" algn="l"/>
                <a:tab pos="648176" algn="l"/>
              </a:tabLst>
            </a:pPr>
            <a:r>
              <a:rPr lang="el-GR" sz="1950" dirty="0">
                <a:latin typeface="Arial" panose="020B0604020202020204" pitchFamily="34" charset="0"/>
                <a:ea typeface="Calibri"/>
                <a:cs typeface="Arial" panose="020B0604020202020204" pitchFamily="34" charset="0"/>
              </a:rPr>
              <a:t>Στην Ελλάδα ο προβληματισμός αυτός είχε να κάνει με μια σημαντική μερίδα του πληθυσμού των «Νέων Χωρών», που ήταν αλλόθρησκοι, κυρίως μουσουλμάνοι, αλλά και </a:t>
            </a:r>
            <a:r>
              <a:rPr lang="el-GR" sz="1950" dirty="0" err="1">
                <a:latin typeface="Arial" panose="020B0604020202020204" pitchFamily="34" charset="0"/>
                <a:ea typeface="Calibri"/>
                <a:cs typeface="Arial" panose="020B0604020202020204" pitchFamily="34" charset="0"/>
              </a:rPr>
              <a:t>αλλόφωνοι</a:t>
            </a:r>
            <a:r>
              <a:rPr lang="el-GR" sz="1950" dirty="0">
                <a:latin typeface="Arial" panose="020B0604020202020204" pitchFamily="34" charset="0"/>
                <a:ea typeface="Calibri"/>
                <a:cs typeface="Arial" panose="020B0604020202020204" pitchFamily="34" charset="0"/>
              </a:rPr>
              <a:t> τουρκόφωνοι ή σλαβόφωνοι. Ιδιαίτερο ενδιαφέρον παρουσίαζε το θέμα των σλαβόφωνων, αφού βρισκόταν στο επίκεντρο του «</a:t>
            </a:r>
            <a:r>
              <a:rPr lang="el-GR" sz="1950" dirty="0" err="1">
                <a:latin typeface="Arial" panose="020B0604020202020204" pitchFamily="34" charset="0"/>
                <a:ea typeface="Calibri"/>
                <a:cs typeface="Arial" panose="020B0604020202020204" pitchFamily="34" charset="0"/>
              </a:rPr>
              <a:t>Μακεδονικου</a:t>
            </a:r>
            <a:r>
              <a:rPr lang="el-GR" sz="1950" dirty="0">
                <a:latin typeface="Arial" panose="020B0604020202020204" pitchFamily="34" charset="0"/>
                <a:ea typeface="Calibri"/>
                <a:cs typeface="Arial" panose="020B0604020202020204" pitchFamily="34" charset="0"/>
              </a:rPr>
              <a:t> Ζητήματος» που επηρέαζε τις σχέσεις της χώρας με τις σλαβικές βόρειες όμορες χώρες, Βουλγαρία και Σερβία. Το ελληνικό κράτος για πολλές δεκαετίες ταύτιζε τους σλαβόφωνους που δεν υπερασπίζονταν τα ελληνικά συμφέροντα με τη Βουλγαρία, λόγω των όσων είχαν διαδραματιστεί κατά τον Μακεδονικό Αγώνα, ενώ εκείνους που είχαν ταυτιστεί με τα ελληνικά συμφέροντα τους αποκαλούσε «Σλαβόφωνους», «Σλαβόφωνους Έλληνες», «τέως Πατριαρχικούς ή τέως Σχισματικούς».</a:t>
            </a: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335</a:t>
            </a:fld>
            <a:endParaRPr lang="el-GR" dirty="0"/>
          </a:p>
        </p:txBody>
      </p:sp>
    </p:spTree>
    <p:extLst>
      <p:ext uri="{BB962C8B-B14F-4D97-AF65-F5344CB8AC3E}">
        <p14:creationId xmlns:p14="http://schemas.microsoft.com/office/powerpoint/2010/main" val="36070139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Ανταλλαγές</a:t>
            </a:r>
            <a:r>
              <a:rPr lang="en-US" dirty="0"/>
              <a:t>-</a:t>
            </a:r>
            <a:r>
              <a:rPr lang="el-GR" dirty="0"/>
              <a:t>Δημογραφικές μεταβολές</a:t>
            </a:r>
            <a:endParaRPr lang="en-US" dirty="0"/>
          </a:p>
        </p:txBody>
      </p:sp>
      <p:sp>
        <p:nvSpPr>
          <p:cNvPr id="3" name="2 - Θέση περιεχομένου"/>
          <p:cNvSpPr>
            <a:spLocks noGrp="1"/>
          </p:cNvSpPr>
          <p:nvPr>
            <p:ph idx="1"/>
          </p:nvPr>
        </p:nvSpPr>
        <p:spPr/>
        <p:txBody>
          <a:bodyPr>
            <a:normAutofit fontScale="25000" lnSpcReduction="20000"/>
          </a:bodyPr>
          <a:lstStyle/>
          <a:p>
            <a:r>
              <a:rPr lang="el-GR" sz="6700" dirty="0" err="1">
                <a:latin typeface="Times New Roman" pitchFamily="18" charset="0"/>
                <a:cs typeface="Times New Roman" pitchFamily="18" charset="0"/>
              </a:rPr>
              <a:t>Ελληνοβουλγαρική</a:t>
            </a:r>
            <a:r>
              <a:rPr lang="el-GR" sz="6700" dirty="0">
                <a:latin typeface="Times New Roman" pitchFamily="18" charset="0"/>
                <a:cs typeface="Times New Roman" pitchFamily="18" charset="0"/>
              </a:rPr>
              <a:t> προαιρετική 1919 (</a:t>
            </a:r>
            <a:r>
              <a:rPr lang="el-GR" sz="6700" dirty="0" err="1">
                <a:latin typeface="Times New Roman" pitchFamily="18" charset="0"/>
                <a:cs typeface="Times New Roman" pitchFamily="18" charset="0"/>
              </a:rPr>
              <a:t>Νείγϋ</a:t>
            </a:r>
            <a:r>
              <a:rPr lang="el-GR" sz="6700" dirty="0">
                <a:latin typeface="Times New Roman" pitchFamily="18" charset="0"/>
                <a:cs typeface="Times New Roman" pitchFamily="18" charset="0"/>
              </a:rPr>
              <a:t>)</a:t>
            </a:r>
          </a:p>
          <a:p>
            <a:r>
              <a:rPr lang="el-GR" sz="6700" dirty="0">
                <a:latin typeface="Times New Roman" pitchFamily="18" charset="0"/>
                <a:cs typeface="Times New Roman" pitchFamily="18" charset="0"/>
              </a:rPr>
              <a:t>Ελληνοτουρκική υποχρεωτική (1923) </a:t>
            </a:r>
            <a:r>
              <a:rPr lang="el-GR" sz="6700" dirty="0" err="1">
                <a:latin typeface="Times New Roman" pitchFamily="18" charset="0"/>
                <a:cs typeface="Times New Roman" pitchFamily="18" charset="0"/>
              </a:rPr>
              <a:t>Λωζάνη</a:t>
            </a:r>
            <a:endParaRPr lang="el-GR" sz="6700" dirty="0">
              <a:latin typeface="Times New Roman" pitchFamily="18" charset="0"/>
              <a:cs typeface="Times New Roman" pitchFamily="18" charset="0"/>
            </a:endParaRPr>
          </a:p>
          <a:p>
            <a:r>
              <a:rPr lang="el-GR" sz="6700" dirty="0">
                <a:latin typeface="Times New Roman" pitchFamily="18" charset="0"/>
                <a:cs typeface="Times New Roman" pitchFamily="18" charset="0"/>
              </a:rPr>
              <a:t>Δημογραφικές μεταβολές: Εγκατάσταση 600.000 προσφύγων στη Μακεδονία, Εγκατάλειψη 50.000 Σλάβων, 200.000 σλαβόφωνοι στη Μακεδονία, 80.000 Βούλγαροι </a:t>
            </a:r>
            <a:endParaRPr lang="en-US" sz="6700" dirty="0">
              <a:latin typeface="Times New Roman" pitchFamily="18" charset="0"/>
              <a:cs typeface="Times New Roman" pitchFamily="18" charset="0"/>
            </a:endParaRPr>
          </a:p>
          <a:p>
            <a:endParaRPr lang="el-GR" sz="4500" dirty="0">
              <a:latin typeface="Times New Roman" pitchFamily="18" charset="0"/>
              <a:cs typeface="Times New Roman" pitchFamily="18" charset="0"/>
            </a:endParaRPr>
          </a:p>
          <a:p>
            <a:pPr>
              <a:buNone/>
            </a:pPr>
            <a:endParaRPr lang="el-GR" dirty="0"/>
          </a:p>
          <a:p>
            <a:pPr>
              <a:buNone/>
            </a:pPr>
            <a:endParaRPr lang="el-GR" dirty="0"/>
          </a:p>
          <a:p>
            <a:r>
              <a:rPr lang="en-US" sz="5500" dirty="0">
                <a:latin typeface="Times New Roman" pitchFamily="18" charset="0"/>
                <a:cs typeface="Times New Roman" pitchFamily="18" charset="0"/>
              </a:rPr>
              <a:t>Stephen Ladas (1932). The Exchange of Minorities: </a:t>
            </a:r>
            <a:r>
              <a:rPr lang="en-US" sz="5500" dirty="0" err="1">
                <a:latin typeface="Times New Roman" pitchFamily="18" charset="0"/>
                <a:cs typeface="Times New Roman" pitchFamily="18" charset="0"/>
              </a:rPr>
              <a:t>Boulgaria</a:t>
            </a:r>
            <a:r>
              <a:rPr lang="en-US" sz="5500" dirty="0">
                <a:latin typeface="Times New Roman" pitchFamily="18" charset="0"/>
                <a:cs typeface="Times New Roman" pitchFamily="18" charset="0"/>
              </a:rPr>
              <a:t>, Greece and Turkey.</a:t>
            </a:r>
            <a:r>
              <a:rPr lang="el-GR" sz="5500" dirty="0">
                <a:latin typeface="Times New Roman" pitchFamily="18" charset="0"/>
                <a:cs typeface="Times New Roman" pitchFamily="18" charset="0"/>
              </a:rPr>
              <a:t> (</a:t>
            </a:r>
            <a:r>
              <a:rPr lang="en-US" sz="5500" dirty="0">
                <a:latin typeface="Times New Roman" pitchFamily="18" charset="0"/>
                <a:cs typeface="Times New Roman" pitchFamily="18" charset="0"/>
              </a:rPr>
              <a:t>G. </a:t>
            </a:r>
            <a:r>
              <a:rPr lang="en-US" sz="5500" dirty="0" err="1">
                <a:latin typeface="Times New Roman" pitchFamily="18" charset="0"/>
                <a:cs typeface="Times New Roman" pitchFamily="18" charset="0"/>
              </a:rPr>
              <a:t>Mavrogordatos</a:t>
            </a:r>
            <a:r>
              <a:rPr lang="en-US" sz="5500" dirty="0">
                <a:latin typeface="Times New Roman" pitchFamily="18" charset="0"/>
                <a:cs typeface="Times New Roman" pitchFamily="18" charset="0"/>
              </a:rPr>
              <a:t> (1983). Stillborn Republic: Social coalitions and party strategies in Greece 1922-1936. Berkley, p.274.) Ph. </a:t>
            </a:r>
            <a:r>
              <a:rPr lang="en-US" sz="5500" dirty="0" err="1">
                <a:latin typeface="Times New Roman" pitchFamily="18" charset="0"/>
                <a:cs typeface="Times New Roman" pitchFamily="18" charset="0"/>
              </a:rPr>
              <a:t>Carabott</a:t>
            </a:r>
            <a:r>
              <a:rPr lang="en-US" sz="5500" dirty="0">
                <a:latin typeface="Times New Roman" pitchFamily="18" charset="0"/>
                <a:cs typeface="Times New Roman" pitchFamily="18" charset="0"/>
              </a:rPr>
              <a:t> (2005). Aspects of </a:t>
            </a:r>
            <a:r>
              <a:rPr lang="en-US" sz="5500" dirty="0" err="1">
                <a:latin typeface="Times New Roman" pitchFamily="18" charset="0"/>
                <a:cs typeface="Times New Roman" pitchFamily="18" charset="0"/>
              </a:rPr>
              <a:t>Hellenisation</a:t>
            </a:r>
            <a:r>
              <a:rPr lang="en-US" sz="5500" dirty="0">
                <a:latin typeface="Times New Roman" pitchFamily="18" charset="0"/>
                <a:cs typeface="Times New Roman" pitchFamily="18" charset="0"/>
              </a:rPr>
              <a:t> of Greek Macedonia 1912-1959. Cambridge papers in modern Greek (13), pp. 30-35, J. </a:t>
            </a:r>
            <a:r>
              <a:rPr lang="en-US" sz="5500" dirty="0" err="1">
                <a:latin typeface="Times New Roman" pitchFamily="18" charset="0"/>
                <a:cs typeface="Times New Roman" pitchFamily="18" charset="0"/>
              </a:rPr>
              <a:t>Koliopoulos</a:t>
            </a:r>
            <a:r>
              <a:rPr lang="en-US" sz="5500" dirty="0">
                <a:latin typeface="Times New Roman" pitchFamily="18" charset="0"/>
                <a:cs typeface="Times New Roman" pitchFamily="18" charset="0"/>
              </a:rPr>
              <a:t> (1999). Plundered loyalties: World war II and civil war in Greek west Macedonia. London, pp. 38-39)</a:t>
            </a:r>
          </a:p>
        </p:txBody>
      </p:sp>
    </p:spTree>
    <p:extLst>
      <p:ext uri="{BB962C8B-B14F-4D97-AF65-F5344CB8AC3E}">
        <p14:creationId xmlns:p14="http://schemas.microsoft.com/office/powerpoint/2010/main" val="2597712868"/>
      </p:ext>
    </p:extLst>
  </p:cSld>
  <p:clrMapOvr>
    <a:masterClrMapping/>
  </p:clrMapOvr>
  <p:transition>
    <p:dissolve/>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b="1" dirty="0">
                <a:latin typeface="Arial" pitchFamily="34" charset="0"/>
                <a:cs typeface="Arial" pitchFamily="34" charset="0"/>
              </a:rPr>
              <a:t>1</a:t>
            </a:r>
            <a:r>
              <a:rPr lang="el-GR" sz="4400" b="1" baseline="30000" dirty="0">
                <a:latin typeface="Arial" pitchFamily="34" charset="0"/>
                <a:cs typeface="Arial" pitchFamily="34" charset="0"/>
              </a:rPr>
              <a:t>η</a:t>
            </a:r>
            <a:r>
              <a:rPr lang="el-GR" sz="4400" b="1" dirty="0">
                <a:latin typeface="Arial" pitchFamily="34" charset="0"/>
                <a:cs typeface="Arial" pitchFamily="34" charset="0"/>
              </a:rPr>
              <a:t> ΣΥΜΒΑΣΗ</a:t>
            </a:r>
            <a:br>
              <a:rPr lang="el-GR" sz="4400" b="1" dirty="0">
                <a:latin typeface="Arial" pitchFamily="34" charset="0"/>
                <a:cs typeface="Arial" pitchFamily="34" charset="0"/>
              </a:rPr>
            </a:br>
            <a:endParaRPr lang="el-GR" dirty="0"/>
          </a:p>
        </p:txBody>
      </p:sp>
      <p:sp>
        <p:nvSpPr>
          <p:cNvPr id="3" name="2 - Θέση περιεχομένου"/>
          <p:cNvSpPr>
            <a:spLocks noGrp="1"/>
          </p:cNvSpPr>
          <p:nvPr>
            <p:ph idx="1"/>
          </p:nvPr>
        </p:nvSpPr>
        <p:spPr>
          <a:xfrm>
            <a:off x="323528" y="1628800"/>
            <a:ext cx="8712968" cy="4536504"/>
          </a:xfrm>
        </p:spPr>
        <p:txBody>
          <a:bodyPr>
            <a:normAutofit lnSpcReduction="10000"/>
          </a:bodyPr>
          <a:lstStyle/>
          <a:p>
            <a:pPr>
              <a:buNone/>
            </a:pPr>
            <a:endParaRPr lang="el-GR" sz="1800" b="1" u="sng" dirty="0">
              <a:latin typeface="Arial" pitchFamily="34" charset="0"/>
              <a:cs typeface="Arial" pitchFamily="34" charset="0"/>
            </a:endParaRPr>
          </a:p>
          <a:p>
            <a:pPr>
              <a:buNone/>
            </a:pPr>
            <a:endParaRPr lang="el-GR" sz="1800" b="1" dirty="0">
              <a:latin typeface="Arial" pitchFamily="34" charset="0"/>
              <a:cs typeface="Arial" pitchFamily="34" charset="0"/>
            </a:endParaRPr>
          </a:p>
          <a:p>
            <a:pPr>
              <a:buNone/>
            </a:pPr>
            <a:r>
              <a:rPr lang="el-GR" sz="1800" b="1" dirty="0">
                <a:latin typeface="Arial" pitchFamily="34" charset="0"/>
                <a:cs typeface="Arial" pitchFamily="34" charset="0"/>
              </a:rPr>
              <a:t>Σύμβαση του Νεϊγύ </a:t>
            </a:r>
          </a:p>
          <a:p>
            <a:pPr>
              <a:buNone/>
            </a:pPr>
            <a:r>
              <a:rPr lang="el-GR" sz="1800" b="1" dirty="0">
                <a:latin typeface="Arial" pitchFamily="34" charset="0"/>
                <a:cs typeface="Arial" pitchFamily="34" charset="0"/>
              </a:rPr>
              <a:t>στις 14/27 Νοεμβρίου 1919</a:t>
            </a:r>
          </a:p>
          <a:p>
            <a:pPr>
              <a:buNone/>
            </a:pPr>
            <a:r>
              <a:rPr lang="el-GR" sz="1800" dirty="0">
                <a:latin typeface="Arial" panose="020B0604020202020204" pitchFamily="34" charset="0"/>
                <a:cs typeface="Arial" panose="020B0604020202020204" pitchFamily="34" charset="0"/>
              </a:rPr>
              <a:t>(αμοιβαία μετανάστευση των</a:t>
            </a:r>
          </a:p>
          <a:p>
            <a:pPr>
              <a:buNone/>
            </a:pPr>
            <a:r>
              <a:rPr lang="el-GR" sz="1800" dirty="0">
                <a:latin typeface="Arial" panose="020B0604020202020204" pitchFamily="34" charset="0"/>
                <a:cs typeface="Arial" panose="020B0604020202020204" pitchFamily="34" charset="0"/>
              </a:rPr>
              <a:t> μειονοτήτων ανάμεσα</a:t>
            </a:r>
          </a:p>
          <a:p>
            <a:pPr>
              <a:buNone/>
            </a:pPr>
            <a:r>
              <a:rPr lang="el-GR" sz="1800" dirty="0">
                <a:latin typeface="Arial" panose="020B0604020202020204" pitchFamily="34" charset="0"/>
                <a:cs typeface="Arial" panose="020B0604020202020204" pitchFamily="34" charset="0"/>
              </a:rPr>
              <a:t> στην Ελλάδα και τη Βουλγαρία)</a:t>
            </a:r>
          </a:p>
          <a:p>
            <a:pPr>
              <a:buNone/>
            </a:pPr>
            <a:r>
              <a:rPr lang="el-GR" sz="1800" dirty="0">
                <a:latin typeface="Arial" panose="020B0604020202020204" pitchFamily="34" charset="0"/>
                <a:cs typeface="Arial" panose="020B0604020202020204" pitchFamily="34" charset="0"/>
              </a:rPr>
              <a:t>Ελλάδα και η Βουλγαρία παραχωρούσαν </a:t>
            </a:r>
          </a:p>
          <a:p>
            <a:pPr>
              <a:buNone/>
            </a:pPr>
            <a:r>
              <a:rPr lang="el-GR" sz="1800" dirty="0">
                <a:latin typeface="Arial" panose="020B0604020202020204" pitchFamily="34" charset="0"/>
                <a:cs typeface="Arial" panose="020B0604020202020204" pitchFamily="34" charset="0"/>
              </a:rPr>
              <a:t>στις </a:t>
            </a:r>
            <a:r>
              <a:rPr lang="el-GR" sz="1800" i="1" dirty="0">
                <a:latin typeface="Arial" panose="020B0604020202020204" pitchFamily="34" charset="0"/>
                <a:cs typeface="Arial" panose="020B0604020202020204" pitchFamily="34" charset="0"/>
              </a:rPr>
              <a:t>«φυλετικές, θρησκευτικές ή γλωσσικές</a:t>
            </a:r>
          </a:p>
          <a:p>
            <a:pPr>
              <a:buNone/>
            </a:pPr>
            <a:r>
              <a:rPr lang="el-GR" sz="1800" i="1" dirty="0">
                <a:latin typeface="Arial" panose="020B0604020202020204" pitchFamily="34" charset="0"/>
                <a:cs typeface="Arial" panose="020B0604020202020204" pitchFamily="34" charset="0"/>
              </a:rPr>
              <a:t>μειονότητες» το δικαίωμα να </a:t>
            </a:r>
            <a:r>
              <a:rPr lang="el-GR" sz="1800" i="1" dirty="0" err="1">
                <a:latin typeface="Arial" panose="020B0604020202020204" pitchFamily="34" charset="0"/>
                <a:cs typeface="Arial" panose="020B0604020202020204" pitchFamily="34" charset="0"/>
              </a:rPr>
              <a:t>μεταναστεύσου</a:t>
            </a:r>
            <a:endParaRPr lang="el-GR" sz="1800" i="1" dirty="0">
              <a:latin typeface="Arial" panose="020B0604020202020204" pitchFamily="34" charset="0"/>
              <a:cs typeface="Arial" panose="020B0604020202020204" pitchFamily="34" charset="0"/>
            </a:endParaRPr>
          </a:p>
          <a:p>
            <a:pPr>
              <a:buNone/>
            </a:pPr>
            <a:r>
              <a:rPr lang="el-GR" sz="1800" i="1" dirty="0">
                <a:latin typeface="Arial" panose="020B0604020202020204" pitchFamily="34" charset="0"/>
                <a:cs typeface="Arial" panose="020B0604020202020204" pitchFamily="34" charset="0"/>
              </a:rPr>
              <a:t> εθελοντικά και δεσμεύονταν να λάβουν όλα τα αναγκαία μέτρα για την ομαλή αποχώρηση των μεταναστών</a:t>
            </a:r>
            <a:endParaRPr lang="el-GR" sz="1800" dirty="0">
              <a:latin typeface="Arial" panose="020B0604020202020204" pitchFamily="34" charset="0"/>
              <a:cs typeface="Arial" panose="020B0604020202020204" pitchFamily="34" charset="0"/>
            </a:endParaRP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337</a:t>
            </a:fld>
            <a:endParaRPr lang="el-GR" dirty="0"/>
          </a:p>
        </p:txBody>
      </p:sp>
      <p:pic>
        <p:nvPicPr>
          <p:cNvPr id="1026" name="Picture 2" descr="Αποτέλεσμα εικόνας για ελευθεριοσ βενιζελοσ">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079" y="2618910"/>
            <a:ext cx="1943100" cy="2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560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additive="base">
                                        <p:cTn id="40"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9" end="9"/>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7A161-4B40-44FA-90F7-2180A722D151}"/>
              </a:ext>
            </a:extLst>
          </p:cNvPr>
          <p:cNvSpPr>
            <a:spLocks noGrp="1"/>
          </p:cNvSpPr>
          <p:nvPr>
            <p:ph type="title"/>
          </p:nvPr>
        </p:nvSpPr>
        <p:spPr/>
        <p:txBody>
          <a:bodyPr/>
          <a:lstStyle/>
          <a:p>
            <a:r>
              <a:rPr lang="el-GR" dirty="0"/>
              <a:t>Συνέπειες της συνθήκης</a:t>
            </a:r>
          </a:p>
        </p:txBody>
      </p:sp>
      <p:sp>
        <p:nvSpPr>
          <p:cNvPr id="3" name="Θέση περιεχομένου 2">
            <a:extLst>
              <a:ext uri="{FF2B5EF4-FFF2-40B4-BE49-F238E27FC236}">
                <a16:creationId xmlns:a16="http://schemas.microsoft.com/office/drawing/2014/main" id="{FBA2A836-992B-4D0E-97AF-3D142479A5C2}"/>
              </a:ext>
            </a:extLst>
          </p:cNvPr>
          <p:cNvSpPr>
            <a:spLocks noGrp="1"/>
          </p:cNvSpPr>
          <p:nvPr>
            <p:ph idx="1"/>
          </p:nvPr>
        </p:nvSpPr>
        <p:spPr/>
        <p:txBody>
          <a:bodyPr>
            <a:normAutofit fontScale="70000" lnSpcReduction="20000"/>
          </a:bodyPr>
          <a:lstStyle/>
          <a:p>
            <a:r>
              <a:rPr lang="el-GR" dirty="0">
                <a:latin typeface="Arial" panose="020B0604020202020204" pitchFamily="34" charset="0"/>
                <a:cs typeface="Arial" panose="020B0604020202020204" pitchFamily="34" charset="0"/>
              </a:rPr>
              <a:t> 1920</a:t>
            </a:r>
          </a:p>
          <a:p>
            <a:r>
              <a:rPr lang="el-GR" dirty="0">
                <a:latin typeface="Arial" panose="020B0604020202020204" pitchFamily="34" charset="0"/>
                <a:cs typeface="Arial" panose="020B0604020202020204" pitchFamily="34" charset="0"/>
              </a:rPr>
              <a:t>Από τους 215.000 το 1920 μόνο 52.600 μετανάστευσαν στη Βουλγαρία σύμφωνα με τις διατάξεις της Συνθήκης του </a:t>
            </a:r>
            <a:r>
              <a:rPr lang="el-GR" dirty="0" err="1">
                <a:latin typeface="Arial" panose="020B0604020202020204" pitchFamily="34" charset="0"/>
                <a:cs typeface="Arial" panose="020B0604020202020204" pitchFamily="34" charset="0"/>
              </a:rPr>
              <a:t>Νεϊγύ</a:t>
            </a:r>
            <a:r>
              <a:rPr lang="el-GR" dirty="0">
                <a:latin typeface="Arial" panose="020B0604020202020204" pitchFamily="34" charset="0"/>
                <a:cs typeface="Arial" panose="020B0604020202020204" pitchFamily="34" charset="0"/>
              </a:rPr>
              <a:t>.</a:t>
            </a:r>
          </a:p>
          <a:p>
            <a:r>
              <a:rPr lang="el-GR" sz="3200" dirty="0">
                <a:latin typeface="Arial" panose="020B0604020202020204" pitchFamily="34" charset="0"/>
                <a:cs typeface="Arial" panose="020B0604020202020204" pitchFamily="34" charset="0"/>
              </a:rPr>
              <a:t>μετά το 1925, είτε ως «Σλαβόφωνοι», είτε ως «</a:t>
            </a:r>
            <a:r>
              <a:rPr lang="el-GR" sz="3200" dirty="0" err="1">
                <a:latin typeface="Arial" panose="020B0604020202020204" pitchFamily="34" charset="0"/>
                <a:cs typeface="Arial" panose="020B0604020202020204" pitchFamily="34" charset="0"/>
              </a:rPr>
              <a:t>Μακεδονοσλάβοι</a:t>
            </a:r>
            <a:r>
              <a:rPr lang="el-GR" sz="3200" dirty="0">
                <a:latin typeface="Arial" panose="020B0604020202020204" pitchFamily="34" charset="0"/>
                <a:cs typeface="Arial" panose="020B0604020202020204" pitchFamily="34" charset="0"/>
              </a:rPr>
              <a:t>», υποδηλώνονταν ως μέλη σλαβόφωνης κοινότητας με ελληνική εθνική συνείδηση με το επιχείρημα πως όσοι είχαν διαφορετική συνείδηση είχαν εγκαταλείψει τη χώρα στο πλαίσιο της συνθήκης του </a:t>
            </a:r>
            <a:r>
              <a:rPr lang="el-GR" sz="3200" dirty="0" err="1">
                <a:latin typeface="Arial" panose="020B0604020202020204" pitchFamily="34" charset="0"/>
                <a:cs typeface="Arial" panose="020B0604020202020204" pitchFamily="34" charset="0"/>
              </a:rPr>
              <a:t>Νεϊγύ</a:t>
            </a:r>
            <a:r>
              <a:rPr lang="el-GR" sz="3200"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2309355887"/>
      </p:ext>
    </p:extLst>
  </p:cSld>
  <p:clrMapOvr>
    <a:masterClrMapping/>
  </p:clrMapOvr>
  <p:transition>
    <p:dissolve/>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latin typeface="Times New Roman" panose="02020603050405020304" pitchFamily="18" charset="0"/>
                <a:cs typeface="Times New Roman" panose="02020603050405020304" pitchFamily="18" charset="0"/>
              </a:rPr>
              <a:t>Οι απαντήσεις της Ελλάδας(Βασίλειος </a:t>
            </a:r>
            <a:r>
              <a:rPr lang="el-GR" sz="3200" dirty="0" err="1">
                <a:latin typeface="Times New Roman" panose="02020603050405020304" pitchFamily="18" charset="0"/>
                <a:cs typeface="Times New Roman" panose="02020603050405020304" pitchFamily="18" charset="0"/>
              </a:rPr>
              <a:t>Δενδραμής</a:t>
            </a:r>
            <a:r>
              <a:rPr lang="el-GR" sz="3200" dirty="0">
                <a:latin typeface="Times New Roman" panose="02020603050405020304" pitchFamily="18" charset="0"/>
                <a:cs typeface="Times New Roman" panose="02020603050405020304" pitchFamily="18" charset="0"/>
              </a:rPr>
              <a:t>)</a:t>
            </a:r>
            <a:br>
              <a:rPr lang="el-GR" sz="3200" dirty="0">
                <a:latin typeface="Times New Roman" panose="02020603050405020304" pitchFamily="18" charset="0"/>
                <a:cs typeface="Times New Roman" panose="02020603050405020304" pitchFamily="18" charset="0"/>
              </a:rPr>
            </a:br>
            <a:endParaRPr lang="el-GR" sz="3200"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107504" y="1628800"/>
            <a:ext cx="7893496" cy="5400600"/>
          </a:xfrm>
        </p:spPr>
        <p:txBody>
          <a:bodyPr>
            <a:normAutofit/>
          </a:bodyPr>
          <a:lstStyle/>
          <a:p>
            <a:pPr marL="0" indent="0">
              <a:buClr>
                <a:srgbClr val="FF0000"/>
              </a:buClr>
              <a:buNone/>
            </a:pPr>
            <a:r>
              <a:rPr lang="el-GR" sz="1950" dirty="0">
                <a:latin typeface="Arial" panose="020B0604020202020204" pitchFamily="34" charset="0"/>
                <a:cs typeface="Arial" panose="020B0604020202020204" pitchFamily="34" charset="0"/>
              </a:rPr>
              <a:t>   </a:t>
            </a:r>
            <a:endParaRPr lang="el-GR" sz="1950" u="sng" dirty="0">
              <a:latin typeface="Arial" panose="020B0604020202020204" pitchFamily="34" charset="0"/>
              <a:cs typeface="Arial" panose="020B0604020202020204" pitchFamily="34" charset="0"/>
            </a:endParaRPr>
          </a:p>
          <a:p>
            <a:pPr marL="0" lvl="2" indent="0" algn="just">
              <a:spcBef>
                <a:spcPts val="0"/>
              </a:spcBef>
              <a:buClr>
                <a:srgbClr val="FF0000"/>
              </a:buClr>
              <a:buFont typeface="Wingdings" panose="05000000000000000000" pitchFamily="2" charset="2"/>
              <a:buChar char="ü"/>
            </a:pPr>
            <a:r>
              <a:rPr lang="el-GR" sz="1350"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Η Ελλάδα δεν μπορούσε να λάβει κάποιο μέτρο μέχρι να ολοκληρωθεί η μετανάστευση μεταξύ Ελλάδος και Βουλγαρίας.</a:t>
            </a:r>
          </a:p>
          <a:p>
            <a:pPr marL="0" lvl="2" indent="0" algn="just">
              <a:spcBef>
                <a:spcPts val="0"/>
              </a:spcBef>
              <a:buClr>
                <a:srgbClr val="FF0000"/>
              </a:buClr>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0" lvl="2" indent="0" algn="just">
              <a:spcBef>
                <a:spcPts val="0"/>
              </a:spcBef>
              <a:buClr>
                <a:srgbClr val="FF0000"/>
              </a:buClr>
              <a:buFont typeface="Wingdings" panose="05000000000000000000" pitchFamily="2" charset="2"/>
              <a:buChar char="ü"/>
            </a:pPr>
            <a:endParaRPr lang="el-GR" b="1" dirty="0">
              <a:latin typeface="Arial" panose="020B0604020202020204" pitchFamily="34" charset="0"/>
              <a:cs typeface="Arial" panose="020B0604020202020204" pitchFamily="34" charset="0"/>
            </a:endParaRPr>
          </a:p>
          <a:p>
            <a:pPr marL="0" lvl="2" indent="0" algn="just">
              <a:spcBef>
                <a:spcPts val="0"/>
              </a:spcBef>
              <a:buClr>
                <a:srgbClr val="FF0000"/>
              </a:buClr>
              <a:buFont typeface="Wingdings" panose="05000000000000000000" pitchFamily="2" charset="2"/>
              <a:buChar char="ü"/>
            </a:pP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Η Ελλάδα σέβεται τους όρους της συνθήκης των Σεβρών</a:t>
            </a:r>
          </a:p>
          <a:p>
            <a:pPr marL="0" lvl="2" indent="0" algn="just">
              <a:spcBef>
                <a:spcPts val="0"/>
              </a:spcBef>
              <a:buClr>
                <a:srgbClr val="FF0000"/>
              </a:buClr>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0" lvl="2" indent="0" algn="just">
              <a:spcBef>
                <a:spcPts val="0"/>
              </a:spcBef>
              <a:buClr>
                <a:srgbClr val="FF0000"/>
              </a:buClr>
              <a:buFont typeface="Wingdings" panose="05000000000000000000" pitchFamily="2" charset="2"/>
              <a:buChar char="ü"/>
            </a:pPr>
            <a:r>
              <a:rPr lang="el-GR" dirty="0">
                <a:latin typeface="Arial" panose="020B0604020202020204" pitchFamily="34" charset="0"/>
                <a:cs typeface="Arial" panose="020B0604020202020204" pitchFamily="34" charset="0"/>
              </a:rPr>
              <a:t>   Η Ελλάδα θα εξέταζε με φιλικό πνεύμα κάθε πρόταση που θα αφορούσε στην εκπαίδευση της σλαβόφωνης γλωσσικής μειονότητας, χωρίς όμως να δεχόταν την ύπαρξη θρησκευτικής μειονότητας.</a:t>
            </a:r>
          </a:p>
          <a:p>
            <a:pPr marL="0" lvl="2" indent="0" algn="just">
              <a:spcBef>
                <a:spcPts val="0"/>
              </a:spcBef>
              <a:buClr>
                <a:srgbClr val="FF0000"/>
              </a:buClr>
              <a:buFont typeface="Wingdings" panose="05000000000000000000" pitchFamily="2" charset="2"/>
              <a:buChar char="ü"/>
            </a:pPr>
            <a:endParaRPr lang="el-GR" b="1" dirty="0">
              <a:latin typeface="Arial" panose="020B0604020202020204" pitchFamily="34" charset="0"/>
              <a:cs typeface="Arial" panose="020B0604020202020204" pitchFamily="34" charset="0"/>
            </a:endParaRPr>
          </a:p>
        </p:txBody>
      </p:sp>
      <p:sp>
        <p:nvSpPr>
          <p:cNvPr id="5" name="4 - Θέση υποσέλιδου"/>
          <p:cNvSpPr>
            <a:spLocks noGrp="1"/>
          </p:cNvSpPr>
          <p:nvPr>
            <p:ph type="ftr" sz="quarter" idx="11"/>
          </p:nvPr>
        </p:nvSpPr>
        <p:spPr>
          <a:xfrm flipV="1">
            <a:off x="609600" y="7101407"/>
            <a:ext cx="5421083" cy="936104"/>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339</a:t>
            </a:fld>
            <a:endParaRPr lang="el-GR" dirty="0"/>
          </a:p>
        </p:txBody>
      </p:sp>
    </p:spTree>
    <p:extLst>
      <p:ext uri="{BB962C8B-B14F-4D97-AF65-F5344CB8AC3E}">
        <p14:creationId xmlns:p14="http://schemas.microsoft.com/office/powerpoint/2010/main" val="5766974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620098"/>
          </a:xfrm>
        </p:spPr>
        <p:txBody>
          <a:bodyPr>
            <a:normAutofit/>
          </a:bodyPr>
          <a:lstStyle/>
          <a:p>
            <a:r>
              <a:rPr lang="en-US" dirty="0">
                <a:latin typeface="Times New Roman" panose="02020603050405020304" pitchFamily="18" charset="0"/>
                <a:cs typeface="Times New Roman" panose="02020603050405020304" pitchFamily="18" charset="0"/>
              </a:rPr>
              <a:t>Stuart Hall. (2006).</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New Ethnicities.</a:t>
            </a:r>
            <a:endParaRPr lang="el-GR" dirty="0">
              <a:solidFill>
                <a:srgbClr val="FFFF00"/>
              </a:solidFill>
            </a:endParaRPr>
          </a:p>
        </p:txBody>
      </p:sp>
      <p:sp>
        <p:nvSpPr>
          <p:cNvPr id="3" name="Θέση περιεχομένου 2"/>
          <p:cNvSpPr>
            <a:spLocks noGrp="1"/>
          </p:cNvSpPr>
          <p:nvPr>
            <p:ph idx="1"/>
          </p:nvPr>
        </p:nvSpPr>
        <p:spPr>
          <a:xfrm>
            <a:off x="457200" y="1628800"/>
            <a:ext cx="7620000" cy="5040560"/>
          </a:xfrm>
        </p:spPr>
        <p:txBody>
          <a:bodyPr>
            <a:noAutofit/>
          </a:bodyPr>
          <a:lstStyle/>
          <a:p>
            <a:pPr indent="0" algn="just"/>
            <a:r>
              <a:rPr lang="en-US" sz="2800" b="1" dirty="0">
                <a:latin typeface="Times New Roman" pitchFamily="18" charset="0"/>
                <a:cs typeface="Times New Roman" pitchFamily="18" charset="0"/>
              </a:rPr>
              <a:t>H </a:t>
            </a:r>
            <a:r>
              <a:rPr lang="el-GR" sz="2800" b="1" dirty="0">
                <a:latin typeface="Times New Roman" pitchFamily="18" charset="0"/>
                <a:cs typeface="Times New Roman" pitchFamily="18" charset="0"/>
              </a:rPr>
              <a:t>ρητορική αντίθεση Μακεδόνων και Ελλήνων την εποχή του Αλεξάνδρου</a:t>
            </a:r>
            <a:r>
              <a:rPr lang="el-GR" sz="2800" b="1" i="1" dirty="0">
                <a:latin typeface="Times New Roman" pitchFamily="18" charset="0"/>
                <a:cs typeface="Times New Roman" pitchFamily="18" charset="0"/>
              </a:rPr>
              <a:t> «έχει περισσότερο </a:t>
            </a:r>
            <a:r>
              <a:rPr lang="el-GR" sz="2800" b="1" i="1" dirty="0" err="1">
                <a:latin typeface="Times New Roman" pitchFamily="18" charset="0"/>
                <a:cs typeface="Times New Roman" pitchFamily="18" charset="0"/>
              </a:rPr>
              <a:t>στρατιωτικοπολιτικό</a:t>
            </a:r>
            <a:r>
              <a:rPr lang="el-GR" sz="2800" b="1" i="1" dirty="0">
                <a:latin typeface="Times New Roman" pitchFamily="18" charset="0"/>
                <a:cs typeface="Times New Roman" pitchFamily="18" charset="0"/>
              </a:rPr>
              <a:t> παρά </a:t>
            </a:r>
            <a:r>
              <a:rPr lang="el-GR" sz="2800" b="1" i="1" dirty="0" err="1">
                <a:latin typeface="Times New Roman" pitchFamily="18" charset="0"/>
                <a:cs typeface="Times New Roman" pitchFamily="18" charset="0"/>
              </a:rPr>
              <a:t>εθνοτικό</a:t>
            </a:r>
            <a:r>
              <a:rPr lang="el-GR" sz="2800" b="1" i="1" dirty="0">
                <a:latin typeface="Times New Roman" pitchFamily="18" charset="0"/>
                <a:cs typeface="Times New Roman" pitchFamily="18" charset="0"/>
              </a:rPr>
              <a:t> χαρακτήρα».</a:t>
            </a:r>
          </a:p>
          <a:p>
            <a:pPr indent="0" algn="just">
              <a:buNone/>
            </a:pPr>
            <a:r>
              <a:rPr lang="el-GR" sz="2800" b="1" dirty="0">
                <a:latin typeface="Times New Roman" pitchFamily="18" charset="0"/>
                <a:cs typeface="Times New Roman" pitchFamily="18" charset="0"/>
              </a:rPr>
              <a:t>Χαρακτηριστικός ο κατάλογος των </a:t>
            </a:r>
            <a:r>
              <a:rPr lang="el-GR" sz="2800" b="1" dirty="0" err="1">
                <a:latin typeface="Times New Roman" pitchFamily="18" charset="0"/>
                <a:cs typeface="Times New Roman" pitchFamily="18" charset="0"/>
              </a:rPr>
              <a:t>τριηραρχών</a:t>
            </a:r>
            <a:r>
              <a:rPr lang="el-GR" sz="2800" b="1" dirty="0">
                <a:latin typeface="Times New Roman" pitchFamily="18" charset="0"/>
                <a:cs typeface="Times New Roman" pitchFamily="18" charset="0"/>
              </a:rPr>
              <a:t> του Μ. Αλεξάνδρου στην </a:t>
            </a:r>
            <a:r>
              <a:rPr lang="el-GR" sz="2800" b="1" i="1" dirty="0">
                <a:latin typeface="Times New Roman" pitchFamily="18" charset="0"/>
                <a:cs typeface="Times New Roman" pitchFamily="18" charset="0"/>
              </a:rPr>
              <a:t>Ινδική</a:t>
            </a:r>
            <a:r>
              <a:rPr lang="el-GR" sz="2800" b="1" dirty="0">
                <a:latin typeface="Times New Roman" pitchFamily="18" charset="0"/>
                <a:cs typeface="Times New Roman" pitchFamily="18" charset="0"/>
              </a:rPr>
              <a:t> του </a:t>
            </a:r>
            <a:r>
              <a:rPr lang="el-GR" sz="2800" b="1" dirty="0" err="1">
                <a:latin typeface="Times New Roman" pitchFamily="18" charset="0"/>
                <a:cs typeface="Times New Roman" pitchFamily="18" charset="0"/>
              </a:rPr>
              <a:t>Αρριανού</a:t>
            </a:r>
            <a:r>
              <a:rPr lang="el-GR"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90949399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b="1" dirty="0">
                <a:latin typeface="Arial" pitchFamily="34" charset="0"/>
                <a:cs typeface="Arial" pitchFamily="34" charset="0"/>
              </a:rPr>
              <a:t>2</a:t>
            </a:r>
            <a:r>
              <a:rPr lang="el-GR" sz="4400" b="1" baseline="30000" dirty="0">
                <a:latin typeface="Arial" pitchFamily="34" charset="0"/>
                <a:cs typeface="Arial" pitchFamily="34" charset="0"/>
              </a:rPr>
              <a:t>η</a:t>
            </a:r>
            <a:r>
              <a:rPr lang="el-GR" sz="4400" b="1" dirty="0">
                <a:latin typeface="Arial" pitchFamily="34" charset="0"/>
                <a:cs typeface="Arial" pitchFamily="34" charset="0"/>
              </a:rPr>
              <a:t> ΣΥΜΒΑΣΗ </a:t>
            </a:r>
            <a:br>
              <a:rPr lang="el-GR" sz="4400" b="1" dirty="0">
                <a:latin typeface="Arial" pitchFamily="34" charset="0"/>
                <a:cs typeface="Arial" pitchFamily="34" charset="0"/>
              </a:rPr>
            </a:br>
            <a:endParaRPr lang="el-GR" dirty="0"/>
          </a:p>
        </p:txBody>
      </p:sp>
      <p:sp>
        <p:nvSpPr>
          <p:cNvPr id="3" name="2 - Θέση περιεχομένου"/>
          <p:cNvSpPr>
            <a:spLocks noGrp="1"/>
          </p:cNvSpPr>
          <p:nvPr>
            <p:ph idx="1"/>
          </p:nvPr>
        </p:nvSpPr>
        <p:spPr>
          <a:xfrm>
            <a:off x="179512" y="2057400"/>
            <a:ext cx="7821488" cy="4572000"/>
          </a:xfrm>
        </p:spPr>
        <p:txBody>
          <a:bodyPr>
            <a:normAutofit fontScale="92500" lnSpcReduction="20000"/>
          </a:bodyPr>
          <a:lstStyle/>
          <a:p>
            <a:pPr>
              <a:buNone/>
            </a:pPr>
            <a:r>
              <a:rPr lang="el-GR" sz="1800" b="1" dirty="0">
                <a:latin typeface="Arial" pitchFamily="34" charset="0"/>
                <a:cs typeface="Arial" pitchFamily="34" charset="0"/>
              </a:rPr>
              <a:t>Συνθήκη των Σεβρών</a:t>
            </a:r>
          </a:p>
          <a:p>
            <a:pPr>
              <a:buNone/>
            </a:pPr>
            <a:r>
              <a:rPr lang="el-GR" sz="1800" b="1" dirty="0">
                <a:latin typeface="Arial" pitchFamily="34" charset="0"/>
                <a:cs typeface="Arial" pitchFamily="34" charset="0"/>
              </a:rPr>
              <a:t>10 Αυγούστου 1920</a:t>
            </a:r>
          </a:p>
          <a:p>
            <a:pPr>
              <a:buNone/>
            </a:pPr>
            <a:r>
              <a:rPr lang="el-GR" sz="1800" dirty="0">
                <a:latin typeface="Arial" panose="020B0604020202020204" pitchFamily="34" charset="0"/>
                <a:cs typeface="Arial" panose="020B0604020202020204" pitchFamily="34" charset="0"/>
              </a:rPr>
              <a:t>«περί προστασίας των</a:t>
            </a:r>
          </a:p>
          <a:p>
            <a:pPr>
              <a:buNone/>
            </a:pPr>
            <a:r>
              <a:rPr lang="el-GR" sz="1800" dirty="0">
                <a:latin typeface="Arial" panose="020B0604020202020204" pitchFamily="34" charset="0"/>
                <a:cs typeface="Arial" panose="020B0604020202020204" pitchFamily="34" charset="0"/>
              </a:rPr>
              <a:t> Εθνικών  Μειονοτήτων»</a:t>
            </a:r>
          </a:p>
          <a:p>
            <a:pPr>
              <a:buNone/>
            </a:pPr>
            <a:r>
              <a:rPr lang="el-GR" sz="1800" dirty="0">
                <a:latin typeface="Arial" panose="020B0604020202020204" pitchFamily="34" charset="0"/>
                <a:cs typeface="Arial" panose="020B0604020202020204" pitchFamily="34" charset="0"/>
              </a:rPr>
              <a:t> (Η εφαρμογή άρχισε με την κύρωσή της </a:t>
            </a:r>
          </a:p>
          <a:p>
            <a:pPr>
              <a:buNone/>
            </a:pPr>
            <a:r>
              <a:rPr lang="el-GR" sz="1800" dirty="0">
                <a:latin typeface="Arial" panose="020B0604020202020204" pitchFamily="34" charset="0"/>
                <a:cs typeface="Arial" panose="020B0604020202020204" pitchFamily="34" charset="0"/>
              </a:rPr>
              <a:t>στη Λωζάννη στις 24 Ιουλίου 1923) </a:t>
            </a:r>
          </a:p>
          <a:p>
            <a:pPr>
              <a:buNone/>
            </a:pPr>
            <a:r>
              <a:rPr lang="el-GR" sz="1800" dirty="0">
                <a:latin typeface="Arial" panose="020B0604020202020204" pitchFamily="34" charset="0"/>
                <a:cs typeface="Arial" panose="020B0604020202020204" pitchFamily="34" charset="0"/>
              </a:rPr>
              <a:t>το ελληνικό κράτος αναλάμβανε την </a:t>
            </a:r>
          </a:p>
          <a:p>
            <a:pPr>
              <a:buNone/>
            </a:pPr>
            <a:r>
              <a:rPr lang="el-GR" sz="1800" dirty="0">
                <a:latin typeface="Arial" panose="020B0604020202020204" pitchFamily="34" charset="0"/>
                <a:cs typeface="Arial" panose="020B0604020202020204" pitchFamily="34" charset="0"/>
              </a:rPr>
              <a:t>υποχρέωση να αναγνωρίσει στους </a:t>
            </a:r>
          </a:p>
          <a:p>
            <a:pPr>
              <a:buNone/>
            </a:pPr>
            <a:r>
              <a:rPr lang="el-GR" sz="1800" dirty="0">
                <a:latin typeface="Arial" panose="020B0604020202020204" pitchFamily="34" charset="0"/>
                <a:cs typeface="Arial" panose="020B0604020202020204" pitchFamily="34" charset="0"/>
              </a:rPr>
              <a:t>κατοίκους των περιοχών που απέκτησε</a:t>
            </a:r>
          </a:p>
          <a:p>
            <a:pPr>
              <a:buNone/>
            </a:pPr>
            <a:r>
              <a:rPr lang="el-GR" sz="1800" dirty="0">
                <a:latin typeface="Arial" panose="020B0604020202020204" pitchFamily="34" charset="0"/>
                <a:cs typeface="Arial" panose="020B0604020202020204" pitchFamily="34" charset="0"/>
              </a:rPr>
              <a:t> μετά το 1913, </a:t>
            </a:r>
            <a:r>
              <a:rPr lang="el-GR" sz="1800" i="1" dirty="0">
                <a:latin typeface="Arial" panose="020B0604020202020204" pitchFamily="34" charset="0"/>
                <a:cs typeface="Arial" panose="020B0604020202020204" pitchFamily="34" charset="0"/>
              </a:rPr>
              <a:t>«ισότητα δικαιωμάτων,</a:t>
            </a:r>
          </a:p>
          <a:p>
            <a:pPr>
              <a:buNone/>
            </a:pPr>
            <a:r>
              <a:rPr lang="el-GR" sz="1800" i="1" dirty="0">
                <a:latin typeface="Arial" panose="020B0604020202020204" pitchFamily="34" charset="0"/>
                <a:cs typeface="Arial" panose="020B0604020202020204" pitchFamily="34" charset="0"/>
              </a:rPr>
              <a:t>ανεξαρτήτως φυλής ή θρησκεύματος και υποσχέθηκε</a:t>
            </a:r>
          </a:p>
          <a:p>
            <a:pPr>
              <a:buNone/>
            </a:pPr>
            <a:r>
              <a:rPr lang="el-GR" sz="1800" i="1" dirty="0">
                <a:latin typeface="Arial" panose="020B0604020202020204" pitchFamily="34" charset="0"/>
                <a:cs typeface="Arial" panose="020B0604020202020204" pitchFamily="34" charset="0"/>
              </a:rPr>
              <a:t> χρηστή διοίκηση, εναρμονισμένη με τις αρχές της ελευθερίας και της δικαιοσύνης».</a:t>
            </a:r>
            <a:endParaRPr lang="el-GR" sz="1800" b="1" dirty="0">
              <a:latin typeface="Arial" pitchFamily="34" charset="0"/>
              <a:cs typeface="Arial" pitchFamily="34" charset="0"/>
            </a:endParaRPr>
          </a:p>
          <a:p>
            <a:pPr>
              <a:buNone/>
            </a:pPr>
            <a:endParaRPr lang="el-GR" sz="1800" dirty="0">
              <a:latin typeface="Arial" panose="020B0604020202020204" pitchFamily="34" charset="0"/>
              <a:cs typeface="Arial" panose="020B0604020202020204" pitchFamily="34" charset="0"/>
            </a:endParaRPr>
          </a:p>
          <a:p>
            <a:pPr>
              <a:buNone/>
            </a:pPr>
            <a:endParaRPr lang="el-GR" sz="1800" dirty="0">
              <a:latin typeface="Arial" panose="020B0604020202020204" pitchFamily="34" charset="0"/>
              <a:cs typeface="Arial" panose="020B0604020202020204" pitchFamily="34" charset="0"/>
            </a:endParaRP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340</a:t>
            </a:fld>
            <a:endParaRPr lang="el-GR" dirty="0"/>
          </a:p>
        </p:txBody>
      </p:sp>
      <p:pic>
        <p:nvPicPr>
          <p:cNvPr id="2050" name="Picture 2" descr="Αποτέλεσμα εικόνας για συνθηκη σεβρων">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2510899"/>
            <a:ext cx="4392487" cy="329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908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12"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12"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b="1" dirty="0">
                <a:latin typeface="Arial" pitchFamily="34" charset="0"/>
                <a:cs typeface="Arial" pitchFamily="34" charset="0"/>
              </a:rPr>
              <a:t>2</a:t>
            </a:r>
            <a:r>
              <a:rPr lang="el-GR" sz="4400" b="1" baseline="30000" dirty="0">
                <a:latin typeface="Arial" pitchFamily="34" charset="0"/>
                <a:cs typeface="Arial" pitchFamily="34" charset="0"/>
              </a:rPr>
              <a:t>η</a:t>
            </a:r>
            <a:r>
              <a:rPr lang="el-GR" sz="4400" b="1" dirty="0">
                <a:latin typeface="Arial" pitchFamily="34" charset="0"/>
                <a:cs typeface="Arial" pitchFamily="34" charset="0"/>
              </a:rPr>
              <a:t> ΣΥΜΒΑΣΗ </a:t>
            </a:r>
            <a:br>
              <a:rPr lang="el-GR" sz="4400" b="1" dirty="0">
                <a:latin typeface="Arial" pitchFamily="34" charset="0"/>
                <a:cs typeface="Arial" pitchFamily="34" charset="0"/>
              </a:rPr>
            </a:br>
            <a:endParaRPr lang="el-GR" dirty="0"/>
          </a:p>
        </p:txBody>
      </p:sp>
      <p:sp>
        <p:nvSpPr>
          <p:cNvPr id="3" name="2 - Θέση περιεχομένου"/>
          <p:cNvSpPr>
            <a:spLocks noGrp="1"/>
          </p:cNvSpPr>
          <p:nvPr>
            <p:ph idx="1"/>
          </p:nvPr>
        </p:nvSpPr>
        <p:spPr>
          <a:xfrm>
            <a:off x="107504" y="2057400"/>
            <a:ext cx="8784976" cy="4755976"/>
          </a:xfrm>
        </p:spPr>
        <p:txBody>
          <a:bodyPr>
            <a:normAutofit/>
          </a:bodyPr>
          <a:lstStyle/>
          <a:p>
            <a:pPr>
              <a:buNone/>
            </a:pPr>
            <a:r>
              <a:rPr lang="el-GR" sz="1800" b="1" dirty="0">
                <a:latin typeface="Arial" pitchFamily="34" charset="0"/>
                <a:cs typeface="Arial" pitchFamily="34" charset="0"/>
              </a:rPr>
              <a:t>Συνθήκη των Σεβρών 10 Αυγούστου 1920 (άρθρο 8)</a:t>
            </a:r>
          </a:p>
          <a:p>
            <a:pPr>
              <a:buNone/>
            </a:pPr>
            <a:endParaRPr lang="el-GR" sz="1800" b="1" dirty="0">
              <a:latin typeface="Arial" pitchFamily="34" charset="0"/>
              <a:cs typeface="Arial" pitchFamily="34" charset="0"/>
            </a:endParaRPr>
          </a:p>
          <a:p>
            <a:pPr marL="0" indent="0" algn="just">
              <a:spcBef>
                <a:spcPts val="0"/>
              </a:spcBef>
              <a:buNone/>
            </a:pPr>
            <a:r>
              <a:rPr lang="el-GR" sz="1800" dirty="0"/>
              <a:t> </a:t>
            </a:r>
            <a:r>
              <a:rPr lang="el-GR" sz="2400" dirty="0">
                <a:latin typeface="Times New Roman" panose="02020603050405020304" pitchFamily="18" charset="0"/>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Οι υπήκοοι Έλληνες </a:t>
            </a:r>
            <a:r>
              <a:rPr lang="el-GR" sz="2400" i="1" dirty="0" err="1">
                <a:latin typeface="Times New Roman" panose="02020603050405020304" pitchFamily="18" charset="0"/>
                <a:cs typeface="Times New Roman" panose="02020603050405020304" pitchFamily="18" charset="0"/>
              </a:rPr>
              <a:t>οίτινες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ανήκουσιν</a:t>
            </a:r>
            <a:r>
              <a:rPr lang="el-GR" sz="2400" i="1" dirty="0">
                <a:latin typeface="Times New Roman" panose="02020603050405020304" pitchFamily="18" charset="0"/>
                <a:cs typeface="Times New Roman" panose="02020603050405020304" pitchFamily="18" charset="0"/>
              </a:rPr>
              <a:t> εις </a:t>
            </a:r>
            <a:r>
              <a:rPr lang="el-GR" sz="2400" i="1" dirty="0" err="1">
                <a:latin typeface="Times New Roman" panose="02020603050405020304" pitchFamily="18" charset="0"/>
                <a:cs typeface="Times New Roman" panose="02020603050405020304" pitchFamily="18" charset="0"/>
              </a:rPr>
              <a:t>εθνικάς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θρησκευτικάς</a:t>
            </a:r>
            <a:r>
              <a:rPr lang="el-GR" sz="2400" i="1" dirty="0">
                <a:latin typeface="Times New Roman" panose="02020603050405020304" pitchFamily="18" charset="0"/>
                <a:cs typeface="Times New Roman" panose="02020603050405020304" pitchFamily="18" charset="0"/>
              </a:rPr>
              <a:t> ή </a:t>
            </a:r>
            <a:r>
              <a:rPr lang="el-GR" sz="2400" i="1" dirty="0" err="1">
                <a:latin typeface="Times New Roman" panose="02020603050405020304" pitchFamily="18" charset="0"/>
                <a:cs typeface="Times New Roman" panose="02020603050405020304" pitchFamily="18" charset="0"/>
              </a:rPr>
              <a:t>γλωσσικάς</a:t>
            </a:r>
            <a:r>
              <a:rPr lang="el-GR" sz="2400" i="1" dirty="0">
                <a:latin typeface="Times New Roman" panose="02020603050405020304" pitchFamily="18" charset="0"/>
                <a:cs typeface="Times New Roman" panose="02020603050405020304" pitchFamily="18" charset="0"/>
              </a:rPr>
              <a:t> μειονότητας θα </a:t>
            </a:r>
            <a:r>
              <a:rPr lang="el-GR" sz="2400" i="1" dirty="0" err="1">
                <a:latin typeface="Times New Roman" panose="02020603050405020304" pitchFamily="18" charset="0"/>
                <a:cs typeface="Times New Roman" panose="02020603050405020304" pitchFamily="18" charset="0"/>
              </a:rPr>
              <a:t>απολαύσωσι</a:t>
            </a:r>
            <a:r>
              <a:rPr lang="el-GR" sz="2400" i="1" dirty="0">
                <a:latin typeface="Times New Roman" panose="02020603050405020304" pitchFamily="18" charset="0"/>
                <a:cs typeface="Times New Roman" panose="02020603050405020304" pitchFamily="18" charset="0"/>
              </a:rPr>
              <a:t> νομικώς και </a:t>
            </a:r>
            <a:r>
              <a:rPr lang="el-GR" sz="2400" i="1" dirty="0" err="1">
                <a:latin typeface="Times New Roman" panose="02020603050405020304" pitchFamily="18" charset="0"/>
                <a:cs typeface="Times New Roman" panose="02020603050405020304" pitchFamily="18" charset="0"/>
              </a:rPr>
              <a:t>πραγματικώς</a:t>
            </a:r>
            <a:r>
              <a:rPr lang="el-GR" sz="2400" i="1" dirty="0">
                <a:latin typeface="Times New Roman" panose="02020603050405020304" pitchFamily="18" charset="0"/>
                <a:cs typeface="Times New Roman" panose="02020603050405020304" pitchFamily="18" charset="0"/>
              </a:rPr>
              <a:t> της αυτής προστασίας και των αυτών εγγυήσεων, ων </a:t>
            </a:r>
            <a:r>
              <a:rPr lang="el-GR" sz="2400" i="1" dirty="0" err="1">
                <a:latin typeface="Times New Roman" panose="02020603050405020304" pitchFamily="18" charset="0"/>
                <a:cs typeface="Times New Roman" panose="02020603050405020304" pitchFamily="18" charset="0"/>
              </a:rPr>
              <a:t>απολαύουσιν</a:t>
            </a:r>
            <a:r>
              <a:rPr lang="el-GR" sz="2400" i="1" dirty="0">
                <a:latin typeface="Times New Roman" panose="02020603050405020304" pitchFamily="18" charset="0"/>
                <a:cs typeface="Times New Roman" panose="02020603050405020304" pitchFamily="18" charset="0"/>
              </a:rPr>
              <a:t> οι άλλοι υπήκοοι Έλληνες. Θα </a:t>
            </a:r>
            <a:r>
              <a:rPr lang="el-GR" sz="2400" i="1" dirty="0" err="1">
                <a:latin typeface="Times New Roman" panose="02020603050405020304" pitchFamily="18" charset="0"/>
                <a:cs typeface="Times New Roman" panose="02020603050405020304" pitchFamily="18" charset="0"/>
              </a:rPr>
              <a:t>έχωσιν</a:t>
            </a:r>
            <a:r>
              <a:rPr lang="el-GR" sz="2400" i="1" dirty="0">
                <a:latin typeface="Times New Roman" panose="02020603050405020304" pitchFamily="18" charset="0"/>
                <a:cs typeface="Times New Roman" panose="02020603050405020304" pitchFamily="18" charset="0"/>
              </a:rPr>
              <a:t> ιδίως ίσον δικαίωμα να </a:t>
            </a:r>
            <a:r>
              <a:rPr lang="el-GR" sz="2400" i="1" dirty="0" err="1">
                <a:latin typeface="Times New Roman" panose="02020603050405020304" pitchFamily="18" charset="0"/>
                <a:cs typeface="Times New Roman" panose="02020603050405020304" pitchFamily="18" charset="0"/>
              </a:rPr>
              <a:t>συνιστώσι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διευθύνωσι</a:t>
            </a:r>
            <a:r>
              <a:rPr lang="el-GR" sz="2400" i="1" dirty="0">
                <a:latin typeface="Times New Roman" panose="02020603050405020304" pitchFamily="18" charset="0"/>
                <a:cs typeface="Times New Roman" panose="02020603050405020304" pitchFamily="18" charset="0"/>
              </a:rPr>
              <a:t> και </a:t>
            </a:r>
            <a:r>
              <a:rPr lang="el-GR" sz="2400" i="1" dirty="0" err="1">
                <a:latin typeface="Times New Roman" panose="02020603050405020304" pitchFamily="18" charset="0"/>
                <a:cs typeface="Times New Roman" panose="02020603050405020304" pitchFamily="18" charset="0"/>
              </a:rPr>
              <a:t>ελέγχωσι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ιδίαις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δαπάναις</a:t>
            </a:r>
            <a:r>
              <a:rPr lang="el-GR" sz="2400" i="1" dirty="0">
                <a:latin typeface="Times New Roman" panose="02020603050405020304" pitchFamily="18" charset="0"/>
                <a:cs typeface="Times New Roman" panose="02020603050405020304" pitchFamily="18" charset="0"/>
              </a:rPr>
              <a:t>, φιλανθρωπικά, θρησκευτικά ή κοινωφελή ιδρύματα, σχολεία και άλλα εκπαιδευτικά ιδρύματα, μετά του δικαιώματος να </a:t>
            </a:r>
            <a:r>
              <a:rPr lang="el-GR" sz="2400" i="1" dirty="0" err="1">
                <a:latin typeface="Times New Roman" panose="02020603050405020304" pitchFamily="18" charset="0"/>
                <a:cs typeface="Times New Roman" panose="02020603050405020304" pitchFamily="18" charset="0"/>
              </a:rPr>
              <a:t>ποιώνται</a:t>
            </a:r>
            <a:r>
              <a:rPr lang="el-GR" sz="2400" i="1" dirty="0">
                <a:latin typeface="Times New Roman" panose="02020603050405020304" pitchFamily="18" charset="0"/>
                <a:cs typeface="Times New Roman" panose="02020603050405020304" pitchFamily="18" charset="0"/>
              </a:rPr>
              <a:t> ελευθέρως </a:t>
            </a:r>
            <a:r>
              <a:rPr lang="el-GR" sz="2400" i="1" dirty="0" err="1">
                <a:latin typeface="Times New Roman" panose="02020603050405020304" pitchFamily="18" charset="0"/>
                <a:cs typeface="Times New Roman" panose="02020603050405020304" pitchFamily="18" charset="0"/>
              </a:rPr>
              <a:t>χρήσιν</a:t>
            </a:r>
            <a:r>
              <a:rPr lang="el-GR" sz="2400" i="1" dirty="0">
                <a:latin typeface="Times New Roman" panose="02020603050405020304" pitchFamily="18" charset="0"/>
                <a:cs typeface="Times New Roman" panose="02020603050405020304" pitchFamily="18" charset="0"/>
              </a:rPr>
              <a:t> της ιδίας αυτών γλώσσης και να </a:t>
            </a:r>
            <a:r>
              <a:rPr lang="el-GR" sz="2400" i="1" dirty="0" err="1">
                <a:latin typeface="Times New Roman" panose="02020603050405020304" pitchFamily="18" charset="0"/>
                <a:cs typeface="Times New Roman" panose="02020603050405020304" pitchFamily="18" charset="0"/>
              </a:rPr>
              <a:t>τελώσιν</a:t>
            </a:r>
            <a:r>
              <a:rPr lang="el-GR" sz="2400" i="1" dirty="0">
                <a:latin typeface="Times New Roman" panose="02020603050405020304" pitchFamily="18" charset="0"/>
                <a:cs typeface="Times New Roman" panose="02020603050405020304" pitchFamily="18" charset="0"/>
              </a:rPr>
              <a:t> ελευθέρως τα της θρησκείας των εν </a:t>
            </a:r>
            <a:r>
              <a:rPr lang="el-GR" sz="2400" i="1" dirty="0" err="1">
                <a:latin typeface="Times New Roman" panose="02020603050405020304" pitchFamily="18" charset="0"/>
                <a:cs typeface="Times New Roman" panose="02020603050405020304" pitchFamily="18" charset="0"/>
              </a:rPr>
              <a:t>αυτοίς</a:t>
            </a:r>
            <a:r>
              <a:rPr lang="el-GR" sz="2400" i="1" dirty="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el-GR"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el-GR" sz="1800" dirty="0">
              <a:latin typeface="Arial" panose="020B0604020202020204" pitchFamily="34" charset="0"/>
              <a:cs typeface="Arial" panose="020B0604020202020204" pitchFamily="34" charset="0"/>
            </a:endParaRPr>
          </a:p>
          <a:p>
            <a:pPr>
              <a:buNone/>
            </a:pPr>
            <a:endParaRPr lang="el-GR" sz="1800" dirty="0">
              <a:latin typeface="Arial" panose="020B0604020202020204" pitchFamily="34" charset="0"/>
              <a:cs typeface="Arial" panose="020B0604020202020204" pitchFamily="34" charset="0"/>
            </a:endParaRP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341</a:t>
            </a:fld>
            <a:endParaRPr lang="el-GR" dirty="0"/>
          </a:p>
        </p:txBody>
      </p:sp>
    </p:spTree>
    <p:extLst>
      <p:ext uri="{BB962C8B-B14F-4D97-AF65-F5344CB8AC3E}">
        <p14:creationId xmlns:p14="http://schemas.microsoft.com/office/powerpoint/2010/main" val="2482079680"/>
      </p:ext>
    </p:extLst>
  </p:cSld>
  <p:clrMapOvr>
    <a:masterClrMapping/>
  </p:clrMapOvr>
  <p:transition>
    <p:dissolve/>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a:latin typeface="Times New Roman" panose="02020603050405020304" pitchFamily="18" charset="0"/>
                <a:cs typeface="Times New Roman" panose="02020603050405020304" pitchFamily="18" charset="0"/>
              </a:rPr>
              <a:t>Συνθήκη των </a:t>
            </a:r>
            <a:r>
              <a:rPr lang="el-GR" sz="2800" b="1" dirty="0" err="1">
                <a:latin typeface="Times New Roman" panose="02020603050405020304" pitchFamily="18" charset="0"/>
                <a:cs typeface="Times New Roman" panose="02020603050405020304" pitchFamily="18" charset="0"/>
              </a:rPr>
              <a:t>Σεβρών</a:t>
            </a:r>
            <a:r>
              <a:rPr lang="el-GR" sz="2800" b="1" dirty="0">
                <a:latin typeface="Times New Roman" panose="02020603050405020304" pitchFamily="18" charset="0"/>
                <a:cs typeface="Times New Roman" panose="02020603050405020304" pitchFamily="18" charset="0"/>
              </a:rPr>
              <a:t> 10 Αυγούστου 1920 (άρθρο 9)</a:t>
            </a:r>
            <a:br>
              <a:rPr lang="el-GR" sz="2800" b="1"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179512" y="2060847"/>
            <a:ext cx="8964488" cy="4680521"/>
          </a:xfrm>
        </p:spPr>
        <p:txBody>
          <a:bodyPr>
            <a:normAutofit/>
          </a:bodyPr>
          <a:lstStyle/>
          <a:p>
            <a:pPr marL="0" indent="0" algn="just">
              <a:spcBef>
                <a:spcPts val="0"/>
              </a:spcBef>
              <a:buNone/>
            </a:pPr>
            <a:r>
              <a:rPr lang="el-GR" sz="1800" dirty="0"/>
              <a:t> </a:t>
            </a:r>
            <a:r>
              <a:rPr lang="el-GR" sz="1800" i="1" dirty="0">
                <a:latin typeface="Arial" panose="020B0604020202020204" pitchFamily="34" charset="0"/>
                <a:cs typeface="Arial" panose="020B0604020202020204" pitchFamily="34" charset="0"/>
              </a:rPr>
              <a:t>«προκειμένου περί της δημοσίας εκπαιδεύσεως, η Ελληνική </a:t>
            </a:r>
            <a:r>
              <a:rPr lang="el-GR" sz="1800" i="1" dirty="0" err="1">
                <a:latin typeface="Arial" panose="020B0604020202020204" pitchFamily="34" charset="0"/>
                <a:cs typeface="Arial" panose="020B0604020202020204" pitchFamily="34" charset="0"/>
              </a:rPr>
              <a:t>Κυβέρνησις</a:t>
            </a:r>
            <a:r>
              <a:rPr lang="el-GR" sz="1800" i="1" dirty="0">
                <a:latin typeface="Arial" panose="020B0604020202020204" pitchFamily="34" charset="0"/>
                <a:cs typeface="Arial" panose="020B0604020202020204" pitchFamily="34" charset="0"/>
              </a:rPr>
              <a:t> θα </a:t>
            </a:r>
            <a:r>
              <a:rPr lang="el-GR" sz="1800" i="1" dirty="0" err="1">
                <a:latin typeface="Arial" panose="020B0604020202020204" pitchFamily="34" charset="0"/>
                <a:cs typeface="Arial" panose="020B0604020202020204" pitchFamily="34" charset="0"/>
              </a:rPr>
              <a:t>παραχωρήση</a:t>
            </a:r>
            <a:r>
              <a:rPr lang="el-GR" sz="1800" i="1" dirty="0">
                <a:latin typeface="Arial" panose="020B0604020202020204" pitchFamily="34" charset="0"/>
                <a:cs typeface="Arial" panose="020B0604020202020204" pitchFamily="34" charset="0"/>
              </a:rPr>
              <a:t> εν ταις </a:t>
            </a:r>
            <a:r>
              <a:rPr lang="el-GR" sz="1800" i="1" dirty="0" err="1">
                <a:latin typeface="Arial" panose="020B0604020202020204" pitchFamily="34" charset="0"/>
                <a:cs typeface="Arial" panose="020B0604020202020204" pitchFamily="34" charset="0"/>
              </a:rPr>
              <a:t>περιφερείαις</a:t>
            </a:r>
            <a:r>
              <a:rPr lang="el-GR" sz="1800" i="1" dirty="0">
                <a:latin typeface="Arial" panose="020B0604020202020204" pitchFamily="34" charset="0"/>
                <a:cs typeface="Arial" panose="020B0604020202020204" pitchFamily="34" charset="0"/>
              </a:rPr>
              <a:t> ένθα υπάρχει σημαντική αναλογία υπηκόων Ελλήνων ομιλούντων άλλην γλώσσαν ή την ελληνικήν, τας </a:t>
            </a:r>
            <a:r>
              <a:rPr lang="el-GR" sz="1800" i="1" dirty="0" err="1">
                <a:latin typeface="Arial" panose="020B0604020202020204" pitchFamily="34" charset="0"/>
                <a:cs typeface="Arial" panose="020B0604020202020204" pitchFamily="34" charset="0"/>
              </a:rPr>
              <a:t>προσηκούσας</a:t>
            </a:r>
            <a:r>
              <a:rPr lang="el-GR" sz="1800" i="1" dirty="0">
                <a:latin typeface="Arial" panose="020B0604020202020204" pitchFamily="34" charset="0"/>
                <a:cs typeface="Arial" panose="020B0604020202020204" pitchFamily="34" charset="0"/>
              </a:rPr>
              <a:t> ευκολίας όπως εν τοις </a:t>
            </a:r>
            <a:r>
              <a:rPr lang="el-GR" sz="1800" i="1" dirty="0" err="1">
                <a:latin typeface="Arial" panose="020B0604020202020204" pitchFamily="34" charset="0"/>
                <a:cs typeface="Arial" panose="020B0604020202020204" pitchFamily="34" charset="0"/>
              </a:rPr>
              <a:t>σχολείοις</a:t>
            </a:r>
            <a:r>
              <a:rPr lang="el-GR" sz="1800" i="1" dirty="0">
                <a:latin typeface="Arial" panose="020B0604020202020204" pitchFamily="34" charset="0"/>
                <a:cs typeface="Arial" panose="020B0604020202020204" pitchFamily="34" charset="0"/>
              </a:rPr>
              <a:t> της κατωτέρας εκπαιδεύσεως η διδασκαλία γίνεται εν τη γλώσσα των τέκνων των Ελλήνων τούτων υπηκόων. Η </a:t>
            </a:r>
            <a:r>
              <a:rPr lang="el-GR" sz="1800" i="1" dirty="0" err="1">
                <a:latin typeface="Arial" panose="020B0604020202020204" pitchFamily="34" charset="0"/>
                <a:cs typeface="Arial" panose="020B0604020202020204" pitchFamily="34" charset="0"/>
              </a:rPr>
              <a:t>διάταξις</a:t>
            </a:r>
            <a:r>
              <a:rPr lang="el-GR" sz="1800" i="1" dirty="0">
                <a:latin typeface="Arial" panose="020B0604020202020204" pitchFamily="34" charset="0"/>
                <a:cs typeface="Arial" panose="020B0604020202020204" pitchFamily="34" charset="0"/>
              </a:rPr>
              <a:t> αύτη δεν κωλύει την </a:t>
            </a:r>
            <a:r>
              <a:rPr lang="el-GR" sz="1800" i="1" dirty="0" err="1">
                <a:latin typeface="Arial" panose="020B0604020202020204" pitchFamily="34" charset="0"/>
                <a:cs typeface="Arial" panose="020B0604020202020204" pitchFamily="34" charset="0"/>
              </a:rPr>
              <a:t>ελληνικήν</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Κυβέρνησιν</a:t>
            </a:r>
            <a:r>
              <a:rPr lang="el-GR" sz="1800" i="1" dirty="0">
                <a:latin typeface="Arial" panose="020B0604020202020204" pitchFamily="34" charset="0"/>
                <a:cs typeface="Arial" panose="020B0604020202020204" pitchFamily="34" charset="0"/>
              </a:rPr>
              <a:t> όπως </a:t>
            </a:r>
            <a:r>
              <a:rPr lang="el-GR" sz="1800" i="1" dirty="0" err="1">
                <a:latin typeface="Arial" panose="020B0604020202020204" pitchFamily="34" charset="0"/>
                <a:cs typeface="Arial" panose="020B0604020202020204" pitchFamily="34" charset="0"/>
              </a:rPr>
              <a:t>καταστήση</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υποχρεωτικήν</a:t>
            </a:r>
            <a:r>
              <a:rPr lang="el-GR" sz="1800" i="1" dirty="0">
                <a:latin typeface="Arial" panose="020B0604020202020204" pitchFamily="34" charset="0"/>
                <a:cs typeface="Arial" panose="020B0604020202020204" pitchFamily="34" charset="0"/>
              </a:rPr>
              <a:t> την </a:t>
            </a:r>
            <a:r>
              <a:rPr lang="el-GR" sz="1800" i="1" dirty="0" err="1">
                <a:latin typeface="Arial" panose="020B0604020202020204" pitchFamily="34" charset="0"/>
                <a:cs typeface="Arial" panose="020B0604020202020204" pitchFamily="34" charset="0"/>
              </a:rPr>
              <a:t>διδασκαλίαν</a:t>
            </a:r>
            <a:r>
              <a:rPr lang="el-GR" sz="1800" i="1" dirty="0">
                <a:latin typeface="Arial" panose="020B0604020202020204" pitchFamily="34" charset="0"/>
                <a:cs typeface="Arial" panose="020B0604020202020204" pitchFamily="34" charset="0"/>
              </a:rPr>
              <a:t> της ελληνικής γλώσσης εν τοις </a:t>
            </a:r>
            <a:r>
              <a:rPr lang="el-GR" sz="1800" i="1" dirty="0" err="1">
                <a:latin typeface="Arial" panose="020B0604020202020204" pitchFamily="34" charset="0"/>
                <a:cs typeface="Arial" panose="020B0604020202020204" pitchFamily="34" charset="0"/>
              </a:rPr>
              <a:t>ειρημένοις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σχολείοις</a:t>
            </a:r>
            <a:r>
              <a:rPr lang="el-GR" sz="1800" i="1" dirty="0">
                <a:latin typeface="Arial" panose="020B0604020202020204" pitchFamily="34" charset="0"/>
                <a:cs typeface="Arial" panose="020B0604020202020204" pitchFamily="34" charset="0"/>
              </a:rPr>
              <a:t>. Εν ταις </a:t>
            </a:r>
            <a:r>
              <a:rPr lang="el-GR" sz="1800" i="1" dirty="0" err="1">
                <a:latin typeface="Arial" panose="020B0604020202020204" pitchFamily="34" charset="0"/>
                <a:cs typeface="Arial" panose="020B0604020202020204" pitchFamily="34" charset="0"/>
              </a:rPr>
              <a:t>πόλεσι</a:t>
            </a:r>
            <a:r>
              <a:rPr lang="el-GR" sz="1800" i="1" dirty="0">
                <a:latin typeface="Arial" panose="020B0604020202020204" pitchFamily="34" charset="0"/>
                <a:cs typeface="Arial" panose="020B0604020202020204" pitchFamily="34" charset="0"/>
              </a:rPr>
              <a:t> και ταις </a:t>
            </a:r>
            <a:r>
              <a:rPr lang="el-GR" sz="1800" i="1" dirty="0" err="1">
                <a:latin typeface="Arial" panose="020B0604020202020204" pitchFamily="34" charset="0"/>
                <a:cs typeface="Arial" panose="020B0604020202020204" pitchFamily="34" charset="0"/>
              </a:rPr>
              <a:t>περιφερείαις</a:t>
            </a:r>
            <a:r>
              <a:rPr lang="el-GR" sz="1800" i="1" dirty="0">
                <a:latin typeface="Arial" panose="020B0604020202020204" pitchFamily="34" charset="0"/>
                <a:cs typeface="Arial" panose="020B0604020202020204" pitchFamily="34" charset="0"/>
              </a:rPr>
              <a:t> ένθα υπάρχει σημαντική αναλογία υπηκόων Ελλήνων ανηκόντων εις </a:t>
            </a:r>
            <a:r>
              <a:rPr lang="el-GR" sz="1800" i="1" dirty="0" err="1">
                <a:latin typeface="Arial" panose="020B0604020202020204" pitchFamily="34" charset="0"/>
                <a:cs typeface="Arial" panose="020B0604020202020204" pitchFamily="34" charset="0"/>
              </a:rPr>
              <a:t>εθνικάς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θρησκευτικάς</a:t>
            </a:r>
            <a:r>
              <a:rPr lang="el-GR" sz="1800" i="1" dirty="0">
                <a:latin typeface="Arial" panose="020B0604020202020204" pitchFamily="34" charset="0"/>
                <a:cs typeface="Arial" panose="020B0604020202020204" pitchFamily="34" charset="0"/>
              </a:rPr>
              <a:t> ή </a:t>
            </a:r>
            <a:r>
              <a:rPr lang="el-GR" sz="1800" i="1" dirty="0" err="1">
                <a:latin typeface="Arial" panose="020B0604020202020204" pitchFamily="34" charset="0"/>
                <a:cs typeface="Arial" panose="020B0604020202020204" pitchFamily="34" charset="0"/>
              </a:rPr>
              <a:t>γλωσσικάς</a:t>
            </a:r>
            <a:r>
              <a:rPr lang="el-GR" sz="1800" i="1" dirty="0">
                <a:latin typeface="Arial" panose="020B0604020202020204" pitchFamily="34" charset="0"/>
                <a:cs typeface="Arial" panose="020B0604020202020204" pitchFamily="34" charset="0"/>
              </a:rPr>
              <a:t> μειονότητας, θέλει εξασφαλισθεί εις τας μειονότητας ταύτας δικαία συμμετοχή εις την </a:t>
            </a:r>
            <a:r>
              <a:rPr lang="el-GR" sz="1800" i="1" dirty="0" err="1">
                <a:latin typeface="Arial" panose="020B0604020202020204" pitchFamily="34" charset="0"/>
                <a:cs typeface="Arial" panose="020B0604020202020204" pitchFamily="34" charset="0"/>
              </a:rPr>
              <a:t>απόλαυσιν</a:t>
            </a:r>
            <a:r>
              <a:rPr lang="el-GR" sz="1800" i="1" dirty="0">
                <a:latin typeface="Arial" panose="020B0604020202020204" pitchFamily="34" charset="0"/>
                <a:cs typeface="Arial" panose="020B0604020202020204" pitchFamily="34" charset="0"/>
              </a:rPr>
              <a:t> και την </a:t>
            </a:r>
            <a:r>
              <a:rPr lang="el-GR" sz="1800" i="1" dirty="0" err="1">
                <a:latin typeface="Arial" panose="020B0604020202020204" pitchFamily="34" charset="0"/>
                <a:cs typeface="Arial" panose="020B0604020202020204" pitchFamily="34" charset="0"/>
              </a:rPr>
              <a:t>διάθεσιν</a:t>
            </a:r>
            <a:r>
              <a:rPr lang="el-GR" sz="1800" i="1" dirty="0">
                <a:latin typeface="Arial" panose="020B0604020202020204" pitchFamily="34" charset="0"/>
                <a:cs typeface="Arial" panose="020B0604020202020204" pitchFamily="34" charset="0"/>
              </a:rPr>
              <a:t> των χρηματικών ποσών </a:t>
            </a:r>
            <a:r>
              <a:rPr lang="el-GR" sz="1800" i="1" dirty="0" err="1">
                <a:latin typeface="Arial" panose="020B0604020202020204" pitchFamily="34" charset="0"/>
                <a:cs typeface="Arial" panose="020B0604020202020204" pitchFamily="34" charset="0"/>
              </a:rPr>
              <a:t>άτινα</a:t>
            </a:r>
            <a:r>
              <a:rPr lang="el-GR" sz="1800" i="1" dirty="0">
                <a:latin typeface="Arial" panose="020B0604020202020204" pitchFamily="34" charset="0"/>
                <a:cs typeface="Arial" panose="020B0604020202020204" pitchFamily="34" charset="0"/>
              </a:rPr>
              <a:t> θα διατίθεντο διά του προϋπολογισμού του κράτους εκ του δημοσίου ταμείου, ή διά δημοτικών ή άλλων προϋπολογισμών, </a:t>
            </a:r>
            <a:r>
              <a:rPr lang="el-GR" sz="1800" i="1" dirty="0" err="1">
                <a:latin typeface="Arial" panose="020B0604020202020204" pitchFamily="34" charset="0"/>
                <a:cs typeface="Arial" panose="020B0604020202020204" pitchFamily="34" charset="0"/>
              </a:rPr>
              <a:t>δι</a:t>
            </a:r>
            <a:r>
              <a:rPr lang="el-GR" sz="1800" i="1" dirty="0">
                <a:latin typeface="Arial" panose="020B0604020202020204" pitchFamily="34" charset="0"/>
                <a:cs typeface="Arial" panose="020B0604020202020204" pitchFamily="34" charset="0"/>
              </a:rPr>
              <a:t>’ εκπαιδευτικούς, θρησκευτικούς ή φιλανθρωπικούς σκοπούς. Αι διατάξεις του παρόντος άρθρου </a:t>
            </a:r>
            <a:r>
              <a:rPr lang="el-GR" sz="1800" i="1" dirty="0" err="1">
                <a:latin typeface="Arial" panose="020B0604020202020204" pitchFamily="34" charset="0"/>
                <a:cs typeface="Arial" panose="020B0604020202020204" pitchFamily="34" charset="0"/>
              </a:rPr>
              <a:t>εφαρμοσθήσονται</a:t>
            </a:r>
            <a:r>
              <a:rPr lang="el-GR" sz="1800" i="1" dirty="0">
                <a:latin typeface="Arial" panose="020B0604020202020204" pitchFamily="34" charset="0"/>
                <a:cs typeface="Arial" panose="020B0604020202020204" pitchFamily="34" charset="0"/>
              </a:rPr>
              <a:t> μόνον ως προς τα εδάφη τα περιελθόντα εις την Ελλάδα μετά την 1</a:t>
            </a:r>
            <a:r>
              <a:rPr lang="el-GR" sz="1800" i="1" baseline="30000" dirty="0">
                <a:latin typeface="Arial" panose="020B0604020202020204" pitchFamily="34" charset="0"/>
                <a:cs typeface="Arial" panose="020B0604020202020204" pitchFamily="34" charset="0"/>
              </a:rPr>
              <a:t>ην</a:t>
            </a:r>
            <a:r>
              <a:rPr lang="el-GR" sz="1800" i="1" dirty="0">
                <a:latin typeface="Arial" panose="020B0604020202020204" pitchFamily="34" charset="0"/>
                <a:cs typeface="Arial" panose="020B0604020202020204" pitchFamily="34" charset="0"/>
              </a:rPr>
              <a:t> Ιανουαρίου 1913»</a:t>
            </a:r>
            <a:endParaRPr lang="el-GR" sz="1800" b="1" dirty="0">
              <a:latin typeface="Arial" pitchFamily="34" charset="0"/>
              <a:cs typeface="Arial" pitchFamily="34" charset="0"/>
            </a:endParaRPr>
          </a:p>
          <a:p>
            <a:pPr>
              <a:buNone/>
            </a:pPr>
            <a:endParaRPr lang="el-GR" sz="1800" dirty="0">
              <a:latin typeface="Arial" pitchFamily="34" charset="0"/>
              <a:cs typeface="Arial" pitchFamily="34" charset="0"/>
            </a:endParaRPr>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342</a:t>
            </a:fld>
            <a:endParaRPr lang="el-GR" dirty="0"/>
          </a:p>
        </p:txBody>
      </p:sp>
    </p:spTree>
    <p:extLst>
      <p:ext uri="{BB962C8B-B14F-4D97-AF65-F5344CB8AC3E}">
        <p14:creationId xmlns:p14="http://schemas.microsoft.com/office/powerpoint/2010/main" val="2964192407"/>
      </p:ext>
    </p:extLst>
  </p:cSld>
  <p:clrMapOvr>
    <a:masterClrMapping/>
  </p:clrMapOvr>
  <p:transition>
    <p:dissolve/>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a:latin typeface="Times New Roman" panose="02020603050405020304" pitchFamily="18" charset="0"/>
                <a:cs typeface="Times New Roman" panose="02020603050405020304" pitchFamily="18" charset="0"/>
              </a:rPr>
              <a:t>Πρωτόκολλο «Πολίτη - </a:t>
            </a:r>
            <a:r>
              <a:rPr lang="el-GR" sz="2800" dirty="0" err="1">
                <a:latin typeface="Times New Roman" panose="02020603050405020304" pitchFamily="18" charset="0"/>
                <a:cs typeface="Times New Roman" panose="02020603050405020304" pitchFamily="18" charset="0"/>
              </a:rPr>
              <a:t>Καλφόφ</a:t>
            </a:r>
            <a:r>
              <a:rPr lang="el-GR" sz="2800" dirty="0">
                <a:latin typeface="Times New Roman" panose="02020603050405020304" pitchFamily="18" charset="0"/>
                <a:cs typeface="Times New Roman" panose="02020603050405020304" pitchFamily="18" charset="0"/>
              </a:rPr>
              <a:t>» (Σεπτέμβριος 1924)</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179512" y="1628800"/>
            <a:ext cx="8712968" cy="4176464"/>
          </a:xfrm>
        </p:spPr>
        <p:txBody>
          <a:bodyPr>
            <a:normAutofit lnSpcReduction="10000"/>
          </a:bodyPr>
          <a:lstStyle/>
          <a:p>
            <a:pPr>
              <a:buNone/>
            </a:pPr>
            <a:endParaRPr lang="el-GR" sz="1800" dirty="0">
              <a:latin typeface="Arial" pitchFamily="34" charset="0"/>
              <a:cs typeface="Arial" pitchFamily="34" charset="0"/>
            </a:endParaRPr>
          </a:p>
          <a:p>
            <a:pPr marL="0" indent="0">
              <a:buClr>
                <a:srgbClr val="FF0000"/>
              </a:buClr>
              <a:buNone/>
            </a:pPr>
            <a:r>
              <a:rPr lang="el-GR" sz="3200" dirty="0">
                <a:latin typeface="Times New Roman" panose="02020603050405020304" pitchFamily="18" charset="0"/>
                <a:cs typeface="Times New Roman" panose="02020603050405020304" pitchFamily="18" charset="0"/>
              </a:rPr>
              <a:t>Η Ελλάδα αναγνώριζε τους σλαβόφωνους πληθυσμούς που κατοικούσαν στα εδάφη της ως «Βούλγαρους» και αναλάμβανε την υποχρέωση να τους παραχωρήσει μειονοτικά δικαιώματα. </a:t>
            </a:r>
          </a:p>
          <a:p>
            <a:pPr marL="0" indent="0">
              <a:buClr>
                <a:srgbClr val="FF0000"/>
              </a:buClr>
              <a:buNone/>
            </a:pPr>
            <a:endParaRPr lang="el-GR" sz="3200" dirty="0">
              <a:latin typeface="Times New Roman" panose="02020603050405020304" pitchFamily="18" charset="0"/>
              <a:cs typeface="Times New Roman" panose="02020603050405020304" pitchFamily="18" charset="0"/>
            </a:endParaRPr>
          </a:p>
          <a:p>
            <a:pPr marL="0" indent="0">
              <a:buClr>
                <a:srgbClr val="FF0000"/>
              </a:buClr>
              <a:buNone/>
            </a:pPr>
            <a:r>
              <a:rPr lang="el-GR" sz="3200" b="1" dirty="0">
                <a:latin typeface="Times New Roman" panose="02020603050405020304" pitchFamily="18" charset="0"/>
                <a:cs typeface="Times New Roman" panose="02020603050405020304" pitchFamily="18" charset="0"/>
              </a:rPr>
              <a:t>Δεν επικυρώθηκε ποτέ λόγω των επιπλοκών που προκάλεσε</a:t>
            </a:r>
          </a:p>
        </p:txBody>
      </p:sp>
      <p:sp>
        <p:nvSpPr>
          <p:cNvPr id="5" name="4 - Θέση υποσέλιδου"/>
          <p:cNvSpPr>
            <a:spLocks noGrp="1"/>
          </p:cNvSpPr>
          <p:nvPr>
            <p:ph type="ftr" sz="quarter" idx="11"/>
          </p:nvPr>
        </p:nvSpPr>
        <p:spPr>
          <a:xfrm>
            <a:off x="609600" y="7029399"/>
            <a:ext cx="5421083" cy="216024"/>
          </a:xfrm>
        </p:spPr>
        <p:txBody>
          <a:bodyPr/>
          <a:lstStyle/>
          <a:p>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343</a:t>
            </a:fld>
            <a:endParaRPr lang="el-GR" dirty="0"/>
          </a:p>
        </p:txBody>
      </p:sp>
    </p:spTree>
    <p:extLst>
      <p:ext uri="{BB962C8B-B14F-4D97-AF65-F5344CB8AC3E}">
        <p14:creationId xmlns:p14="http://schemas.microsoft.com/office/powerpoint/2010/main" val="36251654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a:latin typeface="Arial" panose="020B0604020202020204" pitchFamily="34" charset="0"/>
                <a:cs typeface="Arial" panose="020B0604020202020204" pitchFamily="34" charset="0"/>
              </a:rPr>
              <a:t>Εκπαιδευτική πολιτική Πάγκαλου τέλη του 1925</a:t>
            </a:r>
            <a:endParaRPr lang="el-GR" dirty="0"/>
          </a:p>
        </p:txBody>
      </p:sp>
      <p:sp>
        <p:nvSpPr>
          <p:cNvPr id="3" name="2 - Θέση περιεχομένου"/>
          <p:cNvSpPr>
            <a:spLocks noGrp="1"/>
          </p:cNvSpPr>
          <p:nvPr>
            <p:ph idx="1"/>
          </p:nvPr>
        </p:nvSpPr>
        <p:spPr>
          <a:xfrm>
            <a:off x="179512" y="2057400"/>
            <a:ext cx="8352928" cy="4572000"/>
          </a:xfrm>
        </p:spPr>
        <p:txBody>
          <a:bodyPr>
            <a:normAutofit fontScale="92500"/>
          </a:bodyPr>
          <a:lstStyle/>
          <a:p>
            <a:pPr>
              <a:buNone/>
            </a:pPr>
            <a:endParaRPr lang="el-GR" sz="1800" dirty="0">
              <a:latin typeface="Arial" pitchFamily="34" charset="0"/>
              <a:cs typeface="Arial" pitchFamily="34" charset="0"/>
            </a:endParaRPr>
          </a:p>
          <a:p>
            <a:pPr algn="just">
              <a:buClr>
                <a:srgbClr val="FF0000"/>
              </a:buClr>
              <a:buFont typeface="Wingdings" panose="05000000000000000000" pitchFamily="2" charset="2"/>
              <a:buChar char="v"/>
            </a:pPr>
            <a:r>
              <a:rPr lang="el-GR" sz="2600" dirty="0">
                <a:latin typeface="Times New Roman" panose="02020603050405020304" pitchFamily="18" charset="0"/>
                <a:cs typeface="Times New Roman" panose="02020603050405020304" pitchFamily="18" charset="0"/>
              </a:rPr>
              <a:t>νομοθετικό διάταγμα πρόβλεπε την ίδρυση στη Βόρεια Ελλάδα ιδιαίτερου τμήματος στοιχειώδους εκπαιδεύσεως για την καλύτερη διοίκηση και εποπτεία των ξενόφωνων σχολείων</a:t>
            </a:r>
            <a:endParaRPr lang="el-GR" sz="2600" b="1" dirty="0">
              <a:latin typeface="Times New Roman" panose="02020603050405020304" pitchFamily="18" charset="0"/>
              <a:cs typeface="Times New Roman" panose="02020603050405020304" pitchFamily="18" charset="0"/>
            </a:endParaRPr>
          </a:p>
          <a:p>
            <a:pPr algn="just">
              <a:buClr>
                <a:srgbClr val="FF0000"/>
              </a:buClr>
              <a:buFont typeface="Wingdings" panose="05000000000000000000" pitchFamily="2" charset="2"/>
              <a:buChar char="v"/>
            </a:pPr>
            <a:r>
              <a:rPr lang="el-GR" sz="2600" b="1"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Το ίδια χρονική περίοδο συντάχθηκε και το Αλφαβητάριο (</a:t>
            </a:r>
            <a:r>
              <a:rPr lang="en-US" sz="2600" dirty="0" err="1">
                <a:latin typeface="Times New Roman" panose="02020603050405020304" pitchFamily="18" charset="0"/>
                <a:cs typeface="Times New Roman" panose="02020603050405020304" pitchFamily="18" charset="0"/>
              </a:rPr>
              <a:t>Abecedar</a:t>
            </a:r>
            <a:r>
              <a:rPr lang="el-GR" sz="2600" dirty="0">
                <a:latin typeface="Times New Roman" panose="02020603050405020304" pitchFamily="18" charset="0"/>
                <a:cs typeface="Times New Roman" panose="02020603050405020304" pitchFamily="18" charset="0"/>
              </a:rPr>
              <a:t>) για χρήση από τους σλαβόφωνους μαθητές, ο βίος του οποίου όμως έληξε άδοξα ,διότι προκάλεσε την αντίδραση και της Βουλγαρίας και της Γιουγκοσλαβίας, αφού ήταν γραμμένο στο τοπικό ιδίωμα με λατινικούς χαρακτήρες αλλά και την αντίδραση του ντόπιου ελληνόφωνου και σλαβόφωνου </a:t>
            </a:r>
            <a:r>
              <a:rPr lang="el-GR" sz="2600" dirty="0" err="1">
                <a:latin typeface="Times New Roman" panose="02020603050405020304" pitchFamily="18" charset="0"/>
                <a:cs typeface="Times New Roman" panose="02020603050405020304" pitchFamily="18" charset="0"/>
              </a:rPr>
              <a:t>στοιχείου(π.χ</a:t>
            </a:r>
            <a:r>
              <a:rPr lang="el-GR" sz="2600" dirty="0">
                <a:latin typeface="Times New Roman" panose="02020603050405020304" pitchFamily="18" charset="0"/>
                <a:cs typeface="Times New Roman" panose="02020603050405020304" pitchFamily="18" charset="0"/>
              </a:rPr>
              <a:t>. περίπτωση στο Αμύνταιο).</a:t>
            </a:r>
            <a:endParaRPr lang="el-GR" sz="2600" b="1" dirty="0">
              <a:latin typeface="Times New Roman" panose="02020603050405020304" pitchFamily="18" charset="0"/>
              <a:cs typeface="Times New Roman" panose="02020603050405020304" pitchFamily="18" charset="0"/>
            </a:endParaRPr>
          </a:p>
        </p:txBody>
      </p:sp>
      <p:sp>
        <p:nvSpPr>
          <p:cNvPr id="5" name="4 - Θέση υποσέλιδου"/>
          <p:cNvSpPr>
            <a:spLocks noGrp="1"/>
          </p:cNvSpPr>
          <p:nvPr>
            <p:ph type="ftr" sz="quarter" idx="11"/>
          </p:nvPr>
        </p:nvSpPr>
        <p:spPr>
          <a:xfrm flipV="1">
            <a:off x="609600" y="7677471"/>
            <a:ext cx="5421083" cy="432048"/>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344</a:t>
            </a:fld>
            <a:endParaRPr lang="el-GR" dirty="0"/>
          </a:p>
        </p:txBody>
      </p:sp>
    </p:spTree>
    <p:extLst>
      <p:ext uri="{BB962C8B-B14F-4D97-AF65-F5344CB8AC3E}">
        <p14:creationId xmlns:p14="http://schemas.microsoft.com/office/powerpoint/2010/main" val="18664294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Χαρακτηριστικά της πολιτικής του ελληνικού κράτους απέναντι στους σλαβόφωνους</a:t>
            </a:r>
          </a:p>
        </p:txBody>
      </p:sp>
      <p:sp>
        <p:nvSpPr>
          <p:cNvPr id="3" name="2 - Θέση περιεχομένου"/>
          <p:cNvSpPr>
            <a:spLocks noGrp="1"/>
          </p:cNvSpPr>
          <p:nvPr>
            <p:ph idx="1"/>
          </p:nvPr>
        </p:nvSpPr>
        <p:spPr>
          <a:xfrm>
            <a:off x="107504" y="1516698"/>
            <a:ext cx="7893496" cy="5341302"/>
          </a:xfrm>
        </p:spPr>
        <p:txBody>
          <a:bodyPr>
            <a:normAutofit/>
          </a:bodyPr>
          <a:lstStyle/>
          <a:p>
            <a:pPr>
              <a:buNone/>
            </a:pPr>
            <a:endParaRPr lang="el-GR" sz="1800" dirty="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v"/>
            </a:pPr>
            <a:r>
              <a:rPr lang="el-GR" sz="1800" dirty="0">
                <a:latin typeface="Arial" panose="020B0604020202020204" pitchFamily="34" charset="0"/>
                <a:cs typeface="Arial" panose="020B0604020202020204" pitchFamily="34" charset="0"/>
              </a:rPr>
              <a:t> </a:t>
            </a:r>
            <a:r>
              <a:rPr lang="el-GR" sz="2400" dirty="0">
                <a:latin typeface="Times New Roman" panose="02020603050405020304" pitchFamily="18" charset="0"/>
                <a:cs typeface="Times New Roman" panose="02020603050405020304" pitchFamily="18" charset="0"/>
              </a:rPr>
              <a:t>Μετακινήσεις πληθυσμών</a:t>
            </a:r>
          </a:p>
          <a:p>
            <a:pPr algn="just">
              <a:buClr>
                <a:srgbClr val="FF0000"/>
              </a:buClr>
              <a:buFont typeface="Wingdings" panose="05000000000000000000" pitchFamily="2" charset="2"/>
              <a:buChar char="v"/>
            </a:pPr>
            <a:endParaRPr lang="el-GR" sz="2400" dirty="0">
              <a:latin typeface="Times New Roman" panose="02020603050405020304" pitchFamily="18" charset="0"/>
              <a:cs typeface="Times New Roman" panose="02020603050405020304" pitchFamily="18" charset="0"/>
            </a:endParaRPr>
          </a:p>
          <a:p>
            <a:pPr algn="just">
              <a:buClr>
                <a:srgbClr val="FF0000"/>
              </a:buClr>
              <a:buFont typeface="Wingdings" panose="05000000000000000000" pitchFamily="2" charset="2"/>
              <a:buChar char="v"/>
            </a:pPr>
            <a:r>
              <a:rPr lang="el-GR" sz="2400" dirty="0">
                <a:latin typeface="Times New Roman" panose="02020603050405020304" pitchFamily="18" charset="0"/>
                <a:cs typeface="Times New Roman" panose="02020603050405020304" pitchFamily="18" charset="0"/>
              </a:rPr>
              <a:t> Πολιτικές αφομοίωσης</a:t>
            </a:r>
          </a:p>
          <a:p>
            <a:pPr algn="just">
              <a:buClr>
                <a:srgbClr val="FF0000"/>
              </a:buClr>
              <a:buFont typeface="Wingdings" panose="05000000000000000000" pitchFamily="2" charset="2"/>
              <a:buChar char="v"/>
            </a:pPr>
            <a:endParaRPr lang="el-GR" sz="2400" dirty="0">
              <a:latin typeface="Times New Roman" panose="02020603050405020304" pitchFamily="18" charset="0"/>
              <a:cs typeface="Times New Roman" panose="02020603050405020304" pitchFamily="18" charset="0"/>
            </a:endParaRPr>
          </a:p>
          <a:p>
            <a:pPr algn="just">
              <a:buClr>
                <a:srgbClr val="FF0000"/>
              </a:buClr>
              <a:buFont typeface="Wingdings" panose="05000000000000000000" pitchFamily="2" charset="2"/>
              <a:buChar char="v"/>
            </a:pPr>
            <a:r>
              <a:rPr lang="el-GR" sz="2400" dirty="0">
                <a:latin typeface="Times New Roman" panose="02020603050405020304" pitchFamily="18" charset="0"/>
                <a:cs typeface="Times New Roman" panose="02020603050405020304" pitchFamily="18" charset="0"/>
              </a:rPr>
              <a:t>Η σπουδαιότητα της Μακεδονίας για τον Ελληνισμό ήταν πάρα πολύ μεγάλη με βάση τον ρόλο «ον αύτη </a:t>
            </a:r>
            <a:r>
              <a:rPr lang="el-GR" sz="2400" dirty="0" err="1">
                <a:latin typeface="Times New Roman" panose="02020603050405020304" pitchFamily="18" charset="0"/>
                <a:cs typeface="Times New Roman" panose="02020603050405020304" pitchFamily="18" charset="0"/>
              </a:rPr>
              <a:t>διεδραμάτησεν</a:t>
            </a:r>
            <a:r>
              <a:rPr lang="el-GR" sz="2400" dirty="0">
                <a:latin typeface="Times New Roman" panose="02020603050405020304" pitchFamily="18" charset="0"/>
                <a:cs typeface="Times New Roman" panose="02020603050405020304" pitchFamily="18" charset="0"/>
              </a:rPr>
              <a:t> εν τη ιστορία του καθόλου Ελληνισμού»</a:t>
            </a:r>
          </a:p>
          <a:p>
            <a:pPr marL="0" indent="0" algn="just">
              <a:buClr>
                <a:srgbClr val="FF0000"/>
              </a:buClr>
              <a:buNone/>
            </a:pP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Θ.Ρηγόπουλος(Υπουργός</a:t>
            </a:r>
            <a:r>
              <a:rPr lang="el-GR" sz="2400" dirty="0">
                <a:latin typeface="Times New Roman" panose="02020603050405020304" pitchFamily="18" charset="0"/>
                <a:cs typeface="Times New Roman" panose="02020603050405020304" pitchFamily="18" charset="0"/>
              </a:rPr>
              <a:t> Δικαιοσύνης</a:t>
            </a:r>
            <a:r>
              <a:rPr lang="el-GR" sz="1800" dirty="0">
                <a:latin typeface="Arial" panose="020B0604020202020204" pitchFamily="34" charset="0"/>
                <a:cs typeface="Arial" panose="020B0604020202020204" pitchFamily="34" charset="0"/>
              </a:rPr>
              <a:t>)</a:t>
            </a:r>
          </a:p>
        </p:txBody>
      </p:sp>
      <p:sp>
        <p:nvSpPr>
          <p:cNvPr id="5" name="4 - Θέση υποσέλιδου"/>
          <p:cNvSpPr>
            <a:spLocks noGrp="1"/>
          </p:cNvSpPr>
          <p:nvPr>
            <p:ph type="ftr" sz="quarter" idx="11"/>
          </p:nvPr>
        </p:nvSpPr>
        <p:spPr>
          <a:xfrm flipV="1">
            <a:off x="609600" y="7533455"/>
            <a:ext cx="5421083" cy="216024"/>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345</a:t>
            </a:fld>
            <a:endParaRPr lang="el-GR" dirty="0"/>
          </a:p>
        </p:txBody>
      </p:sp>
    </p:spTree>
    <p:extLst>
      <p:ext uri="{BB962C8B-B14F-4D97-AF65-F5344CB8AC3E}">
        <p14:creationId xmlns:p14="http://schemas.microsoft.com/office/powerpoint/2010/main" val="227952016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Η δυστοκία  της ελληνικής διοικητικής πολιτικής  στη Μακεδονία </a:t>
            </a:r>
            <a:r>
              <a:rPr lang="el-GR" sz="2800" dirty="0">
                <a:latin typeface="Arial" panose="020B0604020202020204" pitchFamily="34" charset="0"/>
                <a:cs typeface="Arial" panose="020B0604020202020204" pitchFamily="34" charset="0"/>
              </a:rPr>
              <a:t>(Μεσοπόλεμος)</a:t>
            </a:r>
            <a:endParaRPr lang="el-GR" sz="2800"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179512" y="1628800"/>
            <a:ext cx="7821488" cy="4258816"/>
          </a:xfrm>
        </p:spPr>
        <p:txBody>
          <a:bodyPr>
            <a:normAutofit/>
          </a:bodyPr>
          <a:lstStyle/>
          <a:p>
            <a:pPr>
              <a:buNone/>
            </a:pPr>
            <a:endParaRPr lang="el-GR" sz="18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Οφειλόταν στη στάση των εκπροσώπων και ιδιαίτερα των χαμηλόβαθμων στελεχών του κράτους, διοικητικών και αστυνομικών.</a:t>
            </a:r>
          </a:p>
          <a:p>
            <a:pPr>
              <a:buNone/>
            </a:pPr>
            <a:endParaRPr lang="el-GR" sz="1800" dirty="0">
              <a:latin typeface="Arial" panose="020B0604020202020204" pitchFamily="34" charset="0"/>
              <a:cs typeface="Arial" panose="020B0604020202020204" pitchFamily="34" charset="0"/>
            </a:endParaRPr>
          </a:p>
          <a:p>
            <a:pPr marL="0" indent="0" algn="just">
              <a:spcBef>
                <a:spcPts val="0"/>
              </a:spcBef>
              <a:buNone/>
            </a:pPr>
            <a:r>
              <a:rPr lang="el-GR" sz="1800" i="1" dirty="0">
                <a:latin typeface="Arial" panose="020B0604020202020204" pitchFamily="34" charset="0"/>
                <a:cs typeface="Arial" pitchFamily="34" charset="0"/>
              </a:rPr>
              <a:t> «Πώς δύναται να </a:t>
            </a:r>
            <a:r>
              <a:rPr lang="el-GR" sz="1800" i="1" dirty="0" err="1">
                <a:latin typeface="Arial" panose="020B0604020202020204" pitchFamily="34" charset="0"/>
                <a:cs typeface="Arial" pitchFamily="34" charset="0"/>
              </a:rPr>
              <a:t>αφομοιωθή</a:t>
            </a:r>
            <a:r>
              <a:rPr lang="el-GR" sz="1800" i="1" dirty="0">
                <a:latin typeface="Arial" panose="020B0604020202020204" pitchFamily="34" charset="0"/>
                <a:cs typeface="Arial" pitchFamily="34" charset="0"/>
              </a:rPr>
              <a:t> προς τον </a:t>
            </a:r>
            <a:r>
              <a:rPr lang="el-GR" sz="1800" i="1" dirty="0" err="1">
                <a:latin typeface="Arial" panose="020B0604020202020204" pitchFamily="34" charset="0"/>
                <a:cs typeface="Arial" pitchFamily="34" charset="0"/>
              </a:rPr>
              <a:t>ελληνισμόν</a:t>
            </a:r>
            <a:r>
              <a:rPr lang="el-GR" sz="1800" i="1" dirty="0">
                <a:latin typeface="Arial" panose="020B0604020202020204" pitchFamily="34" charset="0"/>
                <a:cs typeface="Arial" pitchFamily="34" charset="0"/>
              </a:rPr>
              <a:t> εκείνος ο άξεστος </a:t>
            </a:r>
            <a:r>
              <a:rPr lang="el-GR" sz="1800" i="1" dirty="0" err="1">
                <a:latin typeface="Arial" panose="020B0604020202020204" pitchFamily="34" charset="0"/>
                <a:cs typeface="Arial" pitchFamily="34" charset="0"/>
              </a:rPr>
              <a:t>σλαυόφωνος</a:t>
            </a:r>
            <a:r>
              <a:rPr lang="el-GR" sz="1800" i="1" dirty="0">
                <a:latin typeface="Arial" panose="020B0604020202020204" pitchFamily="34" charset="0"/>
                <a:cs typeface="Arial" pitchFamily="34" charset="0"/>
              </a:rPr>
              <a:t> </a:t>
            </a:r>
            <a:r>
              <a:rPr lang="el-GR" sz="1800" i="1" dirty="0" err="1">
                <a:latin typeface="Arial" panose="020B0604020202020204" pitchFamily="34" charset="0"/>
                <a:cs typeface="Arial" pitchFamily="34" charset="0"/>
              </a:rPr>
              <a:t>δυτικομακεδών</a:t>
            </a:r>
            <a:r>
              <a:rPr lang="el-GR" sz="1800" i="1" dirty="0">
                <a:latin typeface="Arial" panose="020B0604020202020204" pitchFamily="34" charset="0"/>
                <a:cs typeface="Arial" pitchFamily="34" charset="0"/>
              </a:rPr>
              <a:t>, ο οποίος εκτός του ότι δεν </a:t>
            </a:r>
            <a:r>
              <a:rPr lang="el-GR" sz="1800" i="1" dirty="0" err="1">
                <a:latin typeface="Arial" panose="020B0604020202020204" pitchFamily="34" charset="0"/>
                <a:cs typeface="Arial" pitchFamily="34" charset="0"/>
              </a:rPr>
              <a:t>ηυτήχησεν</a:t>
            </a:r>
            <a:r>
              <a:rPr lang="el-GR" sz="1800" i="1" dirty="0">
                <a:latin typeface="Arial" panose="020B0604020202020204" pitchFamily="34" charset="0"/>
                <a:cs typeface="Arial" pitchFamily="34" charset="0"/>
              </a:rPr>
              <a:t> να </a:t>
            </a:r>
            <a:r>
              <a:rPr lang="el-GR" sz="1800" i="1" dirty="0" err="1">
                <a:latin typeface="Arial" panose="020B0604020202020204" pitchFamily="34" charset="0"/>
                <a:cs typeface="Arial" pitchFamily="34" charset="0"/>
              </a:rPr>
              <a:t>αντιληφθή</a:t>
            </a:r>
            <a:r>
              <a:rPr lang="el-GR" sz="1800" i="1" dirty="0">
                <a:latin typeface="Arial" panose="020B0604020202020204" pitchFamily="34" charset="0"/>
                <a:cs typeface="Arial" pitchFamily="34" charset="0"/>
              </a:rPr>
              <a:t> μέχρι σήμερον ουδεμία στοργικότητα </a:t>
            </a:r>
            <a:r>
              <a:rPr lang="el-GR" sz="1800" i="1" dirty="0" err="1">
                <a:latin typeface="Arial" panose="020B0604020202020204" pitchFamily="34" charset="0"/>
                <a:cs typeface="Arial" pitchFamily="34" charset="0"/>
              </a:rPr>
              <a:t>διοικητικήν</a:t>
            </a:r>
            <a:r>
              <a:rPr lang="el-GR" sz="1800" i="1" dirty="0">
                <a:latin typeface="Arial" panose="020B0604020202020204" pitchFamily="34" charset="0"/>
                <a:cs typeface="Arial" pitchFamily="34" charset="0"/>
              </a:rPr>
              <a:t>, ακούει επί πλέον από του στόματος των οργάνων εξουσίας ότι είναι Βούλγαρος ή βλέπει άλλους </a:t>
            </a:r>
            <a:r>
              <a:rPr lang="el-GR" sz="1800" i="1" dirty="0" err="1">
                <a:latin typeface="Arial" panose="020B0604020202020204" pitchFamily="34" charset="0"/>
                <a:cs typeface="Arial" pitchFamily="34" charset="0"/>
              </a:rPr>
              <a:t>συμπολίτας</a:t>
            </a:r>
            <a:r>
              <a:rPr lang="el-GR" sz="1800" i="1" dirty="0">
                <a:latin typeface="Arial" panose="020B0604020202020204" pitchFamily="34" charset="0"/>
                <a:cs typeface="Arial" pitchFamily="34" charset="0"/>
              </a:rPr>
              <a:t> του, περί της </a:t>
            </a:r>
            <a:r>
              <a:rPr lang="el-GR" sz="1800" i="1" dirty="0" err="1">
                <a:latin typeface="Arial" panose="020B0604020202020204" pitchFamily="34" charset="0"/>
                <a:cs typeface="Arial" pitchFamily="34" charset="0"/>
              </a:rPr>
              <a:t>ελληνικότητος</a:t>
            </a:r>
            <a:r>
              <a:rPr lang="el-GR" sz="1800" i="1" dirty="0">
                <a:latin typeface="Arial" panose="020B0604020202020204" pitchFamily="34" charset="0"/>
                <a:cs typeface="Arial" pitchFamily="34" charset="0"/>
              </a:rPr>
              <a:t> των οποίων ο ίδιος δεν αμφέβαλλε ποτέ, να </a:t>
            </a:r>
            <a:r>
              <a:rPr lang="el-GR" sz="1800" i="1" dirty="0" err="1">
                <a:latin typeface="Arial" panose="020B0604020202020204" pitchFamily="34" charset="0"/>
                <a:cs typeface="Arial" pitchFamily="34" charset="0"/>
              </a:rPr>
              <a:t>κατηγορώνται</a:t>
            </a:r>
            <a:r>
              <a:rPr lang="el-GR" sz="1800" i="1" dirty="0">
                <a:latin typeface="Arial" panose="020B0604020202020204" pitchFamily="34" charset="0"/>
                <a:cs typeface="Arial" pitchFamily="34" charset="0"/>
              </a:rPr>
              <a:t> υπό των αρχών ότι είναι Βούλγαροι;».</a:t>
            </a:r>
          </a:p>
          <a:p>
            <a:pPr>
              <a:buClr>
                <a:srgbClr val="FF0000"/>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Επιστολή Μ. </a:t>
            </a:r>
            <a:r>
              <a:rPr lang="el-GR" sz="1800" dirty="0" err="1">
                <a:latin typeface="Arial" panose="020B0604020202020204" pitchFamily="34" charset="0"/>
                <a:cs typeface="Arial" panose="020B0604020202020204" pitchFamily="34" charset="0"/>
              </a:rPr>
              <a:t>Γκέλε</a:t>
            </a:r>
            <a:r>
              <a:rPr lang="el-GR" sz="1800" dirty="0">
                <a:latin typeface="Arial" panose="020B0604020202020204" pitchFamily="34" charset="0"/>
                <a:cs typeface="Arial" panose="020B0604020202020204" pitchFamily="34" charset="0"/>
              </a:rPr>
              <a:t> στον πρωθυπουργό (Μάιος 1931)</a:t>
            </a:r>
          </a:p>
          <a:p>
            <a:pPr>
              <a:buClr>
                <a:srgbClr val="FF0000"/>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p:txBody>
      </p:sp>
      <p:sp>
        <p:nvSpPr>
          <p:cNvPr id="5" name="4 - Θέση υποσέλιδου"/>
          <p:cNvSpPr>
            <a:spLocks noGrp="1"/>
          </p:cNvSpPr>
          <p:nvPr>
            <p:ph type="ftr" sz="quarter" idx="11"/>
          </p:nvPr>
        </p:nvSpPr>
        <p:spPr>
          <a:xfrm flipV="1">
            <a:off x="609600" y="7775768"/>
            <a:ext cx="5421083" cy="45719"/>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346</a:t>
            </a:fld>
            <a:endParaRPr lang="el-GR" dirty="0"/>
          </a:p>
        </p:txBody>
      </p:sp>
    </p:spTree>
    <p:extLst>
      <p:ext uri="{BB962C8B-B14F-4D97-AF65-F5344CB8AC3E}">
        <p14:creationId xmlns:p14="http://schemas.microsoft.com/office/powerpoint/2010/main" val="14616006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Αίτια </a:t>
            </a:r>
          </a:p>
        </p:txBody>
      </p:sp>
      <p:sp>
        <p:nvSpPr>
          <p:cNvPr id="3" name="2 - Θέση περιεχομένου"/>
          <p:cNvSpPr>
            <a:spLocks noGrp="1"/>
          </p:cNvSpPr>
          <p:nvPr>
            <p:ph idx="1"/>
          </p:nvPr>
        </p:nvSpPr>
        <p:spPr>
          <a:xfrm>
            <a:off x="107504" y="1628800"/>
            <a:ext cx="8928992" cy="4230470"/>
          </a:xfrm>
        </p:spPr>
        <p:txBody>
          <a:bodyPr>
            <a:normAutofit/>
          </a:bodyPr>
          <a:lstStyle/>
          <a:p>
            <a:pPr>
              <a:buNone/>
            </a:pPr>
            <a:endParaRPr lang="el-GR" sz="1800" dirty="0">
              <a:latin typeface="Arial" panose="020B0604020202020204" pitchFamily="34" charset="0"/>
              <a:cs typeface="Arial" panose="020B0604020202020204" pitchFamily="34" charset="0"/>
            </a:endParaRPr>
          </a:p>
          <a:p>
            <a:pPr algn="just">
              <a:buNone/>
            </a:pPr>
            <a:r>
              <a:rPr lang="el-GR" sz="1800" dirty="0">
                <a:latin typeface="Arial" panose="020B0604020202020204" pitchFamily="34" charset="0"/>
                <a:cs typeface="Arial" panose="020B0604020202020204" pitchFamily="34" charset="0"/>
              </a:rPr>
              <a:t>     </a:t>
            </a:r>
            <a:r>
              <a:rPr lang="el-GR" sz="2400" dirty="0">
                <a:latin typeface="Times New Roman" panose="02020603050405020304" pitchFamily="18" charset="0"/>
                <a:cs typeface="Times New Roman" panose="02020603050405020304" pitchFamily="18" charset="0"/>
              </a:rPr>
              <a:t>Η ανεπάρκεια του διοικητικού μηχανισμού, των αστυνομικών και στρατιωτικών αρχών, </a:t>
            </a:r>
          </a:p>
          <a:p>
            <a:pPr algn="just">
              <a:buNone/>
            </a:pPr>
            <a:r>
              <a:rPr lang="el-GR" sz="2400" dirty="0">
                <a:latin typeface="Times New Roman" panose="02020603050405020304" pitchFamily="18" charset="0"/>
                <a:cs typeface="Times New Roman" panose="02020603050405020304" pitchFamily="18" charset="0"/>
              </a:rPr>
              <a:t>     Η  επιθυμία για εθνολογική </a:t>
            </a:r>
            <a:r>
              <a:rPr lang="el-GR" sz="2400" dirty="0" err="1">
                <a:latin typeface="Times New Roman" panose="02020603050405020304" pitchFamily="18" charset="0"/>
                <a:cs typeface="Times New Roman" panose="02020603050405020304" pitchFamily="18" charset="0"/>
              </a:rPr>
              <a:t>ομογενοποίηση</a:t>
            </a:r>
            <a:r>
              <a:rPr lang="el-GR" sz="2400" dirty="0">
                <a:latin typeface="Times New Roman" panose="02020603050405020304" pitchFamily="18" charset="0"/>
                <a:cs typeface="Times New Roman" panose="02020603050405020304" pitchFamily="18" charset="0"/>
              </a:rPr>
              <a:t> της χώρας ερχόταν σε προφανή δυσαρμονία με τις διεθνείς υποχρεώσεις της χώρας. </a:t>
            </a:r>
          </a:p>
          <a:p>
            <a:pPr algn="just">
              <a:buNone/>
            </a:pPr>
            <a:r>
              <a:rPr lang="el-GR" sz="2400" dirty="0">
                <a:latin typeface="Times New Roman" panose="02020603050405020304" pitchFamily="18" charset="0"/>
                <a:cs typeface="Times New Roman" panose="02020603050405020304" pitchFamily="18" charset="0"/>
              </a:rPr>
              <a:t>     Ο αυτοσχεδιασμός,  οι παρανοήσεις, οι αντιφάσεις, οι αλληλοαναιρούμενες διαταγές και εισηγήσεις  κατέστησαν προβληματική τη μειονοτική πολιτική της Ελλάδος στη διάρκεια του Μεσοπολέμου.</a:t>
            </a:r>
          </a:p>
          <a:p>
            <a:pPr algn="just">
              <a:buNone/>
            </a:pPr>
            <a:endParaRPr lang="el-GR" sz="1800" i="1" dirty="0">
              <a:latin typeface="Arial" pitchFamily="34" charset="0"/>
              <a:cs typeface="Arial" pitchFamily="34" charset="0"/>
            </a:endParaRPr>
          </a:p>
        </p:txBody>
      </p:sp>
      <p:sp>
        <p:nvSpPr>
          <p:cNvPr id="5" name="4 - Θέση υποσέλιδου"/>
          <p:cNvSpPr>
            <a:spLocks noGrp="1"/>
          </p:cNvSpPr>
          <p:nvPr>
            <p:ph type="ftr" sz="quarter" idx="11"/>
          </p:nvPr>
        </p:nvSpPr>
        <p:spPr>
          <a:xfrm flipV="1">
            <a:off x="609600" y="7245423"/>
            <a:ext cx="5421083" cy="432048"/>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347</a:t>
            </a:fld>
            <a:endParaRPr lang="el-GR" dirty="0"/>
          </a:p>
        </p:txBody>
      </p:sp>
    </p:spTree>
    <p:extLst>
      <p:ext uri="{BB962C8B-B14F-4D97-AF65-F5344CB8AC3E}">
        <p14:creationId xmlns:p14="http://schemas.microsoft.com/office/powerpoint/2010/main" val="2849627341"/>
      </p:ext>
    </p:extLst>
  </p:cSld>
  <p:clrMapOvr>
    <a:masterClrMapping/>
  </p:clrMapOvr>
  <p:transition>
    <p:dissolve/>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εγκατάσταση των προσφύγων</a:t>
            </a:r>
          </a:p>
        </p:txBody>
      </p:sp>
      <p:sp>
        <p:nvSpPr>
          <p:cNvPr id="3" name="2 - Θέση περιεχομένου"/>
          <p:cNvSpPr>
            <a:spLocks noGrp="1"/>
          </p:cNvSpPr>
          <p:nvPr>
            <p:ph idx="1"/>
          </p:nvPr>
        </p:nvSpPr>
        <p:spPr>
          <a:xfrm>
            <a:off x="179512" y="1516698"/>
            <a:ext cx="8280920" cy="5112702"/>
          </a:xfrm>
        </p:spPr>
        <p:txBody>
          <a:bodyPr>
            <a:normAutofit/>
          </a:bodyPr>
          <a:lstStyle/>
          <a:p>
            <a:pPr marL="0" indent="0" algn="just">
              <a:buClr>
                <a:srgbClr val="FF0000"/>
              </a:buClr>
              <a:buNone/>
            </a:pPr>
            <a:r>
              <a:rPr lang="el-GR" sz="1800" dirty="0">
                <a:latin typeface="Arial" panose="020B0604020202020204" pitchFamily="34" charset="0"/>
                <a:cs typeface="Arial" panose="020B0604020202020204" pitchFamily="34" charset="0"/>
              </a:rPr>
              <a:t>   </a:t>
            </a:r>
            <a:endParaRPr lang="el-GR" sz="1800" i="1" dirty="0">
              <a:latin typeface="Arial" pitchFamily="34" charset="0"/>
              <a:cs typeface="Arial" pitchFamily="34" charset="0"/>
            </a:endParaRPr>
          </a:p>
        </p:txBody>
      </p:sp>
      <p:sp>
        <p:nvSpPr>
          <p:cNvPr id="5" name="4 - Θέση υποσέλιδου"/>
          <p:cNvSpPr>
            <a:spLocks noGrp="1"/>
          </p:cNvSpPr>
          <p:nvPr>
            <p:ph type="ftr" sz="quarter" idx="11"/>
          </p:nvPr>
        </p:nvSpPr>
        <p:spPr>
          <a:xfrm flipV="1">
            <a:off x="609600" y="7533455"/>
            <a:ext cx="5421083" cy="288032"/>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348</a:t>
            </a:fld>
            <a:endParaRPr lang="el-GR" dirty="0"/>
          </a:p>
        </p:txBody>
      </p:sp>
      <p:sp>
        <p:nvSpPr>
          <p:cNvPr id="7" name="TextBox 6">
            <a:extLst>
              <a:ext uri="{FF2B5EF4-FFF2-40B4-BE49-F238E27FC236}">
                <a16:creationId xmlns:a16="http://schemas.microsoft.com/office/drawing/2014/main" id="{AE77B607-76D2-4E48-9342-13BD6BC5623E}"/>
              </a:ext>
            </a:extLst>
          </p:cNvPr>
          <p:cNvSpPr txBox="1"/>
          <p:nvPr/>
        </p:nvSpPr>
        <p:spPr>
          <a:xfrm>
            <a:off x="179512" y="1938363"/>
            <a:ext cx="8964488" cy="3780522"/>
          </a:xfrm>
          <a:prstGeom prst="rect">
            <a:avLst/>
          </a:prstGeom>
          <a:noFill/>
        </p:spPr>
        <p:txBody>
          <a:bodyPr wrap="square">
            <a:spAutoFit/>
          </a:bodyPr>
          <a:lstStyle/>
          <a:p>
            <a:pPr algn="just">
              <a:lnSpc>
                <a:spcPct val="150000"/>
              </a:lnSpc>
              <a:buClr>
                <a:srgbClr val="FF0000"/>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Η κατάσταση βελτιώθηκε σημαντικά μετά τα τέλη της δεκαετίας του 1920, </a:t>
            </a:r>
          </a:p>
          <a:p>
            <a:pPr algn="just">
              <a:lnSpc>
                <a:spcPct val="150000"/>
              </a:lnSpc>
              <a:buClr>
                <a:srgbClr val="FF0000"/>
              </a:buClr>
              <a:buFont typeface="Wingdings" panose="05000000000000000000" pitchFamily="2" charset="2"/>
              <a:buChar char="Ø"/>
            </a:pPr>
            <a:r>
              <a:rPr lang="el-GR" dirty="0">
                <a:latin typeface="Arial" panose="020B0604020202020204" pitchFamily="34" charset="0"/>
                <a:cs typeface="Arial" panose="020B0604020202020204" pitchFamily="34" charset="0"/>
              </a:rPr>
              <a:t>Α) </a:t>
            </a:r>
            <a:r>
              <a:rPr lang="el-GR" sz="1800" dirty="0">
                <a:latin typeface="Arial" panose="020B0604020202020204" pitchFamily="34" charset="0"/>
                <a:cs typeface="Arial" panose="020B0604020202020204" pitchFamily="34" charset="0"/>
              </a:rPr>
              <a:t>καθώς προχώρησε η διανομή γαιών τόσο σε πρόσφυγες όσο και σε ντόπιους ακτήμονες </a:t>
            </a:r>
          </a:p>
          <a:p>
            <a:pPr algn="just">
              <a:lnSpc>
                <a:spcPct val="150000"/>
              </a:lnSpc>
              <a:buClr>
                <a:srgbClr val="FF0000"/>
              </a:buClr>
              <a:buFont typeface="Wingdings" panose="05000000000000000000" pitchFamily="2" charset="2"/>
              <a:buChar char="Ø"/>
            </a:pPr>
            <a:r>
              <a:rPr lang="el-GR" dirty="0">
                <a:latin typeface="Arial" panose="020B0604020202020204" pitchFamily="34" charset="0"/>
                <a:cs typeface="Arial" panose="020B0604020202020204" pitchFamily="34" charset="0"/>
              </a:rPr>
              <a:t> υλοποιήθηκε </a:t>
            </a:r>
            <a:r>
              <a:rPr lang="el-GR" sz="1800" dirty="0">
                <a:latin typeface="Arial" panose="020B0604020202020204" pitchFamily="34" charset="0"/>
                <a:cs typeface="Arial" panose="020B0604020202020204" pitchFamily="34" charset="0"/>
              </a:rPr>
              <a:t>η έκδοση των πρώτων τίτλων ιδιοκτησίας. </a:t>
            </a:r>
          </a:p>
          <a:p>
            <a:pPr algn="just">
              <a:lnSpc>
                <a:spcPct val="150000"/>
              </a:lnSpc>
              <a:buClr>
                <a:srgbClr val="FF0000"/>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Εκείνο που  βελτιώθηκε ελάχιστα στην περίοδο αυτή ήταν η θλιβερή συμπεριφορά των κατωτέρων αστυνομικών οργάνων.</a:t>
            </a:r>
          </a:p>
          <a:p>
            <a:pPr algn="just">
              <a:lnSpc>
                <a:spcPct val="150000"/>
              </a:lnSpc>
              <a:buClr>
                <a:srgbClr val="FF0000"/>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marL="0" indent="0" algn="just">
              <a:lnSpc>
                <a:spcPct val="150000"/>
              </a:lnSpc>
              <a:buClr>
                <a:srgbClr val="FF0000"/>
              </a:buClr>
              <a:buNone/>
            </a:pPr>
            <a:r>
              <a:rPr lang="el-GR" sz="1800" i="1" dirty="0">
                <a:latin typeface="Arial" panose="020B0604020202020204" pitchFamily="34" charset="0"/>
                <a:cs typeface="Arial" panose="020B0604020202020204" pitchFamily="34" charset="0"/>
              </a:rPr>
              <a:t>           «ο </a:t>
            </a:r>
            <a:r>
              <a:rPr lang="el-GR" sz="1800" i="1" dirty="0" err="1">
                <a:latin typeface="Arial" panose="020B0604020202020204" pitchFamily="34" charset="0"/>
                <a:cs typeface="Arial" panose="020B0604020202020204" pitchFamily="34" charset="0"/>
              </a:rPr>
              <a:t>Χωροφύλαξ</a:t>
            </a:r>
            <a:r>
              <a:rPr lang="el-GR" sz="1800" i="1" dirty="0">
                <a:latin typeface="Arial" panose="020B0604020202020204" pitchFamily="34" charset="0"/>
                <a:cs typeface="Arial" panose="020B0604020202020204" pitchFamily="34" charset="0"/>
              </a:rPr>
              <a:t> είναι η χειροτέρα αυτών </a:t>
            </a:r>
            <a:r>
              <a:rPr lang="el-GR" sz="1800" i="1" dirty="0" err="1">
                <a:latin typeface="Arial" panose="020B0604020202020204" pitchFamily="34" charset="0"/>
                <a:cs typeface="Arial" panose="020B0604020202020204" pitchFamily="34" charset="0"/>
              </a:rPr>
              <a:t>μάστιξ</a:t>
            </a:r>
            <a:r>
              <a:rPr lang="el-GR" sz="1800" i="1" dirty="0">
                <a:latin typeface="Arial" panose="020B0604020202020204" pitchFamily="34" charset="0"/>
                <a:cs typeface="Arial" panose="020B0604020202020204" pitchFamily="34" charset="0"/>
              </a:rPr>
              <a:t>».</a:t>
            </a:r>
          </a:p>
          <a:p>
            <a:pPr marL="0" indent="0" algn="just">
              <a:lnSpc>
                <a:spcPct val="150000"/>
              </a:lnSpc>
              <a:buClr>
                <a:srgbClr val="FF0000"/>
              </a:buClr>
              <a:buNone/>
            </a:pPr>
            <a:r>
              <a:rPr lang="el-GR" sz="1800" dirty="0">
                <a:latin typeface="Arial" panose="020B0604020202020204" pitchFamily="34" charset="0"/>
                <a:cs typeface="Arial" panose="020B0604020202020204" pitchFamily="34" charset="0"/>
              </a:rPr>
              <a:t>                         Νομάρχης Φλώρινας (</a:t>
            </a:r>
            <a:r>
              <a:rPr lang="el-GR" sz="1800" dirty="0" err="1">
                <a:latin typeface="Arial" panose="020B0604020202020204" pitchFamily="34" charset="0"/>
                <a:cs typeface="Arial" panose="020B0604020202020204" pitchFamily="34" charset="0"/>
              </a:rPr>
              <a:t>Φ.Δραγούμης</a:t>
            </a:r>
            <a:r>
              <a:rPr lang="el-GR"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21301078"/>
      </p:ext>
    </p:extLst>
  </p:cSld>
  <p:clrMapOvr>
    <a:masterClrMapping/>
  </p:clrMapOvr>
  <p:transition>
    <p:dissolve/>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Συνέπειες</a:t>
            </a:r>
          </a:p>
        </p:txBody>
      </p:sp>
      <p:sp>
        <p:nvSpPr>
          <p:cNvPr id="3" name="2 - Θέση περιεχομένου"/>
          <p:cNvSpPr>
            <a:spLocks noGrp="1"/>
          </p:cNvSpPr>
          <p:nvPr>
            <p:ph idx="1"/>
          </p:nvPr>
        </p:nvSpPr>
        <p:spPr>
          <a:xfrm>
            <a:off x="0" y="1628800"/>
            <a:ext cx="9144000" cy="5229200"/>
          </a:xfrm>
        </p:spPr>
        <p:txBody>
          <a:bodyPr>
            <a:normAutofit/>
          </a:bodyPr>
          <a:lstStyle/>
          <a:p>
            <a:pPr>
              <a:buNone/>
            </a:pPr>
            <a:endParaRPr lang="el-GR" sz="1800" dirty="0">
              <a:latin typeface="Arial" panose="020B0604020202020204" pitchFamily="34" charset="0"/>
              <a:cs typeface="Arial" panose="020B0604020202020204" pitchFamily="34" charset="0"/>
            </a:endParaRPr>
          </a:p>
          <a:p>
            <a:pPr algn="just">
              <a:lnSpc>
                <a:spcPct val="150000"/>
              </a:lnSpc>
              <a:buClr>
                <a:srgbClr val="FF0000"/>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Το προσφυγικό χρησιμοποιήθηκε για τη διάσπαση αμιγώς σλαβόφωνων περιοχών για την ανατροπή της εθνολογικής σύστασης ιδιαίτερα στις μεθοριακές περιοχές.</a:t>
            </a:r>
          </a:p>
          <a:p>
            <a:pPr>
              <a:buNone/>
            </a:pPr>
            <a:endParaRPr lang="el-GR" sz="1800" dirty="0">
              <a:latin typeface="Arial" panose="020B0604020202020204" pitchFamily="34" charset="0"/>
              <a:cs typeface="Arial" panose="020B0604020202020204" pitchFamily="34" charset="0"/>
            </a:endParaRPr>
          </a:p>
          <a:p>
            <a:pPr marL="0" indent="0" algn="just">
              <a:spcBef>
                <a:spcPts val="0"/>
              </a:spcBef>
              <a:buNone/>
            </a:pPr>
            <a:r>
              <a:rPr lang="el-GR" sz="1800" i="1" dirty="0">
                <a:latin typeface="Arial" panose="020B0604020202020204" pitchFamily="34" charset="0"/>
                <a:cs typeface="Arial" panose="020B0604020202020204" pitchFamily="34" charset="0"/>
              </a:rPr>
              <a:t>Η ελληνική κυβέρνηση δεν </a:t>
            </a:r>
            <a:r>
              <a:rPr lang="el-GR" sz="1800" i="1" dirty="0" err="1">
                <a:latin typeface="Arial" panose="020B0604020202020204" pitchFamily="34" charset="0"/>
                <a:cs typeface="Arial" panose="020B0604020202020204" pitchFamily="34" charset="0"/>
              </a:rPr>
              <a:t>διέκετο</a:t>
            </a:r>
            <a:r>
              <a:rPr lang="el-GR" sz="1800" i="1" dirty="0">
                <a:latin typeface="Arial" panose="020B0604020202020204" pitchFamily="34" charset="0"/>
                <a:cs typeface="Arial" panose="020B0604020202020204" pitchFamily="34" charset="0"/>
              </a:rPr>
              <a:t> εχθρικά έναντι των </a:t>
            </a:r>
            <a:r>
              <a:rPr lang="el-GR" sz="1800" i="1" dirty="0" err="1">
                <a:latin typeface="Arial" panose="020B0604020202020204" pitchFamily="34" charset="0"/>
                <a:cs typeface="Arial" panose="020B0604020202020204" pitchFamily="34" charset="0"/>
              </a:rPr>
              <a:t>σλαβοφώνων</a:t>
            </a:r>
            <a:r>
              <a:rPr lang="el-GR" sz="1800" i="1" dirty="0">
                <a:latin typeface="Arial" panose="020B0604020202020204" pitchFamily="34" charset="0"/>
                <a:cs typeface="Arial" panose="020B0604020202020204" pitchFamily="34" charset="0"/>
              </a:rPr>
              <a:t> κατοίκων της Δυτικής Μακεδονίας και ότι αντιθέτως επεδίωκε να τους προστατεύσει καθώς ήταν «ολοκληρωτικά Έλληνες στα αισθήματα, μολονότι μιλούσαν βουλγαρικά».</a:t>
            </a:r>
          </a:p>
          <a:p>
            <a:pPr algn="just">
              <a:lnSpc>
                <a:spcPct val="150000"/>
              </a:lnSpc>
              <a:buClr>
                <a:srgbClr val="FF0000"/>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gn="just">
              <a:lnSpc>
                <a:spcPct val="150000"/>
              </a:lnSpc>
              <a:buClr>
                <a:srgbClr val="FF0000"/>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Επιστολή </a:t>
            </a:r>
            <a:r>
              <a:rPr lang="en-US" sz="1800" dirty="0">
                <a:latin typeface="Arial" pitchFamily="34" charset="0"/>
                <a:cs typeface="Arial" pitchFamily="34" charset="0"/>
              </a:rPr>
              <a:t>John Campbell</a:t>
            </a:r>
            <a:r>
              <a:rPr lang="el-GR" sz="1800" dirty="0">
                <a:latin typeface="Arial" pitchFamily="34" charset="0"/>
                <a:cs typeface="Arial" pitchFamily="34" charset="0"/>
              </a:rPr>
              <a:t>( μέλους της ΕΑΠ) προς την </a:t>
            </a:r>
            <a:r>
              <a:rPr lang="el-GR" sz="1800" dirty="0" err="1">
                <a:latin typeface="Arial" pitchFamily="34" charset="0"/>
                <a:cs typeface="Arial" pitchFamily="34" charset="0"/>
              </a:rPr>
              <a:t>ΚτΕ</a:t>
            </a:r>
            <a:r>
              <a:rPr lang="el-GR" sz="1800" dirty="0">
                <a:latin typeface="Arial" pitchFamily="34" charset="0"/>
                <a:cs typeface="Arial" pitchFamily="34" charset="0"/>
              </a:rPr>
              <a:t> (Μάιος 1925)</a:t>
            </a:r>
          </a:p>
          <a:p>
            <a:pPr algn="just">
              <a:lnSpc>
                <a:spcPct val="150000"/>
              </a:lnSpc>
              <a:buClr>
                <a:srgbClr val="FF0000"/>
              </a:buClr>
              <a:buFont typeface="Wingdings" panose="05000000000000000000" pitchFamily="2" charset="2"/>
              <a:buChar char="Ø"/>
            </a:pPr>
            <a:endParaRPr lang="el-GR" sz="1800" dirty="0">
              <a:latin typeface="Arial" pitchFamily="34" charset="0"/>
              <a:cs typeface="Arial" pitchFamily="34" charset="0"/>
            </a:endParaRPr>
          </a:p>
        </p:txBody>
      </p:sp>
      <p:sp>
        <p:nvSpPr>
          <p:cNvPr id="5" name="4 - Θέση υποσέλιδου"/>
          <p:cNvSpPr>
            <a:spLocks noGrp="1"/>
          </p:cNvSpPr>
          <p:nvPr>
            <p:ph type="ftr" sz="quarter" idx="11"/>
          </p:nvPr>
        </p:nvSpPr>
        <p:spPr>
          <a:xfrm flipV="1">
            <a:off x="609600" y="7101407"/>
            <a:ext cx="5421083" cy="216024"/>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349</a:t>
            </a:fld>
            <a:endParaRPr lang="el-GR" dirty="0"/>
          </a:p>
        </p:txBody>
      </p:sp>
    </p:spTree>
    <p:extLst>
      <p:ext uri="{BB962C8B-B14F-4D97-AF65-F5344CB8AC3E}">
        <p14:creationId xmlns:p14="http://schemas.microsoft.com/office/powerpoint/2010/main" val="1260024081"/>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36712"/>
            <a:ext cx="5791200" cy="504056"/>
          </a:xfrm>
        </p:spPr>
        <p:txBody>
          <a:bodyPr>
            <a:normAutofit fontScale="90000"/>
          </a:bodyPr>
          <a:lstStyle/>
          <a:p>
            <a:r>
              <a:rPr lang="el-GR" b="1" dirty="0" err="1">
                <a:solidFill>
                  <a:schemeClr val="tx1"/>
                </a:solidFill>
              </a:rPr>
              <a:t>Ισοκρατη</a:t>
            </a:r>
            <a:r>
              <a:rPr lang="el-GR" b="1" dirty="0">
                <a:solidFill>
                  <a:schemeClr val="tx1"/>
                </a:solidFill>
              </a:rPr>
              <a:t> ΦΙΛΙΠΠΟΣ, 113-114</a:t>
            </a:r>
          </a:p>
        </p:txBody>
      </p:sp>
      <p:sp>
        <p:nvSpPr>
          <p:cNvPr id="3" name="Θέση περιεχομένου 2"/>
          <p:cNvSpPr>
            <a:spLocks noGrp="1"/>
          </p:cNvSpPr>
          <p:nvPr>
            <p:ph idx="1"/>
          </p:nvPr>
        </p:nvSpPr>
        <p:spPr>
          <a:xfrm>
            <a:off x="395536" y="1988840"/>
            <a:ext cx="7620000" cy="4661595"/>
          </a:xfrm>
        </p:spPr>
        <p:txBody>
          <a:bodyPr>
            <a:normAutofit/>
          </a:bodyPr>
          <a:lstStyle/>
          <a:p>
            <a:pPr algn="just">
              <a:buFont typeface="Wingdings" pitchFamily="2" charset="2"/>
              <a:buChar char="Ø"/>
            </a:pPr>
            <a:r>
              <a:rPr lang="el-GR" sz="2800" dirty="0">
                <a:latin typeface="Times New Roman" pitchFamily="18" charset="0"/>
                <a:cs typeface="Times New Roman" pitchFamily="18" charset="0"/>
              </a:rPr>
              <a:t>Η επιστολή του προς τον Φίλιππο Β </a:t>
            </a:r>
            <a:r>
              <a:rPr lang="el-GR" sz="2800" b="0" dirty="0"/>
              <a:t>(Φίλιππος, 107-108) αναφέρεται</a:t>
            </a:r>
          </a:p>
          <a:p>
            <a:pPr algn="just">
              <a:buFont typeface="Wingdings" pitchFamily="2" charset="2"/>
              <a:buChar char="Ø"/>
            </a:pPr>
            <a:r>
              <a:rPr lang="el-GR" sz="2800" dirty="0">
                <a:latin typeface="Times New Roman" pitchFamily="18" charset="0"/>
                <a:cs typeface="Times New Roman" pitchFamily="18" charset="0"/>
              </a:rPr>
              <a:t> στις συγκρούσεις των ελληνικών πόλεων-κρατών ως μείζον πανελλήνιο ζήτημα</a:t>
            </a:r>
          </a:p>
          <a:p>
            <a:pPr algn="just">
              <a:buFontTx/>
              <a:buChar char="-"/>
            </a:pPr>
            <a:r>
              <a:rPr lang="el-GR" sz="2800" dirty="0">
                <a:latin typeface="Times New Roman" pitchFamily="18" charset="0"/>
                <a:cs typeface="Times New Roman" pitchFamily="18" charset="0"/>
              </a:rPr>
              <a:t>ο Φίλιππος, ως Έλληνας καταγόμενος από το Άργος, είναι ο καταλληλότερος να ηγηθεί στην εκστρατεία των Ελλήνων κατά των Περσών. </a:t>
            </a:r>
          </a:p>
          <a:p>
            <a:pPr algn="just">
              <a:buNone/>
            </a:pPr>
            <a:r>
              <a:rPr lang="el-GR" sz="2800"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341552275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b="1" dirty="0">
                <a:solidFill>
                  <a:srgbClr val="FF0000"/>
                </a:solidFill>
              </a:rPr>
              <a:t>ΒΟΥΛΓΑΡΟ-ΓΙΟΥΓΚΟΣΛΑΒΙΚΕΣ ΣΧΕΣΕΙΣ  1920-1930</a:t>
            </a:r>
            <a:endParaRPr lang="en-US" b="1" dirty="0">
              <a:solidFill>
                <a:srgbClr val="FF0000"/>
              </a:solidFill>
            </a:endParaRPr>
          </a:p>
        </p:txBody>
      </p:sp>
    </p:spTree>
  </p:cSld>
  <p:clrMapOvr>
    <a:masterClrMapping/>
  </p:clrMapOvr>
  <p:transition>
    <p:dissolve/>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σερβική Μακεδονία </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1918: Βασίλειο Σέρβων-Κροατών-Σλοβένων</a:t>
            </a:r>
          </a:p>
          <a:p>
            <a:r>
              <a:rPr lang="el-GR" dirty="0"/>
              <a:t>1929: Βασίλειο Γιουγκοσλαβίας</a:t>
            </a:r>
          </a:p>
          <a:p>
            <a:r>
              <a:rPr lang="el-GR" dirty="0"/>
              <a:t>Πολιτική </a:t>
            </a:r>
            <a:r>
              <a:rPr lang="el-GR" dirty="0" err="1"/>
              <a:t>εκσερβισμού</a:t>
            </a:r>
            <a:r>
              <a:rPr lang="el-GR" dirty="0"/>
              <a:t> στη Νότια Σερβία</a:t>
            </a:r>
          </a:p>
          <a:p>
            <a:r>
              <a:rPr lang="el-GR" dirty="0"/>
              <a:t>Αδιαφορία των χωρικών σε ζητήματα εθνικότητας</a:t>
            </a:r>
          </a:p>
          <a:p>
            <a:r>
              <a:rPr lang="el-GR" dirty="0"/>
              <a:t>Χαμηλό επίπεδο διοίκησης</a:t>
            </a:r>
          </a:p>
          <a:p>
            <a:r>
              <a:rPr lang="el-GR" dirty="0"/>
              <a:t>Διαφθορά υπαλλήλων</a:t>
            </a:r>
          </a:p>
          <a:p>
            <a:r>
              <a:rPr lang="el-GR" dirty="0"/>
              <a:t>Ο </a:t>
            </a:r>
            <a:r>
              <a:rPr lang="el-GR" dirty="0" err="1"/>
              <a:t>αντισερβισμός</a:t>
            </a:r>
            <a:r>
              <a:rPr lang="el-GR" dirty="0"/>
              <a:t> στο μεσοπόλεμο οφειλόταν περισσότερο στην κακοδιοίκηση παρά στον </a:t>
            </a:r>
            <a:r>
              <a:rPr lang="el-GR" dirty="0" err="1"/>
              <a:t>φιλοβουλγαρισμό</a:t>
            </a:r>
            <a:r>
              <a:rPr lang="el-GR" dirty="0"/>
              <a:t> </a:t>
            </a:r>
            <a:endParaRPr lang="en-US" dirty="0"/>
          </a:p>
        </p:txBody>
      </p:sp>
    </p:spTree>
  </p:cSld>
  <p:clrMapOvr>
    <a:masterClrMapping/>
  </p:clrMapOvr>
  <p:transition>
    <p:dissolve/>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Κυβέρνηση </a:t>
            </a:r>
            <a:r>
              <a:rPr lang="en-US" dirty="0" err="1"/>
              <a:t>Stamboliski</a:t>
            </a:r>
            <a:r>
              <a:rPr lang="en-US" dirty="0"/>
              <a:t> </a:t>
            </a:r>
            <a:r>
              <a:rPr lang="el-GR" dirty="0"/>
              <a:t> στη Βουλγαρία 1918-1924</a:t>
            </a:r>
            <a:endParaRPr lang="en-US" dirty="0"/>
          </a:p>
        </p:txBody>
      </p:sp>
      <p:sp>
        <p:nvSpPr>
          <p:cNvPr id="3" name="2 - Θέση περιεχομένου"/>
          <p:cNvSpPr>
            <a:spLocks noGrp="1"/>
          </p:cNvSpPr>
          <p:nvPr>
            <p:ph idx="1"/>
          </p:nvPr>
        </p:nvSpPr>
        <p:spPr/>
        <p:txBody>
          <a:bodyPr>
            <a:normAutofit fontScale="85000" lnSpcReduction="10000"/>
          </a:bodyPr>
          <a:lstStyle/>
          <a:p>
            <a:r>
              <a:rPr lang="el-GR" dirty="0"/>
              <a:t>Προσπάθεια συνάντησης με τους Γιουγκοσλάβους</a:t>
            </a:r>
          </a:p>
          <a:p>
            <a:pPr>
              <a:buNone/>
            </a:pPr>
            <a:r>
              <a:rPr lang="el-GR" dirty="0"/>
              <a:t>(</a:t>
            </a:r>
            <a:r>
              <a:rPr lang="en-US" dirty="0"/>
              <a:t>J. D. Bell(1977). Peasants in power. Alexander </a:t>
            </a:r>
            <a:r>
              <a:rPr lang="en-US" dirty="0" err="1"/>
              <a:t>Stamboliskia</a:t>
            </a:r>
            <a:r>
              <a:rPr lang="en-US" dirty="0"/>
              <a:t> </a:t>
            </a:r>
            <a:r>
              <a:rPr lang="en-US" dirty="0" err="1"/>
              <a:t>nd</a:t>
            </a:r>
            <a:r>
              <a:rPr lang="en-US" dirty="0"/>
              <a:t> the Bulgarian agrarian National Union 1899-1923.Prinston)</a:t>
            </a:r>
          </a:p>
          <a:p>
            <a:pPr>
              <a:buNone/>
            </a:pPr>
            <a:r>
              <a:rPr lang="en-US" dirty="0"/>
              <a:t>H VMRO </a:t>
            </a:r>
            <a:r>
              <a:rPr lang="el-GR" dirty="0"/>
              <a:t>άρχισε επιδρομές  στο γιουγκοσλαβικό έδαφος για να διεθνοποιήσει το Μακεδονικό (</a:t>
            </a:r>
            <a:r>
              <a:rPr lang="en-US" dirty="0"/>
              <a:t>A. Reis (1927). The </a:t>
            </a:r>
            <a:r>
              <a:rPr lang="en-US" dirty="0" err="1"/>
              <a:t>Comitadji</a:t>
            </a:r>
            <a:r>
              <a:rPr lang="en-US" dirty="0"/>
              <a:t> question in Southern Serbia .London)</a:t>
            </a:r>
          </a:p>
          <a:p>
            <a:pPr>
              <a:buNone/>
            </a:pPr>
            <a:r>
              <a:rPr lang="el-GR" dirty="0"/>
              <a:t>Ηγέτης </a:t>
            </a:r>
            <a:r>
              <a:rPr lang="en-US" dirty="0"/>
              <a:t>VMRO </a:t>
            </a:r>
            <a:r>
              <a:rPr lang="el-GR" dirty="0"/>
              <a:t> ο </a:t>
            </a:r>
            <a:r>
              <a:rPr lang="en-US" dirty="0" err="1"/>
              <a:t>Todor</a:t>
            </a:r>
            <a:r>
              <a:rPr lang="en-US" dirty="0"/>
              <a:t> </a:t>
            </a:r>
            <a:r>
              <a:rPr lang="en-US" dirty="0" err="1"/>
              <a:t>Alexandrov</a:t>
            </a:r>
            <a:r>
              <a:rPr lang="en-US" dirty="0"/>
              <a:t> </a:t>
            </a:r>
            <a:r>
              <a:rPr lang="el-GR" dirty="0"/>
              <a:t> ο οποίος δίνει συνέντευξη στους </a:t>
            </a:r>
            <a:r>
              <a:rPr lang="en-US" dirty="0"/>
              <a:t>Times </a:t>
            </a:r>
            <a:r>
              <a:rPr lang="el-GR" dirty="0"/>
              <a:t>(1924). Τάσσεται υπέρ της αυτονομίας της Μακεδονίας ή υπέρ της βρετανικής προστασίας</a:t>
            </a:r>
            <a:endParaRPr lang="en-US" dirty="0"/>
          </a:p>
        </p:txBody>
      </p:sp>
    </p:spTree>
  </p:cSld>
  <p:clrMapOvr>
    <a:masterClrMapping/>
  </p:clrMapOvr>
  <p:transition>
    <p:dissolve/>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Σύμβαση του Νις Βουλγαρίας-Σερβίας</a:t>
            </a:r>
            <a:endParaRPr lang="en-US" dirty="0"/>
          </a:p>
        </p:txBody>
      </p:sp>
      <p:sp>
        <p:nvSpPr>
          <p:cNvPr id="3" name="2 - Θέση περιεχομένου"/>
          <p:cNvSpPr>
            <a:spLocks noGrp="1"/>
          </p:cNvSpPr>
          <p:nvPr>
            <p:ph idx="1"/>
          </p:nvPr>
        </p:nvSpPr>
        <p:spPr/>
        <p:txBody>
          <a:bodyPr>
            <a:normAutofit lnSpcReduction="10000"/>
          </a:bodyPr>
          <a:lstStyle/>
          <a:p>
            <a:r>
              <a:rPr lang="el-GR" dirty="0"/>
              <a:t>Μάιος 1923: όριζε α) αυστηρό έλεγχο των συνόρων για να μην εισέρχεται το ένοπλο τμήμα της </a:t>
            </a:r>
            <a:r>
              <a:rPr lang="en-US" dirty="0"/>
              <a:t>VMRO </a:t>
            </a:r>
            <a:r>
              <a:rPr lang="el-GR" dirty="0"/>
              <a:t> στο γιουγκοσλαβικό έδαφος</a:t>
            </a:r>
          </a:p>
          <a:p>
            <a:r>
              <a:rPr lang="el-GR" dirty="0"/>
              <a:t>Αποτέλεσμα: ανατροπή και δολοφονία </a:t>
            </a:r>
            <a:r>
              <a:rPr lang="en-US" dirty="0" err="1"/>
              <a:t>Stabolinski</a:t>
            </a:r>
            <a:endParaRPr lang="en-US" dirty="0"/>
          </a:p>
          <a:p>
            <a:r>
              <a:rPr lang="en-US" dirty="0"/>
              <a:t>BIB</a:t>
            </a:r>
            <a:r>
              <a:rPr lang="el-GR" dirty="0"/>
              <a:t>ΛΙΟΓΡΑΦΙΑ</a:t>
            </a:r>
          </a:p>
          <a:p>
            <a:r>
              <a:rPr lang="en-US" dirty="0"/>
              <a:t>Swire, Bulgarian conspiracy, pp. 168</a:t>
            </a:r>
          </a:p>
          <a:p>
            <a:r>
              <a:rPr lang="en-US" dirty="0" err="1"/>
              <a:t>Stoyan</a:t>
            </a:r>
            <a:r>
              <a:rPr lang="en-US" dirty="0"/>
              <a:t> </a:t>
            </a:r>
            <a:r>
              <a:rPr lang="en-US" dirty="0" err="1"/>
              <a:t>Christowe</a:t>
            </a:r>
            <a:r>
              <a:rPr lang="en-US" dirty="0"/>
              <a:t>. (1935).  Heroes and </a:t>
            </a:r>
            <a:r>
              <a:rPr lang="en-US" dirty="0" err="1"/>
              <a:t>Assasins.London</a:t>
            </a:r>
            <a:endParaRPr lang="en-US" dirty="0"/>
          </a:p>
        </p:txBody>
      </p:sp>
    </p:spTree>
  </p:cSld>
  <p:clrMapOvr>
    <a:masterClrMapping/>
  </p:clrMapOvr>
  <p:transition>
    <p:dissolve/>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1923</a:t>
            </a:r>
          </a:p>
        </p:txBody>
      </p:sp>
      <p:sp>
        <p:nvSpPr>
          <p:cNvPr id="3" name="Θέση περιεχομένου 2"/>
          <p:cNvSpPr>
            <a:spLocks noGrp="1"/>
          </p:cNvSpPr>
          <p:nvPr>
            <p:ph idx="1"/>
          </p:nvPr>
        </p:nvSpPr>
        <p:spPr/>
        <p:txBody>
          <a:bodyPr>
            <a:normAutofit/>
          </a:bodyPr>
          <a:lstStyle/>
          <a:p>
            <a:r>
              <a:rPr lang="el-GR" b="1" dirty="0"/>
              <a:t>Μάιος 1923: </a:t>
            </a:r>
            <a:r>
              <a:rPr lang="el-GR" dirty="0"/>
              <a:t> </a:t>
            </a:r>
            <a:r>
              <a:rPr lang="el-GR" dirty="0" err="1"/>
              <a:t>Βουλγαρο</a:t>
            </a:r>
            <a:r>
              <a:rPr lang="el-GR" dirty="0"/>
              <a:t>-σερβική συμμαχία για πάταξη της ΕΜΕΟ.</a:t>
            </a:r>
          </a:p>
          <a:p>
            <a:r>
              <a:rPr lang="el-GR" b="1" dirty="0"/>
              <a:t>Ιούνιος 1923: </a:t>
            </a:r>
            <a:r>
              <a:rPr lang="el-GR" dirty="0"/>
              <a:t> Δολοφονία Βούλγαρου πρωθυπουργού </a:t>
            </a:r>
            <a:r>
              <a:rPr lang="el-GR" dirty="0" err="1"/>
              <a:t>Σταμπολίνσκι</a:t>
            </a:r>
            <a:r>
              <a:rPr lang="el-GR" dirty="0"/>
              <a:t> από ΕΜΕΟ.</a:t>
            </a:r>
          </a:p>
          <a:p>
            <a:r>
              <a:rPr lang="el-GR" b="1" dirty="0"/>
              <a:t>Δεκέμβριος 1923: </a:t>
            </a:r>
            <a:r>
              <a:rPr lang="el-GR" dirty="0"/>
              <a:t>Ίδρυση του Μακεδονικού </a:t>
            </a:r>
            <a:r>
              <a:rPr lang="el-GR" dirty="0" err="1"/>
              <a:t>Επ</a:t>
            </a:r>
            <a:r>
              <a:rPr lang="el-GR" dirty="0"/>
              <a:t>. Ινστιτούτου Σόφιας</a:t>
            </a:r>
            <a:endParaRPr lang="el-GR" b="1" dirty="0"/>
          </a:p>
          <a:p>
            <a:endParaRPr lang="el-GR" dirty="0"/>
          </a:p>
          <a:p>
            <a:endParaRPr lang="el-GR" dirty="0"/>
          </a:p>
        </p:txBody>
      </p:sp>
    </p:spTree>
    <p:extLst>
      <p:ext uri="{BB962C8B-B14F-4D97-AF65-F5344CB8AC3E}">
        <p14:creationId xmlns:p14="http://schemas.microsoft.com/office/powerpoint/2010/main" val="2181939014"/>
      </p:ext>
    </p:extLst>
  </p:cSld>
  <p:clrMapOvr>
    <a:masterClrMapping/>
  </p:clrMapOvr>
  <p:transition>
    <p:dissolve/>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Επιτροπη</a:t>
            </a:r>
            <a:r>
              <a:rPr lang="el-GR" dirty="0"/>
              <a:t> </a:t>
            </a:r>
            <a:r>
              <a:rPr lang="en-US" dirty="0" err="1"/>
              <a:t>pirot</a:t>
            </a:r>
            <a:r>
              <a:rPr lang="en-US" dirty="0"/>
              <a:t> 1929</a:t>
            </a:r>
          </a:p>
        </p:txBody>
      </p:sp>
      <p:sp>
        <p:nvSpPr>
          <p:cNvPr id="3" name="2 - Θέση περιεχομένου"/>
          <p:cNvSpPr>
            <a:spLocks noGrp="1"/>
          </p:cNvSpPr>
          <p:nvPr>
            <p:ph idx="1"/>
          </p:nvPr>
        </p:nvSpPr>
        <p:spPr/>
        <p:txBody>
          <a:bodyPr>
            <a:normAutofit fontScale="85000" lnSpcReduction="10000"/>
          </a:bodyPr>
          <a:lstStyle/>
          <a:p>
            <a:r>
              <a:rPr lang="en-US" dirty="0"/>
              <a:t>1929 </a:t>
            </a:r>
            <a:r>
              <a:rPr lang="el-GR" dirty="0"/>
              <a:t>Δικτατορία του βασιλιά Αλέξανδρου μετά τη δολοφονία του </a:t>
            </a:r>
            <a:r>
              <a:rPr lang="en-US" dirty="0" err="1"/>
              <a:t>Sepan</a:t>
            </a:r>
            <a:r>
              <a:rPr lang="en-US" dirty="0"/>
              <a:t> </a:t>
            </a:r>
            <a:r>
              <a:rPr lang="en-US" dirty="0" err="1"/>
              <a:t>Radic</a:t>
            </a:r>
            <a:r>
              <a:rPr lang="en-US" dirty="0"/>
              <a:t> </a:t>
            </a:r>
            <a:r>
              <a:rPr lang="el-GR" dirty="0"/>
              <a:t> ηγέτη του κροατικού αγροτικού κόμματος (1928)</a:t>
            </a:r>
            <a:endParaRPr lang="en-US" dirty="0"/>
          </a:p>
          <a:p>
            <a:r>
              <a:rPr lang="el-GR" dirty="0"/>
              <a:t>Με βρετανική ενθάρρυνση συγκροτείται μικτή γιουγκοσλαβική-βουλγαρική Επιτροπή</a:t>
            </a:r>
          </a:p>
          <a:p>
            <a:r>
              <a:rPr lang="el-GR" dirty="0"/>
              <a:t>Συγκροτείται στις 25 Φεβρουαρίου 1929 με πρωτοβουλία του βασιλιά της Γιουγκοσλαβίας Αλέξανδρου</a:t>
            </a:r>
          </a:p>
          <a:p>
            <a:r>
              <a:rPr lang="el-GR" dirty="0"/>
              <a:t>Συμφωνείται στις αρχές του 1930 ο έλεγχος των συνόρων </a:t>
            </a:r>
          </a:p>
          <a:p>
            <a:r>
              <a:rPr lang="el-GR" dirty="0"/>
              <a:t>Ακολουθούν βομβιστικές επιθέσεις της </a:t>
            </a:r>
            <a:r>
              <a:rPr lang="en-US" dirty="0"/>
              <a:t>VMRO</a:t>
            </a:r>
            <a:endParaRPr lang="el-GR" dirty="0"/>
          </a:p>
          <a:p>
            <a:r>
              <a:rPr lang="el-GR" dirty="0"/>
              <a:t>Τα αποτελέσματα μένουν μετέωρα</a:t>
            </a:r>
            <a:endParaRPr lang="en-US" dirty="0"/>
          </a:p>
        </p:txBody>
      </p:sp>
    </p:spTree>
  </p:cSld>
  <p:clrMapOvr>
    <a:masterClrMapping/>
  </p:clrMapOvr>
  <p:transition>
    <p:dissolve/>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Η ΣΟΒΙΕΤΙΚΗ ΠΟΛΙΤΙΚΗ ΣΤΟ ΜΑΚΕΔΟΝΙΚΟ 1920-1930</a:t>
            </a:r>
            <a:endParaRPr lang="en-US" dirty="0"/>
          </a:p>
        </p:txBody>
      </p:sp>
    </p:spTree>
  </p:cSld>
  <p:clrMapOvr>
    <a:masterClrMapping/>
  </p:clrMapOvr>
  <p:transition>
    <p:dissolve/>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normAutofit fontScale="90000"/>
          </a:bodyPr>
          <a:lstStyle/>
          <a:p>
            <a:pPr eaLnBrk="1" hangingPunct="1"/>
            <a:r>
              <a:rPr lang="el-GR" altLang="el-GR" dirty="0"/>
              <a:t> Η ΣΟΒΙΕΤΙΚΗ ΠΟΛΙΤΙΚΗ ΤΟ 1924</a:t>
            </a:r>
          </a:p>
        </p:txBody>
      </p:sp>
      <p:sp>
        <p:nvSpPr>
          <p:cNvPr id="10243" name="2 - Θέση περιεχομένου"/>
          <p:cNvSpPr>
            <a:spLocks noGrp="1"/>
          </p:cNvSpPr>
          <p:nvPr>
            <p:ph idx="1"/>
          </p:nvPr>
        </p:nvSpPr>
        <p:spPr/>
        <p:txBody>
          <a:bodyPr/>
          <a:lstStyle/>
          <a:p>
            <a:pPr eaLnBrk="1" hangingPunct="1"/>
            <a:r>
              <a:rPr lang="el-GR" altLang="el-GR"/>
              <a:t>Στόχοι</a:t>
            </a:r>
          </a:p>
          <a:p>
            <a:pPr eaLnBrk="1" hangingPunct="1"/>
            <a:r>
              <a:rPr lang="el-GR" altLang="el-GR"/>
              <a:t>Α) η αποξένωση των βουλγαρομακεδονικών οργανώσεων από τον βουλγάρικο εθνικισμό</a:t>
            </a:r>
          </a:p>
          <a:p>
            <a:pPr eaLnBrk="1" hangingPunct="1"/>
            <a:r>
              <a:rPr lang="el-GR" altLang="el-GR"/>
              <a:t>Β) η αναφορά σε διαμελισμένο μακεδονικό λαό μεταξύ Ελλάδας, Σερβίας, Βουλγαρίας)</a:t>
            </a:r>
          </a:p>
          <a:p>
            <a:pPr eaLnBrk="1" hangingPunct="1"/>
            <a:r>
              <a:rPr lang="el-GR" altLang="el-GR"/>
              <a:t>Γ) η ίδρυση Ενιαίας και Ανεξάρτητης Μακεδονίας στο πλαίσιο μιας Βαλκανικής Ομοσπονδίας</a:t>
            </a:r>
          </a:p>
        </p:txBody>
      </p:sp>
    </p:spTree>
    <p:extLst>
      <p:ext uri="{BB962C8B-B14F-4D97-AF65-F5344CB8AC3E}">
        <p14:creationId xmlns:p14="http://schemas.microsoft.com/office/powerpoint/2010/main" val="1612179390"/>
      </p:ext>
    </p:extLst>
  </p:cSld>
  <p:clrMapOvr>
    <a:masterClrMapping/>
  </p:clrMapOvr>
  <p:transition>
    <p:dissolve/>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lstStyle/>
          <a:p>
            <a:r>
              <a:rPr lang="el-GR" dirty="0"/>
              <a:t>Η ΔΡΑΣΗ ΤΗΣ ΕΜΕΟ 1920-1930</a:t>
            </a:r>
            <a:endParaRPr lang="en-US" dirty="0"/>
          </a:p>
        </p:txBody>
      </p:sp>
    </p:spTree>
  </p:cSld>
  <p:clrMapOvr>
    <a:masterClrMapping/>
  </p:clrMapOvr>
  <p:transition>
    <p:dissolve/>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a:t>Φεντεραλιστές 1920/21</a:t>
            </a:r>
          </a:p>
        </p:txBody>
      </p:sp>
      <p:sp>
        <p:nvSpPr>
          <p:cNvPr id="8195" name="2 - Θέση περιεχομένου"/>
          <p:cNvSpPr>
            <a:spLocks noGrp="1"/>
          </p:cNvSpPr>
          <p:nvPr>
            <p:ph idx="1"/>
          </p:nvPr>
        </p:nvSpPr>
        <p:spPr/>
        <p:txBody>
          <a:bodyPr/>
          <a:lstStyle/>
          <a:p>
            <a:r>
              <a:rPr lang="el-GR" b="1" dirty="0"/>
              <a:t>Δεκέμβριος 19</a:t>
            </a:r>
            <a:r>
              <a:rPr lang="el-GR" dirty="0"/>
              <a:t>21: Η αριστερή πτέρυγα της ΕΜΕΟ, οι φεντεραλιστές συγκροτούνται σε ομάδα.</a:t>
            </a:r>
          </a:p>
          <a:p>
            <a:pPr eaLnBrk="1" hangingPunct="1"/>
            <a:r>
              <a:rPr lang="en-US" altLang="el-GR" dirty="0"/>
              <a:t>T. </a:t>
            </a:r>
            <a:r>
              <a:rPr lang="en-US" altLang="el-GR" dirty="0" err="1"/>
              <a:t>Panica</a:t>
            </a:r>
            <a:r>
              <a:rPr lang="en-US" altLang="el-GR" dirty="0"/>
              <a:t>, F. </a:t>
            </a:r>
            <a:r>
              <a:rPr lang="en-US" altLang="el-GR" dirty="0" err="1"/>
              <a:t>Atanasov</a:t>
            </a:r>
            <a:r>
              <a:rPr lang="en-US" altLang="el-GR" dirty="0"/>
              <a:t>, N. </a:t>
            </a:r>
            <a:r>
              <a:rPr lang="en-US" altLang="el-GR" dirty="0" err="1"/>
              <a:t>Jurukov</a:t>
            </a:r>
            <a:r>
              <a:rPr lang="en-US" altLang="el-GR" dirty="0"/>
              <a:t>: </a:t>
            </a:r>
            <a:r>
              <a:rPr lang="el-GR" altLang="el-GR" dirty="0"/>
              <a:t>απόσχιση 1920/21 από </a:t>
            </a:r>
            <a:r>
              <a:rPr lang="en-US" altLang="el-GR" dirty="0"/>
              <a:t>VMRO</a:t>
            </a:r>
            <a:endParaRPr lang="el-GR" altLang="el-GR" dirty="0"/>
          </a:p>
          <a:p>
            <a:pPr eaLnBrk="1" hangingPunct="1"/>
            <a:r>
              <a:rPr lang="el-GR" altLang="el-GR" dirty="0"/>
              <a:t>Στόχος η ίδρυση μιας ομοσπονδίας των Νοτίων Σλάβων ως τρόπος επίλυσης του Μακεδονικού Ζητήματος. </a:t>
            </a:r>
          </a:p>
        </p:txBody>
      </p:sp>
    </p:spTree>
    <p:extLst>
      <p:ext uri="{BB962C8B-B14F-4D97-AF65-F5344CB8AC3E}">
        <p14:creationId xmlns:p14="http://schemas.microsoft.com/office/powerpoint/2010/main" val="3152653361"/>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ΙΣΟΚΡΑΤΟΥΣ ΦΙΛΙΠΠΟΣ 113-114</a:t>
            </a:r>
          </a:p>
        </p:txBody>
      </p:sp>
      <p:sp>
        <p:nvSpPr>
          <p:cNvPr id="3" name="Θέση περιεχομένου 2"/>
          <p:cNvSpPr>
            <a:spLocks noGrp="1"/>
          </p:cNvSpPr>
          <p:nvPr>
            <p:ph idx="1"/>
          </p:nvPr>
        </p:nvSpPr>
        <p:spPr/>
        <p:txBody>
          <a:bodyPr>
            <a:normAutofit fontScale="92500" lnSpcReduction="10000"/>
          </a:bodyPr>
          <a:lstStyle/>
          <a:p>
            <a:r>
              <a:rPr lang="el-GR" sz="2400" i="1" dirty="0">
                <a:latin typeface="Times New Roman" panose="02020603050405020304" pitchFamily="18" charset="0"/>
                <a:cs typeface="Times New Roman" panose="02020603050405020304" pitchFamily="18" charset="0"/>
              </a:rPr>
              <a:t> [113] </a:t>
            </a:r>
            <a:r>
              <a:rPr lang="el-GR" sz="2400" i="1" dirty="0" err="1">
                <a:latin typeface="Times New Roman" panose="02020603050405020304" pitchFamily="18" charset="0"/>
                <a:cs typeface="Times New Roman" panose="02020603050405020304" pitchFamily="18" charset="0"/>
              </a:rPr>
              <a:t>Τούτου</a:t>
            </a:r>
            <a:r>
              <a:rPr lang="el-GR" sz="2400" i="1" dirty="0">
                <a:latin typeface="Times New Roman" panose="02020603050405020304" pitchFamily="18" charset="0"/>
                <a:cs typeface="Times New Roman" panose="02020603050405020304" pitchFamily="18" charset="0"/>
              </a:rPr>
              <a:t> δ’ </a:t>
            </a:r>
            <a:r>
              <a:rPr lang="el-GR" sz="2400" i="1" dirty="0" err="1">
                <a:latin typeface="Times New Roman" panose="02020603050405020304" pitchFamily="18" charset="0"/>
                <a:cs typeface="Times New Roman" panose="02020603050405020304" pitchFamily="18" charset="0"/>
              </a:rPr>
              <a:t>ἕνεκά</a:t>
            </a:r>
            <a:r>
              <a:rPr lang="el-GR" sz="2400" i="1" dirty="0">
                <a:latin typeface="Times New Roman" panose="02020603050405020304" pitchFamily="18" charset="0"/>
                <a:cs typeface="Times New Roman" panose="02020603050405020304" pitchFamily="18" charset="0"/>
              </a:rPr>
              <a:t> σοι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διῆλθον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ἵνα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γνῷς</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ὅτι</a:t>
            </a:r>
            <a:r>
              <a:rPr lang="el-GR" sz="2400" i="1" dirty="0">
                <a:latin typeface="Times New Roman" panose="02020603050405020304" pitchFamily="18" charset="0"/>
                <a:cs typeface="Times New Roman" panose="02020603050405020304" pitchFamily="18" charset="0"/>
              </a:rPr>
              <a:t> σε </a:t>
            </a:r>
            <a:r>
              <a:rPr lang="el-GR" sz="2400" i="1" dirty="0" err="1">
                <a:latin typeface="Times New Roman" panose="02020603050405020304" pitchFamily="18" charset="0"/>
                <a:cs typeface="Times New Roman" panose="02020603050405020304" pitchFamily="18" charset="0"/>
              </a:rPr>
              <a:t>τυγχάνω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λόγῳ</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παρακαλῶν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τοιαύτας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πράξεις</a:t>
            </a:r>
            <a:r>
              <a:rPr lang="el-GR" sz="2400" i="1" dirty="0">
                <a:latin typeface="Times New Roman" panose="02020603050405020304" pitchFamily="18" charset="0"/>
                <a:cs typeface="Times New Roman" panose="02020603050405020304" pitchFamily="18" charset="0"/>
              </a:rPr>
              <a:t>,</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ἃς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ἔργων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πρόγονοί</a:t>
            </a:r>
            <a:r>
              <a:rPr lang="el-GR" sz="2400" i="1" dirty="0">
                <a:latin typeface="Times New Roman" panose="02020603050405020304" pitchFamily="18" charset="0"/>
                <a:cs typeface="Times New Roman" panose="02020603050405020304" pitchFamily="18" charset="0"/>
              </a:rPr>
              <a:t> σου </a:t>
            </a:r>
            <a:r>
              <a:rPr lang="el-GR" sz="2400" i="1" dirty="0" err="1">
                <a:latin typeface="Times New Roman" panose="02020603050405020304" pitchFamily="18" charset="0"/>
                <a:cs typeface="Times New Roman" panose="02020603050405020304" pitchFamily="18" charset="0"/>
              </a:rPr>
              <a:t>φαίνονται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καλλίστας</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προκρίναντες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ἅπαντας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τοὺς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νοῦν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ἔχοντας</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κράτιστον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ὑποστησαμένους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πειρᾶσθαι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γίγνεσθαι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τοιούτους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μάλιστα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σοὶ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προσήκει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ἀλλοτρίοις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χρῆσθαι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παραδείγμασιν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οἰκεῖον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ὑπάρχειν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πῶς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εἰκὸς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αὐτοῦ</a:t>
            </a:r>
            <a:r>
              <a:rPr lang="el-GR" sz="2400" i="1" dirty="0">
                <a:latin typeface="Times New Roman" panose="02020603050405020304" pitchFamily="18" charset="0"/>
                <a:cs typeface="Times New Roman" panose="02020603050405020304" pitchFamily="18" charset="0"/>
              </a:rPr>
              <a:t> σε </a:t>
            </a:r>
            <a:r>
              <a:rPr lang="el-GR" sz="2400" i="1" dirty="0" err="1">
                <a:latin typeface="Times New Roman" panose="02020603050405020304" pitchFamily="18" charset="0"/>
                <a:cs typeface="Times New Roman" panose="02020603050405020304" pitchFamily="18" charset="0"/>
              </a:rPr>
              <a:t>παροξύνεσθαι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φιλονικεῖν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ὅπως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προγόνῳ</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σαυτὸν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ὅμοιον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παρασκευάσεις</a:t>
            </a:r>
            <a:r>
              <a:rPr lang="el-GR" sz="2400" i="1" dirty="0">
                <a:latin typeface="Times New Roman" panose="02020603050405020304" pitchFamily="18" charset="0"/>
                <a:cs typeface="Times New Roman" panose="02020603050405020304" pitchFamily="18" charset="0"/>
              </a:rPr>
              <a:t>; [114]</a:t>
            </a:r>
          </a:p>
        </p:txBody>
      </p:sp>
    </p:spTree>
    <p:extLst>
      <p:ext uri="{BB962C8B-B14F-4D97-AF65-F5344CB8AC3E}">
        <p14:creationId xmlns:p14="http://schemas.microsoft.com/office/powerpoint/2010/main" val="44943138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VMRO-</a:t>
            </a:r>
            <a:r>
              <a:rPr lang="el-GR" dirty="0"/>
              <a:t> ΕΝΩΜΕΝΗ 1924</a:t>
            </a:r>
            <a:endParaRPr lang="en-US" dirty="0"/>
          </a:p>
        </p:txBody>
      </p:sp>
      <p:sp>
        <p:nvSpPr>
          <p:cNvPr id="3" name="2 - Θέση περιεχομένου"/>
          <p:cNvSpPr>
            <a:spLocks noGrp="1"/>
          </p:cNvSpPr>
          <p:nvPr>
            <p:ph idx="1"/>
          </p:nvPr>
        </p:nvSpPr>
        <p:spPr/>
        <p:txBody>
          <a:bodyPr>
            <a:normAutofit fontScale="92500"/>
          </a:bodyPr>
          <a:lstStyle/>
          <a:p>
            <a:r>
              <a:rPr lang="el-GR" dirty="0"/>
              <a:t>Ιδρύεται από τον </a:t>
            </a:r>
            <a:r>
              <a:rPr lang="en-US" dirty="0" err="1"/>
              <a:t>Vlahov</a:t>
            </a:r>
            <a:r>
              <a:rPr lang="el-GR" dirty="0"/>
              <a:t> λειτουργεί ως το μέσο της 10ετίας του 30, είναι υπό κομμουνιστικό έλεγχο, δεν έχει λαϊκά ερείσματα, αποτελεί όμως παράγοντα διάδοσης του </a:t>
            </a:r>
            <a:r>
              <a:rPr lang="el-GR" dirty="0" err="1"/>
              <a:t>μακεδονισμού</a:t>
            </a:r>
            <a:r>
              <a:rPr lang="el-GR" dirty="0"/>
              <a:t>, λειτουργεί ως κοσμική μακεδονική εξαρχία και πολλά μέλη της εκπαιδευμένα στον </a:t>
            </a:r>
            <a:r>
              <a:rPr lang="el-GR" dirty="0" err="1"/>
              <a:t>σλαβομακεδονικό</a:t>
            </a:r>
            <a:r>
              <a:rPr lang="el-GR" dirty="0"/>
              <a:t> εθνικισμό μπήκαν στους κόλπους του ΚΚΓ (1930-1940) και στελέχωσαν τη Λαϊκή Δημοκρατία της Μακεδονίας (1944). Ο </a:t>
            </a:r>
            <a:r>
              <a:rPr lang="en-US" dirty="0" err="1"/>
              <a:t>Vlahov</a:t>
            </a:r>
            <a:r>
              <a:rPr lang="el-GR" dirty="0"/>
              <a:t> υπήρξε αντιπρόεδρος της ΟΕΣΓ και Πρόεδρος του ΛΜΜ (Λαϊκού Μετώπου Μακεδονίας)</a:t>
            </a:r>
            <a:endParaRPr lang="en-US" dirty="0"/>
          </a:p>
          <a:p>
            <a:endParaRPr lang="en-US" dirty="0"/>
          </a:p>
        </p:txBody>
      </p:sp>
    </p:spTree>
  </p:cSld>
  <p:clrMapOvr>
    <a:masterClrMapping/>
  </p:clrMapOvr>
  <p:transition>
    <p:dissolve/>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normAutofit fontScale="90000"/>
          </a:bodyPr>
          <a:lstStyle/>
          <a:p>
            <a:pPr eaLnBrk="1" hangingPunct="1"/>
            <a:r>
              <a:rPr lang="el-GR" altLang="el-GR"/>
              <a:t>Οκτώβριος 1925:ίδρυση </a:t>
            </a:r>
            <a:r>
              <a:rPr lang="en-US" altLang="el-GR"/>
              <a:t> VMRO  </a:t>
            </a:r>
            <a:r>
              <a:rPr lang="el-GR" altLang="el-GR"/>
              <a:t>(ενωμένη) </a:t>
            </a:r>
          </a:p>
        </p:txBody>
      </p:sp>
      <p:sp>
        <p:nvSpPr>
          <p:cNvPr id="14339" name="2 - Θέση περιεχομένου"/>
          <p:cNvSpPr>
            <a:spLocks noGrp="1"/>
          </p:cNvSpPr>
          <p:nvPr>
            <p:ph idx="1"/>
          </p:nvPr>
        </p:nvSpPr>
        <p:spPr/>
        <p:txBody>
          <a:bodyPr/>
          <a:lstStyle/>
          <a:p>
            <a:pPr eaLnBrk="1" hangingPunct="1"/>
            <a:r>
              <a:rPr lang="el-GR" altLang="el-GR"/>
              <a:t>Εκτός από την </a:t>
            </a:r>
            <a:r>
              <a:rPr lang="en-US" altLang="el-GR"/>
              <a:t>VMRO </a:t>
            </a:r>
            <a:r>
              <a:rPr lang="el-GR" altLang="el-GR"/>
              <a:t>του </a:t>
            </a:r>
            <a:r>
              <a:rPr lang="en-US" altLang="el-GR"/>
              <a:t>Ivan Mijailov</a:t>
            </a:r>
          </a:p>
          <a:p>
            <a:pPr eaLnBrk="1" hangingPunct="1"/>
            <a:r>
              <a:rPr lang="el-GR" altLang="el-GR"/>
              <a:t>Ιδρύθηκε η </a:t>
            </a:r>
            <a:r>
              <a:rPr lang="en-US" altLang="el-GR"/>
              <a:t> VMRO  </a:t>
            </a:r>
            <a:r>
              <a:rPr lang="el-GR" altLang="el-GR"/>
              <a:t>(ενωμένη) με πλατφόρμα 1. τη σύσταση Ενιαίας, Ανεξάρτητης Μακεδονίας 2. στο πλαίσιο της Βαλκανικής ομοσπονδίας </a:t>
            </a:r>
            <a:r>
              <a:rPr lang="en-US" altLang="el-GR"/>
              <a:t>3. </a:t>
            </a:r>
            <a:r>
              <a:rPr lang="el-GR" altLang="el-GR"/>
              <a:t>με απελευθέρωση όλων των εθνοτήτων της Μακεδονίας</a:t>
            </a:r>
          </a:p>
          <a:p>
            <a:pPr eaLnBrk="1" hangingPunct="1"/>
            <a:r>
              <a:rPr lang="el-GR" altLang="el-GR"/>
              <a:t>Με έδρα τη Βιέννη, με όργανα την εφημερίδα </a:t>
            </a:r>
            <a:r>
              <a:rPr lang="en-US" altLang="el-GR"/>
              <a:t>La Federation Balkanique</a:t>
            </a:r>
            <a:r>
              <a:rPr lang="el-GR" altLang="el-GR"/>
              <a:t>, Μ</a:t>
            </a:r>
            <a:r>
              <a:rPr lang="en-US" altLang="el-GR"/>
              <a:t>akedonsko Delo</a:t>
            </a:r>
            <a:endParaRPr lang="el-GR" altLang="el-GR"/>
          </a:p>
        </p:txBody>
      </p:sp>
    </p:spTree>
    <p:extLst>
      <p:ext uri="{BB962C8B-B14F-4D97-AF65-F5344CB8AC3E}">
        <p14:creationId xmlns:p14="http://schemas.microsoft.com/office/powerpoint/2010/main" val="198150578"/>
      </p:ext>
    </p:extLst>
  </p:cSld>
  <p:clrMapOvr>
    <a:masterClrMapping/>
  </p:clrMapOvr>
  <p:transition>
    <p:dissolve/>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fontScale="90000"/>
          </a:bodyPr>
          <a:lstStyle/>
          <a:p>
            <a:pPr eaLnBrk="1" hangingPunct="1"/>
            <a:r>
              <a:rPr lang="el-GR" altLang="el-GR"/>
              <a:t>Διάκριση στελεχών </a:t>
            </a:r>
            <a:r>
              <a:rPr lang="en-US" altLang="el-GR"/>
              <a:t>VMRO </a:t>
            </a:r>
            <a:r>
              <a:rPr lang="el-GR" altLang="el-GR"/>
              <a:t>ενωμένης</a:t>
            </a:r>
          </a:p>
        </p:txBody>
      </p:sp>
      <p:sp>
        <p:nvSpPr>
          <p:cNvPr id="15363" name="2 - Θέση περιεχομένου"/>
          <p:cNvSpPr>
            <a:spLocks noGrp="1"/>
          </p:cNvSpPr>
          <p:nvPr>
            <p:ph idx="1"/>
          </p:nvPr>
        </p:nvSpPr>
        <p:spPr/>
        <p:txBody>
          <a:bodyPr/>
          <a:lstStyle/>
          <a:p>
            <a:pPr eaLnBrk="1" hangingPunct="1"/>
            <a:r>
              <a:rPr lang="el-GR" altLang="el-GR"/>
              <a:t>Α) κομμουνιστική πτέρυγα (</a:t>
            </a:r>
            <a:r>
              <a:rPr lang="en-US" altLang="el-GR"/>
              <a:t>D. Vlahov, Vl. Poptomov) </a:t>
            </a:r>
          </a:p>
          <a:p>
            <a:pPr eaLnBrk="1" hangingPunct="1"/>
            <a:r>
              <a:rPr lang="en-US" altLang="el-GR"/>
              <a:t>B)  </a:t>
            </a:r>
            <a:r>
              <a:rPr lang="el-GR" altLang="el-GR"/>
              <a:t>εθνικο-επαναστατική (</a:t>
            </a:r>
            <a:r>
              <a:rPr lang="en-US" altLang="el-GR"/>
              <a:t>G. Zankov, P. Satev</a:t>
            </a:r>
            <a:r>
              <a:rPr lang="el-GR" altLang="el-GR"/>
              <a:t>)</a:t>
            </a:r>
          </a:p>
        </p:txBody>
      </p:sp>
    </p:spTree>
    <p:extLst>
      <p:ext uri="{BB962C8B-B14F-4D97-AF65-F5344CB8AC3E}">
        <p14:creationId xmlns:p14="http://schemas.microsoft.com/office/powerpoint/2010/main" val="2633952337"/>
      </p:ext>
    </p:extLst>
  </p:cSld>
  <p:clrMapOvr>
    <a:masterClrMapping/>
  </p:clrMapOvr>
  <p:transition>
    <p:dissolve/>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κράτος της </a:t>
            </a:r>
            <a:r>
              <a:rPr lang="en-US" dirty="0"/>
              <a:t>VMRO</a:t>
            </a:r>
            <a:r>
              <a:rPr lang="el-GR" dirty="0"/>
              <a:t> και η διχοτόμηση</a:t>
            </a:r>
            <a:endParaRPr lang="en-US" dirty="0"/>
          </a:p>
        </p:txBody>
      </p:sp>
      <p:sp>
        <p:nvSpPr>
          <p:cNvPr id="3" name="2 - Θέση περιεχομένου"/>
          <p:cNvSpPr>
            <a:spLocks noGrp="1"/>
          </p:cNvSpPr>
          <p:nvPr>
            <p:ph idx="1"/>
          </p:nvPr>
        </p:nvSpPr>
        <p:spPr/>
        <p:txBody>
          <a:bodyPr>
            <a:noAutofit/>
          </a:bodyPr>
          <a:lstStyle/>
          <a:p>
            <a:r>
              <a:rPr lang="el-GR" sz="2400" dirty="0">
                <a:latin typeface="Arial" pitchFamily="34" charset="0"/>
                <a:cs typeface="Arial" pitchFamily="34" charset="0"/>
              </a:rPr>
              <a:t>Ιδρύθηκε κράτος στο </a:t>
            </a:r>
            <a:r>
              <a:rPr lang="el-GR" sz="2400" dirty="0" err="1">
                <a:latin typeface="Arial" pitchFamily="34" charset="0"/>
                <a:cs typeface="Arial" pitchFamily="34" charset="0"/>
              </a:rPr>
              <a:t>Πετρίτσι</a:t>
            </a:r>
            <a:endParaRPr lang="el-GR" sz="2400" dirty="0">
              <a:latin typeface="Arial" pitchFamily="34" charset="0"/>
              <a:cs typeface="Arial" pitchFamily="34" charset="0"/>
            </a:endParaRPr>
          </a:p>
          <a:p>
            <a:r>
              <a:rPr lang="el-GR" sz="2400" dirty="0">
                <a:latin typeface="Arial" pitchFamily="34" charset="0"/>
                <a:cs typeface="Arial" pitchFamily="34" charset="0"/>
              </a:rPr>
              <a:t>Είχε δική της αστυνομία, βουλευτές, εξέδιδε γραμματόσημα, είχε τους </a:t>
            </a:r>
            <a:r>
              <a:rPr lang="el-GR" sz="2400" dirty="0" err="1">
                <a:latin typeface="Arial" pitchFamily="34" charset="0"/>
                <a:cs typeface="Arial" pitchFamily="34" charset="0"/>
              </a:rPr>
              <a:t>ήρωές</a:t>
            </a:r>
            <a:r>
              <a:rPr lang="el-GR" sz="2400" dirty="0">
                <a:latin typeface="Arial" pitchFamily="34" charset="0"/>
                <a:cs typeface="Arial" pitchFamily="34" charset="0"/>
              </a:rPr>
              <a:t> της (</a:t>
            </a:r>
            <a:r>
              <a:rPr lang="en-US" sz="2400" dirty="0" err="1">
                <a:latin typeface="Arial" pitchFamily="34" charset="0"/>
                <a:cs typeface="Arial" pitchFamily="34" charset="0"/>
              </a:rPr>
              <a:t>Gotse</a:t>
            </a:r>
            <a:r>
              <a:rPr lang="en-US" sz="2400" dirty="0">
                <a:latin typeface="Arial" pitchFamily="34" charset="0"/>
                <a:cs typeface="Arial" pitchFamily="34" charset="0"/>
              </a:rPr>
              <a:t> </a:t>
            </a:r>
            <a:r>
              <a:rPr lang="en-US" sz="2400" dirty="0" err="1">
                <a:latin typeface="Arial" pitchFamily="34" charset="0"/>
                <a:cs typeface="Arial" pitchFamily="34" charset="0"/>
              </a:rPr>
              <a:t>Deltsev</a:t>
            </a:r>
            <a:r>
              <a:rPr lang="en-US" sz="2400" dirty="0">
                <a:latin typeface="Arial" pitchFamily="34" charset="0"/>
                <a:cs typeface="Arial" pitchFamily="34" charset="0"/>
              </a:rPr>
              <a:t>)</a:t>
            </a:r>
          </a:p>
          <a:p>
            <a:r>
              <a:rPr lang="el-GR" sz="2400" dirty="0">
                <a:latin typeface="Arial" pitchFamily="34" charset="0"/>
                <a:cs typeface="Arial" pitchFamily="34" charset="0"/>
              </a:rPr>
              <a:t>Επέβαλε φόρους στον πληθυσμό και είχε έσοδα</a:t>
            </a:r>
          </a:p>
          <a:p>
            <a:r>
              <a:rPr lang="el-GR" sz="2400" dirty="0">
                <a:latin typeface="Arial" pitchFamily="34" charset="0"/>
                <a:cs typeface="Arial" pitchFamily="34" charset="0"/>
              </a:rPr>
              <a:t>Το 1924 δολοφονήθηκε ο </a:t>
            </a:r>
            <a:r>
              <a:rPr lang="en-US" sz="2400" dirty="0" err="1">
                <a:latin typeface="Arial" pitchFamily="34" charset="0"/>
                <a:cs typeface="Arial" pitchFamily="34" charset="0"/>
              </a:rPr>
              <a:t>Alexandrof</a:t>
            </a:r>
            <a:r>
              <a:rPr lang="en-US" sz="2400" dirty="0">
                <a:latin typeface="Arial" pitchFamily="34" charset="0"/>
                <a:cs typeface="Arial" pitchFamily="34" charset="0"/>
              </a:rPr>
              <a:t>.</a:t>
            </a:r>
          </a:p>
          <a:p>
            <a:r>
              <a:rPr lang="en-US" sz="2400" dirty="0">
                <a:latin typeface="Arial" pitchFamily="34" charset="0"/>
                <a:cs typeface="Arial" pitchFamily="34" charset="0"/>
              </a:rPr>
              <a:t>H </a:t>
            </a:r>
            <a:r>
              <a:rPr lang="el-GR" sz="2400" dirty="0">
                <a:latin typeface="Arial" pitchFamily="34" charset="0"/>
                <a:cs typeface="Arial" pitchFamily="34" charset="0"/>
              </a:rPr>
              <a:t>διχοτόμηση της οργάνωσης σε αυτονομιστές-φεντεραλιστές από τη μια και δεξιούς από την άλλη ξεκίνησε το 1924.</a:t>
            </a:r>
          </a:p>
          <a:p>
            <a:r>
              <a:rPr lang="el-GR" sz="2400" dirty="0">
                <a:latin typeface="Arial" pitchFamily="34" charset="0"/>
                <a:cs typeface="Arial" pitchFamily="34" charset="0"/>
              </a:rPr>
              <a:t>Φεντεραλιστές: </a:t>
            </a:r>
            <a:r>
              <a:rPr lang="en-US" sz="2400" dirty="0" err="1">
                <a:latin typeface="Arial" pitchFamily="34" charset="0"/>
                <a:cs typeface="Arial" pitchFamily="34" charset="0"/>
              </a:rPr>
              <a:t>Dimitar</a:t>
            </a:r>
            <a:r>
              <a:rPr lang="en-US" sz="2400" dirty="0">
                <a:latin typeface="Arial" pitchFamily="34" charset="0"/>
                <a:cs typeface="Arial" pitchFamily="34" charset="0"/>
              </a:rPr>
              <a:t> </a:t>
            </a:r>
            <a:r>
              <a:rPr lang="en-US" sz="2400" dirty="0" err="1">
                <a:latin typeface="Arial" pitchFamily="34" charset="0"/>
                <a:cs typeface="Arial" pitchFamily="34" charset="0"/>
              </a:rPr>
              <a:t>Vlahov</a:t>
            </a:r>
            <a:r>
              <a:rPr lang="en-US" sz="2400" dirty="0">
                <a:latin typeface="Arial" pitchFamily="34" charset="0"/>
                <a:cs typeface="Arial" pitchFamily="34" charset="0"/>
              </a:rPr>
              <a:t>, </a:t>
            </a:r>
            <a:r>
              <a:rPr lang="en-US" sz="2400" dirty="0" err="1">
                <a:latin typeface="Arial" pitchFamily="34" charset="0"/>
                <a:cs typeface="Arial" pitchFamily="34" charset="0"/>
              </a:rPr>
              <a:t>Todor</a:t>
            </a:r>
            <a:r>
              <a:rPr lang="en-US" sz="2400" dirty="0">
                <a:latin typeface="Arial" pitchFamily="34" charset="0"/>
                <a:cs typeface="Arial" pitchFamily="34" charset="0"/>
              </a:rPr>
              <a:t> </a:t>
            </a:r>
            <a:r>
              <a:rPr lang="en-US" sz="2400" dirty="0" err="1">
                <a:latin typeface="Arial" pitchFamily="34" charset="0"/>
                <a:cs typeface="Arial" pitchFamily="34" charset="0"/>
              </a:rPr>
              <a:t>Panitsa</a:t>
            </a:r>
            <a:r>
              <a:rPr lang="en-US" sz="2400" dirty="0">
                <a:latin typeface="Arial" pitchFamily="34" charset="0"/>
                <a:cs typeface="Arial" pitchFamily="34" charset="0"/>
              </a:rPr>
              <a:t>, </a:t>
            </a:r>
            <a:r>
              <a:rPr lang="en-US" sz="2400" dirty="0" err="1">
                <a:latin typeface="Arial" pitchFamily="34" charset="0"/>
                <a:cs typeface="Arial" pitchFamily="34" charset="0"/>
              </a:rPr>
              <a:t>Petur</a:t>
            </a:r>
            <a:r>
              <a:rPr lang="en-US" sz="2400" dirty="0">
                <a:latin typeface="Arial" pitchFamily="34" charset="0"/>
                <a:cs typeface="Arial" pitchFamily="34" charset="0"/>
              </a:rPr>
              <a:t> </a:t>
            </a:r>
            <a:r>
              <a:rPr lang="en-US" sz="2400" dirty="0" err="1">
                <a:latin typeface="Arial" pitchFamily="34" charset="0"/>
                <a:cs typeface="Arial" pitchFamily="34" charset="0"/>
              </a:rPr>
              <a:t>Chaulev</a:t>
            </a:r>
            <a:r>
              <a:rPr lang="en-US" sz="2400" dirty="0">
                <a:latin typeface="Arial" pitchFamily="34" charset="0"/>
                <a:cs typeface="Arial" pitchFamily="34" charset="0"/>
              </a:rPr>
              <a:t>, Philip </a:t>
            </a:r>
            <a:r>
              <a:rPr lang="en-US" sz="2400" dirty="0" err="1">
                <a:latin typeface="Arial" pitchFamily="34" charset="0"/>
                <a:cs typeface="Arial" pitchFamily="34" charset="0"/>
              </a:rPr>
              <a:t>Athanasov</a:t>
            </a:r>
            <a:r>
              <a:rPr lang="en-US" sz="2400" dirty="0">
                <a:latin typeface="Arial" pitchFamily="34" charset="0"/>
                <a:cs typeface="Arial" pitchFamily="34" charset="0"/>
              </a:rPr>
              <a:t>. </a:t>
            </a:r>
            <a:r>
              <a:rPr lang="el-GR" sz="2400" dirty="0">
                <a:latin typeface="Arial" pitchFamily="34" charset="0"/>
                <a:cs typeface="Arial" pitchFamily="34" charset="0"/>
              </a:rPr>
              <a:t> Εθνικιστές: </a:t>
            </a:r>
            <a:r>
              <a:rPr lang="en-US" sz="2400" dirty="0">
                <a:latin typeface="Arial" pitchFamily="34" charset="0"/>
                <a:cs typeface="Arial" pitchFamily="34" charset="0"/>
              </a:rPr>
              <a:t>Alexander </a:t>
            </a:r>
            <a:r>
              <a:rPr lang="en-US" sz="2400" dirty="0" err="1">
                <a:latin typeface="Arial" pitchFamily="34" charset="0"/>
                <a:cs typeface="Arial" pitchFamily="34" charset="0"/>
              </a:rPr>
              <a:t>Protogerov</a:t>
            </a:r>
            <a:r>
              <a:rPr lang="en-US" sz="2400" dirty="0">
                <a:latin typeface="Arial" pitchFamily="34" charset="0"/>
                <a:cs typeface="Arial" pitchFamily="34" charset="0"/>
              </a:rPr>
              <a:t>, Ivan </a:t>
            </a:r>
            <a:r>
              <a:rPr lang="en-US" sz="2400" dirty="0" err="1">
                <a:latin typeface="Arial" pitchFamily="34" charset="0"/>
                <a:cs typeface="Arial" pitchFamily="34" charset="0"/>
              </a:rPr>
              <a:t>Mihailov</a:t>
            </a:r>
            <a:r>
              <a:rPr lang="en-US" sz="2400" dirty="0">
                <a:latin typeface="Arial" pitchFamily="34" charset="0"/>
                <a:cs typeface="Arial" pitchFamily="34" charset="0"/>
              </a:rPr>
              <a:t>.(Elisabeth Barker (1950). Macedonia: Its place in the Balkan power politics. London, pp. 39-43)</a:t>
            </a:r>
          </a:p>
        </p:txBody>
      </p:sp>
    </p:spTree>
  </p:cSld>
  <p:clrMapOvr>
    <a:masterClrMapping/>
  </p:clrMapOvr>
  <p:transition>
    <p:dissolve/>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ΔΟΛΟΦΟΝΙΕΣ ΣΤΗΝ ΕΜΕΟ 1924-1925</a:t>
            </a:r>
            <a:endParaRPr lang="en-US" dirty="0"/>
          </a:p>
        </p:txBody>
      </p:sp>
      <p:sp>
        <p:nvSpPr>
          <p:cNvPr id="3" name="2 - Θέση περιεχομένου"/>
          <p:cNvSpPr>
            <a:spLocks noGrp="1"/>
          </p:cNvSpPr>
          <p:nvPr>
            <p:ph idx="1"/>
          </p:nvPr>
        </p:nvSpPr>
        <p:spPr/>
        <p:txBody>
          <a:bodyPr/>
          <a:lstStyle/>
          <a:p>
            <a:r>
              <a:rPr lang="en-US" dirty="0"/>
              <a:t>O </a:t>
            </a:r>
            <a:r>
              <a:rPr lang="en-US" dirty="0" err="1"/>
              <a:t>Alexandrov</a:t>
            </a:r>
            <a:r>
              <a:rPr lang="en-US" dirty="0"/>
              <a:t> </a:t>
            </a:r>
            <a:r>
              <a:rPr lang="el-GR" dirty="0"/>
              <a:t>διαφώνησε και δολοφονήθηκε τον Αύγουστο του 1924 πιθανόν από τον </a:t>
            </a:r>
            <a:r>
              <a:rPr lang="el-GR" dirty="0" err="1"/>
              <a:t>φιλοκομουνιστή</a:t>
            </a:r>
            <a:r>
              <a:rPr lang="el-GR" dirty="0"/>
              <a:t> </a:t>
            </a:r>
            <a:r>
              <a:rPr lang="en-US" dirty="0" err="1"/>
              <a:t>Aleko</a:t>
            </a:r>
            <a:r>
              <a:rPr lang="en-US" dirty="0"/>
              <a:t> </a:t>
            </a:r>
            <a:r>
              <a:rPr lang="en-US" dirty="0" err="1"/>
              <a:t>Vasiliev</a:t>
            </a:r>
            <a:r>
              <a:rPr lang="en-US" dirty="0"/>
              <a:t>.</a:t>
            </a:r>
          </a:p>
          <a:p>
            <a:r>
              <a:rPr lang="en-US" dirty="0" err="1"/>
              <a:t>Aleko</a:t>
            </a:r>
            <a:r>
              <a:rPr lang="en-US" dirty="0"/>
              <a:t> </a:t>
            </a:r>
            <a:r>
              <a:rPr lang="en-US" dirty="0" err="1"/>
              <a:t>Vasiliev</a:t>
            </a:r>
            <a:r>
              <a:rPr lang="en-US" dirty="0"/>
              <a:t>, </a:t>
            </a:r>
            <a:r>
              <a:rPr lang="en-US" dirty="0" err="1"/>
              <a:t>Chaulev</a:t>
            </a:r>
            <a:r>
              <a:rPr lang="en-US" dirty="0"/>
              <a:t>, </a:t>
            </a:r>
            <a:r>
              <a:rPr lang="en-US" dirty="0" err="1"/>
              <a:t>Panitsa</a:t>
            </a:r>
            <a:r>
              <a:rPr lang="en-US" dirty="0"/>
              <a:t> </a:t>
            </a:r>
            <a:r>
              <a:rPr lang="el-GR" dirty="0"/>
              <a:t>δολοφονήθηκαν.</a:t>
            </a:r>
          </a:p>
          <a:p>
            <a:r>
              <a:rPr lang="el-GR" dirty="0"/>
              <a:t>Απόπειρες έγιναν εναντίον</a:t>
            </a:r>
            <a:r>
              <a:rPr lang="en-US" dirty="0"/>
              <a:t> </a:t>
            </a:r>
            <a:r>
              <a:rPr lang="en-US" dirty="0" err="1"/>
              <a:t>Vlahov</a:t>
            </a:r>
            <a:endParaRPr lang="en-US" dirty="0"/>
          </a:p>
          <a:p>
            <a:endParaRPr lang="en-US" dirty="0"/>
          </a:p>
        </p:txBody>
      </p:sp>
    </p:spTree>
  </p:cSld>
  <p:clrMapOvr>
    <a:masterClrMapping/>
  </p:clrMapOvr>
  <p:transition>
    <p:dissolve/>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19-22 Οκτωβρίου 1925 εισβολή ελλ. στρατού στην περιοχή του </a:t>
            </a:r>
            <a:r>
              <a:rPr lang="el-GR" dirty="0" err="1"/>
              <a:t>Πετριτσίου</a:t>
            </a:r>
            <a:endParaRPr lang="en-US" dirty="0"/>
          </a:p>
        </p:txBody>
      </p:sp>
      <p:sp>
        <p:nvSpPr>
          <p:cNvPr id="3" name="2 - Θέση περιεχομένου"/>
          <p:cNvSpPr>
            <a:spLocks noGrp="1"/>
          </p:cNvSpPr>
          <p:nvPr>
            <p:ph idx="1"/>
          </p:nvPr>
        </p:nvSpPr>
        <p:spPr/>
        <p:txBody>
          <a:bodyPr>
            <a:normAutofit lnSpcReduction="10000"/>
          </a:bodyPr>
          <a:lstStyle/>
          <a:p>
            <a:r>
              <a:rPr lang="el-GR" dirty="0"/>
              <a:t>στη κύρια βάση της ΕΜΕΟ. Μπορεί η Ελλάδα ως κράτος να καταδικάστηκε για την εισβολή στο </a:t>
            </a:r>
            <a:r>
              <a:rPr lang="el-GR" dirty="0" err="1"/>
              <a:t>Πετρίτσι</a:t>
            </a:r>
            <a:r>
              <a:rPr lang="el-GR" dirty="0"/>
              <a:t>, αλλά κατάφερε εξαιρετικά σημαντικό πλήγμα στην Οργάνωση, η οποία είχε συγκεντρώσει ασυνήθιστα μεγάλες δυνάμεις με σκοπό να εισβάλλει στο ελληνικό και γιουγκοσλαβικό έδαφος.</a:t>
            </a:r>
          </a:p>
          <a:p>
            <a:r>
              <a:rPr lang="en-US" dirty="0"/>
              <a:t>James Barros, “The Greek-Bulgarian </a:t>
            </a:r>
            <a:r>
              <a:rPr lang="en-US" dirty="0" err="1"/>
              <a:t>Incedent</a:t>
            </a:r>
            <a:r>
              <a:rPr lang="en-US" dirty="0"/>
              <a:t> of 1925”, </a:t>
            </a:r>
            <a:r>
              <a:rPr lang="en-US" i="1" dirty="0"/>
              <a:t>Proceedings of the American </a:t>
            </a:r>
            <a:r>
              <a:rPr lang="en-US" i="1" dirty="0" err="1"/>
              <a:t>Philisophical</a:t>
            </a:r>
            <a:r>
              <a:rPr lang="en-US" i="1" dirty="0"/>
              <a:t> Society, </a:t>
            </a:r>
            <a:r>
              <a:rPr lang="en-US" dirty="0"/>
              <a:t>108/4 (</a:t>
            </a:r>
            <a:r>
              <a:rPr lang="el-GR" dirty="0"/>
              <a:t>Αυγ</a:t>
            </a:r>
            <a:r>
              <a:rPr lang="en-US" dirty="0"/>
              <a:t>.1964), 355.</a:t>
            </a:r>
          </a:p>
        </p:txBody>
      </p:sp>
    </p:spTree>
  </p:cSld>
  <p:clrMapOvr>
    <a:masterClrMapping/>
  </p:clrMapOvr>
  <p:transition>
    <p:dissolve/>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 Η ΔΡΑΣΗ ΤΗΣ ΕΜΕΟ =</a:t>
            </a:r>
            <a:r>
              <a:rPr lang="en-US" dirty="0"/>
              <a:t>VMRO </a:t>
            </a:r>
            <a:r>
              <a:rPr lang="el-GR" dirty="0"/>
              <a:t>ΣΤΟ ΝΟΜΟ ΤΗΣ ΦΛΩΡΙΝΑΣ</a:t>
            </a:r>
            <a:endParaRPr lang="en-US" dirty="0"/>
          </a:p>
        </p:txBody>
      </p:sp>
    </p:spTree>
  </p:cSld>
  <p:clrMapOvr>
    <a:masterClrMapping/>
  </p:clrMapOvr>
  <p:transition>
    <p:dissolve/>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EMEO </a:t>
            </a:r>
            <a:r>
              <a:rPr lang="el-GR" dirty="0"/>
              <a:t>Ν. ΦΛΩΡΙΝΑΣ 1925</a:t>
            </a:r>
            <a:endParaRPr lang="en-US" dirty="0"/>
          </a:p>
        </p:txBody>
      </p:sp>
      <p:sp>
        <p:nvSpPr>
          <p:cNvPr id="3" name="2 - Θέση περιεχομένου"/>
          <p:cNvSpPr>
            <a:spLocks noGrp="1"/>
          </p:cNvSpPr>
          <p:nvPr>
            <p:ph idx="1"/>
          </p:nvPr>
        </p:nvSpPr>
        <p:spPr/>
        <p:txBody>
          <a:bodyPr>
            <a:normAutofit lnSpcReduction="10000"/>
          </a:bodyPr>
          <a:lstStyle/>
          <a:p>
            <a:r>
              <a:rPr lang="el-GR" dirty="0"/>
              <a:t>Στην αρχή προπαγάνδιζε τη μη αποχώρηση </a:t>
            </a:r>
            <a:r>
              <a:rPr lang="el-GR" dirty="0" err="1"/>
              <a:t>σλαβοφώνων</a:t>
            </a:r>
            <a:r>
              <a:rPr lang="el-GR" dirty="0"/>
              <a:t> κατά συνθήκη Νεϊγύ.</a:t>
            </a:r>
          </a:p>
          <a:p>
            <a:r>
              <a:rPr lang="el-GR" dirty="0"/>
              <a:t>Από το 1920 η ΕΜΕΟ άρχισε να στέλνει και πάλι σώματα «κομιτατζήδων»  στη Φ. για να δημιουργήσουν επιτροπές υποστήριξης στα χωριά. </a:t>
            </a:r>
          </a:p>
          <a:p>
            <a:r>
              <a:rPr lang="el-GR" dirty="0"/>
              <a:t>Η ΕΜΕΟ στελέχωνε τα σώματα που επρόκειτο να δράσουν στην Ελλάδα με ντόπιους Σλαβόφωνους που είχαν καταφύγει στη Βουλγαρία μετά τη λήξη των Βαλκανικών Πολέμων</a:t>
            </a:r>
            <a:endParaRPr lang="en-US" dirty="0"/>
          </a:p>
          <a:p>
            <a:endParaRPr lang="en-US" dirty="0"/>
          </a:p>
        </p:txBody>
      </p:sp>
    </p:spTree>
  </p:cSld>
  <p:clrMapOvr>
    <a:masterClrMapping/>
  </p:clrMapOvr>
  <p:transition>
    <p:dissolve/>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ΠΕΡΙΟΔΕΙΕΣ ΜΕΛΩΝ ΕΜΕΟ</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Παράδειγμα οι περιοδείες στη δυτική Μακεδονία του Ηλία </a:t>
            </a:r>
            <a:r>
              <a:rPr lang="el-GR" dirty="0" err="1"/>
              <a:t>Ντιγκάλωφ</a:t>
            </a:r>
            <a:r>
              <a:rPr lang="el-GR" dirty="0"/>
              <a:t> έως το θάνατό του το 1922 και του </a:t>
            </a:r>
            <a:r>
              <a:rPr lang="el-GR" dirty="0" err="1"/>
              <a:t>Κίρστε</a:t>
            </a:r>
            <a:r>
              <a:rPr lang="el-GR" dirty="0"/>
              <a:t> </a:t>
            </a:r>
            <a:r>
              <a:rPr lang="el-GR" dirty="0" err="1"/>
              <a:t>Λιόντε</a:t>
            </a:r>
            <a:r>
              <a:rPr lang="el-GR" dirty="0"/>
              <a:t> έως το 1924 χωρίς να γίνονται αντιληπτοί πάντα από τις ελληνικές αρχές</a:t>
            </a:r>
          </a:p>
          <a:p>
            <a:r>
              <a:rPr lang="el-GR" dirty="0"/>
              <a:t>ο </a:t>
            </a:r>
            <a:r>
              <a:rPr lang="el-GR" dirty="0" err="1"/>
              <a:t>Γκερόφσκι</a:t>
            </a:r>
            <a:r>
              <a:rPr lang="el-GR" dirty="0"/>
              <a:t> τον Νοέμβριο του 1925 επισκέφθηκε τα χωριά Ιτέα, </a:t>
            </a:r>
            <a:r>
              <a:rPr lang="el-GR" dirty="0" err="1"/>
              <a:t>Παπαγιάννη</a:t>
            </a:r>
            <a:r>
              <a:rPr lang="el-GR" dirty="0"/>
              <a:t>, Παλαίστρα, </a:t>
            </a:r>
            <a:r>
              <a:rPr lang="el-GR" dirty="0" err="1"/>
              <a:t>Τριπόταμο</a:t>
            </a:r>
            <a:r>
              <a:rPr lang="el-GR" dirty="0"/>
              <a:t>, </a:t>
            </a:r>
            <a:r>
              <a:rPr lang="el-GR" dirty="0" err="1"/>
              <a:t>Νεοχωράκι</a:t>
            </a:r>
            <a:r>
              <a:rPr lang="el-GR" dirty="0"/>
              <a:t>, Μεσοχώρι, Αχλάδα, </a:t>
            </a:r>
            <a:r>
              <a:rPr lang="el-GR" dirty="0" err="1"/>
              <a:t>Αμμοχώρι</a:t>
            </a:r>
            <a:r>
              <a:rPr lang="el-GR" dirty="0"/>
              <a:t>, Σκοπό, Μαρίνα, Μελίτη κι ο </a:t>
            </a:r>
            <a:r>
              <a:rPr lang="el-GR" dirty="0" err="1"/>
              <a:t>Κόττορσκι</a:t>
            </a:r>
            <a:r>
              <a:rPr lang="el-GR" dirty="0"/>
              <a:t> τα χωριά Φλάμπουρο, </a:t>
            </a:r>
            <a:r>
              <a:rPr lang="el-GR" dirty="0" err="1"/>
              <a:t>Πολυπόταμο</a:t>
            </a:r>
            <a:r>
              <a:rPr lang="el-GR" dirty="0"/>
              <a:t>, Πέρασμα, Τριανταφυλλιά, Ατραπό, Κάτω </a:t>
            </a:r>
            <a:r>
              <a:rPr lang="el-GR" dirty="0" err="1"/>
              <a:t>Υδρούσα</a:t>
            </a:r>
            <a:r>
              <a:rPr lang="el-GR" dirty="0"/>
              <a:t>, Λεπτοκαρυά και Περικοπή.</a:t>
            </a:r>
            <a:r>
              <a:rPr lang="en-US" dirty="0"/>
              <a:t> </a:t>
            </a:r>
            <a:r>
              <a:rPr lang="el-GR" dirty="0"/>
              <a:t> </a:t>
            </a:r>
            <a:endParaRPr lang="en-US" dirty="0"/>
          </a:p>
          <a:p>
            <a:endParaRPr lang="en-US" dirty="0"/>
          </a:p>
        </p:txBody>
      </p:sp>
    </p:spTree>
  </p:cSld>
  <p:clrMapOvr>
    <a:masterClrMapping/>
  </p:clrMapOvr>
  <p:transition>
    <p:dissolve/>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Για τη δυτική Μακεδονία γνωρίζουμε με βεβαιότητα ότι μόνο στα </a:t>
            </a:r>
            <a:r>
              <a:rPr lang="el-GR" dirty="0" err="1"/>
              <a:t>Ασπρόγεια</a:t>
            </a:r>
            <a:r>
              <a:rPr lang="el-GR" dirty="0"/>
              <a:t> υπήρχε στα 1923 ντόπιος καθοδηγητής της ΕΜΕΟ και ότι το 1925 ανακαλύφθηκε οργάνωση της ΕΜΕΟ στην πόλη της Φλώρινας.</a:t>
            </a:r>
          </a:p>
          <a:p>
            <a:endParaRPr lang="en-US" dirty="0"/>
          </a:p>
          <a:p>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929487"/>
          </a:xfrm>
        </p:spPr>
        <p:txBody>
          <a:bodyPr>
            <a:normAutofit fontScale="90000"/>
          </a:bodyPr>
          <a:lstStyle/>
          <a:p>
            <a:r>
              <a:rPr lang="el-GR" dirty="0">
                <a:solidFill>
                  <a:schemeClr val="tx1"/>
                </a:solidFill>
              </a:rPr>
              <a:t>ΙΣΟΚΡΑΤΟΥΣ ΦΙΛΙΠΠΟΣ 113-114</a:t>
            </a:r>
          </a:p>
        </p:txBody>
      </p:sp>
      <p:sp>
        <p:nvSpPr>
          <p:cNvPr id="3" name="Θέση περιεχομένου 2"/>
          <p:cNvSpPr>
            <a:spLocks noGrp="1"/>
          </p:cNvSpPr>
          <p:nvPr>
            <p:ph idx="1"/>
          </p:nvPr>
        </p:nvSpPr>
        <p:spPr>
          <a:xfrm>
            <a:off x="539552" y="1844825"/>
            <a:ext cx="8136904" cy="4090308"/>
          </a:xfrm>
        </p:spPr>
        <p:txBody>
          <a:bodyPr>
            <a:noAutofit/>
          </a:bodyPr>
          <a:lstStyle/>
          <a:p>
            <a:r>
              <a:rPr lang="el-GR" sz="3200" i="1" dirty="0" err="1">
                <a:solidFill>
                  <a:schemeClr val="tx1"/>
                </a:solidFill>
                <a:latin typeface="Times New Roman" panose="02020603050405020304" pitchFamily="18" charset="0"/>
                <a:cs typeface="Times New Roman" panose="02020603050405020304" pitchFamily="18" charset="0"/>
              </a:rPr>
              <a:t>Λέγω</a:t>
            </a:r>
            <a:r>
              <a:rPr lang="el-GR" sz="3200" i="1" dirty="0">
                <a:solidFill>
                  <a:schemeClr val="tx1"/>
                </a:solidFill>
                <a:latin typeface="Times New Roman" panose="02020603050405020304" pitchFamily="18" charset="0"/>
                <a:cs typeface="Times New Roman" panose="02020603050405020304" pitchFamily="18" charset="0"/>
              </a:rPr>
              <a:t> δ’ </a:t>
            </a:r>
            <a:r>
              <a:rPr lang="el-GR" sz="3200" i="1" dirty="0" err="1">
                <a:solidFill>
                  <a:schemeClr val="tx1"/>
                </a:solidFill>
                <a:latin typeface="Times New Roman" panose="02020603050405020304" pitchFamily="18" charset="0"/>
                <a:cs typeface="Times New Roman" panose="02020603050405020304" pitchFamily="18" charset="0"/>
              </a:rPr>
              <a:t>οὐχ</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ὡς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δυνησόμενον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ἁπάσας</a:t>
            </a:r>
            <a:r>
              <a:rPr lang="el-GR" sz="3200" i="1" dirty="0">
                <a:solidFill>
                  <a:schemeClr val="tx1"/>
                </a:solidFill>
                <a:latin typeface="Times New Roman" panose="02020603050405020304" pitchFamily="18" charset="0"/>
                <a:cs typeface="Times New Roman" panose="02020603050405020304" pitchFamily="18" charset="0"/>
              </a:rPr>
              <a:t> σε </a:t>
            </a:r>
            <a:r>
              <a:rPr lang="el-GR" sz="3200" i="1" dirty="0" err="1">
                <a:solidFill>
                  <a:schemeClr val="tx1"/>
                </a:solidFill>
                <a:latin typeface="Times New Roman" panose="02020603050405020304" pitchFamily="18" charset="0"/>
                <a:cs typeface="Times New Roman" panose="02020603050405020304" pitchFamily="18" charset="0"/>
              </a:rPr>
              <a:t>μιμήσασθαι</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τὰς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Ἡρακλέους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πράξεις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οὐδὲ</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γὰρ</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ἂν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τῶν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θεῶν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ἔνιοι</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δυνηθεῖεν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ἀλλὰ</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κατά</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γε</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τὸ</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τῆς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ψυχῆς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ἦθος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καὶ</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τὴν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φιλανθρωπίαν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καὶ</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τὴν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εὔνοιαν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ἣν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εἶχεν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εἰς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τοὺς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Ἕλληνας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δύναι</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ἂν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ὁμοιωθῆναι</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τοῖς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ἐκείνου</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βουλήμασιν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ἔστι</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δέ</a:t>
            </a:r>
            <a:r>
              <a:rPr lang="el-GR" sz="3200" i="1" dirty="0">
                <a:solidFill>
                  <a:schemeClr val="tx1"/>
                </a:solidFill>
                <a:latin typeface="Times New Roman" panose="02020603050405020304" pitchFamily="18" charset="0"/>
                <a:cs typeface="Times New Roman" panose="02020603050405020304" pitchFamily="18" charset="0"/>
              </a:rPr>
              <a:t> σοι </a:t>
            </a:r>
            <a:r>
              <a:rPr lang="el-GR" sz="3200" i="1" dirty="0" err="1">
                <a:solidFill>
                  <a:schemeClr val="tx1"/>
                </a:solidFill>
                <a:latin typeface="Times New Roman" panose="02020603050405020304" pitchFamily="18" charset="0"/>
                <a:cs typeface="Times New Roman" panose="02020603050405020304" pitchFamily="18" charset="0"/>
              </a:rPr>
              <a:t>πεισθέντι</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τοῖς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ὑπ</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ἐμοῦ</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λεγομένοις</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τυχεῖν</a:t>
            </a:r>
            <a:r>
              <a:rPr lang="el-GR" sz="3200" i="1" dirty="0">
                <a:solidFill>
                  <a:schemeClr val="tx1"/>
                </a:solidFill>
                <a:latin typeface="Times New Roman" panose="02020603050405020304" pitchFamily="18" charset="0"/>
                <a:cs typeface="Times New Roman" panose="02020603050405020304" pitchFamily="18" charset="0"/>
              </a:rPr>
              <a:t> </a:t>
            </a:r>
            <a:r>
              <a:rPr lang="el-GR" sz="3200" i="1" dirty="0" err="1">
                <a:solidFill>
                  <a:schemeClr val="tx1"/>
                </a:solidFill>
                <a:latin typeface="Times New Roman" panose="02020603050405020304" pitchFamily="18" charset="0"/>
                <a:cs typeface="Times New Roman" panose="02020603050405020304" pitchFamily="18" charset="0"/>
              </a:rPr>
              <a:t>δόξης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οἵας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αὐτὸς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βουληθῇς</a:t>
            </a:r>
            <a:r>
              <a:rPr lang="el-GR" sz="3200" i="1" dirty="0">
                <a:latin typeface="Times New Roman" panose="02020603050405020304" pitchFamily="18" charset="0"/>
                <a:cs typeface="Times New Roman" panose="02020603050405020304" pitchFamily="18" charset="0"/>
              </a:rPr>
              <a:t>·</a:t>
            </a:r>
            <a:br>
              <a:rPr lang="el-GR" sz="3200" i="1" dirty="0">
                <a:latin typeface="Times New Roman" panose="02020603050405020304" pitchFamily="18" charset="0"/>
                <a:cs typeface="Times New Roman" panose="02020603050405020304" pitchFamily="18" charset="0"/>
              </a:rPr>
            </a:br>
            <a:r>
              <a:rPr lang="el-GR" sz="32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133061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dirty="0"/>
              <a:t>Ο Ακρίτας θεωρούνταν κυρίως λόγω των συχνών επαφών με τους Σλαβόφωνους μετανάστες στην Αμερική, κέντρο της βουλγαρικής προπαγάνδας. Επίσης οι αρχές παρατηρούσαν συχνά ύποπτες κινήσεις των κατοίκων στο </a:t>
            </a:r>
            <a:r>
              <a:rPr lang="el-GR" dirty="0" err="1"/>
              <a:t>Μοσχοχώρι</a:t>
            </a:r>
            <a:r>
              <a:rPr lang="el-GR" dirty="0"/>
              <a:t>. Στις κινήσεις αυτές απέδιδαν ιδιαίτερη σημασία εξαιτίας της μικρής απόστασης του χωριού από τη </a:t>
            </a:r>
            <a:r>
              <a:rPr lang="el-GR" dirty="0" err="1"/>
              <a:t>Βίγλιστα</a:t>
            </a:r>
            <a:r>
              <a:rPr lang="el-GR" dirty="0"/>
              <a:t>, που βρισκόταν στην Αλβανία, του σημαντικότερου κέντρου των κομιτατζήδων στο ελληνικό έδαφος</a:t>
            </a:r>
            <a:endParaRPr lang="en-US" dirty="0"/>
          </a:p>
        </p:txBody>
      </p:sp>
    </p:spTree>
  </p:cSld>
  <p:clrMapOvr>
    <a:masterClrMapping/>
  </p:clrMapOvr>
  <p:transition>
    <p:dissolve/>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10000"/>
          </a:bodyPr>
          <a:lstStyle/>
          <a:p>
            <a:r>
              <a:rPr lang="el-GR" dirty="0"/>
              <a:t>Στη δυτική Μακεδονία το 1925 επιτροπές της ΕΜΕΟ δημιουργήθηκαν ή συνέχισαν τη δράση τους στα χωριά </a:t>
            </a:r>
            <a:r>
              <a:rPr lang="el-GR" dirty="0" err="1"/>
              <a:t>Παπαγιάννη</a:t>
            </a:r>
            <a:r>
              <a:rPr lang="el-GR" dirty="0"/>
              <a:t>, Άνω </a:t>
            </a:r>
            <a:r>
              <a:rPr lang="el-GR" dirty="0" err="1"/>
              <a:t>Καλλινίκη</a:t>
            </a:r>
            <a:r>
              <a:rPr lang="el-GR" dirty="0"/>
              <a:t> και Ακρίτα. </a:t>
            </a:r>
          </a:p>
          <a:p>
            <a:r>
              <a:rPr lang="el-GR" dirty="0"/>
              <a:t>Το Νοέμβριο του 1925 οι αστυνομικές αρχές συνέλαβαν τον Μιχαήλ </a:t>
            </a:r>
            <a:r>
              <a:rPr lang="el-GR" dirty="0" err="1"/>
              <a:t>Στέφοφσκι</a:t>
            </a:r>
            <a:r>
              <a:rPr lang="el-GR" dirty="0"/>
              <a:t> και τον Γεώργιο Τσαγκάρη με την κατηγορία ότι ο πρώτος ήταν αρχηγός και ο δεύτερος οδηγός της ΕΜΕΟ στην Ιτέα, τον Κωνσταντίνο </a:t>
            </a:r>
            <a:r>
              <a:rPr lang="el-GR" dirty="0" err="1"/>
              <a:t>Νεντέλκο</a:t>
            </a:r>
            <a:r>
              <a:rPr lang="el-GR" dirty="0"/>
              <a:t> ως αρχηγό της οργάνωσης της ΕΜΕΟ στο Πέρασμα και τους Αναστάσιο Παππά και Ηλία </a:t>
            </a:r>
            <a:r>
              <a:rPr lang="el-GR" dirty="0" err="1"/>
              <a:t>Μπογδάνο</a:t>
            </a:r>
            <a:r>
              <a:rPr lang="el-GR" dirty="0"/>
              <a:t> ως αρχηγό και οδηγό της ΕΜΕΟ στην Παλαίστρα. </a:t>
            </a:r>
          </a:p>
          <a:p>
            <a:pPr>
              <a:buNone/>
            </a:pPr>
            <a:endParaRPr lang="en-US" dirty="0"/>
          </a:p>
          <a:p>
            <a:endParaRPr lang="en-US" dirty="0"/>
          </a:p>
        </p:txBody>
      </p:sp>
    </p:spTree>
  </p:cSld>
  <p:clrMapOvr>
    <a:masterClrMapping/>
  </p:clrMapOvr>
  <p:transition>
    <p:dissolve/>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n-US" dirty="0" err="1"/>
              <a:t>Andonovski</a:t>
            </a:r>
            <a:r>
              <a:rPr lang="en-US" dirty="0"/>
              <a:t>, </a:t>
            </a:r>
            <a:r>
              <a:rPr lang="en-US" dirty="0" err="1"/>
              <a:t>Vistinata</a:t>
            </a:r>
            <a:r>
              <a:rPr lang="en-US" dirty="0"/>
              <a:t>, </a:t>
            </a:r>
            <a:r>
              <a:rPr lang="el-GR" dirty="0"/>
              <a:t>σ.65.</a:t>
            </a:r>
            <a:endParaRPr lang="en-US" dirty="0"/>
          </a:p>
          <a:p>
            <a:r>
              <a:rPr lang="el-GR" dirty="0"/>
              <a:t>ΜΜΑ, Αρχείο Π. Καλλιγά, Ο διευθυντής του Γραφείου Τύπου προς τη Γενική Διοίκηση Μακεδονίας, Θεσσαλονίκη, 119 Ιουν.1931, αρ.3582. </a:t>
            </a:r>
            <a:endParaRPr lang="en-US" dirty="0"/>
          </a:p>
          <a:p>
            <a:r>
              <a:rPr lang="el-GR" dirty="0"/>
              <a:t>Αρχείο </a:t>
            </a:r>
            <a:r>
              <a:rPr lang="el-GR" dirty="0" err="1"/>
              <a:t>Αθ</a:t>
            </a:r>
            <a:r>
              <a:rPr lang="el-GR" dirty="0"/>
              <a:t>. Σουλιώτη, </a:t>
            </a:r>
            <a:r>
              <a:rPr lang="el-GR" dirty="0" err="1"/>
              <a:t>Υποφ</a:t>
            </a:r>
            <a:r>
              <a:rPr lang="el-GR" dirty="0"/>
              <a:t>. 3/ΙΙ, 4 (Επιστολές κ.α. προς Νομάρχη (1933-1935), </a:t>
            </a:r>
            <a:r>
              <a:rPr lang="el-GR" dirty="0" err="1"/>
              <a:t>Στέφος</a:t>
            </a:r>
            <a:r>
              <a:rPr lang="el-GR" dirty="0"/>
              <a:t> προς Σουλιώτη, Φλώρινα, 23 Δεκ.1934, φ.98.</a:t>
            </a:r>
            <a:endParaRPr lang="en-US" dirty="0"/>
          </a:p>
          <a:p>
            <a:r>
              <a:rPr lang="el-GR" dirty="0"/>
              <a:t>ΓΔΜ, φ.90 </a:t>
            </a:r>
            <a:r>
              <a:rPr lang="el-GR" dirty="0" err="1"/>
              <a:t>Κ.Καράμπελας</a:t>
            </a:r>
            <a:r>
              <a:rPr lang="el-GR" dirty="0"/>
              <a:t>, διοικητής Χωροφυλακής Μακεδονίας προς Αρχηγείο Χωροφυλακής, Θεσσαλονίκη 29 Νοεμ.1925, αρ.163/114 </a:t>
            </a:r>
            <a:r>
              <a:rPr lang="el-GR" dirty="0" err="1"/>
              <a:t>εμπ</a:t>
            </a:r>
            <a:endParaRPr lang="en-US" dirty="0"/>
          </a:p>
        </p:txBody>
      </p:sp>
    </p:spTree>
  </p:cSld>
  <p:clrMapOvr>
    <a:masterClrMapping/>
  </p:clrMapOvr>
  <p:transition>
    <p:dissolve/>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10000"/>
          </a:bodyPr>
          <a:lstStyle/>
          <a:p>
            <a:r>
              <a:rPr lang="el-GR" dirty="0"/>
              <a:t>Την ίδια εποχή ίσως να υπήρχαν επιτροπές της ΕΜΕΟ στο </a:t>
            </a:r>
            <a:r>
              <a:rPr lang="el-GR" dirty="0" err="1"/>
              <a:t>Αμμοχώρι</a:t>
            </a:r>
            <a:r>
              <a:rPr lang="el-GR" dirty="0"/>
              <a:t>, τη Λεπτοκαρυά και την Άνω </a:t>
            </a:r>
            <a:r>
              <a:rPr lang="el-GR" dirty="0" err="1"/>
              <a:t>Υδρούσσα</a:t>
            </a:r>
            <a:r>
              <a:rPr lang="el-GR" dirty="0"/>
              <a:t>, διότι σύμφωνα με μια πληροφορία, στις αρχές του 1926 εξαμελής ομάδα κομιτατζήδων εισήλθε στο ελληνικό έδαφος με σκοπό να παραλάβει τα χρήματα από εράνους για την Οργάνωση στα χωριά αυτά. Επίσης οι ελληνικές αρχές είχαν σοβαρές υπόνοιες για την ύπαρξη τοπικών οργανώσεων στα χωριά Αχλάδα, Μελίτη, και Άνω </a:t>
            </a:r>
            <a:r>
              <a:rPr lang="el-GR" dirty="0" err="1"/>
              <a:t>Υδρούσσα</a:t>
            </a:r>
            <a:r>
              <a:rPr lang="el-GR" dirty="0"/>
              <a:t>, με βάση πληροφορίες ότι σε κάποια από τα χωριά αυτά υπήρχαν και σε άλλα ότι επρόκειτο να μοιραστούν όπλα της</a:t>
            </a:r>
            <a:endParaRPr lang="en-US" dirty="0"/>
          </a:p>
        </p:txBody>
      </p:sp>
    </p:spTree>
  </p:cSld>
  <p:clrMapOvr>
    <a:masterClrMapping/>
  </p:clrMapOvr>
  <p:transition>
    <p:dissolve/>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lstStyle/>
          <a:p>
            <a:r>
              <a:rPr lang="el-GR" dirty="0"/>
              <a:t>ΕΜΕΟ</a:t>
            </a:r>
            <a:r>
              <a:rPr lang="en-US" dirty="0"/>
              <a:t> </a:t>
            </a:r>
            <a:r>
              <a:rPr lang="el-GR" dirty="0"/>
              <a:t>ΑΥΕ/ΚΥ, Γ’/1926, Γ/64/γ , Ζωγράφος, διοικητής αστυνομικού τμήματος Φλωρίνης προς Διοίκηση Χωροφυλακής, Φλώρινα 5 Φεβρ.1926, αρ.4/3 </a:t>
            </a:r>
            <a:r>
              <a:rPr lang="el-GR" dirty="0" err="1"/>
              <a:t>εμπ</a:t>
            </a:r>
            <a:r>
              <a:rPr lang="el-GR" dirty="0"/>
              <a:t>. </a:t>
            </a:r>
            <a:endParaRPr lang="en-US" dirty="0"/>
          </a:p>
          <a:p>
            <a:r>
              <a:rPr lang="el-GR" dirty="0"/>
              <a:t>ΑΥΕ/ΚΥ, Γ’/1926, Γ/64/γ, Ταγματάρχης </a:t>
            </a:r>
            <a:r>
              <a:rPr lang="el-GR" dirty="0" err="1"/>
              <a:t>Γκριτζάλης</a:t>
            </a:r>
            <a:r>
              <a:rPr lang="el-GR" dirty="0"/>
              <a:t> προς Χη Μεραρχία, Φλώρινα, 6 Ιουν.1926, </a:t>
            </a:r>
            <a:r>
              <a:rPr lang="el-GR" dirty="0" err="1"/>
              <a:t>αρ.Ε.Π</a:t>
            </a:r>
            <a:r>
              <a:rPr lang="el-GR" dirty="0"/>
              <a:t>. 651/528</a:t>
            </a:r>
            <a:endParaRPr lang="en-US" dirty="0"/>
          </a:p>
        </p:txBody>
      </p:sp>
    </p:spTree>
  </p:cSld>
  <p:clrMapOvr>
    <a:masterClrMapping/>
  </p:clrMapOvr>
  <p:transition>
    <p:dissolve/>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ΠΕΤΑΡ ΤΡΑΙΚΟ ΓΕΡΟΦΣΚΙ</a:t>
            </a:r>
            <a:endParaRPr lang="en-US" dirty="0"/>
          </a:p>
        </p:txBody>
      </p:sp>
      <p:sp>
        <p:nvSpPr>
          <p:cNvPr id="3" name="2 - Θέση περιεχομένου"/>
          <p:cNvSpPr>
            <a:spLocks noGrp="1"/>
          </p:cNvSpPr>
          <p:nvPr>
            <p:ph idx="1"/>
          </p:nvPr>
        </p:nvSpPr>
        <p:spPr/>
        <p:txBody>
          <a:bodyPr>
            <a:normAutofit/>
          </a:bodyPr>
          <a:lstStyle/>
          <a:p>
            <a:r>
              <a:rPr lang="el-GR" dirty="0"/>
              <a:t>Επικεφαλής της όλης οργάνωσης, υπεύθυνος  βοεβόδας δηλαδή για την περιφέρεια της δυτικής Μακεδονίας ήταν ο </a:t>
            </a:r>
            <a:r>
              <a:rPr lang="el-GR" dirty="0" err="1"/>
              <a:t>Πέταρ</a:t>
            </a:r>
            <a:r>
              <a:rPr lang="el-GR" dirty="0"/>
              <a:t> </a:t>
            </a:r>
            <a:r>
              <a:rPr lang="el-GR" dirty="0" err="1"/>
              <a:t>Τράικο</a:t>
            </a:r>
            <a:r>
              <a:rPr lang="el-GR" dirty="0"/>
              <a:t> ή </a:t>
            </a:r>
            <a:r>
              <a:rPr lang="el-GR" dirty="0" err="1"/>
              <a:t>Γκερόφσκι</a:t>
            </a:r>
            <a:r>
              <a:rPr lang="el-GR" dirty="0"/>
              <a:t>. Είναι ίσως ο σημαντικότερος βοεβόδας από όσους δραστηριοποιήθηκαν στην ελληνική Μακεδονία. Γεννήθηκε το 1896 στην Ιτέα και τελείωσε το βουλγαρικό γυμνάσιο στο Μοναστήρι. Μετά το Β’ Βαλκανικό Πόλεμο κατέφυγε στη Βουλγαρία. </a:t>
            </a:r>
            <a:endParaRPr lang="en-US" dirty="0"/>
          </a:p>
        </p:txBody>
      </p:sp>
    </p:spTree>
  </p:cSld>
  <p:clrMapOvr>
    <a:masterClrMapping/>
  </p:clrMapOvr>
  <p:transition>
    <p:dissolve/>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ΠΕΤΕΡ ΤΡΑΙΚΟ ΓΕΡΟΦΣΚΙ</a:t>
            </a:r>
            <a:endParaRPr lang="en-US" dirty="0"/>
          </a:p>
        </p:txBody>
      </p:sp>
      <p:sp>
        <p:nvSpPr>
          <p:cNvPr id="3" name="2 - Θέση περιεχομένου"/>
          <p:cNvSpPr>
            <a:spLocks noGrp="1"/>
          </p:cNvSpPr>
          <p:nvPr>
            <p:ph idx="1"/>
          </p:nvPr>
        </p:nvSpPr>
        <p:spPr/>
        <p:txBody>
          <a:bodyPr/>
          <a:lstStyle/>
          <a:p>
            <a:r>
              <a:rPr lang="el-GR" dirty="0"/>
              <a:t>Εκεί εισήλθε στο βουλγαρικό στρατό και υπηρέτησε με το βαθμό του υπίλαρχου.  Έγινε μέλος της ΕΜΕΟ το 1923 και εξελίχθηκε σε περιφερειάρχη της περιοχής Φλωρίνης. Συνέχισε να δραστηριοποιείται στο Μακεδονικό θέμα και μετά την αποχώρησή του από την Ελλάδα και πήρε μέρος στο Β’ Παγκόσμιο Πόλεμο ως μέλος της βουλγαρικής αντίστασης κατά του Άξονα.</a:t>
            </a:r>
            <a:endParaRPr lang="en-US" dirty="0"/>
          </a:p>
          <a:p>
            <a:endParaRPr lang="en-US" dirty="0"/>
          </a:p>
        </p:txBody>
      </p:sp>
    </p:spTree>
  </p:cSld>
  <p:clrMapOvr>
    <a:masterClrMapping/>
  </p:clrMapOvr>
  <p:transition>
    <p:dissolve/>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Επαρχιακοί βοεβόδες της ΕΜΕΟ</a:t>
            </a:r>
            <a:endParaRPr lang="en-US" dirty="0"/>
          </a:p>
        </p:txBody>
      </p:sp>
      <p:sp>
        <p:nvSpPr>
          <p:cNvPr id="3" name="2 - Θέση περιεχομένου"/>
          <p:cNvSpPr>
            <a:spLocks noGrp="1"/>
          </p:cNvSpPr>
          <p:nvPr>
            <p:ph idx="1"/>
          </p:nvPr>
        </p:nvSpPr>
        <p:spPr/>
        <p:txBody>
          <a:bodyPr/>
          <a:lstStyle/>
          <a:p>
            <a:r>
              <a:rPr lang="el-GR" dirty="0"/>
              <a:t>Επαρχιακοί βοεβόδες της ΕΜΕΟ ήταν για την Καστοριά ο Ηλία </a:t>
            </a:r>
            <a:r>
              <a:rPr lang="el-GR" dirty="0" err="1"/>
              <a:t>Ντιγκάλωφ</a:t>
            </a:r>
            <a:r>
              <a:rPr lang="el-GR" dirty="0"/>
              <a:t>, για τη Φλώρινα ο Ηλία </a:t>
            </a:r>
            <a:r>
              <a:rPr lang="el-GR" dirty="0" err="1"/>
              <a:t>Λερίνσκι</a:t>
            </a:r>
            <a:r>
              <a:rPr lang="el-GR" dirty="0"/>
              <a:t> και για τα </a:t>
            </a:r>
            <a:r>
              <a:rPr lang="el-GR" dirty="0" err="1"/>
              <a:t>Κορέστια</a:t>
            </a:r>
            <a:r>
              <a:rPr lang="el-GR" dirty="0"/>
              <a:t> ο </a:t>
            </a:r>
            <a:r>
              <a:rPr lang="el-GR" dirty="0" err="1"/>
              <a:t>Κίρστε</a:t>
            </a:r>
            <a:r>
              <a:rPr lang="el-GR" dirty="0"/>
              <a:t> </a:t>
            </a:r>
            <a:r>
              <a:rPr lang="el-GR" dirty="0" err="1"/>
              <a:t>Λιόντε</a:t>
            </a:r>
            <a:r>
              <a:rPr lang="el-GR" dirty="0"/>
              <a:t>. </a:t>
            </a:r>
            <a:endParaRPr lang="en-US" dirty="0"/>
          </a:p>
          <a:p>
            <a:r>
              <a:rPr lang="el-GR" dirty="0"/>
              <a:t>Το όνομα Ηλία </a:t>
            </a:r>
            <a:r>
              <a:rPr lang="el-GR" dirty="0" err="1"/>
              <a:t>Λερίνσκι</a:t>
            </a:r>
            <a:r>
              <a:rPr lang="el-GR" dirty="0"/>
              <a:t> είναι ψευδώνυμο του Γρηγόρη </a:t>
            </a:r>
            <a:r>
              <a:rPr lang="el-GR" dirty="0" err="1"/>
              <a:t>Ιβανώφ</a:t>
            </a:r>
            <a:r>
              <a:rPr lang="el-GR" dirty="0"/>
              <a:t>.</a:t>
            </a:r>
            <a:r>
              <a:rPr lang="en-US" dirty="0"/>
              <a:t> </a:t>
            </a:r>
          </a:p>
          <a:p>
            <a:endParaRPr lang="en-US" dirty="0"/>
          </a:p>
        </p:txBody>
      </p:sp>
    </p:spTree>
  </p:cSld>
  <p:clrMapOvr>
    <a:masterClrMapping/>
  </p:clrMapOvr>
  <p:transition>
    <p:dissolve/>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ΓΡΗΓΟΡΗ ΙΒΑΜΩΦ Η ΗΛΙΑ ΛΕΡΙΝΣΚΙ</a:t>
            </a:r>
            <a:r>
              <a:rPr lang="en-US" dirty="0"/>
              <a:t> </a:t>
            </a:r>
            <a:br>
              <a:rPr lang="en-US" dirty="0"/>
            </a:b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dirty="0"/>
              <a:t>Είχε γεννηθεί το 1883 στην Άνω Σκοπιά της Φλώρινας. Είχε πάρει μέρος στην εξέγερση του </a:t>
            </a:r>
            <a:r>
              <a:rPr lang="el-GR" dirty="0" err="1"/>
              <a:t>Ίλιντεν</a:t>
            </a:r>
            <a:r>
              <a:rPr lang="el-GR" dirty="0"/>
              <a:t>. Τα επόμενα χρόνια κι ως το 1909 εργάστηκε ως δάσκαλος στο χωριό του. Τον Μάιο του 1913 συνελήφθη από τις ελληνικές αρχές κι εξορίστηκε στην Ιθάκη. Αμνηστεύτηκε και στη διάρκεια του Α’ Παγκόσμιου Πολέμου κατατάχθηκε στο βουλγαρικό στρατό. Συνελήφθη αιχμάλωτος και κρατήθηκε μέχρι το 1919 στη Μασσαλία. Ξαναγύρισε στην περιοχή της Φλώρινας. Η ΕΜΕΟ τον όρισε επαρχιακό βοεβόδα της Φλώρινας, αλλά εκείνος δεν έδειξε καμιά διάθεση για ανταρτική δραστηριότητα. Πέθανε το 1927 στο χωριό του μάλλον από φυσικό θάνατο.</a:t>
            </a:r>
            <a:endParaRPr lang="en-US" dirty="0"/>
          </a:p>
          <a:p>
            <a:pPr>
              <a:buNone/>
            </a:pPr>
            <a:endParaRPr lang="en-US" dirty="0"/>
          </a:p>
        </p:txBody>
      </p:sp>
    </p:spTree>
  </p:cSld>
  <p:clrMapOvr>
    <a:masterClrMapping/>
  </p:clrMapOvr>
  <p:transition>
    <p:dissolve/>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ΚΙΡΣΤΕ ΛΕΟΝΤΕ</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a:t>Ο </a:t>
            </a:r>
            <a:r>
              <a:rPr lang="el-GR" dirty="0" err="1"/>
              <a:t>Κίρστε</a:t>
            </a:r>
            <a:r>
              <a:rPr lang="el-GR" dirty="0"/>
              <a:t> </a:t>
            </a:r>
            <a:r>
              <a:rPr lang="el-GR" dirty="0" err="1"/>
              <a:t>Λιόντε</a:t>
            </a:r>
            <a:r>
              <a:rPr lang="el-GR" dirty="0"/>
              <a:t> γεννήθηκε σύμφωνα με τις ελληνικές πηγές στο </a:t>
            </a:r>
            <a:r>
              <a:rPr lang="el-GR" dirty="0" err="1"/>
              <a:t>Νεοχωράκι</a:t>
            </a:r>
            <a:r>
              <a:rPr lang="el-GR" dirty="0"/>
              <a:t>, και σύμφωνα με βουλγαρικές στον Άγιο Παντελεήμονα. Δραστηριοποιήθηκε με δική του ομάδα στη σερβική και την ελληνική Μακεδονία. Οργάνωσε τη δολοφονική απόπειρα κατά του Σέρβου δημοσιογράφου Σπας </a:t>
            </a:r>
            <a:r>
              <a:rPr lang="el-GR" dirty="0" err="1"/>
              <a:t>Χατζηπόποβιτς</a:t>
            </a:r>
            <a:r>
              <a:rPr lang="el-GR" dirty="0"/>
              <a:t> στο Μοναστήρι. Σκοτώθηκε το 1928 σε σύγκρουση με σερβικό στρατιωτικό απόσπασμα</a:t>
            </a:r>
            <a:r>
              <a:rPr lang="en-US" dirty="0"/>
              <a:t> </a:t>
            </a:r>
            <a:endParaRPr lang="el-GR" dirty="0"/>
          </a:p>
          <a:p>
            <a:r>
              <a:rPr lang="el-GR" dirty="0"/>
              <a:t>Αρχείο </a:t>
            </a:r>
            <a:r>
              <a:rPr lang="el-GR" dirty="0" err="1"/>
              <a:t>Αθ</a:t>
            </a:r>
            <a:r>
              <a:rPr lang="el-GR" dirty="0"/>
              <a:t>. Σουλιώτη, </a:t>
            </a:r>
            <a:r>
              <a:rPr lang="el-GR" dirty="0" err="1"/>
              <a:t>υποφ</a:t>
            </a:r>
            <a:r>
              <a:rPr lang="el-GR" dirty="0"/>
              <a:t>. 3/ΙΙ, 4 (Επιστολές κ.α. προς Νομάρχη (1933-1935), </a:t>
            </a:r>
            <a:r>
              <a:rPr lang="el-GR" dirty="0" err="1"/>
              <a:t>Στέφος</a:t>
            </a:r>
            <a:r>
              <a:rPr lang="el-GR" dirty="0"/>
              <a:t> προς Σουλιώτη, Φλώρινα, 23 </a:t>
            </a:r>
            <a:r>
              <a:rPr lang="el-GR" dirty="0" err="1"/>
              <a:t>δεκ</a:t>
            </a:r>
            <a:r>
              <a:rPr lang="el-GR" dirty="0"/>
              <a:t>. 1934, φ. 98,3. ΑΥΕ/ΚΥ, Γ’/1926, Γ/64/β, Διοίκηση Χωροφυλακής Φλωρίνης προς Ανώτατη Διοίκηση Χωροφυλακής Μακεδονίας, Φλώρινα, 30 μαρτ.1926, αρ.10/13/2 </a:t>
            </a:r>
            <a:r>
              <a:rPr lang="el-GR" dirty="0" err="1"/>
              <a:t>εμπ</a:t>
            </a:r>
            <a:r>
              <a:rPr lang="el-GR" dirty="0"/>
              <a:t>. </a:t>
            </a:r>
            <a:endParaRPr lang="en-US" dirty="0"/>
          </a:p>
          <a:p>
            <a:pPr>
              <a:buNone/>
            </a:pPr>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857479"/>
          </a:xfrm>
        </p:spPr>
        <p:txBody>
          <a:bodyPr>
            <a:normAutofit fontScale="90000"/>
          </a:bodyPr>
          <a:lstStyle/>
          <a:p>
            <a:r>
              <a:rPr lang="el-GR" dirty="0">
                <a:solidFill>
                  <a:schemeClr val="tx1"/>
                </a:solidFill>
              </a:rPr>
              <a:t>ΙΣΟΚΡΑΤΟΥΣ ΦΙΛΙΠΠΟΣ 113-114</a:t>
            </a:r>
          </a:p>
        </p:txBody>
      </p:sp>
      <p:sp>
        <p:nvSpPr>
          <p:cNvPr id="3" name="Θέση περιεχομένου 2"/>
          <p:cNvSpPr>
            <a:spLocks noGrp="1"/>
          </p:cNvSpPr>
          <p:nvPr>
            <p:ph idx="1"/>
          </p:nvPr>
        </p:nvSpPr>
        <p:spPr>
          <a:xfrm>
            <a:off x="457200" y="1844824"/>
            <a:ext cx="7620000" cy="4752528"/>
          </a:xfrm>
        </p:spPr>
        <p:txBody>
          <a:bodyPr>
            <a:noAutofit/>
          </a:bodyPr>
          <a:lstStyle/>
          <a:p>
            <a:pPr marL="0" indent="0">
              <a:buNone/>
            </a:pPr>
            <a:endParaRPr lang="el-GR" sz="2800" i="1" dirty="0">
              <a:latin typeface="Times New Roman" panose="02020603050405020304" pitchFamily="18" charset="0"/>
              <a:cs typeface="Times New Roman" panose="02020603050405020304" pitchFamily="18" charset="0"/>
            </a:endParaRPr>
          </a:p>
          <a:p>
            <a:r>
              <a:rPr lang="el-GR" sz="2800" i="1" dirty="0">
                <a:latin typeface="Times New Roman" panose="02020603050405020304" pitchFamily="18" charset="0"/>
                <a:cs typeface="Times New Roman" panose="02020603050405020304" pitchFamily="18" charset="0"/>
              </a:rPr>
              <a:t>115] </a:t>
            </a:r>
            <a:r>
              <a:rPr lang="el-GR" sz="2800" i="1" dirty="0" err="1">
                <a:latin typeface="Times New Roman" panose="02020603050405020304" pitchFamily="18" charset="0"/>
                <a:cs typeface="Times New Roman" panose="02020603050405020304" pitchFamily="18" charset="0"/>
              </a:rPr>
              <a:t>ῥᾴδιον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γάρ</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ἐστιν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παρόντων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κτήσασθαι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τὴν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καλλίστην</a:t>
            </a:r>
            <a:r>
              <a:rPr lang="el-GR" sz="2800" i="1" dirty="0">
                <a:latin typeface="Times New Roman" panose="02020603050405020304" pitchFamily="18" charset="0"/>
                <a:cs typeface="Times New Roman" panose="02020603050405020304" pitchFamily="18" charset="0"/>
              </a:rPr>
              <a:t>, ἢ </a:t>
            </a:r>
            <a:r>
              <a:rPr lang="el-GR" sz="2800" i="1" dirty="0" err="1">
                <a:latin typeface="Times New Roman" panose="02020603050405020304" pitchFamily="18" charset="0"/>
                <a:cs typeface="Times New Roman" panose="02020603050405020304" pitchFamily="18" charset="0"/>
              </a:rPr>
              <a:t>ἐξ</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ὧν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παρέλαβες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τὴν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νῦν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ὑπάρχουσαν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προελθεῖν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σκέψαι</a:t>
            </a:r>
            <a:r>
              <a:rPr lang="el-GR" sz="2800" i="1" dirty="0">
                <a:latin typeface="Times New Roman" panose="02020603050405020304" pitchFamily="18" charset="0"/>
                <a:cs typeface="Times New Roman" panose="02020603050405020304" pitchFamily="18" charset="0"/>
              </a:rPr>
              <a:t> δ’ </a:t>
            </a:r>
            <a:r>
              <a:rPr lang="el-GR" sz="2800" i="1" dirty="0" err="1">
                <a:latin typeface="Times New Roman" panose="02020603050405020304" pitchFamily="18" charset="0"/>
                <a:cs typeface="Times New Roman" panose="02020603050405020304" pitchFamily="18" charset="0"/>
              </a:rPr>
              <a:t>ὅτι</a:t>
            </a:r>
            <a:r>
              <a:rPr lang="el-GR" sz="2800" i="1" dirty="0">
                <a:latin typeface="Times New Roman" panose="02020603050405020304" pitchFamily="18" charset="0"/>
                <a:cs typeface="Times New Roman" panose="02020603050405020304" pitchFamily="18" charset="0"/>
              </a:rPr>
              <a:t> σε </a:t>
            </a:r>
            <a:r>
              <a:rPr lang="el-GR" sz="2800" i="1" dirty="0" err="1">
                <a:latin typeface="Times New Roman" panose="02020603050405020304" pitchFamily="18" charset="0"/>
                <a:cs typeface="Times New Roman" panose="02020603050405020304" pitchFamily="18" charset="0"/>
              </a:rPr>
              <a:t>τυγχάνω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παρακαλῶν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ἐξ</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ὧν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ποιήσει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τὰς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στρατείας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οὐ</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μετὰ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βαρβάρων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ἐφ</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οὓς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οὐ</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δίκαιόν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ἐστιν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ἀλλὰ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μετὰ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Ἑλλήνων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τούτους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πρὸς</a:t>
            </a:r>
            <a:br>
              <a:rPr lang="el-GR" sz="2800" i="1" dirty="0">
                <a:latin typeface="Times New Roman" panose="02020603050405020304" pitchFamily="18" charset="0"/>
                <a:cs typeface="Times New Roman" panose="02020603050405020304" pitchFamily="18" charset="0"/>
              </a:rPr>
            </a:br>
            <a:r>
              <a:rPr lang="el-GR" sz="2800" i="1" dirty="0" err="1">
                <a:latin typeface="Times New Roman" panose="02020603050405020304" pitchFamily="18" charset="0"/>
                <a:cs typeface="Times New Roman" panose="02020603050405020304" pitchFamily="18" charset="0"/>
              </a:rPr>
              <a:t>οὓς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προσήκει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τοὺς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ἀφ</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Ἡρακλέους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γεγονότας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πολεμεῖν</a:t>
            </a:r>
            <a:r>
              <a:rPr lang="el-GR" sz="2800" i="1" dirty="0">
                <a:latin typeface="Times New Roman" panose="02020603050405020304" pitchFamily="18" charset="0"/>
                <a:cs typeface="Times New Roman" panose="02020603050405020304" pitchFamily="18" charset="0"/>
              </a:rPr>
              <a:t>.</a:t>
            </a:r>
          </a:p>
          <a:p>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06804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ΝΙΚΟΛΑ ΧΡΗΣΤΩΦ</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dirty="0"/>
              <a:t>Επίσης μνημονεύονται οι βοεβόδες Λάζαρος </a:t>
            </a:r>
            <a:r>
              <a:rPr lang="el-GR" dirty="0" err="1"/>
              <a:t>Ασλάκης</a:t>
            </a:r>
            <a:r>
              <a:rPr lang="el-GR" dirty="0"/>
              <a:t> από τη </a:t>
            </a:r>
            <a:r>
              <a:rPr lang="el-GR" dirty="0" err="1"/>
              <a:t>Μελίττη</a:t>
            </a:r>
            <a:r>
              <a:rPr lang="el-GR" dirty="0"/>
              <a:t> και </a:t>
            </a:r>
            <a:r>
              <a:rPr lang="el-GR" dirty="0" err="1"/>
              <a:t>Ντίντσο</a:t>
            </a:r>
            <a:r>
              <a:rPr lang="el-GR" dirty="0"/>
              <a:t> </a:t>
            </a:r>
            <a:r>
              <a:rPr lang="el-GR" dirty="0" err="1"/>
              <a:t>Κοστούρσκι</a:t>
            </a:r>
            <a:r>
              <a:rPr lang="el-GR" dirty="0"/>
              <a:t> από τα περίχωρα της Καστοριάς χωρίς άλλες πληροφορίες για αυτούς. </a:t>
            </a:r>
          </a:p>
          <a:p>
            <a:r>
              <a:rPr lang="el-GR" dirty="0" err="1"/>
              <a:t>Νίκολα</a:t>
            </a:r>
            <a:r>
              <a:rPr lang="el-GR" dirty="0"/>
              <a:t> </a:t>
            </a:r>
            <a:r>
              <a:rPr lang="el-GR" dirty="0" err="1"/>
              <a:t>Χρηστώφ</a:t>
            </a:r>
            <a:r>
              <a:rPr lang="el-GR" dirty="0"/>
              <a:t>, είχε γεννηθεί το 1885 στο Φλάμπουρο. Εντάχθηκε σε βουλγαρική ανταρτική ομάδα ύστερα από το φόνο ενός Τούρκου. Στη διάρκεια των Βαλκανικών Πολέμων υπηρέτησε στον ελληνικό Στρατό, αλλά από την αρχή του Α’ Παγκόσμιου Πολέμου βρέθηκε στο πλευρό του </a:t>
            </a:r>
            <a:r>
              <a:rPr lang="el-GR" dirty="0" err="1"/>
              <a:t>Τοντόρ</a:t>
            </a:r>
            <a:r>
              <a:rPr lang="el-GR" dirty="0"/>
              <a:t> </a:t>
            </a:r>
            <a:r>
              <a:rPr lang="el-GR" dirty="0" err="1"/>
              <a:t>Αλεξανδρώφ</a:t>
            </a:r>
            <a:r>
              <a:rPr lang="el-GR" dirty="0"/>
              <a:t> της ΕΜΕΟ. Ήταν αρχηγός τοπικής ομάδας. Σκοτώθηκε στις 10 Οκτωβρίου 1927 σε σύγκρουση με ελληνικό καταδιωκτικό απόσπασμα.</a:t>
            </a:r>
            <a:endParaRPr lang="en-US" dirty="0"/>
          </a:p>
          <a:p>
            <a:endParaRPr lang="en-US" dirty="0"/>
          </a:p>
        </p:txBody>
      </p:sp>
    </p:spTree>
  </p:cSld>
  <p:clrMapOvr>
    <a:masterClrMapping/>
  </p:clrMapOvr>
  <p:transition>
    <p:dissolve/>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lstStyle/>
          <a:p>
            <a:r>
              <a:rPr lang="el-GR" dirty="0"/>
              <a:t>ΑΥΕ/ΚΥ, Γ’/1926, Γ/64/β, Διοίκηση Χωροφυλακής Φλωρίνης προς Ανωτέρα Διοίκηση Χωροφυλακής Μακεδονίας Φλώρινα, 30 Μαρτ.1926, αρ.10/13/2 </a:t>
            </a:r>
            <a:r>
              <a:rPr lang="el-GR" dirty="0" err="1"/>
              <a:t>εμπ</a:t>
            </a:r>
            <a:r>
              <a:rPr lang="el-GR" dirty="0"/>
              <a:t>.</a:t>
            </a:r>
            <a:endParaRPr lang="en-US" dirty="0"/>
          </a:p>
          <a:p>
            <a:r>
              <a:rPr lang="el-GR" dirty="0"/>
              <a:t>ΑΥΕ/ΚΥ, Γ’/1925, Γ/63 (1), </a:t>
            </a:r>
            <a:r>
              <a:rPr lang="el-GR" dirty="0" err="1"/>
              <a:t>Ρωσέττης</a:t>
            </a:r>
            <a:r>
              <a:rPr lang="el-GR" dirty="0"/>
              <a:t> προς </a:t>
            </a:r>
            <a:r>
              <a:rPr lang="el-GR" dirty="0" err="1"/>
              <a:t>Υπ.Εξ</a:t>
            </a:r>
            <a:r>
              <a:rPr lang="el-GR" dirty="0"/>
              <a:t>., Σόφια, 21 Οκτ.1925, αρ.1007 </a:t>
            </a:r>
            <a:r>
              <a:rPr lang="el-GR" dirty="0" err="1"/>
              <a:t>εμπ</a:t>
            </a:r>
            <a:r>
              <a:rPr lang="el-GR" dirty="0"/>
              <a:t>.</a:t>
            </a:r>
            <a:endParaRPr lang="en-US" dirty="0"/>
          </a:p>
          <a:p>
            <a:r>
              <a:rPr lang="en-US" dirty="0" err="1"/>
              <a:t>Kymanov</a:t>
            </a:r>
            <a:r>
              <a:rPr lang="en-US" dirty="0"/>
              <a:t>, </a:t>
            </a:r>
            <a:r>
              <a:rPr lang="en-US" dirty="0" err="1"/>
              <a:t>Spravoysnik</a:t>
            </a:r>
            <a:r>
              <a:rPr lang="en-US" dirty="0"/>
              <a:t>, </a:t>
            </a:r>
            <a:r>
              <a:rPr lang="el-GR" dirty="0"/>
              <a:t>σ</a:t>
            </a:r>
            <a:r>
              <a:rPr lang="en-US" dirty="0"/>
              <a:t>.264. </a:t>
            </a:r>
            <a:r>
              <a:rPr lang="en-US" dirty="0" err="1"/>
              <a:t>Mihailov</a:t>
            </a:r>
            <a:r>
              <a:rPr lang="el-GR" dirty="0"/>
              <a:t>, </a:t>
            </a:r>
            <a:r>
              <a:rPr lang="en-US" dirty="0" err="1"/>
              <a:t>Spomeni</a:t>
            </a:r>
            <a:r>
              <a:rPr lang="el-GR" dirty="0"/>
              <a:t>, τομ.3, σσ.933-940.</a:t>
            </a:r>
            <a:endParaRPr lang="en-US" dirty="0"/>
          </a:p>
          <a:p>
            <a:endParaRPr lang="en-US" dirty="0"/>
          </a:p>
        </p:txBody>
      </p:sp>
    </p:spTree>
  </p:cSld>
  <p:clrMapOvr>
    <a:masterClrMapping/>
  </p:clrMapOvr>
  <p:transition>
    <p:dissolve/>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βοεβόδες της δυτικής Μακεδονίας</a:t>
            </a:r>
            <a:endParaRPr lang="en-US" dirty="0"/>
          </a:p>
        </p:txBody>
      </p:sp>
      <p:sp>
        <p:nvSpPr>
          <p:cNvPr id="3" name="2 - Θέση περιεχομένου"/>
          <p:cNvSpPr>
            <a:spLocks noGrp="1"/>
          </p:cNvSpPr>
          <p:nvPr>
            <p:ph idx="1"/>
          </p:nvPr>
        </p:nvSpPr>
        <p:spPr/>
        <p:txBody>
          <a:bodyPr>
            <a:normAutofit/>
          </a:bodyPr>
          <a:lstStyle/>
          <a:p>
            <a:r>
              <a:rPr lang="el-GR" dirty="0"/>
              <a:t>ανταποκρίνονταν στο πρότυπο του βοεβόδα της προπολεμικής ΕΜΕΟ. </a:t>
            </a:r>
          </a:p>
          <a:p>
            <a:r>
              <a:rPr lang="el-GR" dirty="0"/>
              <a:t>Α) Ήταν δηλαδή άτομα που είχαν καταφέρει να διακριθούν στην τοπική κοινωνία προβάλλοντας την αντίσταση στις τοπικές οθωμανικές αρχές.</a:t>
            </a:r>
          </a:p>
          <a:p>
            <a:r>
              <a:rPr lang="el-GR" dirty="0"/>
              <a:t>Β)  Η ντόπια καταγωγή τους </a:t>
            </a:r>
            <a:r>
              <a:rPr lang="el-GR" dirty="0" err="1"/>
              <a:t>τους</a:t>
            </a:r>
            <a:r>
              <a:rPr lang="el-GR" dirty="0"/>
              <a:t> εξασφάλιζε, αν όχι την υποστήριξη, τουλάχιστον την ανοχή του ντόπιου πληθυσμού. </a:t>
            </a:r>
            <a:endParaRPr lang="en-US" dirty="0"/>
          </a:p>
        </p:txBody>
      </p:sp>
    </p:spTree>
  </p:cSld>
  <p:clrMapOvr>
    <a:masterClrMapping/>
  </p:clrMapOvr>
  <p:transition>
    <p:dissolve/>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lnSpcReduction="10000"/>
          </a:bodyPr>
          <a:lstStyle/>
          <a:p>
            <a:r>
              <a:rPr lang="el-GR" dirty="0"/>
              <a:t>Γ) Οι σχέσεις τους με τον κεντρικό πυρήνα της Οργάνωσης ήταν περιορισμένες και εκτός του </a:t>
            </a:r>
            <a:r>
              <a:rPr lang="el-GR" dirty="0" err="1"/>
              <a:t>Γκερόφσκι</a:t>
            </a:r>
            <a:r>
              <a:rPr lang="el-GR" dirty="0"/>
              <a:t>, κανείς άλλος δεν είχε φοιτήσει σε στρατιωτική σχολή. </a:t>
            </a:r>
          </a:p>
          <a:p>
            <a:r>
              <a:rPr lang="el-GR" dirty="0"/>
              <a:t>Δ) Όλοι ήθελαν να δρουν αυτόνομα και δεν εντάσσονταν στα επιχειρησιακά σχέδια της ΕΜΕΟ. Ελάχιστες ήταν οι ενέργειές τους που πραγματοποιήθηκαν βάσει σχεδίου. Ελάχιστη όμως ήταν και η συνολική τους δραστηριότητα</a:t>
            </a:r>
            <a:endParaRPr lang="en-US" dirty="0"/>
          </a:p>
          <a:p>
            <a:endParaRPr lang="en-US" dirty="0"/>
          </a:p>
        </p:txBody>
      </p:sp>
    </p:spTree>
  </p:cSld>
  <p:clrMapOvr>
    <a:masterClrMapping/>
  </p:clrMapOvr>
  <p:transition>
    <p:dissolve/>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κομιτατζήδες της Δυτικής Μακεδονίας</a:t>
            </a:r>
            <a:endParaRPr lang="en-US" dirty="0"/>
          </a:p>
        </p:txBody>
      </p:sp>
      <p:sp>
        <p:nvSpPr>
          <p:cNvPr id="3" name="2 - Θέση περιεχομένου"/>
          <p:cNvSpPr>
            <a:spLocks noGrp="1"/>
          </p:cNvSpPr>
          <p:nvPr>
            <p:ph idx="1"/>
          </p:nvPr>
        </p:nvSpPr>
        <p:spPr/>
        <p:txBody>
          <a:bodyPr>
            <a:normAutofit/>
          </a:bodyPr>
          <a:lstStyle/>
          <a:p>
            <a:r>
              <a:rPr lang="el-GR" dirty="0"/>
              <a:t>Στη δυτική Μακεδονία στο σύνολό τους οι κομιτατζήδες της ΕΜΕΟ κατάγονταν από τα χωριά της ευρύτερης περιοχής Μοναστηρίου και Φλώρινας. Για πολλούς από αυτούς η έξοδος στην παρανομία ήταν αποτέλεσμα συνειδητής επιλογής. Πολλοί από αυτούς ήταν οι βετεράνοι του </a:t>
            </a:r>
            <a:r>
              <a:rPr lang="el-GR" dirty="0" err="1"/>
              <a:t>Ίλιντεν</a:t>
            </a:r>
            <a:r>
              <a:rPr lang="el-GR" dirty="0"/>
              <a:t> και του Μακεδονικού Αγώνα.</a:t>
            </a:r>
            <a:endParaRPr lang="en-US" dirty="0"/>
          </a:p>
          <a:p>
            <a:endParaRPr lang="en-US" dirty="0"/>
          </a:p>
        </p:txBody>
      </p:sp>
    </p:spTree>
  </p:cSld>
  <p:clrMapOvr>
    <a:masterClrMapping/>
  </p:clrMapOvr>
  <p:transition>
    <p:dissolve/>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dirty="0"/>
              <a:t>Το σώμα του </a:t>
            </a:r>
            <a:r>
              <a:rPr lang="el-GR" dirty="0" err="1"/>
              <a:t>Γκερόφσκι</a:t>
            </a:r>
            <a:r>
              <a:rPr lang="el-GR" dirty="0"/>
              <a:t> αποτελούνταν  αποκλειστικά από ντόπιους. Είναι μάλιστα η μοναδική περίπτωση που γνωρίζουμε τα ονόματα και την καταγωγή των ανδρών. Συγκεκριμένα στο σώμα μετείχαν ο Νικόλαος </a:t>
            </a:r>
            <a:r>
              <a:rPr lang="el-GR" dirty="0" err="1"/>
              <a:t>Κιούφας</a:t>
            </a:r>
            <a:r>
              <a:rPr lang="el-GR" dirty="0"/>
              <a:t> από τη </a:t>
            </a:r>
            <a:r>
              <a:rPr lang="el-GR" dirty="0" err="1"/>
              <a:t>Μελίττη</a:t>
            </a:r>
            <a:r>
              <a:rPr lang="el-GR" dirty="0"/>
              <a:t>, ο Χρήστος </a:t>
            </a:r>
            <a:r>
              <a:rPr lang="el-GR" dirty="0" err="1"/>
              <a:t>Πούσκας</a:t>
            </a:r>
            <a:r>
              <a:rPr lang="el-GR" dirty="0"/>
              <a:t> από την Αχλάδα, ο Νικόλαος </a:t>
            </a:r>
            <a:r>
              <a:rPr lang="el-GR" dirty="0" err="1"/>
              <a:t>Μαντζούρας</a:t>
            </a:r>
            <a:r>
              <a:rPr lang="el-GR" dirty="0"/>
              <a:t> από τον Σκοπό, ο Δημήτριος </a:t>
            </a:r>
            <a:r>
              <a:rPr lang="el-GR" dirty="0" err="1"/>
              <a:t>Τρόρια</a:t>
            </a:r>
            <a:r>
              <a:rPr lang="el-GR" dirty="0"/>
              <a:t> από το </a:t>
            </a:r>
            <a:r>
              <a:rPr lang="el-GR" dirty="0" err="1"/>
              <a:t>Τρίβουνο</a:t>
            </a:r>
            <a:r>
              <a:rPr lang="el-GR" dirty="0"/>
              <a:t>, ο </a:t>
            </a:r>
            <a:r>
              <a:rPr lang="el-GR" dirty="0" err="1"/>
              <a:t>Δίντσιος</a:t>
            </a:r>
            <a:r>
              <a:rPr lang="el-GR" dirty="0"/>
              <a:t> </a:t>
            </a:r>
            <a:r>
              <a:rPr lang="el-GR" dirty="0" err="1"/>
              <a:t>Κατσκοράκης</a:t>
            </a:r>
            <a:endParaRPr lang="en-US" dirty="0"/>
          </a:p>
        </p:txBody>
      </p:sp>
    </p:spTree>
  </p:cSld>
  <p:clrMapOvr>
    <a:masterClrMapping/>
  </p:clrMapOvr>
  <p:transition>
    <p:dissolve/>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ο Χρήστος </a:t>
            </a:r>
            <a:r>
              <a:rPr lang="el-GR" dirty="0" err="1"/>
              <a:t>Στεφάνωφ</a:t>
            </a:r>
            <a:r>
              <a:rPr lang="el-GR" dirty="0"/>
              <a:t>, και ο Δημήτριος </a:t>
            </a:r>
            <a:r>
              <a:rPr lang="el-GR" dirty="0" err="1"/>
              <a:t>Βασίλωφ</a:t>
            </a:r>
            <a:r>
              <a:rPr lang="el-GR" dirty="0"/>
              <a:t> όλοι από το </a:t>
            </a:r>
            <a:r>
              <a:rPr lang="el-GR" dirty="0" err="1"/>
              <a:t>Μακροχώρι</a:t>
            </a:r>
            <a:r>
              <a:rPr lang="el-GR" dirty="0"/>
              <a:t>, ο Αντώνης Παπαστεργίου και ο </a:t>
            </a:r>
            <a:r>
              <a:rPr lang="el-GR" dirty="0" err="1"/>
              <a:t>Καραμάνης</a:t>
            </a:r>
            <a:r>
              <a:rPr lang="el-GR" dirty="0"/>
              <a:t> από το </a:t>
            </a:r>
            <a:r>
              <a:rPr lang="el-GR" dirty="0" err="1"/>
              <a:t>Δενδροχώρι</a:t>
            </a:r>
            <a:r>
              <a:rPr lang="el-GR" dirty="0"/>
              <a:t>, ο </a:t>
            </a:r>
            <a:r>
              <a:rPr lang="el-GR" dirty="0" err="1"/>
              <a:t>Μπλάζε</a:t>
            </a:r>
            <a:r>
              <a:rPr lang="el-GR" dirty="0"/>
              <a:t> </a:t>
            </a:r>
            <a:r>
              <a:rPr lang="el-GR" dirty="0" err="1"/>
              <a:t>Σερμάνωφ</a:t>
            </a:r>
            <a:r>
              <a:rPr lang="el-GR" dirty="0"/>
              <a:t> από το </a:t>
            </a:r>
            <a:r>
              <a:rPr lang="el-GR" dirty="0" err="1"/>
              <a:t>Ξυνό</a:t>
            </a:r>
            <a:r>
              <a:rPr lang="el-GR" dirty="0"/>
              <a:t> Νερό, ο Χρήστος </a:t>
            </a:r>
            <a:r>
              <a:rPr lang="el-GR" dirty="0" err="1"/>
              <a:t>Τάρεφ</a:t>
            </a:r>
            <a:r>
              <a:rPr lang="el-GR" dirty="0"/>
              <a:t> από την Ιτέα, ο </a:t>
            </a:r>
            <a:r>
              <a:rPr lang="el-GR" dirty="0" err="1"/>
              <a:t>Κίρστε</a:t>
            </a:r>
            <a:r>
              <a:rPr lang="el-GR" dirty="0"/>
              <a:t> </a:t>
            </a:r>
            <a:r>
              <a:rPr lang="el-GR" dirty="0" err="1"/>
              <a:t>Μάτεφ</a:t>
            </a:r>
            <a:r>
              <a:rPr lang="el-GR" dirty="0"/>
              <a:t> από την Κρυσταλλοπηγή, ενώ αγνοούμε τα ονόματα και την καταγωγή των υπόλοιπων τριών κομιτατζήδων</a:t>
            </a:r>
            <a:endParaRPr lang="en-US" dirty="0"/>
          </a:p>
          <a:p>
            <a:endParaRPr lang="en-US" dirty="0"/>
          </a:p>
        </p:txBody>
      </p:sp>
    </p:spTree>
  </p:cSld>
  <p:clrMapOvr>
    <a:masterClrMapping/>
  </p:clrMapOvr>
  <p:transition>
    <p:dissolve/>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ΠΕΡΑΣΜΑΤΑ ΜΕΛΩΝ ΕΜΕΟ</a:t>
            </a:r>
            <a:endParaRPr lang="en-US" dirty="0"/>
          </a:p>
        </p:txBody>
      </p:sp>
      <p:sp>
        <p:nvSpPr>
          <p:cNvPr id="3" name="2 - Θέση περιεχομένου"/>
          <p:cNvSpPr>
            <a:spLocks noGrp="1"/>
          </p:cNvSpPr>
          <p:nvPr>
            <p:ph idx="1"/>
          </p:nvPr>
        </p:nvSpPr>
        <p:spPr/>
        <p:txBody>
          <a:bodyPr>
            <a:normAutofit lnSpcReduction="10000"/>
          </a:bodyPr>
          <a:lstStyle/>
          <a:p>
            <a:r>
              <a:rPr lang="el-GR" dirty="0"/>
              <a:t>Σύμφωνα με την ίδια την ΕΜΕΟ, οι άνδρες των ομάδων της δυτικής Μακεδονίας και της Φλώρινας συγκεκριμένα παρέμεναν στα παραμεθόρια γιουγκοσλαβικά και αλβανικά χωριά, όπου σε κάποιες περιπτώσεις είχαν εξασφαλισμένη την ανοχή των τοπικών αρχών, και περνούσαν στο ελληνικό έδαφος είτε από το οροπέδιο των </a:t>
            </a:r>
            <a:r>
              <a:rPr lang="el-GR" dirty="0" err="1"/>
              <a:t>Πρεσπών</a:t>
            </a:r>
            <a:r>
              <a:rPr lang="el-GR" dirty="0"/>
              <a:t>, είτε από την κοιλάδα του </a:t>
            </a:r>
            <a:r>
              <a:rPr lang="el-GR" dirty="0" err="1"/>
              <a:t>Εριγώνα</a:t>
            </a:r>
            <a:r>
              <a:rPr lang="el-GR" dirty="0"/>
              <a:t> και τα ορεινά περάσματα του </a:t>
            </a:r>
            <a:r>
              <a:rPr lang="el-GR" dirty="0" err="1"/>
              <a:t>Καϊμάκτσαλάν</a:t>
            </a:r>
            <a:r>
              <a:rPr lang="el-GR" dirty="0"/>
              <a:t>. </a:t>
            </a:r>
            <a:endParaRPr lang="en-US" dirty="0"/>
          </a:p>
          <a:p>
            <a:endParaRPr lang="en-US" dirty="0"/>
          </a:p>
        </p:txBody>
      </p:sp>
    </p:spTree>
  </p:cSld>
  <p:clrMapOvr>
    <a:masterClrMapping/>
  </p:clrMapOvr>
  <p:transition>
    <p:dissolve/>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ΠΡΑΚΤΟΡΕΣ ΕΜΕΟ</a:t>
            </a:r>
            <a:endParaRPr lang="en-US" dirty="0"/>
          </a:p>
        </p:txBody>
      </p:sp>
      <p:sp>
        <p:nvSpPr>
          <p:cNvPr id="3" name="2 - Θέση περιεχομένου"/>
          <p:cNvSpPr>
            <a:spLocks noGrp="1"/>
          </p:cNvSpPr>
          <p:nvPr>
            <p:ph idx="1"/>
          </p:nvPr>
        </p:nvSpPr>
        <p:spPr/>
        <p:txBody>
          <a:bodyPr>
            <a:normAutofit fontScale="85000" lnSpcReduction="10000"/>
          </a:bodyPr>
          <a:lstStyle/>
          <a:p>
            <a:r>
              <a:rPr lang="el-GR" dirty="0"/>
              <a:t>Στη δυτική Μακεδονία οι πράκτορες ήταν άλλοτε εγκατεστημένοι στα χωριά κοντά στη συνοριακή γραμμή με την Αλβανία και άλλοτε ασκούσαν το έργο τους από την περιοχή της Κορυτσάς. </a:t>
            </a:r>
          </a:p>
          <a:p>
            <a:r>
              <a:rPr lang="el-GR" dirty="0"/>
              <a:t>Οι εντολές τους μεταφέρονταν συνήθως με ταχυδρόμους-μέλη της ΕΜΕΟ που διέτρεχαν την ύπαιθρο καλυπτόμενοι από ποικίλες ιδιότητες.</a:t>
            </a:r>
          </a:p>
          <a:p>
            <a:r>
              <a:rPr lang="el-GR" dirty="0"/>
              <a:t> Για σημαντικά θέματα όμως, όπως η εθνολογική σύνθεση των περιοχών που ενδιέφεραν την ΕΜΕΟ και η απήχηση του έργου της στους Σλαβόφωνους έστελνε ανταρτικά σώματα με αρχηγούς που έχαιραν της απολύτου εμπιστοσύνης της.</a:t>
            </a:r>
            <a:endParaRPr lang="en-US" dirty="0"/>
          </a:p>
        </p:txBody>
      </p:sp>
    </p:spTree>
  </p:cSld>
  <p:clrMapOvr>
    <a:masterClrMapping/>
  </p:clrMapOvr>
  <p:transition>
    <p:dissolve/>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ΗΓΕΣΙΑ ΕΜΕΟ ΣΤΗ ΔΥΤΙΚΗ ΜΑΚΕΔΟΝΙΑ</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Τα πρώτα χρόνια οι αναφορές των κομιτατζήδων απευθύνονταν προσωπικά στον ένα από τους αρχηγούς της ΕΜΕΟ, τον </a:t>
            </a:r>
            <a:r>
              <a:rPr lang="el-GR" dirty="0" err="1"/>
              <a:t>Τοντόρ</a:t>
            </a:r>
            <a:r>
              <a:rPr lang="el-GR" dirty="0"/>
              <a:t> </a:t>
            </a:r>
            <a:r>
              <a:rPr lang="el-GR" dirty="0" err="1"/>
              <a:t>Αλεξανδρώφ</a:t>
            </a:r>
            <a:r>
              <a:rPr lang="el-GR" dirty="0"/>
              <a:t>, ο οποίος έδινε και τις σχετικές οδηγίες.  </a:t>
            </a:r>
          </a:p>
          <a:p>
            <a:r>
              <a:rPr lang="el-GR" dirty="0"/>
              <a:t>Από τα μέσα του 1924 όλες οι εκθέσεις των πρακτόρων της ΕΜΕΟ στη δυτική Μακεδονία απευθύνονταν προς τον επικεφαλής της Οργάνωσης στην Αλβανία Ιβάν </a:t>
            </a:r>
            <a:r>
              <a:rPr lang="el-GR" dirty="0" err="1"/>
              <a:t>Ζλατάρωφ</a:t>
            </a:r>
            <a:r>
              <a:rPr lang="el-GR" dirty="0"/>
              <a:t>. Όσο οι σχέσεις μεταξύ της Αλβανίας και της ΕΜΕΟ παρέμειναν φιλικές, η επικοινωνία γινόταν χωρίς προσκόμματα.</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5791200" cy="432048"/>
          </a:xfrm>
        </p:spPr>
        <p:txBody>
          <a:bodyPr>
            <a:normAutofit fontScale="90000"/>
          </a:bodyPr>
          <a:lstStyle/>
          <a:p>
            <a:r>
              <a:rPr lang="el-GR" dirty="0">
                <a:solidFill>
                  <a:schemeClr val="tx1"/>
                </a:solidFill>
              </a:rPr>
              <a:t>ΜΑΚΕΔΩΝ</a:t>
            </a:r>
          </a:p>
        </p:txBody>
      </p:sp>
      <p:sp>
        <p:nvSpPr>
          <p:cNvPr id="3" name="Θέση περιεχομένου 2"/>
          <p:cNvSpPr>
            <a:spLocks noGrp="1"/>
          </p:cNvSpPr>
          <p:nvPr>
            <p:ph idx="1"/>
          </p:nvPr>
        </p:nvSpPr>
        <p:spPr>
          <a:xfrm>
            <a:off x="179512" y="908720"/>
            <a:ext cx="8964488" cy="5688632"/>
          </a:xfrm>
        </p:spPr>
        <p:txBody>
          <a:bodyPr>
            <a:normAutofit fontScale="77500" lnSpcReduction="20000"/>
          </a:bodyPr>
          <a:lstStyle/>
          <a:p>
            <a:pPr marL="731520" indent="-457200" algn="just">
              <a:buFontTx/>
              <a:buChar char="-"/>
            </a:pPr>
            <a:r>
              <a:rPr lang="el-GR" sz="3200" b="1" dirty="0">
                <a:latin typeface="Times New Roman" pitchFamily="18" charset="0"/>
                <a:cs typeface="Times New Roman" pitchFamily="18" charset="0"/>
              </a:rPr>
              <a:t>καθορίζουν το συγκεκριμένο φύλο αναλογικά </a:t>
            </a:r>
          </a:p>
          <a:p>
            <a:pPr marL="731520" indent="-457200" algn="just">
              <a:buFontTx/>
              <a:buChar char="-"/>
            </a:pPr>
            <a:r>
              <a:rPr lang="el-GR" sz="3200" b="1" dirty="0">
                <a:latin typeface="Times New Roman" pitchFamily="18" charset="0"/>
                <a:cs typeface="Times New Roman" pitchFamily="18" charset="0"/>
              </a:rPr>
              <a:t>με τα υπόλοιπα ελληνικά φύλα</a:t>
            </a:r>
          </a:p>
          <a:p>
            <a:pPr indent="0" algn="just">
              <a:buFont typeface="Wingdings" pitchFamily="2" charset="2"/>
              <a:buChar char="§"/>
            </a:pPr>
            <a:r>
              <a:rPr lang="el-GR" sz="3200" b="1" dirty="0">
                <a:latin typeface="Times New Roman" pitchFamily="18" charset="0"/>
                <a:cs typeface="Times New Roman" pitchFamily="18" charset="0"/>
              </a:rPr>
              <a:t> πουθενά δεν αντιδιαστέλλονται  προς </a:t>
            </a:r>
          </a:p>
          <a:p>
            <a:pPr indent="0" algn="just">
              <a:buNone/>
            </a:pPr>
            <a:r>
              <a:rPr lang="el-GR" sz="3200" b="1" dirty="0">
                <a:latin typeface="Times New Roman" pitchFamily="18" charset="0"/>
                <a:cs typeface="Times New Roman" pitchFamily="18" charset="0"/>
              </a:rPr>
              <a:t>τον όρο </a:t>
            </a:r>
            <a:r>
              <a:rPr lang="el-GR" sz="3200" b="1" i="1" dirty="0">
                <a:latin typeface="Times New Roman" pitchFamily="18" charset="0"/>
                <a:cs typeface="Times New Roman" pitchFamily="18" charset="0"/>
              </a:rPr>
              <a:t>Έλλην</a:t>
            </a:r>
          </a:p>
          <a:p>
            <a:pPr indent="0" algn="just">
              <a:buFont typeface="Wingdings" pitchFamily="2" charset="2"/>
              <a:buChar char="§"/>
            </a:pPr>
            <a:r>
              <a:rPr lang="el-GR" sz="3200" b="1" dirty="0">
                <a:latin typeface="Times New Roman" pitchFamily="18" charset="0"/>
                <a:cs typeface="Times New Roman" pitchFamily="18" charset="0"/>
              </a:rPr>
              <a:t>Χρησιμοποιούνται σε στενή συνάρτηση </a:t>
            </a:r>
          </a:p>
          <a:p>
            <a:pPr indent="0" algn="just">
              <a:buFont typeface="Wingdings" pitchFamily="2" charset="2"/>
              <a:buChar char="§"/>
            </a:pPr>
            <a:r>
              <a:rPr lang="el-GR" sz="3200" b="1" dirty="0">
                <a:latin typeface="Times New Roman" pitchFamily="18" charset="0"/>
                <a:cs typeface="Times New Roman" pitchFamily="18" charset="0"/>
              </a:rPr>
              <a:t>με το </a:t>
            </a:r>
            <a:r>
              <a:rPr lang="el-GR" sz="3200" b="1" i="1" dirty="0" err="1">
                <a:latin typeface="Times New Roman" pitchFamily="18" charset="0"/>
                <a:cs typeface="Times New Roman" pitchFamily="18" charset="0"/>
              </a:rPr>
              <a:t>δωρικόν</a:t>
            </a:r>
            <a:r>
              <a:rPr lang="el-GR" sz="3200" b="1" i="1" dirty="0">
                <a:latin typeface="Times New Roman" pitchFamily="18" charset="0"/>
                <a:cs typeface="Times New Roman" pitchFamily="18" charset="0"/>
              </a:rPr>
              <a:t> γένος</a:t>
            </a:r>
            <a:endParaRPr lang="el-GR" sz="3200" b="1" dirty="0">
              <a:latin typeface="Times New Roman" pitchFamily="18" charset="0"/>
              <a:cs typeface="Times New Roman" pitchFamily="18" charset="0"/>
            </a:endParaRPr>
          </a:p>
          <a:p>
            <a:pPr marL="731520" indent="-457200" algn="just">
              <a:buFontTx/>
              <a:buChar char="-"/>
            </a:pPr>
            <a:r>
              <a:rPr lang="el-GR" sz="3200" b="1" dirty="0">
                <a:latin typeface="Times New Roman" pitchFamily="18" charset="0"/>
                <a:cs typeface="Times New Roman" pitchFamily="18" charset="0"/>
              </a:rPr>
              <a:t>Η συμμετοχή των Μακεδόνων σε </a:t>
            </a:r>
          </a:p>
          <a:p>
            <a:pPr marL="731520" indent="-457200" algn="just">
              <a:buFontTx/>
              <a:buChar char="-"/>
            </a:pPr>
            <a:r>
              <a:rPr lang="el-GR" sz="3200" b="1" dirty="0">
                <a:latin typeface="Times New Roman" pitchFamily="18" charset="0"/>
                <a:cs typeface="Times New Roman" pitchFamily="18" charset="0"/>
              </a:rPr>
              <a:t>πανελλήνιους αγώνες, η παρουσία τους </a:t>
            </a:r>
          </a:p>
          <a:p>
            <a:pPr marL="731520" indent="-457200" algn="just">
              <a:buFontTx/>
              <a:buChar char="-"/>
            </a:pPr>
            <a:r>
              <a:rPr lang="el-GR" sz="3200" b="1" dirty="0">
                <a:latin typeface="Times New Roman" pitchFamily="18" charset="0"/>
                <a:cs typeface="Times New Roman" pitchFamily="18" charset="0"/>
              </a:rPr>
              <a:t>σε πανελλήνια ιερά και η προβολή τους </a:t>
            </a:r>
          </a:p>
          <a:p>
            <a:pPr marL="731520" indent="-457200" algn="just">
              <a:buFontTx/>
              <a:buChar char="-"/>
            </a:pPr>
            <a:r>
              <a:rPr lang="el-GR" sz="3200" b="1" dirty="0">
                <a:latin typeface="Times New Roman" pitchFamily="18" charset="0"/>
                <a:cs typeface="Times New Roman" pitchFamily="18" charset="0"/>
              </a:rPr>
              <a:t>από τον Ηρόδοτο ως ελληνικό φύλο </a:t>
            </a:r>
          </a:p>
          <a:p>
            <a:pPr marL="731520" indent="-457200" algn="just">
              <a:buFontTx/>
              <a:buChar char="-"/>
            </a:pPr>
            <a:r>
              <a:rPr lang="el-GR" sz="3200" b="1" dirty="0">
                <a:latin typeface="Times New Roman" pitchFamily="18" charset="0"/>
                <a:cs typeface="Times New Roman" pitchFamily="18" charset="0"/>
              </a:rPr>
              <a:t>οδηγούν στο συμπέρασμα ότι  </a:t>
            </a:r>
          </a:p>
          <a:p>
            <a:pPr marL="731520" indent="-457200" algn="just">
              <a:buFontTx/>
              <a:buChar char="-"/>
            </a:pPr>
            <a:r>
              <a:rPr lang="el-GR" sz="3200" b="1" dirty="0">
                <a:latin typeface="Times New Roman" pitchFamily="18" charset="0"/>
                <a:cs typeface="Times New Roman" pitchFamily="18" charset="0"/>
              </a:rPr>
              <a:t>θεωρούνται ομόφυλοι των </a:t>
            </a:r>
            <a:r>
              <a:rPr lang="el-GR" sz="2800" b="1" dirty="0">
                <a:latin typeface="Times New Roman" pitchFamily="18" charset="0"/>
                <a:cs typeface="Times New Roman" pitchFamily="18" charset="0"/>
              </a:rPr>
              <a:t>Ελλήνων.</a:t>
            </a:r>
          </a:p>
          <a:p>
            <a:pPr indent="0" algn="just">
              <a:buNone/>
            </a:pPr>
            <a:endParaRPr lang="el-GR" b="1" i="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314457032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ΗΓΕΣΙΑ ΕΜΕΟ ΣΤΗ ΔΥΤΙΚΗ ΜΑΚΕΔΟΝΙΑ</a:t>
            </a:r>
            <a:endParaRPr lang="en-US" dirty="0"/>
          </a:p>
        </p:txBody>
      </p:sp>
      <p:sp>
        <p:nvSpPr>
          <p:cNvPr id="3" name="2 - Θέση περιεχομένου"/>
          <p:cNvSpPr>
            <a:spLocks noGrp="1"/>
          </p:cNvSpPr>
          <p:nvPr>
            <p:ph idx="1"/>
          </p:nvPr>
        </p:nvSpPr>
        <p:spPr/>
        <p:txBody>
          <a:bodyPr/>
          <a:lstStyle/>
          <a:p>
            <a:r>
              <a:rPr lang="el-GR" dirty="0"/>
              <a:t>Αργότερα όμως, όταν ο Αχμέτ </a:t>
            </a:r>
            <a:r>
              <a:rPr lang="el-GR" dirty="0" err="1"/>
              <a:t>Ζώγου</a:t>
            </a:r>
            <a:r>
              <a:rPr lang="el-GR" dirty="0"/>
              <a:t> προκάλεσε τη ρήξη στις σχέσεις του με την ΕΜΕΟ, ο </a:t>
            </a:r>
            <a:r>
              <a:rPr lang="el-GR" dirty="0" err="1"/>
              <a:t>Ζλατάρωφ</a:t>
            </a:r>
            <a:r>
              <a:rPr lang="el-GR" dirty="0"/>
              <a:t> κατέφυγε στο Μπάρι, με αποτέλεσμα ο επικεφαλής της ένοπλης δράσης στη δυτική Μακεδονία, </a:t>
            </a:r>
            <a:r>
              <a:rPr lang="el-GR" dirty="0" err="1"/>
              <a:t>Γκερόφσκι</a:t>
            </a:r>
            <a:r>
              <a:rPr lang="el-GR" dirty="0"/>
              <a:t>, να συναντά μεγάλες δυσκολίες, όχι μόνο στην καθοδήγηση του ανταρτικού αγώνα της Οργάνωσης, αλλά και για την παραμονή του στην Αλβανία.</a:t>
            </a:r>
            <a:endParaRPr lang="en-US" dirty="0"/>
          </a:p>
          <a:p>
            <a:endParaRPr lang="en-US" dirty="0"/>
          </a:p>
        </p:txBody>
      </p:sp>
    </p:spTree>
  </p:cSld>
  <p:clrMapOvr>
    <a:masterClrMapping/>
  </p:clrMapOvr>
  <p:transition>
    <p:dissolve/>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ΜΕΙΩΜΕΝΗ ΔΡΑΣΗ ΤΗΣ ΕΜΕΟ</a:t>
            </a:r>
            <a:endParaRPr lang="en-US" dirty="0"/>
          </a:p>
        </p:txBody>
      </p:sp>
      <p:sp>
        <p:nvSpPr>
          <p:cNvPr id="3" name="2 - Θέση περιεχομένου"/>
          <p:cNvSpPr>
            <a:spLocks noGrp="1"/>
          </p:cNvSpPr>
          <p:nvPr>
            <p:ph idx="1"/>
          </p:nvPr>
        </p:nvSpPr>
        <p:spPr/>
        <p:txBody>
          <a:bodyPr/>
          <a:lstStyle/>
          <a:p>
            <a:r>
              <a:rPr lang="el-GR" dirty="0"/>
              <a:t>Ο </a:t>
            </a:r>
            <a:r>
              <a:rPr lang="el-GR" dirty="0" err="1"/>
              <a:t>Τοντόρ</a:t>
            </a:r>
            <a:r>
              <a:rPr lang="el-GR" dirty="0"/>
              <a:t> </a:t>
            </a:r>
            <a:r>
              <a:rPr lang="el-GR" dirty="0" err="1"/>
              <a:t>Αλεξανδρώφ</a:t>
            </a:r>
            <a:r>
              <a:rPr lang="el-GR" dirty="0"/>
              <a:t> ήθελε τη δημιουργία μιας μεγάλης βάσης στα νότια της Αλβανίας από όπου θα εξορμούσαν τα σώματα προς το ελληνικό έδαφος, αλλά η βάση αυτή δεν ολοκληρώθηκε ποτέ λόγω της δολοφονίας του το 1924 και οι εκατοντάδες κομιτατζήδες που είχαν συγκεντρωθεί εκεί, είτε διαλύθηκαν, είτε γύρισαν στη Βουλγαρία, είτε πέρασαν στην Ιταλία. </a:t>
            </a:r>
            <a:endParaRPr lang="en-US" dirty="0"/>
          </a:p>
          <a:p>
            <a:endParaRPr lang="en-US" dirty="0"/>
          </a:p>
        </p:txBody>
      </p:sp>
    </p:spTree>
  </p:cSld>
  <p:clrMapOvr>
    <a:masterClrMapping/>
  </p:clrMapOvr>
  <p:transition>
    <p:dissolve/>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ΧΑΡΑΚΤΗΡΑΣ ΔΡΑΣΕΩΝ ΕΜΕΟ ΣΤΗ ΜΑΚΕΔΟΝΙΑ</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Οι ενέργειες ήταν καθαρά προπαγανδιστικές. προσπαθούσαν να εμψυχώσουν τους </a:t>
            </a:r>
            <a:r>
              <a:rPr lang="el-GR" dirty="0" err="1"/>
              <a:t>βουλγαρόφρονες</a:t>
            </a:r>
            <a:r>
              <a:rPr lang="el-GR" dirty="0"/>
              <a:t> </a:t>
            </a:r>
            <a:r>
              <a:rPr lang="el-GR" dirty="0" err="1"/>
              <a:t>Σλαβοφώνους</a:t>
            </a:r>
            <a:r>
              <a:rPr lang="el-GR" dirty="0"/>
              <a:t> για να μην </a:t>
            </a:r>
            <a:r>
              <a:rPr lang="el-GR" dirty="0" err="1"/>
              <a:t>μεταναστεύοσουν</a:t>
            </a:r>
            <a:r>
              <a:rPr lang="el-GR" dirty="0"/>
              <a:t> προς τη Βουλγαρία, </a:t>
            </a:r>
          </a:p>
          <a:p>
            <a:r>
              <a:rPr lang="el-GR" dirty="0"/>
              <a:t>ληστρικές επιχειρήσεις. Στο πλαίσιο αυτό εντάσσονταν κάποιες δολοφονίες </a:t>
            </a:r>
            <a:r>
              <a:rPr lang="el-GR" dirty="0" err="1"/>
              <a:t>γκραικομάνων</a:t>
            </a:r>
            <a:r>
              <a:rPr lang="el-GR" dirty="0"/>
              <a:t> στην περιοχή μας, όπως του Θεόδωρου </a:t>
            </a:r>
            <a:r>
              <a:rPr lang="el-GR" dirty="0" err="1"/>
              <a:t>Τσαντέσκη</a:t>
            </a:r>
            <a:r>
              <a:rPr lang="el-GR" dirty="0"/>
              <a:t> στην </a:t>
            </a:r>
            <a:r>
              <a:rPr lang="el-GR" dirty="0" err="1"/>
              <a:t>Ανω</a:t>
            </a:r>
            <a:r>
              <a:rPr lang="el-GR" dirty="0"/>
              <a:t> </a:t>
            </a:r>
            <a:r>
              <a:rPr lang="el-GR" dirty="0" err="1"/>
              <a:t>Καλλινίκη</a:t>
            </a:r>
            <a:r>
              <a:rPr lang="el-GR" dirty="0"/>
              <a:t>, και μιας ακόμη με μη αναγνώσιμο όνομα μεταξύ των χωριών Ακρίτα και </a:t>
            </a:r>
            <a:r>
              <a:rPr lang="el-GR" dirty="0" err="1"/>
              <a:t>Πισοδερίου</a:t>
            </a:r>
            <a:r>
              <a:rPr lang="el-GR" dirty="0"/>
              <a:t>.   Ή ακόμα η μεταφορά και αποθήκευση όπλων στη </a:t>
            </a:r>
            <a:r>
              <a:rPr lang="el-GR" dirty="0" err="1"/>
              <a:t>Μελίττη</a:t>
            </a:r>
            <a:r>
              <a:rPr lang="el-GR" dirty="0"/>
              <a:t>, στην </a:t>
            </a:r>
            <a:r>
              <a:rPr lang="el-GR" dirty="0" err="1"/>
              <a:t>Υδρούσσα</a:t>
            </a:r>
            <a:r>
              <a:rPr lang="el-GR" dirty="0"/>
              <a:t> και στην Αχλάδα. </a:t>
            </a:r>
            <a:endParaRPr lang="en-US" dirty="0"/>
          </a:p>
          <a:p>
            <a:endParaRPr lang="en-US" dirty="0"/>
          </a:p>
        </p:txBody>
      </p:sp>
    </p:spTree>
  </p:cSld>
  <p:clrMapOvr>
    <a:masterClrMapping/>
  </p:clrMapOvr>
  <p:transition>
    <p:dissolve/>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ΕΛΛΗΝΟΓΙΟΥΓΚΟΣΛΑΒΙΚΗ ΣΥΝΕΡΓΑΣΙΑ</a:t>
            </a:r>
            <a:endParaRPr lang="en-US" dirty="0"/>
          </a:p>
        </p:txBody>
      </p:sp>
      <p:sp>
        <p:nvSpPr>
          <p:cNvPr id="3" name="2 - Θέση περιεχομένου"/>
          <p:cNvSpPr>
            <a:spLocks noGrp="1"/>
          </p:cNvSpPr>
          <p:nvPr>
            <p:ph idx="1"/>
          </p:nvPr>
        </p:nvSpPr>
        <p:spPr/>
        <p:txBody>
          <a:bodyPr>
            <a:normAutofit fontScale="92500"/>
          </a:bodyPr>
          <a:lstStyle/>
          <a:p>
            <a:r>
              <a:rPr lang="el-GR" dirty="0"/>
              <a:t>Οι προτάσεις των σερβικών στρατιωτικών αρχών για συνεργασία στο θέμα της αντιμετώπισης των κομιτατζήδων ξεκίνησαν τοπικά από την περιοχή της Γευγελή τον Ιούνιο του 1923, </a:t>
            </a:r>
          </a:p>
          <a:p>
            <a:r>
              <a:rPr lang="el-GR" dirty="0"/>
              <a:t>επίσημη συνεργασία έγινε με την υπογραφή συνεργασίας των στρατιωτικών αρχών Ελλάδας και Γιουγκοσλαβίας για την ανταλλαγή πληροφοριών και την από κοινού καταδίωξη των ανταρτών της ΕΜΕΟ στις 21 Σεπτεμβρίου 1923 και 10 Μαρτίου 1924 στα Σκόπια.</a:t>
            </a:r>
          </a:p>
          <a:p>
            <a:endParaRPr lang="en-US" dirty="0"/>
          </a:p>
        </p:txBody>
      </p:sp>
    </p:spTree>
  </p:cSld>
  <p:clrMapOvr>
    <a:masterClrMapping/>
  </p:clrMapOvr>
  <p:transition>
    <p:dissolve/>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Μάλιστα οι Σέρβοι βολιδοσκόπησαν την ελληνική πλευρά ακόμη και για το ενδεχόμενο σύμπραξης στην καταστροφή στρατοπέδου κομιτατζήδων στο αλβανικό έδαφος, αλλά η ελληνική πλευρά απάντησε αρνητικά.</a:t>
            </a:r>
            <a:endParaRPr lang="en-US" dirty="0"/>
          </a:p>
        </p:txBody>
      </p:sp>
    </p:spTree>
  </p:cSld>
  <p:clrMapOvr>
    <a:masterClrMapping/>
  </p:clrMapOvr>
  <p:transition>
    <p:dissolve/>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a:t>ΑΥΕ/ΚΥ, Α’/1923, Α/2 (10), Η υποδιοίκηση Χωροφυλακής </a:t>
            </a:r>
            <a:r>
              <a:rPr lang="el-GR" dirty="0" err="1"/>
              <a:t>Γουμενίτσης</a:t>
            </a:r>
            <a:r>
              <a:rPr lang="el-GR" dirty="0"/>
              <a:t> προς το Αρχηγείο Χωροφυλακής, Γουμένισσα, 9 Ιουν.1923, αρ.30/15 </a:t>
            </a:r>
            <a:r>
              <a:rPr lang="el-GR" dirty="0" err="1"/>
              <a:t>εμπ</a:t>
            </a:r>
            <a:r>
              <a:rPr lang="el-GR" dirty="0"/>
              <a:t>.</a:t>
            </a:r>
            <a:endParaRPr lang="en-US" dirty="0"/>
          </a:p>
          <a:p>
            <a:r>
              <a:rPr lang="el-GR" dirty="0"/>
              <a:t>ΑΥΕ/ΚΥ, Α’/1924, Α/2 (3), Συμφωνία συναφθείσα μεταξύ του τ/</a:t>
            </a:r>
            <a:r>
              <a:rPr lang="el-GR" dirty="0" err="1"/>
              <a:t>χη</a:t>
            </a:r>
            <a:r>
              <a:rPr lang="el-GR" dirty="0"/>
              <a:t> πυρ/κου Μπακιρτζή και των σερβικών στρατιωτικών αρχών των Σκοπίων, Σκόπια, 21 Σεπτ.1923, και Πρωτόκολλο συνεργασίας του τ/χη πεζικού </a:t>
            </a:r>
            <a:r>
              <a:rPr lang="el-GR" dirty="0" err="1"/>
              <a:t>Αφθονίδη</a:t>
            </a:r>
            <a:r>
              <a:rPr lang="el-GR" dirty="0"/>
              <a:t> και των στρατιωτικών αρχών των Σκοπίων, Σκόπια, 10 Μαρτ.1924, συνημμένα σε έκθεση Γ’ Σώματος Στρατού προς Ελληνική Πρεσβεία Βελιγραδίου, Θεσσαλονίκη 20 Μαρτ.1924, </a:t>
            </a:r>
            <a:r>
              <a:rPr lang="el-GR" dirty="0" err="1"/>
              <a:t>αρ.Ε.Π</a:t>
            </a:r>
            <a:r>
              <a:rPr lang="el-GR" dirty="0"/>
              <a:t>. 3485/2023.  </a:t>
            </a:r>
            <a:endParaRPr lang="en-US" dirty="0"/>
          </a:p>
          <a:p>
            <a:r>
              <a:rPr lang="el-GR" dirty="0"/>
              <a:t>ΑΥΕ/ΚΥ, Α’/1927-1928, Α/6/ΙΙβ, </a:t>
            </a:r>
            <a:r>
              <a:rPr lang="el-GR" dirty="0" err="1"/>
              <a:t>Βρονταμίτης</a:t>
            </a:r>
            <a:r>
              <a:rPr lang="el-GR" dirty="0"/>
              <a:t> προς Υπ. Εξ., Αθήνα, 17 Ιαν.1928, αρ.555. </a:t>
            </a:r>
            <a:endParaRPr lang="en-US" dirty="0"/>
          </a:p>
          <a:p>
            <a:endParaRPr lang="en-US" dirty="0"/>
          </a:p>
          <a:p>
            <a:endParaRPr lang="en-US" dirty="0"/>
          </a:p>
        </p:txBody>
      </p:sp>
    </p:spTree>
  </p:cSld>
  <p:clrMapOvr>
    <a:masterClrMapping/>
  </p:clrMapOvr>
  <p:transition>
    <p:dissolve/>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ΠΟΛΙΤΟΦΥΛΑΚΕΣ  ΓΚΡΑΙΚΟΜΑΝΩΝ</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a:t>Ο στρατός θεωρούσε τη χωροφυλακής εντελώς ακατάλληλη για την καταδίωξη των κομιτατζήδων. Γι αυτό και στην αρχή δημιουργήθηκαν πολιτοφυλακές, ιδίως στα σλαβόφωνα χωριά που δεν είχαν σταθμό χωροφυλακής. Τα μέλη των ομάδων ήταν </a:t>
            </a:r>
            <a:r>
              <a:rPr lang="el-GR" dirty="0" err="1"/>
              <a:t>γκραικομάνοι</a:t>
            </a:r>
            <a:r>
              <a:rPr lang="el-GR" dirty="0"/>
              <a:t> και οι επικεφαλής τους άλλοτε </a:t>
            </a:r>
            <a:r>
              <a:rPr lang="el-GR" dirty="0" err="1"/>
              <a:t>παλαιοελλαδίτες</a:t>
            </a:r>
            <a:r>
              <a:rPr lang="el-GR" dirty="0"/>
              <a:t>, κι άλλοτε ντόπιοι σλαβόφωνοι. Όταν εγκαταστάθηκαν πρόσφυγες στην περιοχή, κάποιοι εντάχθηκαν στα σώματα αυτά. Τα σώματα αποτελούνταν από 10-12 άτομα και είχαν κύριο στόχο τη συνεργασία με τις αρχές και την αποτροπή εισόδου των κομιτατζήδων στο χωριό.  Ο θεσμός </a:t>
            </a:r>
            <a:r>
              <a:rPr lang="el-GR" dirty="0" err="1"/>
              <a:t>ατόνισε</a:t>
            </a:r>
            <a:r>
              <a:rPr lang="el-GR" dirty="0"/>
              <a:t> γρήγορα</a:t>
            </a:r>
          </a:p>
          <a:p>
            <a:r>
              <a:rPr lang="en-US" dirty="0"/>
              <a:t> </a:t>
            </a:r>
            <a:r>
              <a:rPr lang="el-GR" dirty="0"/>
              <a:t>ΓΔΜ, φ.90, Χη Μεραρχία Δυτικής Μακεδονίας προς Β’ Σώμα Στρατού, Βέροια, 3 Οκτ.1925, αρ.7523/1974.</a:t>
            </a:r>
            <a:endParaRPr lang="en-US" dirty="0"/>
          </a:p>
          <a:p>
            <a:endParaRPr lang="en-US" dirty="0"/>
          </a:p>
        </p:txBody>
      </p:sp>
    </p:spTree>
  </p:cSld>
  <p:clrMapOvr>
    <a:masterClrMapping/>
  </p:clrMapOvr>
  <p:transition>
    <p:dissolve/>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ΣΩΜΑ ΚΑΠΕΤΑΝ ΣΤΕΦΟΥ&amp; ΝΤΑΙΛΑΚΗ</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dirty="0"/>
              <a:t> Δημιουργήθηκαν αποσπάσματα με επικεφαλής οπλαρχηγούς του Μακεδονικού Αγώνα, το απόσπασμα του Στέφου και στην Καστοριά το σώμα του Λάκη </a:t>
            </a:r>
            <a:r>
              <a:rPr lang="el-GR" dirty="0" err="1"/>
              <a:t>Νταϊλάκη</a:t>
            </a:r>
            <a:r>
              <a:rPr lang="el-GR" dirty="0"/>
              <a:t>. Το σώμα του Στέφου αποτελούνταν από 40-50 άνδρες και είχε έδρα τη Νίκη για να ελέγχει τα σύνορα. Πραγματοποιούσε όμως και περιοδείες στα χωριά. Τελικά τα ελληνικά αποσπάσματα σε συνδυασμό με την αύξηση των σταθμών της χωροφυλακής εκτός των πόλεων έκαναν τις ελληνικές αρχές πιο ευέλικτες και πιο αποτελεσματικές. Το τίμημα όμως της ασφάλειας ήταν ότι τα αποσπάσματα αυτά σε κάποιες περιπτώσεις ασκούσαν πιέσεις στους κατοίκους των σλαβόφωνων χωριών</a:t>
            </a:r>
            <a:r>
              <a:rPr lang="en-US" dirty="0"/>
              <a:t> </a:t>
            </a:r>
            <a:endParaRPr lang="el-GR" dirty="0"/>
          </a:p>
          <a:p>
            <a:endParaRPr lang="en-US" dirty="0"/>
          </a:p>
        </p:txBody>
      </p:sp>
    </p:spTree>
  </p:cSld>
  <p:clrMapOvr>
    <a:masterClrMapping/>
  </p:clrMapOvr>
  <p:transition>
    <p:dissolve/>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16 Νοεμβρίου 1925: ΒΟΜΒΑ ΣΤΗ ΦΛΩΡΙΝΑ</a:t>
            </a:r>
            <a:endParaRPr lang="en-US" dirty="0"/>
          </a:p>
        </p:txBody>
      </p:sp>
      <p:sp>
        <p:nvSpPr>
          <p:cNvPr id="3" name="2 - Θέση περιεχομένου"/>
          <p:cNvSpPr>
            <a:spLocks noGrp="1"/>
          </p:cNvSpPr>
          <p:nvPr>
            <p:ph idx="1"/>
          </p:nvPr>
        </p:nvSpPr>
        <p:spPr/>
        <p:txBody>
          <a:bodyPr>
            <a:normAutofit/>
          </a:bodyPr>
          <a:lstStyle/>
          <a:p>
            <a:r>
              <a:rPr lang="el-GR" dirty="0"/>
              <a:t>η πιο σημαντική ενέργεια της ΕΜΕΟ ήταν η είσοδος στις 16 Νοεμβρίου 1925 του σώματος του </a:t>
            </a:r>
            <a:r>
              <a:rPr lang="el-GR" dirty="0" err="1"/>
              <a:t>Γκερόφσκι</a:t>
            </a:r>
            <a:r>
              <a:rPr lang="el-GR" dirty="0"/>
              <a:t> στη Φλώρινα, η ρίψη χειροβομβίδων στο καφενείο Διεθνές με αποτέλεσμα να σκοτωθούν έξι άτομα και να τραυματιστούν άλλα τόσα. Το σώμα του </a:t>
            </a:r>
            <a:r>
              <a:rPr lang="el-GR" dirty="0" err="1"/>
              <a:t>Γκερόφσκι</a:t>
            </a:r>
            <a:r>
              <a:rPr lang="el-GR" dirty="0"/>
              <a:t> μετά την επίθεση στο ξενοδοχείο «Διεθνές» κατέφυγε στην Αλβανία, παραδόθηκε στις εκεί αρχές, οι οποίες τους απέλασαν </a:t>
            </a:r>
            <a:r>
              <a:rPr lang="el-GR" dirty="0" err="1"/>
              <a:t>ακτοπλοικώς</a:t>
            </a:r>
            <a:r>
              <a:rPr lang="el-GR" dirty="0"/>
              <a:t> στην Ιταλία.</a:t>
            </a:r>
            <a:r>
              <a:rPr lang="en-US" dirty="0"/>
              <a:t> </a:t>
            </a:r>
            <a:r>
              <a:rPr lang="el-GR" dirty="0" err="1"/>
              <a:t>Εφημερίς</a:t>
            </a:r>
            <a:r>
              <a:rPr lang="el-GR" dirty="0"/>
              <a:t> των Βαλκανίων, 19 Νοεμ.1925, Μακεδονία, 18 Νοεμ.1925. </a:t>
            </a:r>
            <a:endParaRPr lang="en-US" dirty="0"/>
          </a:p>
        </p:txBody>
      </p:sp>
    </p:spTree>
  </p:cSld>
  <p:clrMapOvr>
    <a:masterClrMapping/>
  </p:clrMapOvr>
  <p:transition>
    <p:dissolve/>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lstStyle/>
          <a:p>
            <a:r>
              <a:rPr lang="el-GR" dirty="0"/>
              <a:t>ΑΥΕ/ΚΥ, Γ’/1926, Γ/64/γ, Επιστολή </a:t>
            </a:r>
            <a:r>
              <a:rPr lang="el-GR" dirty="0" err="1"/>
              <a:t>Γκερόφσκι</a:t>
            </a:r>
            <a:r>
              <a:rPr lang="el-GR" dirty="0"/>
              <a:t> προς </a:t>
            </a:r>
            <a:r>
              <a:rPr lang="el-GR" dirty="0" err="1"/>
              <a:t>Τομαλέφσκι</a:t>
            </a:r>
            <a:r>
              <a:rPr lang="el-GR" dirty="0"/>
              <a:t>, Αλβανία, 18 Ιουλ.1926. ΑΥΕ/ΚΥ, Α’/1926, Τηλεγράφημα </a:t>
            </a:r>
            <a:r>
              <a:rPr lang="el-GR" dirty="0" err="1"/>
              <a:t>Βατικιώτη</a:t>
            </a:r>
            <a:r>
              <a:rPr lang="el-GR" dirty="0"/>
              <a:t> προς Υπ. Εξ., Άγιοι Σαράντα, 12 δεκ.1925. ΓΔΜ, φ.90, Ανωτέρα Διοίκηση Χωροφυλακής Μακεδονίας προς Αρχηγείο Χωροφυλακής, Θεσσαλονίκη, 13 Δεκ.1925, αρ.165/135 </a:t>
            </a:r>
            <a:r>
              <a:rPr lang="el-GR" dirty="0" err="1"/>
              <a:t>εμπ</a:t>
            </a:r>
            <a:r>
              <a:rPr lang="el-GR" dirty="0"/>
              <a:t>.</a:t>
            </a:r>
            <a:endParaRPr lang="en-US" dirty="0"/>
          </a:p>
          <a:p>
            <a:endParaRPr lang="en-US" dirty="0"/>
          </a:p>
          <a:p>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785471"/>
          </a:xfrm>
        </p:spPr>
        <p:txBody>
          <a:bodyPr>
            <a:normAutofit/>
          </a:bodyPr>
          <a:lstStyle/>
          <a:p>
            <a:r>
              <a:rPr lang="en-US" sz="2000" b="1" dirty="0">
                <a:solidFill>
                  <a:schemeClr val="tx1"/>
                </a:solidFill>
              </a:rPr>
              <a:t>E . Malkin (</a:t>
            </a:r>
            <a:r>
              <a:rPr lang="en-US" sz="2000" b="1" dirty="0" err="1">
                <a:solidFill>
                  <a:schemeClr val="tx1"/>
                </a:solidFill>
              </a:rPr>
              <a:t>ed</a:t>
            </a:r>
            <a:r>
              <a:rPr lang="en-US" sz="2000" b="1" dirty="0">
                <a:solidFill>
                  <a:schemeClr val="tx1"/>
                </a:solidFill>
              </a:rPr>
              <a:t>). (2001). </a:t>
            </a:r>
            <a:r>
              <a:rPr lang="en-US" sz="2000" b="1" i="1" dirty="0">
                <a:solidFill>
                  <a:schemeClr val="tx1"/>
                </a:solidFill>
              </a:rPr>
              <a:t>Ancient Perceptions of Greek Ethnicity </a:t>
            </a:r>
            <a:r>
              <a:rPr lang="en-US" sz="2000" b="1" dirty="0">
                <a:solidFill>
                  <a:schemeClr val="tx1"/>
                </a:solidFill>
              </a:rPr>
              <a:t>London: Cambridge, Mass </a:t>
            </a:r>
            <a:endParaRPr lang="el-GR" sz="2000" b="1" dirty="0">
              <a:solidFill>
                <a:schemeClr val="tx1"/>
              </a:solidFill>
            </a:endParaRPr>
          </a:p>
        </p:txBody>
      </p:sp>
      <p:sp>
        <p:nvSpPr>
          <p:cNvPr id="3" name="Θέση περιεχομένου 2"/>
          <p:cNvSpPr>
            <a:spLocks noGrp="1"/>
          </p:cNvSpPr>
          <p:nvPr>
            <p:ph idx="1"/>
          </p:nvPr>
        </p:nvSpPr>
        <p:spPr>
          <a:xfrm>
            <a:off x="467544" y="1700808"/>
            <a:ext cx="7620000" cy="4968552"/>
          </a:xfrm>
        </p:spPr>
        <p:txBody>
          <a:bodyPr>
            <a:normAutofit fontScale="77500" lnSpcReduction="20000"/>
          </a:bodyPr>
          <a:lstStyle/>
          <a:p>
            <a:pPr algn="just"/>
            <a:r>
              <a:rPr lang="el-GR" sz="4000" i="1" dirty="0">
                <a:solidFill>
                  <a:srgbClr val="FFFF00"/>
                </a:solidFill>
                <a:latin typeface="Times New Roman" pitchFamily="18" charset="0"/>
                <a:cs typeface="Times New Roman" pitchFamily="18" charset="0"/>
              </a:rPr>
              <a:t>«</a:t>
            </a:r>
            <a:r>
              <a:rPr lang="el-GR" sz="4600" i="1" dirty="0">
                <a:latin typeface="Times New Roman" pitchFamily="18" charset="0"/>
                <a:cs typeface="Times New Roman" pitchFamily="18" charset="0"/>
              </a:rPr>
              <a:t>Το ερώτημα κατά πόσον οι Μακεδόνες ‘ήταν πραγματικά’ Έλληνες ή όχι στην αρχαιότητα είναι περιττό δεν υφίσταται ένας </a:t>
            </a:r>
            <a:r>
              <a:rPr lang="el-GR" sz="4600" i="1" dirty="0" err="1">
                <a:latin typeface="Times New Roman" pitchFamily="18" charset="0"/>
                <a:cs typeface="Times New Roman" pitchFamily="18" charset="0"/>
              </a:rPr>
              <a:t>διιστορικά</a:t>
            </a:r>
            <a:r>
              <a:rPr lang="el-GR" sz="4600" i="1" dirty="0">
                <a:latin typeface="Times New Roman" pitchFamily="18" charset="0"/>
                <a:cs typeface="Times New Roman" pitchFamily="18" charset="0"/>
              </a:rPr>
              <a:t> στατικός ορισμός της ελληνικότητας</a:t>
            </a:r>
            <a:endParaRPr lang="en-US" sz="4600" i="1" dirty="0">
              <a:latin typeface="Times New Roman" pitchFamily="18" charset="0"/>
              <a:cs typeface="Times New Roman" pitchFamily="18" charset="0"/>
            </a:endParaRPr>
          </a:p>
          <a:p>
            <a:pPr algn="just"/>
            <a:r>
              <a:rPr lang="el-GR" sz="4600" i="1" dirty="0">
                <a:latin typeface="Times New Roman" pitchFamily="18" charset="0"/>
                <a:cs typeface="Times New Roman" pitchFamily="18" charset="0"/>
              </a:rPr>
              <a:t>  υπάρχει μια μεταβαλλόμενη σημασία της ελληνικότητας μεταξύ του 6</a:t>
            </a:r>
            <a:r>
              <a:rPr lang="el-GR" sz="4600" i="1" baseline="30000" dirty="0">
                <a:latin typeface="Times New Roman" pitchFamily="18" charset="0"/>
                <a:cs typeface="Times New Roman" pitchFamily="18" charset="0"/>
              </a:rPr>
              <a:t>ου</a:t>
            </a:r>
            <a:r>
              <a:rPr lang="el-GR" sz="4600" i="1" dirty="0">
                <a:latin typeface="Times New Roman" pitchFamily="18" charset="0"/>
                <a:cs typeface="Times New Roman" pitchFamily="18" charset="0"/>
              </a:rPr>
              <a:t> και του 4</a:t>
            </a:r>
            <a:r>
              <a:rPr lang="el-GR" sz="4600" i="1" baseline="30000" dirty="0">
                <a:latin typeface="Times New Roman" pitchFamily="18" charset="0"/>
                <a:cs typeface="Times New Roman" pitchFamily="18" charset="0"/>
              </a:rPr>
              <a:t>ου</a:t>
            </a:r>
            <a:r>
              <a:rPr lang="el-GR" sz="4600" i="1" dirty="0">
                <a:latin typeface="Times New Roman" pitchFamily="18" charset="0"/>
                <a:cs typeface="Times New Roman" pitchFamily="18" charset="0"/>
              </a:rPr>
              <a:t> αι. </a:t>
            </a:r>
            <a:r>
              <a:rPr lang="el-GR" sz="4600" i="1" dirty="0" err="1">
                <a:latin typeface="Times New Roman" pitchFamily="18" charset="0"/>
                <a:cs typeface="Times New Roman" pitchFamily="18" charset="0"/>
              </a:rPr>
              <a:t>π.Χ</a:t>
            </a:r>
            <a:r>
              <a:rPr lang="el-GR" sz="4600" i="1" dirty="0">
                <a:latin typeface="Times New Roman" pitchFamily="18" charset="0"/>
                <a:cs typeface="Times New Roman" pitchFamily="18" charset="0"/>
              </a:rPr>
              <a:t>….»</a:t>
            </a:r>
            <a:r>
              <a:rPr lang="el-GR" sz="4600" dirty="0">
                <a:latin typeface="Times New Roman" pitchFamily="18" charset="0"/>
                <a:cs typeface="Times New Roman" pitchFamily="18" charset="0"/>
              </a:rPr>
              <a:t> </a:t>
            </a:r>
          </a:p>
          <a:p>
            <a:pPr algn="just">
              <a:buNone/>
            </a:pPr>
            <a:r>
              <a:rPr lang="el-GR" sz="4600" dirty="0">
                <a:latin typeface="Times New Roman" pitchFamily="18" charset="0"/>
                <a:cs typeface="Times New Roman" pitchFamily="18" charset="0"/>
              </a:rPr>
              <a:t>	</a:t>
            </a:r>
          </a:p>
          <a:p>
            <a:endParaRPr lang="el-GR" dirty="0"/>
          </a:p>
        </p:txBody>
      </p:sp>
    </p:spTree>
    <p:extLst>
      <p:ext uri="{BB962C8B-B14F-4D97-AF65-F5344CB8AC3E}">
        <p14:creationId xmlns:p14="http://schemas.microsoft.com/office/powerpoint/2010/main" val="211228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E9BE1-612C-410D-9FB8-4D06D6D8487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ACE0D64-B924-4995-A699-77383C9B7DE7}"/>
              </a:ext>
            </a:extLst>
          </p:cNvPr>
          <p:cNvSpPr>
            <a:spLocks noGrp="1"/>
          </p:cNvSpPr>
          <p:nvPr>
            <p:ph idx="1"/>
          </p:nvPr>
        </p:nvSpPr>
        <p:spPr/>
        <p:txBody>
          <a:bodyPr>
            <a:normAutofit/>
          </a:bodyPr>
          <a:lstStyle/>
          <a:p>
            <a:r>
              <a:rPr lang="el-GR" sz="3200" b="1" dirty="0">
                <a:latin typeface="Times New Roman" panose="02020603050405020304" pitchFamily="18" charset="0"/>
                <a:cs typeface="Times New Roman" panose="02020603050405020304" pitchFamily="18" charset="0"/>
              </a:rPr>
              <a:t>ΕΛΛΗΝΙΣΤΙΚΗ ΠΕΡΙΟΔΟΣ</a:t>
            </a:r>
          </a:p>
          <a:p>
            <a:r>
              <a:rPr lang="el-GR" sz="3200" b="1" dirty="0">
                <a:latin typeface="Times New Roman" panose="02020603050405020304" pitchFamily="18" charset="0"/>
                <a:cs typeface="Times New Roman" panose="02020603050405020304" pitchFamily="18" charset="0"/>
              </a:rPr>
              <a:t>323 π.Χ-146π.Χ</a:t>
            </a:r>
          </a:p>
        </p:txBody>
      </p:sp>
    </p:spTree>
    <p:extLst>
      <p:ext uri="{BB962C8B-B14F-4D97-AF65-F5344CB8AC3E}">
        <p14:creationId xmlns:p14="http://schemas.microsoft.com/office/powerpoint/2010/main" val="377569592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ΑΙΤΙΑ ΕΠΙΘΕΣΗΣ</a:t>
            </a:r>
            <a:endParaRPr lang="en-US" dirty="0"/>
          </a:p>
        </p:txBody>
      </p:sp>
      <p:sp>
        <p:nvSpPr>
          <p:cNvPr id="3" name="2 - Θέση περιεχομένου"/>
          <p:cNvSpPr>
            <a:spLocks noGrp="1"/>
          </p:cNvSpPr>
          <p:nvPr>
            <p:ph idx="1"/>
          </p:nvPr>
        </p:nvSpPr>
        <p:spPr/>
        <p:txBody>
          <a:bodyPr>
            <a:normAutofit/>
          </a:bodyPr>
          <a:lstStyle/>
          <a:p>
            <a:r>
              <a:rPr lang="el-GR" dirty="0"/>
              <a:t>Πλήρης σύγχυση επικράτησε για την ταυτότητα και τους σκοπούς των δραστών. Οι Βρετανοί διπλωμάτες υπέθεσαν ότι ήταν μια ενέργεια των ίδιων των Ελλήνων και συγκεκριμένα του δικτάτορα Πάγκαλου που επιδίωκε με αυτό τον τρόπο να ενισχύσει τη θέση του στο εσωτερικό της χώρας. </a:t>
            </a:r>
            <a:endParaRPr lang="en-US" dirty="0"/>
          </a:p>
        </p:txBody>
      </p:sp>
    </p:spTree>
  </p:cSld>
  <p:clrMapOvr>
    <a:masterClrMapping/>
  </p:clrMapOvr>
  <p:transition>
    <p:dissolve/>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ΕΚΔΟΧΗ ΜΙΧΑΗΛΩΦ</a:t>
            </a:r>
            <a:endParaRPr lang="en-US" dirty="0"/>
          </a:p>
        </p:txBody>
      </p:sp>
      <p:sp>
        <p:nvSpPr>
          <p:cNvPr id="3" name="2 - Θέση περιεχομένου"/>
          <p:cNvSpPr>
            <a:spLocks noGrp="1"/>
          </p:cNvSpPr>
          <p:nvPr>
            <p:ph idx="1"/>
          </p:nvPr>
        </p:nvSpPr>
        <p:spPr/>
        <p:txBody>
          <a:bodyPr/>
          <a:lstStyle/>
          <a:p>
            <a:r>
              <a:rPr lang="el-GR" dirty="0"/>
              <a:t>Η ίδια η ΕΜΕΟ ανακοίνωσε ότι η ενέργεια πραγματοποιήθηκε για να τιμωρηθεί ένας καταδότης από την Κορυτσά. Όμως το γεγονός ότι η εκδοχή αυτή προβλήθηκε από τον ίδιο τον Ιβάν </a:t>
            </a:r>
            <a:r>
              <a:rPr lang="el-GR" dirty="0" err="1"/>
              <a:t>Μιχαήλωφ</a:t>
            </a:r>
            <a:r>
              <a:rPr lang="el-GR" dirty="0"/>
              <a:t> που ήταν εσωκομματικός αντίπαλος του </a:t>
            </a:r>
            <a:r>
              <a:rPr lang="el-GR" dirty="0" err="1"/>
              <a:t>Πρωτογέρωφ</a:t>
            </a:r>
            <a:r>
              <a:rPr lang="el-GR" dirty="0"/>
              <a:t> και του </a:t>
            </a:r>
            <a:r>
              <a:rPr lang="el-GR" dirty="0" err="1"/>
              <a:t>Γκερόφσκι</a:t>
            </a:r>
            <a:r>
              <a:rPr lang="el-GR" dirty="0"/>
              <a:t> μας οδηγεί στο συμπέρασμα ότι απλώς επιθυμούσε να μειώσει τη σημασία της επίθεσης</a:t>
            </a:r>
            <a:endParaRPr lang="en-US" dirty="0"/>
          </a:p>
        </p:txBody>
      </p:sp>
    </p:spTree>
  </p:cSld>
  <p:clrMapOvr>
    <a:masterClrMapping/>
  </p:clrMapOvr>
  <p:transition>
    <p:dissolve/>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ΕΚΔΟΧΗ ΤΩΝ ΕΛΛΗΝΙΚΩΝ ΑΡΧΩΝ</a:t>
            </a:r>
            <a:endParaRPr lang="en-US" dirty="0"/>
          </a:p>
        </p:txBody>
      </p:sp>
      <p:sp>
        <p:nvSpPr>
          <p:cNvPr id="3" name="2 - Θέση περιεχομένου"/>
          <p:cNvSpPr>
            <a:spLocks noGrp="1"/>
          </p:cNvSpPr>
          <p:nvPr>
            <p:ph idx="1"/>
          </p:nvPr>
        </p:nvSpPr>
        <p:spPr/>
        <p:txBody>
          <a:bodyPr>
            <a:normAutofit fontScale="92500"/>
          </a:bodyPr>
          <a:lstStyle/>
          <a:p>
            <a:r>
              <a:rPr lang="el-GR" dirty="0"/>
              <a:t>Οι ελληνικές είχαν άλλη άποψη. Θεώρησαν ότι αποτελούσε το επιστέγασμα της περιοδείας του </a:t>
            </a:r>
            <a:r>
              <a:rPr lang="el-GR" dirty="0" err="1"/>
              <a:t>Γκερόφσκι</a:t>
            </a:r>
            <a:r>
              <a:rPr lang="el-GR" dirty="0"/>
              <a:t>. Ήξεραν ότι μια ομάδα κομιτατζήδων περιφερόταν στα </a:t>
            </a:r>
            <a:r>
              <a:rPr lang="el-GR" dirty="0" err="1"/>
              <a:t>Κορέστια</a:t>
            </a:r>
            <a:r>
              <a:rPr lang="el-GR" dirty="0"/>
              <a:t> και προσπαθούσαν να την εξουδετερώσουν. Όμως η είσοδος και η επίθεση στη Φλώρινα δεν ήταν κάτι που μπορούσαν να περιμένουν οι ελληνικές αρχές. </a:t>
            </a:r>
          </a:p>
          <a:p>
            <a:r>
              <a:rPr lang="el-GR" dirty="0"/>
              <a:t>ΓΔΜ, φ.90, Ανωτέρα Διοίκηση Χωροφυλακής Μακεδονίας προς Αρχηγείο Χωροφυλακής, Θεσσαλονίκη, 29 Νοεμ.1925, αρ.163/114 </a:t>
            </a:r>
            <a:r>
              <a:rPr lang="el-GR" dirty="0" err="1"/>
              <a:t>εμπ</a:t>
            </a:r>
            <a:r>
              <a:rPr lang="el-GR" dirty="0"/>
              <a:t>.  </a:t>
            </a:r>
            <a:endParaRPr lang="en-US" dirty="0"/>
          </a:p>
          <a:p>
            <a:endParaRPr lang="en-US" dirty="0"/>
          </a:p>
        </p:txBody>
      </p:sp>
    </p:spTree>
  </p:cSld>
  <p:clrMapOvr>
    <a:masterClrMapping/>
  </p:clrMapOvr>
  <p:transition>
    <p:dissolve/>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ΜΕΤΡΑ ΕΛΛΗΝΙΚΩΝ ΑΡΧΩΝ</a:t>
            </a:r>
            <a:endParaRPr lang="en-US" dirty="0"/>
          </a:p>
        </p:txBody>
      </p:sp>
      <p:sp>
        <p:nvSpPr>
          <p:cNvPr id="3" name="2 - Θέση περιεχομένου"/>
          <p:cNvSpPr>
            <a:spLocks noGrp="1"/>
          </p:cNvSpPr>
          <p:nvPr>
            <p:ph idx="1"/>
          </p:nvPr>
        </p:nvSpPr>
        <p:spPr/>
        <p:txBody>
          <a:bodyPr>
            <a:normAutofit fontScale="92500"/>
          </a:bodyPr>
          <a:lstStyle/>
          <a:p>
            <a:r>
              <a:rPr lang="el-GR" dirty="0"/>
              <a:t>Τα πρώτα μέτρα που πήραν ήταν να αντικαταστήσουν τους επικεφαλής του στρατού και της χωροφυλακής και να πάψουν το Δήμαρχο Κ. Σίμο. Στη συνέχεια κατήρτισαν κατάλογο υπόπτων  και τις επόμενες μέρες συνέλαβαν 80 άτομα κυρίως από τη </a:t>
            </a:r>
            <a:r>
              <a:rPr lang="el-GR" dirty="0" err="1"/>
              <a:t>Βεύη</a:t>
            </a:r>
            <a:r>
              <a:rPr lang="el-GR" dirty="0"/>
              <a:t>, την Ιτέα και το </a:t>
            </a:r>
            <a:r>
              <a:rPr lang="el-GR" dirty="0" err="1"/>
              <a:t>Παπαγιάννη</a:t>
            </a:r>
            <a:r>
              <a:rPr lang="el-GR" dirty="0"/>
              <a:t>. Οι συλληφθέντες ομολόγησαν ότι σκοπός τους ήταν να δημιουργήσουν ταραχές στην Ελλάδα ώστε να δείξουν την Ελλάδα αναρχούμενη και να επέμβουν οι Μεγάλες Δυνάμεις. Οι ομολογίες τους δεν ήταν αξιόπιστες. </a:t>
            </a:r>
          </a:p>
          <a:p>
            <a:endParaRPr lang="en-US" dirty="0"/>
          </a:p>
        </p:txBody>
      </p:sp>
    </p:spTree>
  </p:cSld>
  <p:clrMapOvr>
    <a:masterClrMapping/>
  </p:clrMapOvr>
  <p:transition>
    <p:dissolve/>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lstStyle/>
          <a:p>
            <a:r>
              <a:rPr lang="el-GR" dirty="0"/>
              <a:t>ΓΔΜ, φ.90, Ανωτέρα Διοίκηση Χωροφυλακής Μακεδονίας προς Αρχηγείο Χωροφυλακής, Θεσσαλονίκη, 29 Νοεμ.1925, αρ.163/114 </a:t>
            </a:r>
            <a:r>
              <a:rPr lang="el-GR" dirty="0" err="1"/>
              <a:t>εμπ</a:t>
            </a:r>
            <a:r>
              <a:rPr lang="el-GR" dirty="0"/>
              <a:t>.  </a:t>
            </a:r>
            <a:r>
              <a:rPr lang="el-GR" dirty="0" err="1"/>
              <a:t>Εφημερίς</a:t>
            </a:r>
            <a:r>
              <a:rPr lang="el-GR" dirty="0"/>
              <a:t> των Βαλκανίων, 19 Νοεμ.1925. </a:t>
            </a:r>
            <a:endParaRPr lang="en-US" dirty="0"/>
          </a:p>
          <a:p>
            <a:r>
              <a:rPr lang="el-GR" dirty="0" err="1"/>
              <a:t>Εφημερίς</a:t>
            </a:r>
            <a:r>
              <a:rPr lang="el-GR" dirty="0"/>
              <a:t> των Βαλκανίων, 20 Νοεμ.1925. </a:t>
            </a:r>
            <a:r>
              <a:rPr lang="el-GR" dirty="0" err="1"/>
              <a:t>Εφημερίς</a:t>
            </a:r>
            <a:r>
              <a:rPr lang="el-GR" dirty="0"/>
              <a:t> των Βαλκανίων, 21 Νοεμ.1925. </a:t>
            </a:r>
            <a:endParaRPr lang="en-US" dirty="0"/>
          </a:p>
          <a:p>
            <a:r>
              <a:rPr lang="el-GR" dirty="0"/>
              <a:t>ΓΔΜ, φ.90, Νομαρχία Φλωρίνης προς Γενική Διοίκηση Μακεδονίας, Φλώρινα, 30 Ιαν.1925, αρ.266. </a:t>
            </a:r>
            <a:endParaRPr lang="en-US" dirty="0"/>
          </a:p>
          <a:p>
            <a:endParaRPr lang="en-US" dirty="0"/>
          </a:p>
        </p:txBody>
      </p:sp>
    </p:spTree>
  </p:cSld>
  <p:clrMapOvr>
    <a:masterClrMapping/>
  </p:clrMapOvr>
  <p:transition>
    <p:dissolve/>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ΜΕΤΡΑ ΕΛΛΗΝΙΚΩΝ ΑΡΧΩΝ ΚΑΤΆ ΣΛΑΒΟΦΩΝΩΝ</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ΟΙ αρχές ήθελαν να βρουν ενόχους και γρήγορα μάλιστα. Αρκετοί ύποπτοι δικάστηκαν στο στρατοδικείο της Κοζάνης. Τρεις κρίθηκαν ένοχοι, καταδικάστηκαν σε θάνατο και εκτελέστηκαν. </a:t>
            </a:r>
            <a:endParaRPr lang="en-US" dirty="0"/>
          </a:p>
          <a:p>
            <a:r>
              <a:rPr lang="el-GR" dirty="0"/>
              <a:t>Επίσης άλλοι κάτοικοι ύποπτοι για αντεθνικές ενέργειες εξορίστηκαν στη Σκύρο και την Άνδρο. Τέλος αντικαταστάθηκαν οι ντόπιοι αγροφύλακες με άλλους από την Παλαιά Ελλάδα με διπλάσιο μισθό και </a:t>
            </a:r>
            <a:r>
              <a:rPr lang="el-GR" dirty="0" err="1"/>
              <a:t>παύθηκαν</a:t>
            </a:r>
            <a:r>
              <a:rPr lang="el-GR" dirty="0"/>
              <a:t> οι πρόεδροι των χωριών και αντικαταστάθηκαν από άλλους από τη Γενική Διοίκηση Μακεδονίας.  </a:t>
            </a:r>
            <a:endParaRPr lang="en-US" dirty="0"/>
          </a:p>
          <a:p>
            <a:endParaRPr lang="en-US" dirty="0"/>
          </a:p>
        </p:txBody>
      </p:sp>
    </p:spTree>
  </p:cSld>
  <p:clrMapOvr>
    <a:masterClrMapping/>
  </p:clrMapOvr>
  <p:transition>
    <p:dissolve/>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ΑΝΑΦΟΡΕΣ</a:t>
            </a:r>
            <a:endParaRPr lang="en-US" dirty="0"/>
          </a:p>
        </p:txBody>
      </p:sp>
      <p:sp>
        <p:nvSpPr>
          <p:cNvPr id="3" name="2 - Θέση περιεχομένου"/>
          <p:cNvSpPr>
            <a:spLocks noGrp="1"/>
          </p:cNvSpPr>
          <p:nvPr>
            <p:ph idx="1"/>
          </p:nvPr>
        </p:nvSpPr>
        <p:spPr/>
        <p:txBody>
          <a:bodyPr>
            <a:normAutofit lnSpcReduction="10000"/>
          </a:bodyPr>
          <a:lstStyle/>
          <a:p>
            <a:r>
              <a:rPr lang="en-US" dirty="0"/>
              <a:t>F.O.-P.R.O. memorandum respecting Greek Bulgarian Minorities in Macedonia </a:t>
            </a:r>
            <a:r>
              <a:rPr lang="el-GR" dirty="0"/>
              <a:t>του </a:t>
            </a:r>
            <a:r>
              <a:rPr lang="en-US" dirty="0"/>
              <a:t>Oliver Harvey, </a:t>
            </a:r>
            <a:r>
              <a:rPr lang="el-GR" dirty="0"/>
              <a:t>αρ</a:t>
            </a:r>
            <a:r>
              <a:rPr lang="en-US" dirty="0"/>
              <a:t>.85, </a:t>
            </a:r>
            <a:r>
              <a:rPr lang="el-GR" dirty="0"/>
              <a:t>Λονδίνο</a:t>
            </a:r>
            <a:r>
              <a:rPr lang="en-US" dirty="0"/>
              <a:t>  22 </a:t>
            </a:r>
            <a:r>
              <a:rPr lang="el-GR" dirty="0" err="1"/>
              <a:t>Νοεμ</a:t>
            </a:r>
            <a:r>
              <a:rPr lang="en-US" dirty="0"/>
              <a:t>.1926. </a:t>
            </a:r>
            <a:r>
              <a:rPr lang="el-GR" dirty="0" err="1"/>
              <a:t>Εφημερίς</a:t>
            </a:r>
            <a:r>
              <a:rPr lang="el-GR" dirty="0"/>
              <a:t> των Βαλκανίων, 15 Δεκ.1925. </a:t>
            </a:r>
            <a:endParaRPr lang="en-US" dirty="0"/>
          </a:p>
          <a:p>
            <a:r>
              <a:rPr lang="el-GR" dirty="0"/>
              <a:t>Μακεδονία, 20 Νοεμ.1925. </a:t>
            </a:r>
            <a:r>
              <a:rPr lang="el-GR" dirty="0" err="1"/>
              <a:t>Εφημερίς</a:t>
            </a:r>
            <a:r>
              <a:rPr lang="el-GR" dirty="0"/>
              <a:t> των Βαλκανίων, 6 Δεκ.1925. </a:t>
            </a:r>
            <a:endParaRPr lang="en-US" dirty="0"/>
          </a:p>
          <a:p>
            <a:r>
              <a:rPr lang="el-GR" dirty="0"/>
              <a:t>ΓΔΜ φ.90, Ανωτέρα Διοίκηση Χωροφυλακής Μακεδονίας προς Αρχηγείο Χωροφυλακής, Θεσσαλονίκη, 29 Νοεμ.1925, αρ.163/114 </a:t>
            </a:r>
            <a:r>
              <a:rPr lang="el-GR" dirty="0" err="1"/>
              <a:t>εμπ</a:t>
            </a:r>
            <a:r>
              <a:rPr lang="el-GR" dirty="0"/>
              <a:t>.</a:t>
            </a:r>
            <a:endParaRPr lang="en-US" dirty="0"/>
          </a:p>
          <a:p>
            <a:endParaRPr lang="en-US" dirty="0"/>
          </a:p>
        </p:txBody>
      </p:sp>
    </p:spTree>
  </p:cSld>
  <p:clrMapOvr>
    <a:masterClrMapping/>
  </p:clrMapOvr>
  <p:transition>
    <p:dissolve/>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1925</a:t>
            </a:r>
          </a:p>
        </p:txBody>
      </p:sp>
      <p:sp>
        <p:nvSpPr>
          <p:cNvPr id="3" name="Θέση περιεχομένου 2"/>
          <p:cNvSpPr>
            <a:spLocks noGrp="1"/>
          </p:cNvSpPr>
          <p:nvPr>
            <p:ph idx="1"/>
          </p:nvPr>
        </p:nvSpPr>
        <p:spPr/>
        <p:txBody>
          <a:bodyPr/>
          <a:lstStyle/>
          <a:p>
            <a:r>
              <a:rPr lang="el-GR" b="1" dirty="0"/>
              <a:t>Νοέμβριος 19</a:t>
            </a:r>
            <a:r>
              <a:rPr lang="el-GR" dirty="0"/>
              <a:t>25: Επίθεση της ΕΜΕΟ στη Φλώρινα</a:t>
            </a:r>
          </a:p>
          <a:p>
            <a:r>
              <a:rPr lang="el-GR" b="1" dirty="0"/>
              <a:t>Δεκέμβριος 1925</a:t>
            </a:r>
            <a:r>
              <a:rPr lang="el-GR" dirty="0"/>
              <a:t>: Συλλαλητήριο στο Μοναστήρι για τα δικαιώματα της σερβικής μειονότητας στην Ελλάδα.</a:t>
            </a:r>
          </a:p>
          <a:p>
            <a:endParaRPr lang="el-GR" dirty="0"/>
          </a:p>
          <a:p>
            <a:endParaRPr lang="el-GR" dirty="0"/>
          </a:p>
        </p:txBody>
      </p:sp>
    </p:spTree>
    <p:extLst>
      <p:ext uri="{BB962C8B-B14F-4D97-AF65-F5344CB8AC3E}">
        <p14:creationId xmlns:p14="http://schemas.microsoft.com/office/powerpoint/2010/main" val="419479482"/>
      </p:ext>
    </p:extLst>
  </p:cSld>
  <p:clrMapOvr>
    <a:masterClrMapping/>
  </p:clrMapOvr>
  <p:transition>
    <p:dissolve/>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1927-1928</a:t>
            </a:r>
          </a:p>
        </p:txBody>
      </p:sp>
      <p:sp>
        <p:nvSpPr>
          <p:cNvPr id="3" name="Θέση περιεχομένου 2"/>
          <p:cNvSpPr>
            <a:spLocks noGrp="1"/>
          </p:cNvSpPr>
          <p:nvPr>
            <p:ph idx="1"/>
          </p:nvPr>
        </p:nvSpPr>
        <p:spPr/>
        <p:txBody>
          <a:bodyPr/>
          <a:lstStyle/>
          <a:p>
            <a:r>
              <a:rPr lang="el-GR" dirty="0"/>
              <a:t>Αποκατάσταση σχέσεων ΕΜΕΟ με Μουσολίνι που γίνεται χρηματοδότης</a:t>
            </a:r>
          </a:p>
          <a:p>
            <a:r>
              <a:rPr lang="el-GR" b="1" dirty="0"/>
              <a:t>Οκτώβριος 1928</a:t>
            </a:r>
            <a:r>
              <a:rPr lang="el-GR" dirty="0"/>
              <a:t>:  ΚΚΓ, 4ο Συνέδριο στη Δρέσδη: υποστήριξη ενιαίας και ανεξάρτητης Μακεδονίας. </a:t>
            </a:r>
          </a:p>
          <a:p>
            <a:endParaRPr lang="el-GR" dirty="0"/>
          </a:p>
        </p:txBody>
      </p:sp>
    </p:spTree>
    <p:extLst>
      <p:ext uri="{BB962C8B-B14F-4D97-AF65-F5344CB8AC3E}">
        <p14:creationId xmlns:p14="http://schemas.microsoft.com/office/powerpoint/2010/main" val="2382125920"/>
      </p:ext>
    </p:extLst>
  </p:cSld>
  <p:clrMapOvr>
    <a:masterClrMapping/>
  </p:clrMapOvr>
  <p:transition>
    <p:dissolve/>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normAutofit fontScale="90000"/>
          </a:bodyPr>
          <a:lstStyle/>
          <a:p>
            <a:pPr eaLnBrk="1" hangingPunct="1"/>
            <a:r>
              <a:rPr lang="en-US" altLang="el-GR"/>
              <a:t>1928</a:t>
            </a:r>
            <a:r>
              <a:rPr lang="el-GR" altLang="el-GR"/>
              <a:t>: διάσπαση της εθνικιστικής </a:t>
            </a:r>
            <a:r>
              <a:rPr lang="en-US" altLang="el-GR"/>
              <a:t>VMRO</a:t>
            </a:r>
            <a:endParaRPr lang="el-GR" altLang="el-GR"/>
          </a:p>
        </p:txBody>
      </p:sp>
      <p:sp>
        <p:nvSpPr>
          <p:cNvPr id="16387" name="2 - Θέση περιεχομένου"/>
          <p:cNvSpPr>
            <a:spLocks noGrp="1"/>
          </p:cNvSpPr>
          <p:nvPr>
            <p:ph idx="1"/>
          </p:nvPr>
        </p:nvSpPr>
        <p:spPr/>
        <p:txBody>
          <a:bodyPr/>
          <a:lstStyle/>
          <a:p>
            <a:pPr eaLnBrk="1" hangingPunct="1"/>
            <a:r>
              <a:rPr lang="en-US" altLang="el-GR"/>
              <a:t>7.7.1928</a:t>
            </a:r>
            <a:r>
              <a:rPr lang="el-GR" altLang="el-GR"/>
              <a:t>: δολοφονία με εντολή </a:t>
            </a:r>
            <a:r>
              <a:rPr lang="en-US" altLang="el-GR"/>
              <a:t>Mihajlov </a:t>
            </a:r>
            <a:r>
              <a:rPr lang="el-GR" altLang="el-GR"/>
              <a:t>του </a:t>
            </a:r>
            <a:r>
              <a:rPr lang="en-US" altLang="el-GR"/>
              <a:t>Protogerov</a:t>
            </a:r>
            <a:r>
              <a:rPr lang="el-GR" altLang="el-GR"/>
              <a:t>(βουλγαρο-μακεδονική κίνηση)</a:t>
            </a:r>
          </a:p>
          <a:p>
            <a:pPr eaLnBrk="1" hangingPunct="1"/>
            <a:r>
              <a:rPr lang="el-GR" altLang="el-GR"/>
              <a:t>Οι Έλληνες κλήθηκαν να αντιταχθούν στη ανταλλαγή και στην αλλοίωση των δημογραφικών χαρακτηριστικών της Μακεδονίας</a:t>
            </a:r>
          </a:p>
          <a:p>
            <a:pPr eaLnBrk="1" hangingPunct="1"/>
            <a:endParaRPr lang="el-GR" altLang="el-GR"/>
          </a:p>
        </p:txBody>
      </p:sp>
    </p:spTree>
    <p:extLst>
      <p:ext uri="{BB962C8B-B14F-4D97-AF65-F5344CB8AC3E}">
        <p14:creationId xmlns:p14="http://schemas.microsoft.com/office/powerpoint/2010/main" val="258480400"/>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chemeClr val="tx1"/>
                </a:solidFill>
                <a:latin typeface="Times New Roman" pitchFamily="18" charset="0"/>
                <a:cs typeface="Times New Roman" pitchFamily="18" charset="0"/>
              </a:rPr>
              <a:t>Συμπεράσματα για την ελληνιστική</a:t>
            </a:r>
            <a:r>
              <a:rPr lang="el-GR" sz="3200" b="1" dirty="0">
                <a:solidFill>
                  <a:srgbClr val="FFFF00"/>
                </a:solidFill>
                <a:latin typeface="Times New Roman" pitchFamily="18" charset="0"/>
                <a:cs typeface="Times New Roman" pitchFamily="18" charset="0"/>
              </a:rPr>
              <a:t> </a:t>
            </a:r>
            <a:r>
              <a:rPr lang="el-GR" sz="3200" b="1" dirty="0">
                <a:solidFill>
                  <a:schemeClr val="tx1"/>
                </a:solidFill>
                <a:latin typeface="Times New Roman" pitchFamily="18" charset="0"/>
                <a:cs typeface="Times New Roman" pitchFamily="18" charset="0"/>
              </a:rPr>
              <a:t>εποχή</a:t>
            </a:r>
            <a:endParaRPr lang="el-GR" sz="3200" b="1" dirty="0">
              <a:solidFill>
                <a:schemeClr val="tx1"/>
              </a:solidFill>
            </a:endParaRPr>
          </a:p>
        </p:txBody>
      </p:sp>
      <p:sp>
        <p:nvSpPr>
          <p:cNvPr id="3" name="Θέση περιεχομένου 2"/>
          <p:cNvSpPr>
            <a:spLocks noGrp="1"/>
          </p:cNvSpPr>
          <p:nvPr>
            <p:ph idx="1"/>
          </p:nvPr>
        </p:nvSpPr>
        <p:spPr>
          <a:xfrm>
            <a:off x="395536" y="2328994"/>
            <a:ext cx="8208912" cy="4619606"/>
          </a:xfrm>
        </p:spPr>
        <p:txBody>
          <a:bodyPr>
            <a:normAutofit/>
          </a:bodyPr>
          <a:lstStyle/>
          <a:p>
            <a:pPr algn="just">
              <a:buFontTx/>
              <a:buChar char="-"/>
            </a:pPr>
            <a:r>
              <a:rPr lang="el-GR" sz="2800" b="1" dirty="0">
                <a:latin typeface="Times New Roman" pitchFamily="18" charset="0"/>
                <a:cs typeface="Times New Roman" pitchFamily="18" charset="0"/>
              </a:rPr>
              <a:t>οι γραμματειακές πηγές είναι </a:t>
            </a:r>
            <a:r>
              <a:rPr lang="el-GR" sz="2800" dirty="0">
                <a:latin typeface="Times New Roman" pitchFamily="18" charset="0"/>
                <a:cs typeface="Times New Roman" pitchFamily="18" charset="0"/>
              </a:rPr>
              <a:t>λίγες και τα έργα των Μακεδόνων ιστορικών δεν έχουν σωθεί</a:t>
            </a:r>
          </a:p>
          <a:p>
            <a:pPr algn="just">
              <a:buFontTx/>
              <a:buChar char="-"/>
            </a:pPr>
            <a:r>
              <a:rPr lang="el-GR" sz="2800" b="1" dirty="0">
                <a:latin typeface="Times New Roman" pitchFamily="18" charset="0"/>
                <a:cs typeface="Times New Roman" pitchFamily="18" charset="0"/>
              </a:rPr>
              <a:t>οι επιγραφικές μαρτυρίες </a:t>
            </a:r>
            <a:r>
              <a:rPr lang="el-GR" sz="2800" dirty="0">
                <a:latin typeface="Times New Roman" pitchFamily="18" charset="0"/>
                <a:cs typeface="Times New Roman" pitchFamily="18" charset="0"/>
              </a:rPr>
              <a:t>του 3</a:t>
            </a:r>
            <a:r>
              <a:rPr lang="el-GR" sz="2800" baseline="30000" dirty="0">
                <a:latin typeface="Times New Roman" pitchFamily="18" charset="0"/>
                <a:cs typeface="Times New Roman" pitchFamily="18" charset="0"/>
              </a:rPr>
              <a:t>ου</a:t>
            </a:r>
            <a:r>
              <a:rPr lang="el-GR" sz="2800" dirty="0">
                <a:latin typeface="Times New Roman" pitchFamily="18" charset="0"/>
                <a:cs typeface="Times New Roman" pitchFamily="18" charset="0"/>
              </a:rPr>
              <a:t> αι. είναι περισσότερες και ενδεικτικότερες: οι Μακεδόνες  δηλώνουν την ελληνική τους ταυτότητα και οι υπόλοιποι Έλληνες τους αποδέχονται ως τέτοιους.</a:t>
            </a:r>
          </a:p>
          <a:p>
            <a:pPr algn="just">
              <a:buNone/>
            </a:pPr>
            <a:endParaRPr lang="el-GR" sz="28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2953465728"/>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ΔΟΛΟΦΟΝΙΕΣ Μ</a:t>
            </a:r>
            <a:r>
              <a:rPr lang="en-US" dirty="0" err="1"/>
              <a:t>ihailov</a:t>
            </a:r>
            <a:endParaRPr lang="en-US" dirty="0"/>
          </a:p>
        </p:txBody>
      </p:sp>
      <p:sp>
        <p:nvSpPr>
          <p:cNvPr id="3" name="2 - Θέση περιεχομένου"/>
          <p:cNvSpPr>
            <a:spLocks noGrp="1"/>
          </p:cNvSpPr>
          <p:nvPr>
            <p:ph idx="1"/>
          </p:nvPr>
        </p:nvSpPr>
        <p:spPr/>
        <p:txBody>
          <a:bodyPr/>
          <a:lstStyle/>
          <a:p>
            <a:r>
              <a:rPr lang="el-GR" dirty="0"/>
              <a:t>Δολοφονία φεντεραλιστή </a:t>
            </a:r>
            <a:r>
              <a:rPr lang="en-US" dirty="0" err="1"/>
              <a:t>Todor</a:t>
            </a:r>
            <a:r>
              <a:rPr lang="en-US" dirty="0"/>
              <a:t> </a:t>
            </a:r>
            <a:r>
              <a:rPr lang="en-US" dirty="0" err="1"/>
              <a:t>Panits</a:t>
            </a:r>
            <a:r>
              <a:rPr lang="el-GR" dirty="0"/>
              <a:t>α</a:t>
            </a:r>
            <a:r>
              <a:rPr lang="en-US" dirty="0"/>
              <a:t> </a:t>
            </a:r>
            <a:r>
              <a:rPr lang="el-GR" dirty="0"/>
              <a:t> στην όπερα της Βιέννης από </a:t>
            </a:r>
            <a:r>
              <a:rPr lang="en-US" dirty="0" err="1"/>
              <a:t>Mencha</a:t>
            </a:r>
            <a:r>
              <a:rPr lang="en-US" dirty="0"/>
              <a:t> </a:t>
            </a:r>
            <a:r>
              <a:rPr lang="en-US" dirty="0" err="1"/>
              <a:t>Karniheva</a:t>
            </a:r>
            <a:endParaRPr lang="en-US" dirty="0"/>
          </a:p>
          <a:p>
            <a:r>
              <a:rPr lang="el-GR" dirty="0"/>
              <a:t>Δολοφονία Ιούλιος 1928 </a:t>
            </a:r>
            <a:r>
              <a:rPr lang="en-US" dirty="0"/>
              <a:t> </a:t>
            </a:r>
            <a:r>
              <a:rPr lang="el-GR" dirty="0"/>
              <a:t>του </a:t>
            </a:r>
            <a:r>
              <a:rPr lang="en-US" dirty="0" err="1"/>
              <a:t>Akexander</a:t>
            </a:r>
            <a:r>
              <a:rPr lang="en-US" dirty="0"/>
              <a:t> </a:t>
            </a:r>
            <a:r>
              <a:rPr lang="en-US" dirty="0" err="1"/>
              <a:t>Protogerov</a:t>
            </a:r>
            <a:endParaRPr lang="en-US" dirty="0"/>
          </a:p>
          <a:p>
            <a:r>
              <a:rPr lang="el-GR" dirty="0"/>
              <a:t>Δολοφονία ως το 1928 μελών της αριστερής πτέρυγας</a:t>
            </a:r>
          </a:p>
          <a:p>
            <a:r>
              <a:rPr lang="el-GR" dirty="0"/>
              <a:t>Εμφύλιος ανάμεσα στους οπαδούς </a:t>
            </a:r>
            <a:r>
              <a:rPr lang="en-US" dirty="0" err="1"/>
              <a:t>Protogerov</a:t>
            </a:r>
            <a:r>
              <a:rPr lang="en-US" dirty="0"/>
              <a:t> </a:t>
            </a:r>
            <a:r>
              <a:rPr lang="en-US" dirty="0" err="1"/>
              <a:t>Mihailov</a:t>
            </a:r>
            <a:r>
              <a:rPr lang="en-US" dirty="0"/>
              <a:t> </a:t>
            </a:r>
            <a:r>
              <a:rPr lang="el-GR" dirty="0"/>
              <a:t> ως το 1934, έτος καταστολής της οργάνωσης.</a:t>
            </a:r>
          </a:p>
          <a:p>
            <a:endParaRPr lang="en-US" dirty="0"/>
          </a:p>
        </p:txBody>
      </p:sp>
    </p:spTree>
  </p:cSld>
  <p:clrMapOvr>
    <a:masterClrMapping/>
  </p:clrMapOvr>
  <p:transition>
    <p:dissolve/>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Ο ΡΟΛΟΣ ΤΗΣ ΒΑΛΚΑΝΙΚΗΣ ΟΜΟΣΠΟΝΔΙΑΣ ΚΑΙ ΤΗΣ ΚΟΜΙΝΤΕΡΝ 1919-1930</a:t>
            </a:r>
            <a:endParaRPr lang="en-US" dirty="0"/>
          </a:p>
        </p:txBody>
      </p:sp>
    </p:spTree>
  </p:cSld>
  <p:clrMapOvr>
    <a:masterClrMapping/>
  </p:clrMapOvr>
  <p:transition>
    <p:dissolve/>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ΚΟΜΙΝΤΕΡΝ  ΜΑΡΤΙΟΣ 1919</a:t>
            </a:r>
            <a:endParaRPr lang="en-US" dirty="0"/>
          </a:p>
        </p:txBody>
      </p:sp>
      <p:sp>
        <p:nvSpPr>
          <p:cNvPr id="3" name="2 - Θέση περιεχομένου"/>
          <p:cNvSpPr>
            <a:spLocks noGrp="1"/>
          </p:cNvSpPr>
          <p:nvPr>
            <p:ph idx="1"/>
          </p:nvPr>
        </p:nvSpPr>
        <p:spPr/>
        <p:txBody>
          <a:bodyPr>
            <a:normAutofit fontScale="92500"/>
          </a:bodyPr>
          <a:lstStyle/>
          <a:p>
            <a:pPr>
              <a:buNone/>
            </a:pPr>
            <a:r>
              <a:rPr lang="el-GR" sz="3200" b="1" dirty="0">
                <a:latin typeface="Times New Roman" pitchFamily="18" charset="0"/>
                <a:cs typeface="Times New Roman" pitchFamily="18" charset="0"/>
              </a:rPr>
              <a:t>Ίδρυση </a:t>
            </a:r>
            <a:r>
              <a:rPr lang="el-GR" sz="3200" b="1" dirty="0" err="1">
                <a:latin typeface="Times New Roman" pitchFamily="18" charset="0"/>
                <a:cs typeface="Times New Roman" pitchFamily="18" charset="0"/>
              </a:rPr>
              <a:t>Κομιντέρν</a:t>
            </a:r>
            <a:r>
              <a:rPr lang="el-GR" sz="3200" b="1" dirty="0">
                <a:latin typeface="Times New Roman" pitchFamily="18" charset="0"/>
                <a:cs typeface="Times New Roman" pitchFamily="18" charset="0"/>
              </a:rPr>
              <a:t> (Μάρτιος 1919).Έναρξη διαδικασίας μετατροπής των σοσιαλιστικών κομμάτων με πρότυπο το μπολσεβικικό</a:t>
            </a:r>
            <a:r>
              <a:rPr lang="el-GR" sz="4000" b="1" dirty="0">
                <a:latin typeface="Times New Roman" pitchFamily="18" charset="0"/>
                <a:cs typeface="Times New Roman" pitchFamily="18" charset="0"/>
              </a:rPr>
              <a:t>.</a:t>
            </a:r>
          </a:p>
          <a:p>
            <a:pPr>
              <a:buNone/>
            </a:pPr>
            <a:r>
              <a:rPr lang="en-US" sz="40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Evangelos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Kofos</a:t>
            </a:r>
            <a:r>
              <a:rPr lang="en-US" sz="3200" b="1" dirty="0">
                <a:latin typeface="Times New Roman" pitchFamily="18" charset="0"/>
                <a:cs typeface="Times New Roman" pitchFamily="18" charset="0"/>
              </a:rPr>
              <a:t> (Nationalism and Communism in Macedonia, p.63)</a:t>
            </a:r>
            <a:endParaRPr lang="el-GR" sz="3200" b="1" dirty="0">
              <a:latin typeface="Times New Roman" pitchFamily="18" charset="0"/>
              <a:cs typeface="Times New Roman" pitchFamily="18" charset="0"/>
            </a:endParaRPr>
          </a:p>
          <a:p>
            <a:pPr>
              <a:buNone/>
            </a:pPr>
            <a:endParaRPr lang="en-US" dirty="0"/>
          </a:p>
        </p:txBody>
      </p:sp>
    </p:spTree>
  </p:cSld>
  <p:clrMapOvr>
    <a:masterClrMapping/>
  </p:clrMapOvr>
  <p:transition>
    <p:dissolve/>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Απρίλιος 1919: ιδρύεται στη  Γιουγκοσλαβία το εργατικό σοσιαλιστικό κόμμα της Γιουγκοσλαβίας και γίνεται μέλος της </a:t>
            </a:r>
            <a:r>
              <a:rPr lang="el-GR" dirty="0" err="1"/>
              <a:t>Κομιντέρν</a:t>
            </a:r>
            <a:r>
              <a:rPr lang="el-GR" dirty="0"/>
              <a:t> το 1920. Βρίσκεται υπό τον έλεγχο των Σέρβων ως το 1923. Υο Μακεδονικό θεωρείται «συνταγματικό ζήτημα».</a:t>
            </a:r>
          </a:p>
          <a:p>
            <a:pPr>
              <a:buNone/>
            </a:pPr>
            <a:r>
              <a:rPr lang="el-GR" dirty="0"/>
              <a:t>Γενικός Γραμματέας ο </a:t>
            </a:r>
            <a:r>
              <a:rPr lang="en-US" dirty="0" err="1"/>
              <a:t>Sima</a:t>
            </a:r>
            <a:r>
              <a:rPr lang="en-US" dirty="0"/>
              <a:t> </a:t>
            </a:r>
            <a:r>
              <a:rPr lang="en-US" dirty="0" err="1"/>
              <a:t>Marcovic</a:t>
            </a:r>
            <a:r>
              <a:rPr lang="en-US" dirty="0"/>
              <a:t>.</a:t>
            </a:r>
            <a:endParaRPr lang="el-GR" dirty="0"/>
          </a:p>
          <a:p>
            <a:r>
              <a:rPr lang="en-US" dirty="0"/>
              <a:t>1919: </a:t>
            </a:r>
            <a:r>
              <a:rPr lang="el-GR" dirty="0"/>
              <a:t>ίδρυση από τους «Στενούς» του ΚΚΒ</a:t>
            </a:r>
          </a:p>
          <a:p>
            <a:r>
              <a:rPr lang="el-GR" dirty="0"/>
              <a:t>Το </a:t>
            </a:r>
            <a:r>
              <a:rPr lang="el-GR" dirty="0" err="1"/>
              <a:t>ΣΕΚΕ=Σοσιαλιστικό</a:t>
            </a:r>
            <a:r>
              <a:rPr lang="el-GR" dirty="0"/>
              <a:t> εργατικό κόμμα Ελλάδος γίνεται μέλος της </a:t>
            </a:r>
            <a:r>
              <a:rPr lang="el-GR" dirty="0" err="1"/>
              <a:t>Κομιντέρν</a:t>
            </a:r>
            <a:r>
              <a:rPr lang="el-GR" dirty="0"/>
              <a:t> και θα ονομαστεί α) ΚΚΕ (ΕΤΚΔ) και β) ΚΚΕ</a:t>
            </a:r>
            <a:endParaRPr lang="en-US" dirty="0"/>
          </a:p>
        </p:txBody>
      </p:sp>
    </p:spTree>
  </p:cSld>
  <p:clrMapOvr>
    <a:masterClrMapping/>
  </p:clrMapOvr>
  <p:transition>
    <p:dissolve/>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err="1"/>
              <a:t>Περιοδοποίηση</a:t>
            </a:r>
            <a:r>
              <a:rPr lang="el-GR" dirty="0"/>
              <a:t> της πολιτικής της Κομουνιστικής Διεθνούς</a:t>
            </a:r>
          </a:p>
        </p:txBody>
      </p:sp>
      <p:sp>
        <p:nvSpPr>
          <p:cNvPr id="6147" name="2 - Θέση περιεχομένου"/>
          <p:cNvSpPr>
            <a:spLocks noGrp="1"/>
          </p:cNvSpPr>
          <p:nvPr>
            <p:ph idx="1"/>
          </p:nvPr>
        </p:nvSpPr>
        <p:spPr/>
        <p:txBody>
          <a:bodyPr>
            <a:normAutofit fontScale="92500"/>
          </a:bodyPr>
          <a:lstStyle/>
          <a:p>
            <a:pPr eaLnBrk="1" hangingPunct="1"/>
            <a:r>
              <a:rPr lang="el-GR" altLang="el-GR"/>
              <a:t>1920-1922: η ΚΔ δεν ενδιαφέρεται τόσο για το Μακεδονικό όσο για τον Κεμάλ</a:t>
            </a:r>
          </a:p>
          <a:p>
            <a:pPr eaLnBrk="1" hangingPunct="1"/>
            <a:r>
              <a:rPr lang="el-GR" altLang="el-GR"/>
              <a:t>1923-1924: η ανάγκη προώθησης εργατοαγροτικής επανάστασης στη Βουλγαρία αυξάνει τη σημασία του Μακεδονικού.</a:t>
            </a:r>
          </a:p>
          <a:p>
            <a:pPr eaLnBrk="1" hangingPunct="1"/>
            <a:r>
              <a:rPr lang="el-GR" altLang="el-GR"/>
              <a:t>Σταθμοί: Δεκέμβριος 1923: Συνδιάσκεψη της Βαλκανικής Κομμουνιστικής Ομοσπονδίας στη Μόσχα</a:t>
            </a:r>
          </a:p>
          <a:p>
            <a:pPr eaLnBrk="1" hangingPunct="1"/>
            <a:r>
              <a:rPr lang="el-GR" altLang="el-GR"/>
              <a:t>17.6-8.7.1924: Συνέδριοτ ης ΚΔ στη Μόσχα</a:t>
            </a:r>
          </a:p>
        </p:txBody>
      </p:sp>
    </p:spTree>
    <p:extLst>
      <p:ext uri="{BB962C8B-B14F-4D97-AF65-F5344CB8AC3E}">
        <p14:creationId xmlns:p14="http://schemas.microsoft.com/office/powerpoint/2010/main" val="768672953"/>
      </p:ext>
    </p:extLst>
  </p:cSld>
  <p:clrMapOvr>
    <a:masterClrMapping/>
  </p:clrMapOvr>
  <p:transition>
    <p:dissolve/>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ΙΔΡΥΣΗ ΒΚΟ 1920</a:t>
            </a:r>
            <a:endParaRPr lang="en-US" dirty="0"/>
          </a:p>
        </p:txBody>
      </p:sp>
      <p:sp>
        <p:nvSpPr>
          <p:cNvPr id="3" name="2 - Θέση περιεχομένου"/>
          <p:cNvSpPr>
            <a:spLocks noGrp="1"/>
          </p:cNvSpPr>
          <p:nvPr>
            <p:ph idx="1"/>
          </p:nvPr>
        </p:nvSpPr>
        <p:spPr/>
        <p:txBody>
          <a:bodyPr/>
          <a:lstStyle/>
          <a:p>
            <a:r>
              <a:rPr lang="el-GR" dirty="0"/>
              <a:t>Η </a:t>
            </a:r>
            <a:r>
              <a:rPr lang="el-GR" dirty="0" err="1"/>
              <a:t>ΒΚΟ=Βαλκανική</a:t>
            </a:r>
            <a:r>
              <a:rPr lang="el-GR" dirty="0"/>
              <a:t> κομουνιστική ομοσπονδία ιδρύθηκε από το ΚΚΒ  τον Ιανουάριο του 1920. </a:t>
            </a:r>
          </a:p>
          <a:p>
            <a:r>
              <a:rPr lang="el-GR" i="1" u="sng" dirty="0"/>
              <a:t>Δ Συνέδριο ΒΚΟ, Σόφια</a:t>
            </a:r>
            <a:r>
              <a:rPr lang="el-GR" dirty="0"/>
              <a:t>, </a:t>
            </a:r>
            <a:r>
              <a:rPr lang="en-US" dirty="0" err="1"/>
              <a:t>Vasil</a:t>
            </a:r>
            <a:r>
              <a:rPr lang="en-US" dirty="0"/>
              <a:t> </a:t>
            </a:r>
            <a:r>
              <a:rPr lang="en-US" dirty="0" err="1"/>
              <a:t>Kolarov</a:t>
            </a:r>
            <a:r>
              <a:rPr lang="en-US" dirty="0"/>
              <a:t> </a:t>
            </a:r>
            <a:r>
              <a:rPr lang="el-GR" dirty="0"/>
              <a:t>θέτει το ζήτημα της αυτόνομης Μακεδονίας. Ο Γιάννης </a:t>
            </a:r>
            <a:r>
              <a:rPr lang="el-GR" dirty="0" err="1"/>
              <a:t>Πετσόπουλος</a:t>
            </a:r>
            <a:r>
              <a:rPr lang="el-GR" dirty="0"/>
              <a:t> (ΚΚΕ) δεν το δέχτηκε. Μίλησε για το αστικό βουλγαρικό κόμμα και το αίτημα προσαρμογής ως μη αποδεκτό. Ανάγκη στήριξης </a:t>
            </a:r>
            <a:r>
              <a:rPr lang="en-US" dirty="0"/>
              <a:t>VMRO. O </a:t>
            </a:r>
            <a:r>
              <a:rPr lang="en-US" dirty="0" err="1"/>
              <a:t>Mosa</a:t>
            </a:r>
            <a:r>
              <a:rPr lang="en-US" dirty="0"/>
              <a:t> </a:t>
            </a:r>
            <a:r>
              <a:rPr lang="en-US" dirty="0" err="1"/>
              <a:t>Pijace</a:t>
            </a:r>
            <a:r>
              <a:rPr lang="en-US" dirty="0"/>
              <a:t> </a:t>
            </a:r>
            <a:r>
              <a:rPr lang="el-GR" dirty="0"/>
              <a:t>εκπρόσωπος του ΚΚΓ το αρνήθηκε.</a:t>
            </a:r>
            <a:endParaRPr lang="en-US" dirty="0"/>
          </a:p>
        </p:txBody>
      </p:sp>
    </p:spTree>
  </p:cSld>
  <p:clrMapOvr>
    <a:masterClrMapping/>
  </p:clrMapOvr>
  <p:transition>
    <p:dissolve/>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1920-1921</a:t>
            </a:r>
          </a:p>
        </p:txBody>
      </p:sp>
      <p:sp>
        <p:nvSpPr>
          <p:cNvPr id="3" name="Θέση περιεχομένου 2"/>
          <p:cNvSpPr>
            <a:spLocks noGrp="1"/>
          </p:cNvSpPr>
          <p:nvPr>
            <p:ph idx="1"/>
          </p:nvPr>
        </p:nvSpPr>
        <p:spPr/>
        <p:txBody>
          <a:bodyPr/>
          <a:lstStyle/>
          <a:p>
            <a:r>
              <a:rPr lang="el-GR" b="1" dirty="0"/>
              <a:t>Ιανουάριος 1920</a:t>
            </a:r>
            <a:r>
              <a:rPr lang="el-GR" dirty="0"/>
              <a:t>: Ίδρυση της Βαλκανικής Κομμουνιστικής οργάνωσης. Η Σερβία διεκδικεί σερβική μειονότητα στην ελληνική Μακεδονία.</a:t>
            </a:r>
          </a:p>
          <a:p>
            <a:r>
              <a:rPr lang="el-GR" b="1" dirty="0"/>
              <a:t>1921:</a:t>
            </a:r>
            <a:r>
              <a:rPr lang="el-GR" dirty="0"/>
              <a:t> παλαίμαχοι σέρβοι Μακεδονομάχοι ιδρύουν στο Βελιγράδι «σύνδεσμο των </a:t>
            </a:r>
            <a:r>
              <a:rPr lang="el-GR" dirty="0" err="1"/>
              <a:t>Τσέτνιτσι</a:t>
            </a:r>
            <a:r>
              <a:rPr lang="el-GR" dirty="0"/>
              <a:t> για την Ελευθερία».</a:t>
            </a:r>
          </a:p>
          <a:p>
            <a:endParaRPr lang="el-GR" dirty="0"/>
          </a:p>
          <a:p>
            <a:endParaRPr lang="el-GR" dirty="0"/>
          </a:p>
        </p:txBody>
      </p:sp>
    </p:spTree>
    <p:extLst>
      <p:ext uri="{BB962C8B-B14F-4D97-AF65-F5344CB8AC3E}">
        <p14:creationId xmlns:p14="http://schemas.microsoft.com/office/powerpoint/2010/main" val="4175575741"/>
      </p:ext>
    </p:extLst>
  </p:cSld>
  <p:clrMapOvr>
    <a:masterClrMapping/>
  </p:clrMapOvr>
  <p:transition>
    <p:dissolve/>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 Συνέδριο ΒΚΟ:</a:t>
            </a:r>
            <a:endParaRPr lang="en-US" dirty="0"/>
          </a:p>
        </p:txBody>
      </p:sp>
      <p:sp>
        <p:nvSpPr>
          <p:cNvPr id="3" name="2 - Θέση περιεχομένου"/>
          <p:cNvSpPr>
            <a:spLocks noGrp="1"/>
          </p:cNvSpPr>
          <p:nvPr>
            <p:ph idx="1"/>
          </p:nvPr>
        </p:nvSpPr>
        <p:spPr/>
        <p:txBody>
          <a:bodyPr/>
          <a:lstStyle/>
          <a:p>
            <a:r>
              <a:rPr lang="en-US" dirty="0"/>
              <a:t>TO KKE</a:t>
            </a:r>
            <a:r>
              <a:rPr lang="el-GR" dirty="0"/>
              <a:t> (</a:t>
            </a:r>
            <a:r>
              <a:rPr lang="en-US" dirty="0"/>
              <a:t>D</a:t>
            </a:r>
            <a:r>
              <a:rPr lang="el-GR" dirty="0"/>
              <a:t>. </a:t>
            </a:r>
            <a:r>
              <a:rPr lang="en-US" dirty="0" err="1"/>
              <a:t>Kousoulas</a:t>
            </a:r>
            <a:r>
              <a:rPr lang="en-US" dirty="0"/>
              <a:t> (1965).</a:t>
            </a:r>
            <a:r>
              <a:rPr lang="el-GR" dirty="0"/>
              <a:t> </a:t>
            </a:r>
            <a:r>
              <a:rPr lang="en-US" dirty="0"/>
              <a:t>Revolution and Defeat. The story of the Greek communist party. London).</a:t>
            </a:r>
            <a:endParaRPr lang="el-GR" dirty="0"/>
          </a:p>
          <a:p>
            <a:r>
              <a:rPr lang="el-GR" i="1" u="sng" dirty="0"/>
              <a:t>Στ Συνέδριο ΒΚΟ: Μόσχα, Νοέμβριος 1923</a:t>
            </a:r>
            <a:r>
              <a:rPr lang="el-GR" dirty="0"/>
              <a:t>.</a:t>
            </a:r>
          </a:p>
          <a:p>
            <a:r>
              <a:rPr lang="el-GR" dirty="0"/>
              <a:t>Αίτημα στους Γιουγκοσλάβους για Ενιαίο μέτωπο με </a:t>
            </a:r>
            <a:r>
              <a:rPr lang="en-US" dirty="0"/>
              <a:t>VMRO, </a:t>
            </a:r>
            <a:r>
              <a:rPr lang="en-US" dirty="0" err="1"/>
              <a:t>Stejpan</a:t>
            </a:r>
            <a:r>
              <a:rPr lang="en-US" dirty="0"/>
              <a:t> </a:t>
            </a:r>
            <a:r>
              <a:rPr lang="en-US" dirty="0" err="1"/>
              <a:t>Radic</a:t>
            </a:r>
            <a:r>
              <a:rPr lang="en-US" dirty="0"/>
              <a:t> </a:t>
            </a:r>
            <a:r>
              <a:rPr lang="el-GR" dirty="0"/>
              <a:t>(κροατικό αγροτικό κόμμα). </a:t>
            </a:r>
          </a:p>
          <a:p>
            <a:r>
              <a:rPr lang="en-US" dirty="0"/>
              <a:t>V. </a:t>
            </a:r>
            <a:r>
              <a:rPr lang="en-US" dirty="0" err="1"/>
              <a:t>Kolarov</a:t>
            </a:r>
            <a:r>
              <a:rPr lang="el-GR" dirty="0"/>
              <a:t>: ξεχωριστή μακεδονική εθνικότητα.</a:t>
            </a:r>
            <a:endParaRPr lang="en-US" dirty="0"/>
          </a:p>
        </p:txBody>
      </p:sp>
    </p:spTree>
  </p:cSld>
  <p:clrMapOvr>
    <a:masterClrMapping/>
  </p:clrMapOvr>
  <p:transition>
    <p:dissolve/>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a:t>Τα πρόσωπα</a:t>
            </a:r>
            <a:r>
              <a:rPr lang="en-US" dirty="0"/>
              <a:t> </a:t>
            </a:r>
            <a:r>
              <a:rPr lang="el-GR" dirty="0"/>
              <a:t>της «μακεδονικής πολιτικής της ΚΔ</a:t>
            </a:r>
          </a:p>
        </p:txBody>
      </p:sp>
      <p:sp>
        <p:nvSpPr>
          <p:cNvPr id="9219" name="2 - Θέση περιεχομένου"/>
          <p:cNvSpPr>
            <a:spLocks noGrp="1"/>
          </p:cNvSpPr>
          <p:nvPr>
            <p:ph idx="1"/>
          </p:nvPr>
        </p:nvSpPr>
        <p:spPr/>
        <p:txBody>
          <a:bodyPr>
            <a:normAutofit lnSpcReduction="10000"/>
          </a:bodyPr>
          <a:lstStyle/>
          <a:p>
            <a:pPr eaLnBrk="1" hangingPunct="1"/>
            <a:r>
              <a:rPr lang="el-GR" altLang="el-GR"/>
              <a:t>1920-1922: </a:t>
            </a:r>
            <a:r>
              <a:rPr lang="en-US" altLang="el-GR"/>
              <a:t>Vasil Kolarov, Christo Kabakciev</a:t>
            </a:r>
            <a:r>
              <a:rPr lang="el-GR" altLang="el-GR"/>
              <a:t>: Βούλγαροι Κομμουνιστές</a:t>
            </a:r>
            <a:endParaRPr lang="en-US" altLang="el-GR"/>
          </a:p>
          <a:p>
            <a:pPr eaLnBrk="1" hangingPunct="1"/>
            <a:r>
              <a:rPr lang="en-US" altLang="el-GR"/>
              <a:t>“</a:t>
            </a:r>
            <a:r>
              <a:rPr lang="el-GR" altLang="el-GR"/>
              <a:t>5</a:t>
            </a:r>
            <a:r>
              <a:rPr lang="el-GR" altLang="el-GR" baseline="30000"/>
              <a:t>η</a:t>
            </a:r>
            <a:r>
              <a:rPr lang="el-GR" altLang="el-GR"/>
              <a:t> Συνδιάσκεψη της ΒΚΟ 8-12 Δεκεμβρίου 1922 στη Μόσχα πήρε θέση για την αυτονομία της Μακεδονίας</a:t>
            </a:r>
          </a:p>
          <a:p>
            <a:pPr eaLnBrk="1" hangingPunct="1"/>
            <a:r>
              <a:rPr lang="el-GR" altLang="el-GR"/>
              <a:t>1923 τον </a:t>
            </a:r>
            <a:r>
              <a:rPr lang="en-US" altLang="el-GR"/>
              <a:t>Stanbolijski </a:t>
            </a:r>
            <a:r>
              <a:rPr lang="el-GR" altLang="el-GR"/>
              <a:t>διαδέχεται ο </a:t>
            </a:r>
            <a:r>
              <a:rPr lang="en-US" altLang="el-GR"/>
              <a:t>Al. Cankov.</a:t>
            </a:r>
          </a:p>
          <a:p>
            <a:pPr eaLnBrk="1" hangingPunct="1"/>
            <a:r>
              <a:rPr lang="en-US" altLang="el-GR"/>
              <a:t>O Radek </a:t>
            </a:r>
            <a:r>
              <a:rPr lang="el-GR" altLang="el-GR"/>
              <a:t>στα μέσα του 1923 θέλοντας να απομακρύνει τον βουλγαρικό εθνικισμό μιλά εκ μέρους του ΒΚΚ για μακεδονικό λαό</a:t>
            </a:r>
          </a:p>
          <a:p>
            <a:pPr eaLnBrk="1" hangingPunct="1"/>
            <a:endParaRPr lang="el-GR" altLang="el-GR"/>
          </a:p>
        </p:txBody>
      </p:sp>
    </p:spTree>
    <p:extLst>
      <p:ext uri="{BB962C8B-B14F-4D97-AF65-F5344CB8AC3E}">
        <p14:creationId xmlns:p14="http://schemas.microsoft.com/office/powerpoint/2010/main" val="814099390"/>
      </p:ext>
    </p:extLst>
  </p:cSld>
  <p:clrMapOvr>
    <a:masterClrMapping/>
  </p:clrMapOvr>
  <p:transition>
    <p:dissolve/>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1922-1924</a:t>
            </a:r>
            <a:endParaRPr lang="en-US"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2852"/>
            <a:ext cx="7992888" cy="6500858"/>
          </a:xfrm>
        </p:spPr>
        <p:txBody>
          <a:bodyPr>
            <a:normAutofit/>
          </a:bodyPr>
          <a:lstStyle/>
          <a:p>
            <a:pPr algn="ctr">
              <a:buNone/>
            </a:pPr>
            <a:endParaRPr lang="el-GR" sz="2400" b="1" dirty="0">
              <a:latin typeface="Times New Roman" pitchFamily="18" charset="0"/>
              <a:cs typeface="Times New Roman" pitchFamily="18" charset="0"/>
            </a:endParaRPr>
          </a:p>
          <a:p>
            <a:pPr algn="ctr">
              <a:buNone/>
            </a:pPr>
            <a:r>
              <a:rPr lang="el-GR" sz="2400" b="1" dirty="0">
                <a:latin typeface="Times New Roman" pitchFamily="18" charset="0"/>
                <a:cs typeface="Times New Roman" pitchFamily="18" charset="0"/>
              </a:rPr>
              <a:t>Ελληνιστική Ιστοριογραφία</a:t>
            </a:r>
          </a:p>
          <a:p>
            <a:pPr algn="just">
              <a:buFont typeface="Wingdings" pitchFamily="2" charset="2"/>
              <a:buChar char="Ø"/>
            </a:pPr>
            <a:r>
              <a:rPr lang="el-GR" sz="2400" dirty="0">
                <a:latin typeface="Times New Roman" pitchFamily="18" charset="0"/>
                <a:cs typeface="Times New Roman" pitchFamily="18" charset="0"/>
              </a:rPr>
              <a:t> Έχει σωθεί αποσπασματικά</a:t>
            </a:r>
          </a:p>
          <a:p>
            <a:pPr algn="just">
              <a:buFont typeface="Wingdings" pitchFamily="2" charset="2"/>
              <a:buChar char="Ø"/>
            </a:pPr>
            <a:r>
              <a:rPr lang="el-GR" sz="2400" dirty="0">
                <a:latin typeface="Times New Roman" pitchFamily="18" charset="0"/>
                <a:cs typeface="Times New Roman" pitchFamily="18" charset="0"/>
              </a:rPr>
              <a:t> Η εκστρατεία στη Μικρά Ασία, η κατάλυση της περσικής αυτ/ρίας ήταν «ελληνικό» επίτευγμα και οι νίκες του Αλεξάνδρου «ελληνικές» επιτυχίες (3</a:t>
            </a:r>
            <a:r>
              <a:rPr lang="el-GR" sz="2400" baseline="30000" dirty="0">
                <a:latin typeface="Times New Roman" pitchFamily="18" charset="0"/>
                <a:cs typeface="Times New Roman" pitchFamily="18" charset="0"/>
              </a:rPr>
              <a:t>ος</a:t>
            </a:r>
            <a:r>
              <a:rPr lang="el-GR" sz="2400" dirty="0">
                <a:latin typeface="Times New Roman" pitchFamily="18" charset="0"/>
                <a:cs typeface="Times New Roman" pitchFamily="18" charset="0"/>
              </a:rPr>
              <a:t> αι.)     </a:t>
            </a:r>
          </a:p>
          <a:p>
            <a:pPr algn="just">
              <a:buFont typeface="Wingdings" pitchFamily="2" charset="2"/>
              <a:buChar char="Ø"/>
            </a:pPr>
            <a:r>
              <a:rPr lang="el-GR" sz="2400" dirty="0">
                <a:latin typeface="Times New Roman" pitchFamily="18" charset="0"/>
                <a:cs typeface="Times New Roman" pitchFamily="18" charset="0"/>
              </a:rPr>
              <a:t>Οι Μακεδόνες θεωρούν αυτονόητη την ελληνική τους ταυτότητα. (4</a:t>
            </a:r>
            <a:r>
              <a:rPr lang="el-GR" sz="2400" baseline="30000" dirty="0">
                <a:latin typeface="Times New Roman" pitchFamily="18" charset="0"/>
                <a:cs typeface="Times New Roman" pitchFamily="18" charset="0"/>
              </a:rPr>
              <a:t>ος</a:t>
            </a:r>
            <a:r>
              <a:rPr lang="el-GR" sz="2400" dirty="0">
                <a:latin typeface="Times New Roman" pitchFamily="18" charset="0"/>
                <a:cs typeface="Times New Roman" pitchFamily="18" charset="0"/>
              </a:rPr>
              <a:t> -2</a:t>
            </a:r>
            <a:r>
              <a:rPr lang="el-GR" sz="2400" baseline="30000" dirty="0">
                <a:latin typeface="Times New Roman" pitchFamily="18" charset="0"/>
                <a:cs typeface="Times New Roman" pitchFamily="18" charset="0"/>
              </a:rPr>
              <a:t>ος</a:t>
            </a:r>
            <a:r>
              <a:rPr lang="el-GR" sz="2400" dirty="0">
                <a:latin typeface="Times New Roman" pitchFamily="18" charset="0"/>
                <a:cs typeface="Times New Roman" pitchFamily="18" charset="0"/>
              </a:rPr>
              <a:t> αι.</a:t>
            </a:r>
          </a:p>
          <a:p>
            <a:pPr algn="just">
              <a:buFont typeface="Wingdings" pitchFamily="2" charset="2"/>
              <a:buChar char="Ø"/>
            </a:pPr>
            <a:r>
              <a:rPr lang="el-GR" sz="2400" dirty="0">
                <a:latin typeface="Times New Roman" pitchFamily="18" charset="0"/>
                <a:cs typeface="Times New Roman" pitchFamily="18" charset="0"/>
              </a:rPr>
              <a:t> Οι Μακεδόνες θεωρούνται ομόφυλοι και προστάτες της ελευθερίας των Ελλήνων, αφού είχε προηγηθεί η Ελληνική Συμμαχία, στην οποία για πρώτη φορά οι Μακεδόνες ήταν σύμμαχοι με τους Έλληνες της νότιας Ελλάδας. (3</a:t>
            </a:r>
            <a:r>
              <a:rPr lang="el-GR" sz="2400" baseline="30000" dirty="0">
                <a:latin typeface="Times New Roman" pitchFamily="18" charset="0"/>
                <a:cs typeface="Times New Roman" pitchFamily="18" charset="0"/>
              </a:rPr>
              <a:t>ος</a:t>
            </a:r>
            <a:r>
              <a:rPr lang="el-GR" sz="2400" dirty="0">
                <a:latin typeface="Times New Roman" pitchFamily="18" charset="0"/>
                <a:cs typeface="Times New Roman" pitchFamily="18" charset="0"/>
              </a:rPr>
              <a:t> αι.)</a:t>
            </a:r>
          </a:p>
        </p:txBody>
      </p:sp>
    </p:spTree>
    <p:extLst>
      <p:ext uri="{BB962C8B-B14F-4D97-AF65-F5344CB8AC3E}">
        <p14:creationId xmlns:p14="http://schemas.microsoft.com/office/powerpoint/2010/main" val="1504052247"/>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a:t>Η ΠΟΛΙΤΙΚΗ ΤΩΝ ΒΑΛΚΑΝΙΚΩΝ ΚΚ</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a:t>Βούλγαροι στενοί: υπέρ της αυτονομίας της Μακεδονίας σε μια Βαλκανική ομοσπονδία επειδή α) θεωρούσαν τον πληθυσμό βουλγαρικό β) πίστευαν σε μια προσάρτηση στη συνέχεια</a:t>
            </a:r>
          </a:p>
          <a:p>
            <a:r>
              <a:rPr lang="el-GR" dirty="0"/>
              <a:t>Σέρβοι σοσιαλιστές (</a:t>
            </a:r>
            <a:r>
              <a:rPr lang="en-US" dirty="0" err="1"/>
              <a:t>Radnike</a:t>
            </a:r>
            <a:r>
              <a:rPr lang="en-US" dirty="0"/>
              <a:t> </a:t>
            </a:r>
            <a:r>
              <a:rPr lang="en-US" dirty="0" err="1"/>
              <a:t>Novine</a:t>
            </a:r>
            <a:r>
              <a:rPr lang="en-US" dirty="0"/>
              <a:t>)</a:t>
            </a:r>
            <a:r>
              <a:rPr lang="el-GR" dirty="0"/>
              <a:t>: α) μεταξύ</a:t>
            </a:r>
            <a:r>
              <a:rPr lang="en-US" dirty="0"/>
              <a:t> </a:t>
            </a:r>
            <a:r>
              <a:rPr lang="el-GR" dirty="0"/>
              <a:t>αυτονομίας και προσάρτησης</a:t>
            </a:r>
          </a:p>
          <a:p>
            <a:r>
              <a:rPr lang="el-GR" dirty="0"/>
              <a:t>Β) Η Μακεδονία= μωσαϊκό από Βούλγαρους, Σέρβους, Έλληνες, Τούρκους, Αλβανούς, Βλάχους. (</a:t>
            </a:r>
            <a:r>
              <a:rPr lang="en-US" dirty="0"/>
              <a:t>Ivan </a:t>
            </a:r>
            <a:r>
              <a:rPr lang="en-US" dirty="0" err="1"/>
              <a:t>Avakumovic</a:t>
            </a:r>
            <a:r>
              <a:rPr lang="en-US" dirty="0"/>
              <a:t> (1964). History of the communist party of Yugoslavia. </a:t>
            </a:r>
            <a:r>
              <a:rPr lang="en-US" dirty="0" err="1"/>
              <a:t>Aberdin</a:t>
            </a:r>
            <a:r>
              <a:rPr lang="en-US" dirty="0"/>
              <a:t>, </a:t>
            </a:r>
            <a:r>
              <a:rPr lang="en-US" dirty="0" err="1"/>
              <a:t>Ivo</a:t>
            </a:r>
            <a:r>
              <a:rPr lang="en-US" dirty="0"/>
              <a:t> </a:t>
            </a:r>
            <a:r>
              <a:rPr lang="en-US" dirty="0" err="1"/>
              <a:t>Banac</a:t>
            </a:r>
            <a:r>
              <a:rPr lang="en-US" dirty="0"/>
              <a:t> ( 1983). “The communist party of Yugoslavia during the period of Legality 1919-1921.in The effects of world war 1. The class  war after the great war. The rise of the communist  parties in East central </a:t>
            </a:r>
            <a:r>
              <a:rPr lang="en-US" dirty="0" err="1"/>
              <a:t>Europe.NY</a:t>
            </a:r>
            <a:r>
              <a:rPr lang="en-US" dirty="0"/>
              <a:t>.</a:t>
            </a:r>
            <a:endParaRPr lang="el-GR" dirty="0"/>
          </a:p>
          <a:p>
            <a:endParaRPr lang="en-US" dirty="0"/>
          </a:p>
        </p:txBody>
      </p:sp>
    </p:spTree>
  </p:cSld>
  <p:clrMapOvr>
    <a:masterClrMapping/>
  </p:clrMapOvr>
  <p:transition>
    <p:dissolve/>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O </a:t>
            </a:r>
            <a:r>
              <a:rPr lang="el-GR" dirty="0"/>
              <a:t>ρόλος του ΚΚΒ</a:t>
            </a:r>
            <a:endParaRPr lang="en-US" dirty="0"/>
          </a:p>
        </p:txBody>
      </p:sp>
      <p:sp>
        <p:nvSpPr>
          <p:cNvPr id="3" name="2 - Θέση περιεχομένου"/>
          <p:cNvSpPr>
            <a:spLocks noGrp="1"/>
          </p:cNvSpPr>
          <p:nvPr>
            <p:ph idx="1"/>
          </p:nvPr>
        </p:nvSpPr>
        <p:spPr/>
        <p:txBody>
          <a:bodyPr>
            <a:normAutofit lnSpcReduction="10000"/>
          </a:bodyPr>
          <a:lstStyle/>
          <a:p>
            <a:r>
              <a:rPr lang="el-GR" dirty="0"/>
              <a:t>ΚΚΒ τάσσεται υπέρ μιας ανεξάρτητης Μακεδονίας και Θράκης σε μια κομουνιστική βαλκανική ομοσπονδία.</a:t>
            </a:r>
          </a:p>
          <a:p>
            <a:r>
              <a:rPr lang="el-GR" dirty="0"/>
              <a:t>Κίνητρα α) η ανακοπή της δυναμικής της </a:t>
            </a:r>
            <a:r>
              <a:rPr lang="en-US" dirty="0"/>
              <a:t>VMRO</a:t>
            </a:r>
            <a:r>
              <a:rPr lang="el-GR" dirty="0"/>
              <a:t> β) θα αποκτούσε δύναμη στις 48000 </a:t>
            </a:r>
            <a:r>
              <a:rPr lang="el-GR" dirty="0" err="1"/>
              <a:t>Βουλγαρομακεδόνες</a:t>
            </a:r>
            <a:r>
              <a:rPr lang="el-GR" dirty="0"/>
              <a:t> πρόσφυγες στη Βουλγαρία (προέρχονταν από ελλ. Μακεδονία, Νεϊγύ και από γιουγκοσλαβική) γ) η στήριξη της ΣΕ και της </a:t>
            </a:r>
            <a:r>
              <a:rPr lang="el-GR" dirty="0" err="1"/>
              <a:t>Κομιντέρν</a:t>
            </a:r>
            <a:r>
              <a:rPr lang="el-GR" dirty="0"/>
              <a:t> ήταν βέβαιη. Η Μόσχα αντιλήφθηκε την επαναστατική δυναμική του Μακεδονικού Ζητήματος. </a:t>
            </a:r>
            <a:endParaRPr lang="en-US" dirty="0"/>
          </a:p>
        </p:txBody>
      </p:sp>
    </p:spTree>
  </p:cSld>
  <p:clrMapOvr>
    <a:masterClrMapping/>
  </p:clrMapOvr>
  <p:transition>
    <p:dissolve/>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Αίτια  στήριξης του ΚΚΒ</a:t>
            </a:r>
            <a:endParaRPr lang="en-US" dirty="0"/>
          </a:p>
        </p:txBody>
      </p:sp>
      <p:sp>
        <p:nvSpPr>
          <p:cNvPr id="3" name="2 - Θέση περιεχομένου"/>
          <p:cNvSpPr>
            <a:spLocks noGrp="1"/>
          </p:cNvSpPr>
          <p:nvPr>
            <p:ph idx="1"/>
          </p:nvPr>
        </p:nvSpPr>
        <p:spPr/>
        <p:txBody>
          <a:bodyPr>
            <a:normAutofit lnSpcReduction="10000"/>
          </a:bodyPr>
          <a:lstStyle/>
          <a:p>
            <a:r>
              <a:rPr lang="el-GR" dirty="0"/>
              <a:t>α) Το ΚΚΒ ήταν το πιο ισχυρό, ο </a:t>
            </a:r>
            <a:r>
              <a:rPr lang="en-US" dirty="0" err="1"/>
              <a:t>Georgi</a:t>
            </a:r>
            <a:r>
              <a:rPr lang="en-US" dirty="0"/>
              <a:t> </a:t>
            </a:r>
            <a:r>
              <a:rPr lang="en-US" dirty="0" err="1"/>
              <a:t>Dimitrov</a:t>
            </a:r>
            <a:r>
              <a:rPr lang="en-US" dirty="0"/>
              <a:t> </a:t>
            </a:r>
            <a:r>
              <a:rPr lang="el-GR" dirty="0"/>
              <a:t> είχε κύρος</a:t>
            </a:r>
          </a:p>
          <a:p>
            <a:r>
              <a:rPr lang="el-GR" dirty="0"/>
              <a:t>Β) Οι Βούλγαροι από τον </a:t>
            </a:r>
            <a:r>
              <a:rPr lang="en-US" dirty="0" err="1"/>
              <a:t>Blagoev</a:t>
            </a:r>
            <a:r>
              <a:rPr lang="en-US" dirty="0"/>
              <a:t> </a:t>
            </a:r>
            <a:r>
              <a:rPr lang="el-GR" dirty="0"/>
              <a:t>ήταν πιο κοντά στο </a:t>
            </a:r>
            <a:r>
              <a:rPr lang="el-GR" dirty="0" err="1"/>
              <a:t>μπολσβικικό</a:t>
            </a:r>
            <a:r>
              <a:rPr lang="el-GR" dirty="0"/>
              <a:t> μοντέλο.</a:t>
            </a:r>
          </a:p>
          <a:p>
            <a:r>
              <a:rPr lang="el-GR" dirty="0"/>
              <a:t>Γ) Το ΚΚΓ βρισκόταν σε ένα εύθραυστο κράτος υπό γαλλική προστασία</a:t>
            </a:r>
          </a:p>
          <a:p>
            <a:r>
              <a:rPr lang="el-GR" dirty="0"/>
              <a:t>Δ) Το ΚΚΕ αναφερόταν σε αν κράτος που δεν ανήκε στη σφαίρα επιρροής της ΣΕ.</a:t>
            </a:r>
          </a:p>
          <a:p>
            <a:endParaRPr lang="en-US" dirty="0"/>
          </a:p>
        </p:txBody>
      </p:sp>
    </p:spTree>
  </p:cSld>
  <p:clrMapOvr>
    <a:masterClrMapping/>
  </p:clrMapOvr>
  <p:transition>
    <p:dissolve/>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1923</a:t>
            </a:r>
            <a:r>
              <a:rPr lang="en-US" dirty="0"/>
              <a:t>-1924</a:t>
            </a:r>
            <a:r>
              <a:rPr lang="el-GR" dirty="0"/>
              <a:t>: ΔΙΑΠΡΑΓΜΑΤΕΥΣΕΙΣ ΕΜΕΟ- ΣΟΒΙΕΤΙΚΩΝ</a:t>
            </a:r>
            <a:endParaRPr lang="en-US" dirty="0"/>
          </a:p>
        </p:txBody>
      </p:sp>
      <p:sp>
        <p:nvSpPr>
          <p:cNvPr id="3" name="2 - Θέση περιεχομένου"/>
          <p:cNvSpPr>
            <a:spLocks noGrp="1"/>
          </p:cNvSpPr>
          <p:nvPr>
            <p:ph idx="1"/>
          </p:nvPr>
        </p:nvSpPr>
        <p:spPr/>
        <p:txBody>
          <a:bodyPr>
            <a:normAutofit lnSpcReduction="10000"/>
          </a:bodyPr>
          <a:lstStyle/>
          <a:p>
            <a:r>
              <a:rPr lang="el-GR" dirty="0"/>
              <a:t>Διαμεσολαβητής </a:t>
            </a:r>
            <a:r>
              <a:rPr lang="en-US" dirty="0" err="1"/>
              <a:t>Dimitar</a:t>
            </a:r>
            <a:r>
              <a:rPr lang="en-US" dirty="0"/>
              <a:t> </a:t>
            </a:r>
            <a:r>
              <a:rPr lang="en-US" dirty="0" err="1"/>
              <a:t>Vlahov</a:t>
            </a:r>
            <a:r>
              <a:rPr lang="el-GR" dirty="0"/>
              <a:t> φεντεραλιστής (</a:t>
            </a:r>
            <a:r>
              <a:rPr lang="el-GR" dirty="0" err="1"/>
              <a:t>φιλοκομμουνιστική</a:t>
            </a:r>
            <a:r>
              <a:rPr lang="el-GR" dirty="0"/>
              <a:t> </a:t>
            </a:r>
            <a:r>
              <a:rPr lang="en-US" dirty="0"/>
              <a:t>VMRO)</a:t>
            </a:r>
          </a:p>
          <a:p>
            <a:r>
              <a:rPr lang="el-GR" dirty="0"/>
              <a:t>Μάιος 1924: μανιφέστο προς τον «Μακεδονικό λαό»</a:t>
            </a:r>
          </a:p>
          <a:p>
            <a:r>
              <a:rPr lang="en-US" dirty="0" err="1"/>
              <a:t>Protogerov</a:t>
            </a:r>
            <a:r>
              <a:rPr lang="en-US" dirty="0"/>
              <a:t>, </a:t>
            </a:r>
            <a:r>
              <a:rPr lang="en-US" dirty="0" err="1"/>
              <a:t>Alexandrov</a:t>
            </a:r>
            <a:r>
              <a:rPr lang="en-US" dirty="0"/>
              <a:t>, </a:t>
            </a:r>
            <a:r>
              <a:rPr lang="en-US" dirty="0" err="1"/>
              <a:t>Petur</a:t>
            </a:r>
            <a:r>
              <a:rPr lang="en-US" dirty="0"/>
              <a:t> </a:t>
            </a:r>
            <a:r>
              <a:rPr lang="en-US" dirty="0" err="1"/>
              <a:t>Chaulev</a:t>
            </a:r>
            <a:r>
              <a:rPr lang="en-US" dirty="0"/>
              <a:t>, </a:t>
            </a:r>
            <a:r>
              <a:rPr lang="en-US" dirty="0" err="1"/>
              <a:t>Vlahov</a:t>
            </a:r>
            <a:r>
              <a:rPr lang="el-GR" dirty="0"/>
              <a:t>, αποδοχή της </a:t>
            </a:r>
            <a:r>
              <a:rPr lang="el-GR" dirty="0" err="1"/>
              <a:t>εθνοτικής</a:t>
            </a:r>
            <a:r>
              <a:rPr lang="el-GR" dirty="0"/>
              <a:t> ποικιλομορφίας της Μακεδονίας, και προσδοκία να λυθεί το μακεδονικό χάρις στα επαναστατικά κινήματα της Ευρώπης</a:t>
            </a:r>
          </a:p>
          <a:p>
            <a:r>
              <a:rPr lang="el-GR" dirty="0"/>
              <a:t>(</a:t>
            </a:r>
            <a:r>
              <a:rPr lang="en-US" dirty="0"/>
              <a:t>Barker, Macedonia..)</a:t>
            </a:r>
          </a:p>
        </p:txBody>
      </p:sp>
    </p:spTree>
  </p:cSld>
  <p:clrMapOvr>
    <a:masterClrMapping/>
  </p:clrMapOvr>
  <p:transition>
    <p:dissolve/>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239000" cy="1428736"/>
          </a:xfrm>
        </p:spPr>
        <p:txBody>
          <a:bodyPr>
            <a:normAutofit/>
          </a:bodyPr>
          <a:lstStyle/>
          <a:p>
            <a:r>
              <a:rPr lang="el-GR" sz="3100" dirty="0">
                <a:latin typeface="Times New Roman" pitchFamily="18" charset="0"/>
                <a:cs typeface="Times New Roman" pitchFamily="18" charset="0"/>
              </a:rPr>
              <a:t>1924: ΜΑΚΕΔΟΝΙΚΟ ΚΟΜΙΝΤΕΡΝ</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dirty="0"/>
              <a:t>α) με σκοπό την εκμετάλλευση των διενέξεων στα Βαλκάνια</a:t>
            </a:r>
          </a:p>
          <a:p>
            <a:r>
              <a:rPr lang="el-GR" dirty="0"/>
              <a:t>Β) εξασφάλιση της στήριξης του κροατικού αγροτικού κόμματος </a:t>
            </a:r>
            <a:r>
              <a:rPr lang="en-US" dirty="0"/>
              <a:t> (</a:t>
            </a:r>
            <a:r>
              <a:rPr lang="en-US" dirty="0" err="1"/>
              <a:t>Stjepan</a:t>
            </a:r>
            <a:r>
              <a:rPr lang="en-US" dirty="0"/>
              <a:t> </a:t>
            </a:r>
            <a:r>
              <a:rPr lang="en-US" dirty="0" err="1"/>
              <a:t>Radic</a:t>
            </a:r>
            <a:r>
              <a:rPr lang="en-US" dirty="0"/>
              <a:t>)</a:t>
            </a:r>
            <a:r>
              <a:rPr lang="el-GR" dirty="0"/>
              <a:t>και της </a:t>
            </a:r>
            <a:r>
              <a:rPr lang="en-US" dirty="0"/>
              <a:t>VMRO.</a:t>
            </a:r>
          </a:p>
          <a:p>
            <a:r>
              <a:rPr lang="en-US" b="1" dirty="0"/>
              <a:t>E </a:t>
            </a:r>
            <a:r>
              <a:rPr lang="el-GR" b="1" dirty="0"/>
              <a:t>Συνέδριο </a:t>
            </a:r>
            <a:r>
              <a:rPr lang="el-GR" b="1" dirty="0" err="1"/>
              <a:t>Κομιντέρν</a:t>
            </a:r>
            <a:r>
              <a:rPr lang="el-GR" b="1" dirty="0"/>
              <a:t> καλοκαίρι 1924</a:t>
            </a:r>
          </a:p>
          <a:p>
            <a:r>
              <a:rPr lang="el-GR" dirty="0"/>
              <a:t>Επιβολή του συνθήματος για ανεξάρτητη Μακεδονία και Θράκη. Υπογράφουν Δημήτριος </a:t>
            </a:r>
            <a:r>
              <a:rPr lang="el-GR" dirty="0" err="1"/>
              <a:t>Πουλιόπουλος</a:t>
            </a:r>
            <a:r>
              <a:rPr lang="el-GR" dirty="0"/>
              <a:t>, Σεραφείμ Μάξιμος και Γιουγκοσλάβοι</a:t>
            </a:r>
          </a:p>
          <a:p>
            <a:r>
              <a:rPr lang="el-GR" dirty="0"/>
              <a:t>(</a:t>
            </a:r>
            <a:r>
              <a:rPr lang="en-US" dirty="0" err="1"/>
              <a:t>JisephRothschild</a:t>
            </a:r>
            <a:r>
              <a:rPr lang="en-US" dirty="0"/>
              <a:t>, Eastern Europe between the two world wars. London 1990).</a:t>
            </a:r>
          </a:p>
          <a:p>
            <a:endParaRPr lang="en-US" dirty="0"/>
          </a:p>
        </p:txBody>
      </p:sp>
    </p:spTree>
  </p:cSld>
  <p:clrMapOvr>
    <a:masterClrMapping/>
  </p:clrMapOvr>
  <p:transition>
    <p:dissolve/>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1924: 6</a:t>
            </a:r>
            <a:r>
              <a:rPr lang="el-GR" baseline="30000" dirty="0"/>
              <a:t>η</a:t>
            </a:r>
            <a:r>
              <a:rPr lang="el-GR" dirty="0"/>
              <a:t> συνδιάσκεψη ΒΚΟ</a:t>
            </a:r>
          </a:p>
        </p:txBody>
      </p:sp>
      <p:sp>
        <p:nvSpPr>
          <p:cNvPr id="3" name="Θέση περιεχομένου 2"/>
          <p:cNvSpPr>
            <a:spLocks noGrp="1"/>
          </p:cNvSpPr>
          <p:nvPr>
            <p:ph idx="1"/>
          </p:nvPr>
        </p:nvSpPr>
        <p:spPr/>
        <p:txBody>
          <a:bodyPr/>
          <a:lstStyle/>
          <a:p>
            <a:r>
              <a:rPr lang="el-GR" b="1" dirty="0"/>
              <a:t>Μάρτιος 1924</a:t>
            </a:r>
            <a:r>
              <a:rPr lang="el-GR" dirty="0"/>
              <a:t>: 6</a:t>
            </a:r>
            <a:r>
              <a:rPr lang="el-GR" baseline="30000" dirty="0"/>
              <a:t>η</a:t>
            </a:r>
            <a:r>
              <a:rPr lang="el-GR" dirty="0"/>
              <a:t> Συνδιάσκεψη Βαλκανικής Κομμουνιστικής Ομοσπονδίας. Θέση για «ενωμένη και αυτόνομη Μακεδονία-Θράκη»</a:t>
            </a:r>
          </a:p>
          <a:p>
            <a:r>
              <a:rPr lang="el-GR" b="1" dirty="0"/>
              <a:t>Απρίλιος 1924</a:t>
            </a:r>
            <a:r>
              <a:rPr lang="el-GR" dirty="0"/>
              <a:t>: Φεντεραλιστές-κομμουνιστές ΕΜΕΟ «Συμφωνία Βιέννης» για μια ανεξάρτητη, πολυεθνική Μακεδονία. Το ΚΚΕ συμφωνεί αλλά υπάρχουν αντιδράσεις. </a:t>
            </a:r>
          </a:p>
          <a:p>
            <a:endParaRPr lang="el-GR" dirty="0"/>
          </a:p>
          <a:p>
            <a:endParaRPr lang="el-GR" dirty="0"/>
          </a:p>
        </p:txBody>
      </p:sp>
    </p:spTree>
    <p:extLst>
      <p:ext uri="{BB962C8B-B14F-4D97-AF65-F5344CB8AC3E}">
        <p14:creationId xmlns:p14="http://schemas.microsoft.com/office/powerpoint/2010/main" val="2878789234"/>
      </p:ext>
    </p:extLst>
  </p:cSld>
  <p:clrMapOvr>
    <a:masterClrMapping/>
  </p:clrMapOvr>
  <p:transition>
    <p:dissolve/>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Μάιος-Ιούνιος 1924</a:t>
            </a:r>
          </a:p>
        </p:txBody>
      </p:sp>
      <p:sp>
        <p:nvSpPr>
          <p:cNvPr id="3" name="Θέση περιεχομένου 2"/>
          <p:cNvSpPr>
            <a:spLocks noGrp="1"/>
          </p:cNvSpPr>
          <p:nvPr>
            <p:ph idx="1"/>
          </p:nvPr>
        </p:nvSpPr>
        <p:spPr/>
        <p:txBody>
          <a:bodyPr>
            <a:normAutofit fontScale="92500"/>
          </a:bodyPr>
          <a:lstStyle/>
          <a:p>
            <a:r>
              <a:rPr lang="el-GR" b="1" dirty="0"/>
              <a:t>5</a:t>
            </a:r>
            <a:r>
              <a:rPr lang="el-GR" b="1" baseline="30000" dirty="0"/>
              <a:t>ο</a:t>
            </a:r>
            <a:r>
              <a:rPr lang="el-GR" b="1" dirty="0"/>
              <a:t> συνέδριο Κομμουνιστικής Διεθνούς</a:t>
            </a:r>
            <a:r>
              <a:rPr lang="el-GR" dirty="0"/>
              <a:t>: </a:t>
            </a:r>
          </a:p>
          <a:p>
            <a:r>
              <a:rPr lang="el-GR" dirty="0"/>
              <a:t>Δεκτό το «δικαίωμα του Μακεδονικού λαού» για ένωση και ανεξαρτησία. Έλληνες και Γιουγκοσλάβοι υπογράφουν</a:t>
            </a:r>
          </a:p>
          <a:p>
            <a:r>
              <a:rPr lang="el-GR" dirty="0"/>
              <a:t> </a:t>
            </a:r>
            <a:r>
              <a:rPr lang="el-GR" b="1" dirty="0"/>
              <a:t>Αύγουστος 1924</a:t>
            </a:r>
            <a:r>
              <a:rPr lang="el-GR" dirty="0"/>
              <a:t>: Εκκαθάριση ηγετών των φεντεραλιστών στη Βουλγαρία</a:t>
            </a:r>
          </a:p>
          <a:p>
            <a:r>
              <a:rPr lang="el-GR" b="1" dirty="0"/>
              <a:t>Σεπτέμβριος 1924</a:t>
            </a:r>
            <a:r>
              <a:rPr lang="el-GR" dirty="0"/>
              <a:t>: Υπογραφή πρωτοκόλλου Πολίτη-</a:t>
            </a:r>
            <a:r>
              <a:rPr lang="el-GR" dirty="0" err="1"/>
              <a:t>Καλφώφ</a:t>
            </a:r>
            <a:r>
              <a:rPr lang="el-GR" dirty="0"/>
              <a:t>, αναγνώριση από Ελλάδα βουλγαρικής μειονότητας</a:t>
            </a:r>
          </a:p>
        </p:txBody>
      </p:sp>
    </p:spTree>
    <p:extLst>
      <p:ext uri="{BB962C8B-B14F-4D97-AF65-F5344CB8AC3E}">
        <p14:creationId xmlns:p14="http://schemas.microsoft.com/office/powerpoint/2010/main" val="1014743781"/>
      </p:ext>
    </p:extLst>
  </p:cSld>
  <p:clrMapOvr>
    <a:masterClrMapping/>
  </p:clrMapOvr>
  <p:transition>
    <p:dissolve/>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a:t> 5</a:t>
            </a:r>
            <a:r>
              <a:rPr lang="el-GR" baseline="30000" dirty="0"/>
              <a:t>ο</a:t>
            </a:r>
            <a:r>
              <a:rPr lang="el-GR" dirty="0"/>
              <a:t> Συνέδριο της ΒΚΟ για Μακεδονικό 17 Ιουνίου 1924</a:t>
            </a:r>
          </a:p>
        </p:txBody>
      </p:sp>
      <p:sp>
        <p:nvSpPr>
          <p:cNvPr id="12291" name="2 - Θέση περιεχομένου"/>
          <p:cNvSpPr>
            <a:spLocks noGrp="1"/>
          </p:cNvSpPr>
          <p:nvPr>
            <p:ph idx="1"/>
          </p:nvPr>
        </p:nvSpPr>
        <p:spPr/>
        <p:txBody>
          <a:bodyPr/>
          <a:lstStyle/>
          <a:p>
            <a:pPr eaLnBrk="1" hangingPunct="1"/>
            <a:r>
              <a:rPr lang="el-GR" altLang="el-GR"/>
              <a:t>Τάσσεται υπέρ μιας Ενιαίας και Ανεξάρτητης Μακεδονίας</a:t>
            </a:r>
          </a:p>
          <a:p>
            <a:pPr eaLnBrk="1" hangingPunct="1"/>
            <a:r>
              <a:rPr lang="el-GR" altLang="el-GR"/>
              <a:t>Κατά της αυτονομίας εντός των ορίων των «τεχνητά ιδρυθέντων»  αστικών κρατών</a:t>
            </a:r>
          </a:p>
          <a:p>
            <a:pPr eaLnBrk="1" hangingPunct="1"/>
            <a:r>
              <a:rPr lang="el-GR" altLang="el-GR"/>
              <a:t>Σκοπός η κομμουνιστοποίηση της Βουλγαρίας και η αποσταθεροποίηση της Βαλκανικής</a:t>
            </a:r>
          </a:p>
          <a:p>
            <a:pPr eaLnBrk="1" hangingPunct="1"/>
            <a:endParaRPr lang="el-GR" altLang="el-GR"/>
          </a:p>
        </p:txBody>
      </p:sp>
    </p:spTree>
    <p:extLst>
      <p:ext uri="{BB962C8B-B14F-4D97-AF65-F5344CB8AC3E}">
        <p14:creationId xmlns:p14="http://schemas.microsoft.com/office/powerpoint/2010/main" val="156982106"/>
      </p:ext>
    </p:extLst>
  </p:cSld>
  <p:clrMapOvr>
    <a:masterClrMapping/>
  </p:clrMapOvr>
  <p:transition>
    <p:dissolve/>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t>Γ ΕΚΤΑΚΤΟ ΣΥΝΕΔΡΙΟ ΚΚΕ ΝΟΕΜΒΡΙΟΣ  1924</a:t>
            </a:r>
            <a:endParaRPr lang="en-US" sz="3200" dirty="0"/>
          </a:p>
        </p:txBody>
      </p:sp>
      <p:sp>
        <p:nvSpPr>
          <p:cNvPr id="3" name="2 - Θέση περιεχομένου"/>
          <p:cNvSpPr>
            <a:spLocks noGrp="1"/>
          </p:cNvSpPr>
          <p:nvPr>
            <p:ph idx="1"/>
          </p:nvPr>
        </p:nvSpPr>
        <p:spPr/>
        <p:txBody>
          <a:bodyPr>
            <a:normAutofit fontScale="85000" lnSpcReduction="10000"/>
          </a:bodyPr>
          <a:lstStyle/>
          <a:p>
            <a:pPr>
              <a:buNone/>
            </a:pPr>
            <a:endParaRPr lang="el-GR" dirty="0"/>
          </a:p>
          <a:p>
            <a:r>
              <a:rPr lang="el-GR" dirty="0"/>
              <a:t>Α) </a:t>
            </a:r>
            <a:r>
              <a:rPr lang="el-GR" u="sng" dirty="0"/>
              <a:t>διαφοροποίηση Γιάννη Κορδάτου 1927</a:t>
            </a:r>
            <a:r>
              <a:rPr lang="el-GR" dirty="0"/>
              <a:t>: το ΚΚΕ έδρασε ως σύμμαχος του βουλγαρικού σοβινισμού</a:t>
            </a:r>
          </a:p>
          <a:p>
            <a:r>
              <a:rPr lang="el-GR" dirty="0"/>
              <a:t>Β) αντιδράσεις στο εσωτερικό και διώξεις των στελεχών του ΚΚΕ</a:t>
            </a:r>
          </a:p>
          <a:p>
            <a:r>
              <a:rPr lang="el-GR" u="sng" dirty="0"/>
              <a:t>ΚΚΓ στη Βιέννη 1926 και Δρέσδη 1928</a:t>
            </a:r>
          </a:p>
          <a:p>
            <a:r>
              <a:rPr lang="el-GR" dirty="0"/>
              <a:t>Α) δέχεται διάλυση Γιουγκοσλαβίας</a:t>
            </a:r>
          </a:p>
          <a:p>
            <a:r>
              <a:rPr lang="el-GR" dirty="0"/>
              <a:t>Β) αυτοδιάθεση καταπιεσμένων εθνοτήτων</a:t>
            </a:r>
            <a:r>
              <a:rPr lang="en-US" dirty="0"/>
              <a:t> </a:t>
            </a:r>
            <a:r>
              <a:rPr lang="el-GR" dirty="0"/>
              <a:t>&amp; Μακεδονικού λαού.</a:t>
            </a:r>
          </a:p>
          <a:p>
            <a:r>
              <a:rPr lang="el-GR" dirty="0"/>
              <a:t>Γ) 1928: παραίτηση </a:t>
            </a:r>
            <a:r>
              <a:rPr lang="en-US" dirty="0" err="1"/>
              <a:t>Markovic</a:t>
            </a:r>
            <a:endParaRPr lang="el-GR" dirty="0"/>
          </a:p>
          <a:p>
            <a:endParaRPr lang="en-US" dirty="0"/>
          </a:p>
        </p:txBody>
      </p:sp>
    </p:spTree>
  </p:cSld>
  <p:clrMapOvr>
    <a:masterClrMapping/>
  </p:clrMapOvr>
  <p:transition>
    <p:dissolve/>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altLang="el-GR"/>
              <a:t>Η θέση του ΚΚΕ το 1924</a:t>
            </a:r>
          </a:p>
        </p:txBody>
      </p:sp>
      <p:sp>
        <p:nvSpPr>
          <p:cNvPr id="13315" name="2 - Θέση περιεχομένου"/>
          <p:cNvSpPr>
            <a:spLocks noGrp="1"/>
          </p:cNvSpPr>
          <p:nvPr>
            <p:ph idx="1"/>
          </p:nvPr>
        </p:nvSpPr>
        <p:spPr/>
        <p:txBody>
          <a:bodyPr/>
          <a:lstStyle/>
          <a:p>
            <a:pPr eaLnBrk="1" hangingPunct="1"/>
            <a:r>
              <a:rPr lang="el-GR" altLang="el-GR"/>
              <a:t>Αποδοχή με πίεση του ΚΚΕ της απόφασης του 5</a:t>
            </a:r>
            <a:r>
              <a:rPr lang="el-GR" altLang="el-GR" baseline="30000"/>
              <a:t>ου</a:t>
            </a:r>
            <a:r>
              <a:rPr lang="el-GR" altLang="el-GR"/>
              <a:t> συνεδρίου της ΚΔ</a:t>
            </a:r>
          </a:p>
          <a:p>
            <a:pPr eaLnBrk="1" hangingPunct="1"/>
            <a:r>
              <a:rPr lang="el-GR" altLang="el-GR"/>
              <a:t>«στο βαθμό που η απόφαση συμβάλλει στην επιτυχία της επανάστασης στη Βουλγαρία το ΚΚΕ ως κόμμα διεθνιστικό οφείλει να τη δεχτεί ακόμα και σε σύγκρουση με την ελληνική αστική τάξη</a:t>
            </a:r>
          </a:p>
        </p:txBody>
      </p:sp>
    </p:spTree>
    <p:extLst>
      <p:ext uri="{BB962C8B-B14F-4D97-AF65-F5344CB8AC3E}">
        <p14:creationId xmlns:p14="http://schemas.microsoft.com/office/powerpoint/2010/main" val="3056207970"/>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6429420"/>
          </a:xfrm>
        </p:spPr>
        <p:txBody>
          <a:bodyPr>
            <a:normAutofit fontScale="92500" lnSpcReduction="10000"/>
          </a:bodyPr>
          <a:lstStyle/>
          <a:p>
            <a:pPr algn="just">
              <a:buFont typeface="Wingdings" pitchFamily="2" charset="2"/>
              <a:buChar char="q"/>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Ο αυτοπροσδιορισμός των Μακεδόνων και η άποψη των νότιων Ελλήνων για την ταυτότητα των Μακεδόνων αποκαλύπτεται και από:</a:t>
            </a:r>
          </a:p>
          <a:p>
            <a:pPr algn="just">
              <a:buNone/>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τα πολλά ψηφίσματα πόλεων της νότιας Ελλάδας για τους Μακεδόνες που ήταν εγκαταστημένοι σε αυτές</a:t>
            </a:r>
          </a:p>
          <a:p>
            <a:pPr algn="just">
              <a:buFontTx/>
              <a:buChar char="-"/>
            </a:pPr>
            <a:r>
              <a:rPr lang="el-GR" sz="2400" dirty="0">
                <a:latin typeface="Times New Roman" pitchFamily="18" charset="0"/>
                <a:cs typeface="Times New Roman" pitchFamily="18" charset="0"/>
              </a:rPr>
              <a:t> τη συμμετοχή βασιλιάδων και απλών ανθρώπων στους Ολυμπιακούς και σε άλλους πανελλήνιους αγώνες</a:t>
            </a:r>
          </a:p>
          <a:p>
            <a:pPr algn="just">
              <a:buFontTx/>
              <a:buChar char="-"/>
            </a:pPr>
            <a:r>
              <a:rPr lang="el-GR" sz="2400" dirty="0">
                <a:latin typeface="Times New Roman" pitchFamily="18" charset="0"/>
                <a:cs typeface="Times New Roman" pitchFamily="18" charset="0"/>
              </a:rPr>
              <a:t> τη συμμετοχή τους σε δράσεις των πανελλήνιας σημασίας ιερών: </a:t>
            </a:r>
          </a:p>
          <a:p>
            <a:pPr algn="just">
              <a:buNone/>
            </a:pPr>
            <a:r>
              <a:rPr lang="el-GR" sz="2400" dirty="0">
                <a:latin typeface="Times New Roman" pitchFamily="18" charset="0"/>
                <a:cs typeface="Times New Roman" pitchFamily="18" charset="0"/>
              </a:rPr>
              <a:t>              -  ο Περδίκκας ο Γ΄ ήταν θεωροδόκος του Ασκληπιείου της   		Επιδαύρου</a:t>
            </a:r>
          </a:p>
          <a:p>
            <a:pPr algn="just">
              <a:buNone/>
            </a:pPr>
            <a:r>
              <a:rPr lang="el-GR" sz="2400" dirty="0">
                <a:latin typeface="Times New Roman" pitchFamily="18" charset="0"/>
                <a:cs typeface="Times New Roman" pitchFamily="18" charset="0"/>
              </a:rPr>
              <a:t>              -  άλλοι από τις πόλεις της Λητής, και της Αμφίπολης υπήρξαν  	θεωροδόκοι στη γιορτή των Νεμέων</a:t>
            </a:r>
          </a:p>
          <a:p>
            <a:pPr algn="just">
              <a:buNone/>
            </a:pPr>
            <a:r>
              <a:rPr lang="el-GR" sz="2400" dirty="0">
                <a:latin typeface="Times New Roman" pitchFamily="18" charset="0"/>
                <a:cs typeface="Times New Roman" pitchFamily="18" charset="0"/>
              </a:rPr>
              <a:t>              - οι ιερομνήμονες άλλων ελληνικών φύλων μετά το 346π.Χ. στη 	Δελφική Αμφικτιονία</a:t>
            </a:r>
          </a:p>
          <a:p>
            <a:pPr algn="just">
              <a:buNone/>
            </a:pPr>
            <a:r>
              <a:rPr lang="el-GR" sz="2400" dirty="0">
                <a:latin typeface="Times New Roman" pitchFamily="18" charset="0"/>
                <a:cs typeface="Times New Roman" pitchFamily="18" charset="0"/>
              </a:rPr>
              <a:t>             - οι ναοποιοί Φίλιππος , Τιμανορίδας και ο Λέωνας</a:t>
            </a:r>
          </a:p>
          <a:p>
            <a:pPr algn="just">
              <a:buNone/>
            </a:pPr>
            <a:r>
              <a:rPr lang="el-GR" sz="2400" dirty="0">
                <a:latin typeface="Times New Roman" pitchFamily="18" charset="0"/>
                <a:cs typeface="Times New Roman" pitchFamily="18" charset="0"/>
              </a:rPr>
              <a:t>             - οι Μακεδόνες πρόξενοι στο μαντείο των Δελφών</a:t>
            </a:r>
          </a:p>
          <a:p>
            <a:pPr algn="just">
              <a:buNone/>
            </a:pPr>
            <a:r>
              <a:rPr lang="el-GR"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01732399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n-US" dirty="0"/>
              <a:t>A. Roussos (1995). “</a:t>
            </a:r>
            <a:r>
              <a:rPr lang="en-US" dirty="0" err="1"/>
              <a:t>Makedonianism</a:t>
            </a:r>
            <a:r>
              <a:rPr lang="en-US" dirty="0"/>
              <a:t> and </a:t>
            </a:r>
            <a:r>
              <a:rPr lang="en-US" dirty="0" err="1"/>
              <a:t>Makedonian</a:t>
            </a:r>
            <a:r>
              <a:rPr lang="en-US" dirty="0"/>
              <a:t> Nationalism on the Left. In </a:t>
            </a:r>
            <a:r>
              <a:rPr lang="en-US" dirty="0" err="1"/>
              <a:t>Ivo</a:t>
            </a:r>
            <a:r>
              <a:rPr lang="en-US" dirty="0"/>
              <a:t> </a:t>
            </a:r>
            <a:r>
              <a:rPr lang="en-US" dirty="0" err="1"/>
              <a:t>Banac</a:t>
            </a:r>
            <a:r>
              <a:rPr lang="en-US" dirty="0"/>
              <a:t>-Katherine </a:t>
            </a:r>
            <a:r>
              <a:rPr lang="en-US" dirty="0" err="1"/>
              <a:t>Verdery</a:t>
            </a:r>
            <a:r>
              <a:rPr lang="en-US" dirty="0"/>
              <a:t> (</a:t>
            </a:r>
            <a:r>
              <a:rPr lang="en-US" dirty="0" err="1"/>
              <a:t>eds</a:t>
            </a:r>
            <a:r>
              <a:rPr lang="en-US" dirty="0"/>
              <a:t>) National character  and National Ideology in Interwar Eastern Europe. New Heaven, 1995, pp.238-241.</a:t>
            </a:r>
          </a:p>
        </p:txBody>
      </p:sp>
    </p:spTree>
  </p:cSld>
  <p:clrMapOvr>
    <a:masterClrMapping/>
  </p:clrMapOvr>
  <p:transition>
    <p:dissolve/>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1928</a:t>
            </a:r>
            <a:endParaRPr lang="en-US" dirty="0"/>
          </a:p>
        </p:txBody>
      </p:sp>
    </p:spTree>
  </p:cSld>
  <p:clrMapOvr>
    <a:masterClrMapping/>
  </p:clrMapOvr>
  <p:transition>
    <p:dissolve/>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Autofit/>
          </a:bodyPr>
          <a:lstStyle/>
          <a:p>
            <a:pPr eaLnBrk="1" hangingPunct="1"/>
            <a:r>
              <a:rPr lang="el-GR" altLang="el-GR" sz="3200" dirty="0"/>
              <a:t>Συνέδριο ΚΔ 17.8-1.9. 1928 και συνδιάσκεψη της ΒΚΟ Αύγουστος 1928</a:t>
            </a:r>
          </a:p>
        </p:txBody>
      </p:sp>
      <p:sp>
        <p:nvSpPr>
          <p:cNvPr id="17411" name="2 - Θέση περιεχομένου"/>
          <p:cNvSpPr>
            <a:spLocks noGrp="1"/>
          </p:cNvSpPr>
          <p:nvPr>
            <p:ph idx="1"/>
          </p:nvPr>
        </p:nvSpPr>
        <p:spPr/>
        <p:txBody>
          <a:bodyPr/>
          <a:lstStyle/>
          <a:p>
            <a:pPr eaLnBrk="1" hangingPunct="1"/>
            <a:endParaRPr lang="el-GR" altLang="el-GR"/>
          </a:p>
          <a:p>
            <a:pPr eaLnBrk="1" hangingPunct="1"/>
            <a:r>
              <a:rPr lang="el-GR" altLang="el-GR"/>
              <a:t>Ενιαία και Ανεξάρτητη Μακεδονία, Βαλκανική Ομοσπονδία</a:t>
            </a:r>
          </a:p>
          <a:p>
            <a:pPr eaLnBrk="1" hangingPunct="1"/>
            <a:r>
              <a:rPr lang="el-GR" altLang="el-GR"/>
              <a:t>Εξοβελισμός της εθνικο-επαναστατικής πτέρυγας της </a:t>
            </a:r>
            <a:r>
              <a:rPr lang="en-US" altLang="el-GR"/>
              <a:t>VMRO</a:t>
            </a:r>
            <a:endParaRPr lang="el-GR" altLang="el-GR"/>
          </a:p>
        </p:txBody>
      </p:sp>
    </p:spTree>
    <p:extLst>
      <p:ext uri="{BB962C8B-B14F-4D97-AF65-F5344CB8AC3E}">
        <p14:creationId xmlns:p14="http://schemas.microsoft.com/office/powerpoint/2010/main" val="498698792"/>
      </p:ext>
    </p:extLst>
  </p:cSld>
  <p:clrMapOvr>
    <a:masterClrMapping/>
  </p:clrMapOvr>
  <p:transition>
    <p:dissolve/>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1929-1934</a:t>
            </a:r>
            <a:endParaRPr lang="en-US" dirty="0"/>
          </a:p>
        </p:txBody>
      </p:sp>
    </p:spTree>
  </p:cSld>
  <p:clrMapOvr>
    <a:masterClrMapping/>
  </p:clrMapOvr>
  <p:transition>
    <p:dissolve/>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1929-1934</a:t>
            </a:r>
          </a:p>
        </p:txBody>
      </p:sp>
      <p:sp>
        <p:nvSpPr>
          <p:cNvPr id="3" name="Θέση περιεχομένου 2"/>
          <p:cNvSpPr>
            <a:spLocks noGrp="1"/>
          </p:cNvSpPr>
          <p:nvPr>
            <p:ph idx="1"/>
          </p:nvPr>
        </p:nvSpPr>
        <p:spPr/>
        <p:txBody>
          <a:bodyPr>
            <a:normAutofit/>
          </a:bodyPr>
          <a:lstStyle/>
          <a:p>
            <a:r>
              <a:rPr lang="el-GR" dirty="0"/>
              <a:t>Η γιουγκοσλαβική Μακεδονία μετονομάζεται από τον βασιλιά Αλέξανδρο «</a:t>
            </a:r>
            <a:r>
              <a:rPr lang="el-GR" dirty="0" err="1"/>
              <a:t>Βαρντάρσκα</a:t>
            </a:r>
            <a:r>
              <a:rPr lang="el-GR" dirty="0"/>
              <a:t> </a:t>
            </a:r>
            <a:r>
              <a:rPr lang="el-GR" dirty="0" err="1"/>
              <a:t>Μπανόβινα</a:t>
            </a:r>
            <a:r>
              <a:rPr lang="el-GR" dirty="0"/>
              <a:t>»</a:t>
            </a:r>
          </a:p>
          <a:p>
            <a:r>
              <a:rPr lang="el-GR" b="1" dirty="0"/>
              <a:t>1931</a:t>
            </a:r>
            <a:r>
              <a:rPr lang="el-GR" dirty="0"/>
              <a:t>: Διάσπαση της ΕΜΕΟ-ενωμένης</a:t>
            </a:r>
          </a:p>
          <a:p>
            <a:r>
              <a:rPr lang="el-GR" dirty="0"/>
              <a:t>Η ομάδα </a:t>
            </a:r>
            <a:r>
              <a:rPr lang="el-GR" dirty="0" err="1"/>
              <a:t>Βλαχώφ</a:t>
            </a:r>
            <a:r>
              <a:rPr lang="el-GR" dirty="0"/>
              <a:t> ακολουθεί την πολιτική της ΕΣΣΔ.</a:t>
            </a:r>
          </a:p>
          <a:p>
            <a:r>
              <a:rPr lang="el-GR" dirty="0"/>
              <a:t>1934:  Το ΠΓ της ΕΕ της </a:t>
            </a:r>
            <a:r>
              <a:rPr lang="el-GR" dirty="0" err="1"/>
              <a:t>Κομιντέρν</a:t>
            </a:r>
            <a:r>
              <a:rPr lang="el-GR" dirty="0"/>
              <a:t> υπέρ της αυτοδιάθεσης του «μακεδονικού έθνους» και της «ενιαίας, ανεξάρτητης </a:t>
            </a:r>
            <a:r>
              <a:rPr lang="el-GR" dirty="0" err="1"/>
              <a:t>Μακεονίας</a:t>
            </a:r>
            <a:r>
              <a:rPr lang="el-GR" dirty="0"/>
              <a:t>»</a:t>
            </a:r>
          </a:p>
        </p:txBody>
      </p:sp>
    </p:spTree>
    <p:extLst>
      <p:ext uri="{BB962C8B-B14F-4D97-AF65-F5344CB8AC3E}">
        <p14:creationId xmlns:p14="http://schemas.microsoft.com/office/powerpoint/2010/main" val="1842879487"/>
      </p:ext>
    </p:extLst>
  </p:cSld>
  <p:clrMapOvr>
    <a:masterClrMapping/>
  </p:clrMapOvr>
  <p:transition>
    <p:dissolve/>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ΜΑΚΕΔΟΝΙΚΟ 1930-1940</a:t>
            </a:r>
            <a:endParaRPr lang="en-US" dirty="0"/>
          </a:p>
        </p:txBody>
      </p:sp>
    </p:spTree>
  </p:cSld>
  <p:clrMapOvr>
    <a:masterClrMapping/>
  </p:clrMapOvr>
  <p:transition>
    <p:dissolve/>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a:latin typeface="Arial" panose="020B0604020202020204" pitchFamily="34" charset="0"/>
                <a:cs typeface="Arial" panose="020B0604020202020204" pitchFamily="34" charset="0"/>
              </a:rPr>
              <a:t>Η «Κίνηση </a:t>
            </a:r>
            <a:r>
              <a:rPr lang="el-GR" sz="4400" dirty="0" err="1">
                <a:latin typeface="Arial" panose="020B0604020202020204" pitchFamily="34" charset="0"/>
                <a:cs typeface="Arial" panose="020B0604020202020204" pitchFamily="34" charset="0"/>
              </a:rPr>
              <a:t>Γκοτζαμάνη</a:t>
            </a:r>
            <a:r>
              <a:rPr lang="el-GR" sz="4400" dirty="0">
                <a:latin typeface="Arial" panose="020B0604020202020204" pitchFamily="34" charset="0"/>
                <a:cs typeface="Arial" panose="020B0604020202020204" pitchFamily="34" charset="0"/>
              </a:rPr>
              <a:t>» (1935)</a:t>
            </a:r>
            <a:br>
              <a:rPr lang="el-GR" sz="4400" dirty="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a:xfrm>
            <a:off x="107504" y="1516698"/>
            <a:ext cx="7893496" cy="5341302"/>
          </a:xfrm>
        </p:spPr>
        <p:txBody>
          <a:bodyPr>
            <a:normAutofit/>
          </a:bodyPr>
          <a:lstStyle/>
          <a:p>
            <a:pPr>
              <a:buNone/>
            </a:pPr>
            <a:endParaRPr lang="el-GR" sz="1800" dirty="0">
              <a:latin typeface="Arial" panose="020B0604020202020204" pitchFamily="34" charset="0"/>
              <a:cs typeface="Arial" panose="020B0604020202020204" pitchFamily="34" charset="0"/>
            </a:endParaRPr>
          </a:p>
          <a:p>
            <a:pPr marL="0" indent="0" algn="just">
              <a:spcBef>
                <a:spcPts val="0"/>
              </a:spcBef>
              <a:buNone/>
            </a:pPr>
            <a:endParaRPr lang="el-GR" sz="1800" dirty="0">
              <a:latin typeface="Arial" panose="020B0604020202020204" pitchFamily="34" charset="0"/>
              <a:cs typeface="Arial" panose="020B0604020202020204" pitchFamily="34" charset="0"/>
            </a:endParaRPr>
          </a:p>
          <a:p>
            <a:pPr lvl="1" algn="just">
              <a:spcBef>
                <a:spcPts val="0"/>
              </a:spcBef>
              <a:buClr>
                <a:srgbClr val="FF0000"/>
              </a:buClr>
              <a:buFont typeface="Wingdings" panose="05000000000000000000" pitchFamily="2" charset="2"/>
              <a:buChar char="ü"/>
            </a:pPr>
            <a:r>
              <a:rPr lang="el-GR" dirty="0">
                <a:latin typeface="Arial" panose="020B0604020202020204" pitchFamily="34" charset="0"/>
                <a:cs typeface="Arial" pitchFamily="34" charset="0"/>
              </a:rPr>
              <a:t> «Μακεδονική Ένωση»</a:t>
            </a:r>
          </a:p>
          <a:p>
            <a:pPr lvl="1" algn="just">
              <a:spcBef>
                <a:spcPts val="0"/>
              </a:spcBef>
              <a:buClr>
                <a:srgbClr val="FF0000"/>
              </a:buClr>
              <a:buFont typeface="Wingdings" panose="05000000000000000000" pitchFamily="2" charset="2"/>
              <a:buChar char="ü"/>
            </a:pPr>
            <a:endParaRPr lang="el-GR" dirty="0">
              <a:latin typeface="Arial" panose="020B0604020202020204" pitchFamily="34" charset="0"/>
              <a:cs typeface="Arial" pitchFamily="34" charset="0"/>
            </a:endParaRPr>
          </a:p>
          <a:p>
            <a:pPr lvl="1" algn="just">
              <a:spcBef>
                <a:spcPts val="0"/>
              </a:spcBef>
              <a:buClr>
                <a:srgbClr val="FF0000"/>
              </a:buClr>
              <a:buFont typeface="Wingdings" panose="05000000000000000000" pitchFamily="2" charset="2"/>
              <a:buChar char="ü"/>
            </a:pPr>
            <a:r>
              <a:rPr lang="el-GR" dirty="0">
                <a:latin typeface="Arial" panose="020B0604020202020204" pitchFamily="34" charset="0"/>
                <a:cs typeface="Arial" pitchFamily="34" charset="0"/>
              </a:rPr>
              <a:t>  «Μεταρρυθμιστικό Εθνικό Κόμμα</a:t>
            </a:r>
          </a:p>
          <a:p>
            <a:pPr marL="0" indent="0" algn="just">
              <a:spcBef>
                <a:spcPts val="0"/>
              </a:spcBef>
              <a:buNone/>
            </a:pPr>
            <a:r>
              <a:rPr lang="el-GR" sz="1800" dirty="0">
                <a:latin typeface="Arial" panose="020B0604020202020204" pitchFamily="34" charset="0"/>
                <a:cs typeface="Arial" panose="020B0604020202020204" pitchFamily="34" charset="0"/>
              </a:rPr>
              <a:t>Η κίνηση </a:t>
            </a:r>
            <a:r>
              <a:rPr lang="el-GR" sz="1800" dirty="0" err="1">
                <a:latin typeface="Arial" panose="020B0604020202020204" pitchFamily="34" charset="0"/>
                <a:cs typeface="Arial" panose="020B0604020202020204" pitchFamily="34" charset="0"/>
              </a:rPr>
              <a:t>Γκοτζαμάνη</a:t>
            </a:r>
            <a:r>
              <a:rPr lang="el-GR" sz="1800" dirty="0">
                <a:latin typeface="Arial" panose="020B0604020202020204" pitchFamily="34" charset="0"/>
                <a:cs typeface="Arial" panose="020B0604020202020204" pitchFamily="34" charset="0"/>
              </a:rPr>
              <a:t> δεν είχε την έννοια της</a:t>
            </a:r>
          </a:p>
          <a:p>
            <a:pPr marL="0" indent="0" algn="just">
              <a:spcBef>
                <a:spcPts val="0"/>
              </a:spcBef>
              <a:buNone/>
            </a:pP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εθνοτικής</a:t>
            </a:r>
            <a:r>
              <a:rPr lang="el-GR" sz="1800" dirty="0">
                <a:latin typeface="Arial" panose="020B0604020202020204" pitchFamily="34" charset="0"/>
                <a:cs typeface="Arial" panose="020B0604020202020204" pitchFamily="34" charset="0"/>
              </a:rPr>
              <a:t> αντιπαράθεσης αλλά ήταν μια κλήση</a:t>
            </a:r>
          </a:p>
          <a:p>
            <a:pPr marL="0" indent="0" algn="just">
              <a:spcBef>
                <a:spcPts val="0"/>
              </a:spcBef>
              <a:buNone/>
            </a:pPr>
            <a:r>
              <a:rPr lang="el-GR" sz="1800" dirty="0">
                <a:latin typeface="Arial" panose="020B0604020202020204" pitchFamily="34" charset="0"/>
                <a:cs typeface="Arial" panose="020B0604020202020204" pitchFamily="34" charset="0"/>
              </a:rPr>
              <a:t> προς τους πρόσφυγες, ντόπιους, σλαβόφωνους </a:t>
            </a:r>
          </a:p>
          <a:p>
            <a:pPr marL="0" indent="0" algn="just">
              <a:spcBef>
                <a:spcPts val="0"/>
              </a:spcBef>
              <a:buNone/>
            </a:pPr>
            <a:r>
              <a:rPr lang="el-GR" sz="1800" dirty="0">
                <a:latin typeface="Arial" panose="020B0604020202020204" pitchFamily="34" charset="0"/>
                <a:cs typeface="Arial" panose="020B0604020202020204" pitchFamily="34" charset="0"/>
              </a:rPr>
              <a:t>και </a:t>
            </a:r>
            <a:r>
              <a:rPr lang="el-GR" sz="1800" dirty="0" err="1">
                <a:latin typeface="Arial" panose="020B0604020202020204" pitchFamily="34" charset="0"/>
                <a:cs typeface="Arial" panose="020B0604020202020204" pitchFamily="34" charset="0"/>
              </a:rPr>
              <a:t>βλαχόφωνους</a:t>
            </a:r>
            <a:r>
              <a:rPr lang="el-GR" sz="1800" dirty="0">
                <a:latin typeface="Arial" panose="020B0604020202020204" pitchFamily="34" charset="0"/>
                <a:cs typeface="Arial" panose="020B0604020202020204" pitchFamily="34" charset="0"/>
              </a:rPr>
              <a:t> κατοίκους του μακεδονικού</a:t>
            </a:r>
          </a:p>
          <a:p>
            <a:pPr marL="0" indent="0" algn="just">
              <a:spcBef>
                <a:spcPts val="0"/>
              </a:spcBef>
              <a:buNone/>
            </a:pPr>
            <a:r>
              <a:rPr lang="el-GR" sz="1800" dirty="0">
                <a:latin typeface="Arial" panose="020B0604020202020204" pitchFamily="34" charset="0"/>
                <a:cs typeface="Arial" panose="020B0604020202020204" pitchFamily="34" charset="0"/>
              </a:rPr>
              <a:t> χώρου για αντίδραση εναντίον των </a:t>
            </a:r>
          </a:p>
          <a:p>
            <a:pPr marL="0" indent="0" algn="just">
              <a:spcBef>
                <a:spcPts val="0"/>
              </a:spcBef>
              <a:buNone/>
            </a:pPr>
            <a:r>
              <a:rPr lang="el-GR" sz="1800" dirty="0">
                <a:latin typeface="Arial" panose="020B0604020202020204" pitchFamily="34" charset="0"/>
                <a:cs typeface="Arial" panose="020B0604020202020204" pitchFamily="34" charset="0"/>
              </a:rPr>
              <a:t>παραδοσιακών δομών του ελληνικού κράτους.</a:t>
            </a:r>
          </a:p>
          <a:p>
            <a:pPr marL="0" indent="0" algn="just">
              <a:spcBef>
                <a:spcPts val="0"/>
              </a:spcBef>
              <a:buNone/>
            </a:pPr>
            <a:r>
              <a:rPr lang="el-GR" sz="1800" dirty="0">
                <a:latin typeface="Arial" panose="020B0604020202020204" pitchFamily="34" charset="0"/>
                <a:cs typeface="Arial" panose="020B0604020202020204" pitchFamily="34" charset="0"/>
              </a:rPr>
              <a:t> Ήταν μια καθαρά </a:t>
            </a:r>
            <a:r>
              <a:rPr lang="el-GR" sz="1800" b="1" dirty="0">
                <a:latin typeface="Arial" panose="020B0604020202020204" pitchFamily="34" charset="0"/>
                <a:cs typeface="Arial" panose="020B0604020202020204" pitchFamily="34" charset="0"/>
              </a:rPr>
              <a:t>τοπικιστική κίνηση γεωγραφικού προσδιορισμού</a:t>
            </a:r>
            <a:r>
              <a:rPr lang="el-GR" sz="1800" dirty="0">
                <a:latin typeface="Arial" panose="020B0604020202020204" pitchFamily="34" charset="0"/>
                <a:cs typeface="Arial" panose="020B0604020202020204" pitchFamily="34" charset="0"/>
              </a:rPr>
              <a:t> ,που αντανακλούσε τη δυσαρέσκεια των κατοίκων της Μακεδονίας στην αδιάφορη συμπεριφορά του </a:t>
            </a:r>
            <a:r>
              <a:rPr lang="el-GR" sz="1800" dirty="0" err="1">
                <a:latin typeface="Arial" panose="020B0604020202020204" pitchFamily="34" charset="0"/>
                <a:cs typeface="Arial" panose="020B0604020202020204" pitchFamily="34" charset="0"/>
              </a:rPr>
              <a:t>αθηνοκεντρικού</a:t>
            </a:r>
            <a:r>
              <a:rPr lang="el-GR" sz="1800" dirty="0">
                <a:latin typeface="Arial" panose="020B0604020202020204" pitchFamily="34" charset="0"/>
                <a:cs typeface="Arial" panose="020B0604020202020204" pitchFamily="34" charset="0"/>
              </a:rPr>
              <a:t> κράτους</a:t>
            </a:r>
          </a:p>
        </p:txBody>
      </p:sp>
      <p:sp>
        <p:nvSpPr>
          <p:cNvPr id="5" name="4 - Θέση υποσέλιδου"/>
          <p:cNvSpPr>
            <a:spLocks noGrp="1"/>
          </p:cNvSpPr>
          <p:nvPr>
            <p:ph type="ftr" sz="quarter" idx="11"/>
          </p:nvPr>
        </p:nvSpPr>
        <p:spPr>
          <a:xfrm flipV="1">
            <a:off x="609600" y="7173415"/>
            <a:ext cx="5421083" cy="792088"/>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436</a:t>
            </a:fld>
            <a:endParaRPr lang="el-GR" dirty="0"/>
          </a:p>
        </p:txBody>
      </p:sp>
      <p:pic>
        <p:nvPicPr>
          <p:cNvPr id="1026" name="Picture 2" descr="Sotirios Gkotzaman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57" y="2510898"/>
            <a:ext cx="163591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925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3658" y="998730"/>
            <a:ext cx="6172200" cy="857250"/>
          </a:xfrm>
        </p:spPr>
        <p:txBody>
          <a:bodyPr/>
          <a:lstStyle/>
          <a:p>
            <a:r>
              <a:rPr lang="el-GR" dirty="0"/>
              <a:t>γ</a:t>
            </a:r>
          </a:p>
        </p:txBody>
      </p:sp>
      <p:sp>
        <p:nvSpPr>
          <p:cNvPr id="3" name="2 - Θέση περιεχομένου"/>
          <p:cNvSpPr>
            <a:spLocks noGrp="1"/>
          </p:cNvSpPr>
          <p:nvPr>
            <p:ph idx="1"/>
          </p:nvPr>
        </p:nvSpPr>
        <p:spPr>
          <a:xfrm>
            <a:off x="1143000" y="1754814"/>
            <a:ext cx="6858000" cy="3943350"/>
          </a:xfrm>
        </p:spPr>
        <p:txBody>
          <a:bodyPr>
            <a:normAutofit/>
          </a:bodyPr>
          <a:lstStyle/>
          <a:p>
            <a:pPr>
              <a:buNone/>
            </a:pPr>
            <a:endParaRPr lang="el-GR" sz="1800" b="1" u="sng" dirty="0">
              <a:latin typeface="Arial" panose="020B0604020202020204" pitchFamily="34" charset="0"/>
              <a:cs typeface="Arial" panose="020B0604020202020204" pitchFamily="34" charset="0"/>
            </a:endParaRPr>
          </a:p>
          <a:p>
            <a:pPr>
              <a:buNone/>
            </a:pPr>
            <a:r>
              <a:rPr lang="el-GR" sz="1800" b="1" u="sng" dirty="0">
                <a:latin typeface="Arial" panose="020B0604020202020204" pitchFamily="34" charset="0"/>
                <a:cs typeface="Arial" panose="020B0604020202020204" pitchFamily="34" charset="0"/>
              </a:rPr>
              <a:t>ΤΑ ΧΡΟΝΙΑ ΤΗΣ ΘΥΕΛΛΑΣ</a:t>
            </a:r>
            <a:endParaRPr lang="el-GR" sz="1800" dirty="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q"/>
            </a:pPr>
            <a:r>
              <a:rPr lang="el-GR" sz="1800" dirty="0">
                <a:latin typeface="Arial" panose="020B0604020202020204" pitchFamily="34" charset="0"/>
                <a:cs typeface="Arial" panose="020B0604020202020204" pitchFamily="34" charset="0"/>
              </a:rPr>
              <a:t>  Νηφάλιες απόψεις</a:t>
            </a:r>
          </a:p>
          <a:p>
            <a:pPr algn="just">
              <a:buClr>
                <a:srgbClr val="FF0000"/>
              </a:buClr>
              <a:buFont typeface="Wingdings" panose="05000000000000000000" pitchFamily="2" charset="2"/>
              <a:buChar char="q"/>
            </a:pPr>
            <a:endParaRPr lang="el-GR" sz="1800" dirty="0">
              <a:latin typeface="Arial" panose="020B0604020202020204" pitchFamily="34" charset="0"/>
              <a:cs typeface="Arial" panose="020B0604020202020204" pitchFamily="34" charset="0"/>
            </a:endParaRPr>
          </a:p>
          <a:p>
            <a:pPr marL="342900" lvl="1" indent="0" algn="just">
              <a:buClr>
                <a:srgbClr val="FF0000"/>
              </a:buClr>
              <a:buNone/>
            </a:pPr>
            <a:endParaRPr lang="el-GR" dirty="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q"/>
            </a:pPr>
            <a:endParaRPr lang="el-GR" sz="1800" dirty="0">
              <a:latin typeface="Arial" panose="020B0604020202020204" pitchFamily="34" charset="0"/>
              <a:cs typeface="Arial" panose="020B0604020202020204" pitchFamily="34" charset="0"/>
            </a:endParaRPr>
          </a:p>
        </p:txBody>
      </p:sp>
      <p:sp>
        <p:nvSpPr>
          <p:cNvPr id="5" name="4 - Θέση υποσέλιδου"/>
          <p:cNvSpPr>
            <a:spLocks noGrp="1"/>
          </p:cNvSpPr>
          <p:nvPr>
            <p:ph type="ftr" sz="quarter" idx="11"/>
          </p:nvPr>
        </p:nvSpPr>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437</a:t>
            </a:fld>
            <a:endParaRPr lang="el-GR" dirty="0"/>
          </a:p>
        </p:txBody>
      </p:sp>
      <p:pic>
        <p:nvPicPr>
          <p:cNvPr id="1026" name="Picture 2" descr="Σχετική εικόνα">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234" y="2799922"/>
            <a:ext cx="1578769" cy="2521745"/>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230616" y="4978235"/>
            <a:ext cx="2052228"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panose="020B0604020202020204" pitchFamily="34" charset="0"/>
                <a:cs typeface="Arial" panose="020B0604020202020204" pitchFamily="34" charset="0"/>
              </a:rPr>
              <a:t>Γεώργιος </a:t>
            </a:r>
            <a:r>
              <a:rPr lang="el-GR" dirty="0" err="1">
                <a:solidFill>
                  <a:schemeClr val="tx1"/>
                </a:solidFill>
                <a:latin typeface="Arial" panose="020B0604020202020204" pitchFamily="34" charset="0"/>
                <a:cs typeface="Arial" panose="020B0604020202020204" pitchFamily="34" charset="0"/>
              </a:rPr>
              <a:t>Μόδης</a:t>
            </a:r>
            <a:endParaRPr lang="el-GR" dirty="0">
              <a:solidFill>
                <a:schemeClr val="tx1"/>
              </a:solidFill>
              <a:latin typeface="Arial" panose="020B0604020202020204" pitchFamily="34" charset="0"/>
              <a:cs typeface="Arial" panose="020B0604020202020204" pitchFamily="34" charset="0"/>
            </a:endParaRPr>
          </a:p>
        </p:txBody>
      </p:sp>
      <p:pic>
        <p:nvPicPr>
          <p:cNvPr id="1028" name="Picture 4" descr="https://www.timesnews.gr/wp-content/uploads/2017/06/Γ.-Μόδη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4078" y="2299781"/>
            <a:ext cx="1965305" cy="2511000"/>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1385646" y="5322148"/>
            <a:ext cx="2754306"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panose="020B0604020202020204" pitchFamily="34" charset="0"/>
                <a:cs typeface="Arial" panose="020B0604020202020204" pitchFamily="34" charset="0"/>
              </a:rPr>
              <a:t>Φίλιππος  Δραγούμης</a:t>
            </a:r>
          </a:p>
        </p:txBody>
      </p:sp>
    </p:spTree>
    <p:extLst>
      <p:ext uri="{BB962C8B-B14F-4D97-AF65-F5344CB8AC3E}">
        <p14:creationId xmlns:p14="http://schemas.microsoft.com/office/powerpoint/2010/main" val="15300221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1+#ppt_w/2"/>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a:latin typeface="Arial" panose="020B0604020202020204" pitchFamily="34" charset="0"/>
                <a:cs typeface="Arial" panose="020B0604020202020204" pitchFamily="34" charset="0"/>
              </a:rPr>
              <a:t>Η πολιτική» του Ιωάννη Μεταξά1936-1940</a:t>
            </a:r>
            <a:endParaRPr lang="el-GR" dirty="0"/>
          </a:p>
        </p:txBody>
      </p:sp>
      <p:sp>
        <p:nvSpPr>
          <p:cNvPr id="3" name="2 - Θέση περιεχομένου"/>
          <p:cNvSpPr>
            <a:spLocks noGrp="1"/>
          </p:cNvSpPr>
          <p:nvPr>
            <p:ph idx="1"/>
          </p:nvPr>
        </p:nvSpPr>
        <p:spPr>
          <a:xfrm>
            <a:off x="179512" y="1516698"/>
            <a:ext cx="7821488" cy="4576598"/>
          </a:xfrm>
        </p:spPr>
        <p:txBody>
          <a:bodyPr>
            <a:normAutofit/>
          </a:bodyPr>
          <a:lstStyle/>
          <a:p>
            <a:pPr>
              <a:buNone/>
            </a:pPr>
            <a:endParaRPr lang="el-GR" sz="18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v"/>
            </a:pPr>
            <a:r>
              <a:rPr lang="el-GR" dirty="0">
                <a:latin typeface="Arial" pitchFamily="34" charset="0"/>
                <a:cs typeface="Arial" pitchFamily="34" charset="0"/>
              </a:rPr>
              <a:t>Έμφαση στον  κίνδυνο του κομμουνισμού</a:t>
            </a:r>
          </a:p>
          <a:p>
            <a:pPr>
              <a:buClr>
                <a:srgbClr val="FF0000"/>
              </a:buClr>
              <a:buFont typeface="Wingdings" panose="05000000000000000000" pitchFamily="2" charset="2"/>
              <a:buChar char="v"/>
            </a:pPr>
            <a:r>
              <a:rPr lang="el-GR" dirty="0">
                <a:latin typeface="Arial" pitchFamily="34" charset="0"/>
                <a:cs typeface="Arial" pitchFamily="34" charset="0"/>
              </a:rPr>
              <a:t> Απαγόρευση στους Σλαβόφωνους να μιλούν τη  μητρική τους </a:t>
            </a:r>
            <a:r>
              <a:rPr lang="el-GR" dirty="0" err="1">
                <a:latin typeface="Arial" pitchFamily="34" charset="0"/>
                <a:cs typeface="Arial" pitchFamily="34" charset="0"/>
              </a:rPr>
              <a:t>γλώσσ</a:t>
            </a:r>
            <a:endParaRPr lang="el-GR" dirty="0">
              <a:latin typeface="Arial" pitchFamily="34" charset="0"/>
              <a:cs typeface="Arial" pitchFamily="34" charset="0"/>
            </a:endParaRPr>
          </a:p>
          <a:p>
            <a:pPr>
              <a:buClr>
                <a:srgbClr val="FF0000"/>
              </a:buClr>
              <a:buFont typeface="Wingdings" panose="05000000000000000000" pitchFamily="2" charset="2"/>
              <a:buChar char="v"/>
            </a:pPr>
            <a:r>
              <a:rPr lang="el-GR" dirty="0">
                <a:latin typeface="Arial" pitchFamily="34" charset="0"/>
                <a:cs typeface="Arial" pitchFamily="34" charset="0"/>
              </a:rPr>
              <a:t> Εκτοπισμοί υπόπτων</a:t>
            </a:r>
          </a:p>
          <a:p>
            <a:pPr>
              <a:buClr>
                <a:srgbClr val="FF0000"/>
              </a:buClr>
              <a:buFont typeface="Wingdings" panose="05000000000000000000" pitchFamily="2" charset="2"/>
              <a:buChar char="v"/>
            </a:pPr>
            <a:r>
              <a:rPr lang="el-GR" dirty="0">
                <a:latin typeface="Arial" pitchFamily="34" charset="0"/>
                <a:cs typeface="Arial" pitchFamily="34" charset="0"/>
              </a:rPr>
              <a:t>Συγκρότηση επιτροπών Στρατιωτικής Ασφάλειας    </a:t>
            </a:r>
          </a:p>
        </p:txBody>
      </p:sp>
      <p:sp>
        <p:nvSpPr>
          <p:cNvPr id="5" name="4 - Θέση υποσέλιδου"/>
          <p:cNvSpPr>
            <a:spLocks noGrp="1"/>
          </p:cNvSpPr>
          <p:nvPr>
            <p:ph type="ftr" sz="quarter" idx="11"/>
          </p:nvPr>
        </p:nvSpPr>
        <p:spPr>
          <a:xfrm flipV="1">
            <a:off x="609600" y="7487736"/>
            <a:ext cx="5421083" cy="45719"/>
          </a:xfrm>
        </p:spPr>
        <p:txBody>
          <a:bodyPr/>
          <a:lstStyle/>
          <a:p>
            <a:r>
              <a:rPr lang="el-GR" dirty="0" err="1"/>
              <a:t>ντόρα</a:t>
            </a:r>
            <a:r>
              <a:rPr lang="el-GR" dirty="0"/>
              <a:t>  </a:t>
            </a:r>
            <a:r>
              <a:rPr lang="el-GR" dirty="0" err="1"/>
              <a:t>τζαμγιώζη</a:t>
            </a:r>
            <a:endParaRPr lang="el-GR" dirty="0"/>
          </a:p>
        </p:txBody>
      </p:sp>
      <p:sp>
        <p:nvSpPr>
          <p:cNvPr id="4" name="3 - Θέση αριθμού διαφάνειας"/>
          <p:cNvSpPr>
            <a:spLocks noGrp="1"/>
          </p:cNvSpPr>
          <p:nvPr>
            <p:ph type="sldNum" sz="quarter" idx="12"/>
          </p:nvPr>
        </p:nvSpPr>
        <p:spPr/>
        <p:txBody>
          <a:bodyPr>
            <a:normAutofit/>
          </a:bodyPr>
          <a:lstStyle/>
          <a:p>
            <a:fld id="{B0412FCA-81B7-4B15-84FA-624EF557C35E}" type="slidenum">
              <a:rPr lang="el-GR" smtClean="0"/>
              <a:pPr/>
              <a:t>438</a:t>
            </a:fld>
            <a:endParaRPr lang="el-GR" dirty="0"/>
          </a:p>
        </p:txBody>
      </p:sp>
    </p:spTree>
    <p:extLst>
      <p:ext uri="{BB962C8B-B14F-4D97-AF65-F5344CB8AC3E}">
        <p14:creationId xmlns:p14="http://schemas.microsoft.com/office/powerpoint/2010/main" val="890856414"/>
      </p:ext>
    </p:extLst>
  </p:cSld>
  <p:clrMapOvr>
    <a:masterClrMapping/>
  </p:clrMapOvr>
  <p:transition>
    <p:dissolve/>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ΕΛΛΗΝΟΒΟΥΛΓΑΡΙΚΕΣ ΚΑΙ ΒΟΥΛΓΑΡΟ-ΜΑΚΕΔΟΝΙΚΕΣ ΣΧΕΣΕΙΣ 1930-1940</a:t>
            </a:r>
            <a:endParaRPr lang="en-US"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472518" cy="6786610"/>
          </a:xfrm>
        </p:spPr>
        <p:txBody>
          <a:bodyPr>
            <a:normAutofit fontScale="70000" lnSpcReduction="20000"/>
          </a:bodyPr>
          <a:lstStyle/>
          <a:p>
            <a:pPr algn="just">
              <a:buFont typeface="Wingdings" pitchFamily="2" charset="2"/>
              <a:buChar char="q"/>
            </a:pP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Οι επιγραφικές μαρτυρίες </a:t>
            </a:r>
            <a:r>
              <a:rPr lang="el-GR" sz="2800" b="1" dirty="0">
                <a:latin typeface="Times New Roman" pitchFamily="18" charset="0"/>
                <a:cs typeface="Times New Roman" pitchFamily="18" charset="0"/>
              </a:rPr>
              <a:t>στην ελληνιστική εποχή </a:t>
            </a:r>
            <a:r>
              <a:rPr lang="el-GR" sz="2800" dirty="0">
                <a:latin typeface="Times New Roman" pitchFamily="18" charset="0"/>
                <a:cs typeface="Times New Roman" pitchFamily="18" charset="0"/>
              </a:rPr>
              <a:t>δείχνουν :</a:t>
            </a:r>
          </a:p>
          <a:p>
            <a:pPr algn="just">
              <a:buFont typeface="Wingdings" pitchFamily="2" charset="2"/>
              <a:buChar char="Ø"/>
            </a:pPr>
            <a:r>
              <a:rPr lang="el-GR" sz="2800" dirty="0">
                <a:latin typeface="Times New Roman" pitchFamily="18" charset="0"/>
                <a:cs typeface="Times New Roman" pitchFamily="18" charset="0"/>
              </a:rPr>
              <a:t>ενσωμάτωση και αποδοχή των Μακεδόνων στην ελληνική πολιτική ζωή μέσω:</a:t>
            </a:r>
          </a:p>
          <a:p>
            <a:pPr algn="just">
              <a:buFont typeface="Wingdings" pitchFamily="2" charset="2"/>
              <a:buChar char="ü"/>
            </a:pPr>
            <a:r>
              <a:rPr lang="el-GR" sz="2800" dirty="0">
                <a:latin typeface="Times New Roman" pitchFamily="18" charset="0"/>
                <a:cs typeface="Times New Roman" pitchFamily="18" charset="0"/>
              </a:rPr>
              <a:t> της συμμετοχή τους σε πανελλήνιους αγώνες,</a:t>
            </a:r>
          </a:p>
          <a:p>
            <a:pPr algn="just">
              <a:buFont typeface="Wingdings" pitchFamily="2" charset="2"/>
              <a:buChar char="ü"/>
            </a:pPr>
            <a:r>
              <a:rPr lang="el-GR" sz="2800" dirty="0">
                <a:latin typeface="Times New Roman" pitchFamily="18" charset="0"/>
                <a:cs typeface="Times New Roman" pitchFamily="18" charset="0"/>
              </a:rPr>
              <a:t> της δράσης τους ως πρόξενοι στις πόλεις της ηπειρωτικής και νησιωτικής Ελλάδας </a:t>
            </a:r>
          </a:p>
          <a:p>
            <a:pPr algn="just">
              <a:buFont typeface="Wingdings" pitchFamily="2" charset="2"/>
              <a:buChar char="ü"/>
            </a:pPr>
            <a:r>
              <a:rPr lang="el-GR" sz="2800" dirty="0">
                <a:latin typeface="Times New Roman" pitchFamily="18" charset="0"/>
                <a:cs typeface="Times New Roman" pitchFamily="18" charset="0"/>
              </a:rPr>
              <a:t>της παρουσίασης τους ως θεωροδόκοι στους καταλόγους του Άργους , της Επιδαύρου και των Δελφών.</a:t>
            </a:r>
          </a:p>
          <a:p>
            <a:pPr algn="just">
              <a:buFont typeface="Wingdings" pitchFamily="2" charset="2"/>
              <a:buChar char="ü"/>
            </a:pPr>
            <a:r>
              <a:rPr lang="el-GR" sz="2800" dirty="0">
                <a:latin typeface="Times New Roman" pitchFamily="18" charset="0"/>
                <a:cs typeface="Times New Roman" pitchFamily="18" charset="0"/>
              </a:rPr>
              <a:t> της ανάπτυξης της </a:t>
            </a:r>
            <a:r>
              <a:rPr lang="el-GR" sz="2800" i="1" dirty="0">
                <a:latin typeface="Times New Roman" pitchFamily="18" charset="0"/>
                <a:cs typeface="Times New Roman" pitchFamily="18" charset="0"/>
              </a:rPr>
              <a:t>πόλις </a:t>
            </a:r>
            <a:r>
              <a:rPr lang="el-GR" sz="2800" dirty="0">
                <a:latin typeface="Times New Roman" pitchFamily="18" charset="0"/>
                <a:cs typeface="Times New Roman" pitchFamily="18" charset="0"/>
              </a:rPr>
              <a:t>στο μακεδονικό βασίλειο</a:t>
            </a:r>
          </a:p>
          <a:p>
            <a:pPr algn="just">
              <a:buFont typeface="Wingdings" pitchFamily="2" charset="2"/>
              <a:buChar char="ü"/>
            </a:pPr>
            <a:r>
              <a:rPr lang="el-GR" sz="2800" i="1" dirty="0">
                <a:latin typeface="Times New Roman" pitchFamily="18" charset="0"/>
                <a:cs typeface="Times New Roman" pitchFamily="18" charset="0"/>
              </a:rPr>
              <a:t> </a:t>
            </a:r>
            <a:r>
              <a:rPr lang="el-GR" sz="2800" dirty="0">
                <a:latin typeface="Times New Roman" pitchFamily="18" charset="0"/>
                <a:cs typeface="Times New Roman" pitchFamily="18" charset="0"/>
              </a:rPr>
              <a:t>της ίδρυσης της Ελληνικής Συμμαχίας το 224π.Χ., στην οποία συμμετέχουν όπως και άλλα ελληνικά φύλα</a:t>
            </a:r>
          </a:p>
          <a:p>
            <a:pPr algn="just">
              <a:buFont typeface="Wingdings" pitchFamily="2" charset="2"/>
              <a:buChar char="ü"/>
            </a:pPr>
            <a:r>
              <a:rPr lang="el-GR" sz="2800" dirty="0">
                <a:latin typeface="Times New Roman" pitchFamily="18" charset="0"/>
                <a:cs typeface="Times New Roman" pitchFamily="18" charset="0"/>
              </a:rPr>
              <a:t>της </a:t>
            </a:r>
            <a:r>
              <a:rPr lang="el-GR" sz="2800">
                <a:latin typeface="Times New Roman" pitchFamily="18" charset="0"/>
                <a:cs typeface="Times New Roman" pitchFamily="18" charset="0"/>
              </a:rPr>
              <a:t>ανάπτυξης επί </a:t>
            </a:r>
            <a:r>
              <a:rPr lang="el-GR" sz="2800" dirty="0">
                <a:latin typeface="Times New Roman" pitchFamily="18" charset="0"/>
                <a:cs typeface="Times New Roman" pitchFamily="18" charset="0"/>
              </a:rPr>
              <a:t>Αντίγονου </a:t>
            </a:r>
            <a:r>
              <a:rPr lang="el-GR" sz="2800">
                <a:latin typeface="Times New Roman" pitchFamily="18" charset="0"/>
                <a:cs typeface="Times New Roman" pitchFamily="18" charset="0"/>
              </a:rPr>
              <a:t>Γονατά πολιτικών, πολιτιστικών </a:t>
            </a:r>
            <a:r>
              <a:rPr lang="el-GR" sz="2800" dirty="0">
                <a:latin typeface="Times New Roman" pitchFamily="18" charset="0"/>
                <a:cs typeface="Times New Roman" pitchFamily="18" charset="0"/>
              </a:rPr>
              <a:t>και οικονομικών σχέσεων με τη νότια Ελλάδα</a:t>
            </a:r>
          </a:p>
          <a:p>
            <a:pPr algn="just">
              <a:buFont typeface="Wingdings" pitchFamily="2" charset="2"/>
              <a:buChar char="ü"/>
            </a:pPr>
            <a:r>
              <a:rPr lang="el-GR" sz="2800" dirty="0">
                <a:latin typeface="Times New Roman" pitchFamily="18" charset="0"/>
                <a:cs typeface="Times New Roman" pitchFamily="18" charset="0"/>
              </a:rPr>
              <a:t>του χαρακτηρισμού του Φιλίππου του Ε΄ ως «πρύτανιν τῶν Ἑλλήνων»</a:t>
            </a:r>
          </a:p>
          <a:p>
            <a:pPr algn="just">
              <a:buFont typeface="Wingdings" pitchFamily="2" charset="2"/>
              <a:buChar char="ü"/>
            </a:pPr>
            <a:r>
              <a:rPr lang="el-GR" sz="2800" dirty="0">
                <a:latin typeface="Times New Roman" pitchFamily="18" charset="0"/>
                <a:cs typeface="Times New Roman" pitchFamily="18" charset="0"/>
              </a:rPr>
              <a:t>της επιστολής του Αλέξανδρου στο Δαρείο</a:t>
            </a:r>
          </a:p>
          <a:p>
            <a:pPr algn="just">
              <a:buFont typeface="Wingdings" pitchFamily="2" charset="2"/>
              <a:buChar char="ü"/>
            </a:pPr>
            <a:r>
              <a:rPr lang="el-GR" sz="2800" dirty="0">
                <a:latin typeface="Times New Roman" pitchFamily="18" charset="0"/>
                <a:cs typeface="Times New Roman" pitchFamily="18" charset="0"/>
              </a:rPr>
              <a:t>του κειμένου  της συμφωνίας του Φίλιππου Ε΄ με τον Αννίβα</a:t>
            </a:r>
          </a:p>
          <a:p>
            <a:pPr algn="just">
              <a:buFont typeface="Wingdings" pitchFamily="2" charset="2"/>
              <a:buChar char="ü"/>
            </a:pPr>
            <a:r>
              <a:rPr lang="el-GR" sz="2800" dirty="0">
                <a:latin typeface="Times New Roman" pitchFamily="18" charset="0"/>
                <a:cs typeface="Times New Roman" pitchFamily="18" charset="0"/>
              </a:rPr>
              <a:t>της  αναθηματικής επιγραφής του Δάμωνα , γιου του Νικάνορα, στην Ολυμπία</a:t>
            </a:r>
          </a:p>
          <a:p>
            <a:pPr algn="just">
              <a:buNone/>
            </a:pPr>
            <a:endParaRPr lang="el-GR" sz="2800" dirty="0">
              <a:latin typeface="Times New Roman" pitchFamily="18" charset="0"/>
              <a:cs typeface="Times New Roman" pitchFamily="18" charset="0"/>
            </a:endParaRPr>
          </a:p>
          <a:p>
            <a:pPr algn="just">
              <a:buNone/>
            </a:pPr>
            <a:r>
              <a:rPr lang="el-GR"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81070335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t>Γιουγκοσλαβικη</a:t>
            </a:r>
            <a:r>
              <a:rPr lang="el-GR" dirty="0"/>
              <a:t> </a:t>
            </a:r>
            <a:r>
              <a:rPr lang="el-GR" dirty="0" err="1"/>
              <a:t>πολιτικη</a:t>
            </a:r>
            <a:r>
              <a:rPr lang="el-GR" dirty="0"/>
              <a:t> 1934</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Επίσκεψη του βασιλιά Αλέξανδρου στη Σόφια</a:t>
            </a:r>
          </a:p>
          <a:p>
            <a:r>
              <a:rPr lang="el-GR" dirty="0"/>
              <a:t>Δολοφονία Αλέξανδρου στη Μασσαλία από μέλος της </a:t>
            </a:r>
            <a:r>
              <a:rPr lang="en-US" dirty="0"/>
              <a:t>VMRO.</a:t>
            </a:r>
            <a:endParaRPr lang="el-GR" dirty="0"/>
          </a:p>
          <a:p>
            <a:r>
              <a:rPr lang="el-GR" dirty="0"/>
              <a:t>ΚΥΒΕΡΝΗΣΗ </a:t>
            </a:r>
            <a:r>
              <a:rPr lang="en-US" dirty="0"/>
              <a:t>m. STOYADINOVIC</a:t>
            </a:r>
            <a:r>
              <a:rPr lang="el-GR" dirty="0"/>
              <a:t>: Προσέγγιση Ιταλίας-Γιουγκοσλαβίας</a:t>
            </a:r>
            <a:r>
              <a:rPr lang="en-US" dirty="0"/>
              <a:t> ( J</a:t>
            </a:r>
            <a:r>
              <a:rPr lang="el-GR" dirty="0"/>
              <a:t>.</a:t>
            </a:r>
            <a:r>
              <a:rPr lang="en-US" dirty="0"/>
              <a:t>B. </a:t>
            </a:r>
            <a:r>
              <a:rPr lang="en-US" dirty="0" err="1"/>
              <a:t>Hoptner</a:t>
            </a:r>
            <a:r>
              <a:rPr lang="en-US" dirty="0"/>
              <a:t> (1962). Yugoslavia in crisis 1934-1941.NY. </a:t>
            </a:r>
            <a:r>
              <a:rPr lang="en-US" dirty="0" err="1"/>
              <a:t>Lodon</a:t>
            </a:r>
            <a:r>
              <a:rPr lang="en-US" dirty="0"/>
              <a:t>).</a:t>
            </a:r>
            <a:r>
              <a:rPr lang="el-GR" dirty="0"/>
              <a:t> Διαφορές: α) χρηματοδότηση </a:t>
            </a:r>
            <a:r>
              <a:rPr lang="en-US" dirty="0"/>
              <a:t>VMRO, </a:t>
            </a:r>
            <a:r>
              <a:rPr lang="en-US" dirty="0" err="1"/>
              <a:t>Ustasa</a:t>
            </a:r>
            <a:r>
              <a:rPr lang="el-GR" dirty="0"/>
              <a:t> β) επέμβαση στην Αλβανία (</a:t>
            </a:r>
            <a:r>
              <a:rPr lang="en-US" dirty="0"/>
              <a:t>E.H. Karr. (1940). </a:t>
            </a:r>
            <a:r>
              <a:rPr lang="en-US" i="1" dirty="0"/>
              <a:t>International Relations since the peace treaties. </a:t>
            </a:r>
            <a:r>
              <a:rPr lang="en-US" dirty="0"/>
              <a:t>London, pp. 69-71)</a:t>
            </a:r>
            <a:r>
              <a:rPr lang="en-US" i="1" dirty="0"/>
              <a:t>.</a:t>
            </a:r>
          </a:p>
          <a:p>
            <a:endParaRPr lang="en-US" i="1" dirty="0"/>
          </a:p>
        </p:txBody>
      </p:sp>
    </p:spTree>
  </p:cSld>
  <p:clrMapOvr>
    <a:masterClrMapping/>
  </p:clrMapOvr>
  <p:transition>
    <p:dissolve/>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«Συνθήκη αιώνιας φιλίας» 1937</a:t>
            </a:r>
            <a:endParaRPr lang="en-US" dirty="0"/>
          </a:p>
        </p:txBody>
      </p:sp>
      <p:sp>
        <p:nvSpPr>
          <p:cNvPr id="3" name="2 - Θέση περιεχομένου"/>
          <p:cNvSpPr>
            <a:spLocks noGrp="1"/>
          </p:cNvSpPr>
          <p:nvPr>
            <p:ph idx="1"/>
          </p:nvPr>
        </p:nvSpPr>
        <p:spPr/>
        <p:txBody>
          <a:bodyPr/>
          <a:lstStyle/>
          <a:p>
            <a:r>
              <a:rPr lang="el-GR" dirty="0"/>
              <a:t>Άρση του </a:t>
            </a:r>
            <a:r>
              <a:rPr lang="el-GR" dirty="0" err="1"/>
              <a:t>φιλογαλλικού</a:t>
            </a:r>
            <a:r>
              <a:rPr lang="el-GR" dirty="0"/>
              <a:t> προσανατολισμού</a:t>
            </a:r>
          </a:p>
          <a:p>
            <a:r>
              <a:rPr lang="el-GR" dirty="0"/>
              <a:t>Προσέγγιση με Ιταλία συνθήκη 1937.</a:t>
            </a:r>
          </a:p>
          <a:p>
            <a:r>
              <a:rPr lang="el-GR" dirty="0"/>
              <a:t>1 Ιανουαρίου 1937: «Συνθήκη αιώνιας φιλίας»   με Βουλγαρία.</a:t>
            </a:r>
          </a:p>
          <a:p>
            <a:r>
              <a:rPr lang="el-GR" dirty="0"/>
              <a:t>Αποτελέσματα:</a:t>
            </a:r>
          </a:p>
          <a:p>
            <a:r>
              <a:rPr lang="el-GR" dirty="0"/>
              <a:t>α)  η ανησυχία των συμμάχων της Γιουγκοσλαβίας</a:t>
            </a:r>
          </a:p>
          <a:p>
            <a:r>
              <a:rPr lang="el-GR" dirty="0"/>
              <a:t>Β) ο φόβος για ένα σλαβικό μόρφωμα</a:t>
            </a:r>
            <a:endParaRPr lang="en-US" dirty="0"/>
          </a:p>
        </p:txBody>
      </p:sp>
    </p:spTree>
  </p:cSld>
  <p:clrMapOvr>
    <a:masterClrMapping/>
  </p:clrMapOvr>
  <p:transition>
    <p:dissolve/>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ΒΑΛΚΑΝΙΚΑ ΣΥΝΕΔΡΙΑ</a:t>
            </a:r>
            <a:endParaRPr lang="en-US" dirty="0"/>
          </a:p>
        </p:txBody>
      </p:sp>
      <p:sp>
        <p:nvSpPr>
          <p:cNvPr id="3" name="2 - Θέση περιεχομένου"/>
          <p:cNvSpPr>
            <a:spLocks noGrp="1"/>
          </p:cNvSpPr>
          <p:nvPr>
            <p:ph idx="1"/>
          </p:nvPr>
        </p:nvSpPr>
        <p:spPr/>
        <p:txBody>
          <a:bodyPr>
            <a:normAutofit fontScale="77500" lnSpcReduction="20000"/>
          </a:bodyPr>
          <a:lstStyle/>
          <a:p>
            <a:r>
              <a:rPr lang="el-GR" dirty="0"/>
              <a:t>1</a:t>
            </a:r>
            <a:r>
              <a:rPr lang="el-GR" baseline="30000" dirty="0"/>
              <a:t>ο</a:t>
            </a:r>
            <a:r>
              <a:rPr lang="el-GR" dirty="0"/>
              <a:t> Αθήνα 1930</a:t>
            </a:r>
          </a:p>
          <a:p>
            <a:r>
              <a:rPr lang="el-GR" dirty="0"/>
              <a:t>2</a:t>
            </a:r>
            <a:r>
              <a:rPr lang="el-GR" baseline="30000" dirty="0"/>
              <a:t>ο</a:t>
            </a:r>
            <a:r>
              <a:rPr lang="el-GR" dirty="0"/>
              <a:t> Κωνσταντινούπολη 1931</a:t>
            </a:r>
          </a:p>
          <a:p>
            <a:r>
              <a:rPr lang="el-GR" dirty="0"/>
              <a:t>3</a:t>
            </a:r>
            <a:r>
              <a:rPr lang="el-GR" baseline="30000" dirty="0"/>
              <a:t>ο</a:t>
            </a:r>
            <a:r>
              <a:rPr lang="el-GR" dirty="0"/>
              <a:t> Βουκουρέστι 1932</a:t>
            </a:r>
          </a:p>
          <a:p>
            <a:r>
              <a:rPr lang="el-GR" dirty="0"/>
              <a:t>4</a:t>
            </a:r>
            <a:r>
              <a:rPr lang="el-GR" baseline="30000" dirty="0"/>
              <a:t>ο</a:t>
            </a:r>
            <a:r>
              <a:rPr lang="el-GR" dirty="0"/>
              <a:t> Θεσσαλονίκη 1933</a:t>
            </a:r>
          </a:p>
          <a:p>
            <a:r>
              <a:rPr lang="el-GR" dirty="0"/>
              <a:t>1934: Βαλκανικό σύμφωνο μεταξύ Ελλάδας, Γιουγκοσλαβίας, Ρουμανίας, Τουρκίας.</a:t>
            </a:r>
          </a:p>
          <a:p>
            <a:r>
              <a:rPr lang="el-GR" dirty="0"/>
              <a:t>Άρνηση της Βουλγαρίας να πάρει μέρος</a:t>
            </a:r>
            <a:endParaRPr lang="en-US" dirty="0"/>
          </a:p>
          <a:p>
            <a:r>
              <a:rPr lang="en-US" dirty="0"/>
              <a:t>To </a:t>
            </a:r>
            <a:r>
              <a:rPr lang="el-GR" dirty="0"/>
              <a:t>σύμφωνο ανενεργό.</a:t>
            </a:r>
          </a:p>
          <a:p>
            <a:r>
              <a:rPr lang="en-US" dirty="0"/>
              <a:t>Robert </a:t>
            </a:r>
            <a:r>
              <a:rPr lang="en-US" dirty="0" err="1"/>
              <a:t>Kerner</a:t>
            </a:r>
            <a:r>
              <a:rPr lang="en-US" dirty="0"/>
              <a:t>-Harry Howard (1936). The Balkan Conferences and the Balkan Entente 1930-1935. Berkley.</a:t>
            </a:r>
          </a:p>
        </p:txBody>
      </p:sp>
    </p:spTree>
  </p:cSld>
  <p:clrMapOvr>
    <a:masterClrMapping/>
  </p:clrMapOvr>
  <p:transition>
    <p:dissolve/>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Η ΕΛΛΗΝΙΚΗ ΠΟΛΙΤΙΚΗ 1925-ΩΣ ΤΟ 1940</a:t>
            </a:r>
            <a:endParaRPr lang="en-US" dirty="0"/>
          </a:p>
        </p:txBody>
      </p:sp>
    </p:spTree>
  </p:cSld>
  <p:clrMapOvr>
    <a:masterClrMapping/>
  </p:clrMapOvr>
  <p:transition>
    <p:dissolve/>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1925</a:t>
            </a:r>
          </a:p>
        </p:txBody>
      </p:sp>
      <p:sp>
        <p:nvSpPr>
          <p:cNvPr id="3" name="Θέση περιεχομένου 2"/>
          <p:cNvSpPr>
            <a:spLocks noGrp="1"/>
          </p:cNvSpPr>
          <p:nvPr>
            <p:ph idx="1"/>
          </p:nvPr>
        </p:nvSpPr>
        <p:spPr/>
        <p:txBody>
          <a:bodyPr>
            <a:normAutofit/>
          </a:bodyPr>
          <a:lstStyle/>
          <a:p>
            <a:r>
              <a:rPr lang="el-GR" dirty="0"/>
              <a:t>Η ελληνική Βουλή δεν επικυρώνει το πρωτόκολλο Πολίτη-</a:t>
            </a:r>
            <a:r>
              <a:rPr lang="el-GR" dirty="0" err="1"/>
              <a:t>Καφώφ</a:t>
            </a:r>
            <a:r>
              <a:rPr lang="el-GR" dirty="0"/>
              <a:t>.</a:t>
            </a:r>
          </a:p>
          <a:p>
            <a:r>
              <a:rPr lang="el-GR" b="1" dirty="0"/>
              <a:t>Οκτώβριος 1925</a:t>
            </a:r>
            <a:r>
              <a:rPr lang="el-GR" dirty="0"/>
              <a:t>: Φεντεραλιστές και κομμουνιστές ιδρύουν στη Βιέννη την ΕΜΕΟ-ενωμένη για ανεξαρτησία της Μακεδονίας  «εντός της Βαλκανικής κομμουνιστικής ομοσπονδίας»</a:t>
            </a:r>
          </a:p>
          <a:p>
            <a:r>
              <a:rPr lang="el-GR" dirty="0"/>
              <a:t>Εισβολή ελλ. Στρατού στο </a:t>
            </a:r>
            <a:r>
              <a:rPr lang="el-GR" dirty="0" err="1"/>
              <a:t>Πετρίτσι</a:t>
            </a:r>
            <a:r>
              <a:rPr lang="el-GR" dirty="0"/>
              <a:t> Βουλγαρίας για να διωχτούν οι κομιτατζήδες.</a:t>
            </a:r>
          </a:p>
        </p:txBody>
      </p:sp>
    </p:spTree>
    <p:extLst>
      <p:ext uri="{BB962C8B-B14F-4D97-AF65-F5344CB8AC3E}">
        <p14:creationId xmlns:p14="http://schemas.microsoft.com/office/powerpoint/2010/main" val="2200767587"/>
      </p:ext>
    </p:extLst>
  </p:cSld>
  <p:clrMapOvr>
    <a:masterClrMapping/>
  </p:clrMapOvr>
  <p:transition>
    <p:dissolve/>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πολιτική Μεταξά Αύγουστος 1936-Ιανουάριος 1941</a:t>
            </a:r>
            <a:endParaRPr lang="en-US" dirty="0"/>
          </a:p>
        </p:txBody>
      </p:sp>
      <p:sp>
        <p:nvSpPr>
          <p:cNvPr id="3" name="2 - Θέση περιεχομένου"/>
          <p:cNvSpPr>
            <a:spLocks noGrp="1"/>
          </p:cNvSpPr>
          <p:nvPr>
            <p:ph idx="1"/>
          </p:nvPr>
        </p:nvSpPr>
        <p:spPr/>
        <p:txBody>
          <a:bodyPr>
            <a:normAutofit fontScale="77500" lnSpcReduction="20000"/>
          </a:bodyPr>
          <a:lstStyle/>
          <a:p>
            <a:r>
              <a:rPr lang="el-GR" dirty="0"/>
              <a:t>Εγκαινιάστηκε η πολιτική της βίαιης αφομοίωσης των </a:t>
            </a:r>
            <a:r>
              <a:rPr lang="el-GR" dirty="0" err="1"/>
              <a:t>σλαβοφώνων</a:t>
            </a:r>
            <a:endParaRPr lang="el-GR" dirty="0"/>
          </a:p>
          <a:p>
            <a:r>
              <a:rPr lang="el-GR" dirty="0"/>
              <a:t>Η χρήση της βουλγαρικής απαγορεύτηκε</a:t>
            </a:r>
          </a:p>
          <a:p>
            <a:r>
              <a:rPr lang="el-GR" dirty="0"/>
              <a:t>Η καταστολή κορυφώθηκε</a:t>
            </a:r>
            <a:endParaRPr lang="en-US" dirty="0"/>
          </a:p>
          <a:p>
            <a:r>
              <a:rPr lang="el-GR" dirty="0"/>
              <a:t>Η πολιτική του ελληνικού κράτους οδήγησε κάποιους από τους σλαβόφωνους σε άλλους δρόμους</a:t>
            </a:r>
          </a:p>
          <a:p>
            <a:r>
              <a:rPr lang="el-GR" dirty="0"/>
              <a:t>ΒΙΒΛΙΟΓΡΑΦΙΑ</a:t>
            </a:r>
          </a:p>
          <a:p>
            <a:r>
              <a:rPr lang="en-US" dirty="0" err="1"/>
              <a:t>Evagelos</a:t>
            </a:r>
            <a:r>
              <a:rPr lang="en-US" dirty="0"/>
              <a:t> </a:t>
            </a:r>
            <a:r>
              <a:rPr lang="en-US" dirty="0" err="1"/>
              <a:t>Kofos</a:t>
            </a:r>
            <a:r>
              <a:rPr lang="en-US" dirty="0"/>
              <a:t> (1964). Nationalism and communism in </a:t>
            </a:r>
            <a:r>
              <a:rPr lang="en-US" dirty="0" err="1"/>
              <a:t>Macedonia.Thessaloniki</a:t>
            </a:r>
            <a:r>
              <a:rPr lang="en-US" dirty="0"/>
              <a:t>, pp. 60-62, </a:t>
            </a:r>
            <a:r>
              <a:rPr lang="en-US" dirty="0" err="1"/>
              <a:t>Carabbot</a:t>
            </a:r>
            <a:r>
              <a:rPr lang="en-US" dirty="0"/>
              <a:t>, Aspects, pp. 47-52. </a:t>
            </a:r>
            <a:r>
              <a:rPr lang="el-GR" dirty="0"/>
              <a:t>Σ. </a:t>
            </a:r>
            <a:r>
              <a:rPr lang="el-GR" dirty="0" err="1"/>
              <a:t>Ηλιάδου</a:t>
            </a:r>
            <a:r>
              <a:rPr lang="el-GR" dirty="0"/>
              <a:t>-</a:t>
            </a:r>
            <a:r>
              <a:rPr lang="el-GR" dirty="0" err="1"/>
              <a:t>Τάχου</a:t>
            </a:r>
            <a:r>
              <a:rPr lang="el-GR" dirty="0"/>
              <a:t> (2004). Η πολιτική του ελληνικού κράτους στη Μακεδονία στο πλαίσιο του Μακεδονικού Ζητήματος. Αθήνα: </a:t>
            </a:r>
            <a:r>
              <a:rPr lang="en-US" dirty="0"/>
              <a:t>Gutenberg</a:t>
            </a:r>
          </a:p>
          <a:p>
            <a:endParaRPr lang="en-US" dirty="0"/>
          </a:p>
        </p:txBody>
      </p:sp>
    </p:spTree>
  </p:cSld>
  <p:clrMapOvr>
    <a:masterClrMapping/>
  </p:clrMapOvr>
  <p:transition>
    <p:dissolve/>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388" y="333375"/>
            <a:ext cx="8964612" cy="5826125"/>
          </a:xfrm>
        </p:spPr>
        <p:txBody>
          <a:bodyPr>
            <a:normAutofit/>
          </a:bodyPr>
          <a:lstStyle/>
          <a:p>
            <a:pPr marL="609600" indent="0" algn="just" eaLnBrk="1" hangingPunct="1">
              <a:buFont typeface="Wingdings" pitchFamily="2" charset="2"/>
              <a:buNone/>
              <a:defRPr/>
            </a:pPr>
            <a:endParaRPr lang="el-GR" altLang="el-GR" sz="2800" dirty="0">
              <a:latin typeface="Times New Roman" pitchFamily="18" charset="0"/>
              <a:cs typeface="Times New Roman" pitchFamily="18" charset="0"/>
            </a:endParaRPr>
          </a:p>
          <a:p>
            <a:pPr marL="609600" indent="0" algn="just">
              <a:buNone/>
              <a:defRPr/>
            </a:pPr>
            <a:r>
              <a:rPr lang="el-GR" altLang="el-GR" sz="2800" dirty="0">
                <a:latin typeface="Times New Roman" pitchFamily="18" charset="0"/>
                <a:cs typeface="Times New Roman" pitchFamily="18" charset="0"/>
              </a:rPr>
              <a:t>1933-1939</a:t>
            </a:r>
          </a:p>
          <a:p>
            <a:pPr marL="609600" indent="0" algn="just" eaLnBrk="1" hangingPunct="1">
              <a:buFont typeface="Wingdings" pitchFamily="2" charset="2"/>
              <a:buNone/>
              <a:defRPr/>
            </a:pPr>
            <a:endParaRPr lang="el-GR" altLang="el-GR" sz="2800" dirty="0">
              <a:latin typeface="Times New Roman" pitchFamily="18" charset="0"/>
              <a:cs typeface="Times New Roman" pitchFamily="18" charset="0"/>
            </a:endParaRPr>
          </a:p>
          <a:p>
            <a:pPr marL="609600" indent="0" algn="just" eaLnBrk="1" hangingPunct="1">
              <a:buFont typeface="Wingdings" pitchFamily="2" charset="2"/>
              <a:buNone/>
              <a:defRPr/>
            </a:pPr>
            <a:r>
              <a:rPr lang="el-GR" altLang="el-GR" sz="2800" dirty="0">
                <a:latin typeface="Times New Roman" pitchFamily="18" charset="0"/>
                <a:cs typeface="Times New Roman" pitchFamily="18" charset="0"/>
              </a:rPr>
              <a:t>Ιδιαίτερο ενδιαφέρον. Τακτική συγκρότησης αντιναζιστικού μετώπου-προώθηση ιδέας «</a:t>
            </a:r>
            <a:r>
              <a:rPr lang="el-GR" altLang="el-GR" sz="2800" i="1" dirty="0">
                <a:latin typeface="Times New Roman" pitchFamily="18" charset="0"/>
                <a:cs typeface="Times New Roman" pitchFamily="18" charset="0"/>
              </a:rPr>
              <a:t>μακεδονικού έθνους</a:t>
            </a:r>
            <a:r>
              <a:rPr lang="el-GR" altLang="el-GR" sz="2800" dirty="0">
                <a:latin typeface="Times New Roman" pitchFamily="18" charset="0"/>
                <a:cs typeface="Times New Roman" pitchFamily="18" charset="0"/>
              </a:rPr>
              <a:t>»-στον αντίποδα </a:t>
            </a:r>
            <a:r>
              <a:rPr lang="el-GR" altLang="el-GR" sz="2800" dirty="0" err="1">
                <a:latin typeface="Times New Roman" pitchFamily="18" charset="0"/>
                <a:cs typeface="Times New Roman" pitchFamily="18" charset="0"/>
              </a:rPr>
              <a:t>φιλοχιτλεριής</a:t>
            </a:r>
            <a:r>
              <a:rPr lang="el-GR" altLang="el-GR" sz="2800" dirty="0">
                <a:latin typeface="Times New Roman" pitchFamily="18" charset="0"/>
                <a:cs typeface="Times New Roman" pitchFamily="18" charset="0"/>
              </a:rPr>
              <a:t> </a:t>
            </a:r>
            <a:r>
              <a:rPr lang="en-US" altLang="el-GR" sz="2800" dirty="0">
                <a:latin typeface="Times New Roman" pitchFamily="18" charset="0"/>
                <a:cs typeface="Times New Roman" pitchFamily="18" charset="0"/>
              </a:rPr>
              <a:t>VMRO</a:t>
            </a:r>
            <a:r>
              <a:rPr lang="el-GR" altLang="el-GR" sz="2800" b="1" i="1" dirty="0">
                <a:latin typeface="Times New Roman" pitchFamily="18" charset="0"/>
                <a:cs typeface="Times New Roman" pitchFamily="18" charset="0"/>
              </a:rPr>
              <a:t>(Ενιαία και Ανεξάρτητη Μακεδονία!</a:t>
            </a:r>
            <a:r>
              <a:rPr lang="el-GR" altLang="el-GR" sz="2800" b="1" dirty="0">
                <a:latin typeface="Times New Roman" pitchFamily="18" charset="0"/>
                <a:cs typeface="Times New Roman" pitchFamily="18" charset="0"/>
              </a:rPr>
              <a:t>)</a:t>
            </a:r>
          </a:p>
          <a:p>
            <a:pPr marL="609600" indent="0" algn="just" eaLnBrk="1" hangingPunct="1">
              <a:buFont typeface="Wingdings" pitchFamily="2" charset="2"/>
              <a:buNone/>
              <a:defRPr/>
            </a:pPr>
            <a:endParaRPr lang="el-GR" altLang="el-GR" sz="3600" dirty="0">
              <a:latin typeface="Arial" pitchFamily="34" charset="0"/>
              <a:cs typeface="Arial" pitchFamily="34" charset="0"/>
            </a:endParaRPr>
          </a:p>
          <a:p>
            <a:pPr marL="609600" indent="0" algn="just" eaLnBrk="1" hangingPunct="1">
              <a:buFont typeface="Wingdings" pitchFamily="2" charset="2"/>
              <a:buNone/>
              <a:defRPr/>
            </a:pPr>
            <a:r>
              <a:rPr lang="el-GR" altLang="el-GR" sz="2800" b="1" i="1" dirty="0">
                <a:latin typeface="Arial" pitchFamily="34" charset="0"/>
                <a:cs typeface="Arial" pitchFamily="34" charset="0"/>
              </a:rPr>
              <a:t>(</a:t>
            </a:r>
            <a:r>
              <a:rPr lang="el-GR" altLang="el-GR" sz="2400" b="1" i="1" dirty="0">
                <a:latin typeface="Arial" pitchFamily="34" charset="0"/>
                <a:cs typeface="Arial" pitchFamily="34" charset="0"/>
              </a:rPr>
              <a:t>4/1934</a:t>
            </a:r>
            <a:r>
              <a:rPr lang="el-GR" altLang="el-GR" sz="2400" i="1" dirty="0">
                <a:latin typeface="Arial" pitchFamily="34" charset="0"/>
                <a:cs typeface="Arial" pitchFamily="34" charset="0"/>
              </a:rPr>
              <a:t>-Μ</a:t>
            </a:r>
            <a:r>
              <a:rPr lang="en-US" altLang="el-GR" sz="2400" i="1" dirty="0" err="1">
                <a:latin typeface="Arial" pitchFamily="34" charset="0"/>
                <a:cs typeface="Arial" pitchFamily="34" charset="0"/>
              </a:rPr>
              <a:t>akedonsko</a:t>
            </a:r>
            <a:r>
              <a:rPr lang="en-US" altLang="el-GR" sz="2400" i="1" dirty="0">
                <a:latin typeface="Arial" pitchFamily="34" charset="0"/>
                <a:cs typeface="Arial" pitchFamily="34" charset="0"/>
              </a:rPr>
              <a:t> </a:t>
            </a:r>
            <a:r>
              <a:rPr lang="en-US" altLang="el-GR" sz="2400" i="1" dirty="0" err="1">
                <a:latin typeface="Arial" pitchFamily="34" charset="0"/>
                <a:cs typeface="Arial" pitchFamily="34" charset="0"/>
              </a:rPr>
              <a:t>Delo</a:t>
            </a:r>
            <a:r>
              <a:rPr lang="en-US" altLang="el-GR" sz="2400" i="1" dirty="0">
                <a:latin typeface="Arial" pitchFamily="34" charset="0"/>
                <a:cs typeface="Arial" pitchFamily="34" charset="0"/>
              </a:rPr>
              <a:t> (VMRO</a:t>
            </a:r>
            <a:r>
              <a:rPr lang="el-GR" altLang="el-GR" sz="2400" i="1" dirty="0">
                <a:latin typeface="Arial" pitchFamily="34" charset="0"/>
                <a:cs typeface="Arial" pitchFamily="34" charset="0"/>
              </a:rPr>
              <a:t>Ενωμένη</a:t>
            </a:r>
            <a:r>
              <a:rPr lang="en-US" altLang="el-GR" sz="2400" i="1" dirty="0">
                <a:latin typeface="Arial" pitchFamily="34" charset="0"/>
                <a:cs typeface="Arial" pitchFamily="34" charset="0"/>
              </a:rPr>
              <a:t>)</a:t>
            </a:r>
            <a:r>
              <a:rPr lang="el-GR" altLang="el-GR" sz="2400" i="1" dirty="0">
                <a:latin typeface="Arial" pitchFamily="34" charset="0"/>
                <a:cs typeface="Arial" pitchFamily="34" charset="0"/>
              </a:rPr>
              <a:t>: απόφαση για ύπαρξη «</a:t>
            </a:r>
            <a:r>
              <a:rPr lang="el-GR" altLang="el-GR" sz="2400" b="1" i="1" dirty="0">
                <a:latin typeface="Arial" pitchFamily="34" charset="0"/>
                <a:cs typeface="Arial" pitchFamily="34" charset="0"/>
              </a:rPr>
              <a:t>μακεδονικού έθνους</a:t>
            </a:r>
            <a:r>
              <a:rPr lang="el-GR" altLang="el-GR" sz="2400" i="1" dirty="0">
                <a:latin typeface="Arial" pitchFamily="34" charset="0"/>
                <a:cs typeface="Arial" pitchFamily="34" charset="0"/>
              </a:rPr>
              <a:t>»). </a:t>
            </a:r>
          </a:p>
          <a:p>
            <a:pPr marL="609600" indent="-609600" eaLnBrk="1" hangingPunct="1">
              <a:buFont typeface="Wingdings" pitchFamily="2" charset="2"/>
              <a:buNone/>
              <a:defRPr/>
            </a:pPr>
            <a:endParaRPr lang="el-GR" altLang="el-GR" sz="3600" dirty="0"/>
          </a:p>
        </p:txBody>
      </p:sp>
    </p:spTree>
  </p:cSld>
  <p:clrMapOvr>
    <a:masterClrMapping/>
  </p:clrMapOvr>
  <p:transition>
    <p:dissolve/>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normAutofit fontScale="90000"/>
          </a:bodyPr>
          <a:lstStyle/>
          <a:p>
            <a:pPr eaLnBrk="1" hangingPunct="1"/>
            <a:r>
              <a:rPr lang="el-GR" altLang="el-GR" dirty="0"/>
              <a:t>Αλλαγές γραμμής στη </a:t>
            </a:r>
            <a:r>
              <a:rPr lang="en-US" altLang="el-GR" dirty="0"/>
              <a:t>VMRO</a:t>
            </a:r>
            <a:r>
              <a:rPr lang="el-GR" altLang="el-GR" dirty="0"/>
              <a:t> (1933)</a:t>
            </a:r>
          </a:p>
        </p:txBody>
      </p:sp>
      <p:sp>
        <p:nvSpPr>
          <p:cNvPr id="18435" name="2 - Θέση περιεχομένου"/>
          <p:cNvSpPr>
            <a:spLocks noGrp="1"/>
          </p:cNvSpPr>
          <p:nvPr>
            <p:ph idx="1"/>
          </p:nvPr>
        </p:nvSpPr>
        <p:spPr/>
        <p:txBody>
          <a:bodyPr>
            <a:normAutofit/>
          </a:bodyPr>
          <a:lstStyle/>
          <a:p>
            <a:pPr eaLnBrk="1" hangingPunct="1"/>
            <a:r>
              <a:rPr lang="el-GR" altLang="el-GR"/>
              <a:t>1933: </a:t>
            </a:r>
            <a:r>
              <a:rPr lang="en-US" altLang="el-GR"/>
              <a:t>VMRO Mihajlov </a:t>
            </a:r>
            <a:r>
              <a:rPr lang="el-GR" altLang="el-GR"/>
              <a:t>είχε αποδεχτεί τη θέση για Ενιαία Ανεξάρτητη Μακεδονία (εθνική ταυτότητα Βούλγαρος, πολιτική ετικέτα Μακεδόνας) </a:t>
            </a:r>
            <a:r>
              <a:rPr lang="en-US" altLang="el-GR"/>
              <a:t>P. Sandanov </a:t>
            </a:r>
            <a:r>
              <a:rPr lang="el-GR" altLang="el-GR"/>
              <a:t>ίδρυση νοτιοσλαβικής ομοσπονδίας</a:t>
            </a:r>
          </a:p>
          <a:p>
            <a:pPr eaLnBrk="1" hangingPunct="1"/>
            <a:r>
              <a:rPr lang="el-GR" altLang="el-GR"/>
              <a:t>1934: </a:t>
            </a:r>
            <a:r>
              <a:rPr lang="en-US" altLang="el-GR"/>
              <a:t>Vladimir Poptomov </a:t>
            </a:r>
            <a:r>
              <a:rPr lang="el-GR" altLang="el-GR"/>
              <a:t>Υπόμνημα στην Κομιτερν για σύσταση εθνικο-επαναστατικών οργανώσεων με καθοδήγηση των ΚΚ με σύνθημα την αυτοδιάθεση του Μακεδονικού λαού</a:t>
            </a:r>
          </a:p>
          <a:p>
            <a:pPr eaLnBrk="1" hangingPunct="1"/>
            <a:endParaRPr lang="el-GR" altLang="el-GR"/>
          </a:p>
          <a:p>
            <a:pPr eaLnBrk="1" hangingPunct="1"/>
            <a:endParaRPr lang="el-GR" altLang="el-GR"/>
          </a:p>
        </p:txBody>
      </p:sp>
    </p:spTree>
    <p:extLst>
      <p:ext uri="{BB962C8B-B14F-4D97-AF65-F5344CB8AC3E}">
        <p14:creationId xmlns:p14="http://schemas.microsoft.com/office/powerpoint/2010/main" val="4083823454"/>
      </p:ext>
    </p:extLst>
  </p:cSld>
  <p:clrMapOvr>
    <a:masterClrMapping/>
  </p:clrMapOvr>
  <p:transition>
    <p:dissolve/>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endParaRPr lang="el-GR" altLang="el-GR"/>
          </a:p>
        </p:txBody>
      </p:sp>
      <p:sp>
        <p:nvSpPr>
          <p:cNvPr id="19459" name="2 - Θέση περιεχομένου"/>
          <p:cNvSpPr>
            <a:spLocks noGrp="1"/>
          </p:cNvSpPr>
          <p:nvPr>
            <p:ph idx="1"/>
          </p:nvPr>
        </p:nvSpPr>
        <p:spPr/>
        <p:txBody>
          <a:bodyPr/>
          <a:lstStyle/>
          <a:p>
            <a:pPr eaLnBrk="1" hangingPunct="1"/>
            <a:r>
              <a:rPr lang="el-GR" altLang="el-GR"/>
              <a:t> 20 Δεκεμβρίου 1933: συνεδρίαση </a:t>
            </a:r>
            <a:r>
              <a:rPr lang="en-US" altLang="el-GR"/>
              <a:t>BLS </a:t>
            </a:r>
            <a:r>
              <a:rPr lang="el-GR" altLang="el-GR"/>
              <a:t>της Κομιντερν εγκρίθηκε εισήγηση του </a:t>
            </a:r>
            <a:r>
              <a:rPr lang="en-US" altLang="el-GR"/>
              <a:t>Rilski </a:t>
            </a:r>
            <a:r>
              <a:rPr lang="el-GR" altLang="el-GR"/>
              <a:t>για Ενιαία Ανεξάρτητη Μακεδονία</a:t>
            </a:r>
            <a:r>
              <a:rPr lang="en-US" altLang="el-GR"/>
              <a:t>, </a:t>
            </a:r>
            <a:r>
              <a:rPr lang="el-GR" altLang="el-GR"/>
              <a:t>για Βαλκανική Ομοσπονδία εργαζομένων</a:t>
            </a:r>
          </a:p>
          <a:p>
            <a:pPr eaLnBrk="1" hangingPunct="1"/>
            <a:r>
              <a:rPr lang="el-GR" altLang="el-GR"/>
              <a:t>Φεβρουάριος </a:t>
            </a:r>
            <a:r>
              <a:rPr lang="en-US" altLang="el-GR"/>
              <a:t>1934</a:t>
            </a:r>
            <a:r>
              <a:rPr lang="el-GR" altLang="el-GR"/>
              <a:t>: Συνέδριο Κομμουνιστικής Διεθνούς. Προώθηση της ύπαρξης σλαβομακεδονικού έθνους. Αιτία η προώθηση του ναζισμού </a:t>
            </a:r>
            <a:r>
              <a:rPr lang="en-US" altLang="el-GR"/>
              <a:t>(Vlahov)</a:t>
            </a:r>
          </a:p>
          <a:p>
            <a:pPr eaLnBrk="1" hangingPunct="1"/>
            <a:endParaRPr lang="el-GR" altLang="el-GR"/>
          </a:p>
        </p:txBody>
      </p:sp>
    </p:spTree>
    <p:extLst>
      <p:ext uri="{BB962C8B-B14F-4D97-AF65-F5344CB8AC3E}">
        <p14:creationId xmlns:p14="http://schemas.microsoft.com/office/powerpoint/2010/main" val="1717979166"/>
      </p:ext>
    </p:extLst>
  </p:cSld>
  <p:clrMapOvr>
    <a:masterClrMapping/>
  </p:clrMapOvr>
  <p:transition>
    <p:dissolve/>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endParaRPr lang="el-GR" altLang="el-GR"/>
          </a:p>
        </p:txBody>
      </p:sp>
      <p:sp>
        <p:nvSpPr>
          <p:cNvPr id="20483" name="2 - Θέση περιεχομένου"/>
          <p:cNvSpPr>
            <a:spLocks noGrp="1"/>
          </p:cNvSpPr>
          <p:nvPr>
            <p:ph idx="1"/>
          </p:nvPr>
        </p:nvSpPr>
        <p:spPr/>
        <p:txBody>
          <a:bodyPr>
            <a:normAutofit/>
          </a:bodyPr>
          <a:lstStyle/>
          <a:p>
            <a:pPr eaLnBrk="1" hangingPunct="1"/>
            <a:r>
              <a:rPr lang="el-GR" altLang="el-GR"/>
              <a:t>«.. Κεντρικό σύνθημα της </a:t>
            </a:r>
            <a:r>
              <a:rPr lang="en-US" altLang="el-GR"/>
              <a:t>VMRO </a:t>
            </a:r>
            <a:r>
              <a:rPr lang="el-GR" altLang="el-GR"/>
              <a:t>Ενωμένης πρέπει να είναι το σύνθημα για το δικαίωμα του έθνους για αυτοδιάθεση μέχρι την απόσχιση και την κατάκτηση της ανεξάρτητης ενιαίας μακεδονικής δημοκρατίας των εργαζομένων..»</a:t>
            </a:r>
          </a:p>
          <a:p>
            <a:pPr eaLnBrk="1" hangingPunct="1"/>
            <a:r>
              <a:rPr lang="el-GR" altLang="el-GR"/>
              <a:t>1933 ιδρύθηκε ηγετικός πυρήνας της Ενωμένης στην ελληνική Μακεδονία υπό τον Ανδρέα Τσίπα  </a:t>
            </a:r>
          </a:p>
        </p:txBody>
      </p:sp>
    </p:spTree>
    <p:extLst>
      <p:ext uri="{BB962C8B-B14F-4D97-AF65-F5344CB8AC3E}">
        <p14:creationId xmlns:p14="http://schemas.microsoft.com/office/powerpoint/2010/main" val="2564539653"/>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572272"/>
          </a:xfrm>
        </p:spPr>
        <p:txBody>
          <a:bodyPr>
            <a:normAutofit fontScale="92500" lnSpcReduction="20000"/>
          </a:bodyPr>
          <a:lstStyle/>
          <a:p>
            <a:pPr algn="ctr">
              <a:buNone/>
            </a:pPr>
            <a:r>
              <a:rPr lang="el-GR" sz="2400" dirty="0">
                <a:latin typeface="Times New Roman" pitchFamily="18" charset="0"/>
                <a:cs typeface="Times New Roman" pitchFamily="18" charset="0"/>
              </a:rPr>
              <a:t>Συμπεράσματα</a:t>
            </a:r>
          </a:p>
          <a:p>
            <a:pPr algn="just">
              <a:buFont typeface="Wingdings" pitchFamily="2" charset="2"/>
              <a:buChar char="Ø"/>
            </a:pPr>
            <a:r>
              <a:rPr lang="el-GR" sz="2400" dirty="0">
                <a:latin typeface="Times New Roman" pitchFamily="18" charset="0"/>
                <a:cs typeface="Times New Roman" pitchFamily="18" charset="0"/>
              </a:rPr>
              <a:t> Από τη σύγκριση γραμματειακών και επιγραφικών πηγών  προκύπτει ότι: - από ένα μεγάλο μέρος των πρώτων δε συνάγεται το ίδιο αποτέλεσμα </a:t>
            </a:r>
          </a:p>
          <a:p>
            <a:pPr algn="just">
              <a:buNone/>
            </a:pPr>
            <a:r>
              <a:rPr lang="el-GR" sz="2400" dirty="0">
                <a:latin typeface="Times New Roman" pitchFamily="18" charset="0"/>
                <a:cs typeface="Times New Roman" pitchFamily="18" charset="0"/>
              </a:rPr>
              <a:t>            - η εικόνα που δημιουργείται αβίαστα από τις δεύτερες ότι οι Μακεδόνες είναι ελληνικό φύλο δεν αποκαλύπτεται τόσο εύκολα από τις πρώτες.</a:t>
            </a:r>
          </a:p>
          <a:p>
            <a:pPr algn="just">
              <a:buFont typeface="Wingdings" pitchFamily="2" charset="2"/>
              <a:buChar char="Ø"/>
            </a:pPr>
            <a:r>
              <a:rPr lang="el-GR" sz="2400" dirty="0">
                <a:latin typeface="Times New Roman" pitchFamily="18" charset="0"/>
                <a:cs typeface="Times New Roman" pitchFamily="18" charset="0"/>
              </a:rPr>
              <a:t> Οι γραμματειακές πηγές που κάνουν διάκριση Ελλήνων  και Μακεδόνων είναι λίγες:  - Θουκυδίδης και Ισοκράτης, ενώ </a:t>
            </a:r>
          </a:p>
          <a:p>
            <a:pPr algn="just">
              <a:buNone/>
            </a:pPr>
            <a:r>
              <a:rPr lang="el-GR" sz="2400" dirty="0">
                <a:latin typeface="Times New Roman" pitchFamily="18" charset="0"/>
                <a:cs typeface="Times New Roman" pitchFamily="18" charset="0"/>
              </a:rPr>
              <a:t>                                            - ο Ηρόδοτος υποστηρίζει ότι οι  Μακεδόνες 			       είναι ελληνικό φύλο.</a:t>
            </a:r>
          </a:p>
          <a:p>
            <a:pPr algn="just">
              <a:buFont typeface="Wingdings" pitchFamily="2" charset="2"/>
              <a:buChar char="Ø"/>
            </a:pPr>
            <a:r>
              <a:rPr lang="el-GR" sz="2400" dirty="0">
                <a:latin typeface="Times New Roman" pitchFamily="18" charset="0"/>
                <a:cs typeface="Times New Roman" pitchFamily="18" charset="0"/>
              </a:rPr>
              <a:t> Η διαφορά που παρατηρείται στους παραπάνω αποδίδεται στα εξής: </a:t>
            </a:r>
          </a:p>
          <a:p>
            <a:pPr algn="just">
              <a:buNone/>
            </a:pPr>
            <a:r>
              <a:rPr lang="el-GR" sz="2400" dirty="0">
                <a:latin typeface="Times New Roman" pitchFamily="18" charset="0"/>
                <a:cs typeface="Times New Roman" pitchFamily="18" charset="0"/>
              </a:rPr>
              <a:t>               - στον Θουκυδίδη η Μακεδονία νοείται ως μια πολυφυλετική μοναρχία, που δε γνώριζε την πόλη ως πολιτική και πολιτιστική οντότητα</a:t>
            </a:r>
          </a:p>
          <a:p>
            <a:pPr algn="just">
              <a:buNone/>
            </a:pPr>
            <a:r>
              <a:rPr lang="el-GR" sz="2400" dirty="0">
                <a:latin typeface="Times New Roman" pitchFamily="18" charset="0"/>
                <a:cs typeface="Times New Roman" pitchFamily="18" charset="0"/>
              </a:rPr>
              <a:t>                - στον Ισοκράτη ο όρος </a:t>
            </a:r>
            <a:r>
              <a:rPr lang="el-GR" sz="2400" i="1" dirty="0">
                <a:latin typeface="Times New Roman" pitchFamily="18" charset="0"/>
                <a:cs typeface="Times New Roman" pitchFamily="18" charset="0"/>
              </a:rPr>
              <a:t>Ελλάς </a:t>
            </a:r>
            <a:r>
              <a:rPr lang="el-GR" sz="2400" dirty="0">
                <a:latin typeface="Times New Roman" pitchFamily="18" charset="0"/>
                <a:cs typeface="Times New Roman" pitchFamily="18" charset="0"/>
              </a:rPr>
              <a:t>δήλωνε το χώρο μέχρι τη Θεσσαλία</a:t>
            </a:r>
          </a:p>
          <a:p>
            <a:pPr algn="just">
              <a:buFont typeface="Wingdings" pitchFamily="2" charset="2"/>
              <a:buChar char="Ø"/>
            </a:pPr>
            <a:r>
              <a:rPr lang="el-GR" sz="2400" i="1" dirty="0">
                <a:latin typeface="Times New Roman" pitchFamily="18" charset="0"/>
                <a:cs typeface="Times New Roman" pitchFamily="18" charset="0"/>
              </a:rPr>
              <a:t> </a:t>
            </a:r>
            <a:r>
              <a:rPr lang="el-GR" sz="2400" dirty="0">
                <a:latin typeface="Times New Roman" pitchFamily="18" charset="0"/>
                <a:cs typeface="Times New Roman" pitchFamily="18" charset="0"/>
              </a:rPr>
              <a:t>Και οι δύο όμως αντιδιαστέλλουν τους Μακεδόνες από τους βαρβάρους.</a:t>
            </a:r>
          </a:p>
          <a:p>
            <a:pPr algn="just">
              <a:buNone/>
            </a:pP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0556243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l-GR" altLang="el-GR"/>
              <a:t>Επιπτώσεις στη Βουλγαρία</a:t>
            </a:r>
          </a:p>
        </p:txBody>
      </p:sp>
      <p:sp>
        <p:nvSpPr>
          <p:cNvPr id="3" name="2 - Θέση περιεχομένου"/>
          <p:cNvSpPr>
            <a:spLocks noGrp="1"/>
          </p:cNvSpPr>
          <p:nvPr>
            <p:ph idx="1"/>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l-GR" dirty="0"/>
              <a:t>Διώξεις και συλλήψεις των μελών της </a:t>
            </a:r>
            <a:r>
              <a:rPr lang="en-US" dirty="0"/>
              <a:t>VMRO </a:t>
            </a:r>
            <a:r>
              <a:rPr lang="el-GR" dirty="0"/>
              <a:t>ενωμένης με κατηγορία την άποψη ότι οι Μακεδόνες δεν είναι Βούλγαροι, αλλά ιδιαίτερο έθνος, κάτι που είχε δεχτεί και το ΚΚΒ τον Φεβρουάριο του 1935</a:t>
            </a:r>
          </a:p>
          <a:p>
            <a:pPr marL="365760" indent="-256032" eaLnBrk="1" fontAlgn="auto" hangingPunct="1">
              <a:spcAft>
                <a:spcPts val="0"/>
              </a:spcAft>
              <a:buClr>
                <a:schemeClr val="accent3"/>
              </a:buClr>
              <a:buFont typeface="Georgia"/>
              <a:buChar char="•"/>
              <a:defRPr/>
            </a:pPr>
            <a:r>
              <a:rPr lang="el-GR" dirty="0"/>
              <a:t>1934 Διάλυση της </a:t>
            </a:r>
            <a:r>
              <a:rPr lang="en-US" dirty="0"/>
              <a:t>VMRO </a:t>
            </a:r>
            <a:r>
              <a:rPr lang="el-GR" dirty="0"/>
              <a:t>ενωμένης, ανάληψη δράσης από το ΒΚΚ</a:t>
            </a:r>
          </a:p>
          <a:p>
            <a:pPr marL="365760" indent="-256032" eaLnBrk="1" fontAlgn="auto" hangingPunct="1">
              <a:spcAft>
                <a:spcPts val="0"/>
              </a:spcAft>
              <a:buClr>
                <a:schemeClr val="accent3"/>
              </a:buClr>
              <a:buFont typeface="Georgia"/>
              <a:buChar char="•"/>
              <a:defRPr/>
            </a:pPr>
            <a:r>
              <a:rPr lang="el-GR" dirty="0"/>
              <a:t> 1938: ίδρυση Μακεδονικού Λογοτεχνικού Συλλόγου. Ο κύκλος διαλύθηκε με την είσοδο του βουλγαρικού στρατού το Μάιο του 1941</a:t>
            </a:r>
          </a:p>
        </p:txBody>
      </p:sp>
    </p:spTree>
    <p:extLst>
      <p:ext uri="{BB962C8B-B14F-4D97-AF65-F5344CB8AC3E}">
        <p14:creationId xmlns:p14="http://schemas.microsoft.com/office/powerpoint/2010/main" val="3618491523"/>
      </p:ext>
    </p:extLst>
  </p:cSld>
  <p:clrMapOvr>
    <a:masterClrMapping/>
  </p:clrMapOvr>
  <p:transition>
    <p:dissolve/>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1934-1935</a:t>
            </a:r>
          </a:p>
        </p:txBody>
      </p:sp>
      <p:sp>
        <p:nvSpPr>
          <p:cNvPr id="3" name="Θέση περιεχομένου 2"/>
          <p:cNvSpPr>
            <a:spLocks noGrp="1"/>
          </p:cNvSpPr>
          <p:nvPr>
            <p:ph idx="1"/>
          </p:nvPr>
        </p:nvSpPr>
        <p:spPr/>
        <p:txBody>
          <a:bodyPr/>
          <a:lstStyle/>
          <a:p>
            <a:r>
              <a:rPr lang="el-GR" b="1" dirty="0"/>
              <a:t>Ιούνιος 1934</a:t>
            </a:r>
            <a:r>
              <a:rPr lang="el-GR" dirty="0"/>
              <a:t>: ΚΚΓ υπέρ της εκδίωξης των Σέρβων (</a:t>
            </a:r>
            <a:r>
              <a:rPr lang="el-GR" dirty="0" err="1"/>
              <a:t>υπάλλήλων</a:t>
            </a:r>
            <a:r>
              <a:rPr lang="el-GR" dirty="0"/>
              <a:t>, στρατιωτικών κλπ.) από τη Μακεδονία. Η ΕΜΕΟ διαλύεται.</a:t>
            </a:r>
          </a:p>
          <a:p>
            <a:r>
              <a:rPr lang="el-GR" b="1" dirty="0"/>
              <a:t>Δεκέμβριος 1935:  </a:t>
            </a:r>
            <a:r>
              <a:rPr lang="el-GR" dirty="0"/>
              <a:t>7</a:t>
            </a:r>
            <a:r>
              <a:rPr lang="el-GR" baseline="30000" dirty="0"/>
              <a:t>ο</a:t>
            </a:r>
            <a:r>
              <a:rPr lang="el-GR" dirty="0"/>
              <a:t>  συνέδριο </a:t>
            </a:r>
            <a:r>
              <a:rPr lang="el-GR" dirty="0" err="1"/>
              <a:t>Κομιντέρν</a:t>
            </a:r>
            <a:r>
              <a:rPr lang="el-GR" dirty="0"/>
              <a:t>, το ΚΚΕ στο 6</a:t>
            </a:r>
            <a:r>
              <a:rPr lang="el-GR" baseline="30000" dirty="0"/>
              <a:t>ο</a:t>
            </a:r>
            <a:r>
              <a:rPr lang="el-GR" dirty="0"/>
              <a:t> συνέδριο τάσσεται υπέρ των ίσων δικαιωμάτων στις μειονότητες.</a:t>
            </a:r>
            <a:endParaRPr lang="el-GR" b="1" dirty="0"/>
          </a:p>
          <a:p>
            <a:endParaRPr lang="el-GR" dirty="0"/>
          </a:p>
        </p:txBody>
      </p:sp>
    </p:spTree>
    <p:extLst>
      <p:ext uri="{BB962C8B-B14F-4D97-AF65-F5344CB8AC3E}">
        <p14:creationId xmlns:p14="http://schemas.microsoft.com/office/powerpoint/2010/main" val="4217087433"/>
      </p:ext>
    </p:extLst>
  </p:cSld>
  <p:clrMapOvr>
    <a:masterClrMapping/>
  </p:clrMapOvr>
  <p:transition>
    <p:dissolve/>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Ζ ΣΥΝΕΔΡΙΟ ΚΔ  1935</a:t>
            </a:r>
            <a:endParaRPr lang="en-US" dirty="0"/>
          </a:p>
        </p:txBody>
      </p:sp>
      <p:sp>
        <p:nvSpPr>
          <p:cNvPr id="3" name="2 - Θέση περιεχομένου"/>
          <p:cNvSpPr>
            <a:spLocks noGrp="1"/>
          </p:cNvSpPr>
          <p:nvPr>
            <p:ph idx="1"/>
          </p:nvPr>
        </p:nvSpPr>
        <p:spPr/>
        <p:txBody>
          <a:bodyPr>
            <a:normAutofit lnSpcReduction="10000"/>
          </a:bodyPr>
          <a:lstStyle/>
          <a:p>
            <a:r>
              <a:rPr lang="el-GR" dirty="0"/>
              <a:t>Εγκατάλειψη απομόνωσης ενώπιον απειλής ναζισμού</a:t>
            </a:r>
          </a:p>
          <a:p>
            <a:r>
              <a:rPr lang="el-GR" dirty="0"/>
              <a:t>Ίδρυση Ενιαίων Μετώπων με σοσιαλιστικά και αγροτικά κόμματα</a:t>
            </a:r>
          </a:p>
          <a:p>
            <a:r>
              <a:rPr lang="el-GR" dirty="0"/>
              <a:t>Ίσα δικαιώματα στις μειονότητες εντός εθνών-κρατών</a:t>
            </a:r>
            <a:endParaRPr lang="en-US" dirty="0"/>
          </a:p>
          <a:p>
            <a:r>
              <a:rPr lang="en-US" dirty="0"/>
              <a:t>Front </a:t>
            </a:r>
            <a:r>
              <a:rPr lang="en-US" dirty="0" err="1"/>
              <a:t>Narodne</a:t>
            </a:r>
            <a:r>
              <a:rPr lang="en-US" dirty="0"/>
              <a:t> </a:t>
            </a:r>
            <a:r>
              <a:rPr lang="en-US" dirty="0" err="1"/>
              <a:t>Slobode</a:t>
            </a:r>
            <a:r>
              <a:rPr lang="en-US" dirty="0"/>
              <a:t> (M</a:t>
            </a:r>
            <a:r>
              <a:rPr lang="el-GR" dirty="0" err="1"/>
              <a:t>έτωπο</a:t>
            </a:r>
            <a:r>
              <a:rPr lang="el-GR" dirty="0"/>
              <a:t> για τη Λαϊκή Απελευθέρωση. Η απόσχιση εξυπηρετεί τους φασίστες ιμπεριαλιστές.</a:t>
            </a:r>
          </a:p>
          <a:p>
            <a:r>
              <a:rPr lang="en-US" dirty="0" err="1"/>
              <a:t>Kofos</a:t>
            </a:r>
            <a:r>
              <a:rPr lang="en-US" dirty="0"/>
              <a:t> </a:t>
            </a:r>
            <a:r>
              <a:rPr lang="en-US" i="1" dirty="0"/>
              <a:t>Nationalism and Communism</a:t>
            </a:r>
            <a:r>
              <a:rPr lang="en-US" dirty="0"/>
              <a:t>.</a:t>
            </a:r>
          </a:p>
        </p:txBody>
      </p:sp>
    </p:spTree>
  </p:cSld>
  <p:clrMapOvr>
    <a:masterClrMapping/>
  </p:clrMapOvr>
  <p:transition>
    <p:dissolve/>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 ΣΥΝΕΔΡΙΟ ΚΚΕ 1935</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a:t>Η αλλαγή της δημογραφικής σύνθεσης της ελληνικής Μακεδονίας</a:t>
            </a:r>
          </a:p>
          <a:p>
            <a:r>
              <a:rPr lang="el-GR" dirty="0"/>
              <a:t>Οι ανάγκες του αντιφασιστικού αγώνα</a:t>
            </a:r>
          </a:p>
          <a:p>
            <a:r>
              <a:rPr lang="el-GR" dirty="0"/>
              <a:t>Νέο σύνθημα ισότητα για τις μειονότητες</a:t>
            </a:r>
          </a:p>
          <a:p>
            <a:r>
              <a:rPr lang="en-US" dirty="0"/>
              <a:t>Charles </a:t>
            </a:r>
            <a:r>
              <a:rPr lang="en-US" dirty="0" err="1"/>
              <a:t>Zalar</a:t>
            </a:r>
            <a:r>
              <a:rPr lang="en-US" dirty="0"/>
              <a:t>. Yugoslav Communism: A critical Study. </a:t>
            </a:r>
            <a:r>
              <a:rPr lang="en-US" dirty="0" err="1"/>
              <a:t>Ouasington</a:t>
            </a:r>
            <a:r>
              <a:rPr lang="en-US" dirty="0"/>
              <a:t>. 1961</a:t>
            </a:r>
          </a:p>
          <a:p>
            <a:r>
              <a:rPr lang="el-GR" dirty="0"/>
              <a:t>Φεβρουάριος 1934: </a:t>
            </a:r>
            <a:r>
              <a:rPr lang="el-GR" dirty="0" err="1"/>
              <a:t>Κομιντέρν</a:t>
            </a:r>
            <a:r>
              <a:rPr lang="el-GR" dirty="0"/>
              <a:t> Ψήφισμα για «Μακεδονικό έθνος»(</a:t>
            </a:r>
            <a:r>
              <a:rPr lang="en-US" dirty="0" err="1"/>
              <a:t>Ivo</a:t>
            </a:r>
            <a:r>
              <a:rPr lang="en-US" dirty="0"/>
              <a:t> </a:t>
            </a:r>
            <a:r>
              <a:rPr lang="en-US" dirty="0" err="1"/>
              <a:t>Banac</a:t>
            </a:r>
            <a:r>
              <a:rPr lang="en-US" dirty="0"/>
              <a:t>, The National Question in </a:t>
            </a:r>
            <a:r>
              <a:rPr lang="en-US" dirty="0" err="1"/>
              <a:t>Jugoslavia</a:t>
            </a:r>
            <a:r>
              <a:rPr lang="en-US" dirty="0"/>
              <a:t>: Origins, History, Politics, Ithaca, 1988)</a:t>
            </a:r>
            <a:endParaRPr lang="el-GR" dirty="0"/>
          </a:p>
          <a:p>
            <a:r>
              <a:rPr lang="el-GR" dirty="0"/>
              <a:t>1940: Ε Σύνοδος ΚΚΓ καλούσε τον μακεδονικό λαό να αγωνιστεί για απελευθέρωση</a:t>
            </a:r>
            <a:endParaRPr lang="en-US" dirty="0"/>
          </a:p>
        </p:txBody>
      </p:sp>
    </p:spTree>
  </p:cSld>
  <p:clrMapOvr>
    <a:masterClrMapping/>
  </p:clrMapOvr>
  <p:transition>
    <p:dissolve/>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fontScale="90000"/>
          </a:bodyPr>
          <a:lstStyle/>
          <a:p>
            <a:pPr eaLnBrk="1" hangingPunct="1"/>
            <a:r>
              <a:rPr lang="el-GR" altLang="el-GR"/>
              <a:t>Δεκέμβριος 1935: 7</a:t>
            </a:r>
            <a:r>
              <a:rPr lang="el-GR" altLang="el-GR" baseline="30000"/>
              <a:t>ο</a:t>
            </a:r>
            <a:r>
              <a:rPr lang="el-GR" altLang="el-GR"/>
              <a:t> συνέδριο της ΚΔ</a:t>
            </a:r>
          </a:p>
        </p:txBody>
      </p:sp>
      <p:sp>
        <p:nvSpPr>
          <p:cNvPr id="22531" name="2 - Θέση περιεχομένου"/>
          <p:cNvSpPr>
            <a:spLocks noGrp="1"/>
          </p:cNvSpPr>
          <p:nvPr>
            <p:ph idx="1"/>
          </p:nvPr>
        </p:nvSpPr>
        <p:spPr/>
        <p:txBody>
          <a:bodyPr/>
          <a:lstStyle/>
          <a:p>
            <a:pPr eaLnBrk="1" hangingPunct="1"/>
            <a:r>
              <a:rPr lang="el-GR" altLang="el-GR" dirty="0"/>
              <a:t>Εγκαταλείφθηκε το σύνθημα Ενιαία και ανεξάρτητη Μακεδονία αι υιοθετήθηκε η πλήρη ισοτιμία των μειονοτήτων εντός του ελληνικού κράτους.</a:t>
            </a:r>
          </a:p>
        </p:txBody>
      </p:sp>
    </p:spTree>
    <p:extLst>
      <p:ext uri="{BB962C8B-B14F-4D97-AF65-F5344CB8AC3E}">
        <p14:creationId xmlns:p14="http://schemas.microsoft.com/office/powerpoint/2010/main" val="4284843409"/>
      </p:ext>
    </p:extLst>
  </p:cSld>
  <p:clrMapOvr>
    <a:masterClrMapping/>
  </p:clrMapOvr>
  <p:transition>
    <p:dissolve/>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1936</a:t>
            </a:r>
          </a:p>
        </p:txBody>
      </p:sp>
      <p:sp>
        <p:nvSpPr>
          <p:cNvPr id="3" name="Θέση περιεχομένου 2"/>
          <p:cNvSpPr>
            <a:spLocks noGrp="1"/>
          </p:cNvSpPr>
          <p:nvPr>
            <p:ph idx="1"/>
          </p:nvPr>
        </p:nvSpPr>
        <p:spPr/>
        <p:txBody>
          <a:bodyPr/>
          <a:lstStyle/>
          <a:p>
            <a:r>
              <a:rPr lang="el-GR" dirty="0"/>
              <a:t>Το ΚΚΓ στη Μόσχα παίρνει την ίδια θέση. Η ΕΜΕΟ-ενωμένη διαλύεται και τα μέλη της διώκονται</a:t>
            </a:r>
          </a:p>
        </p:txBody>
      </p:sp>
    </p:spTree>
    <p:extLst>
      <p:ext uri="{BB962C8B-B14F-4D97-AF65-F5344CB8AC3E}">
        <p14:creationId xmlns:p14="http://schemas.microsoft.com/office/powerpoint/2010/main" val="3635662523"/>
      </p:ext>
    </p:extLst>
  </p:cSld>
  <p:clrMapOvr>
    <a:masterClrMapping/>
  </p:clrMapOvr>
  <p:transition>
    <p:dissolve/>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1938</a:t>
            </a:r>
            <a:endParaRPr lang="en-US" dirty="0"/>
          </a:p>
        </p:txBody>
      </p:sp>
      <p:sp>
        <p:nvSpPr>
          <p:cNvPr id="3" name="2 - Θέση περιεχομένου"/>
          <p:cNvSpPr>
            <a:spLocks noGrp="1"/>
          </p:cNvSpPr>
          <p:nvPr>
            <p:ph idx="1"/>
          </p:nvPr>
        </p:nvSpPr>
        <p:spPr/>
        <p:txBody>
          <a:bodyPr/>
          <a:lstStyle/>
          <a:p>
            <a:r>
              <a:rPr lang="el-GR" dirty="0"/>
              <a:t>Συμφωνία της Θεσσαλονίκης μεταξύ Βουλγαρίας και μικρής </a:t>
            </a:r>
            <a:r>
              <a:rPr lang="el-GR" dirty="0" err="1"/>
              <a:t>Αντάντ</a:t>
            </a:r>
            <a:endParaRPr lang="el-GR" dirty="0"/>
          </a:p>
          <a:p>
            <a:r>
              <a:rPr lang="el-GR" dirty="0"/>
              <a:t>Η συμφωνία δεν είχε συνέχεια αφού στη Γιουγκοσλαβική Μακεδονία α) οι Γιουγκοσλάβοι απαγόρευαν τις βουλγαρικές εφημερίδες β) απαγόρευαν τη βουλγαρική γλώσσα γ) ο </a:t>
            </a:r>
            <a:r>
              <a:rPr lang="en-US" dirty="0" err="1"/>
              <a:t>Mihailov</a:t>
            </a:r>
            <a:r>
              <a:rPr lang="en-US" dirty="0"/>
              <a:t> </a:t>
            </a:r>
            <a:r>
              <a:rPr lang="el-GR" dirty="0"/>
              <a:t>είχε επαφές με τους Ιταλούς αν και η </a:t>
            </a:r>
            <a:r>
              <a:rPr lang="en-US" dirty="0"/>
              <a:t>VMRO </a:t>
            </a:r>
            <a:r>
              <a:rPr lang="el-GR" dirty="0"/>
              <a:t> είχε διαλυθεί το 1934.</a:t>
            </a:r>
            <a:endParaRPr lang="en-US" dirty="0"/>
          </a:p>
        </p:txBody>
      </p:sp>
    </p:spTree>
  </p:cSld>
  <p:clrMapOvr>
    <a:masterClrMapping/>
  </p:clrMapOvr>
  <p:transition>
    <p:dissolve/>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1938-1940</a:t>
            </a:r>
            <a:endParaRPr lang="en-US" dirty="0"/>
          </a:p>
        </p:txBody>
      </p:sp>
      <p:sp>
        <p:nvSpPr>
          <p:cNvPr id="3" name="2 - Θέση περιεχομένου"/>
          <p:cNvSpPr>
            <a:spLocks noGrp="1"/>
          </p:cNvSpPr>
          <p:nvPr>
            <p:ph idx="1"/>
          </p:nvPr>
        </p:nvSpPr>
        <p:spPr/>
        <p:txBody>
          <a:bodyPr/>
          <a:lstStyle/>
          <a:p>
            <a:r>
              <a:rPr lang="en-US" dirty="0"/>
              <a:t>O </a:t>
            </a:r>
            <a:r>
              <a:rPr lang="el-GR" dirty="0"/>
              <a:t>ιταλικός παράγοντας προσπαθούσε να αφυπνίσει τους Αλβανούς στο </a:t>
            </a:r>
            <a:r>
              <a:rPr lang="el-GR" dirty="0" err="1"/>
              <a:t>Κόσοβοαν</a:t>
            </a:r>
            <a:r>
              <a:rPr lang="el-GR" dirty="0"/>
              <a:t> και αποδεικνύονταν «πολιτικά διάφοροι»</a:t>
            </a:r>
          </a:p>
          <a:p>
            <a:r>
              <a:rPr lang="el-GR" dirty="0"/>
              <a:t>Οι «</a:t>
            </a:r>
            <a:r>
              <a:rPr lang="el-GR" dirty="0" err="1"/>
              <a:t>σλαβομακεδόνες</a:t>
            </a:r>
            <a:r>
              <a:rPr lang="el-GR" dirty="0"/>
              <a:t>» ήθελαν αυτονομία ως ένα βαθμό από το Βελιγράδι και θα υποστήριζαν μια ομοσπονδία</a:t>
            </a:r>
          </a:p>
          <a:p>
            <a:r>
              <a:rPr lang="el-GR" dirty="0"/>
              <a:t>Τον Ιούλιο του 1940 σημειώθηκε </a:t>
            </a:r>
            <a:r>
              <a:rPr lang="el-GR" dirty="0" err="1"/>
              <a:t>φιλογερμανική</a:t>
            </a:r>
            <a:r>
              <a:rPr lang="el-GR" dirty="0"/>
              <a:t> στροφή της Βουλγαρίας</a:t>
            </a:r>
            <a:endParaRPr lang="en-US" dirty="0"/>
          </a:p>
        </p:txBody>
      </p:sp>
    </p:spTree>
  </p:cSld>
  <p:clrMapOvr>
    <a:masterClrMapping/>
  </p:clrMapOvr>
  <p:transition>
    <p:dissolve/>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Ιανουάριος 1941</a:t>
            </a:r>
            <a:endParaRPr lang="en-US" dirty="0"/>
          </a:p>
        </p:txBody>
      </p:sp>
      <p:sp>
        <p:nvSpPr>
          <p:cNvPr id="3" name="2 - Θέση περιεχομένου"/>
          <p:cNvSpPr>
            <a:spLocks noGrp="1"/>
          </p:cNvSpPr>
          <p:nvPr>
            <p:ph idx="1"/>
          </p:nvPr>
        </p:nvSpPr>
        <p:spPr/>
        <p:txBody>
          <a:bodyPr>
            <a:normAutofit fontScale="92500"/>
          </a:bodyPr>
          <a:lstStyle/>
          <a:p>
            <a:r>
              <a:rPr lang="en-US" dirty="0"/>
              <a:t>O </a:t>
            </a:r>
            <a:r>
              <a:rPr lang="en-US" dirty="0" err="1"/>
              <a:t>Randel</a:t>
            </a:r>
            <a:r>
              <a:rPr lang="en-US" dirty="0"/>
              <a:t> </a:t>
            </a:r>
            <a:r>
              <a:rPr lang="el-GR" dirty="0"/>
              <a:t>αναφέρεται στην ιδέα μιας Νοτιοσλαβικής Ομοσπονδίας (</a:t>
            </a:r>
            <a:r>
              <a:rPr lang="en-US" dirty="0"/>
              <a:t>Barker, British policy, Victor </a:t>
            </a:r>
            <a:r>
              <a:rPr lang="en-US" dirty="0" err="1"/>
              <a:t>Rothwell</a:t>
            </a:r>
            <a:r>
              <a:rPr lang="en-US" dirty="0"/>
              <a:t>. Britain and the Cold War 1941-1947. London 1982, 193-198.</a:t>
            </a:r>
          </a:p>
          <a:p>
            <a:r>
              <a:rPr lang="en-US" dirty="0"/>
              <a:t>H </a:t>
            </a:r>
            <a:r>
              <a:rPr lang="el-GR" dirty="0"/>
              <a:t>ιδέα της ομοσπονδίας αυτής θα προκαλούσε αντιδράσεις από την πλευρά της Ελλάδος.</a:t>
            </a:r>
          </a:p>
          <a:p>
            <a:r>
              <a:rPr lang="el-GR" dirty="0"/>
              <a:t>Οι Γερμανοί πρόσφεραν στους Γιουγκοσλάβους τη Θεσσαλονίκη (</a:t>
            </a:r>
            <a:r>
              <a:rPr lang="en-US" dirty="0"/>
              <a:t> St. </a:t>
            </a:r>
            <a:r>
              <a:rPr lang="en-US" dirty="0" err="1"/>
              <a:t>Xydes</a:t>
            </a:r>
            <a:r>
              <a:rPr lang="en-US" dirty="0"/>
              <a:t>. Greece and the great powers 1944-1947: Prelude to the Truman doctrine, Perceptions)</a:t>
            </a:r>
          </a:p>
        </p:txBody>
      </p:sp>
    </p:spTree>
  </p:cSld>
  <p:clrMapOvr>
    <a:masterClrMapping/>
  </p:clrMapOvr>
  <p:transition>
    <p:dissolve/>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Φεβρουάριος 1941</a:t>
            </a:r>
            <a:endParaRPr lang="en-US" dirty="0"/>
          </a:p>
        </p:txBody>
      </p:sp>
      <p:sp>
        <p:nvSpPr>
          <p:cNvPr id="3" name="2 - Θέση περιεχομένου"/>
          <p:cNvSpPr>
            <a:spLocks noGrp="1"/>
          </p:cNvSpPr>
          <p:nvPr>
            <p:ph idx="1"/>
          </p:nvPr>
        </p:nvSpPr>
        <p:spPr/>
        <p:txBody>
          <a:bodyPr/>
          <a:lstStyle/>
          <a:p>
            <a:r>
              <a:rPr lang="el-GR" dirty="0"/>
              <a:t>Υπογράφηκε το «</a:t>
            </a:r>
            <a:r>
              <a:rPr lang="el-GR" dirty="0" err="1"/>
              <a:t>τουρκοβουλγαρικό</a:t>
            </a:r>
            <a:r>
              <a:rPr lang="el-GR" dirty="0"/>
              <a:t> σύμφωνο » στη Βιέννη </a:t>
            </a:r>
            <a:r>
              <a:rPr lang="en-US" dirty="0"/>
              <a:t>a</a:t>
            </a:r>
            <a:r>
              <a:rPr lang="el-GR" dirty="0" err="1"/>
              <a:t>πό</a:t>
            </a:r>
            <a:r>
              <a:rPr lang="el-GR" dirty="0"/>
              <a:t> τον Β.</a:t>
            </a:r>
            <a:r>
              <a:rPr lang="en-US" dirty="0"/>
              <a:t> </a:t>
            </a:r>
            <a:r>
              <a:rPr lang="en-US" dirty="0" err="1"/>
              <a:t>Filov</a:t>
            </a:r>
            <a:r>
              <a:rPr lang="el-GR" dirty="0"/>
              <a:t> με πρωτοβουλία της Βρετανίας.</a:t>
            </a:r>
          </a:p>
          <a:p>
            <a:r>
              <a:rPr lang="el-GR" dirty="0"/>
              <a:t>Τον Μάρτιο του 1941 η Σόφια προσχώρησε στον άξονα. Ο </a:t>
            </a:r>
            <a:r>
              <a:rPr lang="el-GR" dirty="0" err="1"/>
              <a:t>Βόρις</a:t>
            </a:r>
            <a:r>
              <a:rPr lang="el-GR" dirty="0"/>
              <a:t> είχε επιλέξει τον Χίτλερ.</a:t>
            </a:r>
          </a:p>
          <a:p>
            <a:endParaRPr lang="el-GR" dirty="0"/>
          </a:p>
          <a:p>
            <a:endParaRPr lang="en-US" dirty="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84710" y="116631"/>
            <a:ext cx="7055380" cy="2160239"/>
          </a:xfrm>
        </p:spPr>
        <p:txBody>
          <a:bodyPr>
            <a:noAutofit/>
          </a:bodyPr>
          <a:lstStyle/>
          <a:p>
            <a:r>
              <a:rPr lang="el-GR" sz="2800" dirty="0" err="1">
                <a:solidFill>
                  <a:schemeClr val="tx1"/>
                </a:solidFill>
                <a:latin typeface="Times New Roman" panose="02020603050405020304" pitchFamily="18" charset="0"/>
                <a:cs typeface="Times New Roman" panose="02020603050405020304" pitchFamily="18" charset="0"/>
              </a:rPr>
              <a:t>Αρριανού</a:t>
            </a:r>
            <a:r>
              <a:rPr lang="el-GR" sz="2800" dirty="0">
                <a:solidFill>
                  <a:schemeClr val="tx1"/>
                </a:solidFill>
                <a:latin typeface="Times New Roman" panose="02020603050405020304" pitchFamily="18" charset="0"/>
                <a:cs typeface="Times New Roman" panose="02020603050405020304" pitchFamily="18" charset="0"/>
              </a:rPr>
              <a:t> Αλεξάνδρου </a:t>
            </a:r>
            <a:r>
              <a:rPr lang="el-GR" sz="2800" dirty="0" err="1">
                <a:solidFill>
                  <a:schemeClr val="tx1"/>
                </a:solidFill>
                <a:latin typeface="Times New Roman" panose="02020603050405020304" pitchFamily="18" charset="0"/>
                <a:cs typeface="Times New Roman" panose="02020603050405020304" pitchFamily="18" charset="0"/>
              </a:rPr>
              <a:t>Ανάβασις</a:t>
            </a:r>
            <a:r>
              <a:rPr lang="el-GR" sz="2800" dirty="0">
                <a:solidFill>
                  <a:schemeClr val="tx1"/>
                </a:solidFill>
                <a:latin typeface="Times New Roman" panose="02020603050405020304" pitchFamily="18" charset="0"/>
                <a:cs typeface="Times New Roman" panose="02020603050405020304" pitchFamily="18" charset="0"/>
              </a:rPr>
              <a:t>,  Ι.16.7, </a:t>
            </a:r>
            <a:br>
              <a:rPr lang="el-GR" sz="2800" dirty="0">
                <a:solidFill>
                  <a:schemeClr val="tx1"/>
                </a:solidFill>
                <a:latin typeface="Times New Roman" panose="02020603050405020304" pitchFamily="18" charset="0"/>
                <a:cs typeface="Times New Roman" panose="02020603050405020304" pitchFamily="18" charset="0"/>
              </a:rPr>
            </a:br>
            <a:r>
              <a:rPr lang="el-GR" sz="2800" dirty="0">
                <a:solidFill>
                  <a:schemeClr val="tx1"/>
                </a:solidFill>
                <a:latin typeface="Times New Roman" panose="02020603050405020304" pitchFamily="18" charset="0"/>
                <a:cs typeface="Times New Roman" panose="02020603050405020304" pitchFamily="18" charset="0"/>
              </a:rPr>
              <a:t>Πλούταρχου Αλέξανδρος, 16.18.</a:t>
            </a:r>
          </a:p>
        </p:txBody>
      </p:sp>
      <p:sp>
        <p:nvSpPr>
          <p:cNvPr id="3" name="Θέση περιεχομένου 2"/>
          <p:cNvSpPr>
            <a:spLocks noGrp="1"/>
          </p:cNvSpPr>
          <p:nvPr>
            <p:ph idx="1"/>
          </p:nvPr>
        </p:nvSpPr>
        <p:spPr>
          <a:xfrm>
            <a:off x="483974" y="2276871"/>
            <a:ext cx="7904450" cy="3971535"/>
          </a:xfrm>
        </p:spPr>
        <p:txBody>
          <a:bodyPr>
            <a:normAutofit fontScale="92500"/>
          </a:bodyPr>
          <a:lstStyle/>
          <a:p>
            <a:r>
              <a:rPr lang="el-GR" sz="2800" dirty="0"/>
              <a:t>Στο επίγραμμα που συνόδευε την αφιέρωση των περσικών ασπίδων, λάφυρα από τη νίκη του Αλεξάνδρου στον </a:t>
            </a:r>
            <a:r>
              <a:rPr lang="el-GR" sz="2800" dirty="0" err="1"/>
              <a:t>Γρανικό</a:t>
            </a:r>
            <a:r>
              <a:rPr lang="el-GR" sz="2800" dirty="0"/>
              <a:t> ποταμό (324 </a:t>
            </a:r>
            <a:r>
              <a:rPr lang="el-GR" sz="2800" dirty="0" err="1"/>
              <a:t>π.Χ.</a:t>
            </a:r>
            <a:r>
              <a:rPr lang="el-GR" sz="2800" dirty="0"/>
              <a:t>), ο Μακεδόνας βασιλιάς κάνει αναφορά στον εαυτό του και στους άλλους Έλληνες, εκτός από τους Λακεδαιμονίους </a:t>
            </a:r>
            <a:r>
              <a:rPr lang="el-GR" sz="2800" i="1" dirty="0">
                <a:solidFill>
                  <a:srgbClr val="FFFF00"/>
                </a:solidFill>
              </a:rPr>
              <a:t>(</a:t>
            </a:r>
            <a:r>
              <a:rPr lang="el-GR" sz="3600" b="1" i="1" dirty="0">
                <a:latin typeface="Times New Roman" panose="02020603050405020304" pitchFamily="18" charset="0"/>
                <a:cs typeface="Times New Roman" panose="02020603050405020304" pitchFamily="18" charset="0"/>
              </a:rPr>
              <a:t>Αλέξανδρος Φιλίππου </a:t>
            </a:r>
            <a:r>
              <a:rPr lang="el-GR" sz="3600" b="1" i="1" dirty="0" err="1">
                <a:latin typeface="Times New Roman" panose="02020603050405020304" pitchFamily="18" charset="0"/>
                <a:cs typeface="Times New Roman" panose="02020603050405020304" pitchFamily="18" charset="0"/>
              </a:rPr>
              <a:t>καί</a:t>
            </a:r>
            <a:r>
              <a:rPr lang="el-GR" sz="3600" b="1" i="1" dirty="0">
                <a:latin typeface="Times New Roman" panose="02020603050405020304" pitchFamily="18" charset="0"/>
                <a:cs typeface="Times New Roman" panose="02020603050405020304" pitchFamily="18" charset="0"/>
              </a:rPr>
              <a:t> οι Έλληνες </a:t>
            </a:r>
            <a:r>
              <a:rPr lang="el-GR" sz="3600" b="1" i="1" dirty="0" err="1">
                <a:latin typeface="Times New Roman" panose="02020603050405020304" pitchFamily="18" charset="0"/>
                <a:cs typeface="Times New Roman" panose="02020603050405020304" pitchFamily="18" charset="0"/>
              </a:rPr>
              <a:t>πλήν</a:t>
            </a:r>
            <a:r>
              <a:rPr lang="el-GR" sz="3600" b="1" i="1" dirty="0">
                <a:latin typeface="Times New Roman" panose="02020603050405020304" pitchFamily="18" charset="0"/>
                <a:cs typeface="Times New Roman" panose="02020603050405020304" pitchFamily="18" charset="0"/>
              </a:rPr>
              <a:t> Λακεδαιμονίων από των βαρβάρων των </a:t>
            </a:r>
            <a:r>
              <a:rPr lang="el-GR" sz="3600" b="1" i="1" dirty="0" err="1">
                <a:latin typeface="Times New Roman" panose="02020603050405020304" pitchFamily="18" charset="0"/>
                <a:cs typeface="Times New Roman" panose="02020603050405020304" pitchFamily="18" charset="0"/>
              </a:rPr>
              <a:t>τήν</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Ασίαν</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κατοικούντω</a:t>
            </a:r>
            <a:r>
              <a:rPr lang="el-GR" sz="2800" b="1" i="1" dirty="0" err="1"/>
              <a:t>ν</a:t>
            </a:r>
            <a:r>
              <a:rPr lang="el-GR" sz="2800" b="1" dirty="0"/>
              <a:t>)</a:t>
            </a:r>
          </a:p>
        </p:txBody>
      </p:sp>
    </p:spTree>
    <p:extLst>
      <p:ext uri="{BB962C8B-B14F-4D97-AF65-F5344CB8AC3E}">
        <p14:creationId xmlns:p14="http://schemas.microsoft.com/office/powerpoint/2010/main" val="404803842"/>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1939-1941</a:t>
            </a:r>
          </a:p>
        </p:txBody>
      </p:sp>
      <p:sp>
        <p:nvSpPr>
          <p:cNvPr id="3" name="Θέση περιεχομένου 2"/>
          <p:cNvSpPr>
            <a:spLocks noGrp="1"/>
          </p:cNvSpPr>
          <p:nvPr>
            <p:ph idx="1"/>
          </p:nvPr>
        </p:nvSpPr>
        <p:spPr/>
        <p:txBody>
          <a:bodyPr>
            <a:normAutofit/>
          </a:bodyPr>
          <a:lstStyle/>
          <a:p>
            <a:r>
              <a:rPr lang="el-GR" b="1" dirty="0"/>
              <a:t>Απρίλιος 1939</a:t>
            </a:r>
            <a:r>
              <a:rPr lang="el-GR" dirty="0"/>
              <a:t>: Ιδρύεται η ΕΜΣ στη Θεσσαλονίκη</a:t>
            </a:r>
          </a:p>
          <a:p>
            <a:r>
              <a:rPr lang="el-GR" b="1" dirty="0"/>
              <a:t>Οκτώβριος 1940</a:t>
            </a:r>
            <a:r>
              <a:rPr lang="el-GR" dirty="0"/>
              <a:t>:  Η σερβική κυβέρνηση διαπραγματεύεται με τους Γερμανούς για τη Θεσσαλονίκη</a:t>
            </a:r>
          </a:p>
          <a:p>
            <a:r>
              <a:rPr lang="el-GR" b="1" dirty="0"/>
              <a:t>Μάρτιος 1941</a:t>
            </a:r>
            <a:r>
              <a:rPr lang="el-GR" dirty="0"/>
              <a:t>: Βερολίνο και Σόφια συμφωνούν να περιέλθουν στους Βούλγαρους τα εδάφη μεταξύ Έβρου-Στρυμόνα</a:t>
            </a:r>
          </a:p>
        </p:txBody>
      </p:sp>
    </p:spTree>
    <p:extLst>
      <p:ext uri="{BB962C8B-B14F-4D97-AF65-F5344CB8AC3E}">
        <p14:creationId xmlns:p14="http://schemas.microsoft.com/office/powerpoint/2010/main" val="3633940000"/>
      </p:ext>
    </p:extLst>
  </p:cSld>
  <p:clrMapOvr>
    <a:masterClrMapping/>
  </p:clrMapOvr>
  <p:transition>
    <p:dissolve/>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000" dirty="0">
                <a:latin typeface="Arial" pitchFamily="34" charset="0"/>
                <a:cs typeface="Arial" pitchFamily="34" charset="0"/>
              </a:rPr>
              <a:t>ΤΟ ΜΑΚΕΔΟΝΙΚΟ ΤΗΝ ΠΕΡΙΟΔΟ ΤΗΣ ΚΑΤΟΧΗΣ</a:t>
            </a:r>
            <a:endParaRPr lang="en-US" sz="4000" dirty="0">
              <a:latin typeface="Arial" pitchFamily="34" charset="0"/>
              <a:cs typeface="Arial" pitchFamily="34" charset="0"/>
            </a:endParaRPr>
          </a:p>
        </p:txBody>
      </p:sp>
    </p:spTree>
  </p:cSld>
  <p:clrMapOvr>
    <a:masterClrMapping/>
  </p:clrMapOvr>
  <p:transition>
    <p:dissolve/>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Απρίλιος 1941</a:t>
            </a:r>
          </a:p>
        </p:txBody>
      </p:sp>
      <p:sp>
        <p:nvSpPr>
          <p:cNvPr id="3" name="Θέση περιεχομένου 2"/>
          <p:cNvSpPr>
            <a:spLocks noGrp="1"/>
          </p:cNvSpPr>
          <p:nvPr>
            <p:ph idx="1"/>
          </p:nvPr>
        </p:nvSpPr>
        <p:spPr/>
        <p:txBody>
          <a:bodyPr/>
          <a:lstStyle/>
          <a:p>
            <a:r>
              <a:rPr lang="el-GR" dirty="0"/>
              <a:t>Η Σόφια προσαρτά τα εδάφη και αναλαμβάνει τη διοίκηση της γιουγκοσλαβικής Μακεδονίας</a:t>
            </a:r>
          </a:p>
          <a:p>
            <a:r>
              <a:rPr lang="el-GR" b="1" dirty="0"/>
              <a:t>Αύγουστος 1941</a:t>
            </a:r>
            <a:r>
              <a:rPr lang="el-GR" dirty="0"/>
              <a:t>: Ο Στάλιν και η </a:t>
            </a:r>
            <a:r>
              <a:rPr lang="el-GR" dirty="0" err="1"/>
              <a:t>Κομοντέρν</a:t>
            </a:r>
            <a:r>
              <a:rPr lang="el-GR" dirty="0"/>
              <a:t> εγκρίνουν το  αίτημα Τίτο να χειριστεί το Μακεδονικό η Γιουγκοσλαβία.</a:t>
            </a:r>
          </a:p>
          <a:p>
            <a:r>
              <a:rPr lang="el-GR" b="1" dirty="0"/>
              <a:t>Σεπτέμβριος 1941: Αντίσταση </a:t>
            </a:r>
            <a:r>
              <a:rPr lang="el-GR" dirty="0"/>
              <a:t>στη Δράμα από το ΚΚΕ. Την καταπνίγουν οι Βούλγαροι</a:t>
            </a:r>
            <a:endParaRPr lang="el-GR" b="1" dirty="0"/>
          </a:p>
        </p:txBody>
      </p:sp>
    </p:spTree>
    <p:extLst>
      <p:ext uri="{BB962C8B-B14F-4D97-AF65-F5344CB8AC3E}">
        <p14:creationId xmlns:p14="http://schemas.microsoft.com/office/powerpoint/2010/main" val="1151760444"/>
      </p:ext>
    </p:extLst>
  </p:cSld>
  <p:clrMapOvr>
    <a:masterClrMapping/>
  </p:clrMapOvr>
  <p:transition>
    <p:dissolve/>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15 </a:t>
            </a:r>
            <a:r>
              <a:rPr lang="el-GR" dirty="0"/>
              <a:t>Ιανουαρίου 1942</a:t>
            </a:r>
            <a:endParaRPr lang="en-US" dirty="0"/>
          </a:p>
        </p:txBody>
      </p:sp>
      <p:sp>
        <p:nvSpPr>
          <p:cNvPr id="3" name="2 - Θέση περιεχομένου"/>
          <p:cNvSpPr>
            <a:spLocks noGrp="1"/>
          </p:cNvSpPr>
          <p:nvPr>
            <p:ph idx="1"/>
          </p:nvPr>
        </p:nvSpPr>
        <p:spPr/>
        <p:txBody>
          <a:bodyPr/>
          <a:lstStyle/>
          <a:p>
            <a:r>
              <a:rPr lang="el-GR" dirty="0"/>
              <a:t>Υπογράφεται με βρετανική διαμεσολάβηση από τον Τσουδερό στο βρετανικό ΥΠΕΞ η συμφωνία για τη συγκρότηση μιας Βαλκανικής Ομοσπονδίας.</a:t>
            </a:r>
          </a:p>
          <a:p>
            <a:r>
              <a:rPr lang="el-GR" dirty="0"/>
              <a:t>(</a:t>
            </a:r>
            <a:r>
              <a:rPr lang="en-US" dirty="0"/>
              <a:t>L. </a:t>
            </a:r>
            <a:r>
              <a:rPr lang="en-US" dirty="0" err="1"/>
              <a:t>Stavrianos</a:t>
            </a:r>
            <a:r>
              <a:rPr lang="en-US" dirty="0"/>
              <a:t> (1942)Balkan Federation. A History of the movement towards Balkan Unity in modern times (</a:t>
            </a:r>
            <a:r>
              <a:rPr lang="en-US" dirty="0" err="1"/>
              <a:t>Northumpton</a:t>
            </a:r>
            <a:r>
              <a:rPr lang="en-US" dirty="0"/>
              <a:t>, 1944), 311-313. </a:t>
            </a:r>
          </a:p>
          <a:p>
            <a:r>
              <a:rPr lang="el-GR" dirty="0"/>
              <a:t>Στόχος να στειρωθεί η Βουλγαρία μέσω μιας </a:t>
            </a:r>
            <a:r>
              <a:rPr lang="el-GR" dirty="0" err="1"/>
              <a:t>πανβαλκανικής</a:t>
            </a:r>
            <a:r>
              <a:rPr lang="el-GR" dirty="0"/>
              <a:t> ομοσπονδίας</a:t>
            </a:r>
            <a:endParaRPr lang="en-US" dirty="0"/>
          </a:p>
        </p:txBody>
      </p:sp>
    </p:spTree>
  </p:cSld>
  <p:clrMapOvr>
    <a:masterClrMapping/>
  </p:clrMapOvr>
  <p:transition>
    <p:dissolve/>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ΝΟΕΜΒΡΙΟΣ 1942</a:t>
            </a:r>
            <a:endParaRPr lang="en-US" dirty="0"/>
          </a:p>
        </p:txBody>
      </p:sp>
      <p:sp>
        <p:nvSpPr>
          <p:cNvPr id="3" name="2 - Θέση περιεχομένου"/>
          <p:cNvSpPr>
            <a:spLocks noGrp="1"/>
          </p:cNvSpPr>
          <p:nvPr>
            <p:ph idx="1"/>
          </p:nvPr>
        </p:nvSpPr>
        <p:spPr/>
        <p:txBody>
          <a:bodyPr/>
          <a:lstStyle/>
          <a:p>
            <a:r>
              <a:rPr lang="el-GR" dirty="0"/>
              <a:t>Τίτο, διάσκεψη </a:t>
            </a:r>
            <a:r>
              <a:rPr lang="en-US" dirty="0"/>
              <a:t>AVNOJ, </a:t>
            </a:r>
            <a:r>
              <a:rPr lang="el-GR" dirty="0"/>
              <a:t> στο </a:t>
            </a:r>
            <a:r>
              <a:rPr lang="en-US" dirty="0" err="1"/>
              <a:t>Bihac</a:t>
            </a:r>
            <a:r>
              <a:rPr lang="en-US" dirty="0"/>
              <a:t> </a:t>
            </a:r>
            <a:r>
              <a:rPr lang="el-GR" dirty="0"/>
              <a:t>: μελλοντική ομοσπονδιακή αρχιτεκτονική «Νέας Γιουγκοσλαβίας»</a:t>
            </a:r>
          </a:p>
          <a:p>
            <a:r>
              <a:rPr lang="el-GR" dirty="0"/>
              <a:t>Ένα χρόνο μετά στο </a:t>
            </a:r>
            <a:r>
              <a:rPr lang="en-US" dirty="0" err="1"/>
              <a:t>Jajce</a:t>
            </a:r>
            <a:endParaRPr lang="en-US" dirty="0"/>
          </a:p>
        </p:txBody>
      </p:sp>
    </p:spTree>
  </p:cSld>
  <p:clrMapOvr>
    <a:masterClrMapping/>
  </p:clrMapOvr>
  <p:transition>
    <p:dissolve/>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el-GR" altLang="el-GR"/>
          </a:p>
        </p:txBody>
      </p:sp>
      <p:sp>
        <p:nvSpPr>
          <p:cNvPr id="31747" name="Rectangle 3"/>
          <p:cNvSpPr>
            <a:spLocks noGrp="1" noChangeArrowheads="1"/>
          </p:cNvSpPr>
          <p:nvPr>
            <p:ph idx="1"/>
          </p:nvPr>
        </p:nvSpPr>
        <p:spPr>
          <a:xfrm>
            <a:off x="0" y="4076700"/>
            <a:ext cx="8229600" cy="4530725"/>
          </a:xfrm>
        </p:spPr>
        <p:txBody>
          <a:bodyPr/>
          <a:lstStyle/>
          <a:p>
            <a:pPr eaLnBrk="1" hangingPunct="1">
              <a:buFont typeface="Wingdings" pitchFamily="2" charset="2"/>
              <a:buNone/>
              <a:defRPr/>
            </a:pPr>
            <a:r>
              <a:rPr lang="el-GR" altLang="el-GR" sz="1800"/>
              <a:t>σ. Νίκος Ζαχαριάδης </a:t>
            </a:r>
          </a:p>
          <a:p>
            <a:pPr eaLnBrk="1" hangingPunct="1">
              <a:buFont typeface="Wingdings" pitchFamily="2" charset="2"/>
              <a:buNone/>
              <a:defRPr/>
            </a:pPr>
            <a:endParaRPr lang="el-GR" altLang="el-GR" sz="1800"/>
          </a:p>
          <a:p>
            <a:pPr eaLnBrk="1" hangingPunct="1">
              <a:buFont typeface="Wingdings" pitchFamily="2" charset="2"/>
              <a:buNone/>
              <a:defRPr/>
            </a:pPr>
            <a:endParaRPr lang="el-GR" altLang="el-GR" sz="1800"/>
          </a:p>
          <a:p>
            <a:pPr eaLnBrk="1" hangingPunct="1">
              <a:buFont typeface="Wingdings" pitchFamily="2" charset="2"/>
              <a:buNone/>
              <a:defRPr/>
            </a:pPr>
            <a:r>
              <a:rPr lang="el-GR" altLang="el-GR" sz="1800"/>
              <a:t>                                               Μάρκος Βαφειάδης</a:t>
            </a:r>
          </a:p>
        </p:txBody>
      </p:sp>
      <p:pic>
        <p:nvPicPr>
          <p:cNvPr id="22532" name="Picture 4" descr="αρχείο λήψης"/>
          <p:cNvPicPr>
            <a:picLocks noChangeAspect="1" noChangeArrowheads="1"/>
          </p:cNvPicPr>
          <p:nvPr/>
        </p:nvPicPr>
        <p:blipFill>
          <a:blip r:embed="rId2"/>
          <a:srcRect/>
          <a:stretch>
            <a:fillRect/>
          </a:stretch>
        </p:blipFill>
        <p:spPr bwMode="auto">
          <a:xfrm>
            <a:off x="179388" y="188913"/>
            <a:ext cx="2936875" cy="3816350"/>
          </a:xfrm>
          <a:prstGeom prst="rect">
            <a:avLst/>
          </a:prstGeom>
          <a:noFill/>
          <a:ln w="9525">
            <a:noFill/>
            <a:miter lim="800000"/>
            <a:headEnd/>
            <a:tailEnd/>
          </a:ln>
        </p:spPr>
      </p:pic>
      <p:pic>
        <p:nvPicPr>
          <p:cNvPr id="22533" name="Picture 5" descr="Μάρκος Βαφειάδης"/>
          <p:cNvPicPr>
            <a:picLocks noChangeAspect="1" noChangeArrowheads="1"/>
          </p:cNvPicPr>
          <p:nvPr/>
        </p:nvPicPr>
        <p:blipFill>
          <a:blip r:embed="rId3"/>
          <a:srcRect/>
          <a:stretch>
            <a:fillRect/>
          </a:stretch>
        </p:blipFill>
        <p:spPr bwMode="auto">
          <a:xfrm>
            <a:off x="2916238" y="1196975"/>
            <a:ext cx="2720975" cy="3817938"/>
          </a:xfrm>
          <a:prstGeom prst="rect">
            <a:avLst/>
          </a:prstGeom>
          <a:noFill/>
          <a:ln w="9525">
            <a:noFill/>
            <a:miter lim="800000"/>
            <a:headEnd/>
            <a:tailEnd/>
          </a:ln>
        </p:spPr>
      </p:pic>
      <p:pic>
        <p:nvPicPr>
          <p:cNvPr id="22534" name="Picture 6" descr="αρχείο λήψης (1)"/>
          <p:cNvPicPr>
            <a:picLocks noChangeAspect="1" noChangeArrowheads="1"/>
          </p:cNvPicPr>
          <p:nvPr/>
        </p:nvPicPr>
        <p:blipFill>
          <a:blip r:embed="rId4"/>
          <a:srcRect/>
          <a:stretch>
            <a:fillRect/>
          </a:stretch>
        </p:blipFill>
        <p:spPr bwMode="auto">
          <a:xfrm>
            <a:off x="5508625" y="2205038"/>
            <a:ext cx="2881313" cy="3744912"/>
          </a:xfrm>
          <a:prstGeom prst="rect">
            <a:avLst/>
          </a:prstGeom>
          <a:noFill/>
          <a:ln w="9525">
            <a:noFill/>
            <a:miter lim="800000"/>
            <a:headEnd/>
            <a:tailEnd/>
          </a:ln>
        </p:spPr>
      </p:pic>
      <p:sp>
        <p:nvSpPr>
          <p:cNvPr id="22535" name="Rectangle 8"/>
          <p:cNvSpPr>
            <a:spLocks noChangeArrowheads="1"/>
          </p:cNvSpPr>
          <p:nvPr/>
        </p:nvSpPr>
        <p:spPr bwMode="auto">
          <a:xfrm>
            <a:off x="5580063" y="6092825"/>
            <a:ext cx="2076450" cy="366713"/>
          </a:xfrm>
          <a:prstGeom prst="rect">
            <a:avLst/>
          </a:prstGeom>
          <a:noFill/>
          <a:ln w="9525">
            <a:noFill/>
            <a:miter lim="800000"/>
            <a:headEnd/>
            <a:tailEnd/>
          </a:ln>
          <a:effectLst/>
        </p:spPr>
        <p:txBody>
          <a:bodyPr wrap="none">
            <a:spAutoFit/>
          </a:bodyPr>
          <a:lstStyle/>
          <a:p>
            <a:r>
              <a:rPr lang="el-GR" altLang="el-GR"/>
              <a:t>Γιόσιπ Μπροζ Τίτο</a:t>
            </a:r>
          </a:p>
        </p:txBody>
      </p:sp>
    </p:spTree>
  </p:cSld>
  <p:clrMapOvr>
    <a:masterClrMapping/>
  </p:clrMapOvr>
  <p:transition>
    <p:dissolve/>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1942-1943</a:t>
            </a:r>
          </a:p>
        </p:txBody>
      </p:sp>
      <p:sp>
        <p:nvSpPr>
          <p:cNvPr id="3" name="Θέση περιεχομένου 2"/>
          <p:cNvSpPr>
            <a:spLocks noGrp="1"/>
          </p:cNvSpPr>
          <p:nvPr>
            <p:ph idx="1"/>
          </p:nvPr>
        </p:nvSpPr>
        <p:spPr/>
        <p:txBody>
          <a:bodyPr>
            <a:normAutofit/>
          </a:bodyPr>
          <a:lstStyle/>
          <a:p>
            <a:r>
              <a:rPr lang="el-GR" b="1" dirty="0"/>
              <a:t>Απρίλιος 1942: </a:t>
            </a:r>
            <a:r>
              <a:rPr lang="el-GR" dirty="0"/>
              <a:t>Εξέγερση Μοναστήρι και Πρίλεπ: καταπνίγεται από Βούλγαρους</a:t>
            </a:r>
          </a:p>
          <a:p>
            <a:r>
              <a:rPr lang="el-GR" b="1" dirty="0"/>
              <a:t>Μάρτιος 1943: </a:t>
            </a:r>
            <a:r>
              <a:rPr lang="el-GR" dirty="0"/>
              <a:t>Ίδρυση της ΟΧΡΑΝΑ από του Ιταλούς και την ΕΜΕΟ. Στόχος η ανεξάρτητη Μακεδονία</a:t>
            </a:r>
          </a:p>
          <a:p>
            <a:r>
              <a:rPr lang="el-GR" b="1" dirty="0"/>
              <a:t>Ιούνιος-Αύγουστος 1943: </a:t>
            </a:r>
            <a:r>
              <a:rPr lang="el-GR" dirty="0"/>
              <a:t>Επαφές </a:t>
            </a:r>
            <a:r>
              <a:rPr lang="el-GR" dirty="0" err="1"/>
              <a:t>Βουκμάνοβιτσ</a:t>
            </a:r>
            <a:r>
              <a:rPr lang="el-GR" dirty="0"/>
              <a:t>-Τέμπο με ΚΚΕ και ΕΛΑΣ για πολιτική χειραφέτηση Σλαβομακεδόνων Ελλάδα και στρ/</a:t>
            </a:r>
            <a:r>
              <a:rPr lang="el-GR" dirty="0" err="1"/>
              <a:t>κή</a:t>
            </a:r>
            <a:r>
              <a:rPr lang="el-GR" dirty="0"/>
              <a:t> συνεργασία</a:t>
            </a:r>
            <a:endParaRPr lang="el-GR" b="1" dirty="0"/>
          </a:p>
        </p:txBody>
      </p:sp>
    </p:spTree>
    <p:extLst>
      <p:ext uri="{BB962C8B-B14F-4D97-AF65-F5344CB8AC3E}">
        <p14:creationId xmlns:p14="http://schemas.microsoft.com/office/powerpoint/2010/main" val="841906960"/>
      </p:ext>
    </p:extLst>
  </p:cSld>
  <p:clrMapOvr>
    <a:masterClrMapping/>
  </p:clrMapOvr>
  <p:transition>
    <p:dissolve/>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8913"/>
            <a:ext cx="9144000" cy="1139825"/>
          </a:xfrm>
        </p:spPr>
        <p:txBody>
          <a:bodyPr>
            <a:normAutofit fontScale="90000"/>
          </a:bodyPr>
          <a:lstStyle/>
          <a:p>
            <a:pPr eaLnBrk="1" hangingPunct="1">
              <a:defRPr/>
            </a:pPr>
            <a:r>
              <a:rPr lang="el-GR" altLang="el-GR" sz="2800" dirty="0"/>
              <a:t>Ίδρυση &amp; δράση της </a:t>
            </a:r>
            <a:r>
              <a:rPr lang="el-GR" altLang="el-GR" sz="2800" dirty="0" err="1"/>
              <a:t>Οχράνας</a:t>
            </a:r>
            <a:r>
              <a:rPr lang="el-GR" altLang="el-GR" sz="2800" dirty="0"/>
              <a:t> (1943-44) </a:t>
            </a:r>
            <a:br>
              <a:rPr lang="el-GR" altLang="el-GR" sz="2800" dirty="0"/>
            </a:br>
            <a:r>
              <a:rPr lang="el-GR" altLang="el-GR" sz="2800" dirty="0"/>
              <a:t>στη Δυτική Μακεδονία </a:t>
            </a:r>
            <a:br>
              <a:rPr lang="el-GR" altLang="el-GR" sz="2800" dirty="0"/>
            </a:br>
            <a:endParaRPr lang="el-GR" altLang="el-GR" sz="4000" dirty="0"/>
          </a:p>
        </p:txBody>
      </p:sp>
      <p:sp>
        <p:nvSpPr>
          <p:cNvPr id="22531" name="Rectangle 3"/>
          <p:cNvSpPr>
            <a:spLocks noGrp="1" noChangeArrowheads="1"/>
          </p:cNvSpPr>
          <p:nvPr>
            <p:ph idx="1"/>
          </p:nvPr>
        </p:nvSpPr>
        <p:spPr>
          <a:xfrm>
            <a:off x="0" y="1341438"/>
            <a:ext cx="9144000" cy="5516562"/>
          </a:xfrm>
        </p:spPr>
        <p:txBody>
          <a:bodyPr>
            <a:normAutofit/>
          </a:bodyPr>
          <a:lstStyle/>
          <a:p>
            <a:pPr indent="0" algn="just" eaLnBrk="1" hangingPunct="1">
              <a:lnSpc>
                <a:spcPct val="90000"/>
              </a:lnSpc>
              <a:buFont typeface="Wingdings" pitchFamily="2" charset="2"/>
              <a:buNone/>
              <a:defRPr/>
            </a:pPr>
            <a:r>
              <a:rPr lang="el-GR" altLang="el-GR" sz="2000" b="1" dirty="0"/>
              <a:t>                                         </a:t>
            </a:r>
          </a:p>
          <a:p>
            <a:pPr indent="0" algn="just" eaLnBrk="1" hangingPunct="1">
              <a:lnSpc>
                <a:spcPct val="90000"/>
              </a:lnSpc>
              <a:buFont typeface="Wingdings" pitchFamily="2" charset="2"/>
              <a:buNone/>
              <a:defRPr/>
            </a:pPr>
            <a:r>
              <a:rPr lang="el-GR" altLang="el-GR" sz="2400" b="1" dirty="0" err="1"/>
              <a:t>Όχράνα</a:t>
            </a:r>
            <a:r>
              <a:rPr lang="el-GR" altLang="el-GR" sz="2400" b="1" dirty="0"/>
              <a:t> = Άμυνα</a:t>
            </a:r>
          </a:p>
          <a:p>
            <a:pPr indent="0" algn="just" eaLnBrk="1" hangingPunct="1">
              <a:lnSpc>
                <a:spcPct val="90000"/>
              </a:lnSpc>
              <a:buFont typeface="Wingdings" pitchFamily="2" charset="2"/>
              <a:buNone/>
              <a:defRPr/>
            </a:pPr>
            <a:r>
              <a:rPr lang="el-GR" altLang="el-GR" sz="2400" i="1" u="sng" dirty="0">
                <a:latin typeface="Arial" pitchFamily="34" charset="0"/>
                <a:cs typeface="Arial" pitchFamily="34" charset="0"/>
              </a:rPr>
              <a:t>Ένοπλα σώματα </a:t>
            </a:r>
            <a:r>
              <a:rPr lang="el-GR" altLang="el-GR" sz="2400" i="1" u="sng" dirty="0" err="1">
                <a:latin typeface="Arial" pitchFamily="34" charset="0"/>
                <a:cs typeface="Arial" pitchFamily="34" charset="0"/>
              </a:rPr>
              <a:t>βουλγαριζόντων</a:t>
            </a:r>
            <a:r>
              <a:rPr lang="el-GR" altLang="el-GR" sz="2400" i="1" u="sng" dirty="0">
                <a:latin typeface="Arial" pitchFamily="34" charset="0"/>
                <a:cs typeface="Arial" pitchFamily="34" charset="0"/>
              </a:rPr>
              <a:t> εξοπλισμένα εναντίον ανταρτών</a:t>
            </a:r>
          </a:p>
          <a:p>
            <a:pPr indent="0" algn="just" eaLnBrk="1" hangingPunct="1">
              <a:lnSpc>
                <a:spcPct val="90000"/>
              </a:lnSpc>
              <a:buFont typeface="Wingdings" pitchFamily="2" charset="2"/>
              <a:buNone/>
              <a:defRPr/>
            </a:pPr>
            <a:r>
              <a:rPr lang="el-GR" altLang="el-GR" sz="2400" dirty="0">
                <a:latin typeface="Arial" pitchFamily="34" charset="0"/>
                <a:cs typeface="Arial" pitchFamily="34" charset="0"/>
              </a:rPr>
              <a:t>Τον 2</a:t>
            </a:r>
            <a:r>
              <a:rPr lang="el-GR" altLang="el-GR" sz="2400" baseline="30000" dirty="0">
                <a:latin typeface="Arial" pitchFamily="34" charset="0"/>
                <a:cs typeface="Arial" pitchFamily="34" charset="0"/>
              </a:rPr>
              <a:t>ο</a:t>
            </a:r>
            <a:r>
              <a:rPr lang="el-GR" altLang="el-GR" sz="2400" dirty="0">
                <a:latin typeface="Arial" pitchFamily="34" charset="0"/>
                <a:cs typeface="Arial" pitchFamily="34" charset="0"/>
              </a:rPr>
              <a:t> παγκόσμιο πόλεμο– </a:t>
            </a:r>
            <a:r>
              <a:rPr lang="el-GR" altLang="el-GR" sz="2400" dirty="0" err="1">
                <a:latin typeface="Arial" pitchFamily="34" charset="0"/>
                <a:cs typeface="Arial" pitchFamily="34" charset="0"/>
              </a:rPr>
              <a:t>αναζοπύρωση</a:t>
            </a:r>
            <a:r>
              <a:rPr lang="el-GR" altLang="el-GR" sz="2400" dirty="0">
                <a:latin typeface="Arial" pitchFamily="34" charset="0"/>
                <a:cs typeface="Arial" pitchFamily="34" charset="0"/>
              </a:rPr>
              <a:t> βουλγαρικού ενδιαφέροντος για το Μακεδονικό</a:t>
            </a:r>
          </a:p>
          <a:p>
            <a:pPr indent="0" algn="just" eaLnBrk="1" hangingPunct="1">
              <a:lnSpc>
                <a:spcPct val="90000"/>
              </a:lnSpc>
              <a:buFont typeface="Wingdings" pitchFamily="2" charset="2"/>
              <a:buNone/>
              <a:defRPr/>
            </a:pPr>
            <a:r>
              <a:rPr lang="el-GR" altLang="el-GR" sz="2400" dirty="0">
                <a:latin typeface="Arial" pitchFamily="34" charset="0"/>
                <a:cs typeface="Arial" pitchFamily="34" charset="0"/>
              </a:rPr>
              <a:t>-Ελληνική Μακεδονία υπό τριπλή  κατοχή </a:t>
            </a:r>
            <a:r>
              <a:rPr lang="el-GR" altLang="el-GR" sz="2400" b="1" dirty="0">
                <a:latin typeface="Arial" pitchFamily="34" charset="0"/>
                <a:cs typeface="Arial" pitchFamily="34" charset="0"/>
              </a:rPr>
              <a:t>ως κατοχική ζώνη</a:t>
            </a:r>
            <a:endParaRPr lang="el-GR" altLang="el-GR" sz="2400" dirty="0">
              <a:latin typeface="Arial" pitchFamily="34" charset="0"/>
              <a:cs typeface="Arial" pitchFamily="34" charset="0"/>
            </a:endParaRPr>
          </a:p>
          <a:p>
            <a:pPr indent="0" algn="just" eaLnBrk="1" hangingPunct="1">
              <a:lnSpc>
                <a:spcPct val="90000"/>
              </a:lnSpc>
              <a:buFont typeface="Wingdings" pitchFamily="2" charset="2"/>
              <a:buNone/>
              <a:defRPr/>
            </a:pPr>
            <a:r>
              <a:rPr lang="el-GR" altLang="el-GR" sz="2400" dirty="0">
                <a:latin typeface="Arial" pitchFamily="34" charset="0"/>
                <a:cs typeface="Arial" pitchFamily="34" charset="0"/>
              </a:rPr>
              <a:t> Η Βουλγαρία ασκεί πολιτική προσάρτησης &amp; αφομοίωσης </a:t>
            </a:r>
          </a:p>
          <a:p>
            <a:pPr indent="0" algn="just" eaLnBrk="1" hangingPunct="1">
              <a:lnSpc>
                <a:spcPct val="90000"/>
              </a:lnSpc>
              <a:buFont typeface="Wingdings" pitchFamily="2" charset="2"/>
              <a:buNone/>
              <a:defRPr/>
            </a:pPr>
            <a:r>
              <a:rPr lang="el-GR" altLang="el-GR" sz="2400" dirty="0">
                <a:latin typeface="Arial" pitchFamily="34" charset="0"/>
                <a:cs typeface="Arial" pitchFamily="34" charset="0"/>
              </a:rPr>
              <a:t>Επανεμφάνιση </a:t>
            </a:r>
            <a:r>
              <a:rPr lang="en-US" altLang="el-GR" sz="2400" dirty="0">
                <a:latin typeface="Arial" pitchFamily="34" charset="0"/>
                <a:cs typeface="Arial" pitchFamily="34" charset="0"/>
              </a:rPr>
              <a:t>VMRO</a:t>
            </a:r>
            <a:r>
              <a:rPr lang="el-GR" altLang="el-GR" sz="2400" dirty="0">
                <a:latin typeface="Arial" pitchFamily="34" charset="0"/>
                <a:cs typeface="Arial" pitchFamily="34" charset="0"/>
              </a:rPr>
              <a:t> (</a:t>
            </a:r>
            <a:r>
              <a:rPr lang="el-GR" altLang="el-GR" sz="2400" u="sng" dirty="0" err="1">
                <a:latin typeface="Arial" pitchFamily="34" charset="0"/>
                <a:cs typeface="Arial" pitchFamily="34" charset="0"/>
              </a:rPr>
              <a:t>Μιχαήλωφ</a:t>
            </a:r>
            <a:r>
              <a:rPr lang="el-GR" altLang="el-GR" sz="2400" dirty="0">
                <a:latin typeface="Arial" pitchFamily="34" charset="0"/>
                <a:cs typeface="Arial" pitchFamily="34" charset="0"/>
              </a:rPr>
              <a:t>) </a:t>
            </a:r>
            <a:r>
              <a:rPr lang="el-GR" altLang="el-GR" sz="2400" b="1" dirty="0">
                <a:latin typeface="Arial" pitchFamily="34" charset="0"/>
                <a:cs typeface="Arial" pitchFamily="34" charset="0"/>
                <a:sym typeface="Wingdings" pitchFamily="2" charset="2"/>
              </a:rPr>
              <a:t></a:t>
            </a:r>
            <a:r>
              <a:rPr lang="el-GR" altLang="el-GR" sz="2400" dirty="0">
                <a:latin typeface="Arial" pitchFamily="34" charset="0"/>
                <a:cs typeface="Arial" pitchFamily="34" charset="0"/>
              </a:rPr>
              <a:t> </a:t>
            </a:r>
            <a:r>
              <a:rPr lang="el-GR" altLang="el-GR" sz="2400" b="1" i="1" dirty="0">
                <a:latin typeface="Arial" pitchFamily="34" charset="0"/>
                <a:cs typeface="Arial" pitchFamily="34" charset="0"/>
                <a:sym typeface="Wingdings" pitchFamily="2" charset="2"/>
              </a:rPr>
              <a:t>συνολική</a:t>
            </a:r>
            <a:r>
              <a:rPr lang="el-GR" altLang="el-GR" sz="2400" b="1" i="1" dirty="0">
                <a:latin typeface="Arial" pitchFamily="34" charset="0"/>
                <a:cs typeface="Arial" pitchFamily="34" charset="0"/>
              </a:rPr>
              <a:t> λύση</a:t>
            </a:r>
            <a:r>
              <a:rPr lang="el-GR" altLang="el-GR" sz="2400" dirty="0">
                <a:latin typeface="Arial" pitchFamily="34" charset="0"/>
                <a:cs typeface="Arial" pitchFamily="34" charset="0"/>
              </a:rPr>
              <a:t> Μακεδονικού. </a:t>
            </a:r>
          </a:p>
          <a:p>
            <a:pPr indent="0" algn="just" eaLnBrk="1" hangingPunct="1">
              <a:lnSpc>
                <a:spcPct val="90000"/>
              </a:lnSpc>
              <a:buFont typeface="Wingdings" pitchFamily="2" charset="2"/>
              <a:buNone/>
              <a:defRPr/>
            </a:pPr>
            <a:r>
              <a:rPr lang="el-GR" altLang="el-GR" sz="2400" dirty="0">
                <a:latin typeface="Arial" pitchFamily="34" charset="0"/>
                <a:cs typeface="Arial" pitchFamily="34" charset="0"/>
              </a:rPr>
              <a:t>Αίτημα προς ιταλικές αρχές για εξοπλισμό </a:t>
            </a:r>
            <a:r>
              <a:rPr lang="el-GR" altLang="el-GR" sz="2400" dirty="0" err="1">
                <a:latin typeface="Arial" pitchFamily="34" charset="0"/>
                <a:cs typeface="Arial" pitchFamily="34" charset="0"/>
              </a:rPr>
              <a:t>βουλαγαριζόντων</a:t>
            </a:r>
            <a:r>
              <a:rPr lang="el-GR" altLang="el-GR" sz="2400" dirty="0">
                <a:latin typeface="Arial" pitchFamily="34" charset="0"/>
                <a:cs typeface="Arial" pitchFamily="34" charset="0"/>
              </a:rPr>
              <a:t>.</a:t>
            </a:r>
          </a:p>
          <a:p>
            <a:pPr eaLnBrk="1" hangingPunct="1">
              <a:lnSpc>
                <a:spcPct val="90000"/>
              </a:lnSpc>
              <a:buFont typeface="Wingdings" pitchFamily="2" charset="2"/>
              <a:buNone/>
              <a:defRPr/>
            </a:pPr>
            <a:endParaRPr lang="el-GR" altLang="el-GR" sz="2800" dirty="0">
              <a:latin typeface="Arial" pitchFamily="34" charset="0"/>
              <a:cs typeface="Arial" pitchFamily="34" charset="0"/>
            </a:endParaRPr>
          </a:p>
        </p:txBody>
      </p:sp>
    </p:spTree>
  </p:cSld>
  <p:clrMapOvr>
    <a:masterClrMapping/>
  </p:clrMapOvr>
  <p:transition>
    <p:dissolve/>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0"/>
            <a:ext cx="9144000" cy="6858000"/>
          </a:xfrm>
        </p:spPr>
        <p:txBody>
          <a:bodyPr>
            <a:normAutofit fontScale="92500" lnSpcReduction="10000"/>
          </a:bodyPr>
          <a:lstStyle/>
          <a:p>
            <a:pPr eaLnBrk="1" hangingPunct="1">
              <a:lnSpc>
                <a:spcPct val="80000"/>
              </a:lnSpc>
              <a:buFont typeface="Wingdings" pitchFamily="2" charset="2"/>
              <a:buNone/>
              <a:defRPr/>
            </a:pPr>
            <a:r>
              <a:rPr lang="el-GR" altLang="el-GR" sz="2400" b="1" u="sng" dirty="0"/>
              <a:t>1</a:t>
            </a:r>
            <a:r>
              <a:rPr lang="el-GR" altLang="el-GR" sz="2400" b="1" u="sng" baseline="30000" dirty="0"/>
              <a:t>η</a:t>
            </a:r>
            <a:r>
              <a:rPr lang="el-GR" altLang="el-GR" sz="2400" b="1" u="sng" dirty="0"/>
              <a:t> φάση</a:t>
            </a:r>
            <a:r>
              <a:rPr lang="el-GR" altLang="el-GR" sz="2400" b="1" dirty="0"/>
              <a:t>: «</a:t>
            </a:r>
            <a:r>
              <a:rPr lang="el-GR" altLang="el-GR" sz="2400" b="1" dirty="0" err="1"/>
              <a:t>Βουλγαρο</a:t>
            </a:r>
            <a:r>
              <a:rPr lang="el-GR" altLang="el-GR" sz="2400" b="1" dirty="0"/>
              <a:t>-Μακεδονικό Επαναστατικό Κομιτάτο»                 </a:t>
            </a:r>
          </a:p>
          <a:p>
            <a:pPr eaLnBrk="1" hangingPunct="1">
              <a:lnSpc>
                <a:spcPct val="80000"/>
              </a:lnSpc>
              <a:buFont typeface="Wingdings" pitchFamily="2" charset="2"/>
              <a:buNone/>
              <a:defRPr/>
            </a:pPr>
            <a:r>
              <a:rPr lang="el-GR" altLang="el-GR" sz="2400" b="1" dirty="0"/>
              <a:t>                                                                                                       </a:t>
            </a:r>
          </a:p>
          <a:p>
            <a:pPr eaLnBrk="1" hangingPunct="1">
              <a:lnSpc>
                <a:spcPct val="80000"/>
              </a:lnSpc>
              <a:buFont typeface="Wingdings" pitchFamily="2" charset="2"/>
              <a:buNone/>
              <a:defRPr/>
            </a:pPr>
            <a:r>
              <a:rPr lang="el-GR" altLang="el-GR" sz="2400" b="1" dirty="0"/>
              <a:t>5/3/</a:t>
            </a:r>
            <a:r>
              <a:rPr lang="el-GR" altLang="el-GR" sz="2400" dirty="0"/>
              <a:t>1943,Καστοριά</a:t>
            </a:r>
          </a:p>
          <a:p>
            <a:pPr eaLnBrk="1" hangingPunct="1">
              <a:lnSpc>
                <a:spcPct val="80000"/>
              </a:lnSpc>
              <a:buFont typeface="Wingdings" pitchFamily="2" charset="2"/>
              <a:buNone/>
              <a:defRPr/>
            </a:pPr>
            <a:r>
              <a:rPr lang="el-GR" altLang="el-GR" sz="2400" dirty="0"/>
              <a:t>Εξοπλισμός και οργάνωση από Ιταλικό στρατό (</a:t>
            </a:r>
            <a:r>
              <a:rPr lang="en-US" altLang="el-GR" sz="2400" dirty="0" err="1"/>
              <a:t>Venier</a:t>
            </a:r>
            <a:r>
              <a:rPr lang="el-GR" altLang="el-GR" sz="2400" dirty="0"/>
              <a:t>).</a:t>
            </a:r>
          </a:p>
          <a:p>
            <a:pPr eaLnBrk="1" hangingPunct="1">
              <a:lnSpc>
                <a:spcPct val="80000"/>
              </a:lnSpc>
              <a:buFont typeface="Wingdings" pitchFamily="2" charset="2"/>
              <a:buNone/>
              <a:defRPr/>
            </a:pPr>
            <a:r>
              <a:rPr lang="el-GR" altLang="el-GR" sz="2400" dirty="0"/>
              <a:t>Κινητήριος δύναμη: </a:t>
            </a:r>
            <a:r>
              <a:rPr lang="en-US" altLang="el-GR" sz="2400" dirty="0"/>
              <a:t>VMRO</a:t>
            </a:r>
            <a:r>
              <a:rPr lang="el-GR" altLang="el-GR" sz="2400" dirty="0"/>
              <a:t>+</a:t>
            </a:r>
            <a:r>
              <a:rPr lang="en-US" altLang="el-GR" sz="2400" dirty="0" err="1"/>
              <a:t>Kalcev</a:t>
            </a:r>
            <a:endParaRPr lang="el-GR" altLang="el-GR" sz="2400" dirty="0"/>
          </a:p>
          <a:p>
            <a:pPr eaLnBrk="1" hangingPunct="1">
              <a:lnSpc>
                <a:spcPct val="80000"/>
              </a:lnSpc>
              <a:buFont typeface="Wingdings" pitchFamily="2" charset="2"/>
              <a:buNone/>
              <a:defRPr/>
            </a:pPr>
            <a:r>
              <a:rPr lang="el-GR" altLang="el-GR" sz="2400" dirty="0"/>
              <a:t>Σκοπός: </a:t>
            </a:r>
            <a:r>
              <a:rPr lang="el-GR" altLang="el-GR" sz="2400" b="1" u="sng" dirty="0"/>
              <a:t>ένοπλη δράση εναντίον ανταρτών</a:t>
            </a:r>
            <a:endParaRPr lang="en-US" altLang="el-GR" sz="2400" b="1" u="sng" dirty="0"/>
          </a:p>
          <a:p>
            <a:pPr eaLnBrk="1" hangingPunct="1">
              <a:lnSpc>
                <a:spcPct val="80000"/>
              </a:lnSpc>
              <a:buFont typeface="Wingdings" pitchFamily="2" charset="2"/>
              <a:buNone/>
              <a:defRPr/>
            </a:pPr>
            <a:r>
              <a:rPr lang="el-GR" altLang="el-GR" sz="2400" dirty="0"/>
              <a:t>Αφορμή: εμφάνιση ΕΛΑΣ</a:t>
            </a:r>
          </a:p>
          <a:p>
            <a:pPr eaLnBrk="1" hangingPunct="1">
              <a:lnSpc>
                <a:spcPct val="80000"/>
              </a:lnSpc>
              <a:buFont typeface="Wingdings" pitchFamily="2" charset="2"/>
              <a:buNone/>
              <a:defRPr/>
            </a:pPr>
            <a:endParaRPr lang="el-GR" altLang="el-GR" sz="2400" dirty="0"/>
          </a:p>
          <a:p>
            <a:pPr eaLnBrk="1" hangingPunct="1">
              <a:lnSpc>
                <a:spcPct val="80000"/>
              </a:lnSpc>
              <a:buFont typeface="Wingdings" pitchFamily="2" charset="2"/>
              <a:buNone/>
              <a:defRPr/>
            </a:pPr>
            <a:r>
              <a:rPr lang="el-GR" altLang="el-GR" sz="2400" dirty="0"/>
              <a:t>Ανεπιτυχής αντιμετώπιση ανταρτών</a:t>
            </a:r>
            <a:r>
              <a:rPr lang="en-US" altLang="el-GR" sz="2400" dirty="0"/>
              <a:t>.</a:t>
            </a:r>
          </a:p>
          <a:p>
            <a:pPr eaLnBrk="1" hangingPunct="1">
              <a:lnSpc>
                <a:spcPct val="80000"/>
              </a:lnSpc>
              <a:buFont typeface="Wingdings" pitchFamily="2" charset="2"/>
              <a:buNone/>
              <a:defRPr/>
            </a:pPr>
            <a:r>
              <a:rPr lang="el-GR" altLang="el-GR" sz="2400" dirty="0"/>
              <a:t>Ιταλοί κατηγορούν </a:t>
            </a:r>
            <a:r>
              <a:rPr lang="el-GR" altLang="el-GR" sz="2400" dirty="0" err="1"/>
              <a:t>Οχράνα</a:t>
            </a:r>
            <a:endParaRPr lang="el-GR" altLang="el-GR" sz="2400" dirty="0"/>
          </a:p>
          <a:p>
            <a:pPr eaLnBrk="1" hangingPunct="1">
              <a:lnSpc>
                <a:spcPct val="80000"/>
              </a:lnSpc>
              <a:buFont typeface="Wingdings" pitchFamily="2" charset="2"/>
              <a:buNone/>
              <a:defRPr/>
            </a:pPr>
            <a:r>
              <a:rPr lang="el-GR" altLang="el-GR" sz="2400" dirty="0"/>
              <a:t>Αυξημένη προπαγανδιστική δράση ανταρτών-κατά  της </a:t>
            </a:r>
            <a:r>
              <a:rPr lang="el-GR" altLang="el-GR" sz="2400" dirty="0" err="1"/>
              <a:t>Οχράνας</a:t>
            </a:r>
            <a:endParaRPr lang="el-GR" altLang="el-GR" sz="2400" dirty="0"/>
          </a:p>
          <a:p>
            <a:pPr eaLnBrk="1" hangingPunct="1">
              <a:lnSpc>
                <a:spcPct val="80000"/>
              </a:lnSpc>
              <a:buFont typeface="Wingdings" pitchFamily="2" charset="2"/>
              <a:buNone/>
              <a:defRPr/>
            </a:pPr>
            <a:r>
              <a:rPr lang="el-GR" altLang="el-GR" sz="2400" dirty="0"/>
              <a:t>Αδράνεια Ιταλών</a:t>
            </a:r>
            <a:r>
              <a:rPr lang="en-US" altLang="el-GR" sz="2400" dirty="0"/>
              <a:t>.</a:t>
            </a:r>
            <a:r>
              <a:rPr lang="el-GR" altLang="el-GR" sz="2400" dirty="0"/>
              <a:t> Ένταση δράσης ΕΛΑΣ. Προσχωρήσεις</a:t>
            </a:r>
            <a:r>
              <a:rPr lang="en-US" altLang="el-GR" sz="2400" dirty="0"/>
              <a:t> </a:t>
            </a:r>
            <a:endParaRPr lang="el-GR" altLang="el-GR" sz="2400" dirty="0"/>
          </a:p>
          <a:p>
            <a:pPr eaLnBrk="1" hangingPunct="1">
              <a:lnSpc>
                <a:spcPct val="80000"/>
              </a:lnSpc>
              <a:buFont typeface="Wingdings" pitchFamily="2" charset="2"/>
              <a:buNone/>
              <a:defRPr/>
            </a:pPr>
            <a:r>
              <a:rPr lang="el-GR" altLang="el-GR" sz="2400" dirty="0"/>
              <a:t>8/1943 αποχώρηση Ιταλών </a:t>
            </a:r>
            <a:r>
              <a:rPr lang="el-GR" altLang="el-GR" sz="2400" dirty="0">
                <a:sym typeface="Wingdings" pitchFamily="2" charset="2"/>
              </a:rPr>
              <a:t> </a:t>
            </a:r>
            <a:r>
              <a:rPr lang="el-GR" altLang="el-GR" sz="2400" dirty="0" err="1">
                <a:sym typeface="Wingdings" pitchFamily="2" charset="2"/>
              </a:rPr>
              <a:t>Οχράνα</a:t>
            </a:r>
            <a:r>
              <a:rPr lang="el-GR" altLang="el-GR" sz="2400" dirty="0">
                <a:sym typeface="Wingdings" pitchFamily="2" charset="2"/>
              </a:rPr>
              <a:t> στα πρόθυρα διάλυσης</a:t>
            </a:r>
          </a:p>
          <a:p>
            <a:pPr eaLnBrk="1" hangingPunct="1">
              <a:lnSpc>
                <a:spcPct val="80000"/>
              </a:lnSpc>
              <a:buFont typeface="Wingdings" pitchFamily="2" charset="2"/>
              <a:buNone/>
              <a:defRPr/>
            </a:pPr>
            <a:endParaRPr lang="el-GR" altLang="el-GR" sz="2400" dirty="0">
              <a:sym typeface="Wingdings" pitchFamily="2" charset="2"/>
            </a:endParaRPr>
          </a:p>
          <a:p>
            <a:pPr eaLnBrk="1" hangingPunct="1">
              <a:lnSpc>
                <a:spcPct val="80000"/>
              </a:lnSpc>
              <a:buFont typeface="Wingdings" pitchFamily="2" charset="2"/>
              <a:buNone/>
              <a:defRPr/>
            </a:pPr>
            <a:r>
              <a:rPr lang="el-GR" altLang="el-GR" sz="2400" dirty="0">
                <a:sym typeface="Wingdings" pitchFamily="2" charset="2"/>
              </a:rPr>
              <a:t>Έλευση γερμανικών στρατευμάτων: </a:t>
            </a:r>
            <a:r>
              <a:rPr lang="el-GR" altLang="el-GR" sz="2400" b="1" u="sng" dirty="0">
                <a:sym typeface="Wingdings" pitchFamily="2" charset="2"/>
              </a:rPr>
              <a:t>2</a:t>
            </a:r>
            <a:r>
              <a:rPr lang="el-GR" altLang="el-GR" sz="2400" b="1" u="sng" baseline="30000" dirty="0">
                <a:sym typeface="Wingdings" pitchFamily="2" charset="2"/>
              </a:rPr>
              <a:t>η</a:t>
            </a:r>
            <a:r>
              <a:rPr lang="el-GR" altLang="el-GR" sz="2400" b="1" u="sng" dirty="0">
                <a:sym typeface="Wingdings" pitchFamily="2" charset="2"/>
              </a:rPr>
              <a:t> φάση</a:t>
            </a:r>
            <a:r>
              <a:rPr lang="el-GR" altLang="el-GR" sz="2400" b="1" dirty="0">
                <a:sym typeface="Wingdings" pitchFamily="2" charset="2"/>
              </a:rPr>
              <a:t> </a:t>
            </a:r>
            <a:endParaRPr lang="en-US" altLang="el-GR" sz="2400" b="1" dirty="0">
              <a:sym typeface="Wingdings" pitchFamily="2" charset="2"/>
            </a:endParaRPr>
          </a:p>
          <a:p>
            <a:pPr eaLnBrk="1" hangingPunct="1">
              <a:lnSpc>
                <a:spcPct val="80000"/>
              </a:lnSpc>
              <a:buFont typeface="Wingdings" pitchFamily="2" charset="2"/>
              <a:buNone/>
              <a:defRPr/>
            </a:pPr>
            <a:r>
              <a:rPr lang="el-GR" altLang="el-GR" sz="2400" dirty="0">
                <a:sym typeface="Wingdings" pitchFamily="2" charset="2"/>
              </a:rPr>
              <a:t>Προτάσεις </a:t>
            </a:r>
            <a:r>
              <a:rPr lang="el-GR" altLang="el-GR" sz="2400" dirty="0" err="1">
                <a:sym typeface="Wingdings" pitchFamily="2" charset="2"/>
              </a:rPr>
              <a:t>Μιχαήλωφ</a:t>
            </a:r>
            <a:r>
              <a:rPr lang="el-GR" altLang="el-GR" sz="2400" dirty="0">
                <a:sym typeface="Wingdings" pitchFamily="2" charset="2"/>
              </a:rPr>
              <a:t> προς Γερμανούς. Γερμανικές επιφυλάξεις.</a:t>
            </a:r>
          </a:p>
          <a:p>
            <a:pPr eaLnBrk="1" hangingPunct="1">
              <a:lnSpc>
                <a:spcPct val="80000"/>
              </a:lnSpc>
              <a:buFont typeface="Wingdings" pitchFamily="2" charset="2"/>
              <a:buNone/>
              <a:defRPr/>
            </a:pPr>
            <a:r>
              <a:rPr lang="el-GR" altLang="el-GR" sz="2400" dirty="0">
                <a:sym typeface="Wingdings" pitchFamily="2" charset="2"/>
              </a:rPr>
              <a:t>Μετά τη διάλυση ΣΝΟΦ, αποφασίζεται η συγκρότηση 3 ταγμάτων </a:t>
            </a:r>
            <a:endParaRPr lang="el-GR" altLang="el-GR" sz="2400" dirty="0"/>
          </a:p>
          <a:p>
            <a:pPr eaLnBrk="1" hangingPunct="1">
              <a:lnSpc>
                <a:spcPct val="80000"/>
              </a:lnSpc>
              <a:buFont typeface="Wingdings" pitchFamily="2" charset="2"/>
              <a:buNone/>
              <a:defRPr/>
            </a:pPr>
            <a:r>
              <a:rPr lang="el-GR" altLang="el-GR" sz="1800" b="1" dirty="0"/>
              <a:t>                                                                                     </a:t>
            </a:r>
          </a:p>
          <a:p>
            <a:pPr eaLnBrk="1" hangingPunct="1">
              <a:lnSpc>
                <a:spcPct val="80000"/>
              </a:lnSpc>
              <a:buFont typeface="Wingdings" pitchFamily="2" charset="2"/>
              <a:buNone/>
              <a:defRPr/>
            </a:pPr>
            <a:endParaRPr lang="el-GR" altLang="el-GR" sz="1800" dirty="0"/>
          </a:p>
        </p:txBody>
      </p:sp>
    </p:spTree>
  </p:cSld>
  <p:clrMapOvr>
    <a:masterClrMapping/>
  </p:clrMapOvr>
  <p:transition>
    <p:dissolve/>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0" y="260350"/>
            <a:ext cx="9144000" cy="7532688"/>
          </a:xfrm>
        </p:spPr>
        <p:txBody>
          <a:bodyPr>
            <a:normAutofit lnSpcReduction="10000"/>
          </a:bodyPr>
          <a:lstStyle/>
          <a:p>
            <a:pPr eaLnBrk="1" hangingPunct="1">
              <a:buFont typeface="Wingdings" pitchFamily="2" charset="2"/>
              <a:buNone/>
              <a:defRPr/>
            </a:pPr>
            <a:r>
              <a:rPr lang="el-GR" altLang="el-GR" sz="2400"/>
              <a:t>1</a:t>
            </a:r>
            <a:r>
              <a:rPr lang="el-GR" altLang="el-GR" sz="2400" baseline="30000"/>
              <a:t>ο</a:t>
            </a:r>
            <a:r>
              <a:rPr lang="el-GR" altLang="el-GR" sz="2400"/>
              <a:t> Μακεδονικό Τάγμα – </a:t>
            </a:r>
            <a:r>
              <a:rPr lang="el-GR" altLang="el-GR" sz="2400" i="1"/>
              <a:t>Καστοριά</a:t>
            </a:r>
          </a:p>
          <a:p>
            <a:pPr eaLnBrk="1" hangingPunct="1">
              <a:buFont typeface="Wingdings" pitchFamily="2" charset="2"/>
              <a:buNone/>
              <a:defRPr/>
            </a:pPr>
            <a:r>
              <a:rPr lang="el-GR" altLang="el-GR" sz="2400"/>
              <a:t>2</a:t>
            </a:r>
            <a:r>
              <a:rPr lang="el-GR" altLang="el-GR" sz="2400" baseline="30000"/>
              <a:t>ο</a:t>
            </a:r>
            <a:r>
              <a:rPr lang="el-GR" altLang="el-GR" sz="2400"/>
              <a:t> Μακεδονικό Τάγμα – Ξινό Νερό</a:t>
            </a:r>
          </a:p>
          <a:p>
            <a:pPr eaLnBrk="1" hangingPunct="1">
              <a:buFont typeface="Wingdings" pitchFamily="2" charset="2"/>
              <a:buNone/>
              <a:defRPr/>
            </a:pPr>
            <a:r>
              <a:rPr lang="el-GR" altLang="el-GR" sz="2400"/>
              <a:t>3</a:t>
            </a:r>
            <a:r>
              <a:rPr lang="el-GR" altLang="el-GR" sz="2400" baseline="30000"/>
              <a:t>ο</a:t>
            </a:r>
            <a:r>
              <a:rPr lang="el-GR" altLang="el-GR" sz="2400"/>
              <a:t> Μακεδονικό Τάγμα – Έδεσσα</a:t>
            </a:r>
          </a:p>
          <a:p>
            <a:pPr eaLnBrk="1" hangingPunct="1">
              <a:buFont typeface="Wingdings" pitchFamily="2" charset="2"/>
              <a:buNone/>
              <a:defRPr/>
            </a:pPr>
            <a:endParaRPr lang="el-GR" altLang="el-GR" sz="2400"/>
          </a:p>
          <a:p>
            <a:pPr eaLnBrk="1" hangingPunct="1">
              <a:buFont typeface="Wingdings" pitchFamily="2" charset="2"/>
              <a:buNone/>
              <a:defRPr/>
            </a:pPr>
            <a:r>
              <a:rPr lang="el-GR" altLang="el-GR" sz="2400"/>
              <a:t>Γρήγορη αύξηση στρατολογημένων</a:t>
            </a:r>
          </a:p>
          <a:p>
            <a:pPr eaLnBrk="1" hangingPunct="1">
              <a:buFont typeface="Wingdings" pitchFamily="2" charset="2"/>
              <a:buNone/>
              <a:defRPr/>
            </a:pPr>
            <a:r>
              <a:rPr lang="el-GR" altLang="el-GR" sz="2400"/>
              <a:t>Πτώση δράσης Οχράνας (8/1944)</a:t>
            </a:r>
          </a:p>
          <a:p>
            <a:pPr eaLnBrk="1" hangingPunct="1">
              <a:buFont typeface="Wingdings" pitchFamily="2" charset="2"/>
              <a:buNone/>
              <a:defRPr/>
            </a:pPr>
            <a:r>
              <a:rPr lang="el-GR" altLang="el-GR" sz="2400"/>
              <a:t>Διαφαινόμενη έκβαση πολέμου.</a:t>
            </a:r>
          </a:p>
          <a:p>
            <a:pPr eaLnBrk="1" hangingPunct="1">
              <a:buFont typeface="Wingdings" pitchFamily="2" charset="2"/>
              <a:buNone/>
              <a:defRPr/>
            </a:pPr>
            <a:r>
              <a:rPr lang="el-GR" altLang="el-GR" sz="2400"/>
              <a:t>Ουδετεροποίηση Βουλγαρίας.</a:t>
            </a:r>
          </a:p>
          <a:p>
            <a:pPr eaLnBrk="1" hangingPunct="1">
              <a:buFont typeface="Wingdings" pitchFamily="2" charset="2"/>
              <a:buNone/>
              <a:defRPr/>
            </a:pPr>
            <a:r>
              <a:rPr lang="el-GR" altLang="el-GR" sz="2400"/>
              <a:t>Ο </a:t>
            </a:r>
            <a:r>
              <a:rPr lang="en-US" altLang="el-GR" sz="2400"/>
              <a:t>Dimcev </a:t>
            </a:r>
            <a:r>
              <a:rPr lang="el-GR" altLang="el-GR" sz="2400"/>
              <a:t>προσεγγίζει Αντάρτες</a:t>
            </a:r>
          </a:p>
          <a:p>
            <a:pPr eaLnBrk="1" hangingPunct="1">
              <a:buFont typeface="Wingdings" pitchFamily="2" charset="2"/>
              <a:buNone/>
              <a:defRPr/>
            </a:pPr>
            <a:endParaRPr lang="el-GR" altLang="el-GR" sz="2400"/>
          </a:p>
          <a:p>
            <a:pPr eaLnBrk="1" hangingPunct="1">
              <a:buFont typeface="Wingdings" pitchFamily="2" charset="2"/>
              <a:buNone/>
              <a:defRPr/>
            </a:pPr>
            <a:r>
              <a:rPr lang="el-GR" altLang="el-GR" sz="2400"/>
              <a:t>Ραγδαίες εξελίξεις. Ο  Κόκκινος Στρατός μπαίνει στη Βουλγαρία, </a:t>
            </a:r>
          </a:p>
          <a:p>
            <a:pPr eaLnBrk="1" hangingPunct="1">
              <a:buFont typeface="Wingdings" pitchFamily="2" charset="2"/>
              <a:buNone/>
              <a:defRPr/>
            </a:pPr>
            <a:r>
              <a:rPr lang="el-GR" altLang="el-GR" sz="2400"/>
              <a:t>Οι Γερμανοί διαλύουν την Οχράνα.Μέλη της διασκορπίζονται</a:t>
            </a:r>
          </a:p>
          <a:p>
            <a:pPr eaLnBrk="1" hangingPunct="1">
              <a:buFont typeface="Wingdings" pitchFamily="2" charset="2"/>
              <a:buNone/>
              <a:defRPr/>
            </a:pPr>
            <a:r>
              <a:rPr lang="el-GR" altLang="el-GR" sz="2400"/>
              <a:t> </a:t>
            </a:r>
          </a:p>
          <a:p>
            <a:pPr eaLnBrk="1" hangingPunct="1">
              <a:buFont typeface="Wingdings" pitchFamily="2" charset="2"/>
              <a:buNone/>
              <a:defRPr/>
            </a:pPr>
            <a:endParaRPr lang="el-GR" altLang="el-GR" sz="2400"/>
          </a:p>
          <a:p>
            <a:pPr eaLnBrk="1" hangingPunct="1">
              <a:buFont typeface="Wingdings" pitchFamily="2" charset="2"/>
              <a:buNone/>
              <a:defRPr/>
            </a:pPr>
            <a:r>
              <a:rPr lang="el-GR" altLang="el-GR"/>
              <a:t> </a:t>
            </a:r>
          </a:p>
        </p:txBody>
      </p:sp>
      <p:pic>
        <p:nvPicPr>
          <p:cNvPr id="15363" name="Picture 5" descr="Kalcev"/>
          <p:cNvPicPr>
            <a:picLocks noChangeAspect="1" noChangeArrowheads="1"/>
          </p:cNvPicPr>
          <p:nvPr/>
        </p:nvPicPr>
        <p:blipFill>
          <a:blip r:embed="rId2"/>
          <a:srcRect/>
          <a:stretch>
            <a:fillRect/>
          </a:stretch>
        </p:blipFill>
        <p:spPr bwMode="auto">
          <a:xfrm>
            <a:off x="5076825" y="188913"/>
            <a:ext cx="2697163" cy="3671887"/>
          </a:xfrm>
          <a:prstGeom prst="rect">
            <a:avLst/>
          </a:prstGeom>
          <a:noFill/>
          <a:ln w="9525">
            <a:noFill/>
            <a:miter lim="800000"/>
            <a:headEnd/>
            <a:tailEnd/>
          </a:ln>
        </p:spPr>
      </p:pic>
      <p:sp>
        <p:nvSpPr>
          <p:cNvPr id="24583" name="Rectangle 7"/>
          <p:cNvSpPr>
            <a:spLocks noChangeArrowheads="1"/>
          </p:cNvSpPr>
          <p:nvPr/>
        </p:nvSpPr>
        <p:spPr bwMode="auto">
          <a:xfrm>
            <a:off x="5580063" y="3860800"/>
            <a:ext cx="1998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5000"/>
              <a:buFont typeface="Wingdings" pitchFamily="2" charset="2"/>
              <a:buNone/>
              <a:defRPr/>
            </a:pPr>
            <a:r>
              <a:rPr lang="el-GR" altLang="el-GR" b="1">
                <a:effectLst>
                  <a:outerShdw blurRad="38100" dist="38100" dir="2700000" algn="tl">
                    <a:srgbClr val="010199"/>
                  </a:outerShdw>
                </a:effectLst>
              </a:rPr>
              <a:t>Άντον Κάλτσεφ</a:t>
            </a:r>
            <a:r>
              <a:rPr lang="el-GR" altLang="el-GR">
                <a:effectLst>
                  <a:outerShdw blurRad="38100" dist="38100" dir="2700000" algn="tl">
                    <a:srgbClr val="010199"/>
                  </a:outerShdw>
                </a:effectLst>
              </a:rPr>
              <a:t> </a:t>
            </a:r>
            <a:r>
              <a:rPr lang="el-GR" altLang="el-GR"/>
              <a:t> </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3974" y="681602"/>
            <a:ext cx="7055380" cy="587158"/>
          </a:xfrm>
        </p:spPr>
        <p:txBody>
          <a:bodyPr>
            <a:normAutofit fontScale="90000"/>
          </a:bodyPr>
          <a:lstStyle/>
          <a:p>
            <a:r>
              <a:rPr lang="el-GR" sz="3100" dirty="0" err="1">
                <a:solidFill>
                  <a:schemeClr val="tx1"/>
                </a:solidFill>
              </a:rPr>
              <a:t>Αρριανού</a:t>
            </a:r>
            <a:r>
              <a:rPr lang="el-GR" sz="3100" dirty="0">
                <a:solidFill>
                  <a:schemeClr val="tx1"/>
                </a:solidFill>
              </a:rPr>
              <a:t> Αλεξάνδρου </a:t>
            </a:r>
            <a:r>
              <a:rPr lang="el-GR" sz="3100" dirty="0" err="1">
                <a:solidFill>
                  <a:schemeClr val="tx1"/>
                </a:solidFill>
              </a:rPr>
              <a:t>Ανάβασις</a:t>
            </a:r>
            <a:r>
              <a:rPr lang="el-GR" sz="3100" dirty="0">
                <a:solidFill>
                  <a:schemeClr val="tx1"/>
                </a:solidFill>
              </a:rPr>
              <a:t>, ΙΙ.14). </a:t>
            </a:r>
            <a:br>
              <a:rPr lang="el-GR" dirty="0">
                <a:solidFill>
                  <a:schemeClr val="tx1"/>
                </a:solidFill>
              </a:rPr>
            </a:br>
            <a:endParaRPr lang="el-GR" dirty="0">
              <a:solidFill>
                <a:schemeClr val="tx1"/>
              </a:solidFill>
            </a:endParaRPr>
          </a:p>
        </p:txBody>
      </p:sp>
      <p:sp>
        <p:nvSpPr>
          <p:cNvPr id="3" name="Θέση περιεχομένου 2"/>
          <p:cNvSpPr>
            <a:spLocks noGrp="1"/>
          </p:cNvSpPr>
          <p:nvPr>
            <p:ph idx="1"/>
          </p:nvPr>
        </p:nvSpPr>
        <p:spPr>
          <a:xfrm>
            <a:off x="389856" y="2132856"/>
            <a:ext cx="7143818" cy="4043542"/>
          </a:xfrm>
        </p:spPr>
        <p:txBody>
          <a:bodyPr>
            <a:normAutofit/>
          </a:bodyPr>
          <a:lstStyle/>
          <a:p>
            <a:r>
              <a:rPr lang="el-GR" sz="2400" dirty="0">
                <a:latin typeface="Times New Roman" panose="02020603050405020304" pitchFamily="18" charset="0"/>
                <a:cs typeface="Times New Roman" panose="02020603050405020304" pitchFamily="18" charset="0"/>
              </a:rPr>
              <a:t>Η επιστολή που έστειλε στον Δαρείο μετά τη μάχη της Ισσού, </a:t>
            </a:r>
          </a:p>
          <a:p>
            <a:r>
              <a:rPr lang="el-GR" sz="2400" b="0" dirty="0">
                <a:latin typeface="Times New Roman" panose="02020603050405020304" pitchFamily="18" charset="0"/>
                <a:cs typeface="Times New Roman" panose="02020603050405020304" pitchFamily="18" charset="0"/>
              </a:rPr>
              <a:t>“</a:t>
            </a:r>
            <a:r>
              <a:rPr lang="el-GR" sz="2400" i="1" dirty="0" err="1">
                <a:latin typeface="Times New Roman" panose="02020603050405020304" pitchFamily="18" charset="0"/>
                <a:cs typeface="Times New Roman" panose="02020603050405020304" pitchFamily="18" charset="0"/>
              </a:rPr>
              <a:t>Oι</a:t>
            </a:r>
            <a:r>
              <a:rPr lang="el-GR" sz="2400" i="1" dirty="0">
                <a:latin typeface="Times New Roman" panose="02020603050405020304" pitchFamily="18" charset="0"/>
                <a:cs typeface="Times New Roman" panose="02020603050405020304" pitchFamily="18" charset="0"/>
              </a:rPr>
              <a:t> υμέτεροι πρόγονοι ελθόντες  εις </a:t>
            </a:r>
            <a:r>
              <a:rPr lang="el-GR" sz="2400" i="1" dirty="0" err="1">
                <a:latin typeface="Times New Roman" panose="02020603050405020304" pitchFamily="18" charset="0"/>
                <a:cs typeface="Times New Roman" panose="02020603050405020304" pitchFamily="18" charset="0"/>
              </a:rPr>
              <a:t>Μακεδονίαν</a:t>
            </a:r>
            <a:r>
              <a:rPr lang="el-GR" sz="2400" i="1" dirty="0">
                <a:latin typeface="Times New Roman" panose="02020603050405020304" pitchFamily="18" charset="0"/>
                <a:cs typeface="Times New Roman" panose="02020603050405020304" pitchFamily="18" charset="0"/>
              </a:rPr>
              <a:t> και εις την άλλην Ελλάδα κακώς εποίησαν ημάς ουδέν </a:t>
            </a:r>
            <a:r>
              <a:rPr lang="el-GR" sz="2400" i="1" dirty="0" err="1">
                <a:latin typeface="Times New Roman" panose="02020603050405020304" pitchFamily="18" charset="0"/>
                <a:cs typeface="Times New Roman" panose="02020603050405020304" pitchFamily="18" charset="0"/>
              </a:rPr>
              <a:t>προηδικημένοι</a:t>
            </a:r>
            <a:r>
              <a:rPr lang="el-GR" sz="2400" i="1" dirty="0">
                <a:latin typeface="Times New Roman" panose="02020603050405020304" pitchFamily="18" charset="0"/>
                <a:cs typeface="Times New Roman" panose="02020603050405020304" pitchFamily="18" charset="0"/>
              </a:rPr>
              <a:t>. Εγώ δε των Ελλήνων ηγεμών κατασταθείς και </a:t>
            </a:r>
            <a:r>
              <a:rPr lang="el-GR" sz="2400" i="1" dirty="0" err="1">
                <a:latin typeface="Times New Roman" panose="02020603050405020304" pitchFamily="18" charset="0"/>
                <a:cs typeface="Times New Roman" panose="02020603050405020304" pitchFamily="18" charset="0"/>
              </a:rPr>
              <a:t>τιμωρήσασθαι</a:t>
            </a:r>
            <a:r>
              <a:rPr lang="el-GR" sz="2400" i="1" dirty="0">
                <a:latin typeface="Times New Roman" panose="02020603050405020304" pitchFamily="18" charset="0"/>
                <a:cs typeface="Times New Roman" panose="02020603050405020304" pitchFamily="18" charset="0"/>
              </a:rPr>
              <a:t> βουλόμενος Πέρσας </a:t>
            </a:r>
            <a:r>
              <a:rPr lang="el-GR" sz="2400" i="1" dirty="0" err="1">
                <a:latin typeface="Times New Roman" panose="02020603050405020304" pitchFamily="18" charset="0"/>
                <a:cs typeface="Times New Roman" panose="02020603050405020304" pitchFamily="18" charset="0"/>
              </a:rPr>
              <a:t>διέβην</a:t>
            </a:r>
            <a:r>
              <a:rPr lang="el-GR" sz="2400" i="1" dirty="0">
                <a:latin typeface="Times New Roman" panose="02020603050405020304" pitchFamily="18" charset="0"/>
                <a:cs typeface="Times New Roman" panose="02020603050405020304" pitchFamily="18" charset="0"/>
              </a:rPr>
              <a:t> ες την </a:t>
            </a:r>
            <a:r>
              <a:rPr lang="el-GR" sz="2400" i="1" dirty="0" err="1">
                <a:latin typeface="Times New Roman" panose="02020603050405020304" pitchFamily="18" charset="0"/>
                <a:cs typeface="Times New Roman" panose="02020603050405020304" pitchFamily="18" charset="0"/>
              </a:rPr>
              <a:t>Ασίαν</a:t>
            </a:r>
            <a:r>
              <a:rPr lang="el-GR" sz="2400" i="1" dirty="0">
                <a:latin typeface="Times New Roman" panose="02020603050405020304" pitchFamily="18" charset="0"/>
                <a:cs typeface="Times New Roman" panose="02020603050405020304" pitchFamily="18" charset="0"/>
              </a:rPr>
              <a:t> … και παρά των σου </a:t>
            </a:r>
            <a:r>
              <a:rPr lang="el-GR" sz="2400" i="1" dirty="0" err="1">
                <a:latin typeface="Times New Roman" panose="02020603050405020304" pitchFamily="18" charset="0"/>
                <a:cs typeface="Times New Roman" panose="02020603050405020304" pitchFamily="18" charset="0"/>
              </a:rPr>
              <a:t>πεμφθέντων</a:t>
            </a:r>
            <a:r>
              <a:rPr lang="el-GR" sz="2400" i="1" dirty="0">
                <a:latin typeface="Times New Roman" panose="02020603050405020304" pitchFamily="18" charset="0"/>
                <a:cs typeface="Times New Roman" panose="02020603050405020304" pitchFamily="18" charset="0"/>
              </a:rPr>
              <a:t> … την </a:t>
            </a:r>
            <a:r>
              <a:rPr lang="el-GR" sz="2400" i="1" dirty="0" err="1">
                <a:latin typeface="Times New Roman" panose="02020603050405020304" pitchFamily="18" charset="0"/>
                <a:cs typeface="Times New Roman" panose="02020603050405020304" pitchFamily="18" charset="0"/>
              </a:rPr>
              <a:t>ειρήνην</a:t>
            </a:r>
            <a:r>
              <a:rPr lang="el-GR" sz="2400" i="1" dirty="0">
                <a:latin typeface="Times New Roman" panose="02020603050405020304" pitchFamily="18" charset="0"/>
                <a:cs typeface="Times New Roman" panose="02020603050405020304" pitchFamily="18" charset="0"/>
              </a:rPr>
              <a:t>, ην τοις </a:t>
            </a:r>
            <a:r>
              <a:rPr lang="el-GR" sz="2400" i="1" dirty="0" err="1">
                <a:latin typeface="Times New Roman" panose="02020603050405020304" pitchFamily="18" charset="0"/>
                <a:cs typeface="Times New Roman" panose="02020603050405020304" pitchFamily="18" charset="0"/>
              </a:rPr>
              <a:t>Έλλησι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κατεσκεύασα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διαλύειν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επιχειρούντων</a:t>
            </a:r>
            <a:r>
              <a:rPr lang="el-GR" sz="2400" i="1" dirty="0">
                <a:latin typeface="Times New Roman" panose="02020603050405020304" pitchFamily="18" charset="0"/>
                <a:cs typeface="Times New Roman" panose="02020603050405020304" pitchFamily="18" charset="0"/>
              </a:rPr>
              <a:t> – </a:t>
            </a:r>
            <a:r>
              <a:rPr lang="el-GR" sz="2400" i="1" dirty="0" err="1">
                <a:latin typeface="Times New Roman" panose="02020603050405020304" pitchFamily="18" charset="0"/>
                <a:cs typeface="Times New Roman" panose="02020603050405020304" pitchFamily="18" charset="0"/>
              </a:rPr>
              <a:t>εστράτευσα</a:t>
            </a:r>
            <a:r>
              <a:rPr lang="el-GR" sz="2400" i="1" dirty="0">
                <a:latin typeface="Times New Roman" panose="02020603050405020304" pitchFamily="18" charset="0"/>
                <a:cs typeface="Times New Roman" panose="02020603050405020304" pitchFamily="18" charset="0"/>
              </a:rPr>
              <a:t> επί </a:t>
            </a:r>
            <a:r>
              <a:rPr lang="el-GR" sz="2400" i="1" dirty="0">
                <a:solidFill>
                  <a:srgbClr val="FFFF00"/>
                </a:solidFill>
                <a:latin typeface="Times New Roman" panose="02020603050405020304" pitchFamily="18" charset="0"/>
                <a:cs typeface="Times New Roman" panose="02020603050405020304" pitchFamily="18" charset="0"/>
              </a:rPr>
              <a:t>σ</a:t>
            </a:r>
            <a:r>
              <a:rPr lang="el-GR" sz="2400" b="0" dirty="0">
                <a:solidFill>
                  <a:srgbClr val="FFFF00"/>
                </a:solidFill>
                <a:latin typeface="Times New Roman" panose="02020603050405020304" pitchFamily="18" charset="0"/>
                <a:cs typeface="Times New Roman" panose="02020603050405020304" pitchFamily="18" charset="0"/>
              </a:rPr>
              <a:t>ε </a:t>
            </a:r>
            <a:r>
              <a:rPr lang="el-GR" sz="2400" b="0" dirty="0">
                <a:latin typeface="Times New Roman" panose="02020603050405020304" pitchFamily="18" charset="0"/>
                <a:cs typeface="Times New Roman" panose="02020603050405020304" pitchFamily="18" charset="0"/>
              </a:rPr>
              <a:t>»</a:t>
            </a:r>
            <a:endParaRPr lang="el-G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004683"/>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1943</a:t>
            </a:r>
          </a:p>
        </p:txBody>
      </p:sp>
      <p:sp>
        <p:nvSpPr>
          <p:cNvPr id="3" name="Θέση περιεχομένου 2"/>
          <p:cNvSpPr>
            <a:spLocks noGrp="1"/>
          </p:cNvSpPr>
          <p:nvPr>
            <p:ph idx="1"/>
          </p:nvPr>
        </p:nvSpPr>
        <p:spPr/>
        <p:txBody>
          <a:bodyPr/>
          <a:lstStyle/>
          <a:p>
            <a:r>
              <a:rPr lang="el-GR" b="1" dirty="0"/>
              <a:t>Αύγουστος 1943: </a:t>
            </a:r>
            <a:r>
              <a:rPr lang="el-GR" dirty="0"/>
              <a:t> Εκλογή ΚΕ του </a:t>
            </a:r>
            <a:r>
              <a:rPr lang="el-GR" dirty="0" err="1"/>
              <a:t>ΚΚΜακεδονίας</a:t>
            </a:r>
            <a:r>
              <a:rPr lang="el-GR" dirty="0"/>
              <a:t>  στην περιοχή </a:t>
            </a:r>
            <a:r>
              <a:rPr lang="el-GR" dirty="0" err="1"/>
              <a:t>Πρεσπών</a:t>
            </a:r>
            <a:endParaRPr lang="el-GR" dirty="0"/>
          </a:p>
          <a:p>
            <a:r>
              <a:rPr lang="el-GR" b="1" dirty="0"/>
              <a:t>Νοέμβριος 1943: </a:t>
            </a:r>
            <a:r>
              <a:rPr lang="el-GR" dirty="0" err="1"/>
              <a:t>Τζάισε</a:t>
            </a:r>
            <a:r>
              <a:rPr lang="el-GR" dirty="0"/>
              <a:t>: Το αντιφασιστικό Συμβούλιο για την απελευθέρωση της Γιουγκοσλαβίας αποφαίνεται ότι η Μακεδονία θα είναι μια ομόσπονδη Δημοκρατία</a:t>
            </a:r>
          </a:p>
        </p:txBody>
      </p:sp>
    </p:spTree>
    <p:extLst>
      <p:ext uri="{BB962C8B-B14F-4D97-AF65-F5344CB8AC3E}">
        <p14:creationId xmlns:p14="http://schemas.microsoft.com/office/powerpoint/2010/main" val="991209635"/>
      </p:ext>
    </p:extLst>
  </p:cSld>
  <p:clrMapOvr>
    <a:masterClrMapping/>
  </p:clrMapOvr>
  <p:transition>
    <p:dissolve/>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25 ΙΟΥΝΙΟΥ  ΚΑΙ 5 ΙΟΥΛΙΟΥ 1943</a:t>
            </a:r>
            <a:endParaRPr lang="en-US" dirty="0"/>
          </a:p>
        </p:txBody>
      </p:sp>
      <p:sp>
        <p:nvSpPr>
          <p:cNvPr id="3" name="2 - Θέση περιεχομένου"/>
          <p:cNvSpPr>
            <a:spLocks noGrp="1"/>
          </p:cNvSpPr>
          <p:nvPr>
            <p:ph idx="1"/>
          </p:nvPr>
        </p:nvSpPr>
        <p:spPr/>
        <p:txBody>
          <a:bodyPr>
            <a:normAutofit fontScale="92500"/>
          </a:bodyPr>
          <a:lstStyle/>
          <a:p>
            <a:r>
              <a:rPr lang="el-GR" dirty="0"/>
              <a:t> Συνομιλίες </a:t>
            </a:r>
            <a:r>
              <a:rPr lang="el-GR" dirty="0" err="1"/>
              <a:t>Τεμπο</a:t>
            </a:r>
            <a:r>
              <a:rPr lang="el-GR" dirty="0"/>
              <a:t> με Α. </a:t>
            </a:r>
            <a:r>
              <a:rPr lang="el-GR" dirty="0" err="1"/>
              <a:t>Τζήμα</a:t>
            </a:r>
            <a:r>
              <a:rPr lang="el-GR" dirty="0"/>
              <a:t>-</a:t>
            </a:r>
            <a:r>
              <a:rPr lang="el-GR" dirty="0" err="1"/>
              <a:t>Σαμαρινιώτη</a:t>
            </a:r>
            <a:r>
              <a:rPr lang="el-GR" dirty="0"/>
              <a:t> (25.6.1943) και με τον ίδιο και τους  Άρη Βελουχιώτη και Στέφανο Σαράφη (5.7.1943). Θέματα: η ίδρυση Βαλκανικού Αρχηγείου, η μη συμμετοχή στο Συμμαχικό Γενικό  Στρατηγείο Ανταρτών, η είσοδος </a:t>
            </a:r>
            <a:r>
              <a:rPr lang="el-GR" dirty="0" err="1"/>
              <a:t>σλαβομακεδονικών</a:t>
            </a:r>
            <a:r>
              <a:rPr lang="el-GR" dirty="0"/>
              <a:t> σωμάτων σε ελληνικό έδαφος και η συνεργασία με ΕΛΑΣ, η διάδοση της </a:t>
            </a:r>
            <a:r>
              <a:rPr lang="el-GR" dirty="0" err="1"/>
              <a:t>σλαβομακεδονικής</a:t>
            </a:r>
            <a:r>
              <a:rPr lang="el-GR" dirty="0"/>
              <a:t> </a:t>
            </a:r>
            <a:r>
              <a:rPr lang="el-GR" dirty="0" err="1"/>
              <a:t>γλώσας</a:t>
            </a:r>
            <a:r>
              <a:rPr lang="el-GR" dirty="0"/>
              <a:t> όχι όμως της «αυτοδιάθεσης». (Ε. Κωφός. (1989). Η βαλκανική διάσταση του Μακεδονικού Ζητήματος στα χρόνια της Κατοχής και Αντίστασης). </a:t>
            </a:r>
            <a:endParaRPr lang="en-US" dirty="0"/>
          </a:p>
        </p:txBody>
      </p:sp>
    </p:spTree>
  </p:cSld>
  <p:clrMapOvr>
    <a:masterClrMapping/>
  </p:clrMapOvr>
  <p:transition>
    <p:dissolve/>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ΑΥΓΟΥΣΤΟΣ 1943 Κεντρική Ελλάδα</a:t>
            </a:r>
            <a:endParaRPr lang="en-US" dirty="0"/>
          </a:p>
        </p:txBody>
      </p:sp>
      <p:sp>
        <p:nvSpPr>
          <p:cNvPr id="3" name="2 - Θέση περιεχομένου"/>
          <p:cNvSpPr>
            <a:spLocks noGrp="1"/>
          </p:cNvSpPr>
          <p:nvPr>
            <p:ph idx="1"/>
          </p:nvPr>
        </p:nvSpPr>
        <p:spPr/>
        <p:txBody>
          <a:bodyPr/>
          <a:lstStyle/>
          <a:p>
            <a:r>
              <a:rPr lang="el-GR" dirty="0"/>
              <a:t>Συνάντηση Τέμπο με ΓΓ ΚΚΕ Γ. </a:t>
            </a:r>
            <a:r>
              <a:rPr lang="el-GR" dirty="0" err="1"/>
              <a:t>Σιάντο</a:t>
            </a:r>
            <a:r>
              <a:rPr lang="el-GR" dirty="0"/>
              <a:t>, Κ, </a:t>
            </a:r>
            <a:r>
              <a:rPr lang="el-GR" dirty="0" err="1"/>
              <a:t>Γυφτοδήμο</a:t>
            </a:r>
            <a:r>
              <a:rPr lang="el-GR" dirty="0"/>
              <a:t> και Π. </a:t>
            </a:r>
            <a:r>
              <a:rPr lang="el-GR" dirty="0" err="1"/>
              <a:t>Καραγκίτση</a:t>
            </a:r>
            <a:endParaRPr lang="el-GR" dirty="0"/>
          </a:p>
          <a:p>
            <a:r>
              <a:rPr lang="el-GR" dirty="0" err="1"/>
              <a:t>Σιάντος</a:t>
            </a:r>
            <a:r>
              <a:rPr lang="el-GR" dirty="0"/>
              <a:t> μετά τη διάλυση της </a:t>
            </a:r>
            <a:r>
              <a:rPr lang="el-GR" dirty="0" err="1"/>
              <a:t>Κομιντέρν</a:t>
            </a:r>
            <a:r>
              <a:rPr lang="el-GR" dirty="0"/>
              <a:t> από του Σοβιετικούς επιφυλακτικός για Βαλκανικό Αρχηγείο</a:t>
            </a:r>
          </a:p>
          <a:p>
            <a:r>
              <a:rPr lang="el-GR" dirty="0"/>
              <a:t>Αποφασίζεται η ίδρυση των ΣΝΟΦ</a:t>
            </a:r>
          </a:p>
          <a:p>
            <a:endParaRPr lang="en-US" dirty="0"/>
          </a:p>
        </p:txBody>
      </p:sp>
    </p:spTree>
  </p:cSld>
  <p:clrMapOvr>
    <a:masterClrMapping/>
  </p:clrMapOvr>
  <p:transition>
    <p:dissolve/>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88913"/>
            <a:ext cx="9144000" cy="1139825"/>
          </a:xfrm>
        </p:spPr>
        <p:txBody>
          <a:bodyPr>
            <a:normAutofit/>
          </a:bodyPr>
          <a:lstStyle/>
          <a:p>
            <a:pPr eaLnBrk="1" hangingPunct="1">
              <a:defRPr/>
            </a:pPr>
            <a:r>
              <a:rPr lang="el-GR" altLang="el-GR" sz="3600" dirty="0">
                <a:solidFill>
                  <a:schemeClr val="tx1"/>
                </a:solidFill>
                <a:latin typeface="Arial" pitchFamily="34" charset="0"/>
                <a:cs typeface="Arial" pitchFamily="34" charset="0"/>
              </a:rPr>
              <a:t>ΣΝΟΦ 1943-1944</a:t>
            </a:r>
          </a:p>
        </p:txBody>
      </p:sp>
      <p:sp>
        <p:nvSpPr>
          <p:cNvPr id="25603" name="Rectangle 3"/>
          <p:cNvSpPr>
            <a:spLocks noGrp="1" noChangeArrowheads="1"/>
          </p:cNvSpPr>
          <p:nvPr>
            <p:ph idx="1"/>
          </p:nvPr>
        </p:nvSpPr>
        <p:spPr>
          <a:xfrm>
            <a:off x="0" y="1600200"/>
            <a:ext cx="9144000" cy="5257800"/>
          </a:xfrm>
        </p:spPr>
        <p:txBody>
          <a:bodyPr>
            <a:normAutofit fontScale="92500" lnSpcReduction="10000"/>
          </a:bodyPr>
          <a:lstStyle/>
          <a:p>
            <a:pPr indent="0" algn="just" eaLnBrk="1" hangingPunct="1">
              <a:lnSpc>
                <a:spcPct val="90000"/>
              </a:lnSpc>
              <a:buFont typeface="Wingdings" pitchFamily="2" charset="2"/>
              <a:buNone/>
              <a:defRPr/>
            </a:pPr>
            <a:r>
              <a:rPr lang="el-GR" altLang="el-GR" sz="3200" dirty="0">
                <a:latin typeface="Times New Roman" pitchFamily="18" charset="0"/>
                <a:cs typeface="Times New Roman" pitchFamily="18" charset="0"/>
              </a:rPr>
              <a:t>ΣΝΟΦ (</a:t>
            </a:r>
            <a:r>
              <a:rPr lang="el-GR" altLang="el-GR" sz="3200" dirty="0" err="1">
                <a:latin typeface="Times New Roman" pitchFamily="18" charset="0"/>
                <a:cs typeface="Times New Roman" pitchFamily="18" charset="0"/>
              </a:rPr>
              <a:t>Σλαβομακεδονικό</a:t>
            </a:r>
            <a:r>
              <a:rPr lang="el-GR" altLang="el-GR" sz="3200" dirty="0">
                <a:latin typeface="Times New Roman" pitchFamily="18" charset="0"/>
                <a:cs typeface="Times New Roman" pitchFamily="18" charset="0"/>
              </a:rPr>
              <a:t> Λαϊκό Απελευθερωτικό Μέτωπο)</a:t>
            </a:r>
          </a:p>
          <a:p>
            <a:pPr indent="0" algn="just" eaLnBrk="1" hangingPunct="1">
              <a:lnSpc>
                <a:spcPct val="90000"/>
              </a:lnSpc>
              <a:buFont typeface="Wingdings" pitchFamily="2" charset="2"/>
              <a:buNone/>
              <a:defRPr/>
            </a:pPr>
            <a:r>
              <a:rPr lang="el-GR" altLang="el-GR" sz="3200" dirty="0">
                <a:latin typeface="Times New Roman" pitchFamily="18" charset="0"/>
                <a:cs typeface="Times New Roman" pitchFamily="18" charset="0"/>
              </a:rPr>
              <a:t> Οκτώβρης 43 – Καστοριά, Νοέμβρης 43 – Φλώρινα </a:t>
            </a:r>
          </a:p>
          <a:p>
            <a:pPr indent="0" algn="just" eaLnBrk="1" hangingPunct="1">
              <a:lnSpc>
                <a:spcPct val="90000"/>
              </a:lnSpc>
              <a:buFont typeface="Wingdings" pitchFamily="2" charset="2"/>
              <a:buNone/>
              <a:defRPr/>
            </a:pPr>
            <a:r>
              <a:rPr lang="el-GR" altLang="el-GR" sz="3200" dirty="0">
                <a:latin typeface="Times New Roman" pitchFamily="18" charset="0"/>
                <a:cs typeface="Times New Roman" pitchFamily="18" charset="0"/>
              </a:rPr>
              <a:t>ΑΙΤΙΑ αποδοχής από ΚΚΕ της σύστασής τους:  α) η συμμαχία με τον Τίτο ήταν μονόδρομος για το ΚΚΕ  β) οι </a:t>
            </a:r>
            <a:r>
              <a:rPr lang="el-GR" altLang="el-GR" sz="3200" dirty="0" err="1">
                <a:latin typeface="Times New Roman" pitchFamily="18" charset="0"/>
                <a:cs typeface="Times New Roman" pitchFamily="18" charset="0"/>
              </a:rPr>
              <a:t>σλαβομακεδόνες</a:t>
            </a:r>
            <a:r>
              <a:rPr lang="el-GR" altLang="el-GR" sz="3200" dirty="0">
                <a:latin typeface="Times New Roman" pitchFamily="18" charset="0"/>
                <a:cs typeface="Times New Roman" pitchFamily="18" charset="0"/>
              </a:rPr>
              <a:t> έπρεπε να μην αφεθούν στα χέρια της Βουλγαρίας ή του Τίτο. </a:t>
            </a:r>
          </a:p>
          <a:p>
            <a:pPr indent="0" algn="just" eaLnBrk="1" hangingPunct="1">
              <a:lnSpc>
                <a:spcPct val="90000"/>
              </a:lnSpc>
              <a:buFont typeface="Wingdings" pitchFamily="2" charset="2"/>
              <a:buNone/>
              <a:defRPr/>
            </a:pPr>
            <a:r>
              <a:rPr lang="el-GR" altLang="el-GR" sz="3200" dirty="0">
                <a:latin typeface="Times New Roman" pitchFamily="18" charset="0"/>
                <a:cs typeface="Times New Roman" pitchFamily="18" charset="0"/>
              </a:rPr>
              <a:t>Η σύγκρουση ΣΝΟΦ-ΚΚΕ ήρθε τον Μάιο του 1944</a:t>
            </a:r>
          </a:p>
          <a:p>
            <a:pPr indent="0" algn="just" eaLnBrk="1" hangingPunct="1">
              <a:lnSpc>
                <a:spcPct val="90000"/>
              </a:lnSpc>
              <a:buFont typeface="Wingdings" pitchFamily="2" charset="2"/>
              <a:buNone/>
              <a:defRPr/>
            </a:pPr>
            <a:r>
              <a:rPr lang="el-GR" altLang="el-GR" sz="3200" dirty="0">
                <a:latin typeface="Times New Roman" pitchFamily="18" charset="0"/>
                <a:cs typeface="Times New Roman" pitchFamily="18" charset="0"/>
              </a:rPr>
              <a:t>(</a:t>
            </a:r>
            <a:r>
              <a:rPr lang="en-US" altLang="el-GR" sz="3200" dirty="0">
                <a:latin typeface="Times New Roman" pitchFamily="18" charset="0"/>
                <a:cs typeface="Times New Roman" pitchFamily="18" charset="0"/>
              </a:rPr>
              <a:t>Andrew </a:t>
            </a:r>
            <a:r>
              <a:rPr lang="en-US" altLang="el-GR" sz="3200" dirty="0" err="1">
                <a:latin typeface="Times New Roman" pitchFamily="18" charset="0"/>
                <a:cs typeface="Times New Roman" pitchFamily="18" charset="0"/>
              </a:rPr>
              <a:t>Rosos</a:t>
            </a:r>
            <a:r>
              <a:rPr lang="en-US" altLang="el-GR" sz="3200" dirty="0">
                <a:latin typeface="Times New Roman" pitchFamily="18" charset="0"/>
                <a:cs typeface="Times New Roman" pitchFamily="18" charset="0"/>
              </a:rPr>
              <a:t> (1997). Incompatible  Allies. Greek </a:t>
            </a:r>
            <a:r>
              <a:rPr lang="en-US" altLang="el-GR" sz="3200" dirty="0" err="1">
                <a:latin typeface="Times New Roman" pitchFamily="18" charset="0"/>
                <a:cs typeface="Times New Roman" pitchFamily="18" charset="0"/>
              </a:rPr>
              <a:t>Comunism</a:t>
            </a:r>
            <a:r>
              <a:rPr lang="en-US" altLang="el-GR" sz="3200" dirty="0">
                <a:latin typeface="Times New Roman" pitchFamily="18" charset="0"/>
                <a:cs typeface="Times New Roman" pitchFamily="18" charset="0"/>
              </a:rPr>
              <a:t> and Macedonian Nationalism in the civil war in Greece. Journal of Modern Greek Studies 69/1, pp. 42-76.</a:t>
            </a:r>
            <a:endParaRPr lang="el-GR" altLang="el-GR" sz="3200" dirty="0">
              <a:latin typeface="Times New Roman" pitchFamily="18" charset="0"/>
              <a:cs typeface="Times New Roman" pitchFamily="18" charset="0"/>
            </a:endParaRPr>
          </a:p>
        </p:txBody>
      </p:sp>
    </p:spTree>
  </p:cSld>
  <p:clrMapOvr>
    <a:masterClrMapping/>
  </p:clrMapOvr>
  <p:transition>
    <p:dissolve/>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ΤΟ ΜΑΚΕΔΟΝΙΚΟ ΤΟ 1944</a:t>
            </a:r>
            <a:endParaRPr lang="en-US" dirty="0"/>
          </a:p>
        </p:txBody>
      </p:sp>
    </p:spTree>
  </p:cSld>
  <p:clrMapOvr>
    <a:masterClrMapping/>
  </p:clrMapOvr>
  <p:transition>
    <p:dissolve/>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Αύγουστος 1944</a:t>
            </a:r>
          </a:p>
        </p:txBody>
      </p:sp>
      <p:sp>
        <p:nvSpPr>
          <p:cNvPr id="3" name="Θέση περιεχομένου 2"/>
          <p:cNvSpPr>
            <a:spLocks noGrp="1"/>
          </p:cNvSpPr>
          <p:nvPr>
            <p:ph idx="1"/>
          </p:nvPr>
        </p:nvSpPr>
        <p:spPr/>
        <p:txBody>
          <a:bodyPr/>
          <a:lstStyle/>
          <a:p>
            <a:pPr>
              <a:buNone/>
            </a:pPr>
            <a:endParaRPr lang="el-GR" dirty="0"/>
          </a:p>
          <a:p>
            <a:r>
              <a:rPr lang="el-GR" b="1" dirty="0"/>
              <a:t>2 Αύγουστος 194</a:t>
            </a:r>
            <a:r>
              <a:rPr lang="el-GR" dirty="0"/>
              <a:t>4: Η </a:t>
            </a:r>
            <a:r>
              <a:rPr lang="el-GR" dirty="0" err="1"/>
              <a:t>αντιφασισιτκή</a:t>
            </a:r>
            <a:r>
              <a:rPr lang="el-GR" dirty="0"/>
              <a:t> συνέλευση</a:t>
            </a:r>
            <a:r>
              <a:rPr lang="en-US" dirty="0"/>
              <a:t> </a:t>
            </a:r>
            <a:r>
              <a:rPr lang="el-GR" dirty="0"/>
              <a:t>Λαϊκής Απελευθέρωσης  Α</a:t>
            </a:r>
            <a:r>
              <a:rPr lang="en-US" dirty="0"/>
              <a:t>SNOM </a:t>
            </a:r>
            <a:r>
              <a:rPr lang="el-GR" dirty="0"/>
              <a:t>ιδρύει τη Λαϊκή Δημοκρατία της Μακεδονίας.</a:t>
            </a:r>
          </a:p>
          <a:p>
            <a:r>
              <a:rPr lang="el-GR" b="1" dirty="0"/>
              <a:t>Σεπτέμβριος 1944</a:t>
            </a:r>
            <a:r>
              <a:rPr lang="el-GR" dirty="0"/>
              <a:t>: Μεταπολίτευση στη Βουλγαρία. </a:t>
            </a:r>
          </a:p>
        </p:txBody>
      </p:sp>
    </p:spTree>
    <p:extLst>
      <p:ext uri="{BB962C8B-B14F-4D97-AF65-F5344CB8AC3E}">
        <p14:creationId xmlns:p14="http://schemas.microsoft.com/office/powerpoint/2010/main" val="2815312151"/>
      </p:ext>
    </p:extLst>
  </p:cSld>
  <p:clrMapOvr>
    <a:masterClrMapping/>
  </p:clrMapOvr>
  <p:transition>
    <p:dissolve/>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21-28 </a:t>
            </a:r>
            <a:r>
              <a:rPr lang="el-GR" dirty="0"/>
              <a:t>Σεπτεμβρίου 1944</a:t>
            </a:r>
            <a:endParaRPr lang="en-US" dirty="0"/>
          </a:p>
        </p:txBody>
      </p:sp>
      <p:sp>
        <p:nvSpPr>
          <p:cNvPr id="3" name="2 - Θέση περιεχομένου"/>
          <p:cNvSpPr>
            <a:spLocks noGrp="1"/>
          </p:cNvSpPr>
          <p:nvPr>
            <p:ph idx="1"/>
          </p:nvPr>
        </p:nvSpPr>
        <p:spPr/>
        <p:txBody>
          <a:bodyPr/>
          <a:lstStyle/>
          <a:p>
            <a:r>
              <a:rPr lang="el-GR" dirty="0"/>
              <a:t>Μόσχα: συζητήσεις Τίτο </a:t>
            </a:r>
            <a:r>
              <a:rPr lang="en-US" dirty="0"/>
              <a:t>– </a:t>
            </a:r>
            <a:r>
              <a:rPr lang="en-US" dirty="0" err="1"/>
              <a:t>Dimotrov</a:t>
            </a:r>
            <a:r>
              <a:rPr lang="en-US" dirty="0"/>
              <a:t> </a:t>
            </a:r>
            <a:r>
              <a:rPr lang="el-GR" dirty="0"/>
              <a:t>για σύσταση Νοτιοσλαβικής ομοσπονδίας μεταξύ Βουλγαρίας-Νέας Γιουγκοσλαβίας που κράτησαν ως τον </a:t>
            </a:r>
            <a:r>
              <a:rPr lang="el-GR" dirty="0" err="1"/>
              <a:t>φεβρουάριο</a:t>
            </a:r>
            <a:r>
              <a:rPr lang="el-GR" dirty="0"/>
              <a:t> του 1945 χωρίς να καταλήξουν κάπου</a:t>
            </a:r>
            <a:endParaRPr lang="en-US" dirty="0"/>
          </a:p>
        </p:txBody>
      </p:sp>
    </p:spTree>
  </p:cSld>
  <p:clrMapOvr>
    <a:masterClrMapping/>
  </p:clrMapOvr>
  <p:transition>
    <p:dissolve/>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13 </a:t>
            </a:r>
            <a:r>
              <a:rPr lang="el-GR" dirty="0"/>
              <a:t>Οκτωβρίου 1944: συμφωνία ποσοστών Μόσχα</a:t>
            </a:r>
            <a:endParaRPr lang="en-US" dirty="0"/>
          </a:p>
        </p:txBody>
      </p:sp>
      <p:sp>
        <p:nvSpPr>
          <p:cNvPr id="3" name="2 - Θέση περιεχομένου"/>
          <p:cNvSpPr>
            <a:spLocks noGrp="1"/>
          </p:cNvSpPr>
          <p:nvPr>
            <p:ph idx="1"/>
          </p:nvPr>
        </p:nvSpPr>
        <p:spPr/>
        <p:txBody>
          <a:bodyPr/>
          <a:lstStyle/>
          <a:p>
            <a:r>
              <a:rPr lang="el-GR" dirty="0"/>
              <a:t>Συμφωνία των ποσοστών στη Μόσχα.</a:t>
            </a:r>
            <a:endParaRPr lang="en-US" dirty="0"/>
          </a:p>
          <a:p>
            <a:r>
              <a:rPr lang="en-US" dirty="0"/>
              <a:t>H </a:t>
            </a:r>
            <a:r>
              <a:rPr lang="el-GR" dirty="0"/>
              <a:t>Ελλάδα στην βρετανική ζώνη επιρροής</a:t>
            </a:r>
          </a:p>
          <a:p>
            <a:endParaRPr lang="en-US" dirty="0"/>
          </a:p>
        </p:txBody>
      </p:sp>
    </p:spTree>
  </p:cSld>
  <p:clrMapOvr>
    <a:masterClrMapping/>
  </p:clrMapOvr>
  <p:transition>
    <p:dissolve/>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1944 Νοέμβριος</a:t>
            </a:r>
          </a:p>
        </p:txBody>
      </p:sp>
      <p:sp>
        <p:nvSpPr>
          <p:cNvPr id="3" name="Θέση περιεχομένου 2"/>
          <p:cNvSpPr>
            <a:spLocks noGrp="1"/>
          </p:cNvSpPr>
          <p:nvPr>
            <p:ph idx="1"/>
          </p:nvPr>
        </p:nvSpPr>
        <p:spPr/>
        <p:txBody>
          <a:bodyPr/>
          <a:lstStyle/>
          <a:p>
            <a:r>
              <a:rPr lang="el-GR" b="1" dirty="0"/>
              <a:t>Νοέμβριος 1944: </a:t>
            </a:r>
            <a:r>
              <a:rPr lang="el-GR" dirty="0"/>
              <a:t>2 τάγματα </a:t>
            </a:r>
            <a:r>
              <a:rPr lang="el-GR" dirty="0" err="1"/>
              <a:t>σλαβομακεδόνων</a:t>
            </a:r>
            <a:r>
              <a:rPr lang="el-GR" dirty="0"/>
              <a:t> συνιστούν την </a:t>
            </a:r>
            <a:r>
              <a:rPr lang="el-GR" dirty="0" err="1"/>
              <a:t>αιγαιακή</a:t>
            </a:r>
            <a:r>
              <a:rPr lang="el-GR" dirty="0"/>
              <a:t> ταξιαρχία κρούσης στο Μοναστήρι με σκοπό να εισβάλλουν στην Ελλάδα</a:t>
            </a:r>
          </a:p>
          <a:p>
            <a:r>
              <a:rPr lang="el-GR" b="1" dirty="0"/>
              <a:t>Δεκέμβριος 1944</a:t>
            </a:r>
            <a:r>
              <a:rPr lang="el-GR" dirty="0"/>
              <a:t>: Ιδρύεται Η «Μυστική Μακεδονική Απελευθερωτική Οργάνωση» (ΤΟΜΟ) στην Έδεσσα. </a:t>
            </a:r>
          </a:p>
          <a:p>
            <a:pPr>
              <a:buNone/>
            </a:pPr>
            <a:endParaRPr lang="el-GR" dirty="0"/>
          </a:p>
        </p:txBody>
      </p:sp>
    </p:spTree>
    <p:extLst>
      <p:ext uri="{BB962C8B-B14F-4D97-AF65-F5344CB8AC3E}">
        <p14:creationId xmlns:p14="http://schemas.microsoft.com/office/powerpoint/2010/main" val="3913341570"/>
      </p:ext>
    </p:extLst>
  </p:cSld>
  <p:clrMapOvr>
    <a:masterClrMapping/>
  </p:clrMapOvr>
  <p:transition>
    <p:dissolve/>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Συμφωνία του Λιβάνου (</a:t>
            </a:r>
            <a:r>
              <a:rPr lang="en-US" dirty="0"/>
              <a:t>M</a:t>
            </a:r>
            <a:r>
              <a:rPr lang="el-GR" dirty="0" err="1"/>
              <a:t>άιος</a:t>
            </a:r>
            <a:r>
              <a:rPr lang="el-GR" dirty="0"/>
              <a:t> 1944)</a:t>
            </a:r>
          </a:p>
        </p:txBody>
      </p:sp>
      <p:sp>
        <p:nvSpPr>
          <p:cNvPr id="3" name="2 - Θέση περιεχομένου"/>
          <p:cNvSpPr>
            <a:spLocks noGrp="1"/>
          </p:cNvSpPr>
          <p:nvPr>
            <p:ph idx="1"/>
          </p:nvPr>
        </p:nvSpPr>
        <p:spPr>
          <a:xfrm>
            <a:off x="467544" y="1268760"/>
            <a:ext cx="8424936" cy="5328592"/>
          </a:xfrm>
        </p:spPr>
        <p:txBody>
          <a:bodyPr>
            <a:normAutofit/>
          </a:bodyPr>
          <a:lstStyle/>
          <a:p>
            <a:endParaRPr lang="en-US" dirty="0"/>
          </a:p>
          <a:p>
            <a:r>
              <a:rPr lang="el-GR" dirty="0"/>
              <a:t>Συγκεντρώθηκαν ο Γεώργιος Παπανδρέου, ορισμένοι πολιτικοί είτε από την Ελλάδα είτε από τις εξόριστες κυβερνήσεις στη Μέση Ανατολή και αρκετοί εξουσιοδοτημένοι αντιπρόσωποι από το ΕΑΜ.</a:t>
            </a:r>
          </a:p>
          <a:p>
            <a:pPr>
              <a:buNone/>
            </a:pPr>
            <a:endParaRPr lang="el-GR" dirty="0"/>
          </a:p>
          <a:p>
            <a:endParaRPr lang="el-GR" dirty="0"/>
          </a:p>
          <a:p>
            <a:endParaRPr lang="el-GR" dirty="0"/>
          </a:p>
          <a:p>
            <a:endParaRPr lang="el-GR" dirty="0"/>
          </a:p>
          <a:p>
            <a:endParaRPr lang="el-GR" dirty="0"/>
          </a:p>
          <a:p>
            <a:r>
              <a:rPr lang="el-GR" dirty="0"/>
              <a:t>διάσκεψη για τον σχηματισμό Κυβέρνησης Εθνικής Ενότητας.</a:t>
            </a:r>
          </a:p>
        </p:txBody>
      </p:sp>
      <p:sp>
        <p:nvSpPr>
          <p:cNvPr id="7" name="6 - Θέση αριθμού διαφάνειας"/>
          <p:cNvSpPr>
            <a:spLocks noGrp="1"/>
          </p:cNvSpPr>
          <p:nvPr>
            <p:ph type="sldNum" sz="quarter" idx="12"/>
          </p:nvPr>
        </p:nvSpPr>
        <p:spPr/>
        <p:txBody>
          <a:bodyPr>
            <a:normAutofit/>
          </a:bodyPr>
          <a:lstStyle/>
          <a:p>
            <a:fld id="{D3F1D1C4-C2D9-4231-9FB2-B2D9D97AA41D}" type="slidenum">
              <a:rPr lang="el-GR" smtClean="0"/>
              <a:pPr/>
              <a:t>479</a:t>
            </a:fld>
            <a:endParaRPr lang="el-GR"/>
          </a:p>
        </p:txBody>
      </p:sp>
      <p:sp>
        <p:nvSpPr>
          <p:cNvPr id="6" name="5 - Βέλος προς τα κάτω"/>
          <p:cNvSpPr/>
          <p:nvPr/>
        </p:nvSpPr>
        <p:spPr>
          <a:xfrm>
            <a:off x="3347864" y="3284984"/>
            <a:ext cx="2304256"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ΣΚΟΠΟΣ</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ΑΡΡΙΑΝΟΥ ΙΝΔΙΚΗ 1</a:t>
            </a:r>
          </a:p>
        </p:txBody>
      </p:sp>
      <p:sp>
        <p:nvSpPr>
          <p:cNvPr id="3" name="Θέση περιεχομένου 2"/>
          <p:cNvSpPr>
            <a:spLocks noGrp="1"/>
          </p:cNvSpPr>
          <p:nvPr>
            <p:ph idx="1"/>
          </p:nvPr>
        </p:nvSpPr>
        <p:spPr>
          <a:xfrm>
            <a:off x="467544" y="2060848"/>
            <a:ext cx="8191746" cy="4187559"/>
          </a:xfrm>
        </p:spPr>
        <p:txBody>
          <a:bodyPr>
            <a:noAutofit/>
          </a:bodyPr>
          <a:lstStyle/>
          <a:p>
            <a:r>
              <a:rPr lang="el-GR" sz="2800" i="1" dirty="0">
                <a:latin typeface="Times New Roman" panose="02020603050405020304" pitchFamily="18" charset="0"/>
                <a:cs typeface="Times New Roman" panose="02020603050405020304" pitchFamily="18" charset="0"/>
              </a:rPr>
              <a:t>τριήραρχοι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αὐτοῖσιν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ἐπεστάθησαν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Μακεδόνων </a:t>
            </a:r>
            <a:r>
              <a:rPr lang="el-GR" sz="2800" i="1" dirty="0" err="1">
                <a:latin typeface="Times New Roman" panose="02020603050405020304" pitchFamily="18" charset="0"/>
                <a:cs typeface="Times New Roman" panose="02020603050405020304" pitchFamily="18" charset="0"/>
              </a:rPr>
              <a:t>μὲν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Ἡφαιστίων</a:t>
            </a:r>
            <a:r>
              <a:rPr lang="el-GR" sz="2800" i="1" dirty="0">
                <a:latin typeface="Times New Roman" panose="02020603050405020304" pitchFamily="18" charset="0"/>
                <a:cs typeface="Times New Roman" panose="02020603050405020304" pitchFamily="18" charset="0"/>
              </a:rPr>
              <a:t> τε ὁ </a:t>
            </a:r>
            <a:r>
              <a:rPr lang="el-GR" sz="2800" i="1" dirty="0" err="1">
                <a:latin typeface="Times New Roman" panose="02020603050405020304" pitchFamily="18" charset="0"/>
                <a:cs typeface="Times New Roman" panose="02020603050405020304" pitchFamily="18" charset="0"/>
              </a:rPr>
              <a:t>Ἀμύντορος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Λεόννατος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Ἀντέου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Λυσίμαχος ὁ </a:t>
            </a:r>
            <a:r>
              <a:rPr lang="el-GR" sz="2800" i="1" dirty="0" err="1">
                <a:latin typeface="Times New Roman" panose="02020603050405020304" pitchFamily="18" charset="0"/>
                <a:cs typeface="Times New Roman" panose="02020603050405020304" pitchFamily="18" charset="0"/>
              </a:rPr>
              <a:t>Ἀγαθοκλέος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Ἀσκληπιόδωρος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Τιμάνδρου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Ἄρχων</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Κλεινίεω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Δημόνικος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Ἀθηναίου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Ἀρχίης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Ἀναξιδότεω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Ὀφέλας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Σειληνοῦ</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Τιμάνθης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Παντιάδεω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οὗτοι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μὲν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Πελλαῖοι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Ἀμφιπόλιος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ἦγον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οἵδε</a:t>
            </a:r>
            <a:r>
              <a:rPr lang="el-GR" sz="2800" i="1" dirty="0">
                <a:latin typeface="Times New Roman" panose="02020603050405020304" pitchFamily="18" charset="0"/>
                <a:cs typeface="Times New Roman" panose="02020603050405020304" pitchFamily="18" charset="0"/>
              </a:rPr>
              <a:t>: [4] Νέαρχος ὁ </a:t>
            </a:r>
            <a:r>
              <a:rPr lang="el-GR" sz="2800" i="1" dirty="0" err="1">
                <a:latin typeface="Times New Roman" panose="02020603050405020304" pitchFamily="18" charset="0"/>
                <a:cs typeface="Times New Roman" panose="02020603050405020304" pitchFamily="18" charset="0"/>
              </a:rPr>
              <a:t>Ἀνδροτίμου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ὃς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παραπλόῳ</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ἀνέγραψε</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Λαομέδων</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Λαρίχου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Ἀνδροσθένης</a:t>
            </a:r>
            <a:r>
              <a:rPr lang="el-GR" sz="2800" i="1" dirty="0">
                <a:latin typeface="Times New Roman" panose="02020603050405020304" pitchFamily="18" charset="0"/>
                <a:cs typeface="Times New Roman" panose="02020603050405020304" pitchFamily="18" charset="0"/>
              </a:rPr>
              <a:t> ὁ Καλλιστράτου: [5</a:t>
            </a:r>
          </a:p>
        </p:txBody>
      </p:sp>
    </p:spTree>
    <p:extLst>
      <p:ext uri="{BB962C8B-B14F-4D97-AF65-F5344CB8AC3E}">
        <p14:creationId xmlns:p14="http://schemas.microsoft.com/office/powerpoint/2010/main" val="205309650"/>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Συμφωνία του Λιβάνου (Μάιος 1944)</a:t>
            </a:r>
          </a:p>
        </p:txBody>
      </p:sp>
      <p:sp>
        <p:nvSpPr>
          <p:cNvPr id="3" name="2 - Θέση περιεχομένου"/>
          <p:cNvSpPr>
            <a:spLocks noGrp="1"/>
          </p:cNvSpPr>
          <p:nvPr>
            <p:ph idx="1"/>
          </p:nvPr>
        </p:nvSpPr>
        <p:spPr/>
        <p:txBody>
          <a:bodyPr/>
          <a:lstStyle/>
          <a:p>
            <a:r>
              <a:rPr lang="el-GR" dirty="0"/>
              <a:t>Αποφασίστηκε εν όψει της αναμενόμενης απόβασης των συμμάχων στην Ελλάδα όλες οι αντιστασιακές οργανώσεις να τεθούν υπό ενιαία Διοίκηση και να υπακούν στις εντολές των συμμάχων.</a:t>
            </a:r>
          </a:p>
          <a:p>
            <a:r>
              <a:rPr lang="el-GR" dirty="0"/>
              <a:t>ΕΑΜ: 25% συμμετοχή στην Κυβέρνηση και δευτερεύοντα υπουργεία (Θ. Χατζής, 1983).</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480</a:t>
            </a:fld>
            <a:endParaRPr lang="el-GR"/>
          </a:p>
        </p:txBody>
      </p:sp>
    </p:spTree>
  </p:cSld>
  <p:clrMapOvr>
    <a:masterClrMapping/>
  </p:clrMapOvr>
  <p:transition>
    <p:dissolve/>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a:t>Συμφωνία της «Καζέρτα» 26 Σεπτεμβρίου 1944</a:t>
            </a:r>
            <a:br>
              <a:rPr lang="el-GR" dirty="0"/>
            </a:b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endParaRPr lang="el-GR" dirty="0"/>
          </a:p>
          <a:p>
            <a:r>
              <a:rPr lang="el-GR" dirty="0"/>
              <a:t>Υπογράφτηκε από τον Άγγλο στρατηγό </a:t>
            </a:r>
            <a:r>
              <a:rPr lang="el-GR" dirty="0" err="1"/>
              <a:t>Ουίλσων</a:t>
            </a:r>
            <a:r>
              <a:rPr lang="el-GR" dirty="0"/>
              <a:t>, τον πρωθυπουργό Παπανδρέου και τους στρατηγούς Σαράφη και Ζέρβα.</a:t>
            </a:r>
          </a:p>
          <a:p>
            <a:r>
              <a:rPr lang="el-GR" dirty="0"/>
              <a:t>Προέβλεπε την εξάρτηση των αντιστασιακών δυνάμεων της Ελλάδας από τις συμμαχικές δυνάμεις.</a:t>
            </a:r>
          </a:p>
          <a:p>
            <a:r>
              <a:rPr lang="el-GR" dirty="0"/>
              <a:t>Όλες οι ανταρτικές ομάδες στην Ελλάδα θα είναι κάτω από τις διαταγές της ελληνικής κυβέρνησης εθνικής ενότητας και η ελληνική κυβέρνηση θα θέσει αυτές τις δυνάμεις υπό τις διαταγές του στρατηγού </a:t>
            </a:r>
            <a:r>
              <a:rPr lang="el-GR" dirty="0" err="1"/>
              <a:t>Σκόμπυ</a:t>
            </a:r>
            <a:r>
              <a:rPr lang="el-GR" dirty="0"/>
              <a:t> (Θ. Χατζής, 1983). </a:t>
            </a:r>
          </a:p>
          <a:p>
            <a:endParaRPr lang="el-GR" dirty="0"/>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481</a:t>
            </a:fld>
            <a:endParaRPr lang="el-GR"/>
          </a:p>
        </p:txBody>
      </p:sp>
    </p:spTree>
  </p:cSld>
  <p:clrMapOvr>
    <a:masterClrMapping/>
  </p:clrMapOvr>
  <p:transition>
    <p:dissolve/>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fontScale="90000"/>
          </a:bodyPr>
          <a:lstStyle/>
          <a:p>
            <a:r>
              <a:rPr lang="el-GR" dirty="0"/>
              <a:t>ΔΕΚΕΜΒΡΙΑΝΑ</a:t>
            </a:r>
            <a:br>
              <a:rPr lang="el-GR" dirty="0"/>
            </a:br>
            <a:endParaRPr lang="el-GR" dirty="0"/>
          </a:p>
        </p:txBody>
      </p:sp>
      <p:sp>
        <p:nvSpPr>
          <p:cNvPr id="3" name="2 - Θέση περιεχομένου"/>
          <p:cNvSpPr>
            <a:spLocks noGrp="1"/>
          </p:cNvSpPr>
          <p:nvPr>
            <p:ph idx="1"/>
          </p:nvPr>
        </p:nvSpPr>
        <p:spPr>
          <a:xfrm>
            <a:off x="323528" y="836712"/>
            <a:ext cx="8507288" cy="5733256"/>
          </a:xfrm>
        </p:spPr>
        <p:txBody>
          <a:bodyPr>
            <a:normAutofit/>
          </a:bodyPr>
          <a:lstStyle/>
          <a:p>
            <a:pPr>
              <a:buNone/>
            </a:pPr>
            <a:endParaRPr lang="el-GR" dirty="0"/>
          </a:p>
          <a:p>
            <a:endParaRPr lang="el-GR" dirty="0"/>
          </a:p>
          <a:p>
            <a:r>
              <a:rPr lang="el-GR" dirty="0"/>
              <a:t>Η οριστική ρήξη ανάμεσα στο ΕΑΜ και την κυβέρνηση ήλθε στις 3 Δεκεμβρίου 1944, όταν η αστυνομία πυροβόλησε κατά του πλήθους που είχε συγκεντρωθεί μετά από κάλεσμα του ΕΑΜ. Το ΕΑΜ κινητοποίησε τον εφεδρικό ΕΛΑΣ και τις μονάδες που βρίσκονταν κοντά στην Αθήνα με αποτέλεσμα η στρατιωτική σύγκρουση να γενικευτεί και να περάσει στην ιστορία με την ονομασία </a:t>
            </a:r>
            <a:r>
              <a:rPr lang="el-GR" i="1" dirty="0"/>
              <a:t>Δεκεμβριανά</a:t>
            </a:r>
            <a:r>
              <a:rPr lang="el-GR" dirty="0"/>
              <a:t> (</a:t>
            </a:r>
            <a:r>
              <a:rPr lang="en-US" dirty="0"/>
              <a:t>http://62.103.28.111/ds/ds_archive.asp</a:t>
            </a:r>
            <a:r>
              <a:rPr lang="el-GR" dirty="0"/>
              <a:t>).</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482</a:t>
            </a:fld>
            <a:endParaRPr lang="el-G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Συμφωνία Βάρκιζας 12 Φεβρουαρίου 1945</a:t>
            </a:r>
          </a:p>
        </p:txBody>
      </p:sp>
      <p:sp>
        <p:nvSpPr>
          <p:cNvPr id="3" name="2 - Θέση περιεχομένου"/>
          <p:cNvSpPr>
            <a:spLocks noGrp="1"/>
          </p:cNvSpPr>
          <p:nvPr>
            <p:ph idx="1"/>
          </p:nvPr>
        </p:nvSpPr>
        <p:spPr>
          <a:xfrm>
            <a:off x="457200" y="1600200"/>
            <a:ext cx="8229600" cy="4853136"/>
          </a:xfrm>
        </p:spPr>
        <p:txBody>
          <a:bodyPr>
            <a:normAutofit/>
          </a:bodyPr>
          <a:lstStyle/>
          <a:p>
            <a:r>
              <a:rPr lang="el-GR" dirty="0"/>
              <a:t>Η Συνδιάσκεψη της Βάρκιζας άρχισε στις 9 Φεβρουαρίου και τελείωσε τις πρώτες πρωινές ώρες στις 12 Φεβρουαρίου, με την υπογραφή της «Συμφωνίας της Βάρκιζας».</a:t>
            </a:r>
          </a:p>
          <a:p>
            <a:r>
              <a:rPr lang="el-GR" dirty="0"/>
              <a:t>Την κυβέρνηση εκπροσώπησαν οι: </a:t>
            </a:r>
            <a:r>
              <a:rPr lang="el-GR" dirty="0" err="1"/>
              <a:t>Σοφιανόπουλος</a:t>
            </a:r>
            <a:r>
              <a:rPr lang="el-GR" dirty="0"/>
              <a:t>, Ράλλης, </a:t>
            </a:r>
            <a:r>
              <a:rPr lang="el-GR" dirty="0" err="1"/>
              <a:t>Μακρόπουλος</a:t>
            </a:r>
            <a:r>
              <a:rPr lang="el-GR" dirty="0"/>
              <a:t> με τεχνικό σύμβουλο τον συνταγματάρχη Π. </a:t>
            </a:r>
            <a:r>
              <a:rPr lang="el-GR" dirty="0" err="1"/>
              <a:t>Κατσώτα</a:t>
            </a:r>
            <a:r>
              <a:rPr lang="el-GR" dirty="0"/>
              <a:t>.</a:t>
            </a:r>
          </a:p>
          <a:p>
            <a:r>
              <a:rPr lang="el-GR" dirty="0"/>
              <a:t>Το ΕΑΜ-ΕΛΑΣ αντιπροσώπευαν οι: </a:t>
            </a:r>
            <a:r>
              <a:rPr lang="el-GR" dirty="0" err="1"/>
              <a:t>Σιάντος</a:t>
            </a:r>
            <a:r>
              <a:rPr lang="el-GR" dirty="0"/>
              <a:t>, </a:t>
            </a:r>
            <a:r>
              <a:rPr lang="el-GR" dirty="0" err="1"/>
              <a:t>Παρτσαλίδης</a:t>
            </a:r>
            <a:r>
              <a:rPr lang="el-GR" dirty="0"/>
              <a:t> και Τσιριμώκος, με τεχνικό σύμβουλο τον στρατηγό Σαράφη (Θ. Χατζής, 1983).</a:t>
            </a:r>
            <a:endParaRPr lang="en-US" dirty="0"/>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483</a:t>
            </a:fld>
            <a:endParaRPr lang="el-GR"/>
          </a:p>
        </p:txBody>
      </p:sp>
    </p:spTree>
  </p:cSld>
  <p:clrMapOvr>
    <a:masterClrMapping/>
  </p:clrMapOvr>
  <p:transition>
    <p:dissolve/>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Συμφωνία Βάρκιζας</a:t>
            </a:r>
          </a:p>
        </p:txBody>
      </p:sp>
      <p:sp>
        <p:nvSpPr>
          <p:cNvPr id="3" name="2 - Θέση περιεχομένου"/>
          <p:cNvSpPr>
            <a:spLocks noGrp="1"/>
          </p:cNvSpPr>
          <p:nvPr>
            <p:ph idx="1"/>
          </p:nvPr>
        </p:nvSpPr>
        <p:spPr>
          <a:xfrm>
            <a:off x="457200" y="1268760"/>
            <a:ext cx="8229600" cy="5328592"/>
          </a:xfrm>
        </p:spPr>
        <p:txBody>
          <a:bodyPr>
            <a:normAutofit fontScale="92500" lnSpcReduction="10000"/>
          </a:bodyPr>
          <a:lstStyle/>
          <a:p>
            <a:endParaRPr lang="el-GR" dirty="0"/>
          </a:p>
          <a:p>
            <a:r>
              <a:rPr lang="el-GR" dirty="0">
                <a:latin typeface="Times New Roman" pitchFamily="18" charset="0"/>
                <a:cs typeface="Times New Roman" pitchFamily="18" charset="0"/>
              </a:rPr>
              <a:t>διάλυση όλων των ενόπλων οργανώσεων, παράδοση καθορισμένου αριθμού όπλων, αμνηστία κάποιων αδικημάτων όχι όμως κακουργηματικών πράξεων.</a:t>
            </a:r>
          </a:p>
          <a:p>
            <a:r>
              <a:rPr lang="el-GR" dirty="0">
                <a:latin typeface="Times New Roman" pitchFamily="18" charset="0"/>
                <a:cs typeface="Times New Roman" pitchFamily="18" charset="0"/>
              </a:rPr>
              <a:t>Η Συμφωνία της Βάρκιζας όριζε ότι ο ΕΛΑΣ θα διαλυόταν και οι άνδρες του θα παρέδιδαν τον οπλισμό τους. Η κυβέρνηση από την άλλη πλευρά δεσμευόταν να εξασφαλίσει τα συνταγματικά δικαιώματα και τις ατομικές ελευθερίες, να εκκαθαρίσει τον κρατικό μηχανισμό από όργανα της μεταξικής δικτατορίας και συνεργάτες των Γερμανών και να προχωρήσει στη διενέργεια δημοψηφίσματος για το πολιτειακό και σε εκλογές.</a:t>
            </a:r>
          </a:p>
          <a:p>
            <a:r>
              <a:rPr lang="el-GR" dirty="0">
                <a:latin typeface="Times New Roman" pitchFamily="18" charset="0"/>
                <a:cs typeface="Times New Roman" pitchFamily="18" charset="0"/>
              </a:rPr>
              <a:t> Τέλος, προβλεπόταν η αμνηστία των πολιτικών αδικημάτων που είχαν διαπραχθεί κατά τα Δεκεμβριανά, εκτός από τα κοινά αδικήματα «τα οποία δεν ήσαν απαραιτήτως αναγκαία δια την </a:t>
            </a:r>
            <a:r>
              <a:rPr lang="el-GR" dirty="0" err="1">
                <a:latin typeface="Times New Roman" pitchFamily="18" charset="0"/>
                <a:cs typeface="Times New Roman" pitchFamily="18" charset="0"/>
              </a:rPr>
              <a:t>επιτυχίαν</a:t>
            </a:r>
            <a:r>
              <a:rPr lang="el-GR" dirty="0">
                <a:latin typeface="Times New Roman" pitchFamily="18" charset="0"/>
                <a:cs typeface="Times New Roman" pitchFamily="18" charset="0"/>
              </a:rPr>
              <a:t> του πολιτικού αδικήματος»</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484</a:t>
            </a:fld>
            <a:endParaRPr lang="el-GR"/>
          </a:p>
        </p:txBody>
      </p:sp>
    </p:spTree>
  </p:cSld>
  <p:clrMapOvr>
    <a:masterClrMapping/>
  </p:clrMapOvr>
  <p:transition>
    <p:dissolve/>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1945 Απρίλιος: ΝΟΦ</a:t>
            </a:r>
          </a:p>
        </p:txBody>
      </p:sp>
      <p:sp>
        <p:nvSpPr>
          <p:cNvPr id="3" name="Θέση περιεχομένου 2"/>
          <p:cNvSpPr>
            <a:spLocks noGrp="1"/>
          </p:cNvSpPr>
          <p:nvPr>
            <p:ph idx="1"/>
          </p:nvPr>
        </p:nvSpPr>
        <p:spPr/>
        <p:txBody>
          <a:bodyPr/>
          <a:lstStyle/>
          <a:p>
            <a:r>
              <a:rPr lang="el-GR" b="1" dirty="0"/>
              <a:t>Απρίλιος 1945 </a:t>
            </a:r>
            <a:r>
              <a:rPr lang="el-GR" dirty="0"/>
              <a:t>Ίδρυση του ΝΟΦ (Εθνικού Απελευθερωτικού Μετώπου των </a:t>
            </a:r>
            <a:r>
              <a:rPr lang="el-GR" dirty="0" err="1"/>
              <a:t>σλαβομακεδόνων</a:t>
            </a:r>
            <a:r>
              <a:rPr lang="el-GR" dirty="0"/>
              <a:t> Ελλάδος).</a:t>
            </a:r>
          </a:p>
          <a:p>
            <a:r>
              <a:rPr lang="el-GR" b="1" dirty="0"/>
              <a:t>Δεκέμβριος 1945: </a:t>
            </a:r>
            <a:r>
              <a:rPr lang="el-GR" dirty="0"/>
              <a:t>Συνάντηση Ζαχαριάδη-και του ΚΚΕ-ηγετών ΝΟΦ στη Θεσσαλονίκη.</a:t>
            </a:r>
          </a:p>
          <a:p>
            <a:r>
              <a:rPr lang="el-GR" dirty="0"/>
              <a:t>Ο Τίτο πρόσφερε μέσω ΝΟΦ ανθρώπινο δυναμικό και υποστήριξη μέσα από τα ανοιχτά σύνορα</a:t>
            </a:r>
          </a:p>
          <a:p>
            <a:endParaRPr lang="el-GR" b="1" dirty="0"/>
          </a:p>
        </p:txBody>
      </p:sp>
    </p:spTree>
    <p:extLst>
      <p:ext uri="{BB962C8B-B14F-4D97-AF65-F5344CB8AC3E}">
        <p14:creationId xmlns:p14="http://schemas.microsoft.com/office/powerpoint/2010/main" val="3579629006"/>
      </p:ext>
    </p:extLst>
  </p:cSld>
  <p:clrMapOvr>
    <a:masterClrMapping/>
  </p:clrMapOvr>
  <p:transition>
    <p:dissolve/>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Ο ΕΜΦΥΛΙΟΣ, 1946-1949</a:t>
            </a:r>
            <a:endParaRPr lang="en-US" dirty="0"/>
          </a:p>
        </p:txBody>
      </p:sp>
    </p:spTree>
  </p:cSld>
  <p:clrMapOvr>
    <a:masterClrMapping/>
  </p:clrMapOvr>
  <p:transition>
    <p:dissolve/>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ΑΥΓΟΥΣΤΟΣ 1946</a:t>
            </a:r>
            <a:endParaRPr lang="en-US" dirty="0"/>
          </a:p>
        </p:txBody>
      </p:sp>
      <p:sp>
        <p:nvSpPr>
          <p:cNvPr id="3" name="2 - Θέση περιεχομένου"/>
          <p:cNvSpPr>
            <a:spLocks noGrp="1"/>
          </p:cNvSpPr>
          <p:nvPr>
            <p:ph idx="1"/>
          </p:nvPr>
        </p:nvSpPr>
        <p:spPr/>
        <p:txBody>
          <a:bodyPr/>
          <a:lstStyle/>
          <a:p>
            <a:r>
              <a:rPr lang="el-GR" dirty="0"/>
              <a:t>Α ΣΥΝΕΔΡΙΟ  Λαϊκού Μετώπου στα Σκόπια</a:t>
            </a:r>
          </a:p>
          <a:p>
            <a:r>
              <a:rPr lang="el-GR" dirty="0"/>
              <a:t>Δεκέμβριος 1946 Ελληνική καταγγελία στον ΟΗΕ από την κυβέρνηση Τσαλδάρη για τον ρόλο των Βορείων γειτόνων της Ελλάδος στην οργάνωση αντάρτικου στις Βόρειες Επαρχίες</a:t>
            </a:r>
          </a:p>
          <a:p>
            <a:r>
              <a:rPr lang="el-GR" dirty="0"/>
              <a:t>Γιουγκοσλάβοι: η καταγγελία σχετίζεται με την εσωτερική κατάσταση στην Ελλάδα. </a:t>
            </a:r>
            <a:endParaRPr lang="en-US" dirty="0"/>
          </a:p>
        </p:txBody>
      </p:sp>
    </p:spTree>
  </p:cSld>
  <p:clrMapOvr>
    <a:masterClrMapping/>
  </p:clrMapOvr>
  <p:transition>
    <p:dissolve/>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ΝΟΕΜΒΡΙΟΣ 1946</a:t>
            </a:r>
            <a:endParaRPr lang="en-US" dirty="0"/>
          </a:p>
        </p:txBody>
      </p:sp>
      <p:sp>
        <p:nvSpPr>
          <p:cNvPr id="3" name="2 - Θέση περιεχομένου"/>
          <p:cNvSpPr>
            <a:spLocks noGrp="1"/>
          </p:cNvSpPr>
          <p:nvPr>
            <p:ph idx="1"/>
          </p:nvPr>
        </p:nvSpPr>
        <p:spPr/>
        <p:txBody>
          <a:bodyPr>
            <a:normAutofit lnSpcReduction="10000"/>
          </a:bodyPr>
          <a:lstStyle/>
          <a:p>
            <a:r>
              <a:rPr lang="el-GR" dirty="0"/>
              <a:t>ΚΚΓ, ΚΚΜ, ΚΚΕ  αποφασίζουν να θέσουν τα ΝΟΦ υπό τον έλεγχο του ΚΚΕ</a:t>
            </a:r>
          </a:p>
          <a:p>
            <a:r>
              <a:rPr lang="el-GR" dirty="0"/>
              <a:t>Σε αντάλλαγμα παραχωρείται αναλογική αντιπροσώπευση των </a:t>
            </a:r>
            <a:r>
              <a:rPr lang="el-GR" dirty="0" err="1"/>
              <a:t>σλαβομακεδόνων</a:t>
            </a:r>
            <a:r>
              <a:rPr lang="el-GR" dirty="0"/>
              <a:t> στον ΔΣΕ και στους μηχανισμούς του κόμματος. </a:t>
            </a:r>
          </a:p>
          <a:p>
            <a:r>
              <a:rPr lang="el-GR" dirty="0"/>
              <a:t>Ο Κωφός υπολογίζει ότι το 1948 υπήρχαν 14000 </a:t>
            </a:r>
            <a:r>
              <a:rPr lang="el-GR" dirty="0" err="1"/>
              <a:t>σλαβομακεδόνες</a:t>
            </a:r>
            <a:r>
              <a:rPr lang="el-GR" dirty="0"/>
              <a:t> στον ΔΣΕ </a:t>
            </a:r>
            <a:endParaRPr lang="en-US" dirty="0"/>
          </a:p>
          <a:p>
            <a:r>
              <a:rPr lang="el-GR" dirty="0"/>
              <a:t>(</a:t>
            </a:r>
            <a:r>
              <a:rPr lang="en-US" dirty="0" err="1"/>
              <a:t>Kofos</a:t>
            </a:r>
            <a:r>
              <a:rPr lang="en-US" dirty="0"/>
              <a:t>, the impact..)</a:t>
            </a:r>
          </a:p>
        </p:txBody>
      </p:sp>
    </p:spTree>
  </p:cSld>
  <p:clrMapOvr>
    <a:masterClrMapping/>
  </p:clrMapOvr>
  <p:transition>
    <p:dissolve/>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1947</a:t>
            </a:r>
            <a:r>
              <a:rPr lang="el-GR" b="1" dirty="0"/>
              <a:t> Αύγουστος-Νοέμβριος</a:t>
            </a:r>
            <a:endParaRPr lang="el-GR" dirty="0"/>
          </a:p>
        </p:txBody>
      </p:sp>
      <p:sp>
        <p:nvSpPr>
          <p:cNvPr id="3" name="Θέση περιεχομένου 2"/>
          <p:cNvSpPr>
            <a:spLocks noGrp="1"/>
          </p:cNvSpPr>
          <p:nvPr>
            <p:ph idx="1"/>
          </p:nvPr>
        </p:nvSpPr>
        <p:spPr/>
        <p:txBody>
          <a:bodyPr/>
          <a:lstStyle/>
          <a:p>
            <a:r>
              <a:rPr lang="el-GR" b="1" dirty="0"/>
              <a:t>19</a:t>
            </a:r>
            <a:r>
              <a:rPr lang="el-GR" dirty="0"/>
              <a:t>47: Συμφωνία </a:t>
            </a:r>
            <a:r>
              <a:rPr lang="el-GR" dirty="0" err="1"/>
              <a:t>Μπλεντ</a:t>
            </a:r>
            <a:r>
              <a:rPr lang="el-GR" dirty="0"/>
              <a:t>-</a:t>
            </a:r>
            <a:r>
              <a:rPr lang="el-GR" dirty="0" err="1"/>
              <a:t>Ευξείνογκραντ</a:t>
            </a:r>
            <a:r>
              <a:rPr lang="el-GR" dirty="0"/>
              <a:t>. Ο Δημητρώφ δεσμεύεται να παραδώσει τη βουλγαρική Μακεδονία (ΠΙΡΙΝ) στη Γιουγκοσλαβία.</a:t>
            </a:r>
          </a:p>
        </p:txBody>
      </p:sp>
    </p:spTree>
    <p:extLst>
      <p:ext uri="{BB962C8B-B14F-4D97-AF65-F5344CB8AC3E}">
        <p14:creationId xmlns:p14="http://schemas.microsoft.com/office/powerpoint/2010/main" val="1641365225"/>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332657"/>
            <a:ext cx="6798734" cy="1886548"/>
          </a:xfrm>
        </p:spPr>
        <p:txBody>
          <a:bodyPr/>
          <a:lstStyle/>
          <a:p>
            <a:r>
              <a:rPr lang="el-GR" dirty="0" err="1"/>
              <a:t>Αρριανου</a:t>
            </a:r>
            <a:r>
              <a:rPr lang="el-GR" dirty="0"/>
              <a:t> </a:t>
            </a:r>
            <a:r>
              <a:rPr lang="el-GR" dirty="0" err="1"/>
              <a:t>ινδικη</a:t>
            </a:r>
            <a:r>
              <a:rPr lang="el-GR" dirty="0"/>
              <a:t> 2</a:t>
            </a:r>
          </a:p>
        </p:txBody>
      </p:sp>
      <p:sp>
        <p:nvSpPr>
          <p:cNvPr id="3" name="Θέση περιεχομένου 2"/>
          <p:cNvSpPr>
            <a:spLocks noGrp="1"/>
          </p:cNvSpPr>
          <p:nvPr>
            <p:ph idx="1"/>
          </p:nvPr>
        </p:nvSpPr>
        <p:spPr>
          <a:xfrm>
            <a:off x="467544" y="1628800"/>
            <a:ext cx="8064896" cy="4619606"/>
          </a:xfrm>
        </p:spPr>
        <p:txBody>
          <a:bodyPr>
            <a:normAutofit lnSpcReduction="10000"/>
          </a:bodyPr>
          <a:lstStyle/>
          <a:p>
            <a:r>
              <a:rPr lang="el-GR" i="1" dirty="0"/>
              <a:t>] </a:t>
            </a:r>
            <a:r>
              <a:rPr lang="el-GR" sz="3000" i="1" dirty="0" err="1">
                <a:latin typeface="Times New Roman" panose="02020603050405020304" pitchFamily="18" charset="0"/>
                <a:cs typeface="Times New Roman" panose="02020603050405020304" pitchFamily="18" charset="0"/>
              </a:rPr>
              <a:t>ἐκ</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τῆς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Ὀρεστίδος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Κράτερός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Ἀλεξάνδρου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Περδίκκας ὁ </a:t>
            </a:r>
            <a:r>
              <a:rPr lang="el-GR" sz="3000" i="1" dirty="0" err="1">
                <a:latin typeface="Times New Roman" panose="02020603050405020304" pitchFamily="18" charset="0"/>
                <a:cs typeface="Times New Roman" panose="02020603050405020304" pitchFamily="18" charset="0"/>
              </a:rPr>
              <a:t>Ὀρόντεω</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Ἐορδαῖοι</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Πτολεμαῖός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Λάγου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Ἀριστόνοος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Πισαίου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ἐκ</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Πύδνης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Μήτρων τε ὁ </a:t>
            </a:r>
            <a:r>
              <a:rPr lang="el-GR" sz="3000" i="1" dirty="0" err="1">
                <a:latin typeface="Times New Roman" panose="02020603050405020304" pitchFamily="18" charset="0"/>
                <a:cs typeface="Times New Roman" panose="02020603050405020304" pitchFamily="18" charset="0"/>
              </a:rPr>
              <a:t>Ἐπιχάρμου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Νικαρχίδης</a:t>
            </a:r>
            <a:r>
              <a:rPr lang="el-GR" sz="3000" i="1" dirty="0">
                <a:latin typeface="Times New Roman" panose="02020603050405020304" pitchFamily="18" charset="0"/>
                <a:cs typeface="Times New Roman" panose="02020603050405020304" pitchFamily="18" charset="0"/>
              </a:rPr>
              <a:t> ὁ Σίμου. </a:t>
            </a:r>
            <a:r>
              <a:rPr lang="el-GR" sz="3000" i="1" dirty="0" err="1">
                <a:latin typeface="Times New Roman" panose="02020603050405020304" pitchFamily="18" charset="0"/>
                <a:cs typeface="Times New Roman" panose="02020603050405020304" pitchFamily="18" charset="0"/>
              </a:rPr>
              <a:t>ἐπὶ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Ἄτταλός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Ἀνδρομένεος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Τυμφαῖος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Πευκέστας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Ἀλεξάνδρου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Μιεζεύς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Πείθων ὁ </a:t>
            </a:r>
            <a:r>
              <a:rPr lang="el-GR" sz="3000" i="1" dirty="0" err="1">
                <a:latin typeface="Times New Roman" panose="02020603050405020304" pitchFamily="18" charset="0"/>
                <a:cs typeface="Times New Roman" panose="02020603050405020304" pitchFamily="18" charset="0"/>
              </a:rPr>
              <a:t>Κρατεύα</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Ἀλκομενεύς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Λεόννατος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Ἀντιπάτρου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Αἰγαῖος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Πάνταυχος</a:t>
            </a:r>
            <a:r>
              <a:rPr lang="el-GR" sz="3000" i="1" dirty="0">
                <a:latin typeface="Times New Roman" panose="02020603050405020304" pitchFamily="18" charset="0"/>
                <a:cs typeface="Times New Roman" panose="02020603050405020304" pitchFamily="18" charset="0"/>
              </a:rPr>
              <a:t> ὁ Νικολάου </a:t>
            </a:r>
            <a:r>
              <a:rPr lang="el-GR" sz="3000" i="1" dirty="0" err="1">
                <a:latin typeface="Times New Roman" panose="02020603050405020304" pitchFamily="18" charset="0"/>
                <a:cs typeface="Times New Roman" panose="02020603050405020304" pitchFamily="18" charset="0"/>
              </a:rPr>
              <a:t>Ἀλωρίτης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Μυλλέας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Ζωΐλου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Βεροιαῖος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οὗτοι</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μὲν</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οἱ</a:t>
            </a:r>
            <a:r>
              <a:rPr lang="el-GR" sz="3000" i="1" dirty="0">
                <a:latin typeface="Times New Roman" panose="02020603050405020304" pitchFamily="18" charset="0"/>
                <a:cs typeface="Times New Roman" panose="02020603050405020304" pitchFamily="18" charset="0"/>
              </a:rPr>
              <a:t> σύμπαντες Μακεδόνες:</a:t>
            </a:r>
            <a:endParaRPr lang="el-GR"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14946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el-GR" b="1" u="sng" cap="all" dirty="0">
                <a:sym typeface="Wingdings" pitchFamily="2" charset="2"/>
              </a:rPr>
              <a:t>ρήξη Τίτο-Στάλιν</a:t>
            </a:r>
            <a:r>
              <a:rPr lang="el-GR" altLang="el-GR" b="1" cap="all" dirty="0">
                <a:sym typeface="Wingdings" pitchFamily="2" charset="2"/>
              </a:rPr>
              <a:t> :</a:t>
            </a:r>
            <a:r>
              <a:rPr lang="el-GR" altLang="el-GR" dirty="0">
                <a:sym typeface="Wingdings" pitchFamily="2" charset="2"/>
              </a:rPr>
              <a:t>Γιουγκοσλαβία εκτός Κ</a:t>
            </a:r>
            <a:r>
              <a:rPr lang="en-US" altLang="el-GR" dirty="0" err="1">
                <a:sym typeface="Wingdings" pitchFamily="2" charset="2"/>
              </a:rPr>
              <a:t>ominform</a:t>
            </a:r>
            <a:endParaRPr lang="en-US" dirty="0"/>
          </a:p>
        </p:txBody>
      </p:sp>
      <p:sp>
        <p:nvSpPr>
          <p:cNvPr id="3" name="2 - Θέση περιεχομένου"/>
          <p:cNvSpPr>
            <a:spLocks noGrp="1"/>
          </p:cNvSpPr>
          <p:nvPr>
            <p:ph idx="1"/>
          </p:nvPr>
        </p:nvSpPr>
        <p:spPr/>
        <p:txBody>
          <a:bodyPr>
            <a:normAutofit/>
          </a:bodyPr>
          <a:lstStyle/>
          <a:p>
            <a:pPr indent="0" algn="just">
              <a:buNone/>
              <a:defRPr/>
            </a:pPr>
            <a:r>
              <a:rPr lang="en-US" altLang="el-GR" dirty="0">
                <a:sym typeface="Wingdings" pitchFamily="2" charset="2"/>
              </a:rPr>
              <a:t>KKE </a:t>
            </a:r>
            <a:r>
              <a:rPr lang="el-GR" altLang="el-GR" dirty="0">
                <a:sym typeface="Wingdings" pitchFamily="2" charset="2"/>
              </a:rPr>
              <a:t>ευθυγραμμίζεται με σοβιετική γραμμή, ελάττωση βοήθειας από Τίτο.</a:t>
            </a:r>
          </a:p>
          <a:p>
            <a:pPr indent="0" algn="just">
              <a:buNone/>
              <a:defRPr/>
            </a:pPr>
            <a:r>
              <a:rPr lang="el-GR" altLang="el-GR" dirty="0">
                <a:sym typeface="Wingdings" pitchFamily="2" charset="2"/>
              </a:rPr>
              <a:t> </a:t>
            </a:r>
            <a:r>
              <a:rPr lang="en-US" altLang="el-GR" b="1" dirty="0">
                <a:sym typeface="Wingdings" pitchFamily="2" charset="2"/>
              </a:rPr>
              <a:t>5</a:t>
            </a:r>
            <a:r>
              <a:rPr lang="el-GR" altLang="el-GR" b="1" baseline="30000" dirty="0">
                <a:sym typeface="Wingdings" pitchFamily="2" charset="2"/>
              </a:rPr>
              <a:t>η</a:t>
            </a:r>
            <a:r>
              <a:rPr lang="el-GR" altLang="el-GR" b="1" dirty="0">
                <a:sym typeface="Wingdings" pitchFamily="2" charset="2"/>
              </a:rPr>
              <a:t> Ολομέλεια Κ.Ε ΚΚΕ_</a:t>
            </a:r>
            <a:r>
              <a:rPr lang="el-GR" altLang="el-GR" sz="2800" dirty="0">
                <a:sym typeface="Wingdings" pitchFamily="2" charset="2"/>
              </a:rPr>
              <a:t>30-1/1/1949</a:t>
            </a:r>
          </a:p>
          <a:p>
            <a:pPr indent="0" algn="just">
              <a:buNone/>
              <a:defRPr/>
            </a:pPr>
            <a:r>
              <a:rPr lang="el-GR" altLang="el-GR" dirty="0">
                <a:sym typeface="Wingdings" pitchFamily="2" charset="2"/>
              </a:rPr>
              <a:t>Ζαχαριάδης υιοθετεί θέση Βουλγαρίας ότι ο αγώνας του Μακεδονικού λαού αποσκοπεί στην </a:t>
            </a:r>
            <a:r>
              <a:rPr lang="el-GR" altLang="el-GR" i="1" dirty="0">
                <a:sym typeface="Wingdings" pitchFamily="2" charset="2"/>
              </a:rPr>
              <a:t>εθνική αποκατάσταση και αυτοδιάθεση </a:t>
            </a:r>
            <a:r>
              <a:rPr lang="el-GR" altLang="el-GR" dirty="0">
                <a:sym typeface="Wingdings" pitchFamily="2" charset="2"/>
              </a:rPr>
              <a:t>(Πολυσημία Όρου.)</a:t>
            </a:r>
            <a:endParaRPr lang="el-GR" altLang="el-GR" i="1" dirty="0">
              <a:sym typeface="Wingdings" pitchFamily="2" charset="2"/>
            </a:endParaRPr>
          </a:p>
          <a:p>
            <a:endParaRPr lang="en-US" dirty="0"/>
          </a:p>
        </p:txBody>
      </p:sp>
    </p:spTree>
  </p:cSld>
  <p:clrMapOvr>
    <a:masterClrMapping/>
  </p:clrMapOvr>
  <p:transition>
    <p:dissolve/>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n-US" dirty="0"/>
              <a:t>O </a:t>
            </a:r>
            <a:r>
              <a:rPr lang="el-GR" dirty="0"/>
              <a:t>ΕΜΦΥΛΙΟΣ ΣΤΗ ΦΛΩΡΙΝΑ</a:t>
            </a:r>
            <a:endParaRPr lang="en-US" dirty="0"/>
          </a:p>
        </p:txBody>
      </p:sp>
    </p:spTree>
  </p:cSld>
  <p:clrMapOvr>
    <a:masterClrMapping/>
  </p:clrMapOvr>
  <p:transition>
    <p:dissolve/>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νομιμότητα των οργανώσεων εν </a:t>
            </a:r>
            <a:r>
              <a:rPr lang="el-GR" b="1" dirty="0" err="1"/>
              <a:t>έτει</a:t>
            </a:r>
            <a:r>
              <a:rPr lang="el-GR" b="1" dirty="0"/>
              <a:t> 1946</a:t>
            </a:r>
            <a:br>
              <a:rPr lang="el-GR" b="1" dirty="0"/>
            </a:br>
            <a:endParaRPr lang="en-US" dirty="0"/>
          </a:p>
        </p:txBody>
      </p:sp>
      <p:sp>
        <p:nvSpPr>
          <p:cNvPr id="3" name="2 - Θέση περιεχομένου"/>
          <p:cNvSpPr>
            <a:spLocks noGrp="1"/>
          </p:cNvSpPr>
          <p:nvPr>
            <p:ph idx="1"/>
          </p:nvPr>
        </p:nvSpPr>
        <p:spPr/>
        <p:txBody>
          <a:bodyPr>
            <a:normAutofit fontScale="85000" lnSpcReduction="20000"/>
          </a:bodyPr>
          <a:lstStyle/>
          <a:p>
            <a:pPr algn="ctr">
              <a:lnSpc>
                <a:spcPct val="115000"/>
              </a:lnSpc>
              <a:spcAft>
                <a:spcPts val="1000"/>
              </a:spcAft>
              <a:buNone/>
            </a:pPr>
            <a:r>
              <a:rPr lang="el-GR" sz="3200" b="1" dirty="0">
                <a:latin typeface="Times New Roman" pitchFamily="18" charset="0"/>
                <a:ea typeface="Calibri"/>
                <a:cs typeface="Times New Roman" pitchFamily="18" charset="0"/>
              </a:rPr>
              <a:t>Οι οργανώσεις που επεδίωκαν τη «νομιμότητα» ήταν οι εξής:</a:t>
            </a:r>
            <a:endParaRPr lang="el-GR" sz="3200" dirty="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a:latin typeface="Times New Roman" pitchFamily="18" charset="0"/>
                <a:ea typeface="Calibri"/>
                <a:cs typeface="Times New Roman" pitchFamily="18" charset="0"/>
              </a:rPr>
              <a:t>Πολιτικές οργανώσεις</a:t>
            </a:r>
            <a:endParaRPr lang="el-GR" sz="3200" dirty="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a:latin typeface="Times New Roman" pitchFamily="18" charset="0"/>
                <a:ea typeface="Calibri"/>
                <a:cs typeface="Times New Roman" pitchFamily="18" charset="0"/>
              </a:rPr>
              <a:t>Συνδικαλιστικές οργανώσεις</a:t>
            </a:r>
            <a:endParaRPr lang="el-GR" sz="3200" dirty="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a:latin typeface="Times New Roman" pitchFamily="18" charset="0"/>
                <a:ea typeface="Calibri"/>
                <a:cs typeface="Times New Roman" pitchFamily="18" charset="0"/>
              </a:rPr>
              <a:t>Συνδικάτα</a:t>
            </a:r>
            <a:endParaRPr lang="el-GR" sz="3200" dirty="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a:latin typeface="Times New Roman" pitchFamily="18" charset="0"/>
                <a:ea typeface="Calibri"/>
                <a:cs typeface="Times New Roman" pitchFamily="18" charset="0"/>
              </a:rPr>
              <a:t>Επαγγελματικά σωματεία</a:t>
            </a:r>
            <a:endParaRPr lang="el-GR" sz="3200" dirty="0">
              <a:latin typeface="Times New Roman" pitchFamily="18" charset="0"/>
              <a:ea typeface="Calibri"/>
              <a:cs typeface="Times New Roman" pitchFamily="18" charset="0"/>
            </a:endParaRPr>
          </a:p>
          <a:p>
            <a:endParaRPr lang="en-US" dirty="0"/>
          </a:p>
        </p:txBody>
      </p:sp>
    </p:spTree>
  </p:cSld>
  <p:clrMapOvr>
    <a:masterClrMapping/>
  </p:clrMapOvr>
  <p:transition>
    <p:dissolve/>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ΕΜΠΛΕΚΟΜΕΝΕΣ ΟΙΚΟΓΕΝΕΙΕΣ</a:t>
            </a:r>
            <a:endParaRPr lang="en-US" dirty="0"/>
          </a:p>
        </p:txBody>
      </p:sp>
      <p:sp>
        <p:nvSpPr>
          <p:cNvPr id="3" name="2 - Θέση περιεχομένου"/>
          <p:cNvSpPr>
            <a:spLocks noGrp="1"/>
          </p:cNvSpPr>
          <p:nvPr>
            <p:ph idx="1"/>
          </p:nvPr>
        </p:nvSpPr>
        <p:spPr/>
        <p:txBody>
          <a:bodyPr>
            <a:normAutofit fontScale="62500" lnSpcReduction="20000"/>
          </a:bodyPr>
          <a:lstStyle/>
          <a:p>
            <a:pPr fontAlgn="ctr"/>
            <a:r>
              <a:rPr lang="el-GR" b="1" dirty="0" err="1"/>
              <a:t>Σταφυλίδη</a:t>
            </a:r>
            <a:endParaRPr lang="el-GR" dirty="0"/>
          </a:p>
          <a:p>
            <a:pPr fontAlgn="t"/>
            <a:r>
              <a:rPr lang="el-GR" b="1" dirty="0"/>
              <a:t>Τ. </a:t>
            </a:r>
            <a:r>
              <a:rPr lang="el-GR" b="1" dirty="0" err="1"/>
              <a:t>Μπλάγκα</a:t>
            </a:r>
            <a:endParaRPr lang="el-GR" dirty="0"/>
          </a:p>
          <a:p>
            <a:pPr fontAlgn="t"/>
            <a:r>
              <a:rPr lang="el-GR" b="1" dirty="0" err="1"/>
              <a:t>Τσώτσου</a:t>
            </a:r>
            <a:endParaRPr lang="el-GR" dirty="0"/>
          </a:p>
          <a:p>
            <a:pPr fontAlgn="t"/>
            <a:r>
              <a:rPr lang="el-GR" b="1" dirty="0" err="1"/>
              <a:t>Μποζίνη</a:t>
            </a:r>
            <a:endParaRPr lang="el-GR" dirty="0"/>
          </a:p>
          <a:p>
            <a:pPr fontAlgn="t"/>
            <a:r>
              <a:rPr lang="el-GR" b="1" dirty="0" err="1"/>
              <a:t>Χατζηλία</a:t>
            </a:r>
            <a:endParaRPr lang="el-GR" dirty="0"/>
          </a:p>
          <a:p>
            <a:pPr fontAlgn="t"/>
            <a:r>
              <a:rPr lang="el-GR" b="1" dirty="0" err="1"/>
              <a:t>Καμπασνίτσαλη</a:t>
            </a:r>
            <a:endParaRPr lang="el-GR" dirty="0"/>
          </a:p>
          <a:p>
            <a:pPr fontAlgn="t"/>
            <a:r>
              <a:rPr lang="el-GR" b="1" dirty="0" err="1"/>
              <a:t>Βιτανιώτη</a:t>
            </a:r>
            <a:endParaRPr lang="el-GR" dirty="0"/>
          </a:p>
          <a:p>
            <a:pPr fontAlgn="t"/>
            <a:r>
              <a:rPr lang="el-GR" b="1" dirty="0" err="1"/>
              <a:t>Σιέμπη</a:t>
            </a:r>
            <a:r>
              <a:rPr lang="el-GR" b="1" dirty="0"/>
              <a:t> </a:t>
            </a:r>
            <a:r>
              <a:rPr lang="el-GR" b="1" dirty="0" err="1"/>
              <a:t>Τσαπάνου</a:t>
            </a:r>
            <a:endParaRPr lang="el-GR" dirty="0"/>
          </a:p>
          <a:p>
            <a:pPr fontAlgn="t"/>
            <a:r>
              <a:rPr lang="el-GR" b="1" dirty="0" err="1"/>
              <a:t>Σεχίδηδων</a:t>
            </a:r>
            <a:endParaRPr lang="el-GR" dirty="0"/>
          </a:p>
          <a:p>
            <a:pPr fontAlgn="t"/>
            <a:r>
              <a:rPr lang="el-GR" b="1" dirty="0"/>
              <a:t>Τσακίρη</a:t>
            </a:r>
            <a:endParaRPr lang="el-GR" dirty="0"/>
          </a:p>
          <a:p>
            <a:pPr fontAlgn="t"/>
            <a:r>
              <a:rPr lang="el-GR" b="1" dirty="0" err="1"/>
              <a:t>Ηλιάδηδων</a:t>
            </a:r>
            <a:endParaRPr lang="el-GR" dirty="0"/>
          </a:p>
          <a:p>
            <a:endParaRPr lang="en-US" dirty="0"/>
          </a:p>
        </p:txBody>
      </p:sp>
    </p:spTree>
  </p:cSld>
  <p:clrMapOvr>
    <a:masterClrMapping/>
  </p:clrMapOvr>
  <p:transition>
    <p:dissolve/>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chemeClr val="tx1"/>
                </a:solidFill>
                <a:latin typeface="Times New Roman"/>
                <a:ea typeface="Calibri"/>
                <a:cs typeface="Times New Roman"/>
              </a:rPr>
              <a:t>Δημοκρατικοί πολίτες που συνελήφθησαν από την Ασφάλεια</a:t>
            </a:r>
            <a:endParaRPr lang="en-US" dirty="0">
              <a:solidFill>
                <a:schemeClr val="tx1"/>
              </a:solidFill>
            </a:endParaRPr>
          </a:p>
        </p:txBody>
      </p:sp>
      <p:sp>
        <p:nvSpPr>
          <p:cNvPr id="3" name="2 - Θέση περιεχομένου"/>
          <p:cNvSpPr>
            <a:spLocks noGrp="1"/>
          </p:cNvSpPr>
          <p:nvPr>
            <p:ph idx="1"/>
          </p:nvPr>
        </p:nvSpPr>
        <p:spPr/>
        <p:txBody>
          <a:bodyPr/>
          <a:lstStyle/>
          <a:p>
            <a:pPr fontAlgn="t"/>
            <a:r>
              <a:rPr lang="el-GR" b="1" dirty="0"/>
              <a:t>Κατσαντώνης από τους Αγίους Αναργύρους</a:t>
            </a:r>
            <a:endParaRPr lang="el-GR" dirty="0"/>
          </a:p>
          <a:p>
            <a:pPr fontAlgn="t"/>
            <a:r>
              <a:rPr lang="el-GR" b="1" dirty="0"/>
              <a:t>Σιδηρόπουλος από το </a:t>
            </a:r>
            <a:r>
              <a:rPr lang="el-GR" b="1" dirty="0" err="1"/>
              <a:t>Βαλτόνερο</a:t>
            </a:r>
            <a:endParaRPr lang="el-GR" dirty="0"/>
          </a:p>
          <a:p>
            <a:pPr fontAlgn="t"/>
            <a:r>
              <a:rPr lang="el-GR" b="1" dirty="0"/>
              <a:t>Μ. </a:t>
            </a:r>
            <a:r>
              <a:rPr lang="el-GR" b="1" dirty="0" err="1"/>
              <a:t>Τάβες</a:t>
            </a:r>
            <a:r>
              <a:rPr lang="el-GR" b="1" dirty="0"/>
              <a:t> από το Φλάμπουρο</a:t>
            </a:r>
            <a:endParaRPr lang="el-GR" dirty="0"/>
          </a:p>
          <a:p>
            <a:pPr fontAlgn="t"/>
            <a:r>
              <a:rPr lang="el-GR" b="1" dirty="0"/>
              <a:t>3 άλλοι από το </a:t>
            </a:r>
            <a:r>
              <a:rPr lang="el-GR" b="1" dirty="0" err="1"/>
              <a:t>Μπούφι</a:t>
            </a:r>
            <a:r>
              <a:rPr lang="el-GR" b="1" dirty="0"/>
              <a:t>.</a:t>
            </a:r>
            <a:endParaRPr lang="el-GR" dirty="0"/>
          </a:p>
        </p:txBody>
      </p:sp>
    </p:spTree>
  </p:cSld>
  <p:clrMapOvr>
    <a:masterClrMapping/>
  </p:clrMapOvr>
  <p:transition>
    <p:dissolve/>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br>
              <a:rPr lang="el-GR" sz="3200" b="1" dirty="0">
                <a:solidFill>
                  <a:schemeClr val="tx1"/>
                </a:solidFill>
                <a:latin typeface="Times New Roman" pitchFamily="18" charset="0"/>
                <a:ea typeface="Calibri"/>
                <a:cs typeface="Times New Roman" pitchFamily="18" charset="0"/>
              </a:rPr>
            </a:br>
            <a:r>
              <a:rPr lang="el-GR" sz="3200" b="1" dirty="0">
                <a:solidFill>
                  <a:schemeClr val="tx1"/>
                </a:solidFill>
                <a:latin typeface="Times New Roman" pitchFamily="18" charset="0"/>
                <a:ea typeface="Calibri"/>
                <a:cs typeface="Times New Roman" pitchFamily="18" charset="0"/>
              </a:rPr>
              <a:t>Τα έκτακτα μέτρα τάξης του </a:t>
            </a:r>
            <a:r>
              <a:rPr lang="el-GR" sz="3200" b="1" dirty="0" err="1">
                <a:solidFill>
                  <a:schemeClr val="tx1"/>
                </a:solidFill>
                <a:latin typeface="Times New Roman" pitchFamily="18" charset="0"/>
                <a:ea typeface="Calibri"/>
                <a:cs typeface="Times New Roman" pitchFamily="18" charset="0"/>
              </a:rPr>
              <a:t>Γ΄Ψηφίσματος</a:t>
            </a:r>
            <a:r>
              <a:rPr lang="el-GR" sz="3200" b="1" dirty="0">
                <a:solidFill>
                  <a:schemeClr val="tx1"/>
                </a:solidFill>
                <a:latin typeface="Times New Roman" pitchFamily="18" charset="0"/>
                <a:ea typeface="Calibri"/>
                <a:cs typeface="Times New Roman" pitchFamily="18" charset="0"/>
              </a:rPr>
              <a:t>(17 Ιουνίου 1946).</a:t>
            </a:r>
            <a:br>
              <a:rPr lang="el-GR" sz="3200" dirty="0">
                <a:solidFill>
                  <a:schemeClr val="tx1"/>
                </a:solidFill>
                <a:latin typeface="Times New Roman" pitchFamily="18" charset="0"/>
                <a:ea typeface="Calibri"/>
                <a:cs typeface="Times New Roman" pitchFamily="18" charset="0"/>
              </a:rPr>
            </a:br>
            <a:br>
              <a:rPr lang="el-GR" sz="3200" dirty="0">
                <a:latin typeface="Times New Roman" pitchFamily="18" charset="0"/>
                <a:ea typeface="Calibri"/>
                <a:cs typeface="Times New Roman" pitchFamily="18" charset="0"/>
              </a:rPr>
            </a:br>
            <a:endParaRPr lang="en-US"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70000" lnSpcReduction="20000"/>
          </a:bodyPr>
          <a:lstStyle/>
          <a:p>
            <a:pPr fontAlgn="t"/>
            <a:r>
              <a:rPr lang="el-GR" b="1" dirty="0"/>
              <a:t>Απαγόρευση απεργιών και συγκεντρώσεων</a:t>
            </a:r>
            <a:endParaRPr lang="el-GR" dirty="0"/>
          </a:p>
          <a:p>
            <a:pPr fontAlgn="t"/>
            <a:r>
              <a:rPr lang="el-GR" b="1" dirty="0"/>
              <a:t>Κατάργηση οικογενειακού ασύλου</a:t>
            </a:r>
            <a:endParaRPr lang="el-GR" dirty="0"/>
          </a:p>
          <a:p>
            <a:pPr fontAlgn="t"/>
            <a:r>
              <a:rPr lang="el-GR" b="1" dirty="0"/>
              <a:t>Κατάργηση ελευθεροτυπίας</a:t>
            </a:r>
            <a:endParaRPr lang="el-GR" dirty="0"/>
          </a:p>
          <a:p>
            <a:pPr fontAlgn="t"/>
            <a:r>
              <a:rPr lang="el-GR" b="1" dirty="0"/>
              <a:t>Αντικατάσταση των τακτικών δικαστηρίων από τα έκτακτα </a:t>
            </a:r>
            <a:r>
              <a:rPr lang="el-GR" b="1" dirty="0" err="1"/>
              <a:t>στρατοδικεία</a:t>
            </a:r>
            <a:r>
              <a:rPr lang="el-GR" sz="3200" b="1" dirty="0" err="1">
                <a:solidFill>
                  <a:srgbClr val="000000"/>
                </a:solidFill>
                <a:latin typeface="Times New Roman" pitchFamily="18" charset="0"/>
                <a:ea typeface="Calibri"/>
                <a:cs typeface="Times New Roman" pitchFamily="18" charset="0"/>
              </a:rPr>
              <a:t>Μέτρα</a:t>
            </a:r>
            <a:r>
              <a:rPr lang="el-GR" sz="3200" b="1" dirty="0">
                <a:solidFill>
                  <a:srgbClr val="000000"/>
                </a:solidFill>
                <a:latin typeface="Times New Roman" pitchFamily="18" charset="0"/>
                <a:ea typeface="Calibri"/>
                <a:cs typeface="Times New Roman" pitchFamily="18" charset="0"/>
              </a:rPr>
              <a:t> της Φλώρινας(14Ιουνίου 1946).</a:t>
            </a:r>
            <a:endParaRPr lang="el-GR" sz="3200" dirty="0">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3200" b="1" dirty="0">
                <a:latin typeface="Times New Roman" pitchFamily="18" charset="0"/>
                <a:ea typeface="Calibri"/>
                <a:cs typeface="Times New Roman" pitchFamily="18" charset="0"/>
              </a:rPr>
              <a:t>Τα μισά στελέχη θα εμφανίζονταν εναλλάξ στα Γραφεία των Οργανώσεων.</a:t>
            </a:r>
            <a:endParaRPr lang="el-GR" sz="3200" dirty="0">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3200" b="1" dirty="0">
                <a:latin typeface="Times New Roman" pitchFamily="18" charset="0"/>
                <a:ea typeface="Calibri"/>
                <a:cs typeface="Times New Roman" pitchFamily="18" charset="0"/>
              </a:rPr>
              <a:t>Δημιουργία καταλόγων στελεχών, οι οποίοι θα προειδοποιούνταν για ενδεχόμενα χτυπήματα</a:t>
            </a:r>
            <a:endParaRPr lang="en-US" dirty="0"/>
          </a:p>
        </p:txBody>
      </p:sp>
    </p:spTree>
  </p:cSld>
  <p:clrMapOvr>
    <a:masterClrMapping/>
  </p:clrMapOvr>
  <p:transition>
    <p:dissolve/>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060848"/>
            <a:ext cx="8229600" cy="2132856"/>
          </a:xfrm>
        </p:spPr>
        <p:txBody>
          <a:bodyPr>
            <a:normAutofit/>
          </a:bodyPr>
          <a:lstStyle/>
          <a:p>
            <a:br>
              <a:rPr lang="el-GR" b="1" dirty="0">
                <a:solidFill>
                  <a:schemeClr val="tx1"/>
                </a:solidFill>
              </a:rPr>
            </a:br>
            <a:r>
              <a:rPr lang="el-GR" b="1" dirty="0">
                <a:solidFill>
                  <a:schemeClr val="tx1"/>
                </a:solidFill>
              </a:rPr>
              <a:t> «Η έξοδος στο βουνό».</a:t>
            </a:r>
            <a:br>
              <a:rPr lang="el-GR" b="1" dirty="0">
                <a:solidFill>
                  <a:schemeClr val="tx1"/>
                </a:solidFill>
              </a:rPr>
            </a:br>
            <a:endParaRPr lang="el-GR" dirty="0">
              <a:solidFill>
                <a:schemeClr val="tx1"/>
              </a:solidFill>
            </a:endParaRPr>
          </a:p>
        </p:txBody>
      </p:sp>
      <p:sp>
        <p:nvSpPr>
          <p:cNvPr id="3" name="2 - Θέση αριθμού διαφάνειας"/>
          <p:cNvSpPr>
            <a:spLocks noGrp="1"/>
          </p:cNvSpPr>
          <p:nvPr>
            <p:ph type="sldNum" sz="quarter" idx="12"/>
          </p:nvPr>
        </p:nvSpPr>
        <p:spPr/>
        <p:txBody>
          <a:bodyPr>
            <a:normAutofit/>
          </a:bodyPr>
          <a:lstStyle/>
          <a:p>
            <a:fld id="{5198D00F-BDFE-447A-8ECE-564066A06B81}" type="slidenum">
              <a:rPr lang="el-GR" smtClean="0"/>
              <a:pPr/>
              <a:t>496</a:t>
            </a:fld>
            <a:endParaRPr lang="el-GR"/>
          </a:p>
        </p:txBody>
      </p:sp>
    </p:spTree>
  </p:cSld>
  <p:clrMapOvr>
    <a:masterClrMapping/>
  </p:clrMapOvr>
  <p:transition>
    <p:dissolve/>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676456" cy="1268760"/>
          </a:xfrm>
        </p:spPr>
        <p:txBody>
          <a:bodyPr>
            <a:normAutofit fontScale="90000"/>
          </a:bodyPr>
          <a:lstStyle/>
          <a:p>
            <a:br>
              <a:rPr lang="el-GR" b="1" dirty="0"/>
            </a:br>
            <a:r>
              <a:rPr lang="el-GR" b="1" dirty="0"/>
              <a:t>Η νομιμότητα των οργανώσεων εν </a:t>
            </a:r>
            <a:r>
              <a:rPr lang="el-GR" b="1" dirty="0" err="1"/>
              <a:t>έτει</a:t>
            </a:r>
            <a:r>
              <a:rPr lang="el-GR" b="1" dirty="0"/>
              <a:t> 1946</a:t>
            </a:r>
            <a:br>
              <a:rPr lang="el-GR" b="1" dirty="0"/>
            </a:br>
            <a:endParaRPr lang="el-GR" dirty="0"/>
          </a:p>
        </p:txBody>
      </p:sp>
      <p:graphicFrame>
        <p:nvGraphicFramePr>
          <p:cNvPr id="10" name="9 - Θέση περιεχομένου"/>
          <p:cNvGraphicFramePr>
            <a:graphicFrameLocks noGrp="1"/>
          </p:cNvGraphicFramePr>
          <p:nvPr>
            <p:ph idx="1"/>
          </p:nvPr>
        </p:nvGraphicFramePr>
        <p:xfrm>
          <a:off x="1043608" y="1196752"/>
          <a:ext cx="6696744" cy="2088232"/>
        </p:xfrm>
        <a:graphic>
          <a:graphicData uri="http://schemas.openxmlformats.org/drawingml/2006/table">
            <a:tbl>
              <a:tblPr/>
              <a:tblGrid>
                <a:gridCol w="6696744">
                  <a:extLst>
                    <a:ext uri="{9D8B030D-6E8A-4147-A177-3AD203B41FA5}">
                      <a16:colId xmlns:a16="http://schemas.microsoft.com/office/drawing/2014/main" val="20000"/>
                    </a:ext>
                  </a:extLst>
                </a:gridCol>
              </a:tblGrid>
              <a:tr h="2088232">
                <a:tc>
                  <a:txBody>
                    <a:bodyPr/>
                    <a:lstStyle/>
                    <a:p>
                      <a:pPr algn="ctr">
                        <a:lnSpc>
                          <a:spcPct val="115000"/>
                        </a:lnSpc>
                        <a:spcAft>
                          <a:spcPts val="1000"/>
                        </a:spcAft>
                      </a:pPr>
                      <a:r>
                        <a:rPr lang="el-GR" sz="1600" b="1" dirty="0">
                          <a:solidFill>
                            <a:schemeClr val="tx1"/>
                          </a:solidFill>
                          <a:latin typeface="Times New Roman" pitchFamily="18" charset="0"/>
                          <a:ea typeface="Calibri"/>
                          <a:cs typeface="Times New Roman" pitchFamily="18" charset="0"/>
                        </a:rPr>
                        <a:t>Οι οργανώσεις που επεδίωκαν τη «νομιμότητα» ήταν οι εξής:</a:t>
                      </a:r>
                      <a:endParaRPr lang="el-GR" sz="1600" dirty="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a:solidFill>
                            <a:schemeClr val="tx1"/>
                          </a:solidFill>
                          <a:latin typeface="Times New Roman" pitchFamily="18" charset="0"/>
                          <a:ea typeface="Calibri"/>
                          <a:cs typeface="Times New Roman" pitchFamily="18" charset="0"/>
                        </a:rPr>
                        <a:t>Πολιτικές οργανώσεις</a:t>
                      </a:r>
                      <a:endParaRPr lang="el-GR" sz="1600" dirty="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a:solidFill>
                            <a:schemeClr val="tx1"/>
                          </a:solidFill>
                          <a:latin typeface="Times New Roman" pitchFamily="18" charset="0"/>
                          <a:ea typeface="Calibri"/>
                          <a:cs typeface="Times New Roman" pitchFamily="18" charset="0"/>
                        </a:rPr>
                        <a:t>Συνδικαλιστικές οργανώσεις</a:t>
                      </a:r>
                      <a:endParaRPr lang="el-GR" sz="1600" dirty="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a:solidFill>
                            <a:schemeClr val="tx1"/>
                          </a:solidFill>
                          <a:latin typeface="Times New Roman" pitchFamily="18" charset="0"/>
                          <a:ea typeface="Calibri"/>
                          <a:cs typeface="Times New Roman" pitchFamily="18" charset="0"/>
                        </a:rPr>
                        <a:t>Συνδικάτα</a:t>
                      </a:r>
                      <a:endParaRPr lang="el-GR" sz="1600" dirty="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a:solidFill>
                            <a:schemeClr val="tx1"/>
                          </a:solidFill>
                          <a:latin typeface="Times New Roman" pitchFamily="18" charset="0"/>
                          <a:ea typeface="Calibri"/>
                          <a:cs typeface="Times New Roman" pitchFamily="18" charset="0"/>
                        </a:rPr>
                        <a:t>Επαγγελματικά σωματεία</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497</a:t>
            </a:fld>
            <a:endParaRPr lang="el-GR"/>
          </a:p>
        </p:txBody>
      </p:sp>
      <p:graphicFrame>
        <p:nvGraphicFramePr>
          <p:cNvPr id="7" name="6 - Πίνακας"/>
          <p:cNvGraphicFramePr>
            <a:graphicFrameLocks noGrp="1"/>
          </p:cNvGraphicFramePr>
          <p:nvPr/>
        </p:nvGraphicFramePr>
        <p:xfrm>
          <a:off x="1115616" y="3789040"/>
          <a:ext cx="6840760" cy="2453640"/>
        </p:xfrm>
        <a:graphic>
          <a:graphicData uri="http://schemas.openxmlformats.org/drawingml/2006/table">
            <a:tbl>
              <a:tblPr/>
              <a:tblGrid>
                <a:gridCol w="3420380">
                  <a:extLst>
                    <a:ext uri="{9D8B030D-6E8A-4147-A177-3AD203B41FA5}">
                      <a16:colId xmlns:a16="http://schemas.microsoft.com/office/drawing/2014/main" val="20000"/>
                    </a:ext>
                  </a:extLst>
                </a:gridCol>
                <a:gridCol w="3420380">
                  <a:extLst>
                    <a:ext uri="{9D8B030D-6E8A-4147-A177-3AD203B41FA5}">
                      <a16:colId xmlns:a16="http://schemas.microsoft.com/office/drawing/2014/main" val="20001"/>
                    </a:ext>
                  </a:extLst>
                </a:gridCol>
              </a:tblGrid>
              <a:tr h="308606">
                <a:tc gridSpan="2">
                  <a:txBody>
                    <a:bodyPr/>
                    <a:lstStyle/>
                    <a:p>
                      <a:pPr algn="ctr">
                        <a:lnSpc>
                          <a:spcPct val="115000"/>
                        </a:lnSpc>
                        <a:spcAft>
                          <a:spcPts val="1000"/>
                        </a:spcAft>
                      </a:pPr>
                      <a:r>
                        <a:rPr lang="el-GR" sz="2000" b="1" dirty="0">
                          <a:solidFill>
                            <a:schemeClr val="tx1"/>
                          </a:solidFill>
                          <a:latin typeface="Times New Roman"/>
                          <a:ea typeface="Calibri"/>
                          <a:cs typeface="Times New Roman"/>
                        </a:rPr>
                        <a:t>Οι οικογένειες που επεδίωκαν τη συμφιλίωση:</a:t>
                      </a:r>
                      <a:endParaRPr lang="el-GR" sz="2000" dirty="0">
                        <a:solidFill>
                          <a:schemeClr val="tx1"/>
                        </a:solidFill>
                        <a:latin typeface="Calibri"/>
                        <a:ea typeface="Calibri"/>
                        <a:cs typeface="Times New Roman"/>
                      </a:endParaRPr>
                    </a:p>
                  </a:txBody>
                  <a:tcPr marL="68580" marR="68580" marT="0" marB="0" anchor="ctr">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30860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Ιωαννίδη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Σταφυλίδη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1"/>
                  </a:ext>
                </a:extLst>
              </a:tr>
              <a:tr h="30860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Τ. </a:t>
                      </a:r>
                      <a:r>
                        <a:rPr lang="el-GR" sz="2000" b="1" dirty="0" err="1">
                          <a:solidFill>
                            <a:schemeClr val="tx1"/>
                          </a:solidFill>
                          <a:latin typeface="Times New Roman"/>
                          <a:ea typeface="Calibri"/>
                          <a:cs typeface="Times New Roman"/>
                        </a:rPr>
                        <a:t>Μπλάγκα</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Τσώτσου</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2"/>
                  </a:ext>
                </a:extLst>
              </a:tr>
              <a:tr h="30860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Μποζίνη</a:t>
                      </a:r>
                      <a:endParaRPr lang="el-GR" sz="200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Χατζηλία</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3"/>
                  </a:ext>
                </a:extLst>
              </a:tr>
              <a:tr h="30860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Καμπασνίτσαλη</a:t>
                      </a:r>
                      <a:endParaRPr lang="el-GR" sz="200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Βιτανιώτη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4"/>
                  </a:ext>
                </a:extLst>
              </a:tr>
              <a:tr h="30860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Σιέμπη Τσαπάνου</a:t>
                      </a:r>
                      <a:endParaRPr lang="el-GR" sz="200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Σεχίδηδων</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5"/>
                  </a:ext>
                </a:extLst>
              </a:tr>
              <a:tr h="30860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Τσακίρη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Ηλιάδηδων</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dissolve/>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827584" y="2276872"/>
          <a:ext cx="7704856" cy="2592289"/>
        </p:xfrm>
        <a:graphic>
          <a:graphicData uri="http://schemas.openxmlformats.org/drawingml/2006/table">
            <a:tbl>
              <a:tblPr/>
              <a:tblGrid>
                <a:gridCol w="7704856">
                  <a:extLst>
                    <a:ext uri="{9D8B030D-6E8A-4147-A177-3AD203B41FA5}">
                      <a16:colId xmlns:a16="http://schemas.microsoft.com/office/drawing/2014/main" val="20000"/>
                    </a:ext>
                  </a:extLst>
                </a:gridCol>
              </a:tblGrid>
              <a:tr h="990385">
                <a:tc>
                  <a:txBody>
                    <a:bodyPr/>
                    <a:lstStyle/>
                    <a:p>
                      <a:pPr algn="ctr">
                        <a:lnSpc>
                          <a:spcPct val="115000"/>
                        </a:lnSpc>
                        <a:spcAft>
                          <a:spcPts val="1000"/>
                        </a:spcAft>
                      </a:pPr>
                      <a:r>
                        <a:rPr lang="el-GR" sz="2000" b="1" dirty="0">
                          <a:solidFill>
                            <a:schemeClr val="tx1"/>
                          </a:solidFill>
                          <a:latin typeface="Times New Roman"/>
                          <a:ea typeface="Calibri"/>
                          <a:cs typeface="Times New Roman"/>
                        </a:rPr>
                        <a:t>Δημοκρατικοί πολίτες που συνελήφθησαν και κακοποιήθηκαν από την Ασφάλεια.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40689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Κατσαντώνης από τους Αγίους Αναργύρους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40689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Σιδηρόπουλος από το </a:t>
                      </a:r>
                      <a:r>
                        <a:rPr lang="el-GR" sz="2000" b="1" dirty="0" err="1">
                          <a:solidFill>
                            <a:schemeClr val="tx1"/>
                          </a:solidFill>
                          <a:latin typeface="Times New Roman"/>
                          <a:ea typeface="Calibri"/>
                          <a:cs typeface="Times New Roman"/>
                        </a:rPr>
                        <a:t>Βαλτόνερο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40689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Μ. </a:t>
                      </a:r>
                      <a:r>
                        <a:rPr lang="el-GR" sz="2000" b="1" dirty="0" err="1">
                          <a:solidFill>
                            <a:schemeClr val="tx1"/>
                          </a:solidFill>
                          <a:latin typeface="Times New Roman"/>
                          <a:ea typeface="Calibri"/>
                          <a:cs typeface="Times New Roman"/>
                        </a:rPr>
                        <a:t>Τάβες</a:t>
                      </a:r>
                      <a:r>
                        <a:rPr lang="el-GR" sz="2000" b="1" dirty="0">
                          <a:solidFill>
                            <a:schemeClr val="tx1"/>
                          </a:solidFill>
                          <a:latin typeface="Times New Roman"/>
                          <a:ea typeface="Calibri"/>
                          <a:cs typeface="Times New Roman"/>
                        </a:rPr>
                        <a:t> από το Φλάμπουρο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38121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3 άλλοι από το </a:t>
                      </a:r>
                      <a:r>
                        <a:rPr lang="el-GR" sz="2000" b="1" dirty="0" err="1">
                          <a:solidFill>
                            <a:schemeClr val="tx1"/>
                          </a:solidFill>
                          <a:latin typeface="Times New Roman"/>
                          <a:ea typeface="Calibri"/>
                          <a:cs typeface="Times New Roman"/>
                        </a:rPr>
                        <a:t>Μπούφι</a:t>
                      </a:r>
                      <a:r>
                        <a:rPr lang="el-GR" sz="2000" b="1" dirty="0">
                          <a:solidFill>
                            <a:schemeClr val="tx1"/>
                          </a:solidFill>
                          <a:latin typeface="Times New Roman"/>
                          <a:ea typeface="Calibri"/>
                          <a:cs typeface="Times New Roman"/>
                        </a:rPr>
                        <a:t>.</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2 - Θέση αριθμού διαφάνειας"/>
          <p:cNvSpPr>
            <a:spLocks noGrp="1"/>
          </p:cNvSpPr>
          <p:nvPr>
            <p:ph type="sldNum" sz="quarter" idx="12"/>
          </p:nvPr>
        </p:nvSpPr>
        <p:spPr/>
        <p:txBody>
          <a:bodyPr>
            <a:normAutofit/>
          </a:bodyPr>
          <a:lstStyle/>
          <a:p>
            <a:fld id="{5198D00F-BDFE-447A-8ECE-564066A06B81}" type="slidenum">
              <a:rPr lang="el-GR" smtClean="0"/>
              <a:pPr/>
              <a:t>498</a:t>
            </a:fld>
            <a:endParaRPr lang="el-GR"/>
          </a:p>
        </p:txBody>
      </p:sp>
    </p:spTree>
  </p:cSld>
  <p:clrMapOvr>
    <a:masterClrMapping/>
  </p:clrMapOvr>
  <p:transition>
    <p:dissolve/>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18720" cy="968152"/>
          </a:xfrm>
        </p:spPr>
        <p:txBody>
          <a:bodyPr>
            <a:normAutofit fontScale="90000"/>
          </a:bodyPr>
          <a:lstStyle/>
          <a:p>
            <a:r>
              <a:rPr lang="el-GR" b="1" dirty="0"/>
              <a:t>Τα έκτακτα μέτρα</a:t>
            </a:r>
            <a:br>
              <a:rPr lang="el-GR" b="1" dirty="0"/>
            </a:br>
            <a:endParaRPr lang="el-GR" dirty="0"/>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499</a:t>
            </a:fld>
            <a:endParaRPr lang="el-GR"/>
          </a:p>
        </p:txBody>
      </p:sp>
      <p:graphicFrame>
        <p:nvGraphicFramePr>
          <p:cNvPr id="4" name="3 - Πίνακας"/>
          <p:cNvGraphicFramePr>
            <a:graphicFrameLocks noGrp="1"/>
          </p:cNvGraphicFramePr>
          <p:nvPr/>
        </p:nvGraphicFramePr>
        <p:xfrm>
          <a:off x="1043608" y="1928801"/>
          <a:ext cx="7344816" cy="2120920"/>
        </p:xfrm>
        <a:graphic>
          <a:graphicData uri="http://schemas.openxmlformats.org/drawingml/2006/table">
            <a:tbl>
              <a:tblPr/>
              <a:tblGrid>
                <a:gridCol w="7344816">
                  <a:extLst>
                    <a:ext uri="{9D8B030D-6E8A-4147-A177-3AD203B41FA5}">
                      <a16:colId xmlns:a16="http://schemas.microsoft.com/office/drawing/2014/main" val="20000"/>
                    </a:ext>
                  </a:extLst>
                </a:gridCol>
              </a:tblGrid>
              <a:tr h="226991">
                <a:tc>
                  <a:txBody>
                    <a:bodyPr/>
                    <a:lstStyle/>
                    <a:p>
                      <a:pPr algn="ctr">
                        <a:lnSpc>
                          <a:spcPct val="115000"/>
                        </a:lnSpc>
                        <a:spcAft>
                          <a:spcPts val="1000"/>
                        </a:spcAft>
                      </a:pPr>
                      <a:r>
                        <a:rPr lang="el-GR" sz="2000" b="1" dirty="0">
                          <a:solidFill>
                            <a:schemeClr val="tx1"/>
                          </a:solidFill>
                          <a:latin typeface="Times New Roman"/>
                          <a:ea typeface="Calibri"/>
                          <a:cs typeface="Times New Roman"/>
                        </a:rPr>
                        <a:t>Τα έκτακτα μέτρα τάξης του Γ΄ Ψηφίσματος(17 Ιουνίου 1946).</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31096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Απαγόρευση απεργιών και συγκεντρώσεων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31096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Κατάργηση οικογενειακού ασύλου</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3683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Κατάργηση ελευθεροτυπίας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64298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Αντικατάσταση των τακτικών δικαστηρίων από τα έκτακτα στρατοδικεία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5 - Πίνακας"/>
          <p:cNvGraphicFramePr>
            <a:graphicFrameLocks noGrp="1"/>
          </p:cNvGraphicFramePr>
          <p:nvPr/>
        </p:nvGraphicFramePr>
        <p:xfrm>
          <a:off x="1115616" y="4149080"/>
          <a:ext cx="7128792" cy="2033016"/>
        </p:xfrm>
        <a:graphic>
          <a:graphicData uri="http://schemas.openxmlformats.org/drawingml/2006/table">
            <a:tbl>
              <a:tblPr/>
              <a:tblGrid>
                <a:gridCol w="7128792">
                  <a:extLst>
                    <a:ext uri="{9D8B030D-6E8A-4147-A177-3AD203B41FA5}">
                      <a16:colId xmlns:a16="http://schemas.microsoft.com/office/drawing/2014/main" val="20000"/>
                    </a:ext>
                  </a:extLst>
                </a:gridCol>
              </a:tblGrid>
              <a:tr h="1728192">
                <a:tc>
                  <a:txBody>
                    <a:bodyPr/>
                    <a:lstStyle/>
                    <a:p>
                      <a:pPr algn="ctr">
                        <a:lnSpc>
                          <a:spcPct val="115000"/>
                        </a:lnSpc>
                        <a:spcAft>
                          <a:spcPts val="0"/>
                        </a:spcAft>
                      </a:pPr>
                      <a:r>
                        <a:rPr lang="el-GR" sz="2000" b="1" dirty="0" err="1">
                          <a:solidFill>
                            <a:srgbClr val="000000"/>
                          </a:solidFill>
                          <a:latin typeface="Times New Roman" pitchFamily="18" charset="0"/>
                          <a:ea typeface="Calibri"/>
                          <a:cs typeface="Times New Roman" pitchFamily="18" charset="0"/>
                        </a:rPr>
                        <a:t>έτρα</a:t>
                      </a:r>
                      <a:r>
                        <a:rPr lang="el-GR" sz="2000" b="1" dirty="0">
                          <a:solidFill>
                            <a:srgbClr val="000000"/>
                          </a:solidFill>
                          <a:latin typeface="Times New Roman" pitchFamily="18" charset="0"/>
                          <a:ea typeface="Calibri"/>
                          <a:cs typeface="Times New Roman" pitchFamily="18" charset="0"/>
                        </a:rPr>
                        <a:t> της Επιτροπής Πόλης της ΚΟ Φλώρινας(14Ιουνίου 1946).</a:t>
                      </a:r>
                      <a:endParaRPr lang="el-GR" sz="2000" dirty="0">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400" b="1" dirty="0">
                          <a:solidFill>
                            <a:schemeClr val="tx1"/>
                          </a:solidFill>
                          <a:latin typeface="Times New Roman" pitchFamily="18" charset="0"/>
                          <a:ea typeface="Calibri"/>
                          <a:cs typeface="Times New Roman" pitchFamily="18" charset="0"/>
                        </a:rPr>
                        <a:t>Τα μισά στελέχη θα εμφανίζονταν εναλλάξ στα Γραφεία των Οργανώσεων.</a:t>
                      </a:r>
                      <a:endParaRPr lang="el-GR" sz="24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400" b="1" dirty="0">
                          <a:solidFill>
                            <a:schemeClr val="tx1"/>
                          </a:solidFill>
                          <a:latin typeface="Times New Roman" pitchFamily="18" charset="0"/>
                          <a:ea typeface="Calibri"/>
                          <a:cs typeface="Times New Roman" pitchFamily="18" charset="0"/>
                        </a:rPr>
                        <a:t>Δημιουργία καταλόγων στελεχών, οι οποίοι θα προειδοποιούνταν για ενδεχόμενα χτυπήματα.</a:t>
                      </a:r>
                      <a:endParaRPr lang="el-GR" sz="24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b="1" dirty="0">
                <a:solidFill>
                  <a:schemeClr val="tx1"/>
                </a:solidFill>
                <a:latin typeface="Times New Roman" panose="02020603050405020304" pitchFamily="18" charset="0"/>
                <a:cs typeface="Times New Roman" panose="02020603050405020304" pitchFamily="18" charset="0"/>
              </a:rPr>
              <a:t>Η ΜΑΚΕΔΟΝΙΚΗ ΤΑΥΤΟΤΗΤΑ ΣΤΗΝ ΑΡΧΑΙΑ ΓΡΑΜΜΑΤΕΙΑ</a:t>
            </a:r>
          </a:p>
        </p:txBody>
      </p:sp>
      <p:sp>
        <p:nvSpPr>
          <p:cNvPr id="3" name="Θέση περιεχομένου 2"/>
          <p:cNvSpPr>
            <a:spLocks noGrp="1"/>
          </p:cNvSpPr>
          <p:nvPr>
            <p:ph idx="1"/>
          </p:nvPr>
        </p:nvSpPr>
        <p:spPr>
          <a:xfrm>
            <a:off x="0" y="1484784"/>
            <a:ext cx="9144000" cy="5373216"/>
          </a:xfrm>
        </p:spPr>
        <p:txBody>
          <a:bodyPr>
            <a:normAutofit/>
          </a:bodyPr>
          <a:lstStyle/>
          <a:p>
            <a:pPr algn="just">
              <a:buNone/>
            </a:pPr>
            <a:endParaRPr lang="el-GR" sz="2800" dirty="0">
              <a:latin typeface="Times New Roman" pitchFamily="18" charset="0"/>
              <a:cs typeface="Times New Roman" pitchFamily="18" charset="0"/>
            </a:endParaRPr>
          </a:p>
          <a:p>
            <a:pPr marL="36000" indent="0" algn="just">
              <a:buFont typeface="Wingdings" pitchFamily="2" charset="2"/>
              <a:buChar char="Ø"/>
            </a:pPr>
            <a:r>
              <a:rPr lang="en-US" b="1" dirty="0">
                <a:latin typeface="Times New Roman" pitchFamily="18" charset="0"/>
                <a:cs typeface="Times New Roman" pitchFamily="18" charset="0"/>
              </a:rPr>
              <a:t>Hall</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Ancient Perceptions of Greek Ethnicity</a:t>
            </a:r>
            <a:endParaRPr lang="el-GR" b="1" dirty="0">
              <a:latin typeface="Times New Roman" pitchFamily="18" charset="0"/>
              <a:cs typeface="Times New Roman" pitchFamily="18" charset="0"/>
            </a:endParaRPr>
          </a:p>
          <a:p>
            <a:pPr marL="36000" indent="0" algn="just">
              <a:buNone/>
            </a:pPr>
            <a:r>
              <a:rPr lang="el-GR" b="1" i="1" dirty="0">
                <a:latin typeface="Times New Roman" pitchFamily="18" charset="0"/>
                <a:cs typeface="Times New Roman" pitchFamily="18" charset="0"/>
              </a:rPr>
              <a:t>       «‘η ελληνικότητα’ συγκροτείται από το σύνολο των </a:t>
            </a:r>
          </a:p>
          <a:p>
            <a:pPr marL="36000" indent="0" algn="just">
              <a:buNone/>
            </a:pPr>
            <a:r>
              <a:rPr lang="el-GR" b="1" i="1" dirty="0">
                <a:latin typeface="Times New Roman" pitchFamily="18" charset="0"/>
                <a:cs typeface="Times New Roman" pitchFamily="18" charset="0"/>
              </a:rPr>
              <a:t>        </a:t>
            </a:r>
            <a:r>
              <a:rPr lang="el-GR" b="1" i="1" dirty="0" err="1">
                <a:latin typeface="Times New Roman" pitchFamily="18" charset="0"/>
                <a:cs typeface="Times New Roman" pitchFamily="18" charset="0"/>
              </a:rPr>
              <a:t>πολυεστιακών</a:t>
            </a:r>
            <a:r>
              <a:rPr lang="el-GR" b="1" i="1" dirty="0">
                <a:latin typeface="Times New Roman" pitchFamily="18" charset="0"/>
                <a:cs typeface="Times New Roman" pitchFamily="18" charset="0"/>
              </a:rPr>
              <a:t>, καταστατικά περιορισμένων και</a:t>
            </a:r>
          </a:p>
          <a:p>
            <a:pPr marL="36000" indent="0" algn="just">
              <a:buNone/>
            </a:pPr>
            <a:r>
              <a:rPr lang="el-GR" b="1" i="1" dirty="0">
                <a:latin typeface="Times New Roman" pitchFamily="18" charset="0"/>
                <a:cs typeface="Times New Roman" pitchFamily="18" charset="0"/>
              </a:rPr>
              <a:t>       ενσυνείδητων διαπραγματεύσεων της ταυτότητας, </a:t>
            </a:r>
          </a:p>
          <a:p>
            <a:pPr marL="36000" indent="0" algn="just">
              <a:buNone/>
            </a:pPr>
            <a:r>
              <a:rPr lang="el-GR" b="1" i="1" dirty="0">
                <a:latin typeface="Times New Roman" pitchFamily="18" charset="0"/>
                <a:cs typeface="Times New Roman" pitchFamily="18" charset="0"/>
              </a:rPr>
              <a:t>     όχι μόνο μεταξύ πόλεων και εθνών, </a:t>
            </a:r>
          </a:p>
          <a:p>
            <a:pPr marL="36000" indent="0" algn="just">
              <a:buNone/>
            </a:pPr>
            <a:r>
              <a:rPr lang="el-GR" b="1" i="1" dirty="0">
                <a:latin typeface="Times New Roman" pitchFamily="18" charset="0"/>
                <a:cs typeface="Times New Roman" pitchFamily="18" charset="0"/>
              </a:rPr>
              <a:t>           αλλά και στο εσωτερικό αυτών»  </a:t>
            </a:r>
          </a:p>
          <a:p>
            <a:pPr marL="36000" algn="just"/>
            <a:r>
              <a:rPr lang="el-GR" sz="3200" i="1" dirty="0">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val="15619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Αρριανού</a:t>
            </a:r>
            <a:r>
              <a:rPr lang="el-GR" dirty="0"/>
              <a:t> </a:t>
            </a:r>
            <a:r>
              <a:rPr lang="el-GR" dirty="0" err="1"/>
              <a:t>Ινδικη</a:t>
            </a:r>
            <a:r>
              <a:rPr lang="el-GR" dirty="0"/>
              <a:t> 3</a:t>
            </a:r>
          </a:p>
        </p:txBody>
      </p:sp>
      <p:sp>
        <p:nvSpPr>
          <p:cNvPr id="3" name="Θέση περιεχομένου 2"/>
          <p:cNvSpPr>
            <a:spLocks noGrp="1"/>
          </p:cNvSpPr>
          <p:nvPr>
            <p:ph idx="1"/>
          </p:nvPr>
        </p:nvSpPr>
        <p:spPr>
          <a:xfrm>
            <a:off x="323528" y="1844824"/>
            <a:ext cx="8208912" cy="4373563"/>
          </a:xfrm>
        </p:spPr>
        <p:txBody>
          <a:bodyPr>
            <a:noAutofit/>
          </a:bodyPr>
          <a:lstStyle/>
          <a:p>
            <a:r>
              <a:rPr lang="el-GR" sz="2400" i="1" dirty="0" err="1">
                <a:latin typeface="Times New Roman" panose="02020603050405020304" pitchFamily="18" charset="0"/>
                <a:cs typeface="Times New Roman" panose="02020603050405020304" pitchFamily="18" charset="0"/>
              </a:rPr>
              <a:t>Ἑλλήνων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Μήδιος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Ὀξυθέμιδος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Λαρισαῖος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Εὐμένης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n-US"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ὁ </a:t>
            </a:r>
            <a:r>
              <a:rPr lang="el-GR" sz="2400" i="1" dirty="0" err="1">
                <a:latin typeface="Times New Roman" panose="02020603050405020304" pitchFamily="18" charset="0"/>
                <a:cs typeface="Times New Roman" panose="02020603050405020304" pitchFamily="18" charset="0"/>
              </a:rPr>
              <a:t>Ἱερωνύμου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Καρδίης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Κριτόβουλος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δ Πλάτωνος </a:t>
            </a:r>
            <a:r>
              <a:rPr lang="el-GR" sz="2400" i="1" dirty="0" err="1">
                <a:latin typeface="Times New Roman" panose="02020603050405020304" pitchFamily="18" charset="0"/>
                <a:cs typeface="Times New Roman" panose="02020603050405020304" pitchFamily="18" charset="0"/>
              </a:rPr>
              <a:t>Κῷος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Θόας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Μηνοδώρου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Μαίανδρος ὁ </a:t>
            </a:r>
            <a:r>
              <a:rPr lang="el-GR" sz="2400" i="1" dirty="0" err="1">
                <a:latin typeface="Times New Roman" panose="02020603050405020304" pitchFamily="18" charset="0"/>
                <a:cs typeface="Times New Roman" panose="02020603050405020304" pitchFamily="18" charset="0"/>
              </a:rPr>
              <a:t>Μανδρογένεος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Μάγνητες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Ἄνδρων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Καβήλεω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Τήιος</a:t>
            </a:r>
            <a:r>
              <a:rPr lang="el-GR" sz="2400" i="1" dirty="0">
                <a:latin typeface="Times New Roman" panose="02020603050405020304" pitchFamily="18" charset="0"/>
                <a:cs typeface="Times New Roman" panose="02020603050405020304" pitchFamily="18" charset="0"/>
              </a:rPr>
              <a:t>, Κυπρίων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Νικοκλέης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Πασικράτεος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Σόλιος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Νιθάφων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Πνυταγόρεω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Σαλαμίνιος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Πέρσης </a:t>
            </a:r>
            <a:r>
              <a:rPr lang="el-GR" sz="2400" i="1" dirty="0" err="1">
                <a:latin typeface="Times New Roman" panose="02020603050405020304" pitchFamily="18" charset="0"/>
                <a:cs typeface="Times New Roman" panose="02020603050405020304" pitchFamily="18" charset="0"/>
              </a:rPr>
              <a:t>αὐτῷ</a:t>
            </a:r>
            <a:r>
              <a:rPr lang="el-GR" sz="2400" i="1" dirty="0">
                <a:latin typeface="Times New Roman" panose="02020603050405020304" pitchFamily="18" charset="0"/>
                <a:cs typeface="Times New Roman" panose="02020603050405020304" pitchFamily="18" charset="0"/>
              </a:rPr>
              <a:t> τριήραρχος, </a:t>
            </a:r>
            <a:r>
              <a:rPr lang="el-GR" sz="2400" i="1" dirty="0" err="1">
                <a:latin typeface="Times New Roman" panose="02020603050405020304" pitchFamily="18" charset="0"/>
                <a:cs typeface="Times New Roman" panose="02020603050405020304" pitchFamily="18" charset="0"/>
              </a:rPr>
              <a:t>Βαγώας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Φαρνούχεω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τῆς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αὐτοῦ</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Ἀλεξάνδρου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νεὸς</a:t>
            </a:r>
            <a:r>
              <a:rPr lang="el-GR" sz="2400" i="1" dirty="0">
                <a:latin typeface="Times New Roman" panose="02020603050405020304" pitchFamily="18" charset="0"/>
                <a:cs typeface="Times New Roman" panose="02020603050405020304" pitchFamily="18" charset="0"/>
              </a:rPr>
              <a:t> κυβερνήτης </a:t>
            </a:r>
            <a:r>
              <a:rPr lang="el-GR" sz="2400" i="1" dirty="0" err="1">
                <a:latin typeface="Times New Roman" panose="02020603050405020304" pitchFamily="18" charset="0"/>
                <a:cs typeface="Times New Roman" panose="02020603050405020304" pitchFamily="18" charset="0"/>
              </a:rPr>
              <a:t>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Ὀνησίκριτος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Ἀστυπαλαιεύς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γραμματεὺς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τοῦ</a:t>
            </a:r>
            <a:r>
              <a:rPr lang="el-GR" sz="2400" i="1" dirty="0">
                <a:latin typeface="Times New Roman" panose="02020603050405020304" pitchFamily="18" charset="0"/>
                <a:cs typeface="Times New Roman" panose="02020603050405020304" pitchFamily="18" charset="0"/>
              </a:rPr>
              <a:t> στόλου </a:t>
            </a:r>
            <a:r>
              <a:rPr lang="el-GR" sz="2400" i="1" dirty="0" err="1">
                <a:latin typeface="Times New Roman" panose="02020603050405020304" pitchFamily="18" charset="0"/>
                <a:cs typeface="Times New Roman" panose="02020603050405020304" pitchFamily="18" charset="0"/>
              </a:rPr>
              <a:t>παντὸς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Εὐαγόρας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Εὐκλέωνος</a:t>
            </a:r>
            <a:r>
              <a:rPr lang="el-GR" sz="2400" i="1" dirty="0">
                <a:latin typeface="Times New Roman" panose="02020603050405020304" pitchFamily="18" charset="0"/>
                <a:cs typeface="Times New Roman" panose="02020603050405020304" pitchFamily="18" charset="0"/>
              </a:rPr>
              <a:t> Κορίνθιος. ναύαρχος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αὐτοῖσιν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ἐπεστάθη</a:t>
            </a:r>
            <a:r>
              <a:rPr lang="el-GR" sz="2400" i="1" dirty="0">
                <a:latin typeface="Times New Roman" panose="02020603050405020304" pitchFamily="18" charset="0"/>
                <a:cs typeface="Times New Roman" panose="02020603050405020304" pitchFamily="18" charset="0"/>
              </a:rPr>
              <a:t> Νέαρχος ὁ </a:t>
            </a:r>
            <a:r>
              <a:rPr lang="el-GR" sz="2400" i="1" dirty="0" err="1">
                <a:latin typeface="Times New Roman" panose="02020603050405020304" pitchFamily="18" charset="0"/>
                <a:cs typeface="Times New Roman" panose="02020603050405020304" pitchFamily="18" charset="0"/>
              </a:rPr>
              <a:t>Ἀνδροτίμου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γένος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Κρὴς</a:t>
            </a:r>
            <a:r>
              <a:rPr lang="el-GR" sz="2400" i="1"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ὁ Νέαρχος, </a:t>
            </a:r>
            <a:r>
              <a:rPr lang="el-GR" sz="2400" dirty="0" err="1">
                <a:latin typeface="Times New Roman" panose="02020603050405020304" pitchFamily="18" charset="0"/>
                <a:cs typeface="Times New Roman" panose="02020603050405020304" pitchFamily="18" charset="0"/>
              </a:rPr>
              <a:t>ᾤκεε</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δὲ</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ἐν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Ἀμφιπόλι</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τῇ</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ἐπὶ</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Στρυμόνι</a:t>
            </a:r>
            <a:r>
              <a:rPr lang="el-G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9315809"/>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043605" y="548678"/>
          <a:ext cx="7488834" cy="5958840"/>
        </p:xfrm>
        <a:graphic>
          <a:graphicData uri="http://schemas.openxmlformats.org/drawingml/2006/table">
            <a:tbl>
              <a:tblPr/>
              <a:tblGrid>
                <a:gridCol w="3744417">
                  <a:extLst>
                    <a:ext uri="{9D8B030D-6E8A-4147-A177-3AD203B41FA5}">
                      <a16:colId xmlns:a16="http://schemas.microsoft.com/office/drawing/2014/main" val="20000"/>
                    </a:ext>
                  </a:extLst>
                </a:gridCol>
                <a:gridCol w="3744417">
                  <a:extLst>
                    <a:ext uri="{9D8B030D-6E8A-4147-A177-3AD203B41FA5}">
                      <a16:colId xmlns:a16="http://schemas.microsoft.com/office/drawing/2014/main" val="20001"/>
                    </a:ext>
                  </a:extLst>
                </a:gridCol>
              </a:tblGrid>
              <a:tr h="321919">
                <a:tc gridSpan="2">
                  <a:txBody>
                    <a:bodyPr/>
                    <a:lstStyle/>
                    <a:p>
                      <a:pPr algn="ctr">
                        <a:lnSpc>
                          <a:spcPct val="115000"/>
                        </a:lnSpc>
                        <a:spcAft>
                          <a:spcPts val="1000"/>
                        </a:spcAft>
                      </a:pPr>
                      <a:r>
                        <a:rPr lang="el-GR" sz="2000" b="1" dirty="0">
                          <a:solidFill>
                            <a:schemeClr val="tx1"/>
                          </a:solidFill>
                          <a:latin typeface="Times New Roman"/>
                          <a:ea typeface="Calibri"/>
                          <a:cs typeface="Times New Roman"/>
                        </a:rPr>
                        <a:t>Άτομα που συνελήφθησαν από την Ασφάλεια.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321919">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Καρασσαβίδης</a:t>
                      </a:r>
                      <a:r>
                        <a:rPr lang="el-GR" sz="2000" b="1" dirty="0">
                          <a:solidFill>
                            <a:schemeClr val="tx1"/>
                          </a:solidFill>
                          <a:latin typeface="Times New Roman"/>
                          <a:ea typeface="Calibri"/>
                          <a:cs typeface="Times New Roman"/>
                        </a:rPr>
                        <a:t> Θεοχάρης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a:solidFill>
                            <a:schemeClr val="tx1"/>
                          </a:solidFill>
                          <a:latin typeface="Times New Roman"/>
                          <a:ea typeface="Calibri"/>
                          <a:cs typeface="Times New Roman"/>
                        </a:rPr>
                        <a:t>Στέλεχος του ΕΑΜ</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643836">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Σεντέζης</a:t>
                      </a:r>
                      <a:r>
                        <a:rPr lang="el-GR" sz="2000" b="1" dirty="0">
                          <a:solidFill>
                            <a:schemeClr val="tx1"/>
                          </a:solidFill>
                          <a:latin typeface="Times New Roman"/>
                          <a:ea typeface="Calibri"/>
                          <a:cs typeface="Times New Roman"/>
                        </a:rPr>
                        <a:t> Βασίλης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των Αριστερών Φιλελευθέρων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643836">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Βιτανιώτης</a:t>
                      </a:r>
                      <a:r>
                        <a:rPr lang="el-GR" sz="2000" b="1" dirty="0">
                          <a:solidFill>
                            <a:schemeClr val="tx1"/>
                          </a:solidFill>
                          <a:latin typeface="Times New Roman"/>
                          <a:ea typeface="Calibri"/>
                          <a:cs typeface="Times New Roman"/>
                        </a:rPr>
                        <a:t> Αποστόλης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Πρωτοστάτης στην Εθνική Αντίσταση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Χοντροματίδης Γιώργος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του ΑΚΕ</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Φουντουκίδης Κοσμάς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του ΑΚΕ</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64383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Κούσης Μιχάλης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Μέλος της Επιτροπής Πόλης της </a:t>
                      </a:r>
                      <a:r>
                        <a:rPr lang="el-GR" sz="2000" b="1" dirty="0" err="1">
                          <a:solidFill>
                            <a:schemeClr val="tx1"/>
                          </a:solidFill>
                          <a:latin typeface="Times New Roman"/>
                          <a:ea typeface="Calibri"/>
                          <a:cs typeface="Times New Roman"/>
                        </a:rPr>
                        <a:t>Κο</a:t>
                      </a:r>
                      <a:r>
                        <a:rPr lang="el-GR" sz="2000" b="1" dirty="0">
                          <a:solidFill>
                            <a:schemeClr val="tx1"/>
                          </a:solidFill>
                          <a:latin typeface="Times New Roman"/>
                          <a:ea typeface="Calibri"/>
                          <a:cs typeface="Times New Roman"/>
                        </a:rPr>
                        <a:t>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64383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Μπλιάγκας Γιώργος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Διοικητικό μέλος του Εργατικού Κέντρου</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Καλαϊτζίδης Γιάννης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του ΕΑ:Μ</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Σεχίδης Μάρκος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Αγωνιστής με αξιόλογη δράση</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9"/>
                  </a:ext>
                </a:extLst>
              </a:tr>
              <a:tr h="965755">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Βακάλης Βασίλης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Γραμματέας της Περιφερειακής Επιτροπής της Εθνικής Αλληλεγγύης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2 - Θέση αριθμού διαφάνειας"/>
          <p:cNvSpPr>
            <a:spLocks noGrp="1"/>
          </p:cNvSpPr>
          <p:nvPr>
            <p:ph type="sldNum" sz="quarter" idx="12"/>
          </p:nvPr>
        </p:nvSpPr>
        <p:spPr/>
        <p:txBody>
          <a:bodyPr>
            <a:normAutofit/>
          </a:bodyPr>
          <a:lstStyle/>
          <a:p>
            <a:fld id="{5198D00F-BDFE-447A-8ECE-564066A06B81}" type="slidenum">
              <a:rPr lang="el-GR" smtClean="0"/>
              <a:pPr/>
              <a:t>500</a:t>
            </a:fld>
            <a:endParaRPr lang="el-GR"/>
          </a:p>
        </p:txBody>
      </p:sp>
    </p:spTree>
  </p:cSld>
  <p:clrMapOvr>
    <a:masterClrMapping/>
  </p:clrMapOvr>
  <p:transition>
    <p:dissolve/>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395536" y="260648"/>
          <a:ext cx="8424936" cy="6678882"/>
        </p:xfrm>
        <a:graphic>
          <a:graphicData uri="http://schemas.openxmlformats.org/drawingml/2006/table">
            <a:tbl>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473694">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Γκίκα Αγγελική</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a:solidFill>
                            <a:schemeClr val="tx1"/>
                          </a:solidFill>
                          <a:latin typeface="Times New Roman" pitchFamily="18" charset="0"/>
                          <a:ea typeface="Calibri"/>
                          <a:cs typeface="Times New Roman" pitchFamily="18" charset="0"/>
                        </a:rPr>
                        <a:t>Στέλεχος της Εθνικής Αλληλεγγύης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Μανουηλίδης</a:t>
                      </a:r>
                      <a:r>
                        <a:rPr lang="el-GR" sz="2000" b="1" dirty="0">
                          <a:solidFill>
                            <a:schemeClr val="tx1"/>
                          </a:solidFill>
                          <a:latin typeface="Times New Roman" pitchFamily="18" charset="0"/>
                          <a:ea typeface="Calibri"/>
                          <a:cs typeface="Times New Roman" pitchFamily="18" charset="0"/>
                        </a:rPr>
                        <a:t> Θόδωρος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a:solidFill>
                            <a:schemeClr val="tx1"/>
                          </a:solidFill>
                          <a:latin typeface="Times New Roman" pitchFamily="18" charset="0"/>
                          <a:ea typeface="Calibri"/>
                          <a:cs typeface="Times New Roman" pitchFamily="18" charset="0"/>
                        </a:rPr>
                        <a:t>Στέλεχος του ΚΚΕ</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Χαρίσης Ε.</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Καπετάνιος του ΕΛΑΣ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Υφαντής Βαγγέλης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473694">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Σιέμπης</a:t>
                      </a:r>
                      <a:r>
                        <a:rPr lang="el-GR" sz="2000" b="1" dirty="0">
                          <a:solidFill>
                            <a:schemeClr val="tx1"/>
                          </a:solidFill>
                          <a:latin typeface="Times New Roman" pitchFamily="18" charset="0"/>
                          <a:ea typeface="Calibri"/>
                          <a:cs typeface="Times New Roman" pitchFamily="18" charset="0"/>
                        </a:rPr>
                        <a:t> Γιώργος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Εθνικής Αλληλεγγύης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Αντωνιάδης Θόδωρος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ΕΠΟΝ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597811">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Γιαγκούσης</a:t>
                      </a:r>
                      <a:r>
                        <a:rPr lang="el-GR" sz="2000" b="1" dirty="0">
                          <a:solidFill>
                            <a:schemeClr val="tx1"/>
                          </a:solidFill>
                          <a:latin typeface="Times New Roman" pitchFamily="18" charset="0"/>
                          <a:ea typeface="Calibri"/>
                          <a:cs typeface="Times New Roman" pitchFamily="18" charset="0"/>
                        </a:rPr>
                        <a:t> Όμηρος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Συμβουλίου και Γραμματέας της ΕΠΟΝ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298905">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Κλεάνης Μιχάλης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ΑΚΕ</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Πυλάης</a:t>
                      </a:r>
                      <a:r>
                        <a:rPr lang="el-GR" sz="2000" b="1" dirty="0">
                          <a:solidFill>
                            <a:schemeClr val="tx1"/>
                          </a:solidFill>
                          <a:latin typeface="Times New Roman" pitchFamily="18" charset="0"/>
                          <a:ea typeface="Calibri"/>
                          <a:cs typeface="Times New Roman" pitchFamily="18" charset="0"/>
                        </a:rPr>
                        <a:t> Κυριάκος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ΑΚΕ</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Προδάνος</a:t>
                      </a:r>
                      <a:r>
                        <a:rPr lang="el-GR" sz="2000" b="1" dirty="0">
                          <a:solidFill>
                            <a:schemeClr val="tx1"/>
                          </a:solidFill>
                          <a:latin typeface="Times New Roman" pitchFamily="18" charset="0"/>
                          <a:ea typeface="Calibri"/>
                          <a:cs typeface="Times New Roman" pitchFamily="18" charset="0"/>
                        </a:rPr>
                        <a:t> Λ.</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9"/>
                  </a:ext>
                </a:extLst>
              </a:tr>
              <a:tr h="473694">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Αραμπής</a:t>
                      </a:r>
                      <a:r>
                        <a:rPr lang="el-GR" sz="2000" b="1" dirty="0">
                          <a:solidFill>
                            <a:schemeClr val="tx1"/>
                          </a:solidFill>
                          <a:latin typeface="Times New Roman" pitchFamily="18" charset="0"/>
                          <a:ea typeface="Calibri"/>
                          <a:cs typeface="Times New Roman" pitchFamily="18" charset="0"/>
                        </a:rPr>
                        <a:t> Γιώργος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Εθνικής Αλληλεγγύης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0"/>
                  </a:ext>
                </a:extLst>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Αθανασιάδης Κώστας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ΕΠΟΝ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1"/>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Τουρούντζα</a:t>
                      </a:r>
                      <a:r>
                        <a:rPr lang="el-GR" sz="2000" b="1" dirty="0">
                          <a:solidFill>
                            <a:schemeClr val="tx1"/>
                          </a:solidFill>
                          <a:latin typeface="Times New Roman" pitchFamily="18" charset="0"/>
                          <a:ea typeface="Calibri"/>
                          <a:cs typeface="Times New Roman" pitchFamily="18" charset="0"/>
                        </a:rPr>
                        <a:t> Αντιγόνη</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2"/>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Τσάντη</a:t>
                      </a:r>
                      <a:r>
                        <a:rPr lang="el-GR" sz="2000" b="1" dirty="0">
                          <a:solidFill>
                            <a:schemeClr val="tx1"/>
                          </a:solidFill>
                          <a:latin typeface="Times New Roman" pitchFamily="18" charset="0"/>
                          <a:ea typeface="Calibri"/>
                          <a:cs typeface="Times New Roman" pitchFamily="18" charset="0"/>
                        </a:rPr>
                        <a:t> Έφη</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3"/>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Καραΐτσης</a:t>
                      </a:r>
                      <a:r>
                        <a:rPr lang="el-GR" sz="2000" b="1" dirty="0">
                          <a:solidFill>
                            <a:schemeClr val="tx1"/>
                          </a:solidFill>
                          <a:latin typeface="Times New Roman" pitchFamily="18" charset="0"/>
                          <a:ea typeface="Calibri"/>
                          <a:cs typeface="Times New Roman" pitchFamily="18" charset="0"/>
                        </a:rPr>
                        <a:t> </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4"/>
                  </a:ext>
                </a:extLst>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Έλκας</a:t>
                      </a:r>
                      <a:r>
                        <a:rPr lang="el-GR" sz="2000" b="1" dirty="0">
                          <a:solidFill>
                            <a:schemeClr val="tx1"/>
                          </a:solidFill>
                          <a:latin typeface="Times New Roman" pitchFamily="18" charset="0"/>
                          <a:ea typeface="Calibri"/>
                          <a:cs typeface="Times New Roman" pitchFamily="18" charset="0"/>
                        </a:rPr>
                        <a:t> </a:t>
                      </a:r>
                      <a:r>
                        <a:rPr lang="el-GR" sz="2000" b="1" dirty="0" err="1">
                          <a:solidFill>
                            <a:schemeClr val="tx1"/>
                          </a:solidFill>
                          <a:latin typeface="Times New Roman" pitchFamily="18" charset="0"/>
                          <a:ea typeface="Calibri"/>
                          <a:cs typeface="Times New Roman" pitchFamily="18" charset="0"/>
                        </a:rPr>
                        <a:t>Μεθόδης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5"/>
                  </a:ext>
                </a:extLst>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Κέντρου Βικτωρία</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100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71688" algn="l"/>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501</a:t>
            </a:fld>
            <a:endParaRPr lang="el-GR"/>
          </a:p>
        </p:txBody>
      </p:sp>
    </p:spTree>
  </p:cSld>
  <p:clrMapOvr>
    <a:masterClrMapping/>
  </p:clrMapOvr>
  <p:transition>
    <p:dissolve/>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55575" y="332655"/>
          <a:ext cx="7344816" cy="1944217"/>
        </p:xfrm>
        <a:graphic>
          <a:graphicData uri="http://schemas.openxmlformats.org/drawingml/2006/table">
            <a:tbl>
              <a:tblPr/>
              <a:tblGrid>
                <a:gridCol w="3672408">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777687">
                <a:tc gridSpan="2">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Τα άτομα που συνελήφθησαν στις 27 Ιουνίου 1946.</a:t>
                      </a:r>
                      <a:endParaRPr lang="el-GR" sz="2000" dirty="0">
                        <a:solidFill>
                          <a:schemeClr val="tx1"/>
                        </a:solidFill>
                        <a:latin typeface="Times New Roman" pitchFamily="18" charset="0"/>
                        <a:ea typeface="Calibri"/>
                        <a:cs typeface="Times New Roman" pitchFamily="18" charset="0"/>
                      </a:endParaRPr>
                    </a:p>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		</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777687">
                <a:tc>
                  <a:txBody>
                    <a:bodyPr/>
                    <a:lstStyle/>
                    <a:p>
                      <a:pPr algn="ctr">
                        <a:lnSpc>
                          <a:spcPct val="115000"/>
                        </a:lnSpc>
                        <a:spcAft>
                          <a:spcPts val="0"/>
                        </a:spcAft>
                      </a:pPr>
                      <a:r>
                        <a:rPr lang="el-GR" sz="2000" b="1">
                          <a:solidFill>
                            <a:schemeClr val="tx1"/>
                          </a:solidFill>
                          <a:latin typeface="Times New Roman" pitchFamily="18" charset="0"/>
                          <a:ea typeface="Calibri"/>
                          <a:cs typeface="Times New Roman" pitchFamily="18" charset="0"/>
                        </a:rPr>
                        <a:t>Θανάσης Χατζής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της Επιτροπής Πόλης του ΚΚΕ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388843">
                <a:tc>
                  <a:txBody>
                    <a:bodyPr/>
                    <a:lstStyle/>
                    <a:p>
                      <a:pPr algn="ctr">
                        <a:lnSpc>
                          <a:spcPct val="115000"/>
                        </a:lnSpc>
                        <a:spcAft>
                          <a:spcPts val="0"/>
                        </a:spcAft>
                      </a:pPr>
                      <a:r>
                        <a:rPr lang="el-GR" sz="2000" b="1">
                          <a:solidFill>
                            <a:schemeClr val="tx1"/>
                          </a:solidFill>
                          <a:latin typeface="Times New Roman" pitchFamily="18" charset="0"/>
                          <a:ea typeface="Calibri"/>
                          <a:cs typeface="Times New Roman" pitchFamily="18" charset="0"/>
                        </a:rPr>
                        <a:t>Ανδρέας Τζήμας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Πρώην Βουλευτής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4 - Πίνακας"/>
          <p:cNvGraphicFramePr>
            <a:graphicFrameLocks noGrp="1"/>
          </p:cNvGraphicFramePr>
          <p:nvPr/>
        </p:nvGraphicFramePr>
        <p:xfrm>
          <a:off x="755576" y="3717032"/>
          <a:ext cx="7200802" cy="2453640"/>
        </p:xfrm>
        <a:graphic>
          <a:graphicData uri="http://schemas.openxmlformats.org/drawingml/2006/table">
            <a:tbl>
              <a:tblPr/>
              <a:tblGrid>
                <a:gridCol w="3600401">
                  <a:extLst>
                    <a:ext uri="{9D8B030D-6E8A-4147-A177-3AD203B41FA5}">
                      <a16:colId xmlns:a16="http://schemas.microsoft.com/office/drawing/2014/main" val="20000"/>
                    </a:ext>
                  </a:extLst>
                </a:gridCol>
                <a:gridCol w="3600401">
                  <a:extLst>
                    <a:ext uri="{9D8B030D-6E8A-4147-A177-3AD203B41FA5}">
                      <a16:colId xmlns:a16="http://schemas.microsoft.com/office/drawing/2014/main" val="20001"/>
                    </a:ext>
                  </a:extLst>
                </a:gridCol>
              </a:tblGrid>
              <a:tr h="302433">
                <a:tc gridSpan="2">
                  <a:txBody>
                    <a:bodyPr/>
                    <a:lstStyle/>
                    <a:p>
                      <a:pPr algn="ctr">
                        <a:lnSpc>
                          <a:spcPct val="115000"/>
                        </a:lnSpc>
                        <a:spcAft>
                          <a:spcPts val="0"/>
                        </a:spcAft>
                      </a:pPr>
                      <a:r>
                        <a:rPr lang="el-GR" sz="2000" b="1" dirty="0">
                          <a:solidFill>
                            <a:schemeClr val="tx1"/>
                          </a:solidFill>
                          <a:latin typeface="Times New Roman"/>
                          <a:ea typeface="Calibri"/>
                          <a:cs typeface="Times New Roman"/>
                        </a:rPr>
                        <a:t>Κομματική Εντολή</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302433">
                <a:tc>
                  <a:txBody>
                    <a:bodyPr/>
                    <a:lstStyle/>
                    <a:p>
                      <a:pPr algn="ctr">
                        <a:lnSpc>
                          <a:spcPct val="115000"/>
                        </a:lnSpc>
                        <a:spcAft>
                          <a:spcPts val="0"/>
                        </a:spcAft>
                      </a:pPr>
                      <a:r>
                        <a:rPr lang="el-GR" sz="2000" b="1" dirty="0">
                          <a:solidFill>
                            <a:schemeClr val="tx1"/>
                          </a:solidFill>
                          <a:latin typeface="Times New Roman"/>
                          <a:ea typeface="Calibri"/>
                          <a:cs typeface="Times New Roman"/>
                        </a:rPr>
                        <a:t>Δυσκολίες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a:ea typeface="Calibri"/>
                          <a:cs typeface="Times New Roman"/>
                        </a:rPr>
                        <a:t>Κίνητρο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907301">
                <a:tc>
                  <a:txBody>
                    <a:bodyPr/>
                    <a:lstStyle/>
                    <a:p>
                      <a:pPr>
                        <a:lnSpc>
                          <a:spcPct val="115000"/>
                        </a:lnSpc>
                        <a:spcAft>
                          <a:spcPts val="0"/>
                        </a:spcAft>
                      </a:pPr>
                      <a:r>
                        <a:rPr lang="el-GR" sz="2000" b="1">
                          <a:solidFill>
                            <a:schemeClr val="tx1"/>
                          </a:solidFill>
                          <a:latin typeface="Times New Roman"/>
                          <a:ea typeface="Calibri"/>
                          <a:cs typeface="Times New Roman"/>
                        </a:rPr>
                        <a:t>Τα σπίτια δεν μπορούσαν να δεχτούν παράνομα στελέχη λόγω της στενής παρακολούθησης της Ασφάλειας.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Η καλλιέργεια αγωνιστικών κινήτρων στους κομμουνιστές από το Κόμμα.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502</a:t>
            </a:fld>
            <a:endParaRPr lang="el-GR"/>
          </a:p>
        </p:txBody>
      </p:sp>
      <p:sp>
        <p:nvSpPr>
          <p:cNvPr id="7" name="6 - TextBox"/>
          <p:cNvSpPr txBox="1"/>
          <p:nvPr/>
        </p:nvSpPr>
        <p:spPr>
          <a:xfrm>
            <a:off x="971600" y="2780928"/>
            <a:ext cx="6984776" cy="584775"/>
          </a:xfrm>
          <a:prstGeom prst="rect">
            <a:avLst/>
          </a:prstGeom>
          <a:noFill/>
        </p:spPr>
        <p:txBody>
          <a:bodyPr wrap="square" rtlCol="0">
            <a:spAutoFit/>
          </a:bodyPr>
          <a:lstStyle/>
          <a:p>
            <a:pPr algn="just"/>
            <a:r>
              <a:rPr lang="el-GR" sz="1600" dirty="0"/>
              <a:t>Μετά το χτύπημα της Οργάνωσης ήρθε κομματική εντολή από το Μακεδονικό Γραφείο του ΚΚΕ για την ανάπτυξη αντάρτικου.</a:t>
            </a:r>
          </a:p>
        </p:txBody>
      </p:sp>
    </p:spTree>
  </p:cSld>
  <p:clrMapOvr>
    <a:masterClrMapping/>
  </p:clrMapOvr>
  <p:transition>
    <p:dissolve/>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1440160"/>
          </a:xfrm>
        </p:spPr>
        <p:txBody>
          <a:bodyPr>
            <a:normAutofit/>
          </a:bodyPr>
          <a:lstStyle/>
          <a:p>
            <a:r>
              <a:rPr lang="el-GR" sz="2700" b="1" dirty="0">
                <a:latin typeface="Times New Roman" pitchFamily="18" charset="0"/>
                <a:cs typeface="Times New Roman" pitchFamily="18" charset="0"/>
              </a:rPr>
              <a:t>Οι πρώτες επιχειρήσεις του 1946 και η δημιουργία του Αρχηγείου των ανταρτών στο Βίτσι.</a:t>
            </a:r>
            <a:br>
              <a:rPr lang="el-GR" sz="3300" b="1" dirty="0"/>
            </a:br>
            <a:endParaRPr lang="el-GR" sz="3300" dirty="0"/>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503</a:t>
            </a:fld>
            <a:endParaRPr lang="el-GR"/>
          </a:p>
        </p:txBody>
      </p:sp>
      <p:graphicFrame>
        <p:nvGraphicFramePr>
          <p:cNvPr id="4" name="3 - Πίνακας"/>
          <p:cNvGraphicFramePr>
            <a:graphicFrameLocks noGrp="1"/>
          </p:cNvGraphicFramePr>
          <p:nvPr/>
        </p:nvGraphicFramePr>
        <p:xfrm>
          <a:off x="755575" y="1916831"/>
          <a:ext cx="7416824" cy="2429232"/>
        </p:xfrm>
        <a:graphic>
          <a:graphicData uri="http://schemas.openxmlformats.org/drawingml/2006/table">
            <a:tbl>
              <a:tblPr/>
              <a:tblGrid>
                <a:gridCol w="3708412">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tblGrid>
              <a:tr h="432048">
                <a:tc gridSpan="2">
                  <a:txBody>
                    <a:bodyPr/>
                    <a:lstStyle/>
                    <a:p>
                      <a:pPr algn="ctr">
                        <a:lnSpc>
                          <a:spcPct val="115000"/>
                        </a:lnSpc>
                        <a:spcAft>
                          <a:spcPts val="0"/>
                        </a:spcAft>
                      </a:pPr>
                      <a:r>
                        <a:rPr lang="el-GR" sz="2000" b="1" dirty="0">
                          <a:solidFill>
                            <a:schemeClr val="tx1"/>
                          </a:solidFill>
                          <a:latin typeface="Times New Roman"/>
                          <a:ea typeface="Calibri"/>
                          <a:cs typeface="Times New Roman"/>
                        </a:rPr>
                        <a:t>Επιχειρήσεις της Χωροφυλακής και του στρατού στο Βίτσι.</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432048">
                <a:tc>
                  <a:txBody>
                    <a:bodyPr/>
                    <a:lstStyle/>
                    <a:p>
                      <a:pPr algn="ctr">
                        <a:lnSpc>
                          <a:spcPct val="115000"/>
                        </a:lnSpc>
                        <a:spcAft>
                          <a:spcPts val="0"/>
                        </a:spcAft>
                      </a:pPr>
                      <a:r>
                        <a:rPr lang="el-GR" sz="2000" b="1" dirty="0">
                          <a:solidFill>
                            <a:schemeClr val="tx1"/>
                          </a:solidFill>
                          <a:latin typeface="Times New Roman"/>
                          <a:ea typeface="Calibri"/>
                          <a:cs typeface="Times New Roman"/>
                        </a:rPr>
                        <a:t>Είδος επιχειρήσεων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Εκκαθαριστικές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864096">
                <a:tc>
                  <a:txBody>
                    <a:bodyPr/>
                    <a:lstStyle/>
                    <a:p>
                      <a:pPr algn="ctr">
                        <a:lnSpc>
                          <a:spcPct val="115000"/>
                        </a:lnSpc>
                        <a:spcAft>
                          <a:spcPts val="0"/>
                        </a:spcAft>
                      </a:pPr>
                      <a:r>
                        <a:rPr lang="el-GR" sz="2000" b="1" dirty="0">
                          <a:solidFill>
                            <a:schemeClr val="tx1"/>
                          </a:solidFill>
                          <a:latin typeface="Times New Roman"/>
                          <a:ea typeface="Calibri"/>
                          <a:cs typeface="Times New Roman"/>
                        </a:rPr>
                        <a:t>Σκοπός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Εξόντωση καταδιωκόμενων και διάλυση επιχειρήσεων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432048">
                <a:tc>
                  <a:txBody>
                    <a:bodyPr/>
                    <a:lstStyle/>
                    <a:p>
                      <a:pPr algn="ctr">
                        <a:lnSpc>
                          <a:spcPct val="115000"/>
                        </a:lnSpc>
                        <a:spcAft>
                          <a:spcPts val="0"/>
                        </a:spcAft>
                      </a:pPr>
                      <a:r>
                        <a:rPr lang="el-GR" sz="2000" b="1">
                          <a:solidFill>
                            <a:schemeClr val="tx1"/>
                          </a:solidFill>
                          <a:latin typeface="Times New Roman"/>
                          <a:ea typeface="Calibri"/>
                          <a:cs typeface="Times New Roman"/>
                        </a:rPr>
                        <a:t>Συνέπειες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Αύξηση των ενόπλων καταδιωκόμενων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4 - Πίνακας"/>
          <p:cNvGraphicFramePr>
            <a:graphicFrameLocks noGrp="1"/>
          </p:cNvGraphicFramePr>
          <p:nvPr/>
        </p:nvGraphicFramePr>
        <p:xfrm>
          <a:off x="827584" y="4725144"/>
          <a:ext cx="7488832" cy="1800200"/>
        </p:xfrm>
        <a:graphic>
          <a:graphicData uri="http://schemas.openxmlformats.org/drawingml/2006/table">
            <a:tbl>
              <a:tblPr/>
              <a:tblGrid>
                <a:gridCol w="7488832">
                  <a:extLst>
                    <a:ext uri="{9D8B030D-6E8A-4147-A177-3AD203B41FA5}">
                      <a16:colId xmlns:a16="http://schemas.microsoft.com/office/drawing/2014/main" val="20000"/>
                    </a:ext>
                  </a:extLst>
                </a:gridCol>
              </a:tblGrid>
              <a:tr h="720080">
                <a:tc>
                  <a:txBody>
                    <a:bodyPr/>
                    <a:lstStyle/>
                    <a:p>
                      <a:pPr algn="ctr">
                        <a:lnSpc>
                          <a:spcPct val="115000"/>
                        </a:lnSpc>
                        <a:spcAft>
                          <a:spcPts val="0"/>
                        </a:spcAft>
                      </a:pPr>
                      <a:r>
                        <a:rPr lang="el-GR" sz="1600" b="1" dirty="0">
                          <a:solidFill>
                            <a:srgbClr val="000000"/>
                          </a:solidFill>
                          <a:latin typeface="Times New Roman"/>
                          <a:ea typeface="Calibri"/>
                          <a:cs typeface="Times New Roman"/>
                        </a:rPr>
                        <a:t>Μέτρα για τον συντονισμό των αντάρτικών ομάδων και την ένωση </a:t>
                      </a:r>
                      <a:r>
                        <a:rPr lang="el-GR" sz="1600" b="1" dirty="0" err="1">
                          <a:solidFill>
                            <a:srgbClr val="000000"/>
                          </a:solidFill>
                          <a:latin typeface="Times New Roman"/>
                          <a:ea typeface="Calibri"/>
                          <a:cs typeface="Times New Roman"/>
                        </a:rPr>
                        <a:t>τωκαταδιωκόμενων</a:t>
                      </a:r>
                      <a:r>
                        <a:rPr lang="el-GR" sz="1600" b="1" dirty="0">
                          <a:solidFill>
                            <a:srgbClr val="000000"/>
                          </a:solidFill>
                          <a:latin typeface="Times New Roman"/>
                          <a:ea typeface="Calibri"/>
                          <a:cs typeface="Times New Roman"/>
                        </a:rPr>
                        <a:t>.</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360040">
                <a:tc>
                  <a:txBody>
                    <a:bodyPr/>
                    <a:lstStyle/>
                    <a:p>
                      <a:pPr marL="342900" lvl="0" indent="-342900">
                        <a:lnSpc>
                          <a:spcPct val="115000"/>
                        </a:lnSpc>
                        <a:spcAft>
                          <a:spcPts val="0"/>
                        </a:spcAft>
                        <a:buFont typeface="Symbol"/>
                        <a:buNone/>
                      </a:pPr>
                      <a:r>
                        <a:rPr lang="el-GR" sz="2000" b="1" dirty="0">
                          <a:solidFill>
                            <a:schemeClr val="tx1"/>
                          </a:solidFill>
                          <a:latin typeface="Times New Roman"/>
                          <a:ea typeface="Calibri"/>
                          <a:cs typeface="Times New Roman"/>
                        </a:rPr>
                        <a:t>Δημιουργία Αρχηγείου Βίτσι με αρχηγό τον Στρατή Κέντρο.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72008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Δημιουργία τριών ομάδων με αρχηγούς τους </a:t>
                      </a:r>
                      <a:r>
                        <a:rPr lang="el-GR" sz="2000" b="1" dirty="0" err="1">
                          <a:solidFill>
                            <a:schemeClr val="tx1"/>
                          </a:solidFill>
                          <a:latin typeface="Times New Roman"/>
                          <a:ea typeface="Calibri"/>
                          <a:cs typeface="Times New Roman"/>
                        </a:rPr>
                        <a:t>Βαϊνά</a:t>
                      </a:r>
                      <a:r>
                        <a:rPr lang="el-GR" sz="2000" b="1" dirty="0">
                          <a:solidFill>
                            <a:schemeClr val="tx1"/>
                          </a:solidFill>
                          <a:latin typeface="Times New Roman"/>
                          <a:ea typeface="Calibri"/>
                          <a:cs typeface="Times New Roman"/>
                        </a:rPr>
                        <a:t>, Λάζαρο </a:t>
                      </a:r>
                      <a:r>
                        <a:rPr lang="el-GR" sz="2000" b="1" dirty="0" err="1">
                          <a:solidFill>
                            <a:schemeClr val="tx1"/>
                          </a:solidFill>
                          <a:latin typeface="Times New Roman"/>
                          <a:ea typeface="Calibri"/>
                          <a:cs typeface="Times New Roman"/>
                        </a:rPr>
                        <a:t>Ονουφρίδη</a:t>
                      </a:r>
                      <a:r>
                        <a:rPr lang="el-GR" sz="2000" b="1" dirty="0">
                          <a:solidFill>
                            <a:schemeClr val="tx1"/>
                          </a:solidFill>
                          <a:latin typeface="Times New Roman"/>
                          <a:ea typeface="Calibri"/>
                          <a:cs typeface="Times New Roman"/>
                        </a:rPr>
                        <a:t> και </a:t>
                      </a:r>
                      <a:r>
                        <a:rPr lang="el-GR" sz="2000" b="1" dirty="0" err="1">
                          <a:solidFill>
                            <a:schemeClr val="tx1"/>
                          </a:solidFill>
                          <a:latin typeface="Times New Roman"/>
                          <a:ea typeface="Calibri"/>
                          <a:cs typeface="Times New Roman"/>
                        </a:rPr>
                        <a:t>Μπόσκο</a:t>
                      </a:r>
                      <a:r>
                        <a:rPr lang="el-GR" sz="2000" b="1" dirty="0">
                          <a:solidFill>
                            <a:schemeClr val="tx1"/>
                          </a:solidFill>
                          <a:latin typeface="Times New Roman"/>
                          <a:ea typeface="Calibri"/>
                          <a:cs typeface="Times New Roman"/>
                        </a:rPr>
                        <a:t>.</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683568" y="620689"/>
          <a:ext cx="7920880" cy="5760639"/>
        </p:xfrm>
        <a:graphic>
          <a:graphicData uri="http://schemas.openxmlformats.org/drawingml/2006/table">
            <a:tbl>
              <a:tblPr/>
              <a:tblGrid>
                <a:gridCol w="1996486">
                  <a:extLst>
                    <a:ext uri="{9D8B030D-6E8A-4147-A177-3AD203B41FA5}">
                      <a16:colId xmlns:a16="http://schemas.microsoft.com/office/drawing/2014/main" val="20000"/>
                    </a:ext>
                  </a:extLst>
                </a:gridCol>
                <a:gridCol w="1987191">
                  <a:extLst>
                    <a:ext uri="{9D8B030D-6E8A-4147-A177-3AD203B41FA5}">
                      <a16:colId xmlns:a16="http://schemas.microsoft.com/office/drawing/2014/main" val="20001"/>
                    </a:ext>
                  </a:extLst>
                </a:gridCol>
                <a:gridCol w="1979755">
                  <a:extLst>
                    <a:ext uri="{9D8B030D-6E8A-4147-A177-3AD203B41FA5}">
                      <a16:colId xmlns:a16="http://schemas.microsoft.com/office/drawing/2014/main" val="20002"/>
                    </a:ext>
                  </a:extLst>
                </a:gridCol>
                <a:gridCol w="1957448">
                  <a:extLst>
                    <a:ext uri="{9D8B030D-6E8A-4147-A177-3AD203B41FA5}">
                      <a16:colId xmlns:a16="http://schemas.microsoft.com/office/drawing/2014/main" val="20003"/>
                    </a:ext>
                  </a:extLst>
                </a:gridCol>
              </a:tblGrid>
              <a:tr h="320035">
                <a:tc gridSpan="4">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Οι 2 μάχες στην περιοχή Βίτσι.</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20035">
                <a:tc>
                  <a:txBody>
                    <a:bodyPr/>
                    <a:lstStyle/>
                    <a:p>
                      <a:pPr algn="ctr">
                        <a:lnSpc>
                          <a:spcPct val="115000"/>
                        </a:lnSpc>
                        <a:spcAft>
                          <a:spcPts val="0"/>
                        </a:spcAft>
                      </a:pPr>
                      <a:endParaRPr lang="el-GR" sz="11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Ημερομηνία</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Αντίπαλοι</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Συνέπειες</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2880320">
                <a:tc>
                  <a:txBody>
                    <a:bodyPr/>
                    <a:lstStyle/>
                    <a:p>
                      <a:pPr algn="ctr">
                        <a:lnSpc>
                          <a:spcPct val="115000"/>
                        </a:lnSpc>
                        <a:spcAft>
                          <a:spcPts val="0"/>
                        </a:spcAft>
                      </a:pPr>
                      <a:r>
                        <a:rPr lang="el-GR" sz="1600" b="1" dirty="0">
                          <a:solidFill>
                            <a:schemeClr val="tx1"/>
                          </a:solidFill>
                          <a:latin typeface="Times New Roman"/>
                          <a:ea typeface="Calibri"/>
                          <a:cs typeface="Times New Roman"/>
                        </a:rPr>
                        <a:t>Πρώτη μάχη</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26 Ιουλίου 1946</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Χωροφυλακή και Κυβερνητικός στρατός έναντι των ανταρτών και των </a:t>
                      </a:r>
                      <a:r>
                        <a:rPr lang="el-GR" sz="1600" b="1" dirty="0" err="1">
                          <a:solidFill>
                            <a:schemeClr val="tx1"/>
                          </a:solidFill>
                          <a:latin typeface="Times New Roman" pitchFamily="18" charset="0"/>
                          <a:ea typeface="Calibri"/>
                          <a:cs typeface="Times New Roman" pitchFamily="18" charset="0"/>
                        </a:rPr>
                        <a:t>νοφικών</a:t>
                      </a:r>
                      <a:r>
                        <a:rPr lang="el-GR" sz="1600" b="1" dirty="0">
                          <a:solidFill>
                            <a:schemeClr val="tx1"/>
                          </a:solidFill>
                          <a:latin typeface="Times New Roman" pitchFamily="18" charset="0"/>
                          <a:ea typeface="Calibri"/>
                          <a:cs typeface="Times New Roman" pitchFamily="18" charset="0"/>
                        </a:rPr>
                        <a:t> ομάδων.</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Θάνατος του Μιχαήλ Χουλεδάκη, υποδιοικητή Χωροφυλακής Φλώρινας</a:t>
                      </a:r>
                      <a:endParaRPr lang="el-GR" sz="1600">
                        <a:solidFill>
                          <a:schemeClr val="tx1"/>
                        </a:solidFill>
                        <a:latin typeface="Times New Roman" pitchFamily="18" charset="0"/>
                        <a:ea typeface="Calibri"/>
                        <a:cs typeface="Times New Roman" pitchFamily="18" charset="0"/>
                      </a:endParaRPr>
                    </a:p>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 Θύματα υπήρχαν και από τις δύο πλευρές.</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2240249">
                <a:tc>
                  <a:txBody>
                    <a:bodyPr/>
                    <a:lstStyle/>
                    <a:p>
                      <a:pPr algn="ctr">
                        <a:lnSpc>
                          <a:spcPct val="115000"/>
                        </a:lnSpc>
                        <a:spcAft>
                          <a:spcPts val="0"/>
                        </a:spcAft>
                      </a:pPr>
                      <a:r>
                        <a:rPr lang="el-GR" sz="1600" b="1" dirty="0">
                          <a:solidFill>
                            <a:schemeClr val="tx1"/>
                          </a:solidFill>
                          <a:latin typeface="Times New Roman"/>
                          <a:ea typeface="Calibri"/>
                          <a:cs typeface="Times New Roman"/>
                        </a:rPr>
                        <a:t>Δεύτερη Μάχη</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3 Αυγούστου του 1946. </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Οι ένοπλες ομάδες ενώνονται με τους </a:t>
                      </a:r>
                      <a:r>
                        <a:rPr lang="el-GR" sz="1600" b="1" dirty="0" err="1">
                          <a:solidFill>
                            <a:schemeClr val="tx1"/>
                          </a:solidFill>
                          <a:latin typeface="Times New Roman" pitchFamily="18" charset="0"/>
                          <a:ea typeface="Calibri"/>
                          <a:cs typeface="Times New Roman" pitchFamily="18" charset="0"/>
                        </a:rPr>
                        <a:t>Νοφικούς</a:t>
                      </a:r>
                      <a:r>
                        <a:rPr lang="el-GR" sz="1600" b="1" dirty="0">
                          <a:solidFill>
                            <a:schemeClr val="tx1"/>
                          </a:solidFill>
                          <a:latin typeface="Times New Roman" pitchFamily="18" charset="0"/>
                          <a:ea typeface="Calibri"/>
                          <a:cs typeface="Times New Roman" pitchFamily="18" charset="0"/>
                        </a:rPr>
                        <a:t>, προκειμένου να αντιμετωπίσουν τον κυβερνητικό στρατό.</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Εξαθλίωση πολεμιστών(πείνα, δίψα)</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2 - Θέση αριθμού διαφάνειας"/>
          <p:cNvSpPr>
            <a:spLocks noGrp="1"/>
          </p:cNvSpPr>
          <p:nvPr>
            <p:ph type="sldNum" sz="quarter" idx="12"/>
          </p:nvPr>
        </p:nvSpPr>
        <p:spPr/>
        <p:txBody>
          <a:bodyPr>
            <a:normAutofit/>
          </a:bodyPr>
          <a:lstStyle/>
          <a:p>
            <a:fld id="{5198D00F-BDFE-447A-8ECE-564066A06B81}" type="slidenum">
              <a:rPr lang="el-GR" smtClean="0"/>
              <a:pPr/>
              <a:t>504</a:t>
            </a:fld>
            <a:endParaRPr lang="el-GR"/>
          </a:p>
        </p:txBody>
      </p:sp>
    </p:spTree>
  </p:cSld>
  <p:clrMapOvr>
    <a:masterClrMapping/>
  </p:clrMapOvr>
  <p:transition>
    <p:dissolve/>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18720" cy="1040160"/>
          </a:xfrm>
        </p:spPr>
        <p:txBody>
          <a:bodyPr>
            <a:normAutofit fontScale="90000"/>
          </a:bodyPr>
          <a:lstStyle/>
          <a:p>
            <a:r>
              <a:rPr lang="el-GR" b="1" dirty="0"/>
              <a:t>Το μπλόκο στο σπίτι του </a:t>
            </a:r>
            <a:r>
              <a:rPr lang="el-GR" b="1" dirty="0" err="1"/>
              <a:t>Βιτανιώτη</a:t>
            </a:r>
            <a:r>
              <a:rPr lang="el-GR" b="1" dirty="0"/>
              <a:t>.</a:t>
            </a:r>
            <a:br>
              <a:rPr lang="el-GR" b="1" dirty="0"/>
            </a:br>
            <a:endParaRPr lang="el-GR" dirty="0"/>
          </a:p>
        </p:txBody>
      </p:sp>
      <p:sp>
        <p:nvSpPr>
          <p:cNvPr id="3" name="2 - Θέση περιεχομένου"/>
          <p:cNvSpPr>
            <a:spLocks noGrp="1"/>
          </p:cNvSpPr>
          <p:nvPr>
            <p:ph idx="1"/>
          </p:nvPr>
        </p:nvSpPr>
        <p:spPr/>
        <p:txBody>
          <a:bodyPr/>
          <a:lstStyle/>
          <a:p>
            <a:pPr algn="just">
              <a:buNone/>
            </a:pPr>
            <a:r>
              <a:rPr lang="el-GR" dirty="0"/>
              <a:t>Μετά την επιστροφή από το Βίτσι, ο Λευτέρης </a:t>
            </a:r>
            <a:r>
              <a:rPr lang="el-GR" dirty="0" err="1"/>
              <a:t>Κατσάκος</a:t>
            </a:r>
            <a:r>
              <a:rPr lang="el-GR" dirty="0"/>
              <a:t> και ο Νίκος </a:t>
            </a:r>
            <a:r>
              <a:rPr lang="el-GR" dirty="0" err="1"/>
              <a:t>Κέντρος</a:t>
            </a:r>
            <a:r>
              <a:rPr lang="el-GR" dirty="0"/>
              <a:t> κατευθύνθηκαν στο σπίτι του </a:t>
            </a:r>
            <a:r>
              <a:rPr lang="el-GR" dirty="0" err="1"/>
              <a:t>Βιτανιώτη</a:t>
            </a:r>
            <a:r>
              <a:rPr lang="el-GR" dirty="0"/>
              <a:t>, που αποτελούσε κρυψώνα, προκειμένου να αποφύγουν τον χωροφύλακα Αλέκο Αδάμ. Εκεί ήταν και ο Θεόδωρος Ευθυμιάδης. Μολονότι, η Ασφάλεια έκανε έρευνα στο σπίτι, οι ίδιοι γλίτωσαν.</a:t>
            </a:r>
          </a:p>
          <a:p>
            <a:endParaRPr lang="el-GR" dirty="0"/>
          </a:p>
        </p:txBody>
      </p:sp>
      <p:sp>
        <p:nvSpPr>
          <p:cNvPr id="4" name="3 - Θέση αριθμού διαφάνειας"/>
          <p:cNvSpPr>
            <a:spLocks noGrp="1"/>
          </p:cNvSpPr>
          <p:nvPr>
            <p:ph type="sldNum" sz="quarter" idx="12"/>
          </p:nvPr>
        </p:nvSpPr>
        <p:spPr/>
        <p:txBody>
          <a:bodyPr>
            <a:normAutofit/>
          </a:bodyPr>
          <a:lstStyle/>
          <a:p>
            <a:fld id="{5198D00F-BDFE-447A-8ECE-564066A06B81}" type="slidenum">
              <a:rPr lang="el-GR" smtClean="0"/>
              <a:pPr/>
              <a:t>505</a:t>
            </a:fld>
            <a:endParaRPr lang="el-GR"/>
          </a:p>
        </p:txBody>
      </p:sp>
    </p:spTree>
  </p:cSld>
  <p:clrMapOvr>
    <a:masterClrMapping/>
  </p:clrMapOvr>
  <p:transition>
    <p:dissolve/>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40768"/>
          </a:xfrm>
        </p:spPr>
        <p:txBody>
          <a:bodyPr>
            <a:normAutofit/>
          </a:bodyPr>
          <a:lstStyle/>
          <a:p>
            <a:r>
              <a:rPr lang="el-GR" b="1" dirty="0"/>
              <a:t>Το πρώτο στρατοδικείο.</a:t>
            </a:r>
            <a:br>
              <a:rPr lang="el-GR" b="1" dirty="0"/>
            </a:br>
            <a:endParaRPr lang="el-GR" dirty="0"/>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506</a:t>
            </a:fld>
            <a:endParaRPr lang="el-GR"/>
          </a:p>
        </p:txBody>
      </p:sp>
      <p:graphicFrame>
        <p:nvGraphicFramePr>
          <p:cNvPr id="6" name="5 - Πίνακας"/>
          <p:cNvGraphicFramePr>
            <a:graphicFrameLocks noGrp="1"/>
          </p:cNvGraphicFramePr>
          <p:nvPr/>
        </p:nvGraphicFramePr>
        <p:xfrm>
          <a:off x="1331640" y="1268762"/>
          <a:ext cx="5832646" cy="4828080"/>
        </p:xfrm>
        <a:graphic>
          <a:graphicData uri="http://schemas.openxmlformats.org/drawingml/2006/table">
            <a:tbl>
              <a:tblPr/>
              <a:tblGrid>
                <a:gridCol w="1943758">
                  <a:extLst>
                    <a:ext uri="{9D8B030D-6E8A-4147-A177-3AD203B41FA5}">
                      <a16:colId xmlns:a16="http://schemas.microsoft.com/office/drawing/2014/main" val="20000"/>
                    </a:ext>
                  </a:extLst>
                </a:gridCol>
                <a:gridCol w="1944444">
                  <a:extLst>
                    <a:ext uri="{9D8B030D-6E8A-4147-A177-3AD203B41FA5}">
                      <a16:colId xmlns:a16="http://schemas.microsoft.com/office/drawing/2014/main" val="20001"/>
                    </a:ext>
                  </a:extLst>
                </a:gridCol>
                <a:gridCol w="1944444">
                  <a:extLst>
                    <a:ext uri="{9D8B030D-6E8A-4147-A177-3AD203B41FA5}">
                      <a16:colId xmlns:a16="http://schemas.microsoft.com/office/drawing/2014/main" val="20002"/>
                    </a:ext>
                  </a:extLst>
                </a:gridCol>
              </a:tblGrid>
              <a:tr h="136083">
                <a:tc gridSpan="3">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Οι υποθέσεις που εκδίκασε το Έκτακτο Στρατοδικείο Φλώρινας στις 31 Ιουνίου.</a:t>
                      </a:r>
                      <a:endParaRPr lang="el-GR" sz="20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50906">
                <a:tc>
                  <a:txBody>
                    <a:bodyPr/>
                    <a:lstStyle/>
                    <a:p>
                      <a:pPr algn="ctr">
                        <a:lnSpc>
                          <a:spcPct val="115000"/>
                        </a:lnSpc>
                        <a:spcAft>
                          <a:spcPts val="0"/>
                        </a:spcAft>
                      </a:pPr>
                      <a:r>
                        <a:rPr lang="el-GR" sz="1600" b="1" dirty="0">
                          <a:solidFill>
                            <a:schemeClr val="tx1"/>
                          </a:solidFill>
                          <a:latin typeface="Times New Roman"/>
                          <a:ea typeface="Calibri"/>
                          <a:cs typeface="Times New Roman"/>
                        </a:rPr>
                        <a:t>1η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2000" b="1" dirty="0">
                          <a:solidFill>
                            <a:schemeClr val="tx1"/>
                          </a:solidFill>
                          <a:latin typeface="Times New Roman"/>
                          <a:ea typeface="Calibri"/>
                          <a:cs typeface="Times New Roman"/>
                        </a:rPr>
                        <a:t>Κατηγορία</a:t>
                      </a:r>
                      <a:endParaRPr lang="el-GR" sz="2000" dirty="0">
                        <a:solidFill>
                          <a:schemeClr val="tx1"/>
                        </a:solidFill>
                        <a:latin typeface="Times New Roman" pitchFamily="18" charset="0"/>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r>
                        <a:rPr lang="el-GR" sz="2000" b="1" dirty="0">
                          <a:solidFill>
                            <a:schemeClr val="tx1"/>
                          </a:solidFill>
                          <a:latin typeface="Times New Roman"/>
                          <a:ea typeface="Calibri"/>
                          <a:cs typeface="Times New Roman"/>
                        </a:rPr>
                        <a:t>Απόφαση</a:t>
                      </a:r>
                      <a:endParaRPr lang="el-GR" sz="2000" dirty="0">
                        <a:solidFill>
                          <a:schemeClr val="tx1"/>
                        </a:solidFill>
                        <a:latin typeface="Times New Roman" pitchFamily="18" charset="0"/>
                        <a:cs typeface="Times New Roman" pitchFamily="18" charset="0"/>
                      </a:endParaRPr>
                    </a:p>
                  </a:txBody>
                  <a:tcPr marL="39649" marR="39649" marT="19824" marB="19824">
                    <a:lnL w="38100" cap="flat" cmpd="sng" algn="ctr">
                      <a:solidFill>
                        <a:srgbClr val="632423"/>
                      </a:solidFill>
                      <a:prstDash val="solid"/>
                      <a:round/>
                      <a:headEnd type="none" w="med" len="med"/>
                      <a:tailEnd type="none" w="med" len="med"/>
                    </a:lnL>
                    <a:lnT w="38100" cap="flat" cmpd="sng" algn="ctr">
                      <a:solidFill>
                        <a:srgbClr val="632423"/>
                      </a:solidFill>
                      <a:prstDash val="solid"/>
                      <a:round/>
                      <a:headEnd type="none" w="med" len="med"/>
                      <a:tailEnd type="none" w="med" len="med"/>
                    </a:lnT>
                  </a:tcPr>
                </a:tc>
                <a:extLst>
                  <a:ext uri="{0D108BD9-81ED-4DB2-BD59-A6C34878D82A}">
                    <a16:rowId xmlns:a16="http://schemas.microsoft.com/office/drawing/2014/main" val="10001"/>
                  </a:ext>
                </a:extLst>
              </a:tr>
              <a:tr h="254417">
                <a:tc>
                  <a:txBody>
                    <a:bodyPr/>
                    <a:lstStyle/>
                    <a:p>
                      <a:pPr algn="ctr">
                        <a:lnSpc>
                          <a:spcPct val="115000"/>
                        </a:lnSpc>
                        <a:spcAft>
                          <a:spcPts val="0"/>
                        </a:spcAft>
                      </a:pPr>
                      <a:endParaRPr lang="el-GR" sz="1600" dirty="0">
                        <a:solidFill>
                          <a:schemeClr val="tx1"/>
                        </a:solidFill>
                        <a:latin typeface="Calibri"/>
                        <a:ea typeface="Calibri"/>
                        <a:cs typeface="Times New Roman"/>
                      </a:endParaRPr>
                    </a:p>
                  </a:txBody>
                  <a:tcPr marL="29737" marR="29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a:solidFill>
                            <a:schemeClr val="tx1"/>
                          </a:solidFill>
                          <a:latin typeface="+mn-lt"/>
                        </a:rPr>
                        <a:t>Μια γυναίκα για προπαγάνδα υπέρ του </a:t>
                      </a:r>
                      <a:r>
                        <a:rPr lang="el-GR" sz="2000" dirty="0" err="1">
                          <a:solidFill>
                            <a:schemeClr val="tx1"/>
                          </a:solidFill>
                          <a:latin typeface="+mn-lt"/>
                        </a:rPr>
                        <a:t>Γκότσε</a:t>
                      </a:r>
                      <a:r>
                        <a:rPr lang="el-GR" sz="2000" dirty="0">
                          <a:solidFill>
                            <a:schemeClr val="tx1"/>
                          </a:solidFill>
                          <a:latin typeface="+mn-lt"/>
                        </a:rPr>
                        <a:t>. </a:t>
                      </a:r>
                    </a:p>
                    <a:p>
                      <a:endParaRPr lang="el-GR" sz="2000" dirty="0">
                        <a:solidFill>
                          <a:schemeClr val="tx1"/>
                        </a:solidFill>
                        <a:latin typeface="Times New Roman" pitchFamily="18" charset="0"/>
                        <a:cs typeface="Times New Roman" pitchFamily="18" charset="0"/>
                      </a:endParaRPr>
                    </a:p>
                  </a:txBody>
                  <a:tcPr marL="39649" marR="39649" marT="19824" marB="19824">
                    <a:lnL w="12700" cap="flat" cmpd="sng" algn="ctr">
                      <a:solidFill>
                        <a:srgbClr val="000000"/>
                      </a:solidFill>
                      <a:prstDash val="solid"/>
                      <a:round/>
                      <a:headEnd type="none" w="med" len="med"/>
                      <a:tailEnd type="none" w="med" len="med"/>
                    </a:lnL>
                    <a:lnT w="38100" cap="flat" cmpd="sng" algn="ctr">
                      <a:solidFill>
                        <a:srgbClr val="632423"/>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a:solidFill>
                            <a:schemeClr val="tx1"/>
                          </a:solidFill>
                          <a:latin typeface="+mn-lt"/>
                        </a:rPr>
                        <a:t>Τρία χρόνια φυλακή. </a:t>
                      </a:r>
                    </a:p>
                    <a:p>
                      <a:endParaRPr lang="el-GR" sz="2000" dirty="0">
                        <a:solidFill>
                          <a:schemeClr val="tx1"/>
                        </a:solidFill>
                        <a:latin typeface="Times New Roman" pitchFamily="18" charset="0"/>
                        <a:cs typeface="Times New Roman" pitchFamily="18" charset="0"/>
                      </a:endParaRPr>
                    </a:p>
                  </a:txBody>
                  <a:tcPr marL="39649" marR="39649" marT="19824" marB="19824"/>
                </a:tc>
                <a:extLst>
                  <a:ext uri="{0D108BD9-81ED-4DB2-BD59-A6C34878D82A}">
                    <a16:rowId xmlns:a16="http://schemas.microsoft.com/office/drawing/2014/main" val="10002"/>
                  </a:ext>
                </a:extLst>
              </a:tr>
              <a:tr h="136083">
                <a:tc>
                  <a:txBody>
                    <a:bodyPr/>
                    <a:lstStyle/>
                    <a:p>
                      <a:pPr algn="ctr">
                        <a:lnSpc>
                          <a:spcPct val="115000"/>
                        </a:lnSpc>
                        <a:spcAft>
                          <a:spcPts val="0"/>
                        </a:spcAft>
                      </a:pPr>
                      <a:r>
                        <a:rPr lang="el-GR" sz="1600" b="1" dirty="0">
                          <a:solidFill>
                            <a:schemeClr val="tx1"/>
                          </a:solidFill>
                          <a:latin typeface="Times New Roman"/>
                          <a:ea typeface="Calibri"/>
                          <a:cs typeface="Times New Roman"/>
                        </a:rPr>
                        <a:t>2η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Ο Σταυρίδης για κατοχή πιστολιού.</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Έξι χρόνια φυλακή.</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272168">
                <a:tc>
                  <a:txBody>
                    <a:bodyPr/>
                    <a:lstStyle/>
                    <a:p>
                      <a:pPr algn="ctr">
                        <a:lnSpc>
                          <a:spcPct val="115000"/>
                        </a:lnSpc>
                        <a:spcAft>
                          <a:spcPts val="0"/>
                        </a:spcAft>
                      </a:pPr>
                      <a:r>
                        <a:rPr lang="el-GR" sz="1600" b="1" dirty="0">
                          <a:solidFill>
                            <a:schemeClr val="tx1"/>
                          </a:solidFill>
                          <a:latin typeface="Times New Roman"/>
                          <a:ea typeface="Calibri"/>
                          <a:cs typeface="Times New Roman"/>
                        </a:rPr>
                        <a:t>3η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a:solidFill>
                            <a:schemeClr val="tx1"/>
                          </a:solidFill>
                          <a:latin typeface="Times New Roman" pitchFamily="18" charset="0"/>
                          <a:ea typeface="Calibri"/>
                          <a:cs typeface="Times New Roman" pitchFamily="18" charset="0"/>
                        </a:rPr>
                        <a:t>Τρεις γέροντες για φυγή των παιδιών τους στη Σερβία.</a:t>
                      </a:r>
                      <a:endParaRPr lang="el-GR" sz="160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Οι δύο αθωώθηκαν και ο ένας καταδικάστηκε με ενάμιση χρόνο φυλακή.</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136083">
                <a:tc>
                  <a:txBody>
                    <a:bodyPr/>
                    <a:lstStyle/>
                    <a:p>
                      <a:pPr algn="ctr">
                        <a:lnSpc>
                          <a:spcPct val="115000"/>
                        </a:lnSpc>
                        <a:spcAft>
                          <a:spcPts val="0"/>
                        </a:spcAft>
                      </a:pPr>
                      <a:r>
                        <a:rPr lang="el-GR" sz="1600" b="1" dirty="0">
                          <a:solidFill>
                            <a:schemeClr val="tx1"/>
                          </a:solidFill>
                          <a:latin typeface="Times New Roman"/>
                          <a:ea typeface="Calibri"/>
                          <a:cs typeface="Times New Roman"/>
                        </a:rPr>
                        <a:t>4η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pitchFamily="18" charset="0"/>
                          <a:ea typeface="Calibri"/>
                          <a:cs typeface="Times New Roman" pitchFamily="18" charset="0"/>
                        </a:rPr>
                        <a:t>Στογιάννης</a:t>
                      </a:r>
                      <a:r>
                        <a:rPr lang="el-GR" sz="1600" b="1" dirty="0">
                          <a:solidFill>
                            <a:schemeClr val="tx1"/>
                          </a:solidFill>
                          <a:latin typeface="Times New Roman" pitchFamily="18" charset="0"/>
                          <a:ea typeface="Calibri"/>
                          <a:cs typeface="Times New Roman" pitchFamily="18" charset="0"/>
                        </a:rPr>
                        <a:t> </a:t>
                      </a:r>
                      <a:r>
                        <a:rPr lang="el-GR" sz="1600" b="1" dirty="0" err="1">
                          <a:solidFill>
                            <a:schemeClr val="tx1"/>
                          </a:solidFill>
                          <a:latin typeface="Times New Roman" pitchFamily="18" charset="0"/>
                          <a:ea typeface="Calibri"/>
                          <a:cs typeface="Times New Roman" pitchFamily="18" charset="0"/>
                        </a:rPr>
                        <a:t>Γιαγκούλας</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Θάνατος</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71688" algn="l"/>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90728" cy="1112168"/>
          </a:xfrm>
        </p:spPr>
        <p:txBody>
          <a:bodyPr>
            <a:normAutofit fontScale="90000"/>
          </a:bodyPr>
          <a:lstStyle/>
          <a:p>
            <a:br>
              <a:rPr lang="en-US" b="1" dirty="0"/>
            </a:br>
            <a:r>
              <a:rPr lang="el-GR" b="1" dirty="0"/>
              <a:t>Η ΕΠ της ΚΟ Φλώρινας βγαίνει στο βουνό.</a:t>
            </a:r>
            <a:br>
              <a:rPr lang="el-GR" b="1" dirty="0"/>
            </a:br>
            <a:endParaRPr lang="el-GR" dirty="0"/>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507</a:t>
            </a:fld>
            <a:endParaRPr lang="el-GR"/>
          </a:p>
        </p:txBody>
      </p:sp>
      <p:graphicFrame>
        <p:nvGraphicFramePr>
          <p:cNvPr id="4" name="3 - Πίνακας"/>
          <p:cNvGraphicFramePr>
            <a:graphicFrameLocks noGrp="1"/>
          </p:cNvGraphicFramePr>
          <p:nvPr/>
        </p:nvGraphicFramePr>
        <p:xfrm>
          <a:off x="1475656" y="1571613"/>
          <a:ext cx="5976664" cy="4875846"/>
        </p:xfrm>
        <a:graphic>
          <a:graphicData uri="http://schemas.openxmlformats.org/drawingml/2006/table">
            <a:tbl>
              <a:tblPr/>
              <a:tblGrid>
                <a:gridCol w="5976664">
                  <a:extLst>
                    <a:ext uri="{9D8B030D-6E8A-4147-A177-3AD203B41FA5}">
                      <a16:colId xmlns:a16="http://schemas.microsoft.com/office/drawing/2014/main" val="20000"/>
                    </a:ext>
                  </a:extLst>
                </a:gridCol>
              </a:tblGrid>
              <a:tr h="71437">
                <a:tc>
                  <a:txBody>
                    <a:bodyPr/>
                    <a:lstStyle/>
                    <a:p>
                      <a:pPr algn="ctr">
                        <a:lnSpc>
                          <a:spcPct val="115000"/>
                        </a:lnSpc>
                        <a:spcAft>
                          <a:spcPts val="0"/>
                        </a:spcAft>
                      </a:pPr>
                      <a:r>
                        <a:rPr lang="el-GR" sz="1600" b="1" dirty="0">
                          <a:solidFill>
                            <a:srgbClr val="000000"/>
                          </a:solidFill>
                          <a:latin typeface="Times New Roman"/>
                          <a:ea typeface="Calibri"/>
                          <a:cs typeface="Times New Roman"/>
                        </a:rPr>
                        <a:t>Αποφάσεις που ελήφθησαν τον Αύγουστο του 1946.</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10078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Η ΕΠ μεταξύ των άλλων έπρεπε να ενισχύσει τη δουλειά του Αρχηγείου.</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152823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Ο Λ. </a:t>
                      </a:r>
                      <a:r>
                        <a:rPr lang="el-GR" sz="2000" b="1" dirty="0" err="1">
                          <a:solidFill>
                            <a:schemeClr val="tx1"/>
                          </a:solidFill>
                          <a:latin typeface="Times New Roman"/>
                          <a:ea typeface="Calibri"/>
                          <a:cs typeface="Times New Roman"/>
                        </a:rPr>
                        <a:t>Κατσάκος</a:t>
                      </a:r>
                      <a:r>
                        <a:rPr lang="el-GR" sz="2000" b="1" dirty="0">
                          <a:solidFill>
                            <a:schemeClr val="tx1"/>
                          </a:solidFill>
                          <a:latin typeface="Times New Roman"/>
                          <a:ea typeface="Calibri"/>
                          <a:cs typeface="Times New Roman"/>
                        </a:rPr>
                        <a:t> και ο Ν. </a:t>
                      </a:r>
                      <a:r>
                        <a:rPr lang="el-GR" sz="2000" b="1" dirty="0" err="1">
                          <a:solidFill>
                            <a:schemeClr val="tx1"/>
                          </a:solidFill>
                          <a:latin typeface="Times New Roman"/>
                          <a:ea typeface="Calibri"/>
                          <a:cs typeface="Times New Roman"/>
                        </a:rPr>
                        <a:t>Κέντρος</a:t>
                      </a:r>
                      <a:r>
                        <a:rPr lang="el-GR" sz="2000" b="1" dirty="0">
                          <a:solidFill>
                            <a:schemeClr val="tx1"/>
                          </a:solidFill>
                          <a:latin typeface="Times New Roman"/>
                          <a:ea typeface="Calibri"/>
                          <a:cs typeface="Times New Roman"/>
                        </a:rPr>
                        <a:t> εντάχθηκαν στο Αρχηγείο για την ανάπτυξη του αντάρτικου και τον συντονισμό των κομμουνιστών.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10078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Ο Θ. Ευθυμιάδης ανέλαβε την επικοινωνία με το κλιμάκιο της ΕΠ που παρέμεινε στην πόλη της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10078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Ο Θανάσης </a:t>
                      </a:r>
                      <a:r>
                        <a:rPr lang="el-GR" sz="2000" b="1" dirty="0" err="1">
                          <a:solidFill>
                            <a:schemeClr val="tx1"/>
                          </a:solidFill>
                          <a:latin typeface="Times New Roman"/>
                          <a:ea typeface="Calibri"/>
                          <a:cs typeface="Times New Roman"/>
                        </a:rPr>
                        <a:t>Ζιώγας</a:t>
                      </a:r>
                      <a:r>
                        <a:rPr lang="el-GR" sz="2000" b="1" dirty="0">
                          <a:solidFill>
                            <a:schemeClr val="tx1"/>
                          </a:solidFill>
                          <a:latin typeface="Times New Roman"/>
                          <a:ea typeface="Calibri"/>
                          <a:cs typeface="Times New Roman"/>
                        </a:rPr>
                        <a:t> είχε την κομματική εποπτεία και για την Καστοριά.</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p:dissolve/>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842248" cy="1400200"/>
          </a:xfrm>
        </p:spPr>
        <p:txBody>
          <a:bodyPr>
            <a:normAutofit fontScale="90000"/>
          </a:bodyPr>
          <a:lstStyle/>
          <a:p>
            <a:br>
              <a:rPr lang="en-US" b="1" dirty="0"/>
            </a:br>
            <a:r>
              <a:rPr lang="el-GR" b="1" dirty="0"/>
              <a:t>Σ</a:t>
            </a:r>
            <a:r>
              <a:rPr lang="el-GR" sz="3600" b="1" dirty="0"/>
              <a:t>το Βίτσι από το </a:t>
            </a:r>
            <a:r>
              <a:rPr lang="el-GR" sz="3600" b="1" dirty="0" err="1"/>
              <a:t>Μπούλκες</a:t>
            </a:r>
            <a:r>
              <a:rPr lang="el-GR" sz="3600" b="1" dirty="0"/>
              <a:t> οι καπετάνιοι(μέσα Αυγούστου 1947).</a:t>
            </a:r>
            <a:br>
              <a:rPr lang="el-GR" b="1" dirty="0"/>
            </a:br>
            <a:endParaRPr lang="el-GR" dirty="0"/>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508</a:t>
            </a:fld>
            <a:endParaRPr lang="el-GR"/>
          </a:p>
        </p:txBody>
      </p:sp>
      <p:graphicFrame>
        <p:nvGraphicFramePr>
          <p:cNvPr id="4" name="3 - Πίνακας"/>
          <p:cNvGraphicFramePr>
            <a:graphicFrameLocks noGrp="1"/>
          </p:cNvGraphicFramePr>
          <p:nvPr/>
        </p:nvGraphicFramePr>
        <p:xfrm>
          <a:off x="899592" y="1357297"/>
          <a:ext cx="7200804" cy="5394303"/>
        </p:xfrm>
        <a:graphic>
          <a:graphicData uri="http://schemas.openxmlformats.org/drawingml/2006/table">
            <a:tbl>
              <a:tblPr/>
              <a:tblGrid>
                <a:gridCol w="3600402">
                  <a:extLst>
                    <a:ext uri="{9D8B030D-6E8A-4147-A177-3AD203B41FA5}">
                      <a16:colId xmlns:a16="http://schemas.microsoft.com/office/drawing/2014/main" val="20000"/>
                    </a:ext>
                  </a:extLst>
                </a:gridCol>
                <a:gridCol w="3600402">
                  <a:extLst>
                    <a:ext uri="{9D8B030D-6E8A-4147-A177-3AD203B41FA5}">
                      <a16:colId xmlns:a16="http://schemas.microsoft.com/office/drawing/2014/main" val="20001"/>
                    </a:ext>
                  </a:extLst>
                </a:gridCol>
              </a:tblGrid>
              <a:tr h="768826">
                <a:tc gridSpan="2">
                  <a:txBody>
                    <a:bodyPr/>
                    <a:lstStyle/>
                    <a:p>
                      <a:pPr algn="ctr">
                        <a:lnSpc>
                          <a:spcPct val="115000"/>
                        </a:lnSpc>
                        <a:spcAft>
                          <a:spcPts val="0"/>
                        </a:spcAft>
                      </a:pPr>
                      <a:r>
                        <a:rPr lang="el-GR" sz="2000" b="1" dirty="0">
                          <a:solidFill>
                            <a:schemeClr val="tx1"/>
                          </a:solidFill>
                          <a:latin typeface="Times New Roman"/>
                          <a:ea typeface="Calibri"/>
                          <a:cs typeface="Times New Roman"/>
                        </a:rPr>
                        <a:t>Καπετάνιοι που έφτασαν από το </a:t>
                      </a:r>
                      <a:r>
                        <a:rPr lang="el-GR" sz="2000" b="1" dirty="0" err="1">
                          <a:solidFill>
                            <a:schemeClr val="tx1"/>
                          </a:solidFill>
                          <a:latin typeface="Times New Roman"/>
                          <a:ea typeface="Calibri"/>
                          <a:cs typeface="Times New Roman"/>
                        </a:rPr>
                        <a:t>Μπούλκες</a:t>
                      </a:r>
                      <a:r>
                        <a:rPr lang="el-GR" sz="2000" b="1" dirty="0">
                          <a:solidFill>
                            <a:schemeClr val="tx1"/>
                          </a:solidFill>
                          <a:latin typeface="Times New Roman"/>
                          <a:ea typeface="Calibri"/>
                          <a:cs typeface="Times New Roman"/>
                        </a:rPr>
                        <a:t> στο Βίτσι για την ενίσχυση των αντάρτικων ομάδων.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61434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Αμύντας(Κοσμάς Σπανός)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a:solidFill>
                            <a:schemeClr val="tx1"/>
                          </a:solidFill>
                          <a:latin typeface="Times New Roman"/>
                          <a:ea typeface="Calibri"/>
                          <a:cs typeface="Times New Roman"/>
                        </a:rPr>
                        <a:t>Λέχοβο</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76882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Αυγερινός(</a:t>
                      </a:r>
                      <a:r>
                        <a:rPr lang="el-GR" sz="2000" b="1" dirty="0" err="1">
                          <a:solidFill>
                            <a:schemeClr val="tx1"/>
                          </a:solidFill>
                          <a:latin typeface="Times New Roman"/>
                          <a:ea typeface="Calibri"/>
                          <a:cs typeface="Times New Roman"/>
                        </a:rPr>
                        <a:t>Βάνιας</a:t>
                      </a:r>
                      <a:r>
                        <a:rPr lang="el-GR" sz="2000" b="1" dirty="0">
                          <a:solidFill>
                            <a:schemeClr val="tx1"/>
                          </a:solidFill>
                          <a:latin typeface="Times New Roman"/>
                          <a:ea typeface="Calibri"/>
                          <a:cs typeface="Times New Roman"/>
                        </a:rPr>
                        <a:t> Παπαδόπουλος)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err="1">
                          <a:solidFill>
                            <a:schemeClr val="tx1"/>
                          </a:solidFill>
                          <a:latin typeface="Times New Roman"/>
                          <a:ea typeface="Calibri"/>
                          <a:cs typeface="Times New Roman"/>
                        </a:rPr>
                        <a:t>Αμμοχώρι</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76882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Κεραυνός(Χρήστος Αποστολίδης)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Κλεινές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371827">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Σαράντης Καραγκιόζης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Φλώρινα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371827">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Γιώργος </a:t>
                      </a:r>
                      <a:r>
                        <a:rPr lang="el-GR" sz="2000" b="1" dirty="0" err="1">
                          <a:solidFill>
                            <a:schemeClr val="tx1"/>
                          </a:solidFill>
                          <a:latin typeface="Times New Roman"/>
                          <a:ea typeface="Calibri"/>
                          <a:cs typeface="Times New Roman"/>
                        </a:rPr>
                        <a:t>Νεδέλκος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Φλώρινα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371827">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Κώστας Ρόμπης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err="1">
                          <a:solidFill>
                            <a:schemeClr val="tx1"/>
                          </a:solidFill>
                          <a:latin typeface="Times New Roman"/>
                          <a:ea typeface="Calibri"/>
                          <a:cs typeface="Times New Roman"/>
                        </a:rPr>
                        <a:t>Βεύη</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371827">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Κεβρεκίδης(Μουστάκας)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Μελίτη</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371827">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Γιάννης Γιαλαμάς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Καύκασο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r h="614345">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Τάσος Κουμπέρης(Φώτης)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err="1">
                          <a:solidFill>
                            <a:schemeClr val="tx1"/>
                          </a:solidFill>
                          <a:latin typeface="Times New Roman"/>
                          <a:ea typeface="Calibri"/>
                          <a:cs typeface="Times New Roman"/>
                        </a:rPr>
                        <a:t>Πισοδέρι</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ransition>
    <p:dissolve/>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43408"/>
            <a:ext cx="8842248" cy="1440160"/>
          </a:xfrm>
        </p:spPr>
        <p:txBody>
          <a:bodyPr>
            <a:normAutofit/>
          </a:bodyPr>
          <a:lstStyle/>
          <a:p>
            <a:br>
              <a:rPr lang="el-GR" sz="2800" b="1" dirty="0"/>
            </a:br>
            <a:r>
              <a:rPr lang="el-GR" sz="2800" b="1" dirty="0"/>
              <a:t>Ενότητα των ανταρτικών ομάδων στο Βίτσι.</a:t>
            </a:r>
            <a:br>
              <a:rPr lang="el-GR" sz="2800" b="1" dirty="0"/>
            </a:br>
            <a:endParaRPr lang="el-GR" sz="2800" dirty="0"/>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509</a:t>
            </a:fld>
            <a:endParaRPr lang="el-GR"/>
          </a:p>
        </p:txBody>
      </p:sp>
      <p:graphicFrame>
        <p:nvGraphicFramePr>
          <p:cNvPr id="4" name="3 - Πίνακας"/>
          <p:cNvGraphicFramePr>
            <a:graphicFrameLocks noGrp="1"/>
          </p:cNvGraphicFramePr>
          <p:nvPr/>
        </p:nvGraphicFramePr>
        <p:xfrm>
          <a:off x="539552" y="1106668"/>
          <a:ext cx="7848872" cy="3565650"/>
        </p:xfrm>
        <a:graphic>
          <a:graphicData uri="http://schemas.openxmlformats.org/drawingml/2006/table">
            <a:tbl>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407331">
                <a:tc gridSpan="2">
                  <a:txBody>
                    <a:bodyPr/>
                    <a:lstStyle/>
                    <a:p>
                      <a:pPr algn="ctr">
                        <a:lnSpc>
                          <a:spcPct val="115000"/>
                        </a:lnSpc>
                        <a:spcAft>
                          <a:spcPts val="0"/>
                        </a:spcAft>
                      </a:pPr>
                      <a:r>
                        <a:rPr lang="el-GR" sz="1600" b="1" dirty="0">
                          <a:solidFill>
                            <a:srgbClr val="000000"/>
                          </a:solidFill>
                          <a:latin typeface="Times New Roman"/>
                          <a:ea typeface="Calibri"/>
                          <a:cs typeface="Times New Roman"/>
                        </a:rPr>
                        <a:t>Φαντάροι που συνελήφθησαν εξαιτίας της δημοκρατικής τους θέσης στο Δημοψήφισμα (1</a:t>
                      </a:r>
                      <a:r>
                        <a:rPr lang="el-GR" sz="1600" b="1" baseline="0" dirty="0">
                          <a:solidFill>
                            <a:srgbClr val="000000"/>
                          </a:solidFill>
                          <a:latin typeface="Times New Roman"/>
                          <a:ea typeface="Calibri"/>
                          <a:cs typeface="Times New Roman"/>
                        </a:rPr>
                        <a:t> Σεπτεμβρίου 1948)</a:t>
                      </a:r>
                      <a:r>
                        <a:rPr lang="el-GR" sz="1600" b="1" dirty="0">
                          <a:solidFill>
                            <a:srgbClr val="000000"/>
                          </a:solidFill>
                          <a:latin typeface="Times New Roman"/>
                          <a:ea typeface="Calibri"/>
                          <a:cs typeface="Times New Roman"/>
                        </a:rPr>
                        <a:t>.</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40733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Παπαδόπουλος Γιώργος, Φιλώτας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a:solidFill>
                            <a:schemeClr val="tx1"/>
                          </a:solidFill>
                          <a:latin typeface="Times New Roman"/>
                          <a:ea typeface="Calibri"/>
                          <a:cs typeface="Times New Roman"/>
                        </a:rPr>
                        <a:t>Πάνισκας, Κλεινές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203558">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a:ea typeface="Calibri"/>
                          <a:cs typeface="Times New Roman"/>
                        </a:rPr>
                        <a:t>Ζωλοστασιάδης</a:t>
                      </a:r>
                      <a:r>
                        <a:rPr lang="el-GR" sz="1600" b="1" dirty="0">
                          <a:solidFill>
                            <a:schemeClr val="tx1"/>
                          </a:solidFill>
                          <a:latin typeface="Times New Roman"/>
                          <a:ea typeface="Calibri"/>
                          <a:cs typeface="Times New Roman"/>
                        </a:rPr>
                        <a:t>, Αγρίνιο</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Χαριτάκης</a:t>
                      </a:r>
                      <a:r>
                        <a:rPr lang="el-GR" sz="1600" b="1" dirty="0">
                          <a:solidFill>
                            <a:schemeClr val="tx1"/>
                          </a:solidFill>
                          <a:latin typeface="Times New Roman"/>
                          <a:ea typeface="Calibri"/>
                          <a:cs typeface="Times New Roman"/>
                        </a:rPr>
                        <a:t> Γιώργος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40733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Μπότσης Στέργιος,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Παναγιωτίδης</a:t>
                      </a:r>
                      <a:r>
                        <a:rPr lang="el-GR" sz="1600" b="1" dirty="0">
                          <a:solidFill>
                            <a:schemeClr val="tx1"/>
                          </a:solidFill>
                          <a:latin typeface="Times New Roman"/>
                          <a:ea typeface="Calibri"/>
                          <a:cs typeface="Times New Roman"/>
                        </a:rPr>
                        <a:t> Αχιλλέας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407331">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a:ea typeface="Calibri"/>
                          <a:cs typeface="Times New Roman"/>
                        </a:rPr>
                        <a:t>Κούκης</a:t>
                      </a:r>
                      <a:r>
                        <a:rPr lang="el-GR" sz="1600" b="1" dirty="0">
                          <a:solidFill>
                            <a:schemeClr val="tx1"/>
                          </a:solidFill>
                          <a:latin typeface="Times New Roman"/>
                          <a:ea typeface="Calibri"/>
                          <a:cs typeface="Times New Roman"/>
                        </a:rPr>
                        <a:t> Αλέκος,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Παναγιωτίδης</a:t>
                      </a:r>
                      <a:r>
                        <a:rPr lang="el-GR" sz="1600" b="1" dirty="0">
                          <a:solidFill>
                            <a:schemeClr val="tx1"/>
                          </a:solidFill>
                          <a:latin typeface="Times New Roman"/>
                          <a:ea typeface="Calibri"/>
                          <a:cs typeface="Times New Roman"/>
                        </a:rPr>
                        <a:t> Σάββας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407331">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Γκούσιας Μιχάλης, Μεγάλο Λειβάδι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Πασακιωτίδης</a:t>
                      </a:r>
                      <a:r>
                        <a:rPr lang="el-GR" sz="1600" b="1" dirty="0">
                          <a:solidFill>
                            <a:schemeClr val="tx1"/>
                          </a:solidFill>
                          <a:latin typeface="Times New Roman"/>
                          <a:ea typeface="Calibri"/>
                          <a:cs typeface="Times New Roman"/>
                        </a:rPr>
                        <a:t> Άγγελος,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407331">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Τσιλκοΐδης Γιώργος, Σέρβια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Βισάρης</a:t>
                      </a:r>
                      <a:r>
                        <a:rPr lang="el-GR" sz="1600" b="1" dirty="0">
                          <a:solidFill>
                            <a:schemeClr val="tx1"/>
                          </a:solidFill>
                          <a:latin typeface="Times New Roman"/>
                          <a:ea typeface="Calibri"/>
                          <a:cs typeface="Times New Roman"/>
                        </a:rPr>
                        <a:t> Στέφανος, Φιλώτα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203558">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Λεδές Γιώργος, Φλώρινα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Αιχατζίδης</a:t>
                      </a:r>
                      <a:r>
                        <a:rPr lang="el-GR" sz="1600" b="1" dirty="0">
                          <a:solidFill>
                            <a:schemeClr val="tx1"/>
                          </a:solidFill>
                          <a:latin typeface="Times New Roman"/>
                          <a:ea typeface="Calibri"/>
                          <a:cs typeface="Times New Roman"/>
                        </a:rPr>
                        <a:t> Γιάννης, Φιλώτα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407331">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Κωνσταντίνος Σταύρος, Άλωνα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a:ea typeface="Calibri"/>
                          <a:cs typeface="Times New Roman"/>
                        </a:rPr>
                        <a:t>Γεωργιάδης Γιώργος, Σωτήρα Αμυνταίου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4 - Πίνακας"/>
          <p:cNvGraphicFramePr>
            <a:graphicFrameLocks noGrp="1"/>
          </p:cNvGraphicFramePr>
          <p:nvPr/>
        </p:nvGraphicFramePr>
        <p:xfrm>
          <a:off x="539552" y="4725144"/>
          <a:ext cx="7920880" cy="1957370"/>
        </p:xfrm>
        <a:graphic>
          <a:graphicData uri="http://schemas.openxmlformats.org/drawingml/2006/table">
            <a:tbl>
              <a:tblPr/>
              <a:tblGrid>
                <a:gridCol w="7920880">
                  <a:extLst>
                    <a:ext uri="{9D8B030D-6E8A-4147-A177-3AD203B41FA5}">
                      <a16:colId xmlns:a16="http://schemas.microsoft.com/office/drawing/2014/main" val="20000"/>
                    </a:ext>
                  </a:extLst>
                </a:gridCol>
              </a:tblGrid>
              <a:tr h="237836">
                <a:tc>
                  <a:txBody>
                    <a:bodyPr/>
                    <a:lstStyle/>
                    <a:p>
                      <a:pPr algn="ctr">
                        <a:lnSpc>
                          <a:spcPct val="115000"/>
                        </a:lnSpc>
                        <a:spcAft>
                          <a:spcPts val="0"/>
                        </a:spcAft>
                      </a:pPr>
                      <a:r>
                        <a:rPr lang="el-GR" sz="1600" b="1" dirty="0">
                          <a:solidFill>
                            <a:srgbClr val="000000"/>
                          </a:solidFill>
                          <a:latin typeface="Times New Roman"/>
                          <a:ea typeface="Calibri"/>
                          <a:cs typeface="Times New Roman"/>
                        </a:rPr>
                        <a:t>Κατάσταση στην περιοχή Μακεδονίας-Θράκης</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44519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Ολοκλήρωση των προϋποθέσεων για συμφιλίωση στη Β. Ελλάδα.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47567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Ο εμφύλιος πόλεμος γενικεύεται και μεταφέρεται στις μακεδονοθρακικές πόλεις.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23783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Διωγμός των Σλαβομακεδόνων της Ελλάδας.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47567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Οι Άγγλοι προπαγανδίζουν την αυτονομία στους Σλαβομακεδόνες της Ελλάδας.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ΑΡΡΙΑΝΟΥ ΙΝΔΙΚΗ 4</a:t>
            </a:r>
          </a:p>
        </p:txBody>
      </p:sp>
      <p:sp>
        <p:nvSpPr>
          <p:cNvPr id="3" name="Θέση περιεχομένου 2"/>
          <p:cNvSpPr>
            <a:spLocks noGrp="1"/>
          </p:cNvSpPr>
          <p:nvPr>
            <p:ph idx="1"/>
          </p:nvPr>
        </p:nvSpPr>
        <p:spPr>
          <a:xfrm>
            <a:off x="395536" y="2219203"/>
            <a:ext cx="8352928" cy="4029203"/>
          </a:xfrm>
        </p:spPr>
        <p:txBody>
          <a:bodyPr>
            <a:normAutofit/>
          </a:bodyPr>
          <a:lstStyle/>
          <a:p>
            <a:r>
              <a:rPr lang="el-GR" sz="2800" i="1" dirty="0" err="1">
                <a:latin typeface="Times New Roman" panose="02020603050405020304" pitchFamily="18" charset="0"/>
                <a:cs typeface="Times New Roman" panose="02020603050405020304" pitchFamily="18" charset="0"/>
              </a:rPr>
              <a:t>ὡς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ταῦτα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ἐκεκόσμητο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Ἀλεξάνδρῳ</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ἔθυε</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τοῖσι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θεοῖσιν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ὅσοι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a:t>
            </a:r>
            <a:r>
              <a:rPr lang="el-GR" sz="2800" i="1" dirty="0">
                <a:latin typeface="Times New Roman" panose="02020603050405020304" pitchFamily="18" charset="0"/>
                <a:cs typeface="Times New Roman" panose="02020603050405020304" pitchFamily="18" charset="0"/>
              </a:rPr>
              <a:t> πάτριοι ἢ </a:t>
            </a:r>
            <a:r>
              <a:rPr lang="el-GR" sz="2800" i="1" dirty="0" err="1">
                <a:latin typeface="Times New Roman" panose="02020603050405020304" pitchFamily="18" charset="0"/>
                <a:cs typeface="Times New Roman" panose="02020603050405020304" pitchFamily="18" charset="0"/>
              </a:rPr>
              <a:t>μαντευτοὶ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Ποσειδῶνι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Ἀμφιτρίτῃ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Νηρηίσι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Ὠκεανῷ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Ὑδάσπῃ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ποταμῷ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ἀπ</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ὅτου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ὡρμᾶτο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Ἀκεσίνῃ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ὅντινα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ἐκδιδοῖ</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Ὑδάσπης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Ἰνδῷ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ὅντινα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ἄμφω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ἐκδιδοῦσιν</a:t>
            </a:r>
            <a:r>
              <a:rPr lang="el-GR" sz="2800" i="1" dirty="0">
                <a:latin typeface="Times New Roman" panose="02020603050405020304" pitchFamily="18" charset="0"/>
                <a:cs typeface="Times New Roman" panose="02020603050405020304" pitchFamily="18" charset="0"/>
              </a:rPr>
              <a:t>: [12] </a:t>
            </a:r>
            <a:r>
              <a:rPr lang="el-GR" sz="2800" i="1" dirty="0" err="1">
                <a:latin typeface="Times New Roman" panose="02020603050405020304" pitchFamily="18" charset="0"/>
                <a:cs typeface="Times New Roman" panose="02020603050405020304" pitchFamily="18" charset="0"/>
              </a:rPr>
              <a:t>ἀγῶνές</a:t>
            </a:r>
            <a:r>
              <a:rPr lang="el-GR" sz="2800" i="1" dirty="0">
                <a:latin typeface="Times New Roman" panose="02020603050405020304" pitchFamily="18" charset="0"/>
                <a:cs typeface="Times New Roman" panose="02020603050405020304" pitchFamily="18" charset="0"/>
              </a:rPr>
              <a:t> τε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μουσικοί τε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γυμνικοὶ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ἐποιεῦντο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ἱερήϊα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τῇ</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στρατιῇ</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πάσῃ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τέλεα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ἐδίδοτο</a:t>
            </a:r>
            <a:endParaRPr lang="el-GR" sz="2800" i="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74999782"/>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55576" y="548680"/>
          <a:ext cx="7704856" cy="3333924"/>
        </p:xfrm>
        <a:graphic>
          <a:graphicData uri="http://schemas.openxmlformats.org/drawingml/2006/table">
            <a:tbl>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86297">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Προσπάθειες συνεργασίας των ανταρτών του Βίτσι με τους </a:t>
                      </a:r>
                      <a:r>
                        <a:rPr lang="el-GR" sz="1600" b="1" dirty="0" err="1">
                          <a:solidFill>
                            <a:schemeClr val="tx1"/>
                          </a:solidFill>
                          <a:latin typeface="Times New Roman"/>
                          <a:ea typeface="Calibri"/>
                          <a:cs typeface="Times New Roman"/>
                        </a:rPr>
                        <a:t>Νοφίτες</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785242">
                <a:tc>
                  <a:txBody>
                    <a:bodyPr/>
                    <a:lstStyle/>
                    <a:p>
                      <a:pPr algn="ctr">
                        <a:lnSpc>
                          <a:spcPct val="115000"/>
                        </a:lnSpc>
                        <a:spcAft>
                          <a:spcPts val="0"/>
                        </a:spcAft>
                      </a:pPr>
                      <a:r>
                        <a:rPr lang="el-GR" sz="1600" b="1" dirty="0">
                          <a:solidFill>
                            <a:schemeClr val="tx1"/>
                          </a:solidFill>
                          <a:latin typeface="Times New Roman"/>
                          <a:ea typeface="Calibri"/>
                          <a:cs typeface="Times New Roman"/>
                        </a:rPr>
                        <a:t>Τέλη Σεπτεμβρίου 1946</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just">
                        <a:lnSpc>
                          <a:spcPct val="115000"/>
                        </a:lnSpc>
                        <a:spcAft>
                          <a:spcPts val="0"/>
                        </a:spcAft>
                      </a:pPr>
                      <a:r>
                        <a:rPr lang="el-GR" sz="1600" b="1" dirty="0">
                          <a:solidFill>
                            <a:schemeClr val="tx1"/>
                          </a:solidFill>
                          <a:latin typeface="Times New Roman"/>
                          <a:ea typeface="Calibri"/>
                          <a:cs typeface="Times New Roman"/>
                        </a:rPr>
                        <a:t>Αποτυχία, λόγω απαίτησης των </a:t>
                      </a:r>
                      <a:r>
                        <a:rPr lang="el-GR" sz="1600" b="1" dirty="0" err="1">
                          <a:solidFill>
                            <a:schemeClr val="tx1"/>
                          </a:solidFill>
                          <a:latin typeface="Times New Roman"/>
                          <a:ea typeface="Calibri"/>
                          <a:cs typeface="Times New Roman"/>
                        </a:rPr>
                        <a:t>Νοφικών</a:t>
                      </a:r>
                      <a:r>
                        <a:rPr lang="el-GR" sz="1600" b="1" dirty="0">
                          <a:solidFill>
                            <a:schemeClr val="tx1"/>
                          </a:solidFill>
                          <a:latin typeface="Times New Roman"/>
                          <a:ea typeface="Calibri"/>
                          <a:cs typeface="Times New Roman"/>
                        </a:rPr>
                        <a:t> για στελέχωση του Αρχηγείου μόνο με Σλαβόφωνους </a:t>
                      </a:r>
                      <a:r>
                        <a:rPr lang="el-GR" sz="1600" b="1" dirty="0" err="1">
                          <a:solidFill>
                            <a:schemeClr val="tx1"/>
                          </a:solidFill>
                          <a:latin typeface="Times New Roman"/>
                          <a:ea typeface="Calibri"/>
                          <a:cs typeface="Times New Roman"/>
                        </a:rPr>
                        <a:t>Νοφικούς</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984715">
                <a:tc>
                  <a:txBody>
                    <a:bodyPr/>
                    <a:lstStyle/>
                    <a:p>
                      <a:pPr algn="ctr">
                        <a:lnSpc>
                          <a:spcPct val="115000"/>
                        </a:lnSpc>
                        <a:spcAft>
                          <a:spcPts val="0"/>
                        </a:spcAft>
                      </a:pPr>
                      <a:r>
                        <a:rPr lang="el-GR" sz="1600" b="1" dirty="0">
                          <a:solidFill>
                            <a:schemeClr val="tx1"/>
                          </a:solidFill>
                          <a:latin typeface="Times New Roman"/>
                          <a:ea typeface="Calibri"/>
                          <a:cs typeface="Times New Roman"/>
                        </a:rPr>
                        <a:t>11 Οκτωβρίου 1946</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just">
                        <a:lnSpc>
                          <a:spcPct val="115000"/>
                        </a:lnSpc>
                        <a:spcAft>
                          <a:spcPts val="0"/>
                        </a:spcAft>
                      </a:pPr>
                      <a:r>
                        <a:rPr lang="el-GR" sz="1600" b="1" dirty="0">
                          <a:solidFill>
                            <a:schemeClr val="tx1"/>
                          </a:solidFill>
                          <a:latin typeface="Times New Roman"/>
                          <a:ea typeface="Calibri"/>
                          <a:cs typeface="Times New Roman"/>
                        </a:rPr>
                        <a:t>Ενώ ξεκίνησε να εφαρμόζεται η απόφαση για συνεργασία, ο </a:t>
                      </a:r>
                      <a:r>
                        <a:rPr lang="el-GR" sz="1600" b="1" dirty="0" err="1">
                          <a:solidFill>
                            <a:schemeClr val="tx1"/>
                          </a:solidFill>
                          <a:latin typeface="Times New Roman"/>
                          <a:ea typeface="Calibri"/>
                          <a:cs typeface="Times New Roman"/>
                        </a:rPr>
                        <a:t>Κάλκος</a:t>
                      </a:r>
                      <a:r>
                        <a:rPr lang="el-GR" sz="1600" b="1" dirty="0">
                          <a:solidFill>
                            <a:schemeClr val="tx1"/>
                          </a:solidFill>
                          <a:latin typeface="Times New Roman"/>
                          <a:ea typeface="Calibri"/>
                          <a:cs typeface="Times New Roman"/>
                        </a:rPr>
                        <a:t> από τη μεριά των </a:t>
                      </a:r>
                      <a:r>
                        <a:rPr lang="el-GR" sz="1600" b="1" dirty="0" err="1">
                          <a:solidFill>
                            <a:schemeClr val="tx1"/>
                          </a:solidFill>
                          <a:latin typeface="Times New Roman"/>
                          <a:ea typeface="Calibri"/>
                          <a:cs typeface="Times New Roman"/>
                        </a:rPr>
                        <a:t>Νοφιτών</a:t>
                      </a:r>
                      <a:r>
                        <a:rPr lang="el-GR" sz="1600" b="1" dirty="0">
                          <a:solidFill>
                            <a:schemeClr val="tx1"/>
                          </a:solidFill>
                          <a:latin typeface="Times New Roman"/>
                          <a:ea typeface="Calibri"/>
                          <a:cs typeface="Times New Roman"/>
                        </a:rPr>
                        <a:t> την τορπίλισε.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984715">
                <a:tc>
                  <a:txBody>
                    <a:bodyPr/>
                    <a:lstStyle/>
                    <a:p>
                      <a:pPr algn="ctr">
                        <a:lnSpc>
                          <a:spcPct val="115000"/>
                        </a:lnSpc>
                        <a:spcAft>
                          <a:spcPts val="0"/>
                        </a:spcAft>
                      </a:pPr>
                      <a:r>
                        <a:rPr lang="el-GR" sz="1600" b="1" dirty="0">
                          <a:solidFill>
                            <a:schemeClr val="tx1"/>
                          </a:solidFill>
                          <a:latin typeface="Times New Roman"/>
                          <a:ea typeface="Calibri"/>
                          <a:cs typeface="Times New Roman"/>
                        </a:rPr>
                        <a:t>14 Οκτωβρίου 1946</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just">
                        <a:lnSpc>
                          <a:spcPct val="115000"/>
                        </a:lnSpc>
                        <a:spcAft>
                          <a:spcPts val="0"/>
                        </a:spcAft>
                      </a:pPr>
                      <a:r>
                        <a:rPr lang="el-GR" sz="1600" b="1" dirty="0">
                          <a:solidFill>
                            <a:schemeClr val="tx1"/>
                          </a:solidFill>
                          <a:latin typeface="Times New Roman"/>
                          <a:ea typeface="Calibri"/>
                          <a:cs typeface="Times New Roman"/>
                        </a:rPr>
                        <a:t>Ο </a:t>
                      </a:r>
                      <a:r>
                        <a:rPr lang="el-GR" sz="1600" b="1" dirty="0" err="1">
                          <a:solidFill>
                            <a:schemeClr val="tx1"/>
                          </a:solidFill>
                          <a:latin typeface="Times New Roman"/>
                          <a:ea typeface="Calibri"/>
                          <a:cs typeface="Times New Roman"/>
                        </a:rPr>
                        <a:t>Κεραμιτζής</a:t>
                      </a:r>
                      <a:r>
                        <a:rPr lang="el-GR" sz="1600" b="1" dirty="0">
                          <a:solidFill>
                            <a:schemeClr val="tx1"/>
                          </a:solidFill>
                          <a:latin typeface="Times New Roman"/>
                          <a:ea typeface="Calibri"/>
                          <a:cs typeface="Times New Roman"/>
                        </a:rPr>
                        <a:t> υποστηρίζει την συμφωνία. Ωστόσο, επιμένει στη δημιουργία μακεδονικών τμημάτων, στην ύπαρξη του ΝΟΦ.</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4 - Πίνακας"/>
          <p:cNvGraphicFramePr>
            <a:graphicFrameLocks noGrp="1"/>
          </p:cNvGraphicFramePr>
          <p:nvPr/>
        </p:nvGraphicFramePr>
        <p:xfrm>
          <a:off x="1763688" y="4365104"/>
          <a:ext cx="5411470" cy="2243328"/>
        </p:xfrm>
        <a:graphic>
          <a:graphicData uri="http://schemas.openxmlformats.org/drawingml/2006/table">
            <a:tbl>
              <a:tblPr/>
              <a:tblGrid>
                <a:gridCol w="2705735">
                  <a:extLst>
                    <a:ext uri="{9D8B030D-6E8A-4147-A177-3AD203B41FA5}">
                      <a16:colId xmlns:a16="http://schemas.microsoft.com/office/drawing/2014/main" val="20000"/>
                    </a:ext>
                  </a:extLst>
                </a:gridCol>
                <a:gridCol w="2705735">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Σύσκεψη του Νοεμβρίου 1946 στη Φλώρινα για το ζήτημα της ενότητας.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0">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Νίκος </a:t>
                      </a:r>
                      <a:r>
                        <a:rPr lang="el-GR" sz="1600" b="1" dirty="0" err="1">
                          <a:solidFill>
                            <a:schemeClr val="tx1"/>
                          </a:solidFill>
                          <a:latin typeface="Times New Roman"/>
                          <a:ea typeface="Calibri"/>
                          <a:cs typeface="Times New Roman"/>
                        </a:rPr>
                        <a:t>Σκοτίδας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Γενικό Αρχηγείο του ΔΣΕ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Μ. </a:t>
                      </a:r>
                      <a:r>
                        <a:rPr lang="el-GR" sz="1600" b="1" dirty="0" err="1">
                          <a:solidFill>
                            <a:schemeClr val="tx1"/>
                          </a:solidFill>
                          <a:latin typeface="Times New Roman"/>
                          <a:ea typeface="Calibri"/>
                          <a:cs typeface="Times New Roman"/>
                        </a:rPr>
                        <a:t>Κεραμιτζής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err="1">
                          <a:solidFill>
                            <a:schemeClr val="tx1"/>
                          </a:solidFill>
                          <a:latin typeface="Times New Roman"/>
                          <a:ea typeface="Calibri"/>
                          <a:cs typeface="Times New Roman"/>
                        </a:rPr>
                        <a:t>Νοφίτης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Πασχάλης </a:t>
                      </a:r>
                      <a:r>
                        <a:rPr lang="el-GR" sz="1600" b="1" dirty="0" err="1">
                          <a:solidFill>
                            <a:schemeClr val="tx1"/>
                          </a:solidFill>
                          <a:latin typeface="Times New Roman"/>
                          <a:ea typeface="Calibri"/>
                          <a:cs typeface="Times New Roman"/>
                        </a:rPr>
                        <a:t>Μητρόφσκι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err="1">
                          <a:solidFill>
                            <a:schemeClr val="tx1"/>
                          </a:solidFill>
                          <a:latin typeface="Times New Roman"/>
                          <a:ea typeface="Calibri"/>
                          <a:cs typeface="Times New Roman"/>
                        </a:rPr>
                        <a:t>Νοφίτης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Θ. Ευθυμιάδης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Επιτροπή Πόλης Φλώρινας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Θ. Ζιώγας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Επιτροπή Πόλης Φλώρινας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Λ. Κατσάκο.</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Επιτροπή Πόλης Φλώρινας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510</a:t>
            </a:fld>
            <a:endParaRPr lang="el-GR"/>
          </a:p>
        </p:txBody>
      </p:sp>
    </p:spTree>
  </p:cSld>
  <p:clrMapOvr>
    <a:masterClrMapping/>
  </p:clrMapOvr>
  <p:transition>
    <p:dissolve/>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395536" y="188640"/>
          <a:ext cx="8352928" cy="2736305"/>
        </p:xfrm>
        <a:graphic>
          <a:graphicData uri="http://schemas.openxmlformats.org/drawingml/2006/table">
            <a:tbl>
              <a:tblPr/>
              <a:tblGrid>
                <a:gridCol w="8352928">
                  <a:extLst>
                    <a:ext uri="{9D8B030D-6E8A-4147-A177-3AD203B41FA5}">
                      <a16:colId xmlns:a16="http://schemas.microsoft.com/office/drawing/2014/main" val="20000"/>
                    </a:ext>
                  </a:extLst>
                </a:gridCol>
              </a:tblGrid>
              <a:tr h="284536">
                <a:tc>
                  <a:txBody>
                    <a:bodyPr/>
                    <a:lstStyle/>
                    <a:p>
                      <a:pPr algn="ctr">
                        <a:lnSpc>
                          <a:spcPct val="115000"/>
                        </a:lnSpc>
                        <a:spcAft>
                          <a:spcPts val="0"/>
                        </a:spcAft>
                      </a:pPr>
                      <a:r>
                        <a:rPr lang="el-GR" sz="1600" b="1" dirty="0">
                          <a:solidFill>
                            <a:srgbClr val="000000"/>
                          </a:solidFill>
                          <a:latin typeface="Times New Roman"/>
                          <a:ea typeface="Calibri"/>
                          <a:cs typeface="Times New Roman"/>
                        </a:rPr>
                        <a:t>Σύμφωνο Ιωαννίδη-</a:t>
                      </a:r>
                      <a:r>
                        <a:rPr lang="el-GR" sz="1600" b="1" dirty="0" err="1">
                          <a:solidFill>
                            <a:srgbClr val="000000"/>
                          </a:solidFill>
                          <a:latin typeface="Times New Roman"/>
                          <a:ea typeface="Calibri"/>
                          <a:cs typeface="Times New Roman"/>
                        </a:rPr>
                        <a:t>Ράνκοβιτς</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43787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Η Μακεδονική Κομματική Οργάνωση του Αιγαίου εντάσσεται στο ΚΚΕ.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43787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Δημιουργία κεντρικής καθοδήγησης του ΝΟΦ για τη Μακεδονία του Αιγαίου.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43787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Ένταξη του </a:t>
                      </a:r>
                      <a:r>
                        <a:rPr lang="el-GR" sz="1600" b="1" dirty="0" err="1">
                          <a:solidFill>
                            <a:schemeClr val="tx1"/>
                          </a:solidFill>
                          <a:latin typeface="Times New Roman"/>
                          <a:ea typeface="Calibri"/>
                          <a:cs typeface="Times New Roman"/>
                        </a:rPr>
                        <a:t>Μινά</a:t>
                      </a:r>
                      <a:r>
                        <a:rPr lang="el-GR" sz="1600" b="1" dirty="0">
                          <a:solidFill>
                            <a:schemeClr val="tx1"/>
                          </a:solidFill>
                          <a:latin typeface="Times New Roman"/>
                          <a:ea typeface="Calibri"/>
                          <a:cs typeface="Times New Roman"/>
                        </a:rPr>
                        <a:t> </a:t>
                      </a:r>
                      <a:r>
                        <a:rPr lang="el-GR" sz="1600" b="1" dirty="0" err="1">
                          <a:solidFill>
                            <a:schemeClr val="tx1"/>
                          </a:solidFill>
                          <a:latin typeface="Times New Roman"/>
                          <a:ea typeface="Calibri"/>
                          <a:cs typeface="Times New Roman"/>
                        </a:rPr>
                        <a:t>Φότερ</a:t>
                      </a:r>
                      <a:r>
                        <a:rPr lang="el-GR" sz="1600" b="1" dirty="0">
                          <a:solidFill>
                            <a:schemeClr val="tx1"/>
                          </a:solidFill>
                          <a:latin typeface="Times New Roman"/>
                          <a:ea typeface="Calibri"/>
                          <a:cs typeface="Times New Roman"/>
                        </a:rPr>
                        <a:t> στην Επιτροπή Περιοχής Μακεδονίας-Θράκης.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56907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Πλήρης οργανωτική πολιτική ενότητα και ενότητα δράσης στο παρτιζάνικο κίνημα στην Ελλάδα και στη Μακεδονία του Αιγαίου.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56907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Ένταξη του </a:t>
                      </a:r>
                      <a:r>
                        <a:rPr lang="el-GR" sz="1600" b="1" dirty="0" err="1">
                          <a:solidFill>
                            <a:schemeClr val="tx1"/>
                          </a:solidFill>
                          <a:latin typeface="Times New Roman"/>
                          <a:ea typeface="Calibri"/>
                          <a:cs typeface="Times New Roman"/>
                        </a:rPr>
                        <a:t>Τζιότζε</a:t>
                      </a:r>
                      <a:r>
                        <a:rPr lang="el-GR" sz="1600" b="1" dirty="0">
                          <a:solidFill>
                            <a:schemeClr val="tx1"/>
                          </a:solidFill>
                          <a:latin typeface="Times New Roman"/>
                          <a:ea typeface="Calibri"/>
                          <a:cs typeface="Times New Roman"/>
                        </a:rPr>
                        <a:t> </a:t>
                      </a:r>
                      <a:r>
                        <a:rPr lang="el-GR" sz="1600" b="1" dirty="0" err="1">
                          <a:solidFill>
                            <a:schemeClr val="tx1"/>
                          </a:solidFill>
                          <a:latin typeface="Times New Roman"/>
                          <a:ea typeface="Calibri"/>
                          <a:cs typeface="Times New Roman"/>
                        </a:rPr>
                        <a:t>Ουρντάνοφ</a:t>
                      </a:r>
                      <a:r>
                        <a:rPr lang="el-GR" sz="1600" b="1" dirty="0">
                          <a:solidFill>
                            <a:schemeClr val="tx1"/>
                          </a:solidFill>
                          <a:latin typeface="Times New Roman"/>
                          <a:ea typeface="Calibri"/>
                          <a:cs typeface="Times New Roman"/>
                        </a:rPr>
                        <a:t> στο Γενικό Στρατηγείο του παρτιζάνικου κινήματος  της Μακεδονίας του Αιγαίου.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4 - Πίνακας"/>
          <p:cNvGraphicFramePr>
            <a:graphicFrameLocks noGrp="1"/>
          </p:cNvGraphicFramePr>
          <p:nvPr/>
        </p:nvGraphicFramePr>
        <p:xfrm>
          <a:off x="395536" y="3068960"/>
          <a:ext cx="8424936" cy="1121664"/>
        </p:xfrm>
        <a:graphic>
          <a:graphicData uri="http://schemas.openxmlformats.org/drawingml/2006/table">
            <a:tbl>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270030">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Σύνθεση του Αρχηγείου(21 </a:t>
                      </a:r>
                      <a:r>
                        <a:rPr lang="el-GR" sz="1600" b="1" dirty="0" err="1">
                          <a:solidFill>
                            <a:schemeClr val="tx1"/>
                          </a:solidFill>
                          <a:latin typeface="Times New Roman"/>
                          <a:ea typeface="Calibri"/>
                          <a:cs typeface="Times New Roman"/>
                        </a:rPr>
                        <a:t>Νομεβρίου</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270030">
                <a:tc>
                  <a:txBody>
                    <a:bodyPr/>
                    <a:lstStyle/>
                    <a:p>
                      <a:pPr algn="ctr">
                        <a:lnSpc>
                          <a:spcPct val="115000"/>
                        </a:lnSpc>
                        <a:spcAft>
                          <a:spcPts val="0"/>
                        </a:spcAft>
                      </a:pPr>
                      <a:r>
                        <a:rPr lang="el-GR" sz="1600" b="1" dirty="0">
                          <a:solidFill>
                            <a:schemeClr val="tx1"/>
                          </a:solidFill>
                          <a:latin typeface="Times New Roman"/>
                          <a:ea typeface="Calibri"/>
                          <a:cs typeface="Times New Roman"/>
                        </a:rPr>
                        <a:t>Στρατιωτικός διοικητής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err="1">
                          <a:solidFill>
                            <a:schemeClr val="tx1"/>
                          </a:solidFill>
                          <a:latin typeface="Times New Roman"/>
                          <a:ea typeface="Calibri"/>
                          <a:cs typeface="Times New Roman"/>
                        </a:rPr>
                        <a:t>Πάντος</a:t>
                      </a:r>
                      <a:r>
                        <a:rPr lang="el-GR" sz="1600" b="1" dirty="0">
                          <a:solidFill>
                            <a:schemeClr val="tx1"/>
                          </a:solidFill>
                          <a:latin typeface="Times New Roman"/>
                          <a:ea typeface="Calibri"/>
                          <a:cs typeface="Times New Roman"/>
                        </a:rPr>
                        <a:t> </a:t>
                      </a:r>
                      <a:r>
                        <a:rPr lang="el-GR" sz="1600" b="1" dirty="0" err="1">
                          <a:solidFill>
                            <a:schemeClr val="tx1"/>
                          </a:solidFill>
                          <a:latin typeface="Times New Roman"/>
                          <a:ea typeface="Calibri"/>
                          <a:cs typeface="Times New Roman"/>
                        </a:rPr>
                        <a:t>Συπέρκος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270030">
                <a:tc>
                  <a:txBody>
                    <a:bodyPr/>
                    <a:lstStyle/>
                    <a:p>
                      <a:pPr algn="ctr">
                        <a:lnSpc>
                          <a:spcPct val="115000"/>
                        </a:lnSpc>
                        <a:spcAft>
                          <a:spcPts val="0"/>
                        </a:spcAft>
                      </a:pPr>
                      <a:r>
                        <a:rPr lang="el-GR" sz="1600" b="1" dirty="0">
                          <a:solidFill>
                            <a:schemeClr val="tx1"/>
                          </a:solidFill>
                          <a:latin typeface="Times New Roman"/>
                          <a:ea typeface="Calibri"/>
                          <a:cs typeface="Times New Roman"/>
                        </a:rPr>
                        <a:t>Καπετάνιος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Αμύντας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270030">
                <a:tc>
                  <a:txBody>
                    <a:bodyPr/>
                    <a:lstStyle/>
                    <a:p>
                      <a:pPr algn="ctr">
                        <a:lnSpc>
                          <a:spcPct val="115000"/>
                        </a:lnSpc>
                        <a:spcAft>
                          <a:spcPts val="0"/>
                        </a:spcAft>
                      </a:pPr>
                      <a:r>
                        <a:rPr lang="el-GR" sz="1600" b="1" dirty="0">
                          <a:solidFill>
                            <a:schemeClr val="tx1"/>
                          </a:solidFill>
                          <a:latin typeface="Times New Roman"/>
                          <a:ea typeface="Calibri"/>
                          <a:cs typeface="Times New Roman"/>
                        </a:rPr>
                        <a:t>Τρίτο μέλος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Γρανίτης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5 - Πίνακας"/>
          <p:cNvGraphicFramePr>
            <a:graphicFrameLocks noGrp="1"/>
          </p:cNvGraphicFramePr>
          <p:nvPr/>
        </p:nvGraphicFramePr>
        <p:xfrm>
          <a:off x="251520" y="4437112"/>
          <a:ext cx="8496944" cy="1682496"/>
        </p:xfrm>
        <a:graphic>
          <a:graphicData uri="http://schemas.openxmlformats.org/drawingml/2006/table">
            <a:tbl>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204022">
                <a:tc gridSpan="2">
                  <a:txBody>
                    <a:bodyPr/>
                    <a:lstStyle/>
                    <a:p>
                      <a:pPr algn="ctr">
                        <a:lnSpc>
                          <a:spcPct val="115000"/>
                        </a:lnSpc>
                        <a:spcAft>
                          <a:spcPts val="0"/>
                        </a:spcAft>
                      </a:pPr>
                      <a:r>
                        <a:rPr lang="el-GR" sz="1600" b="1" dirty="0">
                          <a:solidFill>
                            <a:srgbClr val="000000"/>
                          </a:solidFill>
                          <a:latin typeface="Times New Roman"/>
                          <a:ea typeface="Calibri"/>
                          <a:cs typeface="Times New Roman"/>
                        </a:rPr>
                        <a:t>Οι πρώτες γυναίκες αντάρτισσες</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204022">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a:ea typeface="Calibri"/>
                          <a:cs typeface="Times New Roman"/>
                        </a:rPr>
                        <a:t>Σφέτα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a:ea typeface="Calibri"/>
                          <a:cs typeface="Times New Roman"/>
                        </a:rPr>
                        <a:t>Βαρικό</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20402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Θεοδώρα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Δροσοπηγή</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20402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Ευγενία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Δροσοπηγή</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204022">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Μίρκα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Άγιος Παντελεήμων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204022">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Ουρανία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Άγιος Παντελεήμων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7 - Θέση υποσέλιδου"/>
          <p:cNvSpPr>
            <a:spLocks noGrp="1"/>
          </p:cNvSpPr>
          <p:nvPr>
            <p:ph type="ftr" sz="quarter" idx="11"/>
          </p:nvPr>
        </p:nvSpPr>
        <p:spPr>
          <a:xfrm>
            <a:off x="179512" y="6410848"/>
            <a:ext cx="8784976" cy="447152"/>
          </a:xfrm>
        </p:spPr>
        <p:txBody>
          <a:bodyPr/>
          <a:lstStyle/>
          <a:p>
            <a:r>
              <a:rPr lang="el-GR" dirty="0" err="1"/>
              <a:t>Μινά</a:t>
            </a:r>
            <a:r>
              <a:rPr lang="el-GR" dirty="0"/>
              <a:t> </a:t>
            </a:r>
            <a:r>
              <a:rPr lang="el-GR" dirty="0" err="1"/>
              <a:t>Φότερ</a:t>
            </a:r>
            <a:r>
              <a:rPr lang="el-GR" dirty="0"/>
              <a:t>: Μέλος του Κεντρικού Συμβουλίου του NOF(21 Μαΐου 1945)</a:t>
            </a:r>
            <a:r>
              <a:rPr lang="en-US" dirty="0"/>
              <a:t> </a:t>
            </a:r>
            <a:r>
              <a:rPr lang="el-GR" dirty="0"/>
              <a:t>(</a:t>
            </a:r>
            <a:r>
              <a:rPr lang="en-US" dirty="0"/>
              <a:t>http://www.imma.edu.gr/macher/articles/07.html</a:t>
            </a:r>
            <a:r>
              <a:rPr lang="el-GR" dirty="0"/>
              <a:t> )</a:t>
            </a:r>
          </a:p>
        </p:txBody>
      </p:sp>
      <p:sp>
        <p:nvSpPr>
          <p:cNvPr id="7" name="6 - Θέση αριθμού διαφάνειας"/>
          <p:cNvSpPr>
            <a:spLocks noGrp="1"/>
          </p:cNvSpPr>
          <p:nvPr>
            <p:ph type="sldNum" sz="quarter" idx="12"/>
          </p:nvPr>
        </p:nvSpPr>
        <p:spPr/>
        <p:txBody>
          <a:bodyPr>
            <a:normAutofit/>
          </a:bodyPr>
          <a:lstStyle/>
          <a:p>
            <a:fld id="{5198D00F-BDFE-447A-8ECE-564066A06B81}" type="slidenum">
              <a:rPr lang="el-GR" smtClean="0"/>
              <a:pPr/>
              <a:t>511</a:t>
            </a:fld>
            <a:endParaRPr lang="el-GR"/>
          </a:p>
        </p:txBody>
      </p:sp>
    </p:spTree>
  </p:cSld>
  <p:clrMapOvr>
    <a:masterClrMapping/>
  </p:clrMapOvr>
  <p:transition>
    <p:dissolve/>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611560" y="260647"/>
          <a:ext cx="8064896" cy="1957450"/>
        </p:xfrm>
        <a:graphic>
          <a:graphicData uri="http://schemas.openxmlformats.org/drawingml/2006/table">
            <a:tbl>
              <a:tblPr/>
              <a:tblGrid>
                <a:gridCol w="8064896">
                  <a:extLst>
                    <a:ext uri="{9D8B030D-6E8A-4147-A177-3AD203B41FA5}">
                      <a16:colId xmlns:a16="http://schemas.microsoft.com/office/drawing/2014/main" val="20000"/>
                    </a:ext>
                  </a:extLst>
                </a:gridCol>
              </a:tblGrid>
              <a:tr h="558101">
                <a:tc>
                  <a:txBody>
                    <a:bodyPr/>
                    <a:lstStyle/>
                    <a:p>
                      <a:pPr algn="ctr">
                        <a:lnSpc>
                          <a:spcPct val="115000"/>
                        </a:lnSpc>
                        <a:spcAft>
                          <a:spcPts val="0"/>
                        </a:spcAft>
                      </a:pPr>
                      <a:r>
                        <a:rPr lang="el-GR" sz="1600" b="1" dirty="0">
                          <a:solidFill>
                            <a:srgbClr val="000000"/>
                          </a:solidFill>
                          <a:latin typeface="Times New Roman"/>
                          <a:ea typeface="Calibri"/>
                          <a:cs typeface="Times New Roman"/>
                        </a:rPr>
                        <a:t>Θετικές επιδράσεις της ενότητας στο </a:t>
                      </a:r>
                      <a:r>
                        <a:rPr lang="el-GR" sz="1600" b="1" dirty="0" err="1">
                          <a:solidFill>
                            <a:srgbClr val="000000"/>
                          </a:solidFill>
                          <a:latin typeface="Times New Roman"/>
                          <a:ea typeface="Calibri"/>
                          <a:cs typeface="Times New Roman"/>
                        </a:rPr>
                        <a:t>σλαβομακεδονικό</a:t>
                      </a:r>
                      <a:r>
                        <a:rPr lang="el-GR" sz="1600" b="1" dirty="0">
                          <a:solidFill>
                            <a:srgbClr val="000000"/>
                          </a:solidFill>
                          <a:latin typeface="Times New Roman"/>
                          <a:ea typeface="Calibri"/>
                          <a:cs typeface="Times New Roman"/>
                        </a:rPr>
                        <a:t> στοιχείο.</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269914">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Δημιουργία ΑΚΕ.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55810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Ενδυνάμωση της συμφιλιωτικής δουλειάς ανάμεσα στους Έλληνες και τους </a:t>
                      </a:r>
                      <a:r>
                        <a:rPr lang="el-GR" sz="1600" b="1" dirty="0" err="1">
                          <a:solidFill>
                            <a:schemeClr val="tx1"/>
                          </a:solidFill>
                          <a:latin typeface="Times New Roman"/>
                          <a:ea typeface="Calibri"/>
                          <a:cs typeface="Times New Roman"/>
                        </a:rPr>
                        <a:t>σλαβομακεδόνες</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55810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Αποκατάσταση δηλωσιών(ηγετικά στελέχη στην απελευθερωτική τους οργάνωση).</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5 - Πίνακας"/>
          <p:cNvGraphicFramePr>
            <a:graphicFrameLocks noGrp="1"/>
          </p:cNvGraphicFramePr>
          <p:nvPr/>
        </p:nvGraphicFramePr>
        <p:xfrm>
          <a:off x="1331640" y="2348880"/>
          <a:ext cx="6768752" cy="1708779"/>
        </p:xfrm>
        <a:graphic>
          <a:graphicData uri="http://schemas.openxmlformats.org/drawingml/2006/table">
            <a:tbl>
              <a:tblPr/>
              <a:tblGrid>
                <a:gridCol w="6768752">
                  <a:extLst>
                    <a:ext uri="{9D8B030D-6E8A-4147-A177-3AD203B41FA5}">
                      <a16:colId xmlns:a16="http://schemas.microsoft.com/office/drawing/2014/main" val="20000"/>
                    </a:ext>
                  </a:extLst>
                </a:gridCol>
              </a:tblGrid>
              <a:tr h="332745">
                <a:tc>
                  <a:txBody>
                    <a:bodyPr/>
                    <a:lstStyle/>
                    <a:p>
                      <a:pPr algn="ctr">
                        <a:lnSpc>
                          <a:spcPct val="115000"/>
                        </a:lnSpc>
                        <a:spcAft>
                          <a:spcPts val="0"/>
                        </a:spcAft>
                      </a:pPr>
                      <a:r>
                        <a:rPr lang="el-GR" sz="1600" b="1" dirty="0">
                          <a:solidFill>
                            <a:srgbClr val="000000"/>
                          </a:solidFill>
                          <a:latin typeface="Times New Roman"/>
                          <a:ea typeface="Calibri"/>
                          <a:cs typeface="Times New Roman"/>
                        </a:rPr>
                        <a:t>Συνέπειες κοινού Αρχηγείου στο Βίτσι.</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688017">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Μαζικοποίηση τμημάτων του ΔΣΕ και των πολιτικών οργανώσεων.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688017">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Ένταξη στις οργανώσεις του ΝΟΦ όλων των σλαβόφωνων μελών του ΚΚΕ και του ΑΚΕ.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6 - Πίνακας"/>
          <p:cNvGraphicFramePr>
            <a:graphicFrameLocks noGrp="1"/>
          </p:cNvGraphicFramePr>
          <p:nvPr/>
        </p:nvGraphicFramePr>
        <p:xfrm>
          <a:off x="467544" y="4365105"/>
          <a:ext cx="8280920" cy="2016625"/>
        </p:xfrm>
        <a:graphic>
          <a:graphicData uri="http://schemas.openxmlformats.org/drawingml/2006/table">
            <a:tbl>
              <a:tblPr/>
              <a:tblGrid>
                <a:gridCol w="8280920">
                  <a:extLst>
                    <a:ext uri="{9D8B030D-6E8A-4147-A177-3AD203B41FA5}">
                      <a16:colId xmlns:a16="http://schemas.microsoft.com/office/drawing/2014/main" val="20000"/>
                    </a:ext>
                  </a:extLst>
                </a:gridCol>
              </a:tblGrid>
              <a:tr h="708285">
                <a:tc>
                  <a:txBody>
                    <a:bodyPr/>
                    <a:lstStyle/>
                    <a:p>
                      <a:pPr algn="ctr">
                        <a:lnSpc>
                          <a:spcPct val="115000"/>
                        </a:lnSpc>
                        <a:spcAft>
                          <a:spcPts val="0"/>
                        </a:spcAft>
                      </a:pPr>
                      <a:r>
                        <a:rPr lang="el-GR" sz="1600" b="1" dirty="0">
                          <a:solidFill>
                            <a:srgbClr val="000000"/>
                          </a:solidFill>
                          <a:latin typeface="Times New Roman"/>
                          <a:ea typeface="Calibri"/>
                          <a:cs typeface="Times New Roman"/>
                        </a:rPr>
                        <a:t>Στοιχεία που φανερώνουν τη υπονομευτική συνέχιση των διασυνδέσεων των </a:t>
                      </a:r>
                      <a:r>
                        <a:rPr lang="el-GR" sz="1600" b="1" dirty="0" err="1">
                          <a:solidFill>
                            <a:srgbClr val="000000"/>
                          </a:solidFill>
                          <a:latin typeface="Times New Roman"/>
                          <a:ea typeface="Calibri"/>
                          <a:cs typeface="Times New Roman"/>
                        </a:rPr>
                        <a:t>Νοφιτών</a:t>
                      </a:r>
                      <a:r>
                        <a:rPr lang="el-GR" sz="1600" b="1" dirty="0">
                          <a:solidFill>
                            <a:srgbClr val="000000"/>
                          </a:solidFill>
                          <a:latin typeface="Times New Roman"/>
                          <a:ea typeface="Calibri"/>
                          <a:cs typeface="Times New Roman"/>
                        </a:rPr>
                        <a:t> με τους </a:t>
                      </a:r>
                      <a:r>
                        <a:rPr lang="el-GR" sz="1600" b="1" dirty="0" err="1">
                          <a:solidFill>
                            <a:srgbClr val="000000"/>
                          </a:solidFill>
                          <a:latin typeface="Times New Roman"/>
                          <a:ea typeface="Calibri"/>
                          <a:cs typeface="Times New Roman"/>
                        </a:rPr>
                        <a:t>Σερβομακεδόνες</a:t>
                      </a:r>
                      <a:r>
                        <a:rPr lang="el-GR" sz="1600" b="1" dirty="0">
                          <a:solidFill>
                            <a:srgbClr val="000000"/>
                          </a:solidFill>
                          <a:latin typeface="Times New Roman"/>
                          <a:ea typeface="Calibri"/>
                          <a:cs typeface="Times New Roman"/>
                        </a:rPr>
                        <a:t> των Σκοπίων.</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46709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Προσπάθεια ένταξης στον ΔΣΕ των πιο αφοσιωμένων </a:t>
                      </a:r>
                      <a:r>
                        <a:rPr lang="el-GR" sz="1600" b="1" dirty="0" err="1">
                          <a:solidFill>
                            <a:schemeClr val="tx1"/>
                          </a:solidFill>
                          <a:latin typeface="Times New Roman"/>
                          <a:ea typeface="Calibri"/>
                          <a:cs typeface="Times New Roman"/>
                        </a:rPr>
                        <a:t>Νοφιτών</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56083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Αποκλεισμός των σλαβόφωνων που είχαν σχέση με το ΚΚΕ από τις διάφορες δουλειές.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28041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Αποκλεισμός των παλιών </a:t>
                      </a:r>
                      <a:r>
                        <a:rPr lang="el-GR" sz="1600" b="1" dirty="0" err="1">
                          <a:solidFill>
                            <a:schemeClr val="tx1"/>
                          </a:solidFill>
                          <a:latin typeface="Times New Roman"/>
                          <a:ea typeface="Calibri"/>
                          <a:cs typeface="Times New Roman"/>
                        </a:rPr>
                        <a:t>Ελασιτών</a:t>
                      </a:r>
                      <a:r>
                        <a:rPr lang="el-GR" sz="1600" b="1" dirty="0">
                          <a:solidFill>
                            <a:schemeClr val="tx1"/>
                          </a:solidFill>
                          <a:latin typeface="Times New Roman"/>
                          <a:ea typeface="Calibri"/>
                          <a:cs typeface="Times New Roman"/>
                        </a:rPr>
                        <a:t> σλαβόφωνων.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7 - Θέση αριθμού διαφάνειας"/>
          <p:cNvSpPr>
            <a:spLocks noGrp="1"/>
          </p:cNvSpPr>
          <p:nvPr>
            <p:ph type="sldNum" sz="quarter" idx="12"/>
          </p:nvPr>
        </p:nvSpPr>
        <p:spPr/>
        <p:txBody>
          <a:bodyPr>
            <a:normAutofit/>
          </a:bodyPr>
          <a:lstStyle/>
          <a:p>
            <a:fld id="{5198D00F-BDFE-447A-8ECE-564066A06B81}" type="slidenum">
              <a:rPr lang="el-GR" smtClean="0"/>
              <a:pPr/>
              <a:t>512</a:t>
            </a:fld>
            <a:endParaRPr lang="el-GR"/>
          </a:p>
        </p:txBody>
      </p:sp>
    </p:spTree>
  </p:cSld>
  <p:clrMapOvr>
    <a:masterClrMapping/>
  </p:clrMapOvr>
  <p:transition>
    <p:dissolve/>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n-US" b="1" dirty="0"/>
          </a:p>
          <a:p>
            <a:endParaRPr lang="en-US" b="1" dirty="0"/>
          </a:p>
          <a:p>
            <a:endParaRPr lang="en-US" b="1" dirty="0"/>
          </a:p>
          <a:p>
            <a:pPr algn="ctr">
              <a:buNone/>
            </a:pPr>
            <a:r>
              <a:rPr lang="el-GR" sz="3000" b="1" dirty="0"/>
              <a:t>«Ο χειμώνας του 1947»</a:t>
            </a:r>
          </a:p>
          <a:p>
            <a:endParaRPr lang="el-GR" dirty="0"/>
          </a:p>
        </p:txBody>
      </p:sp>
      <p:sp>
        <p:nvSpPr>
          <p:cNvPr id="4" name="3 - Θέση αριθμού διαφάνειας"/>
          <p:cNvSpPr>
            <a:spLocks noGrp="1"/>
          </p:cNvSpPr>
          <p:nvPr>
            <p:ph type="sldNum" sz="quarter" idx="12"/>
          </p:nvPr>
        </p:nvSpPr>
        <p:spPr/>
        <p:txBody>
          <a:bodyPr>
            <a:normAutofit/>
          </a:bodyPr>
          <a:lstStyle/>
          <a:p>
            <a:fld id="{5198D00F-BDFE-447A-8ECE-564066A06B81}" type="slidenum">
              <a:rPr lang="el-GR" smtClean="0"/>
              <a:pPr/>
              <a:t>513</a:t>
            </a:fld>
            <a:endParaRPr lang="el-GR"/>
          </a:p>
        </p:txBody>
      </p:sp>
    </p:spTree>
  </p:cSld>
  <p:clrMapOvr>
    <a:masterClrMapping/>
  </p:clrMapOvr>
  <p:transition>
    <p:dissolve/>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534400" cy="758952"/>
          </a:xfrm>
        </p:spPr>
        <p:txBody>
          <a:bodyPr>
            <a:normAutofit fontScale="90000"/>
          </a:bodyPr>
          <a:lstStyle/>
          <a:p>
            <a:br>
              <a:rPr lang="en-US" b="1" dirty="0"/>
            </a:br>
            <a:br>
              <a:rPr lang="el-GR" b="1" dirty="0"/>
            </a:br>
            <a:r>
              <a:rPr lang="el-GR" sz="3600" b="1" dirty="0"/>
              <a:t>ΕΞΕΤΑΣΤΙΚΗ ΕΠΙΤΡΟΠΗ ΟΗΕ ΙΑΝΟΥΑΡΙΟΣ 1947</a:t>
            </a:r>
            <a:br>
              <a:rPr lang="el-GR" b="1" dirty="0"/>
            </a:br>
            <a:r>
              <a:rPr lang="el-GR" sz="2200" b="1" dirty="0"/>
              <a:t>Η </a:t>
            </a:r>
            <a:r>
              <a:rPr lang="el-GR" sz="2200" b="1" dirty="0">
                <a:solidFill>
                  <a:schemeClr val="tx1"/>
                </a:solidFill>
              </a:rPr>
              <a:t>εξεταστική επιτροπή του ΟΗΕ στη Φλώρινα.</a:t>
            </a:r>
            <a:br>
              <a:rPr lang="el-GR" b="1" dirty="0">
                <a:solidFill>
                  <a:schemeClr val="tx1"/>
                </a:solidFill>
              </a:rPr>
            </a:br>
            <a:endParaRPr lang="el-GR" dirty="0">
              <a:solidFill>
                <a:schemeClr val="tx1"/>
              </a:solidFill>
            </a:endParaRPr>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514</a:t>
            </a:fld>
            <a:endParaRPr lang="el-GR" dirty="0"/>
          </a:p>
        </p:txBody>
      </p:sp>
      <p:graphicFrame>
        <p:nvGraphicFramePr>
          <p:cNvPr id="4" name="3 - Πίνακας"/>
          <p:cNvGraphicFramePr>
            <a:graphicFrameLocks noGrp="1"/>
          </p:cNvGraphicFramePr>
          <p:nvPr/>
        </p:nvGraphicFramePr>
        <p:xfrm>
          <a:off x="142844" y="2643181"/>
          <a:ext cx="9001156" cy="4214819"/>
        </p:xfrm>
        <a:graphic>
          <a:graphicData uri="http://schemas.openxmlformats.org/drawingml/2006/table">
            <a:tbl>
              <a:tblPr/>
              <a:tblGrid>
                <a:gridCol w="5034169">
                  <a:extLst>
                    <a:ext uri="{9D8B030D-6E8A-4147-A177-3AD203B41FA5}">
                      <a16:colId xmlns:a16="http://schemas.microsoft.com/office/drawing/2014/main" val="20000"/>
                    </a:ext>
                  </a:extLst>
                </a:gridCol>
                <a:gridCol w="3966987">
                  <a:extLst>
                    <a:ext uri="{9D8B030D-6E8A-4147-A177-3AD203B41FA5}">
                      <a16:colId xmlns:a16="http://schemas.microsoft.com/office/drawing/2014/main" val="20001"/>
                    </a:ext>
                  </a:extLst>
                </a:gridCol>
              </a:tblGrid>
              <a:tr h="409986">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Συνέπειες της «τρομοκρατίας» στη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52494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24 δολοφονημένοι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5 τρελάθηκαν από βασανιστήρια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40998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96 βιασμοί γυναικών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60 λεηλασίες χωριών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81997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3.000 φυλακισμένοι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1.000 λεηλασίες οικογενειών καταδιωκομένων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409986">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1.300 δικασμένοι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4.500 άτομα μετακινήθηκαν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819972">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1.200 υπόδικοι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1.300 αγροτικά νοικοκυριά καταλήφθηκαν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409986">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500 εξόριστοι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2.000 φυγάδες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409986">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10.000 συλληφθέντες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500 Άνεργοι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4 - TextBox"/>
          <p:cNvSpPr txBox="1"/>
          <p:nvPr/>
        </p:nvSpPr>
        <p:spPr>
          <a:xfrm>
            <a:off x="899592" y="1628800"/>
            <a:ext cx="7344816" cy="1077218"/>
          </a:xfrm>
          <a:prstGeom prst="rect">
            <a:avLst/>
          </a:prstGeom>
          <a:noFill/>
        </p:spPr>
        <p:txBody>
          <a:bodyPr wrap="square" rtlCol="0">
            <a:spAutoFit/>
          </a:bodyPr>
          <a:lstStyle/>
          <a:p>
            <a:pPr algn="just"/>
            <a:r>
              <a:rPr lang="el-GR" sz="1600" dirty="0"/>
              <a:t>Στις αρχές του Ιανουαρίου του 1947 ήρθε στην Αθήνα η επιτροπή του ΟΗΕ  και με έδρα τη Θεσσαλονίκη παρέμεινε μέχρι και τον Ιούλιο του 1947. Με την είσοδό της στη Φλώρινα συγκροτήθηκε εκ μέρους του ΕΑΜ επιτροπή με στόχο τη φανέρωση των συνεπειών της «τρομοκρατίας» στη Φλώρινα.</a:t>
            </a:r>
          </a:p>
        </p:txBody>
      </p:sp>
    </p:spTree>
  </p:cSld>
  <p:clrMapOvr>
    <a:masterClrMapping/>
  </p:clrMapOvr>
  <p:transition>
    <p:dissolve/>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8534400" cy="1071546"/>
          </a:xfrm>
        </p:spPr>
        <p:txBody>
          <a:bodyPr>
            <a:normAutofit fontScale="90000"/>
          </a:bodyPr>
          <a:lstStyle/>
          <a:p>
            <a:br>
              <a:rPr lang="en-US" b="1" dirty="0"/>
            </a:br>
            <a:br>
              <a:rPr lang="el-GR" b="1" dirty="0"/>
            </a:br>
            <a:r>
              <a:rPr lang="el-GR" sz="3100" b="1" dirty="0">
                <a:latin typeface="Times New Roman" pitchFamily="18" charset="0"/>
                <a:cs typeface="Times New Roman" pitchFamily="18" charset="0"/>
              </a:rPr>
              <a:t>Η λιποταξία διμοιρίας του κυβερνητικού στρατού από την Πύλη</a:t>
            </a:r>
            <a:r>
              <a:rPr lang="el-GR" sz="3600" b="1" dirty="0">
                <a:latin typeface="Times New Roman" pitchFamily="18" charset="0"/>
                <a:cs typeface="Times New Roman" pitchFamily="18" charset="0"/>
              </a:rPr>
              <a:t>.</a:t>
            </a:r>
            <a:br>
              <a:rPr lang="el-GR" sz="3600" b="1" dirty="0">
                <a:latin typeface="Times New Roman" pitchFamily="18" charset="0"/>
                <a:cs typeface="Times New Roman" pitchFamily="18" charset="0"/>
              </a:rPr>
            </a:br>
            <a:endParaRPr lang="el-GR" sz="3600" dirty="0">
              <a:latin typeface="Times New Roman" pitchFamily="18" charset="0"/>
              <a:cs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515</a:t>
            </a:fld>
            <a:endParaRPr lang="el-GR"/>
          </a:p>
        </p:txBody>
      </p:sp>
      <p:graphicFrame>
        <p:nvGraphicFramePr>
          <p:cNvPr id="4" name="3 - Πίνακας"/>
          <p:cNvGraphicFramePr>
            <a:graphicFrameLocks noGrp="1"/>
          </p:cNvGraphicFramePr>
          <p:nvPr/>
        </p:nvGraphicFramePr>
        <p:xfrm>
          <a:off x="71406" y="2924944"/>
          <a:ext cx="9072593" cy="3933056"/>
        </p:xfrm>
        <a:graphic>
          <a:graphicData uri="http://schemas.openxmlformats.org/drawingml/2006/table">
            <a:tbl>
              <a:tblPr/>
              <a:tblGrid>
                <a:gridCol w="5581563">
                  <a:extLst>
                    <a:ext uri="{9D8B030D-6E8A-4147-A177-3AD203B41FA5}">
                      <a16:colId xmlns:a16="http://schemas.microsoft.com/office/drawing/2014/main" val="20000"/>
                    </a:ext>
                  </a:extLst>
                </a:gridCol>
                <a:gridCol w="3491030">
                  <a:extLst>
                    <a:ext uri="{9D8B030D-6E8A-4147-A177-3AD203B41FA5}">
                      <a16:colId xmlns:a16="http://schemas.microsoft.com/office/drawing/2014/main" val="20001"/>
                    </a:ext>
                  </a:extLst>
                </a:gridCol>
              </a:tblGrid>
              <a:tr h="983264">
                <a:tc gridSpan="2">
                  <a:txBody>
                    <a:bodyPr/>
                    <a:lstStyle/>
                    <a:p>
                      <a:pPr algn="ctr">
                        <a:lnSpc>
                          <a:spcPct val="115000"/>
                        </a:lnSpc>
                        <a:spcAft>
                          <a:spcPts val="0"/>
                        </a:spcAft>
                      </a:pPr>
                      <a:r>
                        <a:rPr lang="el-GR" sz="2800" b="1" dirty="0">
                          <a:solidFill>
                            <a:schemeClr val="tx1"/>
                          </a:solidFill>
                          <a:latin typeface="Times New Roman"/>
                          <a:ea typeface="Calibri"/>
                          <a:cs typeface="Times New Roman"/>
                        </a:rPr>
                        <a:t>Φλωρινιώτες που συνελήφθησαν</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983264">
                <a:tc>
                  <a:txBody>
                    <a:bodyPr/>
                    <a:lstStyle/>
                    <a:p>
                      <a:pPr marL="342900" lvl="0" indent="-342900">
                        <a:lnSpc>
                          <a:spcPct val="115000"/>
                        </a:lnSpc>
                        <a:spcAft>
                          <a:spcPts val="0"/>
                        </a:spcAft>
                        <a:buFont typeface="Symbol"/>
                        <a:buChar char=""/>
                      </a:pPr>
                      <a:r>
                        <a:rPr lang="el-GR" sz="2800" b="1" dirty="0">
                          <a:solidFill>
                            <a:schemeClr val="tx1"/>
                          </a:solidFill>
                          <a:latin typeface="Times New Roman"/>
                          <a:ea typeface="Calibri"/>
                          <a:cs typeface="Times New Roman"/>
                        </a:rPr>
                        <a:t>Παύλος </a:t>
                      </a:r>
                      <a:r>
                        <a:rPr lang="el-GR" sz="2800" b="1" dirty="0" err="1">
                          <a:solidFill>
                            <a:schemeClr val="tx1"/>
                          </a:solidFill>
                          <a:latin typeface="Times New Roman"/>
                          <a:ea typeface="Calibri"/>
                          <a:cs typeface="Times New Roman"/>
                        </a:rPr>
                        <a:t>Σταματιάδης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800" b="1" dirty="0">
                          <a:solidFill>
                            <a:schemeClr val="tx1"/>
                          </a:solidFill>
                          <a:latin typeface="Times New Roman"/>
                          <a:ea typeface="Calibri"/>
                          <a:cs typeface="Times New Roman"/>
                        </a:rPr>
                        <a:t>Μενέλαος Αντωνίου</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983264">
                <a:tc>
                  <a:txBody>
                    <a:bodyPr/>
                    <a:lstStyle/>
                    <a:p>
                      <a:pPr marL="342900" lvl="0" indent="-342900">
                        <a:lnSpc>
                          <a:spcPct val="115000"/>
                        </a:lnSpc>
                        <a:spcAft>
                          <a:spcPts val="0"/>
                        </a:spcAft>
                        <a:buFont typeface="Symbol"/>
                        <a:buChar char=""/>
                      </a:pPr>
                      <a:r>
                        <a:rPr lang="el-GR" sz="2800" b="1" dirty="0" err="1">
                          <a:solidFill>
                            <a:schemeClr val="tx1"/>
                          </a:solidFill>
                          <a:latin typeface="Times New Roman"/>
                          <a:ea typeface="Calibri"/>
                          <a:cs typeface="Times New Roman"/>
                        </a:rPr>
                        <a:t>Αναστάσης</a:t>
                      </a:r>
                      <a:r>
                        <a:rPr lang="el-GR" sz="2800" b="1" dirty="0">
                          <a:solidFill>
                            <a:schemeClr val="tx1"/>
                          </a:solidFill>
                          <a:latin typeface="Times New Roman"/>
                          <a:ea typeface="Calibri"/>
                          <a:cs typeface="Times New Roman"/>
                        </a:rPr>
                        <a:t> </a:t>
                      </a:r>
                      <a:r>
                        <a:rPr lang="el-GR" sz="2800" b="1" dirty="0" err="1">
                          <a:solidFill>
                            <a:schemeClr val="tx1"/>
                          </a:solidFill>
                          <a:latin typeface="Times New Roman"/>
                          <a:ea typeface="Calibri"/>
                          <a:cs typeface="Times New Roman"/>
                        </a:rPr>
                        <a:t>Χατζηεφραιμίδης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800" b="1" dirty="0" err="1">
                          <a:solidFill>
                            <a:schemeClr val="tx1"/>
                          </a:solidFill>
                          <a:latin typeface="Times New Roman"/>
                          <a:ea typeface="Calibri"/>
                          <a:cs typeface="Times New Roman"/>
                        </a:rPr>
                        <a:t>Αναστάσης</a:t>
                      </a:r>
                      <a:r>
                        <a:rPr lang="el-GR" sz="2800" b="1" dirty="0">
                          <a:solidFill>
                            <a:schemeClr val="tx1"/>
                          </a:solidFill>
                          <a:latin typeface="Times New Roman"/>
                          <a:ea typeface="Calibri"/>
                          <a:cs typeface="Times New Roman"/>
                        </a:rPr>
                        <a:t> </a:t>
                      </a:r>
                      <a:r>
                        <a:rPr lang="el-GR" sz="2800" b="1" dirty="0" err="1">
                          <a:solidFill>
                            <a:schemeClr val="tx1"/>
                          </a:solidFill>
                          <a:latin typeface="Times New Roman"/>
                          <a:ea typeface="Calibri"/>
                          <a:cs typeface="Times New Roman"/>
                        </a:rPr>
                        <a:t>Καραμποζίνης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983264">
                <a:tc>
                  <a:txBody>
                    <a:bodyPr/>
                    <a:lstStyle/>
                    <a:p>
                      <a:pPr marL="342900" lvl="0" indent="-342900">
                        <a:lnSpc>
                          <a:spcPct val="115000"/>
                        </a:lnSpc>
                        <a:spcAft>
                          <a:spcPts val="0"/>
                        </a:spcAft>
                        <a:buFont typeface="Symbol"/>
                        <a:buChar char=""/>
                      </a:pPr>
                      <a:r>
                        <a:rPr lang="el-GR" sz="2800" b="1">
                          <a:solidFill>
                            <a:schemeClr val="tx1"/>
                          </a:solidFill>
                          <a:latin typeface="Times New Roman"/>
                          <a:ea typeface="Calibri"/>
                          <a:cs typeface="Times New Roman"/>
                        </a:rPr>
                        <a:t>Χρήστος Λάγου</a:t>
                      </a:r>
                      <a:endParaRPr lang="el-GR" sz="28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800" b="1" dirty="0" err="1">
                          <a:solidFill>
                            <a:schemeClr val="tx1"/>
                          </a:solidFill>
                          <a:latin typeface="Times New Roman"/>
                          <a:ea typeface="Calibri"/>
                          <a:cs typeface="Times New Roman"/>
                        </a:rPr>
                        <a:t>Σωτηράκης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4 - TextBox"/>
          <p:cNvSpPr txBox="1"/>
          <p:nvPr/>
        </p:nvSpPr>
        <p:spPr>
          <a:xfrm>
            <a:off x="0" y="1628800"/>
            <a:ext cx="8244408" cy="830997"/>
          </a:xfrm>
          <a:prstGeom prst="rect">
            <a:avLst/>
          </a:prstGeom>
          <a:noFill/>
        </p:spPr>
        <p:txBody>
          <a:bodyPr wrap="square" rtlCol="0">
            <a:spAutoFit/>
          </a:bodyPr>
          <a:lstStyle/>
          <a:p>
            <a:r>
              <a:rPr lang="el-GR" sz="1600" dirty="0"/>
              <a:t>Στις 24 Απριλίου του 1947 λιποτάχτησε μια διμοιρία του κυβερνητικού στρατού από την Πύλη Πρέσπας, για να ενσωματωθούν στους αντάρτες. Συνέπεια της λιποταξίας ήταν οι μαζικές συλλήψεις φαντάρων και κάποιων Φλωρινιωτών.</a:t>
            </a:r>
          </a:p>
        </p:txBody>
      </p:sp>
    </p:spTree>
  </p:cSld>
  <p:clrMapOvr>
    <a:masterClrMapping/>
  </p:clrMapOvr>
  <p:transition>
    <p:dissolve/>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892480" cy="987552"/>
          </a:xfrm>
        </p:spPr>
        <p:txBody>
          <a:bodyPr>
            <a:noAutofit/>
          </a:bodyPr>
          <a:lstStyle/>
          <a:p>
            <a:br>
              <a:rPr lang="el-GR" sz="2000" b="1" dirty="0"/>
            </a:br>
            <a:br>
              <a:rPr lang="el-GR" sz="2000" b="1" dirty="0"/>
            </a:br>
            <a:br>
              <a:rPr lang="el-GR" sz="2000" b="1" dirty="0"/>
            </a:br>
            <a:br>
              <a:rPr lang="el-GR" sz="2000" b="1" dirty="0"/>
            </a:br>
            <a:br>
              <a:rPr lang="el-GR" sz="2000" b="1" dirty="0"/>
            </a:br>
            <a:r>
              <a:rPr lang="el-GR" sz="2000" b="1" dirty="0"/>
              <a:t>Ομαδικές συλλήψεις και θανατικές καταδίκες των στρατοδικείων.</a:t>
            </a:r>
            <a:br>
              <a:rPr lang="el-GR" sz="2000" b="1" dirty="0"/>
            </a:br>
            <a:endParaRPr lang="el-GR" sz="2000" dirty="0"/>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516</a:t>
            </a:fld>
            <a:endParaRPr lang="el-GR"/>
          </a:p>
        </p:txBody>
      </p:sp>
      <p:graphicFrame>
        <p:nvGraphicFramePr>
          <p:cNvPr id="4" name="3 - Πίνακας"/>
          <p:cNvGraphicFramePr>
            <a:graphicFrameLocks noGrp="1"/>
          </p:cNvGraphicFramePr>
          <p:nvPr/>
        </p:nvGraphicFramePr>
        <p:xfrm>
          <a:off x="0" y="-4"/>
          <a:ext cx="9144000" cy="420624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21091">
                <a:tc gridSpan="2">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Οι πρώτοι συλληφθέντες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Ευθύμιος Ιωαννίδης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Επιτροπής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Περικλής </a:t>
                      </a:r>
                      <a:r>
                        <a:rPr lang="el-GR" sz="2000" b="1" dirty="0" err="1">
                          <a:solidFill>
                            <a:schemeClr val="tx1"/>
                          </a:solidFill>
                          <a:latin typeface="Times New Roman" pitchFamily="18" charset="0"/>
                          <a:ea typeface="Calibri"/>
                          <a:cs typeface="Times New Roman" pitchFamily="18" charset="0"/>
                        </a:rPr>
                        <a:t>Μητσόλης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 της ΚΟ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Θόδωρος </a:t>
                      </a:r>
                      <a:r>
                        <a:rPr lang="el-GR" sz="2000" b="1" dirty="0" err="1">
                          <a:solidFill>
                            <a:schemeClr val="tx1"/>
                          </a:solidFill>
                          <a:latin typeface="Times New Roman" pitchFamily="18" charset="0"/>
                          <a:ea typeface="Calibri"/>
                          <a:cs typeface="Times New Roman" pitchFamily="18" charset="0"/>
                        </a:rPr>
                        <a:t>Μποζίνης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της ΚΟΒ εργαζομένων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Άννα </a:t>
                      </a:r>
                      <a:r>
                        <a:rPr lang="el-GR" sz="2000" b="1" dirty="0" err="1">
                          <a:solidFill>
                            <a:schemeClr val="tx1"/>
                          </a:solidFill>
                          <a:latin typeface="Times New Roman" pitchFamily="18" charset="0"/>
                          <a:ea typeface="Calibri"/>
                          <a:cs typeface="Times New Roman" pitchFamily="18" charset="0"/>
                        </a:rPr>
                        <a:t>Κεβρεκίδου</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της ΕΠΟΝ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Βασίλης </a:t>
                      </a:r>
                      <a:r>
                        <a:rPr lang="el-GR" sz="2000" b="1" dirty="0" err="1">
                          <a:solidFill>
                            <a:schemeClr val="tx1"/>
                          </a:solidFill>
                          <a:latin typeface="Times New Roman" pitchFamily="18" charset="0"/>
                          <a:ea typeface="Calibri"/>
                          <a:cs typeface="Times New Roman" pitchFamily="18" charset="0"/>
                        </a:rPr>
                        <a:t>Γυμνόπουλος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του ΕΑΜ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321091">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Βαΐτσα</a:t>
                      </a:r>
                      <a:r>
                        <a:rPr lang="el-GR" sz="2000" b="1" dirty="0">
                          <a:solidFill>
                            <a:schemeClr val="tx1"/>
                          </a:solidFill>
                          <a:latin typeface="Times New Roman" pitchFamily="18" charset="0"/>
                          <a:ea typeface="Calibri"/>
                          <a:cs typeface="Times New Roman" pitchFamily="18" charset="0"/>
                        </a:rPr>
                        <a:t> </a:t>
                      </a:r>
                      <a:r>
                        <a:rPr lang="el-GR" sz="2000" b="1" dirty="0" err="1">
                          <a:solidFill>
                            <a:schemeClr val="tx1"/>
                          </a:solidFill>
                          <a:latin typeface="Times New Roman" pitchFamily="18" charset="0"/>
                          <a:ea typeface="Calibri"/>
                          <a:cs typeface="Times New Roman" pitchFamily="18" charset="0"/>
                        </a:rPr>
                        <a:t>Μπλιάγκα</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 του ΕΑΜ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Βασίλης </a:t>
                      </a:r>
                      <a:r>
                        <a:rPr lang="el-GR" sz="2000" b="1" dirty="0" err="1">
                          <a:solidFill>
                            <a:schemeClr val="tx1"/>
                          </a:solidFill>
                          <a:latin typeface="Times New Roman" pitchFamily="18" charset="0"/>
                          <a:ea typeface="Calibri"/>
                          <a:cs typeface="Times New Roman" pitchFamily="18" charset="0"/>
                        </a:rPr>
                        <a:t>Τζιντζόγλου</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 της ΚΟ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Δημήτρης </a:t>
                      </a:r>
                      <a:r>
                        <a:rPr lang="el-GR" sz="2000" b="1" dirty="0" err="1">
                          <a:solidFill>
                            <a:schemeClr val="tx1"/>
                          </a:solidFill>
                          <a:latin typeface="Times New Roman" pitchFamily="18" charset="0"/>
                          <a:ea typeface="Calibri"/>
                          <a:cs typeface="Times New Roman" pitchFamily="18" charset="0"/>
                        </a:rPr>
                        <a:t>Κιάντος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ΚΟΒ αγροτικής συνοικίας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r h="321091">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Χρήστος Μηχαϊλίδης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του ΕΑΜ </a:t>
                      </a:r>
                      <a:r>
                        <a:rPr lang="el-GR" sz="2000" b="1" dirty="0" err="1">
                          <a:solidFill>
                            <a:schemeClr val="tx1"/>
                          </a:solidFill>
                          <a:latin typeface="Times New Roman" pitchFamily="18" charset="0"/>
                          <a:ea typeface="Calibri"/>
                          <a:cs typeface="Times New Roman" pitchFamily="18" charset="0"/>
                        </a:rPr>
                        <a:t>Λευκώνας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9"/>
                  </a:ext>
                </a:extLst>
              </a:tr>
              <a:tr h="321091">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Μηχαϊλίδου</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0"/>
                  </a:ext>
                </a:extLst>
              </a:tr>
              <a:tr h="321091">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Γιώργος Κατίπης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5" name="4 - Πίνακας"/>
          <p:cNvGraphicFramePr>
            <a:graphicFrameLocks noGrp="1"/>
          </p:cNvGraphicFramePr>
          <p:nvPr/>
        </p:nvGraphicFramePr>
        <p:xfrm>
          <a:off x="0" y="4005064"/>
          <a:ext cx="9144000" cy="31546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16993">
                <a:tc gridSpan="2">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Οι καταδικασθέντες σε θάνατο με</a:t>
                      </a:r>
                      <a:r>
                        <a:rPr lang="el-GR" sz="2000" b="1" baseline="0" dirty="0">
                          <a:solidFill>
                            <a:schemeClr val="tx1"/>
                          </a:solidFill>
                          <a:latin typeface="Times New Roman" pitchFamily="18" charset="0"/>
                          <a:ea typeface="Calibri"/>
                          <a:cs typeface="Times New Roman" pitchFamily="18" charset="0"/>
                        </a:rPr>
                        <a:t> βάση το Στρατοδικείο στις 21 Μαΐου 1947.</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316993">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Ευθύμιος Ιωαννίδης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Μ. </a:t>
                      </a:r>
                      <a:r>
                        <a:rPr lang="el-GR" sz="2000" b="1" dirty="0" err="1">
                          <a:solidFill>
                            <a:schemeClr val="tx1"/>
                          </a:solidFill>
                          <a:latin typeface="Times New Roman" pitchFamily="18" charset="0"/>
                          <a:ea typeface="Calibri"/>
                          <a:cs typeface="Times New Roman" pitchFamily="18" charset="0"/>
                        </a:rPr>
                        <a:t>Νικολίτσας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316993">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Περικλής </a:t>
                      </a:r>
                      <a:r>
                        <a:rPr lang="el-GR" sz="2000" b="1" dirty="0" err="1">
                          <a:solidFill>
                            <a:schemeClr val="tx1"/>
                          </a:solidFill>
                          <a:latin typeface="Times New Roman" pitchFamily="18" charset="0"/>
                          <a:ea typeface="Calibri"/>
                          <a:cs typeface="Times New Roman" pitchFamily="18" charset="0"/>
                        </a:rPr>
                        <a:t>Μητσόλης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Γ.Κουτσουγιώτας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316993">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Θόδωρος </a:t>
                      </a:r>
                      <a:r>
                        <a:rPr lang="el-GR" sz="2000" b="1" dirty="0" err="1">
                          <a:solidFill>
                            <a:schemeClr val="tx1"/>
                          </a:solidFill>
                          <a:latin typeface="Times New Roman" pitchFamily="18" charset="0"/>
                          <a:ea typeface="Calibri"/>
                          <a:cs typeface="Times New Roman" pitchFamily="18" charset="0"/>
                        </a:rPr>
                        <a:t>Μποζίνης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Γ.Κασάρης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316993">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Βαΐτσα</a:t>
                      </a:r>
                      <a:r>
                        <a:rPr lang="el-GR" sz="2000" b="1" dirty="0">
                          <a:solidFill>
                            <a:schemeClr val="tx1"/>
                          </a:solidFill>
                          <a:latin typeface="Times New Roman" pitchFamily="18" charset="0"/>
                          <a:ea typeface="Calibri"/>
                          <a:cs typeface="Times New Roman" pitchFamily="18" charset="0"/>
                        </a:rPr>
                        <a:t> </a:t>
                      </a:r>
                      <a:r>
                        <a:rPr lang="el-GR" sz="2000" b="1" dirty="0" err="1">
                          <a:solidFill>
                            <a:schemeClr val="tx1"/>
                          </a:solidFill>
                          <a:latin typeface="Times New Roman" pitchFamily="18" charset="0"/>
                          <a:ea typeface="Calibri"/>
                          <a:cs typeface="Times New Roman" pitchFamily="18" charset="0"/>
                        </a:rPr>
                        <a:t>Μπλιάγκα</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Α.Τέρμπος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Άννα Κεβρεκίδου</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Δ.Ζήρας</a:t>
                      </a:r>
                      <a:r>
                        <a:rPr lang="el-GR" sz="2000" b="1" dirty="0">
                          <a:solidFill>
                            <a:schemeClr val="tx1"/>
                          </a:solidFill>
                          <a:latin typeface="Times New Roman" pitchFamily="18" charset="0"/>
                          <a:ea typeface="Calibri"/>
                          <a:cs typeface="Times New Roman" pitchFamily="18" charset="0"/>
                        </a:rPr>
                        <a:t> ή </a:t>
                      </a:r>
                      <a:r>
                        <a:rPr lang="el-GR" sz="2000" b="1" dirty="0" err="1">
                          <a:solidFill>
                            <a:schemeClr val="tx1"/>
                          </a:solidFill>
                          <a:latin typeface="Times New Roman" pitchFamily="18" charset="0"/>
                          <a:ea typeface="Calibri"/>
                          <a:cs typeface="Times New Roman" pitchFamily="18" charset="0"/>
                        </a:rPr>
                        <a:t>Ζήρβας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Δημακόπουλος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Μ.Φούσκας</a:t>
                      </a:r>
                      <a:r>
                        <a:rPr lang="el-GR" sz="2000" b="1" dirty="0">
                          <a:solidFill>
                            <a:schemeClr val="tx1"/>
                          </a:solidFill>
                          <a:latin typeface="Times New Roman" pitchFamily="18" charset="0"/>
                          <a:ea typeface="Calibri"/>
                          <a:cs typeface="Times New Roman" pitchFamily="18" charset="0"/>
                        </a:rPr>
                        <a:t> ή </a:t>
                      </a:r>
                      <a:r>
                        <a:rPr lang="el-GR" sz="2000" b="1" dirty="0" err="1">
                          <a:solidFill>
                            <a:schemeClr val="tx1"/>
                          </a:solidFill>
                          <a:latin typeface="Times New Roman" pitchFamily="18" charset="0"/>
                          <a:ea typeface="Calibri"/>
                          <a:cs typeface="Times New Roman" pitchFamily="18" charset="0"/>
                        </a:rPr>
                        <a:t>Ρούσκας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Ράπτης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Μ.Εμπρικίδης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Παύλος Απτσής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457200">
                        <a:lnSpc>
                          <a:spcPct val="115000"/>
                        </a:lnSpc>
                        <a:spcAft>
                          <a:spcPts val="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ransition>
    <p:dissolve/>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2844" y="0"/>
          <a:ext cx="9001156" cy="6937910"/>
        </p:xfrm>
        <a:graphic>
          <a:graphicData uri="http://schemas.openxmlformats.org/drawingml/2006/table">
            <a:tbl>
              <a:tblPr/>
              <a:tblGrid>
                <a:gridCol w="4500578">
                  <a:extLst>
                    <a:ext uri="{9D8B030D-6E8A-4147-A177-3AD203B41FA5}">
                      <a16:colId xmlns:a16="http://schemas.microsoft.com/office/drawing/2014/main" val="20000"/>
                    </a:ext>
                  </a:extLst>
                </a:gridCol>
                <a:gridCol w="4500578">
                  <a:extLst>
                    <a:ext uri="{9D8B030D-6E8A-4147-A177-3AD203B41FA5}">
                      <a16:colId xmlns:a16="http://schemas.microsoft.com/office/drawing/2014/main" val="20001"/>
                    </a:ext>
                  </a:extLst>
                </a:gridCol>
              </a:tblGrid>
              <a:tr h="316239">
                <a:tc>
                  <a:txBody>
                    <a:bodyPr/>
                    <a:lstStyle/>
                    <a:p>
                      <a:pPr algn="ctr">
                        <a:lnSpc>
                          <a:spcPct val="115000"/>
                        </a:lnSpc>
                        <a:spcAft>
                          <a:spcPts val="0"/>
                        </a:spcAft>
                      </a:pPr>
                      <a:r>
                        <a:rPr lang="el-GR" sz="1800" b="1" dirty="0">
                          <a:solidFill>
                            <a:schemeClr val="tx1"/>
                          </a:solidFill>
                          <a:latin typeface="Times New Roman" pitchFamily="18" charset="0"/>
                          <a:ea typeface="Calibri"/>
                          <a:cs typeface="Times New Roman" pitchFamily="18" charset="0"/>
                        </a:rPr>
                        <a:t>Στρατοδικεία του Ιουνίου 1947</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800" b="1">
                          <a:solidFill>
                            <a:schemeClr val="tx1"/>
                          </a:solidFill>
                          <a:latin typeface="Times New Roman" pitchFamily="18" charset="0"/>
                          <a:ea typeface="Calibri"/>
                          <a:cs typeface="Times New Roman" pitchFamily="18" charset="0"/>
                        </a:rPr>
                        <a:t>Καταδικασθέντες</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1181961">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2 Ιουνίου 1947</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Μιχάλης </a:t>
                      </a:r>
                      <a:r>
                        <a:rPr lang="el-GR" sz="1800" b="1" dirty="0" err="1">
                          <a:solidFill>
                            <a:schemeClr val="tx1"/>
                          </a:solidFill>
                          <a:latin typeface="Times New Roman" pitchFamily="18" charset="0"/>
                          <a:ea typeface="Calibri"/>
                          <a:cs typeface="Times New Roman" pitchFamily="18" charset="0"/>
                        </a:rPr>
                        <a:t>Σερβίνης</a:t>
                      </a:r>
                      <a:r>
                        <a:rPr lang="el-GR" sz="1800" b="1" dirty="0">
                          <a:solidFill>
                            <a:schemeClr val="tx1"/>
                          </a:solidFill>
                          <a:latin typeface="Times New Roman" pitchFamily="18" charset="0"/>
                          <a:ea typeface="Calibri"/>
                          <a:cs typeface="Times New Roman" pitchFamily="18" charset="0"/>
                        </a:rPr>
                        <a:t>, Π. </a:t>
                      </a:r>
                      <a:r>
                        <a:rPr lang="el-GR" sz="1800" b="1" dirty="0" err="1">
                          <a:solidFill>
                            <a:schemeClr val="tx1"/>
                          </a:solidFill>
                          <a:latin typeface="Times New Roman" pitchFamily="18" charset="0"/>
                          <a:ea typeface="Calibri"/>
                          <a:cs typeface="Times New Roman" pitchFamily="18" charset="0"/>
                        </a:rPr>
                        <a:t>Γάτσιος</a:t>
                      </a:r>
                      <a:r>
                        <a:rPr lang="el-GR" sz="1800" b="1" dirty="0">
                          <a:solidFill>
                            <a:schemeClr val="tx1"/>
                          </a:solidFill>
                          <a:latin typeface="Times New Roman" pitchFamily="18" charset="0"/>
                          <a:ea typeface="Calibri"/>
                          <a:cs typeface="Times New Roman" pitchFamily="18" charset="0"/>
                        </a:rPr>
                        <a:t>, Π. Ηλιάδης, </a:t>
                      </a:r>
                      <a:r>
                        <a:rPr lang="el-GR" sz="1800" b="1" dirty="0" err="1">
                          <a:solidFill>
                            <a:schemeClr val="tx1"/>
                          </a:solidFill>
                          <a:latin typeface="Times New Roman" pitchFamily="18" charset="0"/>
                          <a:ea typeface="Calibri"/>
                          <a:cs typeface="Times New Roman" pitchFamily="18" charset="0"/>
                        </a:rPr>
                        <a:t>Χαρ</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Γκιλόπουλος</a:t>
                      </a:r>
                      <a:r>
                        <a:rPr lang="el-GR" sz="1800" b="1" dirty="0">
                          <a:solidFill>
                            <a:schemeClr val="tx1"/>
                          </a:solidFill>
                          <a:latin typeface="Times New Roman" pitchFamily="18" charset="0"/>
                          <a:ea typeface="Calibri"/>
                          <a:cs typeface="Times New Roman" pitchFamily="18" charset="0"/>
                        </a:rPr>
                        <a:t>, Ι. </a:t>
                      </a:r>
                      <a:r>
                        <a:rPr lang="el-GR" sz="1800" b="1" dirty="0" err="1">
                          <a:solidFill>
                            <a:schemeClr val="tx1"/>
                          </a:solidFill>
                          <a:latin typeface="Times New Roman" pitchFamily="18" charset="0"/>
                          <a:ea typeface="Calibri"/>
                          <a:cs typeface="Times New Roman" pitchFamily="18" charset="0"/>
                        </a:rPr>
                        <a:t>Σούσουρας</a:t>
                      </a:r>
                      <a:r>
                        <a:rPr lang="el-GR" sz="1800" b="1" dirty="0">
                          <a:solidFill>
                            <a:schemeClr val="tx1"/>
                          </a:solidFill>
                          <a:latin typeface="Times New Roman" pitchFamily="18" charset="0"/>
                          <a:ea typeface="Calibri"/>
                          <a:cs typeface="Times New Roman" pitchFamily="18" charset="0"/>
                        </a:rPr>
                        <a:t>.</a:t>
                      </a:r>
                      <a:endParaRPr lang="el-GR" sz="18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Ισόβια: Σοφία </a:t>
                      </a:r>
                      <a:r>
                        <a:rPr lang="el-GR" sz="1800" b="1" dirty="0" err="1">
                          <a:solidFill>
                            <a:schemeClr val="tx1"/>
                          </a:solidFill>
                          <a:latin typeface="Times New Roman" pitchFamily="18" charset="0"/>
                          <a:ea typeface="Calibri"/>
                          <a:cs typeface="Times New Roman" pitchFamily="18" charset="0"/>
                        </a:rPr>
                        <a:t>Πέγιου</a:t>
                      </a:r>
                      <a:r>
                        <a:rPr lang="el-GR" sz="1800" b="1" dirty="0">
                          <a:solidFill>
                            <a:schemeClr val="tx1"/>
                          </a:solidFill>
                          <a:latin typeface="Times New Roman" pitchFamily="18" charset="0"/>
                          <a:ea typeface="Calibri"/>
                          <a:cs typeface="Times New Roman" pitchFamily="18" charset="0"/>
                        </a:rPr>
                        <a:t>, Γ. </a:t>
                      </a:r>
                      <a:r>
                        <a:rPr lang="el-GR" sz="1800" b="1" dirty="0" err="1">
                          <a:solidFill>
                            <a:schemeClr val="tx1"/>
                          </a:solidFill>
                          <a:latin typeface="Times New Roman" pitchFamily="18" charset="0"/>
                          <a:ea typeface="Calibri"/>
                          <a:cs typeface="Times New Roman" pitchFamily="18" charset="0"/>
                        </a:rPr>
                        <a:t>Αλμπανάκη</a:t>
                      </a:r>
                      <a:r>
                        <a:rPr lang="el-GR" sz="1800" b="1" dirty="0">
                          <a:solidFill>
                            <a:schemeClr val="tx1"/>
                          </a:solidFill>
                          <a:latin typeface="Times New Roman" pitchFamily="18" charset="0"/>
                          <a:ea typeface="Calibri"/>
                          <a:cs typeface="Times New Roman" pitchFamily="18" charset="0"/>
                        </a:rPr>
                        <a:t>.</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709177">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11 Ιουνίου 1947</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Κ. </a:t>
                      </a:r>
                      <a:r>
                        <a:rPr lang="el-GR" sz="1800" b="1" dirty="0" err="1">
                          <a:solidFill>
                            <a:schemeClr val="tx1"/>
                          </a:solidFill>
                          <a:latin typeface="Times New Roman" pitchFamily="18" charset="0"/>
                          <a:ea typeface="Calibri"/>
                          <a:cs typeface="Times New Roman" pitchFamily="18" charset="0"/>
                        </a:rPr>
                        <a:t>Γκουλίνας</a:t>
                      </a:r>
                      <a:r>
                        <a:rPr lang="el-GR" sz="1800" b="1" dirty="0">
                          <a:solidFill>
                            <a:schemeClr val="tx1"/>
                          </a:solidFill>
                          <a:latin typeface="Times New Roman" pitchFamily="18" charset="0"/>
                          <a:ea typeface="Calibri"/>
                          <a:cs typeface="Times New Roman" pitchFamily="18" charset="0"/>
                        </a:rPr>
                        <a:t>, Π. </a:t>
                      </a:r>
                      <a:r>
                        <a:rPr lang="el-GR" sz="1800" b="1" dirty="0" err="1">
                          <a:solidFill>
                            <a:schemeClr val="tx1"/>
                          </a:solidFill>
                          <a:latin typeface="Times New Roman" pitchFamily="18" charset="0"/>
                          <a:ea typeface="Calibri"/>
                          <a:cs typeface="Times New Roman" pitchFamily="18" charset="0"/>
                        </a:rPr>
                        <a:t>Τσακλής</a:t>
                      </a:r>
                      <a:r>
                        <a:rPr lang="el-GR" sz="1800" b="1" dirty="0">
                          <a:solidFill>
                            <a:schemeClr val="tx1"/>
                          </a:solidFill>
                          <a:latin typeface="Times New Roman" pitchFamily="18" charset="0"/>
                          <a:ea typeface="Calibri"/>
                          <a:cs typeface="Times New Roman" pitchFamily="18" charset="0"/>
                        </a:rPr>
                        <a:t>, Χρ. </a:t>
                      </a:r>
                      <a:r>
                        <a:rPr lang="el-GR" sz="1800" b="1" dirty="0" err="1">
                          <a:solidFill>
                            <a:schemeClr val="tx1"/>
                          </a:solidFill>
                          <a:latin typeface="Times New Roman" pitchFamily="18" charset="0"/>
                          <a:ea typeface="Calibri"/>
                          <a:cs typeface="Times New Roman" pitchFamily="18" charset="0"/>
                        </a:rPr>
                        <a:t>Σκεντέτης</a:t>
                      </a:r>
                      <a:r>
                        <a:rPr lang="el-GR" sz="1800" b="1" dirty="0">
                          <a:solidFill>
                            <a:schemeClr val="tx1"/>
                          </a:solidFill>
                          <a:latin typeface="Times New Roman" pitchFamily="18" charset="0"/>
                          <a:ea typeface="Calibri"/>
                          <a:cs typeface="Times New Roman" pitchFamily="18" charset="0"/>
                        </a:rPr>
                        <a:t>, Γ. Μηνάς ή </a:t>
                      </a:r>
                      <a:r>
                        <a:rPr lang="el-GR" sz="1800" b="1" dirty="0" err="1">
                          <a:solidFill>
                            <a:schemeClr val="tx1"/>
                          </a:solidFill>
                          <a:latin typeface="Times New Roman" pitchFamily="18" charset="0"/>
                          <a:ea typeface="Calibri"/>
                          <a:cs typeface="Times New Roman" pitchFamily="18" charset="0"/>
                        </a:rPr>
                        <a:t>Μήτσας</a:t>
                      </a:r>
                      <a:r>
                        <a:rPr lang="el-GR" sz="1800" b="1" dirty="0">
                          <a:solidFill>
                            <a:schemeClr val="tx1"/>
                          </a:solidFill>
                          <a:latin typeface="Times New Roman" pitchFamily="18" charset="0"/>
                          <a:ea typeface="Calibri"/>
                          <a:cs typeface="Times New Roman" pitchFamily="18" charset="0"/>
                        </a:rPr>
                        <a:t>.</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709177">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24 Ιουνίου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Σ. </a:t>
                      </a:r>
                      <a:r>
                        <a:rPr lang="el-GR" sz="1800" b="1" dirty="0" err="1">
                          <a:solidFill>
                            <a:schemeClr val="tx1"/>
                          </a:solidFill>
                          <a:latin typeface="Times New Roman" pitchFamily="18" charset="0"/>
                          <a:ea typeface="Calibri"/>
                          <a:cs typeface="Times New Roman" pitchFamily="18" charset="0"/>
                        </a:rPr>
                        <a:t>Λιπίτκας</a:t>
                      </a:r>
                      <a:r>
                        <a:rPr lang="el-GR" sz="1800" b="1" dirty="0">
                          <a:solidFill>
                            <a:schemeClr val="tx1"/>
                          </a:solidFill>
                          <a:latin typeface="Times New Roman" pitchFamily="18" charset="0"/>
                          <a:ea typeface="Calibri"/>
                          <a:cs typeface="Times New Roman" pitchFamily="18" charset="0"/>
                        </a:rPr>
                        <a:t>, Δ. Λαζάρου, Π. </a:t>
                      </a:r>
                      <a:r>
                        <a:rPr lang="el-GR" sz="1800" b="1" dirty="0" err="1">
                          <a:solidFill>
                            <a:schemeClr val="tx1"/>
                          </a:solidFill>
                          <a:latin typeface="Times New Roman" pitchFamily="18" charset="0"/>
                          <a:ea typeface="Calibri"/>
                          <a:cs typeface="Times New Roman" pitchFamily="18" charset="0"/>
                        </a:rPr>
                        <a:t>Τζουμάκης</a:t>
                      </a:r>
                      <a:r>
                        <a:rPr lang="el-GR" sz="1800" b="1" dirty="0">
                          <a:solidFill>
                            <a:schemeClr val="tx1"/>
                          </a:solidFill>
                          <a:latin typeface="Times New Roman" pitchFamily="18" charset="0"/>
                          <a:ea typeface="Calibri"/>
                          <a:cs typeface="Times New Roman" pitchFamily="18" charset="0"/>
                        </a:rPr>
                        <a:t>, Ι. </a:t>
                      </a:r>
                      <a:r>
                        <a:rPr lang="el-GR" sz="1800" b="1" dirty="0" err="1">
                          <a:solidFill>
                            <a:schemeClr val="tx1"/>
                          </a:solidFill>
                          <a:latin typeface="Times New Roman" pitchFamily="18" charset="0"/>
                          <a:ea typeface="Calibri"/>
                          <a:cs typeface="Times New Roman" pitchFamily="18" charset="0"/>
                        </a:rPr>
                        <a:t>Τζουμάκης</a:t>
                      </a:r>
                      <a:r>
                        <a:rPr lang="el-GR" sz="1800" b="1" dirty="0">
                          <a:solidFill>
                            <a:schemeClr val="tx1"/>
                          </a:solidFill>
                          <a:latin typeface="Times New Roman" pitchFamily="18" charset="0"/>
                          <a:ea typeface="Calibri"/>
                          <a:cs typeface="Times New Roman" pitchFamily="18" charset="0"/>
                        </a:rPr>
                        <a:t>, Α. </a:t>
                      </a:r>
                      <a:r>
                        <a:rPr lang="el-GR" sz="1800" b="1" dirty="0" err="1">
                          <a:solidFill>
                            <a:schemeClr val="tx1"/>
                          </a:solidFill>
                          <a:latin typeface="Times New Roman" pitchFamily="18" charset="0"/>
                          <a:ea typeface="Calibri"/>
                          <a:cs typeface="Times New Roman" pitchFamily="18" charset="0"/>
                        </a:rPr>
                        <a:t>Καπανίδης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948720">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26 Ιουνίου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Βλαδίμηρος </a:t>
                      </a:r>
                      <a:r>
                        <a:rPr lang="el-GR" sz="1800" b="1" dirty="0" err="1">
                          <a:solidFill>
                            <a:schemeClr val="tx1"/>
                          </a:solidFill>
                          <a:latin typeface="Times New Roman" pitchFamily="18" charset="0"/>
                          <a:ea typeface="Calibri"/>
                          <a:cs typeface="Times New Roman" pitchFamily="18" charset="0"/>
                        </a:rPr>
                        <a:t>Μπανιτσιώτης</a:t>
                      </a:r>
                      <a:r>
                        <a:rPr lang="el-GR" sz="1800" b="1" dirty="0">
                          <a:solidFill>
                            <a:schemeClr val="tx1"/>
                          </a:solidFill>
                          <a:latin typeface="Times New Roman" pitchFamily="18" charset="0"/>
                          <a:ea typeface="Calibri"/>
                          <a:cs typeface="Times New Roman" pitchFamily="18" charset="0"/>
                        </a:rPr>
                        <a:t>, Γιώργος </a:t>
                      </a:r>
                      <a:r>
                        <a:rPr lang="el-GR" sz="1800" b="1" dirty="0" err="1">
                          <a:solidFill>
                            <a:schemeClr val="tx1"/>
                          </a:solidFill>
                          <a:latin typeface="Times New Roman" pitchFamily="18" charset="0"/>
                          <a:ea typeface="Calibri"/>
                          <a:cs typeface="Times New Roman" pitchFamily="18" charset="0"/>
                        </a:rPr>
                        <a:t>Μπανιτσιώτης</a:t>
                      </a:r>
                      <a:r>
                        <a:rPr lang="el-GR" sz="1800" b="1" dirty="0">
                          <a:solidFill>
                            <a:schemeClr val="tx1"/>
                          </a:solidFill>
                          <a:latin typeface="Times New Roman" pitchFamily="18" charset="0"/>
                          <a:ea typeface="Calibri"/>
                          <a:cs typeface="Times New Roman" pitchFamily="18" charset="0"/>
                        </a:rPr>
                        <a:t>, Αριστείδης </a:t>
                      </a:r>
                      <a:r>
                        <a:rPr lang="el-GR" sz="1800" b="1" dirty="0" err="1">
                          <a:solidFill>
                            <a:schemeClr val="tx1"/>
                          </a:solidFill>
                          <a:latin typeface="Times New Roman" pitchFamily="18" charset="0"/>
                          <a:ea typeface="Calibri"/>
                          <a:cs typeface="Times New Roman" pitchFamily="18" charset="0"/>
                        </a:rPr>
                        <a:t>Μπανιτσιώτης</a:t>
                      </a:r>
                      <a:r>
                        <a:rPr lang="el-GR" sz="1800" b="1" dirty="0">
                          <a:solidFill>
                            <a:schemeClr val="tx1"/>
                          </a:solidFill>
                          <a:latin typeface="Times New Roman" pitchFamily="18" charset="0"/>
                          <a:ea typeface="Calibri"/>
                          <a:cs typeface="Times New Roman" pitchFamily="18" charset="0"/>
                        </a:rPr>
                        <a:t>, Στ. Μαγουλάς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2283548">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Ιούλιος του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Βαγγέλης </a:t>
                      </a:r>
                      <a:r>
                        <a:rPr lang="el-GR" sz="1800" b="1" dirty="0" err="1">
                          <a:solidFill>
                            <a:schemeClr val="tx1"/>
                          </a:solidFill>
                          <a:latin typeface="Times New Roman" pitchFamily="18" charset="0"/>
                          <a:ea typeface="Calibri"/>
                          <a:cs typeface="Times New Roman" pitchFamily="18" charset="0"/>
                        </a:rPr>
                        <a:t>Ζαχαρίου</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Αρχόντω</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Πέγιου</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Γρηγ</a:t>
                      </a:r>
                      <a:r>
                        <a:rPr lang="el-GR" sz="1800" b="1" dirty="0">
                          <a:solidFill>
                            <a:schemeClr val="tx1"/>
                          </a:solidFill>
                          <a:latin typeface="Times New Roman" pitchFamily="18" charset="0"/>
                          <a:ea typeface="Calibri"/>
                          <a:cs typeface="Times New Roman" pitchFamily="18" charset="0"/>
                        </a:rPr>
                        <a:t>. Δήμου, Αλεξάνδρα </a:t>
                      </a:r>
                      <a:r>
                        <a:rPr lang="el-GR" sz="1800" b="1" dirty="0" err="1">
                          <a:solidFill>
                            <a:schemeClr val="tx1"/>
                          </a:solidFill>
                          <a:latin typeface="Times New Roman" pitchFamily="18" charset="0"/>
                          <a:ea typeface="Calibri"/>
                          <a:cs typeface="Times New Roman" pitchFamily="18" charset="0"/>
                        </a:rPr>
                        <a:t>Κρούλη</a:t>
                      </a:r>
                      <a:r>
                        <a:rPr lang="el-GR" sz="1800" b="1" dirty="0">
                          <a:solidFill>
                            <a:schemeClr val="tx1"/>
                          </a:solidFill>
                          <a:latin typeface="Times New Roman" pitchFamily="18" charset="0"/>
                          <a:ea typeface="Calibri"/>
                          <a:cs typeface="Times New Roman" pitchFamily="18" charset="0"/>
                        </a:rPr>
                        <a:t>, Ελευθερία </a:t>
                      </a:r>
                      <a:r>
                        <a:rPr lang="el-GR" sz="1800" b="1" dirty="0" err="1">
                          <a:solidFill>
                            <a:schemeClr val="tx1"/>
                          </a:solidFill>
                          <a:latin typeface="Times New Roman" pitchFamily="18" charset="0"/>
                          <a:ea typeface="Calibri"/>
                          <a:cs typeface="Times New Roman" pitchFamily="18" charset="0"/>
                        </a:rPr>
                        <a:t>Τσαμπάνου</a:t>
                      </a:r>
                      <a:r>
                        <a:rPr lang="el-GR" sz="1800" b="1" dirty="0">
                          <a:solidFill>
                            <a:schemeClr val="tx1"/>
                          </a:solidFill>
                          <a:latin typeface="Times New Roman" pitchFamily="18" charset="0"/>
                          <a:ea typeface="Calibri"/>
                          <a:cs typeface="Times New Roman" pitchFamily="18" charset="0"/>
                        </a:rPr>
                        <a:t>, Τραϊανός </a:t>
                      </a:r>
                      <a:r>
                        <a:rPr lang="el-GR" sz="1800" b="1" dirty="0" err="1">
                          <a:solidFill>
                            <a:schemeClr val="tx1"/>
                          </a:solidFill>
                          <a:latin typeface="Times New Roman" pitchFamily="18" charset="0"/>
                          <a:ea typeface="Calibri"/>
                          <a:cs typeface="Times New Roman" pitchFamily="18" charset="0"/>
                        </a:rPr>
                        <a:t>Γιαγκούλας</a:t>
                      </a:r>
                      <a:r>
                        <a:rPr lang="el-GR" sz="1800" b="1" dirty="0">
                          <a:solidFill>
                            <a:schemeClr val="tx1"/>
                          </a:solidFill>
                          <a:latin typeface="Times New Roman" pitchFamily="18" charset="0"/>
                          <a:ea typeface="Calibri"/>
                          <a:cs typeface="Times New Roman" pitchFamily="18" charset="0"/>
                        </a:rPr>
                        <a:t>, Σταύρος </a:t>
                      </a:r>
                      <a:r>
                        <a:rPr lang="el-GR" sz="1800" b="1" dirty="0" err="1">
                          <a:solidFill>
                            <a:schemeClr val="tx1"/>
                          </a:solidFill>
                          <a:latin typeface="Times New Roman" pitchFamily="18" charset="0"/>
                          <a:ea typeface="Calibri"/>
                          <a:cs typeface="Times New Roman" pitchFamily="18" charset="0"/>
                        </a:rPr>
                        <a:t>Τάρης</a:t>
                      </a:r>
                      <a:r>
                        <a:rPr lang="el-GR" sz="1800" b="1" dirty="0">
                          <a:solidFill>
                            <a:schemeClr val="tx1"/>
                          </a:solidFill>
                          <a:latin typeface="Times New Roman" pitchFamily="18" charset="0"/>
                          <a:ea typeface="Calibri"/>
                          <a:cs typeface="Times New Roman" pitchFamily="18" charset="0"/>
                        </a:rPr>
                        <a:t>, Παύλος </a:t>
                      </a:r>
                      <a:r>
                        <a:rPr lang="el-GR" sz="1800" b="1" dirty="0" err="1">
                          <a:solidFill>
                            <a:schemeClr val="tx1"/>
                          </a:solidFill>
                          <a:latin typeface="Times New Roman" pitchFamily="18" charset="0"/>
                          <a:ea typeface="Calibri"/>
                          <a:cs typeface="Times New Roman" pitchFamily="18" charset="0"/>
                        </a:rPr>
                        <a:t>Αλιάς</a:t>
                      </a:r>
                      <a:r>
                        <a:rPr lang="el-GR" sz="1800" b="1" dirty="0">
                          <a:solidFill>
                            <a:schemeClr val="tx1"/>
                          </a:solidFill>
                          <a:latin typeface="Times New Roman" pitchFamily="18" charset="0"/>
                          <a:ea typeface="Calibri"/>
                          <a:cs typeface="Times New Roman" pitchFamily="18" charset="0"/>
                        </a:rPr>
                        <a:t>, Ανδρέας </a:t>
                      </a:r>
                      <a:r>
                        <a:rPr lang="el-GR" sz="1800" b="1" dirty="0" err="1">
                          <a:solidFill>
                            <a:schemeClr val="tx1"/>
                          </a:solidFill>
                          <a:latin typeface="Times New Roman" pitchFamily="18" charset="0"/>
                          <a:ea typeface="Calibri"/>
                          <a:cs typeface="Times New Roman" pitchFamily="18" charset="0"/>
                        </a:rPr>
                        <a:t>Καΐνης</a:t>
                      </a:r>
                      <a:r>
                        <a:rPr lang="el-GR" sz="1800" b="1" dirty="0">
                          <a:solidFill>
                            <a:schemeClr val="tx1"/>
                          </a:solidFill>
                          <a:latin typeface="Times New Roman" pitchFamily="18" charset="0"/>
                          <a:ea typeface="Calibri"/>
                          <a:cs typeface="Times New Roman" pitchFamily="18" charset="0"/>
                        </a:rPr>
                        <a:t>, Γιάννης </a:t>
                      </a:r>
                      <a:r>
                        <a:rPr lang="el-GR" sz="1800" b="1" dirty="0" err="1">
                          <a:solidFill>
                            <a:schemeClr val="tx1"/>
                          </a:solidFill>
                          <a:latin typeface="Times New Roman" pitchFamily="18" charset="0"/>
                          <a:ea typeface="Calibri"/>
                          <a:cs typeface="Times New Roman" pitchFamily="18" charset="0"/>
                        </a:rPr>
                        <a:t>Δημανόπουλος</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Γιαχράς</a:t>
                      </a:r>
                      <a:r>
                        <a:rPr lang="el-GR" sz="1800" b="1" dirty="0">
                          <a:solidFill>
                            <a:schemeClr val="tx1"/>
                          </a:solidFill>
                          <a:latin typeface="Times New Roman" pitchFamily="18" charset="0"/>
                          <a:ea typeface="Calibri"/>
                          <a:cs typeface="Times New Roman" pitchFamily="18" charset="0"/>
                        </a:rPr>
                        <a:t>, Σωκράτης </a:t>
                      </a:r>
                      <a:r>
                        <a:rPr lang="el-GR" sz="1800" b="1" dirty="0" err="1">
                          <a:solidFill>
                            <a:schemeClr val="tx1"/>
                          </a:solidFill>
                          <a:latin typeface="Times New Roman" pitchFamily="18" charset="0"/>
                          <a:ea typeface="Calibri"/>
                          <a:cs typeface="Times New Roman" pitchFamily="18" charset="0"/>
                        </a:rPr>
                        <a:t>Καραντζίδης</a:t>
                      </a:r>
                      <a:r>
                        <a:rPr lang="el-GR" sz="1800" b="1" dirty="0">
                          <a:solidFill>
                            <a:schemeClr val="tx1"/>
                          </a:solidFill>
                          <a:latin typeface="Times New Roman" pitchFamily="18" charset="0"/>
                          <a:ea typeface="Calibri"/>
                          <a:cs typeface="Times New Roman" pitchFamily="18" charset="0"/>
                        </a:rPr>
                        <a:t>, Γιάγκος Ευγενίδης.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709177">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20 Ιουλίου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Κ. Μπουχάρα, Κ. </a:t>
                      </a:r>
                      <a:r>
                        <a:rPr lang="el-GR" sz="1800" b="1" dirty="0" err="1">
                          <a:solidFill>
                            <a:schemeClr val="tx1"/>
                          </a:solidFill>
                          <a:latin typeface="Times New Roman" pitchFamily="18" charset="0"/>
                          <a:ea typeface="Calibri"/>
                          <a:cs typeface="Times New Roman" pitchFamily="18" charset="0"/>
                        </a:rPr>
                        <a:t>Βλάχο</a:t>
                      </a:r>
                      <a:r>
                        <a:rPr lang="el-GR" sz="1800" b="1" dirty="0">
                          <a:solidFill>
                            <a:schemeClr val="tx1"/>
                          </a:solidFill>
                          <a:latin typeface="Times New Roman" pitchFamily="18" charset="0"/>
                          <a:ea typeface="Calibri"/>
                          <a:cs typeface="Times New Roman" pitchFamily="18" charset="0"/>
                        </a:rPr>
                        <a:t>, Α. </a:t>
                      </a:r>
                      <a:r>
                        <a:rPr lang="el-GR" sz="1800" b="1" dirty="0" err="1">
                          <a:solidFill>
                            <a:schemeClr val="tx1"/>
                          </a:solidFill>
                          <a:latin typeface="Times New Roman" pitchFamily="18" charset="0"/>
                          <a:ea typeface="Calibri"/>
                          <a:cs typeface="Times New Roman" pitchFamily="18" charset="0"/>
                        </a:rPr>
                        <a:t>Τσιτσόπουλος</a:t>
                      </a:r>
                      <a:r>
                        <a:rPr lang="el-GR" sz="1800" b="1" dirty="0">
                          <a:solidFill>
                            <a:schemeClr val="tx1"/>
                          </a:solidFill>
                          <a:latin typeface="Times New Roman" pitchFamily="18" charset="0"/>
                          <a:ea typeface="Calibri"/>
                          <a:cs typeface="Times New Roman" pitchFamily="18" charset="0"/>
                        </a:rPr>
                        <a:t>, Γ. </a:t>
                      </a:r>
                      <a:r>
                        <a:rPr lang="el-GR" sz="1800" b="1" dirty="0" err="1">
                          <a:solidFill>
                            <a:schemeClr val="tx1"/>
                          </a:solidFill>
                          <a:latin typeface="Times New Roman" pitchFamily="18" charset="0"/>
                          <a:ea typeface="Calibri"/>
                          <a:cs typeface="Times New Roman" pitchFamily="18" charset="0"/>
                        </a:rPr>
                        <a:t>Ζαρκάδας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2 - Θέση αριθμού διαφάνειας"/>
          <p:cNvSpPr>
            <a:spLocks noGrp="1"/>
          </p:cNvSpPr>
          <p:nvPr>
            <p:ph type="sldNum" sz="quarter" idx="12"/>
          </p:nvPr>
        </p:nvSpPr>
        <p:spPr/>
        <p:txBody>
          <a:bodyPr>
            <a:normAutofit/>
          </a:bodyPr>
          <a:lstStyle/>
          <a:p>
            <a:fld id="{5198D00F-BDFE-447A-8ECE-564066A06B81}" type="slidenum">
              <a:rPr lang="el-GR" smtClean="0"/>
              <a:pPr/>
              <a:t>517</a:t>
            </a:fld>
            <a:endParaRPr lang="el-GR"/>
          </a:p>
        </p:txBody>
      </p:sp>
    </p:spTree>
  </p:cSld>
  <p:clrMapOvr>
    <a:masterClrMapping/>
  </p:clrMapOvr>
  <p:transition>
    <p:dissolve/>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43408"/>
            <a:ext cx="9324528" cy="1440160"/>
          </a:xfrm>
        </p:spPr>
        <p:txBody>
          <a:bodyPr>
            <a:normAutofit fontScale="90000"/>
          </a:bodyPr>
          <a:lstStyle/>
          <a:p>
            <a:br>
              <a:rPr lang="en-US" b="1" dirty="0"/>
            </a:br>
            <a:br>
              <a:rPr lang="el-GR" b="1" dirty="0"/>
            </a:br>
            <a:br>
              <a:rPr lang="el-GR" b="1" dirty="0"/>
            </a:br>
            <a:br>
              <a:rPr lang="el-GR" b="1" dirty="0"/>
            </a:br>
            <a:r>
              <a:rPr lang="el-GR" b="1" dirty="0"/>
              <a:t> </a:t>
            </a:r>
            <a:r>
              <a:rPr lang="el-GR" sz="2700" b="1" dirty="0">
                <a:latin typeface="Times New Roman" pitchFamily="18" charset="0"/>
                <a:cs typeface="Times New Roman" pitchFamily="18" charset="0"/>
              </a:rPr>
              <a:t>Μαζικοποίηση του αγώνα και ανασυγκρότηση των δυνάμεων του ΔΣΕ το έτος 1947 για την αντιμετώπιση των ενόπλων αναμετρήσεων με τον κυβερνητικό στρατό. </a:t>
            </a:r>
            <a:br>
              <a:rPr lang="el-GR" b="1" dirty="0"/>
            </a:br>
            <a:br>
              <a:rPr lang="el-GR" b="1" dirty="0"/>
            </a:br>
            <a:br>
              <a:rPr lang="el-GR" b="1" dirty="0"/>
            </a:br>
            <a:br>
              <a:rPr lang="el-GR" sz="2200" b="1" dirty="0"/>
            </a:br>
            <a:endParaRPr lang="el-GR" sz="2200" dirty="0"/>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518</a:t>
            </a:fld>
            <a:endParaRPr lang="el-GR"/>
          </a:p>
        </p:txBody>
      </p:sp>
      <p:graphicFrame>
        <p:nvGraphicFramePr>
          <p:cNvPr id="4" name="3 - Πίνακας"/>
          <p:cNvGraphicFramePr>
            <a:graphicFrameLocks noGrp="1"/>
          </p:cNvGraphicFramePr>
          <p:nvPr/>
        </p:nvGraphicFramePr>
        <p:xfrm>
          <a:off x="-3" y="1643050"/>
          <a:ext cx="9144002" cy="5214951"/>
        </p:xfrm>
        <a:graphic>
          <a:graphicData uri="http://schemas.openxmlformats.org/drawingml/2006/table">
            <a:tbl>
              <a:tblPr/>
              <a:tblGrid>
                <a:gridCol w="4572001">
                  <a:extLst>
                    <a:ext uri="{9D8B030D-6E8A-4147-A177-3AD203B41FA5}">
                      <a16:colId xmlns:a16="http://schemas.microsoft.com/office/drawing/2014/main" val="20000"/>
                    </a:ext>
                  </a:extLst>
                </a:gridCol>
                <a:gridCol w="4572001">
                  <a:extLst>
                    <a:ext uri="{9D8B030D-6E8A-4147-A177-3AD203B41FA5}">
                      <a16:colId xmlns:a16="http://schemas.microsoft.com/office/drawing/2014/main" val="20001"/>
                    </a:ext>
                  </a:extLst>
                </a:gridCol>
              </a:tblGrid>
              <a:tr h="474087">
                <a:tc gridSpan="2">
                  <a:txBody>
                    <a:bodyPr/>
                    <a:lstStyle/>
                    <a:p>
                      <a:pPr algn="ctr">
                        <a:lnSpc>
                          <a:spcPct val="115000"/>
                        </a:lnSpc>
                        <a:spcAft>
                          <a:spcPts val="0"/>
                        </a:spcAft>
                      </a:pPr>
                      <a:r>
                        <a:rPr lang="el-GR" sz="1400" b="1" dirty="0">
                          <a:solidFill>
                            <a:srgbClr val="000000"/>
                          </a:solidFill>
                          <a:latin typeface="Times New Roman"/>
                          <a:ea typeface="Calibri"/>
                          <a:cs typeface="Times New Roman"/>
                        </a:rPr>
                        <a:t>Ενέργειες Κυβερνητικού στρατού και ΔΣΕ</a:t>
                      </a:r>
                      <a:endParaRPr lang="el-GR" sz="14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474087">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Κυβερνητικός Στρατός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a:solidFill>
                            <a:schemeClr val="tx1"/>
                          </a:solidFill>
                          <a:latin typeface="Times New Roman" pitchFamily="18" charset="0"/>
                          <a:ea typeface="Calibri"/>
                          <a:cs typeface="Times New Roman" pitchFamily="18" charset="0"/>
                        </a:rPr>
                        <a:t>ΔΣΕ</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4266777">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Άδειασμα της υπαίθρου από τον πληθυσμό.</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2 Ιανουαρίου: Σύλληψη 20 φαντάρων ως αιχμαλώτων</a:t>
                      </a:r>
                      <a:endParaRPr lang="el-GR" sz="20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22 Μαρτίου: Χτύπησαν το τρένο Φλώρινας-Θεσσαλονίκης</a:t>
                      </a:r>
                      <a:endParaRPr lang="el-GR" sz="20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Ελήφθησαν 11 φαντάροι</a:t>
                      </a:r>
                      <a:r>
                        <a:rPr lang="el-GR" sz="2000" b="1" baseline="0" dirty="0">
                          <a:solidFill>
                            <a:schemeClr val="tx1"/>
                          </a:solidFill>
                          <a:latin typeface="Times New Roman" pitchFamily="18" charset="0"/>
                          <a:ea typeface="Calibri"/>
                          <a:cs typeface="Times New Roman" pitchFamily="18" charset="0"/>
                        </a:rPr>
                        <a:t> </a:t>
                      </a:r>
                      <a:r>
                        <a:rPr lang="el-GR" sz="2000" b="1" dirty="0">
                          <a:solidFill>
                            <a:schemeClr val="tx1"/>
                          </a:solidFill>
                          <a:latin typeface="Times New Roman" pitchFamily="18" charset="0"/>
                          <a:ea typeface="Calibri"/>
                          <a:cs typeface="Times New Roman" pitchFamily="18" charset="0"/>
                        </a:rPr>
                        <a:t>αιχμάλωτοι και λάφυρα οπλισμού</a:t>
                      </a:r>
                      <a:endParaRPr lang="el-GR" sz="20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5 Μαΐου: Χτύπησε στο δημόσιο δρόμο φάλαγγα τριάντα αυτοκινήτων και τριών τανκς του κυβερνητικού στρατού.</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468544" cy="1268760"/>
          </a:xfrm>
        </p:spPr>
        <p:txBody>
          <a:bodyPr>
            <a:normAutofit/>
          </a:bodyPr>
          <a:lstStyle/>
          <a:p>
            <a:r>
              <a:rPr lang="el-GR" sz="2700" b="1" dirty="0">
                <a:latin typeface="Times New Roman" pitchFamily="18" charset="0"/>
                <a:cs typeface="Times New Roman" pitchFamily="18" charset="0"/>
              </a:rPr>
              <a:t>Οι αντάρτες χτυπούν τη Φλώρινα 28 </a:t>
            </a:r>
            <a:r>
              <a:rPr lang="el-GR" sz="2700" b="1" dirty="0" err="1">
                <a:latin typeface="Times New Roman" pitchFamily="18" charset="0"/>
                <a:cs typeface="Times New Roman" pitchFamily="18" charset="0"/>
              </a:rPr>
              <a:t>Μαίου</a:t>
            </a:r>
            <a:r>
              <a:rPr lang="el-GR" sz="2700" b="1" dirty="0">
                <a:latin typeface="Times New Roman" pitchFamily="18" charset="0"/>
                <a:cs typeface="Times New Roman" pitchFamily="18" charset="0"/>
              </a:rPr>
              <a:t> 1947</a:t>
            </a:r>
            <a:br>
              <a:rPr lang="el-GR" b="1" dirty="0"/>
            </a:br>
            <a:endParaRPr lang="el-GR" dirty="0"/>
          </a:p>
        </p:txBody>
      </p:sp>
      <p:graphicFrame>
        <p:nvGraphicFramePr>
          <p:cNvPr id="4" name="3 - Πίνακας"/>
          <p:cNvGraphicFramePr>
            <a:graphicFrameLocks noGrp="1"/>
          </p:cNvGraphicFramePr>
          <p:nvPr/>
        </p:nvGraphicFramePr>
        <p:xfrm>
          <a:off x="0" y="2643183"/>
          <a:ext cx="9144000" cy="4214817"/>
        </p:xfrm>
        <a:graphic>
          <a:graphicData uri="http://schemas.openxmlformats.org/drawingml/2006/table">
            <a:tbl>
              <a:tblPr/>
              <a:tblGrid>
                <a:gridCol w="9144000">
                  <a:extLst>
                    <a:ext uri="{9D8B030D-6E8A-4147-A177-3AD203B41FA5}">
                      <a16:colId xmlns:a16="http://schemas.microsoft.com/office/drawing/2014/main" val="20000"/>
                    </a:ext>
                  </a:extLst>
                </a:gridCol>
              </a:tblGrid>
              <a:tr h="936626">
                <a:tc>
                  <a:txBody>
                    <a:bodyPr/>
                    <a:lstStyle/>
                    <a:p>
                      <a:pPr algn="ctr">
                        <a:lnSpc>
                          <a:spcPct val="115000"/>
                        </a:lnSpc>
                        <a:spcAft>
                          <a:spcPts val="0"/>
                        </a:spcAft>
                      </a:pPr>
                      <a:r>
                        <a:rPr lang="el-GR" sz="1800" b="1" dirty="0">
                          <a:solidFill>
                            <a:schemeClr val="tx1"/>
                          </a:solidFill>
                          <a:latin typeface="Times New Roman"/>
                          <a:ea typeface="Calibri"/>
                          <a:cs typeface="Times New Roman"/>
                        </a:rPr>
                        <a:t>Τα πολυβολεία της Χωροφυλακής και του Στρατού στη Φλώρινα τον Μάιο του 1947.</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Γεωργική Σχολή</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Φυτώριο</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468313">
                <a:tc>
                  <a:txBody>
                    <a:bodyPr/>
                    <a:lstStyle/>
                    <a:p>
                      <a:pPr marL="342900" lvl="0" indent="-342900">
                        <a:lnSpc>
                          <a:spcPct val="115000"/>
                        </a:lnSpc>
                        <a:spcAft>
                          <a:spcPts val="0"/>
                        </a:spcAft>
                        <a:buFont typeface="Symbol"/>
                        <a:buChar char=""/>
                      </a:pPr>
                      <a:r>
                        <a:rPr lang="el-GR" sz="1800" b="1" dirty="0" err="1">
                          <a:solidFill>
                            <a:schemeClr val="tx1"/>
                          </a:solidFill>
                          <a:latin typeface="Times New Roman"/>
                          <a:ea typeface="Calibri"/>
                          <a:cs typeface="Times New Roman"/>
                        </a:rPr>
                        <a:t>Τρσιάνκα</a:t>
                      </a:r>
                      <a:r>
                        <a:rPr lang="el-GR" sz="1800" b="1" dirty="0">
                          <a:solidFill>
                            <a:schemeClr val="tx1"/>
                          </a:solidFill>
                          <a:latin typeface="Times New Roman"/>
                          <a:ea typeface="Calibri"/>
                          <a:cs typeface="Times New Roman"/>
                        </a:rPr>
                        <a:t> </a:t>
                      </a:r>
                      <a:r>
                        <a:rPr lang="el-GR" sz="1800" b="1" dirty="0" err="1">
                          <a:solidFill>
                            <a:schemeClr val="tx1"/>
                          </a:solidFill>
                          <a:latin typeface="Times New Roman"/>
                          <a:ea typeface="Calibri"/>
                          <a:cs typeface="Times New Roman"/>
                        </a:rPr>
                        <a:t>Μάλα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Σιδηροδρομικός Σταθμός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Σφαγεία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Στρατώνες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Πάνω από το μοναστηριακό οικισμό προς το ύψωμα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4 - TextBox"/>
          <p:cNvSpPr txBox="1"/>
          <p:nvPr/>
        </p:nvSpPr>
        <p:spPr>
          <a:xfrm>
            <a:off x="0" y="1700808"/>
            <a:ext cx="9144000" cy="830997"/>
          </a:xfrm>
          <a:prstGeom prst="rect">
            <a:avLst/>
          </a:prstGeom>
          <a:noFill/>
        </p:spPr>
        <p:txBody>
          <a:bodyPr wrap="square" rtlCol="0">
            <a:spAutoFit/>
          </a:bodyPr>
          <a:lstStyle/>
          <a:p>
            <a:pPr algn="just"/>
            <a:r>
              <a:rPr lang="el-GR" sz="1600" dirty="0"/>
              <a:t>Στις 28 Μαΐου 1947 χτυπήθηκε και η πόλη της Φλώρινας από τους αντάρτες του Βίτσι. Για την αντιμετώπισή τους η Χωροφυλακή και ο Στρατός έχτισαν σε συγκεκριμένες περιοχές της Φλώρινας πυροβολεία. </a:t>
            </a: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5791200" cy="2204864"/>
          </a:xfrm>
        </p:spPr>
        <p:txBody>
          <a:bodyPr>
            <a:normAutofit/>
          </a:bodyPr>
          <a:lstStyle/>
          <a:p>
            <a:r>
              <a:rPr lang="el-GR" sz="3200" b="1" dirty="0">
                <a:solidFill>
                  <a:schemeClr val="tx1"/>
                </a:solidFill>
                <a:latin typeface="Times New Roman" pitchFamily="18" charset="0"/>
                <a:cs typeface="Times New Roman" pitchFamily="18" charset="0"/>
              </a:rPr>
              <a:t>Ο </a:t>
            </a:r>
            <a:r>
              <a:rPr lang="en-US" sz="3200" b="1" dirty="0" err="1">
                <a:solidFill>
                  <a:schemeClr val="tx1"/>
                </a:solidFill>
                <a:latin typeface="Times New Roman" pitchFamily="18" charset="0"/>
                <a:cs typeface="Times New Roman" pitchFamily="18" charset="0"/>
              </a:rPr>
              <a:t>Borza</a:t>
            </a:r>
            <a:r>
              <a:rPr lang="el-GR" sz="3200" b="1" dirty="0">
                <a:solidFill>
                  <a:schemeClr val="tx1"/>
                </a:solidFill>
                <a:latin typeface="Times New Roman" pitchFamily="18" charset="0"/>
                <a:cs typeface="Times New Roman" pitchFamily="18" charset="0"/>
              </a:rPr>
              <a:t>,  Αμερικανός ιστορικός</a:t>
            </a:r>
            <a:endParaRPr lang="el-GR" sz="3200" b="1" dirty="0">
              <a:solidFill>
                <a:schemeClr val="tx1"/>
              </a:solidFill>
            </a:endParaRPr>
          </a:p>
        </p:txBody>
      </p:sp>
      <p:sp>
        <p:nvSpPr>
          <p:cNvPr id="3" name="Θέση περιεχομένου 2"/>
          <p:cNvSpPr>
            <a:spLocks noGrp="1"/>
          </p:cNvSpPr>
          <p:nvPr>
            <p:ph idx="1"/>
          </p:nvPr>
        </p:nvSpPr>
        <p:spPr>
          <a:xfrm>
            <a:off x="323528" y="1916832"/>
            <a:ext cx="8208912" cy="4320481"/>
          </a:xfrm>
        </p:spPr>
        <p:txBody>
          <a:bodyPr>
            <a:noAutofit/>
          </a:bodyPr>
          <a:lstStyle/>
          <a:p>
            <a:r>
              <a:rPr lang="el-GR" sz="2400" dirty="0">
                <a:latin typeface="Times New Roman" pitchFamily="18" charset="0"/>
                <a:cs typeface="Times New Roman" pitchFamily="18" charset="0"/>
              </a:rPr>
              <a:t>χρησιμοποιεί τον κατάλογο </a:t>
            </a:r>
            <a:r>
              <a:rPr lang="el-GR" sz="2400" dirty="0" err="1">
                <a:latin typeface="Times New Roman" pitchFamily="18" charset="0"/>
                <a:cs typeface="Times New Roman" pitchFamily="18" charset="0"/>
              </a:rPr>
              <a:t>τριηραρχών</a:t>
            </a:r>
            <a:r>
              <a:rPr lang="el-GR" sz="2400" dirty="0">
                <a:latin typeface="Times New Roman" pitchFamily="18" charset="0"/>
                <a:cs typeface="Times New Roman" pitchFamily="18" charset="0"/>
              </a:rPr>
              <a:t>, προκειμένου να αποδείξει τον μη ελληνικό χαρακτήρα των αρχαίων Μακεδόνων. Παρατηρεί τη διάκριση τριών ομάδων: των Μακεδόνων, των Ελλήνων, των Κυπρίων και ισχυρίζεται ότι αυτή σχετίζεται με την «εθνικότητα τους» (</a:t>
            </a:r>
            <a:r>
              <a:rPr lang="en-US" sz="2400" dirty="0">
                <a:latin typeface="Times New Roman" pitchFamily="18" charset="0"/>
                <a:cs typeface="Times New Roman" pitchFamily="18" charset="0"/>
              </a:rPr>
              <a:t>ethnicity</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a:t>
            </a:r>
            <a:endParaRPr lang="el-GR" sz="2400" dirty="0">
              <a:latin typeface="Times New Roman" pitchFamily="18" charset="0"/>
              <a:cs typeface="Times New Roman" pitchFamily="18" charset="0"/>
            </a:endParaRPr>
          </a:p>
          <a:p>
            <a:pPr indent="0" algn="just">
              <a:buNone/>
            </a:pPr>
            <a:r>
              <a:rPr lang="el-GR" sz="2400" b="1" dirty="0">
                <a:latin typeface="Times New Roman" pitchFamily="18" charset="0"/>
                <a:cs typeface="Times New Roman" pitchFamily="18" charset="0"/>
              </a:rPr>
              <a:t>Όμως ο κατάλογος περιλαμβάνει τον Νέαρχο, γιο του </a:t>
            </a:r>
            <a:r>
              <a:rPr lang="el-GR" sz="2400" b="1" dirty="0" err="1">
                <a:latin typeface="Times New Roman" pitchFamily="18" charset="0"/>
                <a:cs typeface="Times New Roman" pitchFamily="18" charset="0"/>
              </a:rPr>
              <a:t>Ανδρότιμου</a:t>
            </a:r>
            <a:r>
              <a:rPr lang="el-GR" sz="2400" b="1" dirty="0">
                <a:latin typeface="Times New Roman" pitchFamily="18" charset="0"/>
                <a:cs typeface="Times New Roman" pitchFamily="18" charset="0"/>
              </a:rPr>
              <a:t>, από την </a:t>
            </a:r>
            <a:r>
              <a:rPr lang="el-GR" sz="2400" b="1" dirty="0" err="1">
                <a:latin typeface="Times New Roman" pitchFamily="18" charset="0"/>
                <a:cs typeface="Times New Roman" pitchFamily="18" charset="0"/>
              </a:rPr>
              <a:t>Λατώ</a:t>
            </a:r>
            <a:r>
              <a:rPr lang="el-GR" sz="2400" b="1" dirty="0">
                <a:latin typeface="Times New Roman" pitchFamily="18" charset="0"/>
                <a:cs typeface="Times New Roman" pitchFamily="18" charset="0"/>
              </a:rPr>
              <a:t> της Κρήτης, τον </a:t>
            </a:r>
            <a:r>
              <a:rPr lang="el-GR" sz="2400" b="1" dirty="0" err="1">
                <a:latin typeface="Times New Roman" pitchFamily="18" charset="0"/>
                <a:cs typeface="Times New Roman" pitchFamily="18" charset="0"/>
              </a:rPr>
              <a:t>Λαομέδοντα</a:t>
            </a:r>
            <a:r>
              <a:rPr lang="el-GR" sz="2400" b="1" dirty="0">
                <a:latin typeface="Times New Roman" pitchFamily="18" charset="0"/>
                <a:cs typeface="Times New Roman" pitchFamily="18" charset="0"/>
              </a:rPr>
              <a:t>, γιο του </a:t>
            </a:r>
            <a:r>
              <a:rPr lang="el-GR" sz="2400" b="1" dirty="0" err="1">
                <a:latin typeface="Times New Roman" pitchFamily="18" charset="0"/>
                <a:cs typeface="Times New Roman" pitchFamily="18" charset="0"/>
              </a:rPr>
              <a:t>Λάριχου</a:t>
            </a:r>
            <a:r>
              <a:rPr lang="el-GR" sz="2400" b="1" dirty="0">
                <a:latin typeface="Times New Roman" pitchFamily="18" charset="0"/>
                <a:cs typeface="Times New Roman" pitchFamily="18" charset="0"/>
              </a:rPr>
              <a:t>, από τη Μυτιλήνη της Λέσβου. Επομένως οι τριήραρχοι δεν ονομάζονται με την εθνικότητά τους, αλλά με πολιτικά κριτήρια. </a:t>
            </a:r>
          </a:p>
          <a:p>
            <a:endParaRPr lang="el-GR" sz="2400" dirty="0">
              <a:latin typeface="Times New Roman" panose="02020603050405020304" pitchFamily="18" charset="0"/>
              <a:cs typeface="Times New Roman" panose="02020603050405020304" pitchFamily="18" charset="0"/>
            </a:endParaRPr>
          </a:p>
          <a:p>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156794"/>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539552" y="0"/>
          <a:ext cx="8208912" cy="6944655"/>
        </p:xfrm>
        <a:graphic>
          <a:graphicData uri="http://schemas.openxmlformats.org/drawingml/2006/table">
            <a:tbl>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494577">
                <a:tc gridSpan="2">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Η μάχη στη Φλώρινα στις 28 Μαΐου 1947.</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404503">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Αντάρτες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Κυβερνητικός Στρατός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776658">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Δύναμη: περίπου 600</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Ένα μέρος των στρατιωτών αρνούταν να πολεμήσουν τους αντάρτες.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1585662">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Στόχος: Απελευθέρωση των 15 δημοκρατικών πολιτών, στρατιωτών και γυναικών που καταδικάστηκαν σε θάνατο στο στρατοδικείο της Φλώρινας.</a:t>
                      </a:r>
                      <a:endParaRPr lang="el-GR" sz="160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457200">
                        <a:lnSpc>
                          <a:spcPct val="115000"/>
                        </a:lnSpc>
                        <a:spcAft>
                          <a:spcPts val="0"/>
                        </a:spcAft>
                      </a:pP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1990164">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Συνέπειες: Από τους αντάρτες μεταξύ των άλλων σκοτώθηκαν 60 άτομα και υπήρχαν και τραυματίες. Από τα βλήματα των πυροβόλων καταστράφηκαν 13 σπίτια.(σύμφωνα με τις αρχές)</a:t>
                      </a:r>
                      <a:endParaRPr lang="el-GR" sz="160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Μεταξύ των άλλων σκοτώθηκαν από τον κυβερνητικό στρατό ένας υπολοχαγός, ένας λοχίας, 4 στρατιώτες και ένας υπενωμοτάρχης.(σύμφωνα με τις αρχές)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1693091">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Ύστερα από τη μάχη, οι αντάρτες συμπτύχθηκαν και κατευθύνθηκαν στο στρατόπεδο.</a:t>
                      </a:r>
                      <a:endParaRPr lang="el-GR" sz="160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Οι κυβερνητικές δυνάμεις αναγκάστηκαν να συμπτύξουν όλες τις δυνάμεις τους στη Φλώρινα εξαιτίας των αλλεπάλληλων χτυπημάτων που δέχονταν από τους αντάρτες.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2 - Θέση αριθμού διαφάνειας"/>
          <p:cNvSpPr>
            <a:spLocks noGrp="1"/>
          </p:cNvSpPr>
          <p:nvPr>
            <p:ph type="sldNum" sz="quarter" idx="12"/>
          </p:nvPr>
        </p:nvSpPr>
        <p:spPr/>
        <p:txBody>
          <a:bodyPr>
            <a:normAutofit/>
          </a:bodyPr>
          <a:lstStyle/>
          <a:p>
            <a:fld id="{5198D00F-BDFE-447A-8ECE-564066A06B81}" type="slidenum">
              <a:rPr lang="el-GR" smtClean="0"/>
              <a:pPr/>
              <a:t>520</a:t>
            </a:fld>
            <a:endParaRPr lang="el-GR"/>
          </a:p>
        </p:txBody>
      </p:sp>
    </p:spTree>
  </p:cSld>
  <p:clrMapOvr>
    <a:masterClrMapping/>
  </p:clrMapOvr>
  <p:transition>
    <p:dissolve/>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0"/>
            <a:ext cx="9094784" cy="1196752"/>
          </a:xfrm>
        </p:spPr>
        <p:txBody>
          <a:bodyPr>
            <a:normAutofit fontScale="90000"/>
          </a:bodyPr>
          <a:lstStyle/>
          <a:p>
            <a:r>
              <a:rPr lang="el-GR" b="1" dirty="0"/>
              <a:t>Η επιστράτευση καλοκαίρι 1947</a:t>
            </a:r>
            <a:br>
              <a:rPr lang="el-GR" b="1" dirty="0"/>
            </a:br>
            <a:endParaRPr lang="el-GR" dirty="0"/>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521</a:t>
            </a:fld>
            <a:endParaRPr lang="el-GR"/>
          </a:p>
        </p:txBody>
      </p:sp>
      <p:graphicFrame>
        <p:nvGraphicFramePr>
          <p:cNvPr id="5" name="4 - Πίνακας"/>
          <p:cNvGraphicFramePr>
            <a:graphicFrameLocks noGrp="1"/>
          </p:cNvGraphicFramePr>
          <p:nvPr/>
        </p:nvGraphicFramePr>
        <p:xfrm>
          <a:off x="0" y="2708920"/>
          <a:ext cx="9144001" cy="4149080"/>
        </p:xfrm>
        <a:graphic>
          <a:graphicData uri="http://schemas.openxmlformats.org/drawingml/2006/table">
            <a:tbl>
              <a:tblPr/>
              <a:tblGrid>
                <a:gridCol w="3047285">
                  <a:extLst>
                    <a:ext uri="{9D8B030D-6E8A-4147-A177-3AD203B41FA5}">
                      <a16:colId xmlns:a16="http://schemas.microsoft.com/office/drawing/2014/main" val="20000"/>
                    </a:ext>
                  </a:extLst>
                </a:gridCol>
                <a:gridCol w="3048358">
                  <a:extLst>
                    <a:ext uri="{9D8B030D-6E8A-4147-A177-3AD203B41FA5}">
                      <a16:colId xmlns:a16="http://schemas.microsoft.com/office/drawing/2014/main" val="20001"/>
                    </a:ext>
                  </a:extLst>
                </a:gridCol>
                <a:gridCol w="3048358">
                  <a:extLst>
                    <a:ext uri="{9D8B030D-6E8A-4147-A177-3AD203B41FA5}">
                      <a16:colId xmlns:a16="http://schemas.microsoft.com/office/drawing/2014/main" val="20002"/>
                    </a:ext>
                  </a:extLst>
                </a:gridCol>
              </a:tblGrid>
              <a:tr h="518635">
                <a:tc gridSpan="3">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Οργάνωση του ΔΣΕ</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1037270">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Αρχηγείο Βοΐου-Γράμμου</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Αρχηγείο Κεντρικής και Δυτικής Μακεδονίας</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Τάγμα Αρχηγείου Γράμμου</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1037270">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Πολιτικός επίτροπος: Θεόδωρος Ευθυμιάδης</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Πολιτικός Επίτροπος: </a:t>
                      </a:r>
                      <a:r>
                        <a:rPr lang="el-GR" sz="1600" b="1" dirty="0" err="1">
                          <a:solidFill>
                            <a:schemeClr val="tx1"/>
                          </a:solidFill>
                          <a:latin typeface="Times New Roman" pitchFamily="18" charset="0"/>
                          <a:ea typeface="Calibri"/>
                          <a:cs typeface="Times New Roman" pitchFamily="18" charset="0"/>
                        </a:rPr>
                        <a:t>Πετρής</a:t>
                      </a:r>
                      <a:r>
                        <a:rPr lang="el-GR" sz="1600" b="1" dirty="0">
                          <a:solidFill>
                            <a:schemeClr val="tx1"/>
                          </a:solidFill>
                          <a:latin typeface="Times New Roman" pitchFamily="18" charset="0"/>
                          <a:ea typeface="Calibri"/>
                          <a:cs typeface="Times New Roman" pitchFamily="18" charset="0"/>
                        </a:rPr>
                        <a:t>(Γιώργος </a:t>
                      </a:r>
                      <a:r>
                        <a:rPr lang="el-GR" sz="1600" b="1" dirty="0" err="1">
                          <a:solidFill>
                            <a:schemeClr val="tx1"/>
                          </a:solidFill>
                          <a:latin typeface="Times New Roman" pitchFamily="18" charset="0"/>
                          <a:ea typeface="Calibri"/>
                          <a:cs typeface="Times New Roman" pitchFamily="18" charset="0"/>
                        </a:rPr>
                        <a:t>Ερυθριάδης</a:t>
                      </a:r>
                      <a:r>
                        <a:rPr lang="el-GR" sz="1600" b="1" dirty="0">
                          <a:solidFill>
                            <a:schemeClr val="tx1"/>
                          </a:solidFill>
                          <a:latin typeface="Times New Roman" pitchFamily="18" charset="0"/>
                          <a:ea typeface="Calibri"/>
                          <a:cs typeface="Times New Roman" pitchFamily="18" charset="0"/>
                        </a:rPr>
                        <a:t>) </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Διοικητής: Αχιλλέας Παπαϊωάννου</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1555905">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Αρχηγός: Γιώργος Γιαννούλης</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457200">
                        <a:lnSpc>
                          <a:spcPct val="115000"/>
                        </a:lnSpc>
                        <a:spcAft>
                          <a:spcPts val="0"/>
                        </a:spcAft>
                      </a:pP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pitchFamily="18" charset="0"/>
                          <a:ea typeface="Calibri"/>
                          <a:cs typeface="Times New Roman" pitchFamily="18" charset="0"/>
                        </a:rPr>
                        <a:t>Λ.Στρίγκος</a:t>
                      </a:r>
                      <a:r>
                        <a:rPr lang="el-GR" sz="1600" b="1" dirty="0">
                          <a:solidFill>
                            <a:schemeClr val="tx1"/>
                          </a:solidFill>
                          <a:latin typeface="Times New Roman" pitchFamily="18" charset="0"/>
                          <a:ea typeface="Calibri"/>
                          <a:cs typeface="Times New Roman" pitchFamily="18" charset="0"/>
                        </a:rPr>
                        <a:t> ,</a:t>
                      </a:r>
                      <a:r>
                        <a:rPr lang="el-GR" sz="1600" b="1" dirty="0" err="1">
                          <a:solidFill>
                            <a:schemeClr val="tx1"/>
                          </a:solidFill>
                          <a:latin typeface="Times New Roman" pitchFamily="18" charset="0"/>
                          <a:ea typeface="Calibri"/>
                          <a:cs typeface="Times New Roman" pitchFamily="18" charset="0"/>
                        </a:rPr>
                        <a:t>Κικίτσος</a:t>
                      </a:r>
                      <a:r>
                        <a:rPr lang="el-GR" sz="1600" b="1" dirty="0">
                          <a:solidFill>
                            <a:schemeClr val="tx1"/>
                          </a:solidFill>
                          <a:latin typeface="Times New Roman" pitchFamily="18" charset="0"/>
                          <a:ea typeface="Calibri"/>
                          <a:cs typeface="Times New Roman" pitchFamily="18" charset="0"/>
                        </a:rPr>
                        <a:t>(Σαράντης Πρωτόπαπας </a:t>
                      </a:r>
                      <a:r>
                        <a:rPr lang="el-GR" sz="1600" b="1" dirty="0" err="1">
                          <a:solidFill>
                            <a:schemeClr val="tx1"/>
                          </a:solidFill>
                          <a:latin typeface="Times New Roman" pitchFamily="18" charset="0"/>
                          <a:ea typeface="Calibri"/>
                          <a:cs typeface="Times New Roman" pitchFamily="18" charset="0"/>
                        </a:rPr>
                        <a:t>Λιάκος</a:t>
                      </a:r>
                      <a:r>
                        <a:rPr lang="el-GR" sz="1600" b="1" dirty="0">
                          <a:solidFill>
                            <a:schemeClr val="tx1"/>
                          </a:solidFill>
                          <a:latin typeface="Times New Roman" pitchFamily="18" charset="0"/>
                          <a:ea typeface="Calibri"/>
                          <a:cs typeface="Times New Roman" pitchFamily="18" charset="0"/>
                        </a:rPr>
                        <a:t>(Ηλίας Παπαδημητρίου)</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3 - TextBox"/>
          <p:cNvSpPr txBox="1"/>
          <p:nvPr/>
        </p:nvSpPr>
        <p:spPr>
          <a:xfrm>
            <a:off x="1115616" y="1628800"/>
            <a:ext cx="6912768" cy="830997"/>
          </a:xfrm>
          <a:prstGeom prst="rect">
            <a:avLst/>
          </a:prstGeom>
          <a:noFill/>
        </p:spPr>
        <p:txBody>
          <a:bodyPr wrap="square" rtlCol="0">
            <a:spAutoFit/>
          </a:bodyPr>
          <a:lstStyle/>
          <a:p>
            <a:pPr algn="just"/>
            <a:r>
              <a:rPr lang="el-GR" sz="1600" dirty="0"/>
              <a:t>Το καλοκαίρι του 1947 πραγματοποιήθηκε προσέλευση χωρικών στους αντάρτες. Για την οργάνωση μάλιστα της δύναμής τους έγινε επιστράτευση ηλικιών. Η οργάνωση του ΔΣΕ είχε ως εξής:</a:t>
            </a:r>
          </a:p>
        </p:txBody>
      </p:sp>
    </p:spTree>
  </p:cSld>
  <p:clrMapOvr>
    <a:masterClrMapping/>
  </p:clrMapOvr>
  <p:transition>
    <p:dissolve/>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4544" y="-171400"/>
            <a:ext cx="9649072" cy="1440160"/>
          </a:xfrm>
        </p:spPr>
        <p:txBody>
          <a:bodyPr>
            <a:normAutofit fontScale="90000"/>
          </a:bodyPr>
          <a:lstStyle/>
          <a:p>
            <a:pPr algn="ctr"/>
            <a:br>
              <a:rPr lang="en-US" b="1" dirty="0"/>
            </a:br>
            <a:r>
              <a:rPr lang="el-GR" b="1" dirty="0"/>
              <a:t> </a:t>
            </a:r>
            <a:r>
              <a:rPr lang="el-GR" sz="3600" b="1" dirty="0">
                <a:latin typeface="Times New Roman" pitchFamily="18" charset="0"/>
                <a:cs typeface="Times New Roman" pitchFamily="18" charset="0"/>
              </a:rPr>
              <a:t>Η αμερικανική επέμβαση στην Ελλάδα και το Δόγμα Τρούμαν 12.3.</a:t>
            </a:r>
            <a:r>
              <a:rPr lang="el-GR" sz="3600" dirty="0"/>
              <a:t>1947 </a:t>
            </a:r>
            <a:br>
              <a:rPr lang="el-GR" sz="3600" b="1" dirty="0">
                <a:latin typeface="Times New Roman" pitchFamily="18" charset="0"/>
                <a:cs typeface="Times New Roman" pitchFamily="18" charset="0"/>
              </a:rPr>
            </a:br>
            <a:endParaRPr lang="el-GR" sz="3600" dirty="0">
              <a:latin typeface="Times New Roman" pitchFamily="18" charset="0"/>
              <a:cs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5198D00F-BDFE-447A-8ECE-564066A06B81}" type="slidenum">
              <a:rPr lang="el-GR" smtClean="0"/>
              <a:pPr/>
              <a:t>522</a:t>
            </a:fld>
            <a:endParaRPr lang="el-GR"/>
          </a:p>
        </p:txBody>
      </p:sp>
      <p:graphicFrame>
        <p:nvGraphicFramePr>
          <p:cNvPr id="4" name="3 - Πίνακας"/>
          <p:cNvGraphicFramePr>
            <a:graphicFrameLocks noGrp="1"/>
          </p:cNvGraphicFramePr>
          <p:nvPr/>
        </p:nvGraphicFramePr>
        <p:xfrm>
          <a:off x="0" y="2357430"/>
          <a:ext cx="9144000" cy="4500570"/>
        </p:xfrm>
        <a:graphic>
          <a:graphicData uri="http://schemas.openxmlformats.org/drawingml/2006/table">
            <a:tbl>
              <a:tblPr/>
              <a:tblGrid>
                <a:gridCol w="9144000">
                  <a:extLst>
                    <a:ext uri="{9D8B030D-6E8A-4147-A177-3AD203B41FA5}">
                      <a16:colId xmlns:a16="http://schemas.microsoft.com/office/drawing/2014/main" val="20000"/>
                    </a:ext>
                  </a:extLst>
                </a:gridCol>
              </a:tblGrid>
              <a:tr h="346198">
                <a:tc>
                  <a:txBody>
                    <a:bodyPr/>
                    <a:lstStyle/>
                    <a:p>
                      <a:pPr algn="ctr">
                        <a:lnSpc>
                          <a:spcPct val="115000"/>
                        </a:lnSpc>
                        <a:spcAft>
                          <a:spcPts val="0"/>
                        </a:spcAft>
                      </a:pPr>
                      <a:r>
                        <a:rPr lang="el-GR" sz="1400" b="1" dirty="0">
                          <a:solidFill>
                            <a:srgbClr val="000000"/>
                          </a:solidFill>
                          <a:latin typeface="Times New Roman"/>
                          <a:ea typeface="Calibri"/>
                          <a:cs typeface="Times New Roman"/>
                        </a:rPr>
                        <a:t>Οι προεκτάσεις του δόγματος «Τρούμαν».</a:t>
                      </a:r>
                      <a:endParaRPr lang="el-GR" sz="14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Αποστολή στρατιωτικών συμβούλων στην Ελλάδα</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Αναδιοργάνωση του ελληνικού στρατού</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Εφοδιασμός του ελληνικού στρατού με τεράστιες ποσότητες πολεμικού υλικού</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Οικονομική βοήθεια στους Έλληνες</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Επεμβάσεις στις εσωτερικές πολιτικές υποθέσεις στην Ελλάδα</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Οι Αμερικανοί συνέχιζαν τον Εμφύλιο πόλεμο απορρίπτοντας τις ειρηνικές προτάσεις του ΕΑΜ</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Προσπάθεια για να μην τεθεί εκτός νόμου το ΚΚΕ, γιατί αυτό θα σήμαινε παραπέρα ενίσχυση του ένοπλου αγώνα</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7"/>
                  </a:ext>
                </a:extLst>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Ο Στάλιν άλλαξε τη γνώμη του για τον Εμφύλιο πόλεμο στην Ελλάδα, καθώς άρχισε να πιστεύει ότι πρέπει να σταματήσει</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4 - TextBox"/>
          <p:cNvSpPr txBox="1"/>
          <p:nvPr/>
        </p:nvSpPr>
        <p:spPr>
          <a:xfrm>
            <a:off x="214282" y="1268760"/>
            <a:ext cx="8929718" cy="1077218"/>
          </a:xfrm>
          <a:prstGeom prst="rect">
            <a:avLst/>
          </a:prstGeom>
          <a:noFill/>
        </p:spPr>
        <p:txBody>
          <a:bodyPr wrap="square" rtlCol="0">
            <a:spAutoFit/>
          </a:bodyPr>
          <a:lstStyle/>
          <a:p>
            <a:pPr algn="just"/>
            <a:r>
              <a:rPr lang="el-GR" sz="1600" dirty="0"/>
              <a:t>Την άνοιξη του 1947 οι Αμερικανοί διώχνουν τους Άγγλους από την Ελλάδα και επιβάλλουν τη δική τους κυριαρχία. Στις 2 Δεκεμβρίου, ο πρωθυπουργός Τσαλδάρης με τον Υπουργό Εξωτερικών κατευθύνθηκαν στις ΗΠΑ με σκοπό την παραχώρηση οικονομικής βοήθειας στους Έλληνες. Έτσι, στις 12 Μαρτίου 1947 ο πρόεδρος των ΗΠΑ, Τρούμαν ζήτησε την προσφορά 400 εκατομμυρίων στην Ελλάδα και την Τουρκία.</a:t>
            </a:r>
          </a:p>
        </p:txBody>
      </p:sp>
    </p:spTree>
  </p:cSld>
  <p:clrMapOvr>
    <a:masterClrMapping/>
  </p:clrMapOvr>
  <p:transition>
    <p:dissolve/>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6152" cy="1285860"/>
          </a:xfrm>
        </p:spPr>
        <p:txBody>
          <a:bodyPr>
            <a:normAutofit fontScale="90000"/>
          </a:bodyPr>
          <a:lstStyle/>
          <a:p>
            <a:br>
              <a:rPr lang="en-US" b="1" dirty="0"/>
            </a:br>
            <a:r>
              <a:rPr lang="el-GR" sz="2700" b="1" dirty="0">
                <a:latin typeface="Times New Roman" pitchFamily="18" charset="0"/>
                <a:cs typeface="Times New Roman" pitchFamily="18" charset="0"/>
              </a:rPr>
              <a:t>Η 3</a:t>
            </a:r>
            <a:r>
              <a:rPr lang="el-GR" sz="2700" b="1" baseline="30000" dirty="0">
                <a:latin typeface="Times New Roman" pitchFamily="18" charset="0"/>
                <a:cs typeface="Times New Roman" pitchFamily="18" charset="0"/>
              </a:rPr>
              <a:t>η</a:t>
            </a:r>
            <a:r>
              <a:rPr lang="el-GR" sz="2700" b="1" dirty="0">
                <a:latin typeface="Times New Roman" pitchFamily="18" charset="0"/>
                <a:cs typeface="Times New Roman" pitchFamily="18" charset="0"/>
              </a:rPr>
              <a:t> Ολομέλεια(11 Σεπτεμβρίου 1947) </a:t>
            </a:r>
            <a:br>
              <a:rPr lang="el-GR" sz="2700" b="1" dirty="0">
                <a:latin typeface="Times New Roman" pitchFamily="18" charset="0"/>
                <a:cs typeface="Times New Roman" pitchFamily="18" charset="0"/>
              </a:rPr>
            </a:br>
            <a:r>
              <a:rPr lang="el-GR" sz="2700" b="1" dirty="0">
                <a:latin typeface="Times New Roman" pitchFamily="18" charset="0"/>
                <a:cs typeface="Times New Roman" pitchFamily="18" charset="0"/>
              </a:rPr>
              <a:t> ΠΡΟΣΩΡΙΝΗ ΔΗΜΟΚΡΑΤΙΚΗ ΚΥΒΕΡΝΗΣΗ (24 Δεκεμβρίου 1947</a:t>
            </a:r>
            <a:r>
              <a:rPr lang="el-GR" sz="2200" b="1" dirty="0"/>
              <a:t>)</a:t>
            </a:r>
            <a:br>
              <a:rPr lang="el-GR" sz="2200" b="1" dirty="0"/>
            </a:br>
            <a:endParaRPr lang="el-GR" sz="2200" dirty="0"/>
          </a:p>
        </p:txBody>
      </p:sp>
      <p:sp>
        <p:nvSpPr>
          <p:cNvPr id="7" name="6 - Θέση υποσέλιδου"/>
          <p:cNvSpPr>
            <a:spLocks noGrp="1"/>
          </p:cNvSpPr>
          <p:nvPr>
            <p:ph type="ftr" sz="quarter" idx="11"/>
          </p:nvPr>
        </p:nvSpPr>
        <p:spPr/>
        <p:txBody>
          <a:bodyPr/>
          <a:lstStyle/>
          <a:p>
            <a:r>
              <a:rPr lang="el-GR"/>
              <a:t>ΠΔΚ: Προωρινή Δημοκρατική Κυβέρνηση </a:t>
            </a:r>
          </a:p>
        </p:txBody>
      </p:sp>
      <p:sp>
        <p:nvSpPr>
          <p:cNvPr id="5" name="4 - Θέση αριθμού διαφάνειας"/>
          <p:cNvSpPr>
            <a:spLocks noGrp="1"/>
          </p:cNvSpPr>
          <p:nvPr>
            <p:ph type="sldNum" sz="quarter" idx="12"/>
          </p:nvPr>
        </p:nvSpPr>
        <p:spPr/>
        <p:txBody>
          <a:bodyPr>
            <a:normAutofit/>
          </a:bodyPr>
          <a:lstStyle/>
          <a:p>
            <a:fld id="{5198D00F-BDFE-447A-8ECE-564066A06B81}" type="slidenum">
              <a:rPr lang="el-GR" smtClean="0"/>
              <a:pPr/>
              <a:t>523</a:t>
            </a:fld>
            <a:endParaRPr lang="el-GR" dirty="0"/>
          </a:p>
        </p:txBody>
      </p:sp>
      <p:graphicFrame>
        <p:nvGraphicFramePr>
          <p:cNvPr id="4" name="3 - Πίνακας"/>
          <p:cNvGraphicFramePr>
            <a:graphicFrameLocks noGrp="1"/>
          </p:cNvGraphicFramePr>
          <p:nvPr/>
        </p:nvGraphicFramePr>
        <p:xfrm>
          <a:off x="1" y="1785926"/>
          <a:ext cx="9144000" cy="4929220"/>
        </p:xfrm>
        <a:graphic>
          <a:graphicData uri="http://schemas.openxmlformats.org/drawingml/2006/table">
            <a:tbl>
              <a:tblPr/>
              <a:tblGrid>
                <a:gridCol w="9144000">
                  <a:extLst>
                    <a:ext uri="{9D8B030D-6E8A-4147-A177-3AD203B41FA5}">
                      <a16:colId xmlns:a16="http://schemas.microsoft.com/office/drawing/2014/main" val="20000"/>
                    </a:ext>
                  </a:extLst>
                </a:gridCol>
              </a:tblGrid>
              <a:tr h="492922">
                <a:tc>
                  <a:txBody>
                    <a:bodyPr/>
                    <a:lstStyle/>
                    <a:p>
                      <a:pPr algn="ctr">
                        <a:lnSpc>
                          <a:spcPct val="115000"/>
                        </a:lnSpc>
                        <a:spcAft>
                          <a:spcPts val="0"/>
                        </a:spcAft>
                      </a:pPr>
                      <a:r>
                        <a:rPr lang="el-GR" sz="1800" b="1" dirty="0">
                          <a:solidFill>
                            <a:schemeClr val="tx1"/>
                          </a:solidFill>
                          <a:latin typeface="Times New Roman"/>
                          <a:ea typeface="Calibri"/>
                          <a:cs typeface="Times New Roman"/>
                        </a:rPr>
                        <a:t>3η Ολομέλεια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0"/>
                  </a:ext>
                </a:extLst>
              </a:tr>
              <a:tr h="492922">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Πραγματοποιήθηκε:11 Σεπτεμβρίου 1947</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1"/>
                  </a:ext>
                </a:extLst>
              </a:tr>
              <a:tr h="985844">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Συνθήκες: Το ΚΚΕ χάνει τις βασικές δυνάμεις των πόλεων τις οποίες θα έπρεπε να είχε διοχετεύσει στο αντάρτικο.</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2"/>
                  </a:ext>
                </a:extLst>
              </a:tr>
              <a:tr h="492922">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Γραμμή κόμματος ΚΚΕ: ένοπλη δράση</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3"/>
                  </a:ext>
                </a:extLst>
              </a:tr>
              <a:tr h="492922">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Στόχος: Η κατάληψη της Θεσσαλονίκης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4"/>
                  </a:ext>
                </a:extLst>
              </a:tr>
              <a:tr h="985844">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Νίκος </a:t>
                      </a:r>
                      <a:r>
                        <a:rPr lang="el-GR" sz="1800" b="1" dirty="0" err="1">
                          <a:solidFill>
                            <a:schemeClr val="tx1"/>
                          </a:solidFill>
                          <a:latin typeface="Times New Roman"/>
                          <a:ea typeface="Calibri"/>
                          <a:cs typeface="Times New Roman"/>
                        </a:rPr>
                        <a:t>Ζαχαρειάδης</a:t>
                      </a:r>
                      <a:r>
                        <a:rPr lang="el-GR" sz="1800" b="1" dirty="0">
                          <a:solidFill>
                            <a:schemeClr val="tx1"/>
                          </a:solidFill>
                          <a:latin typeface="Times New Roman"/>
                          <a:ea typeface="Calibri"/>
                          <a:cs typeface="Times New Roman"/>
                        </a:rPr>
                        <a:t>: Στην αρχή υποστήριζε τον στόχο της Ολομέλειας. Όμως, στις 2 Δεκεμβρίου του 1947 κατάλαβε την αδυναμία του ΔΣΕ(18.000 μαχητές).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5"/>
                  </a:ext>
                </a:extLst>
              </a:tr>
              <a:tr h="985844">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Βασίλης </a:t>
                      </a:r>
                      <a:r>
                        <a:rPr lang="el-GR" sz="1800" b="1" dirty="0" err="1">
                          <a:solidFill>
                            <a:schemeClr val="tx1"/>
                          </a:solidFill>
                          <a:latin typeface="Times New Roman"/>
                          <a:ea typeface="Calibri"/>
                          <a:cs typeface="Times New Roman"/>
                        </a:rPr>
                        <a:t>Μπαρτζιώτας</a:t>
                      </a:r>
                      <a:r>
                        <a:rPr lang="el-GR" sz="1800" b="1" dirty="0">
                          <a:solidFill>
                            <a:schemeClr val="tx1"/>
                          </a:solidFill>
                          <a:latin typeface="Times New Roman"/>
                          <a:ea typeface="Calibri"/>
                          <a:cs typeface="Times New Roman"/>
                        </a:rPr>
                        <a:t>(γραμματέας</a:t>
                      </a:r>
                      <a:r>
                        <a:rPr lang="el-GR" sz="1800" b="1" baseline="0" dirty="0">
                          <a:solidFill>
                            <a:schemeClr val="tx1"/>
                          </a:solidFill>
                          <a:latin typeface="Times New Roman"/>
                          <a:ea typeface="Calibri"/>
                          <a:cs typeface="Times New Roman"/>
                        </a:rPr>
                        <a:t> της περιοχής Μακεδονίας-Θράκης του ΚΚΕ)</a:t>
                      </a:r>
                      <a:r>
                        <a:rPr lang="el-GR" sz="1800" b="1" dirty="0">
                          <a:solidFill>
                            <a:schemeClr val="tx1"/>
                          </a:solidFill>
                          <a:latin typeface="Times New Roman"/>
                          <a:ea typeface="Calibri"/>
                          <a:cs typeface="Times New Roman"/>
                        </a:rPr>
                        <a:t>: Αριθμητική αδυναμία του ΚΚΕ να εκπληρώσει τον στόχο(20.000 μαχητές με ελαφρύ οπλισμό).</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dissolve/>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pPr eaLnBrk="1" hangingPunct="1"/>
            <a:r>
              <a:rPr lang="el-GR" altLang="el-GR" sz="5400" dirty="0">
                <a:latin typeface="Times New Roman" panose="02020603050405020304" pitchFamily="18" charset="0"/>
                <a:ea typeface="ＭＳ Ｐゴシック" charset="-128"/>
                <a:cs typeface="Times New Roman" panose="02020603050405020304" pitchFamily="18" charset="0"/>
              </a:rPr>
              <a:t>ΕΜΦΥΛΙΟΣ 1947-1949</a:t>
            </a:r>
            <a:endParaRPr lang="en-US" altLang="el-GR" sz="5400" dirty="0">
              <a:latin typeface="Times New Roman" panose="02020603050405020304" pitchFamily="18" charset="0"/>
              <a:ea typeface="ＭＳ Ｐゴシック" charset="-128"/>
              <a:cs typeface="Times New Roman" panose="02020603050405020304" pitchFamily="18" charset="0"/>
            </a:endParaRPr>
          </a:p>
        </p:txBody>
      </p:sp>
      <p:sp>
        <p:nvSpPr>
          <p:cNvPr id="17410" name="Content Placeholder 2"/>
          <p:cNvSpPr>
            <a:spLocks noGrp="1"/>
          </p:cNvSpPr>
          <p:nvPr>
            <p:ph idx="1"/>
          </p:nvPr>
        </p:nvSpPr>
        <p:spPr/>
        <p:txBody>
          <a:bodyPr>
            <a:normAutofit fontScale="92500" lnSpcReduction="20000"/>
          </a:bodyPr>
          <a:lstStyle/>
          <a:p>
            <a:pPr eaLnBrk="1" hangingPunct="1"/>
            <a:r>
              <a:rPr lang="el-GR" altLang="el-GR" sz="2800" dirty="0">
                <a:latin typeface="Times New Roman" panose="02020603050405020304" pitchFamily="18" charset="0"/>
                <a:ea typeface="ＭＳ Ｐゴシック" charset="-128"/>
                <a:cs typeface="Times New Roman" panose="02020603050405020304" pitchFamily="18" charset="0"/>
              </a:rPr>
              <a:t>Οι εκκαθαριστικές επιχειρήσεις του 1947 και οι μάχες του ΔΣΕ το 1947 – 1948 στο Βίτσι – Γράμμο (Σελ. 3)</a:t>
            </a:r>
          </a:p>
          <a:p>
            <a:pPr eaLnBrk="1" hangingPunct="1"/>
            <a:r>
              <a:rPr lang="el-GR" altLang="el-GR" sz="2800" dirty="0">
                <a:latin typeface="Times New Roman" panose="02020603050405020304" pitchFamily="18" charset="0"/>
                <a:ea typeface="ＭＳ Ｐゴシック" charset="-128"/>
                <a:cs typeface="Times New Roman" panose="02020603050405020304" pitchFamily="18" charset="0"/>
              </a:rPr>
              <a:t>Κρίσιμες μάχες για τον Δημοκρατικό Στρατό (Σελ. 10)</a:t>
            </a:r>
          </a:p>
          <a:p>
            <a:pPr eaLnBrk="1" hangingPunct="1"/>
            <a:r>
              <a:rPr lang="el-GR" altLang="el-GR" sz="2800" dirty="0">
                <a:latin typeface="Times New Roman" panose="02020603050405020304" pitchFamily="18" charset="0"/>
                <a:ea typeface="ＭＳ Ｐゴシック" charset="-128"/>
                <a:cs typeface="Times New Roman" panose="02020603050405020304" pitchFamily="18" charset="0"/>
              </a:rPr>
              <a:t>Η μάχη της Φλώρινας 12 Φεβρουαρίου 1949 (Σελ. 16)</a:t>
            </a:r>
            <a:endParaRPr lang="en-GB" altLang="el-GR" sz="2800" dirty="0">
              <a:latin typeface="Times New Roman" panose="02020603050405020304" pitchFamily="18" charset="0"/>
              <a:ea typeface="ＭＳ Ｐゴシック" charset="-128"/>
              <a:cs typeface="Times New Roman" panose="02020603050405020304" pitchFamily="18" charset="0"/>
            </a:endParaRPr>
          </a:p>
          <a:p>
            <a:pPr eaLnBrk="1" hangingPunct="1"/>
            <a:r>
              <a:rPr lang="el-GR" altLang="el-GR" sz="2800" dirty="0">
                <a:latin typeface="Times New Roman" panose="02020603050405020304" pitchFamily="18" charset="0"/>
                <a:ea typeface="ＭＳ Ｐゴシック" charset="-128"/>
                <a:cs typeface="Times New Roman" panose="02020603050405020304" pitchFamily="18" charset="0"/>
              </a:rPr>
              <a:t>Τι λένε άλλες πηγές για τη μάχη της Φλώρινας (Σελ. 28)</a:t>
            </a:r>
            <a:endParaRPr lang="en-US" altLang="el-GR" sz="2800" dirty="0">
              <a:latin typeface="Times New Roman" panose="02020603050405020304" pitchFamily="18" charset="0"/>
              <a:ea typeface="ＭＳ Ｐゴシック" charset="-128"/>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524</a:t>
            </a:fld>
            <a:endParaRPr lang="en-US" altLang="el-GR"/>
          </a:p>
        </p:txBody>
      </p:sp>
    </p:spTree>
  </p:cSld>
  <p:clrMapOvr>
    <a:masterClrMapping/>
  </p:clrMapOvr>
  <p:transition>
    <p:dissolve/>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b="1" dirty="0">
                <a:latin typeface="Times New Roman" panose="02020603050405020304" pitchFamily="18" charset="0"/>
                <a:ea typeface="ＭＳ Ｐゴシック" charset="-128"/>
                <a:cs typeface="Times New Roman" panose="02020603050405020304" pitchFamily="18" charset="0"/>
              </a:rPr>
              <a:t>Ελληνικός Στρατός:</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altLang="el-GR" sz="3200" dirty="0">
                <a:latin typeface="Times New Roman" panose="02020603050405020304" pitchFamily="18" charset="0"/>
                <a:ea typeface="ＭＳ Ｐゴシック" charset="-128"/>
                <a:cs typeface="Times New Roman" panose="02020603050405020304" pitchFamily="18" charset="0"/>
              </a:rPr>
              <a:t>Κυβέρνηση Αθήνας – ανώτατη στρατιωτική ηγεσία -  υπόδειξη Άγγλων </a:t>
            </a:r>
            <a:r>
              <a:rPr lang="el-GR" altLang="el-GR" sz="3200" dirty="0">
                <a:latin typeface="Wingdings" panose="05000000000000000000" pitchFamily="2" charset="2"/>
                <a:ea typeface="ＭＳ Ｐゴシック" charset="-128"/>
                <a:sym typeface="Wingdings" panose="05000000000000000000" pitchFamily="2" charset="2"/>
              </a:rPr>
              <a:t></a:t>
            </a:r>
            <a:r>
              <a:rPr lang="el-GR" altLang="el-GR" sz="3200" dirty="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Στρατιωτικές επιχειρήσεις σε όλη τη χώρα, ιδίως στη Δ. Μακεδονία, και «άδειασμα» της υπαίθρου </a:t>
            </a:r>
            <a:r>
              <a:rPr lang="el-GR" altLang="el-GR" sz="3200" dirty="0" err="1">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απ΄τον</a:t>
            </a:r>
            <a:r>
              <a:rPr lang="el-GR" altLang="el-GR" sz="3200" dirty="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πληθυσμό σε 2 φάσεις: Απρίλης – Ιούνης και Ιούνης -  Σεπτέμβρης (περιλάμβανε τις περιοχές Γράμμος, </a:t>
            </a:r>
            <a:r>
              <a:rPr lang="el-GR" altLang="el-GR" sz="3200" dirty="0" err="1">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Σμόλικας</a:t>
            </a:r>
            <a:r>
              <a:rPr lang="el-GR" altLang="el-GR" sz="3200" dirty="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Σόλο, Βίτσι – </a:t>
            </a:r>
            <a:r>
              <a:rPr lang="el-GR" altLang="el-GR" sz="3200" dirty="0" err="1">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Σινιάτσικο</a:t>
            </a:r>
            <a:r>
              <a:rPr lang="el-GR" altLang="el-GR" sz="3200" dirty="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Η αποτυχημένη τακτική των κλοιών του ΚΣ και οι ελιγμοί των τμημάτων ΔΣΕ προκάλεσαν σοβαρές συνέπειες στον Κυβερνητικό Στρατό, όπως αναφέρουν οι στρατηγοί του (</a:t>
            </a:r>
            <a:r>
              <a:rPr lang="el-GR" altLang="el-GR" sz="3200" dirty="0" err="1">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π.χ</a:t>
            </a:r>
            <a:r>
              <a:rPr lang="el-GR" altLang="el-GR" sz="3200" dirty="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Υποστράτηγος Ζαφειρόπουλος).</a:t>
            </a:r>
          </a:p>
          <a:p>
            <a:endParaRPr lang="en-US" dirty="0"/>
          </a:p>
        </p:txBody>
      </p:sp>
    </p:spTree>
  </p:cSld>
  <p:clrMapOvr>
    <a:masterClrMapping/>
  </p:clrMapOvr>
  <p:transition>
    <p:dissolve/>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89025" y="1"/>
            <a:ext cx="7201535" cy="1801812"/>
          </a:xfrm>
        </p:spPr>
        <p:txBody>
          <a:bodyPr/>
          <a:lstStyle/>
          <a:p>
            <a:pPr eaLnBrk="1" hangingPunct="1"/>
            <a:r>
              <a:rPr lang="el-GR" altLang="el-GR" sz="2100" dirty="0">
                <a:solidFill>
                  <a:schemeClr val="tx1"/>
                </a:solidFill>
                <a:latin typeface="Times New Roman" panose="02020603050405020304" pitchFamily="18" charset="0"/>
                <a:ea typeface="ＭＳ Ｐゴシック" charset="-128"/>
                <a:cs typeface="Times New Roman" panose="02020603050405020304" pitchFamily="18" charset="0"/>
              </a:rPr>
              <a:t>ΟΙ ΕΚΚΑΘΑΡΙΣΤΙΚΕΣ ΕΠΙΧΕΙΡΗΣΕΙΣ ΤΟΥ 1947 ΚΑΙ ΟΙ ΜΑΧΕΣ ΤΟΥ ΔΣΕ ΣΤΟ ΒΙΤΣΙ - ΓΡΑΜΜΟ </a:t>
            </a:r>
            <a:endParaRPr lang="en-US" altLang="el-GR" sz="2100" dirty="0">
              <a:solidFill>
                <a:schemeClr val="tx1"/>
              </a:solidFill>
              <a:latin typeface="Times New Roman" panose="02020603050405020304" pitchFamily="18" charset="0"/>
              <a:ea typeface="ＭＳ Ｐゴシック" charset="-128"/>
              <a:cs typeface="Times New Roman" panose="02020603050405020304" pitchFamily="18" charset="0"/>
            </a:endParaRPr>
          </a:p>
        </p:txBody>
      </p:sp>
      <p:sp>
        <p:nvSpPr>
          <p:cNvPr id="3" name="Content Placeholder 2"/>
          <p:cNvSpPr>
            <a:spLocks noGrp="1"/>
          </p:cNvSpPr>
          <p:nvPr>
            <p:ph idx="1"/>
          </p:nvPr>
        </p:nvSpPr>
        <p:spPr>
          <a:xfrm>
            <a:off x="1001486" y="1801813"/>
            <a:ext cx="7359877" cy="4764450"/>
          </a:xfrm>
        </p:spPr>
        <p:txBody>
          <a:bodyPr>
            <a:noAutofit/>
          </a:bodyPr>
          <a:lstStyle/>
          <a:p>
            <a:pPr algn="just" eaLnBrk="1" hangingPunct="1">
              <a:lnSpc>
                <a:spcPct val="90000"/>
              </a:lnSpc>
              <a:buNone/>
            </a:pPr>
            <a:r>
              <a:rPr lang="el-GR" altLang="el-GR" sz="2800" b="1" u="sng" dirty="0">
                <a:latin typeface="Times New Roman" panose="02020603050405020304" pitchFamily="18" charset="0"/>
                <a:ea typeface="ＭＳ Ｐゴシック" charset="-128"/>
                <a:cs typeface="Times New Roman" panose="02020603050405020304" pitchFamily="18" charset="0"/>
              </a:rPr>
              <a:t>Δημοκρατικός Στρατός Ελλάδας</a:t>
            </a:r>
            <a:r>
              <a:rPr lang="el-GR" altLang="el-GR" sz="2800" dirty="0">
                <a:latin typeface="Times New Roman" panose="02020603050405020304" pitchFamily="18" charset="0"/>
                <a:ea typeface="ＭＳ Ｐゴシック" charset="-128"/>
                <a:cs typeface="Times New Roman" panose="02020603050405020304" pitchFamily="18" charset="0"/>
              </a:rPr>
              <a:t>: </a:t>
            </a:r>
          </a:p>
          <a:p>
            <a:pPr algn="just" eaLnBrk="1" hangingPunct="1">
              <a:lnSpc>
                <a:spcPct val="90000"/>
              </a:lnSpc>
              <a:buNone/>
            </a:pPr>
            <a:r>
              <a:rPr lang="el-GR" altLang="el-GR" sz="2800" dirty="0">
                <a:latin typeface="Times New Roman" panose="02020603050405020304" pitchFamily="18" charset="0"/>
                <a:ea typeface="ＭＳ Ｐゴシック" charset="-128"/>
                <a:cs typeface="Times New Roman" panose="02020603050405020304" pitchFamily="18" charset="0"/>
              </a:rPr>
              <a:t>απαρχή της συγκρότησής του το 1947</a:t>
            </a:r>
            <a:r>
              <a:rPr lang="en-US" altLang="el-GR" sz="2800" dirty="0">
                <a:latin typeface="Times New Roman" panose="02020603050405020304" pitchFamily="18" charset="0"/>
                <a:ea typeface="ＭＳ Ｐゴシック" charset="-128"/>
                <a:cs typeface="Times New Roman" panose="02020603050405020304" pitchFamily="18" charset="0"/>
              </a:rPr>
              <a:t>. </a:t>
            </a:r>
            <a:r>
              <a:rPr lang="el-GR" altLang="el-GR" sz="2800" dirty="0">
                <a:latin typeface="Times New Roman" panose="02020603050405020304" pitchFamily="18" charset="0"/>
                <a:ea typeface="ＭＳ Ｐゴシック" charset="-128"/>
                <a:cs typeface="Times New Roman" panose="02020603050405020304" pitchFamily="18" charset="0"/>
              </a:rPr>
              <a:t>Στη Μακεδονία υπήρχε αρχικά το Αρχηγείο Κεντρικής και Δυτικής Μακεδονίας, το οποίο χωρίστηκε το καλοκαίρι του ‘47 σε δύο Αρχηγεία. Οι άλλες περιοχές υπάγονταν σε 2-3 περιφερειακά Αρχηγεία (π.χ Βίτσι, Βοίου, Γράμμου). Παράλληλα,  συγκρότηση ταγμάτων 300 - 400 μαχητών και λόχων. Αποστολή τους: μαζικοποίηση με τοπικές μικρές επιχειρήσεις και απόκρουση των επιχειρήσεων του Κυβερνητικού Στρατού.</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526</a:t>
            </a:fld>
            <a:endParaRPr lang="en-US" altLang="el-GR"/>
          </a:p>
        </p:txBody>
      </p:sp>
    </p:spTree>
  </p:cSld>
  <p:clrMapOvr>
    <a:masterClrMapping/>
  </p:clrMapOvr>
  <p:transition>
    <p:dissolve/>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endParaRPr lang="el-GR" altLang="el-GR">
              <a:ea typeface="ＭＳ Ｐゴシック" charset="-128"/>
            </a:endParaRPr>
          </a:p>
        </p:txBody>
      </p:sp>
      <p:sp>
        <p:nvSpPr>
          <p:cNvPr id="18434" name="Content Placeholder 2"/>
          <p:cNvSpPr>
            <a:spLocks noGrp="1"/>
          </p:cNvSpPr>
          <p:nvPr>
            <p:ph idx="1"/>
          </p:nvPr>
        </p:nvSpPr>
        <p:spPr>
          <a:xfrm>
            <a:off x="1089025" y="442913"/>
            <a:ext cx="7272338" cy="5683250"/>
          </a:xfrm>
        </p:spPr>
        <p:txBody>
          <a:bodyPr/>
          <a:lstStyle/>
          <a:p>
            <a:pPr algn="just" eaLnBrk="1" hangingPunct="1">
              <a:buFont typeface="Wingdings" charset="2"/>
              <a:buChar char="u"/>
            </a:pPr>
            <a:r>
              <a:rPr lang="el-GR" altLang="el-GR" sz="2400" dirty="0">
                <a:latin typeface="Times New Roman" panose="02020603050405020304" pitchFamily="18" charset="0"/>
                <a:ea typeface="ＭＳ Ｐゴシック" charset="-128"/>
                <a:cs typeface="Times New Roman" panose="02020603050405020304" pitchFamily="18" charset="0"/>
              </a:rPr>
              <a:t>Βίαιη εκκένωση χωριών από τον ΕΣ για ανακοπή εφεδρειών, πληροφοριών και τροφίμων των αντάρτικων τμημάτων. Ο κόσμος εγκατέλειπε τα χωριά και περνούσε μαζικά σε Αλβανία και Γιουγκοσλαβία.</a:t>
            </a:r>
          </a:p>
          <a:p>
            <a:pPr algn="just" eaLnBrk="1" hangingPunct="1">
              <a:buFont typeface="Wingdings" panose="05000000000000000000" pitchFamily="2" charset="2"/>
              <a:buNone/>
            </a:pPr>
            <a:r>
              <a:rPr lang="el-GR" altLang="el-GR" sz="2000" b="1" i="1" dirty="0" err="1">
                <a:latin typeface="Times New Roman" panose="02020603050405020304" pitchFamily="18" charset="0"/>
                <a:ea typeface="ＭＳ Ｐゴシック" charset="-128"/>
                <a:cs typeface="Times New Roman" panose="02020603050405020304" pitchFamily="18" charset="0"/>
              </a:rPr>
              <a:t>Προσφυγοποίηση</a:t>
            </a:r>
            <a:r>
              <a:rPr lang="el-GR" altLang="el-GR" sz="2000" b="1" i="1" dirty="0">
                <a:latin typeface="Times New Roman" panose="02020603050405020304" pitchFamily="18" charset="0"/>
                <a:ea typeface="ＭＳ Ｐゴシック" charset="-128"/>
                <a:cs typeface="Times New Roman" panose="02020603050405020304" pitchFamily="18" charset="0"/>
              </a:rPr>
              <a:t> του αγροτικού πληθυσμού </a:t>
            </a:r>
            <a:r>
              <a:rPr lang="el-GR" altLang="el-GR" sz="2000" dirty="0">
                <a:latin typeface="Times New Roman" panose="02020603050405020304" pitchFamily="18" charset="0"/>
                <a:ea typeface="ＭＳ Ｐゴシック" charset="-128"/>
                <a:cs typeface="Times New Roman" panose="02020603050405020304" pitchFamily="18" charset="0"/>
              </a:rPr>
              <a:t>(σύμφωνα με τον αθηναϊκό ραδιοσταθμό  στις 4.3.1948):</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527</a:t>
            </a:fld>
            <a:endParaRPr lang="en-US" altLang="el-GR"/>
          </a:p>
        </p:txBody>
      </p:sp>
      <p:graphicFrame>
        <p:nvGraphicFramePr>
          <p:cNvPr id="3" name="Table 2"/>
          <p:cNvGraphicFramePr>
            <a:graphicFrameLocks noGrp="1"/>
          </p:cNvGraphicFramePr>
          <p:nvPr>
            <p:extLst>
              <p:ext uri="{D42A27DB-BD31-4B8C-83A1-F6EECF244321}">
                <p14:modId xmlns:p14="http://schemas.microsoft.com/office/powerpoint/2010/main" val="2792749513"/>
              </p:ext>
            </p:extLst>
          </p:nvPr>
        </p:nvGraphicFramePr>
        <p:xfrm>
          <a:off x="1100138" y="2768600"/>
          <a:ext cx="5635625" cy="3402016"/>
        </p:xfrm>
        <a:graphic>
          <a:graphicData uri="http://schemas.openxmlformats.org/drawingml/2006/table">
            <a:tbl>
              <a:tblPr/>
              <a:tblGrid>
                <a:gridCol w="2817812">
                  <a:extLst>
                    <a:ext uri="{9D8B030D-6E8A-4147-A177-3AD203B41FA5}">
                      <a16:colId xmlns:a16="http://schemas.microsoft.com/office/drawing/2014/main" val="20000"/>
                    </a:ext>
                  </a:extLst>
                </a:gridCol>
                <a:gridCol w="2817813">
                  <a:extLst>
                    <a:ext uri="{9D8B030D-6E8A-4147-A177-3AD203B41FA5}">
                      <a16:colId xmlns:a16="http://schemas.microsoft.com/office/drawing/2014/main" val="20001"/>
                    </a:ext>
                  </a:extLst>
                </a:gridCol>
              </a:tblGrid>
              <a:tr h="679450">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a:ln>
                            <a:noFill/>
                          </a:ln>
                          <a:solidFill>
                            <a:srgbClr val="FFFFFF"/>
                          </a:solidFill>
                          <a:effectLst/>
                          <a:latin typeface="Times New Roman" panose="02020603050405020304" pitchFamily="18" charset="0"/>
                          <a:ea typeface="ＭＳ Ｐゴシック" charset="-128"/>
                          <a:cs typeface="Times New Roman" panose="02020603050405020304" pitchFamily="18" charset="0"/>
                        </a:rPr>
                        <a:t>ΗΜΕΡΟΜΗΝΙΑ</a:t>
                      </a:r>
                      <a:endParaRPr kumimoji="0" lang="en-US" altLang="el-GR" sz="1800" b="1" i="0" u="none" strike="noStrike" cap="none" normalizeH="0" baseline="0" dirty="0">
                        <a:ln>
                          <a:noFill/>
                        </a:ln>
                        <a:solidFill>
                          <a:srgbClr val="FFFFFF"/>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a:ln>
                            <a:noFill/>
                          </a:ln>
                          <a:solidFill>
                            <a:srgbClr val="FFFFFF"/>
                          </a:solidFill>
                          <a:effectLst/>
                          <a:latin typeface="Times New Roman" panose="02020603050405020304" pitchFamily="18" charset="0"/>
                          <a:ea typeface="ＭＳ Ｐゴシック" charset="-128"/>
                          <a:cs typeface="Times New Roman" panose="02020603050405020304" pitchFamily="18" charset="0"/>
                        </a:rPr>
                        <a:t>ΞΕΣΠΙΤΩΜΕΝΟΣ ΠΛΗΘΥΣΜΟΣ</a:t>
                      </a:r>
                      <a:endParaRPr kumimoji="0" lang="en-US" altLang="el-GR" sz="1800" b="1" i="0" u="none" strike="noStrike" cap="none" normalizeH="0" baseline="0" dirty="0">
                        <a:ln>
                          <a:noFill/>
                        </a:ln>
                        <a:solidFill>
                          <a:srgbClr val="FFFFFF"/>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Σεπτέμβρης 1946</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15.000</a:t>
                      </a:r>
                      <a:endParaRPr kumimoji="0" lang="en-US"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extLst>
                  <a:ext uri="{0D108BD9-81ED-4DB2-BD59-A6C34878D82A}">
                    <a16:rowId xmlns:a16="http://schemas.microsoft.com/office/drawing/2014/main" val="10001"/>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Αύγουστος 1947</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200.000</a:t>
                      </a:r>
                      <a:endParaRPr kumimoji="0" lang="en-US"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extLst>
                  <a:ext uri="{0D108BD9-81ED-4DB2-BD59-A6C34878D82A}">
                    <a16:rowId xmlns:a16="http://schemas.microsoft.com/office/drawing/2014/main" val="10002"/>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Σεπτέμβρης 1947</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225.000</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extLst>
                  <a:ext uri="{0D108BD9-81ED-4DB2-BD59-A6C34878D82A}">
                    <a16:rowId xmlns:a16="http://schemas.microsoft.com/office/drawing/2014/main" val="10003"/>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Οκτώβρης 1947</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260.000</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extLst>
                  <a:ext uri="{0D108BD9-81ED-4DB2-BD59-A6C34878D82A}">
                    <a16:rowId xmlns:a16="http://schemas.microsoft.com/office/drawing/2014/main" val="10004"/>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Νομέβρης 1947</a:t>
                      </a:r>
                      <a:endParaRPr kumimoji="0" lang="en-US"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365.000</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extLst>
                  <a:ext uri="{0D108BD9-81ED-4DB2-BD59-A6C34878D82A}">
                    <a16:rowId xmlns:a16="http://schemas.microsoft.com/office/drawing/2014/main" val="10005"/>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Δεκέμβρης 1947</a:t>
                      </a:r>
                      <a:endParaRPr kumimoji="0" lang="en-US"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410.000</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extLst>
                  <a:ext uri="{0D108BD9-81ED-4DB2-BD59-A6C34878D82A}">
                    <a16:rowId xmlns:a16="http://schemas.microsoft.com/office/drawing/2014/main" val="10006"/>
                  </a:ext>
                </a:extLst>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Αύγουστος 1949</a:t>
                      </a:r>
                      <a:endParaRPr kumimoji="0" lang="en-US" altLang="el-GR" sz="1800" b="0" i="0" u="none" strike="noStrike" cap="none" normalizeH="0" baseline="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1.000.000</a:t>
                      </a:r>
                      <a:endParaRPr kumimoji="0" lang="en-US" altLang="el-GR" sz="1800" b="0" i="0" u="none" strike="noStrike" cap="none" normalizeH="0" baseline="0" dirty="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extLst>
                  <a:ext uri="{0D108BD9-81ED-4DB2-BD59-A6C34878D82A}">
                    <a16:rowId xmlns:a16="http://schemas.microsoft.com/office/drawing/2014/main" val="10007"/>
                  </a:ext>
                </a:extLst>
              </a:tr>
            </a:tbl>
          </a:graphicData>
        </a:graphic>
      </p:graphicFrame>
    </p:spTree>
  </p:cSld>
  <p:clrMapOvr>
    <a:masterClrMapping/>
  </p:clrMapOvr>
  <p:transition>
    <p:dissolve/>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089025" y="487680"/>
            <a:ext cx="7633735" cy="6005587"/>
          </a:xfrm>
        </p:spPr>
        <p:txBody>
          <a:bodyPr>
            <a:normAutofit fontScale="92500" lnSpcReduction="10000"/>
          </a:bodyPr>
          <a:lstStyle/>
          <a:p>
            <a:pPr marL="0" indent="0" algn="ctr" eaLnBrk="1" hangingPunct="1">
              <a:buNone/>
            </a:pPr>
            <a:r>
              <a:rPr lang="el-GR" altLang="el-GR" sz="3200" b="1" dirty="0">
                <a:latin typeface="Times New Roman" panose="02020603050405020304" pitchFamily="18" charset="0"/>
                <a:ea typeface="ＭＳ Ｐゴシック" charset="-128"/>
                <a:cs typeface="Times New Roman" panose="02020603050405020304" pitchFamily="18" charset="0"/>
              </a:rPr>
              <a:t>Αρχηγείο </a:t>
            </a:r>
            <a:r>
              <a:rPr lang="el-GR" altLang="el-GR" sz="3200" b="1" dirty="0" err="1">
                <a:latin typeface="Times New Roman" panose="02020603050405020304" pitchFamily="18" charset="0"/>
                <a:ea typeface="ＭＳ Ｐゴシック" charset="-128"/>
                <a:cs typeface="Times New Roman" panose="02020603050405020304" pitchFamily="18" charset="0"/>
              </a:rPr>
              <a:t>Βοΐου</a:t>
            </a:r>
            <a:r>
              <a:rPr lang="el-GR" altLang="el-GR" sz="3200" b="1" dirty="0">
                <a:latin typeface="Times New Roman" panose="02020603050405020304" pitchFamily="18" charset="0"/>
                <a:ea typeface="ＭＳ Ｐゴシック" charset="-128"/>
                <a:cs typeface="Times New Roman" panose="02020603050405020304" pitchFamily="18" charset="0"/>
              </a:rPr>
              <a:t> – Γράμμου</a:t>
            </a:r>
          </a:p>
          <a:p>
            <a:pPr algn="just" eaLnBrk="1" hangingPunct="1">
              <a:buFont typeface="Wingdings" panose="05000000000000000000" pitchFamily="2" charset="2"/>
              <a:buChar char="v"/>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r>
              <a:rPr lang="el-GR" altLang="el-GR" sz="2800" dirty="0">
                <a:latin typeface="Times New Roman" panose="02020603050405020304" pitchFamily="18" charset="0"/>
                <a:ea typeface="ＭＳ Ｐゴシック" charset="-128"/>
                <a:cs typeface="Times New Roman" panose="02020603050405020304" pitchFamily="18" charset="0"/>
              </a:rPr>
              <a:t>Ο Νίκος Κέντρος αναλαμβάνει την κομματική δουλειά του αρχηγείου σε συνεργασία με το Μήτσο Καραντάνη. Οργανώνουν διάφορα </a:t>
            </a:r>
            <a:r>
              <a:rPr lang="el-GR" altLang="el-GR" sz="2800" dirty="0" err="1">
                <a:latin typeface="Times New Roman" panose="02020603050405020304" pitchFamily="18" charset="0"/>
                <a:ea typeface="ＭＳ Ｐゴシック" charset="-128"/>
                <a:cs typeface="Times New Roman" panose="02020603050405020304" pitchFamily="18" charset="0"/>
              </a:rPr>
              <a:t>αχτίφ</a:t>
            </a:r>
            <a:r>
              <a:rPr lang="el-GR" altLang="el-GR" sz="2800" dirty="0">
                <a:latin typeface="Times New Roman" panose="02020603050405020304" pitchFamily="18" charset="0"/>
                <a:ea typeface="ＭＳ Ｐゴシック" charset="-128"/>
                <a:cs typeface="Times New Roman" panose="02020603050405020304" pitchFamily="18" charset="0"/>
              </a:rPr>
              <a:t> στελεχών στα Τάγματα 850, 855, 856, στο Τάγμα Ηλιάδη και στο Τάγμα Γκρέκο. Τέλη Σεπτέμβρη ΄47 ολοκληρώθηκε η συγκρότηση κομματικών οργανώσεων στα τάγματα, στο Λόχο Διοίκησης του Αρχηγείου, στις δυνάμεις του νοσοκομείου και αλλού. Τεταμένες οι σχέσεις του Διοικητή Γ. Γιαννούλη και του Πολιτικού Επιτρόπου Θ. Ευθυμιάδη.</a:t>
            </a:r>
          </a:p>
          <a:p>
            <a:pPr marL="0" indent="0" algn="just" eaLnBrk="1" hangingPunct="1">
              <a:buNone/>
            </a:pPr>
            <a:endParaRPr lang="el-GR" altLang="el-GR" sz="1900" dirty="0">
              <a:latin typeface="Times New Roman" panose="02020603050405020304" pitchFamily="18" charset="0"/>
              <a:ea typeface="ＭＳ Ｐゴシック" charset="-128"/>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528</a:t>
            </a:fld>
            <a:endParaRPr lang="en-US" altLang="el-GR"/>
          </a:p>
        </p:txBody>
      </p:sp>
    </p:spTree>
  </p:cSld>
  <p:clrMapOvr>
    <a:masterClrMapping/>
  </p:clrMapOvr>
  <p:transition>
    <p:dissolve/>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20 ΣΕΠΤΕΜΒΡΙΟΥ 1947</a:t>
            </a:r>
            <a:endParaRPr lang="en-US" dirty="0"/>
          </a:p>
        </p:txBody>
      </p:sp>
      <p:sp>
        <p:nvSpPr>
          <p:cNvPr id="3" name="2 - Θέση περιεχομένου"/>
          <p:cNvSpPr>
            <a:spLocks noGrp="1"/>
          </p:cNvSpPr>
          <p:nvPr>
            <p:ph idx="1"/>
          </p:nvPr>
        </p:nvSpPr>
        <p:spPr/>
        <p:txBody>
          <a:bodyPr>
            <a:normAutofit fontScale="62500" lnSpcReduction="20000"/>
          </a:bodyPr>
          <a:lstStyle/>
          <a:p>
            <a:r>
              <a:rPr lang="el-GR" altLang="el-GR" sz="3200" dirty="0" err="1">
                <a:latin typeface="Times New Roman" panose="02020603050405020304" pitchFamily="18" charset="0"/>
                <a:ea typeface="ＭＳ Ｐゴシック" charset="-128"/>
                <a:cs typeface="Times New Roman" panose="02020603050405020304" pitchFamily="18" charset="0"/>
              </a:rPr>
              <a:t>Αχτίφ</a:t>
            </a:r>
            <a:r>
              <a:rPr lang="el-GR" altLang="el-GR" sz="3200" dirty="0">
                <a:latin typeface="Times New Roman" panose="02020603050405020304" pitchFamily="18" charset="0"/>
                <a:ea typeface="ＭＳ Ｐゴシック" charset="-128"/>
                <a:cs typeface="Times New Roman" panose="02020603050405020304" pitchFamily="18" charset="0"/>
              </a:rPr>
              <a:t> στελεχών του Αρχηγείου πραγματοποιείται στις 20 Σεπτεμβρίου 1947 στην έδρα του, στα Λιβάδια της Κοτύλης, όπου τέθηκαν πολλά ζητήματα και υπογραμμίστηκαν προηγούμενα λάθη αιφνιδιασμών και άδικων απωλειών. </a:t>
            </a:r>
          </a:p>
          <a:p>
            <a:r>
              <a:rPr lang="el-GR" altLang="el-GR" sz="3200" dirty="0">
                <a:latin typeface="Times New Roman" panose="02020603050405020304" pitchFamily="18" charset="0"/>
                <a:ea typeface="ＭＳ Ｐゴシック" charset="-128"/>
                <a:cs typeface="Times New Roman" panose="02020603050405020304" pitchFamily="18" charset="0"/>
              </a:rPr>
              <a:t>Τα βασικά προβλήματα που έχριζαν προσοχής: δημοκρατικές εβδομαδιαίες συνελεύσεις, διαφώτιση στα τάγματα και στους λόχους, ηρωισμός και δημοκρατική συμπεριφορά στελεχών, πειθαρχία κι εκτέλεση διαταγών, επαγρύπνηση κι εχεμύθεια, εκπολιτισμός και ψυχαγωγία, προπαγάνδα στον κυβερνητικό στρατό και σχέσεις με το λαό</a:t>
            </a:r>
            <a:endParaRPr lang="en-US" dirty="0"/>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785471"/>
          </a:xfrm>
        </p:spPr>
        <p:txBody>
          <a:bodyPr>
            <a:normAutofit/>
          </a:bodyPr>
          <a:lstStyle/>
          <a:p>
            <a:r>
              <a:rPr lang="el-GR" dirty="0">
                <a:solidFill>
                  <a:schemeClr val="tx1"/>
                </a:solidFill>
              </a:rPr>
              <a:t>ΠΟΛΥΒΙΟΣ </a:t>
            </a:r>
            <a:r>
              <a:rPr lang="en-US" dirty="0">
                <a:solidFill>
                  <a:schemeClr val="tx1"/>
                </a:solidFill>
              </a:rPr>
              <a:t>VII.9</a:t>
            </a:r>
            <a:endParaRPr lang="el-GR" dirty="0">
              <a:solidFill>
                <a:schemeClr val="tx1"/>
              </a:solidFill>
            </a:endParaRPr>
          </a:p>
        </p:txBody>
      </p:sp>
      <p:sp>
        <p:nvSpPr>
          <p:cNvPr id="3" name="Θέση περιεχομένου 2"/>
          <p:cNvSpPr>
            <a:spLocks noGrp="1"/>
          </p:cNvSpPr>
          <p:nvPr>
            <p:ph idx="1"/>
          </p:nvPr>
        </p:nvSpPr>
        <p:spPr>
          <a:xfrm>
            <a:off x="483974" y="1772815"/>
            <a:ext cx="8175316" cy="4475591"/>
          </a:xfrm>
        </p:spPr>
        <p:txBody>
          <a:bodyPr>
            <a:normAutofit lnSpcReduction="10000"/>
          </a:bodyPr>
          <a:lstStyle/>
          <a:p>
            <a:pPr marL="0" indent="0">
              <a:buNone/>
            </a:pPr>
            <a:r>
              <a:rPr lang="el-GR" sz="3200" dirty="0">
                <a:latin typeface="Times New Roman" panose="02020603050405020304" pitchFamily="18" charset="0"/>
                <a:cs typeface="Times New Roman" panose="02020603050405020304" pitchFamily="18" charset="0"/>
              </a:rPr>
              <a:t>Στο Σύμφωνο του Βασιλιά της Μακεδονίας Φιλίππου του Ε΄ με τον Αννίβα (215 </a:t>
            </a:r>
            <a:r>
              <a:rPr lang="el-GR" sz="3200" dirty="0" err="1">
                <a:latin typeface="Times New Roman" panose="02020603050405020304" pitchFamily="18" charset="0"/>
                <a:cs typeface="Times New Roman" panose="02020603050405020304" pitchFamily="18" charset="0"/>
              </a:rPr>
              <a:t>π.Χ.</a:t>
            </a:r>
            <a:r>
              <a:rPr lang="el-GR" sz="3200" dirty="0">
                <a:latin typeface="Times New Roman" panose="02020603050405020304" pitchFamily="18" charset="0"/>
                <a:cs typeface="Times New Roman" panose="02020603050405020304" pitchFamily="18" charset="0"/>
              </a:rPr>
              <a:t>) που παραθέτει ο Πολύβιος (VII.9), η Μακεδονία αναφέρεται εμφατικά ως μέρος της Ελλάδος· γίνεται αναφορά στους θεούς «</a:t>
            </a:r>
            <a:r>
              <a:rPr lang="el-GR" sz="3200" i="1" dirty="0">
                <a:latin typeface="Times New Roman" panose="02020603050405020304" pitchFamily="18" charset="0"/>
                <a:cs typeface="Times New Roman" panose="02020603050405020304" pitchFamily="18" charset="0"/>
              </a:rPr>
              <a:t>που κατέχουν την Μακεδονία και την άλλη Ελλάδ</a:t>
            </a:r>
            <a:r>
              <a:rPr lang="el-GR" sz="3200" dirty="0">
                <a:latin typeface="Times New Roman" panose="02020603050405020304" pitchFamily="18" charset="0"/>
                <a:cs typeface="Times New Roman" panose="02020603050405020304" pitchFamily="18" charset="0"/>
              </a:rPr>
              <a:t>α», ενώ ως σύμμαχοι των Καρχηδονίων προβάλλονται ο Βασιλεύς Φίλιππος, οι Μακεδόνες και οι άλλοι Έλληνες. </a:t>
            </a:r>
          </a:p>
        </p:txBody>
      </p:sp>
    </p:spTree>
    <p:extLst>
      <p:ext uri="{BB962C8B-B14F-4D97-AF65-F5344CB8AC3E}">
        <p14:creationId xmlns:p14="http://schemas.microsoft.com/office/powerpoint/2010/main" val="1310259651"/>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85720" y="365760"/>
            <a:ext cx="8292223" cy="6008914"/>
          </a:xfrm>
        </p:spPr>
        <p:txBody>
          <a:bodyPr>
            <a:normAutofit/>
          </a:bodyPr>
          <a:lstStyle/>
          <a:p>
            <a:pPr algn="just" eaLnBrk="1" hangingPunct="1">
              <a:buFont typeface="Wingdings" panose="05000000000000000000" pitchFamily="2" charset="2"/>
              <a:buChar char="v"/>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r>
              <a:rPr lang="el-GR" altLang="el-GR" sz="3200" dirty="0">
                <a:latin typeface="Times New Roman" panose="02020603050405020304" pitchFamily="18" charset="0"/>
                <a:ea typeface="ＭＳ Ｐゴシック" charset="-128"/>
                <a:cs typeface="Times New Roman" panose="02020603050405020304" pitchFamily="18" charset="0"/>
              </a:rPr>
              <a:t>ΤΑΚΤΙΚΟΣ Ο ΔΣ</a:t>
            </a:r>
          </a:p>
          <a:p>
            <a:pPr algn="just" eaLnBrk="1" hangingPunct="1">
              <a:buFont typeface="Wingdings" panose="05000000000000000000" pitchFamily="2" charset="2"/>
              <a:buChar char="v"/>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algn="just" eaLnBrk="1" hangingPunct="1">
              <a:buNone/>
            </a:pPr>
            <a:r>
              <a:rPr lang="el-GR" altLang="el-GR" sz="2400" dirty="0">
                <a:latin typeface="Times New Roman" panose="02020603050405020304" pitchFamily="18" charset="0"/>
                <a:ea typeface="ＭＳ Ｐゴシック" charset="-128"/>
                <a:cs typeface="Times New Roman" panose="02020603050405020304" pitchFamily="18" charset="0"/>
              </a:rPr>
              <a:t>τέλη Σεπτεμβρίου ‘47 με πανελλήνια απόφαση της 3</a:t>
            </a:r>
            <a:r>
              <a:rPr lang="el-GR" altLang="el-GR" sz="2400" baseline="30000" dirty="0">
                <a:latin typeface="Times New Roman" panose="02020603050405020304" pitchFamily="18" charset="0"/>
                <a:ea typeface="ＭＳ Ｐゴシック" charset="-128"/>
                <a:cs typeface="Times New Roman" panose="02020603050405020304" pitchFamily="18" charset="0"/>
              </a:rPr>
              <a:t>ης</a:t>
            </a:r>
            <a:r>
              <a:rPr lang="el-GR" altLang="el-GR" sz="2400" dirty="0">
                <a:latin typeface="Times New Roman" panose="02020603050405020304" pitchFamily="18" charset="0"/>
                <a:ea typeface="ＭＳ Ｐゴシック" charset="-128"/>
                <a:cs typeface="Times New Roman" panose="02020603050405020304" pitchFamily="18" charset="0"/>
              </a:rPr>
              <a:t> Ολομέλειας ο ΔΣΕ γίνεται τακτικός, διαλύεται το Αρχηγείο και σχηματίζονται Ταξιαρχίες. Ο Ν. Κέντρος γίνεται βοηθός του πολιτικού επιτρόπου της 14</a:t>
            </a:r>
            <a:r>
              <a:rPr lang="el-GR" altLang="el-GR" sz="2400" baseline="30000" dirty="0">
                <a:latin typeface="Times New Roman" panose="02020603050405020304" pitchFamily="18" charset="0"/>
                <a:ea typeface="ＭＳ Ｐゴシック" charset="-128"/>
                <a:cs typeface="Times New Roman" panose="02020603050405020304" pitchFamily="18" charset="0"/>
              </a:rPr>
              <a:t>ης</a:t>
            </a:r>
            <a:r>
              <a:rPr lang="el-GR" altLang="el-GR" sz="2400" dirty="0">
                <a:latin typeface="Times New Roman" panose="02020603050405020304" pitchFamily="18" charset="0"/>
                <a:ea typeface="ＭＳ Ｐゴシック" charset="-128"/>
                <a:cs typeface="Times New Roman" panose="02020603050405020304" pitchFamily="18" charset="0"/>
              </a:rPr>
              <a:t> Ταξιαρχίας και γραμματέας της Κομματικής Οργάνωσης του ΚΚΕ της Ταξιαρχίας.</a:t>
            </a:r>
          </a:p>
          <a:p>
            <a:pPr algn="just" eaLnBrk="1" hangingPunct="1">
              <a:buNone/>
            </a:pPr>
            <a:r>
              <a:rPr lang="el-GR" altLang="el-GR" sz="2400" dirty="0">
                <a:latin typeface="Times New Roman" panose="02020603050405020304" pitchFamily="18" charset="0"/>
                <a:ea typeface="ＭＳ Ｐゴシック" charset="-128"/>
                <a:cs typeface="Times New Roman" panose="02020603050405020304" pitchFamily="18" charset="0"/>
              </a:rPr>
              <a:t>Στις 23 Δεκεμβρίου 1947 σχηματίστηκε η Προσωρινή Δημοκρατική Κυβέρνηση του βουνού, κάτι που γιορτάστηκε πανηγυρικά. Η έδρα της μεταφέρθηκε στο Βίτσι στην περιοχή Πρέσπας, όπου μεταφέρθηκε και το Γενικό Αρχηγείο του ΔΣΕ. </a:t>
            </a:r>
            <a:endParaRPr lang="el-GR" altLang="el-GR" sz="2400" dirty="0">
              <a:solidFill>
                <a:schemeClr val="accent2"/>
              </a:solidFill>
              <a:latin typeface="Times New Roman" panose="02020603050405020304" pitchFamily="18" charset="0"/>
              <a:ea typeface="ＭＳ Ｐゴシック" charset="-128"/>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530</a:t>
            </a:fld>
            <a:endParaRPr lang="en-US" altLang="el-GR"/>
          </a:p>
        </p:txBody>
      </p:sp>
    </p:spTree>
  </p:cSld>
  <p:clrMapOvr>
    <a:masterClrMapping/>
  </p:clrMapOvr>
  <p:transition>
    <p:dissolve/>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a:solidFill>
                  <a:schemeClr val="accent2"/>
                </a:solidFill>
                <a:latin typeface="Times New Roman" panose="02020603050405020304" pitchFamily="18" charset="0"/>
                <a:ea typeface="ＭＳ Ｐゴシック" charset="-128"/>
                <a:cs typeface="Times New Roman" panose="02020603050405020304" pitchFamily="18" charset="0"/>
              </a:rPr>
              <a:t>Σύμφωνα με τα ΑΣΚΙ: «</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altLang="el-GR" sz="3200" i="1" dirty="0">
                <a:latin typeface="Times New Roman" panose="02020603050405020304" pitchFamily="18" charset="0"/>
                <a:ea typeface="ＭＳ Ｐゴシック" charset="-128"/>
                <a:cs typeface="Times New Roman" panose="02020603050405020304" pitchFamily="18" charset="0"/>
              </a:rPr>
              <a:t>Στην 3η Ολομέλεια της ΚΕ του ΚΚΕ τίθενται ως στόχοι η αύξηση της δύναμης του ΔΣΕ, της σταδιακής μετατροπής του σε τακτικό στρατό και η επέκταση της εδαφικής επικράτειας του ΔΣΕ στη Μακεδονία. Για την υλοποίηση του τελευταίου στόχου αποφασίζεται ο σχηματισμός επαναστατικής κυβέρνησης. Η ανακοίνωση της δημιουργίας της Προσωρινής Δημοκρατικής Κυβέρνησης στις 24 Δεκεμβρίου 1947 έχει ως συνέπεια στις 27 Δεκεμβρίου 1947  με το νόμο 509 να τεθεί εκτός νόμου το Κομμουνιστικό Κόμμα Ελλάδας</a:t>
            </a:r>
            <a:r>
              <a:rPr lang="el-GR" altLang="el-GR" sz="3600" i="1" dirty="0">
                <a:latin typeface="Times New Roman" panose="02020603050405020304" pitchFamily="18" charset="0"/>
                <a:ea typeface="ＭＳ Ｐゴシック" charset="-128"/>
                <a:cs typeface="Times New Roman" panose="02020603050405020304" pitchFamily="18" charset="0"/>
              </a:rPr>
              <a:t>»</a:t>
            </a:r>
            <a:r>
              <a:rPr lang="el-GR" altLang="el-GR" sz="3600" dirty="0">
                <a:latin typeface="Times New Roman" panose="02020603050405020304" pitchFamily="18" charset="0"/>
                <a:ea typeface="ＭＳ Ｐゴシック" charset="-128"/>
                <a:cs typeface="Times New Roman" panose="02020603050405020304" pitchFamily="18" charset="0"/>
              </a:rPr>
              <a:t>.)</a:t>
            </a:r>
          </a:p>
          <a:p>
            <a:endParaRPr lang="en-US" dirty="0"/>
          </a:p>
        </p:txBody>
      </p:sp>
    </p:spTree>
  </p:cSld>
  <p:clrMapOvr>
    <a:masterClrMapping/>
  </p:clrMapOvr>
  <p:transition>
    <p:dissolve/>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44724" y="2097678"/>
            <a:ext cx="4944285" cy="2310584"/>
          </a:xfrm>
          <a:prstGeom prst="rect">
            <a:avLst/>
          </a:prstGeom>
        </p:spPr>
      </p:pic>
      <p:sp>
        <p:nvSpPr>
          <p:cNvPr id="3" name="Content Placeholder 2"/>
          <p:cNvSpPr>
            <a:spLocks noGrp="1"/>
          </p:cNvSpPr>
          <p:nvPr>
            <p:ph idx="1"/>
          </p:nvPr>
        </p:nvSpPr>
        <p:spPr>
          <a:xfrm>
            <a:off x="971232" y="339518"/>
            <a:ext cx="7506335" cy="5826905"/>
          </a:xfrm>
        </p:spPr>
        <p:txBody>
          <a:bodyPr/>
          <a:lstStyle/>
          <a:p>
            <a:pPr algn="just">
              <a:buNone/>
            </a:pPr>
            <a:r>
              <a:rPr lang="el-GR" altLang="el-GR" sz="2000" dirty="0">
                <a:latin typeface="Times New Roman" pitchFamily="18" charset="0"/>
                <a:ea typeface="ＭＳ Ｐゴシック" charset="-128"/>
                <a:cs typeface="Times New Roman" pitchFamily="18" charset="0"/>
              </a:rPr>
              <a:t>το χειμώνα ‘47 – ’48 η 14</a:t>
            </a:r>
            <a:r>
              <a:rPr lang="el-GR" altLang="el-GR" sz="2000" baseline="30000" dirty="0">
                <a:latin typeface="Times New Roman" pitchFamily="18" charset="0"/>
                <a:ea typeface="ＭＳ Ｐゴシック" charset="-128"/>
                <a:cs typeface="Times New Roman" pitchFamily="18" charset="0"/>
              </a:rPr>
              <a:t>η</a:t>
            </a:r>
            <a:r>
              <a:rPr lang="el-GR" altLang="el-GR" sz="2000" dirty="0">
                <a:latin typeface="Times New Roman" pitchFamily="18" charset="0"/>
                <a:ea typeface="ＭＳ Ｐゴシック" charset="-128"/>
                <a:cs typeface="Times New Roman" pitchFamily="18" charset="0"/>
              </a:rPr>
              <a:t> Ταξιαρχία έπρεπε να οχυρώσει τη διάταξή της  διότι την άνοιξη αναμένονταν ισχυρά χτυπήματα του αντιπάλου σε όλα τα μέτωπα του Γράμμου.  </a:t>
            </a:r>
            <a:endParaRPr lang="el-GR" sz="2000" dirty="0">
              <a:latin typeface="Times New Roman" pitchFamily="18" charset="0"/>
              <a:cs typeface="Times New Roman" pitchFamily="18" charset="0"/>
            </a:endParaRPr>
          </a:p>
          <a:p>
            <a:pPr marL="0" indent="0">
              <a:buNone/>
            </a:pPr>
            <a:endParaRPr lang="el-GR" dirty="0"/>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532</a:t>
            </a:fld>
            <a:endParaRPr lang="en-US" altLang="el-GR"/>
          </a:p>
        </p:txBody>
      </p:sp>
    </p:spTree>
    <p:extLst>
      <p:ext uri="{BB962C8B-B14F-4D97-AF65-F5344CB8AC3E}">
        <p14:creationId xmlns:p14="http://schemas.microsoft.com/office/powerpoint/2010/main" val="3696535208"/>
      </p:ext>
    </p:extLst>
  </p:cSld>
  <p:clrMapOvr>
    <a:masterClrMapping/>
  </p:clrMapOvr>
  <p:transition>
    <p:dissolve/>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14282" y="487679"/>
            <a:ext cx="8929717" cy="6067233"/>
          </a:xfrm>
        </p:spPr>
        <p:txBody>
          <a:bodyPr>
            <a:normAutofit lnSpcReduction="10000"/>
          </a:bodyPr>
          <a:lstStyle/>
          <a:p>
            <a:pPr marL="0" indent="0" algn="ctr" eaLnBrk="1" hangingPunct="1">
              <a:buNone/>
            </a:pPr>
            <a:r>
              <a:rPr lang="el-GR" altLang="el-GR" sz="2400" b="1" dirty="0">
                <a:latin typeface="Times New Roman" panose="02020603050405020304" pitchFamily="18" charset="0"/>
                <a:ea typeface="ＭＳ Ｐゴシック" charset="-128"/>
                <a:cs typeface="Times New Roman" panose="02020603050405020304" pitchFamily="18" charset="0"/>
              </a:rPr>
              <a:t>Οι επιχειρήσεις του Γράμμου το 1948</a:t>
            </a:r>
          </a:p>
          <a:p>
            <a:pPr marL="0" indent="0" algn="just" eaLnBrk="1" hangingPunct="1">
              <a:buNone/>
            </a:pPr>
            <a:r>
              <a:rPr lang="el-GR" altLang="el-GR" sz="1900" dirty="0">
                <a:latin typeface="Times New Roman" panose="02020603050405020304" pitchFamily="18" charset="0"/>
                <a:ea typeface="ＭＳ Ｐゴシック" charset="-128"/>
                <a:cs typeface="Times New Roman" panose="02020603050405020304" pitchFamily="18" charset="0"/>
              </a:rPr>
              <a:t>Το σχέδιο του Κυβερνητικού Στρατού ήταν να συντρίψει τις δυνάμεις του ΔΣΕ με επιθέσεις στην περιοχή του Γράμμου από ΒΑ και ΝΔ κατεύθυνση.</a:t>
            </a:r>
          </a:p>
          <a:p>
            <a:pPr marL="0" indent="0" algn="just"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r>
              <a:rPr lang="el-GR" altLang="el-GR" sz="1900" dirty="0">
                <a:latin typeface="Times New Roman" panose="02020603050405020304" pitchFamily="18" charset="0"/>
                <a:ea typeface="ＭＳ Ｐゴシック" charset="-128"/>
                <a:cs typeface="Times New Roman" panose="02020603050405020304" pitchFamily="18" charset="0"/>
              </a:rPr>
              <a:t>Ο ΚΣ με την πλήρη βοήθεια των Αμερικανών διέθετε πολυβόλα, όλμους, κανόνια, τανκς κι αεροπλάνα. Στο χωριό του Γράμμου μετέφεραν 6 μεραρχίες στρατού, 4 συντάγματα πυροβολικού με 120 κανόνια και 70 αεροπλάνα με στρατηγό το Βαν </a:t>
            </a:r>
            <a:r>
              <a:rPr lang="el-GR" altLang="el-GR" sz="1900" dirty="0" err="1">
                <a:latin typeface="Times New Roman" panose="02020603050405020304" pitchFamily="18" charset="0"/>
                <a:ea typeface="ＭＳ Ｐゴシック" charset="-128"/>
                <a:cs typeface="Times New Roman" panose="02020603050405020304" pitchFamily="18" charset="0"/>
              </a:rPr>
              <a:t>Φλήτ</a:t>
            </a:r>
            <a:r>
              <a:rPr lang="el-GR" altLang="el-GR" sz="1900" dirty="0">
                <a:latin typeface="Times New Roman" panose="02020603050405020304" pitchFamily="18" charset="0"/>
                <a:ea typeface="ＭＳ Ｐゴシック" charset="-128"/>
                <a:cs typeface="Times New Roman" panose="02020603050405020304" pitchFamily="18" charset="0"/>
              </a:rPr>
              <a:t>. Τελικά, οι επιχειρήσεις που διήρκησαν 15 Ιουνίου – 2 Ιουλίου δεν απέδωσαν κανένα κέρδος στον ΚΣ. Στον τομέα </a:t>
            </a:r>
            <a:r>
              <a:rPr lang="el-GR" altLang="el-GR" sz="1900" dirty="0" err="1">
                <a:latin typeface="Times New Roman" panose="02020603050405020304" pitchFamily="18" charset="0"/>
                <a:ea typeface="ＭＳ Ｐゴシック" charset="-128"/>
                <a:cs typeface="Times New Roman" panose="02020603050405020304" pitchFamily="18" charset="0"/>
              </a:rPr>
              <a:t>Αλεβίτσας</a:t>
            </a:r>
            <a:r>
              <a:rPr lang="el-GR" altLang="el-GR" sz="1900" dirty="0">
                <a:latin typeface="Times New Roman" panose="02020603050405020304" pitchFamily="18" charset="0"/>
                <a:ea typeface="ＭＳ Ｐゴシック" charset="-128"/>
                <a:cs typeface="Times New Roman" panose="02020603050405020304" pitchFamily="18" charset="0"/>
              </a:rPr>
              <a:t> αυτές ανακόπηκαν με σοβαρές απώλειες του στρατού. Το μόνο που πέτυχε στον τομέα της 14</a:t>
            </a:r>
            <a:r>
              <a:rPr lang="el-GR" altLang="el-GR" sz="1900" baseline="30000" dirty="0">
                <a:latin typeface="Times New Roman" panose="02020603050405020304" pitchFamily="18" charset="0"/>
                <a:ea typeface="ＭＳ Ｐゴシック" charset="-128"/>
                <a:cs typeface="Times New Roman" panose="02020603050405020304" pitchFamily="18" charset="0"/>
              </a:rPr>
              <a:t>ης</a:t>
            </a:r>
            <a:r>
              <a:rPr lang="el-GR" altLang="el-GR" sz="1900" dirty="0">
                <a:latin typeface="Times New Roman" panose="02020603050405020304" pitchFamily="18" charset="0"/>
                <a:ea typeface="ＭＳ Ｐゴシック" charset="-128"/>
                <a:cs typeface="Times New Roman" panose="02020603050405020304" pitchFamily="18" charset="0"/>
              </a:rPr>
              <a:t> Ταξιαρχίας ήταν η κατάληψη του </a:t>
            </a:r>
            <a:r>
              <a:rPr lang="el-GR" altLang="el-GR" sz="1900" dirty="0" err="1">
                <a:latin typeface="Times New Roman" panose="02020603050405020304" pitchFamily="18" charset="0"/>
                <a:ea typeface="ＭＳ Ｐゴシック" charset="-128"/>
                <a:cs typeface="Times New Roman" panose="02020603050405020304" pitchFamily="18" charset="0"/>
              </a:rPr>
              <a:t>Αη</a:t>
            </a:r>
            <a:r>
              <a:rPr lang="el-GR" altLang="el-GR" sz="1900" dirty="0">
                <a:latin typeface="Times New Roman" panose="02020603050405020304" pitchFamily="18" charset="0"/>
                <a:ea typeface="ＭＳ Ｐゴシック" charset="-128"/>
                <a:cs typeface="Times New Roman" panose="02020603050405020304" pitchFamily="18" charset="0"/>
              </a:rPr>
              <a:t>-Λια.</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533</a:t>
            </a:fld>
            <a:endParaRPr lang="en-US" altLang="el-GR"/>
          </a:p>
        </p:txBody>
      </p:sp>
      <p:graphicFrame>
        <p:nvGraphicFramePr>
          <p:cNvPr id="6" name="Diagram 5"/>
          <p:cNvGraphicFramePr/>
          <p:nvPr>
            <p:extLst>
              <p:ext uri="{D42A27DB-BD31-4B8C-83A1-F6EECF244321}">
                <p14:modId xmlns:p14="http://schemas.microsoft.com/office/powerpoint/2010/main" val="2431202778"/>
              </p:ext>
            </p:extLst>
          </p:nvPr>
        </p:nvGraphicFramePr>
        <p:xfrm>
          <a:off x="1036320" y="1715588"/>
          <a:ext cx="3614058" cy="2427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Arrow 7"/>
          <p:cNvSpPr/>
          <p:nvPr/>
        </p:nvSpPr>
        <p:spPr>
          <a:xfrm>
            <a:off x="5286102" y="1611086"/>
            <a:ext cx="3204753" cy="23894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sz="1600" b="1" dirty="0">
                <a:latin typeface="Times New Roman" panose="02020603050405020304" pitchFamily="18" charset="0"/>
                <a:cs typeface="Times New Roman" panose="02020603050405020304" pitchFamily="18" charset="0"/>
              </a:rPr>
              <a:t>Η κατάληψη έπρεπε να γίνει μέσα σε 7 μέρες. Ήταν ο τομέας της 14</a:t>
            </a:r>
            <a:r>
              <a:rPr lang="el-GR" sz="1600" b="1" baseline="30000" dirty="0">
                <a:latin typeface="Times New Roman" panose="02020603050405020304" pitchFamily="18" charset="0"/>
                <a:cs typeface="Times New Roman" panose="02020603050405020304" pitchFamily="18" charset="0"/>
              </a:rPr>
              <a:t>ης</a:t>
            </a:r>
            <a:r>
              <a:rPr lang="el-GR" sz="1600" b="1" dirty="0">
                <a:latin typeface="Times New Roman" panose="02020603050405020304" pitchFamily="18" charset="0"/>
                <a:cs typeface="Times New Roman" panose="02020603050405020304" pitchFamily="18" charset="0"/>
              </a:rPr>
              <a:t> Ταξιαρχίας</a:t>
            </a:r>
            <a:r>
              <a:rPr lang="el-GR" sz="1050" dirty="0">
                <a:latin typeface="Times New Roman" panose="02020603050405020304" pitchFamily="18" charset="0"/>
                <a:cs typeface="Times New Roman" panose="02020603050405020304" pitchFamily="18" charset="0"/>
              </a:rPr>
              <a:t>.</a:t>
            </a:r>
          </a:p>
        </p:txBody>
      </p:sp>
    </p:spTree>
  </p:cSld>
  <p:clrMapOvr>
    <a:masterClrMapping/>
  </p:clrMapOvr>
  <p:transition>
    <p:dissolve/>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818606" y="400594"/>
            <a:ext cx="7759337" cy="6000206"/>
          </a:xfrm>
        </p:spPr>
        <p:txBody>
          <a:bodyPr/>
          <a:lstStyle/>
          <a:p>
            <a:pPr marL="0" indent="0" algn="ctr"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algn="ctr">
              <a:buNone/>
            </a:pPr>
            <a:r>
              <a:rPr lang="el-GR" altLang="el-GR" sz="2800" b="1" dirty="0">
                <a:latin typeface="Times New Roman" panose="02020603050405020304" pitchFamily="18" charset="0"/>
                <a:ea typeface="ＭＳ Ｐゴシック" charset="-128"/>
                <a:cs typeface="Times New Roman" panose="02020603050405020304" pitchFamily="18" charset="0"/>
              </a:rPr>
              <a:t>Η μάχη της </a:t>
            </a:r>
            <a:r>
              <a:rPr lang="el-GR" altLang="el-GR" sz="2800" b="1" dirty="0" err="1">
                <a:latin typeface="Times New Roman" panose="02020603050405020304" pitchFamily="18" charset="0"/>
                <a:ea typeface="ＭＳ Ｐゴシック" charset="-128"/>
                <a:cs typeface="Times New Roman" panose="02020603050405020304" pitchFamily="18" charset="0"/>
              </a:rPr>
              <a:t>Γκορούσιας</a:t>
            </a:r>
            <a:endParaRPr lang="el-GR" altLang="el-GR" sz="2800" b="1" dirty="0">
              <a:latin typeface="Times New Roman" panose="02020603050405020304" pitchFamily="18" charset="0"/>
              <a:ea typeface="ＭＳ Ｐゴシック" charset="-128"/>
              <a:cs typeface="Times New Roman" panose="02020603050405020304" pitchFamily="18" charset="0"/>
            </a:endParaRPr>
          </a:p>
          <a:p>
            <a:pPr marL="0" indent="0" algn="ctr"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
            </a:pPr>
            <a:r>
              <a:rPr lang="el-GR" altLang="el-GR" sz="1900" u="sng" dirty="0">
                <a:latin typeface="Times New Roman" panose="02020603050405020304" pitchFamily="18" charset="0"/>
                <a:ea typeface="ＭＳ Ｐゴシック" charset="-128"/>
                <a:cs typeface="Times New Roman" panose="02020603050405020304" pitchFamily="18" charset="0"/>
              </a:rPr>
              <a:t>18 Ιουλίου ΄48:</a:t>
            </a:r>
            <a:r>
              <a:rPr lang="el-GR" altLang="el-GR" sz="1900" dirty="0">
                <a:latin typeface="Times New Roman" panose="02020603050405020304" pitchFamily="18" charset="0"/>
                <a:ea typeface="ＭＳ Ｐゴシック" charset="-128"/>
                <a:cs typeface="Times New Roman" panose="02020603050405020304" pitchFamily="18" charset="0"/>
              </a:rPr>
              <a:t> τμήματα του ΚΣ έκαναν επιθέσεις με πυροβολικό κι αεροπορία για την κατάληψη ορισμένων υψωμάτων της </a:t>
            </a:r>
            <a:r>
              <a:rPr lang="el-GR" altLang="el-GR" sz="1900" dirty="0" err="1">
                <a:latin typeface="Times New Roman" panose="02020603050405020304" pitchFamily="18" charset="0"/>
                <a:ea typeface="ＭＳ Ｐゴシック" charset="-128"/>
                <a:cs typeface="Times New Roman" panose="02020603050405020304" pitchFamily="18" charset="0"/>
              </a:rPr>
              <a:t>Γκορούσιας</a:t>
            </a:r>
            <a:r>
              <a:rPr lang="el-GR" altLang="el-GR" sz="1900" dirty="0">
                <a:latin typeface="Times New Roman" panose="02020603050405020304" pitchFamily="18" charset="0"/>
                <a:ea typeface="ＭＳ Ｐゴシック" charset="-128"/>
                <a:cs typeface="Times New Roman" panose="02020603050405020304" pitchFamily="18" charset="0"/>
              </a:rPr>
              <a:t>, οι οποίες αποκρούστηκαν απ’ τον ΔΣΕ.</a:t>
            </a:r>
          </a:p>
          <a:p>
            <a:pPr algn="just" eaLnBrk="1" hangingPunct="1">
              <a:buFont typeface="Wingdings" panose="05000000000000000000" pitchFamily="2" charset="2"/>
              <a:buChar char="§"/>
            </a:pPr>
            <a:r>
              <a:rPr lang="el-GR" altLang="el-GR" sz="1900" u="sng" dirty="0">
                <a:latin typeface="Times New Roman" panose="02020603050405020304" pitchFamily="18" charset="0"/>
                <a:ea typeface="ＭＳ Ｐゴシック" charset="-128"/>
                <a:cs typeface="Times New Roman" panose="02020603050405020304" pitchFamily="18" charset="0"/>
              </a:rPr>
              <a:t>27 Ιουλίου ΄48:</a:t>
            </a:r>
            <a:r>
              <a:rPr lang="el-GR" altLang="el-GR" sz="1900" dirty="0">
                <a:latin typeface="Times New Roman" panose="02020603050405020304" pitchFamily="18" charset="0"/>
                <a:ea typeface="ＭＳ Ｐゴシック" charset="-128"/>
                <a:cs typeface="Times New Roman" panose="02020603050405020304" pitchFamily="18" charset="0"/>
              </a:rPr>
              <a:t> νέα επίθεση με «καταιγιστικά πυρά» σε όλη την οροσειρά και στην έδρα της Διοίκησης της Ταξιαρχίας. «Φοβερή ζημιά» και πολλοί τραυματίες. Ανάμεσά τους ο Ν. Κέντρος, ο οποίος μεταφέρθηκε στο Γενικό Νοσοκομείο του ΔΣΕ, όπου τον επισκέφθηκε η Λεύκα η αδερφή του.  Οι βαριά τραυματισμένοι οδηγούνταν στην Αλβανία, στα νοσοκομεία της Κορυτσάς και του </a:t>
            </a:r>
            <a:r>
              <a:rPr lang="el-GR" altLang="el-GR" sz="1900" dirty="0" err="1">
                <a:latin typeface="Times New Roman" panose="02020603050405020304" pitchFamily="18" charset="0"/>
                <a:ea typeface="ＭＳ Ｐゴシック" charset="-128"/>
                <a:cs typeface="Times New Roman" panose="02020603050405020304" pitchFamily="18" charset="0"/>
              </a:rPr>
              <a:t>Ελμπασάν</a:t>
            </a:r>
            <a:r>
              <a:rPr lang="el-GR" altLang="el-GR" sz="1900" dirty="0">
                <a:latin typeface="Times New Roman" panose="02020603050405020304" pitchFamily="18" charset="0"/>
                <a:ea typeface="ＭＳ Ｐゴシック" charset="-128"/>
                <a:cs typeface="Times New Roman" panose="02020603050405020304" pitchFamily="18" charset="0"/>
              </a:rPr>
              <a:t>. </a:t>
            </a:r>
          </a:p>
          <a:p>
            <a:pPr algn="just" eaLnBrk="1" hangingPunct="1">
              <a:buFont typeface="Wingdings" panose="05000000000000000000" pitchFamily="2" charset="2"/>
              <a:buChar char="§"/>
            </a:pPr>
            <a:r>
              <a:rPr lang="el-GR" altLang="el-GR" sz="1900" u="sng" dirty="0">
                <a:latin typeface="Times New Roman" panose="02020603050405020304" pitchFamily="18" charset="0"/>
                <a:ea typeface="ＭＳ Ｐゴシック" charset="-128"/>
                <a:cs typeface="Times New Roman" panose="02020603050405020304" pitchFamily="18" charset="0"/>
              </a:rPr>
              <a:t>20 Αυγούστου ΄48:</a:t>
            </a:r>
            <a:r>
              <a:rPr lang="el-GR" altLang="el-GR" sz="1900" dirty="0">
                <a:latin typeface="Times New Roman" panose="02020603050405020304" pitchFamily="18" charset="0"/>
                <a:ea typeface="ＭＳ Ｐゴシック" charset="-128"/>
                <a:cs typeface="Times New Roman" panose="02020603050405020304" pitchFamily="18" charset="0"/>
              </a:rPr>
              <a:t> ελιγμός της Ταξιαρχίας. Επίθεση των τμημάτων του ΔΣΕ κατά του οχυρού της </a:t>
            </a:r>
            <a:r>
              <a:rPr lang="el-GR" altLang="el-GR" sz="1900" dirty="0" err="1">
                <a:latin typeface="Times New Roman" panose="02020603050405020304" pitchFamily="18" charset="0"/>
                <a:ea typeface="ＭＳ Ｐゴシック" charset="-128"/>
                <a:cs typeface="Times New Roman" panose="02020603050405020304" pitchFamily="18" charset="0"/>
              </a:rPr>
              <a:t>Γκίνοβας</a:t>
            </a:r>
            <a:r>
              <a:rPr lang="el-GR" altLang="el-GR" sz="1900" dirty="0">
                <a:latin typeface="Times New Roman" panose="02020603050405020304" pitchFamily="18" charset="0"/>
                <a:ea typeface="ＭＳ Ｐゴシック" charset="-128"/>
                <a:cs typeface="Times New Roman" panose="02020603050405020304" pitchFamily="18" charset="0"/>
              </a:rPr>
              <a:t>. Παρά τα χτυπήματα, η φάλαγγα με τους μαχητές του Γράμμου πέρασε στα μετόπισθεν του στρατού κι έφτασε στα υψώματα του χωριού </a:t>
            </a:r>
            <a:r>
              <a:rPr lang="el-GR" altLang="el-GR" sz="1900" dirty="0" err="1">
                <a:latin typeface="Times New Roman" panose="02020603050405020304" pitchFamily="18" charset="0"/>
                <a:ea typeface="ＭＳ Ｐゴシック" charset="-128"/>
                <a:cs typeface="Times New Roman" panose="02020603050405020304" pitchFamily="18" charset="0"/>
              </a:rPr>
              <a:t>Πολυάνεμο</a:t>
            </a:r>
            <a:r>
              <a:rPr lang="el-GR" altLang="el-GR" sz="1900" dirty="0">
                <a:latin typeface="Times New Roman" panose="02020603050405020304" pitchFamily="18" charset="0"/>
                <a:ea typeface="ＭＳ Ｐゴシック" charset="-128"/>
                <a:cs typeface="Times New Roman" panose="02020603050405020304" pitchFamily="18" charset="0"/>
              </a:rPr>
              <a:t>, όπως καθόριζε το σχέδιο ελιγμού. Στη συνέχεια εγκαταστάθηκαν στο χωριό Βίτσι.</a:t>
            </a:r>
          </a:p>
          <a:p>
            <a:pPr marL="0" indent="0" algn="just" eaLnBrk="1" hangingPunct="1">
              <a:buNone/>
            </a:pPr>
            <a:endParaRPr lang="el-GR" altLang="el-GR" sz="1900" dirty="0">
              <a:latin typeface="Times New Roman" panose="02020603050405020304" pitchFamily="18" charset="0"/>
              <a:ea typeface="ＭＳ Ｐゴシック" charset="-128"/>
              <a:cs typeface="Times New Roman" panose="02020603050405020304" pitchFamily="18" charset="0"/>
            </a:endParaRPr>
          </a:p>
          <a:p>
            <a:pPr marL="0" indent="0" algn="ctr" eaLnBrk="1" hangingPunct="1">
              <a:buNone/>
            </a:pPr>
            <a:endParaRPr lang="el-GR" altLang="el-GR" sz="2000" b="1"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a:ea typeface="ＭＳ Ｐゴシック" charset="-128"/>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534</a:t>
            </a:fld>
            <a:endParaRPr lang="en-US" altLang="el-GR"/>
          </a:p>
        </p:txBody>
      </p:sp>
    </p:spTree>
  </p:cSld>
  <p:clrMapOvr>
    <a:masterClrMapping/>
  </p:clrMapOvr>
  <p:transition>
    <p:dissolve/>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10245" cy="953271"/>
          </a:xfrm>
        </p:spPr>
        <p:txBody>
          <a:bodyPr/>
          <a:lstStyle/>
          <a:p>
            <a:r>
              <a:rPr lang="el-GR" sz="2400" b="1" dirty="0">
                <a:latin typeface="Times New Roman" panose="02020603050405020304" pitchFamily="18" charset="0"/>
                <a:cs typeface="Times New Roman" panose="02020603050405020304" pitchFamily="18" charset="0"/>
              </a:rPr>
              <a:t>Σκληρές μάχες στο Βίτσι</a:t>
            </a:r>
            <a:br>
              <a:rPr lang="el-GR" sz="2400" b="1" dirty="0">
                <a:latin typeface="Times New Roman" panose="02020603050405020304" pitchFamily="18" charset="0"/>
                <a:cs typeface="Times New Roman" panose="02020603050405020304" pitchFamily="18" charset="0"/>
              </a:rPr>
            </a:br>
            <a:endParaRPr lang="el-GR" sz="21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4282" y="1454330"/>
            <a:ext cx="8929718" cy="4792357"/>
          </a:xfrm>
        </p:spPr>
        <p:txBody>
          <a:bodyPr>
            <a:noAutofit/>
          </a:bodyPr>
          <a:lstStyle/>
          <a:p>
            <a:pPr algn="just">
              <a:buNone/>
            </a:pPr>
            <a:r>
              <a:rPr lang="el-GR" sz="2400" dirty="0">
                <a:latin typeface="Times New Roman" panose="02020603050405020304" pitchFamily="18" charset="0"/>
                <a:cs typeface="Times New Roman" panose="02020603050405020304" pitchFamily="18" charset="0"/>
              </a:rPr>
              <a:t>25 Αυγούστου 1948: τα κυβερνητικά στρατεύματα επιτίθενται τα βασικά υψώματα  Μάλι – </a:t>
            </a:r>
            <a:r>
              <a:rPr lang="el-GR" sz="2400" dirty="0" err="1">
                <a:latin typeface="Times New Roman" panose="02020603050405020304" pitchFamily="18" charset="0"/>
                <a:cs typeface="Times New Roman" panose="02020603050405020304" pitchFamily="18" charset="0"/>
              </a:rPr>
              <a:t>Μάδι</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Μπούτσι</a:t>
            </a:r>
            <a:r>
              <a:rPr lang="el-GR" sz="2400" dirty="0">
                <a:latin typeface="Times New Roman" panose="02020603050405020304" pitchFamily="18" charset="0"/>
                <a:cs typeface="Times New Roman" panose="02020603050405020304" pitchFamily="18" charset="0"/>
              </a:rPr>
              <a:t>, Βίτσι, </a:t>
            </a:r>
            <a:r>
              <a:rPr lang="el-GR" sz="2400" dirty="0" err="1">
                <a:latin typeface="Times New Roman" panose="02020603050405020304" pitchFamily="18" charset="0"/>
                <a:cs typeface="Times New Roman" panose="02020603050405020304" pitchFamily="18" charset="0"/>
              </a:rPr>
              <a:t>Μπέλα</a:t>
            </a:r>
            <a:r>
              <a:rPr lang="el-GR" sz="2400" dirty="0">
                <a:latin typeface="Times New Roman" panose="02020603050405020304" pitchFamily="18" charset="0"/>
                <a:cs typeface="Times New Roman" panose="02020603050405020304" pitchFamily="18" charset="0"/>
              </a:rPr>
              <a:t> – </a:t>
            </a:r>
            <a:r>
              <a:rPr lang="el-GR" sz="2400" dirty="0" err="1">
                <a:latin typeface="Times New Roman" panose="02020603050405020304" pitchFamily="18" charset="0"/>
                <a:cs typeface="Times New Roman" panose="02020603050405020304" pitchFamily="18" charset="0"/>
              </a:rPr>
              <a:t>Βόντα</a:t>
            </a:r>
            <a:r>
              <a:rPr lang="el-GR" sz="2400" dirty="0">
                <a:latin typeface="Times New Roman" panose="02020603050405020304" pitchFamily="18" charset="0"/>
                <a:cs typeface="Times New Roman" panose="02020603050405020304" pitchFamily="18" charset="0"/>
              </a:rPr>
              <a:t>.  Υποχωρούν από τις συνδυασμένες επιθέσεις των τμημάτων του ΔΣΕ, οι δυνάμεις του οποίου κατόρθωσαν να ματαιώσουν το βασικό σκοπό των αμερικανικών σχεδίων προκαλώντας σοβαρές απώλειες στον ΚΣ. Διάφοροι στρατιωτικοί συγγραφείς απέδωσαν την αποτυχία της εκστρατείας του ‘48 στην «απειρία των διοικήσεων του ΚΣ και στην ανικανότητα ορισμένων διοικητών που δε συγκρότησαν τα τμήματά τους στο Βίτσι κι έτσι διαλύθηκαν παρασύροντας κι άλλα τμήματα στη φυγή τους».</a:t>
            </a:r>
          </a:p>
          <a:p>
            <a:pPr algn="just">
              <a:buFont typeface="Wingdings" panose="05000000000000000000" pitchFamily="2" charset="2"/>
              <a:buChar char="§"/>
            </a:pPr>
            <a:r>
              <a:rPr lang="el-GR" sz="2400" dirty="0">
                <a:latin typeface="Times New Roman" panose="02020603050405020304" pitchFamily="18" charset="0"/>
                <a:cs typeface="Times New Roman" panose="02020603050405020304" pitchFamily="18" charset="0"/>
              </a:rPr>
              <a:t>Με τον ερχομό των τμημάτων του ΔΣΕ στο Βίτσι έγιναν συζητήσεις και συνελεύσεις για τις μάχες του Γράμμου. Το κύριο συμπέρασμα ήταν ότι οποιαδήποτε επιθετική ενέργεια έπρεπε να αντιμετωπίζεται με την τακτική της ενεργητικής άμυνας και με μαχητικές επιθετικές ενέργειες.</a:t>
            </a: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535</a:t>
            </a:fld>
            <a:endParaRPr lang="en-US" altLang="el-GR"/>
          </a:p>
        </p:txBody>
      </p:sp>
    </p:spTree>
    <p:extLst>
      <p:ext uri="{BB962C8B-B14F-4D97-AF65-F5344CB8AC3E}">
        <p14:creationId xmlns:p14="http://schemas.microsoft.com/office/powerpoint/2010/main" val="1353373378"/>
      </p:ext>
    </p:extLst>
  </p:cSld>
  <p:clrMapOvr>
    <a:masterClrMapping/>
  </p:clrMapOvr>
  <p:transition>
    <p:dissolve/>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66875567"/>
              </p:ext>
            </p:extLst>
          </p:nvPr>
        </p:nvGraphicFramePr>
        <p:xfrm>
          <a:off x="871538" y="496888"/>
          <a:ext cx="7670800" cy="577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normAutofit/>
          </a:bodyPr>
          <a:lstStyle/>
          <a:p>
            <a:fld id="{73B2B2E0-6BF8-49DB-A803-961981A7C483}" type="slidenum">
              <a:rPr lang="en-US" altLang="el-GR" smtClean="0"/>
              <a:pPr/>
              <a:t>536</a:t>
            </a:fld>
            <a:endParaRPr lang="en-US" altLang="el-GR"/>
          </a:p>
        </p:txBody>
      </p:sp>
    </p:spTree>
    <p:extLst>
      <p:ext uri="{BB962C8B-B14F-4D97-AF65-F5344CB8AC3E}">
        <p14:creationId xmlns:p14="http://schemas.microsoft.com/office/powerpoint/2010/main" val="3651163249"/>
      </p:ext>
    </p:extLst>
  </p:cSld>
  <p:clrMapOvr>
    <a:masterClrMapping/>
  </p:clrMapOvr>
  <p:transition>
    <p:dissolve/>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9151039"/>
              </p:ext>
            </p:extLst>
          </p:nvPr>
        </p:nvGraphicFramePr>
        <p:xfrm>
          <a:off x="670877" y="391886"/>
          <a:ext cx="7880939" cy="593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537</a:t>
            </a:fld>
            <a:endParaRPr lang="en-US" altLang="el-GR"/>
          </a:p>
        </p:txBody>
      </p:sp>
    </p:spTree>
    <p:extLst>
      <p:ext uri="{BB962C8B-B14F-4D97-AF65-F5344CB8AC3E}">
        <p14:creationId xmlns:p14="http://schemas.microsoft.com/office/powerpoint/2010/main" val="1534559184"/>
      </p:ext>
    </p:extLst>
  </p:cSld>
  <p:clrMapOvr>
    <a:masterClrMapping/>
  </p:clrMapOvr>
  <p:transition>
    <p:dissolve/>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9" y="390417"/>
            <a:ext cx="8293682" cy="5965933"/>
          </a:xfrm>
        </p:spPr>
        <p:txBody>
          <a:bodyPr>
            <a:normAutofit lnSpcReduction="10000"/>
            <a:scene3d>
              <a:camera prst="orthographicFront"/>
              <a:lightRig rig="soft" dir="t">
                <a:rot lat="0" lon="0" rev="15600000"/>
              </a:lightRig>
            </a:scene3d>
            <a:sp3d extrusionH="57150" prstMaterial="softEdge">
              <a:bevelT w="25400" h="38100"/>
            </a:sp3d>
          </a:bodyPr>
          <a:lstStyle/>
          <a:p>
            <a:pPr algn="just"/>
            <a:endParaRPr lang="el-GR" sz="1800" dirty="0">
              <a:latin typeface="Times New Roman" charset="0"/>
              <a:ea typeface="Times New Roman" charset="0"/>
              <a:cs typeface="Times New Roman" charset="0"/>
            </a:endParaRPr>
          </a:p>
          <a:p>
            <a:pPr algn="just"/>
            <a:r>
              <a:rPr lang="el-GR" sz="3600" dirty="0">
                <a:latin typeface="Times New Roman" charset="0"/>
                <a:ea typeface="Times New Roman" charset="0"/>
                <a:cs typeface="Times New Roman" charset="0"/>
              </a:rPr>
              <a:t>Σύμφωνα με τα ΑΣΚΙ: </a:t>
            </a:r>
          </a:p>
          <a:p>
            <a:pPr algn="just">
              <a:buNone/>
            </a:pPr>
            <a:endParaRPr lang="el-GR" sz="1800" dirty="0">
              <a:latin typeface="Times New Roman" charset="0"/>
              <a:ea typeface="Times New Roman" charset="0"/>
              <a:cs typeface="Times New Roman" charset="0"/>
            </a:endParaRPr>
          </a:p>
          <a:p>
            <a:pPr algn="just"/>
            <a:r>
              <a:rPr lang="el-GR" sz="2000" dirty="0">
                <a:latin typeface="Times New Roman" charset="0"/>
                <a:ea typeface="Times New Roman" charset="0"/>
                <a:cs typeface="Times New Roman" charset="0"/>
              </a:rPr>
              <a:t>«</a:t>
            </a:r>
            <a:r>
              <a:rPr lang="el-GR" sz="2000" i="1" dirty="0">
                <a:latin typeface="Times New Roman" charset="0"/>
                <a:ea typeface="Times New Roman" charset="0"/>
                <a:cs typeface="Times New Roman" charset="0"/>
              </a:rPr>
              <a:t>Το επόμενο βήμα του Εθνικού Στρατού ήταν η επίθεση για την κατάληψη του κεντρικού Γράμμου. Ο ΔΣΕ βρέθηκε σε πολύ δύσκολη θέση. Είχε χάσει μεγάλο μέρος από το έδαφος που έλεγχε και η αμυντική θωράκιση λόγω της αραιής διάταξης και των κατώτερων αριθμητικά δυνάμεων είχε αποδειχθεί προβληματική. Οι μαχητές του ΔΣΕ μετά από τις σκληρές μάχες που είχαν προηγηθεί και στις οποίες είχαν διακριθεί για την ικανότητά τους τόσο στην άμυνα όσο και στις αντεπιθέσεις, είχαν αρχίσει να δείχνουν σημάδια κόπωσης μπροστά στην επικείμενη κατάρρευση. Μπροστά στον κίνδυνο να εγκλωβιστούν οι μαχητές του ΔΣΕ από τον Εθνικό Στρατό αποφασίστηκε η εγκατάλειψη του Γράμμου. Στις 20-21 Αυγούστου οι δυνάμεις του ΔΣΕ κινήθηκαν από το Γράμμο στο Βίτσι μέσα από το αλβανικό έδαφος και από το πέρασμα ανάμεσα στα υψώματα Αμμούδα και </a:t>
            </a:r>
            <a:r>
              <a:rPr lang="el-GR" sz="2000" i="1" dirty="0" err="1">
                <a:latin typeface="Times New Roman" charset="0"/>
                <a:ea typeface="Times New Roman" charset="0"/>
                <a:cs typeface="Times New Roman" charset="0"/>
              </a:rPr>
              <a:t>Αλεβίτσα</a:t>
            </a:r>
            <a:r>
              <a:rPr lang="el-GR" sz="2000" i="1" dirty="0">
                <a:latin typeface="Times New Roman" charset="0"/>
                <a:ea typeface="Times New Roman" charset="0"/>
                <a:cs typeface="Times New Roman" charset="0"/>
              </a:rPr>
              <a:t>. Η ηγεσία του ΔΣΕ παρουσίασε τη μετακίνηση στο Βίτσι ως «ελιγμό» αλλά στην πραγματικότητα είχε υποχρεωθεί να εγκαταλείψει το Γράμμο μπροστά στην διαγραφόμενη ήττα του και αφήνοντας πίσω του περισσότερους από 3.000 νεκρούς μαχητές και μαχήτριες (σύμφωνα με τα στοιχεία του Εθνικού Στρατού</a:t>
            </a:r>
            <a:r>
              <a:rPr lang="el-GR" sz="2000" dirty="0">
                <a:latin typeface="Times New Roman" charset="0"/>
                <a:ea typeface="Times New Roman" charset="0"/>
                <a:cs typeface="Times New Roman" charset="0"/>
              </a:rPr>
              <a:t>)». </a:t>
            </a:r>
            <a:endParaRPr lang="el-GR" sz="2000" dirty="0">
              <a:ln/>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538</a:t>
            </a:fld>
            <a:endParaRPr lang="en-US" altLang="el-GR"/>
          </a:p>
        </p:txBody>
      </p:sp>
    </p:spTree>
    <p:extLst>
      <p:ext uri="{BB962C8B-B14F-4D97-AF65-F5344CB8AC3E}">
        <p14:creationId xmlns:p14="http://schemas.microsoft.com/office/powerpoint/2010/main" val="1544336672"/>
      </p:ext>
    </p:extLst>
  </p:cSld>
  <p:clrMapOvr>
    <a:masterClrMapping/>
  </p:clrMapOvr>
  <p:transition>
    <p:dissolve/>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0" y="461554"/>
            <a:ext cx="7654835" cy="5834743"/>
          </a:xfrm>
        </p:spPr>
        <p:txBody>
          <a:bodyPr>
            <a:normAutofit fontScale="92500" lnSpcReduction="10000"/>
          </a:bodyPr>
          <a:lstStyle/>
          <a:p>
            <a:pPr marL="0" indent="0" algn="just">
              <a:buNone/>
            </a:pPr>
            <a:r>
              <a:rPr lang="el-GR" sz="3200" b="1" dirty="0">
                <a:latin typeface="Times New Roman" panose="02020603050405020304" pitchFamily="18" charset="0"/>
                <a:cs typeface="Times New Roman" panose="02020603050405020304" pitchFamily="18" charset="0"/>
              </a:rPr>
              <a:t>Ο θεσμός των πολιτικών επιτρόπων</a:t>
            </a: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r>
              <a:rPr lang="el-GR" sz="2000" dirty="0">
                <a:latin typeface="Times New Roman" panose="02020603050405020304" pitchFamily="18" charset="0"/>
                <a:cs typeface="Times New Roman" panose="02020603050405020304" pitchFamily="18" charset="0"/>
              </a:rPr>
              <a:t>Με επιστολή του Ν. Ζαχαριάδη εγκαινιάστηκε ο θεσμός των πολιτικών επιτρόπων των πόλεων και γενικεύτηκε με τη δημιουργία Ομάδων ΠΕ στις πόλεις και στην ύπαιθρο. Η ηγεσία του ΚΚΕ </a:t>
            </a:r>
            <a:r>
              <a:rPr lang="el-GR" sz="2000" dirty="0" err="1">
                <a:latin typeface="Times New Roman" panose="02020603050405020304" pitchFamily="18" charset="0"/>
                <a:cs typeface="Times New Roman" panose="02020603050405020304" pitchFamily="18" charset="0"/>
              </a:rPr>
              <a:t>φιλοδοξοόυσε</a:t>
            </a:r>
            <a:r>
              <a:rPr lang="el-GR" sz="2000" dirty="0">
                <a:latin typeface="Times New Roman" panose="02020603050405020304" pitchFamily="18" charset="0"/>
                <a:cs typeface="Times New Roman" panose="02020603050405020304" pitchFamily="18" charset="0"/>
              </a:rPr>
              <a:t> να γίνει η αφετηρία για τη δημιουργία του «τρίτου μετώπου».</a:t>
            </a:r>
          </a:p>
          <a:p>
            <a:pPr marL="0" indent="0" algn="just">
              <a:buNone/>
            </a:pPr>
            <a:r>
              <a:rPr lang="el-GR" sz="2000" dirty="0">
                <a:latin typeface="Times New Roman" panose="02020603050405020304" pitchFamily="18" charset="0"/>
                <a:cs typeface="Times New Roman" panose="02020603050405020304" pitchFamily="18" charset="0"/>
              </a:rPr>
              <a:t>Ο Ν. Κέντρος ως ΠΕ διάλεξε 25 αξιωματικούς και μαχητές που θα πλαισιώνουν τη δουλειά του. Αποσπάστηκαν από τα τμήματά τους κι εντάχθηκαν στις ειδικές ομάδες του ΠΕ Φλώρινας. Ορισμένοι από αυτούς:</a:t>
            </a:r>
          </a:p>
          <a:p>
            <a:pPr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Αλέκος </a:t>
            </a:r>
            <a:r>
              <a:rPr lang="el-GR" sz="2000" dirty="0" err="1">
                <a:latin typeface="Times New Roman" panose="02020603050405020304" pitchFamily="18" charset="0"/>
                <a:cs typeface="Times New Roman" panose="02020603050405020304" pitchFamily="18" charset="0"/>
              </a:rPr>
              <a:t>Σέμπης</a:t>
            </a:r>
            <a:r>
              <a:rPr lang="el-GR" sz="2000" dirty="0">
                <a:latin typeface="Times New Roman" panose="02020603050405020304" pitchFamily="18" charset="0"/>
                <a:cs typeface="Times New Roman" panose="02020603050405020304" pitchFamily="18" charset="0"/>
              </a:rPr>
              <a:t> (Περικλής) → παλιός αγωνιστής </a:t>
            </a:r>
            <a:r>
              <a:rPr lang="el-GR" sz="2000" dirty="0" err="1">
                <a:latin typeface="Times New Roman" panose="02020603050405020304" pitchFamily="18" charset="0"/>
                <a:cs typeface="Times New Roman" panose="02020603050405020304" pitchFamily="18" charset="0"/>
              </a:rPr>
              <a:t>Ακροναυπλιώτης</a:t>
            </a:r>
            <a:r>
              <a:rPr lang="el-GR" sz="2000" dirty="0">
                <a:latin typeface="Times New Roman" panose="02020603050405020304" pitchFamily="18" charset="0"/>
                <a:cs typeface="Times New Roman" panose="02020603050405020304" pitchFamily="18" charset="0"/>
              </a:rPr>
              <a:t>, πρώην γραμματέας της Περιφερειακής Επιτροπής Φλώρινας</a:t>
            </a:r>
          </a:p>
          <a:p>
            <a:pPr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Τάκης Τριανταφυλλίδης (Ζαχαρίας) → από τα βασικά στελέχη της ΕΠΟΝ, πρώην μέλος του Προεδρείου του Νομαρχιακού Συμβουλίου της ΕΠΟΝ Φλώρινας</a:t>
            </a:r>
          </a:p>
          <a:p>
            <a:pPr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Γιάννης </a:t>
            </a:r>
            <a:r>
              <a:rPr lang="el-GR" sz="2000" dirty="0" err="1">
                <a:latin typeface="Times New Roman" panose="02020603050405020304" pitchFamily="18" charset="0"/>
                <a:cs typeface="Times New Roman" panose="02020603050405020304" pitchFamily="18" charset="0"/>
              </a:rPr>
              <a:t>Γιαλιαμάς</a:t>
            </a:r>
            <a:r>
              <a:rPr lang="el-GR" sz="2000" dirty="0">
                <a:latin typeface="Times New Roman" panose="02020603050405020304" pitchFamily="18" charset="0"/>
                <a:cs typeface="Times New Roman" panose="02020603050405020304" pitchFamily="18" charset="0"/>
              </a:rPr>
              <a:t> → λοχαγός του ΔΣΕ από το χωριό Ν. Καύκασος</a:t>
            </a:r>
          </a:p>
          <a:p>
            <a:pPr algn="just">
              <a:buFont typeface="Arial" panose="020B0604020202020204" pitchFamily="34" charset="0"/>
              <a:buChar char="•"/>
            </a:pP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539</a:t>
            </a:fld>
            <a:endParaRPr lang="en-US" altLang="el-GR"/>
          </a:p>
        </p:txBody>
      </p:sp>
    </p:spTree>
    <p:extLst>
      <p:ext uri="{BB962C8B-B14F-4D97-AF65-F5344CB8AC3E}">
        <p14:creationId xmlns:p14="http://schemas.microsoft.com/office/powerpoint/2010/main" val="55149213"/>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schemeClr val="tx1"/>
                </a:solidFill>
              </a:rPr>
              <a:t>Σύμφωνο του βασιλέως Φιλίππου του Ε΄ με τον Αννίβα, 215 </a:t>
            </a:r>
            <a:r>
              <a:rPr lang="el-GR" sz="2400" b="1" dirty="0" err="1">
                <a:solidFill>
                  <a:schemeClr val="tx1"/>
                </a:solidFill>
              </a:rPr>
              <a:t>π.Χ.</a:t>
            </a:r>
            <a:r>
              <a:rPr lang="el-GR" sz="2400" b="1" dirty="0">
                <a:solidFill>
                  <a:schemeClr val="tx1"/>
                </a:solidFill>
              </a:rPr>
              <a:t> (Πολύβιος </a:t>
            </a:r>
            <a:r>
              <a:rPr lang="en-US" sz="2400" b="1" dirty="0">
                <a:solidFill>
                  <a:schemeClr val="tx1"/>
                </a:solidFill>
              </a:rPr>
              <a:t>VII.9</a:t>
            </a:r>
            <a:endParaRPr lang="el-GR" sz="2400" b="1" dirty="0">
              <a:solidFill>
                <a:schemeClr val="tx1"/>
              </a:solidFill>
            </a:endParaRPr>
          </a:p>
        </p:txBody>
      </p:sp>
      <p:sp>
        <p:nvSpPr>
          <p:cNvPr id="3" name="Θέση περιεχομένου 2"/>
          <p:cNvSpPr>
            <a:spLocks noGrp="1"/>
          </p:cNvSpPr>
          <p:nvPr>
            <p:ph idx="1"/>
          </p:nvPr>
        </p:nvSpPr>
        <p:spPr>
          <a:xfrm>
            <a:off x="395536" y="1988840"/>
            <a:ext cx="7681664" cy="4137323"/>
          </a:xfrm>
        </p:spPr>
        <p:txBody>
          <a:bodyPr>
            <a:normAutofit/>
          </a:bodyPr>
          <a:lstStyle/>
          <a:p>
            <a:r>
              <a:rPr lang="el-GR" sz="2400" i="1" dirty="0">
                <a:latin typeface="Times New Roman" panose="02020603050405020304" pitchFamily="18" charset="0"/>
                <a:cs typeface="Times New Roman" panose="02020603050405020304" pitchFamily="18" charset="0"/>
              </a:rPr>
              <a:t>Στο όνομα του Δία και της </a:t>
            </a:r>
            <a:r>
              <a:rPr lang="el-GR" sz="2400" i="1" dirty="0" err="1">
                <a:latin typeface="Times New Roman" panose="02020603050405020304" pitchFamily="18" charset="0"/>
                <a:cs typeface="Times New Roman" panose="02020603050405020304" pitchFamily="18" charset="0"/>
              </a:rPr>
              <a:t>΄Ηρας</a:t>
            </a:r>
            <a:r>
              <a:rPr lang="el-GR" sz="2400" i="1" dirty="0">
                <a:latin typeface="Times New Roman" panose="02020603050405020304" pitchFamily="18" charset="0"/>
                <a:cs typeface="Times New Roman" panose="02020603050405020304" pitchFamily="18" charset="0"/>
              </a:rPr>
              <a:t> και του Απόλλωνα και του θεού των Καρχηδονίων και του Ηρακλή και του Ιόλαου, στο όνομα του Άρη, του Τρίτωνα, του Ποσειδώνα, στο όνομα των θεών που </a:t>
            </a:r>
            <a:r>
              <a:rPr lang="el-GR" sz="2400" i="1" dirty="0" err="1">
                <a:latin typeface="Times New Roman" panose="02020603050405020304" pitchFamily="18" charset="0"/>
                <a:cs typeface="Times New Roman" panose="02020603050405020304" pitchFamily="18" charset="0"/>
              </a:rPr>
              <a:t>συνεκστρατεύουν</a:t>
            </a:r>
            <a:r>
              <a:rPr lang="el-GR" sz="2400" i="1" dirty="0">
                <a:latin typeface="Times New Roman" panose="02020603050405020304" pitchFamily="18" charset="0"/>
                <a:cs typeface="Times New Roman" panose="02020603050405020304" pitchFamily="18" charset="0"/>
              </a:rPr>
              <a:t> και του Ήλιου και της Σελήνης και της Γης, στο όνομα των ποταμών, των λιμανιών και των πηγών, στο όνομα όλων των θεών, που κατέχουν/προστατεύουν την Καρχηδόνα, στο όνομα όλων των θεών, που κατέχουν τη Μακεδονία και την υπόλοιπη Ελλάδα, στο όνομα </a:t>
            </a:r>
            <a:r>
              <a:rPr lang="el-GR" sz="3200" b="0" i="1" dirty="0">
                <a:latin typeface="Times New Roman" panose="02020603050405020304" pitchFamily="18" charset="0"/>
                <a:cs typeface="Times New Roman" panose="02020603050405020304" pitchFamily="18" charset="0"/>
              </a:rPr>
              <a:t>όλων των θεών του στρατού, που είναι παρόντες σ' αυτόν τον όρκο</a:t>
            </a:r>
          </a:p>
        </p:txBody>
      </p:sp>
    </p:spTree>
    <p:extLst>
      <p:ext uri="{BB962C8B-B14F-4D97-AF65-F5344CB8AC3E}">
        <p14:creationId xmlns:p14="http://schemas.microsoft.com/office/powerpoint/2010/main" val="1373660376"/>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8606" y="566056"/>
            <a:ext cx="7750628" cy="5956663"/>
          </a:xfrm>
        </p:spPr>
        <p:txBody>
          <a:bodyPr>
            <a:normAutofit/>
          </a:bodyPr>
          <a:lstStyle/>
          <a:p>
            <a:pPr marL="0" indent="0">
              <a:buNone/>
            </a:pPr>
            <a:r>
              <a:rPr lang="el-GR" sz="3200" b="1" dirty="0">
                <a:latin typeface="Times New Roman" panose="02020603050405020304" pitchFamily="18" charset="0"/>
                <a:cs typeface="Times New Roman" panose="02020603050405020304" pitchFamily="18" charset="0"/>
              </a:rPr>
              <a:t>Η αποστολή των ειδικών ομάδων ΠΕ:</a:t>
            </a:r>
          </a:p>
          <a:p>
            <a:pPr marL="0" indent="0">
              <a:buNone/>
            </a:pPr>
            <a:endParaRPr lang="el-GR" sz="2000" b="1" dirty="0">
              <a:latin typeface="Times New Roman" panose="02020603050405020304" pitchFamily="18" charset="0"/>
              <a:cs typeface="Times New Roman" panose="02020603050405020304" pitchFamily="18" charset="0"/>
            </a:endParaRPr>
          </a:p>
          <a:p>
            <a:pPr marL="0" indent="0">
              <a:buNone/>
            </a:pPr>
            <a:endParaRPr lang="el-GR" sz="2000" b="1" dirty="0">
              <a:latin typeface="Times New Roman" panose="02020603050405020304" pitchFamily="18" charset="0"/>
              <a:cs typeface="Times New Roman" panose="02020603050405020304" pitchFamily="18" charset="0"/>
            </a:endParaRPr>
          </a:p>
          <a:p>
            <a:pPr marL="0" indent="0">
              <a:buNone/>
            </a:pPr>
            <a:endParaRPr lang="el-GR" sz="2000" b="1" dirty="0">
              <a:latin typeface="Times New Roman" panose="02020603050405020304" pitchFamily="18" charset="0"/>
              <a:cs typeface="Times New Roman" panose="02020603050405020304" pitchFamily="18" charset="0"/>
            </a:endParaRPr>
          </a:p>
          <a:p>
            <a:pPr marL="0" indent="0">
              <a:buNone/>
            </a:pPr>
            <a:endParaRPr lang="el-GR" sz="2000" b="1" dirty="0">
              <a:latin typeface="Times New Roman" panose="02020603050405020304" pitchFamily="18" charset="0"/>
              <a:cs typeface="Times New Roman" panose="02020603050405020304" pitchFamily="18" charset="0"/>
            </a:endParaRPr>
          </a:p>
          <a:p>
            <a:pPr marL="0" indent="0">
              <a:buNone/>
            </a:pPr>
            <a:r>
              <a:rPr lang="el-GR" sz="1900" dirty="0">
                <a:latin typeface="Times New Roman" panose="02020603050405020304" pitchFamily="18" charset="0"/>
                <a:cs typeface="Times New Roman" panose="02020603050405020304" pitchFamily="18" charset="0"/>
              </a:rPr>
              <a:t>Με βάση αυτή την αποστολή έγιναν τα ακόλουθα:</a:t>
            </a:r>
          </a:p>
          <a:p>
            <a:pPr algn="just">
              <a:buFont typeface="Wingdings" panose="05000000000000000000" pitchFamily="2" charset="2"/>
              <a:buChar char="ü"/>
            </a:pPr>
            <a:r>
              <a:rPr lang="el-GR" sz="1900" dirty="0" err="1">
                <a:latin typeface="Times New Roman" panose="02020603050405020304" pitchFamily="18" charset="0"/>
                <a:cs typeface="Times New Roman" panose="02020603050405020304" pitchFamily="18" charset="0"/>
              </a:rPr>
              <a:t>Σαμποταριστικές</a:t>
            </a:r>
            <a:r>
              <a:rPr lang="el-GR" sz="1900" dirty="0">
                <a:latin typeface="Times New Roman" panose="02020603050405020304" pitchFamily="18" charset="0"/>
                <a:cs typeface="Times New Roman" panose="02020603050405020304" pitchFamily="18" charset="0"/>
              </a:rPr>
              <a:t> </a:t>
            </a:r>
            <a:r>
              <a:rPr lang="el-GR" sz="1900" dirty="0" err="1">
                <a:latin typeface="Times New Roman" panose="02020603050405020304" pitchFamily="18" charset="0"/>
                <a:cs typeface="Times New Roman" panose="02020603050405020304" pitchFamily="18" charset="0"/>
              </a:rPr>
              <a:t>ενέργεις</a:t>
            </a:r>
            <a:r>
              <a:rPr lang="el-GR" sz="1900" dirty="0">
                <a:latin typeface="Times New Roman" panose="02020603050405020304" pitchFamily="18" charset="0"/>
                <a:cs typeface="Times New Roman" panose="02020603050405020304" pitchFamily="18" charset="0"/>
              </a:rPr>
              <a:t> από το Νοέμβρη 1948 στο δυτικό και ανατολικό τομέα Φλώρινας, οι οποίες έγιναν αμέσως αντιληπτές από τα τμήματα του ΚΣ. Οι Ομάδες διείσδυαν στη διάταξη του στρατού  γύρω από τα φυλάκια της Φλώρινας και σκόρπισαν σε 10 σημεία άφθονο διαφωτιστικό υλικό.</a:t>
            </a:r>
          </a:p>
          <a:p>
            <a:pPr algn="just">
              <a:buFont typeface="Wingdings" panose="05000000000000000000" pitchFamily="2" charset="2"/>
              <a:buChar char="ü"/>
            </a:pPr>
            <a:r>
              <a:rPr lang="el-GR" sz="1900" dirty="0">
                <a:latin typeface="Times New Roman" panose="02020603050405020304" pitchFamily="18" charset="0"/>
                <a:cs typeface="Times New Roman" panose="02020603050405020304" pitchFamily="18" charset="0"/>
              </a:rPr>
              <a:t>Το Δεκέμβριο χτύπησαν το φυλάκιο </a:t>
            </a:r>
            <a:r>
              <a:rPr lang="el-GR" sz="1900" dirty="0" err="1">
                <a:latin typeface="Times New Roman" panose="02020603050405020304" pitchFamily="18" charset="0"/>
                <a:cs typeface="Times New Roman" panose="02020603050405020304" pitchFamily="18" charset="0"/>
              </a:rPr>
              <a:t>Σιταριάς</a:t>
            </a:r>
            <a:r>
              <a:rPr lang="el-GR" sz="1900" dirty="0">
                <a:latin typeface="Times New Roman" panose="02020603050405020304" pitchFamily="18" charset="0"/>
                <a:cs typeface="Times New Roman" panose="02020603050405020304" pitchFamily="18" charset="0"/>
              </a:rPr>
              <a:t> και το δρόμο </a:t>
            </a:r>
            <a:r>
              <a:rPr lang="el-GR" sz="1900" dirty="0" err="1">
                <a:latin typeface="Times New Roman" panose="02020603050405020304" pitchFamily="18" charset="0"/>
                <a:cs typeface="Times New Roman" panose="02020603050405020304" pitchFamily="18" charset="0"/>
              </a:rPr>
              <a:t>Καλογερίτσας</a:t>
            </a:r>
            <a:r>
              <a:rPr lang="el-GR" sz="1900" dirty="0">
                <a:latin typeface="Times New Roman" panose="02020603050405020304" pitchFamily="18" charset="0"/>
                <a:cs typeface="Times New Roman" panose="02020603050405020304" pitchFamily="18" charset="0"/>
              </a:rPr>
              <a:t> – </a:t>
            </a:r>
            <a:r>
              <a:rPr lang="el-GR" sz="1900" dirty="0" err="1">
                <a:latin typeface="Times New Roman" panose="02020603050405020304" pitchFamily="18" charset="0"/>
                <a:cs typeface="Times New Roman" panose="02020603050405020304" pitchFamily="18" charset="0"/>
              </a:rPr>
              <a:t>Δερβενίου</a:t>
            </a:r>
            <a:r>
              <a:rPr lang="el-GR" sz="1900" dirty="0">
                <a:latin typeface="Times New Roman" panose="02020603050405020304" pitchFamily="18" charset="0"/>
                <a:cs typeface="Times New Roman" panose="02020603050405020304" pitchFamily="18" charset="0"/>
              </a:rPr>
              <a:t> σκορπίζοντας υλικό: Δελτία Ειδήσεων και προκηρύξεις στη διάταξη του στρατού, κατά μήκος του </a:t>
            </a:r>
            <a:r>
              <a:rPr lang="el-GR" sz="1900" dirty="0" err="1">
                <a:latin typeface="Times New Roman" panose="02020603050405020304" pitchFamily="18" charset="0"/>
                <a:cs typeface="Times New Roman" panose="02020603050405020304" pitchFamily="18" charset="0"/>
              </a:rPr>
              <a:t>Σακουλέβα</a:t>
            </a:r>
            <a:r>
              <a:rPr lang="el-GR" sz="1900" dirty="0">
                <a:latin typeface="Times New Roman" panose="02020603050405020304" pitchFamily="18" charset="0"/>
                <a:cs typeface="Times New Roman" panose="02020603050405020304" pitchFamily="18" charset="0"/>
              </a:rPr>
              <a:t> και προς τις κατευθύνσεις Φλώρινα – Κλεινές, Φλώρινα – Πέρασμα.    </a:t>
            </a:r>
            <a:endParaRPr lang="en-US" sz="1900" dirty="0">
              <a:latin typeface="Times New Roman" panose="02020603050405020304" pitchFamily="18" charset="0"/>
              <a:cs typeface="Times New Roman" panose="02020603050405020304" pitchFamily="18" charset="0"/>
            </a:endParaRPr>
          </a:p>
          <a:p>
            <a:pPr marL="0" indent="0" algn="just">
              <a:buNone/>
            </a:pPr>
            <a:r>
              <a:rPr lang="el-GR" sz="19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540</a:t>
            </a:fld>
            <a:endParaRPr lang="en-US" altLang="el-GR"/>
          </a:p>
        </p:txBody>
      </p:sp>
      <p:sp>
        <p:nvSpPr>
          <p:cNvPr id="7" name="Horizontal Scroll 6"/>
          <p:cNvSpPr/>
          <p:nvPr/>
        </p:nvSpPr>
        <p:spPr>
          <a:xfrm>
            <a:off x="818605" y="818606"/>
            <a:ext cx="6662057" cy="241227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AutoNum type="arabicParenR"/>
            </a:pPr>
            <a:r>
              <a:rPr lang="el-GR" sz="1700" dirty="0">
                <a:latin typeface="Times New Roman" panose="02020603050405020304" pitchFamily="18" charset="0"/>
                <a:cs typeface="Times New Roman" panose="02020603050405020304" pitchFamily="18" charset="0"/>
              </a:rPr>
              <a:t>Επαφή και συγκρότηση των οργανώσεων στη Φλώρινα.</a:t>
            </a:r>
          </a:p>
          <a:p>
            <a:pPr marL="342900" indent="-342900" algn="just">
              <a:buAutoNum type="arabicParenR"/>
            </a:pPr>
            <a:r>
              <a:rPr lang="el-GR" sz="1700" dirty="0">
                <a:latin typeface="Times New Roman" panose="02020603050405020304" pitchFamily="18" charset="0"/>
                <a:cs typeface="Times New Roman" panose="02020603050405020304" pitchFamily="18" charset="0"/>
              </a:rPr>
              <a:t>Πλατιά διαφωτιστική προπαγάνδα στο λαό και στο στρατό.</a:t>
            </a:r>
          </a:p>
          <a:p>
            <a:pPr marL="342900" indent="-342900" algn="just">
              <a:buAutoNum type="arabicParenR"/>
            </a:pPr>
            <a:r>
              <a:rPr lang="el-GR" sz="1700" dirty="0">
                <a:latin typeface="Times New Roman" panose="02020603050405020304" pitchFamily="18" charset="0"/>
                <a:cs typeface="Times New Roman" panose="02020603050405020304" pitchFamily="18" charset="0"/>
              </a:rPr>
              <a:t>Συγκέντρωση πληροφοριών για τις κινήσεις του αντιπάλου.</a:t>
            </a:r>
          </a:p>
          <a:p>
            <a:pPr marL="342900" indent="-342900" algn="just">
              <a:buAutoNum type="arabicParenR"/>
            </a:pPr>
            <a:r>
              <a:rPr lang="el-GR" sz="1700" dirty="0" err="1">
                <a:latin typeface="Times New Roman" panose="02020603050405020304" pitchFamily="18" charset="0"/>
                <a:cs typeface="Times New Roman" panose="02020603050405020304" pitchFamily="18" charset="0"/>
              </a:rPr>
              <a:t>Σαμποταριστική</a:t>
            </a:r>
            <a:r>
              <a:rPr lang="el-GR" sz="1700" dirty="0">
                <a:latin typeface="Times New Roman" panose="02020603050405020304" pitchFamily="18" charset="0"/>
                <a:cs typeface="Times New Roman" panose="02020603050405020304" pitchFamily="18" charset="0"/>
              </a:rPr>
              <a:t> δραστηριότητα στα μετόπισθεν του αντιπάλου.</a:t>
            </a:r>
          </a:p>
          <a:p>
            <a:pPr marL="342900" indent="-342900" algn="just">
              <a:buAutoNum type="arabicParenR"/>
            </a:pPr>
            <a:r>
              <a:rPr lang="el-GR" sz="1700" dirty="0">
                <a:latin typeface="Times New Roman" panose="02020603050405020304" pitchFamily="18" charset="0"/>
                <a:cs typeface="Times New Roman" panose="02020603050405020304" pitchFamily="18" charset="0"/>
              </a:rPr>
              <a:t> Με κάθε μέσο και τρόπο στρατολογία νέων για τις τάξεις του ΔΣΕ.</a:t>
            </a:r>
          </a:p>
        </p:txBody>
      </p:sp>
    </p:spTree>
    <p:extLst>
      <p:ext uri="{BB962C8B-B14F-4D97-AF65-F5344CB8AC3E}">
        <p14:creationId xmlns:p14="http://schemas.microsoft.com/office/powerpoint/2010/main" val="819882110"/>
      </p:ext>
    </p:extLst>
  </p:cSld>
  <p:clrMapOvr>
    <a:masterClrMapping/>
  </p:clrMapOvr>
  <p:transition>
    <p:dissolve/>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409303"/>
            <a:ext cx="7794171" cy="6096000"/>
          </a:xfrm>
        </p:spPr>
        <p:txBody>
          <a:bodyPr>
            <a:normAutofit/>
          </a:bodyPr>
          <a:lstStyle/>
          <a:p>
            <a:pPr algn="just">
              <a:buFont typeface="Wingdings" panose="05000000000000000000" pitchFamily="2" charset="2"/>
              <a:buChar char="ü"/>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l-GR" sz="1900" dirty="0">
                <a:latin typeface="Times New Roman" panose="02020603050405020304" pitchFamily="18" charset="0"/>
                <a:cs typeface="Times New Roman" panose="02020603050405020304" pitchFamily="18" charset="0"/>
              </a:rPr>
              <a:t>Στις 2 Γενάρη 1949 οι Ομάδες χτύπησαν την Ηλεκτρική Εταιρεία Φλώρινας σκορπίζοντας 300 Δελτία Ειδήσεων αλλά και μια διμοιρία στρατού με κατεύθυνση στην </a:t>
            </a:r>
            <a:r>
              <a:rPr lang="el-GR" sz="1900" dirty="0" err="1">
                <a:latin typeface="Times New Roman" panose="02020603050405020304" pitchFamily="18" charset="0"/>
                <a:cs typeface="Times New Roman" panose="02020603050405020304" pitchFamily="18" charset="0"/>
              </a:rPr>
              <a:t>Υδρούσα</a:t>
            </a:r>
            <a:r>
              <a:rPr lang="el-GR" sz="1900" dirty="0">
                <a:latin typeface="Times New Roman" panose="02020603050405020304" pitchFamily="18" charset="0"/>
                <a:cs typeface="Times New Roman" panose="02020603050405020304" pitchFamily="18" charset="0"/>
              </a:rPr>
              <a:t>. Δυο μέρες μετά τοποθέτησαν νάρκες προς την Εφορεία και ωρολογιακές βόμβες στο κτίριο των στρατιωτικών σφαγείων. </a:t>
            </a:r>
          </a:p>
          <a:p>
            <a:pPr marL="0" indent="0" algn="just">
              <a:buNone/>
            </a:pPr>
            <a:r>
              <a:rPr lang="el-GR" sz="1900" dirty="0">
                <a:latin typeface="Times New Roman" panose="02020603050405020304" pitchFamily="18" charset="0"/>
                <a:cs typeface="Times New Roman" panose="02020603050405020304" pitchFamily="18" charset="0"/>
              </a:rPr>
              <a:t>Γενικά, οι ομάδες των ΠΕ είχαν μια συνεχή δράση στη Φλώρινα κι απασχολούσαν τακτικά τα στρατιωτικά φυλάκια τόσο με </a:t>
            </a:r>
            <a:r>
              <a:rPr lang="el-GR" sz="1900" dirty="0" err="1">
                <a:latin typeface="Times New Roman" panose="02020603050405020304" pitchFamily="18" charset="0"/>
                <a:cs typeface="Times New Roman" panose="02020603050405020304" pitchFamily="18" charset="0"/>
              </a:rPr>
              <a:t>σαμποταριστικές</a:t>
            </a:r>
            <a:r>
              <a:rPr lang="el-GR" sz="1900" dirty="0">
                <a:latin typeface="Times New Roman" panose="02020603050405020304" pitchFamily="18" charset="0"/>
                <a:cs typeface="Times New Roman" panose="02020603050405020304" pitchFamily="18" charset="0"/>
              </a:rPr>
              <a:t> ενέργειες όσο και με διαφωτιστικά φυλλάδια. Το ίδιο συνέβαινε και με τις ομάδες της υπαίθρου που διείσδυσαν πολλές φορές στα χωριά </a:t>
            </a:r>
            <a:r>
              <a:rPr lang="el-GR" sz="1900" dirty="0" err="1">
                <a:latin typeface="Times New Roman" panose="02020603050405020304" pitchFamily="18" charset="0"/>
                <a:cs typeface="Times New Roman" panose="02020603050405020304" pitchFamily="18" charset="0"/>
              </a:rPr>
              <a:t>Λέχοβο</a:t>
            </a:r>
            <a:r>
              <a:rPr lang="el-GR" sz="1900" dirty="0">
                <a:latin typeface="Times New Roman" panose="02020603050405020304" pitchFamily="18" charset="0"/>
                <a:cs typeface="Times New Roman" panose="02020603050405020304" pitchFamily="18" charset="0"/>
              </a:rPr>
              <a:t>, Κλεισούρα, Αγ. Ανάργυροι. Επίσης, έκαναν σαμποτάζ κόβοντας τα τηλεφωνικά καλώδια Φλώρινας – Αμύνταιου.</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541</a:t>
            </a:fld>
            <a:endParaRPr lang="en-US" altLang="el-GR"/>
          </a:p>
        </p:txBody>
      </p:sp>
    </p:spTree>
    <p:extLst>
      <p:ext uri="{BB962C8B-B14F-4D97-AF65-F5344CB8AC3E}">
        <p14:creationId xmlns:p14="http://schemas.microsoft.com/office/powerpoint/2010/main" val="3619207876"/>
      </p:ext>
    </p:extLst>
  </p:cSld>
  <p:clrMapOvr>
    <a:masterClrMapping/>
  </p:clrMapOvr>
  <p:transition>
    <p:dissolve/>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Στις 3 Φλεβάρη 1949</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sz="3200" dirty="0">
                <a:latin typeface="Times New Roman" panose="02020603050405020304" pitchFamily="18" charset="0"/>
                <a:cs typeface="Times New Roman" panose="02020603050405020304" pitchFamily="18" charset="0"/>
              </a:rPr>
              <a:t>πραγματοποιήθηκε σύσκεψη όλων των Ομάδων του ΠΕ Φλώρινας στο </a:t>
            </a:r>
            <a:r>
              <a:rPr lang="el-GR" sz="3200" dirty="0" err="1">
                <a:latin typeface="Times New Roman" panose="02020603050405020304" pitchFamily="18" charset="0"/>
                <a:cs typeface="Times New Roman" panose="02020603050405020304" pitchFamily="18" charset="0"/>
              </a:rPr>
              <a:t>Πισοδέρι</a:t>
            </a:r>
            <a:r>
              <a:rPr lang="el-GR" sz="3200" dirty="0">
                <a:latin typeface="Times New Roman" panose="02020603050405020304" pitchFamily="18" charset="0"/>
                <a:cs typeface="Times New Roman" panose="02020603050405020304" pitchFamily="18" charset="0"/>
              </a:rPr>
              <a:t>. Αναλύθηκαν οι αποφάσεις της 5</a:t>
            </a:r>
            <a:r>
              <a:rPr lang="el-GR" sz="3200" baseline="30000" dirty="0">
                <a:latin typeface="Times New Roman" panose="02020603050405020304" pitchFamily="18" charset="0"/>
                <a:cs typeface="Times New Roman" panose="02020603050405020304" pitchFamily="18" charset="0"/>
              </a:rPr>
              <a:t>ης</a:t>
            </a:r>
            <a:r>
              <a:rPr lang="el-GR" sz="3200" dirty="0">
                <a:latin typeface="Times New Roman" panose="02020603050405020304" pitchFamily="18" charset="0"/>
                <a:cs typeface="Times New Roman" panose="02020603050405020304" pitchFamily="18" charset="0"/>
              </a:rPr>
              <a:t> Ολομέλειας και ιδίως όσες αφορούσαν τον προσανατολισμό των ΠΕ πόλεων και υπαίθρου. </a:t>
            </a:r>
          </a:p>
          <a:p>
            <a:r>
              <a:rPr lang="el-GR" sz="3200" dirty="0">
                <a:latin typeface="Times New Roman" panose="02020603050405020304" pitchFamily="18" charset="0"/>
                <a:cs typeface="Times New Roman" panose="02020603050405020304" pitchFamily="18" charset="0"/>
              </a:rPr>
              <a:t>Το καθήκον της στρατολόγησης 1.000 νέων μαχητών θεωρήθηκε από όλους απραγματοποίητο και τελικά έγινε δέσμευση για τη στρατολογία 500. Ύστερα από λίγες μέρες έγινε η μάχη της Φλώρινας που αποτέλεσε το </a:t>
            </a:r>
            <a:r>
              <a:rPr lang="el-GR" sz="3200" dirty="0" err="1">
                <a:latin typeface="Times New Roman" panose="02020603050405020304" pitchFamily="18" charset="0"/>
                <a:cs typeface="Times New Roman" panose="02020603050405020304" pitchFamily="18" charset="0"/>
              </a:rPr>
              <a:t>βατερλώ</a:t>
            </a:r>
            <a:r>
              <a:rPr lang="el-GR" sz="3200" dirty="0">
                <a:latin typeface="Times New Roman" panose="02020603050405020304" pitchFamily="18" charset="0"/>
                <a:cs typeface="Times New Roman" panose="02020603050405020304" pitchFamily="18" charset="0"/>
              </a:rPr>
              <a:t> του ΔΣΕ με εκατοντάδες νεκρούς και τραυματίες, εκ των οποίων αρκετοί αξιωματικοί και μαχητές των ομάδων ΠΕ Φλώρινας.</a:t>
            </a:r>
          </a:p>
          <a:p>
            <a:endParaRPr lang="en-US" dirty="0"/>
          </a:p>
        </p:txBody>
      </p:sp>
    </p:spTree>
  </p:cSld>
  <p:clrMapOvr>
    <a:masterClrMapping/>
  </p:clrMapOvr>
  <p:transition>
    <p:dissolve/>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452846"/>
            <a:ext cx="7733211" cy="5974080"/>
          </a:xfrm>
        </p:spPr>
        <p:txBody>
          <a:bodyPr/>
          <a:lstStyle/>
          <a:p>
            <a:pPr marL="0" indent="0" algn="ctr">
              <a:buNone/>
            </a:pPr>
            <a:r>
              <a:rPr lang="el-GR" sz="2100" b="1" dirty="0">
                <a:latin typeface="Times New Roman" panose="02020603050405020304" pitchFamily="18" charset="0"/>
                <a:cs typeface="Times New Roman" panose="02020603050405020304" pitchFamily="18" charset="0"/>
              </a:rPr>
              <a:t>Η ΜΑΧΗ ΤΗΣ ΦΛΩΡΙΝΑΣ 12-02-1949</a:t>
            </a:r>
          </a:p>
          <a:p>
            <a:pPr marL="0" indent="0" algn="just">
              <a:buNone/>
            </a:pPr>
            <a:r>
              <a:rPr lang="el-GR" sz="1900" b="1" i="1" dirty="0">
                <a:solidFill>
                  <a:schemeClr val="tx1"/>
                </a:solidFill>
                <a:latin typeface="Times New Roman" panose="02020603050405020304" pitchFamily="18" charset="0"/>
                <a:cs typeface="Times New Roman" panose="02020603050405020304" pitchFamily="18" charset="0"/>
              </a:rPr>
              <a:t>Η προετοιμασία</a:t>
            </a:r>
          </a:p>
          <a:p>
            <a:pPr marL="0" indent="0" algn="just">
              <a:buNone/>
            </a:pPr>
            <a:r>
              <a:rPr lang="el-GR" sz="1900" dirty="0">
                <a:solidFill>
                  <a:schemeClr val="tx1"/>
                </a:solidFill>
                <a:latin typeface="Times New Roman" panose="02020603050405020304" pitchFamily="18" charset="0"/>
                <a:cs typeface="Times New Roman" panose="02020603050405020304" pitchFamily="18" charset="0"/>
              </a:rPr>
              <a:t>Ο ΔΣΕ αντιμετώπιζε οξύτατο πρόβλημα εφεδρειών στα τέλη του ‘48 και αρχές ‘ 49, κάτι που θα λυνόταν σύμφωνα με την ηγεσία του ΚΚΕ και του ΔΣΕ με χτυπήματα στις πόλεις, τα οποία ταυτόχρονα θα δημιουργούσαν σύγχυση κι αποδιοργάνωση στον αντίπαλο. Έτσι, στα τέλη του 1948 χτυπήθηκε η Νάουσα κι η Έδεσσα. Στις αρχές του επόμενου έτους η ηγεσία ετοίμαζε να δώσει μια εντυπωσιακή απάντηση στον αντίπαλο με βάση και τις αποφάσεις της 5</a:t>
            </a:r>
            <a:r>
              <a:rPr lang="el-GR" sz="1900" baseline="30000" dirty="0">
                <a:solidFill>
                  <a:schemeClr val="tx1"/>
                </a:solidFill>
                <a:latin typeface="Times New Roman" panose="02020603050405020304" pitchFamily="18" charset="0"/>
                <a:cs typeface="Times New Roman" panose="02020603050405020304" pitchFamily="18" charset="0"/>
              </a:rPr>
              <a:t>ης</a:t>
            </a:r>
            <a:r>
              <a:rPr lang="el-GR" sz="1900" dirty="0">
                <a:solidFill>
                  <a:schemeClr val="tx1"/>
                </a:solidFill>
                <a:latin typeface="Times New Roman" panose="02020603050405020304" pitchFamily="18" charset="0"/>
                <a:cs typeface="Times New Roman" panose="02020603050405020304" pitchFamily="18" charset="0"/>
              </a:rPr>
              <a:t> Ολομέλειας της ΚΕ του ΚΚΕ. Επιλέχθηκε για το σκοπό αυτό η πόλη της Φλώρινας. Οι στόχοι του χτυπήματος:</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543</a:t>
            </a:fld>
            <a:endParaRPr lang="en-US" altLang="el-GR"/>
          </a:p>
        </p:txBody>
      </p:sp>
      <p:graphicFrame>
        <p:nvGraphicFramePr>
          <p:cNvPr id="5" name="Diagram 4"/>
          <p:cNvGraphicFramePr/>
          <p:nvPr>
            <p:extLst>
              <p:ext uri="{D42A27DB-BD31-4B8C-83A1-F6EECF244321}">
                <p14:modId xmlns:p14="http://schemas.microsoft.com/office/powerpoint/2010/main" val="2049910015"/>
              </p:ext>
            </p:extLst>
          </p:nvPr>
        </p:nvGraphicFramePr>
        <p:xfrm>
          <a:off x="1071538" y="3643314"/>
          <a:ext cx="7429551" cy="321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941312"/>
      </p:ext>
    </p:extLst>
  </p:cSld>
  <p:clrMapOvr>
    <a:masterClrMapping/>
  </p:clrMapOvr>
  <p:transition>
    <p:dissolve/>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566" y="566056"/>
            <a:ext cx="7894564" cy="5978581"/>
          </a:xfrm>
        </p:spPr>
        <p:txBody>
          <a:bodyPr>
            <a:normAutofit lnSpcReduction="10000"/>
          </a:bodyPr>
          <a:lstStyle/>
          <a:p>
            <a:pPr marL="0" indent="0" algn="just">
              <a:buNone/>
            </a:pPr>
            <a:r>
              <a:rPr lang="el-GR" sz="1900" dirty="0">
                <a:latin typeface="Times New Roman" panose="02020603050405020304" pitchFamily="18" charset="0"/>
                <a:cs typeface="Times New Roman" panose="02020603050405020304" pitchFamily="18" charset="0"/>
              </a:rPr>
              <a:t>Οι δυνάμεις του ΚΣ                                        Οι δυνάμεις του ΔΣΕ</a:t>
            </a: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r>
              <a:rPr lang="el-GR" sz="1900" dirty="0">
                <a:latin typeface="Times New Roman" panose="02020603050405020304" pitchFamily="18" charset="0"/>
                <a:cs typeface="Times New Roman" panose="02020603050405020304" pitchFamily="18" charset="0"/>
              </a:rPr>
              <a:t>Ο Ν. Κέντρος μαζί με άλλους ήταν υπεύθυνος για τη συγκέντρωση πληροφοριών, όπως κι έγινε αφού πέρασαν τη διάταξη του αντιπάλου. Ετοίμασαν κατάσταση υπόπτων, χαφιέδων, μπράβων κτλ. για συλλήψεις. Μέσα στην πόλη αλλά και στο χωριό Σκοπιά, στο Αμύνταιο και στο ύψωμα </a:t>
            </a:r>
            <a:r>
              <a:rPr lang="el-GR" sz="1900" dirty="0" err="1">
                <a:latin typeface="Times New Roman" panose="02020603050405020304" pitchFamily="18" charset="0"/>
                <a:cs typeface="Times New Roman" panose="02020603050405020304" pitchFamily="18" charset="0"/>
              </a:rPr>
              <a:t>Κουλκουθούρια</a:t>
            </a:r>
            <a:r>
              <a:rPr lang="el-GR" sz="1900" dirty="0">
                <a:latin typeface="Times New Roman" panose="02020603050405020304" pitchFamily="18" charset="0"/>
                <a:cs typeface="Times New Roman" panose="02020603050405020304" pitchFamily="18" charset="0"/>
              </a:rPr>
              <a:t> υπήρχε μεγάλη κινητικότητα. Στη Γεωργική Σχολή και στο φυτώριο εγκαταστάθηκε λόχος ΛΟΚ, ενισχύθηκε το πυροβολικό στο Ε΄ Δημοτικό και ταμπουρώθηκαν πολλοί </a:t>
            </a:r>
            <a:r>
              <a:rPr lang="el-GR" sz="1900" dirty="0" err="1">
                <a:latin typeface="Times New Roman" panose="02020603050405020304" pitchFamily="18" charset="0"/>
                <a:cs typeface="Times New Roman" panose="02020603050405020304" pitchFamily="18" charset="0"/>
              </a:rPr>
              <a:t>ΜΑΥδες</a:t>
            </a:r>
            <a:r>
              <a:rPr lang="el-GR" sz="1900" dirty="0">
                <a:latin typeface="Times New Roman" panose="02020603050405020304" pitchFamily="18" charset="0"/>
                <a:cs typeface="Times New Roman" panose="02020603050405020304" pitchFamily="18" charset="0"/>
              </a:rPr>
              <a:t> σε σπίτια της πόλης.</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544</a:t>
            </a:fld>
            <a:endParaRPr lang="en-US" altLang="el-GR"/>
          </a:p>
        </p:txBody>
      </p:sp>
      <p:sp>
        <p:nvSpPr>
          <p:cNvPr id="4" name="Flowchart: Predefined Process 3"/>
          <p:cNvSpPr/>
          <p:nvPr/>
        </p:nvSpPr>
        <p:spPr>
          <a:xfrm>
            <a:off x="879566" y="1571613"/>
            <a:ext cx="3030583" cy="2571767"/>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l-GR" sz="1400" dirty="0">
                <a:solidFill>
                  <a:schemeClr val="bg1"/>
                </a:solidFill>
                <a:latin typeface="Times New Roman" panose="02020603050405020304" pitchFamily="18" charset="0"/>
                <a:cs typeface="Times New Roman" panose="02020603050405020304" pitchFamily="18" charset="0"/>
              </a:rPr>
              <a:t>3</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21</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22</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Ταξιαρχία, 48</a:t>
            </a:r>
            <a:r>
              <a:rPr lang="el-GR" sz="1400" baseline="30000" dirty="0">
                <a:solidFill>
                  <a:schemeClr val="bg1"/>
                </a:solidFill>
                <a:latin typeface="Times New Roman" panose="02020603050405020304" pitchFamily="18" charset="0"/>
                <a:cs typeface="Times New Roman" panose="02020603050405020304" pitchFamily="18" charset="0"/>
              </a:rPr>
              <a:t>ο</a:t>
            </a:r>
            <a:r>
              <a:rPr lang="el-GR" sz="1400" dirty="0">
                <a:solidFill>
                  <a:schemeClr val="bg1"/>
                </a:solidFill>
                <a:latin typeface="Times New Roman" panose="02020603050405020304" pitchFamily="18" charset="0"/>
                <a:cs typeface="Times New Roman" panose="02020603050405020304" pitchFamily="18" charset="0"/>
              </a:rPr>
              <a:t> Τάγμα Εθνοφρουράς</a:t>
            </a:r>
          </a:p>
          <a:p>
            <a:pPr marL="285750" indent="-285750" algn="just">
              <a:buFont typeface="Arial" panose="020B0604020202020204" pitchFamily="34" charset="0"/>
              <a:buChar char="•"/>
            </a:pPr>
            <a:r>
              <a:rPr lang="el-GR" sz="1400" dirty="0">
                <a:solidFill>
                  <a:schemeClr val="bg1"/>
                </a:solidFill>
                <a:latin typeface="Times New Roman" panose="02020603050405020304" pitchFamily="18" charset="0"/>
                <a:cs typeface="Times New Roman" panose="02020603050405020304" pitchFamily="18" charset="0"/>
              </a:rPr>
              <a:t>Διοίκηση Πυροβολικού Μεραρχίας, 104</a:t>
            </a:r>
            <a:r>
              <a:rPr lang="el-GR" sz="1400" baseline="30000" dirty="0">
                <a:solidFill>
                  <a:schemeClr val="bg1"/>
                </a:solidFill>
                <a:latin typeface="Times New Roman" panose="02020603050405020304" pitchFamily="18" charset="0"/>
                <a:cs typeface="Times New Roman" panose="02020603050405020304" pitchFamily="18" charset="0"/>
              </a:rPr>
              <a:t>ο</a:t>
            </a:r>
            <a:r>
              <a:rPr lang="el-GR" sz="1400" dirty="0">
                <a:solidFill>
                  <a:schemeClr val="bg1"/>
                </a:solidFill>
                <a:latin typeface="Times New Roman" panose="02020603050405020304" pitchFamily="18" charset="0"/>
                <a:cs typeface="Times New Roman" panose="02020603050405020304" pitchFamily="18" charset="0"/>
              </a:rPr>
              <a:t> Σύνταγμα Πεδινής Πυροβολαρχίας</a:t>
            </a:r>
          </a:p>
          <a:p>
            <a:pPr marL="285750" indent="-285750" algn="just">
              <a:buFont typeface="Arial" panose="020B0604020202020204" pitchFamily="34" charset="0"/>
              <a:buChar char="•"/>
            </a:pPr>
            <a:r>
              <a:rPr lang="el-GR" sz="1400" dirty="0">
                <a:solidFill>
                  <a:schemeClr val="bg1"/>
                </a:solidFill>
                <a:latin typeface="Times New Roman" panose="02020603050405020304" pitchFamily="18" charset="0"/>
                <a:cs typeface="Times New Roman" panose="02020603050405020304" pitchFamily="18" charset="0"/>
              </a:rPr>
              <a:t>8 πεδινά και 4 μεσαία πυροβόλα, ουλαμός τεθωρακισμένων λόχος ΛΟΚ και λόχος βαθμοφόρων</a:t>
            </a:r>
          </a:p>
        </p:txBody>
      </p:sp>
      <p:sp>
        <p:nvSpPr>
          <p:cNvPr id="5" name="Flowchart: Predefined Process 4"/>
          <p:cNvSpPr/>
          <p:nvPr/>
        </p:nvSpPr>
        <p:spPr>
          <a:xfrm>
            <a:off x="4902926" y="2011681"/>
            <a:ext cx="3152503" cy="1703071"/>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l-GR" sz="1400" dirty="0">
                <a:solidFill>
                  <a:schemeClr val="bg1"/>
                </a:solidFill>
                <a:latin typeface="Times New Roman" panose="02020603050405020304" pitchFamily="18" charset="0"/>
                <a:cs typeface="Times New Roman" panose="02020603050405020304" pitchFamily="18" charset="0"/>
              </a:rPr>
              <a:t>4.500 άντρες: 14</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103</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107</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18</a:t>
            </a:r>
            <a:r>
              <a:rPr lang="el-GR" sz="1400" baseline="30000" dirty="0">
                <a:solidFill>
                  <a:schemeClr val="bg1"/>
                </a:solidFill>
                <a:latin typeface="Times New Roman" panose="02020603050405020304" pitchFamily="18" charset="0"/>
                <a:cs typeface="Times New Roman" panose="02020603050405020304" pitchFamily="18" charset="0"/>
              </a:rPr>
              <a:t>η</a:t>
            </a:r>
            <a:r>
              <a:rPr lang="el-GR" sz="1400" dirty="0">
                <a:solidFill>
                  <a:schemeClr val="bg1"/>
                </a:solidFill>
                <a:latin typeface="Times New Roman" panose="02020603050405020304" pitchFamily="18" charset="0"/>
                <a:cs typeface="Times New Roman" panose="02020603050405020304" pitchFamily="18" charset="0"/>
              </a:rPr>
              <a:t> Ταξιαρχία</a:t>
            </a:r>
          </a:p>
          <a:p>
            <a:pPr marL="285750" indent="-285750" algn="just">
              <a:buFont typeface="Arial" panose="020B0604020202020204" pitchFamily="34" charset="0"/>
              <a:buChar char="•"/>
            </a:pPr>
            <a:r>
              <a:rPr lang="el-GR" sz="1400" dirty="0">
                <a:solidFill>
                  <a:schemeClr val="bg1"/>
                </a:solidFill>
                <a:latin typeface="Times New Roman" panose="02020603050405020304" pitchFamily="18" charset="0"/>
                <a:cs typeface="Times New Roman" panose="02020603050405020304" pitchFamily="18" charset="0"/>
              </a:rPr>
              <a:t>Η Σχολή Αξιωματικών και δυνάμεις δύο </a:t>
            </a:r>
            <a:r>
              <a:rPr lang="el-GR" sz="1400" dirty="0" err="1">
                <a:solidFill>
                  <a:schemeClr val="bg1"/>
                </a:solidFill>
                <a:latin typeface="Times New Roman" panose="02020603050405020304" pitchFamily="18" charset="0"/>
                <a:cs typeface="Times New Roman" panose="02020603050405020304" pitchFamily="18" charset="0"/>
              </a:rPr>
              <a:t>διλοχιών</a:t>
            </a:r>
            <a:r>
              <a:rPr lang="el-GR" sz="1400" dirty="0">
                <a:solidFill>
                  <a:schemeClr val="bg1"/>
                </a:solidFill>
                <a:latin typeface="Times New Roman" panose="02020603050405020304" pitchFamily="18" charset="0"/>
                <a:cs typeface="Times New Roman" panose="02020603050405020304" pitchFamily="18" charset="0"/>
              </a:rPr>
              <a:t> της 104</a:t>
            </a:r>
            <a:r>
              <a:rPr lang="el-GR" sz="1400" baseline="30000" dirty="0">
                <a:solidFill>
                  <a:schemeClr val="bg1"/>
                </a:solidFill>
                <a:latin typeface="Times New Roman" panose="02020603050405020304" pitchFamily="18" charset="0"/>
                <a:cs typeface="Times New Roman" panose="02020603050405020304" pitchFamily="18" charset="0"/>
              </a:rPr>
              <a:t>ης</a:t>
            </a:r>
            <a:r>
              <a:rPr lang="el-GR" sz="1400" dirty="0">
                <a:solidFill>
                  <a:schemeClr val="bg1"/>
                </a:solidFill>
                <a:latin typeface="Times New Roman" panose="02020603050405020304" pitchFamily="18" charset="0"/>
                <a:cs typeface="Times New Roman" panose="02020603050405020304" pitchFamily="18" charset="0"/>
              </a:rPr>
              <a:t> Ταξιαρχίας</a:t>
            </a:r>
          </a:p>
          <a:p>
            <a:pPr marL="285750" indent="-285750" algn="just">
              <a:buFont typeface="Arial" panose="020B0604020202020204" pitchFamily="34" charset="0"/>
              <a:buChar char="•"/>
            </a:pPr>
            <a:r>
              <a:rPr lang="el-GR" sz="1400" dirty="0">
                <a:solidFill>
                  <a:schemeClr val="bg1"/>
                </a:solidFill>
                <a:latin typeface="Times New Roman" panose="02020603050405020304" pitchFamily="18" charset="0"/>
                <a:cs typeface="Times New Roman" panose="02020603050405020304" pitchFamily="18" charset="0"/>
              </a:rPr>
              <a:t>Ορειβατικό πυροβολικό και άλλα τμήματα</a:t>
            </a:r>
          </a:p>
        </p:txBody>
      </p:sp>
    </p:spTree>
    <p:extLst>
      <p:ext uri="{BB962C8B-B14F-4D97-AF65-F5344CB8AC3E}">
        <p14:creationId xmlns:p14="http://schemas.microsoft.com/office/powerpoint/2010/main" val="2095989506"/>
      </p:ext>
    </p:extLst>
  </p:cSld>
  <p:clrMapOvr>
    <a:masterClrMapping/>
  </p:clrMapOvr>
  <p:transition>
    <p:dissolve/>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726" y="513805"/>
            <a:ext cx="7585166" cy="6078583"/>
          </a:xfrm>
        </p:spPr>
        <p:txBody>
          <a:bodyPr>
            <a:normAutofit fontScale="92500" lnSpcReduction="20000"/>
          </a:bodyPr>
          <a:lstStyle/>
          <a:p>
            <a:pPr marL="0" indent="0" algn="just">
              <a:buNone/>
            </a:pPr>
            <a:r>
              <a:rPr lang="el-GR" sz="1900" dirty="0">
                <a:latin typeface="Times New Roman" panose="02020603050405020304" pitchFamily="18" charset="0"/>
                <a:cs typeface="Times New Roman" panose="02020603050405020304" pitchFamily="18" charset="0"/>
              </a:rPr>
              <a:t>Στις 7 Φεβρουαρίου κλήθηκαν όλες οι διοικήσεις των μεραρχιών και ταξιαρχιών στο χωριό Ανταρτικό, όπου αναλύθηκε το σχέδιο δράσης που περιλάμβανε τα εξής:</a:t>
            </a: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buNone/>
            </a:pPr>
            <a:endParaRPr lang="el-GR" sz="1900" dirty="0">
              <a:latin typeface="Times New Roman" panose="02020603050405020304" pitchFamily="18" charset="0"/>
              <a:cs typeface="Times New Roman" panose="02020603050405020304" pitchFamily="18" charset="0"/>
            </a:endParaRPr>
          </a:p>
          <a:p>
            <a:pPr marL="0" indent="0">
              <a:buNone/>
            </a:pPr>
            <a:endParaRPr lang="el-GR" sz="1900" dirty="0">
              <a:latin typeface="Times New Roman" panose="02020603050405020304" pitchFamily="18" charset="0"/>
              <a:cs typeface="Times New Roman" panose="02020603050405020304" pitchFamily="18" charset="0"/>
            </a:endParaRPr>
          </a:p>
          <a:p>
            <a:pPr marL="0" indent="0">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i="1" dirty="0">
              <a:latin typeface="Times New Roman" panose="02020603050405020304" pitchFamily="18" charset="0"/>
              <a:cs typeface="Times New Roman" panose="02020603050405020304" pitchFamily="18" charset="0"/>
            </a:endParaRPr>
          </a:p>
          <a:p>
            <a:pPr marL="0" indent="0" algn="just">
              <a:buNone/>
            </a:pPr>
            <a:endParaRPr lang="el-GR" sz="1900" i="1" dirty="0">
              <a:latin typeface="Times New Roman" panose="02020603050405020304" pitchFamily="18" charset="0"/>
              <a:cs typeface="Times New Roman" panose="02020603050405020304" pitchFamily="18" charset="0"/>
            </a:endParaRPr>
          </a:p>
          <a:p>
            <a:pPr marL="0" indent="0" algn="just">
              <a:buNone/>
            </a:pPr>
            <a:endParaRPr lang="el-GR" sz="1900" i="1" dirty="0">
              <a:latin typeface="Times New Roman" panose="02020603050405020304" pitchFamily="18" charset="0"/>
              <a:cs typeface="Times New Roman" panose="02020603050405020304" pitchFamily="18" charset="0"/>
            </a:endParaRPr>
          </a:p>
          <a:p>
            <a:pPr marL="0" indent="0" algn="just">
              <a:buNone/>
            </a:pPr>
            <a:r>
              <a:rPr lang="el-GR" sz="1900" i="1" dirty="0">
                <a:latin typeface="Times New Roman" panose="02020603050405020304" pitchFamily="18" charset="0"/>
                <a:cs typeface="Times New Roman" panose="02020603050405020304" pitchFamily="18" charset="0"/>
              </a:rPr>
              <a:t>αποστολή του Ν. Κέντρου: </a:t>
            </a:r>
            <a:r>
              <a:rPr lang="el-GR" sz="1900" dirty="0">
                <a:latin typeface="Times New Roman" panose="02020603050405020304" pitchFamily="18" charset="0"/>
                <a:cs typeface="Times New Roman" panose="02020603050405020304" pitchFamily="18" charset="0"/>
              </a:rPr>
              <a:t>Η διοίκηση του ειδικού τμήματος της Λαϊκής Πολιτοφυλακής δίπλα στις δυνάμεις του ΠΕ Φλώρινας. Το τμήμα αυτό εντάχθηκε κάτω </a:t>
            </a:r>
            <a:r>
              <a:rPr lang="el-GR" sz="1900" dirty="0" err="1">
                <a:latin typeface="Times New Roman" panose="02020603050405020304" pitchFamily="18" charset="0"/>
                <a:cs typeface="Times New Roman" panose="02020603050405020304" pitchFamily="18" charset="0"/>
              </a:rPr>
              <a:t>απ΄τις</a:t>
            </a:r>
            <a:r>
              <a:rPr lang="el-GR" sz="1900" dirty="0">
                <a:latin typeface="Times New Roman" panose="02020603050405020304" pitchFamily="18" charset="0"/>
                <a:cs typeface="Times New Roman" panose="02020603050405020304" pitchFamily="18" charset="0"/>
              </a:rPr>
              <a:t> διαταγές της 18</a:t>
            </a:r>
            <a:r>
              <a:rPr lang="el-GR" sz="1900" baseline="30000" dirty="0">
                <a:latin typeface="Times New Roman" panose="02020603050405020304" pitchFamily="18" charset="0"/>
                <a:cs typeface="Times New Roman" panose="02020603050405020304" pitchFamily="18" charset="0"/>
              </a:rPr>
              <a:t>ης</a:t>
            </a:r>
            <a:r>
              <a:rPr lang="el-GR" sz="1900" dirty="0">
                <a:latin typeface="Times New Roman" panose="02020603050405020304" pitchFamily="18" charset="0"/>
                <a:cs typeface="Times New Roman" panose="02020603050405020304" pitchFamily="18" charset="0"/>
              </a:rPr>
              <a:t> Ταξιαρχίας με διοικητή το </a:t>
            </a:r>
            <a:r>
              <a:rPr lang="el-GR" sz="1900" dirty="0" err="1">
                <a:latin typeface="Times New Roman" panose="02020603050405020304" pitchFamily="18" charset="0"/>
                <a:cs typeface="Times New Roman" panose="02020603050405020304" pitchFamily="18" charset="0"/>
              </a:rPr>
              <a:t>Βελισσάρη</a:t>
            </a:r>
            <a:r>
              <a:rPr lang="el-GR" sz="1900" dirty="0">
                <a:latin typeface="Times New Roman" panose="02020603050405020304" pitchFamily="18" charset="0"/>
                <a:cs typeface="Times New Roman" panose="02020603050405020304" pitchFamily="18" charset="0"/>
              </a:rPr>
              <a:t> (Μήτσος Παπαγεωργίου). Με την κατάληψη της πόλης ο Κέντρος όφειλε να συγκροτήσει ειδικό τμήμα </a:t>
            </a:r>
            <a:r>
              <a:rPr lang="el-GR" sz="1900" dirty="0" err="1">
                <a:latin typeface="Times New Roman" panose="02020603050405020304" pitchFamily="18" charset="0"/>
                <a:cs typeface="Times New Roman" panose="02020603050405020304" pitchFamily="18" charset="0"/>
              </a:rPr>
              <a:t>στρατοπεδίας</a:t>
            </a:r>
            <a:r>
              <a:rPr lang="el-GR" sz="1900" dirty="0">
                <a:latin typeface="Times New Roman" panose="02020603050405020304" pitchFamily="18" charset="0"/>
                <a:cs typeface="Times New Roman" panose="02020603050405020304" pitchFamily="18" charset="0"/>
              </a:rPr>
              <a:t> και στρατονομίας με αποστολή τη σύλληψη όλων των ύποπτων, αντιδραστικών, χαφιέδων και μπράβων. </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545</a:t>
            </a:fld>
            <a:endParaRPr lang="en-US" altLang="el-GR"/>
          </a:p>
        </p:txBody>
      </p:sp>
      <p:graphicFrame>
        <p:nvGraphicFramePr>
          <p:cNvPr id="4" name="Table 3"/>
          <p:cNvGraphicFramePr>
            <a:graphicFrameLocks noGrp="1"/>
          </p:cNvGraphicFramePr>
          <p:nvPr>
            <p:extLst>
              <p:ext uri="{D42A27DB-BD31-4B8C-83A1-F6EECF244321}">
                <p14:modId xmlns:p14="http://schemas.microsoft.com/office/powerpoint/2010/main" val="726827419"/>
              </p:ext>
            </p:extLst>
          </p:nvPr>
        </p:nvGraphicFramePr>
        <p:xfrm>
          <a:off x="1554822" y="1551112"/>
          <a:ext cx="6096000" cy="2641600"/>
        </p:xfrm>
        <a:graphic>
          <a:graphicData uri="http://schemas.openxmlformats.org/drawingml/2006/table">
            <a:tbl>
              <a:tblPr firstRow="1" bandRow="1">
                <a:tableStyleId>{5C22544A-7EE6-4342-B048-85BDC9FD1C3A}</a:tableStyleId>
              </a:tblPr>
              <a:tblGrid>
                <a:gridCol w="2020389">
                  <a:extLst>
                    <a:ext uri="{9D8B030D-6E8A-4147-A177-3AD203B41FA5}">
                      <a16:colId xmlns:a16="http://schemas.microsoft.com/office/drawing/2014/main" val="20000"/>
                    </a:ext>
                  </a:extLst>
                </a:gridCol>
                <a:gridCol w="4075611">
                  <a:extLst>
                    <a:ext uri="{9D8B030D-6E8A-4147-A177-3AD203B41FA5}">
                      <a16:colId xmlns:a16="http://schemas.microsoft.com/office/drawing/2014/main" val="20001"/>
                    </a:ext>
                  </a:extLst>
                </a:gridCol>
              </a:tblGrid>
              <a:tr h="370840">
                <a:tc>
                  <a:txBody>
                    <a:bodyPr/>
                    <a:lstStyle/>
                    <a:p>
                      <a:pPr algn="ctr"/>
                      <a:r>
                        <a:rPr lang="el-GR" sz="1800" dirty="0">
                          <a:latin typeface="Times New Roman" panose="02020603050405020304" pitchFamily="18" charset="0"/>
                          <a:cs typeface="Times New Roman" panose="02020603050405020304" pitchFamily="18" charset="0"/>
                        </a:rPr>
                        <a:t>Ταξιαρχία</a:t>
                      </a:r>
                    </a:p>
                  </a:txBody>
                  <a:tcPr/>
                </a:tc>
                <a:tc>
                  <a:txBody>
                    <a:bodyPr/>
                    <a:lstStyle/>
                    <a:p>
                      <a:pPr algn="ctr"/>
                      <a:r>
                        <a:rPr lang="el-GR" sz="1800" dirty="0">
                          <a:latin typeface="Times New Roman" panose="02020603050405020304" pitchFamily="18" charset="0"/>
                          <a:cs typeface="Times New Roman" panose="02020603050405020304" pitchFamily="18" charset="0"/>
                        </a:rPr>
                        <a:t>Περιοχή</a:t>
                      </a:r>
                      <a:r>
                        <a:rPr lang="el-GR" sz="1800" baseline="0" dirty="0">
                          <a:latin typeface="Times New Roman" panose="02020603050405020304" pitchFamily="18" charset="0"/>
                          <a:cs typeface="Times New Roman" panose="02020603050405020304" pitchFamily="18" charset="0"/>
                        </a:rPr>
                        <a:t> προς κατάληψη</a:t>
                      </a:r>
                      <a:endParaRPr lang="el-G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l-GR" sz="1600" dirty="0">
                          <a:latin typeface="Times New Roman" panose="02020603050405020304" pitchFamily="18" charset="0"/>
                          <a:cs typeface="Times New Roman" panose="02020603050405020304" pitchFamily="18" charset="0"/>
                        </a:rPr>
                        <a:t>107η</a:t>
                      </a:r>
                    </a:p>
                  </a:txBody>
                  <a:tcPr/>
                </a:tc>
                <a:tc>
                  <a:txBody>
                    <a:bodyPr/>
                    <a:lstStyle/>
                    <a:p>
                      <a:pPr algn="l"/>
                      <a:r>
                        <a:rPr lang="el-GR" sz="1600" dirty="0">
                          <a:latin typeface="Times New Roman" panose="02020603050405020304" pitchFamily="18" charset="0"/>
                          <a:cs typeface="Times New Roman" panose="02020603050405020304" pitchFamily="18" charset="0"/>
                        </a:rPr>
                        <a:t>Ύψωμα </a:t>
                      </a:r>
                      <a:r>
                        <a:rPr lang="el-GR" sz="1600" dirty="0" err="1">
                          <a:latin typeface="Times New Roman" panose="02020603050405020304" pitchFamily="18" charset="0"/>
                          <a:cs typeface="Times New Roman" panose="02020603050405020304" pitchFamily="18" charset="0"/>
                        </a:rPr>
                        <a:t>Σολίτσικο</a:t>
                      </a:r>
                      <a:r>
                        <a:rPr lang="el-GR" sz="1600" dirty="0">
                          <a:latin typeface="Times New Roman" panose="02020603050405020304" pitchFamily="18" charset="0"/>
                          <a:cs typeface="Times New Roman" panose="02020603050405020304" pitchFamily="18" charset="0"/>
                        </a:rPr>
                        <a:t> και ύψωμα 1033</a:t>
                      </a:r>
                    </a:p>
                  </a:txBody>
                  <a:tcPr/>
                </a:tc>
                <a:extLst>
                  <a:ext uri="{0D108BD9-81ED-4DB2-BD59-A6C34878D82A}">
                    <a16:rowId xmlns:a16="http://schemas.microsoft.com/office/drawing/2014/main" val="10001"/>
                  </a:ext>
                </a:extLst>
              </a:tr>
              <a:tr h="370840">
                <a:tc>
                  <a:txBody>
                    <a:bodyPr/>
                    <a:lstStyle/>
                    <a:p>
                      <a:r>
                        <a:rPr lang="el-GR" sz="1600" dirty="0">
                          <a:latin typeface="Times New Roman" panose="02020603050405020304" pitchFamily="18" charset="0"/>
                          <a:cs typeface="Times New Roman" panose="02020603050405020304" pitchFamily="18" charset="0"/>
                        </a:rPr>
                        <a:t>18η</a:t>
                      </a:r>
                    </a:p>
                  </a:txBody>
                  <a:tcPr/>
                </a:tc>
                <a:tc>
                  <a:txBody>
                    <a:bodyPr/>
                    <a:lstStyle/>
                    <a:p>
                      <a:pPr algn="l"/>
                      <a:r>
                        <a:rPr lang="el-GR" sz="1600" dirty="0">
                          <a:latin typeface="Times New Roman" panose="02020603050405020304" pitchFamily="18" charset="0"/>
                          <a:cs typeface="Times New Roman" panose="02020603050405020304" pitchFamily="18" charset="0"/>
                        </a:rPr>
                        <a:t>Βορειοανατολικά</a:t>
                      </a:r>
                      <a:r>
                        <a:rPr lang="el-GR" sz="1600" baseline="0" dirty="0">
                          <a:latin typeface="Times New Roman" panose="02020603050405020304" pitchFamily="18" charset="0"/>
                          <a:cs typeface="Times New Roman" panose="02020603050405020304" pitchFamily="18" charset="0"/>
                        </a:rPr>
                        <a:t> των στρατώνων</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l-GR" sz="1600" dirty="0">
                          <a:latin typeface="Times New Roman" panose="02020603050405020304" pitchFamily="18" charset="0"/>
                          <a:cs typeface="Times New Roman" panose="02020603050405020304" pitchFamily="18" charset="0"/>
                        </a:rPr>
                        <a:t>14η</a:t>
                      </a:r>
                    </a:p>
                  </a:txBody>
                  <a:tcPr/>
                </a:tc>
                <a:tc>
                  <a:txBody>
                    <a:bodyPr/>
                    <a:lstStyle/>
                    <a:p>
                      <a:pPr algn="l"/>
                      <a:r>
                        <a:rPr lang="el-GR" sz="1600" dirty="0">
                          <a:latin typeface="Times New Roman" panose="02020603050405020304" pitchFamily="18" charset="0"/>
                          <a:cs typeface="Times New Roman" panose="02020603050405020304" pitchFamily="18" charset="0"/>
                        </a:rPr>
                        <a:t>Δυτικά της πόλης, δρόμος </a:t>
                      </a:r>
                      <a:r>
                        <a:rPr lang="el-GR" sz="1600" dirty="0" err="1">
                          <a:latin typeface="Times New Roman" panose="02020603050405020304" pitchFamily="18" charset="0"/>
                          <a:cs typeface="Times New Roman" panose="02020603050405020304" pitchFamily="18" charset="0"/>
                        </a:rPr>
                        <a:t>Πισοδερίου</a:t>
                      </a:r>
                      <a:r>
                        <a:rPr lang="el-GR" sz="1600" dirty="0">
                          <a:latin typeface="Times New Roman" panose="02020603050405020304" pitchFamily="18" charset="0"/>
                          <a:cs typeface="Times New Roman" panose="02020603050405020304" pitchFamily="18" charset="0"/>
                        </a:rPr>
                        <a:t> - </a:t>
                      </a:r>
                      <a:r>
                        <a:rPr lang="el-GR" sz="1600" dirty="0" err="1">
                          <a:latin typeface="Times New Roman" panose="02020603050405020304" pitchFamily="18" charset="0"/>
                          <a:cs typeface="Times New Roman" panose="02020603050405020304" pitchFamily="18" charset="0"/>
                        </a:rPr>
                        <a:t>Αλώνων</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l-GR" sz="1600" dirty="0">
                          <a:latin typeface="Times New Roman" panose="02020603050405020304" pitchFamily="18" charset="0"/>
                          <a:cs typeface="Times New Roman" panose="02020603050405020304" pitchFamily="18" charset="0"/>
                        </a:rPr>
                        <a:t>103η</a:t>
                      </a:r>
                    </a:p>
                  </a:txBody>
                  <a:tcPr/>
                </a:tc>
                <a:tc>
                  <a:txBody>
                    <a:bodyPr/>
                    <a:lstStyle/>
                    <a:p>
                      <a:pPr algn="l"/>
                      <a:r>
                        <a:rPr lang="el-GR" sz="1600" dirty="0">
                          <a:latin typeface="Times New Roman" panose="02020603050405020304" pitchFamily="18" charset="0"/>
                          <a:cs typeface="Times New Roman" panose="02020603050405020304" pitchFamily="18" charset="0"/>
                        </a:rPr>
                        <a:t>νότια</a:t>
                      </a:r>
                      <a:r>
                        <a:rPr lang="el-GR" sz="1600" baseline="0" dirty="0">
                          <a:latin typeface="Times New Roman" panose="02020603050405020304" pitchFamily="18" charset="0"/>
                          <a:cs typeface="Times New Roman" panose="02020603050405020304" pitchFamily="18" charset="0"/>
                        </a:rPr>
                        <a:t> υψώματα 1215, 1115, </a:t>
                      </a:r>
                      <a:r>
                        <a:rPr lang="el-GR" sz="1600" baseline="0" dirty="0" err="1">
                          <a:latin typeface="Times New Roman" panose="02020603050405020304" pitchFamily="18" charset="0"/>
                          <a:cs typeface="Times New Roman" panose="02020603050405020304" pitchFamily="18" charset="0"/>
                        </a:rPr>
                        <a:t>Λίπα</a:t>
                      </a:r>
                      <a:r>
                        <a:rPr lang="el-GR" sz="1600" baseline="0" dirty="0">
                          <a:latin typeface="Times New Roman" panose="02020603050405020304" pitchFamily="18" charset="0"/>
                          <a:cs typeface="Times New Roman" panose="02020603050405020304" pitchFamily="18" charset="0"/>
                        </a:rPr>
                        <a:t> και </a:t>
                      </a:r>
                      <a:r>
                        <a:rPr lang="el-GR" sz="1600" baseline="0" dirty="0" err="1">
                          <a:latin typeface="Times New Roman" panose="02020603050405020304" pitchFamily="18" charset="0"/>
                          <a:cs typeface="Times New Roman" panose="02020603050405020304" pitchFamily="18" charset="0"/>
                        </a:rPr>
                        <a:t>Γιούπκα</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l-GR" sz="1600" dirty="0">
                          <a:latin typeface="Times New Roman" panose="02020603050405020304" pitchFamily="18" charset="0"/>
                          <a:cs typeface="Times New Roman" panose="02020603050405020304" pitchFamily="18" charset="0"/>
                        </a:rPr>
                        <a:t>δύο</a:t>
                      </a:r>
                      <a:r>
                        <a:rPr lang="el-GR" sz="1600" baseline="0" dirty="0">
                          <a:latin typeface="Times New Roman" panose="02020603050405020304" pitchFamily="18" charset="0"/>
                          <a:cs typeface="Times New Roman" panose="02020603050405020304" pitchFamily="18" charset="0"/>
                        </a:rPr>
                        <a:t> </a:t>
                      </a:r>
                      <a:r>
                        <a:rPr lang="el-GR" sz="1600" baseline="0" dirty="0" err="1">
                          <a:latin typeface="Times New Roman" panose="02020603050405020304" pitchFamily="18" charset="0"/>
                          <a:cs typeface="Times New Roman" panose="02020603050405020304" pitchFamily="18" charset="0"/>
                        </a:rPr>
                        <a:t>διλοχίες</a:t>
                      </a:r>
                      <a:r>
                        <a:rPr lang="el-GR" sz="1600" baseline="0" dirty="0">
                          <a:latin typeface="Times New Roman" panose="02020603050405020304" pitchFamily="18" charset="0"/>
                          <a:cs typeface="Times New Roman" panose="02020603050405020304" pitchFamily="18" charset="0"/>
                        </a:rPr>
                        <a:t> της 108</a:t>
                      </a:r>
                      <a:r>
                        <a:rPr lang="el-GR" sz="1600" baseline="30000" dirty="0">
                          <a:latin typeface="Times New Roman" panose="02020603050405020304" pitchFamily="18" charset="0"/>
                          <a:cs typeface="Times New Roman" panose="02020603050405020304" pitchFamily="18" charset="0"/>
                        </a:rPr>
                        <a:t>ης</a:t>
                      </a:r>
                      <a:r>
                        <a:rPr lang="el-GR" sz="1600" baseline="0" dirty="0">
                          <a:latin typeface="Times New Roman" panose="02020603050405020304" pitchFamily="18" charset="0"/>
                          <a:cs typeface="Times New Roman" panose="02020603050405020304" pitchFamily="18" charset="0"/>
                        </a:rPr>
                        <a:t> Ταξιαρχίας</a:t>
                      </a:r>
                      <a:endParaRPr lang="el-GR" sz="1600" dirty="0">
                        <a:latin typeface="Times New Roman" panose="02020603050405020304" pitchFamily="18" charset="0"/>
                        <a:cs typeface="Times New Roman" panose="02020603050405020304" pitchFamily="18" charset="0"/>
                      </a:endParaRPr>
                    </a:p>
                  </a:txBody>
                  <a:tcPr/>
                </a:tc>
                <a:tc>
                  <a:txBody>
                    <a:bodyPr/>
                    <a:lstStyle/>
                    <a:p>
                      <a:pPr algn="l"/>
                      <a:r>
                        <a:rPr lang="el-GR" sz="1600" dirty="0" err="1">
                          <a:latin typeface="Times New Roman" panose="02020603050405020304" pitchFamily="18" charset="0"/>
                          <a:cs typeface="Times New Roman" panose="02020603050405020304" pitchFamily="18" charset="0"/>
                        </a:rPr>
                        <a:t>Αντιπερισπαστική</a:t>
                      </a:r>
                      <a:r>
                        <a:rPr lang="el-GR" sz="1600" dirty="0">
                          <a:latin typeface="Times New Roman" panose="02020603050405020304" pitchFamily="18" charset="0"/>
                          <a:cs typeface="Times New Roman" panose="02020603050405020304" pitchFamily="18" charset="0"/>
                        </a:rPr>
                        <a:t> δράση προς το χωριό Σκοπιά</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41154722"/>
      </p:ext>
    </p:extLst>
  </p:cSld>
  <p:clrMapOvr>
    <a:masterClrMapping/>
  </p:clrMapOvr>
  <p:transition>
    <p:dissolve/>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452846"/>
            <a:ext cx="7532914" cy="5886993"/>
          </a:xfrm>
        </p:spPr>
        <p:txBody>
          <a:bodyPr/>
          <a:lstStyle/>
          <a:p>
            <a:pPr marL="0" indent="0" algn="just">
              <a:buNone/>
            </a:pPr>
            <a:r>
              <a:rPr lang="el-GR" sz="1900" dirty="0">
                <a:latin typeface="Times New Roman" panose="02020603050405020304" pitchFamily="18" charset="0"/>
                <a:cs typeface="Times New Roman" panose="02020603050405020304" pitchFamily="18" charset="0"/>
              </a:rPr>
              <a:t>Πριν την έναρξη της επίθεσης (στις 8/2/49) η διοίκηση της 14</a:t>
            </a:r>
            <a:r>
              <a:rPr lang="el-GR" sz="1900" baseline="30000" dirty="0">
                <a:latin typeface="Times New Roman" panose="02020603050405020304" pitchFamily="18" charset="0"/>
                <a:cs typeface="Times New Roman" panose="02020603050405020304" pitchFamily="18" charset="0"/>
              </a:rPr>
              <a:t>ης</a:t>
            </a:r>
            <a:r>
              <a:rPr lang="el-GR" sz="1900" dirty="0">
                <a:latin typeface="Times New Roman" panose="02020603050405020304" pitchFamily="18" charset="0"/>
                <a:cs typeface="Times New Roman" panose="02020603050405020304" pitchFamily="18" charset="0"/>
              </a:rPr>
              <a:t> Ταξιαρχίας έστειλε επιστολή – διαταγή, η οποία περιλάμβανε αναλυτικά τις </a:t>
            </a: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r>
              <a:rPr lang="el-GR" sz="1900" dirty="0">
                <a:latin typeface="Times New Roman" panose="02020603050405020304" pitchFamily="18" charset="0"/>
                <a:cs typeface="Times New Roman" panose="02020603050405020304" pitchFamily="18" charset="0"/>
              </a:rPr>
              <a:t>προβλεπόμενες ενέργειες των Ταγμάτων, των Διμοιριών πεζικού, των λόχων σαμποτέρ κτλ στις συνοικίες, κτίρια και δρόμους που είχαν υπό την ευθύνη τους. </a:t>
            </a:r>
          </a:p>
          <a:p>
            <a:pPr marL="0" indent="0" algn="just">
              <a:buNone/>
            </a:pPr>
            <a:r>
              <a:rPr lang="el-GR" sz="1900" dirty="0">
                <a:latin typeface="Times New Roman" panose="02020603050405020304" pitchFamily="18" charset="0"/>
                <a:cs typeface="Times New Roman" panose="02020603050405020304" pitchFamily="18" charset="0"/>
              </a:rPr>
              <a:t>Ο Ν. Κέντρος ετοίμασε μια κατάσταση 150 ύποπτων προσώπων και την παρέδωσε στο Ζαχαριάδη. Ο τελευταίος του ανέθεσε να ελέγξει ποιοι από αυτούς είναι πολιτικοί παράγοντες, βουλευτές, πολιτευτές και με προσωπική του ευθύνη να φροντίσει να μείνουν ακέραιοι για να τους κρατήσουν για ομήρους. «</a:t>
            </a:r>
            <a:r>
              <a:rPr lang="el-GR" sz="1900" i="1" dirty="0">
                <a:latin typeface="Times New Roman" panose="02020603050405020304" pitchFamily="18" charset="0"/>
                <a:cs typeface="Times New Roman" panose="02020603050405020304" pitchFamily="18" charset="0"/>
              </a:rPr>
              <a:t>Τότε παρεμβαίνει ο </a:t>
            </a:r>
            <a:r>
              <a:rPr lang="el-GR" sz="1900" i="1" dirty="0" err="1">
                <a:latin typeface="Times New Roman" panose="02020603050405020304" pitchFamily="18" charset="0"/>
                <a:cs typeface="Times New Roman" panose="02020603050405020304" pitchFamily="18" charset="0"/>
              </a:rPr>
              <a:t>Βλαντάς</a:t>
            </a:r>
            <a:r>
              <a:rPr lang="el-GR" sz="1900" i="1" dirty="0">
                <a:latin typeface="Times New Roman" panose="02020603050405020304" pitchFamily="18" charset="0"/>
                <a:cs typeface="Times New Roman" panose="02020603050405020304" pitchFamily="18" charset="0"/>
              </a:rPr>
              <a:t> και μου λέει: Όποιοι σας φέρουν αντίσταση, μη διστάσετε, εκτελέστε τους. Η φράση αυτή με ξάφνιασε. Μέσα μου είπα: Για δες τι εμπιστοσύνη που μας έχει το κόμμα, εν λευκώ να χειριζόμαστε ακόμα και τις ζωές των ανθρώπων αυτών. Το ότι νιώθαμε περηφάνεια με κάτι τέτοιο που σήμερα προξενεί φρίκη, μπορεί να ερμηνευθεί μόνο σύμφωνα με το κλίμα πόλωσης της εποχής».</a:t>
            </a: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546</a:t>
            </a:fld>
            <a:endParaRPr lang="en-US" altLang="el-GR"/>
          </a:p>
        </p:txBody>
      </p:sp>
    </p:spTree>
    <p:extLst>
      <p:ext uri="{BB962C8B-B14F-4D97-AF65-F5344CB8AC3E}">
        <p14:creationId xmlns:p14="http://schemas.microsoft.com/office/powerpoint/2010/main" val="3674739093"/>
      </p:ext>
    </p:extLst>
  </p:cSld>
  <p:clrMapOvr>
    <a:masterClrMapping/>
  </p:clrMapOvr>
  <p:transition>
    <p:dissolve/>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8" y="418010"/>
            <a:ext cx="7646125" cy="5921829"/>
          </a:xfrm>
        </p:spPr>
        <p:txBody>
          <a:bodyPr/>
          <a:lstStyle/>
          <a:p>
            <a:pPr marL="0" indent="0">
              <a:buNone/>
            </a:pPr>
            <a:r>
              <a:rPr lang="el-GR" sz="1900" b="1" dirty="0">
                <a:latin typeface="Times New Roman" panose="02020603050405020304" pitchFamily="18" charset="0"/>
                <a:cs typeface="Times New Roman" panose="02020603050405020304" pitchFamily="18" charset="0"/>
              </a:rPr>
              <a:t>Η επίθεση 10-11 ΦΕΒΡΟΥΑΡΙΟΥ</a:t>
            </a:r>
          </a:p>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Σύμφωνα με την αρχική απόφαση της ηγεσίας η επίθεση οριζόταν για τη </a:t>
            </a:r>
          </a:p>
          <a:p>
            <a:pPr algn="just">
              <a:buFont typeface="Wingdings" panose="05000000000000000000" pitchFamily="2" charset="2"/>
              <a:buChar char="Ø"/>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νύχτα της 10</a:t>
            </a:r>
            <a:r>
              <a:rPr lang="el-GR" sz="1900" baseline="30000" dirty="0">
                <a:latin typeface="Times New Roman" panose="02020603050405020304" pitchFamily="18" charset="0"/>
                <a:cs typeface="Times New Roman" panose="02020603050405020304" pitchFamily="18" charset="0"/>
              </a:rPr>
              <a:t>ης</a:t>
            </a:r>
            <a:r>
              <a:rPr lang="el-GR" sz="1900" dirty="0">
                <a:latin typeface="Times New Roman" panose="02020603050405020304" pitchFamily="18" charset="0"/>
                <a:cs typeface="Times New Roman" panose="02020603050405020304" pitchFamily="18" charset="0"/>
              </a:rPr>
              <a:t> προς 11</a:t>
            </a:r>
            <a:r>
              <a:rPr lang="el-GR" sz="1900" baseline="30000" dirty="0">
                <a:latin typeface="Times New Roman" panose="02020603050405020304" pitchFamily="18" charset="0"/>
                <a:cs typeface="Times New Roman" panose="02020603050405020304" pitchFamily="18" charset="0"/>
              </a:rPr>
              <a:t>ης</a:t>
            </a:r>
            <a:r>
              <a:rPr lang="el-GR" sz="1900" dirty="0">
                <a:latin typeface="Times New Roman" panose="02020603050405020304" pitchFamily="18" charset="0"/>
                <a:cs typeface="Times New Roman" panose="02020603050405020304" pitchFamily="18" charset="0"/>
              </a:rPr>
              <a:t> Φλεβάρη. Έτσι, ξεκίνησαν όλα τα τμήματα για τον επιχειρησιακό τους τομέα. Ωστόσο, τα μεσάνυχτα ανακοινώθηκε αναβολή για μια μέρα λόγω κακοκαιρίας και παγετού που καθιστούσε αδύνατη τη διάνοιξη δρόμου προς το </a:t>
            </a:r>
            <a:r>
              <a:rPr lang="el-GR" sz="1900" dirty="0" err="1">
                <a:latin typeface="Times New Roman" panose="02020603050405020304" pitchFamily="18" charset="0"/>
                <a:cs typeface="Times New Roman" panose="02020603050405020304" pitchFamily="18" charset="0"/>
              </a:rPr>
              <a:t>Μπούφι</a:t>
            </a:r>
            <a:r>
              <a:rPr lang="el-GR" sz="1900" dirty="0">
                <a:latin typeface="Times New Roman" panose="02020603050405020304" pitchFamily="18" charset="0"/>
                <a:cs typeface="Times New Roman" panose="02020603050405020304" pitchFamily="18" charset="0"/>
              </a:rPr>
              <a:t> και τη Φλώρινα για να περάσει το ορειβατικό πυροβολικό. Η αναβολή είχε αρνητικές συνέπειες.</a:t>
            </a:r>
          </a:p>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Στις 12.30 τα μεσάνυχτα της 12</a:t>
            </a:r>
            <a:r>
              <a:rPr lang="el-GR" sz="1900" baseline="30000" dirty="0">
                <a:latin typeface="Times New Roman" panose="02020603050405020304" pitchFamily="18" charset="0"/>
                <a:cs typeface="Times New Roman" panose="02020603050405020304" pitchFamily="18" charset="0"/>
              </a:rPr>
              <a:t>ης</a:t>
            </a:r>
            <a:r>
              <a:rPr lang="el-GR" sz="1900" dirty="0">
                <a:latin typeface="Times New Roman" panose="02020603050405020304" pitchFamily="18" charset="0"/>
                <a:cs typeface="Times New Roman" panose="02020603050405020304" pitchFamily="18" charset="0"/>
              </a:rPr>
              <a:t> Φεβρουαρίου ορίστηκε η έναρξη της επίθεσης. Τους πρόλαβε όμως μπαράζ βλημάτων από όλμους του αντιπάλου, κάτι που δημιούργησε σύγχυση κι εκνευρισμό. </a:t>
            </a:r>
          </a:p>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Με τη διαταγή της επίθεσης έπρεπε να καταληφθούν όλα τα φυλάκια του ανατολικού τομέα για να αρχίσει η διείσδυση στην πόλη. Το τάγμα που θα χτυπούσε το ύψωμα 1033 έπρεπε στη συνέχεια να κατευθυνθεί προς τους Στρατώνες. Αυτό δεν επιτεύχθηκε διότι το κατέλαβε ο ΚΣ, ο οποίος χτύπησε τα τμήματα του ΔΣΕ στους Στρατώνες από τα μετόπισθεν. </a:t>
            </a:r>
          </a:p>
          <a:p>
            <a:pPr marL="0" indent="0" algn="just">
              <a:buNone/>
            </a:pP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547</a:t>
            </a:fld>
            <a:endParaRPr lang="en-US" altLang="el-GR"/>
          </a:p>
        </p:txBody>
      </p:sp>
    </p:spTree>
    <p:extLst>
      <p:ext uri="{BB962C8B-B14F-4D97-AF65-F5344CB8AC3E}">
        <p14:creationId xmlns:p14="http://schemas.microsoft.com/office/powerpoint/2010/main" val="3079004278"/>
      </p:ext>
    </p:extLst>
  </p:cSld>
  <p:clrMapOvr>
    <a:masterClrMapping/>
  </p:clrMapOvr>
  <p:transition>
    <p:dissolve/>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6" y="374469"/>
            <a:ext cx="7646125" cy="6008914"/>
          </a:xfrm>
        </p:spPr>
        <p:txBody>
          <a:bodyPr>
            <a:normAutofit fontScale="92500" lnSpcReduction="10000"/>
          </a:bodyPr>
          <a:lstStyle/>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Το Τάγμα του </a:t>
            </a:r>
            <a:r>
              <a:rPr lang="el-GR" sz="1900" dirty="0" err="1">
                <a:latin typeface="Times New Roman" panose="02020603050405020304" pitchFamily="18" charset="0"/>
                <a:cs typeface="Times New Roman" panose="02020603050405020304" pitchFamily="18" charset="0"/>
              </a:rPr>
              <a:t>Πέτσο</a:t>
            </a:r>
            <a:r>
              <a:rPr lang="el-GR" sz="1900" dirty="0">
                <a:latin typeface="Times New Roman" panose="02020603050405020304" pitchFamily="18" charset="0"/>
                <a:cs typeface="Times New Roman" panose="02020603050405020304" pitchFamily="18" charset="0"/>
              </a:rPr>
              <a:t> είχε κάποια επιτυχία, όμως προχωρώντας προς το Μοναστηριακό συνοικισμό και τους Στρατώνες έπεσε σε οχυρωμένη ζώνη. Ο ΔΣΕ δε μπορούσε να ελέγξει τα τμήματά του και δεχόταν πυρά </a:t>
            </a:r>
          </a:p>
          <a:p>
            <a:pPr algn="just">
              <a:buFont typeface="Wingdings" panose="05000000000000000000" pitchFamily="2" charset="2"/>
              <a:buChar char="Ø"/>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1900" dirty="0" err="1">
                <a:latin typeface="Times New Roman" panose="02020603050405020304" pitchFamily="18" charset="0"/>
                <a:cs typeface="Times New Roman" panose="02020603050405020304" pitchFamily="18" charset="0"/>
              </a:rPr>
              <a:t>απ΄το</a:t>
            </a:r>
            <a:r>
              <a:rPr lang="el-GR" sz="1900" dirty="0">
                <a:latin typeface="Times New Roman" panose="02020603050405020304" pitchFamily="18" charset="0"/>
                <a:cs typeface="Times New Roman" panose="02020603050405020304" pitchFamily="18" charset="0"/>
              </a:rPr>
              <a:t> στρατό και τους </a:t>
            </a:r>
            <a:r>
              <a:rPr lang="el-GR" sz="1900" dirty="0" err="1">
                <a:latin typeface="Times New Roman" panose="02020603050405020304" pitchFamily="18" charset="0"/>
                <a:cs typeface="Times New Roman" panose="02020603050405020304" pitchFamily="18" charset="0"/>
              </a:rPr>
              <a:t>ΜΑΥδες</a:t>
            </a:r>
            <a:r>
              <a:rPr lang="el-GR" sz="1900" dirty="0">
                <a:latin typeface="Times New Roman" panose="02020603050405020304" pitchFamily="18" charset="0"/>
                <a:cs typeface="Times New Roman" panose="02020603050405020304" pitchFamily="18" charset="0"/>
              </a:rPr>
              <a:t> σε όλα τα σημεία. Μέχρι τα χαράματα έγιναν σκληρές μάχες. </a:t>
            </a:r>
          </a:p>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Στην τοποθεσία του Αγ. Μάρκου και προς </a:t>
            </a:r>
            <a:r>
              <a:rPr lang="el-GR" sz="1900" dirty="0" err="1">
                <a:latin typeface="Times New Roman" panose="02020603050405020304" pitchFamily="18" charset="0"/>
                <a:cs typeface="Times New Roman" panose="02020603050405020304" pitchFamily="18" charset="0"/>
              </a:rPr>
              <a:t>Μπούφι</a:t>
            </a:r>
            <a:r>
              <a:rPr lang="el-GR" sz="1900" dirty="0">
                <a:latin typeface="Times New Roman" panose="02020603050405020304" pitchFamily="18" charset="0"/>
                <a:cs typeface="Times New Roman" panose="02020603050405020304" pitchFamily="18" charset="0"/>
              </a:rPr>
              <a:t> ο ΔΣΕ δέχθηκε επανειλημμένες επιθέσεις του στρατού και των ΜΑΥ. Παρά τις προσπάθειες να σώσουν μεγάλο μέρος των τραυματισμένων, μετά τα πυρά του στρατού άρχισε να χτυπά το πυροβολικό αλλά και 3 αεροπλάνα. Και η δεύτερη αποστολή προς </a:t>
            </a:r>
            <a:r>
              <a:rPr lang="el-GR" sz="1900" dirty="0" err="1">
                <a:latin typeface="Times New Roman" panose="02020603050405020304" pitchFamily="18" charset="0"/>
                <a:cs typeface="Times New Roman" panose="02020603050405020304" pitchFamily="18" charset="0"/>
              </a:rPr>
              <a:t>Μπούφι</a:t>
            </a:r>
            <a:r>
              <a:rPr lang="el-GR" sz="1900" dirty="0">
                <a:latin typeface="Times New Roman" panose="02020603050405020304" pitchFamily="18" charset="0"/>
                <a:cs typeface="Times New Roman" panose="02020603050405020304" pitchFamily="18" charset="0"/>
              </a:rPr>
              <a:t> δέχτηκε σφοδρή επίθεση αεροπλάνων και πυροβολικού με αποτέλεσμα πλήθος νεκρών και τραυματιών. Προτεραιότητα δόθηκε στους πιο βαριά τραυματισμένους για τη μεταφορά τους στο Γενικό Νοσοκομείο. Ο Ν. Κέντρος με άλλους 15 τραυματίες μεταφέρθηκαν αρχικά σε διώροφο σπίτι αλλά ύστερα από την επίθεση αεροπλάνων με ρουκέτες φυγαδεύτηκαν στο νοσοκομείο κι από εκεί οι πιο βαριές περιπτώσεις σε νοσοκομεία της Κορυτσάς.</a:t>
            </a:r>
          </a:p>
          <a:p>
            <a:pPr algn="just">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Η 108</a:t>
            </a:r>
            <a:r>
              <a:rPr lang="el-GR" sz="1900" baseline="30000" dirty="0">
                <a:latin typeface="Times New Roman" panose="02020603050405020304" pitchFamily="18" charset="0"/>
                <a:cs typeface="Times New Roman" panose="02020603050405020304" pitchFamily="18" charset="0"/>
              </a:rPr>
              <a:t>η</a:t>
            </a:r>
            <a:r>
              <a:rPr lang="el-GR" sz="1900" dirty="0">
                <a:latin typeface="Times New Roman" panose="02020603050405020304" pitchFamily="18" charset="0"/>
                <a:cs typeface="Times New Roman" panose="02020603050405020304" pitchFamily="18" charset="0"/>
              </a:rPr>
              <a:t> Ταξιαρχία του Ζάρα είχε πολλές επιτυχίες στον τομέα Σκοπιάς, ενώ η 14</a:t>
            </a:r>
            <a:r>
              <a:rPr lang="el-GR" sz="1900" baseline="30000" dirty="0">
                <a:latin typeface="Times New Roman" panose="02020603050405020304" pitchFamily="18" charset="0"/>
                <a:cs typeface="Times New Roman" panose="02020603050405020304" pitchFamily="18" charset="0"/>
              </a:rPr>
              <a:t>η</a:t>
            </a:r>
            <a:r>
              <a:rPr lang="el-GR" sz="1900" dirty="0">
                <a:latin typeface="Times New Roman" panose="02020603050405020304" pitchFamily="18" charset="0"/>
                <a:cs typeface="Times New Roman" panose="02020603050405020304" pitchFamily="18" charset="0"/>
              </a:rPr>
              <a:t> εγκλωβίστηκε στο δυτικό μέρος της πόλης και διαλύθηκε. Σκοτώθηκε ο διοικητής της Λευτέρης Λαζαρίδης.</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548</a:t>
            </a:fld>
            <a:endParaRPr lang="en-US" altLang="el-GR"/>
          </a:p>
        </p:txBody>
      </p:sp>
    </p:spTree>
    <p:extLst>
      <p:ext uri="{BB962C8B-B14F-4D97-AF65-F5344CB8AC3E}">
        <p14:creationId xmlns:p14="http://schemas.microsoft.com/office/powerpoint/2010/main" val="1584711251"/>
      </p:ext>
    </p:extLst>
  </p:cSld>
  <p:clrMapOvr>
    <a:masterClrMapping/>
  </p:clrMapOvr>
  <p:transition>
    <p:dissolve/>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296092"/>
            <a:ext cx="7724503" cy="6008914"/>
          </a:xfrm>
        </p:spPr>
        <p:txBody>
          <a:bodyPr/>
          <a:lstStyle/>
          <a:p>
            <a:pPr marL="0" indent="0" algn="just">
              <a:buNone/>
            </a:pPr>
            <a:r>
              <a:rPr lang="el-GR" sz="19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Οι αξιωματικοί του ΔΣΕ που σκοτώθηκαν:</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549</a:t>
            </a:fld>
            <a:endParaRPr lang="en-US" altLang="el-GR"/>
          </a:p>
        </p:txBody>
      </p:sp>
      <p:graphicFrame>
        <p:nvGraphicFramePr>
          <p:cNvPr id="4" name="Table 3"/>
          <p:cNvGraphicFramePr>
            <a:graphicFrameLocks noGrp="1"/>
          </p:cNvGraphicFramePr>
          <p:nvPr>
            <p:extLst>
              <p:ext uri="{D42A27DB-BD31-4B8C-83A1-F6EECF244321}">
                <p14:modId xmlns:p14="http://schemas.microsoft.com/office/powerpoint/2010/main" val="3697550025"/>
              </p:ext>
            </p:extLst>
          </p:nvPr>
        </p:nvGraphicFramePr>
        <p:xfrm>
          <a:off x="0" y="1497194"/>
          <a:ext cx="9144000" cy="5060710"/>
        </p:xfrm>
        <a:graphic>
          <a:graphicData uri="http://schemas.openxmlformats.org/drawingml/2006/table">
            <a:tbl>
              <a:tblPr firstRow="1" bandRow="1">
                <a:tableStyleId>{5C22544A-7EE6-4342-B048-85BDC9FD1C3A}</a:tableStyleId>
              </a:tblPr>
              <a:tblGrid>
                <a:gridCol w="3761473">
                  <a:extLst>
                    <a:ext uri="{9D8B030D-6E8A-4147-A177-3AD203B41FA5}">
                      <a16:colId xmlns:a16="http://schemas.microsoft.com/office/drawing/2014/main" val="20000"/>
                    </a:ext>
                  </a:extLst>
                </a:gridCol>
                <a:gridCol w="5382527">
                  <a:extLst>
                    <a:ext uri="{9D8B030D-6E8A-4147-A177-3AD203B41FA5}">
                      <a16:colId xmlns:a16="http://schemas.microsoft.com/office/drawing/2014/main" val="20001"/>
                    </a:ext>
                  </a:extLst>
                </a:gridCol>
              </a:tblGrid>
              <a:tr h="303427">
                <a:tc>
                  <a:txBody>
                    <a:bodyPr/>
                    <a:lstStyle/>
                    <a:p>
                      <a:pPr algn="ctr"/>
                      <a:r>
                        <a:rPr lang="el-GR" sz="1400" dirty="0">
                          <a:latin typeface="Times New Roman" panose="02020603050405020304" pitchFamily="18" charset="0"/>
                          <a:cs typeface="Times New Roman" panose="02020603050405020304" pitchFamily="18" charset="0"/>
                        </a:rPr>
                        <a:t>Όνομα</a:t>
                      </a:r>
                    </a:p>
                  </a:txBody>
                  <a:tcPr/>
                </a:tc>
                <a:tc>
                  <a:txBody>
                    <a:bodyPr/>
                    <a:lstStyle/>
                    <a:p>
                      <a:pPr algn="ctr"/>
                      <a:r>
                        <a:rPr lang="el-GR" sz="1400" dirty="0">
                          <a:latin typeface="Times New Roman" panose="02020603050405020304" pitchFamily="18" charset="0"/>
                          <a:cs typeface="Times New Roman" panose="02020603050405020304" pitchFamily="18" charset="0"/>
                        </a:rPr>
                        <a:t>Αξίωμα</a:t>
                      </a:r>
                    </a:p>
                  </a:txBody>
                  <a:tcPr/>
                </a:tc>
                <a:extLst>
                  <a:ext uri="{0D108BD9-81ED-4DB2-BD59-A6C34878D82A}">
                    <a16:rowId xmlns:a16="http://schemas.microsoft.com/office/drawing/2014/main" val="10000"/>
                  </a:ext>
                </a:extLst>
              </a:tr>
              <a:tr h="475591">
                <a:tc>
                  <a:txBody>
                    <a:bodyPr/>
                    <a:lstStyle/>
                    <a:p>
                      <a:pPr algn="ctr"/>
                      <a:r>
                        <a:rPr lang="el-GR" sz="2000" dirty="0">
                          <a:latin typeface="Times New Roman" panose="02020603050405020304" pitchFamily="18" charset="0"/>
                          <a:cs typeface="Times New Roman" panose="02020603050405020304" pitchFamily="18" charset="0"/>
                        </a:rPr>
                        <a:t>Λαζαρίδης Λευτέρης</a:t>
                      </a: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14</a:t>
                      </a:r>
                      <a:r>
                        <a:rPr lang="el-GR" sz="2000" baseline="30000" dirty="0">
                          <a:latin typeface="Times New Roman" panose="02020603050405020304" pitchFamily="18" charset="0"/>
                          <a:cs typeface="Times New Roman" panose="02020603050405020304" pitchFamily="18" charset="0"/>
                        </a:rPr>
                        <a:t>ης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Ταξ</a:t>
                      </a:r>
                      <a:r>
                        <a:rPr lang="el-GR" sz="2000" dirty="0">
                          <a:latin typeface="Times New Roman" panose="02020603050405020304" pitchFamily="18" charset="0"/>
                          <a:cs typeface="Times New Roman" panose="02020603050405020304" pitchFamily="18" charset="0"/>
                        </a:rPr>
                        <a:t>., Αντισυνταγματάρχης ΔΣΕ</a:t>
                      </a:r>
                    </a:p>
                  </a:txBody>
                  <a:tcPr/>
                </a:tc>
                <a:extLst>
                  <a:ext uri="{0D108BD9-81ED-4DB2-BD59-A6C34878D82A}">
                    <a16:rowId xmlns:a16="http://schemas.microsoft.com/office/drawing/2014/main" val="10001"/>
                  </a:ext>
                </a:extLst>
              </a:tr>
              <a:tr h="475591">
                <a:tc>
                  <a:txBody>
                    <a:bodyPr/>
                    <a:lstStyle/>
                    <a:p>
                      <a:pPr algn="ctr"/>
                      <a:r>
                        <a:rPr lang="el-GR" sz="2000" dirty="0">
                          <a:latin typeface="Times New Roman" panose="02020603050405020304" pitchFamily="18" charset="0"/>
                          <a:cs typeface="Times New Roman" panose="02020603050405020304" pitchFamily="18" charset="0"/>
                        </a:rPr>
                        <a:t>Παπαδημητρίου</a:t>
                      </a:r>
                      <a:r>
                        <a:rPr lang="el-GR" sz="2000" baseline="0" dirty="0">
                          <a:latin typeface="Times New Roman" panose="02020603050405020304" pitchFamily="18" charset="0"/>
                          <a:cs typeface="Times New Roman" panose="02020603050405020304" pitchFamily="18" charset="0"/>
                        </a:rPr>
                        <a:t> Δημήτρης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a:latin typeface="Times New Roman" panose="02020603050405020304" pitchFamily="18" charset="0"/>
                          <a:cs typeface="Times New Roman" panose="02020603050405020304" pitchFamily="18" charset="0"/>
                        </a:rPr>
                        <a:t>Πολιτικός Επίτροπος, </a:t>
                      </a:r>
                      <a:r>
                        <a:rPr lang="el-GR" sz="2000" dirty="0" err="1">
                          <a:latin typeface="Times New Roman" panose="02020603050405020304" pitchFamily="18" charset="0"/>
                          <a:cs typeface="Times New Roman" panose="02020603050405020304" pitchFamily="18" charset="0"/>
                        </a:rPr>
                        <a:t>Αντ</a:t>
                      </a:r>
                      <a:r>
                        <a:rPr lang="el-GR" sz="2000" dirty="0">
                          <a:latin typeface="Times New Roman" panose="02020603050405020304" pitchFamily="18" charset="0"/>
                          <a:cs typeface="Times New Roman" panose="02020603050405020304" pitchFamily="18" charset="0"/>
                        </a:rPr>
                        <a:t>/</a:t>
                      </a:r>
                      <a:r>
                        <a:rPr lang="el-GR" sz="2000" dirty="0" err="1">
                          <a:latin typeface="Times New Roman" panose="02020603050405020304" pitchFamily="18" charset="0"/>
                          <a:cs typeface="Times New Roman" panose="02020603050405020304" pitchFamily="18" charset="0"/>
                        </a:rPr>
                        <a:t>αρχης</a:t>
                      </a:r>
                      <a:r>
                        <a:rPr lang="el-GR" sz="2000" dirty="0">
                          <a:latin typeface="Times New Roman" panose="02020603050405020304" pitchFamily="18" charset="0"/>
                          <a:cs typeface="Times New Roman" panose="02020603050405020304" pitchFamily="18" charset="0"/>
                        </a:rPr>
                        <a:t> ΔΣΕ</a:t>
                      </a:r>
                    </a:p>
                  </a:txBody>
                  <a:tcPr/>
                </a:tc>
                <a:extLst>
                  <a:ext uri="{0D108BD9-81ED-4DB2-BD59-A6C34878D82A}">
                    <a16:rowId xmlns:a16="http://schemas.microsoft.com/office/drawing/2014/main" val="10002"/>
                  </a:ext>
                </a:extLst>
              </a:tr>
              <a:tr h="475591">
                <a:tc>
                  <a:txBody>
                    <a:bodyPr/>
                    <a:lstStyle/>
                    <a:p>
                      <a:pPr algn="ctr"/>
                      <a:r>
                        <a:rPr lang="el-GR" sz="2000" dirty="0" err="1">
                          <a:latin typeface="Times New Roman" panose="02020603050405020304" pitchFamily="18" charset="0"/>
                          <a:cs typeface="Times New Roman" panose="02020603050405020304" pitchFamily="18" charset="0"/>
                        </a:rPr>
                        <a:t>Καρτσούνης</a:t>
                      </a:r>
                      <a:r>
                        <a:rPr lang="el-GR" sz="2000" dirty="0">
                          <a:latin typeface="Times New Roman" panose="02020603050405020304" pitchFamily="18" charset="0"/>
                          <a:cs typeface="Times New Roman" panose="02020603050405020304" pitchFamily="18" charset="0"/>
                        </a:rPr>
                        <a:t> Γιώργης</a:t>
                      </a: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Τάγματος, </a:t>
                      </a:r>
                      <a:r>
                        <a:rPr lang="el-GR" sz="2000" dirty="0" err="1">
                          <a:latin typeface="Times New Roman" panose="02020603050405020304" pitchFamily="18" charset="0"/>
                          <a:cs typeface="Times New Roman" panose="02020603050405020304" pitchFamily="18" charset="0"/>
                        </a:rPr>
                        <a:t>Αντ</a:t>
                      </a:r>
                      <a:r>
                        <a:rPr lang="el-GR" sz="2000" dirty="0">
                          <a:latin typeface="Times New Roman" panose="02020603050405020304" pitchFamily="18" charset="0"/>
                          <a:cs typeface="Times New Roman" panose="02020603050405020304" pitchFamily="18" charset="0"/>
                        </a:rPr>
                        <a:t>/</a:t>
                      </a:r>
                      <a:r>
                        <a:rPr lang="el-GR" sz="2000" dirty="0" err="1">
                          <a:latin typeface="Times New Roman" panose="02020603050405020304" pitchFamily="18" charset="0"/>
                          <a:cs typeface="Times New Roman" panose="02020603050405020304" pitchFamily="18" charset="0"/>
                        </a:rPr>
                        <a:t>αρχης</a:t>
                      </a:r>
                      <a:r>
                        <a:rPr lang="el-GR" sz="2000" dirty="0">
                          <a:latin typeface="Times New Roman" panose="02020603050405020304" pitchFamily="18" charset="0"/>
                          <a:cs typeface="Times New Roman" panose="02020603050405020304" pitchFamily="18" charset="0"/>
                        </a:rPr>
                        <a:t> ΔΣΕ </a:t>
                      </a:r>
                    </a:p>
                  </a:txBody>
                  <a:tcPr/>
                </a:tc>
                <a:extLst>
                  <a:ext uri="{0D108BD9-81ED-4DB2-BD59-A6C34878D82A}">
                    <a16:rowId xmlns:a16="http://schemas.microsoft.com/office/drawing/2014/main" val="10003"/>
                  </a:ext>
                </a:extLst>
              </a:tr>
              <a:tr h="475591">
                <a:tc>
                  <a:txBody>
                    <a:bodyPr/>
                    <a:lstStyle/>
                    <a:p>
                      <a:pPr algn="ctr"/>
                      <a:r>
                        <a:rPr lang="el-GR" sz="2000" dirty="0" err="1">
                          <a:latin typeface="Times New Roman" panose="02020603050405020304" pitchFamily="18" charset="0"/>
                          <a:cs typeface="Times New Roman" panose="02020603050405020304" pitchFamily="18" charset="0"/>
                        </a:rPr>
                        <a:t>Κουλιάρης</a:t>
                      </a:r>
                      <a:r>
                        <a:rPr lang="el-GR" sz="2000" dirty="0">
                          <a:latin typeface="Times New Roman" panose="02020603050405020304" pitchFamily="18" charset="0"/>
                          <a:cs typeface="Times New Roman" panose="02020603050405020304" pitchFamily="18" charset="0"/>
                        </a:rPr>
                        <a:t> Δημήτρης</a:t>
                      </a: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Τάγματος,</a:t>
                      </a:r>
                      <a:r>
                        <a:rPr lang="el-GR" sz="2000" baseline="0" dirty="0">
                          <a:latin typeface="Times New Roman" panose="02020603050405020304" pitchFamily="18" charset="0"/>
                          <a:cs typeface="Times New Roman" panose="02020603050405020304" pitchFamily="18" charset="0"/>
                        </a:rPr>
                        <a:t> </a:t>
                      </a:r>
                      <a:r>
                        <a:rPr lang="el-GR" sz="2000" baseline="0" dirty="0" err="1">
                          <a:latin typeface="Times New Roman" panose="02020603050405020304" pitchFamily="18" charset="0"/>
                          <a:cs typeface="Times New Roman" panose="02020603050405020304" pitchFamily="18" charset="0"/>
                        </a:rPr>
                        <a:t>Αντ</a:t>
                      </a:r>
                      <a:r>
                        <a:rPr lang="el-GR" sz="2000" baseline="0" dirty="0">
                          <a:latin typeface="Times New Roman" panose="02020603050405020304" pitchFamily="18" charset="0"/>
                          <a:cs typeface="Times New Roman" panose="02020603050405020304" pitchFamily="18" charset="0"/>
                        </a:rPr>
                        <a:t>/</a:t>
                      </a:r>
                      <a:r>
                        <a:rPr lang="el-GR" sz="2000" baseline="0" dirty="0" err="1">
                          <a:latin typeface="Times New Roman" panose="02020603050405020304" pitchFamily="18" charset="0"/>
                          <a:cs typeface="Times New Roman" panose="02020603050405020304" pitchFamily="18" charset="0"/>
                        </a:rPr>
                        <a:t>αρχης</a:t>
                      </a:r>
                      <a:r>
                        <a:rPr lang="el-GR" sz="2000" baseline="0" dirty="0">
                          <a:latin typeface="Times New Roman" panose="02020603050405020304" pitchFamily="18" charset="0"/>
                          <a:cs typeface="Times New Roman" panose="02020603050405020304" pitchFamily="18" charset="0"/>
                        </a:rPr>
                        <a:t> ΔΣΕ</a:t>
                      </a:r>
                      <a:endParaRPr lang="el-G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75591">
                <a:tc>
                  <a:txBody>
                    <a:bodyPr/>
                    <a:lstStyle/>
                    <a:p>
                      <a:pPr algn="ctr"/>
                      <a:r>
                        <a:rPr lang="el-GR" sz="2000" dirty="0">
                          <a:latin typeface="Times New Roman" panose="02020603050405020304" pitchFamily="18" charset="0"/>
                          <a:cs typeface="Times New Roman" panose="02020603050405020304" pitchFamily="18" charset="0"/>
                        </a:rPr>
                        <a:t>Γώγος Κώστας</a:t>
                      </a: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Λόχου, Ταγματάρχης ΔΣΕ</a:t>
                      </a:r>
                    </a:p>
                  </a:txBody>
                  <a:tcPr/>
                </a:tc>
                <a:extLst>
                  <a:ext uri="{0D108BD9-81ED-4DB2-BD59-A6C34878D82A}">
                    <a16:rowId xmlns:a16="http://schemas.microsoft.com/office/drawing/2014/main" val="10005"/>
                  </a:ext>
                </a:extLst>
              </a:tr>
              <a:tr h="475591">
                <a:tc>
                  <a:txBody>
                    <a:bodyPr/>
                    <a:lstStyle/>
                    <a:p>
                      <a:pPr algn="ctr"/>
                      <a:r>
                        <a:rPr lang="el-GR" sz="2000" dirty="0" err="1">
                          <a:latin typeface="Times New Roman" panose="02020603050405020304" pitchFamily="18" charset="0"/>
                          <a:cs typeface="Times New Roman" panose="02020603050405020304" pitchFamily="18" charset="0"/>
                        </a:rPr>
                        <a:t>Παμενίδης</a:t>
                      </a:r>
                      <a:r>
                        <a:rPr lang="el-GR" sz="2000" dirty="0">
                          <a:latin typeface="Times New Roman" panose="02020603050405020304" pitchFamily="18" charset="0"/>
                          <a:cs typeface="Times New Roman" panose="02020603050405020304" pitchFamily="18" charset="0"/>
                        </a:rPr>
                        <a:t> Γιώργος</a:t>
                      </a: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Λόχου, Ταγματάρχης</a:t>
                      </a:r>
                      <a:r>
                        <a:rPr lang="el-GR" sz="2000" baseline="0" dirty="0">
                          <a:latin typeface="Times New Roman" panose="02020603050405020304" pitchFamily="18" charset="0"/>
                          <a:cs typeface="Times New Roman" panose="02020603050405020304" pitchFamily="18" charset="0"/>
                        </a:rPr>
                        <a:t> ΔΣΕ</a:t>
                      </a:r>
                      <a:endParaRPr lang="el-G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475591">
                <a:tc>
                  <a:txBody>
                    <a:bodyPr/>
                    <a:lstStyle/>
                    <a:p>
                      <a:pPr algn="ctr"/>
                      <a:r>
                        <a:rPr lang="el-GR" sz="2000" dirty="0" err="1">
                          <a:latin typeface="Times New Roman" panose="02020603050405020304" pitchFamily="18" charset="0"/>
                          <a:cs typeface="Times New Roman" panose="02020603050405020304" pitchFamily="18" charset="0"/>
                        </a:rPr>
                        <a:t>Στεμενίτης</a:t>
                      </a:r>
                      <a:r>
                        <a:rPr lang="el-GR" sz="2000" baseline="0" dirty="0">
                          <a:latin typeface="Times New Roman" panose="02020603050405020304" pitchFamily="18" charset="0"/>
                          <a:cs typeface="Times New Roman" panose="02020603050405020304" pitchFamily="18" charset="0"/>
                        </a:rPr>
                        <a:t> Γιάννης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a:t>
                      </a:r>
                      <a:r>
                        <a:rPr lang="el-GR" sz="2000" baseline="0" dirty="0">
                          <a:latin typeface="Times New Roman" panose="02020603050405020304" pitchFamily="18" charset="0"/>
                          <a:cs typeface="Times New Roman" panose="02020603050405020304" pitchFamily="18" charset="0"/>
                        </a:rPr>
                        <a:t> Λόχου, Ταγματάρχης ΔΣΕ</a:t>
                      </a:r>
                      <a:endParaRPr lang="el-G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475591">
                <a:tc>
                  <a:txBody>
                    <a:bodyPr/>
                    <a:lstStyle/>
                    <a:p>
                      <a:pPr algn="ctr"/>
                      <a:r>
                        <a:rPr lang="el-GR" sz="2000" dirty="0" err="1">
                          <a:latin typeface="Times New Roman" panose="02020603050405020304" pitchFamily="18" charset="0"/>
                          <a:cs typeface="Times New Roman" panose="02020603050405020304" pitchFamily="18" charset="0"/>
                        </a:rPr>
                        <a:t>Τζένας</a:t>
                      </a:r>
                      <a:r>
                        <a:rPr lang="el-GR" sz="2000" baseline="0" dirty="0">
                          <a:latin typeface="Times New Roman" panose="02020603050405020304" pitchFamily="18" charset="0"/>
                          <a:cs typeface="Times New Roman" panose="02020603050405020304" pitchFamily="18" charset="0"/>
                        </a:rPr>
                        <a:t> Παντελής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a:latin typeface="Times New Roman" panose="02020603050405020304" pitchFamily="18" charset="0"/>
                          <a:cs typeface="Times New Roman" panose="02020603050405020304" pitchFamily="18" charset="0"/>
                        </a:rPr>
                        <a:t>Πολιτικός</a:t>
                      </a:r>
                      <a:r>
                        <a:rPr lang="el-GR" sz="2000" baseline="0" dirty="0">
                          <a:latin typeface="Times New Roman" panose="02020603050405020304" pitchFamily="18" charset="0"/>
                          <a:cs typeface="Times New Roman" panose="02020603050405020304" pitchFamily="18" charset="0"/>
                        </a:rPr>
                        <a:t> Επίτροπος, Ταγματάρχης ΔΣΕ</a:t>
                      </a:r>
                      <a:endParaRPr lang="el-G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475591">
                <a:tc>
                  <a:txBody>
                    <a:bodyPr/>
                    <a:lstStyle/>
                    <a:p>
                      <a:pPr algn="ctr"/>
                      <a:r>
                        <a:rPr lang="el-GR" sz="2000" dirty="0" err="1">
                          <a:latin typeface="Times New Roman" panose="02020603050405020304" pitchFamily="18" charset="0"/>
                          <a:cs typeface="Times New Roman" panose="02020603050405020304" pitchFamily="18" charset="0"/>
                        </a:rPr>
                        <a:t>Γκούτρας</a:t>
                      </a:r>
                      <a:r>
                        <a:rPr lang="el-GR" sz="2000" baseline="0" dirty="0">
                          <a:latin typeface="Times New Roman" panose="02020603050405020304" pitchFamily="18" charset="0"/>
                          <a:cs typeface="Times New Roman" panose="02020603050405020304" pitchFamily="18" charset="0"/>
                        </a:rPr>
                        <a:t> Γιάννης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Λόχου, Ταγματάρχης ΔΣΕ</a:t>
                      </a:r>
                    </a:p>
                  </a:txBody>
                  <a:tcPr/>
                </a:tc>
                <a:extLst>
                  <a:ext uri="{0D108BD9-81ED-4DB2-BD59-A6C34878D82A}">
                    <a16:rowId xmlns:a16="http://schemas.microsoft.com/office/drawing/2014/main" val="10009"/>
                  </a:ext>
                </a:extLst>
              </a:tr>
              <a:tr h="475591">
                <a:tc>
                  <a:txBody>
                    <a:bodyPr/>
                    <a:lstStyle/>
                    <a:p>
                      <a:pPr algn="ctr"/>
                      <a:r>
                        <a:rPr lang="el-GR" sz="2000" dirty="0" err="1">
                          <a:latin typeface="Times New Roman" panose="02020603050405020304" pitchFamily="18" charset="0"/>
                          <a:cs typeface="Times New Roman" panose="02020603050405020304" pitchFamily="18" charset="0"/>
                        </a:rPr>
                        <a:t>Γκίνας</a:t>
                      </a:r>
                      <a:r>
                        <a:rPr lang="el-GR" sz="2000" baseline="0" dirty="0">
                          <a:latin typeface="Times New Roman" panose="02020603050405020304" pitchFamily="18" charset="0"/>
                          <a:cs typeface="Times New Roman" panose="02020603050405020304" pitchFamily="18" charset="0"/>
                        </a:rPr>
                        <a:t> Στέργιος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a:latin typeface="Times New Roman" panose="02020603050405020304" pitchFamily="18" charset="0"/>
                          <a:cs typeface="Times New Roman" panose="02020603050405020304" pitchFamily="18" charset="0"/>
                        </a:rPr>
                        <a:t>Διοικητής Λόχου, Λοχαγός ΔΣΕ</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18225621"/>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188640"/>
            <a:ext cx="7055380" cy="1400530"/>
          </a:xfrm>
        </p:spPr>
        <p:txBody>
          <a:bodyPr>
            <a:normAutofit/>
          </a:bodyPr>
          <a:lstStyle/>
          <a:p>
            <a:r>
              <a:rPr lang="el-GR" sz="2400" b="1" dirty="0">
                <a:solidFill>
                  <a:schemeClr val="tx1"/>
                </a:solidFill>
                <a:latin typeface="Times New Roman" panose="02020603050405020304" pitchFamily="18" charset="0"/>
                <a:cs typeface="Times New Roman" panose="02020603050405020304" pitchFamily="18" charset="0"/>
              </a:rPr>
              <a:t>Σύμφωνο του βασιλέως Φιλίππου του Ε΄ με τον Αννίβα, 215 </a:t>
            </a:r>
            <a:r>
              <a:rPr lang="el-GR" sz="2400" b="1" dirty="0" err="1">
                <a:solidFill>
                  <a:schemeClr val="tx1"/>
                </a:solidFill>
                <a:latin typeface="Times New Roman" panose="02020603050405020304" pitchFamily="18" charset="0"/>
                <a:cs typeface="Times New Roman" panose="02020603050405020304" pitchFamily="18" charset="0"/>
              </a:rPr>
              <a:t>π.Χ.</a:t>
            </a:r>
            <a:r>
              <a:rPr lang="el-GR" sz="2400" b="1" dirty="0">
                <a:solidFill>
                  <a:schemeClr val="tx1"/>
                </a:solidFill>
                <a:latin typeface="Times New Roman" panose="02020603050405020304" pitchFamily="18" charset="0"/>
                <a:cs typeface="Times New Roman" panose="02020603050405020304" pitchFamily="18" charset="0"/>
              </a:rPr>
              <a:t> (Πολύβιος </a:t>
            </a:r>
            <a:r>
              <a:rPr lang="en-US" sz="2400" b="1" dirty="0">
                <a:solidFill>
                  <a:schemeClr val="tx1"/>
                </a:solidFill>
                <a:latin typeface="Times New Roman" panose="02020603050405020304" pitchFamily="18" charset="0"/>
                <a:cs typeface="Times New Roman" panose="02020603050405020304" pitchFamily="18" charset="0"/>
              </a:rPr>
              <a:t>VIII, 9</a:t>
            </a:r>
            <a:endParaRPr lang="el-GR" sz="2400" b="1" dirty="0">
              <a:solidFill>
                <a:schemeClr val="tx1"/>
              </a:solidFill>
            </a:endParaRPr>
          </a:p>
        </p:txBody>
      </p:sp>
      <p:sp>
        <p:nvSpPr>
          <p:cNvPr id="3" name="Θέση περιεχομένου 2"/>
          <p:cNvSpPr>
            <a:spLocks noGrp="1"/>
          </p:cNvSpPr>
          <p:nvPr>
            <p:ph idx="1"/>
          </p:nvPr>
        </p:nvSpPr>
        <p:spPr>
          <a:xfrm>
            <a:off x="539552" y="1844824"/>
            <a:ext cx="8208912" cy="4680519"/>
          </a:xfrm>
        </p:spPr>
        <p:txBody>
          <a:bodyPr>
            <a:normAutofit/>
          </a:bodyPr>
          <a:lstStyle/>
          <a:p>
            <a:r>
              <a:rPr lang="el-GR" sz="2800" dirty="0">
                <a:latin typeface="Times New Roman" panose="02020603050405020304" pitchFamily="18" charset="0"/>
                <a:cs typeface="Times New Roman" panose="02020603050405020304" pitchFamily="18" charset="0"/>
              </a:rPr>
              <a:t>Ο στρατηγός Αννίβας είπε και όλοι οι Καρχηδόνιοι γερουσιαστές που είναι μαζί του και όλοι οι Καρχηδόνιοι που εκστρατεύουν μαζί του, εάν συμφωνούμε σε κάτι, τούτο τον όρκο φιλίας και καλής διάθεσης να δώσουμε, δηλαδή να είμαστε φίλοι και συγγενείς και αδελφοί με τον όρο ο βασιλιάς Φίλιππος και οι Μακεδόνες και οι άλλοι Έλληνες, όσοι είναι σύμμαχοί τους, θα προστατεύουν την εξουσία των Καρχηδονίων και το στρατηγ</a:t>
            </a:r>
            <a:r>
              <a:rPr lang="el-GR" sz="2800" b="0" dirty="0">
                <a:latin typeface="Times New Roman" panose="02020603050405020304" pitchFamily="18" charset="0"/>
                <a:cs typeface="Times New Roman" panose="02020603050405020304" pitchFamily="18" charset="0"/>
              </a:rPr>
              <a:t>ό Αννίβα </a:t>
            </a:r>
            <a:r>
              <a:rPr lang="el-GR" b="0" dirty="0"/>
              <a:t>-</a:t>
            </a:r>
            <a:endParaRPr lang="el-GR" dirty="0"/>
          </a:p>
        </p:txBody>
      </p:sp>
    </p:spTree>
    <p:extLst>
      <p:ext uri="{BB962C8B-B14F-4D97-AF65-F5344CB8AC3E}">
        <p14:creationId xmlns:p14="http://schemas.microsoft.com/office/powerpoint/2010/main" val="3835143312"/>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690" y="487680"/>
            <a:ext cx="7689669" cy="6008913"/>
          </a:xfrm>
        </p:spPr>
        <p:txBody>
          <a:bodyPr/>
          <a:lstStyle/>
          <a:p>
            <a:pPr marL="0" indent="0" algn="just">
              <a:buNone/>
            </a:pPr>
            <a:r>
              <a:rPr lang="el-GR" sz="1900" dirty="0">
                <a:latin typeface="Times New Roman" panose="02020603050405020304" pitchFamily="18" charset="0"/>
                <a:cs typeface="Times New Roman" panose="02020603050405020304" pitchFamily="18" charset="0"/>
              </a:rPr>
              <a:t>Οι αρχές της πόλης επιστράτευσαν χιλιάδες ξεσπιτωμένους από τα χωριά τους, τους λεγόμενους «ανταρτόπληκτους», για καταναγκαστικές εργασίες, </a:t>
            </a: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r>
              <a:rPr lang="el-GR" sz="1900" dirty="0">
                <a:latin typeface="Times New Roman" panose="02020603050405020304" pitchFamily="18" charset="0"/>
                <a:cs typeface="Times New Roman" panose="02020603050405020304" pitchFamily="18" charset="0"/>
              </a:rPr>
              <a:t>όπως για τη μεταφορά των νεκρών μαχητών του ΔΣΕ. Τους φόρτωναν κατά δεκάδες ρίχνοντάς τους σε ομαδικούς τάφους στον αγρό του Γιώργου </a:t>
            </a:r>
            <a:r>
              <a:rPr lang="el-GR" sz="1900" dirty="0" err="1">
                <a:latin typeface="Times New Roman" panose="02020603050405020304" pitchFamily="18" charset="0"/>
                <a:cs typeface="Times New Roman" panose="02020603050405020304" pitchFamily="18" charset="0"/>
              </a:rPr>
              <a:t>Λοντράκη</a:t>
            </a:r>
            <a:r>
              <a:rPr lang="el-GR" sz="1900" dirty="0">
                <a:latin typeface="Times New Roman" panose="02020603050405020304" pitchFamily="18" charset="0"/>
                <a:cs typeface="Times New Roman" panose="02020603050405020304" pitchFamily="18" charset="0"/>
              </a:rPr>
              <a:t> που βρίσκεται στο δρόμο προς Σκοπιά, πέρα από την εκκλησία του </a:t>
            </a:r>
            <a:r>
              <a:rPr lang="el-GR" sz="1900" dirty="0" err="1">
                <a:latin typeface="Times New Roman" panose="02020603050405020304" pitchFamily="18" charset="0"/>
                <a:cs typeface="Times New Roman" panose="02020603050405020304" pitchFamily="18" charset="0"/>
              </a:rPr>
              <a:t>Αη</a:t>
            </a:r>
            <a:r>
              <a:rPr lang="el-GR" sz="1900" dirty="0">
                <a:latin typeface="Times New Roman" panose="02020603050405020304" pitchFamily="18" charset="0"/>
                <a:cs typeface="Times New Roman" panose="02020603050405020304" pitchFamily="18" charset="0"/>
              </a:rPr>
              <a:t> Γιώργη. Εκεί θάφτηκαν 700 μαχητές του ΔΣΕ.</a:t>
            </a:r>
          </a:p>
          <a:p>
            <a:pPr marL="0" indent="0" algn="just">
              <a:buNone/>
            </a:pPr>
            <a:r>
              <a:rPr lang="el-GR" sz="1900" b="1" i="1" dirty="0">
                <a:latin typeface="Times New Roman" panose="02020603050405020304" pitchFamily="18" charset="0"/>
                <a:cs typeface="Times New Roman" panose="02020603050405020304" pitchFamily="18" charset="0"/>
              </a:rPr>
              <a:t>Μετά τη μάχη</a:t>
            </a:r>
          </a:p>
          <a:p>
            <a:pPr algn="just">
              <a:buFont typeface="Wingdings" panose="05000000000000000000" pitchFamily="2" charset="2"/>
              <a:buChar char="§"/>
            </a:pPr>
            <a:r>
              <a:rPr lang="el-GR" sz="1900" dirty="0">
                <a:latin typeface="Times New Roman" panose="02020603050405020304" pitchFamily="18" charset="0"/>
                <a:cs typeface="Times New Roman" panose="02020603050405020304" pitchFamily="18" charset="0"/>
              </a:rPr>
              <a:t>Στις 5 -  Μαρτίου 1949 πραγματοποιήθηκε στο Βίτσι κομματική </a:t>
            </a:r>
            <a:r>
              <a:rPr lang="el-GR" sz="1900" dirty="0" err="1">
                <a:latin typeface="Times New Roman" panose="02020603050405020304" pitchFamily="18" charset="0"/>
                <a:cs typeface="Times New Roman" panose="02020603050405020304" pitchFamily="18" charset="0"/>
              </a:rPr>
              <a:t>πολιτικοστρατιωτική</a:t>
            </a:r>
            <a:r>
              <a:rPr lang="el-GR" sz="1900" dirty="0">
                <a:latin typeface="Times New Roman" panose="02020603050405020304" pitchFamily="18" charset="0"/>
                <a:cs typeface="Times New Roman" panose="02020603050405020304" pitchFamily="18" charset="0"/>
              </a:rPr>
              <a:t> σύσκεψη στελεχών σχετικά με τις αιτίες αποτυχίας της επιχείρησης στη Φλώρινα. Η διεύθυνση της επιχείρησης (</a:t>
            </a:r>
            <a:r>
              <a:rPr lang="el-GR" sz="1900" dirty="0" err="1">
                <a:latin typeface="Times New Roman" panose="02020603050405020304" pitchFamily="18" charset="0"/>
                <a:cs typeface="Times New Roman" panose="02020603050405020304" pitchFamily="18" charset="0"/>
              </a:rPr>
              <a:t>Βλαντάς</a:t>
            </a:r>
            <a:r>
              <a:rPr lang="el-GR" sz="1900" dirty="0">
                <a:latin typeface="Times New Roman" panose="02020603050405020304" pitchFamily="18" charset="0"/>
                <a:cs typeface="Times New Roman" panose="02020603050405020304" pitchFamily="18" charset="0"/>
              </a:rPr>
              <a:t>, </a:t>
            </a:r>
            <a:r>
              <a:rPr lang="el-GR" sz="1900" dirty="0" err="1">
                <a:latin typeface="Times New Roman" panose="02020603050405020304" pitchFamily="18" charset="0"/>
                <a:cs typeface="Times New Roman" panose="02020603050405020304" pitchFamily="18" charset="0"/>
              </a:rPr>
              <a:t>Γούσιας</a:t>
            </a:r>
            <a:r>
              <a:rPr lang="el-GR" sz="1900" dirty="0">
                <a:latin typeface="Times New Roman" panose="02020603050405020304" pitchFamily="18" charset="0"/>
                <a:cs typeface="Times New Roman" panose="02020603050405020304" pitchFamily="18" charset="0"/>
              </a:rPr>
              <a:t>) έριξαν τις βασικές ευθύνες στις διοικήσεις των τμημάτων για τις αποτυχίες. Επίσης, διατυπώθηκε η άποψη ότι υπήρχαν αδυναμίες τακτικής, έλλειψη διαρκούς ενεργητικής εποπτείας πάνω σε όλη την εξέλιξη της μάχης και σοβαρή διάσταση ανάμεσα στο σχεδιασμό και τις απαιτήσεις μια ποιοτικά ανώτερης και δύσκολης επιχείρησης, ανάμεσα στο μαντάρισμα και την καθοδήγησή της.</a:t>
            </a:r>
          </a:p>
        </p:txBody>
      </p:sp>
      <p:sp>
        <p:nvSpPr>
          <p:cNvPr id="2" name="Slide Number Placeholder 1"/>
          <p:cNvSpPr>
            <a:spLocks noGrp="1"/>
          </p:cNvSpPr>
          <p:nvPr>
            <p:ph type="sldNum" sz="quarter" idx="12"/>
          </p:nvPr>
        </p:nvSpPr>
        <p:spPr/>
        <p:txBody>
          <a:bodyPr>
            <a:normAutofit/>
          </a:bodyPr>
          <a:lstStyle/>
          <a:p>
            <a:fld id="{73B2B2E0-6BF8-49DB-A803-961981A7C483}" type="slidenum">
              <a:rPr lang="en-US" altLang="el-GR" smtClean="0"/>
              <a:pPr/>
              <a:t>550</a:t>
            </a:fld>
            <a:endParaRPr lang="en-US" altLang="el-GR"/>
          </a:p>
        </p:txBody>
      </p:sp>
    </p:spTree>
    <p:extLst>
      <p:ext uri="{BB962C8B-B14F-4D97-AF65-F5344CB8AC3E}">
        <p14:creationId xmlns:p14="http://schemas.microsoft.com/office/powerpoint/2010/main" val="3893571574"/>
      </p:ext>
    </p:extLst>
  </p:cSld>
  <p:clrMapOvr>
    <a:masterClrMapping/>
  </p:clrMapOvr>
  <p:transition>
    <p:dissolve/>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8" y="435428"/>
            <a:ext cx="7707086" cy="5939245"/>
          </a:xfrm>
        </p:spPr>
        <p:txBody>
          <a:bodyPr>
            <a:normAutofit fontScale="92500" lnSpcReduction="20000"/>
          </a:bodyPr>
          <a:lstStyle/>
          <a:p>
            <a:pPr algn="just">
              <a:buFont typeface="Wingdings" panose="05000000000000000000" pitchFamily="2" charset="2"/>
              <a:buChar char="§"/>
            </a:pPr>
            <a:r>
              <a:rPr lang="el-GR" sz="1900" dirty="0">
                <a:latin typeface="Times New Roman" panose="02020603050405020304" pitchFamily="18" charset="0"/>
                <a:cs typeface="Times New Roman" panose="02020603050405020304" pitchFamily="18" charset="0"/>
              </a:rPr>
              <a:t>    Μετά το χτύπημα της Φλώρινας οι αρχές της πόλης εξαπέλυσαν νέο κύμα μαζικών συλλήψεων. Από τις 10 ως τις 12 Μαρτίου συνέλαβαν 150 οικογένειες, συγγενείς ανταρτών, όπως φαίνεται στον παρακάτω πίνακα:</a:t>
            </a: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r>
              <a:rPr lang="el-GR" sz="1900" dirty="0">
                <a:latin typeface="Times New Roman" panose="02020603050405020304" pitchFamily="18" charset="0"/>
                <a:cs typeface="Times New Roman" panose="02020603050405020304" pitchFamily="18" charset="0"/>
              </a:rPr>
              <a:t>Έγιναν συλλήψεις και στα χωριά: Άνω και Κάτω </a:t>
            </a:r>
            <a:r>
              <a:rPr lang="el-GR" sz="1900" dirty="0" err="1">
                <a:latin typeface="Times New Roman" panose="02020603050405020304" pitchFamily="18" charset="0"/>
                <a:cs typeface="Times New Roman" panose="02020603050405020304" pitchFamily="18" charset="0"/>
              </a:rPr>
              <a:t>Υδρούσα</a:t>
            </a:r>
            <a:r>
              <a:rPr lang="el-GR" sz="1900" dirty="0">
                <a:latin typeface="Times New Roman" panose="02020603050405020304" pitchFamily="18" charset="0"/>
                <a:cs typeface="Times New Roman" panose="02020603050405020304" pitchFamily="18" charset="0"/>
              </a:rPr>
              <a:t>, Τροπαιοφόρος, Σκοπιά, </a:t>
            </a:r>
            <a:r>
              <a:rPr lang="el-GR" sz="1900" dirty="0" err="1">
                <a:latin typeface="Times New Roman" panose="02020603050405020304" pitchFamily="18" charset="0"/>
                <a:cs typeface="Times New Roman" panose="02020603050405020304" pitchFamily="18" charset="0"/>
              </a:rPr>
              <a:t>Αμμοχώρι</a:t>
            </a:r>
            <a:r>
              <a:rPr lang="el-GR" sz="1900" dirty="0">
                <a:latin typeface="Times New Roman" panose="02020603050405020304" pitchFamily="18" charset="0"/>
                <a:cs typeface="Times New Roman" panose="02020603050405020304" pitchFamily="18" charset="0"/>
              </a:rPr>
              <a:t>, </a:t>
            </a:r>
            <a:r>
              <a:rPr lang="el-GR" sz="1900" dirty="0" err="1">
                <a:latin typeface="Times New Roman" panose="02020603050405020304" pitchFamily="18" charset="0"/>
                <a:cs typeface="Times New Roman" panose="02020603050405020304" pitchFamily="18" charset="0"/>
              </a:rPr>
              <a:t>Αρμενοχώρι</a:t>
            </a:r>
            <a:r>
              <a:rPr lang="el-GR" sz="1900" dirty="0">
                <a:latin typeface="Times New Roman" panose="02020603050405020304" pitchFamily="18" charset="0"/>
                <a:cs typeface="Times New Roman" panose="02020603050405020304" pitchFamily="18" charset="0"/>
              </a:rPr>
              <a:t> και </a:t>
            </a:r>
            <a:r>
              <a:rPr lang="el-GR" sz="1900" dirty="0" err="1">
                <a:latin typeface="Times New Roman" panose="02020603050405020304" pitchFamily="18" charset="0"/>
                <a:cs typeface="Times New Roman" panose="02020603050405020304" pitchFamily="18" charset="0"/>
              </a:rPr>
              <a:t>Μεσονήσι</a:t>
            </a:r>
            <a:r>
              <a:rPr lang="el-GR" sz="1900" dirty="0">
                <a:latin typeface="Times New Roman" panose="02020603050405020304" pitchFamily="18" charset="0"/>
                <a:cs typeface="Times New Roman" panose="02020603050405020304" pitchFamily="18" charset="0"/>
              </a:rPr>
              <a:t>. Έτσι, στα χωριά έμειναν πλέον μόνο οι </a:t>
            </a:r>
            <a:r>
              <a:rPr lang="el-GR" sz="1900" dirty="0" err="1">
                <a:latin typeface="Times New Roman" panose="02020603050405020304" pitchFamily="18" charset="0"/>
                <a:cs typeface="Times New Roman" panose="02020603050405020304" pitchFamily="18" charset="0"/>
              </a:rPr>
              <a:t>ΜΑΥδες</a:t>
            </a:r>
            <a:r>
              <a:rPr lang="el-GR" sz="1900" dirty="0">
                <a:latin typeface="Times New Roman" panose="02020603050405020304" pitchFamily="18" charset="0"/>
                <a:cs typeface="Times New Roman" panose="02020603050405020304" pitchFamily="18" charset="0"/>
              </a:rPr>
              <a:t>. Στο Αμύνταιο 15 αγρότες κατηγορήθηκαν ότι συνεργάζονταν με τμήματα του ΔΣΕ, ενώ στη Φλώρινα συνελήφθησαν 50 άτομα και καταδικάστηκαν σε πολυετείς φυλακίσεις.</a:t>
            </a:r>
          </a:p>
        </p:txBody>
      </p:sp>
      <p:sp>
        <p:nvSpPr>
          <p:cNvPr id="5" name="Slide Number Placeholder 4"/>
          <p:cNvSpPr>
            <a:spLocks noGrp="1"/>
          </p:cNvSpPr>
          <p:nvPr>
            <p:ph type="sldNum" sz="quarter" idx="12"/>
          </p:nvPr>
        </p:nvSpPr>
        <p:spPr/>
        <p:txBody>
          <a:bodyPr>
            <a:normAutofit/>
          </a:bodyPr>
          <a:lstStyle/>
          <a:p>
            <a:fld id="{73B2B2E0-6BF8-49DB-A803-961981A7C483}" type="slidenum">
              <a:rPr lang="en-US" altLang="el-GR" smtClean="0"/>
              <a:pPr/>
              <a:t>551</a:t>
            </a:fld>
            <a:endParaRPr lang="en-US" altLang="el-GR"/>
          </a:p>
        </p:txBody>
      </p:sp>
      <p:graphicFrame>
        <p:nvGraphicFramePr>
          <p:cNvPr id="4" name="Table 3"/>
          <p:cNvGraphicFramePr>
            <a:graphicFrameLocks noGrp="1"/>
          </p:cNvGraphicFramePr>
          <p:nvPr>
            <p:extLst>
              <p:ext uri="{D42A27DB-BD31-4B8C-83A1-F6EECF244321}">
                <p14:modId xmlns:p14="http://schemas.microsoft.com/office/powerpoint/2010/main" val="832583067"/>
              </p:ext>
            </p:extLst>
          </p:nvPr>
        </p:nvGraphicFramePr>
        <p:xfrm>
          <a:off x="1524000" y="1545046"/>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l-GR" sz="1600" dirty="0">
                          <a:latin typeface="Times New Roman" panose="02020603050405020304" pitchFamily="18" charset="0"/>
                          <a:cs typeface="Times New Roman" panose="02020603050405020304" pitchFamily="18" charset="0"/>
                        </a:rPr>
                        <a:t>Χωριό</a:t>
                      </a:r>
                    </a:p>
                  </a:txBody>
                  <a:tcPr/>
                </a:tc>
                <a:tc>
                  <a:txBody>
                    <a:bodyPr/>
                    <a:lstStyle/>
                    <a:p>
                      <a:r>
                        <a:rPr lang="el-GR" sz="1600" dirty="0">
                          <a:latin typeface="Times New Roman" panose="02020603050405020304" pitchFamily="18" charset="0"/>
                          <a:cs typeface="Times New Roman" panose="02020603050405020304" pitchFamily="18" charset="0"/>
                        </a:rPr>
                        <a:t>Συλληφθείσες</a:t>
                      </a:r>
                      <a:r>
                        <a:rPr lang="el-GR" sz="1600" baseline="0" dirty="0">
                          <a:latin typeface="Times New Roman" panose="02020603050405020304" pitchFamily="18" charset="0"/>
                          <a:cs typeface="Times New Roman" panose="02020603050405020304" pitchFamily="18" charset="0"/>
                        </a:rPr>
                        <a:t> Οικογένειες</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l-GR" sz="1800" b="1" dirty="0">
                          <a:latin typeface="Times New Roman" panose="02020603050405020304" pitchFamily="18" charset="0"/>
                          <a:cs typeface="Times New Roman" panose="02020603050405020304" pitchFamily="18" charset="0"/>
                        </a:rPr>
                        <a:t>Αγία</a:t>
                      </a:r>
                      <a:r>
                        <a:rPr lang="el-GR" sz="1800" b="1" baseline="0" dirty="0">
                          <a:latin typeface="Times New Roman" panose="02020603050405020304" pitchFamily="18" charset="0"/>
                          <a:cs typeface="Times New Roman" panose="02020603050405020304" pitchFamily="18" charset="0"/>
                        </a:rPr>
                        <a:t> Παρασκευή</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001"/>
                  </a:ext>
                </a:extLst>
              </a:tr>
              <a:tr h="370840">
                <a:tc>
                  <a:txBody>
                    <a:bodyPr/>
                    <a:lstStyle/>
                    <a:p>
                      <a:r>
                        <a:rPr lang="el-GR" sz="1800" b="1" dirty="0" err="1">
                          <a:latin typeface="Times New Roman" panose="02020603050405020304" pitchFamily="18" charset="0"/>
                          <a:cs typeface="Times New Roman" panose="02020603050405020304" pitchFamily="18" charset="0"/>
                        </a:rPr>
                        <a:t>Παριόρι</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a:latin typeface="Times New Roman" panose="02020603050405020304" pitchFamily="18" charset="0"/>
                          <a:cs typeface="Times New Roman" panose="02020603050405020304" pitchFamily="18" charset="0"/>
                        </a:rPr>
                        <a:t>13</a:t>
                      </a:r>
                    </a:p>
                  </a:txBody>
                  <a:tcPr/>
                </a:tc>
                <a:extLst>
                  <a:ext uri="{0D108BD9-81ED-4DB2-BD59-A6C34878D82A}">
                    <a16:rowId xmlns:a16="http://schemas.microsoft.com/office/drawing/2014/main" val="10002"/>
                  </a:ext>
                </a:extLst>
              </a:tr>
              <a:tr h="370840">
                <a:tc>
                  <a:txBody>
                    <a:bodyPr/>
                    <a:lstStyle/>
                    <a:p>
                      <a:r>
                        <a:rPr lang="el-GR" sz="1800" b="1" dirty="0" err="1">
                          <a:latin typeface="Times New Roman" panose="02020603050405020304" pitchFamily="18" charset="0"/>
                          <a:cs typeface="Times New Roman" panose="02020603050405020304" pitchFamily="18" charset="0"/>
                        </a:rPr>
                        <a:t>Πολυπλάτανος</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a:latin typeface="Times New Roman" panose="02020603050405020304" pitchFamily="18" charset="0"/>
                          <a:cs typeface="Times New Roman" panose="02020603050405020304" pitchFamily="18" charset="0"/>
                        </a:rPr>
                        <a:t>9</a:t>
                      </a:r>
                    </a:p>
                  </a:txBody>
                  <a:tcPr/>
                </a:tc>
                <a:extLst>
                  <a:ext uri="{0D108BD9-81ED-4DB2-BD59-A6C34878D82A}">
                    <a16:rowId xmlns:a16="http://schemas.microsoft.com/office/drawing/2014/main" val="10003"/>
                  </a:ext>
                </a:extLst>
              </a:tr>
              <a:tr h="370840">
                <a:tc>
                  <a:txBody>
                    <a:bodyPr/>
                    <a:lstStyle/>
                    <a:p>
                      <a:r>
                        <a:rPr lang="el-GR" sz="1800" b="1" dirty="0">
                          <a:latin typeface="Times New Roman" panose="02020603050405020304" pitchFamily="18" charset="0"/>
                          <a:cs typeface="Times New Roman" panose="02020603050405020304" pitchFamily="18" charset="0"/>
                        </a:rPr>
                        <a:t>Κάτω</a:t>
                      </a:r>
                      <a:r>
                        <a:rPr lang="el-GR" sz="1800" b="1" baseline="0" dirty="0">
                          <a:latin typeface="Times New Roman" panose="02020603050405020304" pitchFamily="18" charset="0"/>
                          <a:cs typeface="Times New Roman" panose="02020603050405020304" pitchFamily="18" charset="0"/>
                        </a:rPr>
                        <a:t> Κλεινές</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10004"/>
                  </a:ext>
                </a:extLst>
              </a:tr>
              <a:tr h="370840">
                <a:tc>
                  <a:txBody>
                    <a:bodyPr/>
                    <a:lstStyle/>
                    <a:p>
                      <a:r>
                        <a:rPr lang="el-GR" sz="1800" b="1" dirty="0">
                          <a:latin typeface="Times New Roman" panose="02020603050405020304" pitchFamily="18" charset="0"/>
                          <a:cs typeface="Times New Roman" panose="02020603050405020304" pitchFamily="18" charset="0"/>
                        </a:rPr>
                        <a:t>Άνω Κλεινές</a:t>
                      </a:r>
                    </a:p>
                  </a:txBody>
                  <a:tcPr/>
                </a:tc>
                <a:tc>
                  <a:txBody>
                    <a:bodyPr/>
                    <a:lstStyle/>
                    <a:p>
                      <a:r>
                        <a:rPr lang="el-GR" sz="1800" b="1" dirty="0">
                          <a:latin typeface="Times New Roman" panose="02020603050405020304" pitchFamily="18" charset="0"/>
                          <a:cs typeface="Times New Roman" panose="02020603050405020304" pitchFamily="18" charset="0"/>
                        </a:rPr>
                        <a:t>30 </a:t>
                      </a:r>
                    </a:p>
                  </a:txBody>
                  <a:tcPr/>
                </a:tc>
                <a:extLst>
                  <a:ext uri="{0D108BD9-81ED-4DB2-BD59-A6C34878D82A}">
                    <a16:rowId xmlns:a16="http://schemas.microsoft.com/office/drawing/2014/main" val="10005"/>
                  </a:ext>
                </a:extLst>
              </a:tr>
              <a:tr h="370840">
                <a:tc>
                  <a:txBody>
                    <a:bodyPr/>
                    <a:lstStyle/>
                    <a:p>
                      <a:r>
                        <a:rPr lang="el-GR" sz="1800" b="1" dirty="0">
                          <a:latin typeface="Times New Roman" panose="02020603050405020304" pitchFamily="18" charset="0"/>
                          <a:cs typeface="Times New Roman" panose="02020603050405020304" pitchFamily="18" charset="0"/>
                        </a:rPr>
                        <a:t>Άνω</a:t>
                      </a:r>
                      <a:r>
                        <a:rPr lang="el-GR" sz="1800" b="1" baseline="0" dirty="0">
                          <a:latin typeface="Times New Roman" panose="02020603050405020304" pitchFamily="18" charset="0"/>
                          <a:cs typeface="Times New Roman" panose="02020603050405020304" pitchFamily="18" charset="0"/>
                        </a:rPr>
                        <a:t> και Κάτω </a:t>
                      </a:r>
                      <a:r>
                        <a:rPr lang="el-GR" sz="1800" b="1" baseline="0" dirty="0" err="1">
                          <a:latin typeface="Times New Roman" panose="02020603050405020304" pitchFamily="18" charset="0"/>
                          <a:cs typeface="Times New Roman" panose="02020603050405020304" pitchFamily="18" charset="0"/>
                        </a:rPr>
                        <a:t>Καλλινίκη</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val="10006"/>
                  </a:ext>
                </a:extLst>
              </a:tr>
              <a:tr h="370840">
                <a:tc>
                  <a:txBody>
                    <a:bodyPr/>
                    <a:lstStyle/>
                    <a:p>
                      <a:r>
                        <a:rPr lang="el-GR" sz="1800" b="1" dirty="0">
                          <a:latin typeface="Times New Roman" panose="02020603050405020304" pitchFamily="18" charset="0"/>
                          <a:cs typeface="Times New Roman" panose="02020603050405020304" pitchFamily="18" charset="0"/>
                        </a:rPr>
                        <a:t>Νέος Καύκασος</a:t>
                      </a:r>
                    </a:p>
                  </a:txBody>
                  <a:tcPr/>
                </a:tc>
                <a:tc>
                  <a:txBody>
                    <a:bodyPr/>
                    <a:lstStyle/>
                    <a:p>
                      <a:r>
                        <a:rPr lang="el-GR" sz="1800" b="1" dirty="0">
                          <a:latin typeface="Times New Roman" panose="02020603050405020304" pitchFamily="18" charset="0"/>
                          <a:cs typeface="Times New Roman" panose="02020603050405020304" pitchFamily="18" charset="0"/>
                        </a:rPr>
                        <a:t>18 οικογένειες</a:t>
                      </a:r>
                      <a:r>
                        <a:rPr lang="el-GR" sz="1800" b="1" baseline="0" dirty="0">
                          <a:latin typeface="Times New Roman" panose="02020603050405020304" pitchFamily="18" charset="0"/>
                          <a:cs typeface="Times New Roman" panose="02020603050405020304" pitchFamily="18" charset="0"/>
                        </a:rPr>
                        <a:t> και 17 άτομα</a:t>
                      </a:r>
                      <a:endParaRPr lang="el-GR"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04341278"/>
      </p:ext>
    </p:extLst>
  </p:cSld>
  <p:clrMapOvr>
    <a:masterClrMapping/>
  </p:clrMapOvr>
  <p:transition>
    <p:dissolve/>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1886"/>
            <a:ext cx="9144000" cy="6251824"/>
          </a:xfrm>
        </p:spPr>
        <p:txBody>
          <a:bodyPr/>
          <a:lstStyle/>
          <a:p>
            <a:pPr algn="just">
              <a:buFont typeface="Wingdings" panose="05000000000000000000" pitchFamily="2" charset="2"/>
              <a:buChar char="§"/>
            </a:pPr>
            <a:r>
              <a:rPr lang="el-GR" sz="1900" dirty="0">
                <a:latin typeface="Times New Roman" panose="02020603050405020304" pitchFamily="18" charset="0"/>
                <a:cs typeface="Times New Roman" panose="02020603050405020304" pitchFamily="18" charset="0"/>
              </a:rPr>
              <a:t>Τα μεσάνυχτα 12 προς 13 Μαΐου τα τμήματα του ΔΣΕ επιτέθηκαν αιφνιδιαστικά στο ύψωμα 1694 στα </a:t>
            </a:r>
            <a:r>
              <a:rPr lang="el-GR" sz="1900" dirty="0" err="1">
                <a:latin typeface="Times New Roman" panose="02020603050405020304" pitchFamily="18" charset="0"/>
                <a:cs typeface="Times New Roman" panose="02020603050405020304" pitchFamily="18" charset="0"/>
              </a:rPr>
              <a:t>Κουλκουθούρια</a:t>
            </a:r>
            <a:r>
              <a:rPr lang="el-GR" sz="1900" dirty="0">
                <a:latin typeface="Times New Roman" panose="02020603050405020304" pitchFamily="18" charset="0"/>
                <a:cs typeface="Times New Roman" panose="02020603050405020304" pitchFamily="18" charset="0"/>
              </a:rPr>
              <a:t> και το κατέλαβαν. </a:t>
            </a: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l-GR" sz="2400" dirty="0">
                <a:latin typeface="Times New Roman" panose="02020603050405020304" pitchFamily="18" charset="0"/>
                <a:cs typeface="Times New Roman" panose="02020603050405020304" pitchFamily="18" charset="0"/>
              </a:rPr>
              <a:t>Τα κυβερνητικά τμήματα πανικοβλήθηκαν κι έριξαν όλη την εφεδρεία της 1</a:t>
            </a:r>
            <a:r>
              <a:rPr lang="el-GR" sz="2400" baseline="30000" dirty="0">
                <a:latin typeface="Times New Roman" panose="02020603050405020304" pitchFamily="18" charset="0"/>
                <a:cs typeface="Times New Roman" panose="02020603050405020304" pitchFamily="18" charset="0"/>
              </a:rPr>
              <a:t>ης</a:t>
            </a:r>
            <a:r>
              <a:rPr lang="el-GR" sz="2400" dirty="0">
                <a:latin typeface="Times New Roman" panose="02020603050405020304" pitchFamily="18" charset="0"/>
                <a:cs typeface="Times New Roman" panose="02020603050405020304" pitchFamily="18" charset="0"/>
              </a:rPr>
              <a:t> Μεραρχίας.  Οι μάχες κράτησαν μέχρι τις 16 του Μάη. Αμφότερα τα τμήματα είχαν σοβαρές απώλειες σε νεκρούς και τραυματίες. </a:t>
            </a:r>
          </a:p>
          <a:p>
            <a:pPr algn="just">
              <a:buFont typeface="Wingdings" panose="05000000000000000000" pitchFamily="2" charset="2"/>
              <a:buChar char="§"/>
            </a:pPr>
            <a:r>
              <a:rPr lang="el-GR" sz="2400" dirty="0">
                <a:latin typeface="Times New Roman" panose="02020603050405020304" pitchFamily="18" charset="0"/>
                <a:cs typeface="Times New Roman" panose="02020603050405020304" pitchFamily="18" charset="0"/>
              </a:rPr>
              <a:t>Στις 16 προς 17 Απριλίου τμήματα της 103</a:t>
            </a:r>
            <a:r>
              <a:rPr lang="el-GR" sz="2400" baseline="30000" dirty="0">
                <a:latin typeface="Times New Roman" panose="02020603050405020304" pitchFamily="18" charset="0"/>
                <a:cs typeface="Times New Roman" panose="02020603050405020304" pitchFamily="18" charset="0"/>
              </a:rPr>
              <a:t>ης</a:t>
            </a:r>
            <a:r>
              <a:rPr lang="el-GR" sz="2400" dirty="0">
                <a:latin typeface="Times New Roman" panose="02020603050405020304" pitchFamily="18" charset="0"/>
                <a:cs typeface="Times New Roman" panose="02020603050405020304" pitchFamily="18" charset="0"/>
              </a:rPr>
              <a:t> Ταξιαρχίας του ΔΣΕ έκαναν επιθετικές ενέργειες στις οχυρωμένες θέσεις του στρατού στο Αμύνταιο, στο Ξινό Νερό και στο Κλειδί. Έγιναν σκληρές μάχες. Ο στρατός έκανε χρήση τεθωρακισμένων, αεροπορίας και πυροβολικού. Στα χωριά </a:t>
            </a:r>
            <a:r>
              <a:rPr lang="el-GR" sz="2400" dirty="0" err="1">
                <a:latin typeface="Times New Roman" panose="02020603050405020304" pitchFamily="18" charset="0"/>
                <a:cs typeface="Times New Roman" panose="02020603050405020304" pitchFamily="18" charset="0"/>
              </a:rPr>
              <a:t>Βεύη</a:t>
            </a:r>
            <a:r>
              <a:rPr lang="el-GR" sz="2400" dirty="0">
                <a:latin typeface="Times New Roman" panose="02020603050405020304" pitchFamily="18" charset="0"/>
                <a:cs typeface="Times New Roman" panose="02020603050405020304" pitchFamily="18" charset="0"/>
              </a:rPr>
              <a:t>, Λόφους και Μελίτη έγιναν ταυτόχρονες επιθετικές κρούσεις από τα τμήματα του ΔΣΕ.</a:t>
            </a: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552</a:t>
            </a:fld>
            <a:endParaRPr lang="en-US" altLang="el-GR"/>
          </a:p>
        </p:txBody>
      </p:sp>
    </p:spTree>
    <p:extLst>
      <p:ext uri="{BB962C8B-B14F-4D97-AF65-F5344CB8AC3E}">
        <p14:creationId xmlns:p14="http://schemas.microsoft.com/office/powerpoint/2010/main" val="3981389724"/>
      </p:ext>
    </p:extLst>
  </p:cSld>
  <p:clrMapOvr>
    <a:masterClrMapping/>
  </p:clrMapOvr>
  <p:transition>
    <p:dissolve/>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9134"/>
            <a:ext cx="9144000" cy="6508865"/>
          </a:xfrm>
        </p:spPr>
        <p:txBody>
          <a:bodyPr>
            <a:normAutofit lnSpcReduction="10000"/>
          </a:bodyPr>
          <a:lstStyle/>
          <a:p>
            <a:pPr marL="0" indent="0">
              <a:buNone/>
            </a:pPr>
            <a:r>
              <a:rPr lang="el-GR" sz="2800" dirty="0">
                <a:latin typeface="Times New Roman" panose="02020603050405020304" pitchFamily="18" charset="0"/>
                <a:cs typeface="Times New Roman" panose="02020603050405020304" pitchFamily="18" charset="0"/>
              </a:rPr>
              <a:t>ΠΗΓΕΣ ΓΙΑ ΤΗ ΜΑΧΗ ΤΗΣ ΦΛΩΡΙΝΑΣ</a:t>
            </a:r>
          </a:p>
          <a:p>
            <a:pPr marL="0" indent="0" algn="just">
              <a:buNone/>
            </a:pPr>
            <a:endParaRPr lang="el-GR" sz="17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l-GR" sz="1700" dirty="0">
              <a:latin typeface="Times New Roman" panose="02020603050405020304" pitchFamily="18" charset="0"/>
              <a:cs typeface="Times New Roman" panose="02020603050405020304" pitchFamily="18" charset="0"/>
            </a:endParaRPr>
          </a:p>
          <a:p>
            <a:pPr marL="0" indent="0" algn="just">
              <a:buNone/>
            </a:pPr>
            <a:endParaRPr lang="el-GR" sz="17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sz="1700" dirty="0">
                <a:solidFill>
                  <a:schemeClr val="tx1"/>
                </a:solidFill>
                <a:latin typeface="Times New Roman" panose="02020603050405020304" pitchFamily="18" charset="0"/>
                <a:cs typeface="Times New Roman" panose="02020603050405020304" pitchFamily="18" charset="0"/>
              </a:rPr>
              <a:t>«</a:t>
            </a:r>
            <a:r>
              <a:rPr lang="el-GR" sz="2000" i="1" dirty="0">
                <a:solidFill>
                  <a:schemeClr val="tx1"/>
                </a:solidFill>
                <a:latin typeface="Times New Roman" panose="02020603050405020304" pitchFamily="18" charset="0"/>
                <a:cs typeface="Times New Roman" panose="02020603050405020304" pitchFamily="18" charset="0"/>
              </a:rPr>
              <a:t>Επρόκειτο για την απόπειρα από το Δημοκρατικό Στρατό Ελλάδας να καταλάβει την πόλη της Φλώρινας από τον Ελληνικό Στρατό. Η ηγεσία του ΔΣΕ απέδιδε μεγάλη σημασία στην κατάληψη της Φλώρινας, ελπίζοντας ότι θα μπορούσε να εγκαταστήσει εκεί την κυβέρνησή της. Η γειτνίαση με τα σύνορα της Αλβανίας και της Γιουγκοσλαβίας αποτελούσε ένα βασικό μακροχρόνιο πλεονέκτημα. Επίσης, άμεσος στόχος ήταν η στρατολόγηση ανδρών. </a:t>
            </a:r>
          </a:p>
          <a:p>
            <a:pPr marL="0" indent="0" algn="just">
              <a:buNone/>
            </a:pPr>
            <a:r>
              <a:rPr lang="el-GR" sz="2000" i="1" dirty="0">
                <a:solidFill>
                  <a:schemeClr val="tx1"/>
                </a:solidFill>
                <a:latin typeface="Times New Roman" panose="02020603050405020304" pitchFamily="18" charset="0"/>
                <a:cs typeface="Times New Roman" panose="02020603050405020304" pitchFamily="18" charset="0"/>
              </a:rPr>
              <a:t>Κατά την διάρκεια του 1948 ο ΕΣ απέκτησε σημαντική υπεροχή έχοντας καταλάβει τον Γράμμο. Ωστόσο, ο ΔΣΕ διατηρούσε τον έλεγχο μεγάλου μέρους της Δ. Μακεδονίας. Ορμητήριό τους ήταν το Βίτσι, όπου είχαν συγκεντρωθεί περίπου 10 χιλιάδες μαχητές. Στόχος τους ήταν η κατάληψη ενός αστικού κέντρου για να πετύχουν κάποιο τακτικό πλεονέκτημα και αναζωπύρωση του ηθικού τους. Επίσης, μια σταθερή εδαφική επικράτεια στα πεδινά θα λειτουργούσε ως βάση για τη διεκδίκηση της πολυπόθητης πολιτικής αναγνώρισης της «Προσωρινής Δημοκρατικής Κυβέρνησης» (ΠΔΚ) από το εξωτερικό.</a:t>
            </a:r>
            <a:r>
              <a:rPr lang="en-US" sz="2000" i="1"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l-GR" sz="2000" i="1" dirty="0">
                <a:solidFill>
                  <a:schemeClr val="tx1"/>
                </a:solidFill>
                <a:latin typeface="Times New Roman" panose="02020603050405020304" pitchFamily="18" charset="0"/>
                <a:cs typeface="Times New Roman" panose="02020603050405020304" pitchFamily="18" charset="0"/>
              </a:rPr>
              <a:t>Η πρώτη απόπειρα διεξήχθη στη Νάουσα, την οποία κατόρθωσαν να καταλάβουν αλλά μόνο για τέσσερις μέρες (11-15 Ιανουαρίου).</a:t>
            </a:r>
          </a:p>
          <a:p>
            <a:pPr marL="0" indent="0" algn="just">
              <a:buNone/>
            </a:pPr>
            <a:endParaRPr lang="el-GR" sz="17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553</a:t>
            </a:fld>
            <a:endParaRPr lang="en-US" altLang="el-GR"/>
          </a:p>
        </p:txBody>
      </p:sp>
    </p:spTree>
    <p:extLst>
      <p:ext uri="{BB962C8B-B14F-4D97-AF65-F5344CB8AC3E}">
        <p14:creationId xmlns:p14="http://schemas.microsoft.com/office/powerpoint/2010/main" val="1127665910"/>
      </p:ext>
    </p:extLst>
  </p:cSld>
  <p:clrMapOvr>
    <a:masterClrMapping/>
  </p:clrMapOvr>
  <p:transition>
    <p:dissolve/>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335" y="440574"/>
            <a:ext cx="7822275" cy="6184670"/>
          </a:xfrm>
        </p:spPr>
        <p:txBody>
          <a:bodyPr>
            <a:normAutofit lnSpcReduction="10000"/>
          </a:bodyPr>
          <a:lstStyle/>
          <a:p>
            <a:pPr marL="0" indent="0" algn="just">
              <a:buNone/>
            </a:pPr>
            <a:r>
              <a:rPr lang="el-GR" sz="1700" dirty="0">
                <a:latin typeface="Times New Roman" panose="02020603050405020304" pitchFamily="18" charset="0"/>
                <a:cs typeface="Times New Roman" panose="02020603050405020304" pitchFamily="18" charset="0"/>
              </a:rPr>
              <a:t>Στις 30 Ιανουαρίου την ηγεσία του Γενικού Αρχηγείου του ΔΣΕ ανέλαβαν οι σχετικά άπειροι Γιώργος </a:t>
            </a:r>
            <a:r>
              <a:rPr lang="el-GR" sz="1700" dirty="0" err="1">
                <a:latin typeface="Times New Roman" panose="02020603050405020304" pitchFamily="18" charset="0"/>
                <a:cs typeface="Times New Roman" panose="02020603050405020304" pitchFamily="18" charset="0"/>
              </a:rPr>
              <a:t>Βοντίτσιος</a:t>
            </a:r>
            <a:r>
              <a:rPr lang="el-GR" sz="1700" dirty="0">
                <a:latin typeface="Times New Roman" panose="02020603050405020304" pitchFamily="18" charset="0"/>
                <a:cs typeface="Times New Roman" panose="02020603050405020304" pitchFamily="18" charset="0"/>
              </a:rPr>
              <a:t> («</a:t>
            </a:r>
            <a:r>
              <a:rPr lang="el-GR" sz="1700" dirty="0" err="1">
                <a:latin typeface="Times New Roman" panose="02020603050405020304" pitchFamily="18" charset="0"/>
                <a:cs typeface="Times New Roman" panose="02020603050405020304" pitchFamily="18" charset="0"/>
              </a:rPr>
              <a:t>Γούσιας</a:t>
            </a:r>
            <a:r>
              <a:rPr lang="el-GR" sz="1700" dirty="0">
                <a:latin typeface="Times New Roman" panose="02020603050405020304" pitchFamily="18" charset="0"/>
                <a:cs typeface="Times New Roman" panose="02020603050405020304" pitchFamily="18" charset="0"/>
              </a:rPr>
              <a:t>») ως Αντιστράτηγος, και ο Δημήτρης </a:t>
            </a:r>
            <a:r>
              <a:rPr lang="el-GR" sz="1700" dirty="0" err="1">
                <a:latin typeface="Times New Roman" panose="02020603050405020304" pitchFamily="18" charset="0"/>
                <a:cs typeface="Times New Roman" panose="02020603050405020304" pitchFamily="18" charset="0"/>
              </a:rPr>
              <a:t>Βλαντάς</a:t>
            </a:r>
            <a:r>
              <a:rPr lang="el-GR" sz="1700" dirty="0">
                <a:latin typeface="Times New Roman" panose="02020603050405020304" pitchFamily="18" charset="0"/>
                <a:cs typeface="Times New Roman" panose="02020603050405020304" pitchFamily="18" charset="0"/>
              </a:rPr>
              <a:t> ως Υποστράτηγος. Στόχος τους ήταν μία σημαντική επιτυχία, μεταξύ άλλων και ως </a:t>
            </a:r>
          </a:p>
          <a:p>
            <a:pPr marL="0" indent="0" algn="just">
              <a:buNone/>
            </a:pPr>
            <a:endParaRPr lang="el-GR" sz="1700" dirty="0">
              <a:latin typeface="Times New Roman" panose="02020603050405020304" pitchFamily="18" charset="0"/>
              <a:cs typeface="Times New Roman" panose="02020603050405020304" pitchFamily="18" charset="0"/>
            </a:endParaRPr>
          </a:p>
          <a:p>
            <a:pPr marL="0" indent="0" algn="just">
              <a:buNone/>
            </a:pPr>
            <a:r>
              <a:rPr lang="el-GR" sz="1700" dirty="0">
                <a:latin typeface="Times New Roman" panose="02020603050405020304" pitchFamily="18" charset="0"/>
                <a:cs typeface="Times New Roman" panose="02020603050405020304" pitchFamily="18" charset="0"/>
              </a:rPr>
              <a:t>απάντηση στην ανάληψη της αρχιστρατηγίας του ΕΣ από τον Αλέξανδρο Παπάγο την ίδια εποχή. Η Κοζάνη αποφεύχθηκε ως στόχος της ισχυρής παρουσίας του ΕΣ. Έτσι, επιλέχθηκε η Φλώρινα, η οποία όμως επίσης διέθετε αξιόλογη φρουρά.</a:t>
            </a:r>
          </a:p>
          <a:p>
            <a:pPr marL="0" indent="0" algn="just">
              <a:buNone/>
            </a:pPr>
            <a:r>
              <a:rPr lang="el-GR" sz="1700" dirty="0">
                <a:latin typeface="Times New Roman" panose="02020603050405020304" pitchFamily="18" charset="0"/>
                <a:cs typeface="Times New Roman" panose="02020603050405020304" pitchFamily="18" charset="0"/>
              </a:rPr>
              <a:t>Η επίθεση του ΔΣΕ εκδηλώθηκε στις 3.30 τα ξημερώματα στις 12 Φεβρουαρίου. Ο σκοπός ήταν η κατάληψη των υψωμάτων γύρω από την πόλη όσο ήταν σκοτάδι, και κατόπιν η είσοδος σε αυτήν με το χάραμα. Οι επιθέσεις διεξήχθησαν σχεδόν ταυτόχρονα και οδήγησαν στην κατάληψη μερικών υψωμάτων. Ο ΕΣ αντεπιτέθηκε άμεσα με επιτυχία, και αντιμετώπισε ακαριαία μία από τις τέσσερις ταξιαρχίες του ΔΣΕ που κατάφερε να εισδύσει για λίγο στην πόλη. 200 άνδρες του ΔΣΕ πιάστηκαν αιχμάλωτοι και κρατήθηκαν σε ένα κτίριο της πόλεως. Το απόγευμα της ίδιας ημέρας, ο ΔΣΕ εξαπέλυσε μια τελευταία επίθεση, η οποία όμως επίσης απέτυχε. </a:t>
            </a:r>
          </a:p>
          <a:p>
            <a:pPr marL="0" indent="0" algn="just">
              <a:buNone/>
            </a:pPr>
            <a:r>
              <a:rPr lang="el-GR" sz="1700" u="sng" dirty="0">
                <a:latin typeface="Times New Roman" panose="02020603050405020304" pitchFamily="18" charset="0"/>
                <a:cs typeface="Times New Roman" panose="02020603050405020304" pitchFamily="18" charset="0"/>
              </a:rPr>
              <a:t>Σύμφωνα με το Γενικό Επιτελείο του ΕΣ</a:t>
            </a:r>
            <a:r>
              <a:rPr lang="el-GR" sz="1700" dirty="0">
                <a:latin typeface="Times New Roman" panose="02020603050405020304" pitchFamily="18" charset="0"/>
                <a:cs typeface="Times New Roman" panose="02020603050405020304" pitchFamily="18" charset="0"/>
              </a:rPr>
              <a:t>, ο ΔΣΕ είχε 713 νεκρούς και 350 συλληφθέντες και </a:t>
            </a:r>
            <a:r>
              <a:rPr lang="el-GR" sz="1700" dirty="0" err="1">
                <a:latin typeface="Times New Roman" panose="02020603050405020304" pitchFamily="18" charset="0"/>
                <a:cs typeface="Times New Roman" panose="02020603050405020304" pitchFamily="18" charset="0"/>
              </a:rPr>
              <a:t>παραδοθέντες</a:t>
            </a:r>
            <a:r>
              <a:rPr lang="el-GR" sz="1700" dirty="0">
                <a:latin typeface="Times New Roman" panose="02020603050405020304" pitchFamily="18" charset="0"/>
                <a:cs typeface="Times New Roman" panose="02020603050405020304" pitchFamily="18" charset="0"/>
              </a:rPr>
              <a:t>, ενώ οι κυβερνητικοί 44 νεκρούς, 284 τραυματίες και 35 αγνοούμενους. </a:t>
            </a:r>
            <a:r>
              <a:rPr lang="el-GR" sz="1700" u="sng" dirty="0">
                <a:latin typeface="Times New Roman" panose="02020603050405020304" pitchFamily="18" charset="0"/>
                <a:cs typeface="Times New Roman" panose="02020603050405020304" pitchFamily="18" charset="0"/>
              </a:rPr>
              <a:t>Σύμφωνα με το Γενικό Αρχηγείο του ΔΣΕ,</a:t>
            </a:r>
            <a:r>
              <a:rPr lang="el-GR" sz="1700" dirty="0">
                <a:latin typeface="Times New Roman" panose="02020603050405020304" pitchFamily="18" charset="0"/>
                <a:cs typeface="Times New Roman" panose="02020603050405020304" pitchFamily="18" charset="0"/>
              </a:rPr>
              <a:t> από τα κυβερνητικά τμήματα σκοτώθηκαν 404, τραυματίστηκαν 976 και αιχμαλωτίστηκαν 82 - ενώ, κατά τον Δημήτρη </a:t>
            </a:r>
            <a:r>
              <a:rPr lang="el-GR" sz="1700" dirty="0" err="1">
                <a:latin typeface="Times New Roman" panose="02020603050405020304" pitchFamily="18" charset="0"/>
                <a:cs typeface="Times New Roman" panose="02020603050405020304" pitchFamily="18" charset="0"/>
              </a:rPr>
              <a:t>Βλαντά</a:t>
            </a:r>
            <a:r>
              <a:rPr lang="el-GR" sz="1700" dirty="0">
                <a:latin typeface="Times New Roman" panose="02020603050405020304" pitchFamily="18" charset="0"/>
                <a:cs typeface="Times New Roman" panose="02020603050405020304" pitchFamily="18" charset="0"/>
              </a:rPr>
              <a:t> οι απώλειες του Δημοκρατικού Στρατού, που έχασε σ' αυτή τη μάχη 194 στελέχη, ανέβηκαν σε 334 νεκρούς, 867 τραυματίες, 14 λιποτάκτες και 199 αγνοούμενους».</a:t>
            </a: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554</a:t>
            </a:fld>
            <a:endParaRPr lang="en-US" altLang="el-GR"/>
          </a:p>
        </p:txBody>
      </p:sp>
    </p:spTree>
    <p:extLst>
      <p:ext uri="{BB962C8B-B14F-4D97-AF65-F5344CB8AC3E}">
        <p14:creationId xmlns:p14="http://schemas.microsoft.com/office/powerpoint/2010/main" val="283130348"/>
      </p:ext>
    </p:extLst>
  </p:cSld>
  <p:clrMapOvr>
    <a:masterClrMapping/>
  </p:clrMapOvr>
  <p:transition>
    <p:dissolve/>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49135"/>
            <a:ext cx="7780713" cy="6159730"/>
          </a:xfrm>
        </p:spPr>
        <p:txBody>
          <a:bodyPr>
            <a:normAutofit/>
          </a:bodyPr>
          <a:lstStyle/>
          <a:p>
            <a:pPr algn="just">
              <a:buFont typeface="Wingdings" panose="05000000000000000000" pitchFamily="2" charset="2"/>
              <a:buChar char="Ø"/>
            </a:pPr>
            <a:r>
              <a:rPr lang="el-GR" sz="1900" b="1" dirty="0">
                <a:latin typeface="Times New Roman" panose="02020603050405020304" pitchFamily="18" charset="0"/>
                <a:cs typeface="Times New Roman" panose="02020603050405020304" pitchFamily="18" charset="0"/>
              </a:rPr>
              <a:t>Αρχεία Σύγχρονης Κοινωνικής Ιστορίας</a:t>
            </a:r>
          </a:p>
          <a:p>
            <a:pPr marL="0" indent="0" algn="just">
              <a:buNone/>
            </a:pPr>
            <a:endParaRPr lang="el-GR" sz="1700" dirty="0">
              <a:latin typeface="Times New Roman" panose="02020603050405020304" pitchFamily="18" charset="0"/>
              <a:cs typeface="Times New Roman" panose="02020603050405020304" pitchFamily="18" charset="0"/>
            </a:endParaRPr>
          </a:p>
          <a:p>
            <a:pPr marL="0" indent="0" algn="just">
              <a:buNone/>
            </a:pPr>
            <a:endParaRPr lang="el-GR" sz="1700" dirty="0">
              <a:latin typeface="Times New Roman" panose="02020603050405020304" pitchFamily="18" charset="0"/>
              <a:cs typeface="Times New Roman" panose="02020603050405020304" pitchFamily="18" charset="0"/>
            </a:endParaRPr>
          </a:p>
          <a:p>
            <a:pPr marL="0" indent="0" algn="just">
              <a:buNone/>
            </a:pPr>
            <a:endParaRPr lang="el-GR" sz="1700" dirty="0">
              <a:latin typeface="Times New Roman" panose="02020603050405020304" pitchFamily="18" charset="0"/>
              <a:cs typeface="Times New Roman" panose="02020603050405020304" pitchFamily="18" charset="0"/>
            </a:endParaRPr>
          </a:p>
          <a:p>
            <a:pPr marL="0" indent="0" algn="just">
              <a:buNone/>
            </a:pPr>
            <a:r>
              <a:rPr lang="el-GR" sz="1700"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Στις αρχές του 1949 ο Δημοκρατικός Στρατός διεξάγει </a:t>
            </a:r>
            <a:r>
              <a:rPr lang="el-GR" sz="2000" b="1" i="1" dirty="0">
                <a:latin typeface="Times New Roman" panose="02020603050405020304" pitchFamily="18" charset="0"/>
                <a:cs typeface="Times New Roman" panose="02020603050405020304" pitchFamily="18" charset="0"/>
              </a:rPr>
              <a:t>τρεις εντυπωσιακές επιχειρήσεις </a:t>
            </a:r>
            <a:r>
              <a:rPr lang="el-GR" sz="2000" i="1" dirty="0">
                <a:latin typeface="Times New Roman" panose="02020603050405020304" pitchFamily="18" charset="0"/>
                <a:cs typeface="Times New Roman" panose="02020603050405020304" pitchFamily="18" charset="0"/>
              </a:rPr>
              <a:t>με σκοπό να καταλάβει πόλεις. Η κατάληψη πόλεων αποτελούσε </a:t>
            </a:r>
          </a:p>
          <a:p>
            <a:pPr marL="0" indent="0" algn="just">
              <a:buNone/>
            </a:pPr>
            <a:r>
              <a:rPr lang="el-GR" sz="2000" i="1" dirty="0">
                <a:latin typeface="Times New Roman" panose="02020603050405020304" pitchFamily="18" charset="0"/>
                <a:cs typeface="Times New Roman" panose="02020603050405020304" pitchFamily="18" charset="0"/>
              </a:rPr>
              <a:t>σημαντικό στόχο για το ΔΣΕ γιατί ήταν ο μοναδικός τρόπος να στρατολογήσει νέους μαχητές και να αποκτήσει πολύτιμα εφόδια (όπλα, πυρομαχικά, οχήματα, τρόφιμα, τηλεπικοινωνιακό εξοπλισμό, κλπ). Στις 11 Ιανουαρίου δυνάμεις της Χ Μεραρχίας του ΔΣΕ επιτέθηκαν και κατέλαβαν τη Νάουσα. Αποχώρησαν από την πόλη στις 14 Ιανουαρίου με πολλά λάφυρα (πολυβόλα, βλήματα, σφαίρες, μουλάρια, ασυρμάτους, κλπ) και αφού πρώτα προκάλεσαν εκτεταμένες καταστροφές σε κυβερνητικά κτίρια, εργοστάσια, δημόσια έργα, κ.α. Λίγες μέρες αργότερα εκδηλώνεται η επίθεση του ΔΣΕ κατά του Καρπενησίου.</a:t>
            </a:r>
          </a:p>
          <a:p>
            <a:pPr marL="0" indent="0" algn="just">
              <a:buNone/>
            </a:pPr>
            <a:endParaRPr lang="el-GR"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555</a:t>
            </a:fld>
            <a:endParaRPr lang="en-US" altLang="el-GR"/>
          </a:p>
        </p:txBody>
      </p:sp>
    </p:spTree>
    <p:extLst>
      <p:ext uri="{BB962C8B-B14F-4D97-AF65-F5344CB8AC3E}">
        <p14:creationId xmlns:p14="http://schemas.microsoft.com/office/powerpoint/2010/main" val="327471944"/>
      </p:ext>
    </p:extLst>
  </p:cSld>
  <p:clrMapOvr>
    <a:masterClrMapping/>
  </p:clrMapOvr>
  <p:transition>
    <p:dissolve/>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55000" lnSpcReduction="20000"/>
          </a:bodyPr>
          <a:lstStyle/>
          <a:p>
            <a:r>
              <a:rPr lang="el-GR" sz="3200" i="1" dirty="0">
                <a:latin typeface="Times New Roman" panose="02020603050405020304" pitchFamily="18" charset="0"/>
                <a:cs typeface="Times New Roman" panose="02020603050405020304" pitchFamily="18" charset="0"/>
              </a:rPr>
              <a:t>Η επόμενη μεγάλη επιχείρηση του ΔΣΕ ήταν </a:t>
            </a:r>
            <a:r>
              <a:rPr lang="el-GR" sz="3200" b="1" i="1" dirty="0">
                <a:latin typeface="Times New Roman" panose="02020603050405020304" pitchFamily="18" charset="0"/>
                <a:cs typeface="Times New Roman" panose="02020603050405020304" pitchFamily="18" charset="0"/>
              </a:rPr>
              <a:t>η επίθεση κατά της Φλώρινας</a:t>
            </a:r>
            <a:r>
              <a:rPr lang="el-GR" sz="3200" i="1" dirty="0">
                <a:latin typeface="Times New Roman" panose="02020603050405020304" pitchFamily="18" charset="0"/>
                <a:cs typeface="Times New Roman" panose="02020603050405020304" pitchFamily="18" charset="0"/>
              </a:rPr>
              <a:t>. H επίθεση στη Φλώρινα συνδεόταν άμεσα με το μέλλον του ΔΣΕ. Οι στόχος του ΔΣΕ για το 1949 ήταν δύο: α) να υπερασπιστεί την επικράτειά του στην περιοχή Λίμνες </a:t>
            </a:r>
            <a:r>
              <a:rPr lang="el-GR" sz="3200" i="1" dirty="0" err="1">
                <a:latin typeface="Times New Roman" panose="02020603050405020304" pitchFamily="18" charset="0"/>
                <a:cs typeface="Times New Roman" panose="02020603050405020304" pitchFamily="18" charset="0"/>
              </a:rPr>
              <a:t>Πρεσπών</a:t>
            </a:r>
            <a:r>
              <a:rPr lang="el-GR" sz="3200" i="1" dirty="0">
                <a:latin typeface="Times New Roman" panose="02020603050405020304" pitchFamily="18" charset="0"/>
                <a:cs typeface="Times New Roman" panose="02020603050405020304" pitchFamily="18" charset="0"/>
              </a:rPr>
              <a:t>-Βίτσι και β) να ανακαταλάβει το Γράμμο. Η επίθεση στη Φλώρινα συνδεόταν με τον πρώτο στόχο καθώς τυχόν κατάληψή της θα εξασφάλιζε τον πεδινό χώρο που οδηγούσε στο Βίτσι ενώ θα μπορούσε να αποτελέσει και την έδρα της Προσωρινής Δημοκρατικής Κυβέρνησης. Ο Δημοκρατικός Στρατός για την επιχείρηση κατά της Φλώρινας συγκέντρωσε δυνάμεις από τη Χ, ΧΙ και την ΙΧ Μεραρχία, ένα σύνολο περίπου 7.000 μαχητών. Η επίθεση έγινε στις 11 Φεβρουαρίου 1949 αλλά απέτυχε και προκάλεσε </a:t>
            </a:r>
            <a:r>
              <a:rPr lang="el-GR" sz="3200" dirty="0">
                <a:latin typeface="Times New Roman" panose="02020603050405020304" pitchFamily="18" charset="0"/>
                <a:cs typeface="Times New Roman" panose="02020603050405020304" pitchFamily="18" charset="0"/>
              </a:rPr>
              <a:t>σοβαρές απώλειες στο Δημοκρατικό Στρατό (700 νεκρούς και 400 αιχμαλώτους)».</a:t>
            </a:r>
          </a:p>
          <a:p>
            <a:endParaRPr lang="en-US" dirty="0"/>
          </a:p>
        </p:txBody>
      </p:sp>
    </p:spTree>
  </p:cSld>
  <p:clrMapOvr>
    <a:masterClrMapping/>
  </p:clrMapOvr>
  <p:transition>
    <p:dissolve/>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stretch>
            <a:fillRect/>
          </a:stretch>
        </p:blipFill>
        <p:spPr>
          <a:xfrm>
            <a:off x="943246" y="421241"/>
            <a:ext cx="2118453" cy="2999579"/>
          </a:xfrm>
          <a:prstGeom prst="rect">
            <a:avLst/>
          </a:prstGeom>
        </p:spPr>
      </p:pic>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557</a:t>
            </a:fld>
            <a:endParaRPr lang="en-US" altLang="el-GR"/>
          </a:p>
        </p:txBody>
      </p:sp>
      <p:sp>
        <p:nvSpPr>
          <p:cNvPr id="7" name="Rectangle 6"/>
          <p:cNvSpPr/>
          <p:nvPr/>
        </p:nvSpPr>
        <p:spPr>
          <a:xfrm>
            <a:off x="3303141" y="421241"/>
            <a:ext cx="4572000" cy="6001643"/>
          </a:xfrm>
          <a:prstGeom prst="rect">
            <a:avLst/>
          </a:prstGeom>
        </p:spPr>
        <p:txBody>
          <a:bodyPr>
            <a:spAutoFit/>
          </a:bodyPr>
          <a:lstStyle/>
          <a:p>
            <a:pPr algn="just"/>
            <a:endParaRPr lang="el-GR" sz="1200" dirty="0">
              <a:latin typeface="Times New Roman" charset="0"/>
              <a:ea typeface="Times New Roman" charset="0"/>
              <a:cs typeface="Times New Roman" charset="0"/>
            </a:endParaRPr>
          </a:p>
          <a:p>
            <a:pPr algn="just"/>
            <a:endParaRPr lang="el-GR" sz="1200" dirty="0">
              <a:latin typeface="Times New Roman" charset="0"/>
              <a:ea typeface="Times New Roman" charset="0"/>
              <a:cs typeface="Times New Roman" charset="0"/>
            </a:endParaRPr>
          </a:p>
          <a:p>
            <a:pPr algn="just"/>
            <a:endParaRPr lang="el-GR" sz="1200" dirty="0">
              <a:latin typeface="Times New Roman" charset="0"/>
              <a:ea typeface="Times New Roman" charset="0"/>
              <a:cs typeface="Times New Roman" charset="0"/>
            </a:endParaRPr>
          </a:p>
          <a:p>
            <a:pPr algn="just"/>
            <a:endParaRPr lang="el-GR" sz="1200" dirty="0">
              <a:latin typeface="Times New Roman" charset="0"/>
              <a:ea typeface="Times New Roman" charset="0"/>
              <a:cs typeface="Times New Roman" charset="0"/>
            </a:endParaRPr>
          </a:p>
          <a:p>
            <a:pPr algn="just"/>
            <a:endParaRPr lang="el-GR" sz="1200" dirty="0">
              <a:latin typeface="Times New Roman" charset="0"/>
              <a:ea typeface="Times New Roman" charset="0"/>
              <a:cs typeface="Times New Roman" charset="0"/>
            </a:endParaRPr>
          </a:p>
          <a:p>
            <a:pPr algn="just"/>
            <a:endParaRPr lang="el-GR" sz="1200" dirty="0">
              <a:latin typeface="Times New Roman" charset="0"/>
              <a:ea typeface="Times New Roman" charset="0"/>
              <a:cs typeface="Times New Roman" charset="0"/>
            </a:endParaRPr>
          </a:p>
          <a:p>
            <a:pPr algn="just"/>
            <a:endParaRPr lang="el-GR" sz="1200" dirty="0">
              <a:latin typeface="Times New Roman" charset="0"/>
              <a:ea typeface="Times New Roman" charset="0"/>
              <a:cs typeface="Times New Roman" charset="0"/>
            </a:endParaRPr>
          </a:p>
          <a:p>
            <a:pPr algn="just"/>
            <a:r>
              <a:rPr lang="el-GR" sz="2000" dirty="0">
                <a:latin typeface="Times New Roman" charset="0"/>
                <a:ea typeface="Times New Roman" charset="0"/>
                <a:cs typeface="Times New Roman" charset="0"/>
              </a:rPr>
              <a:t>Σοβαρές δυνάμεις του Δ.Σ.Ε. έκαναν, τη νύχτα της 11 προς 12 Φλεβάρη, ισχυρές επιθετικές κρούσεις κατά της πόλης της Φλώρινας. Ο εχθρός είχε στο χώρο αυτό την ΙΙ </a:t>
            </a:r>
            <a:r>
              <a:rPr lang="el-GR" sz="2000" dirty="0" err="1">
                <a:latin typeface="Times New Roman" charset="0"/>
                <a:ea typeface="Times New Roman" charset="0"/>
                <a:cs typeface="Times New Roman" charset="0"/>
              </a:rPr>
              <a:t>μοναρχοφασιστική</a:t>
            </a:r>
            <a:r>
              <a:rPr lang="el-GR" sz="2000" dirty="0">
                <a:latin typeface="Times New Roman" charset="0"/>
                <a:ea typeface="Times New Roman" charset="0"/>
                <a:cs typeface="Times New Roman" charset="0"/>
              </a:rPr>
              <a:t> Μεραρχία του με την 3η, 21 και 22 Ταξιαρχίες της, δηλ. 8.000 φαντάρους, 300 χωροφύλακες και 1.000 ΜΑΫ – ΤΕΑ. Επίσης έφερε για ενίσχυση κατά τη διάρκεια της μάχης το 105 Τ.Π. της 77 Ταξιαρχίας, το 615 Τ.Π. της 51 Ταξιαρχίας, Τάγμα πεζικού απ΄ την Καστοριά, το 556 Τ.Π. από περιοχή Έδεσσας και </a:t>
            </a:r>
            <a:r>
              <a:rPr lang="el-GR" sz="2000" dirty="0" err="1">
                <a:latin typeface="Times New Roman" charset="0"/>
                <a:ea typeface="Times New Roman" charset="0"/>
                <a:cs typeface="Times New Roman" charset="0"/>
              </a:rPr>
              <a:t>διλοχία</a:t>
            </a:r>
            <a:r>
              <a:rPr lang="el-GR" sz="2000" dirty="0">
                <a:latin typeface="Times New Roman" charset="0"/>
                <a:ea typeface="Times New Roman" charset="0"/>
                <a:cs typeface="Times New Roman" charset="0"/>
              </a:rPr>
              <a:t> του 514 Τ.Π. από </a:t>
            </a:r>
            <a:r>
              <a:rPr lang="el-GR" sz="2000" dirty="0" err="1">
                <a:latin typeface="Times New Roman" charset="0"/>
                <a:ea typeface="Times New Roman" charset="0"/>
                <a:cs typeface="Times New Roman" charset="0"/>
              </a:rPr>
              <a:t>Μουχαρέμ</a:t>
            </a:r>
            <a:r>
              <a:rPr lang="el-GR" sz="2000" dirty="0">
                <a:latin typeface="Times New Roman" charset="0"/>
                <a:ea typeface="Times New Roman" charset="0"/>
                <a:cs typeface="Times New Roman" charset="0"/>
              </a:rPr>
              <a:t> Έδεσσας και το 517 Τ.Π. από περιοχή </a:t>
            </a:r>
            <a:r>
              <a:rPr lang="el-GR" sz="2000" dirty="0" err="1">
                <a:latin typeface="Times New Roman" charset="0"/>
                <a:ea typeface="Times New Roman" charset="0"/>
                <a:cs typeface="Times New Roman" charset="0"/>
              </a:rPr>
              <a:t>Βέρροιας</a:t>
            </a:r>
            <a:r>
              <a:rPr lang="el-GR" sz="2000" dirty="0">
                <a:latin typeface="Times New Roman" charset="0"/>
                <a:ea typeface="Times New Roman" charset="0"/>
                <a:cs typeface="Times New Roman" charset="0"/>
              </a:rPr>
              <a:t>.</a:t>
            </a:r>
          </a:p>
        </p:txBody>
      </p:sp>
      <p:sp>
        <p:nvSpPr>
          <p:cNvPr id="8" name="Rectangle 7"/>
          <p:cNvSpPr/>
          <p:nvPr/>
        </p:nvSpPr>
        <p:spPr>
          <a:xfrm>
            <a:off x="3303141" y="2201366"/>
            <a:ext cx="4572000" cy="4154984"/>
          </a:xfrm>
          <a:prstGeom prst="rect">
            <a:avLst/>
          </a:prstGeom>
        </p:spPr>
        <p:txBody>
          <a:bodyPr>
            <a:spAutoFit/>
          </a:bodyPr>
          <a:lstStyle/>
          <a:p>
            <a:pPr algn="just"/>
            <a:r>
              <a:rPr lang="el-GR" sz="1200" dirty="0">
                <a:solidFill>
                  <a:srgbClr val="1A1A1A"/>
                </a:solidFill>
                <a:latin typeface="Times New Roman" charset="0"/>
                <a:ea typeface="Times New Roman" charset="0"/>
                <a:cs typeface="Times New Roman" charset="0"/>
              </a:rPr>
              <a:t>Η μάχη συνεχίστηκε ολόκληρη την ημέρα της 12 Φλεβάρη και τη νύχτα προς 13 Φλεβάρη. </a:t>
            </a:r>
            <a:r>
              <a:rPr lang="el-GR" sz="1200" dirty="0" err="1">
                <a:solidFill>
                  <a:srgbClr val="1A1A1A"/>
                </a:solidFill>
                <a:latin typeface="Times New Roman" charset="0"/>
                <a:ea typeface="Times New Roman" charset="0"/>
                <a:cs typeface="Times New Roman" charset="0"/>
              </a:rPr>
              <a:t>Καταλήφτηκαν</a:t>
            </a:r>
            <a:r>
              <a:rPr lang="el-GR" sz="1200" dirty="0">
                <a:solidFill>
                  <a:srgbClr val="1A1A1A"/>
                </a:solidFill>
                <a:latin typeface="Times New Roman" charset="0"/>
                <a:ea typeface="Times New Roman" charset="0"/>
                <a:cs typeface="Times New Roman" charset="0"/>
              </a:rPr>
              <a:t> σοβαρά υψώματα, όπως το </a:t>
            </a:r>
            <a:r>
              <a:rPr lang="el-GR" sz="1200" dirty="0" err="1">
                <a:solidFill>
                  <a:srgbClr val="1A1A1A"/>
                </a:solidFill>
                <a:latin typeface="Times New Roman" charset="0"/>
                <a:ea typeface="Times New Roman" charset="0"/>
                <a:cs typeface="Times New Roman" charset="0"/>
              </a:rPr>
              <a:t>Σολίσιτο</a:t>
            </a:r>
            <a:r>
              <a:rPr lang="el-GR" sz="1200" dirty="0">
                <a:solidFill>
                  <a:srgbClr val="1A1A1A"/>
                </a:solidFill>
                <a:latin typeface="Times New Roman" charset="0"/>
                <a:ea typeface="Times New Roman" charset="0"/>
                <a:cs typeface="Times New Roman" charset="0"/>
              </a:rPr>
              <a:t> – και το 1033, 1115 και 1398. </a:t>
            </a:r>
            <a:r>
              <a:rPr lang="el-GR" sz="1200" dirty="0" err="1">
                <a:solidFill>
                  <a:srgbClr val="1A1A1A"/>
                </a:solidFill>
                <a:latin typeface="Times New Roman" charset="0"/>
                <a:ea typeface="Times New Roman" charset="0"/>
                <a:cs typeface="Times New Roman" charset="0"/>
              </a:rPr>
              <a:t>Διλοχία</a:t>
            </a:r>
            <a:r>
              <a:rPr lang="el-GR" sz="1200" dirty="0">
                <a:solidFill>
                  <a:srgbClr val="1A1A1A"/>
                </a:solidFill>
                <a:latin typeface="Times New Roman" charset="0"/>
                <a:ea typeface="Times New Roman" charset="0"/>
                <a:cs typeface="Times New Roman" charset="0"/>
              </a:rPr>
              <a:t> της 108 Ταξιαρχίας μας κατάλαβε στις 5 η ώρα το πρωί της 12/2/ έπειτα από σφοδρή επίθεση την Σκοπιά και την </a:t>
            </a:r>
            <a:r>
              <a:rPr lang="el-GR" sz="1200" dirty="0" err="1">
                <a:solidFill>
                  <a:srgbClr val="1A1A1A"/>
                </a:solidFill>
                <a:latin typeface="Times New Roman" charset="0"/>
                <a:ea typeface="Times New Roman" charset="0"/>
                <a:cs typeface="Times New Roman" charset="0"/>
              </a:rPr>
              <a:t>Γκιούπκα</a:t>
            </a:r>
            <a:r>
              <a:rPr lang="el-GR" sz="1200" dirty="0">
                <a:solidFill>
                  <a:srgbClr val="1A1A1A"/>
                </a:solidFill>
                <a:latin typeface="Times New Roman" charset="0"/>
                <a:ea typeface="Times New Roman" charset="0"/>
                <a:cs typeface="Times New Roman" charset="0"/>
              </a:rPr>
              <a:t>.</a:t>
            </a:r>
          </a:p>
          <a:p>
            <a:pPr algn="just"/>
            <a:endParaRPr lang="el-GR" sz="1200" dirty="0">
              <a:solidFill>
                <a:srgbClr val="1922AD"/>
              </a:solidFill>
              <a:latin typeface="Times New Roman" charset="0"/>
              <a:ea typeface="Times New Roman" charset="0"/>
              <a:cs typeface="Times New Roman" charset="0"/>
            </a:endParaRPr>
          </a:p>
          <a:p>
            <a:pPr algn="just"/>
            <a:r>
              <a:rPr lang="el-GR" sz="1200" dirty="0">
                <a:solidFill>
                  <a:srgbClr val="1A1A1A"/>
                </a:solidFill>
                <a:latin typeface="Times New Roman" charset="0"/>
                <a:ea typeface="Times New Roman" charset="0"/>
                <a:cs typeface="Times New Roman" charset="0"/>
              </a:rPr>
              <a:t>Μέσα στην πόλη της Φλώρινας έγιναν σκληρές οδομαχίες </a:t>
            </a:r>
            <a:r>
              <a:rPr lang="el-GR" sz="1200" dirty="0" err="1">
                <a:solidFill>
                  <a:srgbClr val="1A1A1A"/>
                </a:solidFill>
                <a:latin typeface="Times New Roman" charset="0"/>
                <a:ea typeface="Times New Roman" charset="0"/>
                <a:cs typeface="Times New Roman" charset="0"/>
              </a:rPr>
              <a:t>απ΄τα</a:t>
            </a:r>
            <a:r>
              <a:rPr lang="el-GR" sz="1200" dirty="0">
                <a:solidFill>
                  <a:srgbClr val="1A1A1A"/>
                </a:solidFill>
                <a:latin typeface="Times New Roman" charset="0"/>
                <a:ea typeface="Times New Roman" charset="0"/>
                <a:cs typeface="Times New Roman" charset="0"/>
              </a:rPr>
              <a:t> τμήματα της 14ης και 18ης Ταξιαρχίας μας. Ο εχθρός είχε στις συγκρούσεις αυτές απώλειες 952 νεκρούς και τραυματίες και 80 αιχμαλώτους. Αυτές είναι μόνο οι εξακριβωμένες απώλειες του εχθρού. Μόνο η </a:t>
            </a:r>
            <a:r>
              <a:rPr lang="el-GR" sz="1200" dirty="0" err="1">
                <a:solidFill>
                  <a:srgbClr val="1A1A1A"/>
                </a:solidFill>
                <a:latin typeface="Times New Roman" charset="0"/>
                <a:ea typeface="Times New Roman" charset="0"/>
                <a:cs typeface="Times New Roman" charset="0"/>
              </a:rPr>
              <a:t>διλοχία</a:t>
            </a:r>
            <a:r>
              <a:rPr lang="el-GR" sz="1200" dirty="0">
                <a:solidFill>
                  <a:srgbClr val="1A1A1A"/>
                </a:solidFill>
                <a:latin typeface="Times New Roman" charset="0"/>
                <a:ea typeface="Times New Roman" charset="0"/>
                <a:cs typeface="Times New Roman" charset="0"/>
              </a:rPr>
              <a:t> της 108 ταξιαρχίας προξένησε στον εχθρό 460 νεκρούς και τραυματίες και έπιασε 30 αιχμαλώτους. Καταστρέψαμε 11 αυτοκίνητα του εχθρού δυο θωρακισμένα, τις αποθήκες πυρομαχικών και βενζίνης του Β’ Κλιμακίου της Μεραρχίας που βρίσκονταν στην Σκοπιά. Πήραμε 4 ασυρμάτους και πολλά άλλα λάφυρα. Τα τμήματά μας συμπτύχθηκαν κανονικά τη νύχτα της 12 προς 13 Φλεβάρη στις θέσεις εξόρμησής τους. Ο εχθρός έκανε </a:t>
            </a:r>
            <a:r>
              <a:rPr lang="el-GR" sz="1200" dirty="0" err="1">
                <a:solidFill>
                  <a:srgbClr val="1A1A1A"/>
                </a:solidFill>
                <a:latin typeface="Times New Roman" charset="0"/>
                <a:ea typeface="Times New Roman" charset="0"/>
                <a:cs typeface="Times New Roman" charset="0"/>
              </a:rPr>
              <a:t>αντιπερισπαστικές</a:t>
            </a:r>
            <a:r>
              <a:rPr lang="el-GR" sz="1200" dirty="0">
                <a:solidFill>
                  <a:srgbClr val="1A1A1A"/>
                </a:solidFill>
                <a:latin typeface="Times New Roman" charset="0"/>
                <a:ea typeface="Times New Roman" charset="0"/>
                <a:cs typeface="Times New Roman" charset="0"/>
              </a:rPr>
              <a:t> επιθέσεις στον τομέα </a:t>
            </a:r>
            <a:r>
              <a:rPr lang="el-GR" sz="1200" dirty="0" err="1">
                <a:solidFill>
                  <a:srgbClr val="1A1A1A"/>
                </a:solidFill>
                <a:latin typeface="Times New Roman" charset="0"/>
                <a:ea typeface="Times New Roman" charset="0"/>
                <a:cs typeface="Times New Roman" charset="0"/>
              </a:rPr>
              <a:t>Γκλάβατα</a:t>
            </a:r>
            <a:r>
              <a:rPr lang="el-GR" sz="1200" dirty="0">
                <a:solidFill>
                  <a:srgbClr val="1A1A1A"/>
                </a:solidFill>
                <a:latin typeface="Times New Roman" charset="0"/>
                <a:ea typeface="Times New Roman" charset="0"/>
                <a:cs typeface="Times New Roman" charset="0"/>
              </a:rPr>
              <a:t> – Ρ το με δυνάμεις της 10ης </a:t>
            </a:r>
            <a:r>
              <a:rPr lang="el-GR" sz="1200" dirty="0" err="1">
                <a:solidFill>
                  <a:srgbClr val="1A1A1A"/>
                </a:solidFill>
                <a:latin typeface="Times New Roman" charset="0"/>
                <a:ea typeface="Times New Roman" charset="0"/>
                <a:cs typeface="Times New Roman" charset="0"/>
              </a:rPr>
              <a:t>μοναρχοφασιστκής</a:t>
            </a:r>
            <a:r>
              <a:rPr lang="el-GR" sz="1200" dirty="0">
                <a:solidFill>
                  <a:srgbClr val="1A1A1A"/>
                </a:solidFill>
                <a:latin typeface="Times New Roman" charset="0"/>
                <a:ea typeface="Times New Roman" charset="0"/>
                <a:cs typeface="Times New Roman" charset="0"/>
              </a:rPr>
              <a:t> Μεραρχίας του.</a:t>
            </a:r>
          </a:p>
          <a:p>
            <a:pPr algn="just"/>
            <a:r>
              <a:rPr lang="el-GR" sz="1200" dirty="0">
                <a:solidFill>
                  <a:srgbClr val="1A1A1A"/>
                </a:solidFill>
                <a:latin typeface="Times New Roman" charset="0"/>
                <a:ea typeface="Times New Roman" charset="0"/>
                <a:cs typeface="Times New Roman" charset="0"/>
              </a:rPr>
              <a:t>Μόνο στις 13 Φλεβάρη έκανε 7 επιθετικές προσπάθειες. Όλες αυτές οι επιθέσεις αποκρούστηκαν. Ο εχθρός είχε συνολικά στον τομέα αυτό 110 νεκρούς και τραυματίες.</a:t>
            </a:r>
            <a:endParaRPr lang="en-US" sz="1200" dirty="0">
              <a:latin typeface="Times New Roman" charset="0"/>
              <a:ea typeface="Times New Roman" charset="0"/>
              <a:cs typeface="Times New Roman" charset="0"/>
            </a:endParaRPr>
          </a:p>
        </p:txBody>
      </p:sp>
      <p:pic>
        <p:nvPicPr>
          <p:cNvPr id="9" name="Picture 8"/>
          <p:cNvPicPr>
            <a:picLocks noChangeAspect="1"/>
          </p:cNvPicPr>
          <p:nvPr/>
        </p:nvPicPr>
        <p:blipFill>
          <a:blip r:embed="rId3"/>
          <a:stretch>
            <a:fillRect/>
          </a:stretch>
        </p:blipFill>
        <p:spPr>
          <a:xfrm>
            <a:off x="749088" y="3688550"/>
            <a:ext cx="2506767" cy="2506767"/>
          </a:xfrm>
          <a:prstGeom prst="rect">
            <a:avLst/>
          </a:prstGeom>
        </p:spPr>
      </p:pic>
    </p:spTree>
    <p:extLst>
      <p:ext uri="{BB962C8B-B14F-4D97-AF65-F5344CB8AC3E}">
        <p14:creationId xmlns:p14="http://schemas.microsoft.com/office/powerpoint/2010/main" val="2121779109"/>
      </p:ext>
    </p:extLst>
  </p:cSld>
  <p:clrMapOvr>
    <a:masterClrMapping/>
  </p:clrMapOvr>
  <p:transition>
    <p:dissolve/>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55564" y="728849"/>
            <a:ext cx="2796899" cy="2796899"/>
          </a:xfrm>
          <a:prstGeom prst="rect">
            <a:avLst/>
          </a:prstGeom>
        </p:spPr>
      </p:pic>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558</a:t>
            </a:fld>
            <a:endParaRPr lang="en-US" altLang="el-GR"/>
          </a:p>
        </p:txBody>
      </p:sp>
      <p:sp>
        <p:nvSpPr>
          <p:cNvPr id="6" name="Rectangle 5"/>
          <p:cNvSpPr/>
          <p:nvPr/>
        </p:nvSpPr>
        <p:spPr>
          <a:xfrm>
            <a:off x="3652463" y="728849"/>
            <a:ext cx="4310009" cy="6001643"/>
          </a:xfrm>
          <a:prstGeom prst="rect">
            <a:avLst/>
          </a:prstGeom>
        </p:spPr>
        <p:txBody>
          <a:bodyPr wrap="square">
            <a:spAutoFit/>
          </a:bodyPr>
          <a:lstStyle/>
          <a:p>
            <a:r>
              <a:rPr lang="el-GR" sz="1400" dirty="0">
                <a:latin typeface="Times New Roman" charset="0"/>
                <a:ea typeface="Times New Roman" charset="0"/>
                <a:cs typeface="Times New Roman" charset="0"/>
              </a:rPr>
              <a:t>«</a:t>
            </a:r>
            <a:r>
              <a:rPr lang="el-GR" sz="1600" dirty="0">
                <a:latin typeface="Times New Roman" charset="0"/>
                <a:ea typeface="Times New Roman" charset="0"/>
                <a:cs typeface="Times New Roman" charset="0"/>
              </a:rPr>
              <a:t>Δελτίο Ειδήσεων»</a:t>
            </a:r>
          </a:p>
          <a:p>
            <a:r>
              <a:rPr lang="el-GR" sz="1600" dirty="0">
                <a:latin typeface="Times New Roman" charset="0"/>
                <a:ea typeface="Times New Roman" charset="0"/>
                <a:cs typeface="Times New Roman" charset="0"/>
              </a:rPr>
              <a:t>Εφημερίδα του Δημοκρατικού Στρατού Ελλάδας</a:t>
            </a:r>
          </a:p>
          <a:p>
            <a:endParaRPr lang="el-GR" sz="1600" dirty="0">
              <a:latin typeface="Times New Roman" charset="0"/>
              <a:ea typeface="Times New Roman" charset="0"/>
              <a:cs typeface="Times New Roman" charset="0"/>
            </a:endParaRPr>
          </a:p>
          <a:p>
            <a:r>
              <a:rPr lang="el-GR" sz="1600" dirty="0">
                <a:latin typeface="Times New Roman" charset="0"/>
                <a:ea typeface="Times New Roman" charset="0"/>
                <a:cs typeface="Times New Roman" charset="0"/>
              </a:rPr>
              <a:t>Τρίτη 15 Φλεβάρη 1949</a:t>
            </a:r>
          </a:p>
          <a:p>
            <a:r>
              <a:rPr lang="el-GR" sz="1600" dirty="0" err="1">
                <a:latin typeface="Times New Roman" charset="0"/>
                <a:ea typeface="Times New Roman" charset="0"/>
                <a:cs typeface="Times New Roman" charset="0"/>
              </a:rPr>
              <a:t>Γκαιμπελικά</a:t>
            </a:r>
            <a:r>
              <a:rPr lang="el-GR" sz="1600" dirty="0">
                <a:latin typeface="Times New Roman" charset="0"/>
                <a:ea typeface="Times New Roman" charset="0"/>
                <a:cs typeface="Times New Roman" charset="0"/>
              </a:rPr>
              <a:t> ανακοινωθέντα</a:t>
            </a:r>
          </a:p>
          <a:p>
            <a:pPr algn="just"/>
            <a:r>
              <a:rPr lang="el-GR" sz="1600" dirty="0">
                <a:latin typeface="Times New Roman" charset="0"/>
                <a:ea typeface="Times New Roman" charset="0"/>
                <a:cs typeface="Times New Roman" charset="0"/>
              </a:rPr>
              <a:t>Ήταν δυνατό το χτύπημα του ΔΣ προχτές στη Φλώρινα. Και μόνο όταν οι </a:t>
            </a:r>
            <a:r>
              <a:rPr lang="el-GR" sz="1600" dirty="0" err="1">
                <a:latin typeface="Times New Roman" charset="0"/>
                <a:ea typeface="Times New Roman" charset="0"/>
                <a:cs typeface="Times New Roman" charset="0"/>
              </a:rPr>
              <a:t>μοναρχοφασίστες</a:t>
            </a:r>
            <a:r>
              <a:rPr lang="el-GR" sz="1600" dirty="0">
                <a:latin typeface="Times New Roman" charset="0"/>
                <a:ea typeface="Times New Roman" charset="0"/>
                <a:cs typeface="Times New Roman" charset="0"/>
              </a:rPr>
              <a:t> συνήλθαν, είδαν το τι είχανε πάθει: 952 οι νεκροί και τραυματίες του και 80 αιχμάλωτοι. Πώς να το ανακοινώσουν όμως στους οπαδούς τους που  </a:t>
            </a:r>
            <a:r>
              <a:rPr lang="el-GR" sz="1600" dirty="0" err="1">
                <a:latin typeface="Times New Roman" charset="0"/>
                <a:ea typeface="Times New Roman" charset="0"/>
                <a:cs typeface="Times New Roman" charset="0"/>
              </a:rPr>
              <a:t>ξανατέντωσαν</a:t>
            </a:r>
            <a:r>
              <a:rPr lang="el-GR" sz="1600" dirty="0">
                <a:latin typeface="Times New Roman" charset="0"/>
                <a:ea typeface="Times New Roman" charset="0"/>
                <a:cs typeface="Times New Roman" charset="0"/>
              </a:rPr>
              <a:t> από αγωνία τ’ αυτιά τους στο ραδιόφωνο ν΄ ακούσουν τι γίνεται. Δε σκέφτηκαν και πολύ. Απτή μέρα που διορίστηκε αρχιστράτηγος ο Παπάγος η μέθοδος του </a:t>
            </a:r>
            <a:r>
              <a:rPr lang="el-GR" sz="1600" dirty="0" err="1">
                <a:latin typeface="Times New Roman" charset="0"/>
                <a:ea typeface="Times New Roman" charset="0"/>
                <a:cs typeface="Times New Roman" charset="0"/>
              </a:rPr>
              <a:t>Γκαίμπελς</a:t>
            </a:r>
            <a:r>
              <a:rPr lang="el-GR" sz="1600" dirty="0">
                <a:latin typeface="Times New Roman" charset="0"/>
                <a:ea typeface="Times New Roman" charset="0"/>
                <a:cs typeface="Times New Roman" charset="0"/>
              </a:rPr>
              <a:t> εφαρμόζεται με καλύτερη συνέπεια και αυστηρότητα. … </a:t>
            </a:r>
            <a:r>
              <a:rPr lang="el-GR" sz="1600" dirty="0" err="1">
                <a:latin typeface="Times New Roman" charset="0"/>
                <a:ea typeface="Times New Roman" charset="0"/>
                <a:cs typeface="Times New Roman" charset="0"/>
              </a:rPr>
              <a:t>λιτα</a:t>
            </a:r>
            <a:r>
              <a:rPr lang="el-GR" sz="1600" dirty="0">
                <a:latin typeface="Times New Roman" charset="0"/>
                <a:ea typeface="Times New Roman" charset="0"/>
                <a:cs typeface="Times New Roman" charset="0"/>
              </a:rPr>
              <a:t> αντιστροφή των γεγονότων και αριθμών και το Γεν. Επιτελείο της Αθήνας ανακοινώνει 618 οι νεκροί συμμορίτες εις την Φλώρινα! χώρια οι τραυματίες και 300 τόσοι λέει αιχμάλωτοι κλπ. Κι’ ο κόσμος που τους άκουσε τους κορόιδεψε όταν το Γεν. Επιτελείο της Αθήνας ανακοίνωσε εκ των ημετέρων </a:t>
            </a:r>
            <a:r>
              <a:rPr lang="el-GR" sz="1600" dirty="0" err="1">
                <a:latin typeface="Times New Roman" charset="0"/>
                <a:ea typeface="Times New Roman" charset="0"/>
                <a:cs typeface="Times New Roman" charset="0"/>
              </a:rPr>
              <a:t>απώλειαν</a:t>
            </a:r>
            <a:r>
              <a:rPr lang="el-GR" sz="1600" dirty="0">
                <a:latin typeface="Times New Roman" charset="0"/>
                <a:ea typeface="Times New Roman" charset="0"/>
                <a:cs typeface="Times New Roman" charset="0"/>
              </a:rPr>
              <a:t> 25 νεκροί και 124 τραυματίες!…</a:t>
            </a:r>
          </a:p>
          <a:p>
            <a:endParaRPr lang="el-GR" sz="1600" dirty="0"/>
          </a:p>
        </p:txBody>
      </p:sp>
    </p:spTree>
    <p:extLst>
      <p:ext uri="{BB962C8B-B14F-4D97-AF65-F5344CB8AC3E}">
        <p14:creationId xmlns:p14="http://schemas.microsoft.com/office/powerpoint/2010/main" val="1772211298"/>
      </p:ext>
    </p:extLst>
  </p:cSld>
  <p:clrMapOvr>
    <a:masterClrMapping/>
  </p:clrMapOvr>
  <p:transition>
    <p:dissolve/>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7590" y="482885"/>
            <a:ext cx="2901398" cy="2901398"/>
          </a:xfrm>
          <a:prstGeom prst="rect">
            <a:avLst/>
          </a:prstGeom>
        </p:spPr>
      </p:pic>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559</a:t>
            </a:fld>
            <a:endParaRPr lang="en-US" altLang="el-GR"/>
          </a:p>
        </p:txBody>
      </p:sp>
      <p:sp>
        <p:nvSpPr>
          <p:cNvPr id="6" name="Rectangle 5"/>
          <p:cNvSpPr/>
          <p:nvPr/>
        </p:nvSpPr>
        <p:spPr>
          <a:xfrm>
            <a:off x="3967761" y="317717"/>
            <a:ext cx="4572000" cy="5909310"/>
          </a:xfrm>
          <a:prstGeom prst="rect">
            <a:avLst/>
          </a:prstGeom>
        </p:spPr>
        <p:txBody>
          <a:bodyPr>
            <a:spAutoFit/>
          </a:bodyPr>
          <a:lstStyle/>
          <a:p>
            <a:pPr algn="just"/>
            <a:r>
              <a:rPr lang="el-GR" sz="1400" dirty="0">
                <a:latin typeface="Times New Roman" charset="0"/>
                <a:ea typeface="Times New Roman" charset="0"/>
                <a:cs typeface="Times New Roman" charset="0"/>
              </a:rPr>
              <a:t>Προς τη Νίκη»</a:t>
            </a:r>
          </a:p>
          <a:p>
            <a:pPr algn="just"/>
            <a:r>
              <a:rPr lang="el-GR" sz="1400" dirty="0">
                <a:latin typeface="Times New Roman" charset="0"/>
                <a:ea typeface="Times New Roman" charset="0"/>
                <a:cs typeface="Times New Roman" charset="0"/>
              </a:rPr>
              <a:t>Εφημερίδα του Δημοκρατικού Στρατού Ελλάδας</a:t>
            </a:r>
          </a:p>
          <a:p>
            <a:pPr algn="just"/>
            <a:r>
              <a:rPr lang="el-GR" sz="1400" dirty="0">
                <a:latin typeface="Times New Roman" charset="0"/>
                <a:ea typeface="Times New Roman" charset="0"/>
                <a:cs typeface="Times New Roman" charset="0"/>
              </a:rPr>
              <a:t>Τετάρτη 15 Φλεβάρη 1949</a:t>
            </a:r>
          </a:p>
          <a:p>
            <a:pPr algn="just"/>
            <a:endParaRPr lang="el-GR" sz="1400" dirty="0">
              <a:latin typeface="Times New Roman" charset="0"/>
              <a:ea typeface="Times New Roman" charset="0"/>
              <a:cs typeface="Times New Roman" charset="0"/>
            </a:endParaRPr>
          </a:p>
          <a:p>
            <a:pPr algn="just"/>
            <a:r>
              <a:rPr lang="el-GR" sz="1400" dirty="0">
                <a:latin typeface="Times New Roman" charset="0"/>
                <a:ea typeface="Times New Roman" charset="0"/>
                <a:cs typeface="Times New Roman" charset="0"/>
              </a:rPr>
              <a:t>Δημοκρατικός Στρατός Ελλάδας</a:t>
            </a:r>
          </a:p>
          <a:p>
            <a:pPr algn="just"/>
            <a:r>
              <a:rPr lang="el-GR" sz="1400" dirty="0">
                <a:latin typeface="Times New Roman" charset="0"/>
                <a:ea typeface="Times New Roman" charset="0"/>
                <a:cs typeface="Times New Roman" charset="0"/>
              </a:rPr>
              <a:t>Γενικό Αρχηγείο</a:t>
            </a:r>
          </a:p>
          <a:p>
            <a:pPr algn="just"/>
            <a:r>
              <a:rPr lang="el-GR" sz="1400" dirty="0">
                <a:latin typeface="Times New Roman" charset="0"/>
                <a:ea typeface="Times New Roman" charset="0"/>
                <a:cs typeface="Times New Roman" charset="0"/>
              </a:rPr>
              <a:t>Ανακοινωθέν της 15/2/49</a:t>
            </a:r>
          </a:p>
          <a:p>
            <a:pPr algn="just"/>
            <a:endParaRPr lang="el-GR" sz="1400" dirty="0">
              <a:latin typeface="Times New Roman" charset="0"/>
              <a:ea typeface="Times New Roman" charset="0"/>
              <a:cs typeface="Times New Roman" charset="0"/>
            </a:endParaRPr>
          </a:p>
          <a:p>
            <a:pPr algn="just"/>
            <a:r>
              <a:rPr lang="el-GR" sz="1400" dirty="0">
                <a:latin typeface="Times New Roman" charset="0"/>
                <a:ea typeface="Times New Roman" charset="0"/>
                <a:cs typeface="Times New Roman" charset="0"/>
              </a:rPr>
              <a:t>Εδώ και τρεις μέρες η </a:t>
            </a:r>
            <a:r>
              <a:rPr lang="el-GR" sz="1400" dirty="0" err="1">
                <a:latin typeface="Times New Roman" charset="0"/>
                <a:ea typeface="Times New Roman" charset="0"/>
                <a:cs typeface="Times New Roman" charset="0"/>
              </a:rPr>
              <a:t>ψευτοκυβέρνηση</a:t>
            </a:r>
            <a:r>
              <a:rPr lang="el-GR" sz="1400" dirty="0">
                <a:latin typeface="Times New Roman" charset="0"/>
                <a:ea typeface="Times New Roman" charset="0"/>
                <a:cs typeface="Times New Roman" charset="0"/>
              </a:rPr>
              <a:t> της Αθήνας και το </a:t>
            </a:r>
            <a:r>
              <a:rPr lang="el-GR" sz="1400" dirty="0" err="1">
                <a:latin typeface="Times New Roman" charset="0"/>
                <a:ea typeface="Times New Roman" charset="0"/>
                <a:cs typeface="Times New Roman" charset="0"/>
              </a:rPr>
              <a:t>μοναρχοφασιστικό</a:t>
            </a:r>
            <a:r>
              <a:rPr lang="el-GR" sz="1400" dirty="0">
                <a:latin typeface="Times New Roman" charset="0"/>
                <a:ea typeface="Times New Roman" charset="0"/>
                <a:cs typeface="Times New Roman" charset="0"/>
              </a:rPr>
              <a:t> Γενικό Επιτελείο ανακοινώνουν ότι «συνεχίζεται επιτυχώς η αναληφθείσα γενική αντεπίθεσις των εθνικών δυνάμεων εις τον τομέα της Φλώρινας». Κανένα Επιτελείο που θα σέβονταν έστω και στο ελάχιστο τον εαυτό του δεν θα ανακοίνωνε τέτοια ασύστολα ψέματα που φαίνεται ότι του χρειάζονται για πολιτικούς σκοπούς. Οι φαντάροι όμως του Μ.Φ.Σ. ακούνε τις ψευτιές αυτές και κρίνουν. Το Γενικό Αρχηγείο του Δ.Σ.Ε. ανακοινώνει ότι καμιά τέτοια «γενική αντεπίθεση» δεν γίνεται στον τομέα της Φλώρινας. Και ότι </a:t>
            </a:r>
            <a:r>
              <a:rPr lang="el-GR" sz="1400" dirty="0" err="1">
                <a:latin typeface="Times New Roman" charset="0"/>
                <a:ea typeface="Times New Roman" charset="0"/>
                <a:cs typeface="Times New Roman" charset="0"/>
              </a:rPr>
              <a:t>δυό</a:t>
            </a:r>
            <a:r>
              <a:rPr lang="el-GR" sz="1400" dirty="0">
                <a:latin typeface="Times New Roman" charset="0"/>
                <a:ea typeface="Times New Roman" charset="0"/>
                <a:cs typeface="Times New Roman" charset="0"/>
              </a:rPr>
              <a:t> </a:t>
            </a:r>
            <a:r>
              <a:rPr lang="el-GR" sz="1400" dirty="0" err="1">
                <a:latin typeface="Times New Roman" charset="0"/>
                <a:ea typeface="Times New Roman" charset="0"/>
                <a:cs typeface="Times New Roman" charset="0"/>
              </a:rPr>
              <a:t>μικροκινήσεις</a:t>
            </a:r>
            <a:r>
              <a:rPr lang="el-GR" sz="1400" dirty="0">
                <a:latin typeface="Times New Roman" charset="0"/>
                <a:ea typeface="Times New Roman" charset="0"/>
                <a:cs typeface="Times New Roman" charset="0"/>
              </a:rPr>
              <a:t> που έκαναν σήμερα οι </a:t>
            </a:r>
            <a:r>
              <a:rPr lang="el-GR" sz="1400" dirty="0" err="1">
                <a:latin typeface="Times New Roman" charset="0"/>
                <a:ea typeface="Times New Roman" charset="0"/>
                <a:cs typeface="Times New Roman" charset="0"/>
              </a:rPr>
              <a:t>μοναρχοφασίστες</a:t>
            </a:r>
            <a:r>
              <a:rPr lang="el-GR" sz="1400" dirty="0">
                <a:latin typeface="Times New Roman" charset="0"/>
                <a:ea typeface="Times New Roman" charset="0"/>
                <a:cs typeface="Times New Roman" charset="0"/>
              </a:rPr>
              <a:t> με δύναμη </a:t>
            </a:r>
            <a:r>
              <a:rPr lang="el-GR" sz="1400" dirty="0" err="1">
                <a:latin typeface="Times New Roman" charset="0"/>
                <a:ea typeface="Times New Roman" charset="0"/>
                <a:cs typeface="Times New Roman" charset="0"/>
              </a:rPr>
              <a:t>διλοχίας</a:t>
            </a:r>
            <a:r>
              <a:rPr lang="el-GR" sz="1400" dirty="0">
                <a:latin typeface="Times New Roman" charset="0"/>
                <a:ea typeface="Times New Roman" charset="0"/>
                <a:cs typeface="Times New Roman" charset="0"/>
              </a:rPr>
              <a:t> από Μικρή Βίγλα προς Πλάκα Νυχτός και από κάτω Κλεινές προς </a:t>
            </a:r>
            <a:r>
              <a:rPr lang="el-GR" sz="1400" dirty="0" err="1">
                <a:latin typeface="Times New Roman" charset="0"/>
                <a:ea typeface="Times New Roman" charset="0"/>
                <a:cs typeface="Times New Roman" charset="0"/>
              </a:rPr>
              <a:t>Μπούφι</a:t>
            </a:r>
            <a:r>
              <a:rPr lang="el-GR" sz="1400" dirty="0">
                <a:latin typeface="Times New Roman" charset="0"/>
                <a:ea typeface="Times New Roman" charset="0"/>
                <a:cs typeface="Times New Roman" charset="0"/>
              </a:rPr>
              <a:t> πνίγηκαν στο αίμα με σοβαρές απώλειες για τον εχθρό. Κατά τα άλλα επικρατεί ησυχία σ΄ ολόκληρο το μέτωπο του Βίτσι.</a:t>
            </a:r>
          </a:p>
          <a:p>
            <a:pPr algn="just"/>
            <a:r>
              <a:rPr lang="el-GR" sz="1400" dirty="0">
                <a:latin typeface="Times New Roman" charset="0"/>
                <a:ea typeface="Times New Roman" charset="0"/>
                <a:cs typeface="Times New Roman" charset="0"/>
              </a:rPr>
              <a:t>Σ.Δ.Γ.Α. 15/2/49</a:t>
            </a:r>
          </a:p>
          <a:p>
            <a:pPr algn="just"/>
            <a:r>
              <a:rPr lang="el-GR" sz="1400" dirty="0">
                <a:latin typeface="Times New Roman" charset="0"/>
                <a:ea typeface="Times New Roman" charset="0"/>
                <a:cs typeface="Times New Roman" charset="0"/>
              </a:rPr>
              <a:t>Το Γενικό Αρχηγείο του</a:t>
            </a:r>
          </a:p>
          <a:p>
            <a:pPr algn="just"/>
            <a:r>
              <a:rPr lang="el-GR" sz="1400" dirty="0">
                <a:latin typeface="Times New Roman" charset="0"/>
                <a:ea typeface="Times New Roman" charset="0"/>
                <a:cs typeface="Times New Roman" charset="0"/>
              </a:rPr>
              <a:t>Δ.Σ.Ε.</a:t>
            </a:r>
            <a:endParaRPr lang="en-US"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248442"/>
      </p:ext>
    </p:extLst>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960058"/>
          </a:xfrm>
        </p:spPr>
        <p:txBody>
          <a:bodyPr>
            <a:normAutofit fontScale="90000"/>
          </a:bodyPr>
          <a:lstStyle/>
          <a:p>
            <a:br>
              <a:rPr lang="el-GR" dirty="0"/>
            </a:br>
            <a:br>
              <a:rPr lang="el-GR" dirty="0"/>
            </a:br>
            <a:r>
              <a:rPr lang="el-GR" b="1" dirty="0"/>
              <a:t>Πολύβιος ΙΧ.37</a:t>
            </a:r>
            <a:br>
              <a:rPr lang="el-GR" b="1" dirty="0"/>
            </a:br>
            <a:br>
              <a:rPr lang="el-GR" dirty="0"/>
            </a:br>
            <a:endParaRPr lang="el-GR" dirty="0"/>
          </a:p>
        </p:txBody>
      </p:sp>
      <p:sp>
        <p:nvSpPr>
          <p:cNvPr id="3" name="Θέση περιεχομένου 2"/>
          <p:cNvSpPr>
            <a:spLocks noGrp="1"/>
          </p:cNvSpPr>
          <p:nvPr>
            <p:ph idx="1"/>
          </p:nvPr>
        </p:nvSpPr>
        <p:spPr>
          <a:xfrm>
            <a:off x="395536" y="1556791"/>
            <a:ext cx="8064896" cy="4691615"/>
          </a:xfrm>
        </p:spPr>
        <p:txBody>
          <a:bodyPr>
            <a:normAutofit/>
          </a:bodyPr>
          <a:lstStyle/>
          <a:p>
            <a:r>
              <a:rPr lang="el-GR" dirty="0"/>
              <a:t>Απόσπασμα από τον λόγο του </a:t>
            </a:r>
            <a:r>
              <a:rPr lang="el-GR" dirty="0" err="1"/>
              <a:t>Ακαρνάνα</a:t>
            </a:r>
            <a:r>
              <a:rPr lang="el-GR" dirty="0"/>
              <a:t> πολιτικού Λυκίσκου στη Σπάρτη, το 211 </a:t>
            </a:r>
            <a:r>
              <a:rPr lang="el-GR" dirty="0" err="1"/>
              <a:t>μ.Χ</a:t>
            </a:r>
            <a:r>
              <a:rPr lang="el-GR" dirty="0"/>
              <a:t>. </a:t>
            </a:r>
          </a:p>
          <a:p>
            <a:r>
              <a:rPr lang="el-GR" sz="2800" b="1" i="1" dirty="0">
                <a:latin typeface="Times New Roman" panose="02020603050405020304" pitchFamily="18" charset="0"/>
                <a:cs typeface="Times New Roman" panose="02020603050405020304" pitchFamily="18" charset="0"/>
              </a:rPr>
              <a:t>Σας ρωτώ λοιπόν, Κλεόνικε και </a:t>
            </a:r>
            <a:r>
              <a:rPr lang="el-GR" sz="2800" b="1" i="1" dirty="0" err="1">
                <a:latin typeface="Times New Roman" panose="02020603050405020304" pitchFamily="18" charset="0"/>
                <a:cs typeface="Times New Roman" panose="02020603050405020304" pitchFamily="18" charset="0"/>
              </a:rPr>
              <a:t>Χλαινέα</a:t>
            </a:r>
            <a:r>
              <a:rPr lang="el-GR" sz="2800" b="1" i="1" dirty="0">
                <a:latin typeface="Times New Roman" panose="02020603050405020304" pitchFamily="18" charset="0"/>
                <a:cs typeface="Times New Roman" panose="02020603050405020304" pitchFamily="18" charset="0"/>
              </a:rPr>
              <a:t>, ποιούς είχατε συμμάχους τότε, όταν καλούσατε αυτούς εδώ να συμπράξουν μαζί σας; Δεν ήταν τάχα όλοι οι </a:t>
            </a:r>
            <a:r>
              <a:rPr lang="el-GR" sz="2800" b="1" i="1" dirty="0" err="1">
                <a:latin typeface="Times New Roman" panose="02020603050405020304" pitchFamily="18" charset="0"/>
                <a:cs typeface="Times New Roman" panose="02020603050405020304" pitchFamily="18" charset="0"/>
              </a:rPr>
              <a:t>΄Ελληνες</a:t>
            </a:r>
            <a:r>
              <a:rPr lang="el-GR" sz="2800" b="1" i="1" dirty="0">
                <a:latin typeface="Times New Roman" panose="02020603050405020304" pitchFamily="18" charset="0"/>
                <a:cs typeface="Times New Roman" panose="02020603050405020304" pitchFamily="18" charset="0"/>
              </a:rPr>
              <a:t>; Με ποιούς όμως τώρα μοιράζεστε τις ελπίδες σας, ή σε ποιά συμμαχία καλείτε αυτούς εδώ; </a:t>
            </a:r>
            <a:endParaRPr lang="el-G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332052"/>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ΕΚΔΟΧΗ ΓΩΓΟΥ ΣΤΕΦΑΝΟΥ</a:t>
            </a:r>
            <a:endParaRPr lang="en-US" dirty="0"/>
          </a:p>
        </p:txBody>
      </p:sp>
    </p:spTree>
  </p:cSld>
  <p:clrMapOvr>
    <a:masterClrMapping/>
  </p:clrMapOvr>
  <p:transition>
    <p:dissolve/>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ΜΑΧΗ ΤΗΣ ΦΛΩΡΙΝΑΣ ΤΗΣ 12</a:t>
            </a:r>
            <a:r>
              <a:rPr lang="el-GR" baseline="30000" dirty="0"/>
              <a:t>ης</a:t>
            </a:r>
            <a:r>
              <a:rPr lang="el-GR" dirty="0"/>
              <a:t> ΦΕΒΡΟΥΑΡΙΟΥ 1949</a:t>
            </a:r>
          </a:p>
        </p:txBody>
      </p:sp>
      <p:sp>
        <p:nvSpPr>
          <p:cNvPr id="3" name="2 - Θέση περιεχομένου"/>
          <p:cNvSpPr>
            <a:spLocks noGrp="1"/>
          </p:cNvSpPr>
          <p:nvPr>
            <p:ph idx="1"/>
          </p:nvPr>
        </p:nvSpPr>
        <p:spPr/>
        <p:txBody>
          <a:bodyPr>
            <a:normAutofit lnSpcReduction="10000"/>
          </a:bodyPr>
          <a:lstStyle/>
          <a:p>
            <a:r>
              <a:rPr lang="el-GR" dirty="0"/>
              <a:t>Εθνικές Ένοπλες Δυνάμεις- Δ.Σ.Ε.</a:t>
            </a:r>
          </a:p>
          <a:p>
            <a:r>
              <a:rPr lang="el-GR" dirty="0"/>
              <a:t>5 ταξιαρχίες του Ζαχαριάδη με την υποστήριξη 15 πυροβόλων εξόρμησαν έχοντας ως αφετηρία το </a:t>
            </a:r>
            <a:r>
              <a:rPr lang="el-GR" dirty="0" err="1"/>
              <a:t>Πισοδέρι</a:t>
            </a:r>
            <a:r>
              <a:rPr lang="el-GR" dirty="0"/>
              <a:t> προς τη Φλώρινα με τη βεβαιότητα ότι θα την εκπορθήσουν και θα συντρίψουν τις δυνάμεις της 2ης Μεραρχίας του στρατού.</a:t>
            </a:r>
          </a:p>
          <a:p>
            <a:r>
              <a:rPr lang="el-GR" u="sng" dirty="0"/>
              <a:t>Σχέδιο ανάπτυξης του 3</a:t>
            </a:r>
            <a:r>
              <a:rPr lang="el-GR" u="sng" baseline="30000" dirty="0"/>
              <a:t>ου</a:t>
            </a:r>
            <a:r>
              <a:rPr lang="el-GR" u="sng" dirty="0"/>
              <a:t> Μετώπου</a:t>
            </a:r>
            <a:r>
              <a:rPr lang="el-GR" dirty="0"/>
              <a:t> </a:t>
            </a:r>
          </a:p>
          <a:p>
            <a:pPr>
              <a:buNone/>
            </a:pPr>
            <a:r>
              <a:rPr lang="el-GR" dirty="0"/>
              <a:t>	διαδοχική κατάληψη πόλεων.</a:t>
            </a:r>
          </a:p>
        </p:txBody>
      </p:sp>
      <p:sp>
        <p:nvSpPr>
          <p:cNvPr id="6" name="5 - Θέση αριθμού διαφάνειας"/>
          <p:cNvSpPr>
            <a:spLocks noGrp="1"/>
          </p:cNvSpPr>
          <p:nvPr>
            <p:ph type="sldNum" sz="quarter" idx="12"/>
          </p:nvPr>
        </p:nvSpPr>
        <p:spPr/>
        <p:txBody>
          <a:bodyPr>
            <a:normAutofit/>
          </a:bodyPr>
          <a:lstStyle/>
          <a:p>
            <a:fld id="{D3F1D1C4-C2D9-4231-9FB2-B2D9D97AA41D}" type="slidenum">
              <a:rPr lang="el-GR" smtClean="0"/>
              <a:pPr/>
              <a:t>561</a:t>
            </a:fld>
            <a:endParaRPr lang="el-GR"/>
          </a:p>
        </p:txBody>
      </p:sp>
      <p:sp>
        <p:nvSpPr>
          <p:cNvPr id="5" name="4 - Καμπύλο δεξιό βέλος"/>
          <p:cNvSpPr/>
          <p:nvPr/>
        </p:nvSpPr>
        <p:spPr>
          <a:xfrm>
            <a:off x="323528" y="4221088"/>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p:dissolve/>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1143000"/>
          </a:xfrm>
        </p:spPr>
        <p:txBody>
          <a:bodyPr/>
          <a:lstStyle/>
          <a:p>
            <a:r>
              <a:rPr lang="el-GR" dirty="0"/>
              <a:t>Σκοπός της επιχείρησης</a:t>
            </a:r>
          </a:p>
        </p:txBody>
      </p:sp>
      <p:sp>
        <p:nvSpPr>
          <p:cNvPr id="3" name="2 - Θέση περιεχομένου"/>
          <p:cNvSpPr>
            <a:spLocks noGrp="1"/>
          </p:cNvSpPr>
          <p:nvPr>
            <p:ph idx="1"/>
          </p:nvPr>
        </p:nvSpPr>
        <p:spPr>
          <a:xfrm>
            <a:off x="539552" y="2132856"/>
            <a:ext cx="8229600" cy="4525963"/>
          </a:xfrm>
        </p:spPr>
        <p:txBody>
          <a:bodyPr/>
          <a:lstStyle/>
          <a:p>
            <a:r>
              <a:rPr lang="el-GR" dirty="0"/>
              <a:t>κατάληψη της Φλώρινας για στρατολογία και </a:t>
            </a:r>
            <a:r>
              <a:rPr lang="el-GR" dirty="0" err="1"/>
              <a:t>επιμελητειακή</a:t>
            </a:r>
            <a:r>
              <a:rPr lang="el-GR" dirty="0"/>
              <a:t> εκμετάλλευση και η συντριβή των δυνάμεων της 2</a:t>
            </a:r>
            <a:r>
              <a:rPr lang="el-GR" baseline="30000" dirty="0"/>
              <a:t>ης</a:t>
            </a:r>
            <a:r>
              <a:rPr lang="el-GR" dirty="0"/>
              <a:t> Μεραρχίας.</a:t>
            </a:r>
          </a:p>
        </p:txBody>
      </p:sp>
      <p:sp>
        <p:nvSpPr>
          <p:cNvPr id="5" name="4 - Θέση αριθμού διαφάνειας"/>
          <p:cNvSpPr>
            <a:spLocks noGrp="1"/>
          </p:cNvSpPr>
          <p:nvPr>
            <p:ph type="sldNum" sz="quarter" idx="12"/>
          </p:nvPr>
        </p:nvSpPr>
        <p:spPr/>
        <p:txBody>
          <a:bodyPr>
            <a:normAutofit/>
          </a:bodyPr>
          <a:lstStyle/>
          <a:p>
            <a:fld id="{D3F1D1C4-C2D9-4231-9FB2-B2D9D97AA41D}" type="slidenum">
              <a:rPr lang="el-GR" smtClean="0"/>
              <a:pPr/>
              <a:t>562</a:t>
            </a:fld>
            <a:endParaRPr lang="el-GR"/>
          </a:p>
        </p:txBody>
      </p:sp>
      <p:sp>
        <p:nvSpPr>
          <p:cNvPr id="4" name="3 - Βέλος προς τα κάτω"/>
          <p:cNvSpPr/>
          <p:nvPr/>
        </p:nvSpPr>
        <p:spPr>
          <a:xfrm>
            <a:off x="4067944" y="1124744"/>
            <a:ext cx="86409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dissolve/>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88640"/>
            <a:ext cx="8496944" cy="6480720"/>
          </a:xfrm>
        </p:spPr>
        <p:txBody>
          <a:bodyPr>
            <a:normAutofit/>
          </a:bodyPr>
          <a:lstStyle/>
          <a:p>
            <a:r>
              <a:rPr lang="el-GR" dirty="0"/>
              <a:t>Η άμυνα στηριζόταν κυρίως σε οχυρωμένα σημεία Βορειοδυτικά και Νότια της πόλης.</a:t>
            </a:r>
          </a:p>
          <a:p>
            <a:r>
              <a:rPr lang="el-GR" b="1" dirty="0"/>
              <a:t>3 μετά τα μεσάνυχτα: </a:t>
            </a:r>
            <a:r>
              <a:rPr lang="el-GR" dirty="0"/>
              <a:t>πλήθος ανταρτών εξόρμησαν και προσέλαβαν όλα τα αμυντικά στηρίγματα.</a:t>
            </a:r>
          </a:p>
          <a:p>
            <a:r>
              <a:rPr lang="el-GR" b="1" dirty="0"/>
              <a:t>4-6:</a:t>
            </a:r>
            <a:r>
              <a:rPr lang="el-GR" dirty="0"/>
              <a:t> αγώνας εξελίχθηκε σε μάχη σώμα με σώμα.</a:t>
            </a:r>
          </a:p>
          <a:p>
            <a:r>
              <a:rPr lang="el-GR" b="1" dirty="0"/>
              <a:t>μέχρι τις 7:</a:t>
            </a:r>
            <a:r>
              <a:rPr lang="el-GR" dirty="0"/>
              <a:t> είχαν καμφθεί τρία σημεία από Βορρά και δύο από Νότο.</a:t>
            </a:r>
          </a:p>
          <a:p>
            <a:r>
              <a:rPr lang="el-GR" b="1" dirty="0"/>
              <a:t>μέχρι τις 8: </a:t>
            </a:r>
            <a:r>
              <a:rPr lang="el-GR" dirty="0"/>
              <a:t>οι επιτιθέμενοι είχαν επιτύχει την προσέγγιση στα εξωτερικά φυλάκια της πόλης σε απόσταση μόλις χιλίων μέτρων.</a:t>
            </a:r>
          </a:p>
          <a:p>
            <a:r>
              <a:rPr lang="el-GR" dirty="0"/>
              <a:t>Λήψη μέτρων από τις διοικήσεις του Στρατού: τμήματα της 22</a:t>
            </a:r>
            <a:r>
              <a:rPr lang="el-GR" baseline="30000" dirty="0"/>
              <a:t>ης</a:t>
            </a:r>
            <a:r>
              <a:rPr lang="el-GR" dirty="0"/>
              <a:t> Εφεδρικής Ταξιαρχίας, που είχε έδρα τη </a:t>
            </a:r>
            <a:r>
              <a:rPr lang="el-GR" dirty="0" err="1"/>
              <a:t>Βεύη</a:t>
            </a:r>
            <a:r>
              <a:rPr lang="el-GR" dirty="0"/>
              <a:t> μετακινήθηκαν από την Άνω </a:t>
            </a:r>
            <a:r>
              <a:rPr lang="el-GR" dirty="0" err="1"/>
              <a:t>Υδρούσα</a:t>
            </a:r>
            <a:r>
              <a:rPr lang="el-GR" dirty="0"/>
              <a:t>, τη </a:t>
            </a:r>
            <a:r>
              <a:rPr lang="el-GR" dirty="0" err="1"/>
              <a:t>Βεύη</a:t>
            </a:r>
            <a:r>
              <a:rPr lang="el-GR" dirty="0"/>
              <a:t>, τη Μελίτη και από άλλες τοποθεσίες για την ενίσχυση της άμυνας και την πραγματοποίηση αντεπίθεσης από το Βορρά και ξεκίνησε η εξόρμηση στις 8 συγχρόνως σε όλα τα σημεία. (Πηγή: Δ/</a:t>
            </a:r>
            <a:r>
              <a:rPr lang="el-GR" dirty="0" err="1"/>
              <a:t>νση</a:t>
            </a:r>
            <a:r>
              <a:rPr lang="el-GR" dirty="0"/>
              <a:t> τύπου του Γ.Ε.Σ.)</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563</a:t>
            </a:fld>
            <a:endParaRPr lang="el-GR"/>
          </a:p>
        </p:txBody>
      </p:sp>
    </p:spTree>
  </p:cSld>
  <p:clrMapOvr>
    <a:masterClrMapping/>
  </p:clrMapOvr>
  <p:transition>
    <p:dissolve/>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04664"/>
            <a:ext cx="8568952" cy="6264696"/>
          </a:xfrm>
        </p:spPr>
        <p:txBody>
          <a:bodyPr>
            <a:normAutofit/>
          </a:bodyPr>
          <a:lstStyle/>
          <a:p>
            <a:r>
              <a:rPr lang="el-GR" sz="2800" dirty="0"/>
              <a:t>Την υπεράσπιση της Φλώρινας είχε η Μεραρχία του στρατηγού Παπαδόπουλου («Παππού»), ο οποίος είχε την ηγεσία του 28</a:t>
            </a:r>
            <a:r>
              <a:rPr lang="el-GR" sz="2800" baseline="30000" dirty="0"/>
              <a:t>ου</a:t>
            </a:r>
            <a:r>
              <a:rPr lang="el-GR" sz="2800" dirty="0"/>
              <a:t> Συντάγματος Πεζικού την περίοδο 1940-1941 και της 3ης Ταξιαρχίας «Ρίμινι».</a:t>
            </a:r>
          </a:p>
          <a:p>
            <a:r>
              <a:rPr lang="el-GR" sz="2800" u="sng" dirty="0"/>
              <a:t>Απώλειες Δ.Σ.Ε.:</a:t>
            </a:r>
            <a:r>
              <a:rPr lang="el-GR" sz="2800" dirty="0"/>
              <a:t> 783 νεκροί και 350 συνελήφθηκαν ή παραδόθηκαν στο στρατό.</a:t>
            </a:r>
          </a:p>
          <a:p>
            <a:r>
              <a:rPr lang="el-GR" sz="2800" u="sng" dirty="0"/>
              <a:t>Απώλειες Ε.Σ.: </a:t>
            </a:r>
            <a:r>
              <a:rPr lang="el-GR" sz="2800" dirty="0"/>
              <a:t>νεκροί 4 αξιωματικοί και 40 οπλίτες, τραυματίες 13 αξιωματικοί και 207 οπλίτες και αγνοούμενοι 2 αξιωματικοί και 33 οπλίτες.</a:t>
            </a:r>
          </a:p>
          <a:p>
            <a:r>
              <a:rPr lang="el-GR" sz="2800" dirty="0"/>
              <a:t>Συμμετοχή λαού της πόλης</a:t>
            </a:r>
          </a:p>
        </p:txBody>
      </p:sp>
      <p:sp>
        <p:nvSpPr>
          <p:cNvPr id="7" name="6 - Θέση αριθμού διαφάνειας"/>
          <p:cNvSpPr>
            <a:spLocks noGrp="1"/>
          </p:cNvSpPr>
          <p:nvPr>
            <p:ph type="sldNum" sz="quarter" idx="12"/>
          </p:nvPr>
        </p:nvSpPr>
        <p:spPr/>
        <p:txBody>
          <a:bodyPr>
            <a:normAutofit/>
          </a:bodyPr>
          <a:lstStyle/>
          <a:p>
            <a:fld id="{D3F1D1C4-C2D9-4231-9FB2-B2D9D97AA41D}" type="slidenum">
              <a:rPr lang="el-GR" smtClean="0"/>
              <a:pPr/>
              <a:t>564</a:t>
            </a:fld>
            <a:endParaRPr lang="el-GR"/>
          </a:p>
        </p:txBody>
      </p:sp>
      <p:cxnSp>
        <p:nvCxnSpPr>
          <p:cNvPr id="5" name="4 - Ευθύγραμμο βέλος σύνδεσης"/>
          <p:cNvCxnSpPr/>
          <p:nvPr/>
        </p:nvCxnSpPr>
        <p:spPr>
          <a:xfrm flipV="1">
            <a:off x="5004048" y="5013176"/>
            <a:ext cx="1008112"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5 - TextBox"/>
          <p:cNvSpPr txBox="1"/>
          <p:nvPr/>
        </p:nvSpPr>
        <p:spPr>
          <a:xfrm>
            <a:off x="5940152" y="4869160"/>
            <a:ext cx="3456384" cy="646331"/>
          </a:xfrm>
          <a:prstGeom prst="rect">
            <a:avLst/>
          </a:prstGeom>
          <a:noFill/>
        </p:spPr>
        <p:txBody>
          <a:bodyPr wrap="square" rtlCol="0">
            <a:spAutoFit/>
          </a:bodyPr>
          <a:lstStyle/>
          <a:p>
            <a:r>
              <a:rPr lang="el-GR" dirty="0"/>
              <a:t>Μονάδες Αυτοάμυνας Υπαίθρου (Μ.Α.Υ.)</a:t>
            </a:r>
          </a:p>
        </p:txBody>
      </p:sp>
      <p:cxnSp>
        <p:nvCxnSpPr>
          <p:cNvPr id="8" name="7 - Ευθύγραμμο βέλος σύνδεσης"/>
          <p:cNvCxnSpPr/>
          <p:nvPr/>
        </p:nvCxnSpPr>
        <p:spPr>
          <a:xfrm>
            <a:off x="5004048" y="5805264"/>
            <a:ext cx="936104"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 TextBox"/>
          <p:cNvSpPr txBox="1"/>
          <p:nvPr/>
        </p:nvSpPr>
        <p:spPr>
          <a:xfrm>
            <a:off x="5940152" y="5877272"/>
            <a:ext cx="2952328" cy="646331"/>
          </a:xfrm>
          <a:prstGeom prst="rect">
            <a:avLst/>
          </a:prstGeom>
          <a:noFill/>
        </p:spPr>
        <p:txBody>
          <a:bodyPr wrap="square" rtlCol="0">
            <a:spAutoFit/>
          </a:bodyPr>
          <a:lstStyle/>
          <a:p>
            <a:r>
              <a:rPr lang="el-GR" dirty="0"/>
              <a:t>μεταφορά πυρομαχικών είτε παραλαβή τραυματιών</a:t>
            </a:r>
          </a:p>
        </p:txBody>
      </p:sp>
    </p:spTree>
  </p:cSld>
  <p:clrMapOvr>
    <a:masterClrMapping/>
  </p:clrMapOvr>
  <p:transition>
    <p:dissolve/>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pPr algn="ctr"/>
            <a:r>
              <a:rPr lang="el-GR" sz="3200" dirty="0"/>
              <a:t>Ανακατάληψη του υψώματος 1033</a:t>
            </a:r>
          </a:p>
        </p:txBody>
      </p:sp>
      <p:sp>
        <p:nvSpPr>
          <p:cNvPr id="3" name="2 - Θέση περιεχομένου"/>
          <p:cNvSpPr>
            <a:spLocks noGrp="1"/>
          </p:cNvSpPr>
          <p:nvPr>
            <p:ph idx="1"/>
          </p:nvPr>
        </p:nvSpPr>
        <p:spPr>
          <a:xfrm>
            <a:off x="611560" y="1700808"/>
            <a:ext cx="8301608" cy="4741987"/>
          </a:xfrm>
        </p:spPr>
        <p:txBody>
          <a:bodyPr>
            <a:normAutofit lnSpcReduction="10000"/>
          </a:bodyPr>
          <a:lstStyle/>
          <a:p>
            <a:r>
              <a:rPr lang="el-GR" b="1" dirty="0"/>
              <a:t>Λόχος Ορεινών Καταδρομών (Λ.Ο.Κ.)</a:t>
            </a:r>
            <a:r>
              <a:rPr lang="el-GR" dirty="0"/>
              <a:t> του Στρατηγείου της 3</a:t>
            </a:r>
            <a:r>
              <a:rPr lang="el-GR" baseline="30000" dirty="0"/>
              <a:t>ης</a:t>
            </a:r>
            <a:r>
              <a:rPr lang="el-GR" dirty="0"/>
              <a:t> Ορεινής Ταξιαρχίας («ΡΙΜΙΝΙ»), στην οποία συμμετείχε ο Εφ. Υπολοχαγός Ευθύμιος Παυλίδης και </a:t>
            </a:r>
          </a:p>
          <a:p>
            <a:r>
              <a:rPr lang="el-GR" b="1" dirty="0"/>
              <a:t>η </a:t>
            </a:r>
            <a:r>
              <a:rPr lang="el-GR" b="1" dirty="0" err="1"/>
              <a:t>Διλοχία</a:t>
            </a:r>
            <a:r>
              <a:rPr lang="el-GR" b="1" dirty="0"/>
              <a:t> του επίλεκτου 507 Τ.Π. </a:t>
            </a:r>
            <a:r>
              <a:rPr lang="el-GR" dirty="0"/>
              <a:t>του Συν/χου Μαραγκού, που από τη νύχτα ξεκίνησε από τη Μελίτη και ανήκε στην 22</a:t>
            </a:r>
            <a:r>
              <a:rPr lang="el-GR" baseline="30000" dirty="0"/>
              <a:t>η</a:t>
            </a:r>
            <a:r>
              <a:rPr lang="el-GR" dirty="0"/>
              <a:t> Ταξιαρχία, στην οποία ανήκε και το 509 Τ.Π. και υπηρετούσε ο συγγραφέας ως Διμοιρίτης των βαρέων όλμων. Ύστερα από την ανακατάληψη του υψώματος 1033, το 509 Τ.Π. κινήθηκε επιθετικά προς τα υψώματα της «</a:t>
            </a:r>
            <a:r>
              <a:rPr lang="el-GR" dirty="0" err="1"/>
              <a:t>Μπασδροβίτσας</a:t>
            </a:r>
            <a:r>
              <a:rPr lang="el-GR" dirty="0"/>
              <a:t>» (Φτερούγες Νίκης). </a:t>
            </a:r>
            <a:endParaRPr lang="en-US" dirty="0"/>
          </a:p>
          <a:p>
            <a:r>
              <a:rPr lang="el-GR" b="1" dirty="0"/>
              <a:t>Ευάγγελος Χαρίσης:</a:t>
            </a:r>
            <a:r>
              <a:rPr lang="el-GR" dirty="0"/>
              <a:t> ήταν δημοδιδάσκαλος και από το 1944 ήταν Στρατιωτικός Αρχηγός με το ψευδώνυμο «Άγις» του ΙΧ Συνοριακού Τομέα του ΕΦ. ΕΛΑΣ με έδρα τη Μελίτη.</a:t>
            </a:r>
          </a:p>
        </p:txBody>
      </p:sp>
      <p:sp>
        <p:nvSpPr>
          <p:cNvPr id="5" name="4 - Θέση αριθμού διαφάνειας"/>
          <p:cNvSpPr>
            <a:spLocks noGrp="1"/>
          </p:cNvSpPr>
          <p:nvPr>
            <p:ph type="sldNum" sz="quarter" idx="12"/>
          </p:nvPr>
        </p:nvSpPr>
        <p:spPr/>
        <p:txBody>
          <a:bodyPr>
            <a:normAutofit/>
          </a:bodyPr>
          <a:lstStyle/>
          <a:p>
            <a:fld id="{D3F1D1C4-C2D9-4231-9FB2-B2D9D97AA41D}" type="slidenum">
              <a:rPr lang="el-GR" smtClean="0"/>
              <a:pPr/>
              <a:t>565</a:t>
            </a:fld>
            <a:endParaRPr lang="el-GR"/>
          </a:p>
        </p:txBody>
      </p:sp>
      <p:sp>
        <p:nvSpPr>
          <p:cNvPr id="4" name="3 - Δεξιό βέλος"/>
          <p:cNvSpPr/>
          <p:nvPr/>
        </p:nvSpPr>
        <p:spPr>
          <a:xfrm rot="5400000">
            <a:off x="4139952" y="1052736"/>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dissolve/>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Σχέδιο των «Κ/Σ»</a:t>
            </a:r>
          </a:p>
        </p:txBody>
      </p:sp>
      <p:sp>
        <p:nvSpPr>
          <p:cNvPr id="3" name="2 - Θέση περιεχομένου"/>
          <p:cNvSpPr>
            <a:spLocks noGrp="1"/>
          </p:cNvSpPr>
          <p:nvPr>
            <p:ph idx="1"/>
          </p:nvPr>
        </p:nvSpPr>
        <p:spPr/>
        <p:txBody>
          <a:bodyPr>
            <a:normAutofit fontScale="70000" lnSpcReduction="20000"/>
          </a:bodyPr>
          <a:lstStyle/>
          <a:p>
            <a:r>
              <a:rPr lang="el-GR" dirty="0"/>
              <a:t>Η γρήγορη κατάληψη και το γερό κράτημα των εξωτερικών βασικών στηριγμάτων </a:t>
            </a:r>
            <a:r>
              <a:rPr lang="el-GR" dirty="0" err="1"/>
              <a:t>Σολίσιτο</a:t>
            </a:r>
            <a:r>
              <a:rPr lang="el-GR" dirty="0"/>
              <a:t> (</a:t>
            </a:r>
            <a:r>
              <a:rPr lang="el-GR" dirty="0" err="1"/>
              <a:t>υψ</a:t>
            </a:r>
            <a:r>
              <a:rPr lang="el-GR" dirty="0"/>
              <a:t>. 1641) και ανατολικά αντερείσματα ως το ύψωμα 1033 βόρια και βορειοανατολικά του δημοσίου δρόμου. </a:t>
            </a:r>
          </a:p>
          <a:p>
            <a:r>
              <a:rPr lang="el-GR" dirty="0"/>
              <a:t>Αποφασιστική διείσδυση, γρήγορη κατάληψη και αμυντική εγκατάσταση στο ύψωμα 1215, </a:t>
            </a:r>
            <a:r>
              <a:rPr lang="el-GR" dirty="0" err="1"/>
              <a:t>Γκιούπκα</a:t>
            </a:r>
            <a:r>
              <a:rPr lang="el-GR" dirty="0"/>
              <a:t> με σκοπό την απομόνωση της 21</a:t>
            </a:r>
            <a:r>
              <a:rPr lang="el-GR" baseline="30000" dirty="0"/>
              <a:t>ης</a:t>
            </a:r>
            <a:r>
              <a:rPr lang="el-GR" dirty="0"/>
              <a:t> «</a:t>
            </a:r>
            <a:r>
              <a:rPr lang="el-GR" dirty="0" err="1"/>
              <a:t>Μοναρχοφασιστικής</a:t>
            </a:r>
            <a:r>
              <a:rPr lang="el-GR" dirty="0"/>
              <a:t>» Ταξιαρχίας, απαγόρευση κίνησης κάθε άλλης εχθρικής δύναμης από νότια και νοτιοανατολικά προς τη Φλώρινα. </a:t>
            </a:r>
          </a:p>
          <a:p>
            <a:r>
              <a:rPr lang="el-GR" dirty="0"/>
              <a:t>Ταυτόχρονα αποφασιστική διείσδυση στη Φλώρινα, με ισχυρές δυνάμεις από βόρεια και βορειοδυτική κατεύθυνση για την γρήγορη κατάληψη της πόλης. </a:t>
            </a:r>
          </a:p>
          <a:p>
            <a:r>
              <a:rPr lang="el-GR" dirty="0"/>
              <a:t>Αγκίστρωση και φθορά των εχθρικών δυνάμεων της περιοχής </a:t>
            </a:r>
            <a:r>
              <a:rPr lang="el-GR" dirty="0" err="1"/>
              <a:t>Βεύης</a:t>
            </a:r>
            <a:r>
              <a:rPr lang="el-GR" dirty="0"/>
              <a:t>-Κλειδιού και παρεμπόδιση της κίνησης εχθρικών δυνάμεων από το Αμύνταιο προς τη Φλώρινα.</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566</a:t>
            </a:fld>
            <a:endParaRPr lang="el-GR"/>
          </a:p>
        </p:txBody>
      </p:sp>
    </p:spTree>
  </p:cSld>
  <p:clrMapOvr>
    <a:masterClrMapping/>
  </p:clrMapOvr>
  <p:transition>
    <p:dissolve/>
  </p:transition>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Δυνάμεις:</a:t>
            </a:r>
          </a:p>
        </p:txBody>
      </p:sp>
      <p:sp>
        <p:nvSpPr>
          <p:cNvPr id="3" name="2 - Θέση περιεχομένου"/>
          <p:cNvSpPr>
            <a:spLocks noGrp="1"/>
          </p:cNvSpPr>
          <p:nvPr>
            <p:ph idx="1"/>
          </p:nvPr>
        </p:nvSpPr>
        <p:spPr>
          <a:xfrm>
            <a:off x="457200" y="1340768"/>
            <a:ext cx="8229600" cy="5112568"/>
          </a:xfrm>
        </p:spPr>
        <p:txBody>
          <a:bodyPr>
            <a:normAutofit/>
          </a:bodyPr>
          <a:lstStyle/>
          <a:p>
            <a:r>
              <a:rPr lang="el-GR" dirty="0"/>
              <a:t>Χ Μεραρχία: 14 και 103 ταξιαρχίες της, </a:t>
            </a:r>
            <a:r>
              <a:rPr lang="el-GR" dirty="0" err="1"/>
              <a:t>διλοχία</a:t>
            </a:r>
            <a:r>
              <a:rPr lang="el-GR" dirty="0"/>
              <a:t> σαμποτέρ, λόχος κυνηγών αρμάτων, αντιαεροπορικός ουλαμός, αντιαρματική πυροβολαρχία.</a:t>
            </a:r>
          </a:p>
          <a:p>
            <a:r>
              <a:rPr lang="el-GR" dirty="0"/>
              <a:t>ΧΙ Μεραρχία: 18 και 107 ταξιαρχίες της, </a:t>
            </a:r>
            <a:r>
              <a:rPr lang="el-GR" dirty="0" err="1"/>
              <a:t>διλοχία</a:t>
            </a:r>
            <a:r>
              <a:rPr lang="el-GR" dirty="0"/>
              <a:t> σαμποτέρ, λόχος κυνηγών αρμάτων, αντιαεροπορικός ουλαμός, αντιαρματική πυροβολαρχία. Ένα τάγμα του Αρχηγείου </a:t>
            </a:r>
            <a:r>
              <a:rPr lang="el-GR" dirty="0" err="1"/>
              <a:t>Καϊμακτσαλάν</a:t>
            </a:r>
            <a:r>
              <a:rPr lang="el-GR" dirty="0"/>
              <a:t> (δύο Ίλες ιππικού), σχολή αξιωματικών γεν. Αρχηγείου. Δύο τάγματα της 108 ταξιαρχίας της ΙΧ Μεραρχίας, τρεισήμισι ορειβατικές πυροβολαρχίες. Ένα τάγμα τραυματιοφορέων, ένα τάγμα μεταφορών, ένα όρχο αυτοκινήτων.</a:t>
            </a:r>
            <a:endParaRPr lang="en-US" dirty="0"/>
          </a:p>
          <a:p>
            <a:r>
              <a:rPr lang="el-GR" dirty="0"/>
              <a:t>Η αριθμητική δύναμη των Κ/Σ ήταν σχεδόν διπλάσια από εκείνη της 2</a:t>
            </a:r>
            <a:r>
              <a:rPr lang="el-GR" baseline="30000" dirty="0"/>
              <a:t>ης</a:t>
            </a:r>
            <a:r>
              <a:rPr lang="el-GR" dirty="0"/>
              <a:t> Μεραρχίας (7000 άντρες εναντίον 4000 ανδρών)</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567</a:t>
            </a:fld>
            <a:endParaRPr lang="el-GR"/>
          </a:p>
        </p:txBody>
      </p:sp>
    </p:spTree>
  </p:cSld>
  <p:clrMapOvr>
    <a:masterClrMapping/>
  </p:clrMapOvr>
  <p:transition>
    <p:dissolve/>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Διάταξη </a:t>
            </a:r>
          </a:p>
        </p:txBody>
      </p:sp>
      <p:sp>
        <p:nvSpPr>
          <p:cNvPr id="3" name="2 - Θέση περιεχομένου"/>
          <p:cNvSpPr>
            <a:spLocks noGrp="1"/>
          </p:cNvSpPr>
          <p:nvPr>
            <p:ph idx="1"/>
          </p:nvPr>
        </p:nvSpPr>
        <p:spPr/>
        <p:txBody>
          <a:bodyPr>
            <a:normAutofit/>
          </a:bodyPr>
          <a:lstStyle/>
          <a:p>
            <a:r>
              <a:rPr lang="el-GR" b="1" dirty="0"/>
              <a:t>Κ/Σ: </a:t>
            </a:r>
            <a:r>
              <a:rPr lang="el-GR" dirty="0"/>
              <a:t>υψώματα ανατολικά του </a:t>
            </a:r>
            <a:r>
              <a:rPr lang="el-GR" dirty="0" err="1"/>
              <a:t>Πισοδερίου</a:t>
            </a:r>
            <a:r>
              <a:rPr lang="el-GR" dirty="0"/>
              <a:t>, στην περιοχή Ακρίτα, </a:t>
            </a:r>
            <a:r>
              <a:rPr lang="el-GR" dirty="0" err="1"/>
              <a:t>Τριβούνου</a:t>
            </a:r>
            <a:r>
              <a:rPr lang="el-GR" dirty="0"/>
              <a:t> και Κορυφής, στα υψώματα Κούλα και Πλατύ πάνω από την Τριανταφυλλιά και στην ορεινή περιοχή του </a:t>
            </a:r>
            <a:r>
              <a:rPr lang="el-GR" dirty="0" err="1"/>
              <a:t>Καϊμακτσαλάν</a:t>
            </a:r>
            <a:r>
              <a:rPr lang="el-GR" dirty="0"/>
              <a:t>.</a:t>
            </a:r>
          </a:p>
          <a:p>
            <a:r>
              <a:rPr lang="el-GR" b="1" dirty="0"/>
              <a:t>2</a:t>
            </a:r>
            <a:r>
              <a:rPr lang="el-GR" b="1" baseline="30000" dirty="0"/>
              <a:t>η</a:t>
            </a:r>
            <a:r>
              <a:rPr lang="el-GR" b="1" dirty="0"/>
              <a:t> Μεραρχία (διοικητής Παπαδόπουλος)</a:t>
            </a:r>
            <a:r>
              <a:rPr lang="el-GR" dirty="0"/>
              <a:t>: ο σταθμός διοίκησης της Μεραρχίας βρισκόταν στη Φλώρινα και στεγαζόταν στο πρώην ξενοδοχείο «Εθνικό».</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568</a:t>
            </a:fld>
            <a:endParaRPr lang="el-GR"/>
          </a:p>
        </p:txBody>
      </p:sp>
    </p:spTree>
  </p:cSld>
  <p:clrMapOvr>
    <a:masterClrMapping/>
  </p:clrMapOvr>
  <p:transition>
    <p:dissolve/>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a:t>Στη Φλώρινα βρίσκονταν η έδρα της 3</a:t>
            </a:r>
            <a:r>
              <a:rPr lang="el-GR" sz="2400" baseline="30000" dirty="0"/>
              <a:t>ης</a:t>
            </a:r>
            <a:r>
              <a:rPr lang="el-GR" sz="2400" dirty="0"/>
              <a:t> ορεινής ταξιαρχίας με διοικητή τον Κων. </a:t>
            </a:r>
            <a:r>
              <a:rPr lang="el-GR" sz="2400" dirty="0" err="1"/>
              <a:t>Βλάχο</a:t>
            </a:r>
            <a:r>
              <a:rPr lang="el-GR" sz="2400" dirty="0"/>
              <a:t>, η διάταξη των ταγμάτων της οποίας ήταν:</a:t>
            </a:r>
          </a:p>
        </p:txBody>
      </p:sp>
      <p:sp>
        <p:nvSpPr>
          <p:cNvPr id="3" name="2 - Θέση περιεχομένου"/>
          <p:cNvSpPr>
            <a:spLocks noGrp="1"/>
          </p:cNvSpPr>
          <p:nvPr>
            <p:ph idx="1"/>
          </p:nvPr>
        </p:nvSpPr>
        <p:spPr/>
        <p:txBody>
          <a:bodyPr>
            <a:normAutofit fontScale="85000" lnSpcReduction="20000"/>
          </a:bodyPr>
          <a:lstStyle/>
          <a:p>
            <a:r>
              <a:rPr lang="el-GR" dirty="0"/>
              <a:t>Το 501 Τ.Π. κατείχε τα υψώματα Γυφτοπούλα, 689 τον Τροπαιούχο και ένα ύψωμα νότια του 1033.</a:t>
            </a:r>
          </a:p>
          <a:p>
            <a:r>
              <a:rPr lang="el-GR" dirty="0"/>
              <a:t>Το 502 Τ.Π. κατείχε τα υψώματα </a:t>
            </a:r>
            <a:r>
              <a:rPr lang="el-GR" dirty="0" err="1"/>
              <a:t>Κλαδορράχης</a:t>
            </a:r>
            <a:r>
              <a:rPr lang="el-GR" dirty="0"/>
              <a:t>-Κάστρο και τα χωριά Αγία Παρασκευή, Νίκη και </a:t>
            </a:r>
            <a:r>
              <a:rPr lang="el-GR" dirty="0" err="1"/>
              <a:t>Καλλινίκη</a:t>
            </a:r>
            <a:r>
              <a:rPr lang="el-GR" dirty="0"/>
              <a:t>. Ένας λόχος κατείχε το ύψωμα 1033 και ένας λόχος ήταν στην περιοχή </a:t>
            </a:r>
            <a:r>
              <a:rPr lang="el-GR" dirty="0" err="1"/>
              <a:t>Αρμενοχωρίου</a:t>
            </a:r>
            <a:r>
              <a:rPr lang="el-GR" dirty="0"/>
              <a:t>.</a:t>
            </a:r>
          </a:p>
          <a:p>
            <a:r>
              <a:rPr lang="el-GR" dirty="0"/>
              <a:t>Το 503 Τ.Π. κατείχε τα υψώματα </a:t>
            </a:r>
            <a:r>
              <a:rPr lang="el-GR" dirty="0" err="1"/>
              <a:t>Λίπα</a:t>
            </a:r>
            <a:r>
              <a:rPr lang="el-GR" dirty="0"/>
              <a:t> (1215), Προφήτης Ηλίας (1414) και τα υψώματα Παππούς (1641) και Φτερούγες Νίκης.</a:t>
            </a:r>
          </a:p>
          <a:p>
            <a:r>
              <a:rPr lang="el-GR" dirty="0"/>
              <a:t>Το 504 Τ.Π. κατείχε τα υψώματα των χωριών </a:t>
            </a:r>
            <a:r>
              <a:rPr lang="el-GR" dirty="0" err="1"/>
              <a:t>Υδρούσα</a:t>
            </a:r>
            <a:r>
              <a:rPr lang="el-GR" dirty="0"/>
              <a:t> και </a:t>
            </a:r>
            <a:r>
              <a:rPr lang="el-GR" dirty="0" err="1"/>
              <a:t>Πολυπόταμος</a:t>
            </a:r>
            <a:r>
              <a:rPr lang="el-GR" dirty="0"/>
              <a:t>.</a:t>
            </a:r>
          </a:p>
          <a:p>
            <a:r>
              <a:rPr lang="el-GR" dirty="0"/>
              <a:t>Το 506 Τ.Π. κατείχε τα υψώματα 1575, </a:t>
            </a:r>
            <a:r>
              <a:rPr lang="el-GR" dirty="0" err="1"/>
              <a:t>Κουλκουθούρια</a:t>
            </a:r>
            <a:r>
              <a:rPr lang="el-GR" dirty="0"/>
              <a:t> (</a:t>
            </a:r>
            <a:r>
              <a:rPr lang="el-GR" dirty="0" err="1"/>
              <a:t>υψ</a:t>
            </a:r>
            <a:r>
              <a:rPr lang="el-GR" dirty="0"/>
              <a:t>. 1694) και </a:t>
            </a:r>
            <a:r>
              <a:rPr lang="el-GR" dirty="0" err="1"/>
              <a:t>Λιοτάτο</a:t>
            </a:r>
            <a:r>
              <a:rPr lang="el-GR" dirty="0"/>
              <a:t> (1626)</a:t>
            </a:r>
          </a:p>
          <a:p>
            <a:endParaRPr lang="el-GR" dirty="0"/>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569</a:t>
            </a:fld>
            <a:endParaRPr lang="el-G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908720"/>
            <a:ext cx="7055380" cy="504056"/>
          </a:xfrm>
        </p:spPr>
        <p:txBody>
          <a:bodyPr>
            <a:normAutofit fontScale="90000"/>
          </a:bodyPr>
          <a:lstStyle/>
          <a:p>
            <a:r>
              <a:rPr lang="el-GR" sz="2800" b="1" dirty="0">
                <a:latin typeface="Times New Roman" panose="02020603050405020304" pitchFamily="18" charset="0"/>
                <a:cs typeface="Times New Roman" panose="02020603050405020304" pitchFamily="18" charset="0"/>
              </a:rPr>
              <a:t>Απόσπασμα από τον λόγο του </a:t>
            </a:r>
            <a:r>
              <a:rPr lang="el-GR" sz="2800" b="1" dirty="0" err="1">
                <a:latin typeface="Times New Roman" panose="02020603050405020304" pitchFamily="18" charset="0"/>
                <a:cs typeface="Times New Roman" panose="02020603050405020304" pitchFamily="18" charset="0"/>
              </a:rPr>
              <a:t>Ακαρνάνα</a:t>
            </a:r>
            <a:r>
              <a:rPr lang="el-GR" sz="2800" b="1" dirty="0">
                <a:latin typeface="Times New Roman" panose="02020603050405020304" pitchFamily="18" charset="0"/>
                <a:cs typeface="Times New Roman" panose="02020603050405020304" pitchFamily="18" charset="0"/>
              </a:rPr>
              <a:t> πολιτικού Λυκίσκου στη Σπάρτη, το 211 μ.Χ. </a:t>
            </a:r>
            <a:br>
              <a:rPr lang="el-GR" sz="2800" b="1" dirty="0">
                <a:latin typeface="Times New Roman" panose="02020603050405020304" pitchFamily="18" charset="0"/>
                <a:cs typeface="Times New Roman" panose="02020603050405020304" pitchFamily="18" charset="0"/>
              </a:rPr>
            </a:br>
            <a:endParaRPr lang="el-GR" sz="2800"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251520" y="1853249"/>
            <a:ext cx="7287834" cy="4395158"/>
          </a:xfrm>
        </p:spPr>
        <p:txBody>
          <a:bodyPr>
            <a:normAutofit/>
          </a:bodyPr>
          <a:lstStyle/>
          <a:p>
            <a:r>
              <a:rPr lang="el-GR" sz="2800" b="0" i="1" dirty="0">
                <a:latin typeface="Times New Roman" panose="02020603050405020304" pitchFamily="18" charset="0"/>
                <a:cs typeface="Times New Roman" panose="02020603050405020304" pitchFamily="18" charset="0"/>
              </a:rPr>
              <a:t>Δεν είναι τάχα βαρβαρική; Φαντάζομαι πως η τωρινή κατάσταση σας φαίνεται όμοια με την προηγούμενη, καθόλου αντίθετη! Τότε όμως διεκδικούσατε την υπεροχή και τη δόξα από τους ομόφυλους Αχαιούς και Μακεδόνες και τον βασιλιά τους Φίλιππο· τώρα όμως ξεκινά πόλεμος με αλλοφύλους, οι οποίοι θέλουν να υποδουλώσουν τους Έλληνες….</a:t>
            </a:r>
          </a:p>
          <a:p>
            <a:endParaRPr lang="el-GR" sz="3900" dirty="0"/>
          </a:p>
          <a:p>
            <a:endParaRPr lang="el-GR" dirty="0"/>
          </a:p>
        </p:txBody>
      </p:sp>
    </p:spTree>
    <p:extLst>
      <p:ext uri="{BB962C8B-B14F-4D97-AF65-F5344CB8AC3E}">
        <p14:creationId xmlns:p14="http://schemas.microsoft.com/office/powerpoint/2010/main" val="4136896907"/>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22</a:t>
            </a:r>
            <a:r>
              <a:rPr lang="el-GR" baseline="30000" dirty="0"/>
              <a:t>η</a:t>
            </a:r>
            <a:r>
              <a:rPr lang="el-GR" dirty="0"/>
              <a:t> ταξιαρχία είχε έδρα τη </a:t>
            </a:r>
            <a:r>
              <a:rPr lang="el-GR" dirty="0" err="1"/>
              <a:t>Βεύη</a:t>
            </a:r>
            <a:r>
              <a:rPr lang="el-GR" dirty="0"/>
              <a:t> και τα τάγματά της ήταν διατεταγμένα:</a:t>
            </a:r>
          </a:p>
        </p:txBody>
      </p:sp>
      <p:sp>
        <p:nvSpPr>
          <p:cNvPr id="3" name="2 - Θέση περιεχομένου"/>
          <p:cNvSpPr>
            <a:spLocks noGrp="1"/>
          </p:cNvSpPr>
          <p:nvPr>
            <p:ph idx="1"/>
          </p:nvPr>
        </p:nvSpPr>
        <p:spPr>
          <a:xfrm>
            <a:off x="467544" y="1700808"/>
            <a:ext cx="8229600" cy="4525963"/>
          </a:xfrm>
        </p:spPr>
        <p:txBody>
          <a:bodyPr>
            <a:normAutofit fontScale="70000" lnSpcReduction="20000"/>
          </a:bodyPr>
          <a:lstStyle/>
          <a:p>
            <a:r>
              <a:rPr lang="el-GR" dirty="0"/>
              <a:t>Το 504 Τ.Π., με έδρα τη Μελίτη, ήταν ανεπτυγμένο στην περιοχή Μελίτης, Αχλάδας, </a:t>
            </a:r>
            <a:r>
              <a:rPr lang="el-GR" dirty="0" err="1"/>
              <a:t>Κέλλης</a:t>
            </a:r>
            <a:r>
              <a:rPr lang="el-GR" dirty="0"/>
              <a:t> και Κλειδιού.</a:t>
            </a:r>
          </a:p>
          <a:p>
            <a:r>
              <a:rPr lang="el-GR" dirty="0"/>
              <a:t>Το 508 Τ.Π. ήταν στην περιοχή Άνω </a:t>
            </a:r>
            <a:r>
              <a:rPr lang="el-GR" dirty="0" err="1"/>
              <a:t>Υδρούσα</a:t>
            </a:r>
            <a:r>
              <a:rPr lang="el-GR" dirty="0"/>
              <a:t>-Τροπαιούχος.</a:t>
            </a:r>
          </a:p>
          <a:p>
            <a:r>
              <a:rPr lang="el-GR" dirty="0"/>
              <a:t>Το 509 Τ.Π., με έδρα τη </a:t>
            </a:r>
            <a:r>
              <a:rPr lang="el-GR" dirty="0" err="1"/>
              <a:t>Βεύη</a:t>
            </a:r>
            <a:r>
              <a:rPr lang="el-GR" dirty="0"/>
              <a:t> είχε τμήματα στους Λόφους, στην περιοχή Αμυνταίου, στο Νυμφαίο και στο Κλειδί με ευθύνη φύλαξης του στενού </a:t>
            </a:r>
            <a:r>
              <a:rPr lang="el-GR" dirty="0" err="1"/>
              <a:t>Κιρλί</a:t>
            </a:r>
            <a:r>
              <a:rPr lang="el-GR" dirty="0"/>
              <a:t>-</a:t>
            </a:r>
            <a:r>
              <a:rPr lang="el-GR" dirty="0" err="1"/>
              <a:t>Δερβέν</a:t>
            </a:r>
            <a:r>
              <a:rPr lang="el-GR" dirty="0"/>
              <a:t>.</a:t>
            </a:r>
          </a:p>
          <a:p>
            <a:r>
              <a:rPr lang="el-GR" dirty="0"/>
              <a:t>Το 48 Τάγμα Εθνοφρουράς βρισκόταν στο Αμύνταιο. Το Πυροβολικό της Μεραρχίας ήταν ανεπτυγμένο ως εξής:</a:t>
            </a:r>
          </a:p>
          <a:p>
            <a:r>
              <a:rPr lang="el-GR" dirty="0"/>
              <a:t>Το 104 Σύνταγμα πεδινού πυροβολικού βρισκόταν στην περιοχή του Ε΄ Δημοτικού Σχολείου Φλώρινας.</a:t>
            </a:r>
          </a:p>
          <a:p>
            <a:r>
              <a:rPr lang="el-GR" dirty="0"/>
              <a:t>Η 2</a:t>
            </a:r>
            <a:r>
              <a:rPr lang="el-GR" baseline="30000" dirty="0"/>
              <a:t>η</a:t>
            </a:r>
            <a:r>
              <a:rPr lang="el-GR" dirty="0"/>
              <a:t> μοίρα πεδινού πυροβολικού, εκτός από τη Δ΄ πυροβολαρχία και ο Γ2 ουλαμός στην περιοχή του Αγίου Νικολάου.</a:t>
            </a:r>
          </a:p>
          <a:p>
            <a:r>
              <a:rPr lang="el-GR" dirty="0"/>
              <a:t>Η Δ΄ πυροβολαρχία κοντά στην Παναγίτσα </a:t>
            </a:r>
            <a:r>
              <a:rPr lang="el-GR" dirty="0" err="1"/>
              <a:t>Καλογερίτσας</a:t>
            </a:r>
            <a:r>
              <a:rPr lang="el-GR" dirty="0"/>
              <a:t>.</a:t>
            </a:r>
          </a:p>
          <a:p>
            <a:r>
              <a:rPr lang="el-GR" dirty="0"/>
              <a:t>Ο Γ1 ουλαμός στη </a:t>
            </a:r>
            <a:r>
              <a:rPr lang="el-GR" dirty="0" err="1"/>
              <a:t>Βεύη</a:t>
            </a:r>
            <a:r>
              <a:rPr lang="el-GR" dirty="0"/>
              <a:t>.</a:t>
            </a:r>
          </a:p>
          <a:p>
            <a:r>
              <a:rPr lang="el-GR" dirty="0"/>
              <a:t>Η Β΄ πυροβολαρχία της 152 μοίρας μέσου πυροβολικού δυτικά του σημερινού συνοικισμού Βορειοηπειρωτών.</a:t>
            </a:r>
          </a:p>
          <a:p>
            <a:endParaRPr lang="el-GR" dirty="0"/>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570</a:t>
            </a:fld>
            <a:endParaRPr lang="el-GR"/>
          </a:p>
        </p:txBody>
      </p:sp>
    </p:spTree>
  </p:cSld>
  <p:clrMapOvr>
    <a:masterClrMapping/>
  </p:clrMapOvr>
  <p:transition>
    <p:dissolve/>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a:t>Η Κομμουνιστική ηγεσία στην 5</a:t>
            </a:r>
            <a:r>
              <a:rPr lang="el-GR" baseline="30000" dirty="0"/>
              <a:t>η</a:t>
            </a:r>
            <a:r>
              <a:rPr lang="el-GR" dirty="0"/>
              <a:t> Ολομέλεια της Κεντρικής Επιτροπής του ΚΚΕ, που έγινε στις 30-31 Ιανουαρίου 1949 στην περιοχή των </a:t>
            </a:r>
            <a:r>
              <a:rPr lang="el-GR" dirty="0" err="1"/>
              <a:t>Πρεσπών</a:t>
            </a:r>
            <a:r>
              <a:rPr lang="el-GR" dirty="0"/>
              <a:t> (12 ημέρες πριν την επίθεση) διακήρυξε τη δημιουργία ξεχωριστού Μακεδονικού Κράτους.</a:t>
            </a:r>
          </a:p>
        </p:txBody>
      </p:sp>
      <p:sp>
        <p:nvSpPr>
          <p:cNvPr id="4" name="3 - Θέση αριθμού διαφάνειας"/>
          <p:cNvSpPr>
            <a:spLocks noGrp="1"/>
          </p:cNvSpPr>
          <p:nvPr>
            <p:ph type="sldNum" sz="quarter" idx="12"/>
          </p:nvPr>
        </p:nvSpPr>
        <p:spPr/>
        <p:txBody>
          <a:bodyPr>
            <a:normAutofit/>
          </a:bodyPr>
          <a:lstStyle/>
          <a:p>
            <a:fld id="{D3F1D1C4-C2D9-4231-9FB2-B2D9D97AA41D}" type="slidenum">
              <a:rPr lang="el-GR" smtClean="0"/>
              <a:pPr/>
              <a:t>571</a:t>
            </a:fld>
            <a:endParaRPr lang="el-GR"/>
          </a:p>
        </p:txBody>
      </p:sp>
    </p:spTree>
  </p:cSld>
  <p:clrMapOvr>
    <a:masterClrMapping/>
  </p:clrMapOvr>
  <p:transition>
    <p:dissolve/>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8" y="418010"/>
            <a:ext cx="7830474" cy="6188273"/>
          </a:xfrm>
        </p:spPr>
        <p:txBody>
          <a:bodyPr>
            <a:normAutofit lnSpcReduction="10000"/>
          </a:bodyPr>
          <a:lstStyle/>
          <a:p>
            <a:pPr>
              <a:buFont typeface="Wingdings" charset="2"/>
              <a:buChar char="Ø"/>
            </a:pPr>
            <a:r>
              <a:rPr lang="el-GR" sz="1600" dirty="0">
                <a:latin typeface="Times New Roman" panose="02020603050405020304" pitchFamily="18" charset="0"/>
                <a:cs typeface="Times New Roman" panose="02020603050405020304" pitchFamily="18" charset="0"/>
              </a:rPr>
              <a:t>Σύμφωνα με την ιστοσελίδα </a:t>
            </a:r>
            <a:r>
              <a:rPr lang="el-GR" sz="1600" dirty="0">
                <a:latin typeface="Times New Roman" panose="02020603050405020304" pitchFamily="18" charset="0"/>
                <a:cs typeface="Times New Roman" panose="02020603050405020304" pitchFamily="18" charset="0"/>
                <a:hlinkClick r:id="rId2"/>
              </a:rPr>
              <a:t>http://www.istorikathemata.com/2011/06/11021949.html</a:t>
            </a:r>
            <a:r>
              <a:rPr lang="el-GR" sz="1600" dirty="0">
                <a:latin typeface="Times New Roman" panose="02020603050405020304" pitchFamily="18" charset="0"/>
                <a:cs typeface="Times New Roman" panose="02020603050405020304" pitchFamily="18" charset="0"/>
              </a:rPr>
              <a:t> , η οποία ασχολείται με Θέματα Ελληνικής Ιστορίας, αλλά και την ιστοσελίδα του Ακρίτα της Μακεδονίας </a:t>
            </a:r>
          </a:p>
          <a:p>
            <a:pPr>
              <a:buFont typeface="Wingdings" charset="2"/>
              <a:buChar char="Ø"/>
            </a:pPr>
            <a:endParaRPr lang="el-GR"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hlinkClick r:id="rId3"/>
              </a:rPr>
              <a:t>http://akritas-history-of-makedonia.blogspot.gr/2011/02/11021949.html</a:t>
            </a:r>
            <a:endParaRPr lang="el-GR" sz="1600" dirty="0">
              <a:latin typeface="Times New Roman" panose="02020603050405020304" pitchFamily="18" charset="0"/>
              <a:cs typeface="Times New Roman" panose="02020603050405020304" pitchFamily="18" charset="0"/>
            </a:endParaRPr>
          </a:p>
          <a:p>
            <a:pPr marL="0" indent="0" algn="just">
              <a:buNone/>
            </a:pPr>
            <a:r>
              <a:rPr lang="el-GR" sz="1600" dirty="0">
                <a:latin typeface="Times New Roman" panose="02020603050405020304" pitchFamily="18" charset="0"/>
                <a:cs typeface="Times New Roman" panose="02020603050405020304" pitchFamily="18" charset="0"/>
              </a:rPr>
              <a:t>«Έχοντας αναλύσει εκτενώς το πλάνο της επίθεσης και προπονηθεί σε ασκήσεις μάχης με πραγματικά πυρά, διαθέτοντας πλούσιο εφοδιασμό κι αυξημένο ηθικό κατόπιν ενθέρμων ομιλιών, οι αντάρτες </a:t>
            </a:r>
            <a:r>
              <a:rPr lang="el-GR" sz="1600" dirty="0" err="1">
                <a:latin typeface="Times New Roman" panose="02020603050405020304" pitchFamily="18" charset="0"/>
                <a:cs typeface="Times New Roman" panose="02020603050405020304" pitchFamily="18" charset="0"/>
              </a:rPr>
              <a:t>καταστάθμευσαν</a:t>
            </a:r>
            <a:r>
              <a:rPr lang="el-GR" sz="1600" dirty="0">
                <a:latin typeface="Times New Roman" panose="02020603050405020304" pitchFamily="18" charset="0"/>
                <a:cs typeface="Times New Roman" panose="02020603050405020304" pitchFamily="18" charset="0"/>
              </a:rPr>
              <a:t> στο δάσος του </a:t>
            </a:r>
            <a:r>
              <a:rPr lang="el-GR" sz="1600" dirty="0" err="1">
                <a:latin typeface="Times New Roman" panose="02020603050405020304" pitchFamily="18" charset="0"/>
                <a:cs typeface="Times New Roman" panose="02020603050405020304" pitchFamily="18" charset="0"/>
              </a:rPr>
              <a:t>Πισοδερίου</a:t>
            </a:r>
            <a:r>
              <a:rPr lang="el-GR" sz="1600" dirty="0">
                <a:latin typeface="Times New Roman" panose="02020603050405020304" pitchFamily="18" charset="0"/>
                <a:cs typeface="Times New Roman" panose="02020603050405020304" pitchFamily="18" charset="0"/>
              </a:rPr>
              <a:t>. Η καθυστερημένη όμως άφιξη της 11ης μεραρχίας των λόγω των καιρικών συνθηκών και του μεγάλου αριθμού της επέφερε την αναβολή της επίθεσης επί μίαν ημέρα, γεγονός άγνωστο στα ανταρτικά τμήματα που εστάλησαν να αποκρούσουν την άφιξη στρατιωτικών ενισχύσεων στη διάβαση του </a:t>
            </a:r>
            <a:r>
              <a:rPr lang="el-GR" sz="1600" dirty="0" err="1">
                <a:latin typeface="Times New Roman" panose="02020603050405020304" pitchFamily="18" charset="0"/>
                <a:cs typeface="Times New Roman" panose="02020603050405020304" pitchFamily="18" charset="0"/>
              </a:rPr>
              <a:t>Κλειδίου</a:t>
            </a:r>
            <a:r>
              <a:rPr lang="el-GR" sz="1600" dirty="0">
                <a:latin typeface="Times New Roman" panose="02020603050405020304" pitchFamily="18" charset="0"/>
                <a:cs typeface="Times New Roman" panose="02020603050405020304" pitchFamily="18" charset="0"/>
              </a:rPr>
              <a:t> ώστε να απομονωθεί το οροπέδιο της Φλώρινας.</a:t>
            </a:r>
          </a:p>
          <a:p>
            <a:pPr marL="0" indent="0" algn="just">
              <a:buNone/>
            </a:pPr>
            <a:r>
              <a:rPr lang="el-GR" sz="1600" dirty="0">
                <a:latin typeface="Times New Roman" panose="02020603050405020304" pitchFamily="18" charset="0"/>
                <a:cs typeface="Times New Roman" panose="02020603050405020304" pitchFamily="18" charset="0"/>
              </a:rPr>
              <a:t>Προσελήφθη λοιπόν ορθά από τους υπερασπιστές της πόλης η κρούση των ανταρτών στο Κλειδί την 10η Φεβρουαρίου 1949 ως προπομπός σοβαρής επίθεσης. Προστέθηκε αυτή φυσικά στις εκ των προτέρων ληφθείσες πληροφορίες για πύκνωση των ανταρτικών δυνάμεων στα υψώματα γύρω από τη Φλώρινα. Η μεραρχία του Στρατού που έδραζε στην πόλη, οι μονάδες των ΛΟΚ, η Χωροφυλακή και οι οπλισμένοι πολίτες ανέμεναν έτοιμοι. Ελάχιστους λοιπόν εξέπληξε η συνεχής προσέγγιση ανταρτών τη νύκτα της 11ης Φεβρουαρίου του 1949 στα κράσπεδα της πόλης. Ο αιφνιδιασμός είχε χαθεί. Η μάχη άρχισε στις 3:30΄ το πρωί. Ο ΔΣΕ κατέλαβε τα δεσπόζοντα υψώματα </a:t>
            </a:r>
            <a:r>
              <a:rPr lang="el-GR" sz="1600" dirty="0" err="1">
                <a:latin typeface="Times New Roman" panose="02020603050405020304" pitchFamily="18" charset="0"/>
                <a:cs typeface="Times New Roman" panose="02020603050405020304" pitchFamily="18" charset="0"/>
              </a:rPr>
              <a:t>Σολίτσετο</a:t>
            </a:r>
            <a:r>
              <a:rPr lang="el-GR" sz="1600" dirty="0">
                <a:latin typeface="Times New Roman" panose="02020603050405020304" pitchFamily="18" charset="0"/>
                <a:cs typeface="Times New Roman" panose="02020603050405020304" pitchFamily="18" charset="0"/>
              </a:rPr>
              <a:t> και </a:t>
            </a:r>
            <a:r>
              <a:rPr lang="el-GR" sz="1600" dirty="0" err="1">
                <a:latin typeface="Times New Roman" panose="02020603050405020304" pitchFamily="18" charset="0"/>
                <a:cs typeface="Times New Roman" panose="02020603050405020304" pitchFamily="18" charset="0"/>
              </a:rPr>
              <a:t>Γκιούπκα</a:t>
            </a:r>
            <a:r>
              <a:rPr lang="el-GR" sz="1600" dirty="0">
                <a:latin typeface="Times New Roman" panose="02020603050405020304" pitchFamily="18" charset="0"/>
                <a:cs typeface="Times New Roman" panose="02020603050405020304" pitchFamily="18" charset="0"/>
              </a:rPr>
              <a:t>, όχι όμως το απαραίτητο 1033. Με πεισματώδεις αντεπιθέσεις ο Στρατός έφερνε συνεχώς σοβαρά προσκόμματα στους αντάρτες. Η ζυγαριά της νίκης στο υψόμετρο δεν αποφάσιζε πού να γείρει μέχρι να ξημερώσει.</a:t>
            </a:r>
          </a:p>
          <a:p>
            <a:pPr marL="0" indent="0" algn="just">
              <a:buNone/>
            </a:pPr>
            <a:endParaRPr lang="el-GR" sz="2000" dirty="0">
              <a:latin typeface="Times New Roman" panose="02020603050405020304" pitchFamily="18" charset="0"/>
              <a:cs typeface="Times New Roman" panose="02020603050405020304" pitchFamily="18" charset="0"/>
            </a:endParaRPr>
          </a:p>
          <a:p>
            <a:pPr marL="0" indent="0" algn="just">
              <a:buNone/>
            </a:pPr>
            <a:endParaRPr lang="el-GR"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572</a:t>
            </a:fld>
            <a:endParaRPr lang="en-US" altLang="el-GR"/>
          </a:p>
        </p:txBody>
      </p:sp>
    </p:spTree>
    <p:extLst>
      <p:ext uri="{BB962C8B-B14F-4D97-AF65-F5344CB8AC3E}">
        <p14:creationId xmlns:p14="http://schemas.microsoft.com/office/powerpoint/2010/main" val="309586331"/>
      </p:ext>
    </p:extLst>
  </p:cSld>
  <p:clrMapOvr>
    <a:masterClrMapping/>
  </p:clrMapOvr>
  <p:transition>
    <p:dissolve/>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6" y="400594"/>
            <a:ext cx="7620000" cy="5955756"/>
          </a:xfrm>
        </p:spPr>
        <p:txBody>
          <a:bodyPr/>
          <a:lstStyle/>
          <a:p>
            <a:pPr marL="0" indent="0" algn="just">
              <a:buNone/>
            </a:pPr>
            <a:r>
              <a:rPr lang="el-GR" sz="1600" dirty="0">
                <a:latin typeface="Times New Roman" panose="02020603050405020304" pitchFamily="18" charset="0"/>
                <a:cs typeface="Times New Roman" panose="02020603050405020304" pitchFamily="18" charset="0"/>
              </a:rPr>
              <a:t>Αντιθέτως τα τμήματα που επρόκειτο να διεισδύσουν στην πόλη συνάντησαν ανυπέρβλητες δυσκολίες. Η 18η ταξιαρχία των ανταρτών που ενεργούσε από το ΒΑ μέρος της Φλώρινας καθηλώθηκε εξαιτίας πυκνών πυρών, ενώ η 14η αντίστοιχη, η οποία προσερχόταν από τα δυτικά (από τα Άλωνα) </a:t>
            </a:r>
            <a:r>
              <a:rPr lang="el-GR" sz="1600" dirty="0" err="1">
                <a:latin typeface="Times New Roman" panose="02020603050405020304" pitchFamily="18" charset="0"/>
                <a:cs typeface="Times New Roman" panose="02020603050405020304" pitchFamily="18" charset="0"/>
              </a:rPr>
              <a:t>εβλήθη</a:t>
            </a:r>
            <a:r>
              <a:rPr lang="el-GR" sz="1600" dirty="0">
                <a:latin typeface="Times New Roman" panose="02020603050405020304" pitchFamily="18" charset="0"/>
                <a:cs typeface="Times New Roman" panose="02020603050405020304" pitchFamily="18" charset="0"/>
              </a:rPr>
              <a:t> σε επισημασμένο πέρασμα από το στρατιωτικό Πυροβολικό. Έχοντας βαριές απώλειες με πρώτο νεκρό τον αρχηγό της Ελευθέριο Λαζαρίδη ή Λευτεριά η συνοχή της διασπάστηκε ανεπιστρεπτί κι ο ρωμαλέος κριός της, οι προπορευόμενοι σχηματισμοί των σαμποτέρ, παγιδεύτηκε με αποτέλεσμα να υποχωρήσει δρομαίως εγκαταλείποντας το πεδίο πριν φωτίσει η χαραυγή.</a:t>
            </a:r>
          </a:p>
          <a:p>
            <a:pPr marL="0" indent="0" algn="just">
              <a:buNone/>
            </a:pPr>
            <a:r>
              <a:rPr lang="el-GR" sz="1600" dirty="0">
                <a:latin typeface="Times New Roman" panose="02020603050405020304" pitchFamily="18" charset="0"/>
                <a:cs typeface="Times New Roman" panose="02020603050405020304" pitchFamily="18" charset="0"/>
              </a:rPr>
              <a:t>Αν και είχαν προβλεφθεί και δοθεί ασύρματοι, η επικοινωνία μεταξύ των ανταρτικών τμημάτων κι αυτών με το επιτελείο ήταν ελάχιστη έως μηδαμινή, λόγω απειρίας ή απειθαρχίας των ηγητόρων. </a:t>
            </a:r>
            <a:r>
              <a:rPr lang="el-GR" sz="1600" dirty="0" err="1">
                <a:latin typeface="Times New Roman" panose="02020603050405020304" pitchFamily="18" charset="0"/>
                <a:cs typeface="Times New Roman" panose="02020603050405020304" pitchFamily="18" charset="0"/>
              </a:rPr>
              <a:t>Έκγονον</a:t>
            </a:r>
            <a:r>
              <a:rPr lang="el-GR" sz="1600" dirty="0">
                <a:latin typeface="Times New Roman" panose="02020603050405020304" pitchFamily="18" charset="0"/>
                <a:cs typeface="Times New Roman" panose="02020603050405020304" pitchFamily="18" charset="0"/>
              </a:rPr>
              <a:t> της ελλιπούς εποπτείας ήταν και η αποφυγή χρησιμοποιήσεως της εφεδρείας, η οποία αποτελούνταν από τη Σχολή Αξιωματικών του ΔΣΕ, το άνθος των μαχίμων ανταρτών. Προβληματική επίσης αποδείχτηκε η συνεργασία μεταξύ Πεζικού και Πυροβολικού του ΔΣΕ, όχι μόνον επειδή στην τελευταία μονάδα υπηρετούσαν αρκετά επιστρατευμένα κορίτσια, αλλά και διότι έλειπε η τεχνική κατάρτιση. Ικανοί σε αυτού του είδους τον πόλεμο αξιωματικοί σπάνιζαν στο ΔΣΕ, παραγκωνισμένοι από πιστούς αλλά </a:t>
            </a:r>
            <a:r>
              <a:rPr lang="el-GR" sz="1600" dirty="0" err="1">
                <a:latin typeface="Times New Roman" panose="02020603050405020304" pitchFamily="18" charset="0"/>
                <a:cs typeface="Times New Roman" panose="02020603050405020304" pitchFamily="18" charset="0"/>
              </a:rPr>
              <a:t>ατέχνους</a:t>
            </a:r>
            <a:r>
              <a:rPr lang="el-GR" sz="1600" dirty="0">
                <a:latin typeface="Times New Roman" panose="02020603050405020304" pitchFamily="18" charset="0"/>
                <a:cs typeface="Times New Roman" panose="02020603050405020304" pitchFamily="18" charset="0"/>
              </a:rPr>
              <a:t> ή απλώς εξοντωμένοι εκ των έσω.</a:t>
            </a:r>
          </a:p>
          <a:p>
            <a:pPr marL="0" indent="0" algn="just">
              <a:buNone/>
            </a:pPr>
            <a:r>
              <a:rPr lang="el-GR" sz="1600" dirty="0">
                <a:latin typeface="Times New Roman" panose="02020603050405020304" pitchFamily="18" charset="0"/>
                <a:cs typeface="Times New Roman" panose="02020603050405020304" pitchFamily="18" charset="0"/>
              </a:rPr>
              <a:t>Ο φανατισμός και η αυτοθυσία των νεαρών ανταρτών δεν έφθανε για να καταβληθούν τα ισχυρά πολυβολεία της Φλώρινας και οι προσεκτικά μελετημένες αντιστασιακές της εστίες. Ακόμη είχαν υποτιμηθεί από τους αντάρτες οι στρατιώτες, το σύνολο των οποίων είχε αποκτήσει πλούσιες εμπειρίες μαχών τα προηγούμενα έτη, όταν εκπορθούσαν οχυρές θέσεις του ΔΣΕ στο Γράμμο και τα άλλα ανά την Ελλάδα μέρη».</a:t>
            </a:r>
          </a:p>
          <a:p>
            <a:pPr algn="just"/>
            <a:endParaRPr lang="el-GR" dirty="0"/>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573</a:t>
            </a:fld>
            <a:endParaRPr lang="en-US" altLang="el-GR"/>
          </a:p>
        </p:txBody>
      </p:sp>
    </p:spTree>
    <p:extLst>
      <p:ext uri="{BB962C8B-B14F-4D97-AF65-F5344CB8AC3E}">
        <p14:creationId xmlns:p14="http://schemas.microsoft.com/office/powerpoint/2010/main" val="596573903"/>
      </p:ext>
    </p:extLst>
  </p:cSld>
  <p:clrMapOvr>
    <a:masterClrMapping/>
  </p:clrMapOvr>
  <p:transition>
    <p:dissolve/>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462337"/>
            <a:ext cx="7674832" cy="6123398"/>
          </a:xfrm>
        </p:spPr>
        <p:txBody>
          <a:bodyPr/>
          <a:lstStyle/>
          <a:p>
            <a:r>
              <a:rPr lang="el-GR" sz="1800" b="1" dirty="0">
                <a:latin typeface="Times New Roman" charset="0"/>
                <a:ea typeface="Times New Roman" charset="0"/>
                <a:cs typeface="Times New Roman" charset="0"/>
              </a:rPr>
              <a:t>Κόκκινος Φάκελος</a:t>
            </a:r>
            <a:r>
              <a:rPr lang="el-GR" sz="1800" dirty="0">
                <a:latin typeface="Times New Roman" charset="0"/>
                <a:ea typeface="Times New Roman" charset="0"/>
                <a:cs typeface="Times New Roman" charset="0"/>
              </a:rPr>
              <a:t>, Ιστορικό, πολιτικό </a:t>
            </a:r>
            <a:r>
              <a:rPr lang="el-GR" sz="1800" dirty="0" err="1">
                <a:latin typeface="Times New Roman" charset="0"/>
                <a:ea typeface="Times New Roman" charset="0"/>
                <a:cs typeface="Times New Roman" charset="0"/>
              </a:rPr>
              <a:t>Blog</a:t>
            </a:r>
            <a:r>
              <a:rPr lang="el-GR" sz="1800" dirty="0">
                <a:latin typeface="Times New Roman" charset="0"/>
                <a:ea typeface="Times New Roman" charset="0"/>
                <a:cs typeface="Times New Roman" charset="0"/>
              </a:rPr>
              <a:t> για την ιστορία της διεθνούς και ελληνικής αριστεράς</a:t>
            </a:r>
          </a:p>
          <a:p>
            <a:pPr marL="0" indent="0" algn="just">
              <a:buNone/>
            </a:pPr>
            <a:r>
              <a:rPr lang="el-GR" sz="1600" dirty="0">
                <a:latin typeface="Times New Roman" charset="0"/>
                <a:ea typeface="Times New Roman" charset="0"/>
                <a:cs typeface="Times New Roman" charset="0"/>
              </a:rPr>
              <a:t>«Η σφαγή ήταν και </a:t>
            </a:r>
            <a:r>
              <a:rPr lang="el-GR" sz="1600" dirty="0" err="1">
                <a:latin typeface="Times New Roman" charset="0"/>
                <a:ea typeface="Times New Roman" charset="0"/>
                <a:cs typeface="Times New Roman" charset="0"/>
              </a:rPr>
              <a:t>παραμένη</a:t>
            </a:r>
            <a:r>
              <a:rPr lang="el-GR" sz="1600" dirty="0">
                <a:latin typeface="Times New Roman" charset="0"/>
                <a:ea typeface="Times New Roman" charset="0"/>
                <a:cs typeface="Times New Roman" charset="0"/>
              </a:rPr>
              <a:t> ανείπωτη. Ανείπωτη </a:t>
            </a:r>
            <a:r>
              <a:rPr lang="el-GR" sz="1600" dirty="0" err="1">
                <a:latin typeface="Times New Roman" charset="0"/>
                <a:ea typeface="Times New Roman" charset="0"/>
                <a:cs typeface="Times New Roman" charset="0"/>
              </a:rPr>
              <a:t>παραμένη</a:t>
            </a:r>
            <a:r>
              <a:rPr lang="el-GR" sz="1600" dirty="0">
                <a:latin typeface="Times New Roman" charset="0"/>
                <a:ea typeface="Times New Roman" charset="0"/>
                <a:cs typeface="Times New Roman" charset="0"/>
              </a:rPr>
              <a:t> και η κτηνωδία των  κυβερνητικών δυνάμεων πάνω στις σωρούς των εξακοσίων νεκρών αγωνιστών του ΔΣΕ που έπεσαν εκεί. Τα ντοκουμέντα δεν υπάρχουν επίσημα για τον ελληνικό στρατό. Όμως ο Κόκκινος Φάκελος βρήκε δύο σπανιότατες φωτογραφίες που κυκλοφορούν στο διαδίκτυο και οι οποίες αποτυπώνουν το μέγεθος της καταστροφής. Ο ΕΣ συγκέντρωσε σε ένα μεγάλο χωράφι τις σωρούς των νεκρών και τις φωτογράφισε αφήνοντας μονάχα αργότερα την επίσημη, όσο γίνονταν εξακρίβωση της ταυτότητας τους. Την επόμενη ημέρα, και με τα κορμιά να έχουν ήδη κομματιαστεί από τα ζώα της περιοχής έβαλε δύο μπουλντόζες να τα θάψουν και άφησε τον τάφο χωρίς έστω μια πλάκα να σηματοδοτεί το τι βρίσκονταν εκεί</a:t>
            </a:r>
            <a:r>
              <a:rPr lang="el-GR" sz="1800" dirty="0"/>
              <a:t>». </a:t>
            </a:r>
            <a:r>
              <a:rPr lang="el-GR" sz="1600" dirty="0">
                <a:latin typeface="Times New Roman" charset="0"/>
                <a:ea typeface="Times New Roman" charset="0"/>
                <a:cs typeface="Times New Roman" charset="0"/>
              </a:rPr>
              <a:t>Η πρώτη φωτογραφία βρέθηκε στο </a:t>
            </a:r>
            <a:r>
              <a:rPr lang="el-GR" sz="1600" dirty="0" err="1">
                <a:latin typeface="Times New Roman" charset="0"/>
                <a:ea typeface="Times New Roman" charset="0"/>
                <a:cs typeface="Times New Roman" charset="0"/>
              </a:rPr>
              <a:t>site</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Corbis</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ιστότοπο</a:t>
            </a:r>
            <a:r>
              <a:rPr lang="el-GR" sz="1600" dirty="0">
                <a:latin typeface="Times New Roman" charset="0"/>
                <a:ea typeface="Times New Roman" charset="0"/>
                <a:cs typeface="Times New Roman" charset="0"/>
              </a:rPr>
              <a:t> πώλησης ιστορικών φωτογραφιών.</a:t>
            </a:r>
          </a:p>
          <a:p>
            <a:pPr marL="0" indent="0" algn="just">
              <a:buNone/>
            </a:pPr>
            <a:endParaRPr lang="en-US" sz="18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574</a:t>
            </a:fld>
            <a:endParaRPr lang="en-US" altLang="el-GR"/>
          </a:p>
        </p:txBody>
      </p:sp>
      <p:pic>
        <p:nvPicPr>
          <p:cNvPr id="5" name="Picture 4"/>
          <p:cNvPicPr>
            <a:picLocks noChangeAspect="1"/>
          </p:cNvPicPr>
          <p:nvPr/>
        </p:nvPicPr>
        <p:blipFill>
          <a:blip r:embed="rId2"/>
          <a:stretch>
            <a:fillRect/>
          </a:stretch>
        </p:blipFill>
        <p:spPr>
          <a:xfrm>
            <a:off x="1176336" y="4117002"/>
            <a:ext cx="3750104" cy="2239348"/>
          </a:xfrm>
          <a:prstGeom prst="rect">
            <a:avLst/>
          </a:prstGeom>
        </p:spPr>
      </p:pic>
    </p:spTree>
    <p:extLst>
      <p:ext uri="{BB962C8B-B14F-4D97-AF65-F5344CB8AC3E}">
        <p14:creationId xmlns:p14="http://schemas.microsoft.com/office/powerpoint/2010/main" val="1444645710"/>
      </p:ext>
    </p:extLst>
  </p:cSld>
  <p:clrMapOvr>
    <a:masterClrMapping/>
  </p:clrMapOvr>
  <p:transition>
    <p:dissolve/>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70969" y="2908300"/>
            <a:ext cx="3810000" cy="2609850"/>
          </a:xfrm>
          <a:prstGeom prst="rect">
            <a:avLst/>
          </a:prstGeom>
        </p:spPr>
      </p:pic>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575</a:t>
            </a:fld>
            <a:endParaRPr lang="en-US" altLang="el-GR"/>
          </a:p>
        </p:txBody>
      </p:sp>
      <p:sp>
        <p:nvSpPr>
          <p:cNvPr id="6" name="Rectangle 5"/>
          <p:cNvSpPr/>
          <p:nvPr/>
        </p:nvSpPr>
        <p:spPr>
          <a:xfrm rot="20600190" flipV="1">
            <a:off x="1132622" y="-26507"/>
            <a:ext cx="7082821" cy="615553"/>
          </a:xfrm>
          <a:prstGeom prst="rect">
            <a:avLst/>
          </a:prstGeom>
        </p:spPr>
        <p:txBody>
          <a:bodyPr wrap="square">
            <a:spAutoFit/>
          </a:bodyPr>
          <a:lstStyle/>
          <a:p>
            <a:pPr algn="just"/>
            <a:r>
              <a:rPr lang="el-GR" sz="1600" dirty="0">
                <a:solidFill>
                  <a:srgbClr val="1F242D"/>
                </a:solidFill>
                <a:latin typeface="Times New Roman" charset="0"/>
                <a:ea typeface="Times New Roman" charset="0"/>
                <a:cs typeface="Times New Roman" charset="0"/>
              </a:rPr>
              <a:t>Η δεύτερη φωτογραφία ανήκει στον κύριο Β</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Τσιμπιδάρο</a:t>
            </a:r>
            <a:r>
              <a:rPr lang="el-GR" sz="1600" dirty="0">
                <a:latin typeface="Times New Roman" charset="0"/>
                <a:ea typeface="Times New Roman" charset="0"/>
                <a:cs typeface="Times New Roman" charset="0"/>
              </a:rPr>
              <a:t> και είναι η παρακάτω:</a:t>
            </a:r>
          </a:p>
          <a:p>
            <a:endParaRPr lang="el-GR" dirty="0">
              <a:latin typeface="Georgia" charset="0"/>
            </a:endParaRPr>
          </a:p>
        </p:txBody>
      </p:sp>
    </p:spTree>
    <p:extLst>
      <p:ext uri="{BB962C8B-B14F-4D97-AF65-F5344CB8AC3E}">
        <p14:creationId xmlns:p14="http://schemas.microsoft.com/office/powerpoint/2010/main" val="1059394239"/>
      </p:ext>
    </p:extLst>
  </p:cSld>
  <p:clrMapOvr>
    <a:masterClrMapping/>
  </p:clrMapOvr>
  <p:transition>
    <p:dissolve/>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069" y="452846"/>
            <a:ext cx="7377294" cy="5673317"/>
          </a:xfrm>
        </p:spPr>
        <p:txBody>
          <a:bodyPr>
            <a:normAutofit fontScale="92500" lnSpcReduction="10000"/>
          </a:bodyPr>
          <a:lstStyle/>
          <a:p>
            <a:pPr marL="0" indent="0">
              <a:buNone/>
            </a:pPr>
            <a:r>
              <a:rPr lang="el-GR" sz="2200" b="1" dirty="0">
                <a:latin typeface="Times New Roman" panose="02020603050405020304" pitchFamily="18" charset="0"/>
                <a:cs typeface="Times New Roman" panose="02020603050405020304" pitchFamily="18" charset="0"/>
              </a:rPr>
              <a:t>Βιβλιογραφία</a:t>
            </a:r>
          </a:p>
          <a:p>
            <a:pPr>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Κέντρος, Ν. (2011). </a:t>
            </a:r>
            <a:r>
              <a:rPr lang="el-GR" sz="2400" i="1" dirty="0">
                <a:latin typeface="Times New Roman" panose="02020603050405020304" pitchFamily="18" charset="0"/>
                <a:cs typeface="Times New Roman" panose="02020603050405020304" pitchFamily="18" charset="0"/>
              </a:rPr>
              <a:t>Ο εμφύλιος στη Φλώρινα</a:t>
            </a:r>
            <a:r>
              <a:rPr lang="el-GR" sz="2400" dirty="0">
                <a:latin typeface="Times New Roman" panose="02020603050405020304" pitchFamily="18" charset="0"/>
                <a:cs typeface="Times New Roman" panose="02020603050405020304" pitchFamily="18" charset="0"/>
              </a:rPr>
              <a:t>. Αθήνα, </a:t>
            </a:r>
            <a:r>
              <a:rPr lang="el-GR" sz="2400" dirty="0" err="1">
                <a:latin typeface="Times New Roman" panose="02020603050405020304" pitchFamily="18" charset="0"/>
                <a:cs typeface="Times New Roman" panose="02020603050405020304" pitchFamily="18" charset="0"/>
              </a:rPr>
              <a:t>Βιβλιόραμα</a:t>
            </a:r>
            <a:r>
              <a:rPr lang="el-GR"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Αρχεία Σύγχρονης Κοινωνικής Ιστορίας: </a:t>
            </a:r>
            <a:r>
              <a:rPr lang="en-US" sz="2400" dirty="0">
                <a:latin typeface="Times New Roman" panose="02020603050405020304" pitchFamily="18" charset="0"/>
                <a:cs typeface="Times New Roman" panose="02020603050405020304" pitchFamily="18" charset="0"/>
                <a:hlinkClick r:id="rId2"/>
              </a:rPr>
              <a:t>http://askiweb.eu/index.php/el/2015-09-16-07-18-53/12-2015-09-14-13-10-43</a:t>
            </a:r>
            <a:endParaRPr lang="el-GR"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Θέματα Ελληνικής Ιστορίας: </a:t>
            </a:r>
            <a:r>
              <a:rPr lang="en-US" sz="2400" dirty="0">
                <a:latin typeface="Times New Roman" panose="02020603050405020304" pitchFamily="18" charset="0"/>
                <a:cs typeface="Times New Roman" panose="02020603050405020304" pitchFamily="18" charset="0"/>
                <a:hlinkClick r:id="rId3"/>
              </a:rPr>
              <a:t>http://www.istorikathemata.com/2011/06/11021949.html</a:t>
            </a:r>
            <a:endParaRPr lang="el-GR"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err="1">
                <a:latin typeface="Times New Roman" panose="02020603050405020304" pitchFamily="18" charset="0"/>
                <a:cs typeface="Times New Roman" panose="02020603050405020304" pitchFamily="18" charset="0"/>
              </a:rPr>
              <a:t>Βικιπαίδεια</a:t>
            </a:r>
            <a:r>
              <a:rPr lang="el-GR"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hlinkClick r:id="rId4"/>
              </a:rPr>
              <a:t>https://el.wikipedia.org/wiki/Μάχη_της_Φλώρινας</a:t>
            </a:r>
            <a:endParaRPr lang="el-GR"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Ακρίτας της Μακεδονίας: </a:t>
            </a:r>
            <a:r>
              <a:rPr lang="en-US" sz="2400" dirty="0">
                <a:latin typeface="Times New Roman" panose="02020603050405020304" pitchFamily="18" charset="0"/>
                <a:cs typeface="Times New Roman" panose="02020603050405020304" pitchFamily="18" charset="0"/>
                <a:hlinkClick r:id="rId5"/>
              </a:rPr>
              <a:t>http://akritas-history-of-makedonia.blogspot.gr/2011/02/11021949.html</a:t>
            </a:r>
            <a:endParaRPr lang="el-GR" sz="2400" dirty="0">
              <a:latin typeface="Times New Roman" panose="02020603050405020304" pitchFamily="18" charset="0"/>
              <a:cs typeface="Times New Roman" panose="02020603050405020304" pitchFamily="18" charset="0"/>
            </a:endParaRPr>
          </a:p>
          <a:p>
            <a:pPr>
              <a:buFont typeface="Arial" charset="0"/>
              <a:buChar char="•"/>
            </a:pPr>
            <a:r>
              <a:rPr lang="el-GR" sz="2400" dirty="0">
                <a:latin typeface="Times New Roman" panose="02020603050405020304" pitchFamily="18" charset="0"/>
                <a:cs typeface="Times New Roman" panose="02020603050405020304" pitchFamily="18" charset="0"/>
              </a:rPr>
              <a:t>Κόκκινος Φάκελος: </a:t>
            </a:r>
            <a:r>
              <a:rPr lang="en-US" sz="2400" dirty="0">
                <a:latin typeface="Times New Roman" panose="02020603050405020304" pitchFamily="18" charset="0"/>
                <a:cs typeface="Times New Roman" panose="02020603050405020304" pitchFamily="18" charset="0"/>
                <a:hlinkClick r:id="rId6"/>
              </a:rPr>
              <a:t>http://kokkinosfakelos.blogspot.gr/2011/06/blog-post_2906.html</a:t>
            </a:r>
            <a:endParaRPr lang="el-GR" sz="2400" dirty="0">
              <a:latin typeface="Times New Roman" panose="02020603050405020304" pitchFamily="18" charset="0"/>
              <a:cs typeface="Times New Roman" panose="02020603050405020304" pitchFamily="18" charset="0"/>
            </a:endParaRPr>
          </a:p>
          <a:p>
            <a:pPr marL="0" indent="0">
              <a:buNone/>
            </a:pPr>
            <a:endParaRPr lang="el-GR"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73B2B2E0-6BF8-49DB-A803-961981A7C483}" type="slidenum">
              <a:rPr lang="en-US" altLang="el-GR" smtClean="0"/>
              <a:pPr/>
              <a:t>576</a:t>
            </a:fld>
            <a:endParaRPr lang="en-US" altLang="el-GR"/>
          </a:p>
        </p:txBody>
      </p:sp>
    </p:spTree>
    <p:extLst>
      <p:ext uri="{BB962C8B-B14F-4D97-AF65-F5344CB8AC3E}">
        <p14:creationId xmlns:p14="http://schemas.microsoft.com/office/powerpoint/2010/main" val="2604291961"/>
      </p:ext>
    </p:extLst>
  </p:cSld>
  <p:clrMapOvr>
    <a:masterClrMapping/>
  </p:clrMapOvr>
  <p:transition>
    <p:dissolve/>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1949: 5</a:t>
            </a:r>
            <a:r>
              <a:rPr lang="el-GR" baseline="30000" dirty="0"/>
              <a:t>η</a:t>
            </a:r>
            <a:r>
              <a:rPr lang="el-GR" dirty="0"/>
              <a:t> ολομέλεια ΚΚΕ ανεξάρτητο μακεδονικό κράτος</a:t>
            </a:r>
          </a:p>
        </p:txBody>
      </p:sp>
      <p:sp>
        <p:nvSpPr>
          <p:cNvPr id="3" name="Θέση περιεχομένου 2"/>
          <p:cNvSpPr>
            <a:spLocks noGrp="1"/>
          </p:cNvSpPr>
          <p:nvPr>
            <p:ph idx="1"/>
          </p:nvPr>
        </p:nvSpPr>
        <p:spPr/>
        <p:txBody>
          <a:bodyPr/>
          <a:lstStyle/>
          <a:p>
            <a:r>
              <a:rPr lang="el-GR" b="1" dirty="0"/>
              <a:t>Ιανουάριος 1949</a:t>
            </a:r>
            <a:r>
              <a:rPr lang="el-GR" dirty="0"/>
              <a:t>: υπέρ ανεξάρτητου μακεδονικού κράτους σε Βαλκανική κομουνιστική ομοσπονδία.</a:t>
            </a:r>
          </a:p>
          <a:p>
            <a:r>
              <a:rPr lang="el-GR" b="1" dirty="0"/>
              <a:t>Μάρτιος 1949</a:t>
            </a:r>
            <a:r>
              <a:rPr lang="el-GR" dirty="0"/>
              <a:t>: Β Συνέδριο ΝΟΦ στη </a:t>
            </a:r>
            <a:r>
              <a:rPr lang="el-GR" dirty="0" err="1"/>
              <a:t>Χαλάρα</a:t>
            </a:r>
            <a:endParaRPr lang="el-GR" dirty="0"/>
          </a:p>
          <a:p>
            <a:r>
              <a:rPr lang="el-GR" b="1" dirty="0"/>
              <a:t>Απρίλιος 1949</a:t>
            </a:r>
            <a:r>
              <a:rPr lang="el-GR" dirty="0"/>
              <a:t>: Ίδρυση Παν/</a:t>
            </a:r>
            <a:r>
              <a:rPr lang="el-GR" dirty="0" err="1"/>
              <a:t>μίου</a:t>
            </a:r>
            <a:r>
              <a:rPr lang="el-GR" dirty="0"/>
              <a:t> Κύριλλος-Μεθόδιος στα Σκόπια</a:t>
            </a:r>
          </a:p>
          <a:p>
            <a:r>
              <a:rPr lang="el-GR" b="1" dirty="0"/>
              <a:t>Ιούλιος 1949</a:t>
            </a:r>
            <a:r>
              <a:rPr lang="el-GR" dirty="0"/>
              <a:t>: Η Γιουγκοσλαβία κλείνει τα σύνορα στον ΔΣ.</a:t>
            </a:r>
          </a:p>
        </p:txBody>
      </p:sp>
    </p:spTree>
    <p:extLst>
      <p:ext uri="{BB962C8B-B14F-4D97-AF65-F5344CB8AC3E}">
        <p14:creationId xmlns:p14="http://schemas.microsoft.com/office/powerpoint/2010/main" val="1604814081"/>
      </p:ext>
    </p:extLst>
  </p:cSld>
  <p:clrMapOvr>
    <a:masterClrMapping/>
  </p:clrMapOvr>
  <p:transition>
    <p:dissolve/>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000" dirty="0">
                <a:latin typeface="Arial" pitchFamily="34" charset="0"/>
                <a:cs typeface="Arial" pitchFamily="34" charset="0"/>
              </a:rPr>
              <a:t>ΤΟ ΜΑΚΕΔΟΝΙΚΟ ΜΕΤΑ ΤΗ ΣΥΣΤΑΣΗ ΤΗΣ</a:t>
            </a:r>
          </a:p>
          <a:p>
            <a:r>
              <a:rPr lang="el-GR" sz="4000" dirty="0">
                <a:latin typeface="Arial" pitchFamily="34" charset="0"/>
                <a:cs typeface="Arial" pitchFamily="34" charset="0"/>
              </a:rPr>
              <a:t>«Λ.Δ. ΤΗΣ ΜΑΚΕΔΟΝΙΑΣ» 1944</a:t>
            </a:r>
            <a:endParaRPr lang="en-US" sz="4000" dirty="0">
              <a:latin typeface="Arial" pitchFamily="34" charset="0"/>
              <a:cs typeface="Arial" pitchFamily="34" charset="0"/>
            </a:endParaRPr>
          </a:p>
        </p:txBody>
      </p:sp>
    </p:spTree>
  </p:cSld>
  <p:clrMapOvr>
    <a:masterClrMapping/>
  </p:clrMapOvr>
  <p:transition>
    <p:dissolve/>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Ίδρυση του ΚΚΜ 1944</a:t>
            </a:r>
            <a:endParaRPr lang="en-US" dirty="0"/>
          </a:p>
        </p:txBody>
      </p:sp>
      <p:sp>
        <p:nvSpPr>
          <p:cNvPr id="3" name="2 - Θέση περιεχομένου"/>
          <p:cNvSpPr>
            <a:spLocks noGrp="1"/>
          </p:cNvSpPr>
          <p:nvPr>
            <p:ph idx="1"/>
          </p:nvPr>
        </p:nvSpPr>
        <p:spPr/>
        <p:txBody>
          <a:bodyPr/>
          <a:lstStyle/>
          <a:p>
            <a:r>
              <a:rPr lang="el-GR" dirty="0"/>
              <a:t>Δημιουργήθηκε από τον Τ</a:t>
            </a:r>
            <a:r>
              <a:rPr lang="en-US" dirty="0" err="1"/>
              <a:t>empo</a:t>
            </a:r>
            <a:r>
              <a:rPr lang="el-GR" dirty="0"/>
              <a:t> για να ομογενοποιήσει την ποικιλομορφία της κοινωνίας  των «</a:t>
            </a:r>
            <a:r>
              <a:rPr lang="el-GR" dirty="0" err="1"/>
              <a:t>σλαβομακεδόνων</a:t>
            </a:r>
            <a:r>
              <a:rPr lang="el-GR" dirty="0"/>
              <a:t>». </a:t>
            </a:r>
          </a:p>
          <a:p>
            <a:r>
              <a:rPr lang="en-US" dirty="0"/>
              <a:t> </a:t>
            </a:r>
            <a:r>
              <a:rPr lang="el-GR" dirty="0"/>
              <a:t>2 Αυγούστου 1944: ιδρύθηκε η Αντιφασιστική Συνέλευση Λαϊκής Απελευθέρωσης της Μακεδονίας </a:t>
            </a:r>
            <a:r>
              <a:rPr lang="en-US" dirty="0"/>
              <a:t>ASNOM </a:t>
            </a:r>
            <a:r>
              <a:rPr lang="el-GR" dirty="0"/>
              <a:t>στη μονή  </a:t>
            </a:r>
            <a:r>
              <a:rPr lang="en-US" dirty="0" err="1"/>
              <a:t>Prohor</a:t>
            </a:r>
            <a:r>
              <a:rPr lang="en-US" dirty="0"/>
              <a:t>.</a:t>
            </a:r>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960058"/>
          </a:xfrm>
        </p:spPr>
        <p:txBody>
          <a:bodyPr/>
          <a:lstStyle/>
          <a:p>
            <a:r>
              <a:rPr lang="el-GR" sz="2400" b="1" dirty="0">
                <a:latin typeface="Times New Roman" panose="02020603050405020304" pitchFamily="18" charset="0"/>
                <a:cs typeface="Times New Roman" panose="02020603050405020304" pitchFamily="18" charset="0"/>
              </a:rPr>
              <a:t>Αφιέρωση στον Ρωμαίο Στρατηγό </a:t>
            </a:r>
            <a:r>
              <a:rPr lang="el-GR" sz="2400" b="1" dirty="0" err="1">
                <a:latin typeface="Times New Roman" panose="02020603050405020304" pitchFamily="18" charset="0"/>
                <a:cs typeface="Times New Roman" panose="02020603050405020304" pitchFamily="18" charset="0"/>
              </a:rPr>
              <a:t>Κόιντο</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Καικίλιο</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Μέτελλο</a:t>
            </a:r>
            <a:endParaRPr lang="el-GR" sz="2400" b="1" dirty="0"/>
          </a:p>
        </p:txBody>
      </p:sp>
      <p:sp>
        <p:nvSpPr>
          <p:cNvPr id="3" name="Θέση περιεχομένου 2"/>
          <p:cNvSpPr>
            <a:spLocks noGrp="1"/>
          </p:cNvSpPr>
          <p:nvPr>
            <p:ph idx="1"/>
          </p:nvPr>
        </p:nvSpPr>
        <p:spPr>
          <a:xfrm>
            <a:off x="251520" y="1484785"/>
            <a:ext cx="8136904" cy="4763622"/>
          </a:xfrm>
        </p:spPr>
        <p:txBody>
          <a:bodyPr>
            <a:normAutofit/>
          </a:bodyPr>
          <a:lstStyle/>
          <a:p>
            <a:pPr marL="0" indent="0">
              <a:buNone/>
            </a:pPr>
            <a:endParaRPr lang="el-GR" sz="2800" dirty="0">
              <a:latin typeface="Times New Roman" panose="02020603050405020304" pitchFamily="18" charset="0"/>
              <a:cs typeface="Times New Roman" panose="02020603050405020304" pitchFamily="18" charset="0"/>
            </a:endParaRPr>
          </a:p>
          <a:p>
            <a:r>
              <a:rPr lang="el-GR" sz="2800" dirty="0">
                <a:latin typeface="Times New Roman" panose="02020603050405020304" pitchFamily="18" charset="0"/>
                <a:cs typeface="Times New Roman" panose="02020603050405020304" pitchFamily="18" charset="0"/>
              </a:rPr>
              <a:t>«</a:t>
            </a:r>
            <a:r>
              <a:rPr lang="el-GR" sz="3000" i="1" dirty="0">
                <a:latin typeface="Times New Roman" panose="02020603050405020304" pitchFamily="18" charset="0"/>
                <a:cs typeface="Times New Roman" panose="02020603050405020304" pitchFamily="18" charset="0"/>
              </a:rPr>
              <a:t>αρετής ένεκεν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ευνοίας </a:t>
            </a:r>
            <a:r>
              <a:rPr lang="el-GR" sz="3000" i="1" dirty="0" err="1">
                <a:latin typeface="Times New Roman" panose="02020603050405020304" pitchFamily="18" charset="0"/>
                <a:cs typeface="Times New Roman" panose="02020603050405020304" pitchFamily="18" charset="0"/>
              </a:rPr>
              <a:t>ής</a:t>
            </a:r>
            <a:r>
              <a:rPr lang="el-GR" sz="3000" i="1" dirty="0">
                <a:latin typeface="Times New Roman" panose="02020603050405020304" pitchFamily="18" charset="0"/>
                <a:cs typeface="Times New Roman" panose="02020603050405020304" pitchFamily="18" charset="0"/>
              </a:rPr>
              <a:t> έχων διατελεί εις τε αυτόν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την πατρίδα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τούς λοιπούς Μακεδόνας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τούς άλλους Έλληνας» </a:t>
            </a:r>
          </a:p>
          <a:p>
            <a:r>
              <a:rPr lang="el-GR" sz="3000" i="1" dirty="0">
                <a:latin typeface="Times New Roman" panose="02020603050405020304" pitchFamily="18" charset="0"/>
                <a:cs typeface="Times New Roman" panose="02020603050405020304" pitchFamily="18" charset="0"/>
              </a:rPr>
              <a:t>(IG X 2.1, 1031</a:t>
            </a:r>
            <a:r>
              <a:rPr lang="el-GR" sz="280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val="3894485832"/>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1944</a:t>
            </a:r>
            <a:endParaRPr lang="en-US" dirty="0"/>
          </a:p>
        </p:txBody>
      </p:sp>
      <p:sp>
        <p:nvSpPr>
          <p:cNvPr id="3" name="2 - Θέση περιεχομένου"/>
          <p:cNvSpPr>
            <a:spLocks noGrp="1"/>
          </p:cNvSpPr>
          <p:nvPr>
            <p:ph idx="1"/>
          </p:nvPr>
        </p:nvSpPr>
        <p:spPr/>
        <p:txBody>
          <a:bodyPr/>
          <a:lstStyle/>
          <a:p>
            <a:r>
              <a:rPr lang="el-GR" dirty="0"/>
              <a:t>9 Σεπτεμβρίου 1944 σχηματίστηκε κομμουνιστική κυβέρνηση στη Βουλγαρία</a:t>
            </a:r>
          </a:p>
          <a:p>
            <a:r>
              <a:rPr lang="el-GR" dirty="0"/>
              <a:t>25 Οκτωβρίου 1944 μετά από πιέσεις Βρετανών εκκενώνουν οι Βούλγαροι τα ελληνικά εδάφη</a:t>
            </a:r>
          </a:p>
          <a:p>
            <a:r>
              <a:rPr lang="en-US" dirty="0" err="1"/>
              <a:t>Apostolski</a:t>
            </a:r>
            <a:r>
              <a:rPr lang="en-US" dirty="0"/>
              <a:t> </a:t>
            </a:r>
            <a:r>
              <a:rPr lang="el-GR" dirty="0"/>
              <a:t>ιστοριογράφος </a:t>
            </a:r>
            <a:r>
              <a:rPr lang="el-GR" dirty="0" err="1"/>
              <a:t>σλαβομακεδόνας</a:t>
            </a:r>
            <a:r>
              <a:rPr lang="el-GR" dirty="0"/>
              <a:t> επίσημος. Υποβαθμίζει τη συμβολή των Βουλγάρων στην απελευθέρωση της </a:t>
            </a:r>
            <a:r>
              <a:rPr lang="el-GR" dirty="0" err="1"/>
              <a:t>γιουγ</a:t>
            </a:r>
            <a:r>
              <a:rPr lang="el-GR" dirty="0"/>
              <a:t>. Μακεδονίας από τους Βούλγαρους. </a:t>
            </a:r>
          </a:p>
          <a:p>
            <a:pPr>
              <a:buNone/>
            </a:pPr>
            <a:endParaRPr lang="en-US" dirty="0"/>
          </a:p>
        </p:txBody>
      </p:sp>
    </p:spTree>
  </p:cSld>
  <p:clrMapOvr>
    <a:masterClrMapping/>
  </p:clrMapOvr>
  <p:transition>
    <p:dissolve/>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Μάιος 1945</a:t>
            </a:r>
            <a:endParaRPr lang="en-US" dirty="0"/>
          </a:p>
        </p:txBody>
      </p:sp>
      <p:sp>
        <p:nvSpPr>
          <p:cNvPr id="3" name="2 - Θέση περιεχομένου"/>
          <p:cNvSpPr>
            <a:spLocks noGrp="1"/>
          </p:cNvSpPr>
          <p:nvPr>
            <p:ph idx="1"/>
          </p:nvPr>
        </p:nvSpPr>
        <p:spPr/>
        <p:txBody>
          <a:bodyPr/>
          <a:lstStyle/>
          <a:p>
            <a:r>
              <a:rPr lang="el-GR" dirty="0"/>
              <a:t>Οι Βούλγαροι αποχωρούν από την Γιουγκοσλαβική  Μακεδονία</a:t>
            </a:r>
            <a:endParaRPr lang="en-US" dirty="0"/>
          </a:p>
        </p:txBody>
      </p:sp>
    </p:spTree>
  </p:cSld>
  <p:clrMapOvr>
    <a:masterClrMapping/>
  </p:clrMapOvr>
  <p:transition>
    <p:dissolve/>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pPr>
              <a:buNone/>
            </a:pPr>
            <a:br>
              <a:rPr lang="el-GR" altLang="el-GR" sz="3600" dirty="0"/>
            </a:br>
            <a:r>
              <a:rPr lang="el-GR" altLang="el-GR" sz="3600" dirty="0"/>
              <a:t> </a:t>
            </a:r>
            <a:r>
              <a:rPr lang="el-GR" altLang="el-GR" sz="4400" dirty="0">
                <a:latin typeface="Arial" pitchFamily="34" charset="0"/>
                <a:cs typeface="Arial" pitchFamily="34" charset="0"/>
              </a:rPr>
              <a:t>Οι σχέσεις ΚΚΕ &amp; ΝΟ</a:t>
            </a:r>
            <a:r>
              <a:rPr lang="en-US" altLang="el-GR" sz="4400" dirty="0">
                <a:latin typeface="Arial" pitchFamily="34" charset="0"/>
                <a:cs typeface="Arial" pitchFamily="34" charset="0"/>
              </a:rPr>
              <a:t>F </a:t>
            </a:r>
            <a:r>
              <a:rPr lang="el-GR" altLang="el-GR" sz="4400" dirty="0">
                <a:latin typeface="Arial" pitchFamily="34" charset="0"/>
                <a:cs typeface="Arial" pitchFamily="34" charset="0"/>
              </a:rPr>
              <a:t>πριν και στη διάρκεια του ελληνικού εμφυλίου (1945-49)</a:t>
            </a:r>
            <a:endParaRPr lang="en-US" sz="4400" dirty="0">
              <a:latin typeface="Arial" pitchFamily="34" charset="0"/>
              <a:cs typeface="Arial" pitchFamily="34" charset="0"/>
            </a:endParaRPr>
          </a:p>
        </p:txBody>
      </p:sp>
    </p:spTree>
  </p:cSld>
  <p:clrMapOvr>
    <a:masterClrMapping/>
  </p:clrMapOvr>
  <p:transition>
    <p:dissolve/>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800" dirty="0">
                <a:latin typeface="Arial" pitchFamily="34" charset="0"/>
                <a:cs typeface="Arial" pitchFamily="34" charset="0"/>
              </a:rPr>
              <a:t>Δ ΦΑΣΗ: 1945-1948</a:t>
            </a:r>
            <a:endParaRPr lang="en-US" sz="4800" dirty="0">
              <a:latin typeface="Arial" pitchFamily="34" charset="0"/>
              <a:cs typeface="Arial" pitchFamily="34" charset="0"/>
            </a:endParaRPr>
          </a:p>
        </p:txBody>
      </p:sp>
    </p:spTree>
  </p:cSld>
  <p:clrMapOvr>
    <a:masterClrMapping/>
  </p:clrMapOvr>
  <p:transition>
    <p:dissolve/>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ΝΟΦ 1945</a:t>
            </a:r>
            <a:endParaRPr lang="en-US" dirty="0"/>
          </a:p>
        </p:txBody>
      </p:sp>
      <p:sp>
        <p:nvSpPr>
          <p:cNvPr id="3" name="2 - Θέση περιεχομένου"/>
          <p:cNvSpPr>
            <a:spLocks noGrp="1"/>
          </p:cNvSpPr>
          <p:nvPr>
            <p:ph idx="1"/>
          </p:nvPr>
        </p:nvSpPr>
        <p:spPr/>
        <p:txBody>
          <a:bodyPr>
            <a:normAutofit fontScale="92500" lnSpcReduction="10000"/>
          </a:bodyPr>
          <a:lstStyle/>
          <a:p>
            <a:pPr indent="0" algn="just">
              <a:buNone/>
              <a:defRPr/>
            </a:pPr>
            <a:r>
              <a:rPr lang="en-US" altLang="el-GR" dirty="0">
                <a:latin typeface="Arial" pitchFamily="34" charset="0"/>
                <a:cs typeface="Arial" pitchFamily="34" charset="0"/>
              </a:rPr>
              <a:t>23/4/1945 </a:t>
            </a:r>
            <a:r>
              <a:rPr lang="el-GR" altLang="el-GR" dirty="0">
                <a:latin typeface="Arial" pitchFamily="34" charset="0"/>
                <a:cs typeface="Arial" pitchFamily="34" charset="0"/>
              </a:rPr>
              <a:t>ίδρυση Ν</a:t>
            </a:r>
            <a:r>
              <a:rPr lang="en-US" altLang="el-GR" dirty="0">
                <a:latin typeface="Arial" pitchFamily="34" charset="0"/>
                <a:cs typeface="Arial" pitchFamily="34" charset="0"/>
              </a:rPr>
              <a:t>OF (</a:t>
            </a:r>
            <a:r>
              <a:rPr lang="el-GR" altLang="el-GR" dirty="0">
                <a:latin typeface="Arial" pitchFamily="34" charset="0"/>
                <a:cs typeface="Arial" pitchFamily="34" charset="0"/>
              </a:rPr>
              <a:t>Λαϊκό Απελευθερωτικό Μέτωπο)</a:t>
            </a:r>
          </a:p>
          <a:p>
            <a:pPr indent="0" algn="just">
              <a:buNone/>
              <a:defRPr/>
            </a:pPr>
            <a:r>
              <a:rPr lang="el-GR" altLang="el-GR" dirty="0">
                <a:latin typeface="Arial" pitchFamily="34" charset="0"/>
                <a:cs typeface="Arial" pitchFamily="34" charset="0"/>
              </a:rPr>
              <a:t> Σύντομα αποκτά υποεπιτροπές σε Καστοριά, Φλώρινα και Έδεσσα (6/1945). Τελικός στόχος η ενσωμάτωση της ελληνικής Μακεδονίας με τη Γιουγκοσλαβική</a:t>
            </a:r>
          </a:p>
          <a:p>
            <a:pPr indent="0" algn="just">
              <a:buNone/>
              <a:defRPr/>
            </a:pPr>
            <a:r>
              <a:rPr lang="el-GR" altLang="el-GR" dirty="0">
                <a:latin typeface="Arial" pitchFamily="34" charset="0"/>
                <a:cs typeface="Arial" pitchFamily="34" charset="0"/>
              </a:rPr>
              <a:t> Άμεση επιδίωξη: η καλλιέργεια μακεδονικής εθνικής ταυτότητας σε σλαβόφωνους</a:t>
            </a:r>
          </a:p>
          <a:p>
            <a:pPr indent="0" algn="just">
              <a:buNone/>
              <a:defRPr/>
            </a:pPr>
            <a:r>
              <a:rPr lang="el-GR" altLang="el-GR" dirty="0">
                <a:latin typeface="Arial" pitchFamily="34" charset="0"/>
                <a:cs typeface="Arial" pitchFamily="34" charset="0"/>
              </a:rPr>
              <a:t>                              </a:t>
            </a:r>
            <a:endParaRPr lang="en-US" dirty="0"/>
          </a:p>
        </p:txBody>
      </p:sp>
    </p:spTree>
  </p:cSld>
  <p:clrMapOvr>
    <a:masterClrMapping/>
  </p:clrMapOvr>
  <p:transition>
    <p:dissolve/>
  </p:transition>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b="1" dirty="0"/>
              <a:t>Θέση ΚΚΕ για Μακεδονικό</a:t>
            </a:r>
            <a:endParaRPr lang="en-US" dirty="0"/>
          </a:p>
        </p:txBody>
      </p:sp>
      <p:sp>
        <p:nvSpPr>
          <p:cNvPr id="3" name="2 - Θέση περιεχομένου"/>
          <p:cNvSpPr>
            <a:spLocks noGrp="1"/>
          </p:cNvSpPr>
          <p:nvPr>
            <p:ph idx="1"/>
          </p:nvPr>
        </p:nvSpPr>
        <p:spPr/>
        <p:txBody>
          <a:bodyPr>
            <a:normAutofit/>
          </a:bodyPr>
          <a:lstStyle/>
          <a:p>
            <a:pPr indent="0" algn="just">
              <a:buNone/>
              <a:defRPr/>
            </a:pPr>
            <a:r>
              <a:rPr lang="el-GR" altLang="el-GR" dirty="0"/>
              <a:t>Αρχικά στρέφεται κατά του ΝΟΦ, υπερασπίζεται την ελληνικότητα της </a:t>
            </a:r>
          </a:p>
          <a:p>
            <a:pPr indent="0" algn="just">
              <a:buNone/>
              <a:defRPr/>
            </a:pPr>
            <a:r>
              <a:rPr lang="el-GR" altLang="el-GR" dirty="0"/>
              <a:t>Μακεδονίας, το απαραβίαστο των ελληνικών συνόρων, καλεί σλαβόφωνους σε </a:t>
            </a:r>
            <a:r>
              <a:rPr lang="el-GR" altLang="el-GR" dirty="0" err="1"/>
              <a:t>συστράτευση</a:t>
            </a:r>
            <a:r>
              <a:rPr lang="el-GR" altLang="el-GR" dirty="0"/>
              <a:t> με ΕΑΜ/ΚΚΕ</a:t>
            </a:r>
          </a:p>
          <a:p>
            <a:endParaRPr lang="en-US" dirty="0"/>
          </a:p>
        </p:txBody>
      </p:sp>
    </p:spTree>
  </p:cSld>
  <p:clrMapOvr>
    <a:masterClrMapping/>
  </p:clrMapOvr>
  <p:transition>
    <p:dissolve/>
  </p:transition>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a:t>7</a:t>
            </a:r>
            <a:r>
              <a:rPr lang="el-GR" altLang="el-GR" baseline="30000" dirty="0"/>
              <a:t>ο</a:t>
            </a:r>
            <a:r>
              <a:rPr lang="el-GR" altLang="el-GR" dirty="0"/>
              <a:t> Συνέδριο ΚΚΕ(10/1945)</a:t>
            </a:r>
            <a:endParaRPr lang="en-US" dirty="0"/>
          </a:p>
        </p:txBody>
      </p:sp>
      <p:sp>
        <p:nvSpPr>
          <p:cNvPr id="3" name="2 - Θέση περιεχομένου"/>
          <p:cNvSpPr>
            <a:spLocks noGrp="1"/>
          </p:cNvSpPr>
          <p:nvPr>
            <p:ph idx="1"/>
          </p:nvPr>
        </p:nvSpPr>
        <p:spPr/>
        <p:txBody>
          <a:bodyPr>
            <a:normAutofit fontScale="92500" lnSpcReduction="20000"/>
          </a:bodyPr>
          <a:lstStyle/>
          <a:p>
            <a:pPr indent="0" algn="just">
              <a:buNone/>
              <a:defRPr/>
            </a:pPr>
            <a:r>
              <a:rPr lang="el-GR" altLang="el-GR" dirty="0">
                <a:sym typeface="Wingdings" pitchFamily="2" charset="2"/>
              </a:rPr>
              <a:t>Εν όψει ένοπλης σύγκρουσης αλλαγή στάσης, προσέγγιση με Τίτο, εξομάλυνση σχέσεων με ΝΟΦ.</a:t>
            </a:r>
          </a:p>
          <a:p>
            <a:pPr indent="0" algn="just">
              <a:buNone/>
              <a:defRPr/>
            </a:pPr>
            <a:r>
              <a:rPr lang="el-GR" altLang="el-GR" sz="3600" dirty="0">
                <a:sym typeface="Wingdings" pitchFamily="2" charset="2"/>
              </a:rPr>
              <a:t>Ειδική συμφωνία για ενότητα μεταξύ ΚΚΕ &amp; ΝΟΦ</a:t>
            </a:r>
            <a:r>
              <a:rPr lang="el-GR" altLang="el-GR" dirty="0">
                <a:sym typeface="Wingdings" pitchFamily="2" charset="2"/>
              </a:rPr>
              <a:t> </a:t>
            </a:r>
            <a:r>
              <a:rPr lang="el-GR" altLang="el-GR" sz="2800" dirty="0">
                <a:sym typeface="Wingdings" pitchFamily="2" charset="2"/>
              </a:rPr>
              <a:t>14/10/1946 Βελιγράδι</a:t>
            </a:r>
          </a:p>
          <a:p>
            <a:pPr indent="0" algn="just">
              <a:buNone/>
              <a:defRPr/>
            </a:pPr>
            <a:r>
              <a:rPr lang="el-GR" altLang="el-GR" dirty="0">
                <a:sym typeface="Wingdings" pitchFamily="2" charset="2"/>
              </a:rPr>
              <a:t>ΝΟΦ επιμένει για εφαρμογή ισοτιμίας για την οποία έκανε λόγο το ΚΚΕ.</a:t>
            </a:r>
          </a:p>
          <a:p>
            <a:pPr indent="0" algn="just">
              <a:buNone/>
              <a:defRPr/>
            </a:pPr>
            <a:r>
              <a:rPr lang="el-GR" altLang="el-GR" dirty="0">
                <a:sym typeface="Wingdings" pitchFamily="2" charset="2"/>
              </a:rPr>
              <a:t>Το ΚΚΕ αποδίδει μεγαλύτερη σημασία στο ΝΟΦ (1</a:t>
            </a:r>
            <a:r>
              <a:rPr lang="el-GR" altLang="el-GR" baseline="30000" dirty="0">
                <a:sym typeface="Wingdings" pitchFamily="2" charset="2"/>
              </a:rPr>
              <a:t>Ο</a:t>
            </a:r>
            <a:r>
              <a:rPr lang="el-GR" altLang="el-GR" dirty="0">
                <a:sym typeface="Wingdings" pitchFamily="2" charset="2"/>
              </a:rPr>
              <a:t> Συνέδριο ΝΟΦ) αποσκοπώντας να ενισχύσει τις τάξεις του ΔΣΕ από τους Σλαβόφωνους.</a:t>
            </a:r>
          </a:p>
          <a:p>
            <a:endParaRPr lang="en-US" dirty="0"/>
          </a:p>
        </p:txBody>
      </p:sp>
    </p:spTree>
  </p:cSld>
  <p:clrMapOvr>
    <a:masterClrMapping/>
  </p:clrMapOvr>
  <p:transition>
    <p:dissolve/>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ΣΥΜΠΕΡΑΣΜΑ</a:t>
            </a:r>
            <a:endParaRPr lang="en-US" dirty="0"/>
          </a:p>
        </p:txBody>
      </p:sp>
      <p:sp>
        <p:nvSpPr>
          <p:cNvPr id="3" name="2 - Θέση περιεχομένου"/>
          <p:cNvSpPr>
            <a:spLocks noGrp="1"/>
          </p:cNvSpPr>
          <p:nvPr>
            <p:ph idx="1"/>
          </p:nvPr>
        </p:nvSpPr>
        <p:spPr/>
        <p:txBody>
          <a:bodyPr/>
          <a:lstStyle/>
          <a:p>
            <a:r>
              <a:rPr lang="el-GR" altLang="el-GR" b="1" dirty="0"/>
              <a:t>Η στάση του ΚΚΕ διαμορφώνεται ανάλογα με τις επιταγές   της τακτικής του ως προς το πολιτικό πρόβλημα</a:t>
            </a:r>
            <a:r>
              <a:rPr lang="el-GR" altLang="el-GR" dirty="0"/>
              <a:t> </a:t>
            </a:r>
          </a:p>
          <a:p>
            <a:endParaRPr lang="en-US" dirty="0"/>
          </a:p>
        </p:txBody>
      </p:sp>
    </p:spTree>
  </p:cSld>
  <p:clrMapOvr>
    <a:masterClrMapping/>
  </p:clrMapOvr>
  <p:transition>
    <p:dissolve/>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5400" dirty="0">
                <a:latin typeface="Arial" pitchFamily="34" charset="0"/>
                <a:cs typeface="Arial" pitchFamily="34" charset="0"/>
              </a:rPr>
              <a:t>Ε ΦΑΣΗ 1948-1949</a:t>
            </a:r>
            <a:endParaRPr lang="en-US" sz="5400" dirty="0">
              <a:latin typeface="Arial" pitchFamily="34" charset="0"/>
              <a:cs typeface="Arial" pitchFamily="34" charset="0"/>
            </a:endParaRPr>
          </a:p>
        </p:txBody>
      </p:sp>
    </p:spTree>
  </p:cSld>
  <p:clrMapOvr>
    <a:masterClrMapping/>
  </p:clrMapOvr>
  <p:transition>
    <p:dissolve/>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1949: Κλείσιμο συνόρων</a:t>
            </a:r>
            <a:endParaRPr lang="en-US" dirty="0"/>
          </a:p>
        </p:txBody>
      </p:sp>
      <p:sp>
        <p:nvSpPr>
          <p:cNvPr id="3" name="2 - Θέση περιεχομένου"/>
          <p:cNvSpPr>
            <a:spLocks noGrp="1"/>
          </p:cNvSpPr>
          <p:nvPr>
            <p:ph idx="1"/>
          </p:nvPr>
        </p:nvSpPr>
        <p:spPr/>
        <p:txBody>
          <a:bodyPr/>
          <a:lstStyle/>
          <a:p>
            <a:pPr indent="0" algn="just">
              <a:buNone/>
              <a:defRPr/>
            </a:pPr>
            <a:r>
              <a:rPr lang="el-GR" altLang="el-GR" dirty="0"/>
              <a:t>Το ΚΚΕ δέχεται πυρά από ελληνική κυβέρνηση-Γιουγκοσλαβία </a:t>
            </a:r>
          </a:p>
          <a:p>
            <a:pPr indent="0" algn="just">
              <a:buNone/>
              <a:defRPr/>
            </a:pPr>
            <a:r>
              <a:rPr lang="el-GR" altLang="el-GR" dirty="0"/>
              <a:t>Κλείσιμο </a:t>
            </a:r>
            <a:r>
              <a:rPr lang="el-GR" altLang="el-GR" dirty="0" err="1"/>
              <a:t>ελληνογιουγκοσλαβικών</a:t>
            </a:r>
            <a:r>
              <a:rPr lang="el-GR" altLang="el-GR" dirty="0"/>
              <a:t> συνόρων 10/7/1949</a:t>
            </a:r>
          </a:p>
          <a:p>
            <a:pPr indent="0" algn="just">
              <a:buNone/>
              <a:defRPr/>
            </a:pPr>
            <a:r>
              <a:rPr lang="el-GR" altLang="el-GR" dirty="0"/>
              <a:t>Ζαχαριάδης-ΕΣΣΔ απέδωσαν την ήττα του ΔΣΕ στην «προδοσία» του Τίτο.</a:t>
            </a: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07737E-DB4F-4E50-94A8-7F46FD7BE0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B6FCA3-9DCF-49CD-BB78-B639676A078D}"/>
              </a:ext>
            </a:extLst>
          </p:cNvPr>
          <p:cNvSpPr>
            <a:spLocks noGrp="1"/>
          </p:cNvSpPr>
          <p:nvPr>
            <p:ph idx="1"/>
          </p:nvPr>
        </p:nvSpPr>
        <p:spPr/>
        <p:txBody>
          <a:bodyPr>
            <a:normAutofit/>
          </a:bodyPr>
          <a:lstStyle/>
          <a:p>
            <a:r>
              <a:rPr lang="el-GR" sz="4000" b="1" dirty="0">
                <a:latin typeface="Times New Roman" panose="02020603050405020304" pitchFamily="18" charset="0"/>
                <a:cs typeface="Times New Roman" panose="02020603050405020304" pitchFamily="18" charset="0"/>
              </a:rPr>
              <a:t>ΛΟΙΠΑ ΤΕΚΜΗΡΙΑ, ΓΛΩΣΣΑ, ΕΠΙΓΡΑΦΕΣ, ΨΗΦΙΣΜΑΤΑ, ΙΕΡΑ</a:t>
            </a:r>
          </a:p>
        </p:txBody>
      </p:sp>
    </p:spTree>
    <p:extLst>
      <p:ext uri="{BB962C8B-B14F-4D97-AF65-F5344CB8AC3E}">
        <p14:creationId xmlns:p14="http://schemas.microsoft.com/office/powerpoint/2010/main" val="3256771135"/>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ΣΧΕΣΕΙΣ ΕΛΛΑΔΑΣ-</a:t>
            </a:r>
            <a:r>
              <a:rPr lang="en-US" dirty="0"/>
              <a:t>FYROM</a:t>
            </a:r>
          </a:p>
        </p:txBody>
      </p:sp>
    </p:spTree>
  </p:cSld>
  <p:clrMapOvr>
    <a:masterClrMapping/>
  </p:clrMapOvr>
  <p:transition>
    <p:dissolve/>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5720" y="214290"/>
            <a:ext cx="8153400" cy="990600"/>
          </a:xfrm>
        </p:spPr>
        <p:txBody>
          <a:bodyPr>
            <a:noAutofit/>
          </a:bodyPr>
          <a:lstStyle/>
          <a:p>
            <a:pPr>
              <a:defRPr/>
            </a:pPr>
            <a:r>
              <a:rPr lang="el-GR" sz="3200" b="1" dirty="0">
                <a:latin typeface="Times New Roman" pitchFamily="18" charset="0"/>
                <a:cs typeface="Times New Roman" pitchFamily="18" charset="0"/>
              </a:rPr>
              <a:t>Δημιουργία και λειτουργία του κράτους</a:t>
            </a:r>
            <a:br>
              <a:rPr lang="el-GR" sz="3200" b="1" dirty="0">
                <a:latin typeface="Times New Roman" pitchFamily="18" charset="0"/>
                <a:cs typeface="Times New Roman" pitchFamily="18" charset="0"/>
              </a:rPr>
            </a:br>
            <a:endParaRPr lang="el-GR" sz="32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p:txBody>
          <a:bodyPr>
            <a:normAutofit fontScale="77500" lnSpcReduction="20000"/>
          </a:bodyPr>
          <a:lstStyle/>
          <a:p>
            <a:pPr marL="0" indent="0" eaLnBrk="1" fontAlgn="auto" hangingPunct="1">
              <a:spcAft>
                <a:spcPts val="0"/>
              </a:spcAft>
              <a:buFont typeface="Wingdings 2"/>
              <a:buNone/>
              <a:defRPr/>
            </a:pPr>
            <a:endParaRPr lang="el-GR" sz="2400" b="1" dirty="0"/>
          </a:p>
          <a:p>
            <a:pPr eaLnBrk="1" fontAlgn="auto" hangingPunct="1">
              <a:spcAft>
                <a:spcPts val="0"/>
              </a:spcAft>
              <a:buNone/>
              <a:defRPr/>
            </a:pPr>
            <a:r>
              <a:rPr lang="el-GR" sz="2800" dirty="0">
                <a:latin typeface="Times New Roman" pitchFamily="18" charset="0"/>
                <a:cs typeface="Times New Roman" pitchFamily="18" charset="0"/>
              </a:rPr>
              <a:t>Αρχές του «</a:t>
            </a:r>
            <a:r>
              <a:rPr lang="el-GR" sz="2800" dirty="0" err="1">
                <a:latin typeface="Times New Roman" pitchFamily="18" charset="0"/>
                <a:cs typeface="Times New Roman" pitchFamily="18" charset="0"/>
              </a:rPr>
              <a:t>μακεδονισμού</a:t>
            </a:r>
            <a:r>
              <a:rPr lang="el-GR" sz="2800" dirty="0">
                <a:latin typeface="Times New Roman" pitchFamily="18" charset="0"/>
                <a:cs typeface="Times New Roman" pitchFamily="18" charset="0"/>
              </a:rPr>
              <a:t>» στις διακηρύξεις του </a:t>
            </a:r>
            <a:r>
              <a:rPr lang="en-US" sz="2800" dirty="0">
                <a:latin typeface="Times New Roman" pitchFamily="18" charset="0"/>
                <a:cs typeface="Times New Roman" pitchFamily="18" charset="0"/>
              </a:rPr>
              <a:t>ASNOM </a:t>
            </a:r>
            <a:r>
              <a:rPr lang="el-GR" sz="2800" dirty="0">
                <a:latin typeface="Times New Roman" pitchFamily="18" charset="0"/>
                <a:cs typeface="Times New Roman" pitchFamily="18" charset="0"/>
              </a:rPr>
              <a:t>και του </a:t>
            </a:r>
            <a:r>
              <a:rPr lang="en-US" sz="2800" dirty="0">
                <a:latin typeface="Times New Roman" pitchFamily="18" charset="0"/>
                <a:cs typeface="Times New Roman" pitchFamily="18" charset="0"/>
              </a:rPr>
              <a:t>AVNOJ </a:t>
            </a:r>
            <a:r>
              <a:rPr lang="el-GR" sz="2800" dirty="0">
                <a:latin typeface="Times New Roman" pitchFamily="18" charset="0"/>
                <a:cs typeface="Times New Roman" pitchFamily="18" charset="0"/>
              </a:rPr>
              <a:t>(1943-1944) των Παρτιζάνων του Τίτο</a:t>
            </a:r>
          </a:p>
          <a:p>
            <a:pPr eaLnBrk="1" fontAlgn="auto" hangingPunct="1">
              <a:spcAft>
                <a:spcPts val="0"/>
              </a:spcAft>
              <a:buNone/>
              <a:defRPr/>
            </a:pPr>
            <a:r>
              <a:rPr lang="el-GR" sz="2800" dirty="0">
                <a:latin typeface="Times New Roman" pitchFamily="18" charset="0"/>
                <a:cs typeface="Times New Roman" pitchFamily="18" charset="0"/>
              </a:rPr>
              <a:t>2 Αυγούστου 1944 ανακήρυξη ομόσπονδης δημοκρατίας της Μακεδονίας</a:t>
            </a:r>
          </a:p>
          <a:p>
            <a:pPr eaLnBrk="1" fontAlgn="auto" hangingPunct="1">
              <a:spcAft>
                <a:spcPts val="0"/>
              </a:spcAft>
              <a:buNone/>
              <a:defRPr/>
            </a:pPr>
            <a:r>
              <a:rPr lang="el-GR" sz="2800" dirty="0">
                <a:latin typeface="Times New Roman" pitchFamily="18" charset="0"/>
                <a:cs typeface="Times New Roman" pitchFamily="18" charset="0"/>
              </a:rPr>
              <a:t>1945 Λαϊκή Δημοκρατία της Μακεδονίας</a:t>
            </a:r>
          </a:p>
          <a:p>
            <a:pPr eaLnBrk="1" fontAlgn="auto" hangingPunct="1">
              <a:spcAft>
                <a:spcPts val="0"/>
              </a:spcAft>
              <a:buNone/>
              <a:defRPr/>
            </a:pPr>
            <a:r>
              <a:rPr lang="el-GR" sz="2800" dirty="0">
                <a:latin typeface="Times New Roman" pitchFamily="18" charset="0"/>
                <a:cs typeface="Times New Roman" pitchFamily="18" charset="0"/>
              </a:rPr>
              <a:t>1963 Σοσιαλιστική Δημοκρατία της Μακεδονίας</a:t>
            </a:r>
          </a:p>
          <a:p>
            <a:pPr eaLnBrk="1" fontAlgn="auto" hangingPunct="1">
              <a:spcAft>
                <a:spcPts val="0"/>
              </a:spcAft>
              <a:buFont typeface="Wingdings 2"/>
              <a:buChar char=""/>
              <a:defRPr/>
            </a:pPr>
            <a:r>
              <a:rPr lang="el-GR" sz="2800" dirty="0">
                <a:latin typeface="Times New Roman" pitchFamily="18" charset="0"/>
                <a:cs typeface="Times New Roman" pitchFamily="18" charset="0"/>
              </a:rPr>
              <a:t>Την εξουσία ανέλαβαν οι κομμουνιστές συνοδοιπόροι του Τίτο (</a:t>
            </a:r>
            <a:r>
              <a:rPr lang="el-GR" sz="2800" dirty="0" err="1">
                <a:latin typeface="Times New Roman" pitchFamily="18" charset="0"/>
                <a:cs typeface="Times New Roman" pitchFamily="18" charset="0"/>
              </a:rPr>
              <a:t>Κολιζέφσκι</a:t>
            </a:r>
            <a:r>
              <a:rPr lang="el-GR" sz="2800" dirty="0">
                <a:latin typeface="Times New Roman" pitchFamily="18" charset="0"/>
                <a:cs typeface="Times New Roman" pitchFamily="18" charset="0"/>
              </a:rPr>
              <a:t>, Τέμπο, </a:t>
            </a:r>
            <a:r>
              <a:rPr lang="el-GR" sz="2800" dirty="0" err="1">
                <a:latin typeface="Times New Roman" pitchFamily="18" charset="0"/>
                <a:cs typeface="Times New Roman" pitchFamily="18" charset="0"/>
              </a:rPr>
              <a:t>Αρσώφ</a:t>
            </a:r>
            <a:r>
              <a:rPr lang="el-GR" sz="2800" dirty="0">
                <a:latin typeface="Times New Roman" pitchFamily="18" charset="0"/>
                <a:cs typeface="Times New Roman" pitchFamily="18" charset="0"/>
              </a:rPr>
              <a:t>)</a:t>
            </a:r>
          </a:p>
          <a:p>
            <a:pPr eaLnBrk="1" fontAlgn="auto" hangingPunct="1">
              <a:spcAft>
                <a:spcPts val="0"/>
              </a:spcAft>
              <a:buNone/>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b="1" dirty="0">
                <a:latin typeface="Times New Roman" pitchFamily="18" charset="0"/>
                <a:cs typeface="Times New Roman" pitchFamily="18" charset="0"/>
              </a:rPr>
              <a:t>Δημιουργία και λειτουργία του κράτους</a:t>
            </a:r>
            <a:br>
              <a:rPr lang="el-GR" sz="3200" b="1" dirty="0">
                <a:latin typeface="Times New Roman" pitchFamily="18" charset="0"/>
                <a:cs typeface="Times New Roman" pitchFamily="18" charset="0"/>
              </a:rPr>
            </a:br>
            <a:endParaRPr lang="el-GR" sz="32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554163"/>
            <a:ext cx="8686800" cy="4970462"/>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 </a:t>
            </a:r>
            <a:r>
              <a:rPr lang="el-GR" sz="3600" dirty="0">
                <a:latin typeface="Times New Roman" pitchFamily="18" charset="0"/>
                <a:cs typeface="Times New Roman" pitchFamily="18" charset="0"/>
              </a:rPr>
              <a:t>Η χώρα υπό την καθοδήγηση των ντόπιων κομμουνιστών απέκτησε δικό της σύνταγμα, κυβέρνηση, τοπικό κοινοβούλιο, επίσημη γλώσσα, κρατικά σύμβολα,  και τις δομές που χρειάζεται ένα κράτος που ασκεί κυριαρχία περιορισμένη στα όρια μιας ομοσπονδίας</a:t>
            </a:r>
          </a:p>
          <a:p>
            <a:pPr eaLnBrk="1" fontAlgn="auto" hangingPunct="1">
              <a:spcAft>
                <a:spcPts val="0"/>
              </a:spcAft>
              <a:buNone/>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b="1" dirty="0">
                <a:latin typeface="Times New Roman" pitchFamily="18" charset="0"/>
                <a:cs typeface="Times New Roman" pitchFamily="18" charset="0"/>
              </a:rPr>
              <a:t>Η γλώσσα</a:t>
            </a:r>
            <a:br>
              <a:rPr lang="el-GR" b="1" dirty="0">
                <a:latin typeface="Times New Roman" pitchFamily="18" charset="0"/>
                <a:cs typeface="Times New Roman" pitchFamily="18" charset="0"/>
              </a:rPr>
            </a:br>
            <a:endParaRPr lang="el-GR"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554163"/>
            <a:ext cx="8686800" cy="4970462"/>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Επιλέχθηκε ως επίσημη γλώσσα η διάλεκτος στις περιοχές ο Μοναστήρι (</a:t>
            </a:r>
            <a:r>
              <a:rPr lang="el-GR" sz="2400" dirty="0" err="1"/>
              <a:t>Μπίτολα</a:t>
            </a:r>
            <a:r>
              <a:rPr lang="el-GR" sz="2400" dirty="0"/>
              <a:t>) και </a:t>
            </a:r>
            <a:r>
              <a:rPr lang="el-GR" sz="2400" dirty="0" err="1"/>
              <a:t>Περλεπέ</a:t>
            </a:r>
            <a:r>
              <a:rPr lang="el-GR" sz="2400" dirty="0"/>
              <a:t> (Πρίλεπ)</a:t>
            </a:r>
          </a:p>
          <a:p>
            <a:pPr eaLnBrk="1" fontAlgn="auto" hangingPunct="1">
              <a:spcAft>
                <a:spcPts val="0"/>
              </a:spcAft>
              <a:buFont typeface="Wingdings 2"/>
              <a:buChar char=""/>
              <a:defRPr/>
            </a:pPr>
            <a:r>
              <a:rPr lang="el-GR" sz="2400" dirty="0"/>
              <a:t>1945 ορισμός αλφαβήτου</a:t>
            </a:r>
          </a:p>
          <a:p>
            <a:pPr eaLnBrk="1" fontAlgn="auto" hangingPunct="1">
              <a:spcAft>
                <a:spcPts val="0"/>
              </a:spcAft>
              <a:buFont typeface="Wingdings 2"/>
              <a:buChar char=""/>
              <a:defRPr/>
            </a:pPr>
            <a:r>
              <a:rPr lang="el-GR" sz="2400" dirty="0"/>
              <a:t>1950 το πρώτο αναγνωστικό</a:t>
            </a:r>
          </a:p>
          <a:p>
            <a:pPr eaLnBrk="1" fontAlgn="auto" hangingPunct="1">
              <a:spcAft>
                <a:spcPts val="0"/>
              </a:spcAft>
              <a:buFont typeface="Wingdings 2"/>
              <a:buChar char=""/>
              <a:defRPr/>
            </a:pPr>
            <a:r>
              <a:rPr lang="el-GR" sz="2400" dirty="0"/>
              <a:t>1952 η πρώτη επίσημη γραμματική</a:t>
            </a:r>
          </a:p>
          <a:p>
            <a:pPr eaLnBrk="1" fontAlgn="auto" hangingPunct="1">
              <a:spcAft>
                <a:spcPts val="0"/>
              </a:spcAft>
              <a:buFont typeface="Wingdings 2"/>
              <a:buChar char=""/>
              <a:defRPr/>
            </a:pPr>
            <a:r>
              <a:rPr lang="el-GR" sz="2400" dirty="0"/>
              <a:t>1952 άλλη γραμματική από τον </a:t>
            </a:r>
            <a:r>
              <a:rPr lang="en-US" sz="2400" dirty="0"/>
              <a:t>Horace Lunt</a:t>
            </a:r>
          </a:p>
          <a:p>
            <a:pPr eaLnBrk="1" fontAlgn="auto" hangingPunct="1">
              <a:spcAft>
                <a:spcPts val="0"/>
              </a:spcAft>
              <a:buFont typeface="Wingdings 2"/>
              <a:buChar char=""/>
              <a:defRPr/>
            </a:pPr>
            <a:r>
              <a:rPr lang="el-GR" sz="2400" dirty="0"/>
              <a:t>Κύρια μορφή ο </a:t>
            </a:r>
            <a:r>
              <a:rPr lang="en-US" sz="2400" dirty="0" err="1"/>
              <a:t>Blazhe</a:t>
            </a:r>
            <a:r>
              <a:rPr lang="en-US" sz="2400" dirty="0"/>
              <a:t> </a:t>
            </a:r>
            <a:r>
              <a:rPr lang="en-US" sz="2400" dirty="0" err="1"/>
              <a:t>Konevski</a:t>
            </a:r>
            <a:endParaRPr lang="en-US" sz="2400" dirty="0"/>
          </a:p>
          <a:p>
            <a:pPr eaLnBrk="1" fontAlgn="auto" hangingPunct="1">
              <a:spcAft>
                <a:spcPts val="0"/>
              </a:spcAft>
              <a:buFont typeface="Wingdings 2"/>
              <a:buChar char=""/>
              <a:defRPr/>
            </a:pPr>
            <a:r>
              <a:rPr lang="el-GR" sz="2400" dirty="0"/>
              <a:t>1953 Κύριος φορέας προώθησης της νέας γλώσσας το Ινστιτούτο </a:t>
            </a:r>
            <a:r>
              <a:rPr lang="en-US" sz="2400" dirty="0" err="1"/>
              <a:t>Krste</a:t>
            </a:r>
            <a:r>
              <a:rPr lang="en-US" sz="2400" dirty="0"/>
              <a:t> </a:t>
            </a:r>
            <a:r>
              <a:rPr lang="en-US" sz="2400" dirty="0" err="1"/>
              <a:t>Misirkov</a:t>
            </a:r>
            <a:r>
              <a:rPr lang="en-US" sz="2400" dirty="0"/>
              <a:t> </a:t>
            </a:r>
            <a:r>
              <a:rPr lang="el-GR" sz="2400" dirty="0"/>
              <a:t>που ίδρυσε το πανεπιστήμιο των Σκοπίων </a:t>
            </a:r>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348" y="0"/>
            <a:ext cx="8153400" cy="990600"/>
          </a:xfrm>
        </p:spPr>
        <p:txBody>
          <a:bodyPr>
            <a:normAutofit/>
          </a:bodyPr>
          <a:lstStyle/>
          <a:p>
            <a:pPr>
              <a:defRPr/>
            </a:pPr>
            <a:r>
              <a:rPr lang="el-GR" sz="3600" b="1" dirty="0">
                <a:latin typeface="Times New Roman" pitchFamily="18" charset="0"/>
                <a:cs typeface="Times New Roman" pitchFamily="18" charset="0"/>
              </a:rPr>
              <a:t>Η θρησκεία</a:t>
            </a:r>
            <a:endParaRPr lang="el-GR" sz="36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fontScale="92500" lnSpcReduction="10000"/>
          </a:bodyPr>
          <a:lstStyle/>
          <a:p>
            <a:pPr marL="0" indent="0" eaLnBrk="1" fontAlgn="auto" hangingPunct="1">
              <a:spcAft>
                <a:spcPts val="0"/>
              </a:spcAft>
              <a:buFont typeface="Wingdings 2"/>
              <a:buNone/>
              <a:defRPr/>
            </a:pPr>
            <a:r>
              <a:rPr lang="el-GR" sz="2400" dirty="0"/>
              <a:t> </a:t>
            </a:r>
            <a:endParaRPr lang="el-GR" sz="2400" b="1" dirty="0"/>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600" dirty="0"/>
              <a:t>1945 συγκλήθηκε στα Σκόπια </a:t>
            </a:r>
            <a:r>
              <a:rPr lang="el-GR" sz="2600" dirty="0" err="1"/>
              <a:t>κληρικολαική</a:t>
            </a:r>
            <a:r>
              <a:rPr lang="el-GR" sz="2600" dirty="0"/>
              <a:t> συνέλευση για ίδρυση «της Αρχιεπισκοπής </a:t>
            </a:r>
            <a:r>
              <a:rPr lang="el-GR" sz="2600" dirty="0" err="1"/>
              <a:t>Αχρίδος</a:t>
            </a:r>
            <a:r>
              <a:rPr lang="el-GR" sz="2600" dirty="0"/>
              <a:t> ως ανεξάρτητης – μακεδονικής εκκλησίας, ανεξάρτητη από άλλες τοπικές ή εθνικές εκκλησίες</a:t>
            </a:r>
          </a:p>
          <a:p>
            <a:pPr eaLnBrk="1" fontAlgn="auto" hangingPunct="1">
              <a:spcAft>
                <a:spcPts val="0"/>
              </a:spcAft>
              <a:buFont typeface="Wingdings 2"/>
              <a:buChar char=""/>
              <a:defRPr/>
            </a:pPr>
            <a:r>
              <a:rPr lang="el-GR" sz="2600" dirty="0"/>
              <a:t>Το Σερβικό Πατριαρχείο αρνείται την αναγνώριση ανεξάρτητης Εκκλησίας</a:t>
            </a:r>
          </a:p>
          <a:p>
            <a:pPr eaLnBrk="1" fontAlgn="auto" hangingPunct="1">
              <a:spcAft>
                <a:spcPts val="0"/>
              </a:spcAft>
              <a:buFont typeface="Wingdings 2"/>
              <a:buChar char=""/>
              <a:defRPr/>
            </a:pPr>
            <a:r>
              <a:rPr lang="el-GR" sz="2600" dirty="0"/>
              <a:t>1967 συγκλήθηκε στην Αχρίδα σύνοδος 4 αρχιερέων και 34 κληρικών και </a:t>
            </a:r>
            <a:r>
              <a:rPr lang="el-GR" sz="2600" dirty="0" err="1"/>
              <a:t>λαικών</a:t>
            </a:r>
            <a:r>
              <a:rPr lang="el-GR" sz="2600" dirty="0"/>
              <a:t> και ανακήρυξε τη δημιουργία αυτοκέφαλης Μακεδονικής Εκκλησίας. </a:t>
            </a:r>
          </a:p>
          <a:p>
            <a:pPr eaLnBrk="1" fontAlgn="auto" hangingPunct="1">
              <a:spcAft>
                <a:spcPts val="0"/>
              </a:spcAft>
              <a:buFont typeface="Wingdings 2"/>
              <a:buChar char=""/>
              <a:defRPr/>
            </a:pPr>
            <a:r>
              <a:rPr lang="el-GR" sz="2600" dirty="0"/>
              <a:t>Το Σερβικό Πατριαρχείο δεν έμεινε αδρανές και τον Σεπτέμβριο του ίδιου έτους η Ιερά Σύνοδος κήρυξε την ενέργεια της απόσχισης αντικανονική και τη νέα του Εκκλησία σχισματική θρησκευτική οργάνωση</a:t>
            </a:r>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b="1" dirty="0"/>
          </a:p>
          <a:p>
            <a:pPr marL="0" indent="0" eaLnBrk="1" fontAlgn="auto" hangingPunct="1">
              <a:spcAft>
                <a:spcPts val="0"/>
              </a:spcAft>
              <a:buFont typeface="Wingdings 2"/>
              <a:buNone/>
              <a:defRPr/>
            </a:pPr>
            <a:endParaRPr lang="el-GR" sz="2400" dirty="0"/>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sz="4000" b="1" dirty="0">
                <a:latin typeface="Times New Roman" pitchFamily="18" charset="0"/>
                <a:cs typeface="Times New Roman" pitchFamily="18" charset="0"/>
              </a:rPr>
              <a:t>Η εκπαίδευση</a:t>
            </a:r>
            <a:endParaRPr lang="el-GR" sz="40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fontScale="70000" lnSpcReduction="20000"/>
          </a:bodyPr>
          <a:lstStyle/>
          <a:p>
            <a:pPr marL="0" indent="0" eaLnBrk="1" fontAlgn="auto" hangingPunct="1">
              <a:spcAft>
                <a:spcPts val="0"/>
              </a:spcAft>
              <a:buFont typeface="Wingdings 2"/>
              <a:buNone/>
              <a:defRPr/>
            </a:pPr>
            <a:r>
              <a:rPr lang="el-GR" sz="2400" dirty="0"/>
              <a:t> </a:t>
            </a:r>
            <a:endParaRPr lang="el-GR" sz="2400" b="1" dirty="0"/>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3500" dirty="0"/>
              <a:t>Σύμφωνα με Νόμο του 1958 το εκπαιδευτικό πρόγραμμα καθοριζόταν από το Παιδαγωγικό Συμβούλιο της Γιουγκοσλαβίας, αλλά το κάθε ομόσπονδο κράτος μπορούσε να το προσαρμόσει στους στόχους και τις επιδιώξεις του</a:t>
            </a:r>
          </a:p>
          <a:p>
            <a:pPr eaLnBrk="1" fontAlgn="auto" hangingPunct="1">
              <a:spcAft>
                <a:spcPts val="0"/>
              </a:spcAft>
              <a:buFont typeface="Wingdings 2"/>
              <a:buChar char=""/>
              <a:defRPr/>
            </a:pPr>
            <a:r>
              <a:rPr lang="el-GR" sz="3500" dirty="0"/>
              <a:t>Οι στόχοι που έθεσε η πολιτική ηγεσία της νέας χώρας ήταν η δημιουργία μας «μακεδονικής εθνικής συνείδησης» και η καλλιέργεια του «πατριωτικού σοσιαλιστικού </a:t>
            </a:r>
            <a:r>
              <a:rPr lang="el-GR" sz="3500" dirty="0" err="1"/>
              <a:t>γιουγκοσλαβισμού</a:t>
            </a:r>
            <a:r>
              <a:rPr lang="el-GR" sz="3500" dirty="0"/>
              <a:t>»</a:t>
            </a:r>
          </a:p>
          <a:p>
            <a:pPr eaLnBrk="1" fontAlgn="auto" hangingPunct="1">
              <a:spcAft>
                <a:spcPts val="0"/>
              </a:spcAft>
              <a:buFont typeface="Wingdings 2"/>
              <a:buChar char=""/>
              <a:defRPr/>
            </a:pPr>
            <a:r>
              <a:rPr lang="el-GR" sz="3500" dirty="0"/>
              <a:t>Με το Σύνταγμα του 1974 τα ομόσπονδα κράτη απέκτησαν μεγαλύτερη ελευθερία και προωθήθηκε ο </a:t>
            </a:r>
            <a:r>
              <a:rPr lang="el-GR" sz="3500" dirty="0" err="1"/>
              <a:t>μακεδονισμός</a:t>
            </a:r>
            <a:r>
              <a:rPr lang="el-GR" sz="3500" dirty="0"/>
              <a:t> σε βάρος του </a:t>
            </a:r>
            <a:r>
              <a:rPr lang="el-GR" sz="3500" dirty="0" err="1"/>
              <a:t>γιουγκοσλαβισμού</a:t>
            </a:r>
            <a:endParaRPr lang="el-GR" sz="3500" dirty="0"/>
          </a:p>
          <a:p>
            <a:pPr eaLnBrk="1" fontAlgn="auto" hangingPunct="1">
              <a:spcAft>
                <a:spcPts val="0"/>
              </a:spcAft>
              <a:buFont typeface="Wingdings 2"/>
              <a:buChar char=""/>
              <a:defRPr/>
            </a:pPr>
            <a:r>
              <a:rPr lang="el-GR" sz="3500" dirty="0"/>
              <a:t>Το αποκεντρωτικό σύστημα βοήθησε τα πανεπιστήμια, παράλληλα με τα σοσιαλιστικά ιδεώδη, να μεταβληθούν σε παράγοντες παραγωγής εθνικής ιδεολογίας </a:t>
            </a:r>
          </a:p>
          <a:p>
            <a:pPr marL="0" indent="0" eaLnBrk="1" fontAlgn="auto" hangingPunct="1">
              <a:spcAft>
                <a:spcPts val="0"/>
              </a:spcAft>
              <a:buFont typeface="Wingdings 2"/>
              <a:buNone/>
              <a:defRPr/>
            </a:pPr>
            <a:endParaRPr lang="el-GR" sz="2500" b="1" dirty="0"/>
          </a:p>
          <a:p>
            <a:pPr marL="0" indent="0" eaLnBrk="1" fontAlgn="auto" hangingPunct="1">
              <a:spcAft>
                <a:spcPts val="0"/>
              </a:spcAft>
              <a:buFont typeface="Wingdings 2"/>
              <a:buNone/>
              <a:defRPr/>
            </a:pPr>
            <a:endParaRPr lang="el-GR" sz="2500" b="1" dirty="0"/>
          </a:p>
          <a:p>
            <a:pPr eaLnBrk="1" fontAlgn="auto" hangingPunct="1">
              <a:spcAft>
                <a:spcPts val="0"/>
              </a:spcAft>
              <a:buFont typeface="Wingdings 2"/>
              <a:buChar char=""/>
              <a:defRPr/>
            </a:pPr>
            <a:endParaRPr lang="el-GR" sz="2400" dirty="0"/>
          </a:p>
        </p:txBody>
      </p:sp>
    </p:spTree>
  </p:cSld>
  <p:clrMapOvr>
    <a:masterClrMapping/>
  </p:clrMapOvr>
  <p:transition>
    <p:dissolve/>
  </p:transition>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282" y="285728"/>
            <a:ext cx="8153400" cy="990600"/>
          </a:xfrm>
        </p:spPr>
        <p:txBody>
          <a:bodyPr>
            <a:normAutofit/>
          </a:bodyPr>
          <a:lstStyle/>
          <a:p>
            <a:pPr>
              <a:defRPr/>
            </a:pPr>
            <a:r>
              <a:rPr lang="el-GR" sz="3200" b="1" dirty="0">
                <a:latin typeface="Times New Roman" pitchFamily="18" charset="0"/>
                <a:cs typeface="Times New Roman" pitchFamily="18" charset="0"/>
              </a:rPr>
              <a:t>Η δημιουργία του ιστορικού παρελθόντος</a:t>
            </a:r>
            <a:endParaRPr lang="el-GR" sz="32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fontScale="55000" lnSpcReduction="20000"/>
          </a:bodyPr>
          <a:lstStyle/>
          <a:p>
            <a:pPr marL="0" indent="0" eaLnBrk="1" fontAlgn="auto" hangingPunct="1">
              <a:spcAft>
                <a:spcPts val="0"/>
              </a:spcAft>
              <a:buFont typeface="Wingdings 2"/>
              <a:buNone/>
              <a:defRPr/>
            </a:pPr>
            <a:r>
              <a:rPr lang="el-GR" sz="2400" dirty="0"/>
              <a:t> </a:t>
            </a:r>
            <a:endParaRPr lang="el-GR" sz="4000" b="1" dirty="0"/>
          </a:p>
          <a:p>
            <a:pPr marL="0" indent="0" eaLnBrk="1" fontAlgn="auto" hangingPunct="1">
              <a:spcAft>
                <a:spcPts val="0"/>
              </a:spcAft>
              <a:buFont typeface="Wingdings 2"/>
              <a:buNone/>
              <a:defRPr/>
            </a:pPr>
            <a:endParaRPr lang="el-GR" sz="4000" b="1" dirty="0"/>
          </a:p>
          <a:p>
            <a:pPr eaLnBrk="1" fontAlgn="auto" hangingPunct="1">
              <a:spcAft>
                <a:spcPts val="0"/>
              </a:spcAft>
              <a:buFont typeface="Wingdings 2"/>
              <a:buChar char=""/>
              <a:defRPr/>
            </a:pPr>
            <a:r>
              <a:rPr lang="el-GR" sz="4400" dirty="0"/>
              <a:t>Δημιουργία ινστιτούτου εθνικής ιστορίας</a:t>
            </a:r>
          </a:p>
          <a:p>
            <a:pPr eaLnBrk="1" fontAlgn="auto" hangingPunct="1">
              <a:spcAft>
                <a:spcPts val="0"/>
              </a:spcAft>
              <a:buFont typeface="Wingdings 2"/>
              <a:buChar char=""/>
              <a:defRPr/>
            </a:pPr>
            <a:r>
              <a:rPr lang="el-GR" sz="4400" dirty="0"/>
              <a:t>Καθήκον των ιστορικών ήταν να καταγράψουν με ακρίβεια την  εθνική ιστορία και παράλληλα να καταγγείλουν τις προσπάθειες «παραχάραξης» της ιστορίας από τους γειτονικούς λαούς</a:t>
            </a:r>
          </a:p>
          <a:p>
            <a:pPr eaLnBrk="1" fontAlgn="auto" hangingPunct="1">
              <a:spcAft>
                <a:spcPts val="0"/>
              </a:spcAft>
              <a:buFont typeface="Wingdings 2"/>
              <a:buChar char=""/>
              <a:defRPr/>
            </a:pPr>
            <a:r>
              <a:rPr lang="el-GR" sz="4400" dirty="0"/>
              <a:t>Όσο η ΛΔΜ αποτελούσε μέρος της Γιουγκοσλαβίας η ιστορία παρέμενε πιστή στο πνεύμα της σλαβικής ταυτότητας των κατοίκων, της ύπαρξης ενός έθνους με σλαβικές ρίζες και της αλληλεγγύης των γιουγκοσλαβικών λαών. </a:t>
            </a:r>
          </a:p>
          <a:p>
            <a:pPr eaLnBrk="1" fontAlgn="auto" hangingPunct="1">
              <a:spcAft>
                <a:spcPts val="0"/>
              </a:spcAft>
              <a:buFont typeface="Wingdings 2"/>
              <a:buChar char=""/>
              <a:defRPr/>
            </a:pPr>
            <a:r>
              <a:rPr lang="el-GR" sz="4400" dirty="0"/>
              <a:t>Όταν κατέρρευσε η Γιουγκοσλαβία οι βασικές κατευθύνσεις άλλαξαν και οι απαρχές της ιστορίας του έθνους τοποθετήθηκαν στη δυναστεία του Φιλίππου και του Αλέξανδρου, διεκδικώντας το σύνολο του ιστορικού και πολιτιστικού παρελθόντος από την Ελλάδα και τη Βουλγαρία.</a:t>
            </a:r>
          </a:p>
        </p:txBody>
      </p:sp>
    </p:spTree>
  </p:cSld>
  <p:clrMapOvr>
    <a:masterClrMapping/>
  </p:clrMapOvr>
  <p:transition>
    <p:dissolve/>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4000" b="1" dirty="0">
                <a:latin typeface="Times New Roman" pitchFamily="18" charset="0"/>
                <a:cs typeface="Times New Roman" pitchFamily="18" charset="0"/>
              </a:rPr>
              <a:t>Οι πρόσφυγες</a:t>
            </a:r>
            <a:br>
              <a:rPr lang="el-GR" sz="4000" b="1" dirty="0">
                <a:latin typeface="Times New Roman" pitchFamily="18" charset="0"/>
                <a:cs typeface="Times New Roman" pitchFamily="18" charset="0"/>
              </a:rPr>
            </a:br>
            <a:endParaRPr lang="el-GR" sz="40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1950: Παιδιά του παιδομαζώματος-</a:t>
            </a:r>
            <a:r>
              <a:rPr lang="el-GR" sz="2400" dirty="0" err="1"/>
              <a:t>παιδοφυλάγματος</a:t>
            </a:r>
            <a:r>
              <a:rPr lang="el-GR" sz="2400" dirty="0"/>
              <a:t> στα Σκόπια με τους γονείς τους ή χωρίς (17.000-20.000 άτομα) </a:t>
            </a:r>
          </a:p>
          <a:p>
            <a:pPr eaLnBrk="1" fontAlgn="auto" hangingPunct="1">
              <a:spcAft>
                <a:spcPts val="0"/>
              </a:spcAft>
              <a:buFont typeface="Wingdings 2"/>
              <a:buChar char=""/>
              <a:defRPr/>
            </a:pPr>
            <a:r>
              <a:rPr lang="el-GR" sz="2400" dirty="0"/>
              <a:t>Οι αρχές στα Σκόπια τους καλοδέχθηκαν και τους ενέταξαν στην τοπική κοινωνία</a:t>
            </a:r>
          </a:p>
          <a:p>
            <a:pPr eaLnBrk="1" fontAlgn="auto" hangingPunct="1">
              <a:spcAft>
                <a:spcPts val="0"/>
              </a:spcAft>
              <a:buFont typeface="Wingdings 2"/>
              <a:buChar char=""/>
              <a:defRPr/>
            </a:pPr>
            <a:r>
              <a:rPr lang="el-GR" sz="2400" dirty="0"/>
              <a:t>1950 αρχίζουν να δημιουργούνται οργανώσεις </a:t>
            </a:r>
            <a:r>
              <a:rPr lang="el-GR" sz="2400" dirty="0" err="1"/>
              <a:t>Αιγαιατών</a:t>
            </a:r>
            <a:r>
              <a:rPr lang="el-GR" sz="2400" dirty="0"/>
              <a:t> Προσφύγων με σκοπό την αποξένωση από το ΚΚΕ και την αντιπαράθεση με την Ελλάδα</a:t>
            </a:r>
          </a:p>
          <a:p>
            <a:pPr eaLnBrk="1" fontAlgn="auto" hangingPunct="1">
              <a:spcAft>
                <a:spcPts val="0"/>
              </a:spcAft>
              <a:buFont typeface="Wingdings 2"/>
              <a:buChar char=""/>
              <a:defRPr/>
            </a:pPr>
            <a:r>
              <a:rPr lang="el-GR" sz="2400" dirty="0"/>
              <a:t>Αποκτούν σημαντικό ρόλο στο Ινστιτούτο Εθνικής Ιστορίας και ουσιαστικά είναι αυτοί που γράφουν την ιστορία και καλλιεργούν την εχθρότητα και τον αλυτρωτισμό</a:t>
            </a:r>
          </a:p>
          <a:p>
            <a:pPr eaLnBrk="1" fontAlgn="auto" hangingPunct="1">
              <a:spcAft>
                <a:spcPts val="0"/>
              </a:spcAft>
              <a:buFont typeface="Wingdings 2"/>
              <a:buChar char=""/>
              <a:defRPr/>
            </a:pPr>
            <a:r>
              <a:rPr lang="el-GR" sz="2400" dirty="0"/>
              <a:t>1980:Δημιουργία οργανώσεων στον Καναδά. Πολύ μαχητικές</a:t>
            </a:r>
          </a:p>
          <a:p>
            <a:pPr marL="0" indent="0" eaLnBrk="1" fontAlgn="auto" hangingPunct="1">
              <a:spcAft>
                <a:spcPts val="0"/>
              </a:spcAft>
              <a:buFont typeface="Wingdings 2"/>
              <a:buNone/>
              <a:defRPr/>
            </a:pPr>
            <a:endParaRPr lang="el-GR" sz="2400" dirty="0"/>
          </a:p>
        </p:txBody>
      </p:sp>
    </p:spTree>
  </p:cSld>
  <p:clrMapOvr>
    <a:masterClrMapping/>
  </p:clrMapOvr>
  <p:transition>
    <p:dissolve/>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188913"/>
            <a:ext cx="6588125" cy="6669087"/>
          </a:xfrm>
        </p:spPr>
        <p:txBody>
          <a:bodyPr>
            <a:normAutofit lnSpcReduction="10000"/>
          </a:bodyPr>
          <a:lstStyle/>
          <a:p>
            <a:pPr eaLnBrk="1" hangingPunct="1">
              <a:buFont typeface="Wingdings" pitchFamily="2" charset="2"/>
              <a:buChar char="§"/>
              <a:defRPr/>
            </a:pPr>
            <a:r>
              <a:rPr lang="el-GR" altLang="el-GR" sz="2400" dirty="0"/>
              <a:t>Αίτημα αναγνώρισης</a:t>
            </a:r>
          </a:p>
          <a:p>
            <a:pPr eaLnBrk="1" hangingPunct="1">
              <a:buFont typeface="Wingdings" pitchFamily="2" charset="2"/>
              <a:buNone/>
              <a:defRPr/>
            </a:pPr>
            <a:r>
              <a:rPr lang="el-GR" altLang="el-GR" sz="2400" dirty="0"/>
              <a:t>«μακεδονικής» μειονότητας από Ελλάδα.</a:t>
            </a:r>
          </a:p>
          <a:p>
            <a:pPr eaLnBrk="1" hangingPunct="1">
              <a:buFont typeface="Wingdings" pitchFamily="2" charset="2"/>
              <a:buNone/>
              <a:defRPr/>
            </a:pPr>
            <a:endParaRPr lang="el-GR" altLang="el-GR" sz="2400" dirty="0"/>
          </a:p>
          <a:p>
            <a:pPr eaLnBrk="1" hangingPunct="1">
              <a:buFont typeface="Wingdings" pitchFamily="2" charset="2"/>
              <a:buNone/>
              <a:defRPr/>
            </a:pPr>
            <a:endParaRPr lang="el-GR" altLang="el-GR" sz="2400" dirty="0"/>
          </a:p>
          <a:p>
            <a:pPr eaLnBrk="1" hangingPunct="1">
              <a:buFont typeface="Wingdings" pitchFamily="2" charset="2"/>
              <a:buNone/>
              <a:defRPr/>
            </a:pPr>
            <a:r>
              <a:rPr lang="el-GR" altLang="el-GR" sz="2400" dirty="0"/>
              <a:t>Συνδιάσκεψη Ειρήνης των Παρισίων. </a:t>
            </a:r>
          </a:p>
          <a:p>
            <a:pPr eaLnBrk="1" hangingPunct="1">
              <a:buFont typeface="Wingdings" pitchFamily="2" charset="2"/>
              <a:buChar char="§"/>
              <a:defRPr/>
            </a:pPr>
            <a:r>
              <a:rPr lang="el-GR" altLang="el-GR" sz="2400" dirty="0"/>
              <a:t> Εθνική κάθαρση «Μακεδόνων» μετά τον </a:t>
            </a:r>
          </a:p>
          <a:p>
            <a:pPr eaLnBrk="1" hangingPunct="1">
              <a:buFont typeface="Wingdings" pitchFamily="2" charset="2"/>
              <a:buNone/>
              <a:defRPr/>
            </a:pPr>
            <a:r>
              <a:rPr lang="el-GR" altLang="el-GR" sz="2400" dirty="0"/>
              <a:t>1</a:t>
            </a:r>
            <a:r>
              <a:rPr lang="el-GR" altLang="el-GR" sz="2400" baseline="30000" dirty="0"/>
              <a:t>ο</a:t>
            </a:r>
            <a:r>
              <a:rPr lang="el-GR" altLang="el-GR" sz="2400" dirty="0"/>
              <a:t> παγκόσμιο &amp; αλλοίωση πληθυσμού-</a:t>
            </a:r>
            <a:r>
              <a:rPr lang="el-GR" altLang="el-GR" sz="2400" dirty="0" err="1"/>
              <a:t>εγκατάστα</a:t>
            </a:r>
            <a:r>
              <a:rPr lang="el-GR" altLang="el-GR" sz="2400" dirty="0"/>
              <a:t>-</a:t>
            </a:r>
          </a:p>
          <a:p>
            <a:pPr eaLnBrk="1" hangingPunct="1">
              <a:buFont typeface="Wingdings" pitchFamily="2" charset="2"/>
              <a:buNone/>
              <a:defRPr/>
            </a:pPr>
            <a:r>
              <a:rPr lang="el-GR" altLang="el-GR" sz="2400" dirty="0"/>
              <a:t>ση προσφύγων </a:t>
            </a:r>
            <a:r>
              <a:rPr lang="en-US" altLang="el-GR" sz="2400" dirty="0"/>
              <a:t>(</a:t>
            </a:r>
            <a:r>
              <a:rPr lang="el-GR" altLang="el-GR" sz="2400" dirty="0"/>
              <a:t>ανταλλαγές-Συνθήκη </a:t>
            </a:r>
          </a:p>
          <a:p>
            <a:pPr eaLnBrk="1" hangingPunct="1">
              <a:buFont typeface="Wingdings" pitchFamily="2" charset="2"/>
              <a:buNone/>
              <a:defRPr/>
            </a:pPr>
            <a:r>
              <a:rPr lang="el-GR" altLang="el-GR" sz="2400" dirty="0" err="1"/>
              <a:t>Νεϋγί</a:t>
            </a:r>
            <a:r>
              <a:rPr lang="el-GR" altLang="el-GR" sz="2400" dirty="0"/>
              <a:t> &amp; </a:t>
            </a:r>
            <a:r>
              <a:rPr lang="el-GR" altLang="el-GR" sz="2400" dirty="0" err="1"/>
              <a:t>Λωζάνης</a:t>
            </a:r>
            <a:r>
              <a:rPr lang="en-US" altLang="el-GR" sz="2400" dirty="0"/>
              <a:t>)</a:t>
            </a:r>
            <a:r>
              <a:rPr lang="el-GR" altLang="el-GR" sz="2400" dirty="0"/>
              <a:t>. </a:t>
            </a:r>
          </a:p>
          <a:p>
            <a:pPr eaLnBrk="1" hangingPunct="1">
              <a:buFont typeface="Wingdings" pitchFamily="2" charset="2"/>
              <a:buChar char="§"/>
              <a:defRPr/>
            </a:pPr>
            <a:r>
              <a:rPr lang="en-US" altLang="el-GR" sz="2400" dirty="0"/>
              <a:t>ABECEDAR.</a:t>
            </a:r>
            <a:endParaRPr lang="el-GR" altLang="el-GR" sz="2400" dirty="0"/>
          </a:p>
          <a:p>
            <a:pPr eaLnBrk="1" hangingPunct="1">
              <a:buFont typeface="Wingdings" pitchFamily="2" charset="2"/>
              <a:buChar char="§"/>
              <a:defRPr/>
            </a:pPr>
            <a:r>
              <a:rPr lang="en-US" altLang="el-GR" sz="2400" dirty="0"/>
              <a:t>VMRO-VMRO</a:t>
            </a:r>
            <a:r>
              <a:rPr lang="el-GR" altLang="el-GR" sz="2400" dirty="0"/>
              <a:t>(Ενωμένη), Φεντεραλιστές ως </a:t>
            </a:r>
          </a:p>
          <a:p>
            <a:pPr eaLnBrk="1" hangingPunct="1">
              <a:buFont typeface="Wingdings" pitchFamily="2" charset="2"/>
              <a:buNone/>
              <a:defRPr/>
            </a:pPr>
            <a:r>
              <a:rPr lang="el-GR" altLang="el-GR" sz="2400" i="1" dirty="0"/>
              <a:t>«μακεδονικές εθνικές δυνάμεις». </a:t>
            </a:r>
            <a:endParaRPr lang="el-GR" altLang="el-GR" sz="2400" dirty="0"/>
          </a:p>
          <a:p>
            <a:pPr eaLnBrk="1" hangingPunct="1">
              <a:buFont typeface="Wingdings" pitchFamily="2" charset="2"/>
              <a:buChar char="§"/>
              <a:defRPr/>
            </a:pPr>
            <a:r>
              <a:rPr lang="el-GR" altLang="el-GR" sz="2400" dirty="0"/>
              <a:t>Άμεση αντίσταση ΚΚΜ-το οποίο δεν </a:t>
            </a:r>
          </a:p>
          <a:p>
            <a:pPr eaLnBrk="1" hangingPunct="1">
              <a:buFont typeface="Wingdings" pitchFamily="2" charset="2"/>
              <a:buNone/>
              <a:defRPr/>
            </a:pPr>
            <a:r>
              <a:rPr lang="el-GR" altLang="el-GR" sz="2400" dirty="0"/>
              <a:t>υπήρχε πριν το </a:t>
            </a:r>
            <a:r>
              <a:rPr lang="en-US" altLang="el-GR" sz="2400" dirty="0"/>
              <a:t> </a:t>
            </a:r>
            <a:r>
              <a:rPr lang="el-GR" altLang="el-GR" sz="2400" dirty="0"/>
              <a:t>Φλεβάρη</a:t>
            </a:r>
            <a:r>
              <a:rPr lang="en-US" altLang="el-GR" sz="2400" dirty="0"/>
              <a:t> </a:t>
            </a:r>
            <a:r>
              <a:rPr lang="el-GR" altLang="el-GR" sz="2400" dirty="0"/>
              <a:t>του 1943(Τ</a:t>
            </a:r>
            <a:r>
              <a:rPr lang="en-US" altLang="el-GR" sz="2400" dirty="0" err="1"/>
              <a:t>empo</a:t>
            </a:r>
            <a:r>
              <a:rPr lang="el-GR" altLang="el-GR" sz="2400" dirty="0"/>
              <a:t>)</a:t>
            </a:r>
          </a:p>
        </p:txBody>
      </p:sp>
      <p:pic>
        <p:nvPicPr>
          <p:cNvPr id="6147" name="Picture 4" descr="100px-Krste_P"/>
          <p:cNvPicPr>
            <a:picLocks noChangeAspect="1" noChangeArrowheads="1"/>
          </p:cNvPicPr>
          <p:nvPr/>
        </p:nvPicPr>
        <p:blipFill>
          <a:blip r:embed="rId2"/>
          <a:srcRect/>
          <a:stretch>
            <a:fillRect/>
          </a:stretch>
        </p:blipFill>
        <p:spPr bwMode="auto">
          <a:xfrm>
            <a:off x="5859463" y="188913"/>
            <a:ext cx="3078162" cy="4464050"/>
          </a:xfrm>
          <a:prstGeom prst="rect">
            <a:avLst/>
          </a:prstGeom>
          <a:noFill/>
          <a:ln w="9525">
            <a:noFill/>
            <a:miter lim="800000"/>
            <a:headEnd/>
            <a:tailEnd/>
          </a:ln>
        </p:spPr>
      </p:pic>
      <p:sp>
        <p:nvSpPr>
          <p:cNvPr id="17413" name="Rectangle 5"/>
          <p:cNvSpPr>
            <a:spLocks noChangeArrowheads="1"/>
          </p:cNvSpPr>
          <p:nvPr/>
        </p:nvSpPr>
        <p:spPr bwMode="auto">
          <a:xfrm>
            <a:off x="7235825" y="4652963"/>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l-GR">
                <a:effectLst>
                  <a:outerShdw blurRad="38100" dist="38100" dir="2700000" algn="tl">
                    <a:srgbClr val="010199"/>
                  </a:outerShdw>
                </a:effectLst>
              </a:rPr>
              <a:t>Krste Misirkov-</a:t>
            </a:r>
            <a:endParaRPr lang="el-GR" altLang="el-GR">
              <a:effectLst>
                <a:outerShdw blurRad="38100" dist="38100" dir="2700000" algn="tl">
                  <a:srgbClr val="010199"/>
                </a:outerShdw>
              </a:effectLst>
            </a:endParaRPr>
          </a:p>
        </p:txBody>
      </p:sp>
    </p:spTree>
  </p:cSld>
  <p:clrMapOvr>
    <a:masterClrMapping/>
  </p:clrMapOvr>
  <p:transition>
    <p:dissolve/>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1950-1958</a:t>
            </a:r>
          </a:p>
        </p:txBody>
      </p:sp>
      <p:sp>
        <p:nvSpPr>
          <p:cNvPr id="3" name="Θέση περιεχομένου 2"/>
          <p:cNvSpPr>
            <a:spLocks noGrp="1"/>
          </p:cNvSpPr>
          <p:nvPr>
            <p:ph idx="1"/>
          </p:nvPr>
        </p:nvSpPr>
        <p:spPr/>
        <p:txBody>
          <a:bodyPr>
            <a:normAutofit lnSpcReduction="10000"/>
          </a:bodyPr>
          <a:lstStyle/>
          <a:p>
            <a:r>
              <a:rPr lang="el-GR" b="1" dirty="0"/>
              <a:t>Ιανουάριος-Φεβρουάριο</a:t>
            </a:r>
            <a:r>
              <a:rPr lang="el-GR" dirty="0"/>
              <a:t>ς 1950: Σύσταση στα Σκόπια της Ένωσης Προσφύγων από τη Μακεδονία του Αιγαίου. (20.000)</a:t>
            </a:r>
          </a:p>
          <a:p>
            <a:r>
              <a:rPr lang="el-GR" b="1" dirty="0"/>
              <a:t>1952:</a:t>
            </a:r>
            <a:r>
              <a:rPr lang="el-GR" dirty="0"/>
              <a:t> Πρώτη Γραμματική της </a:t>
            </a:r>
            <a:r>
              <a:rPr lang="el-GR" dirty="0" err="1"/>
              <a:t>σλαβομακεδονικής</a:t>
            </a:r>
            <a:endParaRPr lang="el-GR" dirty="0"/>
          </a:p>
          <a:p>
            <a:r>
              <a:rPr lang="el-GR" b="1" dirty="0"/>
              <a:t>1956</a:t>
            </a:r>
            <a:r>
              <a:rPr lang="el-GR" dirty="0"/>
              <a:t>: Βουλγαρία αναγνωρίζει 188.000 «Μακεδόνες» στη βουλγαρική Μακεδονία</a:t>
            </a:r>
          </a:p>
          <a:p>
            <a:r>
              <a:rPr lang="el-GR" b="1" dirty="0"/>
              <a:t>1958</a:t>
            </a:r>
            <a:r>
              <a:rPr lang="el-GR" dirty="0"/>
              <a:t>: Επανίδρυση Αρχιεπισκοπής Αχρίδας υπό τον Πατριάρχη Σερβίας</a:t>
            </a:r>
          </a:p>
        </p:txBody>
      </p:sp>
    </p:spTree>
    <p:extLst>
      <p:ext uri="{BB962C8B-B14F-4D97-AF65-F5344CB8AC3E}">
        <p14:creationId xmlns:p14="http://schemas.microsoft.com/office/powerpoint/2010/main" val="3829601089"/>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854" y="620688"/>
            <a:ext cx="8229600" cy="1440160"/>
          </a:xfrm>
        </p:spPr>
        <p:txBody>
          <a:bodyPr>
            <a:noAutofit/>
          </a:bodyPr>
          <a:lstStyle/>
          <a:p>
            <a:br>
              <a:rPr lang="el-GR" sz="3600" b="1" dirty="0">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Αρχαϊκή περίοδος 750π.Χ-499 </a:t>
            </a:r>
            <a:r>
              <a:rPr lang="el-GR" sz="2400" b="1" dirty="0" err="1">
                <a:solidFill>
                  <a:schemeClr val="tx1"/>
                </a:solidFill>
                <a:latin typeface="Times New Roman" pitchFamily="18" charset="0"/>
                <a:cs typeface="Times New Roman" pitchFamily="18" charset="0"/>
              </a:rPr>
              <a:t>π.Χ</a:t>
            </a:r>
            <a:endParaRPr lang="el-GR" sz="2400" dirty="0">
              <a:solidFill>
                <a:schemeClr val="tx1"/>
              </a:solidFill>
            </a:endParaRPr>
          </a:p>
        </p:txBody>
      </p:sp>
      <p:sp>
        <p:nvSpPr>
          <p:cNvPr id="3" name="Θέση περιεχομένου 2"/>
          <p:cNvSpPr>
            <a:spLocks noGrp="1"/>
          </p:cNvSpPr>
          <p:nvPr>
            <p:ph idx="1"/>
          </p:nvPr>
        </p:nvSpPr>
        <p:spPr>
          <a:xfrm>
            <a:off x="0" y="1700808"/>
            <a:ext cx="8892480" cy="5157192"/>
          </a:xfrm>
        </p:spPr>
        <p:txBody>
          <a:bodyPr>
            <a:normAutofit/>
          </a:bodyPr>
          <a:lstStyle/>
          <a:p>
            <a:pPr marL="0" lvl="1" indent="0" algn="just">
              <a:lnSpc>
                <a:spcPct val="110000"/>
              </a:lnSpc>
              <a:buNone/>
            </a:pPr>
            <a:r>
              <a:rPr lang="el-GR" sz="3500" dirty="0">
                <a:solidFill>
                  <a:srgbClr val="FFFF00"/>
                </a:solidFill>
                <a:latin typeface="Times New Roman" pitchFamily="18" charset="0"/>
                <a:cs typeface="Times New Roman" pitchFamily="18" charset="0"/>
              </a:rPr>
              <a:t> </a:t>
            </a:r>
            <a:endParaRPr lang="en-US" sz="3500" dirty="0">
              <a:solidFill>
                <a:srgbClr val="FFFF00"/>
              </a:solidFill>
              <a:latin typeface="Times New Roman" pitchFamily="18" charset="0"/>
              <a:cs typeface="Times New Roman" pitchFamily="18" charset="0"/>
            </a:endParaRPr>
          </a:p>
          <a:p>
            <a:pPr marL="36000" lvl="1" indent="0" algn="just">
              <a:buNone/>
            </a:pPr>
            <a:r>
              <a:rPr lang="el-GR" sz="2400" dirty="0">
                <a:solidFill>
                  <a:schemeClr val="tx1"/>
                </a:solidFill>
                <a:latin typeface="Times New Roman" pitchFamily="18" charset="0"/>
                <a:cs typeface="Times New Roman" pitchFamily="18" charset="0"/>
              </a:rPr>
              <a:t>              Υπάρχει μια αίσθηση «εθνικότητας» κατά </a:t>
            </a:r>
            <a:r>
              <a:rPr lang="el-GR" sz="2400" b="1" dirty="0">
                <a:solidFill>
                  <a:schemeClr val="tx1"/>
                </a:solidFill>
                <a:latin typeface="Times New Roman" pitchFamily="18" charset="0"/>
                <a:cs typeface="Times New Roman" pitchFamily="18" charset="0"/>
              </a:rPr>
              <a:t>την </a:t>
            </a:r>
          </a:p>
          <a:p>
            <a:pPr marL="36000" lvl="1" indent="0" algn="just">
              <a:buNone/>
            </a:pPr>
            <a:r>
              <a:rPr lang="el-GR" sz="2400" b="1" dirty="0">
                <a:solidFill>
                  <a:schemeClr val="tx1"/>
                </a:solidFill>
                <a:latin typeface="Times New Roman" pitchFamily="18" charset="0"/>
                <a:cs typeface="Times New Roman" pitchFamily="18" charset="0"/>
              </a:rPr>
              <a:t>            αρχαϊκή  περίοδο</a:t>
            </a:r>
          </a:p>
          <a:p>
            <a:pPr marL="36000" lvl="1" indent="0" algn="just">
              <a:buNone/>
            </a:pPr>
            <a:r>
              <a:rPr lang="el-GR" sz="2400" b="1" dirty="0">
                <a:solidFill>
                  <a:schemeClr val="tx1"/>
                </a:solidFill>
                <a:latin typeface="Times New Roman" pitchFamily="18" charset="0"/>
                <a:cs typeface="Times New Roman" pitchFamily="18" charset="0"/>
              </a:rPr>
              <a:t>           </a:t>
            </a:r>
            <a:r>
              <a:rPr lang="el-GR" sz="2400" dirty="0">
                <a:solidFill>
                  <a:schemeClr val="tx1"/>
                </a:solidFill>
                <a:latin typeface="Times New Roman" pitchFamily="18" charset="0"/>
                <a:cs typeface="Times New Roman" pitchFamily="18" charset="0"/>
              </a:rPr>
              <a:t>με βάση το γλωσσικό κριτήριο (ελληνόφωνοι - αλλόγλωσσοι). </a:t>
            </a:r>
          </a:p>
          <a:p>
            <a:pPr algn="ctr"/>
            <a:endParaRPr lang="el-GR" dirty="0"/>
          </a:p>
        </p:txBody>
      </p:sp>
    </p:spTree>
    <p:extLst>
      <p:ext uri="{BB962C8B-B14F-4D97-AF65-F5344CB8AC3E}">
        <p14:creationId xmlns:p14="http://schemas.microsoft.com/office/powerpoint/2010/main" val="3909135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ΓΛΩΣΣΙΚΑ ΚΑΤΑΛΟΙΠΑ</a:t>
            </a:r>
          </a:p>
        </p:txBody>
      </p:sp>
      <p:sp>
        <p:nvSpPr>
          <p:cNvPr id="3" name="Θέση περιεχομένου 2"/>
          <p:cNvSpPr>
            <a:spLocks noGrp="1"/>
          </p:cNvSpPr>
          <p:nvPr>
            <p:ph idx="1"/>
          </p:nvPr>
        </p:nvSpPr>
        <p:spPr>
          <a:xfrm>
            <a:off x="539552" y="1916832"/>
            <a:ext cx="7920880" cy="4176464"/>
          </a:xfrm>
        </p:spPr>
        <p:txBody>
          <a:bodyPr>
            <a:normAutofit/>
          </a:bodyPr>
          <a:lstStyle/>
          <a:p>
            <a:r>
              <a:rPr lang="el-GR" sz="2800" b="0" dirty="0">
                <a:latin typeface="Times New Roman" panose="02020603050405020304" pitchFamily="18" charset="0"/>
                <a:cs typeface="Times New Roman" panose="02020603050405020304" pitchFamily="18" charset="0"/>
              </a:rPr>
              <a:t>τα ονόματα των μακεδονικών μηνών, </a:t>
            </a:r>
            <a:r>
              <a:rPr lang="el-GR" sz="2800" b="0" dirty="0" err="1">
                <a:latin typeface="Times New Roman" panose="02020603050405020304" pitchFamily="18" charset="0"/>
                <a:cs typeface="Times New Roman" panose="02020603050405020304" pitchFamily="18" charset="0"/>
              </a:rPr>
              <a:t>Ξανδικός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Δίος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Αρτεμίσιος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Υπερβερεταίος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Περίτιος</a:t>
            </a:r>
            <a:r>
              <a:rPr lang="el-GR" sz="2800" b="0" dirty="0">
                <a:latin typeface="Times New Roman" panose="02020603050405020304" pitchFamily="18" charset="0"/>
                <a:cs typeface="Times New Roman" panose="02020603050405020304" pitchFamily="18" charset="0"/>
              </a:rPr>
              <a:t>  είναι ελληνικά</a:t>
            </a:r>
          </a:p>
          <a:p>
            <a:r>
              <a:rPr lang="el-GR" sz="2800" b="0" dirty="0">
                <a:latin typeface="Times New Roman" panose="02020603050405020304" pitchFamily="18" charset="0"/>
                <a:cs typeface="Times New Roman" panose="02020603050405020304" pitchFamily="18" charset="0"/>
              </a:rPr>
              <a:t>Τα ονόματα των προσώπων (και μάλιστα όχι μόνον εκείνων που ανήκουν στο ανώτερο κοινωνικό στρώμα αλλά και εκείνων που ανήκουν στα κατώτερα στρώματα) είναι, εκτός από ελάχιστα, επίσης ελληνικά. </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12520"/>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60350"/>
            <a:ext cx="8229600" cy="1139825"/>
          </a:xfrm>
        </p:spPr>
        <p:txBody>
          <a:bodyPr>
            <a:normAutofit fontScale="90000"/>
          </a:bodyPr>
          <a:lstStyle/>
          <a:p>
            <a:pPr>
              <a:defRPr/>
            </a:pPr>
            <a:r>
              <a:rPr lang="el-GR" altLang="el-GR" sz="4000" dirty="0"/>
              <a:t>1993 : Ίδρυση</a:t>
            </a:r>
            <a:r>
              <a:rPr lang="el-GR" altLang="el-GR" sz="3600" dirty="0"/>
              <a:t> Ακαδημίας Επιστημών και Τεχνών Σκοπίων</a:t>
            </a:r>
          </a:p>
        </p:txBody>
      </p:sp>
      <p:sp>
        <p:nvSpPr>
          <p:cNvPr id="16387" name="Rectangle 3"/>
          <p:cNvSpPr>
            <a:spLocks noGrp="1" noChangeArrowheads="1"/>
          </p:cNvSpPr>
          <p:nvPr>
            <p:ph idx="1"/>
          </p:nvPr>
        </p:nvSpPr>
        <p:spPr>
          <a:xfrm>
            <a:off x="179388" y="1268413"/>
            <a:ext cx="8964612" cy="5589587"/>
          </a:xfrm>
        </p:spPr>
        <p:txBody>
          <a:bodyPr/>
          <a:lstStyle/>
          <a:p>
            <a:pPr eaLnBrk="1" hangingPunct="1">
              <a:lnSpc>
                <a:spcPct val="90000"/>
              </a:lnSpc>
              <a:buFont typeface="Wingdings" pitchFamily="2" charset="2"/>
              <a:buNone/>
              <a:defRPr/>
            </a:pPr>
            <a:r>
              <a:rPr lang="el-GR" altLang="el-GR" sz="2800" i="1" dirty="0"/>
              <a:t>   </a:t>
            </a:r>
            <a:endParaRPr lang="el-GR" altLang="el-GR" sz="2600" dirty="0"/>
          </a:p>
          <a:p>
            <a:pPr eaLnBrk="1" hangingPunct="1">
              <a:lnSpc>
                <a:spcPct val="90000"/>
              </a:lnSpc>
              <a:buFont typeface="Wingdings" pitchFamily="2" charset="2"/>
              <a:buChar char="§"/>
              <a:defRPr/>
            </a:pPr>
            <a:r>
              <a:rPr lang="el-GR" altLang="el-GR" sz="2800" dirty="0">
                <a:latin typeface="Times New Roman" pitchFamily="18" charset="0"/>
                <a:cs typeface="Times New Roman" pitchFamily="18" charset="0"/>
              </a:rPr>
              <a:t>αμφισβήτηση ελληνικότητας Μακεδόνων (</a:t>
            </a:r>
            <a:r>
              <a:rPr lang="el-GR" altLang="el-GR" sz="2800" dirty="0" err="1">
                <a:latin typeface="Times New Roman" pitchFamily="18" charset="0"/>
                <a:cs typeface="Times New Roman" pitchFamily="18" charset="0"/>
              </a:rPr>
              <a:t>γλώσσα,γεωγραφία,καταγωγή</a:t>
            </a:r>
            <a:r>
              <a:rPr lang="el-GR" altLang="el-GR" sz="2800" dirty="0">
                <a:latin typeface="Times New Roman" pitchFamily="18" charset="0"/>
                <a:cs typeface="Times New Roman" pitchFamily="18" charset="0"/>
              </a:rPr>
              <a:t>) </a:t>
            </a:r>
          </a:p>
          <a:p>
            <a:pPr eaLnBrk="1" hangingPunct="1">
              <a:lnSpc>
                <a:spcPct val="90000"/>
              </a:lnSpc>
              <a:buFont typeface="Wingdings" pitchFamily="2" charset="2"/>
              <a:buChar char="§"/>
              <a:defRPr/>
            </a:pPr>
            <a:r>
              <a:rPr lang="el-GR" altLang="el-GR" sz="2800" dirty="0">
                <a:latin typeface="Times New Roman" pitchFamily="18" charset="0"/>
                <a:cs typeface="Times New Roman" pitchFamily="18" charset="0"/>
              </a:rPr>
              <a:t> χρήση βουλγαρικής μεσαιωνικής ιστορίας</a:t>
            </a:r>
          </a:p>
          <a:p>
            <a:pPr eaLnBrk="1" hangingPunct="1">
              <a:lnSpc>
                <a:spcPct val="90000"/>
              </a:lnSpc>
              <a:buFont typeface="Wingdings" pitchFamily="2" charset="2"/>
              <a:buChar char="§"/>
              <a:defRPr/>
            </a:pPr>
            <a:r>
              <a:rPr lang="el-GR" altLang="el-GR" sz="2800" dirty="0">
                <a:latin typeface="Times New Roman" pitchFamily="18" charset="0"/>
                <a:cs typeface="Times New Roman" pitchFamily="18" charset="0"/>
              </a:rPr>
              <a:t>Αρχιεπισκοπή Αχρίδας: αυτοκέφαλη «</a:t>
            </a:r>
            <a:r>
              <a:rPr lang="el-GR" altLang="el-GR" sz="2800" i="1" dirty="0">
                <a:latin typeface="Times New Roman" pitchFamily="18" charset="0"/>
                <a:cs typeface="Times New Roman" pitchFamily="18" charset="0"/>
              </a:rPr>
              <a:t>Μακεδονική</a:t>
            </a:r>
            <a:r>
              <a:rPr lang="el-GR" altLang="el-GR" sz="2800" dirty="0">
                <a:latin typeface="Times New Roman" pitchFamily="18" charset="0"/>
                <a:cs typeface="Times New Roman" pitchFamily="18" charset="0"/>
              </a:rPr>
              <a:t>» Εκκλησία </a:t>
            </a:r>
          </a:p>
          <a:p>
            <a:pPr eaLnBrk="1" hangingPunct="1">
              <a:lnSpc>
                <a:spcPct val="90000"/>
              </a:lnSpc>
              <a:buFont typeface="Wingdings" pitchFamily="2" charset="2"/>
              <a:buChar char="§"/>
              <a:defRPr/>
            </a:pPr>
            <a:r>
              <a:rPr lang="el-GR" altLang="el-GR" sz="2800" dirty="0">
                <a:latin typeface="Times New Roman" pitchFamily="18" charset="0"/>
                <a:cs typeface="Times New Roman" pitchFamily="18" charset="0"/>
              </a:rPr>
              <a:t>απόπειρες Ελλάδας-Πατριαρχείου για εξελληνισμό «Μακεδόνων»</a:t>
            </a:r>
          </a:p>
          <a:p>
            <a:pPr eaLnBrk="1" hangingPunct="1">
              <a:lnSpc>
                <a:spcPct val="90000"/>
              </a:lnSpc>
              <a:buFont typeface="Wingdings" pitchFamily="2" charset="2"/>
              <a:buChar char="§"/>
              <a:defRPr/>
            </a:pPr>
            <a:r>
              <a:rPr lang="el-GR" altLang="el-GR" sz="2800" dirty="0">
                <a:latin typeface="Times New Roman" pitchFamily="18" charset="0"/>
                <a:cs typeface="Times New Roman" pitchFamily="18" charset="0"/>
              </a:rPr>
              <a:t>-</a:t>
            </a:r>
            <a:r>
              <a:rPr lang="en-US" altLang="el-GR" sz="2800" dirty="0" err="1">
                <a:latin typeface="Times New Roman" pitchFamily="18" charset="0"/>
                <a:cs typeface="Times New Roman" pitchFamily="18" charset="0"/>
              </a:rPr>
              <a:t>Ilinden</a:t>
            </a:r>
            <a:r>
              <a:rPr lang="en-US" altLang="el-GR" sz="2800" dirty="0">
                <a:latin typeface="Times New Roman" pitchFamily="18" charset="0"/>
                <a:cs typeface="Times New Roman" pitchFamily="18" charset="0"/>
              </a:rPr>
              <a:t>, K</a:t>
            </a:r>
            <a:r>
              <a:rPr lang="el-GR" altLang="el-GR" sz="2800" dirty="0" err="1">
                <a:latin typeface="Times New Roman" pitchFamily="18" charset="0"/>
                <a:cs typeface="Times New Roman" pitchFamily="18" charset="0"/>
              </a:rPr>
              <a:t>ρέσνα</a:t>
            </a:r>
            <a:r>
              <a:rPr lang="el-GR" altLang="el-GR" sz="2800" dirty="0">
                <a:latin typeface="Times New Roman" pitchFamily="18" charset="0"/>
                <a:cs typeface="Times New Roman" pitchFamily="18" charset="0"/>
              </a:rPr>
              <a:t>, </a:t>
            </a:r>
            <a:r>
              <a:rPr lang="en-US" altLang="el-GR" sz="2800" dirty="0">
                <a:latin typeface="Times New Roman" pitchFamily="18" charset="0"/>
                <a:cs typeface="Times New Roman" pitchFamily="18" charset="0"/>
              </a:rPr>
              <a:t>VMRO </a:t>
            </a:r>
            <a:endParaRPr lang="el-GR" altLang="el-GR" sz="2800" dirty="0">
              <a:latin typeface="Times New Roman" pitchFamily="18" charset="0"/>
              <a:cs typeface="Times New Roman" pitchFamily="18" charset="0"/>
            </a:endParaRPr>
          </a:p>
          <a:p>
            <a:pPr eaLnBrk="1" hangingPunct="1">
              <a:lnSpc>
                <a:spcPct val="90000"/>
              </a:lnSpc>
              <a:buFont typeface="Wingdings" pitchFamily="2" charset="2"/>
              <a:buChar char="§"/>
              <a:defRPr/>
            </a:pPr>
            <a:r>
              <a:rPr lang="el-GR" altLang="el-GR" sz="2800" dirty="0">
                <a:latin typeface="Times New Roman" pitchFamily="18" charset="0"/>
                <a:cs typeface="Times New Roman" pitchFamily="18" charset="0"/>
              </a:rPr>
              <a:t>Αναφορά στον </a:t>
            </a:r>
            <a:r>
              <a:rPr lang="en-US" altLang="el-GR" sz="2800" dirty="0" err="1">
                <a:latin typeface="Times New Roman" pitchFamily="18" charset="0"/>
                <a:cs typeface="Times New Roman" pitchFamily="18" charset="0"/>
              </a:rPr>
              <a:t>Krste</a:t>
            </a:r>
            <a:r>
              <a:rPr lang="en-US" altLang="el-GR" sz="2800" dirty="0">
                <a:latin typeface="Times New Roman" pitchFamily="18" charset="0"/>
                <a:cs typeface="Times New Roman" pitchFamily="18" charset="0"/>
              </a:rPr>
              <a:t> </a:t>
            </a:r>
            <a:r>
              <a:rPr lang="en-US" altLang="el-GR" sz="2800" dirty="0" err="1">
                <a:latin typeface="Times New Roman" pitchFamily="18" charset="0"/>
                <a:cs typeface="Times New Roman" pitchFamily="18" charset="0"/>
              </a:rPr>
              <a:t>Misirkov</a:t>
            </a:r>
            <a:r>
              <a:rPr lang="en-US" altLang="el-GR" sz="2800" dirty="0">
                <a:latin typeface="Times New Roman" pitchFamily="18" charset="0"/>
                <a:cs typeface="Times New Roman" pitchFamily="18" charset="0"/>
              </a:rPr>
              <a:t>-</a:t>
            </a:r>
            <a:r>
              <a:rPr lang="el-GR" altLang="el-GR" sz="2800" dirty="0">
                <a:latin typeface="Times New Roman" pitchFamily="18" charset="0"/>
                <a:cs typeface="Times New Roman" pitchFamily="18" charset="0"/>
              </a:rPr>
              <a:t> «</a:t>
            </a:r>
            <a:r>
              <a:rPr lang="el-GR" altLang="el-GR" sz="2800" i="1" dirty="0" err="1">
                <a:latin typeface="Times New Roman" pitchFamily="18" charset="0"/>
                <a:cs typeface="Times New Roman" pitchFamily="18" charset="0"/>
              </a:rPr>
              <a:t>σλαβομακεδονική</a:t>
            </a:r>
            <a:r>
              <a:rPr lang="el-GR" altLang="el-GR" sz="2800" i="1" dirty="0">
                <a:latin typeface="Times New Roman" pitchFamily="18" charset="0"/>
                <a:cs typeface="Times New Roman" pitchFamily="18" charset="0"/>
              </a:rPr>
              <a:t> θεωρία»</a:t>
            </a:r>
            <a:endParaRPr lang="el-GR" altLang="el-GR" sz="2800" dirty="0">
              <a:latin typeface="Times New Roman" pitchFamily="18" charset="0"/>
              <a:cs typeface="Times New Roman" pitchFamily="18" charset="0"/>
            </a:endParaRPr>
          </a:p>
        </p:txBody>
      </p:sp>
    </p:spTree>
  </p:cSld>
  <p:clrMapOvr>
    <a:masterClrMapping/>
  </p:clrMapOvr>
  <p:transition>
    <p:dissolve/>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ΕΛΛΗΝΟΓΙΟΥΓΚΟΣΛΑΒΙΚΕΣ ΣΧΕΣΕΙΣ ΣΤΟΠΛΑΙΣΙΟ ΤΟΥ ΜΑΚΕΔΟΝΙΚΟΥ ΜΕΤΑ ΤΟ 1944 (ΣΥΣΤΑΣΗ </a:t>
            </a:r>
            <a:r>
              <a:rPr lang="en-US" dirty="0"/>
              <a:t>FYROM)</a:t>
            </a:r>
          </a:p>
        </p:txBody>
      </p:sp>
    </p:spTree>
  </p:cSld>
  <p:clrMapOvr>
    <a:masterClrMapping/>
  </p:clrMapOvr>
  <p:transition>
    <p:dissolve/>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endParaRPr lang="el-GR" sz="1800" dirty="0"/>
          </a:p>
        </p:txBody>
      </p:sp>
      <p:sp>
        <p:nvSpPr>
          <p:cNvPr id="3" name="Θέση περιεχομένου 2"/>
          <p:cNvSpPr>
            <a:spLocks noGrp="1"/>
          </p:cNvSpPr>
          <p:nvPr>
            <p:ph idx="1"/>
          </p:nvPr>
        </p:nvSpPr>
        <p:spPr>
          <a:xfrm>
            <a:off x="304800" y="1268413"/>
            <a:ext cx="8686800" cy="5184775"/>
          </a:xfrm>
        </p:spPr>
        <p:txBody>
          <a:bodyPr>
            <a:noAutofit/>
          </a:bodyPr>
          <a:lstStyle/>
          <a:p>
            <a:pPr marL="0" indent="0" eaLnBrk="1" fontAlgn="auto" hangingPunct="1">
              <a:spcAft>
                <a:spcPts val="0"/>
              </a:spcAft>
              <a:buFont typeface="Wingdings 2"/>
              <a:buNone/>
              <a:defRPr/>
            </a:pPr>
            <a:endParaRPr lang="el-GR" sz="2200" dirty="0"/>
          </a:p>
          <a:p>
            <a:pPr>
              <a:buFont typeface="Wingdings 2"/>
              <a:buChar char=""/>
              <a:defRPr/>
            </a:pPr>
            <a:r>
              <a:rPr lang="el-GR" sz="3200" dirty="0">
                <a:latin typeface="Times New Roman" pitchFamily="18" charset="0"/>
                <a:cs typeface="Times New Roman" pitchFamily="18" charset="0"/>
              </a:rPr>
              <a:t>Η ρήξη του Τίτο με τον Στάλιν τον οδηγεί σε προσέγγιση με την Ελλάδα και στην υπογραφή συμφωνιών και συμμαχίας το 1953</a:t>
            </a:r>
          </a:p>
          <a:p>
            <a:pPr eaLnBrk="1" fontAlgn="auto" hangingPunct="1">
              <a:spcAft>
                <a:spcPts val="0"/>
              </a:spcAft>
              <a:buFont typeface="Wingdings 2"/>
              <a:buChar char=""/>
              <a:defRPr/>
            </a:pPr>
            <a:r>
              <a:rPr lang="el-GR" sz="3200" dirty="0">
                <a:latin typeface="Times New Roman" pitchFamily="18" charset="0"/>
                <a:cs typeface="Times New Roman" pitchFamily="18" charset="0"/>
              </a:rPr>
              <a:t>Με το θάνατο του Στάλιν οι </a:t>
            </a:r>
            <a:r>
              <a:rPr lang="el-GR" sz="3200" dirty="0" err="1">
                <a:latin typeface="Times New Roman" pitchFamily="18" charset="0"/>
                <a:cs typeface="Times New Roman" pitchFamily="18" charset="0"/>
              </a:rPr>
              <a:t>σοβιετογιουγκοσλαβικές</a:t>
            </a:r>
            <a:r>
              <a:rPr lang="el-GR" sz="3200" dirty="0">
                <a:latin typeface="Times New Roman" pitchFamily="18" charset="0"/>
                <a:cs typeface="Times New Roman" pitchFamily="18" charset="0"/>
              </a:rPr>
              <a:t> σχέσεις αναθερμάνθηκαν και οι Γιουγκοσλάβοι άρχισαν να προωθούν την ιδέα του </a:t>
            </a:r>
            <a:r>
              <a:rPr lang="el-GR" sz="3200" dirty="0" err="1">
                <a:latin typeface="Times New Roman" pitchFamily="18" charset="0"/>
                <a:cs typeface="Times New Roman" pitchFamily="18" charset="0"/>
              </a:rPr>
              <a:t>μακεδονισμού</a:t>
            </a:r>
            <a:r>
              <a:rPr lang="el-GR" sz="3200" dirty="0">
                <a:latin typeface="Times New Roman" pitchFamily="18" charset="0"/>
                <a:cs typeface="Times New Roman" pitchFamily="18" charset="0"/>
              </a:rPr>
              <a:t> και προς την Ελλάδα</a:t>
            </a:r>
          </a:p>
          <a:p>
            <a:pPr eaLnBrk="1" fontAlgn="auto" hangingPunct="1">
              <a:spcAft>
                <a:spcPts val="0"/>
              </a:spcAft>
              <a:buFont typeface="Wingdings 2"/>
              <a:buChar char=""/>
              <a:defRPr/>
            </a:pPr>
            <a:endParaRPr lang="el-GR" sz="3200" dirty="0">
              <a:latin typeface="Times New Roman" pitchFamily="18" charset="0"/>
              <a:cs typeface="Times New Roman" pitchFamily="18" charset="0"/>
            </a:endParaRPr>
          </a:p>
        </p:txBody>
      </p:sp>
    </p:spTree>
  </p:cSld>
  <p:clrMapOvr>
    <a:masterClrMapping/>
  </p:clrMapOvr>
  <p:transition>
    <p:dissolve/>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1959-1961</a:t>
            </a:r>
          </a:p>
        </p:txBody>
      </p:sp>
      <p:sp>
        <p:nvSpPr>
          <p:cNvPr id="3" name="Θέση περιεχομένου 2"/>
          <p:cNvSpPr>
            <a:spLocks noGrp="1"/>
          </p:cNvSpPr>
          <p:nvPr>
            <p:ph idx="1"/>
          </p:nvPr>
        </p:nvSpPr>
        <p:spPr/>
        <p:txBody>
          <a:bodyPr/>
          <a:lstStyle/>
          <a:p>
            <a:r>
              <a:rPr lang="el-GR" b="1" dirty="0"/>
              <a:t>Ιούνιος 19</a:t>
            </a:r>
            <a:r>
              <a:rPr lang="el-GR" dirty="0"/>
              <a:t>59: Αθήνα και Βελιγράδι υπογράφουν εμπορική συμφωνία για ελεύθερη κυκλοφορία πλην των πολιτικών προσφύγων</a:t>
            </a:r>
          </a:p>
          <a:p>
            <a:r>
              <a:rPr lang="el-GR" b="1" dirty="0"/>
              <a:t>1960-1962</a:t>
            </a:r>
            <a:r>
              <a:rPr lang="el-GR" dirty="0"/>
              <a:t>: ένταση στις </a:t>
            </a:r>
            <a:r>
              <a:rPr lang="el-GR" dirty="0" err="1"/>
              <a:t>ελληνο</a:t>
            </a:r>
            <a:r>
              <a:rPr lang="el-GR" dirty="0"/>
              <a:t>-γιουγκοσλαβικές σχέσεις</a:t>
            </a:r>
          </a:p>
          <a:p>
            <a:r>
              <a:rPr lang="el-GR" b="1" dirty="0"/>
              <a:t>Μάρτιος 1961</a:t>
            </a:r>
            <a:r>
              <a:rPr lang="el-GR" dirty="0"/>
              <a:t>: αναστολή της συμφωνία ελεύθερης κυκλοφορίας</a:t>
            </a:r>
          </a:p>
        </p:txBody>
      </p:sp>
    </p:spTree>
    <p:extLst>
      <p:ext uri="{BB962C8B-B14F-4D97-AF65-F5344CB8AC3E}">
        <p14:creationId xmlns:p14="http://schemas.microsoft.com/office/powerpoint/2010/main" val="2662615034"/>
      </p:ext>
    </p:extLst>
  </p:cSld>
  <p:clrMapOvr>
    <a:masterClrMapping/>
  </p:clrMapOvr>
  <p:transition>
    <p:dissolve/>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1962-1963</a:t>
            </a:r>
          </a:p>
        </p:txBody>
      </p:sp>
      <p:sp>
        <p:nvSpPr>
          <p:cNvPr id="3" name="Θέση περιεχομένου 2"/>
          <p:cNvSpPr>
            <a:spLocks noGrp="1"/>
          </p:cNvSpPr>
          <p:nvPr>
            <p:ph idx="1"/>
          </p:nvPr>
        </p:nvSpPr>
        <p:spPr/>
        <p:txBody>
          <a:bodyPr/>
          <a:lstStyle/>
          <a:p>
            <a:r>
              <a:rPr lang="el-GR" b="1" dirty="0"/>
              <a:t>Δεκέμβριος 1962</a:t>
            </a:r>
            <a:r>
              <a:rPr lang="el-GR" dirty="0"/>
              <a:t>: Συμφωνία Ελλάδας-Γιουγκοσλαβίας για αποσιώπηση.</a:t>
            </a:r>
          </a:p>
          <a:p>
            <a:r>
              <a:rPr lang="el-GR" b="1" dirty="0"/>
              <a:t>Απρίλιος 1</a:t>
            </a:r>
            <a:r>
              <a:rPr lang="el-GR" dirty="0"/>
              <a:t>963: Η Λαϊκή, σοσιαλιστική </a:t>
            </a:r>
          </a:p>
          <a:p>
            <a:r>
              <a:rPr lang="el-GR" b="1" dirty="0"/>
              <a:t>Μάρτιος1963: </a:t>
            </a:r>
            <a:r>
              <a:rPr lang="el-GR" dirty="0"/>
              <a:t>ΚΚΒ: Ο </a:t>
            </a:r>
            <a:r>
              <a:rPr lang="el-GR" dirty="0" err="1"/>
              <a:t>Ζίβκωφ</a:t>
            </a:r>
            <a:r>
              <a:rPr lang="el-GR" dirty="0"/>
              <a:t> αρνείται τις ιστορικές καταβολές του μακεδονικού έθνους αναγνωρίζει όμως την τρέχουσα </a:t>
            </a:r>
            <a:r>
              <a:rPr lang="el-GR" dirty="0" err="1"/>
              <a:t>μακεδονοποίηση</a:t>
            </a:r>
            <a:endParaRPr lang="el-GR" b="1" dirty="0"/>
          </a:p>
        </p:txBody>
      </p:sp>
    </p:spTree>
    <p:extLst>
      <p:ext uri="{BB962C8B-B14F-4D97-AF65-F5344CB8AC3E}">
        <p14:creationId xmlns:p14="http://schemas.microsoft.com/office/powerpoint/2010/main" val="2250338046"/>
      </p:ext>
    </p:extLst>
  </p:cSld>
  <p:clrMapOvr>
    <a:masterClrMapping/>
  </p:clrMapOvr>
  <p:transition>
    <p:dissolve/>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1964-1976</a:t>
            </a:r>
          </a:p>
        </p:txBody>
      </p:sp>
      <p:sp>
        <p:nvSpPr>
          <p:cNvPr id="3" name="Θέση περιεχομένου 2"/>
          <p:cNvSpPr>
            <a:spLocks noGrp="1"/>
          </p:cNvSpPr>
          <p:nvPr>
            <p:ph idx="1"/>
          </p:nvPr>
        </p:nvSpPr>
        <p:spPr/>
        <p:txBody>
          <a:bodyPr>
            <a:normAutofit lnSpcReduction="10000"/>
          </a:bodyPr>
          <a:lstStyle/>
          <a:p>
            <a:r>
              <a:rPr lang="el-GR" b="1" dirty="0"/>
              <a:t>Οκτώβριος 1964</a:t>
            </a:r>
            <a:r>
              <a:rPr lang="el-GR" dirty="0"/>
              <a:t>: σε ισχύ η συμφωνία</a:t>
            </a:r>
          </a:p>
          <a:p>
            <a:r>
              <a:rPr lang="el-GR" b="1" dirty="0"/>
              <a:t>Φεβρουάριος 1967</a:t>
            </a:r>
            <a:r>
              <a:rPr lang="el-GR" dirty="0"/>
              <a:t>: Ακαδημία τεχνών και επιστημών στα Σκόπια</a:t>
            </a:r>
          </a:p>
          <a:p>
            <a:r>
              <a:rPr lang="el-GR" b="1" dirty="0"/>
              <a:t>Ιούλιος 1967</a:t>
            </a:r>
            <a:r>
              <a:rPr lang="el-GR" dirty="0"/>
              <a:t>: Απόσχιση Εκκλησίας της Μακεδονίας από Πατριαρχείο και Εκκλησία Σερβίας</a:t>
            </a:r>
          </a:p>
          <a:p>
            <a:r>
              <a:rPr lang="el-GR" b="1" dirty="0"/>
              <a:t>Σεπτέμβριος 1976:</a:t>
            </a:r>
            <a:r>
              <a:rPr lang="el-GR" dirty="0"/>
              <a:t> </a:t>
            </a:r>
            <a:r>
              <a:rPr lang="el-GR" dirty="0" err="1"/>
              <a:t>Βουλγαρο</a:t>
            </a:r>
            <a:r>
              <a:rPr lang="el-GR" dirty="0"/>
              <a:t>-γιουγκοσλαβική Επιτροπή στη Σόφια χωρίς αποτέλεσμα για Μακεδονικό</a:t>
            </a:r>
            <a:endParaRPr lang="el-GR" b="1" dirty="0"/>
          </a:p>
        </p:txBody>
      </p:sp>
    </p:spTree>
    <p:extLst>
      <p:ext uri="{BB962C8B-B14F-4D97-AF65-F5344CB8AC3E}">
        <p14:creationId xmlns:p14="http://schemas.microsoft.com/office/powerpoint/2010/main" val="1632794553"/>
      </p:ext>
    </p:extLst>
  </p:cSld>
  <p:clrMapOvr>
    <a:masterClrMapping/>
  </p:clrMapOvr>
  <p:transition>
    <p:dissolve/>
  </p:transition>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1977-1978</a:t>
            </a:r>
          </a:p>
        </p:txBody>
      </p:sp>
      <p:sp>
        <p:nvSpPr>
          <p:cNvPr id="3" name="Θέση περιεχομένου 2"/>
          <p:cNvSpPr>
            <a:spLocks noGrp="1"/>
          </p:cNvSpPr>
          <p:nvPr>
            <p:ph idx="1"/>
          </p:nvPr>
        </p:nvSpPr>
        <p:spPr/>
        <p:txBody>
          <a:bodyPr/>
          <a:lstStyle/>
          <a:p>
            <a:r>
              <a:rPr lang="el-GR" b="1" dirty="0"/>
              <a:t>Απρίλιος 1977</a:t>
            </a:r>
            <a:r>
              <a:rPr lang="el-GR" dirty="0"/>
              <a:t>: Η Επιτροπή στο Ζάγκρεμπ δεν οδηγεί σε συμφωνία για το Μακεδονικό</a:t>
            </a:r>
          </a:p>
          <a:p>
            <a:r>
              <a:rPr lang="el-GR" b="1" dirty="0"/>
              <a:t>Ιούνιος 1978</a:t>
            </a:r>
            <a:r>
              <a:rPr lang="el-GR" dirty="0"/>
              <a:t>: η Ένωση Γιουγκοσλάβων Κομμουνιστών δηλώνει υπέρ των Μακεδόνων του </a:t>
            </a:r>
            <a:r>
              <a:rPr lang="el-GR" dirty="0" err="1"/>
              <a:t>Πιρίν</a:t>
            </a:r>
            <a:r>
              <a:rPr lang="el-GR" dirty="0"/>
              <a:t>.</a:t>
            </a:r>
          </a:p>
          <a:p>
            <a:r>
              <a:rPr lang="el-GR" b="1" dirty="0"/>
              <a:t>Ιούλιος 1978</a:t>
            </a:r>
            <a:r>
              <a:rPr lang="el-GR" dirty="0"/>
              <a:t>: Το βουλγαρικό ΥΠΕΞ αρνείται αναγνώριση «Μακεδονικής μειονότητας»</a:t>
            </a:r>
          </a:p>
        </p:txBody>
      </p:sp>
    </p:spTree>
    <p:extLst>
      <p:ext uri="{BB962C8B-B14F-4D97-AF65-F5344CB8AC3E}">
        <p14:creationId xmlns:p14="http://schemas.microsoft.com/office/powerpoint/2010/main" val="3126047027"/>
      </p:ext>
    </p:extLst>
  </p:cSld>
  <p:clrMapOvr>
    <a:masterClrMapping/>
  </p:clrMapOvr>
  <p:transition>
    <p:dissolve/>
  </p:transition>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1979-1988</a:t>
            </a:r>
          </a:p>
        </p:txBody>
      </p:sp>
      <p:sp>
        <p:nvSpPr>
          <p:cNvPr id="3" name="Θέση περιεχομένου 2"/>
          <p:cNvSpPr>
            <a:spLocks noGrp="1"/>
          </p:cNvSpPr>
          <p:nvPr>
            <p:ph idx="1"/>
          </p:nvPr>
        </p:nvSpPr>
        <p:spPr/>
        <p:txBody>
          <a:bodyPr>
            <a:normAutofit lnSpcReduction="10000"/>
          </a:bodyPr>
          <a:lstStyle/>
          <a:p>
            <a:r>
              <a:rPr lang="el-GR" b="1" dirty="0"/>
              <a:t>Μάρτιος 1979</a:t>
            </a:r>
            <a:r>
              <a:rPr lang="el-GR" dirty="0"/>
              <a:t>: Ίδρυση Πανεπιστημίου </a:t>
            </a:r>
            <a:r>
              <a:rPr lang="el-GR" dirty="0" err="1"/>
              <a:t>Κλήμης</a:t>
            </a:r>
            <a:r>
              <a:rPr lang="el-GR" dirty="0"/>
              <a:t> </a:t>
            </a:r>
            <a:r>
              <a:rPr lang="el-GR" dirty="0" err="1"/>
              <a:t>Αχριδεύς</a:t>
            </a:r>
            <a:r>
              <a:rPr lang="el-GR" dirty="0"/>
              <a:t>, Μοναστήρι</a:t>
            </a:r>
          </a:p>
          <a:p>
            <a:r>
              <a:rPr lang="el-GR" b="1" dirty="0"/>
              <a:t>Μάρτιος 1986</a:t>
            </a:r>
            <a:r>
              <a:rPr lang="el-GR" dirty="0"/>
              <a:t>: Δήλωση Παπανδρέου για μη ύπαρξη μακεδονικής μειονότητας στην Ελλάδα</a:t>
            </a:r>
          </a:p>
          <a:p>
            <a:r>
              <a:rPr lang="el-GR" b="1" dirty="0"/>
              <a:t>Νοέμβριος 1988</a:t>
            </a:r>
            <a:r>
              <a:rPr lang="el-GR" dirty="0"/>
              <a:t>: προπηλακισμός Σαρτζετάκη στην Αυστραλία </a:t>
            </a:r>
          </a:p>
          <a:p>
            <a:r>
              <a:rPr lang="el-GR" dirty="0"/>
              <a:t>Φεβρουάριος 1990: Συλλαλητήριο στα Σκόπια για παραβίαση </a:t>
            </a:r>
            <a:r>
              <a:rPr lang="el-GR" dirty="0" err="1"/>
              <a:t>ανθ</a:t>
            </a:r>
            <a:r>
              <a:rPr lang="el-GR" dirty="0"/>
              <a:t>. Δικαιωμάτων στην Ελλάδα</a:t>
            </a:r>
          </a:p>
        </p:txBody>
      </p:sp>
    </p:spTree>
    <p:extLst>
      <p:ext uri="{BB962C8B-B14F-4D97-AF65-F5344CB8AC3E}">
        <p14:creationId xmlns:p14="http://schemas.microsoft.com/office/powerpoint/2010/main" val="363271805"/>
      </p:ext>
    </p:extLst>
  </p:cSld>
  <p:clrMapOvr>
    <a:masterClrMapping/>
  </p:clrMapOvr>
  <p:transition>
    <p:dissolve/>
  </p:transition>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1990</a:t>
            </a:r>
          </a:p>
        </p:txBody>
      </p:sp>
      <p:sp>
        <p:nvSpPr>
          <p:cNvPr id="3" name="Θέση περιεχομένου 2"/>
          <p:cNvSpPr>
            <a:spLocks noGrp="1"/>
          </p:cNvSpPr>
          <p:nvPr>
            <p:ph idx="1"/>
          </p:nvPr>
        </p:nvSpPr>
        <p:spPr/>
        <p:txBody>
          <a:bodyPr/>
          <a:lstStyle/>
          <a:p>
            <a:r>
              <a:rPr lang="el-GR" b="1" dirty="0"/>
              <a:t>Ιούνιος 1990</a:t>
            </a:r>
            <a:r>
              <a:rPr lang="el-GR" dirty="0"/>
              <a:t>: ΔΑΣΕ στην Κοπεγχάγη καταγγελία Ελλάδας από Γιουγκοσλαβία για </a:t>
            </a:r>
            <a:r>
              <a:rPr lang="el-GR" dirty="0" err="1"/>
              <a:t>διακιώματα</a:t>
            </a:r>
            <a:r>
              <a:rPr lang="el-GR" dirty="0"/>
              <a:t> μακεδονικής μειονότητας.</a:t>
            </a:r>
          </a:p>
          <a:p>
            <a:r>
              <a:rPr lang="el-GR" b="1" dirty="0"/>
              <a:t>Δεκέμβριος 1990</a:t>
            </a:r>
            <a:r>
              <a:rPr lang="el-GR" dirty="0"/>
              <a:t>:  Ίδρυση στη Βουλγαρία </a:t>
            </a:r>
            <a:r>
              <a:rPr lang="en-US" dirty="0"/>
              <a:t>VMRO-SMD (</a:t>
            </a:r>
            <a:r>
              <a:rPr lang="el-GR" dirty="0"/>
              <a:t>ΕΜΕΟ, Ένωση Μακεδονικών Συλλόγων) για τη υπεράσπιση της βουλγαρικής εθνικής υπόθεσης.</a:t>
            </a:r>
          </a:p>
        </p:txBody>
      </p:sp>
    </p:spTree>
    <p:extLst>
      <p:ext uri="{BB962C8B-B14F-4D97-AF65-F5344CB8AC3E}">
        <p14:creationId xmlns:p14="http://schemas.microsoft.com/office/powerpoint/2010/main" val="660881116"/>
      </p:ext>
    </p:extLst>
  </p:cSld>
  <p:clrMapOvr>
    <a:masterClrMapping/>
  </p:clrMapOvr>
  <p:transition>
    <p:dissolve/>
  </p:transition>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a:buFont typeface="Wingdings 2"/>
              <a:buChar char=""/>
              <a:defRPr/>
            </a:pPr>
            <a:r>
              <a:rPr lang="el-GR" sz="3200" dirty="0"/>
              <a:t>Χειροτέρευση των διμερών σχέσεων. Σε οριακό σημείο το 1962</a:t>
            </a:r>
          </a:p>
          <a:p>
            <a:pPr>
              <a:buFont typeface="Wingdings 2"/>
              <a:buChar char=""/>
              <a:defRPr/>
            </a:pPr>
            <a:r>
              <a:rPr lang="el-GR" sz="3200" dirty="0"/>
              <a:t>Βελτίωση των σχέσεων Ελλάδας-Γιουγκοσλαβίας λόγω της επέμβασης των Σοβιετικών στην Τσεχοσλοβακία</a:t>
            </a:r>
          </a:p>
          <a:p>
            <a:pPr>
              <a:buFont typeface="Wingdings 2"/>
              <a:buChar char=""/>
              <a:defRPr/>
            </a:pPr>
            <a:r>
              <a:rPr lang="el-GR" sz="3200" dirty="0"/>
              <a:t>Ο Κωνσταντίνος Καραμανλής εγκαινιάζει τη βαλκανική πολιτική της Ελλάδας και την οποία ακολουθεί και ο Ανδρέας Παπανδρέου</a:t>
            </a:r>
          </a:p>
          <a:p>
            <a:endParaRPr lang="en-US" dirty="0"/>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solidFill>
              </a:rPr>
              <a:t>ΕΠΙΓΡΑΦΕΣ</a:t>
            </a:r>
            <a:br>
              <a:rPr lang="el-GR" b="1" dirty="0">
                <a:solidFill>
                  <a:srgbClr val="FFFF00"/>
                </a:solidFill>
              </a:rPr>
            </a:br>
            <a:endParaRPr lang="el-GR" dirty="0">
              <a:solidFill>
                <a:srgbClr val="FFFF00"/>
              </a:solidFill>
            </a:endParaRPr>
          </a:p>
        </p:txBody>
      </p:sp>
      <p:sp>
        <p:nvSpPr>
          <p:cNvPr id="3" name="Θέση περιεχομένου 2"/>
          <p:cNvSpPr>
            <a:spLocks noGrp="1"/>
          </p:cNvSpPr>
          <p:nvPr>
            <p:ph idx="1"/>
          </p:nvPr>
        </p:nvSpPr>
        <p:spPr>
          <a:xfrm>
            <a:off x="457200" y="1556792"/>
            <a:ext cx="7620000" cy="4569371"/>
          </a:xfrm>
        </p:spPr>
        <p:txBody>
          <a:bodyPr/>
          <a:lstStyle/>
          <a:p>
            <a:pPr marL="0" indent="0">
              <a:buNone/>
            </a:pPr>
            <a:endParaRPr lang="el-GR" sz="3600" b="1" dirty="0">
              <a:latin typeface="Times New Roman" pitchFamily="18" charset="0"/>
              <a:cs typeface="Times New Roman" pitchFamily="18" charset="0"/>
            </a:endParaRPr>
          </a:p>
          <a:p>
            <a:pPr indent="0" algn="just"/>
            <a:r>
              <a:rPr lang="el-GR" sz="2800" b="1" dirty="0">
                <a:latin typeface="Times New Roman" pitchFamily="18" charset="0"/>
                <a:cs typeface="Times New Roman" pitchFamily="18" charset="0"/>
              </a:rPr>
              <a:t>Η γλώσσα είναι διάλεκτος ελληνική</a:t>
            </a:r>
          </a:p>
          <a:p>
            <a:pPr indent="0" algn="just">
              <a:buNone/>
            </a:pPr>
            <a:r>
              <a:rPr lang="el-GR" sz="2800" b="1" dirty="0">
                <a:latin typeface="Times New Roman" pitchFamily="18" charset="0"/>
                <a:cs typeface="Times New Roman" pitchFamily="18" charset="0"/>
              </a:rPr>
              <a:t> ενδιάμεση μεταξύ της θεσσαλικής και των βορειοδυτικών διαλέκτων</a:t>
            </a:r>
          </a:p>
          <a:p>
            <a:pPr indent="0" algn="just">
              <a:buNone/>
            </a:pPr>
            <a:r>
              <a:rPr lang="el-GR" sz="2800" b="1" dirty="0">
                <a:latin typeface="Times New Roman" pitchFamily="18" charset="0"/>
                <a:cs typeface="Times New Roman" pitchFamily="18" charset="0"/>
              </a:rPr>
              <a:t>η φωνολογία έχει δεχτεί περιορισμένη επιρροή από τις 	γλώσσες των κατακτημένων λαών</a:t>
            </a:r>
          </a:p>
          <a:p>
            <a:pPr marL="0" indent="0">
              <a:buNone/>
            </a:pPr>
            <a:endParaRPr lang="el-GR" dirty="0"/>
          </a:p>
        </p:txBody>
      </p:sp>
    </p:spTree>
    <p:extLst>
      <p:ext uri="{BB962C8B-B14F-4D97-AF65-F5344CB8AC3E}">
        <p14:creationId xmlns:p14="http://schemas.microsoft.com/office/powerpoint/2010/main" val="1728006998"/>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pPr>
              <a:buFont typeface="Wingdings 2"/>
              <a:buChar char=""/>
              <a:defRPr/>
            </a:pPr>
            <a:r>
              <a:rPr lang="el-GR" sz="2800" dirty="0"/>
              <a:t>Μετά το θάνατο του Τίτο την πρωτοβουλία αναλαμβάνουν τα Σκόπια ενώ μέχρι το 1990 ακολουθεί το Βελιγράδι</a:t>
            </a:r>
          </a:p>
          <a:p>
            <a:pPr>
              <a:buFont typeface="Wingdings 2"/>
              <a:buChar char=""/>
              <a:defRPr/>
            </a:pPr>
            <a:r>
              <a:rPr lang="el-GR" sz="2800" dirty="0"/>
              <a:t>Πολλές μεταπτώσεις στις σχέσεις Βελιγραδίου-Σόφιας </a:t>
            </a:r>
          </a:p>
          <a:p>
            <a:endParaRPr lang="en-US" dirty="0"/>
          </a:p>
        </p:txBody>
      </p:sp>
    </p:spTree>
  </p:cSld>
  <p:clrMapOvr>
    <a:masterClrMapping/>
  </p:clrMapOvr>
  <p:transition>
    <p:dissolve/>
  </p:transition>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b="1" dirty="0">
                <a:latin typeface="Times New Roman" pitchFamily="18" charset="0"/>
                <a:cs typeface="Times New Roman" pitchFamily="18" charset="0"/>
              </a:rPr>
              <a:t>ΔΙΑΓΡΑΜΜΑ ΣΧΕΣΕΩΝ ΕΛΛΑΔΟΣ-</a:t>
            </a:r>
            <a:r>
              <a:rPr lang="en-US" sz="3200" b="1" dirty="0">
                <a:latin typeface="Times New Roman" pitchFamily="18" charset="0"/>
                <a:cs typeface="Times New Roman" pitchFamily="18" charset="0"/>
              </a:rPr>
              <a:t>FYROM</a:t>
            </a:r>
            <a:endParaRPr lang="el-GR" sz="3200" b="1" cap="none" dirty="0">
              <a:latin typeface="Times New Roman" pitchFamily="18" charset="0"/>
              <a:cs typeface="Times New Roman" pitchFamily="18" charset="0"/>
            </a:endParaRPr>
          </a:p>
        </p:txBody>
      </p:sp>
      <p:sp>
        <p:nvSpPr>
          <p:cNvPr id="23555" name="Θέση περιεχομένου 2"/>
          <p:cNvSpPr>
            <a:spLocks noGrp="1"/>
          </p:cNvSpPr>
          <p:nvPr>
            <p:ph idx="1"/>
          </p:nvPr>
        </p:nvSpPr>
        <p:spPr>
          <a:xfrm>
            <a:off x="304800" y="1268413"/>
            <a:ext cx="8686800" cy="5473700"/>
          </a:xfrm>
        </p:spPr>
        <p:txBody>
          <a:bodyPr/>
          <a:lstStyle/>
          <a:p>
            <a:pPr marL="0" indent="0" eaLnBrk="1" hangingPunct="1">
              <a:buFont typeface="Wingdings 2" pitchFamily="18" charset="2"/>
              <a:buNone/>
            </a:pPr>
            <a:endParaRPr lang="el-GR" altLang="el-GR" sz="2400" dirty="0"/>
          </a:p>
          <a:p>
            <a:pPr marL="0" indent="0" eaLnBrk="1" hangingPunct="1">
              <a:buFont typeface="Wingdings 2" pitchFamily="18" charset="2"/>
              <a:buNone/>
            </a:pPr>
            <a:r>
              <a:rPr lang="el-GR" altLang="el-GR" sz="2400" dirty="0"/>
              <a:t>1991: Ανεξαρτησία από τη Γιουγκοσλαβία</a:t>
            </a:r>
          </a:p>
          <a:p>
            <a:pPr marL="0" indent="0" eaLnBrk="1" hangingPunct="1">
              <a:buFont typeface="Wingdings 2" pitchFamily="18" charset="2"/>
              <a:buNone/>
            </a:pPr>
            <a:r>
              <a:rPr lang="el-GR" altLang="el-GR" sz="2400" dirty="0"/>
              <a:t>1992: Ελληνική αντίδραση</a:t>
            </a:r>
          </a:p>
          <a:p>
            <a:pPr marL="0" indent="0" eaLnBrk="1" hangingPunct="1">
              <a:buFont typeface="Wingdings 2" pitchFamily="18" charset="2"/>
              <a:buNone/>
            </a:pPr>
            <a:r>
              <a:rPr lang="el-GR" altLang="el-GR" sz="2400" dirty="0"/>
              <a:t>1995: Υπογραφή Ενδιάμεσης Συμφωνίας</a:t>
            </a:r>
          </a:p>
          <a:p>
            <a:pPr marL="0" indent="0" eaLnBrk="1" hangingPunct="1">
              <a:buFont typeface="Wingdings 2" pitchFamily="18" charset="2"/>
              <a:buNone/>
            </a:pPr>
            <a:r>
              <a:rPr lang="el-GR" altLang="el-GR" sz="2400" dirty="0"/>
              <a:t>1996 κ.ε. Αμφιταλαντεύσεις στην ακολουθούμενη πολιτική</a:t>
            </a:r>
          </a:p>
          <a:p>
            <a:pPr marL="0" indent="0" eaLnBrk="1" hangingPunct="1">
              <a:buFont typeface="Wingdings 2" pitchFamily="18" charset="2"/>
              <a:buNone/>
            </a:pPr>
            <a:r>
              <a:rPr lang="el-GR" altLang="el-GR" sz="2400" dirty="0"/>
              <a:t>2001: Συγκρούσεις, εμφύλιος πόλεμος με την αλβανική κοινότητα. Η Ελλάδα υποστηρίζει τους Σλαβομακεδόνες</a:t>
            </a:r>
          </a:p>
          <a:p>
            <a:pPr marL="0" indent="0" eaLnBrk="1" hangingPunct="1">
              <a:buFont typeface="Wingdings 2" pitchFamily="18" charset="2"/>
              <a:buNone/>
            </a:pPr>
            <a:r>
              <a:rPr lang="el-GR" altLang="el-GR" sz="2400" dirty="0"/>
              <a:t>2004: Αναγνώριση ως Μακεδονία από τις ΗΠΑ</a:t>
            </a:r>
          </a:p>
          <a:p>
            <a:pPr marL="0" indent="0" eaLnBrk="1" hangingPunct="1">
              <a:buFont typeface="Wingdings 2" pitchFamily="18" charset="2"/>
              <a:buNone/>
            </a:pPr>
            <a:r>
              <a:rPr lang="el-GR" altLang="el-GR" sz="2400" dirty="0"/>
              <a:t>2008: Ελληνικό βέτο στην ένταξη στο ΝΑΤΟ</a:t>
            </a:r>
          </a:p>
          <a:p>
            <a:pPr marL="0" indent="0" eaLnBrk="1" hangingPunct="1">
              <a:buFont typeface="Wingdings 2" pitchFamily="18" charset="2"/>
              <a:buNone/>
            </a:pPr>
            <a:r>
              <a:rPr lang="el-GR" altLang="el-GR" sz="2400" dirty="0"/>
              <a:t>2008 κ.ε. : Αδιαλλαξία και </a:t>
            </a:r>
            <a:r>
              <a:rPr lang="el-GR" altLang="el-GR" sz="2400" dirty="0" err="1"/>
              <a:t>μακεδονισμός</a:t>
            </a:r>
            <a:endParaRPr lang="el-GR" altLang="el-GR" sz="2400" dirty="0"/>
          </a:p>
          <a:p>
            <a:pPr marL="0" indent="0" eaLnBrk="1" hangingPunct="1">
              <a:buFont typeface="Wingdings 2" pitchFamily="18" charset="2"/>
              <a:buNone/>
            </a:pPr>
            <a:r>
              <a:rPr lang="el-GR" altLang="el-GR" sz="2400" dirty="0"/>
              <a:t>2012: Βουλγαρικό βέτο στην ένταξη στην ΕΕ</a:t>
            </a:r>
          </a:p>
        </p:txBody>
      </p:sp>
    </p:spTree>
  </p:cSld>
  <p:clrMapOvr>
    <a:masterClrMapping/>
  </p:clrMapOvr>
  <p:transition>
    <p:dissolve/>
  </p:transition>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1991</a:t>
            </a:r>
          </a:p>
        </p:txBody>
      </p:sp>
      <p:sp>
        <p:nvSpPr>
          <p:cNvPr id="3" name="Θέση περιεχομένου 2"/>
          <p:cNvSpPr>
            <a:spLocks noGrp="1"/>
          </p:cNvSpPr>
          <p:nvPr>
            <p:ph idx="1"/>
          </p:nvPr>
        </p:nvSpPr>
        <p:spPr/>
        <p:txBody>
          <a:bodyPr/>
          <a:lstStyle/>
          <a:p>
            <a:r>
              <a:rPr lang="el-GR" b="1" dirty="0"/>
              <a:t>Ιανουάριος 1991</a:t>
            </a:r>
            <a:r>
              <a:rPr lang="el-GR" dirty="0"/>
              <a:t>: Εθνοσυνέλευση Σκοπίων υπέρ της ανεξαρτησίας</a:t>
            </a:r>
          </a:p>
          <a:p>
            <a:r>
              <a:rPr lang="el-GR" b="1" dirty="0"/>
              <a:t>Ιανουάριος 1992</a:t>
            </a:r>
            <a:r>
              <a:rPr lang="el-GR" dirty="0"/>
              <a:t>: Βουλγαρία αναγνωρίζει Δημοκρατία της Μακεδονίας όχι όμως μακεδονικό έθνος. </a:t>
            </a:r>
          </a:p>
        </p:txBody>
      </p:sp>
    </p:spTree>
    <p:extLst>
      <p:ext uri="{BB962C8B-B14F-4D97-AF65-F5344CB8AC3E}">
        <p14:creationId xmlns:p14="http://schemas.microsoft.com/office/powerpoint/2010/main" val="308328973"/>
      </p:ext>
    </p:extLst>
  </p:cSld>
  <p:clrMapOvr>
    <a:masterClrMapping/>
  </p:clrMapOvr>
  <p:transition>
    <p:dissolve/>
  </p:transition>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1992-1993</a:t>
            </a:r>
          </a:p>
        </p:txBody>
      </p:sp>
      <p:sp>
        <p:nvSpPr>
          <p:cNvPr id="3" name="Θέση περιεχομένου 2"/>
          <p:cNvSpPr>
            <a:spLocks noGrp="1"/>
          </p:cNvSpPr>
          <p:nvPr>
            <p:ph idx="1"/>
          </p:nvPr>
        </p:nvSpPr>
        <p:spPr/>
        <p:txBody>
          <a:bodyPr/>
          <a:lstStyle/>
          <a:p>
            <a:r>
              <a:rPr lang="el-GR" dirty="0"/>
              <a:t>Φεβρουάριος 1992: Διαδήλωση στη Μακεδονία </a:t>
            </a:r>
          </a:p>
          <a:p>
            <a:r>
              <a:rPr lang="el-GR" dirty="0"/>
              <a:t>Αύγουστος 1992: Υιοθέτηση αστεριού Βεργίνα ως συμβόλου</a:t>
            </a:r>
          </a:p>
          <a:p>
            <a:r>
              <a:rPr lang="el-GR" dirty="0"/>
              <a:t>Οκτώβριος 1992: </a:t>
            </a:r>
            <a:r>
              <a:rPr lang="el-GR" dirty="0" err="1"/>
              <a:t>Κίρο</a:t>
            </a:r>
            <a:r>
              <a:rPr lang="el-GR" dirty="0"/>
              <a:t> Γκλιγκόροφ επίσκεψη στη Σόφια ως Πρόεδρος</a:t>
            </a:r>
          </a:p>
          <a:p>
            <a:r>
              <a:rPr lang="el-GR" dirty="0"/>
              <a:t>Φεβρουάριος 1993 </a:t>
            </a:r>
            <a:r>
              <a:rPr lang="el-GR" dirty="0" err="1"/>
              <a:t>Ζέλιου</a:t>
            </a:r>
            <a:r>
              <a:rPr lang="el-GR" dirty="0"/>
              <a:t> </a:t>
            </a:r>
            <a:r>
              <a:rPr lang="el-GR" dirty="0" err="1"/>
              <a:t>Ζέλεφ</a:t>
            </a:r>
            <a:r>
              <a:rPr lang="el-GR" dirty="0"/>
              <a:t> Πρόεδρος Βουλγαρίας στα Σκόπια</a:t>
            </a:r>
          </a:p>
        </p:txBody>
      </p:sp>
    </p:spTree>
    <p:extLst>
      <p:ext uri="{BB962C8B-B14F-4D97-AF65-F5344CB8AC3E}">
        <p14:creationId xmlns:p14="http://schemas.microsoft.com/office/powerpoint/2010/main" val="2746205555"/>
      </p:ext>
    </p:extLst>
  </p:cSld>
  <p:clrMapOvr>
    <a:masterClrMapping/>
  </p:clrMapOvr>
  <p:transition>
    <p:dissolve/>
  </p:transition>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1993-2001</a:t>
            </a:r>
          </a:p>
        </p:txBody>
      </p:sp>
      <p:sp>
        <p:nvSpPr>
          <p:cNvPr id="3" name="Θέση περιεχομένου 2"/>
          <p:cNvSpPr>
            <a:spLocks noGrp="1"/>
          </p:cNvSpPr>
          <p:nvPr>
            <p:ph idx="1"/>
          </p:nvPr>
        </p:nvSpPr>
        <p:spPr/>
        <p:txBody>
          <a:bodyPr/>
          <a:lstStyle/>
          <a:p>
            <a:r>
              <a:rPr lang="el-GR" b="1" dirty="0"/>
              <a:t>Απρίλιος 1993</a:t>
            </a:r>
            <a:r>
              <a:rPr lang="el-GR" dirty="0"/>
              <a:t>: Η ΠΓΔΜ στον ΟΗΕ </a:t>
            </a:r>
          </a:p>
          <a:p>
            <a:r>
              <a:rPr lang="el-GR" b="1" dirty="0"/>
              <a:t>Φεβρουάριος 1994</a:t>
            </a:r>
            <a:r>
              <a:rPr lang="el-GR" dirty="0"/>
              <a:t>: Εμπάργκο από Ελλάδα σε ΠΓΔΜ</a:t>
            </a:r>
          </a:p>
          <a:p>
            <a:r>
              <a:rPr lang="el-GR" b="1" dirty="0"/>
              <a:t>Σεπτέμβριος 1995</a:t>
            </a:r>
            <a:r>
              <a:rPr lang="el-GR" dirty="0"/>
              <a:t>: </a:t>
            </a:r>
            <a:r>
              <a:rPr lang="el-GR" dirty="0" err="1"/>
              <a:t>Ιντεριμ</a:t>
            </a:r>
            <a:r>
              <a:rPr lang="el-GR" dirty="0"/>
              <a:t> συμφωνία Ελλάδος-Σκοπίων σε Ν.Υ</a:t>
            </a:r>
          </a:p>
          <a:p>
            <a:r>
              <a:rPr lang="el-GR" b="1" dirty="0"/>
              <a:t>Οκτώβριος 1995</a:t>
            </a:r>
            <a:r>
              <a:rPr lang="el-GR" dirty="0"/>
              <a:t>: Αλλαγή σημαίας</a:t>
            </a:r>
          </a:p>
          <a:p>
            <a:r>
              <a:rPr lang="el-GR" dirty="0"/>
              <a:t>Φεβρουάριος </a:t>
            </a:r>
            <a:r>
              <a:rPr lang="el-GR" b="1" dirty="0"/>
              <a:t>200</a:t>
            </a:r>
            <a:r>
              <a:rPr lang="el-GR" dirty="0"/>
              <a:t>1: στάση Αλβανών στην ΠΓΔΜ</a:t>
            </a:r>
          </a:p>
        </p:txBody>
      </p:sp>
    </p:spTree>
    <p:extLst>
      <p:ext uri="{BB962C8B-B14F-4D97-AF65-F5344CB8AC3E}">
        <p14:creationId xmlns:p14="http://schemas.microsoft.com/office/powerpoint/2010/main" val="1692378228"/>
      </p:ext>
    </p:extLst>
  </p:cSld>
  <p:clrMapOvr>
    <a:masterClrMapping/>
  </p:clrMapOvr>
  <p:transition>
    <p:dissolve/>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2001-2005</a:t>
            </a:r>
          </a:p>
        </p:txBody>
      </p:sp>
      <p:sp>
        <p:nvSpPr>
          <p:cNvPr id="3" name="Θέση περιεχομένου 2"/>
          <p:cNvSpPr>
            <a:spLocks noGrp="1"/>
          </p:cNvSpPr>
          <p:nvPr>
            <p:ph idx="1"/>
          </p:nvPr>
        </p:nvSpPr>
        <p:spPr/>
        <p:txBody>
          <a:bodyPr/>
          <a:lstStyle/>
          <a:p>
            <a:r>
              <a:rPr lang="el-GR" b="1" dirty="0"/>
              <a:t>Αύγουστος 2001</a:t>
            </a:r>
            <a:r>
              <a:rPr lang="el-GR" dirty="0"/>
              <a:t>: Συμφωνία Αχρίδας βελτίωσε θέση Αλβανών</a:t>
            </a:r>
          </a:p>
          <a:p>
            <a:r>
              <a:rPr lang="el-GR" b="1" dirty="0"/>
              <a:t>Μάιος 2005</a:t>
            </a:r>
            <a:r>
              <a:rPr lang="el-GR" dirty="0"/>
              <a:t>: Πατριαρχείο Σερβίας παραχωρεί πλήρη αυτονομία στην Αρχιεπισκοπή Αχρίδας</a:t>
            </a:r>
          </a:p>
        </p:txBody>
      </p:sp>
    </p:spTree>
    <p:extLst>
      <p:ext uri="{BB962C8B-B14F-4D97-AF65-F5344CB8AC3E}">
        <p14:creationId xmlns:p14="http://schemas.microsoft.com/office/powerpoint/2010/main" val="10242372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a:t>ΤΑ ΜΕΣΑ ΕΝΗΜΕΡΩΣΗΣ ΣΤΗΝ </a:t>
            </a:r>
            <a:r>
              <a:rPr lang="en-US" dirty="0"/>
              <a:t>FYROM</a:t>
            </a:r>
          </a:p>
        </p:txBody>
      </p:sp>
    </p:spTree>
  </p:cSld>
  <p:clrMapOvr>
    <a:masterClrMapping/>
  </p:clrMapOvr>
  <p:transition>
    <p:dissolve/>
  </p:transition>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600" b="1" dirty="0">
                <a:latin typeface="Times New Roman" pitchFamily="18" charset="0"/>
                <a:cs typeface="Times New Roman" pitchFamily="18" charset="0"/>
              </a:rPr>
              <a:t>Τα μέσα ενημέρωσης</a:t>
            </a:r>
            <a:br>
              <a:rPr lang="el-GR" sz="3600" b="1" dirty="0">
                <a:latin typeface="Times New Roman" pitchFamily="18" charset="0"/>
                <a:cs typeface="Times New Roman" pitchFamily="18" charset="0"/>
              </a:rPr>
            </a:br>
            <a:endParaRPr lang="el-GR" sz="36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3200" dirty="0">
                <a:latin typeface="Times New Roman" pitchFamily="18" charset="0"/>
                <a:cs typeface="Times New Roman" pitchFamily="18" charset="0"/>
              </a:rPr>
              <a:t>1944 εκδόθηκε η πρώτη μεταπολεμική εφημερίδα στα Σκόπια, η </a:t>
            </a:r>
            <a:r>
              <a:rPr lang="en-US" sz="3200" i="1" dirty="0">
                <a:latin typeface="Times New Roman" pitchFamily="18" charset="0"/>
                <a:cs typeface="Times New Roman" pitchFamily="18" charset="0"/>
              </a:rPr>
              <a:t>Nova </a:t>
            </a:r>
            <a:r>
              <a:rPr lang="en-US" sz="3200" i="1" dirty="0" err="1">
                <a:latin typeface="Times New Roman" pitchFamily="18" charset="0"/>
                <a:cs typeface="Times New Roman" pitchFamily="18" charset="0"/>
              </a:rPr>
              <a:t>Makedonija</a:t>
            </a:r>
            <a:r>
              <a:rPr lang="el-GR" sz="3200" i="1" dirty="0">
                <a:latin typeface="Times New Roman" pitchFamily="18" charset="0"/>
                <a:cs typeface="Times New Roman" pitchFamily="18" charset="0"/>
              </a:rPr>
              <a:t>, </a:t>
            </a:r>
            <a:r>
              <a:rPr lang="el-GR" sz="3200" dirty="0">
                <a:latin typeface="Times New Roman" pitchFamily="18" charset="0"/>
                <a:cs typeface="Times New Roman" pitchFamily="18" charset="0"/>
              </a:rPr>
              <a:t>ο τίτλος συμβόλιζε την προσπάθεια δημιουργίας του νέου κράτους και της νέας ταυτότητας του λαού</a:t>
            </a:r>
          </a:p>
          <a:p>
            <a:pPr eaLnBrk="1" fontAlgn="auto" hangingPunct="1">
              <a:spcAft>
                <a:spcPts val="0"/>
              </a:spcAft>
              <a:buFont typeface="Wingdings 2"/>
              <a:buChar char=""/>
              <a:defRPr/>
            </a:pPr>
            <a:r>
              <a:rPr lang="el-GR" sz="3200" dirty="0">
                <a:latin typeface="Times New Roman" pitchFamily="18" charset="0"/>
                <a:cs typeface="Times New Roman" pitchFamily="18" charset="0"/>
              </a:rPr>
              <a:t>1945 </a:t>
            </a:r>
            <a:r>
              <a:rPr lang="en-US" sz="3200" dirty="0">
                <a:latin typeface="Times New Roman" pitchFamily="18" charset="0"/>
                <a:cs typeface="Times New Roman" pitchFamily="18" charset="0"/>
              </a:rPr>
              <a:t>Radio Skopje</a:t>
            </a:r>
          </a:p>
          <a:p>
            <a:pPr eaLnBrk="1" fontAlgn="auto" hangingPunct="1">
              <a:spcAft>
                <a:spcPts val="0"/>
              </a:spcAft>
              <a:buFont typeface="Wingdings 2"/>
              <a:buChar char=""/>
              <a:defRPr/>
            </a:pPr>
            <a:r>
              <a:rPr lang="en-US" sz="3200" dirty="0">
                <a:latin typeface="Times New Roman" pitchFamily="18" charset="0"/>
                <a:cs typeface="Times New Roman" pitchFamily="18" charset="0"/>
              </a:rPr>
              <a:t>1959 </a:t>
            </a:r>
            <a:r>
              <a:rPr lang="en-US" sz="3200" dirty="0" err="1">
                <a:latin typeface="Times New Roman" pitchFamily="18" charset="0"/>
                <a:cs typeface="Times New Roman" pitchFamily="18" charset="0"/>
              </a:rPr>
              <a:t>Televizija</a:t>
            </a:r>
            <a:r>
              <a:rPr lang="en-US" sz="3200" dirty="0">
                <a:latin typeface="Times New Roman" pitchFamily="18" charset="0"/>
                <a:cs typeface="Times New Roman" pitchFamily="18" charset="0"/>
              </a:rPr>
              <a:t> Skopje</a:t>
            </a:r>
          </a:p>
          <a:p>
            <a:pPr eaLnBrk="1" fontAlgn="auto" hangingPunct="1">
              <a:spcAft>
                <a:spcPts val="0"/>
              </a:spcAft>
              <a:buFont typeface="Wingdings 2"/>
              <a:buChar char=""/>
              <a:defRPr/>
            </a:pPr>
            <a:r>
              <a:rPr lang="en-US" sz="3200" dirty="0">
                <a:latin typeface="Times New Roman" pitchFamily="18" charset="0"/>
                <a:cs typeface="Times New Roman" pitchFamily="18" charset="0"/>
              </a:rPr>
              <a:t>1964 </a:t>
            </a:r>
            <a:r>
              <a:rPr lang="en-US" sz="3200" dirty="0" err="1">
                <a:latin typeface="Times New Roman" pitchFamily="18" charset="0"/>
                <a:cs typeface="Times New Roman" pitchFamily="18" charset="0"/>
              </a:rPr>
              <a:t>Makedonska</a:t>
            </a:r>
            <a:r>
              <a:rPr lang="en-US" sz="3200" dirty="0">
                <a:latin typeface="Times New Roman" pitchFamily="18" charset="0"/>
                <a:cs typeface="Times New Roman" pitchFamily="18" charset="0"/>
              </a:rPr>
              <a:t> Radio </a:t>
            </a:r>
            <a:r>
              <a:rPr lang="en-US" sz="3200" dirty="0" err="1">
                <a:latin typeface="Times New Roman" pitchFamily="18" charset="0"/>
                <a:cs typeface="Times New Roman" pitchFamily="18" charset="0"/>
              </a:rPr>
              <a:t>Televizija</a:t>
            </a:r>
            <a:r>
              <a:rPr lang="en-US" sz="3200" dirty="0">
                <a:latin typeface="Times New Roman" pitchFamily="18" charset="0"/>
                <a:cs typeface="Times New Roman" pitchFamily="18" charset="0"/>
              </a:rPr>
              <a:t> (MRTV)</a:t>
            </a:r>
          </a:p>
        </p:txBody>
      </p:sp>
    </p:spTree>
  </p:cSld>
  <p:clrMapOvr>
    <a:masterClrMapping/>
  </p:clrMapOvr>
  <p:transition>
    <p:dissolve/>
  </p:transition>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9388" y="0"/>
            <a:ext cx="8964612" cy="6669088"/>
          </a:xfrm>
        </p:spPr>
        <p:txBody>
          <a:bodyPr>
            <a:normAutofit lnSpcReduction="10000"/>
          </a:bodyPr>
          <a:lstStyle/>
          <a:p>
            <a:pPr eaLnBrk="1" hangingPunct="1">
              <a:lnSpc>
                <a:spcPct val="90000"/>
              </a:lnSpc>
              <a:defRPr/>
            </a:pPr>
            <a:endParaRPr lang="en-US" altLang="el-GR" sz="2800" dirty="0"/>
          </a:p>
          <a:p>
            <a:pPr eaLnBrk="1" hangingPunct="1">
              <a:lnSpc>
                <a:spcPct val="90000"/>
              </a:lnSpc>
              <a:defRPr/>
            </a:pPr>
            <a:r>
              <a:rPr lang="en-US" altLang="el-GR" sz="4400" dirty="0"/>
              <a:t>REFERENCES</a:t>
            </a:r>
          </a:p>
          <a:p>
            <a:pPr eaLnBrk="1" hangingPunct="1">
              <a:lnSpc>
                <a:spcPct val="90000"/>
              </a:lnSpc>
              <a:defRPr/>
            </a:pPr>
            <a:endParaRPr lang="en-US" altLang="el-GR" sz="2800" dirty="0"/>
          </a:p>
          <a:p>
            <a:pPr>
              <a:lnSpc>
                <a:spcPct val="90000"/>
              </a:lnSpc>
              <a:defRPr/>
            </a:pPr>
            <a:r>
              <a:rPr lang="el-GR" altLang="el-GR" sz="2800" dirty="0"/>
              <a:t>Σπ. </a:t>
            </a:r>
            <a:r>
              <a:rPr lang="el-GR" altLang="el-GR" sz="2800" dirty="0" err="1"/>
              <a:t>Σφέτας</a:t>
            </a:r>
            <a:r>
              <a:rPr lang="el-GR" altLang="el-GR" sz="2800" dirty="0"/>
              <a:t> (2010 ). ΣΚΟΠΙΑ: Σε αναζήτηση ταυτότητας &amp; διεθνούς αναγνώρισης στο </a:t>
            </a:r>
            <a:r>
              <a:rPr lang="el-GR" sz="2800" b="1" dirty="0"/>
              <a:t>ΟΨΕΙΣ ΤΟΥ ΜΑΚΕΔΟΝΙΚΟΥ ΖΗΤΗΜΑΤΟΣ ΣΤΟΝ 20ο ΑΙΩΝΑ </a:t>
            </a:r>
            <a:endParaRPr lang="el-GR" altLang="el-GR" sz="2800" dirty="0"/>
          </a:p>
          <a:p>
            <a:pPr>
              <a:lnSpc>
                <a:spcPct val="90000"/>
              </a:lnSpc>
              <a:defRPr/>
            </a:pPr>
            <a:r>
              <a:rPr lang="el-GR" altLang="el-GR" sz="2800" dirty="0"/>
              <a:t>Σπ. </a:t>
            </a:r>
            <a:r>
              <a:rPr lang="el-GR" altLang="el-GR" sz="2800" dirty="0" err="1"/>
              <a:t>Σφέτας</a:t>
            </a:r>
            <a:r>
              <a:rPr lang="el-GR" altLang="el-GR" sz="2800" dirty="0"/>
              <a:t> (2010 ). Το Μακεδονικό υπό το φως της Κομμουνιστικής Διεθνούς κατά το Μεσοπόλεμο στο </a:t>
            </a:r>
            <a:r>
              <a:rPr lang="el-GR" sz="2800" b="1" dirty="0"/>
              <a:t>ΟΨΕΙΣ ΤΟΥ ΜΑΚΕΔΟΝΙΚΟΥ ΖΗΤΗΜΑΤΟΣ ΣΤΟΝ 20ο ΑΙΩΝΑ </a:t>
            </a:r>
            <a:endParaRPr lang="el-GR" altLang="el-GR" sz="2800" dirty="0"/>
          </a:p>
          <a:p>
            <a:pPr>
              <a:lnSpc>
                <a:spcPct val="90000"/>
              </a:lnSpc>
              <a:defRPr/>
            </a:pPr>
            <a:r>
              <a:rPr lang="el-GR" altLang="el-GR" sz="2800" dirty="0"/>
              <a:t>Σπ. </a:t>
            </a:r>
            <a:r>
              <a:rPr lang="el-GR" altLang="el-GR" sz="2800" dirty="0" err="1"/>
              <a:t>Σφέτας</a:t>
            </a:r>
            <a:r>
              <a:rPr lang="el-GR" altLang="el-GR" sz="2800" dirty="0"/>
              <a:t> (2010 ). Η ίδρυση και η δράση της </a:t>
            </a:r>
            <a:r>
              <a:rPr lang="el-GR" altLang="el-GR" sz="2800" dirty="0" err="1"/>
              <a:t>Οχράνας</a:t>
            </a:r>
            <a:r>
              <a:rPr lang="el-GR" altLang="el-GR" sz="2800" dirty="0"/>
              <a:t> (1943-44) στη Δυτική Μακεδονία στα πλαίσια της πολιτικής της </a:t>
            </a:r>
            <a:r>
              <a:rPr lang="en-US" altLang="el-GR" sz="2800" dirty="0"/>
              <a:t>VMRO &amp; </a:t>
            </a:r>
            <a:r>
              <a:rPr lang="el-GR" altLang="el-GR" sz="2800" dirty="0"/>
              <a:t>των </a:t>
            </a:r>
            <a:r>
              <a:rPr lang="el-GR" altLang="el-GR" sz="2800" dirty="0" err="1"/>
              <a:t>ιταλο</a:t>
            </a:r>
            <a:r>
              <a:rPr lang="el-GR" altLang="el-GR" sz="2800" dirty="0"/>
              <a:t>-γερμανικών αρχών κατοχής στο </a:t>
            </a:r>
            <a:r>
              <a:rPr lang="el-GR" sz="2800" b="1" dirty="0"/>
              <a:t>ΟΨΕΙΣ ΤΟΥ ΜΑΚΕΔΟΝΙΚΟΥ ΖΗΤΗΜΑΤΟΣ ΣΤΟΝ 20ο ΑΙΩΝΑ</a:t>
            </a:r>
            <a:r>
              <a:rPr lang="el-GR" altLang="el-GR" sz="2800" dirty="0"/>
              <a:t> </a:t>
            </a:r>
          </a:p>
        </p:txBody>
      </p:sp>
    </p:spTree>
  </p:cSld>
  <p:clrMapOvr>
    <a:masterClrMapping/>
  </p:clrMapOvr>
  <p:transition>
    <p:dissolve/>
  </p:transition>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a:lnSpc>
                <a:spcPct val="90000"/>
              </a:lnSpc>
              <a:defRPr/>
            </a:pPr>
            <a:r>
              <a:rPr lang="el-GR" altLang="el-GR" sz="3200" dirty="0"/>
              <a:t>Σπ. </a:t>
            </a:r>
            <a:r>
              <a:rPr lang="el-GR" altLang="el-GR" sz="3200" dirty="0" err="1"/>
              <a:t>Σφέτας</a:t>
            </a:r>
            <a:r>
              <a:rPr lang="el-GR" altLang="el-GR" sz="3200" dirty="0"/>
              <a:t> (2010) Αυτονομιστικές κινήσεις των Σλαβόφωνων κατά το 1944, η στάση του ΚΚΕ &amp; η διαφύλαξη των </a:t>
            </a:r>
            <a:r>
              <a:rPr lang="el-GR" altLang="el-GR" sz="3200" dirty="0" err="1"/>
              <a:t>Ελληνο</a:t>
            </a:r>
            <a:r>
              <a:rPr lang="el-GR" altLang="el-GR" sz="3200" dirty="0"/>
              <a:t>-Γιουγκοσλαβικών συνόρων στο </a:t>
            </a:r>
            <a:r>
              <a:rPr lang="el-GR" sz="3200" b="1" dirty="0"/>
              <a:t>ΟΨΕΙΣ ΤΟΥ ΜΑΚΕΔΟΝΙΚΟΥ ΖΗΤΗΜΑΤΟΣ ΣΤΟΝ 20ο ΑΙΩΝΑ </a:t>
            </a:r>
          </a:p>
          <a:p>
            <a:pPr>
              <a:lnSpc>
                <a:spcPct val="90000"/>
              </a:lnSpc>
              <a:defRPr/>
            </a:pPr>
            <a:endParaRPr lang="el-GR" altLang="el-GR" sz="3200" dirty="0"/>
          </a:p>
          <a:p>
            <a:pPr>
              <a:lnSpc>
                <a:spcPct val="90000"/>
              </a:lnSpc>
              <a:defRPr/>
            </a:pPr>
            <a:r>
              <a:rPr lang="el-GR" altLang="el-GR" sz="3200" dirty="0"/>
              <a:t>Σπ. </a:t>
            </a:r>
            <a:r>
              <a:rPr lang="el-GR" altLang="el-GR" sz="3200" dirty="0" err="1"/>
              <a:t>Σφέτας</a:t>
            </a:r>
            <a:r>
              <a:rPr lang="el-GR" altLang="el-GR" sz="3200" dirty="0"/>
              <a:t> (2010). Ανεπιθύμητοι σύμμαχοι &amp; ανεξέλεγκτοι αντίπαλοι: Οι σχέσεις ΚΚΕ &amp; ΝΟ</a:t>
            </a:r>
            <a:r>
              <a:rPr lang="en-US" altLang="el-GR" sz="3200" dirty="0"/>
              <a:t>F </a:t>
            </a:r>
            <a:r>
              <a:rPr lang="el-GR" altLang="el-GR" sz="3200" dirty="0"/>
              <a:t>στη διάρκεια του εμφυλίου (1946-49). </a:t>
            </a:r>
            <a:r>
              <a:rPr lang="el-GR" altLang="el-GR" sz="2800" dirty="0"/>
              <a:t>στο </a:t>
            </a:r>
            <a:r>
              <a:rPr lang="el-GR" sz="2800" b="1" dirty="0"/>
              <a:t>ΟΨΕΙΣ ΤΟΥ ΜΑΚΕΔΟΝΙΚΟΥ ΖΗΤΗΜΑΤΟΣ ΣΤΟΝ 20ο ΑΙΩΝΑ </a:t>
            </a:r>
            <a:endParaRPr lang="en-US" dirty="0"/>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731836"/>
            <a:ext cx="5181600" cy="1112987"/>
          </a:xfrm>
        </p:spPr>
        <p:txBody>
          <a:bodyPr/>
          <a:lstStyle/>
          <a:p>
            <a:r>
              <a:rPr lang="el-GR" dirty="0">
                <a:solidFill>
                  <a:schemeClr val="tx1"/>
                </a:solidFill>
              </a:rPr>
              <a:t>ΘΕΟΙ</a:t>
            </a:r>
          </a:p>
        </p:txBody>
      </p:sp>
      <p:sp>
        <p:nvSpPr>
          <p:cNvPr id="3" name="Θέση περιεχομένου 2"/>
          <p:cNvSpPr>
            <a:spLocks noGrp="1"/>
          </p:cNvSpPr>
          <p:nvPr>
            <p:ph idx="1"/>
          </p:nvPr>
        </p:nvSpPr>
        <p:spPr>
          <a:xfrm>
            <a:off x="611560" y="2276872"/>
            <a:ext cx="7465640" cy="3849291"/>
          </a:xfrm>
        </p:spPr>
        <p:txBody>
          <a:bodyPr>
            <a:normAutofit fontScale="55000" lnSpcReduction="20000"/>
          </a:bodyPr>
          <a:lstStyle/>
          <a:p>
            <a:pPr marL="0" indent="0" algn="just">
              <a:buNone/>
            </a:pPr>
            <a:endParaRPr lang="el-GR" sz="7600" dirty="0">
              <a:latin typeface="Times New Roman" pitchFamily="18" charset="0"/>
              <a:cs typeface="Times New Roman" pitchFamily="18" charset="0"/>
            </a:endParaRPr>
          </a:p>
          <a:p>
            <a:pPr marL="0" indent="0" algn="just">
              <a:buNone/>
            </a:pPr>
            <a:r>
              <a:rPr lang="el-GR" sz="4400" b="1" dirty="0">
                <a:latin typeface="Times New Roman" pitchFamily="18" charset="0"/>
                <a:cs typeface="Times New Roman" pitchFamily="18" charset="0"/>
              </a:rPr>
              <a:t>Θεότητες ξένες προς το ελληνικό έθος (</a:t>
            </a:r>
            <a:r>
              <a:rPr lang="en-US" sz="4400" b="1" dirty="0">
                <a:latin typeface="Times New Roman" pitchFamily="18" charset="0"/>
                <a:cs typeface="Times New Roman" pitchFamily="18" charset="0"/>
              </a:rPr>
              <a:t>W. W. Tarn</a:t>
            </a:r>
            <a:r>
              <a:rPr lang="el-GR" sz="4400" b="1" dirty="0">
                <a:latin typeface="Times New Roman" pitchFamily="18" charset="0"/>
                <a:cs typeface="Times New Roman" pitchFamily="18" charset="0"/>
              </a:rPr>
              <a:t>) δεν υπάρχουν αλλά ιερά και επιγραφές αφιερωμένες στους Ολύμπιους θεούς, </a:t>
            </a:r>
          </a:p>
          <a:p>
            <a:pPr marL="0" indent="0" algn="just">
              <a:buNone/>
            </a:pPr>
            <a:r>
              <a:rPr lang="el-GR" sz="4400" b="1" dirty="0">
                <a:latin typeface="Times New Roman" pitchFamily="18" charset="0"/>
                <a:cs typeface="Times New Roman" pitchFamily="18" charset="0"/>
              </a:rPr>
              <a:t>Αναθηματικές επιγραφές του Δία, του Ηρακλή, του Ασκληπιού, του Διονύσου , της Μητέρας των </a:t>
            </a:r>
            <a:r>
              <a:rPr lang="el-GR" sz="4400" b="1" dirty="0" err="1">
                <a:latin typeface="Times New Roman" pitchFamily="18" charset="0"/>
                <a:cs typeface="Times New Roman" pitchFamily="18" charset="0"/>
              </a:rPr>
              <a:t>θεών~Δήμητρα</a:t>
            </a:r>
            <a:r>
              <a:rPr lang="el-GR" sz="4400" b="1" dirty="0">
                <a:latin typeface="Times New Roman" pitchFamily="18" charset="0"/>
                <a:cs typeface="Times New Roman" pitchFamily="18" charset="0"/>
              </a:rPr>
              <a:t>, της Άρτεμης και της Αθηνάς.</a:t>
            </a:r>
          </a:p>
          <a:p>
            <a:pPr algn="just">
              <a:buNone/>
            </a:pPr>
            <a:r>
              <a:rPr lang="el-GR" sz="7600" dirty="0">
                <a:latin typeface="Times New Roman" pitchFamily="18" charset="0"/>
                <a:cs typeface="Times New Roman" pitchFamily="18" charset="0"/>
              </a:rPr>
              <a:t>	</a:t>
            </a:r>
          </a:p>
          <a:p>
            <a:pPr algn="just">
              <a:buNone/>
            </a:pPr>
            <a:r>
              <a:rPr lang="el-GR"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1447068505"/>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5EA96-6CA4-4061-9950-7B5516038430}"/>
              </a:ext>
            </a:extLst>
          </p:cNvPr>
          <p:cNvSpPr>
            <a:spLocks noGrp="1"/>
          </p:cNvSpPr>
          <p:nvPr>
            <p:ph type="ctrTitle"/>
          </p:nvPr>
        </p:nvSpPr>
        <p:spPr>
          <a:xfrm>
            <a:off x="381000" y="2636913"/>
            <a:ext cx="8458200" cy="1872208"/>
          </a:xfrm>
        </p:spPr>
        <p:txBody>
          <a:bodyPr/>
          <a:lstStyle/>
          <a:p>
            <a:pPr eaLnBrk="1" fontAlgn="auto" hangingPunct="1">
              <a:spcAft>
                <a:spcPts val="0"/>
              </a:spcAft>
              <a:defRPr/>
            </a:pPr>
            <a:r>
              <a:rPr lang="el-GR" sz="4000" b="1" dirty="0"/>
              <a:t>Το </a:t>
            </a:r>
            <a:r>
              <a:rPr lang="el-GR" sz="4000" b="1" dirty="0" err="1"/>
              <a:t>μακεδονικο</a:t>
            </a:r>
            <a:r>
              <a:rPr lang="el-GR" sz="4000" b="1" dirty="0"/>
              <a:t> </a:t>
            </a:r>
            <a:r>
              <a:rPr lang="el-GR" sz="4000" b="1" dirty="0" err="1"/>
              <a:t>ζητημα</a:t>
            </a:r>
            <a:r>
              <a:rPr lang="el-GR" sz="4000" b="1" dirty="0"/>
              <a:t> </a:t>
            </a:r>
            <a:br>
              <a:rPr lang="el-GR" sz="4000" b="1" dirty="0"/>
            </a:br>
            <a:r>
              <a:rPr lang="el-GR" sz="4000" b="1" dirty="0"/>
              <a:t>και η </a:t>
            </a:r>
            <a:r>
              <a:rPr lang="el-GR" sz="4000" b="1" dirty="0" err="1"/>
              <a:t>γιουγκοσλαβικη</a:t>
            </a:r>
            <a:r>
              <a:rPr lang="el-GR" sz="4000" b="1" dirty="0"/>
              <a:t> μ</a:t>
            </a:r>
            <a:br>
              <a:rPr lang="el-GR" sz="4000" b="1" dirty="0"/>
            </a:br>
            <a:r>
              <a:rPr lang="el-GR" sz="4000" b="1" dirty="0" err="1"/>
              <a:t>Μακεδονια</a:t>
            </a:r>
            <a:endParaRPr lang="el-GR" sz="4000" b="1" dirty="0"/>
          </a:p>
        </p:txBody>
      </p:sp>
      <p:sp>
        <p:nvSpPr>
          <p:cNvPr id="3" name="Υπότιτλος 2">
            <a:extLst>
              <a:ext uri="{FF2B5EF4-FFF2-40B4-BE49-F238E27FC236}">
                <a16:creationId xmlns:a16="http://schemas.microsoft.com/office/drawing/2014/main" id="{A4FEFAEA-5D9F-492D-9115-7388F53FCDE9}"/>
              </a:ext>
            </a:extLst>
          </p:cNvPr>
          <p:cNvSpPr>
            <a:spLocks noGrp="1"/>
          </p:cNvSpPr>
          <p:nvPr>
            <p:ph type="subTitle" idx="1"/>
          </p:nvPr>
        </p:nvSpPr>
        <p:spPr>
          <a:xfrm>
            <a:off x="381000" y="3213100"/>
            <a:ext cx="8458200" cy="792163"/>
          </a:xfrm>
        </p:spPr>
        <p:txBody>
          <a:bodyPr>
            <a:normAutofit/>
          </a:bodyPr>
          <a:lstStyle/>
          <a:p>
            <a:pPr eaLnBrk="1" fontAlgn="auto" hangingPunct="1">
              <a:spcAft>
                <a:spcPts val="0"/>
              </a:spcAft>
              <a:buFont typeface="Wingdings 2"/>
              <a:buNone/>
              <a:defRPr/>
            </a:pPr>
            <a:endParaRPr lang="el-GR" dirty="0"/>
          </a:p>
        </p:txBody>
      </p:sp>
    </p:spTree>
  </p:cSld>
  <p:clrMapOvr>
    <a:masterClrMapping/>
  </p:clrMapOvr>
  <p:transition>
    <p:dissolve/>
  </p:transition>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0C894-356F-4EDE-853A-E97CEE1CCA85}"/>
              </a:ext>
            </a:extLst>
          </p:cNvPr>
          <p:cNvSpPr>
            <a:spLocks noGrp="1"/>
          </p:cNvSpPr>
          <p:nvPr>
            <p:ph type="title"/>
          </p:nvPr>
        </p:nvSpPr>
        <p:spPr/>
        <p:txBody>
          <a:bodyPr/>
          <a:lstStyle/>
          <a:p>
            <a:pPr eaLnBrk="1" fontAlgn="auto" hangingPunct="1">
              <a:spcAft>
                <a:spcPts val="0"/>
              </a:spcAft>
              <a:defRPr/>
            </a:pPr>
            <a:r>
              <a:rPr lang="el-GR" sz="2000" b="1" cap="none" dirty="0"/>
              <a:t>Βλάσης </a:t>
            </a:r>
            <a:r>
              <a:rPr lang="el-GR" sz="2000" b="1" cap="none" dirty="0" err="1"/>
              <a:t>Βλασίδης</a:t>
            </a:r>
            <a:r>
              <a:rPr lang="el-GR" sz="2000" b="1" cap="none" dirty="0"/>
              <a:t>, Το Μακεδονικό Ζήτημα και η γιουγκοσλαβική Μακεδονία</a:t>
            </a:r>
          </a:p>
        </p:txBody>
      </p:sp>
      <p:sp>
        <p:nvSpPr>
          <p:cNvPr id="3" name="Θέση περιεχομένου 2">
            <a:extLst>
              <a:ext uri="{FF2B5EF4-FFF2-40B4-BE49-F238E27FC236}">
                <a16:creationId xmlns:a16="http://schemas.microsoft.com/office/drawing/2014/main" id="{AB84366C-457F-4D99-913E-0CDD21E17138}"/>
              </a:ext>
            </a:extLst>
          </p:cNvPr>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el-GR" sz="2800" dirty="0"/>
              <a:t>Για την Ελλάδα το Μακεδονικό Ζήτημα είναι πρωτίστως ένα θέμα ασφάλειας</a:t>
            </a:r>
          </a:p>
          <a:p>
            <a:pPr eaLnBrk="1" fontAlgn="auto" hangingPunct="1">
              <a:spcAft>
                <a:spcPts val="0"/>
              </a:spcAft>
              <a:buFont typeface="Wingdings 2"/>
              <a:buChar char=""/>
              <a:defRPr/>
            </a:pPr>
            <a:r>
              <a:rPr lang="el-GR" sz="2800" dirty="0"/>
              <a:t>Σκοπός η ενσωμάτωση των περιοχών και η αποτροπή της αλλαγής του καθεστώτος</a:t>
            </a:r>
          </a:p>
          <a:p>
            <a:pPr eaLnBrk="1" fontAlgn="auto" hangingPunct="1">
              <a:spcAft>
                <a:spcPts val="0"/>
              </a:spcAft>
              <a:buFont typeface="Wingdings 2"/>
              <a:buChar char=""/>
              <a:defRPr/>
            </a:pPr>
            <a:r>
              <a:rPr lang="el-GR" sz="2800" dirty="0"/>
              <a:t>Για την κομμουνιστική Γιουγκοσλαβία έγινε ένα μέσο για την επικράτηση στα Βαλκάνια κι ενδεχομένως για έξοδο στο Αιγαίο Πέλαγος</a:t>
            </a:r>
          </a:p>
          <a:p>
            <a:pPr eaLnBrk="1" fontAlgn="auto" hangingPunct="1">
              <a:spcAft>
                <a:spcPts val="0"/>
              </a:spcAft>
              <a:buFont typeface="Wingdings 2"/>
              <a:buChar char=""/>
              <a:defRPr/>
            </a:pPr>
            <a:r>
              <a:rPr lang="el-GR" sz="2800" dirty="0"/>
              <a:t>Η Βουλγαρία ήταν απόλυτα εξαρτημένη από τη Σοβιετική Ένωση επομένως άλλαζε πολιτική ανάλογα με την πολιτική της ΕΣΣΔ</a:t>
            </a:r>
          </a:p>
          <a:p>
            <a:pPr marL="0" indent="0" eaLnBrk="1" fontAlgn="auto" hangingPunct="1">
              <a:spcAft>
                <a:spcPts val="0"/>
              </a:spcAft>
              <a:buFont typeface="Wingdings 2"/>
              <a:buNone/>
              <a:defRPr/>
            </a:pPr>
            <a:endParaRPr lang="el-GR" sz="2800" dirty="0"/>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06207A-3656-453C-86B2-E0515CA605B9}"/>
              </a:ext>
            </a:extLst>
          </p:cNvPr>
          <p:cNvSpPr>
            <a:spLocks noGrp="1"/>
          </p:cNvSpPr>
          <p:nvPr>
            <p:ph type="title"/>
          </p:nvPr>
        </p:nvSpPr>
        <p:spPr/>
        <p:txBody>
          <a:bodyPr/>
          <a:lstStyle/>
          <a:p>
            <a:pPr eaLnBrk="1" fontAlgn="auto" hangingPunct="1">
              <a:spcAft>
                <a:spcPts val="0"/>
              </a:spcAft>
              <a:defRPr/>
            </a:pPr>
            <a:r>
              <a:rPr lang="el-GR" sz="2000" b="1" cap="none" dirty="0"/>
              <a:t>Βλάσης </a:t>
            </a:r>
            <a:r>
              <a:rPr lang="el-GR" sz="2000" b="1" cap="none" dirty="0" err="1"/>
              <a:t>Βλασίδης</a:t>
            </a:r>
            <a:r>
              <a:rPr lang="el-GR" sz="2000" b="1" cap="none" dirty="0"/>
              <a:t>, Το Μακεδονικό Ζήτημα και η γιουγκοσλαβική Μακεδονία</a:t>
            </a:r>
          </a:p>
        </p:txBody>
      </p:sp>
      <p:sp>
        <p:nvSpPr>
          <p:cNvPr id="3" name="Θέση περιεχομένου 2">
            <a:extLst>
              <a:ext uri="{FF2B5EF4-FFF2-40B4-BE49-F238E27FC236}">
                <a16:creationId xmlns:a16="http://schemas.microsoft.com/office/drawing/2014/main" id="{436F65C0-9BD7-47A1-8F1D-1D6B94F7B640}"/>
              </a:ext>
            </a:extLst>
          </p:cNvPr>
          <p:cNvSpPr>
            <a:spLocks noGrp="1"/>
          </p:cNvSpPr>
          <p:nvPr>
            <p:ph idx="1"/>
          </p:nvPr>
        </p:nvSpPr>
        <p:spPr/>
        <p:txBody>
          <a:bodyPr>
            <a:normAutofit fontScale="85000" lnSpcReduction="20000"/>
          </a:bodyPr>
          <a:lstStyle/>
          <a:p>
            <a:pPr marL="0" indent="0" eaLnBrk="1" fontAlgn="auto" hangingPunct="1">
              <a:spcAft>
                <a:spcPts val="0"/>
              </a:spcAft>
              <a:buFont typeface="Wingdings 2"/>
              <a:buNone/>
              <a:defRPr/>
            </a:pPr>
            <a:r>
              <a:rPr lang="el-GR" sz="2400" b="1" dirty="0"/>
              <a:t>Πολιτικό και διπλωματικό πλαίσιο</a:t>
            </a:r>
          </a:p>
          <a:p>
            <a:pPr marL="0" indent="0" eaLnBrk="1" fontAlgn="auto" hangingPunct="1">
              <a:spcAft>
                <a:spcPts val="0"/>
              </a:spcAft>
              <a:buFont typeface="Wingdings 2"/>
              <a:buNone/>
              <a:defRPr/>
            </a:pPr>
            <a:endParaRPr lang="el-GR" sz="2400" dirty="0"/>
          </a:p>
          <a:p>
            <a:pPr eaLnBrk="1" fontAlgn="auto" hangingPunct="1">
              <a:spcAft>
                <a:spcPts val="0"/>
              </a:spcAft>
              <a:buFont typeface="Wingdings 2"/>
              <a:buChar char=""/>
              <a:defRPr/>
            </a:pPr>
            <a:r>
              <a:rPr lang="el-GR" sz="2400" dirty="0"/>
              <a:t>Η Βουλγαρία απέτυχε στη διάρκεια του Β’ Παγκόσμιου Πολέμου να εμφυσήσει βουλγαρική ταυτότητα στους Σλαβομακεδόνες</a:t>
            </a:r>
          </a:p>
          <a:p>
            <a:pPr eaLnBrk="1" fontAlgn="auto" hangingPunct="1">
              <a:spcAft>
                <a:spcPts val="0"/>
              </a:spcAft>
              <a:buFont typeface="Wingdings 2"/>
              <a:buChar char=""/>
              <a:defRPr/>
            </a:pPr>
            <a:r>
              <a:rPr lang="el-GR" sz="2400" dirty="0"/>
              <a:t>Οι Σλαβομακεδόνες από την άλλη έγιναν απαραίτητοι στο ΚΚΕ για την ενδεχόμενη επικράτηση στον Εμφύλιο Πόλεμο</a:t>
            </a:r>
          </a:p>
          <a:p>
            <a:pPr eaLnBrk="1" fontAlgn="auto" hangingPunct="1">
              <a:spcAft>
                <a:spcPts val="0"/>
              </a:spcAft>
              <a:buFont typeface="Wingdings 2"/>
              <a:buChar char=""/>
              <a:defRPr/>
            </a:pPr>
            <a:r>
              <a:rPr lang="el-GR" sz="2400" dirty="0"/>
              <a:t>Ο Τίτο επιζητά την κυριαρχία στη Βαλκανική</a:t>
            </a:r>
          </a:p>
          <a:p>
            <a:pPr eaLnBrk="1" fontAlgn="auto" hangingPunct="1">
              <a:spcAft>
                <a:spcPts val="0"/>
              </a:spcAft>
              <a:buFont typeface="Wingdings 2"/>
              <a:buChar char=""/>
              <a:defRPr/>
            </a:pPr>
            <a:r>
              <a:rPr lang="el-GR" sz="2400" dirty="0"/>
              <a:t>Το ΚΚΕ αναγκάζεται να δεχθεί το σύνθημα της ενιαίας και ανεξάρτητης Μακεδονίας στο πλαίσιο μιας Βαλκανικής Κομμουνιστικής Ομοσπονδίας</a:t>
            </a:r>
          </a:p>
          <a:p>
            <a:pPr eaLnBrk="1" fontAlgn="auto" hangingPunct="1">
              <a:spcAft>
                <a:spcPts val="0"/>
              </a:spcAft>
              <a:buFont typeface="Wingdings 2"/>
              <a:buChar char=""/>
              <a:defRPr/>
            </a:pPr>
            <a:r>
              <a:rPr lang="el-GR" sz="2400" dirty="0"/>
              <a:t>Η ρήξη του Τίτο με τον Στάλιν τον οδηγεί σε προσέγγιση με την Ελλάδα και στην υπογραφή συμφωνιών και συμμαχίας το 1953</a:t>
            </a:r>
          </a:p>
          <a:p>
            <a:pPr marL="0" indent="0" eaLnBrk="1" fontAlgn="auto" hangingPunct="1">
              <a:spcAft>
                <a:spcPts val="0"/>
              </a:spcAft>
              <a:buFont typeface="Wingdings 2"/>
              <a:buNone/>
              <a:defRPr/>
            </a:pPr>
            <a:endParaRPr lang="el-GR" sz="2400" dirty="0"/>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9F65D7-185E-4A7E-9F59-08829F7C3DC3}"/>
              </a:ext>
            </a:extLst>
          </p:cNvPr>
          <p:cNvSpPr>
            <a:spLocks noGrp="1"/>
          </p:cNvSpPr>
          <p:nvPr>
            <p:ph type="title"/>
          </p:nvPr>
        </p:nvSpPr>
        <p:spPr>
          <a:xfrm>
            <a:off x="1176866" y="915337"/>
            <a:ext cx="6798734" cy="641455"/>
          </a:xfrm>
        </p:spPr>
        <p:txBody>
          <a:bodyPr/>
          <a:lstStyle/>
          <a:p>
            <a:pPr eaLnBrk="1" fontAlgn="auto" hangingPunct="1">
              <a:spcAft>
                <a:spcPts val="0"/>
              </a:spcAft>
              <a:defRPr/>
            </a:pPr>
            <a:endParaRPr lang="el-GR" sz="1800" dirty="0"/>
          </a:p>
        </p:txBody>
      </p:sp>
      <p:sp>
        <p:nvSpPr>
          <p:cNvPr id="3" name="Θέση περιεχομένου 2">
            <a:extLst>
              <a:ext uri="{FF2B5EF4-FFF2-40B4-BE49-F238E27FC236}">
                <a16:creationId xmlns:a16="http://schemas.microsoft.com/office/drawing/2014/main" id="{7B8C1C31-73FB-417B-8901-C26497CAC83B}"/>
              </a:ext>
            </a:extLst>
          </p:cNvPr>
          <p:cNvSpPr>
            <a:spLocks noGrp="1"/>
          </p:cNvSpPr>
          <p:nvPr>
            <p:ph idx="1"/>
          </p:nvPr>
        </p:nvSpPr>
        <p:spPr>
          <a:xfrm>
            <a:off x="304800" y="1052737"/>
            <a:ext cx="8686800" cy="5400452"/>
          </a:xfrm>
        </p:spPr>
        <p:txBody>
          <a:bodyPr>
            <a:noAutofit/>
          </a:bodyPr>
          <a:lstStyle/>
          <a:p>
            <a:pPr marL="0" indent="0" eaLnBrk="1" fontAlgn="auto" hangingPunct="1">
              <a:spcAft>
                <a:spcPts val="0"/>
              </a:spcAft>
              <a:buFont typeface="Wingdings 2"/>
              <a:buNone/>
              <a:defRPr/>
            </a:pPr>
            <a:endParaRPr lang="el-GR" sz="2200" dirty="0"/>
          </a:p>
          <a:p>
            <a:pPr eaLnBrk="1" fontAlgn="auto" hangingPunct="1">
              <a:spcAft>
                <a:spcPts val="0"/>
              </a:spcAft>
              <a:buFont typeface="Wingdings 2"/>
              <a:buChar char=""/>
              <a:defRPr/>
            </a:pPr>
            <a:r>
              <a:rPr lang="el-GR" sz="2200" dirty="0"/>
              <a:t>Με το θάνατο του Στάλιν οι </a:t>
            </a:r>
            <a:r>
              <a:rPr lang="el-GR" sz="2200" dirty="0" err="1"/>
              <a:t>σοβιετογιουγκοσλαβικές</a:t>
            </a:r>
            <a:r>
              <a:rPr lang="el-GR" sz="2200" dirty="0"/>
              <a:t> σχέσεις αναθερμάνθηκαν και οι Γιουγκοσλάβοι άρχισαν να προωθούν την ιδέα του </a:t>
            </a:r>
            <a:r>
              <a:rPr lang="el-GR" sz="2200" dirty="0" err="1"/>
              <a:t>μακεδονισμού</a:t>
            </a:r>
            <a:r>
              <a:rPr lang="el-GR" sz="2200" dirty="0"/>
              <a:t> και προς την Ελλάδα</a:t>
            </a:r>
          </a:p>
          <a:p>
            <a:pPr eaLnBrk="1" fontAlgn="auto" hangingPunct="1">
              <a:spcAft>
                <a:spcPts val="0"/>
              </a:spcAft>
              <a:buFont typeface="Wingdings 2"/>
              <a:buChar char=""/>
              <a:defRPr/>
            </a:pPr>
            <a:r>
              <a:rPr lang="el-GR" sz="2200" dirty="0"/>
              <a:t>Χειροτέρευση των διμερών σχέσεων. Σε οριακό σημείο το 1962</a:t>
            </a:r>
          </a:p>
          <a:p>
            <a:pPr eaLnBrk="1" fontAlgn="auto" hangingPunct="1">
              <a:spcAft>
                <a:spcPts val="0"/>
              </a:spcAft>
              <a:buFont typeface="Wingdings 2"/>
              <a:buChar char=""/>
              <a:defRPr/>
            </a:pPr>
            <a:r>
              <a:rPr lang="el-GR" sz="2200" dirty="0"/>
              <a:t>Βελτίωση των σχέσεων Ελλάδας-Γιουγκοσλαβίας λόγω της επέμβασης των Σοβιετικών στην Τσεχοσλοβακία</a:t>
            </a:r>
          </a:p>
          <a:p>
            <a:pPr eaLnBrk="1" fontAlgn="auto" hangingPunct="1">
              <a:spcAft>
                <a:spcPts val="0"/>
              </a:spcAft>
              <a:buFont typeface="Wingdings 2"/>
              <a:buChar char=""/>
              <a:defRPr/>
            </a:pPr>
            <a:r>
              <a:rPr lang="el-GR" sz="2200" dirty="0"/>
              <a:t>Ο Κωνσταντίνος Καραμανλής εγκαινιάζει τη βαλκανική πολιτική της Ελλάδας και την οποία ακολουθεί και ο Ανδρέας Παπανδρέου</a:t>
            </a:r>
          </a:p>
          <a:p>
            <a:pPr eaLnBrk="1" fontAlgn="auto" hangingPunct="1">
              <a:spcAft>
                <a:spcPts val="0"/>
              </a:spcAft>
              <a:buFont typeface="Wingdings 2"/>
              <a:buChar char=""/>
              <a:defRPr/>
            </a:pPr>
            <a:r>
              <a:rPr lang="el-GR" sz="2200" dirty="0"/>
              <a:t>Μετά το θάνατο του Τίτο την πρωτοβουλία αναλαμβάνουν τα Σκόπια ενώ μέχρι το 1990 ακολουθεί το Βελιγράδι</a:t>
            </a:r>
          </a:p>
          <a:p>
            <a:pPr eaLnBrk="1" fontAlgn="auto" hangingPunct="1">
              <a:spcAft>
                <a:spcPts val="0"/>
              </a:spcAft>
              <a:buFont typeface="Wingdings 2"/>
              <a:buChar char=""/>
              <a:defRPr/>
            </a:pPr>
            <a:r>
              <a:rPr lang="el-GR" sz="2200" dirty="0"/>
              <a:t>Πολλές μεταπτώσεις στις σχέσεις Βελιγραδίου-Σόφιας </a:t>
            </a:r>
          </a:p>
          <a:p>
            <a:pPr eaLnBrk="1" fontAlgn="auto" hangingPunct="1">
              <a:spcAft>
                <a:spcPts val="0"/>
              </a:spcAft>
              <a:buFont typeface="Wingdings 2"/>
              <a:buChar char=""/>
              <a:defRPr/>
            </a:pPr>
            <a:endParaRPr lang="el-GR" sz="2200" dirty="0"/>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770D1B-B12B-4E84-9D88-81DEC40CAAAA}"/>
              </a:ext>
            </a:extLst>
          </p:cNvPr>
          <p:cNvSpPr>
            <a:spLocks noGrp="1"/>
          </p:cNvSpPr>
          <p:nvPr>
            <p:ph type="title"/>
          </p:nvPr>
        </p:nvSpPr>
        <p:spPr>
          <a:xfrm flipV="1">
            <a:off x="1176866" y="836712"/>
            <a:ext cx="6798734" cy="78625"/>
          </a:xfrm>
        </p:spPr>
        <p:txBody>
          <a:bodyPr>
            <a:normAutofit fontScale="90000"/>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BF5EE742-FE27-4732-9902-45DCF102D9DA}"/>
              </a:ext>
            </a:extLst>
          </p:cNvPr>
          <p:cNvSpPr>
            <a:spLocks noGrp="1"/>
          </p:cNvSpPr>
          <p:nvPr>
            <p:ph idx="1"/>
          </p:nvPr>
        </p:nvSpPr>
        <p:spPr/>
        <p:txBody>
          <a:bodyPr>
            <a:normAutofit fontScale="85000" lnSpcReduction="20000"/>
          </a:bodyPr>
          <a:lstStyle/>
          <a:p>
            <a:pPr marL="0" indent="0" eaLnBrk="1" fontAlgn="auto" hangingPunct="1">
              <a:spcAft>
                <a:spcPts val="0"/>
              </a:spcAft>
              <a:buFont typeface="Wingdings 2"/>
              <a:buNone/>
              <a:defRPr/>
            </a:pPr>
            <a:r>
              <a:rPr lang="el-GR" sz="2400" b="1" dirty="0"/>
              <a:t>Δημιουργία και λειτουργία του κράτους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Αρχές του </a:t>
            </a:r>
            <a:r>
              <a:rPr lang="el-GR" sz="2400" dirty="0" err="1"/>
              <a:t>μακεδονισμού</a:t>
            </a:r>
            <a:r>
              <a:rPr lang="el-GR" sz="2400" dirty="0"/>
              <a:t> στις διακηρύξεις του </a:t>
            </a:r>
            <a:r>
              <a:rPr lang="en-US" sz="2400" dirty="0"/>
              <a:t>ASNOM </a:t>
            </a:r>
            <a:r>
              <a:rPr lang="el-GR" sz="2400" dirty="0"/>
              <a:t>και του </a:t>
            </a:r>
            <a:r>
              <a:rPr lang="en-US" sz="2400" dirty="0"/>
              <a:t>AVNOJ </a:t>
            </a:r>
            <a:r>
              <a:rPr lang="el-GR" sz="2400" dirty="0"/>
              <a:t>(1943-1944) των Παρτιζάνων του Τίτο</a:t>
            </a:r>
          </a:p>
          <a:p>
            <a:pPr eaLnBrk="1" fontAlgn="auto" hangingPunct="1">
              <a:spcAft>
                <a:spcPts val="0"/>
              </a:spcAft>
              <a:buFont typeface="Wingdings 2"/>
              <a:buChar char=""/>
              <a:defRPr/>
            </a:pPr>
            <a:r>
              <a:rPr lang="el-GR" sz="2400" dirty="0"/>
              <a:t>2 Αυγούστου 1944 ανακήρυξη ομόσπονδης δημοκρατίας της Μακεδονίας</a:t>
            </a:r>
          </a:p>
          <a:p>
            <a:pPr eaLnBrk="1" fontAlgn="auto" hangingPunct="1">
              <a:spcAft>
                <a:spcPts val="0"/>
              </a:spcAft>
              <a:buFont typeface="Wingdings 2"/>
              <a:buChar char=""/>
              <a:defRPr/>
            </a:pPr>
            <a:r>
              <a:rPr lang="el-GR" sz="2400" dirty="0"/>
              <a:t>1945 </a:t>
            </a:r>
            <a:r>
              <a:rPr lang="el-GR" sz="2400" dirty="0" err="1"/>
              <a:t>Λαική</a:t>
            </a:r>
            <a:r>
              <a:rPr lang="el-GR" sz="2400" dirty="0"/>
              <a:t> Δημοκρατία της Μακεδονίας</a:t>
            </a:r>
          </a:p>
          <a:p>
            <a:pPr eaLnBrk="1" fontAlgn="auto" hangingPunct="1">
              <a:spcAft>
                <a:spcPts val="0"/>
              </a:spcAft>
              <a:buFont typeface="Wingdings 2"/>
              <a:buChar char=""/>
              <a:defRPr/>
            </a:pPr>
            <a:r>
              <a:rPr lang="el-GR" sz="2400" dirty="0"/>
              <a:t>1963 Σοσιαλιστική Δημοκρατία της Μακεδονίας</a:t>
            </a:r>
          </a:p>
          <a:p>
            <a:pPr eaLnBrk="1" fontAlgn="auto" hangingPunct="1">
              <a:spcAft>
                <a:spcPts val="0"/>
              </a:spcAft>
              <a:buFont typeface="Wingdings 2"/>
              <a:buChar char=""/>
              <a:defRPr/>
            </a:pPr>
            <a:r>
              <a:rPr lang="el-GR" sz="2400" dirty="0"/>
              <a:t>Την εξουσία ανέλαβαν οι κομμουνιστές συνοδοιπόροι του Τίτο (</a:t>
            </a:r>
            <a:r>
              <a:rPr lang="el-GR" sz="2400" dirty="0" err="1"/>
              <a:t>Κολιζέφσκι</a:t>
            </a:r>
            <a:r>
              <a:rPr lang="el-GR" sz="2400" dirty="0"/>
              <a:t>, Τέμπο, </a:t>
            </a:r>
            <a:r>
              <a:rPr lang="el-GR" sz="2400" dirty="0" err="1"/>
              <a:t>Αρσώφ</a:t>
            </a:r>
            <a:r>
              <a:rPr lang="el-GR" sz="2400" dirty="0"/>
              <a:t>)</a:t>
            </a:r>
          </a:p>
          <a:p>
            <a:pPr eaLnBrk="1" fontAlgn="auto" hangingPunct="1">
              <a:spcAft>
                <a:spcPts val="0"/>
              </a:spcAft>
              <a:buFont typeface="Wingdings 2"/>
              <a:buChar char=""/>
              <a:defRPr/>
            </a:pPr>
            <a:r>
              <a:rPr lang="el-GR" sz="2400" dirty="0"/>
              <a:t> </a:t>
            </a:r>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C03B38-7A21-4483-AD47-4AA75419FEF0}"/>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9901FE00-F6E4-4287-B446-1ADC740A51C2}"/>
              </a:ext>
            </a:extLst>
          </p:cNvPr>
          <p:cNvSpPr>
            <a:spLocks noGrp="1"/>
          </p:cNvSpPr>
          <p:nvPr>
            <p:ph idx="1"/>
          </p:nvPr>
        </p:nvSpPr>
        <p:spPr>
          <a:xfrm>
            <a:off x="304800" y="1554163"/>
            <a:ext cx="8686800" cy="4970462"/>
          </a:xfrm>
        </p:spPr>
        <p:txBody>
          <a:bodyPr>
            <a:normAutofit/>
          </a:bodyPr>
          <a:lstStyle/>
          <a:p>
            <a:pPr marL="0" indent="0" eaLnBrk="1" fontAlgn="auto" hangingPunct="1">
              <a:spcAft>
                <a:spcPts val="0"/>
              </a:spcAft>
              <a:buFont typeface="Wingdings 2"/>
              <a:buNone/>
              <a:defRPr/>
            </a:pPr>
            <a:r>
              <a:rPr lang="el-GR" sz="2400" b="1" dirty="0"/>
              <a:t>           Δημιουργία και λειτουργία του κράτους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 Η χώρα υπό την καθοδήγηση των ντόπιων κομμουνιστών απέκτησε δικό της σύνταγμα, κυβέρνηση, τοπικό κοινοβούλιο, επίσημη γλώσσα, κρατικά σύμβολα, με λίγα λόγια τις δομές που χρειάζεται ένα κράτος που ασκεί κυριαρχία απόλυτη, ή περιορισμένη στα όρια μιας ομοσπονδίας</a:t>
            </a:r>
          </a:p>
          <a:p>
            <a:pPr eaLnBrk="1" fontAlgn="auto" hangingPunct="1">
              <a:spcAft>
                <a:spcPts val="0"/>
              </a:spcAft>
              <a:buFont typeface="Wingdings 2"/>
              <a:buChar char=""/>
              <a:defRPr/>
            </a:pPr>
            <a:r>
              <a:rPr lang="el-GR" sz="2400" dirty="0"/>
              <a:t>Το κράτος δημιούργησε το έθνος με τη δημιουργία μιας εθνικής μακεδονικής γλώσσας και την αποδοχή της από τον πληθυσμό, τη δημιουργία μιας ανεξάρτητης εθνικής εκκλησίας και τη δημιουργία ενός ιστορικού παρελθόντος, το οποίο θα απέτρεπε τους Σλαβομακεδόνες να νιώθουν μειονεκτικά απέναντι στους άλλους βαλκανικούς λαούς. </a:t>
            </a:r>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B63D2-D467-4B1D-B070-E432D96C354B}"/>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29DC5605-4A61-48AF-8B71-CAD8F244CC38}"/>
              </a:ext>
            </a:extLst>
          </p:cNvPr>
          <p:cNvSpPr>
            <a:spLocks noGrp="1"/>
          </p:cNvSpPr>
          <p:nvPr>
            <p:ph idx="1"/>
          </p:nvPr>
        </p:nvSpPr>
        <p:spPr>
          <a:xfrm>
            <a:off x="304800" y="1554163"/>
            <a:ext cx="8686800" cy="4970462"/>
          </a:xfrm>
        </p:spPr>
        <p:txBody>
          <a:bodyPr>
            <a:normAutofit/>
          </a:bodyPr>
          <a:lstStyle/>
          <a:p>
            <a:pPr marL="0" indent="0" eaLnBrk="1" fontAlgn="auto" hangingPunct="1">
              <a:spcAft>
                <a:spcPts val="0"/>
              </a:spcAft>
              <a:buFont typeface="Wingdings 2"/>
              <a:buNone/>
              <a:defRPr/>
            </a:pPr>
            <a:r>
              <a:rPr lang="el-GR" sz="2400" b="1" dirty="0"/>
              <a:t>                               Η γλώσσα</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Επιλέχθηκε ως επίσημη γλώσσα η διάλεκτος στις περιοχές ο Μοναστήρι (</a:t>
            </a:r>
            <a:r>
              <a:rPr lang="el-GR" sz="2400" dirty="0" err="1"/>
              <a:t>Μπίτολα</a:t>
            </a:r>
            <a:r>
              <a:rPr lang="el-GR" sz="2400" dirty="0"/>
              <a:t>) και </a:t>
            </a:r>
            <a:r>
              <a:rPr lang="el-GR" sz="2400" dirty="0" err="1"/>
              <a:t>Περλεπέ</a:t>
            </a:r>
            <a:r>
              <a:rPr lang="el-GR" sz="2400" dirty="0"/>
              <a:t> (Πρίλεπ)</a:t>
            </a:r>
          </a:p>
          <a:p>
            <a:pPr eaLnBrk="1" fontAlgn="auto" hangingPunct="1">
              <a:spcAft>
                <a:spcPts val="0"/>
              </a:spcAft>
              <a:buFont typeface="Wingdings 2"/>
              <a:buChar char=""/>
              <a:defRPr/>
            </a:pPr>
            <a:r>
              <a:rPr lang="el-GR" sz="2400" dirty="0"/>
              <a:t>1945 ορισμός αλφαβήτου</a:t>
            </a:r>
          </a:p>
          <a:p>
            <a:pPr eaLnBrk="1" fontAlgn="auto" hangingPunct="1">
              <a:spcAft>
                <a:spcPts val="0"/>
              </a:spcAft>
              <a:buFont typeface="Wingdings 2"/>
              <a:buChar char=""/>
              <a:defRPr/>
            </a:pPr>
            <a:r>
              <a:rPr lang="el-GR" sz="2400" dirty="0"/>
              <a:t>1950 το πρώτο αναγνωστικό</a:t>
            </a:r>
          </a:p>
          <a:p>
            <a:pPr eaLnBrk="1" fontAlgn="auto" hangingPunct="1">
              <a:spcAft>
                <a:spcPts val="0"/>
              </a:spcAft>
              <a:buFont typeface="Wingdings 2"/>
              <a:buChar char=""/>
              <a:defRPr/>
            </a:pPr>
            <a:r>
              <a:rPr lang="el-GR" sz="2400" dirty="0"/>
              <a:t>1952 η πρώτη επίσημη γραμματική</a:t>
            </a:r>
          </a:p>
          <a:p>
            <a:pPr eaLnBrk="1" fontAlgn="auto" hangingPunct="1">
              <a:spcAft>
                <a:spcPts val="0"/>
              </a:spcAft>
              <a:buFont typeface="Wingdings 2"/>
              <a:buChar char=""/>
              <a:defRPr/>
            </a:pPr>
            <a:r>
              <a:rPr lang="el-GR" sz="2400" dirty="0"/>
              <a:t>1952 άλλη γραμματική από τον </a:t>
            </a:r>
            <a:r>
              <a:rPr lang="en-US" sz="2400" dirty="0"/>
              <a:t>Horace Lunt</a:t>
            </a:r>
          </a:p>
          <a:p>
            <a:pPr eaLnBrk="1" fontAlgn="auto" hangingPunct="1">
              <a:spcAft>
                <a:spcPts val="0"/>
              </a:spcAft>
              <a:buFont typeface="Wingdings 2"/>
              <a:buChar char=""/>
              <a:defRPr/>
            </a:pPr>
            <a:r>
              <a:rPr lang="el-GR" sz="2400" dirty="0"/>
              <a:t>Κύρια μορφή ο </a:t>
            </a:r>
            <a:r>
              <a:rPr lang="en-US" sz="2400" dirty="0" err="1"/>
              <a:t>Blazhe</a:t>
            </a:r>
            <a:r>
              <a:rPr lang="en-US" sz="2400" dirty="0"/>
              <a:t> </a:t>
            </a:r>
            <a:r>
              <a:rPr lang="en-US" sz="2400" dirty="0" err="1"/>
              <a:t>Konevski</a:t>
            </a:r>
            <a:endParaRPr lang="en-US" sz="2400" dirty="0"/>
          </a:p>
          <a:p>
            <a:pPr eaLnBrk="1" fontAlgn="auto" hangingPunct="1">
              <a:spcAft>
                <a:spcPts val="0"/>
              </a:spcAft>
              <a:buFont typeface="Wingdings 2"/>
              <a:buChar char=""/>
              <a:defRPr/>
            </a:pPr>
            <a:r>
              <a:rPr lang="el-GR" sz="2400" dirty="0"/>
              <a:t>1953 Κύριος φορέας προώθησης της νέας γλώσσας το Ινστιτούτο </a:t>
            </a:r>
            <a:r>
              <a:rPr lang="en-US" sz="2400" dirty="0" err="1"/>
              <a:t>Krste</a:t>
            </a:r>
            <a:r>
              <a:rPr lang="en-US" sz="2400" dirty="0"/>
              <a:t> </a:t>
            </a:r>
            <a:r>
              <a:rPr lang="en-US" sz="2400" dirty="0" err="1"/>
              <a:t>Misirkov</a:t>
            </a:r>
            <a:r>
              <a:rPr lang="en-US" sz="2400" dirty="0"/>
              <a:t> </a:t>
            </a:r>
            <a:r>
              <a:rPr lang="el-GR" sz="2400" dirty="0"/>
              <a:t>που ίδρυσε το πανεπιστήμιο των Σκοπίων </a:t>
            </a:r>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BA396F-50DE-4C8A-BBCC-97BE3297AACE}"/>
              </a:ext>
            </a:extLst>
          </p:cNvPr>
          <p:cNvSpPr>
            <a:spLocks noGrp="1"/>
          </p:cNvSpPr>
          <p:nvPr>
            <p:ph type="title"/>
          </p:nvPr>
        </p:nvSpPr>
        <p:spPr>
          <a:xfrm>
            <a:off x="1176866" y="915337"/>
            <a:ext cx="6798734" cy="569447"/>
          </a:xfrm>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EE5555D3-AA78-4331-9F39-FA6089D1ACCF}"/>
              </a:ext>
            </a:extLst>
          </p:cNvPr>
          <p:cNvSpPr>
            <a:spLocks noGrp="1"/>
          </p:cNvSpPr>
          <p:nvPr>
            <p:ph idx="1"/>
          </p:nvPr>
        </p:nvSpPr>
        <p:spPr>
          <a:xfrm>
            <a:off x="304800" y="1916831"/>
            <a:ext cx="8686800" cy="4825281"/>
          </a:xfrm>
        </p:spPr>
        <p:txBody>
          <a:bodyPr>
            <a:normAutofit fontScale="92500" lnSpcReduction="20000"/>
          </a:bodyPr>
          <a:lstStyle/>
          <a:p>
            <a:pPr marL="0" indent="0" eaLnBrk="1" fontAlgn="auto" hangingPunct="1">
              <a:spcAft>
                <a:spcPts val="0"/>
              </a:spcAft>
              <a:buFont typeface="Wingdings 2"/>
              <a:buNone/>
              <a:defRPr/>
            </a:pPr>
            <a:r>
              <a:rPr lang="el-GR" sz="2400" dirty="0"/>
              <a:t>                                            </a:t>
            </a:r>
            <a:r>
              <a:rPr lang="el-GR" sz="2400" b="1" dirty="0"/>
              <a:t>Η θρησκεία</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600" dirty="0"/>
              <a:t>1945 συγκλήθηκε στα Σκόπια </a:t>
            </a:r>
            <a:r>
              <a:rPr lang="el-GR" sz="2600" dirty="0" err="1"/>
              <a:t>κληρικολαική</a:t>
            </a:r>
            <a:r>
              <a:rPr lang="el-GR" sz="2600" dirty="0"/>
              <a:t> συνέλευση για ίδρυση «της Αρχιεπισκοπής </a:t>
            </a:r>
            <a:r>
              <a:rPr lang="el-GR" sz="2600" dirty="0" err="1"/>
              <a:t>Αχρίδος</a:t>
            </a:r>
            <a:r>
              <a:rPr lang="el-GR" sz="2600" dirty="0"/>
              <a:t> ως ανεξάρτητης – μακεδονικής εκκλησίας, ανεξάρτητη από άλλες τοπικές ή εθνικές εκκλησίες</a:t>
            </a:r>
          </a:p>
          <a:p>
            <a:pPr eaLnBrk="1" fontAlgn="auto" hangingPunct="1">
              <a:spcAft>
                <a:spcPts val="0"/>
              </a:spcAft>
              <a:buFont typeface="Wingdings 2"/>
              <a:buChar char=""/>
              <a:defRPr/>
            </a:pPr>
            <a:r>
              <a:rPr lang="el-GR" sz="2600" dirty="0"/>
              <a:t>Το Σερβικό Πατριαρχείο αρνείται την αναγνώριση ανεξάρτητης Εκκλησίας</a:t>
            </a:r>
          </a:p>
          <a:p>
            <a:pPr eaLnBrk="1" fontAlgn="auto" hangingPunct="1">
              <a:spcAft>
                <a:spcPts val="0"/>
              </a:spcAft>
              <a:buFont typeface="Wingdings 2"/>
              <a:buChar char=""/>
              <a:defRPr/>
            </a:pPr>
            <a:r>
              <a:rPr lang="el-GR" sz="2600" dirty="0"/>
              <a:t>1967 συγκλήθηκε στην Αχρίδα σύνοδος 4 αρχιερέων και 34 κληρικών και </a:t>
            </a:r>
            <a:r>
              <a:rPr lang="el-GR" sz="2600" dirty="0" err="1"/>
              <a:t>λαικών</a:t>
            </a:r>
            <a:r>
              <a:rPr lang="el-GR" sz="2600" dirty="0"/>
              <a:t> και ανακήρυξε τη δημιουργία αυτοκέφαλης Μακεδονικής Εκκλησίας. </a:t>
            </a:r>
          </a:p>
          <a:p>
            <a:pPr eaLnBrk="1" fontAlgn="auto" hangingPunct="1">
              <a:spcAft>
                <a:spcPts val="0"/>
              </a:spcAft>
              <a:buFont typeface="Wingdings 2"/>
              <a:buChar char=""/>
              <a:defRPr/>
            </a:pPr>
            <a:r>
              <a:rPr lang="el-GR" sz="2600" dirty="0"/>
              <a:t>Το Σερβικό Πατριαρχείο δεν έμεινε αδρανές και τον Σεπτέμβριο του ίδιου έτους η Ιερά Σύνοδος κήρυξε την ενέργεια της απόσχισης αντικανονική και τη νέα του Εκκλησία σχισματική θρησκευτική οργάνωση</a:t>
            </a:r>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b="1" dirty="0"/>
          </a:p>
          <a:p>
            <a:pPr marL="0" indent="0" eaLnBrk="1" fontAlgn="auto" hangingPunct="1">
              <a:spcAft>
                <a:spcPts val="0"/>
              </a:spcAft>
              <a:buFont typeface="Wingdings 2"/>
              <a:buNone/>
              <a:defRPr/>
            </a:pPr>
            <a:endParaRPr lang="el-GR" sz="2400" dirty="0"/>
          </a:p>
          <a:p>
            <a:pPr eaLnBrk="1" fontAlgn="auto" hangingPunct="1">
              <a:spcAft>
                <a:spcPts val="0"/>
              </a:spcAft>
              <a:buFont typeface="Wingdings 2"/>
              <a:buChar char=""/>
              <a:defRPr/>
            </a:pPr>
            <a:endParaRPr lang="el-GR" sz="2400" dirty="0"/>
          </a:p>
          <a:p>
            <a:pPr marL="0" indent="0" eaLnBrk="1" fontAlgn="auto" hangingPunct="1">
              <a:spcAft>
                <a:spcPts val="0"/>
              </a:spcAft>
              <a:buFont typeface="Wingdings 2"/>
              <a:buNone/>
              <a:defRPr/>
            </a:pPr>
            <a:endParaRPr lang="el-GR" sz="2400" dirty="0"/>
          </a:p>
          <a:p>
            <a:pPr marL="0" indent="0" eaLnBrk="1" fontAlgn="auto" hangingPunct="1">
              <a:spcAft>
                <a:spcPts val="0"/>
              </a:spcAft>
              <a:buFont typeface="Wingdings 2"/>
              <a:buNone/>
              <a:defRPr/>
            </a:pPr>
            <a:endParaRPr lang="el-GR" sz="2400" dirty="0"/>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EBD28-FD06-4CB9-A4D7-7A750CE80345}"/>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0462E1AF-164A-457E-9564-D1D47EABF811}"/>
              </a:ext>
            </a:extLst>
          </p:cNvPr>
          <p:cNvSpPr>
            <a:spLocks noGrp="1"/>
          </p:cNvSpPr>
          <p:nvPr>
            <p:ph idx="1"/>
          </p:nvPr>
        </p:nvSpPr>
        <p:spPr>
          <a:xfrm>
            <a:off x="304800" y="915337"/>
            <a:ext cx="8686800" cy="5826775"/>
          </a:xfrm>
        </p:spPr>
        <p:txBody>
          <a:bodyPr>
            <a:normAutofit fontScale="77500" lnSpcReduction="20000"/>
          </a:bodyPr>
          <a:lstStyle/>
          <a:p>
            <a:pPr marL="0" indent="0" eaLnBrk="1" fontAlgn="auto" hangingPunct="1">
              <a:spcAft>
                <a:spcPts val="0"/>
              </a:spcAft>
              <a:buFont typeface="Wingdings 2"/>
              <a:buNone/>
              <a:defRPr/>
            </a:pPr>
            <a:r>
              <a:rPr lang="el-GR" sz="2400" dirty="0"/>
              <a:t>                                                                     </a:t>
            </a:r>
            <a:r>
              <a:rPr lang="el-GR" sz="2400" b="1" dirty="0"/>
              <a:t>Η εκπαίδευση</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3500" dirty="0"/>
              <a:t>Σύμφωνα με Νόμο του 1958 το εκπαιδευτικό πρόγραμμα καθοριζόταν από το Παιδαγωγικό Συμβούλιο της Γιουγκοσλαβίας, αλλά το κάθε ομόσπονδο κράτος μπορούσε να το προσαρμόσει στους στόχους και τις επιδιώξεις του</a:t>
            </a:r>
          </a:p>
          <a:p>
            <a:pPr eaLnBrk="1" fontAlgn="auto" hangingPunct="1">
              <a:spcAft>
                <a:spcPts val="0"/>
              </a:spcAft>
              <a:buFont typeface="Wingdings 2"/>
              <a:buChar char=""/>
              <a:defRPr/>
            </a:pPr>
            <a:r>
              <a:rPr lang="el-GR" sz="3500" dirty="0"/>
              <a:t>Οι στόχοι που έθεσε η πολιτική ηγεσία της νέας χώρας ήταν η δημιουργία μας «μακεδονικής εθνικής συνείδησης» και η καλλιέργεια του «πατριωτικού σοσιαλιστικού </a:t>
            </a:r>
            <a:r>
              <a:rPr lang="el-GR" sz="3500" dirty="0" err="1"/>
              <a:t>γιουγκοσλαβισμού</a:t>
            </a:r>
            <a:r>
              <a:rPr lang="el-GR" sz="3500" dirty="0"/>
              <a:t>»</a:t>
            </a:r>
          </a:p>
          <a:p>
            <a:pPr eaLnBrk="1" fontAlgn="auto" hangingPunct="1">
              <a:spcAft>
                <a:spcPts val="0"/>
              </a:spcAft>
              <a:buFont typeface="Wingdings 2"/>
              <a:buChar char=""/>
              <a:defRPr/>
            </a:pPr>
            <a:r>
              <a:rPr lang="el-GR" sz="3500" dirty="0"/>
              <a:t>Με το Σύνταγμα του 1974 τα ομόσπονδα κράτη απέκτησαν μεγαλύτερη ελευθερία και προωθήθηκε ο </a:t>
            </a:r>
            <a:r>
              <a:rPr lang="el-GR" sz="3500" dirty="0" err="1"/>
              <a:t>μακεδονισμός</a:t>
            </a:r>
            <a:r>
              <a:rPr lang="el-GR" sz="3500" dirty="0"/>
              <a:t> σε βάρος του </a:t>
            </a:r>
            <a:r>
              <a:rPr lang="el-GR" sz="3500" dirty="0" err="1"/>
              <a:t>γιουγκοσλαβισμού</a:t>
            </a:r>
            <a:endParaRPr lang="el-GR" sz="3500" dirty="0"/>
          </a:p>
          <a:p>
            <a:pPr eaLnBrk="1" fontAlgn="auto" hangingPunct="1">
              <a:spcAft>
                <a:spcPts val="0"/>
              </a:spcAft>
              <a:buFont typeface="Wingdings 2"/>
              <a:buChar char=""/>
              <a:defRPr/>
            </a:pPr>
            <a:r>
              <a:rPr lang="el-GR" sz="3500" dirty="0"/>
              <a:t>Το αποκεντρωτικό σύστημα βοήθησε τα πανεπιστήμια, παράλληλα με τα σοσιαλιστικά ιδεώδη, να μεταβληθούν σε παράγοντες παραγωγής εθνικής ιδεολογίας </a:t>
            </a:r>
          </a:p>
          <a:p>
            <a:pPr marL="0" indent="0" eaLnBrk="1" fontAlgn="auto" hangingPunct="1">
              <a:spcAft>
                <a:spcPts val="0"/>
              </a:spcAft>
              <a:buFont typeface="Wingdings 2"/>
              <a:buNone/>
              <a:defRPr/>
            </a:pPr>
            <a:endParaRPr lang="el-GR" sz="2500" b="1" dirty="0"/>
          </a:p>
          <a:p>
            <a:pPr marL="0" indent="0" eaLnBrk="1" fontAlgn="auto" hangingPunct="1">
              <a:spcAft>
                <a:spcPts val="0"/>
              </a:spcAft>
              <a:buFont typeface="Wingdings 2"/>
              <a:buNone/>
              <a:defRPr/>
            </a:pPr>
            <a:endParaRPr lang="el-GR" sz="2500" b="1" dirty="0"/>
          </a:p>
          <a:p>
            <a:pPr eaLnBrk="1" fontAlgn="auto" hangingPunct="1">
              <a:spcAft>
                <a:spcPts val="0"/>
              </a:spcAft>
              <a:buFont typeface="Wingdings 2"/>
              <a:buChar char=""/>
              <a:defRPr/>
            </a:pPr>
            <a:endParaRPr lang="el-GR" sz="2400" dirty="0"/>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36D84-8BA6-4B73-9B93-3ECA7B420FD0}"/>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9D01B1AC-3021-42F0-B288-83DE5625BBF8}"/>
              </a:ext>
            </a:extLst>
          </p:cNvPr>
          <p:cNvSpPr>
            <a:spLocks noGrp="1"/>
          </p:cNvSpPr>
          <p:nvPr>
            <p:ph idx="1"/>
          </p:nvPr>
        </p:nvSpPr>
        <p:spPr>
          <a:xfrm>
            <a:off x="304800" y="1844823"/>
            <a:ext cx="8686800" cy="4897289"/>
          </a:xfrm>
        </p:spPr>
        <p:txBody>
          <a:bodyPr>
            <a:normAutofit fontScale="55000" lnSpcReduction="20000"/>
          </a:bodyPr>
          <a:lstStyle/>
          <a:p>
            <a:pPr marL="0" indent="0" eaLnBrk="1" fontAlgn="auto" hangingPunct="1">
              <a:spcAft>
                <a:spcPts val="0"/>
              </a:spcAft>
              <a:buFont typeface="Wingdings 2"/>
              <a:buNone/>
              <a:defRPr/>
            </a:pPr>
            <a:r>
              <a:rPr lang="el-GR" sz="2400" dirty="0"/>
              <a:t>                                   </a:t>
            </a:r>
            <a:r>
              <a:rPr lang="el-GR" sz="4000" b="1" dirty="0"/>
              <a:t>Η δημιουργία του ιστορικού παρελθόντος</a:t>
            </a:r>
          </a:p>
          <a:p>
            <a:pPr marL="0" indent="0" eaLnBrk="1" fontAlgn="auto" hangingPunct="1">
              <a:spcAft>
                <a:spcPts val="0"/>
              </a:spcAft>
              <a:buFont typeface="Wingdings 2"/>
              <a:buNone/>
              <a:defRPr/>
            </a:pPr>
            <a:endParaRPr lang="el-GR" sz="4000" b="1" dirty="0"/>
          </a:p>
          <a:p>
            <a:pPr eaLnBrk="1" fontAlgn="auto" hangingPunct="1">
              <a:spcAft>
                <a:spcPts val="0"/>
              </a:spcAft>
              <a:buFont typeface="Wingdings 2"/>
              <a:buChar char=""/>
              <a:defRPr/>
            </a:pPr>
            <a:r>
              <a:rPr lang="el-GR" sz="4400" dirty="0"/>
              <a:t>Δημιουργία ινστιτούτου εθνικής ιστορίας</a:t>
            </a:r>
          </a:p>
          <a:p>
            <a:pPr eaLnBrk="1" fontAlgn="auto" hangingPunct="1">
              <a:spcAft>
                <a:spcPts val="0"/>
              </a:spcAft>
              <a:buFont typeface="Wingdings 2"/>
              <a:buChar char=""/>
              <a:defRPr/>
            </a:pPr>
            <a:r>
              <a:rPr lang="el-GR" sz="4400" dirty="0"/>
              <a:t>Καθήκον των ιστορικών ήταν να καταγράψουν με ακρίβεια την  εθνική ιστορία και παράλληλα να καταγγείλουν τις προσπάθειες «παραχάραξης» της ιστορίας από τους γειτονικούς λαούς</a:t>
            </a:r>
          </a:p>
          <a:p>
            <a:pPr eaLnBrk="1" fontAlgn="auto" hangingPunct="1">
              <a:spcAft>
                <a:spcPts val="0"/>
              </a:spcAft>
              <a:buFont typeface="Wingdings 2"/>
              <a:buChar char=""/>
              <a:defRPr/>
            </a:pPr>
            <a:r>
              <a:rPr lang="el-GR" sz="4400" dirty="0"/>
              <a:t>Όσο η ΛΔΜ αποτελούσε μέρος της Γιουγκοσλαβίας η ιστορία παρέμενε πιστή στο πνεύμα της σλαβικής ταυτότητας των κατοίκων, της ύπαρξης ενός έθνους με σλαβικές ρίζες και της αλληλεγγύης των γιουγκοσλαβικών λαών. </a:t>
            </a:r>
          </a:p>
          <a:p>
            <a:pPr eaLnBrk="1" fontAlgn="auto" hangingPunct="1">
              <a:spcAft>
                <a:spcPts val="0"/>
              </a:spcAft>
              <a:buFont typeface="Wingdings 2"/>
              <a:buChar char=""/>
              <a:defRPr/>
            </a:pPr>
            <a:r>
              <a:rPr lang="el-GR" sz="4400" dirty="0"/>
              <a:t>Όταν κατέρρευσε η Γιουγκοσλαβία οι βασικές κατευθύνσεις άλλαξαν και οι απαρχές της ιστορίας του έθνους τοποθετήθηκαν στη δυναστεία του Φιλίππου και του Αλέξανδρου, διεκδικώντας το σύνολο του ιστορικού και πολιτιστικού παρελθόντος από την Ελλάδα και τη Βουλγαρία.</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ΨΗΦΙΣΜΑΤΑ-ΙΕΡΑ</a:t>
            </a:r>
            <a:endParaRPr lang="el-GR" dirty="0">
              <a:solidFill>
                <a:schemeClr val="tx1"/>
              </a:solidFill>
            </a:endParaRPr>
          </a:p>
        </p:txBody>
      </p:sp>
      <p:sp>
        <p:nvSpPr>
          <p:cNvPr id="3" name="Θέση περιεχομένου 2"/>
          <p:cNvSpPr>
            <a:spLocks noGrp="1"/>
          </p:cNvSpPr>
          <p:nvPr>
            <p:ph idx="1"/>
          </p:nvPr>
        </p:nvSpPr>
        <p:spPr>
          <a:xfrm>
            <a:off x="611560" y="2060847"/>
            <a:ext cx="7848872" cy="4187559"/>
          </a:xfrm>
        </p:spPr>
        <p:txBody>
          <a:bodyPr>
            <a:normAutofit/>
          </a:bodyPr>
          <a:lstStyle/>
          <a:p>
            <a:pPr indent="0" algn="just">
              <a:lnSpc>
                <a:spcPct val="110000"/>
              </a:lnSpc>
              <a:buNone/>
            </a:pPr>
            <a:r>
              <a:rPr lang="el-GR" sz="2800" dirty="0">
                <a:latin typeface="Times New Roman" pitchFamily="18" charset="0"/>
                <a:cs typeface="Times New Roman" pitchFamily="18" charset="0"/>
              </a:rPr>
              <a:t>Πολλά ψηφίσματα πόλεων της νότιας Ελλάδας για τους Μακεδόνες που ήταν εγκαταστημένοι σε αυτές</a:t>
            </a:r>
          </a:p>
          <a:p>
            <a:pPr indent="0" algn="just">
              <a:lnSpc>
                <a:spcPct val="110000"/>
              </a:lnSpc>
              <a:buNone/>
            </a:pPr>
            <a:r>
              <a:rPr lang="el-GR" sz="2800" dirty="0">
                <a:latin typeface="Times New Roman" pitchFamily="18" charset="0"/>
                <a:cs typeface="Times New Roman" pitchFamily="18" charset="0"/>
              </a:rPr>
              <a:t>Συμμετοχή βασιλιάδων και απλών ανθρώπων στους Ολυμπιακούς και σε άλλους πανελλήνιους αγώνες</a:t>
            </a:r>
          </a:p>
          <a:p>
            <a:pPr indent="0" algn="just">
              <a:lnSpc>
                <a:spcPct val="110000"/>
              </a:lnSpc>
              <a:buNone/>
            </a:pPr>
            <a:r>
              <a:rPr lang="el-GR" sz="2800" dirty="0">
                <a:latin typeface="Times New Roman" pitchFamily="18" charset="0"/>
                <a:cs typeface="Times New Roman" pitchFamily="18" charset="0"/>
              </a:rPr>
              <a:t>Συμμετοχή σε δράσεις των πανελλήνιας σημασίας ιερών</a:t>
            </a:r>
            <a:endParaRPr lang="el-GR" sz="2800" dirty="0"/>
          </a:p>
        </p:txBody>
      </p:sp>
    </p:spTree>
    <p:extLst>
      <p:ext uri="{BB962C8B-B14F-4D97-AF65-F5344CB8AC3E}">
        <p14:creationId xmlns:p14="http://schemas.microsoft.com/office/powerpoint/2010/main" val="1729186663"/>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BA1B66-6F6F-497B-A41B-03319D42452F}"/>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F7A2213A-C29C-46FA-B0DE-B8A077E0FEF4}"/>
              </a:ext>
            </a:extLst>
          </p:cNvPr>
          <p:cNvSpPr>
            <a:spLocks noGrp="1"/>
          </p:cNvSpPr>
          <p:nvPr>
            <p:ph idx="1"/>
          </p:nvPr>
        </p:nvSpPr>
        <p:spPr>
          <a:xfrm>
            <a:off x="304800" y="915337"/>
            <a:ext cx="8686800" cy="5826775"/>
          </a:xfrm>
        </p:spPr>
        <p:txBody>
          <a:bodyPr>
            <a:normAutofit lnSpcReduction="10000"/>
          </a:bodyPr>
          <a:lstStyle/>
          <a:p>
            <a:pPr marL="0" indent="0" eaLnBrk="1" fontAlgn="auto" hangingPunct="1">
              <a:spcAft>
                <a:spcPts val="0"/>
              </a:spcAft>
              <a:buFont typeface="Wingdings 2"/>
              <a:buNone/>
              <a:defRPr/>
            </a:pPr>
            <a:r>
              <a:rPr lang="el-GR" sz="2400" b="1" dirty="0"/>
              <a:t>                                     Τα μέσα ενημέρωσης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1944 εκδόθηκε η πρώτη μεταπολεμική εφημερίδα στα Σκόπια, η </a:t>
            </a:r>
            <a:r>
              <a:rPr lang="en-US" sz="2400" i="1" dirty="0"/>
              <a:t>Nova </a:t>
            </a:r>
            <a:r>
              <a:rPr lang="en-US" sz="2400" i="1" dirty="0" err="1"/>
              <a:t>Makedonija</a:t>
            </a:r>
            <a:r>
              <a:rPr lang="el-GR" sz="2400" i="1" dirty="0"/>
              <a:t>, </a:t>
            </a:r>
            <a:r>
              <a:rPr lang="el-GR" sz="2400" dirty="0"/>
              <a:t>ο τίτλος συμβόλιζε την προσπάθεια δημιουργίας του νέου κράτους και της νέας ταυτότητας του λαού</a:t>
            </a:r>
          </a:p>
          <a:p>
            <a:pPr eaLnBrk="1" fontAlgn="auto" hangingPunct="1">
              <a:spcAft>
                <a:spcPts val="0"/>
              </a:spcAft>
              <a:buFont typeface="Wingdings 2"/>
              <a:buChar char=""/>
              <a:defRPr/>
            </a:pPr>
            <a:r>
              <a:rPr lang="el-GR" sz="2400" dirty="0"/>
              <a:t>1945 </a:t>
            </a:r>
            <a:r>
              <a:rPr lang="en-US" sz="2400" dirty="0"/>
              <a:t>Radio Skopje</a:t>
            </a:r>
          </a:p>
          <a:p>
            <a:pPr eaLnBrk="1" fontAlgn="auto" hangingPunct="1">
              <a:spcAft>
                <a:spcPts val="0"/>
              </a:spcAft>
              <a:buFont typeface="Wingdings 2"/>
              <a:buChar char=""/>
              <a:defRPr/>
            </a:pPr>
            <a:r>
              <a:rPr lang="en-US" sz="2400" dirty="0"/>
              <a:t>1959 </a:t>
            </a:r>
            <a:r>
              <a:rPr lang="en-US" sz="2400" dirty="0" err="1"/>
              <a:t>Televizija</a:t>
            </a:r>
            <a:r>
              <a:rPr lang="en-US" sz="2400" dirty="0"/>
              <a:t> Skopje</a:t>
            </a:r>
          </a:p>
          <a:p>
            <a:pPr eaLnBrk="1" fontAlgn="auto" hangingPunct="1">
              <a:spcAft>
                <a:spcPts val="0"/>
              </a:spcAft>
              <a:buFont typeface="Wingdings 2"/>
              <a:buChar char=""/>
              <a:defRPr/>
            </a:pPr>
            <a:r>
              <a:rPr lang="en-US" sz="2400" dirty="0"/>
              <a:t>1964 </a:t>
            </a:r>
            <a:r>
              <a:rPr lang="en-US" sz="2400" dirty="0" err="1"/>
              <a:t>Makedonska</a:t>
            </a:r>
            <a:r>
              <a:rPr lang="en-US" sz="2400" dirty="0"/>
              <a:t> Radio </a:t>
            </a:r>
            <a:r>
              <a:rPr lang="en-US" sz="2400" dirty="0" err="1"/>
              <a:t>Televizija</a:t>
            </a:r>
            <a:r>
              <a:rPr lang="en-US" sz="2400" dirty="0"/>
              <a:t> (MRTV)</a:t>
            </a:r>
          </a:p>
          <a:p>
            <a:pPr eaLnBrk="1" fontAlgn="auto" hangingPunct="1">
              <a:spcAft>
                <a:spcPts val="0"/>
              </a:spcAft>
              <a:buFont typeface="Wingdings 2"/>
              <a:buChar char=""/>
              <a:defRPr/>
            </a:pPr>
            <a:r>
              <a:rPr lang="en-US" sz="2400" dirty="0"/>
              <a:t>T</a:t>
            </a:r>
            <a:r>
              <a:rPr lang="el-GR" sz="2400" dirty="0"/>
              <a:t>α μέσα ενημέρωσης έπαιξαν πολύ σημαντικό ρόλο στη δημιουργία και προβολή της νέας εθνικότητας, καθώς πρόβαλλαν θέματα λαογραφίας και ιστορίας, την τοπική μουσική, το θέατρο, τη λογοτεχνία και γενικά τον πολιτισμό. Δεν είναι δύσκολο να υποστηρίξει κανείς ότι τα ηλεκτρονικά μέσα ενημέρωσης αποτέλεσαν μαζί με την εκπαίδευση τα πιο σημαντικά μέσα για τη μορφοποίηση της «</a:t>
            </a:r>
            <a:r>
              <a:rPr lang="el-GR" sz="2400" dirty="0" err="1"/>
              <a:t>μακεδονικότητας</a:t>
            </a:r>
            <a:r>
              <a:rPr lang="el-GR" sz="2400" dirty="0"/>
              <a:t>» και της προώθησης της ιδέας αυτής στον τοπικό πληθυσμό.</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DB8E3A-C9B6-423B-BBEF-22054D7D4976}"/>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EC9CCDE7-B3FF-43C0-9317-34CF865708E6}"/>
              </a:ext>
            </a:extLst>
          </p:cNvPr>
          <p:cNvSpPr>
            <a:spLocks noGrp="1"/>
          </p:cNvSpPr>
          <p:nvPr>
            <p:ph idx="1"/>
          </p:nvPr>
        </p:nvSpPr>
        <p:spPr>
          <a:xfrm>
            <a:off x="304800" y="915337"/>
            <a:ext cx="8686800" cy="5826775"/>
          </a:xfrm>
        </p:spPr>
        <p:txBody>
          <a:bodyPr>
            <a:normAutofit/>
          </a:bodyPr>
          <a:lstStyle/>
          <a:p>
            <a:pPr marL="0" indent="0" eaLnBrk="1" fontAlgn="auto" hangingPunct="1">
              <a:spcAft>
                <a:spcPts val="0"/>
              </a:spcAft>
              <a:buFont typeface="Wingdings 2"/>
              <a:buNone/>
              <a:defRPr/>
            </a:pPr>
            <a:r>
              <a:rPr lang="el-GR" sz="2400" b="1" dirty="0"/>
              <a:t>                                          Οι πρόσφυγες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1950: Παιδιά του παιδομαζώματος-</a:t>
            </a:r>
            <a:r>
              <a:rPr lang="el-GR" sz="2400" dirty="0" err="1"/>
              <a:t>παιδοφυλάγματος</a:t>
            </a:r>
            <a:r>
              <a:rPr lang="el-GR" sz="2400" dirty="0"/>
              <a:t> στα Σκόπια με τους γονείς τους ή χωρίς (17.000-20.000 άτομα) </a:t>
            </a:r>
          </a:p>
          <a:p>
            <a:pPr eaLnBrk="1" fontAlgn="auto" hangingPunct="1">
              <a:spcAft>
                <a:spcPts val="0"/>
              </a:spcAft>
              <a:buFont typeface="Wingdings 2"/>
              <a:buChar char=""/>
              <a:defRPr/>
            </a:pPr>
            <a:r>
              <a:rPr lang="el-GR" sz="2400" dirty="0"/>
              <a:t>Οι αρχές στα Σκόπια τους καλοδέχθηκαν και τους ενέταξαν στην τοπική κοινωνία</a:t>
            </a:r>
          </a:p>
          <a:p>
            <a:pPr eaLnBrk="1" fontAlgn="auto" hangingPunct="1">
              <a:spcAft>
                <a:spcPts val="0"/>
              </a:spcAft>
              <a:buFont typeface="Wingdings 2"/>
              <a:buChar char=""/>
              <a:defRPr/>
            </a:pPr>
            <a:r>
              <a:rPr lang="el-GR" sz="2400" dirty="0"/>
              <a:t>1950 αρχίζουν να δημιουργούνται οργανώσεις </a:t>
            </a:r>
            <a:r>
              <a:rPr lang="el-GR" sz="2400" dirty="0" err="1"/>
              <a:t>Αιγαιατών</a:t>
            </a:r>
            <a:r>
              <a:rPr lang="el-GR" sz="2400" dirty="0"/>
              <a:t> Προσφύγων με σκοπό την αποξένωση από το ΚΚΕ και την αντιπαράθεση με την Ελλάδα</a:t>
            </a:r>
          </a:p>
          <a:p>
            <a:pPr eaLnBrk="1" fontAlgn="auto" hangingPunct="1">
              <a:spcAft>
                <a:spcPts val="0"/>
              </a:spcAft>
              <a:buFont typeface="Wingdings 2"/>
              <a:buChar char=""/>
              <a:defRPr/>
            </a:pPr>
            <a:r>
              <a:rPr lang="el-GR" sz="2400" dirty="0"/>
              <a:t>Αποκτούν σημαντικό ρόλο στο Ινστιτούτο Εθνικής Ιστορίας και ουσιαστικά είναι αυτοί που γράφουν την ιστορία και καλλιεργούν την εχθρότητα και τον αλυτρωτισμό</a:t>
            </a:r>
          </a:p>
          <a:p>
            <a:pPr eaLnBrk="1" fontAlgn="auto" hangingPunct="1">
              <a:spcAft>
                <a:spcPts val="0"/>
              </a:spcAft>
              <a:buFont typeface="Wingdings 2"/>
              <a:buChar char=""/>
              <a:defRPr/>
            </a:pPr>
            <a:r>
              <a:rPr lang="el-GR" sz="2400" dirty="0"/>
              <a:t>1980:Δημιουργία οργανώσεων στον Καναδά. Πολύ μαχητικές</a:t>
            </a:r>
          </a:p>
          <a:p>
            <a:pPr marL="0" indent="0" eaLnBrk="1" fontAlgn="auto" hangingPunct="1">
              <a:spcAft>
                <a:spcPts val="0"/>
              </a:spcAft>
              <a:buFont typeface="Wingdings 2"/>
              <a:buNone/>
              <a:defRPr/>
            </a:pPr>
            <a:endParaRPr lang="el-GR" sz="2400" dirty="0"/>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528C79-E101-470E-B743-65BC7ADB61C2}"/>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a:extLst>
              <a:ext uri="{FF2B5EF4-FFF2-40B4-BE49-F238E27FC236}">
                <a16:creationId xmlns:a16="http://schemas.microsoft.com/office/drawing/2014/main" id="{E5B1C584-94E2-4395-838E-6DD13C8B3B06}"/>
              </a:ext>
            </a:extLst>
          </p:cNvPr>
          <p:cNvSpPr>
            <a:spLocks noGrp="1"/>
          </p:cNvSpPr>
          <p:nvPr>
            <p:ph idx="1"/>
          </p:nvPr>
        </p:nvSpPr>
        <p:spPr>
          <a:xfrm>
            <a:off x="304800" y="915337"/>
            <a:ext cx="8686800" cy="5826775"/>
          </a:xfrm>
        </p:spPr>
        <p:txBody>
          <a:bodyPr>
            <a:normAutofit/>
          </a:bodyPr>
          <a:lstStyle/>
          <a:p>
            <a:pPr marL="0" indent="0" eaLnBrk="1" fontAlgn="auto" hangingPunct="1">
              <a:spcAft>
                <a:spcPts val="0"/>
              </a:spcAft>
              <a:buFont typeface="Wingdings 2"/>
              <a:buNone/>
              <a:defRPr/>
            </a:pPr>
            <a:r>
              <a:rPr lang="el-GR" sz="2400" b="1" dirty="0"/>
              <a:t>                           Οι υπερατλαντικοί μετανάστες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Μετανάστευση από τη Μακεδονία για το Νέο Κόσμο ήδη από τις αρχές του 20</a:t>
            </a:r>
            <a:r>
              <a:rPr lang="el-GR" sz="2400" baseline="30000" dirty="0"/>
              <a:t>ου</a:t>
            </a:r>
            <a:r>
              <a:rPr lang="el-GR" sz="2400" dirty="0"/>
              <a:t> αι. Κάποιοι από αυτούς ήταν </a:t>
            </a:r>
            <a:r>
              <a:rPr lang="el-GR" sz="2400" dirty="0" err="1"/>
              <a:t>βουλγαρόφιλοι</a:t>
            </a:r>
            <a:r>
              <a:rPr lang="el-GR" sz="2400" dirty="0"/>
              <a:t> </a:t>
            </a:r>
          </a:p>
          <a:p>
            <a:pPr eaLnBrk="1" fontAlgn="auto" hangingPunct="1">
              <a:spcAft>
                <a:spcPts val="0"/>
              </a:spcAft>
              <a:buFont typeface="Wingdings 2"/>
              <a:buChar char=""/>
              <a:defRPr/>
            </a:pPr>
            <a:r>
              <a:rPr lang="el-GR" sz="2400" dirty="0"/>
              <a:t>Μετά το Β’ Παγκόσμιο Πόλεμο, οι περισσότεροι μετανάστες, που κατάγονταν από το χώρο της ΛΔΜ, ήρθαν σε αντιπαράθεση με τους </a:t>
            </a:r>
            <a:r>
              <a:rPr lang="el-GR" sz="2400" dirty="0" err="1"/>
              <a:t>βουλγαρόφιλους</a:t>
            </a:r>
            <a:r>
              <a:rPr lang="el-GR" sz="2400" dirty="0"/>
              <a:t> μετανάστες του Μεσοπολέμου. Επικράτησαν εύκολα και δημιούργησαν «μακεδονικές κοινότητες»</a:t>
            </a:r>
          </a:p>
          <a:p>
            <a:pPr eaLnBrk="1" fontAlgn="auto" hangingPunct="1">
              <a:spcAft>
                <a:spcPts val="0"/>
              </a:spcAft>
              <a:buFont typeface="Wingdings 2"/>
              <a:buChar char=""/>
              <a:defRPr/>
            </a:pPr>
            <a:r>
              <a:rPr lang="el-GR" sz="2400" dirty="0"/>
              <a:t>Οι κοινότητες των Σλαβομακεδόνων ήρθαν σε απευθείας αντιπαράθεση με τις οργανώσεις των </a:t>
            </a:r>
            <a:r>
              <a:rPr lang="el-GR" sz="2400" dirty="0" err="1"/>
              <a:t>Ελληνομακεδόνων</a:t>
            </a:r>
            <a:r>
              <a:rPr lang="el-GR" sz="2400" dirty="0"/>
              <a:t> και τις </a:t>
            </a:r>
            <a:r>
              <a:rPr lang="el-GR" sz="2400" dirty="0" err="1"/>
              <a:t>Παμμακεδονικές</a:t>
            </a:r>
            <a:r>
              <a:rPr lang="el-GR" sz="2400" dirty="0"/>
              <a:t>. Η αντιπαράθεση πέρασε γρήγορα σε θέματα εθνικά. </a:t>
            </a:r>
          </a:p>
          <a:p>
            <a:pPr eaLnBrk="1" fontAlgn="auto" hangingPunct="1">
              <a:spcAft>
                <a:spcPts val="0"/>
              </a:spcAft>
              <a:buFont typeface="Wingdings 2"/>
              <a:buChar char=""/>
              <a:defRPr/>
            </a:pPr>
            <a:r>
              <a:rPr lang="el-GR" sz="2400" dirty="0"/>
              <a:t>Ήταν αυτοί οι πρώτοι που δημιούργησαν ένα ιστορικό παρελθόν με αφετηρία στο Φίλιππο και τον Αλέξανδρο σε διάσταση με την επίσημη ιστοριογραφία στα Σκόπια</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1F1C0-9198-4BA1-8A52-8DD5ACEA2C6C}"/>
              </a:ext>
            </a:extLst>
          </p:cNvPr>
          <p:cNvSpPr>
            <a:spLocks noGrp="1"/>
          </p:cNvSpPr>
          <p:nvPr>
            <p:ph type="title"/>
          </p:nvPr>
        </p:nvSpPr>
        <p:spPr/>
        <p:txBody>
          <a:bodyPr/>
          <a:lstStyle/>
          <a:p>
            <a:pPr eaLnBrk="1" fontAlgn="auto" hangingPunct="1">
              <a:spcAft>
                <a:spcPts val="0"/>
              </a:spcAft>
              <a:defRPr/>
            </a:pPr>
            <a:endParaRPr lang="el-GR" sz="2000" b="1" cap="none" dirty="0"/>
          </a:p>
        </p:txBody>
      </p:sp>
      <p:sp>
        <p:nvSpPr>
          <p:cNvPr id="23555" name="Θέση περιεχομένου 2">
            <a:extLst>
              <a:ext uri="{FF2B5EF4-FFF2-40B4-BE49-F238E27FC236}">
                <a16:creationId xmlns:a16="http://schemas.microsoft.com/office/drawing/2014/main" id="{EF32D8F3-3F2E-482F-8535-EEA92F1223BD}"/>
              </a:ext>
            </a:extLst>
          </p:cNvPr>
          <p:cNvSpPr>
            <a:spLocks noGrp="1"/>
          </p:cNvSpPr>
          <p:nvPr>
            <p:ph idx="1"/>
          </p:nvPr>
        </p:nvSpPr>
        <p:spPr>
          <a:xfrm>
            <a:off x="304800" y="915337"/>
            <a:ext cx="8686800" cy="5826775"/>
          </a:xfrm>
        </p:spPr>
        <p:txBody>
          <a:bodyPr>
            <a:normAutofit lnSpcReduction="10000"/>
          </a:bodyPr>
          <a:lstStyle/>
          <a:p>
            <a:pPr marL="0" indent="0" eaLnBrk="1" hangingPunct="1">
              <a:buFont typeface="Wingdings 2" panose="05020102010507070707" pitchFamily="18" charset="2"/>
              <a:buNone/>
            </a:pPr>
            <a:r>
              <a:rPr lang="el-GR" altLang="el-GR" sz="2400" b="1" dirty="0"/>
              <a:t>                                                         Επίμετρο</a:t>
            </a:r>
          </a:p>
          <a:p>
            <a:pPr marL="0" indent="0" eaLnBrk="1" hangingPunct="1">
              <a:buFont typeface="Wingdings 2" panose="05020102010507070707" pitchFamily="18" charset="2"/>
              <a:buNone/>
            </a:pPr>
            <a:endParaRPr lang="el-GR" altLang="el-GR" sz="2400" dirty="0"/>
          </a:p>
          <a:p>
            <a:pPr marL="0" indent="0" eaLnBrk="1" hangingPunct="1">
              <a:buFont typeface="Wingdings 2" panose="05020102010507070707" pitchFamily="18" charset="2"/>
              <a:buNone/>
            </a:pPr>
            <a:r>
              <a:rPr lang="el-GR" altLang="el-GR" sz="2400" dirty="0"/>
              <a:t>1991: Ανεξαρτησία από τη Γιουγκοσλαβία</a:t>
            </a:r>
          </a:p>
          <a:p>
            <a:pPr marL="0" indent="0" eaLnBrk="1" hangingPunct="1">
              <a:buFont typeface="Wingdings 2" panose="05020102010507070707" pitchFamily="18" charset="2"/>
              <a:buNone/>
            </a:pPr>
            <a:r>
              <a:rPr lang="el-GR" altLang="el-GR" sz="2400" dirty="0"/>
              <a:t>1992: Ελληνική αντίδραση</a:t>
            </a:r>
          </a:p>
          <a:p>
            <a:pPr marL="0" indent="0" eaLnBrk="1" hangingPunct="1">
              <a:buFont typeface="Wingdings 2" panose="05020102010507070707" pitchFamily="18" charset="2"/>
              <a:buNone/>
            </a:pPr>
            <a:r>
              <a:rPr lang="el-GR" altLang="el-GR" sz="2400" dirty="0"/>
              <a:t>1995: Υπογραφή Ενδιάμεσης Συμφωνίας</a:t>
            </a:r>
          </a:p>
          <a:p>
            <a:pPr marL="0" indent="0" eaLnBrk="1" hangingPunct="1">
              <a:buFont typeface="Wingdings 2" panose="05020102010507070707" pitchFamily="18" charset="2"/>
              <a:buNone/>
            </a:pPr>
            <a:r>
              <a:rPr lang="el-GR" altLang="el-GR" sz="2400" dirty="0"/>
              <a:t>1996 κ.ε. Αμφιταλαντεύσεις στην ακολουθούμενη πολιτική</a:t>
            </a:r>
          </a:p>
          <a:p>
            <a:pPr marL="0" indent="0" eaLnBrk="1" hangingPunct="1">
              <a:buFont typeface="Wingdings 2" panose="05020102010507070707" pitchFamily="18" charset="2"/>
              <a:buNone/>
            </a:pPr>
            <a:r>
              <a:rPr lang="el-GR" altLang="el-GR" sz="2400" dirty="0"/>
              <a:t>2001: Συγκρούσεις, εμφύλιος πόλεμος με την αλβανική κοινότητα. Η Ελλάδα υποστηρίζει τους </a:t>
            </a:r>
            <a:r>
              <a:rPr lang="el-GR" altLang="el-GR" sz="2400" dirty="0" err="1"/>
              <a:t>Σλαβομακεδόνες</a:t>
            </a:r>
            <a:endParaRPr lang="el-GR" altLang="el-GR" sz="2400" dirty="0"/>
          </a:p>
          <a:p>
            <a:pPr marL="0" indent="0" eaLnBrk="1" hangingPunct="1">
              <a:buFont typeface="Wingdings 2" panose="05020102010507070707" pitchFamily="18" charset="2"/>
              <a:buNone/>
            </a:pPr>
            <a:r>
              <a:rPr lang="el-GR" altLang="el-GR" sz="2400" dirty="0"/>
              <a:t>2004: Αναγνώριση ως Μακεδονία από τις ΗΠΑ</a:t>
            </a:r>
          </a:p>
          <a:p>
            <a:pPr marL="0" indent="0" eaLnBrk="1" hangingPunct="1">
              <a:buFont typeface="Wingdings 2" panose="05020102010507070707" pitchFamily="18" charset="2"/>
              <a:buNone/>
            </a:pPr>
            <a:r>
              <a:rPr lang="el-GR" altLang="el-GR" sz="2400" dirty="0"/>
              <a:t>2008: Ελληνικό βέτο στην ένταξη στο ΝΑΤΟ</a:t>
            </a:r>
          </a:p>
          <a:p>
            <a:pPr marL="0" indent="0" eaLnBrk="1" hangingPunct="1">
              <a:buFont typeface="Wingdings 2" panose="05020102010507070707" pitchFamily="18" charset="2"/>
              <a:buNone/>
            </a:pPr>
            <a:r>
              <a:rPr lang="el-GR" altLang="el-GR" sz="2400" dirty="0"/>
              <a:t>2008 κ.ε. : Αδιαλλαξία και </a:t>
            </a:r>
            <a:r>
              <a:rPr lang="el-GR" altLang="el-GR" sz="2400" dirty="0" err="1"/>
              <a:t>μακεδονισμός</a:t>
            </a:r>
            <a:endParaRPr lang="el-GR" altLang="el-GR" sz="2400" dirty="0"/>
          </a:p>
          <a:p>
            <a:pPr marL="0" indent="0" eaLnBrk="1" hangingPunct="1">
              <a:buFont typeface="Wingdings 2" panose="05020102010507070707" pitchFamily="18" charset="2"/>
              <a:buNone/>
            </a:pPr>
            <a:r>
              <a:rPr lang="el-GR" altLang="el-GR" sz="2400" dirty="0"/>
              <a:t>2012: Βουλγαρικό βέτο στην ένταξη στην ΕΕ</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836712"/>
            <a:ext cx="5791200" cy="723528"/>
          </a:xfrm>
        </p:spPr>
        <p:txBody>
          <a:bodyPr>
            <a:normAutofit/>
          </a:bodyPr>
          <a:lstStyle/>
          <a:p>
            <a:r>
              <a:rPr lang="el-GR" dirty="0">
                <a:solidFill>
                  <a:schemeClr val="tx1"/>
                </a:solidFill>
              </a:rPr>
              <a:t>ΕΠΙΓΡΑΦΕΣ</a:t>
            </a:r>
          </a:p>
        </p:txBody>
      </p:sp>
      <p:sp>
        <p:nvSpPr>
          <p:cNvPr id="3" name="Θέση περιεχομένου 2"/>
          <p:cNvSpPr>
            <a:spLocks noGrp="1"/>
          </p:cNvSpPr>
          <p:nvPr>
            <p:ph idx="1"/>
          </p:nvPr>
        </p:nvSpPr>
        <p:spPr>
          <a:xfrm>
            <a:off x="457200" y="1412776"/>
            <a:ext cx="7620000" cy="5445224"/>
          </a:xfrm>
        </p:spPr>
        <p:txBody>
          <a:bodyPr>
            <a:normAutofit/>
          </a:bodyPr>
          <a:lstStyle/>
          <a:p>
            <a:pPr algn="just">
              <a:buFont typeface="Wingdings" pitchFamily="2" charset="2"/>
              <a:buChar char="Ø"/>
            </a:pPr>
            <a:r>
              <a:rPr lang="el-GR" dirty="0">
                <a:latin typeface="Times New Roman" pitchFamily="18" charset="0"/>
                <a:cs typeface="Times New Roman" pitchFamily="18" charset="0"/>
              </a:rPr>
              <a:t> </a:t>
            </a:r>
            <a:r>
              <a:rPr lang="el-GR" sz="2800" dirty="0">
                <a:latin typeface="Times New Roman" pitchFamily="18" charset="0"/>
                <a:cs typeface="Times New Roman" pitchFamily="18" charset="0"/>
              </a:rPr>
              <a:t>συμμετοχή  σε πανελλήνιους αγώνες,</a:t>
            </a:r>
          </a:p>
          <a:p>
            <a:pPr algn="just">
              <a:buFont typeface="Wingdings" pitchFamily="2" charset="2"/>
              <a:buChar char="ü"/>
            </a:pPr>
            <a:r>
              <a:rPr lang="el-GR" sz="2800" dirty="0">
                <a:latin typeface="Times New Roman" pitchFamily="18" charset="0"/>
                <a:cs typeface="Times New Roman" pitchFamily="18" charset="0"/>
              </a:rPr>
              <a:t> δράση ως πρόξενοι στις πόλεις της ηπειρωτικής και νησιωτικής Ελλάδας </a:t>
            </a:r>
          </a:p>
          <a:p>
            <a:pPr algn="just">
              <a:buFont typeface="Wingdings" pitchFamily="2" charset="2"/>
              <a:buChar char="ü"/>
            </a:pPr>
            <a:r>
              <a:rPr lang="el-GR" sz="2800" dirty="0">
                <a:latin typeface="Times New Roman" pitchFamily="18" charset="0"/>
                <a:cs typeface="Times New Roman" pitchFamily="18" charset="0"/>
              </a:rPr>
              <a:t>παρουσίαση  ως </a:t>
            </a:r>
            <a:r>
              <a:rPr lang="el-GR" sz="2800" dirty="0" err="1">
                <a:latin typeface="Times New Roman" pitchFamily="18" charset="0"/>
                <a:cs typeface="Times New Roman" pitchFamily="18" charset="0"/>
              </a:rPr>
              <a:t>θεωροδόκων</a:t>
            </a:r>
            <a:r>
              <a:rPr lang="el-GR" sz="2800" dirty="0">
                <a:latin typeface="Times New Roman" pitchFamily="18" charset="0"/>
                <a:cs typeface="Times New Roman" pitchFamily="18" charset="0"/>
              </a:rPr>
              <a:t> στους καταλόγους του Άργους , της Επιδαύρου και των Δελφών.</a:t>
            </a:r>
          </a:p>
          <a:p>
            <a:pPr algn="just">
              <a:buFont typeface="Wingdings" pitchFamily="2" charset="2"/>
              <a:buChar char="ü"/>
            </a:pPr>
            <a:r>
              <a:rPr lang="el-GR" sz="2800" dirty="0">
                <a:latin typeface="Times New Roman" pitchFamily="18" charset="0"/>
                <a:cs typeface="Times New Roman" pitchFamily="18" charset="0"/>
              </a:rPr>
              <a:t>  ανάπτυξης της </a:t>
            </a:r>
            <a:r>
              <a:rPr lang="el-GR" sz="2800" i="1" dirty="0">
                <a:latin typeface="Times New Roman" pitchFamily="18" charset="0"/>
                <a:cs typeface="Times New Roman" pitchFamily="18" charset="0"/>
              </a:rPr>
              <a:t>πόλεως </a:t>
            </a:r>
            <a:r>
              <a:rPr lang="el-GR" sz="2800" dirty="0">
                <a:latin typeface="Times New Roman" pitchFamily="18" charset="0"/>
                <a:cs typeface="Times New Roman" pitchFamily="18" charset="0"/>
              </a:rPr>
              <a:t>στο μακεδονικό βασίλειο</a:t>
            </a:r>
          </a:p>
          <a:p>
            <a:pPr algn="just">
              <a:buFont typeface="Wingdings" pitchFamily="2" charset="2"/>
              <a:buChar char="ü"/>
            </a:pPr>
            <a:r>
              <a:rPr lang="el-GR" sz="2800" i="1" dirty="0">
                <a:latin typeface="Times New Roman" pitchFamily="18" charset="0"/>
                <a:cs typeface="Times New Roman" pitchFamily="18" charset="0"/>
              </a:rPr>
              <a:t> </a:t>
            </a:r>
            <a:r>
              <a:rPr lang="el-GR" sz="2800" dirty="0">
                <a:latin typeface="Times New Roman" pitchFamily="18" charset="0"/>
                <a:cs typeface="Times New Roman" pitchFamily="18" charset="0"/>
              </a:rPr>
              <a:t> ίδρυση της Ελληνικής Συμμαχίας το 224 </a:t>
            </a:r>
            <a:r>
              <a:rPr lang="el-GR" sz="2800" dirty="0" err="1">
                <a:latin typeface="Times New Roman" pitchFamily="18" charset="0"/>
                <a:cs typeface="Times New Roman" pitchFamily="18" charset="0"/>
              </a:rPr>
              <a:t>π.Χ.</a:t>
            </a:r>
            <a:r>
              <a:rPr lang="el-GR" sz="2800" dirty="0">
                <a:latin typeface="Times New Roman" pitchFamily="18" charset="0"/>
                <a:cs typeface="Times New Roman" pitchFamily="18" charset="0"/>
              </a:rPr>
              <a:t>, στην οποία συμμετέχουν όπως και άλλα ελληνικά φύλα</a:t>
            </a:r>
          </a:p>
          <a:p>
            <a:endParaRPr lang="el-GR" dirty="0"/>
          </a:p>
        </p:txBody>
      </p:sp>
    </p:spTree>
    <p:extLst>
      <p:ext uri="{BB962C8B-B14F-4D97-AF65-F5344CB8AC3E}">
        <p14:creationId xmlns:p14="http://schemas.microsoft.com/office/powerpoint/2010/main" val="2179240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CD00D-9196-4930-B54D-C15FA0CAE1A6}"/>
              </a:ext>
            </a:extLst>
          </p:cNvPr>
          <p:cNvSpPr>
            <a:spLocks noGrp="1"/>
          </p:cNvSpPr>
          <p:nvPr>
            <p:ph type="title"/>
          </p:nvPr>
        </p:nvSpPr>
        <p:spPr/>
        <p:txBody>
          <a:bodyPr/>
          <a:lstStyle/>
          <a:p>
            <a:r>
              <a:rPr lang="el-GR" sz="3200" b="0" i="0" dirty="0">
                <a:solidFill>
                  <a:schemeClr val="tx1"/>
                </a:solidFill>
                <a:effectLst/>
                <a:latin typeface="Times New Roman" panose="02020603050405020304" pitchFamily="18" charset="0"/>
                <a:cs typeface="Times New Roman" panose="02020603050405020304" pitchFamily="18" charset="0"/>
              </a:rPr>
              <a:t>Ο </a:t>
            </a:r>
            <a:r>
              <a:rPr lang="el-GR" sz="3200" b="1" i="0" dirty="0" err="1">
                <a:solidFill>
                  <a:schemeClr val="tx1"/>
                </a:solidFill>
                <a:effectLst/>
                <a:latin typeface="Times New Roman" panose="02020603050405020304" pitchFamily="18" charset="0"/>
                <a:cs typeface="Times New Roman" panose="02020603050405020304" pitchFamily="18" charset="0"/>
              </a:rPr>
              <a:t>θεωροδόκος</a:t>
            </a:r>
            <a:r>
              <a:rPr lang="el-GR" sz="3200" b="0" i="0" dirty="0">
                <a:solidFill>
                  <a:srgbClr val="202122"/>
                </a:solidFill>
                <a:effectLst/>
                <a:latin typeface="Times New Roman" panose="02020603050405020304" pitchFamily="18" charset="0"/>
                <a:cs typeface="Times New Roman" panose="02020603050405020304" pitchFamily="18" charset="0"/>
              </a:rPr>
              <a:t> </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8F281211-D096-4097-A13D-C7285D612DE1}"/>
              </a:ext>
            </a:extLst>
          </p:cNvPr>
          <p:cNvSpPr>
            <a:spLocks noGrp="1"/>
          </p:cNvSpPr>
          <p:nvPr>
            <p:ph idx="1"/>
          </p:nvPr>
        </p:nvSpPr>
        <p:spPr>
          <a:xfrm>
            <a:off x="251520" y="1196753"/>
            <a:ext cx="7287834" cy="5051654"/>
          </a:xfrm>
        </p:spPr>
        <p:txBody>
          <a:bodyPr>
            <a:normAutofit lnSpcReduction="10000"/>
          </a:bodyPr>
          <a:lstStyle/>
          <a:p>
            <a:pPr algn="l"/>
            <a:r>
              <a:rPr lang="el-GR" dirty="0">
                <a:latin typeface="Arial" panose="020B0604020202020204" pitchFamily="34" charset="0"/>
              </a:rPr>
              <a:t>Ή</a:t>
            </a:r>
            <a:r>
              <a:rPr lang="el-GR" b="0" i="0" dirty="0">
                <a:effectLst/>
                <a:latin typeface="Arial" panose="020B0604020202020204" pitchFamily="34" charset="0"/>
              </a:rPr>
              <a:t>ταν τίτλος λειτουργού, καθήκον ήταν να υποδέχεται και να βοηθά τους θεωρούς  («θεατές», ιερούς προσκεκλημένους) πριν από πανελλήνιους αγώνες και γιορτές. </a:t>
            </a:r>
          </a:p>
          <a:p>
            <a:pPr algn="l"/>
            <a:r>
              <a:rPr lang="el-GR" b="0" i="0" dirty="0">
                <a:effectLst/>
                <a:latin typeface="Arial" panose="020B0604020202020204" pitchFamily="34" charset="0"/>
              </a:rPr>
              <a:t>Ο </a:t>
            </a:r>
            <a:r>
              <a:rPr lang="el-GR" b="0" i="0" dirty="0" err="1">
                <a:effectLst/>
                <a:latin typeface="Arial" panose="020B0604020202020204" pitchFamily="34" charset="0"/>
              </a:rPr>
              <a:t>θεωροδόκος</a:t>
            </a:r>
            <a:r>
              <a:rPr lang="el-GR" b="0" i="0" dirty="0">
                <a:effectLst/>
                <a:latin typeface="Arial" panose="020B0604020202020204" pitchFamily="34" charset="0"/>
              </a:rPr>
              <a:t> οριζόταν άλλοτε από την κοινότητα στην οποία ζούσε και άλλοτε από την κοινότητα που έστελνε τους θεωρούς.</a:t>
            </a:r>
          </a:p>
          <a:p>
            <a:pPr algn="l"/>
            <a:r>
              <a:rPr lang="el-GR" b="0" i="0" dirty="0">
                <a:effectLst/>
                <a:latin typeface="Arial" panose="020B0604020202020204" pitchFamily="34" charset="0"/>
              </a:rPr>
              <a:t>οι </a:t>
            </a:r>
            <a:r>
              <a:rPr lang="el-GR" b="0" i="0" dirty="0" err="1">
                <a:effectLst/>
                <a:latin typeface="Arial" panose="020B0604020202020204" pitchFamily="34" charset="0"/>
              </a:rPr>
              <a:t>θεωροδόκοι</a:t>
            </a:r>
            <a:r>
              <a:rPr lang="el-GR" b="0" i="0" dirty="0">
                <a:effectLst/>
                <a:latin typeface="Arial" panose="020B0604020202020204" pitchFamily="34" charset="0"/>
              </a:rPr>
              <a:t> αναλάμβαναν το κόστος φιλοξενίας των θεωρών και να τους παρέχουν επαρκές κατάλυμα, και ήταν πλούσιοι.</a:t>
            </a:r>
            <a:endParaRPr lang="en-US" b="0" i="0" dirty="0">
              <a:effectLst/>
              <a:latin typeface="Arial" panose="020B0604020202020204" pitchFamily="34" charset="0"/>
            </a:endParaRPr>
          </a:p>
          <a:p>
            <a:r>
              <a:rPr lang="el-GR" b="0" i="0" dirty="0">
                <a:effectLst/>
                <a:latin typeface="Arial" panose="020B0604020202020204" pitchFamily="34" charset="0"/>
              </a:rPr>
              <a:t> </a:t>
            </a:r>
            <a:r>
              <a:rPr lang="en-US" sz="2000" b="0" i="0" dirty="0">
                <a:effectLst/>
                <a:latin typeface="Arial" panose="020B0604020202020204" pitchFamily="34" charset="0"/>
              </a:rPr>
              <a:t>(Dillon, Matthew. </a:t>
            </a:r>
            <a:r>
              <a:rPr lang="en-US" sz="2000" b="0" i="1" dirty="0">
                <a:effectLst/>
                <a:latin typeface="Arial" panose="020B0604020202020204" pitchFamily="34" charset="0"/>
              </a:rPr>
              <a:t>Pilgrims and Pilgrimage in Ancient Greece</a:t>
            </a:r>
            <a:r>
              <a:rPr lang="en-US" sz="2000" b="0" i="0" dirty="0">
                <a:effectLst/>
                <a:latin typeface="Arial" panose="020B0604020202020204" pitchFamily="34" charset="0"/>
              </a:rPr>
              <a:t>. Routledge, 1997)</a:t>
            </a:r>
            <a:endParaRPr lang="el-GR" sz="2000" dirty="0">
              <a:latin typeface="Times New Roman" pitchFamily="18" charset="0"/>
              <a:cs typeface="Times New Roman" pitchFamily="18" charset="0"/>
            </a:endParaRPr>
          </a:p>
          <a:p>
            <a:pPr algn="l"/>
            <a:endParaRPr lang="el-GR" dirty="0"/>
          </a:p>
        </p:txBody>
      </p:sp>
    </p:spTree>
    <p:extLst>
      <p:ext uri="{BB962C8B-B14F-4D97-AF65-F5344CB8AC3E}">
        <p14:creationId xmlns:p14="http://schemas.microsoft.com/office/powerpoint/2010/main" val="1589180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0"/>
            <a:ext cx="8064896" cy="6858000"/>
          </a:xfrm>
        </p:spPr>
        <p:txBody>
          <a:bodyPr>
            <a:normAutofit/>
          </a:bodyPr>
          <a:lstStyle/>
          <a:p>
            <a:pPr>
              <a:buFont typeface="Wingdings" pitchFamily="2" charset="2"/>
              <a:buChar char="q"/>
            </a:pPr>
            <a:endParaRPr lang="en-US" sz="2400" b="1" dirty="0">
              <a:latin typeface="Times New Roman" pitchFamily="18" charset="0"/>
              <a:cs typeface="Times New Roman" pitchFamily="18" charset="0"/>
            </a:endParaRPr>
          </a:p>
          <a:p>
            <a:pPr marL="0" indent="0">
              <a:buNone/>
            </a:pPr>
            <a:endParaRPr lang="en-US" sz="2400" b="1" dirty="0">
              <a:latin typeface="Times New Roman" pitchFamily="18" charset="0"/>
              <a:cs typeface="Times New Roman" pitchFamily="18" charset="0"/>
            </a:endParaRPr>
          </a:p>
          <a:p>
            <a:pPr marL="0" indent="0">
              <a:buNone/>
            </a:pPr>
            <a:r>
              <a:rPr lang="el-GR" b="1" dirty="0">
                <a:solidFill>
                  <a:srgbClr val="FF0000"/>
                </a:solidFill>
                <a:latin typeface="Times New Roman" panose="02020603050405020304" pitchFamily="18" charset="0"/>
                <a:cs typeface="Times New Roman" pitchFamily="18" charset="0"/>
              </a:rPr>
              <a:t>Κατάλογος της Επιδαύρου (360π.Χ.)</a:t>
            </a:r>
          </a:p>
          <a:p>
            <a:pPr algn="just">
              <a:buFont typeface="Wingdings" pitchFamily="2" charset="2"/>
              <a:buChar char="Ø"/>
            </a:pPr>
            <a:r>
              <a:rPr lang="el-GR" b="1" dirty="0">
                <a:latin typeface="Times New Roman" panose="02020603050405020304" pitchFamily="18" charset="0"/>
                <a:cs typeface="Times New Roman" pitchFamily="18" charset="0"/>
              </a:rPr>
              <a:t>Οι θεωροί (= ιεροί απεσταλμένοι των πανελλήνιων ιερών) επισκέπτονταν μόνο κράτη και ανήγγειλαν στις αρχές τους την ιερή ανακωχή και τους επικείμενους αγώνες, στους οποίους συμμετείχαν μόνο Έλληνες.</a:t>
            </a:r>
          </a:p>
          <a:p>
            <a:pPr algn="just">
              <a:buFont typeface="Wingdings" pitchFamily="2" charset="2"/>
              <a:buChar char="Ø"/>
            </a:pPr>
            <a:r>
              <a:rPr lang="el-GR" b="1" dirty="0">
                <a:latin typeface="Times New Roman" panose="02020603050405020304" pitchFamily="18" charset="0"/>
                <a:cs typeface="Times New Roman" pitchFamily="18" charset="0"/>
              </a:rPr>
              <a:t>Το βασίλειο της Μακεδονίας δεν απουσιάζει από τον κατάλογο της Επιδαύρου. Οι επιδαύριοι θεωροδόκοι επισκέφτηκαν μόνο τη Μακεδονία  ως πρωτεύουσα του κράτους, επειδή ήταν η έδρα των αρχών στις οποίες έπρεπε να γίνει η επαγγελία.</a:t>
            </a:r>
            <a:endParaRPr lang="en-US" b="1" dirty="0">
              <a:latin typeface="Times New Roman" panose="02020603050405020304" pitchFamily="18" charset="0"/>
              <a:cs typeface="Times New Roman" pitchFamily="18" charset="0"/>
            </a:endParaRPr>
          </a:p>
          <a:p>
            <a:pPr algn="just">
              <a:buFont typeface="Wingdings" pitchFamily="2" charset="2"/>
              <a:buChar char="Ø"/>
            </a:pPr>
            <a:r>
              <a:rPr lang="en-US" b="1" dirty="0">
                <a:latin typeface="Times New Roman" panose="02020603050405020304" pitchFamily="18" charset="0"/>
                <a:cs typeface="Times New Roman" pitchFamily="18" charset="0"/>
                <a:hlinkClick r:id="rId2"/>
              </a:rPr>
              <a:t>https://epigraphy.packhum.org/text/28523</a:t>
            </a:r>
            <a:r>
              <a:rPr lang="en-US" b="1" dirty="0">
                <a:latin typeface="Times New Roman" panose="02020603050405020304" pitchFamily="18" charset="0"/>
                <a:cs typeface="Times New Roman" pitchFamily="18" charset="0"/>
              </a:rPr>
              <a:t>, </a:t>
            </a:r>
          </a:p>
          <a:p>
            <a:pPr algn="just">
              <a:buFont typeface="Wingdings" pitchFamily="2" charset="2"/>
              <a:buChar char="Ø"/>
            </a:pPr>
            <a:r>
              <a:rPr lang="el-GR" b="1" i="0" dirty="0" err="1">
                <a:effectLst/>
                <a:latin typeface="Times New Roman" panose="02020603050405020304" pitchFamily="18" charset="0"/>
                <a:cs typeface="Times New Roman" panose="02020603050405020304" pitchFamily="18" charset="0"/>
              </a:rPr>
              <a:t>Μακεδονία</a:t>
            </a:r>
            <a:r>
              <a:rPr lang="el-GR" b="1" i="0" dirty="0">
                <a:effectLst/>
                <a:latin typeface="Times New Roman" panose="02020603050405020304" pitchFamily="18" charset="0"/>
                <a:cs typeface="Times New Roman" panose="02020603050405020304" pitchFamily="18" charset="0"/>
              </a:rPr>
              <a:t>· </a:t>
            </a:r>
            <a:r>
              <a:rPr lang="el-GR" b="1" i="0" dirty="0" err="1">
                <a:effectLst/>
                <a:latin typeface="Times New Roman" panose="02020603050405020304" pitchFamily="18" charset="0"/>
                <a:cs typeface="Times New Roman" panose="02020603050405020304" pitchFamily="18" charset="0"/>
              </a:rPr>
              <a:t>Περδίκκας</a:t>
            </a:r>
            <a:endParaRPr lang="el-GR" b="1" dirty="0">
              <a:latin typeface="Times New Roman" panose="02020603050405020304"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2826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l-GR" dirty="0">
                <a:solidFill>
                  <a:schemeClr val="tx1"/>
                </a:solidFill>
                <a:latin typeface="Times New Roman" pitchFamily="18" charset="0"/>
                <a:cs typeface="Times New Roman" pitchFamily="18" charset="0"/>
              </a:rPr>
            </a:br>
            <a:endParaRPr lang="el-GR" dirty="0">
              <a:solidFill>
                <a:schemeClr val="tx1"/>
              </a:solidFill>
            </a:endParaRPr>
          </a:p>
        </p:txBody>
      </p:sp>
      <p:sp>
        <p:nvSpPr>
          <p:cNvPr id="3" name="Θέση περιεχομένου 2"/>
          <p:cNvSpPr>
            <a:spLocks noGrp="1"/>
          </p:cNvSpPr>
          <p:nvPr>
            <p:ph idx="1"/>
          </p:nvPr>
        </p:nvSpPr>
        <p:spPr>
          <a:xfrm>
            <a:off x="457200" y="1052736"/>
            <a:ext cx="7620000" cy="5073427"/>
          </a:xfrm>
        </p:spPr>
        <p:txBody>
          <a:bodyPr>
            <a:normAutofit/>
          </a:bodyPr>
          <a:lstStyle/>
          <a:p>
            <a:pPr algn="just"/>
            <a:r>
              <a:rPr lang="el-GR" sz="2800" b="1" dirty="0">
                <a:latin typeface="Times New Roman" pitchFamily="18" charset="0"/>
                <a:cs typeface="Times New Roman" pitchFamily="18" charset="0"/>
              </a:rPr>
              <a:t>Η ίδια εικόνα προκύπτει και από τους μεταγενέστερους καταλόγους του Άργους, της Νεμέας και των Δελφών</a:t>
            </a:r>
            <a:r>
              <a:rPr lang="el-GR" sz="2800" dirty="0">
                <a:latin typeface="Times New Roman" pitchFamily="18" charset="0"/>
                <a:cs typeface="Times New Roman" pitchFamily="18" charset="0"/>
              </a:rPr>
              <a:t>. </a:t>
            </a:r>
          </a:p>
          <a:p>
            <a:pPr marL="0" indent="0">
              <a:buNone/>
            </a:pPr>
            <a:endParaRPr lang="el-GR" dirty="0"/>
          </a:p>
        </p:txBody>
      </p:sp>
    </p:spTree>
    <p:extLst>
      <p:ext uri="{BB962C8B-B14F-4D97-AF65-F5344CB8AC3E}">
        <p14:creationId xmlns:p14="http://schemas.microsoft.com/office/powerpoint/2010/main" val="1544210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908720"/>
            <a:ext cx="7055380" cy="432048"/>
          </a:xfrm>
        </p:spPr>
        <p:txBody>
          <a:bodyPr>
            <a:normAutofit fontScale="90000"/>
          </a:bodyPr>
          <a:lstStyle/>
          <a:p>
            <a:r>
              <a:rPr lang="el-GR" dirty="0">
                <a:solidFill>
                  <a:schemeClr val="tx1"/>
                </a:solidFill>
              </a:rPr>
              <a:t>ΝΕΜΕΑ</a:t>
            </a:r>
          </a:p>
        </p:txBody>
      </p:sp>
      <p:sp>
        <p:nvSpPr>
          <p:cNvPr id="3" name="Θέση περιεχομένου 2"/>
          <p:cNvSpPr>
            <a:spLocks noGrp="1"/>
          </p:cNvSpPr>
          <p:nvPr>
            <p:ph idx="1"/>
          </p:nvPr>
        </p:nvSpPr>
        <p:spPr>
          <a:xfrm>
            <a:off x="484710" y="1772816"/>
            <a:ext cx="7458818" cy="4065315"/>
          </a:xfrm>
        </p:spPr>
        <p:txBody>
          <a:bodyPr>
            <a:noAutofit/>
          </a:bodyPr>
          <a:lstStyle/>
          <a:p>
            <a:pPr marL="360000" indent="0" algn="just">
              <a:lnSpc>
                <a:spcPct val="120000"/>
              </a:lnSpc>
              <a:buNone/>
            </a:pPr>
            <a:r>
              <a:rPr lang="el-GR" sz="2400" b="1" dirty="0">
                <a:latin typeface="Times New Roman" pitchFamily="18" charset="0"/>
                <a:cs typeface="Times New Roman" pitchFamily="18" charset="0"/>
              </a:rPr>
              <a:t>Ο Περδίκκας ο Γ΄ : </a:t>
            </a:r>
            <a:r>
              <a:rPr lang="el-GR" sz="2400" b="1" dirty="0" err="1">
                <a:latin typeface="Times New Roman" pitchFamily="18" charset="0"/>
                <a:cs typeface="Times New Roman" pitchFamily="18" charset="0"/>
              </a:rPr>
              <a:t>θεωροδόκος</a:t>
            </a:r>
            <a:r>
              <a:rPr lang="el-GR" sz="2400" b="1" dirty="0">
                <a:latin typeface="Times New Roman" pitchFamily="18" charset="0"/>
                <a:cs typeface="Times New Roman" pitchFamily="18" charset="0"/>
              </a:rPr>
              <a:t> του Ασκληπιείου, άλλοι από τις πόλεις της </a:t>
            </a:r>
            <a:r>
              <a:rPr lang="el-GR" sz="2400" b="1" dirty="0" err="1">
                <a:latin typeface="Times New Roman" pitchFamily="18" charset="0"/>
                <a:cs typeface="Times New Roman" pitchFamily="18" charset="0"/>
              </a:rPr>
              <a:t>Λητής</a:t>
            </a:r>
            <a:r>
              <a:rPr lang="el-GR" sz="2400" b="1" dirty="0">
                <a:latin typeface="Times New Roman" pitchFamily="18" charset="0"/>
                <a:cs typeface="Times New Roman" pitchFamily="18" charset="0"/>
              </a:rPr>
              <a:t>, και της Αμφίπολης υπήρξαν  </a:t>
            </a:r>
            <a:r>
              <a:rPr lang="el-GR" sz="2400" b="1" dirty="0" err="1">
                <a:latin typeface="Times New Roman" pitchFamily="18" charset="0"/>
                <a:cs typeface="Times New Roman" pitchFamily="18" charset="0"/>
              </a:rPr>
              <a:t>θεωροδόκοι</a:t>
            </a:r>
            <a:r>
              <a:rPr lang="el-GR" sz="2400" b="1" dirty="0">
                <a:latin typeface="Times New Roman" pitchFamily="18" charset="0"/>
                <a:cs typeface="Times New Roman" pitchFamily="18" charset="0"/>
              </a:rPr>
              <a:t> στη γιορτή των </a:t>
            </a:r>
            <a:r>
              <a:rPr lang="el-GR" sz="2400" b="1" dirty="0" err="1">
                <a:latin typeface="Times New Roman" pitchFamily="18" charset="0"/>
                <a:cs typeface="Times New Roman" pitchFamily="18" charset="0"/>
              </a:rPr>
              <a:t>Νεμέων</a:t>
            </a:r>
            <a:r>
              <a:rPr lang="el-GR" sz="2400" dirty="0">
                <a:latin typeface="Times New Roman" pitchFamily="18" charset="0"/>
                <a:cs typeface="Times New Roman" pitchFamily="18" charset="0"/>
              </a:rPr>
              <a:t>,</a:t>
            </a:r>
            <a:r>
              <a:rPr lang="el-GR" sz="2400" b="1" dirty="0">
                <a:latin typeface="Times New Roman" pitchFamily="18" charset="0"/>
                <a:cs typeface="Times New Roman" pitchFamily="18" charset="0"/>
              </a:rPr>
              <a:t> οι </a:t>
            </a:r>
            <a:r>
              <a:rPr lang="el-GR" sz="2400" b="1" dirty="0" err="1">
                <a:latin typeface="Times New Roman" pitchFamily="18" charset="0"/>
                <a:cs typeface="Times New Roman" pitchFamily="18" charset="0"/>
              </a:rPr>
              <a:t>ιερομνήμονες</a:t>
            </a:r>
            <a:r>
              <a:rPr lang="el-GR" sz="2400" b="1" dirty="0">
                <a:latin typeface="Times New Roman" pitchFamily="18" charset="0"/>
                <a:cs typeface="Times New Roman" pitchFamily="18" charset="0"/>
              </a:rPr>
              <a:t> άλλων ελληνικών φύλων μετά το 346π.Χ. στη Δελφική Αμφικτιονία, οι </a:t>
            </a:r>
            <a:r>
              <a:rPr lang="el-GR" sz="2400" b="1" dirty="0" err="1">
                <a:latin typeface="Times New Roman" pitchFamily="18" charset="0"/>
                <a:cs typeface="Times New Roman" pitchFamily="18" charset="0"/>
              </a:rPr>
              <a:t>ναοποιοί</a:t>
            </a:r>
            <a:r>
              <a:rPr lang="el-GR" sz="2400" b="1" dirty="0">
                <a:latin typeface="Times New Roman" pitchFamily="18" charset="0"/>
                <a:cs typeface="Times New Roman" pitchFamily="18" charset="0"/>
              </a:rPr>
              <a:t> Φίλιππος , </a:t>
            </a:r>
            <a:r>
              <a:rPr lang="el-GR" sz="2400" b="1" dirty="0" err="1">
                <a:latin typeface="Times New Roman" pitchFamily="18" charset="0"/>
                <a:cs typeface="Times New Roman" pitchFamily="18" charset="0"/>
              </a:rPr>
              <a:t>Τιμανορίδας</a:t>
            </a:r>
            <a:r>
              <a:rPr lang="el-GR" sz="2400" b="1" dirty="0">
                <a:latin typeface="Times New Roman" pitchFamily="18" charset="0"/>
                <a:cs typeface="Times New Roman" pitchFamily="18" charset="0"/>
              </a:rPr>
              <a:t> και ο </a:t>
            </a:r>
            <a:r>
              <a:rPr lang="el-GR" sz="2400" b="1" dirty="0" err="1">
                <a:latin typeface="Times New Roman" pitchFamily="18" charset="0"/>
                <a:cs typeface="Times New Roman" pitchFamily="18" charset="0"/>
              </a:rPr>
              <a:t>Λέωνας</a:t>
            </a:r>
            <a:r>
              <a:rPr lang="el-GR" sz="2400" dirty="0">
                <a:latin typeface="Times New Roman" pitchFamily="18" charset="0"/>
                <a:cs typeface="Times New Roman" pitchFamily="18" charset="0"/>
              </a:rPr>
              <a:t>, </a:t>
            </a:r>
            <a:r>
              <a:rPr lang="el-GR" sz="2400" b="1" dirty="0">
                <a:latin typeface="Times New Roman" pitchFamily="18" charset="0"/>
                <a:cs typeface="Times New Roman" pitchFamily="18" charset="0"/>
              </a:rPr>
              <a:t>οι Μακεδόνες πρόξενοι στο μαντείο των Δελφών</a:t>
            </a:r>
          </a:p>
        </p:txBody>
      </p:sp>
    </p:spTree>
    <p:extLst>
      <p:ext uri="{BB962C8B-B14F-4D97-AF65-F5344CB8AC3E}">
        <p14:creationId xmlns:p14="http://schemas.microsoft.com/office/powerpoint/2010/main" val="21494924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04687B-5609-45CD-83F4-ABD3FB4F0C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11F62E2-0004-45FB-8924-A5404BEADDB7}"/>
              </a:ext>
            </a:extLst>
          </p:cNvPr>
          <p:cNvSpPr>
            <a:spLocks noGrp="1"/>
          </p:cNvSpPr>
          <p:nvPr>
            <p:ph idx="1"/>
          </p:nvPr>
        </p:nvSpPr>
        <p:spPr>
          <a:xfrm>
            <a:off x="483974" y="2052925"/>
            <a:ext cx="7055380" cy="4195481"/>
          </a:xfrm>
        </p:spPr>
        <p:txBody>
          <a:bodyPr>
            <a:normAutofit/>
          </a:bodyPr>
          <a:lstStyle/>
          <a:p>
            <a:r>
              <a:rPr lang="el-GR" sz="3200" dirty="0">
                <a:solidFill>
                  <a:schemeClr val="tx1"/>
                </a:solidFill>
                <a:latin typeface="Times New Roman" panose="02020603050405020304" pitchFamily="18" charset="0"/>
                <a:cs typeface="Times New Roman" panose="02020603050405020304" pitchFamily="18" charset="0"/>
              </a:rPr>
              <a:t>ΡΩΜΑΙΚΗ ΠΕΡΙΟΔΟΣ</a:t>
            </a:r>
          </a:p>
          <a:p>
            <a:r>
              <a:rPr lang="el-GR" sz="3200" dirty="0">
                <a:solidFill>
                  <a:schemeClr val="tx1"/>
                </a:solidFill>
                <a:latin typeface="Times New Roman" panose="02020603050405020304" pitchFamily="18" charset="0"/>
                <a:cs typeface="Times New Roman" panose="02020603050405020304" pitchFamily="18" charset="0"/>
              </a:rPr>
              <a:t>146 </a:t>
            </a:r>
            <a:r>
              <a:rPr lang="el-GR" sz="3200" dirty="0" err="1">
                <a:solidFill>
                  <a:schemeClr val="tx1"/>
                </a:solidFill>
                <a:latin typeface="Times New Roman" panose="02020603050405020304" pitchFamily="18" charset="0"/>
                <a:cs typeface="Times New Roman" panose="02020603050405020304" pitchFamily="18" charset="0"/>
              </a:rPr>
              <a:t>π.Χ</a:t>
            </a:r>
            <a:r>
              <a:rPr lang="el-GR" sz="3200" dirty="0">
                <a:solidFill>
                  <a:schemeClr val="tx1"/>
                </a:solidFill>
                <a:latin typeface="Times New Roman" panose="02020603050405020304" pitchFamily="18" charset="0"/>
                <a:cs typeface="Times New Roman" panose="02020603050405020304" pitchFamily="18" charset="0"/>
              </a:rPr>
              <a:t> -31 π.Χ.</a:t>
            </a:r>
          </a:p>
        </p:txBody>
      </p:sp>
    </p:spTree>
    <p:extLst>
      <p:ext uri="{BB962C8B-B14F-4D97-AF65-F5344CB8AC3E}">
        <p14:creationId xmlns:p14="http://schemas.microsoft.com/office/powerpoint/2010/main" val="343121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solidFill>
                  <a:schemeClr val="tx1"/>
                </a:solidFill>
                <a:latin typeface="Times New Roman" panose="02020603050405020304" pitchFamily="18" charset="0"/>
                <a:cs typeface="Times New Roman" panose="02020603050405020304" pitchFamily="18" charset="0"/>
              </a:rPr>
              <a:t>ΚΛΑΣΣΙΚΗ ΠΕΡΙΟΔΟΣ 499π.Χ-323 </a:t>
            </a:r>
            <a:r>
              <a:rPr lang="el-GR" sz="2400" b="1" dirty="0" err="1">
                <a:solidFill>
                  <a:schemeClr val="tx1"/>
                </a:solidFill>
                <a:latin typeface="Times New Roman" panose="02020603050405020304" pitchFamily="18" charset="0"/>
                <a:cs typeface="Times New Roman" panose="02020603050405020304" pitchFamily="18" charset="0"/>
              </a:rPr>
              <a:t>π.Χ</a:t>
            </a:r>
            <a:endParaRPr lang="el-GR" sz="24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1853248"/>
            <a:ext cx="8964488" cy="5004752"/>
          </a:xfrm>
        </p:spPr>
        <p:txBody>
          <a:bodyPr>
            <a:normAutofit/>
          </a:bodyPr>
          <a:lstStyle/>
          <a:p>
            <a:pPr marL="457200" indent="0" algn="just">
              <a:buNone/>
            </a:pPr>
            <a:r>
              <a:rPr lang="el-GR" sz="2400" b="1" dirty="0">
                <a:latin typeface="Times New Roman" pitchFamily="18" charset="0"/>
                <a:cs typeface="Times New Roman" pitchFamily="18" charset="0"/>
              </a:rPr>
              <a:t>Έντονη πόλωση μεταξύ Ελλήνων και βαρβάρων κυρίως μετά τους Περσικούς Πολέμους. - κριτήρια διαφοροποίησης: η γλώσσα, η λατρεία, οι θεσμοί, τα ήθη και τα έθιμα (Ηρόδοτος, 8.144.2).      </a:t>
            </a:r>
          </a:p>
          <a:p>
            <a:pPr marL="457200" indent="0" algn="just">
              <a:buNone/>
            </a:pPr>
            <a:r>
              <a:rPr lang="el-GR" sz="2400" b="1" dirty="0">
                <a:latin typeface="Times New Roman" pitchFamily="18" charset="0"/>
                <a:cs typeface="Times New Roman" pitchFamily="18" charset="0"/>
              </a:rPr>
              <a:t>Αλλαγή του μηχανισμού της ελληνικής αυτοσυνείδησης  μέσα από τον καθορισμό της αντίθεσής της προς την εικόνα της ετερότητας.</a:t>
            </a:r>
          </a:p>
          <a:p>
            <a:endParaRPr lang="el-GR" dirty="0"/>
          </a:p>
        </p:txBody>
      </p:sp>
    </p:spTree>
    <p:extLst>
      <p:ext uri="{BB962C8B-B14F-4D97-AF65-F5344CB8AC3E}">
        <p14:creationId xmlns:p14="http://schemas.microsoft.com/office/powerpoint/2010/main" val="1581131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0" name="Picture 2" descr="D:\User\Pictures\Macedonia_SPQ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8892480"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97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744034"/>
          </a:xfrm>
        </p:spPr>
        <p:txBody>
          <a:bodyPr>
            <a:normAutofit/>
          </a:bodyPr>
          <a:lstStyle/>
          <a:p>
            <a:r>
              <a:rPr lang="el-GR" sz="2400" dirty="0">
                <a:solidFill>
                  <a:schemeClr val="tx1"/>
                </a:solidFill>
                <a:latin typeface="Times New Roman" panose="02020603050405020304" pitchFamily="18" charset="0"/>
                <a:cs typeface="Times New Roman" panose="02020603050405020304" pitchFamily="18" charset="0"/>
              </a:rPr>
              <a:t>ΡΩΜΑΙΚΗ ΠΕΡΙΟΔΟΣ ). </a:t>
            </a:r>
            <a:r>
              <a:rPr lang="el-GR" sz="2400" b="1" dirty="0">
                <a:solidFill>
                  <a:schemeClr val="tx1"/>
                </a:solidFill>
                <a:latin typeface="Times New Roman" panose="02020603050405020304" pitchFamily="18" charset="0"/>
                <a:cs typeface="Times New Roman" panose="02020603050405020304" pitchFamily="18" charset="0"/>
              </a:rPr>
              <a:t>(</a:t>
            </a:r>
            <a:r>
              <a:rPr lang="el-GR" sz="2400" b="1" dirty="0" err="1">
                <a:solidFill>
                  <a:schemeClr val="tx1"/>
                </a:solidFill>
                <a:latin typeface="Times New Roman" panose="02020603050405020304" pitchFamily="18" charset="0"/>
                <a:cs typeface="Times New Roman" panose="02020603050405020304" pitchFamily="18" charset="0"/>
              </a:rPr>
              <a:t>Λίβιος</a:t>
            </a:r>
            <a:r>
              <a:rPr lang="el-GR" sz="2400" b="1" dirty="0">
                <a:solidFill>
                  <a:schemeClr val="tx1"/>
                </a:solidFill>
                <a:latin typeface="Times New Roman" panose="02020603050405020304" pitchFamily="18" charset="0"/>
                <a:cs typeface="Times New Roman" panose="02020603050405020304" pitchFamily="18" charset="0"/>
              </a:rPr>
              <a:t> 45, 32)</a:t>
            </a:r>
          </a:p>
        </p:txBody>
      </p:sp>
      <p:sp>
        <p:nvSpPr>
          <p:cNvPr id="3" name="Θέση περιεχομένου 2"/>
          <p:cNvSpPr>
            <a:spLocks noGrp="1"/>
          </p:cNvSpPr>
          <p:nvPr>
            <p:ph idx="1"/>
          </p:nvPr>
        </p:nvSpPr>
        <p:spPr>
          <a:xfrm>
            <a:off x="611560" y="1700809"/>
            <a:ext cx="7848872" cy="4547598"/>
          </a:xfrm>
        </p:spPr>
        <p:txBody>
          <a:bodyPr>
            <a:normAutofit/>
          </a:bodyPr>
          <a:lstStyle/>
          <a:p>
            <a:pPr marL="0" indent="0">
              <a:buNone/>
            </a:pPr>
            <a:r>
              <a:rPr lang="el-GR" sz="2400" dirty="0">
                <a:solidFill>
                  <a:schemeClr val="tx1"/>
                </a:solidFill>
                <a:latin typeface="Times New Roman" panose="02020603050405020304" pitchFamily="18" charset="0"/>
                <a:cs typeface="Times New Roman" panose="02020603050405020304" pitchFamily="18" charset="0"/>
              </a:rPr>
              <a:t>H </a:t>
            </a:r>
            <a:r>
              <a:rPr lang="el-GR" sz="2400" dirty="0" err="1">
                <a:solidFill>
                  <a:schemeClr val="tx1"/>
                </a:solidFill>
                <a:latin typeface="Times New Roman" panose="02020603050405020304" pitchFamily="18" charset="0"/>
                <a:cs typeface="Times New Roman" panose="02020603050405020304" pitchFamily="18" charset="0"/>
              </a:rPr>
              <a:t>Mακεδονία</a:t>
            </a:r>
            <a:r>
              <a:rPr lang="el-GR" sz="2400" dirty="0">
                <a:solidFill>
                  <a:schemeClr val="tx1"/>
                </a:solidFill>
                <a:latin typeface="Times New Roman" panose="02020603050405020304" pitchFamily="18" charset="0"/>
                <a:cs typeface="Times New Roman" panose="02020603050405020304" pitchFamily="18" charset="0"/>
              </a:rPr>
              <a:t> ρωμαϊκό προτεκτοράτο (168 - 148 </a:t>
            </a:r>
            <a:r>
              <a:rPr lang="el-GR" sz="2400" dirty="0" err="1">
                <a:solidFill>
                  <a:schemeClr val="tx1"/>
                </a:solidFill>
                <a:latin typeface="Times New Roman" panose="02020603050405020304" pitchFamily="18" charset="0"/>
                <a:cs typeface="Times New Roman" panose="02020603050405020304" pitchFamily="18" charset="0"/>
              </a:rPr>
              <a:t>π.X</a:t>
            </a:r>
            <a:r>
              <a:rPr lang="el-GR" sz="2400" dirty="0">
                <a:solidFill>
                  <a:schemeClr val="tx1"/>
                </a:solidFill>
                <a:latin typeface="Times New Roman" panose="02020603050405020304" pitchFamily="18" charset="0"/>
                <a:cs typeface="Times New Roman" panose="02020603050405020304" pitchFamily="18" charset="0"/>
              </a:rPr>
              <a:t>.)</a:t>
            </a:r>
          </a:p>
          <a:p>
            <a:r>
              <a:rPr lang="el-GR" sz="2400" dirty="0">
                <a:latin typeface="Times New Roman" panose="02020603050405020304" pitchFamily="18" charset="0"/>
                <a:cs typeface="Times New Roman" panose="02020603050405020304" pitchFamily="18" charset="0"/>
              </a:rPr>
              <a:t>Μετά τη νίκη τους στην Πύδνα (168 </a:t>
            </a:r>
            <a:r>
              <a:rPr lang="el-GR" sz="2400" dirty="0" err="1">
                <a:latin typeface="Times New Roman" panose="02020603050405020304" pitchFamily="18" charset="0"/>
                <a:cs typeface="Times New Roman" panose="02020603050405020304" pitchFamily="18" charset="0"/>
              </a:rPr>
              <a:t>π.X</a:t>
            </a:r>
            <a:r>
              <a:rPr lang="el-GR" sz="2400" dirty="0">
                <a:latin typeface="Times New Roman" panose="02020603050405020304" pitchFamily="18" charset="0"/>
                <a:cs typeface="Times New Roman" panose="02020603050405020304" pitchFamily="18" charset="0"/>
              </a:rPr>
              <a:t>.) σε βάρος του Περσέα  δημιουργία  από τους Ρωμαίους τεσσάρων αυτοδιοικούμενων περιφερειών, των «μερίδων» (</a:t>
            </a:r>
            <a:r>
              <a:rPr lang="el-GR" sz="2400" dirty="0" err="1">
                <a:latin typeface="Times New Roman" panose="02020603050405020304" pitchFamily="18" charset="0"/>
                <a:cs typeface="Times New Roman" panose="02020603050405020304" pitchFamily="18" charset="0"/>
              </a:rPr>
              <a:t>regiones</a:t>
            </a:r>
            <a:r>
              <a:rPr lang="el-GR" sz="2400" dirty="0">
                <a:latin typeface="Times New Roman" panose="02020603050405020304" pitchFamily="18" charset="0"/>
                <a:cs typeface="Times New Roman" panose="02020603050405020304" pitchFamily="18" charset="0"/>
              </a:rPr>
              <a:t>), </a:t>
            </a:r>
          </a:p>
          <a:p>
            <a:r>
              <a:rPr lang="el-GR" sz="2400" dirty="0">
                <a:latin typeface="Times New Roman" panose="02020603050405020304" pitchFamily="18" charset="0"/>
                <a:cs typeface="Times New Roman" panose="02020603050405020304" pitchFamily="18" charset="0"/>
              </a:rPr>
              <a:t>στις πρωτεύουσές τους (</a:t>
            </a:r>
            <a:r>
              <a:rPr lang="el-GR" sz="2400" dirty="0" err="1">
                <a:latin typeface="Times New Roman" panose="02020603050405020304" pitchFamily="18" charset="0"/>
                <a:cs typeface="Times New Roman" panose="02020603050405020304" pitchFamily="18" charset="0"/>
              </a:rPr>
              <a:t>Aμφίπολη</a:t>
            </a:r>
            <a:r>
              <a:rPr lang="el-GR" sz="2400" dirty="0">
                <a:latin typeface="Times New Roman" panose="02020603050405020304" pitchFamily="18" charset="0"/>
                <a:cs typeface="Times New Roman" panose="02020603050405020304" pitchFamily="18" charset="0"/>
              </a:rPr>
              <a:t>, Θεσσαλονίκη, Πέλλα και </a:t>
            </a:r>
            <a:r>
              <a:rPr lang="el-GR" sz="2400" dirty="0" err="1">
                <a:latin typeface="Times New Roman" panose="02020603050405020304" pitchFamily="18" charset="0"/>
                <a:cs typeface="Times New Roman" panose="02020603050405020304" pitchFamily="18" charset="0"/>
              </a:rPr>
              <a:t>Πελαγονία</a:t>
            </a:r>
            <a:r>
              <a:rPr lang="el-GR" sz="2400" dirty="0">
                <a:latin typeface="Times New Roman" panose="02020603050405020304" pitchFamily="18" charset="0"/>
                <a:cs typeface="Times New Roman" panose="02020603050405020304" pitchFamily="18" charset="0"/>
              </a:rPr>
              <a:t>) συνέρχονταν συνελεύσεις, συγκεντρώνονταν οι φόροι και εκλέγονταν οι άρχοντές τους Η  σύγκλητος επέτρεψε στους </a:t>
            </a:r>
            <a:r>
              <a:rPr lang="el-GR" sz="2400" dirty="0" err="1">
                <a:latin typeface="Times New Roman" panose="02020603050405020304" pitchFamily="18" charset="0"/>
                <a:cs typeface="Times New Roman" panose="02020603050405020304" pitchFamily="18" charset="0"/>
              </a:rPr>
              <a:t>Mακεδόνες</a:t>
            </a:r>
            <a:r>
              <a:rPr lang="el-GR" sz="2400" dirty="0">
                <a:latin typeface="Times New Roman" panose="02020603050405020304" pitchFamily="18" charset="0"/>
                <a:cs typeface="Times New Roman" panose="02020603050405020304" pitchFamily="18" charset="0"/>
              </a:rPr>
              <a:t> να συστήσουν ένα κοινό συμβούλιο (συνέδριο)</a:t>
            </a:r>
            <a:endParaRPr lang="el-G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718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ΥΠΟΤΕΛΕΙΣ ΜΕΡΙΔΕΣ</a:t>
            </a:r>
          </a:p>
        </p:txBody>
      </p:sp>
      <p:sp>
        <p:nvSpPr>
          <p:cNvPr id="3" name="Θέση περιεχομένου 2"/>
          <p:cNvSpPr>
            <a:spLocks noGrp="1"/>
          </p:cNvSpPr>
          <p:nvPr>
            <p:ph idx="1"/>
          </p:nvPr>
        </p:nvSpPr>
        <p:spPr>
          <a:xfrm>
            <a:off x="611560" y="2132856"/>
            <a:ext cx="7992888" cy="4115550"/>
          </a:xfrm>
        </p:spPr>
        <p:txBody>
          <a:bodyPr>
            <a:normAutofit fontScale="92500" lnSpcReduction="20000"/>
          </a:bodyPr>
          <a:lstStyle/>
          <a:p>
            <a:r>
              <a:rPr lang="el-GR" sz="2800" dirty="0">
                <a:latin typeface="Times New Roman" panose="02020603050405020304" pitchFamily="18" charset="0"/>
                <a:cs typeface="Times New Roman" panose="02020603050405020304" pitchFamily="18" charset="0"/>
              </a:rPr>
              <a:t>Η πρώτη περιοχή περιελάμβανε τα εδάφη μεταξύ των ποταμών Στρυμόνα και Νέστου και όλα τα οχυρά και πόλεις ανατολικά του Νέστου μέχρι τον</a:t>
            </a:r>
          </a:p>
          <a:p>
            <a:r>
              <a:rPr lang="el-GR" sz="2800" dirty="0">
                <a:latin typeface="Times New Roman" panose="02020603050405020304" pitchFamily="18" charset="0"/>
                <a:cs typeface="Times New Roman" panose="02020603050405020304" pitchFamily="18" charset="0"/>
              </a:rPr>
              <a:t>-   Η δεύτερη περιοχή περιελάμβανε ία εδάφη μετα­ξύ του Στρυμόνα και του Αξιού και σ’ αυτά περι­λαμβάνονταν και οι Παίονες που κατοικούσαν ανα­τολικά του Αξιού.</a:t>
            </a:r>
          </a:p>
          <a:p>
            <a:pPr marL="0" indent="0">
              <a:buNone/>
            </a:pPr>
            <a:br>
              <a:rPr lang="el-GR" sz="3100" dirty="0"/>
            </a:br>
            <a:br>
              <a:rPr lang="el-GR" dirty="0"/>
            </a:br>
            <a:br>
              <a:rPr lang="el-GR" dirty="0"/>
            </a:br>
            <a:endParaRPr lang="el-GR" dirty="0"/>
          </a:p>
        </p:txBody>
      </p:sp>
    </p:spTree>
    <p:extLst>
      <p:ext uri="{BB962C8B-B14F-4D97-AF65-F5344CB8AC3E}">
        <p14:creationId xmlns:p14="http://schemas.microsoft.com/office/powerpoint/2010/main" val="3521546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6" y="915337"/>
            <a:ext cx="6798734" cy="929487"/>
          </a:xfrm>
        </p:spPr>
        <p:txBody>
          <a:bodyPr/>
          <a:lstStyle/>
          <a:p>
            <a:r>
              <a:rPr lang="el-GR" dirty="0">
                <a:solidFill>
                  <a:schemeClr val="tx1"/>
                </a:solidFill>
              </a:rPr>
              <a:t>4 ΥΠΟΤΕΛΕΙΣ ΜΕΡΙΔΕΣ</a:t>
            </a:r>
          </a:p>
        </p:txBody>
      </p:sp>
      <p:sp>
        <p:nvSpPr>
          <p:cNvPr id="3" name="Θέση περιεχομένου 2"/>
          <p:cNvSpPr>
            <a:spLocks noGrp="1"/>
          </p:cNvSpPr>
          <p:nvPr>
            <p:ph idx="1"/>
          </p:nvPr>
        </p:nvSpPr>
        <p:spPr>
          <a:xfrm>
            <a:off x="539552" y="1988839"/>
            <a:ext cx="7992888" cy="4215797"/>
          </a:xfrm>
        </p:spPr>
        <p:txBody>
          <a:bodyPr>
            <a:normAutofit/>
          </a:bodyPr>
          <a:lstStyle/>
          <a:p>
            <a:r>
              <a:rPr lang="el-GR" dirty="0"/>
              <a:t> </a:t>
            </a:r>
            <a:r>
              <a:rPr lang="el-GR" sz="2400" dirty="0">
                <a:latin typeface="Times New Roman" panose="02020603050405020304" pitchFamily="18" charset="0"/>
                <a:cs typeface="Times New Roman" panose="02020603050405020304" pitchFamily="18" charset="0"/>
              </a:rPr>
              <a:t>Η τρίτη περιοχή, κατά τον Τ. </a:t>
            </a:r>
            <a:r>
              <a:rPr lang="el-GR" sz="2400" dirty="0" err="1">
                <a:latin typeface="Times New Roman" panose="02020603050405020304" pitchFamily="18" charset="0"/>
                <a:cs typeface="Times New Roman" panose="02020603050405020304" pitchFamily="18" charset="0"/>
              </a:rPr>
              <a:t>Λίβιο</a:t>
            </a:r>
            <a:r>
              <a:rPr lang="el-GR" sz="2400" dirty="0">
                <a:latin typeface="Times New Roman" panose="02020603050405020304" pitchFamily="18" charset="0"/>
                <a:cs typeface="Times New Roman" panose="02020603050405020304" pitchFamily="18" charset="0"/>
              </a:rPr>
              <a:t>, περιελάμβανε τα εδάφη από τον Αξιό μέχρι τον Πηνειό και προς Β. το όρος </a:t>
            </a:r>
            <a:r>
              <a:rPr lang="el-GR" sz="2400" dirty="0" err="1">
                <a:latin typeface="Times New Roman" panose="02020603050405020304" pitchFamily="18" charset="0"/>
                <a:cs typeface="Times New Roman" panose="02020603050405020304" pitchFamily="18" charset="0"/>
              </a:rPr>
              <a:t>Βόρα</a:t>
            </a:r>
            <a:r>
              <a:rPr lang="el-GR" sz="2400" dirty="0">
                <a:latin typeface="Times New Roman" panose="02020603050405020304" pitchFamily="18" charset="0"/>
                <a:cs typeface="Times New Roman" panose="02020603050405020304" pitchFamily="18" charset="0"/>
              </a:rPr>
              <a:t>. Και σ’ αυτήν προσαρτήθηκε η </a:t>
            </a:r>
            <a:r>
              <a:rPr lang="el-GR" sz="2400" dirty="0" err="1">
                <a:latin typeface="Times New Roman" panose="02020603050405020304" pitchFamily="18" charset="0"/>
                <a:cs typeface="Times New Roman" panose="02020603050405020304" pitchFamily="18" charset="0"/>
              </a:rPr>
              <a:t>Παιονία</a:t>
            </a:r>
            <a:r>
              <a:rPr lang="el-GR" sz="2400" dirty="0">
                <a:latin typeface="Times New Roman" panose="02020603050405020304" pitchFamily="18" charset="0"/>
                <a:cs typeface="Times New Roman" panose="02020603050405020304" pitchFamily="18" charset="0"/>
              </a:rPr>
              <a:t>.</a:t>
            </a:r>
          </a:p>
          <a:p>
            <a:r>
              <a:rPr lang="el-GR" sz="2400" dirty="0">
                <a:latin typeface="Times New Roman" panose="02020603050405020304" pitchFamily="18" charset="0"/>
                <a:cs typeface="Times New Roman" panose="02020603050405020304" pitchFamily="18" charset="0"/>
              </a:rPr>
              <a:t>-   Η τέταρτη περιοχή εκτεινόταν από το όρος </a:t>
            </a:r>
            <a:r>
              <a:rPr lang="el-GR" sz="2400" dirty="0" err="1">
                <a:latin typeface="Times New Roman" panose="02020603050405020304" pitchFamily="18" charset="0"/>
                <a:cs typeface="Times New Roman" panose="02020603050405020304" pitchFamily="18" charset="0"/>
              </a:rPr>
              <a:t>Βόρα</a:t>
            </a:r>
            <a:r>
              <a:rPr lang="el-GR" sz="2400" dirty="0">
                <a:latin typeface="Times New Roman" panose="02020603050405020304" pitchFamily="18" charset="0"/>
                <a:cs typeface="Times New Roman" panose="02020603050405020304" pitchFamily="18" charset="0"/>
              </a:rPr>
              <a:t> μέχρι τα σύνορα της Ηπείρου και της Ιλλυρίας. Στην τέταρτη αυτή περιοχή περιλαμβάνονταν οι </a:t>
            </a:r>
            <a:r>
              <a:rPr lang="el-GR" sz="2400" dirty="0" err="1">
                <a:latin typeface="Times New Roman" panose="02020603050405020304" pitchFamily="18" charset="0"/>
                <a:cs typeface="Times New Roman" panose="02020603050405020304" pitchFamily="18" charset="0"/>
              </a:rPr>
              <a:t>Εορδαΐοι</a:t>
            </a:r>
            <a:r>
              <a:rPr lang="el-GR" sz="2400" dirty="0">
                <a:latin typeface="Times New Roman" panose="02020603050405020304" pitchFamily="18" charset="0"/>
                <a:cs typeface="Times New Roman" panose="02020603050405020304" pitchFamily="18" charset="0"/>
              </a:rPr>
              <a:t>, οι </a:t>
            </a:r>
            <a:r>
              <a:rPr lang="el-GR" sz="2400" dirty="0" err="1">
                <a:latin typeface="Times New Roman" panose="02020603050405020304" pitchFamily="18" charset="0"/>
                <a:cs typeface="Times New Roman" panose="02020603050405020304" pitchFamily="18" charset="0"/>
              </a:rPr>
              <a:t>Λυγκηστές</a:t>
            </a:r>
            <a:r>
              <a:rPr lang="el-GR" sz="2400" dirty="0">
                <a:latin typeface="Times New Roman" panose="02020603050405020304" pitchFamily="18" charset="0"/>
                <a:cs typeface="Times New Roman" panose="02020603050405020304" pitchFamily="18" charset="0"/>
              </a:rPr>
              <a:t> και οι </a:t>
            </a:r>
            <a:r>
              <a:rPr lang="el-GR" sz="2400" dirty="0" err="1">
                <a:latin typeface="Times New Roman" panose="02020603050405020304" pitchFamily="18" charset="0"/>
                <a:cs typeface="Times New Roman" panose="02020603050405020304" pitchFamily="18" charset="0"/>
              </a:rPr>
              <a:t>Πελαγόνες</a:t>
            </a:r>
            <a:r>
              <a:rPr lang="el-GR" sz="2400" dirty="0">
                <a:latin typeface="Times New Roman" panose="02020603050405020304" pitchFamily="18" charset="0"/>
                <a:cs typeface="Times New Roman" panose="02020603050405020304" pitchFamily="18" charset="0"/>
              </a:rPr>
              <a:t> και οι περιφέρειες </a:t>
            </a:r>
            <a:r>
              <a:rPr lang="el-GR" sz="2400" dirty="0" err="1">
                <a:latin typeface="Times New Roman" panose="02020603050405020304" pitchFamily="18" charset="0"/>
                <a:cs typeface="Times New Roman" panose="02020603050405020304" pitchFamily="18" charset="0"/>
              </a:rPr>
              <a:t>Τυμφαίας</a:t>
            </a:r>
            <a:r>
              <a:rPr lang="el-GR" sz="2400" dirty="0">
                <a:latin typeface="Times New Roman" panose="02020603050405020304" pitchFamily="18" charset="0"/>
                <a:cs typeface="Times New Roman" panose="02020603050405020304" pitchFamily="18" charset="0"/>
              </a:rPr>
              <a:t> και Ελίμειας, καθώς και η Ιλλυρική περιο­χή της </a:t>
            </a:r>
            <a:r>
              <a:rPr lang="el-GR" sz="2400" dirty="0" err="1">
                <a:latin typeface="Times New Roman" panose="02020603050405020304" pitchFamily="18" charset="0"/>
                <a:cs typeface="Times New Roman" panose="02020603050405020304" pitchFamily="18" charset="0"/>
              </a:rPr>
              <a:t>Ατιντάνειας</a:t>
            </a:r>
            <a:r>
              <a:rPr lang="el-GR" sz="2400" dirty="0">
                <a:latin typeface="Times New Roman" panose="02020603050405020304" pitchFamily="18" charset="0"/>
                <a:cs typeface="Times New Roman" panose="02020603050405020304" pitchFamily="18" charset="0"/>
              </a:rPr>
              <a:t>. Στην τέταρτη μερίδα υπήχθη και η Β. </a:t>
            </a:r>
            <a:r>
              <a:rPr lang="el-GR" sz="2400" dirty="0" err="1">
                <a:latin typeface="Times New Roman" panose="02020603050405020304" pitchFamily="18" charset="0"/>
                <a:cs typeface="Times New Roman" panose="02020603050405020304" pitchFamily="18" charset="0"/>
              </a:rPr>
              <a:t>Παιονία</a:t>
            </a:r>
            <a:r>
              <a:rPr lang="el-GR" sz="2400" dirty="0">
                <a:latin typeface="Times New Roman" panose="02020603050405020304" pitchFamily="18" charset="0"/>
                <a:cs typeface="Times New Roman" panose="02020603050405020304" pitchFamily="18" charset="0"/>
              </a:rPr>
              <a:t> και συνεπώς συνόρευε με τη Δαρ­δανία. </a:t>
            </a:r>
          </a:p>
        </p:txBody>
      </p:sp>
    </p:spTree>
    <p:extLst>
      <p:ext uri="{BB962C8B-B14F-4D97-AF65-F5344CB8AC3E}">
        <p14:creationId xmlns:p14="http://schemas.microsoft.com/office/powerpoint/2010/main" val="890779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a:xfrm>
            <a:off x="251520" y="1196753"/>
            <a:ext cx="8640960" cy="5051654"/>
          </a:xfrm>
        </p:spPr>
        <p:txBody>
          <a:bodyPr>
            <a:normAutofit/>
          </a:bodyPr>
          <a:lstStyle/>
          <a:p>
            <a:r>
              <a:rPr lang="en-US" sz="2800" b="0" dirty="0"/>
              <a:t>FANI. </a:t>
            </a:r>
            <a:r>
              <a:rPr lang="en-US" sz="2800" b="0" dirty="0" err="1"/>
              <a:t>Papazoglou</a:t>
            </a:r>
            <a:r>
              <a:rPr lang="en-US" sz="2800" b="0" dirty="0"/>
              <a:t>, "Structures </a:t>
            </a:r>
            <a:r>
              <a:rPr lang="en-US" sz="2800" b="0" dirty="0" err="1"/>
              <a:t>ethnique</a:t>
            </a:r>
            <a:r>
              <a:rPr lang="en-US" sz="2800" b="0" dirty="0"/>
              <a:t> et </a:t>
            </a:r>
            <a:r>
              <a:rPr lang="en-US" sz="2800" b="0" dirty="0" err="1"/>
              <a:t>sociales</a:t>
            </a:r>
            <a:r>
              <a:rPr lang="en-US" sz="2800" b="0" dirty="0"/>
              <a:t> </a:t>
            </a:r>
            <a:r>
              <a:rPr lang="en-US" sz="2800" b="0" dirty="0" err="1"/>
              <a:t>dans</a:t>
            </a:r>
            <a:r>
              <a:rPr lang="en-US" sz="2800" b="0" dirty="0"/>
              <a:t> les </a:t>
            </a:r>
            <a:r>
              <a:rPr lang="en-US" sz="2800" b="0" dirty="0" err="1"/>
              <a:t>régions</a:t>
            </a:r>
            <a:r>
              <a:rPr lang="en-US" sz="2800" b="0" dirty="0"/>
              <a:t> </a:t>
            </a:r>
            <a:r>
              <a:rPr lang="en-US" sz="2800" b="0" dirty="0" err="1"/>
              <a:t>centrales</a:t>
            </a:r>
            <a:r>
              <a:rPr lang="en-US" sz="2800" b="0" dirty="0"/>
              <a:t> des Balkans à la lumière des </a:t>
            </a:r>
            <a:r>
              <a:rPr lang="en-US" sz="2800" b="0" dirty="0" err="1"/>
              <a:t>études</a:t>
            </a:r>
            <a:r>
              <a:rPr lang="en-US" sz="2800" b="0" dirty="0"/>
              <a:t> </a:t>
            </a:r>
            <a:r>
              <a:rPr lang="en-US" sz="2800" b="0" dirty="0" err="1"/>
              <a:t>onomastiques</a:t>
            </a:r>
            <a:r>
              <a:rPr lang="en-US" sz="2800" b="0" dirty="0"/>
              <a:t>" </a:t>
            </a:r>
            <a:r>
              <a:rPr lang="el-GR" sz="2800" b="0" dirty="0"/>
              <a:t>στα </a:t>
            </a:r>
            <a:r>
              <a:rPr lang="en-US" sz="2800" b="0" i="1" dirty="0" err="1"/>
              <a:t>Actes</a:t>
            </a:r>
            <a:r>
              <a:rPr lang="en-US" sz="2800" b="0" i="1" dirty="0"/>
              <a:t> du </a:t>
            </a:r>
            <a:r>
              <a:rPr lang="en-US" sz="2800" b="0" i="1" dirty="0" err="1"/>
              <a:t>VIIe</a:t>
            </a:r>
            <a:r>
              <a:rPr lang="en-US" sz="2800" b="0" i="1" dirty="0"/>
              <a:t> </a:t>
            </a:r>
            <a:r>
              <a:rPr lang="en-US" sz="2800" b="0" i="1" dirty="0" err="1"/>
              <a:t>congrès</a:t>
            </a:r>
            <a:r>
              <a:rPr lang="en-US" sz="2800" b="0" i="1" dirty="0"/>
              <a:t> international d' </a:t>
            </a:r>
            <a:r>
              <a:rPr lang="en-US" sz="2800" b="0" i="1" dirty="0" err="1"/>
              <a:t>épigraphie</a:t>
            </a:r>
            <a:r>
              <a:rPr lang="en-US" sz="2800" b="0" i="1" dirty="0"/>
              <a:t> </a:t>
            </a:r>
            <a:r>
              <a:rPr lang="en-US" sz="2800" b="0" i="1" dirty="0" err="1"/>
              <a:t>crecque</a:t>
            </a:r>
            <a:r>
              <a:rPr lang="en-US" sz="2800" b="0" i="1" dirty="0"/>
              <a:t> et </a:t>
            </a:r>
            <a:r>
              <a:rPr lang="en-US" sz="2800" b="0" i="1" dirty="0" err="1"/>
              <a:t>latine</a:t>
            </a:r>
            <a:r>
              <a:rPr lang="en-US" sz="2800" b="0" i="1" dirty="0"/>
              <a:t> </a:t>
            </a:r>
            <a:r>
              <a:rPr lang="en-US" sz="2800" b="0" dirty="0" err="1"/>
              <a:t>Constanza</a:t>
            </a:r>
            <a:r>
              <a:rPr lang="en-US" sz="2800" b="0" dirty="0"/>
              <a:t> 9-15 Sept. 1977, </a:t>
            </a:r>
            <a:r>
              <a:rPr lang="el-GR" sz="2800" b="0" dirty="0"/>
              <a:t>Βουκουρέστι - Παρίσι 1979, </a:t>
            </a:r>
            <a:r>
              <a:rPr lang="el-GR" sz="2800" b="0" dirty="0" err="1"/>
              <a:t>σσ</a:t>
            </a:r>
            <a:r>
              <a:rPr lang="el-GR" sz="2800" b="0" dirty="0"/>
              <a:t>. 153-169</a:t>
            </a:r>
            <a:r>
              <a:rPr lang="en-US" sz="2800" b="0" dirty="0"/>
              <a:t>.</a:t>
            </a:r>
            <a:endParaRPr lang="el-GR" sz="2800" b="0" dirty="0"/>
          </a:p>
          <a:p>
            <a:r>
              <a:rPr lang="en-US" sz="2800" b="0" dirty="0" err="1"/>
              <a:t>Hatzopoulos</a:t>
            </a:r>
            <a:r>
              <a:rPr lang="en-US" sz="2800" b="0" dirty="0"/>
              <a:t> - </a:t>
            </a:r>
            <a:r>
              <a:rPr lang="en-US" sz="2800" b="0" dirty="0" err="1"/>
              <a:t>Loukopoulou</a:t>
            </a:r>
            <a:r>
              <a:rPr lang="en-US" sz="2800" b="0" dirty="0"/>
              <a:t>, «</a:t>
            </a:r>
            <a:r>
              <a:rPr lang="en-US" sz="2800" b="0" dirty="0" err="1"/>
              <a:t>Recherches</a:t>
            </a:r>
            <a:r>
              <a:rPr lang="en-US" sz="2800" b="0" dirty="0"/>
              <a:t> sur les marches </a:t>
            </a:r>
            <a:r>
              <a:rPr lang="en-US" sz="2800" b="0" dirty="0" err="1"/>
              <a:t>orientales</a:t>
            </a:r>
            <a:r>
              <a:rPr lang="en-US" sz="2800" b="0" dirty="0"/>
              <a:t> des </a:t>
            </a:r>
            <a:r>
              <a:rPr lang="en-US" sz="2800" b="0" dirty="0" err="1"/>
              <a:t>Téménides</a:t>
            </a:r>
            <a:r>
              <a:rPr lang="en-US" sz="2800" b="0" dirty="0"/>
              <a:t>» </a:t>
            </a:r>
          </a:p>
          <a:p>
            <a:r>
              <a:rPr lang="en-US" sz="2800" b="0" dirty="0"/>
              <a:t>H</a:t>
            </a:r>
            <a:r>
              <a:rPr lang="el-GR" sz="2800" b="0" dirty="0" err="1"/>
              <a:t>λίας</a:t>
            </a:r>
            <a:r>
              <a:rPr lang="el-GR" sz="2800" b="0" dirty="0"/>
              <a:t> Σβέρκος, </a:t>
            </a:r>
            <a:r>
              <a:rPr lang="el-GR" sz="2800" b="0" i="1" dirty="0"/>
              <a:t>Συμβολή στην </a:t>
            </a:r>
            <a:r>
              <a:rPr lang="en-US" sz="2800" b="0" i="1" dirty="0"/>
              <a:t>I</a:t>
            </a:r>
            <a:r>
              <a:rPr lang="el-GR" sz="2800" b="0" i="1" dirty="0" err="1"/>
              <a:t>στορία</a:t>
            </a:r>
            <a:r>
              <a:rPr lang="el-GR" sz="2800" b="0" i="1" dirty="0"/>
              <a:t> της </a:t>
            </a:r>
            <a:r>
              <a:rPr lang="en-US" sz="2800" b="0" i="1" dirty="0"/>
              <a:t>A</a:t>
            </a:r>
            <a:r>
              <a:rPr lang="el-GR" sz="2800" b="0" i="1" dirty="0" err="1"/>
              <a:t>νω</a:t>
            </a:r>
            <a:r>
              <a:rPr lang="el-GR" sz="2800" b="0" i="1" dirty="0"/>
              <a:t> </a:t>
            </a:r>
            <a:r>
              <a:rPr lang="en-US" sz="2800" b="0" i="1" dirty="0"/>
              <a:t>M</a:t>
            </a:r>
            <a:r>
              <a:rPr lang="el-GR" sz="2800" b="0" i="1" dirty="0" err="1"/>
              <a:t>ακεδονίας</a:t>
            </a:r>
            <a:endParaRPr lang="el-GR" sz="2800" i="1" dirty="0"/>
          </a:p>
        </p:txBody>
      </p:sp>
    </p:spTree>
    <p:extLst>
      <p:ext uri="{BB962C8B-B14F-4D97-AF65-F5344CB8AC3E}">
        <p14:creationId xmlns:p14="http://schemas.microsoft.com/office/powerpoint/2010/main" val="37027716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DF87EB-591F-439D-9E7A-260A8889338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50CFF3A-7B57-4AF1-8671-73399FE3F3DC}"/>
              </a:ext>
            </a:extLst>
          </p:cNvPr>
          <p:cNvSpPr>
            <a:spLocks noGrp="1"/>
          </p:cNvSpPr>
          <p:nvPr>
            <p:ph idx="1"/>
          </p:nvPr>
        </p:nvSpPr>
        <p:spPr/>
        <p:txBody>
          <a:bodyPr>
            <a:normAutofit/>
          </a:bodyPr>
          <a:lstStyle/>
          <a:p>
            <a:r>
              <a:rPr lang="el-GR" sz="3600" b="1" dirty="0">
                <a:latin typeface="Times New Roman" panose="02020603050405020304" pitchFamily="18" charset="0"/>
                <a:cs typeface="Times New Roman" panose="02020603050405020304" pitchFamily="18" charset="0"/>
              </a:rPr>
              <a:t>ΒΥΖΑΝΤΙΝΗ ΠΕΡΙΟΔΟΣ</a:t>
            </a:r>
          </a:p>
        </p:txBody>
      </p:sp>
    </p:spTree>
    <p:extLst>
      <p:ext uri="{BB962C8B-B14F-4D97-AF65-F5344CB8AC3E}">
        <p14:creationId xmlns:p14="http://schemas.microsoft.com/office/powerpoint/2010/main" val="1687191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1176866" y="915337"/>
            <a:ext cx="6798734" cy="857479"/>
          </a:xfrm>
        </p:spPr>
        <p:txBody>
          <a:bodyPr/>
          <a:lstStyle/>
          <a:p>
            <a:pPr eaLnBrk="1" hangingPunct="1"/>
            <a:r>
              <a:rPr lang="el-GR" altLang="el-GR" dirty="0">
                <a:solidFill>
                  <a:schemeClr val="tx1"/>
                </a:solidFill>
              </a:rPr>
              <a:t>Βυζαντινή περίοδος</a:t>
            </a:r>
          </a:p>
        </p:txBody>
      </p:sp>
      <p:sp>
        <p:nvSpPr>
          <p:cNvPr id="7171" name="2 - Θέση περιεχομένου"/>
          <p:cNvSpPr>
            <a:spLocks noGrp="1"/>
          </p:cNvSpPr>
          <p:nvPr>
            <p:ph idx="1"/>
          </p:nvPr>
        </p:nvSpPr>
        <p:spPr>
          <a:xfrm>
            <a:off x="683568" y="1844823"/>
            <a:ext cx="7975722" cy="4392489"/>
          </a:xfrm>
        </p:spPr>
        <p:txBody>
          <a:bodyPr>
            <a:normAutofit lnSpcReduction="10000"/>
          </a:bodyPr>
          <a:lstStyle/>
          <a:p>
            <a:pPr eaLnBrk="1" hangingPunct="1">
              <a:buFont typeface="Arial" charset="0"/>
              <a:buNone/>
            </a:pPr>
            <a:endParaRPr lang="el-GR" altLang="el-GR" sz="3200" dirty="0">
              <a:latin typeface="Times New Roman" panose="02020603050405020304" pitchFamily="18" charset="0"/>
              <a:cs typeface="Times New Roman" panose="02020603050405020304" pitchFamily="18" charset="0"/>
            </a:endParaRPr>
          </a:p>
          <a:p>
            <a:pPr eaLnBrk="1" hangingPunct="1">
              <a:buFont typeface="Arial" charset="0"/>
              <a:buNone/>
            </a:pPr>
            <a:r>
              <a:rPr lang="el-GR" altLang="el-GR" sz="3200" dirty="0">
                <a:latin typeface="Times New Roman" panose="02020603050405020304" pitchFamily="18" charset="0"/>
                <a:cs typeface="Times New Roman" panose="02020603050405020304" pitchFamily="18" charset="0"/>
              </a:rPr>
              <a:t>Η Μακεδονία ήταν τμήμα του θέματος «</a:t>
            </a:r>
            <a:r>
              <a:rPr lang="el-GR" altLang="el-GR" sz="3200" dirty="0" err="1">
                <a:latin typeface="Times New Roman" panose="02020603050405020304" pitchFamily="18" charset="0"/>
                <a:cs typeface="Times New Roman" panose="02020603050405020304" pitchFamily="18" charset="0"/>
              </a:rPr>
              <a:t>Ιλυρρικού</a:t>
            </a:r>
            <a:r>
              <a:rPr lang="el-GR" altLang="el-GR" sz="3200" dirty="0">
                <a:latin typeface="Times New Roman" panose="02020603050405020304" pitchFamily="18" charset="0"/>
                <a:cs typeface="Times New Roman" panose="02020603050405020304" pitchFamily="18" charset="0"/>
              </a:rPr>
              <a:t>»</a:t>
            </a:r>
          </a:p>
          <a:p>
            <a:pPr eaLnBrk="1" hangingPunct="1"/>
            <a:r>
              <a:rPr lang="el-GR" altLang="el-GR" sz="3200" dirty="0">
                <a:latin typeface="Times New Roman" panose="02020603050405020304" pitchFamily="18" charset="0"/>
                <a:cs typeface="Times New Roman" panose="02020603050405020304" pitchFamily="18" charset="0"/>
              </a:rPr>
              <a:t>Οι </a:t>
            </a:r>
            <a:r>
              <a:rPr lang="el-GR" altLang="el-GR" sz="3200" dirty="0" err="1">
                <a:latin typeface="Times New Roman" panose="02020603050405020304" pitchFamily="18" charset="0"/>
                <a:cs typeface="Times New Roman" panose="02020603050405020304" pitchFamily="18" charset="0"/>
              </a:rPr>
              <a:t>Αβαροσλάβοι</a:t>
            </a:r>
            <a:r>
              <a:rPr lang="el-GR" altLang="el-GR" sz="3200" dirty="0">
                <a:latin typeface="Times New Roman" panose="02020603050405020304" pitchFamily="18" charset="0"/>
                <a:cs typeface="Times New Roman" panose="02020603050405020304" pitchFamily="18" charset="0"/>
              </a:rPr>
              <a:t> προσπαθούν να καταλάβουν τη Θεσσαλονίκη </a:t>
            </a:r>
          </a:p>
          <a:p>
            <a:pPr eaLnBrk="1" hangingPunct="1"/>
            <a:r>
              <a:rPr lang="el-GR" altLang="el-GR" sz="3200" dirty="0">
                <a:latin typeface="Times New Roman" panose="02020603050405020304" pitchFamily="18" charset="0"/>
                <a:cs typeface="Times New Roman" panose="02020603050405020304" pitchFamily="18" charset="0"/>
              </a:rPr>
              <a:t>Α) 586 μ. Χ, </a:t>
            </a:r>
          </a:p>
          <a:p>
            <a:pPr eaLnBrk="1" hangingPunct="1"/>
            <a:r>
              <a:rPr lang="el-GR" altLang="el-GR" sz="3200" dirty="0">
                <a:latin typeface="Times New Roman" panose="02020603050405020304" pitchFamily="18" charset="0"/>
                <a:cs typeface="Times New Roman" panose="02020603050405020304" pitchFamily="18" charset="0"/>
              </a:rPr>
              <a:t>Β) 614-615, 618 μ. Χ (Θαύματα Αγ. Δημητρίου)</a:t>
            </a:r>
          </a:p>
          <a:p>
            <a:pPr eaLnBrk="1" hangingPunct="1"/>
            <a:endParaRPr lang="el-GR" altLang="el-GR" dirty="0"/>
          </a:p>
        </p:txBody>
      </p:sp>
    </p:spTree>
    <p:extLst>
      <p:ext uri="{BB962C8B-B14F-4D97-AF65-F5344CB8AC3E}">
        <p14:creationId xmlns:p14="http://schemas.microsoft.com/office/powerpoint/2010/main" val="18729450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400" dirty="0">
                <a:solidFill>
                  <a:schemeClr val="tx1"/>
                </a:solidFill>
              </a:rPr>
              <a:t>ΒΥΖΑΝΤΙΝΗ ΠΕΡΙΟΔΟΣ</a:t>
            </a:r>
          </a:p>
        </p:txBody>
      </p:sp>
      <p:sp>
        <p:nvSpPr>
          <p:cNvPr id="3" name="Θέση περιεχομένου 2"/>
          <p:cNvSpPr>
            <a:spLocks noGrp="1"/>
          </p:cNvSpPr>
          <p:nvPr>
            <p:ph idx="1"/>
          </p:nvPr>
        </p:nvSpPr>
        <p:spPr>
          <a:xfrm>
            <a:off x="1176865" y="2219204"/>
            <a:ext cx="6798736" cy="3715929"/>
          </a:xfrm>
        </p:spPr>
        <p:txBody>
          <a:bodyPr>
            <a:normAutofit fontScale="25000" lnSpcReduction="20000"/>
          </a:bodyPr>
          <a:lstStyle/>
          <a:p>
            <a:br>
              <a:rPr lang="el-GR" dirty="0"/>
            </a:br>
            <a:br>
              <a:rPr lang="el-GR" dirty="0"/>
            </a:br>
            <a:r>
              <a:rPr lang="el-GR" sz="7600" dirty="0">
                <a:solidFill>
                  <a:schemeClr val="tx1"/>
                </a:solidFill>
                <a:latin typeface="Times New Roman" panose="02020603050405020304" pitchFamily="18" charset="0"/>
                <a:cs typeface="Times New Roman" panose="02020603050405020304" pitchFamily="18" charset="0"/>
              </a:rPr>
              <a:t>Η Βυζαντινή  διοίκηση κατανόησε το </a:t>
            </a:r>
            <a:r>
              <a:rPr lang="en-US" sz="7600" dirty="0">
                <a:solidFill>
                  <a:schemeClr val="tx1"/>
                </a:solidFill>
                <a:latin typeface="Times New Roman" panose="02020603050405020304" pitchFamily="18" charset="0"/>
                <a:cs typeface="Times New Roman" panose="02020603050405020304" pitchFamily="18" charset="0"/>
              </a:rPr>
              <a:t> 789</a:t>
            </a:r>
            <a:r>
              <a:rPr lang="el-GR" sz="7600" dirty="0">
                <a:solidFill>
                  <a:schemeClr val="tx1"/>
                </a:solidFill>
                <a:latin typeface="Times New Roman" panose="02020603050405020304" pitchFamily="18" charset="0"/>
                <a:cs typeface="Times New Roman" panose="02020603050405020304" pitchFamily="18" charset="0"/>
              </a:rPr>
              <a:t> </a:t>
            </a:r>
            <a:r>
              <a:rPr lang="el-GR" sz="7600" dirty="0" err="1">
                <a:solidFill>
                  <a:schemeClr val="tx1"/>
                </a:solidFill>
                <a:latin typeface="Times New Roman" panose="02020603050405020304" pitchFamily="18" charset="0"/>
                <a:cs typeface="Times New Roman" panose="02020603050405020304" pitchFamily="18" charset="0"/>
              </a:rPr>
              <a:t>μ.Χ</a:t>
            </a:r>
            <a:r>
              <a:rPr lang="el-GR" sz="7600" dirty="0">
                <a:solidFill>
                  <a:schemeClr val="tx1"/>
                </a:solidFill>
                <a:latin typeface="Times New Roman" panose="02020603050405020304" pitchFamily="18" charset="0"/>
                <a:cs typeface="Times New Roman" panose="02020603050405020304" pitchFamily="18" charset="0"/>
              </a:rPr>
              <a:t> την ανάγκη να λάβει κατάλληλα διοικητι­κά μέτρα, ώστε να αντιμετωπίσει τον μεγάλο κίνδυ­νο της </a:t>
            </a:r>
            <a:r>
              <a:rPr lang="el-GR" sz="7600" dirty="0" err="1">
                <a:solidFill>
                  <a:schemeClr val="tx1"/>
                </a:solidFill>
                <a:latin typeface="Times New Roman" panose="02020603050405020304" pitchFamily="18" charset="0"/>
                <a:cs typeface="Times New Roman" panose="02020603050405020304" pitchFamily="18" charset="0"/>
              </a:rPr>
              <a:t>αφανίσεως</a:t>
            </a:r>
            <a:r>
              <a:rPr lang="el-GR" sz="7600" dirty="0">
                <a:solidFill>
                  <a:schemeClr val="tx1"/>
                </a:solidFill>
                <a:latin typeface="Times New Roman" panose="02020603050405020304" pitchFamily="18" charset="0"/>
                <a:cs typeface="Times New Roman" panose="02020603050405020304" pitchFamily="18" charset="0"/>
              </a:rPr>
              <a:t> του ελληνισμού. Σύμφωνα με αυτό το σκεπτικό δημιουργήθηκαν διαδοχικά δυο θέματα και μία «</a:t>
            </a:r>
            <a:r>
              <a:rPr lang="el-GR" sz="7600" dirty="0" err="1">
                <a:solidFill>
                  <a:schemeClr val="tx1"/>
                </a:solidFill>
                <a:latin typeface="Times New Roman" panose="02020603050405020304" pitchFamily="18" charset="0"/>
                <a:cs typeface="Times New Roman" panose="02020603050405020304" pitchFamily="18" charset="0"/>
              </a:rPr>
              <a:t>τούρμα</a:t>
            </a:r>
            <a:r>
              <a:rPr lang="el-GR" sz="7600" dirty="0">
                <a:solidFill>
                  <a:schemeClr val="tx1"/>
                </a:solidFill>
                <a:latin typeface="Times New Roman" panose="02020603050405020304" pitchFamily="18" charset="0"/>
                <a:cs typeface="Times New Roman" panose="02020603050405020304" pitchFamily="18" charset="0"/>
              </a:rPr>
              <a:t>» </a:t>
            </a:r>
          </a:p>
          <a:p>
            <a:r>
              <a:rPr lang="el-GR" sz="7600" dirty="0">
                <a:solidFill>
                  <a:schemeClr val="tx1"/>
                </a:solidFill>
                <a:latin typeface="Times New Roman" panose="02020603050405020304" pitchFamily="18" charset="0"/>
                <a:cs typeface="Times New Roman" panose="02020603050405020304" pitchFamily="18" charset="0"/>
              </a:rPr>
              <a:t>1) Το θέμα Θεσσαλονί­κης, </a:t>
            </a:r>
          </a:p>
          <a:p>
            <a:r>
              <a:rPr lang="el-GR" sz="7600" dirty="0">
                <a:solidFill>
                  <a:schemeClr val="tx1"/>
                </a:solidFill>
                <a:latin typeface="Times New Roman" panose="02020603050405020304" pitchFamily="18" charset="0"/>
                <a:cs typeface="Times New Roman" panose="02020603050405020304" pitchFamily="18" charset="0"/>
              </a:rPr>
              <a:t>2) Το </a:t>
            </a:r>
            <a:r>
              <a:rPr lang="el-GR" sz="7600" dirty="0" err="1">
                <a:solidFill>
                  <a:schemeClr val="tx1"/>
                </a:solidFill>
                <a:latin typeface="Times New Roman" panose="02020603050405020304" pitchFamily="18" charset="0"/>
                <a:cs typeface="Times New Roman" panose="02020603050405020304" pitchFamily="18" charset="0"/>
              </a:rPr>
              <a:t>θεμα</a:t>
            </a:r>
            <a:r>
              <a:rPr lang="el-GR" sz="7600" dirty="0">
                <a:solidFill>
                  <a:schemeClr val="tx1"/>
                </a:solidFill>
                <a:latin typeface="Times New Roman" panose="02020603050405020304" pitchFamily="18" charset="0"/>
                <a:cs typeface="Times New Roman" panose="02020603050405020304" pitchFamily="18" charset="0"/>
              </a:rPr>
              <a:t> Στρυμόνος και </a:t>
            </a:r>
          </a:p>
          <a:p>
            <a:r>
              <a:rPr lang="el-GR" sz="7600" dirty="0">
                <a:solidFill>
                  <a:schemeClr val="tx1"/>
                </a:solidFill>
                <a:latin typeface="Times New Roman" panose="02020603050405020304" pitchFamily="18" charset="0"/>
                <a:cs typeface="Times New Roman" panose="02020603050405020304" pitchFamily="18" charset="0"/>
              </a:rPr>
              <a:t>3) η “</a:t>
            </a:r>
            <a:r>
              <a:rPr lang="el-GR" sz="7600" dirty="0" err="1">
                <a:solidFill>
                  <a:schemeClr val="tx1"/>
                </a:solidFill>
                <a:latin typeface="Times New Roman" panose="02020603050405020304" pitchFamily="18" charset="0"/>
                <a:cs typeface="Times New Roman" panose="02020603050405020304" pitchFamily="18" charset="0"/>
              </a:rPr>
              <a:t>Τούρμα</a:t>
            </a:r>
            <a:r>
              <a:rPr lang="el-GR" sz="7600" dirty="0">
                <a:solidFill>
                  <a:schemeClr val="tx1"/>
                </a:solidFill>
                <a:latin typeface="Times New Roman" panose="02020603050405020304" pitchFamily="18" charset="0"/>
                <a:cs typeface="Times New Roman" panose="02020603050405020304" pitchFamily="18" charset="0"/>
              </a:rPr>
              <a:t>” του </a:t>
            </a:r>
            <a:r>
              <a:rPr lang="el-GR" sz="7600" dirty="0" err="1">
                <a:solidFill>
                  <a:schemeClr val="tx1"/>
                </a:solidFill>
                <a:latin typeface="Times New Roman" panose="02020603050405020304" pitchFamily="18" charset="0"/>
                <a:cs typeface="Times New Roman" panose="02020603050405020304" pitchFamily="18" charset="0"/>
              </a:rPr>
              <a:t>Βολερού</a:t>
            </a:r>
            <a:r>
              <a:rPr lang="el-GR" sz="7600" dirty="0">
                <a:solidFill>
                  <a:schemeClr val="tx1"/>
                </a:solidFill>
                <a:latin typeface="Times New Roman" panose="02020603050405020304" pitchFamily="18" charset="0"/>
                <a:cs typeface="Times New Roman" panose="02020603050405020304" pitchFamily="18" charset="0"/>
              </a:rPr>
              <a:t>. </a:t>
            </a:r>
          </a:p>
          <a:p>
            <a:br>
              <a:rPr lang="el-GR" dirty="0"/>
            </a:br>
            <a:endParaRPr lang="el-GR" dirty="0"/>
          </a:p>
          <a:p>
            <a:br>
              <a:rPr lang="el-GR" dirty="0"/>
            </a:br>
            <a:br>
              <a:rPr lang="el-GR" dirty="0"/>
            </a:br>
            <a:endParaRPr lang="el-GR" dirty="0"/>
          </a:p>
        </p:txBody>
      </p:sp>
    </p:spTree>
    <p:extLst>
      <p:ext uri="{BB962C8B-B14F-4D97-AF65-F5344CB8AC3E}">
        <p14:creationId xmlns:p14="http://schemas.microsoft.com/office/powerpoint/2010/main" val="2618145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ΘΕΜΑ ΘΕΣΣΑΛΟΝΙΚΗΣ 789-802 μ. Χ</a:t>
            </a:r>
          </a:p>
        </p:txBody>
      </p:sp>
      <p:sp>
        <p:nvSpPr>
          <p:cNvPr id="3" name="Θέση περιεχομένου 2"/>
          <p:cNvSpPr>
            <a:spLocks noGrp="1"/>
          </p:cNvSpPr>
          <p:nvPr>
            <p:ph idx="1"/>
          </p:nvPr>
        </p:nvSpPr>
        <p:spPr/>
        <p:txBody>
          <a:bodyPr>
            <a:noAutofit/>
          </a:bodyPr>
          <a:lstStyle/>
          <a:p>
            <a:r>
              <a:rPr lang="el-GR" sz="3200" dirty="0"/>
              <a:t>Το θέμα </a:t>
            </a:r>
            <a:r>
              <a:rPr lang="el-GR" sz="3200" dirty="0" err="1"/>
              <a:t>θεσσαλονίκης</a:t>
            </a:r>
            <a:r>
              <a:rPr lang="el-GR" sz="3200" dirty="0"/>
              <a:t>, που ήταν διάδοχο της Διοικήσεως Μακεδονίας της επαρχίας  Ιλλυρι­κού, είχε ανατολικό όριο το Στρυμόνα, Ν.Δ τον Αλιάκμονα και περιελάμβανε τη </a:t>
            </a:r>
            <a:r>
              <a:rPr lang="el-GR" sz="3200" dirty="0" err="1"/>
              <a:t>θεσσαλονίκη</a:t>
            </a:r>
            <a:r>
              <a:rPr lang="el-GR" sz="3200" dirty="0"/>
              <a:t>. Ιδρύθηκε μεταξύ 789 και 802 </a:t>
            </a:r>
            <a:r>
              <a:rPr lang="el-GR" sz="3200" dirty="0" err="1"/>
              <a:t>μ.Χ</a:t>
            </a:r>
            <a:r>
              <a:rPr lang="el-GR" sz="3200" dirty="0"/>
              <a:t>. </a:t>
            </a:r>
            <a:br>
              <a:rPr lang="el-GR" sz="3200" dirty="0"/>
            </a:br>
            <a:br>
              <a:rPr lang="el-GR" sz="3200" dirty="0"/>
            </a:br>
            <a:endParaRPr lang="el-GR" sz="3200" dirty="0"/>
          </a:p>
        </p:txBody>
      </p:sp>
    </p:spTree>
    <p:extLst>
      <p:ext uri="{BB962C8B-B14F-4D97-AF65-F5344CB8AC3E}">
        <p14:creationId xmlns:p14="http://schemas.microsoft.com/office/powerpoint/2010/main" val="4171687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ΘΕΜΑ ΘΕΣΣΑΛΟΝΙΚΗΣ</a:t>
            </a:r>
          </a:p>
        </p:txBody>
      </p:sp>
      <p:sp>
        <p:nvSpPr>
          <p:cNvPr id="3" name="Θέση περιεχομένου 2"/>
          <p:cNvSpPr>
            <a:spLocks noGrp="1"/>
          </p:cNvSpPr>
          <p:nvPr>
            <p:ph idx="1"/>
          </p:nvPr>
        </p:nvSpPr>
        <p:spPr/>
        <p:txBody>
          <a:bodyPr>
            <a:noAutofit/>
          </a:bodyPr>
          <a:lstStyle/>
          <a:p>
            <a:r>
              <a:rPr lang="el-GR" sz="3200" dirty="0"/>
              <a:t>Το θέμα </a:t>
            </a:r>
            <a:r>
              <a:rPr lang="el-GR" sz="3200" dirty="0" err="1"/>
              <a:t>θεσσαλονίκης</a:t>
            </a:r>
            <a:r>
              <a:rPr lang="el-GR" sz="3200" dirty="0"/>
              <a:t>, που ήταν διάδοχο της Διοικήσεως Μακεδονίας της </a:t>
            </a:r>
            <a:r>
              <a:rPr lang="el-GR" sz="3200" dirty="0" err="1"/>
              <a:t>επαρχότητας</a:t>
            </a:r>
            <a:r>
              <a:rPr lang="el-GR" sz="3200" dirty="0"/>
              <a:t> Ιλλυρι­κού, είχε ανατολικό όριο το Στρυμόνα, Ν.Δ τον Αλιάκμονα και περιελάμβανε τη </a:t>
            </a:r>
            <a:r>
              <a:rPr lang="el-GR" sz="3200" dirty="0" err="1"/>
              <a:t>θεσσαλονίκη</a:t>
            </a:r>
            <a:r>
              <a:rPr lang="el-GR" sz="3200" dirty="0"/>
              <a:t>. Ιδρύθηκε μεταξύ 789 και 802 </a:t>
            </a:r>
            <a:r>
              <a:rPr lang="el-GR" sz="3200" dirty="0" err="1"/>
              <a:t>μ.Χ</a:t>
            </a:r>
            <a:r>
              <a:rPr lang="el-GR" sz="3200" dirty="0"/>
              <a:t>. . </a:t>
            </a:r>
            <a:br>
              <a:rPr lang="el-GR" sz="3200" dirty="0"/>
            </a:br>
            <a:br>
              <a:rPr lang="el-GR" sz="3200" dirty="0"/>
            </a:br>
            <a:endParaRPr lang="el-GR" sz="3200" dirty="0"/>
          </a:p>
        </p:txBody>
      </p:sp>
    </p:spTree>
    <p:extLst>
      <p:ext uri="{BB962C8B-B14F-4D97-AF65-F5344CB8AC3E}">
        <p14:creationId xmlns:p14="http://schemas.microsoft.com/office/powerpoint/2010/main" val="111012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543956" cy="6643710"/>
          </a:xfrm>
        </p:spPr>
        <p:txBody>
          <a:bodyPr>
            <a:normAutofit fontScale="25000" lnSpcReduction="20000"/>
          </a:bodyPr>
          <a:lstStyle/>
          <a:p>
            <a:pPr algn="ctr">
              <a:buNone/>
            </a:pPr>
            <a:r>
              <a:rPr lang="el-GR" sz="2900" b="1" dirty="0">
                <a:latin typeface="Times New Roman" pitchFamily="18" charset="0"/>
                <a:cs typeface="Times New Roman" pitchFamily="18" charset="0"/>
              </a:rPr>
              <a:t>Η αρχαία μακεδονική ταυτότητα</a:t>
            </a:r>
          </a:p>
          <a:p>
            <a:pPr algn="just">
              <a:buNone/>
            </a:pPr>
            <a:r>
              <a:rPr lang="el-GR" sz="2400" dirty="0">
                <a:latin typeface="Times New Roman" pitchFamily="18" charset="0"/>
                <a:cs typeface="Times New Roman" pitchFamily="18" charset="0"/>
              </a:rPr>
              <a:t>	</a:t>
            </a:r>
          </a:p>
          <a:p>
            <a:pPr indent="0" algn="just">
              <a:lnSpc>
                <a:spcPct val="170000"/>
              </a:lnSpc>
              <a:buNone/>
            </a:pPr>
            <a:r>
              <a:rPr lang="en-US" sz="8000" b="1" dirty="0">
                <a:latin typeface="Times New Roman" pitchFamily="18" charset="0"/>
                <a:cs typeface="Times New Roman" pitchFamily="18" charset="0"/>
              </a:rPr>
              <a:t>Hall. </a:t>
            </a:r>
            <a:r>
              <a:rPr lang="en-US" sz="8000" b="1" i="1" dirty="0">
                <a:latin typeface="Times New Roman" pitchFamily="18" charset="0"/>
                <a:cs typeface="Times New Roman" pitchFamily="18" charset="0"/>
              </a:rPr>
              <a:t>Ancient Perceptions of Greek Ethnicity </a:t>
            </a:r>
            <a:r>
              <a:rPr lang="en-US" sz="8000" b="1" dirty="0">
                <a:latin typeface="Times New Roman" pitchFamily="18" charset="0"/>
                <a:cs typeface="Times New Roman" pitchFamily="18" charset="0"/>
              </a:rPr>
              <a:t>(Cambridge, Mass.</a:t>
            </a:r>
          </a:p>
          <a:p>
            <a:pPr indent="0" algn="just">
              <a:lnSpc>
                <a:spcPct val="170000"/>
              </a:lnSpc>
              <a:buNone/>
            </a:pPr>
            <a:r>
              <a:rPr lang="en-US" sz="8000" b="1" dirty="0">
                <a:latin typeface="Times New Roman" pitchFamily="18" charset="0"/>
                <a:cs typeface="Times New Roman" pitchFamily="18" charset="0"/>
              </a:rPr>
              <a:t>London</a:t>
            </a:r>
            <a:r>
              <a:rPr lang="el-GR" sz="8000" b="1" dirty="0">
                <a:latin typeface="Times New Roman" pitchFamily="18" charset="0"/>
                <a:cs typeface="Times New Roman" pitchFamily="18" charset="0"/>
              </a:rPr>
              <a:t>, 2001</a:t>
            </a:r>
            <a:r>
              <a:rPr lang="en-US" sz="8000" b="1" dirty="0">
                <a:latin typeface="Times New Roman" pitchFamily="18" charset="0"/>
                <a:cs typeface="Times New Roman" pitchFamily="18" charset="0"/>
              </a:rPr>
              <a:t>)</a:t>
            </a:r>
            <a:r>
              <a:rPr lang="el-GR" sz="8000" b="1" dirty="0">
                <a:latin typeface="Times New Roman" pitchFamily="18" charset="0"/>
                <a:cs typeface="Times New Roman" pitchFamily="18" charset="0"/>
              </a:rPr>
              <a:t> </a:t>
            </a:r>
            <a:endParaRPr lang="en-US" sz="8000" b="1" dirty="0">
              <a:latin typeface="Times New Roman" pitchFamily="18" charset="0"/>
              <a:cs typeface="Times New Roman" pitchFamily="18" charset="0"/>
            </a:endParaRPr>
          </a:p>
          <a:p>
            <a:pPr indent="0" algn="just">
              <a:lnSpc>
                <a:spcPct val="170000"/>
              </a:lnSpc>
              <a:buFont typeface="Wingdings" pitchFamily="2" charset="2"/>
              <a:buChar char="Ø"/>
            </a:pPr>
            <a:r>
              <a:rPr lang="el-GR" sz="6400" b="1" dirty="0">
                <a:latin typeface="Times New Roman" pitchFamily="18" charset="0"/>
                <a:cs typeface="Times New Roman" pitchFamily="18" charset="0"/>
              </a:rPr>
              <a:t>	Αμφισβητεί την άποψη ότι η Μακεδονία ήταν περιφερειακή σε σχέση με το </a:t>
            </a:r>
            <a:endParaRPr lang="en-US" sz="6400" b="1" dirty="0">
              <a:latin typeface="Times New Roman" pitchFamily="18" charset="0"/>
              <a:cs typeface="Times New Roman" pitchFamily="18" charset="0"/>
            </a:endParaRPr>
          </a:p>
          <a:p>
            <a:pPr indent="0" algn="just">
              <a:lnSpc>
                <a:spcPct val="170000"/>
              </a:lnSpc>
              <a:buFont typeface="Wingdings" pitchFamily="2" charset="2"/>
              <a:buChar char="Ø"/>
            </a:pPr>
            <a:r>
              <a:rPr lang="el-GR" sz="6400" b="1" dirty="0">
                <a:latin typeface="Times New Roman" pitchFamily="18" charset="0"/>
                <a:cs typeface="Times New Roman" pitchFamily="18" charset="0"/>
              </a:rPr>
              <a:t>ελληνικό κέντρο, γιατί αυτό δεν υπήρξε ποτέ, καθώς: </a:t>
            </a:r>
            <a:endParaRPr lang="el-GR" sz="4900" dirty="0">
              <a:latin typeface="Times New Roman" pitchFamily="18" charset="0"/>
              <a:cs typeface="Times New Roman" pitchFamily="18" charset="0"/>
            </a:endParaRPr>
          </a:p>
          <a:p>
            <a:pPr indent="0" algn="just">
              <a:lnSpc>
                <a:spcPct val="170000"/>
              </a:lnSpc>
              <a:buFontTx/>
              <a:buChar char="-"/>
            </a:pPr>
            <a:r>
              <a:rPr lang="el-GR" sz="7200" b="1" i="1" dirty="0">
                <a:latin typeface="Times New Roman" pitchFamily="18" charset="0"/>
                <a:cs typeface="Times New Roman" pitchFamily="18" charset="0"/>
              </a:rPr>
              <a:t>«‘η ελληνικότητα’ συγκροτείται από το σύνολο των πολυεστιακών, καταστατικά περιορισμένων και ενσυνείδητων διαπραγματεύσεων της ταυτότητας, όχι μόνο μεταξύ πόλεων και εθνών, αλλά και στο εσωτερικό αυτών» </a:t>
            </a:r>
            <a:r>
              <a:rPr lang="el-GR" sz="7200" b="1" dirty="0">
                <a:latin typeface="Times New Roman" pitchFamily="18" charset="0"/>
                <a:cs typeface="Times New Roman" pitchFamily="18" charset="0"/>
              </a:rPr>
              <a:t>αυτή η άποψη </a:t>
            </a:r>
            <a:r>
              <a:rPr lang="el-GR" sz="7200" b="1" i="1" dirty="0">
                <a:latin typeface="Times New Roman" pitchFamily="18" charset="0"/>
                <a:cs typeface="Times New Roman" pitchFamily="18" charset="0"/>
              </a:rPr>
              <a:t>«προϋποθέτει έναν </a:t>
            </a:r>
            <a:r>
              <a:rPr lang="el-GR" sz="7200" b="1" i="1" dirty="0" err="1">
                <a:latin typeface="Times New Roman" pitchFamily="18" charset="0"/>
                <a:cs typeface="Times New Roman" pitchFamily="18" charset="0"/>
              </a:rPr>
              <a:t>διιστορικά</a:t>
            </a:r>
            <a:r>
              <a:rPr lang="el-GR" sz="7200" b="1" i="1" dirty="0">
                <a:latin typeface="Times New Roman" pitchFamily="18" charset="0"/>
                <a:cs typeface="Times New Roman" pitchFamily="18" charset="0"/>
              </a:rPr>
              <a:t> στατικό ορισμό της ελληνικότητας.</a:t>
            </a:r>
          </a:p>
          <a:p>
            <a:pPr indent="0" algn="just">
              <a:lnSpc>
                <a:spcPct val="170000"/>
              </a:lnSpc>
              <a:buNone/>
            </a:pPr>
            <a:endParaRPr lang="el-GR" sz="4900" i="1"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r>
              <a:rPr lang="el-GR" sz="2400" dirty="0">
                <a:latin typeface="Times New Roman" pitchFamily="18" charset="0"/>
                <a:cs typeface="Times New Roman" pitchFamily="18" charset="0"/>
              </a:rPr>
              <a:t> </a:t>
            </a:r>
          </a:p>
        </p:txBody>
      </p:sp>
      <p:sp>
        <p:nvSpPr>
          <p:cNvPr id="4" name="Right Arrow Callout 3"/>
          <p:cNvSpPr/>
          <p:nvPr/>
        </p:nvSpPr>
        <p:spPr>
          <a:xfrm>
            <a:off x="285720" y="5072074"/>
            <a:ext cx="3857652" cy="1414466"/>
          </a:xfrm>
          <a:prstGeom prst="rightArrowCallout">
            <a:avLst>
              <a:gd name="adj1" fmla="val 14925"/>
              <a:gd name="adj2" fmla="val 25000"/>
              <a:gd name="adj3" fmla="val 25000"/>
              <a:gd name="adj4" fmla="val 83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Από «αθροιστική» επινόηση βάσει της πλασματικής καταγωγής από το επώνυμο Έλληνα  και των γενεαλογιών</a:t>
            </a:r>
          </a:p>
        </p:txBody>
      </p:sp>
      <p:sp>
        <p:nvSpPr>
          <p:cNvPr id="5" name="Flowchart: Process 4"/>
          <p:cNvSpPr/>
          <p:nvPr/>
        </p:nvSpPr>
        <p:spPr>
          <a:xfrm>
            <a:off x="4286248" y="5072074"/>
            <a:ext cx="3857652" cy="14287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itchFamily="18" charset="0"/>
                <a:cs typeface="Times New Roman" pitchFamily="18" charset="0"/>
              </a:rPr>
              <a:t>σε μία «αντιθετική» επινόηση κατά των εξωτερικών ομάδων</a:t>
            </a:r>
            <a:endParaRPr lang="el-GR" dirty="0"/>
          </a:p>
        </p:txBody>
      </p:sp>
    </p:spTree>
    <p:extLst>
      <p:ext uri="{BB962C8B-B14F-4D97-AF65-F5344CB8AC3E}">
        <p14:creationId xmlns:p14="http://schemas.microsoft.com/office/powerpoint/2010/main" val="5585718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76672"/>
            <a:ext cx="6798734" cy="1303867"/>
          </a:xfrm>
        </p:spPr>
        <p:txBody>
          <a:bodyPr/>
          <a:lstStyle/>
          <a:p>
            <a:r>
              <a:rPr lang="el-GR" dirty="0">
                <a:solidFill>
                  <a:schemeClr val="tx1"/>
                </a:solidFill>
              </a:rPr>
              <a:t>ΘΕΜΑ ΘΕΣΣΑΛΟΝΙΚΗΣ 2</a:t>
            </a:r>
          </a:p>
        </p:txBody>
      </p:sp>
      <p:sp>
        <p:nvSpPr>
          <p:cNvPr id="3" name="Θέση περιεχομένου 2"/>
          <p:cNvSpPr>
            <a:spLocks noGrp="1"/>
          </p:cNvSpPr>
          <p:nvPr>
            <p:ph idx="1"/>
          </p:nvPr>
        </p:nvSpPr>
        <p:spPr>
          <a:xfrm>
            <a:off x="1176865" y="1916833"/>
            <a:ext cx="6798736" cy="4018300"/>
          </a:xfrm>
        </p:spPr>
        <p:txBody>
          <a:bodyPr>
            <a:noAutofit/>
          </a:bodyPr>
          <a:lstStyle/>
          <a:p>
            <a:r>
              <a:rPr lang="el-GR" sz="3200" dirty="0">
                <a:latin typeface="Times New Roman" panose="02020603050405020304" pitchFamily="18" charset="0"/>
                <a:cs typeface="Times New Roman" panose="02020603050405020304" pitchFamily="18" charset="0"/>
              </a:rPr>
              <a:t>Τα δυτικά όρια του θέματος </a:t>
            </a:r>
            <a:r>
              <a:rPr lang="el-GR" sz="3200" dirty="0" err="1">
                <a:latin typeface="Times New Roman" panose="02020603050405020304" pitchFamily="18" charset="0"/>
                <a:cs typeface="Times New Roman" panose="02020603050405020304" pitchFamily="18" charset="0"/>
              </a:rPr>
              <a:t>θεσσαλονίκης</a:t>
            </a:r>
            <a:r>
              <a:rPr lang="el-GR" sz="3200" dirty="0">
                <a:latin typeface="Times New Roman" panose="02020603050405020304" pitchFamily="18" charset="0"/>
                <a:cs typeface="Times New Roman" panose="02020603050405020304" pitchFamily="18" charset="0"/>
              </a:rPr>
              <a:t> κατε­λάμβαναν αρκετό τμήμα της Κεντρικής και πιθανό­τατα και της Δυτικής Μακεδονίας. Ήσαν όμως αρκετά απροσδιόριστα.</a:t>
            </a:r>
            <a:r>
              <a:rPr lang="el-GR" sz="4400" dirty="0">
                <a:latin typeface="Times New Roman" panose="02020603050405020304" pitchFamily="18" charset="0"/>
                <a:cs typeface="Times New Roman" panose="02020603050405020304" pitchFamily="18" charset="0"/>
              </a:rPr>
              <a:t>, </a:t>
            </a:r>
            <a:br>
              <a:rPr lang="el-GR" sz="4400" dirty="0">
                <a:latin typeface="Times New Roman" panose="02020603050405020304" pitchFamily="18" charset="0"/>
                <a:cs typeface="Times New Roman" panose="02020603050405020304" pitchFamily="18" charset="0"/>
              </a:rPr>
            </a:b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3138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400" b="1" dirty="0">
                <a:solidFill>
                  <a:schemeClr val="tx1"/>
                </a:solidFill>
                <a:latin typeface="Times New Roman" panose="02020603050405020304" pitchFamily="18" charset="0"/>
                <a:cs typeface="Times New Roman" panose="02020603050405020304" pitchFamily="18" charset="0"/>
              </a:rPr>
              <a:t>976 -1014 976-1014 </a:t>
            </a:r>
            <a:r>
              <a:rPr lang="el-GR" sz="4400" b="1" dirty="0" err="1">
                <a:solidFill>
                  <a:schemeClr val="tx1"/>
                </a:solidFill>
                <a:latin typeface="Times New Roman" panose="02020603050405020304" pitchFamily="18" charset="0"/>
                <a:cs typeface="Times New Roman" panose="02020603050405020304" pitchFamily="18" charset="0"/>
              </a:rPr>
              <a:t>μ.Χ</a:t>
            </a:r>
            <a:r>
              <a:rPr lang="el-GR" sz="4400" b="1" dirty="0">
                <a:solidFill>
                  <a:schemeClr val="tx1"/>
                </a:solidFill>
                <a:latin typeface="Times New Roman" panose="02020603050405020304" pitchFamily="18" charset="0"/>
                <a:cs typeface="Times New Roman" panose="02020603050405020304" pitchFamily="18" charset="0"/>
              </a:rPr>
              <a:t>. </a:t>
            </a:r>
            <a:r>
              <a:rPr lang="el-GR" sz="4400" b="1" dirty="0" err="1">
                <a:solidFill>
                  <a:schemeClr val="tx1"/>
                </a:solidFill>
                <a:latin typeface="Times New Roman" panose="02020603050405020304" pitchFamily="18" charset="0"/>
                <a:cs typeface="Times New Roman" panose="02020603050405020304" pitchFamily="18" charset="0"/>
              </a:rPr>
              <a:t>Σαμουηλ</a:t>
            </a:r>
            <a:endParaRPr lang="el-GR" sz="4400" b="1" dirty="0">
              <a:solidFill>
                <a:schemeClr val="tx1"/>
              </a:solidFill>
            </a:endParaRPr>
          </a:p>
        </p:txBody>
      </p:sp>
      <p:sp>
        <p:nvSpPr>
          <p:cNvPr id="3" name="Θέση περιεχομένου 2"/>
          <p:cNvSpPr>
            <a:spLocks noGrp="1"/>
          </p:cNvSpPr>
          <p:nvPr>
            <p:ph idx="1"/>
          </p:nvPr>
        </p:nvSpPr>
        <p:spPr/>
        <p:txBody>
          <a:bodyPr>
            <a:normAutofit fontScale="92500" lnSpcReduction="10000"/>
          </a:bodyPr>
          <a:lstStyle/>
          <a:p>
            <a:r>
              <a:rPr lang="el-GR" sz="4000" dirty="0">
                <a:latin typeface="Times New Roman" panose="02020603050405020304" pitchFamily="18" charset="0"/>
                <a:cs typeface="Times New Roman" panose="02020603050405020304" pitchFamily="18" charset="0"/>
              </a:rPr>
              <a:t>Ένα μεγάλο μέρος των εδαφών του θέματος Θεσσαλονίκης κατέλαβε σταδιακά μεταξύ 976 -1014 ο επαναστάτης Σαμουήλ, ένας από τους τέσ­σερις </a:t>
            </a:r>
            <a:r>
              <a:rPr lang="el-GR" sz="4000" dirty="0" err="1">
                <a:latin typeface="Times New Roman" panose="02020603050405020304" pitchFamily="18" charset="0"/>
                <a:cs typeface="Times New Roman" panose="02020603050405020304" pitchFamily="18" charset="0"/>
              </a:rPr>
              <a:t>Κομητόπουλους</a:t>
            </a:r>
            <a:endParaRPr lang="el-GR" sz="4000" dirty="0"/>
          </a:p>
        </p:txBody>
      </p:sp>
    </p:spTree>
    <p:extLst>
      <p:ext uri="{BB962C8B-B14F-4D97-AF65-F5344CB8AC3E}">
        <p14:creationId xmlns:p14="http://schemas.microsoft.com/office/powerpoint/2010/main" val="40772180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dirty="0">
                <a:solidFill>
                  <a:schemeClr val="tx1"/>
                </a:solidFill>
              </a:rPr>
              <a:t>9</a:t>
            </a:r>
            <a:r>
              <a:rPr lang="el-GR" altLang="el-GR" baseline="30000" dirty="0">
                <a:solidFill>
                  <a:schemeClr val="tx1"/>
                </a:solidFill>
              </a:rPr>
              <a:t>ος</a:t>
            </a:r>
            <a:r>
              <a:rPr lang="el-GR" altLang="el-GR" dirty="0">
                <a:solidFill>
                  <a:schemeClr val="tx1"/>
                </a:solidFill>
              </a:rPr>
              <a:t> </a:t>
            </a:r>
            <a:r>
              <a:rPr lang="el-GR" altLang="el-GR" dirty="0" err="1">
                <a:solidFill>
                  <a:schemeClr val="tx1"/>
                </a:solidFill>
              </a:rPr>
              <a:t>αιώνασ</a:t>
            </a:r>
            <a:endParaRPr lang="el-GR" altLang="el-GR" dirty="0">
              <a:solidFill>
                <a:schemeClr val="tx1"/>
              </a:solidFill>
            </a:endParaRPr>
          </a:p>
        </p:txBody>
      </p:sp>
      <p:sp>
        <p:nvSpPr>
          <p:cNvPr id="12291" name="2 - Θέση περιεχομένου"/>
          <p:cNvSpPr>
            <a:spLocks noGrp="1"/>
          </p:cNvSpPr>
          <p:nvPr>
            <p:ph idx="1"/>
          </p:nvPr>
        </p:nvSpPr>
        <p:spPr/>
        <p:txBody>
          <a:bodyPr>
            <a:noAutofit/>
          </a:bodyPr>
          <a:lstStyle/>
          <a:p>
            <a:pPr eaLnBrk="1" hangingPunct="1"/>
            <a:r>
              <a:rPr lang="el-GR" altLang="el-GR" sz="3600" dirty="0"/>
              <a:t>Από τον 9</a:t>
            </a:r>
            <a:r>
              <a:rPr lang="el-GR" altLang="el-GR" sz="3600" baseline="30000" dirty="0"/>
              <a:t>ο</a:t>
            </a:r>
            <a:r>
              <a:rPr lang="el-GR" altLang="el-GR" sz="3600" dirty="0"/>
              <a:t> αιώνα ο</a:t>
            </a:r>
            <a:r>
              <a:rPr lang="en-US" altLang="el-GR" sz="3600" dirty="0"/>
              <a:t> </a:t>
            </a:r>
            <a:r>
              <a:rPr lang="en-US" altLang="el-GR" sz="3600" dirty="0" err="1"/>
              <a:t>εκχριστι</a:t>
            </a:r>
            <a:r>
              <a:rPr lang="en-US" altLang="el-GR" sz="3600" dirty="0"/>
              <a:t>ανισμός και η ένταξη των Σλάβων στην Ανατολική ή τη Δυτική Εκκλησία </a:t>
            </a:r>
            <a:r>
              <a:rPr lang="el-GR" altLang="el-GR" sz="3600" dirty="0"/>
              <a:t>έπαιξε καθοριστικό ρόλο στη διαμόρφωση της φυσιογνωμίας της Αρχιεπισκοπής.  </a:t>
            </a:r>
          </a:p>
        </p:txBody>
      </p:sp>
    </p:spTree>
    <p:extLst>
      <p:ext uri="{BB962C8B-B14F-4D97-AF65-F5344CB8AC3E}">
        <p14:creationId xmlns:p14="http://schemas.microsoft.com/office/powerpoint/2010/main" val="151557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fontScale="90000"/>
          </a:bodyPr>
          <a:lstStyle/>
          <a:p>
            <a:pPr eaLnBrk="1" hangingPunct="1"/>
            <a:r>
              <a:rPr lang="el-GR" altLang="el-GR" dirty="0">
                <a:solidFill>
                  <a:schemeClr val="tx1"/>
                </a:solidFill>
              </a:rPr>
              <a:t>9</a:t>
            </a:r>
            <a:r>
              <a:rPr lang="el-GR" altLang="el-GR" baseline="30000" dirty="0">
                <a:solidFill>
                  <a:schemeClr val="tx1"/>
                </a:solidFill>
              </a:rPr>
              <a:t>ος</a:t>
            </a:r>
            <a:r>
              <a:rPr lang="el-GR" altLang="el-GR" dirty="0">
                <a:solidFill>
                  <a:schemeClr val="tx1"/>
                </a:solidFill>
              </a:rPr>
              <a:t> αιώνας : το κράτος του Σαμουήλ</a:t>
            </a:r>
          </a:p>
        </p:txBody>
      </p:sp>
      <p:sp>
        <p:nvSpPr>
          <p:cNvPr id="11267" name="2 - Θέση περιεχομένου"/>
          <p:cNvSpPr>
            <a:spLocks noGrp="1"/>
          </p:cNvSpPr>
          <p:nvPr>
            <p:ph idx="1"/>
          </p:nvPr>
        </p:nvSpPr>
        <p:spPr>
          <a:xfrm>
            <a:off x="1121745" y="1916832"/>
            <a:ext cx="6798736" cy="3444997"/>
          </a:xfrm>
        </p:spPr>
        <p:txBody>
          <a:bodyPr>
            <a:noAutofit/>
          </a:bodyPr>
          <a:lstStyle/>
          <a:p>
            <a:pPr eaLnBrk="1" hangingPunct="1">
              <a:buFont typeface="Arial" charset="0"/>
              <a:buChar char="•"/>
            </a:pPr>
            <a:r>
              <a:rPr lang="el-GR" altLang="el-GR" sz="3600" dirty="0" err="1"/>
              <a:t>Πρωτοβουλγαρικό</a:t>
            </a:r>
            <a:r>
              <a:rPr lang="el-GR" altLang="el-GR" sz="3600" dirty="0"/>
              <a:t> κράτος Σαμουήλ :  β μισό 9</a:t>
            </a:r>
            <a:r>
              <a:rPr lang="el-GR" altLang="el-GR" sz="3600" baseline="30000" dirty="0"/>
              <a:t>ου</a:t>
            </a:r>
            <a:r>
              <a:rPr lang="el-GR" altLang="el-GR" sz="3600" dirty="0"/>
              <a:t> αιώνα</a:t>
            </a:r>
          </a:p>
          <a:p>
            <a:pPr eaLnBrk="1" hangingPunct="1">
              <a:buFont typeface="Arial" charset="0"/>
              <a:buChar char="•"/>
            </a:pPr>
            <a:r>
              <a:rPr lang="el-GR" altLang="el-GR" sz="3600" dirty="0"/>
              <a:t>Κέντρο η Αχρίδα : οι μαθητές του </a:t>
            </a:r>
            <a:r>
              <a:rPr lang="el-GR" altLang="el-GR" sz="3600" dirty="0" err="1"/>
              <a:t>Κυρίλλλου</a:t>
            </a:r>
            <a:r>
              <a:rPr lang="el-GR" altLang="el-GR" sz="3600" dirty="0"/>
              <a:t> και Μεθοδίου μετάφρασαν στην εκκλησιαστική σλαβονική με το </a:t>
            </a:r>
            <a:r>
              <a:rPr lang="el-GR" altLang="el-GR" sz="3600" dirty="0" err="1"/>
              <a:t>γλαγολιτικό</a:t>
            </a:r>
            <a:r>
              <a:rPr lang="el-GR" altLang="el-GR" sz="3600" dirty="0"/>
              <a:t> αλφάβητο ελληνικά εκκλησιαστικά κείμενα</a:t>
            </a:r>
          </a:p>
        </p:txBody>
      </p:sp>
    </p:spTree>
    <p:extLst>
      <p:ext uri="{BB962C8B-B14F-4D97-AF65-F5344CB8AC3E}">
        <p14:creationId xmlns:p14="http://schemas.microsoft.com/office/powerpoint/2010/main" val="661566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633" y="895079"/>
            <a:ext cx="6798734" cy="1093761"/>
          </a:xfrm>
        </p:spPr>
        <p:txBody>
          <a:bodyPr>
            <a:normAutofit fontScale="90000"/>
          </a:bodyPr>
          <a:lstStyle/>
          <a:p>
            <a:r>
              <a:rPr lang="el-GR" dirty="0">
                <a:solidFill>
                  <a:schemeClr val="tx1"/>
                </a:solidFill>
              </a:rPr>
              <a:t>«</a:t>
            </a:r>
            <a:r>
              <a:rPr lang="el-GR" sz="2700" dirty="0">
                <a:solidFill>
                  <a:schemeClr val="tx1"/>
                </a:solidFill>
              </a:rPr>
              <a:t>Περί θεμάτων» έργο του Κωνσταντίνου Πορφυρογέννητου (Γ. 49. 50), 905-959 </a:t>
            </a:r>
            <a:r>
              <a:rPr lang="el-GR" sz="2700" dirty="0" err="1">
                <a:solidFill>
                  <a:schemeClr val="tx1"/>
                </a:solidFill>
              </a:rPr>
              <a:t>μ.Χ</a:t>
            </a:r>
            <a:endParaRPr lang="el-GR" sz="2700" dirty="0">
              <a:solidFill>
                <a:schemeClr val="tx1"/>
              </a:solidFill>
            </a:endParaRPr>
          </a:p>
        </p:txBody>
      </p:sp>
      <p:sp>
        <p:nvSpPr>
          <p:cNvPr id="3" name="Θέση περιεχομένου 2"/>
          <p:cNvSpPr>
            <a:spLocks noGrp="1"/>
          </p:cNvSpPr>
          <p:nvPr>
            <p:ph idx="1"/>
          </p:nvPr>
        </p:nvSpPr>
        <p:spPr/>
        <p:txBody>
          <a:bodyPr>
            <a:normAutofit fontScale="77500" lnSpcReduction="20000"/>
          </a:bodyPr>
          <a:lstStyle/>
          <a:p>
            <a:r>
              <a:rPr lang="el-GR" dirty="0"/>
              <a:t>« </a:t>
            </a:r>
            <a:r>
              <a:rPr lang="el-GR" sz="2800" i="1" dirty="0">
                <a:latin typeface="Times New Roman" panose="02020603050405020304" pitchFamily="18" charset="0"/>
                <a:cs typeface="Times New Roman" panose="02020603050405020304" pitchFamily="18" charset="0"/>
              </a:rPr>
              <a:t>Επαρ­χία Μακεδονίας (α) υπό </a:t>
            </a:r>
            <a:r>
              <a:rPr lang="el-GR" sz="2800" i="1" dirty="0" err="1">
                <a:latin typeface="Times New Roman" panose="02020603050405020304" pitchFamily="18" charset="0"/>
                <a:cs typeface="Times New Roman" panose="02020603050405020304" pitchFamily="18" charset="0"/>
              </a:rPr>
              <a:t>κονσιλάριον</a:t>
            </a:r>
            <a:r>
              <a:rPr lang="el-GR" sz="2800" i="1" dirty="0">
                <a:latin typeface="Times New Roman" panose="02020603050405020304" pitchFamily="18" charset="0"/>
                <a:cs typeface="Times New Roman" panose="02020603050405020304" pitchFamily="18" charset="0"/>
              </a:rPr>
              <a:t>, πόλεις </a:t>
            </a:r>
            <a:r>
              <a:rPr lang="el-GR" sz="2800" i="1" dirty="0" err="1">
                <a:latin typeface="Times New Roman" panose="02020603050405020304" pitchFamily="18" charset="0"/>
                <a:cs typeface="Times New Roman" panose="02020603050405020304" pitchFamily="18" charset="0"/>
              </a:rPr>
              <a:t>λ(β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θεσσαλονίκη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Πέλλη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Εύρωπος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Δίος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Βέρροια</a:t>
            </a:r>
            <a:r>
              <a:rPr lang="el-GR" sz="2800" i="1" dirty="0">
                <a:latin typeface="Times New Roman" panose="02020603050405020304" pitchFamily="18" charset="0"/>
                <a:cs typeface="Times New Roman" panose="02020603050405020304" pitchFamily="18" charset="0"/>
              </a:rPr>
              <a:t>, Εορδαία, </a:t>
            </a:r>
            <a:r>
              <a:rPr lang="el-GR" sz="2800" i="1" dirty="0" err="1">
                <a:latin typeface="Times New Roman" panose="02020603050405020304" pitchFamily="18" charset="0"/>
                <a:cs typeface="Times New Roman" panose="02020603050405020304" pitchFamily="18" charset="0"/>
              </a:rPr>
              <a:t>Έδεσοα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Κελλη</a:t>
            </a:r>
            <a:r>
              <a:rPr lang="el-GR" sz="2800" i="1" dirty="0">
                <a:latin typeface="Times New Roman" panose="02020603050405020304" pitchFamily="18" charset="0"/>
                <a:cs typeface="Times New Roman" panose="02020603050405020304" pitchFamily="18" charset="0"/>
              </a:rPr>
              <a:t>,  Αλμωπία, Ηράκλεια Λάκκου, </a:t>
            </a:r>
            <a:r>
              <a:rPr lang="el-GR" sz="2800" i="1" dirty="0" err="1">
                <a:latin typeface="Times New Roman" panose="02020603050405020304" pitchFamily="18" charset="0"/>
                <a:cs typeface="Times New Roman" panose="02020603050405020304" pitchFamily="18" charset="0"/>
              </a:rPr>
              <a:t>Aντανία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Γεμινδός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Νικεδης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Διόβουρος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Ίδομένη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Βράγυλος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Πρίμανα</a:t>
            </a:r>
            <a:r>
              <a:rPr lang="el-GR" sz="2800" i="1" dirty="0">
                <a:latin typeface="Times New Roman" panose="02020603050405020304" pitchFamily="18" charset="0"/>
                <a:cs typeface="Times New Roman" panose="02020603050405020304" pitchFamily="18" charset="0"/>
              </a:rPr>
              <a:t>, Μαρώνεια, Αμφί­πολη, </a:t>
            </a:r>
            <a:r>
              <a:rPr lang="el-GR" sz="2800" i="1" dirty="0" err="1">
                <a:latin typeface="Times New Roman" panose="02020603050405020304" pitchFamily="18" charset="0"/>
                <a:cs typeface="Times New Roman" panose="02020603050405020304" pitchFamily="18" charset="0"/>
              </a:rPr>
              <a:t>Νεάπολις</a:t>
            </a:r>
            <a:r>
              <a:rPr lang="el-GR" sz="2800" i="1" dirty="0">
                <a:latin typeface="Times New Roman" panose="02020603050405020304" pitchFamily="18" charset="0"/>
                <a:cs typeface="Times New Roman" panose="02020603050405020304" pitchFamily="18" charset="0"/>
              </a:rPr>
              <a:t>, Απολλωνία, </a:t>
            </a:r>
            <a:r>
              <a:rPr lang="el-GR" sz="2800" i="1" dirty="0" err="1">
                <a:latin typeface="Times New Roman" panose="02020603050405020304" pitchFamily="18" charset="0"/>
                <a:cs typeface="Times New Roman" panose="02020603050405020304" pitchFamily="18" charset="0"/>
              </a:rPr>
              <a:t>Τόπειρος</a:t>
            </a:r>
            <a:r>
              <a:rPr lang="el-GR" sz="2800" i="1" dirty="0">
                <a:latin typeface="Times New Roman" panose="02020603050405020304" pitchFamily="18" charset="0"/>
                <a:cs typeface="Times New Roman" panose="02020603050405020304" pitchFamily="18" charset="0"/>
              </a:rPr>
              <a:t> το </a:t>
            </a:r>
            <a:r>
              <a:rPr lang="el-GR" sz="2800" i="1" dirty="0" err="1">
                <a:latin typeface="Times New Roman" panose="02020603050405020304" pitchFamily="18" charset="0"/>
                <a:cs typeface="Times New Roman" panose="02020603050405020304" pitchFamily="18" charset="0"/>
              </a:rPr>
              <a:t>νύν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Ρούσιον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Νικόπολις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Ίθάπολις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Ακανθος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Κερεόπυργος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Βέρπη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Αραλος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Διοκλητιανούπολις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Σεβαστόπολις</a:t>
            </a:r>
            <a:r>
              <a:rPr lang="el-GR" sz="2800" i="1" dirty="0">
                <a:latin typeface="Times New Roman" panose="02020603050405020304" pitchFamily="18" charset="0"/>
                <a:cs typeface="Times New Roman" panose="02020603050405020304" pitchFamily="18" charset="0"/>
              </a:rPr>
              <a:t>. Επαρχία Μακεδονίας (β’), </a:t>
            </a:r>
            <a:r>
              <a:rPr lang="el-GR" sz="2800" i="1" dirty="0" err="1">
                <a:latin typeface="Times New Roman" panose="02020603050405020304" pitchFamily="18" charset="0"/>
                <a:cs typeface="Times New Roman" panose="02020603050405020304" pitchFamily="18" charset="0"/>
              </a:rPr>
              <a:t>ύφ</a:t>
            </a:r>
            <a:r>
              <a:rPr lang="el-GR" sz="2800" i="1" dirty="0">
                <a:latin typeface="Times New Roman" panose="02020603050405020304" pitchFamily="18" charset="0"/>
                <a:cs typeface="Times New Roman" panose="02020603050405020304" pitchFamily="18" charset="0"/>
              </a:rPr>
              <a:t> ηγεμόνα πό­λεις η’ : Στόλοι, Αργός, </a:t>
            </a:r>
            <a:r>
              <a:rPr lang="el-GR" sz="2800" i="1" dirty="0" err="1">
                <a:latin typeface="Times New Roman" panose="02020603050405020304" pitchFamily="18" charset="0"/>
                <a:cs typeface="Times New Roman" panose="02020603050405020304" pitchFamily="18" charset="0"/>
              </a:rPr>
              <a:t>Εύστραιον</a:t>
            </a:r>
            <a:r>
              <a:rPr lang="el-GR" sz="28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Πελαγονία</a:t>
            </a:r>
            <a:r>
              <a:rPr lang="el-GR" sz="35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Βαργαλα</a:t>
            </a:r>
            <a:r>
              <a:rPr lang="el-GR" sz="35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Κελαινίδιον</a:t>
            </a:r>
            <a:r>
              <a:rPr lang="el-GR" sz="3500" i="1" dirty="0">
                <a:latin typeface="Times New Roman" panose="02020603050405020304" pitchFamily="18" charset="0"/>
                <a:cs typeface="Times New Roman" panose="02020603050405020304" pitchFamily="18" charset="0"/>
              </a:rPr>
              <a:t>, Αρμονία, </a:t>
            </a:r>
            <a:r>
              <a:rPr lang="el-GR" sz="3500" i="1" dirty="0" err="1">
                <a:latin typeface="Times New Roman" panose="02020603050405020304" pitchFamily="18" charset="0"/>
                <a:cs typeface="Times New Roman" panose="02020603050405020304" pitchFamily="18" charset="0"/>
              </a:rPr>
              <a:t>Ζάπαρα</a:t>
            </a:r>
            <a:endParaRPr lang="el-GR"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510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6867" y="913741"/>
            <a:ext cx="6798734" cy="931084"/>
          </a:xfrm>
        </p:spPr>
        <p:txBody>
          <a:bodyPr>
            <a:noAutofit/>
          </a:bodyPr>
          <a:lstStyle/>
          <a:p>
            <a:r>
              <a:rPr lang="el-GR" sz="2400" dirty="0" err="1">
                <a:solidFill>
                  <a:schemeClr val="tx1"/>
                </a:solidFill>
              </a:rPr>
              <a:t>Tafel</a:t>
            </a:r>
            <a:r>
              <a:rPr lang="el-GR" sz="2400" dirty="0">
                <a:solidFill>
                  <a:schemeClr val="tx1"/>
                </a:solidFill>
              </a:rPr>
              <a:t>, στη μελέτη του </a:t>
            </a:r>
            <a:r>
              <a:rPr lang="el-GR" sz="2400" dirty="0" err="1">
                <a:solidFill>
                  <a:schemeClr val="tx1"/>
                </a:solidFill>
              </a:rPr>
              <a:t>Constantini</a:t>
            </a:r>
            <a:r>
              <a:rPr lang="el-GR" sz="2400" dirty="0">
                <a:solidFill>
                  <a:schemeClr val="tx1"/>
                </a:solidFill>
              </a:rPr>
              <a:t> </a:t>
            </a:r>
            <a:r>
              <a:rPr lang="el-GR" sz="2400" dirty="0" err="1">
                <a:solidFill>
                  <a:schemeClr val="tx1"/>
                </a:solidFill>
              </a:rPr>
              <a:t>Porphyrogeni</a:t>
            </a:r>
            <a:r>
              <a:rPr lang="el-GR" sz="2400" dirty="0">
                <a:solidFill>
                  <a:schemeClr val="tx1"/>
                </a:solidFill>
              </a:rPr>
              <a:t>- de </a:t>
            </a:r>
            <a:r>
              <a:rPr lang="el-GR" sz="2400" dirty="0" err="1">
                <a:solidFill>
                  <a:schemeClr val="tx1"/>
                </a:solidFill>
              </a:rPr>
              <a:t>Provincibus</a:t>
            </a:r>
            <a:r>
              <a:rPr lang="el-GR" sz="2400" dirty="0">
                <a:solidFill>
                  <a:schemeClr val="tx1"/>
                </a:solidFill>
              </a:rPr>
              <a:t> </a:t>
            </a:r>
            <a:r>
              <a:rPr lang="el-GR" sz="2400" dirty="0" err="1">
                <a:solidFill>
                  <a:schemeClr val="tx1"/>
                </a:solidFill>
              </a:rPr>
              <a:t>regni</a:t>
            </a:r>
            <a:r>
              <a:rPr lang="el-GR" sz="2400" dirty="0">
                <a:solidFill>
                  <a:schemeClr val="tx1"/>
                </a:solidFill>
              </a:rPr>
              <a:t> </a:t>
            </a:r>
            <a:r>
              <a:rPr lang="el-GR" sz="2400" dirty="0" err="1">
                <a:solidFill>
                  <a:schemeClr val="tx1"/>
                </a:solidFill>
              </a:rPr>
              <a:t>Byzanti</a:t>
            </a:r>
            <a:r>
              <a:rPr lang="en-US" sz="2400" dirty="0" err="1">
                <a:solidFill>
                  <a:schemeClr val="tx1"/>
                </a:solidFill>
              </a:rPr>
              <a:t>ni</a:t>
            </a:r>
            <a:r>
              <a:rPr lang="el-GR" sz="2400" dirty="0">
                <a:solidFill>
                  <a:schemeClr val="tx1"/>
                </a:solidFill>
              </a:rPr>
              <a:t> (1846, </a:t>
            </a:r>
            <a:r>
              <a:rPr lang="en-US" sz="2400" dirty="0">
                <a:solidFill>
                  <a:schemeClr val="tx1"/>
                </a:solidFill>
              </a:rPr>
              <a:t>XVI)</a:t>
            </a:r>
            <a:endParaRPr lang="el-GR" sz="2400" dirty="0">
              <a:solidFill>
                <a:schemeClr val="tx1"/>
              </a:solidFill>
            </a:endParaRPr>
          </a:p>
        </p:txBody>
      </p:sp>
      <p:sp>
        <p:nvSpPr>
          <p:cNvPr id="3" name="Θέση περιεχομένου 2"/>
          <p:cNvSpPr>
            <a:spLocks noGrp="1"/>
          </p:cNvSpPr>
          <p:nvPr>
            <p:ph idx="1"/>
          </p:nvPr>
        </p:nvSpPr>
        <p:spPr/>
        <p:txBody>
          <a:bodyPr>
            <a:normAutofit fontScale="92500" lnSpcReduction="10000"/>
          </a:bodyPr>
          <a:lstStyle/>
          <a:p>
            <a:r>
              <a:rPr lang="el-GR" sz="3200" dirty="0"/>
              <a:t>Συνέλεξε τα χωρία τα σχετικά με το όνομα Μακεδονία και έδειξε ότι εις τους Βυζαντινούς συγγραφείς, Μακεδονία ήταν η Ανατολική Ρωμυλία, πολλές φορές και η σημερινή Θράκη. </a:t>
            </a:r>
          </a:p>
          <a:p>
            <a:pPr marL="0" indent="0">
              <a:buNone/>
            </a:pPr>
            <a:br>
              <a:rPr lang="el-GR" dirty="0"/>
            </a:br>
            <a:br>
              <a:rPr lang="el-GR" dirty="0"/>
            </a:br>
            <a:endParaRPr lang="el-GR" dirty="0"/>
          </a:p>
          <a:p>
            <a:endParaRPr lang="el-GR" dirty="0"/>
          </a:p>
        </p:txBody>
      </p:sp>
    </p:spTree>
    <p:extLst>
      <p:ext uri="{BB962C8B-B14F-4D97-AF65-F5344CB8AC3E}">
        <p14:creationId xmlns:p14="http://schemas.microsoft.com/office/powerpoint/2010/main" val="783515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eaLnBrk="1" hangingPunct="1"/>
            <a:r>
              <a:rPr lang="el-GR" altLang="el-GR" dirty="0"/>
              <a:t> </a:t>
            </a:r>
            <a:r>
              <a:rPr lang="el-GR" altLang="el-GR" dirty="0" err="1">
                <a:solidFill>
                  <a:schemeClr val="tx1"/>
                </a:solidFill>
              </a:rPr>
              <a:t>Τσιμισκής</a:t>
            </a:r>
            <a:r>
              <a:rPr lang="el-GR" altLang="el-GR" dirty="0">
                <a:solidFill>
                  <a:schemeClr val="tx1"/>
                </a:solidFill>
              </a:rPr>
              <a:t> 971 </a:t>
            </a:r>
            <a:r>
              <a:rPr lang="el-GR" altLang="el-GR" dirty="0" err="1">
                <a:solidFill>
                  <a:schemeClr val="tx1"/>
                </a:solidFill>
              </a:rPr>
              <a:t>μ.Χ</a:t>
            </a:r>
            <a:endParaRPr lang="el-GR" altLang="el-GR" dirty="0">
              <a:solidFill>
                <a:schemeClr val="tx1"/>
              </a:solidFill>
            </a:endParaRPr>
          </a:p>
        </p:txBody>
      </p:sp>
      <p:sp>
        <p:nvSpPr>
          <p:cNvPr id="16387" name="2 - Θέση περιεχομένου"/>
          <p:cNvSpPr>
            <a:spLocks noGrp="1"/>
          </p:cNvSpPr>
          <p:nvPr>
            <p:ph idx="1"/>
          </p:nvPr>
        </p:nvSpPr>
        <p:spPr>
          <a:xfrm>
            <a:off x="483974" y="1844823"/>
            <a:ext cx="7055380" cy="4403583"/>
          </a:xfrm>
        </p:spPr>
        <p:txBody>
          <a:bodyPr>
            <a:noAutofit/>
          </a:bodyPr>
          <a:lstStyle/>
          <a:p>
            <a:pPr eaLnBrk="1" hangingPunct="1">
              <a:buFont typeface="Arial" charset="0"/>
              <a:buChar char="•"/>
            </a:pPr>
            <a:r>
              <a:rPr lang="el-GR" altLang="el-GR" sz="3200" dirty="0"/>
              <a:t>κατάλυση </a:t>
            </a:r>
            <a:r>
              <a:rPr lang="el-GR" altLang="el-GR" sz="3200" dirty="0" err="1">
                <a:solidFill>
                  <a:schemeClr val="tx1"/>
                </a:solidFill>
              </a:rPr>
              <a:t>πρωτοβουλγαρικού</a:t>
            </a:r>
            <a:r>
              <a:rPr lang="el-GR" altLang="el-GR" sz="3200" dirty="0">
                <a:solidFill>
                  <a:schemeClr val="tx1"/>
                </a:solidFill>
              </a:rPr>
              <a:t> κράτους </a:t>
            </a:r>
            <a:r>
              <a:rPr lang="el-GR" altLang="el-GR" sz="3200" dirty="0"/>
              <a:t>του Σαμουήλ (</a:t>
            </a:r>
            <a:r>
              <a:rPr lang="el-GR" altLang="el-GR" sz="3200" dirty="0" err="1"/>
              <a:t>Πρεσλάβα</a:t>
            </a:r>
            <a:r>
              <a:rPr lang="el-GR" altLang="el-GR" sz="3200" dirty="0"/>
              <a:t>-Δορύστολο) το 971 μ. Χ. Βλ. </a:t>
            </a:r>
            <a:r>
              <a:rPr lang="en-US" altLang="el-GR" sz="3200" dirty="0"/>
              <a:t>G. </a:t>
            </a:r>
            <a:r>
              <a:rPr lang="en-US" altLang="el-GR" sz="3200" dirty="0" err="1"/>
              <a:t>Ostrogorsky</a:t>
            </a:r>
            <a:r>
              <a:rPr lang="en-US" altLang="el-GR" sz="3200" dirty="0"/>
              <a:t> (1979). </a:t>
            </a:r>
            <a:r>
              <a:rPr lang="el-GR" altLang="el-GR" sz="3200" dirty="0"/>
              <a:t>Ιστορία του Βυζαντινού Κράτους.</a:t>
            </a:r>
          </a:p>
          <a:p>
            <a:pPr eaLnBrk="1" hangingPunct="1">
              <a:buFont typeface="Arial" charset="0"/>
              <a:buChar char="•"/>
            </a:pPr>
            <a:r>
              <a:rPr lang="el-GR" altLang="el-GR" sz="3200" dirty="0"/>
              <a:t>Βλ. </a:t>
            </a:r>
            <a:r>
              <a:rPr lang="el-GR" altLang="el-GR" sz="3200" dirty="0" err="1"/>
              <a:t>Αιμ</a:t>
            </a:r>
            <a:r>
              <a:rPr lang="el-GR" altLang="el-GR" sz="3200" dirty="0"/>
              <a:t>. </a:t>
            </a:r>
            <a:r>
              <a:rPr lang="el-GR" altLang="el-GR" sz="3200" dirty="0" err="1"/>
              <a:t>Ταχιάος</a:t>
            </a:r>
            <a:r>
              <a:rPr lang="el-GR" altLang="el-GR" sz="3200" dirty="0"/>
              <a:t> (1990). </a:t>
            </a:r>
            <a:r>
              <a:rPr lang="el-GR" altLang="el-GR" sz="3200" i="1" dirty="0"/>
              <a:t>Το εφήμερο κράτος του Σαμουήλ (976-1018). </a:t>
            </a:r>
            <a:r>
              <a:rPr lang="el-GR" altLang="el-GR" sz="3200" dirty="0"/>
              <a:t>Θεσσαλονίκη:  Ελληνική Εταιρεία Σλαβικών Μελετών</a:t>
            </a:r>
          </a:p>
        </p:txBody>
      </p:sp>
    </p:spTree>
    <p:extLst>
      <p:ext uri="{BB962C8B-B14F-4D97-AF65-F5344CB8AC3E}">
        <p14:creationId xmlns:p14="http://schemas.microsoft.com/office/powerpoint/2010/main" val="3541362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1176866" y="915338"/>
            <a:ext cx="6798734" cy="1073502"/>
          </a:xfrm>
        </p:spPr>
        <p:txBody>
          <a:bodyPr>
            <a:normAutofit/>
          </a:bodyPr>
          <a:lstStyle/>
          <a:p>
            <a:pPr eaLnBrk="1" hangingPunct="1"/>
            <a:r>
              <a:rPr lang="el-GR" altLang="el-GR" dirty="0">
                <a:solidFill>
                  <a:schemeClr val="tx1"/>
                </a:solidFill>
              </a:rPr>
              <a:t>1020-1334</a:t>
            </a:r>
          </a:p>
        </p:txBody>
      </p:sp>
      <p:sp>
        <p:nvSpPr>
          <p:cNvPr id="22531" name="2 - Θέση περιεχομένου"/>
          <p:cNvSpPr>
            <a:spLocks noGrp="1"/>
          </p:cNvSpPr>
          <p:nvPr>
            <p:ph idx="1"/>
          </p:nvPr>
        </p:nvSpPr>
        <p:spPr>
          <a:xfrm>
            <a:off x="539552" y="1988839"/>
            <a:ext cx="8208912" cy="4259567"/>
          </a:xfrm>
        </p:spPr>
        <p:txBody>
          <a:bodyPr>
            <a:normAutofit/>
          </a:bodyPr>
          <a:lstStyle/>
          <a:p>
            <a:pPr eaLnBrk="1" hangingPunct="1"/>
            <a:r>
              <a:rPr lang="el-GR" altLang="el-GR" sz="3200" dirty="0"/>
              <a:t>περίοδος της βυζαντινής κυριαρχίας στην Αχρίδα από την σύσταση της Αρχιεπισκοπής, μετά την διάλυση του κράτους του </a:t>
            </a:r>
            <a:r>
              <a:rPr lang="el-GR" altLang="el-GR" sz="3200" dirty="0" err="1"/>
              <a:t>Σαμούηλ</a:t>
            </a:r>
            <a:r>
              <a:rPr lang="el-GR" altLang="el-GR" sz="3200" dirty="0"/>
              <a:t>  (1020) ως την εγκαθίδρυση της σερβικής κυριαρχίας του </a:t>
            </a:r>
            <a:r>
              <a:rPr lang="el-GR" altLang="el-GR" sz="3200" dirty="0" err="1"/>
              <a:t>Ντουσάν</a:t>
            </a:r>
            <a:r>
              <a:rPr lang="el-GR" altLang="el-GR" sz="3200" dirty="0"/>
              <a:t> στην περιοχή δικαιοδοσίας της Αρχιεπισκοπής (1334)</a:t>
            </a:r>
          </a:p>
        </p:txBody>
      </p:sp>
    </p:spTree>
    <p:extLst>
      <p:ext uri="{BB962C8B-B14F-4D97-AF65-F5344CB8AC3E}">
        <p14:creationId xmlns:p14="http://schemas.microsoft.com/office/powerpoint/2010/main" val="40752366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1176866" y="915338"/>
            <a:ext cx="6798734" cy="1001496"/>
          </a:xfrm>
        </p:spPr>
        <p:txBody>
          <a:bodyPr/>
          <a:lstStyle/>
          <a:p>
            <a:pPr eaLnBrk="1" hangingPunct="1"/>
            <a:r>
              <a:rPr lang="el-GR" altLang="el-GR" dirty="0">
                <a:solidFill>
                  <a:schemeClr val="tx1"/>
                </a:solidFill>
              </a:rPr>
              <a:t>11</a:t>
            </a:r>
            <a:r>
              <a:rPr lang="el-GR" altLang="el-GR" baseline="30000" dirty="0">
                <a:solidFill>
                  <a:schemeClr val="tx1"/>
                </a:solidFill>
              </a:rPr>
              <a:t>ος</a:t>
            </a:r>
            <a:r>
              <a:rPr lang="el-GR" altLang="el-GR" dirty="0">
                <a:solidFill>
                  <a:schemeClr val="tx1"/>
                </a:solidFill>
              </a:rPr>
              <a:t>-15</a:t>
            </a:r>
            <a:r>
              <a:rPr lang="el-GR" altLang="el-GR" baseline="30000" dirty="0">
                <a:solidFill>
                  <a:schemeClr val="tx1"/>
                </a:solidFill>
              </a:rPr>
              <a:t>ος</a:t>
            </a:r>
            <a:r>
              <a:rPr lang="el-GR" altLang="el-GR" dirty="0">
                <a:solidFill>
                  <a:schemeClr val="tx1"/>
                </a:solidFill>
              </a:rPr>
              <a:t> αιώνας</a:t>
            </a:r>
          </a:p>
        </p:txBody>
      </p:sp>
      <p:sp>
        <p:nvSpPr>
          <p:cNvPr id="19459" name="2 - Θέση περιεχομένου"/>
          <p:cNvSpPr>
            <a:spLocks noGrp="1"/>
          </p:cNvSpPr>
          <p:nvPr>
            <p:ph idx="1"/>
          </p:nvPr>
        </p:nvSpPr>
        <p:spPr>
          <a:xfrm>
            <a:off x="1176865" y="1916833"/>
            <a:ext cx="6798736" cy="4018300"/>
          </a:xfrm>
        </p:spPr>
        <p:txBody>
          <a:bodyPr>
            <a:noAutofit/>
          </a:bodyPr>
          <a:lstStyle/>
          <a:p>
            <a:pPr eaLnBrk="1" hangingPunct="1"/>
            <a:r>
              <a:rPr lang="el-GR" altLang="el-GR" sz="3600" dirty="0"/>
              <a:t>Ο </a:t>
            </a:r>
            <a:r>
              <a:rPr lang="en-US" altLang="el-GR" sz="3600" dirty="0"/>
              <a:t> </a:t>
            </a:r>
            <a:r>
              <a:rPr lang="en-US" altLang="el-GR" sz="3600" dirty="0" err="1"/>
              <a:t>τίτλος</a:t>
            </a:r>
            <a:r>
              <a:rPr lang="en-US" altLang="el-GR" sz="3600" dirty="0"/>
              <a:t> </a:t>
            </a:r>
            <a:r>
              <a:rPr lang="en-US" altLang="el-GR" sz="3600" dirty="0" err="1"/>
              <a:t>του</a:t>
            </a:r>
            <a:r>
              <a:rPr lang="en-US" altLang="el-GR" sz="3600" dirty="0"/>
              <a:t> α</a:t>
            </a:r>
            <a:r>
              <a:rPr lang="en-US" altLang="el-GR" sz="3600" dirty="0" err="1"/>
              <a:t>ρχιε</a:t>
            </a:r>
            <a:r>
              <a:rPr lang="en-US" altLang="el-GR" sz="3600" dirty="0"/>
              <a:t>πισκόπου Αχριδών παρουσία</a:t>
            </a:r>
            <a:r>
              <a:rPr lang="el-GR" altLang="el-GR" sz="3600" dirty="0"/>
              <a:t>σ</a:t>
            </a:r>
            <a:r>
              <a:rPr lang="en-US" altLang="el-GR" sz="3600" dirty="0"/>
              <a:t>ε </a:t>
            </a:r>
            <a:r>
              <a:rPr lang="en-US" altLang="el-GR" sz="3600" dirty="0" err="1"/>
              <a:t>διάφορες</a:t>
            </a:r>
            <a:r>
              <a:rPr lang="en-US" altLang="el-GR" sz="3600" dirty="0"/>
              <a:t> παρα</a:t>
            </a:r>
            <a:r>
              <a:rPr lang="en-US" altLang="el-GR" sz="3600" dirty="0" err="1"/>
              <a:t>λλ</a:t>
            </a:r>
            <a:r>
              <a:rPr lang="en-US" altLang="el-GR" sz="3600" dirty="0"/>
              <a:t>αγές, που συχνά ήταν άμεσα συνυφασμένες </a:t>
            </a:r>
            <a:r>
              <a:rPr lang="el-GR" altLang="el-GR" sz="3600" dirty="0"/>
              <a:t>είτε </a:t>
            </a:r>
            <a:r>
              <a:rPr lang="en-US" altLang="el-GR" sz="3600" dirty="0" err="1"/>
              <a:t>με</a:t>
            </a:r>
            <a:r>
              <a:rPr lang="en-US" altLang="el-GR" sz="3600" dirty="0"/>
              <a:t> </a:t>
            </a:r>
            <a:r>
              <a:rPr lang="en-US" altLang="el-GR" sz="3600" dirty="0" err="1"/>
              <a:t>τη</a:t>
            </a:r>
            <a:r>
              <a:rPr lang="en-US" altLang="el-GR" sz="3600" dirty="0"/>
              <a:t> </a:t>
            </a:r>
            <a:r>
              <a:rPr lang="en-US" altLang="el-GR" sz="3600" dirty="0" err="1"/>
              <a:t>δικ</a:t>
            </a:r>
            <a:r>
              <a:rPr lang="en-US" altLang="el-GR" sz="3600" dirty="0"/>
              <a:t>αιοδοσία της αρχιεπισκοπής</a:t>
            </a:r>
            <a:r>
              <a:rPr lang="el-GR" altLang="el-GR" sz="3600" dirty="0"/>
              <a:t> με </a:t>
            </a:r>
            <a:r>
              <a:rPr lang="en-US" altLang="el-GR" sz="3600" dirty="0" err="1"/>
              <a:t>την</a:t>
            </a:r>
            <a:r>
              <a:rPr lang="en-US" altLang="el-GR" sz="3600" dirty="0"/>
              <a:t> π</a:t>
            </a:r>
            <a:r>
              <a:rPr lang="en-US" altLang="el-GR" sz="3600" dirty="0" err="1"/>
              <a:t>ροσω</a:t>
            </a:r>
            <a:r>
              <a:rPr lang="en-US" altLang="el-GR" sz="3600" dirty="0"/>
              <a:t>πικότητα και τη</a:t>
            </a:r>
            <a:r>
              <a:rPr lang="el-GR" altLang="el-GR" sz="3600" dirty="0"/>
              <a:t>ν</a:t>
            </a:r>
            <a:r>
              <a:rPr lang="en-US" altLang="el-GR" sz="3600" dirty="0"/>
              <a:t> </a:t>
            </a:r>
            <a:r>
              <a:rPr lang="en-US" altLang="el-GR" sz="3600" dirty="0" err="1"/>
              <a:t>δράση</a:t>
            </a:r>
            <a:r>
              <a:rPr lang="en-US" altLang="el-GR" sz="3600" dirty="0"/>
              <a:t> </a:t>
            </a:r>
            <a:r>
              <a:rPr lang="en-US" altLang="el-GR" sz="3600" dirty="0" err="1"/>
              <a:t>των</a:t>
            </a:r>
            <a:r>
              <a:rPr lang="en-US" altLang="el-GR" sz="3600" dirty="0"/>
              <a:t> </a:t>
            </a:r>
            <a:r>
              <a:rPr lang="en-US" altLang="el-GR" sz="3600" dirty="0" err="1"/>
              <a:t>εκάστοτε</a:t>
            </a:r>
            <a:r>
              <a:rPr lang="en-US" altLang="el-GR" sz="3600" dirty="0"/>
              <a:t> α</a:t>
            </a:r>
            <a:r>
              <a:rPr lang="en-US" altLang="el-GR" sz="3600" dirty="0" err="1"/>
              <a:t>ρχιε</a:t>
            </a:r>
            <a:r>
              <a:rPr lang="en-US" altLang="el-GR" sz="3600" dirty="0"/>
              <a:t>πισκόπων </a:t>
            </a:r>
            <a:endParaRPr lang="el-GR" altLang="el-GR" sz="3600" dirty="0"/>
          </a:p>
        </p:txBody>
      </p:sp>
    </p:spTree>
    <p:extLst>
      <p:ext uri="{BB962C8B-B14F-4D97-AF65-F5344CB8AC3E}">
        <p14:creationId xmlns:p14="http://schemas.microsoft.com/office/powerpoint/2010/main" val="35384348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endParaRPr lang="el-GR" altLang="el-GR"/>
          </a:p>
        </p:txBody>
      </p:sp>
      <p:sp>
        <p:nvSpPr>
          <p:cNvPr id="13315" name="2 - Θέση περιεχομένου"/>
          <p:cNvSpPr>
            <a:spLocks noGrp="1"/>
          </p:cNvSpPr>
          <p:nvPr>
            <p:ph idx="1"/>
          </p:nvPr>
        </p:nvSpPr>
        <p:spPr>
          <a:xfrm>
            <a:off x="467544" y="1700808"/>
            <a:ext cx="7620000" cy="4373563"/>
          </a:xfrm>
        </p:spPr>
        <p:txBody>
          <a:bodyPr>
            <a:noAutofit/>
          </a:bodyPr>
          <a:lstStyle/>
          <a:p>
            <a:pPr eaLnBrk="1" hangingPunct="1"/>
            <a:r>
              <a:rPr lang="el-GR" altLang="el-GR" sz="3200" b="1" dirty="0">
                <a:latin typeface="Times New Roman" panose="02020603050405020304" pitchFamily="18" charset="0"/>
                <a:cs typeface="Times New Roman" panose="02020603050405020304" pitchFamily="18" charset="0"/>
              </a:rPr>
              <a:t>ο χαρακτήρας της Αρχιεπισκοπής επηρεάστηκε καθοριστικά από τα πολιτικά παιχνίδια των </a:t>
            </a:r>
            <a:r>
              <a:rPr lang="en-US" altLang="el-GR" sz="3200" b="1" dirty="0" err="1">
                <a:latin typeface="Times New Roman" panose="02020603050405020304" pitchFamily="18" charset="0"/>
                <a:cs typeface="Times New Roman" panose="02020603050405020304" pitchFamily="18" charset="0"/>
              </a:rPr>
              <a:t>ηγετών</a:t>
            </a:r>
            <a:r>
              <a:rPr lang="en-US" altLang="el-GR" sz="3200" b="1" dirty="0">
                <a:latin typeface="Times New Roman" panose="02020603050405020304" pitchFamily="18" charset="0"/>
                <a:cs typeface="Times New Roman" panose="02020603050405020304" pitchFamily="18" charset="0"/>
              </a:rPr>
              <a:t> </a:t>
            </a:r>
            <a:r>
              <a:rPr lang="el-GR" altLang="el-GR" sz="3200" b="1" dirty="0">
                <a:latin typeface="Times New Roman" panose="02020603050405020304" pitchFamily="18" charset="0"/>
                <a:cs typeface="Times New Roman" panose="02020603050405020304" pitchFamily="18" charset="0"/>
              </a:rPr>
              <a:t> εκείνων </a:t>
            </a:r>
            <a:r>
              <a:rPr lang="en-US" altLang="el-GR" sz="3200" b="1" dirty="0" err="1">
                <a:latin typeface="Times New Roman" panose="02020603050405020304" pitchFamily="18" charset="0"/>
                <a:cs typeface="Times New Roman" panose="02020603050405020304" pitchFamily="18" charset="0"/>
              </a:rPr>
              <a:t>οι</a:t>
            </a:r>
            <a:r>
              <a:rPr lang="en-US" altLang="el-GR" sz="3200" b="1" dirty="0">
                <a:latin typeface="Times New Roman" panose="02020603050405020304" pitchFamily="18" charset="0"/>
                <a:cs typeface="Times New Roman" panose="02020603050405020304" pitchFamily="18" charset="0"/>
              </a:rPr>
              <a:t> οπ</a:t>
            </a:r>
            <a:r>
              <a:rPr lang="en-US" altLang="el-GR" sz="3200" b="1" dirty="0" err="1">
                <a:latin typeface="Times New Roman" panose="02020603050405020304" pitchFamily="18" charset="0"/>
                <a:cs typeface="Times New Roman" panose="02020603050405020304" pitchFamily="18" charset="0"/>
              </a:rPr>
              <a:t>οίοι</a:t>
            </a:r>
            <a:r>
              <a:rPr lang="en-US" altLang="el-GR" sz="3200" b="1" dirty="0">
                <a:latin typeface="Times New Roman" panose="02020603050405020304" pitchFamily="18" charset="0"/>
                <a:cs typeface="Times New Roman" panose="02020603050405020304" pitchFamily="18" charset="0"/>
              </a:rPr>
              <a:t> </a:t>
            </a:r>
            <a:r>
              <a:rPr lang="en-US" altLang="el-GR" sz="3200" b="1" dirty="0" err="1">
                <a:latin typeface="Times New Roman" panose="02020603050405020304" pitchFamily="18" charset="0"/>
                <a:cs typeface="Times New Roman" panose="02020603050405020304" pitchFamily="18" charset="0"/>
              </a:rPr>
              <a:t>μέσω</a:t>
            </a:r>
            <a:r>
              <a:rPr lang="en-US" altLang="el-GR" sz="3200" b="1" dirty="0">
                <a:latin typeface="Times New Roman" panose="02020603050405020304" pitchFamily="18" charset="0"/>
                <a:cs typeface="Times New Roman" panose="02020603050405020304" pitchFamily="18" charset="0"/>
              </a:rPr>
              <a:t> </a:t>
            </a:r>
            <a:r>
              <a:rPr lang="en-US" altLang="el-GR" sz="3200" b="1" dirty="0" err="1">
                <a:latin typeface="Times New Roman" panose="02020603050405020304" pitchFamily="18" charset="0"/>
                <a:cs typeface="Times New Roman" panose="02020603050405020304" pitchFamily="18" charset="0"/>
              </a:rPr>
              <a:t>της</a:t>
            </a:r>
            <a:r>
              <a:rPr lang="en-US" altLang="el-GR" sz="3200" b="1" dirty="0">
                <a:latin typeface="Times New Roman" panose="02020603050405020304" pitchFamily="18" charset="0"/>
                <a:cs typeface="Times New Roman" panose="02020603050405020304" pitchFamily="18" charset="0"/>
              </a:rPr>
              <a:t> </a:t>
            </a:r>
            <a:r>
              <a:rPr lang="en-US" altLang="el-GR" sz="3200" b="1" dirty="0" err="1">
                <a:latin typeface="Times New Roman" panose="02020603050405020304" pitchFamily="18" charset="0"/>
                <a:cs typeface="Times New Roman" panose="02020603050405020304" pitchFamily="18" charset="0"/>
              </a:rPr>
              <a:t>εκκλησι</a:t>
            </a:r>
            <a:r>
              <a:rPr lang="en-US" altLang="el-GR" sz="3200" b="1" dirty="0">
                <a:latin typeface="Times New Roman" panose="02020603050405020304" pitchFamily="18" charset="0"/>
                <a:cs typeface="Times New Roman" panose="02020603050405020304" pitchFamily="18" charset="0"/>
              </a:rPr>
              <a:t>αστικής πολιτικής που εφάρμοζαν επιδίωκαν </a:t>
            </a:r>
            <a:r>
              <a:rPr lang="el-GR" altLang="el-GR" sz="3200" b="1" dirty="0">
                <a:latin typeface="Times New Roman" panose="02020603050405020304" pitchFamily="18" charset="0"/>
                <a:cs typeface="Times New Roman" panose="02020603050405020304" pitchFamily="18" charset="0"/>
              </a:rPr>
              <a:t> να ενδυναμώσουν και να εδραιώσουν την εξουσία </a:t>
            </a:r>
            <a:r>
              <a:rPr lang="en-US" altLang="el-GR" sz="3200" b="1" dirty="0">
                <a:latin typeface="Times New Roman" panose="02020603050405020304" pitchFamily="18" charset="0"/>
                <a:cs typeface="Times New Roman" panose="02020603050405020304" pitchFamily="18" charset="0"/>
              </a:rPr>
              <a:t> </a:t>
            </a:r>
            <a:r>
              <a:rPr lang="en-US" altLang="el-GR" sz="3200" b="1" dirty="0" err="1">
                <a:latin typeface="Times New Roman" panose="02020603050405020304" pitchFamily="18" charset="0"/>
                <a:cs typeface="Times New Roman" panose="02020603050405020304" pitchFamily="18" charset="0"/>
              </a:rPr>
              <a:t>τους</a:t>
            </a:r>
            <a:endParaRPr lang="el-GR" altLang="el-GR" sz="3200" b="1" dirty="0">
              <a:latin typeface="Times New Roman" panose="02020603050405020304" pitchFamily="18" charset="0"/>
              <a:cs typeface="Times New Roman" panose="02020603050405020304" pitchFamily="18" charset="0"/>
            </a:endParaRPr>
          </a:p>
          <a:p>
            <a:pPr eaLnBrk="1" hangingPunct="1"/>
            <a:endParaRPr lang="el-GR" altLang="el-GR" sz="3600" dirty="0"/>
          </a:p>
        </p:txBody>
      </p:sp>
    </p:spTree>
    <p:extLst>
      <p:ext uri="{BB962C8B-B14F-4D97-AF65-F5344CB8AC3E}">
        <p14:creationId xmlns:p14="http://schemas.microsoft.com/office/powerpoint/2010/main" val="39349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445605"/>
            <a:ext cx="6711654" cy="1399219"/>
          </a:xfrm>
        </p:spPr>
        <p:txBody>
          <a:bodyPr>
            <a:noAutofit/>
          </a:bodyPr>
          <a:lstStyle/>
          <a:p>
            <a:r>
              <a:rPr lang="en-US" sz="2800" b="1" dirty="0">
                <a:solidFill>
                  <a:schemeClr val="tx1"/>
                </a:solidFill>
                <a:latin typeface="Times New Roman" pitchFamily="18" charset="0"/>
                <a:cs typeface="Times New Roman" pitchFamily="18" charset="0"/>
              </a:rPr>
              <a:t>Halle, Malkin (ed). (2001). </a:t>
            </a:r>
            <a:r>
              <a:rPr lang="en-US" sz="2800" b="1" i="1" dirty="0">
                <a:solidFill>
                  <a:schemeClr val="tx1"/>
                </a:solidFill>
                <a:latin typeface="Times New Roman" panose="02020603050405020304" pitchFamily="18" charset="0"/>
                <a:cs typeface="Times New Roman" panose="02020603050405020304" pitchFamily="18" charset="0"/>
              </a:rPr>
              <a:t>Ancient Perceptions of Greek Ethnicity </a:t>
            </a:r>
            <a:r>
              <a:rPr lang="en-US" sz="2800" b="1" dirty="0">
                <a:solidFill>
                  <a:schemeClr val="tx1"/>
                </a:solidFill>
                <a:latin typeface="Times New Roman" panose="02020603050405020304" pitchFamily="18" charset="0"/>
                <a:cs typeface="Times New Roman" panose="02020603050405020304" pitchFamily="18" charset="0"/>
              </a:rPr>
              <a:t>London: Cambridge, Mass </a:t>
            </a:r>
            <a:br>
              <a:rPr lang="en-US" sz="2800" b="1" dirty="0">
                <a:solidFill>
                  <a:schemeClr val="tx1"/>
                </a:solidFill>
                <a:latin typeface="Times New Roman" panose="02020603050405020304" pitchFamily="18" charset="0"/>
                <a:cs typeface="Times New Roman" panose="02020603050405020304" pitchFamily="18" charset="0"/>
              </a:rPr>
            </a:br>
            <a:endParaRPr lang="el-GR" sz="28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lnSpcReduction="10000"/>
          </a:bodyPr>
          <a:lstStyle/>
          <a:p>
            <a:pPr algn="just">
              <a:buFont typeface="Wingdings" pitchFamily="2" charset="2"/>
              <a:buChar char="Ø"/>
            </a:pPr>
            <a:r>
              <a:rPr lang="el-GR" sz="3200" b="1" dirty="0">
                <a:latin typeface="Times New Roman" pitchFamily="18" charset="0"/>
                <a:cs typeface="Times New Roman" pitchFamily="18" charset="0"/>
              </a:rPr>
              <a:t>Ο </a:t>
            </a:r>
            <a:r>
              <a:rPr lang="en-US" sz="3200" b="1" dirty="0">
                <a:latin typeface="Times New Roman" pitchFamily="18" charset="0"/>
                <a:cs typeface="Times New Roman" pitchFamily="18" charset="0"/>
              </a:rPr>
              <a:t>Hall </a:t>
            </a:r>
            <a:r>
              <a:rPr lang="el-GR" sz="3200" b="1" dirty="0">
                <a:latin typeface="Times New Roman" pitchFamily="18" charset="0"/>
                <a:cs typeface="Times New Roman" pitchFamily="18" charset="0"/>
              </a:rPr>
              <a:t>καταλήγει  στην παραπάνω κρίση: λογικά και διαισθητικά. </a:t>
            </a:r>
          </a:p>
          <a:p>
            <a:pPr algn="just">
              <a:buFontTx/>
              <a:buChar char="-"/>
            </a:pPr>
            <a:r>
              <a:rPr lang="el-GR" sz="3200" b="1" dirty="0">
                <a:latin typeface="Times New Roman" pitchFamily="18" charset="0"/>
                <a:cs typeface="Times New Roman" pitchFamily="18" charset="0"/>
              </a:rPr>
              <a:t>αποδέχεται την άποψη του </a:t>
            </a:r>
            <a:r>
              <a:rPr lang="en-US" sz="3200" b="1" dirty="0">
                <a:latin typeface="Times New Roman" pitchFamily="18" charset="0"/>
                <a:cs typeface="Times New Roman" pitchFamily="18" charset="0"/>
              </a:rPr>
              <a:t>Malkin</a:t>
            </a:r>
            <a:r>
              <a:rPr lang="el-GR" sz="3200" b="1" dirty="0">
                <a:latin typeface="Times New Roman" pitchFamily="18" charset="0"/>
                <a:cs typeface="Times New Roman" pitchFamily="18" charset="0"/>
              </a:rPr>
              <a:t> για τη σημασία της θρησκείας και ιδίως των κοινών ιερών και θυσιών</a:t>
            </a:r>
          </a:p>
          <a:p>
            <a:pPr algn="just">
              <a:buFontTx/>
              <a:buChar char="-"/>
            </a:pPr>
            <a:r>
              <a:rPr lang="el-GR" sz="3200" b="1" dirty="0">
                <a:latin typeface="Times New Roman" pitchFamily="18" charset="0"/>
                <a:cs typeface="Times New Roman" pitchFamily="18" charset="0"/>
              </a:rPr>
              <a:t>δεν αξιοποιεί όμως τα στοιχεία των καταλόγων των </a:t>
            </a:r>
            <a:r>
              <a:rPr lang="el-GR" sz="3200" b="1" dirty="0" err="1">
                <a:latin typeface="Times New Roman" pitchFamily="18" charset="0"/>
                <a:cs typeface="Times New Roman" pitchFamily="18" charset="0"/>
              </a:rPr>
              <a:t>θεωροδόκων</a:t>
            </a:r>
            <a:endParaRPr lang="el-GR" sz="3200" b="1" dirty="0"/>
          </a:p>
        </p:txBody>
      </p:sp>
    </p:spTree>
    <p:extLst>
      <p:ext uri="{BB962C8B-B14F-4D97-AF65-F5344CB8AC3E}">
        <p14:creationId xmlns:p14="http://schemas.microsoft.com/office/powerpoint/2010/main" val="1719947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Συνέκδημος του </a:t>
            </a:r>
            <a:r>
              <a:rPr lang="el-GR" dirty="0" err="1"/>
              <a:t>Ιεροκλέους</a:t>
            </a:r>
            <a:r>
              <a:rPr lang="el-GR" dirty="0"/>
              <a:t>  527 </a:t>
            </a:r>
            <a:r>
              <a:rPr lang="el-GR" dirty="0" err="1"/>
              <a:t>μ.Χ</a:t>
            </a:r>
            <a:endParaRPr lang="el-GR" dirty="0"/>
          </a:p>
        </p:txBody>
      </p:sp>
      <p:sp>
        <p:nvSpPr>
          <p:cNvPr id="3" name="Θέση περιεχομένου 2"/>
          <p:cNvSpPr>
            <a:spLocks noGrp="1"/>
          </p:cNvSpPr>
          <p:nvPr>
            <p:ph idx="1"/>
          </p:nvPr>
        </p:nvSpPr>
        <p:spPr>
          <a:xfrm>
            <a:off x="539552" y="1844825"/>
            <a:ext cx="7848872" cy="4680520"/>
          </a:xfrm>
        </p:spPr>
        <p:txBody>
          <a:bodyPr>
            <a:normAutofit fontScale="92500" lnSpcReduction="10000"/>
          </a:bodyPr>
          <a:lstStyle/>
          <a:p>
            <a:pPr marL="0" indent="0">
              <a:buNone/>
            </a:pPr>
            <a:r>
              <a:rPr lang="el-GR" sz="3500" dirty="0">
                <a:latin typeface="Times New Roman" panose="02020603050405020304" pitchFamily="18" charset="0"/>
                <a:cs typeface="Times New Roman" panose="02020603050405020304" pitchFamily="18" charset="0"/>
              </a:rPr>
              <a:t>Κατά το Συνέκδημο του Ιεροκλέους, ο οποίος συνεγράφη μεταξύ </a:t>
            </a:r>
            <a:r>
              <a:rPr lang="el-GR" sz="3100" dirty="0"/>
              <a:t>Αυγούστου 527 και φθινοπώ­ρου 528, πριν ανέβει ο </a:t>
            </a:r>
            <a:r>
              <a:rPr lang="el-GR" sz="3100" dirty="0" err="1"/>
              <a:t>Ιουστιανιανός</a:t>
            </a:r>
            <a:r>
              <a:rPr lang="el-GR" sz="3100" dirty="0"/>
              <a:t> στο θρόνο (1 Αυγούστου 527), η επαρχία του  Ιλλυρικού </a:t>
            </a:r>
            <a:r>
              <a:rPr lang="el-GR" sz="3100" dirty="0" err="1"/>
              <a:t>περιελάμβανει</a:t>
            </a:r>
            <a:r>
              <a:rPr lang="el-GR" sz="3100" dirty="0"/>
              <a:t> 13 επαρχίες. </a:t>
            </a:r>
          </a:p>
          <a:p>
            <a:pPr marL="0" indent="0">
              <a:buNone/>
            </a:pPr>
            <a:r>
              <a:rPr lang="el-GR" sz="3100" dirty="0"/>
              <a:t>Η Μακεδονία Πρώτη είχε πρωτεύουσα τη Θεσσαλονίκη </a:t>
            </a:r>
          </a:p>
          <a:p>
            <a:pPr marL="0" indent="0">
              <a:buNone/>
            </a:pPr>
            <a:r>
              <a:rPr lang="el-GR" sz="3100" dirty="0"/>
              <a:t>Η Μακεδονία Δευτέρα τους </a:t>
            </a:r>
            <a:r>
              <a:rPr lang="el-GR" sz="3100" dirty="0" err="1"/>
              <a:t>Στόβους</a:t>
            </a:r>
            <a:r>
              <a:rPr lang="el-GR" sz="3100" dirty="0"/>
              <a:t>.  </a:t>
            </a:r>
            <a:br>
              <a:rPr lang="el-GR" dirty="0"/>
            </a:br>
            <a:br>
              <a:rPr lang="el-GR" dirty="0"/>
            </a:br>
            <a:endParaRPr lang="el-GR" dirty="0"/>
          </a:p>
          <a:p>
            <a:endParaRPr lang="el-GR" dirty="0"/>
          </a:p>
        </p:txBody>
      </p:sp>
    </p:spTree>
    <p:extLst>
      <p:ext uri="{BB962C8B-B14F-4D97-AF65-F5344CB8AC3E}">
        <p14:creationId xmlns:p14="http://schemas.microsoft.com/office/powerpoint/2010/main" val="4304749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ΣΥΝΕΚΔΗΜΟΣ</a:t>
            </a:r>
          </a:p>
        </p:txBody>
      </p:sp>
      <p:sp>
        <p:nvSpPr>
          <p:cNvPr id="3" name="Θέση περιεχομένου 2"/>
          <p:cNvSpPr>
            <a:spLocks noGrp="1"/>
          </p:cNvSpPr>
          <p:nvPr>
            <p:ph idx="1"/>
          </p:nvPr>
        </p:nvSpPr>
        <p:spPr>
          <a:xfrm>
            <a:off x="179512" y="2052925"/>
            <a:ext cx="7359842" cy="4195481"/>
          </a:xfrm>
        </p:spPr>
        <p:txBody>
          <a:bodyPr>
            <a:normAutofit/>
          </a:bodyPr>
          <a:lstStyle/>
          <a:p>
            <a:pPr marL="0" indent="0">
              <a:buNone/>
            </a:pPr>
            <a:r>
              <a:rPr lang="el-GR" sz="2400" i="1" dirty="0">
                <a:latin typeface="Times New Roman" panose="02020603050405020304" pitchFamily="18" charset="0"/>
                <a:cs typeface="Times New Roman" panose="02020603050405020304" pitchFamily="18" charset="0"/>
              </a:rPr>
              <a:t>Επαρχία Ιλλυρικού, α’ Μακεδονία </a:t>
            </a:r>
            <a:r>
              <a:rPr lang="el-GR" sz="2400" i="1" dirty="0" err="1">
                <a:latin typeface="Times New Roman" panose="02020603050405020304" pitchFamily="18" charset="0"/>
                <a:cs typeface="Times New Roman" panose="02020603050405020304" pitchFamily="18" charset="0"/>
              </a:rPr>
              <a:t>υπο</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κονσουλάριον</a:t>
            </a:r>
            <a:r>
              <a:rPr lang="el-GR" sz="2400" i="1" dirty="0">
                <a:latin typeface="Times New Roman" panose="02020603050405020304" pitchFamily="18" charset="0"/>
                <a:cs typeface="Times New Roman" panose="02020603050405020304" pitchFamily="18" charset="0"/>
              </a:rPr>
              <a:t> πόλεις λβ’ (32): (</a:t>
            </a:r>
            <a:r>
              <a:rPr lang="el-GR" sz="2400" i="1" dirty="0" err="1">
                <a:latin typeface="Times New Roman" panose="02020603050405020304" pitchFamily="18" charset="0"/>
                <a:cs typeface="Times New Roman" panose="02020603050405020304" pitchFamily="18" charset="0"/>
              </a:rPr>
              <a:t>θεσσαλονίκη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Πέλλη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Εύρωπος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Δϊος</a:t>
            </a:r>
            <a:r>
              <a:rPr lang="el-GR" sz="2400" i="1" dirty="0">
                <a:latin typeface="Times New Roman" panose="02020603050405020304" pitchFamily="18" charset="0"/>
                <a:cs typeface="Times New Roman" panose="02020603050405020304" pitchFamily="18" charset="0"/>
              </a:rPr>
              <a:t>, Βέροια, Εορδαία. </a:t>
            </a:r>
            <a:r>
              <a:rPr lang="el-GR" sz="2400" i="1" dirty="0" err="1">
                <a:latin typeface="Times New Roman" panose="02020603050405020304" pitchFamily="18" charset="0"/>
                <a:cs typeface="Times New Roman" panose="02020603050405020304" pitchFamily="18" charset="0"/>
              </a:rPr>
              <a:t>Έδεοοα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Κελλη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Άλμοπία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Λάρισσα</a:t>
            </a:r>
            <a:r>
              <a:rPr lang="el-GR" sz="2400" i="1" dirty="0">
                <a:latin typeface="Times New Roman" panose="02020603050405020304" pitchFamily="18" charset="0"/>
                <a:cs typeface="Times New Roman" panose="02020603050405020304" pitchFamily="18" charset="0"/>
              </a:rPr>
              <a:t>, Ηράκλεια, Λάκκου, </a:t>
            </a:r>
            <a:r>
              <a:rPr lang="el-GR" sz="2400" i="1" dirty="0" err="1">
                <a:latin typeface="Times New Roman" panose="02020603050405020304" pitchFamily="18" charset="0"/>
                <a:cs typeface="Times New Roman" panose="02020603050405020304" pitchFamily="18" charset="0"/>
              </a:rPr>
              <a:t>Ανταγνία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Γεμίνδου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Νικέδης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Δόβηρος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Ιδομένη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Βράγυλος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Πριμουλα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Παρθικόπολις</a:t>
            </a:r>
            <a:r>
              <a:rPr lang="el-GR" sz="2400" i="1" dirty="0">
                <a:latin typeface="Times New Roman" panose="02020603050405020304" pitchFamily="18" charset="0"/>
                <a:cs typeface="Times New Roman" panose="02020603050405020304" pitchFamily="18" charset="0"/>
              </a:rPr>
              <a:t>. Ηράκλεια </a:t>
            </a:r>
            <a:r>
              <a:rPr lang="el-GR" sz="2400" i="1" dirty="0" err="1">
                <a:latin typeface="Times New Roman" panose="02020603050405020304" pitchFamily="18" charset="0"/>
                <a:cs typeface="Times New Roman" panose="02020603050405020304" pitchFamily="18" charset="0"/>
              </a:rPr>
              <a:t>Στρύμου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ΣΪρραι</a:t>
            </a:r>
            <a:r>
              <a:rPr lang="el-GR" sz="2400" i="1" dirty="0">
                <a:latin typeface="Times New Roman" panose="02020603050405020304" pitchFamily="18" charset="0"/>
                <a:cs typeface="Times New Roman" panose="02020603050405020304" pitchFamily="18" charset="0"/>
              </a:rPr>
              <a:t>, Φίλιπποι, </a:t>
            </a:r>
            <a:r>
              <a:rPr lang="el-GR" sz="2400" i="1" dirty="0" err="1">
                <a:latin typeface="Times New Roman" panose="02020603050405020304" pitchFamily="18" charset="0"/>
                <a:cs typeface="Times New Roman" panose="02020603050405020304" pitchFamily="18" charset="0"/>
              </a:rPr>
              <a:t>Αμφίπολις</a:t>
            </a:r>
            <a:r>
              <a:rPr lang="el-GR" sz="2400" i="1" dirty="0">
                <a:latin typeface="Times New Roman" panose="02020603050405020304" pitchFamily="18" charset="0"/>
                <a:cs typeface="Times New Roman" panose="02020603050405020304" pitchFamily="18" charset="0"/>
              </a:rPr>
              <a:t>, Απολλωνία, </a:t>
            </a:r>
            <a:r>
              <a:rPr lang="el-GR" sz="2400" i="1" dirty="0" err="1">
                <a:latin typeface="Times New Roman" panose="02020603050405020304" pitchFamily="18" charset="0"/>
                <a:cs typeface="Times New Roman" panose="02020603050405020304" pitchFamily="18" charset="0"/>
              </a:rPr>
              <a:t>Νεαττολις</a:t>
            </a:r>
            <a:r>
              <a:rPr lang="el-GR" sz="2400" i="1" dirty="0">
                <a:latin typeface="Times New Roman" panose="02020603050405020304" pitchFamily="18" charset="0"/>
                <a:cs typeface="Times New Roman" panose="02020603050405020304" pitchFamily="18" charset="0"/>
              </a:rPr>
              <a:t>. Άκανθος, </a:t>
            </a:r>
            <a:r>
              <a:rPr lang="el-GR" sz="2400" i="1" dirty="0" err="1">
                <a:latin typeface="Times New Roman" panose="02020603050405020304" pitchFamily="18" charset="0"/>
                <a:cs typeface="Times New Roman" panose="02020603050405020304" pitchFamily="18" charset="0"/>
              </a:rPr>
              <a:t>Βέργη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Άραυρος</a:t>
            </a:r>
            <a:r>
              <a:rPr lang="el-GR" sz="2400" i="1" dirty="0">
                <a:latin typeface="Times New Roman" panose="02020603050405020304" pitchFamily="18" charset="0"/>
                <a:cs typeface="Times New Roman" panose="02020603050405020304" pitchFamily="18" charset="0"/>
              </a:rPr>
              <a:t>, Κλίμα </a:t>
            </a:r>
            <a:r>
              <a:rPr lang="el-GR" sz="2400" i="1" dirty="0" err="1">
                <a:latin typeface="Times New Roman" panose="02020603050405020304" pitchFamily="18" charset="0"/>
                <a:cs typeface="Times New Roman" panose="02020603050405020304" pitchFamily="18" charset="0"/>
              </a:rPr>
              <a:t>Μεστικόν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καί</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Ακόντισμα</a:t>
            </a:r>
            <a:r>
              <a:rPr lang="el-GR" sz="2400" i="1" dirty="0">
                <a:latin typeface="Times New Roman" panose="02020603050405020304" pitchFamily="18" charset="0"/>
                <a:cs typeface="Times New Roman" panose="02020603050405020304" pitchFamily="18" charset="0"/>
              </a:rPr>
              <a:t>, νήσος Θάσος, νήσος Σαμοθράκη Επαρχία Μακεδονίας β’, υπό ηγεμόνα, πόλεις  (</a:t>
            </a:r>
            <a:r>
              <a:rPr lang="el-GR" sz="2400" i="1" dirty="0" err="1">
                <a:latin typeface="Times New Roman" panose="02020603050405020304" pitchFamily="18" charset="0"/>
                <a:cs typeface="Times New Roman" panose="02020603050405020304" pitchFamily="18" charset="0"/>
              </a:rPr>
              <a:t>Στοβοι</a:t>
            </a:r>
            <a:r>
              <a:rPr lang="el-GR" sz="2400" i="1" dirty="0">
                <a:latin typeface="Times New Roman" panose="02020603050405020304" pitchFamily="18" charset="0"/>
                <a:cs typeface="Times New Roman" panose="02020603050405020304" pitchFamily="18" charset="0"/>
              </a:rPr>
              <a:t>, Αργος, </a:t>
            </a:r>
            <a:r>
              <a:rPr lang="el-GR" sz="2400" i="1" dirty="0" err="1">
                <a:latin typeface="Times New Roman" panose="02020603050405020304" pitchFamily="18" charset="0"/>
                <a:cs typeface="Times New Roman" panose="02020603050405020304" pitchFamily="18" charset="0"/>
              </a:rPr>
              <a:t>Εύστραίον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Πελαγονία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Βάργα­λα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Κελενίδιν</a:t>
            </a:r>
            <a:r>
              <a:rPr lang="el-GR" sz="2400" i="1" dirty="0">
                <a:latin typeface="Times New Roman" panose="02020603050405020304" pitchFamily="18" charset="0"/>
                <a:cs typeface="Times New Roman" panose="02020603050405020304" pitchFamily="18" charset="0"/>
              </a:rPr>
              <a:t>, Αρμονία. </a:t>
            </a:r>
            <a:r>
              <a:rPr lang="el-GR" sz="2400" i="1" dirty="0" err="1">
                <a:latin typeface="Times New Roman" panose="02020603050405020304" pitchFamily="18" charset="0"/>
                <a:cs typeface="Times New Roman" panose="02020603050405020304" pitchFamily="18" charset="0"/>
              </a:rPr>
              <a:t>Ζαπαρα</a:t>
            </a:r>
            <a:r>
              <a:rPr lang="el-GR"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3998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42AAE7-4C93-43CD-8213-85852EB5B6E6}"/>
              </a:ext>
            </a:extLst>
          </p:cNvPr>
          <p:cNvSpPr>
            <a:spLocks noGrp="1"/>
          </p:cNvSpPr>
          <p:nvPr>
            <p:ph type="title"/>
          </p:nvPr>
        </p:nvSpPr>
        <p:spPr/>
        <p:txBody>
          <a:bodyPr>
            <a:normAutofit fontScale="90000"/>
          </a:bodyPr>
          <a:lstStyle/>
          <a:p>
            <a:r>
              <a:rPr lang="el-GR" dirty="0"/>
              <a:t>ΣΥΝΕΚΔΗΜΟΣ ΙΕΡΟΚΛΕΟΥΣ</a:t>
            </a:r>
          </a:p>
        </p:txBody>
      </p:sp>
      <p:sp>
        <p:nvSpPr>
          <p:cNvPr id="3" name="Θέση περιεχομένου 2">
            <a:extLst>
              <a:ext uri="{FF2B5EF4-FFF2-40B4-BE49-F238E27FC236}">
                <a16:creationId xmlns:a16="http://schemas.microsoft.com/office/drawing/2014/main" id="{EC80C262-8B8B-4131-9734-1948426F19B1}"/>
              </a:ext>
            </a:extLst>
          </p:cNvPr>
          <p:cNvSpPr>
            <a:spLocks noGrp="1"/>
          </p:cNvSpPr>
          <p:nvPr>
            <p:ph idx="1"/>
          </p:nvPr>
        </p:nvSpPr>
        <p:spPr>
          <a:xfrm>
            <a:off x="483974" y="1853249"/>
            <a:ext cx="7055380" cy="4395158"/>
          </a:xfrm>
        </p:spPr>
        <p:txBody>
          <a:bodyPr>
            <a:normAutofit fontScale="92500"/>
          </a:bodyPr>
          <a:lstStyle/>
          <a:p>
            <a:r>
              <a:rPr lang="el-GR" i="1" dirty="0"/>
              <a:t>8 ) Την επαρχία Δακίας μεσογείου, με πέντε πόλεις και μεταξύ τους η </a:t>
            </a:r>
            <a:r>
              <a:rPr lang="el-GR" i="1" dirty="0" err="1"/>
              <a:t>Σαρδική</a:t>
            </a:r>
            <a:r>
              <a:rPr lang="el-GR" i="1" dirty="0"/>
              <a:t> (Σόφια) και η </a:t>
            </a:r>
            <a:r>
              <a:rPr lang="el-GR" i="1" dirty="0" err="1"/>
              <a:t>Ναϊσός</a:t>
            </a:r>
            <a:r>
              <a:rPr lang="el-GR" i="1" dirty="0"/>
              <a:t>. </a:t>
            </a:r>
          </a:p>
          <a:p>
            <a:r>
              <a:rPr lang="el-GR" i="1" dirty="0"/>
              <a:t>9) Την επαρχία Δακίας παραποτάμιου. </a:t>
            </a:r>
          </a:p>
          <a:p>
            <a:r>
              <a:rPr lang="el-GR" i="1" dirty="0"/>
              <a:t>10) Την επαρχία Δαρδανίας με μητρόπολη τους </a:t>
            </a:r>
            <a:r>
              <a:rPr lang="el-GR" i="1" dirty="0" err="1"/>
              <a:t>Σκοΰπους</a:t>
            </a:r>
            <a:r>
              <a:rPr lang="el-GR" i="1" dirty="0"/>
              <a:t> (Σκόπια). </a:t>
            </a:r>
          </a:p>
          <a:p>
            <a:r>
              <a:rPr lang="el-GR" i="1" dirty="0"/>
              <a:t>11) Την επαρχία </a:t>
            </a:r>
            <a:r>
              <a:rPr lang="el-GR" i="1" dirty="0" err="1"/>
              <a:t>Πρεβάλεως</a:t>
            </a:r>
            <a:r>
              <a:rPr lang="el-GR" i="1" dirty="0"/>
              <a:t>, με πέντε πόλεις και μεταξύ τους η Σκόδρα. </a:t>
            </a:r>
          </a:p>
          <a:p>
            <a:r>
              <a:rPr lang="el-GR" i="1" dirty="0"/>
              <a:t>12) Την επαρχία </a:t>
            </a:r>
            <a:r>
              <a:rPr lang="el-GR" i="1" dirty="0" err="1"/>
              <a:t>Μυσίας</a:t>
            </a:r>
            <a:r>
              <a:rPr lang="el-GR" i="1" dirty="0"/>
              <a:t>, με πέντε  πόλεις μεταξύ τους το </a:t>
            </a:r>
            <a:r>
              <a:rPr lang="el-GR" i="1" dirty="0" err="1"/>
              <a:t>Βιμινάκιον</a:t>
            </a:r>
            <a:r>
              <a:rPr lang="el-GR" i="1" dirty="0"/>
              <a:t> και η </a:t>
            </a:r>
            <a:r>
              <a:rPr lang="el-GR" i="1" dirty="0" err="1"/>
              <a:t>Σιγγιδόνα</a:t>
            </a:r>
            <a:r>
              <a:rPr lang="el-GR" i="1" dirty="0"/>
              <a:t>. </a:t>
            </a:r>
          </a:p>
          <a:p>
            <a:r>
              <a:rPr lang="el-GR" i="1" dirty="0"/>
              <a:t>13) Την επαρχία </a:t>
            </a:r>
            <a:r>
              <a:rPr lang="el-GR" i="1" dirty="0" err="1"/>
              <a:t>Παιονίας</a:t>
            </a:r>
            <a:r>
              <a:rPr lang="el-GR" i="1" dirty="0"/>
              <a:t> με δύο πόλεις από τις οποίες η μία είναι το </a:t>
            </a:r>
            <a:r>
              <a:rPr lang="el-GR" i="1" dirty="0" err="1"/>
              <a:t>Σίρμιο</a:t>
            </a:r>
            <a:endParaRPr lang="el-GR" i="1" dirty="0"/>
          </a:p>
          <a:p>
            <a:pPr marL="0" indent="0">
              <a:buNone/>
            </a:pPr>
            <a:endParaRPr lang="el-GR" dirty="0"/>
          </a:p>
        </p:txBody>
      </p:sp>
    </p:spTree>
    <p:extLst>
      <p:ext uri="{BB962C8B-B14F-4D97-AF65-F5344CB8AC3E}">
        <p14:creationId xmlns:p14="http://schemas.microsoft.com/office/powerpoint/2010/main" val="4956624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Περί Κτισμάτων του Προ­κοπίου (500-565 μΧ)</a:t>
            </a:r>
          </a:p>
        </p:txBody>
      </p:sp>
      <p:sp>
        <p:nvSpPr>
          <p:cNvPr id="3" name="Θέση περιεχομένου 2"/>
          <p:cNvSpPr>
            <a:spLocks noGrp="1"/>
          </p:cNvSpPr>
          <p:nvPr>
            <p:ph idx="1"/>
          </p:nvPr>
        </p:nvSpPr>
        <p:spPr>
          <a:xfrm>
            <a:off x="467544" y="2132856"/>
            <a:ext cx="8064896" cy="4544427"/>
          </a:xfrm>
        </p:spPr>
        <p:txBody>
          <a:bodyPr>
            <a:normAutofit/>
          </a:bodyPr>
          <a:lstStyle/>
          <a:p>
            <a:pPr marL="0" indent="0">
              <a:buNone/>
            </a:pPr>
            <a:r>
              <a:rPr lang="el-GR" sz="2400" dirty="0">
                <a:latin typeface="Times New Roman" panose="02020603050405020304" pitchFamily="18" charset="0"/>
                <a:cs typeface="Times New Roman" panose="02020603050405020304" pitchFamily="18" charset="0"/>
              </a:rPr>
              <a:t>Το Ιλλυρικό, στο το οποίο αντιγράφει το Συνέκδημο του Ιε­ροκλέους, περιλαμβάνει: </a:t>
            </a:r>
          </a:p>
          <a:p>
            <a:pPr marL="0" indent="0">
              <a:buNone/>
            </a:pPr>
            <a:r>
              <a:rPr lang="el-GR" sz="2400" dirty="0">
                <a:latin typeface="Times New Roman" panose="02020603050405020304" pitchFamily="18" charset="0"/>
                <a:cs typeface="Times New Roman" panose="02020603050405020304" pitchFamily="18" charset="0"/>
              </a:rPr>
              <a:t>1) Την Επαρχία Μακεδο­νίας α’ υπό </a:t>
            </a:r>
            <a:r>
              <a:rPr lang="el-GR" sz="2400" dirty="0" err="1">
                <a:latin typeface="Times New Roman" panose="02020603050405020304" pitchFamily="18" charset="0"/>
                <a:cs typeface="Times New Roman" panose="02020603050405020304" pitchFamily="18" charset="0"/>
              </a:rPr>
              <a:t>κονσουλάριον</a:t>
            </a:r>
            <a:r>
              <a:rPr lang="el-GR" sz="2400" dirty="0">
                <a:latin typeface="Times New Roman" panose="02020603050405020304" pitchFamily="18" charset="0"/>
                <a:cs typeface="Times New Roman" panose="02020603050405020304" pitchFamily="18" charset="0"/>
              </a:rPr>
              <a:t> με πόλεις τριάκοντα δύο μεταξύ των οποίων η Ηράκλεια Λάκκου (</a:t>
            </a:r>
            <a:r>
              <a:rPr lang="el-GR" sz="2400" dirty="0" err="1">
                <a:latin typeface="Times New Roman" panose="02020603050405020304" pitchFamily="18" charset="0"/>
                <a:cs typeface="Times New Roman" panose="02020603050405020304" pitchFamily="18" charset="0"/>
              </a:rPr>
              <a:t>Λύγκου</a:t>
            </a:r>
            <a:r>
              <a:rPr lang="el-GR" sz="2400" dirty="0">
                <a:latin typeface="Times New Roman" panose="02020603050405020304" pitchFamily="18" charset="0"/>
                <a:cs typeface="Times New Roman" panose="02020603050405020304" pitchFamily="18" charset="0"/>
              </a:rPr>
              <a:t>), η </a:t>
            </a:r>
            <a:r>
              <a:rPr lang="el-GR" sz="2400" dirty="0" err="1">
                <a:latin typeface="Times New Roman" panose="02020603050405020304" pitchFamily="18" charset="0"/>
                <a:cs typeface="Times New Roman" panose="02020603050405020304" pitchFamily="18" charset="0"/>
              </a:rPr>
              <a:t>Ιδομένη</a:t>
            </a:r>
            <a:r>
              <a:rPr lang="el-GR" sz="2400" dirty="0">
                <a:latin typeface="Times New Roman" panose="02020603050405020304" pitchFamily="18" charset="0"/>
                <a:cs typeface="Times New Roman" panose="02020603050405020304" pitchFamily="18" charset="0"/>
              </a:rPr>
              <a:t>. η Ηράκλεια </a:t>
            </a:r>
            <a:r>
              <a:rPr lang="el-GR" sz="2400" dirty="0" err="1">
                <a:latin typeface="Times New Roman" panose="02020603050405020304" pitchFamily="18" charset="0"/>
                <a:cs typeface="Times New Roman" panose="02020603050405020304" pitchFamily="18" charset="0"/>
              </a:rPr>
              <a:t>Στρύμου</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Σιντική</a:t>
            </a:r>
            <a:r>
              <a:rPr lang="el-GR" sz="2400" dirty="0">
                <a:latin typeface="Times New Roman" panose="02020603050405020304" pitchFamily="18" charset="0"/>
                <a:cs typeface="Times New Roman" panose="02020603050405020304" pitchFamily="18" charset="0"/>
              </a:rPr>
              <a:t>), οι Σέρρες (</a:t>
            </a:r>
            <a:r>
              <a:rPr lang="el-GR" sz="2400" dirty="0" err="1">
                <a:latin typeface="Times New Roman" panose="02020603050405020304" pitchFamily="18" charset="0"/>
                <a:cs typeface="Times New Roman" panose="02020603050405020304" pitchFamily="18" charset="0"/>
              </a:rPr>
              <a:t>Σίρρα</a:t>
            </a:r>
            <a:r>
              <a:rPr lang="el-GR" sz="2400" dirty="0">
                <a:latin typeface="Times New Roman" panose="02020603050405020304" pitchFamily="18" charset="0"/>
                <a:cs typeface="Times New Roman" panose="02020603050405020304" pitchFamily="18" charset="0"/>
              </a:rPr>
              <a:t>), οι Φίλιπποι, η Αμφίπολις, η Νεάπολη και το </a:t>
            </a:r>
            <a:r>
              <a:rPr lang="el-GR" sz="2400" dirty="0" err="1">
                <a:latin typeface="Times New Roman" panose="02020603050405020304" pitchFamily="18" charset="0"/>
                <a:cs typeface="Times New Roman" panose="02020603050405020304" pitchFamily="18" charset="0"/>
              </a:rPr>
              <a:t>Μεστικόν</a:t>
            </a:r>
            <a:r>
              <a:rPr lang="el-GR" sz="2400" dirty="0">
                <a:latin typeface="Times New Roman" panose="02020603050405020304" pitchFamily="18" charset="0"/>
                <a:cs typeface="Times New Roman" panose="02020603050405020304" pitchFamily="18" charset="0"/>
              </a:rPr>
              <a:t> κλίμα με το </a:t>
            </a:r>
            <a:r>
              <a:rPr lang="el-GR" sz="2400" dirty="0" err="1">
                <a:latin typeface="Times New Roman" panose="02020603050405020304" pitchFamily="18" charset="0"/>
                <a:cs typeface="Times New Roman" panose="02020603050405020304" pitchFamily="18" charset="0"/>
              </a:rPr>
              <a:t>Ακόντισμα</a:t>
            </a:r>
            <a:r>
              <a:rPr lang="el-GR" sz="2400" dirty="0">
                <a:latin typeface="Times New Roman" panose="02020603050405020304" pitchFamily="18" charset="0"/>
                <a:cs typeface="Times New Roman" panose="02020603050405020304" pitchFamily="18" charset="0"/>
              </a:rPr>
              <a:t> και τα νησιά Θάσος και Σαμοθράκη. </a:t>
            </a:r>
          </a:p>
          <a:p>
            <a:pPr marL="0" indent="0">
              <a:buNone/>
            </a:pPr>
            <a:br>
              <a:rPr lang="el-GR" dirty="0"/>
            </a:br>
            <a:br>
              <a:rPr lang="el-GR" dirty="0"/>
            </a:br>
            <a:endParaRPr lang="el-GR" dirty="0"/>
          </a:p>
        </p:txBody>
      </p:sp>
    </p:spTree>
    <p:extLst>
      <p:ext uri="{BB962C8B-B14F-4D97-AF65-F5344CB8AC3E}">
        <p14:creationId xmlns:p14="http://schemas.microsoft.com/office/powerpoint/2010/main" val="5966663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περί Κτισμάτων του Προ­κοπίου (500-565 </a:t>
            </a:r>
            <a:r>
              <a:rPr lang="el-GR" dirty="0" err="1">
                <a:solidFill>
                  <a:schemeClr val="tx1"/>
                </a:solidFill>
              </a:rPr>
              <a:t>μΧ</a:t>
            </a:r>
            <a:r>
              <a:rPr lang="el-GR" dirty="0">
                <a:solidFill>
                  <a:schemeClr val="tx1"/>
                </a:solidFill>
              </a:rPr>
              <a:t>)</a:t>
            </a:r>
          </a:p>
        </p:txBody>
      </p:sp>
      <p:sp>
        <p:nvSpPr>
          <p:cNvPr id="3" name="Θέση περιεχομένου 2"/>
          <p:cNvSpPr>
            <a:spLocks noGrp="1"/>
          </p:cNvSpPr>
          <p:nvPr>
            <p:ph idx="1"/>
          </p:nvPr>
        </p:nvSpPr>
        <p:spPr>
          <a:xfrm>
            <a:off x="467544" y="2219204"/>
            <a:ext cx="8208912" cy="4029202"/>
          </a:xfrm>
        </p:spPr>
        <p:txBody>
          <a:bodyPr>
            <a:normAutofit/>
          </a:bodyPr>
          <a:lstStyle/>
          <a:p>
            <a:r>
              <a:rPr lang="el-GR" dirty="0"/>
              <a:t>2</a:t>
            </a:r>
            <a:r>
              <a:rPr lang="el-GR" i="1" dirty="0"/>
              <a:t>) Την επαρχία Μακεδονίας β* υπό ηγεμόνα με οκτώ πόλεις μεταξύ των οποίων οι </a:t>
            </a:r>
            <a:r>
              <a:rPr lang="el-GR" i="1" dirty="0" err="1"/>
              <a:t>Στόβοι</a:t>
            </a:r>
            <a:r>
              <a:rPr lang="el-GR" i="1" dirty="0"/>
              <a:t>, το Αργος, η </a:t>
            </a:r>
            <a:r>
              <a:rPr lang="el-GR" i="1" dirty="0" err="1"/>
              <a:t>Πελαγονία</a:t>
            </a:r>
            <a:r>
              <a:rPr lang="el-GR" i="1" dirty="0"/>
              <a:t>.</a:t>
            </a:r>
          </a:p>
          <a:p>
            <a:r>
              <a:rPr lang="el-GR" i="1" dirty="0"/>
              <a:t> 3) Την επαρχία Θεσσαλίας.</a:t>
            </a:r>
          </a:p>
          <a:p>
            <a:r>
              <a:rPr lang="el-GR" i="1" dirty="0"/>
              <a:t> 4) Την επαρχία Ελλάδος της Αχαΐας. </a:t>
            </a:r>
          </a:p>
          <a:p>
            <a:r>
              <a:rPr lang="el-GR" i="1" dirty="0"/>
              <a:t>5) Την Κρήτη, </a:t>
            </a:r>
          </a:p>
          <a:p>
            <a:r>
              <a:rPr lang="el-GR" i="1" dirty="0"/>
              <a:t>6) Την επαρχία Παλαιάς Ηπείρου.</a:t>
            </a:r>
          </a:p>
          <a:p>
            <a:r>
              <a:rPr lang="el-GR" i="1" dirty="0"/>
              <a:t> 7) Την επαρχία Νέας Ηπείρου, με εννέα πόλεις, και μεταξύ τους το Δυρράχιο και η Αυλών. </a:t>
            </a:r>
          </a:p>
        </p:txBody>
      </p:sp>
    </p:spTree>
    <p:extLst>
      <p:ext uri="{BB962C8B-B14F-4D97-AF65-F5344CB8AC3E}">
        <p14:creationId xmlns:p14="http://schemas.microsoft.com/office/powerpoint/2010/main" val="37131722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br>
              <a:rPr lang="el-GR" dirty="0">
                <a:solidFill>
                  <a:srgbClr val="FFFF00"/>
                </a:solidFill>
              </a:rPr>
            </a:br>
            <a:r>
              <a:rPr lang="el-GR" dirty="0">
                <a:solidFill>
                  <a:schemeClr val="tx1"/>
                </a:solidFill>
              </a:rPr>
              <a:t>Αυτοκέφαλη </a:t>
            </a:r>
            <a:r>
              <a:rPr lang="el-GR" dirty="0" err="1">
                <a:solidFill>
                  <a:schemeClr val="tx1"/>
                </a:solidFill>
              </a:rPr>
              <a:t>Αχρίδος</a:t>
            </a:r>
            <a:r>
              <a:rPr lang="el-GR" dirty="0">
                <a:solidFill>
                  <a:schemeClr val="tx1"/>
                </a:solidFill>
              </a:rPr>
              <a:t> 536 μ. Χ</a:t>
            </a:r>
          </a:p>
        </p:txBody>
      </p:sp>
      <p:sp>
        <p:nvSpPr>
          <p:cNvPr id="8195" name="2 - Θέση περιεχομένου"/>
          <p:cNvSpPr>
            <a:spLocks noGrp="1"/>
          </p:cNvSpPr>
          <p:nvPr>
            <p:ph idx="1"/>
          </p:nvPr>
        </p:nvSpPr>
        <p:spPr>
          <a:xfrm>
            <a:off x="467544" y="2420888"/>
            <a:ext cx="7992888" cy="4176464"/>
          </a:xfrm>
        </p:spPr>
        <p:txBody>
          <a:bodyPr>
            <a:normAutofit/>
          </a:bodyPr>
          <a:lstStyle/>
          <a:p>
            <a:pPr eaLnBrk="1" hangingPunct="1"/>
            <a:r>
              <a:rPr lang="en-US" altLang="el-GR" sz="3200" dirty="0" err="1"/>
              <a:t>Το</a:t>
            </a:r>
            <a:r>
              <a:rPr lang="en-US" altLang="el-GR" sz="3200" dirty="0"/>
              <a:t> </a:t>
            </a:r>
            <a:r>
              <a:rPr lang="en-US" altLang="el-GR" sz="3200" dirty="0" err="1"/>
              <a:t>χρονικό</a:t>
            </a:r>
            <a:r>
              <a:rPr lang="en-US" altLang="el-GR" sz="3200" dirty="0"/>
              <a:t> </a:t>
            </a:r>
            <a:r>
              <a:rPr lang="en-US" altLang="el-GR" sz="3200" dirty="0" err="1"/>
              <a:t>σημείο</a:t>
            </a:r>
            <a:r>
              <a:rPr lang="en-US" altLang="el-GR" sz="3200" dirty="0"/>
              <a:t>, </a:t>
            </a:r>
            <a:r>
              <a:rPr lang="en-US" altLang="el-GR" sz="3200" dirty="0" err="1"/>
              <a:t>το</a:t>
            </a:r>
            <a:r>
              <a:rPr lang="en-US" altLang="el-GR" sz="3200" dirty="0"/>
              <a:t> οπ</a:t>
            </a:r>
            <a:r>
              <a:rPr lang="en-US" altLang="el-GR" sz="3200" dirty="0" err="1"/>
              <a:t>οίο</a:t>
            </a:r>
            <a:r>
              <a:rPr lang="en-US" altLang="el-GR" sz="3200" dirty="0"/>
              <a:t> απ</a:t>
            </a:r>
            <a:r>
              <a:rPr lang="en-US" altLang="el-GR" sz="3200" dirty="0" err="1"/>
              <a:t>οτελεί</a:t>
            </a:r>
            <a:r>
              <a:rPr lang="en-US" altLang="el-GR" sz="3200" dirty="0"/>
              <a:t> και </a:t>
            </a:r>
            <a:r>
              <a:rPr lang="en-US" altLang="el-GR" sz="3200" dirty="0" err="1"/>
              <a:t>την</a:t>
            </a:r>
            <a:r>
              <a:rPr lang="en-US" altLang="el-GR" sz="3200" dirty="0"/>
              <a:t> α</a:t>
            </a:r>
            <a:r>
              <a:rPr lang="en-US" altLang="el-GR" sz="3200" dirty="0" err="1"/>
              <a:t>φετηρί</a:t>
            </a:r>
            <a:r>
              <a:rPr lang="en-US" altLang="el-GR" sz="3200" dirty="0"/>
              <a:t>α του «βίου» της Αρχιεπισκοπής Αχρίδος ως αυτοκέφαλης, είναι το έτος 536, όταν ο αυτοκράτορας Ιουστινιανός θεσπίζει τη Νεαρά ΙΑ' «Περί Προνομίων του Αρχιεπισκόπου της Πρώτης Ιουστινιανής»</a:t>
            </a:r>
            <a:endParaRPr lang="el-GR" altLang="el-GR" sz="3200" dirty="0"/>
          </a:p>
        </p:txBody>
      </p:sp>
    </p:spTree>
    <p:extLst>
      <p:ext uri="{BB962C8B-B14F-4D97-AF65-F5344CB8AC3E}">
        <p14:creationId xmlns:p14="http://schemas.microsoft.com/office/powerpoint/2010/main" val="38347650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76866" y="915337"/>
            <a:ext cx="6798734" cy="929487"/>
          </a:xfrm>
        </p:spPr>
        <p:txBody>
          <a:bodyPr>
            <a:normAutofit fontScale="90000"/>
          </a:bodyPr>
          <a:lstStyle/>
          <a:p>
            <a:pPr eaLnBrk="1" fontAlgn="auto" hangingPunct="1">
              <a:spcAft>
                <a:spcPts val="0"/>
              </a:spcAft>
              <a:defRPr/>
            </a:pPr>
            <a:r>
              <a:rPr lang="el-GR" dirty="0">
                <a:solidFill>
                  <a:schemeClr val="tx1"/>
                </a:solidFill>
              </a:rPr>
              <a:t>Το ζήτημα της </a:t>
            </a:r>
            <a:r>
              <a:rPr lang="en-US" dirty="0" err="1">
                <a:solidFill>
                  <a:schemeClr val="tx1"/>
                </a:solidFill>
              </a:rPr>
              <a:t>αρχιεπισκοπή</a:t>
            </a:r>
            <a:r>
              <a:rPr lang="el-GR" dirty="0">
                <a:solidFill>
                  <a:schemeClr val="tx1"/>
                </a:solidFill>
              </a:rPr>
              <a:t>ς</a:t>
            </a:r>
            <a:r>
              <a:rPr lang="en-US" dirty="0">
                <a:solidFill>
                  <a:schemeClr val="tx1"/>
                </a:solidFill>
              </a:rPr>
              <a:t> </a:t>
            </a:r>
            <a:r>
              <a:rPr lang="en-US" dirty="0" err="1">
                <a:solidFill>
                  <a:schemeClr val="tx1"/>
                </a:solidFill>
              </a:rPr>
              <a:t>Αχριδών</a:t>
            </a:r>
            <a:endParaRPr lang="el-GR" dirty="0">
              <a:solidFill>
                <a:schemeClr val="tx1"/>
              </a:solidFill>
            </a:endParaRPr>
          </a:p>
        </p:txBody>
      </p:sp>
      <p:sp>
        <p:nvSpPr>
          <p:cNvPr id="9219" name="2 - Θέση περιεχομένου"/>
          <p:cNvSpPr>
            <a:spLocks noGrp="1"/>
          </p:cNvSpPr>
          <p:nvPr>
            <p:ph idx="1"/>
          </p:nvPr>
        </p:nvSpPr>
        <p:spPr>
          <a:xfrm>
            <a:off x="323528" y="2052925"/>
            <a:ext cx="8424936" cy="4616435"/>
          </a:xfrm>
        </p:spPr>
        <p:txBody>
          <a:bodyPr>
            <a:normAutofit/>
          </a:bodyPr>
          <a:lstStyle/>
          <a:p>
            <a:pPr eaLnBrk="1" hangingPunct="1"/>
            <a:r>
              <a:rPr lang="en-US" altLang="el-GR" sz="3200" dirty="0"/>
              <a:t>Η α</a:t>
            </a:r>
            <a:r>
              <a:rPr lang="en-US" altLang="el-GR" sz="3200" dirty="0" err="1"/>
              <a:t>ρχιε</a:t>
            </a:r>
            <a:r>
              <a:rPr lang="en-US" altLang="el-GR" sz="3200" dirty="0"/>
              <a:t>πισκοπή Αχριδών ήταν στο επίκεντρο διεκδικήσεων ανάμεσα στη Βυζαντινή, τη Βουλγαρική και τη Σερβική Εκκλησία.</a:t>
            </a:r>
          </a:p>
          <a:p>
            <a:pPr eaLnBrk="1" hangingPunct="1"/>
            <a:r>
              <a:rPr lang="el-GR" altLang="el-GR" sz="3200" dirty="0"/>
              <a:t>Σε διάφορες περιόδους ολόκληρη η Αρχιεπισκοπή  ή </a:t>
            </a:r>
            <a:r>
              <a:rPr lang="en-US" altLang="el-GR" sz="3200" dirty="0" err="1"/>
              <a:t>μεμονωμένες</a:t>
            </a:r>
            <a:r>
              <a:rPr lang="en-US" altLang="el-GR" sz="3200" dirty="0"/>
              <a:t> επ</a:t>
            </a:r>
            <a:r>
              <a:rPr lang="en-US" altLang="el-GR" sz="3200" dirty="0" err="1"/>
              <a:t>ισκο</a:t>
            </a:r>
            <a:r>
              <a:rPr lang="en-US" altLang="el-GR" sz="3200" dirty="0"/>
              <a:t>πές της βρέθηκαν εκτός των ορίων του βυζαντινού κράτους.</a:t>
            </a:r>
            <a:endParaRPr lang="el-GR" altLang="el-GR" sz="3200" dirty="0"/>
          </a:p>
          <a:p>
            <a:pPr eaLnBrk="1" hangingPunct="1"/>
            <a:endParaRPr lang="el-GR" altLang="el-GR" dirty="0"/>
          </a:p>
        </p:txBody>
      </p:sp>
    </p:spTree>
    <p:extLst>
      <p:ext uri="{BB962C8B-B14F-4D97-AF65-F5344CB8AC3E}">
        <p14:creationId xmlns:p14="http://schemas.microsoft.com/office/powerpoint/2010/main" val="34702851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a:solidFill>
                  <a:schemeClr val="tx1"/>
                </a:solidFill>
              </a:rPr>
              <a:t>Ο </a:t>
            </a:r>
            <a:r>
              <a:rPr lang="en-US" dirty="0" err="1">
                <a:solidFill>
                  <a:schemeClr val="tx1"/>
                </a:solidFill>
              </a:rPr>
              <a:t>ρόλο</a:t>
            </a:r>
            <a:r>
              <a:rPr lang="el-GR" dirty="0">
                <a:solidFill>
                  <a:schemeClr val="tx1"/>
                </a:solidFill>
              </a:rPr>
              <a:t>ς της Α</a:t>
            </a:r>
            <a:r>
              <a:rPr lang="en-US" dirty="0" err="1">
                <a:solidFill>
                  <a:schemeClr val="tx1"/>
                </a:solidFill>
              </a:rPr>
              <a:t>ρχιε</a:t>
            </a:r>
            <a:r>
              <a:rPr lang="en-US" dirty="0">
                <a:solidFill>
                  <a:schemeClr val="tx1"/>
                </a:solidFill>
              </a:rPr>
              <a:t>πισκοπής</a:t>
            </a:r>
            <a:r>
              <a:rPr lang="el-GR" dirty="0">
                <a:solidFill>
                  <a:schemeClr val="tx1"/>
                </a:solidFill>
              </a:rPr>
              <a:t> </a:t>
            </a:r>
            <a:r>
              <a:rPr lang="el-GR" dirty="0" err="1">
                <a:solidFill>
                  <a:schemeClr val="tx1"/>
                </a:solidFill>
              </a:rPr>
              <a:t>Αχριδών</a:t>
            </a:r>
            <a:endParaRPr lang="el-GR" dirty="0">
              <a:solidFill>
                <a:schemeClr val="tx1"/>
              </a:solidFill>
            </a:endParaRPr>
          </a:p>
        </p:txBody>
      </p:sp>
      <p:sp>
        <p:nvSpPr>
          <p:cNvPr id="10243" name="2 - Θέση περιεχομένου"/>
          <p:cNvSpPr>
            <a:spLocks noGrp="1"/>
          </p:cNvSpPr>
          <p:nvPr>
            <p:ph idx="1"/>
          </p:nvPr>
        </p:nvSpPr>
        <p:spPr>
          <a:xfrm>
            <a:off x="539552" y="2052925"/>
            <a:ext cx="7992888" cy="4195481"/>
          </a:xfrm>
        </p:spPr>
        <p:txBody>
          <a:bodyPr>
            <a:normAutofit fontScale="92500"/>
          </a:bodyPr>
          <a:lstStyle/>
          <a:p>
            <a:pPr eaLnBrk="1" hangingPunct="1"/>
            <a:r>
              <a:rPr lang="el-GR" altLang="el-GR" sz="3600" dirty="0"/>
              <a:t>Ή</a:t>
            </a:r>
            <a:r>
              <a:rPr lang="en-US" altLang="el-GR" sz="3600" dirty="0"/>
              <a:t>ταν</a:t>
            </a:r>
            <a:r>
              <a:rPr lang="el-GR" altLang="el-GR" sz="3600" dirty="0"/>
              <a:t> δισυπόστατος</a:t>
            </a:r>
            <a:r>
              <a:rPr lang="en-US" altLang="el-GR" sz="3600" dirty="0"/>
              <a:t>, </a:t>
            </a:r>
            <a:r>
              <a:rPr lang="el-GR" altLang="el-GR" sz="3600" dirty="0"/>
              <a:t> μαζί θρησκευτικός </a:t>
            </a:r>
            <a:r>
              <a:rPr lang="en-US" altLang="el-GR" sz="3600" dirty="0"/>
              <a:t>α</a:t>
            </a:r>
            <a:r>
              <a:rPr lang="en-US" altLang="el-GR" sz="3600" dirty="0" err="1"/>
              <a:t>λλά</a:t>
            </a:r>
            <a:r>
              <a:rPr lang="en-US" altLang="el-GR" sz="3600" dirty="0"/>
              <a:t> και π</a:t>
            </a:r>
            <a:r>
              <a:rPr lang="en-US" altLang="el-GR" sz="3600" dirty="0" err="1"/>
              <a:t>ολιτικός</a:t>
            </a:r>
            <a:r>
              <a:rPr lang="en-US" altLang="el-GR" sz="3600" dirty="0"/>
              <a:t>, α</a:t>
            </a:r>
            <a:r>
              <a:rPr lang="en-US" altLang="el-GR" sz="3600" dirty="0" err="1"/>
              <a:t>φού</a:t>
            </a:r>
            <a:r>
              <a:rPr lang="en-US" altLang="el-GR" sz="3600" dirty="0"/>
              <a:t> </a:t>
            </a:r>
            <a:r>
              <a:rPr lang="el-GR" altLang="el-GR" sz="3600" dirty="0"/>
              <a:t>δεν </a:t>
            </a:r>
            <a:r>
              <a:rPr lang="en-US" altLang="el-GR" sz="3600" dirty="0" err="1"/>
              <a:t>λειτούργησε</a:t>
            </a:r>
            <a:r>
              <a:rPr lang="en-US" altLang="el-GR" sz="3600" dirty="0"/>
              <a:t> </a:t>
            </a:r>
            <a:r>
              <a:rPr lang="el-GR" altLang="el-GR" sz="3600" dirty="0"/>
              <a:t>απλά </a:t>
            </a:r>
            <a:r>
              <a:rPr lang="en-US" altLang="el-GR" sz="3600" dirty="0" err="1"/>
              <a:t>ως</a:t>
            </a:r>
            <a:r>
              <a:rPr lang="en-US" altLang="el-GR" sz="3600" dirty="0"/>
              <a:t> α</a:t>
            </a:r>
            <a:r>
              <a:rPr lang="en-US" altLang="el-GR" sz="3600" dirty="0" err="1"/>
              <a:t>υτοκέφ</a:t>
            </a:r>
            <a:r>
              <a:rPr lang="en-US" altLang="el-GR" sz="3600" dirty="0"/>
              <a:t>αλος </a:t>
            </a:r>
            <a:r>
              <a:rPr lang="el-GR" altLang="el-GR" sz="3600" dirty="0"/>
              <a:t> θρησκευτικός φορέας </a:t>
            </a:r>
            <a:r>
              <a:rPr lang="en-US" altLang="el-GR" sz="3600" dirty="0"/>
              <a:t>π</a:t>
            </a:r>
            <a:r>
              <a:rPr lang="en-US" altLang="el-GR" sz="3600" dirty="0" err="1"/>
              <a:t>ου</a:t>
            </a:r>
            <a:r>
              <a:rPr lang="en-US" altLang="el-GR" sz="3600" dirty="0"/>
              <a:t> π</a:t>
            </a:r>
            <a:r>
              <a:rPr lang="en-US" altLang="el-GR" sz="3600" dirty="0" err="1"/>
              <a:t>οίμ</a:t>
            </a:r>
            <a:r>
              <a:rPr lang="en-US" altLang="el-GR" sz="3600" dirty="0"/>
              <a:t>αινε ένα μεγάλο </a:t>
            </a:r>
            <a:r>
              <a:rPr lang="el-GR" altLang="el-GR" sz="3600" dirty="0"/>
              <a:t> μέρος των </a:t>
            </a:r>
            <a:r>
              <a:rPr lang="el-GR" altLang="el-GR" sz="3600" dirty="0" err="1"/>
              <a:t>ακροτάτων</a:t>
            </a:r>
            <a:r>
              <a:rPr lang="el-GR" altLang="el-GR" sz="3600" dirty="0"/>
              <a:t> συνόρων της βυζαντινής αυτοκρατορίας </a:t>
            </a:r>
            <a:r>
              <a:rPr lang="en-US" altLang="el-GR" sz="3600" dirty="0"/>
              <a:t>α</a:t>
            </a:r>
            <a:r>
              <a:rPr lang="en-US" altLang="el-GR" sz="3600" dirty="0" err="1"/>
              <a:t>λλά</a:t>
            </a:r>
            <a:r>
              <a:rPr lang="en-US" altLang="el-GR" sz="3600" dirty="0"/>
              <a:t> και </a:t>
            </a:r>
            <a:r>
              <a:rPr lang="en-US" altLang="el-GR" sz="3600" dirty="0" err="1"/>
              <a:t>ως</a:t>
            </a:r>
            <a:r>
              <a:rPr lang="en-US" altLang="el-GR" sz="3600" dirty="0"/>
              <a:t> </a:t>
            </a:r>
            <a:r>
              <a:rPr lang="en-US" altLang="el-GR" sz="3600" dirty="0" err="1"/>
              <a:t>φορέ</a:t>
            </a:r>
            <a:r>
              <a:rPr lang="en-US" altLang="el-GR" sz="3600" dirty="0"/>
              <a:t>ας στήριξης </a:t>
            </a:r>
            <a:r>
              <a:rPr lang="en-US" altLang="el-GR" sz="3900" dirty="0"/>
              <a:t>πολιτικών δομών που δια</a:t>
            </a:r>
            <a:r>
              <a:rPr lang="el-GR" altLang="el-GR" sz="3900" dirty="0"/>
              <a:t>μ</a:t>
            </a:r>
            <a:r>
              <a:rPr lang="en-US" altLang="el-GR" sz="3900" dirty="0" err="1"/>
              <a:t>ορφώθηκ</a:t>
            </a:r>
            <a:r>
              <a:rPr lang="en-US" altLang="el-GR" sz="3900" dirty="0"/>
              <a:t>αν</a:t>
            </a:r>
            <a:r>
              <a:rPr lang="el-GR" altLang="el-GR" sz="3900" dirty="0"/>
              <a:t> στην περιοχή</a:t>
            </a:r>
            <a:r>
              <a:rPr lang="en-US" altLang="el-GR" sz="3900" dirty="0"/>
              <a:t>.</a:t>
            </a:r>
            <a:endParaRPr lang="el-GR" altLang="el-GR" sz="3900" dirty="0"/>
          </a:p>
          <a:p>
            <a:pPr eaLnBrk="1" hangingPunct="1"/>
            <a:endParaRPr lang="el-GR" altLang="el-GR" dirty="0"/>
          </a:p>
        </p:txBody>
      </p:sp>
    </p:spTree>
    <p:extLst>
      <p:ext uri="{BB962C8B-B14F-4D97-AF65-F5344CB8AC3E}">
        <p14:creationId xmlns:p14="http://schemas.microsoft.com/office/powerpoint/2010/main" val="37659951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a:bodyPr>
          <a:lstStyle/>
          <a:p>
            <a:pPr eaLnBrk="1" hangingPunct="1"/>
            <a:r>
              <a:rPr lang="el-GR" altLang="el-GR" dirty="0">
                <a:solidFill>
                  <a:schemeClr val="tx1"/>
                </a:solidFill>
              </a:rPr>
              <a:t>Η</a:t>
            </a:r>
            <a:r>
              <a:rPr lang="en-US" altLang="el-GR" dirty="0">
                <a:solidFill>
                  <a:schemeClr val="tx1"/>
                </a:solidFill>
              </a:rPr>
              <a:t> επ</a:t>
            </a:r>
            <a:r>
              <a:rPr lang="en-US" altLang="el-GR" dirty="0" err="1">
                <a:solidFill>
                  <a:schemeClr val="tx1"/>
                </a:solidFill>
              </a:rPr>
              <a:t>ιλογή</a:t>
            </a:r>
            <a:r>
              <a:rPr lang="en-US" altLang="el-GR" dirty="0">
                <a:solidFill>
                  <a:schemeClr val="tx1"/>
                </a:solidFill>
              </a:rPr>
              <a:t> </a:t>
            </a:r>
            <a:r>
              <a:rPr lang="en-US" altLang="el-GR" dirty="0" err="1">
                <a:solidFill>
                  <a:schemeClr val="tx1"/>
                </a:solidFill>
              </a:rPr>
              <a:t>των</a:t>
            </a:r>
            <a:r>
              <a:rPr lang="en-US" altLang="el-GR" dirty="0">
                <a:solidFill>
                  <a:schemeClr val="tx1"/>
                </a:solidFill>
              </a:rPr>
              <a:t> α</a:t>
            </a:r>
            <a:r>
              <a:rPr lang="en-US" altLang="el-GR" dirty="0" err="1">
                <a:solidFill>
                  <a:schemeClr val="tx1"/>
                </a:solidFill>
              </a:rPr>
              <a:t>ρχιε</a:t>
            </a:r>
            <a:r>
              <a:rPr lang="en-US" altLang="el-GR" dirty="0">
                <a:solidFill>
                  <a:schemeClr val="tx1"/>
                </a:solidFill>
              </a:rPr>
              <a:t>πισκόπων</a:t>
            </a:r>
            <a:endParaRPr lang="el-GR" altLang="el-GR" dirty="0">
              <a:solidFill>
                <a:schemeClr val="tx1"/>
              </a:solidFill>
            </a:endParaRPr>
          </a:p>
        </p:txBody>
      </p:sp>
      <p:sp>
        <p:nvSpPr>
          <p:cNvPr id="20483" name="2 - Θέση περιεχομένου"/>
          <p:cNvSpPr>
            <a:spLocks noGrp="1"/>
          </p:cNvSpPr>
          <p:nvPr>
            <p:ph idx="1"/>
          </p:nvPr>
        </p:nvSpPr>
        <p:spPr>
          <a:xfrm>
            <a:off x="539552" y="2052925"/>
            <a:ext cx="7848872" cy="4184387"/>
          </a:xfrm>
        </p:spPr>
        <p:txBody>
          <a:bodyPr>
            <a:normAutofit/>
          </a:bodyPr>
          <a:lstStyle/>
          <a:p>
            <a:pPr eaLnBrk="1" hangingPunct="1"/>
            <a:r>
              <a:rPr lang="el-GR" altLang="el-GR" sz="3200" dirty="0"/>
              <a:t>Καθοριζόταν από το Πατριαρχείο και ήταν </a:t>
            </a:r>
            <a:r>
              <a:rPr lang="en-US" altLang="el-GR" sz="3200" dirty="0"/>
              <a:t>καθα</a:t>
            </a:r>
            <a:r>
              <a:rPr lang="en-US" altLang="el-GR" sz="3200" dirty="0" err="1"/>
              <a:t>ρά</a:t>
            </a:r>
            <a:r>
              <a:rPr lang="en-US" altLang="el-GR" sz="3200" dirty="0"/>
              <a:t> π</a:t>
            </a:r>
            <a:r>
              <a:rPr lang="en-US" altLang="el-GR" sz="3200" dirty="0" err="1"/>
              <a:t>ολιτικό</a:t>
            </a:r>
            <a:r>
              <a:rPr lang="en-US" altLang="el-GR" sz="3200" dirty="0"/>
              <a:t> </a:t>
            </a:r>
            <a:r>
              <a:rPr lang="en-US" altLang="el-GR" sz="3200" dirty="0" err="1"/>
              <a:t>ζήτημ</a:t>
            </a:r>
            <a:r>
              <a:rPr lang="en-US" altLang="el-GR" sz="3200" dirty="0"/>
              <a:t>α</a:t>
            </a:r>
            <a:r>
              <a:rPr lang="el-GR" altLang="el-GR" sz="3200" dirty="0"/>
              <a:t>. </a:t>
            </a:r>
          </a:p>
          <a:p>
            <a:pPr eaLnBrk="1" hangingPunct="1"/>
            <a:r>
              <a:rPr lang="el-GR" altLang="el-GR" sz="3200" dirty="0"/>
              <a:t>Σ</a:t>
            </a:r>
            <a:r>
              <a:rPr lang="en-US" altLang="el-GR" sz="3200" dirty="0" err="1"/>
              <a:t>τον</a:t>
            </a:r>
            <a:r>
              <a:rPr lang="en-US" altLang="el-GR" sz="3200" dirty="0"/>
              <a:t> α</a:t>
            </a:r>
            <a:r>
              <a:rPr lang="en-US" altLang="el-GR" sz="3200" dirty="0" err="1"/>
              <a:t>ρχιε</a:t>
            </a:r>
            <a:r>
              <a:rPr lang="en-US" altLang="el-GR" sz="3200" dirty="0"/>
              <a:t>πισκοπικό θρόνο ανήλθαν σημαντικά πρόσωπα της εποχής το συγγραφικό, νομοκανονικό αλλά και πολιτισμικό έργο </a:t>
            </a:r>
            <a:r>
              <a:rPr lang="el-GR" altLang="el-GR" sz="3200" dirty="0"/>
              <a:t>των οποίων </a:t>
            </a:r>
            <a:r>
              <a:rPr lang="en-US" altLang="el-GR" sz="3200" dirty="0"/>
              <a:t>απ</a:t>
            </a:r>
            <a:r>
              <a:rPr lang="en-US" altLang="el-GR" sz="3200" dirty="0" err="1"/>
              <a:t>οσ</a:t>
            </a:r>
            <a:r>
              <a:rPr lang="en-US" altLang="el-GR" sz="3200" dirty="0"/>
              <a:t>πούσε το ενδιαφέρον όχι μόνο της Ανατολικής αλλά και της Δυτικής Εκκλησίας  </a:t>
            </a:r>
            <a:endParaRPr lang="el-GR" altLang="el-GR" sz="3200" dirty="0"/>
          </a:p>
          <a:p>
            <a:pPr eaLnBrk="1" hangingPunct="1"/>
            <a:endParaRPr lang="el-GR" altLang="el-GR" dirty="0"/>
          </a:p>
        </p:txBody>
      </p:sp>
    </p:spTree>
    <p:extLst>
      <p:ext uri="{BB962C8B-B14F-4D97-AF65-F5344CB8AC3E}">
        <p14:creationId xmlns:p14="http://schemas.microsoft.com/office/powerpoint/2010/main" val="35757792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055380" cy="960058"/>
          </a:xfrm>
        </p:spPr>
        <p:txBody>
          <a:bodyPr/>
          <a:lstStyle/>
          <a:p>
            <a:r>
              <a:rPr lang="el-GR" sz="2800" dirty="0">
                <a:solidFill>
                  <a:schemeClr val="tx1"/>
                </a:solidFill>
                <a:latin typeface="Times New Roman" panose="02020603050405020304" pitchFamily="18" charset="0"/>
                <a:cs typeface="Times New Roman" panose="02020603050405020304" pitchFamily="18" charset="0"/>
              </a:rPr>
              <a:t>θέμα </a:t>
            </a:r>
            <a:r>
              <a:rPr lang="el-GR" sz="2800" dirty="0" err="1">
                <a:solidFill>
                  <a:schemeClr val="tx1"/>
                </a:solidFill>
                <a:latin typeface="Times New Roman" panose="02020603050405020304" pitchFamily="18" charset="0"/>
                <a:cs typeface="Times New Roman" panose="02020603050405020304" pitchFamily="18" charset="0"/>
              </a:rPr>
              <a:t>Μακεδόνιας</a:t>
            </a:r>
            <a:r>
              <a:rPr lang="el-GR" sz="2800" dirty="0">
                <a:solidFill>
                  <a:schemeClr val="tx1"/>
                </a:solidFill>
                <a:latin typeface="Times New Roman" panose="02020603050405020304" pitchFamily="18" charset="0"/>
                <a:cs typeface="Times New Roman" panose="02020603050405020304" pitchFamily="18" charset="0"/>
              </a:rPr>
              <a:t> (789 – 802)</a:t>
            </a:r>
          </a:p>
        </p:txBody>
      </p:sp>
      <p:sp>
        <p:nvSpPr>
          <p:cNvPr id="3" name="Θέση περιεχομένου 2"/>
          <p:cNvSpPr>
            <a:spLocks noGrp="1"/>
          </p:cNvSpPr>
          <p:nvPr>
            <p:ph idx="1"/>
          </p:nvPr>
        </p:nvSpPr>
        <p:spPr>
          <a:xfrm>
            <a:off x="251520" y="1196752"/>
            <a:ext cx="8352928" cy="5400601"/>
          </a:xfrm>
        </p:spPr>
        <p:txBody>
          <a:bodyPr>
            <a:normAutofit/>
          </a:bodyPr>
          <a:lstStyle/>
          <a:p>
            <a:r>
              <a:rPr lang="el-GR" sz="2400" dirty="0">
                <a:latin typeface="Times New Roman" panose="02020603050405020304" pitchFamily="18" charset="0"/>
                <a:cs typeface="Times New Roman" panose="02020603050405020304" pitchFamily="18" charset="0"/>
              </a:rPr>
              <a:t>αποτελούσε πριν τμήμα της παλαιάς «διοικήσεως» Θράκης από την οποία και αποσπάσθηκε. Δεν πρέπει να συγχέεται με την ιστορική Μακεδονία της οποίας τα γεωγρα­φικά όρια εκτείνονταν από την Πίνδο μέχρι το Νέ­στο. </a:t>
            </a:r>
          </a:p>
          <a:p>
            <a:r>
              <a:rPr lang="el-GR" sz="2400"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«…το όνομα Μακεδονία μετετέθη… εις το </a:t>
            </a:r>
            <a:r>
              <a:rPr lang="el-GR" sz="2400" i="1" dirty="0" err="1">
                <a:latin typeface="Times New Roman" panose="02020603050405020304" pitchFamily="18" charset="0"/>
                <a:cs typeface="Times New Roman" panose="02020603050405020304" pitchFamily="18" charset="0"/>
              </a:rPr>
              <a:t>δυτικόν</a:t>
            </a:r>
            <a:r>
              <a:rPr lang="el-GR" sz="2400" i="1" dirty="0">
                <a:latin typeface="Times New Roman" panose="02020603050405020304" pitchFamily="18" charset="0"/>
                <a:cs typeface="Times New Roman" panose="02020603050405020304" pitchFamily="18" charset="0"/>
              </a:rPr>
              <a:t> τούτο τμήμα της Θράκης εκ του δυτικότερου </a:t>
            </a:r>
            <a:r>
              <a:rPr lang="el-GR" sz="2400" i="1" dirty="0" err="1">
                <a:latin typeface="Times New Roman" panose="02020603050405020304" pitchFamily="18" charset="0"/>
                <a:cs typeface="Times New Roman" panose="02020603050405020304" pitchFamily="18" charset="0"/>
              </a:rPr>
              <a:t>γείτονος</a:t>
            </a:r>
            <a:r>
              <a:rPr lang="el-GR" sz="2400" i="1" dirty="0">
                <a:latin typeface="Times New Roman" panose="02020603050405020304" pitchFamily="18" charset="0"/>
                <a:cs typeface="Times New Roman" panose="02020603050405020304" pitchFamily="18" charset="0"/>
              </a:rPr>
              <a:t> αυτής, της επαρχίας Α. Μακεδονίας, ήτις κατά τους χρόνους τούτους ένε­κα της έκρυθμου εκ των σλαβικών επιδρομών κατα­στάσεως και της υπερίσχυσε ως τούτο μεν του ονό­ματος του Ιλλυρικού, τούτο δε του των </a:t>
            </a:r>
            <a:r>
              <a:rPr lang="el-GR" sz="2400" i="1" dirty="0" err="1">
                <a:latin typeface="Times New Roman" panose="02020603050405020304" pitchFamily="18" charset="0"/>
                <a:cs typeface="Times New Roman" panose="02020603050405020304" pitchFamily="18" charset="0"/>
              </a:rPr>
              <a:t>Σκλαβηνιών</a:t>
            </a:r>
            <a:r>
              <a:rPr lang="el-GR" sz="2400" i="1" dirty="0">
                <a:latin typeface="Times New Roman" panose="02020603050405020304" pitchFamily="18" charset="0"/>
                <a:cs typeface="Times New Roman" panose="02020603050405020304" pitchFamily="18" charset="0"/>
              </a:rPr>
              <a:t>, είχε χάσει το όνομα </a:t>
            </a:r>
            <a:r>
              <a:rPr lang="el-GR" sz="2400" dirty="0">
                <a:latin typeface="Times New Roman" panose="02020603050405020304" pitchFamily="18" charset="0"/>
                <a:cs typeface="Times New Roman" panose="02020603050405020304" pitchFamily="18" charset="0"/>
              </a:rPr>
              <a:t>της</a:t>
            </a:r>
            <a:br>
              <a:rPr lang="el-GR" dirty="0"/>
            </a:br>
            <a:endParaRPr lang="el-GR" dirty="0"/>
          </a:p>
        </p:txBody>
      </p:sp>
    </p:spTree>
    <p:extLst>
      <p:ext uri="{BB962C8B-B14F-4D97-AF65-F5344CB8AC3E}">
        <p14:creationId xmlns:p14="http://schemas.microsoft.com/office/powerpoint/2010/main" val="8919297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2393</TotalTime>
  <Words>45301</Words>
  <Application>Microsoft Office PowerPoint</Application>
  <PresentationFormat>Προβολή στην οθόνη (4:3)</PresentationFormat>
  <Paragraphs>3196</Paragraphs>
  <Slides>633</Slides>
  <Notes>24</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633</vt:i4>
      </vt:variant>
    </vt:vector>
  </HeadingPairs>
  <TitlesOfParts>
    <vt:vector size="644" baseType="lpstr">
      <vt:lpstr>Arial</vt:lpstr>
      <vt:lpstr>Calibri</vt:lpstr>
      <vt:lpstr>Calibri Light</vt:lpstr>
      <vt:lpstr>Garamond</vt:lpstr>
      <vt:lpstr>Georgia</vt:lpstr>
      <vt:lpstr>Palatino Linotype</vt:lpstr>
      <vt:lpstr>Symbol</vt:lpstr>
      <vt:lpstr>Times New Roman</vt:lpstr>
      <vt:lpstr>Wingdings</vt:lpstr>
      <vt:lpstr>Wingdings 2</vt:lpstr>
      <vt:lpstr>Οργανικό</vt:lpstr>
      <vt:lpstr>Οι διπλωματικές διαστάσεις του Μακεδονικού Ζητήματος</vt:lpstr>
      <vt:lpstr>ΑΝΑΦΟΡΕΣ</vt:lpstr>
      <vt:lpstr>ΑΝΑΦΟΡΕΣ</vt:lpstr>
      <vt:lpstr>E . Malkin (ed). (2001). Ancient Perceptions of Greek Ethnicity London: Cambridge, Mass </vt:lpstr>
      <vt:lpstr>Η ΜΑΚΕΔΟΝΙΚΗ ΤΑΥΤΟΤΗΤΑ ΣΤΗΝ ΑΡΧΑΙΑ ΓΡΑΜΜΑΤΕΙΑ</vt:lpstr>
      <vt:lpstr> Αρχαϊκή περίοδος 750π.Χ-499 π.Χ</vt:lpstr>
      <vt:lpstr>ΚΛΑΣΣΙΚΗ ΠΕΡΙΟΔΟΣ 499π.Χ-323 π.Χ</vt:lpstr>
      <vt:lpstr>Παρουσίαση του PowerPoint</vt:lpstr>
      <vt:lpstr>Halle, Malkin (ed). (2001). Ancient Perceptions of Greek Ethnicity London: Cambridge, Mass  </vt:lpstr>
      <vt:lpstr>Θεωρητικό πλαίσιο</vt:lpstr>
      <vt:lpstr>COHEN S. Mark Cohen  (2006).- Readings in Ancient Greek Philosophy: From Thales to Aristotle: 3rd (third) Paperback</vt:lpstr>
      <vt:lpstr> </vt:lpstr>
      <vt:lpstr>ΣΧΕΣΗ ΚΟΙΝΟΤΗΤΑΣ ΜΕ ΤΗΝ ΠΟΛΗ_ΚΡΑΤΟΣ </vt:lpstr>
      <vt:lpstr>Η έννοια του έθνους</vt:lpstr>
      <vt:lpstr>Παρουσίαση του PowerPoint</vt:lpstr>
      <vt:lpstr>ΓΡΑΜΜΑΤΕΙΑΚΕΣ ΠΗΓΕΣ</vt:lpstr>
      <vt:lpstr>ΟΜΗΡΟΥ ΙΛΙΑΔΑ, η 106</vt:lpstr>
      <vt:lpstr> </vt:lpstr>
      <vt:lpstr>ΗΡΟΔΟΤΟΣ Ι, 56, VIII, 43</vt:lpstr>
      <vt:lpstr>Θουκυδίδης (II 99.2)</vt:lpstr>
      <vt:lpstr>ΘΟΥΚΥΔΙΔΗΣ </vt:lpstr>
      <vt:lpstr>Ο Θουκυδίδης, Β, 80-82</vt:lpstr>
      <vt:lpstr>Παρουσίαση του PowerPoint</vt:lpstr>
      <vt:lpstr>ΚΥΡΙΑ ΣΗΜΕΙΑ</vt:lpstr>
      <vt:lpstr>ΠΛΑΤΩΝ, ΓΟΡΓΙΑΣ 471d–472d </vt:lpstr>
      <vt:lpstr>ΠΛ Γοργ 523a–526d </vt:lpstr>
      <vt:lpstr>Πλάτωνας</vt:lpstr>
      <vt:lpstr>Από τον/την Athenaeus (Naucratites),Wilhelm Dindorf</vt:lpstr>
      <vt:lpstr>Δημοσθένης, Γ΄ Φιλιππικός 31, ΧΙΧ 327, Περί του στεφάνου, 295.</vt:lpstr>
      <vt:lpstr>( </vt:lpstr>
      <vt:lpstr>Δημοσθένους Ολυνθιακό Σ Γ.16: </vt:lpstr>
      <vt:lpstr>ΔΗΜΟΣΘΕΝΟΥΣ ΠΕΡΙ ΠΑΡΑΠΡΕΣΒΕΙΑΣ</vt:lpstr>
      <vt:lpstr>ΔΗΜΟΣΘΕΝΟΥΣ Φίλιπ. Δ’3-34 </vt:lpstr>
      <vt:lpstr>Stuart Hall. (2006). New Ethnicities.</vt:lpstr>
      <vt:lpstr>Ισοκρατη ΦΙΛΙΠΠΟΣ, 113-114</vt:lpstr>
      <vt:lpstr>ΙΣΟΚΡΑΤΟΥΣ ΦΙΛΙΠΠΟΣ 113-114</vt:lpstr>
      <vt:lpstr>ΙΣΟΚΡΑΤΟΥΣ ΦΙΛΙΠΠΟΣ 113-114</vt:lpstr>
      <vt:lpstr>ΙΣΟΚΡΑΤΟΥΣ ΦΙΛΙΠΠΟΣ 113-114</vt:lpstr>
      <vt:lpstr>ΜΑΚΕΔΩΝ</vt:lpstr>
      <vt:lpstr>Παρουσίαση του PowerPoint</vt:lpstr>
      <vt:lpstr>Συμπεράσματα για την ελληνιστική εποχή</vt:lpstr>
      <vt:lpstr>Παρουσίαση του PowerPoint</vt:lpstr>
      <vt:lpstr>Παρουσίαση του PowerPoint</vt:lpstr>
      <vt:lpstr>Παρουσίαση του PowerPoint</vt:lpstr>
      <vt:lpstr>Παρουσίαση του PowerPoint</vt:lpstr>
      <vt:lpstr>Αρριανού Αλεξάνδρου Ανάβασις,  Ι.16.7,  Πλούταρχου Αλέξανδρος, 16.18.</vt:lpstr>
      <vt:lpstr>Αρριανού Αλεξάνδρου Ανάβασις, ΙΙ.14).  </vt:lpstr>
      <vt:lpstr>ΑΡΡΙΑΝΟΥ ΙΝΔΙΚΗ 1</vt:lpstr>
      <vt:lpstr>Αρριανου ινδικη 2</vt:lpstr>
      <vt:lpstr>Αρριανού Ινδικη 3</vt:lpstr>
      <vt:lpstr>ΑΡΡΙΑΝΟΥ ΙΝΔΙΚΗ 4</vt:lpstr>
      <vt:lpstr>Ο Borza,  Αμερικανός ιστορικός</vt:lpstr>
      <vt:lpstr>ΠΟΛΥΒΙΟΣ VII.9</vt:lpstr>
      <vt:lpstr>Σύμφωνο του βασιλέως Φιλίππου του Ε΄ με τον Αννίβα, 215 π.Χ. (Πολύβιος VII.9</vt:lpstr>
      <vt:lpstr>Σύμφωνο του βασιλέως Φιλίππου του Ε΄ με τον Αννίβα, 215 π.Χ. (Πολύβιος VIII, 9</vt:lpstr>
      <vt:lpstr>  Πολύβιος ΙΧ.37  </vt:lpstr>
      <vt:lpstr>Απόσπασμα από τον λόγο του Ακαρνάνα πολιτικού Λυκίσκου στη Σπάρτη, το 211 μ.Χ.  </vt:lpstr>
      <vt:lpstr>Αφιέρωση στον Ρωμαίο Στρατηγό Κόιντο Καικίλιο Μέτελλο</vt:lpstr>
      <vt:lpstr>Παρουσίαση του PowerPoint</vt:lpstr>
      <vt:lpstr>ΓΛΩΣΣΙΚΑ ΚΑΤΑΛΟΙΠΑ</vt:lpstr>
      <vt:lpstr>ΕΠΙΓΡΑΦΕΣ </vt:lpstr>
      <vt:lpstr>ΘΕΟΙ</vt:lpstr>
      <vt:lpstr> ΨΗΦΙΣΜΑΤΑ-ΙΕΡΑ</vt:lpstr>
      <vt:lpstr>ΕΠΙΓΡΑΦΕΣ</vt:lpstr>
      <vt:lpstr>Ο θεωροδόκος </vt:lpstr>
      <vt:lpstr>Παρουσίαση του PowerPoint</vt:lpstr>
      <vt:lpstr> </vt:lpstr>
      <vt:lpstr>ΝΕΜΕΑ</vt:lpstr>
      <vt:lpstr>Παρουσίαση του PowerPoint</vt:lpstr>
      <vt:lpstr>Παρουσίαση του PowerPoint</vt:lpstr>
      <vt:lpstr>ΡΩΜΑΙΚΗ ΠΕΡΙΟΔΟΣ ). (Λίβιος 45, 32)</vt:lpstr>
      <vt:lpstr>ΥΠΟΤΕΛΕΙΣ ΜΕΡΙΔΕΣ</vt:lpstr>
      <vt:lpstr>4 ΥΠΟΤΕΛΕΙΣ ΜΕΡΙΔΕΣ</vt:lpstr>
      <vt:lpstr>ΒΙΒΛΙΟΓΡΑΦΙΑ</vt:lpstr>
      <vt:lpstr>Παρουσίαση του PowerPoint</vt:lpstr>
      <vt:lpstr>Βυζαντινή περίοδος</vt:lpstr>
      <vt:lpstr>ΒΥΖΑΝΤΙΝΗ ΠΕΡΙΟΔΟΣ</vt:lpstr>
      <vt:lpstr>ΘΕΜΑ ΘΕΣΣΑΛΟΝΙΚΗΣ 789-802 μ. Χ</vt:lpstr>
      <vt:lpstr>ΘΕΜΑ ΘΕΣΣΑΛΟΝΙΚΗΣ</vt:lpstr>
      <vt:lpstr>ΘΕΜΑ ΘΕΣΣΑΛΟΝΙΚΗΣ 2</vt:lpstr>
      <vt:lpstr>976 -1014 976-1014 μ.Χ. Σαμουηλ</vt:lpstr>
      <vt:lpstr>9ος αιώνασ</vt:lpstr>
      <vt:lpstr>9ος αιώνας : το κράτος του Σαμουήλ</vt:lpstr>
      <vt:lpstr>«Περί θεμάτων» έργο του Κωνσταντίνου Πορφυρογέννητου (Γ. 49. 50), 905-959 μ.Χ</vt:lpstr>
      <vt:lpstr>Tafel, στη μελέτη του Constantini Porphyrogeni- de Provincibus regni Byzantini (1846, XVI)</vt:lpstr>
      <vt:lpstr> Τσιμισκής 971 μ.Χ</vt:lpstr>
      <vt:lpstr>1020-1334</vt:lpstr>
      <vt:lpstr>11ος-15ος αιώνας</vt:lpstr>
      <vt:lpstr>Παρουσίαση του PowerPoint</vt:lpstr>
      <vt:lpstr>Συνέκδημος του Ιεροκλέους  527 μ.Χ</vt:lpstr>
      <vt:lpstr>ΣΥΝΕΚΔΗΜΟΣ</vt:lpstr>
      <vt:lpstr>ΣΥΝΕΚΔΗΜΟΣ ΙΕΡΟΚΛΕΟΥΣ</vt:lpstr>
      <vt:lpstr>Περί Κτισμάτων του Προ­κοπίου (500-565 μΧ)</vt:lpstr>
      <vt:lpstr>περί Κτισμάτων του Προ­κοπίου (500-565 μΧ)</vt:lpstr>
      <vt:lpstr> Αυτοκέφαλη Αχρίδος 536 μ. Χ</vt:lpstr>
      <vt:lpstr>Το ζήτημα της αρχιεπισκοπής Αχριδών</vt:lpstr>
      <vt:lpstr>Ο ρόλος της Αρχιεπισκοπής Αχριδών</vt:lpstr>
      <vt:lpstr>Η επιλογή των αρχιεπισκόπων</vt:lpstr>
      <vt:lpstr>θέμα Μακεδόνιας (789 – 802)</vt:lpstr>
      <vt:lpstr>Παρουσίαση του PowerPoint</vt:lpstr>
      <vt:lpstr>Παρουσίαση του PowerPoint</vt:lpstr>
      <vt:lpstr>Παρουσίαση του PowerPoint</vt:lpstr>
      <vt:lpstr>1018 μ.Χ ΒασίλειοΣ Μακεδων</vt:lpstr>
      <vt:lpstr>1018/1019: ΒασίλειοΣ Β΄ Βουλγαροκτόνος </vt:lpstr>
      <vt:lpstr>Η Αρχιεπισκοπή στα χρονια Βασιλειου β</vt:lpstr>
      <vt:lpstr>1088/9 Θεοφύλακτος Αχριδών</vt:lpstr>
      <vt:lpstr>χρυσόβουλλο του Αλεξίου Γ’ (1198)</vt:lpstr>
      <vt:lpstr>Ιωάννου του Καντακουζηνού Αποβασιλέως Ιστοριών Βιβλία Δ' = Joannis Cantacuzeni Eximperatoris Historiarum Libri IV: / Jacobus</vt:lpstr>
      <vt:lpstr>Γεγονότα 1204 </vt:lpstr>
      <vt:lpstr>Γεωγραφικά όρια ΜΕΤΑ ΤΟ 1204</vt:lpstr>
      <vt:lpstr>1204</vt:lpstr>
      <vt:lpstr>Η δημιουργία εθνικών εκκλησιών 1219, 1235 μ.χ </vt:lpstr>
      <vt:lpstr>1334-1395: σερβική κυριαρχία</vt:lpstr>
      <vt:lpstr>Παρουσίαση του PowerPoint</vt:lpstr>
      <vt:lpstr>Η Τουρκική κατάκτηση (1354)</vt:lpstr>
      <vt:lpstr>ΑΙΤΙΑ ΚΑΤΑΚΤΗΣΗΣ</vt:lpstr>
      <vt:lpstr>Μαχη Έβρου 1371 μ.Χ</vt:lpstr>
      <vt:lpstr>Μάχη ΚΟΣΣΥΦΟΠΕΔΙΟΥ 1389 μ. Χ</vt:lpstr>
      <vt:lpstr>1393  μ. Χ</vt:lpstr>
      <vt:lpstr>Μαχη Νικοπολεωσ 1396 μΧ</vt:lpstr>
      <vt:lpstr>Μάχη Βάρνας 1444 μ. Χ</vt:lpstr>
      <vt:lpstr>Γ. Καστριώτης ως το 1468 μ. Χ</vt:lpstr>
      <vt:lpstr>Διαλυση αρχιεπισκοπης Αχριδών το 1767</vt:lpstr>
      <vt:lpstr>1767: άρση του αυτοκέφαλου</vt:lpstr>
      <vt:lpstr>Παρουσίαση του PowerPoint</vt:lpstr>
      <vt:lpstr>Η Γιουγκοσλαβική μεγάλη Ιδέα</vt:lpstr>
      <vt:lpstr>Παρουσίαση του PowerPoint</vt:lpstr>
      <vt:lpstr>Παρουσίαση του PowerPoint</vt:lpstr>
      <vt:lpstr>Παρουσίαση του PowerPoint</vt:lpstr>
      <vt:lpstr>ΕΞΑΡΧΙΑ 1870</vt:lpstr>
      <vt:lpstr>Παρουσίαση του PowerPoint</vt:lpstr>
      <vt:lpstr>Ημιαυτονομια 1513</vt:lpstr>
      <vt:lpstr>Φαναριώτικη περιοδος 1711-1821</vt:lpstr>
      <vt:lpstr>ΦΙΛΙΚΗ ΕΤΑΙΡΙΑ</vt:lpstr>
      <vt:lpstr>1828/1829 ρωσική κηδεμονία στις παραδουνάβιες ηγεμονίες</vt:lpstr>
      <vt:lpstr>1861:Ίδρυση της Ρουμανικής Ηγεμονίας</vt:lpstr>
      <vt:lpstr>1865 -1877: Ίδρυση Ανεξάρτητης ρουμανικης εκκλησίας</vt:lpstr>
      <vt:lpstr>ΚΑΤΑΣΤΑΣΗ ΣΕΡΒΙΑΣ ΩΣ ΤΟ 1804</vt:lpstr>
      <vt:lpstr> Σερβική Επανάσταση 1804-1834</vt:lpstr>
      <vt:lpstr>Α ΦΑΣΗ ΕΠΑΝΑΣΤΑΣΗΣ</vt:lpstr>
      <vt:lpstr>Β ΦΑΣΗ 1813-1834</vt:lpstr>
      <vt:lpstr>1817: Φιλική Εταιρεία</vt:lpstr>
      <vt:lpstr>ΜΕΓΑΛΗ ΙΔΕΑ</vt:lpstr>
      <vt:lpstr>ΣΥΝΘΗΚΗ ΑΔΡΙΑΝΟΥΠΟΛΗΣ 1829</vt:lpstr>
      <vt:lpstr>Παρουσίαση του PowerPoint</vt:lpstr>
      <vt:lpstr>1875: ΕΝΩΣΗ ΜΕ ΣΕΡΒΙΑ</vt:lpstr>
      <vt:lpstr>Παρουσίαση του PowerPoint</vt:lpstr>
      <vt:lpstr>ΣΥΝΘΗΚΗ ΑΓΙΟΥ ΣΤΕΦΑΝΟΥ 1878</vt:lpstr>
      <vt:lpstr>Παρουσίαση του PowerPoint</vt:lpstr>
      <vt:lpstr>Ο Μακεδονικός Αγώνας των Βουλγάρων</vt:lpstr>
      <vt:lpstr>Ο Μακεδονικός Αγώνας των Βουλγάρων</vt:lpstr>
      <vt:lpstr>, Ο Μακεδονικός Αγώνας των Βουλγάρων</vt:lpstr>
      <vt:lpstr>Ίδρυση της VMRO 1893</vt:lpstr>
      <vt:lpstr>Ο Μακεδονικός Αγώνας των Βουλγάρων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ΠΑΝΣΛΑΒΙΣΜΟΣ: 1864</vt:lpstr>
      <vt:lpstr>ΒΙΒΛΙΟΓΡΑΦΙΑ ΓΙΑ ΠΑΝΣΛΑΒΙΣΜΟ</vt:lpstr>
      <vt:lpstr>Παρουσίαση του PowerPoint</vt:lpstr>
      <vt:lpstr>Η Ιδέα της βαλκανικής ομοσπονδίας</vt:lpstr>
      <vt:lpstr>Παρουσίαση του PowerPoint</vt:lpstr>
      <vt:lpstr>Partenij Zografski (1818-1876)</vt:lpstr>
      <vt:lpstr>KONSTANTIN MILADINOV (1830-1862)</vt:lpstr>
      <vt:lpstr>Παρουσίαση του PowerPoint</vt:lpstr>
      <vt:lpstr>Επιστολή K. Miladinov στον G. Rakovski </vt:lpstr>
      <vt:lpstr>Grigor Parlicev (1830-1893)</vt:lpstr>
      <vt:lpstr>RaJko Zinzifov (1839-1877)</vt:lpstr>
      <vt:lpstr>Κοινά σημεία ταύτισης σλαβοφώνων  με τη βουλγαρική ταυτότητα  </vt:lpstr>
      <vt:lpstr>Verkovic 1860</vt:lpstr>
      <vt:lpstr>Το γλωσσικό ζήτημα </vt:lpstr>
      <vt:lpstr>ΟΙ ΕΞΑΡΧΙΚΟΙ ΕΠΙΣΚΟΠΟΙ</vt:lpstr>
      <vt:lpstr>Η επίσημη βουλγαρική διάλεκτος</vt:lpstr>
      <vt:lpstr>«Λοζαριστές» «Βουλγαρο-μακεδόνες»</vt:lpstr>
      <vt:lpstr>Παρουσίαση του PowerPoint</vt:lpstr>
      <vt:lpstr>ΣΗΜΕΙΑ ΔΙΑΣΤΑΣΗΣ</vt:lpstr>
      <vt:lpstr>Παρουσίαση του PowerPoint</vt:lpstr>
      <vt:lpstr>ΣΥΝΕΔΡΙΑ ΑΓ. ΣΤΕΦΑΝΟΥ-ΒΕΡΟΛΙΝΟΥ 1878</vt:lpstr>
      <vt:lpstr>Παρουσίαση του PowerPoint</vt:lpstr>
      <vt:lpstr>ΣΥΝΘΗΚΗ ΑΓΙΟΥ ΣΤΕΦΑΝΟΥ 1878</vt:lpstr>
      <vt:lpstr>Συνέδριο Βερολίνου Ιούνιος-Ιούλιος 1878 </vt:lpstr>
      <vt:lpstr>Παρουσίαση του PowerPoint</vt:lpstr>
      <vt:lpstr> Η ΚΑΤΑΣΤΑΣΗ ΣΤΗ ΒΟΥΛΓΑΡΙΑ ΜΕΤΑ ΤΗ ΣΥΝΘΗΚΗ ΤΟΥ ΒΕΡΟΛΙΝΟΥ (1878)</vt:lpstr>
      <vt:lpstr>Εξαρχικοί επίσκοποι στη Μακεδονία 1890</vt:lpstr>
      <vt:lpstr>Ίδρυση βουλγαρομακεδονικών οργάνωσεων</vt:lpstr>
      <vt:lpstr>Παρουσίαση του PowerPoint</vt:lpstr>
      <vt:lpstr>Ίδρυση της VMRO 1893</vt:lpstr>
      <vt:lpstr>Παρουσίαση του PowerPoint</vt:lpstr>
      <vt:lpstr>Σκοποί</vt:lpstr>
      <vt:lpstr>Βουλγαρική- Ρωσική προσέγγιση από το 1894</vt:lpstr>
      <vt:lpstr>Ο Μακεδονικός Αγώνας</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Βλάσης Βλασίδης, Ο Μακεδονικός Αγώνας των Βουλγάρων</vt:lpstr>
      <vt:lpstr>«Μακεδονική» πολιτική Ρωσίας-Βουλγαρίας 1897-1903</vt:lpstr>
      <vt:lpstr>Παρουσίαση του PowerPoint</vt:lpstr>
      <vt:lpstr>Η ΣΕΡΒΙΚΗ ΠΟΛΙΤΙΚΗ ΜΕΤΑ ΤΟ 1870</vt:lpstr>
      <vt:lpstr>1871-1873: Ο ΚΙΝΔΥΝΟΣ ΤΟΥ ΣΛΑΒΟΜΑΚΕΔΟΝΙΣΜΟΥ</vt:lpstr>
      <vt:lpstr>Ο «σλαβομακεδονισμός»  ως αποτροπή από τον γλωσσικό εκβουλγαρισμό </vt:lpstr>
      <vt:lpstr>Η σερβική παρέμβαση στο γλωσσικό</vt:lpstr>
      <vt:lpstr>Σερβικό βιβλίο 1871</vt:lpstr>
      <vt:lpstr>Σερβική πολιτική 1885 κε</vt:lpstr>
      <vt:lpstr>Η ΣΕΡΒΟΜΑΚΕΔΟΝΙΚΗ ΚΙΝΗΣΗ</vt:lpstr>
      <vt:lpstr>Παρουσίαση του PowerPoint</vt:lpstr>
      <vt:lpstr>1878-1913: ανάδυση εθνικού σλαβομακεδονισμού</vt:lpstr>
      <vt:lpstr>Novakovic 1888, Jovan Cjvijic 1903</vt:lpstr>
      <vt:lpstr>Βιβλία στη «σλαβομακεδονική»</vt:lpstr>
      <vt:lpstr>Παρουσίαση του PowerPoint</vt:lpstr>
      <vt:lpstr>ΑΠΟΨΕΙΣ ΣΟΣΙΑΛΙΣΤΩΝ 20ος αι.</vt:lpstr>
      <vt:lpstr>Παρουσίαση του PowerPoint</vt:lpstr>
      <vt:lpstr>Σλαβομακεδονικός σεπαρατισμός</vt:lpstr>
      <vt:lpstr>1902-1903: σλαβομακεδονικός σεπαρατσμός</vt:lpstr>
      <vt:lpstr>Χαρακτηριστικά του μανιφέστου Misirkov 1903</vt:lpstr>
      <vt:lpstr>Προϋποθέσεις για μια σλαβομακεδονική ταυτότητα Misirkov 1903 </vt:lpstr>
      <vt:lpstr>Περί δημιουργίας ταυτότητας Misirkov 1903 </vt:lpstr>
      <vt:lpstr>Παρουσίαση του PowerPoint</vt:lpstr>
      <vt:lpstr>Η εξέγερση του Ίλιντεν (1903)</vt:lpstr>
      <vt:lpstr>Διεθνείς συμφωνίες για Μακεδονικό</vt:lpstr>
      <vt:lpstr>ΤΟ ΙΣΤΟΡΙΚΟ ΠΛΑΙΣΙΟ ΤΗΣ ΠΕΡΙΟΔΟΥ 1913-1936 </vt:lpstr>
      <vt:lpstr>ΕΘΝΙΚΟΣ ΔΙΧΑΣΜΟΣ</vt:lpstr>
      <vt:lpstr>ΒΑΛΚΑΝΙΚΟΙ-ΣΥΝΘΗΚΗ ΒΟΥΚΟΥΡΕΣΤΙΟΥ</vt:lpstr>
      <vt:lpstr>ΑΝΑΦΟΡΕΣ</vt:lpstr>
      <vt:lpstr>Α ΠΑΓΚΟΣΜΙΟΣ ΠΟΛΕΜΟΣ </vt:lpstr>
      <vt:lpstr>Παρουσίαση του PowerPoint</vt:lpstr>
      <vt:lpstr>Η ΠΟΛΙΤΙΚΗ ΤΟΥ ΚΩΝΣΤΑΝΤΙΝΟΥ</vt:lpstr>
      <vt:lpstr>ΠΡΟΤΑΣΕΙΣ ΤΗΣ ΑΝΤΑΝΤ</vt:lpstr>
      <vt:lpstr>ΠΡΟΤΑΣΗ ΒΕΝΙΖΕΛΟΥ ΣΤΟΝ ΚΩΝ/ΝΟ</vt:lpstr>
      <vt:lpstr>ΕΚΛΟΓΕΣ 31 ΜΑΙΟΥ 1915</vt:lpstr>
      <vt:lpstr>ΓΕΝΙΚΗ ΕΠΙΣΤΡΑΤΕΥΣΗ</vt:lpstr>
      <vt:lpstr>ΚΥΒΕΡΝΗΣΗ ΖΑΙΜΗ 21.9.1915</vt:lpstr>
      <vt:lpstr>ΠΑΡΑΔΟΣΗ ΟΧΥΡΩΝ ΡΟΥΠΕΛ 13.5.1916</vt:lpstr>
      <vt:lpstr>ΔΙΑΚΟΙΝΩΣΗ Μ.ΔΥΝΑΜΕΩΝ 8.6.1916</vt:lpstr>
      <vt:lpstr>ΚΙΝΗΜΑ ΕΘΝΙΚΗΣ ΑΜΥΝΗΣ 17.8.1916</vt:lpstr>
      <vt:lpstr>ΠΡΟΣΩΡΙΝΗ ΚΥΒΕΡΝΗΣΗ ΒΕΝΙΖΕΛΟΥ ΙΔΡΥΣΗ 12.9.1916, ΘΕΣΣΑΛΟΝΙΚΗ 26.9.1916</vt:lpstr>
      <vt:lpstr>ΔΙΑΠΡΑΓΜΑΤΕΥΣΕΙΣ ΚΩΝΣΤΑΝΤΙΝΟΥ-ΑΝΤΑΝΤ</vt:lpstr>
      <vt:lpstr>ΑΠΟΚΛΕΙΣΜΟΣ ΠΕΙΡΑΙΑ 25.11.1916</vt:lpstr>
      <vt:lpstr>ΔΙΑΚΟΙΝΩΣΕΙΣ 2 και 3.</vt:lpstr>
      <vt:lpstr>4η ΔΙΑΚΟΙΝΩΣΗ</vt:lpstr>
      <vt:lpstr>Κοινωνικη πολιτική της Προσωρινής Κυβέρνησης</vt:lpstr>
      <vt:lpstr>ΚΟΙΝΩΝΙΚΗ ΠΟΛΙΤΙΚΗ</vt:lpstr>
      <vt:lpstr>ΑΝΑΧΩΡΗΣΗ ΚΩΝΣΤΑΝΤΙΝΟΥ 2 ΙΟΥΝΙΟΥ 1917</vt:lpstr>
      <vt:lpstr>ΚΥΒΕΡΝΗΣΗ ΒΕΝΙΖΕΛΟΥ 14.6.1917</vt:lpstr>
      <vt:lpstr>Η ΒΟΥΛΗ ΤΩΝ ΛΑΖΑΡΩΝ</vt:lpstr>
      <vt:lpstr>ΑΝΤΙΣΥΝΤΑΓΜΑΤΙΚΑ ΜΕΤΡΑ</vt:lpstr>
      <vt:lpstr>ΣΤΡΑΤΟΔΙΚΕΙΑ</vt:lpstr>
      <vt:lpstr>ΑΓΡΟΤΙΚΗ ΜΕΤΑΡΡΥΘΜΙΣΗ</vt:lpstr>
      <vt:lpstr>ΣΕΚΕ </vt:lpstr>
      <vt:lpstr>ΣΥΝΘΗΚΗ ΤΟΥ ΜΟΥΔΡΟΥ 30.10.1918</vt:lpstr>
      <vt:lpstr>ΣΥΝΘΗΚΗ ΤΟΥ ΝΕΙΓΥ 27.11.1919</vt:lpstr>
      <vt:lpstr>ΣΥΝΘΗΚΗ ΝΕΙΓΥ</vt:lpstr>
      <vt:lpstr>ΣΥΝΕΠΕΙΕΣ</vt:lpstr>
      <vt:lpstr>ΑΠΟΒΑΣΗ ΣΤΗ ΣΜΥΡΝΗ 2.5.1919</vt:lpstr>
      <vt:lpstr>ΣΥΝΘΗΚΗ ΒΕΡΣΑΛΛΙΩΝ</vt:lpstr>
      <vt:lpstr>ΛΗΞΗ ΘΗΤΕΙΑΣ ΒΟΥΛΗΣ ΤΩΝ ΛΑΖΑΡΩΝ: ΕΚΛΟΓΕΣ</vt:lpstr>
      <vt:lpstr>ΣΥΝΘΗΚΗ ΤΩΝ ΣΕΒΡΩΝ 28.7.1920</vt:lpstr>
      <vt:lpstr>ΣΥΝΘΗΚΗ ΤΩΝ ΣΕΒΡΩΝ</vt:lpstr>
      <vt:lpstr>ΑΠΟΠΕΙΡΑ ΚΑΤΆ ΒΕΝΙΖΕΛΟΥ</vt:lpstr>
      <vt:lpstr>ΨΗΦΙΖΕΙ Ο ΣΤΡΑΤΟΣ</vt:lpstr>
      <vt:lpstr>ΕΚΛΟΓΕΣ 1 ΝΟΕΜΒΡΙΟΥ 1920</vt:lpstr>
      <vt:lpstr>ΑΙΤΙΕΣ</vt:lpstr>
      <vt:lpstr>ΚΥΒΕΡΝΗΣΗ ΡΑΛΛΗ</vt:lpstr>
      <vt:lpstr>ΔΗΜΟΨΗΦΙΣΜΑ ΓΙΑ ΒΑΣΙΛΙΑ</vt:lpstr>
      <vt:lpstr>Γ ΣΥΝΤΑΚΤΙΚΗ ΣΥΝΕΛΕΥΣΗ</vt:lpstr>
      <vt:lpstr>ΑΛΕΞΑΝΔΡΟΣ ΠΑΠΑΝΑΣΤΑΣΙΟΥ</vt:lpstr>
      <vt:lpstr>ΚΑΤΑΡΓΗΣΗ ΑΓΡΟΤΙΚΗΣ ΜΕΤΑΡΡΥΘΜΙΣΗΣ</vt:lpstr>
      <vt:lpstr>ΤΟ ΣΠΑΣΙΜΟ ΤΟΥ ΜΕΤΩΠΟΥ</vt:lpstr>
      <vt:lpstr>Η ΔΙΚΗ ΤΩΝ 6</vt:lpstr>
      <vt:lpstr>Παρουσίαση του PowerPoint</vt:lpstr>
      <vt:lpstr>ΒΙΒΛΙΟΓΡΑΦΙΑ</vt:lpstr>
      <vt:lpstr>ΣΥΝΕΔΡΙΟ ΤΗΣ ΛΩΖΑΝΗΣ 20.10.1922</vt:lpstr>
      <vt:lpstr>Οροι Λωζάνης</vt:lpstr>
      <vt:lpstr>ΣΥΜΒΑΣΗ ΛΩΖΑΝΗΣ 30.1.1923</vt:lpstr>
      <vt:lpstr>ΑΝΑΦΟΡΕΣ</vt:lpstr>
      <vt:lpstr>ΑΝΑΦΟΡΕΣ</vt:lpstr>
      <vt:lpstr>ΑΝΑΦΟΡΕΣ</vt:lpstr>
      <vt:lpstr>ΣΥΝΕΠΕΙΕΣ ΛΩΖΑΝΗΣ</vt:lpstr>
      <vt:lpstr>ΣΥΝΕΠΕΙΕΣ ΛΩΖΑΝΗΣ</vt:lpstr>
      <vt:lpstr>ΚΥΒΕΡΝΗΣΗ ΠΛΑΣΤΗΡΑ ΚΑΙ ΑΓΡΟΤΙΚΟ ΖΗΤΗΜΑ</vt:lpstr>
      <vt:lpstr>ΕΚΛΟΓΕΣ 1923</vt:lpstr>
      <vt:lpstr>Δ ΣΥΝΤΑΚΤΙΚΗ ΣΥΝΕΛΕΥΣΗ 2 .1.1924</vt:lpstr>
      <vt:lpstr>ΑΝΑΦΟΡΕΣ</vt:lpstr>
      <vt:lpstr>ΔΙΑΣΠΑΣΗ ΤΩΝ ΦΙΛΕΛΕΥΘΕΡΩΝ</vt:lpstr>
      <vt:lpstr>ΔΙΚΤΑΤΟΡΙΑ ΠΑΓΚΑΛΟΥ</vt:lpstr>
      <vt:lpstr>ΚΥΒΕΡΝΗΣΗ ΚΟΝΔΥΛΗ</vt:lpstr>
      <vt:lpstr>ΚΥΒΕΡΝΗΣΗ ΒΕΝΙΖΕΛΟΥ 1928</vt:lpstr>
      <vt:lpstr>ΠΑΡΑΙΤΗΣΗ ΒΕΝΙΖΕΛΟΥ 21.5.1932</vt:lpstr>
      <vt:lpstr>16 ΙΑΝΟΥΑΡΙΟΥ 1933: ΚΥΒΕΡΝΗΣΗ ΒΕΝΙΖΕΛΟΥ</vt:lpstr>
      <vt:lpstr>ΕΚΛΟΓΕΣ 5.3.1933</vt:lpstr>
      <vt:lpstr>ΚΙΝΗΜΑ ΠΛΑΣΤΗΡΑ</vt:lpstr>
      <vt:lpstr>ΕΠΙΚΡΑΤΗΣΗ ΚΙΝΗΜΑΤΟΣ</vt:lpstr>
      <vt:lpstr>ΚΥΒΕΡΝΗΣΗ ΤΣΑΛΔΑΡΗ:</vt:lpstr>
      <vt:lpstr>ΠΑΛΙΝΟΡΘΩΣΗ ΒΑΣΙΛΕΙΑΣ</vt:lpstr>
      <vt:lpstr>Επιστροφή Γεωργίου Β 25.11.1935</vt:lpstr>
      <vt:lpstr>ΕΚΛΟΓΕΣ 26.1.1936</vt:lpstr>
      <vt:lpstr>ΔΙΚΤΑΤΟΡΙΑ ΜΕΤΑΞΑ</vt:lpstr>
      <vt:lpstr>Τα χαρακτηριστικά του καθεστώτος Μεταξά</vt:lpstr>
      <vt:lpstr>ΠΕΡΙ ΦΑΣΙΣΜΟΥ</vt:lpstr>
      <vt:lpstr>ΔΙΚΤΑΤΟΡΙΑ </vt:lpstr>
      <vt:lpstr>ΔΙΚΤΑΤΟΡΙΑ ΜΕΤΑΞΑ</vt:lpstr>
      <vt:lpstr>ΑΝΤΙΚΟΜΟΥΝΙΣΜΟΣ</vt:lpstr>
      <vt:lpstr>Παρουσίαση του PowerPoint</vt:lpstr>
      <vt:lpstr>Συμμαχίες πριν από τους Βαλκανικούς πολέμους</vt:lpstr>
      <vt:lpstr>Ιούνιος 1913</vt:lpstr>
      <vt:lpstr>ΒΑΛΚΑΝΙΚΟΙ ΠΟΛΕΜΟΙ</vt:lpstr>
      <vt:lpstr>Παρουσίαση του PowerPoint</vt:lpstr>
      <vt:lpstr>Dimitrija Cupovski 1913</vt:lpstr>
      <vt:lpstr>Παρουσίαση του PowerPoint</vt:lpstr>
      <vt:lpstr>Α ΠΑΓΚΟΣΜΙΟΣ ΠΟΛΕΜΟΣ</vt:lpstr>
      <vt:lpstr>Διαπραγματεύσεις πριν από τον Α παγκόσμιο πόλεμο</vt:lpstr>
      <vt:lpstr>1915-1916</vt:lpstr>
      <vt:lpstr>1918-1919</vt:lpstr>
      <vt:lpstr>ΜΕΣΟΠΟΛΕΜΟΣ</vt:lpstr>
      <vt:lpstr>Παρουσίαση του PowerPoint</vt:lpstr>
      <vt:lpstr>Παρουσίαση του PowerPoint</vt:lpstr>
      <vt:lpstr>ΔΙΕΘΝΕΙΣ ΥΠΟΧΡΕΩΣΕΙΣ ΚΑΙ ΝΟΜΙΚΕΣ ΔΕΣΜΕΥΣΕΙΣ </vt:lpstr>
      <vt:lpstr>Ο  ΠΡΟΒΛΗΜΑΤΙΣΜΟΣ ΤΗΣ ΕΛΛΑΔΑΣ </vt:lpstr>
      <vt:lpstr>Ανταλλαγές-Δημογραφικές μεταβολές</vt:lpstr>
      <vt:lpstr>1η ΣΥΜΒΑΣΗ </vt:lpstr>
      <vt:lpstr>Συνέπειες της συνθήκης</vt:lpstr>
      <vt:lpstr>Οι απαντήσεις της Ελλάδας(Βασίλειος Δενδραμής) </vt:lpstr>
      <vt:lpstr>2η ΣΥΜΒΑΣΗ  </vt:lpstr>
      <vt:lpstr>2η ΣΥΜΒΑΣΗ  </vt:lpstr>
      <vt:lpstr>Συνθήκη των Σεβρών 10 Αυγούστου 1920 (άρθρο 9) </vt:lpstr>
      <vt:lpstr>Πρωτόκολλο «Πολίτη - Καλφόφ» (Σεπτέμβριος 1924) </vt:lpstr>
      <vt:lpstr>Εκπαιδευτική πολιτική Πάγκαλου τέλη του 1925</vt:lpstr>
      <vt:lpstr>Χαρακτηριστικά της πολιτικής του ελληνικού κράτους απέναντι στους σλαβόφωνους</vt:lpstr>
      <vt:lpstr>Η δυστοκία  της ελληνικής διοικητικής πολιτικής  στη Μακεδονία (Μεσοπόλεμος)</vt:lpstr>
      <vt:lpstr>Αίτια </vt:lpstr>
      <vt:lpstr>Η εγκατάσταση των προσφύγων</vt:lpstr>
      <vt:lpstr>Συνέπειες</vt:lpstr>
      <vt:lpstr>Παρουσίαση του PowerPoint</vt:lpstr>
      <vt:lpstr>Η σερβική Μακεδονία </vt:lpstr>
      <vt:lpstr>Κυβέρνηση Stamboliski  στη Βουλγαρία 1918-1924</vt:lpstr>
      <vt:lpstr>Σύμβαση του Νις Βουλγαρίας-Σερβίας</vt:lpstr>
      <vt:lpstr>1923</vt:lpstr>
      <vt:lpstr>Επιτροπη pirot 1929</vt:lpstr>
      <vt:lpstr>Παρουσίαση του PowerPoint</vt:lpstr>
      <vt:lpstr> Η ΣΟΒΙΕΤΙΚΗ ΠΟΛΙΤΙΚΗ ΤΟ 1924</vt:lpstr>
      <vt:lpstr>Παρουσίαση του PowerPoint</vt:lpstr>
      <vt:lpstr>Φεντεραλιστές 1920/21</vt:lpstr>
      <vt:lpstr>VMRO- ΕΝΩΜΕΝΗ 1924</vt:lpstr>
      <vt:lpstr>Οκτώβριος 1925:ίδρυση  VMRO  (ενωμένη) </vt:lpstr>
      <vt:lpstr>Διάκριση στελεχών VMRO ενωμένης</vt:lpstr>
      <vt:lpstr>Το κράτος της VMRO και η διχοτόμηση</vt:lpstr>
      <vt:lpstr>ΔΟΛΟΦΟΝΙΕΣ ΣΤΗΝ ΕΜΕΟ 1924-1925</vt:lpstr>
      <vt:lpstr>19-22 Οκτωβρίου 1925 εισβολή ελλ. στρατού στην περιοχή του Πετριτσίου</vt:lpstr>
      <vt:lpstr>Παρουσίαση του PowerPoint</vt:lpstr>
      <vt:lpstr>EMEO Ν. ΦΛΩΡΙΝΑΣ 1925</vt:lpstr>
      <vt:lpstr>ΠΕΡΙΟΔΕΙΕΣ ΜΕΛΩΝ ΕΜΕΟ</vt:lpstr>
      <vt:lpstr>Παρουσίαση του PowerPoint</vt:lpstr>
      <vt:lpstr>Παρουσίαση του PowerPoint</vt:lpstr>
      <vt:lpstr>Παρουσίαση του PowerPoint</vt:lpstr>
      <vt:lpstr>ΑΝΑΦΟΡΕΣ</vt:lpstr>
      <vt:lpstr>Παρουσίαση του PowerPoint</vt:lpstr>
      <vt:lpstr>ΑΝΑΦΟΡΕΣ</vt:lpstr>
      <vt:lpstr>ΠΕΤΑΡ ΤΡΑΙΚΟ ΓΕΡΟΦΣΚΙ</vt:lpstr>
      <vt:lpstr>ΠΕΤΕΡ ΤΡΑΙΚΟ ΓΕΡΟΦΣΚΙ</vt:lpstr>
      <vt:lpstr>Επαρχιακοί βοεβόδες της ΕΜΕΟ</vt:lpstr>
      <vt:lpstr>ΓΡΗΓΟΡΗ ΙΒΑΜΩΦ Η ΗΛΙΑ ΛΕΡΙΝΣΚΙ  </vt:lpstr>
      <vt:lpstr>ΚΙΡΣΤΕ ΛΕΟΝΤΕ</vt:lpstr>
      <vt:lpstr>ΝΙΚΟΛΑ ΧΡΗΣΤΩΦ</vt:lpstr>
      <vt:lpstr>ΑΝΑΦΟΡΕΣ</vt:lpstr>
      <vt:lpstr>οι βοεβόδες της δυτικής Μακεδονίας</vt:lpstr>
      <vt:lpstr>Παρουσίαση του PowerPoint</vt:lpstr>
      <vt:lpstr>Οι κομιτατζήδες της Δυτικής Μακεδονίας</vt:lpstr>
      <vt:lpstr>Παρουσίαση του PowerPoint</vt:lpstr>
      <vt:lpstr>Παρουσίαση του PowerPoint</vt:lpstr>
      <vt:lpstr>ΠΕΡΑΣΜΑΤΑ ΜΕΛΩΝ ΕΜΕΟ</vt:lpstr>
      <vt:lpstr>ΠΡΑΚΤΟΡΕΣ ΕΜΕΟ</vt:lpstr>
      <vt:lpstr>ΗΓΕΣΙΑ ΕΜΕΟ ΣΤΗ ΔΥΤΙΚΗ ΜΑΚΕΔΟΝΙΑ</vt:lpstr>
      <vt:lpstr>ΗΓΕΣΙΑ ΕΜΕΟ ΣΤΗ ΔΥΤΙΚΗ ΜΑΚΕΔΟΝΙΑ</vt:lpstr>
      <vt:lpstr>ΜΕΙΩΜΕΝΗ ΔΡΑΣΗ ΤΗΣ ΕΜΕΟ</vt:lpstr>
      <vt:lpstr>ΧΑΡΑΚΤΗΡΑΣ ΔΡΑΣΕΩΝ ΕΜΕΟ ΣΤΗ ΜΑΚΕΔΟΝΙΑ</vt:lpstr>
      <vt:lpstr>ΕΛΛΗΝΟΓΙΟΥΓΚΟΣΛΑΒΙΚΗ ΣΥΝΕΡΓΑΣΙΑ</vt:lpstr>
      <vt:lpstr>Παρουσίαση του PowerPoint</vt:lpstr>
      <vt:lpstr>ΑΝΑΦΟΡΕΣ</vt:lpstr>
      <vt:lpstr>ΠΟΛΙΤΟΦΥΛΑΚΕΣ  ΓΚΡΑΙΚΟΜΑΝΩΝ</vt:lpstr>
      <vt:lpstr>ΣΩΜΑ ΚΑΠΕΤΑΝ ΣΤΕΦΟΥ&amp; ΝΤΑΙΛΑΚΗ</vt:lpstr>
      <vt:lpstr>16 Νοεμβρίου 1925: ΒΟΜΒΑ ΣΤΗ ΦΛΩΡΙΝΑ</vt:lpstr>
      <vt:lpstr>ΑΝΑΦΟΡΕΣ</vt:lpstr>
      <vt:lpstr>ΑΙΤΙΑ ΕΠΙΘΕΣΗΣ</vt:lpstr>
      <vt:lpstr>ΕΚΔΟΧΗ ΜΙΧΑΗΛΩΦ</vt:lpstr>
      <vt:lpstr>Η ΕΚΔΟΧΗ ΤΩΝ ΕΛΛΗΝΙΚΩΝ ΑΡΧΩΝ</vt:lpstr>
      <vt:lpstr>ΜΕΤΡΑ ΕΛΛΗΝΙΚΩΝ ΑΡΧΩΝ</vt:lpstr>
      <vt:lpstr>ΑΝΑΦΟΡΕΣ</vt:lpstr>
      <vt:lpstr>ΜΕΤΡΑ ΕΛΛΗΝΙΚΩΝ ΑΡΧΩΝ ΚΑΤΆ ΣΛΑΒΟΦΩΝΩΝ</vt:lpstr>
      <vt:lpstr>ΑΝΑΦΟΡΕΣ</vt:lpstr>
      <vt:lpstr>1925</vt:lpstr>
      <vt:lpstr>1927-1928</vt:lpstr>
      <vt:lpstr>1928: διάσπαση της εθνικιστικής VMRO</vt:lpstr>
      <vt:lpstr>ΔΟΛΟΦΟΝΙΕΣ Μihailov</vt:lpstr>
      <vt:lpstr>Παρουσίαση του PowerPoint</vt:lpstr>
      <vt:lpstr>ΚΟΜΙΝΤΕΡΝ  ΜΑΡΤΙΟΣ 1919</vt:lpstr>
      <vt:lpstr>Παρουσίαση του PowerPoint</vt:lpstr>
      <vt:lpstr>Περιοδοποίηση της πολιτικής της Κομουνιστικής Διεθνούς</vt:lpstr>
      <vt:lpstr>Η ΙΔΡΥΣΗ ΒΚΟ 1920</vt:lpstr>
      <vt:lpstr>1920-1921</vt:lpstr>
      <vt:lpstr>Στ Συνέδριο ΒΚΟ:</vt:lpstr>
      <vt:lpstr>Τα πρόσωπα της «μακεδονικής πολιτικής της ΚΔ</vt:lpstr>
      <vt:lpstr>Παρουσίαση του PowerPoint</vt:lpstr>
      <vt:lpstr>Η ΠΟΛΙΤΙΚΗ ΤΩΝ ΒΑΛΚΑΝΙΚΩΝ ΚΚ</vt:lpstr>
      <vt:lpstr>O ρόλος του ΚΚΒ</vt:lpstr>
      <vt:lpstr>Αίτια  στήριξης του ΚΚΒ</vt:lpstr>
      <vt:lpstr>1923-1924: ΔΙΑΠΡΑΓΜΑΤΕΥΣΕΙΣ ΕΜΕΟ- ΣΟΒΙΕΤΙΚΩΝ</vt:lpstr>
      <vt:lpstr>1924: ΜΑΚΕΔΟΝΙΚΟ ΚΟΜΙΝΤΕΡΝ</vt:lpstr>
      <vt:lpstr>1924: 6η συνδιάσκεψη ΒΚΟ</vt:lpstr>
      <vt:lpstr>Μάιος-Ιούνιος 1924</vt:lpstr>
      <vt:lpstr> 5ο Συνέδριο της ΒΚΟ για Μακεδονικό 17 Ιουνίου 1924</vt:lpstr>
      <vt:lpstr>Γ ΕΚΤΑΚΤΟ ΣΥΝΕΔΡΙΟ ΚΚΕ ΝΟΕΜΒΡΙΟΣ  1924</vt:lpstr>
      <vt:lpstr>Η θέση του ΚΚΕ το 1924</vt:lpstr>
      <vt:lpstr>Παρουσίαση του PowerPoint</vt:lpstr>
      <vt:lpstr>Παρουσίαση του PowerPoint</vt:lpstr>
      <vt:lpstr>Συνέδριο ΚΔ 17.8-1.9. 1928 και συνδιάσκεψη της ΒΚΟ Αύγουστος 1928</vt:lpstr>
      <vt:lpstr>Παρουσίαση του PowerPoint</vt:lpstr>
      <vt:lpstr>1929-1934</vt:lpstr>
      <vt:lpstr>Παρουσίαση του PowerPoint</vt:lpstr>
      <vt:lpstr>Η «Κίνηση Γκοτζαμάνη» (1935) </vt:lpstr>
      <vt:lpstr>γ</vt:lpstr>
      <vt:lpstr>Η πολιτική» του Ιωάννη Μεταξά1936-1940</vt:lpstr>
      <vt:lpstr>Παρουσίαση του PowerPoint</vt:lpstr>
      <vt:lpstr>Γιουγκοσλαβικη πολιτικη 1934</vt:lpstr>
      <vt:lpstr>«Συνθήκη αιώνιας φιλίας» 1937</vt:lpstr>
      <vt:lpstr>ΒΑΛΚΑΝΙΚΑ ΣΥΝΕΔΡΙΑ</vt:lpstr>
      <vt:lpstr>Παρουσίαση του PowerPoint</vt:lpstr>
      <vt:lpstr>1925</vt:lpstr>
      <vt:lpstr>Η πολιτική Μεταξά Αύγουστος 1936-Ιανουάριος 1941</vt:lpstr>
      <vt:lpstr>Παρουσίαση του PowerPoint</vt:lpstr>
      <vt:lpstr>Αλλαγές γραμμής στη VMRO (1933)</vt:lpstr>
      <vt:lpstr>Παρουσίαση του PowerPoint</vt:lpstr>
      <vt:lpstr>Παρουσίαση του PowerPoint</vt:lpstr>
      <vt:lpstr>Επιπτώσεις στη Βουλγαρία</vt:lpstr>
      <vt:lpstr>1934-1935</vt:lpstr>
      <vt:lpstr>Ζ ΣΥΝΕΔΡΙΟ ΚΔ  1935</vt:lpstr>
      <vt:lpstr>Στ ΣΥΝΕΔΡΙΟ ΚΚΕ 1935</vt:lpstr>
      <vt:lpstr>Δεκέμβριος 1935: 7ο συνέδριο της ΚΔ</vt:lpstr>
      <vt:lpstr>1936</vt:lpstr>
      <vt:lpstr>1938</vt:lpstr>
      <vt:lpstr>1938-1940</vt:lpstr>
      <vt:lpstr>Ιανουάριος 1941</vt:lpstr>
      <vt:lpstr>Φεβρουάριος 1941</vt:lpstr>
      <vt:lpstr>1939-1941</vt:lpstr>
      <vt:lpstr>Παρουσίαση του PowerPoint</vt:lpstr>
      <vt:lpstr>Απρίλιος 1941</vt:lpstr>
      <vt:lpstr>15 Ιανουαρίου 1942</vt:lpstr>
      <vt:lpstr>ΝΟΕΜΒΡΙΟΣ 1942</vt:lpstr>
      <vt:lpstr>Παρουσίαση του PowerPoint</vt:lpstr>
      <vt:lpstr>1942-1943</vt:lpstr>
      <vt:lpstr>Ίδρυση &amp; δράση της Οχράνας (1943-44)  στη Δυτική Μακεδονία  </vt:lpstr>
      <vt:lpstr>Παρουσίαση του PowerPoint</vt:lpstr>
      <vt:lpstr>Παρουσίαση του PowerPoint</vt:lpstr>
      <vt:lpstr>1943</vt:lpstr>
      <vt:lpstr>25 ΙΟΥΝΙΟΥ  ΚΑΙ 5 ΙΟΥΛΙΟΥ 1943</vt:lpstr>
      <vt:lpstr>ΑΥΓΟΥΣΤΟΣ 1943 Κεντρική Ελλάδα</vt:lpstr>
      <vt:lpstr>ΣΝΟΦ 1943-1944</vt:lpstr>
      <vt:lpstr>Παρουσίαση του PowerPoint</vt:lpstr>
      <vt:lpstr>Αύγουστος 1944</vt:lpstr>
      <vt:lpstr>21-28 Σεπτεμβρίου 1944</vt:lpstr>
      <vt:lpstr>13 Οκτωβρίου 1944: συμφωνία ποσοστών Μόσχα</vt:lpstr>
      <vt:lpstr>1944 Νοέμβριος</vt:lpstr>
      <vt:lpstr>Συμφωνία του Λιβάνου (Mάιος 1944)</vt:lpstr>
      <vt:lpstr>Συμφωνία του Λιβάνου (Μάιος 1944)</vt:lpstr>
      <vt:lpstr>Συμφωνία της «Καζέρτα» 26 Σεπτεμβρίου 1944 </vt:lpstr>
      <vt:lpstr>ΔΕΚΕΜΒΡΙΑΝΑ </vt:lpstr>
      <vt:lpstr>Συμφωνία Βάρκιζας 12 Φεβρουαρίου 1945</vt:lpstr>
      <vt:lpstr>Συμφωνία Βάρκιζας</vt:lpstr>
      <vt:lpstr>1945 Απρίλιος: ΝΟΦ</vt:lpstr>
      <vt:lpstr>Παρουσίαση του PowerPoint</vt:lpstr>
      <vt:lpstr>ΑΥΓΟΥΣΤΟΣ 1946</vt:lpstr>
      <vt:lpstr>ΝΟΕΜΒΡΙΟΣ 1946</vt:lpstr>
      <vt:lpstr>1947 Αύγουστος-Νοέμβριος</vt:lpstr>
      <vt:lpstr>ρήξη Τίτο-Στάλιν :Γιουγκοσλαβία εκτός Κominform</vt:lpstr>
      <vt:lpstr>Παρουσίαση του PowerPoint</vt:lpstr>
      <vt:lpstr>Η νομιμότητα των οργανώσεων εν έτει 1946 </vt:lpstr>
      <vt:lpstr>ΕΜΠΛΕΚΟΜΕΝΕΣ ΟΙΚΟΓΕΝΕΙΕΣ</vt:lpstr>
      <vt:lpstr>Δημοκρατικοί πολίτες που συνελήφθησαν από την Ασφάλεια</vt:lpstr>
      <vt:lpstr> Τα έκτακτα μέτρα τάξης του Γ΄Ψηφίσματος(17 Ιουνίου 1946).  </vt:lpstr>
      <vt:lpstr>  «Η έξοδος στο βουνό». </vt:lpstr>
      <vt:lpstr> Η νομιμότητα των οργανώσεων εν έτει 1946 </vt:lpstr>
      <vt:lpstr>Παρουσίαση του PowerPoint</vt:lpstr>
      <vt:lpstr>Τα έκτακτα μέτρα </vt:lpstr>
      <vt:lpstr>Παρουσίαση του PowerPoint</vt:lpstr>
      <vt:lpstr>Παρουσίαση του PowerPoint</vt:lpstr>
      <vt:lpstr>Παρουσίαση του PowerPoint</vt:lpstr>
      <vt:lpstr>Οι πρώτες επιχειρήσεις του 1946 και η δημιουργία του Αρχηγείου των ανταρτών στο Βίτσι. </vt:lpstr>
      <vt:lpstr>Παρουσίαση του PowerPoint</vt:lpstr>
      <vt:lpstr>Το μπλόκο στο σπίτι του Βιτανιώτη. </vt:lpstr>
      <vt:lpstr>Το πρώτο στρατοδικείο. </vt:lpstr>
      <vt:lpstr> Η ΕΠ της ΚΟ Φλώρινας βγαίνει στο βουνό. </vt:lpstr>
      <vt:lpstr> Στο Βίτσι από το Μπούλκες οι καπετάνιοι(μέσα Αυγούστου 1947). </vt:lpstr>
      <vt:lpstr> Ενότητα των ανταρτικών ομάδων στο Βίτσι. </vt:lpstr>
      <vt:lpstr>Παρουσίαση του PowerPoint</vt:lpstr>
      <vt:lpstr>Παρουσίαση του PowerPoint</vt:lpstr>
      <vt:lpstr>Παρουσίαση του PowerPoint</vt:lpstr>
      <vt:lpstr>Παρουσίαση του PowerPoint</vt:lpstr>
      <vt:lpstr>  ΕΞΕΤΑΣΤΙΚΗ ΕΠΙΤΡΟΠΗ ΟΗΕ ΙΑΝΟΥΑΡΙΟΣ 1947 Η εξεταστική επιτροπή του ΟΗΕ στη Φλώρινα. </vt:lpstr>
      <vt:lpstr>  Η λιποταξία διμοιρίας του κυβερνητικού στρατού από την Πύλη. </vt:lpstr>
      <vt:lpstr>     Ομαδικές συλλήψεις και θανατικές καταδίκες των στρατοδικείων. </vt:lpstr>
      <vt:lpstr>Παρουσίαση του PowerPoint</vt:lpstr>
      <vt:lpstr>     Μαζικοποίηση του αγώνα και ανασυγκρότηση των δυνάμεων του ΔΣΕ το έτος 1947 για την αντιμετώπιση των ενόπλων αναμετρήσεων με τον κυβερνητικό στρατό.     </vt:lpstr>
      <vt:lpstr>Οι αντάρτες χτυπούν τη Φλώρινα 28 Μαίου 1947 </vt:lpstr>
      <vt:lpstr>Παρουσίαση του PowerPoint</vt:lpstr>
      <vt:lpstr>Η επιστράτευση καλοκαίρι 1947 </vt:lpstr>
      <vt:lpstr>  Η αμερικανική επέμβαση στην Ελλάδα και το Δόγμα Τρούμαν 12.3.1947  </vt:lpstr>
      <vt:lpstr> Η 3η Ολομέλεια(11 Σεπτεμβρίου 1947)   ΠΡΟΣΩΡΙΝΗ ΔΗΜΟΚΡΑΤΙΚΗ ΚΥΒΕΡΝΗΣΗ (24 Δεκεμβρίου 1947) </vt:lpstr>
      <vt:lpstr>ΕΜΦΥΛΙΟΣ 1947-1949</vt:lpstr>
      <vt:lpstr>Ελληνικός Στρατός:</vt:lpstr>
      <vt:lpstr>ΟΙ ΕΚΚΑΘΑΡΙΣΤΙΚΕΣ ΕΠΙΧΕΙΡΗΣΕΙΣ ΤΟΥ 1947 ΚΑΙ ΟΙ ΜΑΧΕΣ ΤΟΥ ΔΣΕ ΣΤΟ ΒΙΤΣΙ - ΓΡΑΜΜΟ </vt:lpstr>
      <vt:lpstr>Παρουσίαση του PowerPoint</vt:lpstr>
      <vt:lpstr>Παρουσίαση του PowerPoint</vt:lpstr>
      <vt:lpstr>20 ΣΕΠΤΕΜΒΡΙΟΥ 1947</vt:lpstr>
      <vt:lpstr>Παρουσίαση του PowerPoint</vt:lpstr>
      <vt:lpstr>Σύμφωνα με τα ΑΣΚΙ: «</vt:lpstr>
      <vt:lpstr>Παρουσίαση του PowerPoint</vt:lpstr>
      <vt:lpstr>Παρουσίαση του PowerPoint</vt:lpstr>
      <vt:lpstr>Παρουσίαση του PowerPoint</vt:lpstr>
      <vt:lpstr>Σκληρές μάχες στο Βίτσι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Στις 3 Φλεβάρη 1949</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ΜΑΧΗ ΤΗΣ ΦΛΩΡΙΝΑΣ ΤΗΣ 12ης ΦΕΒΡΟΥΑΡΙΟΥ 1949</vt:lpstr>
      <vt:lpstr>Σκοπός της επιχείρησης</vt:lpstr>
      <vt:lpstr>Παρουσίαση του PowerPoint</vt:lpstr>
      <vt:lpstr>Παρουσίαση του PowerPoint</vt:lpstr>
      <vt:lpstr>Ανακατάληψη του υψώματος 1033</vt:lpstr>
      <vt:lpstr>Σχέδιο των «Κ/Σ»</vt:lpstr>
      <vt:lpstr>Δυνάμεις:</vt:lpstr>
      <vt:lpstr>Διάταξη </vt:lpstr>
      <vt:lpstr>Στη Φλώρινα βρίσκονταν η έδρα της 3ης ορεινής ταξιαρχίας με διοικητή τον Κων. Βλάχο, η διάταξη των ταγμάτων της οποίας ήταν:</vt:lpstr>
      <vt:lpstr>Η 22η ταξιαρχία είχε έδρα τη Βεύη και τα τάγματά της ήταν διατεταγμένα: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1949: 5η ολομέλεια ΚΚΕ ανεξάρτητο μακεδονικό κράτος</vt:lpstr>
      <vt:lpstr>Παρουσίαση του PowerPoint</vt:lpstr>
      <vt:lpstr>Ίδρυση του ΚΚΜ 1944</vt:lpstr>
      <vt:lpstr>1944</vt:lpstr>
      <vt:lpstr>Μάιος 1945</vt:lpstr>
      <vt:lpstr>Παρουσίαση του PowerPoint</vt:lpstr>
      <vt:lpstr>Παρουσίαση του PowerPoint</vt:lpstr>
      <vt:lpstr>ΝΟΦ 1945</vt:lpstr>
      <vt:lpstr>Θέση ΚΚΕ για Μακεδονικό</vt:lpstr>
      <vt:lpstr>7ο Συνέδριο ΚΚΕ(10/1945)</vt:lpstr>
      <vt:lpstr>ΣΥΜΠΕΡΑΣΜΑ</vt:lpstr>
      <vt:lpstr>Παρουσίαση του PowerPoint</vt:lpstr>
      <vt:lpstr>1949: Κλείσιμο συνόρων</vt:lpstr>
      <vt:lpstr>Παρουσίαση του PowerPoint</vt:lpstr>
      <vt:lpstr>Δημιουργία και λειτουργία του κράτους </vt:lpstr>
      <vt:lpstr>Δημιουργία και λειτουργία του κράτους </vt:lpstr>
      <vt:lpstr>Η γλώσσα </vt:lpstr>
      <vt:lpstr>Η θρησκεία</vt:lpstr>
      <vt:lpstr>Η εκπαίδευση</vt:lpstr>
      <vt:lpstr>Η δημιουργία του ιστορικού παρελθόντος</vt:lpstr>
      <vt:lpstr>Οι πρόσφυγες </vt:lpstr>
      <vt:lpstr>Παρουσίαση του PowerPoint</vt:lpstr>
      <vt:lpstr>1950-1958</vt:lpstr>
      <vt:lpstr>1993 : Ίδρυση Ακαδημίας Επιστημών και Τεχνών Σκοπίων</vt:lpstr>
      <vt:lpstr>Παρουσίαση του PowerPoint</vt:lpstr>
      <vt:lpstr>Παρουσίαση του PowerPoint</vt:lpstr>
      <vt:lpstr>1959-1961</vt:lpstr>
      <vt:lpstr>1962-1963</vt:lpstr>
      <vt:lpstr>1964-1976</vt:lpstr>
      <vt:lpstr>1977-1978</vt:lpstr>
      <vt:lpstr>1979-1988</vt:lpstr>
      <vt:lpstr>1990</vt:lpstr>
      <vt:lpstr>Παρουσίαση του PowerPoint</vt:lpstr>
      <vt:lpstr>Παρουσίαση του PowerPoint</vt:lpstr>
      <vt:lpstr>ΔΙΑΓΡΑΜΜΑ ΣΧΕΣΕΩΝ ΕΛΛΑΔΟΣ-FYROM</vt:lpstr>
      <vt:lpstr>1991</vt:lpstr>
      <vt:lpstr>1992-1993</vt:lpstr>
      <vt:lpstr>1993-2001</vt:lpstr>
      <vt:lpstr>2001-2005</vt:lpstr>
      <vt:lpstr>Παρουσίαση του PowerPoint</vt:lpstr>
      <vt:lpstr>Τα μέσα ενημέρωσης </vt:lpstr>
      <vt:lpstr>Παρουσίαση του PowerPoint</vt:lpstr>
      <vt:lpstr>Παρουσίαση του PowerPoint</vt:lpstr>
      <vt:lpstr>Το μακεδονικο ζητημα  και η γιουγκοσλαβικη μ Μακεδονια</vt:lpstr>
      <vt:lpstr>Βλάσης Βλασίδης, Το Μακεδονικό Ζήτημα και η γιουγκοσλαβική Μακεδονία</vt:lpstr>
      <vt:lpstr>Βλάσης Βλασίδης, Το Μακεδονικό Ζήτημα και η γιουγκοσλαβική Μακεδονία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διπλωματικές διαστάσεις του Μακεδονικού Ζητήματος</dc:title>
  <dc:creator>sofia</dc:creator>
  <cp:lastModifiedBy>User</cp:lastModifiedBy>
  <cp:revision>992</cp:revision>
  <dcterms:created xsi:type="dcterms:W3CDTF">2015-12-23T06:26:39Z</dcterms:created>
  <dcterms:modified xsi:type="dcterms:W3CDTF">2020-11-07T20:25:24Z</dcterms:modified>
</cp:coreProperties>
</file>