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4CD3C773-C49E-4E47-BAB3-C9C873F9DADE}" type="datetimeFigureOut">
              <a:rPr lang="en-US" smtClean="0"/>
              <a:t>11/20/2024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F96EB192-0A9C-4CDA-AF8D-BC3F56C3C6B5}"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CD3C773-C49E-4E47-BAB3-C9C873F9DADE}" type="datetimeFigureOut">
              <a:rPr lang="en-US" smtClean="0"/>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6EB192-0A9C-4CDA-AF8D-BC3F56C3C6B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CD3C773-C49E-4E47-BAB3-C9C873F9DADE}" type="datetimeFigureOut">
              <a:rPr lang="en-US" smtClean="0"/>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6EB192-0A9C-4CDA-AF8D-BC3F56C3C6B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kumimoji="0" lang="en-US" dirty="0"/>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CD3C773-C49E-4E47-BAB3-C9C873F9DADE}" type="datetimeFigureOut">
              <a:rPr lang="en-US" smtClean="0"/>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6EB192-0A9C-4CDA-AF8D-BC3F56C3C6B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CD3C773-C49E-4E47-BAB3-C9C873F9DADE}" type="datetimeFigureOut">
              <a:rPr lang="en-US" smtClean="0"/>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6EB192-0A9C-4CDA-AF8D-BC3F56C3C6B5}"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CD3C773-C49E-4E47-BAB3-C9C873F9DADE}" type="datetimeFigureOut">
              <a:rPr lang="en-US" smtClean="0"/>
              <a:t>11/20/2024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6EB192-0A9C-4CDA-AF8D-BC3F56C3C6B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CD3C773-C49E-4E47-BAB3-C9C873F9DADE}" type="datetimeFigureOut">
              <a:rPr lang="en-US" smtClean="0"/>
              <a:t>11/20/2024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96EB192-0A9C-4CDA-AF8D-BC3F56C3C6B5}"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4CD3C773-C49E-4E47-BAB3-C9C873F9DADE}" type="datetimeFigureOut">
              <a:rPr lang="en-US" smtClean="0"/>
              <a:t>11/20/2024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96EB192-0A9C-4CDA-AF8D-BC3F56C3C6B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D3C773-C49E-4E47-BAB3-C9C873F9DADE}" type="datetimeFigureOut">
              <a:rPr lang="en-US" smtClean="0"/>
              <a:t>11/20/2024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96EB192-0A9C-4CDA-AF8D-BC3F56C3C6B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CD3C773-C49E-4E47-BAB3-C9C873F9DADE}" type="datetimeFigureOut">
              <a:rPr lang="en-US" smtClean="0"/>
              <a:t>11/20/2024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6EB192-0A9C-4CDA-AF8D-BC3F56C3C6B5}"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CD3C773-C49E-4E47-BAB3-C9C873F9DADE}" type="datetimeFigureOut">
              <a:rPr lang="en-US" smtClean="0"/>
              <a:t>11/20/2024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F96EB192-0A9C-4CDA-AF8D-BC3F56C3C6B5}"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dirty="0"/>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CD3C773-C49E-4E47-BAB3-C9C873F9DADE}" type="datetimeFigureOut">
              <a:rPr lang="en-US" smtClean="0"/>
              <a:t>11/20/2024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96EB192-0A9C-4CDA-AF8D-BC3F56C3C6B5}"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700808"/>
            <a:ext cx="7851648" cy="1828800"/>
          </a:xfrm>
        </p:spPr>
        <p:txBody>
          <a:bodyPr>
            <a:normAutofit fontScale="90000"/>
          </a:bodyPr>
          <a:lstStyle/>
          <a:p>
            <a:pPr algn="ctr"/>
            <a:r>
              <a:rPr lang="el-GR" sz="6600" dirty="0">
                <a:effectLst/>
              </a:rPr>
              <a:t>Η Έρευνα στην κλινική ψυχολογία</a:t>
            </a:r>
            <a:endParaRPr lang="en-US" sz="6600" dirty="0">
              <a:effectLst/>
            </a:endParaRPr>
          </a:p>
        </p:txBody>
      </p:sp>
    </p:spTree>
    <p:extLst>
      <p:ext uri="{BB962C8B-B14F-4D97-AF65-F5344CB8AC3E}">
        <p14:creationId xmlns:p14="http://schemas.microsoft.com/office/powerpoint/2010/main" val="538168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Content Placeholder 1"/>
          <p:cNvSpPr>
            <a:spLocks noGrp="1"/>
          </p:cNvSpPr>
          <p:nvPr>
            <p:ph idx="1"/>
          </p:nvPr>
        </p:nvSpPr>
        <p:spPr/>
        <p:txBody>
          <a:bodyPr/>
          <a:lstStyle/>
          <a:p>
            <a:r>
              <a:rPr lang="el-GR" sz="2400"/>
              <a:t>Αφού κάνουμε έρευνα με ανθρώπους ως υποκείμενα, υπάρχουν τρία αλληλένδετα δεοντολογικά ζητήματα που πρέπει να προσέξουμε</a:t>
            </a:r>
            <a:r>
              <a:rPr lang="en-US" sz="2400"/>
              <a:t>:</a:t>
            </a:r>
            <a:endParaRPr lang="el-GR" sz="2400"/>
          </a:p>
          <a:p>
            <a:pPr marL="685800" lvl="1" indent="-342900">
              <a:buFont typeface="Century Gothic" pitchFamily="34" charset="0"/>
              <a:buAutoNum type="arabicPeriod"/>
            </a:pPr>
            <a:r>
              <a:rPr lang="el-GR"/>
              <a:t>Τήρηση του απόρρητου του πελάτη</a:t>
            </a:r>
          </a:p>
          <a:p>
            <a:pPr marL="685800" lvl="1" indent="-342900">
              <a:buFont typeface="Century Gothic" pitchFamily="34" charset="0"/>
              <a:buAutoNum type="arabicPeriod"/>
            </a:pPr>
            <a:r>
              <a:rPr lang="el-GR"/>
              <a:t>Πιθανή ψυχική ταλαιπωρία που μπορεί να υποστεί κατά τη διάρκεια της έρευνας</a:t>
            </a:r>
          </a:p>
          <a:p>
            <a:pPr marL="685800" lvl="1" indent="-342900">
              <a:buFont typeface="Century Gothic" pitchFamily="34" charset="0"/>
              <a:buAutoNum type="arabicPeriod"/>
            </a:pPr>
            <a:r>
              <a:rPr lang="el-GR"/>
              <a:t>Εξαπάτηση των υποκειμένων όσον αφορά το σκοπό της έρευνας</a:t>
            </a:r>
          </a:p>
          <a:p>
            <a:pPr marL="685800" lvl="1" indent="-342900">
              <a:buFont typeface="Century Gothic" pitchFamily="34" charset="0"/>
              <a:buAutoNum type="arabicPeriod"/>
            </a:pPr>
            <a:endParaRPr lang="el-GR"/>
          </a:p>
        </p:txBody>
      </p:sp>
      <p:sp>
        <p:nvSpPr>
          <p:cNvPr id="3" name="Title 2"/>
          <p:cNvSpPr>
            <a:spLocks noGrp="1"/>
          </p:cNvSpPr>
          <p:nvPr>
            <p:ph type="title"/>
          </p:nvPr>
        </p:nvSpPr>
        <p:spPr/>
        <p:txBody>
          <a:bodyPr/>
          <a:lstStyle/>
          <a:p>
            <a:pPr>
              <a:defRPr/>
            </a:pPr>
            <a:r>
              <a:rPr lang="el-GR" dirty="0"/>
              <a:t>Πρακτικά Ζητήματα</a:t>
            </a:r>
          </a:p>
        </p:txBody>
      </p:sp>
    </p:spTree>
    <p:extLst>
      <p:ext uri="{BB962C8B-B14F-4D97-AF65-F5344CB8AC3E}">
        <p14:creationId xmlns:p14="http://schemas.microsoft.com/office/powerpoint/2010/main" val="295521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50" y="1802607"/>
            <a:ext cx="8078391" cy="4198144"/>
          </a:xfrm>
        </p:spPr>
        <p:txBody>
          <a:bodyPr rtlCol="0">
            <a:normAutofit fontScale="85000" lnSpcReduction="10000"/>
          </a:bodyPr>
          <a:lstStyle/>
          <a:p>
            <a:pPr>
              <a:buFont typeface="Arial" panose="020B0604020202020204" pitchFamily="34" charset="0"/>
              <a:buChar char="•"/>
              <a:defRPr/>
            </a:pPr>
            <a:r>
              <a:rPr lang="el-GR" sz="2400" dirty="0"/>
              <a:t>Χρήση της επιστημονικής μεθόδου – αμερόληπτη και αντικειμενική διαδικασία.</a:t>
            </a:r>
          </a:p>
          <a:p>
            <a:pPr>
              <a:buFont typeface="Arial" panose="020B0604020202020204" pitchFamily="34" charset="0"/>
              <a:buChar char="•"/>
              <a:defRPr/>
            </a:pPr>
            <a:r>
              <a:rPr lang="el-GR" sz="2400" dirty="0"/>
              <a:t>5 βήματα στην επιστημονική μέθοδο </a:t>
            </a:r>
            <a:r>
              <a:rPr lang="el-GR" b="1" dirty="0"/>
              <a:t>Παρατήρηση </a:t>
            </a:r>
            <a:r>
              <a:rPr lang="el-GR" dirty="0"/>
              <a:t>– καθημερινές εμπειρίες και ενδιαφέροντα που δημιουργούν ερωτήματα </a:t>
            </a:r>
          </a:p>
          <a:p>
            <a:pPr marL="685800" lvl="1" indent="-342900">
              <a:buFont typeface="+mj-lt"/>
              <a:buAutoNum type="arabicPeriod"/>
              <a:defRPr/>
            </a:pPr>
            <a:r>
              <a:rPr lang="el-GR" b="1" dirty="0"/>
              <a:t>Διατύπωση ενός ερευνητικού ερωτήματος </a:t>
            </a:r>
            <a:r>
              <a:rPr lang="el-GR" dirty="0"/>
              <a:t>– ποιο ερώτημα προσπαθούμε να απαντήσουμε από την έρευνα</a:t>
            </a:r>
          </a:p>
          <a:p>
            <a:pPr marL="685800" lvl="1" indent="-342900">
              <a:buFont typeface="+mj-lt"/>
              <a:buAutoNum type="arabicPeriod"/>
              <a:defRPr/>
            </a:pPr>
            <a:r>
              <a:rPr lang="el-GR" b="1" dirty="0"/>
              <a:t>Καθορισμός υπόθεσης </a:t>
            </a:r>
            <a:r>
              <a:rPr lang="el-GR" dirty="0"/>
              <a:t>– πρόβλεψη για την  έκβαση του πειράματος</a:t>
            </a:r>
          </a:p>
          <a:p>
            <a:pPr marL="685800" lvl="1" indent="-342900">
              <a:buFont typeface="+mj-lt"/>
              <a:buAutoNum type="arabicPeriod"/>
              <a:defRPr/>
            </a:pPr>
            <a:r>
              <a:rPr lang="el-GR" b="1" dirty="0"/>
              <a:t>Έλεγχος υπόθεσης </a:t>
            </a:r>
            <a:r>
              <a:rPr lang="el-GR" dirty="0"/>
              <a:t>– διεξαγωγή του πειράματος για να απαντηθεί το ερώτημα και να ελεγχθεί η υπόθεση</a:t>
            </a:r>
          </a:p>
          <a:p>
            <a:pPr marL="685800" lvl="1" indent="-342900">
              <a:buFont typeface="+mj-lt"/>
              <a:buAutoNum type="arabicPeriod"/>
              <a:defRPr/>
            </a:pPr>
            <a:r>
              <a:rPr lang="el-GR" b="1" dirty="0"/>
              <a:t>Διατύπωση της θεωρίας </a:t>
            </a:r>
            <a:r>
              <a:rPr lang="el-GR" dirty="0"/>
              <a:t>– ένταξη των ευρημάτων σε επιστημονικές απόψεις και θεωρίες. </a:t>
            </a:r>
            <a:br>
              <a:rPr lang="el-GR" dirty="0"/>
            </a:br>
            <a:endParaRPr lang="en-US" dirty="0"/>
          </a:p>
        </p:txBody>
      </p:sp>
      <p:sp>
        <p:nvSpPr>
          <p:cNvPr id="3" name="Title 2"/>
          <p:cNvSpPr>
            <a:spLocks noGrp="1"/>
          </p:cNvSpPr>
          <p:nvPr>
            <p:ph type="title"/>
          </p:nvPr>
        </p:nvSpPr>
        <p:spPr>
          <a:xfrm>
            <a:off x="457200" y="402400"/>
            <a:ext cx="8229600" cy="794352"/>
          </a:xfrm>
        </p:spPr>
        <p:txBody>
          <a:bodyPr>
            <a:normAutofit fontScale="90000"/>
          </a:bodyPr>
          <a:lstStyle/>
          <a:p>
            <a:pPr>
              <a:defRPr/>
            </a:pPr>
            <a:r>
              <a:rPr lang="el-GR" dirty="0"/>
              <a:t>Έρευνα στην Κλινική Ψυχολογία</a:t>
            </a:r>
            <a:endParaRPr lang="en-US" dirty="0"/>
          </a:p>
        </p:txBody>
      </p:sp>
    </p:spTree>
    <p:extLst>
      <p:ext uri="{BB962C8B-B14F-4D97-AF65-F5344CB8AC3E}">
        <p14:creationId xmlns:p14="http://schemas.microsoft.com/office/powerpoint/2010/main" val="1574938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Content Placeholder 1"/>
          <p:cNvSpPr>
            <a:spLocks noGrp="1"/>
          </p:cNvSpPr>
          <p:nvPr>
            <p:ph idx="1"/>
          </p:nvPr>
        </p:nvSpPr>
        <p:spPr>
          <a:xfrm>
            <a:off x="628650" y="1896666"/>
            <a:ext cx="7886700" cy="4104084"/>
          </a:xfrm>
        </p:spPr>
        <p:txBody>
          <a:bodyPr/>
          <a:lstStyle/>
          <a:p>
            <a:r>
              <a:rPr lang="el-GR"/>
              <a:t>1</a:t>
            </a:r>
            <a:r>
              <a:rPr lang="el-GR" baseline="30000"/>
              <a:t>η</a:t>
            </a:r>
            <a:r>
              <a:rPr lang="el-GR"/>
              <a:t> Διάσταση – Στόχος της έρευνας</a:t>
            </a:r>
          </a:p>
          <a:p>
            <a:pPr lvl="1"/>
            <a:r>
              <a:rPr lang="el-GR" sz="2100"/>
              <a:t>Βασική ή καθαρή έρευνα – έρευνα με στόχο την απόκτηση περισσότερων πληροφοριών για ένα συγκεκριμένο φαινόμενο</a:t>
            </a:r>
          </a:p>
          <a:p>
            <a:pPr lvl="1"/>
            <a:r>
              <a:rPr lang="el-GR" sz="2100"/>
              <a:t>Εφαρμοσμένη έρευνα – στόχος η επίλυση κάποιου υπαρκτού προβλήματος </a:t>
            </a:r>
          </a:p>
          <a:p>
            <a:r>
              <a:rPr lang="el-GR"/>
              <a:t>2</a:t>
            </a:r>
            <a:r>
              <a:rPr lang="el-GR" baseline="30000"/>
              <a:t>η</a:t>
            </a:r>
            <a:r>
              <a:rPr lang="el-GR"/>
              <a:t> Διάσταση – Πλαίσιο της έρευνας</a:t>
            </a:r>
          </a:p>
          <a:p>
            <a:pPr lvl="1"/>
            <a:r>
              <a:rPr lang="el-GR" sz="2100"/>
              <a:t>Εργαστηριακό πλαίσιο – τεχνητό ή φυσικό περιβάλλον με μεγαλύτερο έλεγχο στα ερεθίσματα που εκτίθεται το υποκείμενο</a:t>
            </a:r>
          </a:p>
          <a:p>
            <a:pPr lvl="1"/>
            <a:r>
              <a:rPr lang="el-GR" sz="2100"/>
              <a:t>Φυσικό πλαίσιο – διακριτική παρατήρηση της συμπεριφοράς σε ένα σταθερό περιβάλλον</a:t>
            </a:r>
          </a:p>
        </p:txBody>
      </p:sp>
      <p:sp>
        <p:nvSpPr>
          <p:cNvPr id="3" name="Title 2"/>
          <p:cNvSpPr>
            <a:spLocks noGrp="1"/>
          </p:cNvSpPr>
          <p:nvPr>
            <p:ph type="title"/>
          </p:nvPr>
        </p:nvSpPr>
        <p:spPr/>
        <p:txBody>
          <a:bodyPr>
            <a:normAutofit fontScale="90000"/>
          </a:bodyPr>
          <a:lstStyle/>
          <a:p>
            <a:pPr>
              <a:defRPr/>
            </a:pPr>
            <a:r>
              <a:rPr lang="el-GR" dirty="0"/>
              <a:t>Ταξινόμηση Στρατηγικών Έρευνας</a:t>
            </a:r>
          </a:p>
        </p:txBody>
      </p:sp>
    </p:spTree>
    <p:extLst>
      <p:ext uri="{BB962C8B-B14F-4D97-AF65-F5344CB8AC3E}">
        <p14:creationId xmlns:p14="http://schemas.microsoft.com/office/powerpoint/2010/main" val="1024432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Content Placeholder 1"/>
          <p:cNvSpPr>
            <a:spLocks noGrp="1"/>
          </p:cNvSpPr>
          <p:nvPr>
            <p:ph idx="1"/>
          </p:nvPr>
        </p:nvSpPr>
        <p:spPr>
          <a:xfrm>
            <a:off x="628650" y="1844278"/>
            <a:ext cx="7886700" cy="4156472"/>
          </a:xfrm>
        </p:spPr>
        <p:txBody>
          <a:bodyPr>
            <a:normAutofit fontScale="85000" lnSpcReduction="20000"/>
          </a:bodyPr>
          <a:lstStyle/>
          <a:p>
            <a:r>
              <a:rPr lang="el-GR"/>
              <a:t>3</a:t>
            </a:r>
            <a:r>
              <a:rPr lang="el-GR" baseline="30000"/>
              <a:t>η</a:t>
            </a:r>
            <a:r>
              <a:rPr lang="el-GR"/>
              <a:t> Διάσταση – Σχεδιασμός της Έρευνας (πειραματικός, συσχετιστικός ή περιγραφικός)</a:t>
            </a:r>
          </a:p>
          <a:p>
            <a:pPr lvl="1"/>
            <a:r>
              <a:rPr lang="el-GR" b="1"/>
              <a:t>Πείραμα </a:t>
            </a:r>
            <a:r>
              <a:rPr lang="el-GR"/>
              <a:t>– σκοπός η διατύπωση και εύρεση μιας αιτιώδους σχέσης ανάμεσα σε δύο φαινόμενα. Αυτό γίνεται με</a:t>
            </a:r>
            <a:r>
              <a:rPr lang="en-US"/>
              <a:t>: </a:t>
            </a:r>
            <a:r>
              <a:rPr lang="el-GR"/>
              <a:t>ανεξάρτητη μεταβλητή, εξαρτημένη μεταβλητή, πειραματική ομάδα και ομάδα ελέγχου, τοποθέτηση με τυχαίο τρόπο. (πίθηκοι)</a:t>
            </a:r>
          </a:p>
          <a:p>
            <a:pPr lvl="1"/>
            <a:r>
              <a:rPr lang="el-GR" b="1"/>
              <a:t>Συσχετιστική ή συναφειακή έρευνα </a:t>
            </a:r>
            <a:r>
              <a:rPr lang="el-GR"/>
              <a:t>– περιγράφει το βαθμό συμμεταβολής των μεταβλητών. Αυτό γίνεται με το δείκτη ή συντελεστή συσχέτισης ή συνάφειας </a:t>
            </a:r>
            <a:r>
              <a:rPr lang="en-US"/>
              <a:t>(r)</a:t>
            </a:r>
            <a:r>
              <a:rPr lang="el-GR"/>
              <a:t>, θετική ή αρνητική συνάφεια)</a:t>
            </a:r>
          </a:p>
          <a:p>
            <a:pPr lvl="1"/>
            <a:r>
              <a:rPr lang="el-GR" b="1"/>
              <a:t>Περιγραφική Μελέτη</a:t>
            </a:r>
            <a:r>
              <a:rPr lang="el-GR"/>
              <a:t> – περιγραφή της συμπεριφοράς ατόμου ή ομάδας χωρίς να γίνεται συστηματική διερεύνηση μεταξύ των μεταβλητών. Νατουραλιστική παρατήρηση ή παρατήρηση στο φυσικό περιβάλλον  </a:t>
            </a:r>
          </a:p>
        </p:txBody>
      </p:sp>
      <p:sp>
        <p:nvSpPr>
          <p:cNvPr id="3" name="Title 2"/>
          <p:cNvSpPr>
            <a:spLocks noGrp="1"/>
          </p:cNvSpPr>
          <p:nvPr>
            <p:ph type="title"/>
          </p:nvPr>
        </p:nvSpPr>
        <p:spPr/>
        <p:txBody>
          <a:bodyPr>
            <a:normAutofit fontScale="90000"/>
          </a:bodyPr>
          <a:lstStyle/>
          <a:p>
            <a:pPr>
              <a:defRPr/>
            </a:pPr>
            <a:r>
              <a:rPr lang="el-GR" dirty="0"/>
              <a:t>Ταξινόμηση Στρατηγικών Έρευνας</a:t>
            </a:r>
          </a:p>
        </p:txBody>
      </p:sp>
    </p:spTree>
    <p:extLst>
      <p:ext uri="{BB962C8B-B14F-4D97-AF65-F5344CB8AC3E}">
        <p14:creationId xmlns:p14="http://schemas.microsoft.com/office/powerpoint/2010/main" val="867299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Content Placeholder 1"/>
          <p:cNvSpPr>
            <a:spLocks noGrp="1"/>
          </p:cNvSpPr>
          <p:nvPr>
            <p:ph idx="1"/>
          </p:nvPr>
        </p:nvSpPr>
        <p:spPr>
          <a:xfrm>
            <a:off x="628650" y="1824037"/>
            <a:ext cx="7886700" cy="4176713"/>
          </a:xfrm>
        </p:spPr>
        <p:txBody>
          <a:bodyPr/>
          <a:lstStyle/>
          <a:p>
            <a:r>
              <a:rPr lang="el-GR" sz="1950" b="1"/>
              <a:t>4</a:t>
            </a:r>
            <a:r>
              <a:rPr lang="el-GR" sz="1950" b="1" baseline="30000"/>
              <a:t>η</a:t>
            </a:r>
            <a:r>
              <a:rPr lang="el-GR" sz="1950" b="1"/>
              <a:t> Διάσταση – Τρόπος Συλλογής Δεδομένων</a:t>
            </a:r>
          </a:p>
          <a:p>
            <a:pPr lvl="1"/>
            <a:r>
              <a:rPr lang="el-GR" sz="1950" b="1"/>
              <a:t>Αυτοαναφορά</a:t>
            </a:r>
            <a:r>
              <a:rPr lang="el-GR" sz="1950"/>
              <a:t> – ερωτηματολόγια και συνεντεύξεις (που πρέπει να δημιουργούνται με την ευαισθησία (να διακρίνει τις πολύ μικρές διαφορές ανάμεσα στα άτομα), την εγκυρότητα (αν μετρά αυτό που προορίζεται να μετρά) και την αξιοπιστία (να παράγει παρόμοια αποτελέσματα κάθε φορά)).</a:t>
            </a:r>
          </a:p>
          <a:p>
            <a:pPr lvl="2"/>
            <a:r>
              <a:rPr lang="el-GR" sz="1950"/>
              <a:t>Σημασία επίσης η φαινομενική εγκυρότητα, εγκυρότητα σε σχέση με εξωτερικό κριτήριο και εγκυρότητα περιεχομένου)</a:t>
            </a:r>
          </a:p>
          <a:p>
            <a:pPr lvl="1"/>
            <a:r>
              <a:rPr lang="el-GR" sz="1950" b="1"/>
              <a:t>Παρατήρηση</a:t>
            </a:r>
            <a:r>
              <a:rPr lang="el-GR" sz="1950"/>
              <a:t> – συλλέγονται από τον ερευνητή μέσω της προσεκτικής και αντικειμενικής περιγραφής της συμπεριφοράς </a:t>
            </a:r>
          </a:p>
          <a:p>
            <a:r>
              <a:rPr lang="el-GR" sz="1950" b="1"/>
              <a:t>Μελέτη Κλινικής (Ατομικής) Περίπτωσης</a:t>
            </a:r>
          </a:p>
        </p:txBody>
      </p:sp>
      <p:sp>
        <p:nvSpPr>
          <p:cNvPr id="3" name="Title 2"/>
          <p:cNvSpPr>
            <a:spLocks noGrp="1"/>
          </p:cNvSpPr>
          <p:nvPr>
            <p:ph type="title"/>
          </p:nvPr>
        </p:nvSpPr>
        <p:spPr/>
        <p:txBody>
          <a:bodyPr>
            <a:normAutofit fontScale="90000"/>
          </a:bodyPr>
          <a:lstStyle/>
          <a:p>
            <a:pPr>
              <a:defRPr/>
            </a:pPr>
            <a:r>
              <a:rPr lang="el-GR" dirty="0"/>
              <a:t>Ταξινόμηση Στρατηγικών Έρευνας</a:t>
            </a:r>
          </a:p>
        </p:txBody>
      </p:sp>
    </p:spTree>
    <p:extLst>
      <p:ext uri="{BB962C8B-B14F-4D97-AF65-F5344CB8AC3E}">
        <p14:creationId xmlns:p14="http://schemas.microsoft.com/office/powerpoint/2010/main" val="1034753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Content Placeholder 1"/>
          <p:cNvSpPr>
            <a:spLocks noGrp="1"/>
          </p:cNvSpPr>
          <p:nvPr>
            <p:ph idx="1"/>
          </p:nvPr>
        </p:nvSpPr>
        <p:spPr>
          <a:xfrm>
            <a:off x="628650" y="2020491"/>
            <a:ext cx="7886700" cy="3980259"/>
          </a:xfrm>
        </p:spPr>
        <p:txBody>
          <a:bodyPr>
            <a:normAutofit fontScale="92500" lnSpcReduction="20000"/>
          </a:bodyPr>
          <a:lstStyle/>
          <a:p>
            <a:r>
              <a:rPr lang="el-GR" dirty="0"/>
              <a:t>Επιτρέπουν την εξαγωγή συμπερασμάτων για την αποτελεσματικότητα μιας δεδομένης παρέμβασης χρησιμοποιώντας το ίδιο υποκείμενο που έχει δεχθεί την παρέμβαση ως μέτρο σύγκρισης του εαυτού του. Γίνονται δηλαδή επαναλαμβανόμενες μετρήσεις κατά περιόδους που υπάρχει παρέμβαση και μη. Αυτή η μέθοδος ονομάζεται </a:t>
            </a:r>
            <a:r>
              <a:rPr lang="el-GR" b="1" dirty="0"/>
              <a:t>μεθοδολογία επαναληπτικών μετρήσεων (χρονικής σειράς)</a:t>
            </a:r>
            <a:r>
              <a:rPr lang="el-GR" dirty="0"/>
              <a:t>. Δύο τύποι</a:t>
            </a:r>
            <a:r>
              <a:rPr lang="en-US" dirty="0"/>
              <a:t>:</a:t>
            </a:r>
            <a:endParaRPr lang="el-GR" dirty="0"/>
          </a:p>
          <a:p>
            <a:pPr lvl="1"/>
            <a:r>
              <a:rPr lang="el-GR" dirty="0"/>
              <a:t>Σχέδιο αναστροφής – περιλαμβάνει δύο φάσεις, βασικού επιπέδου (Α) και παρέμβασης ή θεραπείας (Β).</a:t>
            </a:r>
          </a:p>
          <a:p>
            <a:pPr lvl="1"/>
            <a:r>
              <a:rPr lang="el-GR" dirty="0"/>
              <a:t>Για περισσότερη εμπιστοσύνη στην αποτελεσματικότητα της παρέμβασης, υπάρχει το Σχέδιο Α-Β-Α-Β</a:t>
            </a:r>
          </a:p>
        </p:txBody>
      </p:sp>
      <p:sp>
        <p:nvSpPr>
          <p:cNvPr id="3" name="Title 2"/>
          <p:cNvSpPr>
            <a:spLocks noGrp="1"/>
          </p:cNvSpPr>
          <p:nvPr>
            <p:ph type="title"/>
          </p:nvPr>
        </p:nvSpPr>
        <p:spPr/>
        <p:txBody>
          <a:bodyPr>
            <a:normAutofit fontScale="90000"/>
          </a:bodyPr>
          <a:lstStyle/>
          <a:p>
            <a:pPr>
              <a:defRPr/>
            </a:pPr>
            <a:r>
              <a:rPr lang="el-GR" dirty="0"/>
              <a:t>Ερευνητικά Σχέδια Μελέτης Ενός Υποκειμένου</a:t>
            </a:r>
          </a:p>
        </p:txBody>
      </p:sp>
    </p:spTree>
    <p:extLst>
      <p:ext uri="{BB962C8B-B14F-4D97-AF65-F5344CB8AC3E}">
        <p14:creationId xmlns:p14="http://schemas.microsoft.com/office/powerpoint/2010/main" val="1508110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Content Placeholder 1"/>
          <p:cNvSpPr>
            <a:spLocks noGrp="1"/>
          </p:cNvSpPr>
          <p:nvPr>
            <p:ph idx="1"/>
          </p:nvPr>
        </p:nvSpPr>
        <p:spPr/>
        <p:txBody>
          <a:bodyPr/>
          <a:lstStyle/>
          <a:p>
            <a:r>
              <a:rPr lang="el-GR" sz="2400" dirty="0"/>
              <a:t>Μπορεί να δείξει δυναμικά τον έλεγχο που επιβάλλεται στη συμπεριφορά μέσω της παρέμβασης, χωρίς να χρειαστεί η επιστροφή στο βασικό επίπεδο. </a:t>
            </a:r>
          </a:p>
        </p:txBody>
      </p:sp>
      <p:sp>
        <p:nvSpPr>
          <p:cNvPr id="3" name="Title 2"/>
          <p:cNvSpPr>
            <a:spLocks noGrp="1"/>
          </p:cNvSpPr>
          <p:nvPr>
            <p:ph type="title"/>
          </p:nvPr>
        </p:nvSpPr>
        <p:spPr/>
        <p:txBody>
          <a:bodyPr>
            <a:normAutofit fontScale="90000"/>
          </a:bodyPr>
          <a:lstStyle/>
          <a:p>
            <a:pPr>
              <a:defRPr/>
            </a:pPr>
            <a:r>
              <a:rPr lang="el-GR" dirty="0"/>
              <a:t>Πρόγραμμα Πολλαπλού Βασικού Επιπέδου</a:t>
            </a:r>
          </a:p>
        </p:txBody>
      </p:sp>
    </p:spTree>
    <p:extLst>
      <p:ext uri="{BB962C8B-B14F-4D97-AF65-F5344CB8AC3E}">
        <p14:creationId xmlns:p14="http://schemas.microsoft.com/office/powerpoint/2010/main" val="2597835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50" y="1947862"/>
            <a:ext cx="7886700" cy="4052888"/>
          </a:xfrm>
        </p:spPr>
        <p:txBody>
          <a:bodyPr rtlCol="0">
            <a:normAutofit fontScale="70000" lnSpcReduction="20000"/>
          </a:bodyPr>
          <a:lstStyle/>
          <a:p>
            <a:pPr>
              <a:buFont typeface="Arial" panose="020B0604020202020204" pitchFamily="34" charset="0"/>
              <a:buChar char="•"/>
              <a:defRPr/>
            </a:pPr>
            <a:r>
              <a:rPr lang="el-GR" dirty="0"/>
              <a:t>Προέλεγχος (οι πειραματικές ομάδες να είναι όμοιες) ομάδες και </a:t>
            </a:r>
            <a:r>
              <a:rPr lang="el-GR" dirty="0" err="1"/>
              <a:t>μετέλεγχος</a:t>
            </a:r>
            <a:r>
              <a:rPr lang="el-GR" dirty="0"/>
              <a:t> (επαναξιολόγηση των ομάδων με τα ίδια μέσα μέτρησης του προελέγχου). Σημασία Ομάδας ελέγχου. </a:t>
            </a:r>
          </a:p>
          <a:p>
            <a:pPr>
              <a:buFont typeface="Arial" panose="020B0604020202020204" pitchFamily="34" charset="0"/>
              <a:buChar char="•"/>
              <a:defRPr/>
            </a:pPr>
            <a:r>
              <a:rPr lang="el-GR" dirty="0"/>
              <a:t>Στόχος είναι η στατιστικά σημαντική διαφορά στη βαθμολογία μεταξύ των ομάδων, με χρήση στατιστικών μεθόδων όπως αναγνώριση σφάλματος. </a:t>
            </a:r>
          </a:p>
          <a:p>
            <a:pPr>
              <a:buFont typeface="Arial" panose="020B0604020202020204" pitchFamily="34" charset="0"/>
              <a:buChar char="•"/>
              <a:defRPr/>
            </a:pPr>
            <a:r>
              <a:rPr lang="el-GR" dirty="0"/>
              <a:t>Διακύμανση της διασποράς και αφαίρεση δεδομένων</a:t>
            </a:r>
          </a:p>
          <a:p>
            <a:pPr>
              <a:buFont typeface="Arial" panose="020B0604020202020204" pitchFamily="34" charset="0"/>
              <a:buChar char="•"/>
              <a:defRPr/>
            </a:pPr>
            <a:r>
              <a:rPr lang="el-GR" dirty="0"/>
              <a:t>Μεταβλητές που απειλούν την έρευνα</a:t>
            </a:r>
          </a:p>
          <a:p>
            <a:pPr lvl="1">
              <a:buFont typeface="Arial" panose="020B0604020202020204" pitchFamily="34" charset="0"/>
              <a:buChar char="•"/>
              <a:defRPr/>
            </a:pPr>
            <a:r>
              <a:rPr lang="el-GR" dirty="0"/>
              <a:t>Αποχώρηση από την έρευνα μεγάλου αριθμού ατόμων από μια ομάδα</a:t>
            </a:r>
          </a:p>
          <a:p>
            <a:pPr lvl="1">
              <a:buFont typeface="Arial" panose="020B0604020202020204" pitchFamily="34" charset="0"/>
              <a:buChar char="•"/>
              <a:defRPr/>
            </a:pPr>
            <a:r>
              <a:rPr lang="el-GR" dirty="0"/>
              <a:t>Σημαντικά γεγονότα μεταξύ προελέγχουν και </a:t>
            </a:r>
            <a:r>
              <a:rPr lang="el-GR" dirty="0" err="1"/>
              <a:t>μετελέγχου</a:t>
            </a:r>
            <a:endParaRPr lang="el-GR" dirty="0"/>
          </a:p>
          <a:p>
            <a:pPr lvl="1">
              <a:buFont typeface="Arial" panose="020B0604020202020204" pitchFamily="34" charset="0"/>
              <a:buChar char="•"/>
              <a:defRPr/>
            </a:pPr>
            <a:r>
              <a:rPr lang="el-GR" dirty="0"/>
              <a:t>Μη αντιπροσωπευτικό δείγμα</a:t>
            </a:r>
          </a:p>
          <a:p>
            <a:pPr lvl="1">
              <a:buFont typeface="Arial" panose="020B0604020202020204" pitchFamily="34" charset="0"/>
              <a:buChar char="•"/>
              <a:defRPr/>
            </a:pPr>
            <a:r>
              <a:rPr lang="el-GR" dirty="0"/>
              <a:t>Επίδραση του ερευνητή</a:t>
            </a:r>
          </a:p>
          <a:p>
            <a:pPr lvl="1">
              <a:buFont typeface="Arial" panose="020B0604020202020204" pitchFamily="34" charset="0"/>
              <a:buChar char="•"/>
              <a:defRPr/>
            </a:pPr>
            <a:r>
              <a:rPr lang="el-GR" dirty="0"/>
              <a:t>Μεροληψία του ερευνητή (αντιμετώπιση με διπλά τυφλό πειραματικό σχέδιο)</a:t>
            </a:r>
          </a:p>
          <a:p>
            <a:pPr lvl="1">
              <a:buFont typeface="Arial" panose="020B0604020202020204" pitchFamily="34" charset="0"/>
              <a:buChar char="•"/>
              <a:defRPr/>
            </a:pPr>
            <a:r>
              <a:rPr lang="el-GR" dirty="0"/>
              <a:t>Επίδραση της προσδοκίας των υποκειμένων</a:t>
            </a:r>
          </a:p>
          <a:p>
            <a:pPr>
              <a:buFont typeface="Arial" panose="020B0604020202020204" pitchFamily="34" charset="0"/>
              <a:buChar char="•"/>
              <a:defRPr/>
            </a:pPr>
            <a:r>
              <a:rPr lang="el-GR" dirty="0"/>
              <a:t>Παρουσίαση μιας μελέτης ομάδας</a:t>
            </a:r>
          </a:p>
        </p:txBody>
      </p:sp>
      <p:sp>
        <p:nvSpPr>
          <p:cNvPr id="3" name="Title 2"/>
          <p:cNvSpPr>
            <a:spLocks noGrp="1"/>
          </p:cNvSpPr>
          <p:nvPr>
            <p:ph type="title"/>
          </p:nvPr>
        </p:nvSpPr>
        <p:spPr/>
        <p:txBody>
          <a:bodyPr>
            <a:normAutofit fontScale="90000"/>
          </a:bodyPr>
          <a:lstStyle/>
          <a:p>
            <a:pPr>
              <a:defRPr/>
            </a:pPr>
            <a:r>
              <a:rPr lang="el-GR" dirty="0"/>
              <a:t>Ομαδικός Πειραματικός Σχεδιασμός</a:t>
            </a:r>
          </a:p>
        </p:txBody>
      </p:sp>
    </p:spTree>
    <p:extLst>
      <p:ext uri="{BB962C8B-B14F-4D97-AF65-F5344CB8AC3E}">
        <p14:creationId xmlns:p14="http://schemas.microsoft.com/office/powerpoint/2010/main" val="524348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50" y="1875235"/>
            <a:ext cx="7886700" cy="4125515"/>
          </a:xfrm>
        </p:spPr>
        <p:txBody>
          <a:bodyPr rtlCol="0">
            <a:normAutofit fontScale="85000" lnSpcReduction="20000"/>
          </a:bodyPr>
          <a:lstStyle/>
          <a:p>
            <a:pPr>
              <a:buFont typeface="Arial" panose="020B0604020202020204" pitchFamily="34" charset="0"/>
              <a:buChar char="•"/>
              <a:defRPr/>
            </a:pPr>
            <a:r>
              <a:rPr lang="el-GR" b="1" dirty="0"/>
              <a:t>Μελέτη αποτελέσματος </a:t>
            </a:r>
            <a:r>
              <a:rPr lang="el-GR" dirty="0"/>
              <a:t>– ο πιο κοινός τύπος έρευνας που διεξάγεται σε κλινικά πλαίσια και διερευνά την αποτελεσματικότητα μιας συγκεκριμένης θεραπείας ή παρέμβασης. Πόσο αποτελεσματική δηλαδή είναι μια συγκεκριμένη θεραπεία για την ανακούφιση του αρρώστου από την ψυχική ένταση ή τα συμπτώματα της ασθένειάς του. </a:t>
            </a:r>
          </a:p>
          <a:p>
            <a:pPr>
              <a:buFont typeface="Arial" panose="020B0604020202020204" pitchFamily="34" charset="0"/>
              <a:buChar char="•"/>
              <a:defRPr/>
            </a:pPr>
            <a:r>
              <a:rPr lang="el-GR" b="1" dirty="0"/>
              <a:t>Συγκριτική Μελέτη </a:t>
            </a:r>
            <a:r>
              <a:rPr lang="el-GR" dirty="0"/>
              <a:t>– επιδιώκει να εξακριβώσει, εξετάζοντας μια σειρά θεραπειών, ποιες φαίνεται να επιτυγχάνουν τα πιο θετικά θεραπευτικά αποτελέσματα σε ένα συγκεκριμένο θεραπευτικό πρόβλημα. </a:t>
            </a:r>
          </a:p>
          <a:p>
            <a:pPr>
              <a:buFont typeface="Arial" panose="020B0604020202020204" pitchFamily="34" charset="0"/>
              <a:buChar char="•"/>
              <a:defRPr/>
            </a:pPr>
            <a:r>
              <a:rPr lang="el-GR" b="1" dirty="0"/>
              <a:t>Έρευνα διαδικασίας</a:t>
            </a:r>
            <a:r>
              <a:rPr lang="el-GR" dirty="0"/>
              <a:t> – εστιάζεται σε συγκεκριμένα γεγονότα τα οποία συμβαίνουν κατά τη διάρκεια των θεραπευτικών συνεδριών. </a:t>
            </a:r>
          </a:p>
        </p:txBody>
      </p:sp>
      <p:sp>
        <p:nvSpPr>
          <p:cNvPr id="3" name="Title 2"/>
          <p:cNvSpPr>
            <a:spLocks noGrp="1"/>
          </p:cNvSpPr>
          <p:nvPr>
            <p:ph type="title"/>
          </p:nvPr>
        </p:nvSpPr>
        <p:spPr/>
        <p:txBody>
          <a:bodyPr/>
          <a:lstStyle/>
          <a:p>
            <a:pPr>
              <a:defRPr/>
            </a:pPr>
            <a:r>
              <a:rPr lang="el-GR" dirty="0"/>
              <a:t>Στόχοι Κλινικών Μελετών</a:t>
            </a:r>
          </a:p>
        </p:txBody>
      </p:sp>
    </p:spTree>
    <p:extLst>
      <p:ext uri="{BB962C8B-B14F-4D97-AF65-F5344CB8AC3E}">
        <p14:creationId xmlns:p14="http://schemas.microsoft.com/office/powerpoint/2010/main" val="173943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309</TotalTime>
  <Words>712</Words>
  <Application>Microsoft Office PowerPoint</Application>
  <PresentationFormat>Προβολή στην οθόνη (4:3)</PresentationFormat>
  <Paragraphs>53</Paragraphs>
  <Slides>10</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10</vt:i4>
      </vt:variant>
    </vt:vector>
  </HeadingPairs>
  <TitlesOfParts>
    <vt:vector size="16" baseType="lpstr">
      <vt:lpstr>Arial</vt:lpstr>
      <vt:lpstr>Calibri</vt:lpstr>
      <vt:lpstr>Century Gothic</vt:lpstr>
      <vt:lpstr>Constantia</vt:lpstr>
      <vt:lpstr>Wingdings 2</vt:lpstr>
      <vt:lpstr>Flow</vt:lpstr>
      <vt:lpstr>Η Έρευνα στην κλινική ψυχολογία</vt:lpstr>
      <vt:lpstr>Έρευνα στην Κλινική Ψυχολογία</vt:lpstr>
      <vt:lpstr>Ταξινόμηση Στρατηγικών Έρευνας</vt:lpstr>
      <vt:lpstr>Ταξινόμηση Στρατηγικών Έρευνας</vt:lpstr>
      <vt:lpstr>Ταξινόμηση Στρατηγικών Έρευνας</vt:lpstr>
      <vt:lpstr>Ερευνητικά Σχέδια Μελέτης Ενός Υποκειμένου</vt:lpstr>
      <vt:lpstr>Πρόγραμμα Πολλαπλού Βασικού Επιπέδου</vt:lpstr>
      <vt:lpstr>Ομαδικός Πειραματικός Σχεδιασμός</vt:lpstr>
      <vt:lpstr>Στόχοι Κλινικών Μελετών</vt:lpstr>
      <vt:lpstr>Πρακτικά Ζητήματα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Marios Argyrides</dc:creator>
  <cp:lastModifiedBy>Katerina Flora</cp:lastModifiedBy>
  <cp:revision>18</cp:revision>
  <dcterms:created xsi:type="dcterms:W3CDTF">2013-10-04T11:45:32Z</dcterms:created>
  <dcterms:modified xsi:type="dcterms:W3CDTF">2024-11-20T20:41:05Z</dcterms:modified>
</cp:coreProperties>
</file>