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7" r:id="rId2"/>
    <p:sldId id="306" r:id="rId3"/>
    <p:sldId id="307" r:id="rId4"/>
    <p:sldId id="300" r:id="rId5"/>
    <p:sldId id="259" r:id="rId6"/>
    <p:sldId id="286" r:id="rId7"/>
    <p:sldId id="311" r:id="rId8"/>
    <p:sldId id="288" r:id="rId9"/>
    <p:sldId id="289" r:id="rId10"/>
    <p:sldId id="290" r:id="rId11"/>
    <p:sldId id="291" r:id="rId12"/>
    <p:sldId id="292" r:id="rId13"/>
    <p:sldId id="293" r:id="rId14"/>
    <p:sldId id="309" r:id="rId15"/>
    <p:sldId id="294" r:id="rId16"/>
    <p:sldId id="295" r:id="rId17"/>
    <p:sldId id="299" r:id="rId18"/>
    <p:sldId id="296" r:id="rId19"/>
    <p:sldId id="308" r:id="rId20"/>
    <p:sldId id="298" r:id="rId21"/>
    <p:sldId id="303" r:id="rId22"/>
    <p:sldId id="313" r:id="rId23"/>
    <p:sldId id="314" r:id="rId24"/>
    <p:sldId id="315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87F6D-318E-44FB-AF95-3A2180FB6F52}" type="datetimeFigureOut">
              <a:rPr lang="el-GR" smtClean="0"/>
              <a:t>8/9/2015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4221-28EF-4CD5-B61B-48FC7D14938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60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B086-FA02-47F9-A189-FEFD877156C1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 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Τμήμα Μηχανικών Πληροφορικής &amp; Τηλεπικοινωνιών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179512" y="6336938"/>
            <a:ext cx="8424936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12" name="7 - Εικόνα" descr="Λογότυπο για Άδειες χρήσης Creative Commons BY-NC-ND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08488" y="6399909"/>
            <a:ext cx="819136" cy="286595"/>
          </a:xfrm>
          <a:prstGeom prst="rect">
            <a:avLst/>
          </a:prstGeom>
        </p:spPr>
      </p:pic>
      <p:pic>
        <p:nvPicPr>
          <p:cNvPr id="1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0AC-ABE7-4F28-9CF4-6316F86BC7CA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E9D-1C9E-4075-B446-B90383F66A6C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2"/>
            <a:ext cx="8229600" cy="46413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BEC7-DCBE-4647-A214-C2E64620322B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48AD-A7EF-49C8-9E30-7F0E3A7E3DE6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403860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59509"/>
            <a:ext cx="403860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AA8-4B49-44FD-B5B5-F6962B6914AA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9DB0-F1F3-43B0-A8E6-95141F8DE5C3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7FAC-36E1-4D9B-B80A-2BE1478B365E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FE55-B40C-4B94-BD84-6E19B07EB359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3C09-12BB-4C31-8633-47A1FE5C5680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4F96-2B31-4DC2-9B4F-008E52FA1403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86142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shade val="67500"/>
                  <a:satMod val="115000"/>
                  <a:lumMod val="88000"/>
                  <a:lumOff val="12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30E5-0F80-4283-9D2C-6A7AC04B2FE8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sql/default.as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owm.gr/courses/ICTE10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2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b="1" dirty="0" smtClean="0"/>
              <a:t>Εισαγωγή στην πληροφορική</a:t>
            </a:r>
          </a:p>
        </p:txBody>
      </p:sp>
      <p:sp>
        <p:nvSpPr>
          <p:cNvPr id="5" name="Υπότιτλος 3"/>
          <p:cNvSpPr>
            <a:spLocks noGrp="1"/>
          </p:cNvSpPr>
          <p:nvPr>
            <p:ph type="subTitle" idx="1"/>
          </p:nvPr>
        </p:nvSpPr>
        <p:spPr>
          <a:xfrm>
            <a:off x="467544" y="3644900"/>
            <a:ext cx="7920806" cy="19939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b="1" dirty="0" smtClean="0">
                <a:solidFill>
                  <a:schemeClr val="tx1"/>
                </a:solidFill>
              </a:rPr>
              <a:t>Ενότητα 6</a:t>
            </a:r>
            <a:r>
              <a:rPr lang="el-GR" sz="2800" b="1" dirty="0" smtClean="0">
                <a:solidFill>
                  <a:schemeClr val="tx1"/>
                </a:solidFill>
              </a:rPr>
              <a:t>:   </a:t>
            </a:r>
            <a:r>
              <a:rPr lang="el-GR" sz="2800" dirty="0" smtClean="0">
                <a:solidFill>
                  <a:schemeClr val="tx1"/>
                </a:solidFill>
              </a:rPr>
              <a:t>Εισαγωγή στις βάσεις δεδομένων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(</a:t>
            </a:r>
            <a:r>
              <a:rPr lang="el-GR" sz="2800" i="1" dirty="0" smtClean="0">
                <a:solidFill>
                  <a:schemeClr val="tx1"/>
                </a:solidFill>
              </a:rPr>
              <a:t>Μέρος Β</a:t>
            </a:r>
            <a:r>
              <a:rPr lang="en-US" sz="2800" i="1" dirty="0" smtClean="0">
                <a:solidFill>
                  <a:schemeClr val="tx1"/>
                </a:solidFill>
              </a:rPr>
              <a:t>)</a:t>
            </a:r>
            <a:endParaRPr lang="el-GR" sz="28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 Αγγελίδης Παντελής</a:t>
            </a:r>
          </a:p>
          <a:p>
            <a:pPr>
              <a:defRPr/>
            </a:pPr>
            <a:r>
              <a:rPr lang="el-GR" sz="2400" b="1" dirty="0">
                <a:solidFill>
                  <a:schemeClr val="tx1"/>
                </a:solidFill>
              </a:rPr>
              <a:t>Τμήμα Μηχανικών Πληροφορικής και Τηλεπικοινωνιών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Φωλιασμένες </a:t>
            </a:r>
            <a:r>
              <a:rPr lang="el-GR" dirty="0" smtClean="0"/>
              <a:t>υποερωτήσεις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2645555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000" b="1" dirty="0"/>
              <a:t>Χρησιμοποιούνται </a:t>
            </a:r>
            <a:r>
              <a:rPr lang="el-GR" sz="2000" b="1" dirty="0" smtClean="0"/>
              <a:t>για:</a:t>
            </a:r>
            <a:endParaRPr lang="el-GR" sz="2000" b="1" dirty="0"/>
          </a:p>
          <a:p>
            <a:pPr marL="622300" lvl="1" indent="-165100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/>
              <a:t> τη </a:t>
            </a:r>
            <a:r>
              <a:rPr lang="el-GR" sz="2000" dirty="0"/>
              <a:t>σύγκριση </a:t>
            </a:r>
            <a:r>
              <a:rPr lang="el-GR" sz="2000" dirty="0" smtClean="0"/>
              <a:t>συνόλων.</a:t>
            </a:r>
            <a:endParaRPr lang="el-GR" sz="2000" dirty="0"/>
          </a:p>
          <a:p>
            <a:pPr marL="622300" lvl="1" indent="-165100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/>
              <a:t>  </a:t>
            </a:r>
            <a:r>
              <a:rPr lang="el-GR" sz="2000" dirty="0"/>
              <a:t>τον έλεγχο αριθμού στοιχείων </a:t>
            </a:r>
            <a:r>
              <a:rPr lang="el-GR" sz="2000" dirty="0" smtClean="0"/>
              <a:t>συνόλων.</a:t>
            </a:r>
            <a:endParaRPr lang="el-GR" sz="2000" dirty="0"/>
          </a:p>
          <a:p>
            <a:pPr marL="622300" lvl="1" indent="-165100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/>
              <a:t> τον </a:t>
            </a:r>
            <a:r>
              <a:rPr lang="el-GR" sz="2000" dirty="0"/>
              <a:t>έλεγχο της κατάστασης μέλους στοιχείων σε </a:t>
            </a:r>
            <a:r>
              <a:rPr lang="el-GR" sz="2000" dirty="0" smtClean="0"/>
              <a:t>σύνολα.</a:t>
            </a:r>
            <a:endParaRPr lang="el-GR" sz="2000" dirty="0"/>
          </a:p>
          <a:p>
            <a:pPr marL="622300" lvl="1" indent="-165100">
              <a:lnSpc>
                <a:spcPct val="120000"/>
              </a:lnSpc>
              <a:buNone/>
            </a:pPr>
            <a:endParaRPr lang="el-GR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2000" b="1" dirty="0"/>
              <a:t>Τελεστές πράξεων συνόλων (1</a:t>
            </a:r>
            <a:r>
              <a:rPr lang="el-GR" sz="2000" b="1" dirty="0" smtClean="0"/>
              <a:t>):</a:t>
            </a:r>
          </a:p>
          <a:p>
            <a:pPr marL="0" indent="0">
              <a:lnSpc>
                <a:spcPct val="120000"/>
              </a:lnSpc>
              <a:buNone/>
            </a:pP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2" descr="Εικόνα: Φωλιασμένες υποερωτήσει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12" y="4005064"/>
            <a:ext cx="5375377" cy="20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Φωλιασμένες υποερωτήσεις </a:t>
            </a:r>
            <a:r>
              <a:rPr lang="el-GR" dirty="0" smtClean="0"/>
              <a:t>(2)</a:t>
            </a:r>
            <a:endParaRPr lang="el-GR" dirty="0"/>
          </a:p>
        </p:txBody>
      </p:sp>
      <p:pic>
        <p:nvPicPr>
          <p:cNvPr id="5" name="Picture 3" descr="Εικόνα: φωλιασμένες υποερωτήεσει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13919" r="20096" b="19792"/>
          <a:stretch/>
        </p:blipFill>
        <p:spPr>
          <a:xfrm>
            <a:off x="970064" y="1444201"/>
            <a:ext cx="7203873" cy="4505079"/>
          </a:xfr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7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12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47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dirty="0"/>
              <a:t>Παραδείγματα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φωλιασμένων </a:t>
            </a:r>
            <a:r>
              <a:rPr lang="el-GR" dirty="0"/>
              <a:t>ερωτήσεων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/>
              <a:t>Ποιοι φοιτητές έχουν αποφοιτήσει</a:t>
            </a:r>
            <a:r>
              <a:rPr lang="el-GR" sz="2000" dirty="0" smtClean="0"/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1600" dirty="0"/>
              <a:t> </a:t>
            </a:r>
            <a:r>
              <a:rPr lang="el-GR" sz="1600" dirty="0" smtClean="0"/>
              <a:t>  </a:t>
            </a:r>
            <a:r>
              <a:rPr lang="el-GR" sz="1600" dirty="0"/>
              <a:t/>
            </a:r>
            <a:br>
              <a:rPr lang="el-GR" sz="1600" dirty="0"/>
            </a:br>
            <a:r>
              <a:rPr lang="el-GR" sz="1600" b="1" dirty="0" smtClean="0"/>
              <a:t>                    select </a:t>
            </a:r>
            <a:r>
              <a:rPr lang="el-GR" sz="1600" b="1" dirty="0"/>
              <a:t>distinct ΕΠΩΝΥΜΟ, ΟΝΟΜΑ, ΑΕΜ</a:t>
            </a:r>
          </a:p>
          <a:p>
            <a:pPr>
              <a:lnSpc>
                <a:spcPct val="80000"/>
              </a:lnSpc>
              <a:buNone/>
            </a:pPr>
            <a:r>
              <a:rPr lang="el-GR" sz="1600" b="1" dirty="0"/>
              <a:t>		from ΦΟΙΤΗΤΕΣ</a:t>
            </a:r>
          </a:p>
          <a:p>
            <a:pPr>
              <a:lnSpc>
                <a:spcPct val="80000"/>
              </a:lnSpc>
              <a:buNone/>
            </a:pPr>
            <a:r>
              <a:rPr lang="el-GR" sz="1600" b="1" dirty="0"/>
              <a:t>		where ΑΕΜ in (select ΑΕΜ from ΑΠΟΦΗΤΙΣΑΝΤΕΣ</a:t>
            </a:r>
            <a:r>
              <a:rPr lang="el-GR" sz="1600" b="1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el-GR" sz="1600" b="1" dirty="0"/>
          </a:p>
          <a:p>
            <a:pPr>
              <a:lnSpc>
                <a:spcPct val="80000"/>
              </a:lnSpc>
            </a:pPr>
            <a:r>
              <a:rPr lang="el-GR" sz="2000" dirty="0"/>
              <a:t>Ποιοι φοιτητές δεν έχουν αποφοιτήσει;</a:t>
            </a:r>
            <a:r>
              <a:rPr lang="el-GR" sz="1600" dirty="0"/>
              <a:t/>
            </a:r>
            <a:br>
              <a:rPr lang="el-GR" sz="1600" dirty="0"/>
            </a:br>
            <a:endParaRPr lang="el-GR" sz="1600" dirty="0"/>
          </a:p>
          <a:p>
            <a:pPr lvl="1">
              <a:lnSpc>
                <a:spcPct val="80000"/>
              </a:lnSpc>
              <a:buNone/>
            </a:pPr>
            <a:r>
              <a:rPr lang="el-GR" sz="1600" dirty="0"/>
              <a:t>       </a:t>
            </a:r>
            <a:r>
              <a:rPr lang="el-GR" sz="1600" dirty="0" smtClean="0"/>
              <a:t>   </a:t>
            </a:r>
            <a:r>
              <a:rPr lang="el-GR" sz="1600" b="1" dirty="0"/>
              <a:t>select distinct ΕΠΩΝΥΜΟ, ΟΝΟΜΑ, ΑΕΜ</a:t>
            </a:r>
          </a:p>
          <a:p>
            <a:pPr>
              <a:lnSpc>
                <a:spcPct val="80000"/>
              </a:lnSpc>
              <a:buNone/>
            </a:pPr>
            <a:r>
              <a:rPr lang="el-GR" sz="1600" b="1" dirty="0"/>
              <a:t>		from ΦΟΙΤΗΤΕΣ</a:t>
            </a:r>
          </a:p>
          <a:p>
            <a:pPr>
              <a:lnSpc>
                <a:spcPct val="80000"/>
              </a:lnSpc>
              <a:buNone/>
            </a:pPr>
            <a:r>
              <a:rPr lang="el-GR" sz="1600" b="1" dirty="0"/>
              <a:t>		where ΑΕΜ not in (select ΑΕΜ from ΑΠΟΦΗΤΙΣΑΝΤΕΣ)</a:t>
            </a:r>
          </a:p>
          <a:p>
            <a:pPr>
              <a:lnSpc>
                <a:spcPct val="80000"/>
              </a:lnSpc>
              <a:buNone/>
            </a:pPr>
            <a:endParaRPr lang="el-GR" sz="1600" b="1" dirty="0"/>
          </a:p>
          <a:p>
            <a:pPr>
              <a:lnSpc>
                <a:spcPct val="80000"/>
              </a:lnSpc>
            </a:pPr>
            <a:r>
              <a:rPr lang="el-GR" sz="2000" dirty="0"/>
              <a:t>Βρες τα ονόματα όλων των φοιτητών που έχουν μεγαλύτερο ΑΕΜ από όλους τους φοιτητές με καταγωγή από </a:t>
            </a:r>
            <a:r>
              <a:rPr lang="el-GR" sz="2000" dirty="0" smtClean="0"/>
              <a:t>Κοζάνη:</a:t>
            </a:r>
            <a:r>
              <a:rPr lang="el-GR" sz="1600" dirty="0"/>
              <a:t/>
            </a:r>
            <a:br>
              <a:rPr lang="el-GR" sz="1600" dirty="0"/>
            </a:br>
            <a:endParaRPr lang="el-GR" sz="1600" dirty="0"/>
          </a:p>
          <a:p>
            <a:pPr lvl="1">
              <a:lnSpc>
                <a:spcPct val="80000"/>
              </a:lnSpc>
              <a:buNone/>
            </a:pPr>
            <a:r>
              <a:rPr lang="el-GR" sz="1600" b="1" dirty="0"/>
              <a:t>       </a:t>
            </a:r>
            <a:r>
              <a:rPr lang="el-GR" sz="1600" b="1" dirty="0" smtClean="0"/>
              <a:t>   </a:t>
            </a:r>
            <a:r>
              <a:rPr lang="el-GR" sz="1600" b="1" dirty="0"/>
              <a:t>select distinct ΕΠΩΝΥΜΟ, ΟΝΟΜΑ, ΑΕΜ</a:t>
            </a:r>
            <a:r>
              <a:rPr lang="el-GR" sz="1400" b="1" dirty="0"/>
              <a:t> 	</a:t>
            </a:r>
            <a:br>
              <a:rPr lang="el-GR" sz="1400" b="1" dirty="0"/>
            </a:br>
            <a:r>
              <a:rPr lang="el-GR" sz="1400" b="1" dirty="0"/>
              <a:t>    from ΦΟΙΤΗΤΕΣ</a:t>
            </a:r>
          </a:p>
          <a:p>
            <a:pPr>
              <a:lnSpc>
                <a:spcPct val="80000"/>
              </a:lnSpc>
              <a:buNone/>
            </a:pPr>
            <a:r>
              <a:rPr lang="el-GR" sz="1600" b="1" dirty="0"/>
              <a:t>		where ΑΕΜ </a:t>
            </a:r>
            <a:r>
              <a:rPr lang="el-GR" sz="1600" b="1" dirty="0" smtClean="0"/>
              <a:t>&gt; all </a:t>
            </a:r>
            <a:r>
              <a:rPr lang="el-GR" sz="1600" b="1" dirty="0"/>
              <a:t>(select </a:t>
            </a:r>
            <a:r>
              <a:rPr lang="el-GR" sz="1600" b="1" dirty="0" smtClean="0"/>
              <a:t>ΑΕΜ  from ΦΟΙΤΗΤΕΣ </a:t>
            </a:r>
            <a:r>
              <a:rPr lang="en-US" sz="1600" b="1" dirty="0" smtClean="0"/>
              <a:t>w</a:t>
            </a:r>
            <a:r>
              <a:rPr lang="el-GR" sz="1600" b="1" dirty="0"/>
              <a:t>here ΠΟΛΗ = ‘ΚΟΖΑΝΗ</a:t>
            </a:r>
            <a:r>
              <a:rPr lang="el-GR" sz="1600" b="1" dirty="0" smtClean="0"/>
              <a:t>').</a:t>
            </a:r>
            <a:endParaRPr lang="el-GR" sz="1600" b="1" dirty="0"/>
          </a:p>
          <a:p>
            <a:pPr>
              <a:lnSpc>
                <a:spcPct val="80000"/>
              </a:lnSpc>
              <a:buNone/>
            </a:pPr>
            <a:endParaRPr lang="el-GR" sz="16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13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dirty="0"/>
              <a:t>Φυσική </a:t>
            </a:r>
            <a:r>
              <a:rPr lang="el-GR" dirty="0" smtClean="0"/>
              <a:t>σύνδεση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/>
              <a:t>(natural join) </a:t>
            </a:r>
            <a:r>
              <a:rPr lang="el-GR" dirty="0" smtClean="0"/>
              <a:t>στην SQL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Τρόπος 1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Απλή μορφή</a:t>
            </a:r>
          </a:p>
          <a:p>
            <a:pPr>
              <a:lnSpc>
                <a:spcPct val="95000"/>
              </a:lnSpc>
              <a:buFont typeface="Wingdings" pitchFamily="2" charset="2"/>
              <a:buChar char="Ø"/>
              <a:defRPr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select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A1, A2, ..., An</a:t>
            </a:r>
          </a:p>
          <a:p>
            <a:pPr>
              <a:lnSpc>
                <a:spcPct val="95000"/>
              </a:lnSpc>
              <a:buNone/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(r1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inner join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 r2 on r1.X = r2.X)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endParaRPr lang="el-GR" sz="2400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buNone/>
              <a:defRPr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Γενική μορφή</a:t>
            </a:r>
          </a:p>
          <a:p>
            <a:pPr>
              <a:lnSpc>
                <a:spcPct val="95000"/>
              </a:lnSpc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select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A1, A2, ..., An</a:t>
            </a:r>
          </a:p>
          <a:p>
            <a:pPr>
              <a:lnSpc>
                <a:spcPct val="95000"/>
              </a:lnSpc>
              <a:buNone/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(…(r1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inner join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 r2 on r1.X = r2.X) ...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inner join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 rm onrm-1.Y = rm.Y)</a:t>
            </a:r>
          </a:p>
          <a:p>
            <a:pPr>
              <a:lnSpc>
                <a:spcPct val="95000"/>
              </a:lnSpc>
              <a:buNone/>
              <a:defRPr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buNone/>
              <a:defRPr/>
            </a:pPr>
            <a:endParaRPr lang="el-GR" sz="2400" b="1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14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dirty="0"/>
              <a:t>Φυσική </a:t>
            </a:r>
            <a:r>
              <a:rPr lang="el-GR" dirty="0" smtClean="0"/>
              <a:t>σύνδεση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/>
              <a:t>(natural join) </a:t>
            </a:r>
            <a:r>
              <a:rPr lang="el-GR" dirty="0" smtClean="0"/>
              <a:t>στην SQL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Τρόπος 2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Απλή μορφή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Select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A1, A2, ..., An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from   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r1, r2, ..., rm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where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r1.X = r2.X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…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and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 rm-1.Y = rm.Y</a:t>
            </a: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l-GR" sz="2400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Γενική μορφή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select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A1, A2, ..., An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 from  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r1, r2, ..., rm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where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r1.X = r2.X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and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 …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and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 rm-1.Y = </a:t>
            </a:r>
            <a:r>
              <a:rPr lang="el-GR" sz="2400" i="1" dirty="0" err="1" smtClean="0">
                <a:latin typeface="Calibri" pitchFamily="34" charset="0"/>
                <a:cs typeface="Calibri" pitchFamily="34" charset="0"/>
              </a:rPr>
              <a:t>rm.Y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4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SELECT BAUMOI.</a:t>
            </a:r>
            <a:r>
              <a:rPr lang="el-GR" sz="1800" dirty="0" smtClean="0"/>
              <a:t>ΒΑΘΜΟΣ, </a:t>
            </a:r>
            <a:r>
              <a:rPr lang="el-GR" sz="1800" dirty="0" err="1" smtClean="0"/>
              <a:t>Φοιτητές.ΑΕΜ</a:t>
            </a:r>
            <a:r>
              <a:rPr lang="el-GR" sz="1800" dirty="0" smtClean="0"/>
              <a:t>, </a:t>
            </a:r>
            <a:r>
              <a:rPr lang="el-GR" sz="1800" dirty="0" err="1" smtClean="0"/>
              <a:t>Φοιτητές.Όνομα</a:t>
            </a:r>
            <a:r>
              <a:rPr lang="el-GR" sz="1800" dirty="0" smtClean="0"/>
              <a:t>, </a:t>
            </a:r>
            <a:r>
              <a:rPr lang="el-GR" sz="1800" dirty="0" err="1" smtClean="0"/>
              <a:t>Φοιτητές.Επώνυμο</a:t>
            </a:r>
            <a:endParaRPr lang="el-GR" sz="18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FROM BAUMOI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INNER JOIN </a:t>
            </a:r>
            <a:r>
              <a:rPr lang="el-GR" sz="1800" dirty="0" smtClean="0"/>
              <a:t>Φοιτητές </a:t>
            </a:r>
            <a:r>
              <a:rPr lang="en-US" sz="1800" dirty="0" smtClean="0"/>
              <a:t>ON (((</a:t>
            </a:r>
            <a:r>
              <a:rPr lang="el-GR" sz="1800" dirty="0" err="1" smtClean="0"/>
              <a:t>Φοιτητές.ΑΕΜ</a:t>
            </a:r>
            <a:r>
              <a:rPr lang="el-GR" sz="1800" dirty="0" smtClean="0"/>
              <a:t>)=</a:t>
            </a:r>
            <a:r>
              <a:rPr lang="en-US" sz="1800" dirty="0" smtClean="0"/>
              <a:t>BAUMOI.</a:t>
            </a:r>
            <a:r>
              <a:rPr lang="el-GR" sz="1800" dirty="0" smtClean="0"/>
              <a:t>ΑΕΜ))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ORDER BY </a:t>
            </a:r>
            <a:r>
              <a:rPr lang="el-GR" sz="1800" dirty="0" err="1" smtClean="0"/>
              <a:t>Φοιτητές.Επώνυμο</a:t>
            </a:r>
            <a:r>
              <a:rPr lang="el-GR" sz="1800" dirty="0" smtClean="0"/>
              <a:t>;</a:t>
            </a:r>
          </a:p>
          <a:p>
            <a:pPr marL="0" lvl="1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SELECT BAUMOI.</a:t>
            </a:r>
            <a:r>
              <a:rPr lang="el-GR" sz="1800" dirty="0" smtClean="0"/>
              <a:t>ΒΑΘΜΟΣ </a:t>
            </a:r>
            <a:r>
              <a:rPr lang="en-US" sz="1800" dirty="0" smtClean="0"/>
              <a:t>AS </a:t>
            </a:r>
            <a:r>
              <a:rPr lang="en-US" sz="1800" dirty="0" err="1" smtClean="0"/>
              <a:t>baumos</a:t>
            </a:r>
            <a:r>
              <a:rPr lang="en-US" sz="1800" dirty="0" smtClean="0"/>
              <a:t>, </a:t>
            </a:r>
            <a:r>
              <a:rPr lang="el-GR" sz="1800" dirty="0" err="1" smtClean="0"/>
              <a:t>Φοιτητές.ΑΕΜ</a:t>
            </a:r>
            <a:r>
              <a:rPr lang="el-GR" sz="1800" dirty="0" smtClean="0"/>
              <a:t>, </a:t>
            </a:r>
            <a:r>
              <a:rPr lang="el-GR" sz="1800" dirty="0" err="1" smtClean="0"/>
              <a:t>Φοιτητές.Όνομα</a:t>
            </a:r>
            <a:r>
              <a:rPr lang="el-GR" sz="1800" dirty="0" smtClean="0"/>
              <a:t>, </a:t>
            </a:r>
            <a:r>
              <a:rPr lang="el-GR" sz="1800" dirty="0" err="1" smtClean="0"/>
              <a:t>Φοιτητές.Επώνυμο</a:t>
            </a:r>
            <a:endParaRPr lang="el-GR" sz="18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FROM BAUMOI, </a:t>
            </a:r>
            <a:r>
              <a:rPr lang="el-GR" sz="1800" dirty="0" smtClean="0"/>
              <a:t>Φοιτητές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WHERE (((</a:t>
            </a:r>
            <a:r>
              <a:rPr lang="el-GR" sz="1800" dirty="0" err="1" smtClean="0"/>
              <a:t>Φοιτητές.ΑΕΜ</a:t>
            </a:r>
            <a:r>
              <a:rPr lang="el-GR" sz="1800" dirty="0" smtClean="0"/>
              <a:t>)=</a:t>
            </a:r>
            <a:r>
              <a:rPr lang="en-US" sz="1800" dirty="0" smtClean="0"/>
              <a:t>BAUMOI.</a:t>
            </a:r>
            <a:r>
              <a:rPr lang="el-GR" sz="1800" dirty="0" smtClean="0"/>
              <a:t>ΑΕΜ))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ORDER BY </a:t>
            </a:r>
            <a:r>
              <a:rPr lang="el-GR" sz="1800" dirty="0" err="1" smtClean="0"/>
              <a:t>Φοιτητές.Επώνυμο</a:t>
            </a:r>
            <a:r>
              <a:rPr lang="el-GR" sz="1800" dirty="0" smtClean="0"/>
              <a:t>;</a:t>
            </a:r>
          </a:p>
          <a:p>
            <a:pPr marL="0" lvl="1" indent="0">
              <a:spcBef>
                <a:spcPts val="0"/>
              </a:spcBef>
              <a:buNone/>
            </a:pPr>
            <a:endParaRPr lang="el-GR" sz="18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SELECT BAUMOI.</a:t>
            </a:r>
            <a:r>
              <a:rPr lang="el-GR" sz="1800" dirty="0" smtClean="0"/>
              <a:t>ΒΑΘΜΟΣ, </a:t>
            </a:r>
            <a:r>
              <a:rPr lang="el-GR" sz="1800" dirty="0" err="1" smtClean="0"/>
              <a:t>Φοιτητές.ΑΕΜ</a:t>
            </a:r>
            <a:r>
              <a:rPr lang="el-GR" sz="1800" dirty="0" smtClean="0"/>
              <a:t>, </a:t>
            </a:r>
            <a:r>
              <a:rPr lang="el-GR" sz="1800" dirty="0" err="1" smtClean="0"/>
              <a:t>Φοιτητές.Όνομα</a:t>
            </a:r>
            <a:r>
              <a:rPr lang="el-GR" sz="1800" dirty="0" smtClean="0"/>
              <a:t>, </a:t>
            </a:r>
            <a:r>
              <a:rPr lang="el-GR" sz="1800" dirty="0" err="1" smtClean="0"/>
              <a:t>Φοιτητές.Επώνυμο</a:t>
            </a:r>
            <a:r>
              <a:rPr lang="el-GR" sz="1800" dirty="0" smtClean="0"/>
              <a:t>, </a:t>
            </a:r>
            <a:r>
              <a:rPr lang="en-US" sz="1800" dirty="0" err="1" smtClean="0"/>
              <a:t>mauhmata.titlos</a:t>
            </a:r>
            <a:endParaRPr lang="en-US" sz="18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FROM (BAUMOI inner join </a:t>
            </a:r>
            <a:r>
              <a:rPr lang="en-US" sz="1800" dirty="0" err="1" smtClean="0"/>
              <a:t>mauhmata</a:t>
            </a:r>
            <a:r>
              <a:rPr lang="en-US" sz="1800" dirty="0" smtClean="0"/>
              <a:t> on mauhmata.id=</a:t>
            </a:r>
            <a:r>
              <a:rPr lang="en-US" sz="1800" dirty="0" err="1" smtClean="0"/>
              <a:t>baumoi</a:t>
            </a:r>
            <a:r>
              <a:rPr lang="en-US" sz="1800" dirty="0" smtClean="0"/>
              <a:t>.</a:t>
            </a:r>
            <a:r>
              <a:rPr lang="el-GR" sz="1800" dirty="0" smtClean="0"/>
              <a:t>ΜΑΘΗΜΑ</a:t>
            </a:r>
            <a:r>
              <a:rPr lang="en-US" sz="1800" dirty="0" smtClean="0"/>
              <a:t>ID) INNER JOIN </a:t>
            </a:r>
            <a:r>
              <a:rPr lang="el-GR" sz="1800" dirty="0" smtClean="0"/>
              <a:t>Φοιτητές </a:t>
            </a:r>
            <a:r>
              <a:rPr lang="en-US" sz="1800" dirty="0" smtClean="0"/>
              <a:t>ON (</a:t>
            </a:r>
            <a:r>
              <a:rPr lang="el-GR" sz="1800" dirty="0" err="1" smtClean="0"/>
              <a:t>Φοιτητές.ΑΕΜ</a:t>
            </a:r>
            <a:r>
              <a:rPr lang="el-GR" sz="1800" dirty="0" smtClean="0"/>
              <a:t>=</a:t>
            </a:r>
            <a:r>
              <a:rPr lang="en-US" sz="1800" dirty="0" smtClean="0"/>
              <a:t>BAUMOI.</a:t>
            </a:r>
            <a:r>
              <a:rPr lang="el-GR" sz="1800" dirty="0" smtClean="0"/>
              <a:t>ΑΕΜ)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 smtClean="0"/>
              <a:t>ORDER BY </a:t>
            </a:r>
            <a:r>
              <a:rPr lang="el-GR" sz="1800" dirty="0" err="1" smtClean="0"/>
              <a:t>Φοιτητές.Επώνυμο</a:t>
            </a:r>
            <a:r>
              <a:rPr lang="el-GR" sz="1800" dirty="0" smtClean="0"/>
              <a:t> ;</a:t>
            </a:r>
          </a:p>
          <a:p>
            <a:pPr marL="0" lvl="1" indent="0">
              <a:spcBef>
                <a:spcPts val="0"/>
              </a:spcBef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4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- </a:t>
            </a:r>
            <a:r>
              <a:rPr lang="el-GR" dirty="0"/>
              <a:t>γενική </a:t>
            </a:r>
            <a:r>
              <a:rPr lang="el-GR" dirty="0" smtClean="0"/>
              <a:t>μορφή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l-GR" sz="2000" dirty="0"/>
              <a:t> </a:t>
            </a:r>
            <a:r>
              <a:rPr lang="el-GR" sz="2000" i="1" dirty="0"/>
              <a:t>A</a:t>
            </a:r>
            <a:r>
              <a:rPr lang="el-GR" sz="2000" dirty="0"/>
              <a:t>1, </a:t>
            </a:r>
            <a:r>
              <a:rPr lang="el-GR" sz="2000" i="1" dirty="0"/>
              <a:t>A</a:t>
            </a:r>
            <a:r>
              <a:rPr lang="el-GR" sz="2000" dirty="0"/>
              <a:t>2, ..., </a:t>
            </a:r>
            <a:r>
              <a:rPr lang="el-GR" sz="2000" i="1" dirty="0"/>
              <a:t>An ,f(A),</a:t>
            </a:r>
          </a:p>
          <a:p>
            <a:pPr>
              <a:buNone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el-GR" sz="2000" dirty="0"/>
              <a:t> </a:t>
            </a:r>
            <a:r>
              <a:rPr lang="el-GR" sz="2000" i="1" dirty="0"/>
              <a:t>r</a:t>
            </a:r>
            <a:r>
              <a:rPr lang="el-GR" sz="2000" dirty="0"/>
              <a:t>1, </a:t>
            </a:r>
            <a:r>
              <a:rPr lang="el-GR" sz="2000" i="1" dirty="0"/>
              <a:t>r</a:t>
            </a:r>
            <a:r>
              <a:rPr lang="el-GR" sz="2000" dirty="0"/>
              <a:t>2, ..., </a:t>
            </a:r>
            <a:r>
              <a:rPr lang="el-GR" sz="2000" i="1" dirty="0"/>
              <a:t>rm</a:t>
            </a:r>
          </a:p>
          <a:p>
            <a:pPr>
              <a:buNone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WHERE</a:t>
            </a:r>
            <a:r>
              <a:rPr lang="el-GR" sz="2000" dirty="0">
                <a:solidFill>
                  <a:srgbClr val="FF6E01"/>
                </a:solidFill>
              </a:rPr>
              <a:t> </a:t>
            </a:r>
            <a:r>
              <a:rPr lang="el-GR" sz="2000" i="1" dirty="0"/>
              <a:t>P</a:t>
            </a:r>
          </a:p>
          <a:p>
            <a:pPr>
              <a:buNone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GROUP BY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i="1" dirty="0"/>
              <a:t>A</a:t>
            </a:r>
            <a:r>
              <a:rPr lang="el-GR" sz="2000" dirty="0"/>
              <a:t>1, </a:t>
            </a:r>
            <a:r>
              <a:rPr lang="el-GR" sz="2000" i="1" dirty="0"/>
              <a:t>A</a:t>
            </a:r>
            <a:r>
              <a:rPr lang="el-GR" sz="2000" dirty="0"/>
              <a:t>2, ..., </a:t>
            </a:r>
            <a:r>
              <a:rPr lang="el-GR" sz="2000" i="1" dirty="0" smtClean="0"/>
              <a:t>An</a:t>
            </a:r>
            <a:endParaRPr lang="el-GR" sz="2000" i="1" dirty="0"/>
          </a:p>
          <a:p>
            <a:pPr>
              <a:buNone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ORDER BY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i="1" dirty="0"/>
              <a:t>A</a:t>
            </a:r>
            <a:r>
              <a:rPr lang="el-GR" sz="2000" dirty="0"/>
              <a:t>x</a:t>
            </a:r>
            <a:r>
              <a:rPr lang="el-GR" sz="2000" i="1" dirty="0"/>
              <a:t>,.., A</a:t>
            </a:r>
            <a:r>
              <a:rPr lang="el-GR" sz="2000" dirty="0"/>
              <a:t>y [ASC | DESC]</a:t>
            </a:r>
            <a:endParaRPr lang="en-US" sz="2000" dirty="0"/>
          </a:p>
          <a:p>
            <a:pPr algn="just">
              <a:buNone/>
            </a:pPr>
            <a:endParaRPr lang="el-GR" sz="2000" dirty="0"/>
          </a:p>
          <a:p>
            <a:pPr algn="just">
              <a:buNone/>
            </a:pPr>
            <a:r>
              <a:rPr lang="el-GR" sz="2000" b="1" dirty="0"/>
              <a:t>ORDER BY</a:t>
            </a:r>
            <a:r>
              <a:rPr lang="el-GR" sz="2000" dirty="0"/>
              <a:t>: Ταξινόμηση αποτελεσμάτων ως προς τα καθοριζόμενα </a:t>
            </a:r>
            <a:r>
              <a:rPr lang="el-GR" sz="2000" dirty="0" smtClean="0"/>
              <a:t>πεδία</a:t>
            </a:r>
          </a:p>
          <a:p>
            <a:pPr algn="just">
              <a:buNone/>
            </a:pPr>
            <a:r>
              <a:rPr lang="el-GR" sz="2000" dirty="0" smtClean="0"/>
              <a:t>κατά </a:t>
            </a:r>
            <a:r>
              <a:rPr lang="el-GR" sz="2000" dirty="0"/>
              <a:t>σειρά αύξουσα (ASCending) ή φθίνουσα (DESCending</a:t>
            </a:r>
            <a:r>
              <a:rPr lang="el-GR" sz="2000" dirty="0" smtClean="0"/>
              <a:t>).</a:t>
            </a:r>
            <a:endParaRPr lang="el-GR" sz="2000" dirty="0"/>
          </a:p>
          <a:p>
            <a:pPr algn="just">
              <a:buNone/>
            </a:pPr>
            <a:endParaRPr lang="el-GR" sz="2000" dirty="0"/>
          </a:p>
          <a:p>
            <a:pPr algn="just">
              <a:buNone/>
            </a:pPr>
            <a:r>
              <a:rPr lang="el-GR" sz="2000" b="1" dirty="0"/>
              <a:t>GROUP BY</a:t>
            </a:r>
            <a:r>
              <a:rPr lang="el-GR" sz="2000" dirty="0"/>
              <a:t>: Ομαδοποίηση αποτελεσμάτων και εφαρμογή της </a:t>
            </a:r>
            <a:r>
              <a:rPr lang="el-GR" sz="2000" dirty="0" smtClean="0"/>
              <a:t>συνάρτησης</a:t>
            </a:r>
          </a:p>
          <a:p>
            <a:pPr algn="just">
              <a:buNone/>
            </a:pPr>
            <a:r>
              <a:rPr lang="el-GR" sz="2000" dirty="0" smtClean="0"/>
              <a:t>f(A</a:t>
            </a:r>
            <a:r>
              <a:rPr lang="el-GR" sz="2000" dirty="0"/>
              <a:t>) σε κάθε ομάδα χωριστά. Η πρόταση having καθορίζει μια </a:t>
            </a:r>
            <a:r>
              <a:rPr lang="el-GR" sz="2000" dirty="0" smtClean="0"/>
              <a:t>συνθήκη </a:t>
            </a:r>
          </a:p>
          <a:p>
            <a:pPr algn="just">
              <a:buNone/>
            </a:pPr>
            <a:r>
              <a:rPr lang="el-GR" sz="2000" dirty="0" smtClean="0"/>
              <a:t>αναζήτησης </a:t>
            </a:r>
            <a:r>
              <a:rPr lang="el-GR" sz="2000" dirty="0"/>
              <a:t>για τις</a:t>
            </a:r>
            <a:r>
              <a:rPr lang="en-US" sz="2000" dirty="0"/>
              <a:t> </a:t>
            </a:r>
            <a:r>
              <a:rPr lang="el-GR" sz="2000" dirty="0" smtClean="0"/>
              <a:t>ομάδες.</a:t>
            </a:r>
            <a:endParaRPr lang="en-US" sz="2000" dirty="0"/>
          </a:p>
          <a:p>
            <a:pPr algn="just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56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- </a:t>
            </a:r>
            <a:r>
              <a:rPr lang="el-GR" dirty="0"/>
              <a:t>γενική μορφή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/>
              <a:t>Συναρτήσεις συνάθροισης (aggregate functions</a:t>
            </a:r>
            <a:r>
              <a:rPr lang="el-GR" sz="2800" b="1" dirty="0" smtClean="0"/>
              <a:t>):</a:t>
            </a:r>
            <a:endParaRPr lang="el-GR" sz="2400" b="1" dirty="0"/>
          </a:p>
          <a:p>
            <a:pPr lvl="1"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AVG(A</a:t>
            </a:r>
            <a:r>
              <a:rPr lang="el-GR" sz="2400" dirty="0"/>
              <a:t>) μέσος όρος τιμών του </a:t>
            </a:r>
            <a:r>
              <a:rPr lang="el-GR" sz="2400" dirty="0" smtClean="0"/>
              <a:t>Α.</a:t>
            </a:r>
            <a:endParaRPr lang="el-GR" sz="2400" dirty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/>
              <a:t>SUM(A) άθροισμα τιμών του </a:t>
            </a:r>
            <a:r>
              <a:rPr lang="el-GR" sz="2400" dirty="0" smtClean="0"/>
              <a:t>Α.</a:t>
            </a:r>
            <a:endParaRPr lang="el-GR" sz="2400" dirty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/>
              <a:t>MIN(A) η ελάχιστη των τιμών του </a:t>
            </a:r>
            <a:r>
              <a:rPr lang="el-GR" sz="2400" dirty="0" smtClean="0"/>
              <a:t>Α.</a:t>
            </a:r>
            <a:endParaRPr lang="el-GR" sz="2400" dirty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/>
              <a:t>MAX(A) η μέγιστη των τιμών του </a:t>
            </a:r>
            <a:r>
              <a:rPr lang="el-GR" sz="2400" dirty="0" smtClean="0"/>
              <a:t>Α.</a:t>
            </a:r>
            <a:endParaRPr lang="el-GR" sz="2400" dirty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/>
              <a:t>COUNT(A) το πλήθος των τιμών του </a:t>
            </a:r>
            <a:r>
              <a:rPr lang="el-GR" sz="2400" dirty="0" smtClean="0"/>
              <a:t>Α.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30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Ομαδοποιήσεις - Παραδείγματα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SELECT</a:t>
            </a:r>
            <a:r>
              <a:rPr lang="en-US" sz="2400" dirty="0"/>
              <a:t> BAUMOI.</a:t>
            </a:r>
            <a:r>
              <a:rPr lang="el-GR" sz="2400" dirty="0"/>
              <a:t>ΒΑΘΜΟΣ </a:t>
            </a:r>
            <a:r>
              <a:rPr lang="en-US" sz="2400" dirty="0"/>
              <a:t>AS baumos, </a:t>
            </a:r>
            <a:r>
              <a:rPr lang="el-GR" sz="2400" dirty="0"/>
              <a:t>Φοιτητές.ΑΕΜ </a:t>
            </a:r>
            <a:r>
              <a:rPr lang="en-US" sz="2400" dirty="0"/>
              <a:t>AS aem, </a:t>
            </a:r>
            <a:r>
              <a:rPr lang="el-GR" sz="2400" dirty="0"/>
              <a:t>Φοιτητές.Όνομα </a:t>
            </a:r>
            <a:r>
              <a:rPr lang="en-US" sz="2400" dirty="0"/>
              <a:t>AS name, </a:t>
            </a:r>
            <a:r>
              <a:rPr lang="el-GR" sz="2400" dirty="0"/>
              <a:t>Φοιτητές.Επώνυμο </a:t>
            </a:r>
            <a:r>
              <a:rPr lang="en-US" sz="2400" dirty="0"/>
              <a:t>AS surname </a:t>
            </a:r>
          </a:p>
          <a:p>
            <a:pPr marL="0" indent="0">
              <a:buNone/>
            </a:pPr>
            <a:r>
              <a:rPr lang="en-US" sz="2400" b="1" dirty="0"/>
              <a:t>INTO</a:t>
            </a:r>
            <a:r>
              <a:rPr lang="en-US" sz="2400" dirty="0"/>
              <a:t> totls</a:t>
            </a:r>
          </a:p>
          <a:p>
            <a:pPr marL="0" indent="0">
              <a:buNone/>
            </a:pPr>
            <a:r>
              <a:rPr lang="en-US" sz="2400" b="1" dirty="0"/>
              <a:t>FROM</a:t>
            </a:r>
            <a:r>
              <a:rPr lang="en-US" sz="2400" dirty="0"/>
              <a:t> BAUMOI, </a:t>
            </a:r>
            <a:r>
              <a:rPr lang="el-GR" sz="2400" dirty="0"/>
              <a:t>Φοιτητές</a:t>
            </a:r>
          </a:p>
          <a:p>
            <a:pPr marL="0" indent="0">
              <a:buNone/>
            </a:pPr>
            <a:r>
              <a:rPr lang="en-US" sz="2400" b="1" dirty="0"/>
              <a:t>WHERE</a:t>
            </a:r>
            <a:r>
              <a:rPr lang="en-US" sz="2400" dirty="0"/>
              <a:t> </a:t>
            </a:r>
            <a:r>
              <a:rPr lang="el-GR" sz="2400" dirty="0"/>
              <a:t>Φοιτητές.ΑΕΜ=</a:t>
            </a:r>
            <a:r>
              <a:rPr lang="en-US" sz="2400" dirty="0"/>
              <a:t>BAUMOI.</a:t>
            </a:r>
            <a:r>
              <a:rPr lang="el-GR" sz="2400" dirty="0"/>
              <a:t>ΑΕΜ;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b="1" dirty="0"/>
              <a:t>SELECT</a:t>
            </a:r>
            <a:r>
              <a:rPr lang="en-US" sz="2400" dirty="0"/>
              <a:t> surname, name, avg(baumos)</a:t>
            </a:r>
          </a:p>
          <a:p>
            <a:pPr marL="0" indent="0">
              <a:buNone/>
            </a:pPr>
            <a:r>
              <a:rPr lang="en-US" sz="2400" b="1" dirty="0"/>
              <a:t>FROM</a:t>
            </a:r>
            <a:r>
              <a:rPr lang="en-US" sz="2400" dirty="0"/>
              <a:t> totls</a:t>
            </a:r>
          </a:p>
          <a:p>
            <a:pPr marL="0" indent="0">
              <a:buNone/>
            </a:pPr>
            <a:r>
              <a:rPr lang="en-US" sz="2400" b="1" dirty="0"/>
              <a:t>GROYP BY </a:t>
            </a:r>
            <a:r>
              <a:rPr lang="en-US" sz="2400" dirty="0"/>
              <a:t>surname;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01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sz="4900" dirty="0" smtClean="0">
                <a:latin typeface="+mn-lt"/>
              </a:rPr>
              <a:t>Ερωτήσεις</a:t>
            </a: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468052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Ευχαριστώ για την προσοχή σας</a:t>
            </a:r>
          </a:p>
          <a:p>
            <a:pPr marL="0" indent="0" algn="ctr">
              <a:buNone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dirty="0"/>
              <a:t>Καλό απόγευμα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FA00-9C3D-4EC4-886C-58280529CBF7}" type="slidenum">
              <a:rPr lang="el-GR" smtClean="0"/>
              <a:t>19</a:t>
            </a:fld>
            <a:endParaRPr lang="el-GR" dirty="0"/>
          </a:p>
        </p:txBody>
      </p:sp>
      <p:pic>
        <p:nvPicPr>
          <p:cNvPr id="14338" name="Picture 2" descr="εικόνα cart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1438781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Άδειες </a:t>
            </a:r>
            <a:r>
              <a:rPr lang="el-GR" dirty="0" smtClean="0"/>
              <a:t>Χρήσης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2448"/>
          </a:xfrm>
        </p:spPr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just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 dirty="0"/>
          </a:p>
        </p:txBody>
      </p:sp>
      <p:pic>
        <p:nvPicPr>
          <p:cNvPr id="1026" name="Picture 2" descr="λογότυπο creative commo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20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endParaRPr lang="el-GR" dirty="0" smtClean="0"/>
          </a:p>
          <a:p>
            <a:pPr>
              <a:spcBef>
                <a:spcPts val="1800"/>
              </a:spcBef>
            </a:pPr>
            <a:r>
              <a:rPr lang="el-GR" dirty="0" smtClean="0"/>
              <a:t>Σημειώσεις </a:t>
            </a:r>
            <a:r>
              <a:rPr lang="el-GR" dirty="0"/>
              <a:t>«Βάσεις Δεδομένων»,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Αλ</a:t>
            </a:r>
            <a:r>
              <a:rPr lang="el-GR" dirty="0"/>
              <a:t>. Τσιμπίρης-Ι. Κόκκινος, ΑΤΕΙ </a:t>
            </a:r>
            <a:r>
              <a:rPr lang="el-GR" dirty="0" smtClean="0"/>
              <a:t>Σερρών.</a:t>
            </a:r>
            <a:endParaRPr lang="en-US" dirty="0" smtClean="0"/>
          </a:p>
          <a:p>
            <a:pPr>
              <a:spcBef>
                <a:spcPts val="1800"/>
              </a:spcBef>
            </a:pPr>
            <a:endParaRPr lang="el-GR" dirty="0"/>
          </a:p>
          <a:p>
            <a:pPr algn="just">
              <a:spcBef>
                <a:spcPts val="1800"/>
              </a:spcBef>
            </a:pPr>
            <a:r>
              <a:rPr lang="en-US" dirty="0" smtClean="0">
                <a:hlinkClick r:id="rId2"/>
              </a:rPr>
              <a:t>http:// www.w3schools.com/sql/default.asp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3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21</a:t>
            </a:fld>
            <a:endParaRPr lang="el-GR" dirty="0"/>
          </a:p>
        </p:txBody>
      </p:sp>
      <p:pic>
        <p:nvPicPr>
          <p:cNvPr id="17410" name="Picture 2" descr="λογότυπ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6" y="3590845"/>
            <a:ext cx="4822354" cy="77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Σημείωμα Αναφοράς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Copyright</a:t>
            </a:r>
            <a:r>
              <a:rPr lang="el-GR" dirty="0"/>
              <a:t> </a:t>
            </a:r>
            <a:r>
              <a:rPr lang="el-GR" dirty="0" smtClean="0"/>
              <a:t>Πανεπιστήμιο Δυτικής </a:t>
            </a:r>
            <a:r>
              <a:rPr lang="el-GR" dirty="0"/>
              <a:t>Μακεδονίας</a:t>
            </a:r>
            <a:r>
              <a:rPr lang="en-US" dirty="0"/>
              <a:t>, </a:t>
            </a:r>
            <a:r>
              <a:rPr lang="el-GR" dirty="0" smtClean="0"/>
              <a:t>Τμήμα Μηχανικών Πληροφορικής και Τηλεπικοινωνιών, Αγγελίδης Παντελής. «</a:t>
            </a:r>
            <a:r>
              <a:rPr lang="el-GR" b="1" dirty="0" smtClean="0"/>
              <a:t>Εισαγωγή στην </a:t>
            </a:r>
            <a:r>
              <a:rPr lang="el-GR" b="1" dirty="0" err="1" smtClean="0"/>
              <a:t>ΠΛηροφορική</a:t>
            </a:r>
            <a:r>
              <a:rPr lang="el-GR" dirty="0" smtClean="0"/>
              <a:t>». </a:t>
            </a:r>
            <a:r>
              <a:rPr lang="el-GR" dirty="0"/>
              <a:t>Έκδοση: 1.0. </a:t>
            </a:r>
            <a:r>
              <a:rPr lang="el-GR" dirty="0" smtClean="0"/>
              <a:t>Κοζάνη 2015</a:t>
            </a:r>
            <a:r>
              <a:rPr lang="el-GR" dirty="0"/>
              <a:t>. Διαθέσιμο από τη δικτυακή διεύθυνση: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>
                <a:hlinkClick r:id="rId2"/>
              </a:rPr>
              <a:t>https:</a:t>
            </a:r>
            <a:r>
              <a:rPr lang="el-GR" dirty="0">
                <a:hlinkClick r:id="rId2"/>
              </a:rPr>
              <a:t> </a:t>
            </a:r>
            <a:r>
              <a:rPr lang="en-US" dirty="0">
                <a:hlinkClick r:id="rId2"/>
              </a:rPr>
              <a:t>//eclass.uowm.gr/courses/ICTE100/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/>
              <a:t>Creative Commons</a:t>
            </a:r>
            <a:r>
              <a:rPr lang="el-GR" sz="1800" dirty="0"/>
              <a:t> Αναφορά, Όχι Παράγωγα Έργα Μη Εμπορική Χρήση 4.0 [1] ή μεταγενέστερη, Διεθνής Έκδοση.</a:t>
            </a:r>
            <a:r>
              <a:rPr lang="en-US" sz="1800" dirty="0"/>
              <a:t>  </a:t>
            </a:r>
            <a:r>
              <a:rPr lang="el-GR" sz="1800" dirty="0"/>
              <a:t>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pPr marL="0" indent="0">
              <a:buNone/>
            </a:pPr>
            <a:r>
              <a:rPr lang="el-GR" sz="1800" dirty="0"/>
              <a:t>   </a:t>
            </a:r>
          </a:p>
          <a:p>
            <a:pPr marL="0" indent="0">
              <a:buNone/>
            </a:pPr>
            <a:r>
              <a:rPr lang="el-GR" sz="1800" dirty="0"/>
              <a:t> </a:t>
            </a:r>
          </a:p>
          <a:p>
            <a:pPr marL="0" indent="0">
              <a:buNone/>
            </a:pPr>
            <a:r>
              <a:rPr lang="el-GR" sz="1800" dirty="0"/>
              <a:t>[1] </a:t>
            </a:r>
            <a:r>
              <a:rPr lang="en-US" sz="1800" u="sng" dirty="0" smtClean="0">
                <a:hlinkClick r:id="rId2"/>
              </a:rPr>
              <a:t>h t </a:t>
            </a:r>
            <a:r>
              <a:rPr lang="en-US" sz="1800" u="sng" dirty="0" err="1" smtClean="0">
                <a:hlinkClick r:id="rId2"/>
              </a:rPr>
              <a:t>t</a:t>
            </a:r>
            <a:r>
              <a:rPr lang="en-US" sz="1800" u="sng" dirty="0" smtClean="0">
                <a:hlinkClick r:id="rId2"/>
              </a:rPr>
              <a:t> p </a:t>
            </a:r>
            <a:r>
              <a:rPr lang="el-GR" sz="1800" u="sng" dirty="0" smtClean="0">
                <a:hlinkClick r:id="rId2"/>
              </a:rPr>
              <a:t>://</a:t>
            </a:r>
            <a:r>
              <a:rPr lang="en-US" sz="1800" u="sng" dirty="0" err="1">
                <a:hlinkClick r:id="rId2"/>
              </a:rPr>
              <a:t>creativecommons</a:t>
            </a:r>
            <a:r>
              <a:rPr lang="el-GR" sz="1800" u="sng" dirty="0">
                <a:hlinkClick r:id="rId2"/>
              </a:rPr>
              <a:t>.</a:t>
            </a:r>
            <a:r>
              <a:rPr lang="en-US" sz="1800" u="sng" dirty="0">
                <a:hlinkClick r:id="rId2"/>
              </a:rPr>
              <a:t>org</a:t>
            </a:r>
            <a:r>
              <a:rPr lang="el-GR" sz="1800" u="sng" dirty="0">
                <a:hlinkClick r:id="rId2"/>
              </a:rPr>
              <a:t>/</a:t>
            </a:r>
            <a:r>
              <a:rPr lang="en-US" sz="1800" u="sng" dirty="0">
                <a:hlinkClick r:id="rId2"/>
              </a:rPr>
              <a:t>licenses</a:t>
            </a:r>
            <a:r>
              <a:rPr lang="el-GR" sz="1800" u="sng" dirty="0">
                <a:hlinkClick r:id="rId2"/>
              </a:rPr>
              <a:t>/</a:t>
            </a:r>
            <a:r>
              <a:rPr lang="en-US" sz="1800" u="sng" dirty="0">
                <a:hlinkClick r:id="rId2"/>
              </a:rPr>
              <a:t>by</a:t>
            </a:r>
            <a:r>
              <a:rPr lang="el-GR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nc</a:t>
            </a:r>
            <a:r>
              <a:rPr lang="el-GR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nd</a:t>
            </a:r>
            <a:r>
              <a:rPr lang="el-GR" sz="1800" u="sng" dirty="0">
                <a:hlinkClick r:id="rId2"/>
              </a:rPr>
              <a:t>/4.0/</a:t>
            </a:r>
            <a:r>
              <a:rPr lang="el-GR" sz="1800" dirty="0"/>
              <a:t> </a:t>
            </a:r>
          </a:p>
          <a:p>
            <a:pPr marL="0" indent="0">
              <a:buNone/>
            </a:pPr>
            <a:r>
              <a:rPr lang="el-GR" sz="1800" dirty="0"/>
              <a:t>Ως Μη Εμπορική ορίζεται η χρήση:</a:t>
            </a:r>
          </a:p>
          <a:p>
            <a:r>
              <a:rPr lang="el-GR" sz="1800" dirty="0" smtClean="0"/>
              <a:t>που </a:t>
            </a:r>
            <a:r>
              <a:rPr lang="el-GR" sz="1800" dirty="0"/>
              <a:t>δεν περιλαμβάνει άμεσο ή έμμεσο οικονομικό όφελος από την χρήση του έργου για το διανομέα του έργου και </a:t>
            </a:r>
            <a:r>
              <a:rPr lang="el-GR" sz="1800" dirty="0" err="1"/>
              <a:t>αδειοδόχο</a:t>
            </a:r>
            <a:r>
              <a:rPr lang="el-GR" sz="1800" dirty="0"/>
              <a:t> </a:t>
            </a:r>
          </a:p>
          <a:p>
            <a:r>
              <a:rPr lang="el-GR" sz="1800" dirty="0" smtClean="0"/>
              <a:t>που </a:t>
            </a:r>
            <a:r>
              <a:rPr lang="el-GR" sz="1800" dirty="0"/>
              <a:t>δεν περιλαμβάνει οικονομική συναλλαγή ως προϋπόθεση για τη χρήση ή πρόσβαση στο έργο</a:t>
            </a:r>
          </a:p>
          <a:p>
            <a:r>
              <a:rPr lang="el-GR" sz="1800" dirty="0" smtClean="0"/>
              <a:t>που </a:t>
            </a:r>
            <a:r>
              <a:rPr lang="el-GR" sz="1800" dirty="0"/>
              <a:t>δεν προσπορίζει στο διανομέα του έργου και </a:t>
            </a:r>
            <a:r>
              <a:rPr lang="el-GR" sz="1800" dirty="0" err="1"/>
              <a:t>αδειοδόχο</a:t>
            </a:r>
            <a:r>
              <a:rPr lang="el-GR" sz="1800" dirty="0"/>
              <a:t> έμμεσο οικονομικό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2" descr="creative comm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02588"/>
            <a:ext cx="1622553" cy="5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8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Διατήρηση Σημειωμάτων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Οποιαδήποτε αναπαραγωγή ή διασκευή του υλικού θα πρέπει να συμπεριλαμβάνει:</a:t>
            </a:r>
          </a:p>
          <a:p>
            <a:pPr lvl="1"/>
            <a:r>
              <a:rPr lang="el-GR" dirty="0"/>
              <a:t>το Σημείωμα Αναφοράς</a:t>
            </a:r>
          </a:p>
          <a:p>
            <a:pPr lvl="1"/>
            <a:r>
              <a:rPr lang="el-GR" dirty="0"/>
              <a:t>το Σημείωμα </a:t>
            </a:r>
            <a:r>
              <a:rPr lang="el-GR" dirty="0" err="1"/>
              <a:t>Αδειοδότησης</a:t>
            </a:r>
            <a:endParaRPr lang="el-GR" dirty="0"/>
          </a:p>
          <a:p>
            <a:pPr lvl="1"/>
            <a:r>
              <a:rPr lang="el-GR" dirty="0"/>
              <a:t>τη δήλωση Διατήρησης Σημειωμάτων</a:t>
            </a:r>
          </a:p>
          <a:p>
            <a:pPr lvl="1"/>
            <a:r>
              <a:rPr lang="el-GR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dirty="0"/>
              <a:t>μαζί με τους συνοδευόμενους </a:t>
            </a:r>
            <a:r>
              <a:rPr lang="el-GR" dirty="0" err="1"/>
              <a:t>υπερσυνδέσμους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3"/>
            <a:ext cx="8229600" cy="3555025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</a:t>
            </a:r>
            <a:r>
              <a:rPr lang="el-GR" sz="2400" b="1" dirty="0" smtClean="0"/>
              <a:t>Ψηφιακά Μαθήματα </a:t>
            </a:r>
            <a:r>
              <a:rPr lang="el-GR" sz="2400" b="1" dirty="0"/>
              <a:t>στο Πανεπιστήμιο </a:t>
            </a:r>
            <a:r>
              <a:rPr lang="el-GR" sz="2400" b="1" dirty="0" smtClean="0"/>
              <a:t>Δυτικής Μακεδονίας</a:t>
            </a:r>
            <a:r>
              <a:rPr lang="el-GR" sz="2400" dirty="0" smtClean="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(</a:t>
            </a:r>
            <a:r>
              <a:rPr lang="el-GR" sz="2400" dirty="0"/>
              <a:t>Ευρωπαϊκό Κοινωνικό Ταμείο) και από εθνικούς πόρους.</a:t>
            </a:r>
          </a:p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 dirty="0"/>
          </a:p>
        </p:txBody>
      </p:sp>
      <p:pic>
        <p:nvPicPr>
          <p:cNvPr id="6" name="Θέση περιεχομένου 5" descr="εικόνα Λογότυπο ΕΣΠΑ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0" y="4986173"/>
            <a:ext cx="4442460" cy="1107123"/>
          </a:xfrm>
        </p:spPr>
      </p:pic>
    </p:spTree>
    <p:extLst>
      <p:ext uri="{BB962C8B-B14F-4D97-AF65-F5344CB8AC3E}">
        <p14:creationId xmlns:p14="http://schemas.microsoft.com/office/powerpoint/2010/main" val="36373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Σκοπός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 </a:t>
            </a:r>
            <a:r>
              <a:rPr lang="el-GR" b="1" dirty="0" smtClean="0"/>
              <a:t>Σκοπός</a:t>
            </a:r>
            <a:r>
              <a:rPr lang="el-GR" dirty="0" smtClean="0"/>
              <a:t> της ενότητας είναι η :</a:t>
            </a:r>
            <a:endParaRPr lang="en-US" dirty="0" smtClean="0"/>
          </a:p>
          <a:p>
            <a:pPr marL="857250" lvl="1" indent="-457200" algn="just">
              <a:spcBef>
                <a:spcPts val="1800"/>
              </a:spcBef>
              <a:spcAft>
                <a:spcPts val="600"/>
              </a:spcAft>
            </a:pPr>
            <a:r>
              <a:rPr lang="el-GR" dirty="0" smtClean="0"/>
              <a:t>Η εισαγωγή στην γλώσσα </a:t>
            </a:r>
            <a:r>
              <a:rPr lang="en-US" dirty="0" smtClean="0"/>
              <a:t>SQL.</a:t>
            </a:r>
            <a:endParaRPr lang="el-GR" b="1" dirty="0" smtClean="0"/>
          </a:p>
          <a:p>
            <a:pPr marL="857250" lvl="1" indent="-457200" algn="just">
              <a:spcBef>
                <a:spcPts val="1800"/>
              </a:spcBef>
              <a:spcAft>
                <a:spcPts val="600"/>
              </a:spcAft>
            </a:pPr>
            <a:r>
              <a:rPr lang="el-GR" dirty="0" smtClean="0"/>
              <a:t>Γνωριμία με τις εντολές σε </a:t>
            </a:r>
            <a:r>
              <a:rPr lang="en-US" b="1" dirty="0" smtClean="0"/>
              <a:t>SQL</a:t>
            </a:r>
            <a:r>
              <a:rPr lang="el-GR" b="1" dirty="0" smtClean="0"/>
              <a:t>.</a:t>
            </a:r>
            <a:endParaRPr lang="en-US" b="1" dirty="0" smtClean="0"/>
          </a:p>
          <a:p>
            <a:endParaRPr lang="el-GR" sz="3600" dirty="0" smtClean="0"/>
          </a:p>
          <a:p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1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Περίγραμμα διάλεξης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4000" b="1" dirty="0" smtClean="0"/>
              <a:t>Βάσεις Δεδομένων:</a:t>
            </a:r>
            <a:endParaRPr lang="en-US" sz="4000" b="1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3600" dirty="0" smtClean="0"/>
              <a:t>Η </a:t>
            </a:r>
            <a:r>
              <a:rPr lang="el-GR" sz="3600" dirty="0"/>
              <a:t>γλώσσα </a:t>
            </a:r>
            <a:r>
              <a:rPr lang="el-GR" sz="3600" dirty="0" smtClean="0"/>
              <a:t>SQL.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3600" smtClean="0"/>
              <a:t>Παραδείγματα.</a:t>
            </a:r>
            <a:endParaRPr lang="el-GR" sz="3600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74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γλώσσα </a:t>
            </a:r>
            <a:r>
              <a:rPr lang="en-US" dirty="0" smtClean="0"/>
              <a:t>SQL</a:t>
            </a:r>
            <a:r>
              <a:rPr lang="el-GR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10000"/>
              </a:spcBef>
              <a:buNone/>
            </a:pPr>
            <a:r>
              <a:rPr lang="el-GR" sz="1900" b="1" dirty="0">
                <a:latin typeface="Calibri" pitchFamily="34" charset="0"/>
                <a:cs typeface="Calibri" pitchFamily="34" charset="0"/>
              </a:rPr>
              <a:t>Η γλώσσα SQL (Structured Query Language</a:t>
            </a:r>
            <a:r>
              <a:rPr lang="el-GR" sz="1900" b="1" dirty="0" smtClean="0">
                <a:latin typeface="Calibri" pitchFamily="34" charset="0"/>
                <a:cs typeface="Calibri" pitchFamily="34" charset="0"/>
              </a:rPr>
              <a:t>):</a:t>
            </a:r>
            <a:endParaRPr lang="el-GR" sz="1900" b="1" dirty="0"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Είναι μια δηλωτική γλώσσα (</a:t>
            </a:r>
            <a:r>
              <a:rPr lang="el-GR" sz="1900" dirty="0" smtClean="0">
                <a:latin typeface="Calibri" pitchFamily="34" charset="0"/>
                <a:cs typeface="Calibri" pitchFamily="34" charset="0"/>
              </a:rPr>
              <a:t>μη-διαδικασιακή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) στην οποία περιγράφουμε τι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900" dirty="0" smtClean="0">
                <a:latin typeface="Calibri" pitchFamily="34" charset="0"/>
                <a:cs typeface="Calibri" pitchFamily="34" charset="0"/>
              </a:rPr>
              <a:t>θέλουμε. </a:t>
            </a:r>
            <a:endParaRPr lang="el-GR" sz="1900" dirty="0"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Μπορεί να ενσωματωθεί σε άλλες γλώσσες </a:t>
            </a:r>
            <a:r>
              <a:rPr lang="el-GR" sz="1900" dirty="0" smtClean="0">
                <a:latin typeface="Calibri" pitchFamily="34" charset="0"/>
                <a:cs typeface="Calibri" pitchFamily="34" charset="0"/>
              </a:rPr>
              <a:t>προγραμματισμού.</a:t>
            </a:r>
            <a:endParaRPr lang="el-GR" sz="1900" dirty="0"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Το λογισμικό της ΒΔ αναλαμβάνει την εύρεση και ανάκτηση των δεδομένων από τη </a:t>
            </a:r>
            <a:r>
              <a:rPr lang="el-GR" sz="1900" dirty="0" smtClean="0">
                <a:latin typeface="Calibri" pitchFamily="34" charset="0"/>
                <a:cs typeface="Calibri" pitchFamily="34" charset="0"/>
              </a:rPr>
              <a:t>βάση.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ct val="10000"/>
              </a:spcBef>
              <a:buNone/>
            </a:pPr>
            <a:r>
              <a:rPr lang="el-GR" sz="1900" b="1" dirty="0">
                <a:latin typeface="Calibri" pitchFamily="34" charset="0"/>
                <a:cs typeface="Calibri" pitchFamily="34" charset="0"/>
              </a:rPr>
              <a:t>H SQL αποτελείται από δύο </a:t>
            </a:r>
            <a:r>
              <a:rPr lang="el-GR" sz="1900" b="1" dirty="0" smtClean="0">
                <a:latin typeface="Calibri" pitchFamily="34" charset="0"/>
                <a:cs typeface="Calibri" pitchFamily="34" charset="0"/>
              </a:rPr>
              <a:t>μέρη:</a:t>
            </a:r>
            <a:endParaRPr lang="el-GR" sz="1900" b="1" dirty="0"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900" i="1" dirty="0">
                <a:latin typeface="Calibri" pitchFamily="34" charset="0"/>
                <a:cs typeface="Calibri" pitchFamily="34" charset="0"/>
              </a:rPr>
              <a:t>Γ</a:t>
            </a:r>
            <a:r>
              <a:rPr lang="el-GR" sz="1900" i="1" dirty="0" smtClean="0">
                <a:latin typeface="Calibri" pitchFamily="34" charset="0"/>
                <a:cs typeface="Calibri" pitchFamily="34" charset="0"/>
              </a:rPr>
              <a:t>λώσσα </a:t>
            </a:r>
            <a:r>
              <a:rPr lang="el-GR" sz="1900" i="1" dirty="0">
                <a:latin typeface="Calibri" pitchFamily="34" charset="0"/>
                <a:cs typeface="Calibri" pitchFamily="34" charset="0"/>
              </a:rPr>
              <a:t>ορισμού δεδομένων (DDL</a:t>
            </a:r>
            <a:r>
              <a:rPr lang="el-GR" sz="1900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l-GR" sz="1900" i="1" dirty="0">
              <a:latin typeface="Calibri" pitchFamily="34" charset="0"/>
              <a:cs typeface="Calibri" pitchFamily="34" charset="0"/>
            </a:endParaRPr>
          </a:p>
          <a:p>
            <a:pPr lvl="2" algn="just">
              <a:spcBef>
                <a:spcPct val="1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Ε</a:t>
            </a:r>
            <a:r>
              <a:rPr lang="el-GR" sz="1900" dirty="0" smtClean="0">
                <a:latin typeface="Calibri" pitchFamily="34" charset="0"/>
                <a:cs typeface="Calibri" pitchFamily="34" charset="0"/>
              </a:rPr>
              <a:t>ντολές 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για τη δημιουργία πινάκων της ΒΔ, καθώς και ευρετηρίων πάνω σε πεδία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πινάκων για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  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ταχύτερη προσπέλαση στα </a:t>
            </a:r>
            <a:r>
              <a:rPr lang="el-GR" sz="1900" dirty="0" smtClean="0">
                <a:latin typeface="Calibri" pitchFamily="34" charset="0"/>
                <a:cs typeface="Calibri" pitchFamily="34" charset="0"/>
              </a:rPr>
              <a:t>δεδομένα.</a:t>
            </a:r>
          </a:p>
          <a:p>
            <a:pPr lvl="1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l-GR" sz="1900" i="1" dirty="0">
                <a:latin typeface="Calibri" pitchFamily="34" charset="0"/>
                <a:cs typeface="Calibri" pitchFamily="34" charset="0"/>
              </a:rPr>
              <a:t>Γ</a:t>
            </a:r>
            <a:r>
              <a:rPr lang="el-GR" sz="1900" i="1" dirty="0" smtClean="0">
                <a:latin typeface="Calibri" pitchFamily="34" charset="0"/>
                <a:cs typeface="Calibri" pitchFamily="34" charset="0"/>
              </a:rPr>
              <a:t>λώσσα χειρισμού δεδομένων (DML):</a:t>
            </a:r>
          </a:p>
          <a:p>
            <a:pPr lvl="2" algn="just">
              <a:spcBef>
                <a:spcPct val="10000"/>
              </a:spcBef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Ε</a:t>
            </a:r>
            <a:r>
              <a:rPr lang="el-GR" sz="1900" dirty="0" smtClean="0">
                <a:latin typeface="Calibri" pitchFamily="34" charset="0"/>
                <a:cs typeface="Calibri" pitchFamily="34" charset="0"/>
              </a:rPr>
              <a:t>ντολές 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για την εισαγωγή, διαγραφή ή τροποποίηση των τιμών των πλειάδων ενός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πίνακα, καθώς και εντολές οριστικής καταχώρησης ή ακύρωσης των εργασιών που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έγιναν στη </a:t>
            </a:r>
            <a:r>
              <a:rPr lang="el-GR" sz="1900" dirty="0" smtClean="0">
                <a:latin typeface="Calibri" pitchFamily="34" charset="0"/>
                <a:cs typeface="Calibri" pitchFamily="34" charset="0"/>
              </a:rPr>
              <a:t>ΒΔ.</a:t>
            </a:r>
            <a:endParaRPr lang="el-GR" sz="1900" dirty="0">
              <a:latin typeface="Calibri" pitchFamily="34" charset="0"/>
              <a:cs typeface="Calibri" pitchFamily="34" charset="0"/>
            </a:endParaRPr>
          </a:p>
          <a:p>
            <a:endParaRPr lang="el-GR" sz="19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22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Εντολές </a:t>
            </a:r>
            <a:r>
              <a:rPr lang="en-US" dirty="0"/>
              <a:t>SQL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7</a:t>
            </a:fld>
            <a:endParaRPr lang="el-GR" dirty="0"/>
          </a:p>
        </p:txBody>
      </p:sp>
      <p:graphicFrame>
        <p:nvGraphicFramePr>
          <p:cNvPr id="5" name="Θέση περιεχομένου 4" descr="πίνακας Εντολές SQ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812785"/>
              </p:ext>
            </p:extLst>
          </p:nvPr>
        </p:nvGraphicFramePr>
        <p:xfrm>
          <a:off x="1187624" y="1268760"/>
          <a:ext cx="6768752" cy="4854957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200487"/>
                <a:gridCol w="5568265"/>
              </a:tblGrid>
              <a:tr h="94457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Γλώσσα Ορισμού Δεδομένων (DDL) </a:t>
                      </a:r>
                      <a:endParaRPr lang="el-GR" sz="10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CREATE | DROP | ALTER TABLE (base table)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CREATE | DROP | ALTER VIEW (virtual table)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CREATE | DROP | ALTER INDEX (index table)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CREATE TABLE SUPPLIERS ( </a:t>
                      </a:r>
                      <a:r>
                        <a:rPr lang="en-US" sz="900" kern="1200" dirty="0" err="1">
                          <a:effectLst/>
                        </a:rPr>
                        <a:t>S_No</a:t>
                      </a:r>
                      <a:r>
                        <a:rPr lang="en-US" sz="900" kern="1200" dirty="0">
                          <a:effectLst/>
                        </a:rPr>
                        <a:t> NUMBER(4) NOT NULL, </a:t>
                      </a:r>
                      <a:r>
                        <a:rPr lang="en-US" sz="900" kern="1200" dirty="0" err="1">
                          <a:effectLst/>
                        </a:rPr>
                        <a:t>S_Name</a:t>
                      </a:r>
                      <a:r>
                        <a:rPr lang="en-US" sz="900" kern="1200" dirty="0">
                          <a:effectLst/>
                        </a:rPr>
                        <a:t> CHAR(25), </a:t>
                      </a:r>
                      <a:r>
                        <a:rPr lang="en-US" sz="900" kern="1200" dirty="0" err="1">
                          <a:effectLst/>
                        </a:rPr>
                        <a:t>S_City</a:t>
                      </a:r>
                      <a:r>
                        <a:rPr lang="en-US" sz="900" kern="1200" dirty="0">
                          <a:effectLst/>
                        </a:rPr>
                        <a:t> CHAR(20) ); 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CREATE INDEX </a:t>
                      </a:r>
                      <a:r>
                        <a:rPr lang="en-US" sz="900" kern="1200" dirty="0" err="1">
                          <a:effectLst/>
                        </a:rPr>
                        <a:t>Supplier_Name</a:t>
                      </a:r>
                      <a:r>
                        <a:rPr lang="en-US" sz="900" kern="1200" dirty="0">
                          <a:effectLst/>
                        </a:rPr>
                        <a:t> ON SUPPLIERS(</a:t>
                      </a:r>
                      <a:r>
                        <a:rPr lang="en-US" sz="900" kern="1200" dirty="0" err="1">
                          <a:effectLst/>
                        </a:rPr>
                        <a:t>S_Name</a:t>
                      </a:r>
                      <a:r>
                        <a:rPr lang="en-US" sz="900" kern="1200" dirty="0">
                          <a:effectLst/>
                        </a:rPr>
                        <a:t>);</a:t>
                      </a:r>
                      <a:endParaRPr lang="el-G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3761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Γλώσσα Χειρισμού Δεδομένων (DML)</a:t>
                      </a:r>
                      <a:endParaRPr lang="el-GR" sz="10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</a:rPr>
                        <a:t>SELECT </a:t>
                      </a:r>
                      <a:r>
                        <a:rPr lang="el-GR" sz="900" b="1" kern="1200" dirty="0">
                          <a:effectLst/>
                        </a:rPr>
                        <a:t>αναζήτηση</a:t>
                      </a:r>
                      <a:r>
                        <a:rPr lang="en-US" sz="900" kern="1200" dirty="0">
                          <a:effectLst/>
                        </a:rPr>
                        <a:t/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SELECT * FROM SUPPLIERS WHERE </a:t>
                      </a:r>
                      <a:r>
                        <a:rPr lang="en-US" sz="900" kern="1200" dirty="0" err="1">
                          <a:effectLst/>
                        </a:rPr>
                        <a:t>S_City</a:t>
                      </a:r>
                      <a:r>
                        <a:rPr lang="en-US" sz="900" kern="1200" dirty="0">
                          <a:effectLst/>
                        </a:rPr>
                        <a:t>='Athens';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b="1" kern="1200" dirty="0">
                          <a:effectLst/>
                        </a:rPr>
                        <a:t>INSERT </a:t>
                      </a:r>
                      <a:r>
                        <a:rPr lang="el-GR" sz="900" b="1" kern="1200" dirty="0">
                          <a:effectLst/>
                        </a:rPr>
                        <a:t>εισαγωγή εγγραφής</a:t>
                      </a:r>
                      <a:r>
                        <a:rPr lang="en-US" sz="900" kern="1200" dirty="0">
                          <a:effectLst/>
                        </a:rPr>
                        <a:t/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INSERT INTO SUPPLIERS VALUES ( 043, 'John', 'Athens');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b="1" kern="1200" dirty="0">
                          <a:effectLst/>
                        </a:rPr>
                        <a:t>DELETE </a:t>
                      </a:r>
                      <a:r>
                        <a:rPr lang="el-GR" sz="900" b="1" kern="1200" dirty="0">
                          <a:effectLst/>
                        </a:rPr>
                        <a:t>διαγραφή εγγραφής</a:t>
                      </a:r>
                      <a:r>
                        <a:rPr lang="en-US" sz="900" b="1" kern="1200" dirty="0">
                          <a:effectLst/>
                        </a:rPr>
                        <a:t> </a:t>
                      </a:r>
                      <a:r>
                        <a:rPr lang="en-US" sz="900" kern="1200" dirty="0">
                          <a:effectLst/>
                        </a:rPr>
                        <a:t/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DELETE FROM SUPPLIERS WHERE </a:t>
                      </a:r>
                      <a:r>
                        <a:rPr lang="en-US" sz="900" kern="1200" dirty="0" err="1">
                          <a:effectLst/>
                        </a:rPr>
                        <a:t>S_No</a:t>
                      </a:r>
                      <a:r>
                        <a:rPr lang="en-US" sz="900" kern="1200" dirty="0">
                          <a:effectLst/>
                        </a:rPr>
                        <a:t>=043;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b="1" kern="1200" dirty="0">
                          <a:effectLst/>
                        </a:rPr>
                        <a:t>UPDATE </a:t>
                      </a:r>
                      <a:r>
                        <a:rPr lang="el-GR" sz="900" b="1" kern="1200" dirty="0">
                          <a:effectLst/>
                        </a:rPr>
                        <a:t>τροποποίηση εγγραφής</a:t>
                      </a:r>
                      <a:r>
                        <a:rPr lang="en-US" sz="900" b="1" kern="1200" dirty="0">
                          <a:effectLst/>
                        </a:rPr>
                        <a:t> </a:t>
                      </a:r>
                      <a:r>
                        <a:rPr lang="en-US" sz="900" kern="1200" dirty="0">
                          <a:effectLst/>
                        </a:rPr>
                        <a:t/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UPDATE SUPPLIERS SET </a:t>
                      </a:r>
                      <a:r>
                        <a:rPr lang="en-US" sz="900" kern="1200" dirty="0" err="1">
                          <a:effectLst/>
                        </a:rPr>
                        <a:t>S_City</a:t>
                      </a:r>
                      <a:r>
                        <a:rPr lang="en-US" sz="900" kern="1200" dirty="0">
                          <a:effectLst/>
                        </a:rPr>
                        <a:t>='</a:t>
                      </a:r>
                      <a:r>
                        <a:rPr lang="en-US" sz="900" kern="1200" dirty="0" err="1">
                          <a:effectLst/>
                        </a:rPr>
                        <a:t>Patra</a:t>
                      </a:r>
                      <a:r>
                        <a:rPr lang="en-US" sz="900" kern="1200" dirty="0">
                          <a:effectLst/>
                        </a:rPr>
                        <a:t>‘ WHERE </a:t>
                      </a:r>
                      <a:r>
                        <a:rPr lang="en-US" sz="900" kern="1200" dirty="0" err="1">
                          <a:effectLst/>
                        </a:rPr>
                        <a:t>S_No</a:t>
                      </a:r>
                      <a:r>
                        <a:rPr lang="en-US" sz="900" kern="1200" dirty="0">
                          <a:effectLst/>
                        </a:rPr>
                        <a:t>=043;</a:t>
                      </a:r>
                      <a:endParaRPr lang="el-G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02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Ορισμός Όψεων</a:t>
                      </a:r>
                      <a:endParaRPr lang="el-GR" sz="10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CREATE VIEW ATHENS_SUPPLIERS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AS SELECT </a:t>
                      </a:r>
                      <a:r>
                        <a:rPr lang="en-US" sz="900" kern="1200" dirty="0" err="1">
                          <a:effectLst/>
                        </a:rPr>
                        <a:t>S_No</a:t>
                      </a:r>
                      <a:r>
                        <a:rPr lang="en-US" sz="900" kern="1200" dirty="0">
                          <a:effectLst/>
                        </a:rPr>
                        <a:t>, </a:t>
                      </a:r>
                      <a:r>
                        <a:rPr lang="en-US" sz="900" kern="1200" dirty="0" err="1">
                          <a:effectLst/>
                        </a:rPr>
                        <a:t>S_Name</a:t>
                      </a:r>
                      <a:r>
                        <a:rPr lang="en-US" sz="900" kern="1200" dirty="0">
                          <a:effectLst/>
                        </a:rPr>
                        <a:t>, </a:t>
                      </a:r>
                      <a:r>
                        <a:rPr lang="en-US" sz="900" kern="1200" dirty="0" err="1">
                          <a:effectLst/>
                        </a:rPr>
                        <a:t>S_City</a:t>
                      </a:r>
                      <a:r>
                        <a:rPr lang="en-US" sz="900" kern="1200" dirty="0">
                          <a:effectLst/>
                        </a:rPr>
                        <a:t> FROM SUPPLIERS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 WHERE </a:t>
                      </a:r>
                      <a:r>
                        <a:rPr lang="en-US" sz="900" kern="1200" dirty="0" err="1">
                          <a:effectLst/>
                        </a:rPr>
                        <a:t>S_City</a:t>
                      </a:r>
                      <a:r>
                        <a:rPr lang="en-US" sz="900" kern="1200" dirty="0">
                          <a:effectLst/>
                        </a:rPr>
                        <a:t>="ATHENS";</a:t>
                      </a:r>
                      <a:endParaRPr lang="el-G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806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Εξουσιοδότηση (</a:t>
                      </a:r>
                      <a:r>
                        <a:rPr lang="el-GR" sz="105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authentication</a:t>
                      </a:r>
                      <a:r>
                        <a:rPr lang="el-GR" sz="105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el-GR" sz="10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CREATE | DROP | ALTER User</a:t>
                      </a:r>
                      <a:br>
                        <a:rPr lang="en-US" sz="900" kern="1200">
                          <a:effectLst/>
                        </a:rPr>
                      </a:br>
                      <a:r>
                        <a:rPr lang="en-US" sz="900" kern="1200">
                          <a:effectLst/>
                        </a:rPr>
                        <a:t>CREATE USER John IDENTIFIED BY Johns-password</a:t>
                      </a:r>
                      <a:br>
                        <a:rPr lang="en-US" sz="900" kern="1200">
                          <a:effectLst/>
                        </a:rPr>
                      </a:br>
                      <a:r>
                        <a:rPr lang="en-US" sz="900" kern="1200">
                          <a:effectLst/>
                        </a:rPr>
                        <a:t>GRANT CONNECT TO John;</a:t>
                      </a:r>
                      <a:br>
                        <a:rPr lang="en-US" sz="900" kern="1200">
                          <a:effectLst/>
                        </a:rPr>
                      </a:br>
                      <a:r>
                        <a:rPr lang="en-US" sz="900" kern="1200">
                          <a:effectLst/>
                        </a:rPr>
                        <a:t>GRANT SELECT, UPDATE ON SUPPLIERS TO John;</a:t>
                      </a:r>
                      <a:br>
                        <a:rPr lang="en-US" sz="900" kern="1200">
                          <a:effectLst/>
                        </a:rPr>
                      </a:br>
                      <a:r>
                        <a:rPr lang="en-US" sz="900" kern="1200">
                          <a:effectLst/>
                        </a:rPr>
                        <a:t>REVOKE SELECT ON SUPPLIERS FROM John;</a:t>
                      </a:r>
                      <a:endParaRPr lang="el-G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15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Ακεραιότητα</a:t>
                      </a:r>
                      <a:endParaRPr lang="el-GR" sz="10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CREATE DOMAIN S_No AS INTEGER CONSTRAINT </a:t>
                      </a:r>
                      <a:r>
                        <a:rPr lang="el-GR" sz="900" kern="1200">
                          <a:effectLst/>
                        </a:rPr>
                        <a:t>Έλεγχος</a:t>
                      </a:r>
                      <a:r>
                        <a:rPr lang="en-US" sz="900" kern="1200">
                          <a:effectLst/>
                        </a:rPr>
                        <a:t>-</a:t>
                      </a:r>
                      <a:r>
                        <a:rPr lang="el-GR" sz="900" kern="1200">
                          <a:effectLst/>
                        </a:rPr>
                        <a:t>Αριθμού</a:t>
                      </a:r>
                      <a:r>
                        <a:rPr lang="en-US" sz="900" kern="1200">
                          <a:effectLst/>
                        </a:rPr>
                        <a:t>-</a:t>
                      </a:r>
                      <a:r>
                        <a:rPr lang="el-GR" sz="900" kern="1200">
                          <a:effectLst/>
                        </a:rPr>
                        <a:t>Προμηθευτή</a:t>
                      </a:r>
                      <a:r>
                        <a:rPr lang="en-US" sz="900" kern="1200">
                          <a:effectLst/>
                        </a:rPr>
                        <a:t> CHECK (S_No &gt;0);</a:t>
                      </a:r>
                      <a:br>
                        <a:rPr lang="en-US" sz="900" kern="1200">
                          <a:effectLst/>
                        </a:rPr>
                      </a:br>
                      <a:r>
                        <a:rPr lang="en-US" sz="900" kern="1200">
                          <a:effectLst/>
                        </a:rPr>
                        <a:t>CREATE ASSERTION &lt;</a:t>
                      </a:r>
                      <a:r>
                        <a:rPr lang="el-GR" sz="900" kern="1200">
                          <a:effectLst/>
                        </a:rPr>
                        <a:t>Όνομα</a:t>
                      </a:r>
                      <a:r>
                        <a:rPr lang="en-US" sz="900" kern="1200">
                          <a:effectLst/>
                        </a:rPr>
                        <a:t>-</a:t>
                      </a:r>
                      <a:r>
                        <a:rPr lang="el-GR" sz="900" kern="1200">
                          <a:effectLst/>
                        </a:rPr>
                        <a:t>δήλωσης</a:t>
                      </a:r>
                      <a:r>
                        <a:rPr lang="en-US" sz="900" kern="1200">
                          <a:effectLst/>
                        </a:rPr>
                        <a:t>&gt; CHECK &lt;</a:t>
                      </a:r>
                      <a:r>
                        <a:rPr lang="el-GR" sz="900" kern="1200">
                          <a:effectLst/>
                        </a:rPr>
                        <a:t>Κατηγόρημα</a:t>
                      </a:r>
                      <a:r>
                        <a:rPr lang="en-US" sz="900" kern="1200">
                          <a:effectLst/>
                        </a:rPr>
                        <a:t>&gt;;</a:t>
                      </a:r>
                      <a:br>
                        <a:rPr lang="en-US" sz="900" kern="1200">
                          <a:effectLst/>
                        </a:rPr>
                      </a:br>
                      <a:r>
                        <a:rPr lang="en-US" sz="900" kern="1200">
                          <a:effectLst/>
                        </a:rPr>
                        <a:t>DEFINE TRIGGER &lt;</a:t>
                      </a:r>
                      <a:r>
                        <a:rPr lang="el-GR" sz="900" kern="1200">
                          <a:effectLst/>
                        </a:rPr>
                        <a:t>όνομα</a:t>
                      </a:r>
                      <a:r>
                        <a:rPr lang="en-US" sz="900" kern="1200">
                          <a:effectLst/>
                        </a:rPr>
                        <a:t>&gt; ON UPDATE OF SUPPLIERS (…)</a:t>
                      </a:r>
                      <a:endParaRPr lang="el-G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02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Έλεγχο Συναλλαγών</a:t>
                      </a:r>
                      <a:endParaRPr lang="el-GR" sz="10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SQL&gt; SET TRANSACTION;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INSERT INTO CUSTOMERS VALUES ('SMITH', 'JOHN'); 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SQL&gt; COMMIT;</a:t>
                      </a:r>
                      <a:endParaRPr lang="el-G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9" marR="62819" marT="32736" marB="32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7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Παραδείγματα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2"/>
            <a:ext cx="8229600" cy="470715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Δημιουργία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πίνακα: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ct val="10000"/>
              </a:spcAft>
              <a:buNone/>
            </a:pPr>
            <a:r>
              <a:rPr lang="el-GR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l-GR" sz="1800" b="1" dirty="0">
                <a:latin typeface="Calibri" pitchFamily="34" charset="0"/>
                <a:cs typeface="Calibri" pitchFamily="34" charset="0"/>
              </a:rPr>
              <a:t>TABLE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πίνακας (όνομα_στήλης τύπος_στήλης, …);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spcAft>
                <a:spcPct val="10000"/>
              </a:spcAft>
              <a:buNone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CREATE TABLE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ΦΟΙΤΗΤΕΣ  (ΟΝΟΜΑ 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VARCHAR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(16),  ΕΠΩΝΥΜΟ VARCHAR(16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), ΔΙΕΥΘΥΝΣΗ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VARCHAR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(50), ΤΗΛΕΦΩΝΟ VARCHAR(10),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ΑΕΜ  INTEGER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ΗΜΕΡΟΜΗΝΙΑ DATE, ΕΞΑΜΗΝΟ INTEGER);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Δημιουργία ευρετηρίου: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l-GR" sz="1800" b="1" dirty="0">
                <a:latin typeface="Calibri" pitchFamily="34" charset="0"/>
                <a:cs typeface="Calibri" pitchFamily="34" charset="0"/>
              </a:rPr>
              <a:t>INDEX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ευρετήριο </a:t>
            </a:r>
            <a:r>
              <a:rPr lang="el-GR" sz="1800" b="1" dirty="0">
                <a:latin typeface="Calibri" pitchFamily="34" charset="0"/>
                <a:cs typeface="Calibri" pitchFamily="34" charset="0"/>
              </a:rPr>
              <a:t>ON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πίνακας (όνομα_στήλης);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ct val="10000"/>
              </a:spcAft>
              <a:buNone/>
            </a:pPr>
            <a:r>
              <a:rPr lang="el-GR" sz="2000" b="1" dirty="0">
                <a:latin typeface="Calibri" pitchFamily="34" charset="0"/>
                <a:cs typeface="Calibri" pitchFamily="34" charset="0"/>
              </a:rPr>
              <a:t>CREATE INDEX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ΜΗΤΡΩΟ ΟΝ ΦΟΙΤΗΤΕΣ (ΑΕΜ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);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Ανάκτησης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δεδομένων από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πίνακες: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SELECT </a:t>
            </a:r>
            <a:r>
              <a:rPr lang="el-GR" sz="1800" b="1" dirty="0">
                <a:latin typeface="Calibri" pitchFamily="34" charset="0"/>
                <a:cs typeface="Calibri" pitchFamily="34" charset="0"/>
              </a:rPr>
              <a:t>στήλη FROM πίνακας WHERE συνθήκη ;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SELECT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* FROM ΦΟΙΤΗΤΕΣ 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b="1" dirty="0">
                <a:latin typeface="Calibri" pitchFamily="34" charset="0"/>
                <a:cs typeface="Calibri" pitchFamily="34" charset="0"/>
              </a:rPr>
              <a:t>SELECT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ΑΕΜ, ΕΠΩΝΥΜΟ FROM ΦΟΙΤΗΤΕΣ  WHERE ΑΕΜ &gt; 20 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l-GR" sz="1600" b="1" dirty="0">
                <a:latin typeface="Calibri" pitchFamily="34" charset="0"/>
                <a:cs typeface="Calibri" pitchFamily="34" charset="0"/>
              </a:rPr>
              <a:t>SELECT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ΦΟΙΤΗΤΕΣ.ΕΠΩΝΥΜΟ, ΦΟΙΤΗΤΕΣ.ΟΝΟΜΑ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b="1" dirty="0">
                <a:latin typeface="Calibri" pitchFamily="34" charset="0"/>
                <a:cs typeface="Calibri" pitchFamily="34" charset="0"/>
              </a:rPr>
              <a:t>FROM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ΦΟΙΤΗΤΕΣ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l-GR" sz="1600" b="1" dirty="0">
                <a:latin typeface="Calibri" pitchFamily="34" charset="0"/>
                <a:cs typeface="Calibri" pitchFamily="34" charset="0"/>
              </a:rPr>
              <a:t>WHERE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 ΗΜΕΡΟΜΗΝΙΑ &gt; 1/1/2002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AND ΑΕΜ &lt; 300 ;	</a:t>
            </a: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09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Παραδείγματα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Εισαγωγή γραμμών σε </a:t>
            </a:r>
            <a:r>
              <a:rPr lang="el-GR" sz="2000" dirty="0" smtClean="0"/>
              <a:t>πίνακα: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</a:t>
            </a:r>
            <a:r>
              <a:rPr lang="el-GR" sz="2000" b="1" dirty="0" smtClean="0"/>
              <a:t>INSERT </a:t>
            </a:r>
            <a:r>
              <a:rPr lang="el-GR" sz="2000" b="1" dirty="0"/>
              <a:t>INTO</a:t>
            </a:r>
            <a:r>
              <a:rPr lang="el-GR" sz="2000" dirty="0"/>
              <a:t> πίνακας [ (στήλη, …) ]  VALUES  (τιμή, …) </a:t>
            </a:r>
            <a:r>
              <a:rPr lang="el-GR" sz="2000" dirty="0" smtClean="0"/>
              <a:t>;</a:t>
            </a:r>
          </a:p>
          <a:p>
            <a:pPr marL="0" indent="0">
              <a:buNone/>
            </a:pPr>
            <a:r>
              <a:rPr lang="el-GR" sz="2000" dirty="0" smtClean="0"/>
              <a:t>     </a:t>
            </a:r>
            <a:r>
              <a:rPr lang="el-GR" sz="2000" b="1" dirty="0"/>
              <a:t>INSERT INTO</a:t>
            </a:r>
            <a:r>
              <a:rPr lang="el-GR" sz="2000" dirty="0"/>
              <a:t> ΦΟΙΤΗΤΕΣ </a:t>
            </a:r>
            <a:r>
              <a:rPr lang="el-GR" sz="2000" b="1" dirty="0"/>
              <a:t>VALUES</a:t>
            </a:r>
            <a:r>
              <a:rPr lang="el-GR" sz="2000" dirty="0"/>
              <a:t> (</a:t>
            </a:r>
            <a:r>
              <a:rPr lang="en-US" sz="2000" dirty="0"/>
              <a:t>‘</a:t>
            </a:r>
            <a:r>
              <a:rPr lang="el-GR" sz="2000" dirty="0"/>
              <a:t>ΒΑΡΔΑΣ', ‘ΠΕΤΡΟΣ', 'ΑΛΣΟΥΣ 3, 56100', </a:t>
            </a:r>
            <a:r>
              <a:rPr lang="el-GR" sz="2000" dirty="0" smtClean="0"/>
              <a:t>   				   '2461063234</a:t>
            </a:r>
            <a:r>
              <a:rPr lang="el-GR" sz="2000" dirty="0"/>
              <a:t>', 123, 12/9/2006, 1) ;</a:t>
            </a:r>
            <a:br>
              <a:rPr lang="el-GR" sz="2000" dirty="0"/>
            </a:br>
            <a:endParaRPr lang="el-GR" sz="2000" dirty="0"/>
          </a:p>
          <a:p>
            <a:r>
              <a:rPr lang="el-GR" sz="2000" dirty="0" smtClean="0"/>
              <a:t>Διαγραφή </a:t>
            </a:r>
            <a:r>
              <a:rPr lang="el-GR" sz="2000" dirty="0"/>
              <a:t>γραμμών από </a:t>
            </a:r>
            <a:r>
              <a:rPr lang="el-GR" sz="2000" dirty="0" smtClean="0"/>
              <a:t>πίνακα: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6E01"/>
                </a:solidFill>
              </a:rPr>
              <a:t>     </a:t>
            </a:r>
            <a:r>
              <a:rPr lang="el-GR" sz="2000" b="1" dirty="0" smtClean="0"/>
              <a:t>DELETE </a:t>
            </a:r>
            <a:r>
              <a:rPr lang="el-GR" sz="2000" b="1" dirty="0"/>
              <a:t>FROM πίνακας WHERE </a:t>
            </a:r>
            <a:r>
              <a:rPr lang="el-GR" sz="2000" b="1" dirty="0" smtClean="0"/>
              <a:t>συνθήκη; 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6E01"/>
                </a:solidFill>
              </a:rPr>
              <a:t>    </a:t>
            </a:r>
            <a:r>
              <a:rPr lang="el-GR" sz="2000" b="1" dirty="0" smtClean="0"/>
              <a:t>  </a:t>
            </a:r>
            <a:r>
              <a:rPr lang="el-GR" sz="2000" b="1" dirty="0"/>
              <a:t>DELETE FROM</a:t>
            </a:r>
            <a:r>
              <a:rPr lang="el-GR" sz="2000" dirty="0"/>
              <a:t> ΦΟΙΤΗΤΕΣ  </a:t>
            </a:r>
            <a:r>
              <a:rPr lang="el-GR" sz="2000" b="1" dirty="0"/>
              <a:t>WHERE</a:t>
            </a:r>
            <a:r>
              <a:rPr lang="el-GR" sz="2000" dirty="0"/>
              <a:t> ΚΩΔΙΚΟΣ = 123;</a:t>
            </a:r>
            <a:br>
              <a:rPr lang="el-GR" sz="2000" dirty="0"/>
            </a:br>
            <a:endParaRPr lang="el-GR" sz="2000" dirty="0"/>
          </a:p>
          <a:p>
            <a:r>
              <a:rPr lang="el-GR" sz="2000" dirty="0" smtClean="0"/>
              <a:t>Ενημέρωση </a:t>
            </a:r>
            <a:r>
              <a:rPr lang="el-GR" sz="2000" dirty="0"/>
              <a:t>στήλης </a:t>
            </a:r>
            <a:r>
              <a:rPr lang="el-GR" sz="2000" dirty="0" smtClean="0"/>
              <a:t>πίνακα: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l-GR" sz="2000" b="1" dirty="0" smtClean="0"/>
              <a:t>UPDATE </a:t>
            </a:r>
            <a:r>
              <a:rPr lang="el-GR" sz="2000" b="1" dirty="0"/>
              <a:t>πίνακας SET στήλη = τιμή WHERE συνθήκη ;</a:t>
            </a:r>
          </a:p>
          <a:p>
            <a:pPr lvl="1">
              <a:buNone/>
            </a:pPr>
            <a:r>
              <a:rPr lang="el-GR" sz="2000" b="1" dirty="0"/>
              <a:t>     UPDATE</a:t>
            </a:r>
            <a:r>
              <a:rPr lang="el-GR" sz="2000" dirty="0"/>
              <a:t> ΦΟΙΤΗΤΕΣ </a:t>
            </a:r>
            <a:r>
              <a:rPr lang="el-GR" sz="2000" b="1" dirty="0"/>
              <a:t>SET</a:t>
            </a:r>
            <a:r>
              <a:rPr lang="el-GR" sz="2000" dirty="0"/>
              <a:t> ΕΞΑΜΗΝΟ = </a:t>
            </a:r>
            <a:r>
              <a:rPr lang="el-GR" sz="2000" dirty="0" smtClean="0"/>
              <a:t>2</a:t>
            </a:r>
          </a:p>
          <a:p>
            <a:pPr lvl="1">
              <a:buNone/>
            </a:pPr>
            <a:r>
              <a:rPr lang="el-GR" sz="2000" dirty="0" smtClean="0"/>
              <a:t>     </a:t>
            </a:r>
            <a:r>
              <a:rPr lang="el-GR" sz="2000" b="1" dirty="0"/>
              <a:t>WHERE</a:t>
            </a:r>
            <a:r>
              <a:rPr lang="el-GR" sz="2000" dirty="0"/>
              <a:t> ΑΕΜ&gt; 130;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20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ΤΜΠ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Ενότητα 1_οloklir</Template>
  <TotalTime>239</TotalTime>
  <Words>1043</Words>
  <Application>Microsoft Office PowerPoint</Application>
  <PresentationFormat>Προβολή στην οθόνη (4:3)</PresentationFormat>
  <Paragraphs>212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TEMP ΤΜΠΤ</vt:lpstr>
      <vt:lpstr>Εισαγωγή στην πληροφορική</vt:lpstr>
      <vt:lpstr>Άδειες Χρήσης </vt:lpstr>
      <vt:lpstr>Χρηματοδότηση</vt:lpstr>
      <vt:lpstr>Σκοπός</vt:lpstr>
      <vt:lpstr>Περίγραμμα διάλεξης</vt:lpstr>
      <vt:lpstr>Η γλώσσα SQL (1)</vt:lpstr>
      <vt:lpstr>Εντολές SQL</vt:lpstr>
      <vt:lpstr>Παραδείγματα (1)</vt:lpstr>
      <vt:lpstr>Παραδείγματα (2)</vt:lpstr>
      <vt:lpstr>Φωλιασμένες υποερωτήσεις (1)</vt:lpstr>
      <vt:lpstr>Φωλιασμένες υποερωτήσεις (2)</vt:lpstr>
      <vt:lpstr>Παραδείγματα  φωλιασμένων ερωτήσεων</vt:lpstr>
      <vt:lpstr>Φυσική σύνδεση  (natural join) στην SQL (1)</vt:lpstr>
      <vt:lpstr>Φυσική σύνδεση  (natural join) στην SQL (2)</vt:lpstr>
      <vt:lpstr>Παραδείγματα</vt:lpstr>
      <vt:lpstr>SELECT - γενική μορφή (1)</vt:lpstr>
      <vt:lpstr>SELECT - γενική μορφή (2)</vt:lpstr>
      <vt:lpstr>Ομαδοποιήσεις - Παραδείγματα</vt:lpstr>
      <vt:lpstr> Ερωτήσεις </vt:lpstr>
      <vt:lpstr>Βιβλιογραφία</vt:lpstr>
      <vt:lpstr>Τέλος Ενότητας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Vasiliki</dc:creator>
  <cp:lastModifiedBy>opencourses</cp:lastModifiedBy>
  <cp:revision>38</cp:revision>
  <dcterms:created xsi:type="dcterms:W3CDTF">2013-01-28T07:35:34Z</dcterms:created>
  <dcterms:modified xsi:type="dcterms:W3CDTF">2015-09-08T11:49:51Z</dcterms:modified>
</cp:coreProperties>
</file>