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6"/>
  </p:notesMasterIdLst>
  <p:sldIdLst>
    <p:sldId id="333" r:id="rId2"/>
    <p:sldId id="334" r:id="rId3"/>
    <p:sldId id="256" r:id="rId4"/>
    <p:sldId id="309" r:id="rId5"/>
    <p:sldId id="258" r:id="rId6"/>
    <p:sldId id="310" r:id="rId7"/>
    <p:sldId id="259" r:id="rId8"/>
    <p:sldId id="311" r:id="rId9"/>
    <p:sldId id="312" r:id="rId10"/>
    <p:sldId id="313" r:id="rId11"/>
    <p:sldId id="314" r:id="rId12"/>
    <p:sldId id="315" r:id="rId13"/>
    <p:sldId id="316" r:id="rId14"/>
    <p:sldId id="317" r:id="rId15"/>
    <p:sldId id="318" r:id="rId16"/>
    <p:sldId id="319" r:id="rId17"/>
    <p:sldId id="320" r:id="rId18"/>
    <p:sldId id="297" r:id="rId19"/>
    <p:sldId id="263" r:id="rId20"/>
    <p:sldId id="264" r:id="rId21"/>
    <p:sldId id="265" r:id="rId22"/>
    <p:sldId id="290" r:id="rId23"/>
    <p:sldId id="292" r:id="rId24"/>
    <p:sldId id="321" r:id="rId25"/>
    <p:sldId id="322" r:id="rId26"/>
    <p:sldId id="289" r:id="rId27"/>
    <p:sldId id="288" r:id="rId28"/>
    <p:sldId id="323" r:id="rId29"/>
    <p:sldId id="325" r:id="rId30"/>
    <p:sldId id="257" r:id="rId31"/>
    <p:sldId id="326" r:id="rId32"/>
    <p:sldId id="327" r:id="rId33"/>
    <p:sldId id="328" r:id="rId34"/>
    <p:sldId id="281" r:id="rId35"/>
    <p:sldId id="282" r:id="rId36"/>
    <p:sldId id="283" r:id="rId37"/>
    <p:sldId id="284" r:id="rId38"/>
    <p:sldId id="285" r:id="rId39"/>
    <p:sldId id="330" r:id="rId40"/>
    <p:sldId id="299" r:id="rId41"/>
    <p:sldId id="300" r:id="rId42"/>
    <p:sldId id="301" r:id="rId43"/>
    <p:sldId id="329" r:id="rId44"/>
    <p:sldId id="331" r:id="rId45"/>
    <p:sldId id="302" r:id="rId46"/>
    <p:sldId id="303" r:id="rId47"/>
    <p:sldId id="304" r:id="rId48"/>
    <p:sldId id="305" r:id="rId49"/>
    <p:sldId id="332" r:id="rId50"/>
    <p:sldId id="306" r:id="rId51"/>
    <p:sldId id="307" r:id="rId52"/>
    <p:sldId id="308" r:id="rId53"/>
    <p:sldId id="294" r:id="rId54"/>
    <p:sldId id="295" r:id="rId5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24"/>
    <p:restoredTop sz="86391"/>
  </p:normalViewPr>
  <p:slideViewPr>
    <p:cSldViewPr snapToGrid="0" snapToObjects="1">
      <p:cViewPr varScale="1">
        <p:scale>
          <a:sx n="149" d="100"/>
          <a:sy n="149" d="100"/>
        </p:scale>
        <p:origin x="192" y="176"/>
      </p:cViewPr>
      <p:guideLst/>
    </p:cSldViewPr>
  </p:slideViewPr>
  <p:outlineViewPr>
    <p:cViewPr>
      <p:scale>
        <a:sx n="33" d="100"/>
        <a:sy n="33" d="100"/>
      </p:scale>
      <p:origin x="0" y="-4152"/>
    </p:cViewPr>
  </p:outlineViewPr>
  <p:notesTextViewPr>
    <p:cViewPr>
      <p:scale>
        <a:sx n="85" d="100"/>
        <a:sy n="85"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23143D-C002-7A41-8CA7-3D0A1ECD75B6}" type="datetimeFigureOut">
              <a:rPr lang="en-US" smtClean="0"/>
              <a:t>10/22/19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A3AA23-F746-F24A-A563-15D86C698E50}" type="slidenum">
              <a:rPr lang="en-US" smtClean="0"/>
              <a:t>‹#›</a:t>
            </a:fld>
            <a:endParaRPr lang="en-US"/>
          </a:p>
        </p:txBody>
      </p:sp>
    </p:spTree>
    <p:extLst>
      <p:ext uri="{BB962C8B-B14F-4D97-AF65-F5344CB8AC3E}">
        <p14:creationId xmlns:p14="http://schemas.microsoft.com/office/powerpoint/2010/main" val="14463216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a:t>Υπάρχουν πολλοί τρόποι για να απαντήσει κάποιος αυτό το ερώτημα…</a:t>
            </a:r>
          </a:p>
          <a:p>
            <a:endParaRPr lang="el-GR" dirty="0"/>
          </a:p>
          <a:p>
            <a:r>
              <a:rPr lang="el-GR" dirty="0"/>
              <a:t>Πολύ δε περισσότερο μιας και η Επιστήμη ως ανθρώπινη δραστηριότητα αλλάζει: άλλο ήταν όταν πρωτοεμφανίστηκε άλλο είναι σήμερα…</a:t>
            </a:r>
            <a:endParaRPr lang="en-US" dirty="0"/>
          </a:p>
        </p:txBody>
      </p:sp>
      <p:sp>
        <p:nvSpPr>
          <p:cNvPr id="4" name="Slide Number Placeholder 3"/>
          <p:cNvSpPr>
            <a:spLocks noGrp="1"/>
          </p:cNvSpPr>
          <p:nvPr>
            <p:ph type="sldNum" sz="quarter" idx="10"/>
          </p:nvPr>
        </p:nvSpPr>
        <p:spPr/>
        <p:txBody>
          <a:bodyPr/>
          <a:lstStyle/>
          <a:p>
            <a:fld id="{55A3AA23-F746-F24A-A563-15D86C698E50}" type="slidenum">
              <a:rPr lang="en-US" smtClean="0"/>
              <a:t>1</a:t>
            </a:fld>
            <a:endParaRPr lang="en-US"/>
          </a:p>
        </p:txBody>
      </p:sp>
    </p:spTree>
    <p:extLst>
      <p:ext uri="{BB962C8B-B14F-4D97-AF65-F5344CB8AC3E}">
        <p14:creationId xmlns:p14="http://schemas.microsoft.com/office/powerpoint/2010/main" val="38397460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a:t>Υπάρχουν πολλοί τρόποι για να απαντήσει κάποιος αυτό το ερώτημα…</a:t>
            </a:r>
          </a:p>
          <a:p>
            <a:endParaRPr lang="el-GR" dirty="0"/>
          </a:p>
          <a:p>
            <a:r>
              <a:rPr lang="el-GR" dirty="0"/>
              <a:t>Πολύ δε περισσότερο μιας και η Επιστήμη ως ανθρώπινη δραστηριότητα αλλάζει: άλλο ήταν όταν πρωτοεμφανίστηκε άλλο είναι σήμερα…</a:t>
            </a:r>
            <a:endParaRPr lang="en-US" dirty="0"/>
          </a:p>
        </p:txBody>
      </p:sp>
      <p:sp>
        <p:nvSpPr>
          <p:cNvPr id="4" name="Slide Number Placeholder 3"/>
          <p:cNvSpPr>
            <a:spLocks noGrp="1"/>
          </p:cNvSpPr>
          <p:nvPr>
            <p:ph type="sldNum" sz="quarter" idx="10"/>
          </p:nvPr>
        </p:nvSpPr>
        <p:spPr/>
        <p:txBody>
          <a:bodyPr/>
          <a:lstStyle/>
          <a:p>
            <a:fld id="{55A3AA23-F746-F24A-A563-15D86C698E50}" type="slidenum">
              <a:rPr lang="en-US" smtClean="0"/>
              <a:t>3</a:t>
            </a:fld>
            <a:endParaRPr lang="en-US"/>
          </a:p>
        </p:txBody>
      </p:sp>
    </p:spTree>
    <p:extLst>
      <p:ext uri="{BB962C8B-B14F-4D97-AF65-F5344CB8AC3E}">
        <p14:creationId xmlns:p14="http://schemas.microsoft.com/office/powerpoint/2010/main" val="11526855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200" b="1" dirty="0"/>
              <a:t>Γιατί όχι και η ανθρώπινη αγωνία για το θάνατο και το μέλλον (από τη θρησκεία);</a:t>
            </a:r>
          </a:p>
          <a:p>
            <a:pPr marL="0" marR="0" lvl="0" indent="0" algn="l" defTabSz="914400" rtl="0" eaLnBrk="1" fontAlgn="auto" latinLnBrk="0" hangingPunct="1">
              <a:lnSpc>
                <a:spcPct val="100000"/>
              </a:lnSpc>
              <a:spcBef>
                <a:spcPts val="0"/>
              </a:spcBef>
              <a:spcAft>
                <a:spcPts val="0"/>
              </a:spcAft>
              <a:buClrTx/>
              <a:buSzTx/>
              <a:buFontTx/>
              <a:buNone/>
              <a:tabLst/>
              <a:defRPr/>
            </a:pPr>
            <a:endParaRPr lang="el-GR" sz="1200"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l-GR" sz="1200" b="1" dirty="0"/>
              <a:t>Τρεις περίοδοι…</a:t>
            </a:r>
            <a:endParaRPr lang="el-GR" sz="1200" dirty="0"/>
          </a:p>
          <a:p>
            <a:endParaRPr lang="el-GR" dirty="0"/>
          </a:p>
        </p:txBody>
      </p:sp>
      <p:sp>
        <p:nvSpPr>
          <p:cNvPr id="4" name="Θέση αριθμού διαφάνειας 3"/>
          <p:cNvSpPr>
            <a:spLocks noGrp="1"/>
          </p:cNvSpPr>
          <p:nvPr>
            <p:ph type="sldNum" sz="quarter" idx="5"/>
          </p:nvPr>
        </p:nvSpPr>
        <p:spPr/>
        <p:txBody>
          <a:bodyPr/>
          <a:lstStyle/>
          <a:p>
            <a:fld id="{55A3AA23-F746-F24A-A563-15D86C698E50}" type="slidenum">
              <a:rPr lang="en-US" smtClean="0"/>
              <a:t>5</a:t>
            </a:fld>
            <a:endParaRPr lang="en-US"/>
          </a:p>
        </p:txBody>
      </p:sp>
    </p:spTree>
    <p:extLst>
      <p:ext uri="{BB962C8B-B14F-4D97-AF65-F5344CB8AC3E}">
        <p14:creationId xmlns:p14="http://schemas.microsoft.com/office/powerpoint/2010/main" val="36380330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US" dirty="0"/>
              <a:t>Q1:</a:t>
            </a:r>
            <a:r>
              <a:rPr lang="el-GR" dirty="0"/>
              <a:t> </a:t>
            </a:r>
            <a:r>
              <a:rPr lang="en-US" dirty="0"/>
              <a:t>Feynman</a:t>
            </a:r>
          </a:p>
          <a:p>
            <a:r>
              <a:rPr lang="en-US" dirty="0"/>
              <a:t>Q2: Black</a:t>
            </a:r>
          </a:p>
          <a:p>
            <a:r>
              <a:rPr lang="en-US" dirty="0"/>
              <a:t>Q3: </a:t>
            </a:r>
            <a:r>
              <a:rPr lang="el-GR" dirty="0"/>
              <a:t>τέσσερεις αλληλεπιδράσεις και θεωρία των πάντων</a:t>
            </a:r>
          </a:p>
        </p:txBody>
      </p:sp>
      <p:sp>
        <p:nvSpPr>
          <p:cNvPr id="4" name="Θέση αριθμού διαφάνειας 3"/>
          <p:cNvSpPr>
            <a:spLocks noGrp="1"/>
          </p:cNvSpPr>
          <p:nvPr>
            <p:ph type="sldNum" sz="quarter" idx="5"/>
          </p:nvPr>
        </p:nvSpPr>
        <p:spPr/>
        <p:txBody>
          <a:bodyPr/>
          <a:lstStyle/>
          <a:p>
            <a:fld id="{55A3AA23-F746-F24A-A563-15D86C698E50}" type="slidenum">
              <a:rPr lang="en-US" smtClean="0"/>
              <a:t>6</a:t>
            </a:fld>
            <a:endParaRPr lang="en-US"/>
          </a:p>
        </p:txBody>
      </p:sp>
    </p:spTree>
    <p:extLst>
      <p:ext uri="{BB962C8B-B14F-4D97-AF65-F5344CB8AC3E}">
        <p14:creationId xmlns:p14="http://schemas.microsoft.com/office/powerpoint/2010/main" val="4015330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Και τα τρία αλλά τελικά επειδή έτυχε να υπάρχει η σχολή των Πυθαγορείων… </a:t>
            </a:r>
          </a:p>
        </p:txBody>
      </p:sp>
      <p:sp>
        <p:nvSpPr>
          <p:cNvPr id="4" name="Θέση αριθμού διαφάνειας 3"/>
          <p:cNvSpPr>
            <a:spLocks noGrp="1"/>
          </p:cNvSpPr>
          <p:nvPr>
            <p:ph type="sldNum" sz="quarter" idx="5"/>
          </p:nvPr>
        </p:nvSpPr>
        <p:spPr/>
        <p:txBody>
          <a:bodyPr/>
          <a:lstStyle/>
          <a:p>
            <a:fld id="{55A3AA23-F746-F24A-A563-15D86C698E50}" type="slidenum">
              <a:rPr lang="en-US" smtClean="0"/>
              <a:t>7</a:t>
            </a:fld>
            <a:endParaRPr lang="en-US"/>
          </a:p>
        </p:txBody>
      </p:sp>
    </p:spTree>
    <p:extLst>
      <p:ext uri="{BB962C8B-B14F-4D97-AF65-F5344CB8AC3E}">
        <p14:creationId xmlns:p14="http://schemas.microsoft.com/office/powerpoint/2010/main" val="33726220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A3AA23-F746-F24A-A563-15D86C698E50}" type="slidenum">
              <a:rPr lang="en-US" smtClean="0"/>
              <a:t>22</a:t>
            </a:fld>
            <a:endParaRPr lang="en-US"/>
          </a:p>
        </p:txBody>
      </p:sp>
    </p:spTree>
    <p:extLst>
      <p:ext uri="{BB962C8B-B14F-4D97-AF65-F5344CB8AC3E}">
        <p14:creationId xmlns:p14="http://schemas.microsoft.com/office/powerpoint/2010/main" val="113222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A3AA23-F746-F24A-A563-15D86C698E50}" type="slidenum">
              <a:rPr lang="en-US" smtClean="0"/>
              <a:t>23</a:t>
            </a:fld>
            <a:endParaRPr lang="en-US"/>
          </a:p>
        </p:txBody>
      </p:sp>
    </p:spTree>
    <p:extLst>
      <p:ext uri="{BB962C8B-B14F-4D97-AF65-F5344CB8AC3E}">
        <p14:creationId xmlns:p14="http://schemas.microsoft.com/office/powerpoint/2010/main" val="12851848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A3AA23-F746-F24A-A563-15D86C698E50}" type="slidenum">
              <a:rPr lang="en-US" smtClean="0"/>
              <a:t>24</a:t>
            </a:fld>
            <a:endParaRPr lang="en-US"/>
          </a:p>
        </p:txBody>
      </p:sp>
    </p:spTree>
    <p:extLst>
      <p:ext uri="{BB962C8B-B14F-4D97-AF65-F5344CB8AC3E}">
        <p14:creationId xmlns:p14="http://schemas.microsoft.com/office/powerpoint/2010/main" val="4751364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a:t>Δεν παρουσιάζω αυτές τις εντάσεις για να πω ότι δεν λύνονται με άλλους τρόπους. Ότι δημιουργούν δηλαδή αδιέξοδα. Οι εντάσεις μπορούν να λυθούν αν το εκπαιδευτικό σύστημα που τις αντιμετωπίζει έχει σαφή προσανατολισμό και αποφασιστικότητα στο να θυσιάσει κάποιες από τις αρχικές του δεσμεύσεις. </a:t>
            </a:r>
          </a:p>
          <a:p>
            <a:endParaRPr lang="el-GR" dirty="0"/>
          </a:p>
          <a:p>
            <a:r>
              <a:rPr lang="el-GR" dirty="0"/>
              <a:t>Ένα επιχειρηματικό, για παράδειγμα πανεπιστήμιο θα έλυνε μια τέτοια ένταση αναγνωρίζοντας την επιχειρηματική δραστηριότητα στο εσωτερικό του και αποφασίζοντας ότι οι ακαδημαϊκοί που θα ασχολούνται με αυτή θα κρίνονται με βάση τα χρήματα που φέρνουν και όχι με βάση τον αριθμό και την ποιότητα των δημοσιεύσεων.</a:t>
            </a:r>
          </a:p>
          <a:p>
            <a:endParaRPr lang="el-GR" dirty="0"/>
          </a:p>
          <a:p>
            <a:r>
              <a:rPr lang="el-GR" dirty="0"/>
              <a:t>Παράλληλα ο κεντρικός προσανατολισμός δεν θα έπρεπε</a:t>
            </a:r>
            <a:r>
              <a:rPr lang="el-GR" baseline="0" dirty="0"/>
              <a:t> να χρησιμοποιείται κατά περίπτωση. Για παράδειγμα, και επειδή μια εκτεταμένη οικονομική δραστηριότητα της εποχής αποτελεί η εκπαίδευση αλλοδαπών σε μεταπτυχιακό επίπεδο, ένα επιχειρηματικό πανεπιστήμιο που δραστηριοποιείται σ’ αυτόν τον χώρο θα έπρεπε να αναγνωρίσει σε όσους πανεπιστημιακούς ασχολούνται κατά κύριο λόγο με ανάπτυξη και «εξαγωγή» μεταπτυχιακών μαθημάτων να κρίνονται κυρίως με βάση το διδακτικό τους έργο παρά με βάση την επιστημονική τους παραγωγή (κάτι που συμβαίνει σε αρκετά αμερικανικά πανεπιστήμια).</a:t>
            </a:r>
          </a:p>
          <a:p>
            <a:endParaRPr lang="el-GR" baseline="0" dirty="0"/>
          </a:p>
        </p:txBody>
      </p:sp>
      <p:sp>
        <p:nvSpPr>
          <p:cNvPr id="4" name="Slide Number Placeholder 3"/>
          <p:cNvSpPr>
            <a:spLocks noGrp="1"/>
          </p:cNvSpPr>
          <p:nvPr>
            <p:ph type="sldNum" sz="quarter" idx="10"/>
          </p:nvPr>
        </p:nvSpPr>
        <p:spPr/>
        <p:txBody>
          <a:bodyPr/>
          <a:lstStyle/>
          <a:p>
            <a:fld id="{EF3D2FBE-F3B2-5741-BF44-006BA37EC1DC}" type="slidenum">
              <a:rPr lang="en-US" smtClean="0"/>
              <a:t>27</a:t>
            </a:fld>
            <a:endParaRPr lang="en-US"/>
          </a:p>
        </p:txBody>
      </p:sp>
    </p:spTree>
    <p:extLst>
      <p:ext uri="{BB962C8B-B14F-4D97-AF65-F5344CB8AC3E}">
        <p14:creationId xmlns:p14="http://schemas.microsoft.com/office/powerpoint/2010/main" val="12330499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1C791D1-AE04-7F48-A075-9CDFF3D4B44F}" type="datetimeFigureOut">
              <a:rPr lang="en-US" smtClean="0"/>
              <a:t>10/22/19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3A07B5-C30A-E440-9B65-C03B894043A8}" type="slidenum">
              <a:rPr lang="en-US" smtClean="0"/>
              <a:t>‹#›</a:t>
            </a:fld>
            <a:endParaRPr lang="en-US"/>
          </a:p>
        </p:txBody>
      </p:sp>
    </p:spTree>
    <p:extLst>
      <p:ext uri="{BB962C8B-B14F-4D97-AF65-F5344CB8AC3E}">
        <p14:creationId xmlns:p14="http://schemas.microsoft.com/office/powerpoint/2010/main" val="6071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C791D1-AE04-7F48-A075-9CDFF3D4B44F}" type="datetimeFigureOut">
              <a:rPr lang="en-US" smtClean="0"/>
              <a:t>10/22/19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3A07B5-C30A-E440-9B65-C03B894043A8}" type="slidenum">
              <a:rPr lang="en-US" smtClean="0"/>
              <a:t>‹#›</a:t>
            </a:fld>
            <a:endParaRPr lang="en-US"/>
          </a:p>
        </p:txBody>
      </p:sp>
    </p:spTree>
    <p:extLst>
      <p:ext uri="{BB962C8B-B14F-4D97-AF65-F5344CB8AC3E}">
        <p14:creationId xmlns:p14="http://schemas.microsoft.com/office/powerpoint/2010/main" val="2045851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C791D1-AE04-7F48-A075-9CDFF3D4B44F}" type="datetimeFigureOut">
              <a:rPr lang="en-US" smtClean="0"/>
              <a:t>10/22/19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3A07B5-C30A-E440-9B65-C03B894043A8}" type="slidenum">
              <a:rPr lang="en-US" smtClean="0"/>
              <a:t>‹#›</a:t>
            </a:fld>
            <a:endParaRPr lang="en-US"/>
          </a:p>
        </p:txBody>
      </p:sp>
    </p:spTree>
    <p:extLst>
      <p:ext uri="{BB962C8B-B14F-4D97-AF65-F5344CB8AC3E}">
        <p14:creationId xmlns:p14="http://schemas.microsoft.com/office/powerpoint/2010/main" val="1267337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C791D1-AE04-7F48-A075-9CDFF3D4B44F}" type="datetimeFigureOut">
              <a:rPr lang="en-US" smtClean="0"/>
              <a:t>10/22/19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3A07B5-C30A-E440-9B65-C03B894043A8}" type="slidenum">
              <a:rPr lang="en-US" smtClean="0"/>
              <a:t>‹#›</a:t>
            </a:fld>
            <a:endParaRPr lang="en-US"/>
          </a:p>
        </p:txBody>
      </p:sp>
    </p:spTree>
    <p:extLst>
      <p:ext uri="{BB962C8B-B14F-4D97-AF65-F5344CB8AC3E}">
        <p14:creationId xmlns:p14="http://schemas.microsoft.com/office/powerpoint/2010/main" val="440052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1C791D1-AE04-7F48-A075-9CDFF3D4B44F}" type="datetimeFigureOut">
              <a:rPr lang="en-US" smtClean="0"/>
              <a:t>10/22/19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3A07B5-C30A-E440-9B65-C03B894043A8}" type="slidenum">
              <a:rPr lang="en-US" smtClean="0"/>
              <a:t>‹#›</a:t>
            </a:fld>
            <a:endParaRPr lang="en-US"/>
          </a:p>
        </p:txBody>
      </p:sp>
    </p:spTree>
    <p:extLst>
      <p:ext uri="{BB962C8B-B14F-4D97-AF65-F5344CB8AC3E}">
        <p14:creationId xmlns:p14="http://schemas.microsoft.com/office/powerpoint/2010/main" val="219812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1C791D1-AE04-7F48-A075-9CDFF3D4B44F}" type="datetimeFigureOut">
              <a:rPr lang="en-US" smtClean="0"/>
              <a:t>10/22/19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3A07B5-C30A-E440-9B65-C03B894043A8}" type="slidenum">
              <a:rPr lang="en-US" smtClean="0"/>
              <a:t>‹#›</a:t>
            </a:fld>
            <a:endParaRPr lang="en-US"/>
          </a:p>
        </p:txBody>
      </p:sp>
    </p:spTree>
    <p:extLst>
      <p:ext uri="{BB962C8B-B14F-4D97-AF65-F5344CB8AC3E}">
        <p14:creationId xmlns:p14="http://schemas.microsoft.com/office/powerpoint/2010/main" val="714965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1C791D1-AE04-7F48-A075-9CDFF3D4B44F}" type="datetimeFigureOut">
              <a:rPr lang="en-US" smtClean="0"/>
              <a:t>10/22/19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3A07B5-C30A-E440-9B65-C03B894043A8}" type="slidenum">
              <a:rPr lang="en-US" smtClean="0"/>
              <a:t>‹#›</a:t>
            </a:fld>
            <a:endParaRPr lang="en-US"/>
          </a:p>
        </p:txBody>
      </p:sp>
    </p:spTree>
    <p:extLst>
      <p:ext uri="{BB962C8B-B14F-4D97-AF65-F5344CB8AC3E}">
        <p14:creationId xmlns:p14="http://schemas.microsoft.com/office/powerpoint/2010/main" val="1199812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1C791D1-AE04-7F48-A075-9CDFF3D4B44F}" type="datetimeFigureOut">
              <a:rPr lang="en-US" smtClean="0"/>
              <a:t>10/22/19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3A07B5-C30A-E440-9B65-C03B894043A8}" type="slidenum">
              <a:rPr lang="en-US" smtClean="0"/>
              <a:t>‹#›</a:t>
            </a:fld>
            <a:endParaRPr lang="en-US"/>
          </a:p>
        </p:txBody>
      </p:sp>
    </p:spTree>
    <p:extLst>
      <p:ext uri="{BB962C8B-B14F-4D97-AF65-F5344CB8AC3E}">
        <p14:creationId xmlns:p14="http://schemas.microsoft.com/office/powerpoint/2010/main" val="379763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C791D1-AE04-7F48-A075-9CDFF3D4B44F}" type="datetimeFigureOut">
              <a:rPr lang="en-US" smtClean="0"/>
              <a:t>10/22/19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3A07B5-C30A-E440-9B65-C03B894043A8}" type="slidenum">
              <a:rPr lang="en-US" smtClean="0"/>
              <a:t>‹#›</a:t>
            </a:fld>
            <a:endParaRPr lang="en-US"/>
          </a:p>
        </p:txBody>
      </p:sp>
    </p:spTree>
    <p:extLst>
      <p:ext uri="{BB962C8B-B14F-4D97-AF65-F5344CB8AC3E}">
        <p14:creationId xmlns:p14="http://schemas.microsoft.com/office/powerpoint/2010/main" val="359039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1C791D1-AE04-7F48-A075-9CDFF3D4B44F}" type="datetimeFigureOut">
              <a:rPr lang="en-US" smtClean="0"/>
              <a:t>10/22/19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3A07B5-C30A-E440-9B65-C03B894043A8}" type="slidenum">
              <a:rPr lang="en-US" smtClean="0"/>
              <a:t>‹#›</a:t>
            </a:fld>
            <a:endParaRPr lang="en-US"/>
          </a:p>
        </p:txBody>
      </p:sp>
    </p:spTree>
    <p:extLst>
      <p:ext uri="{BB962C8B-B14F-4D97-AF65-F5344CB8AC3E}">
        <p14:creationId xmlns:p14="http://schemas.microsoft.com/office/powerpoint/2010/main" val="2097933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1C791D1-AE04-7F48-A075-9CDFF3D4B44F}" type="datetimeFigureOut">
              <a:rPr lang="en-US" smtClean="0"/>
              <a:t>10/22/19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3A07B5-C30A-E440-9B65-C03B894043A8}" type="slidenum">
              <a:rPr lang="en-US" smtClean="0"/>
              <a:t>‹#›</a:t>
            </a:fld>
            <a:endParaRPr lang="en-US"/>
          </a:p>
        </p:txBody>
      </p:sp>
    </p:spTree>
    <p:extLst>
      <p:ext uri="{BB962C8B-B14F-4D97-AF65-F5344CB8AC3E}">
        <p14:creationId xmlns:p14="http://schemas.microsoft.com/office/powerpoint/2010/main" val="442216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C791D1-AE04-7F48-A075-9CDFF3D4B44F}" type="datetimeFigureOut">
              <a:rPr lang="en-US" smtClean="0"/>
              <a:t>10/22/19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3A07B5-C30A-E440-9B65-C03B894043A8}" type="slidenum">
              <a:rPr lang="en-US" smtClean="0"/>
              <a:t>‹#›</a:t>
            </a:fld>
            <a:endParaRPr lang="en-US"/>
          </a:p>
        </p:txBody>
      </p:sp>
    </p:spTree>
    <p:extLst>
      <p:ext uri="{BB962C8B-B14F-4D97-AF65-F5344CB8AC3E}">
        <p14:creationId xmlns:p14="http://schemas.microsoft.com/office/powerpoint/2010/main" val="1489838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06285" y="1208689"/>
            <a:ext cx="9579429" cy="2333297"/>
          </a:xfrm>
        </p:spPr>
        <p:txBody>
          <a:bodyPr>
            <a:normAutofit/>
          </a:bodyPr>
          <a:lstStyle/>
          <a:p>
            <a:r>
              <a:rPr lang="el-GR" sz="4800" dirty="0"/>
              <a:t>Τι είναι η Διδακτική των Φυσικών Επιστημών;</a:t>
            </a:r>
            <a:endParaRPr lang="en-US" sz="4800" dirty="0"/>
          </a:p>
        </p:txBody>
      </p:sp>
      <p:sp>
        <p:nvSpPr>
          <p:cNvPr id="3" name="Subtitle 2"/>
          <p:cNvSpPr>
            <a:spLocks noGrp="1"/>
          </p:cNvSpPr>
          <p:nvPr>
            <p:ph type="subTitle" idx="1"/>
          </p:nvPr>
        </p:nvSpPr>
        <p:spPr>
          <a:xfrm>
            <a:off x="998482" y="4319751"/>
            <a:ext cx="10195034" cy="917028"/>
          </a:xfrm>
        </p:spPr>
        <p:txBody>
          <a:bodyPr>
            <a:noAutofit/>
          </a:bodyPr>
          <a:lstStyle/>
          <a:p>
            <a:pPr algn="l"/>
            <a:r>
              <a:rPr lang="en-US" sz="3200" dirty="0"/>
              <a:t>…</a:t>
            </a:r>
            <a:r>
              <a:rPr lang="el-GR" sz="3200" dirty="0"/>
              <a:t> και γιατί την ενδιαφέρει η Επιστημολογία;;;</a:t>
            </a:r>
            <a:endParaRPr lang="en-US" sz="3200" dirty="0"/>
          </a:p>
        </p:txBody>
      </p:sp>
    </p:spTree>
    <p:extLst>
      <p:ext uri="{BB962C8B-B14F-4D97-AF65-F5344CB8AC3E}">
        <p14:creationId xmlns:p14="http://schemas.microsoft.com/office/powerpoint/2010/main" val="441821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Ένα κλασικό ερωτηματολόγιο </a:t>
            </a:r>
            <a:r>
              <a:rPr lang="en-US" b="1" dirty="0"/>
              <a:t>NOS</a:t>
            </a:r>
          </a:p>
        </p:txBody>
      </p:sp>
      <p:sp>
        <p:nvSpPr>
          <p:cNvPr id="3" name="TextBox 2">
            <a:extLst>
              <a:ext uri="{FF2B5EF4-FFF2-40B4-BE49-F238E27FC236}">
                <a16:creationId xmlns:a16="http://schemas.microsoft.com/office/drawing/2014/main" id="{69A9C85D-F874-2447-BD9A-909491D73DF6}"/>
              </a:ext>
            </a:extLst>
          </p:cNvPr>
          <p:cNvSpPr txBox="1"/>
          <p:nvPr/>
        </p:nvSpPr>
        <p:spPr>
          <a:xfrm>
            <a:off x="838200" y="1660783"/>
            <a:ext cx="10597055" cy="4832092"/>
          </a:xfrm>
          <a:prstGeom prst="rect">
            <a:avLst/>
          </a:prstGeom>
          <a:noFill/>
        </p:spPr>
        <p:txBody>
          <a:bodyPr wrap="square" rtlCol="0">
            <a:spAutoFit/>
          </a:bodyPr>
          <a:lstStyle/>
          <a:p>
            <a:pPr fontAlgn="t"/>
            <a:r>
              <a:rPr lang="el-GR" sz="2800" b="1" dirty="0"/>
              <a:t>Η κουλτούρα της Επιστήμης</a:t>
            </a:r>
          </a:p>
          <a:p>
            <a:pPr fontAlgn="t"/>
            <a:endParaRPr lang="el-GR" sz="2800" b="1" dirty="0"/>
          </a:p>
          <a:p>
            <a:pPr fontAlgn="t"/>
            <a:r>
              <a:rPr lang="el-GR" sz="2800" b="1" dirty="0"/>
              <a:t>Q16. Τα φαινόμενα που ενδιαφέρουν την επιστήμη θεωρούνται ότι προκύπτουν ως αποτέλεσμα φυσικών δυνάμεων που λειτουργούν για μεγάλες χρονικές περιόδους με χαρακτηριστική, αν όχι και υποχρεωτική, ομοιομορφία</a:t>
            </a:r>
            <a:endParaRPr lang="el-GR" sz="2800" dirty="0"/>
          </a:p>
          <a:p>
            <a:pPr fontAlgn="t"/>
            <a:r>
              <a:rPr lang="el-GR" sz="2800" b="1" dirty="0"/>
              <a:t>Q17. Η επιστημονική γνώση είναι αβέβαιη και δεν πρέπει ποτέ να ταυτίζεται με την αλήθεια. Η επιστημονική γνώση έχει μόνο προσωρινή εγκυρότητα</a:t>
            </a:r>
            <a:endParaRPr lang="el-GR" sz="2800" dirty="0"/>
          </a:p>
          <a:p>
            <a:pPr fontAlgn="t"/>
            <a:r>
              <a:rPr lang="el-GR" sz="2800" b="1" dirty="0"/>
              <a:t>Q18. Η Επιστήμη στηρίζεται πάνω στην υπόθεση ότι ο φυσικός κόσμος δεν μπορεί να μεταβληθεί από κάποια υπερφυσική οντότητα</a:t>
            </a:r>
            <a:endParaRPr lang="el-GR" sz="2800" dirty="0"/>
          </a:p>
        </p:txBody>
      </p:sp>
    </p:spTree>
    <p:extLst>
      <p:ext uri="{BB962C8B-B14F-4D97-AF65-F5344CB8AC3E}">
        <p14:creationId xmlns:p14="http://schemas.microsoft.com/office/powerpoint/2010/main" val="4014666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Ένα κλασικό ερωτηματολόγιο </a:t>
            </a:r>
            <a:r>
              <a:rPr lang="en-US" dirty="0"/>
              <a:t>NOS</a:t>
            </a:r>
          </a:p>
        </p:txBody>
      </p:sp>
      <p:sp>
        <p:nvSpPr>
          <p:cNvPr id="3" name="TextBox 2">
            <a:extLst>
              <a:ext uri="{FF2B5EF4-FFF2-40B4-BE49-F238E27FC236}">
                <a16:creationId xmlns:a16="http://schemas.microsoft.com/office/drawing/2014/main" id="{69A9C85D-F874-2447-BD9A-909491D73DF6}"/>
              </a:ext>
            </a:extLst>
          </p:cNvPr>
          <p:cNvSpPr txBox="1"/>
          <p:nvPr/>
        </p:nvSpPr>
        <p:spPr>
          <a:xfrm>
            <a:off x="838200" y="1690688"/>
            <a:ext cx="10197662" cy="4401205"/>
          </a:xfrm>
          <a:prstGeom prst="rect">
            <a:avLst/>
          </a:prstGeom>
          <a:noFill/>
        </p:spPr>
        <p:txBody>
          <a:bodyPr wrap="square" rtlCol="0">
            <a:spAutoFit/>
          </a:bodyPr>
          <a:lstStyle/>
          <a:p>
            <a:pPr fontAlgn="t"/>
            <a:r>
              <a:rPr lang="el-GR" sz="2800" b="1" dirty="0"/>
              <a:t>Η κουλτούρα της Επιστήμης</a:t>
            </a:r>
          </a:p>
          <a:p>
            <a:pPr fontAlgn="t"/>
            <a:endParaRPr lang="el-GR" sz="2800" b="1" dirty="0"/>
          </a:p>
          <a:p>
            <a:pPr fontAlgn="t"/>
            <a:r>
              <a:rPr lang="el-GR" sz="2800" b="1" dirty="0"/>
              <a:t>Q19. Η βάση της επιστημονικής γνώσης βρίσκεται στη συναίνεση μεταξύ αυτών που αναγνωρίζονται ως ειδικοί</a:t>
            </a:r>
            <a:endParaRPr lang="el-GR" sz="2800" dirty="0"/>
          </a:p>
          <a:p>
            <a:pPr fontAlgn="t"/>
            <a:r>
              <a:rPr lang="el-GR" sz="2800" b="1" dirty="0"/>
              <a:t>Q20. Δεν μπορεί να υπάρξει αντικειμενική αναπαράσταση ενός φαινομένου/ γεγονότος (οι αναπαραστάσεις σημαίνουν όσα και όποια πράγματα υποβάλλουν οι υποκειμενικές έννοιες που τις συγκροτούν)</a:t>
            </a:r>
            <a:endParaRPr lang="el-GR" sz="2800" dirty="0"/>
          </a:p>
          <a:p>
            <a:pPr fontAlgn="t"/>
            <a:r>
              <a:rPr lang="el-GR" sz="2800" b="1" dirty="0"/>
              <a:t>Q21. Δεν μπορεί να υπάρξει σαφής διάκριση μεταξύ παρατήρησης και αναπαράστασης</a:t>
            </a:r>
            <a:endParaRPr lang="el-GR" sz="2800" dirty="0"/>
          </a:p>
        </p:txBody>
      </p:sp>
    </p:spTree>
    <p:extLst>
      <p:ext uri="{BB962C8B-B14F-4D97-AF65-F5344CB8AC3E}">
        <p14:creationId xmlns:p14="http://schemas.microsoft.com/office/powerpoint/2010/main" val="3517452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Ένα κλασικό ερωτηματολόγιο </a:t>
            </a:r>
            <a:r>
              <a:rPr lang="en-US" b="1" dirty="0"/>
              <a:t>NOS</a:t>
            </a:r>
          </a:p>
        </p:txBody>
      </p:sp>
      <p:sp>
        <p:nvSpPr>
          <p:cNvPr id="3" name="TextBox 2">
            <a:extLst>
              <a:ext uri="{FF2B5EF4-FFF2-40B4-BE49-F238E27FC236}">
                <a16:creationId xmlns:a16="http://schemas.microsoft.com/office/drawing/2014/main" id="{69A9C85D-F874-2447-BD9A-909491D73DF6}"/>
              </a:ext>
            </a:extLst>
          </p:cNvPr>
          <p:cNvSpPr txBox="1"/>
          <p:nvPr/>
        </p:nvSpPr>
        <p:spPr>
          <a:xfrm>
            <a:off x="838200" y="1469971"/>
            <a:ext cx="11353801" cy="5262979"/>
          </a:xfrm>
          <a:prstGeom prst="rect">
            <a:avLst/>
          </a:prstGeom>
          <a:noFill/>
        </p:spPr>
        <p:txBody>
          <a:bodyPr wrap="square" rtlCol="0">
            <a:spAutoFit/>
          </a:bodyPr>
          <a:lstStyle/>
          <a:p>
            <a:pPr fontAlgn="t"/>
            <a:r>
              <a:rPr lang="el-GR" sz="2800" b="1" dirty="0"/>
              <a:t>Η κουλτούρα της Επιστήμης</a:t>
            </a:r>
          </a:p>
          <a:p>
            <a:pPr fontAlgn="t"/>
            <a:endParaRPr lang="el-GR" sz="2800" b="1" dirty="0"/>
          </a:p>
          <a:p>
            <a:pPr fontAlgn="t"/>
            <a:r>
              <a:rPr lang="el-GR" sz="2800" b="1" dirty="0"/>
              <a:t>Q22. Το αποτέλεσμα μιας παρατήρησης εξαρτάται απόλυτα από το θεωρητικό ή εμπειρικό πλαίσιο των εννοιών που διαθέτει εκ των προτέρων ο παρατηρητής</a:t>
            </a:r>
            <a:endParaRPr lang="el-GR" sz="2800" dirty="0"/>
          </a:p>
          <a:p>
            <a:pPr fontAlgn="t"/>
            <a:r>
              <a:rPr lang="el-GR" sz="2800" b="1" dirty="0"/>
              <a:t>Q23. Οι επιστήμονες λειτουργούν στηριγμένοι στην πεποίθηση ότι οι βασικοί κανόνες του Σύμπαντος μπορούν να ανακαλυφθούν μέσα από προσεκτική και συστηματική παρατήρηση</a:t>
            </a:r>
            <a:endParaRPr lang="el-GR" sz="2800" dirty="0"/>
          </a:p>
          <a:p>
            <a:pPr fontAlgn="t"/>
            <a:r>
              <a:rPr lang="el-GR" sz="2800" b="1" dirty="0"/>
              <a:t>Q24. Οι επιστήμονες λειτουργούν στηριγμένοι στην πεποίθηση ότι οι βασικοί κανόνες του Σύμπαντος μπορούν να ανακαλυφθούν μέσα από προσεκτική και συστηματική μελέτη, που ένα μικρό μόνο μέρος της περιλαμβάνει την παρατήρηση</a:t>
            </a:r>
            <a:endParaRPr lang="el-GR" sz="2800" dirty="0"/>
          </a:p>
        </p:txBody>
      </p:sp>
    </p:spTree>
    <p:extLst>
      <p:ext uri="{BB962C8B-B14F-4D97-AF65-F5344CB8AC3E}">
        <p14:creationId xmlns:p14="http://schemas.microsoft.com/office/powerpoint/2010/main" val="3720217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Ένα κλασικό ερωτηματολόγιο </a:t>
            </a:r>
            <a:r>
              <a:rPr lang="en-US" b="1" dirty="0"/>
              <a:t>NOS</a:t>
            </a:r>
          </a:p>
        </p:txBody>
      </p:sp>
      <p:sp>
        <p:nvSpPr>
          <p:cNvPr id="3" name="TextBox 2">
            <a:extLst>
              <a:ext uri="{FF2B5EF4-FFF2-40B4-BE49-F238E27FC236}">
                <a16:creationId xmlns:a16="http://schemas.microsoft.com/office/drawing/2014/main" id="{69A9C85D-F874-2447-BD9A-909491D73DF6}"/>
              </a:ext>
            </a:extLst>
          </p:cNvPr>
          <p:cNvSpPr txBox="1"/>
          <p:nvPr/>
        </p:nvSpPr>
        <p:spPr>
          <a:xfrm>
            <a:off x="838200" y="1690688"/>
            <a:ext cx="10901855" cy="4401205"/>
          </a:xfrm>
          <a:prstGeom prst="rect">
            <a:avLst/>
          </a:prstGeom>
          <a:noFill/>
        </p:spPr>
        <p:txBody>
          <a:bodyPr wrap="square" rtlCol="0">
            <a:spAutoFit/>
          </a:bodyPr>
          <a:lstStyle/>
          <a:p>
            <a:pPr fontAlgn="t"/>
            <a:r>
              <a:rPr lang="el-GR" sz="2800" b="1" dirty="0"/>
              <a:t>Η κουλτούρα της Επιστήμης</a:t>
            </a:r>
          </a:p>
          <a:p>
            <a:pPr fontAlgn="t"/>
            <a:endParaRPr lang="el-GR" sz="2800" b="1" dirty="0"/>
          </a:p>
          <a:p>
            <a:pPr fontAlgn="t"/>
            <a:r>
              <a:rPr lang="el-GR" sz="2800" b="1" dirty="0"/>
              <a:t>Q25. Στην Επιστήμη υπάρχουν διαφορετικές παραδόσεις σχετικά με το τι και το πως μπορεί να ερευνηθεί. Όλες όμως οι παραδόσεις διατρέχονται από συγκεκριμένες κοινές και βασικές πεποιθήσεις για την αξία των τεκμηρίων, της λογικής και του καλού επιχειρήματος</a:t>
            </a:r>
            <a:endParaRPr lang="el-GR" sz="2800" dirty="0"/>
          </a:p>
          <a:p>
            <a:pPr fontAlgn="t"/>
            <a:r>
              <a:rPr lang="el-GR" sz="2800" b="1" dirty="0"/>
              <a:t>Q26. Οι επιστημονικές πειθαρχίες διαφέρουν μεταξύ τους ως προς το τι μελετούν, ως προς τις τεχνικές που χρησιμοποιούν και ως προς τα αποτελέσματα που ανακοινώνουν. Όλες όμως μοιράζονται έναν κοινό σκοπό και μια κοινή φιλοσοφία.</a:t>
            </a:r>
            <a:endParaRPr lang="el-GR" sz="2800" dirty="0"/>
          </a:p>
        </p:txBody>
      </p:sp>
    </p:spTree>
    <p:extLst>
      <p:ext uri="{BB962C8B-B14F-4D97-AF65-F5344CB8AC3E}">
        <p14:creationId xmlns:p14="http://schemas.microsoft.com/office/powerpoint/2010/main" val="2389204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Ένα κλασικό ερωτηματολόγιο </a:t>
            </a:r>
            <a:r>
              <a:rPr lang="en-US" b="1" dirty="0"/>
              <a:t>NOS</a:t>
            </a:r>
          </a:p>
        </p:txBody>
      </p:sp>
      <p:sp>
        <p:nvSpPr>
          <p:cNvPr id="3" name="TextBox 2">
            <a:extLst>
              <a:ext uri="{FF2B5EF4-FFF2-40B4-BE49-F238E27FC236}">
                <a16:creationId xmlns:a16="http://schemas.microsoft.com/office/drawing/2014/main" id="{69A9C85D-F874-2447-BD9A-909491D73DF6}"/>
              </a:ext>
            </a:extLst>
          </p:cNvPr>
          <p:cNvSpPr txBox="1"/>
          <p:nvPr/>
        </p:nvSpPr>
        <p:spPr>
          <a:xfrm>
            <a:off x="838200" y="2163654"/>
            <a:ext cx="10901855" cy="3108543"/>
          </a:xfrm>
          <a:prstGeom prst="rect">
            <a:avLst/>
          </a:prstGeom>
          <a:noFill/>
        </p:spPr>
        <p:txBody>
          <a:bodyPr wrap="square" rtlCol="0">
            <a:spAutoFit/>
          </a:bodyPr>
          <a:lstStyle/>
          <a:p>
            <a:pPr fontAlgn="t"/>
            <a:r>
              <a:rPr lang="el-GR" sz="2800" b="1" dirty="0"/>
              <a:t>Η κουλτούρα της Επιστήμης</a:t>
            </a:r>
          </a:p>
          <a:p>
            <a:pPr fontAlgn="t"/>
            <a:endParaRPr lang="el-GR" sz="2800" b="1" dirty="0"/>
          </a:p>
          <a:p>
            <a:pPr fontAlgn="t"/>
            <a:r>
              <a:rPr lang="el-GR" sz="2800" b="1" dirty="0"/>
              <a:t>Q27. Στην Επιστήμη δεν θα πρέπει να λαμβάνονται υπόψη υπερφυσικές αιτίες, ακόμη και αν τα εμπειρικά δεδομένα υποδεικνύουν, κατά κάποιο τρόπο, την πιθανή ύπαρξή τους.</a:t>
            </a:r>
            <a:endParaRPr lang="el-GR" sz="2800" dirty="0"/>
          </a:p>
          <a:p>
            <a:pPr fontAlgn="t"/>
            <a:r>
              <a:rPr lang="el-GR" sz="2800" b="1" dirty="0"/>
              <a:t>Q28. Υπάρχουν γενικά/ παγκόσμια κριτήρια με βάση τα οποία η Επιστήμη μπορεί να διαχωριστεί από ότι δεν αποτελεί Επιστήμη.</a:t>
            </a:r>
            <a:endParaRPr lang="el-GR" sz="2800" dirty="0"/>
          </a:p>
        </p:txBody>
      </p:sp>
    </p:spTree>
    <p:extLst>
      <p:ext uri="{BB962C8B-B14F-4D97-AF65-F5344CB8AC3E}">
        <p14:creationId xmlns:p14="http://schemas.microsoft.com/office/powerpoint/2010/main" val="1724791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3DC8C5-DB15-1743-9D06-7BC30DB20F58}"/>
              </a:ext>
            </a:extLst>
          </p:cNvPr>
          <p:cNvSpPr>
            <a:spLocks noGrp="1"/>
          </p:cNvSpPr>
          <p:nvPr>
            <p:ph type="title"/>
          </p:nvPr>
        </p:nvSpPr>
        <p:spPr>
          <a:xfrm>
            <a:off x="838200" y="1079829"/>
            <a:ext cx="10515600" cy="2782724"/>
          </a:xfrm>
        </p:spPr>
        <p:txBody>
          <a:bodyPr/>
          <a:lstStyle/>
          <a:p>
            <a:r>
              <a:rPr lang="el-GR" dirty="0"/>
              <a:t>Αν μας ενδιαφέρει τι λένε οι φιλόσοφοι…</a:t>
            </a:r>
            <a:br>
              <a:rPr lang="el-GR" dirty="0"/>
            </a:br>
            <a:r>
              <a:rPr lang="el-GR" dirty="0"/>
              <a:t>οι οποίοι προσπαθούν να οικοδομήσουν λόγο που αναπαριστά την αλήθεια/ πραγματικότητα… </a:t>
            </a:r>
          </a:p>
        </p:txBody>
      </p:sp>
      <p:sp>
        <p:nvSpPr>
          <p:cNvPr id="3" name="Τίτλος 1">
            <a:extLst>
              <a:ext uri="{FF2B5EF4-FFF2-40B4-BE49-F238E27FC236}">
                <a16:creationId xmlns:a16="http://schemas.microsoft.com/office/drawing/2014/main" id="{7E725437-FCBA-C247-84C5-1CD3AB6E2668}"/>
              </a:ext>
            </a:extLst>
          </p:cNvPr>
          <p:cNvSpPr txBox="1">
            <a:spLocks/>
          </p:cNvSpPr>
          <p:nvPr/>
        </p:nvSpPr>
        <p:spPr>
          <a:xfrm>
            <a:off x="838200" y="4298731"/>
            <a:ext cx="10515600" cy="9827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l-GR" sz="3200" dirty="0"/>
              <a:t>Με την τυπική προσέγγιση της κατασκευής κατηγοριών και με βάση το περί αληθείας ερώτημα…</a:t>
            </a:r>
          </a:p>
        </p:txBody>
      </p:sp>
    </p:spTree>
    <p:extLst>
      <p:ext uri="{BB962C8B-B14F-4D97-AF65-F5344CB8AC3E}">
        <p14:creationId xmlns:p14="http://schemas.microsoft.com/office/powerpoint/2010/main" val="93560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984AEA5-AE2E-0D48-BE30-97952720D11B}"/>
              </a:ext>
            </a:extLst>
          </p:cNvPr>
          <p:cNvSpPr>
            <a:spLocks noGrp="1"/>
          </p:cNvSpPr>
          <p:nvPr>
            <p:ph type="title"/>
          </p:nvPr>
        </p:nvSpPr>
        <p:spPr/>
        <p:txBody>
          <a:bodyPr/>
          <a:lstStyle/>
          <a:p>
            <a:r>
              <a:rPr lang="el-GR" b="1" dirty="0"/>
              <a:t>Κλασικές φιλοσοφικές προσεγγίσεις</a:t>
            </a:r>
          </a:p>
        </p:txBody>
      </p:sp>
      <p:sp>
        <p:nvSpPr>
          <p:cNvPr id="3" name="Θέση περιεχομένου 2">
            <a:extLst>
              <a:ext uri="{FF2B5EF4-FFF2-40B4-BE49-F238E27FC236}">
                <a16:creationId xmlns:a16="http://schemas.microsoft.com/office/drawing/2014/main" id="{971877EB-A181-4746-B5FC-2F2DDE8C1360}"/>
              </a:ext>
            </a:extLst>
          </p:cNvPr>
          <p:cNvSpPr>
            <a:spLocks noGrp="1"/>
          </p:cNvSpPr>
          <p:nvPr>
            <p:ph idx="1"/>
          </p:nvPr>
        </p:nvSpPr>
        <p:spPr/>
        <p:txBody>
          <a:bodyPr/>
          <a:lstStyle/>
          <a:p>
            <a:r>
              <a:rPr lang="el-GR" b="1" dirty="0" err="1"/>
              <a:t>Απριοριστές</a:t>
            </a:r>
            <a:endParaRPr lang="el-GR" b="1" dirty="0"/>
          </a:p>
          <a:p>
            <a:r>
              <a:rPr lang="el-GR" dirty="0"/>
              <a:t>Η Επιστήμη βρίσκει τις αληθείς θεωρίες αναπαράστασης του κόσμου με καθαρή λογική και ανεξάρτητα από κάθε αισθητηριακή εμπειρία…</a:t>
            </a:r>
          </a:p>
          <a:p>
            <a:endParaRPr lang="el-GR" dirty="0"/>
          </a:p>
          <a:p>
            <a:r>
              <a:rPr lang="el-GR" b="1" dirty="0" err="1"/>
              <a:t>Συμβασιοκράτες</a:t>
            </a:r>
            <a:endParaRPr lang="el-GR" b="1" dirty="0"/>
          </a:p>
          <a:p>
            <a:r>
              <a:rPr lang="el-GR" dirty="0"/>
              <a:t>Το ποια θεωρία είναι αληθής αποτελεί σύμβαση. Οι επιστήμονες συζητούν, συμφωνούν και αποφασίζουν ότι θα χρησιμοποιούν την τάδε θεωρία για να αναπαριστούν το τάδε κομμάτι κόσμου</a:t>
            </a:r>
          </a:p>
        </p:txBody>
      </p:sp>
    </p:spTree>
    <p:extLst>
      <p:ext uri="{BB962C8B-B14F-4D97-AF65-F5344CB8AC3E}">
        <p14:creationId xmlns:p14="http://schemas.microsoft.com/office/powerpoint/2010/main" val="2401462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984AEA5-AE2E-0D48-BE30-97952720D11B}"/>
              </a:ext>
            </a:extLst>
          </p:cNvPr>
          <p:cNvSpPr>
            <a:spLocks noGrp="1"/>
          </p:cNvSpPr>
          <p:nvPr>
            <p:ph type="title"/>
          </p:nvPr>
        </p:nvSpPr>
        <p:spPr/>
        <p:txBody>
          <a:bodyPr/>
          <a:lstStyle/>
          <a:p>
            <a:r>
              <a:rPr lang="el-GR" dirty="0"/>
              <a:t>Κλασικές φιλοσοφικές προσεγγίσεις</a:t>
            </a:r>
          </a:p>
        </p:txBody>
      </p:sp>
      <p:sp>
        <p:nvSpPr>
          <p:cNvPr id="3" name="Θέση περιεχομένου 2">
            <a:extLst>
              <a:ext uri="{FF2B5EF4-FFF2-40B4-BE49-F238E27FC236}">
                <a16:creationId xmlns:a16="http://schemas.microsoft.com/office/drawing/2014/main" id="{971877EB-A181-4746-B5FC-2F2DDE8C1360}"/>
              </a:ext>
            </a:extLst>
          </p:cNvPr>
          <p:cNvSpPr>
            <a:spLocks noGrp="1"/>
          </p:cNvSpPr>
          <p:nvPr>
            <p:ph idx="1"/>
          </p:nvPr>
        </p:nvSpPr>
        <p:spPr/>
        <p:txBody>
          <a:bodyPr>
            <a:normAutofit lnSpcReduction="10000"/>
          </a:bodyPr>
          <a:lstStyle/>
          <a:p>
            <a:r>
              <a:rPr lang="el-GR" b="1" dirty="0"/>
              <a:t>Θετικιστές</a:t>
            </a:r>
          </a:p>
          <a:p>
            <a:r>
              <a:rPr lang="el-GR" dirty="0"/>
              <a:t>Η Επιστήμη βρίσκει τις αληθείς θεωρίες ως εξής: ορίζει πλήρως τις έννοιες που δομούν μια θεωρία. Στη συνέχεια, το πείραμα και η παρατήρηση καθοδηγούν προς την επιλογή της ορθής θεωρίας.</a:t>
            </a:r>
          </a:p>
          <a:p>
            <a:endParaRPr lang="el-GR" dirty="0"/>
          </a:p>
          <a:p>
            <a:r>
              <a:rPr lang="el-GR" b="1" dirty="0"/>
              <a:t>Ρεαλιστές</a:t>
            </a:r>
          </a:p>
          <a:p>
            <a:r>
              <a:rPr lang="el-GR" dirty="0"/>
              <a:t>Υπάρχει μια αντικειμενική αλήθεια, ανεξάρτητη από τον τρόπο που σκέπτεται η Επιστήμη. Η Επιστήμη κατασκευάζει θεωρίες προσπαθώντας να την προσεγγίσει. Οι αισιόδοξοι πιστεύουν ότι κάποτε θα το πετύχει. Οι απαισιόδοξοι ότι δεν θα το πετύχει ποτέ.</a:t>
            </a:r>
          </a:p>
        </p:txBody>
      </p:sp>
    </p:spTree>
    <p:extLst>
      <p:ext uri="{BB962C8B-B14F-4D97-AF65-F5344CB8AC3E}">
        <p14:creationId xmlns:p14="http://schemas.microsoft.com/office/powerpoint/2010/main" val="2306948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9526" y="1249254"/>
            <a:ext cx="10515600" cy="2921094"/>
          </a:xfrm>
        </p:spPr>
        <p:txBody>
          <a:bodyPr>
            <a:noAutofit/>
          </a:bodyPr>
          <a:lstStyle/>
          <a:p>
            <a:r>
              <a:rPr lang="el-GR" dirty="0"/>
              <a:t>Ένα φιλοσοφικό μοντέλο…</a:t>
            </a:r>
            <a:br>
              <a:rPr lang="el-GR" dirty="0"/>
            </a:br>
            <a:r>
              <a:rPr lang="el-GR" dirty="0"/>
              <a:t>που στηρίζεται στην υπόθεση ότι η επιστημονική γνώση πηγάζει από την πράξη… και όχι ότι η πράξη καθοδηγείται από τη γνώση…</a:t>
            </a:r>
            <a:endParaRPr lang="en-US" dirty="0"/>
          </a:p>
        </p:txBody>
      </p:sp>
      <p:sp>
        <p:nvSpPr>
          <p:cNvPr id="3" name="Τίτλος 1">
            <a:extLst>
              <a:ext uri="{FF2B5EF4-FFF2-40B4-BE49-F238E27FC236}">
                <a16:creationId xmlns:a16="http://schemas.microsoft.com/office/drawing/2014/main" id="{E7DE8315-A380-474C-AA40-EF614463C2BD}"/>
              </a:ext>
            </a:extLst>
          </p:cNvPr>
          <p:cNvSpPr txBox="1">
            <a:spLocks/>
          </p:cNvSpPr>
          <p:nvPr/>
        </p:nvSpPr>
        <p:spPr>
          <a:xfrm>
            <a:off x="939526" y="4288221"/>
            <a:ext cx="10515600" cy="9827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l-GR" sz="3200" dirty="0"/>
              <a:t>Ή διαφορετικά… τι κάνουν οι επιστήμονες…</a:t>
            </a:r>
          </a:p>
        </p:txBody>
      </p:sp>
    </p:spTree>
    <p:extLst>
      <p:ext uri="{BB962C8B-B14F-4D97-AF65-F5344CB8AC3E}">
        <p14:creationId xmlns:p14="http://schemas.microsoft.com/office/powerpoint/2010/main" val="20906412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Η δουλειά των επιστημόνων</a:t>
            </a:r>
            <a:r>
              <a:rPr lang="en-US" sz="3600" dirty="0"/>
              <a:t> (Hacking, 1992)</a:t>
            </a:r>
          </a:p>
        </p:txBody>
      </p:sp>
      <p:sp>
        <p:nvSpPr>
          <p:cNvPr id="3" name="Text Box 3"/>
          <p:cNvSpPr txBox="1">
            <a:spLocks noChangeArrowheads="1"/>
          </p:cNvSpPr>
          <p:nvPr/>
        </p:nvSpPr>
        <p:spPr bwMode="auto">
          <a:xfrm>
            <a:off x="5257800" y="3012622"/>
            <a:ext cx="1676400" cy="476250"/>
          </a:xfrm>
          <a:prstGeom prst="rect">
            <a:avLst/>
          </a:prstGeom>
          <a:noFill/>
          <a:ln w="19050">
            <a:solidFill>
              <a:srgbClr val="000080"/>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algn="ctr" eaLnBrk="1" hangingPunct="1">
              <a:spcBef>
                <a:spcPct val="50000"/>
              </a:spcBef>
            </a:pPr>
            <a:r>
              <a:rPr kumimoji="0" lang="el-GR" b="1"/>
              <a:t>Κόσμος</a:t>
            </a:r>
            <a:endParaRPr kumimoji="0" lang="en-GB" sz="2000" b="1"/>
          </a:p>
        </p:txBody>
      </p:sp>
      <p:sp>
        <p:nvSpPr>
          <p:cNvPr id="4" name="Text Box 4"/>
          <p:cNvSpPr txBox="1">
            <a:spLocks noChangeArrowheads="1"/>
          </p:cNvSpPr>
          <p:nvPr/>
        </p:nvSpPr>
        <p:spPr bwMode="auto">
          <a:xfrm>
            <a:off x="2819400" y="5051425"/>
            <a:ext cx="1524000" cy="476250"/>
          </a:xfrm>
          <a:prstGeom prst="rect">
            <a:avLst/>
          </a:prstGeom>
          <a:noFill/>
          <a:ln w="19050">
            <a:solidFill>
              <a:srgbClr val="000080"/>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algn="ctr" eaLnBrk="1" hangingPunct="1">
              <a:spcBef>
                <a:spcPct val="50000"/>
              </a:spcBef>
            </a:pPr>
            <a:r>
              <a:rPr kumimoji="0" lang="el-GR" b="1"/>
              <a:t>Ιδέες</a:t>
            </a:r>
            <a:endParaRPr kumimoji="0" lang="en-GB" sz="2000" b="1"/>
          </a:p>
        </p:txBody>
      </p:sp>
      <p:sp>
        <p:nvSpPr>
          <p:cNvPr id="5" name="Text Box 5"/>
          <p:cNvSpPr txBox="1">
            <a:spLocks noChangeArrowheads="1"/>
          </p:cNvSpPr>
          <p:nvPr/>
        </p:nvSpPr>
        <p:spPr bwMode="auto">
          <a:xfrm>
            <a:off x="7467600" y="5051425"/>
            <a:ext cx="1828800" cy="476250"/>
          </a:xfrm>
          <a:prstGeom prst="rect">
            <a:avLst/>
          </a:prstGeom>
          <a:noFill/>
          <a:ln w="19050">
            <a:solidFill>
              <a:srgbClr val="000080"/>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algn="ctr" eaLnBrk="1" hangingPunct="1">
              <a:spcBef>
                <a:spcPct val="50000"/>
              </a:spcBef>
            </a:pPr>
            <a:r>
              <a:rPr kumimoji="0" lang="el-GR" b="1"/>
              <a:t>Τεκμήρια</a:t>
            </a:r>
            <a:endParaRPr kumimoji="0" lang="en-GB" sz="2000" b="1"/>
          </a:p>
        </p:txBody>
      </p:sp>
      <p:sp>
        <p:nvSpPr>
          <p:cNvPr id="6" name="Line 6"/>
          <p:cNvSpPr>
            <a:spLocks noChangeShapeType="1"/>
          </p:cNvSpPr>
          <p:nvPr/>
        </p:nvSpPr>
        <p:spPr bwMode="auto">
          <a:xfrm flipV="1">
            <a:off x="3505199" y="3488872"/>
            <a:ext cx="2514599" cy="1562553"/>
          </a:xfrm>
          <a:prstGeom prst="line">
            <a:avLst/>
          </a:prstGeom>
          <a:noFill/>
          <a:ln w="38100">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lstStyle/>
          <a:p>
            <a:endParaRPr lang="en-US"/>
          </a:p>
        </p:txBody>
      </p:sp>
      <p:sp>
        <p:nvSpPr>
          <p:cNvPr id="7" name="Line 7"/>
          <p:cNvSpPr>
            <a:spLocks noChangeShapeType="1"/>
          </p:cNvSpPr>
          <p:nvPr/>
        </p:nvSpPr>
        <p:spPr bwMode="auto">
          <a:xfrm>
            <a:off x="6019798" y="3495674"/>
            <a:ext cx="2362202" cy="1555749"/>
          </a:xfrm>
          <a:prstGeom prst="line">
            <a:avLst/>
          </a:prstGeom>
          <a:noFill/>
          <a:ln w="38100">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lstStyle/>
          <a:p>
            <a:endParaRPr lang="en-US"/>
          </a:p>
        </p:txBody>
      </p:sp>
      <p:sp>
        <p:nvSpPr>
          <p:cNvPr id="8" name="Line 8"/>
          <p:cNvSpPr>
            <a:spLocks noChangeShapeType="1"/>
          </p:cNvSpPr>
          <p:nvPr/>
        </p:nvSpPr>
        <p:spPr bwMode="auto">
          <a:xfrm>
            <a:off x="4343400" y="5289550"/>
            <a:ext cx="3124200" cy="0"/>
          </a:xfrm>
          <a:prstGeom prst="line">
            <a:avLst/>
          </a:prstGeom>
          <a:noFill/>
          <a:ln w="38100">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lstStyle/>
          <a:p>
            <a:endParaRPr lang="en-US"/>
          </a:p>
        </p:txBody>
      </p:sp>
      <p:sp>
        <p:nvSpPr>
          <p:cNvPr id="12" name="Line 12"/>
          <p:cNvSpPr>
            <a:spLocks noChangeShapeType="1"/>
          </p:cNvSpPr>
          <p:nvPr/>
        </p:nvSpPr>
        <p:spPr bwMode="auto">
          <a:xfrm>
            <a:off x="6019800" y="1690687"/>
            <a:ext cx="0" cy="4953000"/>
          </a:xfrm>
          <a:prstGeom prst="line">
            <a:avLst/>
          </a:prstGeom>
          <a:noFill/>
          <a:ln w="9525">
            <a:solidFill>
              <a:srgbClr val="FF0000"/>
            </a:solidFill>
            <a:prstDash val="lgDash"/>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13" name="Text Box 13"/>
          <p:cNvSpPr txBox="1">
            <a:spLocks noChangeArrowheads="1"/>
          </p:cNvSpPr>
          <p:nvPr/>
        </p:nvSpPr>
        <p:spPr bwMode="auto">
          <a:xfrm>
            <a:off x="838200" y="1690688"/>
            <a:ext cx="1981200" cy="12003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eaLnBrk="1" hangingPunct="1">
              <a:spcBef>
                <a:spcPct val="50000"/>
              </a:spcBef>
            </a:pPr>
            <a:r>
              <a:rPr kumimoji="0" lang="el-GR">
                <a:solidFill>
                  <a:srgbClr val="FF3300"/>
                </a:solidFill>
              </a:rPr>
              <a:t>Εγγράμματη / Θεωρητική παράδοση</a:t>
            </a:r>
            <a:endParaRPr kumimoji="0" lang="en-GB" dirty="0">
              <a:solidFill>
                <a:srgbClr val="FF3300"/>
              </a:solidFill>
            </a:endParaRPr>
          </a:p>
        </p:txBody>
      </p:sp>
      <p:sp>
        <p:nvSpPr>
          <p:cNvPr id="14" name="Text Box 14"/>
          <p:cNvSpPr txBox="1">
            <a:spLocks noChangeArrowheads="1"/>
          </p:cNvSpPr>
          <p:nvPr/>
        </p:nvSpPr>
        <p:spPr bwMode="auto">
          <a:xfrm>
            <a:off x="9290957" y="1690687"/>
            <a:ext cx="2057400" cy="12003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eaLnBrk="1" hangingPunct="1">
              <a:spcBef>
                <a:spcPct val="50000"/>
              </a:spcBef>
            </a:pPr>
            <a:r>
              <a:rPr kumimoji="0" lang="el-GR">
                <a:solidFill>
                  <a:srgbClr val="FF3300"/>
                </a:solidFill>
              </a:rPr>
              <a:t>Προφορική / Εργαστηριακή παράδοση</a:t>
            </a:r>
            <a:endParaRPr kumimoji="0" lang="en-GB" dirty="0">
              <a:solidFill>
                <a:srgbClr val="FF3300"/>
              </a:solidFill>
            </a:endParaRPr>
          </a:p>
        </p:txBody>
      </p:sp>
      <p:sp>
        <p:nvSpPr>
          <p:cNvPr id="15" name="Text Box 15"/>
          <p:cNvSpPr txBox="1">
            <a:spLocks noChangeArrowheads="1"/>
          </p:cNvSpPr>
          <p:nvPr/>
        </p:nvSpPr>
        <p:spPr bwMode="auto">
          <a:xfrm>
            <a:off x="7315198" y="3851096"/>
            <a:ext cx="1295400" cy="3365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algn="ctr" eaLnBrk="1" hangingPunct="1">
              <a:spcBef>
                <a:spcPct val="50000"/>
              </a:spcBef>
            </a:pPr>
            <a:r>
              <a:rPr lang="el-GR" sz="1600" b="1">
                <a:solidFill>
                  <a:srgbClr val="A50021"/>
                </a:solidFill>
                <a:latin typeface="Arial" charset="0"/>
              </a:rPr>
              <a:t>Τέχνη</a:t>
            </a:r>
          </a:p>
        </p:txBody>
      </p:sp>
      <p:sp>
        <p:nvSpPr>
          <p:cNvPr id="16" name="Text Box 16"/>
          <p:cNvSpPr txBox="1">
            <a:spLocks noChangeArrowheads="1"/>
          </p:cNvSpPr>
          <p:nvPr/>
        </p:nvSpPr>
        <p:spPr bwMode="auto">
          <a:xfrm>
            <a:off x="5791199" y="5527675"/>
            <a:ext cx="457200" cy="3365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algn="ctr" eaLnBrk="1" hangingPunct="1">
              <a:spcBef>
                <a:spcPct val="50000"/>
              </a:spcBef>
            </a:pPr>
            <a:r>
              <a:rPr lang="el-GR" sz="1600" b="1">
                <a:solidFill>
                  <a:srgbClr val="A50021"/>
                </a:solidFill>
                <a:latin typeface="Arial" charset="0"/>
              </a:rPr>
              <a:t>??</a:t>
            </a:r>
          </a:p>
        </p:txBody>
      </p:sp>
      <p:sp>
        <p:nvSpPr>
          <p:cNvPr id="17" name="Text Box 17"/>
          <p:cNvSpPr txBox="1">
            <a:spLocks noChangeArrowheads="1"/>
          </p:cNvSpPr>
          <p:nvPr/>
        </p:nvSpPr>
        <p:spPr bwMode="auto">
          <a:xfrm>
            <a:off x="3390898" y="3851096"/>
            <a:ext cx="1371600" cy="3365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algn="ctr" eaLnBrk="1" hangingPunct="1">
              <a:spcBef>
                <a:spcPct val="50000"/>
              </a:spcBef>
            </a:pPr>
            <a:r>
              <a:rPr lang="el-GR" sz="1600" b="1" dirty="0">
                <a:solidFill>
                  <a:srgbClr val="A50021"/>
                </a:solidFill>
                <a:latin typeface="Arial" charset="0"/>
              </a:rPr>
              <a:t>Φιλοσοφία</a:t>
            </a:r>
          </a:p>
        </p:txBody>
      </p:sp>
    </p:spTree>
    <p:extLst>
      <p:ext uri="{BB962C8B-B14F-4D97-AF65-F5344CB8AC3E}">
        <p14:creationId xmlns:p14="http://schemas.microsoft.com/office/powerpoint/2010/main" val="772401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0-#ppt_w/2"/>
                                          </p:val>
                                        </p:tav>
                                        <p:tav tm="100000">
                                          <p:val>
                                            <p:strVal val="#ppt_x"/>
                                          </p:val>
                                        </p:tav>
                                      </p:tavLst>
                                    </p:anim>
                                    <p:anim calcmode="lin" valueType="num">
                                      <p:cBhvr additive="base">
                                        <p:cTn id="14"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500" fill="hold"/>
                                        <p:tgtEl>
                                          <p:spTgt spid="6"/>
                                        </p:tgtEl>
                                        <p:attrNameLst>
                                          <p:attrName>ppt_w</p:attrName>
                                        </p:attrNameLst>
                                      </p:cBhvr>
                                      <p:tavLst>
                                        <p:tav tm="0">
                                          <p:val>
                                            <p:fltVal val="0"/>
                                          </p:val>
                                        </p:tav>
                                        <p:tav tm="100000">
                                          <p:val>
                                            <p:strVal val="#ppt_w"/>
                                          </p:val>
                                        </p:tav>
                                      </p:tavLst>
                                    </p:anim>
                                    <p:anim calcmode="lin" valueType="num">
                                      <p:cBhvr>
                                        <p:cTn id="20" dur="500" fill="hold"/>
                                        <p:tgtEl>
                                          <p:spTgt spid="6"/>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1+#ppt_w/2"/>
                                          </p:val>
                                        </p:tav>
                                        <p:tav tm="100000">
                                          <p:val>
                                            <p:strVal val="#ppt_x"/>
                                          </p:val>
                                        </p:tav>
                                      </p:tavLst>
                                    </p:anim>
                                    <p:anim calcmode="lin" valueType="num">
                                      <p:cBhvr additive="base">
                                        <p:cTn id="26"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p:cTn id="31" dur="500" fill="hold"/>
                                        <p:tgtEl>
                                          <p:spTgt spid="7"/>
                                        </p:tgtEl>
                                        <p:attrNameLst>
                                          <p:attrName>ppt_w</p:attrName>
                                        </p:attrNameLst>
                                      </p:cBhvr>
                                      <p:tavLst>
                                        <p:tav tm="0">
                                          <p:val>
                                            <p:fltVal val="0"/>
                                          </p:val>
                                        </p:tav>
                                        <p:tav tm="100000">
                                          <p:val>
                                            <p:strVal val="#ppt_w"/>
                                          </p:val>
                                        </p:tav>
                                      </p:tavLst>
                                    </p:anim>
                                    <p:anim calcmode="lin" valueType="num">
                                      <p:cBhvr>
                                        <p:cTn id="32" dur="500" fill="hold"/>
                                        <p:tgtEl>
                                          <p:spTgt spid="7"/>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fill="hold"/>
                                        <p:tgtEl>
                                          <p:spTgt spid="12"/>
                                        </p:tgtEl>
                                        <p:attrNameLst>
                                          <p:attrName>ppt_x</p:attrName>
                                        </p:attrNameLst>
                                      </p:cBhvr>
                                      <p:tavLst>
                                        <p:tav tm="0">
                                          <p:val>
                                            <p:strVal val="#ppt_x"/>
                                          </p:val>
                                        </p:tav>
                                        <p:tav tm="100000">
                                          <p:val>
                                            <p:strVal val="#ppt_x"/>
                                          </p:val>
                                        </p:tav>
                                      </p:tavLst>
                                    </p:anim>
                                    <p:anim calcmode="lin" valueType="num">
                                      <p:cBhvr additive="base">
                                        <p:cTn id="38" dur="500" fill="hold"/>
                                        <p:tgtEl>
                                          <p:spTgt spid="12"/>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9"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0-#ppt_w/2"/>
                                          </p:val>
                                        </p:tav>
                                        <p:tav tm="100000">
                                          <p:val>
                                            <p:strVal val="#ppt_x"/>
                                          </p:val>
                                        </p:tav>
                                      </p:tavLst>
                                    </p:anim>
                                    <p:anim calcmode="lin" valueType="num">
                                      <p:cBhvr additive="base">
                                        <p:cTn id="44"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3" fill="hold" grpId="0" nodeType="clickEffect">
                                  <p:stCondLst>
                                    <p:cond delay="0"/>
                                  </p:stCondLst>
                                  <p:childTnLst>
                                    <p:set>
                                      <p:cBhvr>
                                        <p:cTn id="48" dur="1" fill="hold">
                                          <p:stCondLst>
                                            <p:cond delay="0"/>
                                          </p:stCondLst>
                                        </p:cTn>
                                        <p:tgtEl>
                                          <p:spTgt spid="14"/>
                                        </p:tgtEl>
                                        <p:attrNameLst>
                                          <p:attrName>style.visibility</p:attrName>
                                        </p:attrNameLst>
                                      </p:cBhvr>
                                      <p:to>
                                        <p:strVal val="visible"/>
                                      </p:to>
                                    </p:set>
                                    <p:anim calcmode="lin" valueType="num">
                                      <p:cBhvr additive="base">
                                        <p:cTn id="49" dur="500" fill="hold"/>
                                        <p:tgtEl>
                                          <p:spTgt spid="14"/>
                                        </p:tgtEl>
                                        <p:attrNameLst>
                                          <p:attrName>ppt_x</p:attrName>
                                        </p:attrNameLst>
                                      </p:cBhvr>
                                      <p:tavLst>
                                        <p:tav tm="0">
                                          <p:val>
                                            <p:strVal val="1+#ppt_w/2"/>
                                          </p:val>
                                        </p:tav>
                                        <p:tav tm="100000">
                                          <p:val>
                                            <p:strVal val="#ppt_x"/>
                                          </p:val>
                                        </p:tav>
                                      </p:tavLst>
                                    </p:anim>
                                    <p:anim calcmode="lin" valueType="num">
                                      <p:cBhvr additive="base">
                                        <p:cTn id="50" dur="500" fill="hold"/>
                                        <p:tgtEl>
                                          <p:spTgt spid="14"/>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3" presetClass="entr" presetSubtype="16" fill="hold" grpId="0" nodeType="clickEffect">
                                  <p:stCondLst>
                                    <p:cond delay="0"/>
                                  </p:stCondLst>
                                  <p:childTnLst>
                                    <p:set>
                                      <p:cBhvr>
                                        <p:cTn id="54" dur="1" fill="hold">
                                          <p:stCondLst>
                                            <p:cond delay="0"/>
                                          </p:stCondLst>
                                        </p:cTn>
                                        <p:tgtEl>
                                          <p:spTgt spid="8"/>
                                        </p:tgtEl>
                                        <p:attrNameLst>
                                          <p:attrName>style.visibility</p:attrName>
                                        </p:attrNameLst>
                                      </p:cBhvr>
                                      <p:to>
                                        <p:strVal val="visible"/>
                                      </p:to>
                                    </p:set>
                                    <p:anim calcmode="lin" valueType="num">
                                      <p:cBhvr>
                                        <p:cTn id="55" dur="500" fill="hold"/>
                                        <p:tgtEl>
                                          <p:spTgt spid="8"/>
                                        </p:tgtEl>
                                        <p:attrNameLst>
                                          <p:attrName>ppt_w</p:attrName>
                                        </p:attrNameLst>
                                      </p:cBhvr>
                                      <p:tavLst>
                                        <p:tav tm="0">
                                          <p:val>
                                            <p:fltVal val="0"/>
                                          </p:val>
                                        </p:tav>
                                        <p:tav tm="100000">
                                          <p:val>
                                            <p:strVal val="#ppt_w"/>
                                          </p:val>
                                        </p:tav>
                                      </p:tavLst>
                                    </p:anim>
                                    <p:anim calcmode="lin" valueType="num">
                                      <p:cBhvr>
                                        <p:cTn id="56"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57" fill="hold">
                      <p:stCondLst>
                        <p:cond delay="indefinite"/>
                      </p:stCondLst>
                      <p:childTnLst>
                        <p:par>
                          <p:cTn id="58" fill="hold">
                            <p:stCondLst>
                              <p:cond delay="0"/>
                            </p:stCondLst>
                            <p:childTnLst>
                              <p:par>
                                <p:cTn id="59" presetID="23" presetClass="entr" presetSubtype="528" fill="hold" grpId="0" nodeType="clickEffect">
                                  <p:stCondLst>
                                    <p:cond delay="0"/>
                                  </p:stCondLst>
                                  <p:childTnLst>
                                    <p:set>
                                      <p:cBhvr>
                                        <p:cTn id="60" dur="1" fill="hold">
                                          <p:stCondLst>
                                            <p:cond delay="0"/>
                                          </p:stCondLst>
                                        </p:cTn>
                                        <p:tgtEl>
                                          <p:spTgt spid="15"/>
                                        </p:tgtEl>
                                        <p:attrNameLst>
                                          <p:attrName>style.visibility</p:attrName>
                                        </p:attrNameLst>
                                      </p:cBhvr>
                                      <p:to>
                                        <p:strVal val="visible"/>
                                      </p:to>
                                    </p:set>
                                    <p:anim calcmode="lin" valueType="num">
                                      <p:cBhvr>
                                        <p:cTn id="61" dur="500" fill="hold"/>
                                        <p:tgtEl>
                                          <p:spTgt spid="15"/>
                                        </p:tgtEl>
                                        <p:attrNameLst>
                                          <p:attrName>ppt_w</p:attrName>
                                        </p:attrNameLst>
                                      </p:cBhvr>
                                      <p:tavLst>
                                        <p:tav tm="0">
                                          <p:val>
                                            <p:fltVal val="0"/>
                                          </p:val>
                                        </p:tav>
                                        <p:tav tm="100000">
                                          <p:val>
                                            <p:strVal val="#ppt_w"/>
                                          </p:val>
                                        </p:tav>
                                      </p:tavLst>
                                    </p:anim>
                                    <p:anim calcmode="lin" valueType="num">
                                      <p:cBhvr>
                                        <p:cTn id="62" dur="500" fill="hold"/>
                                        <p:tgtEl>
                                          <p:spTgt spid="15"/>
                                        </p:tgtEl>
                                        <p:attrNameLst>
                                          <p:attrName>ppt_h</p:attrName>
                                        </p:attrNameLst>
                                      </p:cBhvr>
                                      <p:tavLst>
                                        <p:tav tm="0">
                                          <p:val>
                                            <p:fltVal val="0"/>
                                          </p:val>
                                        </p:tav>
                                        <p:tav tm="100000">
                                          <p:val>
                                            <p:strVal val="#ppt_h"/>
                                          </p:val>
                                        </p:tav>
                                      </p:tavLst>
                                    </p:anim>
                                    <p:anim calcmode="lin" valueType="num">
                                      <p:cBhvr>
                                        <p:cTn id="63" dur="500" fill="hold"/>
                                        <p:tgtEl>
                                          <p:spTgt spid="15"/>
                                        </p:tgtEl>
                                        <p:attrNameLst>
                                          <p:attrName>ppt_x</p:attrName>
                                        </p:attrNameLst>
                                      </p:cBhvr>
                                      <p:tavLst>
                                        <p:tav tm="0">
                                          <p:val>
                                            <p:fltVal val="0.5"/>
                                          </p:val>
                                        </p:tav>
                                        <p:tav tm="100000">
                                          <p:val>
                                            <p:strVal val="#ppt_x"/>
                                          </p:val>
                                        </p:tav>
                                      </p:tavLst>
                                    </p:anim>
                                    <p:anim calcmode="lin" valueType="num">
                                      <p:cBhvr>
                                        <p:cTn id="64" dur="500" fill="hold"/>
                                        <p:tgtEl>
                                          <p:spTgt spid="15"/>
                                        </p:tgtEl>
                                        <p:attrNameLst>
                                          <p:attrName>ppt_y</p:attrName>
                                        </p:attrNameLst>
                                      </p:cBhvr>
                                      <p:tavLst>
                                        <p:tav tm="0">
                                          <p:val>
                                            <p:fltVal val="0.5"/>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3" presetClass="entr" presetSubtype="528" fill="hold" grpId="0" nodeType="clickEffect">
                                  <p:stCondLst>
                                    <p:cond delay="0"/>
                                  </p:stCondLst>
                                  <p:childTnLst>
                                    <p:set>
                                      <p:cBhvr>
                                        <p:cTn id="68" dur="1" fill="hold">
                                          <p:stCondLst>
                                            <p:cond delay="0"/>
                                          </p:stCondLst>
                                        </p:cTn>
                                        <p:tgtEl>
                                          <p:spTgt spid="17"/>
                                        </p:tgtEl>
                                        <p:attrNameLst>
                                          <p:attrName>style.visibility</p:attrName>
                                        </p:attrNameLst>
                                      </p:cBhvr>
                                      <p:to>
                                        <p:strVal val="visible"/>
                                      </p:to>
                                    </p:set>
                                    <p:anim calcmode="lin" valueType="num">
                                      <p:cBhvr>
                                        <p:cTn id="69" dur="500" fill="hold"/>
                                        <p:tgtEl>
                                          <p:spTgt spid="17"/>
                                        </p:tgtEl>
                                        <p:attrNameLst>
                                          <p:attrName>ppt_w</p:attrName>
                                        </p:attrNameLst>
                                      </p:cBhvr>
                                      <p:tavLst>
                                        <p:tav tm="0">
                                          <p:val>
                                            <p:fltVal val="0"/>
                                          </p:val>
                                        </p:tav>
                                        <p:tav tm="100000">
                                          <p:val>
                                            <p:strVal val="#ppt_w"/>
                                          </p:val>
                                        </p:tav>
                                      </p:tavLst>
                                    </p:anim>
                                    <p:anim calcmode="lin" valueType="num">
                                      <p:cBhvr>
                                        <p:cTn id="70" dur="500" fill="hold"/>
                                        <p:tgtEl>
                                          <p:spTgt spid="17"/>
                                        </p:tgtEl>
                                        <p:attrNameLst>
                                          <p:attrName>ppt_h</p:attrName>
                                        </p:attrNameLst>
                                      </p:cBhvr>
                                      <p:tavLst>
                                        <p:tav tm="0">
                                          <p:val>
                                            <p:fltVal val="0"/>
                                          </p:val>
                                        </p:tav>
                                        <p:tav tm="100000">
                                          <p:val>
                                            <p:strVal val="#ppt_h"/>
                                          </p:val>
                                        </p:tav>
                                      </p:tavLst>
                                    </p:anim>
                                    <p:anim calcmode="lin" valueType="num">
                                      <p:cBhvr>
                                        <p:cTn id="71" dur="500" fill="hold"/>
                                        <p:tgtEl>
                                          <p:spTgt spid="17"/>
                                        </p:tgtEl>
                                        <p:attrNameLst>
                                          <p:attrName>ppt_x</p:attrName>
                                        </p:attrNameLst>
                                      </p:cBhvr>
                                      <p:tavLst>
                                        <p:tav tm="0">
                                          <p:val>
                                            <p:fltVal val="0.5"/>
                                          </p:val>
                                        </p:tav>
                                        <p:tav tm="100000">
                                          <p:val>
                                            <p:strVal val="#ppt_x"/>
                                          </p:val>
                                        </p:tav>
                                      </p:tavLst>
                                    </p:anim>
                                    <p:anim calcmode="lin" valueType="num">
                                      <p:cBhvr>
                                        <p:cTn id="72" dur="500" fill="hold"/>
                                        <p:tgtEl>
                                          <p:spTgt spid="17"/>
                                        </p:tgtEl>
                                        <p:attrNameLst>
                                          <p:attrName>ppt_y</p:attrName>
                                        </p:attrNameLst>
                                      </p:cBhvr>
                                      <p:tavLst>
                                        <p:tav tm="0">
                                          <p:val>
                                            <p:fltVal val="0.5"/>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3" presetClass="entr" presetSubtype="528" fill="hold" grpId="0" nodeType="clickEffect">
                                  <p:stCondLst>
                                    <p:cond delay="0"/>
                                  </p:stCondLst>
                                  <p:childTnLst>
                                    <p:set>
                                      <p:cBhvr>
                                        <p:cTn id="76" dur="1" fill="hold">
                                          <p:stCondLst>
                                            <p:cond delay="0"/>
                                          </p:stCondLst>
                                        </p:cTn>
                                        <p:tgtEl>
                                          <p:spTgt spid="16"/>
                                        </p:tgtEl>
                                        <p:attrNameLst>
                                          <p:attrName>style.visibility</p:attrName>
                                        </p:attrNameLst>
                                      </p:cBhvr>
                                      <p:to>
                                        <p:strVal val="visible"/>
                                      </p:to>
                                    </p:set>
                                    <p:anim calcmode="lin" valueType="num">
                                      <p:cBhvr>
                                        <p:cTn id="77" dur="500" fill="hold"/>
                                        <p:tgtEl>
                                          <p:spTgt spid="16"/>
                                        </p:tgtEl>
                                        <p:attrNameLst>
                                          <p:attrName>ppt_w</p:attrName>
                                        </p:attrNameLst>
                                      </p:cBhvr>
                                      <p:tavLst>
                                        <p:tav tm="0">
                                          <p:val>
                                            <p:fltVal val="0"/>
                                          </p:val>
                                        </p:tav>
                                        <p:tav tm="100000">
                                          <p:val>
                                            <p:strVal val="#ppt_w"/>
                                          </p:val>
                                        </p:tav>
                                      </p:tavLst>
                                    </p:anim>
                                    <p:anim calcmode="lin" valueType="num">
                                      <p:cBhvr>
                                        <p:cTn id="78" dur="500" fill="hold"/>
                                        <p:tgtEl>
                                          <p:spTgt spid="16"/>
                                        </p:tgtEl>
                                        <p:attrNameLst>
                                          <p:attrName>ppt_h</p:attrName>
                                        </p:attrNameLst>
                                      </p:cBhvr>
                                      <p:tavLst>
                                        <p:tav tm="0">
                                          <p:val>
                                            <p:fltVal val="0"/>
                                          </p:val>
                                        </p:tav>
                                        <p:tav tm="100000">
                                          <p:val>
                                            <p:strVal val="#ppt_h"/>
                                          </p:val>
                                        </p:tav>
                                      </p:tavLst>
                                    </p:anim>
                                    <p:anim calcmode="lin" valueType="num">
                                      <p:cBhvr>
                                        <p:cTn id="79" dur="500" fill="hold"/>
                                        <p:tgtEl>
                                          <p:spTgt spid="16"/>
                                        </p:tgtEl>
                                        <p:attrNameLst>
                                          <p:attrName>ppt_x</p:attrName>
                                        </p:attrNameLst>
                                      </p:cBhvr>
                                      <p:tavLst>
                                        <p:tav tm="0">
                                          <p:val>
                                            <p:fltVal val="0.5"/>
                                          </p:val>
                                        </p:tav>
                                        <p:tav tm="100000">
                                          <p:val>
                                            <p:strVal val="#ppt_x"/>
                                          </p:val>
                                        </p:tav>
                                      </p:tavLst>
                                    </p:anim>
                                    <p:anim calcmode="lin" valueType="num">
                                      <p:cBhvr>
                                        <p:cTn id="80" dur="500" fill="hold"/>
                                        <p:tgtEl>
                                          <p:spTgt spid="16"/>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autoUpdateAnimBg="0"/>
      <p:bldP spid="4" grpId="0" animBg="1" autoUpdateAnimBg="0"/>
      <p:bldP spid="5" grpId="0" animBg="1" autoUpdateAnimBg="0"/>
      <p:bldP spid="6" grpId="0" animBg="1"/>
      <p:bldP spid="7" grpId="0" animBg="1"/>
      <p:bldP spid="8" grpId="0" animBg="1"/>
      <p:bldP spid="12" grpId="0" animBg="1"/>
      <p:bldP spid="13" grpId="0" autoUpdateAnimBg="0"/>
      <p:bldP spid="14" grpId="0" autoUpdateAnimBg="0"/>
      <p:bldP spid="15" grpId="0" autoUpdateAnimBg="0"/>
      <p:bldP spid="16" grpId="0" autoUpdateAnimBg="0"/>
      <p:bldP spid="17"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1D5D8C-1A75-7A45-AB7C-8FE278AB6329}"/>
              </a:ext>
            </a:extLst>
          </p:cNvPr>
          <p:cNvSpPr>
            <a:spLocks noGrp="1"/>
          </p:cNvSpPr>
          <p:nvPr>
            <p:ph type="title"/>
          </p:nvPr>
        </p:nvSpPr>
        <p:spPr>
          <a:xfrm>
            <a:off x="838200" y="920602"/>
            <a:ext cx="10515600" cy="1325563"/>
          </a:xfrm>
        </p:spPr>
        <p:txBody>
          <a:bodyPr/>
          <a:lstStyle/>
          <a:p>
            <a:r>
              <a:rPr lang="el-GR" b="1" dirty="0"/>
              <a:t>Η Διδακτική των Φυσικών Επιστημών ορίζεται ως η επιστημονική πειθαρχεία που…</a:t>
            </a:r>
            <a:endParaRPr lang="en-US" b="1" dirty="0"/>
          </a:p>
        </p:txBody>
      </p:sp>
      <p:sp>
        <p:nvSpPr>
          <p:cNvPr id="3" name="Content Placeholder 2">
            <a:extLst>
              <a:ext uri="{FF2B5EF4-FFF2-40B4-BE49-F238E27FC236}">
                <a16:creationId xmlns:a16="http://schemas.microsoft.com/office/drawing/2014/main" id="{0DF20849-6E11-0244-8110-6F12586CC20D}"/>
              </a:ext>
            </a:extLst>
          </p:cNvPr>
          <p:cNvSpPr>
            <a:spLocks noGrp="1"/>
          </p:cNvSpPr>
          <p:nvPr>
            <p:ph idx="1"/>
          </p:nvPr>
        </p:nvSpPr>
        <p:spPr>
          <a:xfrm>
            <a:off x="838200" y="2637475"/>
            <a:ext cx="10515600" cy="2797650"/>
          </a:xfrm>
        </p:spPr>
        <p:txBody>
          <a:bodyPr>
            <a:normAutofit/>
          </a:bodyPr>
          <a:lstStyle/>
          <a:p>
            <a:pPr marL="0" indent="0">
              <a:buNone/>
            </a:pPr>
            <a:r>
              <a:rPr lang="el-GR" sz="3600" i="1" dirty="0"/>
              <a:t>… ασχολείται με τη μελέτη της αλληλεπίδρασης των Φυσικών Επιστημών με την Κοινωνία· δηλαδή τη μελέτη της επίδρασης των Φυσικών Επιστημών πάνω στην Κοινωνία, καθώς και την επίδραση της Κοινωνίας πάνω στις Φυσικές Επιστήμες </a:t>
            </a:r>
            <a:r>
              <a:rPr lang="el-GR" sz="3600" dirty="0"/>
              <a:t>(</a:t>
            </a:r>
            <a:r>
              <a:rPr lang="en-US" sz="3600" dirty="0"/>
              <a:t>R</a:t>
            </a:r>
            <a:r>
              <a:rPr lang="el-GR" sz="3600" dirty="0"/>
              <a:t>. </a:t>
            </a:r>
            <a:r>
              <a:rPr lang="en-US" sz="3600" dirty="0" err="1"/>
              <a:t>Yager</a:t>
            </a:r>
            <a:r>
              <a:rPr lang="el-GR" sz="3600" dirty="0"/>
              <a:t> 1984).</a:t>
            </a:r>
            <a:r>
              <a:rPr lang="en-US" sz="3600" dirty="0"/>
              <a:t> </a:t>
            </a:r>
          </a:p>
        </p:txBody>
      </p:sp>
    </p:spTree>
    <p:extLst>
      <p:ext uri="{BB962C8B-B14F-4D97-AF65-F5344CB8AC3E}">
        <p14:creationId xmlns:p14="http://schemas.microsoft.com/office/powerpoint/2010/main" val="824493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a:t>Παράδειγμα: Η επαγωγική δουλειά</a:t>
            </a:r>
            <a:endParaRPr lang="en-US" sz="3600" dirty="0"/>
          </a:p>
        </p:txBody>
      </p:sp>
      <p:sp>
        <p:nvSpPr>
          <p:cNvPr id="4" name="Text Box 3"/>
          <p:cNvSpPr txBox="1">
            <a:spLocks noChangeArrowheads="1"/>
          </p:cNvSpPr>
          <p:nvPr/>
        </p:nvSpPr>
        <p:spPr bwMode="auto">
          <a:xfrm>
            <a:off x="5241473" y="2952084"/>
            <a:ext cx="1676400" cy="476250"/>
          </a:xfrm>
          <a:prstGeom prst="rect">
            <a:avLst/>
          </a:prstGeom>
          <a:noFill/>
          <a:ln w="19050">
            <a:solidFill>
              <a:srgbClr val="000080"/>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algn="ctr" eaLnBrk="1" hangingPunct="1">
              <a:spcBef>
                <a:spcPct val="50000"/>
              </a:spcBef>
            </a:pPr>
            <a:r>
              <a:rPr kumimoji="0" lang="el-GR" b="1"/>
              <a:t>Κόσμος</a:t>
            </a:r>
            <a:endParaRPr kumimoji="0" lang="en-GB" sz="2000" b="1"/>
          </a:p>
        </p:txBody>
      </p:sp>
      <p:sp>
        <p:nvSpPr>
          <p:cNvPr id="5" name="Text Box 4"/>
          <p:cNvSpPr txBox="1">
            <a:spLocks noChangeArrowheads="1"/>
          </p:cNvSpPr>
          <p:nvPr/>
        </p:nvSpPr>
        <p:spPr bwMode="auto">
          <a:xfrm>
            <a:off x="2383971" y="5055602"/>
            <a:ext cx="1524000" cy="476250"/>
          </a:xfrm>
          <a:prstGeom prst="rect">
            <a:avLst/>
          </a:prstGeom>
          <a:noFill/>
          <a:ln w="19050">
            <a:solidFill>
              <a:srgbClr val="000080"/>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algn="ctr" eaLnBrk="1" hangingPunct="1">
              <a:spcBef>
                <a:spcPct val="50000"/>
              </a:spcBef>
            </a:pPr>
            <a:r>
              <a:rPr kumimoji="0" lang="el-GR" b="1"/>
              <a:t>Ιδέες</a:t>
            </a:r>
            <a:endParaRPr kumimoji="0" lang="en-GB" sz="2000" b="1"/>
          </a:p>
        </p:txBody>
      </p:sp>
      <p:sp>
        <p:nvSpPr>
          <p:cNvPr id="6" name="Text Box 5"/>
          <p:cNvSpPr txBox="1">
            <a:spLocks noChangeArrowheads="1"/>
          </p:cNvSpPr>
          <p:nvPr/>
        </p:nvSpPr>
        <p:spPr bwMode="auto">
          <a:xfrm>
            <a:off x="8153401" y="5005292"/>
            <a:ext cx="1828800" cy="476250"/>
          </a:xfrm>
          <a:prstGeom prst="rect">
            <a:avLst/>
          </a:prstGeom>
          <a:noFill/>
          <a:ln w="19050">
            <a:solidFill>
              <a:srgbClr val="000080"/>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algn="ctr" eaLnBrk="1" hangingPunct="1">
              <a:spcBef>
                <a:spcPct val="50000"/>
              </a:spcBef>
            </a:pPr>
            <a:r>
              <a:rPr kumimoji="0" lang="el-GR" b="1"/>
              <a:t>Τεκμήρια</a:t>
            </a:r>
            <a:endParaRPr kumimoji="0" lang="en-GB" sz="2000" b="1"/>
          </a:p>
        </p:txBody>
      </p:sp>
      <p:sp>
        <p:nvSpPr>
          <p:cNvPr id="9" name="Line 8"/>
          <p:cNvSpPr>
            <a:spLocks noChangeShapeType="1"/>
          </p:cNvSpPr>
          <p:nvPr/>
        </p:nvSpPr>
        <p:spPr bwMode="auto">
          <a:xfrm flipV="1">
            <a:off x="3117636" y="3439139"/>
            <a:ext cx="2978363" cy="1616463"/>
          </a:xfrm>
          <a:prstGeom prst="line">
            <a:avLst/>
          </a:prstGeom>
          <a:noFill/>
          <a:ln w="38100">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lstStyle/>
          <a:p>
            <a:endParaRPr lang="en-US"/>
          </a:p>
        </p:txBody>
      </p:sp>
      <p:sp>
        <p:nvSpPr>
          <p:cNvPr id="13" name="Line 12"/>
          <p:cNvSpPr>
            <a:spLocks noChangeShapeType="1"/>
          </p:cNvSpPr>
          <p:nvPr/>
        </p:nvSpPr>
        <p:spPr bwMode="auto">
          <a:xfrm>
            <a:off x="6096000" y="1753353"/>
            <a:ext cx="0" cy="4953000"/>
          </a:xfrm>
          <a:prstGeom prst="line">
            <a:avLst/>
          </a:prstGeom>
          <a:noFill/>
          <a:ln w="9525">
            <a:solidFill>
              <a:srgbClr val="FF0000"/>
            </a:solidFill>
            <a:prstDash val="lgDash"/>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14" name="Text Box 13"/>
          <p:cNvSpPr txBox="1">
            <a:spLocks noChangeArrowheads="1"/>
          </p:cNvSpPr>
          <p:nvPr/>
        </p:nvSpPr>
        <p:spPr bwMode="auto">
          <a:xfrm>
            <a:off x="838200" y="2007214"/>
            <a:ext cx="1981200" cy="12003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eaLnBrk="1" hangingPunct="1">
              <a:spcBef>
                <a:spcPct val="50000"/>
              </a:spcBef>
            </a:pPr>
            <a:r>
              <a:rPr kumimoji="0" lang="el-GR" dirty="0">
                <a:solidFill>
                  <a:srgbClr val="FF3300"/>
                </a:solidFill>
              </a:rPr>
              <a:t>Εγγράμματη / Θεωρητική παράδοση</a:t>
            </a:r>
            <a:endParaRPr kumimoji="0" lang="en-GB" dirty="0">
              <a:solidFill>
                <a:srgbClr val="FF3300"/>
              </a:solidFill>
            </a:endParaRPr>
          </a:p>
        </p:txBody>
      </p:sp>
      <p:sp>
        <p:nvSpPr>
          <p:cNvPr id="15" name="Text Box 14"/>
          <p:cNvSpPr txBox="1">
            <a:spLocks noChangeArrowheads="1"/>
          </p:cNvSpPr>
          <p:nvPr/>
        </p:nvSpPr>
        <p:spPr bwMode="auto">
          <a:xfrm>
            <a:off x="9296400" y="2007213"/>
            <a:ext cx="2057400" cy="12003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eaLnBrk="1" hangingPunct="1">
              <a:spcBef>
                <a:spcPct val="50000"/>
              </a:spcBef>
            </a:pPr>
            <a:r>
              <a:rPr kumimoji="0" lang="el-GR" dirty="0">
                <a:solidFill>
                  <a:srgbClr val="FF3300"/>
                </a:solidFill>
              </a:rPr>
              <a:t>Προφορική / Εργαστηριακή παράδοση</a:t>
            </a:r>
            <a:endParaRPr kumimoji="0" lang="en-GB" dirty="0">
              <a:solidFill>
                <a:srgbClr val="FF3300"/>
              </a:solidFill>
            </a:endParaRPr>
          </a:p>
        </p:txBody>
      </p:sp>
      <p:sp>
        <p:nvSpPr>
          <p:cNvPr id="17" name="Text Box 16"/>
          <p:cNvSpPr txBox="1">
            <a:spLocks noChangeArrowheads="1"/>
          </p:cNvSpPr>
          <p:nvPr/>
        </p:nvSpPr>
        <p:spPr bwMode="auto">
          <a:xfrm>
            <a:off x="7613454" y="3760371"/>
            <a:ext cx="1454347"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algn="ctr" eaLnBrk="1" hangingPunct="1">
              <a:spcBef>
                <a:spcPct val="50000"/>
              </a:spcBef>
            </a:pPr>
            <a:r>
              <a:rPr lang="el-GR" sz="1600" b="1" dirty="0">
                <a:solidFill>
                  <a:srgbClr val="A50021"/>
                </a:solidFill>
                <a:latin typeface="Arial" charset="0"/>
              </a:rPr>
              <a:t>Παρατηρώ</a:t>
            </a:r>
          </a:p>
        </p:txBody>
      </p:sp>
      <p:cxnSp>
        <p:nvCxnSpPr>
          <p:cNvPr id="20" name="Straight Arrow Connector 19"/>
          <p:cNvCxnSpPr>
            <a:endCxn id="6" idx="0"/>
          </p:cNvCxnSpPr>
          <p:nvPr/>
        </p:nvCxnSpPr>
        <p:spPr>
          <a:xfrm>
            <a:off x="6375826" y="3413380"/>
            <a:ext cx="2691975" cy="1591912"/>
          </a:xfrm>
          <a:prstGeom prst="straightConnector1">
            <a:avLst/>
          </a:prstGeom>
          <a:ln w="3810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1" name="Text Box 16"/>
          <p:cNvSpPr txBox="1">
            <a:spLocks noChangeArrowheads="1"/>
          </p:cNvSpPr>
          <p:nvPr/>
        </p:nvSpPr>
        <p:spPr bwMode="auto">
          <a:xfrm>
            <a:off x="5241473" y="5381603"/>
            <a:ext cx="1904999"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algn="ctr" eaLnBrk="1" hangingPunct="1">
              <a:spcBef>
                <a:spcPct val="50000"/>
              </a:spcBef>
            </a:pPr>
            <a:r>
              <a:rPr lang="el-GR" sz="1600" b="1" dirty="0">
                <a:solidFill>
                  <a:srgbClr val="A50021"/>
                </a:solidFill>
                <a:latin typeface="Arial" charset="0"/>
              </a:rPr>
              <a:t>Κατηγοριοποιώ</a:t>
            </a:r>
          </a:p>
        </p:txBody>
      </p:sp>
      <p:cxnSp>
        <p:nvCxnSpPr>
          <p:cNvPr id="22" name="Straight Arrow Connector 21"/>
          <p:cNvCxnSpPr>
            <a:stCxn id="6" idx="1"/>
            <a:endCxn id="5" idx="3"/>
          </p:cNvCxnSpPr>
          <p:nvPr/>
        </p:nvCxnSpPr>
        <p:spPr>
          <a:xfrm flipH="1">
            <a:off x="3907971" y="5243417"/>
            <a:ext cx="4245430" cy="50310"/>
          </a:xfrm>
          <a:prstGeom prst="straightConnector1">
            <a:avLst/>
          </a:prstGeom>
          <a:ln w="3810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7" name="Text Box 16"/>
          <p:cNvSpPr txBox="1">
            <a:spLocks noChangeArrowheads="1"/>
          </p:cNvSpPr>
          <p:nvPr/>
        </p:nvSpPr>
        <p:spPr bwMode="auto">
          <a:xfrm>
            <a:off x="3716013" y="3760371"/>
            <a:ext cx="1360666"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algn="ctr" eaLnBrk="1" hangingPunct="1">
              <a:spcBef>
                <a:spcPct val="50000"/>
              </a:spcBef>
            </a:pPr>
            <a:r>
              <a:rPr lang="el-GR" sz="1600" b="1" dirty="0">
                <a:solidFill>
                  <a:srgbClr val="A50021"/>
                </a:solidFill>
                <a:latin typeface="Arial" charset="0"/>
              </a:rPr>
              <a:t>Υποθέτω</a:t>
            </a:r>
          </a:p>
        </p:txBody>
      </p:sp>
      <p:cxnSp>
        <p:nvCxnSpPr>
          <p:cNvPr id="18" name="Straight Arrow Connector 17"/>
          <p:cNvCxnSpPr/>
          <p:nvPr/>
        </p:nvCxnSpPr>
        <p:spPr>
          <a:xfrm>
            <a:off x="6115709" y="3428334"/>
            <a:ext cx="2647291" cy="1576958"/>
          </a:xfrm>
          <a:prstGeom prst="straightConnector1">
            <a:avLst/>
          </a:prstGeom>
          <a:ln w="3810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9" name="Text Box 16"/>
          <p:cNvSpPr txBox="1">
            <a:spLocks noChangeArrowheads="1"/>
          </p:cNvSpPr>
          <p:nvPr/>
        </p:nvSpPr>
        <p:spPr bwMode="auto">
          <a:xfrm>
            <a:off x="6280096" y="4229853"/>
            <a:ext cx="1256752"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algn="ctr" eaLnBrk="1" hangingPunct="1">
              <a:spcBef>
                <a:spcPct val="50000"/>
              </a:spcBef>
            </a:pPr>
            <a:r>
              <a:rPr lang="el-GR" sz="1600" b="1" dirty="0">
                <a:solidFill>
                  <a:srgbClr val="A50021"/>
                </a:solidFill>
                <a:latin typeface="Arial" charset="0"/>
              </a:rPr>
              <a:t>Δοκιμάζω</a:t>
            </a:r>
          </a:p>
        </p:txBody>
      </p:sp>
    </p:spTree>
    <p:extLst>
      <p:ext uri="{BB962C8B-B14F-4D97-AF65-F5344CB8AC3E}">
        <p14:creationId xmlns:p14="http://schemas.microsoft.com/office/powerpoint/2010/main" val="279494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0"/>
                                        </p:tgtEl>
                                        <p:attrNameLst>
                                          <p:attrName>style.visibility</p:attrName>
                                        </p:attrNameLst>
                                      </p:cBhvr>
                                      <p:to>
                                        <p:strVal val="visible"/>
                                      </p:to>
                                    </p:set>
                                    <p:anim calcmode="lin" valueType="num">
                                      <p:cBhvr additive="base">
                                        <p:cTn id="13" dur="500" fill="hold"/>
                                        <p:tgtEl>
                                          <p:spTgt spid="20"/>
                                        </p:tgtEl>
                                        <p:attrNameLst>
                                          <p:attrName>ppt_x</p:attrName>
                                        </p:attrNameLst>
                                      </p:cBhvr>
                                      <p:tavLst>
                                        <p:tav tm="0">
                                          <p:val>
                                            <p:strVal val="#ppt_x"/>
                                          </p:val>
                                        </p:tav>
                                        <p:tav tm="100000">
                                          <p:val>
                                            <p:strVal val="#ppt_x"/>
                                          </p:val>
                                        </p:tav>
                                      </p:tavLst>
                                    </p:anim>
                                    <p:anim calcmode="lin" valueType="num">
                                      <p:cBhvr additive="base">
                                        <p:cTn id="1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528"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p:cTn id="19" dur="500" fill="hold"/>
                                        <p:tgtEl>
                                          <p:spTgt spid="17"/>
                                        </p:tgtEl>
                                        <p:attrNameLst>
                                          <p:attrName>ppt_w</p:attrName>
                                        </p:attrNameLst>
                                      </p:cBhvr>
                                      <p:tavLst>
                                        <p:tav tm="0">
                                          <p:val>
                                            <p:fltVal val="0"/>
                                          </p:val>
                                        </p:tav>
                                        <p:tav tm="100000">
                                          <p:val>
                                            <p:strVal val="#ppt_w"/>
                                          </p:val>
                                        </p:tav>
                                      </p:tavLst>
                                    </p:anim>
                                    <p:anim calcmode="lin" valueType="num">
                                      <p:cBhvr>
                                        <p:cTn id="20" dur="500" fill="hold"/>
                                        <p:tgtEl>
                                          <p:spTgt spid="17"/>
                                        </p:tgtEl>
                                        <p:attrNameLst>
                                          <p:attrName>ppt_h</p:attrName>
                                        </p:attrNameLst>
                                      </p:cBhvr>
                                      <p:tavLst>
                                        <p:tav tm="0">
                                          <p:val>
                                            <p:fltVal val="0"/>
                                          </p:val>
                                        </p:tav>
                                        <p:tav tm="100000">
                                          <p:val>
                                            <p:strVal val="#ppt_h"/>
                                          </p:val>
                                        </p:tav>
                                      </p:tavLst>
                                    </p:anim>
                                    <p:anim calcmode="lin" valueType="num">
                                      <p:cBhvr>
                                        <p:cTn id="21" dur="500" fill="hold"/>
                                        <p:tgtEl>
                                          <p:spTgt spid="17"/>
                                        </p:tgtEl>
                                        <p:attrNameLst>
                                          <p:attrName>ppt_x</p:attrName>
                                        </p:attrNameLst>
                                      </p:cBhvr>
                                      <p:tavLst>
                                        <p:tav tm="0">
                                          <p:val>
                                            <p:fltVal val="0.5"/>
                                          </p:val>
                                        </p:tav>
                                        <p:tav tm="100000">
                                          <p:val>
                                            <p:strVal val="#ppt_x"/>
                                          </p:val>
                                        </p:tav>
                                      </p:tavLst>
                                    </p:anim>
                                    <p:anim calcmode="lin" valueType="num">
                                      <p:cBhvr>
                                        <p:cTn id="22" dur="500" fill="hold"/>
                                        <p:tgtEl>
                                          <p:spTgt spid="17"/>
                                        </p:tgtEl>
                                        <p:attrNameLst>
                                          <p:attrName>ppt_y</p:attrName>
                                        </p:attrNameLst>
                                      </p:cBhvr>
                                      <p:tavLst>
                                        <p:tav tm="0">
                                          <p:val>
                                            <p:fltVal val="0.5"/>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2"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additive="base">
                                        <p:cTn id="27" dur="500" fill="hold"/>
                                        <p:tgtEl>
                                          <p:spTgt spid="6"/>
                                        </p:tgtEl>
                                        <p:attrNameLst>
                                          <p:attrName>ppt_x</p:attrName>
                                        </p:attrNameLst>
                                      </p:cBhvr>
                                      <p:tavLst>
                                        <p:tav tm="0">
                                          <p:val>
                                            <p:strVal val="1+#ppt_w/2"/>
                                          </p:val>
                                        </p:tav>
                                        <p:tav tm="100000">
                                          <p:val>
                                            <p:strVal val="#ppt_x"/>
                                          </p:val>
                                        </p:tav>
                                      </p:tavLst>
                                    </p:anim>
                                    <p:anim calcmode="lin" valueType="num">
                                      <p:cBhvr additive="base">
                                        <p:cTn id="2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22"/>
                                        </p:tgtEl>
                                        <p:attrNameLst>
                                          <p:attrName>style.visibility</p:attrName>
                                        </p:attrNameLst>
                                      </p:cBhvr>
                                      <p:to>
                                        <p:strVal val="visible"/>
                                      </p:to>
                                    </p:set>
                                    <p:anim calcmode="lin" valueType="num">
                                      <p:cBhvr additive="base">
                                        <p:cTn id="33" dur="500" fill="hold"/>
                                        <p:tgtEl>
                                          <p:spTgt spid="22"/>
                                        </p:tgtEl>
                                        <p:attrNameLst>
                                          <p:attrName>ppt_x</p:attrName>
                                        </p:attrNameLst>
                                      </p:cBhvr>
                                      <p:tavLst>
                                        <p:tav tm="0">
                                          <p:val>
                                            <p:strVal val="#ppt_x"/>
                                          </p:val>
                                        </p:tav>
                                        <p:tav tm="100000">
                                          <p:val>
                                            <p:strVal val="#ppt_x"/>
                                          </p:val>
                                        </p:tav>
                                      </p:tavLst>
                                    </p:anim>
                                    <p:anim calcmode="lin" valueType="num">
                                      <p:cBhvr additive="base">
                                        <p:cTn id="3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3" presetClass="entr" presetSubtype="528" fill="hold" grpId="0" nodeType="clickEffect">
                                  <p:stCondLst>
                                    <p:cond delay="0"/>
                                  </p:stCondLst>
                                  <p:childTnLst>
                                    <p:set>
                                      <p:cBhvr>
                                        <p:cTn id="38" dur="1" fill="hold">
                                          <p:stCondLst>
                                            <p:cond delay="0"/>
                                          </p:stCondLst>
                                        </p:cTn>
                                        <p:tgtEl>
                                          <p:spTgt spid="21"/>
                                        </p:tgtEl>
                                        <p:attrNameLst>
                                          <p:attrName>style.visibility</p:attrName>
                                        </p:attrNameLst>
                                      </p:cBhvr>
                                      <p:to>
                                        <p:strVal val="visible"/>
                                      </p:to>
                                    </p:set>
                                    <p:anim calcmode="lin" valueType="num">
                                      <p:cBhvr>
                                        <p:cTn id="39" dur="500" fill="hold"/>
                                        <p:tgtEl>
                                          <p:spTgt spid="21"/>
                                        </p:tgtEl>
                                        <p:attrNameLst>
                                          <p:attrName>ppt_w</p:attrName>
                                        </p:attrNameLst>
                                      </p:cBhvr>
                                      <p:tavLst>
                                        <p:tav tm="0">
                                          <p:val>
                                            <p:fltVal val="0"/>
                                          </p:val>
                                        </p:tav>
                                        <p:tav tm="100000">
                                          <p:val>
                                            <p:strVal val="#ppt_w"/>
                                          </p:val>
                                        </p:tav>
                                      </p:tavLst>
                                    </p:anim>
                                    <p:anim calcmode="lin" valueType="num">
                                      <p:cBhvr>
                                        <p:cTn id="40" dur="500" fill="hold"/>
                                        <p:tgtEl>
                                          <p:spTgt spid="21"/>
                                        </p:tgtEl>
                                        <p:attrNameLst>
                                          <p:attrName>ppt_h</p:attrName>
                                        </p:attrNameLst>
                                      </p:cBhvr>
                                      <p:tavLst>
                                        <p:tav tm="0">
                                          <p:val>
                                            <p:fltVal val="0"/>
                                          </p:val>
                                        </p:tav>
                                        <p:tav tm="100000">
                                          <p:val>
                                            <p:strVal val="#ppt_h"/>
                                          </p:val>
                                        </p:tav>
                                      </p:tavLst>
                                    </p:anim>
                                    <p:anim calcmode="lin" valueType="num">
                                      <p:cBhvr>
                                        <p:cTn id="41" dur="500" fill="hold"/>
                                        <p:tgtEl>
                                          <p:spTgt spid="21"/>
                                        </p:tgtEl>
                                        <p:attrNameLst>
                                          <p:attrName>ppt_x</p:attrName>
                                        </p:attrNameLst>
                                      </p:cBhvr>
                                      <p:tavLst>
                                        <p:tav tm="0">
                                          <p:val>
                                            <p:fltVal val="0.5"/>
                                          </p:val>
                                        </p:tav>
                                        <p:tav tm="100000">
                                          <p:val>
                                            <p:strVal val="#ppt_x"/>
                                          </p:val>
                                        </p:tav>
                                      </p:tavLst>
                                    </p:anim>
                                    <p:anim calcmode="lin" valueType="num">
                                      <p:cBhvr>
                                        <p:cTn id="42" dur="500" fill="hold"/>
                                        <p:tgtEl>
                                          <p:spTgt spid="21"/>
                                        </p:tgtEl>
                                        <p:attrNameLst>
                                          <p:attrName>ppt_y</p:attrName>
                                        </p:attrNameLst>
                                      </p:cBhvr>
                                      <p:tavLst>
                                        <p:tav tm="0">
                                          <p:val>
                                            <p:fltVal val="0.5"/>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8" fill="hold" grpId="0" nodeType="clickEffect">
                                  <p:stCondLst>
                                    <p:cond delay="0"/>
                                  </p:stCondLst>
                                  <p:childTnLst>
                                    <p:set>
                                      <p:cBhvr>
                                        <p:cTn id="46" dur="1" fill="hold">
                                          <p:stCondLst>
                                            <p:cond delay="0"/>
                                          </p:stCondLst>
                                        </p:cTn>
                                        <p:tgtEl>
                                          <p:spTgt spid="5"/>
                                        </p:tgtEl>
                                        <p:attrNameLst>
                                          <p:attrName>style.visibility</p:attrName>
                                        </p:attrNameLst>
                                      </p:cBhvr>
                                      <p:to>
                                        <p:strVal val="visible"/>
                                      </p:to>
                                    </p:set>
                                    <p:anim calcmode="lin" valueType="num">
                                      <p:cBhvr additive="base">
                                        <p:cTn id="47" dur="500" fill="hold"/>
                                        <p:tgtEl>
                                          <p:spTgt spid="5"/>
                                        </p:tgtEl>
                                        <p:attrNameLst>
                                          <p:attrName>ppt_x</p:attrName>
                                        </p:attrNameLst>
                                      </p:cBhvr>
                                      <p:tavLst>
                                        <p:tav tm="0">
                                          <p:val>
                                            <p:strVal val="0-#ppt_w/2"/>
                                          </p:val>
                                        </p:tav>
                                        <p:tav tm="100000">
                                          <p:val>
                                            <p:strVal val="#ppt_x"/>
                                          </p:val>
                                        </p:tav>
                                      </p:tavLst>
                                    </p:anim>
                                    <p:anim calcmode="lin" valueType="num">
                                      <p:cBhvr additive="base">
                                        <p:cTn id="4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3" presetClass="entr" presetSubtype="528" fill="hold" grpId="0" nodeType="click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p:cTn id="53" dur="500" fill="hold"/>
                                        <p:tgtEl>
                                          <p:spTgt spid="27"/>
                                        </p:tgtEl>
                                        <p:attrNameLst>
                                          <p:attrName>ppt_w</p:attrName>
                                        </p:attrNameLst>
                                      </p:cBhvr>
                                      <p:tavLst>
                                        <p:tav tm="0">
                                          <p:val>
                                            <p:fltVal val="0"/>
                                          </p:val>
                                        </p:tav>
                                        <p:tav tm="100000">
                                          <p:val>
                                            <p:strVal val="#ppt_w"/>
                                          </p:val>
                                        </p:tav>
                                      </p:tavLst>
                                    </p:anim>
                                    <p:anim calcmode="lin" valueType="num">
                                      <p:cBhvr>
                                        <p:cTn id="54" dur="500" fill="hold"/>
                                        <p:tgtEl>
                                          <p:spTgt spid="27"/>
                                        </p:tgtEl>
                                        <p:attrNameLst>
                                          <p:attrName>ppt_h</p:attrName>
                                        </p:attrNameLst>
                                      </p:cBhvr>
                                      <p:tavLst>
                                        <p:tav tm="0">
                                          <p:val>
                                            <p:fltVal val="0"/>
                                          </p:val>
                                        </p:tav>
                                        <p:tav tm="100000">
                                          <p:val>
                                            <p:strVal val="#ppt_h"/>
                                          </p:val>
                                        </p:tav>
                                      </p:tavLst>
                                    </p:anim>
                                    <p:anim calcmode="lin" valueType="num">
                                      <p:cBhvr>
                                        <p:cTn id="55" dur="500" fill="hold"/>
                                        <p:tgtEl>
                                          <p:spTgt spid="27"/>
                                        </p:tgtEl>
                                        <p:attrNameLst>
                                          <p:attrName>ppt_x</p:attrName>
                                        </p:attrNameLst>
                                      </p:cBhvr>
                                      <p:tavLst>
                                        <p:tav tm="0">
                                          <p:val>
                                            <p:fltVal val="0.5"/>
                                          </p:val>
                                        </p:tav>
                                        <p:tav tm="100000">
                                          <p:val>
                                            <p:strVal val="#ppt_x"/>
                                          </p:val>
                                        </p:tav>
                                      </p:tavLst>
                                    </p:anim>
                                    <p:anim calcmode="lin" valueType="num">
                                      <p:cBhvr>
                                        <p:cTn id="56" dur="500" fill="hold"/>
                                        <p:tgtEl>
                                          <p:spTgt spid="27"/>
                                        </p:tgtEl>
                                        <p:attrNameLst>
                                          <p:attrName>ppt_y</p:attrName>
                                        </p:attrNameLst>
                                      </p:cBhvr>
                                      <p:tavLst>
                                        <p:tav tm="0">
                                          <p:val>
                                            <p:fltVal val="0.5"/>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37" presetClass="entr" presetSubtype="0" fill="hold" grpId="0" nodeType="clickEffect">
                                  <p:stCondLst>
                                    <p:cond delay="0"/>
                                  </p:stCondLst>
                                  <p:childTnLst>
                                    <p:set>
                                      <p:cBhvr>
                                        <p:cTn id="60" dur="1" fill="hold">
                                          <p:stCondLst>
                                            <p:cond delay="0"/>
                                          </p:stCondLst>
                                        </p:cTn>
                                        <p:tgtEl>
                                          <p:spTgt spid="9"/>
                                        </p:tgtEl>
                                        <p:attrNameLst>
                                          <p:attrName>style.visibility</p:attrName>
                                        </p:attrNameLst>
                                      </p:cBhvr>
                                      <p:to>
                                        <p:strVal val="visible"/>
                                      </p:to>
                                    </p:set>
                                    <p:animEffect transition="in" filter="fade">
                                      <p:cBhvr>
                                        <p:cTn id="61" dur="1000"/>
                                        <p:tgtEl>
                                          <p:spTgt spid="9"/>
                                        </p:tgtEl>
                                      </p:cBhvr>
                                    </p:animEffect>
                                    <p:anim calcmode="lin" valueType="num">
                                      <p:cBhvr>
                                        <p:cTn id="62" dur="1000" fill="hold"/>
                                        <p:tgtEl>
                                          <p:spTgt spid="9"/>
                                        </p:tgtEl>
                                        <p:attrNameLst>
                                          <p:attrName>ppt_x</p:attrName>
                                        </p:attrNameLst>
                                      </p:cBhvr>
                                      <p:tavLst>
                                        <p:tav tm="0">
                                          <p:val>
                                            <p:strVal val="#ppt_x"/>
                                          </p:val>
                                        </p:tav>
                                        <p:tav tm="100000">
                                          <p:val>
                                            <p:strVal val="#ppt_x"/>
                                          </p:val>
                                        </p:tav>
                                      </p:tavLst>
                                    </p:anim>
                                    <p:anim calcmode="lin" valueType="num">
                                      <p:cBhvr>
                                        <p:cTn id="63" dur="900" decel="100000" fill="hold"/>
                                        <p:tgtEl>
                                          <p:spTgt spid="9"/>
                                        </p:tgtEl>
                                        <p:attrNameLst>
                                          <p:attrName>ppt_y</p:attrName>
                                        </p:attrNameLst>
                                      </p:cBhvr>
                                      <p:tavLst>
                                        <p:tav tm="0">
                                          <p:val>
                                            <p:strVal val="#ppt_y+1"/>
                                          </p:val>
                                        </p:tav>
                                        <p:tav tm="100000">
                                          <p:val>
                                            <p:strVal val="#ppt_y-.03"/>
                                          </p:val>
                                        </p:tav>
                                      </p:tavLst>
                                    </p:anim>
                                    <p:anim calcmode="lin" valueType="num">
                                      <p:cBhvr>
                                        <p:cTn id="64"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nodeType="clickEffect">
                                  <p:stCondLst>
                                    <p:cond delay="0"/>
                                  </p:stCondLst>
                                  <p:childTnLst>
                                    <p:set>
                                      <p:cBhvr>
                                        <p:cTn id="68" dur="1" fill="hold">
                                          <p:stCondLst>
                                            <p:cond delay="0"/>
                                          </p:stCondLst>
                                        </p:cTn>
                                        <p:tgtEl>
                                          <p:spTgt spid="18"/>
                                        </p:tgtEl>
                                        <p:attrNameLst>
                                          <p:attrName>style.visibility</p:attrName>
                                        </p:attrNameLst>
                                      </p:cBhvr>
                                      <p:to>
                                        <p:strVal val="visible"/>
                                      </p:to>
                                    </p:set>
                                    <p:anim calcmode="lin" valueType="num">
                                      <p:cBhvr additive="base">
                                        <p:cTn id="69" dur="500" fill="hold"/>
                                        <p:tgtEl>
                                          <p:spTgt spid="18"/>
                                        </p:tgtEl>
                                        <p:attrNameLst>
                                          <p:attrName>ppt_x</p:attrName>
                                        </p:attrNameLst>
                                      </p:cBhvr>
                                      <p:tavLst>
                                        <p:tav tm="0">
                                          <p:val>
                                            <p:strVal val="#ppt_x"/>
                                          </p:val>
                                        </p:tav>
                                        <p:tav tm="100000">
                                          <p:val>
                                            <p:strVal val="#ppt_x"/>
                                          </p:val>
                                        </p:tav>
                                      </p:tavLst>
                                    </p:anim>
                                    <p:anim calcmode="lin" valueType="num">
                                      <p:cBhvr additive="base">
                                        <p:cTn id="7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3" presetClass="entr" presetSubtype="528" fill="hold" grpId="0" nodeType="clickEffect">
                                  <p:stCondLst>
                                    <p:cond delay="0"/>
                                  </p:stCondLst>
                                  <p:childTnLst>
                                    <p:set>
                                      <p:cBhvr>
                                        <p:cTn id="74" dur="1" fill="hold">
                                          <p:stCondLst>
                                            <p:cond delay="0"/>
                                          </p:stCondLst>
                                        </p:cTn>
                                        <p:tgtEl>
                                          <p:spTgt spid="19"/>
                                        </p:tgtEl>
                                        <p:attrNameLst>
                                          <p:attrName>style.visibility</p:attrName>
                                        </p:attrNameLst>
                                      </p:cBhvr>
                                      <p:to>
                                        <p:strVal val="visible"/>
                                      </p:to>
                                    </p:set>
                                    <p:anim calcmode="lin" valueType="num">
                                      <p:cBhvr>
                                        <p:cTn id="75" dur="500" fill="hold"/>
                                        <p:tgtEl>
                                          <p:spTgt spid="19"/>
                                        </p:tgtEl>
                                        <p:attrNameLst>
                                          <p:attrName>ppt_w</p:attrName>
                                        </p:attrNameLst>
                                      </p:cBhvr>
                                      <p:tavLst>
                                        <p:tav tm="0">
                                          <p:val>
                                            <p:fltVal val="0"/>
                                          </p:val>
                                        </p:tav>
                                        <p:tav tm="100000">
                                          <p:val>
                                            <p:strVal val="#ppt_w"/>
                                          </p:val>
                                        </p:tav>
                                      </p:tavLst>
                                    </p:anim>
                                    <p:anim calcmode="lin" valueType="num">
                                      <p:cBhvr>
                                        <p:cTn id="76" dur="500" fill="hold"/>
                                        <p:tgtEl>
                                          <p:spTgt spid="19"/>
                                        </p:tgtEl>
                                        <p:attrNameLst>
                                          <p:attrName>ppt_h</p:attrName>
                                        </p:attrNameLst>
                                      </p:cBhvr>
                                      <p:tavLst>
                                        <p:tav tm="0">
                                          <p:val>
                                            <p:fltVal val="0"/>
                                          </p:val>
                                        </p:tav>
                                        <p:tav tm="100000">
                                          <p:val>
                                            <p:strVal val="#ppt_h"/>
                                          </p:val>
                                        </p:tav>
                                      </p:tavLst>
                                    </p:anim>
                                    <p:anim calcmode="lin" valueType="num">
                                      <p:cBhvr>
                                        <p:cTn id="77" dur="500" fill="hold"/>
                                        <p:tgtEl>
                                          <p:spTgt spid="19"/>
                                        </p:tgtEl>
                                        <p:attrNameLst>
                                          <p:attrName>ppt_x</p:attrName>
                                        </p:attrNameLst>
                                      </p:cBhvr>
                                      <p:tavLst>
                                        <p:tav tm="0">
                                          <p:val>
                                            <p:fltVal val="0.5"/>
                                          </p:val>
                                        </p:tav>
                                        <p:tav tm="100000">
                                          <p:val>
                                            <p:strVal val="#ppt_x"/>
                                          </p:val>
                                        </p:tav>
                                      </p:tavLst>
                                    </p:anim>
                                    <p:anim calcmode="lin" valueType="num">
                                      <p:cBhvr>
                                        <p:cTn id="78" dur="500" fill="hold"/>
                                        <p:tgtEl>
                                          <p:spTgt spid="19"/>
                                        </p:tgtEl>
                                        <p:attrNameLst>
                                          <p:attrName>ppt_y</p:attrName>
                                        </p:attrNameLst>
                                      </p:cBhvr>
                                      <p:tavLst>
                                        <p:tav tm="0">
                                          <p:val>
                                            <p:fltVal val="0.5"/>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1" fill="hold" grpId="0" nodeType="clickEffect">
                                  <p:stCondLst>
                                    <p:cond delay="0"/>
                                  </p:stCondLst>
                                  <p:childTnLst>
                                    <p:set>
                                      <p:cBhvr>
                                        <p:cTn id="82" dur="1" fill="hold">
                                          <p:stCondLst>
                                            <p:cond delay="0"/>
                                          </p:stCondLst>
                                        </p:cTn>
                                        <p:tgtEl>
                                          <p:spTgt spid="13"/>
                                        </p:tgtEl>
                                        <p:attrNameLst>
                                          <p:attrName>style.visibility</p:attrName>
                                        </p:attrNameLst>
                                      </p:cBhvr>
                                      <p:to>
                                        <p:strVal val="visible"/>
                                      </p:to>
                                    </p:set>
                                    <p:anim calcmode="lin" valueType="num">
                                      <p:cBhvr additive="base">
                                        <p:cTn id="83" dur="500" fill="hold"/>
                                        <p:tgtEl>
                                          <p:spTgt spid="13"/>
                                        </p:tgtEl>
                                        <p:attrNameLst>
                                          <p:attrName>ppt_x</p:attrName>
                                        </p:attrNameLst>
                                      </p:cBhvr>
                                      <p:tavLst>
                                        <p:tav tm="0">
                                          <p:val>
                                            <p:strVal val="#ppt_x"/>
                                          </p:val>
                                        </p:tav>
                                        <p:tav tm="100000">
                                          <p:val>
                                            <p:strVal val="#ppt_x"/>
                                          </p:val>
                                        </p:tav>
                                      </p:tavLst>
                                    </p:anim>
                                    <p:anim calcmode="lin" valueType="num">
                                      <p:cBhvr additive="base">
                                        <p:cTn id="84"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9" fill="hold" grpId="0" nodeType="clickEffect">
                                  <p:stCondLst>
                                    <p:cond delay="0"/>
                                  </p:stCondLst>
                                  <p:childTnLst>
                                    <p:set>
                                      <p:cBhvr>
                                        <p:cTn id="88" dur="1" fill="hold">
                                          <p:stCondLst>
                                            <p:cond delay="0"/>
                                          </p:stCondLst>
                                        </p:cTn>
                                        <p:tgtEl>
                                          <p:spTgt spid="14"/>
                                        </p:tgtEl>
                                        <p:attrNameLst>
                                          <p:attrName>style.visibility</p:attrName>
                                        </p:attrNameLst>
                                      </p:cBhvr>
                                      <p:to>
                                        <p:strVal val="visible"/>
                                      </p:to>
                                    </p:set>
                                    <p:anim calcmode="lin" valueType="num">
                                      <p:cBhvr additive="base">
                                        <p:cTn id="89" dur="500" fill="hold"/>
                                        <p:tgtEl>
                                          <p:spTgt spid="14"/>
                                        </p:tgtEl>
                                        <p:attrNameLst>
                                          <p:attrName>ppt_x</p:attrName>
                                        </p:attrNameLst>
                                      </p:cBhvr>
                                      <p:tavLst>
                                        <p:tav tm="0">
                                          <p:val>
                                            <p:strVal val="0-#ppt_w/2"/>
                                          </p:val>
                                        </p:tav>
                                        <p:tav tm="100000">
                                          <p:val>
                                            <p:strVal val="#ppt_x"/>
                                          </p:val>
                                        </p:tav>
                                      </p:tavLst>
                                    </p:anim>
                                    <p:anim calcmode="lin" valueType="num">
                                      <p:cBhvr additive="base">
                                        <p:cTn id="90" dur="500" fill="hold"/>
                                        <p:tgtEl>
                                          <p:spTgt spid="14"/>
                                        </p:tgtEl>
                                        <p:attrNameLst>
                                          <p:attrName>ppt_y</p:attrName>
                                        </p:attrNameLst>
                                      </p:cBhvr>
                                      <p:tavLst>
                                        <p:tav tm="0">
                                          <p:val>
                                            <p:strVal val="0-#ppt_h/2"/>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2" presetClass="entr" presetSubtype="3" fill="hold" grpId="0" nodeType="clickEffect">
                                  <p:stCondLst>
                                    <p:cond delay="0"/>
                                  </p:stCondLst>
                                  <p:childTnLst>
                                    <p:set>
                                      <p:cBhvr>
                                        <p:cTn id="94" dur="1" fill="hold">
                                          <p:stCondLst>
                                            <p:cond delay="0"/>
                                          </p:stCondLst>
                                        </p:cTn>
                                        <p:tgtEl>
                                          <p:spTgt spid="15"/>
                                        </p:tgtEl>
                                        <p:attrNameLst>
                                          <p:attrName>style.visibility</p:attrName>
                                        </p:attrNameLst>
                                      </p:cBhvr>
                                      <p:to>
                                        <p:strVal val="visible"/>
                                      </p:to>
                                    </p:set>
                                    <p:anim calcmode="lin" valueType="num">
                                      <p:cBhvr additive="base">
                                        <p:cTn id="95" dur="500" fill="hold"/>
                                        <p:tgtEl>
                                          <p:spTgt spid="15"/>
                                        </p:tgtEl>
                                        <p:attrNameLst>
                                          <p:attrName>ppt_x</p:attrName>
                                        </p:attrNameLst>
                                      </p:cBhvr>
                                      <p:tavLst>
                                        <p:tav tm="0">
                                          <p:val>
                                            <p:strVal val="1+#ppt_w/2"/>
                                          </p:val>
                                        </p:tav>
                                        <p:tav tm="100000">
                                          <p:val>
                                            <p:strVal val="#ppt_x"/>
                                          </p:val>
                                        </p:tav>
                                      </p:tavLst>
                                    </p:anim>
                                    <p:anim calcmode="lin" valueType="num">
                                      <p:cBhvr additive="base">
                                        <p:cTn id="96" dur="500" fill="hold"/>
                                        <p:tgtEl>
                                          <p:spTgt spid="1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autoUpdateAnimBg="0"/>
      <p:bldP spid="5" grpId="0" animBg="1" autoUpdateAnimBg="0"/>
      <p:bldP spid="6" grpId="0" animBg="1" autoUpdateAnimBg="0"/>
      <p:bldP spid="9" grpId="0" animBg="1"/>
      <p:bldP spid="13" grpId="0" animBg="1"/>
      <p:bldP spid="14" grpId="0" autoUpdateAnimBg="0"/>
      <p:bldP spid="15" grpId="0" autoUpdateAnimBg="0"/>
      <p:bldP spid="17" grpId="0" autoUpdateAnimBg="0"/>
      <p:bldP spid="21" grpId="0" autoUpdateAnimBg="0"/>
      <p:bldP spid="27" grpId="0" autoUpdateAnimBg="0"/>
      <p:bldP spid="19"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a:t>Παράδειγμα: Η παραγωγική δουλειά</a:t>
            </a:r>
            <a:endParaRPr lang="en-US" sz="3600" dirty="0"/>
          </a:p>
        </p:txBody>
      </p:sp>
      <p:sp>
        <p:nvSpPr>
          <p:cNvPr id="4" name="Text Box 3"/>
          <p:cNvSpPr txBox="1">
            <a:spLocks noChangeArrowheads="1"/>
          </p:cNvSpPr>
          <p:nvPr/>
        </p:nvSpPr>
        <p:spPr bwMode="auto">
          <a:xfrm>
            <a:off x="5257800" y="2969419"/>
            <a:ext cx="1676400" cy="476250"/>
          </a:xfrm>
          <a:prstGeom prst="rect">
            <a:avLst/>
          </a:prstGeom>
          <a:noFill/>
          <a:ln w="19050">
            <a:solidFill>
              <a:srgbClr val="000080"/>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algn="ctr" eaLnBrk="1" hangingPunct="1">
              <a:spcBef>
                <a:spcPct val="50000"/>
              </a:spcBef>
            </a:pPr>
            <a:r>
              <a:rPr kumimoji="0" lang="el-GR" b="1"/>
              <a:t>Κόσμος</a:t>
            </a:r>
            <a:endParaRPr kumimoji="0" lang="en-GB" sz="2000" b="1"/>
          </a:p>
        </p:txBody>
      </p:sp>
      <p:sp>
        <p:nvSpPr>
          <p:cNvPr id="5" name="Text Box 4"/>
          <p:cNvSpPr txBox="1">
            <a:spLocks noChangeArrowheads="1"/>
          </p:cNvSpPr>
          <p:nvPr/>
        </p:nvSpPr>
        <p:spPr bwMode="auto">
          <a:xfrm>
            <a:off x="2057400" y="5124450"/>
            <a:ext cx="1524000" cy="476250"/>
          </a:xfrm>
          <a:prstGeom prst="rect">
            <a:avLst/>
          </a:prstGeom>
          <a:noFill/>
          <a:ln w="19050">
            <a:solidFill>
              <a:srgbClr val="000080"/>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algn="ctr" eaLnBrk="1" hangingPunct="1">
              <a:spcBef>
                <a:spcPct val="50000"/>
              </a:spcBef>
            </a:pPr>
            <a:r>
              <a:rPr kumimoji="0" lang="el-GR" b="1"/>
              <a:t>Ιδέες</a:t>
            </a:r>
            <a:endParaRPr kumimoji="0" lang="en-GB" sz="2000" b="1"/>
          </a:p>
        </p:txBody>
      </p:sp>
      <p:sp>
        <p:nvSpPr>
          <p:cNvPr id="6" name="Text Box 5"/>
          <p:cNvSpPr txBox="1">
            <a:spLocks noChangeArrowheads="1"/>
          </p:cNvSpPr>
          <p:nvPr/>
        </p:nvSpPr>
        <p:spPr bwMode="auto">
          <a:xfrm>
            <a:off x="8610599" y="5124450"/>
            <a:ext cx="1828800" cy="476250"/>
          </a:xfrm>
          <a:prstGeom prst="rect">
            <a:avLst/>
          </a:prstGeom>
          <a:noFill/>
          <a:ln w="19050">
            <a:solidFill>
              <a:srgbClr val="000080"/>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algn="ctr" eaLnBrk="1" hangingPunct="1">
              <a:spcBef>
                <a:spcPct val="50000"/>
              </a:spcBef>
            </a:pPr>
            <a:r>
              <a:rPr kumimoji="0" lang="el-GR" b="1"/>
              <a:t>Τεκμήρια</a:t>
            </a:r>
            <a:endParaRPr kumimoji="0" lang="en-GB" sz="2000" b="1"/>
          </a:p>
        </p:txBody>
      </p:sp>
      <p:sp>
        <p:nvSpPr>
          <p:cNvPr id="9" name="Line 8"/>
          <p:cNvSpPr>
            <a:spLocks noChangeShapeType="1"/>
          </p:cNvSpPr>
          <p:nvPr/>
        </p:nvSpPr>
        <p:spPr bwMode="auto">
          <a:xfrm>
            <a:off x="6141759" y="3460750"/>
            <a:ext cx="3426784" cy="1663700"/>
          </a:xfrm>
          <a:prstGeom prst="line">
            <a:avLst/>
          </a:prstGeom>
          <a:noFill/>
          <a:ln w="38100">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lstStyle/>
          <a:p>
            <a:endParaRPr lang="en-US"/>
          </a:p>
        </p:txBody>
      </p:sp>
      <p:sp>
        <p:nvSpPr>
          <p:cNvPr id="13" name="Line 12"/>
          <p:cNvSpPr>
            <a:spLocks noChangeShapeType="1"/>
          </p:cNvSpPr>
          <p:nvPr/>
        </p:nvSpPr>
        <p:spPr bwMode="auto">
          <a:xfrm>
            <a:off x="6115708" y="1726102"/>
            <a:ext cx="0" cy="4953000"/>
          </a:xfrm>
          <a:prstGeom prst="line">
            <a:avLst/>
          </a:prstGeom>
          <a:noFill/>
          <a:ln w="9525">
            <a:solidFill>
              <a:srgbClr val="FF0000"/>
            </a:solidFill>
            <a:prstDash val="lgDash"/>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14" name="Text Box 13"/>
          <p:cNvSpPr txBox="1">
            <a:spLocks noChangeArrowheads="1"/>
          </p:cNvSpPr>
          <p:nvPr/>
        </p:nvSpPr>
        <p:spPr bwMode="auto">
          <a:xfrm>
            <a:off x="838200" y="2089151"/>
            <a:ext cx="1981200" cy="12003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eaLnBrk="1" hangingPunct="1">
              <a:spcBef>
                <a:spcPct val="50000"/>
              </a:spcBef>
            </a:pPr>
            <a:r>
              <a:rPr kumimoji="0" lang="el-GR" dirty="0">
                <a:solidFill>
                  <a:srgbClr val="FF3300"/>
                </a:solidFill>
              </a:rPr>
              <a:t>Εγγράμματη / Θεωρητική παράδοση</a:t>
            </a:r>
            <a:endParaRPr kumimoji="0" lang="en-GB" dirty="0">
              <a:solidFill>
                <a:srgbClr val="FF3300"/>
              </a:solidFill>
            </a:endParaRPr>
          </a:p>
        </p:txBody>
      </p:sp>
      <p:sp>
        <p:nvSpPr>
          <p:cNvPr id="15" name="Text Box 14"/>
          <p:cNvSpPr txBox="1">
            <a:spLocks noChangeArrowheads="1"/>
          </p:cNvSpPr>
          <p:nvPr/>
        </p:nvSpPr>
        <p:spPr bwMode="auto">
          <a:xfrm>
            <a:off x="9296400" y="2089151"/>
            <a:ext cx="2057400" cy="12003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eaLnBrk="1" hangingPunct="1">
              <a:spcBef>
                <a:spcPct val="50000"/>
              </a:spcBef>
            </a:pPr>
            <a:r>
              <a:rPr kumimoji="0" lang="el-GR" dirty="0">
                <a:solidFill>
                  <a:srgbClr val="FF3300"/>
                </a:solidFill>
              </a:rPr>
              <a:t>Προφορική / Εργαστηριακή παράδοση</a:t>
            </a:r>
            <a:endParaRPr kumimoji="0" lang="en-GB" dirty="0">
              <a:solidFill>
                <a:srgbClr val="FF3300"/>
              </a:solidFill>
            </a:endParaRPr>
          </a:p>
        </p:txBody>
      </p:sp>
      <p:sp>
        <p:nvSpPr>
          <p:cNvPr id="17" name="Text Box 16"/>
          <p:cNvSpPr txBox="1">
            <a:spLocks noChangeArrowheads="1"/>
          </p:cNvSpPr>
          <p:nvPr/>
        </p:nvSpPr>
        <p:spPr bwMode="auto">
          <a:xfrm>
            <a:off x="7545970" y="3607594"/>
            <a:ext cx="1454346" cy="584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algn="ctr" eaLnBrk="1" hangingPunct="1">
              <a:spcBef>
                <a:spcPct val="50000"/>
              </a:spcBef>
            </a:pPr>
            <a:r>
              <a:rPr lang="el-GR" sz="1600" b="1" dirty="0">
                <a:solidFill>
                  <a:srgbClr val="A50021"/>
                </a:solidFill>
                <a:latin typeface="Arial" charset="0"/>
              </a:rPr>
              <a:t>Δοκιμάζω Πειράματα</a:t>
            </a:r>
          </a:p>
        </p:txBody>
      </p:sp>
      <p:cxnSp>
        <p:nvCxnSpPr>
          <p:cNvPr id="20" name="Straight Arrow Connector 19"/>
          <p:cNvCxnSpPr>
            <a:endCxn id="5" idx="0"/>
          </p:cNvCxnSpPr>
          <p:nvPr/>
        </p:nvCxnSpPr>
        <p:spPr>
          <a:xfrm flipH="1">
            <a:off x="2819400" y="3460750"/>
            <a:ext cx="3294553" cy="1663700"/>
          </a:xfrm>
          <a:prstGeom prst="straightConnector1">
            <a:avLst/>
          </a:prstGeom>
          <a:ln w="3810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1" name="Text Box 16"/>
          <p:cNvSpPr txBox="1">
            <a:spLocks noChangeArrowheads="1"/>
          </p:cNvSpPr>
          <p:nvPr/>
        </p:nvSpPr>
        <p:spPr bwMode="auto">
          <a:xfrm>
            <a:off x="5143500" y="5549853"/>
            <a:ext cx="1904999"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algn="ctr" eaLnBrk="1" hangingPunct="1">
              <a:spcBef>
                <a:spcPct val="50000"/>
              </a:spcBef>
            </a:pPr>
            <a:r>
              <a:rPr lang="el-GR" sz="1600" b="1" dirty="0">
                <a:solidFill>
                  <a:srgbClr val="A50021"/>
                </a:solidFill>
                <a:latin typeface="Arial" charset="0"/>
              </a:rPr>
              <a:t>Υποθέτω</a:t>
            </a:r>
          </a:p>
        </p:txBody>
      </p:sp>
      <p:cxnSp>
        <p:nvCxnSpPr>
          <p:cNvPr id="22" name="Straight Arrow Connector 21"/>
          <p:cNvCxnSpPr>
            <a:stCxn id="5" idx="3"/>
            <a:endCxn id="6" idx="1"/>
          </p:cNvCxnSpPr>
          <p:nvPr/>
        </p:nvCxnSpPr>
        <p:spPr>
          <a:xfrm>
            <a:off x="3581400" y="5362575"/>
            <a:ext cx="5029199" cy="0"/>
          </a:xfrm>
          <a:prstGeom prst="straightConnector1">
            <a:avLst/>
          </a:prstGeom>
          <a:ln w="3810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7" name="Text Box 16"/>
          <p:cNvSpPr txBox="1">
            <a:spLocks noChangeArrowheads="1"/>
          </p:cNvSpPr>
          <p:nvPr/>
        </p:nvSpPr>
        <p:spPr bwMode="auto">
          <a:xfrm>
            <a:off x="3350844" y="3699134"/>
            <a:ext cx="1360666"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algn="ctr" eaLnBrk="1" hangingPunct="1">
              <a:spcBef>
                <a:spcPct val="50000"/>
              </a:spcBef>
            </a:pPr>
            <a:r>
              <a:rPr lang="el-GR" sz="1600" b="1" dirty="0">
                <a:solidFill>
                  <a:srgbClr val="A50021"/>
                </a:solidFill>
                <a:latin typeface="Arial" charset="0"/>
              </a:rPr>
              <a:t>Φαντάζομαι</a:t>
            </a:r>
          </a:p>
        </p:txBody>
      </p:sp>
      <p:cxnSp>
        <p:nvCxnSpPr>
          <p:cNvPr id="16" name="Straight Arrow Connector 21">
            <a:extLst>
              <a:ext uri="{FF2B5EF4-FFF2-40B4-BE49-F238E27FC236}">
                <a16:creationId xmlns:a16="http://schemas.microsoft.com/office/drawing/2014/main" id="{8B167947-DAB7-FA47-9839-3673C74365A9}"/>
              </a:ext>
            </a:extLst>
          </p:cNvPr>
          <p:cNvCxnSpPr>
            <a:cxnSpLocks/>
          </p:cNvCxnSpPr>
          <p:nvPr/>
        </p:nvCxnSpPr>
        <p:spPr>
          <a:xfrm flipH="1">
            <a:off x="3121573" y="3607594"/>
            <a:ext cx="2992380" cy="1516856"/>
          </a:xfrm>
          <a:prstGeom prst="straightConnector1">
            <a:avLst/>
          </a:prstGeom>
          <a:ln w="3810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8" name="Text Box 16">
            <a:extLst>
              <a:ext uri="{FF2B5EF4-FFF2-40B4-BE49-F238E27FC236}">
                <a16:creationId xmlns:a16="http://schemas.microsoft.com/office/drawing/2014/main" id="{9A9CFE74-56CA-6242-B488-513E21ADCE26}"/>
              </a:ext>
            </a:extLst>
          </p:cNvPr>
          <p:cNvSpPr txBox="1">
            <a:spLocks noChangeArrowheads="1"/>
          </p:cNvSpPr>
          <p:nvPr/>
        </p:nvSpPr>
        <p:spPr bwMode="auto">
          <a:xfrm>
            <a:off x="4326088" y="4450876"/>
            <a:ext cx="1465112"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algn="ctr" eaLnBrk="1" hangingPunct="1">
              <a:spcBef>
                <a:spcPct val="50000"/>
              </a:spcBef>
            </a:pPr>
            <a:r>
              <a:rPr lang="el-GR" sz="1600" b="1" dirty="0">
                <a:solidFill>
                  <a:srgbClr val="A50021"/>
                </a:solidFill>
                <a:latin typeface="Arial" charset="0"/>
              </a:rPr>
              <a:t>Διορθώνω…</a:t>
            </a:r>
          </a:p>
        </p:txBody>
      </p:sp>
    </p:spTree>
    <p:extLst>
      <p:ext uri="{BB962C8B-B14F-4D97-AF65-F5344CB8AC3E}">
        <p14:creationId xmlns:p14="http://schemas.microsoft.com/office/powerpoint/2010/main" val="2077262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528" fill="hold" grpId="0" nodeType="clickEffect">
                                  <p:stCondLst>
                                    <p:cond delay="0"/>
                                  </p:stCondLst>
                                  <p:childTnLst>
                                    <p:set>
                                      <p:cBhvr>
                                        <p:cTn id="12" dur="1" fill="hold">
                                          <p:stCondLst>
                                            <p:cond delay="0"/>
                                          </p:stCondLst>
                                        </p:cTn>
                                        <p:tgtEl>
                                          <p:spTgt spid="27"/>
                                        </p:tgtEl>
                                        <p:attrNameLst>
                                          <p:attrName>style.visibility</p:attrName>
                                        </p:attrNameLst>
                                      </p:cBhvr>
                                      <p:to>
                                        <p:strVal val="visible"/>
                                      </p:to>
                                    </p:set>
                                    <p:anim calcmode="lin" valueType="num">
                                      <p:cBhvr>
                                        <p:cTn id="13" dur="500" fill="hold"/>
                                        <p:tgtEl>
                                          <p:spTgt spid="27"/>
                                        </p:tgtEl>
                                        <p:attrNameLst>
                                          <p:attrName>ppt_w</p:attrName>
                                        </p:attrNameLst>
                                      </p:cBhvr>
                                      <p:tavLst>
                                        <p:tav tm="0">
                                          <p:val>
                                            <p:fltVal val="0"/>
                                          </p:val>
                                        </p:tav>
                                        <p:tav tm="100000">
                                          <p:val>
                                            <p:strVal val="#ppt_w"/>
                                          </p:val>
                                        </p:tav>
                                      </p:tavLst>
                                    </p:anim>
                                    <p:anim calcmode="lin" valueType="num">
                                      <p:cBhvr>
                                        <p:cTn id="14" dur="500" fill="hold"/>
                                        <p:tgtEl>
                                          <p:spTgt spid="27"/>
                                        </p:tgtEl>
                                        <p:attrNameLst>
                                          <p:attrName>ppt_h</p:attrName>
                                        </p:attrNameLst>
                                      </p:cBhvr>
                                      <p:tavLst>
                                        <p:tav tm="0">
                                          <p:val>
                                            <p:fltVal val="0"/>
                                          </p:val>
                                        </p:tav>
                                        <p:tav tm="100000">
                                          <p:val>
                                            <p:strVal val="#ppt_h"/>
                                          </p:val>
                                        </p:tav>
                                      </p:tavLst>
                                    </p:anim>
                                    <p:anim calcmode="lin" valueType="num">
                                      <p:cBhvr>
                                        <p:cTn id="15" dur="500" fill="hold"/>
                                        <p:tgtEl>
                                          <p:spTgt spid="27"/>
                                        </p:tgtEl>
                                        <p:attrNameLst>
                                          <p:attrName>ppt_x</p:attrName>
                                        </p:attrNameLst>
                                      </p:cBhvr>
                                      <p:tavLst>
                                        <p:tav tm="0">
                                          <p:val>
                                            <p:fltVal val="0.5"/>
                                          </p:val>
                                        </p:tav>
                                        <p:tav tm="100000">
                                          <p:val>
                                            <p:strVal val="#ppt_x"/>
                                          </p:val>
                                        </p:tav>
                                      </p:tavLst>
                                    </p:anim>
                                    <p:anim calcmode="lin" valueType="num">
                                      <p:cBhvr>
                                        <p:cTn id="16" dur="500" fill="hold"/>
                                        <p:tgtEl>
                                          <p:spTgt spid="27"/>
                                        </p:tgtEl>
                                        <p:attrNameLst>
                                          <p:attrName>ppt_y</p:attrName>
                                        </p:attrNameLst>
                                      </p:cBhvr>
                                      <p:tavLst>
                                        <p:tav tm="0">
                                          <p:val>
                                            <p:fltVal val="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additive="base">
                                        <p:cTn id="21" dur="500" fill="hold"/>
                                        <p:tgtEl>
                                          <p:spTgt spid="20"/>
                                        </p:tgtEl>
                                        <p:attrNameLst>
                                          <p:attrName>ppt_x</p:attrName>
                                        </p:attrNameLst>
                                      </p:cBhvr>
                                      <p:tavLst>
                                        <p:tav tm="0">
                                          <p:val>
                                            <p:strVal val="#ppt_x"/>
                                          </p:val>
                                        </p:tav>
                                        <p:tav tm="100000">
                                          <p:val>
                                            <p:strVal val="#ppt_x"/>
                                          </p:val>
                                        </p:tav>
                                      </p:tavLst>
                                    </p:anim>
                                    <p:anim calcmode="lin" valueType="num">
                                      <p:cBhvr additive="base">
                                        <p:cTn id="22"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fill="hold"/>
                                        <p:tgtEl>
                                          <p:spTgt spid="5"/>
                                        </p:tgtEl>
                                        <p:attrNameLst>
                                          <p:attrName>ppt_x</p:attrName>
                                        </p:attrNameLst>
                                      </p:cBhvr>
                                      <p:tavLst>
                                        <p:tav tm="0">
                                          <p:val>
                                            <p:strVal val="0-#ppt_w/2"/>
                                          </p:val>
                                        </p:tav>
                                        <p:tav tm="100000">
                                          <p:val>
                                            <p:strVal val="#ppt_x"/>
                                          </p:val>
                                        </p:tav>
                                      </p:tavLst>
                                    </p:anim>
                                    <p:anim calcmode="lin" valueType="num">
                                      <p:cBhvr additive="base">
                                        <p:cTn id="2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22"/>
                                        </p:tgtEl>
                                        <p:attrNameLst>
                                          <p:attrName>style.visibility</p:attrName>
                                        </p:attrNameLst>
                                      </p:cBhvr>
                                      <p:to>
                                        <p:strVal val="visible"/>
                                      </p:to>
                                    </p:set>
                                    <p:anim calcmode="lin" valueType="num">
                                      <p:cBhvr additive="base">
                                        <p:cTn id="33" dur="500" fill="hold"/>
                                        <p:tgtEl>
                                          <p:spTgt spid="22"/>
                                        </p:tgtEl>
                                        <p:attrNameLst>
                                          <p:attrName>ppt_x</p:attrName>
                                        </p:attrNameLst>
                                      </p:cBhvr>
                                      <p:tavLst>
                                        <p:tav tm="0">
                                          <p:val>
                                            <p:strVal val="#ppt_x"/>
                                          </p:val>
                                        </p:tav>
                                        <p:tav tm="100000">
                                          <p:val>
                                            <p:strVal val="#ppt_x"/>
                                          </p:val>
                                        </p:tav>
                                      </p:tavLst>
                                    </p:anim>
                                    <p:anim calcmode="lin" valueType="num">
                                      <p:cBhvr additive="base">
                                        <p:cTn id="3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3" presetClass="entr" presetSubtype="528" fill="hold" grpId="0" nodeType="clickEffect">
                                  <p:stCondLst>
                                    <p:cond delay="0"/>
                                  </p:stCondLst>
                                  <p:childTnLst>
                                    <p:set>
                                      <p:cBhvr>
                                        <p:cTn id="38" dur="1" fill="hold">
                                          <p:stCondLst>
                                            <p:cond delay="0"/>
                                          </p:stCondLst>
                                        </p:cTn>
                                        <p:tgtEl>
                                          <p:spTgt spid="21"/>
                                        </p:tgtEl>
                                        <p:attrNameLst>
                                          <p:attrName>style.visibility</p:attrName>
                                        </p:attrNameLst>
                                      </p:cBhvr>
                                      <p:to>
                                        <p:strVal val="visible"/>
                                      </p:to>
                                    </p:set>
                                    <p:anim calcmode="lin" valueType="num">
                                      <p:cBhvr>
                                        <p:cTn id="39" dur="500" fill="hold"/>
                                        <p:tgtEl>
                                          <p:spTgt spid="21"/>
                                        </p:tgtEl>
                                        <p:attrNameLst>
                                          <p:attrName>ppt_w</p:attrName>
                                        </p:attrNameLst>
                                      </p:cBhvr>
                                      <p:tavLst>
                                        <p:tav tm="0">
                                          <p:val>
                                            <p:fltVal val="0"/>
                                          </p:val>
                                        </p:tav>
                                        <p:tav tm="100000">
                                          <p:val>
                                            <p:strVal val="#ppt_w"/>
                                          </p:val>
                                        </p:tav>
                                      </p:tavLst>
                                    </p:anim>
                                    <p:anim calcmode="lin" valueType="num">
                                      <p:cBhvr>
                                        <p:cTn id="40" dur="500" fill="hold"/>
                                        <p:tgtEl>
                                          <p:spTgt spid="21"/>
                                        </p:tgtEl>
                                        <p:attrNameLst>
                                          <p:attrName>ppt_h</p:attrName>
                                        </p:attrNameLst>
                                      </p:cBhvr>
                                      <p:tavLst>
                                        <p:tav tm="0">
                                          <p:val>
                                            <p:fltVal val="0"/>
                                          </p:val>
                                        </p:tav>
                                        <p:tav tm="100000">
                                          <p:val>
                                            <p:strVal val="#ppt_h"/>
                                          </p:val>
                                        </p:tav>
                                      </p:tavLst>
                                    </p:anim>
                                    <p:anim calcmode="lin" valueType="num">
                                      <p:cBhvr>
                                        <p:cTn id="41" dur="500" fill="hold"/>
                                        <p:tgtEl>
                                          <p:spTgt spid="21"/>
                                        </p:tgtEl>
                                        <p:attrNameLst>
                                          <p:attrName>ppt_x</p:attrName>
                                        </p:attrNameLst>
                                      </p:cBhvr>
                                      <p:tavLst>
                                        <p:tav tm="0">
                                          <p:val>
                                            <p:fltVal val="0.5"/>
                                          </p:val>
                                        </p:tav>
                                        <p:tav tm="100000">
                                          <p:val>
                                            <p:strVal val="#ppt_x"/>
                                          </p:val>
                                        </p:tav>
                                      </p:tavLst>
                                    </p:anim>
                                    <p:anim calcmode="lin" valueType="num">
                                      <p:cBhvr>
                                        <p:cTn id="42" dur="500" fill="hold"/>
                                        <p:tgtEl>
                                          <p:spTgt spid="21"/>
                                        </p:tgtEl>
                                        <p:attrNameLst>
                                          <p:attrName>ppt_y</p:attrName>
                                        </p:attrNameLst>
                                      </p:cBhvr>
                                      <p:tavLst>
                                        <p:tav tm="0">
                                          <p:val>
                                            <p:fltVal val="0.5"/>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2" fill="hold" grpId="0" nodeType="clickEffect">
                                  <p:stCondLst>
                                    <p:cond delay="0"/>
                                  </p:stCondLst>
                                  <p:childTnLst>
                                    <p:set>
                                      <p:cBhvr>
                                        <p:cTn id="46" dur="1" fill="hold">
                                          <p:stCondLst>
                                            <p:cond delay="0"/>
                                          </p:stCondLst>
                                        </p:cTn>
                                        <p:tgtEl>
                                          <p:spTgt spid="6"/>
                                        </p:tgtEl>
                                        <p:attrNameLst>
                                          <p:attrName>style.visibility</p:attrName>
                                        </p:attrNameLst>
                                      </p:cBhvr>
                                      <p:to>
                                        <p:strVal val="visible"/>
                                      </p:to>
                                    </p:set>
                                    <p:anim calcmode="lin" valueType="num">
                                      <p:cBhvr additive="base">
                                        <p:cTn id="47" dur="500" fill="hold"/>
                                        <p:tgtEl>
                                          <p:spTgt spid="6"/>
                                        </p:tgtEl>
                                        <p:attrNameLst>
                                          <p:attrName>ppt_x</p:attrName>
                                        </p:attrNameLst>
                                      </p:cBhvr>
                                      <p:tavLst>
                                        <p:tav tm="0">
                                          <p:val>
                                            <p:strVal val="1+#ppt_w/2"/>
                                          </p:val>
                                        </p:tav>
                                        <p:tav tm="100000">
                                          <p:val>
                                            <p:strVal val="#ppt_x"/>
                                          </p:val>
                                        </p:tav>
                                      </p:tavLst>
                                    </p:anim>
                                    <p:anim calcmode="lin" valueType="num">
                                      <p:cBhvr additive="base">
                                        <p:cTn id="4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3" presetClass="entr" presetSubtype="528" fill="hold" grpId="0" nodeType="clickEffect">
                                  <p:stCondLst>
                                    <p:cond delay="0"/>
                                  </p:stCondLst>
                                  <p:childTnLst>
                                    <p:set>
                                      <p:cBhvr>
                                        <p:cTn id="52" dur="1" fill="hold">
                                          <p:stCondLst>
                                            <p:cond delay="0"/>
                                          </p:stCondLst>
                                        </p:cTn>
                                        <p:tgtEl>
                                          <p:spTgt spid="17"/>
                                        </p:tgtEl>
                                        <p:attrNameLst>
                                          <p:attrName>style.visibility</p:attrName>
                                        </p:attrNameLst>
                                      </p:cBhvr>
                                      <p:to>
                                        <p:strVal val="visible"/>
                                      </p:to>
                                    </p:set>
                                    <p:anim calcmode="lin" valueType="num">
                                      <p:cBhvr>
                                        <p:cTn id="53" dur="500" fill="hold"/>
                                        <p:tgtEl>
                                          <p:spTgt spid="17"/>
                                        </p:tgtEl>
                                        <p:attrNameLst>
                                          <p:attrName>ppt_w</p:attrName>
                                        </p:attrNameLst>
                                      </p:cBhvr>
                                      <p:tavLst>
                                        <p:tav tm="0">
                                          <p:val>
                                            <p:fltVal val="0"/>
                                          </p:val>
                                        </p:tav>
                                        <p:tav tm="100000">
                                          <p:val>
                                            <p:strVal val="#ppt_w"/>
                                          </p:val>
                                        </p:tav>
                                      </p:tavLst>
                                    </p:anim>
                                    <p:anim calcmode="lin" valueType="num">
                                      <p:cBhvr>
                                        <p:cTn id="54" dur="500" fill="hold"/>
                                        <p:tgtEl>
                                          <p:spTgt spid="17"/>
                                        </p:tgtEl>
                                        <p:attrNameLst>
                                          <p:attrName>ppt_h</p:attrName>
                                        </p:attrNameLst>
                                      </p:cBhvr>
                                      <p:tavLst>
                                        <p:tav tm="0">
                                          <p:val>
                                            <p:fltVal val="0"/>
                                          </p:val>
                                        </p:tav>
                                        <p:tav tm="100000">
                                          <p:val>
                                            <p:strVal val="#ppt_h"/>
                                          </p:val>
                                        </p:tav>
                                      </p:tavLst>
                                    </p:anim>
                                    <p:anim calcmode="lin" valueType="num">
                                      <p:cBhvr>
                                        <p:cTn id="55" dur="500" fill="hold"/>
                                        <p:tgtEl>
                                          <p:spTgt spid="17"/>
                                        </p:tgtEl>
                                        <p:attrNameLst>
                                          <p:attrName>ppt_x</p:attrName>
                                        </p:attrNameLst>
                                      </p:cBhvr>
                                      <p:tavLst>
                                        <p:tav tm="0">
                                          <p:val>
                                            <p:fltVal val="0.5"/>
                                          </p:val>
                                        </p:tav>
                                        <p:tav tm="100000">
                                          <p:val>
                                            <p:strVal val="#ppt_x"/>
                                          </p:val>
                                        </p:tav>
                                      </p:tavLst>
                                    </p:anim>
                                    <p:anim calcmode="lin" valueType="num">
                                      <p:cBhvr>
                                        <p:cTn id="56" dur="500" fill="hold"/>
                                        <p:tgtEl>
                                          <p:spTgt spid="17"/>
                                        </p:tgtEl>
                                        <p:attrNameLst>
                                          <p:attrName>ppt_y</p:attrName>
                                        </p:attrNameLst>
                                      </p:cBhvr>
                                      <p:tavLst>
                                        <p:tav tm="0">
                                          <p:val>
                                            <p:fltVal val="0.5"/>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37" presetClass="entr" presetSubtype="0" fill="hold" grpId="0" nodeType="clickEffect">
                                  <p:stCondLst>
                                    <p:cond delay="0"/>
                                  </p:stCondLst>
                                  <p:childTnLst>
                                    <p:set>
                                      <p:cBhvr>
                                        <p:cTn id="60" dur="1" fill="hold">
                                          <p:stCondLst>
                                            <p:cond delay="0"/>
                                          </p:stCondLst>
                                        </p:cTn>
                                        <p:tgtEl>
                                          <p:spTgt spid="9"/>
                                        </p:tgtEl>
                                        <p:attrNameLst>
                                          <p:attrName>style.visibility</p:attrName>
                                        </p:attrNameLst>
                                      </p:cBhvr>
                                      <p:to>
                                        <p:strVal val="visible"/>
                                      </p:to>
                                    </p:set>
                                    <p:animEffect transition="in" filter="fade">
                                      <p:cBhvr>
                                        <p:cTn id="61" dur="1000"/>
                                        <p:tgtEl>
                                          <p:spTgt spid="9"/>
                                        </p:tgtEl>
                                      </p:cBhvr>
                                    </p:animEffect>
                                    <p:anim calcmode="lin" valueType="num">
                                      <p:cBhvr>
                                        <p:cTn id="62" dur="1000" fill="hold"/>
                                        <p:tgtEl>
                                          <p:spTgt spid="9"/>
                                        </p:tgtEl>
                                        <p:attrNameLst>
                                          <p:attrName>ppt_x</p:attrName>
                                        </p:attrNameLst>
                                      </p:cBhvr>
                                      <p:tavLst>
                                        <p:tav tm="0">
                                          <p:val>
                                            <p:strVal val="#ppt_x"/>
                                          </p:val>
                                        </p:tav>
                                        <p:tav tm="100000">
                                          <p:val>
                                            <p:strVal val="#ppt_x"/>
                                          </p:val>
                                        </p:tav>
                                      </p:tavLst>
                                    </p:anim>
                                    <p:anim calcmode="lin" valueType="num">
                                      <p:cBhvr>
                                        <p:cTn id="63" dur="900" decel="100000" fill="hold"/>
                                        <p:tgtEl>
                                          <p:spTgt spid="9"/>
                                        </p:tgtEl>
                                        <p:attrNameLst>
                                          <p:attrName>ppt_y</p:attrName>
                                        </p:attrNameLst>
                                      </p:cBhvr>
                                      <p:tavLst>
                                        <p:tav tm="0">
                                          <p:val>
                                            <p:strVal val="#ppt_y+1"/>
                                          </p:val>
                                        </p:tav>
                                        <p:tav tm="100000">
                                          <p:val>
                                            <p:strVal val="#ppt_y-.03"/>
                                          </p:val>
                                        </p:tav>
                                      </p:tavLst>
                                    </p:anim>
                                    <p:anim calcmode="lin" valueType="num">
                                      <p:cBhvr>
                                        <p:cTn id="64"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nodeType="clickEffect">
                                  <p:stCondLst>
                                    <p:cond delay="0"/>
                                  </p:stCondLst>
                                  <p:childTnLst>
                                    <p:set>
                                      <p:cBhvr>
                                        <p:cTn id="68" dur="1" fill="hold">
                                          <p:stCondLst>
                                            <p:cond delay="0"/>
                                          </p:stCondLst>
                                        </p:cTn>
                                        <p:tgtEl>
                                          <p:spTgt spid="16"/>
                                        </p:tgtEl>
                                        <p:attrNameLst>
                                          <p:attrName>style.visibility</p:attrName>
                                        </p:attrNameLst>
                                      </p:cBhvr>
                                      <p:to>
                                        <p:strVal val="visible"/>
                                      </p:to>
                                    </p:set>
                                    <p:anim calcmode="lin" valueType="num">
                                      <p:cBhvr additive="base">
                                        <p:cTn id="69" dur="500" fill="hold"/>
                                        <p:tgtEl>
                                          <p:spTgt spid="16"/>
                                        </p:tgtEl>
                                        <p:attrNameLst>
                                          <p:attrName>ppt_x</p:attrName>
                                        </p:attrNameLst>
                                      </p:cBhvr>
                                      <p:tavLst>
                                        <p:tav tm="0">
                                          <p:val>
                                            <p:strVal val="#ppt_x"/>
                                          </p:val>
                                        </p:tav>
                                        <p:tav tm="100000">
                                          <p:val>
                                            <p:strVal val="#ppt_x"/>
                                          </p:val>
                                        </p:tav>
                                      </p:tavLst>
                                    </p:anim>
                                    <p:anim calcmode="lin" valueType="num">
                                      <p:cBhvr additive="base">
                                        <p:cTn id="7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3" presetClass="entr" presetSubtype="528" fill="hold" grpId="0" nodeType="clickEffect">
                                  <p:stCondLst>
                                    <p:cond delay="0"/>
                                  </p:stCondLst>
                                  <p:childTnLst>
                                    <p:set>
                                      <p:cBhvr>
                                        <p:cTn id="74" dur="1" fill="hold">
                                          <p:stCondLst>
                                            <p:cond delay="0"/>
                                          </p:stCondLst>
                                        </p:cTn>
                                        <p:tgtEl>
                                          <p:spTgt spid="18"/>
                                        </p:tgtEl>
                                        <p:attrNameLst>
                                          <p:attrName>style.visibility</p:attrName>
                                        </p:attrNameLst>
                                      </p:cBhvr>
                                      <p:to>
                                        <p:strVal val="visible"/>
                                      </p:to>
                                    </p:set>
                                    <p:anim calcmode="lin" valueType="num">
                                      <p:cBhvr>
                                        <p:cTn id="75" dur="500" fill="hold"/>
                                        <p:tgtEl>
                                          <p:spTgt spid="18"/>
                                        </p:tgtEl>
                                        <p:attrNameLst>
                                          <p:attrName>ppt_w</p:attrName>
                                        </p:attrNameLst>
                                      </p:cBhvr>
                                      <p:tavLst>
                                        <p:tav tm="0">
                                          <p:val>
                                            <p:fltVal val="0"/>
                                          </p:val>
                                        </p:tav>
                                        <p:tav tm="100000">
                                          <p:val>
                                            <p:strVal val="#ppt_w"/>
                                          </p:val>
                                        </p:tav>
                                      </p:tavLst>
                                    </p:anim>
                                    <p:anim calcmode="lin" valueType="num">
                                      <p:cBhvr>
                                        <p:cTn id="76" dur="500" fill="hold"/>
                                        <p:tgtEl>
                                          <p:spTgt spid="18"/>
                                        </p:tgtEl>
                                        <p:attrNameLst>
                                          <p:attrName>ppt_h</p:attrName>
                                        </p:attrNameLst>
                                      </p:cBhvr>
                                      <p:tavLst>
                                        <p:tav tm="0">
                                          <p:val>
                                            <p:fltVal val="0"/>
                                          </p:val>
                                        </p:tav>
                                        <p:tav tm="100000">
                                          <p:val>
                                            <p:strVal val="#ppt_h"/>
                                          </p:val>
                                        </p:tav>
                                      </p:tavLst>
                                    </p:anim>
                                    <p:anim calcmode="lin" valueType="num">
                                      <p:cBhvr>
                                        <p:cTn id="77" dur="500" fill="hold"/>
                                        <p:tgtEl>
                                          <p:spTgt spid="18"/>
                                        </p:tgtEl>
                                        <p:attrNameLst>
                                          <p:attrName>ppt_x</p:attrName>
                                        </p:attrNameLst>
                                      </p:cBhvr>
                                      <p:tavLst>
                                        <p:tav tm="0">
                                          <p:val>
                                            <p:fltVal val="0.5"/>
                                          </p:val>
                                        </p:tav>
                                        <p:tav tm="100000">
                                          <p:val>
                                            <p:strVal val="#ppt_x"/>
                                          </p:val>
                                        </p:tav>
                                      </p:tavLst>
                                    </p:anim>
                                    <p:anim calcmode="lin" valueType="num">
                                      <p:cBhvr>
                                        <p:cTn id="78" dur="500" fill="hold"/>
                                        <p:tgtEl>
                                          <p:spTgt spid="18"/>
                                        </p:tgtEl>
                                        <p:attrNameLst>
                                          <p:attrName>ppt_y</p:attrName>
                                        </p:attrNameLst>
                                      </p:cBhvr>
                                      <p:tavLst>
                                        <p:tav tm="0">
                                          <p:val>
                                            <p:fltVal val="0.5"/>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1" fill="hold" grpId="0" nodeType="clickEffect">
                                  <p:stCondLst>
                                    <p:cond delay="0"/>
                                  </p:stCondLst>
                                  <p:childTnLst>
                                    <p:set>
                                      <p:cBhvr>
                                        <p:cTn id="82" dur="1" fill="hold">
                                          <p:stCondLst>
                                            <p:cond delay="0"/>
                                          </p:stCondLst>
                                        </p:cTn>
                                        <p:tgtEl>
                                          <p:spTgt spid="13"/>
                                        </p:tgtEl>
                                        <p:attrNameLst>
                                          <p:attrName>style.visibility</p:attrName>
                                        </p:attrNameLst>
                                      </p:cBhvr>
                                      <p:to>
                                        <p:strVal val="visible"/>
                                      </p:to>
                                    </p:set>
                                    <p:anim calcmode="lin" valueType="num">
                                      <p:cBhvr additive="base">
                                        <p:cTn id="83" dur="500" fill="hold"/>
                                        <p:tgtEl>
                                          <p:spTgt spid="13"/>
                                        </p:tgtEl>
                                        <p:attrNameLst>
                                          <p:attrName>ppt_x</p:attrName>
                                        </p:attrNameLst>
                                      </p:cBhvr>
                                      <p:tavLst>
                                        <p:tav tm="0">
                                          <p:val>
                                            <p:strVal val="#ppt_x"/>
                                          </p:val>
                                        </p:tav>
                                        <p:tav tm="100000">
                                          <p:val>
                                            <p:strVal val="#ppt_x"/>
                                          </p:val>
                                        </p:tav>
                                      </p:tavLst>
                                    </p:anim>
                                    <p:anim calcmode="lin" valueType="num">
                                      <p:cBhvr additive="base">
                                        <p:cTn id="84"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9" fill="hold" grpId="0" nodeType="clickEffect">
                                  <p:stCondLst>
                                    <p:cond delay="0"/>
                                  </p:stCondLst>
                                  <p:childTnLst>
                                    <p:set>
                                      <p:cBhvr>
                                        <p:cTn id="88" dur="1" fill="hold">
                                          <p:stCondLst>
                                            <p:cond delay="0"/>
                                          </p:stCondLst>
                                        </p:cTn>
                                        <p:tgtEl>
                                          <p:spTgt spid="14"/>
                                        </p:tgtEl>
                                        <p:attrNameLst>
                                          <p:attrName>style.visibility</p:attrName>
                                        </p:attrNameLst>
                                      </p:cBhvr>
                                      <p:to>
                                        <p:strVal val="visible"/>
                                      </p:to>
                                    </p:set>
                                    <p:anim calcmode="lin" valueType="num">
                                      <p:cBhvr additive="base">
                                        <p:cTn id="89" dur="500" fill="hold"/>
                                        <p:tgtEl>
                                          <p:spTgt spid="14"/>
                                        </p:tgtEl>
                                        <p:attrNameLst>
                                          <p:attrName>ppt_x</p:attrName>
                                        </p:attrNameLst>
                                      </p:cBhvr>
                                      <p:tavLst>
                                        <p:tav tm="0">
                                          <p:val>
                                            <p:strVal val="0-#ppt_w/2"/>
                                          </p:val>
                                        </p:tav>
                                        <p:tav tm="100000">
                                          <p:val>
                                            <p:strVal val="#ppt_x"/>
                                          </p:val>
                                        </p:tav>
                                      </p:tavLst>
                                    </p:anim>
                                    <p:anim calcmode="lin" valueType="num">
                                      <p:cBhvr additive="base">
                                        <p:cTn id="90" dur="500" fill="hold"/>
                                        <p:tgtEl>
                                          <p:spTgt spid="14"/>
                                        </p:tgtEl>
                                        <p:attrNameLst>
                                          <p:attrName>ppt_y</p:attrName>
                                        </p:attrNameLst>
                                      </p:cBhvr>
                                      <p:tavLst>
                                        <p:tav tm="0">
                                          <p:val>
                                            <p:strVal val="0-#ppt_h/2"/>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2" presetClass="entr" presetSubtype="3" fill="hold" grpId="0" nodeType="clickEffect">
                                  <p:stCondLst>
                                    <p:cond delay="0"/>
                                  </p:stCondLst>
                                  <p:childTnLst>
                                    <p:set>
                                      <p:cBhvr>
                                        <p:cTn id="94" dur="1" fill="hold">
                                          <p:stCondLst>
                                            <p:cond delay="0"/>
                                          </p:stCondLst>
                                        </p:cTn>
                                        <p:tgtEl>
                                          <p:spTgt spid="15"/>
                                        </p:tgtEl>
                                        <p:attrNameLst>
                                          <p:attrName>style.visibility</p:attrName>
                                        </p:attrNameLst>
                                      </p:cBhvr>
                                      <p:to>
                                        <p:strVal val="visible"/>
                                      </p:to>
                                    </p:set>
                                    <p:anim calcmode="lin" valueType="num">
                                      <p:cBhvr additive="base">
                                        <p:cTn id="95" dur="500" fill="hold"/>
                                        <p:tgtEl>
                                          <p:spTgt spid="15"/>
                                        </p:tgtEl>
                                        <p:attrNameLst>
                                          <p:attrName>ppt_x</p:attrName>
                                        </p:attrNameLst>
                                      </p:cBhvr>
                                      <p:tavLst>
                                        <p:tav tm="0">
                                          <p:val>
                                            <p:strVal val="1+#ppt_w/2"/>
                                          </p:val>
                                        </p:tav>
                                        <p:tav tm="100000">
                                          <p:val>
                                            <p:strVal val="#ppt_x"/>
                                          </p:val>
                                        </p:tav>
                                      </p:tavLst>
                                    </p:anim>
                                    <p:anim calcmode="lin" valueType="num">
                                      <p:cBhvr additive="base">
                                        <p:cTn id="96" dur="500" fill="hold"/>
                                        <p:tgtEl>
                                          <p:spTgt spid="1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autoUpdateAnimBg="0"/>
      <p:bldP spid="5" grpId="0" animBg="1" autoUpdateAnimBg="0"/>
      <p:bldP spid="6" grpId="0" animBg="1" autoUpdateAnimBg="0"/>
      <p:bldP spid="9" grpId="0" animBg="1"/>
      <p:bldP spid="13" grpId="0" animBg="1"/>
      <p:bldP spid="14" grpId="0" autoUpdateAnimBg="0"/>
      <p:bldP spid="15" grpId="0" autoUpdateAnimBg="0"/>
      <p:bldP spid="17" grpId="0" autoUpdateAnimBg="0"/>
      <p:bldP spid="21" grpId="0" autoUpdateAnimBg="0"/>
      <p:bldP spid="27" grpId="0" autoUpdateAnimBg="0"/>
      <p:bldP spid="18"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3600" dirty="0"/>
              <a:t>και η δουλειά των δασκάλων: π.χ. μεταφορά</a:t>
            </a:r>
            <a:r>
              <a:rPr lang="mr-IN" sz="3600" dirty="0"/>
              <a:t>…</a:t>
            </a:r>
            <a:endParaRPr lang="en-US" sz="3600" dirty="0"/>
          </a:p>
        </p:txBody>
      </p:sp>
      <p:sp>
        <p:nvSpPr>
          <p:cNvPr id="3" name="Text Box 3"/>
          <p:cNvSpPr txBox="1">
            <a:spLocks noChangeArrowheads="1"/>
          </p:cNvSpPr>
          <p:nvPr/>
        </p:nvSpPr>
        <p:spPr bwMode="auto">
          <a:xfrm>
            <a:off x="5257800" y="3012622"/>
            <a:ext cx="1676400" cy="476250"/>
          </a:xfrm>
          <a:prstGeom prst="rect">
            <a:avLst/>
          </a:prstGeom>
          <a:noFill/>
          <a:ln w="19050">
            <a:solidFill>
              <a:srgbClr val="000080"/>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algn="ctr" eaLnBrk="1" hangingPunct="1">
              <a:spcBef>
                <a:spcPct val="50000"/>
              </a:spcBef>
            </a:pPr>
            <a:r>
              <a:rPr kumimoji="0" lang="el-GR" b="1" dirty="0"/>
              <a:t>Κόσμος</a:t>
            </a:r>
            <a:endParaRPr kumimoji="0" lang="en-GB" sz="2000" b="1" dirty="0"/>
          </a:p>
        </p:txBody>
      </p:sp>
      <p:sp>
        <p:nvSpPr>
          <p:cNvPr id="4" name="Text Box 4"/>
          <p:cNvSpPr txBox="1">
            <a:spLocks noChangeArrowheads="1"/>
          </p:cNvSpPr>
          <p:nvPr/>
        </p:nvSpPr>
        <p:spPr bwMode="auto">
          <a:xfrm>
            <a:off x="2819400" y="5051425"/>
            <a:ext cx="1524000" cy="476250"/>
          </a:xfrm>
          <a:prstGeom prst="rect">
            <a:avLst/>
          </a:prstGeom>
          <a:noFill/>
          <a:ln w="19050">
            <a:solidFill>
              <a:srgbClr val="000080"/>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algn="ctr" eaLnBrk="1" hangingPunct="1">
              <a:spcBef>
                <a:spcPct val="50000"/>
              </a:spcBef>
            </a:pPr>
            <a:r>
              <a:rPr kumimoji="0" lang="el-GR" b="1"/>
              <a:t>Ιδέες</a:t>
            </a:r>
            <a:endParaRPr kumimoji="0" lang="en-GB" sz="2000" b="1"/>
          </a:p>
        </p:txBody>
      </p:sp>
      <p:sp>
        <p:nvSpPr>
          <p:cNvPr id="5" name="Text Box 5"/>
          <p:cNvSpPr txBox="1">
            <a:spLocks noChangeArrowheads="1"/>
          </p:cNvSpPr>
          <p:nvPr/>
        </p:nvSpPr>
        <p:spPr bwMode="auto">
          <a:xfrm>
            <a:off x="7467600" y="5051425"/>
            <a:ext cx="1828800" cy="476250"/>
          </a:xfrm>
          <a:prstGeom prst="rect">
            <a:avLst/>
          </a:prstGeom>
          <a:noFill/>
          <a:ln w="19050">
            <a:solidFill>
              <a:srgbClr val="000080"/>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algn="ctr" eaLnBrk="1" hangingPunct="1">
              <a:spcBef>
                <a:spcPct val="50000"/>
              </a:spcBef>
            </a:pPr>
            <a:r>
              <a:rPr kumimoji="0" lang="el-GR" b="1"/>
              <a:t>Τεκμήρια</a:t>
            </a:r>
            <a:endParaRPr kumimoji="0" lang="en-GB" sz="2000" b="1"/>
          </a:p>
        </p:txBody>
      </p:sp>
      <p:sp>
        <p:nvSpPr>
          <p:cNvPr id="12" name="Line 12"/>
          <p:cNvSpPr>
            <a:spLocks noChangeShapeType="1"/>
          </p:cNvSpPr>
          <p:nvPr/>
        </p:nvSpPr>
        <p:spPr bwMode="auto">
          <a:xfrm>
            <a:off x="6019800" y="1690687"/>
            <a:ext cx="0" cy="4953000"/>
          </a:xfrm>
          <a:prstGeom prst="line">
            <a:avLst/>
          </a:prstGeom>
          <a:noFill/>
          <a:ln w="9525">
            <a:solidFill>
              <a:srgbClr val="FF0000"/>
            </a:solidFill>
            <a:prstDash val="lgDash"/>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13" name="Text Box 13"/>
          <p:cNvSpPr txBox="1">
            <a:spLocks noChangeArrowheads="1"/>
          </p:cNvSpPr>
          <p:nvPr/>
        </p:nvSpPr>
        <p:spPr bwMode="auto">
          <a:xfrm>
            <a:off x="838200" y="1690688"/>
            <a:ext cx="1981200" cy="12003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eaLnBrk="1" hangingPunct="1">
              <a:spcBef>
                <a:spcPct val="50000"/>
              </a:spcBef>
            </a:pPr>
            <a:r>
              <a:rPr kumimoji="0" lang="el-GR" dirty="0">
                <a:solidFill>
                  <a:srgbClr val="FF3300"/>
                </a:solidFill>
              </a:rPr>
              <a:t>Εγγράμματη / Θεωρητική παράδοση</a:t>
            </a:r>
            <a:endParaRPr kumimoji="0" lang="en-GB" dirty="0">
              <a:solidFill>
                <a:srgbClr val="FF3300"/>
              </a:solidFill>
            </a:endParaRPr>
          </a:p>
        </p:txBody>
      </p:sp>
      <p:sp>
        <p:nvSpPr>
          <p:cNvPr id="14" name="Text Box 14"/>
          <p:cNvSpPr txBox="1">
            <a:spLocks noChangeArrowheads="1"/>
          </p:cNvSpPr>
          <p:nvPr/>
        </p:nvSpPr>
        <p:spPr bwMode="auto">
          <a:xfrm>
            <a:off x="9290957" y="1690687"/>
            <a:ext cx="2057400" cy="12003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eaLnBrk="1" hangingPunct="1">
              <a:spcBef>
                <a:spcPct val="50000"/>
              </a:spcBef>
            </a:pPr>
            <a:r>
              <a:rPr kumimoji="0" lang="el-GR" dirty="0">
                <a:solidFill>
                  <a:srgbClr val="FF3300"/>
                </a:solidFill>
              </a:rPr>
              <a:t>Προφορική / Εργαστηριακή παράδοση</a:t>
            </a:r>
            <a:endParaRPr kumimoji="0" lang="en-GB" dirty="0">
              <a:solidFill>
                <a:srgbClr val="FF3300"/>
              </a:solidFill>
            </a:endParaRPr>
          </a:p>
        </p:txBody>
      </p:sp>
      <p:sp>
        <p:nvSpPr>
          <p:cNvPr id="15" name="Text Box 15"/>
          <p:cNvSpPr txBox="1">
            <a:spLocks noChangeArrowheads="1"/>
          </p:cNvSpPr>
          <p:nvPr/>
        </p:nvSpPr>
        <p:spPr bwMode="auto">
          <a:xfrm>
            <a:off x="7200896" y="3610335"/>
            <a:ext cx="1665516" cy="9541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algn="ctr" eaLnBrk="1" hangingPunct="1">
              <a:spcBef>
                <a:spcPct val="50000"/>
              </a:spcBef>
            </a:pPr>
            <a:r>
              <a:rPr lang="el-GR" sz="1600" b="1" dirty="0">
                <a:solidFill>
                  <a:srgbClr val="A50021"/>
                </a:solidFill>
                <a:latin typeface="Arial" charset="0"/>
              </a:rPr>
              <a:t>Παραδείγματα</a:t>
            </a:r>
          </a:p>
          <a:p>
            <a:pPr algn="ctr" eaLnBrk="1" hangingPunct="1">
              <a:spcBef>
                <a:spcPct val="50000"/>
              </a:spcBef>
            </a:pPr>
            <a:r>
              <a:rPr lang="el-GR" sz="1600" b="1" dirty="0">
                <a:solidFill>
                  <a:srgbClr val="A50021"/>
                </a:solidFill>
                <a:latin typeface="Arial" charset="0"/>
              </a:rPr>
              <a:t>Πειράματα επίδειξης</a:t>
            </a:r>
          </a:p>
        </p:txBody>
      </p:sp>
      <p:sp>
        <p:nvSpPr>
          <p:cNvPr id="17" name="Text Box 17"/>
          <p:cNvSpPr txBox="1">
            <a:spLocks noChangeArrowheads="1"/>
          </p:cNvSpPr>
          <p:nvPr/>
        </p:nvSpPr>
        <p:spPr bwMode="auto">
          <a:xfrm>
            <a:off x="3135086" y="3851096"/>
            <a:ext cx="1627412"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algn="ctr" eaLnBrk="1" hangingPunct="1">
              <a:spcBef>
                <a:spcPct val="50000"/>
              </a:spcBef>
            </a:pPr>
            <a:r>
              <a:rPr lang="el-GR" sz="1600" b="1" dirty="0">
                <a:solidFill>
                  <a:srgbClr val="A50021"/>
                </a:solidFill>
                <a:latin typeface="Arial" charset="0"/>
              </a:rPr>
              <a:t>«Παράδοση»</a:t>
            </a:r>
          </a:p>
        </p:txBody>
      </p:sp>
      <p:cxnSp>
        <p:nvCxnSpPr>
          <p:cNvPr id="10" name="Straight Arrow Connector 9"/>
          <p:cNvCxnSpPr>
            <a:endCxn id="4" idx="0"/>
          </p:cNvCxnSpPr>
          <p:nvPr/>
        </p:nvCxnSpPr>
        <p:spPr>
          <a:xfrm flipH="1">
            <a:off x="3581400" y="3495674"/>
            <a:ext cx="2438398" cy="155575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endCxn id="5" idx="0"/>
          </p:cNvCxnSpPr>
          <p:nvPr/>
        </p:nvCxnSpPr>
        <p:spPr>
          <a:xfrm>
            <a:off x="6019798" y="3495674"/>
            <a:ext cx="2362202" cy="155575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4" idx="3"/>
            <a:endCxn id="5" idx="1"/>
          </p:cNvCxnSpPr>
          <p:nvPr/>
        </p:nvCxnSpPr>
        <p:spPr>
          <a:xfrm>
            <a:off x="4343400" y="5289550"/>
            <a:ext cx="3124200" cy="0"/>
          </a:xfrm>
          <a:prstGeom prst="straightConnector1">
            <a:avLst/>
          </a:prstGeom>
          <a:ln w="38100">
            <a:solidFill>
              <a:schemeClr val="tx1"/>
            </a:solidFill>
            <a:prstDash val="lg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22" name="Text Box 17"/>
          <p:cNvSpPr txBox="1">
            <a:spLocks noChangeArrowheads="1"/>
          </p:cNvSpPr>
          <p:nvPr/>
        </p:nvSpPr>
        <p:spPr bwMode="auto">
          <a:xfrm>
            <a:off x="5282294" y="5559216"/>
            <a:ext cx="1627412" cy="584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algn="ctr" eaLnBrk="1" hangingPunct="1">
              <a:spcBef>
                <a:spcPct val="50000"/>
              </a:spcBef>
            </a:pPr>
            <a:r>
              <a:rPr lang="el-GR" sz="1600" b="1" dirty="0">
                <a:solidFill>
                  <a:srgbClr val="A50021"/>
                </a:solidFill>
                <a:latin typeface="Arial" charset="0"/>
              </a:rPr>
              <a:t>Ίσως και αναλογίες</a:t>
            </a:r>
          </a:p>
        </p:txBody>
      </p:sp>
    </p:spTree>
    <p:extLst>
      <p:ext uri="{BB962C8B-B14F-4D97-AF65-F5344CB8AC3E}">
        <p14:creationId xmlns:p14="http://schemas.microsoft.com/office/powerpoint/2010/main" val="450183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12" grpId="0" animBg="1"/>
      <p:bldP spid="13" grpId="0"/>
      <p:bldP spid="14" grpId="0"/>
      <p:bldP spid="15" grpId="0"/>
      <p:bldP spid="17" grpId="0"/>
      <p:bldP spid="2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3600" dirty="0"/>
              <a:t>και η δουλειά των δασκάλων: π.χ. εποικοδόμηση</a:t>
            </a:r>
            <a:endParaRPr lang="en-US" sz="3600" dirty="0"/>
          </a:p>
        </p:txBody>
      </p:sp>
      <p:sp>
        <p:nvSpPr>
          <p:cNvPr id="3" name="Text Box 3"/>
          <p:cNvSpPr txBox="1">
            <a:spLocks noChangeArrowheads="1"/>
          </p:cNvSpPr>
          <p:nvPr/>
        </p:nvSpPr>
        <p:spPr bwMode="auto">
          <a:xfrm>
            <a:off x="5257800" y="3012622"/>
            <a:ext cx="1676400" cy="476250"/>
          </a:xfrm>
          <a:prstGeom prst="rect">
            <a:avLst/>
          </a:prstGeom>
          <a:noFill/>
          <a:ln w="19050">
            <a:solidFill>
              <a:srgbClr val="000080"/>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algn="ctr" eaLnBrk="1" hangingPunct="1">
              <a:spcBef>
                <a:spcPct val="50000"/>
              </a:spcBef>
            </a:pPr>
            <a:r>
              <a:rPr kumimoji="0" lang="el-GR" b="1" dirty="0"/>
              <a:t>Κόσμος</a:t>
            </a:r>
            <a:endParaRPr kumimoji="0" lang="en-GB" sz="2000" b="1" dirty="0"/>
          </a:p>
        </p:txBody>
      </p:sp>
      <p:sp>
        <p:nvSpPr>
          <p:cNvPr id="4" name="Text Box 4"/>
          <p:cNvSpPr txBox="1">
            <a:spLocks noChangeArrowheads="1"/>
          </p:cNvSpPr>
          <p:nvPr/>
        </p:nvSpPr>
        <p:spPr bwMode="auto">
          <a:xfrm>
            <a:off x="2819400" y="5051425"/>
            <a:ext cx="1524000" cy="476250"/>
          </a:xfrm>
          <a:prstGeom prst="rect">
            <a:avLst/>
          </a:prstGeom>
          <a:noFill/>
          <a:ln w="19050">
            <a:solidFill>
              <a:srgbClr val="000080"/>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algn="ctr" eaLnBrk="1" hangingPunct="1">
              <a:spcBef>
                <a:spcPct val="50000"/>
              </a:spcBef>
            </a:pPr>
            <a:r>
              <a:rPr kumimoji="0" lang="el-GR" b="1"/>
              <a:t>Ιδέες</a:t>
            </a:r>
            <a:endParaRPr kumimoji="0" lang="en-GB" sz="2000" b="1"/>
          </a:p>
        </p:txBody>
      </p:sp>
      <p:sp>
        <p:nvSpPr>
          <p:cNvPr id="5" name="Text Box 5"/>
          <p:cNvSpPr txBox="1">
            <a:spLocks noChangeArrowheads="1"/>
          </p:cNvSpPr>
          <p:nvPr/>
        </p:nvSpPr>
        <p:spPr bwMode="auto">
          <a:xfrm>
            <a:off x="7467600" y="5051425"/>
            <a:ext cx="1828800" cy="476250"/>
          </a:xfrm>
          <a:prstGeom prst="rect">
            <a:avLst/>
          </a:prstGeom>
          <a:noFill/>
          <a:ln w="19050">
            <a:solidFill>
              <a:srgbClr val="000080"/>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algn="ctr" eaLnBrk="1" hangingPunct="1">
              <a:spcBef>
                <a:spcPct val="50000"/>
              </a:spcBef>
            </a:pPr>
            <a:r>
              <a:rPr kumimoji="0" lang="el-GR" b="1" dirty="0"/>
              <a:t>Τεκμήρια</a:t>
            </a:r>
            <a:endParaRPr kumimoji="0" lang="en-GB" sz="2000" b="1" dirty="0"/>
          </a:p>
        </p:txBody>
      </p:sp>
      <p:sp>
        <p:nvSpPr>
          <p:cNvPr id="12" name="Line 12"/>
          <p:cNvSpPr>
            <a:spLocks noChangeShapeType="1"/>
          </p:cNvSpPr>
          <p:nvPr/>
        </p:nvSpPr>
        <p:spPr bwMode="auto">
          <a:xfrm>
            <a:off x="6019800" y="1690687"/>
            <a:ext cx="0" cy="4953000"/>
          </a:xfrm>
          <a:prstGeom prst="line">
            <a:avLst/>
          </a:prstGeom>
          <a:noFill/>
          <a:ln w="9525">
            <a:solidFill>
              <a:srgbClr val="FF0000"/>
            </a:solidFill>
            <a:prstDash val="lgDash"/>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13" name="Text Box 13"/>
          <p:cNvSpPr txBox="1">
            <a:spLocks noChangeArrowheads="1"/>
          </p:cNvSpPr>
          <p:nvPr/>
        </p:nvSpPr>
        <p:spPr bwMode="auto">
          <a:xfrm>
            <a:off x="838200" y="1690688"/>
            <a:ext cx="1981200" cy="12003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eaLnBrk="1" hangingPunct="1">
              <a:spcBef>
                <a:spcPct val="50000"/>
              </a:spcBef>
            </a:pPr>
            <a:r>
              <a:rPr kumimoji="0" lang="el-GR" dirty="0">
                <a:solidFill>
                  <a:srgbClr val="FF3300"/>
                </a:solidFill>
              </a:rPr>
              <a:t>Εγγράμματη / Θεωρητική παράδοση</a:t>
            </a:r>
            <a:endParaRPr kumimoji="0" lang="en-GB" dirty="0">
              <a:solidFill>
                <a:srgbClr val="FF3300"/>
              </a:solidFill>
            </a:endParaRPr>
          </a:p>
        </p:txBody>
      </p:sp>
      <p:sp>
        <p:nvSpPr>
          <p:cNvPr id="14" name="Text Box 14"/>
          <p:cNvSpPr txBox="1">
            <a:spLocks noChangeArrowheads="1"/>
          </p:cNvSpPr>
          <p:nvPr/>
        </p:nvSpPr>
        <p:spPr bwMode="auto">
          <a:xfrm>
            <a:off x="9290957" y="1690687"/>
            <a:ext cx="2057400" cy="12003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eaLnBrk="1" hangingPunct="1">
              <a:spcBef>
                <a:spcPct val="50000"/>
              </a:spcBef>
            </a:pPr>
            <a:r>
              <a:rPr kumimoji="0" lang="el-GR" dirty="0">
                <a:solidFill>
                  <a:srgbClr val="FF3300"/>
                </a:solidFill>
              </a:rPr>
              <a:t>Προφορική / Εργαστηριακή παράδοση</a:t>
            </a:r>
            <a:endParaRPr kumimoji="0" lang="en-GB" dirty="0">
              <a:solidFill>
                <a:srgbClr val="FF3300"/>
              </a:solidFill>
            </a:endParaRPr>
          </a:p>
        </p:txBody>
      </p:sp>
      <p:sp>
        <p:nvSpPr>
          <p:cNvPr id="15" name="Text Box 15"/>
          <p:cNvSpPr txBox="1">
            <a:spLocks noChangeArrowheads="1"/>
          </p:cNvSpPr>
          <p:nvPr/>
        </p:nvSpPr>
        <p:spPr bwMode="auto">
          <a:xfrm>
            <a:off x="7271654" y="3630585"/>
            <a:ext cx="1665516" cy="584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algn="ctr" eaLnBrk="1" hangingPunct="1">
              <a:spcBef>
                <a:spcPct val="50000"/>
              </a:spcBef>
            </a:pPr>
            <a:r>
              <a:rPr lang="el-GR" sz="1600" b="1" dirty="0">
                <a:solidFill>
                  <a:srgbClr val="A50021"/>
                </a:solidFill>
                <a:latin typeface="Arial" charset="0"/>
              </a:rPr>
              <a:t>Εμπειρίες, πειράματα</a:t>
            </a:r>
          </a:p>
        </p:txBody>
      </p:sp>
      <p:sp>
        <p:nvSpPr>
          <p:cNvPr id="17" name="Text Box 17"/>
          <p:cNvSpPr txBox="1">
            <a:spLocks noChangeArrowheads="1"/>
          </p:cNvSpPr>
          <p:nvPr/>
        </p:nvSpPr>
        <p:spPr bwMode="auto">
          <a:xfrm>
            <a:off x="3135086" y="3851096"/>
            <a:ext cx="1627412"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algn="ctr" eaLnBrk="1" hangingPunct="1">
              <a:spcBef>
                <a:spcPct val="50000"/>
              </a:spcBef>
            </a:pPr>
            <a:r>
              <a:rPr lang="el-GR" sz="1600" b="1" dirty="0">
                <a:solidFill>
                  <a:srgbClr val="A50021"/>
                </a:solidFill>
                <a:latin typeface="Arial" charset="0"/>
              </a:rPr>
              <a:t>«Εφαρμογή»</a:t>
            </a:r>
          </a:p>
        </p:txBody>
      </p:sp>
      <p:cxnSp>
        <p:nvCxnSpPr>
          <p:cNvPr id="10" name="Straight Arrow Connector 9"/>
          <p:cNvCxnSpPr>
            <a:stCxn id="4" idx="0"/>
          </p:cNvCxnSpPr>
          <p:nvPr/>
        </p:nvCxnSpPr>
        <p:spPr>
          <a:xfrm flipV="1">
            <a:off x="3581400" y="3488872"/>
            <a:ext cx="2321376" cy="1562553"/>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Text Box 17"/>
          <p:cNvSpPr txBox="1">
            <a:spLocks noChangeArrowheads="1"/>
          </p:cNvSpPr>
          <p:nvPr/>
        </p:nvSpPr>
        <p:spPr bwMode="auto">
          <a:xfrm>
            <a:off x="5282294" y="5559216"/>
            <a:ext cx="1627412"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algn="ctr" eaLnBrk="1" hangingPunct="1">
              <a:spcBef>
                <a:spcPct val="50000"/>
              </a:spcBef>
            </a:pPr>
            <a:r>
              <a:rPr lang="el-GR" sz="1600" b="1" dirty="0">
                <a:solidFill>
                  <a:srgbClr val="A50021"/>
                </a:solidFill>
                <a:latin typeface="Arial" charset="0"/>
              </a:rPr>
              <a:t>Υπόθεση</a:t>
            </a:r>
          </a:p>
        </p:txBody>
      </p:sp>
      <p:sp>
        <p:nvSpPr>
          <p:cNvPr id="16" name="Line 8"/>
          <p:cNvSpPr>
            <a:spLocks noChangeShapeType="1"/>
          </p:cNvSpPr>
          <p:nvPr/>
        </p:nvSpPr>
        <p:spPr bwMode="auto">
          <a:xfrm>
            <a:off x="6019798" y="3488872"/>
            <a:ext cx="2394859" cy="1531013"/>
          </a:xfrm>
          <a:prstGeom prst="line">
            <a:avLst/>
          </a:prstGeom>
          <a:noFill/>
          <a:ln w="38100">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lstStyle/>
          <a:p>
            <a:endParaRPr lang="en-US"/>
          </a:p>
        </p:txBody>
      </p:sp>
      <p:cxnSp>
        <p:nvCxnSpPr>
          <p:cNvPr id="19" name="Straight Arrow Connector 18"/>
          <p:cNvCxnSpPr>
            <a:endCxn id="4" idx="3"/>
          </p:cNvCxnSpPr>
          <p:nvPr/>
        </p:nvCxnSpPr>
        <p:spPr>
          <a:xfrm flipH="1" flipV="1">
            <a:off x="4343400" y="5289550"/>
            <a:ext cx="3118753" cy="430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5902776" y="3529580"/>
            <a:ext cx="2359481" cy="152184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Text Box 15"/>
          <p:cNvSpPr txBox="1">
            <a:spLocks noChangeArrowheads="1"/>
          </p:cNvSpPr>
          <p:nvPr/>
        </p:nvSpPr>
        <p:spPr bwMode="auto">
          <a:xfrm>
            <a:off x="5704110" y="4284209"/>
            <a:ext cx="1665516"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algn="ctr" eaLnBrk="1" hangingPunct="1">
              <a:spcBef>
                <a:spcPct val="50000"/>
              </a:spcBef>
            </a:pPr>
            <a:r>
              <a:rPr lang="el-GR" sz="1600" b="1" dirty="0">
                <a:solidFill>
                  <a:srgbClr val="A50021"/>
                </a:solidFill>
                <a:latin typeface="Arial" charset="0"/>
              </a:rPr>
              <a:t>Σύγκρουση…</a:t>
            </a:r>
          </a:p>
        </p:txBody>
      </p:sp>
      <p:cxnSp>
        <p:nvCxnSpPr>
          <p:cNvPr id="18" name="Straight Arrow Connector 18">
            <a:extLst>
              <a:ext uri="{FF2B5EF4-FFF2-40B4-BE49-F238E27FC236}">
                <a16:creationId xmlns:a16="http://schemas.microsoft.com/office/drawing/2014/main" id="{D7CAC604-E184-2246-8000-C052A473B292}"/>
              </a:ext>
            </a:extLst>
          </p:cNvPr>
          <p:cNvCxnSpPr/>
          <p:nvPr/>
        </p:nvCxnSpPr>
        <p:spPr>
          <a:xfrm flipH="1" flipV="1">
            <a:off x="4343400" y="5157290"/>
            <a:ext cx="3118753" cy="430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Text Box 15">
            <a:extLst>
              <a:ext uri="{FF2B5EF4-FFF2-40B4-BE49-F238E27FC236}">
                <a16:creationId xmlns:a16="http://schemas.microsoft.com/office/drawing/2014/main" id="{0AE26F49-44CE-BD40-8B94-1BC7BD98DF48}"/>
              </a:ext>
            </a:extLst>
          </p:cNvPr>
          <p:cNvSpPr txBox="1">
            <a:spLocks noChangeArrowheads="1"/>
          </p:cNvSpPr>
          <p:nvPr/>
        </p:nvSpPr>
        <p:spPr bwMode="auto">
          <a:xfrm>
            <a:off x="5022396" y="4728628"/>
            <a:ext cx="1665516"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algn="ctr" eaLnBrk="1" hangingPunct="1">
              <a:spcBef>
                <a:spcPct val="50000"/>
              </a:spcBef>
            </a:pPr>
            <a:r>
              <a:rPr lang="el-GR" sz="1600" b="1" dirty="0">
                <a:solidFill>
                  <a:srgbClr val="A50021"/>
                </a:solidFill>
                <a:latin typeface="Arial" charset="0"/>
              </a:rPr>
              <a:t>Διόρθωση…</a:t>
            </a:r>
          </a:p>
        </p:txBody>
      </p:sp>
    </p:spTree>
    <p:extLst>
      <p:ext uri="{BB962C8B-B14F-4D97-AF65-F5344CB8AC3E}">
        <p14:creationId xmlns:p14="http://schemas.microsoft.com/office/powerpoint/2010/main" val="1290144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2"/>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3"/>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12" grpId="0" animBg="1"/>
      <p:bldP spid="13" grpId="0"/>
      <p:bldP spid="14" grpId="0"/>
      <p:bldP spid="15" grpId="0"/>
      <p:bldP spid="17" grpId="0"/>
      <p:bldP spid="22" grpId="0"/>
      <p:bldP spid="16" grpId="0" animBg="1"/>
      <p:bldP spid="28" grpId="0"/>
      <p:bldP spid="20"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3600" dirty="0"/>
              <a:t>και η δουλειά των δασκάλων: π.χ. διερεύνηση</a:t>
            </a:r>
            <a:r>
              <a:rPr lang="mr-IN" sz="3600" dirty="0"/>
              <a:t>…</a:t>
            </a:r>
            <a:endParaRPr lang="en-US" sz="3600" dirty="0"/>
          </a:p>
        </p:txBody>
      </p:sp>
      <p:sp>
        <p:nvSpPr>
          <p:cNvPr id="3" name="Text Box 3"/>
          <p:cNvSpPr txBox="1">
            <a:spLocks noChangeArrowheads="1"/>
          </p:cNvSpPr>
          <p:nvPr/>
        </p:nvSpPr>
        <p:spPr bwMode="auto">
          <a:xfrm>
            <a:off x="5257800" y="3012622"/>
            <a:ext cx="1676400" cy="476250"/>
          </a:xfrm>
          <a:prstGeom prst="rect">
            <a:avLst/>
          </a:prstGeom>
          <a:noFill/>
          <a:ln w="19050">
            <a:solidFill>
              <a:srgbClr val="000080"/>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algn="ctr" eaLnBrk="1" hangingPunct="1">
              <a:spcBef>
                <a:spcPct val="50000"/>
              </a:spcBef>
            </a:pPr>
            <a:r>
              <a:rPr kumimoji="0" lang="el-GR" b="1" dirty="0"/>
              <a:t>Κόσμος</a:t>
            </a:r>
            <a:endParaRPr kumimoji="0" lang="en-GB" sz="2000" b="1" dirty="0"/>
          </a:p>
        </p:txBody>
      </p:sp>
      <p:sp>
        <p:nvSpPr>
          <p:cNvPr id="4" name="Text Box 4"/>
          <p:cNvSpPr txBox="1">
            <a:spLocks noChangeArrowheads="1"/>
          </p:cNvSpPr>
          <p:nvPr/>
        </p:nvSpPr>
        <p:spPr bwMode="auto">
          <a:xfrm>
            <a:off x="2819400" y="5051425"/>
            <a:ext cx="1524000" cy="476250"/>
          </a:xfrm>
          <a:prstGeom prst="rect">
            <a:avLst/>
          </a:prstGeom>
          <a:noFill/>
          <a:ln w="19050">
            <a:solidFill>
              <a:srgbClr val="000080"/>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algn="ctr" eaLnBrk="1" hangingPunct="1">
              <a:spcBef>
                <a:spcPct val="50000"/>
              </a:spcBef>
            </a:pPr>
            <a:r>
              <a:rPr kumimoji="0" lang="el-GR" b="1"/>
              <a:t>Ιδέες</a:t>
            </a:r>
            <a:endParaRPr kumimoji="0" lang="en-GB" sz="2000" b="1"/>
          </a:p>
        </p:txBody>
      </p:sp>
      <p:sp>
        <p:nvSpPr>
          <p:cNvPr id="5" name="Text Box 5"/>
          <p:cNvSpPr txBox="1">
            <a:spLocks noChangeArrowheads="1"/>
          </p:cNvSpPr>
          <p:nvPr/>
        </p:nvSpPr>
        <p:spPr bwMode="auto">
          <a:xfrm>
            <a:off x="7467600" y="5051425"/>
            <a:ext cx="1828800" cy="476250"/>
          </a:xfrm>
          <a:prstGeom prst="rect">
            <a:avLst/>
          </a:prstGeom>
          <a:noFill/>
          <a:ln w="19050">
            <a:solidFill>
              <a:srgbClr val="000080"/>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algn="ctr" eaLnBrk="1" hangingPunct="1">
              <a:spcBef>
                <a:spcPct val="50000"/>
              </a:spcBef>
            </a:pPr>
            <a:r>
              <a:rPr kumimoji="0" lang="el-GR" b="1"/>
              <a:t>Τεκμήρια</a:t>
            </a:r>
            <a:endParaRPr kumimoji="0" lang="en-GB" sz="2000" b="1"/>
          </a:p>
        </p:txBody>
      </p:sp>
      <p:sp>
        <p:nvSpPr>
          <p:cNvPr id="12" name="Line 12"/>
          <p:cNvSpPr>
            <a:spLocks noChangeShapeType="1"/>
          </p:cNvSpPr>
          <p:nvPr/>
        </p:nvSpPr>
        <p:spPr bwMode="auto">
          <a:xfrm>
            <a:off x="6019800" y="1690687"/>
            <a:ext cx="0" cy="4953000"/>
          </a:xfrm>
          <a:prstGeom prst="line">
            <a:avLst/>
          </a:prstGeom>
          <a:noFill/>
          <a:ln w="9525">
            <a:solidFill>
              <a:srgbClr val="FF0000"/>
            </a:solidFill>
            <a:prstDash val="lgDash"/>
            <a:round/>
            <a:headEnd/>
            <a:tailEnd/>
          </a:ln>
          <a:extLst>
            <a:ext uri="{909E8E84-426E-40dd-AFC4-6F175D3DCCD1}">
              <a14:hiddenFill xmlns="" xmlns:a14="http://schemas.microsoft.com/office/drawing/2010/main">
                <a:noFill/>
              </a14:hiddenFill>
            </a:ext>
          </a:extLst>
        </p:spPr>
        <p:txBody>
          <a:bodyPr wrap="none"/>
          <a:lstStyle/>
          <a:p>
            <a:endParaRPr lang="en-US"/>
          </a:p>
        </p:txBody>
      </p:sp>
      <p:sp>
        <p:nvSpPr>
          <p:cNvPr id="13" name="Text Box 13"/>
          <p:cNvSpPr txBox="1">
            <a:spLocks noChangeArrowheads="1"/>
          </p:cNvSpPr>
          <p:nvPr/>
        </p:nvSpPr>
        <p:spPr bwMode="auto">
          <a:xfrm>
            <a:off x="838200" y="1690688"/>
            <a:ext cx="1981200" cy="12003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eaLnBrk="1" hangingPunct="1">
              <a:spcBef>
                <a:spcPct val="50000"/>
              </a:spcBef>
            </a:pPr>
            <a:r>
              <a:rPr kumimoji="0" lang="el-GR" dirty="0">
                <a:solidFill>
                  <a:srgbClr val="FF3300"/>
                </a:solidFill>
              </a:rPr>
              <a:t>Εγγράμματη / Θεωρητική παράδοση</a:t>
            </a:r>
            <a:endParaRPr kumimoji="0" lang="en-GB" dirty="0">
              <a:solidFill>
                <a:srgbClr val="FF3300"/>
              </a:solidFill>
            </a:endParaRPr>
          </a:p>
        </p:txBody>
      </p:sp>
      <p:sp>
        <p:nvSpPr>
          <p:cNvPr id="14" name="Text Box 14"/>
          <p:cNvSpPr txBox="1">
            <a:spLocks noChangeArrowheads="1"/>
          </p:cNvSpPr>
          <p:nvPr/>
        </p:nvSpPr>
        <p:spPr bwMode="auto">
          <a:xfrm>
            <a:off x="9290957" y="1690687"/>
            <a:ext cx="2057400" cy="12003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eaLnBrk="1" hangingPunct="1">
              <a:spcBef>
                <a:spcPct val="50000"/>
              </a:spcBef>
            </a:pPr>
            <a:r>
              <a:rPr kumimoji="0" lang="el-GR" dirty="0">
                <a:solidFill>
                  <a:srgbClr val="FF3300"/>
                </a:solidFill>
              </a:rPr>
              <a:t>Προφορική / Εργαστηριακή παράδοση</a:t>
            </a:r>
            <a:endParaRPr kumimoji="0" lang="en-GB" dirty="0">
              <a:solidFill>
                <a:srgbClr val="FF3300"/>
              </a:solidFill>
            </a:endParaRPr>
          </a:p>
        </p:txBody>
      </p:sp>
      <p:sp>
        <p:nvSpPr>
          <p:cNvPr id="15" name="Text Box 15"/>
          <p:cNvSpPr txBox="1">
            <a:spLocks noChangeArrowheads="1"/>
          </p:cNvSpPr>
          <p:nvPr/>
        </p:nvSpPr>
        <p:spPr bwMode="auto">
          <a:xfrm>
            <a:off x="7200896" y="3610335"/>
            <a:ext cx="1665516" cy="584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algn="ctr" eaLnBrk="1" hangingPunct="1">
              <a:spcBef>
                <a:spcPct val="50000"/>
              </a:spcBef>
            </a:pPr>
            <a:r>
              <a:rPr lang="el-GR" sz="1600" b="1" dirty="0">
                <a:solidFill>
                  <a:srgbClr val="A50021"/>
                </a:solidFill>
                <a:latin typeface="Arial" charset="0"/>
              </a:rPr>
              <a:t>Πειράματα έλεγχος</a:t>
            </a:r>
          </a:p>
        </p:txBody>
      </p:sp>
      <p:sp>
        <p:nvSpPr>
          <p:cNvPr id="17" name="Text Box 17"/>
          <p:cNvSpPr txBox="1">
            <a:spLocks noChangeArrowheads="1"/>
          </p:cNvSpPr>
          <p:nvPr/>
        </p:nvSpPr>
        <p:spPr bwMode="auto">
          <a:xfrm>
            <a:off x="3135086" y="3851096"/>
            <a:ext cx="1627412"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algn="ctr" eaLnBrk="1" hangingPunct="1">
              <a:spcBef>
                <a:spcPct val="50000"/>
              </a:spcBef>
            </a:pPr>
            <a:r>
              <a:rPr lang="el-GR" sz="1600" b="1" dirty="0">
                <a:solidFill>
                  <a:srgbClr val="A50021"/>
                </a:solidFill>
                <a:latin typeface="Arial" charset="0"/>
              </a:rPr>
              <a:t>Διάβασμα…</a:t>
            </a:r>
          </a:p>
        </p:txBody>
      </p:sp>
      <p:cxnSp>
        <p:nvCxnSpPr>
          <p:cNvPr id="10" name="Straight Arrow Connector 9"/>
          <p:cNvCxnSpPr>
            <a:endCxn id="4" idx="0"/>
          </p:cNvCxnSpPr>
          <p:nvPr/>
        </p:nvCxnSpPr>
        <p:spPr>
          <a:xfrm flipH="1">
            <a:off x="3581400" y="3495674"/>
            <a:ext cx="2438398" cy="155575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endCxn id="5" idx="0"/>
          </p:cNvCxnSpPr>
          <p:nvPr/>
        </p:nvCxnSpPr>
        <p:spPr>
          <a:xfrm>
            <a:off x="6019798" y="3495674"/>
            <a:ext cx="2362202" cy="155575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Text Box 17"/>
          <p:cNvSpPr txBox="1">
            <a:spLocks noChangeArrowheads="1"/>
          </p:cNvSpPr>
          <p:nvPr/>
        </p:nvSpPr>
        <p:spPr bwMode="auto">
          <a:xfrm>
            <a:off x="4577442" y="4447428"/>
            <a:ext cx="1627412"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algn="ctr" eaLnBrk="1" hangingPunct="1">
              <a:spcBef>
                <a:spcPct val="50000"/>
              </a:spcBef>
            </a:pPr>
            <a:r>
              <a:rPr lang="el-GR" sz="1600" b="1" dirty="0">
                <a:solidFill>
                  <a:srgbClr val="A50021"/>
                </a:solidFill>
                <a:latin typeface="Arial" charset="0"/>
              </a:rPr>
              <a:t>Υπόθεση</a:t>
            </a:r>
          </a:p>
        </p:txBody>
      </p:sp>
      <p:cxnSp>
        <p:nvCxnSpPr>
          <p:cNvPr id="16" name="Straight Arrow Connector 9">
            <a:extLst>
              <a:ext uri="{FF2B5EF4-FFF2-40B4-BE49-F238E27FC236}">
                <a16:creationId xmlns:a16="http://schemas.microsoft.com/office/drawing/2014/main" id="{897B800B-B4EE-AF42-813E-6E59FA2157F5}"/>
              </a:ext>
            </a:extLst>
          </p:cNvPr>
          <p:cNvCxnSpPr>
            <a:cxnSpLocks/>
          </p:cNvCxnSpPr>
          <p:nvPr/>
        </p:nvCxnSpPr>
        <p:spPr>
          <a:xfrm flipV="1">
            <a:off x="3810000" y="3495674"/>
            <a:ext cx="2422634" cy="154808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7">
            <a:extLst>
              <a:ext uri="{FF2B5EF4-FFF2-40B4-BE49-F238E27FC236}">
                <a16:creationId xmlns:a16="http://schemas.microsoft.com/office/drawing/2014/main" id="{C68F4AEA-8807-584D-B4CF-F2F5F6F33F57}"/>
              </a:ext>
            </a:extLst>
          </p:cNvPr>
          <p:cNvCxnSpPr>
            <a:cxnSpLocks/>
            <a:endCxn id="5" idx="1"/>
          </p:cNvCxnSpPr>
          <p:nvPr/>
        </p:nvCxnSpPr>
        <p:spPr>
          <a:xfrm flipV="1">
            <a:off x="4343400" y="5289550"/>
            <a:ext cx="3124200" cy="11110"/>
          </a:xfrm>
          <a:prstGeom prst="straightConnector1">
            <a:avLst/>
          </a:prstGeom>
          <a:ln w="38100">
            <a:solidFill>
              <a:schemeClr val="tx1"/>
            </a:solidFill>
            <a:headEnd type="stealth"/>
            <a:tailEnd type="triangle"/>
          </a:ln>
        </p:spPr>
        <p:style>
          <a:lnRef idx="1">
            <a:schemeClr val="accent1"/>
          </a:lnRef>
          <a:fillRef idx="0">
            <a:schemeClr val="accent1"/>
          </a:fillRef>
          <a:effectRef idx="0">
            <a:schemeClr val="accent1"/>
          </a:effectRef>
          <a:fontRef idx="minor">
            <a:schemeClr val="tx1"/>
          </a:fontRef>
        </p:style>
      </p:cxnSp>
      <p:sp>
        <p:nvSpPr>
          <p:cNvPr id="23" name="Text Box 17">
            <a:extLst>
              <a:ext uri="{FF2B5EF4-FFF2-40B4-BE49-F238E27FC236}">
                <a16:creationId xmlns:a16="http://schemas.microsoft.com/office/drawing/2014/main" id="{F0546006-C4E2-F545-80E3-3D7ACB0EFB0E}"/>
              </a:ext>
            </a:extLst>
          </p:cNvPr>
          <p:cNvSpPr txBox="1">
            <a:spLocks noChangeArrowheads="1"/>
          </p:cNvSpPr>
          <p:nvPr/>
        </p:nvSpPr>
        <p:spPr bwMode="auto">
          <a:xfrm>
            <a:off x="5091794" y="5399182"/>
            <a:ext cx="1627412" cy="33855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algn="ctr" eaLnBrk="1" hangingPunct="1">
              <a:spcBef>
                <a:spcPct val="50000"/>
              </a:spcBef>
            </a:pPr>
            <a:r>
              <a:rPr lang="el-GR" sz="1600" b="1" dirty="0">
                <a:solidFill>
                  <a:srgbClr val="A50021"/>
                </a:solidFill>
                <a:latin typeface="Arial" charset="0"/>
              </a:rPr>
              <a:t>Επικύρωση</a:t>
            </a:r>
          </a:p>
        </p:txBody>
      </p:sp>
    </p:spTree>
    <p:extLst>
      <p:ext uri="{BB962C8B-B14F-4D97-AF65-F5344CB8AC3E}">
        <p14:creationId xmlns:p14="http://schemas.microsoft.com/office/powerpoint/2010/main" val="3659784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3"/>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12" grpId="0" animBg="1"/>
      <p:bldP spid="13" grpId="0"/>
      <p:bldP spid="14" grpId="0"/>
      <p:bldP spid="15" grpId="0"/>
      <p:bldP spid="17" grpId="0"/>
      <p:bldP spid="22" grpId="0"/>
      <p:bldP spid="2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9526" y="1249254"/>
            <a:ext cx="10515600" cy="2544980"/>
          </a:xfrm>
        </p:spPr>
        <p:txBody>
          <a:bodyPr>
            <a:noAutofit/>
          </a:bodyPr>
          <a:lstStyle/>
          <a:p>
            <a:r>
              <a:rPr lang="el-GR" dirty="0"/>
              <a:t>Ένα κοινωνιολογικό μοντέλο…</a:t>
            </a:r>
            <a:br>
              <a:rPr lang="el-GR" dirty="0"/>
            </a:br>
            <a:r>
              <a:rPr lang="el-GR" dirty="0"/>
              <a:t>που στηρίζεται στην υπόθεση ότι η γνώση πηγάζει από την πράξη… και όχι ότι η πράξη καθοδηγείται από τη γνώση…</a:t>
            </a:r>
            <a:endParaRPr lang="en-US" dirty="0"/>
          </a:p>
        </p:txBody>
      </p:sp>
      <p:sp>
        <p:nvSpPr>
          <p:cNvPr id="3" name="Τίτλος 1">
            <a:extLst>
              <a:ext uri="{FF2B5EF4-FFF2-40B4-BE49-F238E27FC236}">
                <a16:creationId xmlns:a16="http://schemas.microsoft.com/office/drawing/2014/main" id="{E7DE8315-A380-474C-AA40-EF614463C2BD}"/>
              </a:ext>
            </a:extLst>
          </p:cNvPr>
          <p:cNvSpPr txBox="1">
            <a:spLocks/>
          </p:cNvSpPr>
          <p:nvPr/>
        </p:nvSpPr>
        <p:spPr>
          <a:xfrm>
            <a:off x="939526" y="4288221"/>
            <a:ext cx="10515600" cy="9827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l-GR" sz="3200" dirty="0"/>
              <a:t>Ή διαφορετικά… τι κάνει </a:t>
            </a:r>
            <a:r>
              <a:rPr lang="el-GR" sz="3200" u="sng" dirty="0"/>
              <a:t>ένα υποκείμενο </a:t>
            </a:r>
            <a:r>
              <a:rPr lang="el-GR" sz="3200" dirty="0"/>
              <a:t>που δρα εντός μιας κοινωνικής δομής…</a:t>
            </a:r>
          </a:p>
        </p:txBody>
      </p:sp>
    </p:spTree>
    <p:extLst>
      <p:ext uri="{BB962C8B-B14F-4D97-AF65-F5344CB8AC3E}">
        <p14:creationId xmlns:p14="http://schemas.microsoft.com/office/powerpoint/2010/main" val="14484208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7258" y="274638"/>
            <a:ext cx="8120743" cy="1143000"/>
          </a:xfrm>
        </p:spPr>
        <p:txBody>
          <a:bodyPr>
            <a:noAutofit/>
          </a:bodyPr>
          <a:lstStyle/>
          <a:p>
            <a:pPr algn="ctr"/>
            <a:r>
              <a:rPr lang="el-GR" sz="3000" dirty="0"/>
              <a:t>Το μαγγανοπήγαδο της πράξης (</a:t>
            </a:r>
            <a:r>
              <a:rPr lang="en-US" sz="3000" dirty="0"/>
              <a:t>A. Pickering)</a:t>
            </a:r>
            <a:r>
              <a:rPr lang="el-GR" sz="3000" dirty="0"/>
              <a:t> </a:t>
            </a:r>
            <a:endParaRPr lang="en-US" sz="3000" dirty="0"/>
          </a:p>
        </p:txBody>
      </p:sp>
      <p:sp>
        <p:nvSpPr>
          <p:cNvPr id="4" name="Text Box 3"/>
          <p:cNvSpPr txBox="1">
            <a:spLocks noChangeArrowheads="1"/>
          </p:cNvSpPr>
          <p:nvPr/>
        </p:nvSpPr>
        <p:spPr bwMode="auto">
          <a:xfrm>
            <a:off x="5519738" y="2349500"/>
            <a:ext cx="1676400" cy="476250"/>
          </a:xfrm>
          <a:prstGeom prst="rect">
            <a:avLst/>
          </a:prstGeom>
          <a:noFill/>
          <a:ln w="19050">
            <a:solidFill>
              <a:srgbClr val="000080"/>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algn="ctr" eaLnBrk="1" hangingPunct="1">
              <a:spcBef>
                <a:spcPct val="50000"/>
              </a:spcBef>
            </a:pPr>
            <a:r>
              <a:rPr kumimoji="0" lang="el-GR" b="1"/>
              <a:t>Στόχος</a:t>
            </a:r>
            <a:endParaRPr kumimoji="0" lang="en-GB" sz="2000" b="1"/>
          </a:p>
        </p:txBody>
      </p:sp>
      <p:sp>
        <p:nvSpPr>
          <p:cNvPr id="5" name="Text Box 4"/>
          <p:cNvSpPr txBox="1">
            <a:spLocks noChangeArrowheads="1"/>
          </p:cNvSpPr>
          <p:nvPr/>
        </p:nvSpPr>
        <p:spPr bwMode="auto">
          <a:xfrm>
            <a:off x="3216276" y="4724401"/>
            <a:ext cx="2117725" cy="461963"/>
          </a:xfrm>
          <a:prstGeom prst="rect">
            <a:avLst/>
          </a:prstGeom>
          <a:noFill/>
          <a:ln w="19050">
            <a:solidFill>
              <a:srgbClr val="000080"/>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algn="ctr" eaLnBrk="1" hangingPunct="1">
              <a:spcBef>
                <a:spcPct val="50000"/>
              </a:spcBef>
            </a:pPr>
            <a:r>
              <a:rPr kumimoji="0" lang="el-GR" b="1"/>
              <a:t>Συμμόρφωση</a:t>
            </a:r>
            <a:endParaRPr kumimoji="0" lang="en-GB" sz="2000" b="1"/>
          </a:p>
        </p:txBody>
      </p:sp>
      <p:sp>
        <p:nvSpPr>
          <p:cNvPr id="6" name="Text Box 5"/>
          <p:cNvSpPr txBox="1">
            <a:spLocks noChangeArrowheads="1"/>
          </p:cNvSpPr>
          <p:nvPr/>
        </p:nvSpPr>
        <p:spPr bwMode="auto">
          <a:xfrm>
            <a:off x="7896225" y="4652963"/>
            <a:ext cx="1828800" cy="476250"/>
          </a:xfrm>
          <a:prstGeom prst="rect">
            <a:avLst/>
          </a:prstGeom>
          <a:noFill/>
          <a:ln w="19050">
            <a:solidFill>
              <a:srgbClr val="000080"/>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algn="ctr" eaLnBrk="1" hangingPunct="1">
              <a:spcBef>
                <a:spcPct val="50000"/>
              </a:spcBef>
            </a:pPr>
            <a:r>
              <a:rPr kumimoji="0" lang="el-GR" b="1"/>
              <a:t>Αντίσταση </a:t>
            </a:r>
            <a:endParaRPr kumimoji="0" lang="en-GB" sz="2000" b="1"/>
          </a:p>
        </p:txBody>
      </p:sp>
      <p:sp>
        <p:nvSpPr>
          <p:cNvPr id="7" name="Line 6"/>
          <p:cNvSpPr>
            <a:spLocks noChangeShapeType="1"/>
          </p:cNvSpPr>
          <p:nvPr/>
        </p:nvSpPr>
        <p:spPr bwMode="auto">
          <a:xfrm flipV="1">
            <a:off x="4151314" y="2636838"/>
            <a:ext cx="1368425" cy="2087562"/>
          </a:xfrm>
          <a:prstGeom prst="line">
            <a:avLst/>
          </a:prstGeom>
          <a:noFill/>
          <a:ln w="38100">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lstStyle/>
          <a:p>
            <a:endParaRPr lang="en-US"/>
          </a:p>
        </p:txBody>
      </p:sp>
      <p:sp>
        <p:nvSpPr>
          <p:cNvPr id="8" name="Line 7"/>
          <p:cNvSpPr>
            <a:spLocks noChangeShapeType="1"/>
          </p:cNvSpPr>
          <p:nvPr/>
        </p:nvSpPr>
        <p:spPr bwMode="auto">
          <a:xfrm>
            <a:off x="7248525" y="2636839"/>
            <a:ext cx="1511300" cy="2016125"/>
          </a:xfrm>
          <a:prstGeom prst="line">
            <a:avLst/>
          </a:prstGeom>
          <a:noFill/>
          <a:ln w="38100">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lstStyle/>
          <a:p>
            <a:endParaRPr lang="en-US"/>
          </a:p>
        </p:txBody>
      </p:sp>
      <p:sp>
        <p:nvSpPr>
          <p:cNvPr id="9" name="Line 8"/>
          <p:cNvSpPr>
            <a:spLocks noChangeShapeType="1"/>
          </p:cNvSpPr>
          <p:nvPr/>
        </p:nvSpPr>
        <p:spPr bwMode="auto">
          <a:xfrm flipV="1">
            <a:off x="5334001" y="4941888"/>
            <a:ext cx="2562225" cy="11112"/>
          </a:xfrm>
          <a:prstGeom prst="line">
            <a:avLst/>
          </a:prstGeom>
          <a:noFill/>
          <a:ln w="38100">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lstStyle/>
          <a:p>
            <a:endParaRPr lang="en-US"/>
          </a:p>
        </p:txBody>
      </p:sp>
      <p:sp>
        <p:nvSpPr>
          <p:cNvPr id="10" name="Text Box 10"/>
          <p:cNvSpPr txBox="1">
            <a:spLocks noChangeArrowheads="1"/>
          </p:cNvSpPr>
          <p:nvPr/>
        </p:nvSpPr>
        <p:spPr bwMode="auto">
          <a:xfrm>
            <a:off x="5159376" y="3284538"/>
            <a:ext cx="2449513" cy="1200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algn="ctr" eaLnBrk="1" hangingPunct="1">
              <a:spcBef>
                <a:spcPct val="50000"/>
              </a:spcBef>
            </a:pPr>
            <a:r>
              <a:rPr kumimoji="0" lang="el-GR" dirty="0">
                <a:solidFill>
                  <a:schemeClr val="accent1">
                    <a:lumMod val="75000"/>
                  </a:schemeClr>
                </a:solidFill>
              </a:rPr>
              <a:t>Πράξη: Σύνδεση και </a:t>
            </a:r>
            <a:r>
              <a:rPr kumimoji="0" lang="el-GR" dirty="0" err="1">
                <a:solidFill>
                  <a:schemeClr val="accent1">
                    <a:lumMod val="75000"/>
                  </a:schemeClr>
                </a:solidFill>
              </a:rPr>
              <a:t>εννοιολόγηση</a:t>
            </a:r>
            <a:r>
              <a:rPr kumimoji="0" lang="el-GR" dirty="0">
                <a:solidFill>
                  <a:schemeClr val="accent1">
                    <a:lumMod val="75000"/>
                  </a:schemeClr>
                </a:solidFill>
              </a:rPr>
              <a:t> πόρων-σχημάτων</a:t>
            </a:r>
            <a:endParaRPr kumimoji="0" lang="en-GB" dirty="0">
              <a:solidFill>
                <a:schemeClr val="accent1">
                  <a:lumMod val="75000"/>
                </a:schemeClr>
              </a:solidFill>
            </a:endParaRPr>
          </a:p>
        </p:txBody>
      </p:sp>
      <p:sp>
        <p:nvSpPr>
          <p:cNvPr id="11" name="Text Box 13"/>
          <p:cNvSpPr txBox="1">
            <a:spLocks noChangeArrowheads="1"/>
          </p:cNvSpPr>
          <p:nvPr/>
        </p:nvSpPr>
        <p:spPr bwMode="auto">
          <a:xfrm>
            <a:off x="2782888" y="2205038"/>
            <a:ext cx="1981200" cy="8302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algn="ctr" eaLnBrk="1" hangingPunct="1">
              <a:spcBef>
                <a:spcPct val="50000"/>
              </a:spcBef>
            </a:pPr>
            <a:r>
              <a:rPr kumimoji="0" lang="el-GR">
                <a:solidFill>
                  <a:srgbClr val="FF3300"/>
                </a:solidFill>
              </a:rPr>
              <a:t>Υλικοί παράγοντες</a:t>
            </a:r>
            <a:endParaRPr kumimoji="0" lang="en-GB">
              <a:solidFill>
                <a:srgbClr val="FF3300"/>
              </a:solidFill>
            </a:endParaRPr>
          </a:p>
        </p:txBody>
      </p:sp>
      <p:sp>
        <p:nvSpPr>
          <p:cNvPr id="12" name="Text Box 14"/>
          <p:cNvSpPr txBox="1">
            <a:spLocks noChangeArrowheads="1"/>
          </p:cNvSpPr>
          <p:nvPr/>
        </p:nvSpPr>
        <p:spPr bwMode="auto">
          <a:xfrm>
            <a:off x="8112125" y="2276475"/>
            <a:ext cx="2057400" cy="831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algn="ctr" eaLnBrk="1" hangingPunct="1">
              <a:spcBef>
                <a:spcPct val="50000"/>
              </a:spcBef>
            </a:pPr>
            <a:r>
              <a:rPr kumimoji="0" lang="el-GR">
                <a:solidFill>
                  <a:srgbClr val="FF3300"/>
                </a:solidFill>
              </a:rPr>
              <a:t>Κανονιστικοί παράγοντες</a:t>
            </a:r>
            <a:endParaRPr kumimoji="0" lang="en-GB">
              <a:solidFill>
                <a:srgbClr val="FF3300"/>
              </a:solidFill>
            </a:endParaRPr>
          </a:p>
        </p:txBody>
      </p:sp>
      <p:sp>
        <p:nvSpPr>
          <p:cNvPr id="13" name="Text Box 13"/>
          <p:cNvSpPr txBox="1">
            <a:spLocks noChangeArrowheads="1"/>
          </p:cNvSpPr>
          <p:nvPr/>
        </p:nvSpPr>
        <p:spPr bwMode="auto">
          <a:xfrm>
            <a:off x="5591175" y="5732463"/>
            <a:ext cx="1981200" cy="831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charset="0"/>
                <a:ea typeface="ＭＳ Ｐゴシック" charset="0"/>
                <a:cs typeface="ＭＳ Ｐゴシック" charset="0"/>
              </a:defRPr>
            </a:lvl1pPr>
            <a:lvl2pPr marL="742950" indent="-285750" eaLnBrk="0" hangingPunct="0">
              <a:defRPr kumimoji="1" sz="2400">
                <a:solidFill>
                  <a:schemeClr val="tx1"/>
                </a:solidFill>
                <a:latin typeface="Times New Roman" charset="0"/>
                <a:ea typeface="ＭＳ Ｐゴシック" charset="0"/>
              </a:defRPr>
            </a:lvl2pPr>
            <a:lvl3pPr marL="1143000" indent="-228600" eaLnBrk="0" hangingPunct="0">
              <a:defRPr kumimoji="1" sz="2400">
                <a:solidFill>
                  <a:schemeClr val="tx1"/>
                </a:solidFill>
                <a:latin typeface="Times New Roman" charset="0"/>
                <a:ea typeface="ＭＳ Ｐゴシック" charset="0"/>
              </a:defRPr>
            </a:lvl3pPr>
            <a:lvl4pPr marL="1600200" indent="-228600" eaLnBrk="0" hangingPunct="0">
              <a:defRPr kumimoji="1" sz="2400">
                <a:solidFill>
                  <a:schemeClr val="tx1"/>
                </a:solidFill>
                <a:latin typeface="Times New Roman" charset="0"/>
                <a:ea typeface="ＭＳ Ｐゴシック" charset="0"/>
              </a:defRPr>
            </a:lvl4pPr>
            <a:lvl5pPr marL="2057400" indent="-228600" eaLnBrk="0" hangingPunct="0">
              <a:defRPr kumimoji="1"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400">
                <a:solidFill>
                  <a:schemeClr val="tx1"/>
                </a:solidFill>
                <a:latin typeface="Times New Roman" charset="0"/>
                <a:ea typeface="ＭＳ Ｐゴシック" charset="0"/>
              </a:defRPr>
            </a:lvl9pPr>
          </a:lstStyle>
          <a:p>
            <a:pPr algn="ctr" eaLnBrk="1" hangingPunct="1">
              <a:spcBef>
                <a:spcPct val="50000"/>
              </a:spcBef>
            </a:pPr>
            <a:r>
              <a:rPr kumimoji="0" lang="el-GR">
                <a:solidFill>
                  <a:srgbClr val="FF3300"/>
                </a:solidFill>
              </a:rPr>
              <a:t>Ανθρώπινοι παράγοντες</a:t>
            </a:r>
            <a:endParaRPr kumimoji="0" lang="en-GB">
              <a:solidFill>
                <a:srgbClr val="FF3300"/>
              </a:solidFill>
            </a:endParaRPr>
          </a:p>
        </p:txBody>
      </p:sp>
    </p:spTree>
    <p:extLst>
      <p:ext uri="{BB962C8B-B14F-4D97-AF65-F5344CB8AC3E}">
        <p14:creationId xmlns:p14="http://schemas.microsoft.com/office/powerpoint/2010/main" val="980344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0-#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500" fill="hold"/>
                                        <p:tgtEl>
                                          <p:spTgt spid="8"/>
                                        </p:tgtEl>
                                        <p:attrNameLst>
                                          <p:attrName>ppt_w</p:attrName>
                                        </p:attrNameLst>
                                      </p:cBhvr>
                                      <p:tavLst>
                                        <p:tav tm="0">
                                          <p:val>
                                            <p:fltVal val="0"/>
                                          </p:val>
                                        </p:tav>
                                        <p:tav tm="100000">
                                          <p:val>
                                            <p:strVal val="#ppt_w"/>
                                          </p:val>
                                        </p:tav>
                                      </p:tavLst>
                                    </p:anim>
                                    <p:anim calcmode="lin" valueType="num">
                                      <p:cBhvr>
                                        <p:cTn id="20"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1+#ppt_w/2"/>
                                          </p:val>
                                        </p:tav>
                                        <p:tav tm="100000">
                                          <p:val>
                                            <p:strVal val="#ppt_x"/>
                                          </p:val>
                                        </p:tav>
                                      </p:tavLst>
                                    </p:anim>
                                    <p:anim calcmode="lin" valueType="num">
                                      <p:cBhvr additive="base">
                                        <p:cTn id="26"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p:cTn id="31" dur="500" fill="hold"/>
                                        <p:tgtEl>
                                          <p:spTgt spid="9"/>
                                        </p:tgtEl>
                                        <p:attrNameLst>
                                          <p:attrName>ppt_w</p:attrName>
                                        </p:attrNameLst>
                                      </p:cBhvr>
                                      <p:tavLst>
                                        <p:tav tm="0">
                                          <p:val>
                                            <p:fltVal val="0"/>
                                          </p:val>
                                        </p:tav>
                                        <p:tav tm="100000">
                                          <p:val>
                                            <p:strVal val="#ppt_w"/>
                                          </p:val>
                                        </p:tav>
                                      </p:tavLst>
                                    </p:anim>
                                    <p:anim calcmode="lin" valueType="num">
                                      <p:cBhvr>
                                        <p:cTn id="32"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0-#ppt_w/2"/>
                                          </p:val>
                                        </p:tav>
                                        <p:tav tm="100000">
                                          <p:val>
                                            <p:strVal val="#ppt_x"/>
                                          </p:val>
                                        </p:tav>
                                      </p:tavLst>
                                    </p:anim>
                                    <p:anim calcmode="lin" valueType="num">
                                      <p:cBhvr additive="base">
                                        <p:cTn id="3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anim calcmode="lin" valueType="num">
                                      <p:cBhvr>
                                        <p:cTn id="43" dur="500" fill="hold"/>
                                        <p:tgtEl>
                                          <p:spTgt spid="7"/>
                                        </p:tgtEl>
                                        <p:attrNameLst>
                                          <p:attrName>ppt_w</p:attrName>
                                        </p:attrNameLst>
                                      </p:cBhvr>
                                      <p:tavLst>
                                        <p:tav tm="0">
                                          <p:val>
                                            <p:fltVal val="0"/>
                                          </p:val>
                                        </p:tav>
                                        <p:tav tm="100000">
                                          <p:val>
                                            <p:strVal val="#ppt_w"/>
                                          </p:val>
                                        </p:tav>
                                      </p:tavLst>
                                    </p:anim>
                                    <p:anim calcmode="lin" valueType="num">
                                      <p:cBhvr>
                                        <p:cTn id="44" dur="500" fill="hold"/>
                                        <p:tgtEl>
                                          <p:spTgt spid="7"/>
                                        </p:tgtEl>
                                        <p:attrNameLst>
                                          <p:attrName>ppt_h</p:attrName>
                                        </p:attrNameLst>
                                      </p:cBhvr>
                                      <p:tavLst>
                                        <p:tav tm="0">
                                          <p:val>
                                            <p:fltVal val="0"/>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9"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0-#ppt_w/2"/>
                                          </p:val>
                                        </p:tav>
                                        <p:tav tm="100000">
                                          <p:val>
                                            <p:strVal val="#ppt_x"/>
                                          </p:val>
                                        </p:tav>
                                      </p:tavLst>
                                    </p:anim>
                                    <p:anim calcmode="lin" valueType="num">
                                      <p:cBhvr additive="base">
                                        <p:cTn id="50"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3"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500" fill="hold"/>
                                        <p:tgtEl>
                                          <p:spTgt spid="12"/>
                                        </p:tgtEl>
                                        <p:attrNameLst>
                                          <p:attrName>ppt_x</p:attrName>
                                        </p:attrNameLst>
                                      </p:cBhvr>
                                      <p:tavLst>
                                        <p:tav tm="0">
                                          <p:val>
                                            <p:strVal val="1+#ppt_w/2"/>
                                          </p:val>
                                        </p:tav>
                                        <p:tav tm="100000">
                                          <p:val>
                                            <p:strVal val="#ppt_x"/>
                                          </p:val>
                                        </p:tav>
                                      </p:tavLst>
                                    </p:anim>
                                    <p:anim calcmode="lin" valueType="num">
                                      <p:cBhvr additive="base">
                                        <p:cTn id="56" dur="500" fill="hold"/>
                                        <p:tgtEl>
                                          <p:spTgt spid="12"/>
                                        </p:tgtEl>
                                        <p:attrNameLst>
                                          <p:attrName>ppt_y</p:attrName>
                                        </p:attrNameLst>
                                      </p:cBhvr>
                                      <p:tavLst>
                                        <p:tav tm="0">
                                          <p:val>
                                            <p:strVal val="0-#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9" fill="hold" grpId="0" nodeType="clickEffect">
                                  <p:stCondLst>
                                    <p:cond delay="0"/>
                                  </p:stCondLst>
                                  <p:childTnLst>
                                    <p:set>
                                      <p:cBhvr>
                                        <p:cTn id="60" dur="1" fill="hold">
                                          <p:stCondLst>
                                            <p:cond delay="0"/>
                                          </p:stCondLst>
                                        </p:cTn>
                                        <p:tgtEl>
                                          <p:spTgt spid="13"/>
                                        </p:tgtEl>
                                        <p:attrNameLst>
                                          <p:attrName>style.visibility</p:attrName>
                                        </p:attrNameLst>
                                      </p:cBhvr>
                                      <p:to>
                                        <p:strVal val="visible"/>
                                      </p:to>
                                    </p:set>
                                    <p:anim calcmode="lin" valueType="num">
                                      <p:cBhvr additive="base">
                                        <p:cTn id="61" dur="500" fill="hold"/>
                                        <p:tgtEl>
                                          <p:spTgt spid="13"/>
                                        </p:tgtEl>
                                        <p:attrNameLst>
                                          <p:attrName>ppt_x</p:attrName>
                                        </p:attrNameLst>
                                      </p:cBhvr>
                                      <p:tavLst>
                                        <p:tav tm="0">
                                          <p:val>
                                            <p:strVal val="0-#ppt_w/2"/>
                                          </p:val>
                                        </p:tav>
                                        <p:tav tm="100000">
                                          <p:val>
                                            <p:strVal val="#ppt_x"/>
                                          </p:val>
                                        </p:tav>
                                      </p:tavLst>
                                    </p:anim>
                                    <p:anim calcmode="lin" valueType="num">
                                      <p:cBhvr additive="base">
                                        <p:cTn id="62"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autoUpdateAnimBg="0"/>
      <p:bldP spid="5" grpId="0" animBg="1" autoUpdateAnimBg="0"/>
      <p:bldP spid="6" grpId="0" animBg="1" autoUpdateAnimBg="0"/>
      <p:bldP spid="7" grpId="0" animBg="1"/>
      <p:bldP spid="8" grpId="0" animBg="1"/>
      <p:bldP spid="9" grpId="0" animBg="1"/>
      <p:bldP spid="10" grpId="0" autoUpdateAnimBg="0"/>
      <p:bldP spid="11" grpId="0" autoUpdateAnimBg="0"/>
      <p:bldP spid="12" grpId="0" autoUpdateAnimBg="0"/>
      <p:bldP spid="13"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Μελέτη περίπτωσης</a:t>
            </a:r>
            <a:endParaRPr lang="en-US" dirty="0"/>
          </a:p>
        </p:txBody>
      </p:sp>
      <p:sp>
        <p:nvSpPr>
          <p:cNvPr id="3" name="Content Placeholder 2"/>
          <p:cNvSpPr>
            <a:spLocks noGrp="1"/>
          </p:cNvSpPr>
          <p:nvPr>
            <p:ph idx="1"/>
          </p:nvPr>
        </p:nvSpPr>
        <p:spPr>
          <a:xfrm>
            <a:off x="838200" y="1736123"/>
            <a:ext cx="10515600" cy="4756752"/>
          </a:xfrm>
        </p:spPr>
        <p:txBody>
          <a:bodyPr>
            <a:normAutofit fontScale="92500" lnSpcReduction="20000"/>
          </a:bodyPr>
          <a:lstStyle/>
          <a:p>
            <a:pPr marL="0" indent="0">
              <a:buNone/>
            </a:pPr>
            <a:r>
              <a:rPr lang="el-GR" sz="3600" dirty="0"/>
              <a:t>Ακαδημαϊκή – Επιχειρηματική δυναμική</a:t>
            </a:r>
          </a:p>
          <a:p>
            <a:r>
              <a:rPr lang="el-GR" dirty="0"/>
              <a:t>Ολλανδία, Πανεπιστημιακό Επίπεδο, πριν 15 χρόνια (από τη βιβλιογραφία)</a:t>
            </a:r>
          </a:p>
          <a:p>
            <a:r>
              <a:rPr lang="el-GR" dirty="0"/>
              <a:t>Στόχος: Παραγωγή λογισμικού στο πεδίο της γλώσσας</a:t>
            </a:r>
          </a:p>
          <a:p>
            <a:r>
              <a:rPr lang="el-GR" dirty="0"/>
              <a:t>Αντίσταση: Η δημοσίευση σε επιστημονικό περιοδικό δεν φτάνει στην αγορά</a:t>
            </a:r>
          </a:p>
          <a:p>
            <a:r>
              <a:rPr lang="el-GR" dirty="0"/>
              <a:t>Συμμόρφωση: Δημιουργία εταιρίας – Νέος στόχος: παραγωγή </a:t>
            </a:r>
            <a:r>
              <a:rPr lang="el-GR" dirty="0" err="1"/>
              <a:t>πατενταρισμένου</a:t>
            </a:r>
            <a:r>
              <a:rPr lang="el-GR" dirty="0"/>
              <a:t> λογισμικού</a:t>
            </a:r>
          </a:p>
          <a:p>
            <a:r>
              <a:rPr lang="el-GR" dirty="0"/>
              <a:t>Αντίσταση 1: Πρόβλημα με το μοίρασμα των κερδών </a:t>
            </a:r>
          </a:p>
          <a:p>
            <a:r>
              <a:rPr lang="el-GR" dirty="0"/>
              <a:t>Αντίσταση 2: Πρόβλημα με την κοινοποίηση των μοντέλων</a:t>
            </a:r>
          </a:p>
          <a:p>
            <a:r>
              <a:rPr lang="el-GR" dirty="0"/>
              <a:t>Συμμόρφωση: Αποσύνδεση ακαδημαϊκού από επιχειρηματικό χώρο – Νέοι στόχοι: ο υποψήφιος διδάκτορας επιχειρηματίας, οι καθηγητές ακαδημαϊκή καριέρα</a:t>
            </a:r>
          </a:p>
        </p:txBody>
      </p:sp>
    </p:spTree>
    <p:extLst>
      <p:ext uri="{BB962C8B-B14F-4D97-AF65-F5344CB8AC3E}">
        <p14:creationId xmlns:p14="http://schemas.microsoft.com/office/powerpoint/2010/main" val="1792219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9526" y="1249254"/>
            <a:ext cx="10515600" cy="2544980"/>
          </a:xfrm>
        </p:spPr>
        <p:txBody>
          <a:bodyPr>
            <a:noAutofit/>
          </a:bodyPr>
          <a:lstStyle/>
          <a:p>
            <a:r>
              <a:rPr lang="el-GR" dirty="0"/>
              <a:t>Ένα κοινωνιολογικό μοντέλο…</a:t>
            </a:r>
            <a:br>
              <a:rPr lang="el-GR" dirty="0"/>
            </a:br>
            <a:r>
              <a:rPr lang="el-GR" dirty="0"/>
              <a:t>που στηρίζεται στην υπόθεση ότι η γνώση πηγάζει από την πράξη… και όχι ότι η πράξη καθοδηγείται από τη γνώση…</a:t>
            </a:r>
            <a:endParaRPr lang="en-US" dirty="0"/>
          </a:p>
        </p:txBody>
      </p:sp>
      <p:sp>
        <p:nvSpPr>
          <p:cNvPr id="3" name="Τίτλος 1">
            <a:extLst>
              <a:ext uri="{FF2B5EF4-FFF2-40B4-BE49-F238E27FC236}">
                <a16:creationId xmlns:a16="http://schemas.microsoft.com/office/drawing/2014/main" id="{E7DE8315-A380-474C-AA40-EF614463C2BD}"/>
              </a:ext>
            </a:extLst>
          </p:cNvPr>
          <p:cNvSpPr txBox="1">
            <a:spLocks/>
          </p:cNvSpPr>
          <p:nvPr/>
        </p:nvSpPr>
        <p:spPr>
          <a:xfrm>
            <a:off x="939526" y="4288221"/>
            <a:ext cx="10515600" cy="9827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l-GR" sz="3200" dirty="0"/>
              <a:t>Ή διαφορετικά… τι συμβαίνει </a:t>
            </a:r>
            <a:r>
              <a:rPr lang="el-GR" sz="3200" u="sng" dirty="0"/>
              <a:t>σε μια κοινότητα</a:t>
            </a:r>
            <a:r>
              <a:rPr lang="el-GR" sz="3200" dirty="0"/>
              <a:t>, όπως η εκπαιδευτική…</a:t>
            </a:r>
          </a:p>
        </p:txBody>
      </p:sp>
    </p:spTree>
    <p:extLst>
      <p:ext uri="{BB962C8B-B14F-4D97-AF65-F5344CB8AC3E}">
        <p14:creationId xmlns:p14="http://schemas.microsoft.com/office/powerpoint/2010/main" val="2967803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a:t>Η </a:t>
            </a:r>
            <a:r>
              <a:rPr lang="el-GR" dirty="0" err="1"/>
              <a:t>αναπαραγωγ</a:t>
            </a:r>
            <a:r>
              <a:rPr lang="en-US" dirty="0" err="1"/>
              <a:t>ή</a:t>
            </a:r>
            <a:r>
              <a:rPr lang="el-GR" dirty="0"/>
              <a:t> των εκπαιδευτικών δομών</a:t>
            </a:r>
          </a:p>
        </p:txBody>
      </p:sp>
      <p:sp>
        <p:nvSpPr>
          <p:cNvPr id="3" name="2 - Υπότιτλος"/>
          <p:cNvSpPr>
            <a:spLocks noGrp="1"/>
          </p:cNvSpPr>
          <p:nvPr>
            <p:ph type="subTitle" idx="1"/>
          </p:nvPr>
        </p:nvSpPr>
        <p:spPr/>
        <p:txBody>
          <a:bodyPr/>
          <a:lstStyle/>
          <a:p>
            <a:r>
              <a:rPr lang="el-GR" dirty="0"/>
              <a:t>Κατά </a:t>
            </a:r>
            <a:r>
              <a:rPr lang="en-US" dirty="0"/>
              <a:t>W. Sewell</a:t>
            </a:r>
            <a:endParaRPr lang="el-GR" dirty="0"/>
          </a:p>
        </p:txBody>
      </p:sp>
    </p:spTree>
    <p:extLst>
      <p:ext uri="{BB962C8B-B14F-4D97-AF65-F5344CB8AC3E}">
        <p14:creationId xmlns:p14="http://schemas.microsoft.com/office/powerpoint/2010/main" val="29390418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06285" y="1208689"/>
            <a:ext cx="9579429" cy="2333297"/>
          </a:xfrm>
        </p:spPr>
        <p:txBody>
          <a:bodyPr>
            <a:normAutofit/>
          </a:bodyPr>
          <a:lstStyle/>
          <a:p>
            <a:r>
              <a:rPr lang="el-GR" sz="4800" dirty="0"/>
              <a:t>Τι είναι η Επιστήμη; </a:t>
            </a:r>
            <a:br>
              <a:rPr lang="el-GR" sz="4800" dirty="0"/>
            </a:br>
            <a:r>
              <a:rPr lang="el-GR" sz="4800" dirty="0"/>
              <a:t>ή </a:t>
            </a:r>
            <a:br>
              <a:rPr lang="el-GR" sz="4800" dirty="0"/>
            </a:br>
            <a:r>
              <a:rPr lang="el-GR" sz="4800" dirty="0"/>
              <a:t>Ποια είναι η φύση της Επιστήμης;</a:t>
            </a:r>
            <a:endParaRPr lang="en-US" sz="4800" dirty="0"/>
          </a:p>
        </p:txBody>
      </p:sp>
      <p:sp>
        <p:nvSpPr>
          <p:cNvPr id="3" name="Subtitle 2"/>
          <p:cNvSpPr>
            <a:spLocks noGrp="1"/>
          </p:cNvSpPr>
          <p:nvPr>
            <p:ph type="subTitle" idx="1"/>
          </p:nvPr>
        </p:nvSpPr>
        <p:spPr>
          <a:xfrm>
            <a:off x="998482" y="4319751"/>
            <a:ext cx="10195034" cy="917028"/>
          </a:xfrm>
        </p:spPr>
        <p:txBody>
          <a:bodyPr>
            <a:noAutofit/>
          </a:bodyPr>
          <a:lstStyle/>
          <a:p>
            <a:pPr algn="r"/>
            <a:r>
              <a:rPr lang="en-US" sz="3200" dirty="0"/>
              <a:t>…</a:t>
            </a:r>
            <a:r>
              <a:rPr lang="el-GR" sz="3200" dirty="0"/>
              <a:t>και τι διαχέει η εκπαίδευση για τη φύση της επιστήμης;;;</a:t>
            </a:r>
            <a:endParaRPr lang="en-US" sz="3200" dirty="0"/>
          </a:p>
        </p:txBody>
      </p:sp>
    </p:spTree>
    <p:extLst>
      <p:ext uri="{BB962C8B-B14F-4D97-AF65-F5344CB8AC3E}">
        <p14:creationId xmlns:p14="http://schemas.microsoft.com/office/powerpoint/2010/main" val="1112473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Βασικές υποθέσεις</a:t>
            </a:r>
          </a:p>
        </p:txBody>
      </p:sp>
      <p:sp>
        <p:nvSpPr>
          <p:cNvPr id="3" name="2 - Θέση περιεχομένου"/>
          <p:cNvSpPr>
            <a:spLocks noGrp="1"/>
          </p:cNvSpPr>
          <p:nvPr>
            <p:ph idx="1"/>
          </p:nvPr>
        </p:nvSpPr>
        <p:spPr>
          <a:xfrm>
            <a:off x="838200" y="1979178"/>
            <a:ext cx="9544050" cy="3806325"/>
          </a:xfrm>
        </p:spPr>
        <p:txBody>
          <a:bodyPr>
            <a:noAutofit/>
          </a:bodyPr>
          <a:lstStyle/>
          <a:p>
            <a:r>
              <a:rPr lang="el-GR" dirty="0"/>
              <a:t>Οι εκπαιδευτικές δομές είναι κοινωνικές όσο και πολιτισμικές</a:t>
            </a:r>
          </a:p>
          <a:p>
            <a:r>
              <a:rPr lang="el-GR" dirty="0"/>
              <a:t>Συγκροτούνται από </a:t>
            </a:r>
            <a:r>
              <a:rPr lang="el-GR" i="1" dirty="0"/>
              <a:t>σχήματα</a:t>
            </a:r>
            <a:r>
              <a:rPr lang="el-GR" dirty="0"/>
              <a:t> (</a:t>
            </a:r>
            <a:r>
              <a:rPr lang="en-US" dirty="0"/>
              <a:t>schemas</a:t>
            </a:r>
            <a:r>
              <a:rPr lang="el-GR" dirty="0"/>
              <a:t>), </a:t>
            </a:r>
            <a:r>
              <a:rPr lang="el-GR" i="1" dirty="0"/>
              <a:t>μέσα/ πόρους</a:t>
            </a:r>
            <a:r>
              <a:rPr lang="el-GR" dirty="0"/>
              <a:t> (</a:t>
            </a:r>
            <a:r>
              <a:rPr lang="en-US" dirty="0"/>
              <a:t>resources</a:t>
            </a:r>
            <a:r>
              <a:rPr lang="el-GR" dirty="0"/>
              <a:t>) και </a:t>
            </a:r>
            <a:r>
              <a:rPr lang="el-GR" i="1" dirty="0"/>
              <a:t>πρακτικές</a:t>
            </a:r>
            <a:r>
              <a:rPr lang="el-GR" dirty="0"/>
              <a:t> (</a:t>
            </a:r>
            <a:r>
              <a:rPr lang="en-US" dirty="0"/>
              <a:t>practices</a:t>
            </a:r>
            <a:r>
              <a:rPr lang="el-GR" dirty="0"/>
              <a:t>)</a:t>
            </a:r>
          </a:p>
          <a:p>
            <a:r>
              <a:rPr lang="el-GR" dirty="0"/>
              <a:t>οι πρακτικές χρησιμοποιούν τα σχήματα για να πετυχαίνουν τη διαχείριση ή και συσσώρευση των μέσων από τους γνωρίζοντες </a:t>
            </a:r>
            <a:r>
              <a:rPr lang="el-GR" i="1" dirty="0"/>
              <a:t>δρώντες</a:t>
            </a:r>
            <a:r>
              <a:rPr lang="el-GR" dirty="0"/>
              <a:t> (</a:t>
            </a:r>
            <a:r>
              <a:rPr lang="en-US" dirty="0"/>
              <a:t>actors</a:t>
            </a:r>
            <a:r>
              <a:rPr lang="el-GR" dirty="0"/>
              <a:t>/</a:t>
            </a:r>
            <a:r>
              <a:rPr lang="en-US" dirty="0"/>
              <a:t>agents</a:t>
            </a:r>
            <a:r>
              <a:rPr lang="el-GR" dirty="0"/>
              <a:t>), προς όφελός τους</a:t>
            </a:r>
          </a:p>
          <a:p>
            <a:r>
              <a:rPr lang="el-GR" dirty="0"/>
              <a:t>Οι δομές τείνουν να αναπαράγουν σχήματα και πρακτικές για να είναι βιώσιμες</a:t>
            </a:r>
          </a:p>
        </p:txBody>
      </p:sp>
    </p:spTree>
    <p:extLst>
      <p:ext uri="{BB962C8B-B14F-4D97-AF65-F5344CB8AC3E}">
        <p14:creationId xmlns:p14="http://schemas.microsoft.com/office/powerpoint/2010/main" val="2493248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Δυναμική των δομών</a:t>
            </a:r>
          </a:p>
        </p:txBody>
      </p:sp>
      <p:sp>
        <p:nvSpPr>
          <p:cNvPr id="3" name="2 - Θέση περιεχομένου"/>
          <p:cNvSpPr>
            <a:spLocks noGrp="1"/>
          </p:cNvSpPr>
          <p:nvPr>
            <p:ph idx="1"/>
          </p:nvPr>
        </p:nvSpPr>
        <p:spPr>
          <a:xfrm>
            <a:off x="838200" y="1844824"/>
            <a:ext cx="9638944" cy="3672408"/>
          </a:xfrm>
        </p:spPr>
        <p:txBody>
          <a:bodyPr>
            <a:normAutofit/>
          </a:bodyPr>
          <a:lstStyle/>
          <a:p>
            <a:r>
              <a:rPr lang="el-GR" dirty="0"/>
              <a:t>Η τάση αναπαραγωγής δεν είναι δυνατόν να υλοποιηθεί στο ακέραιο </a:t>
            </a:r>
          </a:p>
          <a:p>
            <a:r>
              <a:rPr lang="el-GR" dirty="0"/>
              <a:t>Η αναπαραγωγή υλοποιείται μέσα από πλήθος τοπικών παραγωγών που δεν μπορούν να «αντιγράψουν» ακριβώς το προς αναπαραγωγή </a:t>
            </a:r>
          </a:p>
          <a:p>
            <a:r>
              <a:rPr lang="el-GR" dirty="0"/>
              <a:t>Με τον τρόπο αυτό δημιουργείται μια </a:t>
            </a:r>
            <a:r>
              <a:rPr lang="el-GR" i="1" dirty="0"/>
              <a:t>διαλεκτική αντίθεση</a:t>
            </a:r>
            <a:r>
              <a:rPr lang="el-GR" dirty="0"/>
              <a:t> μεταξύ αναπαραγωγής και παραγωγής που επιφέρει αναπόφευκτα την αλλαγή των δομών</a:t>
            </a:r>
          </a:p>
        </p:txBody>
      </p:sp>
    </p:spTree>
    <p:extLst>
      <p:ext uri="{BB962C8B-B14F-4D97-AF65-F5344CB8AC3E}">
        <p14:creationId xmlns:p14="http://schemas.microsoft.com/office/powerpoint/2010/main" val="2490449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08403" y="620689"/>
            <a:ext cx="9571289" cy="1325563"/>
          </a:xfrm>
        </p:spPr>
        <p:txBody>
          <a:bodyPr/>
          <a:lstStyle/>
          <a:p>
            <a:r>
              <a:rPr lang="el-GR" dirty="0"/>
              <a:t>Οι δομές βρίσκονται σε ρίσκο… </a:t>
            </a:r>
          </a:p>
        </p:txBody>
      </p:sp>
      <p:sp>
        <p:nvSpPr>
          <p:cNvPr id="3" name="2 - Θέση περιεχομένου"/>
          <p:cNvSpPr>
            <a:spLocks noGrp="1"/>
          </p:cNvSpPr>
          <p:nvPr>
            <p:ph idx="1"/>
          </p:nvPr>
        </p:nvSpPr>
        <p:spPr>
          <a:xfrm>
            <a:off x="1008403" y="2420888"/>
            <a:ext cx="9280557" cy="3168352"/>
          </a:xfrm>
        </p:spPr>
        <p:txBody>
          <a:bodyPr>
            <a:normAutofit/>
          </a:bodyPr>
          <a:lstStyle/>
          <a:p>
            <a:r>
              <a:rPr lang="el-GR" dirty="0"/>
              <a:t>Είναι πολλαπλές και τεμνόμενες </a:t>
            </a:r>
          </a:p>
          <a:p>
            <a:r>
              <a:rPr lang="el-GR" dirty="0"/>
              <a:t>έχουν εν πολλοίς κοινούς δρώντες </a:t>
            </a:r>
          </a:p>
          <a:p>
            <a:r>
              <a:rPr lang="el-GR" dirty="0"/>
              <a:t>τα σχήματα είναι δυνατόν να μετασχηματίζονται </a:t>
            </a:r>
          </a:p>
          <a:p>
            <a:r>
              <a:rPr lang="el-GR" dirty="0"/>
              <a:t>τα μέσα μπορούν να σημαίνουν διαφορετικά πράγματα</a:t>
            </a:r>
          </a:p>
          <a:p>
            <a:r>
              <a:rPr lang="el-GR" dirty="0"/>
              <a:t>τα μέσα μπορούν να συσσωρεύονται απρόβλεπτα</a:t>
            </a:r>
          </a:p>
        </p:txBody>
      </p:sp>
    </p:spTree>
    <p:extLst>
      <p:ext uri="{BB962C8B-B14F-4D97-AF65-F5344CB8AC3E}">
        <p14:creationId xmlns:p14="http://schemas.microsoft.com/office/powerpoint/2010/main" val="3459261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9526" y="1888620"/>
            <a:ext cx="10515600" cy="1119499"/>
          </a:xfrm>
        </p:spPr>
        <p:txBody>
          <a:bodyPr>
            <a:noAutofit/>
          </a:bodyPr>
          <a:lstStyle/>
          <a:p>
            <a:r>
              <a:rPr lang="el-GR" dirty="0"/>
              <a:t>Η εκπαίδευση στις ΦΕ αλλάζει…</a:t>
            </a:r>
            <a:endParaRPr lang="en-US" dirty="0"/>
          </a:p>
        </p:txBody>
      </p:sp>
      <p:sp>
        <p:nvSpPr>
          <p:cNvPr id="3" name="Τίτλος 1">
            <a:extLst>
              <a:ext uri="{FF2B5EF4-FFF2-40B4-BE49-F238E27FC236}">
                <a16:creationId xmlns:a16="http://schemas.microsoft.com/office/drawing/2014/main" id="{E7DE8315-A380-474C-AA40-EF614463C2BD}"/>
              </a:ext>
            </a:extLst>
          </p:cNvPr>
          <p:cNvSpPr txBox="1">
            <a:spLocks/>
          </p:cNvSpPr>
          <p:nvPr/>
        </p:nvSpPr>
        <p:spPr>
          <a:xfrm>
            <a:off x="939526" y="3980572"/>
            <a:ext cx="10515600" cy="9827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l-GR" sz="3200" dirty="0"/>
              <a:t>Ή διαφορετικά… έχει ιστορία… και μέλλον που δεν έχει ακόμη γραφτεί…</a:t>
            </a:r>
          </a:p>
        </p:txBody>
      </p:sp>
    </p:spTree>
    <p:extLst>
      <p:ext uri="{BB962C8B-B14F-4D97-AF65-F5344CB8AC3E}">
        <p14:creationId xmlns:p14="http://schemas.microsoft.com/office/powerpoint/2010/main" val="23402589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Σκοπός: Μόρφωση στο πλαίσιο της παράδοσης του διαφωτισμού</a:t>
            </a:r>
            <a:endParaRPr lang="en-US" dirty="0"/>
          </a:p>
        </p:txBody>
      </p:sp>
      <p:sp>
        <p:nvSpPr>
          <p:cNvPr id="3" name="Content Placeholder 2"/>
          <p:cNvSpPr>
            <a:spLocks noGrp="1"/>
          </p:cNvSpPr>
          <p:nvPr>
            <p:ph idx="1"/>
          </p:nvPr>
        </p:nvSpPr>
        <p:spPr/>
        <p:txBody>
          <a:bodyPr>
            <a:normAutofit/>
          </a:bodyPr>
          <a:lstStyle/>
          <a:p>
            <a:r>
              <a:rPr lang="el-GR" dirty="0"/>
              <a:t>Ο κόσμος δεν είναι όπως φαίνεται! Επομένως η </a:t>
            </a:r>
            <a:r>
              <a:rPr lang="el-GR" b="1" dirty="0"/>
              <a:t>αλήθεια</a:t>
            </a:r>
            <a:r>
              <a:rPr lang="el-GR" dirty="0"/>
              <a:t> είναι ζητούμενο...</a:t>
            </a:r>
          </a:p>
          <a:p>
            <a:r>
              <a:rPr lang="el-GR" dirty="0"/>
              <a:t>Ο άνθρωπος μπορεί να χτίσει τις κοινωνίες του πάνω στο τρίπτυχο «ελευθερία – ισότητα – αδελφοσύνη» μόνο αν γνωρίζει την </a:t>
            </a:r>
            <a:r>
              <a:rPr lang="el-GR" b="1" dirty="0"/>
              <a:t>αλήθεια</a:t>
            </a:r>
            <a:r>
              <a:rPr lang="el-GR" dirty="0"/>
              <a:t>...</a:t>
            </a:r>
          </a:p>
          <a:p>
            <a:r>
              <a:rPr lang="el-GR" dirty="0"/>
              <a:t>Οι επιστήμες μπορούν να βρίσκουν την </a:t>
            </a:r>
            <a:r>
              <a:rPr lang="el-GR" b="1" dirty="0"/>
              <a:t>αλήθεια</a:t>
            </a:r>
            <a:r>
              <a:rPr lang="el-GR" dirty="0"/>
              <a:t>... και οι πολίτες να την μαθαίνουν...</a:t>
            </a:r>
          </a:p>
          <a:p>
            <a:endParaRPr lang="el-GR" dirty="0"/>
          </a:p>
          <a:p>
            <a:r>
              <a:rPr lang="el-GR" dirty="0"/>
              <a:t>Ποια όψη της επιστήμης είναι χρήσιμη;</a:t>
            </a:r>
          </a:p>
        </p:txBody>
      </p:sp>
    </p:spTree>
    <p:extLst>
      <p:ext uri="{BB962C8B-B14F-4D97-AF65-F5344CB8AC3E}">
        <p14:creationId xmlns:p14="http://schemas.microsoft.com/office/powerpoint/2010/main" val="2108233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Σκοπός: Κοινωνικός έλεγχος της επιστημονικής δραστηριότητας</a:t>
            </a:r>
            <a:endParaRPr lang="en-US" dirty="0"/>
          </a:p>
        </p:txBody>
      </p:sp>
      <p:sp>
        <p:nvSpPr>
          <p:cNvPr id="3" name="Content Placeholder 2"/>
          <p:cNvSpPr>
            <a:spLocks noGrp="1"/>
          </p:cNvSpPr>
          <p:nvPr>
            <p:ph idx="1"/>
          </p:nvPr>
        </p:nvSpPr>
        <p:spPr>
          <a:xfrm>
            <a:off x="838200" y="2296885"/>
            <a:ext cx="10515600" cy="3189515"/>
          </a:xfrm>
        </p:spPr>
        <p:txBody>
          <a:bodyPr/>
          <a:lstStyle/>
          <a:p>
            <a:r>
              <a:rPr lang="el-GR" dirty="0"/>
              <a:t>Μετά τον 2</a:t>
            </a:r>
            <a:r>
              <a:rPr lang="el-GR" baseline="30000" dirty="0"/>
              <a:t>ο</a:t>
            </a:r>
            <a:r>
              <a:rPr lang="el-GR" dirty="0"/>
              <a:t> παγκόσμιο πόλεμο όλος ο κόσμος έμαθε ότι οι επιστήμες μπορούν και να τον καταστρέψουν...</a:t>
            </a:r>
          </a:p>
          <a:p>
            <a:r>
              <a:rPr lang="el-GR" dirty="0"/>
              <a:t>Οι θεσμοί σκέφτηκαν ότι καλό θα ήταν οι πολίτες να γνωρίζουν τι δουλειά κάνουν οι επιστήμονες, για να μπορούν να τους ελέγξουν...</a:t>
            </a:r>
          </a:p>
          <a:p>
            <a:endParaRPr lang="el-GR" dirty="0"/>
          </a:p>
          <a:p>
            <a:r>
              <a:rPr lang="el-GR" dirty="0"/>
              <a:t>Ποια όψη της επιστήμης είναι χρήσιμη;</a:t>
            </a:r>
          </a:p>
        </p:txBody>
      </p:sp>
    </p:spTree>
    <p:extLst>
      <p:ext uri="{BB962C8B-B14F-4D97-AF65-F5344CB8AC3E}">
        <p14:creationId xmlns:p14="http://schemas.microsoft.com/office/powerpoint/2010/main" val="1743692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Σκοπός: «Παραγωγή» πολλών και καλών επιστημόνων</a:t>
            </a:r>
            <a:endParaRPr lang="en-US" dirty="0"/>
          </a:p>
        </p:txBody>
      </p:sp>
      <p:sp>
        <p:nvSpPr>
          <p:cNvPr id="3" name="Content Placeholder 2"/>
          <p:cNvSpPr>
            <a:spLocks noGrp="1"/>
          </p:cNvSpPr>
          <p:nvPr>
            <p:ph idx="1"/>
          </p:nvPr>
        </p:nvSpPr>
        <p:spPr>
          <a:xfrm>
            <a:off x="838200" y="2035629"/>
            <a:ext cx="10515600" cy="3630233"/>
          </a:xfrm>
        </p:spPr>
        <p:txBody>
          <a:bodyPr>
            <a:normAutofit/>
          </a:bodyPr>
          <a:lstStyle/>
          <a:p>
            <a:r>
              <a:rPr lang="el-GR" dirty="0"/>
              <a:t>Μετά το </a:t>
            </a:r>
            <a:r>
              <a:rPr lang="en-US" dirty="0"/>
              <a:t>“sputnik shock”</a:t>
            </a:r>
            <a:r>
              <a:rPr lang="el-GR" dirty="0"/>
              <a:t> της Αμερικής (1957) οι επιστήμες συνδέθηκαν με την κρατική ασφάλεια...</a:t>
            </a:r>
          </a:p>
          <a:p>
            <a:r>
              <a:rPr lang="el-GR" dirty="0"/>
              <a:t>Τα σχολεία έπρεπε να προετοιμάζουν επαρκώς τους πολίτες που θα έκαναν τη δουλειά του επιστήμονα και ταυτόχρονα να βελτιώνουν τη στάση των μη επιστημόνων προς την επιστήμη...</a:t>
            </a:r>
          </a:p>
          <a:p>
            <a:endParaRPr lang="el-GR" dirty="0"/>
          </a:p>
          <a:p>
            <a:r>
              <a:rPr lang="el-GR" dirty="0"/>
              <a:t>Ποια όψη της επιστήμης είναι χρήσιμη;</a:t>
            </a:r>
          </a:p>
        </p:txBody>
      </p:sp>
    </p:spTree>
    <p:extLst>
      <p:ext uri="{BB962C8B-B14F-4D97-AF65-F5344CB8AC3E}">
        <p14:creationId xmlns:p14="http://schemas.microsoft.com/office/powerpoint/2010/main" val="1672286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a:t>Σκοπός: Επιστημονικός γραμματισμός</a:t>
            </a:r>
            <a:r>
              <a:rPr lang="en-US" sz="3600" dirty="0"/>
              <a:t> (</a:t>
            </a:r>
            <a:r>
              <a:rPr lang="el-GR" sz="3600" dirty="0"/>
              <a:t>κοινωνία της γνώσης)</a:t>
            </a:r>
            <a:endParaRPr lang="en-US" sz="3600" dirty="0"/>
          </a:p>
        </p:txBody>
      </p:sp>
      <p:sp>
        <p:nvSpPr>
          <p:cNvPr id="3" name="Content Placeholder 2"/>
          <p:cNvSpPr>
            <a:spLocks noGrp="1"/>
          </p:cNvSpPr>
          <p:nvPr>
            <p:ph idx="1"/>
          </p:nvPr>
        </p:nvSpPr>
        <p:spPr>
          <a:xfrm>
            <a:off x="838200" y="2155371"/>
            <a:ext cx="10515600" cy="4021592"/>
          </a:xfrm>
        </p:spPr>
        <p:txBody>
          <a:bodyPr>
            <a:normAutofit lnSpcReduction="10000"/>
          </a:bodyPr>
          <a:lstStyle/>
          <a:p>
            <a:r>
              <a:rPr lang="el-GR" dirty="0"/>
              <a:t>Μετά το τέλος του «ψυχρού πολέμου» (τέλη της δεκαετίας του 1980 με αρχές του 1990) ξεκίνησε η παγκοσμιοποίηση-διεθνοποίηση και οι επιστήμες θεωρήθηκε ότι αποτελούν βάση για μια παγκόσμια κουλτούρα...</a:t>
            </a:r>
          </a:p>
          <a:p>
            <a:r>
              <a:rPr lang="el-GR" dirty="0"/>
              <a:t>Στα σχολεία θέματα που διασταυρώνονται μέσα στο τρίπτυχο «επιστήμη – κοινωνία – τεχνολογία»...</a:t>
            </a:r>
          </a:p>
          <a:p>
            <a:r>
              <a:rPr lang="el-GR" dirty="0"/>
              <a:t>Διαφοροποίηση σε σχέση με την πανεπιστημιακή επιστήμη... </a:t>
            </a:r>
          </a:p>
          <a:p>
            <a:endParaRPr lang="el-GR" dirty="0"/>
          </a:p>
          <a:p>
            <a:r>
              <a:rPr lang="el-GR" dirty="0"/>
              <a:t>Ποια όψη της επιστήμης είναι χρήσιμη;</a:t>
            </a:r>
          </a:p>
        </p:txBody>
      </p:sp>
    </p:spTree>
    <p:extLst>
      <p:ext uri="{BB962C8B-B14F-4D97-AF65-F5344CB8AC3E}">
        <p14:creationId xmlns:p14="http://schemas.microsoft.com/office/powerpoint/2010/main" val="1994969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200" dirty="0"/>
              <a:t>Σκοπός: Ανάπτυξη στο πλαίσιο της κρίσης της παγκόσμιας οικονομίας</a:t>
            </a:r>
            <a:endParaRPr lang="en-US" sz="3200" dirty="0"/>
          </a:p>
        </p:txBody>
      </p:sp>
      <p:sp>
        <p:nvSpPr>
          <p:cNvPr id="3" name="Content Placeholder 2"/>
          <p:cNvSpPr>
            <a:spLocks noGrp="1"/>
          </p:cNvSpPr>
          <p:nvPr>
            <p:ph idx="1"/>
          </p:nvPr>
        </p:nvSpPr>
        <p:spPr>
          <a:xfrm>
            <a:off x="838200" y="2002970"/>
            <a:ext cx="10515600" cy="4677229"/>
          </a:xfrm>
        </p:spPr>
        <p:txBody>
          <a:bodyPr>
            <a:normAutofit/>
          </a:bodyPr>
          <a:lstStyle/>
          <a:p>
            <a:r>
              <a:rPr lang="el-GR" dirty="0"/>
              <a:t>Μετά την οικονομική κρίση (2008 με αρχές του 2010) το όραμα της διεθνοποίησης-παγκοσμιοποίησης θόλωσε...</a:t>
            </a:r>
          </a:p>
          <a:p>
            <a:r>
              <a:rPr lang="el-GR" dirty="0"/>
              <a:t>Η εκπαίδευση θα πρέπει να προετοιμάζει πολίτες για ένα σαφώς αβέβαιο μέλλον και ταυτόχρονα να δημιουργεί χώρο για την υποδοχή των όποιων εξελίξεων…</a:t>
            </a:r>
          </a:p>
          <a:p>
            <a:r>
              <a:rPr lang="el-GR" dirty="0"/>
              <a:t>Στα σχολεία αλλά και τα πανεπιστήμια κυριαρχεί το τρίπτυχο: «Δημιουργικότητα – Καινοτομία – Επιχειρηματικότητα»</a:t>
            </a:r>
          </a:p>
          <a:p>
            <a:endParaRPr lang="el-GR" dirty="0"/>
          </a:p>
          <a:p>
            <a:r>
              <a:rPr lang="el-GR" dirty="0"/>
              <a:t>Ποια όψη της επιστήμης είναι χρήσιμη;</a:t>
            </a:r>
          </a:p>
        </p:txBody>
      </p:sp>
    </p:spTree>
    <p:extLst>
      <p:ext uri="{BB962C8B-B14F-4D97-AF65-F5344CB8AC3E}">
        <p14:creationId xmlns:p14="http://schemas.microsoft.com/office/powerpoint/2010/main" val="785449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9526" y="1888620"/>
            <a:ext cx="10515600" cy="1119499"/>
          </a:xfrm>
        </p:spPr>
        <p:txBody>
          <a:bodyPr>
            <a:noAutofit/>
          </a:bodyPr>
          <a:lstStyle/>
          <a:p>
            <a:r>
              <a:rPr lang="el-GR" dirty="0"/>
              <a:t>Η συνολική εικόνα σήμερα…</a:t>
            </a:r>
            <a:endParaRPr lang="en-US" dirty="0"/>
          </a:p>
        </p:txBody>
      </p:sp>
      <p:sp>
        <p:nvSpPr>
          <p:cNvPr id="3" name="Τίτλος 1">
            <a:extLst>
              <a:ext uri="{FF2B5EF4-FFF2-40B4-BE49-F238E27FC236}">
                <a16:creationId xmlns:a16="http://schemas.microsoft.com/office/drawing/2014/main" id="{E7DE8315-A380-474C-AA40-EF614463C2BD}"/>
              </a:ext>
            </a:extLst>
          </p:cNvPr>
          <p:cNvSpPr txBox="1">
            <a:spLocks/>
          </p:cNvSpPr>
          <p:nvPr/>
        </p:nvSpPr>
        <p:spPr>
          <a:xfrm>
            <a:off x="939526" y="3980572"/>
            <a:ext cx="10515600" cy="9827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l-GR" sz="3200" dirty="0"/>
              <a:t>Ή διαφορετικά… ποια είναι η σχέση Επιστήμης – Εκπαίδευσης σήμερα…</a:t>
            </a:r>
          </a:p>
        </p:txBody>
      </p:sp>
    </p:spTree>
    <p:extLst>
      <p:ext uri="{BB962C8B-B14F-4D97-AF65-F5344CB8AC3E}">
        <p14:creationId xmlns:p14="http://schemas.microsoft.com/office/powerpoint/2010/main" val="2430887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3DC8C5-DB15-1743-9D06-7BC30DB20F58}"/>
              </a:ext>
            </a:extLst>
          </p:cNvPr>
          <p:cNvSpPr>
            <a:spLocks noGrp="1"/>
          </p:cNvSpPr>
          <p:nvPr>
            <p:ph type="title"/>
          </p:nvPr>
        </p:nvSpPr>
        <p:spPr>
          <a:xfrm>
            <a:off x="838200" y="1079829"/>
            <a:ext cx="10515600" cy="2935123"/>
          </a:xfrm>
        </p:spPr>
        <p:txBody>
          <a:bodyPr/>
          <a:lstStyle/>
          <a:p>
            <a:r>
              <a:rPr lang="el-GR" dirty="0"/>
              <a:t>Αν μας ενδιαφέρει τι προωθούμε στην εκπαίδευση… </a:t>
            </a:r>
            <a:br>
              <a:rPr lang="el-GR" dirty="0"/>
            </a:br>
            <a:r>
              <a:rPr lang="el-GR" dirty="0"/>
              <a:t>όπου μετασχηματίζουμε εσκεμμένα το περιεχόμενο…</a:t>
            </a:r>
          </a:p>
        </p:txBody>
      </p:sp>
      <p:sp>
        <p:nvSpPr>
          <p:cNvPr id="3" name="Τίτλος 1">
            <a:extLst>
              <a:ext uri="{FF2B5EF4-FFF2-40B4-BE49-F238E27FC236}">
                <a16:creationId xmlns:a16="http://schemas.microsoft.com/office/drawing/2014/main" id="{7E725437-FCBA-C247-84C5-1CD3AB6E2668}"/>
              </a:ext>
            </a:extLst>
          </p:cNvPr>
          <p:cNvSpPr txBox="1">
            <a:spLocks/>
          </p:cNvSpPr>
          <p:nvPr/>
        </p:nvSpPr>
        <p:spPr>
          <a:xfrm>
            <a:off x="838200" y="4487918"/>
            <a:ext cx="10515600" cy="141889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l-GR" sz="3200" dirty="0"/>
              <a:t>Με τυπικό ερωτηματολόγιο της ΔΦΕ… το οποίο δομείται εμπειρικά από απόψεις που «κυκλοφορούν»…</a:t>
            </a:r>
          </a:p>
        </p:txBody>
      </p:sp>
    </p:spTree>
    <p:extLst>
      <p:ext uri="{BB962C8B-B14F-4D97-AF65-F5344CB8AC3E}">
        <p14:creationId xmlns:p14="http://schemas.microsoft.com/office/powerpoint/2010/main" val="398894939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Μια πρώτη εικόνα</a:t>
            </a:r>
          </a:p>
        </p:txBody>
      </p:sp>
      <p:sp>
        <p:nvSpPr>
          <p:cNvPr id="3" name="Σύμβολο κράτησης θέσης περιεχομένου 2"/>
          <p:cNvSpPr>
            <a:spLocks noGrp="1"/>
          </p:cNvSpPr>
          <p:nvPr>
            <p:ph idx="1"/>
          </p:nvPr>
        </p:nvSpPr>
        <p:spPr>
          <a:xfrm>
            <a:off x="838200" y="1690688"/>
            <a:ext cx="10515600" cy="4810125"/>
          </a:xfrm>
        </p:spPr>
        <p:txBody>
          <a:bodyPr>
            <a:normAutofit/>
          </a:bodyPr>
          <a:lstStyle/>
          <a:p>
            <a:r>
              <a:rPr lang="el-GR" dirty="0"/>
              <a:t>Α. ΟΙ ΕΠΙΣΤΗΜΟΝΕΣ ΠΑΡΑΓΟΥΝ:</a:t>
            </a:r>
          </a:p>
          <a:p>
            <a:endParaRPr lang="el-GR" dirty="0"/>
          </a:p>
          <a:p>
            <a:endParaRPr lang="el-GR" dirty="0"/>
          </a:p>
          <a:p>
            <a:endParaRPr lang="el-GR" dirty="0"/>
          </a:p>
          <a:p>
            <a:endParaRPr lang="el-GR" dirty="0"/>
          </a:p>
          <a:p>
            <a:r>
              <a:rPr lang="el-GR" dirty="0"/>
              <a:t>ΠΕΡΙΕΧΟΜΕΝΟ Α: Κωδικοποιημένη γνώση που δημοσιεύεται ελεύθερα σε εξειδικευμένα περιοδικά και τεχνολογική γνώση/ γνώση χρήσης τεχνημάτων που λειτουργούν εντός εξειδικευμένων εργαστηρίων (απροσπέλαστα και τα δύο, λόγω εξειδικευμένης διαλέκτου και κωδίκων τεχνολογίας, από το ευρύ κοινό) </a:t>
            </a:r>
          </a:p>
        </p:txBody>
      </p:sp>
      <p:grpSp>
        <p:nvGrpSpPr>
          <p:cNvPr id="12" name="Ομάδα 11"/>
          <p:cNvGrpSpPr/>
          <p:nvPr/>
        </p:nvGrpSpPr>
        <p:grpSpPr>
          <a:xfrm>
            <a:off x="1867852" y="2725897"/>
            <a:ext cx="7733348" cy="837883"/>
            <a:chOff x="0" y="0"/>
            <a:chExt cx="4341495" cy="532765"/>
          </a:xfrm>
        </p:grpSpPr>
        <p:sp>
          <p:nvSpPr>
            <p:cNvPr id="13" name="Πλαίσιο κειμένου 1"/>
            <p:cNvSpPr txBox="1"/>
            <p:nvPr/>
          </p:nvSpPr>
          <p:spPr>
            <a:xfrm>
              <a:off x="0" y="115677"/>
              <a:ext cx="800100" cy="34290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l-GR" sz="2400" dirty="0">
                  <a:ln>
                    <a:noFill/>
                  </a:ln>
                  <a:effectLst/>
                  <a:ea typeface="Calibri" charset="0"/>
                  <a:cs typeface="Times New Roman" charset="0"/>
                </a:rPr>
                <a:t>ΚΕΙΜΕΝΑ</a:t>
              </a:r>
              <a:endParaRPr lang="el-GR" sz="2400" dirty="0">
                <a:effectLst/>
                <a:ea typeface="Calibri" charset="0"/>
                <a:cs typeface="Times New Roman" charset="0"/>
              </a:endParaRPr>
            </a:p>
          </p:txBody>
        </p:sp>
        <p:sp>
          <p:nvSpPr>
            <p:cNvPr id="14" name="Πλαίσιο κειμένου 3"/>
            <p:cNvSpPr txBox="1"/>
            <p:nvPr/>
          </p:nvSpPr>
          <p:spPr>
            <a:xfrm>
              <a:off x="1366092" y="0"/>
              <a:ext cx="1141095" cy="53276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l-GR" sz="2400" dirty="0">
                  <a:effectLst/>
                  <a:ea typeface="Calibri" charset="0"/>
                  <a:cs typeface="Times New Roman" charset="0"/>
                </a:rPr>
                <a:t>ΥΛΙΚΑ ΤΕΧΝΗΜΑΤΑ</a:t>
              </a:r>
            </a:p>
          </p:txBody>
        </p:sp>
        <p:sp>
          <p:nvSpPr>
            <p:cNvPr id="15" name="Πλαίσιο κειμένου 2"/>
            <p:cNvSpPr txBox="1"/>
            <p:nvPr/>
          </p:nvSpPr>
          <p:spPr>
            <a:xfrm>
              <a:off x="914400" y="115677"/>
              <a:ext cx="342900" cy="34290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l-GR" sz="2400">
                  <a:effectLst/>
                  <a:ea typeface="Calibri" charset="0"/>
                  <a:cs typeface="Times New Roman" charset="0"/>
                </a:rPr>
                <a:t>&amp;</a:t>
              </a:r>
            </a:p>
          </p:txBody>
        </p:sp>
        <p:sp>
          <p:nvSpPr>
            <p:cNvPr id="16" name="Πλαίσιο κειμένου 13"/>
            <p:cNvSpPr txBox="1"/>
            <p:nvPr/>
          </p:nvSpPr>
          <p:spPr>
            <a:xfrm>
              <a:off x="2729231" y="115677"/>
              <a:ext cx="342872" cy="34290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l-GR" sz="2400">
                  <a:effectLst/>
                  <a:ea typeface="Calibri" charset="0"/>
                  <a:cs typeface="Times New Roman" charset="0"/>
                </a:rPr>
                <a:t>&amp;</a:t>
              </a:r>
            </a:p>
          </p:txBody>
        </p:sp>
        <p:sp>
          <p:nvSpPr>
            <p:cNvPr id="17" name="Πλαίσιο κειμένου 15"/>
            <p:cNvSpPr txBox="1"/>
            <p:nvPr/>
          </p:nvSpPr>
          <p:spPr>
            <a:xfrm>
              <a:off x="3200400" y="0"/>
              <a:ext cx="1141095" cy="53276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l-GR" sz="2400">
                  <a:effectLst/>
                  <a:ea typeface="Calibri" charset="0"/>
                  <a:cs typeface="Times New Roman" charset="0"/>
                </a:rPr>
                <a:t>ΝΕΟΥΣ ΠΑΡΑΓΩΓΟΥΣ</a:t>
              </a:r>
            </a:p>
          </p:txBody>
        </p:sp>
      </p:grpSp>
    </p:spTree>
    <p:extLst>
      <p:ext uri="{BB962C8B-B14F-4D97-AF65-F5344CB8AC3E}">
        <p14:creationId xmlns:p14="http://schemas.microsoft.com/office/powerpoint/2010/main" val="685851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Μια πρώτη εικόνα</a:t>
            </a:r>
          </a:p>
        </p:txBody>
      </p:sp>
      <p:sp>
        <p:nvSpPr>
          <p:cNvPr id="3" name="Σύμβολο κράτησης θέσης περιεχομένου 2"/>
          <p:cNvSpPr>
            <a:spLocks noGrp="1"/>
          </p:cNvSpPr>
          <p:nvPr>
            <p:ph idx="1"/>
          </p:nvPr>
        </p:nvSpPr>
        <p:spPr>
          <a:xfrm>
            <a:off x="838200" y="1648947"/>
            <a:ext cx="10515600" cy="4894728"/>
          </a:xfrm>
        </p:spPr>
        <p:txBody>
          <a:bodyPr>
            <a:normAutofit/>
          </a:bodyPr>
          <a:lstStyle/>
          <a:p>
            <a:r>
              <a:rPr lang="el-GR" dirty="0"/>
              <a:t>Β. ΟΙ ΤΕΧΝΟΛΟΓΟΙ &amp; ΤΕΧΝΙΚΟΙ ΠΑΡΑΓΟΥΝ:</a:t>
            </a:r>
          </a:p>
          <a:p>
            <a:endParaRPr lang="el-GR" dirty="0"/>
          </a:p>
          <a:p>
            <a:endParaRPr lang="el-GR" dirty="0"/>
          </a:p>
          <a:p>
            <a:endParaRPr lang="el-GR" dirty="0"/>
          </a:p>
          <a:p>
            <a:endParaRPr lang="el-GR" dirty="0"/>
          </a:p>
          <a:p>
            <a:endParaRPr lang="el-GR" dirty="0"/>
          </a:p>
          <a:p>
            <a:r>
              <a:rPr lang="el-GR" dirty="0"/>
              <a:t>ΠΕΡΙΕΧΟΜΕΝΟ Β: Τεχνολογική και τεχνική γνώση, αλλά και σχετική με αυτές γνώση χρήσης, που αφορά τεχνήματα που μετασχηματίζουν τεχνήματα των επιστημονικών εργαστηρίων σε εργαλεία καθημερινής χρήσης.</a:t>
            </a:r>
          </a:p>
        </p:txBody>
      </p:sp>
      <p:grpSp>
        <p:nvGrpSpPr>
          <p:cNvPr id="10" name="Ομάδα 9"/>
          <p:cNvGrpSpPr/>
          <p:nvPr/>
        </p:nvGrpSpPr>
        <p:grpSpPr>
          <a:xfrm>
            <a:off x="1166495" y="2717641"/>
            <a:ext cx="9349105" cy="1399540"/>
            <a:chOff x="0" y="0"/>
            <a:chExt cx="5030149" cy="684530"/>
          </a:xfrm>
        </p:grpSpPr>
        <p:sp>
          <p:nvSpPr>
            <p:cNvPr id="11" name="Πλαίσιο κειμένου 4"/>
            <p:cNvSpPr txBox="1"/>
            <p:nvPr/>
          </p:nvSpPr>
          <p:spPr>
            <a:xfrm>
              <a:off x="0" y="0"/>
              <a:ext cx="1254125" cy="68453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l-GR" sz="2400" dirty="0">
                  <a:effectLst/>
                  <a:ea typeface="Calibri" charset="0"/>
                  <a:cs typeface="Times New Roman" charset="0"/>
                </a:rPr>
                <a:t>ΥΛΙΚΑ ΤΕΧΝΗΜΑΤΑ ΓΙΑ ΤΗΝ «ΑΓΟΡΑ»</a:t>
              </a:r>
            </a:p>
          </p:txBody>
        </p:sp>
        <p:sp>
          <p:nvSpPr>
            <p:cNvPr id="18" name="Πλαίσιο κειμένου 6"/>
            <p:cNvSpPr txBox="1"/>
            <p:nvPr/>
          </p:nvSpPr>
          <p:spPr>
            <a:xfrm>
              <a:off x="1823292" y="115677"/>
              <a:ext cx="1262380" cy="45720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l-GR" sz="2400" dirty="0">
                  <a:ln>
                    <a:noFill/>
                  </a:ln>
                  <a:effectLst/>
                  <a:ea typeface="Calibri" charset="0"/>
                  <a:cs typeface="Times New Roman" charset="0"/>
                </a:rPr>
                <a:t>«ΑΝΑΓΚΕΣ ΚΑΤΑΝΑΛΩΤΩΝ»</a:t>
              </a:r>
              <a:endParaRPr lang="el-GR" sz="2400" dirty="0">
                <a:effectLst/>
                <a:ea typeface="Calibri" charset="0"/>
                <a:cs typeface="Times New Roman" charset="0"/>
              </a:endParaRPr>
            </a:p>
          </p:txBody>
        </p:sp>
        <p:sp>
          <p:nvSpPr>
            <p:cNvPr id="19" name="Πλαίσιο κειμένου 5"/>
            <p:cNvSpPr txBox="1"/>
            <p:nvPr/>
          </p:nvSpPr>
          <p:spPr>
            <a:xfrm>
              <a:off x="1371600" y="231354"/>
              <a:ext cx="342900" cy="34290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l-GR" sz="2400">
                  <a:effectLst/>
                  <a:ea typeface="Calibri" charset="0"/>
                  <a:cs typeface="Times New Roman" charset="0"/>
                </a:rPr>
                <a:t>&amp;</a:t>
              </a:r>
            </a:p>
          </p:txBody>
        </p:sp>
        <p:sp>
          <p:nvSpPr>
            <p:cNvPr id="20" name="Πλαίσιο κειμένου 17"/>
            <p:cNvSpPr txBox="1"/>
            <p:nvPr/>
          </p:nvSpPr>
          <p:spPr>
            <a:xfrm>
              <a:off x="3316077" y="203812"/>
              <a:ext cx="342900" cy="34290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l-GR" sz="2400">
                  <a:effectLst/>
                  <a:ea typeface="Calibri" charset="0"/>
                  <a:cs typeface="Times New Roman" charset="0"/>
                </a:rPr>
                <a:t>&amp;</a:t>
              </a:r>
            </a:p>
          </p:txBody>
        </p:sp>
        <p:sp>
          <p:nvSpPr>
            <p:cNvPr id="21" name="Πλαίσιο κειμένου 18"/>
            <p:cNvSpPr txBox="1"/>
            <p:nvPr/>
          </p:nvSpPr>
          <p:spPr>
            <a:xfrm>
              <a:off x="3767769" y="88135"/>
              <a:ext cx="1262380" cy="45720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l-GR" sz="2400" dirty="0">
                  <a:ln>
                    <a:noFill/>
                  </a:ln>
                  <a:effectLst/>
                  <a:ea typeface="Calibri" charset="0"/>
                  <a:cs typeface="Times New Roman" charset="0"/>
                </a:rPr>
                <a:t>ΝΕΟΥΣ ΠΑΡΑΓΩΓΟΥΣ</a:t>
              </a:r>
              <a:endParaRPr lang="el-GR" sz="2400" dirty="0">
                <a:effectLst/>
                <a:ea typeface="Calibri" charset="0"/>
                <a:cs typeface="Times New Roman" charset="0"/>
              </a:endParaRPr>
            </a:p>
          </p:txBody>
        </p:sp>
      </p:grpSp>
    </p:spTree>
    <p:extLst>
      <p:ext uri="{BB962C8B-B14F-4D97-AF65-F5344CB8AC3E}">
        <p14:creationId xmlns:p14="http://schemas.microsoft.com/office/powerpoint/2010/main" val="53490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Μια πρώτη εικόνα (</a:t>
            </a:r>
            <a:r>
              <a:rPr lang="el-GR" dirty="0" err="1"/>
              <a:t>γραμματισμού</a:t>
            </a:r>
            <a:r>
              <a:rPr lang="el-GR" dirty="0"/>
              <a:t>)</a:t>
            </a:r>
          </a:p>
        </p:txBody>
      </p:sp>
      <p:sp>
        <p:nvSpPr>
          <p:cNvPr id="3" name="Σύμβολο κράτησης θέσης περιεχομένου 2"/>
          <p:cNvSpPr>
            <a:spLocks noGrp="1"/>
          </p:cNvSpPr>
          <p:nvPr>
            <p:ph idx="1"/>
          </p:nvPr>
        </p:nvSpPr>
        <p:spPr>
          <a:xfrm>
            <a:off x="838200" y="2168524"/>
            <a:ext cx="10515600" cy="4046539"/>
          </a:xfrm>
        </p:spPr>
        <p:txBody>
          <a:bodyPr>
            <a:normAutofit/>
          </a:bodyPr>
          <a:lstStyle/>
          <a:p>
            <a:r>
              <a:rPr lang="el-GR" dirty="0"/>
              <a:t>Γ. ΟΙ ΕΚΠΑΙΔΕΥΤΙΚΟΙ ΚΑΙ ΟΙ ΜΑΘΗΤΕΣ ΤΟΥΣ ΠΡΟΕΤΟΙΜΑΖΟΥΝ:</a:t>
            </a:r>
          </a:p>
          <a:p>
            <a:endParaRPr lang="el-GR" dirty="0"/>
          </a:p>
          <a:p>
            <a:endParaRPr lang="el-GR" dirty="0"/>
          </a:p>
          <a:p>
            <a:endParaRPr lang="el-GR" dirty="0"/>
          </a:p>
          <a:p>
            <a:endParaRPr lang="el-GR" dirty="0"/>
          </a:p>
          <a:p>
            <a:r>
              <a:rPr lang="el-GR" dirty="0"/>
              <a:t>ΠΕΡΙΕΧΟΜΕΝΟ Γ: Η αλφαβήτα της επιστημονικής διαλέκτου, τεχνολογίας και τεχνικής, καθώς και συνήθειες καταναλωτών τεχνολογικών προϊόντων (στάσεις, κώδικες επικοινωνίας κ.λπ.) </a:t>
            </a:r>
          </a:p>
        </p:txBody>
      </p:sp>
      <p:grpSp>
        <p:nvGrpSpPr>
          <p:cNvPr id="12" name="Ομάδα 11"/>
          <p:cNvGrpSpPr/>
          <p:nvPr/>
        </p:nvGrpSpPr>
        <p:grpSpPr>
          <a:xfrm>
            <a:off x="966153" y="3139440"/>
            <a:ext cx="8849360" cy="1332548"/>
            <a:chOff x="0" y="0"/>
            <a:chExt cx="3773698" cy="664845"/>
          </a:xfrm>
        </p:grpSpPr>
        <p:sp>
          <p:nvSpPr>
            <p:cNvPr id="13" name="Πλαίσιο κειμένου 8"/>
            <p:cNvSpPr txBox="1"/>
            <p:nvPr/>
          </p:nvSpPr>
          <p:spPr>
            <a:xfrm>
              <a:off x="0" y="0"/>
              <a:ext cx="1828800" cy="66484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l-GR" sz="2400" dirty="0">
                  <a:effectLst/>
                  <a:ea typeface="Calibri" charset="0"/>
                  <a:cs typeface="Times New Roman" charset="0"/>
                </a:rPr>
                <a:t>ΠΑΡΑΓΩΓΟΥΣ ΤΟΥ ΕΠΙΣΤΗΜΟΝΙΚΟΥ ΚΑΙ ΤΟΥ ΤΕΧΝΟΛΟΓΙΚΟΥ ΧΩΡΟΥ </a:t>
              </a:r>
            </a:p>
          </p:txBody>
        </p:sp>
        <p:sp>
          <p:nvSpPr>
            <p:cNvPr id="14" name="Πλαίσιο κειμένου 9"/>
            <p:cNvSpPr txBox="1"/>
            <p:nvPr/>
          </p:nvSpPr>
          <p:spPr>
            <a:xfrm>
              <a:off x="1944477" y="203812"/>
              <a:ext cx="342900" cy="34290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l-GR" sz="2400">
                  <a:effectLst/>
                  <a:ea typeface="Calibri" charset="0"/>
                  <a:cs typeface="Times New Roman" charset="0"/>
                </a:rPr>
                <a:t>&amp;</a:t>
              </a:r>
            </a:p>
          </p:txBody>
        </p:sp>
        <p:sp>
          <p:nvSpPr>
            <p:cNvPr id="15" name="Πλαίσιο κειμένου 10"/>
            <p:cNvSpPr txBox="1"/>
            <p:nvPr/>
          </p:nvSpPr>
          <p:spPr>
            <a:xfrm>
              <a:off x="2627523" y="93643"/>
              <a:ext cx="1146175" cy="46101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l-GR" sz="2400" dirty="0">
                  <a:ln>
                    <a:noFill/>
                  </a:ln>
                  <a:effectLst/>
                  <a:ea typeface="Calibri" charset="0"/>
                  <a:cs typeface="Times New Roman" charset="0"/>
                </a:rPr>
                <a:t>ΚΑΤΑΝΑΛΩΤΕΣ ΤΕΧΝΗΜΑΤΩΝ</a:t>
              </a:r>
              <a:endParaRPr lang="el-GR" sz="2400" dirty="0">
                <a:effectLst/>
                <a:ea typeface="Calibri" charset="0"/>
                <a:cs typeface="Times New Roman" charset="0"/>
              </a:endParaRPr>
            </a:p>
          </p:txBody>
        </p:sp>
      </p:grpSp>
    </p:spTree>
    <p:extLst>
      <p:ext uri="{BB962C8B-B14F-4D97-AF65-F5344CB8AC3E}">
        <p14:creationId xmlns:p14="http://schemas.microsoft.com/office/powerpoint/2010/main" val="511253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Μια πρώτη εικόνα (δημιουργικότητας)</a:t>
            </a:r>
          </a:p>
        </p:txBody>
      </p:sp>
      <p:sp>
        <p:nvSpPr>
          <p:cNvPr id="3" name="Σύμβολο κράτησης θέσης περιεχομένου 2"/>
          <p:cNvSpPr>
            <a:spLocks noGrp="1"/>
          </p:cNvSpPr>
          <p:nvPr>
            <p:ph idx="1"/>
          </p:nvPr>
        </p:nvSpPr>
        <p:spPr>
          <a:xfrm>
            <a:off x="838200" y="2168524"/>
            <a:ext cx="10515600" cy="4046539"/>
          </a:xfrm>
        </p:spPr>
        <p:txBody>
          <a:bodyPr>
            <a:normAutofit/>
          </a:bodyPr>
          <a:lstStyle/>
          <a:p>
            <a:r>
              <a:rPr lang="el-GR" dirty="0"/>
              <a:t>Δ. ΟΙ ΕΚΠΑΙΔΕΥΤΙΚΟΙ ΚΑΙ ΟΙ ΜΑΘΗΤΕΣ ΤΟΥΣ ΠΡΟΕΤΟΙΜΑΖΟΥΝ:</a:t>
            </a:r>
          </a:p>
          <a:p>
            <a:endParaRPr lang="el-GR" dirty="0"/>
          </a:p>
          <a:p>
            <a:endParaRPr lang="el-GR" dirty="0"/>
          </a:p>
          <a:p>
            <a:endParaRPr lang="el-GR" dirty="0"/>
          </a:p>
          <a:p>
            <a:endParaRPr lang="el-GR" dirty="0"/>
          </a:p>
          <a:p>
            <a:r>
              <a:rPr lang="el-GR" dirty="0"/>
              <a:t>ΠΕΡΙΕΧΟΜΕΝΟ Γ: Η αλφαβήτα της επιστημονικής διαλέκτου, τεχνολογίας και τεχνικής, συνήθειες καταναλωτών τεχνολογικών προϊόντων, τεχνικές αμφισβήτησης και </a:t>
            </a:r>
            <a:r>
              <a:rPr lang="el-GR" dirty="0" err="1"/>
              <a:t>επαναθεώρησης</a:t>
            </a:r>
            <a:r>
              <a:rPr lang="el-GR" dirty="0"/>
              <a:t> δεδομένων</a:t>
            </a:r>
          </a:p>
        </p:txBody>
      </p:sp>
      <p:grpSp>
        <p:nvGrpSpPr>
          <p:cNvPr id="4" name="Ομάδα 3">
            <a:extLst>
              <a:ext uri="{FF2B5EF4-FFF2-40B4-BE49-F238E27FC236}">
                <a16:creationId xmlns:a16="http://schemas.microsoft.com/office/drawing/2014/main" id="{C6BC0D80-4A44-B34A-ACD3-2F18C30E6507}"/>
              </a:ext>
            </a:extLst>
          </p:cNvPr>
          <p:cNvGrpSpPr/>
          <p:nvPr/>
        </p:nvGrpSpPr>
        <p:grpSpPr>
          <a:xfrm>
            <a:off x="966153" y="2918559"/>
            <a:ext cx="9435137" cy="1553429"/>
            <a:chOff x="966153" y="2918559"/>
            <a:chExt cx="9435137" cy="1553429"/>
          </a:xfrm>
        </p:grpSpPr>
        <p:sp>
          <p:nvSpPr>
            <p:cNvPr id="13" name="Πλαίσιο κειμένου 8"/>
            <p:cNvSpPr txBox="1"/>
            <p:nvPr/>
          </p:nvSpPr>
          <p:spPr>
            <a:xfrm>
              <a:off x="966153" y="3139440"/>
              <a:ext cx="3682759" cy="1332548"/>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l-GR" sz="2400" dirty="0">
                  <a:effectLst/>
                  <a:ea typeface="Calibri" charset="0"/>
                  <a:cs typeface="Times New Roman" charset="0"/>
                </a:rPr>
                <a:t>ΠΑΡΑΓΩΓΟΥΣ ΤΟΥ ΕΠΙΣΤΗΜΟΝΙΚΟΥ ΚΑΙ ΤΟΥ ΤΕΧΝΟΛΟΓΙΚΟΥ ΧΩΡΟΥ </a:t>
              </a:r>
            </a:p>
          </p:txBody>
        </p:sp>
        <p:sp>
          <p:nvSpPr>
            <p:cNvPr id="14" name="Πλαίσιο κειμένου 9"/>
            <p:cNvSpPr txBox="1"/>
            <p:nvPr/>
          </p:nvSpPr>
          <p:spPr>
            <a:xfrm>
              <a:off x="4594585" y="3504519"/>
              <a:ext cx="804104" cy="687274"/>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l-GR" sz="2400" dirty="0">
                  <a:effectLst/>
                  <a:ea typeface="Calibri" charset="0"/>
                  <a:cs typeface="Times New Roman" charset="0"/>
                </a:rPr>
                <a:t>&amp;</a:t>
              </a:r>
            </a:p>
          </p:txBody>
        </p:sp>
        <p:sp>
          <p:nvSpPr>
            <p:cNvPr id="15" name="Πλαίσιο κειμένου 10"/>
            <p:cNvSpPr txBox="1"/>
            <p:nvPr/>
          </p:nvSpPr>
          <p:spPr>
            <a:xfrm>
              <a:off x="5344362" y="3343712"/>
              <a:ext cx="2272423" cy="92400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l-GR" sz="2400" dirty="0">
                  <a:ln>
                    <a:noFill/>
                  </a:ln>
                  <a:effectLst/>
                  <a:ea typeface="Calibri" charset="0"/>
                  <a:cs typeface="Times New Roman" charset="0"/>
                </a:rPr>
                <a:t>ΚΑΤΑΝΑΛΩΤΕΣ ΤΕΧΝΗΜΑΤΩΝ</a:t>
              </a:r>
              <a:endParaRPr lang="el-GR" sz="2400" dirty="0">
                <a:effectLst/>
                <a:ea typeface="Calibri" charset="0"/>
                <a:cs typeface="Times New Roman" charset="0"/>
              </a:endParaRPr>
            </a:p>
          </p:txBody>
        </p:sp>
        <p:sp>
          <p:nvSpPr>
            <p:cNvPr id="11" name="Πλαίσιο κειμένου 9">
              <a:extLst>
                <a:ext uri="{FF2B5EF4-FFF2-40B4-BE49-F238E27FC236}">
                  <a16:creationId xmlns:a16="http://schemas.microsoft.com/office/drawing/2014/main" id="{8B7F0E85-D45C-B542-996B-B2E022D1E519}"/>
                </a:ext>
              </a:extLst>
            </p:cNvPr>
            <p:cNvSpPr txBox="1"/>
            <p:nvPr/>
          </p:nvSpPr>
          <p:spPr>
            <a:xfrm>
              <a:off x="7616785" y="3465629"/>
              <a:ext cx="804104" cy="687274"/>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l-GR" sz="2400" dirty="0">
                  <a:effectLst/>
                  <a:ea typeface="Calibri" charset="0"/>
                  <a:cs typeface="Times New Roman" charset="0"/>
                </a:rPr>
                <a:t>&amp;</a:t>
              </a:r>
            </a:p>
          </p:txBody>
        </p:sp>
        <p:sp>
          <p:nvSpPr>
            <p:cNvPr id="16" name="Πλαίσιο κειμένου 10">
              <a:extLst>
                <a:ext uri="{FF2B5EF4-FFF2-40B4-BE49-F238E27FC236}">
                  <a16:creationId xmlns:a16="http://schemas.microsoft.com/office/drawing/2014/main" id="{8BC9956E-18EE-D642-8F23-66258BC533AF}"/>
                </a:ext>
              </a:extLst>
            </p:cNvPr>
            <p:cNvSpPr txBox="1"/>
            <p:nvPr/>
          </p:nvSpPr>
          <p:spPr>
            <a:xfrm>
              <a:off x="8128867" y="2918559"/>
              <a:ext cx="2272423" cy="1553429"/>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l-GR" sz="2400" dirty="0">
                  <a:ln>
                    <a:noFill/>
                  </a:ln>
                  <a:effectLst/>
                  <a:ea typeface="Calibri" charset="0"/>
                  <a:cs typeface="Times New Roman" charset="0"/>
                </a:rPr>
                <a:t>ΙΚΑΝΟΤΗΤΕΣ &amp; ΔΕΞΙΟΤΗΤΕΣ ΔΙΑΧΕΙΡΙΣΗΣ ΝΕΩΝ ΙΔΕΩΝ</a:t>
              </a:r>
              <a:endParaRPr lang="el-GR" sz="2400" dirty="0">
                <a:effectLst/>
                <a:ea typeface="Calibri" charset="0"/>
                <a:cs typeface="Times New Roman" charset="0"/>
              </a:endParaRPr>
            </a:p>
          </p:txBody>
        </p:sp>
      </p:grpSp>
    </p:spTree>
    <p:extLst>
      <p:ext uri="{BB962C8B-B14F-4D97-AF65-F5344CB8AC3E}">
        <p14:creationId xmlns:p14="http://schemas.microsoft.com/office/powerpoint/2010/main" val="4247868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9526" y="1888620"/>
            <a:ext cx="10515600" cy="1119499"/>
          </a:xfrm>
        </p:spPr>
        <p:txBody>
          <a:bodyPr>
            <a:noAutofit/>
          </a:bodyPr>
          <a:lstStyle/>
          <a:p>
            <a:r>
              <a:rPr lang="el-GR" dirty="0"/>
              <a:t>Γιατί η Επιστήμη αλλάζει επίσης…</a:t>
            </a:r>
            <a:endParaRPr lang="en-US" dirty="0"/>
          </a:p>
        </p:txBody>
      </p:sp>
      <p:sp>
        <p:nvSpPr>
          <p:cNvPr id="3" name="Τίτλος 1">
            <a:extLst>
              <a:ext uri="{FF2B5EF4-FFF2-40B4-BE49-F238E27FC236}">
                <a16:creationId xmlns:a16="http://schemas.microsoft.com/office/drawing/2014/main" id="{E7DE8315-A380-474C-AA40-EF614463C2BD}"/>
              </a:ext>
            </a:extLst>
          </p:cNvPr>
          <p:cNvSpPr txBox="1">
            <a:spLocks/>
          </p:cNvSpPr>
          <p:nvPr/>
        </p:nvSpPr>
        <p:spPr>
          <a:xfrm>
            <a:off x="939526" y="3980572"/>
            <a:ext cx="10515600" cy="9827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l-GR" sz="3200" dirty="0"/>
              <a:t>Ή διαφορετικά… έχει ιστορία και η επιστημονική παραγωγή…</a:t>
            </a:r>
          </a:p>
        </p:txBody>
      </p:sp>
    </p:spTree>
    <p:extLst>
      <p:ext uri="{BB962C8B-B14F-4D97-AF65-F5344CB8AC3E}">
        <p14:creationId xmlns:p14="http://schemas.microsoft.com/office/powerpoint/2010/main" val="357932051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00088" y="365125"/>
            <a:ext cx="10844212" cy="1325563"/>
          </a:xfrm>
        </p:spPr>
        <p:txBody>
          <a:bodyPr>
            <a:normAutofit/>
          </a:bodyPr>
          <a:lstStyle/>
          <a:p>
            <a:r>
              <a:rPr lang="el-GR" sz="3600"/>
              <a:t>ΤΟ ΠΕΡΙΕΧΟΜΕΝΟ/ΓΝΩΣΗ ΣΕ ΜΙΑ ΙΣΤΟΡΙΚΗ ΠΡΟΣΕΓΓΙΣΗ</a:t>
            </a:r>
          </a:p>
        </p:txBody>
      </p:sp>
      <p:sp>
        <p:nvSpPr>
          <p:cNvPr id="3" name="Σύμβολο κράτησης θέσης περιεχομένου 2"/>
          <p:cNvSpPr>
            <a:spLocks noGrp="1"/>
          </p:cNvSpPr>
          <p:nvPr>
            <p:ph idx="1"/>
          </p:nvPr>
        </p:nvSpPr>
        <p:spPr>
          <a:xfrm>
            <a:off x="864394" y="1797050"/>
            <a:ext cx="10515600" cy="4789488"/>
          </a:xfrm>
        </p:spPr>
        <p:txBody>
          <a:bodyPr/>
          <a:lstStyle/>
          <a:p>
            <a:r>
              <a:rPr lang="el-GR" dirty="0"/>
              <a:t>1</a:t>
            </a:r>
            <a:r>
              <a:rPr lang="el-GR" baseline="30000" dirty="0"/>
              <a:t>η</a:t>
            </a:r>
            <a:r>
              <a:rPr lang="el-GR" dirty="0"/>
              <a:t> βιομηχανική επανάσταση (του ατμού)</a:t>
            </a:r>
          </a:p>
          <a:p>
            <a:endParaRPr lang="el-GR" dirty="0"/>
          </a:p>
          <a:p>
            <a:r>
              <a:rPr lang="el-GR" dirty="0"/>
              <a:t>Πρωτοπόροι οι τεχνολόγοι/ τεχνικοί. Παράγουν τεχνολογική και τεχνική γνώση, καθώς και σχετική με αυτές γνώση χρήσης.</a:t>
            </a:r>
          </a:p>
          <a:p>
            <a:r>
              <a:rPr lang="el-GR" dirty="0"/>
              <a:t>Η παραγωγή των επιστημόνων ακολουθεί και πετυχαίνει να θεωρητικοποιήσει και να ερμηνεύσει τη γνώση των τεχνολόγων/τεχνικών (νόμοι θερμοδυναμικής, θεωρίες έργου και ενέργειας κ.λπ.)</a:t>
            </a:r>
          </a:p>
          <a:p>
            <a:r>
              <a:rPr lang="el-GR" dirty="0"/>
              <a:t>Η παράδοση του Διαφωτισμού εδραιώνεται και η επιστημονική γνώση εγκαθίσταται με αξιώσεις στη Γενική Εκπαίδευση. </a:t>
            </a:r>
          </a:p>
        </p:txBody>
      </p:sp>
    </p:spTree>
    <p:extLst>
      <p:ext uri="{BB962C8B-B14F-4D97-AF65-F5344CB8AC3E}">
        <p14:creationId xmlns:p14="http://schemas.microsoft.com/office/powerpoint/2010/main" val="1816101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00088" y="365125"/>
            <a:ext cx="10844212" cy="1325563"/>
          </a:xfrm>
        </p:spPr>
        <p:txBody>
          <a:bodyPr>
            <a:normAutofit/>
          </a:bodyPr>
          <a:lstStyle/>
          <a:p>
            <a:r>
              <a:rPr lang="el-GR" sz="3600"/>
              <a:t>ΤΟ ΠΕΡΙΕΧΟΜΕΝΟ/ΓΝΩΣΗ ΣΕ ΜΙΑ ΙΣΤΟΡΙΚΗ ΠΡΟΣΕΓΓΙΣΗ</a:t>
            </a:r>
          </a:p>
        </p:txBody>
      </p:sp>
      <p:sp>
        <p:nvSpPr>
          <p:cNvPr id="3" name="Σύμβολο κράτησης θέσης περιεχομένου 2"/>
          <p:cNvSpPr>
            <a:spLocks noGrp="1"/>
          </p:cNvSpPr>
          <p:nvPr>
            <p:ph idx="1"/>
          </p:nvPr>
        </p:nvSpPr>
        <p:spPr>
          <a:xfrm>
            <a:off x="864394" y="2211388"/>
            <a:ext cx="10515600" cy="3303588"/>
          </a:xfrm>
        </p:spPr>
        <p:txBody>
          <a:bodyPr/>
          <a:lstStyle/>
          <a:p>
            <a:r>
              <a:rPr lang="el-GR" dirty="0"/>
              <a:t>2</a:t>
            </a:r>
            <a:r>
              <a:rPr lang="el-GR" baseline="30000" dirty="0"/>
              <a:t>η</a:t>
            </a:r>
            <a:r>
              <a:rPr lang="el-GR" dirty="0"/>
              <a:t> βιομηχανική επανάσταση (του ηλεκτρισμού)</a:t>
            </a:r>
          </a:p>
          <a:p>
            <a:endParaRPr lang="el-GR" dirty="0"/>
          </a:p>
          <a:p>
            <a:r>
              <a:rPr lang="el-GR" dirty="0"/>
              <a:t>Η παραγωγή των επιστημόνων «παίρνει κεφάλι».</a:t>
            </a:r>
          </a:p>
          <a:p>
            <a:r>
              <a:rPr lang="el-GR" dirty="0"/>
              <a:t>Οι τεχνολόγοι/τεχνικοί ακολουθούν και μετατρέπουν τα εργαστηριακά τεχνήματα σε προϊόντα.</a:t>
            </a:r>
          </a:p>
          <a:p>
            <a:r>
              <a:rPr lang="el-GR" dirty="0"/>
              <a:t>Η επιλογή της Γενικής Εκπαίδευσης δικαιώνεται. </a:t>
            </a:r>
          </a:p>
          <a:p>
            <a:endParaRPr lang="el-GR" dirty="0"/>
          </a:p>
        </p:txBody>
      </p:sp>
    </p:spTree>
    <p:extLst>
      <p:ext uri="{BB962C8B-B14F-4D97-AF65-F5344CB8AC3E}">
        <p14:creationId xmlns:p14="http://schemas.microsoft.com/office/powerpoint/2010/main" val="1076723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00088" y="365125"/>
            <a:ext cx="10844212" cy="1325563"/>
          </a:xfrm>
        </p:spPr>
        <p:txBody>
          <a:bodyPr>
            <a:normAutofit/>
          </a:bodyPr>
          <a:lstStyle/>
          <a:p>
            <a:r>
              <a:rPr lang="el-GR" sz="3600"/>
              <a:t>ΤΟ ΠΕΡΙΕΧΟΜΕΝΟ/ΓΝΩΣΗ ΣΕ ΜΙΑ ΙΣΤΟΡΙΚΗ ΠΡΟΣΕΓΓΙΣΗ</a:t>
            </a:r>
          </a:p>
        </p:txBody>
      </p:sp>
      <p:sp>
        <p:nvSpPr>
          <p:cNvPr id="3" name="Σύμβολο κράτησης θέσης περιεχομένου 2"/>
          <p:cNvSpPr>
            <a:spLocks noGrp="1"/>
          </p:cNvSpPr>
          <p:nvPr>
            <p:ph idx="1"/>
          </p:nvPr>
        </p:nvSpPr>
        <p:spPr>
          <a:xfrm>
            <a:off x="864394" y="2211387"/>
            <a:ext cx="10515600" cy="4232276"/>
          </a:xfrm>
        </p:spPr>
        <p:txBody>
          <a:bodyPr/>
          <a:lstStyle/>
          <a:p>
            <a:r>
              <a:rPr lang="el-GR" dirty="0"/>
              <a:t>3</a:t>
            </a:r>
            <a:r>
              <a:rPr lang="el-GR" baseline="30000" dirty="0"/>
              <a:t>η</a:t>
            </a:r>
            <a:r>
              <a:rPr lang="el-GR" dirty="0"/>
              <a:t> βιομηχανική επανάσταση (των ΤΠΕ)</a:t>
            </a:r>
          </a:p>
          <a:p>
            <a:endParaRPr lang="el-GR" dirty="0"/>
          </a:p>
          <a:p>
            <a:r>
              <a:rPr lang="el-GR" dirty="0"/>
              <a:t>Τεχνολόγοι/τεχνικοί και επιστήμονες συνεργάζονται στην κατεύθυνση παραγωγής νέων τεχνημάτων επικοινωνίας.</a:t>
            </a:r>
          </a:p>
          <a:p>
            <a:r>
              <a:rPr lang="el-GR" dirty="0"/>
              <a:t>Η Γενική Εκπαίδευση προσαρμόζει το περιεχόμενό της συμπεριλαμβάνοντας τις ΤΠΕ και διασυνδέοντας τες με όλα τα γνωστικά αντικείμενα. Η ΔΦΕ </a:t>
            </a:r>
            <a:r>
              <a:rPr lang="el-GR" dirty="0" err="1"/>
              <a:t>πολυπλοκοποιείται</a:t>
            </a:r>
            <a:r>
              <a:rPr lang="el-GR" dirty="0"/>
              <a:t> και σε σημαντικό βαθμό οικειοποιείται τις ΝΤ (δες, για παράδειγμα, συνέδρια ΔΦΕ &amp; ΝΤ).</a:t>
            </a:r>
          </a:p>
        </p:txBody>
      </p:sp>
    </p:spTree>
    <p:extLst>
      <p:ext uri="{BB962C8B-B14F-4D97-AF65-F5344CB8AC3E}">
        <p14:creationId xmlns:p14="http://schemas.microsoft.com/office/powerpoint/2010/main" val="2029304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00088" y="365125"/>
            <a:ext cx="10844212" cy="1325563"/>
          </a:xfrm>
        </p:spPr>
        <p:txBody>
          <a:bodyPr>
            <a:normAutofit/>
          </a:bodyPr>
          <a:lstStyle/>
          <a:p>
            <a:r>
              <a:rPr lang="el-GR" sz="3600"/>
              <a:t>ΤΟ ΠΕΡΙΕΧΟΜΕΝΟ/ΓΝΩΣΗ ΣΕ ΜΙΑ ΙΣΤΟΡΙΚΗ ΠΡΟΣΕΓΓΙΣΗ</a:t>
            </a:r>
          </a:p>
        </p:txBody>
      </p:sp>
      <p:sp>
        <p:nvSpPr>
          <p:cNvPr id="3" name="Σύμβολο κράτησης θέσης περιεχομένου 2"/>
          <p:cNvSpPr>
            <a:spLocks noGrp="1"/>
          </p:cNvSpPr>
          <p:nvPr>
            <p:ph idx="1"/>
          </p:nvPr>
        </p:nvSpPr>
        <p:spPr>
          <a:xfrm>
            <a:off x="864394" y="2211387"/>
            <a:ext cx="10515600" cy="4232276"/>
          </a:xfrm>
        </p:spPr>
        <p:txBody>
          <a:bodyPr>
            <a:normAutofit/>
          </a:bodyPr>
          <a:lstStyle/>
          <a:p>
            <a:r>
              <a:rPr lang="el-GR" dirty="0"/>
              <a:t>4</a:t>
            </a:r>
            <a:r>
              <a:rPr lang="el-GR" baseline="30000" dirty="0"/>
              <a:t>η</a:t>
            </a:r>
            <a:r>
              <a:rPr lang="el-GR" dirty="0"/>
              <a:t> βιομηχανική επανάσταση «στα σκαριά» (της ρομποτικής)</a:t>
            </a:r>
          </a:p>
          <a:p>
            <a:endParaRPr lang="el-GR" dirty="0"/>
          </a:p>
          <a:p>
            <a:r>
              <a:rPr lang="el-GR" dirty="0"/>
              <a:t>Τεχνολόγοι/τεχνικοί, επιστήμονες και καλλιτέχνες συνεργάζονται στην κατεύθυνση παραγωγής νέων βιομηχανικών τεχνημάτων στηριγμένων στους κώδικες των ΤΠΕ και την αισθητική των Τεχνών.</a:t>
            </a:r>
          </a:p>
          <a:p>
            <a:r>
              <a:rPr lang="el-GR" dirty="0"/>
              <a:t>Η Γενική Εκπαίδευση αρχίζει να διαχειρίζεται διάφορες προτάσεις, όπως η STEM, η </a:t>
            </a:r>
            <a:r>
              <a:rPr lang="en-US" dirty="0"/>
              <a:t>STEAM, </a:t>
            </a:r>
            <a:r>
              <a:rPr lang="el-GR" dirty="0"/>
              <a:t>η δημιουργικότητα-καινοτομία-επιχειρηματικότητα … αναζητώντας τη νέα της ταυτότητα …</a:t>
            </a:r>
          </a:p>
        </p:txBody>
      </p:sp>
    </p:spTree>
    <p:extLst>
      <p:ext uri="{BB962C8B-B14F-4D97-AF65-F5344CB8AC3E}">
        <p14:creationId xmlns:p14="http://schemas.microsoft.com/office/powerpoint/2010/main" val="185779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9526" y="1101542"/>
            <a:ext cx="10515600" cy="1884727"/>
          </a:xfrm>
        </p:spPr>
        <p:txBody>
          <a:bodyPr>
            <a:noAutofit/>
          </a:bodyPr>
          <a:lstStyle/>
          <a:p>
            <a:r>
              <a:rPr lang="el-GR" dirty="0"/>
              <a:t>Με ποιον τρόπο παρεμβαίνει σήμερα η επιστήμη (μέσω της πολιτικής) στην εκπαίδευση…</a:t>
            </a:r>
            <a:endParaRPr lang="en-US" dirty="0"/>
          </a:p>
        </p:txBody>
      </p:sp>
      <p:sp>
        <p:nvSpPr>
          <p:cNvPr id="3" name="Τίτλος 1">
            <a:extLst>
              <a:ext uri="{FF2B5EF4-FFF2-40B4-BE49-F238E27FC236}">
                <a16:creationId xmlns:a16="http://schemas.microsoft.com/office/drawing/2014/main" id="{E7DE8315-A380-474C-AA40-EF614463C2BD}"/>
              </a:ext>
            </a:extLst>
          </p:cNvPr>
          <p:cNvSpPr txBox="1">
            <a:spLocks/>
          </p:cNvSpPr>
          <p:nvPr/>
        </p:nvSpPr>
        <p:spPr>
          <a:xfrm>
            <a:off x="939526" y="3980572"/>
            <a:ext cx="10515600" cy="9827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l-GR" sz="3200" dirty="0"/>
              <a:t>Ή διαφορετικά… το σκεπτικό και το εργαλείο παρέμβασης…</a:t>
            </a:r>
          </a:p>
        </p:txBody>
      </p:sp>
    </p:spTree>
    <p:extLst>
      <p:ext uri="{BB962C8B-B14F-4D97-AF65-F5344CB8AC3E}">
        <p14:creationId xmlns:p14="http://schemas.microsoft.com/office/powerpoint/2010/main" val="6675254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95057"/>
          </a:xfrm>
        </p:spPr>
        <p:txBody>
          <a:bodyPr/>
          <a:lstStyle/>
          <a:p>
            <a:r>
              <a:rPr lang="el-GR" b="1" dirty="0"/>
              <a:t>Ένα κλασικό ερωτηματολόγιο </a:t>
            </a:r>
            <a:r>
              <a:rPr lang="en-US" b="1" dirty="0"/>
              <a:t>NOS</a:t>
            </a:r>
          </a:p>
        </p:txBody>
      </p:sp>
      <p:sp>
        <p:nvSpPr>
          <p:cNvPr id="3" name="TextBox 2">
            <a:extLst>
              <a:ext uri="{FF2B5EF4-FFF2-40B4-BE49-F238E27FC236}">
                <a16:creationId xmlns:a16="http://schemas.microsoft.com/office/drawing/2014/main" id="{5D571FA5-ECA9-6B4F-AC91-FA33C6E5C09B}"/>
              </a:ext>
            </a:extLst>
          </p:cNvPr>
          <p:cNvSpPr txBox="1"/>
          <p:nvPr/>
        </p:nvSpPr>
        <p:spPr>
          <a:xfrm>
            <a:off x="838200" y="1597572"/>
            <a:ext cx="10152993" cy="3970318"/>
          </a:xfrm>
          <a:prstGeom prst="rect">
            <a:avLst/>
          </a:prstGeom>
          <a:noFill/>
        </p:spPr>
        <p:txBody>
          <a:bodyPr wrap="square" rtlCol="0">
            <a:spAutoFit/>
          </a:bodyPr>
          <a:lstStyle/>
          <a:p>
            <a:pPr fontAlgn="t"/>
            <a:r>
              <a:rPr lang="el-GR" sz="2800" b="1" dirty="0"/>
              <a:t>Τι κινεί την Επιστήμη;</a:t>
            </a:r>
          </a:p>
          <a:p>
            <a:pPr fontAlgn="t"/>
            <a:endParaRPr lang="el-GR" sz="2800" dirty="0"/>
          </a:p>
          <a:p>
            <a:pPr fontAlgn="t"/>
            <a:r>
              <a:rPr lang="en-US" sz="2800" b="1" dirty="0"/>
              <a:t>Q</a:t>
            </a:r>
            <a:r>
              <a:rPr lang="el-GR" sz="2800" b="1" dirty="0"/>
              <a:t>1. Η θεμελιώδης δύναμη που κινεί την Επιστήμη είναι η ανθρώπινη περιέργεια η σχετική με το φυσικό Σύμπαν</a:t>
            </a:r>
            <a:endParaRPr lang="el-GR" sz="2800" dirty="0"/>
          </a:p>
          <a:p>
            <a:pPr fontAlgn="t"/>
            <a:r>
              <a:rPr lang="en-US" sz="2800" b="1" dirty="0"/>
              <a:t>Q</a:t>
            </a:r>
            <a:r>
              <a:rPr lang="el-GR" sz="2800" b="1" dirty="0"/>
              <a:t>2. Η θεμελιώδης δύναμη που κινεί την Επιστήμη είναι η ανθρώπινη ανάγκη για επιβίωση</a:t>
            </a:r>
            <a:endParaRPr lang="el-GR" sz="2800" dirty="0"/>
          </a:p>
          <a:p>
            <a:pPr fontAlgn="t"/>
            <a:r>
              <a:rPr lang="en-US" sz="2800" b="1" dirty="0"/>
              <a:t>Q</a:t>
            </a:r>
            <a:r>
              <a:rPr lang="el-GR" sz="2800" b="1" dirty="0"/>
              <a:t>3. Η θεμελιώδης δύναμη που κινεί την Επιστήμη είναι η ανθρώπινη τάση για κοινωνική, οικονομική και πολιτική κυριαρχία</a:t>
            </a:r>
          </a:p>
        </p:txBody>
      </p:sp>
    </p:spTree>
    <p:extLst>
      <p:ext uri="{BB962C8B-B14F-4D97-AF65-F5344CB8AC3E}">
        <p14:creationId xmlns:p14="http://schemas.microsoft.com/office/powerpoint/2010/main" val="891073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Μια σύγχρονη προβληματική </a:t>
            </a:r>
          </a:p>
        </p:txBody>
      </p:sp>
      <p:sp>
        <p:nvSpPr>
          <p:cNvPr id="3" name="Σύμβολο κράτησης θέσης περιεχομένου 2"/>
          <p:cNvSpPr>
            <a:spLocks noGrp="1"/>
          </p:cNvSpPr>
          <p:nvPr>
            <p:ph idx="1"/>
          </p:nvPr>
        </p:nvSpPr>
        <p:spPr/>
        <p:txBody>
          <a:bodyPr>
            <a:normAutofit/>
          </a:bodyPr>
          <a:lstStyle/>
          <a:p>
            <a:r>
              <a:rPr lang="el-GR" sz="3200" dirty="0"/>
              <a:t>Η Γενική Εκπαίδευση των πολιτών μιας χώρας, μέχρι τα τέλη του 20</a:t>
            </a:r>
            <a:r>
              <a:rPr lang="el-GR" sz="3200" baseline="30000" dirty="0"/>
              <a:t>ου</a:t>
            </a:r>
            <a:r>
              <a:rPr lang="el-GR" sz="3200" dirty="0"/>
              <a:t> αιώνα εννοείτο ως ΔΙΚΑΙΩΜΑ των παιδιών-πολιτών και είχε τις ρίζες της στην κουλτούρα του Διαφωτισμού: να γνωρίζουν οι πολίτες όλες, αν είναι δυνατόν, τις «αποχρώσεις» της αλήθειας και του πολιτισμού, με έμφαση στη δύναμη του «ορθού λόγου», ώστε να μπορούν να αποφασίζουν για τους εαυτούς τους και για τις κοινότητές τους χωρίς να άγονται και να φέρονται από μεταφυσικά οράματα τσαρλατάνων, μάγων, σωτήρων ή δημοκόπων.</a:t>
            </a:r>
          </a:p>
        </p:txBody>
      </p:sp>
    </p:spTree>
    <p:extLst>
      <p:ext uri="{BB962C8B-B14F-4D97-AF65-F5344CB8AC3E}">
        <p14:creationId xmlns:p14="http://schemas.microsoft.com/office/powerpoint/2010/main" val="139547444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Μια σύγχρονη προβληματική </a:t>
            </a:r>
          </a:p>
        </p:txBody>
      </p:sp>
      <p:sp>
        <p:nvSpPr>
          <p:cNvPr id="3" name="Σύμβολο κράτησης θέσης περιεχομένου 2"/>
          <p:cNvSpPr>
            <a:spLocks noGrp="1"/>
          </p:cNvSpPr>
          <p:nvPr>
            <p:ph idx="1"/>
          </p:nvPr>
        </p:nvSpPr>
        <p:spPr/>
        <p:txBody>
          <a:bodyPr>
            <a:normAutofit lnSpcReduction="10000"/>
          </a:bodyPr>
          <a:lstStyle/>
          <a:p>
            <a:r>
              <a:rPr lang="el-GR" sz="3200" dirty="0"/>
              <a:t>Από τα τέλη του 20</a:t>
            </a:r>
            <a:r>
              <a:rPr lang="el-GR" sz="3200" baseline="30000" dirty="0"/>
              <a:t>ου</a:t>
            </a:r>
            <a:r>
              <a:rPr lang="el-GR" sz="3200" dirty="0"/>
              <a:t> αιώνα και μέχρι σήμερα, μέσα στο πλαίσιο του πρωτοφανούς μετασχηματισμού της «κοινωνίας των εθνών/χωρών» σε μια παγκόσμια κοινωνία, που κινείται κυρίως κάτω από την πίεση της δυναμικής της ανταγωνιστικής οικονομίας (και ασφαλώς κάτω από την πίεση των «κρίσεων» που εμπεριέχονται σ’ αυτή τη δυναμική), η Γενική Εκπαίδευση των πολιτών μιας χώρας τείνει να εννοείται ως ΕΠΕΝΔΥΣΗ, που μπορεί να φέρει σε καλύτερη οικονομική θέση μια χώρα (μέσα στον στίβο του διεθνούς πλέον οικονομικού ανταγωνισμού). </a:t>
            </a:r>
          </a:p>
        </p:txBody>
      </p:sp>
    </p:spTree>
    <p:extLst>
      <p:ext uri="{BB962C8B-B14F-4D97-AF65-F5344CB8AC3E}">
        <p14:creationId xmlns:p14="http://schemas.microsoft.com/office/powerpoint/2010/main" val="139926053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Μια σύγχρονη προβληματική </a:t>
            </a:r>
          </a:p>
        </p:txBody>
      </p:sp>
      <p:sp>
        <p:nvSpPr>
          <p:cNvPr id="3" name="Σύμβολο κράτησης θέσης περιεχομένου 2"/>
          <p:cNvSpPr>
            <a:spLocks noGrp="1"/>
          </p:cNvSpPr>
          <p:nvPr>
            <p:ph idx="1"/>
          </p:nvPr>
        </p:nvSpPr>
        <p:spPr>
          <a:xfrm>
            <a:off x="838200" y="1797049"/>
            <a:ext cx="10515600" cy="4703763"/>
          </a:xfrm>
        </p:spPr>
        <p:txBody>
          <a:bodyPr>
            <a:normAutofit fontScale="85000" lnSpcReduction="10000"/>
          </a:bodyPr>
          <a:lstStyle/>
          <a:p>
            <a:r>
              <a:rPr lang="el-GR" sz="3200" dirty="0"/>
              <a:t>Μέρος της Γενικής Εκπαίδευσης εξακολουθεί να αποτελεί και σήμερα η εκπαίδευση στις Φυσικές Επιστήμες (</a:t>
            </a:r>
            <a:r>
              <a:rPr lang="el-GR" sz="3200" dirty="0" err="1"/>
              <a:t>Science</a:t>
            </a:r>
            <a:r>
              <a:rPr lang="el-GR" sz="3200" dirty="0"/>
              <a:t> </a:t>
            </a:r>
            <a:r>
              <a:rPr lang="el-GR" sz="3200" dirty="0" err="1"/>
              <a:t>Education</a:t>
            </a:r>
            <a:r>
              <a:rPr lang="el-GR" sz="3200" dirty="0"/>
              <a:t>).</a:t>
            </a:r>
          </a:p>
          <a:p>
            <a:r>
              <a:rPr lang="el-GR" sz="3200" dirty="0"/>
              <a:t>Κάποιες από τις μορφές της εκπαίδευσης στις Φυσικές Επιστήμες, εντός του γενικότερου πλαισίου της Γενικής Εκπαίδευσης ως ΔΙΚΑΙΩΜΑΤΟΣ, τις έχετε γνωρίσει και εκ πείρας (ως μαθητές ή εκπαιδευτικοί) αλλά και από τα μαθήματα της ΔΦΕ.</a:t>
            </a:r>
          </a:p>
          <a:p>
            <a:r>
              <a:rPr lang="el-GR" sz="3200" dirty="0"/>
              <a:t>Ανεξάρτητα όμως από το αν συμφωνείτε ή διαφωνείτε πολιτικά με τη διαδικασία της ανάπτυξης της παγκόσμιας κοινωνίας στη βάση της οικονομικής δυναμικής του ανταγωνισμού, θα πρέπει να μπορείτε να υποθέσετε κάποιες πιθανές μορφές εκπαίδευσης στις Φυσικές Επιστήμες εντός του πλαισίου της Γενικής Εκπαίδευσης ως ΕΠΕΝΔΥΣΗΣ (για να μπορείτε, σύμφωνα και με τα </a:t>
            </a:r>
            <a:r>
              <a:rPr lang="el-GR" sz="3200" dirty="0" err="1"/>
              <a:t>προτάγματα</a:t>
            </a:r>
            <a:r>
              <a:rPr lang="el-GR" sz="3200" dirty="0"/>
              <a:t> του Διαφωτισμού, να συμφωνείτε ή να διαφωνείτε στη βάση τεκμηρίων και επιχειρημάτων). </a:t>
            </a:r>
          </a:p>
        </p:txBody>
      </p:sp>
    </p:spTree>
    <p:extLst>
      <p:ext uri="{BB962C8B-B14F-4D97-AF65-F5344CB8AC3E}">
        <p14:creationId xmlns:p14="http://schemas.microsoft.com/office/powerpoint/2010/main" val="278427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Πρόγραμμα σπουδών ΦΕ</a:t>
            </a:r>
            <a:endParaRPr lang="en-US" dirty="0"/>
          </a:p>
        </p:txBody>
      </p:sp>
      <p:sp>
        <p:nvSpPr>
          <p:cNvPr id="3" name="Content Placeholder 2"/>
          <p:cNvSpPr>
            <a:spLocks noGrp="1"/>
          </p:cNvSpPr>
          <p:nvPr>
            <p:ph idx="1"/>
          </p:nvPr>
        </p:nvSpPr>
        <p:spPr>
          <a:xfrm>
            <a:off x="838200" y="1690687"/>
            <a:ext cx="10515600" cy="4810125"/>
          </a:xfrm>
        </p:spPr>
        <p:txBody>
          <a:bodyPr>
            <a:noAutofit/>
          </a:bodyPr>
          <a:lstStyle/>
          <a:p>
            <a:r>
              <a:rPr lang="el-GR" dirty="0"/>
              <a:t>Σκοπούς / στόχους (πολιτικούς)</a:t>
            </a:r>
          </a:p>
          <a:p>
            <a:pPr lvl="1"/>
            <a:r>
              <a:rPr lang="el-GR" sz="2800" dirty="0"/>
              <a:t>Δήλωση</a:t>
            </a:r>
          </a:p>
          <a:p>
            <a:pPr lvl="1"/>
            <a:r>
              <a:rPr lang="el-GR" sz="2800" dirty="0"/>
              <a:t>Αιτιολόγηση</a:t>
            </a:r>
          </a:p>
          <a:p>
            <a:r>
              <a:rPr lang="el-GR" dirty="0"/>
              <a:t>Περιεχόμενο (μετασχηματισμένο επιστημονικό)</a:t>
            </a:r>
          </a:p>
          <a:p>
            <a:pPr lvl="1"/>
            <a:r>
              <a:rPr lang="el-GR" sz="2800" dirty="0"/>
              <a:t>Επιλογή και μετασχηματισμός θεματικών</a:t>
            </a:r>
          </a:p>
          <a:p>
            <a:r>
              <a:rPr lang="el-GR" dirty="0"/>
              <a:t>Διδακτικές-μαθησιακές προτάσεις / δραστηριότητες (ΔΦΕ)</a:t>
            </a:r>
          </a:p>
          <a:p>
            <a:pPr lvl="1"/>
            <a:r>
              <a:rPr lang="el-GR" sz="2800" dirty="0"/>
              <a:t>Μαθησιακές θεωρίες</a:t>
            </a:r>
          </a:p>
          <a:p>
            <a:pPr lvl="1"/>
            <a:r>
              <a:rPr lang="el-GR" sz="2800" dirty="0"/>
              <a:t>Διδακτικά μοντέλα</a:t>
            </a:r>
          </a:p>
          <a:p>
            <a:pPr lvl="1"/>
            <a:endParaRPr lang="el-GR" sz="2800" dirty="0"/>
          </a:p>
          <a:p>
            <a:r>
              <a:rPr lang="el-GR" dirty="0"/>
              <a:t>Διαστάσεις: ΘΕΣΜΙΚΗ – ΕΠΙΣΤΗΜΟΛΟΓΙΚΗ - ΔΙΔΑΚΤΙΚΗ</a:t>
            </a:r>
            <a:endParaRPr lang="el-GR" sz="2800" dirty="0"/>
          </a:p>
        </p:txBody>
      </p:sp>
    </p:spTree>
    <p:extLst>
      <p:ext uri="{BB962C8B-B14F-4D97-AF65-F5344CB8AC3E}">
        <p14:creationId xmlns:p14="http://schemas.microsoft.com/office/powerpoint/2010/main" val="1836387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a:t>Δυναμική του Προγράμματος Σπουδών</a:t>
            </a:r>
            <a:endParaRPr lang="en-US" dirty="0"/>
          </a:p>
        </p:txBody>
      </p:sp>
      <p:sp>
        <p:nvSpPr>
          <p:cNvPr id="5" name="TextBox 4"/>
          <p:cNvSpPr txBox="1"/>
          <p:nvPr/>
        </p:nvSpPr>
        <p:spPr>
          <a:xfrm>
            <a:off x="5195885" y="1748565"/>
            <a:ext cx="1800225" cy="1077218"/>
          </a:xfrm>
          <a:prstGeom prst="rect">
            <a:avLst/>
          </a:prstGeom>
          <a:noFill/>
          <a:ln>
            <a:solidFill>
              <a:schemeClr val="tx1"/>
            </a:solidFill>
          </a:ln>
        </p:spPr>
        <p:txBody>
          <a:bodyPr wrap="square" rtlCol="0">
            <a:spAutoFit/>
          </a:bodyPr>
          <a:lstStyle/>
          <a:p>
            <a:pPr algn="ctr"/>
            <a:r>
              <a:rPr lang="el-GR" sz="3200" dirty="0"/>
              <a:t>Θεσμικός πόλος</a:t>
            </a:r>
            <a:endParaRPr lang="en-US" sz="3200" dirty="0"/>
          </a:p>
        </p:txBody>
      </p:sp>
      <p:sp>
        <p:nvSpPr>
          <p:cNvPr id="6" name="TextBox 5"/>
          <p:cNvSpPr txBox="1"/>
          <p:nvPr/>
        </p:nvSpPr>
        <p:spPr>
          <a:xfrm>
            <a:off x="5050296" y="3830837"/>
            <a:ext cx="2157413" cy="830997"/>
          </a:xfrm>
          <a:prstGeom prst="rect">
            <a:avLst/>
          </a:prstGeom>
          <a:noFill/>
        </p:spPr>
        <p:txBody>
          <a:bodyPr wrap="square" rtlCol="0">
            <a:spAutoFit/>
          </a:bodyPr>
          <a:lstStyle/>
          <a:p>
            <a:pPr algn="ctr"/>
            <a:r>
              <a:rPr lang="el-GR" sz="2400" dirty="0"/>
              <a:t>Επιλογή περιεχομένου</a:t>
            </a:r>
            <a:endParaRPr lang="en-US" sz="2400" dirty="0"/>
          </a:p>
        </p:txBody>
      </p:sp>
      <p:cxnSp>
        <p:nvCxnSpPr>
          <p:cNvPr id="8" name="Straight Arrow Connector 7"/>
          <p:cNvCxnSpPr>
            <a:cxnSpLocks/>
            <a:stCxn id="5" idx="2"/>
          </p:cNvCxnSpPr>
          <p:nvPr/>
        </p:nvCxnSpPr>
        <p:spPr>
          <a:xfrm>
            <a:off x="6095998" y="2825783"/>
            <a:ext cx="0" cy="263449"/>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017292" y="4664274"/>
            <a:ext cx="2157413" cy="830997"/>
          </a:xfrm>
          <a:prstGeom prst="rect">
            <a:avLst/>
          </a:prstGeom>
          <a:noFill/>
        </p:spPr>
        <p:txBody>
          <a:bodyPr wrap="square" rtlCol="0">
            <a:spAutoFit/>
          </a:bodyPr>
          <a:lstStyle/>
          <a:p>
            <a:pPr algn="ctr"/>
            <a:r>
              <a:rPr lang="el-GR" sz="2400" dirty="0"/>
              <a:t>Διδακτικές προτάσεις</a:t>
            </a:r>
            <a:endParaRPr lang="en-US" sz="2400" dirty="0"/>
          </a:p>
        </p:txBody>
      </p:sp>
      <p:sp>
        <p:nvSpPr>
          <p:cNvPr id="10" name="TextBox 9"/>
          <p:cNvSpPr txBox="1"/>
          <p:nvPr/>
        </p:nvSpPr>
        <p:spPr>
          <a:xfrm>
            <a:off x="9163050" y="5495271"/>
            <a:ext cx="1995488" cy="1077218"/>
          </a:xfrm>
          <a:prstGeom prst="rect">
            <a:avLst/>
          </a:prstGeom>
          <a:noFill/>
          <a:ln>
            <a:solidFill>
              <a:schemeClr val="tx1"/>
            </a:solidFill>
          </a:ln>
        </p:spPr>
        <p:txBody>
          <a:bodyPr wrap="square" rtlCol="0">
            <a:spAutoFit/>
          </a:bodyPr>
          <a:lstStyle/>
          <a:p>
            <a:pPr algn="ctr"/>
            <a:r>
              <a:rPr lang="el-GR" sz="3200" dirty="0"/>
              <a:t>Διδακτικός πόλος</a:t>
            </a:r>
            <a:endParaRPr lang="en-US" sz="3200" dirty="0"/>
          </a:p>
        </p:txBody>
      </p:sp>
      <p:cxnSp>
        <p:nvCxnSpPr>
          <p:cNvPr id="11" name="Straight Arrow Connector 10"/>
          <p:cNvCxnSpPr>
            <a:stCxn id="10" idx="1"/>
            <a:endCxn id="9" idx="3"/>
          </p:cNvCxnSpPr>
          <p:nvPr/>
        </p:nvCxnSpPr>
        <p:spPr>
          <a:xfrm flipH="1" flipV="1">
            <a:off x="7174705" y="5079773"/>
            <a:ext cx="1988345" cy="95410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3" name="Group 42"/>
          <p:cNvGrpSpPr/>
          <p:nvPr/>
        </p:nvGrpSpPr>
        <p:grpSpPr>
          <a:xfrm>
            <a:off x="7207709" y="3398146"/>
            <a:ext cx="1955341" cy="2635734"/>
            <a:chOff x="7207709" y="3398146"/>
            <a:chExt cx="1955341" cy="2635734"/>
          </a:xfrm>
        </p:grpSpPr>
        <p:cxnSp>
          <p:nvCxnSpPr>
            <p:cNvPr id="16" name="Straight Arrow Connector 15"/>
            <p:cNvCxnSpPr>
              <a:stCxn id="10" idx="1"/>
              <a:endCxn id="6" idx="3"/>
            </p:cNvCxnSpPr>
            <p:nvPr/>
          </p:nvCxnSpPr>
          <p:spPr>
            <a:xfrm flipH="1" flipV="1">
              <a:off x="7207709" y="4246336"/>
              <a:ext cx="1955341" cy="178754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rot="2788883">
              <a:off x="6987778" y="4432947"/>
              <a:ext cx="2531267" cy="461665"/>
            </a:xfrm>
            <a:prstGeom prst="rect">
              <a:avLst/>
            </a:prstGeom>
            <a:noFill/>
          </p:spPr>
          <p:txBody>
            <a:bodyPr wrap="square" rtlCol="0">
              <a:spAutoFit/>
            </a:bodyPr>
            <a:lstStyle/>
            <a:p>
              <a:pPr algn="ctr"/>
              <a:r>
                <a:rPr lang="el-GR" sz="2400" dirty="0"/>
                <a:t>Μετασχηματισμός</a:t>
              </a:r>
              <a:endParaRPr lang="en-US" sz="2400" dirty="0"/>
            </a:p>
          </p:txBody>
        </p:sp>
      </p:grpSp>
      <p:cxnSp>
        <p:nvCxnSpPr>
          <p:cNvPr id="21" name="Straight Arrow Connector 20"/>
          <p:cNvCxnSpPr>
            <a:stCxn id="5" idx="3"/>
            <a:endCxn id="10" idx="0"/>
          </p:cNvCxnSpPr>
          <p:nvPr/>
        </p:nvCxnSpPr>
        <p:spPr>
          <a:xfrm>
            <a:off x="6996110" y="2287174"/>
            <a:ext cx="3164684" cy="3208097"/>
          </a:xfrm>
          <a:prstGeom prst="straightConnector1">
            <a:avLst/>
          </a:prstGeom>
          <a:ln w="508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500063" y="5492831"/>
            <a:ext cx="3028950" cy="1077218"/>
          </a:xfrm>
          <a:prstGeom prst="rect">
            <a:avLst/>
          </a:prstGeom>
          <a:noFill/>
          <a:ln>
            <a:solidFill>
              <a:schemeClr val="tx1"/>
            </a:solidFill>
          </a:ln>
        </p:spPr>
        <p:txBody>
          <a:bodyPr wrap="square" rtlCol="0">
            <a:spAutoFit/>
          </a:bodyPr>
          <a:lstStyle/>
          <a:p>
            <a:pPr algn="ctr"/>
            <a:r>
              <a:rPr lang="el-GR" sz="3200" dirty="0"/>
              <a:t>Επιστημολογικός πόλος</a:t>
            </a:r>
            <a:endParaRPr lang="en-US" sz="3200" dirty="0"/>
          </a:p>
        </p:txBody>
      </p:sp>
      <p:cxnSp>
        <p:nvCxnSpPr>
          <p:cNvPr id="27" name="Straight Arrow Connector 26"/>
          <p:cNvCxnSpPr>
            <a:stCxn id="26" idx="3"/>
            <a:endCxn id="9" idx="1"/>
          </p:cNvCxnSpPr>
          <p:nvPr/>
        </p:nvCxnSpPr>
        <p:spPr>
          <a:xfrm flipV="1">
            <a:off x="3529013" y="5079773"/>
            <a:ext cx="1488279" cy="95166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26" idx="3"/>
            <a:endCxn id="10" idx="1"/>
          </p:cNvCxnSpPr>
          <p:nvPr/>
        </p:nvCxnSpPr>
        <p:spPr>
          <a:xfrm>
            <a:off x="3529013" y="6031440"/>
            <a:ext cx="5634037" cy="2440"/>
          </a:xfrm>
          <a:prstGeom prst="straightConnector1">
            <a:avLst/>
          </a:prstGeom>
          <a:ln w="508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44" name="Group 43"/>
          <p:cNvGrpSpPr/>
          <p:nvPr/>
        </p:nvGrpSpPr>
        <p:grpSpPr>
          <a:xfrm>
            <a:off x="3529013" y="3165072"/>
            <a:ext cx="1521283" cy="2877736"/>
            <a:chOff x="3529013" y="3165072"/>
            <a:chExt cx="1521283" cy="2877736"/>
          </a:xfrm>
        </p:grpSpPr>
        <p:cxnSp>
          <p:nvCxnSpPr>
            <p:cNvPr id="35" name="Straight Arrow Connector 34"/>
            <p:cNvCxnSpPr>
              <a:stCxn id="26" idx="3"/>
              <a:endCxn id="6" idx="1"/>
            </p:cNvCxnSpPr>
            <p:nvPr/>
          </p:nvCxnSpPr>
          <p:spPr>
            <a:xfrm flipV="1">
              <a:off x="3529013" y="4246336"/>
              <a:ext cx="1521283" cy="178510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rot="18346518">
              <a:off x="2772866" y="4373107"/>
              <a:ext cx="2877736" cy="461665"/>
            </a:xfrm>
            <a:prstGeom prst="rect">
              <a:avLst/>
            </a:prstGeom>
            <a:noFill/>
          </p:spPr>
          <p:txBody>
            <a:bodyPr wrap="square" rtlCol="0">
              <a:spAutoFit/>
            </a:bodyPr>
            <a:lstStyle/>
            <a:p>
              <a:pPr algn="ctr"/>
              <a:r>
                <a:rPr lang="el-GR" sz="2400"/>
                <a:t>Όψεις περιεχομένου</a:t>
              </a:r>
              <a:endParaRPr lang="en-US" sz="2400" dirty="0"/>
            </a:p>
          </p:txBody>
        </p:sp>
      </p:grpSp>
      <p:cxnSp>
        <p:nvCxnSpPr>
          <p:cNvPr id="39" name="Straight Arrow Connector 38"/>
          <p:cNvCxnSpPr>
            <a:stCxn id="5" idx="1"/>
            <a:endCxn id="26" idx="0"/>
          </p:cNvCxnSpPr>
          <p:nvPr/>
        </p:nvCxnSpPr>
        <p:spPr>
          <a:xfrm flipH="1">
            <a:off x="2014538" y="2287174"/>
            <a:ext cx="3181347" cy="3205657"/>
          </a:xfrm>
          <a:prstGeom prst="straightConnector1">
            <a:avLst/>
          </a:prstGeom>
          <a:ln w="508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4070826D-7FBB-194A-8A92-A2B8D829F74C}"/>
              </a:ext>
            </a:extLst>
          </p:cNvPr>
          <p:cNvSpPr txBox="1"/>
          <p:nvPr/>
        </p:nvSpPr>
        <p:spPr>
          <a:xfrm>
            <a:off x="5538839" y="3361833"/>
            <a:ext cx="1114313" cy="461665"/>
          </a:xfrm>
          <a:prstGeom prst="rect">
            <a:avLst/>
          </a:prstGeom>
          <a:noFill/>
        </p:spPr>
        <p:txBody>
          <a:bodyPr wrap="square" rtlCol="0">
            <a:spAutoFit/>
          </a:bodyPr>
          <a:lstStyle/>
          <a:p>
            <a:pPr algn="ctr"/>
            <a:r>
              <a:rPr lang="el-GR" sz="2400" dirty="0"/>
              <a:t>Στόχοι</a:t>
            </a:r>
            <a:endParaRPr lang="en-US" sz="2400" dirty="0"/>
          </a:p>
        </p:txBody>
      </p:sp>
    </p:spTree>
    <p:extLst>
      <p:ext uri="{BB962C8B-B14F-4D97-AF65-F5344CB8AC3E}">
        <p14:creationId xmlns:p14="http://schemas.microsoft.com/office/powerpoint/2010/main" val="304319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4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9" grpId="0"/>
      <p:bldP spid="10" grpId="0" animBg="1"/>
      <p:bldP spid="26" grpId="0" animBg="1"/>
      <p:bldP spid="2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95057"/>
          </a:xfrm>
        </p:spPr>
        <p:txBody>
          <a:bodyPr/>
          <a:lstStyle/>
          <a:p>
            <a:r>
              <a:rPr lang="el-GR" b="1" dirty="0"/>
              <a:t>Ένα κλασικό ερωτηματολόγιο </a:t>
            </a:r>
            <a:r>
              <a:rPr lang="en-US" b="1" dirty="0"/>
              <a:t>NOS</a:t>
            </a:r>
          </a:p>
        </p:txBody>
      </p:sp>
      <p:sp>
        <p:nvSpPr>
          <p:cNvPr id="3" name="TextBox 2">
            <a:extLst>
              <a:ext uri="{FF2B5EF4-FFF2-40B4-BE49-F238E27FC236}">
                <a16:creationId xmlns:a16="http://schemas.microsoft.com/office/drawing/2014/main" id="{FC5F2B96-BD48-7F4B-BB7E-0A0189550DAB}"/>
              </a:ext>
            </a:extLst>
          </p:cNvPr>
          <p:cNvSpPr txBox="1"/>
          <p:nvPr/>
        </p:nvSpPr>
        <p:spPr>
          <a:xfrm>
            <a:off x="838200" y="1576551"/>
            <a:ext cx="10515600" cy="4832092"/>
          </a:xfrm>
          <a:prstGeom prst="rect">
            <a:avLst/>
          </a:prstGeom>
          <a:noFill/>
        </p:spPr>
        <p:txBody>
          <a:bodyPr wrap="square" rtlCol="0">
            <a:spAutoFit/>
          </a:bodyPr>
          <a:lstStyle/>
          <a:p>
            <a:pPr fontAlgn="t"/>
            <a:r>
              <a:rPr lang="el-GR" sz="2800" b="1" dirty="0"/>
              <a:t>Που στοχεύει η Επιστήμη;</a:t>
            </a:r>
          </a:p>
          <a:p>
            <a:pPr fontAlgn="t"/>
            <a:endParaRPr lang="el-GR" sz="2800" b="1" dirty="0"/>
          </a:p>
          <a:p>
            <a:pPr fontAlgn="t"/>
            <a:r>
              <a:rPr lang="el-GR" sz="2800" b="1" dirty="0"/>
              <a:t>Q4. Η Επιστήμη στοχεύει σε μια διαρκή αύξηση της πληρότητας των γνώσεων που παράγει (δηλαδή, να κατανοήσουμε αν είναι δυνατόν τα πάντα)</a:t>
            </a:r>
            <a:endParaRPr lang="el-GR" sz="2800" dirty="0"/>
          </a:p>
          <a:p>
            <a:pPr fontAlgn="t"/>
            <a:r>
              <a:rPr lang="el-GR" sz="2800" b="1" dirty="0"/>
              <a:t>Q5. Η Επιστήμη στοχεύει σε μια διαρκή αύξηση της απλότητας των γνώσεων που παράγει (δηλαδή, να κατανοήσουμε τα πράγματα χρησιμοποιώντας κατά το δυνατόν απλούς κανόνες)</a:t>
            </a:r>
            <a:endParaRPr lang="el-GR" sz="2800" dirty="0"/>
          </a:p>
          <a:p>
            <a:pPr fontAlgn="t"/>
            <a:r>
              <a:rPr lang="el-GR" sz="2800" b="1" dirty="0"/>
              <a:t>Q6. Η Επιστήμη στοχεύει προς την καθολικότητα των γνώσεων που παράγει (δηλαδή, να κατανοήσουμε τα πάντα, χρησιμοποιώντας γενικής ισχύος κανόνες)</a:t>
            </a:r>
            <a:endParaRPr lang="el-GR" sz="2800" dirty="0"/>
          </a:p>
        </p:txBody>
      </p:sp>
    </p:spTree>
    <p:extLst>
      <p:ext uri="{BB962C8B-B14F-4D97-AF65-F5344CB8AC3E}">
        <p14:creationId xmlns:p14="http://schemas.microsoft.com/office/powerpoint/2010/main" val="748388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Ένα κλασικό ερωτηματολόγιο </a:t>
            </a:r>
            <a:r>
              <a:rPr lang="en-US" b="1" dirty="0"/>
              <a:t>NOS</a:t>
            </a:r>
          </a:p>
        </p:txBody>
      </p:sp>
      <p:sp>
        <p:nvSpPr>
          <p:cNvPr id="3" name="TextBox 2">
            <a:extLst>
              <a:ext uri="{FF2B5EF4-FFF2-40B4-BE49-F238E27FC236}">
                <a16:creationId xmlns:a16="http://schemas.microsoft.com/office/drawing/2014/main" id="{77B2BD0D-DF76-2F4A-8EBF-D027FAC62BD3}"/>
              </a:ext>
            </a:extLst>
          </p:cNvPr>
          <p:cNvSpPr txBox="1"/>
          <p:nvPr/>
        </p:nvSpPr>
        <p:spPr>
          <a:xfrm>
            <a:off x="838200" y="1660783"/>
            <a:ext cx="10365828" cy="4832092"/>
          </a:xfrm>
          <a:prstGeom prst="rect">
            <a:avLst/>
          </a:prstGeom>
          <a:noFill/>
        </p:spPr>
        <p:txBody>
          <a:bodyPr wrap="square" rtlCol="0">
            <a:spAutoFit/>
          </a:bodyPr>
          <a:lstStyle/>
          <a:p>
            <a:pPr fontAlgn="t"/>
            <a:r>
              <a:rPr lang="el-GR" sz="2800" b="1" dirty="0"/>
              <a:t>Γιατί η Επιστήμη χρησιμοποιεί τα μαθηματικά;</a:t>
            </a:r>
          </a:p>
          <a:p>
            <a:pPr fontAlgn="t"/>
            <a:endParaRPr lang="el-GR" sz="2800" b="1" dirty="0"/>
          </a:p>
          <a:p>
            <a:pPr fontAlgn="t"/>
            <a:r>
              <a:rPr lang="el-GR" sz="2800" b="1" dirty="0"/>
              <a:t>Q7. Η Επιστήμη χρησιμοποιεί τα Μαθηματικά επειδή με αυτά μπορεί να περιγράψει με ακρίβεια τις σχέσεις των φυσικών οντοτήτων</a:t>
            </a:r>
            <a:endParaRPr lang="el-GR" sz="2800" dirty="0"/>
          </a:p>
          <a:p>
            <a:pPr fontAlgn="t"/>
            <a:r>
              <a:rPr lang="el-GR" sz="2800" b="1" dirty="0"/>
              <a:t>Q8. Η Επιστήμη χρησιμοποιεί τα Μαθηματικά επειδή με αυτά μπορεί να περιγράψει με απλότητα τις σχέσεις των φυσικών οντοτήτων</a:t>
            </a:r>
            <a:endParaRPr lang="el-GR" sz="2800" dirty="0"/>
          </a:p>
          <a:p>
            <a:pPr fontAlgn="t"/>
            <a:r>
              <a:rPr lang="el-GR" sz="2800" b="1" dirty="0"/>
              <a:t>Q9. Η Επιστήμη χρησιμοποιεί τα Μαθηματικά επειδή με αυτά μπορεί να περιγράφει μεγάλο αριθμό φαινομένων με ελάχιστες (μαθηματικές) φράσεις</a:t>
            </a:r>
            <a:endParaRPr lang="el-GR" sz="2800" dirty="0"/>
          </a:p>
        </p:txBody>
      </p:sp>
    </p:spTree>
    <p:extLst>
      <p:ext uri="{BB962C8B-B14F-4D97-AF65-F5344CB8AC3E}">
        <p14:creationId xmlns:p14="http://schemas.microsoft.com/office/powerpoint/2010/main" val="880344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Ένα κλασικό ερωτηματολόγιο </a:t>
            </a:r>
            <a:r>
              <a:rPr lang="en-US" b="1" dirty="0"/>
              <a:t>NOS</a:t>
            </a:r>
          </a:p>
        </p:txBody>
      </p:sp>
      <p:sp>
        <p:nvSpPr>
          <p:cNvPr id="3" name="TextBox 2">
            <a:extLst>
              <a:ext uri="{FF2B5EF4-FFF2-40B4-BE49-F238E27FC236}">
                <a16:creationId xmlns:a16="http://schemas.microsoft.com/office/drawing/2014/main" id="{69A9C85D-F874-2447-BD9A-909491D73DF6}"/>
              </a:ext>
            </a:extLst>
          </p:cNvPr>
          <p:cNvSpPr txBox="1"/>
          <p:nvPr/>
        </p:nvSpPr>
        <p:spPr>
          <a:xfrm>
            <a:off x="838200" y="1785281"/>
            <a:ext cx="9911255" cy="4401205"/>
          </a:xfrm>
          <a:prstGeom prst="rect">
            <a:avLst/>
          </a:prstGeom>
          <a:noFill/>
        </p:spPr>
        <p:txBody>
          <a:bodyPr wrap="square" rtlCol="0">
            <a:spAutoFit/>
          </a:bodyPr>
          <a:lstStyle/>
          <a:p>
            <a:pPr fontAlgn="t"/>
            <a:r>
              <a:rPr lang="el-GR" sz="2800" b="1" dirty="0"/>
              <a:t>Η κουλτούρα της Επιστήμης</a:t>
            </a:r>
          </a:p>
          <a:p>
            <a:pPr fontAlgn="t"/>
            <a:endParaRPr lang="el-GR" sz="2800" b="1" dirty="0"/>
          </a:p>
          <a:p>
            <a:pPr fontAlgn="t"/>
            <a:r>
              <a:rPr lang="el-GR" sz="2800" b="1" dirty="0"/>
              <a:t>Q10. Οι μέθοδοι της Επιστήμης χαρακτηρίζονται κυρίως από τα </a:t>
            </a:r>
            <a:r>
              <a:rPr lang="el-GR" sz="2800" b="1" dirty="0" err="1"/>
              <a:t>αξιακού</a:t>
            </a:r>
            <a:r>
              <a:rPr lang="el-GR" sz="2800" b="1" dirty="0"/>
              <a:t> τύπου χαρακτηριστικά τους παρά από τις τεχνικές/ πρακτικές τους</a:t>
            </a:r>
            <a:endParaRPr lang="el-GR" sz="2800" dirty="0"/>
          </a:p>
          <a:p>
            <a:pPr fontAlgn="t"/>
            <a:r>
              <a:rPr lang="el-GR" sz="2800" b="1" dirty="0"/>
              <a:t>Q11. Βασικό χαρακτηριστικό της Επιστήμης αποτελεί η πίστη ότι το φυσικό Σύμπαν είναι προσιτό στην ανθρώπινη κατανόηση</a:t>
            </a:r>
            <a:endParaRPr lang="el-GR" sz="2800" dirty="0"/>
          </a:p>
          <a:p>
            <a:pPr fontAlgn="t"/>
            <a:r>
              <a:rPr lang="el-GR" sz="2800" b="1" dirty="0"/>
              <a:t>Q12. Η Επιστήμη διατρέχεται από ένα κυρίαρχο χαρακτηριστικό ειλικρίνειας: ειλικρίνειας τόσο στη σκέψη, όσο και στην πράξη της έρευνας</a:t>
            </a:r>
            <a:endParaRPr lang="el-GR" sz="2800" dirty="0"/>
          </a:p>
        </p:txBody>
      </p:sp>
    </p:spTree>
    <p:extLst>
      <p:ext uri="{BB962C8B-B14F-4D97-AF65-F5344CB8AC3E}">
        <p14:creationId xmlns:p14="http://schemas.microsoft.com/office/powerpoint/2010/main" val="3628689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Ένα κλασικό ερωτηματολόγιο </a:t>
            </a:r>
            <a:r>
              <a:rPr lang="en-US" b="1" dirty="0"/>
              <a:t>NOS</a:t>
            </a:r>
          </a:p>
        </p:txBody>
      </p:sp>
      <p:sp>
        <p:nvSpPr>
          <p:cNvPr id="3" name="TextBox 2">
            <a:extLst>
              <a:ext uri="{FF2B5EF4-FFF2-40B4-BE49-F238E27FC236}">
                <a16:creationId xmlns:a16="http://schemas.microsoft.com/office/drawing/2014/main" id="{69A9C85D-F874-2447-BD9A-909491D73DF6}"/>
              </a:ext>
            </a:extLst>
          </p:cNvPr>
          <p:cNvSpPr txBox="1"/>
          <p:nvPr/>
        </p:nvSpPr>
        <p:spPr>
          <a:xfrm>
            <a:off x="838200" y="1660783"/>
            <a:ext cx="10515600" cy="4832092"/>
          </a:xfrm>
          <a:prstGeom prst="rect">
            <a:avLst/>
          </a:prstGeom>
          <a:noFill/>
        </p:spPr>
        <p:txBody>
          <a:bodyPr wrap="square" rtlCol="0">
            <a:spAutoFit/>
          </a:bodyPr>
          <a:lstStyle/>
          <a:p>
            <a:pPr fontAlgn="t"/>
            <a:r>
              <a:rPr lang="el-GR" sz="2800" b="1" dirty="0"/>
              <a:t>Η κουλτούρα της Επιστήμης</a:t>
            </a:r>
          </a:p>
          <a:p>
            <a:pPr fontAlgn="t"/>
            <a:endParaRPr lang="el-GR" sz="2800" b="1" dirty="0"/>
          </a:p>
          <a:p>
            <a:pPr fontAlgn="t"/>
            <a:r>
              <a:rPr lang="el-GR" sz="2800" b="1" dirty="0"/>
              <a:t>Q13. Υπάρχει ένας εξωτερικός αντικειμενικός κόσμος, ανεξάρτητος από την ύπαρξη ή μη κάποιου σκεπτόμενου ανθρώπου-παρατηρητή</a:t>
            </a:r>
            <a:endParaRPr lang="el-GR" sz="2800" dirty="0"/>
          </a:p>
          <a:p>
            <a:pPr fontAlgn="t"/>
            <a:r>
              <a:rPr lang="el-GR" sz="2800" b="1" dirty="0"/>
              <a:t>Q14. Οι πλήρως ορισμένες έννοιες μιας επιστημονικής περιοχής οδηγούν με ασφάλεια το πείραμα ή την παρατήρηση στη διαπίστωση του αν μια θεωρία είναι σωστή ή λάθος</a:t>
            </a:r>
            <a:endParaRPr lang="el-GR" sz="2800" dirty="0"/>
          </a:p>
          <a:p>
            <a:pPr fontAlgn="t"/>
            <a:r>
              <a:rPr lang="el-GR" sz="2800" b="1" dirty="0"/>
              <a:t>Q15. Οι πλήρως ορισμένες έννοιες μιας επιστημονικής περιοχής, που οδηγούν με ασφάλεια το πείραμα ή την παρατήρηση στη διαπίστωση του ποια θεωρία είναι σωστή, αποτελούν αναπαράσταση της πραγματικότητας</a:t>
            </a:r>
            <a:endParaRPr lang="el-GR" sz="2800" dirty="0"/>
          </a:p>
        </p:txBody>
      </p:sp>
    </p:spTree>
    <p:extLst>
      <p:ext uri="{BB962C8B-B14F-4D97-AF65-F5344CB8AC3E}">
        <p14:creationId xmlns:p14="http://schemas.microsoft.com/office/powerpoint/2010/main" val="4238564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1443</TotalTime>
  <Words>3177</Words>
  <Application>Microsoft Macintosh PowerPoint</Application>
  <PresentationFormat>Widescreen</PresentationFormat>
  <Paragraphs>340</Paragraphs>
  <Slides>54</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54</vt:i4>
      </vt:variant>
    </vt:vector>
  </HeadingPairs>
  <TitlesOfParts>
    <vt:vector size="59" baseType="lpstr">
      <vt:lpstr>Arial</vt:lpstr>
      <vt:lpstr>Calibri</vt:lpstr>
      <vt:lpstr>Calibri Light</vt:lpstr>
      <vt:lpstr>Times New Roman</vt:lpstr>
      <vt:lpstr>Office Theme</vt:lpstr>
      <vt:lpstr>Τι είναι η Διδακτική των Φυσικών Επιστημών;</vt:lpstr>
      <vt:lpstr>Η Διδακτική των Φυσικών Επιστημών ορίζεται ως η επιστημονική πειθαρχεία που…</vt:lpstr>
      <vt:lpstr>Τι είναι η Επιστήμη;  ή  Ποια είναι η φύση της Επιστήμης;</vt:lpstr>
      <vt:lpstr>Αν μας ενδιαφέρει τι προωθούμε στην εκπαίδευση…  όπου μετασχηματίζουμε εσκεμμένα το περιεχόμενο…</vt:lpstr>
      <vt:lpstr>Ένα κλασικό ερωτηματολόγιο NOS</vt:lpstr>
      <vt:lpstr>Ένα κλασικό ερωτηματολόγιο NOS</vt:lpstr>
      <vt:lpstr>Ένα κλασικό ερωτηματολόγιο NOS</vt:lpstr>
      <vt:lpstr>Ένα κλασικό ερωτηματολόγιο NOS</vt:lpstr>
      <vt:lpstr>Ένα κλασικό ερωτηματολόγιο NOS</vt:lpstr>
      <vt:lpstr>Ένα κλασικό ερωτηματολόγιο NOS</vt:lpstr>
      <vt:lpstr>Ένα κλασικό ερωτηματολόγιο NOS</vt:lpstr>
      <vt:lpstr>Ένα κλασικό ερωτηματολόγιο NOS</vt:lpstr>
      <vt:lpstr>Ένα κλασικό ερωτηματολόγιο NOS</vt:lpstr>
      <vt:lpstr>Ένα κλασικό ερωτηματολόγιο NOS</vt:lpstr>
      <vt:lpstr>Αν μας ενδιαφέρει τι λένε οι φιλόσοφοι… οι οποίοι προσπαθούν να οικοδομήσουν λόγο που αναπαριστά την αλήθεια/ πραγματικότητα… </vt:lpstr>
      <vt:lpstr>Κλασικές φιλοσοφικές προσεγγίσεις</vt:lpstr>
      <vt:lpstr>Κλασικές φιλοσοφικές προσεγγίσεις</vt:lpstr>
      <vt:lpstr>Ένα φιλοσοφικό μοντέλο… που στηρίζεται στην υπόθεση ότι η επιστημονική γνώση πηγάζει από την πράξη… και όχι ότι η πράξη καθοδηγείται από τη γνώση…</vt:lpstr>
      <vt:lpstr>Η δουλειά των επιστημόνων (Hacking, 1992)</vt:lpstr>
      <vt:lpstr>Παράδειγμα: Η επαγωγική δουλειά</vt:lpstr>
      <vt:lpstr>Παράδειγμα: Η παραγωγική δουλειά</vt:lpstr>
      <vt:lpstr>και η δουλειά των δασκάλων: π.χ. μεταφορά…</vt:lpstr>
      <vt:lpstr>και η δουλειά των δασκάλων: π.χ. εποικοδόμηση</vt:lpstr>
      <vt:lpstr>και η δουλειά των δασκάλων: π.χ. διερεύνηση…</vt:lpstr>
      <vt:lpstr>Ένα κοινωνιολογικό μοντέλο… που στηρίζεται στην υπόθεση ότι η γνώση πηγάζει από την πράξη… και όχι ότι η πράξη καθοδηγείται από τη γνώση…</vt:lpstr>
      <vt:lpstr>Το μαγγανοπήγαδο της πράξης (A. Pickering) </vt:lpstr>
      <vt:lpstr>Μελέτη περίπτωσης</vt:lpstr>
      <vt:lpstr>Ένα κοινωνιολογικό μοντέλο… που στηρίζεται στην υπόθεση ότι η γνώση πηγάζει από την πράξη… και όχι ότι η πράξη καθοδηγείται από τη γνώση…</vt:lpstr>
      <vt:lpstr>Η αναπαραγωγή των εκπαιδευτικών δομών</vt:lpstr>
      <vt:lpstr>Βασικές υποθέσεις</vt:lpstr>
      <vt:lpstr>Δυναμική των δομών</vt:lpstr>
      <vt:lpstr>Οι δομές βρίσκονται σε ρίσκο… </vt:lpstr>
      <vt:lpstr>Η εκπαίδευση στις ΦΕ αλλάζει…</vt:lpstr>
      <vt:lpstr>Σκοπός: Μόρφωση στο πλαίσιο της παράδοσης του διαφωτισμού</vt:lpstr>
      <vt:lpstr>Σκοπός: Κοινωνικός έλεγχος της επιστημονικής δραστηριότητας</vt:lpstr>
      <vt:lpstr>Σκοπός: «Παραγωγή» πολλών και καλών επιστημόνων</vt:lpstr>
      <vt:lpstr>Σκοπός: Επιστημονικός γραμματισμός (κοινωνία της γνώσης)</vt:lpstr>
      <vt:lpstr>Σκοπός: Ανάπτυξη στο πλαίσιο της κρίσης της παγκόσμιας οικονομίας</vt:lpstr>
      <vt:lpstr>Η συνολική εικόνα σήμερα…</vt:lpstr>
      <vt:lpstr>Μια πρώτη εικόνα</vt:lpstr>
      <vt:lpstr>Μια πρώτη εικόνα</vt:lpstr>
      <vt:lpstr>Μια πρώτη εικόνα (γραμματισμού)</vt:lpstr>
      <vt:lpstr>Μια πρώτη εικόνα (δημιουργικότητας)</vt:lpstr>
      <vt:lpstr>Γιατί η Επιστήμη αλλάζει επίσης…</vt:lpstr>
      <vt:lpstr>ΤΟ ΠΕΡΙΕΧΟΜΕΝΟ/ΓΝΩΣΗ ΣΕ ΜΙΑ ΙΣΤΟΡΙΚΗ ΠΡΟΣΕΓΓΙΣΗ</vt:lpstr>
      <vt:lpstr>ΤΟ ΠΕΡΙΕΧΟΜΕΝΟ/ΓΝΩΣΗ ΣΕ ΜΙΑ ΙΣΤΟΡΙΚΗ ΠΡΟΣΕΓΓΙΣΗ</vt:lpstr>
      <vt:lpstr>ΤΟ ΠΕΡΙΕΧΟΜΕΝΟ/ΓΝΩΣΗ ΣΕ ΜΙΑ ΙΣΤΟΡΙΚΗ ΠΡΟΣΕΓΓΙΣΗ</vt:lpstr>
      <vt:lpstr>ΤΟ ΠΕΡΙΕΧΟΜΕΝΟ/ΓΝΩΣΗ ΣΕ ΜΙΑ ΙΣΤΟΡΙΚΗ ΠΡΟΣΕΓΓΙΣΗ</vt:lpstr>
      <vt:lpstr>Με ποιον τρόπο παρεμβαίνει σήμερα η επιστήμη (μέσω της πολιτικής) στην εκπαίδευση…</vt:lpstr>
      <vt:lpstr>Μια σύγχρονη προβληματική </vt:lpstr>
      <vt:lpstr>Μια σύγχρονη προβληματική </vt:lpstr>
      <vt:lpstr>Μια σύγχρονη προβληματική </vt:lpstr>
      <vt:lpstr>Πρόγραμμα σπουδών ΦΕ</vt:lpstr>
      <vt:lpstr>Δυναμική του Προγράμματος Σπουδών</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Επιστημολογία…  στην εκπαίδευση στις Φυσικές Επιστήμες</dc:title>
  <dc:creator>Vasilis Tselfes</dc:creator>
  <cp:lastModifiedBy>Microsoft Office User</cp:lastModifiedBy>
  <cp:revision>78</cp:revision>
  <dcterms:created xsi:type="dcterms:W3CDTF">2016-04-10T08:12:00Z</dcterms:created>
  <dcterms:modified xsi:type="dcterms:W3CDTF">2019-10-22T08:56:44Z</dcterms:modified>
</cp:coreProperties>
</file>