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22" r:id="rId3"/>
    <p:sldId id="328" r:id="rId4"/>
    <p:sldId id="281" r:id="rId5"/>
    <p:sldId id="291" r:id="rId6"/>
    <p:sldId id="307" r:id="rId7"/>
    <p:sldId id="292" r:id="rId8"/>
    <p:sldId id="325" r:id="rId9"/>
    <p:sldId id="329" r:id="rId10"/>
    <p:sldId id="327" r:id="rId11"/>
    <p:sldId id="293" r:id="rId12"/>
    <p:sldId id="294" r:id="rId13"/>
    <p:sldId id="295" r:id="rId14"/>
    <p:sldId id="308" r:id="rId15"/>
    <p:sldId id="296" r:id="rId16"/>
    <p:sldId id="297" r:id="rId17"/>
    <p:sldId id="298" r:id="rId18"/>
    <p:sldId id="299" r:id="rId19"/>
    <p:sldId id="309" r:id="rId20"/>
    <p:sldId id="300" r:id="rId21"/>
    <p:sldId id="301" r:id="rId22"/>
    <p:sldId id="302" r:id="rId23"/>
    <p:sldId id="303" r:id="rId24"/>
    <p:sldId id="310" r:id="rId25"/>
    <p:sldId id="311" r:id="rId26"/>
    <p:sldId id="313" r:id="rId27"/>
    <p:sldId id="314" r:id="rId28"/>
    <p:sldId id="315" r:id="rId29"/>
    <p:sldId id="316" r:id="rId30"/>
    <p:sldId id="317" r:id="rId31"/>
    <p:sldId id="318" r:id="rId32"/>
    <p:sldId id="319" r:id="rId33"/>
    <p:sldId id="320" r:id="rId34"/>
    <p:sldId id="321" r:id="rId35"/>
    <p:sldId id="282" r:id="rId36"/>
    <p:sldId id="283" r:id="rId37"/>
    <p:sldId id="284" r:id="rId38"/>
    <p:sldId id="286" r:id="rId39"/>
    <p:sldId id="287" r:id="rId40"/>
    <p:sldId id="288" r:id="rId41"/>
    <p:sldId id="289" r:id="rId42"/>
    <p:sldId id="330" r:id="rId43"/>
    <p:sldId id="290" r:id="rId4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FF66"/>
    <a:srgbClr val="FF3399"/>
    <a:srgbClr val="99FF33"/>
    <a:srgbClr val="FF3300"/>
    <a:srgbClr val="333333"/>
    <a:srgbClr val="336600"/>
    <a:srgbClr val="FFCCF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17" autoAdjust="0"/>
  </p:normalViewPr>
  <p:slideViewPr>
    <p:cSldViewPr>
      <p:cViewPr varScale="1">
        <p:scale>
          <a:sx n="64" d="100"/>
          <a:sy n="64" d="100"/>
        </p:scale>
        <p:origin x="148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a:t>Κάντε κλικ για να επεξεργαστείτε τον υπότιτλο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91A67416-0375-46AB-A06A-DB7973C50161}"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F5E10E44-E3B1-4B56-9DF9-42A7A57956C6}"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02A41726-42F5-48C4-8137-37EBCF75A4D7}"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a:t>Kλικ για επεξεργασία του τίτλου</a:t>
            </a:r>
          </a:p>
        </p:txBody>
      </p:sp>
      <p:sp>
        <p:nvSpPr>
          <p:cNvPr id="3" name="2 - Θέση κειμένου"/>
          <p:cNvSpPr>
            <a:spLocks noGrp="1"/>
          </p:cNvSpPr>
          <p:nvPr>
            <p:ph type="body" sz="half" idx="1"/>
          </p:nvPr>
        </p:nvSpPr>
        <p:spPr>
          <a:xfrm>
            <a:off x="457200" y="1600200"/>
            <a:ext cx="4038600" cy="4525963"/>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B875097C-05DF-46F1-872F-B25891A75E7A}" type="slidenum">
              <a:rPr lang="el-GR"/>
              <a:pPr>
                <a:defRP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Τίτλος, 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a:t>Kλικ για επεξεργασία του τίτλου</a:t>
            </a:r>
          </a:p>
        </p:txBody>
      </p:sp>
      <p:sp>
        <p:nvSpPr>
          <p:cNvPr id="3" name="2 - Θέση κειμένου"/>
          <p:cNvSpPr>
            <a:spLocks noGrp="1"/>
          </p:cNvSpPr>
          <p:nvPr>
            <p:ph type="body" sz="half" idx="1"/>
          </p:nvPr>
        </p:nvSpPr>
        <p:spPr>
          <a:xfrm>
            <a:off x="457200" y="1600200"/>
            <a:ext cx="4038600" cy="4525963"/>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quarter" idx="2"/>
          </p:nvPr>
        </p:nvSpPr>
        <p:spPr>
          <a:xfrm>
            <a:off x="4648200" y="1600200"/>
            <a:ext cx="4038600" cy="2185988"/>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περιεχομένου"/>
          <p:cNvSpPr>
            <a:spLocks noGrp="1"/>
          </p:cNvSpPr>
          <p:nvPr>
            <p:ph sz="quarter" idx="3"/>
          </p:nvPr>
        </p:nvSpPr>
        <p:spPr>
          <a:xfrm>
            <a:off x="4648200" y="3938588"/>
            <a:ext cx="4038600" cy="2187575"/>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Rectangle 4"/>
          <p:cNvSpPr>
            <a:spLocks noGrp="1" noChangeArrowheads="1"/>
          </p:cNvSpPr>
          <p:nvPr>
            <p:ph type="dt" sz="half" idx="10"/>
          </p:nvPr>
        </p:nvSpPr>
        <p:spPr>
          <a:ln/>
        </p:spPr>
        <p:txBody>
          <a:bodyPr/>
          <a:lstStyle>
            <a:lvl1pPr>
              <a:defRPr/>
            </a:lvl1pPr>
          </a:lstStyle>
          <a:p>
            <a:pPr>
              <a:defRPr/>
            </a:pPr>
            <a:endParaRPr lang="el-GR"/>
          </a:p>
        </p:txBody>
      </p:sp>
      <p:sp>
        <p:nvSpPr>
          <p:cNvPr id="7" name="Rectangle 5"/>
          <p:cNvSpPr>
            <a:spLocks noGrp="1" noChangeArrowheads="1"/>
          </p:cNvSpPr>
          <p:nvPr>
            <p:ph type="ftr" sz="quarter" idx="11"/>
          </p:nvPr>
        </p:nvSpPr>
        <p:spPr>
          <a:ln/>
        </p:spPr>
        <p:txBody>
          <a:bodyPr/>
          <a:lstStyle>
            <a:lvl1pPr>
              <a:defRPr/>
            </a:lvl1pPr>
          </a:lstStyle>
          <a:p>
            <a:pPr>
              <a:defRPr/>
            </a:pPr>
            <a:endParaRPr lang="el-GR"/>
          </a:p>
        </p:txBody>
      </p:sp>
      <p:sp>
        <p:nvSpPr>
          <p:cNvPr id="8" name="Rectangle 6"/>
          <p:cNvSpPr>
            <a:spLocks noGrp="1" noChangeArrowheads="1"/>
          </p:cNvSpPr>
          <p:nvPr>
            <p:ph type="sldNum" sz="quarter" idx="12"/>
          </p:nvPr>
        </p:nvSpPr>
        <p:spPr>
          <a:ln/>
        </p:spPr>
        <p:txBody>
          <a:bodyPr/>
          <a:lstStyle>
            <a:lvl1pPr>
              <a:defRPr/>
            </a:lvl1pPr>
          </a:lstStyle>
          <a:p>
            <a:pPr>
              <a:defRPr/>
            </a:pPr>
            <a:fld id="{DB6ECF7B-495A-4E81-922C-4C7CF4A901F9}"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A96ADDD5-9498-4F17-808E-4459026A6456}"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4"/>
          <p:cNvSpPr>
            <a:spLocks noGrp="1" noChangeArrowheads="1"/>
          </p:cNvSpPr>
          <p:nvPr>
            <p:ph type="dt" sz="half" idx="10"/>
          </p:nvPr>
        </p:nvSpPr>
        <p:spPr>
          <a:ln/>
        </p:spPr>
        <p:txBody>
          <a:bodyPr/>
          <a:lstStyle>
            <a:lvl1pPr>
              <a:defRPr/>
            </a:lvl1pPr>
          </a:lstStyle>
          <a:p>
            <a:pPr>
              <a:defRPr/>
            </a:pPr>
            <a:endParaRPr lang="el-GR"/>
          </a:p>
        </p:txBody>
      </p:sp>
      <p:sp>
        <p:nvSpPr>
          <p:cNvPr id="5" name="Rectangle 5"/>
          <p:cNvSpPr>
            <a:spLocks noGrp="1" noChangeArrowheads="1"/>
          </p:cNvSpPr>
          <p:nvPr>
            <p:ph type="ftr" sz="quarter" idx="11"/>
          </p:nvPr>
        </p:nvSpPr>
        <p:spPr>
          <a:ln/>
        </p:spPr>
        <p:txBody>
          <a:bodyPr/>
          <a:lstStyle>
            <a:lvl1pPr>
              <a:defRPr/>
            </a:lvl1pPr>
          </a:lstStyle>
          <a:p>
            <a:pPr>
              <a:defRPr/>
            </a:pPr>
            <a:endParaRPr lang="el-GR"/>
          </a:p>
        </p:txBody>
      </p:sp>
      <p:sp>
        <p:nvSpPr>
          <p:cNvPr id="6" name="Rectangle 6"/>
          <p:cNvSpPr>
            <a:spLocks noGrp="1" noChangeArrowheads="1"/>
          </p:cNvSpPr>
          <p:nvPr>
            <p:ph type="sldNum" sz="quarter" idx="12"/>
          </p:nvPr>
        </p:nvSpPr>
        <p:spPr>
          <a:ln/>
        </p:spPr>
        <p:txBody>
          <a:bodyPr/>
          <a:lstStyle>
            <a:lvl1pPr>
              <a:defRPr/>
            </a:lvl1pPr>
          </a:lstStyle>
          <a:p>
            <a:pPr>
              <a:defRPr/>
            </a:pPr>
            <a:fld id="{286194D8-7CCE-4583-8CDC-C8A7C5711BBD}"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FD1719D3-B5CF-4F39-97A2-66509833645A}"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4"/>
          <p:cNvSpPr>
            <a:spLocks noGrp="1" noChangeArrowheads="1"/>
          </p:cNvSpPr>
          <p:nvPr>
            <p:ph type="dt" sz="half" idx="10"/>
          </p:nvPr>
        </p:nvSpPr>
        <p:spPr>
          <a:ln/>
        </p:spPr>
        <p:txBody>
          <a:bodyPr/>
          <a:lstStyle>
            <a:lvl1pPr>
              <a:defRPr/>
            </a:lvl1pPr>
          </a:lstStyle>
          <a:p>
            <a:pPr>
              <a:defRPr/>
            </a:pPr>
            <a:endParaRPr lang="el-GR"/>
          </a:p>
        </p:txBody>
      </p:sp>
      <p:sp>
        <p:nvSpPr>
          <p:cNvPr id="8" name="Rectangle 5"/>
          <p:cNvSpPr>
            <a:spLocks noGrp="1" noChangeArrowheads="1"/>
          </p:cNvSpPr>
          <p:nvPr>
            <p:ph type="ftr" sz="quarter" idx="11"/>
          </p:nvPr>
        </p:nvSpPr>
        <p:spPr>
          <a:ln/>
        </p:spPr>
        <p:txBody>
          <a:bodyPr/>
          <a:lstStyle>
            <a:lvl1pPr>
              <a:defRPr/>
            </a:lvl1pPr>
          </a:lstStyle>
          <a:p>
            <a:pPr>
              <a:defRPr/>
            </a:pPr>
            <a:endParaRPr lang="el-GR"/>
          </a:p>
        </p:txBody>
      </p:sp>
      <p:sp>
        <p:nvSpPr>
          <p:cNvPr id="9" name="Rectangle 6"/>
          <p:cNvSpPr>
            <a:spLocks noGrp="1" noChangeArrowheads="1"/>
          </p:cNvSpPr>
          <p:nvPr>
            <p:ph type="sldNum" sz="quarter" idx="12"/>
          </p:nvPr>
        </p:nvSpPr>
        <p:spPr>
          <a:ln/>
        </p:spPr>
        <p:txBody>
          <a:bodyPr/>
          <a:lstStyle>
            <a:lvl1pPr>
              <a:defRPr/>
            </a:lvl1pPr>
          </a:lstStyle>
          <a:p>
            <a:pPr>
              <a:defRPr/>
            </a:pPr>
            <a:fld id="{CC23B61A-4BBC-40BA-914B-F86C31CA39AD}"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4"/>
          <p:cNvSpPr>
            <a:spLocks noGrp="1" noChangeArrowheads="1"/>
          </p:cNvSpPr>
          <p:nvPr>
            <p:ph type="dt" sz="half" idx="10"/>
          </p:nvPr>
        </p:nvSpPr>
        <p:spPr>
          <a:ln/>
        </p:spPr>
        <p:txBody>
          <a:bodyPr/>
          <a:lstStyle>
            <a:lvl1pPr>
              <a:defRPr/>
            </a:lvl1pPr>
          </a:lstStyle>
          <a:p>
            <a:pPr>
              <a:defRPr/>
            </a:pPr>
            <a:endParaRPr lang="el-GR"/>
          </a:p>
        </p:txBody>
      </p:sp>
      <p:sp>
        <p:nvSpPr>
          <p:cNvPr id="4" name="Rectangle 5"/>
          <p:cNvSpPr>
            <a:spLocks noGrp="1" noChangeArrowheads="1"/>
          </p:cNvSpPr>
          <p:nvPr>
            <p:ph type="ftr" sz="quarter" idx="11"/>
          </p:nvPr>
        </p:nvSpPr>
        <p:spPr>
          <a:ln/>
        </p:spPr>
        <p:txBody>
          <a:bodyPr/>
          <a:lstStyle>
            <a:lvl1pPr>
              <a:defRPr/>
            </a:lvl1pPr>
          </a:lstStyle>
          <a:p>
            <a:pPr>
              <a:defRPr/>
            </a:pPr>
            <a:endParaRPr lang="el-GR"/>
          </a:p>
        </p:txBody>
      </p:sp>
      <p:sp>
        <p:nvSpPr>
          <p:cNvPr id="5" name="Rectangle 6"/>
          <p:cNvSpPr>
            <a:spLocks noGrp="1" noChangeArrowheads="1"/>
          </p:cNvSpPr>
          <p:nvPr>
            <p:ph type="sldNum" sz="quarter" idx="12"/>
          </p:nvPr>
        </p:nvSpPr>
        <p:spPr>
          <a:ln/>
        </p:spPr>
        <p:txBody>
          <a:bodyPr/>
          <a:lstStyle>
            <a:lvl1pPr>
              <a:defRPr/>
            </a:lvl1pPr>
          </a:lstStyle>
          <a:p>
            <a:pPr>
              <a:defRPr/>
            </a:pPr>
            <a:fld id="{DF5D7B42-6CE3-4C9E-B37A-48040BFF2A55}"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76F01F2B-CAA5-4B94-9F24-F98F83F38AC3}"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E05D3E1E-0CFD-4025-8DFC-A73F4FF65965}"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4"/>
          <p:cNvSpPr>
            <a:spLocks noGrp="1" noChangeArrowheads="1"/>
          </p:cNvSpPr>
          <p:nvPr>
            <p:ph type="dt" sz="half" idx="10"/>
          </p:nvPr>
        </p:nvSpPr>
        <p:spPr>
          <a:ln/>
        </p:spPr>
        <p:txBody>
          <a:bodyPr/>
          <a:lstStyle>
            <a:lvl1pPr>
              <a:defRPr/>
            </a:lvl1pPr>
          </a:lstStyle>
          <a:p>
            <a:pPr>
              <a:defRPr/>
            </a:pPr>
            <a:endParaRPr lang="el-GR"/>
          </a:p>
        </p:txBody>
      </p:sp>
      <p:sp>
        <p:nvSpPr>
          <p:cNvPr id="6" name="Rectangle 5"/>
          <p:cNvSpPr>
            <a:spLocks noGrp="1" noChangeArrowheads="1"/>
          </p:cNvSpPr>
          <p:nvPr>
            <p:ph type="ftr" sz="quarter" idx="11"/>
          </p:nvPr>
        </p:nvSpPr>
        <p:spPr>
          <a:ln/>
        </p:spPr>
        <p:txBody>
          <a:bodyPr/>
          <a:lstStyle>
            <a:lvl1pPr>
              <a:defRPr/>
            </a:lvl1pPr>
          </a:lstStyle>
          <a:p>
            <a:pPr>
              <a:defRPr/>
            </a:pPr>
            <a:endParaRPr lang="el-GR"/>
          </a:p>
        </p:txBody>
      </p:sp>
      <p:sp>
        <p:nvSpPr>
          <p:cNvPr id="7" name="Rectangle 6"/>
          <p:cNvSpPr>
            <a:spLocks noGrp="1" noChangeArrowheads="1"/>
          </p:cNvSpPr>
          <p:nvPr>
            <p:ph type="sldNum" sz="quarter" idx="12"/>
          </p:nvPr>
        </p:nvSpPr>
        <p:spPr>
          <a:ln/>
        </p:spPr>
        <p:txBody>
          <a:bodyPr/>
          <a:lstStyle>
            <a:lvl1pPr>
              <a:defRPr/>
            </a:lvl1pPr>
          </a:lstStyle>
          <a:p>
            <a:pPr>
              <a:defRPr/>
            </a:pPr>
            <a:fld id="{B8770857-6B22-4975-8A36-A2EF06CCEB31}"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a:t>Κάντε κλικ για να επεξεργαστείτε τον τίτλο</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l-G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A5603C3-CC79-48EC-8612-230241D53391}"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8.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539750" y="476250"/>
            <a:ext cx="8064500" cy="1554163"/>
          </a:xfrm>
          <a:prstGeom prst="rect">
            <a:avLst/>
          </a:prstGeom>
          <a:noFill/>
          <a:ln w="9525">
            <a:noFill/>
            <a:miter lim="800000"/>
            <a:headEnd/>
            <a:tailEnd/>
          </a:ln>
        </p:spPr>
        <p:txBody>
          <a:bodyPr>
            <a:spAutoFit/>
          </a:bodyPr>
          <a:lstStyle/>
          <a:p>
            <a:pPr algn="ctr">
              <a:spcBef>
                <a:spcPct val="50000"/>
              </a:spcBef>
            </a:pPr>
            <a:r>
              <a:rPr lang="el-GR" sz="3200" b="1">
                <a:solidFill>
                  <a:srgbClr val="CC0000"/>
                </a:solidFill>
              </a:rPr>
              <a:t>Οι παιδαγωγικές επιλογές της εκπαίδευσης για το Περιβάλλον και την Αειφορία</a:t>
            </a:r>
          </a:p>
        </p:txBody>
      </p:sp>
      <p:pic>
        <p:nvPicPr>
          <p:cNvPr id="2051" name="Picture 5" descr="flowers32"/>
          <p:cNvPicPr>
            <a:picLocks noChangeAspect="1" noChangeArrowheads="1" noCrop="1"/>
          </p:cNvPicPr>
          <p:nvPr/>
        </p:nvPicPr>
        <p:blipFill>
          <a:blip r:embed="rId2" cstate="print"/>
          <a:srcRect/>
          <a:stretch>
            <a:fillRect/>
          </a:stretch>
        </p:blipFill>
        <p:spPr bwMode="auto">
          <a:xfrm>
            <a:off x="6156325" y="2060575"/>
            <a:ext cx="2520950" cy="2520950"/>
          </a:xfrm>
          <a:prstGeom prst="rect">
            <a:avLst/>
          </a:prstGeom>
          <a:noFill/>
          <a:ln w="9525">
            <a:noFill/>
            <a:miter lim="800000"/>
            <a:headEnd/>
            <a:tailEnd/>
          </a:ln>
        </p:spPr>
      </p:pic>
      <p:sp>
        <p:nvSpPr>
          <p:cNvPr id="2052" name="Text Box 6"/>
          <p:cNvSpPr txBox="1">
            <a:spLocks noChangeArrowheads="1"/>
          </p:cNvSpPr>
          <p:nvPr/>
        </p:nvSpPr>
        <p:spPr bwMode="auto">
          <a:xfrm>
            <a:off x="611188" y="4652963"/>
            <a:ext cx="4824412" cy="1477328"/>
          </a:xfrm>
          <a:prstGeom prst="rect">
            <a:avLst/>
          </a:prstGeom>
          <a:noFill/>
          <a:ln w="9525">
            <a:noFill/>
            <a:miter lim="800000"/>
            <a:headEnd/>
            <a:tailEnd/>
          </a:ln>
        </p:spPr>
        <p:txBody>
          <a:bodyPr>
            <a:spAutoFit/>
          </a:bodyPr>
          <a:lstStyle/>
          <a:p>
            <a:pPr>
              <a:spcBef>
                <a:spcPct val="50000"/>
              </a:spcBef>
            </a:pPr>
            <a:r>
              <a:rPr lang="el-GR" dirty="0"/>
              <a:t>Πηνελόπη Παπαδοπούλου</a:t>
            </a:r>
          </a:p>
          <a:p>
            <a:pPr>
              <a:spcBef>
                <a:spcPct val="50000"/>
              </a:spcBef>
            </a:pPr>
            <a:r>
              <a:rPr lang="el-GR" dirty="0"/>
              <a:t>Βιολόγος, Δρ Επιστημών της Αγωγής</a:t>
            </a:r>
          </a:p>
          <a:p>
            <a:pPr>
              <a:spcBef>
                <a:spcPct val="50000"/>
              </a:spcBef>
            </a:pPr>
            <a:r>
              <a:rPr lang="el-GR" dirty="0"/>
              <a:t>Αναπληρώτρια καθηγήτρια, Πανεπιστήμιο Δυτικής Μακεδονίας, Τμήμα Νηπιαγωγών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95288" y="0"/>
            <a:ext cx="8229600" cy="1143000"/>
          </a:xfrm>
        </p:spPr>
        <p:txBody>
          <a:bodyPr/>
          <a:lstStyle/>
          <a:p>
            <a:pPr eaLnBrk="1" hangingPunct="1"/>
            <a:r>
              <a:rPr lang="el-GR" sz="2000" b="1">
                <a:solidFill>
                  <a:srgbClr val="339966"/>
                </a:solidFill>
                <a:latin typeface="Comic Sans MS" pitchFamily="66" charset="0"/>
              </a:rPr>
              <a:t>Παιδαγωγικά χαρακτηριστικά της Π</a:t>
            </a:r>
            <a:r>
              <a:rPr lang="en-US" sz="2000" b="1">
                <a:solidFill>
                  <a:srgbClr val="339966"/>
                </a:solidFill>
                <a:latin typeface="Comic Sans MS" pitchFamily="66" charset="0"/>
              </a:rPr>
              <a:t>.</a:t>
            </a:r>
            <a:r>
              <a:rPr lang="el-GR" sz="2000" b="1">
                <a:solidFill>
                  <a:srgbClr val="339966"/>
                </a:solidFill>
                <a:latin typeface="Comic Sans MS" pitchFamily="66" charset="0"/>
              </a:rPr>
              <a:t>Ε</a:t>
            </a:r>
            <a:r>
              <a:rPr lang="en-US" sz="2000" b="1">
                <a:solidFill>
                  <a:srgbClr val="339966"/>
                </a:solidFill>
                <a:latin typeface="Comic Sans MS" pitchFamily="66" charset="0"/>
              </a:rPr>
              <a:t>.</a:t>
            </a:r>
            <a:r>
              <a:rPr lang="el-GR" sz="4000" b="1">
                <a:solidFill>
                  <a:srgbClr val="CC0000"/>
                </a:solidFill>
                <a:latin typeface="Comic Sans MS" pitchFamily="66" charset="0"/>
              </a:rPr>
              <a:t> Μαθητοκεντρισμός</a:t>
            </a:r>
          </a:p>
        </p:txBody>
      </p:sp>
      <p:sp>
        <p:nvSpPr>
          <p:cNvPr id="38915" name="Rectangle 3"/>
          <p:cNvSpPr>
            <a:spLocks noGrp="1" noChangeArrowheads="1"/>
          </p:cNvSpPr>
          <p:nvPr>
            <p:ph type="body" sz="half" idx="1"/>
          </p:nvPr>
        </p:nvSpPr>
        <p:spPr>
          <a:xfrm>
            <a:off x="323850" y="1268413"/>
            <a:ext cx="8291513" cy="4924425"/>
          </a:xfrm>
        </p:spPr>
        <p:txBody>
          <a:bodyPr/>
          <a:lstStyle/>
          <a:p>
            <a:pPr eaLnBrk="1" hangingPunct="1">
              <a:lnSpc>
                <a:spcPct val="90000"/>
              </a:lnSpc>
              <a:buFontTx/>
              <a:buNone/>
            </a:pPr>
            <a:r>
              <a:rPr lang="el-GR" sz="2800">
                <a:latin typeface="Comic Sans MS" pitchFamily="66" charset="0"/>
              </a:rPr>
              <a:t>Η Κριτική στο σχολικό σύστημα επικεντρώνεται:</a:t>
            </a:r>
          </a:p>
          <a:p>
            <a:pPr eaLnBrk="1" hangingPunct="1">
              <a:lnSpc>
                <a:spcPct val="90000"/>
              </a:lnSpc>
            </a:pPr>
            <a:r>
              <a:rPr lang="el-GR">
                <a:latin typeface="Comic Sans MS" pitchFamily="66" charset="0"/>
              </a:rPr>
              <a:t>Στον </a:t>
            </a:r>
            <a:r>
              <a:rPr lang="el-GR" b="1">
                <a:solidFill>
                  <a:srgbClr val="CC0000"/>
                </a:solidFill>
                <a:latin typeface="Comic Sans MS" pitchFamily="66" charset="0"/>
                <a:hlinkClick r:id="rId2" action="ppaction://hlinksldjump"/>
              </a:rPr>
              <a:t>αυξημένο ρόλο των εκπαιδευτικών</a:t>
            </a:r>
            <a:endParaRPr lang="el-GR" b="1">
              <a:solidFill>
                <a:srgbClr val="CC0000"/>
              </a:solidFill>
              <a:latin typeface="Comic Sans MS" pitchFamily="66" charset="0"/>
            </a:endParaRPr>
          </a:p>
          <a:p>
            <a:pPr eaLnBrk="1" hangingPunct="1">
              <a:lnSpc>
                <a:spcPct val="90000"/>
              </a:lnSpc>
            </a:pPr>
            <a:r>
              <a:rPr lang="el-GR">
                <a:latin typeface="Comic Sans MS" pitchFamily="66" charset="0"/>
              </a:rPr>
              <a:t>Στην τάση να </a:t>
            </a:r>
            <a:r>
              <a:rPr lang="el-GR" b="1">
                <a:solidFill>
                  <a:srgbClr val="CC0000"/>
                </a:solidFill>
                <a:latin typeface="Comic Sans MS" pitchFamily="66" charset="0"/>
              </a:rPr>
              <a:t>τεμαχίζεται η μαθησιακή εμπειρία</a:t>
            </a:r>
            <a:r>
              <a:rPr lang="el-GR">
                <a:latin typeface="Comic Sans MS" pitchFamily="66" charset="0"/>
              </a:rPr>
              <a:t> σε ψηφίδες-μαθήματα και η μάθηση είναι δυνατόν να προκύψει από </a:t>
            </a:r>
            <a:r>
              <a:rPr lang="el-GR" b="1">
                <a:solidFill>
                  <a:srgbClr val="CC0000"/>
                </a:solidFill>
                <a:latin typeface="Comic Sans MS" pitchFamily="66" charset="0"/>
              </a:rPr>
              <a:t>τη σύνθεση</a:t>
            </a:r>
            <a:r>
              <a:rPr lang="el-GR">
                <a:latin typeface="Comic Sans MS" pitchFamily="66" charset="0"/>
              </a:rPr>
              <a:t> των ψηφίδων την οποία </a:t>
            </a:r>
            <a:r>
              <a:rPr lang="el-GR" b="1">
                <a:solidFill>
                  <a:srgbClr val="CC0000"/>
                </a:solidFill>
                <a:latin typeface="Comic Sans MS" pitchFamily="66" charset="0"/>
              </a:rPr>
              <a:t>οι μαθητευόμενοι καλούνται να την πραγματοποιήσουν από μόνοι τους</a:t>
            </a:r>
          </a:p>
          <a:p>
            <a:pPr eaLnBrk="1" hangingPunct="1">
              <a:lnSpc>
                <a:spcPct val="90000"/>
              </a:lnSpc>
            </a:pPr>
            <a:r>
              <a:rPr lang="el-GR">
                <a:latin typeface="Comic Sans MS" pitchFamily="66" charset="0"/>
              </a:rPr>
              <a:t>Στην τάση να </a:t>
            </a:r>
            <a:r>
              <a:rPr lang="el-GR" b="1">
                <a:solidFill>
                  <a:srgbClr val="CC0000"/>
                </a:solidFill>
                <a:latin typeface="Comic Sans MS" pitchFamily="66" charset="0"/>
              </a:rPr>
              <a:t>αποκόβεται η μαθησιακή εμπειρία από το φυσικό περιβάλλον και την καθημερινή ζωή </a:t>
            </a:r>
          </a:p>
        </p:txBody>
      </p:sp>
      <p:pic>
        <p:nvPicPr>
          <p:cNvPr id="11268" name="Picture 4" descr="!logobox"/>
          <p:cNvPicPr>
            <a:picLocks noGrp="1" noChangeAspect="1" noChangeArrowheads="1"/>
          </p:cNvPicPr>
          <p:nvPr>
            <p:ph sz="half" idx="2"/>
          </p:nvPr>
        </p:nvPicPr>
        <p:blipFill>
          <a:blip r:embed="rId3" cstate="print"/>
          <a:srcRect/>
          <a:stretch>
            <a:fillRect/>
          </a:stretch>
        </p:blipFill>
        <p:spPr>
          <a:xfrm>
            <a:off x="8281988" y="0"/>
            <a:ext cx="862012" cy="1401763"/>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fade">
                                      <p:cBhvr>
                                        <p:cTn id="7" dur="1000"/>
                                        <p:tgtEl>
                                          <p:spTgt spid="38914"/>
                                        </p:tgtEl>
                                      </p:cBhvr>
                                    </p:animEffect>
                                    <p:anim calcmode="lin" valueType="num">
                                      <p:cBhvr>
                                        <p:cTn id="8" dur="1000" fill="hold"/>
                                        <p:tgtEl>
                                          <p:spTgt spid="38914"/>
                                        </p:tgtEl>
                                        <p:attrNameLst>
                                          <p:attrName>ppt_x</p:attrName>
                                        </p:attrNameLst>
                                      </p:cBhvr>
                                      <p:tavLst>
                                        <p:tav tm="0">
                                          <p:val>
                                            <p:strVal val="#ppt_x"/>
                                          </p:val>
                                        </p:tav>
                                        <p:tav tm="100000">
                                          <p:val>
                                            <p:strVal val="#ppt_x"/>
                                          </p:val>
                                        </p:tav>
                                      </p:tavLst>
                                    </p:anim>
                                    <p:anim calcmode="lin" valueType="num">
                                      <p:cBhvr>
                                        <p:cTn id="9" dur="1000" fill="hold"/>
                                        <p:tgtEl>
                                          <p:spTgt spid="389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8915">
                                            <p:txEl>
                                              <p:pRg st="0" end="0"/>
                                            </p:txEl>
                                          </p:spTgt>
                                        </p:tgtEl>
                                        <p:attrNameLst>
                                          <p:attrName>style.visibility</p:attrName>
                                        </p:attrNameLst>
                                      </p:cBhvr>
                                      <p:to>
                                        <p:strVal val="visible"/>
                                      </p:to>
                                    </p:set>
                                    <p:animEffect transition="in" filter="fade">
                                      <p:cBhvr>
                                        <p:cTn id="14" dur="1000"/>
                                        <p:tgtEl>
                                          <p:spTgt spid="38915">
                                            <p:txEl>
                                              <p:pRg st="0" end="0"/>
                                            </p:txEl>
                                          </p:spTgt>
                                        </p:tgtEl>
                                      </p:cBhvr>
                                    </p:animEffect>
                                    <p:anim calcmode="lin" valueType="num">
                                      <p:cBhvr>
                                        <p:cTn id="15" dur="10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89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8915">
                                            <p:txEl>
                                              <p:pRg st="1" end="1"/>
                                            </p:txEl>
                                          </p:spTgt>
                                        </p:tgtEl>
                                        <p:attrNameLst>
                                          <p:attrName>style.visibility</p:attrName>
                                        </p:attrNameLst>
                                      </p:cBhvr>
                                      <p:to>
                                        <p:strVal val="visible"/>
                                      </p:to>
                                    </p:set>
                                    <p:animEffect transition="in" filter="fade">
                                      <p:cBhvr>
                                        <p:cTn id="21" dur="1000"/>
                                        <p:tgtEl>
                                          <p:spTgt spid="38915">
                                            <p:txEl>
                                              <p:pRg st="1" end="1"/>
                                            </p:txEl>
                                          </p:spTgt>
                                        </p:tgtEl>
                                      </p:cBhvr>
                                    </p:animEffect>
                                    <p:anim calcmode="lin" valueType="num">
                                      <p:cBhvr>
                                        <p:cTn id="22" dur="10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89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8915">
                                            <p:txEl>
                                              <p:pRg st="2" end="2"/>
                                            </p:txEl>
                                          </p:spTgt>
                                        </p:tgtEl>
                                        <p:attrNameLst>
                                          <p:attrName>style.visibility</p:attrName>
                                        </p:attrNameLst>
                                      </p:cBhvr>
                                      <p:to>
                                        <p:strVal val="visible"/>
                                      </p:to>
                                    </p:set>
                                    <p:animEffect transition="in" filter="fade">
                                      <p:cBhvr>
                                        <p:cTn id="28" dur="1000"/>
                                        <p:tgtEl>
                                          <p:spTgt spid="38915">
                                            <p:txEl>
                                              <p:pRg st="2" end="2"/>
                                            </p:txEl>
                                          </p:spTgt>
                                        </p:tgtEl>
                                      </p:cBhvr>
                                    </p:animEffect>
                                    <p:anim calcmode="lin" valueType="num">
                                      <p:cBhvr>
                                        <p:cTn id="29" dur="10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89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8915">
                                            <p:txEl>
                                              <p:pRg st="3" end="3"/>
                                            </p:txEl>
                                          </p:spTgt>
                                        </p:tgtEl>
                                        <p:attrNameLst>
                                          <p:attrName>style.visibility</p:attrName>
                                        </p:attrNameLst>
                                      </p:cBhvr>
                                      <p:to>
                                        <p:strVal val="visible"/>
                                      </p:to>
                                    </p:set>
                                    <p:animEffect transition="in" filter="fade">
                                      <p:cBhvr>
                                        <p:cTn id="35" dur="1000"/>
                                        <p:tgtEl>
                                          <p:spTgt spid="38915">
                                            <p:txEl>
                                              <p:pRg st="3" end="3"/>
                                            </p:txEl>
                                          </p:spTgt>
                                        </p:tgtEl>
                                      </p:cBhvr>
                                    </p:animEffect>
                                    <p:anim calcmode="lin" valueType="num">
                                      <p:cBhvr>
                                        <p:cTn id="36" dur="10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89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0"/>
            <a:ext cx="8229600" cy="1143000"/>
          </a:xfrm>
        </p:spPr>
        <p:txBody>
          <a:bodyPr/>
          <a:lstStyle/>
          <a:p>
            <a:pPr eaLnBrk="1" hangingPunct="1"/>
            <a:r>
              <a:rPr lang="el-GR" sz="2000" b="1">
                <a:solidFill>
                  <a:srgbClr val="339966"/>
                </a:solidFill>
                <a:latin typeface="Comic Sans MS" pitchFamily="66" charset="0"/>
              </a:rPr>
              <a:t>Παιδαγωγικά χαρακτηριστικά της Π</a:t>
            </a:r>
            <a:r>
              <a:rPr lang="en-US" sz="2000" b="1">
                <a:solidFill>
                  <a:srgbClr val="339966"/>
                </a:solidFill>
                <a:latin typeface="Comic Sans MS" pitchFamily="66" charset="0"/>
              </a:rPr>
              <a:t>.</a:t>
            </a:r>
            <a:r>
              <a:rPr lang="el-GR" sz="2000" b="1">
                <a:solidFill>
                  <a:srgbClr val="339966"/>
                </a:solidFill>
                <a:latin typeface="Comic Sans MS" pitchFamily="66" charset="0"/>
              </a:rPr>
              <a:t>Ε</a:t>
            </a:r>
            <a:r>
              <a:rPr lang="en-US" sz="2000" b="1">
                <a:solidFill>
                  <a:srgbClr val="339966"/>
                </a:solidFill>
                <a:latin typeface="Comic Sans MS" pitchFamily="66" charset="0"/>
              </a:rPr>
              <a:t>.</a:t>
            </a:r>
            <a:r>
              <a:rPr lang="el-GR" sz="4000" b="1">
                <a:solidFill>
                  <a:srgbClr val="CC0000"/>
                </a:solidFill>
                <a:latin typeface="Comic Sans MS" pitchFamily="66" charset="0"/>
              </a:rPr>
              <a:t> Μαθητοκεντρισμός</a:t>
            </a:r>
          </a:p>
        </p:txBody>
      </p:sp>
      <p:sp>
        <p:nvSpPr>
          <p:cNvPr id="39939" name="Rectangle 3"/>
          <p:cNvSpPr>
            <a:spLocks noGrp="1" noChangeArrowheads="1"/>
          </p:cNvSpPr>
          <p:nvPr>
            <p:ph type="body" sz="half" idx="1"/>
          </p:nvPr>
        </p:nvSpPr>
        <p:spPr>
          <a:xfrm>
            <a:off x="636588" y="1557338"/>
            <a:ext cx="8507412" cy="4997450"/>
          </a:xfrm>
        </p:spPr>
        <p:txBody>
          <a:bodyPr/>
          <a:lstStyle/>
          <a:p>
            <a:pPr eaLnBrk="1" hangingPunct="1">
              <a:buFontTx/>
              <a:buNone/>
            </a:pPr>
            <a:r>
              <a:rPr lang="el-GR" sz="3000">
                <a:latin typeface="Comic Sans MS" pitchFamily="66" charset="0"/>
              </a:rPr>
              <a:t>Η Κριτική στο σχολικό σύστημα επικεντρώνεται:</a:t>
            </a:r>
          </a:p>
          <a:p>
            <a:pPr eaLnBrk="1" hangingPunct="1"/>
            <a:r>
              <a:rPr lang="el-GR" sz="3000">
                <a:latin typeface="Comic Sans MS" pitchFamily="66" charset="0"/>
              </a:rPr>
              <a:t>Στην τάση να επιφυλάσσεται για τους μαθητευόμενους μια </a:t>
            </a:r>
            <a:r>
              <a:rPr lang="el-GR" sz="3000" b="1">
                <a:solidFill>
                  <a:srgbClr val="CC0000"/>
                </a:solidFill>
                <a:latin typeface="Comic Sans MS" pitchFamily="66" charset="0"/>
              </a:rPr>
              <a:t>παθητική στάση ακροατή</a:t>
            </a:r>
            <a:r>
              <a:rPr lang="el-GR" sz="3000">
                <a:latin typeface="Comic Sans MS" pitchFamily="66" charset="0"/>
              </a:rPr>
              <a:t>, συχνά συνδεόμενη με τη σωματική πειθάρχηση</a:t>
            </a:r>
          </a:p>
          <a:p>
            <a:pPr eaLnBrk="1" hangingPunct="1"/>
            <a:r>
              <a:rPr lang="el-GR" sz="3000">
                <a:latin typeface="Comic Sans MS" pitchFamily="66" charset="0"/>
              </a:rPr>
              <a:t>Στην τάση να αξιολογεί τη μάθηση με </a:t>
            </a:r>
            <a:r>
              <a:rPr lang="el-GR" sz="3000" b="1">
                <a:solidFill>
                  <a:srgbClr val="CC0000"/>
                </a:solidFill>
                <a:latin typeface="Comic Sans MS" pitchFamily="66" charset="0"/>
              </a:rPr>
              <a:t>«εξωτερικά κριτήρια»</a:t>
            </a:r>
            <a:r>
              <a:rPr lang="el-GR" sz="3000">
                <a:latin typeface="Comic Sans MS" pitchFamily="66" charset="0"/>
              </a:rPr>
              <a:t> - πειθαρχία, βαθμοί κλπ - και όχι από την ευχαρίστηση που (θα έπρεπε να) προσφέρει η εμπειρία της επιτυχημένης μάθησης</a:t>
            </a:r>
          </a:p>
          <a:p>
            <a:pPr algn="r" eaLnBrk="1" hangingPunct="1">
              <a:lnSpc>
                <a:spcPct val="190000"/>
              </a:lnSpc>
              <a:buFontTx/>
              <a:buNone/>
            </a:pPr>
            <a:r>
              <a:rPr lang="el-GR" sz="1600">
                <a:latin typeface="Comic Sans MS" pitchFamily="66" charset="0"/>
              </a:rPr>
              <a:t>Ν. Ράπτης </a:t>
            </a:r>
            <a:r>
              <a:rPr lang="en-US" sz="1600">
                <a:latin typeface="Comic Sans MS" pitchFamily="66" charset="0"/>
              </a:rPr>
              <a:t>(</a:t>
            </a:r>
            <a:r>
              <a:rPr lang="el-GR" sz="1600">
                <a:latin typeface="Comic Sans MS" pitchFamily="66" charset="0"/>
              </a:rPr>
              <a:t>2000</a:t>
            </a:r>
            <a:r>
              <a:rPr lang="en-US" sz="1600">
                <a:latin typeface="Comic Sans MS" pitchFamily="66" charset="0"/>
              </a:rPr>
              <a:t>) </a:t>
            </a:r>
            <a:r>
              <a:rPr lang="el-GR" sz="1600" i="1">
                <a:latin typeface="Comic Sans MS" pitchFamily="66" charset="0"/>
              </a:rPr>
              <a:t>Περιβαλλοντική Εκπαίδευση και Αγωγή</a:t>
            </a:r>
            <a:r>
              <a:rPr lang="el-GR" sz="1600">
                <a:latin typeface="Comic Sans MS" pitchFamily="66" charset="0"/>
              </a:rPr>
              <a:t>, Αθήνα: Τυπωθήτω</a:t>
            </a:r>
          </a:p>
        </p:txBody>
      </p:sp>
      <p:pic>
        <p:nvPicPr>
          <p:cNvPr id="12292" name="Picture 4" descr="!logobox"/>
          <p:cNvPicPr>
            <a:picLocks noGrp="1" noChangeAspect="1" noChangeArrowheads="1"/>
          </p:cNvPicPr>
          <p:nvPr>
            <p:ph sz="half" idx="2"/>
          </p:nvPr>
        </p:nvPicPr>
        <p:blipFill>
          <a:blip r:embed="rId2" cstate="print"/>
          <a:srcRect/>
          <a:stretch>
            <a:fillRect/>
          </a:stretch>
        </p:blipFill>
        <p:spPr>
          <a:xfrm>
            <a:off x="395288" y="0"/>
            <a:ext cx="730250" cy="1185863"/>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fade">
                                      <p:cBhvr>
                                        <p:cTn id="7" dur="1000"/>
                                        <p:tgtEl>
                                          <p:spTgt spid="39939">
                                            <p:txEl>
                                              <p:pRg st="0" end="0"/>
                                            </p:txEl>
                                          </p:spTgt>
                                        </p:tgtEl>
                                      </p:cBhvr>
                                    </p:animEffect>
                                    <p:anim calcmode="lin" valueType="num">
                                      <p:cBhvr>
                                        <p:cTn id="8" dur="1000" fill="hold"/>
                                        <p:tgtEl>
                                          <p:spTgt spid="399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993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9939">
                                            <p:txEl>
                                              <p:pRg st="1" end="1"/>
                                            </p:txEl>
                                          </p:spTgt>
                                        </p:tgtEl>
                                        <p:attrNameLst>
                                          <p:attrName>style.visibility</p:attrName>
                                        </p:attrNameLst>
                                      </p:cBhvr>
                                      <p:to>
                                        <p:strVal val="visible"/>
                                      </p:to>
                                    </p:set>
                                    <p:animEffect transition="in" filter="fade">
                                      <p:cBhvr>
                                        <p:cTn id="14" dur="1000"/>
                                        <p:tgtEl>
                                          <p:spTgt spid="39939">
                                            <p:txEl>
                                              <p:pRg st="1" end="1"/>
                                            </p:txEl>
                                          </p:spTgt>
                                        </p:tgtEl>
                                      </p:cBhvr>
                                    </p:animEffect>
                                    <p:anim calcmode="lin" valueType="num">
                                      <p:cBhvr>
                                        <p:cTn id="15" dur="1000" fill="hold"/>
                                        <p:tgtEl>
                                          <p:spTgt spid="3993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993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9939">
                                            <p:txEl>
                                              <p:pRg st="2" end="2"/>
                                            </p:txEl>
                                          </p:spTgt>
                                        </p:tgtEl>
                                        <p:attrNameLst>
                                          <p:attrName>style.visibility</p:attrName>
                                        </p:attrNameLst>
                                      </p:cBhvr>
                                      <p:to>
                                        <p:strVal val="visible"/>
                                      </p:to>
                                    </p:set>
                                    <p:animEffect transition="in" filter="fade">
                                      <p:cBhvr>
                                        <p:cTn id="21" dur="1000"/>
                                        <p:tgtEl>
                                          <p:spTgt spid="39939">
                                            <p:txEl>
                                              <p:pRg st="2" end="2"/>
                                            </p:txEl>
                                          </p:spTgt>
                                        </p:tgtEl>
                                      </p:cBhvr>
                                    </p:animEffect>
                                    <p:anim calcmode="lin" valueType="num">
                                      <p:cBhvr>
                                        <p:cTn id="22" dur="1000" fill="hold"/>
                                        <p:tgtEl>
                                          <p:spTgt spid="3993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9939">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9939">
                                            <p:txEl>
                                              <p:pRg st="3" end="3"/>
                                            </p:txEl>
                                          </p:spTgt>
                                        </p:tgtEl>
                                        <p:attrNameLst>
                                          <p:attrName>style.visibility</p:attrName>
                                        </p:attrNameLst>
                                      </p:cBhvr>
                                      <p:to>
                                        <p:strVal val="visible"/>
                                      </p:to>
                                    </p:set>
                                    <p:animEffect transition="in" filter="fade">
                                      <p:cBhvr>
                                        <p:cTn id="26" dur="1000"/>
                                        <p:tgtEl>
                                          <p:spTgt spid="39939">
                                            <p:txEl>
                                              <p:pRg st="3" end="3"/>
                                            </p:txEl>
                                          </p:spTgt>
                                        </p:tgtEl>
                                      </p:cBhvr>
                                    </p:animEffect>
                                    <p:anim calcmode="lin" valueType="num">
                                      <p:cBhvr>
                                        <p:cTn id="27" dur="1000" fill="hold"/>
                                        <p:tgtEl>
                                          <p:spTgt spid="39939">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993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l-GR" sz="4000" b="1" dirty="0" err="1">
                <a:solidFill>
                  <a:srgbClr val="FF3399"/>
                </a:solidFill>
                <a:latin typeface="Comic Sans MS" pitchFamily="66" charset="0"/>
              </a:rPr>
              <a:t>Μαθητοκεντρισμός</a:t>
            </a:r>
            <a:endParaRPr lang="el-GR" sz="4000" b="1" dirty="0">
              <a:solidFill>
                <a:srgbClr val="FF3399"/>
              </a:solidFill>
              <a:latin typeface="Comic Sans MS" pitchFamily="66" charset="0"/>
            </a:endParaRPr>
          </a:p>
        </p:txBody>
      </p:sp>
      <p:sp>
        <p:nvSpPr>
          <p:cNvPr id="40963" name="Rectangle 3"/>
          <p:cNvSpPr>
            <a:spLocks noGrp="1" noChangeArrowheads="1"/>
          </p:cNvSpPr>
          <p:nvPr>
            <p:ph type="body" sz="half" idx="1"/>
          </p:nvPr>
        </p:nvSpPr>
        <p:spPr>
          <a:xfrm>
            <a:off x="457200" y="1600200"/>
            <a:ext cx="8435975" cy="4852988"/>
          </a:xfrm>
        </p:spPr>
        <p:txBody>
          <a:bodyPr/>
          <a:lstStyle/>
          <a:p>
            <a:pPr eaLnBrk="1" hangingPunct="1">
              <a:lnSpc>
                <a:spcPct val="80000"/>
              </a:lnSpc>
              <a:buFontTx/>
              <a:buNone/>
            </a:pPr>
            <a:r>
              <a:rPr lang="el-GR" sz="2800" b="1" dirty="0">
                <a:solidFill>
                  <a:schemeClr val="accent1">
                    <a:lumMod val="75000"/>
                  </a:schemeClr>
                </a:solidFill>
                <a:latin typeface="Comic Sans MS" pitchFamily="66" charset="0"/>
              </a:rPr>
              <a:t>Το </a:t>
            </a:r>
            <a:r>
              <a:rPr lang="el-GR" sz="2800" b="1" dirty="0" err="1">
                <a:solidFill>
                  <a:schemeClr val="accent1">
                    <a:lumMod val="75000"/>
                  </a:schemeClr>
                </a:solidFill>
                <a:latin typeface="Comic Sans MS" pitchFamily="66" charset="0"/>
              </a:rPr>
              <a:t>πρόταγμα</a:t>
            </a:r>
            <a:r>
              <a:rPr lang="el-GR" sz="2800" b="1" dirty="0">
                <a:solidFill>
                  <a:schemeClr val="accent1">
                    <a:lumMod val="75000"/>
                  </a:schemeClr>
                </a:solidFill>
                <a:latin typeface="Comic Sans MS" pitchFamily="66" charset="0"/>
              </a:rPr>
              <a:t>:</a:t>
            </a:r>
          </a:p>
          <a:p>
            <a:pPr eaLnBrk="1" hangingPunct="1">
              <a:lnSpc>
                <a:spcPct val="80000"/>
              </a:lnSpc>
            </a:pPr>
            <a:r>
              <a:rPr lang="el-GR" dirty="0">
                <a:solidFill>
                  <a:srgbClr val="FF3399"/>
                </a:solidFill>
                <a:latin typeface="Comic Sans MS" pitchFamily="66" charset="0"/>
              </a:rPr>
              <a:t>Προς μια γνωστική εκπαίδευση</a:t>
            </a:r>
            <a:r>
              <a:rPr lang="el-GR" sz="2800" dirty="0">
                <a:solidFill>
                  <a:srgbClr val="FF3399"/>
                </a:solidFill>
                <a:latin typeface="Comic Sans MS" pitchFamily="66" charset="0"/>
              </a:rPr>
              <a:t> </a:t>
            </a:r>
            <a:r>
              <a:rPr lang="el-GR" sz="2000" b="1" dirty="0">
                <a:solidFill>
                  <a:srgbClr val="FF3399"/>
                </a:solidFill>
                <a:latin typeface="Comic Sans MS" pitchFamily="66" charset="0"/>
              </a:rPr>
              <a:t>– </a:t>
            </a:r>
            <a:r>
              <a:rPr lang="el-GR" sz="2400" b="1" dirty="0">
                <a:solidFill>
                  <a:srgbClr val="99FF33"/>
                </a:solidFill>
                <a:latin typeface="Comic Sans MS" pitchFamily="66" charset="0"/>
              </a:rPr>
              <a:t>Η μάθηση έρχεται από τη δράση και όχι από τη ρητορική και αποσπασματική πληροφόρηση προς τη σωστή κατεύθυνση</a:t>
            </a:r>
            <a:r>
              <a:rPr lang="el-GR" sz="2400" dirty="0">
                <a:solidFill>
                  <a:srgbClr val="99FF33"/>
                </a:solidFill>
                <a:latin typeface="Comic Sans MS" pitchFamily="66" charset="0"/>
              </a:rPr>
              <a:t> </a:t>
            </a:r>
            <a:r>
              <a:rPr lang="el-GR" sz="2400" b="1" dirty="0">
                <a:solidFill>
                  <a:srgbClr val="FF3399"/>
                </a:solidFill>
                <a:latin typeface="Comic Sans MS" pitchFamily="66" charset="0"/>
              </a:rPr>
              <a:t>- «Θεωρία της μελέτης του παιδιού»</a:t>
            </a:r>
            <a:r>
              <a:rPr lang="el-GR" sz="2400" dirty="0">
                <a:solidFill>
                  <a:srgbClr val="FF3399"/>
                </a:solidFill>
                <a:latin typeface="Comic Sans MS" pitchFamily="66" charset="0"/>
              </a:rPr>
              <a:t> -</a:t>
            </a:r>
            <a:r>
              <a:rPr lang="el-GR" sz="2400" dirty="0">
                <a:solidFill>
                  <a:srgbClr val="008000"/>
                </a:solidFill>
                <a:latin typeface="Comic Sans MS" pitchFamily="66" charset="0"/>
              </a:rPr>
              <a:t> </a:t>
            </a:r>
            <a:r>
              <a:rPr lang="el-GR" sz="2400" b="1" dirty="0">
                <a:solidFill>
                  <a:srgbClr val="99FF33"/>
                </a:solidFill>
                <a:latin typeface="Comic Sans MS" pitchFamily="66" charset="0"/>
              </a:rPr>
              <a:t>Διερεύνηση των βασικών χαρακτηριστικών και αναγκών των μαθητευόμενων</a:t>
            </a:r>
            <a:r>
              <a:rPr lang="el-GR" sz="2400" dirty="0">
                <a:solidFill>
                  <a:srgbClr val="99FF33"/>
                </a:solidFill>
                <a:latin typeface="Comic Sans MS" pitchFamily="66" charset="0"/>
              </a:rPr>
              <a:t> </a:t>
            </a:r>
            <a:r>
              <a:rPr lang="el-GR" sz="2400" b="1" dirty="0">
                <a:solidFill>
                  <a:srgbClr val="FF3399"/>
                </a:solidFill>
                <a:latin typeface="Comic Sans MS" pitchFamily="66" charset="0"/>
              </a:rPr>
              <a:t>(πρώιμος </a:t>
            </a:r>
            <a:r>
              <a:rPr lang="el-GR" sz="2400" b="1" dirty="0" err="1">
                <a:solidFill>
                  <a:srgbClr val="FF3399"/>
                </a:solidFill>
                <a:latin typeface="Comic Sans MS" pitchFamily="66" charset="0"/>
              </a:rPr>
              <a:t>μαθητοκεντρισμός</a:t>
            </a:r>
            <a:r>
              <a:rPr lang="el-GR" sz="2400" b="1" dirty="0">
                <a:solidFill>
                  <a:srgbClr val="FF3399"/>
                </a:solidFill>
                <a:latin typeface="Comic Sans MS" pitchFamily="66" charset="0"/>
              </a:rPr>
              <a:t>)</a:t>
            </a:r>
          </a:p>
          <a:p>
            <a:pPr eaLnBrk="1" hangingPunct="1">
              <a:lnSpc>
                <a:spcPct val="80000"/>
              </a:lnSpc>
            </a:pPr>
            <a:r>
              <a:rPr lang="el-GR" dirty="0">
                <a:solidFill>
                  <a:srgbClr val="FF3399"/>
                </a:solidFill>
                <a:latin typeface="Comic Sans MS" pitchFamily="66" charset="0"/>
              </a:rPr>
              <a:t>Προς μια ζωντανή εκπαίδευση</a:t>
            </a:r>
          </a:p>
          <a:p>
            <a:pPr marL="522288" lvl="1" indent="0" eaLnBrk="1" hangingPunct="1">
              <a:lnSpc>
                <a:spcPct val="80000"/>
              </a:lnSpc>
              <a:buFontTx/>
              <a:buNone/>
            </a:pPr>
            <a:r>
              <a:rPr lang="el-GR" sz="2400" b="1" dirty="0">
                <a:solidFill>
                  <a:srgbClr val="99FF33"/>
                </a:solidFill>
                <a:latin typeface="Comic Sans MS" pitchFamily="66" charset="0"/>
              </a:rPr>
              <a:t>Εκπαίδευση</a:t>
            </a:r>
            <a:r>
              <a:rPr lang="el-GR" sz="2400" dirty="0">
                <a:solidFill>
                  <a:srgbClr val="00FF00"/>
                </a:solidFill>
                <a:latin typeface="Comic Sans MS" pitchFamily="66" charset="0"/>
              </a:rPr>
              <a:t> </a:t>
            </a:r>
            <a:r>
              <a:rPr lang="el-GR" sz="2400" dirty="0">
                <a:solidFill>
                  <a:srgbClr val="FF3399"/>
                </a:solidFill>
                <a:latin typeface="Comic Sans MS" pitchFamily="66" charset="0"/>
              </a:rPr>
              <a:t>«</a:t>
            </a:r>
            <a:r>
              <a:rPr lang="el-GR" sz="2400" b="1" dirty="0">
                <a:solidFill>
                  <a:srgbClr val="FF3399"/>
                </a:solidFill>
                <a:latin typeface="Comic Sans MS" pitchFamily="66" charset="0"/>
              </a:rPr>
              <a:t>εκτός των θυρών</a:t>
            </a:r>
            <a:r>
              <a:rPr lang="el-GR" sz="2400" dirty="0">
                <a:solidFill>
                  <a:srgbClr val="FF3399"/>
                </a:solidFill>
                <a:latin typeface="Comic Sans MS" pitchFamily="66" charset="0"/>
              </a:rPr>
              <a:t>», </a:t>
            </a:r>
            <a:r>
              <a:rPr lang="el-GR" sz="2400" b="1" dirty="0">
                <a:solidFill>
                  <a:srgbClr val="99FF33"/>
                </a:solidFill>
                <a:latin typeface="Comic Sans MS" pitchFamily="66" charset="0"/>
              </a:rPr>
              <a:t>με τη δράση των μαθητών, με τη διαμόρφωση του περιεχομένου ανάλογα με τα ενδιαφέροντα των παιδιών</a:t>
            </a:r>
          </a:p>
          <a:p>
            <a:pPr eaLnBrk="1" hangingPunct="1">
              <a:lnSpc>
                <a:spcPct val="80000"/>
              </a:lnSpc>
            </a:pPr>
            <a:r>
              <a:rPr lang="el-GR" dirty="0">
                <a:solidFill>
                  <a:srgbClr val="FF3399"/>
                </a:solidFill>
                <a:latin typeface="Comic Sans MS" pitchFamily="66" charset="0"/>
              </a:rPr>
              <a:t>Προς μια ευχάριστη εκπαίδευση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63">
                                            <p:txEl>
                                              <p:pRg st="0" end="0"/>
                                            </p:txEl>
                                          </p:spTgt>
                                        </p:tgtEl>
                                        <p:attrNameLst>
                                          <p:attrName>style.visibility</p:attrName>
                                        </p:attrNameLst>
                                      </p:cBhvr>
                                      <p:to>
                                        <p:strVal val="visible"/>
                                      </p:to>
                                    </p:set>
                                    <p:animEffect transition="in" filter="fade">
                                      <p:cBhvr>
                                        <p:cTn id="7" dur="1000"/>
                                        <p:tgtEl>
                                          <p:spTgt spid="40963">
                                            <p:txEl>
                                              <p:pRg st="0" end="0"/>
                                            </p:txEl>
                                          </p:spTgt>
                                        </p:tgtEl>
                                      </p:cBhvr>
                                    </p:animEffect>
                                    <p:anim calcmode="lin" valueType="num">
                                      <p:cBhvr>
                                        <p:cTn id="8" dur="1000" fill="hold"/>
                                        <p:tgtEl>
                                          <p:spTgt spid="409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096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63">
                                            <p:txEl>
                                              <p:pRg st="1" end="1"/>
                                            </p:txEl>
                                          </p:spTgt>
                                        </p:tgtEl>
                                        <p:attrNameLst>
                                          <p:attrName>style.visibility</p:attrName>
                                        </p:attrNameLst>
                                      </p:cBhvr>
                                      <p:to>
                                        <p:strVal val="visible"/>
                                      </p:to>
                                    </p:set>
                                    <p:animEffect transition="in" filter="fade">
                                      <p:cBhvr>
                                        <p:cTn id="14" dur="1000"/>
                                        <p:tgtEl>
                                          <p:spTgt spid="40963">
                                            <p:txEl>
                                              <p:pRg st="1" end="1"/>
                                            </p:txEl>
                                          </p:spTgt>
                                        </p:tgtEl>
                                      </p:cBhvr>
                                    </p:animEffect>
                                    <p:anim calcmode="lin" valueType="num">
                                      <p:cBhvr>
                                        <p:cTn id="15" dur="1000" fill="hold"/>
                                        <p:tgtEl>
                                          <p:spTgt spid="4096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096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63">
                                            <p:txEl>
                                              <p:pRg st="2" end="2"/>
                                            </p:txEl>
                                          </p:spTgt>
                                        </p:tgtEl>
                                        <p:attrNameLst>
                                          <p:attrName>style.visibility</p:attrName>
                                        </p:attrNameLst>
                                      </p:cBhvr>
                                      <p:to>
                                        <p:strVal val="visible"/>
                                      </p:to>
                                    </p:set>
                                    <p:animEffect transition="in" filter="fade">
                                      <p:cBhvr>
                                        <p:cTn id="21" dur="1000"/>
                                        <p:tgtEl>
                                          <p:spTgt spid="40963">
                                            <p:txEl>
                                              <p:pRg st="2" end="2"/>
                                            </p:txEl>
                                          </p:spTgt>
                                        </p:tgtEl>
                                      </p:cBhvr>
                                    </p:animEffect>
                                    <p:anim calcmode="lin" valueType="num">
                                      <p:cBhvr>
                                        <p:cTn id="22" dur="1000" fill="hold"/>
                                        <p:tgtEl>
                                          <p:spTgt spid="4096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096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963">
                                            <p:txEl>
                                              <p:pRg st="3" end="3"/>
                                            </p:txEl>
                                          </p:spTgt>
                                        </p:tgtEl>
                                        <p:attrNameLst>
                                          <p:attrName>style.visibility</p:attrName>
                                        </p:attrNameLst>
                                      </p:cBhvr>
                                      <p:to>
                                        <p:strVal val="visible"/>
                                      </p:to>
                                    </p:set>
                                    <p:animEffect transition="in" filter="fade">
                                      <p:cBhvr>
                                        <p:cTn id="26" dur="1000"/>
                                        <p:tgtEl>
                                          <p:spTgt spid="40963">
                                            <p:txEl>
                                              <p:pRg st="3" end="3"/>
                                            </p:txEl>
                                          </p:spTgt>
                                        </p:tgtEl>
                                      </p:cBhvr>
                                    </p:animEffect>
                                    <p:anim calcmode="lin" valueType="num">
                                      <p:cBhvr>
                                        <p:cTn id="27" dur="1000" fill="hold"/>
                                        <p:tgtEl>
                                          <p:spTgt spid="4096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4096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40963">
                                            <p:txEl>
                                              <p:pRg st="4" end="4"/>
                                            </p:txEl>
                                          </p:spTgt>
                                        </p:tgtEl>
                                        <p:attrNameLst>
                                          <p:attrName>style.visibility</p:attrName>
                                        </p:attrNameLst>
                                      </p:cBhvr>
                                      <p:to>
                                        <p:strVal val="visible"/>
                                      </p:to>
                                    </p:set>
                                    <p:animEffect transition="in" filter="fade">
                                      <p:cBhvr>
                                        <p:cTn id="33" dur="1000"/>
                                        <p:tgtEl>
                                          <p:spTgt spid="40963">
                                            <p:txEl>
                                              <p:pRg st="4" end="4"/>
                                            </p:txEl>
                                          </p:spTgt>
                                        </p:tgtEl>
                                      </p:cBhvr>
                                    </p:animEffect>
                                    <p:anim calcmode="lin" valueType="num">
                                      <p:cBhvr>
                                        <p:cTn id="34" dur="1000" fill="hold"/>
                                        <p:tgtEl>
                                          <p:spTgt spid="4096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4096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l-GR" sz="4000" b="1" dirty="0" err="1">
                <a:solidFill>
                  <a:srgbClr val="FF3399"/>
                </a:solidFill>
                <a:latin typeface="Comic Sans MS" pitchFamily="66" charset="0"/>
              </a:rPr>
              <a:t>Μαθητοκεντρισμός</a:t>
            </a:r>
            <a:endParaRPr lang="el-GR" sz="4000" b="1" dirty="0">
              <a:solidFill>
                <a:srgbClr val="FF3399"/>
              </a:solidFill>
              <a:latin typeface="Comic Sans MS" pitchFamily="66" charset="0"/>
            </a:endParaRPr>
          </a:p>
        </p:txBody>
      </p:sp>
      <p:sp>
        <p:nvSpPr>
          <p:cNvPr id="41987" name="Rectangle 3"/>
          <p:cNvSpPr>
            <a:spLocks noGrp="1" noChangeArrowheads="1"/>
          </p:cNvSpPr>
          <p:nvPr>
            <p:ph type="body" sz="half" idx="1"/>
          </p:nvPr>
        </p:nvSpPr>
        <p:spPr>
          <a:xfrm>
            <a:off x="250825" y="2060575"/>
            <a:ext cx="8686800" cy="4537075"/>
          </a:xfrm>
        </p:spPr>
        <p:txBody>
          <a:bodyPr/>
          <a:lstStyle/>
          <a:p>
            <a:pPr eaLnBrk="1" hangingPunct="1">
              <a:buFontTx/>
              <a:buNone/>
            </a:pPr>
            <a:r>
              <a:rPr lang="el-GR" sz="2800" dirty="0">
                <a:solidFill>
                  <a:srgbClr val="FFFF66"/>
                </a:solidFill>
                <a:latin typeface="Comic Sans MS" pitchFamily="66" charset="0"/>
              </a:rPr>
              <a:t>Η βασική αντινομία: Η </a:t>
            </a:r>
            <a:r>
              <a:rPr lang="el-GR" sz="2800" b="1" dirty="0">
                <a:solidFill>
                  <a:srgbClr val="FF3399"/>
                </a:solidFill>
                <a:latin typeface="Comic Sans MS" pitchFamily="66" charset="0"/>
              </a:rPr>
              <a:t>σχέση μεταξύ ατομικού και ομαδικού </a:t>
            </a:r>
          </a:p>
          <a:p>
            <a:pPr eaLnBrk="1" hangingPunct="1">
              <a:buFontTx/>
              <a:buNone/>
            </a:pPr>
            <a:r>
              <a:rPr lang="el-GR" sz="2800" dirty="0">
                <a:solidFill>
                  <a:srgbClr val="FFCC00"/>
                </a:solidFill>
                <a:latin typeface="Comic Sans MS" pitchFamily="66" charset="0"/>
              </a:rPr>
              <a:t> </a:t>
            </a:r>
            <a:r>
              <a:rPr lang="el-GR" sz="2800" b="1" dirty="0">
                <a:solidFill>
                  <a:srgbClr val="FFFF66"/>
                </a:solidFill>
                <a:latin typeface="Comic Sans MS" pitchFamily="66" charset="0"/>
              </a:rPr>
              <a:t>Σχέση διαλεκτική</a:t>
            </a:r>
          </a:p>
          <a:p>
            <a:pPr eaLnBrk="1" hangingPunct="1">
              <a:buFontTx/>
              <a:buNone/>
            </a:pPr>
            <a:r>
              <a:rPr lang="el-GR" sz="2800" b="1" dirty="0">
                <a:solidFill>
                  <a:srgbClr val="FFFF66"/>
                </a:solidFill>
                <a:latin typeface="Comic Sans MS" pitchFamily="66" charset="0"/>
              </a:rPr>
              <a:t>Ισότιμη επικοινωνιακή σχέση</a:t>
            </a:r>
            <a:r>
              <a:rPr lang="el-GR" sz="2800" dirty="0">
                <a:solidFill>
                  <a:srgbClr val="FFFF66"/>
                </a:solidFill>
                <a:latin typeface="Comic Sans MS" pitchFamily="66" charset="0"/>
              </a:rPr>
              <a:t>: </a:t>
            </a:r>
            <a:r>
              <a:rPr lang="el-GR" sz="2000" dirty="0">
                <a:solidFill>
                  <a:srgbClr val="FFFF66"/>
                </a:solidFill>
                <a:latin typeface="Comic Sans MS" pitchFamily="66" charset="0"/>
              </a:rPr>
              <a:t>κάθε μέλος της ομάδας έχει το δικαίωμα να προβάλλει τους προβληματισμούς και τις ανάγκες του και να μοιρασθεί τα προβλήματά του, δείχνοντας ενδιαφέρον για τις ανάγκες και τους προβληματισμούς των άλλων μελών της ομάδας.</a:t>
            </a:r>
          </a:p>
          <a:p>
            <a:pPr eaLnBrk="1" hangingPunct="1">
              <a:lnSpc>
                <a:spcPct val="80000"/>
              </a:lnSpc>
              <a:buFontTx/>
              <a:buNone/>
            </a:pPr>
            <a:r>
              <a:rPr lang="el-GR" sz="2800" b="1" dirty="0">
                <a:solidFill>
                  <a:srgbClr val="FFFF66"/>
                </a:solidFill>
                <a:latin typeface="Comic Sans MS" pitchFamily="66" charset="0"/>
              </a:rPr>
              <a:t>Η αλληλεγγύη</a:t>
            </a:r>
            <a:r>
              <a:rPr lang="el-GR" sz="2800" dirty="0">
                <a:solidFill>
                  <a:srgbClr val="FFFF66"/>
                </a:solidFill>
                <a:latin typeface="Comic Sans MS" pitchFamily="66" charset="0"/>
              </a:rPr>
              <a:t> </a:t>
            </a:r>
            <a:r>
              <a:rPr lang="el-GR" sz="2000" dirty="0">
                <a:solidFill>
                  <a:srgbClr val="FFFF66"/>
                </a:solidFill>
                <a:latin typeface="Comic Sans MS" pitchFamily="66" charset="0"/>
              </a:rPr>
              <a:t>από την εμπειρία βίωσης μιας κοινής δράσης και όχι από την επιβολή αρχών και συμπεριφορών</a:t>
            </a:r>
            <a:r>
              <a:rPr lang="el-GR" sz="2800" dirty="0">
                <a:solidFill>
                  <a:srgbClr val="FFFF66"/>
                </a:solidFill>
                <a:latin typeface="Comic Sans MS" pitchFamily="66" charset="0"/>
              </a:rPr>
              <a:t>.</a:t>
            </a:r>
          </a:p>
          <a:p>
            <a:pPr eaLnBrk="1" hangingPunct="1">
              <a:buFontTx/>
              <a:buNone/>
            </a:pPr>
            <a:endParaRPr lang="el-GR" sz="1600" dirty="0">
              <a:solidFill>
                <a:srgbClr val="FFFF66"/>
              </a:solidFill>
              <a:latin typeface="Comic Sans MS" pitchFamily="66" charset="0"/>
            </a:endParaRPr>
          </a:p>
          <a:p>
            <a:pPr eaLnBrk="1" hangingPunct="1">
              <a:buFontTx/>
              <a:buNone/>
            </a:pPr>
            <a:r>
              <a:rPr lang="en-US" sz="1600" dirty="0">
                <a:solidFill>
                  <a:srgbClr val="FFFF66"/>
                </a:solidFill>
                <a:latin typeface="Comic Sans MS" pitchFamily="66" charset="0"/>
              </a:rPr>
              <a:t>Michael </a:t>
            </a:r>
            <a:r>
              <a:rPr lang="en-US" sz="1600" dirty="0" err="1">
                <a:solidFill>
                  <a:srgbClr val="FFFF66"/>
                </a:solidFill>
                <a:latin typeface="Comic Sans MS" pitchFamily="66" charset="0"/>
              </a:rPr>
              <a:t>Goehlich</a:t>
            </a:r>
            <a:r>
              <a:rPr lang="en-US" sz="1600" dirty="0">
                <a:solidFill>
                  <a:srgbClr val="FFFF66"/>
                </a:solidFill>
                <a:latin typeface="Comic Sans MS" pitchFamily="66" charset="0"/>
              </a:rPr>
              <a:t> (2003) </a:t>
            </a:r>
            <a:r>
              <a:rPr lang="el-GR" sz="1600" i="1" dirty="0">
                <a:solidFill>
                  <a:srgbClr val="FFFF66"/>
                </a:solidFill>
                <a:latin typeface="Comic Sans MS" pitchFamily="66" charset="0"/>
              </a:rPr>
              <a:t>Παιδοκεντρική διάσταση στη μάθηση</a:t>
            </a:r>
            <a:r>
              <a:rPr lang="el-GR" sz="1600" dirty="0">
                <a:solidFill>
                  <a:srgbClr val="FFFF66"/>
                </a:solidFill>
                <a:latin typeface="Comic Sans MS" pitchFamily="66" charset="0"/>
              </a:rPr>
              <a:t>, Αθήνα: </a:t>
            </a:r>
            <a:r>
              <a:rPr lang="el-GR" sz="1600" dirty="0" err="1">
                <a:solidFill>
                  <a:srgbClr val="FFFF66"/>
                </a:solidFill>
                <a:latin typeface="Comic Sans MS" pitchFamily="66" charset="0"/>
              </a:rPr>
              <a:t>Τυπωθύτω</a:t>
            </a:r>
            <a:endParaRPr lang="el-GR" sz="1600" dirty="0">
              <a:solidFill>
                <a:srgbClr val="FFFF66"/>
              </a:solidFill>
              <a:latin typeface="Comic Sans MS"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Effect transition="in" filter="fade">
                                      <p:cBhvr>
                                        <p:cTn id="7" dur="1000"/>
                                        <p:tgtEl>
                                          <p:spTgt spid="41987">
                                            <p:txEl>
                                              <p:pRg st="0" end="0"/>
                                            </p:txEl>
                                          </p:spTgt>
                                        </p:tgtEl>
                                      </p:cBhvr>
                                    </p:animEffect>
                                    <p:anim calcmode="lin" valueType="num">
                                      <p:cBhvr>
                                        <p:cTn id="8" dur="10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198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1987">
                                            <p:txEl>
                                              <p:pRg st="1" end="1"/>
                                            </p:txEl>
                                          </p:spTgt>
                                        </p:tgtEl>
                                        <p:attrNameLst>
                                          <p:attrName>style.visibility</p:attrName>
                                        </p:attrNameLst>
                                      </p:cBhvr>
                                      <p:to>
                                        <p:strVal val="visible"/>
                                      </p:to>
                                    </p:set>
                                    <p:animEffect transition="in" filter="fade">
                                      <p:cBhvr>
                                        <p:cTn id="14" dur="1000"/>
                                        <p:tgtEl>
                                          <p:spTgt spid="41987">
                                            <p:txEl>
                                              <p:pRg st="1" end="1"/>
                                            </p:txEl>
                                          </p:spTgt>
                                        </p:tgtEl>
                                      </p:cBhvr>
                                    </p:animEffect>
                                    <p:anim calcmode="lin" valueType="num">
                                      <p:cBhvr>
                                        <p:cTn id="15" dur="10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198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1987">
                                            <p:txEl>
                                              <p:pRg st="2" end="2"/>
                                            </p:txEl>
                                          </p:spTgt>
                                        </p:tgtEl>
                                        <p:attrNameLst>
                                          <p:attrName>style.visibility</p:attrName>
                                        </p:attrNameLst>
                                      </p:cBhvr>
                                      <p:to>
                                        <p:strVal val="visible"/>
                                      </p:to>
                                    </p:set>
                                    <p:animEffect transition="in" filter="fade">
                                      <p:cBhvr>
                                        <p:cTn id="21" dur="1000"/>
                                        <p:tgtEl>
                                          <p:spTgt spid="41987">
                                            <p:txEl>
                                              <p:pRg st="2" end="2"/>
                                            </p:txEl>
                                          </p:spTgt>
                                        </p:tgtEl>
                                      </p:cBhvr>
                                    </p:animEffect>
                                    <p:anim calcmode="lin" valueType="num">
                                      <p:cBhvr>
                                        <p:cTn id="22" dur="10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198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1987">
                                            <p:txEl>
                                              <p:pRg st="3" end="3"/>
                                            </p:txEl>
                                          </p:spTgt>
                                        </p:tgtEl>
                                        <p:attrNameLst>
                                          <p:attrName>style.visibility</p:attrName>
                                        </p:attrNameLst>
                                      </p:cBhvr>
                                      <p:to>
                                        <p:strVal val="visible"/>
                                      </p:to>
                                    </p:set>
                                    <p:animEffect transition="in" filter="fade">
                                      <p:cBhvr>
                                        <p:cTn id="28" dur="1000"/>
                                        <p:tgtEl>
                                          <p:spTgt spid="41987">
                                            <p:txEl>
                                              <p:pRg st="3" end="3"/>
                                            </p:txEl>
                                          </p:spTgt>
                                        </p:tgtEl>
                                      </p:cBhvr>
                                    </p:animEffect>
                                    <p:anim calcmode="lin" valueType="num">
                                      <p:cBhvr>
                                        <p:cTn id="29" dur="10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198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1987">
                                            <p:txEl>
                                              <p:pRg st="5" end="5"/>
                                            </p:txEl>
                                          </p:spTgt>
                                        </p:tgtEl>
                                        <p:attrNameLst>
                                          <p:attrName>style.visibility</p:attrName>
                                        </p:attrNameLst>
                                      </p:cBhvr>
                                      <p:to>
                                        <p:strVal val="visible"/>
                                      </p:to>
                                    </p:set>
                                    <p:animEffect transition="in" filter="fade">
                                      <p:cBhvr>
                                        <p:cTn id="35" dur="1000"/>
                                        <p:tgtEl>
                                          <p:spTgt spid="41987">
                                            <p:txEl>
                                              <p:pRg st="5" end="5"/>
                                            </p:txEl>
                                          </p:spTgt>
                                        </p:tgtEl>
                                      </p:cBhvr>
                                    </p:animEffect>
                                    <p:anim calcmode="lin" valueType="num">
                                      <p:cBhvr>
                                        <p:cTn id="36" dur="1000" fill="hold"/>
                                        <p:tgtEl>
                                          <p:spTgt spid="41987">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4198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1403350" y="1557338"/>
            <a:ext cx="6696075" cy="701675"/>
          </a:xfrm>
          <a:prstGeom prst="rect">
            <a:avLst/>
          </a:prstGeom>
          <a:noFill/>
          <a:ln w="9525">
            <a:noFill/>
            <a:miter lim="800000"/>
            <a:headEnd/>
            <a:tailEnd/>
          </a:ln>
        </p:spPr>
        <p:txBody>
          <a:bodyPr>
            <a:spAutoFit/>
          </a:bodyPr>
          <a:lstStyle/>
          <a:p>
            <a:pPr algn="ctr">
              <a:spcBef>
                <a:spcPct val="50000"/>
              </a:spcBef>
            </a:pPr>
            <a:r>
              <a:rPr lang="el-GR" sz="4000" b="1">
                <a:solidFill>
                  <a:srgbClr val="FF3300"/>
                </a:solidFill>
              </a:rPr>
              <a:t>Η Βιωματική μάθηση</a:t>
            </a:r>
          </a:p>
        </p:txBody>
      </p:sp>
      <p:pic>
        <p:nvPicPr>
          <p:cNvPr id="15363" name="Picture 3" descr="flowers37"/>
          <p:cNvPicPr>
            <a:picLocks noChangeAspect="1" noChangeArrowheads="1" noCrop="1"/>
          </p:cNvPicPr>
          <p:nvPr/>
        </p:nvPicPr>
        <p:blipFill>
          <a:blip r:embed="rId2" cstate="print"/>
          <a:srcRect/>
          <a:stretch>
            <a:fillRect/>
          </a:stretch>
        </p:blipFill>
        <p:spPr bwMode="auto">
          <a:xfrm>
            <a:off x="1692275" y="3429000"/>
            <a:ext cx="5688013" cy="2211388"/>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9750" y="620713"/>
            <a:ext cx="8229600" cy="1143000"/>
          </a:xfrm>
        </p:spPr>
        <p:txBody>
          <a:bodyPr/>
          <a:lstStyle/>
          <a:p>
            <a:pPr eaLnBrk="1" hangingPunct="1"/>
            <a:r>
              <a:rPr lang="el-GR" sz="4000" b="1" dirty="0">
                <a:solidFill>
                  <a:srgbClr val="FF3399"/>
                </a:solidFill>
                <a:latin typeface="Comic Sans MS" pitchFamily="66" charset="0"/>
              </a:rPr>
              <a:t>Βιωματική μάθηση</a:t>
            </a:r>
          </a:p>
        </p:txBody>
      </p:sp>
      <p:sp>
        <p:nvSpPr>
          <p:cNvPr id="43011" name="Rectangle 3"/>
          <p:cNvSpPr>
            <a:spLocks noGrp="1" noChangeArrowheads="1"/>
          </p:cNvSpPr>
          <p:nvPr>
            <p:ph type="body" sz="half" idx="1"/>
          </p:nvPr>
        </p:nvSpPr>
        <p:spPr>
          <a:xfrm>
            <a:off x="395288" y="1989138"/>
            <a:ext cx="8424862" cy="4525962"/>
          </a:xfrm>
        </p:spPr>
        <p:txBody>
          <a:bodyPr/>
          <a:lstStyle/>
          <a:p>
            <a:pPr eaLnBrk="1" hangingPunct="1">
              <a:lnSpc>
                <a:spcPct val="120000"/>
              </a:lnSpc>
            </a:pPr>
            <a:r>
              <a:rPr lang="el-GR" sz="2000" b="1" dirty="0">
                <a:solidFill>
                  <a:srgbClr val="FF3399"/>
                </a:solidFill>
                <a:latin typeface="Comic Sans MS" pitchFamily="66" charset="0"/>
              </a:rPr>
              <a:t>Διαδικασία κατανόησης του εαυτού μας και των εμπειριών μας.</a:t>
            </a:r>
            <a:r>
              <a:rPr lang="el-GR" sz="2000" dirty="0">
                <a:solidFill>
                  <a:srgbClr val="FF3399"/>
                </a:solidFill>
                <a:latin typeface="Comic Sans MS" pitchFamily="66" charset="0"/>
              </a:rPr>
              <a:t> </a:t>
            </a:r>
            <a:r>
              <a:rPr lang="el-GR" sz="2000" b="1" dirty="0">
                <a:solidFill>
                  <a:srgbClr val="FFFF66"/>
                </a:solidFill>
                <a:latin typeface="Comic Sans MS" pitchFamily="66" charset="0"/>
              </a:rPr>
              <a:t>Ανταποκρίνεται στην ανάγκη ανάπτυξης του συνόλου της προσωπικότητας του μαθητή σ' ένα περιβάλλον σεβασμού και αποδοχής.</a:t>
            </a:r>
          </a:p>
          <a:p>
            <a:pPr eaLnBrk="1" hangingPunct="1">
              <a:lnSpc>
                <a:spcPct val="130000"/>
              </a:lnSpc>
            </a:pPr>
            <a:r>
              <a:rPr lang="el-GR" sz="2000" b="1" dirty="0">
                <a:solidFill>
                  <a:srgbClr val="FF3399"/>
                </a:solidFill>
                <a:latin typeface="Comic Sans MS" pitchFamily="66" charset="0"/>
              </a:rPr>
              <a:t>Ο/η </a:t>
            </a:r>
            <a:r>
              <a:rPr lang="el-GR" sz="2000" b="1" dirty="0" err="1">
                <a:solidFill>
                  <a:srgbClr val="FF3399"/>
                </a:solidFill>
                <a:latin typeface="Comic Sans MS" pitchFamily="66" charset="0"/>
              </a:rPr>
              <a:t>παιδαγωγούμενος</a:t>
            </a:r>
            <a:r>
              <a:rPr lang="el-GR" sz="2000" b="1" dirty="0">
                <a:solidFill>
                  <a:srgbClr val="FF3399"/>
                </a:solidFill>
                <a:latin typeface="Comic Sans MS" pitchFamily="66" charset="0"/>
              </a:rPr>
              <a:t>/η εμπλέκεται άμεσα στην μελετώμενη πραγματικότητα.</a:t>
            </a:r>
            <a:r>
              <a:rPr lang="el-GR" sz="2000" dirty="0">
                <a:latin typeface="Comic Sans MS" pitchFamily="66" charset="0"/>
              </a:rPr>
              <a:t> </a:t>
            </a:r>
            <a:r>
              <a:rPr lang="el-GR" sz="2000" b="1" dirty="0">
                <a:solidFill>
                  <a:srgbClr val="FFFF66"/>
                </a:solidFill>
                <a:latin typeface="Comic Sans MS" pitchFamily="66" charset="0"/>
              </a:rPr>
              <a:t>Όχι μόνο παρατήρηση ενός φαινομένου, αλλά συμμετοχή σε ενέργειες σε σχέση μ' αυτό, στοχασμός πάνω στο θέμα και δράση</a:t>
            </a:r>
            <a:r>
              <a:rPr lang="el-GR" sz="1800" b="1" dirty="0">
                <a:solidFill>
                  <a:srgbClr val="FFFF66"/>
                </a:solidFill>
                <a:latin typeface="Comic Sans MS" pitchFamily="66" charset="0"/>
              </a:rPr>
              <a:t> </a:t>
            </a:r>
          </a:p>
          <a:p>
            <a:pPr algn="r" eaLnBrk="1" hangingPunct="1">
              <a:lnSpc>
                <a:spcPct val="80000"/>
              </a:lnSpc>
              <a:buFontTx/>
              <a:buNone/>
            </a:pPr>
            <a:r>
              <a:rPr lang="el-GR" sz="1200" dirty="0" err="1">
                <a:solidFill>
                  <a:schemeClr val="hlink"/>
                </a:solidFill>
                <a:latin typeface="Comic Sans MS" pitchFamily="66" charset="0"/>
              </a:rPr>
              <a:t>Καμαρινού</a:t>
            </a:r>
            <a:r>
              <a:rPr lang="el-GR" sz="1200" dirty="0">
                <a:solidFill>
                  <a:schemeClr val="hlink"/>
                </a:solidFill>
                <a:latin typeface="Comic Sans MS" pitchFamily="66" charset="0"/>
              </a:rPr>
              <a:t> Δ. ( 2000) </a:t>
            </a:r>
            <a:r>
              <a:rPr lang="el-GR" sz="1200" i="1" dirty="0">
                <a:solidFill>
                  <a:schemeClr val="hlink"/>
                </a:solidFill>
                <a:latin typeface="Comic Sans MS" pitchFamily="66" charset="0"/>
              </a:rPr>
              <a:t>Βιωματική μάθηση στο σχολείο</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Effect transition="in" filter="fade">
                                      <p:cBhvr>
                                        <p:cTn id="7" dur="1000"/>
                                        <p:tgtEl>
                                          <p:spTgt spid="43011">
                                            <p:txEl>
                                              <p:pRg st="0" end="0"/>
                                            </p:txEl>
                                          </p:spTgt>
                                        </p:tgtEl>
                                      </p:cBhvr>
                                    </p:animEffect>
                                    <p:anim calcmode="lin" valueType="num">
                                      <p:cBhvr>
                                        <p:cTn id="8" dur="1000" fill="hold"/>
                                        <p:tgtEl>
                                          <p:spTgt spid="430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30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3011">
                                            <p:txEl>
                                              <p:pRg st="1" end="1"/>
                                            </p:txEl>
                                          </p:spTgt>
                                        </p:tgtEl>
                                        <p:attrNameLst>
                                          <p:attrName>style.visibility</p:attrName>
                                        </p:attrNameLst>
                                      </p:cBhvr>
                                      <p:to>
                                        <p:strVal val="visible"/>
                                      </p:to>
                                    </p:set>
                                    <p:animEffect transition="in" filter="fade">
                                      <p:cBhvr>
                                        <p:cTn id="14" dur="1000"/>
                                        <p:tgtEl>
                                          <p:spTgt spid="43011">
                                            <p:txEl>
                                              <p:pRg st="1" end="1"/>
                                            </p:txEl>
                                          </p:spTgt>
                                        </p:tgtEl>
                                      </p:cBhvr>
                                    </p:animEffect>
                                    <p:anim calcmode="lin" valueType="num">
                                      <p:cBhvr>
                                        <p:cTn id="15" dur="1000" fill="hold"/>
                                        <p:tgtEl>
                                          <p:spTgt spid="430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30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3011">
                                            <p:txEl>
                                              <p:pRg st="2" end="2"/>
                                            </p:txEl>
                                          </p:spTgt>
                                        </p:tgtEl>
                                        <p:attrNameLst>
                                          <p:attrName>style.visibility</p:attrName>
                                        </p:attrNameLst>
                                      </p:cBhvr>
                                      <p:to>
                                        <p:strVal val="visible"/>
                                      </p:to>
                                    </p:set>
                                    <p:animEffect transition="in" filter="fade">
                                      <p:cBhvr>
                                        <p:cTn id="21" dur="1000"/>
                                        <p:tgtEl>
                                          <p:spTgt spid="43011">
                                            <p:txEl>
                                              <p:pRg st="2" end="2"/>
                                            </p:txEl>
                                          </p:spTgt>
                                        </p:tgtEl>
                                      </p:cBhvr>
                                    </p:animEffect>
                                    <p:anim calcmode="lin" valueType="num">
                                      <p:cBhvr>
                                        <p:cTn id="22" dur="1000" fill="hold"/>
                                        <p:tgtEl>
                                          <p:spTgt spid="430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301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l-GR" sz="2000" b="1">
                <a:solidFill>
                  <a:srgbClr val="339966"/>
                </a:solidFill>
                <a:latin typeface="Comic Sans MS" pitchFamily="66" charset="0"/>
              </a:rPr>
              <a:t>Παιδαγωγικά χαρακτηριστικά της Π</a:t>
            </a:r>
            <a:r>
              <a:rPr lang="en-US" sz="2000" b="1">
                <a:solidFill>
                  <a:srgbClr val="339966"/>
                </a:solidFill>
                <a:latin typeface="Comic Sans MS" pitchFamily="66" charset="0"/>
              </a:rPr>
              <a:t>.</a:t>
            </a:r>
            <a:r>
              <a:rPr lang="el-GR" sz="2000" b="1">
                <a:solidFill>
                  <a:srgbClr val="339966"/>
                </a:solidFill>
                <a:latin typeface="Comic Sans MS" pitchFamily="66" charset="0"/>
              </a:rPr>
              <a:t>Ε</a:t>
            </a:r>
            <a:r>
              <a:rPr lang="en-US" sz="2000" b="1">
                <a:solidFill>
                  <a:srgbClr val="339966"/>
                </a:solidFill>
                <a:latin typeface="Comic Sans MS" pitchFamily="66" charset="0"/>
              </a:rPr>
              <a:t>.</a:t>
            </a:r>
            <a:r>
              <a:rPr lang="el-GR" sz="4000" b="1">
                <a:solidFill>
                  <a:srgbClr val="CC0000"/>
                </a:solidFill>
                <a:latin typeface="Comic Sans MS" pitchFamily="66" charset="0"/>
              </a:rPr>
              <a:t> </a:t>
            </a:r>
            <a:br>
              <a:rPr lang="el-GR" sz="4000" b="1">
                <a:solidFill>
                  <a:srgbClr val="CC0000"/>
                </a:solidFill>
                <a:latin typeface="Comic Sans MS" pitchFamily="66" charset="0"/>
              </a:rPr>
            </a:br>
            <a:r>
              <a:rPr lang="el-GR" sz="4000" b="1">
                <a:solidFill>
                  <a:srgbClr val="CC0000"/>
                </a:solidFill>
                <a:latin typeface="Comic Sans MS" pitchFamily="66" charset="0"/>
              </a:rPr>
              <a:t>Βιωματική μάθηση</a:t>
            </a:r>
          </a:p>
        </p:txBody>
      </p:sp>
      <p:sp>
        <p:nvSpPr>
          <p:cNvPr id="44035" name="Rectangle 3"/>
          <p:cNvSpPr>
            <a:spLocks noGrp="1" noChangeArrowheads="1"/>
          </p:cNvSpPr>
          <p:nvPr>
            <p:ph type="body" sz="half" idx="1"/>
          </p:nvPr>
        </p:nvSpPr>
        <p:spPr>
          <a:xfrm>
            <a:off x="457200" y="1628775"/>
            <a:ext cx="8686800" cy="4797425"/>
          </a:xfrm>
        </p:spPr>
        <p:txBody>
          <a:bodyPr/>
          <a:lstStyle/>
          <a:p>
            <a:pPr eaLnBrk="1" hangingPunct="1">
              <a:lnSpc>
                <a:spcPct val="80000"/>
              </a:lnSpc>
              <a:buFontTx/>
              <a:buNone/>
            </a:pPr>
            <a:r>
              <a:rPr lang="el-GR" sz="2800">
                <a:solidFill>
                  <a:srgbClr val="008000"/>
                </a:solidFill>
                <a:latin typeface="Comic Sans MS" pitchFamily="66" charset="0"/>
              </a:rPr>
              <a:t>Βασικά χαρακτηριστικά:</a:t>
            </a:r>
          </a:p>
          <a:p>
            <a:pPr eaLnBrk="1" hangingPunct="1">
              <a:lnSpc>
                <a:spcPct val="80000"/>
              </a:lnSpc>
            </a:pPr>
            <a:r>
              <a:rPr lang="el-GR" sz="2100">
                <a:latin typeface="Comic Sans MS" pitchFamily="66" charset="0"/>
              </a:rPr>
              <a:t>Κάθε άτομο μαθαίνει πραγματικά όταν έχει κίνητρο για να το κάνει. Κατά πάσα πιθανότητα </a:t>
            </a:r>
            <a:r>
              <a:rPr lang="el-GR" sz="2100" b="1">
                <a:solidFill>
                  <a:srgbClr val="CC0000"/>
                </a:solidFill>
                <a:latin typeface="Comic Sans MS" pitchFamily="66" charset="0"/>
              </a:rPr>
              <a:t>δεν μαθαίνουμε τίποτα που να μην μας ενδιαφέρει. </a:t>
            </a:r>
          </a:p>
          <a:p>
            <a:pPr eaLnBrk="1" hangingPunct="1">
              <a:lnSpc>
                <a:spcPct val="80000"/>
              </a:lnSpc>
            </a:pPr>
            <a:r>
              <a:rPr lang="el-GR" sz="2100" b="1">
                <a:solidFill>
                  <a:srgbClr val="CC0000"/>
                </a:solidFill>
                <a:latin typeface="Comic Sans MS" pitchFamily="66" charset="0"/>
              </a:rPr>
              <a:t>Η γνώση δεν μεταβιβάζεται από τον δάσκαλο</a:t>
            </a:r>
            <a:r>
              <a:rPr lang="el-GR" sz="2100">
                <a:latin typeface="Comic Sans MS" pitchFamily="66" charset="0"/>
              </a:rPr>
              <a:t>, αλλά την αποκτούν τα παιδιά μέσα από τον μετασχηματισμό  των  εμπειριών τους. </a:t>
            </a:r>
          </a:p>
          <a:p>
            <a:pPr eaLnBrk="1" hangingPunct="1">
              <a:lnSpc>
                <a:spcPct val="80000"/>
              </a:lnSpc>
            </a:pPr>
            <a:r>
              <a:rPr lang="el-GR" sz="2100">
                <a:latin typeface="Comic Sans MS" pitchFamily="66" charset="0"/>
              </a:rPr>
              <a:t>Η </a:t>
            </a:r>
            <a:r>
              <a:rPr lang="el-GR" sz="2100" b="1">
                <a:solidFill>
                  <a:srgbClr val="CC0000"/>
                </a:solidFill>
                <a:latin typeface="Comic Sans MS" pitchFamily="66" charset="0"/>
              </a:rPr>
              <a:t>ικανοποίηση του ενδιαφέροντος και της περιέργειας</a:t>
            </a:r>
            <a:r>
              <a:rPr lang="el-GR" sz="2100">
                <a:latin typeface="Comic Sans MS" pitchFamily="66" charset="0"/>
              </a:rPr>
              <a:t> αρκούν ως </a:t>
            </a:r>
            <a:r>
              <a:rPr lang="el-GR" sz="2100" b="1">
                <a:solidFill>
                  <a:srgbClr val="CC0000"/>
                </a:solidFill>
                <a:latin typeface="Comic Sans MS" pitchFamily="66" charset="0"/>
              </a:rPr>
              <a:t>εσωτερικά κίνητρα</a:t>
            </a:r>
            <a:r>
              <a:rPr lang="el-GR" sz="2100">
                <a:latin typeface="Comic Sans MS" pitchFamily="66" charset="0"/>
              </a:rPr>
              <a:t>, επομένως τα εξωτερικά κίνητρα είναι περιττά. </a:t>
            </a:r>
          </a:p>
          <a:p>
            <a:pPr eaLnBrk="1" hangingPunct="1">
              <a:lnSpc>
                <a:spcPct val="80000"/>
              </a:lnSpc>
            </a:pPr>
            <a:r>
              <a:rPr lang="el-GR" sz="2100" b="1">
                <a:solidFill>
                  <a:srgbClr val="CC0000"/>
                </a:solidFill>
                <a:latin typeface="Comic Sans MS" pitchFamily="66" charset="0"/>
              </a:rPr>
              <a:t>Τα ανθρώπινα όντα ρέπουν «φυσιολογικά» προς την μάθηση</a:t>
            </a:r>
            <a:r>
              <a:rPr lang="el-GR" sz="2100">
                <a:latin typeface="Comic Sans MS" pitchFamily="66" charset="0"/>
              </a:rPr>
              <a:t> και μαθαίνουν ουσιαστικά όταν τους έχει διασφαλιστεί ένα κλίμα ασφάλειας έτσι ώστε α) να διατηρούν ένα μέρος της πρωτοβουλίας κατά τη διάρκεια της μαθησιακής διαδικασίας, β)  να παραμένουν ανοιχτά στις εμπειρίες τους. </a:t>
            </a:r>
          </a:p>
          <a:p>
            <a:pPr eaLnBrk="1" hangingPunct="1">
              <a:lnSpc>
                <a:spcPct val="80000"/>
              </a:lnSpc>
            </a:pPr>
            <a:r>
              <a:rPr lang="el-GR" sz="2100">
                <a:latin typeface="Comic Sans MS" pitchFamily="66" charset="0"/>
              </a:rPr>
              <a:t>Όταν η διαδικασία αυτή καταφέρνει να εμπλέκει ολόκληρο το άτομο-συναισθήματα και νοημοσύνη- η παραγόμενη μάθηση είναι βαθιά και διαρκής</a:t>
            </a:r>
          </a:p>
        </p:txBody>
      </p:sp>
      <p:pic>
        <p:nvPicPr>
          <p:cNvPr id="17412" name="Picture 4" descr="2"/>
          <p:cNvPicPr>
            <a:picLocks noGrp="1" noChangeAspect="1" noChangeArrowheads="1"/>
          </p:cNvPicPr>
          <p:nvPr>
            <p:ph sz="quarter" idx="2"/>
          </p:nvPr>
        </p:nvPicPr>
        <p:blipFill>
          <a:blip r:embed="rId2" cstate="print"/>
          <a:srcRect/>
          <a:stretch>
            <a:fillRect/>
          </a:stretch>
        </p:blipFill>
        <p:spPr>
          <a:xfrm>
            <a:off x="0" y="0"/>
            <a:ext cx="1235075" cy="162877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fade">
                                      <p:cBhvr>
                                        <p:cTn id="7" dur="1000"/>
                                        <p:tgtEl>
                                          <p:spTgt spid="44035">
                                            <p:txEl>
                                              <p:pRg st="0" end="0"/>
                                            </p:txEl>
                                          </p:spTgt>
                                        </p:tgtEl>
                                      </p:cBhvr>
                                    </p:animEffect>
                                    <p:anim calcmode="lin" valueType="num">
                                      <p:cBhvr>
                                        <p:cTn id="8" dur="10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40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4035">
                                            <p:txEl>
                                              <p:pRg st="1" end="1"/>
                                            </p:txEl>
                                          </p:spTgt>
                                        </p:tgtEl>
                                        <p:attrNameLst>
                                          <p:attrName>style.visibility</p:attrName>
                                        </p:attrNameLst>
                                      </p:cBhvr>
                                      <p:to>
                                        <p:strVal val="visible"/>
                                      </p:to>
                                    </p:set>
                                    <p:animEffect transition="in" filter="fade">
                                      <p:cBhvr>
                                        <p:cTn id="14" dur="1000"/>
                                        <p:tgtEl>
                                          <p:spTgt spid="44035">
                                            <p:txEl>
                                              <p:pRg st="1" end="1"/>
                                            </p:txEl>
                                          </p:spTgt>
                                        </p:tgtEl>
                                      </p:cBhvr>
                                    </p:animEffect>
                                    <p:anim calcmode="lin" valueType="num">
                                      <p:cBhvr>
                                        <p:cTn id="15" dur="10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403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4035">
                                            <p:txEl>
                                              <p:pRg st="2" end="2"/>
                                            </p:txEl>
                                          </p:spTgt>
                                        </p:tgtEl>
                                        <p:attrNameLst>
                                          <p:attrName>style.visibility</p:attrName>
                                        </p:attrNameLst>
                                      </p:cBhvr>
                                      <p:to>
                                        <p:strVal val="visible"/>
                                      </p:to>
                                    </p:set>
                                    <p:animEffect transition="in" filter="fade">
                                      <p:cBhvr>
                                        <p:cTn id="21" dur="1000"/>
                                        <p:tgtEl>
                                          <p:spTgt spid="44035">
                                            <p:txEl>
                                              <p:pRg st="2" end="2"/>
                                            </p:txEl>
                                          </p:spTgt>
                                        </p:tgtEl>
                                      </p:cBhvr>
                                    </p:animEffect>
                                    <p:anim calcmode="lin" valueType="num">
                                      <p:cBhvr>
                                        <p:cTn id="22" dur="10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40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4035">
                                            <p:txEl>
                                              <p:pRg st="3" end="3"/>
                                            </p:txEl>
                                          </p:spTgt>
                                        </p:tgtEl>
                                        <p:attrNameLst>
                                          <p:attrName>style.visibility</p:attrName>
                                        </p:attrNameLst>
                                      </p:cBhvr>
                                      <p:to>
                                        <p:strVal val="visible"/>
                                      </p:to>
                                    </p:set>
                                    <p:animEffect transition="in" filter="fade">
                                      <p:cBhvr>
                                        <p:cTn id="28" dur="1000"/>
                                        <p:tgtEl>
                                          <p:spTgt spid="44035">
                                            <p:txEl>
                                              <p:pRg st="3" end="3"/>
                                            </p:txEl>
                                          </p:spTgt>
                                        </p:tgtEl>
                                      </p:cBhvr>
                                    </p:animEffect>
                                    <p:anim calcmode="lin" valueType="num">
                                      <p:cBhvr>
                                        <p:cTn id="29" dur="10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403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4035">
                                            <p:txEl>
                                              <p:pRg st="4" end="4"/>
                                            </p:txEl>
                                          </p:spTgt>
                                        </p:tgtEl>
                                        <p:attrNameLst>
                                          <p:attrName>style.visibility</p:attrName>
                                        </p:attrNameLst>
                                      </p:cBhvr>
                                      <p:to>
                                        <p:strVal val="visible"/>
                                      </p:to>
                                    </p:set>
                                    <p:animEffect transition="in" filter="fade">
                                      <p:cBhvr>
                                        <p:cTn id="35" dur="1000"/>
                                        <p:tgtEl>
                                          <p:spTgt spid="44035">
                                            <p:txEl>
                                              <p:pRg st="4" end="4"/>
                                            </p:txEl>
                                          </p:spTgt>
                                        </p:tgtEl>
                                      </p:cBhvr>
                                    </p:animEffect>
                                    <p:anim calcmode="lin" valueType="num">
                                      <p:cBhvr>
                                        <p:cTn id="36" dur="1000" fill="hold"/>
                                        <p:tgtEl>
                                          <p:spTgt spid="4403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403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4035">
                                            <p:txEl>
                                              <p:pRg st="5" end="5"/>
                                            </p:txEl>
                                          </p:spTgt>
                                        </p:tgtEl>
                                        <p:attrNameLst>
                                          <p:attrName>style.visibility</p:attrName>
                                        </p:attrNameLst>
                                      </p:cBhvr>
                                      <p:to>
                                        <p:strVal val="visible"/>
                                      </p:to>
                                    </p:set>
                                    <p:animEffect transition="in" filter="fade">
                                      <p:cBhvr>
                                        <p:cTn id="42" dur="1000"/>
                                        <p:tgtEl>
                                          <p:spTgt spid="44035">
                                            <p:txEl>
                                              <p:pRg st="5" end="5"/>
                                            </p:txEl>
                                          </p:spTgt>
                                        </p:tgtEl>
                                      </p:cBhvr>
                                    </p:animEffect>
                                    <p:anim calcmode="lin" valueType="num">
                                      <p:cBhvr>
                                        <p:cTn id="43" dur="1000" fill="hold"/>
                                        <p:tgtEl>
                                          <p:spTgt spid="4403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403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l-GR" sz="2000" b="1">
                <a:solidFill>
                  <a:srgbClr val="339966"/>
                </a:solidFill>
                <a:latin typeface="Comic Sans MS" pitchFamily="66" charset="0"/>
              </a:rPr>
              <a:t>Παιδαγωγικά χαρακτηριστικά της Π</a:t>
            </a:r>
            <a:r>
              <a:rPr lang="en-US" sz="2000" b="1">
                <a:solidFill>
                  <a:srgbClr val="339966"/>
                </a:solidFill>
                <a:latin typeface="Comic Sans MS" pitchFamily="66" charset="0"/>
              </a:rPr>
              <a:t>.</a:t>
            </a:r>
            <a:r>
              <a:rPr lang="el-GR" sz="2000" b="1">
                <a:solidFill>
                  <a:srgbClr val="339966"/>
                </a:solidFill>
                <a:latin typeface="Comic Sans MS" pitchFamily="66" charset="0"/>
              </a:rPr>
              <a:t>Ε</a:t>
            </a:r>
            <a:r>
              <a:rPr lang="en-US" sz="2000" b="1">
                <a:solidFill>
                  <a:srgbClr val="339966"/>
                </a:solidFill>
                <a:latin typeface="Comic Sans MS" pitchFamily="66" charset="0"/>
              </a:rPr>
              <a:t>.</a:t>
            </a:r>
            <a:r>
              <a:rPr lang="el-GR" sz="4000" b="1">
                <a:solidFill>
                  <a:srgbClr val="CC0000"/>
                </a:solidFill>
                <a:latin typeface="Comic Sans MS" pitchFamily="66" charset="0"/>
              </a:rPr>
              <a:t> </a:t>
            </a:r>
            <a:br>
              <a:rPr lang="el-GR" sz="4000" b="1">
                <a:solidFill>
                  <a:srgbClr val="CC0000"/>
                </a:solidFill>
                <a:latin typeface="Comic Sans MS" pitchFamily="66" charset="0"/>
              </a:rPr>
            </a:br>
            <a:r>
              <a:rPr lang="el-GR" sz="4000" b="1">
                <a:solidFill>
                  <a:srgbClr val="CC0000"/>
                </a:solidFill>
                <a:latin typeface="Comic Sans MS" pitchFamily="66" charset="0"/>
              </a:rPr>
              <a:t>Βιωματική μάθηση</a:t>
            </a:r>
          </a:p>
        </p:txBody>
      </p:sp>
      <p:sp>
        <p:nvSpPr>
          <p:cNvPr id="45059" name="Rectangle 3"/>
          <p:cNvSpPr>
            <a:spLocks noGrp="1" noChangeArrowheads="1"/>
          </p:cNvSpPr>
          <p:nvPr>
            <p:ph type="body" sz="half" idx="1"/>
          </p:nvPr>
        </p:nvSpPr>
        <p:spPr>
          <a:xfrm>
            <a:off x="179388" y="2060575"/>
            <a:ext cx="8686800" cy="4525963"/>
          </a:xfrm>
        </p:spPr>
        <p:txBody>
          <a:bodyPr/>
          <a:lstStyle/>
          <a:p>
            <a:pPr eaLnBrk="1" hangingPunct="1">
              <a:lnSpc>
                <a:spcPct val="80000"/>
              </a:lnSpc>
              <a:buFontTx/>
              <a:buNone/>
            </a:pPr>
            <a:r>
              <a:rPr lang="el-GR" sz="2400">
                <a:latin typeface="Comic Sans MS" pitchFamily="66" charset="0"/>
              </a:rPr>
              <a:t>Σύμφωνα με τον </a:t>
            </a:r>
            <a:r>
              <a:rPr lang="en-US" sz="2400">
                <a:latin typeface="Comic Sans MS" pitchFamily="66" charset="0"/>
              </a:rPr>
              <a:t>Dewey</a:t>
            </a:r>
            <a:r>
              <a:rPr lang="el-GR" sz="2400">
                <a:latin typeface="Comic Sans MS" pitchFamily="66" charset="0"/>
              </a:rPr>
              <a:t> σχετίζεται με </a:t>
            </a:r>
            <a:r>
              <a:rPr lang="el-GR" sz="2400">
                <a:solidFill>
                  <a:srgbClr val="008000"/>
                </a:solidFill>
                <a:latin typeface="Comic Sans MS" pitchFamily="66" charset="0"/>
              </a:rPr>
              <a:t>χαρακτηριστικά</a:t>
            </a:r>
            <a:r>
              <a:rPr lang="el-GR" sz="2400">
                <a:latin typeface="Comic Sans MS" pitchFamily="66" charset="0"/>
              </a:rPr>
              <a:t> όπως τα παρακάτω: </a:t>
            </a:r>
          </a:p>
          <a:p>
            <a:pPr eaLnBrk="1" hangingPunct="1">
              <a:lnSpc>
                <a:spcPct val="80000"/>
              </a:lnSpc>
            </a:pPr>
            <a:r>
              <a:rPr lang="el-GR" sz="2800">
                <a:solidFill>
                  <a:srgbClr val="CC0000"/>
                </a:solidFill>
                <a:latin typeface="Comic Sans MS" pitchFamily="66" charset="0"/>
              </a:rPr>
              <a:t>αντί να επιβάλλεται «από τα πάνω»</a:t>
            </a:r>
            <a:r>
              <a:rPr lang="el-GR" sz="2800">
                <a:latin typeface="Comic Sans MS" pitchFamily="66" charset="0"/>
              </a:rPr>
              <a:t> </a:t>
            </a:r>
            <a:r>
              <a:rPr lang="el-GR" sz="2800">
                <a:solidFill>
                  <a:srgbClr val="CC0000"/>
                </a:solidFill>
                <a:latin typeface="Comic Sans MS" pitchFamily="66" charset="0"/>
              </a:rPr>
              <a:t>ο τρόπος και το περιεχόμενο της εκπαίδευσης</a:t>
            </a:r>
            <a:r>
              <a:rPr lang="el-GR" sz="2800">
                <a:latin typeface="Comic Sans MS" pitchFamily="66" charset="0"/>
              </a:rPr>
              <a:t> </a:t>
            </a:r>
            <a:r>
              <a:rPr lang="el-GR" sz="2800">
                <a:solidFill>
                  <a:srgbClr val="008000"/>
                </a:solidFill>
                <a:latin typeface="Comic Sans MS" pitchFamily="66" charset="0"/>
              </a:rPr>
              <a:t>επιδιώκεται η έκφραση και η καλλιέργεια της ατομικότητας</a:t>
            </a:r>
            <a:r>
              <a:rPr lang="el-GR" sz="2800">
                <a:latin typeface="Comic Sans MS" pitchFamily="66" charset="0"/>
              </a:rPr>
              <a:t>.</a:t>
            </a:r>
          </a:p>
          <a:p>
            <a:pPr eaLnBrk="1" hangingPunct="1">
              <a:lnSpc>
                <a:spcPct val="80000"/>
              </a:lnSpc>
            </a:pPr>
            <a:r>
              <a:rPr lang="el-GR" sz="2800">
                <a:latin typeface="Comic Sans MS" pitchFamily="66" charset="0"/>
              </a:rPr>
              <a:t> </a:t>
            </a:r>
            <a:r>
              <a:rPr lang="el-GR" sz="2800">
                <a:solidFill>
                  <a:srgbClr val="CC0000"/>
                </a:solidFill>
                <a:latin typeface="Comic Sans MS" pitchFamily="66" charset="0"/>
              </a:rPr>
              <a:t>Αντί να αναζητούνται τρόποι εμπέδωσης της εξωτερικής πειθαρχίας,</a:t>
            </a:r>
            <a:r>
              <a:rPr lang="el-GR" sz="2800">
                <a:latin typeface="Comic Sans MS" pitchFamily="66" charset="0"/>
              </a:rPr>
              <a:t> </a:t>
            </a:r>
            <a:r>
              <a:rPr lang="el-GR" sz="2800">
                <a:solidFill>
                  <a:srgbClr val="008000"/>
                </a:solidFill>
                <a:latin typeface="Comic Sans MS" pitchFamily="66" charset="0"/>
              </a:rPr>
              <a:t>τα πράγματα αφήνονται στην ελεύθερη δραστηριότητα των παιδιών.</a:t>
            </a:r>
            <a:r>
              <a:rPr lang="el-GR" sz="2800">
                <a:latin typeface="Comic Sans MS" pitchFamily="66" charset="0"/>
              </a:rPr>
              <a:t> </a:t>
            </a:r>
          </a:p>
          <a:p>
            <a:pPr eaLnBrk="1" hangingPunct="1">
              <a:lnSpc>
                <a:spcPct val="80000"/>
              </a:lnSpc>
            </a:pPr>
            <a:r>
              <a:rPr lang="el-GR" sz="2800">
                <a:solidFill>
                  <a:srgbClr val="CC0000"/>
                </a:solidFill>
                <a:latin typeface="Comic Sans MS" pitchFamily="66" charset="0"/>
              </a:rPr>
              <a:t>Αντί να προωθείται η μάθηση μέσα από βιβλία και δασκάλους,</a:t>
            </a:r>
            <a:r>
              <a:rPr lang="el-GR" sz="2800">
                <a:latin typeface="Comic Sans MS" pitchFamily="66" charset="0"/>
              </a:rPr>
              <a:t> </a:t>
            </a:r>
            <a:r>
              <a:rPr lang="el-GR" sz="2800">
                <a:solidFill>
                  <a:srgbClr val="008000"/>
                </a:solidFill>
                <a:latin typeface="Comic Sans MS" pitchFamily="66" charset="0"/>
              </a:rPr>
              <a:t>αφήνεται να αναδυθεί μέσα από την επεξεργασία των εμπειριών των ίδιων των παιδιών. </a:t>
            </a:r>
          </a:p>
        </p:txBody>
      </p:sp>
      <p:pic>
        <p:nvPicPr>
          <p:cNvPr id="18436" name="Picture 4" descr="2"/>
          <p:cNvPicPr>
            <a:picLocks noGrp="1" noChangeAspect="1" noChangeArrowheads="1"/>
          </p:cNvPicPr>
          <p:nvPr>
            <p:ph sz="quarter" idx="2"/>
          </p:nvPr>
        </p:nvPicPr>
        <p:blipFill>
          <a:blip r:embed="rId2" cstate="print"/>
          <a:srcRect/>
          <a:stretch>
            <a:fillRect/>
          </a:stretch>
        </p:blipFill>
        <p:spPr>
          <a:xfrm>
            <a:off x="7908925" y="0"/>
            <a:ext cx="1235075" cy="162877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5059">
                                            <p:txEl>
                                              <p:pRg st="1" end="1"/>
                                            </p:txEl>
                                          </p:spTgt>
                                        </p:tgtEl>
                                        <p:attrNameLst>
                                          <p:attrName>style.visibility</p:attrName>
                                        </p:attrNameLst>
                                      </p:cBhvr>
                                      <p:to>
                                        <p:strVal val="visible"/>
                                      </p:to>
                                    </p:set>
                                    <p:animEffect transition="in" filter="fade">
                                      <p:cBhvr>
                                        <p:cTn id="7" dur="1000"/>
                                        <p:tgtEl>
                                          <p:spTgt spid="45059">
                                            <p:txEl>
                                              <p:pRg st="1" end="1"/>
                                            </p:txEl>
                                          </p:spTgt>
                                        </p:tgtEl>
                                      </p:cBhvr>
                                    </p:animEffect>
                                    <p:anim calcmode="lin" valueType="num">
                                      <p:cBhvr>
                                        <p:cTn id="8" dur="1000" fill="hold"/>
                                        <p:tgtEl>
                                          <p:spTgt spid="4505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505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5059">
                                            <p:txEl>
                                              <p:pRg st="2" end="2"/>
                                            </p:txEl>
                                          </p:spTgt>
                                        </p:tgtEl>
                                        <p:attrNameLst>
                                          <p:attrName>style.visibility</p:attrName>
                                        </p:attrNameLst>
                                      </p:cBhvr>
                                      <p:to>
                                        <p:strVal val="visible"/>
                                      </p:to>
                                    </p:set>
                                    <p:animEffect transition="in" filter="fade">
                                      <p:cBhvr>
                                        <p:cTn id="14" dur="1000"/>
                                        <p:tgtEl>
                                          <p:spTgt spid="45059">
                                            <p:txEl>
                                              <p:pRg st="2" end="2"/>
                                            </p:txEl>
                                          </p:spTgt>
                                        </p:tgtEl>
                                      </p:cBhvr>
                                    </p:animEffect>
                                    <p:anim calcmode="lin" valueType="num">
                                      <p:cBhvr>
                                        <p:cTn id="15" dur="1000" fill="hold"/>
                                        <p:tgtEl>
                                          <p:spTgt spid="4505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505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5059">
                                            <p:txEl>
                                              <p:pRg st="3" end="3"/>
                                            </p:txEl>
                                          </p:spTgt>
                                        </p:tgtEl>
                                        <p:attrNameLst>
                                          <p:attrName>style.visibility</p:attrName>
                                        </p:attrNameLst>
                                      </p:cBhvr>
                                      <p:to>
                                        <p:strVal val="visible"/>
                                      </p:to>
                                    </p:set>
                                    <p:animEffect transition="in" filter="fade">
                                      <p:cBhvr>
                                        <p:cTn id="21" dur="1000"/>
                                        <p:tgtEl>
                                          <p:spTgt spid="45059">
                                            <p:txEl>
                                              <p:pRg st="3" end="3"/>
                                            </p:txEl>
                                          </p:spTgt>
                                        </p:tgtEl>
                                      </p:cBhvr>
                                    </p:animEffect>
                                    <p:anim calcmode="lin" valueType="num">
                                      <p:cBhvr>
                                        <p:cTn id="22" dur="1000" fill="hold"/>
                                        <p:tgtEl>
                                          <p:spTgt spid="4505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50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627313" y="0"/>
            <a:ext cx="5689600" cy="1143000"/>
          </a:xfrm>
        </p:spPr>
        <p:txBody>
          <a:bodyPr/>
          <a:lstStyle/>
          <a:p>
            <a:pPr eaLnBrk="1" hangingPunct="1"/>
            <a:r>
              <a:rPr lang="el-GR" sz="2000" b="1">
                <a:solidFill>
                  <a:srgbClr val="339966"/>
                </a:solidFill>
                <a:latin typeface="Comic Sans MS" pitchFamily="66" charset="0"/>
              </a:rPr>
              <a:t>Παιδαγωγικά χαρακτηριστικά της Π</a:t>
            </a:r>
            <a:r>
              <a:rPr lang="en-US" sz="2000" b="1">
                <a:solidFill>
                  <a:srgbClr val="339966"/>
                </a:solidFill>
                <a:latin typeface="Comic Sans MS" pitchFamily="66" charset="0"/>
              </a:rPr>
              <a:t>.</a:t>
            </a:r>
            <a:r>
              <a:rPr lang="el-GR" sz="2000" b="1">
                <a:solidFill>
                  <a:srgbClr val="339966"/>
                </a:solidFill>
                <a:latin typeface="Comic Sans MS" pitchFamily="66" charset="0"/>
              </a:rPr>
              <a:t>Ε</a:t>
            </a:r>
            <a:r>
              <a:rPr lang="en-US" sz="2000" b="1">
                <a:solidFill>
                  <a:srgbClr val="339966"/>
                </a:solidFill>
                <a:latin typeface="Comic Sans MS" pitchFamily="66" charset="0"/>
              </a:rPr>
              <a:t>.</a:t>
            </a:r>
            <a:r>
              <a:rPr lang="el-GR" sz="4000" b="1">
                <a:solidFill>
                  <a:srgbClr val="CC0000"/>
                </a:solidFill>
                <a:latin typeface="Comic Sans MS" pitchFamily="66" charset="0"/>
              </a:rPr>
              <a:t> </a:t>
            </a:r>
            <a:br>
              <a:rPr lang="el-GR" sz="4000" b="1">
                <a:solidFill>
                  <a:srgbClr val="CC0000"/>
                </a:solidFill>
                <a:latin typeface="Comic Sans MS" pitchFamily="66" charset="0"/>
              </a:rPr>
            </a:br>
            <a:r>
              <a:rPr lang="el-GR" sz="4000" b="1">
                <a:solidFill>
                  <a:srgbClr val="CC0000"/>
                </a:solidFill>
                <a:latin typeface="Comic Sans MS" pitchFamily="66" charset="0"/>
              </a:rPr>
              <a:t>Βιωματική μάθηση</a:t>
            </a:r>
          </a:p>
        </p:txBody>
      </p:sp>
      <p:sp>
        <p:nvSpPr>
          <p:cNvPr id="46083" name="Rectangle 3"/>
          <p:cNvSpPr>
            <a:spLocks noGrp="1" noChangeArrowheads="1"/>
          </p:cNvSpPr>
          <p:nvPr>
            <p:ph type="body" sz="half" idx="1"/>
          </p:nvPr>
        </p:nvSpPr>
        <p:spPr>
          <a:xfrm>
            <a:off x="457200" y="1600200"/>
            <a:ext cx="8686800" cy="4997450"/>
          </a:xfrm>
        </p:spPr>
        <p:txBody>
          <a:bodyPr/>
          <a:lstStyle/>
          <a:p>
            <a:pPr eaLnBrk="1" hangingPunct="1">
              <a:lnSpc>
                <a:spcPct val="80000"/>
              </a:lnSpc>
              <a:buFontTx/>
              <a:buNone/>
            </a:pPr>
            <a:r>
              <a:rPr lang="el-GR" sz="2400">
                <a:latin typeface="Comic Sans MS" pitchFamily="66" charset="0"/>
              </a:rPr>
              <a:t>Σύμφωνα με τον </a:t>
            </a:r>
            <a:r>
              <a:rPr lang="en-US" sz="2400">
                <a:latin typeface="Comic Sans MS" pitchFamily="66" charset="0"/>
              </a:rPr>
              <a:t>Dewey</a:t>
            </a:r>
            <a:r>
              <a:rPr lang="el-GR" sz="2400">
                <a:latin typeface="Comic Sans MS" pitchFamily="66" charset="0"/>
              </a:rPr>
              <a:t> σχετίζεται με </a:t>
            </a:r>
            <a:r>
              <a:rPr lang="el-GR" sz="2400">
                <a:solidFill>
                  <a:srgbClr val="008000"/>
                </a:solidFill>
                <a:latin typeface="Comic Sans MS" pitchFamily="66" charset="0"/>
              </a:rPr>
              <a:t>χαρακτηριστικά</a:t>
            </a:r>
            <a:r>
              <a:rPr lang="el-GR" sz="2400">
                <a:latin typeface="Comic Sans MS" pitchFamily="66" charset="0"/>
              </a:rPr>
              <a:t> όπως τα παρακάτω: </a:t>
            </a:r>
          </a:p>
          <a:p>
            <a:pPr eaLnBrk="1" hangingPunct="1">
              <a:lnSpc>
                <a:spcPct val="80000"/>
              </a:lnSpc>
            </a:pPr>
            <a:r>
              <a:rPr lang="el-GR" sz="2800">
                <a:solidFill>
                  <a:srgbClr val="CC0000"/>
                </a:solidFill>
                <a:latin typeface="Comic Sans MS" pitchFamily="66" charset="0"/>
              </a:rPr>
              <a:t>Αντί να πιέζονται τα άτομα να αποκτήσουν δεξιότητες μέσα από ασκήσεις,</a:t>
            </a:r>
            <a:r>
              <a:rPr lang="el-GR" sz="2800">
                <a:latin typeface="Comic Sans MS" pitchFamily="66" charset="0"/>
              </a:rPr>
              <a:t> </a:t>
            </a:r>
            <a:r>
              <a:rPr lang="el-GR" sz="2800">
                <a:solidFill>
                  <a:srgbClr val="008000"/>
                </a:solidFill>
                <a:latin typeface="Comic Sans MS" pitchFamily="66" charset="0"/>
              </a:rPr>
              <a:t>ενθαρρύνονται να εμπλακούν προσωπικά σε σκοπούς για την εξυπηρέτηση των οποίων μαθαίνουν τις σχετικές δεξιότητες.</a:t>
            </a:r>
            <a:r>
              <a:rPr lang="el-GR" sz="2800">
                <a:latin typeface="Comic Sans MS" pitchFamily="66" charset="0"/>
              </a:rPr>
              <a:t> </a:t>
            </a:r>
          </a:p>
          <a:p>
            <a:pPr eaLnBrk="1" hangingPunct="1">
              <a:lnSpc>
                <a:spcPct val="80000"/>
              </a:lnSpc>
            </a:pPr>
            <a:r>
              <a:rPr lang="el-GR" sz="2800">
                <a:solidFill>
                  <a:srgbClr val="CC0000"/>
                </a:solidFill>
                <a:latin typeface="Comic Sans MS" pitchFamily="66" charset="0"/>
              </a:rPr>
              <a:t>Αντί να προετοιμάζουμε παιδιά για το απομακρυσμένο μέλλον,</a:t>
            </a:r>
            <a:r>
              <a:rPr lang="el-GR" sz="2800">
                <a:latin typeface="Comic Sans MS" pitchFamily="66" charset="0"/>
              </a:rPr>
              <a:t> </a:t>
            </a:r>
            <a:r>
              <a:rPr lang="el-GR" sz="2800">
                <a:solidFill>
                  <a:srgbClr val="008000"/>
                </a:solidFill>
                <a:latin typeface="Comic Sans MS" pitchFamily="66" charset="0"/>
              </a:rPr>
              <a:t>εστιάζουμε και εκμεταλλευόμαστε στο έπακρο όλες τις δυνατότητες που δίνει η σημερινή ζωή. </a:t>
            </a:r>
          </a:p>
          <a:p>
            <a:pPr eaLnBrk="1" hangingPunct="1">
              <a:lnSpc>
                <a:spcPct val="80000"/>
              </a:lnSpc>
            </a:pPr>
            <a:r>
              <a:rPr lang="el-GR" sz="2800">
                <a:solidFill>
                  <a:srgbClr val="CC0000"/>
                </a:solidFill>
                <a:latin typeface="Comic Sans MS" pitchFamily="66" charset="0"/>
              </a:rPr>
              <a:t>Αντί να υπηρετούμε στατικούς σκοπούς</a:t>
            </a:r>
            <a:r>
              <a:rPr lang="el-GR" sz="2800">
                <a:latin typeface="Comic Sans MS" pitchFamily="66" charset="0"/>
              </a:rPr>
              <a:t> </a:t>
            </a:r>
            <a:r>
              <a:rPr lang="el-GR" sz="2800">
                <a:solidFill>
                  <a:srgbClr val="008000"/>
                </a:solidFill>
                <a:latin typeface="Comic Sans MS" pitchFamily="66" charset="0"/>
              </a:rPr>
              <a:t>προετοιμάζουμε τα παιδιά για ένα κόσμο που αλλάζει και μάλιστα με γοργούς ρυθμούς.</a:t>
            </a:r>
          </a:p>
        </p:txBody>
      </p:sp>
      <p:pic>
        <p:nvPicPr>
          <p:cNvPr id="19460" name="Picture 4" descr="2"/>
          <p:cNvPicPr>
            <a:picLocks noGrp="1" noChangeAspect="1" noChangeArrowheads="1"/>
          </p:cNvPicPr>
          <p:nvPr>
            <p:ph sz="quarter" idx="2"/>
          </p:nvPr>
        </p:nvPicPr>
        <p:blipFill>
          <a:blip r:embed="rId2" cstate="print"/>
          <a:srcRect/>
          <a:stretch>
            <a:fillRect/>
          </a:stretch>
        </p:blipFill>
        <p:spPr>
          <a:xfrm>
            <a:off x="0" y="0"/>
            <a:ext cx="1235075" cy="1628775"/>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6083">
                                            <p:txEl>
                                              <p:pRg st="1" end="1"/>
                                            </p:txEl>
                                          </p:spTgt>
                                        </p:tgtEl>
                                        <p:attrNameLst>
                                          <p:attrName>style.visibility</p:attrName>
                                        </p:attrNameLst>
                                      </p:cBhvr>
                                      <p:to>
                                        <p:strVal val="visible"/>
                                      </p:to>
                                    </p:set>
                                    <p:animEffect transition="in" filter="fade">
                                      <p:cBhvr>
                                        <p:cTn id="7" dur="1000"/>
                                        <p:tgtEl>
                                          <p:spTgt spid="46083">
                                            <p:txEl>
                                              <p:pRg st="1" end="1"/>
                                            </p:txEl>
                                          </p:spTgt>
                                        </p:tgtEl>
                                      </p:cBhvr>
                                    </p:animEffect>
                                    <p:anim calcmode="lin" valueType="num">
                                      <p:cBhvr>
                                        <p:cTn id="8" dur="1000" fill="hold"/>
                                        <p:tgtEl>
                                          <p:spTgt spid="4608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60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6083">
                                            <p:txEl>
                                              <p:pRg st="2" end="2"/>
                                            </p:txEl>
                                          </p:spTgt>
                                        </p:tgtEl>
                                        <p:attrNameLst>
                                          <p:attrName>style.visibility</p:attrName>
                                        </p:attrNameLst>
                                      </p:cBhvr>
                                      <p:to>
                                        <p:strVal val="visible"/>
                                      </p:to>
                                    </p:set>
                                    <p:animEffect transition="in" filter="fade">
                                      <p:cBhvr>
                                        <p:cTn id="14" dur="1000"/>
                                        <p:tgtEl>
                                          <p:spTgt spid="46083">
                                            <p:txEl>
                                              <p:pRg st="2" end="2"/>
                                            </p:txEl>
                                          </p:spTgt>
                                        </p:tgtEl>
                                      </p:cBhvr>
                                    </p:animEffect>
                                    <p:anim calcmode="lin" valueType="num">
                                      <p:cBhvr>
                                        <p:cTn id="15" dur="1000" fill="hold"/>
                                        <p:tgtEl>
                                          <p:spTgt spid="4608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60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6083">
                                            <p:txEl>
                                              <p:pRg st="3" end="3"/>
                                            </p:txEl>
                                          </p:spTgt>
                                        </p:tgtEl>
                                        <p:attrNameLst>
                                          <p:attrName>style.visibility</p:attrName>
                                        </p:attrNameLst>
                                      </p:cBhvr>
                                      <p:to>
                                        <p:strVal val="visible"/>
                                      </p:to>
                                    </p:set>
                                    <p:animEffect transition="in" filter="fade">
                                      <p:cBhvr>
                                        <p:cTn id="21" dur="1000"/>
                                        <p:tgtEl>
                                          <p:spTgt spid="46083">
                                            <p:txEl>
                                              <p:pRg st="3" end="3"/>
                                            </p:txEl>
                                          </p:spTgt>
                                        </p:tgtEl>
                                      </p:cBhvr>
                                    </p:animEffect>
                                    <p:anim calcmode="lin" valueType="num">
                                      <p:cBhvr>
                                        <p:cTn id="22" dur="1000" fill="hold"/>
                                        <p:tgtEl>
                                          <p:spTgt spid="4608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608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900113" y="1557338"/>
            <a:ext cx="7559675" cy="701675"/>
          </a:xfrm>
          <a:prstGeom prst="rect">
            <a:avLst/>
          </a:prstGeom>
          <a:noFill/>
          <a:ln w="9525">
            <a:noFill/>
            <a:miter lim="800000"/>
            <a:headEnd/>
            <a:tailEnd/>
          </a:ln>
        </p:spPr>
        <p:txBody>
          <a:bodyPr>
            <a:spAutoFit/>
          </a:bodyPr>
          <a:lstStyle/>
          <a:p>
            <a:pPr algn="ctr">
              <a:spcBef>
                <a:spcPct val="50000"/>
              </a:spcBef>
            </a:pPr>
            <a:r>
              <a:rPr lang="el-GR" sz="4000" b="1">
                <a:solidFill>
                  <a:srgbClr val="FF3300"/>
                </a:solidFill>
              </a:rPr>
              <a:t>Η ομαδοσυνεργατική μάθηση</a:t>
            </a:r>
          </a:p>
        </p:txBody>
      </p:sp>
      <p:pic>
        <p:nvPicPr>
          <p:cNvPr id="20483" name="Picture 3" descr="flowers37"/>
          <p:cNvPicPr>
            <a:picLocks noChangeAspect="1" noChangeArrowheads="1" noCrop="1"/>
          </p:cNvPicPr>
          <p:nvPr/>
        </p:nvPicPr>
        <p:blipFill>
          <a:blip r:embed="rId2" cstate="print"/>
          <a:srcRect/>
          <a:stretch>
            <a:fillRect/>
          </a:stretch>
        </p:blipFill>
        <p:spPr bwMode="auto">
          <a:xfrm>
            <a:off x="1692275" y="3429000"/>
            <a:ext cx="5688013" cy="2211388"/>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ChangeAspect="1" noChangeArrowheads="1"/>
          </p:cNvSpPr>
          <p:nvPr/>
        </p:nvSpPr>
        <p:spPr bwMode="auto">
          <a:xfrm>
            <a:off x="0" y="981075"/>
            <a:ext cx="9144000" cy="5535613"/>
          </a:xfrm>
          <a:prstGeom prst="rect">
            <a:avLst/>
          </a:prstGeom>
          <a:noFill/>
          <a:ln w="9525">
            <a:noFill/>
            <a:miter lim="800000"/>
            <a:headEnd/>
            <a:tailEnd/>
          </a:ln>
        </p:spPr>
        <p:txBody>
          <a:bodyPr/>
          <a:lstStyle/>
          <a:p>
            <a:endParaRPr lang="el-GR"/>
          </a:p>
        </p:txBody>
      </p:sp>
      <p:grpSp>
        <p:nvGrpSpPr>
          <p:cNvPr id="2" name="Group 3"/>
          <p:cNvGrpSpPr>
            <a:grpSpLocks/>
          </p:cNvGrpSpPr>
          <p:nvPr/>
        </p:nvGrpSpPr>
        <p:grpSpPr bwMode="auto">
          <a:xfrm>
            <a:off x="1804988" y="2395538"/>
            <a:ext cx="5535612" cy="3128962"/>
            <a:chOff x="6160" y="4829"/>
            <a:chExt cx="4359" cy="2442"/>
          </a:xfrm>
        </p:grpSpPr>
        <p:sp>
          <p:nvSpPr>
            <p:cNvPr id="3080" name="Text Box 4"/>
            <p:cNvSpPr txBox="1">
              <a:spLocks noChangeArrowheads="1"/>
            </p:cNvSpPr>
            <p:nvPr/>
          </p:nvSpPr>
          <p:spPr bwMode="auto">
            <a:xfrm>
              <a:off x="7297" y="5862"/>
              <a:ext cx="2084" cy="939"/>
            </a:xfrm>
            <a:prstGeom prst="rect">
              <a:avLst/>
            </a:prstGeom>
            <a:solidFill>
              <a:srgbClr val="FFFFFF"/>
            </a:solidFill>
            <a:ln w="9525">
              <a:noFill/>
              <a:miter lim="800000"/>
              <a:headEnd/>
              <a:tailEnd/>
            </a:ln>
          </p:spPr>
          <p:txBody>
            <a:bodyPr/>
            <a:lstStyle/>
            <a:p>
              <a:pPr algn="ctr"/>
              <a:r>
                <a:rPr lang="el-GR" sz="1600" b="1">
                  <a:solidFill>
                    <a:srgbClr val="993366"/>
                  </a:solidFill>
                  <a:latin typeface="Comic Sans MS" pitchFamily="66" charset="0"/>
                  <a:cs typeface="Arial" charset="0"/>
                </a:rPr>
                <a:t>Περιοχές ανάπτυξης της ανθρώπινης προσωπικότητας</a:t>
              </a:r>
              <a:endParaRPr lang="el-GR" sz="2400">
                <a:latin typeface="Times New Roman" pitchFamily="18" charset="0"/>
                <a:cs typeface="Arial" charset="0"/>
              </a:endParaRPr>
            </a:p>
          </p:txBody>
        </p:sp>
        <p:sp>
          <p:nvSpPr>
            <p:cNvPr id="3081" name="Rectangle 5"/>
            <p:cNvSpPr>
              <a:spLocks noChangeArrowheads="1"/>
            </p:cNvSpPr>
            <p:nvPr/>
          </p:nvSpPr>
          <p:spPr bwMode="auto">
            <a:xfrm>
              <a:off x="7771" y="4829"/>
              <a:ext cx="1042" cy="376"/>
            </a:xfrm>
            <a:prstGeom prst="rect">
              <a:avLst/>
            </a:prstGeom>
            <a:solidFill>
              <a:srgbClr val="FFCCFF"/>
            </a:solidFill>
            <a:ln w="38100">
              <a:solidFill>
                <a:srgbClr val="CC0099"/>
              </a:solidFill>
              <a:miter lim="800000"/>
              <a:headEnd/>
              <a:tailEnd/>
            </a:ln>
          </p:spPr>
          <p:txBody>
            <a:bodyPr tIns="0" bIns="0"/>
            <a:lstStyle/>
            <a:p>
              <a:pPr algn="ctr">
                <a:lnSpc>
                  <a:spcPct val="110000"/>
                </a:lnSpc>
              </a:pPr>
              <a:r>
                <a:rPr lang="el-GR" b="1">
                  <a:latin typeface="Comic Sans MS" pitchFamily="66" charset="0"/>
                  <a:cs typeface="Arial" charset="0"/>
                </a:rPr>
                <a:t>Γνωστική</a:t>
              </a:r>
              <a:endParaRPr lang="el-GR" sz="2400" b="1">
                <a:latin typeface="Times New Roman" pitchFamily="18" charset="0"/>
                <a:cs typeface="Arial" charset="0"/>
              </a:endParaRPr>
            </a:p>
          </p:txBody>
        </p:sp>
        <p:sp>
          <p:nvSpPr>
            <p:cNvPr id="3082" name="Rectangle 6"/>
            <p:cNvSpPr>
              <a:spLocks noChangeArrowheads="1"/>
            </p:cNvSpPr>
            <p:nvPr/>
          </p:nvSpPr>
          <p:spPr bwMode="auto">
            <a:xfrm>
              <a:off x="6160" y="6895"/>
              <a:ext cx="1516" cy="376"/>
            </a:xfrm>
            <a:prstGeom prst="rect">
              <a:avLst/>
            </a:prstGeom>
            <a:solidFill>
              <a:srgbClr val="FFCCFF"/>
            </a:solidFill>
            <a:ln w="38100">
              <a:solidFill>
                <a:srgbClr val="CC0099"/>
              </a:solidFill>
              <a:miter lim="800000"/>
              <a:headEnd/>
              <a:tailEnd/>
            </a:ln>
          </p:spPr>
          <p:txBody>
            <a:bodyPr lIns="0" tIns="0" rIns="0" bIns="0"/>
            <a:lstStyle/>
            <a:p>
              <a:pPr algn="ctr">
                <a:lnSpc>
                  <a:spcPct val="110000"/>
                </a:lnSpc>
              </a:pPr>
              <a:r>
                <a:rPr lang="el-GR" b="1">
                  <a:latin typeface="Comic Sans MS" pitchFamily="66" charset="0"/>
                  <a:cs typeface="Arial" charset="0"/>
                </a:rPr>
                <a:t>Συναισθηματική</a:t>
              </a:r>
              <a:endParaRPr lang="el-GR" sz="2400" b="1">
                <a:latin typeface="Times New Roman" pitchFamily="18" charset="0"/>
                <a:cs typeface="Arial" charset="0"/>
              </a:endParaRPr>
            </a:p>
          </p:txBody>
        </p:sp>
        <p:sp>
          <p:nvSpPr>
            <p:cNvPr id="3083" name="Rectangle 7"/>
            <p:cNvSpPr>
              <a:spLocks noChangeArrowheads="1"/>
            </p:cNvSpPr>
            <p:nvPr/>
          </p:nvSpPr>
          <p:spPr bwMode="auto">
            <a:xfrm>
              <a:off x="9476" y="6801"/>
              <a:ext cx="1043" cy="376"/>
            </a:xfrm>
            <a:prstGeom prst="rect">
              <a:avLst/>
            </a:prstGeom>
            <a:solidFill>
              <a:srgbClr val="FFCCFF"/>
            </a:solidFill>
            <a:ln w="38100">
              <a:solidFill>
                <a:srgbClr val="CC0099"/>
              </a:solidFill>
              <a:miter lim="800000"/>
              <a:headEnd/>
              <a:tailEnd/>
            </a:ln>
          </p:spPr>
          <p:txBody>
            <a:bodyPr tIns="0" bIns="0"/>
            <a:lstStyle/>
            <a:p>
              <a:pPr algn="ctr">
                <a:lnSpc>
                  <a:spcPct val="110000"/>
                </a:lnSpc>
              </a:pPr>
              <a:r>
                <a:rPr lang="el-GR" b="1">
                  <a:latin typeface="Comic Sans MS" pitchFamily="66" charset="0"/>
                  <a:cs typeface="Arial" charset="0"/>
                </a:rPr>
                <a:t>Ηθική</a:t>
              </a:r>
              <a:endParaRPr lang="el-GR" sz="2400" b="1">
                <a:latin typeface="Times New Roman" pitchFamily="18" charset="0"/>
                <a:cs typeface="Arial" charset="0"/>
              </a:endParaRPr>
            </a:p>
          </p:txBody>
        </p:sp>
        <p:sp>
          <p:nvSpPr>
            <p:cNvPr id="3084" name="Line 8"/>
            <p:cNvSpPr>
              <a:spLocks noChangeShapeType="1"/>
            </p:cNvSpPr>
            <p:nvPr/>
          </p:nvSpPr>
          <p:spPr bwMode="auto">
            <a:xfrm flipH="1">
              <a:off x="6539" y="5205"/>
              <a:ext cx="1516" cy="1690"/>
            </a:xfrm>
            <a:prstGeom prst="line">
              <a:avLst/>
            </a:prstGeom>
            <a:noFill/>
            <a:ln w="38100">
              <a:solidFill>
                <a:srgbClr val="CC0099"/>
              </a:solidFill>
              <a:round/>
              <a:headEnd/>
              <a:tailEnd/>
            </a:ln>
          </p:spPr>
          <p:txBody>
            <a:bodyPr/>
            <a:lstStyle/>
            <a:p>
              <a:endParaRPr lang="el-GR"/>
            </a:p>
          </p:txBody>
        </p:sp>
        <p:sp>
          <p:nvSpPr>
            <p:cNvPr id="3085" name="Line 9"/>
            <p:cNvSpPr>
              <a:spLocks noChangeShapeType="1"/>
            </p:cNvSpPr>
            <p:nvPr/>
          </p:nvSpPr>
          <p:spPr bwMode="auto">
            <a:xfrm>
              <a:off x="8528" y="5205"/>
              <a:ext cx="1516" cy="1596"/>
            </a:xfrm>
            <a:prstGeom prst="line">
              <a:avLst/>
            </a:prstGeom>
            <a:noFill/>
            <a:ln w="38100">
              <a:solidFill>
                <a:srgbClr val="CC0099"/>
              </a:solidFill>
              <a:round/>
              <a:headEnd/>
              <a:tailEnd/>
            </a:ln>
          </p:spPr>
          <p:txBody>
            <a:bodyPr/>
            <a:lstStyle/>
            <a:p>
              <a:endParaRPr lang="el-GR"/>
            </a:p>
          </p:txBody>
        </p:sp>
        <p:sp>
          <p:nvSpPr>
            <p:cNvPr id="3086" name="Line 10"/>
            <p:cNvSpPr>
              <a:spLocks noChangeShapeType="1"/>
            </p:cNvSpPr>
            <p:nvPr/>
          </p:nvSpPr>
          <p:spPr bwMode="auto">
            <a:xfrm>
              <a:off x="7676" y="7083"/>
              <a:ext cx="1800" cy="1"/>
            </a:xfrm>
            <a:prstGeom prst="line">
              <a:avLst/>
            </a:prstGeom>
            <a:noFill/>
            <a:ln w="38100">
              <a:solidFill>
                <a:srgbClr val="CC0099"/>
              </a:solidFill>
              <a:round/>
              <a:headEnd/>
              <a:tailEnd/>
            </a:ln>
          </p:spPr>
          <p:txBody>
            <a:bodyPr/>
            <a:lstStyle/>
            <a:p>
              <a:endParaRPr lang="el-GR"/>
            </a:p>
          </p:txBody>
        </p:sp>
      </p:grpSp>
      <p:sp>
        <p:nvSpPr>
          <p:cNvPr id="72715" name="Oval 11"/>
          <p:cNvSpPr>
            <a:spLocks noChangeArrowheads="1"/>
          </p:cNvSpPr>
          <p:nvPr/>
        </p:nvSpPr>
        <p:spPr bwMode="auto">
          <a:xfrm>
            <a:off x="3348038" y="1339850"/>
            <a:ext cx="2171700" cy="1944688"/>
          </a:xfrm>
          <a:prstGeom prst="ellipse">
            <a:avLst/>
          </a:prstGeom>
          <a:noFill/>
          <a:ln w="57150">
            <a:solidFill>
              <a:srgbClr val="0000FF"/>
            </a:solidFill>
            <a:round/>
            <a:headEnd/>
            <a:tailEnd/>
          </a:ln>
        </p:spPr>
        <p:txBody>
          <a:bodyPr/>
          <a:lstStyle/>
          <a:p>
            <a:pPr algn="ctr"/>
            <a:r>
              <a:rPr lang="el-GR" b="1">
                <a:solidFill>
                  <a:srgbClr val="0000FF"/>
                </a:solidFill>
                <a:latin typeface="Comic Sans MS" pitchFamily="66" charset="0"/>
                <a:cs typeface="Arial" charset="0"/>
              </a:rPr>
              <a:t>Τυπική εκπαίδευση</a:t>
            </a:r>
            <a:endParaRPr lang="el-GR" b="1">
              <a:latin typeface="Times New Roman" pitchFamily="18" charset="0"/>
              <a:cs typeface="Arial" charset="0"/>
            </a:endParaRPr>
          </a:p>
        </p:txBody>
      </p:sp>
      <p:sp>
        <p:nvSpPr>
          <p:cNvPr id="72716" name="Oval 12"/>
          <p:cNvSpPr>
            <a:spLocks noChangeArrowheads="1"/>
          </p:cNvSpPr>
          <p:nvPr/>
        </p:nvSpPr>
        <p:spPr bwMode="auto">
          <a:xfrm>
            <a:off x="1116013" y="908050"/>
            <a:ext cx="6911975" cy="5949950"/>
          </a:xfrm>
          <a:prstGeom prst="ellipse">
            <a:avLst/>
          </a:prstGeom>
          <a:noFill/>
          <a:ln w="76200">
            <a:solidFill>
              <a:srgbClr val="339966"/>
            </a:solidFill>
            <a:round/>
            <a:headEnd/>
            <a:tailEnd/>
          </a:ln>
        </p:spPr>
        <p:txBody>
          <a:bodyPr/>
          <a:lstStyle/>
          <a:p>
            <a:endParaRPr lang="el-GR"/>
          </a:p>
        </p:txBody>
      </p:sp>
      <p:sp>
        <p:nvSpPr>
          <p:cNvPr id="72718" name="Text Box 14"/>
          <p:cNvSpPr txBox="1">
            <a:spLocks noChangeArrowheads="1"/>
          </p:cNvSpPr>
          <p:nvPr/>
        </p:nvSpPr>
        <p:spPr bwMode="auto">
          <a:xfrm>
            <a:off x="179388" y="333375"/>
            <a:ext cx="2160587" cy="1223963"/>
          </a:xfrm>
          <a:prstGeom prst="rect">
            <a:avLst/>
          </a:prstGeom>
          <a:solidFill>
            <a:srgbClr val="FFFFFF"/>
          </a:solidFill>
          <a:ln w="9525">
            <a:noFill/>
            <a:miter lim="800000"/>
            <a:headEnd/>
            <a:tailEnd/>
          </a:ln>
        </p:spPr>
        <p:txBody>
          <a:bodyPr lIns="0" rIns="0"/>
          <a:lstStyle/>
          <a:p>
            <a:pPr algn="ctr">
              <a:lnSpc>
                <a:spcPct val="120000"/>
              </a:lnSpc>
            </a:pPr>
            <a:r>
              <a:rPr lang="el-GR" sz="2000" b="1">
                <a:solidFill>
                  <a:srgbClr val="008000"/>
                </a:solidFill>
                <a:latin typeface="Comic Sans MS" pitchFamily="66" charset="0"/>
                <a:cs typeface="Arial" charset="0"/>
              </a:rPr>
              <a:t>ΕΚΠΑΙΔΕΥΣΗ</a:t>
            </a:r>
            <a:endParaRPr lang="el-GR" sz="2000" b="1">
              <a:solidFill>
                <a:srgbClr val="008000"/>
              </a:solidFill>
              <a:cs typeface="Arial" charset="0"/>
            </a:endParaRPr>
          </a:p>
          <a:p>
            <a:pPr algn="ctr">
              <a:lnSpc>
                <a:spcPct val="120000"/>
              </a:lnSpc>
            </a:pPr>
            <a:r>
              <a:rPr lang="el-GR" b="1">
                <a:solidFill>
                  <a:srgbClr val="008000"/>
                </a:solidFill>
              </a:rPr>
              <a:t>Για το ΠΕΡΙΒΑΛΛΟΝ</a:t>
            </a:r>
          </a:p>
        </p:txBody>
      </p:sp>
      <p:sp>
        <p:nvSpPr>
          <p:cNvPr id="72719" name="Text Box 15"/>
          <p:cNvSpPr txBox="1">
            <a:spLocks noChangeArrowheads="1"/>
          </p:cNvSpPr>
          <p:nvPr/>
        </p:nvSpPr>
        <p:spPr bwMode="auto">
          <a:xfrm>
            <a:off x="6300788" y="404813"/>
            <a:ext cx="2592387" cy="863600"/>
          </a:xfrm>
          <a:prstGeom prst="rect">
            <a:avLst/>
          </a:prstGeom>
          <a:solidFill>
            <a:srgbClr val="FFFFFF"/>
          </a:solidFill>
          <a:ln w="9525">
            <a:noFill/>
            <a:miter lim="800000"/>
            <a:headEnd/>
            <a:tailEnd/>
          </a:ln>
        </p:spPr>
        <p:txBody>
          <a:bodyPr lIns="0" rIns="0"/>
          <a:lstStyle/>
          <a:p>
            <a:pPr algn="ctr">
              <a:lnSpc>
                <a:spcPct val="120000"/>
              </a:lnSpc>
            </a:pPr>
            <a:r>
              <a:rPr lang="el-GR" sz="2400" b="1">
                <a:solidFill>
                  <a:srgbClr val="FF3300"/>
                </a:solidFill>
                <a:latin typeface="Comic Sans MS" pitchFamily="66" charset="0"/>
                <a:cs typeface="Arial" charset="0"/>
              </a:rPr>
              <a:t>Και την αειφορία</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72715"/>
                                        </p:tgtEl>
                                        <p:attrNameLst>
                                          <p:attrName>style.visibility</p:attrName>
                                        </p:attrNameLst>
                                      </p:cBhvr>
                                      <p:to>
                                        <p:strVal val="visible"/>
                                      </p:to>
                                    </p:set>
                                    <p:anim calcmode="lin" valueType="num">
                                      <p:cBhvr>
                                        <p:cTn id="12" dur="1000" fill="hold"/>
                                        <p:tgtEl>
                                          <p:spTgt spid="72715"/>
                                        </p:tgtEl>
                                        <p:attrNameLst>
                                          <p:attrName>ppt_w</p:attrName>
                                        </p:attrNameLst>
                                      </p:cBhvr>
                                      <p:tavLst>
                                        <p:tav tm="0">
                                          <p:val>
                                            <p:strVal val="#ppt_w*0.70"/>
                                          </p:val>
                                        </p:tav>
                                        <p:tav tm="100000">
                                          <p:val>
                                            <p:strVal val="#ppt_w"/>
                                          </p:val>
                                        </p:tav>
                                      </p:tavLst>
                                    </p:anim>
                                    <p:anim calcmode="lin" valueType="num">
                                      <p:cBhvr>
                                        <p:cTn id="13" dur="1000" fill="hold"/>
                                        <p:tgtEl>
                                          <p:spTgt spid="72715"/>
                                        </p:tgtEl>
                                        <p:attrNameLst>
                                          <p:attrName>ppt_h</p:attrName>
                                        </p:attrNameLst>
                                      </p:cBhvr>
                                      <p:tavLst>
                                        <p:tav tm="0">
                                          <p:val>
                                            <p:strVal val="#ppt_h"/>
                                          </p:val>
                                        </p:tav>
                                        <p:tav tm="100000">
                                          <p:val>
                                            <p:strVal val="#ppt_h"/>
                                          </p:val>
                                        </p:tav>
                                      </p:tavLst>
                                    </p:anim>
                                    <p:animEffect transition="in" filter="fade">
                                      <p:cBhvr>
                                        <p:cTn id="14" dur="1000"/>
                                        <p:tgtEl>
                                          <p:spTgt spid="72715"/>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2716"/>
                                        </p:tgtEl>
                                        <p:attrNameLst>
                                          <p:attrName>style.visibility</p:attrName>
                                        </p:attrNameLst>
                                      </p:cBhvr>
                                      <p:to>
                                        <p:strVal val="visible"/>
                                      </p:to>
                                    </p:set>
                                    <p:animEffect transition="in" filter="fade">
                                      <p:cBhvr>
                                        <p:cTn id="19" dur="2000"/>
                                        <p:tgtEl>
                                          <p:spTgt spid="727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2718"/>
                                        </p:tgtEl>
                                        <p:attrNameLst>
                                          <p:attrName>style.visibility</p:attrName>
                                        </p:attrNameLst>
                                      </p:cBhvr>
                                      <p:to>
                                        <p:strVal val="visible"/>
                                      </p:to>
                                    </p:set>
                                    <p:animEffect transition="in" filter="fade">
                                      <p:cBhvr>
                                        <p:cTn id="22" dur="2000"/>
                                        <p:tgtEl>
                                          <p:spTgt spid="7271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2719"/>
                                        </p:tgtEl>
                                        <p:attrNameLst>
                                          <p:attrName>style.visibility</p:attrName>
                                        </p:attrNameLst>
                                      </p:cBhvr>
                                      <p:to>
                                        <p:strVal val="visible"/>
                                      </p:to>
                                    </p:set>
                                    <p:animEffect transition="in" filter="fade">
                                      <p:cBhvr>
                                        <p:cTn id="25" dur="2000"/>
                                        <p:tgtEl>
                                          <p:spTgt spid="727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15" grpId="0" animBg="1"/>
      <p:bldP spid="72716" grpId="0" animBg="1"/>
      <p:bldP spid="72718" grpId="0" animBg="1"/>
      <p:bldP spid="7271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492500" y="260350"/>
            <a:ext cx="5219700" cy="1066800"/>
          </a:xfrm>
          <a:prstGeom prst="rect">
            <a:avLst/>
          </a:prstGeom>
          <a:noFill/>
          <a:ln w="9525">
            <a:noFill/>
            <a:miter lim="800000"/>
            <a:headEnd/>
            <a:tailEnd/>
          </a:ln>
        </p:spPr>
        <p:txBody>
          <a:bodyPr>
            <a:spAutoFit/>
          </a:bodyPr>
          <a:lstStyle/>
          <a:p>
            <a:pPr algn="ctr">
              <a:spcBef>
                <a:spcPct val="50000"/>
              </a:spcBef>
            </a:pPr>
            <a:r>
              <a:rPr lang="el-GR" sz="3200" b="1">
                <a:solidFill>
                  <a:srgbClr val="CC0000"/>
                </a:solidFill>
                <a:latin typeface="Comic Sans MS" pitchFamily="66" charset="0"/>
                <a:cs typeface="Arial" charset="0"/>
              </a:rPr>
              <a:t>Ομαδοσυνεργατική μάθηση </a:t>
            </a:r>
          </a:p>
        </p:txBody>
      </p:sp>
      <p:sp>
        <p:nvSpPr>
          <p:cNvPr id="21507" name="Text Box 3"/>
          <p:cNvSpPr txBox="1">
            <a:spLocks noChangeArrowheads="1"/>
          </p:cNvSpPr>
          <p:nvPr/>
        </p:nvSpPr>
        <p:spPr bwMode="auto">
          <a:xfrm>
            <a:off x="0" y="981075"/>
            <a:ext cx="8604250" cy="1525588"/>
          </a:xfrm>
          <a:prstGeom prst="rect">
            <a:avLst/>
          </a:prstGeom>
          <a:noFill/>
          <a:ln w="9525">
            <a:noFill/>
            <a:miter lim="800000"/>
            <a:headEnd/>
            <a:tailEnd/>
          </a:ln>
        </p:spPr>
        <p:txBody>
          <a:bodyPr>
            <a:spAutoFit/>
          </a:bodyPr>
          <a:lstStyle/>
          <a:p>
            <a:pPr>
              <a:spcBef>
                <a:spcPct val="50000"/>
              </a:spcBef>
            </a:pPr>
            <a:r>
              <a:rPr lang="el-GR" sz="2400" b="1">
                <a:solidFill>
                  <a:srgbClr val="CC0000"/>
                </a:solidFill>
                <a:latin typeface="Comic Sans MS" pitchFamily="66" charset="0"/>
                <a:cs typeface="Arial" charset="0"/>
              </a:rPr>
              <a:t>Θεωρητικές θέσεις</a:t>
            </a:r>
          </a:p>
          <a:p>
            <a:pPr>
              <a:spcBef>
                <a:spcPct val="50000"/>
              </a:spcBef>
              <a:buFontTx/>
              <a:buChar char="•"/>
            </a:pPr>
            <a:r>
              <a:rPr lang="el-GR" sz="2800" b="1">
                <a:solidFill>
                  <a:schemeClr val="accent2"/>
                </a:solidFill>
                <a:latin typeface="Comic Sans MS" pitchFamily="66" charset="0"/>
                <a:cs typeface="Arial" charset="0"/>
              </a:rPr>
              <a:t>Μετατώπιση από τη σχέση δασκάλου παιδιών στις διαμαθητικές σχέσεις</a:t>
            </a:r>
          </a:p>
        </p:txBody>
      </p:sp>
      <p:grpSp>
        <p:nvGrpSpPr>
          <p:cNvPr id="2" name="Group 4"/>
          <p:cNvGrpSpPr>
            <a:grpSpLocks/>
          </p:cNvGrpSpPr>
          <p:nvPr/>
        </p:nvGrpSpPr>
        <p:grpSpPr bwMode="auto">
          <a:xfrm>
            <a:off x="0" y="3141663"/>
            <a:ext cx="4335463" cy="3343275"/>
            <a:chOff x="204" y="1979"/>
            <a:chExt cx="2731" cy="1924"/>
          </a:xfrm>
        </p:grpSpPr>
        <p:grpSp>
          <p:nvGrpSpPr>
            <p:cNvPr id="21537" name="Group 5"/>
            <p:cNvGrpSpPr>
              <a:grpSpLocks/>
            </p:cNvGrpSpPr>
            <p:nvPr/>
          </p:nvGrpSpPr>
          <p:grpSpPr bwMode="auto">
            <a:xfrm>
              <a:off x="521" y="2251"/>
              <a:ext cx="2131" cy="1453"/>
              <a:chOff x="521" y="2251"/>
              <a:chExt cx="2131" cy="1453"/>
            </a:xfrm>
          </p:grpSpPr>
          <p:sp>
            <p:nvSpPr>
              <p:cNvPr id="21542" name="Rectangle 6"/>
              <p:cNvSpPr>
                <a:spLocks noChangeArrowheads="1"/>
              </p:cNvSpPr>
              <p:nvPr/>
            </p:nvSpPr>
            <p:spPr bwMode="auto">
              <a:xfrm>
                <a:off x="1066" y="2795"/>
                <a:ext cx="1089" cy="318"/>
              </a:xfrm>
              <a:prstGeom prst="rect">
                <a:avLst/>
              </a:prstGeom>
              <a:solidFill>
                <a:schemeClr val="bg1"/>
              </a:solidFill>
              <a:ln w="9525">
                <a:solidFill>
                  <a:schemeClr val="accent2"/>
                </a:solidFill>
                <a:miter lim="800000"/>
                <a:headEnd/>
                <a:tailEnd/>
              </a:ln>
            </p:spPr>
            <p:txBody>
              <a:bodyPr wrap="none" anchor="ctr"/>
              <a:lstStyle/>
              <a:p>
                <a:pPr algn="ctr"/>
                <a:r>
                  <a:rPr lang="el-GR" sz="2400" b="1">
                    <a:solidFill>
                      <a:srgbClr val="CC0000"/>
                    </a:solidFill>
                    <a:latin typeface="Comic Sans MS" pitchFamily="66" charset="0"/>
                    <a:cs typeface="Arial" charset="0"/>
                  </a:rPr>
                  <a:t>δάσκαλος</a:t>
                </a:r>
              </a:p>
            </p:txBody>
          </p:sp>
          <p:grpSp>
            <p:nvGrpSpPr>
              <p:cNvPr id="21543" name="Group 7"/>
              <p:cNvGrpSpPr>
                <a:grpSpLocks/>
              </p:cNvGrpSpPr>
              <p:nvPr/>
            </p:nvGrpSpPr>
            <p:grpSpPr bwMode="auto">
              <a:xfrm>
                <a:off x="521" y="2251"/>
                <a:ext cx="2131" cy="1453"/>
                <a:chOff x="295" y="1842"/>
                <a:chExt cx="2131" cy="1453"/>
              </a:xfrm>
            </p:grpSpPr>
            <p:grpSp>
              <p:nvGrpSpPr>
                <p:cNvPr id="21544" name="Group 8"/>
                <p:cNvGrpSpPr>
                  <a:grpSpLocks/>
                </p:cNvGrpSpPr>
                <p:nvPr/>
              </p:nvGrpSpPr>
              <p:grpSpPr bwMode="auto">
                <a:xfrm>
                  <a:off x="748" y="1842"/>
                  <a:ext cx="1361" cy="409"/>
                  <a:chOff x="748" y="1842"/>
                  <a:chExt cx="1361" cy="409"/>
                </a:xfrm>
              </p:grpSpPr>
              <p:sp>
                <p:nvSpPr>
                  <p:cNvPr id="21556" name="Line 9"/>
                  <p:cNvSpPr>
                    <a:spLocks noChangeShapeType="1"/>
                  </p:cNvSpPr>
                  <p:nvPr/>
                </p:nvSpPr>
                <p:spPr bwMode="auto">
                  <a:xfrm flipV="1">
                    <a:off x="1837" y="1888"/>
                    <a:ext cx="272" cy="363"/>
                  </a:xfrm>
                  <a:prstGeom prst="line">
                    <a:avLst/>
                  </a:prstGeom>
                  <a:noFill/>
                  <a:ln w="57150">
                    <a:solidFill>
                      <a:schemeClr val="accent2"/>
                    </a:solidFill>
                    <a:round/>
                    <a:headEnd/>
                    <a:tailEnd type="triangle" w="med" len="med"/>
                  </a:ln>
                </p:spPr>
                <p:txBody>
                  <a:bodyPr/>
                  <a:lstStyle/>
                  <a:p>
                    <a:endParaRPr lang="el-GR"/>
                  </a:p>
                </p:txBody>
              </p:sp>
              <p:sp>
                <p:nvSpPr>
                  <p:cNvPr id="21557" name="Line 10"/>
                  <p:cNvSpPr>
                    <a:spLocks noChangeShapeType="1"/>
                  </p:cNvSpPr>
                  <p:nvPr/>
                </p:nvSpPr>
                <p:spPr bwMode="auto">
                  <a:xfrm flipV="1">
                    <a:off x="1655" y="1842"/>
                    <a:ext cx="0" cy="409"/>
                  </a:xfrm>
                  <a:prstGeom prst="line">
                    <a:avLst/>
                  </a:prstGeom>
                  <a:noFill/>
                  <a:ln w="57150">
                    <a:solidFill>
                      <a:schemeClr val="accent2"/>
                    </a:solidFill>
                    <a:round/>
                    <a:headEnd/>
                    <a:tailEnd type="triangle" w="med" len="med"/>
                  </a:ln>
                </p:spPr>
                <p:txBody>
                  <a:bodyPr/>
                  <a:lstStyle/>
                  <a:p>
                    <a:endParaRPr lang="el-GR"/>
                  </a:p>
                </p:txBody>
              </p:sp>
              <p:sp>
                <p:nvSpPr>
                  <p:cNvPr id="21558" name="Line 11"/>
                  <p:cNvSpPr>
                    <a:spLocks noChangeShapeType="1"/>
                  </p:cNvSpPr>
                  <p:nvPr/>
                </p:nvSpPr>
                <p:spPr bwMode="auto">
                  <a:xfrm flipV="1">
                    <a:off x="1247" y="1842"/>
                    <a:ext cx="0" cy="409"/>
                  </a:xfrm>
                  <a:prstGeom prst="line">
                    <a:avLst/>
                  </a:prstGeom>
                  <a:noFill/>
                  <a:ln w="57150">
                    <a:solidFill>
                      <a:schemeClr val="accent2"/>
                    </a:solidFill>
                    <a:round/>
                    <a:headEnd/>
                    <a:tailEnd type="triangle" w="med" len="med"/>
                  </a:ln>
                </p:spPr>
                <p:txBody>
                  <a:bodyPr/>
                  <a:lstStyle/>
                  <a:p>
                    <a:endParaRPr lang="el-GR"/>
                  </a:p>
                </p:txBody>
              </p:sp>
              <p:sp>
                <p:nvSpPr>
                  <p:cNvPr id="21559" name="Line 12"/>
                  <p:cNvSpPr>
                    <a:spLocks noChangeShapeType="1"/>
                  </p:cNvSpPr>
                  <p:nvPr/>
                </p:nvSpPr>
                <p:spPr bwMode="auto">
                  <a:xfrm flipH="1" flipV="1">
                    <a:off x="748" y="1888"/>
                    <a:ext cx="273" cy="363"/>
                  </a:xfrm>
                  <a:prstGeom prst="line">
                    <a:avLst/>
                  </a:prstGeom>
                  <a:noFill/>
                  <a:ln w="57150">
                    <a:solidFill>
                      <a:schemeClr val="accent2"/>
                    </a:solidFill>
                    <a:round/>
                    <a:headEnd/>
                    <a:tailEnd type="triangle" w="med" len="med"/>
                  </a:ln>
                </p:spPr>
                <p:txBody>
                  <a:bodyPr/>
                  <a:lstStyle/>
                  <a:p>
                    <a:endParaRPr lang="el-GR"/>
                  </a:p>
                </p:txBody>
              </p:sp>
            </p:grpSp>
            <p:grpSp>
              <p:nvGrpSpPr>
                <p:cNvPr id="21545" name="Group 13"/>
                <p:cNvGrpSpPr>
                  <a:grpSpLocks/>
                </p:cNvGrpSpPr>
                <p:nvPr/>
              </p:nvGrpSpPr>
              <p:grpSpPr bwMode="auto">
                <a:xfrm>
                  <a:off x="295" y="2432"/>
                  <a:ext cx="408" cy="319"/>
                  <a:chOff x="295" y="2432"/>
                  <a:chExt cx="408" cy="319"/>
                </a:xfrm>
              </p:grpSpPr>
              <p:sp>
                <p:nvSpPr>
                  <p:cNvPr id="21554" name="Line 14"/>
                  <p:cNvSpPr>
                    <a:spLocks noChangeShapeType="1"/>
                  </p:cNvSpPr>
                  <p:nvPr/>
                </p:nvSpPr>
                <p:spPr bwMode="auto">
                  <a:xfrm flipH="1" flipV="1">
                    <a:off x="295" y="2432"/>
                    <a:ext cx="408" cy="1"/>
                  </a:xfrm>
                  <a:prstGeom prst="line">
                    <a:avLst/>
                  </a:prstGeom>
                  <a:noFill/>
                  <a:ln w="57150">
                    <a:solidFill>
                      <a:schemeClr val="accent2"/>
                    </a:solidFill>
                    <a:round/>
                    <a:headEnd/>
                    <a:tailEnd type="triangle" w="med" len="med"/>
                  </a:ln>
                </p:spPr>
                <p:txBody>
                  <a:bodyPr/>
                  <a:lstStyle/>
                  <a:p>
                    <a:endParaRPr lang="el-GR"/>
                  </a:p>
                </p:txBody>
              </p:sp>
              <p:sp>
                <p:nvSpPr>
                  <p:cNvPr id="21555" name="Line 15"/>
                  <p:cNvSpPr>
                    <a:spLocks noChangeShapeType="1"/>
                  </p:cNvSpPr>
                  <p:nvPr/>
                </p:nvSpPr>
                <p:spPr bwMode="auto">
                  <a:xfrm flipH="1" flipV="1">
                    <a:off x="295" y="2750"/>
                    <a:ext cx="408" cy="1"/>
                  </a:xfrm>
                  <a:prstGeom prst="line">
                    <a:avLst/>
                  </a:prstGeom>
                  <a:noFill/>
                  <a:ln w="57150">
                    <a:solidFill>
                      <a:schemeClr val="accent2"/>
                    </a:solidFill>
                    <a:round/>
                    <a:headEnd/>
                    <a:tailEnd type="triangle" w="med" len="med"/>
                  </a:ln>
                </p:spPr>
                <p:txBody>
                  <a:bodyPr/>
                  <a:lstStyle/>
                  <a:p>
                    <a:endParaRPr lang="el-GR"/>
                  </a:p>
                </p:txBody>
              </p:sp>
            </p:grpSp>
            <p:grpSp>
              <p:nvGrpSpPr>
                <p:cNvPr id="21546" name="Group 16"/>
                <p:cNvGrpSpPr>
                  <a:grpSpLocks/>
                </p:cNvGrpSpPr>
                <p:nvPr/>
              </p:nvGrpSpPr>
              <p:grpSpPr bwMode="auto">
                <a:xfrm>
                  <a:off x="2018" y="2432"/>
                  <a:ext cx="408" cy="319"/>
                  <a:chOff x="295" y="2432"/>
                  <a:chExt cx="408" cy="319"/>
                </a:xfrm>
              </p:grpSpPr>
              <p:sp>
                <p:nvSpPr>
                  <p:cNvPr id="21552" name="Line 17"/>
                  <p:cNvSpPr>
                    <a:spLocks noChangeShapeType="1"/>
                  </p:cNvSpPr>
                  <p:nvPr/>
                </p:nvSpPr>
                <p:spPr bwMode="auto">
                  <a:xfrm flipV="1">
                    <a:off x="295" y="2432"/>
                    <a:ext cx="408" cy="1"/>
                  </a:xfrm>
                  <a:prstGeom prst="line">
                    <a:avLst/>
                  </a:prstGeom>
                  <a:noFill/>
                  <a:ln w="57150">
                    <a:solidFill>
                      <a:schemeClr val="accent2"/>
                    </a:solidFill>
                    <a:round/>
                    <a:headEnd/>
                    <a:tailEnd type="triangle" w="med" len="med"/>
                  </a:ln>
                </p:spPr>
                <p:txBody>
                  <a:bodyPr/>
                  <a:lstStyle/>
                  <a:p>
                    <a:endParaRPr lang="el-GR"/>
                  </a:p>
                </p:txBody>
              </p:sp>
              <p:sp>
                <p:nvSpPr>
                  <p:cNvPr id="21553" name="Line 18"/>
                  <p:cNvSpPr>
                    <a:spLocks noChangeShapeType="1"/>
                  </p:cNvSpPr>
                  <p:nvPr/>
                </p:nvSpPr>
                <p:spPr bwMode="auto">
                  <a:xfrm flipV="1">
                    <a:off x="295" y="2750"/>
                    <a:ext cx="408" cy="1"/>
                  </a:xfrm>
                  <a:prstGeom prst="line">
                    <a:avLst/>
                  </a:prstGeom>
                  <a:noFill/>
                  <a:ln w="57150">
                    <a:solidFill>
                      <a:schemeClr val="accent2"/>
                    </a:solidFill>
                    <a:round/>
                    <a:headEnd/>
                    <a:tailEnd type="triangle" w="med" len="med"/>
                  </a:ln>
                </p:spPr>
                <p:txBody>
                  <a:bodyPr/>
                  <a:lstStyle/>
                  <a:p>
                    <a:endParaRPr lang="el-GR"/>
                  </a:p>
                </p:txBody>
              </p:sp>
            </p:grpSp>
            <p:grpSp>
              <p:nvGrpSpPr>
                <p:cNvPr id="21547" name="Group 19"/>
                <p:cNvGrpSpPr>
                  <a:grpSpLocks/>
                </p:cNvGrpSpPr>
                <p:nvPr/>
              </p:nvGrpSpPr>
              <p:grpSpPr bwMode="auto">
                <a:xfrm rot="10652245">
                  <a:off x="703" y="2886"/>
                  <a:ext cx="1361" cy="409"/>
                  <a:chOff x="748" y="1842"/>
                  <a:chExt cx="1361" cy="409"/>
                </a:xfrm>
              </p:grpSpPr>
              <p:sp>
                <p:nvSpPr>
                  <p:cNvPr id="21548" name="Line 20"/>
                  <p:cNvSpPr>
                    <a:spLocks noChangeShapeType="1"/>
                  </p:cNvSpPr>
                  <p:nvPr/>
                </p:nvSpPr>
                <p:spPr bwMode="auto">
                  <a:xfrm flipV="1">
                    <a:off x="1837" y="1888"/>
                    <a:ext cx="272" cy="363"/>
                  </a:xfrm>
                  <a:prstGeom prst="line">
                    <a:avLst/>
                  </a:prstGeom>
                  <a:noFill/>
                  <a:ln w="57150">
                    <a:solidFill>
                      <a:schemeClr val="accent2"/>
                    </a:solidFill>
                    <a:round/>
                    <a:headEnd/>
                    <a:tailEnd type="triangle" w="med" len="med"/>
                  </a:ln>
                </p:spPr>
                <p:txBody>
                  <a:bodyPr/>
                  <a:lstStyle/>
                  <a:p>
                    <a:endParaRPr lang="el-GR"/>
                  </a:p>
                </p:txBody>
              </p:sp>
              <p:sp>
                <p:nvSpPr>
                  <p:cNvPr id="21549" name="Line 21"/>
                  <p:cNvSpPr>
                    <a:spLocks noChangeShapeType="1"/>
                  </p:cNvSpPr>
                  <p:nvPr/>
                </p:nvSpPr>
                <p:spPr bwMode="auto">
                  <a:xfrm flipV="1">
                    <a:off x="1655" y="1842"/>
                    <a:ext cx="0" cy="409"/>
                  </a:xfrm>
                  <a:prstGeom prst="line">
                    <a:avLst/>
                  </a:prstGeom>
                  <a:noFill/>
                  <a:ln w="57150">
                    <a:solidFill>
                      <a:schemeClr val="accent2"/>
                    </a:solidFill>
                    <a:round/>
                    <a:headEnd/>
                    <a:tailEnd type="triangle" w="med" len="med"/>
                  </a:ln>
                </p:spPr>
                <p:txBody>
                  <a:bodyPr/>
                  <a:lstStyle/>
                  <a:p>
                    <a:endParaRPr lang="el-GR"/>
                  </a:p>
                </p:txBody>
              </p:sp>
              <p:sp>
                <p:nvSpPr>
                  <p:cNvPr id="21550" name="Line 22"/>
                  <p:cNvSpPr>
                    <a:spLocks noChangeShapeType="1"/>
                  </p:cNvSpPr>
                  <p:nvPr/>
                </p:nvSpPr>
                <p:spPr bwMode="auto">
                  <a:xfrm flipV="1">
                    <a:off x="1247" y="1842"/>
                    <a:ext cx="0" cy="409"/>
                  </a:xfrm>
                  <a:prstGeom prst="line">
                    <a:avLst/>
                  </a:prstGeom>
                  <a:noFill/>
                  <a:ln w="57150">
                    <a:solidFill>
                      <a:schemeClr val="accent2"/>
                    </a:solidFill>
                    <a:round/>
                    <a:headEnd/>
                    <a:tailEnd type="triangle" w="med" len="med"/>
                  </a:ln>
                </p:spPr>
                <p:txBody>
                  <a:bodyPr/>
                  <a:lstStyle/>
                  <a:p>
                    <a:endParaRPr lang="el-GR"/>
                  </a:p>
                </p:txBody>
              </p:sp>
              <p:sp>
                <p:nvSpPr>
                  <p:cNvPr id="21551" name="Line 23"/>
                  <p:cNvSpPr>
                    <a:spLocks noChangeShapeType="1"/>
                  </p:cNvSpPr>
                  <p:nvPr/>
                </p:nvSpPr>
                <p:spPr bwMode="auto">
                  <a:xfrm flipH="1" flipV="1">
                    <a:off x="748" y="1888"/>
                    <a:ext cx="273" cy="363"/>
                  </a:xfrm>
                  <a:prstGeom prst="line">
                    <a:avLst/>
                  </a:prstGeom>
                  <a:noFill/>
                  <a:ln w="57150">
                    <a:solidFill>
                      <a:schemeClr val="accent2"/>
                    </a:solidFill>
                    <a:round/>
                    <a:headEnd/>
                    <a:tailEnd type="triangle" w="med" len="med"/>
                  </a:ln>
                </p:spPr>
                <p:txBody>
                  <a:bodyPr/>
                  <a:lstStyle/>
                  <a:p>
                    <a:endParaRPr lang="el-GR"/>
                  </a:p>
                </p:txBody>
              </p:sp>
            </p:grpSp>
          </p:grpSp>
        </p:grpSp>
        <p:sp>
          <p:nvSpPr>
            <p:cNvPr id="21538" name="Text Box 24"/>
            <p:cNvSpPr txBox="1">
              <a:spLocks noChangeArrowheads="1"/>
            </p:cNvSpPr>
            <p:nvPr/>
          </p:nvSpPr>
          <p:spPr bwMode="auto">
            <a:xfrm>
              <a:off x="1156" y="1979"/>
              <a:ext cx="998" cy="246"/>
            </a:xfrm>
            <a:prstGeom prst="rect">
              <a:avLst/>
            </a:prstGeom>
            <a:noFill/>
            <a:ln w="9525">
              <a:noFill/>
              <a:miter lim="800000"/>
              <a:headEnd/>
              <a:tailEnd/>
            </a:ln>
          </p:spPr>
          <p:txBody>
            <a:bodyPr>
              <a:spAutoFit/>
            </a:bodyPr>
            <a:lstStyle/>
            <a:p>
              <a:pPr algn="ctr">
                <a:spcBef>
                  <a:spcPct val="50000"/>
                </a:spcBef>
              </a:pPr>
              <a:r>
                <a:rPr lang="el-GR" sz="2200" b="1">
                  <a:solidFill>
                    <a:srgbClr val="CC0000"/>
                  </a:solidFill>
                  <a:latin typeface="Comic Sans MS" pitchFamily="66" charset="0"/>
                  <a:cs typeface="Arial" charset="0"/>
                </a:rPr>
                <a:t>μαθητές</a:t>
              </a:r>
            </a:p>
          </p:txBody>
        </p:sp>
        <p:sp>
          <p:nvSpPr>
            <p:cNvPr id="21539" name="Text Box 25"/>
            <p:cNvSpPr txBox="1">
              <a:spLocks noChangeArrowheads="1"/>
            </p:cNvSpPr>
            <p:nvPr/>
          </p:nvSpPr>
          <p:spPr bwMode="auto">
            <a:xfrm>
              <a:off x="1111" y="3657"/>
              <a:ext cx="998" cy="246"/>
            </a:xfrm>
            <a:prstGeom prst="rect">
              <a:avLst/>
            </a:prstGeom>
            <a:noFill/>
            <a:ln w="9525">
              <a:noFill/>
              <a:miter lim="800000"/>
              <a:headEnd/>
              <a:tailEnd/>
            </a:ln>
          </p:spPr>
          <p:txBody>
            <a:bodyPr>
              <a:spAutoFit/>
            </a:bodyPr>
            <a:lstStyle/>
            <a:p>
              <a:pPr algn="ctr">
                <a:spcBef>
                  <a:spcPct val="50000"/>
                </a:spcBef>
              </a:pPr>
              <a:r>
                <a:rPr lang="el-GR" sz="2200" b="1">
                  <a:solidFill>
                    <a:srgbClr val="CC0000"/>
                  </a:solidFill>
                  <a:latin typeface="Comic Sans MS" pitchFamily="66" charset="0"/>
                  <a:cs typeface="Arial" charset="0"/>
                </a:rPr>
                <a:t>μαθητές</a:t>
              </a:r>
            </a:p>
          </p:txBody>
        </p:sp>
        <p:sp>
          <p:nvSpPr>
            <p:cNvPr id="21540" name="Text Box 26"/>
            <p:cNvSpPr txBox="1">
              <a:spLocks noChangeArrowheads="1"/>
            </p:cNvSpPr>
            <p:nvPr/>
          </p:nvSpPr>
          <p:spPr bwMode="auto">
            <a:xfrm>
              <a:off x="204" y="2659"/>
              <a:ext cx="327" cy="726"/>
            </a:xfrm>
            <a:prstGeom prst="rect">
              <a:avLst/>
            </a:prstGeom>
            <a:noFill/>
            <a:ln w="9525">
              <a:noFill/>
              <a:miter lim="800000"/>
              <a:headEnd/>
              <a:tailEnd/>
            </a:ln>
          </p:spPr>
          <p:txBody>
            <a:bodyPr vert="eaVert">
              <a:spAutoFit/>
            </a:bodyPr>
            <a:lstStyle/>
            <a:p>
              <a:pPr>
                <a:spcBef>
                  <a:spcPct val="50000"/>
                </a:spcBef>
              </a:pPr>
              <a:r>
                <a:rPr lang="el-GR" sz="2200" b="1">
                  <a:solidFill>
                    <a:srgbClr val="CC0000"/>
                  </a:solidFill>
                  <a:latin typeface="Comic Sans MS" pitchFamily="66" charset="0"/>
                  <a:cs typeface="Arial" charset="0"/>
                </a:rPr>
                <a:t>μαθητές</a:t>
              </a:r>
            </a:p>
          </p:txBody>
        </p:sp>
        <p:sp>
          <p:nvSpPr>
            <p:cNvPr id="21541" name="Text Box 27"/>
            <p:cNvSpPr txBox="1">
              <a:spLocks noChangeArrowheads="1"/>
            </p:cNvSpPr>
            <p:nvPr/>
          </p:nvSpPr>
          <p:spPr bwMode="auto">
            <a:xfrm>
              <a:off x="2608" y="2659"/>
              <a:ext cx="327" cy="726"/>
            </a:xfrm>
            <a:prstGeom prst="rect">
              <a:avLst/>
            </a:prstGeom>
            <a:noFill/>
            <a:ln w="9525">
              <a:noFill/>
              <a:miter lim="800000"/>
              <a:headEnd/>
              <a:tailEnd/>
            </a:ln>
          </p:spPr>
          <p:txBody>
            <a:bodyPr vert="eaVert">
              <a:spAutoFit/>
            </a:bodyPr>
            <a:lstStyle/>
            <a:p>
              <a:pPr>
                <a:spcBef>
                  <a:spcPct val="50000"/>
                </a:spcBef>
              </a:pPr>
              <a:r>
                <a:rPr lang="el-GR" sz="2200" b="1">
                  <a:solidFill>
                    <a:srgbClr val="CC0000"/>
                  </a:solidFill>
                  <a:latin typeface="Comic Sans MS" pitchFamily="66" charset="0"/>
                  <a:cs typeface="Arial" charset="0"/>
                </a:rPr>
                <a:t>μαθητές</a:t>
              </a:r>
            </a:p>
          </p:txBody>
        </p:sp>
      </p:grpSp>
      <p:sp>
        <p:nvSpPr>
          <p:cNvPr id="47132" name="AutoShape 28"/>
          <p:cNvSpPr>
            <a:spLocks noChangeArrowheads="1"/>
          </p:cNvSpPr>
          <p:nvPr/>
        </p:nvSpPr>
        <p:spPr bwMode="auto">
          <a:xfrm>
            <a:off x="4572000" y="4365625"/>
            <a:ext cx="504825" cy="720725"/>
          </a:xfrm>
          <a:prstGeom prst="rightArrow">
            <a:avLst>
              <a:gd name="adj1" fmla="val 50000"/>
              <a:gd name="adj2" fmla="val 25000"/>
            </a:avLst>
          </a:prstGeom>
          <a:solidFill>
            <a:srgbClr val="CC0000"/>
          </a:solidFill>
          <a:ln w="9525">
            <a:solidFill>
              <a:schemeClr val="tx1"/>
            </a:solidFill>
            <a:miter lim="800000"/>
            <a:headEnd/>
            <a:tailEnd/>
          </a:ln>
        </p:spPr>
        <p:txBody>
          <a:bodyPr wrap="none" anchor="ctr"/>
          <a:lstStyle/>
          <a:p>
            <a:endParaRPr lang="el-GR"/>
          </a:p>
        </p:txBody>
      </p:sp>
      <p:grpSp>
        <p:nvGrpSpPr>
          <p:cNvPr id="9" name="Group 29"/>
          <p:cNvGrpSpPr>
            <a:grpSpLocks/>
          </p:cNvGrpSpPr>
          <p:nvPr/>
        </p:nvGrpSpPr>
        <p:grpSpPr bwMode="auto">
          <a:xfrm>
            <a:off x="5689600" y="2708275"/>
            <a:ext cx="3454400" cy="3313113"/>
            <a:chOff x="3584" y="1706"/>
            <a:chExt cx="2176" cy="2087"/>
          </a:xfrm>
        </p:grpSpPr>
        <p:grpSp>
          <p:nvGrpSpPr>
            <p:cNvPr id="21511" name="Group 30"/>
            <p:cNvGrpSpPr>
              <a:grpSpLocks/>
            </p:cNvGrpSpPr>
            <p:nvPr/>
          </p:nvGrpSpPr>
          <p:grpSpPr bwMode="auto">
            <a:xfrm>
              <a:off x="3584" y="2205"/>
              <a:ext cx="2176" cy="1588"/>
              <a:chOff x="3584" y="2205"/>
              <a:chExt cx="2176" cy="1588"/>
            </a:xfrm>
          </p:grpSpPr>
          <p:grpSp>
            <p:nvGrpSpPr>
              <p:cNvPr id="21513" name="Group 31"/>
              <p:cNvGrpSpPr>
                <a:grpSpLocks/>
              </p:cNvGrpSpPr>
              <p:nvPr/>
            </p:nvGrpSpPr>
            <p:grpSpPr bwMode="auto">
              <a:xfrm>
                <a:off x="3584" y="2205"/>
                <a:ext cx="2176" cy="1588"/>
                <a:chOff x="3584" y="2205"/>
                <a:chExt cx="2176" cy="1588"/>
              </a:xfrm>
            </p:grpSpPr>
            <p:grpSp>
              <p:nvGrpSpPr>
                <p:cNvPr id="21518" name="Group 32"/>
                <p:cNvGrpSpPr>
                  <a:grpSpLocks/>
                </p:cNvGrpSpPr>
                <p:nvPr/>
              </p:nvGrpSpPr>
              <p:grpSpPr bwMode="auto">
                <a:xfrm>
                  <a:off x="3584" y="2205"/>
                  <a:ext cx="2176" cy="1588"/>
                  <a:chOff x="3198" y="2205"/>
                  <a:chExt cx="2176" cy="1588"/>
                </a:xfrm>
              </p:grpSpPr>
              <p:grpSp>
                <p:nvGrpSpPr>
                  <p:cNvPr id="21523" name="Group 33"/>
                  <p:cNvGrpSpPr>
                    <a:grpSpLocks/>
                  </p:cNvGrpSpPr>
                  <p:nvPr/>
                </p:nvGrpSpPr>
                <p:grpSpPr bwMode="auto">
                  <a:xfrm>
                    <a:off x="3198" y="2205"/>
                    <a:ext cx="2176" cy="1588"/>
                    <a:chOff x="3198" y="2205"/>
                    <a:chExt cx="2176" cy="1588"/>
                  </a:xfrm>
                </p:grpSpPr>
                <p:sp>
                  <p:nvSpPr>
                    <p:cNvPr id="21528" name="Rectangle 34"/>
                    <p:cNvSpPr>
                      <a:spLocks noChangeArrowheads="1"/>
                    </p:cNvSpPr>
                    <p:nvPr/>
                  </p:nvSpPr>
                  <p:spPr bwMode="auto">
                    <a:xfrm>
                      <a:off x="3334" y="2341"/>
                      <a:ext cx="1905" cy="1316"/>
                    </a:xfrm>
                    <a:prstGeom prst="rect">
                      <a:avLst/>
                    </a:prstGeom>
                    <a:solidFill>
                      <a:schemeClr val="bg1"/>
                    </a:solidFill>
                    <a:ln w="57150">
                      <a:solidFill>
                        <a:schemeClr val="accent2"/>
                      </a:solidFill>
                      <a:miter lim="800000"/>
                      <a:headEnd/>
                      <a:tailEnd/>
                    </a:ln>
                  </p:spPr>
                  <p:txBody>
                    <a:bodyPr wrap="none" anchor="ctr"/>
                    <a:lstStyle/>
                    <a:p>
                      <a:endParaRPr lang="el-GR"/>
                    </a:p>
                  </p:txBody>
                </p:sp>
                <p:sp>
                  <p:nvSpPr>
                    <p:cNvPr id="21529" name="Oval 35"/>
                    <p:cNvSpPr>
                      <a:spLocks noChangeArrowheads="1"/>
                    </p:cNvSpPr>
                    <p:nvPr/>
                  </p:nvSpPr>
                  <p:spPr bwMode="auto">
                    <a:xfrm>
                      <a:off x="3243" y="2296"/>
                      <a:ext cx="181" cy="181"/>
                    </a:xfrm>
                    <a:prstGeom prst="ellipse">
                      <a:avLst/>
                    </a:prstGeom>
                    <a:solidFill>
                      <a:srgbClr val="CC0000"/>
                    </a:solidFill>
                    <a:ln w="9525">
                      <a:solidFill>
                        <a:schemeClr val="tx1"/>
                      </a:solidFill>
                      <a:round/>
                      <a:headEnd/>
                      <a:tailEnd/>
                    </a:ln>
                  </p:spPr>
                  <p:txBody>
                    <a:bodyPr wrap="none" anchor="ctr"/>
                    <a:lstStyle/>
                    <a:p>
                      <a:endParaRPr lang="el-GR"/>
                    </a:p>
                  </p:txBody>
                </p:sp>
                <p:sp>
                  <p:nvSpPr>
                    <p:cNvPr id="21530" name="Oval 36"/>
                    <p:cNvSpPr>
                      <a:spLocks noChangeArrowheads="1"/>
                    </p:cNvSpPr>
                    <p:nvPr/>
                  </p:nvSpPr>
                  <p:spPr bwMode="auto">
                    <a:xfrm>
                      <a:off x="5103" y="2296"/>
                      <a:ext cx="181" cy="181"/>
                    </a:xfrm>
                    <a:prstGeom prst="ellipse">
                      <a:avLst/>
                    </a:prstGeom>
                    <a:solidFill>
                      <a:srgbClr val="CC0000"/>
                    </a:solidFill>
                    <a:ln w="9525">
                      <a:solidFill>
                        <a:schemeClr val="tx1"/>
                      </a:solidFill>
                      <a:round/>
                      <a:headEnd/>
                      <a:tailEnd/>
                    </a:ln>
                  </p:spPr>
                  <p:txBody>
                    <a:bodyPr wrap="none" anchor="ctr"/>
                    <a:lstStyle/>
                    <a:p>
                      <a:endParaRPr lang="el-GR"/>
                    </a:p>
                  </p:txBody>
                </p:sp>
                <p:sp>
                  <p:nvSpPr>
                    <p:cNvPr id="21531" name="Oval 37"/>
                    <p:cNvSpPr>
                      <a:spLocks noChangeArrowheads="1"/>
                    </p:cNvSpPr>
                    <p:nvPr/>
                  </p:nvSpPr>
                  <p:spPr bwMode="auto">
                    <a:xfrm>
                      <a:off x="3243" y="3566"/>
                      <a:ext cx="181" cy="181"/>
                    </a:xfrm>
                    <a:prstGeom prst="ellipse">
                      <a:avLst/>
                    </a:prstGeom>
                    <a:solidFill>
                      <a:srgbClr val="CC0000"/>
                    </a:solidFill>
                    <a:ln w="9525">
                      <a:solidFill>
                        <a:schemeClr val="tx1"/>
                      </a:solidFill>
                      <a:round/>
                      <a:headEnd/>
                      <a:tailEnd/>
                    </a:ln>
                  </p:spPr>
                  <p:txBody>
                    <a:bodyPr wrap="none" anchor="ctr"/>
                    <a:lstStyle/>
                    <a:p>
                      <a:endParaRPr lang="el-GR"/>
                    </a:p>
                  </p:txBody>
                </p:sp>
                <p:sp>
                  <p:nvSpPr>
                    <p:cNvPr id="21532" name="Oval 38"/>
                    <p:cNvSpPr>
                      <a:spLocks noChangeArrowheads="1"/>
                    </p:cNvSpPr>
                    <p:nvPr/>
                  </p:nvSpPr>
                  <p:spPr bwMode="auto">
                    <a:xfrm>
                      <a:off x="5148" y="3566"/>
                      <a:ext cx="181" cy="181"/>
                    </a:xfrm>
                    <a:prstGeom prst="ellipse">
                      <a:avLst/>
                    </a:prstGeom>
                    <a:solidFill>
                      <a:srgbClr val="CC0000"/>
                    </a:solidFill>
                    <a:ln w="9525">
                      <a:solidFill>
                        <a:schemeClr val="tx1"/>
                      </a:solidFill>
                      <a:round/>
                      <a:headEnd/>
                      <a:tailEnd/>
                    </a:ln>
                  </p:spPr>
                  <p:txBody>
                    <a:bodyPr wrap="none" anchor="ctr"/>
                    <a:lstStyle/>
                    <a:p>
                      <a:endParaRPr lang="el-GR"/>
                    </a:p>
                  </p:txBody>
                </p:sp>
                <p:sp>
                  <p:nvSpPr>
                    <p:cNvPr id="21533" name="Oval 39"/>
                    <p:cNvSpPr>
                      <a:spLocks noChangeArrowheads="1"/>
                    </p:cNvSpPr>
                    <p:nvPr/>
                  </p:nvSpPr>
                  <p:spPr bwMode="auto">
                    <a:xfrm>
                      <a:off x="4150" y="2205"/>
                      <a:ext cx="181" cy="181"/>
                    </a:xfrm>
                    <a:prstGeom prst="ellipse">
                      <a:avLst/>
                    </a:prstGeom>
                    <a:solidFill>
                      <a:srgbClr val="CC0000"/>
                    </a:solidFill>
                    <a:ln w="9525">
                      <a:solidFill>
                        <a:schemeClr val="tx1"/>
                      </a:solidFill>
                      <a:round/>
                      <a:headEnd/>
                      <a:tailEnd/>
                    </a:ln>
                  </p:spPr>
                  <p:txBody>
                    <a:bodyPr wrap="none" anchor="ctr"/>
                    <a:lstStyle/>
                    <a:p>
                      <a:endParaRPr lang="el-GR"/>
                    </a:p>
                  </p:txBody>
                </p:sp>
                <p:sp>
                  <p:nvSpPr>
                    <p:cNvPr id="21534" name="Oval 40"/>
                    <p:cNvSpPr>
                      <a:spLocks noChangeArrowheads="1"/>
                    </p:cNvSpPr>
                    <p:nvPr/>
                  </p:nvSpPr>
                  <p:spPr bwMode="auto">
                    <a:xfrm>
                      <a:off x="4241" y="3612"/>
                      <a:ext cx="181" cy="181"/>
                    </a:xfrm>
                    <a:prstGeom prst="ellipse">
                      <a:avLst/>
                    </a:prstGeom>
                    <a:solidFill>
                      <a:srgbClr val="CC0000"/>
                    </a:solidFill>
                    <a:ln w="9525">
                      <a:solidFill>
                        <a:schemeClr val="tx1"/>
                      </a:solidFill>
                      <a:round/>
                      <a:headEnd/>
                      <a:tailEnd/>
                    </a:ln>
                  </p:spPr>
                  <p:txBody>
                    <a:bodyPr wrap="none" anchor="ctr"/>
                    <a:lstStyle/>
                    <a:p>
                      <a:endParaRPr lang="el-GR"/>
                    </a:p>
                  </p:txBody>
                </p:sp>
                <p:sp>
                  <p:nvSpPr>
                    <p:cNvPr id="21535" name="Oval 41"/>
                    <p:cNvSpPr>
                      <a:spLocks noChangeArrowheads="1"/>
                    </p:cNvSpPr>
                    <p:nvPr/>
                  </p:nvSpPr>
                  <p:spPr bwMode="auto">
                    <a:xfrm>
                      <a:off x="3198" y="2931"/>
                      <a:ext cx="181" cy="181"/>
                    </a:xfrm>
                    <a:prstGeom prst="ellipse">
                      <a:avLst/>
                    </a:prstGeom>
                    <a:solidFill>
                      <a:srgbClr val="CC0000"/>
                    </a:solidFill>
                    <a:ln w="9525">
                      <a:solidFill>
                        <a:schemeClr val="tx1"/>
                      </a:solidFill>
                      <a:round/>
                      <a:headEnd/>
                      <a:tailEnd/>
                    </a:ln>
                  </p:spPr>
                  <p:txBody>
                    <a:bodyPr wrap="none" anchor="ctr"/>
                    <a:lstStyle/>
                    <a:p>
                      <a:endParaRPr lang="el-GR"/>
                    </a:p>
                  </p:txBody>
                </p:sp>
                <p:sp>
                  <p:nvSpPr>
                    <p:cNvPr id="21536" name="Oval 42"/>
                    <p:cNvSpPr>
                      <a:spLocks noChangeArrowheads="1"/>
                    </p:cNvSpPr>
                    <p:nvPr/>
                  </p:nvSpPr>
                  <p:spPr bwMode="auto">
                    <a:xfrm>
                      <a:off x="5193" y="2931"/>
                      <a:ext cx="181" cy="181"/>
                    </a:xfrm>
                    <a:prstGeom prst="ellipse">
                      <a:avLst/>
                    </a:prstGeom>
                    <a:solidFill>
                      <a:srgbClr val="CC0000"/>
                    </a:solidFill>
                    <a:ln w="9525">
                      <a:solidFill>
                        <a:schemeClr val="tx1"/>
                      </a:solidFill>
                      <a:round/>
                      <a:headEnd/>
                      <a:tailEnd/>
                    </a:ln>
                  </p:spPr>
                  <p:txBody>
                    <a:bodyPr wrap="none" anchor="ctr"/>
                    <a:lstStyle/>
                    <a:p>
                      <a:endParaRPr lang="el-GR"/>
                    </a:p>
                  </p:txBody>
                </p:sp>
              </p:grpSp>
              <p:sp>
                <p:nvSpPr>
                  <p:cNvPr id="21524" name="Line 43"/>
                  <p:cNvSpPr>
                    <a:spLocks noChangeShapeType="1"/>
                  </p:cNvSpPr>
                  <p:nvPr/>
                </p:nvSpPr>
                <p:spPr bwMode="auto">
                  <a:xfrm>
                    <a:off x="4241" y="2387"/>
                    <a:ext cx="0" cy="1134"/>
                  </a:xfrm>
                  <a:prstGeom prst="line">
                    <a:avLst/>
                  </a:prstGeom>
                  <a:noFill/>
                  <a:ln w="57150">
                    <a:solidFill>
                      <a:schemeClr val="accent2"/>
                    </a:solidFill>
                    <a:round/>
                    <a:headEnd type="triangle" w="med" len="med"/>
                    <a:tailEnd type="triangle" w="med" len="med"/>
                  </a:ln>
                </p:spPr>
                <p:txBody>
                  <a:bodyPr/>
                  <a:lstStyle/>
                  <a:p>
                    <a:endParaRPr lang="el-GR"/>
                  </a:p>
                </p:txBody>
              </p:sp>
              <p:sp>
                <p:nvSpPr>
                  <p:cNvPr id="21525" name="Line 44"/>
                  <p:cNvSpPr>
                    <a:spLocks noChangeShapeType="1"/>
                  </p:cNvSpPr>
                  <p:nvPr/>
                </p:nvSpPr>
                <p:spPr bwMode="auto">
                  <a:xfrm>
                    <a:off x="3470" y="3022"/>
                    <a:ext cx="1678" cy="0"/>
                  </a:xfrm>
                  <a:prstGeom prst="line">
                    <a:avLst/>
                  </a:prstGeom>
                  <a:noFill/>
                  <a:ln w="57150">
                    <a:solidFill>
                      <a:schemeClr val="accent2"/>
                    </a:solidFill>
                    <a:round/>
                    <a:headEnd type="triangle" w="med" len="med"/>
                    <a:tailEnd type="triangle" w="med" len="med"/>
                  </a:ln>
                </p:spPr>
                <p:txBody>
                  <a:bodyPr/>
                  <a:lstStyle/>
                  <a:p>
                    <a:endParaRPr lang="el-GR"/>
                  </a:p>
                </p:txBody>
              </p:sp>
              <p:sp>
                <p:nvSpPr>
                  <p:cNvPr id="21526" name="Line 45"/>
                  <p:cNvSpPr>
                    <a:spLocks noChangeShapeType="1"/>
                  </p:cNvSpPr>
                  <p:nvPr/>
                </p:nvSpPr>
                <p:spPr bwMode="auto">
                  <a:xfrm flipH="1">
                    <a:off x="3424" y="2478"/>
                    <a:ext cx="1633" cy="1043"/>
                  </a:xfrm>
                  <a:prstGeom prst="line">
                    <a:avLst/>
                  </a:prstGeom>
                  <a:noFill/>
                  <a:ln w="57150">
                    <a:solidFill>
                      <a:schemeClr val="accent2"/>
                    </a:solidFill>
                    <a:round/>
                    <a:headEnd type="triangle" w="med" len="med"/>
                    <a:tailEnd type="triangle" w="med" len="med"/>
                  </a:ln>
                </p:spPr>
                <p:txBody>
                  <a:bodyPr/>
                  <a:lstStyle/>
                  <a:p>
                    <a:endParaRPr lang="el-GR"/>
                  </a:p>
                </p:txBody>
              </p:sp>
              <p:sp>
                <p:nvSpPr>
                  <p:cNvPr id="21527" name="Line 46"/>
                  <p:cNvSpPr>
                    <a:spLocks noChangeShapeType="1"/>
                  </p:cNvSpPr>
                  <p:nvPr/>
                </p:nvSpPr>
                <p:spPr bwMode="auto">
                  <a:xfrm>
                    <a:off x="3470" y="2478"/>
                    <a:ext cx="1633" cy="1043"/>
                  </a:xfrm>
                  <a:prstGeom prst="line">
                    <a:avLst/>
                  </a:prstGeom>
                  <a:noFill/>
                  <a:ln w="57150">
                    <a:solidFill>
                      <a:schemeClr val="accent2"/>
                    </a:solidFill>
                    <a:round/>
                    <a:headEnd type="triangle" w="med" len="med"/>
                    <a:tailEnd type="triangle" w="med" len="med"/>
                  </a:ln>
                </p:spPr>
                <p:txBody>
                  <a:bodyPr/>
                  <a:lstStyle/>
                  <a:p>
                    <a:endParaRPr lang="el-GR"/>
                  </a:p>
                </p:txBody>
              </p:sp>
            </p:grpSp>
            <p:sp>
              <p:nvSpPr>
                <p:cNvPr id="21519" name="Line 47"/>
                <p:cNvSpPr>
                  <a:spLocks noChangeShapeType="1"/>
                </p:cNvSpPr>
                <p:nvPr/>
              </p:nvSpPr>
              <p:spPr bwMode="auto">
                <a:xfrm flipV="1">
                  <a:off x="3787" y="2478"/>
                  <a:ext cx="726" cy="453"/>
                </a:xfrm>
                <a:prstGeom prst="line">
                  <a:avLst/>
                </a:prstGeom>
                <a:noFill/>
                <a:ln w="57150">
                  <a:solidFill>
                    <a:srgbClr val="CC0000"/>
                  </a:solidFill>
                  <a:round/>
                  <a:headEnd type="triangle" w="med" len="med"/>
                  <a:tailEnd type="triangle" w="med" len="med"/>
                </a:ln>
              </p:spPr>
              <p:txBody>
                <a:bodyPr/>
                <a:lstStyle/>
                <a:p>
                  <a:endParaRPr lang="el-GR"/>
                </a:p>
              </p:txBody>
            </p:sp>
            <p:sp>
              <p:nvSpPr>
                <p:cNvPr id="21520" name="Line 48"/>
                <p:cNvSpPr>
                  <a:spLocks noChangeShapeType="1"/>
                </p:cNvSpPr>
                <p:nvPr/>
              </p:nvSpPr>
              <p:spPr bwMode="auto">
                <a:xfrm>
                  <a:off x="4740" y="2478"/>
                  <a:ext cx="680" cy="453"/>
                </a:xfrm>
                <a:prstGeom prst="line">
                  <a:avLst/>
                </a:prstGeom>
                <a:noFill/>
                <a:ln w="57150">
                  <a:solidFill>
                    <a:srgbClr val="CC0000"/>
                  </a:solidFill>
                  <a:round/>
                  <a:headEnd type="triangle" w="med" len="med"/>
                  <a:tailEnd type="triangle" w="med" len="med"/>
                </a:ln>
              </p:spPr>
              <p:txBody>
                <a:bodyPr/>
                <a:lstStyle/>
                <a:p>
                  <a:endParaRPr lang="el-GR"/>
                </a:p>
              </p:txBody>
            </p:sp>
            <p:sp>
              <p:nvSpPr>
                <p:cNvPr id="21521" name="Line 49"/>
                <p:cNvSpPr>
                  <a:spLocks noChangeShapeType="1"/>
                </p:cNvSpPr>
                <p:nvPr/>
              </p:nvSpPr>
              <p:spPr bwMode="auto">
                <a:xfrm>
                  <a:off x="3833" y="3113"/>
                  <a:ext cx="771" cy="408"/>
                </a:xfrm>
                <a:prstGeom prst="line">
                  <a:avLst/>
                </a:prstGeom>
                <a:noFill/>
                <a:ln w="57150">
                  <a:solidFill>
                    <a:srgbClr val="CC0000"/>
                  </a:solidFill>
                  <a:round/>
                  <a:headEnd type="triangle" w="med" len="med"/>
                  <a:tailEnd type="triangle" w="med" len="med"/>
                </a:ln>
              </p:spPr>
              <p:txBody>
                <a:bodyPr/>
                <a:lstStyle/>
                <a:p>
                  <a:endParaRPr lang="el-GR"/>
                </a:p>
              </p:txBody>
            </p:sp>
            <p:sp>
              <p:nvSpPr>
                <p:cNvPr id="21522" name="Line 50"/>
                <p:cNvSpPr>
                  <a:spLocks noChangeShapeType="1"/>
                </p:cNvSpPr>
                <p:nvPr/>
              </p:nvSpPr>
              <p:spPr bwMode="auto">
                <a:xfrm flipV="1">
                  <a:off x="4694" y="3067"/>
                  <a:ext cx="725" cy="453"/>
                </a:xfrm>
                <a:prstGeom prst="line">
                  <a:avLst/>
                </a:prstGeom>
                <a:noFill/>
                <a:ln w="57150">
                  <a:solidFill>
                    <a:srgbClr val="CC0000"/>
                  </a:solidFill>
                  <a:round/>
                  <a:headEnd type="triangle" w="med" len="med"/>
                  <a:tailEnd type="triangle" w="med" len="med"/>
                </a:ln>
              </p:spPr>
              <p:txBody>
                <a:bodyPr/>
                <a:lstStyle/>
                <a:p>
                  <a:endParaRPr lang="el-GR"/>
                </a:p>
              </p:txBody>
            </p:sp>
          </p:grpSp>
          <p:sp>
            <p:nvSpPr>
              <p:cNvPr id="21514" name="Line 51"/>
              <p:cNvSpPr>
                <a:spLocks noChangeShapeType="1"/>
              </p:cNvSpPr>
              <p:nvPr/>
            </p:nvSpPr>
            <p:spPr bwMode="auto">
              <a:xfrm flipV="1">
                <a:off x="3787" y="2478"/>
                <a:ext cx="1633" cy="544"/>
              </a:xfrm>
              <a:prstGeom prst="line">
                <a:avLst/>
              </a:prstGeom>
              <a:noFill/>
              <a:ln w="57150">
                <a:solidFill>
                  <a:srgbClr val="006600"/>
                </a:solidFill>
                <a:prstDash val="dash"/>
                <a:round/>
                <a:headEnd/>
                <a:tailEnd type="triangle" w="med" len="med"/>
              </a:ln>
            </p:spPr>
            <p:txBody>
              <a:bodyPr/>
              <a:lstStyle/>
              <a:p>
                <a:endParaRPr lang="el-GR"/>
              </a:p>
            </p:txBody>
          </p:sp>
          <p:sp>
            <p:nvSpPr>
              <p:cNvPr id="21515" name="Line 52"/>
              <p:cNvSpPr>
                <a:spLocks noChangeShapeType="1"/>
              </p:cNvSpPr>
              <p:nvPr/>
            </p:nvSpPr>
            <p:spPr bwMode="auto">
              <a:xfrm>
                <a:off x="3833" y="3022"/>
                <a:ext cx="1678" cy="544"/>
              </a:xfrm>
              <a:prstGeom prst="line">
                <a:avLst/>
              </a:prstGeom>
              <a:noFill/>
              <a:ln w="57150">
                <a:solidFill>
                  <a:srgbClr val="006600"/>
                </a:solidFill>
                <a:prstDash val="dash"/>
                <a:round/>
                <a:headEnd type="triangle" w="med" len="med"/>
                <a:tailEnd type="triangle" w="med" len="med"/>
              </a:ln>
            </p:spPr>
            <p:txBody>
              <a:bodyPr/>
              <a:lstStyle/>
              <a:p>
                <a:endParaRPr lang="el-GR"/>
              </a:p>
            </p:txBody>
          </p:sp>
          <p:sp>
            <p:nvSpPr>
              <p:cNvPr id="21516" name="Line 53"/>
              <p:cNvSpPr>
                <a:spLocks noChangeShapeType="1"/>
              </p:cNvSpPr>
              <p:nvPr/>
            </p:nvSpPr>
            <p:spPr bwMode="auto">
              <a:xfrm>
                <a:off x="3878" y="2432"/>
                <a:ext cx="1633" cy="499"/>
              </a:xfrm>
              <a:prstGeom prst="line">
                <a:avLst/>
              </a:prstGeom>
              <a:noFill/>
              <a:ln w="57150">
                <a:solidFill>
                  <a:srgbClr val="006600"/>
                </a:solidFill>
                <a:prstDash val="dash"/>
                <a:round/>
                <a:headEnd type="triangle" w="med" len="med"/>
                <a:tailEnd type="triangle" w="med" len="med"/>
              </a:ln>
            </p:spPr>
            <p:txBody>
              <a:bodyPr/>
              <a:lstStyle/>
              <a:p>
                <a:endParaRPr lang="el-GR"/>
              </a:p>
            </p:txBody>
          </p:sp>
          <p:sp>
            <p:nvSpPr>
              <p:cNvPr id="21517" name="Line 54"/>
              <p:cNvSpPr>
                <a:spLocks noChangeShapeType="1"/>
              </p:cNvSpPr>
              <p:nvPr/>
            </p:nvSpPr>
            <p:spPr bwMode="auto">
              <a:xfrm flipV="1">
                <a:off x="3878" y="3067"/>
                <a:ext cx="1633" cy="499"/>
              </a:xfrm>
              <a:prstGeom prst="line">
                <a:avLst/>
              </a:prstGeom>
              <a:noFill/>
              <a:ln w="57150">
                <a:solidFill>
                  <a:srgbClr val="006600"/>
                </a:solidFill>
                <a:prstDash val="dash"/>
                <a:round/>
                <a:headEnd type="triangle" w="med" len="med"/>
                <a:tailEnd type="triangle" w="med" len="med"/>
              </a:ln>
            </p:spPr>
            <p:txBody>
              <a:bodyPr/>
              <a:lstStyle/>
              <a:p>
                <a:endParaRPr lang="el-GR"/>
              </a:p>
            </p:txBody>
          </p:sp>
        </p:grpSp>
        <p:sp>
          <p:nvSpPr>
            <p:cNvPr id="21512" name="Text Box 55"/>
            <p:cNvSpPr txBox="1">
              <a:spLocks noChangeArrowheads="1"/>
            </p:cNvSpPr>
            <p:nvPr/>
          </p:nvSpPr>
          <p:spPr bwMode="auto">
            <a:xfrm>
              <a:off x="3651" y="1706"/>
              <a:ext cx="1905" cy="518"/>
            </a:xfrm>
            <a:prstGeom prst="rect">
              <a:avLst/>
            </a:prstGeom>
            <a:noFill/>
            <a:ln w="9525">
              <a:noFill/>
              <a:miter lim="800000"/>
              <a:headEnd/>
              <a:tailEnd/>
            </a:ln>
          </p:spPr>
          <p:txBody>
            <a:bodyPr>
              <a:spAutoFit/>
            </a:bodyPr>
            <a:lstStyle/>
            <a:p>
              <a:pPr algn="ctr">
                <a:spcBef>
                  <a:spcPct val="50000"/>
                </a:spcBef>
              </a:pPr>
              <a:r>
                <a:rPr lang="el-GR" sz="2400">
                  <a:solidFill>
                    <a:srgbClr val="CC0000"/>
                  </a:solidFill>
                  <a:latin typeface="Comic Sans MS" pitchFamily="66" charset="0"/>
                  <a:cs typeface="Arial" charset="0"/>
                </a:rPr>
                <a:t>Οργανωμένη μαθητική ομάδα</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7132"/>
                                        </p:tgtEl>
                                        <p:attrNameLst>
                                          <p:attrName>style.visibility</p:attrName>
                                        </p:attrNameLst>
                                      </p:cBhvr>
                                      <p:to>
                                        <p:strVal val="visible"/>
                                      </p:to>
                                    </p:set>
                                    <p:animEffect transition="in" filter="slide(fromBottom)">
                                      <p:cBhvr>
                                        <p:cTn id="12" dur="500"/>
                                        <p:tgtEl>
                                          <p:spTgt spid="47132"/>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slide(fromBottom)">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3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260350"/>
            <a:ext cx="7164388" cy="579438"/>
          </a:xfrm>
          <a:prstGeom prst="rect">
            <a:avLst/>
          </a:prstGeom>
          <a:noFill/>
          <a:ln w="9525">
            <a:noFill/>
            <a:miter lim="800000"/>
            <a:headEnd/>
            <a:tailEnd/>
          </a:ln>
        </p:spPr>
        <p:txBody>
          <a:bodyPr>
            <a:spAutoFit/>
          </a:bodyPr>
          <a:lstStyle/>
          <a:p>
            <a:pPr algn="ctr">
              <a:spcBef>
                <a:spcPct val="50000"/>
              </a:spcBef>
            </a:pPr>
            <a:r>
              <a:rPr lang="el-GR" sz="3200" b="1">
                <a:solidFill>
                  <a:srgbClr val="CC0000"/>
                </a:solidFill>
                <a:latin typeface="Comic Sans MS" pitchFamily="66" charset="0"/>
                <a:cs typeface="Arial" charset="0"/>
              </a:rPr>
              <a:t>Ομαδοσυνεργατική μάθηση </a:t>
            </a:r>
          </a:p>
        </p:txBody>
      </p:sp>
      <p:sp>
        <p:nvSpPr>
          <p:cNvPr id="22531" name="Text Box 3"/>
          <p:cNvSpPr txBox="1">
            <a:spLocks noChangeArrowheads="1"/>
          </p:cNvSpPr>
          <p:nvPr/>
        </p:nvSpPr>
        <p:spPr bwMode="auto">
          <a:xfrm>
            <a:off x="827088" y="1557338"/>
            <a:ext cx="7777162" cy="4152900"/>
          </a:xfrm>
          <a:prstGeom prst="rect">
            <a:avLst/>
          </a:prstGeom>
          <a:noFill/>
          <a:ln w="9525">
            <a:noFill/>
            <a:miter lim="800000"/>
            <a:headEnd/>
            <a:tailEnd/>
          </a:ln>
        </p:spPr>
        <p:txBody>
          <a:bodyPr>
            <a:spAutoFit/>
          </a:bodyPr>
          <a:lstStyle/>
          <a:p>
            <a:pPr>
              <a:spcBef>
                <a:spcPct val="50000"/>
              </a:spcBef>
            </a:pPr>
            <a:r>
              <a:rPr lang="el-GR" sz="2800" b="1" dirty="0">
                <a:solidFill>
                  <a:srgbClr val="CC0000"/>
                </a:solidFill>
                <a:latin typeface="Comic Sans MS" pitchFamily="66" charset="0"/>
                <a:cs typeface="Arial" charset="0"/>
              </a:rPr>
              <a:t>Θεωρητικές θέσεις</a:t>
            </a:r>
          </a:p>
          <a:p>
            <a:pPr>
              <a:spcBef>
                <a:spcPct val="50000"/>
              </a:spcBef>
              <a:buFontTx/>
              <a:buChar char="•"/>
            </a:pPr>
            <a:r>
              <a:rPr lang="el-GR" sz="2800" b="1" dirty="0">
                <a:solidFill>
                  <a:srgbClr val="3939AB"/>
                </a:solidFill>
                <a:latin typeface="Comic Sans MS" pitchFamily="66" charset="0"/>
                <a:cs typeface="Arial" charset="0"/>
              </a:rPr>
              <a:t>Η γνώση είναι κοινωνικά προσδιορισμένη</a:t>
            </a:r>
          </a:p>
          <a:p>
            <a:pPr>
              <a:spcBef>
                <a:spcPct val="50000"/>
              </a:spcBef>
              <a:buFontTx/>
              <a:buChar char="•"/>
            </a:pPr>
            <a:r>
              <a:rPr lang="el-GR" sz="2800" b="1" dirty="0">
                <a:solidFill>
                  <a:srgbClr val="3939AB"/>
                </a:solidFill>
                <a:latin typeface="Comic Sans MS" pitchFamily="66" charset="0"/>
                <a:cs typeface="Arial" charset="0"/>
              </a:rPr>
              <a:t>Η γνώση ως διαδικασία</a:t>
            </a:r>
          </a:p>
          <a:p>
            <a:pPr>
              <a:spcBef>
                <a:spcPct val="50000"/>
              </a:spcBef>
              <a:buFontTx/>
              <a:buChar char="•"/>
            </a:pPr>
            <a:r>
              <a:rPr lang="el-GR" sz="2800" b="1" dirty="0" err="1">
                <a:solidFill>
                  <a:srgbClr val="3939AB"/>
                </a:solidFill>
                <a:latin typeface="Comic Sans MS" pitchFamily="66" charset="0"/>
                <a:cs typeface="Arial" charset="0"/>
              </a:rPr>
              <a:t>Κοινωνικοκεντρικός</a:t>
            </a:r>
            <a:r>
              <a:rPr lang="el-GR" sz="2800" b="1" dirty="0">
                <a:solidFill>
                  <a:srgbClr val="3939AB"/>
                </a:solidFill>
                <a:latin typeface="Comic Sans MS" pitchFamily="66" charset="0"/>
                <a:cs typeface="Arial" charset="0"/>
              </a:rPr>
              <a:t> προσανατολισμός</a:t>
            </a:r>
          </a:p>
          <a:p>
            <a:pPr>
              <a:spcBef>
                <a:spcPct val="50000"/>
              </a:spcBef>
              <a:buFontTx/>
              <a:buChar char="•"/>
            </a:pPr>
            <a:r>
              <a:rPr lang="el-GR" sz="2800" b="1" dirty="0">
                <a:solidFill>
                  <a:srgbClr val="3939AB"/>
                </a:solidFill>
                <a:latin typeface="Comic Sans MS" pitchFamily="66" charset="0"/>
                <a:cs typeface="Arial" charset="0"/>
              </a:rPr>
              <a:t>Ο συνεργατισμός προτιμότερος από τον ανταγωνισμό</a:t>
            </a:r>
          </a:p>
          <a:p>
            <a:pPr>
              <a:spcBef>
                <a:spcPct val="50000"/>
              </a:spcBef>
              <a:buFontTx/>
              <a:buChar char="•"/>
            </a:pPr>
            <a:r>
              <a:rPr lang="el-GR" sz="2800" b="1" dirty="0">
                <a:solidFill>
                  <a:srgbClr val="3939AB"/>
                </a:solidFill>
                <a:latin typeface="Comic Sans MS" pitchFamily="66" charset="0"/>
                <a:cs typeface="Arial" charset="0"/>
              </a:rPr>
              <a:t>Ο άνθρωπος τείνει στην συλλογική δράση</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1042988" y="333375"/>
            <a:ext cx="7524750" cy="579438"/>
          </a:xfrm>
          <a:prstGeom prst="rect">
            <a:avLst/>
          </a:prstGeom>
          <a:noFill/>
          <a:ln w="9525">
            <a:noFill/>
            <a:miter lim="800000"/>
            <a:headEnd/>
            <a:tailEnd/>
          </a:ln>
        </p:spPr>
        <p:txBody>
          <a:bodyPr>
            <a:spAutoFit/>
          </a:bodyPr>
          <a:lstStyle/>
          <a:p>
            <a:pPr algn="ctr">
              <a:spcBef>
                <a:spcPct val="50000"/>
              </a:spcBef>
            </a:pPr>
            <a:r>
              <a:rPr lang="el-GR" sz="3200" b="1">
                <a:solidFill>
                  <a:srgbClr val="CC0000"/>
                </a:solidFill>
                <a:latin typeface="Comic Sans MS" pitchFamily="66" charset="0"/>
                <a:cs typeface="Arial" charset="0"/>
              </a:rPr>
              <a:t>Ομαδοσυνεργατική μάθηση </a:t>
            </a:r>
          </a:p>
        </p:txBody>
      </p:sp>
      <p:sp>
        <p:nvSpPr>
          <p:cNvPr id="23555" name="Text Box 3"/>
          <p:cNvSpPr txBox="1">
            <a:spLocks noChangeArrowheads="1"/>
          </p:cNvSpPr>
          <p:nvPr/>
        </p:nvSpPr>
        <p:spPr bwMode="auto">
          <a:xfrm>
            <a:off x="468313" y="1208088"/>
            <a:ext cx="8675687" cy="5649912"/>
          </a:xfrm>
          <a:prstGeom prst="rect">
            <a:avLst/>
          </a:prstGeom>
          <a:noFill/>
          <a:ln w="9525">
            <a:noFill/>
            <a:miter lim="800000"/>
            <a:headEnd/>
            <a:tailEnd/>
          </a:ln>
        </p:spPr>
        <p:txBody>
          <a:bodyPr>
            <a:spAutoFit/>
          </a:bodyPr>
          <a:lstStyle/>
          <a:p>
            <a:pPr>
              <a:spcBef>
                <a:spcPct val="50000"/>
              </a:spcBef>
            </a:pPr>
            <a:r>
              <a:rPr lang="el-GR" sz="2800" b="1">
                <a:solidFill>
                  <a:srgbClr val="CC0000"/>
                </a:solidFill>
                <a:latin typeface="Comic Sans MS" pitchFamily="66" charset="0"/>
                <a:cs typeface="Arial" charset="0"/>
              </a:rPr>
              <a:t>Λόγοι που την επέβαλαν</a:t>
            </a:r>
          </a:p>
          <a:p>
            <a:pPr>
              <a:spcBef>
                <a:spcPct val="50000"/>
              </a:spcBef>
              <a:buFontTx/>
              <a:buChar char="•"/>
            </a:pPr>
            <a:r>
              <a:rPr lang="el-GR" sz="2800" b="1">
                <a:solidFill>
                  <a:schemeClr val="accent2"/>
                </a:solidFill>
                <a:latin typeface="Comic Sans MS" pitchFamily="66" charset="0"/>
                <a:cs typeface="Arial" charset="0"/>
              </a:rPr>
              <a:t>Οι αυξανόμενες ανάγκες κοινωνικοποίησης</a:t>
            </a:r>
          </a:p>
          <a:p>
            <a:pPr>
              <a:spcBef>
                <a:spcPct val="50000"/>
              </a:spcBef>
              <a:buFontTx/>
              <a:buChar char="•"/>
            </a:pPr>
            <a:r>
              <a:rPr lang="el-GR" sz="2800" b="1">
                <a:solidFill>
                  <a:schemeClr val="accent2"/>
                </a:solidFill>
                <a:latin typeface="Comic Sans MS" pitchFamily="66" charset="0"/>
                <a:cs typeface="Arial" charset="0"/>
              </a:rPr>
              <a:t>Οι νέες κοινωνικοοικονομικές συνθήκες</a:t>
            </a:r>
          </a:p>
          <a:p>
            <a:pPr>
              <a:spcBef>
                <a:spcPct val="50000"/>
              </a:spcBef>
              <a:buFontTx/>
              <a:buChar char="•"/>
            </a:pPr>
            <a:r>
              <a:rPr lang="el-GR" sz="2800" b="1">
                <a:solidFill>
                  <a:schemeClr val="accent2"/>
                </a:solidFill>
                <a:latin typeface="Comic Sans MS" pitchFamily="66" charset="0"/>
                <a:cs typeface="Arial" charset="0"/>
              </a:rPr>
              <a:t>Οι δημογραφικές αλλαγές</a:t>
            </a:r>
          </a:p>
          <a:p>
            <a:pPr>
              <a:spcBef>
                <a:spcPct val="50000"/>
              </a:spcBef>
              <a:buFontTx/>
              <a:buChar char="•"/>
            </a:pPr>
            <a:r>
              <a:rPr lang="el-GR" sz="2800" b="1">
                <a:solidFill>
                  <a:schemeClr val="accent2"/>
                </a:solidFill>
                <a:latin typeface="Comic Sans MS" pitchFamily="66" charset="0"/>
                <a:cs typeface="Arial" charset="0"/>
              </a:rPr>
              <a:t>Οι διδακτικές επιδιώξεις</a:t>
            </a:r>
          </a:p>
          <a:p>
            <a:pPr>
              <a:spcBef>
                <a:spcPct val="50000"/>
              </a:spcBef>
              <a:buFontTx/>
              <a:buChar char="•"/>
            </a:pPr>
            <a:r>
              <a:rPr lang="el-GR" sz="2800" b="1">
                <a:solidFill>
                  <a:schemeClr val="accent2"/>
                </a:solidFill>
                <a:latin typeface="Comic Sans MS" pitchFamily="66" charset="0"/>
                <a:cs typeface="Arial" charset="0"/>
              </a:rPr>
              <a:t>Η ψυχολογική ανάπτυξη</a:t>
            </a:r>
          </a:p>
          <a:p>
            <a:pPr>
              <a:spcBef>
                <a:spcPct val="50000"/>
              </a:spcBef>
              <a:buFontTx/>
              <a:buChar char="•"/>
            </a:pPr>
            <a:r>
              <a:rPr lang="el-GR" sz="2800" b="1">
                <a:solidFill>
                  <a:schemeClr val="accent2"/>
                </a:solidFill>
                <a:latin typeface="Comic Sans MS" pitchFamily="66" charset="0"/>
                <a:cs typeface="Arial" charset="0"/>
              </a:rPr>
              <a:t>Η ανταγωνιστικότητα του παραδοσιακού σχολείου</a:t>
            </a:r>
          </a:p>
          <a:p>
            <a:pPr>
              <a:spcBef>
                <a:spcPct val="50000"/>
              </a:spcBef>
              <a:buFontTx/>
              <a:buChar char="•"/>
            </a:pPr>
            <a:r>
              <a:rPr lang="el-GR" sz="2800" b="1">
                <a:solidFill>
                  <a:schemeClr val="accent2"/>
                </a:solidFill>
                <a:latin typeface="Comic Sans MS" pitchFamily="66" charset="0"/>
                <a:cs typeface="Arial" charset="0"/>
              </a:rPr>
              <a:t>Το δημοκρατικό έλλειμμα</a:t>
            </a:r>
          </a:p>
          <a:p>
            <a:pPr>
              <a:spcBef>
                <a:spcPct val="50000"/>
              </a:spcBef>
              <a:buFontTx/>
              <a:buChar char="•"/>
            </a:pPr>
            <a:r>
              <a:rPr lang="el-GR" sz="2800" b="1">
                <a:solidFill>
                  <a:schemeClr val="accent2"/>
                </a:solidFill>
                <a:latin typeface="Comic Sans MS" pitchFamily="66" charset="0"/>
                <a:cs typeface="Arial" charset="0"/>
              </a:rPr>
              <a:t>Σύγχρονοι επιστημολογικοί προσανατολισμοί</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419475" y="260350"/>
            <a:ext cx="5219700" cy="1066800"/>
          </a:xfrm>
          <a:prstGeom prst="rect">
            <a:avLst/>
          </a:prstGeom>
          <a:noFill/>
          <a:ln w="9525">
            <a:noFill/>
            <a:miter lim="800000"/>
            <a:headEnd/>
            <a:tailEnd/>
          </a:ln>
        </p:spPr>
        <p:txBody>
          <a:bodyPr>
            <a:spAutoFit/>
          </a:bodyPr>
          <a:lstStyle/>
          <a:p>
            <a:pPr algn="ctr">
              <a:spcBef>
                <a:spcPct val="50000"/>
              </a:spcBef>
            </a:pPr>
            <a:r>
              <a:rPr lang="el-GR" sz="3200" b="1">
                <a:solidFill>
                  <a:srgbClr val="CC0000"/>
                </a:solidFill>
                <a:latin typeface="Comic Sans MS" pitchFamily="66" charset="0"/>
                <a:cs typeface="Arial" charset="0"/>
              </a:rPr>
              <a:t>Ομαδοσυνεργατική μάθηση </a:t>
            </a:r>
          </a:p>
        </p:txBody>
      </p:sp>
      <p:sp>
        <p:nvSpPr>
          <p:cNvPr id="24579" name="Text Box 3"/>
          <p:cNvSpPr txBox="1">
            <a:spLocks noChangeArrowheads="1"/>
          </p:cNvSpPr>
          <p:nvPr/>
        </p:nvSpPr>
        <p:spPr bwMode="auto">
          <a:xfrm>
            <a:off x="0" y="981075"/>
            <a:ext cx="8604250" cy="519113"/>
          </a:xfrm>
          <a:prstGeom prst="rect">
            <a:avLst/>
          </a:prstGeom>
          <a:noFill/>
          <a:ln w="9525">
            <a:noFill/>
            <a:miter lim="800000"/>
            <a:headEnd/>
            <a:tailEnd/>
          </a:ln>
        </p:spPr>
        <p:txBody>
          <a:bodyPr>
            <a:spAutoFit/>
          </a:bodyPr>
          <a:lstStyle/>
          <a:p>
            <a:pPr>
              <a:spcBef>
                <a:spcPct val="50000"/>
              </a:spcBef>
            </a:pPr>
            <a:r>
              <a:rPr lang="el-GR" sz="2800" b="1">
                <a:solidFill>
                  <a:schemeClr val="accent2"/>
                </a:solidFill>
                <a:latin typeface="Comic Sans MS" pitchFamily="66" charset="0"/>
                <a:cs typeface="Arial" charset="0"/>
              </a:rPr>
              <a:t>Το μέγεθος της ομάδας</a:t>
            </a:r>
          </a:p>
        </p:txBody>
      </p:sp>
      <p:grpSp>
        <p:nvGrpSpPr>
          <p:cNvPr id="2" name="Group 4"/>
          <p:cNvGrpSpPr>
            <a:grpSpLocks/>
          </p:cNvGrpSpPr>
          <p:nvPr/>
        </p:nvGrpSpPr>
        <p:grpSpPr bwMode="auto">
          <a:xfrm>
            <a:off x="395288" y="2492375"/>
            <a:ext cx="1800225" cy="360363"/>
            <a:chOff x="249" y="1616"/>
            <a:chExt cx="771" cy="136"/>
          </a:xfrm>
        </p:grpSpPr>
        <p:sp>
          <p:nvSpPr>
            <p:cNvPr id="24599" name="Oval 5"/>
            <p:cNvSpPr>
              <a:spLocks noChangeArrowheads="1"/>
            </p:cNvSpPr>
            <p:nvPr/>
          </p:nvSpPr>
          <p:spPr bwMode="auto">
            <a:xfrm>
              <a:off x="249" y="1616"/>
              <a:ext cx="136" cy="136"/>
            </a:xfrm>
            <a:prstGeom prst="ellipse">
              <a:avLst/>
            </a:prstGeom>
            <a:solidFill>
              <a:srgbClr val="CC0000"/>
            </a:solidFill>
            <a:ln w="9525">
              <a:solidFill>
                <a:srgbClr val="FFCC00"/>
              </a:solidFill>
              <a:round/>
              <a:headEnd/>
              <a:tailEnd/>
            </a:ln>
          </p:spPr>
          <p:txBody>
            <a:bodyPr wrap="none" anchor="ctr"/>
            <a:lstStyle/>
            <a:p>
              <a:endParaRPr lang="el-GR"/>
            </a:p>
          </p:txBody>
        </p:sp>
        <p:sp>
          <p:nvSpPr>
            <p:cNvPr id="24600" name="Oval 6"/>
            <p:cNvSpPr>
              <a:spLocks noChangeArrowheads="1"/>
            </p:cNvSpPr>
            <p:nvPr/>
          </p:nvSpPr>
          <p:spPr bwMode="auto">
            <a:xfrm>
              <a:off x="884" y="1616"/>
              <a:ext cx="136" cy="136"/>
            </a:xfrm>
            <a:prstGeom prst="ellipse">
              <a:avLst/>
            </a:prstGeom>
            <a:solidFill>
              <a:srgbClr val="CC0000"/>
            </a:solidFill>
            <a:ln w="9525">
              <a:solidFill>
                <a:srgbClr val="FFCC00"/>
              </a:solidFill>
              <a:round/>
              <a:headEnd/>
              <a:tailEnd/>
            </a:ln>
          </p:spPr>
          <p:txBody>
            <a:bodyPr wrap="none" anchor="ctr"/>
            <a:lstStyle/>
            <a:p>
              <a:endParaRPr lang="el-GR"/>
            </a:p>
          </p:txBody>
        </p:sp>
        <p:sp>
          <p:nvSpPr>
            <p:cNvPr id="24601" name="Line 7"/>
            <p:cNvSpPr>
              <a:spLocks noChangeShapeType="1"/>
            </p:cNvSpPr>
            <p:nvPr/>
          </p:nvSpPr>
          <p:spPr bwMode="auto">
            <a:xfrm>
              <a:off x="476" y="1706"/>
              <a:ext cx="363" cy="0"/>
            </a:xfrm>
            <a:prstGeom prst="line">
              <a:avLst/>
            </a:prstGeom>
            <a:noFill/>
            <a:ln w="57150">
              <a:solidFill>
                <a:srgbClr val="FFCC00"/>
              </a:solidFill>
              <a:round/>
              <a:headEnd type="triangle" w="med" len="med"/>
              <a:tailEnd type="triangle" w="med" len="med"/>
            </a:ln>
          </p:spPr>
          <p:txBody>
            <a:bodyPr/>
            <a:lstStyle/>
            <a:p>
              <a:endParaRPr lang="el-GR"/>
            </a:p>
          </p:txBody>
        </p:sp>
      </p:grpSp>
      <p:grpSp>
        <p:nvGrpSpPr>
          <p:cNvPr id="3" name="Group 8"/>
          <p:cNvGrpSpPr>
            <a:grpSpLocks/>
          </p:cNvGrpSpPr>
          <p:nvPr/>
        </p:nvGrpSpPr>
        <p:grpSpPr bwMode="auto">
          <a:xfrm>
            <a:off x="3059113" y="3068638"/>
            <a:ext cx="2089150" cy="2160587"/>
            <a:chOff x="1927" y="1933"/>
            <a:chExt cx="908" cy="1089"/>
          </a:xfrm>
        </p:grpSpPr>
        <p:sp>
          <p:nvSpPr>
            <p:cNvPr id="24593" name="Oval 9"/>
            <p:cNvSpPr>
              <a:spLocks noChangeArrowheads="1"/>
            </p:cNvSpPr>
            <p:nvPr/>
          </p:nvSpPr>
          <p:spPr bwMode="auto">
            <a:xfrm>
              <a:off x="1927" y="1933"/>
              <a:ext cx="136" cy="136"/>
            </a:xfrm>
            <a:prstGeom prst="ellipse">
              <a:avLst/>
            </a:prstGeom>
            <a:solidFill>
              <a:srgbClr val="CC0000"/>
            </a:solidFill>
            <a:ln w="9525">
              <a:solidFill>
                <a:srgbClr val="FFCC00"/>
              </a:solidFill>
              <a:round/>
              <a:headEnd/>
              <a:tailEnd/>
            </a:ln>
          </p:spPr>
          <p:txBody>
            <a:bodyPr wrap="none" anchor="ctr"/>
            <a:lstStyle/>
            <a:p>
              <a:endParaRPr lang="el-GR"/>
            </a:p>
          </p:txBody>
        </p:sp>
        <p:sp>
          <p:nvSpPr>
            <p:cNvPr id="24594" name="Oval 10"/>
            <p:cNvSpPr>
              <a:spLocks noChangeArrowheads="1"/>
            </p:cNvSpPr>
            <p:nvPr/>
          </p:nvSpPr>
          <p:spPr bwMode="auto">
            <a:xfrm>
              <a:off x="2699" y="1933"/>
              <a:ext cx="136" cy="136"/>
            </a:xfrm>
            <a:prstGeom prst="ellipse">
              <a:avLst/>
            </a:prstGeom>
            <a:solidFill>
              <a:srgbClr val="CC0000"/>
            </a:solidFill>
            <a:ln w="9525">
              <a:solidFill>
                <a:srgbClr val="FFCC00"/>
              </a:solidFill>
              <a:round/>
              <a:headEnd/>
              <a:tailEnd/>
            </a:ln>
          </p:spPr>
          <p:txBody>
            <a:bodyPr wrap="none" anchor="ctr"/>
            <a:lstStyle/>
            <a:p>
              <a:endParaRPr lang="el-GR"/>
            </a:p>
          </p:txBody>
        </p:sp>
        <p:sp>
          <p:nvSpPr>
            <p:cNvPr id="24595" name="Oval 11"/>
            <p:cNvSpPr>
              <a:spLocks noChangeArrowheads="1"/>
            </p:cNvSpPr>
            <p:nvPr/>
          </p:nvSpPr>
          <p:spPr bwMode="auto">
            <a:xfrm>
              <a:off x="1973" y="2886"/>
              <a:ext cx="136" cy="136"/>
            </a:xfrm>
            <a:prstGeom prst="ellipse">
              <a:avLst/>
            </a:prstGeom>
            <a:solidFill>
              <a:srgbClr val="CC0000"/>
            </a:solidFill>
            <a:ln w="9525">
              <a:solidFill>
                <a:srgbClr val="FFCC00"/>
              </a:solidFill>
              <a:round/>
              <a:headEnd/>
              <a:tailEnd/>
            </a:ln>
          </p:spPr>
          <p:txBody>
            <a:bodyPr wrap="none" anchor="ctr"/>
            <a:lstStyle/>
            <a:p>
              <a:endParaRPr lang="el-GR"/>
            </a:p>
          </p:txBody>
        </p:sp>
        <p:sp>
          <p:nvSpPr>
            <p:cNvPr id="24596" name="Line 12"/>
            <p:cNvSpPr>
              <a:spLocks noChangeShapeType="1"/>
            </p:cNvSpPr>
            <p:nvPr/>
          </p:nvSpPr>
          <p:spPr bwMode="auto">
            <a:xfrm>
              <a:off x="2109" y="2024"/>
              <a:ext cx="499" cy="0"/>
            </a:xfrm>
            <a:prstGeom prst="line">
              <a:avLst/>
            </a:prstGeom>
            <a:noFill/>
            <a:ln w="57150">
              <a:solidFill>
                <a:srgbClr val="FFCC00"/>
              </a:solidFill>
              <a:round/>
              <a:headEnd type="triangle" w="med" len="med"/>
              <a:tailEnd type="triangle" w="med" len="med"/>
            </a:ln>
          </p:spPr>
          <p:txBody>
            <a:bodyPr/>
            <a:lstStyle/>
            <a:p>
              <a:endParaRPr lang="el-GR"/>
            </a:p>
          </p:txBody>
        </p:sp>
        <p:sp>
          <p:nvSpPr>
            <p:cNvPr id="24597" name="Line 13"/>
            <p:cNvSpPr>
              <a:spLocks noChangeShapeType="1"/>
            </p:cNvSpPr>
            <p:nvPr/>
          </p:nvSpPr>
          <p:spPr bwMode="auto">
            <a:xfrm>
              <a:off x="2018" y="2115"/>
              <a:ext cx="0" cy="725"/>
            </a:xfrm>
            <a:prstGeom prst="line">
              <a:avLst/>
            </a:prstGeom>
            <a:noFill/>
            <a:ln w="57150">
              <a:solidFill>
                <a:srgbClr val="FFCC00"/>
              </a:solidFill>
              <a:round/>
              <a:headEnd type="triangle" w="med" len="med"/>
              <a:tailEnd type="triangle" w="med" len="med"/>
            </a:ln>
          </p:spPr>
          <p:txBody>
            <a:bodyPr/>
            <a:lstStyle/>
            <a:p>
              <a:endParaRPr lang="el-GR"/>
            </a:p>
          </p:txBody>
        </p:sp>
        <p:sp>
          <p:nvSpPr>
            <p:cNvPr id="24598" name="Line 14"/>
            <p:cNvSpPr>
              <a:spLocks noChangeShapeType="1"/>
            </p:cNvSpPr>
            <p:nvPr/>
          </p:nvSpPr>
          <p:spPr bwMode="auto">
            <a:xfrm flipH="1">
              <a:off x="2109" y="2115"/>
              <a:ext cx="590" cy="725"/>
            </a:xfrm>
            <a:prstGeom prst="line">
              <a:avLst/>
            </a:prstGeom>
            <a:noFill/>
            <a:ln w="57150">
              <a:solidFill>
                <a:srgbClr val="FFCC00"/>
              </a:solidFill>
              <a:round/>
              <a:headEnd type="triangle" w="med" len="med"/>
              <a:tailEnd type="triangle" w="med" len="med"/>
            </a:ln>
          </p:spPr>
          <p:txBody>
            <a:bodyPr/>
            <a:lstStyle/>
            <a:p>
              <a:endParaRPr lang="el-GR"/>
            </a:p>
          </p:txBody>
        </p:sp>
      </p:grpSp>
      <p:grpSp>
        <p:nvGrpSpPr>
          <p:cNvPr id="4" name="Group 15"/>
          <p:cNvGrpSpPr>
            <a:grpSpLocks/>
          </p:cNvGrpSpPr>
          <p:nvPr/>
        </p:nvGrpSpPr>
        <p:grpSpPr bwMode="auto">
          <a:xfrm>
            <a:off x="6227763" y="3860800"/>
            <a:ext cx="2378075" cy="2447925"/>
            <a:chOff x="3696" y="2115"/>
            <a:chExt cx="1271" cy="1315"/>
          </a:xfrm>
        </p:grpSpPr>
        <p:sp>
          <p:nvSpPr>
            <p:cNvPr id="24583" name="Oval 16"/>
            <p:cNvSpPr>
              <a:spLocks noChangeArrowheads="1"/>
            </p:cNvSpPr>
            <p:nvPr/>
          </p:nvSpPr>
          <p:spPr bwMode="auto">
            <a:xfrm>
              <a:off x="3696" y="2115"/>
              <a:ext cx="182" cy="181"/>
            </a:xfrm>
            <a:prstGeom prst="ellipse">
              <a:avLst/>
            </a:prstGeom>
            <a:solidFill>
              <a:srgbClr val="CC0000"/>
            </a:solidFill>
            <a:ln w="9525">
              <a:solidFill>
                <a:srgbClr val="FFCC00"/>
              </a:solidFill>
              <a:round/>
              <a:headEnd/>
              <a:tailEnd/>
            </a:ln>
          </p:spPr>
          <p:txBody>
            <a:bodyPr wrap="none" anchor="ctr"/>
            <a:lstStyle/>
            <a:p>
              <a:endParaRPr lang="el-GR"/>
            </a:p>
          </p:txBody>
        </p:sp>
        <p:sp>
          <p:nvSpPr>
            <p:cNvPr id="24584" name="Oval 17"/>
            <p:cNvSpPr>
              <a:spLocks noChangeArrowheads="1"/>
            </p:cNvSpPr>
            <p:nvPr/>
          </p:nvSpPr>
          <p:spPr bwMode="auto">
            <a:xfrm>
              <a:off x="4785" y="2115"/>
              <a:ext cx="182" cy="181"/>
            </a:xfrm>
            <a:prstGeom prst="ellipse">
              <a:avLst/>
            </a:prstGeom>
            <a:solidFill>
              <a:srgbClr val="CC0000"/>
            </a:solidFill>
            <a:ln w="9525">
              <a:solidFill>
                <a:srgbClr val="FFCC00"/>
              </a:solidFill>
              <a:round/>
              <a:headEnd/>
              <a:tailEnd/>
            </a:ln>
          </p:spPr>
          <p:txBody>
            <a:bodyPr wrap="none" anchor="ctr"/>
            <a:lstStyle/>
            <a:p>
              <a:endParaRPr lang="el-GR"/>
            </a:p>
          </p:txBody>
        </p:sp>
        <p:sp>
          <p:nvSpPr>
            <p:cNvPr id="24585" name="Oval 18"/>
            <p:cNvSpPr>
              <a:spLocks noChangeArrowheads="1"/>
            </p:cNvSpPr>
            <p:nvPr/>
          </p:nvSpPr>
          <p:spPr bwMode="auto">
            <a:xfrm>
              <a:off x="3696" y="3249"/>
              <a:ext cx="182" cy="181"/>
            </a:xfrm>
            <a:prstGeom prst="ellipse">
              <a:avLst/>
            </a:prstGeom>
            <a:solidFill>
              <a:srgbClr val="CC0000"/>
            </a:solidFill>
            <a:ln w="9525">
              <a:solidFill>
                <a:srgbClr val="FFCC00"/>
              </a:solidFill>
              <a:round/>
              <a:headEnd/>
              <a:tailEnd/>
            </a:ln>
          </p:spPr>
          <p:txBody>
            <a:bodyPr wrap="none" anchor="ctr"/>
            <a:lstStyle/>
            <a:p>
              <a:endParaRPr lang="el-GR"/>
            </a:p>
          </p:txBody>
        </p:sp>
        <p:sp>
          <p:nvSpPr>
            <p:cNvPr id="24586" name="Oval 19"/>
            <p:cNvSpPr>
              <a:spLocks noChangeArrowheads="1"/>
            </p:cNvSpPr>
            <p:nvPr/>
          </p:nvSpPr>
          <p:spPr bwMode="auto">
            <a:xfrm>
              <a:off x="4785" y="3249"/>
              <a:ext cx="182" cy="181"/>
            </a:xfrm>
            <a:prstGeom prst="ellipse">
              <a:avLst/>
            </a:prstGeom>
            <a:solidFill>
              <a:srgbClr val="CC0000"/>
            </a:solidFill>
            <a:ln w="9525">
              <a:solidFill>
                <a:srgbClr val="FFCC00"/>
              </a:solidFill>
              <a:round/>
              <a:headEnd/>
              <a:tailEnd/>
            </a:ln>
          </p:spPr>
          <p:txBody>
            <a:bodyPr wrap="none" anchor="ctr"/>
            <a:lstStyle/>
            <a:p>
              <a:endParaRPr lang="el-GR"/>
            </a:p>
          </p:txBody>
        </p:sp>
        <p:sp>
          <p:nvSpPr>
            <p:cNvPr id="24587" name="Line 20"/>
            <p:cNvSpPr>
              <a:spLocks noChangeShapeType="1"/>
            </p:cNvSpPr>
            <p:nvPr/>
          </p:nvSpPr>
          <p:spPr bwMode="auto">
            <a:xfrm>
              <a:off x="3923" y="2205"/>
              <a:ext cx="817" cy="0"/>
            </a:xfrm>
            <a:prstGeom prst="line">
              <a:avLst/>
            </a:prstGeom>
            <a:noFill/>
            <a:ln w="57150">
              <a:solidFill>
                <a:srgbClr val="FFCC00"/>
              </a:solidFill>
              <a:round/>
              <a:headEnd type="triangle" w="med" len="med"/>
              <a:tailEnd type="triangle" w="med" len="med"/>
            </a:ln>
          </p:spPr>
          <p:txBody>
            <a:bodyPr/>
            <a:lstStyle/>
            <a:p>
              <a:endParaRPr lang="el-GR"/>
            </a:p>
          </p:txBody>
        </p:sp>
        <p:sp>
          <p:nvSpPr>
            <p:cNvPr id="24588" name="Line 21"/>
            <p:cNvSpPr>
              <a:spLocks noChangeShapeType="1"/>
            </p:cNvSpPr>
            <p:nvPr/>
          </p:nvSpPr>
          <p:spPr bwMode="auto">
            <a:xfrm>
              <a:off x="3787" y="2341"/>
              <a:ext cx="0" cy="862"/>
            </a:xfrm>
            <a:prstGeom prst="line">
              <a:avLst/>
            </a:prstGeom>
            <a:noFill/>
            <a:ln w="57150">
              <a:solidFill>
                <a:srgbClr val="FFCC00"/>
              </a:solidFill>
              <a:round/>
              <a:headEnd type="triangle" w="med" len="med"/>
              <a:tailEnd type="triangle" w="med" len="med"/>
            </a:ln>
          </p:spPr>
          <p:txBody>
            <a:bodyPr/>
            <a:lstStyle/>
            <a:p>
              <a:endParaRPr lang="el-GR"/>
            </a:p>
          </p:txBody>
        </p:sp>
        <p:sp>
          <p:nvSpPr>
            <p:cNvPr id="24589" name="Line 22"/>
            <p:cNvSpPr>
              <a:spLocks noChangeShapeType="1"/>
            </p:cNvSpPr>
            <p:nvPr/>
          </p:nvSpPr>
          <p:spPr bwMode="auto">
            <a:xfrm>
              <a:off x="4876" y="2341"/>
              <a:ext cx="0" cy="862"/>
            </a:xfrm>
            <a:prstGeom prst="line">
              <a:avLst/>
            </a:prstGeom>
            <a:noFill/>
            <a:ln w="57150">
              <a:solidFill>
                <a:srgbClr val="FFCC00"/>
              </a:solidFill>
              <a:round/>
              <a:headEnd type="triangle" w="med" len="med"/>
              <a:tailEnd type="triangle" w="med" len="med"/>
            </a:ln>
          </p:spPr>
          <p:txBody>
            <a:bodyPr/>
            <a:lstStyle/>
            <a:p>
              <a:endParaRPr lang="el-GR"/>
            </a:p>
          </p:txBody>
        </p:sp>
        <p:sp>
          <p:nvSpPr>
            <p:cNvPr id="24590" name="Line 23"/>
            <p:cNvSpPr>
              <a:spLocks noChangeShapeType="1"/>
            </p:cNvSpPr>
            <p:nvPr/>
          </p:nvSpPr>
          <p:spPr bwMode="auto">
            <a:xfrm>
              <a:off x="3923" y="3339"/>
              <a:ext cx="817" cy="0"/>
            </a:xfrm>
            <a:prstGeom prst="line">
              <a:avLst/>
            </a:prstGeom>
            <a:noFill/>
            <a:ln w="57150">
              <a:solidFill>
                <a:srgbClr val="FFCC00"/>
              </a:solidFill>
              <a:round/>
              <a:headEnd type="triangle" w="med" len="med"/>
              <a:tailEnd type="triangle" w="med" len="med"/>
            </a:ln>
          </p:spPr>
          <p:txBody>
            <a:bodyPr/>
            <a:lstStyle/>
            <a:p>
              <a:endParaRPr lang="el-GR"/>
            </a:p>
          </p:txBody>
        </p:sp>
        <p:sp>
          <p:nvSpPr>
            <p:cNvPr id="24591" name="Line 24"/>
            <p:cNvSpPr>
              <a:spLocks noChangeShapeType="1"/>
            </p:cNvSpPr>
            <p:nvPr/>
          </p:nvSpPr>
          <p:spPr bwMode="auto">
            <a:xfrm>
              <a:off x="3878" y="2296"/>
              <a:ext cx="907" cy="953"/>
            </a:xfrm>
            <a:prstGeom prst="line">
              <a:avLst/>
            </a:prstGeom>
            <a:noFill/>
            <a:ln w="57150">
              <a:solidFill>
                <a:srgbClr val="FFCC00"/>
              </a:solidFill>
              <a:round/>
              <a:headEnd type="triangle" w="med" len="med"/>
              <a:tailEnd type="triangle" w="med" len="med"/>
            </a:ln>
          </p:spPr>
          <p:txBody>
            <a:bodyPr/>
            <a:lstStyle/>
            <a:p>
              <a:endParaRPr lang="el-GR"/>
            </a:p>
          </p:txBody>
        </p:sp>
        <p:sp>
          <p:nvSpPr>
            <p:cNvPr id="24592" name="Line 25"/>
            <p:cNvSpPr>
              <a:spLocks noChangeShapeType="1"/>
            </p:cNvSpPr>
            <p:nvPr/>
          </p:nvSpPr>
          <p:spPr bwMode="auto">
            <a:xfrm flipH="1">
              <a:off x="3878" y="2296"/>
              <a:ext cx="862" cy="907"/>
            </a:xfrm>
            <a:prstGeom prst="line">
              <a:avLst/>
            </a:prstGeom>
            <a:noFill/>
            <a:ln w="57150">
              <a:solidFill>
                <a:srgbClr val="FFCC00"/>
              </a:solidFill>
              <a:round/>
              <a:headEnd type="triangle" w="med" len="med"/>
              <a:tailEnd type="triangle" w="med" len="med"/>
            </a:ln>
          </p:spPr>
          <p:txBody>
            <a:bodyPr/>
            <a:lstStyle/>
            <a:p>
              <a:endParaRPr lang="el-G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lide(fromBottom)">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lide(fromBottom)">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403350" y="1557338"/>
            <a:ext cx="6696075" cy="1311275"/>
          </a:xfrm>
          <a:prstGeom prst="rect">
            <a:avLst/>
          </a:prstGeom>
          <a:noFill/>
          <a:ln w="9525">
            <a:noFill/>
            <a:miter lim="800000"/>
            <a:headEnd/>
            <a:tailEnd/>
          </a:ln>
        </p:spPr>
        <p:txBody>
          <a:bodyPr>
            <a:spAutoFit/>
          </a:bodyPr>
          <a:lstStyle/>
          <a:p>
            <a:pPr algn="ctr">
              <a:spcBef>
                <a:spcPct val="50000"/>
              </a:spcBef>
            </a:pPr>
            <a:r>
              <a:rPr lang="el-GR" sz="4000" b="1">
                <a:solidFill>
                  <a:srgbClr val="FF3300"/>
                </a:solidFill>
              </a:rPr>
              <a:t>Η ανάπτυξη της κριτικής σκέψης</a:t>
            </a:r>
          </a:p>
        </p:txBody>
      </p:sp>
      <p:pic>
        <p:nvPicPr>
          <p:cNvPr id="25603" name="Picture 3" descr="flowers37"/>
          <p:cNvPicPr>
            <a:picLocks noChangeAspect="1" noChangeArrowheads="1" noCrop="1"/>
          </p:cNvPicPr>
          <p:nvPr/>
        </p:nvPicPr>
        <p:blipFill>
          <a:blip r:embed="rId2" cstate="print"/>
          <a:srcRect/>
          <a:stretch>
            <a:fillRect/>
          </a:stretch>
        </p:blipFill>
        <p:spPr bwMode="auto">
          <a:xfrm>
            <a:off x="1692275" y="3429000"/>
            <a:ext cx="5688013" cy="2211388"/>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8675688" cy="884238"/>
          </a:xfrm>
          <a:prstGeom prst="rect">
            <a:avLst/>
          </a:prstGeom>
          <a:noFill/>
          <a:ln w="9525">
            <a:noFill/>
            <a:miter lim="800000"/>
            <a:headEnd/>
            <a:tailEnd/>
          </a:ln>
        </p:spPr>
        <p:txBody>
          <a:bodyPr>
            <a:spAutoFit/>
          </a:bodyPr>
          <a:lstStyle/>
          <a:p>
            <a:pPr algn="ctr"/>
            <a:r>
              <a:rPr lang="el-GR" sz="2800" b="1">
                <a:solidFill>
                  <a:srgbClr val="006600"/>
                </a:solidFill>
                <a:latin typeface="Comic Sans MS" pitchFamily="66" charset="0"/>
                <a:cs typeface="Arial" charset="0"/>
              </a:rPr>
              <a:t>Τι είναι η Περιβαλλοντική Εκπαίδευση - Στόχοι</a:t>
            </a:r>
            <a:endParaRPr lang="el-GR" sz="2800" i="1">
              <a:solidFill>
                <a:srgbClr val="006600"/>
              </a:solidFill>
              <a:latin typeface="Comic Sans MS" pitchFamily="66" charset="0"/>
              <a:cs typeface="Arial" charset="0"/>
            </a:endParaRPr>
          </a:p>
          <a:p>
            <a:pPr algn="ctr"/>
            <a:r>
              <a:rPr lang="el-GR" sz="2400" i="1">
                <a:latin typeface="Times New Roman" pitchFamily="18" charset="0"/>
                <a:cs typeface="Arial" charset="0"/>
              </a:rPr>
              <a:t>(</a:t>
            </a:r>
            <a:r>
              <a:rPr lang="en-US" sz="2400" i="1">
                <a:latin typeface="Times New Roman" pitchFamily="18" charset="0"/>
                <a:cs typeface="Arial" charset="0"/>
              </a:rPr>
              <a:t>The Belgrade Charter 1975)</a:t>
            </a:r>
            <a:endParaRPr lang="el-GR" sz="2400" i="1">
              <a:latin typeface="Times New Roman" pitchFamily="18" charset="0"/>
              <a:cs typeface="Arial" charset="0"/>
            </a:endParaRPr>
          </a:p>
        </p:txBody>
      </p:sp>
      <p:sp>
        <p:nvSpPr>
          <p:cNvPr id="58371" name="Text Box 3"/>
          <p:cNvSpPr txBox="1">
            <a:spLocks noChangeArrowheads="1"/>
          </p:cNvSpPr>
          <p:nvPr/>
        </p:nvSpPr>
        <p:spPr bwMode="auto">
          <a:xfrm>
            <a:off x="250825" y="981075"/>
            <a:ext cx="8496300" cy="5578475"/>
          </a:xfrm>
          <a:prstGeom prst="rect">
            <a:avLst/>
          </a:prstGeom>
          <a:noFill/>
          <a:ln w="9525">
            <a:noFill/>
            <a:miter lim="800000"/>
            <a:headEnd/>
            <a:tailEnd/>
          </a:ln>
        </p:spPr>
        <p:txBody>
          <a:bodyPr>
            <a:spAutoFit/>
          </a:bodyPr>
          <a:lstStyle/>
          <a:p>
            <a:r>
              <a:rPr lang="el-GR" sz="2000" dirty="0">
                <a:latin typeface="Comic Sans MS" pitchFamily="66" charset="0"/>
                <a:cs typeface="Arial" charset="0"/>
              </a:rPr>
              <a:t>Η Περιβαλλοντική Εκπαίδευση στοχεύει να βοηθήσει άτομα και κοινωνικές ομάδες ν' αποκτήσουν:</a:t>
            </a:r>
          </a:p>
          <a:p>
            <a:pPr>
              <a:buFontTx/>
              <a:buChar char="•"/>
            </a:pPr>
            <a:r>
              <a:rPr lang="el-GR" sz="2000" dirty="0">
                <a:latin typeface="Comic Sans MS" pitchFamily="66" charset="0"/>
                <a:cs typeface="Arial" charset="0"/>
              </a:rPr>
              <a:t>Επίγνωση και ευαισθητοποίηση προς το </a:t>
            </a:r>
            <a:r>
              <a:rPr lang="el-GR" sz="2000" b="1" dirty="0">
                <a:solidFill>
                  <a:srgbClr val="006600"/>
                </a:solidFill>
                <a:latin typeface="Comic Sans MS" pitchFamily="66" charset="0"/>
                <a:cs typeface="Arial" charset="0"/>
              </a:rPr>
              <a:t>συνολικό περιβάλλον</a:t>
            </a:r>
            <a:r>
              <a:rPr lang="el-GR" sz="2000" dirty="0">
                <a:latin typeface="Comic Sans MS" pitchFamily="66" charset="0"/>
                <a:cs typeface="Arial" charset="0"/>
              </a:rPr>
              <a:t> και τα σχετιζόμενα μ' αυτό προβλήματα.</a:t>
            </a:r>
            <a:endParaRPr lang="el-GR" sz="2000" b="1" dirty="0">
              <a:latin typeface="Comic Sans MS" pitchFamily="66" charset="0"/>
              <a:cs typeface="Arial" charset="0"/>
            </a:endParaRPr>
          </a:p>
          <a:p>
            <a:pPr>
              <a:buFontTx/>
              <a:buChar char="•"/>
            </a:pPr>
            <a:r>
              <a:rPr lang="el-GR" sz="2000" b="1" dirty="0">
                <a:solidFill>
                  <a:srgbClr val="006600"/>
                </a:solidFill>
                <a:latin typeface="Comic Sans MS" pitchFamily="66" charset="0"/>
                <a:cs typeface="Arial" charset="0"/>
              </a:rPr>
              <a:t>Γνώσεις</a:t>
            </a:r>
            <a:r>
              <a:rPr lang="el-GR" sz="2000" dirty="0">
                <a:latin typeface="Comic Sans MS" pitchFamily="66" charset="0"/>
                <a:cs typeface="Arial" charset="0"/>
              </a:rPr>
              <a:t> και ποικιλία </a:t>
            </a:r>
            <a:r>
              <a:rPr lang="el-GR" sz="2000" b="1" dirty="0">
                <a:solidFill>
                  <a:srgbClr val="006600"/>
                </a:solidFill>
                <a:latin typeface="Comic Sans MS" pitchFamily="66" charset="0"/>
                <a:cs typeface="Arial" charset="0"/>
              </a:rPr>
              <a:t>εμπειριών</a:t>
            </a:r>
            <a:r>
              <a:rPr lang="el-GR" sz="2000" dirty="0">
                <a:latin typeface="Comic Sans MS" pitchFamily="66" charset="0"/>
                <a:cs typeface="Arial" charset="0"/>
              </a:rPr>
              <a:t> ώστε να κατανοήσουν το περιβάλλον και τα προβλήματα που συνδέονται μ' αυτό.</a:t>
            </a:r>
            <a:endParaRPr lang="el-GR" sz="2000" b="1" dirty="0">
              <a:latin typeface="Comic Sans MS" pitchFamily="66" charset="0"/>
              <a:cs typeface="Arial" charset="0"/>
            </a:endParaRPr>
          </a:p>
          <a:p>
            <a:pPr>
              <a:buFontTx/>
              <a:buChar char="•"/>
            </a:pPr>
            <a:r>
              <a:rPr lang="el-GR" sz="2000" b="1" dirty="0">
                <a:solidFill>
                  <a:srgbClr val="006600"/>
                </a:solidFill>
                <a:latin typeface="Comic Sans MS" pitchFamily="66" charset="0"/>
                <a:cs typeface="Arial" charset="0"/>
              </a:rPr>
              <a:t>Στάσεις, αξίες και συναισθήματα ενδιαφέροντος</a:t>
            </a:r>
            <a:r>
              <a:rPr lang="el-GR" sz="2000" dirty="0">
                <a:latin typeface="Comic Sans MS" pitchFamily="66" charset="0"/>
                <a:cs typeface="Arial" charset="0"/>
              </a:rPr>
              <a:t> προς το περιβάλλον καθώς και κίνητρα για </a:t>
            </a:r>
            <a:r>
              <a:rPr lang="el-GR" sz="2000" b="1" dirty="0">
                <a:solidFill>
                  <a:srgbClr val="006600"/>
                </a:solidFill>
                <a:latin typeface="Comic Sans MS" pitchFamily="66" charset="0"/>
                <a:cs typeface="Arial" charset="0"/>
              </a:rPr>
              <a:t>ενεργό συμμετοχή</a:t>
            </a:r>
            <a:r>
              <a:rPr lang="el-GR" sz="2000" dirty="0">
                <a:latin typeface="Comic Sans MS" pitchFamily="66" charset="0"/>
                <a:cs typeface="Arial" charset="0"/>
              </a:rPr>
              <a:t> στη βελτίωση και στην προστασία του.</a:t>
            </a:r>
          </a:p>
          <a:p>
            <a:pPr>
              <a:buFontTx/>
              <a:buChar char="•"/>
            </a:pPr>
            <a:r>
              <a:rPr lang="el-GR" sz="2000" dirty="0">
                <a:latin typeface="Comic Sans MS" pitchFamily="66" charset="0"/>
                <a:cs typeface="Arial" charset="0"/>
              </a:rPr>
              <a:t>Δεξιότητες για τον προσδιορισμό και την </a:t>
            </a:r>
            <a:r>
              <a:rPr lang="el-GR" sz="2000" b="1" dirty="0">
                <a:solidFill>
                  <a:srgbClr val="006600"/>
                </a:solidFill>
                <a:latin typeface="Comic Sans MS" pitchFamily="66" charset="0"/>
                <a:cs typeface="Arial" charset="0"/>
              </a:rPr>
              <a:t>επίλυση περιβαλλοντικών προβλημάτων</a:t>
            </a:r>
            <a:r>
              <a:rPr lang="el-GR" sz="2000" dirty="0">
                <a:solidFill>
                  <a:srgbClr val="006600"/>
                </a:solidFill>
                <a:latin typeface="Comic Sans MS" pitchFamily="66" charset="0"/>
                <a:cs typeface="Arial" charset="0"/>
              </a:rPr>
              <a:t>.</a:t>
            </a:r>
          </a:p>
          <a:p>
            <a:pPr>
              <a:buFontTx/>
              <a:buChar char="•"/>
            </a:pPr>
            <a:r>
              <a:rPr lang="el-GR" sz="2000" dirty="0">
                <a:latin typeface="Comic Sans MS" pitchFamily="66" charset="0"/>
                <a:cs typeface="Arial" charset="0"/>
              </a:rPr>
              <a:t>Ικανότητες αξιολόγησης των εκάστοτε λαμβανομένων περιβαλλοντικών μέτρων και εκπαιδευτικών προγραμμάτων σε σχέση με τις </a:t>
            </a:r>
            <a:r>
              <a:rPr lang="el-GR" sz="2000" b="1" dirty="0">
                <a:solidFill>
                  <a:srgbClr val="006600"/>
                </a:solidFill>
                <a:latin typeface="Comic Sans MS" pitchFamily="66" charset="0"/>
                <a:cs typeface="Arial" charset="0"/>
              </a:rPr>
              <a:t>οικολογικές, πολιτικές, οικονομικές, κοινωνικές, αισθητικές και εκπαιδευτικές διαστάσεις</a:t>
            </a:r>
            <a:r>
              <a:rPr lang="el-GR" sz="2000" dirty="0">
                <a:latin typeface="Comic Sans MS" pitchFamily="66" charset="0"/>
                <a:cs typeface="Arial" charset="0"/>
              </a:rPr>
              <a:t> τους.</a:t>
            </a:r>
          </a:p>
          <a:p>
            <a:pPr>
              <a:buFontTx/>
              <a:buChar char="•"/>
            </a:pPr>
            <a:r>
              <a:rPr lang="el-GR" sz="2000" dirty="0">
                <a:latin typeface="Comic Sans MS" pitchFamily="66" charset="0"/>
                <a:cs typeface="Arial" charset="0"/>
              </a:rPr>
              <a:t>Αίσθηση υπευθυνότητας έτσι ώστε να διασφαλιστεί η δυνατότητα </a:t>
            </a:r>
            <a:r>
              <a:rPr lang="el-GR" sz="2000" b="1" dirty="0">
                <a:solidFill>
                  <a:srgbClr val="006600"/>
                </a:solidFill>
                <a:latin typeface="Comic Sans MS" pitchFamily="66" charset="0"/>
                <a:cs typeface="Arial" charset="0"/>
              </a:rPr>
              <a:t>ενεργού εμπλοκής</a:t>
            </a:r>
            <a:r>
              <a:rPr lang="el-GR" sz="2000" dirty="0">
                <a:latin typeface="Comic Sans MS" pitchFamily="66" charset="0"/>
                <a:cs typeface="Arial" charset="0"/>
              </a:rPr>
              <a:t> σ' όλα τα επίπεδα προς την κατεύθυνση επίλυσης των περιβαλλοντικών προβλημάτων.</a:t>
            </a:r>
          </a:p>
        </p:txBody>
      </p:sp>
      <p:sp>
        <p:nvSpPr>
          <p:cNvPr id="58372" name="Rectangle 4"/>
          <p:cNvSpPr>
            <a:spLocks noChangeArrowheads="1"/>
          </p:cNvSpPr>
          <p:nvPr/>
        </p:nvSpPr>
        <p:spPr bwMode="auto">
          <a:xfrm>
            <a:off x="250825" y="3789363"/>
            <a:ext cx="8281988" cy="1800225"/>
          </a:xfrm>
          <a:prstGeom prst="rect">
            <a:avLst/>
          </a:prstGeom>
          <a:noFill/>
          <a:ln w="57150">
            <a:solidFill>
              <a:srgbClr val="FF3300"/>
            </a:solidFill>
            <a:miter lim="800000"/>
            <a:headEnd/>
            <a:tailEnd/>
          </a:ln>
        </p:spPr>
        <p:txBody>
          <a:bodyPr wrap="none" anchor="ct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58372"/>
                                        </p:tgtEl>
                                        <p:attrNameLst>
                                          <p:attrName>style.visibility</p:attrName>
                                        </p:attrNameLst>
                                      </p:cBhvr>
                                      <p:to>
                                        <p:strVal val="visible"/>
                                      </p:to>
                                    </p:set>
                                    <p:animEffect transition="in" filter="circle(in)">
                                      <p:cBhvr>
                                        <p:cTn id="7" dur="2000"/>
                                        <p:tgtEl>
                                          <p:spTgt spid="583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hildren18"/>
          <p:cNvPicPr>
            <a:picLocks noChangeAspect="1" noChangeArrowheads="1" noCrop="1"/>
          </p:cNvPicPr>
          <p:nvPr/>
        </p:nvPicPr>
        <p:blipFill>
          <a:blip r:embed="rId2" cstate="print"/>
          <a:srcRect/>
          <a:stretch>
            <a:fillRect/>
          </a:stretch>
        </p:blipFill>
        <p:spPr bwMode="auto">
          <a:xfrm>
            <a:off x="6948488" y="2781300"/>
            <a:ext cx="1852612" cy="2249488"/>
          </a:xfrm>
          <a:prstGeom prst="rect">
            <a:avLst/>
          </a:prstGeom>
          <a:noFill/>
          <a:ln w="9525">
            <a:noFill/>
            <a:miter lim="800000"/>
            <a:headEnd/>
            <a:tailEnd/>
          </a:ln>
        </p:spPr>
      </p:pic>
      <p:sp>
        <p:nvSpPr>
          <p:cNvPr id="27651" name="Text Box 3"/>
          <p:cNvSpPr txBox="1">
            <a:spLocks noChangeArrowheads="1"/>
          </p:cNvSpPr>
          <p:nvPr/>
        </p:nvSpPr>
        <p:spPr bwMode="auto">
          <a:xfrm>
            <a:off x="2124075" y="333375"/>
            <a:ext cx="4535488" cy="519113"/>
          </a:xfrm>
          <a:prstGeom prst="rect">
            <a:avLst/>
          </a:prstGeom>
          <a:noFill/>
          <a:ln w="9525">
            <a:noFill/>
            <a:miter lim="800000"/>
            <a:headEnd/>
            <a:tailEnd/>
          </a:ln>
        </p:spPr>
        <p:txBody>
          <a:bodyPr>
            <a:spAutoFit/>
          </a:bodyPr>
          <a:lstStyle/>
          <a:p>
            <a:pPr algn="ctr">
              <a:spcBef>
                <a:spcPct val="50000"/>
              </a:spcBef>
            </a:pPr>
            <a:r>
              <a:rPr lang="el-GR" sz="2800" b="1">
                <a:solidFill>
                  <a:srgbClr val="008000"/>
                </a:solidFill>
              </a:rPr>
              <a:t>Τι είναι η Κριτική σκέψη</a:t>
            </a:r>
          </a:p>
        </p:txBody>
      </p:sp>
      <p:sp>
        <p:nvSpPr>
          <p:cNvPr id="60420" name="Text Box 4"/>
          <p:cNvSpPr txBox="1">
            <a:spLocks noChangeArrowheads="1"/>
          </p:cNvSpPr>
          <p:nvPr/>
        </p:nvSpPr>
        <p:spPr bwMode="auto">
          <a:xfrm>
            <a:off x="323850" y="981075"/>
            <a:ext cx="2735263" cy="1778000"/>
          </a:xfrm>
          <a:prstGeom prst="rect">
            <a:avLst/>
          </a:prstGeom>
          <a:noFill/>
          <a:ln w="38100">
            <a:solidFill>
              <a:srgbClr val="FF3300"/>
            </a:solidFill>
            <a:miter lim="800000"/>
            <a:headEnd/>
            <a:tailEnd/>
          </a:ln>
        </p:spPr>
        <p:txBody>
          <a:bodyPr>
            <a:spAutoFit/>
          </a:bodyPr>
          <a:lstStyle/>
          <a:p>
            <a:pPr>
              <a:spcBef>
                <a:spcPct val="50000"/>
              </a:spcBef>
            </a:pPr>
            <a:r>
              <a:rPr lang="el-GR" b="1"/>
              <a:t>Ικανότητα για βαθιά σκέψη σε σχέση με θέσεις, απόψεις και διαδικασίες που αφορούν τα ζητήματα εξουσίας και ελέγχου</a:t>
            </a:r>
          </a:p>
        </p:txBody>
      </p:sp>
      <p:sp>
        <p:nvSpPr>
          <p:cNvPr id="60421" name="Text Box 5"/>
          <p:cNvSpPr txBox="1">
            <a:spLocks noChangeArrowheads="1"/>
          </p:cNvSpPr>
          <p:nvPr/>
        </p:nvSpPr>
        <p:spPr bwMode="auto">
          <a:xfrm>
            <a:off x="4211638" y="1125538"/>
            <a:ext cx="3024187" cy="1228725"/>
          </a:xfrm>
          <a:prstGeom prst="rect">
            <a:avLst/>
          </a:prstGeom>
          <a:noFill/>
          <a:ln w="38100">
            <a:solidFill>
              <a:srgbClr val="FF3300"/>
            </a:solidFill>
            <a:miter lim="800000"/>
            <a:headEnd/>
            <a:tailEnd/>
          </a:ln>
        </p:spPr>
        <p:txBody>
          <a:bodyPr>
            <a:spAutoFit/>
          </a:bodyPr>
          <a:lstStyle/>
          <a:p>
            <a:pPr>
              <a:spcBef>
                <a:spcPct val="50000"/>
              </a:spcBef>
            </a:pPr>
            <a:r>
              <a:rPr lang="el-GR" b="1"/>
              <a:t>Δέσμευση για δράση προσανατολισμένη στην κοινωνική αλλαγή για το κοινό καλό</a:t>
            </a:r>
          </a:p>
        </p:txBody>
      </p:sp>
      <p:sp>
        <p:nvSpPr>
          <p:cNvPr id="60422" name="Line 6"/>
          <p:cNvSpPr>
            <a:spLocks noChangeShapeType="1"/>
          </p:cNvSpPr>
          <p:nvPr/>
        </p:nvSpPr>
        <p:spPr bwMode="auto">
          <a:xfrm>
            <a:off x="3203575" y="1700213"/>
            <a:ext cx="863600" cy="0"/>
          </a:xfrm>
          <a:prstGeom prst="line">
            <a:avLst/>
          </a:prstGeom>
          <a:noFill/>
          <a:ln w="76200">
            <a:solidFill>
              <a:srgbClr val="FF3300"/>
            </a:solidFill>
            <a:round/>
            <a:headEnd type="triangle" w="med" len="med"/>
            <a:tailEnd type="triangle" w="med" len="med"/>
          </a:ln>
        </p:spPr>
        <p:txBody>
          <a:bodyPr/>
          <a:lstStyle/>
          <a:p>
            <a:endParaRPr lang="el-GR"/>
          </a:p>
        </p:txBody>
      </p:sp>
      <p:sp>
        <p:nvSpPr>
          <p:cNvPr id="60423" name="Text Box 7"/>
          <p:cNvSpPr txBox="1">
            <a:spLocks noChangeArrowheads="1"/>
          </p:cNvSpPr>
          <p:nvPr/>
        </p:nvSpPr>
        <p:spPr bwMode="auto">
          <a:xfrm>
            <a:off x="7524750" y="1125538"/>
            <a:ext cx="1619250" cy="1314450"/>
          </a:xfrm>
          <a:prstGeom prst="rect">
            <a:avLst/>
          </a:prstGeom>
          <a:noFill/>
          <a:ln w="9525">
            <a:noFill/>
            <a:miter lim="800000"/>
            <a:headEnd/>
            <a:tailEnd/>
          </a:ln>
        </p:spPr>
        <p:txBody>
          <a:bodyPr>
            <a:spAutoFit/>
          </a:bodyPr>
          <a:lstStyle/>
          <a:p>
            <a:pPr>
              <a:spcBef>
                <a:spcPct val="50000"/>
              </a:spcBef>
            </a:pPr>
            <a:r>
              <a:rPr lang="el-GR" sz="1600">
                <a:solidFill>
                  <a:srgbClr val="FF3300"/>
                </a:solidFill>
              </a:rPr>
              <a:t>Φλογαΐτη 2006. Εκπαίδευση για το περιβάλλον και την αειφορία</a:t>
            </a:r>
          </a:p>
        </p:txBody>
      </p:sp>
      <p:sp>
        <p:nvSpPr>
          <p:cNvPr id="60424" name="Text Box 8"/>
          <p:cNvSpPr txBox="1">
            <a:spLocks noChangeArrowheads="1"/>
          </p:cNvSpPr>
          <p:nvPr/>
        </p:nvSpPr>
        <p:spPr bwMode="auto">
          <a:xfrm>
            <a:off x="250825" y="2924175"/>
            <a:ext cx="6121400" cy="1778000"/>
          </a:xfrm>
          <a:prstGeom prst="rect">
            <a:avLst/>
          </a:prstGeom>
          <a:noFill/>
          <a:ln w="38100">
            <a:solidFill>
              <a:srgbClr val="FF3300"/>
            </a:solidFill>
            <a:miter lim="800000"/>
            <a:headEnd/>
            <a:tailEnd/>
          </a:ln>
        </p:spPr>
        <p:txBody>
          <a:bodyPr>
            <a:spAutoFit/>
          </a:bodyPr>
          <a:lstStyle/>
          <a:p>
            <a:pPr>
              <a:spcBef>
                <a:spcPct val="50000"/>
              </a:spcBef>
            </a:pPr>
            <a:r>
              <a:rPr lang="el-GR" b="1"/>
              <a:t>Καλλιέργεια και έμπρακτη εκδήλωση μιας αντίληψης για την πραγματικότητα, η οποία συνδέει τη σκέψη και τη γλώσσα με τις κοινωνικές και ιστορικές συνθήκες μέσα στις οποίες δομούνται, στο πλαίσιο μια διαλεκτικής σχέσης ανάμεσα στη θεωρία και την πράξη</a:t>
            </a:r>
          </a:p>
        </p:txBody>
      </p:sp>
      <p:sp>
        <p:nvSpPr>
          <p:cNvPr id="60425" name="Text Box 9"/>
          <p:cNvSpPr txBox="1">
            <a:spLocks noChangeArrowheads="1"/>
          </p:cNvSpPr>
          <p:nvPr/>
        </p:nvSpPr>
        <p:spPr bwMode="auto">
          <a:xfrm>
            <a:off x="539750" y="4797425"/>
            <a:ext cx="5472113" cy="581025"/>
          </a:xfrm>
          <a:prstGeom prst="rect">
            <a:avLst/>
          </a:prstGeom>
          <a:noFill/>
          <a:ln w="9525">
            <a:noFill/>
            <a:miter lim="800000"/>
            <a:headEnd/>
            <a:tailEnd/>
          </a:ln>
        </p:spPr>
        <p:txBody>
          <a:bodyPr>
            <a:spAutoFit/>
          </a:bodyPr>
          <a:lstStyle/>
          <a:p>
            <a:pPr>
              <a:spcBef>
                <a:spcPct val="50000"/>
              </a:spcBef>
            </a:pPr>
            <a:r>
              <a:rPr lang="el-GR" sz="1600">
                <a:solidFill>
                  <a:srgbClr val="FF3300"/>
                </a:solidFill>
              </a:rPr>
              <a:t>Δασκολιά 2005, Θεωρία και πράξη στην περιβαλλοντική εκπαίδευση. Οι απόψεις των εκπαιδευτικών</a:t>
            </a:r>
          </a:p>
        </p:txBody>
      </p:sp>
      <p:sp>
        <p:nvSpPr>
          <p:cNvPr id="60426" name="Text Box 10"/>
          <p:cNvSpPr txBox="1">
            <a:spLocks noChangeArrowheads="1"/>
          </p:cNvSpPr>
          <p:nvPr/>
        </p:nvSpPr>
        <p:spPr bwMode="auto">
          <a:xfrm>
            <a:off x="0" y="5445125"/>
            <a:ext cx="8820150" cy="954088"/>
          </a:xfrm>
          <a:prstGeom prst="rect">
            <a:avLst/>
          </a:prstGeom>
          <a:noFill/>
          <a:ln w="38100">
            <a:solidFill>
              <a:srgbClr val="FF3300"/>
            </a:solidFill>
            <a:miter lim="800000"/>
            <a:headEnd/>
            <a:tailEnd/>
          </a:ln>
        </p:spPr>
        <p:txBody>
          <a:bodyPr>
            <a:spAutoFit/>
          </a:bodyPr>
          <a:lstStyle/>
          <a:p>
            <a:pPr>
              <a:spcBef>
                <a:spcPct val="50000"/>
              </a:spcBef>
            </a:pPr>
            <a:r>
              <a:rPr lang="el-GR" b="1"/>
              <a:t>Διαδικασία που αναπτύσσει την ικανότητα του να είναι κανείς κριτικά σκεπτόμενος και δρων παράγοντας αλλαγής, με στόχο τη δημιουργία μιας πραγματικά δημοκρατικής κοινωνίας</a:t>
            </a:r>
          </a:p>
        </p:txBody>
      </p:sp>
      <p:sp>
        <p:nvSpPr>
          <p:cNvPr id="60427" name="Text Box 11"/>
          <p:cNvSpPr txBox="1">
            <a:spLocks noChangeArrowheads="1"/>
          </p:cNvSpPr>
          <p:nvPr/>
        </p:nvSpPr>
        <p:spPr bwMode="auto">
          <a:xfrm>
            <a:off x="323850" y="6491288"/>
            <a:ext cx="2376488" cy="366712"/>
          </a:xfrm>
          <a:prstGeom prst="rect">
            <a:avLst/>
          </a:prstGeom>
          <a:noFill/>
          <a:ln w="9525">
            <a:noFill/>
            <a:miter lim="800000"/>
            <a:headEnd/>
            <a:tailEnd/>
          </a:ln>
        </p:spPr>
        <p:txBody>
          <a:bodyPr>
            <a:spAutoFit/>
          </a:bodyPr>
          <a:lstStyle/>
          <a:p>
            <a:pPr>
              <a:spcBef>
                <a:spcPct val="50000"/>
              </a:spcBef>
            </a:pPr>
            <a:r>
              <a:rPr lang="en-US">
                <a:solidFill>
                  <a:srgbClr val="FF3300"/>
                </a:solidFill>
              </a:rPr>
              <a:t>Giroux 1988, 1989</a:t>
            </a:r>
            <a:endParaRPr lang="el-GR">
              <a:solidFill>
                <a:srgbClr val="FF33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60420"/>
                                        </p:tgtEl>
                                        <p:attrNameLst>
                                          <p:attrName>style.visibility</p:attrName>
                                        </p:attrNameLst>
                                      </p:cBhvr>
                                      <p:to>
                                        <p:strVal val="visible"/>
                                      </p:to>
                                    </p:set>
                                    <p:anim calcmode="lin" valueType="num">
                                      <p:cBhvr>
                                        <p:cTn id="7" dur="500" decel="50000" fill="hold">
                                          <p:stCondLst>
                                            <p:cond delay="0"/>
                                          </p:stCondLst>
                                        </p:cTn>
                                        <p:tgtEl>
                                          <p:spTgt spid="60420"/>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0420"/>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0420"/>
                                        </p:tgtEl>
                                        <p:attrNameLst>
                                          <p:attrName>ppt_w</p:attrName>
                                        </p:attrNameLst>
                                      </p:cBhvr>
                                      <p:tavLst>
                                        <p:tav tm="0">
                                          <p:val>
                                            <p:strVal val="#ppt_w*.05"/>
                                          </p:val>
                                        </p:tav>
                                        <p:tav tm="100000">
                                          <p:val>
                                            <p:strVal val="#ppt_w"/>
                                          </p:val>
                                        </p:tav>
                                      </p:tavLst>
                                    </p:anim>
                                    <p:anim calcmode="lin" valueType="num">
                                      <p:cBhvr>
                                        <p:cTn id="10" dur="1000" fill="hold"/>
                                        <p:tgtEl>
                                          <p:spTgt spid="60420"/>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0420"/>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0420"/>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0420"/>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0420"/>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60422"/>
                                        </p:tgtEl>
                                        <p:attrNameLst>
                                          <p:attrName>style.visibility</p:attrName>
                                        </p:attrNameLst>
                                      </p:cBhvr>
                                      <p:to>
                                        <p:strVal val="visible"/>
                                      </p:to>
                                    </p:set>
                                    <p:anim calcmode="lin" valueType="num">
                                      <p:cBhvr>
                                        <p:cTn id="19" dur="500" decel="50000" fill="hold">
                                          <p:stCondLst>
                                            <p:cond delay="0"/>
                                          </p:stCondLst>
                                        </p:cTn>
                                        <p:tgtEl>
                                          <p:spTgt spid="60422"/>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60422"/>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60422"/>
                                        </p:tgtEl>
                                        <p:attrNameLst>
                                          <p:attrName>ppt_w</p:attrName>
                                        </p:attrNameLst>
                                      </p:cBhvr>
                                      <p:tavLst>
                                        <p:tav tm="0">
                                          <p:val>
                                            <p:strVal val="#ppt_w*.05"/>
                                          </p:val>
                                        </p:tav>
                                        <p:tav tm="100000">
                                          <p:val>
                                            <p:strVal val="#ppt_w"/>
                                          </p:val>
                                        </p:tav>
                                      </p:tavLst>
                                    </p:anim>
                                    <p:anim calcmode="lin" valueType="num">
                                      <p:cBhvr>
                                        <p:cTn id="22" dur="1000" fill="hold"/>
                                        <p:tgtEl>
                                          <p:spTgt spid="60422"/>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60422"/>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60422"/>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60422"/>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60422"/>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60421"/>
                                        </p:tgtEl>
                                        <p:attrNameLst>
                                          <p:attrName>style.visibility</p:attrName>
                                        </p:attrNameLst>
                                      </p:cBhvr>
                                      <p:to>
                                        <p:strVal val="visible"/>
                                      </p:to>
                                    </p:set>
                                    <p:anim calcmode="lin" valueType="num">
                                      <p:cBhvr>
                                        <p:cTn id="31" dur="500" decel="50000" fill="hold">
                                          <p:stCondLst>
                                            <p:cond delay="0"/>
                                          </p:stCondLst>
                                        </p:cTn>
                                        <p:tgtEl>
                                          <p:spTgt spid="60421"/>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60421"/>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60421"/>
                                        </p:tgtEl>
                                        <p:attrNameLst>
                                          <p:attrName>ppt_w</p:attrName>
                                        </p:attrNameLst>
                                      </p:cBhvr>
                                      <p:tavLst>
                                        <p:tav tm="0">
                                          <p:val>
                                            <p:strVal val="#ppt_w*.05"/>
                                          </p:val>
                                        </p:tav>
                                        <p:tav tm="100000">
                                          <p:val>
                                            <p:strVal val="#ppt_w"/>
                                          </p:val>
                                        </p:tav>
                                      </p:tavLst>
                                    </p:anim>
                                    <p:anim calcmode="lin" valueType="num">
                                      <p:cBhvr>
                                        <p:cTn id="34" dur="1000" fill="hold"/>
                                        <p:tgtEl>
                                          <p:spTgt spid="60421"/>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60421"/>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60421"/>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60421"/>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60421"/>
                                        </p:tgtEl>
                                      </p:cBhvr>
                                    </p:animEffect>
                                  </p:childTnLst>
                                </p:cTn>
                              </p:par>
                            </p:childTnLst>
                          </p:cTn>
                        </p:par>
                        <p:par>
                          <p:cTn id="39" fill="hold">
                            <p:stCondLst>
                              <p:cond delay="1000"/>
                            </p:stCondLst>
                            <p:childTnLst>
                              <p:par>
                                <p:cTn id="40" presetID="25" presetClass="entr" presetSubtype="0" fill="hold" nodeType="afterEffect">
                                  <p:stCondLst>
                                    <p:cond delay="0"/>
                                  </p:stCondLst>
                                  <p:childTnLst>
                                    <p:set>
                                      <p:cBhvr>
                                        <p:cTn id="41" dur="1" fill="hold">
                                          <p:stCondLst>
                                            <p:cond delay="0"/>
                                          </p:stCondLst>
                                        </p:cTn>
                                        <p:tgtEl>
                                          <p:spTgt spid="60423">
                                            <p:txEl>
                                              <p:pRg st="0" end="0"/>
                                            </p:txEl>
                                          </p:spTgt>
                                        </p:tgtEl>
                                        <p:attrNameLst>
                                          <p:attrName>style.visibility</p:attrName>
                                        </p:attrNameLst>
                                      </p:cBhvr>
                                      <p:to>
                                        <p:strVal val="visible"/>
                                      </p:to>
                                    </p:set>
                                    <p:anim calcmode="lin" valueType="num">
                                      <p:cBhvr>
                                        <p:cTn id="42" dur="500" decel="50000" fill="hold">
                                          <p:stCondLst>
                                            <p:cond delay="0"/>
                                          </p:stCondLst>
                                        </p:cTn>
                                        <p:tgtEl>
                                          <p:spTgt spid="60423">
                                            <p:txEl>
                                              <p:pRg st="0" end="0"/>
                                            </p:txEl>
                                          </p:spTgt>
                                        </p:tgtEl>
                                        <p:attrNameLst>
                                          <p:attrName>style.rotation</p:attrName>
                                        </p:attrNameLst>
                                      </p:cBhvr>
                                      <p:tavLst>
                                        <p:tav tm="0">
                                          <p:val>
                                            <p:fltVal val="-90"/>
                                          </p:val>
                                        </p:tav>
                                        <p:tav tm="100000">
                                          <p:val>
                                            <p:fltVal val="0"/>
                                          </p:val>
                                        </p:tav>
                                      </p:tavLst>
                                    </p:anim>
                                    <p:anim calcmode="lin" valueType="num">
                                      <p:cBhvr>
                                        <p:cTn id="43" dur="500" decel="50000" fill="hold">
                                          <p:stCondLst>
                                            <p:cond delay="0"/>
                                          </p:stCondLst>
                                        </p:cTn>
                                        <p:tgtEl>
                                          <p:spTgt spid="60423">
                                            <p:txEl>
                                              <p:pRg st="0" end="0"/>
                                            </p:txEl>
                                          </p:spTgt>
                                        </p:tgtEl>
                                        <p:attrNameLst>
                                          <p:attrName>ppt_w</p:attrName>
                                        </p:attrNameLst>
                                      </p:cBhvr>
                                      <p:tavLst>
                                        <p:tav tm="0">
                                          <p:val>
                                            <p:strVal val="#ppt_w"/>
                                          </p:val>
                                        </p:tav>
                                        <p:tav tm="100000">
                                          <p:val>
                                            <p:strVal val="#ppt_w*.05"/>
                                          </p:val>
                                        </p:tav>
                                      </p:tavLst>
                                    </p:anim>
                                    <p:anim calcmode="lin" valueType="num">
                                      <p:cBhvr>
                                        <p:cTn id="44" dur="500" accel="50000" fill="hold">
                                          <p:stCondLst>
                                            <p:cond delay="500"/>
                                          </p:stCondLst>
                                        </p:cTn>
                                        <p:tgtEl>
                                          <p:spTgt spid="60423">
                                            <p:txEl>
                                              <p:pRg st="0" end="0"/>
                                            </p:txEl>
                                          </p:spTgt>
                                        </p:tgtEl>
                                        <p:attrNameLst>
                                          <p:attrName>ppt_w</p:attrName>
                                        </p:attrNameLst>
                                      </p:cBhvr>
                                      <p:tavLst>
                                        <p:tav tm="0">
                                          <p:val>
                                            <p:strVal val="#ppt_w*.05"/>
                                          </p:val>
                                        </p:tav>
                                        <p:tav tm="100000">
                                          <p:val>
                                            <p:strVal val="#ppt_w"/>
                                          </p:val>
                                        </p:tav>
                                      </p:tavLst>
                                    </p:anim>
                                    <p:anim calcmode="lin" valueType="num">
                                      <p:cBhvr>
                                        <p:cTn id="45" dur="1000" fill="hold"/>
                                        <p:tgtEl>
                                          <p:spTgt spid="60423">
                                            <p:txEl>
                                              <p:pRg st="0" end="0"/>
                                            </p:txEl>
                                          </p:spTgt>
                                        </p:tgtEl>
                                        <p:attrNameLst>
                                          <p:attrName>ppt_h</p:attrName>
                                        </p:attrNameLst>
                                      </p:cBhvr>
                                      <p:tavLst>
                                        <p:tav tm="0">
                                          <p:val>
                                            <p:strVal val="#ppt_h"/>
                                          </p:val>
                                        </p:tav>
                                        <p:tav tm="100000">
                                          <p:val>
                                            <p:strVal val="#ppt_h"/>
                                          </p:val>
                                        </p:tav>
                                      </p:tavLst>
                                    </p:anim>
                                    <p:anim calcmode="lin" valueType="num">
                                      <p:cBhvr>
                                        <p:cTn id="46" dur="500" decel="50000" fill="hold">
                                          <p:stCondLst>
                                            <p:cond delay="0"/>
                                          </p:stCondLst>
                                        </p:cTn>
                                        <p:tgtEl>
                                          <p:spTgt spid="60423">
                                            <p:txEl>
                                              <p:pRg st="0" end="0"/>
                                            </p:txEl>
                                          </p:spTgt>
                                        </p:tgtEl>
                                        <p:attrNameLst>
                                          <p:attrName>ppt_x</p:attrName>
                                        </p:attrNameLst>
                                      </p:cBhvr>
                                      <p:tavLst>
                                        <p:tav tm="0">
                                          <p:val>
                                            <p:strVal val="#ppt_x+.4"/>
                                          </p:val>
                                        </p:tav>
                                        <p:tav tm="100000">
                                          <p:val>
                                            <p:strVal val="#ppt_x"/>
                                          </p:val>
                                        </p:tav>
                                      </p:tavLst>
                                    </p:anim>
                                    <p:anim calcmode="lin" valueType="num">
                                      <p:cBhvr>
                                        <p:cTn id="47" dur="500" decel="50000" fill="hold">
                                          <p:stCondLst>
                                            <p:cond delay="0"/>
                                          </p:stCondLst>
                                        </p:cTn>
                                        <p:tgtEl>
                                          <p:spTgt spid="60423">
                                            <p:txEl>
                                              <p:pRg st="0" end="0"/>
                                            </p:txEl>
                                          </p:spTgt>
                                        </p:tgtEl>
                                        <p:attrNameLst>
                                          <p:attrName>ppt_y</p:attrName>
                                        </p:attrNameLst>
                                      </p:cBhvr>
                                      <p:tavLst>
                                        <p:tav tm="0">
                                          <p:val>
                                            <p:strVal val="#ppt_y-.2"/>
                                          </p:val>
                                        </p:tav>
                                        <p:tav tm="100000">
                                          <p:val>
                                            <p:strVal val="#ppt_y+.1"/>
                                          </p:val>
                                        </p:tav>
                                      </p:tavLst>
                                    </p:anim>
                                    <p:anim calcmode="lin" valueType="num">
                                      <p:cBhvr>
                                        <p:cTn id="48" dur="500" accel="50000" fill="hold">
                                          <p:stCondLst>
                                            <p:cond delay="500"/>
                                          </p:stCondLst>
                                        </p:cTn>
                                        <p:tgtEl>
                                          <p:spTgt spid="60423">
                                            <p:txEl>
                                              <p:pRg st="0" end="0"/>
                                            </p:txEl>
                                          </p:spTgt>
                                        </p:tgtEl>
                                        <p:attrNameLst>
                                          <p:attrName>ppt_y</p:attrName>
                                        </p:attrNameLst>
                                      </p:cBhvr>
                                      <p:tavLst>
                                        <p:tav tm="0">
                                          <p:val>
                                            <p:strVal val="#ppt_y+.1"/>
                                          </p:val>
                                        </p:tav>
                                        <p:tav tm="100000">
                                          <p:val>
                                            <p:strVal val="#ppt_y"/>
                                          </p:val>
                                        </p:tav>
                                      </p:tavLst>
                                    </p:anim>
                                    <p:animEffect transition="in" filter="fade">
                                      <p:cBhvr>
                                        <p:cTn id="49" dur="1000" decel="50000">
                                          <p:stCondLst>
                                            <p:cond delay="0"/>
                                          </p:stCondLst>
                                        </p:cTn>
                                        <p:tgtEl>
                                          <p:spTgt spid="60423">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5" presetClass="entr" presetSubtype="0" fill="hold" grpId="0" nodeType="clickEffect">
                                  <p:stCondLst>
                                    <p:cond delay="0"/>
                                  </p:stCondLst>
                                  <p:childTnLst>
                                    <p:set>
                                      <p:cBhvr>
                                        <p:cTn id="53" dur="1" fill="hold">
                                          <p:stCondLst>
                                            <p:cond delay="0"/>
                                          </p:stCondLst>
                                        </p:cTn>
                                        <p:tgtEl>
                                          <p:spTgt spid="60424"/>
                                        </p:tgtEl>
                                        <p:attrNameLst>
                                          <p:attrName>style.visibility</p:attrName>
                                        </p:attrNameLst>
                                      </p:cBhvr>
                                      <p:to>
                                        <p:strVal val="visible"/>
                                      </p:to>
                                    </p:set>
                                    <p:anim calcmode="lin" valueType="num">
                                      <p:cBhvr>
                                        <p:cTn id="54" dur="500" decel="50000" fill="hold">
                                          <p:stCondLst>
                                            <p:cond delay="0"/>
                                          </p:stCondLst>
                                        </p:cTn>
                                        <p:tgtEl>
                                          <p:spTgt spid="60424"/>
                                        </p:tgtEl>
                                        <p:attrNameLst>
                                          <p:attrName>style.rotation</p:attrName>
                                        </p:attrNameLst>
                                      </p:cBhvr>
                                      <p:tavLst>
                                        <p:tav tm="0">
                                          <p:val>
                                            <p:fltVal val="-90"/>
                                          </p:val>
                                        </p:tav>
                                        <p:tav tm="100000">
                                          <p:val>
                                            <p:fltVal val="0"/>
                                          </p:val>
                                        </p:tav>
                                      </p:tavLst>
                                    </p:anim>
                                    <p:anim calcmode="lin" valueType="num">
                                      <p:cBhvr>
                                        <p:cTn id="55" dur="500" decel="50000" fill="hold">
                                          <p:stCondLst>
                                            <p:cond delay="0"/>
                                          </p:stCondLst>
                                        </p:cTn>
                                        <p:tgtEl>
                                          <p:spTgt spid="60424"/>
                                        </p:tgtEl>
                                        <p:attrNameLst>
                                          <p:attrName>ppt_w</p:attrName>
                                        </p:attrNameLst>
                                      </p:cBhvr>
                                      <p:tavLst>
                                        <p:tav tm="0">
                                          <p:val>
                                            <p:strVal val="#ppt_w"/>
                                          </p:val>
                                        </p:tav>
                                        <p:tav tm="100000">
                                          <p:val>
                                            <p:strVal val="#ppt_w*.05"/>
                                          </p:val>
                                        </p:tav>
                                      </p:tavLst>
                                    </p:anim>
                                    <p:anim calcmode="lin" valueType="num">
                                      <p:cBhvr>
                                        <p:cTn id="56" dur="500" accel="50000" fill="hold">
                                          <p:stCondLst>
                                            <p:cond delay="500"/>
                                          </p:stCondLst>
                                        </p:cTn>
                                        <p:tgtEl>
                                          <p:spTgt spid="60424"/>
                                        </p:tgtEl>
                                        <p:attrNameLst>
                                          <p:attrName>ppt_w</p:attrName>
                                        </p:attrNameLst>
                                      </p:cBhvr>
                                      <p:tavLst>
                                        <p:tav tm="0">
                                          <p:val>
                                            <p:strVal val="#ppt_w*.05"/>
                                          </p:val>
                                        </p:tav>
                                        <p:tav tm="100000">
                                          <p:val>
                                            <p:strVal val="#ppt_w"/>
                                          </p:val>
                                        </p:tav>
                                      </p:tavLst>
                                    </p:anim>
                                    <p:anim calcmode="lin" valueType="num">
                                      <p:cBhvr>
                                        <p:cTn id="57" dur="1000" fill="hold"/>
                                        <p:tgtEl>
                                          <p:spTgt spid="60424"/>
                                        </p:tgtEl>
                                        <p:attrNameLst>
                                          <p:attrName>ppt_h</p:attrName>
                                        </p:attrNameLst>
                                      </p:cBhvr>
                                      <p:tavLst>
                                        <p:tav tm="0">
                                          <p:val>
                                            <p:strVal val="#ppt_h"/>
                                          </p:val>
                                        </p:tav>
                                        <p:tav tm="100000">
                                          <p:val>
                                            <p:strVal val="#ppt_h"/>
                                          </p:val>
                                        </p:tav>
                                      </p:tavLst>
                                    </p:anim>
                                    <p:anim calcmode="lin" valueType="num">
                                      <p:cBhvr>
                                        <p:cTn id="58" dur="500" decel="50000" fill="hold">
                                          <p:stCondLst>
                                            <p:cond delay="0"/>
                                          </p:stCondLst>
                                        </p:cTn>
                                        <p:tgtEl>
                                          <p:spTgt spid="60424"/>
                                        </p:tgtEl>
                                        <p:attrNameLst>
                                          <p:attrName>ppt_x</p:attrName>
                                        </p:attrNameLst>
                                      </p:cBhvr>
                                      <p:tavLst>
                                        <p:tav tm="0">
                                          <p:val>
                                            <p:strVal val="#ppt_x+.4"/>
                                          </p:val>
                                        </p:tav>
                                        <p:tav tm="100000">
                                          <p:val>
                                            <p:strVal val="#ppt_x"/>
                                          </p:val>
                                        </p:tav>
                                      </p:tavLst>
                                    </p:anim>
                                    <p:anim calcmode="lin" valueType="num">
                                      <p:cBhvr>
                                        <p:cTn id="59" dur="500" decel="50000" fill="hold">
                                          <p:stCondLst>
                                            <p:cond delay="0"/>
                                          </p:stCondLst>
                                        </p:cTn>
                                        <p:tgtEl>
                                          <p:spTgt spid="60424"/>
                                        </p:tgtEl>
                                        <p:attrNameLst>
                                          <p:attrName>ppt_y</p:attrName>
                                        </p:attrNameLst>
                                      </p:cBhvr>
                                      <p:tavLst>
                                        <p:tav tm="0">
                                          <p:val>
                                            <p:strVal val="#ppt_y-.2"/>
                                          </p:val>
                                        </p:tav>
                                        <p:tav tm="100000">
                                          <p:val>
                                            <p:strVal val="#ppt_y+.1"/>
                                          </p:val>
                                        </p:tav>
                                      </p:tavLst>
                                    </p:anim>
                                    <p:anim calcmode="lin" valueType="num">
                                      <p:cBhvr>
                                        <p:cTn id="60" dur="500" accel="50000" fill="hold">
                                          <p:stCondLst>
                                            <p:cond delay="500"/>
                                          </p:stCondLst>
                                        </p:cTn>
                                        <p:tgtEl>
                                          <p:spTgt spid="60424"/>
                                        </p:tgtEl>
                                        <p:attrNameLst>
                                          <p:attrName>ppt_y</p:attrName>
                                        </p:attrNameLst>
                                      </p:cBhvr>
                                      <p:tavLst>
                                        <p:tav tm="0">
                                          <p:val>
                                            <p:strVal val="#ppt_y+.1"/>
                                          </p:val>
                                        </p:tav>
                                        <p:tav tm="100000">
                                          <p:val>
                                            <p:strVal val="#ppt_y"/>
                                          </p:val>
                                        </p:tav>
                                      </p:tavLst>
                                    </p:anim>
                                    <p:animEffect transition="in" filter="fade">
                                      <p:cBhvr>
                                        <p:cTn id="61" dur="1000" decel="50000">
                                          <p:stCondLst>
                                            <p:cond delay="0"/>
                                          </p:stCondLst>
                                        </p:cTn>
                                        <p:tgtEl>
                                          <p:spTgt spid="60424"/>
                                        </p:tgtEl>
                                      </p:cBhvr>
                                    </p:animEffect>
                                  </p:childTnLst>
                                </p:cTn>
                              </p:par>
                            </p:childTnLst>
                          </p:cTn>
                        </p:par>
                        <p:par>
                          <p:cTn id="62" fill="hold">
                            <p:stCondLst>
                              <p:cond delay="1000"/>
                            </p:stCondLst>
                            <p:childTnLst>
                              <p:par>
                                <p:cTn id="63" presetID="25" presetClass="entr" presetSubtype="0" fill="hold" grpId="0" nodeType="afterEffect">
                                  <p:stCondLst>
                                    <p:cond delay="0"/>
                                  </p:stCondLst>
                                  <p:childTnLst>
                                    <p:set>
                                      <p:cBhvr>
                                        <p:cTn id="64" dur="1" fill="hold">
                                          <p:stCondLst>
                                            <p:cond delay="0"/>
                                          </p:stCondLst>
                                        </p:cTn>
                                        <p:tgtEl>
                                          <p:spTgt spid="60425"/>
                                        </p:tgtEl>
                                        <p:attrNameLst>
                                          <p:attrName>style.visibility</p:attrName>
                                        </p:attrNameLst>
                                      </p:cBhvr>
                                      <p:to>
                                        <p:strVal val="visible"/>
                                      </p:to>
                                    </p:set>
                                    <p:anim calcmode="lin" valueType="num">
                                      <p:cBhvr>
                                        <p:cTn id="65" dur="500" decel="50000" fill="hold">
                                          <p:stCondLst>
                                            <p:cond delay="0"/>
                                          </p:stCondLst>
                                        </p:cTn>
                                        <p:tgtEl>
                                          <p:spTgt spid="60425"/>
                                        </p:tgtEl>
                                        <p:attrNameLst>
                                          <p:attrName>style.rotation</p:attrName>
                                        </p:attrNameLst>
                                      </p:cBhvr>
                                      <p:tavLst>
                                        <p:tav tm="0">
                                          <p:val>
                                            <p:fltVal val="-90"/>
                                          </p:val>
                                        </p:tav>
                                        <p:tav tm="100000">
                                          <p:val>
                                            <p:fltVal val="0"/>
                                          </p:val>
                                        </p:tav>
                                      </p:tavLst>
                                    </p:anim>
                                    <p:anim calcmode="lin" valueType="num">
                                      <p:cBhvr>
                                        <p:cTn id="66" dur="500" decel="50000" fill="hold">
                                          <p:stCondLst>
                                            <p:cond delay="0"/>
                                          </p:stCondLst>
                                        </p:cTn>
                                        <p:tgtEl>
                                          <p:spTgt spid="60425"/>
                                        </p:tgtEl>
                                        <p:attrNameLst>
                                          <p:attrName>ppt_w</p:attrName>
                                        </p:attrNameLst>
                                      </p:cBhvr>
                                      <p:tavLst>
                                        <p:tav tm="0">
                                          <p:val>
                                            <p:strVal val="#ppt_w"/>
                                          </p:val>
                                        </p:tav>
                                        <p:tav tm="100000">
                                          <p:val>
                                            <p:strVal val="#ppt_w*.05"/>
                                          </p:val>
                                        </p:tav>
                                      </p:tavLst>
                                    </p:anim>
                                    <p:anim calcmode="lin" valueType="num">
                                      <p:cBhvr>
                                        <p:cTn id="67" dur="500" accel="50000" fill="hold">
                                          <p:stCondLst>
                                            <p:cond delay="500"/>
                                          </p:stCondLst>
                                        </p:cTn>
                                        <p:tgtEl>
                                          <p:spTgt spid="60425"/>
                                        </p:tgtEl>
                                        <p:attrNameLst>
                                          <p:attrName>ppt_w</p:attrName>
                                        </p:attrNameLst>
                                      </p:cBhvr>
                                      <p:tavLst>
                                        <p:tav tm="0">
                                          <p:val>
                                            <p:strVal val="#ppt_w*.05"/>
                                          </p:val>
                                        </p:tav>
                                        <p:tav tm="100000">
                                          <p:val>
                                            <p:strVal val="#ppt_w"/>
                                          </p:val>
                                        </p:tav>
                                      </p:tavLst>
                                    </p:anim>
                                    <p:anim calcmode="lin" valueType="num">
                                      <p:cBhvr>
                                        <p:cTn id="68" dur="1000" fill="hold"/>
                                        <p:tgtEl>
                                          <p:spTgt spid="60425"/>
                                        </p:tgtEl>
                                        <p:attrNameLst>
                                          <p:attrName>ppt_h</p:attrName>
                                        </p:attrNameLst>
                                      </p:cBhvr>
                                      <p:tavLst>
                                        <p:tav tm="0">
                                          <p:val>
                                            <p:strVal val="#ppt_h"/>
                                          </p:val>
                                        </p:tav>
                                        <p:tav tm="100000">
                                          <p:val>
                                            <p:strVal val="#ppt_h"/>
                                          </p:val>
                                        </p:tav>
                                      </p:tavLst>
                                    </p:anim>
                                    <p:anim calcmode="lin" valueType="num">
                                      <p:cBhvr>
                                        <p:cTn id="69" dur="500" decel="50000" fill="hold">
                                          <p:stCondLst>
                                            <p:cond delay="0"/>
                                          </p:stCondLst>
                                        </p:cTn>
                                        <p:tgtEl>
                                          <p:spTgt spid="60425"/>
                                        </p:tgtEl>
                                        <p:attrNameLst>
                                          <p:attrName>ppt_x</p:attrName>
                                        </p:attrNameLst>
                                      </p:cBhvr>
                                      <p:tavLst>
                                        <p:tav tm="0">
                                          <p:val>
                                            <p:strVal val="#ppt_x+.4"/>
                                          </p:val>
                                        </p:tav>
                                        <p:tav tm="100000">
                                          <p:val>
                                            <p:strVal val="#ppt_x"/>
                                          </p:val>
                                        </p:tav>
                                      </p:tavLst>
                                    </p:anim>
                                    <p:anim calcmode="lin" valueType="num">
                                      <p:cBhvr>
                                        <p:cTn id="70" dur="500" decel="50000" fill="hold">
                                          <p:stCondLst>
                                            <p:cond delay="0"/>
                                          </p:stCondLst>
                                        </p:cTn>
                                        <p:tgtEl>
                                          <p:spTgt spid="60425"/>
                                        </p:tgtEl>
                                        <p:attrNameLst>
                                          <p:attrName>ppt_y</p:attrName>
                                        </p:attrNameLst>
                                      </p:cBhvr>
                                      <p:tavLst>
                                        <p:tav tm="0">
                                          <p:val>
                                            <p:strVal val="#ppt_y-.2"/>
                                          </p:val>
                                        </p:tav>
                                        <p:tav tm="100000">
                                          <p:val>
                                            <p:strVal val="#ppt_y+.1"/>
                                          </p:val>
                                        </p:tav>
                                      </p:tavLst>
                                    </p:anim>
                                    <p:anim calcmode="lin" valueType="num">
                                      <p:cBhvr>
                                        <p:cTn id="71" dur="500" accel="50000" fill="hold">
                                          <p:stCondLst>
                                            <p:cond delay="500"/>
                                          </p:stCondLst>
                                        </p:cTn>
                                        <p:tgtEl>
                                          <p:spTgt spid="60425"/>
                                        </p:tgtEl>
                                        <p:attrNameLst>
                                          <p:attrName>ppt_y</p:attrName>
                                        </p:attrNameLst>
                                      </p:cBhvr>
                                      <p:tavLst>
                                        <p:tav tm="0">
                                          <p:val>
                                            <p:strVal val="#ppt_y+.1"/>
                                          </p:val>
                                        </p:tav>
                                        <p:tav tm="100000">
                                          <p:val>
                                            <p:strVal val="#ppt_y"/>
                                          </p:val>
                                        </p:tav>
                                      </p:tavLst>
                                    </p:anim>
                                    <p:animEffect transition="in" filter="fade">
                                      <p:cBhvr>
                                        <p:cTn id="72" dur="1000" decel="50000">
                                          <p:stCondLst>
                                            <p:cond delay="0"/>
                                          </p:stCondLst>
                                        </p:cTn>
                                        <p:tgtEl>
                                          <p:spTgt spid="60425"/>
                                        </p:tgtEl>
                                      </p:cBhvr>
                                    </p:animEffect>
                                  </p:childTnLst>
                                </p:cTn>
                              </p:par>
                            </p:childTnLst>
                          </p:cTn>
                        </p:par>
                      </p:childTnLst>
                    </p:cTn>
                  </p:par>
                  <p:par>
                    <p:cTn id="73" fill="hold">
                      <p:stCondLst>
                        <p:cond delay="indefinite"/>
                      </p:stCondLst>
                      <p:childTnLst>
                        <p:par>
                          <p:cTn id="74" fill="hold">
                            <p:stCondLst>
                              <p:cond delay="0"/>
                            </p:stCondLst>
                            <p:childTnLst>
                              <p:par>
                                <p:cTn id="75" presetID="25" presetClass="entr" presetSubtype="0" fill="hold" grpId="0" nodeType="clickEffect">
                                  <p:stCondLst>
                                    <p:cond delay="0"/>
                                  </p:stCondLst>
                                  <p:childTnLst>
                                    <p:set>
                                      <p:cBhvr>
                                        <p:cTn id="76" dur="1" fill="hold">
                                          <p:stCondLst>
                                            <p:cond delay="0"/>
                                          </p:stCondLst>
                                        </p:cTn>
                                        <p:tgtEl>
                                          <p:spTgt spid="60426"/>
                                        </p:tgtEl>
                                        <p:attrNameLst>
                                          <p:attrName>style.visibility</p:attrName>
                                        </p:attrNameLst>
                                      </p:cBhvr>
                                      <p:to>
                                        <p:strVal val="visible"/>
                                      </p:to>
                                    </p:set>
                                    <p:anim calcmode="lin" valueType="num">
                                      <p:cBhvr>
                                        <p:cTn id="77" dur="500" decel="50000" fill="hold">
                                          <p:stCondLst>
                                            <p:cond delay="0"/>
                                          </p:stCondLst>
                                        </p:cTn>
                                        <p:tgtEl>
                                          <p:spTgt spid="60426"/>
                                        </p:tgtEl>
                                        <p:attrNameLst>
                                          <p:attrName>style.rotation</p:attrName>
                                        </p:attrNameLst>
                                      </p:cBhvr>
                                      <p:tavLst>
                                        <p:tav tm="0">
                                          <p:val>
                                            <p:fltVal val="-90"/>
                                          </p:val>
                                        </p:tav>
                                        <p:tav tm="100000">
                                          <p:val>
                                            <p:fltVal val="0"/>
                                          </p:val>
                                        </p:tav>
                                      </p:tavLst>
                                    </p:anim>
                                    <p:anim calcmode="lin" valueType="num">
                                      <p:cBhvr>
                                        <p:cTn id="78" dur="500" decel="50000" fill="hold">
                                          <p:stCondLst>
                                            <p:cond delay="0"/>
                                          </p:stCondLst>
                                        </p:cTn>
                                        <p:tgtEl>
                                          <p:spTgt spid="60426"/>
                                        </p:tgtEl>
                                        <p:attrNameLst>
                                          <p:attrName>ppt_w</p:attrName>
                                        </p:attrNameLst>
                                      </p:cBhvr>
                                      <p:tavLst>
                                        <p:tav tm="0">
                                          <p:val>
                                            <p:strVal val="#ppt_w"/>
                                          </p:val>
                                        </p:tav>
                                        <p:tav tm="100000">
                                          <p:val>
                                            <p:strVal val="#ppt_w*.05"/>
                                          </p:val>
                                        </p:tav>
                                      </p:tavLst>
                                    </p:anim>
                                    <p:anim calcmode="lin" valueType="num">
                                      <p:cBhvr>
                                        <p:cTn id="79" dur="500" accel="50000" fill="hold">
                                          <p:stCondLst>
                                            <p:cond delay="500"/>
                                          </p:stCondLst>
                                        </p:cTn>
                                        <p:tgtEl>
                                          <p:spTgt spid="60426"/>
                                        </p:tgtEl>
                                        <p:attrNameLst>
                                          <p:attrName>ppt_w</p:attrName>
                                        </p:attrNameLst>
                                      </p:cBhvr>
                                      <p:tavLst>
                                        <p:tav tm="0">
                                          <p:val>
                                            <p:strVal val="#ppt_w*.05"/>
                                          </p:val>
                                        </p:tav>
                                        <p:tav tm="100000">
                                          <p:val>
                                            <p:strVal val="#ppt_w"/>
                                          </p:val>
                                        </p:tav>
                                      </p:tavLst>
                                    </p:anim>
                                    <p:anim calcmode="lin" valueType="num">
                                      <p:cBhvr>
                                        <p:cTn id="80" dur="1000" fill="hold"/>
                                        <p:tgtEl>
                                          <p:spTgt spid="60426"/>
                                        </p:tgtEl>
                                        <p:attrNameLst>
                                          <p:attrName>ppt_h</p:attrName>
                                        </p:attrNameLst>
                                      </p:cBhvr>
                                      <p:tavLst>
                                        <p:tav tm="0">
                                          <p:val>
                                            <p:strVal val="#ppt_h"/>
                                          </p:val>
                                        </p:tav>
                                        <p:tav tm="100000">
                                          <p:val>
                                            <p:strVal val="#ppt_h"/>
                                          </p:val>
                                        </p:tav>
                                      </p:tavLst>
                                    </p:anim>
                                    <p:anim calcmode="lin" valueType="num">
                                      <p:cBhvr>
                                        <p:cTn id="81" dur="500" decel="50000" fill="hold">
                                          <p:stCondLst>
                                            <p:cond delay="0"/>
                                          </p:stCondLst>
                                        </p:cTn>
                                        <p:tgtEl>
                                          <p:spTgt spid="60426"/>
                                        </p:tgtEl>
                                        <p:attrNameLst>
                                          <p:attrName>ppt_x</p:attrName>
                                        </p:attrNameLst>
                                      </p:cBhvr>
                                      <p:tavLst>
                                        <p:tav tm="0">
                                          <p:val>
                                            <p:strVal val="#ppt_x+.4"/>
                                          </p:val>
                                        </p:tav>
                                        <p:tav tm="100000">
                                          <p:val>
                                            <p:strVal val="#ppt_x"/>
                                          </p:val>
                                        </p:tav>
                                      </p:tavLst>
                                    </p:anim>
                                    <p:anim calcmode="lin" valueType="num">
                                      <p:cBhvr>
                                        <p:cTn id="82" dur="500" decel="50000" fill="hold">
                                          <p:stCondLst>
                                            <p:cond delay="0"/>
                                          </p:stCondLst>
                                        </p:cTn>
                                        <p:tgtEl>
                                          <p:spTgt spid="60426"/>
                                        </p:tgtEl>
                                        <p:attrNameLst>
                                          <p:attrName>ppt_y</p:attrName>
                                        </p:attrNameLst>
                                      </p:cBhvr>
                                      <p:tavLst>
                                        <p:tav tm="0">
                                          <p:val>
                                            <p:strVal val="#ppt_y-.2"/>
                                          </p:val>
                                        </p:tav>
                                        <p:tav tm="100000">
                                          <p:val>
                                            <p:strVal val="#ppt_y+.1"/>
                                          </p:val>
                                        </p:tav>
                                      </p:tavLst>
                                    </p:anim>
                                    <p:anim calcmode="lin" valueType="num">
                                      <p:cBhvr>
                                        <p:cTn id="83" dur="500" accel="50000" fill="hold">
                                          <p:stCondLst>
                                            <p:cond delay="500"/>
                                          </p:stCondLst>
                                        </p:cTn>
                                        <p:tgtEl>
                                          <p:spTgt spid="60426"/>
                                        </p:tgtEl>
                                        <p:attrNameLst>
                                          <p:attrName>ppt_y</p:attrName>
                                        </p:attrNameLst>
                                      </p:cBhvr>
                                      <p:tavLst>
                                        <p:tav tm="0">
                                          <p:val>
                                            <p:strVal val="#ppt_y+.1"/>
                                          </p:val>
                                        </p:tav>
                                        <p:tav tm="100000">
                                          <p:val>
                                            <p:strVal val="#ppt_y"/>
                                          </p:val>
                                        </p:tav>
                                      </p:tavLst>
                                    </p:anim>
                                    <p:animEffect transition="in" filter="fade">
                                      <p:cBhvr>
                                        <p:cTn id="84" dur="1000" decel="50000">
                                          <p:stCondLst>
                                            <p:cond delay="0"/>
                                          </p:stCondLst>
                                        </p:cTn>
                                        <p:tgtEl>
                                          <p:spTgt spid="60426"/>
                                        </p:tgtEl>
                                      </p:cBhvr>
                                    </p:animEffect>
                                  </p:childTnLst>
                                </p:cTn>
                              </p:par>
                            </p:childTnLst>
                          </p:cTn>
                        </p:par>
                        <p:par>
                          <p:cTn id="85" fill="hold">
                            <p:stCondLst>
                              <p:cond delay="1000"/>
                            </p:stCondLst>
                            <p:childTnLst>
                              <p:par>
                                <p:cTn id="86" presetID="25" presetClass="entr" presetSubtype="0" fill="hold" grpId="0" nodeType="afterEffect">
                                  <p:stCondLst>
                                    <p:cond delay="0"/>
                                  </p:stCondLst>
                                  <p:childTnLst>
                                    <p:set>
                                      <p:cBhvr>
                                        <p:cTn id="87" dur="1" fill="hold">
                                          <p:stCondLst>
                                            <p:cond delay="0"/>
                                          </p:stCondLst>
                                        </p:cTn>
                                        <p:tgtEl>
                                          <p:spTgt spid="60427"/>
                                        </p:tgtEl>
                                        <p:attrNameLst>
                                          <p:attrName>style.visibility</p:attrName>
                                        </p:attrNameLst>
                                      </p:cBhvr>
                                      <p:to>
                                        <p:strVal val="visible"/>
                                      </p:to>
                                    </p:set>
                                    <p:anim calcmode="lin" valueType="num">
                                      <p:cBhvr>
                                        <p:cTn id="88" dur="500" decel="50000" fill="hold">
                                          <p:stCondLst>
                                            <p:cond delay="0"/>
                                          </p:stCondLst>
                                        </p:cTn>
                                        <p:tgtEl>
                                          <p:spTgt spid="60427"/>
                                        </p:tgtEl>
                                        <p:attrNameLst>
                                          <p:attrName>style.rotation</p:attrName>
                                        </p:attrNameLst>
                                      </p:cBhvr>
                                      <p:tavLst>
                                        <p:tav tm="0">
                                          <p:val>
                                            <p:fltVal val="-90"/>
                                          </p:val>
                                        </p:tav>
                                        <p:tav tm="100000">
                                          <p:val>
                                            <p:fltVal val="0"/>
                                          </p:val>
                                        </p:tav>
                                      </p:tavLst>
                                    </p:anim>
                                    <p:anim calcmode="lin" valueType="num">
                                      <p:cBhvr>
                                        <p:cTn id="89" dur="500" decel="50000" fill="hold">
                                          <p:stCondLst>
                                            <p:cond delay="0"/>
                                          </p:stCondLst>
                                        </p:cTn>
                                        <p:tgtEl>
                                          <p:spTgt spid="60427"/>
                                        </p:tgtEl>
                                        <p:attrNameLst>
                                          <p:attrName>ppt_w</p:attrName>
                                        </p:attrNameLst>
                                      </p:cBhvr>
                                      <p:tavLst>
                                        <p:tav tm="0">
                                          <p:val>
                                            <p:strVal val="#ppt_w"/>
                                          </p:val>
                                        </p:tav>
                                        <p:tav tm="100000">
                                          <p:val>
                                            <p:strVal val="#ppt_w*.05"/>
                                          </p:val>
                                        </p:tav>
                                      </p:tavLst>
                                    </p:anim>
                                    <p:anim calcmode="lin" valueType="num">
                                      <p:cBhvr>
                                        <p:cTn id="90" dur="500" accel="50000" fill="hold">
                                          <p:stCondLst>
                                            <p:cond delay="500"/>
                                          </p:stCondLst>
                                        </p:cTn>
                                        <p:tgtEl>
                                          <p:spTgt spid="60427"/>
                                        </p:tgtEl>
                                        <p:attrNameLst>
                                          <p:attrName>ppt_w</p:attrName>
                                        </p:attrNameLst>
                                      </p:cBhvr>
                                      <p:tavLst>
                                        <p:tav tm="0">
                                          <p:val>
                                            <p:strVal val="#ppt_w*.05"/>
                                          </p:val>
                                        </p:tav>
                                        <p:tav tm="100000">
                                          <p:val>
                                            <p:strVal val="#ppt_w"/>
                                          </p:val>
                                        </p:tav>
                                      </p:tavLst>
                                    </p:anim>
                                    <p:anim calcmode="lin" valueType="num">
                                      <p:cBhvr>
                                        <p:cTn id="91" dur="1000" fill="hold"/>
                                        <p:tgtEl>
                                          <p:spTgt spid="60427"/>
                                        </p:tgtEl>
                                        <p:attrNameLst>
                                          <p:attrName>ppt_h</p:attrName>
                                        </p:attrNameLst>
                                      </p:cBhvr>
                                      <p:tavLst>
                                        <p:tav tm="0">
                                          <p:val>
                                            <p:strVal val="#ppt_h"/>
                                          </p:val>
                                        </p:tav>
                                        <p:tav tm="100000">
                                          <p:val>
                                            <p:strVal val="#ppt_h"/>
                                          </p:val>
                                        </p:tav>
                                      </p:tavLst>
                                    </p:anim>
                                    <p:anim calcmode="lin" valueType="num">
                                      <p:cBhvr>
                                        <p:cTn id="92" dur="500" decel="50000" fill="hold">
                                          <p:stCondLst>
                                            <p:cond delay="0"/>
                                          </p:stCondLst>
                                        </p:cTn>
                                        <p:tgtEl>
                                          <p:spTgt spid="60427"/>
                                        </p:tgtEl>
                                        <p:attrNameLst>
                                          <p:attrName>ppt_x</p:attrName>
                                        </p:attrNameLst>
                                      </p:cBhvr>
                                      <p:tavLst>
                                        <p:tav tm="0">
                                          <p:val>
                                            <p:strVal val="#ppt_x+.4"/>
                                          </p:val>
                                        </p:tav>
                                        <p:tav tm="100000">
                                          <p:val>
                                            <p:strVal val="#ppt_x"/>
                                          </p:val>
                                        </p:tav>
                                      </p:tavLst>
                                    </p:anim>
                                    <p:anim calcmode="lin" valueType="num">
                                      <p:cBhvr>
                                        <p:cTn id="93" dur="500" decel="50000" fill="hold">
                                          <p:stCondLst>
                                            <p:cond delay="0"/>
                                          </p:stCondLst>
                                        </p:cTn>
                                        <p:tgtEl>
                                          <p:spTgt spid="60427"/>
                                        </p:tgtEl>
                                        <p:attrNameLst>
                                          <p:attrName>ppt_y</p:attrName>
                                        </p:attrNameLst>
                                      </p:cBhvr>
                                      <p:tavLst>
                                        <p:tav tm="0">
                                          <p:val>
                                            <p:strVal val="#ppt_y-.2"/>
                                          </p:val>
                                        </p:tav>
                                        <p:tav tm="100000">
                                          <p:val>
                                            <p:strVal val="#ppt_y+.1"/>
                                          </p:val>
                                        </p:tav>
                                      </p:tavLst>
                                    </p:anim>
                                    <p:anim calcmode="lin" valueType="num">
                                      <p:cBhvr>
                                        <p:cTn id="94" dur="500" accel="50000" fill="hold">
                                          <p:stCondLst>
                                            <p:cond delay="500"/>
                                          </p:stCondLst>
                                        </p:cTn>
                                        <p:tgtEl>
                                          <p:spTgt spid="60427"/>
                                        </p:tgtEl>
                                        <p:attrNameLst>
                                          <p:attrName>ppt_y</p:attrName>
                                        </p:attrNameLst>
                                      </p:cBhvr>
                                      <p:tavLst>
                                        <p:tav tm="0">
                                          <p:val>
                                            <p:strVal val="#ppt_y+.1"/>
                                          </p:val>
                                        </p:tav>
                                        <p:tav tm="100000">
                                          <p:val>
                                            <p:strVal val="#ppt_y"/>
                                          </p:val>
                                        </p:tav>
                                      </p:tavLst>
                                    </p:anim>
                                    <p:animEffect transition="in" filter="fade">
                                      <p:cBhvr>
                                        <p:cTn id="95" dur="1000" decel="50000">
                                          <p:stCondLst>
                                            <p:cond delay="0"/>
                                          </p:stCondLst>
                                        </p:cTn>
                                        <p:tgtEl>
                                          <p:spTgt spid="604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0" grpId="0" animBg="1"/>
      <p:bldP spid="60421" grpId="0" animBg="1"/>
      <p:bldP spid="60422" grpId="0" animBg="1"/>
      <p:bldP spid="60424" grpId="0" animBg="1"/>
      <p:bldP spid="60425" grpId="0"/>
      <p:bldP spid="60426" grpId="0" animBg="1"/>
      <p:bldP spid="6042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hildren12"/>
          <p:cNvPicPr>
            <a:picLocks noChangeAspect="1" noChangeArrowheads="1" noCrop="1"/>
          </p:cNvPicPr>
          <p:nvPr/>
        </p:nvPicPr>
        <p:blipFill>
          <a:blip r:embed="rId2" cstate="print"/>
          <a:srcRect/>
          <a:stretch>
            <a:fillRect/>
          </a:stretch>
        </p:blipFill>
        <p:spPr bwMode="auto">
          <a:xfrm>
            <a:off x="7361238" y="1844675"/>
            <a:ext cx="1782762" cy="2043113"/>
          </a:xfrm>
          <a:prstGeom prst="rect">
            <a:avLst/>
          </a:prstGeom>
          <a:noFill/>
          <a:ln w="9525">
            <a:noFill/>
            <a:miter lim="800000"/>
            <a:headEnd/>
            <a:tailEnd/>
          </a:ln>
        </p:spPr>
      </p:pic>
      <p:sp>
        <p:nvSpPr>
          <p:cNvPr id="28675" name="Text Box 3"/>
          <p:cNvSpPr txBox="1">
            <a:spLocks noChangeArrowheads="1"/>
          </p:cNvSpPr>
          <p:nvPr/>
        </p:nvSpPr>
        <p:spPr bwMode="auto">
          <a:xfrm>
            <a:off x="468313" y="260350"/>
            <a:ext cx="6408737" cy="457200"/>
          </a:xfrm>
          <a:prstGeom prst="rect">
            <a:avLst/>
          </a:prstGeom>
          <a:noFill/>
          <a:ln w="9525">
            <a:noFill/>
            <a:miter lim="800000"/>
            <a:headEnd/>
            <a:tailEnd/>
          </a:ln>
        </p:spPr>
        <p:txBody>
          <a:bodyPr>
            <a:spAutoFit/>
          </a:bodyPr>
          <a:lstStyle/>
          <a:p>
            <a:pPr>
              <a:spcBef>
                <a:spcPct val="50000"/>
              </a:spcBef>
            </a:pPr>
            <a:r>
              <a:rPr lang="el-GR" sz="2400" b="1">
                <a:solidFill>
                  <a:srgbClr val="CC3300"/>
                </a:solidFill>
              </a:rPr>
              <a:t>Τα χαρακτηριστικά της κριτικής σκέψης</a:t>
            </a:r>
          </a:p>
        </p:txBody>
      </p:sp>
      <p:sp>
        <p:nvSpPr>
          <p:cNvPr id="61444" name="Text Box 4"/>
          <p:cNvSpPr txBox="1">
            <a:spLocks noChangeArrowheads="1"/>
          </p:cNvSpPr>
          <p:nvPr/>
        </p:nvSpPr>
        <p:spPr bwMode="auto">
          <a:xfrm>
            <a:off x="250825" y="765175"/>
            <a:ext cx="7416800" cy="5730875"/>
          </a:xfrm>
          <a:prstGeom prst="rect">
            <a:avLst/>
          </a:prstGeom>
          <a:noFill/>
          <a:ln w="9525">
            <a:noFill/>
            <a:miter lim="800000"/>
            <a:headEnd/>
            <a:tailEnd/>
          </a:ln>
        </p:spPr>
        <p:txBody>
          <a:bodyPr>
            <a:spAutoFit/>
          </a:bodyPr>
          <a:lstStyle/>
          <a:p>
            <a:pPr>
              <a:spcBef>
                <a:spcPct val="50000"/>
              </a:spcBef>
              <a:buFontTx/>
              <a:buChar char="•"/>
            </a:pPr>
            <a:r>
              <a:rPr lang="el-GR"/>
              <a:t> </a:t>
            </a:r>
            <a:r>
              <a:rPr lang="el-GR" sz="2000" b="1"/>
              <a:t>Είναι μια δραστηριότητα </a:t>
            </a:r>
            <a:r>
              <a:rPr lang="el-GR" sz="2000" b="1" u="sng">
                <a:solidFill>
                  <a:srgbClr val="FF3300"/>
                </a:solidFill>
              </a:rPr>
              <a:t>παραγωγική </a:t>
            </a:r>
            <a:r>
              <a:rPr lang="el-GR" sz="2000" b="1"/>
              <a:t>και </a:t>
            </a:r>
            <a:r>
              <a:rPr lang="el-GR" sz="2000" b="1" u="sng">
                <a:solidFill>
                  <a:srgbClr val="FF3300"/>
                </a:solidFill>
              </a:rPr>
              <a:t>θετική</a:t>
            </a:r>
          </a:p>
          <a:p>
            <a:pPr>
              <a:spcBef>
                <a:spcPct val="50000"/>
              </a:spcBef>
              <a:buFontTx/>
              <a:buChar char="•"/>
            </a:pPr>
            <a:r>
              <a:rPr lang="el-GR" sz="2000" b="1"/>
              <a:t> Πρόκειται περισσότερο για </a:t>
            </a:r>
            <a:r>
              <a:rPr lang="el-GR" sz="2000" b="1" u="sng">
                <a:solidFill>
                  <a:srgbClr val="FF3300"/>
                </a:solidFill>
              </a:rPr>
              <a:t>διαδικασία</a:t>
            </a:r>
            <a:r>
              <a:rPr lang="el-GR" sz="2000" b="1"/>
              <a:t> παρά για αποτέλεσμα</a:t>
            </a:r>
          </a:p>
          <a:p>
            <a:pPr>
              <a:spcBef>
                <a:spcPct val="50000"/>
              </a:spcBef>
              <a:buFontTx/>
              <a:buChar char="•"/>
            </a:pPr>
            <a:r>
              <a:rPr lang="el-GR" sz="2000" b="1"/>
              <a:t> Εκδηλώνεται στο </a:t>
            </a:r>
            <a:r>
              <a:rPr lang="el-GR" sz="2000" b="1" u="sng"/>
              <a:t>γραπτό</a:t>
            </a:r>
            <a:r>
              <a:rPr lang="el-GR" sz="2000" b="1"/>
              <a:t>, τον </a:t>
            </a:r>
            <a:r>
              <a:rPr lang="el-GR" sz="2000" b="1" u="sng"/>
              <a:t>προφορικό</a:t>
            </a:r>
            <a:r>
              <a:rPr lang="el-GR" sz="2000" b="1"/>
              <a:t> λόγο και στις </a:t>
            </a:r>
            <a:r>
              <a:rPr lang="el-GR" sz="2000" b="1">
                <a:solidFill>
                  <a:srgbClr val="FF3300"/>
                </a:solidFill>
              </a:rPr>
              <a:t>πράξεις</a:t>
            </a:r>
          </a:p>
          <a:p>
            <a:pPr>
              <a:spcBef>
                <a:spcPct val="50000"/>
              </a:spcBef>
              <a:buFontTx/>
              <a:buChar char="•"/>
            </a:pPr>
            <a:r>
              <a:rPr lang="el-GR" sz="2000" b="1"/>
              <a:t> </a:t>
            </a:r>
            <a:r>
              <a:rPr lang="el-GR" sz="2000" b="1" u="sng">
                <a:solidFill>
                  <a:srgbClr val="FF3300"/>
                </a:solidFill>
              </a:rPr>
              <a:t>Εμπεριέχει τόσο την λογική όσο και το συναίσθημα</a:t>
            </a:r>
          </a:p>
          <a:p>
            <a:pPr>
              <a:spcBef>
                <a:spcPct val="50000"/>
              </a:spcBef>
              <a:buFontTx/>
              <a:buChar char="•"/>
            </a:pPr>
            <a:r>
              <a:rPr lang="el-GR" sz="2000" b="1"/>
              <a:t> Επιδιώκει να εντοπίσει, να διασαφηνίσει, και να φέρει σε αντιπαράθεση </a:t>
            </a:r>
            <a:r>
              <a:rPr lang="el-GR" sz="2000" b="1" u="sng">
                <a:solidFill>
                  <a:srgbClr val="FF3300"/>
                </a:solidFill>
              </a:rPr>
              <a:t>τις βαθύτερες ιδέες</a:t>
            </a:r>
            <a:r>
              <a:rPr lang="el-GR" sz="2000" b="1"/>
              <a:t> που στηρίζουν τις αξίες, τις πεποιθήσεις, τις απόψεις, τις στάσεις, τις δράσεις κλπ</a:t>
            </a:r>
          </a:p>
          <a:p>
            <a:pPr>
              <a:spcBef>
                <a:spcPct val="50000"/>
              </a:spcBef>
              <a:buFontTx/>
              <a:buChar char="•"/>
            </a:pPr>
            <a:r>
              <a:rPr lang="el-GR" sz="2000" b="1"/>
              <a:t> Συνδέεται με τη </a:t>
            </a:r>
            <a:r>
              <a:rPr lang="el-GR" sz="2000" b="1">
                <a:solidFill>
                  <a:srgbClr val="FF3300"/>
                </a:solidFill>
              </a:rPr>
              <a:t>χρήση πολλαπλών κριτηρίων</a:t>
            </a:r>
            <a:r>
              <a:rPr lang="el-GR" sz="2000" b="1"/>
              <a:t> που </a:t>
            </a:r>
            <a:r>
              <a:rPr lang="el-GR" sz="2000" b="1">
                <a:solidFill>
                  <a:srgbClr val="FF3300"/>
                </a:solidFill>
              </a:rPr>
              <a:t>ενίοτε συγκρούονται</a:t>
            </a:r>
            <a:r>
              <a:rPr lang="el-GR" sz="2000" b="1"/>
              <a:t> μεταξύ τους</a:t>
            </a:r>
          </a:p>
          <a:p>
            <a:pPr>
              <a:spcBef>
                <a:spcPct val="50000"/>
              </a:spcBef>
              <a:buFontTx/>
              <a:buChar char="•"/>
            </a:pPr>
            <a:r>
              <a:rPr lang="el-GR" sz="2000" b="1"/>
              <a:t> Προϋποθέτει την αναζήτηση </a:t>
            </a:r>
            <a:r>
              <a:rPr lang="el-GR" sz="2000" b="1">
                <a:solidFill>
                  <a:srgbClr val="FF3300"/>
                </a:solidFill>
              </a:rPr>
              <a:t>εναλλακτικών θεωρήσεων</a:t>
            </a:r>
            <a:r>
              <a:rPr lang="el-GR" sz="2000" b="1"/>
              <a:t>, τον εντοπισμό και τη διερεύνηση εναλλακτικών λύσεων </a:t>
            </a:r>
          </a:p>
          <a:p>
            <a:pPr>
              <a:spcBef>
                <a:spcPct val="50000"/>
              </a:spcBef>
              <a:buFontTx/>
              <a:buChar char="•"/>
            </a:pPr>
            <a:r>
              <a:rPr lang="el-GR" sz="2000" b="1"/>
              <a:t> Εμπεριέχει τη νοηματοδότηση καταστάσεων και την επινόηση δομής σε φαινομενικό χάος και αταξία</a:t>
            </a:r>
          </a:p>
        </p:txBody>
      </p:sp>
      <p:sp>
        <p:nvSpPr>
          <p:cNvPr id="61445" name="Text Box 5"/>
          <p:cNvSpPr txBox="1">
            <a:spLocks noChangeArrowheads="1"/>
          </p:cNvSpPr>
          <p:nvPr/>
        </p:nvSpPr>
        <p:spPr bwMode="auto">
          <a:xfrm>
            <a:off x="7524750" y="5013325"/>
            <a:ext cx="1619250" cy="1314450"/>
          </a:xfrm>
          <a:prstGeom prst="rect">
            <a:avLst/>
          </a:prstGeom>
          <a:noFill/>
          <a:ln w="9525">
            <a:noFill/>
            <a:miter lim="800000"/>
            <a:headEnd/>
            <a:tailEnd/>
          </a:ln>
        </p:spPr>
        <p:txBody>
          <a:bodyPr>
            <a:spAutoFit/>
          </a:bodyPr>
          <a:lstStyle/>
          <a:p>
            <a:pPr>
              <a:spcBef>
                <a:spcPct val="50000"/>
              </a:spcBef>
            </a:pPr>
            <a:r>
              <a:rPr lang="el-GR" sz="1600">
                <a:solidFill>
                  <a:srgbClr val="FF3300"/>
                </a:solidFill>
              </a:rPr>
              <a:t>Φλογαΐτη 2006. Εκπαίδευση για το περιβάλλον και την αειφορία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1444">
                                            <p:txEl>
                                              <p:pRg st="0" end="0"/>
                                            </p:txEl>
                                          </p:spTgt>
                                        </p:tgtEl>
                                        <p:attrNameLst>
                                          <p:attrName>style.visibility</p:attrName>
                                        </p:attrNameLst>
                                      </p:cBhvr>
                                      <p:to>
                                        <p:strVal val="visible"/>
                                      </p:to>
                                    </p:set>
                                    <p:animEffect transition="in" filter="dissolve">
                                      <p:cBhvr>
                                        <p:cTn id="7" dur="500"/>
                                        <p:tgtEl>
                                          <p:spTgt spid="6144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1444">
                                            <p:txEl>
                                              <p:pRg st="1" end="1"/>
                                            </p:txEl>
                                          </p:spTgt>
                                        </p:tgtEl>
                                        <p:attrNameLst>
                                          <p:attrName>style.visibility</p:attrName>
                                        </p:attrNameLst>
                                      </p:cBhvr>
                                      <p:to>
                                        <p:strVal val="visible"/>
                                      </p:to>
                                    </p:set>
                                    <p:animEffect transition="in" filter="dissolve">
                                      <p:cBhvr>
                                        <p:cTn id="12" dur="500"/>
                                        <p:tgtEl>
                                          <p:spTgt spid="6144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61444">
                                            <p:txEl>
                                              <p:pRg st="2" end="2"/>
                                            </p:txEl>
                                          </p:spTgt>
                                        </p:tgtEl>
                                        <p:attrNameLst>
                                          <p:attrName>style.visibility</p:attrName>
                                        </p:attrNameLst>
                                      </p:cBhvr>
                                      <p:to>
                                        <p:strVal val="visible"/>
                                      </p:to>
                                    </p:set>
                                    <p:animEffect transition="in" filter="dissolve">
                                      <p:cBhvr>
                                        <p:cTn id="17" dur="500"/>
                                        <p:tgtEl>
                                          <p:spTgt spid="6144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1444">
                                            <p:txEl>
                                              <p:pRg st="3" end="3"/>
                                            </p:txEl>
                                          </p:spTgt>
                                        </p:tgtEl>
                                        <p:attrNameLst>
                                          <p:attrName>style.visibility</p:attrName>
                                        </p:attrNameLst>
                                      </p:cBhvr>
                                      <p:to>
                                        <p:strVal val="visible"/>
                                      </p:to>
                                    </p:set>
                                    <p:animEffect transition="in" filter="dissolve">
                                      <p:cBhvr>
                                        <p:cTn id="22" dur="500"/>
                                        <p:tgtEl>
                                          <p:spTgt spid="6144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61444">
                                            <p:txEl>
                                              <p:pRg st="4" end="4"/>
                                            </p:txEl>
                                          </p:spTgt>
                                        </p:tgtEl>
                                        <p:attrNameLst>
                                          <p:attrName>style.visibility</p:attrName>
                                        </p:attrNameLst>
                                      </p:cBhvr>
                                      <p:to>
                                        <p:strVal val="visible"/>
                                      </p:to>
                                    </p:set>
                                    <p:animEffect transition="in" filter="dissolve">
                                      <p:cBhvr>
                                        <p:cTn id="27" dur="500"/>
                                        <p:tgtEl>
                                          <p:spTgt spid="6144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61444">
                                            <p:txEl>
                                              <p:pRg st="5" end="5"/>
                                            </p:txEl>
                                          </p:spTgt>
                                        </p:tgtEl>
                                        <p:attrNameLst>
                                          <p:attrName>style.visibility</p:attrName>
                                        </p:attrNameLst>
                                      </p:cBhvr>
                                      <p:to>
                                        <p:strVal val="visible"/>
                                      </p:to>
                                    </p:set>
                                    <p:animEffect transition="in" filter="dissolve">
                                      <p:cBhvr>
                                        <p:cTn id="32" dur="500"/>
                                        <p:tgtEl>
                                          <p:spTgt spid="6144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61444">
                                            <p:txEl>
                                              <p:pRg st="6" end="6"/>
                                            </p:txEl>
                                          </p:spTgt>
                                        </p:tgtEl>
                                        <p:attrNameLst>
                                          <p:attrName>style.visibility</p:attrName>
                                        </p:attrNameLst>
                                      </p:cBhvr>
                                      <p:to>
                                        <p:strVal val="visible"/>
                                      </p:to>
                                    </p:set>
                                    <p:animEffect transition="in" filter="dissolve">
                                      <p:cBhvr>
                                        <p:cTn id="37" dur="500"/>
                                        <p:tgtEl>
                                          <p:spTgt spid="6144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61444">
                                            <p:txEl>
                                              <p:pRg st="7" end="7"/>
                                            </p:txEl>
                                          </p:spTgt>
                                        </p:tgtEl>
                                        <p:attrNameLst>
                                          <p:attrName>style.visibility</p:attrName>
                                        </p:attrNameLst>
                                      </p:cBhvr>
                                      <p:to>
                                        <p:strVal val="visible"/>
                                      </p:to>
                                    </p:set>
                                    <p:animEffect transition="in" filter="dissolve">
                                      <p:cBhvr>
                                        <p:cTn id="42" dur="500"/>
                                        <p:tgtEl>
                                          <p:spTgt spid="61444">
                                            <p:txEl>
                                              <p:pRg st="7" end="7"/>
                                            </p:txEl>
                                          </p:spTgt>
                                        </p:tgtEl>
                                      </p:cBhvr>
                                    </p:animEffect>
                                  </p:childTnLst>
                                </p:cTn>
                              </p:par>
                            </p:childTnLst>
                          </p:cTn>
                        </p:par>
                        <p:par>
                          <p:cTn id="43" fill="hold">
                            <p:stCondLst>
                              <p:cond delay="500"/>
                            </p:stCondLst>
                            <p:childTnLst>
                              <p:par>
                                <p:cTn id="44" presetID="25" presetClass="entr" presetSubtype="0" fill="hold" nodeType="afterEffect">
                                  <p:stCondLst>
                                    <p:cond delay="0"/>
                                  </p:stCondLst>
                                  <p:childTnLst>
                                    <p:set>
                                      <p:cBhvr>
                                        <p:cTn id="45" dur="1" fill="hold">
                                          <p:stCondLst>
                                            <p:cond delay="0"/>
                                          </p:stCondLst>
                                        </p:cTn>
                                        <p:tgtEl>
                                          <p:spTgt spid="61445">
                                            <p:txEl>
                                              <p:pRg st="0" end="0"/>
                                            </p:txEl>
                                          </p:spTgt>
                                        </p:tgtEl>
                                        <p:attrNameLst>
                                          <p:attrName>style.visibility</p:attrName>
                                        </p:attrNameLst>
                                      </p:cBhvr>
                                      <p:to>
                                        <p:strVal val="visible"/>
                                      </p:to>
                                    </p:set>
                                    <p:anim calcmode="lin" valueType="num">
                                      <p:cBhvr>
                                        <p:cTn id="46" dur="500" decel="50000" fill="hold">
                                          <p:stCondLst>
                                            <p:cond delay="0"/>
                                          </p:stCondLst>
                                        </p:cTn>
                                        <p:tgtEl>
                                          <p:spTgt spid="61445">
                                            <p:txEl>
                                              <p:pRg st="0" end="0"/>
                                            </p:txEl>
                                          </p:spTgt>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61445">
                                            <p:txEl>
                                              <p:pRg st="0" end="0"/>
                                            </p:txEl>
                                          </p:spTgt>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61445">
                                            <p:txEl>
                                              <p:pRg st="0" end="0"/>
                                            </p:txEl>
                                          </p:spTgt>
                                        </p:tgtEl>
                                        <p:attrNameLst>
                                          <p:attrName>ppt_w</p:attrName>
                                        </p:attrNameLst>
                                      </p:cBhvr>
                                      <p:tavLst>
                                        <p:tav tm="0">
                                          <p:val>
                                            <p:strVal val="#ppt_w*.05"/>
                                          </p:val>
                                        </p:tav>
                                        <p:tav tm="100000">
                                          <p:val>
                                            <p:strVal val="#ppt_w"/>
                                          </p:val>
                                        </p:tav>
                                      </p:tavLst>
                                    </p:anim>
                                    <p:anim calcmode="lin" valueType="num">
                                      <p:cBhvr>
                                        <p:cTn id="49" dur="1000" fill="hold"/>
                                        <p:tgtEl>
                                          <p:spTgt spid="61445">
                                            <p:txEl>
                                              <p:pRg st="0" end="0"/>
                                            </p:txEl>
                                          </p:spTgt>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61445">
                                            <p:txEl>
                                              <p:pRg st="0" end="0"/>
                                            </p:txEl>
                                          </p:spTgt>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61445">
                                            <p:txEl>
                                              <p:pRg st="0" end="0"/>
                                            </p:txEl>
                                          </p:spTgt>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61445">
                                            <p:txEl>
                                              <p:pRg st="0" end="0"/>
                                            </p:txEl>
                                          </p:spTgt>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6144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hildren12"/>
          <p:cNvPicPr>
            <a:picLocks noChangeAspect="1" noChangeArrowheads="1" noCrop="1"/>
          </p:cNvPicPr>
          <p:nvPr/>
        </p:nvPicPr>
        <p:blipFill>
          <a:blip r:embed="rId2" cstate="print"/>
          <a:srcRect/>
          <a:stretch>
            <a:fillRect/>
          </a:stretch>
        </p:blipFill>
        <p:spPr bwMode="auto">
          <a:xfrm>
            <a:off x="7361238" y="1844675"/>
            <a:ext cx="1782762" cy="2043113"/>
          </a:xfrm>
          <a:prstGeom prst="rect">
            <a:avLst/>
          </a:prstGeom>
          <a:noFill/>
          <a:ln w="9525">
            <a:noFill/>
            <a:miter lim="800000"/>
            <a:headEnd/>
            <a:tailEnd/>
          </a:ln>
        </p:spPr>
      </p:pic>
      <p:sp>
        <p:nvSpPr>
          <p:cNvPr id="29699" name="Text Box 3"/>
          <p:cNvSpPr txBox="1">
            <a:spLocks noChangeArrowheads="1"/>
          </p:cNvSpPr>
          <p:nvPr/>
        </p:nvSpPr>
        <p:spPr bwMode="auto">
          <a:xfrm>
            <a:off x="468313" y="260350"/>
            <a:ext cx="6408737" cy="457200"/>
          </a:xfrm>
          <a:prstGeom prst="rect">
            <a:avLst/>
          </a:prstGeom>
          <a:noFill/>
          <a:ln w="9525">
            <a:noFill/>
            <a:miter lim="800000"/>
            <a:headEnd/>
            <a:tailEnd/>
          </a:ln>
        </p:spPr>
        <p:txBody>
          <a:bodyPr>
            <a:spAutoFit/>
          </a:bodyPr>
          <a:lstStyle/>
          <a:p>
            <a:pPr>
              <a:spcBef>
                <a:spcPct val="50000"/>
              </a:spcBef>
            </a:pPr>
            <a:r>
              <a:rPr lang="el-GR" sz="2400" b="1">
                <a:solidFill>
                  <a:srgbClr val="CC3300"/>
                </a:solidFill>
              </a:rPr>
              <a:t>Τα χαρακτηριστικά της κριτικής σκέψης</a:t>
            </a:r>
          </a:p>
        </p:txBody>
      </p:sp>
      <p:sp>
        <p:nvSpPr>
          <p:cNvPr id="62468" name="Text Box 4"/>
          <p:cNvSpPr txBox="1">
            <a:spLocks noChangeArrowheads="1"/>
          </p:cNvSpPr>
          <p:nvPr/>
        </p:nvSpPr>
        <p:spPr bwMode="auto">
          <a:xfrm>
            <a:off x="395288" y="1125538"/>
            <a:ext cx="7416800" cy="4603750"/>
          </a:xfrm>
          <a:prstGeom prst="rect">
            <a:avLst/>
          </a:prstGeom>
          <a:noFill/>
          <a:ln w="9525">
            <a:noFill/>
            <a:miter lim="800000"/>
            <a:headEnd/>
            <a:tailEnd/>
          </a:ln>
        </p:spPr>
        <p:txBody>
          <a:bodyPr>
            <a:spAutoFit/>
          </a:bodyPr>
          <a:lstStyle/>
          <a:p>
            <a:pPr>
              <a:spcBef>
                <a:spcPct val="50000"/>
              </a:spcBef>
              <a:buFontTx/>
              <a:buChar char="•"/>
            </a:pPr>
            <a:r>
              <a:rPr lang="el-GR"/>
              <a:t> </a:t>
            </a:r>
            <a:r>
              <a:rPr lang="el-GR" b="1"/>
              <a:t>Ενέχει </a:t>
            </a:r>
            <a:r>
              <a:rPr lang="el-GR" b="1">
                <a:solidFill>
                  <a:srgbClr val="FF3300"/>
                </a:solidFill>
              </a:rPr>
              <a:t>αβεβαιότητα</a:t>
            </a:r>
            <a:r>
              <a:rPr lang="el-GR" b="1"/>
              <a:t>, γιατί δεν είναι πάντοτε γνωστό κάθε στοιχείο της κατάστασης που μελετάται</a:t>
            </a:r>
          </a:p>
          <a:p>
            <a:pPr>
              <a:spcBef>
                <a:spcPct val="50000"/>
              </a:spcBef>
              <a:buFontTx/>
              <a:buChar char="•"/>
            </a:pPr>
            <a:r>
              <a:rPr lang="el-GR" sz="2000" b="1"/>
              <a:t> Διευκολύνει αλλά και προϋποθέτει την </a:t>
            </a:r>
            <a:r>
              <a:rPr lang="el-GR" sz="2000" b="1">
                <a:solidFill>
                  <a:srgbClr val="FF3300"/>
                </a:solidFill>
              </a:rPr>
              <a:t>ευρύτητα σκέψης</a:t>
            </a:r>
            <a:r>
              <a:rPr lang="el-GR" sz="2000" b="1"/>
              <a:t>, την </a:t>
            </a:r>
            <a:r>
              <a:rPr lang="el-GR" sz="2000" b="1">
                <a:solidFill>
                  <a:srgbClr val="FF3300"/>
                </a:solidFill>
              </a:rPr>
              <a:t>ενσυναίσθηση</a:t>
            </a:r>
            <a:r>
              <a:rPr lang="el-GR" sz="2000" b="1"/>
              <a:t>, τη </a:t>
            </a:r>
            <a:r>
              <a:rPr lang="el-GR" sz="2000" b="1">
                <a:solidFill>
                  <a:srgbClr val="FF3300"/>
                </a:solidFill>
              </a:rPr>
              <a:t>διανοητική σεμνότητα</a:t>
            </a:r>
            <a:r>
              <a:rPr lang="el-GR" sz="2000" b="1"/>
              <a:t>, που συνδέεται με την </a:t>
            </a:r>
            <a:r>
              <a:rPr lang="el-GR" sz="2000" b="1">
                <a:solidFill>
                  <a:srgbClr val="FF3300"/>
                </a:solidFill>
              </a:rPr>
              <a:t>επίγνωση της άγνοιας</a:t>
            </a:r>
          </a:p>
          <a:p>
            <a:pPr>
              <a:spcBef>
                <a:spcPct val="50000"/>
              </a:spcBef>
              <a:buFontTx/>
              <a:buChar char="•"/>
            </a:pPr>
            <a:r>
              <a:rPr lang="el-GR" sz="2000" b="1"/>
              <a:t> Προάγει την </a:t>
            </a:r>
            <a:r>
              <a:rPr lang="el-GR" sz="2000" b="1">
                <a:solidFill>
                  <a:srgbClr val="FF3300"/>
                </a:solidFill>
              </a:rPr>
              <a:t>σαφήνεια</a:t>
            </a:r>
            <a:r>
              <a:rPr lang="el-GR" sz="2000" b="1"/>
              <a:t>, την </a:t>
            </a:r>
            <a:r>
              <a:rPr lang="el-GR" sz="2000" b="1">
                <a:solidFill>
                  <a:srgbClr val="FF3300"/>
                </a:solidFill>
              </a:rPr>
              <a:t>αμεροληψία</a:t>
            </a:r>
            <a:r>
              <a:rPr lang="el-GR" sz="2000" b="1"/>
              <a:t>, τη</a:t>
            </a:r>
            <a:r>
              <a:rPr lang="el-GR" sz="2000" b="1">
                <a:solidFill>
                  <a:srgbClr val="FF3300"/>
                </a:solidFill>
              </a:rPr>
              <a:t> συνέπεια</a:t>
            </a:r>
            <a:r>
              <a:rPr lang="el-GR" sz="2000" b="1"/>
              <a:t>, τον </a:t>
            </a:r>
            <a:r>
              <a:rPr lang="el-GR" sz="2000" b="1">
                <a:solidFill>
                  <a:srgbClr val="FF3300"/>
                </a:solidFill>
              </a:rPr>
              <a:t>σεβασμό στις διαφορετικές απόψεις</a:t>
            </a:r>
            <a:r>
              <a:rPr lang="el-GR" sz="2000" b="1"/>
              <a:t>.</a:t>
            </a:r>
          </a:p>
          <a:p>
            <a:pPr>
              <a:spcBef>
                <a:spcPct val="50000"/>
              </a:spcBef>
              <a:buFontTx/>
              <a:buChar char="•"/>
            </a:pPr>
            <a:r>
              <a:rPr lang="el-GR" sz="2000" b="1"/>
              <a:t> Αναγνωρίζει την </a:t>
            </a:r>
            <a:r>
              <a:rPr lang="el-GR" sz="2000" b="1">
                <a:solidFill>
                  <a:srgbClr val="FF3300"/>
                </a:solidFill>
              </a:rPr>
              <a:t>σημασία του περιβάλλοντος πλαισίου</a:t>
            </a:r>
            <a:r>
              <a:rPr lang="el-GR" sz="2000" b="1"/>
              <a:t> (κυρίως κοινονικοπολιτισμικού και αξιακού) εντός του οποίου συμβαίνουν και διαμορφώνονται καταστάσεις και φαινόμενα, προκειμένου αυτά να </a:t>
            </a:r>
            <a:r>
              <a:rPr lang="el-GR" sz="2000" b="1">
                <a:solidFill>
                  <a:srgbClr val="FF3300"/>
                </a:solidFill>
              </a:rPr>
              <a:t>κατανοηθούν και να ερμηνευτούν</a:t>
            </a:r>
            <a:r>
              <a:rPr lang="el-GR" sz="2000" b="1"/>
              <a:t>.</a:t>
            </a:r>
          </a:p>
          <a:p>
            <a:pPr>
              <a:spcBef>
                <a:spcPct val="50000"/>
              </a:spcBef>
              <a:buFontTx/>
              <a:buChar char="•"/>
            </a:pPr>
            <a:r>
              <a:rPr lang="el-GR" sz="2000" b="1"/>
              <a:t> Ενέχει ένα </a:t>
            </a:r>
            <a:r>
              <a:rPr lang="el-GR" sz="2000" b="1">
                <a:solidFill>
                  <a:srgbClr val="FF3300"/>
                </a:solidFill>
              </a:rPr>
              <a:t>στοχαστικό σκεπτικισμό</a:t>
            </a:r>
          </a:p>
        </p:txBody>
      </p:sp>
      <p:sp>
        <p:nvSpPr>
          <p:cNvPr id="62469" name="Text Box 5"/>
          <p:cNvSpPr txBox="1">
            <a:spLocks noChangeArrowheads="1"/>
          </p:cNvSpPr>
          <p:nvPr/>
        </p:nvSpPr>
        <p:spPr bwMode="auto">
          <a:xfrm>
            <a:off x="250825" y="6092825"/>
            <a:ext cx="7667625" cy="336550"/>
          </a:xfrm>
          <a:prstGeom prst="rect">
            <a:avLst/>
          </a:prstGeom>
          <a:noFill/>
          <a:ln w="9525">
            <a:noFill/>
            <a:miter lim="800000"/>
            <a:headEnd/>
            <a:tailEnd/>
          </a:ln>
        </p:spPr>
        <p:txBody>
          <a:bodyPr>
            <a:spAutoFit/>
          </a:bodyPr>
          <a:lstStyle/>
          <a:p>
            <a:pPr>
              <a:spcBef>
                <a:spcPct val="50000"/>
              </a:spcBef>
            </a:pPr>
            <a:r>
              <a:rPr lang="el-GR" sz="1600">
                <a:solidFill>
                  <a:srgbClr val="FF3300"/>
                </a:solidFill>
              </a:rPr>
              <a:t>Φλογαΐτη 2006. Εκπαίδευση για το περιβάλλον και την αειφορία</a:t>
            </a:r>
          </a:p>
        </p:txBody>
      </p:sp>
      <p:sp>
        <p:nvSpPr>
          <p:cNvPr id="62470" name="Rectangle 6"/>
          <p:cNvSpPr>
            <a:spLocks noChangeArrowheads="1"/>
          </p:cNvSpPr>
          <p:nvPr/>
        </p:nvSpPr>
        <p:spPr bwMode="auto">
          <a:xfrm>
            <a:off x="468313" y="3284538"/>
            <a:ext cx="4535487" cy="288925"/>
          </a:xfrm>
          <a:prstGeom prst="rect">
            <a:avLst/>
          </a:prstGeom>
          <a:noFill/>
          <a:ln w="38100">
            <a:solidFill>
              <a:srgbClr val="0033CC"/>
            </a:solidFill>
            <a:miter lim="800000"/>
            <a:headEnd/>
            <a:tailEnd/>
          </a:ln>
        </p:spPr>
        <p:txBody>
          <a:bodyPr wrap="none" anchor="ct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2468">
                                            <p:txEl>
                                              <p:pRg st="0" end="0"/>
                                            </p:txEl>
                                          </p:spTgt>
                                        </p:tgtEl>
                                        <p:attrNameLst>
                                          <p:attrName>style.visibility</p:attrName>
                                        </p:attrNameLst>
                                      </p:cBhvr>
                                      <p:to>
                                        <p:strVal val="visible"/>
                                      </p:to>
                                    </p:set>
                                    <p:animEffect transition="in" filter="dissolve">
                                      <p:cBhvr>
                                        <p:cTn id="7" dur="500"/>
                                        <p:tgtEl>
                                          <p:spTgt spid="6246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2468">
                                            <p:txEl>
                                              <p:pRg st="1" end="1"/>
                                            </p:txEl>
                                          </p:spTgt>
                                        </p:tgtEl>
                                        <p:attrNameLst>
                                          <p:attrName>style.visibility</p:attrName>
                                        </p:attrNameLst>
                                      </p:cBhvr>
                                      <p:to>
                                        <p:strVal val="visible"/>
                                      </p:to>
                                    </p:set>
                                    <p:animEffect transition="in" filter="dissolve">
                                      <p:cBhvr>
                                        <p:cTn id="12" dur="500"/>
                                        <p:tgtEl>
                                          <p:spTgt spid="6246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iterate type="lt">
                                    <p:tmPct val="0"/>
                                  </p:iterate>
                                  <p:childTnLst>
                                    <p:set>
                                      <p:cBhvr>
                                        <p:cTn id="16" dur="1" fill="hold">
                                          <p:stCondLst>
                                            <p:cond delay="0"/>
                                          </p:stCondLst>
                                        </p:cTn>
                                        <p:tgtEl>
                                          <p:spTgt spid="62468">
                                            <p:txEl>
                                              <p:pRg st="2" end="2"/>
                                            </p:txEl>
                                          </p:spTgt>
                                        </p:tgtEl>
                                        <p:attrNameLst>
                                          <p:attrName>style.visibility</p:attrName>
                                        </p:attrNameLst>
                                      </p:cBhvr>
                                      <p:to>
                                        <p:strVal val="visible"/>
                                      </p:to>
                                    </p:set>
                                    <p:animEffect transition="in" filter="dissolve">
                                      <p:cBhvr>
                                        <p:cTn id="17" dur="500"/>
                                        <p:tgtEl>
                                          <p:spTgt spid="62468">
                                            <p:txEl>
                                              <p:pRg st="2" end="2"/>
                                            </p:txEl>
                                          </p:spTgt>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62470"/>
                                        </p:tgtEl>
                                        <p:attrNameLst>
                                          <p:attrName>style.visibility</p:attrName>
                                        </p:attrNameLst>
                                      </p:cBhvr>
                                      <p:to>
                                        <p:strVal val="visible"/>
                                      </p:to>
                                    </p:set>
                                    <p:animEffect transition="in" filter="dissolve">
                                      <p:cBhvr>
                                        <p:cTn id="21" dur="500"/>
                                        <p:tgtEl>
                                          <p:spTgt spid="62470"/>
                                        </p:tgtEl>
                                      </p:cBhvr>
                                    </p:animEffect>
                                  </p:childTnLst>
                                </p:cTn>
                              </p:par>
                            </p:childTnLst>
                          </p:cTn>
                        </p:par>
                      </p:childTnLst>
                    </p:cTn>
                  </p:par>
                  <p:par>
                    <p:cTn id="22" fill="hold">
                      <p:stCondLst>
                        <p:cond delay="indefinite"/>
                      </p:stCondLst>
                      <p:childTnLst>
                        <p:par>
                          <p:cTn id="23" fill="hold">
                            <p:stCondLst>
                              <p:cond delay="0"/>
                            </p:stCondLst>
                            <p:childTnLst>
                              <p:par>
                                <p:cTn id="24" presetID="9" presetClass="entr" presetSubtype="0" fill="hold" nodeType="clickEffect">
                                  <p:stCondLst>
                                    <p:cond delay="0"/>
                                  </p:stCondLst>
                                  <p:childTnLst>
                                    <p:set>
                                      <p:cBhvr>
                                        <p:cTn id="25" dur="1" fill="hold">
                                          <p:stCondLst>
                                            <p:cond delay="0"/>
                                          </p:stCondLst>
                                        </p:cTn>
                                        <p:tgtEl>
                                          <p:spTgt spid="62468">
                                            <p:txEl>
                                              <p:pRg st="3" end="3"/>
                                            </p:txEl>
                                          </p:spTgt>
                                        </p:tgtEl>
                                        <p:attrNameLst>
                                          <p:attrName>style.visibility</p:attrName>
                                        </p:attrNameLst>
                                      </p:cBhvr>
                                      <p:to>
                                        <p:strVal val="visible"/>
                                      </p:to>
                                    </p:set>
                                    <p:animEffect transition="in" filter="dissolve">
                                      <p:cBhvr>
                                        <p:cTn id="26" dur="500"/>
                                        <p:tgtEl>
                                          <p:spTgt spid="62468">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nodeType="clickEffect">
                                  <p:stCondLst>
                                    <p:cond delay="0"/>
                                  </p:stCondLst>
                                  <p:childTnLst>
                                    <p:set>
                                      <p:cBhvr>
                                        <p:cTn id="30" dur="1" fill="hold">
                                          <p:stCondLst>
                                            <p:cond delay="0"/>
                                          </p:stCondLst>
                                        </p:cTn>
                                        <p:tgtEl>
                                          <p:spTgt spid="62468">
                                            <p:txEl>
                                              <p:pRg st="4" end="4"/>
                                            </p:txEl>
                                          </p:spTgt>
                                        </p:tgtEl>
                                        <p:attrNameLst>
                                          <p:attrName>style.visibility</p:attrName>
                                        </p:attrNameLst>
                                      </p:cBhvr>
                                      <p:to>
                                        <p:strVal val="visible"/>
                                      </p:to>
                                    </p:set>
                                    <p:animEffect transition="in" filter="dissolve">
                                      <p:cBhvr>
                                        <p:cTn id="31" dur="500"/>
                                        <p:tgtEl>
                                          <p:spTgt spid="62468">
                                            <p:txEl>
                                              <p:pRg st="4" end="4"/>
                                            </p:txEl>
                                          </p:spTgt>
                                        </p:tgtEl>
                                      </p:cBhvr>
                                    </p:animEffect>
                                  </p:childTnLst>
                                </p:cTn>
                              </p:par>
                            </p:childTnLst>
                          </p:cTn>
                        </p:par>
                        <p:par>
                          <p:cTn id="32" fill="hold">
                            <p:stCondLst>
                              <p:cond delay="500"/>
                            </p:stCondLst>
                            <p:childTnLst>
                              <p:par>
                                <p:cTn id="33" presetID="25" presetClass="entr" presetSubtype="0" fill="hold" nodeType="afterEffect">
                                  <p:stCondLst>
                                    <p:cond delay="0"/>
                                  </p:stCondLst>
                                  <p:childTnLst>
                                    <p:set>
                                      <p:cBhvr>
                                        <p:cTn id="34" dur="1" fill="hold">
                                          <p:stCondLst>
                                            <p:cond delay="0"/>
                                          </p:stCondLst>
                                        </p:cTn>
                                        <p:tgtEl>
                                          <p:spTgt spid="62469">
                                            <p:txEl>
                                              <p:pRg st="0" end="0"/>
                                            </p:txEl>
                                          </p:spTgt>
                                        </p:tgtEl>
                                        <p:attrNameLst>
                                          <p:attrName>style.visibility</p:attrName>
                                        </p:attrNameLst>
                                      </p:cBhvr>
                                      <p:to>
                                        <p:strVal val="visible"/>
                                      </p:to>
                                    </p:set>
                                    <p:anim calcmode="lin" valueType="num">
                                      <p:cBhvr>
                                        <p:cTn id="35" dur="500" decel="50000" fill="hold">
                                          <p:stCondLst>
                                            <p:cond delay="0"/>
                                          </p:stCondLst>
                                        </p:cTn>
                                        <p:tgtEl>
                                          <p:spTgt spid="62469">
                                            <p:txEl>
                                              <p:pRg st="0" end="0"/>
                                            </p:txEl>
                                          </p:spTgt>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62469">
                                            <p:txEl>
                                              <p:pRg st="0" end="0"/>
                                            </p:txEl>
                                          </p:spTgt>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62469">
                                            <p:txEl>
                                              <p:pRg st="0" end="0"/>
                                            </p:txEl>
                                          </p:spTgt>
                                        </p:tgtEl>
                                        <p:attrNameLst>
                                          <p:attrName>ppt_w</p:attrName>
                                        </p:attrNameLst>
                                      </p:cBhvr>
                                      <p:tavLst>
                                        <p:tav tm="0">
                                          <p:val>
                                            <p:strVal val="#ppt_w*.05"/>
                                          </p:val>
                                        </p:tav>
                                        <p:tav tm="100000">
                                          <p:val>
                                            <p:strVal val="#ppt_w"/>
                                          </p:val>
                                        </p:tav>
                                      </p:tavLst>
                                    </p:anim>
                                    <p:anim calcmode="lin" valueType="num">
                                      <p:cBhvr>
                                        <p:cTn id="38" dur="1000" fill="hold"/>
                                        <p:tgtEl>
                                          <p:spTgt spid="62469">
                                            <p:txEl>
                                              <p:pRg st="0" end="0"/>
                                            </p:txEl>
                                          </p:spTgt>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62469">
                                            <p:txEl>
                                              <p:pRg st="0" end="0"/>
                                            </p:txEl>
                                          </p:spTgt>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62469">
                                            <p:txEl>
                                              <p:pRg st="0" end="0"/>
                                            </p:txEl>
                                          </p:spTgt>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62469">
                                            <p:txEl>
                                              <p:pRg st="0" end="0"/>
                                            </p:txEl>
                                          </p:spTgt>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6246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7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468313" y="260350"/>
            <a:ext cx="8135937" cy="1006475"/>
          </a:xfrm>
          <a:prstGeom prst="rect">
            <a:avLst/>
          </a:prstGeom>
          <a:noFill/>
          <a:ln w="9525">
            <a:noFill/>
            <a:miter lim="800000"/>
            <a:headEnd/>
            <a:tailEnd/>
          </a:ln>
        </p:spPr>
        <p:txBody>
          <a:bodyPr>
            <a:spAutoFit/>
          </a:bodyPr>
          <a:lstStyle/>
          <a:p>
            <a:pPr>
              <a:spcBef>
                <a:spcPct val="50000"/>
              </a:spcBef>
            </a:pPr>
            <a:r>
              <a:rPr lang="el-GR" sz="2000" b="1">
                <a:solidFill>
                  <a:srgbClr val="CC3300"/>
                </a:solidFill>
              </a:rPr>
              <a:t>Η κριτική σκέψη εμπεριέχει το στοιχείο της αξιολόγηση και της επιλογής και συνδέεται με την αναζήτηση της αλήθειας και την απόδοση δικαιοσύνης</a:t>
            </a:r>
          </a:p>
        </p:txBody>
      </p:sp>
      <p:pic>
        <p:nvPicPr>
          <p:cNvPr id="30723" name="Picture 3" descr="children15"/>
          <p:cNvPicPr>
            <a:picLocks noChangeAspect="1" noChangeArrowheads="1" noCrop="1"/>
          </p:cNvPicPr>
          <p:nvPr/>
        </p:nvPicPr>
        <p:blipFill>
          <a:blip r:embed="rId2" cstate="print"/>
          <a:srcRect/>
          <a:stretch>
            <a:fillRect/>
          </a:stretch>
        </p:blipFill>
        <p:spPr bwMode="auto">
          <a:xfrm>
            <a:off x="6732588" y="1341438"/>
            <a:ext cx="2227262" cy="2012950"/>
          </a:xfrm>
          <a:prstGeom prst="rect">
            <a:avLst/>
          </a:prstGeom>
          <a:noFill/>
          <a:ln w="9525">
            <a:noFill/>
            <a:miter lim="800000"/>
            <a:headEnd/>
            <a:tailEnd/>
          </a:ln>
        </p:spPr>
      </p:pic>
      <p:sp>
        <p:nvSpPr>
          <p:cNvPr id="63492" name="Text Box 4"/>
          <p:cNvSpPr txBox="1">
            <a:spLocks noChangeArrowheads="1"/>
          </p:cNvSpPr>
          <p:nvPr/>
        </p:nvSpPr>
        <p:spPr bwMode="auto">
          <a:xfrm>
            <a:off x="2627313" y="1557338"/>
            <a:ext cx="2952750" cy="519112"/>
          </a:xfrm>
          <a:prstGeom prst="rect">
            <a:avLst/>
          </a:prstGeom>
          <a:noFill/>
          <a:ln w="9525">
            <a:noFill/>
            <a:miter lim="800000"/>
            <a:headEnd/>
            <a:tailEnd/>
          </a:ln>
        </p:spPr>
        <p:txBody>
          <a:bodyPr>
            <a:spAutoFit/>
          </a:bodyPr>
          <a:lstStyle/>
          <a:p>
            <a:pPr algn="ctr">
              <a:spcBef>
                <a:spcPct val="50000"/>
              </a:spcBef>
            </a:pPr>
            <a:r>
              <a:rPr lang="el-GR" sz="2800" b="1">
                <a:solidFill>
                  <a:srgbClr val="0033CC"/>
                </a:solidFill>
              </a:rPr>
              <a:t>Σημαίνει</a:t>
            </a:r>
          </a:p>
        </p:txBody>
      </p:sp>
      <p:sp>
        <p:nvSpPr>
          <p:cNvPr id="63493" name="AutoShape 5"/>
          <p:cNvSpPr>
            <a:spLocks noChangeArrowheads="1"/>
          </p:cNvSpPr>
          <p:nvPr/>
        </p:nvSpPr>
        <p:spPr bwMode="auto">
          <a:xfrm>
            <a:off x="323850" y="1989138"/>
            <a:ext cx="2519363" cy="1655762"/>
          </a:xfrm>
          <a:prstGeom prst="wedgeEllipseCallout">
            <a:avLst>
              <a:gd name="adj1" fmla="val 50000"/>
              <a:gd name="adj2" fmla="val -47796"/>
            </a:avLst>
          </a:prstGeom>
          <a:noFill/>
          <a:ln w="57150">
            <a:solidFill>
              <a:srgbClr val="FF3300"/>
            </a:solidFill>
            <a:miter lim="800000"/>
            <a:headEnd/>
            <a:tailEnd/>
          </a:ln>
        </p:spPr>
        <p:txBody>
          <a:bodyPr/>
          <a:lstStyle/>
          <a:p>
            <a:pPr>
              <a:spcBef>
                <a:spcPct val="50000"/>
              </a:spcBef>
            </a:pPr>
            <a:r>
              <a:rPr lang="el-GR" b="1">
                <a:solidFill>
                  <a:srgbClr val="FF3300"/>
                </a:solidFill>
              </a:rPr>
              <a:t>Να μπορείς να βλέπεις τον κόσμο «διαφορετικά»</a:t>
            </a:r>
          </a:p>
        </p:txBody>
      </p:sp>
      <p:sp>
        <p:nvSpPr>
          <p:cNvPr id="63494" name="AutoShape 6"/>
          <p:cNvSpPr>
            <a:spLocks noChangeArrowheads="1"/>
          </p:cNvSpPr>
          <p:nvPr/>
        </p:nvSpPr>
        <p:spPr bwMode="auto">
          <a:xfrm>
            <a:off x="4356100" y="2852738"/>
            <a:ext cx="3276600" cy="1296987"/>
          </a:xfrm>
          <a:prstGeom prst="wedgeEllipseCallout">
            <a:avLst>
              <a:gd name="adj1" fmla="val -26213"/>
              <a:gd name="adj2" fmla="val -99449"/>
            </a:avLst>
          </a:prstGeom>
          <a:noFill/>
          <a:ln w="57150">
            <a:solidFill>
              <a:srgbClr val="008000"/>
            </a:solidFill>
            <a:miter lim="800000"/>
            <a:headEnd/>
            <a:tailEnd/>
          </a:ln>
        </p:spPr>
        <p:txBody>
          <a:bodyPr/>
          <a:lstStyle/>
          <a:p>
            <a:pPr>
              <a:spcBef>
                <a:spcPct val="50000"/>
              </a:spcBef>
            </a:pPr>
            <a:r>
              <a:rPr lang="el-GR" b="1">
                <a:solidFill>
                  <a:srgbClr val="008000"/>
                </a:solidFill>
              </a:rPr>
              <a:t>Να υπερβαίνεις αυτονόητες ερμηνείες</a:t>
            </a:r>
          </a:p>
        </p:txBody>
      </p:sp>
      <p:sp>
        <p:nvSpPr>
          <p:cNvPr id="63495" name="AutoShape 7"/>
          <p:cNvSpPr>
            <a:spLocks noChangeArrowheads="1"/>
          </p:cNvSpPr>
          <p:nvPr/>
        </p:nvSpPr>
        <p:spPr bwMode="auto">
          <a:xfrm>
            <a:off x="755650" y="4292600"/>
            <a:ext cx="3276600" cy="1728788"/>
          </a:xfrm>
          <a:prstGeom prst="wedgeEllipseCallout">
            <a:avLst>
              <a:gd name="adj1" fmla="val 26889"/>
              <a:gd name="adj2" fmla="val -107759"/>
            </a:avLst>
          </a:prstGeom>
          <a:noFill/>
          <a:ln w="57150">
            <a:solidFill>
              <a:srgbClr val="FF9900"/>
            </a:solidFill>
            <a:miter lim="800000"/>
            <a:headEnd/>
            <a:tailEnd/>
          </a:ln>
        </p:spPr>
        <p:txBody>
          <a:bodyPr/>
          <a:lstStyle/>
          <a:p>
            <a:pPr>
              <a:spcBef>
                <a:spcPct val="50000"/>
              </a:spcBef>
            </a:pPr>
            <a:r>
              <a:rPr lang="el-GR" b="1">
                <a:solidFill>
                  <a:srgbClr val="FF9900"/>
                </a:solidFill>
              </a:rPr>
              <a:t>Να συμβάλλεις στην ανατροπή στερεοτύπων και βεβαιοτήτων</a:t>
            </a:r>
          </a:p>
        </p:txBody>
      </p:sp>
      <p:sp>
        <p:nvSpPr>
          <p:cNvPr id="63496" name="AutoShape 8"/>
          <p:cNvSpPr>
            <a:spLocks noChangeArrowheads="1"/>
          </p:cNvSpPr>
          <p:nvPr/>
        </p:nvSpPr>
        <p:spPr bwMode="auto">
          <a:xfrm>
            <a:off x="5435600" y="4581525"/>
            <a:ext cx="3384550" cy="2087563"/>
          </a:xfrm>
          <a:prstGeom prst="wedgeEllipseCallout">
            <a:avLst>
              <a:gd name="adj1" fmla="val -79551"/>
              <a:gd name="adj2" fmla="val -71671"/>
            </a:avLst>
          </a:prstGeom>
          <a:noFill/>
          <a:ln w="57150">
            <a:solidFill>
              <a:srgbClr val="0099FF"/>
            </a:solidFill>
            <a:miter lim="800000"/>
            <a:headEnd/>
            <a:tailEnd/>
          </a:ln>
        </p:spPr>
        <p:txBody>
          <a:bodyPr/>
          <a:lstStyle/>
          <a:p>
            <a:pPr>
              <a:spcBef>
                <a:spcPct val="50000"/>
              </a:spcBef>
            </a:pPr>
            <a:r>
              <a:rPr lang="el-GR" b="1">
                <a:solidFill>
                  <a:srgbClr val="0099FF"/>
                </a:solidFill>
              </a:rPr>
              <a:t>Να συμβάλλεις στην ανάπτυξη μιας καινούργιας θέασης και κατανόησης της πραγματικότητας</a:t>
            </a:r>
          </a:p>
        </p:txBody>
      </p:sp>
      <p:sp>
        <p:nvSpPr>
          <p:cNvPr id="63497" name="Text Box 9"/>
          <p:cNvSpPr txBox="1">
            <a:spLocks noChangeArrowheads="1"/>
          </p:cNvSpPr>
          <p:nvPr/>
        </p:nvSpPr>
        <p:spPr bwMode="auto">
          <a:xfrm>
            <a:off x="179388" y="6381750"/>
            <a:ext cx="2808287" cy="366713"/>
          </a:xfrm>
          <a:prstGeom prst="rect">
            <a:avLst/>
          </a:prstGeom>
          <a:noFill/>
          <a:ln w="9525">
            <a:noFill/>
            <a:miter lim="800000"/>
            <a:headEnd/>
            <a:tailEnd/>
          </a:ln>
        </p:spPr>
        <p:txBody>
          <a:bodyPr>
            <a:spAutoFit/>
          </a:bodyPr>
          <a:lstStyle/>
          <a:p>
            <a:pPr>
              <a:spcBef>
                <a:spcPct val="50000"/>
              </a:spcBef>
            </a:pPr>
            <a:r>
              <a:rPr lang="el-GR"/>
              <a:t>Ράπτη και Ράπτης 2005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1000" fill="hold"/>
                                        <p:tgtEl>
                                          <p:spTgt spid="6349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63493"/>
                                        </p:tgtEl>
                                        <p:attrNameLst>
                                          <p:attrName>style.visibility</p:attrName>
                                        </p:attrNameLst>
                                      </p:cBhvr>
                                      <p:to>
                                        <p:strVal val="visible"/>
                                      </p:to>
                                    </p:set>
                                    <p:animEffect transition="in" filter="circle(in)">
                                      <p:cBhvr>
                                        <p:cTn id="11" dur="1000"/>
                                        <p:tgtEl>
                                          <p:spTgt spid="63493"/>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63494"/>
                                        </p:tgtEl>
                                        <p:attrNameLst>
                                          <p:attrName>style.visibility</p:attrName>
                                        </p:attrNameLst>
                                      </p:cBhvr>
                                      <p:to>
                                        <p:strVal val="visible"/>
                                      </p:to>
                                    </p:set>
                                    <p:animEffect transition="in" filter="circle(in)">
                                      <p:cBhvr>
                                        <p:cTn id="16" dur="1000"/>
                                        <p:tgtEl>
                                          <p:spTgt spid="63494"/>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63495"/>
                                        </p:tgtEl>
                                        <p:attrNameLst>
                                          <p:attrName>style.visibility</p:attrName>
                                        </p:attrNameLst>
                                      </p:cBhvr>
                                      <p:to>
                                        <p:strVal val="visible"/>
                                      </p:to>
                                    </p:set>
                                    <p:animEffect transition="in" filter="circle(in)">
                                      <p:cBhvr>
                                        <p:cTn id="21" dur="1000"/>
                                        <p:tgtEl>
                                          <p:spTgt spid="63495"/>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63496"/>
                                        </p:tgtEl>
                                        <p:attrNameLst>
                                          <p:attrName>style.visibility</p:attrName>
                                        </p:attrNameLst>
                                      </p:cBhvr>
                                      <p:to>
                                        <p:strVal val="visible"/>
                                      </p:to>
                                    </p:set>
                                    <p:animEffect transition="in" filter="circle(in)">
                                      <p:cBhvr>
                                        <p:cTn id="26" dur="1000"/>
                                        <p:tgtEl>
                                          <p:spTgt spid="63496"/>
                                        </p:tgtEl>
                                      </p:cBhvr>
                                    </p:animEffect>
                                  </p:childTnLst>
                                </p:cTn>
                              </p:par>
                            </p:childTnLst>
                          </p:cTn>
                        </p:par>
                        <p:par>
                          <p:cTn id="27" fill="hold">
                            <p:stCondLst>
                              <p:cond delay="1000"/>
                            </p:stCondLst>
                            <p:childTnLst>
                              <p:par>
                                <p:cTn id="28" presetID="6" presetClass="entr" presetSubtype="16" fill="hold" grpId="0" nodeType="afterEffect">
                                  <p:stCondLst>
                                    <p:cond delay="0"/>
                                  </p:stCondLst>
                                  <p:childTnLst>
                                    <p:set>
                                      <p:cBhvr>
                                        <p:cTn id="29" dur="1" fill="hold">
                                          <p:stCondLst>
                                            <p:cond delay="0"/>
                                          </p:stCondLst>
                                        </p:cTn>
                                        <p:tgtEl>
                                          <p:spTgt spid="63497"/>
                                        </p:tgtEl>
                                        <p:attrNameLst>
                                          <p:attrName>style.visibility</p:attrName>
                                        </p:attrNameLst>
                                      </p:cBhvr>
                                      <p:to>
                                        <p:strVal val="visible"/>
                                      </p:to>
                                    </p:set>
                                    <p:animEffect transition="in" filter="circle(in)">
                                      <p:cBhvr>
                                        <p:cTn id="30" dur="2000"/>
                                        <p:tgtEl>
                                          <p:spTgt spid="634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2" grpId="0"/>
      <p:bldP spid="63493" grpId="0" animBg="1"/>
      <p:bldP spid="63494" grpId="0" animBg="1"/>
      <p:bldP spid="63495" grpId="0" animBg="1"/>
      <p:bldP spid="63496" grpId="0" animBg="1"/>
      <p:bldP spid="6349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2051050" y="1989138"/>
            <a:ext cx="5205413" cy="2971800"/>
            <a:chOff x="1292" y="1253"/>
            <a:chExt cx="3279" cy="1872"/>
          </a:xfrm>
        </p:grpSpPr>
        <p:grpSp>
          <p:nvGrpSpPr>
            <p:cNvPr id="4107" name="Group 3"/>
            <p:cNvGrpSpPr>
              <a:grpSpLocks/>
            </p:cNvGrpSpPr>
            <p:nvPr/>
          </p:nvGrpSpPr>
          <p:grpSpPr bwMode="auto">
            <a:xfrm>
              <a:off x="1292" y="1253"/>
              <a:ext cx="3279" cy="1872"/>
              <a:chOff x="6489" y="5422"/>
              <a:chExt cx="4314" cy="2442"/>
            </a:xfrm>
          </p:grpSpPr>
          <p:sp>
            <p:nvSpPr>
              <p:cNvPr id="4109" name="Text Box 4"/>
              <p:cNvSpPr txBox="1">
                <a:spLocks noChangeArrowheads="1"/>
              </p:cNvSpPr>
              <p:nvPr/>
            </p:nvSpPr>
            <p:spPr bwMode="auto">
              <a:xfrm>
                <a:off x="7626" y="6455"/>
                <a:ext cx="2084" cy="939"/>
              </a:xfrm>
              <a:prstGeom prst="rect">
                <a:avLst/>
              </a:prstGeom>
              <a:solidFill>
                <a:srgbClr val="FFFFFF"/>
              </a:solidFill>
              <a:ln w="9525">
                <a:noFill/>
                <a:miter lim="800000"/>
                <a:headEnd/>
                <a:tailEnd/>
              </a:ln>
            </p:spPr>
            <p:txBody>
              <a:bodyPr/>
              <a:lstStyle/>
              <a:p>
                <a:pPr algn="ctr"/>
                <a:r>
                  <a:rPr lang="el-GR" sz="1600" b="1">
                    <a:solidFill>
                      <a:srgbClr val="993366"/>
                    </a:solidFill>
                    <a:latin typeface="Comic Sans MS" pitchFamily="66" charset="0"/>
                  </a:rPr>
                  <a:t>Περιοχές ανάπτυξης της ανθρώπινης προσωπικότητας</a:t>
                </a:r>
                <a:endParaRPr lang="el-GR" sz="2400">
                  <a:latin typeface="Times New Roman" pitchFamily="18" charset="0"/>
                </a:endParaRPr>
              </a:p>
            </p:txBody>
          </p:sp>
          <p:sp>
            <p:nvSpPr>
              <p:cNvPr id="4110" name="Rectangle 5"/>
              <p:cNvSpPr>
                <a:spLocks noChangeArrowheads="1"/>
              </p:cNvSpPr>
              <p:nvPr/>
            </p:nvSpPr>
            <p:spPr bwMode="auto">
              <a:xfrm>
                <a:off x="8100" y="5422"/>
                <a:ext cx="1042" cy="376"/>
              </a:xfrm>
              <a:prstGeom prst="rect">
                <a:avLst/>
              </a:prstGeom>
              <a:solidFill>
                <a:srgbClr val="FFCCFF"/>
              </a:solidFill>
              <a:ln w="38100">
                <a:solidFill>
                  <a:srgbClr val="CC0099"/>
                </a:solidFill>
                <a:miter lim="800000"/>
                <a:headEnd/>
                <a:tailEnd/>
              </a:ln>
            </p:spPr>
            <p:txBody>
              <a:bodyPr tIns="0" bIns="0"/>
              <a:lstStyle/>
              <a:p>
                <a:pPr algn="ctr">
                  <a:lnSpc>
                    <a:spcPct val="110000"/>
                  </a:lnSpc>
                </a:pPr>
                <a:r>
                  <a:rPr lang="el-GR" sz="1700" b="1">
                    <a:latin typeface="Comic Sans MS" pitchFamily="66" charset="0"/>
                  </a:rPr>
                  <a:t>Γνωστική</a:t>
                </a:r>
                <a:endParaRPr lang="el-GR" sz="1700" b="1">
                  <a:latin typeface="Times New Roman" pitchFamily="18" charset="0"/>
                </a:endParaRPr>
              </a:p>
            </p:txBody>
          </p:sp>
          <p:sp>
            <p:nvSpPr>
              <p:cNvPr id="4111" name="Rectangle 6"/>
              <p:cNvSpPr>
                <a:spLocks noChangeArrowheads="1"/>
              </p:cNvSpPr>
              <p:nvPr/>
            </p:nvSpPr>
            <p:spPr bwMode="auto">
              <a:xfrm>
                <a:off x="6489" y="7488"/>
                <a:ext cx="1516" cy="376"/>
              </a:xfrm>
              <a:prstGeom prst="rect">
                <a:avLst/>
              </a:prstGeom>
              <a:solidFill>
                <a:srgbClr val="FFCCFF"/>
              </a:solidFill>
              <a:ln w="38100">
                <a:solidFill>
                  <a:srgbClr val="CC0099"/>
                </a:solidFill>
                <a:miter lim="800000"/>
                <a:headEnd/>
                <a:tailEnd/>
              </a:ln>
            </p:spPr>
            <p:txBody>
              <a:bodyPr lIns="0" tIns="0" rIns="0" bIns="0"/>
              <a:lstStyle/>
              <a:p>
                <a:pPr algn="ctr">
                  <a:lnSpc>
                    <a:spcPct val="110000"/>
                  </a:lnSpc>
                </a:pPr>
                <a:r>
                  <a:rPr lang="el-GR" b="1">
                    <a:latin typeface="Comic Sans MS" pitchFamily="66" charset="0"/>
                  </a:rPr>
                  <a:t>Συναισθηματική</a:t>
                </a:r>
                <a:endParaRPr lang="el-GR" sz="2400" b="1">
                  <a:latin typeface="Times New Roman" pitchFamily="18" charset="0"/>
                </a:endParaRPr>
              </a:p>
            </p:txBody>
          </p:sp>
          <p:sp>
            <p:nvSpPr>
              <p:cNvPr id="4112" name="Rectangle 7"/>
              <p:cNvSpPr>
                <a:spLocks noChangeArrowheads="1"/>
              </p:cNvSpPr>
              <p:nvPr/>
            </p:nvSpPr>
            <p:spPr bwMode="auto">
              <a:xfrm>
                <a:off x="9760" y="7469"/>
                <a:ext cx="1043" cy="376"/>
              </a:xfrm>
              <a:prstGeom prst="rect">
                <a:avLst/>
              </a:prstGeom>
              <a:solidFill>
                <a:srgbClr val="FFCCFF"/>
              </a:solidFill>
              <a:ln w="38100">
                <a:solidFill>
                  <a:srgbClr val="CC0099"/>
                </a:solidFill>
                <a:miter lim="800000"/>
                <a:headEnd/>
                <a:tailEnd/>
              </a:ln>
            </p:spPr>
            <p:txBody>
              <a:bodyPr tIns="0" bIns="0"/>
              <a:lstStyle/>
              <a:p>
                <a:pPr algn="ctr">
                  <a:lnSpc>
                    <a:spcPct val="110000"/>
                  </a:lnSpc>
                </a:pPr>
                <a:r>
                  <a:rPr lang="el-GR" b="1">
                    <a:latin typeface="Comic Sans MS" pitchFamily="66" charset="0"/>
                  </a:rPr>
                  <a:t>Ηθική</a:t>
                </a:r>
                <a:endParaRPr lang="el-GR" sz="2400" b="1">
                  <a:latin typeface="Times New Roman" pitchFamily="18" charset="0"/>
                </a:endParaRPr>
              </a:p>
            </p:txBody>
          </p:sp>
          <p:sp>
            <p:nvSpPr>
              <p:cNvPr id="4113" name="Line 8"/>
              <p:cNvSpPr>
                <a:spLocks noChangeShapeType="1"/>
              </p:cNvSpPr>
              <p:nvPr/>
            </p:nvSpPr>
            <p:spPr bwMode="auto">
              <a:xfrm flipH="1">
                <a:off x="6868" y="5798"/>
                <a:ext cx="1516" cy="1690"/>
              </a:xfrm>
              <a:prstGeom prst="line">
                <a:avLst/>
              </a:prstGeom>
              <a:noFill/>
              <a:ln w="38100">
                <a:solidFill>
                  <a:srgbClr val="CC0099"/>
                </a:solidFill>
                <a:round/>
                <a:headEnd/>
                <a:tailEnd/>
              </a:ln>
            </p:spPr>
            <p:txBody>
              <a:bodyPr/>
              <a:lstStyle/>
              <a:p>
                <a:endParaRPr lang="el-GR"/>
              </a:p>
            </p:txBody>
          </p:sp>
          <p:sp>
            <p:nvSpPr>
              <p:cNvPr id="4114" name="Line 9"/>
              <p:cNvSpPr>
                <a:spLocks noChangeShapeType="1"/>
              </p:cNvSpPr>
              <p:nvPr/>
            </p:nvSpPr>
            <p:spPr bwMode="auto">
              <a:xfrm>
                <a:off x="8857" y="5798"/>
                <a:ext cx="1566" cy="1671"/>
              </a:xfrm>
              <a:prstGeom prst="line">
                <a:avLst/>
              </a:prstGeom>
              <a:noFill/>
              <a:ln w="38100">
                <a:solidFill>
                  <a:srgbClr val="CC0099"/>
                </a:solidFill>
                <a:round/>
                <a:headEnd/>
                <a:tailEnd/>
              </a:ln>
            </p:spPr>
            <p:txBody>
              <a:bodyPr/>
              <a:lstStyle/>
              <a:p>
                <a:endParaRPr lang="el-GR"/>
              </a:p>
            </p:txBody>
          </p:sp>
        </p:grpSp>
        <p:sp>
          <p:nvSpPr>
            <p:cNvPr id="4108" name="Line 10"/>
            <p:cNvSpPr>
              <a:spLocks noChangeShapeType="1"/>
            </p:cNvSpPr>
            <p:nvPr/>
          </p:nvSpPr>
          <p:spPr bwMode="auto">
            <a:xfrm flipV="1">
              <a:off x="2426" y="2976"/>
              <a:ext cx="1334" cy="15"/>
            </a:xfrm>
            <a:prstGeom prst="line">
              <a:avLst/>
            </a:prstGeom>
            <a:noFill/>
            <a:ln w="38100">
              <a:solidFill>
                <a:srgbClr val="CC0099"/>
              </a:solidFill>
              <a:round/>
              <a:headEnd/>
              <a:tailEnd/>
            </a:ln>
          </p:spPr>
          <p:txBody>
            <a:bodyPr/>
            <a:lstStyle/>
            <a:p>
              <a:endParaRPr lang="el-GR"/>
            </a:p>
          </p:txBody>
        </p:sp>
      </p:grpSp>
      <p:sp>
        <p:nvSpPr>
          <p:cNvPr id="29707" name="Line 11"/>
          <p:cNvSpPr>
            <a:spLocks noChangeShapeType="1"/>
          </p:cNvSpPr>
          <p:nvPr/>
        </p:nvSpPr>
        <p:spPr bwMode="auto">
          <a:xfrm flipH="1">
            <a:off x="827088" y="1028700"/>
            <a:ext cx="3119437" cy="3913188"/>
          </a:xfrm>
          <a:prstGeom prst="line">
            <a:avLst/>
          </a:prstGeom>
          <a:noFill/>
          <a:ln w="38100">
            <a:solidFill>
              <a:srgbClr val="339966"/>
            </a:solidFill>
            <a:round/>
            <a:headEnd/>
            <a:tailEnd/>
          </a:ln>
        </p:spPr>
        <p:txBody>
          <a:bodyPr/>
          <a:lstStyle/>
          <a:p>
            <a:endParaRPr lang="el-GR"/>
          </a:p>
        </p:txBody>
      </p:sp>
      <p:sp>
        <p:nvSpPr>
          <p:cNvPr id="29708" name="Line 12"/>
          <p:cNvSpPr>
            <a:spLocks noChangeShapeType="1"/>
          </p:cNvSpPr>
          <p:nvPr/>
        </p:nvSpPr>
        <p:spPr bwMode="auto">
          <a:xfrm>
            <a:off x="5580063" y="1125538"/>
            <a:ext cx="2770187" cy="3840162"/>
          </a:xfrm>
          <a:prstGeom prst="line">
            <a:avLst/>
          </a:prstGeom>
          <a:noFill/>
          <a:ln w="38100">
            <a:solidFill>
              <a:srgbClr val="339966"/>
            </a:solidFill>
            <a:round/>
            <a:headEnd/>
            <a:tailEnd/>
          </a:ln>
        </p:spPr>
        <p:txBody>
          <a:bodyPr/>
          <a:lstStyle/>
          <a:p>
            <a:endParaRPr lang="el-GR"/>
          </a:p>
        </p:txBody>
      </p:sp>
      <p:sp>
        <p:nvSpPr>
          <p:cNvPr id="29709" name="Line 13"/>
          <p:cNvSpPr>
            <a:spLocks noChangeShapeType="1"/>
          </p:cNvSpPr>
          <p:nvPr/>
        </p:nvSpPr>
        <p:spPr bwMode="auto">
          <a:xfrm flipV="1">
            <a:off x="1546225" y="5600700"/>
            <a:ext cx="6057900" cy="0"/>
          </a:xfrm>
          <a:prstGeom prst="line">
            <a:avLst/>
          </a:prstGeom>
          <a:noFill/>
          <a:ln w="38100">
            <a:solidFill>
              <a:srgbClr val="339966"/>
            </a:solidFill>
            <a:round/>
            <a:headEnd/>
            <a:tailEnd/>
          </a:ln>
        </p:spPr>
        <p:txBody>
          <a:bodyPr/>
          <a:lstStyle/>
          <a:p>
            <a:endParaRPr lang="el-GR"/>
          </a:p>
        </p:txBody>
      </p:sp>
      <p:sp>
        <p:nvSpPr>
          <p:cNvPr id="29710" name="Text Box 14"/>
          <p:cNvSpPr txBox="1">
            <a:spLocks noChangeArrowheads="1"/>
          </p:cNvSpPr>
          <p:nvPr/>
        </p:nvSpPr>
        <p:spPr bwMode="auto">
          <a:xfrm>
            <a:off x="3851275" y="836613"/>
            <a:ext cx="1714500" cy="685800"/>
          </a:xfrm>
          <a:prstGeom prst="rect">
            <a:avLst/>
          </a:prstGeom>
          <a:solidFill>
            <a:srgbClr val="EBFFEB"/>
          </a:solidFill>
          <a:ln w="38100">
            <a:solidFill>
              <a:srgbClr val="339966"/>
            </a:solidFill>
            <a:miter lim="800000"/>
            <a:headEnd/>
            <a:tailEnd/>
          </a:ln>
        </p:spPr>
        <p:txBody>
          <a:bodyPr lIns="0" rIns="0"/>
          <a:lstStyle/>
          <a:p>
            <a:pPr algn="ctr">
              <a:lnSpc>
                <a:spcPct val="110000"/>
              </a:lnSpc>
            </a:pPr>
            <a:r>
              <a:rPr lang="el-GR" sz="1400" b="1">
                <a:solidFill>
                  <a:srgbClr val="008000"/>
                </a:solidFill>
                <a:latin typeface="Comic Sans MS" pitchFamily="66" charset="0"/>
              </a:rPr>
              <a:t>ΓΙΑ ΤΟ ΠΕΡΙΒΑΛΛΟΝ</a:t>
            </a:r>
            <a:endParaRPr lang="el-GR" sz="2400">
              <a:latin typeface="Times New Roman" pitchFamily="18" charset="0"/>
            </a:endParaRPr>
          </a:p>
        </p:txBody>
      </p:sp>
      <p:sp>
        <p:nvSpPr>
          <p:cNvPr id="29711" name="Text Box 15"/>
          <p:cNvSpPr txBox="1">
            <a:spLocks noChangeArrowheads="1"/>
          </p:cNvSpPr>
          <p:nvPr/>
        </p:nvSpPr>
        <p:spPr bwMode="auto">
          <a:xfrm>
            <a:off x="7429500" y="4941888"/>
            <a:ext cx="1714500" cy="685800"/>
          </a:xfrm>
          <a:prstGeom prst="rect">
            <a:avLst/>
          </a:prstGeom>
          <a:solidFill>
            <a:srgbClr val="EBFFEB"/>
          </a:solidFill>
          <a:ln w="38100">
            <a:solidFill>
              <a:srgbClr val="339966"/>
            </a:solidFill>
            <a:miter lim="800000"/>
            <a:headEnd/>
            <a:tailEnd/>
          </a:ln>
        </p:spPr>
        <p:txBody>
          <a:bodyPr lIns="0" rIns="0"/>
          <a:lstStyle/>
          <a:p>
            <a:pPr algn="ctr">
              <a:lnSpc>
                <a:spcPct val="110000"/>
              </a:lnSpc>
            </a:pPr>
            <a:r>
              <a:rPr lang="el-GR" sz="1400" b="1">
                <a:solidFill>
                  <a:srgbClr val="008000"/>
                </a:solidFill>
                <a:latin typeface="Comic Sans MS" pitchFamily="66" charset="0"/>
              </a:rPr>
              <a:t>ΧΑΡΙΝ ΤΟΥ ΠΕΡΙΒΑΛΛΟΝΤΟΣ</a:t>
            </a:r>
            <a:endParaRPr lang="el-GR" sz="2400">
              <a:latin typeface="Times New Roman" pitchFamily="18" charset="0"/>
            </a:endParaRPr>
          </a:p>
        </p:txBody>
      </p:sp>
      <p:sp>
        <p:nvSpPr>
          <p:cNvPr id="29712" name="Text Box 16"/>
          <p:cNvSpPr txBox="1">
            <a:spLocks noChangeArrowheads="1"/>
          </p:cNvSpPr>
          <p:nvPr/>
        </p:nvSpPr>
        <p:spPr bwMode="auto">
          <a:xfrm>
            <a:off x="0" y="4938713"/>
            <a:ext cx="1714500" cy="685800"/>
          </a:xfrm>
          <a:prstGeom prst="rect">
            <a:avLst/>
          </a:prstGeom>
          <a:solidFill>
            <a:srgbClr val="EBFFEB"/>
          </a:solidFill>
          <a:ln w="38100">
            <a:solidFill>
              <a:srgbClr val="339966"/>
            </a:solidFill>
            <a:miter lim="800000"/>
            <a:headEnd/>
            <a:tailEnd/>
          </a:ln>
        </p:spPr>
        <p:txBody>
          <a:bodyPr lIns="0" rIns="0"/>
          <a:lstStyle/>
          <a:p>
            <a:pPr algn="ctr">
              <a:lnSpc>
                <a:spcPct val="110000"/>
              </a:lnSpc>
            </a:pPr>
            <a:r>
              <a:rPr lang="el-GR" sz="1400" b="1">
                <a:solidFill>
                  <a:srgbClr val="008000"/>
                </a:solidFill>
                <a:latin typeface="Comic Sans MS" pitchFamily="66" charset="0"/>
              </a:rPr>
              <a:t>ΔΙΑ ΜΕΣΟΥ ΤΟΥ ΠΕΡΙΒΑΛΛΟΝΤΟΣ</a:t>
            </a:r>
            <a:endParaRPr lang="el-GR" sz="2400">
              <a:latin typeface="Times New Roman" pitchFamily="18" charset="0"/>
            </a:endParaRPr>
          </a:p>
        </p:txBody>
      </p:sp>
      <p:sp>
        <p:nvSpPr>
          <p:cNvPr id="17" name="Text Box 14"/>
          <p:cNvSpPr txBox="1">
            <a:spLocks noChangeArrowheads="1"/>
          </p:cNvSpPr>
          <p:nvPr/>
        </p:nvSpPr>
        <p:spPr bwMode="auto">
          <a:xfrm>
            <a:off x="179388" y="333375"/>
            <a:ext cx="2160587" cy="1223963"/>
          </a:xfrm>
          <a:prstGeom prst="rect">
            <a:avLst/>
          </a:prstGeom>
          <a:solidFill>
            <a:srgbClr val="FFFFFF"/>
          </a:solidFill>
          <a:ln w="9525">
            <a:noFill/>
            <a:miter lim="800000"/>
            <a:headEnd/>
            <a:tailEnd/>
          </a:ln>
        </p:spPr>
        <p:txBody>
          <a:bodyPr lIns="0" rIns="0"/>
          <a:lstStyle/>
          <a:p>
            <a:pPr algn="ctr">
              <a:lnSpc>
                <a:spcPct val="120000"/>
              </a:lnSpc>
            </a:pPr>
            <a:r>
              <a:rPr lang="el-GR" sz="2000" b="1">
                <a:solidFill>
                  <a:srgbClr val="008000"/>
                </a:solidFill>
                <a:latin typeface="Comic Sans MS" pitchFamily="66" charset="0"/>
                <a:cs typeface="Arial" charset="0"/>
              </a:rPr>
              <a:t>ΕΚΠΑΙΔΕΥΣΗ</a:t>
            </a:r>
            <a:endParaRPr lang="el-GR" sz="2000" b="1">
              <a:solidFill>
                <a:srgbClr val="008000"/>
              </a:solidFill>
              <a:cs typeface="Arial" charset="0"/>
            </a:endParaRPr>
          </a:p>
          <a:p>
            <a:pPr algn="ctr">
              <a:lnSpc>
                <a:spcPct val="120000"/>
              </a:lnSpc>
            </a:pPr>
            <a:r>
              <a:rPr lang="el-GR" b="1">
                <a:solidFill>
                  <a:srgbClr val="008000"/>
                </a:solidFill>
              </a:rPr>
              <a:t>Για το ΠΕΡΙΒΑΛΛΟΝ</a:t>
            </a:r>
          </a:p>
        </p:txBody>
      </p:sp>
      <p:sp>
        <p:nvSpPr>
          <p:cNvPr id="18" name="Text Box 15"/>
          <p:cNvSpPr txBox="1">
            <a:spLocks noChangeArrowheads="1"/>
          </p:cNvSpPr>
          <p:nvPr/>
        </p:nvSpPr>
        <p:spPr bwMode="auto">
          <a:xfrm>
            <a:off x="6300788" y="404813"/>
            <a:ext cx="2592387" cy="863600"/>
          </a:xfrm>
          <a:prstGeom prst="rect">
            <a:avLst/>
          </a:prstGeom>
          <a:solidFill>
            <a:srgbClr val="FFFFFF"/>
          </a:solidFill>
          <a:ln w="9525">
            <a:noFill/>
            <a:miter lim="800000"/>
            <a:headEnd/>
            <a:tailEnd/>
          </a:ln>
        </p:spPr>
        <p:txBody>
          <a:bodyPr lIns="0" rIns="0"/>
          <a:lstStyle/>
          <a:p>
            <a:pPr algn="ctr">
              <a:lnSpc>
                <a:spcPct val="120000"/>
              </a:lnSpc>
            </a:pPr>
            <a:r>
              <a:rPr lang="el-GR" sz="2400" b="1">
                <a:solidFill>
                  <a:srgbClr val="FF3300"/>
                </a:solidFill>
                <a:latin typeface="Comic Sans MS" pitchFamily="66" charset="0"/>
                <a:cs typeface="Arial" charset="0"/>
              </a:rPr>
              <a:t>Και την αειφορία</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29710"/>
                                        </p:tgtEl>
                                        <p:attrNameLst>
                                          <p:attrName>style.visibility</p:attrName>
                                        </p:attrNameLst>
                                      </p:cBhvr>
                                      <p:to>
                                        <p:strVal val="visible"/>
                                      </p:to>
                                    </p:set>
                                    <p:anim calcmode="lin" valueType="num">
                                      <p:cBhvr additive="base">
                                        <p:cTn id="13" dur="500" fill="hold"/>
                                        <p:tgtEl>
                                          <p:spTgt spid="29710"/>
                                        </p:tgtEl>
                                        <p:attrNameLst>
                                          <p:attrName>ppt_x</p:attrName>
                                        </p:attrNameLst>
                                      </p:cBhvr>
                                      <p:tavLst>
                                        <p:tav tm="0">
                                          <p:val>
                                            <p:strVal val="#ppt_x"/>
                                          </p:val>
                                        </p:tav>
                                        <p:tav tm="100000">
                                          <p:val>
                                            <p:strVal val="#ppt_x"/>
                                          </p:val>
                                        </p:tav>
                                      </p:tavLst>
                                    </p:anim>
                                    <p:anim calcmode="lin" valueType="num">
                                      <p:cBhvr additive="base">
                                        <p:cTn id="14" dur="500" fill="hold"/>
                                        <p:tgtEl>
                                          <p:spTgt spid="29710"/>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9712"/>
                                        </p:tgtEl>
                                        <p:attrNameLst>
                                          <p:attrName>style.visibility</p:attrName>
                                        </p:attrNameLst>
                                      </p:cBhvr>
                                      <p:to>
                                        <p:strVal val="visible"/>
                                      </p:to>
                                    </p:set>
                                    <p:anim calcmode="lin" valueType="num">
                                      <p:cBhvr additive="base">
                                        <p:cTn id="19" dur="500" fill="hold"/>
                                        <p:tgtEl>
                                          <p:spTgt spid="29712"/>
                                        </p:tgtEl>
                                        <p:attrNameLst>
                                          <p:attrName>ppt_x</p:attrName>
                                        </p:attrNameLst>
                                      </p:cBhvr>
                                      <p:tavLst>
                                        <p:tav tm="0">
                                          <p:val>
                                            <p:strVal val="0-#ppt_w/2"/>
                                          </p:val>
                                        </p:tav>
                                        <p:tav tm="100000">
                                          <p:val>
                                            <p:strVal val="#ppt_x"/>
                                          </p:val>
                                        </p:tav>
                                      </p:tavLst>
                                    </p:anim>
                                    <p:anim calcmode="lin" valueType="num">
                                      <p:cBhvr additive="base">
                                        <p:cTn id="20" dur="500" fill="hold"/>
                                        <p:tgtEl>
                                          <p:spTgt spid="29712"/>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9711"/>
                                        </p:tgtEl>
                                        <p:attrNameLst>
                                          <p:attrName>style.visibility</p:attrName>
                                        </p:attrNameLst>
                                      </p:cBhvr>
                                      <p:to>
                                        <p:strVal val="visible"/>
                                      </p:to>
                                    </p:set>
                                    <p:anim calcmode="lin" valueType="num">
                                      <p:cBhvr additive="base">
                                        <p:cTn id="25" dur="500" fill="hold"/>
                                        <p:tgtEl>
                                          <p:spTgt spid="29711"/>
                                        </p:tgtEl>
                                        <p:attrNameLst>
                                          <p:attrName>ppt_x</p:attrName>
                                        </p:attrNameLst>
                                      </p:cBhvr>
                                      <p:tavLst>
                                        <p:tav tm="0">
                                          <p:val>
                                            <p:strVal val="1+#ppt_w/2"/>
                                          </p:val>
                                        </p:tav>
                                        <p:tav tm="100000">
                                          <p:val>
                                            <p:strVal val="#ppt_x"/>
                                          </p:val>
                                        </p:tav>
                                      </p:tavLst>
                                    </p:anim>
                                    <p:anim calcmode="lin" valueType="num">
                                      <p:cBhvr additive="base">
                                        <p:cTn id="26" dur="500" fill="hold"/>
                                        <p:tgtEl>
                                          <p:spTgt spid="2971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grpId="0" nodeType="clickEffect">
                                  <p:stCondLst>
                                    <p:cond delay="0"/>
                                  </p:stCondLst>
                                  <p:childTnLst>
                                    <p:set>
                                      <p:cBhvr>
                                        <p:cTn id="30" dur="1" fill="hold">
                                          <p:stCondLst>
                                            <p:cond delay="0"/>
                                          </p:stCondLst>
                                        </p:cTn>
                                        <p:tgtEl>
                                          <p:spTgt spid="29707"/>
                                        </p:tgtEl>
                                        <p:attrNameLst>
                                          <p:attrName>style.visibility</p:attrName>
                                        </p:attrNameLst>
                                      </p:cBhvr>
                                      <p:to>
                                        <p:strVal val="visible"/>
                                      </p:to>
                                    </p:set>
                                    <p:anim calcmode="lin" valueType="num">
                                      <p:cBhvr>
                                        <p:cTn id="31" dur="1000" fill="hold"/>
                                        <p:tgtEl>
                                          <p:spTgt spid="29707"/>
                                        </p:tgtEl>
                                        <p:attrNameLst>
                                          <p:attrName>ppt_w</p:attrName>
                                        </p:attrNameLst>
                                      </p:cBhvr>
                                      <p:tavLst>
                                        <p:tav tm="0">
                                          <p:val>
                                            <p:strVal val="#ppt_w*0.70"/>
                                          </p:val>
                                        </p:tav>
                                        <p:tav tm="100000">
                                          <p:val>
                                            <p:strVal val="#ppt_w"/>
                                          </p:val>
                                        </p:tav>
                                      </p:tavLst>
                                    </p:anim>
                                    <p:anim calcmode="lin" valueType="num">
                                      <p:cBhvr>
                                        <p:cTn id="32" dur="1000" fill="hold"/>
                                        <p:tgtEl>
                                          <p:spTgt spid="29707"/>
                                        </p:tgtEl>
                                        <p:attrNameLst>
                                          <p:attrName>ppt_h</p:attrName>
                                        </p:attrNameLst>
                                      </p:cBhvr>
                                      <p:tavLst>
                                        <p:tav tm="0">
                                          <p:val>
                                            <p:strVal val="#ppt_h"/>
                                          </p:val>
                                        </p:tav>
                                        <p:tav tm="100000">
                                          <p:val>
                                            <p:strVal val="#ppt_h"/>
                                          </p:val>
                                        </p:tav>
                                      </p:tavLst>
                                    </p:anim>
                                    <p:animEffect transition="in" filter="fade">
                                      <p:cBhvr>
                                        <p:cTn id="33" dur="1000"/>
                                        <p:tgtEl>
                                          <p:spTgt spid="29707"/>
                                        </p:tgtEl>
                                      </p:cBhvr>
                                    </p:animEffect>
                                  </p:childTnLst>
                                </p:cTn>
                              </p:par>
                              <p:par>
                                <p:cTn id="34" presetID="55" presetClass="entr" presetSubtype="0" fill="hold" grpId="0" nodeType="withEffect">
                                  <p:stCondLst>
                                    <p:cond delay="0"/>
                                  </p:stCondLst>
                                  <p:childTnLst>
                                    <p:set>
                                      <p:cBhvr>
                                        <p:cTn id="35" dur="1" fill="hold">
                                          <p:stCondLst>
                                            <p:cond delay="0"/>
                                          </p:stCondLst>
                                        </p:cTn>
                                        <p:tgtEl>
                                          <p:spTgt spid="29708"/>
                                        </p:tgtEl>
                                        <p:attrNameLst>
                                          <p:attrName>style.visibility</p:attrName>
                                        </p:attrNameLst>
                                      </p:cBhvr>
                                      <p:to>
                                        <p:strVal val="visible"/>
                                      </p:to>
                                    </p:set>
                                    <p:anim calcmode="lin" valueType="num">
                                      <p:cBhvr>
                                        <p:cTn id="36" dur="1000" fill="hold"/>
                                        <p:tgtEl>
                                          <p:spTgt spid="29708"/>
                                        </p:tgtEl>
                                        <p:attrNameLst>
                                          <p:attrName>ppt_w</p:attrName>
                                        </p:attrNameLst>
                                      </p:cBhvr>
                                      <p:tavLst>
                                        <p:tav tm="0">
                                          <p:val>
                                            <p:strVal val="#ppt_w*0.70"/>
                                          </p:val>
                                        </p:tav>
                                        <p:tav tm="100000">
                                          <p:val>
                                            <p:strVal val="#ppt_w"/>
                                          </p:val>
                                        </p:tav>
                                      </p:tavLst>
                                    </p:anim>
                                    <p:anim calcmode="lin" valueType="num">
                                      <p:cBhvr>
                                        <p:cTn id="37" dur="1000" fill="hold"/>
                                        <p:tgtEl>
                                          <p:spTgt spid="29708"/>
                                        </p:tgtEl>
                                        <p:attrNameLst>
                                          <p:attrName>ppt_h</p:attrName>
                                        </p:attrNameLst>
                                      </p:cBhvr>
                                      <p:tavLst>
                                        <p:tav tm="0">
                                          <p:val>
                                            <p:strVal val="#ppt_h"/>
                                          </p:val>
                                        </p:tav>
                                        <p:tav tm="100000">
                                          <p:val>
                                            <p:strVal val="#ppt_h"/>
                                          </p:val>
                                        </p:tav>
                                      </p:tavLst>
                                    </p:anim>
                                    <p:animEffect transition="in" filter="fade">
                                      <p:cBhvr>
                                        <p:cTn id="38" dur="1000"/>
                                        <p:tgtEl>
                                          <p:spTgt spid="29708"/>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29709"/>
                                        </p:tgtEl>
                                        <p:attrNameLst>
                                          <p:attrName>style.visibility</p:attrName>
                                        </p:attrNameLst>
                                      </p:cBhvr>
                                      <p:to>
                                        <p:strVal val="visible"/>
                                      </p:to>
                                    </p:set>
                                    <p:anim calcmode="lin" valueType="num">
                                      <p:cBhvr>
                                        <p:cTn id="41" dur="1000" fill="hold"/>
                                        <p:tgtEl>
                                          <p:spTgt spid="29709"/>
                                        </p:tgtEl>
                                        <p:attrNameLst>
                                          <p:attrName>ppt_w</p:attrName>
                                        </p:attrNameLst>
                                      </p:cBhvr>
                                      <p:tavLst>
                                        <p:tav tm="0">
                                          <p:val>
                                            <p:strVal val="#ppt_w*0.70"/>
                                          </p:val>
                                        </p:tav>
                                        <p:tav tm="100000">
                                          <p:val>
                                            <p:strVal val="#ppt_w"/>
                                          </p:val>
                                        </p:tav>
                                      </p:tavLst>
                                    </p:anim>
                                    <p:anim calcmode="lin" valueType="num">
                                      <p:cBhvr>
                                        <p:cTn id="42" dur="1000" fill="hold"/>
                                        <p:tgtEl>
                                          <p:spTgt spid="29709"/>
                                        </p:tgtEl>
                                        <p:attrNameLst>
                                          <p:attrName>ppt_h</p:attrName>
                                        </p:attrNameLst>
                                      </p:cBhvr>
                                      <p:tavLst>
                                        <p:tav tm="0">
                                          <p:val>
                                            <p:strVal val="#ppt_h"/>
                                          </p:val>
                                        </p:tav>
                                        <p:tav tm="100000">
                                          <p:val>
                                            <p:strVal val="#ppt_h"/>
                                          </p:val>
                                        </p:tav>
                                      </p:tavLst>
                                    </p:anim>
                                    <p:animEffect transition="in" filter="fade">
                                      <p:cBhvr>
                                        <p:cTn id="43" dur="1000"/>
                                        <p:tgtEl>
                                          <p:spTgt spid="29709"/>
                                        </p:tgtEl>
                                      </p:cBhvr>
                                    </p:animEffect>
                                  </p:childTnLst>
                                </p:cTn>
                              </p:par>
                              <p:par>
                                <p:cTn id="44" presetID="9" presetClass="entr" presetSubtype="0" fill="hold" grpId="1" nodeType="withEffect">
                                  <p:stCondLst>
                                    <p:cond delay="0"/>
                                  </p:stCondLst>
                                  <p:childTnLst>
                                    <p:set>
                                      <p:cBhvr>
                                        <p:cTn id="45" dur="1" fill="hold">
                                          <p:stCondLst>
                                            <p:cond delay="0"/>
                                          </p:stCondLst>
                                        </p:cTn>
                                        <p:tgtEl>
                                          <p:spTgt spid="29707"/>
                                        </p:tgtEl>
                                        <p:attrNameLst>
                                          <p:attrName>style.visibility</p:attrName>
                                        </p:attrNameLst>
                                      </p:cBhvr>
                                      <p:to>
                                        <p:strVal val="visible"/>
                                      </p:to>
                                    </p:set>
                                    <p:animEffect transition="in" filter="dissolve">
                                      <p:cBhvr>
                                        <p:cTn id="46" dur="500"/>
                                        <p:tgtEl>
                                          <p:spTgt spid="29707"/>
                                        </p:tgtEl>
                                      </p:cBhvr>
                                    </p:animEffect>
                                  </p:childTnLst>
                                </p:cTn>
                              </p:par>
                              <p:par>
                                <p:cTn id="47" presetID="9" presetClass="entr" presetSubtype="0" fill="hold" grpId="1" nodeType="withEffect">
                                  <p:stCondLst>
                                    <p:cond delay="0"/>
                                  </p:stCondLst>
                                  <p:childTnLst>
                                    <p:set>
                                      <p:cBhvr>
                                        <p:cTn id="48" dur="1" fill="hold">
                                          <p:stCondLst>
                                            <p:cond delay="0"/>
                                          </p:stCondLst>
                                        </p:cTn>
                                        <p:tgtEl>
                                          <p:spTgt spid="29708"/>
                                        </p:tgtEl>
                                        <p:attrNameLst>
                                          <p:attrName>style.visibility</p:attrName>
                                        </p:attrNameLst>
                                      </p:cBhvr>
                                      <p:to>
                                        <p:strVal val="visible"/>
                                      </p:to>
                                    </p:set>
                                    <p:animEffect transition="in" filter="dissolve">
                                      <p:cBhvr>
                                        <p:cTn id="49" dur="500"/>
                                        <p:tgtEl>
                                          <p:spTgt spid="29708"/>
                                        </p:tgtEl>
                                      </p:cBhvr>
                                    </p:animEffect>
                                  </p:childTnLst>
                                </p:cTn>
                              </p:par>
                              <p:par>
                                <p:cTn id="50" presetID="9" presetClass="entr" presetSubtype="0" fill="hold" grpId="1" nodeType="withEffect">
                                  <p:stCondLst>
                                    <p:cond delay="0"/>
                                  </p:stCondLst>
                                  <p:childTnLst>
                                    <p:set>
                                      <p:cBhvr>
                                        <p:cTn id="51" dur="1" fill="hold">
                                          <p:stCondLst>
                                            <p:cond delay="0"/>
                                          </p:stCondLst>
                                        </p:cTn>
                                        <p:tgtEl>
                                          <p:spTgt spid="29709"/>
                                        </p:tgtEl>
                                        <p:attrNameLst>
                                          <p:attrName>style.visibility</p:attrName>
                                        </p:attrNameLst>
                                      </p:cBhvr>
                                      <p:to>
                                        <p:strVal val="visible"/>
                                      </p:to>
                                    </p:set>
                                    <p:animEffect transition="in" filter="dissolve">
                                      <p:cBhvr>
                                        <p:cTn id="52" dur="500"/>
                                        <p:tgtEl>
                                          <p:spTgt spid="29709"/>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2000"/>
                                        <p:tgtEl>
                                          <p:spTgt spid="17"/>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fade">
                                      <p:cBhvr>
                                        <p:cTn id="58"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7" grpId="0" animBg="1"/>
      <p:bldP spid="29707" grpId="1" animBg="1"/>
      <p:bldP spid="29708" grpId="0" animBg="1"/>
      <p:bldP spid="29708" grpId="1" animBg="1"/>
      <p:bldP spid="29709" grpId="0" animBg="1"/>
      <p:bldP spid="29709" grpId="1" animBg="1"/>
      <p:bldP spid="29710" grpId="0" animBg="1"/>
      <p:bldP spid="29711" grpId="0" animBg="1"/>
      <p:bldP spid="29712" grpId="0" animBg="1"/>
      <p:bldP spid="17" grpId="0" animBg="1"/>
      <p:bldP spid="1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children11"/>
          <p:cNvPicPr>
            <a:picLocks noChangeAspect="1" noChangeArrowheads="1" noCrop="1"/>
          </p:cNvPicPr>
          <p:nvPr/>
        </p:nvPicPr>
        <p:blipFill>
          <a:blip r:embed="rId2" cstate="print"/>
          <a:srcRect/>
          <a:stretch>
            <a:fillRect/>
          </a:stretch>
        </p:blipFill>
        <p:spPr bwMode="auto">
          <a:xfrm>
            <a:off x="6394450" y="1341438"/>
            <a:ext cx="2235200" cy="3600450"/>
          </a:xfrm>
          <a:prstGeom prst="rect">
            <a:avLst/>
          </a:prstGeom>
          <a:noFill/>
          <a:ln w="9525">
            <a:noFill/>
            <a:miter lim="800000"/>
            <a:headEnd/>
            <a:tailEnd/>
          </a:ln>
        </p:spPr>
      </p:pic>
      <p:sp>
        <p:nvSpPr>
          <p:cNvPr id="64515" name="Text Box 3"/>
          <p:cNvSpPr txBox="1">
            <a:spLocks noChangeArrowheads="1"/>
          </p:cNvSpPr>
          <p:nvPr/>
        </p:nvSpPr>
        <p:spPr bwMode="auto">
          <a:xfrm>
            <a:off x="323850" y="333375"/>
            <a:ext cx="5761038" cy="2101850"/>
          </a:xfrm>
          <a:prstGeom prst="rect">
            <a:avLst/>
          </a:prstGeom>
          <a:noFill/>
          <a:ln w="9525">
            <a:noFill/>
            <a:miter lim="800000"/>
            <a:headEnd/>
            <a:tailEnd/>
          </a:ln>
        </p:spPr>
        <p:txBody>
          <a:bodyPr>
            <a:spAutoFit/>
          </a:bodyPr>
          <a:lstStyle/>
          <a:p>
            <a:pPr>
              <a:spcBef>
                <a:spcPct val="50000"/>
              </a:spcBef>
            </a:pPr>
            <a:r>
              <a:rPr lang="el-GR" sz="2200" b="1">
                <a:solidFill>
                  <a:srgbClr val="0033CC"/>
                </a:solidFill>
              </a:rPr>
              <a:t>Η κριτική σκέψη επιτρέπει την κατανόηση καταστάσεων που είναι </a:t>
            </a:r>
            <a:r>
              <a:rPr lang="el-GR" sz="2200" b="1" u="sng">
                <a:solidFill>
                  <a:srgbClr val="CC3300"/>
                </a:solidFill>
              </a:rPr>
              <a:t>προβληματικές, αμφιλεγόμενες, ασαφείς και αντιφατικές</a:t>
            </a:r>
            <a:r>
              <a:rPr lang="el-GR" sz="2200" b="1">
                <a:solidFill>
                  <a:srgbClr val="0033CC"/>
                </a:solidFill>
              </a:rPr>
              <a:t>, όπως επίσης και την επίλυση αυτών των προβληματικών καταστάσεων</a:t>
            </a:r>
            <a:r>
              <a:rPr lang="el-GR" sz="2000" b="1">
                <a:solidFill>
                  <a:srgbClr val="0033CC"/>
                </a:solidFill>
              </a:rPr>
              <a:t> </a:t>
            </a:r>
          </a:p>
        </p:txBody>
      </p:sp>
      <p:sp>
        <p:nvSpPr>
          <p:cNvPr id="64516" name="Text Box 4"/>
          <p:cNvSpPr txBox="1">
            <a:spLocks noChangeArrowheads="1"/>
          </p:cNvSpPr>
          <p:nvPr/>
        </p:nvSpPr>
        <p:spPr bwMode="auto">
          <a:xfrm>
            <a:off x="395288" y="2492375"/>
            <a:ext cx="5834062" cy="1766888"/>
          </a:xfrm>
          <a:prstGeom prst="rect">
            <a:avLst/>
          </a:prstGeom>
          <a:noFill/>
          <a:ln w="9525">
            <a:noFill/>
            <a:miter lim="800000"/>
            <a:headEnd/>
            <a:tailEnd/>
          </a:ln>
        </p:spPr>
        <p:txBody>
          <a:bodyPr>
            <a:spAutoFit/>
          </a:bodyPr>
          <a:lstStyle/>
          <a:p>
            <a:pPr>
              <a:spcBef>
                <a:spcPct val="50000"/>
              </a:spcBef>
            </a:pPr>
            <a:r>
              <a:rPr lang="el-GR" sz="2200" b="1">
                <a:solidFill>
                  <a:srgbClr val="CC3300"/>
                </a:solidFill>
              </a:rPr>
              <a:t>Γενικότερα επιτρέπει τη λήψη αποφάσεων και την υπεύθυνη δράση για τη διευθέτηση ζητημάτων που προκύπτουν από </a:t>
            </a:r>
            <a:r>
              <a:rPr lang="el-GR" sz="2200" b="1" u="sng">
                <a:solidFill>
                  <a:srgbClr val="0033CC"/>
                </a:solidFill>
              </a:rPr>
              <a:t>συγκρούσεις αξιών και πρακτικών</a:t>
            </a:r>
          </a:p>
        </p:txBody>
      </p:sp>
      <p:sp>
        <p:nvSpPr>
          <p:cNvPr id="64517" name="Text Box 5"/>
          <p:cNvSpPr txBox="1">
            <a:spLocks noChangeArrowheads="1"/>
          </p:cNvSpPr>
          <p:nvPr/>
        </p:nvSpPr>
        <p:spPr bwMode="auto">
          <a:xfrm>
            <a:off x="468313" y="4508500"/>
            <a:ext cx="6624637" cy="2101850"/>
          </a:xfrm>
          <a:prstGeom prst="rect">
            <a:avLst/>
          </a:prstGeom>
          <a:noFill/>
          <a:ln w="9525">
            <a:noFill/>
            <a:miter lim="800000"/>
            <a:headEnd/>
            <a:tailEnd/>
          </a:ln>
        </p:spPr>
        <p:txBody>
          <a:bodyPr>
            <a:spAutoFit/>
          </a:bodyPr>
          <a:lstStyle/>
          <a:p>
            <a:pPr>
              <a:spcBef>
                <a:spcPct val="50000"/>
              </a:spcBef>
            </a:pPr>
            <a:r>
              <a:rPr lang="el-GR" sz="2200" b="1">
                <a:solidFill>
                  <a:srgbClr val="CC3300"/>
                </a:solidFill>
              </a:rPr>
              <a:t>Τα περιβαλλοντικά και κοινωνικά προβλήματα </a:t>
            </a:r>
            <a:r>
              <a:rPr lang="el-GR" sz="2200" b="1">
                <a:solidFill>
                  <a:srgbClr val="0033CC"/>
                </a:solidFill>
              </a:rPr>
              <a:t>και γενικότερα τα ζητήματα που σχετίζονται με την</a:t>
            </a:r>
            <a:r>
              <a:rPr lang="el-GR" sz="2200" b="1">
                <a:solidFill>
                  <a:srgbClr val="CC3300"/>
                </a:solidFill>
              </a:rPr>
              <a:t> αειφορία </a:t>
            </a:r>
            <a:r>
              <a:rPr lang="el-GR" sz="2200" b="1">
                <a:solidFill>
                  <a:srgbClr val="0033CC"/>
                </a:solidFill>
              </a:rPr>
              <a:t>προκύπτουν από</a:t>
            </a:r>
            <a:r>
              <a:rPr lang="el-GR" sz="2200" b="1">
                <a:solidFill>
                  <a:srgbClr val="CC3300"/>
                </a:solidFill>
              </a:rPr>
              <a:t> συγκρούσεις διαφορετικών επιθυμιών σχετικά με τη χρήση των πόρων και την οικονομική και κοινωνική ανάπτυξη</a:t>
            </a:r>
            <a:endParaRPr lang="el-GR" sz="2200" b="1" u="sng">
              <a:solidFill>
                <a:srgbClr val="0033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mph" presetSubtype="0" fill="hold" nodeType="withEffect">
                                  <p:stCondLst>
                                    <p:cond delay="0"/>
                                  </p:stCondLst>
                                  <p:childTnLst>
                                    <p:animClr clrSpc="hsl" dir="cw">
                                      <p:cBhvr override="childStyle">
                                        <p:cTn id="6" dur="500" fill="hold"/>
                                        <p:tgtEl>
                                          <p:spTgt spid="64515">
                                            <p:txEl>
                                              <p:pRg st="0" end="0"/>
                                            </p:txEl>
                                          </p:spTgt>
                                        </p:tgtEl>
                                        <p:attrNameLst>
                                          <p:attrName>style.color</p:attrName>
                                        </p:attrNameLst>
                                      </p:cBhvr>
                                      <p:by>
                                        <p:hsl h="-7200000" s="0" l="0"/>
                                      </p:by>
                                    </p:animClr>
                                    <p:animClr clrSpc="hsl" dir="cw">
                                      <p:cBhvr>
                                        <p:cTn id="7" dur="500" fill="hold"/>
                                        <p:tgtEl>
                                          <p:spTgt spid="64515">
                                            <p:txEl>
                                              <p:pRg st="0" end="0"/>
                                            </p:txEl>
                                          </p:spTgt>
                                        </p:tgtEl>
                                        <p:attrNameLst>
                                          <p:attrName>fillcolor</p:attrName>
                                        </p:attrNameLst>
                                      </p:cBhvr>
                                      <p:by>
                                        <p:hsl h="-7200000" s="0" l="0"/>
                                      </p:by>
                                    </p:animClr>
                                    <p:animClr clrSpc="hsl" dir="cw">
                                      <p:cBhvr>
                                        <p:cTn id="8" dur="500" fill="hold"/>
                                        <p:tgtEl>
                                          <p:spTgt spid="64515">
                                            <p:txEl>
                                              <p:pRg st="0" end="0"/>
                                            </p:txEl>
                                          </p:spTgt>
                                        </p:tgtEl>
                                        <p:attrNameLst>
                                          <p:attrName>stroke.color</p:attrName>
                                        </p:attrNameLst>
                                      </p:cBhvr>
                                      <p:by>
                                        <p:hsl h="-7200000" s="0" l="0"/>
                                      </p:by>
                                    </p:animClr>
                                    <p:set>
                                      <p:cBhvr>
                                        <p:cTn id="9" dur="500" fill="hold"/>
                                        <p:tgtEl>
                                          <p:spTgt spid="64515">
                                            <p:txEl>
                                              <p:pRg st="0" end="0"/>
                                            </p:txEl>
                                          </p:spTgt>
                                        </p:tgtEl>
                                        <p:attrNameLst>
                                          <p:attrName>fill.type</p:attrName>
                                        </p:attrNameLst>
                                      </p:cBhvr>
                                      <p:to>
                                        <p:strVal val="solid"/>
                                      </p:to>
                                    </p:set>
                                  </p:childTnLst>
                                </p:cTn>
                              </p:par>
                            </p:childTnLst>
                          </p:cTn>
                        </p:par>
                        <p:par>
                          <p:cTn id="10" fill="hold">
                            <p:stCondLst>
                              <p:cond delay="500"/>
                            </p:stCondLst>
                            <p:childTnLst>
                              <p:par>
                                <p:cTn id="11" presetID="22" presetClass="emph" presetSubtype="0" fill="hold" nodeType="afterEffect">
                                  <p:stCondLst>
                                    <p:cond delay="0"/>
                                  </p:stCondLst>
                                  <p:childTnLst>
                                    <p:animClr clrSpc="hsl" dir="cw">
                                      <p:cBhvr override="childStyle">
                                        <p:cTn id="12" dur="500" fill="hold"/>
                                        <p:tgtEl>
                                          <p:spTgt spid="64516">
                                            <p:txEl>
                                              <p:pRg st="0" end="0"/>
                                            </p:txEl>
                                          </p:spTgt>
                                        </p:tgtEl>
                                        <p:attrNameLst>
                                          <p:attrName>style.color</p:attrName>
                                        </p:attrNameLst>
                                      </p:cBhvr>
                                      <p:by>
                                        <p:hsl h="-7200000" s="0" l="0"/>
                                      </p:by>
                                    </p:animClr>
                                    <p:animClr clrSpc="hsl" dir="cw">
                                      <p:cBhvr>
                                        <p:cTn id="13" dur="500" fill="hold"/>
                                        <p:tgtEl>
                                          <p:spTgt spid="64516">
                                            <p:txEl>
                                              <p:pRg st="0" end="0"/>
                                            </p:txEl>
                                          </p:spTgt>
                                        </p:tgtEl>
                                        <p:attrNameLst>
                                          <p:attrName>fillcolor</p:attrName>
                                        </p:attrNameLst>
                                      </p:cBhvr>
                                      <p:by>
                                        <p:hsl h="-7200000" s="0" l="0"/>
                                      </p:by>
                                    </p:animClr>
                                    <p:animClr clrSpc="hsl" dir="cw">
                                      <p:cBhvr>
                                        <p:cTn id="14" dur="500" fill="hold"/>
                                        <p:tgtEl>
                                          <p:spTgt spid="64516">
                                            <p:txEl>
                                              <p:pRg st="0" end="0"/>
                                            </p:txEl>
                                          </p:spTgt>
                                        </p:tgtEl>
                                        <p:attrNameLst>
                                          <p:attrName>stroke.color</p:attrName>
                                        </p:attrNameLst>
                                      </p:cBhvr>
                                      <p:by>
                                        <p:hsl h="-7200000" s="0" l="0"/>
                                      </p:by>
                                    </p:animClr>
                                    <p:set>
                                      <p:cBhvr>
                                        <p:cTn id="15" dur="500" fill="hold"/>
                                        <p:tgtEl>
                                          <p:spTgt spid="64516">
                                            <p:txEl>
                                              <p:pRg st="0" end="0"/>
                                            </p:txEl>
                                          </p:spTgt>
                                        </p:tgtEl>
                                        <p:attrNameLst>
                                          <p:attrName>fill.type</p:attrName>
                                        </p:attrNameLst>
                                      </p:cBhvr>
                                      <p:to>
                                        <p:strVal val="solid"/>
                                      </p:to>
                                    </p:set>
                                  </p:childTnLst>
                                </p:cTn>
                              </p:par>
                            </p:childTnLst>
                          </p:cTn>
                        </p:par>
                        <p:par>
                          <p:cTn id="16" fill="hold">
                            <p:stCondLst>
                              <p:cond delay="1000"/>
                            </p:stCondLst>
                            <p:childTnLst>
                              <p:par>
                                <p:cTn id="17" presetID="22" presetClass="emph" presetSubtype="0" fill="hold" nodeType="afterEffect">
                                  <p:stCondLst>
                                    <p:cond delay="0"/>
                                  </p:stCondLst>
                                  <p:childTnLst>
                                    <p:animClr clrSpc="hsl" dir="cw">
                                      <p:cBhvr override="childStyle">
                                        <p:cTn id="18" dur="500" fill="hold"/>
                                        <p:tgtEl>
                                          <p:spTgt spid="64517">
                                            <p:txEl>
                                              <p:pRg st="0" end="0"/>
                                            </p:txEl>
                                          </p:spTgt>
                                        </p:tgtEl>
                                        <p:attrNameLst>
                                          <p:attrName>style.color</p:attrName>
                                        </p:attrNameLst>
                                      </p:cBhvr>
                                      <p:by>
                                        <p:hsl h="-7200000" s="0" l="0"/>
                                      </p:by>
                                    </p:animClr>
                                    <p:animClr clrSpc="hsl" dir="cw">
                                      <p:cBhvr>
                                        <p:cTn id="19" dur="500" fill="hold"/>
                                        <p:tgtEl>
                                          <p:spTgt spid="64517">
                                            <p:txEl>
                                              <p:pRg st="0" end="0"/>
                                            </p:txEl>
                                          </p:spTgt>
                                        </p:tgtEl>
                                        <p:attrNameLst>
                                          <p:attrName>fillcolor</p:attrName>
                                        </p:attrNameLst>
                                      </p:cBhvr>
                                      <p:by>
                                        <p:hsl h="-7200000" s="0" l="0"/>
                                      </p:by>
                                    </p:animClr>
                                    <p:animClr clrSpc="hsl" dir="cw">
                                      <p:cBhvr>
                                        <p:cTn id="20" dur="500" fill="hold"/>
                                        <p:tgtEl>
                                          <p:spTgt spid="64517">
                                            <p:txEl>
                                              <p:pRg st="0" end="0"/>
                                            </p:txEl>
                                          </p:spTgt>
                                        </p:tgtEl>
                                        <p:attrNameLst>
                                          <p:attrName>stroke.color</p:attrName>
                                        </p:attrNameLst>
                                      </p:cBhvr>
                                      <p:by>
                                        <p:hsl h="-7200000" s="0" l="0"/>
                                      </p:by>
                                    </p:animClr>
                                    <p:set>
                                      <p:cBhvr>
                                        <p:cTn id="21" dur="500" fill="hold"/>
                                        <p:tgtEl>
                                          <p:spTgt spid="64517">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1042988" y="333375"/>
            <a:ext cx="6551612" cy="457200"/>
          </a:xfrm>
          <a:prstGeom prst="rect">
            <a:avLst/>
          </a:prstGeom>
          <a:noFill/>
          <a:ln w="9525">
            <a:noFill/>
            <a:miter lim="800000"/>
            <a:headEnd/>
            <a:tailEnd/>
          </a:ln>
        </p:spPr>
        <p:txBody>
          <a:bodyPr>
            <a:spAutoFit/>
          </a:bodyPr>
          <a:lstStyle/>
          <a:p>
            <a:pPr>
              <a:spcBef>
                <a:spcPct val="50000"/>
              </a:spcBef>
            </a:pPr>
            <a:r>
              <a:rPr lang="el-GR" sz="2400" b="1">
                <a:solidFill>
                  <a:srgbClr val="008000"/>
                </a:solidFill>
              </a:rPr>
              <a:t>Κριτική σκέψη και αμφιλεγόμενα ζητήματα</a:t>
            </a:r>
          </a:p>
        </p:txBody>
      </p:sp>
      <p:sp>
        <p:nvSpPr>
          <p:cNvPr id="65539" name="Text Box 3"/>
          <p:cNvSpPr txBox="1">
            <a:spLocks noChangeArrowheads="1"/>
          </p:cNvSpPr>
          <p:nvPr/>
        </p:nvSpPr>
        <p:spPr bwMode="auto">
          <a:xfrm>
            <a:off x="323850" y="981075"/>
            <a:ext cx="6840538" cy="5045075"/>
          </a:xfrm>
          <a:prstGeom prst="rect">
            <a:avLst/>
          </a:prstGeom>
          <a:solidFill>
            <a:srgbClr val="00FFFF"/>
          </a:solidFill>
          <a:ln w="76200">
            <a:solidFill>
              <a:srgbClr val="CC3300"/>
            </a:solidFill>
            <a:miter lim="800000"/>
            <a:headEnd/>
            <a:tailEnd/>
          </a:ln>
        </p:spPr>
        <p:txBody>
          <a:bodyPr>
            <a:spAutoFit/>
          </a:bodyPr>
          <a:lstStyle/>
          <a:p>
            <a:pPr>
              <a:spcBef>
                <a:spcPct val="50000"/>
              </a:spcBef>
            </a:pPr>
            <a:r>
              <a:rPr lang="el-GR" sz="2000" b="1" dirty="0">
                <a:solidFill>
                  <a:srgbClr val="0000FF"/>
                </a:solidFill>
              </a:rPr>
              <a:t>Τα περιβαλλοντικά ζητήματα παράγονται από πολιτισμικές πρακτικές που </a:t>
            </a:r>
            <a:r>
              <a:rPr lang="el-GR" sz="2000" b="1" dirty="0" err="1">
                <a:solidFill>
                  <a:srgbClr val="0000FF"/>
                </a:solidFill>
              </a:rPr>
              <a:t>διέπονται</a:t>
            </a:r>
            <a:r>
              <a:rPr lang="el-GR" sz="2000" b="1" dirty="0">
                <a:solidFill>
                  <a:srgbClr val="0000FF"/>
                </a:solidFill>
              </a:rPr>
              <a:t> από κανόνες, ηθικές και κοσμοθεωρίες, με άλλα λόγια </a:t>
            </a:r>
            <a:r>
              <a:rPr lang="el-GR" sz="2000" b="1" u="sng" dirty="0">
                <a:solidFill>
                  <a:srgbClr val="FF3300"/>
                </a:solidFill>
              </a:rPr>
              <a:t>ιδεολογίες</a:t>
            </a:r>
            <a:r>
              <a:rPr lang="el-GR" sz="2000" b="1" dirty="0">
                <a:solidFill>
                  <a:srgbClr val="0000FF"/>
                </a:solidFill>
              </a:rPr>
              <a:t>. Με τα πέρασμα του χρόνου οι πολιτισμικές πρακτικές και οι ιδεολογίες που τις στηρίζουν συνηθίζονται και θεωρούνται αυτονόητες αλήθειες, οπότε γίνονται αόρατες. Για αυτό ακριβώς οι βαθύτερες δομές μιας κουλτούρας είναι ιδιαίτερα ανθεκτικές στην αλλαγή. </a:t>
            </a:r>
            <a:r>
              <a:rPr lang="el-GR" sz="2000" b="1" dirty="0">
                <a:solidFill>
                  <a:schemeClr val="hlink"/>
                </a:solidFill>
              </a:rPr>
              <a:t>ΑΝ θέλουμε</a:t>
            </a:r>
            <a:r>
              <a:rPr lang="el-GR" sz="2000" b="1" dirty="0">
                <a:solidFill>
                  <a:srgbClr val="0000FF"/>
                </a:solidFill>
              </a:rPr>
              <a:t> </a:t>
            </a:r>
            <a:r>
              <a:rPr lang="el-GR" sz="2000" b="1" dirty="0">
                <a:solidFill>
                  <a:srgbClr val="FF3300"/>
                </a:solidFill>
              </a:rPr>
              <a:t>ν’ αλλάξουν οι πολιτισμικές πρακτικές</a:t>
            </a:r>
            <a:r>
              <a:rPr lang="el-GR" sz="2000" b="1" dirty="0">
                <a:solidFill>
                  <a:srgbClr val="0000FF"/>
                </a:solidFill>
              </a:rPr>
              <a:t> και συνδεδεμένες μαζί τους </a:t>
            </a:r>
            <a:r>
              <a:rPr lang="el-GR" sz="2000" b="1" dirty="0">
                <a:solidFill>
                  <a:srgbClr val="FF3300"/>
                </a:solidFill>
              </a:rPr>
              <a:t>σχέσεις εξουσίας</a:t>
            </a:r>
            <a:r>
              <a:rPr lang="el-GR" sz="2000" b="1" dirty="0">
                <a:solidFill>
                  <a:srgbClr val="0000FF"/>
                </a:solidFill>
              </a:rPr>
              <a:t>, πρέπει πρώτα </a:t>
            </a:r>
            <a:r>
              <a:rPr lang="el-GR" sz="2000" b="1" dirty="0">
                <a:solidFill>
                  <a:srgbClr val="FF3300"/>
                </a:solidFill>
              </a:rPr>
              <a:t>να καταστούν ορατές</a:t>
            </a:r>
            <a:r>
              <a:rPr lang="el-GR" sz="2000" b="1" dirty="0">
                <a:solidFill>
                  <a:srgbClr val="0000FF"/>
                </a:solidFill>
              </a:rPr>
              <a:t> … </a:t>
            </a:r>
            <a:r>
              <a:rPr lang="el-GR" sz="2000" b="1" dirty="0">
                <a:solidFill>
                  <a:srgbClr val="FF3300"/>
                </a:solidFill>
              </a:rPr>
              <a:t>Και γίνονται ορατές στις συγκρούσεις.</a:t>
            </a:r>
          </a:p>
          <a:p>
            <a:pPr>
              <a:spcBef>
                <a:spcPct val="50000"/>
              </a:spcBef>
            </a:pPr>
            <a:endParaRPr lang="el-GR" sz="2000" b="1" dirty="0">
              <a:solidFill>
                <a:srgbClr val="FF3300"/>
              </a:solidFill>
            </a:endParaRPr>
          </a:p>
          <a:p>
            <a:pPr>
              <a:spcBef>
                <a:spcPct val="50000"/>
              </a:spcBef>
            </a:pPr>
            <a:r>
              <a:rPr lang="el-GR" sz="2000" b="1" dirty="0">
                <a:solidFill>
                  <a:srgbClr val="0000FF"/>
                </a:solidFill>
              </a:rPr>
              <a:t>Οι αόρατες δομές εξουσίας πρέπει όχι μόνο να καταστούν ορατές, αλλά και να αναλυθούν κριτικά…</a:t>
            </a:r>
          </a:p>
        </p:txBody>
      </p:sp>
      <p:pic>
        <p:nvPicPr>
          <p:cNvPr id="32772" name="Picture 4" descr="clown15"/>
          <p:cNvPicPr>
            <a:picLocks noChangeAspect="1" noChangeArrowheads="1" noCrop="1"/>
          </p:cNvPicPr>
          <p:nvPr/>
        </p:nvPicPr>
        <p:blipFill>
          <a:blip r:embed="rId2" cstate="print"/>
          <a:srcRect/>
          <a:stretch>
            <a:fillRect/>
          </a:stretch>
        </p:blipFill>
        <p:spPr bwMode="auto">
          <a:xfrm>
            <a:off x="7245350" y="3762375"/>
            <a:ext cx="1898650" cy="3095625"/>
          </a:xfrm>
          <a:prstGeom prst="rect">
            <a:avLst/>
          </a:prstGeom>
          <a:noFill/>
          <a:ln w="9525">
            <a:noFill/>
            <a:miter lim="800000"/>
            <a:headEnd/>
            <a:tailEnd/>
          </a:ln>
        </p:spPr>
      </p:pic>
      <p:sp>
        <p:nvSpPr>
          <p:cNvPr id="65541" name="Text Box 5"/>
          <p:cNvSpPr txBox="1">
            <a:spLocks noChangeArrowheads="1"/>
          </p:cNvSpPr>
          <p:nvPr/>
        </p:nvSpPr>
        <p:spPr bwMode="auto">
          <a:xfrm>
            <a:off x="179388" y="6308725"/>
            <a:ext cx="6985000" cy="366713"/>
          </a:xfrm>
          <a:prstGeom prst="rect">
            <a:avLst/>
          </a:prstGeom>
          <a:noFill/>
          <a:ln w="9525">
            <a:noFill/>
            <a:miter lim="800000"/>
            <a:headEnd/>
            <a:tailEnd/>
          </a:ln>
        </p:spPr>
        <p:txBody>
          <a:bodyPr>
            <a:spAutoFit/>
          </a:bodyPr>
          <a:lstStyle/>
          <a:p>
            <a:pPr>
              <a:spcBef>
                <a:spcPct val="50000"/>
              </a:spcBef>
            </a:pPr>
            <a:r>
              <a:rPr lang="en-US"/>
              <a:t>Kapyla 1998, Giroux &amp; McLaren 1994</a:t>
            </a: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5539"/>
                                        </p:tgtEl>
                                        <p:attrNameLst>
                                          <p:attrName>style.visibility</p:attrName>
                                        </p:attrNameLst>
                                      </p:cBhvr>
                                      <p:to>
                                        <p:strVal val="visible"/>
                                      </p:to>
                                    </p:set>
                                    <p:animEffect transition="in" filter="box(in)">
                                      <p:cBhvr>
                                        <p:cTn id="7" dur="500"/>
                                        <p:tgtEl>
                                          <p:spTgt spid="65539"/>
                                        </p:tgtEl>
                                      </p:cBhvr>
                                    </p:animEffect>
                                  </p:childTnLst>
                                </p:cTn>
                              </p:par>
                              <p:par>
                                <p:cTn id="8" presetID="55" presetClass="entr" presetSubtype="0" fill="hold" grpId="0" nodeType="withEffect">
                                  <p:stCondLst>
                                    <p:cond delay="0"/>
                                  </p:stCondLst>
                                  <p:childTnLst>
                                    <p:set>
                                      <p:cBhvr>
                                        <p:cTn id="9" dur="1" fill="hold">
                                          <p:stCondLst>
                                            <p:cond delay="0"/>
                                          </p:stCondLst>
                                        </p:cTn>
                                        <p:tgtEl>
                                          <p:spTgt spid="65541"/>
                                        </p:tgtEl>
                                        <p:attrNameLst>
                                          <p:attrName>style.visibility</p:attrName>
                                        </p:attrNameLst>
                                      </p:cBhvr>
                                      <p:to>
                                        <p:strVal val="visible"/>
                                      </p:to>
                                    </p:set>
                                    <p:anim calcmode="lin" valueType="num">
                                      <p:cBhvr>
                                        <p:cTn id="10" dur="1000" fill="hold"/>
                                        <p:tgtEl>
                                          <p:spTgt spid="65541"/>
                                        </p:tgtEl>
                                        <p:attrNameLst>
                                          <p:attrName>ppt_w</p:attrName>
                                        </p:attrNameLst>
                                      </p:cBhvr>
                                      <p:tavLst>
                                        <p:tav tm="0">
                                          <p:val>
                                            <p:strVal val="#ppt_w*0.70"/>
                                          </p:val>
                                        </p:tav>
                                        <p:tav tm="100000">
                                          <p:val>
                                            <p:strVal val="#ppt_w"/>
                                          </p:val>
                                        </p:tav>
                                      </p:tavLst>
                                    </p:anim>
                                    <p:anim calcmode="lin" valueType="num">
                                      <p:cBhvr>
                                        <p:cTn id="11" dur="1000" fill="hold"/>
                                        <p:tgtEl>
                                          <p:spTgt spid="65541"/>
                                        </p:tgtEl>
                                        <p:attrNameLst>
                                          <p:attrName>ppt_h</p:attrName>
                                        </p:attrNameLst>
                                      </p:cBhvr>
                                      <p:tavLst>
                                        <p:tav tm="0">
                                          <p:val>
                                            <p:strVal val="#ppt_h"/>
                                          </p:val>
                                        </p:tav>
                                        <p:tav tm="100000">
                                          <p:val>
                                            <p:strVal val="#ppt_h"/>
                                          </p:val>
                                        </p:tav>
                                      </p:tavLst>
                                    </p:anim>
                                    <p:animEffect transition="in" filter="fade">
                                      <p:cBhvr>
                                        <p:cTn id="12" dur="1000"/>
                                        <p:tgtEl>
                                          <p:spTgt spid="655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nimBg="1"/>
      <p:bldP spid="6554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Oval 2"/>
          <p:cNvSpPr>
            <a:spLocks noChangeArrowheads="1"/>
          </p:cNvSpPr>
          <p:nvPr/>
        </p:nvSpPr>
        <p:spPr bwMode="auto">
          <a:xfrm>
            <a:off x="2411413" y="549275"/>
            <a:ext cx="3887787" cy="863600"/>
          </a:xfrm>
          <a:prstGeom prst="ellipse">
            <a:avLst/>
          </a:prstGeom>
          <a:solidFill>
            <a:srgbClr val="00FFCC"/>
          </a:solidFill>
          <a:ln w="57150">
            <a:solidFill>
              <a:srgbClr val="336600"/>
            </a:solidFill>
            <a:round/>
            <a:headEnd/>
            <a:tailEnd/>
          </a:ln>
        </p:spPr>
        <p:txBody>
          <a:bodyPr wrap="none" anchor="ctr"/>
          <a:lstStyle/>
          <a:p>
            <a:pPr algn="ctr"/>
            <a:r>
              <a:rPr lang="el-GR" sz="3200" b="1">
                <a:solidFill>
                  <a:srgbClr val="336600"/>
                </a:solidFill>
              </a:rPr>
              <a:t>Συγκρούσεις</a:t>
            </a:r>
          </a:p>
        </p:txBody>
      </p:sp>
      <p:sp>
        <p:nvSpPr>
          <p:cNvPr id="66563" name="AutoShape 3"/>
          <p:cNvSpPr>
            <a:spLocks noChangeArrowheads="1"/>
          </p:cNvSpPr>
          <p:nvPr/>
        </p:nvSpPr>
        <p:spPr bwMode="auto">
          <a:xfrm>
            <a:off x="323850" y="3284538"/>
            <a:ext cx="3960813" cy="936625"/>
          </a:xfrm>
          <a:prstGeom prst="cloudCallout">
            <a:avLst>
              <a:gd name="adj1" fmla="val 34449"/>
              <a:gd name="adj2" fmla="val -239491"/>
            </a:avLst>
          </a:prstGeom>
          <a:solidFill>
            <a:srgbClr val="FFCCCC"/>
          </a:solidFill>
          <a:ln w="57150">
            <a:solidFill>
              <a:srgbClr val="0000FF"/>
            </a:solidFill>
            <a:round/>
            <a:headEnd/>
            <a:tailEnd/>
          </a:ln>
        </p:spPr>
        <p:txBody>
          <a:bodyPr/>
          <a:lstStyle/>
          <a:p>
            <a:pPr algn="ctr"/>
            <a:r>
              <a:rPr lang="el-GR" sz="2400" b="1">
                <a:solidFill>
                  <a:srgbClr val="FF3300"/>
                </a:solidFill>
              </a:rPr>
              <a:t>Μεταξύ ομάδων</a:t>
            </a:r>
          </a:p>
        </p:txBody>
      </p:sp>
      <p:sp>
        <p:nvSpPr>
          <p:cNvPr id="66564" name="Text Box 4"/>
          <p:cNvSpPr txBox="1">
            <a:spLocks noChangeArrowheads="1"/>
          </p:cNvSpPr>
          <p:nvPr/>
        </p:nvSpPr>
        <p:spPr bwMode="auto">
          <a:xfrm>
            <a:off x="539750" y="4292600"/>
            <a:ext cx="3529013" cy="366713"/>
          </a:xfrm>
          <a:prstGeom prst="rect">
            <a:avLst/>
          </a:prstGeom>
          <a:noFill/>
          <a:ln w="9525">
            <a:noFill/>
            <a:miter lim="800000"/>
            <a:headEnd/>
            <a:tailEnd/>
          </a:ln>
        </p:spPr>
        <p:txBody>
          <a:bodyPr>
            <a:spAutoFit/>
          </a:bodyPr>
          <a:lstStyle/>
          <a:p>
            <a:pPr>
              <a:spcBef>
                <a:spcPct val="50000"/>
              </a:spcBef>
            </a:pPr>
            <a:r>
              <a:rPr lang="el-GR" b="1">
                <a:solidFill>
                  <a:srgbClr val="FF3300"/>
                </a:solidFill>
              </a:rPr>
              <a:t>ΙΧ – Μέσα μαζικής μεταφοράς</a:t>
            </a:r>
          </a:p>
        </p:txBody>
      </p:sp>
      <p:sp>
        <p:nvSpPr>
          <p:cNvPr id="66565" name="AutoShape 5"/>
          <p:cNvSpPr>
            <a:spLocks noChangeArrowheads="1"/>
          </p:cNvSpPr>
          <p:nvPr/>
        </p:nvSpPr>
        <p:spPr bwMode="auto">
          <a:xfrm>
            <a:off x="4716463" y="1989138"/>
            <a:ext cx="4427537" cy="2519362"/>
          </a:xfrm>
          <a:prstGeom prst="cloudCallout">
            <a:avLst>
              <a:gd name="adj1" fmla="val -51722"/>
              <a:gd name="adj2" fmla="val -60458"/>
            </a:avLst>
          </a:prstGeom>
          <a:solidFill>
            <a:srgbClr val="0099FF"/>
          </a:solidFill>
          <a:ln w="57150">
            <a:solidFill>
              <a:srgbClr val="FF3300"/>
            </a:solidFill>
            <a:round/>
            <a:headEnd/>
            <a:tailEnd/>
          </a:ln>
        </p:spPr>
        <p:txBody>
          <a:bodyPr/>
          <a:lstStyle/>
          <a:p>
            <a:pPr algn="ctr"/>
            <a:r>
              <a:rPr lang="el-GR" sz="2000" b="1">
                <a:solidFill>
                  <a:srgbClr val="FF3300"/>
                </a:solidFill>
              </a:rPr>
              <a:t>Αντιφάσεις μεταξύ όσων συμβαίνουν στον κόσμο και στόχους και αξίες που επικαλούνται οι κοινωνίες</a:t>
            </a:r>
          </a:p>
        </p:txBody>
      </p:sp>
      <p:sp>
        <p:nvSpPr>
          <p:cNvPr id="66566" name="AutoShape 6"/>
          <p:cNvSpPr>
            <a:spLocks noChangeArrowheads="1"/>
          </p:cNvSpPr>
          <p:nvPr/>
        </p:nvSpPr>
        <p:spPr bwMode="auto">
          <a:xfrm>
            <a:off x="3348038" y="4941888"/>
            <a:ext cx="2879725" cy="1322387"/>
          </a:xfrm>
          <a:prstGeom prst="cloudCallout">
            <a:avLst>
              <a:gd name="adj1" fmla="val -16977"/>
              <a:gd name="adj2" fmla="val -299218"/>
            </a:avLst>
          </a:prstGeom>
          <a:solidFill>
            <a:srgbClr val="00FFCC"/>
          </a:solidFill>
          <a:ln w="57150">
            <a:solidFill>
              <a:srgbClr val="0000FF"/>
            </a:solidFill>
            <a:round/>
            <a:headEnd/>
            <a:tailEnd/>
          </a:ln>
        </p:spPr>
        <p:txBody>
          <a:bodyPr/>
          <a:lstStyle/>
          <a:p>
            <a:pPr algn="ctr"/>
            <a:r>
              <a:rPr lang="el-GR" sz="2000" b="1">
                <a:solidFill>
                  <a:srgbClr val="0000FF"/>
                </a:solidFill>
              </a:rPr>
              <a:t>Σε προσωπικό επίπεδο</a:t>
            </a:r>
          </a:p>
        </p:txBody>
      </p:sp>
      <p:sp>
        <p:nvSpPr>
          <p:cNvPr id="66567" name="Text Box 7"/>
          <p:cNvSpPr txBox="1">
            <a:spLocks noChangeArrowheads="1"/>
          </p:cNvSpPr>
          <p:nvPr/>
        </p:nvSpPr>
        <p:spPr bwMode="auto">
          <a:xfrm>
            <a:off x="3059113" y="6308725"/>
            <a:ext cx="3529012" cy="366713"/>
          </a:xfrm>
          <a:prstGeom prst="rect">
            <a:avLst/>
          </a:prstGeom>
          <a:noFill/>
          <a:ln w="9525">
            <a:noFill/>
            <a:miter lim="800000"/>
            <a:headEnd/>
            <a:tailEnd/>
          </a:ln>
        </p:spPr>
        <p:txBody>
          <a:bodyPr>
            <a:spAutoFit/>
          </a:bodyPr>
          <a:lstStyle/>
          <a:p>
            <a:pPr>
              <a:spcBef>
                <a:spcPct val="50000"/>
              </a:spcBef>
            </a:pPr>
            <a:r>
              <a:rPr lang="el-GR" b="1">
                <a:solidFill>
                  <a:srgbClr val="0000FF"/>
                </a:solidFill>
              </a:rPr>
              <a:t>Βιολογικά προϊόντα - τιμή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66563"/>
                                        </p:tgtEl>
                                        <p:attrNameLst>
                                          <p:attrName>style.visibility</p:attrName>
                                        </p:attrNameLst>
                                      </p:cBhvr>
                                      <p:to>
                                        <p:strVal val="visible"/>
                                      </p:to>
                                    </p:set>
                                    <p:animEffect transition="in" filter="fade">
                                      <p:cBhvr>
                                        <p:cTn id="7" dur="500"/>
                                        <p:tgtEl>
                                          <p:spTgt spid="66563"/>
                                        </p:tgtEl>
                                      </p:cBhvr>
                                    </p:animEffect>
                                    <p:anim calcmode="lin" valueType="num">
                                      <p:cBhvr>
                                        <p:cTn id="8" dur="500" fill="hold"/>
                                        <p:tgtEl>
                                          <p:spTgt spid="66563"/>
                                        </p:tgtEl>
                                        <p:attrNameLst>
                                          <p:attrName>ppt_x</p:attrName>
                                        </p:attrNameLst>
                                      </p:cBhvr>
                                      <p:tavLst>
                                        <p:tav tm="0">
                                          <p:val>
                                            <p:strVal val="#ppt_x-.1"/>
                                          </p:val>
                                        </p:tav>
                                        <p:tav tm="100000">
                                          <p:val>
                                            <p:strVal val="#ppt_x"/>
                                          </p:val>
                                        </p:tav>
                                      </p:tavLst>
                                    </p:anim>
                                    <p:anim calcmode="lin" valueType="num">
                                      <p:cBhvr>
                                        <p:cTn id="9" dur="500" fill="hold"/>
                                        <p:tgtEl>
                                          <p:spTgt spid="66563"/>
                                        </p:tgtEl>
                                        <p:attrNameLst>
                                          <p:attrName>ppt_y</p:attrName>
                                        </p:attrNameLst>
                                      </p:cBhvr>
                                      <p:tavLst>
                                        <p:tav tm="0">
                                          <p:val>
                                            <p:strVal val="#ppt_y"/>
                                          </p:val>
                                        </p:tav>
                                        <p:tav tm="100000">
                                          <p:val>
                                            <p:strVal val="#ppt_y"/>
                                          </p:val>
                                        </p:tav>
                                      </p:tavLst>
                                    </p:anim>
                                  </p:childTnLst>
                                </p:cTn>
                              </p:par>
                            </p:childTnLst>
                          </p:cTn>
                        </p:par>
                        <p:par>
                          <p:cTn id="10" fill="hold">
                            <p:stCondLst>
                              <p:cond delay="105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66564"/>
                                        </p:tgtEl>
                                        <p:attrNameLst>
                                          <p:attrName>style.visibility</p:attrName>
                                        </p:attrNameLst>
                                      </p:cBhvr>
                                      <p:to>
                                        <p:strVal val="visible"/>
                                      </p:to>
                                    </p:set>
                                    <p:animEffect transition="in" filter="fade">
                                      <p:cBhvr>
                                        <p:cTn id="13" dur="500"/>
                                        <p:tgtEl>
                                          <p:spTgt spid="66564"/>
                                        </p:tgtEl>
                                      </p:cBhvr>
                                    </p:animEffect>
                                    <p:anim calcmode="lin" valueType="num">
                                      <p:cBhvr>
                                        <p:cTn id="14" dur="500" fill="hold"/>
                                        <p:tgtEl>
                                          <p:spTgt spid="66564"/>
                                        </p:tgtEl>
                                        <p:attrNameLst>
                                          <p:attrName>ppt_x</p:attrName>
                                        </p:attrNameLst>
                                      </p:cBhvr>
                                      <p:tavLst>
                                        <p:tav tm="0">
                                          <p:val>
                                            <p:strVal val="#ppt_x-.1"/>
                                          </p:val>
                                        </p:tav>
                                        <p:tav tm="100000">
                                          <p:val>
                                            <p:strVal val="#ppt_x"/>
                                          </p:val>
                                        </p:tav>
                                      </p:tavLst>
                                    </p:anim>
                                    <p:anim calcmode="lin" valueType="num">
                                      <p:cBhvr>
                                        <p:cTn id="15" dur="500" fill="hold"/>
                                        <p:tgtEl>
                                          <p:spTgt spid="6656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0" presetClass="entr" presetSubtype="0" fill="hold" grpId="0" nodeType="clickEffect">
                                  <p:stCondLst>
                                    <p:cond delay="0"/>
                                  </p:stCondLst>
                                  <p:iterate type="lt">
                                    <p:tmPct val="10000"/>
                                  </p:iterate>
                                  <p:childTnLst>
                                    <p:set>
                                      <p:cBhvr>
                                        <p:cTn id="19" dur="1" fill="hold">
                                          <p:stCondLst>
                                            <p:cond delay="0"/>
                                          </p:stCondLst>
                                        </p:cTn>
                                        <p:tgtEl>
                                          <p:spTgt spid="66565"/>
                                        </p:tgtEl>
                                        <p:attrNameLst>
                                          <p:attrName>style.visibility</p:attrName>
                                        </p:attrNameLst>
                                      </p:cBhvr>
                                      <p:to>
                                        <p:strVal val="visible"/>
                                      </p:to>
                                    </p:set>
                                    <p:animEffect transition="in" filter="fade">
                                      <p:cBhvr>
                                        <p:cTn id="20" dur="500"/>
                                        <p:tgtEl>
                                          <p:spTgt spid="66565"/>
                                        </p:tgtEl>
                                      </p:cBhvr>
                                    </p:animEffect>
                                    <p:anim calcmode="lin" valueType="num">
                                      <p:cBhvr>
                                        <p:cTn id="21" dur="500" fill="hold"/>
                                        <p:tgtEl>
                                          <p:spTgt spid="66565"/>
                                        </p:tgtEl>
                                        <p:attrNameLst>
                                          <p:attrName>ppt_x</p:attrName>
                                        </p:attrNameLst>
                                      </p:cBhvr>
                                      <p:tavLst>
                                        <p:tav tm="0">
                                          <p:val>
                                            <p:strVal val="#ppt_x-.1"/>
                                          </p:val>
                                        </p:tav>
                                        <p:tav tm="100000">
                                          <p:val>
                                            <p:strVal val="#ppt_x"/>
                                          </p:val>
                                        </p:tav>
                                      </p:tavLst>
                                    </p:anim>
                                    <p:anim calcmode="lin" valueType="num">
                                      <p:cBhvr>
                                        <p:cTn id="22" dur="500" fill="hold"/>
                                        <p:tgtEl>
                                          <p:spTgt spid="66565"/>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0" presetClass="entr" presetSubtype="0" fill="hold" grpId="0" nodeType="clickEffect">
                                  <p:stCondLst>
                                    <p:cond delay="0"/>
                                  </p:stCondLst>
                                  <p:iterate type="lt">
                                    <p:tmPct val="10000"/>
                                  </p:iterate>
                                  <p:childTnLst>
                                    <p:set>
                                      <p:cBhvr>
                                        <p:cTn id="26" dur="1" fill="hold">
                                          <p:stCondLst>
                                            <p:cond delay="0"/>
                                          </p:stCondLst>
                                        </p:cTn>
                                        <p:tgtEl>
                                          <p:spTgt spid="66566"/>
                                        </p:tgtEl>
                                        <p:attrNameLst>
                                          <p:attrName>style.visibility</p:attrName>
                                        </p:attrNameLst>
                                      </p:cBhvr>
                                      <p:to>
                                        <p:strVal val="visible"/>
                                      </p:to>
                                    </p:set>
                                    <p:animEffect transition="in" filter="fade">
                                      <p:cBhvr>
                                        <p:cTn id="27" dur="500"/>
                                        <p:tgtEl>
                                          <p:spTgt spid="66566"/>
                                        </p:tgtEl>
                                      </p:cBhvr>
                                    </p:animEffect>
                                    <p:anim calcmode="lin" valueType="num">
                                      <p:cBhvr>
                                        <p:cTn id="28" dur="500" fill="hold"/>
                                        <p:tgtEl>
                                          <p:spTgt spid="66566"/>
                                        </p:tgtEl>
                                        <p:attrNameLst>
                                          <p:attrName>ppt_x</p:attrName>
                                        </p:attrNameLst>
                                      </p:cBhvr>
                                      <p:tavLst>
                                        <p:tav tm="0">
                                          <p:val>
                                            <p:strVal val="#ppt_x-.1"/>
                                          </p:val>
                                        </p:tav>
                                        <p:tav tm="100000">
                                          <p:val>
                                            <p:strVal val="#ppt_x"/>
                                          </p:val>
                                        </p:tav>
                                      </p:tavLst>
                                    </p:anim>
                                    <p:anim calcmode="lin" valueType="num">
                                      <p:cBhvr>
                                        <p:cTn id="29" dur="500" fill="hold"/>
                                        <p:tgtEl>
                                          <p:spTgt spid="66566"/>
                                        </p:tgtEl>
                                        <p:attrNameLst>
                                          <p:attrName>ppt_y</p:attrName>
                                        </p:attrNameLst>
                                      </p:cBhvr>
                                      <p:tavLst>
                                        <p:tav tm="0">
                                          <p:val>
                                            <p:strVal val="#ppt_y"/>
                                          </p:val>
                                        </p:tav>
                                        <p:tav tm="100000">
                                          <p:val>
                                            <p:strVal val="#ppt_y"/>
                                          </p:val>
                                        </p:tav>
                                      </p:tavLst>
                                    </p:anim>
                                  </p:childTnLst>
                                </p:cTn>
                              </p:par>
                            </p:childTnLst>
                          </p:cTn>
                        </p:par>
                        <p:par>
                          <p:cTn id="30" fill="hold">
                            <p:stCondLst>
                              <p:cond delay="1350"/>
                            </p:stCondLst>
                            <p:childTnLst>
                              <p:par>
                                <p:cTn id="31" presetID="40" presetClass="entr" presetSubtype="0" fill="hold" grpId="0" nodeType="afterEffect">
                                  <p:stCondLst>
                                    <p:cond delay="0"/>
                                  </p:stCondLst>
                                  <p:iterate type="lt">
                                    <p:tmPct val="10000"/>
                                  </p:iterate>
                                  <p:childTnLst>
                                    <p:set>
                                      <p:cBhvr>
                                        <p:cTn id="32" dur="1" fill="hold">
                                          <p:stCondLst>
                                            <p:cond delay="0"/>
                                          </p:stCondLst>
                                        </p:cTn>
                                        <p:tgtEl>
                                          <p:spTgt spid="66567"/>
                                        </p:tgtEl>
                                        <p:attrNameLst>
                                          <p:attrName>style.visibility</p:attrName>
                                        </p:attrNameLst>
                                      </p:cBhvr>
                                      <p:to>
                                        <p:strVal val="visible"/>
                                      </p:to>
                                    </p:set>
                                    <p:animEffect transition="in" filter="fade">
                                      <p:cBhvr>
                                        <p:cTn id="33" dur="500"/>
                                        <p:tgtEl>
                                          <p:spTgt spid="66567"/>
                                        </p:tgtEl>
                                      </p:cBhvr>
                                    </p:animEffect>
                                    <p:anim calcmode="lin" valueType="num">
                                      <p:cBhvr>
                                        <p:cTn id="34" dur="500" fill="hold"/>
                                        <p:tgtEl>
                                          <p:spTgt spid="66567"/>
                                        </p:tgtEl>
                                        <p:attrNameLst>
                                          <p:attrName>ppt_x</p:attrName>
                                        </p:attrNameLst>
                                      </p:cBhvr>
                                      <p:tavLst>
                                        <p:tav tm="0">
                                          <p:val>
                                            <p:strVal val="#ppt_x-.1"/>
                                          </p:val>
                                        </p:tav>
                                        <p:tav tm="100000">
                                          <p:val>
                                            <p:strVal val="#ppt_x"/>
                                          </p:val>
                                        </p:tav>
                                      </p:tavLst>
                                    </p:anim>
                                    <p:anim calcmode="lin" valueType="num">
                                      <p:cBhvr>
                                        <p:cTn id="35" dur="500" fill="hold"/>
                                        <p:tgtEl>
                                          <p:spTgt spid="665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animBg="1"/>
      <p:bldP spid="66564" grpId="0"/>
      <p:bldP spid="66565" grpId="0" animBg="1"/>
      <p:bldP spid="66566" grpId="0" animBg="1"/>
      <p:bldP spid="6656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ChangeArrowheads="1"/>
          </p:cNvSpPr>
          <p:nvPr/>
        </p:nvSpPr>
        <p:spPr bwMode="auto">
          <a:xfrm>
            <a:off x="4679950" y="4481513"/>
            <a:ext cx="4464050" cy="2376487"/>
          </a:xfrm>
          <a:prstGeom prst="irregularSeal1">
            <a:avLst/>
          </a:prstGeom>
          <a:solidFill>
            <a:srgbClr val="0099FF"/>
          </a:solidFill>
          <a:ln w="76200">
            <a:solidFill>
              <a:srgbClr val="FF3300"/>
            </a:solidFill>
            <a:miter lim="800000"/>
            <a:headEnd/>
            <a:tailEnd/>
          </a:ln>
        </p:spPr>
        <p:txBody>
          <a:bodyPr wrap="none" anchor="ctr"/>
          <a:lstStyle/>
          <a:p>
            <a:pPr algn="ctr"/>
            <a:r>
              <a:rPr lang="el-GR" sz="2800" b="1">
                <a:solidFill>
                  <a:srgbClr val="FF3300"/>
                </a:solidFill>
              </a:rPr>
              <a:t>Κριτική σκέψη</a:t>
            </a:r>
          </a:p>
        </p:txBody>
      </p:sp>
      <p:sp>
        <p:nvSpPr>
          <p:cNvPr id="34819" name="AutoShape 3"/>
          <p:cNvSpPr>
            <a:spLocks noChangeArrowheads="1"/>
          </p:cNvSpPr>
          <p:nvPr/>
        </p:nvSpPr>
        <p:spPr bwMode="auto">
          <a:xfrm>
            <a:off x="323850" y="333375"/>
            <a:ext cx="5435600" cy="2808288"/>
          </a:xfrm>
          <a:prstGeom prst="irregularSeal1">
            <a:avLst/>
          </a:prstGeom>
          <a:solidFill>
            <a:srgbClr val="FF3300"/>
          </a:solidFill>
          <a:ln w="76200">
            <a:solidFill>
              <a:srgbClr val="0000FF"/>
            </a:solidFill>
            <a:miter lim="800000"/>
            <a:headEnd/>
            <a:tailEnd/>
          </a:ln>
        </p:spPr>
        <p:txBody>
          <a:bodyPr wrap="none" anchor="ctr"/>
          <a:lstStyle/>
          <a:p>
            <a:pPr algn="ctr"/>
            <a:r>
              <a:rPr lang="el-GR" sz="2400" b="1">
                <a:solidFill>
                  <a:srgbClr val="0000FF"/>
                </a:solidFill>
              </a:rPr>
              <a:t>Ανάπτυξη της ιδιότητας</a:t>
            </a:r>
          </a:p>
          <a:p>
            <a:pPr algn="ctr"/>
            <a:r>
              <a:rPr lang="el-GR" sz="2400" b="1">
                <a:solidFill>
                  <a:srgbClr val="0000FF"/>
                </a:solidFill>
              </a:rPr>
              <a:t> του πολίτη</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468313" y="260350"/>
            <a:ext cx="8281987" cy="1187450"/>
          </a:xfrm>
          <a:prstGeom prst="rect">
            <a:avLst/>
          </a:prstGeom>
          <a:noFill/>
          <a:ln w="9525">
            <a:noFill/>
            <a:miter lim="800000"/>
            <a:headEnd/>
            <a:tailEnd/>
          </a:ln>
        </p:spPr>
        <p:txBody>
          <a:bodyPr>
            <a:spAutoFit/>
          </a:bodyPr>
          <a:lstStyle/>
          <a:p>
            <a:r>
              <a:rPr lang="el-GR" sz="2400" b="1">
                <a:solidFill>
                  <a:srgbClr val="FF3300"/>
                </a:solidFill>
              </a:rPr>
              <a:t>Τα προγράμματα της ΠΕ που εστιάζουν στην ανάπτυξη της κριτικής σκέψης των μαθητών που συμμετέχουν σε αυτά περιλαμβάνουν δραστηριότητες, όπως: </a:t>
            </a:r>
          </a:p>
        </p:txBody>
      </p:sp>
      <p:sp>
        <p:nvSpPr>
          <p:cNvPr id="68611" name="Text Box 3"/>
          <p:cNvSpPr txBox="1">
            <a:spLocks noChangeArrowheads="1"/>
          </p:cNvSpPr>
          <p:nvPr/>
        </p:nvSpPr>
        <p:spPr bwMode="auto">
          <a:xfrm>
            <a:off x="323850" y="1989138"/>
            <a:ext cx="2879725" cy="1465262"/>
          </a:xfrm>
          <a:prstGeom prst="rect">
            <a:avLst/>
          </a:prstGeom>
          <a:noFill/>
          <a:ln w="9525">
            <a:noFill/>
            <a:miter lim="800000"/>
            <a:headEnd/>
            <a:tailEnd/>
          </a:ln>
        </p:spPr>
        <p:txBody>
          <a:bodyPr>
            <a:spAutoFit/>
          </a:bodyPr>
          <a:lstStyle/>
          <a:p>
            <a:r>
              <a:rPr lang="el-GR" b="1">
                <a:solidFill>
                  <a:srgbClr val="A50021"/>
                </a:solidFill>
              </a:rPr>
              <a:t>«ο προσδιορισμός υποθέσεων, η χρήση της κριτικής και λογικής σκέψης και η εξέταση εναλλακτικών λύσεων»</a:t>
            </a:r>
          </a:p>
        </p:txBody>
      </p:sp>
      <p:sp>
        <p:nvSpPr>
          <p:cNvPr id="68612" name="Text Box 4"/>
          <p:cNvSpPr txBox="1">
            <a:spLocks noChangeArrowheads="1"/>
          </p:cNvSpPr>
          <p:nvPr/>
        </p:nvSpPr>
        <p:spPr bwMode="auto">
          <a:xfrm>
            <a:off x="3276600" y="3141663"/>
            <a:ext cx="2520950" cy="1190625"/>
          </a:xfrm>
          <a:prstGeom prst="rect">
            <a:avLst/>
          </a:prstGeom>
          <a:noFill/>
          <a:ln w="9525">
            <a:noFill/>
            <a:miter lim="800000"/>
            <a:headEnd/>
            <a:tailEnd/>
          </a:ln>
        </p:spPr>
        <p:txBody>
          <a:bodyPr>
            <a:spAutoFit/>
          </a:bodyPr>
          <a:lstStyle/>
          <a:p>
            <a:r>
              <a:rPr lang="el-GR" b="1">
                <a:solidFill>
                  <a:srgbClr val="336600"/>
                </a:solidFill>
              </a:rPr>
              <a:t>«η διατύπωση ερωτήσεων και η αναζήτηση</a:t>
            </a:r>
          </a:p>
          <a:p>
            <a:r>
              <a:rPr lang="el-GR" b="1">
                <a:solidFill>
                  <a:srgbClr val="336600"/>
                </a:solidFill>
              </a:rPr>
              <a:t>απαντήσεων»</a:t>
            </a:r>
          </a:p>
        </p:txBody>
      </p:sp>
      <p:sp>
        <p:nvSpPr>
          <p:cNvPr id="68613" name="Text Box 5"/>
          <p:cNvSpPr txBox="1">
            <a:spLocks noChangeArrowheads="1"/>
          </p:cNvSpPr>
          <p:nvPr/>
        </p:nvSpPr>
        <p:spPr bwMode="auto">
          <a:xfrm>
            <a:off x="6011863" y="2205038"/>
            <a:ext cx="2663825" cy="1739900"/>
          </a:xfrm>
          <a:prstGeom prst="rect">
            <a:avLst/>
          </a:prstGeom>
          <a:noFill/>
          <a:ln w="9525">
            <a:noFill/>
            <a:miter lim="800000"/>
            <a:headEnd/>
            <a:tailEnd/>
          </a:ln>
        </p:spPr>
        <p:txBody>
          <a:bodyPr>
            <a:spAutoFit/>
          </a:bodyPr>
          <a:lstStyle/>
          <a:p>
            <a:r>
              <a:rPr lang="el-GR" b="1">
                <a:solidFill>
                  <a:schemeClr val="accent2"/>
                </a:solidFill>
              </a:rPr>
              <a:t>«η ανάλυση και η ερμηνεία δεδομένων και πληροφοριών για την επίλυση περιβαλλοντικών προβλημάτων»</a:t>
            </a:r>
          </a:p>
        </p:txBody>
      </p:sp>
      <p:sp>
        <p:nvSpPr>
          <p:cNvPr id="68614" name="Text Box 6"/>
          <p:cNvSpPr txBox="1">
            <a:spLocks noChangeArrowheads="1"/>
          </p:cNvSpPr>
          <p:nvPr/>
        </p:nvSpPr>
        <p:spPr bwMode="auto">
          <a:xfrm>
            <a:off x="3995738" y="1628775"/>
            <a:ext cx="2305050" cy="641350"/>
          </a:xfrm>
          <a:prstGeom prst="rect">
            <a:avLst/>
          </a:prstGeom>
          <a:noFill/>
          <a:ln w="9525">
            <a:noFill/>
            <a:miter lim="800000"/>
            <a:headEnd/>
            <a:tailEnd/>
          </a:ln>
        </p:spPr>
        <p:txBody>
          <a:bodyPr>
            <a:spAutoFit/>
          </a:bodyPr>
          <a:lstStyle/>
          <a:p>
            <a:pPr>
              <a:spcBef>
                <a:spcPct val="50000"/>
              </a:spcBef>
            </a:pPr>
            <a:r>
              <a:rPr lang="el-GR" b="1">
                <a:solidFill>
                  <a:srgbClr val="FF6600"/>
                </a:solidFill>
              </a:rPr>
              <a:t>«η διαδικασία λήψης απόφασης»</a:t>
            </a:r>
          </a:p>
        </p:txBody>
      </p:sp>
      <p:sp>
        <p:nvSpPr>
          <p:cNvPr id="68615" name="Text Box 7"/>
          <p:cNvSpPr txBox="1">
            <a:spLocks noChangeArrowheads="1"/>
          </p:cNvSpPr>
          <p:nvPr/>
        </p:nvSpPr>
        <p:spPr bwMode="auto">
          <a:xfrm>
            <a:off x="395288" y="4294188"/>
            <a:ext cx="3816350" cy="2014537"/>
          </a:xfrm>
          <a:prstGeom prst="rect">
            <a:avLst/>
          </a:prstGeom>
          <a:noFill/>
          <a:ln w="9525">
            <a:noFill/>
            <a:miter lim="800000"/>
            <a:headEnd/>
            <a:tailEnd/>
          </a:ln>
        </p:spPr>
        <p:txBody>
          <a:bodyPr>
            <a:spAutoFit/>
          </a:bodyPr>
          <a:lstStyle/>
          <a:p>
            <a:r>
              <a:rPr lang="el-GR" b="1">
                <a:solidFill>
                  <a:srgbClr val="FF33CC"/>
                </a:solidFill>
              </a:rPr>
              <a:t>«η ανάλυση των πρωταρχικών/αυθεντικών γεγονότων και φαινομένων, η αξιόπιστη εξέταση και μελέτη τους καθώς επίσης και η κριτική ανάλυση των δευτερευουσών</a:t>
            </a:r>
          </a:p>
          <a:p>
            <a:r>
              <a:rPr lang="el-GR" b="1">
                <a:solidFill>
                  <a:srgbClr val="FF33CC"/>
                </a:solidFill>
              </a:rPr>
              <a:t>πηγών»</a:t>
            </a:r>
          </a:p>
        </p:txBody>
      </p:sp>
      <p:sp>
        <p:nvSpPr>
          <p:cNvPr id="68616" name="Text Box 8"/>
          <p:cNvSpPr txBox="1">
            <a:spLocks noChangeArrowheads="1"/>
          </p:cNvSpPr>
          <p:nvPr/>
        </p:nvSpPr>
        <p:spPr bwMode="auto">
          <a:xfrm>
            <a:off x="4140200" y="4365625"/>
            <a:ext cx="4824413" cy="2289175"/>
          </a:xfrm>
          <a:prstGeom prst="rect">
            <a:avLst/>
          </a:prstGeom>
          <a:noFill/>
          <a:ln w="9525">
            <a:noFill/>
            <a:miter lim="800000"/>
            <a:headEnd/>
            <a:tailEnd/>
          </a:ln>
        </p:spPr>
        <p:txBody>
          <a:bodyPr>
            <a:spAutoFit/>
          </a:bodyPr>
          <a:lstStyle/>
          <a:p>
            <a:r>
              <a:rPr lang="el-GR" b="1">
                <a:solidFill>
                  <a:srgbClr val="9900CC"/>
                </a:solidFill>
              </a:rPr>
              <a:t>«η κριτική ανάλυση ενός επιχειρήματος μέσω της επισκόπησης της τρέχουσας επικαιρότητας ή πληροφορίας, της αξιολόγησης των σχετικών στοιχείων και της εξέτασης της λογικής συνοχής του έτσι ώστε να καθίσταται δυνατόν να αποφασιστεί ποια ερμηνεία και ποια μοντέλα απορρέουν από αυτό»</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8611"/>
                                        </p:tgtEl>
                                        <p:attrNameLst>
                                          <p:attrName>style.visibility</p:attrName>
                                        </p:attrNameLst>
                                      </p:cBhvr>
                                      <p:to>
                                        <p:strVal val="visible"/>
                                      </p:to>
                                    </p:set>
                                    <p:animEffect transition="in" filter="dissolve">
                                      <p:cBhvr>
                                        <p:cTn id="7" dur="500"/>
                                        <p:tgtEl>
                                          <p:spTgt spid="686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8613"/>
                                        </p:tgtEl>
                                        <p:attrNameLst>
                                          <p:attrName>style.visibility</p:attrName>
                                        </p:attrNameLst>
                                      </p:cBhvr>
                                      <p:to>
                                        <p:strVal val="visible"/>
                                      </p:to>
                                    </p:set>
                                    <p:animEffect transition="in" filter="dissolve">
                                      <p:cBhvr>
                                        <p:cTn id="12" dur="500"/>
                                        <p:tgtEl>
                                          <p:spTgt spid="68613"/>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8614"/>
                                        </p:tgtEl>
                                        <p:attrNameLst>
                                          <p:attrName>style.visibility</p:attrName>
                                        </p:attrNameLst>
                                      </p:cBhvr>
                                      <p:to>
                                        <p:strVal val="visible"/>
                                      </p:to>
                                    </p:set>
                                    <p:animEffect transition="in" filter="dissolve">
                                      <p:cBhvr>
                                        <p:cTn id="17" dur="500"/>
                                        <p:tgtEl>
                                          <p:spTgt spid="6861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8612"/>
                                        </p:tgtEl>
                                        <p:attrNameLst>
                                          <p:attrName>style.visibility</p:attrName>
                                        </p:attrNameLst>
                                      </p:cBhvr>
                                      <p:to>
                                        <p:strVal val="visible"/>
                                      </p:to>
                                    </p:set>
                                    <p:animEffect transition="in" filter="dissolve">
                                      <p:cBhvr>
                                        <p:cTn id="22" dur="500"/>
                                        <p:tgtEl>
                                          <p:spTgt spid="6861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68616">
                                            <p:txEl>
                                              <p:pRg st="0" end="0"/>
                                            </p:txEl>
                                          </p:spTgt>
                                        </p:tgtEl>
                                        <p:attrNameLst>
                                          <p:attrName>style.visibility</p:attrName>
                                        </p:attrNameLst>
                                      </p:cBhvr>
                                      <p:to>
                                        <p:strVal val="visible"/>
                                      </p:to>
                                    </p:set>
                                    <p:animEffect transition="in" filter="dissolve">
                                      <p:cBhvr>
                                        <p:cTn id="27" dur="500"/>
                                        <p:tgtEl>
                                          <p:spTgt spid="6861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68615">
                                            <p:txEl>
                                              <p:pRg st="0" end="0"/>
                                            </p:txEl>
                                          </p:spTgt>
                                        </p:tgtEl>
                                        <p:attrNameLst>
                                          <p:attrName>style.visibility</p:attrName>
                                        </p:attrNameLst>
                                      </p:cBhvr>
                                      <p:to>
                                        <p:strVal val="visible"/>
                                      </p:to>
                                    </p:set>
                                    <p:animEffect transition="in" filter="dissolve">
                                      <p:cBhvr>
                                        <p:cTn id="32" dur="500"/>
                                        <p:tgtEl>
                                          <p:spTgt spid="68615">
                                            <p:txEl>
                                              <p:pRg st="0" end="0"/>
                                            </p:txEl>
                                          </p:spTgt>
                                        </p:tgtEl>
                                      </p:cBhvr>
                                    </p:animEffect>
                                  </p:childTnLst>
                                </p:cTn>
                              </p:par>
                              <p:par>
                                <p:cTn id="33" presetID="9" presetClass="entr" presetSubtype="0" fill="hold" nodeType="withEffect">
                                  <p:stCondLst>
                                    <p:cond delay="0"/>
                                  </p:stCondLst>
                                  <p:childTnLst>
                                    <p:set>
                                      <p:cBhvr>
                                        <p:cTn id="34" dur="1" fill="hold">
                                          <p:stCondLst>
                                            <p:cond delay="0"/>
                                          </p:stCondLst>
                                        </p:cTn>
                                        <p:tgtEl>
                                          <p:spTgt spid="68615">
                                            <p:txEl>
                                              <p:pRg st="1" end="1"/>
                                            </p:txEl>
                                          </p:spTgt>
                                        </p:tgtEl>
                                        <p:attrNameLst>
                                          <p:attrName>style.visibility</p:attrName>
                                        </p:attrNameLst>
                                      </p:cBhvr>
                                      <p:to>
                                        <p:strVal val="visible"/>
                                      </p:to>
                                    </p:set>
                                    <p:animEffect transition="in" filter="dissolve">
                                      <p:cBhvr>
                                        <p:cTn id="35" dur="500"/>
                                        <p:tgtEl>
                                          <p:spTgt spid="686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p:bldP spid="68612" grpId="0"/>
      <p:bldP spid="68613" grpId="0"/>
      <p:bldP spid="6861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5"/>
          <p:cNvSpPr txBox="1">
            <a:spLocks noChangeArrowheads="1"/>
          </p:cNvSpPr>
          <p:nvPr/>
        </p:nvSpPr>
        <p:spPr bwMode="auto">
          <a:xfrm>
            <a:off x="1403350" y="1557338"/>
            <a:ext cx="6696075" cy="701675"/>
          </a:xfrm>
          <a:prstGeom prst="rect">
            <a:avLst/>
          </a:prstGeom>
          <a:noFill/>
          <a:ln w="9525">
            <a:noFill/>
            <a:miter lim="800000"/>
            <a:headEnd/>
            <a:tailEnd/>
          </a:ln>
        </p:spPr>
        <p:txBody>
          <a:bodyPr>
            <a:spAutoFit/>
          </a:bodyPr>
          <a:lstStyle/>
          <a:p>
            <a:pPr>
              <a:spcBef>
                <a:spcPct val="50000"/>
              </a:spcBef>
            </a:pPr>
            <a:r>
              <a:rPr lang="el-GR" sz="4000" b="1">
                <a:solidFill>
                  <a:srgbClr val="FF3300"/>
                </a:solidFill>
              </a:rPr>
              <a:t>Η Συστημική προσέγγιση</a:t>
            </a:r>
          </a:p>
        </p:txBody>
      </p:sp>
      <p:pic>
        <p:nvPicPr>
          <p:cNvPr id="36867" name="Picture 7" descr="flowers37"/>
          <p:cNvPicPr>
            <a:picLocks noChangeAspect="1" noChangeArrowheads="1" noCrop="1"/>
          </p:cNvPicPr>
          <p:nvPr/>
        </p:nvPicPr>
        <p:blipFill>
          <a:blip r:embed="rId2" cstate="print"/>
          <a:srcRect/>
          <a:stretch>
            <a:fillRect/>
          </a:stretch>
        </p:blipFill>
        <p:spPr bwMode="auto">
          <a:xfrm>
            <a:off x="1692275" y="3429000"/>
            <a:ext cx="5688013" cy="2211388"/>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ext Box 4"/>
          <p:cNvSpPr txBox="1">
            <a:spLocks noChangeArrowheads="1"/>
          </p:cNvSpPr>
          <p:nvPr/>
        </p:nvSpPr>
        <p:spPr bwMode="auto">
          <a:xfrm>
            <a:off x="539750" y="188913"/>
            <a:ext cx="8353425" cy="5349875"/>
          </a:xfrm>
          <a:prstGeom prst="rect">
            <a:avLst/>
          </a:prstGeom>
          <a:noFill/>
          <a:ln w="9525">
            <a:noFill/>
            <a:miter lim="800000"/>
            <a:headEnd/>
            <a:tailEnd/>
          </a:ln>
        </p:spPr>
        <p:txBody>
          <a:bodyPr>
            <a:spAutoFit/>
          </a:bodyPr>
          <a:lstStyle/>
          <a:p>
            <a:pPr>
              <a:lnSpc>
                <a:spcPct val="120000"/>
              </a:lnSpc>
            </a:pPr>
            <a:r>
              <a:rPr lang="el-GR" sz="2400" b="1">
                <a:solidFill>
                  <a:srgbClr val="FF3300"/>
                </a:solidFill>
              </a:rPr>
              <a:t>Η έννοια του συστήματος έχει προσεγγιστεί από πολλούς σημαντικούς συγγραφείς όπως για παράδειγμα:</a:t>
            </a:r>
          </a:p>
          <a:p>
            <a:pPr>
              <a:lnSpc>
                <a:spcPct val="120000"/>
              </a:lnSpc>
              <a:buFontTx/>
              <a:buChar char="•"/>
            </a:pPr>
            <a:r>
              <a:rPr lang="el-GR" sz="2400" b="1"/>
              <a:t> </a:t>
            </a:r>
            <a:r>
              <a:rPr lang="el-GR" sz="2400" b="1">
                <a:solidFill>
                  <a:srgbClr val="336600"/>
                </a:solidFill>
              </a:rPr>
              <a:t>«Σύστημα είναι ένα σύνολο στοιχείων σε αλληλεπίδραση» (de Rosney, 1975).</a:t>
            </a:r>
          </a:p>
          <a:p>
            <a:pPr>
              <a:lnSpc>
                <a:spcPct val="120000"/>
              </a:lnSpc>
              <a:buFontTx/>
              <a:buChar char="•"/>
            </a:pPr>
            <a:r>
              <a:rPr lang="el-GR" sz="2400" b="1">
                <a:solidFill>
                  <a:srgbClr val="336600"/>
                </a:solidFill>
              </a:rPr>
              <a:t> «Σύστημα είναι μια σφαιρική ενότητα που οργανώνεται από τις διασυνδέσεις μεταξύ στοιχείων, δράσεων και ατόμων» (Morin, 1977).</a:t>
            </a:r>
          </a:p>
          <a:p>
            <a:pPr>
              <a:lnSpc>
                <a:spcPct val="120000"/>
              </a:lnSpc>
              <a:buFontTx/>
              <a:buChar char="•"/>
            </a:pPr>
            <a:r>
              <a:rPr lang="el-GR" sz="2400" b="1">
                <a:solidFill>
                  <a:srgbClr val="336600"/>
                </a:solidFill>
              </a:rPr>
              <a:t> «Σύστημα είναι ένα Ενιαίο Σύνολο από αλληλένδετα μέρη, δηλαδή από στοιχεία που έχουν διασυνδέσεις αλληλεξάρτησης και αλληλεπίδρασης» (Δεκλερής, 1986).</a:t>
            </a:r>
          </a:p>
        </p:txBody>
      </p:sp>
      <p:sp>
        <p:nvSpPr>
          <p:cNvPr id="29701" name="Text Box 5"/>
          <p:cNvSpPr txBox="1">
            <a:spLocks noChangeArrowheads="1"/>
          </p:cNvSpPr>
          <p:nvPr/>
        </p:nvSpPr>
        <p:spPr bwMode="auto">
          <a:xfrm>
            <a:off x="468313" y="5426075"/>
            <a:ext cx="8353425" cy="1431925"/>
          </a:xfrm>
          <a:prstGeom prst="rect">
            <a:avLst/>
          </a:prstGeom>
          <a:noFill/>
          <a:ln w="9525">
            <a:noFill/>
            <a:miter lim="800000"/>
            <a:headEnd/>
            <a:tailEnd/>
          </a:ln>
        </p:spPr>
        <p:txBody>
          <a:bodyPr>
            <a:spAutoFit/>
          </a:bodyPr>
          <a:lstStyle/>
          <a:p>
            <a:r>
              <a:rPr lang="el-GR" sz="2200" b="1">
                <a:solidFill>
                  <a:srgbClr val="FF3300"/>
                </a:solidFill>
              </a:rPr>
              <a:t>Το κοινό στοιχείο όλων των παραπάνω προσεγγίσεων της έννοιας του «συστήματος» είναι </a:t>
            </a:r>
            <a:r>
              <a:rPr lang="el-GR" sz="2200" b="1" u="sng">
                <a:solidFill>
                  <a:srgbClr val="FF3300"/>
                </a:solidFill>
              </a:rPr>
              <a:t>η έμφαση που δίνεται στις σχέσεις που συνδέουν μεταξύ τους τα διάφορα στοιχεία του αντικειμένου μελέτης</a:t>
            </a:r>
            <a:r>
              <a:rPr lang="el-GR" sz="2200" b="1">
                <a:solidFill>
                  <a:srgbClr val="FF33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9700">
                                            <p:txEl>
                                              <p:pRg st="1" end="1"/>
                                            </p:txEl>
                                          </p:spTgt>
                                        </p:tgtEl>
                                        <p:attrNameLst>
                                          <p:attrName>style.visibility</p:attrName>
                                        </p:attrNameLst>
                                      </p:cBhvr>
                                      <p:to>
                                        <p:strVal val="visible"/>
                                      </p:to>
                                    </p:set>
                                    <p:animEffect transition="in" filter="box(in)">
                                      <p:cBhvr>
                                        <p:cTn id="7" dur="500"/>
                                        <p:tgtEl>
                                          <p:spTgt spid="2970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9700">
                                            <p:txEl>
                                              <p:pRg st="2" end="2"/>
                                            </p:txEl>
                                          </p:spTgt>
                                        </p:tgtEl>
                                        <p:attrNameLst>
                                          <p:attrName>style.visibility</p:attrName>
                                        </p:attrNameLst>
                                      </p:cBhvr>
                                      <p:to>
                                        <p:strVal val="visible"/>
                                      </p:to>
                                    </p:set>
                                    <p:animEffect transition="in" filter="box(in)">
                                      <p:cBhvr>
                                        <p:cTn id="12" dur="500"/>
                                        <p:tgtEl>
                                          <p:spTgt spid="2970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9700">
                                            <p:txEl>
                                              <p:pRg st="3" end="3"/>
                                            </p:txEl>
                                          </p:spTgt>
                                        </p:tgtEl>
                                        <p:attrNameLst>
                                          <p:attrName>style.visibility</p:attrName>
                                        </p:attrNameLst>
                                      </p:cBhvr>
                                      <p:to>
                                        <p:strVal val="visible"/>
                                      </p:to>
                                    </p:set>
                                    <p:animEffect transition="in" filter="box(in)">
                                      <p:cBhvr>
                                        <p:cTn id="17" dur="500"/>
                                        <p:tgtEl>
                                          <p:spTgt spid="2970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9701"/>
                                        </p:tgtEl>
                                        <p:attrNameLst>
                                          <p:attrName>style.visibility</p:attrName>
                                        </p:attrNameLst>
                                      </p:cBhvr>
                                      <p:to>
                                        <p:strVal val="visible"/>
                                      </p:to>
                                    </p:set>
                                    <p:animEffect transition="in" filter="box(in)">
                                      <p:cBhvr>
                                        <p:cTn id="22" dur="500"/>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38914" name="Text Box 4"/>
          <p:cNvSpPr txBox="1">
            <a:spLocks noChangeArrowheads="1"/>
          </p:cNvSpPr>
          <p:nvPr/>
        </p:nvSpPr>
        <p:spPr bwMode="auto">
          <a:xfrm>
            <a:off x="468313" y="1484313"/>
            <a:ext cx="8207375" cy="3189287"/>
          </a:xfrm>
          <a:prstGeom prst="rect">
            <a:avLst/>
          </a:prstGeom>
          <a:solidFill>
            <a:srgbClr val="FFFF66"/>
          </a:solidFill>
          <a:ln w="9525">
            <a:noFill/>
            <a:miter lim="800000"/>
            <a:headEnd/>
            <a:tailEnd/>
          </a:ln>
        </p:spPr>
        <p:txBody>
          <a:bodyPr lIns="342000" tIns="298800" rIns="342000" bIns="298800">
            <a:spAutoFit/>
          </a:bodyPr>
          <a:lstStyle/>
          <a:p>
            <a:r>
              <a:rPr lang="el-GR" sz="2400" b="1">
                <a:solidFill>
                  <a:srgbClr val="0033CC"/>
                </a:solidFill>
              </a:rPr>
              <a:t>Η συστημική προσέγγιση προέκυψε ως αναγκαία λύση για να αναπληρώσει τα κενά  της </a:t>
            </a:r>
            <a:r>
              <a:rPr lang="el-GR" sz="2400" b="1">
                <a:solidFill>
                  <a:srgbClr val="FF3300"/>
                </a:solidFill>
              </a:rPr>
              <a:t>αναλυτικής- παραδοσιακής- μηχανιστικής άποψης</a:t>
            </a:r>
            <a:r>
              <a:rPr lang="el-GR" sz="2400" b="1">
                <a:solidFill>
                  <a:srgbClr val="0033CC"/>
                </a:solidFill>
              </a:rPr>
              <a:t> που κυριάρχησε στη δυτική επιστήμη κατά τους τελευταίους αιώνες και για να δώσει μια εναλλακτική λύση στα αδιέξοδα στα οποία αυτή οδηγεί.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32772" name="Text Box 4"/>
          <p:cNvSpPr txBox="1">
            <a:spLocks noChangeArrowheads="1"/>
          </p:cNvSpPr>
          <p:nvPr/>
        </p:nvSpPr>
        <p:spPr bwMode="auto">
          <a:xfrm>
            <a:off x="179388" y="908050"/>
            <a:ext cx="8569325" cy="4894263"/>
          </a:xfrm>
          <a:prstGeom prst="rect">
            <a:avLst/>
          </a:prstGeom>
          <a:noFill/>
          <a:ln w="9525">
            <a:noFill/>
            <a:miter lim="800000"/>
            <a:headEnd/>
            <a:tailEnd/>
          </a:ln>
          <a:effectLst/>
        </p:spPr>
        <p:txBody>
          <a:bodyPr>
            <a:spAutoFit/>
          </a:bodyPr>
          <a:lstStyle/>
          <a:p>
            <a:pPr>
              <a:defRPr/>
            </a:pPr>
            <a:r>
              <a:rPr lang="el-GR" sz="2400" b="1" dirty="0">
                <a:solidFill>
                  <a:srgbClr val="99FF33"/>
                </a:solidFill>
                <a:effectLst>
                  <a:outerShdw blurRad="38100" dist="38100" dir="2700000" algn="tl">
                    <a:srgbClr val="000000"/>
                  </a:outerShdw>
                </a:effectLst>
              </a:rPr>
              <a:t>Η </a:t>
            </a:r>
            <a:r>
              <a:rPr lang="el-GR" sz="2400" b="1" dirty="0" err="1">
                <a:solidFill>
                  <a:srgbClr val="99FF33"/>
                </a:solidFill>
                <a:effectLst>
                  <a:outerShdw blurRad="38100" dist="38100" dir="2700000" algn="tl">
                    <a:srgbClr val="000000"/>
                  </a:outerShdw>
                </a:effectLst>
              </a:rPr>
              <a:t>συστημική</a:t>
            </a:r>
            <a:r>
              <a:rPr lang="el-GR" sz="2400" b="1" dirty="0">
                <a:solidFill>
                  <a:srgbClr val="99FF33"/>
                </a:solidFill>
                <a:effectLst>
                  <a:outerShdw blurRad="38100" dist="38100" dir="2700000" algn="tl">
                    <a:srgbClr val="000000"/>
                  </a:outerShdw>
                </a:effectLst>
              </a:rPr>
              <a:t> προσέγγιση βλέπει τον κόσμο από την οπτική των σχέσεων και της ολοκλήρωσης. Τα συστήματα είναι ολοκληρωμένα σύνολα που οι ιδιότητές τους δεν μπορούν να αναχθούν σ’ εκείνες των μικρότερων τμημάτων.</a:t>
            </a:r>
            <a:r>
              <a:rPr lang="el-GR" sz="2400" dirty="0">
                <a:solidFill>
                  <a:srgbClr val="FFFF66"/>
                </a:solidFill>
              </a:rPr>
              <a:t> Η προσέγγιση των συστημάτων αντί να αναζητά αναγωγικά τα βασικά δομικά στοιχεία ή τις βασικές ουσίες, στρέφει την προσοχή της προς τις βασικές αρχές της οργάνωσης (</a:t>
            </a:r>
            <a:r>
              <a:rPr lang="el-GR" sz="2400" dirty="0" err="1">
                <a:solidFill>
                  <a:srgbClr val="FFFF66"/>
                </a:solidFill>
              </a:rPr>
              <a:t>Capra</a:t>
            </a:r>
            <a:r>
              <a:rPr lang="el-GR" sz="2400" dirty="0">
                <a:solidFill>
                  <a:srgbClr val="FFFF66"/>
                </a:solidFill>
              </a:rPr>
              <a:t>, 1982). Μια τέτοιου είδους προσέγγιση είναι πλέον αναγκαία ιδιαίτερα και στο χώρο των Φυσικών Επιστημών όπου έχει επικρατήσει η μηχανιστική και κατακερματισμένη σκέψη (</a:t>
            </a:r>
            <a:r>
              <a:rPr lang="el-GR" sz="2400" dirty="0" err="1">
                <a:solidFill>
                  <a:srgbClr val="FFFF66"/>
                </a:solidFill>
              </a:rPr>
              <a:t>Μορέν</a:t>
            </a:r>
            <a:r>
              <a:rPr lang="el-GR" sz="2400" dirty="0">
                <a:solidFill>
                  <a:srgbClr val="FFFF66"/>
                </a:solidFill>
              </a:rPr>
              <a:t>, 1993) που οφείλεται στη βαθιά επίδραση της καρτεσιανής, μηχανιστικής αντίληψης του κόσμου από τον 17ο αιώνα (</a:t>
            </a:r>
            <a:r>
              <a:rPr lang="el-GR" sz="2400" dirty="0" err="1">
                <a:solidFill>
                  <a:srgbClr val="FFFF66"/>
                </a:solidFill>
              </a:rPr>
              <a:t>Capra</a:t>
            </a:r>
            <a:r>
              <a:rPr lang="el-GR" sz="2400" dirty="0">
                <a:solidFill>
                  <a:srgbClr val="FFFF66"/>
                </a:solidFill>
              </a:rPr>
              <a:t>, 1982).</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33CC"/>
        </a:solidFill>
        <a:effectLst/>
      </p:bgPr>
    </p:bg>
    <p:spTree>
      <p:nvGrpSpPr>
        <p:cNvPr id="1" name=""/>
        <p:cNvGrpSpPr/>
        <p:nvPr/>
      </p:nvGrpSpPr>
      <p:grpSpPr>
        <a:xfrm>
          <a:off x="0" y="0"/>
          <a:ext cx="0" cy="0"/>
          <a:chOff x="0" y="0"/>
          <a:chExt cx="0" cy="0"/>
        </a:xfrm>
      </p:grpSpPr>
      <p:sp>
        <p:nvSpPr>
          <p:cNvPr id="40962" name="Text Box 4"/>
          <p:cNvSpPr txBox="1">
            <a:spLocks noChangeArrowheads="1"/>
          </p:cNvSpPr>
          <p:nvPr/>
        </p:nvSpPr>
        <p:spPr bwMode="auto">
          <a:xfrm>
            <a:off x="684213" y="836613"/>
            <a:ext cx="7991475" cy="4108450"/>
          </a:xfrm>
          <a:prstGeom prst="rect">
            <a:avLst/>
          </a:prstGeom>
          <a:noFill/>
          <a:ln w="9525">
            <a:noFill/>
            <a:miter lim="800000"/>
            <a:headEnd/>
            <a:tailEnd/>
          </a:ln>
        </p:spPr>
        <p:txBody>
          <a:bodyPr>
            <a:spAutoFit/>
          </a:bodyPr>
          <a:lstStyle/>
          <a:p>
            <a:pPr algn="ctr"/>
            <a:r>
              <a:rPr lang="el-GR" sz="2400" b="1">
                <a:solidFill>
                  <a:srgbClr val="FFFF66"/>
                </a:solidFill>
              </a:rPr>
              <a:t>Η ΣΥΣΤΗΜΙΚΗ ΠΡΟΣΕΓΓΙΣΗ ΣΤΗΝ ΕΚΠΑΙΔΕΥΣΗ</a:t>
            </a:r>
          </a:p>
          <a:p>
            <a:endParaRPr lang="el-GR" sz="2400">
              <a:solidFill>
                <a:schemeClr val="bg1"/>
              </a:solidFill>
            </a:endParaRPr>
          </a:p>
          <a:p>
            <a:r>
              <a:rPr lang="el-GR" sz="2400">
                <a:solidFill>
                  <a:schemeClr val="bg1"/>
                </a:solidFill>
              </a:rPr>
              <a:t>Σύμφωνα με τον de Rosney (1975), η συστημική προσέγγιση στην εκπαίδευση δε θα μπορούσε να αντικαταστήσει την υπάρχουσα (αναλυτική) προσέγγιση ούτε να λύσει μαγικά τα βασικά της προβλήματα. Ο σκοπός της είναι να λειτουργήσει ως ένα απαραίτητο συμπλήρωμα. Η αποτελεσματική λειτουργία αυτής της</a:t>
            </a:r>
          </a:p>
          <a:p>
            <a:r>
              <a:rPr lang="el-GR" sz="2400">
                <a:solidFill>
                  <a:schemeClr val="bg1"/>
                </a:solidFill>
              </a:rPr>
              <a:t>συμπληρωματικότητας γίνεται ταυτόχρονα μέσω της απλοποίησης και του εμπλουτισμού της υπάρχουσας εκπαίδευσης.</a:t>
            </a:r>
          </a:p>
        </p:txBody>
      </p:sp>
      <p:pic>
        <p:nvPicPr>
          <p:cNvPr id="40963" name="Picture 5" descr="children17"/>
          <p:cNvPicPr>
            <a:picLocks noChangeAspect="1" noChangeArrowheads="1" noCrop="1"/>
          </p:cNvPicPr>
          <p:nvPr/>
        </p:nvPicPr>
        <p:blipFill>
          <a:blip r:embed="rId2" cstate="print"/>
          <a:srcRect/>
          <a:stretch>
            <a:fillRect/>
          </a:stretch>
        </p:blipFill>
        <p:spPr bwMode="auto">
          <a:xfrm>
            <a:off x="6659563" y="4765675"/>
            <a:ext cx="2484437" cy="20923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Text Box 4"/>
          <p:cNvSpPr txBox="1">
            <a:spLocks noChangeArrowheads="1"/>
          </p:cNvSpPr>
          <p:nvPr/>
        </p:nvSpPr>
        <p:spPr bwMode="auto">
          <a:xfrm>
            <a:off x="971550" y="188913"/>
            <a:ext cx="6408738" cy="457200"/>
          </a:xfrm>
          <a:prstGeom prst="rect">
            <a:avLst/>
          </a:prstGeom>
          <a:solidFill>
            <a:srgbClr val="66FFFF"/>
          </a:solidFill>
          <a:ln w="9525">
            <a:noFill/>
            <a:miter lim="800000"/>
            <a:headEnd/>
            <a:tailEnd/>
          </a:ln>
        </p:spPr>
        <p:txBody>
          <a:bodyPr>
            <a:spAutoFit/>
          </a:bodyPr>
          <a:lstStyle/>
          <a:p>
            <a:pPr algn="ctr">
              <a:spcBef>
                <a:spcPct val="50000"/>
              </a:spcBef>
            </a:pPr>
            <a:r>
              <a:rPr lang="el-GR" sz="2400" b="1">
                <a:solidFill>
                  <a:srgbClr val="FF3300"/>
                </a:solidFill>
              </a:rPr>
              <a:t>Η εκπλήρωση της αρχής της αειφορίας</a:t>
            </a:r>
          </a:p>
        </p:txBody>
      </p:sp>
      <p:sp>
        <p:nvSpPr>
          <p:cNvPr id="27653" name="Text Box 5"/>
          <p:cNvSpPr txBox="1">
            <a:spLocks noChangeArrowheads="1"/>
          </p:cNvSpPr>
          <p:nvPr/>
        </p:nvSpPr>
        <p:spPr bwMode="auto">
          <a:xfrm>
            <a:off x="755650" y="908050"/>
            <a:ext cx="7848600" cy="822325"/>
          </a:xfrm>
          <a:prstGeom prst="rect">
            <a:avLst/>
          </a:prstGeom>
          <a:solidFill>
            <a:srgbClr val="FFCCFF"/>
          </a:solidFill>
          <a:ln w="9525">
            <a:noFill/>
            <a:miter lim="800000"/>
            <a:headEnd/>
            <a:tailEnd/>
          </a:ln>
        </p:spPr>
        <p:txBody>
          <a:bodyPr>
            <a:spAutoFit/>
          </a:bodyPr>
          <a:lstStyle/>
          <a:p>
            <a:pPr algn="ctr"/>
            <a:r>
              <a:rPr lang="el-GR" sz="2400" b="1">
                <a:solidFill>
                  <a:srgbClr val="0033CC"/>
                </a:solidFill>
              </a:rPr>
              <a:t>Η Περιβαλλοντική Εκπαίδευση ως Συμμετοχή στην/για την Κοινότητα</a:t>
            </a:r>
          </a:p>
        </p:txBody>
      </p:sp>
      <p:sp>
        <p:nvSpPr>
          <p:cNvPr id="27654" name="Text Box 6"/>
          <p:cNvSpPr txBox="1">
            <a:spLocks noChangeArrowheads="1"/>
          </p:cNvSpPr>
          <p:nvPr/>
        </p:nvSpPr>
        <p:spPr bwMode="auto">
          <a:xfrm>
            <a:off x="395288" y="2060575"/>
            <a:ext cx="3457575" cy="822325"/>
          </a:xfrm>
          <a:prstGeom prst="rect">
            <a:avLst/>
          </a:prstGeom>
          <a:solidFill>
            <a:srgbClr val="FFFF66"/>
          </a:solidFill>
          <a:ln w="9525">
            <a:noFill/>
            <a:miter lim="800000"/>
            <a:headEnd/>
            <a:tailEnd/>
          </a:ln>
        </p:spPr>
        <p:txBody>
          <a:bodyPr>
            <a:spAutoFit/>
          </a:bodyPr>
          <a:lstStyle/>
          <a:p>
            <a:pPr algn="ctr"/>
            <a:r>
              <a:rPr lang="el-GR" sz="2400" b="1">
                <a:solidFill>
                  <a:srgbClr val="336600"/>
                </a:solidFill>
              </a:rPr>
              <a:t>Προσανατολισμός στη Δράση</a:t>
            </a:r>
          </a:p>
        </p:txBody>
      </p:sp>
      <p:sp>
        <p:nvSpPr>
          <p:cNvPr id="27655" name="Text Box 7"/>
          <p:cNvSpPr txBox="1">
            <a:spLocks noChangeArrowheads="1"/>
          </p:cNvSpPr>
          <p:nvPr/>
        </p:nvSpPr>
        <p:spPr bwMode="auto">
          <a:xfrm>
            <a:off x="5435600" y="1989138"/>
            <a:ext cx="3457575" cy="822325"/>
          </a:xfrm>
          <a:prstGeom prst="rect">
            <a:avLst/>
          </a:prstGeom>
          <a:solidFill>
            <a:srgbClr val="336600"/>
          </a:solidFill>
          <a:ln w="9525">
            <a:noFill/>
            <a:miter lim="800000"/>
            <a:headEnd/>
            <a:tailEnd/>
          </a:ln>
        </p:spPr>
        <p:txBody>
          <a:bodyPr>
            <a:spAutoFit/>
          </a:bodyPr>
          <a:lstStyle/>
          <a:p>
            <a:pPr algn="ctr"/>
            <a:r>
              <a:rPr lang="el-GR" sz="2400" b="1">
                <a:solidFill>
                  <a:srgbClr val="FFFF66"/>
                </a:solidFill>
              </a:rPr>
              <a:t>Η Άμεση Εμπειρία του Φυσικού Κόσμου</a:t>
            </a:r>
          </a:p>
        </p:txBody>
      </p:sp>
      <p:sp>
        <p:nvSpPr>
          <p:cNvPr id="27656" name="Text Box 8"/>
          <p:cNvSpPr txBox="1">
            <a:spLocks noChangeArrowheads="1"/>
          </p:cNvSpPr>
          <p:nvPr/>
        </p:nvSpPr>
        <p:spPr bwMode="auto">
          <a:xfrm>
            <a:off x="179388" y="3068638"/>
            <a:ext cx="4465637" cy="1187450"/>
          </a:xfrm>
          <a:prstGeom prst="rect">
            <a:avLst/>
          </a:prstGeom>
          <a:solidFill>
            <a:srgbClr val="336600"/>
          </a:solidFill>
          <a:ln w="9525">
            <a:noFill/>
            <a:miter lim="800000"/>
            <a:headEnd/>
            <a:tailEnd/>
          </a:ln>
        </p:spPr>
        <p:txBody>
          <a:bodyPr>
            <a:spAutoFit/>
          </a:bodyPr>
          <a:lstStyle/>
          <a:p>
            <a:r>
              <a:rPr lang="el-GR" sz="2400" b="1">
                <a:solidFill>
                  <a:schemeClr val="bg1"/>
                </a:solidFill>
              </a:rPr>
              <a:t>Η Αξιοποίηση Βασικών Αρχών της Κριτικής Παιδαγωγικής</a:t>
            </a:r>
          </a:p>
        </p:txBody>
      </p:sp>
      <p:sp>
        <p:nvSpPr>
          <p:cNvPr id="27657" name="Text Box 9"/>
          <p:cNvSpPr txBox="1">
            <a:spLocks noChangeArrowheads="1"/>
          </p:cNvSpPr>
          <p:nvPr/>
        </p:nvSpPr>
        <p:spPr bwMode="auto">
          <a:xfrm>
            <a:off x="5940425" y="3068638"/>
            <a:ext cx="2665413" cy="822325"/>
          </a:xfrm>
          <a:prstGeom prst="rect">
            <a:avLst/>
          </a:prstGeom>
          <a:solidFill>
            <a:srgbClr val="FF3300"/>
          </a:solidFill>
          <a:ln w="9525">
            <a:noFill/>
            <a:miter lim="800000"/>
            <a:headEnd/>
            <a:tailEnd/>
          </a:ln>
        </p:spPr>
        <p:txBody>
          <a:bodyPr>
            <a:spAutoFit/>
          </a:bodyPr>
          <a:lstStyle/>
          <a:p>
            <a:pPr algn="ctr"/>
            <a:r>
              <a:rPr lang="el-GR" sz="2400" b="1">
                <a:solidFill>
                  <a:srgbClr val="FFFF66"/>
                </a:solidFill>
              </a:rPr>
              <a:t>Η Ολιστική προσέγγιση</a:t>
            </a:r>
          </a:p>
        </p:txBody>
      </p:sp>
      <p:sp>
        <p:nvSpPr>
          <p:cNvPr id="27658" name="Text Box 10"/>
          <p:cNvSpPr txBox="1">
            <a:spLocks noChangeArrowheads="1"/>
          </p:cNvSpPr>
          <p:nvPr/>
        </p:nvSpPr>
        <p:spPr bwMode="auto">
          <a:xfrm>
            <a:off x="4932363" y="4005263"/>
            <a:ext cx="3779837" cy="1917700"/>
          </a:xfrm>
          <a:prstGeom prst="rect">
            <a:avLst/>
          </a:prstGeom>
          <a:solidFill>
            <a:srgbClr val="0033CC"/>
          </a:solidFill>
          <a:ln w="9525">
            <a:noFill/>
            <a:miter lim="800000"/>
            <a:headEnd/>
            <a:tailEnd/>
          </a:ln>
        </p:spPr>
        <p:txBody>
          <a:bodyPr>
            <a:spAutoFit/>
          </a:bodyPr>
          <a:lstStyle/>
          <a:p>
            <a:r>
              <a:rPr lang="el-GR" sz="2400" b="1">
                <a:solidFill>
                  <a:srgbClr val="FFCCFF"/>
                </a:solidFill>
              </a:rPr>
              <a:t>Η Εκπλήρωση των Αρχών της Διεπιστημονικής και της Διαθεματικής</a:t>
            </a:r>
          </a:p>
          <a:p>
            <a:r>
              <a:rPr lang="el-GR" sz="2400" b="1">
                <a:solidFill>
                  <a:srgbClr val="FFCCFF"/>
                </a:solidFill>
              </a:rPr>
              <a:t>Προσέγγισης</a:t>
            </a:r>
          </a:p>
        </p:txBody>
      </p:sp>
      <p:sp>
        <p:nvSpPr>
          <p:cNvPr id="27660" name="Text Box 12"/>
          <p:cNvSpPr txBox="1">
            <a:spLocks noChangeArrowheads="1"/>
          </p:cNvSpPr>
          <p:nvPr/>
        </p:nvSpPr>
        <p:spPr bwMode="auto">
          <a:xfrm>
            <a:off x="539750" y="4652963"/>
            <a:ext cx="4032250" cy="457200"/>
          </a:xfrm>
          <a:prstGeom prst="rect">
            <a:avLst/>
          </a:prstGeom>
          <a:solidFill>
            <a:srgbClr val="FF3300"/>
          </a:solidFill>
          <a:ln w="9525">
            <a:noFill/>
            <a:miter lim="800000"/>
            <a:headEnd/>
            <a:tailEnd/>
          </a:ln>
        </p:spPr>
        <p:txBody>
          <a:bodyPr>
            <a:spAutoFit/>
          </a:bodyPr>
          <a:lstStyle/>
          <a:p>
            <a:pPr algn="ctr"/>
            <a:r>
              <a:rPr lang="el-GR" sz="2400" b="1">
                <a:solidFill>
                  <a:srgbClr val="66FFFF"/>
                </a:solidFill>
              </a:rPr>
              <a:t>Η Συστημική προσέγγιση</a:t>
            </a:r>
          </a:p>
        </p:txBody>
      </p:sp>
      <p:sp>
        <p:nvSpPr>
          <p:cNvPr id="27661" name="Text Box 13"/>
          <p:cNvSpPr txBox="1">
            <a:spLocks noChangeArrowheads="1"/>
          </p:cNvSpPr>
          <p:nvPr/>
        </p:nvSpPr>
        <p:spPr bwMode="auto">
          <a:xfrm>
            <a:off x="250825" y="6035675"/>
            <a:ext cx="7848600" cy="457200"/>
          </a:xfrm>
          <a:prstGeom prst="rect">
            <a:avLst/>
          </a:prstGeom>
          <a:solidFill>
            <a:srgbClr val="FFCCFF"/>
          </a:solidFill>
          <a:ln w="9525">
            <a:noFill/>
            <a:miter lim="800000"/>
            <a:headEnd/>
            <a:tailEnd/>
          </a:ln>
        </p:spPr>
        <p:txBody>
          <a:bodyPr>
            <a:spAutoFit/>
          </a:bodyPr>
          <a:lstStyle/>
          <a:p>
            <a:r>
              <a:rPr lang="el-GR" sz="2400"/>
              <a:t>H Υιοθέτηση των Αρχών της Συνεργατικής Διερεύνησης</a:t>
            </a:r>
            <a:endParaRPr lang="el-GR" sz="2400" b="1">
              <a:solidFill>
                <a:srgbClr val="0033CC"/>
              </a:solidFill>
            </a:endParaRPr>
          </a:p>
        </p:txBody>
      </p:sp>
      <p:pic>
        <p:nvPicPr>
          <p:cNvPr id="27662" name="Picture 14" descr="3dbak"/>
          <p:cNvPicPr>
            <a:picLocks noChangeAspect="1" noChangeArrowheads="1" noCrop="1"/>
          </p:cNvPicPr>
          <p:nvPr/>
        </p:nvPicPr>
        <p:blipFill>
          <a:blip r:embed="rId2" cstate="print"/>
          <a:srcRect/>
          <a:stretch>
            <a:fillRect/>
          </a:stretch>
        </p:blipFill>
        <p:spPr bwMode="auto">
          <a:xfrm>
            <a:off x="7667625" y="260350"/>
            <a:ext cx="1008063" cy="446088"/>
          </a:xfrm>
          <a:prstGeom prst="rect">
            <a:avLst/>
          </a:prstGeom>
          <a:noFill/>
          <a:ln w="9525">
            <a:noFill/>
            <a:miter lim="800000"/>
            <a:headEnd/>
            <a:tailEnd/>
          </a:ln>
        </p:spPr>
      </p:pic>
      <p:pic>
        <p:nvPicPr>
          <p:cNvPr id="27664" name="Picture 16" descr="3dbak"/>
          <p:cNvPicPr>
            <a:picLocks noChangeAspect="1" noChangeArrowheads="1" noCrop="1"/>
          </p:cNvPicPr>
          <p:nvPr/>
        </p:nvPicPr>
        <p:blipFill>
          <a:blip r:embed="rId2" cstate="print"/>
          <a:srcRect/>
          <a:stretch>
            <a:fillRect/>
          </a:stretch>
        </p:blipFill>
        <p:spPr bwMode="auto">
          <a:xfrm>
            <a:off x="7883525" y="476250"/>
            <a:ext cx="1008063" cy="446088"/>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5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65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65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65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66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66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27662"/>
                                        </p:tgtEl>
                                        <p:attrNameLst>
                                          <p:attrName>style.visibility</p:attrName>
                                        </p:attrNameLst>
                                      </p:cBhvr>
                                      <p:to>
                                        <p:strVal val="visible"/>
                                      </p:to>
                                    </p:set>
                                    <p:animEffect transition="in" filter="dissolve">
                                      <p:cBhvr>
                                        <p:cTn id="43" dur="500"/>
                                        <p:tgtEl>
                                          <p:spTgt spid="27662"/>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nodeType="clickEffect">
                                  <p:stCondLst>
                                    <p:cond delay="0"/>
                                  </p:stCondLst>
                                  <p:childTnLst>
                                    <p:set>
                                      <p:cBhvr>
                                        <p:cTn id="47" dur="1" fill="hold">
                                          <p:stCondLst>
                                            <p:cond delay="0"/>
                                          </p:stCondLst>
                                        </p:cTn>
                                        <p:tgtEl>
                                          <p:spTgt spid="27664"/>
                                        </p:tgtEl>
                                        <p:attrNameLst>
                                          <p:attrName>style.visibility</p:attrName>
                                        </p:attrNameLst>
                                      </p:cBhvr>
                                      <p:to>
                                        <p:strVal val="visible"/>
                                      </p:to>
                                    </p:set>
                                    <p:animEffect transition="in" filter="dissolve">
                                      <p:cBhvr>
                                        <p:cTn id="48" dur="500"/>
                                        <p:tgtEl>
                                          <p:spTgt spid="276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p:bldP spid="27653" grpId="0" animBg="1"/>
      <p:bldP spid="27654" grpId="0" animBg="1"/>
      <p:bldP spid="27655" grpId="0" animBg="1"/>
      <p:bldP spid="27656" grpId="0" animBg="1"/>
      <p:bldP spid="27657" grpId="0" animBg="1"/>
      <p:bldP spid="27658" grpId="0" animBg="1"/>
      <p:bldP spid="27660" grpId="0" animBg="1"/>
      <p:bldP spid="27661"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0" y="188913"/>
            <a:ext cx="4319588" cy="1311275"/>
          </a:xfrm>
          <a:prstGeom prst="rect">
            <a:avLst/>
          </a:prstGeom>
          <a:noFill/>
          <a:ln w="9525">
            <a:noFill/>
            <a:miter lim="800000"/>
            <a:headEnd/>
            <a:tailEnd/>
          </a:ln>
        </p:spPr>
        <p:txBody>
          <a:bodyPr>
            <a:spAutoFit/>
          </a:bodyPr>
          <a:lstStyle/>
          <a:p>
            <a:r>
              <a:rPr lang="el-GR" sz="2000" b="1">
                <a:solidFill>
                  <a:schemeClr val="bg1"/>
                </a:solidFill>
              </a:rPr>
              <a:t>Η </a:t>
            </a:r>
            <a:r>
              <a:rPr lang="el-GR" sz="2000" b="1">
                <a:solidFill>
                  <a:srgbClr val="FF3300"/>
                </a:solidFill>
              </a:rPr>
              <a:t>απλοποίηση </a:t>
            </a:r>
            <a:r>
              <a:rPr lang="el-GR" sz="2000" b="1">
                <a:solidFill>
                  <a:schemeClr val="bg1"/>
                </a:solidFill>
              </a:rPr>
              <a:t>γίνεται διότι αν συνεχιζόταν η αναλυτική τακτική θα υπήρχε μεγάλος</a:t>
            </a:r>
          </a:p>
          <a:p>
            <a:r>
              <a:rPr lang="el-GR" sz="2000" b="1">
                <a:solidFill>
                  <a:schemeClr val="bg1"/>
                </a:solidFill>
              </a:rPr>
              <a:t>όγκος πληροφορίας.</a:t>
            </a:r>
          </a:p>
        </p:txBody>
      </p:sp>
      <p:sp>
        <p:nvSpPr>
          <p:cNvPr id="34821" name="Text Box 5"/>
          <p:cNvSpPr txBox="1">
            <a:spLocks noChangeArrowheads="1"/>
          </p:cNvSpPr>
          <p:nvPr/>
        </p:nvSpPr>
        <p:spPr bwMode="auto">
          <a:xfrm>
            <a:off x="4824413" y="260350"/>
            <a:ext cx="4319587" cy="2835275"/>
          </a:xfrm>
          <a:prstGeom prst="rect">
            <a:avLst/>
          </a:prstGeom>
          <a:noFill/>
          <a:ln w="9525">
            <a:noFill/>
            <a:miter lim="800000"/>
            <a:headEnd/>
            <a:tailEnd/>
          </a:ln>
        </p:spPr>
        <p:txBody>
          <a:bodyPr>
            <a:spAutoFit/>
          </a:bodyPr>
          <a:lstStyle/>
          <a:p>
            <a:r>
              <a:rPr lang="el-GR" sz="2000" b="1">
                <a:solidFill>
                  <a:schemeClr val="bg1"/>
                </a:solidFill>
              </a:rPr>
              <a:t>Ο </a:t>
            </a:r>
            <a:r>
              <a:rPr lang="el-GR" sz="2000" b="1">
                <a:solidFill>
                  <a:srgbClr val="FF3300"/>
                </a:solidFill>
              </a:rPr>
              <a:t>εμπλουτισμός</a:t>
            </a:r>
            <a:r>
              <a:rPr lang="el-GR" sz="2000" b="1">
                <a:solidFill>
                  <a:schemeClr val="bg1"/>
                </a:solidFill>
              </a:rPr>
              <a:t> γίνεται διότι η συστημική προσέγγιση ενώνοντας τα στοιχεία και τα γεγονότα σε ένα συναφές σύνολο δημιουργεί ένα εννοιολογικό πλαίσιο αναφοράς κατάλληλο να διευκολύνει την απόκτηση γνώσεων με τις κλασικές μεθόδους.</a:t>
            </a:r>
          </a:p>
        </p:txBody>
      </p:sp>
      <p:sp>
        <p:nvSpPr>
          <p:cNvPr id="34822" name="Text Box 6"/>
          <p:cNvSpPr txBox="1">
            <a:spLocks noChangeArrowheads="1"/>
          </p:cNvSpPr>
          <p:nvPr/>
        </p:nvSpPr>
        <p:spPr bwMode="auto">
          <a:xfrm>
            <a:off x="395288" y="3573463"/>
            <a:ext cx="8137525" cy="822325"/>
          </a:xfrm>
          <a:prstGeom prst="rect">
            <a:avLst/>
          </a:prstGeom>
          <a:noFill/>
          <a:ln w="9525">
            <a:noFill/>
            <a:miter lim="800000"/>
            <a:headEnd/>
            <a:tailEnd/>
          </a:ln>
        </p:spPr>
        <p:txBody>
          <a:bodyPr>
            <a:spAutoFit/>
          </a:bodyPr>
          <a:lstStyle/>
          <a:p>
            <a:pPr algn="ctr">
              <a:spcBef>
                <a:spcPct val="50000"/>
              </a:spcBef>
            </a:pPr>
            <a:r>
              <a:rPr lang="el-GR" sz="2400" b="1">
                <a:solidFill>
                  <a:srgbClr val="FF3300"/>
                </a:solidFill>
              </a:rPr>
              <a:t>Τα τρία βασικά στάδια που ακολουθούνται κατά τη συστημική προσέγγιση είναι:</a:t>
            </a:r>
          </a:p>
        </p:txBody>
      </p:sp>
      <p:sp>
        <p:nvSpPr>
          <p:cNvPr id="34823" name="Oval 7"/>
          <p:cNvSpPr>
            <a:spLocks noChangeArrowheads="1"/>
          </p:cNvSpPr>
          <p:nvPr/>
        </p:nvSpPr>
        <p:spPr bwMode="auto">
          <a:xfrm>
            <a:off x="395288" y="4724400"/>
            <a:ext cx="3384550" cy="865188"/>
          </a:xfrm>
          <a:prstGeom prst="ellipse">
            <a:avLst/>
          </a:prstGeom>
          <a:solidFill>
            <a:schemeClr val="bg1"/>
          </a:solidFill>
          <a:ln w="9525">
            <a:solidFill>
              <a:schemeClr val="tx1"/>
            </a:solidFill>
            <a:round/>
            <a:headEnd/>
            <a:tailEnd/>
          </a:ln>
        </p:spPr>
        <p:txBody>
          <a:bodyPr wrap="none" anchor="ctr"/>
          <a:lstStyle/>
          <a:p>
            <a:pPr algn="ctr"/>
            <a:r>
              <a:rPr lang="el-GR" b="1">
                <a:solidFill>
                  <a:srgbClr val="FF3300"/>
                </a:solidFill>
              </a:rPr>
              <a:t>Η ανάλυση του συστήματος</a:t>
            </a:r>
          </a:p>
        </p:txBody>
      </p:sp>
      <p:sp>
        <p:nvSpPr>
          <p:cNvPr id="34825" name="Oval 9"/>
          <p:cNvSpPr>
            <a:spLocks noChangeArrowheads="1"/>
          </p:cNvSpPr>
          <p:nvPr/>
        </p:nvSpPr>
        <p:spPr bwMode="auto">
          <a:xfrm>
            <a:off x="5003800" y="4797425"/>
            <a:ext cx="3384550" cy="865188"/>
          </a:xfrm>
          <a:prstGeom prst="ellipse">
            <a:avLst/>
          </a:prstGeom>
          <a:solidFill>
            <a:schemeClr val="bg1"/>
          </a:solidFill>
          <a:ln w="9525">
            <a:solidFill>
              <a:schemeClr val="tx1"/>
            </a:solidFill>
            <a:round/>
            <a:headEnd/>
            <a:tailEnd/>
          </a:ln>
        </p:spPr>
        <p:txBody>
          <a:bodyPr wrap="none" anchor="ctr"/>
          <a:lstStyle/>
          <a:p>
            <a:pPr algn="ctr"/>
            <a:r>
              <a:rPr lang="el-GR" b="1">
                <a:solidFill>
                  <a:srgbClr val="FF3300"/>
                </a:solidFill>
              </a:rPr>
              <a:t>Η μοντελοποίηση</a:t>
            </a:r>
          </a:p>
        </p:txBody>
      </p:sp>
      <p:sp>
        <p:nvSpPr>
          <p:cNvPr id="34826" name="Oval 10"/>
          <p:cNvSpPr>
            <a:spLocks noChangeArrowheads="1"/>
          </p:cNvSpPr>
          <p:nvPr/>
        </p:nvSpPr>
        <p:spPr bwMode="auto">
          <a:xfrm>
            <a:off x="2916238" y="5734050"/>
            <a:ext cx="3384550" cy="865188"/>
          </a:xfrm>
          <a:prstGeom prst="ellipse">
            <a:avLst/>
          </a:prstGeom>
          <a:solidFill>
            <a:schemeClr val="bg1"/>
          </a:solidFill>
          <a:ln w="9525">
            <a:solidFill>
              <a:schemeClr val="tx1"/>
            </a:solidFill>
            <a:round/>
            <a:headEnd/>
            <a:tailEnd/>
          </a:ln>
        </p:spPr>
        <p:txBody>
          <a:bodyPr wrap="none" anchor="ctr"/>
          <a:lstStyle/>
          <a:p>
            <a:pPr algn="ctr"/>
            <a:r>
              <a:rPr lang="el-GR" b="1">
                <a:solidFill>
                  <a:srgbClr val="FF3300"/>
                </a:solidFill>
              </a:rPr>
              <a:t>Η προσομοίωση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Effect transition="in" filter="dissolve">
                                      <p:cBhvr>
                                        <p:cTn id="7" dur="500"/>
                                        <p:tgtEl>
                                          <p:spTgt spid="3482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4821"/>
                                        </p:tgtEl>
                                        <p:attrNameLst>
                                          <p:attrName>style.visibility</p:attrName>
                                        </p:attrNameLst>
                                      </p:cBhvr>
                                      <p:to>
                                        <p:strVal val="visible"/>
                                      </p:to>
                                    </p:set>
                                    <p:animEffect transition="in" filter="dissolve">
                                      <p:cBhvr>
                                        <p:cTn id="12" dur="500"/>
                                        <p:tgtEl>
                                          <p:spTgt spid="34821"/>
                                        </p:tgtEl>
                                      </p:cBhvr>
                                    </p:animEffect>
                                  </p:childTnLst>
                                </p:cTn>
                              </p:par>
                            </p:childTnLst>
                          </p:cTn>
                        </p:par>
                      </p:childTnLst>
                    </p:cTn>
                  </p:par>
                  <p:par>
                    <p:cTn id="13" fill="hold">
                      <p:stCondLst>
                        <p:cond delay="indefinite"/>
                      </p:stCondLst>
                      <p:childTnLst>
                        <p:par>
                          <p:cTn id="14" fill="hold">
                            <p:stCondLst>
                              <p:cond delay="0"/>
                            </p:stCondLst>
                            <p:childTnLst>
                              <p:par>
                                <p:cTn id="15" presetID="40" presetClass="entr" presetSubtype="0" fill="hold" grpId="0" nodeType="clickEffect">
                                  <p:stCondLst>
                                    <p:cond delay="0"/>
                                  </p:stCondLst>
                                  <p:iterate type="lt">
                                    <p:tmPct val="10000"/>
                                  </p:iterate>
                                  <p:childTnLst>
                                    <p:set>
                                      <p:cBhvr>
                                        <p:cTn id="16" dur="1" fill="hold">
                                          <p:stCondLst>
                                            <p:cond delay="0"/>
                                          </p:stCondLst>
                                        </p:cTn>
                                        <p:tgtEl>
                                          <p:spTgt spid="34822"/>
                                        </p:tgtEl>
                                        <p:attrNameLst>
                                          <p:attrName>style.visibility</p:attrName>
                                        </p:attrNameLst>
                                      </p:cBhvr>
                                      <p:to>
                                        <p:strVal val="visible"/>
                                      </p:to>
                                    </p:set>
                                    <p:animEffect transition="in" filter="fade">
                                      <p:cBhvr>
                                        <p:cTn id="17" dur="500"/>
                                        <p:tgtEl>
                                          <p:spTgt spid="34822"/>
                                        </p:tgtEl>
                                      </p:cBhvr>
                                    </p:animEffect>
                                    <p:anim calcmode="lin" valueType="num">
                                      <p:cBhvr>
                                        <p:cTn id="18" dur="500" fill="hold"/>
                                        <p:tgtEl>
                                          <p:spTgt spid="34822"/>
                                        </p:tgtEl>
                                        <p:attrNameLst>
                                          <p:attrName>ppt_x</p:attrName>
                                        </p:attrNameLst>
                                      </p:cBhvr>
                                      <p:tavLst>
                                        <p:tav tm="0">
                                          <p:val>
                                            <p:strVal val="#ppt_x-.1"/>
                                          </p:val>
                                        </p:tav>
                                        <p:tav tm="100000">
                                          <p:val>
                                            <p:strVal val="#ppt_x"/>
                                          </p:val>
                                        </p:tav>
                                      </p:tavLst>
                                    </p:anim>
                                    <p:anim calcmode="lin" valueType="num">
                                      <p:cBhvr>
                                        <p:cTn id="19" dur="500" fill="hold"/>
                                        <p:tgtEl>
                                          <p:spTgt spid="34822"/>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4823"/>
                                        </p:tgtEl>
                                        <p:attrNameLst>
                                          <p:attrName>style.visibility</p:attrName>
                                        </p:attrNameLst>
                                      </p:cBhvr>
                                      <p:to>
                                        <p:strVal val="visible"/>
                                      </p:to>
                                    </p:set>
                                    <p:animEffect transition="in" filter="fade">
                                      <p:cBhvr>
                                        <p:cTn id="24" dur="1000"/>
                                        <p:tgtEl>
                                          <p:spTgt spid="34823"/>
                                        </p:tgtEl>
                                      </p:cBhvr>
                                    </p:animEffect>
                                    <p:anim calcmode="lin" valueType="num">
                                      <p:cBhvr>
                                        <p:cTn id="25" dur="1000" fill="hold"/>
                                        <p:tgtEl>
                                          <p:spTgt spid="34823"/>
                                        </p:tgtEl>
                                        <p:attrNameLst>
                                          <p:attrName>ppt_x</p:attrName>
                                        </p:attrNameLst>
                                      </p:cBhvr>
                                      <p:tavLst>
                                        <p:tav tm="0">
                                          <p:val>
                                            <p:strVal val="#ppt_x"/>
                                          </p:val>
                                        </p:tav>
                                        <p:tav tm="100000">
                                          <p:val>
                                            <p:strVal val="#ppt_x"/>
                                          </p:val>
                                        </p:tav>
                                      </p:tavLst>
                                    </p:anim>
                                    <p:anim calcmode="lin" valueType="num">
                                      <p:cBhvr>
                                        <p:cTn id="26" dur="1000" fill="hold"/>
                                        <p:tgtEl>
                                          <p:spTgt spid="34823"/>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34825"/>
                                        </p:tgtEl>
                                        <p:attrNameLst>
                                          <p:attrName>style.visibility</p:attrName>
                                        </p:attrNameLst>
                                      </p:cBhvr>
                                      <p:to>
                                        <p:strVal val="visible"/>
                                      </p:to>
                                    </p:set>
                                    <p:animEffect transition="in" filter="fade">
                                      <p:cBhvr>
                                        <p:cTn id="31" dur="1000"/>
                                        <p:tgtEl>
                                          <p:spTgt spid="34825"/>
                                        </p:tgtEl>
                                      </p:cBhvr>
                                    </p:animEffect>
                                    <p:anim calcmode="lin" valueType="num">
                                      <p:cBhvr>
                                        <p:cTn id="32" dur="1000" fill="hold"/>
                                        <p:tgtEl>
                                          <p:spTgt spid="34825"/>
                                        </p:tgtEl>
                                        <p:attrNameLst>
                                          <p:attrName>ppt_x</p:attrName>
                                        </p:attrNameLst>
                                      </p:cBhvr>
                                      <p:tavLst>
                                        <p:tav tm="0">
                                          <p:val>
                                            <p:strVal val="#ppt_x"/>
                                          </p:val>
                                        </p:tav>
                                        <p:tav tm="100000">
                                          <p:val>
                                            <p:strVal val="#ppt_x"/>
                                          </p:val>
                                        </p:tav>
                                      </p:tavLst>
                                    </p:anim>
                                    <p:anim calcmode="lin" valueType="num">
                                      <p:cBhvr>
                                        <p:cTn id="33" dur="1000" fill="hold"/>
                                        <p:tgtEl>
                                          <p:spTgt spid="34825"/>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4826"/>
                                        </p:tgtEl>
                                        <p:attrNameLst>
                                          <p:attrName>style.visibility</p:attrName>
                                        </p:attrNameLst>
                                      </p:cBhvr>
                                      <p:to>
                                        <p:strVal val="visible"/>
                                      </p:to>
                                    </p:set>
                                    <p:animEffect transition="in" filter="fade">
                                      <p:cBhvr>
                                        <p:cTn id="38" dur="1000"/>
                                        <p:tgtEl>
                                          <p:spTgt spid="34826"/>
                                        </p:tgtEl>
                                      </p:cBhvr>
                                    </p:animEffect>
                                    <p:anim calcmode="lin" valueType="num">
                                      <p:cBhvr>
                                        <p:cTn id="39" dur="1000" fill="hold"/>
                                        <p:tgtEl>
                                          <p:spTgt spid="34826"/>
                                        </p:tgtEl>
                                        <p:attrNameLst>
                                          <p:attrName>ppt_x</p:attrName>
                                        </p:attrNameLst>
                                      </p:cBhvr>
                                      <p:tavLst>
                                        <p:tav tm="0">
                                          <p:val>
                                            <p:strVal val="#ppt_x"/>
                                          </p:val>
                                        </p:tav>
                                        <p:tav tm="100000">
                                          <p:val>
                                            <p:strVal val="#ppt_x"/>
                                          </p:val>
                                        </p:tav>
                                      </p:tavLst>
                                    </p:anim>
                                    <p:anim calcmode="lin" valueType="num">
                                      <p:cBhvr>
                                        <p:cTn id="40" dur="1000" fill="hold"/>
                                        <p:tgtEl>
                                          <p:spTgt spid="348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P spid="34821" grpId="0"/>
      <p:bldP spid="34822" grpId="0"/>
      <p:bldP spid="34823" grpId="0" animBg="1"/>
      <p:bldP spid="34825" grpId="0" animBg="1"/>
      <p:bldP spid="3482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5844" name="Oval 4"/>
          <p:cNvSpPr>
            <a:spLocks noChangeArrowheads="1"/>
          </p:cNvSpPr>
          <p:nvPr/>
        </p:nvSpPr>
        <p:spPr bwMode="auto">
          <a:xfrm>
            <a:off x="2843213" y="260350"/>
            <a:ext cx="3384550" cy="865188"/>
          </a:xfrm>
          <a:prstGeom prst="ellipse">
            <a:avLst/>
          </a:prstGeom>
          <a:solidFill>
            <a:schemeClr val="bg1"/>
          </a:solidFill>
          <a:ln w="9525">
            <a:solidFill>
              <a:schemeClr val="tx1"/>
            </a:solidFill>
            <a:round/>
            <a:headEnd/>
            <a:tailEnd/>
          </a:ln>
        </p:spPr>
        <p:txBody>
          <a:bodyPr wrap="none" anchor="ctr"/>
          <a:lstStyle/>
          <a:p>
            <a:pPr algn="ctr"/>
            <a:r>
              <a:rPr lang="el-GR" b="1">
                <a:solidFill>
                  <a:srgbClr val="FF3300"/>
                </a:solidFill>
              </a:rPr>
              <a:t>Η ανάλυση του συστήματος</a:t>
            </a:r>
          </a:p>
        </p:txBody>
      </p:sp>
      <p:sp>
        <p:nvSpPr>
          <p:cNvPr id="35845" name="Text Box 5"/>
          <p:cNvSpPr txBox="1">
            <a:spLocks noChangeArrowheads="1"/>
          </p:cNvSpPr>
          <p:nvPr/>
        </p:nvSpPr>
        <p:spPr bwMode="auto">
          <a:xfrm>
            <a:off x="539750" y="1196975"/>
            <a:ext cx="2736850" cy="641350"/>
          </a:xfrm>
          <a:prstGeom prst="rect">
            <a:avLst/>
          </a:prstGeom>
          <a:noFill/>
          <a:ln w="9525">
            <a:noFill/>
            <a:miter lim="800000"/>
            <a:headEnd/>
            <a:tailEnd/>
          </a:ln>
        </p:spPr>
        <p:txBody>
          <a:bodyPr>
            <a:spAutoFit/>
          </a:bodyPr>
          <a:lstStyle/>
          <a:p>
            <a:pPr>
              <a:spcBef>
                <a:spcPct val="50000"/>
              </a:spcBef>
            </a:pPr>
            <a:r>
              <a:rPr lang="el-GR" b="1">
                <a:solidFill>
                  <a:schemeClr val="bg1"/>
                </a:solidFill>
              </a:rPr>
              <a:t>Καθορισμός των ορίων του συστήματος</a:t>
            </a:r>
          </a:p>
        </p:txBody>
      </p:sp>
      <p:sp>
        <p:nvSpPr>
          <p:cNvPr id="35846" name="Text Box 6"/>
          <p:cNvSpPr txBox="1">
            <a:spLocks noChangeArrowheads="1"/>
          </p:cNvSpPr>
          <p:nvPr/>
        </p:nvSpPr>
        <p:spPr bwMode="auto">
          <a:xfrm>
            <a:off x="0" y="188913"/>
            <a:ext cx="2016125" cy="915987"/>
          </a:xfrm>
          <a:prstGeom prst="rect">
            <a:avLst/>
          </a:prstGeom>
          <a:noFill/>
          <a:ln w="9525">
            <a:noFill/>
            <a:miter lim="800000"/>
            <a:headEnd/>
            <a:tailEnd/>
          </a:ln>
        </p:spPr>
        <p:txBody>
          <a:bodyPr>
            <a:spAutoFit/>
          </a:bodyPr>
          <a:lstStyle/>
          <a:p>
            <a:pPr>
              <a:spcBef>
                <a:spcPct val="50000"/>
              </a:spcBef>
            </a:pPr>
            <a:r>
              <a:rPr lang="el-GR" b="1">
                <a:solidFill>
                  <a:schemeClr val="bg1"/>
                </a:solidFill>
              </a:rPr>
              <a:t>Αναγνώριση των σημαντικών στοιχείων του</a:t>
            </a:r>
          </a:p>
        </p:txBody>
      </p:sp>
      <p:sp>
        <p:nvSpPr>
          <p:cNvPr id="35847" name="Text Box 7"/>
          <p:cNvSpPr txBox="1">
            <a:spLocks noChangeArrowheads="1"/>
          </p:cNvSpPr>
          <p:nvPr/>
        </p:nvSpPr>
        <p:spPr bwMode="auto">
          <a:xfrm>
            <a:off x="2771775" y="1916113"/>
            <a:ext cx="3671888" cy="641350"/>
          </a:xfrm>
          <a:prstGeom prst="rect">
            <a:avLst/>
          </a:prstGeom>
          <a:noFill/>
          <a:ln w="9525">
            <a:noFill/>
            <a:miter lim="800000"/>
            <a:headEnd/>
            <a:tailEnd/>
          </a:ln>
        </p:spPr>
        <p:txBody>
          <a:bodyPr>
            <a:spAutoFit/>
          </a:bodyPr>
          <a:lstStyle/>
          <a:p>
            <a:r>
              <a:rPr lang="el-GR" b="1">
                <a:solidFill>
                  <a:schemeClr val="bg1"/>
                </a:solidFill>
              </a:rPr>
              <a:t>Στα είδη των αλληλεπιδράσεων</a:t>
            </a:r>
          </a:p>
          <a:p>
            <a:r>
              <a:rPr lang="el-GR" b="1">
                <a:solidFill>
                  <a:schemeClr val="bg1"/>
                </a:solidFill>
              </a:rPr>
              <a:t>μεταξύ των στοιχείων αυτών</a:t>
            </a:r>
          </a:p>
        </p:txBody>
      </p:sp>
      <p:sp>
        <p:nvSpPr>
          <p:cNvPr id="35848" name="Text Box 8"/>
          <p:cNvSpPr txBox="1">
            <a:spLocks noChangeArrowheads="1"/>
          </p:cNvSpPr>
          <p:nvPr/>
        </p:nvSpPr>
        <p:spPr bwMode="auto">
          <a:xfrm>
            <a:off x="5830888" y="981075"/>
            <a:ext cx="3313112" cy="915988"/>
          </a:xfrm>
          <a:prstGeom prst="rect">
            <a:avLst/>
          </a:prstGeom>
          <a:noFill/>
          <a:ln w="9525">
            <a:noFill/>
            <a:miter lim="800000"/>
            <a:headEnd/>
            <a:tailEnd/>
          </a:ln>
        </p:spPr>
        <p:txBody>
          <a:bodyPr>
            <a:spAutoFit/>
          </a:bodyPr>
          <a:lstStyle/>
          <a:p>
            <a:r>
              <a:rPr lang="el-GR" b="1">
                <a:solidFill>
                  <a:schemeClr val="bg1"/>
                </a:solidFill>
              </a:rPr>
              <a:t>Ορισμός των σχέσεων που τα ενσωματώνουν σε ένα οργανωμένο σύνολο</a:t>
            </a:r>
          </a:p>
        </p:txBody>
      </p:sp>
      <p:sp>
        <p:nvSpPr>
          <p:cNvPr id="35849" name="Text Box 9"/>
          <p:cNvSpPr txBox="1">
            <a:spLocks noChangeArrowheads="1"/>
          </p:cNvSpPr>
          <p:nvPr/>
        </p:nvSpPr>
        <p:spPr bwMode="auto">
          <a:xfrm>
            <a:off x="1476375" y="2997200"/>
            <a:ext cx="5903913" cy="396875"/>
          </a:xfrm>
          <a:prstGeom prst="rect">
            <a:avLst/>
          </a:prstGeom>
          <a:noFill/>
          <a:ln w="9525">
            <a:noFill/>
            <a:miter lim="800000"/>
            <a:headEnd/>
            <a:tailEnd/>
          </a:ln>
        </p:spPr>
        <p:txBody>
          <a:bodyPr>
            <a:spAutoFit/>
          </a:bodyPr>
          <a:lstStyle/>
          <a:p>
            <a:pPr algn="ctr">
              <a:spcBef>
                <a:spcPct val="50000"/>
              </a:spcBef>
            </a:pPr>
            <a:r>
              <a:rPr lang="el-GR" sz="2000" b="1">
                <a:solidFill>
                  <a:srgbClr val="FF3300"/>
                </a:solidFill>
              </a:rPr>
              <a:t>Στη συνέχεια αναγνωρίζονται στο σύστημα:</a:t>
            </a:r>
          </a:p>
        </p:txBody>
      </p:sp>
      <p:sp>
        <p:nvSpPr>
          <p:cNvPr id="35850" name="Text Box 10"/>
          <p:cNvSpPr txBox="1">
            <a:spLocks noChangeArrowheads="1"/>
          </p:cNvSpPr>
          <p:nvPr/>
        </p:nvSpPr>
        <p:spPr bwMode="auto">
          <a:xfrm>
            <a:off x="395288" y="3933825"/>
            <a:ext cx="2736850" cy="396875"/>
          </a:xfrm>
          <a:prstGeom prst="rect">
            <a:avLst/>
          </a:prstGeom>
          <a:noFill/>
          <a:ln w="9525">
            <a:noFill/>
            <a:miter lim="800000"/>
            <a:headEnd/>
            <a:tailEnd/>
          </a:ln>
        </p:spPr>
        <p:txBody>
          <a:bodyPr>
            <a:spAutoFit/>
          </a:bodyPr>
          <a:lstStyle/>
          <a:p>
            <a:pPr>
              <a:spcBef>
                <a:spcPct val="50000"/>
              </a:spcBef>
            </a:pPr>
            <a:r>
              <a:rPr lang="el-GR" sz="2000" b="1">
                <a:solidFill>
                  <a:schemeClr val="bg1"/>
                </a:solidFill>
              </a:rPr>
              <a:t>Οι μεταβλητές</a:t>
            </a:r>
            <a:r>
              <a:rPr lang="el-GR" sz="2000" b="1"/>
              <a:t> </a:t>
            </a:r>
            <a:r>
              <a:rPr lang="el-GR" sz="2000" b="1">
                <a:solidFill>
                  <a:schemeClr val="bg1"/>
                </a:solidFill>
              </a:rPr>
              <a:t>ροής</a:t>
            </a:r>
          </a:p>
        </p:txBody>
      </p:sp>
      <p:sp>
        <p:nvSpPr>
          <p:cNvPr id="35851" name="Text Box 11"/>
          <p:cNvSpPr txBox="1">
            <a:spLocks noChangeArrowheads="1"/>
          </p:cNvSpPr>
          <p:nvPr/>
        </p:nvSpPr>
        <p:spPr bwMode="auto">
          <a:xfrm>
            <a:off x="2339975" y="4652963"/>
            <a:ext cx="3744913" cy="396875"/>
          </a:xfrm>
          <a:prstGeom prst="rect">
            <a:avLst/>
          </a:prstGeom>
          <a:noFill/>
          <a:ln w="9525">
            <a:noFill/>
            <a:miter lim="800000"/>
            <a:headEnd/>
            <a:tailEnd/>
          </a:ln>
        </p:spPr>
        <p:txBody>
          <a:bodyPr>
            <a:spAutoFit/>
          </a:bodyPr>
          <a:lstStyle/>
          <a:p>
            <a:pPr>
              <a:spcBef>
                <a:spcPct val="50000"/>
              </a:spcBef>
            </a:pPr>
            <a:r>
              <a:rPr lang="el-GR" sz="2000" b="1">
                <a:solidFill>
                  <a:schemeClr val="bg1"/>
                </a:solidFill>
              </a:rPr>
              <a:t>Οι μεταβλητές καταστάσεων</a:t>
            </a:r>
          </a:p>
        </p:txBody>
      </p:sp>
      <p:sp>
        <p:nvSpPr>
          <p:cNvPr id="35852" name="Text Box 12"/>
          <p:cNvSpPr txBox="1">
            <a:spLocks noChangeArrowheads="1"/>
          </p:cNvSpPr>
          <p:nvPr/>
        </p:nvSpPr>
        <p:spPr bwMode="auto">
          <a:xfrm>
            <a:off x="3454400" y="5373688"/>
            <a:ext cx="5689600" cy="396875"/>
          </a:xfrm>
          <a:prstGeom prst="rect">
            <a:avLst/>
          </a:prstGeom>
          <a:noFill/>
          <a:ln w="9525">
            <a:noFill/>
            <a:miter lim="800000"/>
            <a:headEnd/>
            <a:tailEnd/>
          </a:ln>
        </p:spPr>
        <p:txBody>
          <a:bodyPr>
            <a:spAutoFit/>
          </a:bodyPr>
          <a:lstStyle/>
          <a:p>
            <a:r>
              <a:rPr lang="el-GR" sz="2000" b="1">
                <a:solidFill>
                  <a:schemeClr val="bg1"/>
                </a:solidFill>
              </a:rPr>
              <a:t>τα σημεία θετικής και αρνητικής ανάδρασης</a:t>
            </a:r>
          </a:p>
        </p:txBody>
      </p:sp>
      <p:sp>
        <p:nvSpPr>
          <p:cNvPr id="35853" name="Text Box 13"/>
          <p:cNvSpPr txBox="1">
            <a:spLocks noChangeArrowheads="1"/>
          </p:cNvSpPr>
          <p:nvPr/>
        </p:nvSpPr>
        <p:spPr bwMode="auto">
          <a:xfrm>
            <a:off x="250825" y="6021388"/>
            <a:ext cx="2160588" cy="396875"/>
          </a:xfrm>
          <a:prstGeom prst="rect">
            <a:avLst/>
          </a:prstGeom>
          <a:noFill/>
          <a:ln w="9525">
            <a:noFill/>
            <a:miter lim="800000"/>
            <a:headEnd/>
            <a:tailEnd/>
          </a:ln>
        </p:spPr>
        <p:txBody>
          <a:bodyPr>
            <a:spAutoFit/>
          </a:bodyPr>
          <a:lstStyle/>
          <a:p>
            <a:pPr>
              <a:spcBef>
                <a:spcPct val="50000"/>
              </a:spcBef>
            </a:pPr>
            <a:r>
              <a:rPr lang="el-GR" sz="2000" b="1">
                <a:solidFill>
                  <a:schemeClr val="bg1"/>
                </a:solidFill>
              </a:rPr>
              <a:t>Οι «πηγές»</a:t>
            </a:r>
          </a:p>
        </p:txBody>
      </p:sp>
      <p:sp>
        <p:nvSpPr>
          <p:cNvPr id="35854" name="Text Box 14"/>
          <p:cNvSpPr txBox="1">
            <a:spLocks noChangeArrowheads="1"/>
          </p:cNvSpPr>
          <p:nvPr/>
        </p:nvSpPr>
        <p:spPr bwMode="auto">
          <a:xfrm>
            <a:off x="4067175" y="6092825"/>
            <a:ext cx="2160588" cy="396875"/>
          </a:xfrm>
          <a:prstGeom prst="rect">
            <a:avLst/>
          </a:prstGeom>
          <a:noFill/>
          <a:ln w="9525">
            <a:noFill/>
            <a:miter lim="800000"/>
            <a:headEnd/>
            <a:tailEnd/>
          </a:ln>
        </p:spPr>
        <p:txBody>
          <a:bodyPr>
            <a:spAutoFit/>
          </a:bodyPr>
          <a:lstStyle/>
          <a:p>
            <a:pPr>
              <a:spcBef>
                <a:spcPct val="50000"/>
              </a:spcBef>
            </a:pPr>
            <a:r>
              <a:rPr lang="el-GR" sz="2000" b="1">
                <a:solidFill>
                  <a:schemeClr val="bg1"/>
                </a:solidFill>
              </a:rPr>
              <a:t>Οι «αποθήκες»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5844"/>
                                        </p:tgtEl>
                                        <p:attrNameLst>
                                          <p:attrName>style.visibility</p:attrName>
                                        </p:attrNameLst>
                                      </p:cBhvr>
                                      <p:to>
                                        <p:strVal val="visible"/>
                                      </p:to>
                                    </p:set>
                                    <p:animEffect transition="in" filter="fade">
                                      <p:cBhvr>
                                        <p:cTn id="7" dur="1000"/>
                                        <p:tgtEl>
                                          <p:spTgt spid="35844"/>
                                        </p:tgtEl>
                                      </p:cBhvr>
                                    </p:animEffect>
                                    <p:anim calcmode="lin" valueType="num">
                                      <p:cBhvr>
                                        <p:cTn id="8" dur="1000" fill="hold"/>
                                        <p:tgtEl>
                                          <p:spTgt spid="35844"/>
                                        </p:tgtEl>
                                        <p:attrNameLst>
                                          <p:attrName>ppt_x</p:attrName>
                                        </p:attrNameLst>
                                      </p:cBhvr>
                                      <p:tavLst>
                                        <p:tav tm="0">
                                          <p:val>
                                            <p:strVal val="#ppt_x"/>
                                          </p:val>
                                        </p:tav>
                                        <p:tav tm="100000">
                                          <p:val>
                                            <p:strVal val="#ppt_x"/>
                                          </p:val>
                                        </p:tav>
                                      </p:tavLst>
                                    </p:anim>
                                    <p:anim calcmode="lin" valueType="num">
                                      <p:cBhvr>
                                        <p:cTn id="9" dur="1000" fill="hold"/>
                                        <p:tgtEl>
                                          <p:spTgt spid="3584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5846"/>
                                        </p:tgtEl>
                                        <p:attrNameLst>
                                          <p:attrName>style.visibility</p:attrName>
                                        </p:attrNameLst>
                                      </p:cBhvr>
                                      <p:to>
                                        <p:strVal val="visible"/>
                                      </p:to>
                                    </p:set>
                                    <p:animEffect transition="in" filter="circle(in)">
                                      <p:cBhvr>
                                        <p:cTn id="14" dur="1000"/>
                                        <p:tgtEl>
                                          <p:spTgt spid="35846"/>
                                        </p:tgtEl>
                                      </p:cBhvr>
                                    </p:animEffect>
                                  </p:childTnLst>
                                </p:cTn>
                              </p:par>
                            </p:childTnLst>
                          </p:cTn>
                        </p:par>
                        <p:par>
                          <p:cTn id="15" fill="hold">
                            <p:stCondLst>
                              <p:cond delay="1000"/>
                            </p:stCondLst>
                            <p:childTnLst>
                              <p:par>
                                <p:cTn id="16" presetID="6" presetClass="entr" presetSubtype="16" fill="hold" grpId="0" nodeType="afterEffect">
                                  <p:stCondLst>
                                    <p:cond delay="0"/>
                                  </p:stCondLst>
                                  <p:childTnLst>
                                    <p:set>
                                      <p:cBhvr>
                                        <p:cTn id="17" dur="1" fill="hold">
                                          <p:stCondLst>
                                            <p:cond delay="0"/>
                                          </p:stCondLst>
                                        </p:cTn>
                                        <p:tgtEl>
                                          <p:spTgt spid="35845"/>
                                        </p:tgtEl>
                                        <p:attrNameLst>
                                          <p:attrName>style.visibility</p:attrName>
                                        </p:attrNameLst>
                                      </p:cBhvr>
                                      <p:to>
                                        <p:strVal val="visible"/>
                                      </p:to>
                                    </p:set>
                                    <p:animEffect transition="in" filter="circle(in)">
                                      <p:cBhvr>
                                        <p:cTn id="18" dur="1000"/>
                                        <p:tgtEl>
                                          <p:spTgt spid="35845"/>
                                        </p:tgtEl>
                                      </p:cBhvr>
                                    </p:animEffect>
                                  </p:childTnLst>
                                </p:cTn>
                              </p:par>
                            </p:childTnLst>
                          </p:cTn>
                        </p:par>
                        <p:par>
                          <p:cTn id="19" fill="hold">
                            <p:stCondLst>
                              <p:cond delay="2000"/>
                            </p:stCondLst>
                            <p:childTnLst>
                              <p:par>
                                <p:cTn id="20" presetID="6" presetClass="entr" presetSubtype="16" fill="hold" grpId="0" nodeType="afterEffect">
                                  <p:stCondLst>
                                    <p:cond delay="0"/>
                                  </p:stCondLst>
                                  <p:childTnLst>
                                    <p:set>
                                      <p:cBhvr>
                                        <p:cTn id="21" dur="1" fill="hold">
                                          <p:stCondLst>
                                            <p:cond delay="0"/>
                                          </p:stCondLst>
                                        </p:cTn>
                                        <p:tgtEl>
                                          <p:spTgt spid="35847"/>
                                        </p:tgtEl>
                                        <p:attrNameLst>
                                          <p:attrName>style.visibility</p:attrName>
                                        </p:attrNameLst>
                                      </p:cBhvr>
                                      <p:to>
                                        <p:strVal val="visible"/>
                                      </p:to>
                                    </p:set>
                                    <p:animEffect transition="in" filter="circle(in)">
                                      <p:cBhvr>
                                        <p:cTn id="22" dur="1000"/>
                                        <p:tgtEl>
                                          <p:spTgt spid="35847"/>
                                        </p:tgtEl>
                                      </p:cBhvr>
                                    </p:animEffect>
                                  </p:childTnLst>
                                </p:cTn>
                              </p:par>
                            </p:childTnLst>
                          </p:cTn>
                        </p:par>
                        <p:par>
                          <p:cTn id="23" fill="hold">
                            <p:stCondLst>
                              <p:cond delay="3000"/>
                            </p:stCondLst>
                            <p:childTnLst>
                              <p:par>
                                <p:cTn id="24" presetID="6" presetClass="entr" presetSubtype="16" fill="hold" grpId="0" nodeType="afterEffect">
                                  <p:stCondLst>
                                    <p:cond delay="0"/>
                                  </p:stCondLst>
                                  <p:childTnLst>
                                    <p:set>
                                      <p:cBhvr>
                                        <p:cTn id="25" dur="1" fill="hold">
                                          <p:stCondLst>
                                            <p:cond delay="0"/>
                                          </p:stCondLst>
                                        </p:cTn>
                                        <p:tgtEl>
                                          <p:spTgt spid="35848"/>
                                        </p:tgtEl>
                                        <p:attrNameLst>
                                          <p:attrName>style.visibility</p:attrName>
                                        </p:attrNameLst>
                                      </p:cBhvr>
                                      <p:to>
                                        <p:strVal val="visible"/>
                                      </p:to>
                                    </p:set>
                                    <p:animEffect transition="in" filter="circle(in)">
                                      <p:cBhvr>
                                        <p:cTn id="26" dur="1000"/>
                                        <p:tgtEl>
                                          <p:spTgt spid="35848"/>
                                        </p:tgtEl>
                                      </p:cBhvr>
                                    </p:animEffect>
                                  </p:childTnLst>
                                </p:cTn>
                              </p:par>
                            </p:childTnLst>
                          </p:cTn>
                        </p:par>
                      </p:childTnLst>
                    </p:cTn>
                  </p:par>
                  <p:par>
                    <p:cTn id="27" fill="hold">
                      <p:stCondLst>
                        <p:cond delay="indefinite"/>
                      </p:stCondLst>
                      <p:childTnLst>
                        <p:par>
                          <p:cTn id="28" fill="hold">
                            <p:stCondLst>
                              <p:cond delay="0"/>
                            </p:stCondLst>
                            <p:childTnLst>
                              <p:par>
                                <p:cTn id="29" presetID="9" presetClass="entr" presetSubtype="0" fill="hold" grpId="0" nodeType="clickEffect">
                                  <p:stCondLst>
                                    <p:cond delay="0"/>
                                  </p:stCondLst>
                                  <p:childTnLst>
                                    <p:set>
                                      <p:cBhvr>
                                        <p:cTn id="30" dur="1" fill="hold">
                                          <p:stCondLst>
                                            <p:cond delay="0"/>
                                          </p:stCondLst>
                                        </p:cTn>
                                        <p:tgtEl>
                                          <p:spTgt spid="35849"/>
                                        </p:tgtEl>
                                        <p:attrNameLst>
                                          <p:attrName>style.visibility</p:attrName>
                                        </p:attrNameLst>
                                      </p:cBhvr>
                                      <p:to>
                                        <p:strVal val="visible"/>
                                      </p:to>
                                    </p:set>
                                    <p:animEffect transition="in" filter="dissolve">
                                      <p:cBhvr>
                                        <p:cTn id="31" dur="500"/>
                                        <p:tgtEl>
                                          <p:spTgt spid="35849"/>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5850"/>
                                        </p:tgtEl>
                                        <p:attrNameLst>
                                          <p:attrName>style.visibility</p:attrName>
                                        </p:attrNameLst>
                                      </p:cBhvr>
                                      <p:to>
                                        <p:strVal val="visible"/>
                                      </p:to>
                                    </p:set>
                                    <p:animEffect transition="in" filter="dissolve">
                                      <p:cBhvr>
                                        <p:cTn id="34" dur="500"/>
                                        <p:tgtEl>
                                          <p:spTgt spid="35850"/>
                                        </p:tgtEl>
                                      </p:cBhvr>
                                    </p:animEffect>
                                  </p:childTnLst>
                                </p:cTn>
                              </p:par>
                            </p:childTnLst>
                          </p:cTn>
                        </p:par>
                        <p:par>
                          <p:cTn id="35" fill="hold">
                            <p:stCondLst>
                              <p:cond delay="500"/>
                            </p:stCondLst>
                            <p:childTnLst>
                              <p:par>
                                <p:cTn id="36" presetID="9" presetClass="entr" presetSubtype="0" fill="hold" grpId="0" nodeType="afterEffect">
                                  <p:stCondLst>
                                    <p:cond delay="0"/>
                                  </p:stCondLst>
                                  <p:childTnLst>
                                    <p:set>
                                      <p:cBhvr>
                                        <p:cTn id="37" dur="1" fill="hold">
                                          <p:stCondLst>
                                            <p:cond delay="0"/>
                                          </p:stCondLst>
                                        </p:cTn>
                                        <p:tgtEl>
                                          <p:spTgt spid="35851"/>
                                        </p:tgtEl>
                                        <p:attrNameLst>
                                          <p:attrName>style.visibility</p:attrName>
                                        </p:attrNameLst>
                                      </p:cBhvr>
                                      <p:to>
                                        <p:strVal val="visible"/>
                                      </p:to>
                                    </p:set>
                                    <p:animEffect transition="in" filter="dissolve">
                                      <p:cBhvr>
                                        <p:cTn id="38" dur="500"/>
                                        <p:tgtEl>
                                          <p:spTgt spid="35851"/>
                                        </p:tgtEl>
                                      </p:cBhvr>
                                    </p:animEffect>
                                  </p:childTnLst>
                                </p:cTn>
                              </p:par>
                            </p:childTnLst>
                          </p:cTn>
                        </p:par>
                        <p:par>
                          <p:cTn id="39" fill="hold">
                            <p:stCondLst>
                              <p:cond delay="1000"/>
                            </p:stCondLst>
                            <p:childTnLst>
                              <p:par>
                                <p:cTn id="40" presetID="9" presetClass="entr" presetSubtype="0" fill="hold" grpId="0" nodeType="afterEffect">
                                  <p:stCondLst>
                                    <p:cond delay="0"/>
                                  </p:stCondLst>
                                  <p:childTnLst>
                                    <p:set>
                                      <p:cBhvr>
                                        <p:cTn id="41" dur="1" fill="hold">
                                          <p:stCondLst>
                                            <p:cond delay="0"/>
                                          </p:stCondLst>
                                        </p:cTn>
                                        <p:tgtEl>
                                          <p:spTgt spid="35852"/>
                                        </p:tgtEl>
                                        <p:attrNameLst>
                                          <p:attrName>style.visibility</p:attrName>
                                        </p:attrNameLst>
                                      </p:cBhvr>
                                      <p:to>
                                        <p:strVal val="visible"/>
                                      </p:to>
                                    </p:set>
                                    <p:animEffect transition="in" filter="dissolve">
                                      <p:cBhvr>
                                        <p:cTn id="42" dur="500"/>
                                        <p:tgtEl>
                                          <p:spTgt spid="35852"/>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35853"/>
                                        </p:tgtEl>
                                        <p:attrNameLst>
                                          <p:attrName>style.visibility</p:attrName>
                                        </p:attrNameLst>
                                      </p:cBhvr>
                                      <p:to>
                                        <p:strVal val="visible"/>
                                      </p:to>
                                    </p:set>
                                    <p:animEffect transition="in" filter="dissolve">
                                      <p:cBhvr>
                                        <p:cTn id="45" dur="500"/>
                                        <p:tgtEl>
                                          <p:spTgt spid="35853"/>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35854"/>
                                        </p:tgtEl>
                                        <p:attrNameLst>
                                          <p:attrName>style.visibility</p:attrName>
                                        </p:attrNameLst>
                                      </p:cBhvr>
                                      <p:to>
                                        <p:strVal val="visible"/>
                                      </p:to>
                                    </p:set>
                                    <p:animEffect transition="in" filter="dissolve">
                                      <p:cBhvr>
                                        <p:cTn id="48" dur="500"/>
                                        <p:tgtEl>
                                          <p:spTgt spid="35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4" grpId="0" animBg="1"/>
      <p:bldP spid="35845" grpId="0"/>
      <p:bldP spid="35846" grpId="0"/>
      <p:bldP spid="35847" grpId="0"/>
      <p:bldP spid="35848" grpId="0"/>
      <p:bldP spid="35849" grpId="0"/>
      <p:bldP spid="35850" grpId="0"/>
      <p:bldP spid="35851" grpId="0"/>
      <p:bldP spid="35852" grpId="0"/>
      <p:bldP spid="35853" grpId="0"/>
      <p:bldP spid="3585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10"/>
          <p:cNvGrpSpPr>
            <a:grpSpLocks/>
          </p:cNvGrpSpPr>
          <p:nvPr/>
        </p:nvGrpSpPr>
        <p:grpSpPr bwMode="auto">
          <a:xfrm>
            <a:off x="2195513" y="1484313"/>
            <a:ext cx="4392612" cy="3673475"/>
            <a:chOff x="1383" y="935"/>
            <a:chExt cx="3085" cy="2639"/>
          </a:xfrm>
        </p:grpSpPr>
        <p:sp>
          <p:nvSpPr>
            <p:cNvPr id="44067" name="Rectangle 4"/>
            <p:cNvSpPr>
              <a:spLocks noChangeArrowheads="1"/>
            </p:cNvSpPr>
            <p:nvPr/>
          </p:nvSpPr>
          <p:spPr bwMode="auto">
            <a:xfrm rot="10800000">
              <a:off x="1383" y="935"/>
              <a:ext cx="2994" cy="2639"/>
            </a:xfrm>
            <a:prstGeom prst="rect">
              <a:avLst/>
            </a:prstGeom>
            <a:solidFill>
              <a:schemeClr val="bg1">
                <a:alpha val="74901"/>
              </a:schemeClr>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bg1"/>
              </a:extrusionClr>
            </a:sp3d>
          </p:spPr>
          <p:txBody>
            <a:bodyPr wrap="none" anchor="ctr">
              <a:flatTx/>
            </a:bodyPr>
            <a:lstStyle/>
            <a:p>
              <a:endParaRPr lang="el-GR"/>
            </a:p>
          </p:txBody>
        </p:sp>
        <p:pic>
          <p:nvPicPr>
            <p:cNvPr id="44068" name="Picture 6" descr="thess"/>
            <p:cNvPicPr>
              <a:picLocks noChangeAspect="1" noChangeArrowheads="1"/>
            </p:cNvPicPr>
            <p:nvPr/>
          </p:nvPicPr>
          <p:blipFill>
            <a:blip r:embed="rId2" cstate="print">
              <a:lum bright="-26000" contrast="-26000"/>
              <a:grayscl/>
            </a:blip>
            <a:srcRect/>
            <a:stretch>
              <a:fillRect/>
            </a:stretch>
          </p:blipFill>
          <p:spPr bwMode="auto">
            <a:xfrm>
              <a:off x="1383" y="2614"/>
              <a:ext cx="3061" cy="910"/>
            </a:xfrm>
            <a:prstGeom prst="rect">
              <a:avLst/>
            </a:prstGeom>
            <a:noFill/>
            <a:ln w="9525">
              <a:noFill/>
              <a:miter lim="800000"/>
              <a:headEnd/>
              <a:tailEnd/>
            </a:ln>
          </p:spPr>
        </p:pic>
        <p:pic>
          <p:nvPicPr>
            <p:cNvPr id="44069" name="Picture 7" descr="thessaloniki-x"/>
            <p:cNvPicPr>
              <a:picLocks noChangeAspect="1" noChangeArrowheads="1"/>
            </p:cNvPicPr>
            <p:nvPr/>
          </p:nvPicPr>
          <p:blipFill>
            <a:blip r:embed="rId3" cstate="print"/>
            <a:srcRect/>
            <a:stretch>
              <a:fillRect/>
            </a:stretch>
          </p:blipFill>
          <p:spPr bwMode="auto">
            <a:xfrm>
              <a:off x="1383" y="935"/>
              <a:ext cx="3085" cy="1679"/>
            </a:xfrm>
            <a:prstGeom prst="rect">
              <a:avLst/>
            </a:prstGeom>
            <a:noFill/>
            <a:ln w="9525">
              <a:noFill/>
              <a:miter lim="800000"/>
              <a:headEnd/>
              <a:tailEnd/>
            </a:ln>
          </p:spPr>
        </p:pic>
      </p:grpSp>
      <p:sp>
        <p:nvSpPr>
          <p:cNvPr id="55307" name="Text Box 11"/>
          <p:cNvSpPr txBox="1">
            <a:spLocks noChangeArrowheads="1"/>
          </p:cNvSpPr>
          <p:nvPr/>
        </p:nvSpPr>
        <p:spPr bwMode="auto">
          <a:xfrm>
            <a:off x="0" y="0"/>
            <a:ext cx="1979613" cy="1692275"/>
          </a:xfrm>
          <a:prstGeom prst="rect">
            <a:avLst/>
          </a:prstGeom>
          <a:noFill/>
          <a:ln w="76200">
            <a:solidFill>
              <a:srgbClr val="FF3300"/>
            </a:solidFill>
            <a:miter lim="800000"/>
            <a:headEnd/>
            <a:tailEnd/>
          </a:ln>
        </p:spPr>
        <p:txBody>
          <a:bodyPr>
            <a:spAutoFit/>
          </a:bodyPr>
          <a:lstStyle/>
          <a:p>
            <a:pPr>
              <a:spcBef>
                <a:spcPct val="50000"/>
              </a:spcBef>
            </a:pPr>
            <a:r>
              <a:rPr lang="el-GR" sz="2000" b="1">
                <a:solidFill>
                  <a:srgbClr val="FF3300"/>
                </a:solidFill>
              </a:rPr>
              <a:t>Ιδέες, Πληροφορία, Εκπαίδευση, Τεχνολογία, Ψυχαγωγία</a:t>
            </a:r>
          </a:p>
        </p:txBody>
      </p:sp>
      <p:sp>
        <p:nvSpPr>
          <p:cNvPr id="55310" name="Text Box 14"/>
          <p:cNvSpPr txBox="1">
            <a:spLocks noChangeArrowheads="1"/>
          </p:cNvSpPr>
          <p:nvPr/>
        </p:nvSpPr>
        <p:spPr bwMode="auto">
          <a:xfrm>
            <a:off x="2843213" y="260350"/>
            <a:ext cx="1368425" cy="473075"/>
          </a:xfrm>
          <a:prstGeom prst="rect">
            <a:avLst/>
          </a:prstGeom>
          <a:noFill/>
          <a:ln w="76200">
            <a:solidFill>
              <a:srgbClr val="0000CC"/>
            </a:solidFill>
            <a:miter lim="800000"/>
            <a:headEnd/>
            <a:tailEnd/>
          </a:ln>
        </p:spPr>
        <p:txBody>
          <a:bodyPr>
            <a:spAutoFit/>
          </a:bodyPr>
          <a:lstStyle/>
          <a:p>
            <a:pPr>
              <a:spcBef>
                <a:spcPct val="50000"/>
              </a:spcBef>
            </a:pPr>
            <a:r>
              <a:rPr lang="el-GR" sz="2000" b="1">
                <a:solidFill>
                  <a:srgbClr val="0000CC"/>
                </a:solidFill>
              </a:rPr>
              <a:t>Τρόφιμα</a:t>
            </a:r>
          </a:p>
        </p:txBody>
      </p:sp>
      <p:sp>
        <p:nvSpPr>
          <p:cNvPr id="55314" name="Text Box 18"/>
          <p:cNvSpPr txBox="1">
            <a:spLocks noChangeArrowheads="1"/>
          </p:cNvSpPr>
          <p:nvPr/>
        </p:nvSpPr>
        <p:spPr bwMode="auto">
          <a:xfrm>
            <a:off x="4643438" y="0"/>
            <a:ext cx="1655762" cy="473075"/>
          </a:xfrm>
          <a:prstGeom prst="rect">
            <a:avLst/>
          </a:prstGeom>
          <a:noFill/>
          <a:ln w="76200">
            <a:solidFill>
              <a:srgbClr val="FF3300"/>
            </a:solidFill>
            <a:miter lim="800000"/>
            <a:headEnd/>
            <a:tailEnd/>
          </a:ln>
        </p:spPr>
        <p:txBody>
          <a:bodyPr>
            <a:spAutoFit/>
          </a:bodyPr>
          <a:lstStyle/>
          <a:p>
            <a:pPr>
              <a:spcBef>
                <a:spcPct val="50000"/>
              </a:spcBef>
            </a:pPr>
            <a:r>
              <a:rPr lang="el-GR" sz="2000" b="1">
                <a:solidFill>
                  <a:srgbClr val="FF3300"/>
                </a:solidFill>
              </a:rPr>
              <a:t>Άνθρωποι</a:t>
            </a:r>
          </a:p>
        </p:txBody>
      </p:sp>
      <p:sp>
        <p:nvSpPr>
          <p:cNvPr id="55318" name="Text Box 22"/>
          <p:cNvSpPr txBox="1">
            <a:spLocks noChangeArrowheads="1"/>
          </p:cNvSpPr>
          <p:nvPr/>
        </p:nvSpPr>
        <p:spPr bwMode="auto">
          <a:xfrm>
            <a:off x="6443663" y="549275"/>
            <a:ext cx="1655762" cy="473075"/>
          </a:xfrm>
          <a:prstGeom prst="rect">
            <a:avLst/>
          </a:prstGeom>
          <a:noFill/>
          <a:ln w="76200">
            <a:solidFill>
              <a:srgbClr val="0000CC"/>
            </a:solidFill>
            <a:miter lim="800000"/>
            <a:headEnd/>
            <a:tailEnd/>
          </a:ln>
        </p:spPr>
        <p:txBody>
          <a:bodyPr>
            <a:spAutoFit/>
          </a:bodyPr>
          <a:lstStyle/>
          <a:p>
            <a:pPr>
              <a:spcBef>
                <a:spcPct val="50000"/>
              </a:spcBef>
            </a:pPr>
            <a:r>
              <a:rPr lang="el-GR" sz="2000" b="1">
                <a:solidFill>
                  <a:srgbClr val="0000CC"/>
                </a:solidFill>
              </a:rPr>
              <a:t>Άνθρωποι</a:t>
            </a:r>
          </a:p>
        </p:txBody>
      </p:sp>
      <p:sp>
        <p:nvSpPr>
          <p:cNvPr id="55320" name="Text Box 24"/>
          <p:cNvSpPr txBox="1">
            <a:spLocks noChangeArrowheads="1"/>
          </p:cNvSpPr>
          <p:nvPr/>
        </p:nvSpPr>
        <p:spPr bwMode="auto">
          <a:xfrm>
            <a:off x="0" y="2997200"/>
            <a:ext cx="1547813" cy="777875"/>
          </a:xfrm>
          <a:prstGeom prst="rect">
            <a:avLst/>
          </a:prstGeom>
          <a:noFill/>
          <a:ln w="76200">
            <a:solidFill>
              <a:srgbClr val="FF3300"/>
            </a:solidFill>
            <a:miter lim="800000"/>
            <a:headEnd/>
            <a:tailEnd/>
          </a:ln>
        </p:spPr>
        <p:txBody>
          <a:bodyPr>
            <a:spAutoFit/>
          </a:bodyPr>
          <a:lstStyle/>
          <a:p>
            <a:pPr>
              <a:spcBef>
                <a:spcPct val="50000"/>
              </a:spcBef>
            </a:pPr>
            <a:r>
              <a:rPr lang="el-GR" sz="2000" b="1">
                <a:solidFill>
                  <a:srgbClr val="FF3300"/>
                </a:solidFill>
              </a:rPr>
              <a:t>Στερεά απόβλητα</a:t>
            </a:r>
          </a:p>
        </p:txBody>
      </p:sp>
      <p:sp>
        <p:nvSpPr>
          <p:cNvPr id="55324" name="Text Box 28"/>
          <p:cNvSpPr txBox="1">
            <a:spLocks noChangeArrowheads="1"/>
          </p:cNvSpPr>
          <p:nvPr/>
        </p:nvSpPr>
        <p:spPr bwMode="auto">
          <a:xfrm>
            <a:off x="0" y="5157788"/>
            <a:ext cx="1547813" cy="777875"/>
          </a:xfrm>
          <a:prstGeom prst="rect">
            <a:avLst/>
          </a:prstGeom>
          <a:noFill/>
          <a:ln w="76200">
            <a:solidFill>
              <a:srgbClr val="FF3300"/>
            </a:solidFill>
            <a:miter lim="800000"/>
            <a:headEnd/>
            <a:tailEnd/>
          </a:ln>
        </p:spPr>
        <p:txBody>
          <a:bodyPr>
            <a:spAutoFit/>
          </a:bodyPr>
          <a:lstStyle/>
          <a:p>
            <a:pPr>
              <a:spcBef>
                <a:spcPct val="50000"/>
              </a:spcBef>
            </a:pPr>
            <a:r>
              <a:rPr lang="el-GR" sz="2000" b="1">
                <a:solidFill>
                  <a:srgbClr val="FF3300"/>
                </a:solidFill>
              </a:rPr>
              <a:t>Υγρά απόβλητα</a:t>
            </a:r>
          </a:p>
        </p:txBody>
      </p:sp>
      <p:sp>
        <p:nvSpPr>
          <p:cNvPr id="55325" name="AutoShape 29"/>
          <p:cNvSpPr>
            <a:spLocks noChangeArrowheads="1"/>
          </p:cNvSpPr>
          <p:nvPr/>
        </p:nvSpPr>
        <p:spPr bwMode="auto">
          <a:xfrm rot="3436027">
            <a:off x="1855787" y="4848226"/>
            <a:ext cx="638175" cy="1111250"/>
          </a:xfrm>
          <a:prstGeom prst="curvedLeftArrow">
            <a:avLst>
              <a:gd name="adj1" fmla="val 34826"/>
              <a:gd name="adj2" fmla="val 69652"/>
              <a:gd name="adj3" fmla="val 33333"/>
            </a:avLst>
          </a:prstGeom>
          <a:solidFill>
            <a:srgbClr val="FF3300"/>
          </a:solidFill>
          <a:ln w="9525">
            <a:solidFill>
              <a:srgbClr val="FF3300"/>
            </a:solidFill>
            <a:miter lim="800000"/>
            <a:headEnd/>
            <a:tailEnd/>
          </a:ln>
        </p:spPr>
        <p:txBody>
          <a:bodyPr wrap="none" anchor="ctr"/>
          <a:lstStyle/>
          <a:p>
            <a:endParaRPr lang="el-GR"/>
          </a:p>
        </p:txBody>
      </p:sp>
      <p:sp>
        <p:nvSpPr>
          <p:cNvPr id="55327" name="Text Box 31"/>
          <p:cNvSpPr txBox="1">
            <a:spLocks noChangeArrowheads="1"/>
          </p:cNvSpPr>
          <p:nvPr/>
        </p:nvSpPr>
        <p:spPr bwMode="auto">
          <a:xfrm>
            <a:off x="2916238" y="6384925"/>
            <a:ext cx="1728787" cy="473075"/>
          </a:xfrm>
          <a:prstGeom prst="rect">
            <a:avLst/>
          </a:prstGeom>
          <a:noFill/>
          <a:ln w="76200">
            <a:solidFill>
              <a:srgbClr val="FF3300"/>
            </a:solidFill>
            <a:miter lim="800000"/>
            <a:headEnd/>
            <a:tailEnd/>
          </a:ln>
        </p:spPr>
        <p:txBody>
          <a:bodyPr>
            <a:spAutoFit/>
          </a:bodyPr>
          <a:lstStyle/>
          <a:p>
            <a:pPr>
              <a:spcBef>
                <a:spcPct val="50000"/>
              </a:spcBef>
            </a:pPr>
            <a:r>
              <a:rPr lang="el-GR" sz="2000" b="1">
                <a:solidFill>
                  <a:srgbClr val="FF3300"/>
                </a:solidFill>
              </a:rPr>
              <a:t>Υπηρεσίες</a:t>
            </a:r>
          </a:p>
        </p:txBody>
      </p:sp>
      <p:sp>
        <p:nvSpPr>
          <p:cNvPr id="55334" name="AutoShape 38"/>
          <p:cNvSpPr>
            <a:spLocks noChangeArrowheads="1"/>
          </p:cNvSpPr>
          <p:nvPr/>
        </p:nvSpPr>
        <p:spPr bwMode="auto">
          <a:xfrm>
            <a:off x="5148263" y="549275"/>
            <a:ext cx="431800" cy="863600"/>
          </a:xfrm>
          <a:prstGeom prst="upArrow">
            <a:avLst>
              <a:gd name="adj1" fmla="val 50000"/>
              <a:gd name="adj2" fmla="val 50000"/>
            </a:avLst>
          </a:prstGeom>
          <a:solidFill>
            <a:srgbClr val="FF3300"/>
          </a:solidFill>
          <a:ln w="9525">
            <a:solidFill>
              <a:srgbClr val="FF3300"/>
            </a:solidFill>
            <a:miter lim="800000"/>
            <a:headEnd/>
            <a:tailEnd/>
          </a:ln>
        </p:spPr>
        <p:txBody>
          <a:bodyPr wrap="none" anchor="ctr"/>
          <a:lstStyle/>
          <a:p>
            <a:endParaRPr lang="el-GR"/>
          </a:p>
        </p:txBody>
      </p:sp>
      <p:sp>
        <p:nvSpPr>
          <p:cNvPr id="55336" name="AutoShape 40"/>
          <p:cNvSpPr>
            <a:spLocks noChangeArrowheads="1"/>
          </p:cNvSpPr>
          <p:nvPr/>
        </p:nvSpPr>
        <p:spPr bwMode="auto">
          <a:xfrm flipV="1">
            <a:off x="3203575" y="765175"/>
            <a:ext cx="431800" cy="719138"/>
          </a:xfrm>
          <a:prstGeom prst="upArrow">
            <a:avLst>
              <a:gd name="adj1" fmla="val 50000"/>
              <a:gd name="adj2" fmla="val 41636"/>
            </a:avLst>
          </a:prstGeom>
          <a:solidFill>
            <a:srgbClr val="0000CC"/>
          </a:solidFill>
          <a:ln w="9525">
            <a:solidFill>
              <a:srgbClr val="0000CC"/>
            </a:solidFill>
            <a:miter lim="800000"/>
            <a:headEnd/>
            <a:tailEnd/>
          </a:ln>
        </p:spPr>
        <p:txBody>
          <a:bodyPr wrap="none" anchor="ctr"/>
          <a:lstStyle/>
          <a:p>
            <a:endParaRPr lang="el-GR"/>
          </a:p>
        </p:txBody>
      </p:sp>
      <p:sp>
        <p:nvSpPr>
          <p:cNvPr id="55338" name="AutoShape 42"/>
          <p:cNvSpPr>
            <a:spLocks noChangeArrowheads="1"/>
          </p:cNvSpPr>
          <p:nvPr/>
        </p:nvSpPr>
        <p:spPr bwMode="auto">
          <a:xfrm rot="-1629577" flipH="1" flipV="1">
            <a:off x="2051050" y="765175"/>
            <a:ext cx="576263" cy="719138"/>
          </a:xfrm>
          <a:prstGeom prst="curvedRightArrow">
            <a:avLst>
              <a:gd name="adj1" fmla="val 24959"/>
              <a:gd name="adj2" fmla="val 49917"/>
              <a:gd name="adj3" fmla="val 33333"/>
            </a:avLst>
          </a:prstGeom>
          <a:solidFill>
            <a:srgbClr val="FF3300"/>
          </a:solidFill>
          <a:ln w="9525">
            <a:solidFill>
              <a:srgbClr val="FF3300"/>
            </a:solidFill>
            <a:miter lim="800000"/>
            <a:headEnd/>
            <a:tailEnd/>
          </a:ln>
        </p:spPr>
        <p:txBody>
          <a:bodyPr wrap="none" anchor="ctr"/>
          <a:lstStyle/>
          <a:p>
            <a:endParaRPr lang="el-GR"/>
          </a:p>
        </p:txBody>
      </p:sp>
      <p:sp>
        <p:nvSpPr>
          <p:cNvPr id="55339" name="AutoShape 43"/>
          <p:cNvSpPr>
            <a:spLocks noChangeArrowheads="1"/>
          </p:cNvSpPr>
          <p:nvPr/>
        </p:nvSpPr>
        <p:spPr bwMode="auto">
          <a:xfrm flipH="1">
            <a:off x="6443663" y="981075"/>
            <a:ext cx="433387" cy="790575"/>
          </a:xfrm>
          <a:prstGeom prst="curvedRightArrow">
            <a:avLst>
              <a:gd name="adj1" fmla="val 36484"/>
              <a:gd name="adj2" fmla="val 72967"/>
              <a:gd name="adj3" fmla="val 33333"/>
            </a:avLst>
          </a:prstGeom>
          <a:solidFill>
            <a:srgbClr val="0000CC"/>
          </a:solidFill>
          <a:ln w="9525">
            <a:solidFill>
              <a:srgbClr val="0000CC"/>
            </a:solidFill>
            <a:miter lim="800000"/>
            <a:headEnd/>
            <a:tailEnd/>
          </a:ln>
        </p:spPr>
        <p:txBody>
          <a:bodyPr wrap="none" anchor="ctr"/>
          <a:lstStyle/>
          <a:p>
            <a:endParaRPr lang="el-GR"/>
          </a:p>
        </p:txBody>
      </p:sp>
      <p:sp>
        <p:nvSpPr>
          <p:cNvPr id="55341" name="AutoShape 45"/>
          <p:cNvSpPr>
            <a:spLocks noChangeArrowheads="1"/>
          </p:cNvSpPr>
          <p:nvPr/>
        </p:nvSpPr>
        <p:spPr bwMode="auto">
          <a:xfrm>
            <a:off x="3995738" y="5084763"/>
            <a:ext cx="431800" cy="1296987"/>
          </a:xfrm>
          <a:prstGeom prst="downArrow">
            <a:avLst>
              <a:gd name="adj1" fmla="val 50000"/>
              <a:gd name="adj2" fmla="val 75092"/>
            </a:avLst>
          </a:prstGeom>
          <a:solidFill>
            <a:srgbClr val="FF3300"/>
          </a:solidFill>
          <a:ln w="9525">
            <a:solidFill>
              <a:srgbClr val="FF3300"/>
            </a:solidFill>
            <a:miter lim="800000"/>
            <a:headEnd/>
            <a:tailEnd/>
          </a:ln>
        </p:spPr>
        <p:txBody>
          <a:bodyPr wrap="none" anchor="ctr"/>
          <a:lstStyle/>
          <a:p>
            <a:endParaRPr lang="el-GR"/>
          </a:p>
        </p:txBody>
      </p:sp>
      <p:sp>
        <p:nvSpPr>
          <p:cNvPr id="55342" name="AutoShape 46"/>
          <p:cNvSpPr>
            <a:spLocks noChangeArrowheads="1"/>
          </p:cNvSpPr>
          <p:nvPr/>
        </p:nvSpPr>
        <p:spPr bwMode="auto">
          <a:xfrm>
            <a:off x="6300788" y="1773238"/>
            <a:ext cx="720725" cy="431800"/>
          </a:xfrm>
          <a:prstGeom prst="rightArrow">
            <a:avLst>
              <a:gd name="adj1" fmla="val 50000"/>
              <a:gd name="adj2" fmla="val 41728"/>
            </a:avLst>
          </a:prstGeom>
          <a:solidFill>
            <a:srgbClr val="FF3300"/>
          </a:solidFill>
          <a:ln w="9525">
            <a:solidFill>
              <a:srgbClr val="FF3300"/>
            </a:solidFill>
            <a:miter lim="800000"/>
            <a:headEnd/>
            <a:tailEnd/>
          </a:ln>
        </p:spPr>
        <p:txBody>
          <a:bodyPr wrap="none" anchor="ctr"/>
          <a:lstStyle/>
          <a:p>
            <a:endParaRPr lang="el-GR"/>
          </a:p>
        </p:txBody>
      </p:sp>
      <p:sp>
        <p:nvSpPr>
          <p:cNvPr id="55343" name="AutoShape 47"/>
          <p:cNvSpPr>
            <a:spLocks noChangeArrowheads="1"/>
          </p:cNvSpPr>
          <p:nvPr/>
        </p:nvSpPr>
        <p:spPr bwMode="auto">
          <a:xfrm>
            <a:off x="6300788" y="3644900"/>
            <a:ext cx="720725" cy="431800"/>
          </a:xfrm>
          <a:prstGeom prst="rightArrow">
            <a:avLst>
              <a:gd name="adj1" fmla="val 50000"/>
              <a:gd name="adj2" fmla="val 41728"/>
            </a:avLst>
          </a:prstGeom>
          <a:solidFill>
            <a:srgbClr val="FF3300"/>
          </a:solidFill>
          <a:ln w="9525">
            <a:solidFill>
              <a:srgbClr val="FF3300"/>
            </a:solidFill>
            <a:miter lim="800000"/>
            <a:headEnd/>
            <a:tailEnd/>
          </a:ln>
        </p:spPr>
        <p:txBody>
          <a:bodyPr wrap="none" anchor="ctr"/>
          <a:lstStyle/>
          <a:p>
            <a:endParaRPr lang="el-GR"/>
          </a:p>
        </p:txBody>
      </p:sp>
      <p:sp>
        <p:nvSpPr>
          <p:cNvPr id="55344" name="Text Box 48"/>
          <p:cNvSpPr txBox="1">
            <a:spLocks noChangeArrowheads="1"/>
          </p:cNvSpPr>
          <p:nvPr/>
        </p:nvSpPr>
        <p:spPr bwMode="auto">
          <a:xfrm>
            <a:off x="7127875" y="1412875"/>
            <a:ext cx="2016125" cy="777875"/>
          </a:xfrm>
          <a:prstGeom prst="rect">
            <a:avLst/>
          </a:prstGeom>
          <a:noFill/>
          <a:ln w="76200">
            <a:solidFill>
              <a:srgbClr val="FF3300"/>
            </a:solidFill>
            <a:miter lim="800000"/>
            <a:headEnd/>
            <a:tailEnd/>
          </a:ln>
        </p:spPr>
        <p:txBody>
          <a:bodyPr>
            <a:spAutoFit/>
          </a:bodyPr>
          <a:lstStyle/>
          <a:p>
            <a:pPr>
              <a:spcBef>
                <a:spcPct val="50000"/>
              </a:spcBef>
            </a:pPr>
            <a:r>
              <a:rPr lang="el-GR" sz="2000" b="1">
                <a:solidFill>
                  <a:srgbClr val="FF3300"/>
                </a:solidFill>
              </a:rPr>
              <a:t>Μεταποιημένα αγαθά</a:t>
            </a:r>
          </a:p>
        </p:txBody>
      </p:sp>
      <p:sp>
        <p:nvSpPr>
          <p:cNvPr id="55346" name="Text Box 50"/>
          <p:cNvSpPr txBox="1">
            <a:spLocks noChangeArrowheads="1"/>
          </p:cNvSpPr>
          <p:nvPr/>
        </p:nvSpPr>
        <p:spPr bwMode="auto">
          <a:xfrm>
            <a:off x="7127875" y="3429000"/>
            <a:ext cx="2016125" cy="777875"/>
          </a:xfrm>
          <a:prstGeom prst="rect">
            <a:avLst/>
          </a:prstGeom>
          <a:noFill/>
          <a:ln w="76200">
            <a:solidFill>
              <a:srgbClr val="FF3300"/>
            </a:solidFill>
            <a:miter lim="800000"/>
            <a:headEnd/>
            <a:tailEnd/>
          </a:ln>
        </p:spPr>
        <p:txBody>
          <a:bodyPr>
            <a:spAutoFit/>
          </a:bodyPr>
          <a:lstStyle/>
          <a:p>
            <a:pPr>
              <a:spcBef>
                <a:spcPct val="50000"/>
              </a:spcBef>
            </a:pPr>
            <a:r>
              <a:rPr lang="el-GR" sz="2000" b="1">
                <a:solidFill>
                  <a:srgbClr val="FF3300"/>
                </a:solidFill>
              </a:rPr>
              <a:t>Ρυπασμένος αέρας</a:t>
            </a:r>
          </a:p>
        </p:txBody>
      </p:sp>
      <p:sp>
        <p:nvSpPr>
          <p:cNvPr id="55347" name="Text Box 51"/>
          <p:cNvSpPr txBox="1">
            <a:spLocks noChangeArrowheads="1"/>
          </p:cNvSpPr>
          <p:nvPr/>
        </p:nvSpPr>
        <p:spPr bwMode="auto">
          <a:xfrm>
            <a:off x="6732588" y="5229225"/>
            <a:ext cx="1368425" cy="473075"/>
          </a:xfrm>
          <a:prstGeom prst="rect">
            <a:avLst/>
          </a:prstGeom>
          <a:noFill/>
          <a:ln w="76200">
            <a:solidFill>
              <a:srgbClr val="FF3300"/>
            </a:solidFill>
            <a:miter lim="800000"/>
            <a:headEnd/>
            <a:tailEnd/>
          </a:ln>
        </p:spPr>
        <p:txBody>
          <a:bodyPr>
            <a:spAutoFit/>
          </a:bodyPr>
          <a:lstStyle/>
          <a:p>
            <a:pPr>
              <a:spcBef>
                <a:spcPct val="50000"/>
              </a:spcBef>
            </a:pPr>
            <a:r>
              <a:rPr lang="el-GR" sz="2000" b="1">
                <a:solidFill>
                  <a:srgbClr val="FF3300"/>
                </a:solidFill>
              </a:rPr>
              <a:t>Θόρυβος</a:t>
            </a:r>
          </a:p>
        </p:txBody>
      </p:sp>
      <p:sp>
        <p:nvSpPr>
          <p:cNvPr id="55348" name="AutoShape 52"/>
          <p:cNvSpPr>
            <a:spLocks noChangeArrowheads="1"/>
          </p:cNvSpPr>
          <p:nvPr/>
        </p:nvSpPr>
        <p:spPr bwMode="auto">
          <a:xfrm rot="18163973" flipH="1">
            <a:off x="5975350" y="4833938"/>
            <a:ext cx="536575" cy="1038225"/>
          </a:xfrm>
          <a:prstGeom prst="curvedLeftArrow">
            <a:avLst>
              <a:gd name="adj1" fmla="val 38698"/>
              <a:gd name="adj2" fmla="val 77396"/>
              <a:gd name="adj3" fmla="val 33333"/>
            </a:avLst>
          </a:prstGeom>
          <a:solidFill>
            <a:srgbClr val="FF3300"/>
          </a:solidFill>
          <a:ln w="9525">
            <a:solidFill>
              <a:srgbClr val="FF3300"/>
            </a:solidFill>
            <a:miter lim="800000"/>
            <a:headEnd/>
            <a:tailEnd/>
          </a:ln>
        </p:spPr>
        <p:txBody>
          <a:bodyPr wrap="none" anchor="ctr"/>
          <a:lstStyle/>
          <a:p>
            <a:endParaRPr lang="el-GR"/>
          </a:p>
        </p:txBody>
      </p:sp>
      <p:sp>
        <p:nvSpPr>
          <p:cNvPr id="55349" name="AutoShape 53"/>
          <p:cNvSpPr>
            <a:spLocks noChangeArrowheads="1"/>
          </p:cNvSpPr>
          <p:nvPr/>
        </p:nvSpPr>
        <p:spPr bwMode="auto">
          <a:xfrm flipH="1">
            <a:off x="6300788" y="2565400"/>
            <a:ext cx="503237" cy="503238"/>
          </a:xfrm>
          <a:prstGeom prst="rightArrow">
            <a:avLst>
              <a:gd name="adj1" fmla="val 50000"/>
              <a:gd name="adj2" fmla="val 25000"/>
            </a:avLst>
          </a:prstGeom>
          <a:solidFill>
            <a:srgbClr val="0000CC"/>
          </a:solidFill>
          <a:ln w="9525">
            <a:solidFill>
              <a:srgbClr val="0000CC"/>
            </a:solidFill>
            <a:miter lim="800000"/>
            <a:headEnd/>
            <a:tailEnd/>
          </a:ln>
        </p:spPr>
        <p:txBody>
          <a:bodyPr wrap="none" anchor="ctr"/>
          <a:lstStyle/>
          <a:p>
            <a:endParaRPr lang="el-GR"/>
          </a:p>
        </p:txBody>
      </p:sp>
      <p:sp>
        <p:nvSpPr>
          <p:cNvPr id="55350" name="Text Box 54"/>
          <p:cNvSpPr txBox="1">
            <a:spLocks noChangeArrowheads="1"/>
          </p:cNvSpPr>
          <p:nvPr/>
        </p:nvSpPr>
        <p:spPr bwMode="auto">
          <a:xfrm>
            <a:off x="6877050" y="2565400"/>
            <a:ext cx="2266950" cy="473075"/>
          </a:xfrm>
          <a:prstGeom prst="rect">
            <a:avLst/>
          </a:prstGeom>
          <a:noFill/>
          <a:ln w="76200">
            <a:solidFill>
              <a:srgbClr val="0000CC"/>
            </a:solidFill>
            <a:miter lim="800000"/>
            <a:headEnd/>
            <a:tailEnd/>
          </a:ln>
        </p:spPr>
        <p:txBody>
          <a:bodyPr>
            <a:spAutoFit/>
          </a:bodyPr>
          <a:lstStyle/>
          <a:p>
            <a:pPr>
              <a:spcBef>
                <a:spcPct val="50000"/>
              </a:spcBef>
            </a:pPr>
            <a:r>
              <a:rPr lang="el-GR" sz="2000" b="1">
                <a:solidFill>
                  <a:srgbClr val="0000CC"/>
                </a:solidFill>
              </a:rPr>
              <a:t>Ηλιακή ενέργεια</a:t>
            </a:r>
          </a:p>
        </p:txBody>
      </p:sp>
      <p:sp>
        <p:nvSpPr>
          <p:cNvPr id="55351" name="AutoShape 55"/>
          <p:cNvSpPr>
            <a:spLocks noChangeArrowheads="1"/>
          </p:cNvSpPr>
          <p:nvPr/>
        </p:nvSpPr>
        <p:spPr bwMode="auto">
          <a:xfrm>
            <a:off x="1835150" y="2060575"/>
            <a:ext cx="503238" cy="503238"/>
          </a:xfrm>
          <a:prstGeom prst="rightArrow">
            <a:avLst>
              <a:gd name="adj1" fmla="val 50000"/>
              <a:gd name="adj2" fmla="val 25000"/>
            </a:avLst>
          </a:prstGeom>
          <a:solidFill>
            <a:srgbClr val="0000CC"/>
          </a:solidFill>
          <a:ln w="9525">
            <a:solidFill>
              <a:srgbClr val="0000CC"/>
            </a:solidFill>
            <a:miter lim="800000"/>
            <a:headEnd/>
            <a:tailEnd/>
          </a:ln>
        </p:spPr>
        <p:txBody>
          <a:bodyPr wrap="none" anchor="ctr"/>
          <a:lstStyle/>
          <a:p>
            <a:endParaRPr lang="el-GR"/>
          </a:p>
        </p:txBody>
      </p:sp>
      <p:sp>
        <p:nvSpPr>
          <p:cNvPr id="55352" name="Text Box 56"/>
          <p:cNvSpPr txBox="1">
            <a:spLocks noChangeArrowheads="1"/>
          </p:cNvSpPr>
          <p:nvPr/>
        </p:nvSpPr>
        <p:spPr bwMode="auto">
          <a:xfrm>
            <a:off x="611188" y="2133600"/>
            <a:ext cx="1187450" cy="473075"/>
          </a:xfrm>
          <a:prstGeom prst="rect">
            <a:avLst/>
          </a:prstGeom>
          <a:noFill/>
          <a:ln w="76200">
            <a:solidFill>
              <a:srgbClr val="0000CC"/>
            </a:solidFill>
            <a:miter lim="800000"/>
            <a:headEnd/>
            <a:tailEnd/>
          </a:ln>
        </p:spPr>
        <p:txBody>
          <a:bodyPr>
            <a:spAutoFit/>
          </a:bodyPr>
          <a:lstStyle/>
          <a:p>
            <a:pPr>
              <a:spcBef>
                <a:spcPct val="50000"/>
              </a:spcBef>
            </a:pPr>
            <a:r>
              <a:rPr lang="el-GR" sz="2000" b="1">
                <a:solidFill>
                  <a:srgbClr val="0000CC"/>
                </a:solidFill>
              </a:rPr>
              <a:t>Αέρας</a:t>
            </a:r>
          </a:p>
        </p:txBody>
      </p:sp>
      <p:sp>
        <p:nvSpPr>
          <p:cNvPr id="55353" name="AutoShape 57"/>
          <p:cNvSpPr>
            <a:spLocks noChangeArrowheads="1"/>
          </p:cNvSpPr>
          <p:nvPr/>
        </p:nvSpPr>
        <p:spPr bwMode="auto">
          <a:xfrm flipH="1">
            <a:off x="6300788" y="4437063"/>
            <a:ext cx="503237" cy="503237"/>
          </a:xfrm>
          <a:prstGeom prst="rightArrow">
            <a:avLst>
              <a:gd name="adj1" fmla="val 50000"/>
              <a:gd name="adj2" fmla="val 25000"/>
            </a:avLst>
          </a:prstGeom>
          <a:solidFill>
            <a:srgbClr val="0000CC"/>
          </a:solidFill>
          <a:ln w="9525">
            <a:solidFill>
              <a:srgbClr val="0000CC"/>
            </a:solidFill>
            <a:miter lim="800000"/>
            <a:headEnd/>
            <a:tailEnd/>
          </a:ln>
        </p:spPr>
        <p:txBody>
          <a:bodyPr wrap="none" anchor="ctr"/>
          <a:lstStyle/>
          <a:p>
            <a:endParaRPr lang="el-GR"/>
          </a:p>
        </p:txBody>
      </p:sp>
      <p:sp>
        <p:nvSpPr>
          <p:cNvPr id="55354" name="Text Box 58"/>
          <p:cNvSpPr txBox="1">
            <a:spLocks noChangeArrowheads="1"/>
          </p:cNvSpPr>
          <p:nvPr/>
        </p:nvSpPr>
        <p:spPr bwMode="auto">
          <a:xfrm>
            <a:off x="6877050" y="4437063"/>
            <a:ext cx="935038" cy="473075"/>
          </a:xfrm>
          <a:prstGeom prst="rect">
            <a:avLst/>
          </a:prstGeom>
          <a:noFill/>
          <a:ln w="76200">
            <a:solidFill>
              <a:srgbClr val="0000CC"/>
            </a:solidFill>
            <a:miter lim="800000"/>
            <a:headEnd/>
            <a:tailEnd/>
          </a:ln>
        </p:spPr>
        <p:txBody>
          <a:bodyPr>
            <a:spAutoFit/>
          </a:bodyPr>
          <a:lstStyle/>
          <a:p>
            <a:pPr>
              <a:spcBef>
                <a:spcPct val="50000"/>
              </a:spcBef>
            </a:pPr>
            <a:r>
              <a:rPr lang="el-GR" sz="2000" b="1">
                <a:solidFill>
                  <a:srgbClr val="0000CC"/>
                </a:solidFill>
              </a:rPr>
              <a:t>Νερό</a:t>
            </a:r>
          </a:p>
        </p:txBody>
      </p:sp>
      <p:sp>
        <p:nvSpPr>
          <p:cNvPr id="55355" name="Text Box 59"/>
          <p:cNvSpPr txBox="1">
            <a:spLocks noChangeArrowheads="1"/>
          </p:cNvSpPr>
          <p:nvPr/>
        </p:nvSpPr>
        <p:spPr bwMode="auto">
          <a:xfrm>
            <a:off x="4716463" y="5661025"/>
            <a:ext cx="1368425" cy="777875"/>
          </a:xfrm>
          <a:prstGeom prst="rect">
            <a:avLst/>
          </a:prstGeom>
          <a:noFill/>
          <a:ln w="76200">
            <a:solidFill>
              <a:srgbClr val="0000CC"/>
            </a:solidFill>
            <a:miter lim="800000"/>
            <a:headEnd/>
            <a:tailEnd/>
          </a:ln>
        </p:spPr>
        <p:txBody>
          <a:bodyPr>
            <a:spAutoFit/>
          </a:bodyPr>
          <a:lstStyle/>
          <a:p>
            <a:pPr>
              <a:spcBef>
                <a:spcPct val="50000"/>
              </a:spcBef>
            </a:pPr>
            <a:r>
              <a:rPr lang="el-GR" sz="2000" b="1">
                <a:solidFill>
                  <a:srgbClr val="0000CC"/>
                </a:solidFill>
              </a:rPr>
              <a:t>Ορυκτά καύσιμα</a:t>
            </a:r>
          </a:p>
        </p:txBody>
      </p:sp>
      <p:sp>
        <p:nvSpPr>
          <p:cNvPr id="55356" name="AutoShape 60"/>
          <p:cNvSpPr>
            <a:spLocks noChangeArrowheads="1"/>
          </p:cNvSpPr>
          <p:nvPr/>
        </p:nvSpPr>
        <p:spPr bwMode="auto">
          <a:xfrm>
            <a:off x="5364163" y="5013325"/>
            <a:ext cx="431800" cy="574675"/>
          </a:xfrm>
          <a:prstGeom prst="upArrow">
            <a:avLst>
              <a:gd name="adj1" fmla="val 50000"/>
              <a:gd name="adj2" fmla="val 33272"/>
            </a:avLst>
          </a:prstGeom>
          <a:solidFill>
            <a:srgbClr val="0000CC"/>
          </a:solidFill>
          <a:ln w="9525">
            <a:solidFill>
              <a:srgbClr val="0000CC"/>
            </a:solidFill>
            <a:miter lim="800000"/>
            <a:headEnd/>
            <a:tailEnd/>
          </a:ln>
        </p:spPr>
        <p:txBody>
          <a:bodyPr wrap="none" anchor="ctr"/>
          <a:lstStyle/>
          <a:p>
            <a:endParaRPr lang="el-GR"/>
          </a:p>
        </p:txBody>
      </p:sp>
      <p:sp>
        <p:nvSpPr>
          <p:cNvPr id="55359" name="AutoShape 63"/>
          <p:cNvSpPr>
            <a:spLocks noChangeArrowheads="1"/>
          </p:cNvSpPr>
          <p:nvPr/>
        </p:nvSpPr>
        <p:spPr bwMode="auto">
          <a:xfrm flipH="1">
            <a:off x="1692275" y="4149725"/>
            <a:ext cx="720725" cy="431800"/>
          </a:xfrm>
          <a:prstGeom prst="rightArrow">
            <a:avLst>
              <a:gd name="adj1" fmla="val 50000"/>
              <a:gd name="adj2" fmla="val 41728"/>
            </a:avLst>
          </a:prstGeom>
          <a:solidFill>
            <a:srgbClr val="FF3300"/>
          </a:solidFill>
          <a:ln w="9525">
            <a:solidFill>
              <a:srgbClr val="FF3300"/>
            </a:solidFill>
            <a:miter lim="800000"/>
            <a:headEnd/>
            <a:tailEnd/>
          </a:ln>
        </p:spPr>
        <p:txBody>
          <a:bodyPr wrap="none" anchor="ctr"/>
          <a:lstStyle/>
          <a:p>
            <a:endParaRPr lang="el-GR"/>
          </a:p>
        </p:txBody>
      </p:sp>
      <p:sp>
        <p:nvSpPr>
          <p:cNvPr id="55360" name="AutoShape 64"/>
          <p:cNvSpPr>
            <a:spLocks noChangeArrowheads="1"/>
          </p:cNvSpPr>
          <p:nvPr/>
        </p:nvSpPr>
        <p:spPr bwMode="auto">
          <a:xfrm flipH="1">
            <a:off x="1619250" y="3213100"/>
            <a:ext cx="793750" cy="431800"/>
          </a:xfrm>
          <a:prstGeom prst="rightArrow">
            <a:avLst>
              <a:gd name="adj1" fmla="val 50000"/>
              <a:gd name="adj2" fmla="val 45956"/>
            </a:avLst>
          </a:prstGeom>
          <a:solidFill>
            <a:srgbClr val="FF3300"/>
          </a:solidFill>
          <a:ln w="9525">
            <a:solidFill>
              <a:srgbClr val="FF3300"/>
            </a:solidFill>
            <a:miter lim="800000"/>
            <a:headEnd/>
            <a:tailEnd/>
          </a:ln>
        </p:spPr>
        <p:txBody>
          <a:bodyPr wrap="none" anchor="ctr"/>
          <a:lstStyle/>
          <a:p>
            <a:endParaRPr lang="el-GR"/>
          </a:p>
        </p:txBody>
      </p:sp>
      <p:sp>
        <p:nvSpPr>
          <p:cNvPr id="55361" name="Text Box 65"/>
          <p:cNvSpPr txBox="1">
            <a:spLocks noChangeArrowheads="1"/>
          </p:cNvSpPr>
          <p:nvPr/>
        </p:nvSpPr>
        <p:spPr bwMode="auto">
          <a:xfrm>
            <a:off x="0" y="4149725"/>
            <a:ext cx="1619250" cy="473075"/>
          </a:xfrm>
          <a:prstGeom prst="rect">
            <a:avLst/>
          </a:prstGeom>
          <a:noFill/>
          <a:ln w="76200">
            <a:solidFill>
              <a:srgbClr val="FF3300"/>
            </a:solidFill>
            <a:miter lim="800000"/>
            <a:headEnd/>
            <a:tailEnd/>
          </a:ln>
        </p:spPr>
        <p:txBody>
          <a:bodyPr>
            <a:spAutoFit/>
          </a:bodyPr>
          <a:lstStyle/>
          <a:p>
            <a:pPr>
              <a:spcBef>
                <a:spcPct val="50000"/>
              </a:spcBef>
            </a:pPr>
            <a:r>
              <a:rPr lang="el-GR" sz="2000" b="1">
                <a:solidFill>
                  <a:srgbClr val="FF3300"/>
                </a:solidFill>
              </a:rPr>
              <a:t>Θερμότητα</a:t>
            </a:r>
          </a:p>
        </p:txBody>
      </p:sp>
      <p:sp>
        <p:nvSpPr>
          <p:cNvPr id="55362" name="Text Box 66"/>
          <p:cNvSpPr txBox="1">
            <a:spLocks noChangeArrowheads="1"/>
          </p:cNvSpPr>
          <p:nvPr/>
        </p:nvSpPr>
        <p:spPr bwMode="auto">
          <a:xfrm>
            <a:off x="2627313" y="5373688"/>
            <a:ext cx="1368425" cy="777875"/>
          </a:xfrm>
          <a:prstGeom prst="rect">
            <a:avLst/>
          </a:prstGeom>
          <a:noFill/>
          <a:ln w="76200">
            <a:solidFill>
              <a:srgbClr val="0000CC"/>
            </a:solidFill>
            <a:miter lim="800000"/>
            <a:headEnd/>
            <a:tailEnd/>
          </a:ln>
        </p:spPr>
        <p:txBody>
          <a:bodyPr>
            <a:spAutoFit/>
          </a:bodyPr>
          <a:lstStyle/>
          <a:p>
            <a:pPr>
              <a:spcBef>
                <a:spcPct val="50000"/>
              </a:spcBef>
            </a:pPr>
            <a:r>
              <a:rPr lang="el-GR" sz="2000" b="1">
                <a:solidFill>
                  <a:srgbClr val="0000CC"/>
                </a:solidFill>
              </a:rPr>
              <a:t>Πρώτες ύλες</a:t>
            </a:r>
          </a:p>
        </p:txBody>
      </p:sp>
      <p:sp>
        <p:nvSpPr>
          <p:cNvPr id="55363" name="AutoShape 67"/>
          <p:cNvSpPr>
            <a:spLocks noChangeArrowheads="1"/>
          </p:cNvSpPr>
          <p:nvPr/>
        </p:nvSpPr>
        <p:spPr bwMode="auto">
          <a:xfrm>
            <a:off x="3203575" y="4868863"/>
            <a:ext cx="431800" cy="431800"/>
          </a:xfrm>
          <a:prstGeom prst="upArrow">
            <a:avLst>
              <a:gd name="adj1" fmla="val 50000"/>
              <a:gd name="adj2" fmla="val 25000"/>
            </a:avLst>
          </a:prstGeom>
          <a:solidFill>
            <a:srgbClr val="0000CC"/>
          </a:solidFill>
          <a:ln w="9525">
            <a:solidFill>
              <a:srgbClr val="0000CC"/>
            </a:solidFill>
            <a:miter lim="800000"/>
            <a:headEnd/>
            <a:tailEnd/>
          </a:ln>
        </p:spPr>
        <p:txBody>
          <a:bodyPr wrap="none" anchor="ctr"/>
          <a:lstStyle/>
          <a:p>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5336"/>
                                        </p:tgtEl>
                                        <p:attrNameLst>
                                          <p:attrName>style.visibility</p:attrName>
                                        </p:attrNameLst>
                                      </p:cBhvr>
                                      <p:to>
                                        <p:strVal val="visible"/>
                                      </p:to>
                                    </p:set>
                                    <p:anim calcmode="lin" valueType="num">
                                      <p:cBhvr>
                                        <p:cTn id="7" dur="1000" fill="hold"/>
                                        <p:tgtEl>
                                          <p:spTgt spid="55336"/>
                                        </p:tgtEl>
                                        <p:attrNameLst>
                                          <p:attrName>ppt_w</p:attrName>
                                        </p:attrNameLst>
                                      </p:cBhvr>
                                      <p:tavLst>
                                        <p:tav tm="0">
                                          <p:val>
                                            <p:strVal val="#ppt_w*0.70"/>
                                          </p:val>
                                        </p:tav>
                                        <p:tav tm="100000">
                                          <p:val>
                                            <p:strVal val="#ppt_w"/>
                                          </p:val>
                                        </p:tav>
                                      </p:tavLst>
                                    </p:anim>
                                    <p:anim calcmode="lin" valueType="num">
                                      <p:cBhvr>
                                        <p:cTn id="8" dur="1000" fill="hold"/>
                                        <p:tgtEl>
                                          <p:spTgt spid="55336"/>
                                        </p:tgtEl>
                                        <p:attrNameLst>
                                          <p:attrName>ppt_h</p:attrName>
                                        </p:attrNameLst>
                                      </p:cBhvr>
                                      <p:tavLst>
                                        <p:tav tm="0">
                                          <p:val>
                                            <p:strVal val="#ppt_h"/>
                                          </p:val>
                                        </p:tav>
                                        <p:tav tm="100000">
                                          <p:val>
                                            <p:strVal val="#ppt_h"/>
                                          </p:val>
                                        </p:tav>
                                      </p:tavLst>
                                    </p:anim>
                                    <p:animEffect transition="in" filter="fade">
                                      <p:cBhvr>
                                        <p:cTn id="9" dur="1000"/>
                                        <p:tgtEl>
                                          <p:spTgt spid="55336"/>
                                        </p:tgtEl>
                                      </p:cBhvr>
                                    </p:animEffect>
                                  </p:childTnLst>
                                </p:cTn>
                              </p:par>
                            </p:childTnLst>
                          </p:cTn>
                        </p:par>
                        <p:par>
                          <p:cTn id="10" fill="hold">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55310"/>
                                        </p:tgtEl>
                                        <p:attrNameLst>
                                          <p:attrName>style.visibility</p:attrName>
                                        </p:attrNameLst>
                                      </p:cBhvr>
                                      <p:to>
                                        <p:strVal val="visible"/>
                                      </p:to>
                                    </p:set>
                                    <p:anim calcmode="lin" valueType="num">
                                      <p:cBhvr>
                                        <p:cTn id="13" dur="1000" fill="hold"/>
                                        <p:tgtEl>
                                          <p:spTgt spid="55310"/>
                                        </p:tgtEl>
                                        <p:attrNameLst>
                                          <p:attrName>ppt_w</p:attrName>
                                        </p:attrNameLst>
                                      </p:cBhvr>
                                      <p:tavLst>
                                        <p:tav tm="0">
                                          <p:val>
                                            <p:strVal val="#ppt_w*0.70"/>
                                          </p:val>
                                        </p:tav>
                                        <p:tav tm="100000">
                                          <p:val>
                                            <p:strVal val="#ppt_w"/>
                                          </p:val>
                                        </p:tav>
                                      </p:tavLst>
                                    </p:anim>
                                    <p:anim calcmode="lin" valueType="num">
                                      <p:cBhvr>
                                        <p:cTn id="14" dur="1000" fill="hold"/>
                                        <p:tgtEl>
                                          <p:spTgt spid="55310"/>
                                        </p:tgtEl>
                                        <p:attrNameLst>
                                          <p:attrName>ppt_h</p:attrName>
                                        </p:attrNameLst>
                                      </p:cBhvr>
                                      <p:tavLst>
                                        <p:tav tm="0">
                                          <p:val>
                                            <p:strVal val="#ppt_h"/>
                                          </p:val>
                                        </p:tav>
                                        <p:tav tm="100000">
                                          <p:val>
                                            <p:strVal val="#ppt_h"/>
                                          </p:val>
                                        </p:tav>
                                      </p:tavLst>
                                    </p:anim>
                                    <p:animEffect transition="in" filter="fade">
                                      <p:cBhvr>
                                        <p:cTn id="15" dur="1000"/>
                                        <p:tgtEl>
                                          <p:spTgt spid="55310"/>
                                        </p:tgtEl>
                                      </p:cBhvr>
                                    </p:animEffect>
                                  </p:childTnLst>
                                </p:cTn>
                              </p:par>
                            </p:childTnLst>
                          </p:cTn>
                        </p:par>
                        <p:par>
                          <p:cTn id="16" fill="hold">
                            <p:stCondLst>
                              <p:cond delay="2000"/>
                            </p:stCondLst>
                            <p:childTnLst>
                              <p:par>
                                <p:cTn id="17" presetID="55" presetClass="entr" presetSubtype="0" fill="hold" grpId="0" nodeType="afterEffect">
                                  <p:stCondLst>
                                    <p:cond delay="0"/>
                                  </p:stCondLst>
                                  <p:childTnLst>
                                    <p:set>
                                      <p:cBhvr>
                                        <p:cTn id="18" dur="1" fill="hold">
                                          <p:stCondLst>
                                            <p:cond delay="0"/>
                                          </p:stCondLst>
                                        </p:cTn>
                                        <p:tgtEl>
                                          <p:spTgt spid="55339"/>
                                        </p:tgtEl>
                                        <p:attrNameLst>
                                          <p:attrName>style.visibility</p:attrName>
                                        </p:attrNameLst>
                                      </p:cBhvr>
                                      <p:to>
                                        <p:strVal val="visible"/>
                                      </p:to>
                                    </p:set>
                                    <p:anim calcmode="lin" valueType="num">
                                      <p:cBhvr>
                                        <p:cTn id="19" dur="1000" fill="hold"/>
                                        <p:tgtEl>
                                          <p:spTgt spid="55339"/>
                                        </p:tgtEl>
                                        <p:attrNameLst>
                                          <p:attrName>ppt_w</p:attrName>
                                        </p:attrNameLst>
                                      </p:cBhvr>
                                      <p:tavLst>
                                        <p:tav tm="0">
                                          <p:val>
                                            <p:strVal val="#ppt_w*0.70"/>
                                          </p:val>
                                        </p:tav>
                                        <p:tav tm="100000">
                                          <p:val>
                                            <p:strVal val="#ppt_w"/>
                                          </p:val>
                                        </p:tav>
                                      </p:tavLst>
                                    </p:anim>
                                    <p:anim calcmode="lin" valueType="num">
                                      <p:cBhvr>
                                        <p:cTn id="20" dur="1000" fill="hold"/>
                                        <p:tgtEl>
                                          <p:spTgt spid="55339"/>
                                        </p:tgtEl>
                                        <p:attrNameLst>
                                          <p:attrName>ppt_h</p:attrName>
                                        </p:attrNameLst>
                                      </p:cBhvr>
                                      <p:tavLst>
                                        <p:tav tm="0">
                                          <p:val>
                                            <p:strVal val="#ppt_h"/>
                                          </p:val>
                                        </p:tav>
                                        <p:tav tm="100000">
                                          <p:val>
                                            <p:strVal val="#ppt_h"/>
                                          </p:val>
                                        </p:tav>
                                      </p:tavLst>
                                    </p:anim>
                                    <p:animEffect transition="in" filter="fade">
                                      <p:cBhvr>
                                        <p:cTn id="21" dur="1000"/>
                                        <p:tgtEl>
                                          <p:spTgt spid="55339"/>
                                        </p:tgtEl>
                                      </p:cBhvr>
                                    </p:animEffect>
                                  </p:childTnLst>
                                </p:cTn>
                              </p:par>
                            </p:childTnLst>
                          </p:cTn>
                        </p:par>
                        <p:par>
                          <p:cTn id="22" fill="hold">
                            <p:stCondLst>
                              <p:cond delay="3000"/>
                            </p:stCondLst>
                            <p:childTnLst>
                              <p:par>
                                <p:cTn id="23" presetID="55" presetClass="entr" presetSubtype="0" fill="hold" grpId="0" nodeType="afterEffect">
                                  <p:stCondLst>
                                    <p:cond delay="0"/>
                                  </p:stCondLst>
                                  <p:childTnLst>
                                    <p:set>
                                      <p:cBhvr>
                                        <p:cTn id="24" dur="1" fill="hold">
                                          <p:stCondLst>
                                            <p:cond delay="0"/>
                                          </p:stCondLst>
                                        </p:cTn>
                                        <p:tgtEl>
                                          <p:spTgt spid="55318"/>
                                        </p:tgtEl>
                                        <p:attrNameLst>
                                          <p:attrName>style.visibility</p:attrName>
                                        </p:attrNameLst>
                                      </p:cBhvr>
                                      <p:to>
                                        <p:strVal val="visible"/>
                                      </p:to>
                                    </p:set>
                                    <p:anim calcmode="lin" valueType="num">
                                      <p:cBhvr>
                                        <p:cTn id="25" dur="1000" fill="hold"/>
                                        <p:tgtEl>
                                          <p:spTgt spid="55318"/>
                                        </p:tgtEl>
                                        <p:attrNameLst>
                                          <p:attrName>ppt_w</p:attrName>
                                        </p:attrNameLst>
                                      </p:cBhvr>
                                      <p:tavLst>
                                        <p:tav tm="0">
                                          <p:val>
                                            <p:strVal val="#ppt_w*0.70"/>
                                          </p:val>
                                        </p:tav>
                                        <p:tav tm="100000">
                                          <p:val>
                                            <p:strVal val="#ppt_w"/>
                                          </p:val>
                                        </p:tav>
                                      </p:tavLst>
                                    </p:anim>
                                    <p:anim calcmode="lin" valueType="num">
                                      <p:cBhvr>
                                        <p:cTn id="26" dur="1000" fill="hold"/>
                                        <p:tgtEl>
                                          <p:spTgt spid="55318"/>
                                        </p:tgtEl>
                                        <p:attrNameLst>
                                          <p:attrName>ppt_h</p:attrName>
                                        </p:attrNameLst>
                                      </p:cBhvr>
                                      <p:tavLst>
                                        <p:tav tm="0">
                                          <p:val>
                                            <p:strVal val="#ppt_h"/>
                                          </p:val>
                                        </p:tav>
                                        <p:tav tm="100000">
                                          <p:val>
                                            <p:strVal val="#ppt_h"/>
                                          </p:val>
                                        </p:tav>
                                      </p:tavLst>
                                    </p:anim>
                                    <p:animEffect transition="in" filter="fade">
                                      <p:cBhvr>
                                        <p:cTn id="27" dur="1000"/>
                                        <p:tgtEl>
                                          <p:spTgt spid="55318"/>
                                        </p:tgtEl>
                                      </p:cBhvr>
                                    </p:animEffect>
                                  </p:childTnLst>
                                </p:cTn>
                              </p:par>
                            </p:childTnLst>
                          </p:cTn>
                        </p:par>
                        <p:par>
                          <p:cTn id="28" fill="hold">
                            <p:stCondLst>
                              <p:cond delay="4000"/>
                            </p:stCondLst>
                            <p:childTnLst>
                              <p:par>
                                <p:cTn id="29" presetID="55" presetClass="entr" presetSubtype="0" fill="hold" grpId="0" nodeType="afterEffect">
                                  <p:stCondLst>
                                    <p:cond delay="0"/>
                                  </p:stCondLst>
                                  <p:childTnLst>
                                    <p:set>
                                      <p:cBhvr>
                                        <p:cTn id="30" dur="1" fill="hold">
                                          <p:stCondLst>
                                            <p:cond delay="0"/>
                                          </p:stCondLst>
                                        </p:cTn>
                                        <p:tgtEl>
                                          <p:spTgt spid="55349"/>
                                        </p:tgtEl>
                                        <p:attrNameLst>
                                          <p:attrName>style.visibility</p:attrName>
                                        </p:attrNameLst>
                                      </p:cBhvr>
                                      <p:to>
                                        <p:strVal val="visible"/>
                                      </p:to>
                                    </p:set>
                                    <p:anim calcmode="lin" valueType="num">
                                      <p:cBhvr>
                                        <p:cTn id="31" dur="1000" fill="hold"/>
                                        <p:tgtEl>
                                          <p:spTgt spid="55349"/>
                                        </p:tgtEl>
                                        <p:attrNameLst>
                                          <p:attrName>ppt_w</p:attrName>
                                        </p:attrNameLst>
                                      </p:cBhvr>
                                      <p:tavLst>
                                        <p:tav tm="0">
                                          <p:val>
                                            <p:strVal val="#ppt_w*0.70"/>
                                          </p:val>
                                        </p:tav>
                                        <p:tav tm="100000">
                                          <p:val>
                                            <p:strVal val="#ppt_w"/>
                                          </p:val>
                                        </p:tav>
                                      </p:tavLst>
                                    </p:anim>
                                    <p:anim calcmode="lin" valueType="num">
                                      <p:cBhvr>
                                        <p:cTn id="32" dur="1000" fill="hold"/>
                                        <p:tgtEl>
                                          <p:spTgt spid="55349"/>
                                        </p:tgtEl>
                                        <p:attrNameLst>
                                          <p:attrName>ppt_h</p:attrName>
                                        </p:attrNameLst>
                                      </p:cBhvr>
                                      <p:tavLst>
                                        <p:tav tm="0">
                                          <p:val>
                                            <p:strVal val="#ppt_h"/>
                                          </p:val>
                                        </p:tav>
                                        <p:tav tm="100000">
                                          <p:val>
                                            <p:strVal val="#ppt_h"/>
                                          </p:val>
                                        </p:tav>
                                      </p:tavLst>
                                    </p:anim>
                                    <p:animEffect transition="in" filter="fade">
                                      <p:cBhvr>
                                        <p:cTn id="33" dur="1000"/>
                                        <p:tgtEl>
                                          <p:spTgt spid="55349"/>
                                        </p:tgtEl>
                                      </p:cBhvr>
                                    </p:animEffect>
                                  </p:childTnLst>
                                </p:cTn>
                              </p:par>
                            </p:childTnLst>
                          </p:cTn>
                        </p:par>
                        <p:par>
                          <p:cTn id="34" fill="hold">
                            <p:stCondLst>
                              <p:cond delay="5000"/>
                            </p:stCondLst>
                            <p:childTnLst>
                              <p:par>
                                <p:cTn id="35" presetID="55" presetClass="entr" presetSubtype="0" fill="hold" grpId="0" nodeType="afterEffect">
                                  <p:stCondLst>
                                    <p:cond delay="0"/>
                                  </p:stCondLst>
                                  <p:childTnLst>
                                    <p:set>
                                      <p:cBhvr>
                                        <p:cTn id="36" dur="1" fill="hold">
                                          <p:stCondLst>
                                            <p:cond delay="0"/>
                                          </p:stCondLst>
                                        </p:cTn>
                                        <p:tgtEl>
                                          <p:spTgt spid="55350"/>
                                        </p:tgtEl>
                                        <p:attrNameLst>
                                          <p:attrName>style.visibility</p:attrName>
                                        </p:attrNameLst>
                                      </p:cBhvr>
                                      <p:to>
                                        <p:strVal val="visible"/>
                                      </p:to>
                                    </p:set>
                                    <p:anim calcmode="lin" valueType="num">
                                      <p:cBhvr>
                                        <p:cTn id="37" dur="1000" fill="hold"/>
                                        <p:tgtEl>
                                          <p:spTgt spid="55350"/>
                                        </p:tgtEl>
                                        <p:attrNameLst>
                                          <p:attrName>ppt_w</p:attrName>
                                        </p:attrNameLst>
                                      </p:cBhvr>
                                      <p:tavLst>
                                        <p:tav tm="0">
                                          <p:val>
                                            <p:strVal val="#ppt_w*0.70"/>
                                          </p:val>
                                        </p:tav>
                                        <p:tav tm="100000">
                                          <p:val>
                                            <p:strVal val="#ppt_w"/>
                                          </p:val>
                                        </p:tav>
                                      </p:tavLst>
                                    </p:anim>
                                    <p:anim calcmode="lin" valueType="num">
                                      <p:cBhvr>
                                        <p:cTn id="38" dur="1000" fill="hold"/>
                                        <p:tgtEl>
                                          <p:spTgt spid="55350"/>
                                        </p:tgtEl>
                                        <p:attrNameLst>
                                          <p:attrName>ppt_h</p:attrName>
                                        </p:attrNameLst>
                                      </p:cBhvr>
                                      <p:tavLst>
                                        <p:tav tm="0">
                                          <p:val>
                                            <p:strVal val="#ppt_h"/>
                                          </p:val>
                                        </p:tav>
                                        <p:tav tm="100000">
                                          <p:val>
                                            <p:strVal val="#ppt_h"/>
                                          </p:val>
                                        </p:tav>
                                      </p:tavLst>
                                    </p:anim>
                                    <p:animEffect transition="in" filter="fade">
                                      <p:cBhvr>
                                        <p:cTn id="39" dur="1000"/>
                                        <p:tgtEl>
                                          <p:spTgt spid="55350"/>
                                        </p:tgtEl>
                                      </p:cBhvr>
                                    </p:animEffect>
                                  </p:childTnLst>
                                </p:cTn>
                              </p:par>
                            </p:childTnLst>
                          </p:cTn>
                        </p:par>
                        <p:par>
                          <p:cTn id="40" fill="hold">
                            <p:stCondLst>
                              <p:cond delay="6000"/>
                            </p:stCondLst>
                            <p:childTnLst>
                              <p:par>
                                <p:cTn id="41" presetID="55" presetClass="entr" presetSubtype="0" fill="hold" grpId="0" nodeType="afterEffect">
                                  <p:stCondLst>
                                    <p:cond delay="0"/>
                                  </p:stCondLst>
                                  <p:childTnLst>
                                    <p:set>
                                      <p:cBhvr>
                                        <p:cTn id="42" dur="1" fill="hold">
                                          <p:stCondLst>
                                            <p:cond delay="0"/>
                                          </p:stCondLst>
                                        </p:cTn>
                                        <p:tgtEl>
                                          <p:spTgt spid="55351"/>
                                        </p:tgtEl>
                                        <p:attrNameLst>
                                          <p:attrName>style.visibility</p:attrName>
                                        </p:attrNameLst>
                                      </p:cBhvr>
                                      <p:to>
                                        <p:strVal val="visible"/>
                                      </p:to>
                                    </p:set>
                                    <p:anim calcmode="lin" valueType="num">
                                      <p:cBhvr>
                                        <p:cTn id="43" dur="1000" fill="hold"/>
                                        <p:tgtEl>
                                          <p:spTgt spid="55351"/>
                                        </p:tgtEl>
                                        <p:attrNameLst>
                                          <p:attrName>ppt_w</p:attrName>
                                        </p:attrNameLst>
                                      </p:cBhvr>
                                      <p:tavLst>
                                        <p:tav tm="0">
                                          <p:val>
                                            <p:strVal val="#ppt_w*0.70"/>
                                          </p:val>
                                        </p:tav>
                                        <p:tav tm="100000">
                                          <p:val>
                                            <p:strVal val="#ppt_w"/>
                                          </p:val>
                                        </p:tav>
                                      </p:tavLst>
                                    </p:anim>
                                    <p:anim calcmode="lin" valueType="num">
                                      <p:cBhvr>
                                        <p:cTn id="44" dur="1000" fill="hold"/>
                                        <p:tgtEl>
                                          <p:spTgt spid="55351"/>
                                        </p:tgtEl>
                                        <p:attrNameLst>
                                          <p:attrName>ppt_h</p:attrName>
                                        </p:attrNameLst>
                                      </p:cBhvr>
                                      <p:tavLst>
                                        <p:tav tm="0">
                                          <p:val>
                                            <p:strVal val="#ppt_h"/>
                                          </p:val>
                                        </p:tav>
                                        <p:tav tm="100000">
                                          <p:val>
                                            <p:strVal val="#ppt_h"/>
                                          </p:val>
                                        </p:tav>
                                      </p:tavLst>
                                    </p:anim>
                                    <p:animEffect transition="in" filter="fade">
                                      <p:cBhvr>
                                        <p:cTn id="45" dur="1000"/>
                                        <p:tgtEl>
                                          <p:spTgt spid="55351"/>
                                        </p:tgtEl>
                                      </p:cBhvr>
                                    </p:animEffect>
                                  </p:childTnLst>
                                </p:cTn>
                              </p:par>
                            </p:childTnLst>
                          </p:cTn>
                        </p:par>
                        <p:par>
                          <p:cTn id="46" fill="hold">
                            <p:stCondLst>
                              <p:cond delay="7000"/>
                            </p:stCondLst>
                            <p:childTnLst>
                              <p:par>
                                <p:cTn id="47" presetID="55" presetClass="entr" presetSubtype="0" fill="hold" grpId="0" nodeType="afterEffect">
                                  <p:stCondLst>
                                    <p:cond delay="0"/>
                                  </p:stCondLst>
                                  <p:childTnLst>
                                    <p:set>
                                      <p:cBhvr>
                                        <p:cTn id="48" dur="1" fill="hold">
                                          <p:stCondLst>
                                            <p:cond delay="0"/>
                                          </p:stCondLst>
                                        </p:cTn>
                                        <p:tgtEl>
                                          <p:spTgt spid="55352"/>
                                        </p:tgtEl>
                                        <p:attrNameLst>
                                          <p:attrName>style.visibility</p:attrName>
                                        </p:attrNameLst>
                                      </p:cBhvr>
                                      <p:to>
                                        <p:strVal val="visible"/>
                                      </p:to>
                                    </p:set>
                                    <p:anim calcmode="lin" valueType="num">
                                      <p:cBhvr>
                                        <p:cTn id="49" dur="1000" fill="hold"/>
                                        <p:tgtEl>
                                          <p:spTgt spid="55352"/>
                                        </p:tgtEl>
                                        <p:attrNameLst>
                                          <p:attrName>ppt_w</p:attrName>
                                        </p:attrNameLst>
                                      </p:cBhvr>
                                      <p:tavLst>
                                        <p:tav tm="0">
                                          <p:val>
                                            <p:strVal val="#ppt_w*0.70"/>
                                          </p:val>
                                        </p:tav>
                                        <p:tav tm="100000">
                                          <p:val>
                                            <p:strVal val="#ppt_w"/>
                                          </p:val>
                                        </p:tav>
                                      </p:tavLst>
                                    </p:anim>
                                    <p:anim calcmode="lin" valueType="num">
                                      <p:cBhvr>
                                        <p:cTn id="50" dur="1000" fill="hold"/>
                                        <p:tgtEl>
                                          <p:spTgt spid="55352"/>
                                        </p:tgtEl>
                                        <p:attrNameLst>
                                          <p:attrName>ppt_h</p:attrName>
                                        </p:attrNameLst>
                                      </p:cBhvr>
                                      <p:tavLst>
                                        <p:tav tm="0">
                                          <p:val>
                                            <p:strVal val="#ppt_h"/>
                                          </p:val>
                                        </p:tav>
                                        <p:tav tm="100000">
                                          <p:val>
                                            <p:strVal val="#ppt_h"/>
                                          </p:val>
                                        </p:tav>
                                      </p:tavLst>
                                    </p:anim>
                                    <p:animEffect transition="in" filter="fade">
                                      <p:cBhvr>
                                        <p:cTn id="51" dur="1000"/>
                                        <p:tgtEl>
                                          <p:spTgt spid="55352"/>
                                        </p:tgtEl>
                                      </p:cBhvr>
                                    </p:animEffect>
                                  </p:childTnLst>
                                </p:cTn>
                              </p:par>
                            </p:childTnLst>
                          </p:cTn>
                        </p:par>
                        <p:par>
                          <p:cTn id="52" fill="hold">
                            <p:stCondLst>
                              <p:cond delay="8000"/>
                            </p:stCondLst>
                            <p:childTnLst>
                              <p:par>
                                <p:cTn id="53" presetID="55" presetClass="entr" presetSubtype="0" fill="hold" grpId="0" nodeType="afterEffect">
                                  <p:stCondLst>
                                    <p:cond delay="0"/>
                                  </p:stCondLst>
                                  <p:childTnLst>
                                    <p:set>
                                      <p:cBhvr>
                                        <p:cTn id="54" dur="1" fill="hold">
                                          <p:stCondLst>
                                            <p:cond delay="0"/>
                                          </p:stCondLst>
                                        </p:cTn>
                                        <p:tgtEl>
                                          <p:spTgt spid="55353"/>
                                        </p:tgtEl>
                                        <p:attrNameLst>
                                          <p:attrName>style.visibility</p:attrName>
                                        </p:attrNameLst>
                                      </p:cBhvr>
                                      <p:to>
                                        <p:strVal val="visible"/>
                                      </p:to>
                                    </p:set>
                                    <p:anim calcmode="lin" valueType="num">
                                      <p:cBhvr>
                                        <p:cTn id="55" dur="1000" fill="hold"/>
                                        <p:tgtEl>
                                          <p:spTgt spid="55353"/>
                                        </p:tgtEl>
                                        <p:attrNameLst>
                                          <p:attrName>ppt_w</p:attrName>
                                        </p:attrNameLst>
                                      </p:cBhvr>
                                      <p:tavLst>
                                        <p:tav tm="0">
                                          <p:val>
                                            <p:strVal val="#ppt_w*0.70"/>
                                          </p:val>
                                        </p:tav>
                                        <p:tav tm="100000">
                                          <p:val>
                                            <p:strVal val="#ppt_w"/>
                                          </p:val>
                                        </p:tav>
                                      </p:tavLst>
                                    </p:anim>
                                    <p:anim calcmode="lin" valueType="num">
                                      <p:cBhvr>
                                        <p:cTn id="56" dur="1000" fill="hold"/>
                                        <p:tgtEl>
                                          <p:spTgt spid="55353"/>
                                        </p:tgtEl>
                                        <p:attrNameLst>
                                          <p:attrName>ppt_h</p:attrName>
                                        </p:attrNameLst>
                                      </p:cBhvr>
                                      <p:tavLst>
                                        <p:tav tm="0">
                                          <p:val>
                                            <p:strVal val="#ppt_h"/>
                                          </p:val>
                                        </p:tav>
                                        <p:tav tm="100000">
                                          <p:val>
                                            <p:strVal val="#ppt_h"/>
                                          </p:val>
                                        </p:tav>
                                      </p:tavLst>
                                    </p:anim>
                                    <p:animEffect transition="in" filter="fade">
                                      <p:cBhvr>
                                        <p:cTn id="57" dur="1000"/>
                                        <p:tgtEl>
                                          <p:spTgt spid="55353"/>
                                        </p:tgtEl>
                                      </p:cBhvr>
                                    </p:animEffect>
                                  </p:childTnLst>
                                </p:cTn>
                              </p:par>
                            </p:childTnLst>
                          </p:cTn>
                        </p:par>
                        <p:par>
                          <p:cTn id="58" fill="hold">
                            <p:stCondLst>
                              <p:cond delay="9000"/>
                            </p:stCondLst>
                            <p:childTnLst>
                              <p:par>
                                <p:cTn id="59" presetID="55" presetClass="entr" presetSubtype="0" fill="hold" grpId="0" nodeType="afterEffect">
                                  <p:stCondLst>
                                    <p:cond delay="0"/>
                                  </p:stCondLst>
                                  <p:childTnLst>
                                    <p:set>
                                      <p:cBhvr>
                                        <p:cTn id="60" dur="1" fill="hold">
                                          <p:stCondLst>
                                            <p:cond delay="0"/>
                                          </p:stCondLst>
                                        </p:cTn>
                                        <p:tgtEl>
                                          <p:spTgt spid="55354"/>
                                        </p:tgtEl>
                                        <p:attrNameLst>
                                          <p:attrName>style.visibility</p:attrName>
                                        </p:attrNameLst>
                                      </p:cBhvr>
                                      <p:to>
                                        <p:strVal val="visible"/>
                                      </p:to>
                                    </p:set>
                                    <p:anim calcmode="lin" valueType="num">
                                      <p:cBhvr>
                                        <p:cTn id="61" dur="1000" fill="hold"/>
                                        <p:tgtEl>
                                          <p:spTgt spid="55354"/>
                                        </p:tgtEl>
                                        <p:attrNameLst>
                                          <p:attrName>ppt_w</p:attrName>
                                        </p:attrNameLst>
                                      </p:cBhvr>
                                      <p:tavLst>
                                        <p:tav tm="0">
                                          <p:val>
                                            <p:strVal val="#ppt_w*0.70"/>
                                          </p:val>
                                        </p:tav>
                                        <p:tav tm="100000">
                                          <p:val>
                                            <p:strVal val="#ppt_w"/>
                                          </p:val>
                                        </p:tav>
                                      </p:tavLst>
                                    </p:anim>
                                    <p:anim calcmode="lin" valueType="num">
                                      <p:cBhvr>
                                        <p:cTn id="62" dur="1000" fill="hold"/>
                                        <p:tgtEl>
                                          <p:spTgt spid="55354"/>
                                        </p:tgtEl>
                                        <p:attrNameLst>
                                          <p:attrName>ppt_h</p:attrName>
                                        </p:attrNameLst>
                                      </p:cBhvr>
                                      <p:tavLst>
                                        <p:tav tm="0">
                                          <p:val>
                                            <p:strVal val="#ppt_h"/>
                                          </p:val>
                                        </p:tav>
                                        <p:tav tm="100000">
                                          <p:val>
                                            <p:strVal val="#ppt_h"/>
                                          </p:val>
                                        </p:tav>
                                      </p:tavLst>
                                    </p:anim>
                                    <p:animEffect transition="in" filter="fade">
                                      <p:cBhvr>
                                        <p:cTn id="63" dur="1000"/>
                                        <p:tgtEl>
                                          <p:spTgt spid="55354"/>
                                        </p:tgtEl>
                                      </p:cBhvr>
                                    </p:animEffect>
                                  </p:childTnLst>
                                </p:cTn>
                              </p:par>
                            </p:childTnLst>
                          </p:cTn>
                        </p:par>
                        <p:par>
                          <p:cTn id="64" fill="hold">
                            <p:stCondLst>
                              <p:cond delay="10000"/>
                            </p:stCondLst>
                            <p:childTnLst>
                              <p:par>
                                <p:cTn id="65" presetID="55" presetClass="entr" presetSubtype="0" fill="hold" grpId="0" nodeType="afterEffect">
                                  <p:stCondLst>
                                    <p:cond delay="0"/>
                                  </p:stCondLst>
                                  <p:childTnLst>
                                    <p:set>
                                      <p:cBhvr>
                                        <p:cTn id="66" dur="1" fill="hold">
                                          <p:stCondLst>
                                            <p:cond delay="0"/>
                                          </p:stCondLst>
                                        </p:cTn>
                                        <p:tgtEl>
                                          <p:spTgt spid="55356"/>
                                        </p:tgtEl>
                                        <p:attrNameLst>
                                          <p:attrName>style.visibility</p:attrName>
                                        </p:attrNameLst>
                                      </p:cBhvr>
                                      <p:to>
                                        <p:strVal val="visible"/>
                                      </p:to>
                                    </p:set>
                                    <p:anim calcmode="lin" valueType="num">
                                      <p:cBhvr>
                                        <p:cTn id="67" dur="1000" fill="hold"/>
                                        <p:tgtEl>
                                          <p:spTgt spid="55356"/>
                                        </p:tgtEl>
                                        <p:attrNameLst>
                                          <p:attrName>ppt_w</p:attrName>
                                        </p:attrNameLst>
                                      </p:cBhvr>
                                      <p:tavLst>
                                        <p:tav tm="0">
                                          <p:val>
                                            <p:strVal val="#ppt_w*0.70"/>
                                          </p:val>
                                        </p:tav>
                                        <p:tav tm="100000">
                                          <p:val>
                                            <p:strVal val="#ppt_w"/>
                                          </p:val>
                                        </p:tav>
                                      </p:tavLst>
                                    </p:anim>
                                    <p:anim calcmode="lin" valueType="num">
                                      <p:cBhvr>
                                        <p:cTn id="68" dur="1000" fill="hold"/>
                                        <p:tgtEl>
                                          <p:spTgt spid="55356"/>
                                        </p:tgtEl>
                                        <p:attrNameLst>
                                          <p:attrName>ppt_h</p:attrName>
                                        </p:attrNameLst>
                                      </p:cBhvr>
                                      <p:tavLst>
                                        <p:tav tm="0">
                                          <p:val>
                                            <p:strVal val="#ppt_h"/>
                                          </p:val>
                                        </p:tav>
                                        <p:tav tm="100000">
                                          <p:val>
                                            <p:strVal val="#ppt_h"/>
                                          </p:val>
                                        </p:tav>
                                      </p:tavLst>
                                    </p:anim>
                                    <p:animEffect transition="in" filter="fade">
                                      <p:cBhvr>
                                        <p:cTn id="69" dur="1000"/>
                                        <p:tgtEl>
                                          <p:spTgt spid="55356"/>
                                        </p:tgtEl>
                                      </p:cBhvr>
                                    </p:animEffect>
                                  </p:childTnLst>
                                </p:cTn>
                              </p:par>
                            </p:childTnLst>
                          </p:cTn>
                        </p:par>
                        <p:par>
                          <p:cTn id="70" fill="hold">
                            <p:stCondLst>
                              <p:cond delay="11000"/>
                            </p:stCondLst>
                            <p:childTnLst>
                              <p:par>
                                <p:cTn id="71" presetID="55" presetClass="entr" presetSubtype="0" fill="hold" grpId="0" nodeType="afterEffect">
                                  <p:stCondLst>
                                    <p:cond delay="0"/>
                                  </p:stCondLst>
                                  <p:childTnLst>
                                    <p:set>
                                      <p:cBhvr>
                                        <p:cTn id="72" dur="1" fill="hold">
                                          <p:stCondLst>
                                            <p:cond delay="0"/>
                                          </p:stCondLst>
                                        </p:cTn>
                                        <p:tgtEl>
                                          <p:spTgt spid="55355"/>
                                        </p:tgtEl>
                                        <p:attrNameLst>
                                          <p:attrName>style.visibility</p:attrName>
                                        </p:attrNameLst>
                                      </p:cBhvr>
                                      <p:to>
                                        <p:strVal val="visible"/>
                                      </p:to>
                                    </p:set>
                                    <p:anim calcmode="lin" valueType="num">
                                      <p:cBhvr>
                                        <p:cTn id="73" dur="1000" fill="hold"/>
                                        <p:tgtEl>
                                          <p:spTgt spid="55355"/>
                                        </p:tgtEl>
                                        <p:attrNameLst>
                                          <p:attrName>ppt_w</p:attrName>
                                        </p:attrNameLst>
                                      </p:cBhvr>
                                      <p:tavLst>
                                        <p:tav tm="0">
                                          <p:val>
                                            <p:strVal val="#ppt_w*0.70"/>
                                          </p:val>
                                        </p:tav>
                                        <p:tav tm="100000">
                                          <p:val>
                                            <p:strVal val="#ppt_w"/>
                                          </p:val>
                                        </p:tav>
                                      </p:tavLst>
                                    </p:anim>
                                    <p:anim calcmode="lin" valueType="num">
                                      <p:cBhvr>
                                        <p:cTn id="74" dur="1000" fill="hold"/>
                                        <p:tgtEl>
                                          <p:spTgt spid="55355"/>
                                        </p:tgtEl>
                                        <p:attrNameLst>
                                          <p:attrName>ppt_h</p:attrName>
                                        </p:attrNameLst>
                                      </p:cBhvr>
                                      <p:tavLst>
                                        <p:tav tm="0">
                                          <p:val>
                                            <p:strVal val="#ppt_h"/>
                                          </p:val>
                                        </p:tav>
                                        <p:tav tm="100000">
                                          <p:val>
                                            <p:strVal val="#ppt_h"/>
                                          </p:val>
                                        </p:tav>
                                      </p:tavLst>
                                    </p:anim>
                                    <p:animEffect transition="in" filter="fade">
                                      <p:cBhvr>
                                        <p:cTn id="75" dur="1000"/>
                                        <p:tgtEl>
                                          <p:spTgt spid="55355"/>
                                        </p:tgtEl>
                                      </p:cBhvr>
                                    </p:animEffect>
                                  </p:childTnLst>
                                </p:cTn>
                              </p:par>
                            </p:childTnLst>
                          </p:cTn>
                        </p:par>
                        <p:par>
                          <p:cTn id="76" fill="hold">
                            <p:stCondLst>
                              <p:cond delay="12000"/>
                            </p:stCondLst>
                            <p:childTnLst>
                              <p:par>
                                <p:cTn id="77" presetID="55" presetClass="entr" presetSubtype="0" fill="hold" grpId="0" nodeType="afterEffect">
                                  <p:stCondLst>
                                    <p:cond delay="0"/>
                                  </p:stCondLst>
                                  <p:childTnLst>
                                    <p:set>
                                      <p:cBhvr>
                                        <p:cTn id="78" dur="1" fill="hold">
                                          <p:stCondLst>
                                            <p:cond delay="0"/>
                                          </p:stCondLst>
                                        </p:cTn>
                                        <p:tgtEl>
                                          <p:spTgt spid="55363"/>
                                        </p:tgtEl>
                                        <p:attrNameLst>
                                          <p:attrName>style.visibility</p:attrName>
                                        </p:attrNameLst>
                                      </p:cBhvr>
                                      <p:to>
                                        <p:strVal val="visible"/>
                                      </p:to>
                                    </p:set>
                                    <p:anim calcmode="lin" valueType="num">
                                      <p:cBhvr>
                                        <p:cTn id="79" dur="1000" fill="hold"/>
                                        <p:tgtEl>
                                          <p:spTgt spid="55363"/>
                                        </p:tgtEl>
                                        <p:attrNameLst>
                                          <p:attrName>ppt_w</p:attrName>
                                        </p:attrNameLst>
                                      </p:cBhvr>
                                      <p:tavLst>
                                        <p:tav tm="0">
                                          <p:val>
                                            <p:strVal val="#ppt_w*0.70"/>
                                          </p:val>
                                        </p:tav>
                                        <p:tav tm="100000">
                                          <p:val>
                                            <p:strVal val="#ppt_w"/>
                                          </p:val>
                                        </p:tav>
                                      </p:tavLst>
                                    </p:anim>
                                    <p:anim calcmode="lin" valueType="num">
                                      <p:cBhvr>
                                        <p:cTn id="80" dur="1000" fill="hold"/>
                                        <p:tgtEl>
                                          <p:spTgt spid="55363"/>
                                        </p:tgtEl>
                                        <p:attrNameLst>
                                          <p:attrName>ppt_h</p:attrName>
                                        </p:attrNameLst>
                                      </p:cBhvr>
                                      <p:tavLst>
                                        <p:tav tm="0">
                                          <p:val>
                                            <p:strVal val="#ppt_h"/>
                                          </p:val>
                                        </p:tav>
                                        <p:tav tm="100000">
                                          <p:val>
                                            <p:strVal val="#ppt_h"/>
                                          </p:val>
                                        </p:tav>
                                      </p:tavLst>
                                    </p:anim>
                                    <p:animEffect transition="in" filter="fade">
                                      <p:cBhvr>
                                        <p:cTn id="81" dur="1000"/>
                                        <p:tgtEl>
                                          <p:spTgt spid="55363"/>
                                        </p:tgtEl>
                                      </p:cBhvr>
                                    </p:animEffect>
                                  </p:childTnLst>
                                </p:cTn>
                              </p:par>
                            </p:childTnLst>
                          </p:cTn>
                        </p:par>
                        <p:par>
                          <p:cTn id="82" fill="hold">
                            <p:stCondLst>
                              <p:cond delay="13000"/>
                            </p:stCondLst>
                            <p:childTnLst>
                              <p:par>
                                <p:cTn id="83" presetID="55" presetClass="entr" presetSubtype="0" fill="hold" grpId="0" nodeType="afterEffect">
                                  <p:stCondLst>
                                    <p:cond delay="0"/>
                                  </p:stCondLst>
                                  <p:childTnLst>
                                    <p:set>
                                      <p:cBhvr>
                                        <p:cTn id="84" dur="1" fill="hold">
                                          <p:stCondLst>
                                            <p:cond delay="0"/>
                                          </p:stCondLst>
                                        </p:cTn>
                                        <p:tgtEl>
                                          <p:spTgt spid="55362"/>
                                        </p:tgtEl>
                                        <p:attrNameLst>
                                          <p:attrName>style.visibility</p:attrName>
                                        </p:attrNameLst>
                                      </p:cBhvr>
                                      <p:to>
                                        <p:strVal val="visible"/>
                                      </p:to>
                                    </p:set>
                                    <p:anim calcmode="lin" valueType="num">
                                      <p:cBhvr>
                                        <p:cTn id="85" dur="1000" fill="hold"/>
                                        <p:tgtEl>
                                          <p:spTgt spid="55362"/>
                                        </p:tgtEl>
                                        <p:attrNameLst>
                                          <p:attrName>ppt_w</p:attrName>
                                        </p:attrNameLst>
                                      </p:cBhvr>
                                      <p:tavLst>
                                        <p:tav tm="0">
                                          <p:val>
                                            <p:strVal val="#ppt_w*0.70"/>
                                          </p:val>
                                        </p:tav>
                                        <p:tav tm="100000">
                                          <p:val>
                                            <p:strVal val="#ppt_w"/>
                                          </p:val>
                                        </p:tav>
                                      </p:tavLst>
                                    </p:anim>
                                    <p:anim calcmode="lin" valueType="num">
                                      <p:cBhvr>
                                        <p:cTn id="86" dur="1000" fill="hold"/>
                                        <p:tgtEl>
                                          <p:spTgt spid="55362"/>
                                        </p:tgtEl>
                                        <p:attrNameLst>
                                          <p:attrName>ppt_h</p:attrName>
                                        </p:attrNameLst>
                                      </p:cBhvr>
                                      <p:tavLst>
                                        <p:tav tm="0">
                                          <p:val>
                                            <p:strVal val="#ppt_h"/>
                                          </p:val>
                                        </p:tav>
                                        <p:tav tm="100000">
                                          <p:val>
                                            <p:strVal val="#ppt_h"/>
                                          </p:val>
                                        </p:tav>
                                      </p:tavLst>
                                    </p:anim>
                                    <p:animEffect transition="in" filter="fade">
                                      <p:cBhvr>
                                        <p:cTn id="87" dur="1000"/>
                                        <p:tgtEl>
                                          <p:spTgt spid="55362"/>
                                        </p:tgtEl>
                                      </p:cBhvr>
                                    </p:animEffect>
                                  </p:childTnLst>
                                </p:cTn>
                              </p:par>
                            </p:childTnLst>
                          </p:cTn>
                        </p:par>
                        <p:par>
                          <p:cTn id="88" fill="hold">
                            <p:stCondLst>
                              <p:cond delay="14000"/>
                            </p:stCondLst>
                            <p:childTnLst>
                              <p:par>
                                <p:cTn id="89" presetID="55" presetClass="entr" presetSubtype="0" fill="hold" grpId="0" nodeType="afterEffect">
                                  <p:stCondLst>
                                    <p:cond delay="0"/>
                                  </p:stCondLst>
                                  <p:childTnLst>
                                    <p:set>
                                      <p:cBhvr>
                                        <p:cTn id="90" dur="1" fill="hold">
                                          <p:stCondLst>
                                            <p:cond delay="0"/>
                                          </p:stCondLst>
                                        </p:cTn>
                                        <p:tgtEl>
                                          <p:spTgt spid="55342"/>
                                        </p:tgtEl>
                                        <p:attrNameLst>
                                          <p:attrName>style.visibility</p:attrName>
                                        </p:attrNameLst>
                                      </p:cBhvr>
                                      <p:to>
                                        <p:strVal val="visible"/>
                                      </p:to>
                                    </p:set>
                                    <p:anim calcmode="lin" valueType="num">
                                      <p:cBhvr>
                                        <p:cTn id="91" dur="1000" fill="hold"/>
                                        <p:tgtEl>
                                          <p:spTgt spid="55342"/>
                                        </p:tgtEl>
                                        <p:attrNameLst>
                                          <p:attrName>ppt_w</p:attrName>
                                        </p:attrNameLst>
                                      </p:cBhvr>
                                      <p:tavLst>
                                        <p:tav tm="0">
                                          <p:val>
                                            <p:strVal val="#ppt_w*0.70"/>
                                          </p:val>
                                        </p:tav>
                                        <p:tav tm="100000">
                                          <p:val>
                                            <p:strVal val="#ppt_w"/>
                                          </p:val>
                                        </p:tav>
                                      </p:tavLst>
                                    </p:anim>
                                    <p:anim calcmode="lin" valueType="num">
                                      <p:cBhvr>
                                        <p:cTn id="92" dur="1000" fill="hold"/>
                                        <p:tgtEl>
                                          <p:spTgt spid="55342"/>
                                        </p:tgtEl>
                                        <p:attrNameLst>
                                          <p:attrName>ppt_h</p:attrName>
                                        </p:attrNameLst>
                                      </p:cBhvr>
                                      <p:tavLst>
                                        <p:tav tm="0">
                                          <p:val>
                                            <p:strVal val="#ppt_h"/>
                                          </p:val>
                                        </p:tav>
                                        <p:tav tm="100000">
                                          <p:val>
                                            <p:strVal val="#ppt_h"/>
                                          </p:val>
                                        </p:tav>
                                      </p:tavLst>
                                    </p:anim>
                                    <p:animEffect transition="in" filter="fade">
                                      <p:cBhvr>
                                        <p:cTn id="93" dur="1000"/>
                                        <p:tgtEl>
                                          <p:spTgt spid="55342"/>
                                        </p:tgtEl>
                                      </p:cBhvr>
                                    </p:animEffect>
                                  </p:childTnLst>
                                </p:cTn>
                              </p:par>
                            </p:childTnLst>
                          </p:cTn>
                        </p:par>
                        <p:par>
                          <p:cTn id="94" fill="hold">
                            <p:stCondLst>
                              <p:cond delay="15000"/>
                            </p:stCondLst>
                            <p:childTnLst>
                              <p:par>
                                <p:cTn id="95" presetID="55" presetClass="entr" presetSubtype="0" fill="hold" grpId="0" nodeType="afterEffect">
                                  <p:stCondLst>
                                    <p:cond delay="0"/>
                                  </p:stCondLst>
                                  <p:childTnLst>
                                    <p:set>
                                      <p:cBhvr>
                                        <p:cTn id="96" dur="1" fill="hold">
                                          <p:stCondLst>
                                            <p:cond delay="0"/>
                                          </p:stCondLst>
                                        </p:cTn>
                                        <p:tgtEl>
                                          <p:spTgt spid="55344"/>
                                        </p:tgtEl>
                                        <p:attrNameLst>
                                          <p:attrName>style.visibility</p:attrName>
                                        </p:attrNameLst>
                                      </p:cBhvr>
                                      <p:to>
                                        <p:strVal val="visible"/>
                                      </p:to>
                                    </p:set>
                                    <p:anim calcmode="lin" valueType="num">
                                      <p:cBhvr>
                                        <p:cTn id="97" dur="1000" fill="hold"/>
                                        <p:tgtEl>
                                          <p:spTgt spid="55344"/>
                                        </p:tgtEl>
                                        <p:attrNameLst>
                                          <p:attrName>ppt_w</p:attrName>
                                        </p:attrNameLst>
                                      </p:cBhvr>
                                      <p:tavLst>
                                        <p:tav tm="0">
                                          <p:val>
                                            <p:strVal val="#ppt_w*0.70"/>
                                          </p:val>
                                        </p:tav>
                                        <p:tav tm="100000">
                                          <p:val>
                                            <p:strVal val="#ppt_w"/>
                                          </p:val>
                                        </p:tav>
                                      </p:tavLst>
                                    </p:anim>
                                    <p:anim calcmode="lin" valueType="num">
                                      <p:cBhvr>
                                        <p:cTn id="98" dur="1000" fill="hold"/>
                                        <p:tgtEl>
                                          <p:spTgt spid="55344"/>
                                        </p:tgtEl>
                                        <p:attrNameLst>
                                          <p:attrName>ppt_h</p:attrName>
                                        </p:attrNameLst>
                                      </p:cBhvr>
                                      <p:tavLst>
                                        <p:tav tm="0">
                                          <p:val>
                                            <p:strVal val="#ppt_h"/>
                                          </p:val>
                                        </p:tav>
                                        <p:tav tm="100000">
                                          <p:val>
                                            <p:strVal val="#ppt_h"/>
                                          </p:val>
                                        </p:tav>
                                      </p:tavLst>
                                    </p:anim>
                                    <p:animEffect transition="in" filter="fade">
                                      <p:cBhvr>
                                        <p:cTn id="99" dur="1000"/>
                                        <p:tgtEl>
                                          <p:spTgt spid="55344"/>
                                        </p:tgtEl>
                                      </p:cBhvr>
                                    </p:animEffect>
                                  </p:childTnLst>
                                </p:cTn>
                              </p:par>
                            </p:childTnLst>
                          </p:cTn>
                        </p:par>
                        <p:par>
                          <p:cTn id="100" fill="hold">
                            <p:stCondLst>
                              <p:cond delay="16000"/>
                            </p:stCondLst>
                            <p:childTnLst>
                              <p:par>
                                <p:cTn id="101" presetID="55" presetClass="entr" presetSubtype="0" fill="hold" grpId="0" nodeType="afterEffect">
                                  <p:stCondLst>
                                    <p:cond delay="0"/>
                                  </p:stCondLst>
                                  <p:childTnLst>
                                    <p:set>
                                      <p:cBhvr>
                                        <p:cTn id="102" dur="1" fill="hold">
                                          <p:stCondLst>
                                            <p:cond delay="0"/>
                                          </p:stCondLst>
                                        </p:cTn>
                                        <p:tgtEl>
                                          <p:spTgt spid="55341"/>
                                        </p:tgtEl>
                                        <p:attrNameLst>
                                          <p:attrName>style.visibility</p:attrName>
                                        </p:attrNameLst>
                                      </p:cBhvr>
                                      <p:to>
                                        <p:strVal val="visible"/>
                                      </p:to>
                                    </p:set>
                                    <p:anim calcmode="lin" valueType="num">
                                      <p:cBhvr>
                                        <p:cTn id="103" dur="1000" fill="hold"/>
                                        <p:tgtEl>
                                          <p:spTgt spid="55341"/>
                                        </p:tgtEl>
                                        <p:attrNameLst>
                                          <p:attrName>ppt_w</p:attrName>
                                        </p:attrNameLst>
                                      </p:cBhvr>
                                      <p:tavLst>
                                        <p:tav tm="0">
                                          <p:val>
                                            <p:strVal val="#ppt_w*0.70"/>
                                          </p:val>
                                        </p:tav>
                                        <p:tav tm="100000">
                                          <p:val>
                                            <p:strVal val="#ppt_w"/>
                                          </p:val>
                                        </p:tav>
                                      </p:tavLst>
                                    </p:anim>
                                    <p:anim calcmode="lin" valueType="num">
                                      <p:cBhvr>
                                        <p:cTn id="104" dur="1000" fill="hold"/>
                                        <p:tgtEl>
                                          <p:spTgt spid="55341"/>
                                        </p:tgtEl>
                                        <p:attrNameLst>
                                          <p:attrName>ppt_h</p:attrName>
                                        </p:attrNameLst>
                                      </p:cBhvr>
                                      <p:tavLst>
                                        <p:tav tm="0">
                                          <p:val>
                                            <p:strVal val="#ppt_h"/>
                                          </p:val>
                                        </p:tav>
                                        <p:tav tm="100000">
                                          <p:val>
                                            <p:strVal val="#ppt_h"/>
                                          </p:val>
                                        </p:tav>
                                      </p:tavLst>
                                    </p:anim>
                                    <p:animEffect transition="in" filter="fade">
                                      <p:cBhvr>
                                        <p:cTn id="105" dur="1000"/>
                                        <p:tgtEl>
                                          <p:spTgt spid="55341"/>
                                        </p:tgtEl>
                                      </p:cBhvr>
                                    </p:animEffect>
                                  </p:childTnLst>
                                </p:cTn>
                              </p:par>
                            </p:childTnLst>
                          </p:cTn>
                        </p:par>
                        <p:par>
                          <p:cTn id="106" fill="hold">
                            <p:stCondLst>
                              <p:cond delay="17000"/>
                            </p:stCondLst>
                            <p:childTnLst>
                              <p:par>
                                <p:cTn id="107" presetID="55" presetClass="entr" presetSubtype="0" fill="hold" grpId="0" nodeType="afterEffect">
                                  <p:stCondLst>
                                    <p:cond delay="0"/>
                                  </p:stCondLst>
                                  <p:childTnLst>
                                    <p:set>
                                      <p:cBhvr>
                                        <p:cTn id="108" dur="1" fill="hold">
                                          <p:stCondLst>
                                            <p:cond delay="0"/>
                                          </p:stCondLst>
                                        </p:cTn>
                                        <p:tgtEl>
                                          <p:spTgt spid="55327"/>
                                        </p:tgtEl>
                                        <p:attrNameLst>
                                          <p:attrName>style.visibility</p:attrName>
                                        </p:attrNameLst>
                                      </p:cBhvr>
                                      <p:to>
                                        <p:strVal val="visible"/>
                                      </p:to>
                                    </p:set>
                                    <p:anim calcmode="lin" valueType="num">
                                      <p:cBhvr>
                                        <p:cTn id="109" dur="1000" fill="hold"/>
                                        <p:tgtEl>
                                          <p:spTgt spid="55327"/>
                                        </p:tgtEl>
                                        <p:attrNameLst>
                                          <p:attrName>ppt_w</p:attrName>
                                        </p:attrNameLst>
                                      </p:cBhvr>
                                      <p:tavLst>
                                        <p:tav tm="0">
                                          <p:val>
                                            <p:strVal val="#ppt_w*0.70"/>
                                          </p:val>
                                        </p:tav>
                                        <p:tav tm="100000">
                                          <p:val>
                                            <p:strVal val="#ppt_w"/>
                                          </p:val>
                                        </p:tav>
                                      </p:tavLst>
                                    </p:anim>
                                    <p:anim calcmode="lin" valueType="num">
                                      <p:cBhvr>
                                        <p:cTn id="110" dur="1000" fill="hold"/>
                                        <p:tgtEl>
                                          <p:spTgt spid="55327"/>
                                        </p:tgtEl>
                                        <p:attrNameLst>
                                          <p:attrName>ppt_h</p:attrName>
                                        </p:attrNameLst>
                                      </p:cBhvr>
                                      <p:tavLst>
                                        <p:tav tm="0">
                                          <p:val>
                                            <p:strVal val="#ppt_h"/>
                                          </p:val>
                                        </p:tav>
                                        <p:tav tm="100000">
                                          <p:val>
                                            <p:strVal val="#ppt_h"/>
                                          </p:val>
                                        </p:tav>
                                      </p:tavLst>
                                    </p:anim>
                                    <p:animEffect transition="in" filter="fade">
                                      <p:cBhvr>
                                        <p:cTn id="111" dur="1000"/>
                                        <p:tgtEl>
                                          <p:spTgt spid="55327"/>
                                        </p:tgtEl>
                                      </p:cBhvr>
                                    </p:animEffect>
                                  </p:childTnLst>
                                </p:cTn>
                              </p:par>
                            </p:childTnLst>
                          </p:cTn>
                        </p:par>
                        <p:par>
                          <p:cTn id="112" fill="hold">
                            <p:stCondLst>
                              <p:cond delay="18000"/>
                            </p:stCondLst>
                            <p:childTnLst>
                              <p:par>
                                <p:cTn id="113" presetID="55" presetClass="entr" presetSubtype="0" fill="hold" grpId="0" nodeType="afterEffect">
                                  <p:stCondLst>
                                    <p:cond delay="0"/>
                                  </p:stCondLst>
                                  <p:childTnLst>
                                    <p:set>
                                      <p:cBhvr>
                                        <p:cTn id="114" dur="1" fill="hold">
                                          <p:stCondLst>
                                            <p:cond delay="0"/>
                                          </p:stCondLst>
                                        </p:cTn>
                                        <p:tgtEl>
                                          <p:spTgt spid="55334"/>
                                        </p:tgtEl>
                                        <p:attrNameLst>
                                          <p:attrName>style.visibility</p:attrName>
                                        </p:attrNameLst>
                                      </p:cBhvr>
                                      <p:to>
                                        <p:strVal val="visible"/>
                                      </p:to>
                                    </p:set>
                                    <p:anim calcmode="lin" valueType="num">
                                      <p:cBhvr>
                                        <p:cTn id="115" dur="1000" fill="hold"/>
                                        <p:tgtEl>
                                          <p:spTgt spid="55334"/>
                                        </p:tgtEl>
                                        <p:attrNameLst>
                                          <p:attrName>ppt_w</p:attrName>
                                        </p:attrNameLst>
                                      </p:cBhvr>
                                      <p:tavLst>
                                        <p:tav tm="0">
                                          <p:val>
                                            <p:strVal val="#ppt_w*0.70"/>
                                          </p:val>
                                        </p:tav>
                                        <p:tav tm="100000">
                                          <p:val>
                                            <p:strVal val="#ppt_w"/>
                                          </p:val>
                                        </p:tav>
                                      </p:tavLst>
                                    </p:anim>
                                    <p:anim calcmode="lin" valueType="num">
                                      <p:cBhvr>
                                        <p:cTn id="116" dur="1000" fill="hold"/>
                                        <p:tgtEl>
                                          <p:spTgt spid="55334"/>
                                        </p:tgtEl>
                                        <p:attrNameLst>
                                          <p:attrName>ppt_h</p:attrName>
                                        </p:attrNameLst>
                                      </p:cBhvr>
                                      <p:tavLst>
                                        <p:tav tm="0">
                                          <p:val>
                                            <p:strVal val="#ppt_h"/>
                                          </p:val>
                                        </p:tav>
                                        <p:tav tm="100000">
                                          <p:val>
                                            <p:strVal val="#ppt_h"/>
                                          </p:val>
                                        </p:tav>
                                      </p:tavLst>
                                    </p:anim>
                                    <p:animEffect transition="in" filter="fade">
                                      <p:cBhvr>
                                        <p:cTn id="117" dur="1000"/>
                                        <p:tgtEl>
                                          <p:spTgt spid="55334"/>
                                        </p:tgtEl>
                                      </p:cBhvr>
                                    </p:animEffect>
                                  </p:childTnLst>
                                </p:cTn>
                              </p:par>
                            </p:childTnLst>
                          </p:cTn>
                        </p:par>
                        <p:par>
                          <p:cTn id="118" fill="hold">
                            <p:stCondLst>
                              <p:cond delay="19000"/>
                            </p:stCondLst>
                            <p:childTnLst>
                              <p:par>
                                <p:cTn id="119" presetID="55" presetClass="entr" presetSubtype="0" fill="hold" grpId="0" nodeType="afterEffect">
                                  <p:stCondLst>
                                    <p:cond delay="0"/>
                                  </p:stCondLst>
                                  <p:childTnLst>
                                    <p:set>
                                      <p:cBhvr>
                                        <p:cTn id="120" dur="1" fill="hold">
                                          <p:stCondLst>
                                            <p:cond delay="0"/>
                                          </p:stCondLst>
                                        </p:cTn>
                                        <p:tgtEl>
                                          <p:spTgt spid="55314"/>
                                        </p:tgtEl>
                                        <p:attrNameLst>
                                          <p:attrName>style.visibility</p:attrName>
                                        </p:attrNameLst>
                                      </p:cBhvr>
                                      <p:to>
                                        <p:strVal val="visible"/>
                                      </p:to>
                                    </p:set>
                                    <p:anim calcmode="lin" valueType="num">
                                      <p:cBhvr>
                                        <p:cTn id="121" dur="1000" fill="hold"/>
                                        <p:tgtEl>
                                          <p:spTgt spid="55314"/>
                                        </p:tgtEl>
                                        <p:attrNameLst>
                                          <p:attrName>ppt_w</p:attrName>
                                        </p:attrNameLst>
                                      </p:cBhvr>
                                      <p:tavLst>
                                        <p:tav tm="0">
                                          <p:val>
                                            <p:strVal val="#ppt_w*0.70"/>
                                          </p:val>
                                        </p:tav>
                                        <p:tav tm="100000">
                                          <p:val>
                                            <p:strVal val="#ppt_w"/>
                                          </p:val>
                                        </p:tav>
                                      </p:tavLst>
                                    </p:anim>
                                    <p:anim calcmode="lin" valueType="num">
                                      <p:cBhvr>
                                        <p:cTn id="122" dur="1000" fill="hold"/>
                                        <p:tgtEl>
                                          <p:spTgt spid="55314"/>
                                        </p:tgtEl>
                                        <p:attrNameLst>
                                          <p:attrName>ppt_h</p:attrName>
                                        </p:attrNameLst>
                                      </p:cBhvr>
                                      <p:tavLst>
                                        <p:tav tm="0">
                                          <p:val>
                                            <p:strVal val="#ppt_h"/>
                                          </p:val>
                                        </p:tav>
                                        <p:tav tm="100000">
                                          <p:val>
                                            <p:strVal val="#ppt_h"/>
                                          </p:val>
                                        </p:tav>
                                      </p:tavLst>
                                    </p:anim>
                                    <p:animEffect transition="in" filter="fade">
                                      <p:cBhvr>
                                        <p:cTn id="123" dur="1000"/>
                                        <p:tgtEl>
                                          <p:spTgt spid="55314"/>
                                        </p:tgtEl>
                                      </p:cBhvr>
                                    </p:animEffect>
                                  </p:childTnLst>
                                </p:cTn>
                              </p:par>
                            </p:childTnLst>
                          </p:cTn>
                        </p:par>
                        <p:par>
                          <p:cTn id="124" fill="hold">
                            <p:stCondLst>
                              <p:cond delay="20000"/>
                            </p:stCondLst>
                            <p:childTnLst>
                              <p:par>
                                <p:cTn id="125" presetID="55" presetClass="entr" presetSubtype="0" fill="hold" grpId="0" nodeType="afterEffect">
                                  <p:stCondLst>
                                    <p:cond delay="0"/>
                                  </p:stCondLst>
                                  <p:childTnLst>
                                    <p:set>
                                      <p:cBhvr>
                                        <p:cTn id="126" dur="1" fill="hold">
                                          <p:stCondLst>
                                            <p:cond delay="0"/>
                                          </p:stCondLst>
                                        </p:cTn>
                                        <p:tgtEl>
                                          <p:spTgt spid="55325"/>
                                        </p:tgtEl>
                                        <p:attrNameLst>
                                          <p:attrName>style.visibility</p:attrName>
                                        </p:attrNameLst>
                                      </p:cBhvr>
                                      <p:to>
                                        <p:strVal val="visible"/>
                                      </p:to>
                                    </p:set>
                                    <p:anim calcmode="lin" valueType="num">
                                      <p:cBhvr>
                                        <p:cTn id="127" dur="1000" fill="hold"/>
                                        <p:tgtEl>
                                          <p:spTgt spid="55325"/>
                                        </p:tgtEl>
                                        <p:attrNameLst>
                                          <p:attrName>ppt_w</p:attrName>
                                        </p:attrNameLst>
                                      </p:cBhvr>
                                      <p:tavLst>
                                        <p:tav tm="0">
                                          <p:val>
                                            <p:strVal val="#ppt_w*0.70"/>
                                          </p:val>
                                        </p:tav>
                                        <p:tav tm="100000">
                                          <p:val>
                                            <p:strVal val="#ppt_w"/>
                                          </p:val>
                                        </p:tav>
                                      </p:tavLst>
                                    </p:anim>
                                    <p:anim calcmode="lin" valueType="num">
                                      <p:cBhvr>
                                        <p:cTn id="128" dur="1000" fill="hold"/>
                                        <p:tgtEl>
                                          <p:spTgt spid="55325"/>
                                        </p:tgtEl>
                                        <p:attrNameLst>
                                          <p:attrName>ppt_h</p:attrName>
                                        </p:attrNameLst>
                                      </p:cBhvr>
                                      <p:tavLst>
                                        <p:tav tm="0">
                                          <p:val>
                                            <p:strVal val="#ppt_h"/>
                                          </p:val>
                                        </p:tav>
                                        <p:tav tm="100000">
                                          <p:val>
                                            <p:strVal val="#ppt_h"/>
                                          </p:val>
                                        </p:tav>
                                      </p:tavLst>
                                    </p:anim>
                                    <p:animEffect transition="in" filter="fade">
                                      <p:cBhvr>
                                        <p:cTn id="129" dur="1000"/>
                                        <p:tgtEl>
                                          <p:spTgt spid="55325"/>
                                        </p:tgtEl>
                                      </p:cBhvr>
                                    </p:animEffect>
                                  </p:childTnLst>
                                </p:cTn>
                              </p:par>
                            </p:childTnLst>
                          </p:cTn>
                        </p:par>
                        <p:par>
                          <p:cTn id="130" fill="hold">
                            <p:stCondLst>
                              <p:cond delay="21000"/>
                            </p:stCondLst>
                            <p:childTnLst>
                              <p:par>
                                <p:cTn id="131" presetID="55" presetClass="entr" presetSubtype="0" fill="hold" grpId="0" nodeType="afterEffect">
                                  <p:stCondLst>
                                    <p:cond delay="0"/>
                                  </p:stCondLst>
                                  <p:childTnLst>
                                    <p:set>
                                      <p:cBhvr>
                                        <p:cTn id="132" dur="1" fill="hold">
                                          <p:stCondLst>
                                            <p:cond delay="0"/>
                                          </p:stCondLst>
                                        </p:cTn>
                                        <p:tgtEl>
                                          <p:spTgt spid="55324"/>
                                        </p:tgtEl>
                                        <p:attrNameLst>
                                          <p:attrName>style.visibility</p:attrName>
                                        </p:attrNameLst>
                                      </p:cBhvr>
                                      <p:to>
                                        <p:strVal val="visible"/>
                                      </p:to>
                                    </p:set>
                                    <p:anim calcmode="lin" valueType="num">
                                      <p:cBhvr>
                                        <p:cTn id="133" dur="1000" fill="hold"/>
                                        <p:tgtEl>
                                          <p:spTgt spid="55324"/>
                                        </p:tgtEl>
                                        <p:attrNameLst>
                                          <p:attrName>ppt_w</p:attrName>
                                        </p:attrNameLst>
                                      </p:cBhvr>
                                      <p:tavLst>
                                        <p:tav tm="0">
                                          <p:val>
                                            <p:strVal val="#ppt_w*0.70"/>
                                          </p:val>
                                        </p:tav>
                                        <p:tav tm="100000">
                                          <p:val>
                                            <p:strVal val="#ppt_w"/>
                                          </p:val>
                                        </p:tav>
                                      </p:tavLst>
                                    </p:anim>
                                    <p:anim calcmode="lin" valueType="num">
                                      <p:cBhvr>
                                        <p:cTn id="134" dur="1000" fill="hold"/>
                                        <p:tgtEl>
                                          <p:spTgt spid="55324"/>
                                        </p:tgtEl>
                                        <p:attrNameLst>
                                          <p:attrName>ppt_h</p:attrName>
                                        </p:attrNameLst>
                                      </p:cBhvr>
                                      <p:tavLst>
                                        <p:tav tm="0">
                                          <p:val>
                                            <p:strVal val="#ppt_h"/>
                                          </p:val>
                                        </p:tav>
                                        <p:tav tm="100000">
                                          <p:val>
                                            <p:strVal val="#ppt_h"/>
                                          </p:val>
                                        </p:tav>
                                      </p:tavLst>
                                    </p:anim>
                                    <p:animEffect transition="in" filter="fade">
                                      <p:cBhvr>
                                        <p:cTn id="135" dur="1000"/>
                                        <p:tgtEl>
                                          <p:spTgt spid="55324"/>
                                        </p:tgtEl>
                                      </p:cBhvr>
                                    </p:animEffect>
                                  </p:childTnLst>
                                </p:cTn>
                              </p:par>
                            </p:childTnLst>
                          </p:cTn>
                        </p:par>
                        <p:par>
                          <p:cTn id="136" fill="hold">
                            <p:stCondLst>
                              <p:cond delay="22000"/>
                            </p:stCondLst>
                            <p:childTnLst>
                              <p:par>
                                <p:cTn id="137" presetID="55" presetClass="entr" presetSubtype="0" fill="hold" grpId="0" nodeType="afterEffect">
                                  <p:stCondLst>
                                    <p:cond delay="0"/>
                                  </p:stCondLst>
                                  <p:childTnLst>
                                    <p:set>
                                      <p:cBhvr>
                                        <p:cTn id="138" dur="1" fill="hold">
                                          <p:stCondLst>
                                            <p:cond delay="0"/>
                                          </p:stCondLst>
                                        </p:cTn>
                                        <p:tgtEl>
                                          <p:spTgt spid="55338"/>
                                        </p:tgtEl>
                                        <p:attrNameLst>
                                          <p:attrName>style.visibility</p:attrName>
                                        </p:attrNameLst>
                                      </p:cBhvr>
                                      <p:to>
                                        <p:strVal val="visible"/>
                                      </p:to>
                                    </p:set>
                                    <p:anim calcmode="lin" valueType="num">
                                      <p:cBhvr>
                                        <p:cTn id="139" dur="1000" fill="hold"/>
                                        <p:tgtEl>
                                          <p:spTgt spid="55338"/>
                                        </p:tgtEl>
                                        <p:attrNameLst>
                                          <p:attrName>ppt_w</p:attrName>
                                        </p:attrNameLst>
                                      </p:cBhvr>
                                      <p:tavLst>
                                        <p:tav tm="0">
                                          <p:val>
                                            <p:strVal val="#ppt_w*0.70"/>
                                          </p:val>
                                        </p:tav>
                                        <p:tav tm="100000">
                                          <p:val>
                                            <p:strVal val="#ppt_w"/>
                                          </p:val>
                                        </p:tav>
                                      </p:tavLst>
                                    </p:anim>
                                    <p:anim calcmode="lin" valueType="num">
                                      <p:cBhvr>
                                        <p:cTn id="140" dur="1000" fill="hold"/>
                                        <p:tgtEl>
                                          <p:spTgt spid="55338"/>
                                        </p:tgtEl>
                                        <p:attrNameLst>
                                          <p:attrName>ppt_h</p:attrName>
                                        </p:attrNameLst>
                                      </p:cBhvr>
                                      <p:tavLst>
                                        <p:tav tm="0">
                                          <p:val>
                                            <p:strVal val="#ppt_h"/>
                                          </p:val>
                                        </p:tav>
                                        <p:tav tm="100000">
                                          <p:val>
                                            <p:strVal val="#ppt_h"/>
                                          </p:val>
                                        </p:tav>
                                      </p:tavLst>
                                    </p:anim>
                                    <p:animEffect transition="in" filter="fade">
                                      <p:cBhvr>
                                        <p:cTn id="141" dur="1000"/>
                                        <p:tgtEl>
                                          <p:spTgt spid="55338"/>
                                        </p:tgtEl>
                                      </p:cBhvr>
                                    </p:animEffect>
                                  </p:childTnLst>
                                </p:cTn>
                              </p:par>
                            </p:childTnLst>
                          </p:cTn>
                        </p:par>
                        <p:par>
                          <p:cTn id="142" fill="hold">
                            <p:stCondLst>
                              <p:cond delay="23000"/>
                            </p:stCondLst>
                            <p:childTnLst>
                              <p:par>
                                <p:cTn id="143" presetID="55" presetClass="entr" presetSubtype="0" fill="hold" grpId="0" nodeType="afterEffect">
                                  <p:stCondLst>
                                    <p:cond delay="0"/>
                                  </p:stCondLst>
                                  <p:childTnLst>
                                    <p:set>
                                      <p:cBhvr>
                                        <p:cTn id="144" dur="1" fill="hold">
                                          <p:stCondLst>
                                            <p:cond delay="0"/>
                                          </p:stCondLst>
                                        </p:cTn>
                                        <p:tgtEl>
                                          <p:spTgt spid="55307"/>
                                        </p:tgtEl>
                                        <p:attrNameLst>
                                          <p:attrName>style.visibility</p:attrName>
                                        </p:attrNameLst>
                                      </p:cBhvr>
                                      <p:to>
                                        <p:strVal val="visible"/>
                                      </p:to>
                                    </p:set>
                                    <p:anim calcmode="lin" valueType="num">
                                      <p:cBhvr>
                                        <p:cTn id="145" dur="1000" fill="hold"/>
                                        <p:tgtEl>
                                          <p:spTgt spid="55307"/>
                                        </p:tgtEl>
                                        <p:attrNameLst>
                                          <p:attrName>ppt_w</p:attrName>
                                        </p:attrNameLst>
                                      </p:cBhvr>
                                      <p:tavLst>
                                        <p:tav tm="0">
                                          <p:val>
                                            <p:strVal val="#ppt_w*0.70"/>
                                          </p:val>
                                        </p:tav>
                                        <p:tav tm="100000">
                                          <p:val>
                                            <p:strVal val="#ppt_w"/>
                                          </p:val>
                                        </p:tav>
                                      </p:tavLst>
                                    </p:anim>
                                    <p:anim calcmode="lin" valueType="num">
                                      <p:cBhvr>
                                        <p:cTn id="146" dur="1000" fill="hold"/>
                                        <p:tgtEl>
                                          <p:spTgt spid="55307"/>
                                        </p:tgtEl>
                                        <p:attrNameLst>
                                          <p:attrName>ppt_h</p:attrName>
                                        </p:attrNameLst>
                                      </p:cBhvr>
                                      <p:tavLst>
                                        <p:tav tm="0">
                                          <p:val>
                                            <p:strVal val="#ppt_h"/>
                                          </p:val>
                                        </p:tav>
                                        <p:tav tm="100000">
                                          <p:val>
                                            <p:strVal val="#ppt_h"/>
                                          </p:val>
                                        </p:tav>
                                      </p:tavLst>
                                    </p:anim>
                                    <p:animEffect transition="in" filter="fade">
                                      <p:cBhvr>
                                        <p:cTn id="147" dur="1000"/>
                                        <p:tgtEl>
                                          <p:spTgt spid="55307"/>
                                        </p:tgtEl>
                                      </p:cBhvr>
                                    </p:animEffect>
                                  </p:childTnLst>
                                </p:cTn>
                              </p:par>
                            </p:childTnLst>
                          </p:cTn>
                        </p:par>
                        <p:par>
                          <p:cTn id="148" fill="hold">
                            <p:stCondLst>
                              <p:cond delay="24000"/>
                            </p:stCondLst>
                            <p:childTnLst>
                              <p:par>
                                <p:cTn id="149" presetID="55" presetClass="entr" presetSubtype="0" fill="hold" grpId="0" nodeType="afterEffect">
                                  <p:stCondLst>
                                    <p:cond delay="0"/>
                                  </p:stCondLst>
                                  <p:childTnLst>
                                    <p:set>
                                      <p:cBhvr>
                                        <p:cTn id="150" dur="1" fill="hold">
                                          <p:stCondLst>
                                            <p:cond delay="0"/>
                                          </p:stCondLst>
                                        </p:cTn>
                                        <p:tgtEl>
                                          <p:spTgt spid="55360"/>
                                        </p:tgtEl>
                                        <p:attrNameLst>
                                          <p:attrName>style.visibility</p:attrName>
                                        </p:attrNameLst>
                                      </p:cBhvr>
                                      <p:to>
                                        <p:strVal val="visible"/>
                                      </p:to>
                                    </p:set>
                                    <p:anim calcmode="lin" valueType="num">
                                      <p:cBhvr>
                                        <p:cTn id="151" dur="1000" fill="hold"/>
                                        <p:tgtEl>
                                          <p:spTgt spid="55360"/>
                                        </p:tgtEl>
                                        <p:attrNameLst>
                                          <p:attrName>ppt_w</p:attrName>
                                        </p:attrNameLst>
                                      </p:cBhvr>
                                      <p:tavLst>
                                        <p:tav tm="0">
                                          <p:val>
                                            <p:strVal val="#ppt_w*0.70"/>
                                          </p:val>
                                        </p:tav>
                                        <p:tav tm="100000">
                                          <p:val>
                                            <p:strVal val="#ppt_w"/>
                                          </p:val>
                                        </p:tav>
                                      </p:tavLst>
                                    </p:anim>
                                    <p:anim calcmode="lin" valueType="num">
                                      <p:cBhvr>
                                        <p:cTn id="152" dur="1000" fill="hold"/>
                                        <p:tgtEl>
                                          <p:spTgt spid="55360"/>
                                        </p:tgtEl>
                                        <p:attrNameLst>
                                          <p:attrName>ppt_h</p:attrName>
                                        </p:attrNameLst>
                                      </p:cBhvr>
                                      <p:tavLst>
                                        <p:tav tm="0">
                                          <p:val>
                                            <p:strVal val="#ppt_h"/>
                                          </p:val>
                                        </p:tav>
                                        <p:tav tm="100000">
                                          <p:val>
                                            <p:strVal val="#ppt_h"/>
                                          </p:val>
                                        </p:tav>
                                      </p:tavLst>
                                    </p:anim>
                                    <p:animEffect transition="in" filter="fade">
                                      <p:cBhvr>
                                        <p:cTn id="153" dur="1000"/>
                                        <p:tgtEl>
                                          <p:spTgt spid="55360"/>
                                        </p:tgtEl>
                                      </p:cBhvr>
                                    </p:animEffect>
                                  </p:childTnLst>
                                </p:cTn>
                              </p:par>
                            </p:childTnLst>
                          </p:cTn>
                        </p:par>
                        <p:par>
                          <p:cTn id="154" fill="hold">
                            <p:stCondLst>
                              <p:cond delay="25000"/>
                            </p:stCondLst>
                            <p:childTnLst>
                              <p:par>
                                <p:cTn id="155" presetID="55" presetClass="entr" presetSubtype="0" fill="hold" grpId="0" nodeType="afterEffect">
                                  <p:stCondLst>
                                    <p:cond delay="0"/>
                                  </p:stCondLst>
                                  <p:childTnLst>
                                    <p:set>
                                      <p:cBhvr>
                                        <p:cTn id="156" dur="1" fill="hold">
                                          <p:stCondLst>
                                            <p:cond delay="0"/>
                                          </p:stCondLst>
                                        </p:cTn>
                                        <p:tgtEl>
                                          <p:spTgt spid="55320"/>
                                        </p:tgtEl>
                                        <p:attrNameLst>
                                          <p:attrName>style.visibility</p:attrName>
                                        </p:attrNameLst>
                                      </p:cBhvr>
                                      <p:to>
                                        <p:strVal val="visible"/>
                                      </p:to>
                                    </p:set>
                                    <p:anim calcmode="lin" valueType="num">
                                      <p:cBhvr>
                                        <p:cTn id="157" dur="1000" fill="hold"/>
                                        <p:tgtEl>
                                          <p:spTgt spid="55320"/>
                                        </p:tgtEl>
                                        <p:attrNameLst>
                                          <p:attrName>ppt_w</p:attrName>
                                        </p:attrNameLst>
                                      </p:cBhvr>
                                      <p:tavLst>
                                        <p:tav tm="0">
                                          <p:val>
                                            <p:strVal val="#ppt_w*0.70"/>
                                          </p:val>
                                        </p:tav>
                                        <p:tav tm="100000">
                                          <p:val>
                                            <p:strVal val="#ppt_w"/>
                                          </p:val>
                                        </p:tav>
                                      </p:tavLst>
                                    </p:anim>
                                    <p:anim calcmode="lin" valueType="num">
                                      <p:cBhvr>
                                        <p:cTn id="158" dur="1000" fill="hold"/>
                                        <p:tgtEl>
                                          <p:spTgt spid="55320"/>
                                        </p:tgtEl>
                                        <p:attrNameLst>
                                          <p:attrName>ppt_h</p:attrName>
                                        </p:attrNameLst>
                                      </p:cBhvr>
                                      <p:tavLst>
                                        <p:tav tm="0">
                                          <p:val>
                                            <p:strVal val="#ppt_h"/>
                                          </p:val>
                                        </p:tav>
                                        <p:tav tm="100000">
                                          <p:val>
                                            <p:strVal val="#ppt_h"/>
                                          </p:val>
                                        </p:tav>
                                      </p:tavLst>
                                    </p:anim>
                                    <p:animEffect transition="in" filter="fade">
                                      <p:cBhvr>
                                        <p:cTn id="159" dur="1000"/>
                                        <p:tgtEl>
                                          <p:spTgt spid="55320"/>
                                        </p:tgtEl>
                                      </p:cBhvr>
                                    </p:animEffect>
                                  </p:childTnLst>
                                </p:cTn>
                              </p:par>
                            </p:childTnLst>
                          </p:cTn>
                        </p:par>
                        <p:par>
                          <p:cTn id="160" fill="hold">
                            <p:stCondLst>
                              <p:cond delay="26000"/>
                            </p:stCondLst>
                            <p:childTnLst>
                              <p:par>
                                <p:cTn id="161" presetID="55" presetClass="entr" presetSubtype="0" fill="hold" grpId="0" nodeType="afterEffect">
                                  <p:stCondLst>
                                    <p:cond delay="0"/>
                                  </p:stCondLst>
                                  <p:childTnLst>
                                    <p:set>
                                      <p:cBhvr>
                                        <p:cTn id="162" dur="1" fill="hold">
                                          <p:stCondLst>
                                            <p:cond delay="0"/>
                                          </p:stCondLst>
                                        </p:cTn>
                                        <p:tgtEl>
                                          <p:spTgt spid="55359"/>
                                        </p:tgtEl>
                                        <p:attrNameLst>
                                          <p:attrName>style.visibility</p:attrName>
                                        </p:attrNameLst>
                                      </p:cBhvr>
                                      <p:to>
                                        <p:strVal val="visible"/>
                                      </p:to>
                                    </p:set>
                                    <p:anim calcmode="lin" valueType="num">
                                      <p:cBhvr>
                                        <p:cTn id="163" dur="1000" fill="hold"/>
                                        <p:tgtEl>
                                          <p:spTgt spid="55359"/>
                                        </p:tgtEl>
                                        <p:attrNameLst>
                                          <p:attrName>ppt_w</p:attrName>
                                        </p:attrNameLst>
                                      </p:cBhvr>
                                      <p:tavLst>
                                        <p:tav tm="0">
                                          <p:val>
                                            <p:strVal val="#ppt_w*0.70"/>
                                          </p:val>
                                        </p:tav>
                                        <p:tav tm="100000">
                                          <p:val>
                                            <p:strVal val="#ppt_w"/>
                                          </p:val>
                                        </p:tav>
                                      </p:tavLst>
                                    </p:anim>
                                    <p:anim calcmode="lin" valueType="num">
                                      <p:cBhvr>
                                        <p:cTn id="164" dur="1000" fill="hold"/>
                                        <p:tgtEl>
                                          <p:spTgt spid="55359"/>
                                        </p:tgtEl>
                                        <p:attrNameLst>
                                          <p:attrName>ppt_h</p:attrName>
                                        </p:attrNameLst>
                                      </p:cBhvr>
                                      <p:tavLst>
                                        <p:tav tm="0">
                                          <p:val>
                                            <p:strVal val="#ppt_h"/>
                                          </p:val>
                                        </p:tav>
                                        <p:tav tm="100000">
                                          <p:val>
                                            <p:strVal val="#ppt_h"/>
                                          </p:val>
                                        </p:tav>
                                      </p:tavLst>
                                    </p:anim>
                                    <p:animEffect transition="in" filter="fade">
                                      <p:cBhvr>
                                        <p:cTn id="165" dur="1000"/>
                                        <p:tgtEl>
                                          <p:spTgt spid="55359"/>
                                        </p:tgtEl>
                                      </p:cBhvr>
                                    </p:animEffect>
                                  </p:childTnLst>
                                </p:cTn>
                              </p:par>
                            </p:childTnLst>
                          </p:cTn>
                        </p:par>
                        <p:par>
                          <p:cTn id="166" fill="hold">
                            <p:stCondLst>
                              <p:cond delay="27000"/>
                            </p:stCondLst>
                            <p:childTnLst>
                              <p:par>
                                <p:cTn id="167" presetID="55" presetClass="entr" presetSubtype="0" fill="hold" grpId="0" nodeType="afterEffect">
                                  <p:stCondLst>
                                    <p:cond delay="0"/>
                                  </p:stCondLst>
                                  <p:childTnLst>
                                    <p:set>
                                      <p:cBhvr>
                                        <p:cTn id="168" dur="1" fill="hold">
                                          <p:stCondLst>
                                            <p:cond delay="0"/>
                                          </p:stCondLst>
                                        </p:cTn>
                                        <p:tgtEl>
                                          <p:spTgt spid="55361"/>
                                        </p:tgtEl>
                                        <p:attrNameLst>
                                          <p:attrName>style.visibility</p:attrName>
                                        </p:attrNameLst>
                                      </p:cBhvr>
                                      <p:to>
                                        <p:strVal val="visible"/>
                                      </p:to>
                                    </p:set>
                                    <p:anim calcmode="lin" valueType="num">
                                      <p:cBhvr>
                                        <p:cTn id="169" dur="1000" fill="hold"/>
                                        <p:tgtEl>
                                          <p:spTgt spid="55361"/>
                                        </p:tgtEl>
                                        <p:attrNameLst>
                                          <p:attrName>ppt_w</p:attrName>
                                        </p:attrNameLst>
                                      </p:cBhvr>
                                      <p:tavLst>
                                        <p:tav tm="0">
                                          <p:val>
                                            <p:strVal val="#ppt_w*0.70"/>
                                          </p:val>
                                        </p:tav>
                                        <p:tav tm="100000">
                                          <p:val>
                                            <p:strVal val="#ppt_w"/>
                                          </p:val>
                                        </p:tav>
                                      </p:tavLst>
                                    </p:anim>
                                    <p:anim calcmode="lin" valueType="num">
                                      <p:cBhvr>
                                        <p:cTn id="170" dur="1000" fill="hold"/>
                                        <p:tgtEl>
                                          <p:spTgt spid="55361"/>
                                        </p:tgtEl>
                                        <p:attrNameLst>
                                          <p:attrName>ppt_h</p:attrName>
                                        </p:attrNameLst>
                                      </p:cBhvr>
                                      <p:tavLst>
                                        <p:tav tm="0">
                                          <p:val>
                                            <p:strVal val="#ppt_h"/>
                                          </p:val>
                                        </p:tav>
                                        <p:tav tm="100000">
                                          <p:val>
                                            <p:strVal val="#ppt_h"/>
                                          </p:val>
                                        </p:tav>
                                      </p:tavLst>
                                    </p:anim>
                                    <p:animEffect transition="in" filter="fade">
                                      <p:cBhvr>
                                        <p:cTn id="171" dur="1000"/>
                                        <p:tgtEl>
                                          <p:spTgt spid="55361"/>
                                        </p:tgtEl>
                                      </p:cBhvr>
                                    </p:animEffect>
                                  </p:childTnLst>
                                </p:cTn>
                              </p:par>
                            </p:childTnLst>
                          </p:cTn>
                        </p:par>
                        <p:par>
                          <p:cTn id="172" fill="hold">
                            <p:stCondLst>
                              <p:cond delay="28000"/>
                            </p:stCondLst>
                            <p:childTnLst>
                              <p:par>
                                <p:cTn id="173" presetID="55" presetClass="entr" presetSubtype="0" fill="hold" grpId="0" nodeType="afterEffect">
                                  <p:stCondLst>
                                    <p:cond delay="0"/>
                                  </p:stCondLst>
                                  <p:childTnLst>
                                    <p:set>
                                      <p:cBhvr>
                                        <p:cTn id="174" dur="1" fill="hold">
                                          <p:stCondLst>
                                            <p:cond delay="0"/>
                                          </p:stCondLst>
                                        </p:cTn>
                                        <p:tgtEl>
                                          <p:spTgt spid="55343"/>
                                        </p:tgtEl>
                                        <p:attrNameLst>
                                          <p:attrName>style.visibility</p:attrName>
                                        </p:attrNameLst>
                                      </p:cBhvr>
                                      <p:to>
                                        <p:strVal val="visible"/>
                                      </p:to>
                                    </p:set>
                                    <p:anim calcmode="lin" valueType="num">
                                      <p:cBhvr>
                                        <p:cTn id="175" dur="1000" fill="hold"/>
                                        <p:tgtEl>
                                          <p:spTgt spid="55343"/>
                                        </p:tgtEl>
                                        <p:attrNameLst>
                                          <p:attrName>ppt_w</p:attrName>
                                        </p:attrNameLst>
                                      </p:cBhvr>
                                      <p:tavLst>
                                        <p:tav tm="0">
                                          <p:val>
                                            <p:strVal val="#ppt_w*0.70"/>
                                          </p:val>
                                        </p:tav>
                                        <p:tav tm="100000">
                                          <p:val>
                                            <p:strVal val="#ppt_w"/>
                                          </p:val>
                                        </p:tav>
                                      </p:tavLst>
                                    </p:anim>
                                    <p:anim calcmode="lin" valueType="num">
                                      <p:cBhvr>
                                        <p:cTn id="176" dur="1000" fill="hold"/>
                                        <p:tgtEl>
                                          <p:spTgt spid="55343"/>
                                        </p:tgtEl>
                                        <p:attrNameLst>
                                          <p:attrName>ppt_h</p:attrName>
                                        </p:attrNameLst>
                                      </p:cBhvr>
                                      <p:tavLst>
                                        <p:tav tm="0">
                                          <p:val>
                                            <p:strVal val="#ppt_h"/>
                                          </p:val>
                                        </p:tav>
                                        <p:tav tm="100000">
                                          <p:val>
                                            <p:strVal val="#ppt_h"/>
                                          </p:val>
                                        </p:tav>
                                      </p:tavLst>
                                    </p:anim>
                                    <p:animEffect transition="in" filter="fade">
                                      <p:cBhvr>
                                        <p:cTn id="177" dur="1000"/>
                                        <p:tgtEl>
                                          <p:spTgt spid="55343"/>
                                        </p:tgtEl>
                                      </p:cBhvr>
                                    </p:animEffect>
                                  </p:childTnLst>
                                </p:cTn>
                              </p:par>
                            </p:childTnLst>
                          </p:cTn>
                        </p:par>
                        <p:par>
                          <p:cTn id="178" fill="hold">
                            <p:stCondLst>
                              <p:cond delay="29000"/>
                            </p:stCondLst>
                            <p:childTnLst>
                              <p:par>
                                <p:cTn id="179" presetID="55" presetClass="entr" presetSubtype="0" fill="hold" grpId="0" nodeType="afterEffect">
                                  <p:stCondLst>
                                    <p:cond delay="0"/>
                                  </p:stCondLst>
                                  <p:childTnLst>
                                    <p:set>
                                      <p:cBhvr>
                                        <p:cTn id="180" dur="1" fill="hold">
                                          <p:stCondLst>
                                            <p:cond delay="0"/>
                                          </p:stCondLst>
                                        </p:cTn>
                                        <p:tgtEl>
                                          <p:spTgt spid="55346"/>
                                        </p:tgtEl>
                                        <p:attrNameLst>
                                          <p:attrName>style.visibility</p:attrName>
                                        </p:attrNameLst>
                                      </p:cBhvr>
                                      <p:to>
                                        <p:strVal val="visible"/>
                                      </p:to>
                                    </p:set>
                                    <p:anim calcmode="lin" valueType="num">
                                      <p:cBhvr>
                                        <p:cTn id="181" dur="1000" fill="hold"/>
                                        <p:tgtEl>
                                          <p:spTgt spid="55346"/>
                                        </p:tgtEl>
                                        <p:attrNameLst>
                                          <p:attrName>ppt_w</p:attrName>
                                        </p:attrNameLst>
                                      </p:cBhvr>
                                      <p:tavLst>
                                        <p:tav tm="0">
                                          <p:val>
                                            <p:strVal val="#ppt_w*0.70"/>
                                          </p:val>
                                        </p:tav>
                                        <p:tav tm="100000">
                                          <p:val>
                                            <p:strVal val="#ppt_w"/>
                                          </p:val>
                                        </p:tav>
                                      </p:tavLst>
                                    </p:anim>
                                    <p:anim calcmode="lin" valueType="num">
                                      <p:cBhvr>
                                        <p:cTn id="182" dur="1000" fill="hold"/>
                                        <p:tgtEl>
                                          <p:spTgt spid="55346"/>
                                        </p:tgtEl>
                                        <p:attrNameLst>
                                          <p:attrName>ppt_h</p:attrName>
                                        </p:attrNameLst>
                                      </p:cBhvr>
                                      <p:tavLst>
                                        <p:tav tm="0">
                                          <p:val>
                                            <p:strVal val="#ppt_h"/>
                                          </p:val>
                                        </p:tav>
                                        <p:tav tm="100000">
                                          <p:val>
                                            <p:strVal val="#ppt_h"/>
                                          </p:val>
                                        </p:tav>
                                      </p:tavLst>
                                    </p:anim>
                                    <p:animEffect transition="in" filter="fade">
                                      <p:cBhvr>
                                        <p:cTn id="183" dur="1000"/>
                                        <p:tgtEl>
                                          <p:spTgt spid="55346"/>
                                        </p:tgtEl>
                                      </p:cBhvr>
                                    </p:animEffect>
                                  </p:childTnLst>
                                </p:cTn>
                              </p:par>
                            </p:childTnLst>
                          </p:cTn>
                        </p:par>
                        <p:par>
                          <p:cTn id="184" fill="hold">
                            <p:stCondLst>
                              <p:cond delay="30000"/>
                            </p:stCondLst>
                            <p:childTnLst>
                              <p:par>
                                <p:cTn id="185" presetID="55" presetClass="entr" presetSubtype="0" fill="hold" grpId="0" nodeType="afterEffect">
                                  <p:stCondLst>
                                    <p:cond delay="0"/>
                                  </p:stCondLst>
                                  <p:childTnLst>
                                    <p:set>
                                      <p:cBhvr>
                                        <p:cTn id="186" dur="1" fill="hold">
                                          <p:stCondLst>
                                            <p:cond delay="0"/>
                                          </p:stCondLst>
                                        </p:cTn>
                                        <p:tgtEl>
                                          <p:spTgt spid="55348"/>
                                        </p:tgtEl>
                                        <p:attrNameLst>
                                          <p:attrName>style.visibility</p:attrName>
                                        </p:attrNameLst>
                                      </p:cBhvr>
                                      <p:to>
                                        <p:strVal val="visible"/>
                                      </p:to>
                                    </p:set>
                                    <p:anim calcmode="lin" valueType="num">
                                      <p:cBhvr>
                                        <p:cTn id="187" dur="1000" fill="hold"/>
                                        <p:tgtEl>
                                          <p:spTgt spid="55348"/>
                                        </p:tgtEl>
                                        <p:attrNameLst>
                                          <p:attrName>ppt_w</p:attrName>
                                        </p:attrNameLst>
                                      </p:cBhvr>
                                      <p:tavLst>
                                        <p:tav tm="0">
                                          <p:val>
                                            <p:strVal val="#ppt_w*0.70"/>
                                          </p:val>
                                        </p:tav>
                                        <p:tav tm="100000">
                                          <p:val>
                                            <p:strVal val="#ppt_w"/>
                                          </p:val>
                                        </p:tav>
                                      </p:tavLst>
                                    </p:anim>
                                    <p:anim calcmode="lin" valueType="num">
                                      <p:cBhvr>
                                        <p:cTn id="188" dur="1000" fill="hold"/>
                                        <p:tgtEl>
                                          <p:spTgt spid="55348"/>
                                        </p:tgtEl>
                                        <p:attrNameLst>
                                          <p:attrName>ppt_h</p:attrName>
                                        </p:attrNameLst>
                                      </p:cBhvr>
                                      <p:tavLst>
                                        <p:tav tm="0">
                                          <p:val>
                                            <p:strVal val="#ppt_h"/>
                                          </p:val>
                                        </p:tav>
                                        <p:tav tm="100000">
                                          <p:val>
                                            <p:strVal val="#ppt_h"/>
                                          </p:val>
                                        </p:tav>
                                      </p:tavLst>
                                    </p:anim>
                                    <p:animEffect transition="in" filter="fade">
                                      <p:cBhvr>
                                        <p:cTn id="189" dur="1000"/>
                                        <p:tgtEl>
                                          <p:spTgt spid="55348"/>
                                        </p:tgtEl>
                                      </p:cBhvr>
                                    </p:animEffect>
                                  </p:childTnLst>
                                </p:cTn>
                              </p:par>
                            </p:childTnLst>
                          </p:cTn>
                        </p:par>
                        <p:par>
                          <p:cTn id="190" fill="hold">
                            <p:stCondLst>
                              <p:cond delay="31000"/>
                            </p:stCondLst>
                            <p:childTnLst>
                              <p:par>
                                <p:cTn id="191" presetID="55" presetClass="entr" presetSubtype="0" fill="hold" grpId="0" nodeType="afterEffect">
                                  <p:stCondLst>
                                    <p:cond delay="0"/>
                                  </p:stCondLst>
                                  <p:childTnLst>
                                    <p:set>
                                      <p:cBhvr>
                                        <p:cTn id="192" dur="1" fill="hold">
                                          <p:stCondLst>
                                            <p:cond delay="0"/>
                                          </p:stCondLst>
                                        </p:cTn>
                                        <p:tgtEl>
                                          <p:spTgt spid="55347"/>
                                        </p:tgtEl>
                                        <p:attrNameLst>
                                          <p:attrName>style.visibility</p:attrName>
                                        </p:attrNameLst>
                                      </p:cBhvr>
                                      <p:to>
                                        <p:strVal val="visible"/>
                                      </p:to>
                                    </p:set>
                                    <p:anim calcmode="lin" valueType="num">
                                      <p:cBhvr>
                                        <p:cTn id="193" dur="1000" fill="hold"/>
                                        <p:tgtEl>
                                          <p:spTgt spid="55347"/>
                                        </p:tgtEl>
                                        <p:attrNameLst>
                                          <p:attrName>ppt_w</p:attrName>
                                        </p:attrNameLst>
                                      </p:cBhvr>
                                      <p:tavLst>
                                        <p:tav tm="0">
                                          <p:val>
                                            <p:strVal val="#ppt_w*0.70"/>
                                          </p:val>
                                        </p:tav>
                                        <p:tav tm="100000">
                                          <p:val>
                                            <p:strVal val="#ppt_w"/>
                                          </p:val>
                                        </p:tav>
                                      </p:tavLst>
                                    </p:anim>
                                    <p:anim calcmode="lin" valueType="num">
                                      <p:cBhvr>
                                        <p:cTn id="194" dur="1000" fill="hold"/>
                                        <p:tgtEl>
                                          <p:spTgt spid="55347"/>
                                        </p:tgtEl>
                                        <p:attrNameLst>
                                          <p:attrName>ppt_h</p:attrName>
                                        </p:attrNameLst>
                                      </p:cBhvr>
                                      <p:tavLst>
                                        <p:tav tm="0">
                                          <p:val>
                                            <p:strVal val="#ppt_h"/>
                                          </p:val>
                                        </p:tav>
                                        <p:tav tm="100000">
                                          <p:val>
                                            <p:strVal val="#ppt_h"/>
                                          </p:val>
                                        </p:tav>
                                      </p:tavLst>
                                    </p:anim>
                                    <p:animEffect transition="in" filter="fade">
                                      <p:cBhvr>
                                        <p:cTn id="195" dur="1000"/>
                                        <p:tgtEl>
                                          <p:spTgt spid="553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7" grpId="0" animBg="1"/>
      <p:bldP spid="55310" grpId="0" animBg="1"/>
      <p:bldP spid="55314" grpId="0" animBg="1"/>
      <p:bldP spid="55318" grpId="0" animBg="1"/>
      <p:bldP spid="55320" grpId="0" animBg="1"/>
      <p:bldP spid="55324" grpId="0" animBg="1"/>
      <p:bldP spid="55325" grpId="0" animBg="1"/>
      <p:bldP spid="55327" grpId="0" animBg="1"/>
      <p:bldP spid="55334" grpId="0" animBg="1"/>
      <p:bldP spid="55336" grpId="0" animBg="1"/>
      <p:bldP spid="55338" grpId="0" animBg="1"/>
      <p:bldP spid="55339" grpId="0" animBg="1"/>
      <p:bldP spid="55341" grpId="0" animBg="1"/>
      <p:bldP spid="55342" grpId="0" animBg="1"/>
      <p:bldP spid="55343" grpId="0" animBg="1"/>
      <p:bldP spid="55344" grpId="0" animBg="1"/>
      <p:bldP spid="55346" grpId="0" animBg="1"/>
      <p:bldP spid="55347" grpId="0" animBg="1"/>
      <p:bldP spid="55348" grpId="0" animBg="1"/>
      <p:bldP spid="55349" grpId="0" animBg="1"/>
      <p:bldP spid="55350" grpId="0" animBg="1"/>
      <p:bldP spid="55351" grpId="0" animBg="1"/>
      <p:bldP spid="55352" grpId="0" animBg="1"/>
      <p:bldP spid="55353" grpId="0" animBg="1"/>
      <p:bldP spid="55354" grpId="0" animBg="1"/>
      <p:bldP spid="55355" grpId="0" animBg="1"/>
      <p:bldP spid="55356" grpId="0" animBg="1"/>
      <p:bldP spid="55359" grpId="0" animBg="1"/>
      <p:bldP spid="55360" grpId="0" animBg="1"/>
      <p:bldP spid="55361" grpId="0" animBg="1"/>
      <p:bldP spid="55362" grpId="0" animBg="1"/>
      <p:bldP spid="5536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4" descr="flowers11"/>
          <p:cNvPicPr>
            <a:picLocks noChangeAspect="1" noChangeArrowheads="1" noCrop="1"/>
          </p:cNvPicPr>
          <p:nvPr/>
        </p:nvPicPr>
        <p:blipFill>
          <a:blip r:embed="rId2" cstate="print"/>
          <a:srcRect/>
          <a:stretch>
            <a:fillRect/>
          </a:stretch>
        </p:blipFill>
        <p:spPr bwMode="auto">
          <a:xfrm>
            <a:off x="0" y="0"/>
            <a:ext cx="3014663" cy="3644900"/>
          </a:xfrm>
          <a:prstGeom prst="rect">
            <a:avLst/>
          </a:prstGeom>
          <a:noFill/>
          <a:ln w="9525">
            <a:noFill/>
            <a:miter lim="800000"/>
            <a:headEnd/>
            <a:tailEnd/>
          </a:ln>
        </p:spPr>
      </p:pic>
      <p:sp>
        <p:nvSpPr>
          <p:cNvPr id="36869" name="Text Box 5"/>
          <p:cNvSpPr txBox="1">
            <a:spLocks noChangeArrowheads="1"/>
          </p:cNvSpPr>
          <p:nvPr/>
        </p:nvSpPr>
        <p:spPr bwMode="auto">
          <a:xfrm>
            <a:off x="2843213" y="2565400"/>
            <a:ext cx="3744912" cy="1739900"/>
          </a:xfrm>
          <a:prstGeom prst="rect">
            <a:avLst/>
          </a:prstGeom>
          <a:noFill/>
          <a:ln w="9525">
            <a:noFill/>
            <a:miter lim="800000"/>
            <a:headEnd/>
            <a:tailEnd/>
          </a:ln>
        </p:spPr>
        <p:txBody>
          <a:bodyPr>
            <a:spAutoFit/>
          </a:bodyPr>
          <a:lstStyle/>
          <a:p>
            <a:pPr algn="ctr">
              <a:spcBef>
                <a:spcPct val="50000"/>
              </a:spcBef>
            </a:pPr>
            <a:r>
              <a:rPr lang="el-GR" sz="3600" b="1">
                <a:solidFill>
                  <a:srgbClr val="993366"/>
                </a:solidFill>
              </a:rPr>
              <a:t>Σας ευχαριστώ για την υπομονή σας!!!</a:t>
            </a:r>
          </a:p>
        </p:txBody>
      </p:sp>
      <p:pic>
        <p:nvPicPr>
          <p:cNvPr id="45060" name="Picture 6" descr="children10"/>
          <p:cNvPicPr>
            <a:picLocks noChangeAspect="1" noChangeArrowheads="1" noCrop="1"/>
          </p:cNvPicPr>
          <p:nvPr/>
        </p:nvPicPr>
        <p:blipFill>
          <a:blip r:embed="rId3" cstate="print"/>
          <a:srcRect/>
          <a:stretch>
            <a:fillRect/>
          </a:stretch>
        </p:blipFill>
        <p:spPr bwMode="auto">
          <a:xfrm>
            <a:off x="6443663" y="4229100"/>
            <a:ext cx="2700337" cy="2628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36869"/>
                                        </p:tgtEl>
                                      </p:cBhvr>
                                    </p:animEffect>
                                    <p:animScale>
                                      <p:cBhvr>
                                        <p:cTn id="7" dur="250" autoRev="1" fill="hold"/>
                                        <p:tgtEl>
                                          <p:spTgt spid="36869"/>
                                        </p:tgtEl>
                                      </p:cBhvr>
                                      <p:by x="105000" y="105000"/>
                                    </p:animScale>
                                  </p:childTnLst>
                                </p:cTn>
                              </p:par>
                              <p:par>
                                <p:cTn id="8" presetID="26" presetClass="emph" presetSubtype="0" fill="hold" grpId="1" nodeType="withEffect">
                                  <p:stCondLst>
                                    <p:cond delay="0"/>
                                  </p:stCondLst>
                                  <p:childTnLst>
                                    <p:animEffect transition="out" filter="fade">
                                      <p:cBhvr>
                                        <p:cTn id="9" dur="500" tmFilter="0, 0; .2, .5; .8, .5; 1, 0"/>
                                        <p:tgtEl>
                                          <p:spTgt spid="36869"/>
                                        </p:tgtEl>
                                      </p:cBhvr>
                                    </p:animEffect>
                                    <p:animScale>
                                      <p:cBhvr>
                                        <p:cTn id="10" dur="250" autoRev="1" fill="hold"/>
                                        <p:tgtEl>
                                          <p:spTgt spid="36869"/>
                                        </p:tgtEl>
                                      </p:cBhvr>
                                      <p:by x="105000" y="105000"/>
                                    </p:animScale>
                                  </p:childTnLst>
                                </p:cTn>
                              </p:par>
                            </p:childTnLst>
                          </p:cTn>
                        </p:par>
                        <p:par>
                          <p:cTn id="11" fill="hold">
                            <p:stCondLst>
                              <p:cond delay="500"/>
                            </p:stCondLst>
                            <p:childTnLst>
                              <p:par>
                                <p:cTn id="12" presetID="26" presetClass="emph" presetSubtype="0" fill="hold" grpId="2" nodeType="afterEffect">
                                  <p:stCondLst>
                                    <p:cond delay="0"/>
                                  </p:stCondLst>
                                  <p:childTnLst>
                                    <p:animEffect transition="out" filter="fade">
                                      <p:cBhvr>
                                        <p:cTn id="13" dur="500" tmFilter="0, 0; .2, .5; .8, .5; 1, 0"/>
                                        <p:tgtEl>
                                          <p:spTgt spid="36869"/>
                                        </p:tgtEl>
                                      </p:cBhvr>
                                    </p:animEffect>
                                    <p:animScale>
                                      <p:cBhvr>
                                        <p:cTn id="14" dur="250" autoRev="1" fill="hold"/>
                                        <p:tgtEl>
                                          <p:spTgt spid="36869"/>
                                        </p:tgtEl>
                                      </p:cBhvr>
                                      <p:by x="105000" y="105000"/>
                                    </p:animScale>
                                  </p:childTnLst>
                                </p:cTn>
                              </p:par>
                            </p:childTnLst>
                          </p:cTn>
                        </p:par>
                        <p:par>
                          <p:cTn id="15" fill="hold">
                            <p:stCondLst>
                              <p:cond delay="1000"/>
                            </p:stCondLst>
                            <p:childTnLst>
                              <p:par>
                                <p:cTn id="16" presetID="26" presetClass="emph" presetSubtype="0" fill="hold" grpId="3" nodeType="afterEffect">
                                  <p:stCondLst>
                                    <p:cond delay="0"/>
                                  </p:stCondLst>
                                  <p:childTnLst>
                                    <p:animEffect transition="out" filter="fade">
                                      <p:cBhvr>
                                        <p:cTn id="17" dur="500" tmFilter="0, 0; .2, .5; .8, .5; 1, 0"/>
                                        <p:tgtEl>
                                          <p:spTgt spid="36869"/>
                                        </p:tgtEl>
                                      </p:cBhvr>
                                    </p:animEffect>
                                    <p:animScale>
                                      <p:cBhvr>
                                        <p:cTn id="18" dur="250" autoRev="1" fill="hold"/>
                                        <p:tgtEl>
                                          <p:spTgt spid="36869"/>
                                        </p:tgtEl>
                                      </p:cBhvr>
                                      <p:by x="105000" y="105000"/>
                                    </p:animScale>
                                  </p:childTnLst>
                                </p:cTn>
                              </p:par>
                            </p:childTnLst>
                          </p:cTn>
                        </p:par>
                        <p:par>
                          <p:cTn id="19" fill="hold">
                            <p:stCondLst>
                              <p:cond delay="1500"/>
                            </p:stCondLst>
                            <p:childTnLst>
                              <p:par>
                                <p:cTn id="20" presetID="26" presetClass="emph" presetSubtype="0" fill="hold" grpId="4" nodeType="afterEffect">
                                  <p:stCondLst>
                                    <p:cond delay="0"/>
                                  </p:stCondLst>
                                  <p:childTnLst>
                                    <p:animEffect transition="out" filter="fade">
                                      <p:cBhvr>
                                        <p:cTn id="21" dur="500" tmFilter="0, 0; .2, .5; .8, .5; 1, 0"/>
                                        <p:tgtEl>
                                          <p:spTgt spid="36869"/>
                                        </p:tgtEl>
                                      </p:cBhvr>
                                    </p:animEffect>
                                    <p:animScale>
                                      <p:cBhvr>
                                        <p:cTn id="22" dur="250" autoRev="1" fill="hold"/>
                                        <p:tgtEl>
                                          <p:spTgt spid="3686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p:bldP spid="36869" grpId="1"/>
      <p:bldP spid="36869" grpId="2"/>
      <p:bldP spid="36869" grpId="3"/>
      <p:bldP spid="36869" grpId="4"/>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395288" y="476250"/>
            <a:ext cx="8229600" cy="1143000"/>
          </a:xfrm>
        </p:spPr>
        <p:txBody>
          <a:bodyPr/>
          <a:lstStyle/>
          <a:p>
            <a:pPr eaLnBrk="1" hangingPunct="1"/>
            <a:r>
              <a:rPr lang="el-GR" sz="4000" b="1" dirty="0">
                <a:solidFill>
                  <a:srgbClr val="99FF33"/>
                </a:solidFill>
                <a:latin typeface="Comic Sans MS" pitchFamily="66" charset="0"/>
              </a:rPr>
              <a:t>Παιδαγωγικά χαρακτηριστικά της Εκπαίδευσης για το Περιβάλλον και την </a:t>
            </a:r>
            <a:r>
              <a:rPr lang="el-GR" sz="4000" b="1" dirty="0" err="1">
                <a:solidFill>
                  <a:srgbClr val="99FF33"/>
                </a:solidFill>
                <a:latin typeface="Comic Sans MS" pitchFamily="66" charset="0"/>
              </a:rPr>
              <a:t>Αειφορία</a:t>
            </a:r>
            <a:endParaRPr lang="el-GR" sz="4000" b="1" dirty="0">
              <a:solidFill>
                <a:srgbClr val="99FF33"/>
              </a:solidFill>
              <a:latin typeface="Comic Sans MS" pitchFamily="66" charset="0"/>
            </a:endParaRPr>
          </a:p>
        </p:txBody>
      </p:sp>
      <p:pic>
        <p:nvPicPr>
          <p:cNvPr id="6147" name="Picture 4" descr="calvin_dreams"/>
          <p:cNvPicPr>
            <a:picLocks noGrp="1" noChangeAspect="1" noChangeArrowheads="1" noCrop="1"/>
          </p:cNvPicPr>
          <p:nvPr>
            <p:ph sz="half" idx="2"/>
          </p:nvPr>
        </p:nvPicPr>
        <p:blipFill>
          <a:blip r:embed="rId2" cstate="print"/>
          <a:srcRect/>
          <a:stretch>
            <a:fillRect/>
          </a:stretch>
        </p:blipFill>
        <p:spPr>
          <a:xfrm>
            <a:off x="5580063" y="4005263"/>
            <a:ext cx="3384550" cy="2692400"/>
          </a:xfrm>
        </p:spPr>
      </p:pic>
      <p:sp>
        <p:nvSpPr>
          <p:cNvPr id="37891" name="Rectangle 3"/>
          <p:cNvSpPr>
            <a:spLocks noGrp="1" noChangeArrowheads="1"/>
          </p:cNvSpPr>
          <p:nvPr>
            <p:ph type="body" sz="half" idx="1"/>
          </p:nvPr>
        </p:nvSpPr>
        <p:spPr>
          <a:xfrm>
            <a:off x="0" y="2276475"/>
            <a:ext cx="6673850" cy="3365500"/>
          </a:xfrm>
        </p:spPr>
        <p:txBody>
          <a:bodyPr/>
          <a:lstStyle/>
          <a:p>
            <a:pPr eaLnBrk="1" hangingPunct="1"/>
            <a:r>
              <a:rPr lang="el-GR" b="1" dirty="0" err="1">
                <a:solidFill>
                  <a:srgbClr val="FFFF66"/>
                </a:solidFill>
                <a:latin typeface="Comic Sans MS" pitchFamily="66" charset="0"/>
              </a:rPr>
              <a:t>Μαθητοκεντρισμός</a:t>
            </a:r>
            <a:endParaRPr lang="en-US" b="1" dirty="0">
              <a:solidFill>
                <a:srgbClr val="FFFF66"/>
              </a:solidFill>
              <a:latin typeface="Comic Sans MS" pitchFamily="66" charset="0"/>
            </a:endParaRPr>
          </a:p>
          <a:p>
            <a:pPr eaLnBrk="1" hangingPunct="1"/>
            <a:r>
              <a:rPr lang="el-GR" b="1" dirty="0">
                <a:solidFill>
                  <a:srgbClr val="FFFF66"/>
                </a:solidFill>
                <a:latin typeface="Comic Sans MS" pitchFamily="66" charset="0"/>
              </a:rPr>
              <a:t>Βιωματική μάθηση</a:t>
            </a:r>
          </a:p>
          <a:p>
            <a:pPr eaLnBrk="1" hangingPunct="1"/>
            <a:r>
              <a:rPr lang="el-GR" b="1" dirty="0" err="1">
                <a:solidFill>
                  <a:srgbClr val="FFFF66"/>
                </a:solidFill>
                <a:latin typeface="Comic Sans MS" pitchFamily="66" charset="0"/>
              </a:rPr>
              <a:t>Ομαδοσυνεργατική</a:t>
            </a:r>
            <a:r>
              <a:rPr lang="el-GR" b="1" dirty="0">
                <a:solidFill>
                  <a:srgbClr val="FFFF66"/>
                </a:solidFill>
                <a:latin typeface="Comic Sans MS" pitchFamily="66" charset="0"/>
              </a:rPr>
              <a:t> διερεύνηση</a:t>
            </a:r>
          </a:p>
          <a:p>
            <a:pPr eaLnBrk="1" hangingPunct="1"/>
            <a:r>
              <a:rPr lang="el-GR" b="1" dirty="0">
                <a:solidFill>
                  <a:srgbClr val="FFFF66"/>
                </a:solidFill>
                <a:latin typeface="Comic Sans MS" pitchFamily="66" charset="0"/>
              </a:rPr>
              <a:t>Η κριτική σκέψη</a:t>
            </a:r>
          </a:p>
          <a:p>
            <a:pPr eaLnBrk="1" hangingPunct="1"/>
            <a:r>
              <a:rPr lang="el-GR" b="1" dirty="0">
                <a:solidFill>
                  <a:srgbClr val="FFFF66"/>
                </a:solidFill>
                <a:latin typeface="Comic Sans MS" pitchFamily="66" charset="0"/>
              </a:rPr>
              <a:t>Η συστημική προσέγγιση</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fade">
                                      <p:cBhvr>
                                        <p:cTn id="7" dur="1000"/>
                                        <p:tgtEl>
                                          <p:spTgt spid="37890"/>
                                        </p:tgtEl>
                                      </p:cBhvr>
                                    </p:animEffect>
                                    <p:anim calcmode="lin" valueType="num">
                                      <p:cBhvr>
                                        <p:cTn id="8" dur="1000" fill="hold"/>
                                        <p:tgtEl>
                                          <p:spTgt spid="37890"/>
                                        </p:tgtEl>
                                        <p:attrNameLst>
                                          <p:attrName>ppt_x</p:attrName>
                                        </p:attrNameLst>
                                      </p:cBhvr>
                                      <p:tavLst>
                                        <p:tav tm="0">
                                          <p:val>
                                            <p:strVal val="#ppt_x"/>
                                          </p:val>
                                        </p:tav>
                                        <p:tav tm="100000">
                                          <p:val>
                                            <p:strVal val="#ppt_x"/>
                                          </p:val>
                                        </p:tav>
                                      </p:tavLst>
                                    </p:anim>
                                    <p:anim calcmode="lin" valueType="num">
                                      <p:cBhvr>
                                        <p:cTn id="9" dur="1000" fill="hold"/>
                                        <p:tgtEl>
                                          <p:spTgt spid="3789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7891">
                                            <p:txEl>
                                              <p:pRg st="0" end="0"/>
                                            </p:txEl>
                                          </p:spTgt>
                                        </p:tgtEl>
                                        <p:attrNameLst>
                                          <p:attrName>style.visibility</p:attrName>
                                        </p:attrNameLst>
                                      </p:cBhvr>
                                      <p:to>
                                        <p:strVal val="visible"/>
                                      </p:to>
                                    </p:set>
                                    <p:animEffect transition="in" filter="fade">
                                      <p:cBhvr>
                                        <p:cTn id="14" dur="1000"/>
                                        <p:tgtEl>
                                          <p:spTgt spid="37891">
                                            <p:txEl>
                                              <p:pRg st="0" end="0"/>
                                            </p:txEl>
                                          </p:spTgt>
                                        </p:tgtEl>
                                      </p:cBhvr>
                                    </p:animEffect>
                                    <p:anim calcmode="lin" valueType="num">
                                      <p:cBhvr>
                                        <p:cTn id="15" dur="1000" fill="hold"/>
                                        <p:tgtEl>
                                          <p:spTgt spid="37891">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78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7891">
                                            <p:txEl>
                                              <p:pRg st="1" end="1"/>
                                            </p:txEl>
                                          </p:spTgt>
                                        </p:tgtEl>
                                        <p:attrNameLst>
                                          <p:attrName>style.visibility</p:attrName>
                                        </p:attrNameLst>
                                      </p:cBhvr>
                                      <p:to>
                                        <p:strVal val="visible"/>
                                      </p:to>
                                    </p:set>
                                    <p:animEffect transition="in" filter="fade">
                                      <p:cBhvr>
                                        <p:cTn id="21" dur="1000"/>
                                        <p:tgtEl>
                                          <p:spTgt spid="37891">
                                            <p:txEl>
                                              <p:pRg st="1" end="1"/>
                                            </p:txEl>
                                          </p:spTgt>
                                        </p:tgtEl>
                                      </p:cBhvr>
                                    </p:animEffect>
                                    <p:anim calcmode="lin" valueType="num">
                                      <p:cBhvr>
                                        <p:cTn id="22" dur="1000" fill="hold"/>
                                        <p:tgtEl>
                                          <p:spTgt spid="37891">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78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7891">
                                            <p:txEl>
                                              <p:pRg st="2" end="2"/>
                                            </p:txEl>
                                          </p:spTgt>
                                        </p:tgtEl>
                                        <p:attrNameLst>
                                          <p:attrName>style.visibility</p:attrName>
                                        </p:attrNameLst>
                                      </p:cBhvr>
                                      <p:to>
                                        <p:strVal val="visible"/>
                                      </p:to>
                                    </p:set>
                                    <p:animEffect transition="in" filter="fade">
                                      <p:cBhvr>
                                        <p:cTn id="28" dur="1000"/>
                                        <p:tgtEl>
                                          <p:spTgt spid="37891">
                                            <p:txEl>
                                              <p:pRg st="2" end="2"/>
                                            </p:txEl>
                                          </p:spTgt>
                                        </p:tgtEl>
                                      </p:cBhvr>
                                    </p:animEffect>
                                    <p:anim calcmode="lin" valueType="num">
                                      <p:cBhvr>
                                        <p:cTn id="29" dur="1000" fill="hold"/>
                                        <p:tgtEl>
                                          <p:spTgt spid="37891">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78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7891">
                                            <p:txEl>
                                              <p:pRg st="3" end="3"/>
                                            </p:txEl>
                                          </p:spTgt>
                                        </p:tgtEl>
                                        <p:attrNameLst>
                                          <p:attrName>style.visibility</p:attrName>
                                        </p:attrNameLst>
                                      </p:cBhvr>
                                      <p:to>
                                        <p:strVal val="visible"/>
                                      </p:to>
                                    </p:set>
                                    <p:animEffect transition="in" filter="fade">
                                      <p:cBhvr>
                                        <p:cTn id="35" dur="1000"/>
                                        <p:tgtEl>
                                          <p:spTgt spid="37891">
                                            <p:txEl>
                                              <p:pRg st="3" end="3"/>
                                            </p:txEl>
                                          </p:spTgt>
                                        </p:tgtEl>
                                      </p:cBhvr>
                                    </p:animEffect>
                                    <p:anim calcmode="lin" valueType="num">
                                      <p:cBhvr>
                                        <p:cTn id="36" dur="1000" fill="hold"/>
                                        <p:tgtEl>
                                          <p:spTgt spid="37891">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78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7891">
                                            <p:txEl>
                                              <p:pRg st="4" end="4"/>
                                            </p:txEl>
                                          </p:spTgt>
                                        </p:tgtEl>
                                        <p:attrNameLst>
                                          <p:attrName>style.visibility</p:attrName>
                                        </p:attrNameLst>
                                      </p:cBhvr>
                                      <p:to>
                                        <p:strVal val="visible"/>
                                      </p:to>
                                    </p:set>
                                    <p:animEffect transition="in" filter="fade">
                                      <p:cBhvr>
                                        <p:cTn id="42" dur="1000"/>
                                        <p:tgtEl>
                                          <p:spTgt spid="37891">
                                            <p:txEl>
                                              <p:pRg st="4" end="4"/>
                                            </p:txEl>
                                          </p:spTgt>
                                        </p:tgtEl>
                                      </p:cBhvr>
                                    </p:animEffect>
                                    <p:anim calcmode="lin" valueType="num">
                                      <p:cBhvr>
                                        <p:cTn id="43" dur="1000" fill="hold"/>
                                        <p:tgtEl>
                                          <p:spTgt spid="37891">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789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684213" y="1557338"/>
            <a:ext cx="8208962" cy="701675"/>
          </a:xfrm>
          <a:prstGeom prst="rect">
            <a:avLst/>
          </a:prstGeom>
          <a:noFill/>
          <a:ln w="9525">
            <a:noFill/>
            <a:miter lim="800000"/>
            <a:headEnd/>
            <a:tailEnd/>
          </a:ln>
        </p:spPr>
        <p:txBody>
          <a:bodyPr>
            <a:spAutoFit/>
          </a:bodyPr>
          <a:lstStyle/>
          <a:p>
            <a:pPr>
              <a:spcBef>
                <a:spcPct val="50000"/>
              </a:spcBef>
            </a:pPr>
            <a:r>
              <a:rPr lang="el-GR" sz="4000" b="1">
                <a:solidFill>
                  <a:srgbClr val="FF3300"/>
                </a:solidFill>
              </a:rPr>
              <a:t>Ο μαθητοκεντρικός χαρακτήρας</a:t>
            </a:r>
          </a:p>
        </p:txBody>
      </p:sp>
      <p:pic>
        <p:nvPicPr>
          <p:cNvPr id="7171" name="Picture 3" descr="flowers37"/>
          <p:cNvPicPr>
            <a:picLocks noChangeAspect="1" noChangeArrowheads="1" noCrop="1"/>
          </p:cNvPicPr>
          <p:nvPr/>
        </p:nvPicPr>
        <p:blipFill>
          <a:blip r:embed="rId2" cstate="print"/>
          <a:srcRect/>
          <a:stretch>
            <a:fillRect/>
          </a:stretch>
        </p:blipFill>
        <p:spPr bwMode="auto">
          <a:xfrm>
            <a:off x="1692275" y="3429000"/>
            <a:ext cx="5688013" cy="2211388"/>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95288" y="0"/>
            <a:ext cx="8229600" cy="1143000"/>
          </a:xfrm>
        </p:spPr>
        <p:txBody>
          <a:bodyPr/>
          <a:lstStyle/>
          <a:p>
            <a:pPr eaLnBrk="1" hangingPunct="1"/>
            <a:r>
              <a:rPr lang="el-GR" sz="2000" b="1">
                <a:solidFill>
                  <a:srgbClr val="339966"/>
                </a:solidFill>
                <a:latin typeface="Comic Sans MS" pitchFamily="66" charset="0"/>
              </a:rPr>
              <a:t>Παιδαγωγικά χαρακτηριστικά της Π</a:t>
            </a:r>
            <a:r>
              <a:rPr lang="en-US" sz="2000" b="1">
                <a:solidFill>
                  <a:srgbClr val="339966"/>
                </a:solidFill>
                <a:latin typeface="Comic Sans MS" pitchFamily="66" charset="0"/>
              </a:rPr>
              <a:t>.</a:t>
            </a:r>
            <a:r>
              <a:rPr lang="el-GR" sz="2000" b="1">
                <a:solidFill>
                  <a:srgbClr val="339966"/>
                </a:solidFill>
                <a:latin typeface="Comic Sans MS" pitchFamily="66" charset="0"/>
              </a:rPr>
              <a:t>Ε</a:t>
            </a:r>
            <a:r>
              <a:rPr lang="en-US" sz="2000" b="1">
                <a:solidFill>
                  <a:srgbClr val="339966"/>
                </a:solidFill>
                <a:latin typeface="Comic Sans MS" pitchFamily="66" charset="0"/>
              </a:rPr>
              <a:t>.</a:t>
            </a:r>
            <a:r>
              <a:rPr lang="el-GR" sz="4000" b="1">
                <a:solidFill>
                  <a:srgbClr val="CC0000"/>
                </a:solidFill>
                <a:latin typeface="Comic Sans MS" pitchFamily="66" charset="0"/>
              </a:rPr>
              <a:t> Μαθητοκεντρισμός</a:t>
            </a:r>
          </a:p>
        </p:txBody>
      </p:sp>
      <p:sp>
        <p:nvSpPr>
          <p:cNvPr id="38915" name="Rectangle 3"/>
          <p:cNvSpPr>
            <a:spLocks noGrp="1" noChangeArrowheads="1"/>
          </p:cNvSpPr>
          <p:nvPr>
            <p:ph type="body" sz="half" idx="1"/>
          </p:nvPr>
        </p:nvSpPr>
        <p:spPr>
          <a:xfrm>
            <a:off x="323850" y="1268413"/>
            <a:ext cx="8291513" cy="4924425"/>
          </a:xfrm>
        </p:spPr>
        <p:txBody>
          <a:bodyPr/>
          <a:lstStyle/>
          <a:p>
            <a:pPr eaLnBrk="1" hangingPunct="1">
              <a:lnSpc>
                <a:spcPct val="90000"/>
              </a:lnSpc>
              <a:buFontTx/>
              <a:buNone/>
            </a:pPr>
            <a:r>
              <a:rPr lang="el-GR" sz="2800" dirty="0">
                <a:latin typeface="Comic Sans MS" pitchFamily="66" charset="0"/>
              </a:rPr>
              <a:t>Η Κριτική στο σχολικό σύστημα επικεντρώνεται:</a:t>
            </a:r>
          </a:p>
          <a:p>
            <a:pPr eaLnBrk="1" hangingPunct="1">
              <a:lnSpc>
                <a:spcPct val="90000"/>
              </a:lnSpc>
            </a:pPr>
            <a:r>
              <a:rPr lang="el-GR" dirty="0">
                <a:latin typeface="Comic Sans MS" pitchFamily="66" charset="0"/>
              </a:rPr>
              <a:t>Στον </a:t>
            </a:r>
            <a:r>
              <a:rPr lang="el-GR" b="1" dirty="0">
                <a:solidFill>
                  <a:srgbClr val="CC0000"/>
                </a:solidFill>
                <a:latin typeface="Comic Sans MS" pitchFamily="66" charset="0"/>
                <a:hlinkClick r:id="rId2" action="ppaction://hlinksldjump"/>
              </a:rPr>
              <a:t>αυξημένο ρόλο των εκπαιδευτικών</a:t>
            </a:r>
            <a:endParaRPr lang="el-GR" b="1" dirty="0">
              <a:solidFill>
                <a:srgbClr val="CC0000"/>
              </a:solidFill>
              <a:latin typeface="Comic Sans MS" pitchFamily="66" charset="0"/>
            </a:endParaRPr>
          </a:p>
          <a:p>
            <a:pPr eaLnBrk="1" hangingPunct="1">
              <a:lnSpc>
                <a:spcPct val="90000"/>
              </a:lnSpc>
            </a:pPr>
            <a:r>
              <a:rPr lang="el-GR" dirty="0">
                <a:latin typeface="Comic Sans MS" pitchFamily="66" charset="0"/>
              </a:rPr>
              <a:t>Στην τάση να </a:t>
            </a:r>
            <a:r>
              <a:rPr lang="el-GR" b="1" dirty="0">
                <a:solidFill>
                  <a:srgbClr val="CC0000"/>
                </a:solidFill>
                <a:latin typeface="Comic Sans MS" pitchFamily="66" charset="0"/>
              </a:rPr>
              <a:t>τεμαχίζεται η μαθησιακή εμπειρία</a:t>
            </a:r>
            <a:r>
              <a:rPr lang="el-GR" dirty="0">
                <a:latin typeface="Comic Sans MS" pitchFamily="66" charset="0"/>
              </a:rPr>
              <a:t> σε ψηφίδες-μαθήματα και η μάθηση είναι δυνατόν να προκύψει από </a:t>
            </a:r>
            <a:r>
              <a:rPr lang="el-GR" b="1" dirty="0">
                <a:solidFill>
                  <a:srgbClr val="CC0000"/>
                </a:solidFill>
                <a:latin typeface="Comic Sans MS" pitchFamily="66" charset="0"/>
              </a:rPr>
              <a:t>τη σύνθεση</a:t>
            </a:r>
            <a:r>
              <a:rPr lang="el-GR" dirty="0">
                <a:latin typeface="Comic Sans MS" pitchFamily="66" charset="0"/>
              </a:rPr>
              <a:t> των ψηφίδων την οποία </a:t>
            </a:r>
            <a:r>
              <a:rPr lang="el-GR" b="1" dirty="0">
                <a:solidFill>
                  <a:srgbClr val="CC0000"/>
                </a:solidFill>
                <a:latin typeface="Comic Sans MS" pitchFamily="66" charset="0"/>
              </a:rPr>
              <a:t>οι μαθητευόμενοι καλούνται να την πραγματοποιήσουν από μόνοι τους</a:t>
            </a:r>
          </a:p>
          <a:p>
            <a:pPr eaLnBrk="1" hangingPunct="1">
              <a:lnSpc>
                <a:spcPct val="90000"/>
              </a:lnSpc>
            </a:pPr>
            <a:r>
              <a:rPr lang="el-GR" dirty="0">
                <a:latin typeface="Comic Sans MS" pitchFamily="66" charset="0"/>
              </a:rPr>
              <a:t>Στην τάση να </a:t>
            </a:r>
            <a:r>
              <a:rPr lang="el-GR" b="1" dirty="0">
                <a:solidFill>
                  <a:srgbClr val="CC0000"/>
                </a:solidFill>
                <a:latin typeface="Comic Sans MS" pitchFamily="66" charset="0"/>
              </a:rPr>
              <a:t>αποκόβεται η μαθησιακή εμπειρία από το φυσικό περιβάλλον και την καθημερινή ζωή </a:t>
            </a:r>
          </a:p>
        </p:txBody>
      </p:sp>
      <p:pic>
        <p:nvPicPr>
          <p:cNvPr id="8196" name="Picture 4" descr="!logobox"/>
          <p:cNvPicPr>
            <a:picLocks noGrp="1" noChangeAspect="1" noChangeArrowheads="1"/>
          </p:cNvPicPr>
          <p:nvPr>
            <p:ph sz="half" idx="2"/>
          </p:nvPr>
        </p:nvPicPr>
        <p:blipFill>
          <a:blip r:embed="rId3" cstate="print"/>
          <a:srcRect/>
          <a:stretch>
            <a:fillRect/>
          </a:stretch>
        </p:blipFill>
        <p:spPr>
          <a:xfrm>
            <a:off x="8281988" y="0"/>
            <a:ext cx="862012" cy="1401763"/>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fade">
                                      <p:cBhvr>
                                        <p:cTn id="7" dur="1000"/>
                                        <p:tgtEl>
                                          <p:spTgt spid="38914"/>
                                        </p:tgtEl>
                                      </p:cBhvr>
                                    </p:animEffect>
                                    <p:anim calcmode="lin" valueType="num">
                                      <p:cBhvr>
                                        <p:cTn id="8" dur="1000" fill="hold"/>
                                        <p:tgtEl>
                                          <p:spTgt spid="38914"/>
                                        </p:tgtEl>
                                        <p:attrNameLst>
                                          <p:attrName>ppt_x</p:attrName>
                                        </p:attrNameLst>
                                      </p:cBhvr>
                                      <p:tavLst>
                                        <p:tav tm="0">
                                          <p:val>
                                            <p:strVal val="#ppt_x"/>
                                          </p:val>
                                        </p:tav>
                                        <p:tav tm="100000">
                                          <p:val>
                                            <p:strVal val="#ppt_x"/>
                                          </p:val>
                                        </p:tav>
                                      </p:tavLst>
                                    </p:anim>
                                    <p:anim calcmode="lin" valueType="num">
                                      <p:cBhvr>
                                        <p:cTn id="9" dur="1000" fill="hold"/>
                                        <p:tgtEl>
                                          <p:spTgt spid="389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8915">
                                            <p:txEl>
                                              <p:pRg st="0" end="0"/>
                                            </p:txEl>
                                          </p:spTgt>
                                        </p:tgtEl>
                                        <p:attrNameLst>
                                          <p:attrName>style.visibility</p:attrName>
                                        </p:attrNameLst>
                                      </p:cBhvr>
                                      <p:to>
                                        <p:strVal val="visible"/>
                                      </p:to>
                                    </p:set>
                                    <p:animEffect transition="in" filter="fade">
                                      <p:cBhvr>
                                        <p:cTn id="14" dur="1000"/>
                                        <p:tgtEl>
                                          <p:spTgt spid="38915">
                                            <p:txEl>
                                              <p:pRg st="0" end="0"/>
                                            </p:txEl>
                                          </p:spTgt>
                                        </p:tgtEl>
                                      </p:cBhvr>
                                    </p:animEffect>
                                    <p:anim calcmode="lin" valueType="num">
                                      <p:cBhvr>
                                        <p:cTn id="15" dur="1000" fill="hold"/>
                                        <p:tgtEl>
                                          <p:spTgt spid="3891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891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8915">
                                            <p:txEl>
                                              <p:pRg st="1" end="1"/>
                                            </p:txEl>
                                          </p:spTgt>
                                        </p:tgtEl>
                                        <p:attrNameLst>
                                          <p:attrName>style.visibility</p:attrName>
                                        </p:attrNameLst>
                                      </p:cBhvr>
                                      <p:to>
                                        <p:strVal val="visible"/>
                                      </p:to>
                                    </p:set>
                                    <p:animEffect transition="in" filter="fade">
                                      <p:cBhvr>
                                        <p:cTn id="21" dur="1000"/>
                                        <p:tgtEl>
                                          <p:spTgt spid="38915">
                                            <p:txEl>
                                              <p:pRg st="1" end="1"/>
                                            </p:txEl>
                                          </p:spTgt>
                                        </p:tgtEl>
                                      </p:cBhvr>
                                    </p:animEffect>
                                    <p:anim calcmode="lin" valueType="num">
                                      <p:cBhvr>
                                        <p:cTn id="22" dur="1000" fill="hold"/>
                                        <p:tgtEl>
                                          <p:spTgt spid="38915">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891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8915">
                                            <p:txEl>
                                              <p:pRg st="2" end="2"/>
                                            </p:txEl>
                                          </p:spTgt>
                                        </p:tgtEl>
                                        <p:attrNameLst>
                                          <p:attrName>style.visibility</p:attrName>
                                        </p:attrNameLst>
                                      </p:cBhvr>
                                      <p:to>
                                        <p:strVal val="visible"/>
                                      </p:to>
                                    </p:set>
                                    <p:animEffect transition="in" filter="fade">
                                      <p:cBhvr>
                                        <p:cTn id="28" dur="1000"/>
                                        <p:tgtEl>
                                          <p:spTgt spid="38915">
                                            <p:txEl>
                                              <p:pRg st="2" end="2"/>
                                            </p:txEl>
                                          </p:spTgt>
                                        </p:tgtEl>
                                      </p:cBhvr>
                                    </p:animEffect>
                                    <p:anim calcmode="lin" valueType="num">
                                      <p:cBhvr>
                                        <p:cTn id="29" dur="1000" fill="hold"/>
                                        <p:tgtEl>
                                          <p:spTgt spid="38915">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891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8915">
                                            <p:txEl>
                                              <p:pRg st="3" end="3"/>
                                            </p:txEl>
                                          </p:spTgt>
                                        </p:tgtEl>
                                        <p:attrNameLst>
                                          <p:attrName>style.visibility</p:attrName>
                                        </p:attrNameLst>
                                      </p:cBhvr>
                                      <p:to>
                                        <p:strVal val="visible"/>
                                      </p:to>
                                    </p:set>
                                    <p:animEffect transition="in" filter="fade">
                                      <p:cBhvr>
                                        <p:cTn id="35" dur="1000"/>
                                        <p:tgtEl>
                                          <p:spTgt spid="38915">
                                            <p:txEl>
                                              <p:pRg st="3" end="3"/>
                                            </p:txEl>
                                          </p:spTgt>
                                        </p:tgtEl>
                                      </p:cBhvr>
                                    </p:animEffect>
                                    <p:anim calcmode="lin" valueType="num">
                                      <p:cBhvr>
                                        <p:cTn id="36" dur="1000" fill="hold"/>
                                        <p:tgtEl>
                                          <p:spTgt spid="38915">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891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33333"/>
        </a:solidFill>
        <a:effectLst/>
      </p:bgPr>
    </p:bg>
    <p:spTree>
      <p:nvGrpSpPr>
        <p:cNvPr id="1" name=""/>
        <p:cNvGrpSpPr/>
        <p:nvPr/>
      </p:nvGrpSpPr>
      <p:grpSpPr>
        <a:xfrm>
          <a:off x="0" y="0"/>
          <a:ext cx="0" cy="0"/>
          <a:chOff x="0" y="0"/>
          <a:chExt cx="0" cy="0"/>
        </a:xfrm>
      </p:grpSpPr>
      <p:sp>
        <p:nvSpPr>
          <p:cNvPr id="4" name="3 - Έλλειψη"/>
          <p:cNvSpPr/>
          <p:nvPr/>
        </p:nvSpPr>
        <p:spPr>
          <a:xfrm>
            <a:off x="3143240" y="3286124"/>
            <a:ext cx="2928958" cy="1000132"/>
          </a:xfrm>
          <a:prstGeom prst="ellipse">
            <a:avLst/>
          </a:prstGeom>
          <a:solidFill>
            <a:srgbClr val="FF33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solidFill>
                  <a:srgbClr val="FFFF00"/>
                </a:solidFill>
              </a:rPr>
              <a:t>ΕΚΠΑΙΔΕΥΤΙΚΟΣ</a:t>
            </a:r>
          </a:p>
        </p:txBody>
      </p:sp>
      <p:sp>
        <p:nvSpPr>
          <p:cNvPr id="5" name="4 - Έλλειψη"/>
          <p:cNvSpPr/>
          <p:nvPr/>
        </p:nvSpPr>
        <p:spPr>
          <a:xfrm>
            <a:off x="428596" y="1500174"/>
            <a:ext cx="2500330" cy="1000132"/>
          </a:xfrm>
          <a:prstGeom prst="ellipse">
            <a:avLst/>
          </a:prstGeom>
          <a:solidFill>
            <a:schemeClr val="accent5">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solidFill>
                  <a:schemeClr val="tx1"/>
                </a:solidFill>
              </a:rPr>
              <a:t>ΜΑΘΗΤΗΣ</a:t>
            </a:r>
          </a:p>
        </p:txBody>
      </p:sp>
      <p:sp>
        <p:nvSpPr>
          <p:cNvPr id="6" name="5 - Έλλειψη"/>
          <p:cNvSpPr/>
          <p:nvPr/>
        </p:nvSpPr>
        <p:spPr>
          <a:xfrm>
            <a:off x="6215074" y="1428736"/>
            <a:ext cx="2500330" cy="1000132"/>
          </a:xfrm>
          <a:prstGeom prst="ellipse">
            <a:avLst/>
          </a:prstGeom>
          <a:solidFill>
            <a:schemeClr val="accent5">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solidFill>
                  <a:schemeClr val="tx1"/>
                </a:solidFill>
              </a:rPr>
              <a:t>ΔΙΔΑΚΤΙΚΑ ΥΛΙΚΑ</a:t>
            </a:r>
          </a:p>
        </p:txBody>
      </p:sp>
      <p:sp>
        <p:nvSpPr>
          <p:cNvPr id="7" name="6 - Έλλειψη"/>
          <p:cNvSpPr/>
          <p:nvPr/>
        </p:nvSpPr>
        <p:spPr>
          <a:xfrm>
            <a:off x="285720" y="5072074"/>
            <a:ext cx="2714644" cy="1000132"/>
          </a:xfrm>
          <a:prstGeom prst="ellipse">
            <a:avLst/>
          </a:prstGeom>
          <a:solidFill>
            <a:schemeClr val="accent5">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solidFill>
                  <a:schemeClr val="tx1"/>
                </a:solidFill>
              </a:rPr>
              <a:t>ΠΕΡΙΕΧΟΜΕΝΟ</a:t>
            </a:r>
          </a:p>
        </p:txBody>
      </p:sp>
      <p:sp>
        <p:nvSpPr>
          <p:cNvPr id="8" name="7 - Έλλειψη"/>
          <p:cNvSpPr/>
          <p:nvPr/>
        </p:nvSpPr>
        <p:spPr>
          <a:xfrm>
            <a:off x="6143636" y="5072074"/>
            <a:ext cx="2714644" cy="1000132"/>
          </a:xfrm>
          <a:prstGeom prst="ellipse">
            <a:avLst/>
          </a:prstGeom>
          <a:solidFill>
            <a:schemeClr val="accent5">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solidFill>
                  <a:schemeClr val="tx1"/>
                </a:solidFill>
              </a:rPr>
              <a:t>ΔΙΔΑΚΤΙΚΗ ΜΕΘΟΔΟΛΟΓΙΑ</a:t>
            </a:r>
          </a:p>
        </p:txBody>
      </p:sp>
      <p:sp>
        <p:nvSpPr>
          <p:cNvPr id="9" name="8 - Στρογγυλεμένο ορθογώνιο"/>
          <p:cNvSpPr/>
          <p:nvPr/>
        </p:nvSpPr>
        <p:spPr>
          <a:xfrm>
            <a:off x="785813" y="214313"/>
            <a:ext cx="8072437" cy="7143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2400" b="1" dirty="0">
                <a:solidFill>
                  <a:srgbClr val="002060"/>
                </a:solidFill>
              </a:rPr>
              <a:t>Οι παράγοντες της διδασκαλίας και οι αλληλεπιδράσεις τους </a:t>
            </a:r>
          </a:p>
        </p:txBody>
      </p:sp>
      <p:cxnSp>
        <p:nvCxnSpPr>
          <p:cNvPr id="11" name="10 - Ευθύγραμμο βέλος σύνδεσης"/>
          <p:cNvCxnSpPr/>
          <p:nvPr/>
        </p:nvCxnSpPr>
        <p:spPr>
          <a:xfrm>
            <a:off x="2786063" y="2571750"/>
            <a:ext cx="785812" cy="714375"/>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11 - Ευθύγραμμο βέλος σύνδεσης"/>
          <p:cNvCxnSpPr/>
          <p:nvPr/>
        </p:nvCxnSpPr>
        <p:spPr>
          <a:xfrm rot="10800000" flipV="1">
            <a:off x="5500688" y="2571750"/>
            <a:ext cx="857250" cy="642938"/>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p:nvPr/>
        </p:nvCxnSpPr>
        <p:spPr>
          <a:xfrm>
            <a:off x="5715000" y="4286250"/>
            <a:ext cx="785813" cy="714375"/>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p:nvPr/>
        </p:nvCxnSpPr>
        <p:spPr>
          <a:xfrm rot="10800000" flipV="1">
            <a:off x="2643188" y="4357688"/>
            <a:ext cx="857250" cy="642937"/>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rot="5400000">
            <a:off x="569912" y="3786188"/>
            <a:ext cx="1858963" cy="1588"/>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rot="5400000">
            <a:off x="6643687" y="3786188"/>
            <a:ext cx="1858963" cy="1588"/>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p:nvPr/>
        </p:nvCxnSpPr>
        <p:spPr>
          <a:xfrm>
            <a:off x="3357563" y="2000250"/>
            <a:ext cx="2500312" cy="1588"/>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p:nvPr/>
        </p:nvCxnSpPr>
        <p:spPr>
          <a:xfrm>
            <a:off x="3357563" y="5572125"/>
            <a:ext cx="2500312" cy="1588"/>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1000"/>
                                        <p:tgtEl>
                                          <p:spTgt spid="4"/>
                                        </p:tgtEl>
                                      </p:cBhvr>
                                    </p:animEffect>
                                  </p:childTnLst>
                                </p:cTn>
                              </p:par>
                            </p:childTnLst>
                          </p:cTn>
                        </p:par>
                        <p:par>
                          <p:cTn id="8" fill="hold">
                            <p:stCondLst>
                              <p:cond delay="1000"/>
                            </p:stCondLst>
                            <p:childTnLst>
                              <p:par>
                                <p:cTn id="9" presetID="6"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ircle(in)">
                                      <p:cBhvr>
                                        <p:cTn id="11" dur="1000"/>
                                        <p:tgtEl>
                                          <p:spTgt spid="5"/>
                                        </p:tgtEl>
                                      </p:cBhvr>
                                    </p:animEffect>
                                  </p:childTnLst>
                                </p:cTn>
                              </p:par>
                            </p:childTnLst>
                          </p:cTn>
                        </p:par>
                        <p:par>
                          <p:cTn id="12" fill="hold">
                            <p:stCondLst>
                              <p:cond delay="2000"/>
                            </p:stCondLst>
                            <p:childTnLst>
                              <p:par>
                                <p:cTn id="13" presetID="6" presetClass="entr" presetSubtype="16"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1000"/>
                                        <p:tgtEl>
                                          <p:spTgt spid="6"/>
                                        </p:tgtEl>
                                      </p:cBhvr>
                                    </p:animEffect>
                                  </p:childTnLst>
                                </p:cTn>
                              </p:par>
                            </p:childTnLst>
                          </p:cTn>
                        </p:par>
                        <p:par>
                          <p:cTn id="16" fill="hold">
                            <p:stCondLst>
                              <p:cond delay="3000"/>
                            </p:stCondLst>
                            <p:childTnLst>
                              <p:par>
                                <p:cTn id="17" presetID="6" presetClass="entr" presetSubtype="16"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1000"/>
                                        <p:tgtEl>
                                          <p:spTgt spid="7"/>
                                        </p:tgtEl>
                                      </p:cBhvr>
                                    </p:animEffect>
                                  </p:childTnLst>
                                </p:cTn>
                              </p:par>
                            </p:childTnLst>
                          </p:cTn>
                        </p:par>
                        <p:par>
                          <p:cTn id="20" fill="hold">
                            <p:stCondLst>
                              <p:cond delay="4000"/>
                            </p:stCondLst>
                            <p:childTnLst>
                              <p:par>
                                <p:cTn id="21" presetID="6" presetClass="entr" presetSubtype="16"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ircle(in)">
                                      <p:cBhvr>
                                        <p:cTn id="23" dur="1000"/>
                                        <p:tgtEl>
                                          <p:spTgt spid="8"/>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childTnLst>
                                </p:cTn>
                              </p:par>
                            </p:childTnLst>
                          </p:cTn>
                        </p:par>
                        <p:par>
                          <p:cTn id="32" fill="hold">
                            <p:stCondLst>
                              <p:cond delay="7000"/>
                            </p:stCondLst>
                            <p:childTnLst>
                              <p:par>
                                <p:cTn id="33" presetID="10" presetClass="entr" presetSubtype="0"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childTnLst>
                                </p:cTn>
                              </p:par>
                            </p:childTnLst>
                          </p:cTn>
                        </p:par>
                        <p:par>
                          <p:cTn id="36" fill="hold">
                            <p:stCondLst>
                              <p:cond delay="8000"/>
                            </p:stCondLst>
                            <p:childTnLst>
                              <p:par>
                                <p:cTn id="37" presetID="10"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childTnLst>
                                </p:cTn>
                              </p:par>
                            </p:childTnLst>
                          </p:cTn>
                        </p:par>
                        <p:par>
                          <p:cTn id="40" fill="hold">
                            <p:stCondLst>
                              <p:cond delay="9000"/>
                            </p:stCondLst>
                            <p:childTnLst>
                              <p:par>
                                <p:cTn id="41" presetID="10" presetClass="entr" presetSubtype="0" fill="hold" nodeType="after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childTnLst>
                                </p:cTn>
                              </p:par>
                            </p:childTnLst>
                          </p:cTn>
                        </p:par>
                        <p:par>
                          <p:cTn id="44" fill="hold">
                            <p:stCondLst>
                              <p:cond delay="10000"/>
                            </p:stCondLst>
                            <p:childTnLst>
                              <p:par>
                                <p:cTn id="45" presetID="10" presetClass="entr" presetSubtype="0" fill="hold"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000"/>
                                        <p:tgtEl>
                                          <p:spTgt spid="21"/>
                                        </p:tgtEl>
                                      </p:cBhvr>
                                    </p:animEffect>
                                  </p:childTnLst>
                                </p:cTn>
                              </p:par>
                            </p:childTnLst>
                          </p:cTn>
                        </p:par>
                        <p:par>
                          <p:cTn id="48" fill="hold">
                            <p:stCondLst>
                              <p:cond delay="11000"/>
                            </p:stCondLst>
                            <p:childTnLst>
                              <p:par>
                                <p:cTn id="49" presetID="10" presetClass="entr" presetSubtype="0" fill="hold"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2000"/>
                                        <p:tgtEl>
                                          <p:spTgt spid="23"/>
                                        </p:tgtEl>
                                      </p:cBhvr>
                                    </p:animEffect>
                                  </p:childTnLst>
                                </p:cTn>
                              </p:par>
                            </p:childTnLst>
                          </p:cTn>
                        </p:par>
                        <p:par>
                          <p:cTn id="52" fill="hold">
                            <p:stCondLst>
                              <p:cond delay="13000"/>
                            </p:stCondLst>
                            <p:childTnLst>
                              <p:par>
                                <p:cTn id="53" presetID="10" presetClass="entr" presetSubtype="0" fill="hold" nodeType="after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85000"/>
            <a:lumOff val="15000"/>
          </a:schemeClr>
        </a:solidFill>
        <a:effectLst/>
      </p:bgPr>
    </p:bg>
    <p:spTree>
      <p:nvGrpSpPr>
        <p:cNvPr id="1" name=""/>
        <p:cNvGrpSpPr/>
        <p:nvPr/>
      </p:nvGrpSpPr>
      <p:grpSpPr>
        <a:xfrm>
          <a:off x="0" y="0"/>
          <a:ext cx="0" cy="0"/>
          <a:chOff x="0" y="0"/>
          <a:chExt cx="0" cy="0"/>
        </a:xfrm>
      </p:grpSpPr>
      <p:sp>
        <p:nvSpPr>
          <p:cNvPr id="4" name="3 - Έλλειψη"/>
          <p:cNvSpPr/>
          <p:nvPr/>
        </p:nvSpPr>
        <p:spPr>
          <a:xfrm>
            <a:off x="3143240" y="3286124"/>
            <a:ext cx="2928958" cy="1000132"/>
          </a:xfrm>
          <a:prstGeom prst="ellipse">
            <a:avLst/>
          </a:prstGeom>
          <a:solidFill>
            <a:srgbClr val="FF00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solidFill>
                  <a:srgbClr val="FFFF00"/>
                </a:solidFill>
              </a:rPr>
              <a:t>ΕΚΠΑΙΔΕΥΤΙΚΟΣ</a:t>
            </a:r>
          </a:p>
        </p:txBody>
      </p:sp>
      <p:sp>
        <p:nvSpPr>
          <p:cNvPr id="5" name="4 - Έλλειψη"/>
          <p:cNvSpPr/>
          <p:nvPr/>
        </p:nvSpPr>
        <p:spPr>
          <a:xfrm>
            <a:off x="428596" y="1500174"/>
            <a:ext cx="2500330" cy="1000132"/>
          </a:xfrm>
          <a:prstGeom prst="ellipse">
            <a:avLst/>
          </a:prstGeom>
          <a:solidFill>
            <a:srgbClr val="FF000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solidFill>
                  <a:srgbClr val="FFFF00"/>
                </a:solidFill>
              </a:rPr>
              <a:t>ΜΑΘΗΤΗΣ</a:t>
            </a:r>
          </a:p>
        </p:txBody>
      </p:sp>
      <p:sp>
        <p:nvSpPr>
          <p:cNvPr id="6" name="5 - Έλλειψη"/>
          <p:cNvSpPr/>
          <p:nvPr/>
        </p:nvSpPr>
        <p:spPr>
          <a:xfrm>
            <a:off x="6215074" y="1428736"/>
            <a:ext cx="2500330" cy="1000132"/>
          </a:xfrm>
          <a:prstGeom prst="ellipse">
            <a:avLst/>
          </a:prstGeom>
          <a:solidFill>
            <a:schemeClr val="accent5">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solidFill>
                  <a:srgbClr val="FFFF00"/>
                </a:solidFill>
              </a:rPr>
              <a:t>ΔΙΔΑΚΤΙΚΑ ΥΛΙΚΑ</a:t>
            </a:r>
          </a:p>
        </p:txBody>
      </p:sp>
      <p:sp>
        <p:nvSpPr>
          <p:cNvPr id="7" name="6 - Έλλειψη"/>
          <p:cNvSpPr/>
          <p:nvPr/>
        </p:nvSpPr>
        <p:spPr>
          <a:xfrm>
            <a:off x="285720" y="5072074"/>
            <a:ext cx="2714644" cy="1000132"/>
          </a:xfrm>
          <a:prstGeom prst="ellipse">
            <a:avLst/>
          </a:prstGeom>
          <a:solidFill>
            <a:schemeClr val="accent5">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solidFill>
                  <a:srgbClr val="FFFF00"/>
                </a:solidFill>
              </a:rPr>
              <a:t>ΠΕΡΙΕΧΟΜΕΝΟ</a:t>
            </a:r>
          </a:p>
        </p:txBody>
      </p:sp>
      <p:sp>
        <p:nvSpPr>
          <p:cNvPr id="8" name="7 - Έλλειψη"/>
          <p:cNvSpPr/>
          <p:nvPr/>
        </p:nvSpPr>
        <p:spPr>
          <a:xfrm>
            <a:off x="6143636" y="5072074"/>
            <a:ext cx="2714644" cy="1000132"/>
          </a:xfrm>
          <a:prstGeom prst="ellipse">
            <a:avLst/>
          </a:prstGeom>
          <a:solidFill>
            <a:schemeClr val="accent5">
              <a:lumMod val="75000"/>
            </a:schemeClr>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b="1" dirty="0">
                <a:solidFill>
                  <a:srgbClr val="FFFF00"/>
                </a:solidFill>
              </a:rPr>
              <a:t>ΔΙΔΑΚΤΙΚΗ ΜΕΘΟΔΟΛΟΓΙΑ</a:t>
            </a:r>
          </a:p>
        </p:txBody>
      </p:sp>
      <p:sp>
        <p:nvSpPr>
          <p:cNvPr id="9" name="8 - Στρογγυλεμένο ορθογώνιο"/>
          <p:cNvSpPr/>
          <p:nvPr/>
        </p:nvSpPr>
        <p:spPr>
          <a:xfrm>
            <a:off x="785813" y="214313"/>
            <a:ext cx="8072437" cy="714375"/>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l-GR" sz="2400" b="1" dirty="0">
                <a:solidFill>
                  <a:srgbClr val="002060"/>
                </a:solidFill>
              </a:rPr>
              <a:t>Οι παράγοντες της διδασκαλίας και οι αλληλεπιδράσεις τους </a:t>
            </a:r>
          </a:p>
        </p:txBody>
      </p:sp>
      <p:cxnSp>
        <p:nvCxnSpPr>
          <p:cNvPr id="11" name="10 - Ευθύγραμμο βέλος σύνδεσης"/>
          <p:cNvCxnSpPr/>
          <p:nvPr/>
        </p:nvCxnSpPr>
        <p:spPr>
          <a:xfrm>
            <a:off x="2786063" y="2571750"/>
            <a:ext cx="785812" cy="714375"/>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11 - Ευθύγραμμο βέλος σύνδεσης"/>
          <p:cNvCxnSpPr/>
          <p:nvPr/>
        </p:nvCxnSpPr>
        <p:spPr>
          <a:xfrm rot="10800000" flipV="1">
            <a:off x="5500688" y="2571750"/>
            <a:ext cx="857250" cy="642938"/>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p:nvPr/>
        </p:nvCxnSpPr>
        <p:spPr>
          <a:xfrm>
            <a:off x="5715000" y="4286250"/>
            <a:ext cx="785813" cy="714375"/>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16 - Ευθύγραμμο βέλος σύνδεσης"/>
          <p:cNvCxnSpPr/>
          <p:nvPr/>
        </p:nvCxnSpPr>
        <p:spPr>
          <a:xfrm rot="10800000" flipV="1">
            <a:off x="2643188" y="4357688"/>
            <a:ext cx="857250" cy="642937"/>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rot="5400000">
            <a:off x="569912" y="3786188"/>
            <a:ext cx="1858963" cy="1588"/>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1" name="20 - Ευθύγραμμο βέλος σύνδεσης"/>
          <p:cNvCxnSpPr/>
          <p:nvPr/>
        </p:nvCxnSpPr>
        <p:spPr>
          <a:xfrm rot="5400000">
            <a:off x="6643687" y="3786188"/>
            <a:ext cx="1858963" cy="1588"/>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3" name="22 - Ευθύγραμμο βέλος σύνδεσης"/>
          <p:cNvCxnSpPr/>
          <p:nvPr/>
        </p:nvCxnSpPr>
        <p:spPr>
          <a:xfrm>
            <a:off x="3357563" y="2000250"/>
            <a:ext cx="2500312" cy="1588"/>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p:nvPr/>
        </p:nvCxnSpPr>
        <p:spPr>
          <a:xfrm>
            <a:off x="3357563" y="5572125"/>
            <a:ext cx="2500312" cy="1588"/>
          </a:xfrm>
          <a:prstGeom prst="straightConnector1">
            <a:avLst/>
          </a:prstGeom>
          <a:ln w="7620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1000"/>
                                        <p:tgtEl>
                                          <p:spTgt spid="4"/>
                                        </p:tgtEl>
                                      </p:cBhvr>
                                    </p:animEffect>
                                  </p:childTnLst>
                                </p:cTn>
                              </p:par>
                            </p:childTnLst>
                          </p:cTn>
                        </p:par>
                        <p:par>
                          <p:cTn id="8" fill="hold">
                            <p:stCondLst>
                              <p:cond delay="1000"/>
                            </p:stCondLst>
                            <p:childTnLst>
                              <p:par>
                                <p:cTn id="9" presetID="6"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ircle(in)">
                                      <p:cBhvr>
                                        <p:cTn id="11" dur="1000"/>
                                        <p:tgtEl>
                                          <p:spTgt spid="5"/>
                                        </p:tgtEl>
                                      </p:cBhvr>
                                    </p:animEffect>
                                  </p:childTnLst>
                                </p:cTn>
                              </p:par>
                            </p:childTnLst>
                          </p:cTn>
                        </p:par>
                        <p:par>
                          <p:cTn id="12" fill="hold">
                            <p:stCondLst>
                              <p:cond delay="2000"/>
                            </p:stCondLst>
                            <p:childTnLst>
                              <p:par>
                                <p:cTn id="13" presetID="6" presetClass="entr" presetSubtype="16" fill="hold"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1000"/>
                                        <p:tgtEl>
                                          <p:spTgt spid="6"/>
                                        </p:tgtEl>
                                      </p:cBhvr>
                                    </p:animEffect>
                                  </p:childTnLst>
                                </p:cTn>
                              </p:par>
                            </p:childTnLst>
                          </p:cTn>
                        </p:par>
                        <p:par>
                          <p:cTn id="16" fill="hold">
                            <p:stCondLst>
                              <p:cond delay="3000"/>
                            </p:stCondLst>
                            <p:childTnLst>
                              <p:par>
                                <p:cTn id="17" presetID="6" presetClass="entr" presetSubtype="16"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1000"/>
                                        <p:tgtEl>
                                          <p:spTgt spid="7"/>
                                        </p:tgtEl>
                                      </p:cBhvr>
                                    </p:animEffect>
                                  </p:childTnLst>
                                </p:cTn>
                              </p:par>
                            </p:childTnLst>
                          </p:cTn>
                        </p:par>
                        <p:par>
                          <p:cTn id="20" fill="hold">
                            <p:stCondLst>
                              <p:cond delay="4000"/>
                            </p:stCondLst>
                            <p:childTnLst>
                              <p:par>
                                <p:cTn id="21" presetID="6" presetClass="entr" presetSubtype="16"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circle(in)">
                                      <p:cBhvr>
                                        <p:cTn id="23" dur="1000"/>
                                        <p:tgtEl>
                                          <p:spTgt spid="8"/>
                                        </p:tgtEl>
                                      </p:cBhvr>
                                    </p:animEffect>
                                  </p:childTnLst>
                                </p:cTn>
                              </p:par>
                            </p:childTnLst>
                          </p:cTn>
                        </p:par>
                        <p:par>
                          <p:cTn id="24" fill="hold">
                            <p:stCondLst>
                              <p:cond delay="5000"/>
                            </p:stCondLst>
                            <p:childTnLst>
                              <p:par>
                                <p:cTn id="25" presetID="10" presetClass="entr" presetSubtype="0"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1000"/>
                                        <p:tgtEl>
                                          <p:spTgt spid="11"/>
                                        </p:tgtEl>
                                      </p:cBhvr>
                                    </p:animEffect>
                                  </p:childTnLst>
                                </p:cTn>
                              </p:par>
                            </p:childTnLst>
                          </p:cTn>
                        </p:par>
                        <p:par>
                          <p:cTn id="28" fill="hold">
                            <p:stCondLst>
                              <p:cond delay="6000"/>
                            </p:stCondLst>
                            <p:childTnLst>
                              <p:par>
                                <p:cTn id="29" presetID="10" presetClass="entr" presetSubtype="0" fill="hold"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1000"/>
                                        <p:tgtEl>
                                          <p:spTgt spid="12"/>
                                        </p:tgtEl>
                                      </p:cBhvr>
                                    </p:animEffect>
                                  </p:childTnLst>
                                </p:cTn>
                              </p:par>
                            </p:childTnLst>
                          </p:cTn>
                        </p:par>
                        <p:par>
                          <p:cTn id="32" fill="hold">
                            <p:stCondLst>
                              <p:cond delay="7000"/>
                            </p:stCondLst>
                            <p:childTnLst>
                              <p:par>
                                <p:cTn id="33" presetID="10" presetClass="entr" presetSubtype="0" fill="hold"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1000"/>
                                        <p:tgtEl>
                                          <p:spTgt spid="16"/>
                                        </p:tgtEl>
                                      </p:cBhvr>
                                    </p:animEffect>
                                  </p:childTnLst>
                                </p:cTn>
                              </p:par>
                            </p:childTnLst>
                          </p:cTn>
                        </p:par>
                        <p:par>
                          <p:cTn id="36" fill="hold">
                            <p:stCondLst>
                              <p:cond delay="8000"/>
                            </p:stCondLst>
                            <p:childTnLst>
                              <p:par>
                                <p:cTn id="37" presetID="10" presetClass="entr" presetSubtype="0" fill="hold"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1000"/>
                                        <p:tgtEl>
                                          <p:spTgt spid="17"/>
                                        </p:tgtEl>
                                      </p:cBhvr>
                                    </p:animEffect>
                                  </p:childTnLst>
                                </p:cTn>
                              </p:par>
                            </p:childTnLst>
                          </p:cTn>
                        </p:par>
                        <p:par>
                          <p:cTn id="40" fill="hold">
                            <p:stCondLst>
                              <p:cond delay="9000"/>
                            </p:stCondLst>
                            <p:childTnLst>
                              <p:par>
                                <p:cTn id="41" presetID="10" presetClass="entr" presetSubtype="0" fill="hold" nodeType="afterEffect">
                                  <p:stCondLst>
                                    <p:cond delay="0"/>
                                  </p:stCondLst>
                                  <p:childTnLst>
                                    <p:set>
                                      <p:cBhvr>
                                        <p:cTn id="42" dur="1" fill="hold">
                                          <p:stCondLst>
                                            <p:cond delay="0"/>
                                          </p:stCondLst>
                                        </p:cTn>
                                        <p:tgtEl>
                                          <p:spTgt spid="19"/>
                                        </p:tgtEl>
                                        <p:attrNameLst>
                                          <p:attrName>style.visibility</p:attrName>
                                        </p:attrNameLst>
                                      </p:cBhvr>
                                      <p:to>
                                        <p:strVal val="visible"/>
                                      </p:to>
                                    </p:set>
                                    <p:animEffect transition="in" filter="fade">
                                      <p:cBhvr>
                                        <p:cTn id="43" dur="1000"/>
                                        <p:tgtEl>
                                          <p:spTgt spid="19"/>
                                        </p:tgtEl>
                                      </p:cBhvr>
                                    </p:animEffect>
                                  </p:childTnLst>
                                </p:cTn>
                              </p:par>
                            </p:childTnLst>
                          </p:cTn>
                        </p:par>
                        <p:par>
                          <p:cTn id="44" fill="hold">
                            <p:stCondLst>
                              <p:cond delay="10000"/>
                            </p:stCondLst>
                            <p:childTnLst>
                              <p:par>
                                <p:cTn id="45" presetID="10" presetClass="entr" presetSubtype="0" fill="hold"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fade">
                                      <p:cBhvr>
                                        <p:cTn id="47" dur="1000"/>
                                        <p:tgtEl>
                                          <p:spTgt spid="21"/>
                                        </p:tgtEl>
                                      </p:cBhvr>
                                    </p:animEffect>
                                  </p:childTnLst>
                                </p:cTn>
                              </p:par>
                            </p:childTnLst>
                          </p:cTn>
                        </p:par>
                        <p:par>
                          <p:cTn id="48" fill="hold">
                            <p:stCondLst>
                              <p:cond delay="11000"/>
                            </p:stCondLst>
                            <p:childTnLst>
                              <p:par>
                                <p:cTn id="49" presetID="10" presetClass="entr" presetSubtype="0" fill="hold"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2000"/>
                                        <p:tgtEl>
                                          <p:spTgt spid="23"/>
                                        </p:tgtEl>
                                      </p:cBhvr>
                                    </p:animEffect>
                                  </p:childTnLst>
                                </p:cTn>
                              </p:par>
                            </p:childTnLst>
                          </p:cTn>
                        </p:par>
                        <p:par>
                          <p:cTn id="52" fill="hold">
                            <p:stCondLst>
                              <p:cond delay="13000"/>
                            </p:stCondLst>
                            <p:childTnLst>
                              <p:par>
                                <p:cTn id="53" presetID="10" presetClass="entr" presetSubtype="0" fill="hold" nodeType="after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Προεπιλεγμένη σχεδίαση">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217</TotalTime>
  <Words>2470</Words>
  <Application>Microsoft Office PowerPoint</Application>
  <PresentationFormat>Προβολή στην οθόνη (4:3)</PresentationFormat>
  <Paragraphs>246</Paragraphs>
  <Slides>43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43</vt:i4>
      </vt:variant>
    </vt:vector>
  </HeadingPairs>
  <TitlesOfParts>
    <vt:vector size="47" baseType="lpstr">
      <vt:lpstr>Arial</vt:lpstr>
      <vt:lpstr>Comic Sans MS</vt:lpstr>
      <vt:lpstr>Times New Roman</vt:lpstr>
      <vt:lpstr>Προεπιλεγμένη σχεδίαση</vt:lpstr>
      <vt:lpstr>Παρουσίαση του PowerPoint</vt:lpstr>
      <vt:lpstr>Παρουσίαση του PowerPoint</vt:lpstr>
      <vt:lpstr>Παρουσίαση του PowerPoint</vt:lpstr>
      <vt:lpstr>Παρουσίαση του PowerPoint</vt:lpstr>
      <vt:lpstr>Παιδαγωγικά χαρακτηριστικά της Εκπαίδευσης για το Περιβάλλον και την Αειφορία</vt:lpstr>
      <vt:lpstr>Παρουσίαση του PowerPoint</vt:lpstr>
      <vt:lpstr>Παιδαγωγικά χαρακτηριστικά της Π.Ε. Μαθητοκεντρισμός</vt:lpstr>
      <vt:lpstr>Παρουσίαση του PowerPoint</vt:lpstr>
      <vt:lpstr>Παρουσίαση του PowerPoint</vt:lpstr>
      <vt:lpstr>Παιδαγωγικά χαρακτηριστικά της Π.Ε. Μαθητοκεντρισμός</vt:lpstr>
      <vt:lpstr>Παιδαγωγικά χαρακτηριστικά της Π.Ε. Μαθητοκεντρισμός</vt:lpstr>
      <vt:lpstr>Μαθητοκεντρισμός</vt:lpstr>
      <vt:lpstr>Μαθητοκεντρισμός</vt:lpstr>
      <vt:lpstr>Παρουσίαση του PowerPoint</vt:lpstr>
      <vt:lpstr>Βιωματική μάθηση</vt:lpstr>
      <vt:lpstr>Παιδαγωγικά χαρακτηριστικά της Π.Ε.  Βιωματική μάθηση</vt:lpstr>
      <vt:lpstr>Παιδαγωγικά χαρακτηριστικά της Π.Ε.  Βιωματική μάθηση</vt:lpstr>
      <vt:lpstr>Παιδαγωγικά χαρακτηριστικά της Π.Ε.  Βιωματική μάθηση</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P.T.D.E. - A.U.TH.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Popi Papadopoulou</dc:creator>
  <cp:lastModifiedBy>Πόπη</cp:lastModifiedBy>
  <cp:revision>21</cp:revision>
  <dcterms:created xsi:type="dcterms:W3CDTF">2008-01-31T18:37:35Z</dcterms:created>
  <dcterms:modified xsi:type="dcterms:W3CDTF">2019-05-14T16:15:50Z</dcterms:modified>
</cp:coreProperties>
</file>