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275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ΑΓΔΑ ΚΑΡΑΒΙΩΤΗ" initials="ΜΚ" lastIdx="6" clrIdx="0">
    <p:extLst>
      <p:ext uri="{19B8F6BF-5375-455C-9EA6-DF929625EA0E}">
        <p15:presenceInfo xmlns:p15="http://schemas.microsoft.com/office/powerpoint/2012/main" userId="ΜΑΓΔΑ ΚΑΡΑΒΙΩΤ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900" autoAdjust="0"/>
  </p:normalViewPr>
  <p:slideViewPr>
    <p:cSldViewPr snapToGrid="0">
      <p:cViewPr varScale="1">
        <p:scale>
          <a:sx n="100" d="100"/>
          <a:sy n="100" d="100"/>
        </p:scale>
        <p:origin x="192" y="8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E07068-A242-C141-BD30-F29945249D55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AF43E-550C-D14D-9D07-DA4913EBDC1D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83064-49F3-104C-A166-E51DD94E4961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30D67A-A398-6D43-8709-BE83D96D1504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57F731-EA8E-214A-92C2-9FE758EB4E3A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9C6C70-9E9E-F249-BC41-53C8873A020C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1F83BE-9E8A-994B-B40F-DF9955052850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F22CF-1AF2-D54A-BD86-0EB9B270EEC1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D923BA-744A-FF4B-A6FB-340BAA3D041C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D214DF-1FAA-5645-94F1-58502CD9B9C6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C715CB-46AA-134D-9997-72BBEBE69621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ADBDE0-3D0A-4BE5-B477-C8AC7DDCD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2709A4B-07BB-4824-8F11-53B193A88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B6E557-4DDB-47C8-95F4-945B138E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BBA409-23DC-43D5-9B91-A6319229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A03DBE-0E83-441B-A4C3-3C1DB7CF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20943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20C541-D2CD-418F-9D64-236FB8A2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E26935B-57C6-4550-8BA1-A44CC111F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D97A2B-2764-4D10-8ACF-4751DC80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2EF26A-2901-4AB7-999B-5E0AC91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9E0B74-55FE-48C4-81E3-7B6B2128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65880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2E9451D-1ED3-4B0E-8F56-1857D7D5E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2B1A4B-B8F0-4E51-A2D3-9CBF5C4A5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201D56-7850-4390-80F5-8C5D4FFB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44B00D-9099-4D7A-A929-BB03D1BD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9283FE-DD9C-43E5-BD8A-45E9B938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37436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81600-BE00-439F-998E-F5140A13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02E0E1-475D-4755-BB0E-A9109559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2368BC-B527-4A14-A30F-15912F46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107E67-D755-472E-A3DF-97B44F1E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81F0A8-1769-4236-BD2A-1AC86992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98354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BDF23E-2EBA-46D6-BF15-95DF6BD1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BEEF69-FC98-495C-85C5-0F7E7297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2C7930-905E-46AC-AB43-82A6EFEF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534EFD-B317-401F-A16A-58E7B89C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A15F7A-668A-493B-9ACE-FF52A6C0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7822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ABB31C-9629-4D3E-A282-1D89EEE6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76E2F5-4D0C-4180-B12A-EC6584F52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3775DC5-36E9-4D9B-8799-B4260E59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9480BE-19B7-4C45-969A-1A212FB9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E26965-0CBF-4CA3-9D5D-1B00B467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DC4F8D-39F0-4D28-960D-2B900FA1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0494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BA165-EBF9-42E6-966F-72258378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017117-9DB6-40E4-BEC6-0D1B7460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64E461-1724-4050-9CE7-9ABA32DF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F0A7579-C205-416A-8772-146FF0A84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5DB9583-9B0C-4D6F-8F01-5340C3FEE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47F244F-BDFA-4086-ACF0-EFC868B4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5D310F1-A4C1-4F62-8B30-30D5502A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BAED71A-6E83-4463-922A-62402F5E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8556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8FBAEB-C197-43C2-BA41-F9F0D778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3044569-A606-4E09-892D-F07125C4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3F317AA-7731-4DAF-B3FA-07B35FF2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65AB3E8-B15C-406C-95BA-286E5C63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76978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F152566-89B4-49D0-BFF9-3E5036AF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BF56030-F6D8-4210-BF98-60FDEB74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A59A594-D758-4F51-BB7D-BBA6384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03941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6697CC-AC51-4005-8F6F-881EF133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A0A5C4-2348-4EE6-A3C0-DA80C2E8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01E790-A8CC-471D-A679-35F35721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27BE12-0D7E-43DB-BDBB-BE37B9A4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A63B66E-54EF-4C98-B39A-937B313A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C91F46-56F1-43BE-873E-FCC6578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68747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F9EF21-69A5-461F-B28C-245D795F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DEDD935-03F9-40DF-9699-4511062E3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8EC9782-D9C9-4A85-AE87-96B94344C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AD97B5-E189-4000-8BB5-733E8AD1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0F8674-41B2-47C3-ACB3-02E37ACA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906F22-E977-4234-B4EE-BEC8A639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39423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3BE45D5-8697-43E0-AF63-2B448F91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A2450C-137E-40DE-8721-1356EF253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CC1B02-F902-42B9-96E1-444CA6C8C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7BD4-D05E-44C5-912B-104F4515CC5E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3DA4F5-CD3A-4F89-980D-0761E7DF1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9A2C98-D173-42F7-AD7D-A3BF83D3B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6E62-E7CA-4823-855E-66E5D4CDB4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7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Σταθερή επιτάχυνση </a:t>
            </a:r>
            <a:endParaRPr lang="en-US" sz="400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4225690" cy="5217994"/>
          </a:xfrm>
        </p:spPr>
        <p:txBody>
          <a:bodyPr/>
          <a:lstStyle/>
          <a:p>
            <a:r>
              <a:rPr lang="el-GR" sz="2200" dirty="0"/>
              <a:t>Όταν η επιτάχυνση είναι σταθερή</a:t>
            </a:r>
            <a:r>
              <a:rPr lang="en-US" sz="2200" dirty="0"/>
              <a:t>, </a:t>
            </a:r>
            <a:r>
              <a:rPr lang="el-GR" sz="2200" dirty="0"/>
              <a:t>τότε η θέση, η ταχύτητα</a:t>
            </a:r>
            <a:r>
              <a:rPr lang="en-US" sz="2200" dirty="0"/>
              <a:t>, </a:t>
            </a:r>
            <a:r>
              <a:rPr lang="el-GR" sz="2200" dirty="0"/>
              <a:t>η επιτάχυνση και ο χρόνος συνδέονται με τις σχέσεις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l-GR" sz="2200" dirty="0"/>
              <a:t>όπου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l-GR" sz="2200" dirty="0"/>
              <a:t>και</a:t>
            </a:r>
            <a:r>
              <a:rPr lang="en-US" sz="2200" dirty="0"/>
              <a:t> </a:t>
            </a:r>
            <a:r>
              <a:rPr lang="en-US" sz="2200" i="1" dirty="0"/>
              <a:t>v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l-GR" sz="2200" dirty="0"/>
              <a:t>οι αρχικές τιμές</a:t>
            </a:r>
            <a:r>
              <a:rPr lang="en-US" sz="2200" dirty="0"/>
              <a:t> </a:t>
            </a:r>
            <a:r>
              <a:rPr lang="el-GR" sz="2200" dirty="0"/>
              <a:t>σε χρόνο</a:t>
            </a:r>
            <a:r>
              <a:rPr lang="en-US" sz="2200" dirty="0"/>
              <a:t> </a:t>
            </a:r>
            <a:r>
              <a:rPr lang="en-US" sz="2200" i="1" dirty="0"/>
              <a:t>t</a:t>
            </a:r>
            <a:r>
              <a:rPr lang="en-US" sz="2200" dirty="0"/>
              <a:t> = 0</a:t>
            </a:r>
            <a:r>
              <a:rPr lang="el-GR" sz="2200" dirty="0"/>
              <a:t>, ενώ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l-GR" sz="2200" dirty="0"/>
              <a:t>και</a:t>
            </a:r>
            <a:r>
              <a:rPr lang="en-US" sz="2200" dirty="0"/>
              <a:t> </a:t>
            </a:r>
            <a:r>
              <a:rPr lang="en-US" sz="2200" i="1" dirty="0"/>
              <a:t>v</a:t>
            </a:r>
            <a:r>
              <a:rPr lang="en-US" sz="2200" dirty="0"/>
              <a:t> </a:t>
            </a:r>
            <a:r>
              <a:rPr lang="el-GR" sz="2200" dirty="0"/>
              <a:t>οι τιμές</a:t>
            </a:r>
            <a:r>
              <a:rPr lang="en-US" sz="2200" dirty="0"/>
              <a:t> </a:t>
            </a:r>
            <a:r>
              <a:rPr lang="el-GR" sz="2200" dirty="0"/>
              <a:t>σε έναν αυθαίρετο χρόνο</a:t>
            </a:r>
            <a:r>
              <a:rPr lang="en-US" sz="2200" dirty="0"/>
              <a:t> </a:t>
            </a:r>
            <a:r>
              <a:rPr lang="en-US" sz="2200" i="1" dirty="0"/>
              <a:t>t</a:t>
            </a:r>
            <a:r>
              <a:rPr lang="en-US" sz="2200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446764" cy="5106987"/>
          </a:xfrm>
        </p:spPr>
        <p:txBody>
          <a:bodyPr/>
          <a:lstStyle/>
          <a:p>
            <a:r>
              <a:rPr lang="el-GR" sz="2200" dirty="0"/>
              <a:t>Με την επιτάχυνση σταθερή</a:t>
            </a:r>
            <a:endParaRPr lang="en-US" sz="2200" dirty="0"/>
          </a:p>
          <a:p>
            <a:pPr lvl="1"/>
            <a:r>
              <a:rPr lang="el-GR" sz="2000" dirty="0"/>
              <a:t>Η ταχύτητα είναι γραμμική συνάρτηση του χρόνου </a:t>
            </a:r>
            <a:endParaRPr lang="en-US" sz="2000" dirty="0"/>
          </a:p>
          <a:p>
            <a:pPr lvl="1"/>
            <a:r>
              <a:rPr lang="el-GR" sz="2000" dirty="0"/>
              <a:t>Η θέση είναι τετραγωνική συνάρτηση του χρόνου</a:t>
            </a:r>
            <a:endParaRPr lang="en-US" sz="2000" dirty="0"/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97" y="2570521"/>
            <a:ext cx="2173224" cy="171907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89FFD3-F109-4984-A347-34FA122C6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28" t="40833" r="29000" b="20594"/>
          <a:stretch/>
        </p:blipFill>
        <p:spPr>
          <a:xfrm>
            <a:off x="4590815" y="2742911"/>
            <a:ext cx="3828297" cy="36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634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επιτάχυνση της βαρύτητας</a:t>
            </a:r>
            <a:endParaRPr lang="en-US" sz="40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055688"/>
            <a:ext cx="4639616" cy="5106987"/>
          </a:xfrm>
        </p:spPr>
        <p:txBody>
          <a:bodyPr/>
          <a:lstStyle/>
          <a:p>
            <a:r>
              <a:rPr lang="el-GR" altLang="zh-TW" sz="2200" dirty="0"/>
              <a:t>Σε ένα δεδομένο σημείο</a:t>
            </a:r>
            <a:r>
              <a:rPr lang="en-US" altLang="zh-TW" sz="2200" dirty="0"/>
              <a:t>, </a:t>
            </a:r>
            <a:r>
              <a:rPr lang="el-GR" altLang="zh-TW" sz="2200" dirty="0"/>
              <a:t>τα αντικείμενα σε ελεύθερη πτώση έχουν όλα την ίδια επιτάχυνση</a:t>
            </a:r>
            <a:r>
              <a:rPr lang="en-US" altLang="zh-TW" sz="2200" dirty="0"/>
              <a:t>, </a:t>
            </a:r>
            <a:r>
              <a:rPr lang="el-GR" altLang="zh-TW" sz="2200" dirty="0"/>
              <a:t>ανεξάρτητα από τη μάζα</a:t>
            </a:r>
            <a:endParaRPr lang="en-US" altLang="zh-TW" sz="2200" dirty="0"/>
          </a:p>
          <a:p>
            <a:r>
              <a:rPr lang="el-GR" sz="2200" dirty="0"/>
              <a:t>Κοντά στην επιφάνεια της Γης</a:t>
            </a:r>
            <a:r>
              <a:rPr lang="en-US" altLang="ja-JP" sz="2200" dirty="0"/>
              <a:t>, </a:t>
            </a:r>
            <a:r>
              <a:rPr lang="el-GR" altLang="ja-JP" sz="2200" dirty="0"/>
              <a:t>η τιμή της επιτάχυνσης αυτής είναι ουσιαστικά σταθερή στα</a:t>
            </a:r>
            <a:r>
              <a:rPr lang="en-US" altLang="zh-TW" sz="2200" dirty="0"/>
              <a:t> </a:t>
            </a:r>
            <a:r>
              <a:rPr lang="en-US" altLang="ja-JP" sz="2200" i="1" dirty="0"/>
              <a:t>g</a:t>
            </a:r>
            <a:r>
              <a:rPr lang="en-US" altLang="ja-JP" sz="2200" dirty="0"/>
              <a:t> = 9</a:t>
            </a:r>
            <a:r>
              <a:rPr lang="el-GR" altLang="ja-JP" sz="2200" dirty="0"/>
              <a:t>,</a:t>
            </a:r>
            <a:r>
              <a:rPr lang="en-US" altLang="ja-JP" sz="2200" dirty="0"/>
              <a:t>8 m/s</a:t>
            </a:r>
            <a:r>
              <a:rPr lang="en-US" altLang="ja-JP" sz="2200" baseline="30000" dirty="0"/>
              <a:t>2</a:t>
            </a:r>
            <a:endParaRPr lang="en-US" altLang="zh-TW" sz="2200" dirty="0"/>
          </a:p>
          <a:p>
            <a:r>
              <a:rPr lang="el-GR" sz="2200" dirty="0"/>
              <a:t>Επομένως, οι εξισώσεις για τη σταθερή επιτάχυνση βρίσκουν εφαρμογή</a:t>
            </a:r>
            <a:r>
              <a:rPr lang="en-US" sz="2200" dirty="0"/>
              <a:t>:</a:t>
            </a:r>
          </a:p>
          <a:p>
            <a:pPr lvl="1"/>
            <a:r>
              <a:rPr lang="el-GR" sz="2200" dirty="0"/>
              <a:t>Σε ένα σύστημα συντεταγμένων</a:t>
            </a:r>
            <a:r>
              <a:rPr lang="en-US" sz="2200" dirty="0"/>
              <a:t> </a:t>
            </a:r>
            <a:r>
              <a:rPr lang="el-GR" sz="2200" dirty="0"/>
              <a:t>με τον </a:t>
            </a:r>
            <a:r>
              <a:rPr lang="en-US" sz="2200" i="1" dirty="0"/>
              <a:t>y</a:t>
            </a:r>
            <a:r>
              <a:rPr lang="el-GR" sz="2200" i="1" dirty="0"/>
              <a:t> </a:t>
            </a:r>
            <a:r>
              <a:rPr lang="el-GR" sz="2200" dirty="0"/>
              <a:t>άξονα προς τα πάνω, έχουμε</a:t>
            </a:r>
            <a:endParaRPr lang="en-US" sz="2200" dirty="0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4938713" y="5373688"/>
            <a:ext cx="4152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l-GR" sz="1800" dirty="0">
                <a:latin typeface="+mn-lt"/>
              </a:rPr>
              <a:t>Αυτή η φωτογραφία στροβοσκοπίου μιας μπάλας που πέφτει δείχνει ότι η μπάλα επιταχύνει ως αποτέλεσμα της επιτάχυνσης της βαρύτητας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02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959555"/>
            <a:ext cx="3200400" cy="4357992"/>
          </a:xfrm>
          <a:prstGeom prst="rect">
            <a:avLst/>
          </a:prstGeom>
        </p:spPr>
      </p:pic>
      <p:pic>
        <p:nvPicPr>
          <p:cNvPr id="15" name="Picture 14" descr="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03" y="5185127"/>
            <a:ext cx="1951660" cy="151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0801"/>
            <a:ext cx="7886700" cy="1325563"/>
          </a:xfrm>
        </p:spPr>
        <p:txBody>
          <a:bodyPr>
            <a:normAutofit/>
          </a:bodyPr>
          <a:lstStyle/>
          <a:p>
            <a:r>
              <a:rPr lang="el-GR" sz="3800" dirty="0"/>
              <a:t>Παράδειγμα</a:t>
            </a:r>
            <a:r>
              <a:rPr lang="en-US" sz="3800" dirty="0"/>
              <a:t>: </a:t>
            </a:r>
            <a:r>
              <a:rPr lang="el-GR" sz="3800" dirty="0"/>
              <a:t>Επιτάχυνση </a:t>
            </a:r>
            <a:br>
              <a:rPr lang="el-GR" sz="3800" dirty="0"/>
            </a:br>
            <a:r>
              <a:rPr lang="el-GR" sz="3800" dirty="0"/>
              <a:t>της βαρύτητας</a:t>
            </a:r>
            <a:endParaRPr lang="en-US" sz="380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273" y="1385887"/>
            <a:ext cx="3886200" cy="4351338"/>
          </a:xfrm>
        </p:spPr>
        <p:txBody>
          <a:bodyPr>
            <a:normAutofit/>
          </a:bodyPr>
          <a:lstStyle/>
          <a:p>
            <a:r>
              <a:rPr lang="el-GR" dirty="0"/>
              <a:t>Πετάτε μια μπάλα προς τα πάνω με</a:t>
            </a:r>
            <a:r>
              <a:rPr lang="en-US" dirty="0"/>
              <a:t> 7</a:t>
            </a:r>
            <a:r>
              <a:rPr lang="el-GR" dirty="0"/>
              <a:t>,</a:t>
            </a:r>
            <a:r>
              <a:rPr lang="en-US" dirty="0"/>
              <a:t>3 m/s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Η μπάλα αφήνεται από το χέρι σας σε απόσταση</a:t>
            </a:r>
            <a:r>
              <a:rPr lang="en-US" dirty="0"/>
              <a:t> 1</a:t>
            </a:r>
            <a:r>
              <a:rPr lang="el-GR" dirty="0"/>
              <a:t>,</a:t>
            </a:r>
            <a:r>
              <a:rPr lang="en-US" dirty="0"/>
              <a:t>5</a:t>
            </a:r>
            <a:r>
              <a:rPr lang="el-GR" dirty="0"/>
              <a:t> </a:t>
            </a:r>
            <a:r>
              <a:rPr lang="en-US" dirty="0"/>
              <a:t>m </a:t>
            </a:r>
            <a:r>
              <a:rPr lang="el-GR" dirty="0"/>
              <a:t>πάνω από το έδαφος</a:t>
            </a:r>
            <a:r>
              <a:rPr lang="en-US" dirty="0"/>
              <a:t>. </a:t>
            </a:r>
            <a:r>
              <a:rPr lang="el-GR" dirty="0"/>
              <a:t>Βρείτε το μέγιστο ύψος της και πότε πέφτει στο έδαφος</a:t>
            </a:r>
            <a:endParaRPr lang="en-US" dirty="0"/>
          </a:p>
          <a:p>
            <a:pPr lvl="1"/>
            <a:r>
              <a:rPr lang="el-GR" sz="2100" dirty="0"/>
              <a:t>Στο μέγιστο ύψος η μπάλα βρίσκεται σε στιγμιαία ηρεμία </a:t>
            </a:r>
            <a:r>
              <a:rPr lang="en-US" sz="2100" dirty="0"/>
              <a:t>(</a:t>
            </a:r>
            <a:r>
              <a:rPr lang="el-GR" sz="2100" dirty="0"/>
              <a:t>παρότι εξακολουθεί να</a:t>
            </a:r>
            <a:r>
              <a:rPr lang="en-US" altLang="ja-JP" sz="2100" dirty="0"/>
              <a:t> </a:t>
            </a:r>
            <a:r>
              <a:rPr lang="el-GR" altLang="ja-JP" sz="2100" i="1" dirty="0"/>
              <a:t>επιταχύνεται</a:t>
            </a:r>
            <a:r>
              <a:rPr lang="en-US" altLang="ja-JP" sz="2100" dirty="0"/>
              <a:t>). </a:t>
            </a:r>
            <a:r>
              <a:rPr lang="el-GR" altLang="ja-JP" sz="2100" dirty="0"/>
              <a:t>Επιλύοντας την τέταρτη εξίσωση της κίνησης με</a:t>
            </a:r>
            <a:r>
              <a:rPr lang="en-US" altLang="ja-JP" sz="2100" dirty="0"/>
              <a:t> </a:t>
            </a:r>
            <a:r>
              <a:rPr lang="en-US" altLang="ja-JP" sz="2100" i="1" dirty="0"/>
              <a:t>v</a:t>
            </a:r>
            <a:r>
              <a:rPr lang="en-US" altLang="ja-JP" sz="2100" dirty="0"/>
              <a:t> = 0</a:t>
            </a:r>
            <a:r>
              <a:rPr lang="el-GR" altLang="ja-JP" sz="2100" dirty="0"/>
              <a:t>, παίρνουμε το μέγιστο ύψος</a:t>
            </a:r>
            <a:r>
              <a:rPr lang="en-US" altLang="ja-JP" sz="2100" dirty="0"/>
              <a:t>: </a:t>
            </a:r>
            <a:endParaRPr lang="en-US" sz="21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56124" y="1208088"/>
            <a:ext cx="4465579" cy="5106987"/>
          </a:xfrm>
        </p:spPr>
        <p:txBody>
          <a:bodyPr/>
          <a:lstStyle/>
          <a:p>
            <a:r>
              <a:rPr lang="el-GR" sz="2000" dirty="0"/>
              <a:t>Θέτοντας</a:t>
            </a:r>
            <a:r>
              <a:rPr lang="en-US" sz="2000" dirty="0"/>
              <a:t> </a:t>
            </a:r>
            <a:r>
              <a:rPr lang="en-US" sz="2000" i="1" dirty="0"/>
              <a:t>y </a:t>
            </a:r>
            <a:r>
              <a:rPr lang="en-US" sz="2000" dirty="0"/>
              <a:t>= 0 </a:t>
            </a:r>
            <a:r>
              <a:rPr lang="el-GR" sz="2000" dirty="0"/>
              <a:t>στην τρίτη εξίσωση, παίρνουμε μια τετραγωνική συνάρτηση του χρόνου. Το αποτέλεσμα είναι δύο τιμές για τον χρόνο όταν η μπάλα βρίσκεται στο δάπεδο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i="1" dirty="0"/>
              <a:t>t </a:t>
            </a:r>
            <a:r>
              <a:rPr lang="en-US" sz="2000" dirty="0"/>
              <a:t>= –0</a:t>
            </a:r>
            <a:r>
              <a:rPr lang="el-GR" sz="2000" dirty="0"/>
              <a:t>,</a:t>
            </a:r>
            <a:r>
              <a:rPr lang="en-US" sz="2000" dirty="0"/>
              <a:t>18 s </a:t>
            </a:r>
            <a:r>
              <a:rPr lang="el-GR" sz="2000" dirty="0"/>
              <a:t>και</a:t>
            </a:r>
            <a:r>
              <a:rPr lang="en-US" sz="2000" dirty="0"/>
              <a:t> </a:t>
            </a:r>
            <a:r>
              <a:rPr lang="en-US" sz="2000" i="1" dirty="0"/>
              <a:t>t </a:t>
            </a:r>
            <a:r>
              <a:rPr lang="en-US" sz="2000" dirty="0"/>
              <a:t>= 1</a:t>
            </a:r>
            <a:r>
              <a:rPr lang="el-GR" sz="2000" dirty="0"/>
              <a:t>,</a:t>
            </a:r>
            <a:r>
              <a:rPr lang="en-US" sz="2000" dirty="0"/>
              <a:t>7 s</a:t>
            </a:r>
          </a:p>
          <a:p>
            <a:r>
              <a:rPr lang="el-GR" sz="2000" dirty="0"/>
              <a:t>Η πρώτη απάντηση μας λέει πότε η μπάλα </a:t>
            </a:r>
            <a:r>
              <a:rPr lang="el-GR" sz="2000" i="1" dirty="0"/>
              <a:t>θα ήταν στο δάπεδο</a:t>
            </a:r>
            <a:r>
              <a:rPr lang="en-US" sz="2000" dirty="0"/>
              <a:t> </a:t>
            </a:r>
            <a:r>
              <a:rPr lang="el-GR" sz="2000" dirty="0"/>
              <a:t>αν εκτελούσε πάντα ελεύθερη πτώση. Η δεύτερη είναι η απάντηση που θέλουμε</a:t>
            </a:r>
            <a:endParaRPr lang="en-US" sz="20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271BB8-569D-4D74-BE16-3239086D4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0" r="35679" b="68401"/>
          <a:stretch/>
        </p:blipFill>
        <p:spPr>
          <a:xfrm>
            <a:off x="524257" y="5264873"/>
            <a:ext cx="4136261" cy="1440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55F3D9-221B-4F2C-A860-D719000BB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3" t="38518" r="59926" b="30926"/>
          <a:stretch/>
        </p:blipFill>
        <p:spPr>
          <a:xfrm>
            <a:off x="5435596" y="4411662"/>
            <a:ext cx="2793598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2810"/>
            <a:ext cx="7886700" cy="1325563"/>
          </a:xfrm>
        </p:spPr>
        <p:txBody>
          <a:bodyPr>
            <a:normAutofit/>
          </a:bodyPr>
          <a:lstStyle/>
          <a:p>
            <a:r>
              <a:rPr lang="el-GR" sz="4300" dirty="0"/>
              <a:t>Σύνοψη </a:t>
            </a:r>
            <a:endParaRPr lang="en-US" sz="4300" dirty="0"/>
          </a:p>
        </p:txBody>
      </p:sp>
      <p:sp>
        <p:nvSpPr>
          <p:cNvPr id="2662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4542868" cy="5294079"/>
          </a:xfrm>
        </p:spPr>
        <p:txBody>
          <a:bodyPr>
            <a:normAutofit/>
          </a:bodyPr>
          <a:lstStyle/>
          <a:p>
            <a:r>
              <a:rPr lang="el-GR" dirty="0"/>
              <a:t>Η θέση, η ταχύτητα και η επιτάχυνση είναι οι ποσότητες που χαρακτηρίζουν την κίνηση</a:t>
            </a:r>
            <a:endParaRPr lang="en-US" dirty="0"/>
          </a:p>
          <a:p>
            <a:pPr lvl="1"/>
            <a:r>
              <a:rPr lang="el-GR" sz="2100" dirty="0"/>
              <a:t>Ταχύτητα είναι ο ρυθμός μεταβολής της θέσης</a:t>
            </a:r>
            <a:endParaRPr lang="en-US" sz="2100" dirty="0"/>
          </a:p>
          <a:p>
            <a:pPr lvl="1"/>
            <a:r>
              <a:rPr lang="el-GR" sz="2100" dirty="0"/>
              <a:t>Επιτάχυνση είναι ο ρυθμός μεταβολής της ταχύτητας</a:t>
            </a:r>
            <a:endParaRPr lang="en-US" sz="2100" dirty="0"/>
          </a:p>
          <a:p>
            <a:r>
              <a:rPr lang="el-GR" dirty="0"/>
              <a:t>Όταν η επιτάχυνση είναι σταθερή</a:t>
            </a:r>
            <a:r>
              <a:rPr lang="en-US" dirty="0"/>
              <a:t>, </a:t>
            </a:r>
            <a:r>
              <a:rPr lang="el-GR" dirty="0"/>
              <a:t>απλές εξισώσεις συνδέουν τη θέση, την ταχύτητα</a:t>
            </a:r>
            <a:r>
              <a:rPr lang="en-US" dirty="0"/>
              <a:t>,</a:t>
            </a:r>
            <a:r>
              <a:rPr lang="el-GR" dirty="0"/>
              <a:t> την επιτάχυνση και τον χρόνο</a:t>
            </a:r>
            <a:endParaRPr lang="en-US" altLang="zh-TW" dirty="0">
              <a:ea typeface="新細明體" charset="0"/>
              <a:cs typeface="新細明體" charset="0"/>
            </a:endParaRPr>
          </a:p>
          <a:p>
            <a:pPr lvl="1"/>
            <a:r>
              <a:rPr lang="el-GR" sz="2100" dirty="0"/>
              <a:t>Ένα σημαντικό παράδειγμα είναι η επιτάχυνση της βαρύτητας κοντά στην επιφάνειας της Γης</a:t>
            </a:r>
            <a:endParaRPr lang="en-US" altLang="ja-JP" sz="2100" dirty="0"/>
          </a:p>
          <a:p>
            <a:pPr lvl="1"/>
            <a:r>
              <a:rPr lang="el-GR" sz="2100" dirty="0"/>
              <a:t>Το μέτρο της επιτάχυνσης της βαρύτητας είναι</a:t>
            </a:r>
            <a:br>
              <a:rPr lang="en-US" sz="2100" dirty="0"/>
            </a:br>
            <a:r>
              <a:rPr lang="en-US" sz="2100" i="1" dirty="0"/>
              <a:t>g </a:t>
            </a:r>
            <a:r>
              <a:rPr lang="en-US" sz="2100" dirty="0"/>
              <a:t>= 9</a:t>
            </a:r>
            <a:r>
              <a:rPr lang="el-GR" sz="2100" dirty="0"/>
              <a:t>,</a:t>
            </a:r>
            <a:r>
              <a:rPr lang="en-US" sz="2100" dirty="0"/>
              <a:t>8 m/s</a:t>
            </a:r>
            <a:r>
              <a:rPr lang="en-US" sz="2100" baseline="30000" dirty="0"/>
              <a:t>2</a:t>
            </a:r>
            <a:r>
              <a:rPr lang="en-US" sz="2100" dirty="0"/>
              <a:t>.</a:t>
            </a:r>
          </a:p>
        </p:txBody>
      </p:sp>
      <p:pic>
        <p:nvPicPr>
          <p:cNvPr id="8" name="Picture 7" descr="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86" y="4967733"/>
            <a:ext cx="1975104" cy="156057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03D4DC-9DC0-4A17-B5BB-61C05696E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2" t="2279" r="37907" b="45473"/>
          <a:stretch/>
        </p:blipFill>
        <p:spPr>
          <a:xfrm>
            <a:off x="4907993" y="1141413"/>
            <a:ext cx="4174012" cy="30560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2: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Ευθύγραμμη κίνηση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 err="1"/>
              <a:t>Τι</a:t>
            </a:r>
            <a:r>
              <a:rPr lang="en-US" sz="4400" dirty="0"/>
              <a:t> μαθα</a:t>
            </a:r>
            <a:r>
              <a:rPr lang="en-US" sz="4400" dirty="0" err="1"/>
              <a:t>ίνετε</a:t>
            </a:r>
            <a:endParaRPr lang="en-US" sz="4400" dirty="0"/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490" y="2466975"/>
            <a:ext cx="3840085" cy="38861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00000"/>
              </a:lnSpc>
            </a:pPr>
            <a:r>
              <a:rPr lang="el-GR" sz="1400" dirty="0"/>
              <a:t>Τις θεμελιώδεις έννοιες που χρησιμοποιούνται για την περιγραφή της κίνησης</a:t>
            </a:r>
            <a:endParaRPr lang="en-US" sz="1400" dirty="0"/>
          </a:p>
          <a:p>
            <a:pPr lvl="1" indent="-228600" defTabSz="914400">
              <a:lnSpc>
                <a:spcPct val="100000"/>
              </a:lnSpc>
            </a:pPr>
            <a:r>
              <a:rPr lang="el-GR" sz="1400" dirty="0"/>
              <a:t>Ταχύτητα</a:t>
            </a:r>
            <a:endParaRPr lang="en-US" sz="1400" dirty="0"/>
          </a:p>
          <a:p>
            <a:pPr lvl="1" indent="-228600" defTabSz="914400">
              <a:lnSpc>
                <a:spcPct val="100000"/>
              </a:lnSpc>
            </a:pPr>
            <a:r>
              <a:rPr lang="el-GR" sz="1400" dirty="0"/>
              <a:t>Επιτάχυνση</a:t>
            </a:r>
            <a:endParaRPr lang="en-US" sz="1400" dirty="0"/>
          </a:p>
          <a:p>
            <a:pPr indent="-228600" defTabSz="914400">
              <a:lnSpc>
                <a:spcPct val="100000"/>
              </a:lnSpc>
            </a:pPr>
            <a:r>
              <a:rPr lang="el-GR" sz="1400" dirty="0"/>
              <a:t>Τη διαφορά μεταξύ μέσων και στιγμιαίων τιμών</a:t>
            </a:r>
            <a:endParaRPr lang="en-US" sz="1400" dirty="0"/>
          </a:p>
          <a:p>
            <a:pPr lvl="1" indent="-228600" defTabSz="914400">
              <a:lnSpc>
                <a:spcPct val="100000"/>
              </a:lnSpc>
            </a:pPr>
            <a:r>
              <a:rPr lang="el-GR" sz="1400" dirty="0"/>
              <a:t>Τη χρήση διαφορικού λογισμού για τον καθορισμό των στιγμιαίων τιμών</a:t>
            </a:r>
            <a:endParaRPr lang="en-US" altLang="zh-TW" sz="1400" dirty="0"/>
          </a:p>
          <a:p>
            <a:pPr indent="-228600" defTabSz="914400">
              <a:lnSpc>
                <a:spcPct val="100000"/>
              </a:lnSpc>
            </a:pPr>
            <a:r>
              <a:rPr lang="el-GR" sz="1400" dirty="0"/>
              <a:t>Πώς να περιγράφετε την κίνηση με σταθερή επιτάχυνση σε μία διάσταση </a:t>
            </a:r>
            <a:endParaRPr lang="en-US" sz="1400" dirty="0"/>
          </a:p>
          <a:p>
            <a:pPr lvl="1" indent="-228600" defTabSz="914400">
              <a:lnSpc>
                <a:spcPct val="100000"/>
              </a:lnSpc>
            </a:pPr>
            <a:r>
              <a:rPr lang="el-GR" sz="1400" dirty="0"/>
              <a:t>Συμπεριλαμβανομένης της σταθερής επιτάχυνσης κάτω από την επιρροή της βαρύτητας κοντά στην επιφάνεια της Γης</a:t>
            </a:r>
            <a:endParaRPr lang="en-US" sz="1400" dirty="0"/>
          </a:p>
        </p:txBody>
      </p:sp>
      <p:pic>
        <p:nvPicPr>
          <p:cNvPr id="7" name="Picture 6" descr="02_0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r="-2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20196"/>
            <a:ext cx="7886700" cy="1325563"/>
          </a:xfrm>
        </p:spPr>
        <p:txBody>
          <a:bodyPr>
            <a:normAutofit/>
          </a:bodyPr>
          <a:lstStyle/>
          <a:p>
            <a:r>
              <a:rPr lang="el-GR" sz="4200" dirty="0"/>
              <a:t>Θέση και μετατόπιση</a:t>
            </a:r>
            <a:endParaRPr lang="en-US" sz="4200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7024" y="1160463"/>
            <a:ext cx="5316949" cy="5377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Σε μία διάσταση</a:t>
            </a:r>
            <a:r>
              <a:rPr lang="en-US" sz="2200" dirty="0"/>
              <a:t>, </a:t>
            </a:r>
            <a:r>
              <a:rPr lang="el-GR" sz="2200" dirty="0"/>
              <a:t>η θέση μπορεί να </a:t>
            </a:r>
            <a:r>
              <a:rPr lang="el-GR" sz="2200" dirty="0" err="1"/>
              <a:t>περιγραφεί</a:t>
            </a:r>
            <a:r>
              <a:rPr lang="el-GR" sz="2200" dirty="0"/>
              <a:t> από έναν θετικό ή αρνητικό αριθμό σε μια αριθμητική σειρά, που ονομάζεται επίσης σύστημα συντεταγμένων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Η θέση μηδέν, η αφετηρία του συστήματος συντεταγμένων, μπορεί να τοποθετηθεί σε οποιαδήποτε τοποθεσία εξυπηρετεί</a:t>
            </a:r>
            <a:endParaRPr lang="en-US" altLang="ja-JP" sz="2200" dirty="0"/>
          </a:p>
          <a:p>
            <a:pPr>
              <a:lnSpc>
                <a:spcPct val="110000"/>
              </a:lnSpc>
            </a:pPr>
            <a:r>
              <a:rPr lang="el-GR" sz="2200" b="1" dirty="0"/>
              <a:t>Μετατόπιση</a:t>
            </a:r>
            <a:r>
              <a:rPr lang="en-US" sz="2200" dirty="0"/>
              <a:t> </a:t>
            </a:r>
            <a:r>
              <a:rPr lang="el-GR" sz="2200" dirty="0"/>
              <a:t>είναι η συνολική μεταβολή της θέσης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l-GR" sz="2200" dirty="0"/>
              <a:t>Για κίνηση κατά μήκος της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l-GR" sz="2200" dirty="0"/>
              <a:t>κατεύθυνσης</a:t>
            </a:r>
            <a:r>
              <a:rPr lang="en-US" sz="2200" dirty="0"/>
              <a:t>, </a:t>
            </a:r>
            <a:r>
              <a:rPr lang="el-GR" sz="2200" dirty="0"/>
              <a:t>η μετατόπιση συμβολίζεται ως </a:t>
            </a:r>
            <a:r>
              <a:rPr lang="en-US" sz="2200" dirty="0"/>
              <a:t>∆</a:t>
            </a:r>
            <a:r>
              <a:rPr lang="en-US" sz="2200" i="1" dirty="0"/>
              <a:t>x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		</a:t>
            </a:r>
            <a:br>
              <a:rPr lang="en-US" sz="2200" dirty="0"/>
            </a:br>
            <a:r>
              <a:rPr lang="en-US" sz="2200" dirty="0"/>
              <a:t>		 ∆</a:t>
            </a:r>
            <a:r>
              <a:rPr lang="en-US" sz="2200" i="1" dirty="0"/>
              <a:t>x</a:t>
            </a:r>
            <a:r>
              <a:rPr lang="en-US" sz="2200" dirty="0"/>
              <a:t> = </a:t>
            </a:r>
            <a:r>
              <a:rPr lang="en-US" sz="2200" i="1" dirty="0"/>
              <a:t>x</a:t>
            </a:r>
            <a:r>
              <a:rPr lang="en-US" sz="2200" baseline="-25000" dirty="0"/>
              <a:t>2</a:t>
            </a:r>
            <a:r>
              <a:rPr lang="en-US" sz="2200" dirty="0"/>
              <a:t> – </a:t>
            </a:r>
            <a:r>
              <a:rPr lang="en-US" sz="2200" i="1" dirty="0"/>
              <a:t>x</a:t>
            </a:r>
            <a:r>
              <a:rPr lang="en-US" sz="2200" baseline="-25000" dirty="0"/>
              <a:t>1</a:t>
            </a:r>
            <a:br>
              <a:rPr lang="en-US" sz="2200" dirty="0"/>
            </a:br>
            <a:br>
              <a:rPr lang="en-US" sz="2200" dirty="0"/>
            </a:br>
            <a:r>
              <a:rPr lang="el-GR" sz="2200" dirty="0"/>
              <a:t>όπου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l-GR" sz="2200" dirty="0"/>
              <a:t>και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l-GR" sz="2200" dirty="0"/>
              <a:t>η αρχική και η τελική θέση αντίστοιχα</a:t>
            </a:r>
            <a:endParaRPr lang="en-US" sz="22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D6C66E-E476-441B-998A-C7B32529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4" t="21582" r="61556" b="20556"/>
          <a:stretch/>
        </p:blipFill>
        <p:spPr>
          <a:xfrm>
            <a:off x="5765795" y="1160463"/>
            <a:ext cx="3313843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0351"/>
            <a:ext cx="7886700" cy="1325563"/>
          </a:xfrm>
        </p:spPr>
        <p:txBody>
          <a:bodyPr>
            <a:normAutofit/>
          </a:bodyPr>
          <a:lstStyle/>
          <a:p>
            <a:r>
              <a:rPr lang="el-GR" sz="4200" dirty="0"/>
              <a:t>Μέση κίνηση</a:t>
            </a:r>
            <a:endParaRPr lang="en-US" sz="4200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81125"/>
            <a:ext cx="7886700" cy="4624388"/>
          </a:xfrm>
        </p:spPr>
        <p:txBody>
          <a:bodyPr/>
          <a:lstStyle/>
          <a:p>
            <a:r>
              <a:rPr lang="el-GR" sz="2200" b="1" dirty="0"/>
              <a:t>Μέσο μέτρο ταχύτητας</a:t>
            </a:r>
            <a:r>
              <a:rPr lang="en-US" sz="2200" dirty="0"/>
              <a:t> </a:t>
            </a:r>
            <a:r>
              <a:rPr lang="el-GR" sz="2200" dirty="0"/>
              <a:t>(</a:t>
            </a:r>
            <a:r>
              <a:rPr lang="en-US" sz="2200" dirty="0"/>
              <a:t>average speed) </a:t>
            </a:r>
            <a:r>
              <a:rPr lang="el-GR" sz="2200" dirty="0"/>
              <a:t>είναι η απόσταση διαιρεμένη με τον χρόνο</a:t>
            </a:r>
            <a:endParaRPr lang="en-US" sz="2200" dirty="0"/>
          </a:p>
          <a:p>
            <a:r>
              <a:rPr lang="el-GR" sz="2200" dirty="0"/>
              <a:t>Η</a:t>
            </a:r>
            <a:r>
              <a:rPr lang="el-GR" sz="2200" b="1" dirty="0"/>
              <a:t> μέση ταχύτητα</a:t>
            </a:r>
            <a:r>
              <a:rPr lang="en-US" sz="2200" dirty="0"/>
              <a:t> (average velocity) </a:t>
            </a:r>
            <a:r>
              <a:rPr lang="el-GR" sz="2200" dirty="0"/>
              <a:t>σε ένα χρονικό διάστημα</a:t>
            </a:r>
            <a:r>
              <a:rPr lang="en-US" sz="2200" dirty="0"/>
              <a:t> ∆</a:t>
            </a:r>
            <a:r>
              <a:rPr lang="en-US" sz="2200" i="1" dirty="0"/>
              <a:t>t</a:t>
            </a:r>
            <a:r>
              <a:rPr lang="en-US" sz="2200" dirty="0"/>
              <a:t> </a:t>
            </a:r>
            <a:r>
              <a:rPr lang="el-GR" sz="2200" dirty="0"/>
              <a:t>ορίζεται ως η μετατόπιση διαιρεμένη με τον χρόνο</a:t>
            </a:r>
            <a:r>
              <a:rPr lang="en-US" sz="2200" dirty="0"/>
              <a:t>: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r>
              <a:rPr lang="el-GR" sz="2200" dirty="0"/>
              <a:t>Για μια διαδρομή μετ’ επιστροφής</a:t>
            </a:r>
            <a:r>
              <a:rPr lang="en-US" sz="2200" dirty="0"/>
              <a:t>, </a:t>
            </a:r>
            <a:r>
              <a:rPr lang="el-GR" sz="2200" dirty="0"/>
              <a:t>η μέση ταχύτητα είναι μηδέν, παρόλο που το μέτρο της ταχύτητας δεν είναι μηδέν</a:t>
            </a:r>
            <a:r>
              <a:rPr lang="en-US" sz="2200" dirty="0"/>
              <a:t>!</a:t>
            </a:r>
          </a:p>
        </p:txBody>
      </p:sp>
      <p:pic>
        <p:nvPicPr>
          <p:cNvPr id="14" name="Picture 13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78" y="2787904"/>
            <a:ext cx="847344" cy="61569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175A3F-461E-44E7-A6A2-48729B1DF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3" t="25614" r="47946" b="42983"/>
          <a:stretch/>
        </p:blipFill>
        <p:spPr>
          <a:xfrm>
            <a:off x="2256808" y="4075358"/>
            <a:ext cx="480615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6349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Στιγμιαία ταχύτητα</a:t>
            </a:r>
            <a:endParaRPr lang="en-US" sz="4000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4568826" cy="5255624"/>
          </a:xfrm>
        </p:spPr>
        <p:txBody>
          <a:bodyPr>
            <a:normAutofit/>
          </a:bodyPr>
          <a:lstStyle/>
          <a:p>
            <a:r>
              <a:rPr lang="el-GR" sz="2200" b="1" dirty="0"/>
              <a:t>Στιγμιαία ταχύτητα</a:t>
            </a:r>
            <a:r>
              <a:rPr lang="en-US" sz="2200" dirty="0"/>
              <a:t> </a:t>
            </a:r>
            <a:r>
              <a:rPr lang="el-GR" sz="2200" dirty="0"/>
              <a:t>είναι το όριο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της μέσης ταχύτητας καθώς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το χρονικό διάστημα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γίνεται πολύ μικρό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>
              <a:lnSpc>
                <a:spcPct val="50000"/>
              </a:lnSpc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200" dirty="0"/>
              <a:t>Αυτή η οριακή διαδικασία ορίζει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/>
              <a:t>  την </a:t>
            </a:r>
            <a:r>
              <a:rPr lang="el-GR" sz="2200" b="1" dirty="0"/>
              <a:t>παράγωγο</a:t>
            </a:r>
            <a:endParaRPr lang="en-US" sz="2200" b="1" dirty="0"/>
          </a:p>
          <a:p>
            <a:endParaRPr lang="en-US" sz="2200" dirty="0"/>
          </a:p>
          <a:p>
            <a:endParaRPr lang="en-US" sz="2200" dirty="0"/>
          </a:p>
          <a:p>
            <a:pPr lvl="1"/>
            <a:r>
              <a:rPr lang="el-GR" sz="2200" dirty="0"/>
              <a:t>Στιγμιαία ταχύτητα</a:t>
            </a:r>
            <a:r>
              <a:rPr lang="en-US" sz="2200" dirty="0"/>
              <a:t> </a:t>
            </a:r>
            <a:r>
              <a:rPr lang="el-GR" sz="2200" dirty="0"/>
              <a:t>είναι η κλίση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της καμπύλης της θέσης ως προς τον χρόνο</a:t>
            </a:r>
            <a:endParaRPr lang="en-US" sz="2200" dirty="0"/>
          </a:p>
          <a:p>
            <a:r>
              <a:rPr lang="el-GR" sz="2200" b="1" dirty="0"/>
              <a:t>Στιγμιαίο μέτρο ταχύτητας</a:t>
            </a:r>
            <a:r>
              <a:rPr lang="en-US" sz="2200" dirty="0"/>
              <a:t> </a:t>
            </a:r>
            <a:r>
              <a:rPr lang="el-GR" sz="2200" dirty="0"/>
              <a:t>είναι το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μέτρο της στιγμιαίας ταχύτητας</a:t>
            </a:r>
            <a:endParaRPr lang="en-US" sz="2200" dirty="0"/>
          </a:p>
        </p:txBody>
      </p:sp>
      <p:pic>
        <p:nvPicPr>
          <p:cNvPr id="10" name="Picture 9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5" y="2426730"/>
            <a:ext cx="777240" cy="585216"/>
          </a:xfrm>
          <a:prstGeom prst="rect">
            <a:avLst/>
          </a:prstGeom>
        </p:spPr>
      </p:pic>
      <p:pic>
        <p:nvPicPr>
          <p:cNvPr id="18" name="Picture 17" descr="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47" y="3732388"/>
            <a:ext cx="1780032" cy="58826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9F7498-BFA1-4C89-8830-DE4BCE465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23" t="28333" r="57444" b="20278"/>
          <a:stretch/>
        </p:blipFill>
        <p:spPr>
          <a:xfrm>
            <a:off x="5128293" y="126661"/>
            <a:ext cx="2859666" cy="3636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075B283-83BD-49DA-A886-4C9C47C2FB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38" t="35972" r="68246" b="33333"/>
          <a:stretch/>
        </p:blipFill>
        <p:spPr>
          <a:xfrm>
            <a:off x="6312473" y="3732388"/>
            <a:ext cx="2650018" cy="29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Χρήση διαφορικού λογισμού </a:t>
            </a:r>
            <a:br>
              <a:rPr lang="en-US" sz="4000" dirty="0"/>
            </a:br>
            <a:r>
              <a:rPr lang="el-GR" sz="4000" dirty="0"/>
              <a:t>για την εύρεση παραγώγων</a:t>
            </a:r>
            <a:endParaRPr lang="en-US" sz="40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Στον διαφορικό λογισμό</a:t>
            </a:r>
            <a:r>
              <a:rPr lang="en-US" dirty="0"/>
              <a:t>, </a:t>
            </a:r>
            <a:r>
              <a:rPr lang="el-GR" dirty="0"/>
              <a:t>η παράγωγος δίνει το αποτέλεσμα της οριακής διαδικασίας</a:t>
            </a:r>
            <a:endParaRPr lang="en-US" dirty="0"/>
          </a:p>
          <a:p>
            <a:pPr lvl="1"/>
            <a:r>
              <a:rPr lang="el-GR" dirty="0"/>
              <a:t>Οι παράγωγοι των δυνάμεων είναι απλές</a:t>
            </a:r>
            <a:r>
              <a:rPr lang="en-US" dirty="0"/>
              <a:t>:</a:t>
            </a:r>
            <a:endParaRPr lang="el-GR" dirty="0"/>
          </a:p>
          <a:p>
            <a:pPr marL="342900" lvl="1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l-GR" dirty="0"/>
              <a:t>Άλλες συνήθεις παράγωγοι προϋποθέτουν χρήση τριγωνομετρικών εξισώσεων</a:t>
            </a:r>
            <a:r>
              <a:rPr lang="en-US" dirty="0"/>
              <a:t>: </a:t>
            </a:r>
          </a:p>
        </p:txBody>
      </p:sp>
      <p:pic>
        <p:nvPicPr>
          <p:cNvPr id="12" name="Picture 11" descr="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4" y="2878931"/>
            <a:ext cx="1605624" cy="720000"/>
          </a:xfrm>
          <a:prstGeom prst="rect">
            <a:avLst/>
          </a:prstGeom>
        </p:spPr>
      </p:pic>
      <p:pic>
        <p:nvPicPr>
          <p:cNvPr id="14" name="Picture 13" descr="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3" y="4515865"/>
            <a:ext cx="2018503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95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Επιτάχυνση</a:t>
            </a:r>
            <a:endParaRPr lang="en-US" sz="40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98563"/>
            <a:ext cx="4404431" cy="5106987"/>
          </a:xfrm>
        </p:spPr>
        <p:txBody>
          <a:bodyPr>
            <a:normAutofit/>
          </a:bodyPr>
          <a:lstStyle/>
          <a:p>
            <a:r>
              <a:rPr lang="el-GR" sz="2200" b="1" dirty="0"/>
              <a:t>Επιτάχυνση</a:t>
            </a:r>
            <a:r>
              <a:rPr lang="en-US" sz="2200" dirty="0"/>
              <a:t> </a:t>
            </a:r>
            <a:r>
              <a:rPr lang="el-GR" sz="2200" dirty="0"/>
              <a:t>είναι ο ρυθμός μεταβολής της ταχύτητας</a:t>
            </a:r>
            <a:endParaRPr lang="en-US" altLang="zh-TW" sz="2200" dirty="0"/>
          </a:p>
          <a:p>
            <a:pPr lvl="1"/>
            <a:r>
              <a:rPr lang="el-GR" sz="2200" dirty="0"/>
              <a:t>Η</a:t>
            </a:r>
            <a:r>
              <a:rPr lang="el-GR" sz="2200" b="1" dirty="0"/>
              <a:t> μέση επιτάχυνση</a:t>
            </a:r>
            <a:r>
              <a:rPr lang="en-US" sz="2200" dirty="0"/>
              <a:t> </a:t>
            </a:r>
            <a:r>
              <a:rPr lang="el-GR" sz="2200" dirty="0"/>
              <a:t>σε ένα χρονικό διάστημα</a:t>
            </a:r>
            <a:r>
              <a:rPr lang="en-US" sz="2200" dirty="0"/>
              <a:t> ∆</a:t>
            </a:r>
            <a:r>
              <a:rPr lang="en-US" sz="2200" i="1" dirty="0"/>
              <a:t>t</a:t>
            </a:r>
            <a:r>
              <a:rPr lang="en-US" sz="2200" dirty="0"/>
              <a:t> </a:t>
            </a:r>
            <a:r>
              <a:rPr lang="el-GR" sz="2200" dirty="0"/>
              <a:t>ορίζεται ως</a:t>
            </a:r>
            <a:r>
              <a:rPr lang="en-US" sz="2200" dirty="0"/>
              <a:t> </a:t>
            </a:r>
            <a:r>
              <a:rPr lang="el-GR" sz="2200" dirty="0"/>
              <a:t>η μεταβολή της ταχύτητας διαιρεμένη με τον χρόνο</a:t>
            </a:r>
            <a:r>
              <a:rPr lang="en-US" sz="2200" dirty="0"/>
              <a:t>: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l-GR" sz="2200" b="1" dirty="0"/>
              <a:t>Στιγμιαία επιτάχυνση</a:t>
            </a:r>
            <a:r>
              <a:rPr lang="en-US" sz="2200" dirty="0"/>
              <a:t> </a:t>
            </a:r>
            <a:r>
              <a:rPr lang="el-GR" sz="2200" dirty="0"/>
              <a:t>είναι το όριο</a:t>
            </a:r>
            <a:r>
              <a:rPr lang="en-US" sz="2200" dirty="0"/>
              <a:t> </a:t>
            </a:r>
            <a:r>
              <a:rPr lang="el-GR" sz="2200" dirty="0"/>
              <a:t>της μέσης επιτάχυνσης καθώς το χρονικό διάστημα </a:t>
            </a:r>
            <a:br>
              <a:rPr lang="el-GR" sz="2200" dirty="0"/>
            </a:br>
            <a:r>
              <a:rPr lang="el-GR" sz="2200" dirty="0"/>
              <a:t>γίνεται πολύ μικρό</a:t>
            </a:r>
            <a:r>
              <a:rPr lang="en-US" sz="2200" dirty="0"/>
              <a:t>: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139825"/>
            <a:ext cx="3886200" cy="4351338"/>
          </a:xfrm>
        </p:spPr>
        <p:txBody>
          <a:bodyPr>
            <a:normAutofit/>
          </a:bodyPr>
          <a:lstStyle/>
          <a:p>
            <a:pPr marL="342900" lvl="1">
              <a:buFontTx/>
              <a:buChar char="•"/>
            </a:pPr>
            <a:r>
              <a:rPr lang="el-GR" sz="2200" dirty="0"/>
              <a:t>Επιτάχυνση είναι η κλίση της καμπύλης ταχύτητας ως προς τον χρόνο</a:t>
            </a:r>
            <a:endParaRPr lang="en-US" sz="2200" dirty="0"/>
          </a:p>
        </p:txBody>
      </p:sp>
      <p:pic>
        <p:nvPicPr>
          <p:cNvPr id="16" name="Picture 15" descr="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69" y="5483924"/>
            <a:ext cx="1792224" cy="588264"/>
          </a:xfrm>
          <a:prstGeom prst="rect">
            <a:avLst/>
          </a:prstGeom>
        </p:spPr>
      </p:pic>
      <p:pic>
        <p:nvPicPr>
          <p:cNvPr id="10" name="Picture 9" descr="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09" y="3176010"/>
            <a:ext cx="780288" cy="58521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EB8B9FF-D2F8-4829-BEA4-45DF03905B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56" t="22488" r="57889" b="12500"/>
          <a:stretch/>
        </p:blipFill>
        <p:spPr>
          <a:xfrm>
            <a:off x="5638798" y="2146300"/>
            <a:ext cx="2817652" cy="46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98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Θέση</a:t>
            </a:r>
            <a:r>
              <a:rPr lang="en-US" sz="4000" dirty="0"/>
              <a:t>, </a:t>
            </a:r>
            <a:r>
              <a:rPr lang="el-GR" sz="4000" dirty="0"/>
              <a:t>ταχύτητα και επιτάχυνση</a:t>
            </a:r>
            <a:endParaRPr lang="en-US" sz="40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8925" y="1322388"/>
            <a:ext cx="5834356" cy="5106987"/>
          </a:xfrm>
        </p:spPr>
        <p:txBody>
          <a:bodyPr/>
          <a:lstStyle/>
          <a:p>
            <a:r>
              <a:rPr lang="el-GR" sz="2200" dirty="0"/>
              <a:t>Οι επιμέρους τιμές της θέσης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l-GR" sz="2200" dirty="0"/>
              <a:t>της ταχύτητας και της επιτάχυνσης δεν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σχετίζονται με κάποιον</a:t>
            </a:r>
            <a:r>
              <a:rPr lang="en-US" sz="2200" dirty="0"/>
              <a:t> </a:t>
            </a:r>
            <a:r>
              <a:rPr lang="el-GR" sz="2200" dirty="0"/>
              <a:t>εγγενή τρόπο</a:t>
            </a:r>
            <a:endParaRPr lang="en-US" altLang="zh-TW" sz="2200" dirty="0"/>
          </a:p>
          <a:p>
            <a:pPr lvl="1"/>
            <a:r>
              <a:rPr lang="el-GR" sz="2200" dirty="0"/>
              <a:t>Αντίθετα</a:t>
            </a:r>
            <a:r>
              <a:rPr lang="en-US" sz="2200" dirty="0"/>
              <a:t>, </a:t>
            </a:r>
            <a:r>
              <a:rPr lang="el-GR" sz="2200" dirty="0"/>
              <a:t>η ταχύτητα</a:t>
            </a:r>
            <a:r>
              <a:rPr lang="en-US" sz="2200" dirty="0"/>
              <a:t> </a:t>
            </a:r>
            <a:r>
              <a:rPr lang="el-GR" sz="2200" dirty="0"/>
              <a:t>εξαρτάται από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τον</a:t>
            </a:r>
            <a:r>
              <a:rPr lang="en-US" sz="2200" dirty="0"/>
              <a:t> </a:t>
            </a:r>
            <a:r>
              <a:rPr lang="el-GR" sz="2200" i="1" dirty="0"/>
              <a:t>ρυθμό μεταβολής</a:t>
            </a:r>
            <a:r>
              <a:rPr lang="en-US" sz="2200" dirty="0"/>
              <a:t> </a:t>
            </a:r>
            <a:r>
              <a:rPr lang="el-GR" sz="2200" dirty="0"/>
              <a:t>της θέσης</a:t>
            </a:r>
            <a:endParaRPr lang="en-US" sz="2200" dirty="0"/>
          </a:p>
          <a:p>
            <a:pPr lvl="1"/>
            <a:r>
              <a:rPr lang="el-GR" sz="2200" dirty="0"/>
              <a:t>Η επιτάχυνση εξαρτάται από τον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i="1" dirty="0"/>
              <a:t>ρυθμό μεταβολής</a:t>
            </a:r>
            <a:r>
              <a:rPr lang="en-US" sz="2200" dirty="0"/>
              <a:t> </a:t>
            </a:r>
            <a:r>
              <a:rPr lang="el-GR" sz="2200" dirty="0"/>
              <a:t>της ταχύτητας</a:t>
            </a:r>
            <a:endParaRPr lang="en-US" sz="2200" dirty="0"/>
          </a:p>
          <a:p>
            <a:pPr lvl="1"/>
            <a:r>
              <a:rPr lang="el-GR" sz="2200" dirty="0"/>
              <a:t>Ένα σώμα μπορεί να βρίσκεται στη</a:t>
            </a:r>
            <a:br>
              <a:rPr lang="en-US" sz="2200" dirty="0"/>
            </a:br>
            <a:r>
              <a:rPr lang="el-GR" sz="2200" dirty="0"/>
              <a:t>θέση </a:t>
            </a:r>
            <a:r>
              <a:rPr lang="en-US" sz="2200" i="1" dirty="0"/>
              <a:t>x</a:t>
            </a:r>
            <a:r>
              <a:rPr lang="en-US" sz="2200" dirty="0"/>
              <a:t> = 0 </a:t>
            </a:r>
            <a:r>
              <a:rPr lang="el-GR" sz="2200" dirty="0"/>
              <a:t>και, ωστόσο,</a:t>
            </a:r>
            <a:r>
              <a:rPr lang="en-US" sz="2200" dirty="0"/>
              <a:t> </a:t>
            </a:r>
            <a:r>
              <a:rPr lang="el-GR" sz="2200" i="1" dirty="0"/>
              <a:t>να κινείται</a:t>
            </a:r>
            <a:endParaRPr lang="en-US" sz="2200" dirty="0"/>
          </a:p>
          <a:p>
            <a:pPr lvl="1"/>
            <a:r>
              <a:rPr lang="el-GR" sz="2200" dirty="0"/>
              <a:t>Ένα σώμα μπορεί να έχει μηδενική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ταχύτητα και, ωστόσο, </a:t>
            </a:r>
            <a:r>
              <a:rPr lang="el-GR" sz="2200" i="1" dirty="0"/>
              <a:t>να</a:t>
            </a:r>
            <a:r>
              <a:rPr lang="el-GR" sz="2200" dirty="0"/>
              <a:t> </a:t>
            </a:r>
            <a:r>
              <a:rPr lang="el-GR" sz="2200" i="1" dirty="0"/>
              <a:t>επιταχύνεται</a:t>
            </a:r>
            <a:endParaRPr lang="en-US" sz="2200" dirty="0"/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798513" y="5147440"/>
            <a:ext cx="3676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2000" dirty="0">
                <a:latin typeface="+mn-lt"/>
              </a:rPr>
              <a:t>Στην κορυφή της πτήσης της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</a:rPr>
              <a:t>μια μπάλα έχει μηδενική ταχύτητα, αλλά εξακολουθεί να επιταχύνει</a:t>
            </a:r>
            <a:endParaRPr lang="en-US" sz="2000" dirty="0">
              <a:latin typeface="+mn-lt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514C72-39A6-4E69-A0EE-9864FADA7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72" t="29123" r="29368" b="32280"/>
          <a:stretch/>
        </p:blipFill>
        <p:spPr>
          <a:xfrm>
            <a:off x="5600356" y="1641641"/>
            <a:ext cx="3254719" cy="421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634</Words>
  <Application>Microsoft Office PowerPoint</Application>
  <PresentationFormat>Προβολή στην οθόνη (4:3)</PresentationFormat>
  <Paragraphs>86</Paragraphs>
  <Slides>14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Κεφάλαιο 2:  Ευθύγραμμη κίνηση</vt:lpstr>
      <vt:lpstr>Τι μαθαίνετε</vt:lpstr>
      <vt:lpstr>Θέση και μετατόπιση</vt:lpstr>
      <vt:lpstr>Μέση κίνηση</vt:lpstr>
      <vt:lpstr>Στιγμιαία ταχύτητα</vt:lpstr>
      <vt:lpstr>Χρήση διαφορικού λογισμού  για την εύρεση παραγώγων</vt:lpstr>
      <vt:lpstr>Επιτάχυνση</vt:lpstr>
      <vt:lpstr>Θέση, ταχύτητα και επιτάχυνση</vt:lpstr>
      <vt:lpstr>Σταθερή επιτάχυνση </vt:lpstr>
      <vt:lpstr>Η επιτάχυνση της βαρύτητας</vt:lpstr>
      <vt:lpstr>Παράδειγμα: Επιτάχυνση  της βαρύτητας</vt:lpstr>
      <vt:lpstr>Σύνοψη </vt:lpstr>
      <vt:lpstr>Παρουσίαση του PowerPoint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ΜΑΓΔΑ ΚΑΡΑΒΙΩΤΗ</cp:lastModifiedBy>
  <cp:revision>176</cp:revision>
  <dcterms:created xsi:type="dcterms:W3CDTF">2007-09-26T05:29:17Z</dcterms:created>
  <dcterms:modified xsi:type="dcterms:W3CDTF">2019-07-10T06:49:26Z</dcterms:modified>
</cp:coreProperties>
</file>