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81" r:id="rId3"/>
    <p:sldId id="382" r:id="rId4"/>
    <p:sldId id="383" r:id="rId5"/>
    <p:sldId id="384" r:id="rId6"/>
    <p:sldId id="319" r:id="rId7"/>
    <p:sldId id="320" r:id="rId8"/>
    <p:sldId id="321" r:id="rId9"/>
    <p:sldId id="322" r:id="rId10"/>
    <p:sldId id="323" r:id="rId11"/>
    <p:sldId id="324" r:id="rId12"/>
    <p:sldId id="326" r:id="rId13"/>
    <p:sldId id="327" r:id="rId14"/>
    <p:sldId id="328" r:id="rId15"/>
    <p:sldId id="329" r:id="rId16"/>
    <p:sldId id="330" r:id="rId17"/>
    <p:sldId id="331" r:id="rId18"/>
    <p:sldId id="332" r:id="rId19"/>
    <p:sldId id="333" r:id="rId20"/>
    <p:sldId id="334" r:id="rId21"/>
    <p:sldId id="335" r:id="rId22"/>
    <p:sldId id="386" r:id="rId23"/>
    <p:sldId id="389" r:id="rId24"/>
    <p:sldId id="390" r:id="rId25"/>
    <p:sldId id="388" r:id="rId26"/>
    <p:sldId id="336" r:id="rId27"/>
    <p:sldId id="337" r:id="rId28"/>
    <p:sldId id="339" r:id="rId29"/>
    <p:sldId id="340" r:id="rId30"/>
    <p:sldId id="341" r:id="rId31"/>
    <p:sldId id="342" r:id="rId32"/>
    <p:sldId id="343" r:id="rId33"/>
    <p:sldId id="344"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91" r:id="rId60"/>
    <p:sldId id="371" r:id="rId61"/>
    <p:sldId id="372" r:id="rId62"/>
    <p:sldId id="373" r:id="rId63"/>
    <p:sldId id="374" r:id="rId64"/>
    <p:sldId id="375" r:id="rId65"/>
    <p:sldId id="376" r:id="rId66"/>
    <p:sldId id="377" r:id="rId67"/>
    <p:sldId id="378" r:id="rId68"/>
    <p:sldId id="379"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A4AF4-9631-4611-B9D5-BE3A164DD73F}" type="datetimeFigureOut">
              <a:rPr lang="el-GR" smtClean="0"/>
              <a:pPr/>
              <a:t>11/1/2016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779-E0DA-4263-B692-84DEB1A29770}" type="slidenum">
              <a:rPr lang="el-GR" smtClean="0"/>
              <a:pPr/>
              <a:t>‹#›</a:t>
            </a:fld>
            <a:endParaRPr lang="el-GR"/>
          </a:p>
        </p:txBody>
      </p:sp>
    </p:spTree>
    <p:extLst>
      <p:ext uri="{BB962C8B-B14F-4D97-AF65-F5344CB8AC3E}">
        <p14:creationId xmlns:p14="http://schemas.microsoft.com/office/powerpoint/2010/main" xmlns="" val="354654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a:ln/>
        </p:spPr>
      </p:sp>
      <p:sp>
        <p:nvSpPr>
          <p:cNvPr id="68611" name="2 - Θέση σημειώσεων"/>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smtClean="0"/>
          </a:p>
        </p:txBody>
      </p:sp>
      <p:sp>
        <p:nvSpPr>
          <p:cNvPr id="68612" name="3 - Θέση αριθμού διαφάνειας"/>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F87844-18B6-40AD-B714-01381263B5D0}" type="slidenum">
              <a:rPr lang="el-GR" altLang="el-GR" smtClean="0"/>
              <a:pPr eaLnBrk="1" hangingPunct="1">
                <a:spcBef>
                  <a:spcPct val="0"/>
                </a:spcBef>
              </a:pPr>
              <a:t>36</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2853615-BFDE-46DE-814C-47EC6EF6D371}" type="datetimeFigureOut">
              <a:rPr lang="el-GR" smtClean="0"/>
              <a:pPr/>
              <a:t>11/1/2016</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F53439-851E-44AD-84B1-B6BFC3D0C743}"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7641A5C7-0B4A-44D0-808F-E4DB174DF68D}" type="slidenum">
              <a:rPr lang="el-GR"/>
              <a:pPr>
                <a:defRPr/>
              </a:pPr>
              <a:t>‹#›</a:t>
            </a:fld>
            <a:endParaRPr lang="el-GR"/>
          </a:p>
        </p:txBody>
      </p:sp>
    </p:spTree>
    <p:extLst>
      <p:ext uri="{BB962C8B-B14F-4D97-AF65-F5344CB8AC3E}">
        <p14:creationId xmlns:p14="http://schemas.microsoft.com/office/powerpoint/2010/main" xmlns="" val="114781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pPr/>
              <a:t>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pPr/>
              <a:t>11/1/2016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pPr/>
              <a:t>11/1/2016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pPr/>
              <a:t>11/1/2016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pPr/>
              <a:t>11/1/2016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pPr/>
              <a:t>11/1/2016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pPr/>
              <a:t>11/1/2016</a:t>
            </a:fld>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pPr/>
              <a:t>11/1/2016</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2853615-BFDE-46DE-814C-47EC6EF6D371}" type="datetimeFigureOut">
              <a:rPr lang="el-GR" smtClean="0"/>
              <a:pPr/>
              <a:t>11/1/2016</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solidFill>
            <a:schemeClr val="bg2">
              <a:lumMod val="20000"/>
              <a:lumOff val="80000"/>
            </a:schemeClr>
          </a:solidFill>
        </p:spPr>
        <p:txBody>
          <a:bodyPr anchor="ctr">
            <a:normAutofit/>
          </a:bodyPr>
          <a:lstStyle/>
          <a:p>
            <a:r>
              <a:rPr lang="el-GR" altLang="el-GR" sz="2700" b="1" dirty="0" err="1" smtClean="0">
                <a:solidFill>
                  <a:schemeClr val="tx1"/>
                </a:solidFill>
                <a:latin typeface="Calibri" panose="020F0502020204030204" pitchFamily="34" charset="0"/>
              </a:rPr>
              <a:t>Ακαδ</a:t>
            </a:r>
            <a:r>
              <a:rPr lang="el-GR" altLang="el-GR" sz="2700" b="1" dirty="0">
                <a:solidFill>
                  <a:schemeClr val="tx1"/>
                </a:solidFill>
                <a:latin typeface="Calibri" panose="020F0502020204030204" pitchFamily="34" charset="0"/>
              </a:rPr>
              <a:t>. Έτος </a:t>
            </a:r>
            <a:r>
              <a:rPr lang="en-US" altLang="el-GR" sz="2700" b="1" dirty="0">
                <a:solidFill>
                  <a:schemeClr val="tx1"/>
                </a:solidFill>
                <a:latin typeface="Calibri" panose="020F0502020204030204" pitchFamily="34" charset="0"/>
              </a:rPr>
              <a:t>2015-2016</a:t>
            </a:r>
            <a:r>
              <a:rPr lang="el-GR" altLang="el-GR" sz="2700" b="1" dirty="0">
                <a:solidFill>
                  <a:schemeClr val="tx1"/>
                </a:solidFill>
                <a:latin typeface="Calibri" panose="020F0502020204030204" pitchFamily="34" charset="0"/>
              </a:rPr>
              <a:t> </a:t>
            </a:r>
            <a:r>
              <a:rPr lang="en-US" altLang="el-GR" sz="2700" b="1" dirty="0" smtClean="0">
                <a:solidFill>
                  <a:schemeClr val="tx1"/>
                </a:solidFill>
                <a:latin typeface="Calibri" panose="020F0502020204030204" pitchFamily="34" charset="0"/>
              </a:rPr>
              <a:t/>
            </a:r>
            <a:br>
              <a:rPr lang="en-US" altLang="el-GR" sz="2700" b="1" dirty="0" smtClean="0">
                <a:solidFill>
                  <a:schemeClr val="tx1"/>
                </a:solidFill>
                <a:latin typeface="Calibri" panose="020F0502020204030204" pitchFamily="34" charset="0"/>
              </a:rPr>
            </a:br>
            <a:r>
              <a:rPr lang="el-GR" altLang="el-GR" sz="2700" b="1" dirty="0" smtClean="0">
                <a:solidFill>
                  <a:schemeClr val="tx1"/>
                </a:solidFill>
                <a:latin typeface="Calibri" panose="020F0502020204030204" pitchFamily="34" charset="0"/>
              </a:rPr>
              <a:t>Χειμερινό </a:t>
            </a:r>
            <a:r>
              <a:rPr lang="el-GR" altLang="el-GR" sz="2700" b="1" dirty="0">
                <a:solidFill>
                  <a:schemeClr val="tx1"/>
                </a:solidFill>
                <a:latin typeface="Calibri" panose="020F0502020204030204" pitchFamily="34" charset="0"/>
              </a:rPr>
              <a:t>Εξάμηνο</a:t>
            </a:r>
            <a:endParaRPr lang="el-GR" sz="2700" b="1" dirty="0">
              <a:latin typeface="Calibri" panose="020F0502020204030204" pitchFamily="34" charset="0"/>
            </a:endParaRPr>
          </a:p>
        </p:txBody>
      </p:sp>
      <p:sp>
        <p:nvSpPr>
          <p:cNvPr id="3" name="Υπότιτλος 2"/>
          <p:cNvSpPr>
            <a:spLocks noGrp="1"/>
          </p:cNvSpPr>
          <p:nvPr>
            <p:ph type="subTitle" idx="1"/>
          </p:nvPr>
        </p:nvSpPr>
        <p:spPr/>
        <p:txBody>
          <a:bodyPr>
            <a:normAutofit/>
          </a:bodyPr>
          <a:lstStyle/>
          <a:p>
            <a:pPr algn="ctr">
              <a:spcBef>
                <a:spcPct val="0"/>
              </a:spcBef>
            </a:pPr>
            <a:r>
              <a:rPr lang="el-GR" altLang="el-GR" sz="2400" b="1" dirty="0" smtClean="0">
                <a:solidFill>
                  <a:schemeClr val="bg2">
                    <a:lumMod val="50000"/>
                  </a:schemeClr>
                </a:solidFill>
                <a:latin typeface="Calibri" panose="020F0502020204030204" pitchFamily="34" charset="0"/>
              </a:rPr>
              <a:t>Διδακτική </a:t>
            </a:r>
            <a:endParaRPr lang="el-GR" altLang="el-GR" sz="2400" b="1" dirty="0">
              <a:solidFill>
                <a:schemeClr val="bg2">
                  <a:lumMod val="50000"/>
                </a:schemeClr>
              </a:solidFill>
              <a:latin typeface="Calibri" panose="020F0502020204030204" pitchFamily="34" charset="0"/>
            </a:endParaRPr>
          </a:p>
          <a:p>
            <a:pPr algn="ctr">
              <a:spcBef>
                <a:spcPct val="0"/>
              </a:spcBef>
            </a:pPr>
            <a:r>
              <a:rPr lang="el-GR" altLang="el-GR" sz="2400" b="1" dirty="0">
                <a:solidFill>
                  <a:schemeClr val="bg2">
                    <a:lumMod val="50000"/>
                  </a:schemeClr>
                </a:solidFill>
                <a:latin typeface="Calibri" panose="020F0502020204030204" pitchFamily="34" charset="0"/>
              </a:rPr>
              <a:t>της Πρώτης Ανάγνωσης και Γραφής</a:t>
            </a:r>
          </a:p>
          <a:p>
            <a:endParaRPr lang="el-GR" sz="2400"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xmlns="" val="320386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F4BF251-B8F3-4EB1-9145-E7B1181E6300}" type="slidenum">
              <a:rPr lang="el-GR" altLang="el-GR" sz="1400" smtClean="0"/>
              <a:pPr eaLnBrk="1" hangingPunct="1">
                <a:spcBef>
                  <a:spcPct val="0"/>
                </a:spcBef>
                <a:buFontTx/>
                <a:buNone/>
              </a:pPr>
              <a:t>10</a:t>
            </a:fld>
            <a:endParaRPr lang="el-GR" altLang="el-GR" sz="1400" smtClean="0"/>
          </a:p>
        </p:txBody>
      </p:sp>
      <p:sp>
        <p:nvSpPr>
          <p:cNvPr id="7171" name="Text Box 2"/>
          <p:cNvSpPr txBox="1">
            <a:spLocks noChangeArrowheads="1"/>
          </p:cNvSpPr>
          <p:nvPr/>
        </p:nvSpPr>
        <p:spPr bwMode="auto">
          <a:xfrm>
            <a:off x="3962400" y="6096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7172" name="Text Box 3"/>
          <p:cNvSpPr txBox="1">
            <a:spLocks noChangeArrowheads="1"/>
          </p:cNvSpPr>
          <p:nvPr/>
        </p:nvSpPr>
        <p:spPr bwMode="auto">
          <a:xfrm>
            <a:off x="2057400" y="685800"/>
            <a:ext cx="4724400" cy="406400"/>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a:t>Γλωσσική διαφοροποίηση των μαθητών</a:t>
            </a:r>
          </a:p>
        </p:txBody>
      </p:sp>
      <p:sp>
        <p:nvSpPr>
          <p:cNvPr id="7173" name="Text Box 4"/>
          <p:cNvSpPr txBox="1">
            <a:spLocks noChangeArrowheads="1"/>
          </p:cNvSpPr>
          <p:nvPr/>
        </p:nvSpPr>
        <p:spPr bwMode="auto">
          <a:xfrm>
            <a:off x="2590800" y="1600200"/>
            <a:ext cx="3656013"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Γλωσσικοί κώδικες κατά </a:t>
            </a:r>
            <a:r>
              <a:rPr lang="en-US" altLang="el-GR" sz="1800"/>
              <a:t>Bernstein</a:t>
            </a:r>
            <a:endParaRPr lang="el-GR" altLang="el-GR" sz="1800"/>
          </a:p>
        </p:txBody>
      </p:sp>
      <p:sp>
        <p:nvSpPr>
          <p:cNvPr id="7174" name="Text Box 5"/>
          <p:cNvSpPr txBox="1">
            <a:spLocks noChangeArrowheads="1"/>
          </p:cNvSpPr>
          <p:nvPr/>
        </p:nvSpPr>
        <p:spPr bwMode="auto">
          <a:xfrm>
            <a:off x="685800" y="2590800"/>
            <a:ext cx="2971800" cy="2573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1800" b="1"/>
              <a:t>E</a:t>
            </a:r>
            <a:r>
              <a:rPr lang="el-GR" altLang="el-GR" sz="1800" b="1"/>
              <a:t>πεξεργασμένος</a:t>
            </a:r>
          </a:p>
          <a:p>
            <a:pPr algn="ctr" eaLnBrk="1" hangingPunct="1">
              <a:spcBef>
                <a:spcPct val="0"/>
              </a:spcBef>
              <a:buFontTx/>
              <a:buNone/>
            </a:pPr>
            <a:r>
              <a:rPr lang="el-GR" altLang="el-GR" sz="1800"/>
              <a:t>(</a:t>
            </a:r>
            <a:r>
              <a:rPr lang="en-US" altLang="el-GR" sz="1800"/>
              <a:t>elaborated code)</a:t>
            </a:r>
          </a:p>
          <a:p>
            <a:pPr eaLnBrk="1" hangingPunct="1">
              <a:spcBef>
                <a:spcPct val="0"/>
              </a:spcBef>
              <a:buFontTx/>
              <a:buNone/>
            </a:pPr>
            <a:endParaRPr lang="en-US" altLang="el-GR" sz="1800"/>
          </a:p>
          <a:p>
            <a:pPr eaLnBrk="1" hangingPunct="1">
              <a:spcBef>
                <a:spcPct val="0"/>
              </a:spcBef>
            </a:pPr>
            <a:r>
              <a:rPr lang="el-GR" altLang="el-GR" sz="1800"/>
              <a:t> λεξιλογικός πλούτος</a:t>
            </a:r>
            <a:r>
              <a:rPr lang="en-US" altLang="el-GR" sz="1800"/>
              <a:t> </a:t>
            </a:r>
            <a:endParaRPr lang="el-GR" altLang="el-GR" sz="1800"/>
          </a:p>
          <a:p>
            <a:pPr eaLnBrk="1" hangingPunct="1">
              <a:spcBef>
                <a:spcPct val="0"/>
              </a:spcBef>
            </a:pPr>
            <a:r>
              <a:rPr lang="el-GR" altLang="el-GR" sz="1800"/>
              <a:t> αφηρημένες έννοιες</a:t>
            </a:r>
          </a:p>
          <a:p>
            <a:pPr eaLnBrk="1" hangingPunct="1">
              <a:spcBef>
                <a:spcPct val="0"/>
              </a:spcBef>
            </a:pPr>
            <a:r>
              <a:rPr lang="el-GR" altLang="el-GR" sz="1800"/>
              <a:t> υποτακτική σύνδεση</a:t>
            </a:r>
          </a:p>
          <a:p>
            <a:pPr eaLnBrk="1" hangingPunct="1">
              <a:spcBef>
                <a:spcPct val="0"/>
              </a:spcBef>
            </a:pPr>
            <a:r>
              <a:rPr lang="el-GR" altLang="el-GR" sz="1800"/>
              <a:t> προσωπικός χαρακτήρας</a:t>
            </a:r>
          </a:p>
          <a:p>
            <a:pPr eaLnBrk="1" hangingPunct="1">
              <a:spcBef>
                <a:spcPct val="0"/>
              </a:spcBef>
            </a:pPr>
            <a:r>
              <a:rPr lang="el-GR" altLang="el-GR" sz="1800"/>
              <a:t> ποικίλες χωροχρονικές αναφορές 	</a:t>
            </a:r>
          </a:p>
        </p:txBody>
      </p:sp>
      <p:sp>
        <p:nvSpPr>
          <p:cNvPr id="7175" name="Text Box 6"/>
          <p:cNvSpPr txBox="1">
            <a:spLocks noChangeArrowheads="1"/>
          </p:cNvSpPr>
          <p:nvPr/>
        </p:nvSpPr>
        <p:spPr bwMode="auto">
          <a:xfrm>
            <a:off x="5334000" y="2514600"/>
            <a:ext cx="3048000" cy="22987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Περιορισμένος</a:t>
            </a:r>
            <a:endParaRPr lang="en-US" altLang="el-GR" sz="1800" b="1"/>
          </a:p>
          <a:p>
            <a:pPr algn="ctr" eaLnBrk="1" hangingPunct="1">
              <a:spcBef>
                <a:spcPct val="0"/>
              </a:spcBef>
              <a:buFontTx/>
              <a:buNone/>
            </a:pPr>
            <a:r>
              <a:rPr lang="en-US" altLang="el-GR" sz="1800"/>
              <a:t>(restricted code)</a:t>
            </a:r>
            <a:endParaRPr lang="el-GR" altLang="el-GR" sz="1800"/>
          </a:p>
          <a:p>
            <a:pPr eaLnBrk="1" hangingPunct="1">
              <a:spcBef>
                <a:spcPct val="0"/>
              </a:spcBef>
              <a:buFontTx/>
              <a:buNone/>
            </a:pPr>
            <a:endParaRPr lang="el-GR" altLang="el-GR" sz="1800"/>
          </a:p>
          <a:p>
            <a:pPr eaLnBrk="1" hangingPunct="1">
              <a:spcBef>
                <a:spcPct val="0"/>
              </a:spcBef>
            </a:pPr>
            <a:r>
              <a:rPr lang="el-GR" altLang="el-GR" sz="1800"/>
              <a:t> μικρές φράσεις</a:t>
            </a:r>
          </a:p>
          <a:p>
            <a:pPr eaLnBrk="1" hangingPunct="1">
              <a:spcBef>
                <a:spcPct val="0"/>
              </a:spcBef>
            </a:pPr>
            <a:r>
              <a:rPr lang="el-GR" altLang="el-GR" sz="1800"/>
              <a:t> απλός, ελλιπής λόγος </a:t>
            </a:r>
          </a:p>
          <a:p>
            <a:pPr eaLnBrk="1" hangingPunct="1">
              <a:spcBef>
                <a:spcPct val="0"/>
              </a:spcBef>
            </a:pPr>
            <a:r>
              <a:rPr lang="el-GR" altLang="el-GR" sz="1800"/>
              <a:t> παρατακτική σύνδεση</a:t>
            </a:r>
          </a:p>
          <a:p>
            <a:pPr eaLnBrk="1" hangingPunct="1">
              <a:spcBef>
                <a:spcPct val="0"/>
              </a:spcBef>
            </a:pPr>
            <a:r>
              <a:rPr lang="el-GR" altLang="el-GR" sz="1800"/>
              <a:t> επιτακτικός τόνος</a:t>
            </a:r>
          </a:p>
          <a:p>
            <a:pPr eaLnBrk="1" hangingPunct="1">
              <a:spcBef>
                <a:spcPct val="0"/>
              </a:spcBef>
            </a:pPr>
            <a:r>
              <a:rPr lang="el-GR" altLang="el-GR" sz="1800"/>
              <a:t> εμμονή στο </a:t>
            </a:r>
            <a:r>
              <a:rPr lang="el-GR" altLang="el-GR" sz="1800" b="1" i="1"/>
              <a:t>εδώ</a:t>
            </a:r>
            <a:r>
              <a:rPr lang="el-GR" altLang="el-GR" sz="1800"/>
              <a:t> και </a:t>
            </a:r>
            <a:r>
              <a:rPr lang="el-GR" altLang="el-GR" sz="1800" b="1" i="1"/>
              <a:t>τώρα</a:t>
            </a:r>
          </a:p>
        </p:txBody>
      </p:sp>
      <p:sp>
        <p:nvSpPr>
          <p:cNvPr id="7176" name="Line 7"/>
          <p:cNvSpPr>
            <a:spLocks noChangeShapeType="1"/>
          </p:cNvSpPr>
          <p:nvPr/>
        </p:nvSpPr>
        <p:spPr bwMode="auto">
          <a:xfrm>
            <a:off x="838200" y="5791200"/>
            <a:ext cx="457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7177" name="Text Box 8"/>
          <p:cNvSpPr txBox="1">
            <a:spLocks noChangeArrowheads="1"/>
          </p:cNvSpPr>
          <p:nvPr/>
        </p:nvSpPr>
        <p:spPr bwMode="auto">
          <a:xfrm>
            <a:off x="746125" y="5903913"/>
            <a:ext cx="68722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u="sng"/>
              <a:t>Περιβάλλον</a:t>
            </a:r>
            <a:r>
              <a:rPr lang="el-GR" altLang="el-GR" sz="1800"/>
              <a:t>: </a:t>
            </a:r>
            <a:r>
              <a:rPr lang="el-GR" altLang="el-GR" sz="1800" b="1" i="1"/>
              <a:t>ενήλικες, κοινωνική αλληλεπίδραση, επικοινωνία</a:t>
            </a:r>
          </a:p>
        </p:txBody>
      </p:sp>
      <p:cxnSp>
        <p:nvCxnSpPr>
          <p:cNvPr id="7178" name="AutoShape 9"/>
          <p:cNvCxnSpPr>
            <a:cxnSpLocks noChangeShapeType="1"/>
            <a:endCxn id="7174" idx="0"/>
          </p:cNvCxnSpPr>
          <p:nvPr/>
        </p:nvCxnSpPr>
        <p:spPr bwMode="auto">
          <a:xfrm flipH="1">
            <a:off x="2171700" y="1981200"/>
            <a:ext cx="2286000" cy="609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79" name="AutoShape 10"/>
          <p:cNvCxnSpPr>
            <a:cxnSpLocks noChangeShapeType="1"/>
            <a:stCxn id="7173" idx="2"/>
            <a:endCxn id="7175" idx="0"/>
          </p:cNvCxnSpPr>
          <p:nvPr/>
        </p:nvCxnSpPr>
        <p:spPr bwMode="auto">
          <a:xfrm>
            <a:off x="4419600" y="1976438"/>
            <a:ext cx="2438400" cy="5381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35063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5A158A7-1E53-413A-AD47-74A98256BD11}" type="slidenum">
              <a:rPr lang="el-GR" altLang="el-GR" sz="1400" smtClean="0"/>
              <a:pPr eaLnBrk="1" hangingPunct="1">
                <a:spcBef>
                  <a:spcPct val="0"/>
                </a:spcBef>
                <a:buFontTx/>
                <a:buNone/>
              </a:pPr>
              <a:t>11</a:t>
            </a:fld>
            <a:endParaRPr lang="el-GR" altLang="el-GR" sz="1400" smtClean="0"/>
          </a:p>
        </p:txBody>
      </p:sp>
      <p:sp>
        <p:nvSpPr>
          <p:cNvPr id="8195" name="Text Box 2"/>
          <p:cNvSpPr txBox="1">
            <a:spLocks noChangeArrowheads="1"/>
          </p:cNvSpPr>
          <p:nvPr/>
        </p:nvSpPr>
        <p:spPr bwMode="auto">
          <a:xfrm>
            <a:off x="2895600" y="533400"/>
            <a:ext cx="3249613"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Κριτήρια οργάνωσης </a:t>
            </a:r>
          </a:p>
          <a:p>
            <a:pPr algn="ctr" eaLnBrk="1" hangingPunct="1">
              <a:spcBef>
                <a:spcPct val="0"/>
              </a:spcBef>
              <a:buFontTx/>
              <a:buNone/>
            </a:pPr>
            <a:r>
              <a:rPr lang="el-GR" altLang="el-GR" sz="1800" b="1"/>
              <a:t>της γλωσσικής διδασκαλίας</a:t>
            </a:r>
          </a:p>
        </p:txBody>
      </p:sp>
      <p:sp>
        <p:nvSpPr>
          <p:cNvPr id="8196" name="Text Box 3"/>
          <p:cNvSpPr txBox="1">
            <a:spLocks noChangeArrowheads="1"/>
          </p:cNvSpPr>
          <p:nvPr/>
        </p:nvSpPr>
        <p:spPr bwMode="auto">
          <a:xfrm>
            <a:off x="762000" y="1600200"/>
            <a:ext cx="7223125"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45000"/>
              </a:lnSpc>
              <a:spcBef>
                <a:spcPct val="0"/>
              </a:spcBef>
              <a:buFont typeface="Wingdings" pitchFamily="2" charset="2"/>
              <a:buChar char="ü"/>
            </a:pPr>
            <a:r>
              <a:rPr lang="el-GR" altLang="el-GR" sz="1800"/>
              <a:t> Ανατροφοδότηση διαδικασιών παραγωγής και χρήσης του λόγου</a:t>
            </a:r>
          </a:p>
          <a:p>
            <a:pPr eaLnBrk="1" hangingPunct="1">
              <a:lnSpc>
                <a:spcPct val="145000"/>
              </a:lnSpc>
              <a:spcBef>
                <a:spcPct val="0"/>
              </a:spcBef>
              <a:buFont typeface="Wingdings" pitchFamily="2" charset="2"/>
              <a:buChar char="ü"/>
            </a:pPr>
            <a:r>
              <a:rPr lang="el-GR" altLang="el-GR" sz="1800"/>
              <a:t> Γνωστική ανάπτυξη του παιδιού</a:t>
            </a:r>
          </a:p>
          <a:p>
            <a:pPr eaLnBrk="1" hangingPunct="1">
              <a:lnSpc>
                <a:spcPct val="145000"/>
              </a:lnSpc>
              <a:spcBef>
                <a:spcPct val="0"/>
              </a:spcBef>
              <a:buFont typeface="Wingdings" pitchFamily="2" charset="2"/>
              <a:buChar char="ü"/>
            </a:pPr>
            <a:r>
              <a:rPr lang="el-GR" altLang="el-GR" sz="1800"/>
              <a:t> Προτεραιότητα του προφορικού σε σχέση με το γραπτό λόγο</a:t>
            </a:r>
          </a:p>
          <a:p>
            <a:pPr eaLnBrk="1" hangingPunct="1">
              <a:lnSpc>
                <a:spcPct val="145000"/>
              </a:lnSpc>
              <a:spcBef>
                <a:spcPct val="0"/>
              </a:spcBef>
              <a:buFont typeface="Wingdings" pitchFamily="2" charset="2"/>
              <a:buChar char="ü"/>
            </a:pPr>
            <a:r>
              <a:rPr lang="el-GR" altLang="el-GR" sz="1800"/>
              <a:t> Ενιαιοποίηση του γλωσσικού μαθήματος</a:t>
            </a:r>
          </a:p>
          <a:p>
            <a:pPr eaLnBrk="1" hangingPunct="1">
              <a:lnSpc>
                <a:spcPct val="145000"/>
              </a:lnSpc>
              <a:spcBef>
                <a:spcPct val="0"/>
              </a:spcBef>
              <a:buFont typeface="Wingdings" pitchFamily="2" charset="2"/>
              <a:buChar char="ü"/>
            </a:pPr>
            <a:r>
              <a:rPr lang="el-GR" altLang="el-GR" sz="1800"/>
              <a:t> Επιλεκτική χρήση κειμένων</a:t>
            </a:r>
          </a:p>
          <a:p>
            <a:pPr eaLnBrk="1" hangingPunct="1">
              <a:lnSpc>
                <a:spcPct val="145000"/>
              </a:lnSpc>
              <a:spcBef>
                <a:spcPct val="0"/>
              </a:spcBef>
              <a:buFont typeface="Wingdings" pitchFamily="2" charset="2"/>
              <a:buChar char="ü"/>
            </a:pPr>
            <a:r>
              <a:rPr lang="el-GR" altLang="el-GR" sz="1800"/>
              <a:t> Επιστημονική και διδακτική επάρκεια του δασκάλου</a:t>
            </a:r>
          </a:p>
          <a:p>
            <a:pPr eaLnBrk="1" hangingPunct="1">
              <a:lnSpc>
                <a:spcPct val="145000"/>
              </a:lnSpc>
              <a:spcBef>
                <a:spcPct val="0"/>
              </a:spcBef>
              <a:buFont typeface="Wingdings" pitchFamily="2" charset="2"/>
              <a:buChar char="ü"/>
            </a:pPr>
            <a:r>
              <a:rPr lang="el-GR" altLang="el-GR" sz="1800"/>
              <a:t> Συνεξέταση γλωσσικών φαινομένων (συντακτικών, μορφολογικών, </a:t>
            </a:r>
          </a:p>
          <a:p>
            <a:pPr eaLnBrk="1" hangingPunct="1">
              <a:lnSpc>
                <a:spcPct val="145000"/>
              </a:lnSpc>
              <a:spcBef>
                <a:spcPct val="0"/>
              </a:spcBef>
              <a:buFont typeface="Wingdings" pitchFamily="2" charset="2"/>
              <a:buNone/>
            </a:pPr>
            <a:r>
              <a:rPr lang="el-GR" altLang="el-GR" sz="1800"/>
              <a:t>    σημασιολογικών)</a:t>
            </a:r>
          </a:p>
          <a:p>
            <a:pPr eaLnBrk="1" hangingPunct="1">
              <a:lnSpc>
                <a:spcPct val="145000"/>
              </a:lnSpc>
              <a:spcBef>
                <a:spcPct val="0"/>
              </a:spcBef>
              <a:buFont typeface="Wingdings" pitchFamily="2" charset="2"/>
              <a:buChar char="ü"/>
            </a:pPr>
            <a:r>
              <a:rPr lang="el-GR" altLang="el-GR" sz="1800"/>
              <a:t> Επικοινωνιακό πλαίσιο (λειτουργική χρήση της γλώσσας)</a:t>
            </a:r>
          </a:p>
          <a:p>
            <a:pPr eaLnBrk="1" hangingPunct="1">
              <a:lnSpc>
                <a:spcPct val="145000"/>
              </a:lnSpc>
              <a:spcBef>
                <a:spcPct val="0"/>
              </a:spcBef>
              <a:buFont typeface="Wingdings" pitchFamily="2" charset="2"/>
              <a:buChar char="ü"/>
            </a:pPr>
            <a:r>
              <a:rPr lang="el-GR" altLang="el-GR" sz="1800"/>
              <a:t> Συσχέτιση με την ατομική και συλλογική πρακτική κάθε μαθήματος </a:t>
            </a:r>
          </a:p>
        </p:txBody>
      </p:sp>
    </p:spTree>
    <p:extLst>
      <p:ext uri="{BB962C8B-B14F-4D97-AF65-F5344CB8AC3E}">
        <p14:creationId xmlns:p14="http://schemas.microsoft.com/office/powerpoint/2010/main" xmlns="" val="104527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5B87E0C-22DA-4B61-9E17-AC28A0FF490C}" type="slidenum">
              <a:rPr lang="el-GR" altLang="el-GR" sz="1400" smtClean="0"/>
              <a:pPr eaLnBrk="1" hangingPunct="1">
                <a:spcBef>
                  <a:spcPct val="0"/>
                </a:spcBef>
                <a:buFontTx/>
                <a:buNone/>
              </a:pPr>
              <a:t>12</a:t>
            </a:fld>
            <a:endParaRPr lang="el-GR" altLang="el-GR" sz="1400" smtClean="0"/>
          </a:p>
        </p:txBody>
      </p:sp>
      <p:sp>
        <p:nvSpPr>
          <p:cNvPr id="10243" name="Text Box 3"/>
          <p:cNvSpPr txBox="1">
            <a:spLocks noChangeArrowheads="1"/>
          </p:cNvSpPr>
          <p:nvPr/>
        </p:nvSpPr>
        <p:spPr bwMode="auto">
          <a:xfrm>
            <a:off x="3249613" y="533400"/>
            <a:ext cx="263842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Η γλωσσική ανάπτυξη</a:t>
            </a:r>
          </a:p>
          <a:p>
            <a:pPr algn="ctr" eaLnBrk="1" hangingPunct="1">
              <a:spcBef>
                <a:spcPct val="0"/>
              </a:spcBef>
              <a:buFontTx/>
              <a:buNone/>
            </a:pPr>
            <a:r>
              <a:rPr lang="el-GR" altLang="el-GR" sz="1800" b="1"/>
              <a:t>του παιδιού</a:t>
            </a:r>
          </a:p>
        </p:txBody>
      </p:sp>
      <p:sp>
        <p:nvSpPr>
          <p:cNvPr id="10244" name="Text Box 4"/>
          <p:cNvSpPr txBox="1">
            <a:spLocks noChangeArrowheads="1"/>
          </p:cNvSpPr>
          <p:nvPr/>
        </p:nvSpPr>
        <p:spPr bwMode="auto">
          <a:xfrm>
            <a:off x="1289050" y="1720850"/>
            <a:ext cx="2520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γλωσσική ικανότητα</a:t>
            </a:r>
          </a:p>
          <a:p>
            <a:pPr algn="ctr" eaLnBrk="1" hangingPunct="1">
              <a:spcBef>
                <a:spcPct val="0"/>
              </a:spcBef>
              <a:buFontTx/>
              <a:buNone/>
            </a:pPr>
            <a:r>
              <a:rPr lang="en-US" altLang="el-GR" sz="1800"/>
              <a:t>(linguistic competence)</a:t>
            </a:r>
            <a:endParaRPr lang="el-GR" altLang="el-GR" sz="1800"/>
          </a:p>
        </p:txBody>
      </p:sp>
      <p:sp>
        <p:nvSpPr>
          <p:cNvPr id="10245" name="Text Box 5"/>
          <p:cNvSpPr txBox="1">
            <a:spLocks noChangeArrowheads="1"/>
          </p:cNvSpPr>
          <p:nvPr/>
        </p:nvSpPr>
        <p:spPr bwMode="auto">
          <a:xfrm>
            <a:off x="1143000" y="3505200"/>
            <a:ext cx="28749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i="1"/>
              <a:t>δομικό</a:t>
            </a:r>
            <a:r>
              <a:rPr lang="el-GR" altLang="el-GR" sz="1800"/>
              <a:t> στοιχείο</a:t>
            </a:r>
          </a:p>
          <a:p>
            <a:pPr algn="ctr" eaLnBrk="1" hangingPunct="1">
              <a:spcBef>
                <a:spcPct val="0"/>
              </a:spcBef>
              <a:buFontTx/>
              <a:buNone/>
            </a:pPr>
            <a:r>
              <a:rPr lang="el-GR" altLang="el-GR" sz="1800"/>
              <a:t>της γλωσσικής λειτουργίας</a:t>
            </a:r>
          </a:p>
        </p:txBody>
      </p:sp>
      <p:sp>
        <p:nvSpPr>
          <p:cNvPr id="10246" name="Text Box 6"/>
          <p:cNvSpPr txBox="1">
            <a:spLocks noChangeArrowheads="1"/>
          </p:cNvSpPr>
          <p:nvPr/>
        </p:nvSpPr>
        <p:spPr bwMode="auto">
          <a:xfrm>
            <a:off x="228600" y="4913313"/>
            <a:ext cx="1555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a:t>Φωνολογική</a:t>
            </a:r>
          </a:p>
          <a:p>
            <a:pPr eaLnBrk="1" hangingPunct="1">
              <a:spcBef>
                <a:spcPct val="0"/>
              </a:spcBef>
              <a:buFontTx/>
              <a:buNone/>
            </a:pPr>
            <a:r>
              <a:rPr lang="el-GR" altLang="el-GR" sz="1800"/>
              <a:t>ανάπτυξη</a:t>
            </a:r>
          </a:p>
        </p:txBody>
      </p:sp>
      <p:sp>
        <p:nvSpPr>
          <p:cNvPr id="10247" name="Text Box 7"/>
          <p:cNvSpPr txBox="1">
            <a:spLocks noChangeArrowheads="1"/>
          </p:cNvSpPr>
          <p:nvPr/>
        </p:nvSpPr>
        <p:spPr bwMode="auto">
          <a:xfrm>
            <a:off x="1916113" y="4921250"/>
            <a:ext cx="14462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800"/>
              <a:t> </a:t>
            </a:r>
            <a:r>
              <a:rPr lang="el-GR" altLang="el-GR" sz="1800" b="1"/>
              <a:t>Συντακτική</a:t>
            </a:r>
          </a:p>
          <a:p>
            <a:pPr eaLnBrk="1" hangingPunct="1">
              <a:spcBef>
                <a:spcPct val="0"/>
              </a:spcBef>
              <a:buFontTx/>
              <a:buNone/>
            </a:pPr>
            <a:r>
              <a:rPr lang="en-US" altLang="el-GR" sz="1800"/>
              <a:t>  </a:t>
            </a:r>
            <a:r>
              <a:rPr lang="el-GR" altLang="el-GR" sz="1800"/>
              <a:t>ανάπτυξη</a:t>
            </a:r>
          </a:p>
        </p:txBody>
      </p:sp>
      <p:sp>
        <p:nvSpPr>
          <p:cNvPr id="10248" name="Text Box 8"/>
          <p:cNvSpPr txBox="1">
            <a:spLocks noChangeArrowheads="1"/>
          </p:cNvSpPr>
          <p:nvPr/>
        </p:nvSpPr>
        <p:spPr bwMode="auto">
          <a:xfrm>
            <a:off x="3505200" y="4921250"/>
            <a:ext cx="18256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a:t>Σημασιολογική</a:t>
            </a:r>
          </a:p>
          <a:p>
            <a:pPr eaLnBrk="1" hangingPunct="1">
              <a:spcBef>
                <a:spcPct val="0"/>
              </a:spcBef>
              <a:buFontTx/>
              <a:buNone/>
            </a:pPr>
            <a:r>
              <a:rPr lang="el-GR" altLang="el-GR" sz="1800"/>
              <a:t>ανάπτυξη</a:t>
            </a:r>
          </a:p>
        </p:txBody>
      </p:sp>
      <p:sp>
        <p:nvSpPr>
          <p:cNvPr id="10249" name="Text Box 10"/>
          <p:cNvSpPr txBox="1">
            <a:spLocks noChangeArrowheads="1"/>
          </p:cNvSpPr>
          <p:nvPr/>
        </p:nvSpPr>
        <p:spPr bwMode="auto">
          <a:xfrm>
            <a:off x="5049838" y="3505200"/>
            <a:ext cx="28749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i="1"/>
              <a:t>λειτουργικό</a:t>
            </a:r>
            <a:r>
              <a:rPr lang="el-GR" altLang="el-GR" sz="1800"/>
              <a:t> στοιχείο</a:t>
            </a:r>
          </a:p>
          <a:p>
            <a:pPr algn="ctr" eaLnBrk="1" hangingPunct="1">
              <a:spcBef>
                <a:spcPct val="0"/>
              </a:spcBef>
              <a:buFontTx/>
              <a:buNone/>
            </a:pPr>
            <a:r>
              <a:rPr lang="el-GR" altLang="el-GR" sz="1800"/>
              <a:t>της γλωσσικής λειτουργίας</a:t>
            </a:r>
          </a:p>
        </p:txBody>
      </p:sp>
      <p:sp>
        <p:nvSpPr>
          <p:cNvPr id="10250" name="Text Box 11"/>
          <p:cNvSpPr txBox="1">
            <a:spLocks noChangeArrowheads="1"/>
          </p:cNvSpPr>
          <p:nvPr/>
        </p:nvSpPr>
        <p:spPr bwMode="auto">
          <a:xfrm>
            <a:off x="5213350" y="1720850"/>
            <a:ext cx="2559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γλωσσική απόδοση</a:t>
            </a:r>
          </a:p>
          <a:p>
            <a:pPr algn="ctr" eaLnBrk="1" hangingPunct="1">
              <a:spcBef>
                <a:spcPct val="0"/>
              </a:spcBef>
              <a:buFontTx/>
              <a:buNone/>
            </a:pPr>
            <a:r>
              <a:rPr lang="en-US" altLang="el-GR" sz="1800"/>
              <a:t>(linguistic performance)</a:t>
            </a:r>
            <a:endParaRPr lang="el-GR" altLang="el-GR" sz="1800"/>
          </a:p>
        </p:txBody>
      </p:sp>
      <p:cxnSp>
        <p:nvCxnSpPr>
          <p:cNvPr id="10251" name="AutoShape 12"/>
          <p:cNvCxnSpPr>
            <a:cxnSpLocks noChangeShapeType="1"/>
            <a:endCxn id="10245" idx="0"/>
          </p:cNvCxnSpPr>
          <p:nvPr/>
        </p:nvCxnSpPr>
        <p:spPr bwMode="auto">
          <a:xfrm flipH="1">
            <a:off x="2581275" y="2438400"/>
            <a:ext cx="9525" cy="1066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2" name="AutoShape 13"/>
          <p:cNvCxnSpPr>
            <a:cxnSpLocks noChangeShapeType="1"/>
            <a:stCxn id="10250" idx="2"/>
            <a:endCxn id="10249" idx="0"/>
          </p:cNvCxnSpPr>
          <p:nvPr/>
        </p:nvCxnSpPr>
        <p:spPr bwMode="auto">
          <a:xfrm flipH="1">
            <a:off x="6488113" y="2362200"/>
            <a:ext cx="4762" cy="11430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3" name="AutoShape 15"/>
          <p:cNvCxnSpPr>
            <a:cxnSpLocks noChangeShapeType="1"/>
            <a:stCxn id="10243" idx="2"/>
            <a:endCxn id="10244" idx="0"/>
          </p:cNvCxnSpPr>
          <p:nvPr/>
        </p:nvCxnSpPr>
        <p:spPr bwMode="auto">
          <a:xfrm flipH="1">
            <a:off x="2549525" y="1184275"/>
            <a:ext cx="2019300" cy="5365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4" name="AutoShape 16"/>
          <p:cNvCxnSpPr>
            <a:cxnSpLocks noChangeShapeType="1"/>
            <a:stCxn id="10243" idx="2"/>
            <a:endCxn id="10250" idx="0"/>
          </p:cNvCxnSpPr>
          <p:nvPr/>
        </p:nvCxnSpPr>
        <p:spPr bwMode="auto">
          <a:xfrm>
            <a:off x="4568825" y="1184275"/>
            <a:ext cx="1924050" cy="5365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5" name="AutoShape 17"/>
          <p:cNvCxnSpPr>
            <a:cxnSpLocks noChangeShapeType="1"/>
            <a:stCxn id="10245" idx="2"/>
            <a:endCxn id="10247" idx="0"/>
          </p:cNvCxnSpPr>
          <p:nvPr/>
        </p:nvCxnSpPr>
        <p:spPr bwMode="auto">
          <a:xfrm>
            <a:off x="2581275" y="4146550"/>
            <a:ext cx="58738" cy="7747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6" name="AutoShape 18"/>
          <p:cNvCxnSpPr>
            <a:cxnSpLocks noChangeShapeType="1"/>
            <a:stCxn id="10245" idx="2"/>
            <a:endCxn id="10246" idx="0"/>
          </p:cNvCxnSpPr>
          <p:nvPr/>
        </p:nvCxnSpPr>
        <p:spPr bwMode="auto">
          <a:xfrm flipH="1">
            <a:off x="1006475" y="4146550"/>
            <a:ext cx="1574800" cy="76676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0257" name="AutoShape 19"/>
          <p:cNvCxnSpPr>
            <a:cxnSpLocks noChangeShapeType="1"/>
            <a:stCxn id="10245" idx="2"/>
            <a:endCxn id="10248" idx="0"/>
          </p:cNvCxnSpPr>
          <p:nvPr/>
        </p:nvCxnSpPr>
        <p:spPr bwMode="auto">
          <a:xfrm>
            <a:off x="2581275" y="4146550"/>
            <a:ext cx="1836738" cy="7747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790629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C86314-8266-4816-AA4F-417F2AC09F93}" type="slidenum">
              <a:rPr lang="el-GR" altLang="el-GR" sz="1400" smtClean="0"/>
              <a:pPr eaLnBrk="1" hangingPunct="1">
                <a:spcBef>
                  <a:spcPct val="0"/>
                </a:spcBef>
                <a:buFontTx/>
                <a:buNone/>
              </a:pPr>
              <a:t>13</a:t>
            </a:fld>
            <a:endParaRPr lang="el-GR" altLang="el-GR" sz="1400" smtClean="0"/>
          </a:p>
        </p:txBody>
      </p:sp>
      <p:sp>
        <p:nvSpPr>
          <p:cNvPr id="11267" name="Rectangle 10"/>
          <p:cNvSpPr>
            <a:spLocks noChangeArrowheads="1"/>
          </p:cNvSpPr>
          <p:nvPr/>
        </p:nvSpPr>
        <p:spPr bwMode="auto">
          <a:xfrm>
            <a:off x="5105400" y="3352800"/>
            <a:ext cx="3810000" cy="2590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11268" name="Text Box 3"/>
          <p:cNvSpPr txBox="1">
            <a:spLocks noChangeArrowheads="1"/>
          </p:cNvSpPr>
          <p:nvPr/>
        </p:nvSpPr>
        <p:spPr bwMode="auto">
          <a:xfrm>
            <a:off x="3035300" y="533400"/>
            <a:ext cx="3060700" cy="650875"/>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Οι 3 φάσεις</a:t>
            </a:r>
          </a:p>
          <a:p>
            <a:pPr algn="ctr" eaLnBrk="1" hangingPunct="1">
              <a:spcBef>
                <a:spcPct val="0"/>
              </a:spcBef>
              <a:buFontTx/>
              <a:buNone/>
            </a:pPr>
            <a:r>
              <a:rPr lang="el-GR" altLang="el-GR" sz="1800"/>
              <a:t>της φωνολογικής ανάπτυξης</a:t>
            </a:r>
          </a:p>
        </p:txBody>
      </p:sp>
      <p:sp>
        <p:nvSpPr>
          <p:cNvPr id="11269" name="Text Box 4"/>
          <p:cNvSpPr txBox="1">
            <a:spLocks noChangeArrowheads="1"/>
          </p:cNvSpPr>
          <p:nvPr/>
        </p:nvSpPr>
        <p:spPr bwMode="auto">
          <a:xfrm>
            <a:off x="315913" y="2017713"/>
            <a:ext cx="297973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άναρθρες φωνές – βάβισμα</a:t>
            </a:r>
          </a:p>
          <a:p>
            <a:pPr algn="ctr" eaLnBrk="1" hangingPunct="1">
              <a:spcBef>
                <a:spcPct val="0"/>
              </a:spcBef>
              <a:buFontTx/>
              <a:buNone/>
            </a:pPr>
            <a:r>
              <a:rPr lang="en-US" altLang="el-GR" sz="1800"/>
              <a:t>(babbling)</a:t>
            </a:r>
          </a:p>
          <a:p>
            <a:pPr algn="ctr" eaLnBrk="1" hangingPunct="1">
              <a:spcBef>
                <a:spcPct val="0"/>
              </a:spcBef>
              <a:buFontTx/>
              <a:buNone/>
            </a:pPr>
            <a:r>
              <a:rPr lang="en-US" altLang="el-GR" sz="1800"/>
              <a:t>(</a:t>
            </a:r>
            <a:r>
              <a:rPr lang="el-GR" altLang="el-GR" sz="1800"/>
              <a:t>έως 8 μηνών)</a:t>
            </a:r>
          </a:p>
        </p:txBody>
      </p:sp>
      <p:sp>
        <p:nvSpPr>
          <p:cNvPr id="11270" name="Text Box 5"/>
          <p:cNvSpPr txBox="1">
            <a:spLocks noChangeArrowheads="1"/>
          </p:cNvSpPr>
          <p:nvPr/>
        </p:nvSpPr>
        <p:spPr bwMode="auto">
          <a:xfrm>
            <a:off x="2286000" y="3581400"/>
            <a:ext cx="222091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ιδιόρρυθμα</a:t>
            </a:r>
          </a:p>
          <a:p>
            <a:pPr algn="ctr" eaLnBrk="1" hangingPunct="1">
              <a:spcBef>
                <a:spcPct val="0"/>
              </a:spcBef>
              <a:buFontTx/>
              <a:buNone/>
            </a:pPr>
            <a:r>
              <a:rPr lang="el-GR" altLang="el-GR" sz="1800"/>
              <a:t>φωνολογικά σύνολα</a:t>
            </a:r>
          </a:p>
          <a:p>
            <a:pPr algn="ctr" eaLnBrk="1" hangingPunct="1">
              <a:spcBef>
                <a:spcPct val="0"/>
              </a:spcBef>
              <a:buFontTx/>
              <a:buNone/>
            </a:pPr>
            <a:r>
              <a:rPr lang="el-GR" altLang="el-GR" sz="1800"/>
              <a:t>(έως 1 έτους) </a:t>
            </a:r>
          </a:p>
        </p:txBody>
      </p:sp>
      <p:sp>
        <p:nvSpPr>
          <p:cNvPr id="11271" name="Text Box 6"/>
          <p:cNvSpPr txBox="1">
            <a:spLocks noChangeArrowheads="1"/>
          </p:cNvSpPr>
          <p:nvPr/>
        </p:nvSpPr>
        <p:spPr bwMode="auto">
          <a:xfrm>
            <a:off x="4953000" y="2057400"/>
            <a:ext cx="4038600"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90513" indent="-104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Ολοφραστικό στάδιο</a:t>
            </a:r>
          </a:p>
          <a:p>
            <a:pPr algn="ctr" eaLnBrk="1" hangingPunct="1">
              <a:spcBef>
                <a:spcPct val="0"/>
              </a:spcBef>
              <a:buFontTx/>
              <a:buNone/>
            </a:pPr>
            <a:r>
              <a:rPr lang="el-GR" altLang="el-GR" sz="1800"/>
              <a:t>(μετά τον 1ο χρόνο)</a:t>
            </a:r>
          </a:p>
          <a:p>
            <a:pPr algn="ctr" eaLnBrk="1" hangingPunct="1">
              <a:spcBef>
                <a:spcPct val="0"/>
              </a:spcBef>
              <a:buFontTx/>
              <a:buNone/>
            </a:pPr>
            <a:endParaRPr lang="el-GR" altLang="el-GR" sz="1800"/>
          </a:p>
          <a:p>
            <a:pPr algn="ctr" eaLnBrk="1" hangingPunct="1">
              <a:spcBef>
                <a:spcPct val="0"/>
              </a:spcBef>
              <a:buFontTx/>
              <a:buNone/>
            </a:pPr>
            <a:endParaRPr lang="el-GR" altLang="el-GR" sz="1800"/>
          </a:p>
          <a:p>
            <a:pPr algn="ctr" eaLnBrk="1" hangingPunct="1">
              <a:spcBef>
                <a:spcPct val="0"/>
              </a:spcBef>
              <a:buFontTx/>
              <a:buNone/>
            </a:pPr>
            <a:endParaRPr lang="el-GR" altLang="el-GR" sz="1800"/>
          </a:p>
          <a:p>
            <a:pPr eaLnBrk="1" hangingPunct="1">
              <a:spcBef>
                <a:spcPct val="0"/>
              </a:spcBef>
            </a:pPr>
            <a:r>
              <a:rPr lang="el-GR" altLang="el-GR" sz="1800"/>
              <a:t> η γλωσσική κατανόηση προηγείται         της παραγωγής</a:t>
            </a:r>
          </a:p>
          <a:p>
            <a:pPr eaLnBrk="1" hangingPunct="1">
              <a:spcBef>
                <a:spcPct val="0"/>
              </a:spcBef>
            </a:pPr>
            <a:r>
              <a:rPr lang="el-GR" altLang="el-GR" sz="1800"/>
              <a:t> αριθμητική υπεροχή των φωνηέντων</a:t>
            </a:r>
          </a:p>
          <a:p>
            <a:pPr eaLnBrk="1" hangingPunct="1">
              <a:spcBef>
                <a:spcPct val="0"/>
              </a:spcBef>
            </a:pPr>
            <a:r>
              <a:rPr lang="el-GR" altLang="el-GR" sz="1800"/>
              <a:t> λάθη φωνοτακτικών κανόνων</a:t>
            </a:r>
          </a:p>
          <a:p>
            <a:pPr eaLnBrk="1" hangingPunct="1">
              <a:spcBef>
                <a:spcPct val="0"/>
              </a:spcBef>
            </a:pPr>
            <a:r>
              <a:rPr lang="el-GR" altLang="el-GR" sz="1800"/>
              <a:t> αρχή ανάπτυξης συντακτικού</a:t>
            </a:r>
          </a:p>
          <a:p>
            <a:pPr eaLnBrk="1" hangingPunct="1">
              <a:spcBef>
                <a:spcPct val="0"/>
              </a:spcBef>
              <a:buFontTx/>
              <a:buNone/>
            </a:pPr>
            <a:r>
              <a:rPr lang="el-GR" altLang="el-GR" sz="1800"/>
              <a:t>  συστήματος</a:t>
            </a:r>
          </a:p>
          <a:p>
            <a:pPr eaLnBrk="1" hangingPunct="1">
              <a:spcBef>
                <a:spcPct val="0"/>
              </a:spcBef>
            </a:pPr>
            <a:r>
              <a:rPr lang="el-GR" altLang="el-GR" sz="1800"/>
              <a:t> συγκρητικός λόγος</a:t>
            </a:r>
          </a:p>
          <a:p>
            <a:pPr eaLnBrk="1" hangingPunct="1">
              <a:spcBef>
                <a:spcPct val="0"/>
              </a:spcBef>
            </a:pPr>
            <a:r>
              <a:rPr lang="el-GR" altLang="el-GR" sz="1800"/>
              <a:t> υπεροχή των ουσιαστικών</a:t>
            </a:r>
          </a:p>
          <a:p>
            <a:pPr eaLnBrk="1" hangingPunct="1">
              <a:spcBef>
                <a:spcPct val="0"/>
              </a:spcBef>
              <a:buFontTx/>
              <a:buNone/>
            </a:pPr>
            <a:endParaRPr lang="el-GR" altLang="el-GR" sz="1800"/>
          </a:p>
        </p:txBody>
      </p:sp>
      <p:cxnSp>
        <p:nvCxnSpPr>
          <p:cNvPr id="11272" name="AutoShape 7"/>
          <p:cNvCxnSpPr>
            <a:cxnSpLocks noChangeShapeType="1"/>
            <a:stCxn id="11268" idx="2"/>
            <a:endCxn id="11270" idx="0"/>
          </p:cNvCxnSpPr>
          <p:nvPr/>
        </p:nvCxnSpPr>
        <p:spPr bwMode="auto">
          <a:xfrm flipH="1">
            <a:off x="3397250" y="1184275"/>
            <a:ext cx="1168400" cy="239712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1273" name="AutoShape 8"/>
          <p:cNvCxnSpPr>
            <a:cxnSpLocks noChangeShapeType="1"/>
            <a:stCxn id="11268" idx="2"/>
            <a:endCxn id="11269" idx="0"/>
          </p:cNvCxnSpPr>
          <p:nvPr/>
        </p:nvCxnSpPr>
        <p:spPr bwMode="auto">
          <a:xfrm flipH="1">
            <a:off x="1806575" y="1184275"/>
            <a:ext cx="2759075" cy="83343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1274" name="AutoShape 9"/>
          <p:cNvCxnSpPr>
            <a:cxnSpLocks noChangeShapeType="1"/>
            <a:stCxn id="11268" idx="2"/>
            <a:endCxn id="11271" idx="0"/>
          </p:cNvCxnSpPr>
          <p:nvPr/>
        </p:nvCxnSpPr>
        <p:spPr bwMode="auto">
          <a:xfrm>
            <a:off x="4565650" y="1184275"/>
            <a:ext cx="2406650" cy="87312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1275" name="AutoShape 11"/>
          <p:cNvSpPr>
            <a:spLocks noChangeArrowheads="1"/>
          </p:cNvSpPr>
          <p:nvPr/>
        </p:nvSpPr>
        <p:spPr bwMode="auto">
          <a:xfrm>
            <a:off x="6324600" y="2819400"/>
            <a:ext cx="1219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230038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9B366A8-CE0E-4E84-90A5-6895EDE5BD16}" type="slidenum">
              <a:rPr lang="el-GR" altLang="el-GR" sz="1400" smtClean="0"/>
              <a:pPr eaLnBrk="1" hangingPunct="1">
                <a:spcBef>
                  <a:spcPct val="0"/>
                </a:spcBef>
                <a:buFontTx/>
                <a:buNone/>
              </a:pPr>
              <a:t>14</a:t>
            </a:fld>
            <a:endParaRPr lang="el-GR" altLang="el-GR" sz="1400" smtClean="0"/>
          </a:p>
        </p:txBody>
      </p:sp>
      <p:sp>
        <p:nvSpPr>
          <p:cNvPr id="12291" name="Text Box 2"/>
          <p:cNvSpPr txBox="1">
            <a:spLocks noChangeArrowheads="1"/>
          </p:cNvSpPr>
          <p:nvPr/>
        </p:nvSpPr>
        <p:spPr bwMode="auto">
          <a:xfrm>
            <a:off x="2970213" y="533400"/>
            <a:ext cx="3198812"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Οι 3 φάσεις</a:t>
            </a:r>
          </a:p>
          <a:p>
            <a:pPr algn="ctr" eaLnBrk="1" hangingPunct="1">
              <a:spcBef>
                <a:spcPct val="0"/>
              </a:spcBef>
              <a:buFontTx/>
              <a:buNone/>
            </a:pPr>
            <a:r>
              <a:rPr lang="el-GR" altLang="el-GR" sz="1800" b="1"/>
              <a:t>της συντακτικής ανάπτυξης</a:t>
            </a:r>
          </a:p>
        </p:txBody>
      </p:sp>
      <p:sp>
        <p:nvSpPr>
          <p:cNvPr id="12292" name="Text Box 3"/>
          <p:cNvSpPr txBox="1">
            <a:spLocks noChangeArrowheads="1"/>
          </p:cNvSpPr>
          <p:nvPr/>
        </p:nvSpPr>
        <p:spPr bwMode="auto">
          <a:xfrm>
            <a:off x="366713" y="2017713"/>
            <a:ext cx="287813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Το </a:t>
            </a:r>
            <a:r>
              <a:rPr lang="el-GR" altLang="el-GR" sz="1800" b="1" i="1"/>
              <a:t>ολοφραστικό</a:t>
            </a:r>
            <a:r>
              <a:rPr lang="el-GR" altLang="el-GR" sz="1800"/>
              <a:t> στάδιο</a:t>
            </a:r>
          </a:p>
          <a:p>
            <a:pPr algn="ctr" eaLnBrk="1" hangingPunct="1">
              <a:spcBef>
                <a:spcPct val="0"/>
              </a:spcBef>
              <a:buFontTx/>
              <a:buNone/>
            </a:pPr>
            <a:r>
              <a:rPr lang="en-US" altLang="el-GR" sz="1800"/>
              <a:t>(</a:t>
            </a:r>
            <a:r>
              <a:rPr lang="el-GR" altLang="el-GR" sz="1800"/>
              <a:t>12 - 18 μηνών)</a:t>
            </a:r>
          </a:p>
          <a:p>
            <a:pPr algn="ctr" eaLnBrk="1" hangingPunct="1">
              <a:spcBef>
                <a:spcPct val="0"/>
              </a:spcBef>
            </a:pPr>
            <a:r>
              <a:rPr lang="el-GR" altLang="el-GR" sz="1800"/>
              <a:t> προτάσεις με 2 ή 3 λέξεις</a:t>
            </a:r>
          </a:p>
        </p:txBody>
      </p:sp>
      <p:sp>
        <p:nvSpPr>
          <p:cNvPr id="12293" name="Text Box 4"/>
          <p:cNvSpPr txBox="1">
            <a:spLocks noChangeArrowheads="1"/>
          </p:cNvSpPr>
          <p:nvPr/>
        </p:nvSpPr>
        <p:spPr bwMode="auto">
          <a:xfrm>
            <a:off x="2063750" y="3581400"/>
            <a:ext cx="267176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Το στάδιο της </a:t>
            </a:r>
            <a:r>
              <a:rPr lang="el-GR" altLang="el-GR" sz="1800" b="1" i="1"/>
              <a:t>αρχής</a:t>
            </a:r>
          </a:p>
          <a:p>
            <a:pPr algn="ctr" eaLnBrk="1" hangingPunct="1">
              <a:spcBef>
                <a:spcPct val="0"/>
              </a:spcBef>
              <a:buFontTx/>
              <a:buNone/>
            </a:pPr>
            <a:r>
              <a:rPr lang="el-GR" altLang="el-GR" sz="1800" b="1" i="1"/>
              <a:t>της συντακτικής δομής</a:t>
            </a:r>
          </a:p>
          <a:p>
            <a:pPr algn="ctr" eaLnBrk="1" hangingPunct="1">
              <a:spcBef>
                <a:spcPct val="0"/>
              </a:spcBef>
              <a:buFontTx/>
              <a:buNone/>
            </a:pPr>
            <a:r>
              <a:rPr lang="en-US" altLang="el-GR" sz="1800"/>
              <a:t>(</a:t>
            </a:r>
            <a:r>
              <a:rPr lang="el-GR" altLang="el-GR" sz="1800"/>
              <a:t>18 - 20 μηνών)</a:t>
            </a:r>
          </a:p>
          <a:p>
            <a:pPr algn="ctr" eaLnBrk="1" hangingPunct="1">
              <a:spcBef>
                <a:spcPct val="0"/>
              </a:spcBef>
              <a:buFontTx/>
              <a:buNone/>
            </a:pPr>
            <a:r>
              <a:rPr lang="el-GR" altLang="el-GR" sz="1800"/>
              <a:t>«τηλεγραφικός» λόγος </a:t>
            </a:r>
          </a:p>
        </p:txBody>
      </p:sp>
      <p:sp>
        <p:nvSpPr>
          <p:cNvPr id="12294" name="Text Box 5"/>
          <p:cNvSpPr txBox="1">
            <a:spLocks noChangeArrowheads="1"/>
          </p:cNvSpPr>
          <p:nvPr/>
        </p:nvSpPr>
        <p:spPr bwMode="auto">
          <a:xfrm>
            <a:off x="5029200" y="2008188"/>
            <a:ext cx="4114800" cy="256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Το στάδιο της </a:t>
            </a:r>
            <a:r>
              <a:rPr lang="el-GR" altLang="el-GR" sz="1800" b="1" i="1"/>
              <a:t>ανάπτυξης</a:t>
            </a:r>
          </a:p>
          <a:p>
            <a:pPr algn="ctr" eaLnBrk="1" hangingPunct="1">
              <a:spcBef>
                <a:spcPct val="0"/>
              </a:spcBef>
              <a:buFontTx/>
              <a:buNone/>
            </a:pPr>
            <a:r>
              <a:rPr lang="el-GR" altLang="el-GR" sz="1800" b="1" i="1"/>
              <a:t>της συντακτικής δομής</a:t>
            </a:r>
            <a:r>
              <a:rPr lang="el-GR" altLang="el-GR" sz="1800"/>
              <a:t> </a:t>
            </a:r>
          </a:p>
          <a:p>
            <a:pPr algn="ctr" eaLnBrk="1" hangingPunct="1">
              <a:spcBef>
                <a:spcPct val="0"/>
              </a:spcBef>
              <a:buFontTx/>
              <a:buNone/>
            </a:pPr>
            <a:r>
              <a:rPr lang="el-GR" altLang="el-GR" sz="1800"/>
              <a:t>(2 – 6 ετών)</a:t>
            </a:r>
          </a:p>
          <a:p>
            <a:pPr eaLnBrk="1" hangingPunct="1">
              <a:spcBef>
                <a:spcPct val="0"/>
              </a:spcBef>
            </a:pPr>
            <a:r>
              <a:rPr lang="el-GR" altLang="el-GR" sz="1800"/>
              <a:t> προτάσεις πιο σύνθετες</a:t>
            </a:r>
          </a:p>
          <a:p>
            <a:pPr eaLnBrk="1" hangingPunct="1">
              <a:spcBef>
                <a:spcPct val="0"/>
              </a:spcBef>
            </a:pPr>
            <a:r>
              <a:rPr lang="el-GR" altLang="el-GR" sz="1800"/>
              <a:t> σωστή συντακτική σειρά των λέξεων</a:t>
            </a:r>
          </a:p>
          <a:p>
            <a:pPr eaLnBrk="1" hangingPunct="1">
              <a:spcBef>
                <a:spcPct val="0"/>
              </a:spcBef>
            </a:pPr>
            <a:r>
              <a:rPr lang="el-GR" altLang="el-GR" sz="1800"/>
              <a:t> μηχανισμοί γενίκευσης-απλοποίησης</a:t>
            </a:r>
          </a:p>
          <a:p>
            <a:pPr eaLnBrk="1" hangingPunct="1">
              <a:spcBef>
                <a:spcPct val="0"/>
              </a:spcBef>
            </a:pPr>
            <a:r>
              <a:rPr lang="el-GR" altLang="el-GR" sz="1800"/>
              <a:t> πρόοδος στην αντιληπτική και </a:t>
            </a:r>
          </a:p>
          <a:p>
            <a:pPr eaLnBrk="1" hangingPunct="1">
              <a:spcBef>
                <a:spcPct val="0"/>
              </a:spcBef>
              <a:buFontTx/>
              <a:buNone/>
            </a:pPr>
            <a:r>
              <a:rPr lang="el-GR" altLang="el-GR" sz="1800"/>
              <a:t>   παραγωγική διαδικασία της </a:t>
            </a:r>
          </a:p>
          <a:p>
            <a:pPr eaLnBrk="1" hangingPunct="1">
              <a:spcBef>
                <a:spcPct val="0"/>
              </a:spcBef>
              <a:buFontTx/>
              <a:buNone/>
            </a:pPr>
            <a:r>
              <a:rPr lang="el-GR" altLang="el-GR" sz="1800"/>
              <a:t>   γλώσσας</a:t>
            </a:r>
          </a:p>
        </p:txBody>
      </p:sp>
      <p:cxnSp>
        <p:nvCxnSpPr>
          <p:cNvPr id="12295" name="AutoShape 6"/>
          <p:cNvCxnSpPr>
            <a:cxnSpLocks noChangeShapeType="1"/>
            <a:stCxn id="12291" idx="2"/>
            <a:endCxn id="12293" idx="0"/>
          </p:cNvCxnSpPr>
          <p:nvPr/>
        </p:nvCxnSpPr>
        <p:spPr bwMode="auto">
          <a:xfrm flipH="1">
            <a:off x="3400425" y="1184275"/>
            <a:ext cx="1169988" cy="239712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2296" name="AutoShape 7"/>
          <p:cNvCxnSpPr>
            <a:cxnSpLocks noChangeShapeType="1"/>
            <a:stCxn id="12291" idx="2"/>
            <a:endCxn id="12292" idx="0"/>
          </p:cNvCxnSpPr>
          <p:nvPr/>
        </p:nvCxnSpPr>
        <p:spPr bwMode="auto">
          <a:xfrm flipH="1">
            <a:off x="1806575" y="1184275"/>
            <a:ext cx="2763838" cy="83343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2297" name="AutoShape 8"/>
          <p:cNvCxnSpPr>
            <a:cxnSpLocks noChangeShapeType="1"/>
            <a:stCxn id="12291" idx="2"/>
            <a:endCxn id="12294" idx="0"/>
          </p:cNvCxnSpPr>
          <p:nvPr/>
        </p:nvCxnSpPr>
        <p:spPr bwMode="auto">
          <a:xfrm>
            <a:off x="4570413" y="1184275"/>
            <a:ext cx="2516187" cy="82391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2298" name="Text Box 9"/>
          <p:cNvSpPr txBox="1">
            <a:spLocks noChangeArrowheads="1"/>
          </p:cNvSpPr>
          <p:nvPr/>
        </p:nvSpPr>
        <p:spPr bwMode="auto">
          <a:xfrm>
            <a:off x="1439863" y="5105400"/>
            <a:ext cx="16843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αξονικής τάξης</a:t>
            </a:r>
          </a:p>
        </p:txBody>
      </p:sp>
      <p:sp>
        <p:nvSpPr>
          <p:cNvPr id="12299" name="Text Box 10"/>
          <p:cNvSpPr txBox="1">
            <a:spLocks noChangeArrowheads="1"/>
          </p:cNvSpPr>
          <p:nvPr/>
        </p:nvSpPr>
        <p:spPr bwMode="auto">
          <a:xfrm>
            <a:off x="3581400" y="5105400"/>
            <a:ext cx="1673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ανοικτής τάξης</a:t>
            </a:r>
          </a:p>
        </p:txBody>
      </p:sp>
      <p:cxnSp>
        <p:nvCxnSpPr>
          <p:cNvPr id="12300" name="AutoShape 11"/>
          <p:cNvCxnSpPr>
            <a:cxnSpLocks noChangeShapeType="1"/>
            <a:stCxn id="12293" idx="2"/>
            <a:endCxn id="12298" idx="0"/>
          </p:cNvCxnSpPr>
          <p:nvPr/>
        </p:nvCxnSpPr>
        <p:spPr bwMode="auto">
          <a:xfrm flipH="1">
            <a:off x="2282825" y="4772025"/>
            <a:ext cx="1117600" cy="3333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2301" name="AutoShape 12"/>
          <p:cNvCxnSpPr>
            <a:cxnSpLocks noChangeShapeType="1"/>
            <a:stCxn id="12293" idx="2"/>
            <a:endCxn id="12299" idx="0"/>
          </p:cNvCxnSpPr>
          <p:nvPr/>
        </p:nvCxnSpPr>
        <p:spPr bwMode="auto">
          <a:xfrm>
            <a:off x="3400425" y="4772025"/>
            <a:ext cx="1017588" cy="3333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024293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10BC6F-D400-48BF-B1BE-886C84694271}" type="slidenum">
              <a:rPr lang="el-GR" altLang="el-GR" sz="1400" smtClean="0"/>
              <a:pPr eaLnBrk="1" hangingPunct="1">
                <a:spcBef>
                  <a:spcPct val="0"/>
                </a:spcBef>
                <a:buFontTx/>
                <a:buNone/>
              </a:pPr>
              <a:t>15</a:t>
            </a:fld>
            <a:endParaRPr lang="el-GR" altLang="el-GR" sz="1400" smtClean="0"/>
          </a:p>
        </p:txBody>
      </p:sp>
      <p:sp>
        <p:nvSpPr>
          <p:cNvPr id="13315" name="Text Box 2"/>
          <p:cNvSpPr txBox="1">
            <a:spLocks noChangeArrowheads="1"/>
          </p:cNvSpPr>
          <p:nvPr/>
        </p:nvSpPr>
        <p:spPr bwMode="auto">
          <a:xfrm>
            <a:off x="2803525" y="609600"/>
            <a:ext cx="3536950"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a:t>Η σημασιολογική ανάπτυξη</a:t>
            </a:r>
          </a:p>
        </p:txBody>
      </p:sp>
      <p:sp>
        <p:nvSpPr>
          <p:cNvPr id="13316" name="Text Box 3"/>
          <p:cNvSpPr txBox="1">
            <a:spLocks noChangeArrowheads="1"/>
          </p:cNvSpPr>
          <p:nvPr/>
        </p:nvSpPr>
        <p:spPr bwMode="auto">
          <a:xfrm>
            <a:off x="2225675" y="1827213"/>
            <a:ext cx="4633913"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Μάθηση του </a:t>
            </a:r>
            <a:r>
              <a:rPr lang="el-GR" altLang="el-GR" sz="1800" b="1"/>
              <a:t>εννοιολογικού περιεχομένου</a:t>
            </a:r>
          </a:p>
          <a:p>
            <a:pPr algn="ctr" eaLnBrk="1" hangingPunct="1">
              <a:spcBef>
                <a:spcPct val="0"/>
              </a:spcBef>
              <a:buFontTx/>
              <a:buNone/>
            </a:pPr>
            <a:r>
              <a:rPr lang="el-GR" altLang="el-GR" sz="1800"/>
              <a:t>της γλώσσας</a:t>
            </a:r>
          </a:p>
          <a:p>
            <a:pPr algn="ctr" eaLnBrk="1" hangingPunct="1">
              <a:spcBef>
                <a:spcPct val="0"/>
              </a:spcBef>
              <a:buFontTx/>
              <a:buNone/>
            </a:pPr>
            <a:r>
              <a:rPr lang="el-GR" altLang="el-GR" sz="1800"/>
              <a:t>(8 ετών)</a:t>
            </a:r>
          </a:p>
        </p:txBody>
      </p:sp>
      <p:sp>
        <p:nvSpPr>
          <p:cNvPr id="13317" name="Text Box 4"/>
          <p:cNvSpPr txBox="1">
            <a:spLocks noChangeArrowheads="1"/>
          </p:cNvSpPr>
          <p:nvPr/>
        </p:nvSpPr>
        <p:spPr bwMode="auto">
          <a:xfrm>
            <a:off x="1600200" y="3124200"/>
            <a:ext cx="5943600"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 Εμπλουτισμός του λεξιλογίου</a:t>
            </a:r>
          </a:p>
          <a:p>
            <a:pPr eaLnBrk="1" hangingPunct="1">
              <a:spcBef>
                <a:spcPct val="0"/>
              </a:spcBef>
              <a:buFontTx/>
              <a:buNone/>
            </a:pPr>
            <a:r>
              <a:rPr lang="el-GR" altLang="el-GR" sz="1800"/>
              <a:t>β. Απόκτηση της έννοιας που αντιστοιχεί στην κάθε λέξη</a:t>
            </a:r>
          </a:p>
          <a:p>
            <a:pPr eaLnBrk="1" hangingPunct="1">
              <a:spcBef>
                <a:spcPct val="0"/>
              </a:spcBef>
              <a:buFontTx/>
              <a:buNone/>
            </a:pPr>
            <a:r>
              <a:rPr lang="el-GR" altLang="el-GR" sz="1800"/>
              <a:t>γ. Συσχέτιση των εννοιών των λέξεων</a:t>
            </a:r>
          </a:p>
          <a:p>
            <a:pPr eaLnBrk="1" hangingPunct="1">
              <a:spcBef>
                <a:spcPct val="0"/>
              </a:spcBef>
              <a:buFontTx/>
              <a:buNone/>
            </a:pPr>
            <a:r>
              <a:rPr lang="el-GR" altLang="el-GR" sz="1800"/>
              <a:t>δ. Κατάκτηση της διαδικασίας δόμησης των εννοιών των</a:t>
            </a:r>
          </a:p>
          <a:p>
            <a:pPr eaLnBrk="1" hangingPunct="1">
              <a:spcBef>
                <a:spcPct val="0"/>
              </a:spcBef>
              <a:buFontTx/>
              <a:buNone/>
            </a:pPr>
            <a:r>
              <a:rPr lang="el-GR" altLang="el-GR" sz="1800"/>
              <a:t>   λέξεων στην πρόταση </a:t>
            </a:r>
          </a:p>
        </p:txBody>
      </p:sp>
      <p:sp>
        <p:nvSpPr>
          <p:cNvPr id="13318" name="Text Box 5"/>
          <p:cNvSpPr txBox="1">
            <a:spLocks noChangeArrowheads="1"/>
          </p:cNvSpPr>
          <p:nvPr/>
        </p:nvSpPr>
        <p:spPr bwMode="auto">
          <a:xfrm>
            <a:off x="1143000" y="4953000"/>
            <a:ext cx="69754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l-GR" sz="1800" dirty="0" smtClean="0"/>
              <a:t>H</a:t>
            </a:r>
            <a:r>
              <a:rPr lang="en-US" altLang="el-GR" sz="1800" dirty="0"/>
              <a:t>a</a:t>
            </a:r>
            <a:r>
              <a:rPr lang="en-US" altLang="el-GR" sz="1800" dirty="0" smtClean="0"/>
              <a:t>lliday </a:t>
            </a:r>
            <a:r>
              <a:rPr lang="en-US" altLang="el-GR" sz="1800" dirty="0"/>
              <a:t>(1975)</a:t>
            </a:r>
            <a:r>
              <a:rPr lang="el-GR" altLang="el-GR" sz="1800" dirty="0"/>
              <a:t>: φωνήσεις, λέξεις/διάλογος, εξομοίωση με ενήλικες</a:t>
            </a:r>
          </a:p>
          <a:p>
            <a:pPr eaLnBrk="1" hangingPunct="1">
              <a:spcBef>
                <a:spcPct val="0"/>
              </a:spcBef>
              <a:buFontTx/>
              <a:buNone/>
            </a:pPr>
            <a:endParaRPr lang="el-GR" altLang="el-GR" sz="1800" dirty="0"/>
          </a:p>
          <a:p>
            <a:pPr eaLnBrk="1" hangingPunct="1">
              <a:spcBef>
                <a:spcPct val="0"/>
              </a:spcBef>
              <a:buFontTx/>
              <a:buNone/>
            </a:pPr>
            <a:endParaRPr lang="el-GR" altLang="el-GR" sz="1800" dirty="0"/>
          </a:p>
          <a:p>
            <a:pPr eaLnBrk="1" hangingPunct="1">
              <a:spcBef>
                <a:spcPct val="0"/>
              </a:spcBef>
            </a:pPr>
            <a:r>
              <a:rPr lang="el-GR" altLang="el-GR" sz="1800" dirty="0"/>
              <a:t>Δύο μορφές λεξιλογικών λαθών:</a:t>
            </a:r>
          </a:p>
        </p:txBody>
      </p:sp>
      <p:sp>
        <p:nvSpPr>
          <p:cNvPr id="13319" name="Text Box 6"/>
          <p:cNvSpPr txBox="1">
            <a:spLocks noChangeArrowheads="1"/>
          </p:cNvSpPr>
          <p:nvPr/>
        </p:nvSpPr>
        <p:spPr bwMode="auto">
          <a:xfrm>
            <a:off x="5486400" y="5486400"/>
            <a:ext cx="29559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σημασιολογικής γενίκευσης</a:t>
            </a:r>
          </a:p>
        </p:txBody>
      </p:sp>
      <p:sp>
        <p:nvSpPr>
          <p:cNvPr id="13320" name="Text Box 7"/>
          <p:cNvSpPr txBox="1">
            <a:spLocks noChangeArrowheads="1"/>
          </p:cNvSpPr>
          <p:nvPr/>
        </p:nvSpPr>
        <p:spPr bwMode="auto">
          <a:xfrm>
            <a:off x="5486400" y="5957888"/>
            <a:ext cx="3321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σημασιολογικής συμπύκνωσης</a:t>
            </a:r>
          </a:p>
        </p:txBody>
      </p:sp>
      <p:sp>
        <p:nvSpPr>
          <p:cNvPr id="13321" name="Line 8"/>
          <p:cNvSpPr>
            <a:spLocks noChangeShapeType="1"/>
          </p:cNvSpPr>
          <p:nvPr/>
        </p:nvSpPr>
        <p:spPr bwMode="auto">
          <a:xfrm flipV="1">
            <a:off x="4572000" y="57150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13322" name="Line 9"/>
          <p:cNvSpPr>
            <a:spLocks noChangeShapeType="1"/>
          </p:cNvSpPr>
          <p:nvPr/>
        </p:nvSpPr>
        <p:spPr bwMode="auto">
          <a:xfrm>
            <a:off x="4572000" y="5943600"/>
            <a:ext cx="914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13323" name="AutoShape 10"/>
          <p:cNvSpPr>
            <a:spLocks noChangeArrowheads="1"/>
          </p:cNvSpPr>
          <p:nvPr/>
        </p:nvSpPr>
        <p:spPr bwMode="auto">
          <a:xfrm>
            <a:off x="4343400" y="1066800"/>
            <a:ext cx="457200" cy="762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262725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D2D162-C35C-4EBA-BB47-2A5E98F1B009}" type="slidenum">
              <a:rPr lang="el-GR" altLang="el-GR" sz="1400" smtClean="0"/>
              <a:pPr eaLnBrk="1" hangingPunct="1">
                <a:spcBef>
                  <a:spcPct val="0"/>
                </a:spcBef>
                <a:buFontTx/>
                <a:buNone/>
              </a:pPr>
              <a:t>16</a:t>
            </a:fld>
            <a:endParaRPr lang="el-GR" altLang="el-GR" sz="1400" smtClean="0"/>
          </a:p>
        </p:txBody>
      </p:sp>
      <p:sp>
        <p:nvSpPr>
          <p:cNvPr id="14339" name="Text Box 2"/>
          <p:cNvSpPr txBox="1">
            <a:spLocks noChangeArrowheads="1"/>
          </p:cNvSpPr>
          <p:nvPr/>
        </p:nvSpPr>
        <p:spPr bwMode="auto">
          <a:xfrm>
            <a:off x="1676400" y="533400"/>
            <a:ext cx="5029200" cy="925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Παράγοντες </a:t>
            </a:r>
          </a:p>
          <a:p>
            <a:pPr algn="ctr" eaLnBrk="1" hangingPunct="1">
              <a:spcBef>
                <a:spcPct val="0"/>
              </a:spcBef>
              <a:buFontTx/>
              <a:buNone/>
            </a:pPr>
            <a:r>
              <a:rPr lang="el-GR" altLang="el-GR" sz="1800"/>
              <a:t>της </a:t>
            </a:r>
            <a:r>
              <a:rPr lang="el-GR" altLang="el-GR" sz="1800" b="1"/>
              <a:t>συντακτικής</a:t>
            </a:r>
            <a:r>
              <a:rPr lang="el-GR" altLang="el-GR" sz="1800"/>
              <a:t> και </a:t>
            </a:r>
            <a:r>
              <a:rPr lang="el-GR" altLang="el-GR" sz="1800" b="1"/>
              <a:t>σημασιολογικής</a:t>
            </a:r>
            <a:r>
              <a:rPr lang="el-GR" altLang="el-GR" sz="1800"/>
              <a:t> ανάπτυξης</a:t>
            </a:r>
          </a:p>
        </p:txBody>
      </p:sp>
      <p:sp>
        <p:nvSpPr>
          <p:cNvPr id="14340" name="Text Box 3"/>
          <p:cNvSpPr txBox="1">
            <a:spLocks noChangeArrowheads="1"/>
          </p:cNvSpPr>
          <p:nvPr/>
        </p:nvSpPr>
        <p:spPr bwMode="auto">
          <a:xfrm>
            <a:off x="457200" y="1828800"/>
            <a:ext cx="5724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 α. Η μίμηση του γλωσσικού συστήματος των ενηλίκων</a:t>
            </a:r>
          </a:p>
        </p:txBody>
      </p:sp>
      <p:sp>
        <p:nvSpPr>
          <p:cNvPr id="14341" name="Text Box 4"/>
          <p:cNvSpPr txBox="1">
            <a:spLocks noChangeArrowheads="1"/>
          </p:cNvSpPr>
          <p:nvPr/>
        </p:nvSpPr>
        <p:spPr bwMode="auto">
          <a:xfrm>
            <a:off x="7010400" y="15240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αυθόρμητη</a:t>
            </a:r>
          </a:p>
        </p:txBody>
      </p:sp>
      <p:sp>
        <p:nvSpPr>
          <p:cNvPr id="14342" name="Text Box 5"/>
          <p:cNvSpPr txBox="1">
            <a:spLocks noChangeArrowheads="1"/>
          </p:cNvSpPr>
          <p:nvPr/>
        </p:nvSpPr>
        <p:spPr bwMode="auto">
          <a:xfrm>
            <a:off x="6858000" y="2057400"/>
            <a:ext cx="1828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  προκαλούμενη</a:t>
            </a:r>
          </a:p>
        </p:txBody>
      </p:sp>
      <p:sp>
        <p:nvSpPr>
          <p:cNvPr id="14343" name="Line 6"/>
          <p:cNvSpPr>
            <a:spLocks noChangeShapeType="1"/>
          </p:cNvSpPr>
          <p:nvPr/>
        </p:nvSpPr>
        <p:spPr bwMode="auto">
          <a:xfrm flipV="1">
            <a:off x="6248400" y="1752600"/>
            <a:ext cx="685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14344" name="Line 7"/>
          <p:cNvSpPr>
            <a:spLocks noChangeShapeType="1"/>
          </p:cNvSpPr>
          <p:nvPr/>
        </p:nvSpPr>
        <p:spPr bwMode="auto">
          <a:xfrm>
            <a:off x="6248400" y="2133600"/>
            <a:ext cx="6096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14345" name="Text Box 12"/>
          <p:cNvSpPr txBox="1">
            <a:spLocks noChangeArrowheads="1"/>
          </p:cNvSpPr>
          <p:nvPr/>
        </p:nvSpPr>
        <p:spPr bwMode="auto">
          <a:xfrm>
            <a:off x="533400" y="2590800"/>
            <a:ext cx="6248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β. </a:t>
            </a:r>
            <a:r>
              <a:rPr lang="en-US" altLang="el-GR" sz="1800"/>
              <a:t>Babytalk</a:t>
            </a:r>
            <a:r>
              <a:rPr lang="el-GR" altLang="el-GR" sz="1800"/>
              <a:t>: Η απλουστευμένη ομιλία των γονέων  		(λεξιλόγιο, σύνταξη, έκταση προτάσεων)</a:t>
            </a:r>
          </a:p>
        </p:txBody>
      </p:sp>
      <p:sp>
        <p:nvSpPr>
          <p:cNvPr id="14346" name="Text Box 13"/>
          <p:cNvSpPr txBox="1">
            <a:spLocks noChangeArrowheads="1"/>
          </p:cNvSpPr>
          <p:nvPr/>
        </p:nvSpPr>
        <p:spPr bwMode="auto">
          <a:xfrm>
            <a:off x="533400" y="3505200"/>
            <a:ext cx="7924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γ. Η διεξοδική ομιλία των ενηλίκων (επέκταση): πρότυπα καθημερινής ομιλίας</a:t>
            </a:r>
          </a:p>
        </p:txBody>
      </p:sp>
      <p:sp>
        <p:nvSpPr>
          <p:cNvPr id="14347" name="Text Box 14"/>
          <p:cNvSpPr txBox="1">
            <a:spLocks noChangeArrowheads="1"/>
          </p:cNvSpPr>
          <p:nvPr/>
        </p:nvSpPr>
        <p:spPr bwMode="auto">
          <a:xfrm>
            <a:off x="533400" y="4267200"/>
            <a:ext cx="5997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δ. Ο ενεργητικός ρόλος του παιδιού </a:t>
            </a:r>
          </a:p>
        </p:txBody>
      </p:sp>
    </p:spTree>
    <p:extLst>
      <p:ext uri="{BB962C8B-B14F-4D97-AF65-F5344CB8AC3E}">
        <p14:creationId xmlns:p14="http://schemas.microsoft.com/office/powerpoint/2010/main" xmlns="" val="3982152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04D3D3-70B9-4530-A4F5-DAAEB864D210}" type="slidenum">
              <a:rPr lang="el-GR" altLang="el-GR" sz="1400" smtClean="0"/>
              <a:pPr eaLnBrk="1" hangingPunct="1">
                <a:spcBef>
                  <a:spcPct val="0"/>
                </a:spcBef>
                <a:buFontTx/>
                <a:buNone/>
              </a:pPr>
              <a:t>17</a:t>
            </a:fld>
            <a:endParaRPr lang="el-GR" altLang="el-GR" sz="1400" smtClean="0"/>
          </a:p>
        </p:txBody>
      </p:sp>
      <p:sp>
        <p:nvSpPr>
          <p:cNvPr id="15363" name="Text Box 2"/>
          <p:cNvSpPr txBox="1">
            <a:spLocks noChangeArrowheads="1"/>
          </p:cNvSpPr>
          <p:nvPr/>
        </p:nvSpPr>
        <p:spPr bwMode="auto">
          <a:xfrm>
            <a:off x="2987675" y="620713"/>
            <a:ext cx="3836988"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Ερμηνευτικά μοντέλα </a:t>
            </a:r>
          </a:p>
          <a:p>
            <a:pPr algn="ctr" eaLnBrk="1" hangingPunct="1">
              <a:spcBef>
                <a:spcPct val="0"/>
              </a:spcBef>
              <a:buFontTx/>
              <a:buNone/>
            </a:pPr>
            <a:r>
              <a:rPr lang="el-GR" altLang="el-GR" sz="2400"/>
              <a:t>για τη γλωσσική ανάπτυξη </a:t>
            </a:r>
          </a:p>
        </p:txBody>
      </p:sp>
      <p:sp>
        <p:nvSpPr>
          <p:cNvPr id="15364" name="Text Box 3"/>
          <p:cNvSpPr txBox="1">
            <a:spLocks noChangeArrowheads="1"/>
          </p:cNvSpPr>
          <p:nvPr/>
        </p:nvSpPr>
        <p:spPr bwMode="auto">
          <a:xfrm>
            <a:off x="704850" y="2349500"/>
            <a:ext cx="2959100"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Εμπειριοκρατικό μοντέλο</a:t>
            </a:r>
          </a:p>
          <a:p>
            <a:pPr algn="ctr" eaLnBrk="1" hangingPunct="1">
              <a:spcBef>
                <a:spcPct val="0"/>
              </a:spcBef>
              <a:buFontTx/>
              <a:buNone/>
            </a:pPr>
            <a:endParaRPr lang="el-GR" altLang="el-GR" sz="1800" b="1"/>
          </a:p>
          <a:p>
            <a:pPr algn="ctr" eaLnBrk="1" hangingPunct="1">
              <a:spcBef>
                <a:spcPct val="0"/>
              </a:spcBef>
              <a:buFontTx/>
              <a:buNone/>
            </a:pPr>
            <a:r>
              <a:rPr lang="en-US" altLang="el-GR" sz="1800" i="1"/>
              <a:t>Skinner:</a:t>
            </a:r>
          </a:p>
          <a:p>
            <a:pPr algn="ctr" eaLnBrk="1" hangingPunct="1">
              <a:spcBef>
                <a:spcPct val="0"/>
              </a:spcBef>
              <a:buFontTx/>
              <a:buNone/>
            </a:pPr>
            <a:r>
              <a:rPr lang="el-GR" altLang="el-GR" sz="1800"/>
              <a:t>Αντίδραση </a:t>
            </a:r>
          </a:p>
          <a:p>
            <a:pPr algn="ctr" eaLnBrk="1" hangingPunct="1">
              <a:spcBef>
                <a:spcPct val="0"/>
              </a:spcBef>
              <a:buFontTx/>
              <a:buNone/>
            </a:pPr>
            <a:r>
              <a:rPr lang="el-GR" altLang="el-GR" sz="1800"/>
              <a:t>σε εξωτερικά ερεθίσματα</a:t>
            </a:r>
          </a:p>
        </p:txBody>
      </p:sp>
      <p:sp>
        <p:nvSpPr>
          <p:cNvPr id="15365" name="Text Box 4"/>
          <p:cNvSpPr txBox="1">
            <a:spLocks noChangeArrowheads="1"/>
          </p:cNvSpPr>
          <p:nvPr/>
        </p:nvSpPr>
        <p:spPr bwMode="auto">
          <a:xfrm>
            <a:off x="3276600" y="4508500"/>
            <a:ext cx="3203575"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Βιολογικό-γενετικό μοντέλο</a:t>
            </a:r>
          </a:p>
          <a:p>
            <a:pPr algn="ctr" eaLnBrk="1" hangingPunct="1">
              <a:spcBef>
                <a:spcPct val="0"/>
              </a:spcBef>
              <a:buFontTx/>
              <a:buNone/>
            </a:pPr>
            <a:endParaRPr lang="el-GR" altLang="el-GR" sz="1800" b="1"/>
          </a:p>
          <a:p>
            <a:pPr algn="ctr" eaLnBrk="1" hangingPunct="1">
              <a:spcBef>
                <a:spcPct val="0"/>
              </a:spcBef>
              <a:buFontTx/>
              <a:buNone/>
            </a:pPr>
            <a:r>
              <a:rPr lang="en-US" altLang="el-GR" sz="1800" i="1"/>
              <a:t>Piaget, Chomsky, Lenneberg:</a:t>
            </a:r>
          </a:p>
          <a:p>
            <a:pPr algn="ctr" eaLnBrk="1" hangingPunct="1">
              <a:spcBef>
                <a:spcPct val="0"/>
              </a:spcBef>
              <a:buFontTx/>
              <a:buNone/>
            </a:pPr>
            <a:r>
              <a:rPr lang="el-GR" altLang="el-GR" sz="1800"/>
              <a:t>Γενετικά καθορισμένη </a:t>
            </a:r>
          </a:p>
          <a:p>
            <a:pPr algn="ctr" eaLnBrk="1" hangingPunct="1">
              <a:spcBef>
                <a:spcPct val="0"/>
              </a:spcBef>
              <a:buFontTx/>
              <a:buNone/>
            </a:pPr>
            <a:r>
              <a:rPr lang="el-GR" altLang="el-GR" sz="1800"/>
              <a:t>προδιάθεση</a:t>
            </a:r>
          </a:p>
        </p:txBody>
      </p:sp>
      <p:sp>
        <p:nvSpPr>
          <p:cNvPr id="15366" name="Text Box 5"/>
          <p:cNvSpPr txBox="1">
            <a:spLocks noChangeArrowheads="1"/>
          </p:cNvSpPr>
          <p:nvPr/>
        </p:nvSpPr>
        <p:spPr bwMode="auto">
          <a:xfrm>
            <a:off x="6419850" y="2439988"/>
            <a:ext cx="2249488" cy="1749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Γνωστικό μοντέλο</a:t>
            </a:r>
          </a:p>
          <a:p>
            <a:pPr algn="ctr" eaLnBrk="1" hangingPunct="1">
              <a:spcBef>
                <a:spcPct val="0"/>
              </a:spcBef>
              <a:buFontTx/>
              <a:buNone/>
            </a:pPr>
            <a:endParaRPr lang="el-GR" altLang="el-GR" sz="1800" b="1"/>
          </a:p>
          <a:p>
            <a:pPr algn="ctr" eaLnBrk="1" hangingPunct="1">
              <a:spcBef>
                <a:spcPct val="0"/>
              </a:spcBef>
              <a:buFontTx/>
              <a:buNone/>
            </a:pPr>
            <a:r>
              <a:rPr lang="en-US" altLang="el-GR" sz="1800" i="1"/>
              <a:t>Piaget:</a:t>
            </a:r>
          </a:p>
          <a:p>
            <a:pPr algn="ctr" eaLnBrk="1" hangingPunct="1">
              <a:spcBef>
                <a:spcPct val="0"/>
              </a:spcBef>
              <a:buFontTx/>
              <a:buNone/>
            </a:pPr>
            <a:r>
              <a:rPr lang="el-GR" altLang="el-GR" sz="1800"/>
              <a:t>Μη γλωσσικές </a:t>
            </a:r>
          </a:p>
          <a:p>
            <a:pPr algn="ctr" eaLnBrk="1" hangingPunct="1">
              <a:spcBef>
                <a:spcPct val="0"/>
              </a:spcBef>
              <a:buFontTx/>
              <a:buNone/>
            </a:pPr>
            <a:r>
              <a:rPr lang="el-GR" altLang="el-GR" sz="1800"/>
              <a:t>εσωτερικοποιημένες</a:t>
            </a:r>
          </a:p>
          <a:p>
            <a:pPr algn="ctr" eaLnBrk="1" hangingPunct="1">
              <a:spcBef>
                <a:spcPct val="0"/>
              </a:spcBef>
              <a:buFontTx/>
              <a:buNone/>
            </a:pPr>
            <a:r>
              <a:rPr lang="el-GR" altLang="el-GR" sz="1800"/>
              <a:t>αναπαραστάσεις </a:t>
            </a:r>
          </a:p>
        </p:txBody>
      </p:sp>
      <p:cxnSp>
        <p:nvCxnSpPr>
          <p:cNvPr id="15367" name="AutoShape 6"/>
          <p:cNvCxnSpPr>
            <a:cxnSpLocks noChangeShapeType="1"/>
            <a:stCxn id="15363" idx="2"/>
            <a:endCxn id="15364" idx="0"/>
          </p:cNvCxnSpPr>
          <p:nvPr/>
        </p:nvCxnSpPr>
        <p:spPr bwMode="auto">
          <a:xfrm flipH="1">
            <a:off x="2184400" y="1452563"/>
            <a:ext cx="2722563" cy="8969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5368" name="AutoShape 7"/>
          <p:cNvCxnSpPr>
            <a:cxnSpLocks noChangeShapeType="1"/>
            <a:stCxn id="15363" idx="2"/>
            <a:endCxn id="15366" idx="0"/>
          </p:cNvCxnSpPr>
          <p:nvPr/>
        </p:nvCxnSpPr>
        <p:spPr bwMode="auto">
          <a:xfrm>
            <a:off x="4906963" y="1452563"/>
            <a:ext cx="2638425" cy="987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5369" name="AutoShape 8"/>
          <p:cNvCxnSpPr>
            <a:cxnSpLocks noChangeShapeType="1"/>
            <a:stCxn id="15363" idx="2"/>
            <a:endCxn id="15365" idx="0"/>
          </p:cNvCxnSpPr>
          <p:nvPr/>
        </p:nvCxnSpPr>
        <p:spPr bwMode="auto">
          <a:xfrm flipH="1">
            <a:off x="4878388" y="1452563"/>
            <a:ext cx="28575" cy="30559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4094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08F8818-208E-4D76-A79C-59645511221C}" type="slidenum">
              <a:rPr lang="el-GR" altLang="el-GR" sz="1400" smtClean="0"/>
              <a:pPr eaLnBrk="1" hangingPunct="1">
                <a:spcBef>
                  <a:spcPct val="0"/>
                </a:spcBef>
                <a:buFontTx/>
                <a:buNone/>
              </a:pPr>
              <a:t>18</a:t>
            </a:fld>
            <a:endParaRPr lang="el-GR" altLang="el-GR" sz="1400" smtClean="0"/>
          </a:p>
        </p:txBody>
      </p:sp>
      <p:sp>
        <p:nvSpPr>
          <p:cNvPr id="16387" name="Oval 2"/>
          <p:cNvSpPr>
            <a:spLocks noChangeArrowheads="1"/>
          </p:cNvSpPr>
          <p:nvPr/>
        </p:nvSpPr>
        <p:spPr bwMode="auto">
          <a:xfrm>
            <a:off x="3059113" y="1628775"/>
            <a:ext cx="2665412" cy="72072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16388" name="Text Box 3"/>
          <p:cNvSpPr txBox="1">
            <a:spLocks noChangeArrowheads="1"/>
          </p:cNvSpPr>
          <p:nvPr/>
        </p:nvSpPr>
        <p:spPr bwMode="auto">
          <a:xfrm>
            <a:off x="2695575" y="476250"/>
            <a:ext cx="339407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Κριτική </a:t>
            </a:r>
          </a:p>
          <a:p>
            <a:pPr algn="ctr" eaLnBrk="1" hangingPunct="1">
              <a:spcBef>
                <a:spcPct val="0"/>
              </a:spcBef>
              <a:buFontTx/>
              <a:buNone/>
            </a:pPr>
            <a:r>
              <a:rPr lang="el-GR" altLang="el-GR" sz="1800"/>
              <a:t>του εμπειριοκρατικού μοντέλου </a:t>
            </a:r>
          </a:p>
        </p:txBody>
      </p:sp>
      <p:sp>
        <p:nvSpPr>
          <p:cNvPr id="16389" name="Text Box 4"/>
          <p:cNvSpPr txBox="1">
            <a:spLocks noChangeArrowheads="1"/>
          </p:cNvSpPr>
          <p:nvPr/>
        </p:nvSpPr>
        <p:spPr bwMode="auto">
          <a:xfrm>
            <a:off x="3276600" y="1700213"/>
            <a:ext cx="22748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Αδυναμία ερμηνείας </a:t>
            </a:r>
          </a:p>
          <a:p>
            <a:pPr algn="ctr" eaLnBrk="1" hangingPunct="1">
              <a:spcBef>
                <a:spcPct val="0"/>
              </a:spcBef>
              <a:buFontTx/>
              <a:buNone/>
            </a:pPr>
            <a:r>
              <a:rPr lang="el-GR" altLang="el-GR" sz="1800"/>
              <a:t>ως προς:</a:t>
            </a:r>
          </a:p>
        </p:txBody>
      </p:sp>
      <p:sp>
        <p:nvSpPr>
          <p:cNvPr id="16390" name="Text Box 5"/>
          <p:cNvSpPr txBox="1">
            <a:spLocks noChangeArrowheads="1"/>
          </p:cNvSpPr>
          <p:nvPr/>
        </p:nvSpPr>
        <p:spPr bwMode="auto">
          <a:xfrm>
            <a:off x="250825" y="3357563"/>
            <a:ext cx="2595563" cy="925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τις σύνθετες </a:t>
            </a:r>
          </a:p>
          <a:p>
            <a:pPr algn="ctr" eaLnBrk="1" hangingPunct="1">
              <a:spcBef>
                <a:spcPct val="0"/>
              </a:spcBef>
              <a:buFontTx/>
              <a:buNone/>
            </a:pPr>
            <a:r>
              <a:rPr lang="el-GR" altLang="el-GR" sz="1800"/>
              <a:t>γραμματικοσυντακτικές </a:t>
            </a:r>
          </a:p>
          <a:p>
            <a:pPr algn="ctr" eaLnBrk="1" hangingPunct="1">
              <a:spcBef>
                <a:spcPct val="0"/>
              </a:spcBef>
              <a:buFontTx/>
              <a:buNone/>
            </a:pPr>
            <a:r>
              <a:rPr lang="el-GR" altLang="el-GR" sz="1800"/>
              <a:t>δομές της γλώσσας</a:t>
            </a:r>
          </a:p>
        </p:txBody>
      </p:sp>
      <p:sp>
        <p:nvSpPr>
          <p:cNvPr id="16391" name="Text Box 6"/>
          <p:cNvSpPr txBox="1">
            <a:spLocks noChangeArrowheads="1"/>
          </p:cNvSpPr>
          <p:nvPr/>
        </p:nvSpPr>
        <p:spPr bwMode="auto">
          <a:xfrm>
            <a:off x="2190750" y="5084763"/>
            <a:ext cx="2347913"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την εκμάθηση </a:t>
            </a:r>
          </a:p>
          <a:p>
            <a:pPr algn="ctr" eaLnBrk="1" hangingPunct="1">
              <a:spcBef>
                <a:spcPct val="0"/>
              </a:spcBef>
              <a:buFontTx/>
              <a:buNone/>
            </a:pPr>
            <a:r>
              <a:rPr lang="el-GR" altLang="el-GR" sz="1800"/>
              <a:t>ολόκληρων φράσεων</a:t>
            </a:r>
          </a:p>
        </p:txBody>
      </p:sp>
      <p:sp>
        <p:nvSpPr>
          <p:cNvPr id="16392" name="Text Box 7"/>
          <p:cNvSpPr txBox="1">
            <a:spLocks noChangeArrowheads="1"/>
          </p:cNvSpPr>
          <p:nvPr/>
        </p:nvSpPr>
        <p:spPr bwMode="auto">
          <a:xfrm>
            <a:off x="5416550" y="5032375"/>
            <a:ext cx="2436813" cy="1200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τις νέες δομές </a:t>
            </a:r>
          </a:p>
          <a:p>
            <a:pPr algn="ctr" eaLnBrk="1" hangingPunct="1">
              <a:spcBef>
                <a:spcPct val="0"/>
              </a:spcBef>
              <a:buFontTx/>
              <a:buNone/>
            </a:pPr>
            <a:r>
              <a:rPr lang="el-GR" altLang="el-GR" sz="1800"/>
              <a:t>γνωστικής και</a:t>
            </a:r>
          </a:p>
          <a:p>
            <a:pPr algn="ctr" eaLnBrk="1" hangingPunct="1">
              <a:spcBef>
                <a:spcPct val="0"/>
              </a:spcBef>
              <a:buFontTx/>
              <a:buNone/>
            </a:pPr>
            <a:r>
              <a:rPr lang="el-GR" altLang="el-GR" sz="1800"/>
              <a:t>γλωσσικής ανάπτυξης</a:t>
            </a:r>
          </a:p>
          <a:p>
            <a:pPr algn="ctr" eaLnBrk="1" hangingPunct="1">
              <a:spcBef>
                <a:spcPct val="0"/>
              </a:spcBef>
              <a:buFontTx/>
              <a:buNone/>
            </a:pPr>
            <a:r>
              <a:rPr lang="el-GR" altLang="el-GR" sz="1800"/>
              <a:t>του παιδιού </a:t>
            </a:r>
          </a:p>
        </p:txBody>
      </p:sp>
      <p:sp>
        <p:nvSpPr>
          <p:cNvPr id="16393" name="Text Box 8"/>
          <p:cNvSpPr txBox="1">
            <a:spLocks noChangeArrowheads="1"/>
          </p:cNvSpPr>
          <p:nvPr/>
        </p:nvSpPr>
        <p:spPr bwMode="auto">
          <a:xfrm>
            <a:off x="6443663" y="3500438"/>
            <a:ext cx="2446337"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τη δημιουργικότητα </a:t>
            </a:r>
          </a:p>
          <a:p>
            <a:pPr algn="ctr" eaLnBrk="1" hangingPunct="1">
              <a:spcBef>
                <a:spcPct val="0"/>
              </a:spcBef>
              <a:buFontTx/>
              <a:buNone/>
            </a:pPr>
            <a:r>
              <a:rPr lang="el-GR" altLang="el-GR" sz="1800"/>
              <a:t>της παιδικής γλώσσας</a:t>
            </a:r>
          </a:p>
        </p:txBody>
      </p:sp>
      <p:cxnSp>
        <p:nvCxnSpPr>
          <p:cNvPr id="16394" name="AutoShape 9"/>
          <p:cNvCxnSpPr>
            <a:cxnSpLocks noChangeShapeType="1"/>
            <a:stCxn id="16389" idx="2"/>
            <a:endCxn id="16390" idx="0"/>
          </p:cNvCxnSpPr>
          <p:nvPr/>
        </p:nvCxnSpPr>
        <p:spPr bwMode="auto">
          <a:xfrm flipH="1">
            <a:off x="1549400" y="2341563"/>
            <a:ext cx="2865438" cy="1016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395" name="AutoShape 10"/>
          <p:cNvCxnSpPr>
            <a:cxnSpLocks noChangeShapeType="1"/>
            <a:stCxn id="16389" idx="2"/>
            <a:endCxn id="16391" idx="0"/>
          </p:cNvCxnSpPr>
          <p:nvPr/>
        </p:nvCxnSpPr>
        <p:spPr bwMode="auto">
          <a:xfrm flipH="1">
            <a:off x="3365500" y="2341563"/>
            <a:ext cx="1049338" cy="2743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396" name="AutoShape 11"/>
          <p:cNvCxnSpPr>
            <a:cxnSpLocks noChangeShapeType="1"/>
            <a:stCxn id="16389" idx="2"/>
            <a:endCxn id="16392" idx="0"/>
          </p:cNvCxnSpPr>
          <p:nvPr/>
        </p:nvCxnSpPr>
        <p:spPr bwMode="auto">
          <a:xfrm>
            <a:off x="4414838" y="2341563"/>
            <a:ext cx="2220912" cy="26908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397" name="AutoShape 12"/>
          <p:cNvCxnSpPr>
            <a:cxnSpLocks noChangeShapeType="1"/>
            <a:stCxn id="16389" idx="2"/>
            <a:endCxn id="16393" idx="0"/>
          </p:cNvCxnSpPr>
          <p:nvPr/>
        </p:nvCxnSpPr>
        <p:spPr bwMode="auto">
          <a:xfrm>
            <a:off x="4414838" y="2341563"/>
            <a:ext cx="3252787" cy="1158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6398" name="AutoShape 13"/>
          <p:cNvSpPr>
            <a:spLocks noChangeArrowheads="1"/>
          </p:cNvSpPr>
          <p:nvPr/>
        </p:nvSpPr>
        <p:spPr bwMode="auto">
          <a:xfrm>
            <a:off x="4067175" y="1125538"/>
            <a:ext cx="720725" cy="431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1083464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85415B0-AB36-4FDA-9927-CB28FE23EC77}" type="slidenum">
              <a:rPr lang="el-GR" altLang="el-GR" sz="1400" smtClean="0"/>
              <a:pPr eaLnBrk="1" hangingPunct="1">
                <a:spcBef>
                  <a:spcPct val="0"/>
                </a:spcBef>
                <a:buFontTx/>
                <a:buNone/>
              </a:pPr>
              <a:t>19</a:t>
            </a:fld>
            <a:endParaRPr lang="el-GR" altLang="el-GR" sz="1400" smtClean="0"/>
          </a:p>
        </p:txBody>
      </p:sp>
      <p:sp>
        <p:nvSpPr>
          <p:cNvPr id="17411" name="Rectangle 2"/>
          <p:cNvSpPr>
            <a:spLocks noGrp="1" noChangeArrowheads="1"/>
          </p:cNvSpPr>
          <p:nvPr>
            <p:ph type="title"/>
          </p:nvPr>
        </p:nvSpPr>
        <p:spPr>
          <a:xfrm>
            <a:off x="914400" y="685800"/>
            <a:ext cx="7391400" cy="1143000"/>
          </a:xfrm>
          <a:ln>
            <a:solidFill>
              <a:schemeClr val="tx1"/>
            </a:solidFill>
            <a:miter lim="800000"/>
            <a:headEnd/>
            <a:tailEnd/>
          </a:ln>
        </p:spPr>
        <p:txBody>
          <a:bodyPr>
            <a:normAutofit fontScale="90000"/>
          </a:bodyPr>
          <a:lstStyle/>
          <a:p>
            <a:pPr eaLnBrk="1" hangingPunct="1"/>
            <a:r>
              <a:rPr lang="el-GR" altLang="el-GR" sz="3200" smtClean="0"/>
              <a:t>Κριτήρια </a:t>
            </a:r>
            <a:br>
              <a:rPr lang="el-GR" altLang="el-GR" sz="3200" smtClean="0"/>
            </a:br>
            <a:r>
              <a:rPr lang="el-GR" altLang="el-GR" sz="3200" smtClean="0"/>
              <a:t>για τη βιολογική υποδομή της γλώσσας</a:t>
            </a:r>
          </a:p>
        </p:txBody>
      </p:sp>
      <p:sp>
        <p:nvSpPr>
          <p:cNvPr id="17412" name="Text Box 4"/>
          <p:cNvSpPr txBox="1">
            <a:spLocks noChangeArrowheads="1"/>
          </p:cNvSpPr>
          <p:nvPr/>
        </p:nvSpPr>
        <p:spPr bwMode="auto">
          <a:xfrm>
            <a:off x="611188" y="2565400"/>
            <a:ext cx="7921625" cy="308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el-GR" altLang="el-GR" sz="2800">
                <a:latin typeface="Arial Unicode MS" pitchFamily="34" charset="-128"/>
              </a:rPr>
              <a:t>Η δομή και η λειτουργία του ανθρώπινου </a:t>
            </a:r>
          </a:p>
          <a:p>
            <a:pPr eaLnBrk="1" hangingPunct="1">
              <a:spcBef>
                <a:spcPct val="0"/>
              </a:spcBef>
              <a:buFontTx/>
              <a:buNone/>
            </a:pPr>
            <a:r>
              <a:rPr lang="el-GR" altLang="el-GR" sz="2800">
                <a:latin typeface="Arial Unicode MS" pitchFamily="34" charset="-128"/>
              </a:rPr>
              <a:t>	εγκεφάλου</a:t>
            </a:r>
          </a:p>
          <a:p>
            <a:pPr eaLnBrk="1" hangingPunct="1">
              <a:spcBef>
                <a:spcPct val="0"/>
              </a:spcBef>
              <a:buFontTx/>
              <a:buNone/>
            </a:pPr>
            <a:endParaRPr lang="el-GR" altLang="el-GR" sz="2800">
              <a:latin typeface="Arial Unicode MS" pitchFamily="34" charset="-128"/>
            </a:endParaRPr>
          </a:p>
          <a:p>
            <a:pPr eaLnBrk="1" hangingPunct="1">
              <a:spcBef>
                <a:spcPct val="0"/>
              </a:spcBef>
              <a:buFontTx/>
              <a:buNone/>
            </a:pPr>
            <a:r>
              <a:rPr lang="el-GR" altLang="el-GR" sz="2800">
                <a:latin typeface="Arial Unicode MS" pitchFamily="34" charset="-128"/>
              </a:rPr>
              <a:t>2. Τα στάδια της γλωσσικής ανάπτυξης</a:t>
            </a:r>
          </a:p>
          <a:p>
            <a:pPr eaLnBrk="1" hangingPunct="1">
              <a:spcBef>
                <a:spcPct val="0"/>
              </a:spcBef>
              <a:buFontTx/>
              <a:buNone/>
            </a:pPr>
            <a:endParaRPr lang="el-GR" altLang="el-GR" sz="2800">
              <a:latin typeface="Arial Unicode MS" pitchFamily="34" charset="-128"/>
            </a:endParaRPr>
          </a:p>
          <a:p>
            <a:pPr eaLnBrk="1" hangingPunct="1">
              <a:spcBef>
                <a:spcPct val="0"/>
              </a:spcBef>
              <a:buFontTx/>
              <a:buNone/>
            </a:pPr>
            <a:r>
              <a:rPr lang="el-GR" altLang="el-GR" sz="2800">
                <a:latin typeface="Arial Unicode MS" pitchFamily="34" charset="-128"/>
              </a:rPr>
              <a:t>3. Η κρίσιμη περίοδος της γλωσσικής ανάπτυξης </a:t>
            </a:r>
          </a:p>
          <a:p>
            <a:pPr eaLnBrk="1" hangingPunct="1">
              <a:spcBef>
                <a:spcPct val="0"/>
              </a:spcBef>
              <a:buFontTx/>
              <a:buNone/>
            </a:pPr>
            <a:r>
              <a:rPr lang="el-GR" altLang="el-GR" sz="2800">
                <a:latin typeface="Arial Unicode MS" pitchFamily="34" charset="-128"/>
              </a:rPr>
              <a:t>	του παιδιού</a:t>
            </a:r>
            <a:r>
              <a:rPr lang="en-US" altLang="el-GR" sz="2800">
                <a:latin typeface="Arial Unicode MS" pitchFamily="34" charset="-128"/>
              </a:rPr>
              <a:t> </a:t>
            </a:r>
            <a:r>
              <a:rPr lang="el-GR" altLang="el-GR" sz="2800">
                <a:latin typeface="Arial Unicode MS" pitchFamily="34" charset="-128"/>
              </a:rPr>
              <a:t>(2-13 ετών)</a:t>
            </a:r>
          </a:p>
        </p:txBody>
      </p:sp>
    </p:spTree>
    <p:extLst>
      <p:ext uri="{BB962C8B-B14F-4D97-AF65-F5344CB8AC3E}">
        <p14:creationId xmlns:p14="http://schemas.microsoft.com/office/powerpoint/2010/main" xmlns="" val="231886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Φόρτος </a:t>
            </a:r>
            <a:r>
              <a:rPr lang="el-GR" b="1" dirty="0" smtClean="0"/>
              <a:t>Εργασίας</a:t>
            </a:r>
            <a:r>
              <a:rPr lang="en-US" b="1" dirty="0" smtClean="0"/>
              <a:t>: 4 ECTS</a:t>
            </a:r>
            <a:endParaRPr lang="el-GR" dirty="0"/>
          </a:p>
        </p:txBody>
      </p:sp>
      <p:sp>
        <p:nvSpPr>
          <p:cNvPr id="3" name="Θέση περιεχομένου 2"/>
          <p:cNvSpPr>
            <a:spLocks noGrp="1"/>
          </p:cNvSpPr>
          <p:nvPr>
            <p:ph idx="1"/>
          </p:nvPr>
        </p:nvSpPr>
        <p:spPr/>
        <p:txBody>
          <a:bodyPr/>
          <a:lstStyle/>
          <a:p>
            <a:pPr marL="68580" indent="0">
              <a:buNone/>
            </a:pPr>
            <a:r>
              <a:rPr lang="el-GR" dirty="0"/>
              <a:t>Ώρες διδασκαλίας (παρακολούθηση σεμιναρίων, </a:t>
            </a:r>
            <a:r>
              <a:rPr lang="en-US" dirty="0"/>
              <a:t>workshops</a:t>
            </a:r>
            <a:r>
              <a:rPr lang="el-GR" dirty="0"/>
              <a:t>, παρουσίαση εργασιών) 39 ώρες, προετοιμασία εργασιών, συλλογή ερευνητικών δεδομένων (βιβλιογραφίας – πεδίου) 45 ώρες, προετοιμασία για γραπτή εξέταση 30 ώρες, συνεργασία με τη διδάσκουσα 1 ώρα, γραπτή εξέταση 3 ώρες. </a:t>
            </a:r>
          </a:p>
        </p:txBody>
      </p:sp>
    </p:spTree>
    <p:extLst>
      <p:ext uri="{BB962C8B-B14F-4D97-AF65-F5344CB8AC3E}">
        <p14:creationId xmlns:p14="http://schemas.microsoft.com/office/powerpoint/2010/main" xmlns="" val="70819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52CB4A2-A5D6-4F3B-8A0F-6A1480B8AEDF}" type="slidenum">
              <a:rPr lang="el-GR" altLang="el-GR" sz="1400" smtClean="0"/>
              <a:pPr eaLnBrk="1" hangingPunct="1">
                <a:spcBef>
                  <a:spcPct val="0"/>
                </a:spcBef>
                <a:buFontTx/>
                <a:buNone/>
              </a:pPr>
              <a:t>20</a:t>
            </a:fld>
            <a:endParaRPr lang="el-GR" altLang="el-GR" sz="1400" smtClean="0"/>
          </a:p>
        </p:txBody>
      </p:sp>
      <p:sp>
        <p:nvSpPr>
          <p:cNvPr id="18435" name="Rectangle 2"/>
          <p:cNvSpPr>
            <a:spLocks noGrp="1" noChangeArrowheads="1"/>
          </p:cNvSpPr>
          <p:nvPr>
            <p:ph type="title"/>
          </p:nvPr>
        </p:nvSpPr>
        <p:spPr>
          <a:xfrm>
            <a:off x="1331913" y="765175"/>
            <a:ext cx="5832475" cy="863600"/>
          </a:xfrm>
          <a:noFill/>
          <a:ln>
            <a:solidFill>
              <a:schemeClr val="tx1"/>
            </a:solidFill>
            <a:miter lim="800000"/>
            <a:headEnd/>
            <a:tailEnd/>
          </a:ln>
        </p:spPr>
        <p:txBody>
          <a:bodyPr>
            <a:normAutofit fontScale="90000"/>
          </a:bodyPr>
          <a:lstStyle/>
          <a:p>
            <a:pPr eaLnBrk="1" hangingPunct="1"/>
            <a:r>
              <a:rPr lang="el-GR" altLang="el-GR" sz="2800" smtClean="0"/>
              <a:t>Κριτική </a:t>
            </a:r>
            <a:br>
              <a:rPr lang="el-GR" altLang="el-GR" sz="2800" smtClean="0"/>
            </a:br>
            <a:r>
              <a:rPr lang="el-GR" altLang="el-GR" sz="2800" smtClean="0"/>
              <a:t>του βιολογικού-γενετικού μοντέλου</a:t>
            </a:r>
          </a:p>
        </p:txBody>
      </p:sp>
      <p:sp>
        <p:nvSpPr>
          <p:cNvPr id="18436" name="Rectangle 3"/>
          <p:cNvSpPr>
            <a:spLocks noGrp="1" noChangeArrowheads="1"/>
          </p:cNvSpPr>
          <p:nvPr>
            <p:ph type="body" idx="1"/>
          </p:nvPr>
        </p:nvSpPr>
        <p:spPr/>
        <p:txBody>
          <a:bodyPr>
            <a:normAutofit fontScale="92500" lnSpcReduction="20000"/>
          </a:bodyPr>
          <a:lstStyle/>
          <a:p>
            <a:pPr marL="609600" indent="-609600" eaLnBrk="1" hangingPunct="1">
              <a:buFontTx/>
              <a:buAutoNum type="arabicPeriod"/>
            </a:pPr>
            <a:endParaRPr lang="el-GR" altLang="el-GR" sz="2800" smtClean="0"/>
          </a:p>
          <a:p>
            <a:pPr marL="609600" indent="-609600" eaLnBrk="1" hangingPunct="1">
              <a:buFontTx/>
              <a:buAutoNum type="arabicPeriod"/>
            </a:pPr>
            <a:r>
              <a:rPr lang="el-GR" altLang="el-GR" sz="2800" smtClean="0"/>
              <a:t>Οι καθολικές λειτουργικές δομές της γλώσσας προκύπτουν από τις περιβαλλοντικές ανάγκες</a:t>
            </a:r>
          </a:p>
          <a:p>
            <a:pPr marL="609600" indent="-609600" eaLnBrk="1" hangingPunct="1">
              <a:buFontTx/>
              <a:buAutoNum type="arabicPeriod"/>
            </a:pPr>
            <a:r>
              <a:rPr lang="el-GR" altLang="el-GR" sz="2800" smtClean="0"/>
              <a:t>Ανεπαρκής ο ισχυρισμός για κρίσιμη γλωσσική περίοδο (βλ.διαταραχές σε απομονωμένα παιδιά</a:t>
            </a:r>
          </a:p>
          <a:p>
            <a:pPr marL="609600" indent="-609600" eaLnBrk="1" hangingPunct="1">
              <a:buFontTx/>
              <a:buAutoNum type="arabicPeriod"/>
            </a:pPr>
            <a:r>
              <a:rPr lang="el-GR" altLang="el-GR" sz="2800" smtClean="0"/>
              <a:t>Ανεπαρκής η ψυχογλωσσική έρευνα για τις δυσκολίες γλωσσικής απόκτησης</a:t>
            </a:r>
          </a:p>
        </p:txBody>
      </p:sp>
    </p:spTree>
    <p:extLst>
      <p:ext uri="{BB962C8B-B14F-4D97-AF65-F5344CB8AC3E}">
        <p14:creationId xmlns:p14="http://schemas.microsoft.com/office/powerpoint/2010/main" xmlns="" val="3342894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C0642E-FD1D-40E3-A5F1-0CEF77EE8595}" type="slidenum">
              <a:rPr lang="el-GR" altLang="el-GR" sz="1400" smtClean="0"/>
              <a:pPr eaLnBrk="1" hangingPunct="1">
                <a:spcBef>
                  <a:spcPct val="0"/>
                </a:spcBef>
                <a:buFontTx/>
                <a:buNone/>
              </a:pPr>
              <a:t>21</a:t>
            </a:fld>
            <a:endParaRPr lang="el-GR" altLang="el-GR" sz="1400" smtClean="0"/>
          </a:p>
        </p:txBody>
      </p:sp>
      <p:sp>
        <p:nvSpPr>
          <p:cNvPr id="19459" name="Rectangle 2"/>
          <p:cNvSpPr>
            <a:spLocks noGrp="1" noChangeArrowheads="1"/>
          </p:cNvSpPr>
          <p:nvPr>
            <p:ph type="title"/>
          </p:nvPr>
        </p:nvSpPr>
        <p:spPr>
          <a:xfrm>
            <a:off x="1835150" y="333375"/>
            <a:ext cx="5616575" cy="503238"/>
          </a:xfrm>
          <a:noFill/>
          <a:ln>
            <a:solidFill>
              <a:schemeClr val="tx1"/>
            </a:solidFill>
            <a:miter lim="800000"/>
            <a:headEnd/>
            <a:tailEnd/>
          </a:ln>
        </p:spPr>
        <p:txBody>
          <a:bodyPr>
            <a:normAutofit fontScale="90000"/>
          </a:bodyPr>
          <a:lstStyle/>
          <a:p>
            <a:pPr eaLnBrk="1" hangingPunct="1"/>
            <a:r>
              <a:rPr lang="el-GR" altLang="el-GR" sz="2400" smtClean="0"/>
              <a:t>Βασικές αρχές του γνωστικού μοντέλου</a:t>
            </a:r>
          </a:p>
        </p:txBody>
      </p:sp>
      <p:sp>
        <p:nvSpPr>
          <p:cNvPr id="19460" name="Rectangle 3"/>
          <p:cNvSpPr>
            <a:spLocks noGrp="1" noChangeArrowheads="1"/>
          </p:cNvSpPr>
          <p:nvPr>
            <p:ph type="body" idx="1"/>
          </p:nvPr>
        </p:nvSpPr>
        <p:spPr>
          <a:xfrm>
            <a:off x="250825" y="1412875"/>
            <a:ext cx="8713788" cy="4525963"/>
          </a:xfrm>
        </p:spPr>
        <p:txBody>
          <a:bodyPr/>
          <a:lstStyle/>
          <a:p>
            <a:pPr eaLnBrk="1" hangingPunct="1">
              <a:lnSpc>
                <a:spcPct val="80000"/>
              </a:lnSpc>
            </a:pPr>
            <a:r>
              <a:rPr lang="el-GR" altLang="el-GR" sz="1800" smtClean="0"/>
              <a:t>Εσωτερικοποίηση της γλώσσας στο προγλωσσικό στάδιο χάρη σε μη γλωσσικές εσωτερικοποιημένες αναπαραστάσεις (=γλωσσικές ικανότητες)</a:t>
            </a:r>
          </a:p>
          <a:p>
            <a:pPr eaLnBrk="1" hangingPunct="1">
              <a:lnSpc>
                <a:spcPct val="80000"/>
              </a:lnSpc>
              <a:buFontTx/>
              <a:buNone/>
            </a:pPr>
            <a:endParaRPr lang="el-GR" altLang="el-GR" sz="1800" smtClean="0"/>
          </a:p>
          <a:p>
            <a:pPr eaLnBrk="1" hangingPunct="1">
              <a:lnSpc>
                <a:spcPct val="80000"/>
              </a:lnSpc>
            </a:pPr>
            <a:r>
              <a:rPr lang="el-GR" altLang="el-GR" sz="1800" smtClean="0"/>
              <a:t>Προϋποθέσεις για το σημασιολογικό σύστημα και τη συντακτική δομή: κατανόηση του παιδιού ως προς</a:t>
            </a:r>
          </a:p>
          <a:p>
            <a:pPr eaLnBrk="1" hangingPunct="1">
              <a:lnSpc>
                <a:spcPct val="80000"/>
              </a:lnSpc>
              <a:buFontTx/>
              <a:buNone/>
            </a:pPr>
            <a:r>
              <a:rPr lang="el-GR" altLang="el-GR" sz="1800" smtClean="0"/>
              <a:t>			</a:t>
            </a:r>
            <a:r>
              <a:rPr lang="el-GR" altLang="el-GR" sz="1800" b="1" smtClean="0"/>
              <a:t>-</a:t>
            </a:r>
            <a:r>
              <a:rPr lang="el-GR" altLang="el-GR" sz="1800" smtClean="0"/>
              <a:t> τη </a:t>
            </a:r>
            <a:r>
              <a:rPr lang="el-GR" altLang="el-GR" sz="1800" b="1" i="1" smtClean="0"/>
              <a:t>μονιμότητα</a:t>
            </a:r>
            <a:r>
              <a:rPr lang="el-GR" altLang="el-GR" sz="1800" smtClean="0"/>
              <a:t> αντικειμένων</a:t>
            </a:r>
          </a:p>
          <a:p>
            <a:pPr eaLnBrk="1" hangingPunct="1">
              <a:lnSpc>
                <a:spcPct val="80000"/>
              </a:lnSpc>
              <a:buFontTx/>
              <a:buNone/>
            </a:pPr>
            <a:r>
              <a:rPr lang="el-GR" altLang="el-GR" sz="1800" b="1" i="1" smtClean="0"/>
              <a:t>			- </a:t>
            </a:r>
            <a:r>
              <a:rPr lang="el-GR" altLang="el-GR" sz="1800" i="1" smtClean="0"/>
              <a:t>το </a:t>
            </a:r>
            <a:r>
              <a:rPr lang="el-GR" altLang="el-GR" sz="1800" b="1" i="1" smtClean="0"/>
              <a:t>συμβολικό χαρακτήρα</a:t>
            </a:r>
            <a:r>
              <a:rPr lang="el-GR" altLang="el-GR" sz="1800" smtClean="0"/>
              <a:t> της γλώσσας</a:t>
            </a:r>
          </a:p>
          <a:p>
            <a:pPr eaLnBrk="1" hangingPunct="1">
              <a:lnSpc>
                <a:spcPct val="80000"/>
              </a:lnSpc>
              <a:buFontTx/>
              <a:buNone/>
            </a:pPr>
            <a:endParaRPr lang="el-GR" altLang="el-GR" sz="1800" smtClean="0"/>
          </a:p>
          <a:p>
            <a:pPr eaLnBrk="1" hangingPunct="1">
              <a:lnSpc>
                <a:spcPct val="80000"/>
              </a:lnSpc>
            </a:pPr>
            <a:r>
              <a:rPr lang="el-GR" altLang="el-GR" sz="1800" smtClean="0"/>
              <a:t>Γλωσσική μάθηση = μετάφραση των προγλωσσικών νοητικών αναπαραστάσεων </a:t>
            </a:r>
          </a:p>
          <a:p>
            <a:pPr eaLnBrk="1" hangingPunct="1">
              <a:lnSpc>
                <a:spcPct val="80000"/>
              </a:lnSpc>
              <a:buFontTx/>
              <a:buNone/>
            </a:pPr>
            <a:r>
              <a:rPr lang="el-GR" altLang="el-GR" sz="1800" smtClean="0"/>
              <a:t>	σε γλωσσικές</a:t>
            </a:r>
          </a:p>
          <a:p>
            <a:pPr eaLnBrk="1" hangingPunct="1">
              <a:lnSpc>
                <a:spcPct val="80000"/>
              </a:lnSpc>
              <a:buFontTx/>
              <a:buNone/>
            </a:pPr>
            <a:endParaRPr lang="el-GR" altLang="el-GR" sz="1800" smtClean="0"/>
          </a:p>
          <a:p>
            <a:pPr eaLnBrk="1" hangingPunct="1">
              <a:lnSpc>
                <a:spcPct val="80000"/>
              </a:lnSpc>
            </a:pPr>
            <a:r>
              <a:rPr lang="el-GR" altLang="el-GR" sz="1800" smtClean="0"/>
              <a:t>Δύο εξελικτικές πορείες:</a:t>
            </a:r>
          </a:p>
          <a:p>
            <a:pPr eaLnBrk="1" hangingPunct="1">
              <a:lnSpc>
                <a:spcPct val="80000"/>
              </a:lnSpc>
              <a:buFontTx/>
              <a:buNone/>
            </a:pPr>
            <a:r>
              <a:rPr lang="el-GR" altLang="el-GR" sz="1800" smtClean="0"/>
              <a:t>			- πληρέστεροι γλωσσικοί τύποι</a:t>
            </a:r>
          </a:p>
          <a:p>
            <a:pPr eaLnBrk="1" hangingPunct="1">
              <a:lnSpc>
                <a:spcPct val="80000"/>
              </a:lnSpc>
              <a:buFontTx/>
              <a:buNone/>
            </a:pPr>
            <a:r>
              <a:rPr lang="el-GR" altLang="el-GR" sz="1800" smtClean="0"/>
              <a:t>			- εκμάθηση νέων εννοιών και των μεταξύ τους σχέσεων </a:t>
            </a:r>
          </a:p>
          <a:p>
            <a:pPr eaLnBrk="1" hangingPunct="1">
              <a:lnSpc>
                <a:spcPct val="80000"/>
              </a:lnSpc>
              <a:buFontTx/>
              <a:buNone/>
            </a:pPr>
            <a:r>
              <a:rPr lang="el-GR" altLang="el-GR" sz="2800" smtClean="0"/>
              <a:t>	 </a:t>
            </a:r>
          </a:p>
        </p:txBody>
      </p:sp>
    </p:spTree>
    <p:extLst>
      <p:ext uri="{BB962C8B-B14F-4D97-AF65-F5344CB8AC3E}">
        <p14:creationId xmlns:p14="http://schemas.microsoft.com/office/powerpoint/2010/main" xmlns="" val="116026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6454C34-F3B9-44A1-9C59-5509B08F3694}" type="slidenum">
              <a:rPr lang="el-GR" altLang="el-GR" sz="1400" smtClean="0"/>
              <a:pPr eaLnBrk="1" hangingPunct="1">
                <a:spcBef>
                  <a:spcPct val="0"/>
                </a:spcBef>
                <a:buFontTx/>
                <a:buNone/>
              </a:pPr>
              <a:t>22</a:t>
            </a:fld>
            <a:endParaRPr lang="el-GR" altLang="el-GR" sz="1400" smtClean="0"/>
          </a:p>
        </p:txBody>
      </p:sp>
      <p:sp>
        <p:nvSpPr>
          <p:cNvPr id="9219" name="Text Box 2"/>
          <p:cNvSpPr txBox="1">
            <a:spLocks noChangeArrowheads="1"/>
          </p:cNvSpPr>
          <p:nvPr/>
        </p:nvSpPr>
        <p:spPr bwMode="auto">
          <a:xfrm>
            <a:off x="2286000" y="457200"/>
            <a:ext cx="4419600" cy="1016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Πληροφορική Τεχνολογία (ΤΠΕ)</a:t>
            </a:r>
          </a:p>
          <a:p>
            <a:pPr algn="ctr" eaLnBrk="1" hangingPunct="1">
              <a:spcBef>
                <a:spcPct val="0"/>
              </a:spcBef>
              <a:buFontTx/>
              <a:buNone/>
            </a:pPr>
            <a:r>
              <a:rPr lang="el-GR" altLang="el-GR" sz="2000"/>
              <a:t>και</a:t>
            </a:r>
          </a:p>
          <a:p>
            <a:pPr algn="ctr" eaLnBrk="1" hangingPunct="1">
              <a:spcBef>
                <a:spcPct val="0"/>
              </a:spcBef>
              <a:buFontTx/>
              <a:buNone/>
            </a:pPr>
            <a:r>
              <a:rPr lang="el-GR" altLang="el-GR" sz="2000"/>
              <a:t>διδασκαλία της γλώσσας </a:t>
            </a:r>
          </a:p>
        </p:txBody>
      </p:sp>
      <p:sp>
        <p:nvSpPr>
          <p:cNvPr id="9220" name="Text Box 3"/>
          <p:cNvSpPr txBox="1">
            <a:spLocks noChangeArrowheads="1"/>
          </p:cNvSpPr>
          <p:nvPr/>
        </p:nvSpPr>
        <p:spPr bwMode="auto">
          <a:xfrm>
            <a:off x="990600" y="1981200"/>
            <a:ext cx="7018338" cy="432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i="1" u="sng"/>
              <a:t>Πλεονεκτήματα:</a:t>
            </a:r>
          </a:p>
          <a:p>
            <a:pPr eaLnBrk="1" hangingPunct="1">
              <a:spcBef>
                <a:spcPct val="0"/>
              </a:spcBef>
              <a:buFont typeface="Wingdings" pitchFamily="2" charset="2"/>
              <a:buChar char="Ø"/>
            </a:pPr>
            <a:r>
              <a:rPr lang="el-GR" altLang="el-GR" sz="2000"/>
              <a:t> Θετική στάση των μαθητών απέναντι στη χρήση Η/Υ</a:t>
            </a:r>
          </a:p>
          <a:p>
            <a:pPr eaLnBrk="1" hangingPunct="1">
              <a:spcBef>
                <a:spcPct val="0"/>
              </a:spcBef>
              <a:buFont typeface="Wingdings" pitchFamily="2" charset="2"/>
              <a:buChar char="Ø"/>
            </a:pPr>
            <a:r>
              <a:rPr lang="el-GR" altLang="el-GR" sz="2000"/>
              <a:t> Δυνατότητα παρέμβασης του δασκάλου στα κείμενα</a:t>
            </a:r>
          </a:p>
          <a:p>
            <a:pPr eaLnBrk="1" hangingPunct="1">
              <a:spcBef>
                <a:spcPct val="0"/>
              </a:spcBef>
              <a:buFont typeface="Wingdings" pitchFamily="2" charset="2"/>
              <a:buChar char="Ø"/>
            </a:pPr>
            <a:r>
              <a:rPr lang="el-GR" altLang="el-GR" sz="2000"/>
              <a:t> Εύκολη πρόσβαση σε κείμενα αναφοράς</a:t>
            </a:r>
          </a:p>
          <a:p>
            <a:pPr eaLnBrk="1" hangingPunct="1">
              <a:spcBef>
                <a:spcPct val="0"/>
              </a:spcBef>
              <a:buFont typeface="Wingdings" pitchFamily="2" charset="2"/>
              <a:buNone/>
            </a:pPr>
            <a:endParaRPr lang="el-GR" altLang="el-GR" sz="2000"/>
          </a:p>
          <a:p>
            <a:pPr eaLnBrk="1" hangingPunct="1">
              <a:spcBef>
                <a:spcPct val="0"/>
              </a:spcBef>
              <a:buFont typeface="Wingdings" pitchFamily="2" charset="2"/>
              <a:buNone/>
            </a:pPr>
            <a:endParaRPr lang="el-GR" altLang="el-GR" sz="2000"/>
          </a:p>
          <a:p>
            <a:pPr eaLnBrk="1" hangingPunct="1">
              <a:spcBef>
                <a:spcPct val="0"/>
              </a:spcBef>
              <a:buFont typeface="Wingdings" pitchFamily="2" charset="2"/>
              <a:buNone/>
            </a:pPr>
            <a:r>
              <a:rPr lang="el-GR" altLang="el-GR" sz="2000" i="1" u="sng"/>
              <a:t>Μειονεκτήματα:</a:t>
            </a:r>
          </a:p>
          <a:p>
            <a:pPr eaLnBrk="1" hangingPunct="1">
              <a:spcBef>
                <a:spcPct val="0"/>
              </a:spcBef>
              <a:buFont typeface="Wingdings" pitchFamily="2" charset="2"/>
              <a:buChar char="Ø"/>
            </a:pPr>
            <a:r>
              <a:rPr lang="el-GR" altLang="el-GR" sz="2000"/>
              <a:t> Απαραίτητος ο χρόνος προσαρμογής στο νέο τρόπο διδασκαλίας</a:t>
            </a:r>
          </a:p>
          <a:p>
            <a:pPr eaLnBrk="1" hangingPunct="1">
              <a:spcBef>
                <a:spcPct val="0"/>
              </a:spcBef>
              <a:buFont typeface="Wingdings" pitchFamily="2" charset="2"/>
              <a:buChar char="Ø"/>
            </a:pPr>
            <a:r>
              <a:rPr lang="el-GR" altLang="el-GR" sz="2000"/>
              <a:t> Απαραίτητη η εξοικείωση των μαθητών με τις ΝΤ</a:t>
            </a:r>
          </a:p>
          <a:p>
            <a:pPr eaLnBrk="1" hangingPunct="1">
              <a:spcBef>
                <a:spcPct val="0"/>
              </a:spcBef>
              <a:buFont typeface="Wingdings" pitchFamily="2" charset="2"/>
              <a:buChar char="Ø"/>
            </a:pPr>
            <a:r>
              <a:rPr lang="el-GR" altLang="el-GR" sz="2000"/>
              <a:t> Ανάγκη τεχνικής και διοικητικής υποστήριξης</a:t>
            </a:r>
          </a:p>
          <a:p>
            <a:pPr eaLnBrk="1" hangingPunct="1">
              <a:spcBef>
                <a:spcPct val="0"/>
              </a:spcBef>
              <a:buFont typeface="Wingdings" pitchFamily="2" charset="2"/>
              <a:buChar char="Ø"/>
            </a:pPr>
            <a:r>
              <a:rPr lang="el-GR" altLang="el-GR" sz="2000"/>
              <a:t> Προϋπόθεση: μια ανανεωτική διδακτική αντίληψη του δασκάλου</a:t>
            </a:r>
            <a:r>
              <a:rPr lang="el-GR" altLang="el-GR" sz="1800"/>
              <a:t> </a:t>
            </a:r>
          </a:p>
          <a:p>
            <a:pPr eaLnBrk="1" hangingPunct="1">
              <a:spcBef>
                <a:spcPct val="0"/>
              </a:spcBef>
              <a:buFont typeface="Wingdings" pitchFamily="2" charset="2"/>
              <a:buChar char="Ø"/>
            </a:pPr>
            <a:endParaRPr lang="el-GR" altLang="el-GR" sz="1800"/>
          </a:p>
        </p:txBody>
      </p:sp>
    </p:spTree>
    <p:extLst>
      <p:ext uri="{BB962C8B-B14F-4D97-AF65-F5344CB8AC3E}">
        <p14:creationId xmlns:p14="http://schemas.microsoft.com/office/powerpoint/2010/main" xmlns="" val="3289877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11760" y="1556792"/>
            <a:ext cx="4572000" cy="646331"/>
          </a:xfrm>
          <a:prstGeom prst="rect">
            <a:avLst/>
          </a:prstGeom>
        </p:spPr>
        <p:txBody>
          <a:bodyPr>
            <a:spAutoFit/>
          </a:bodyPr>
          <a:lstStyle/>
          <a:p>
            <a:r>
              <a:rPr lang="el-GR" b="1" i="1" dirty="0"/>
              <a:t> </a:t>
            </a:r>
            <a:endParaRPr lang="el-GR" dirty="0"/>
          </a:p>
          <a:p>
            <a:r>
              <a:rPr lang="el-GR" b="1" i="1" dirty="0"/>
              <a:t> </a:t>
            </a:r>
            <a:endParaRPr lang="el-GR" dirty="0"/>
          </a:p>
        </p:txBody>
      </p:sp>
      <p:sp>
        <p:nvSpPr>
          <p:cNvPr id="3" name="TextBox 2"/>
          <p:cNvSpPr txBox="1"/>
          <p:nvPr/>
        </p:nvSpPr>
        <p:spPr>
          <a:xfrm>
            <a:off x="827584" y="1196752"/>
            <a:ext cx="7632848" cy="5355312"/>
          </a:xfrm>
          <a:prstGeom prst="rect">
            <a:avLst/>
          </a:prstGeom>
          <a:noFill/>
        </p:spPr>
        <p:txBody>
          <a:bodyPr wrap="square" rtlCol="0">
            <a:spAutoFit/>
          </a:bodyPr>
          <a:lstStyle/>
          <a:p>
            <a:r>
              <a:rPr lang="el-GR" b="1" i="1" dirty="0" smtClean="0"/>
              <a:t>Πλεονεκτήματα (1/2): </a:t>
            </a:r>
            <a:endParaRPr lang="el-GR" dirty="0"/>
          </a:p>
          <a:p>
            <a:pPr marL="285750" lvl="0" indent="-285750">
              <a:buFont typeface="Arial" panose="020B0604020202020204" pitchFamily="34" charset="0"/>
              <a:buChar char="•"/>
            </a:pPr>
            <a:r>
              <a:rPr lang="el-GR" dirty="0"/>
              <a:t>Διαμορφώνονται αυθεντικά εκπαιδευτικά περιβάλλοντα μέσα από καταστάσεις που έχουν νόημα για τους μαθητές</a:t>
            </a:r>
          </a:p>
          <a:p>
            <a:pPr marL="285750" lvl="0" indent="-285750">
              <a:buFont typeface="Arial" panose="020B0604020202020204" pitchFamily="34" charset="0"/>
              <a:buChar char="•"/>
            </a:pPr>
            <a:r>
              <a:rPr lang="el-GR" dirty="0"/>
              <a:t>Δημιουργούνται ευκαιρίες διαφοροποίησης στις πρακτικές μάθησης και αλληλεπίδρασης, ανάλογα με τις ομάδες των χρηστών</a:t>
            </a:r>
          </a:p>
          <a:p>
            <a:pPr marL="285750" lvl="0" indent="-285750">
              <a:buFont typeface="Arial" panose="020B0604020202020204" pitchFamily="34" charset="0"/>
              <a:buChar char="•"/>
            </a:pPr>
            <a:r>
              <a:rPr lang="el-GR" dirty="0"/>
              <a:t>Ευνοείται η </a:t>
            </a:r>
            <a:r>
              <a:rPr lang="el-GR" dirty="0" err="1"/>
              <a:t>μαθητοκεντρική</a:t>
            </a:r>
            <a:r>
              <a:rPr lang="el-GR" dirty="0"/>
              <a:t>, συνεργατική, διερευνητική, βιωματική και δημιουργική μάθηση</a:t>
            </a:r>
          </a:p>
          <a:p>
            <a:pPr marL="285750" lvl="0" indent="-285750">
              <a:buFont typeface="Arial" panose="020B0604020202020204" pitchFamily="34" charset="0"/>
              <a:buChar char="•"/>
            </a:pPr>
            <a:r>
              <a:rPr lang="el-GR" dirty="0"/>
              <a:t>Στη διδασκαλία εφαρμόζονται πρακτικές </a:t>
            </a:r>
            <a:r>
              <a:rPr lang="el-GR" dirty="0" err="1"/>
              <a:t>εποικοδομισμού</a:t>
            </a:r>
            <a:endParaRPr lang="el-GR" dirty="0"/>
          </a:p>
          <a:p>
            <a:pPr marL="285750" lvl="0" indent="-285750">
              <a:buFont typeface="Arial" panose="020B0604020202020204" pitchFamily="34" charset="0"/>
              <a:buChar char="•"/>
            </a:pPr>
            <a:r>
              <a:rPr lang="el-GR" dirty="0"/>
              <a:t>Ο εκπαιδευτικός εγκαταλείπει τον ρόλο του μεταδότη γνώσεων και γίνεται συντονιστής δραστηριοτήτων  </a:t>
            </a:r>
          </a:p>
          <a:p>
            <a:pPr marL="285750" lvl="0" indent="-285750">
              <a:buFont typeface="Arial" panose="020B0604020202020204" pitchFamily="34" charset="0"/>
              <a:buChar char="•"/>
            </a:pPr>
            <a:r>
              <a:rPr lang="el-GR" dirty="0"/>
              <a:t>Δημιουργείται κλίμα συνεργασίας, επικοινωνίας, ανατροφοδότησης, διάχυσης της γνώσης και ανταλλαγής εμπειριών</a:t>
            </a:r>
          </a:p>
          <a:p>
            <a:pPr marL="285750" lvl="0" indent="-285750">
              <a:buFont typeface="Arial" panose="020B0604020202020204" pitchFamily="34" charset="0"/>
              <a:buChar char="•"/>
            </a:pPr>
            <a:r>
              <a:rPr lang="el-GR" dirty="0"/>
              <a:t>Οι επιστημονικές γνώσεις προσεγγίζονται μέσα από αυθεντικές διαδικασίες διεπιστημονικού χαρακτήρα</a:t>
            </a:r>
          </a:p>
          <a:p>
            <a:pPr marL="285750" lvl="0" indent="-285750">
              <a:buFont typeface="Arial" panose="020B0604020202020204" pitchFamily="34" charset="0"/>
              <a:buChar char="•"/>
            </a:pPr>
            <a:r>
              <a:rPr lang="el-GR" dirty="0"/>
              <a:t>Δημιουργούνται περιβάλλοντα προσομοίωσης (</a:t>
            </a:r>
            <a:r>
              <a:rPr lang="en-US" dirty="0"/>
              <a:t>simulations</a:t>
            </a:r>
            <a:r>
              <a:rPr lang="el-GR" dirty="0"/>
              <a:t>) αυθεντικών καταστάσεων</a:t>
            </a:r>
          </a:p>
          <a:p>
            <a:pPr marL="285750" lvl="0" indent="-285750">
              <a:buFont typeface="Arial" panose="020B0604020202020204" pitchFamily="34" charset="0"/>
              <a:buChar char="•"/>
            </a:pPr>
            <a:r>
              <a:rPr lang="el-GR" dirty="0"/>
              <a:t>Αυξάνονται οι πηγές άντλησης δεδομένων</a:t>
            </a:r>
          </a:p>
        </p:txBody>
      </p:sp>
    </p:spTree>
    <p:extLst>
      <p:ext uri="{BB962C8B-B14F-4D97-AF65-F5344CB8AC3E}">
        <p14:creationId xmlns:p14="http://schemas.microsoft.com/office/powerpoint/2010/main" xmlns="" val="4053503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704856" cy="5909310"/>
          </a:xfrm>
          <a:prstGeom prst="rect">
            <a:avLst/>
          </a:prstGeom>
          <a:noFill/>
        </p:spPr>
        <p:txBody>
          <a:bodyPr wrap="square" rtlCol="0">
            <a:spAutoFit/>
          </a:bodyPr>
          <a:lstStyle/>
          <a:p>
            <a:r>
              <a:rPr lang="el-GR" b="1" i="1" dirty="0" smtClean="0"/>
              <a:t>Πλεονεκτήματα (2/2</a:t>
            </a:r>
            <a:r>
              <a:rPr lang="el-GR" b="1" i="1" dirty="0"/>
              <a:t>): </a:t>
            </a:r>
            <a:endParaRPr lang="el-GR" dirty="0"/>
          </a:p>
          <a:p>
            <a:pPr marL="285750" lvl="0" indent="-285750">
              <a:buFont typeface="Arial" panose="020B0604020202020204" pitchFamily="34" charset="0"/>
              <a:buChar char="•"/>
            </a:pPr>
            <a:r>
              <a:rPr lang="el-GR" dirty="0" smtClean="0"/>
              <a:t>Προσφέρεται </a:t>
            </a:r>
            <a:r>
              <a:rPr lang="el-GR" dirty="0"/>
              <a:t>η δυνατότητα μετάδοσης και επεξεργασίας πληροφορίας κάθε μορφής (κειμένων, ήχων, εικόνων, βίντεο) </a:t>
            </a:r>
          </a:p>
          <a:p>
            <a:pPr marL="285750" lvl="0" indent="-285750">
              <a:buFont typeface="Arial" panose="020B0604020202020204" pitchFamily="34" charset="0"/>
              <a:buChar char="•"/>
            </a:pPr>
            <a:r>
              <a:rPr lang="el-GR" dirty="0"/>
              <a:t>Δημιουργούνται και λειτουργούν βάσεις δεδομένων (</a:t>
            </a:r>
            <a:r>
              <a:rPr lang="en-US" dirty="0"/>
              <a:t>databases</a:t>
            </a:r>
            <a:r>
              <a:rPr lang="el-GR" dirty="0"/>
              <a:t>) </a:t>
            </a:r>
          </a:p>
          <a:p>
            <a:pPr marL="285750" lvl="0" indent="-285750">
              <a:buFont typeface="Arial" panose="020B0604020202020204" pitchFamily="34" charset="0"/>
              <a:buChar char="•"/>
            </a:pPr>
            <a:r>
              <a:rPr lang="el-GR" dirty="0"/>
              <a:t>Δημιουργούνται δομές για προωθημένα συστήματα μάθησης από απόσταση</a:t>
            </a:r>
          </a:p>
          <a:p>
            <a:pPr marL="285750" lvl="0" indent="-285750">
              <a:buFont typeface="Arial" panose="020B0604020202020204" pitchFamily="34" charset="0"/>
              <a:buChar char="•"/>
            </a:pPr>
            <a:r>
              <a:rPr lang="el-GR" dirty="0"/>
              <a:t>Προσφέρεται η δυνατότητα μη γραμμικής προσπέλασης της πληροφορίας με τα υπερκείμενα (</a:t>
            </a:r>
            <a:r>
              <a:rPr lang="en-US" dirty="0"/>
              <a:t>hypertexts</a:t>
            </a:r>
            <a:r>
              <a:rPr lang="el-GR" dirty="0"/>
              <a:t>) και τα </a:t>
            </a:r>
            <a:r>
              <a:rPr lang="el-GR" dirty="0" err="1"/>
              <a:t>υπερμέσα</a:t>
            </a:r>
            <a:r>
              <a:rPr lang="el-GR" dirty="0"/>
              <a:t> (</a:t>
            </a:r>
            <a:r>
              <a:rPr lang="en-US" dirty="0"/>
              <a:t>hypermedia</a:t>
            </a:r>
            <a:r>
              <a:rPr lang="el-GR" dirty="0"/>
              <a:t>)</a:t>
            </a:r>
          </a:p>
          <a:p>
            <a:pPr marL="285750" lvl="0" indent="-285750">
              <a:buFont typeface="Arial" panose="020B0604020202020204" pitchFamily="34" charset="0"/>
              <a:buChar char="•"/>
            </a:pPr>
            <a:r>
              <a:rPr lang="el-GR" dirty="0"/>
              <a:t>Γίνεται σύνδεση της γενικής με την τεχνική εκπαίδευση</a:t>
            </a:r>
          </a:p>
          <a:p>
            <a:pPr marL="285750" lvl="0" indent="-285750">
              <a:buFont typeface="Arial" panose="020B0604020202020204" pitchFamily="34" charset="0"/>
              <a:buChar char="•"/>
            </a:pPr>
            <a:r>
              <a:rPr lang="el-GR" dirty="0"/>
              <a:t>Αυξάνεται ο τεχνολογικός </a:t>
            </a:r>
            <a:r>
              <a:rPr lang="el-GR" dirty="0" err="1"/>
              <a:t>γραμματισμός</a:t>
            </a:r>
            <a:r>
              <a:rPr lang="el-GR" dirty="0"/>
              <a:t> εκπαιδευτικών και μαθητών</a:t>
            </a:r>
          </a:p>
          <a:p>
            <a:pPr marL="285750" lvl="0" indent="-285750">
              <a:buFont typeface="Arial" panose="020B0604020202020204" pitchFamily="34" charset="0"/>
              <a:buChar char="•"/>
            </a:pPr>
            <a:r>
              <a:rPr lang="el-GR" dirty="0"/>
              <a:t>Αναπτύσσονται ικανότητες όπως πρωτοβουλία, επινοητικότητα, </a:t>
            </a:r>
            <a:r>
              <a:rPr lang="el-GR" dirty="0" err="1"/>
              <a:t>προσαρμο</a:t>
            </a:r>
            <a:r>
              <a:rPr lang="el-GR" dirty="0"/>
              <a:t>-</a:t>
            </a:r>
          </a:p>
          <a:p>
            <a:pPr marL="285750" lvl="0" indent="-285750">
              <a:buFont typeface="Arial" panose="020B0604020202020204" pitchFamily="34" charset="0"/>
              <a:buChar char="•"/>
            </a:pPr>
            <a:r>
              <a:rPr lang="el-GR" dirty="0" err="1"/>
              <a:t>στικότητα</a:t>
            </a:r>
            <a:r>
              <a:rPr lang="el-GR" dirty="0"/>
              <a:t>, αισθητηριακή αντίληψη</a:t>
            </a:r>
          </a:p>
          <a:p>
            <a:pPr marL="285750" lvl="0" indent="-285750">
              <a:buFont typeface="Arial" panose="020B0604020202020204" pitchFamily="34" charset="0"/>
              <a:buChar char="•"/>
            </a:pPr>
            <a:r>
              <a:rPr lang="el-GR" dirty="0"/>
              <a:t>Καθίσταται δυνατή η </a:t>
            </a:r>
            <a:r>
              <a:rPr lang="el-GR" dirty="0" err="1"/>
              <a:t>επικαιροποιημένη</a:t>
            </a:r>
            <a:r>
              <a:rPr lang="el-GR" dirty="0"/>
              <a:t> γνώση και διευκολύνεται η γνωριμία με άλλους πολιτισμούς</a:t>
            </a:r>
          </a:p>
          <a:p>
            <a:pPr marL="285750" lvl="0" indent="-285750">
              <a:buFont typeface="Arial" panose="020B0604020202020204" pitchFamily="34" charset="0"/>
              <a:buChar char="•"/>
            </a:pPr>
            <a:r>
              <a:rPr lang="el-GR" dirty="0"/>
              <a:t>Αυξάνεται η αυτονομία του μαθητή στην κατάκτηση της γνώσης</a:t>
            </a:r>
          </a:p>
          <a:p>
            <a:pPr marL="285750" lvl="0" indent="-285750">
              <a:buFont typeface="Arial" panose="020B0604020202020204" pitchFamily="34" charset="0"/>
              <a:buChar char="•"/>
            </a:pPr>
            <a:r>
              <a:rPr lang="el-GR" dirty="0"/>
              <a:t>Αξιοποιείται η αλληλεπίδραση ανθρώπου-υπολογιστή</a:t>
            </a:r>
          </a:p>
          <a:p>
            <a:pPr marL="285750" lvl="0" indent="-285750">
              <a:buFont typeface="Arial" panose="020B0604020202020204" pitchFamily="34" charset="0"/>
              <a:buChar char="•"/>
            </a:pPr>
            <a:r>
              <a:rPr lang="el-GR" dirty="0"/>
              <a:t>Βελτιώνονται οι γνωστικές ικανότητες, η αυτοπεποίθηση και η κοινωνική </a:t>
            </a:r>
          </a:p>
        </p:txBody>
      </p:sp>
    </p:spTree>
    <p:extLst>
      <p:ext uri="{BB962C8B-B14F-4D97-AF65-F5344CB8AC3E}">
        <p14:creationId xmlns:p14="http://schemas.microsoft.com/office/powerpoint/2010/main" xmlns="" val="1892394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6463308"/>
          </a:xfrm>
          <a:prstGeom prst="rect">
            <a:avLst/>
          </a:prstGeom>
          <a:noFill/>
        </p:spPr>
        <p:txBody>
          <a:bodyPr wrap="square" rtlCol="0">
            <a:spAutoFit/>
          </a:bodyPr>
          <a:lstStyle/>
          <a:p>
            <a:r>
              <a:rPr lang="el-GR" b="1" i="1" dirty="0">
                <a:solidFill>
                  <a:srgbClr val="C00000"/>
                </a:solidFill>
              </a:rPr>
              <a:t>Προϋποθέσεις:</a:t>
            </a:r>
            <a:r>
              <a:rPr lang="el-GR" b="1" dirty="0">
                <a:solidFill>
                  <a:srgbClr val="C00000"/>
                </a:solidFill>
              </a:rPr>
              <a:t> </a:t>
            </a:r>
            <a:endParaRPr lang="el-GR" dirty="0">
              <a:solidFill>
                <a:srgbClr val="C00000"/>
              </a:solidFill>
            </a:endParaRPr>
          </a:p>
          <a:p>
            <a:r>
              <a:rPr lang="el-GR" dirty="0"/>
              <a:t> </a:t>
            </a:r>
          </a:p>
          <a:p>
            <a:pPr marL="285750" lvl="0" indent="-285750">
              <a:buFont typeface="Wingdings" panose="05000000000000000000" pitchFamily="2" charset="2"/>
              <a:buChar char="§"/>
            </a:pPr>
            <a:r>
              <a:rPr lang="el-GR" dirty="0">
                <a:solidFill>
                  <a:srgbClr val="C00000"/>
                </a:solidFill>
              </a:rPr>
              <a:t>Αναγκαίος ο έλεγχος ώστε να μην καλλιεργούνται συνθήκες</a:t>
            </a:r>
          </a:p>
          <a:p>
            <a:pPr marL="285750" lvl="0" indent="-285750">
              <a:buFont typeface="Wingdings" panose="05000000000000000000" pitchFamily="2" charset="2"/>
              <a:buChar char="§"/>
            </a:pPr>
            <a:r>
              <a:rPr lang="el-GR" dirty="0">
                <a:solidFill>
                  <a:srgbClr val="C00000"/>
                </a:solidFill>
              </a:rPr>
              <a:t> απομόνωσης, εξάρτησης και παθητικής γνώσης και να μη μειώνεται ο προσωπικός χαρακτήρας της επικοινωνίας. </a:t>
            </a:r>
          </a:p>
          <a:p>
            <a:pPr marL="285750" lvl="0" indent="-285750">
              <a:buFont typeface="Wingdings" panose="05000000000000000000" pitchFamily="2" charset="2"/>
              <a:buChar char="§"/>
            </a:pPr>
            <a:r>
              <a:rPr lang="el-GR" dirty="0">
                <a:solidFill>
                  <a:srgbClr val="C00000"/>
                </a:solidFill>
              </a:rPr>
              <a:t>Απαραίτητος ο κατάλληλος σχεδιασμός των διαδικασιών μάθησης αλλά και η υιοθέτηση της τεχνολογικής </a:t>
            </a:r>
            <a:r>
              <a:rPr lang="el-GR" dirty="0" smtClean="0">
                <a:solidFill>
                  <a:srgbClr val="C00000"/>
                </a:solidFill>
              </a:rPr>
              <a:t>καινοτομίας</a:t>
            </a:r>
            <a:endParaRPr lang="el-GR" dirty="0">
              <a:solidFill>
                <a:srgbClr val="C00000"/>
              </a:solidFill>
            </a:endParaRPr>
          </a:p>
          <a:p>
            <a:pPr marL="285750" lvl="0" indent="-285750">
              <a:buFont typeface="Wingdings" panose="05000000000000000000" pitchFamily="2" charset="2"/>
              <a:buChar char="§"/>
            </a:pPr>
            <a:r>
              <a:rPr lang="el-GR" dirty="0">
                <a:solidFill>
                  <a:srgbClr val="C00000"/>
                </a:solidFill>
              </a:rPr>
              <a:t>Απαιτείται τεχνική και διοικητική υποστήριξη</a:t>
            </a:r>
          </a:p>
          <a:p>
            <a:pPr marL="285750" lvl="0" indent="-285750">
              <a:buFont typeface="Wingdings" panose="05000000000000000000" pitchFamily="2" charset="2"/>
              <a:buChar char="§"/>
            </a:pPr>
            <a:r>
              <a:rPr lang="el-GR" dirty="0">
                <a:solidFill>
                  <a:srgbClr val="C00000"/>
                </a:solidFill>
              </a:rPr>
              <a:t>Αναγκαία η υιοθέτηση της </a:t>
            </a:r>
            <a:r>
              <a:rPr lang="el-GR" dirty="0" err="1">
                <a:solidFill>
                  <a:srgbClr val="C00000"/>
                </a:solidFill>
              </a:rPr>
              <a:t>εποικοδομιστικής</a:t>
            </a:r>
            <a:r>
              <a:rPr lang="el-GR" dirty="0">
                <a:solidFill>
                  <a:srgbClr val="C00000"/>
                </a:solidFill>
              </a:rPr>
              <a:t> προσέγγισης για τη μάθηση από τους εκπαιδευτικούς</a:t>
            </a:r>
          </a:p>
          <a:p>
            <a:pPr marL="285750" lvl="0" indent="-285750">
              <a:buFont typeface="Wingdings" panose="05000000000000000000" pitchFamily="2" charset="2"/>
              <a:buChar char="§"/>
            </a:pPr>
            <a:r>
              <a:rPr lang="el-GR" dirty="0">
                <a:solidFill>
                  <a:srgbClr val="C00000"/>
                </a:solidFill>
              </a:rPr>
              <a:t>Αναγκαία η κατάλληλη οργάνωση και προετοιμασία των εκπαιδευτικών μέσα από τον σχεδιασμό διδακτικών σεναρίων</a:t>
            </a:r>
          </a:p>
          <a:p>
            <a:pPr marL="285750" lvl="0" indent="-285750">
              <a:buFont typeface="Wingdings" panose="05000000000000000000" pitchFamily="2" charset="2"/>
              <a:buChar char="§"/>
            </a:pPr>
            <a:r>
              <a:rPr lang="el-GR" dirty="0">
                <a:solidFill>
                  <a:srgbClr val="C00000"/>
                </a:solidFill>
              </a:rPr>
              <a:t>Απαιτείται η διασφάλιση λογισμικών που ευνοούν την ανοιχτή διερεύνηση</a:t>
            </a:r>
          </a:p>
          <a:p>
            <a:pPr marL="285750" lvl="0" indent="-285750">
              <a:buFont typeface="Wingdings" panose="05000000000000000000" pitchFamily="2" charset="2"/>
              <a:buChar char="§"/>
            </a:pPr>
            <a:r>
              <a:rPr lang="el-GR" dirty="0">
                <a:solidFill>
                  <a:srgbClr val="C00000"/>
                </a:solidFill>
              </a:rPr>
              <a:t>Απαιτείται διαθέσιμος χρόνος για την αφομοίωση των αλλαγών και την εμπλοκή των ομάδων αναφοράς </a:t>
            </a:r>
          </a:p>
          <a:p>
            <a:pPr marL="285750" lvl="0" indent="-285750">
              <a:buFont typeface="Wingdings" panose="05000000000000000000" pitchFamily="2" charset="2"/>
              <a:buChar char="§"/>
            </a:pPr>
            <a:r>
              <a:rPr lang="el-GR" dirty="0">
                <a:solidFill>
                  <a:srgbClr val="C00000"/>
                </a:solidFill>
              </a:rPr>
              <a:t>Αναγκαία η παραδοχή ότι η ορθολογική διαχείριση, επεξεργασία και αξιολόγηση της πληροφορίας αποτελεί μια σύνθετη και απαιτητική διαδικασία</a:t>
            </a:r>
          </a:p>
          <a:p>
            <a:pPr marL="285750" lvl="0" indent="-285750">
              <a:buFont typeface="Wingdings" panose="05000000000000000000" pitchFamily="2" charset="2"/>
              <a:buChar char="§"/>
            </a:pPr>
            <a:r>
              <a:rPr lang="el-GR" dirty="0">
                <a:solidFill>
                  <a:srgbClr val="C00000"/>
                </a:solidFill>
              </a:rPr>
              <a:t>Ανταπόκριση στο οικονομικό κόστος για την αναβάθμιση και ανανέωση του τεχνικού εξοπλισμού </a:t>
            </a:r>
          </a:p>
          <a:p>
            <a:pPr marL="285750" lvl="0" indent="-285750">
              <a:buFont typeface="Wingdings" panose="05000000000000000000" pitchFamily="2" charset="2"/>
              <a:buChar char="§"/>
            </a:pPr>
            <a:r>
              <a:rPr lang="el-GR" dirty="0">
                <a:solidFill>
                  <a:srgbClr val="C00000"/>
                </a:solidFill>
              </a:rPr>
              <a:t>Απαραίτητος ο έλεγχος για τον κίνδυνο υπαγωγής του σχολείου στην πολιτισμική και οικονομική εξουσία (</a:t>
            </a:r>
            <a:r>
              <a:rPr lang="el-GR" dirty="0" err="1">
                <a:solidFill>
                  <a:srgbClr val="C00000"/>
                </a:solidFill>
              </a:rPr>
              <a:t>Σολομωνίδου</a:t>
            </a:r>
            <a:r>
              <a:rPr lang="el-GR" dirty="0">
                <a:solidFill>
                  <a:srgbClr val="C00000"/>
                </a:solidFill>
              </a:rPr>
              <a:t>, 1999 &amp; 2006).</a:t>
            </a:r>
          </a:p>
        </p:txBody>
      </p:sp>
    </p:spTree>
    <p:extLst>
      <p:ext uri="{BB962C8B-B14F-4D97-AF65-F5344CB8AC3E}">
        <p14:creationId xmlns:p14="http://schemas.microsoft.com/office/powerpoint/2010/main" xmlns="" val="724635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ED113E4-B4AE-4897-9D1B-E433CD63F714}" type="slidenum">
              <a:rPr lang="el-GR" altLang="el-GR" sz="1400" smtClean="0"/>
              <a:pPr eaLnBrk="1" hangingPunct="1">
                <a:spcBef>
                  <a:spcPct val="0"/>
                </a:spcBef>
                <a:buFontTx/>
                <a:buNone/>
              </a:pPr>
              <a:t>26</a:t>
            </a:fld>
            <a:endParaRPr lang="el-GR" altLang="el-GR" sz="1400" smtClean="0"/>
          </a:p>
        </p:txBody>
      </p:sp>
      <p:sp>
        <p:nvSpPr>
          <p:cNvPr id="20483" name="Oval 16"/>
          <p:cNvSpPr>
            <a:spLocks noChangeArrowheads="1"/>
          </p:cNvSpPr>
          <p:nvPr/>
        </p:nvSpPr>
        <p:spPr bwMode="auto">
          <a:xfrm>
            <a:off x="3203575" y="2492375"/>
            <a:ext cx="2736850" cy="79216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0484" name="Rectangle 2"/>
          <p:cNvSpPr>
            <a:spLocks noGrp="1" noChangeArrowheads="1"/>
          </p:cNvSpPr>
          <p:nvPr>
            <p:ph type="title"/>
          </p:nvPr>
        </p:nvSpPr>
        <p:spPr>
          <a:xfrm>
            <a:off x="2627313" y="549275"/>
            <a:ext cx="4249737" cy="568325"/>
          </a:xfrm>
          <a:noFill/>
          <a:ln>
            <a:solidFill>
              <a:schemeClr val="tx1"/>
            </a:solidFill>
            <a:miter lim="800000"/>
            <a:headEnd/>
            <a:tailEnd/>
          </a:ln>
        </p:spPr>
        <p:txBody>
          <a:bodyPr/>
          <a:lstStyle/>
          <a:p>
            <a:pPr eaLnBrk="1" hangingPunct="1"/>
            <a:r>
              <a:rPr lang="el-GR" altLang="el-GR" sz="2000" smtClean="0"/>
              <a:t>Γλωσσική ανάπτυξη του παιδιού</a:t>
            </a:r>
          </a:p>
        </p:txBody>
      </p:sp>
      <p:sp>
        <p:nvSpPr>
          <p:cNvPr id="20485" name="Text Box 4"/>
          <p:cNvSpPr txBox="1">
            <a:spLocks noChangeArrowheads="1"/>
          </p:cNvSpPr>
          <p:nvPr/>
        </p:nvSpPr>
        <p:spPr bwMode="auto">
          <a:xfrm>
            <a:off x="827088" y="1746250"/>
            <a:ext cx="2265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a:t>γλωσσικές δομές</a:t>
            </a:r>
          </a:p>
        </p:txBody>
      </p:sp>
      <p:sp>
        <p:nvSpPr>
          <p:cNvPr id="20486" name="Text Box 5"/>
          <p:cNvSpPr txBox="1">
            <a:spLocks noChangeArrowheads="1"/>
          </p:cNvSpPr>
          <p:nvPr/>
        </p:nvSpPr>
        <p:spPr bwMode="auto">
          <a:xfrm>
            <a:off x="5940425" y="1700213"/>
            <a:ext cx="1987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a:t>νοητικές δομές</a:t>
            </a:r>
          </a:p>
        </p:txBody>
      </p:sp>
      <p:sp>
        <p:nvSpPr>
          <p:cNvPr id="20487" name="Text Box 6"/>
          <p:cNvSpPr txBox="1">
            <a:spLocks noChangeArrowheads="1"/>
          </p:cNvSpPr>
          <p:nvPr/>
        </p:nvSpPr>
        <p:spPr bwMode="auto">
          <a:xfrm>
            <a:off x="3324225" y="2492375"/>
            <a:ext cx="2495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Χρήση </a:t>
            </a:r>
          </a:p>
          <a:p>
            <a:pPr algn="ctr" eaLnBrk="1" hangingPunct="1">
              <a:spcBef>
                <a:spcPct val="0"/>
              </a:spcBef>
              <a:buFontTx/>
              <a:buNone/>
            </a:pPr>
            <a:r>
              <a:rPr lang="el-GR" altLang="el-GR" sz="1800"/>
              <a:t>ενός γλωσσικού τύπου</a:t>
            </a:r>
          </a:p>
        </p:txBody>
      </p:sp>
      <p:sp>
        <p:nvSpPr>
          <p:cNvPr id="20488" name="Text Box 9"/>
          <p:cNvSpPr txBox="1">
            <a:spLocks noChangeArrowheads="1"/>
          </p:cNvSpPr>
          <p:nvPr/>
        </p:nvSpPr>
        <p:spPr bwMode="auto">
          <a:xfrm>
            <a:off x="4067175" y="3860800"/>
            <a:ext cx="947738"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a:t>έννοια</a:t>
            </a:r>
          </a:p>
        </p:txBody>
      </p:sp>
      <p:sp>
        <p:nvSpPr>
          <p:cNvPr id="20489" name="Text Box 10"/>
          <p:cNvSpPr txBox="1">
            <a:spLocks noChangeArrowheads="1"/>
          </p:cNvSpPr>
          <p:nvPr/>
        </p:nvSpPr>
        <p:spPr bwMode="auto">
          <a:xfrm>
            <a:off x="1455738" y="4889500"/>
            <a:ext cx="1438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φυσικού </a:t>
            </a:r>
          </a:p>
          <a:p>
            <a:pPr algn="ctr" eaLnBrk="1" hangingPunct="1">
              <a:spcBef>
                <a:spcPct val="0"/>
              </a:spcBef>
              <a:buFontTx/>
              <a:buNone/>
            </a:pPr>
            <a:r>
              <a:rPr lang="el-GR" altLang="el-GR" sz="1800"/>
              <a:t>αντικειμένου</a:t>
            </a:r>
          </a:p>
        </p:txBody>
      </p:sp>
      <p:sp>
        <p:nvSpPr>
          <p:cNvPr id="20490" name="Text Box 11"/>
          <p:cNvSpPr txBox="1">
            <a:spLocks noChangeArrowheads="1"/>
          </p:cNvSpPr>
          <p:nvPr/>
        </p:nvSpPr>
        <p:spPr bwMode="auto">
          <a:xfrm>
            <a:off x="3889375" y="5589588"/>
            <a:ext cx="1363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κοινωνικού </a:t>
            </a:r>
          </a:p>
          <a:p>
            <a:pPr algn="ctr" eaLnBrk="1" hangingPunct="1">
              <a:spcBef>
                <a:spcPct val="0"/>
              </a:spcBef>
              <a:buFontTx/>
              <a:buNone/>
            </a:pPr>
            <a:r>
              <a:rPr lang="el-GR" altLang="el-GR" sz="1800"/>
              <a:t>συμβάντος</a:t>
            </a:r>
          </a:p>
        </p:txBody>
      </p:sp>
      <p:sp>
        <p:nvSpPr>
          <p:cNvPr id="20491" name="Text Box 12"/>
          <p:cNvSpPr txBox="1">
            <a:spLocks noChangeArrowheads="1"/>
          </p:cNvSpPr>
          <p:nvPr/>
        </p:nvSpPr>
        <p:spPr bwMode="auto">
          <a:xfrm>
            <a:off x="6351588" y="4960938"/>
            <a:ext cx="15113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γραμματικής </a:t>
            </a:r>
          </a:p>
          <a:p>
            <a:pPr algn="ctr" eaLnBrk="1" hangingPunct="1">
              <a:spcBef>
                <a:spcPct val="0"/>
              </a:spcBef>
              <a:buFontTx/>
              <a:buNone/>
            </a:pPr>
            <a:r>
              <a:rPr lang="el-GR" altLang="el-GR" sz="1800"/>
              <a:t>κατηγορίας</a:t>
            </a:r>
          </a:p>
        </p:txBody>
      </p:sp>
      <p:sp>
        <p:nvSpPr>
          <p:cNvPr id="20492" name="Line 13"/>
          <p:cNvSpPr>
            <a:spLocks noChangeShapeType="1"/>
          </p:cNvSpPr>
          <p:nvPr/>
        </p:nvSpPr>
        <p:spPr bwMode="auto">
          <a:xfrm flipH="1">
            <a:off x="2339975" y="4221163"/>
            <a:ext cx="2232025"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20493" name="Line 14"/>
          <p:cNvSpPr>
            <a:spLocks noChangeShapeType="1"/>
          </p:cNvSpPr>
          <p:nvPr/>
        </p:nvSpPr>
        <p:spPr bwMode="auto">
          <a:xfrm>
            <a:off x="4572000" y="4221163"/>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20494" name="Line 15"/>
          <p:cNvSpPr>
            <a:spLocks noChangeShapeType="1"/>
          </p:cNvSpPr>
          <p:nvPr/>
        </p:nvSpPr>
        <p:spPr bwMode="auto">
          <a:xfrm>
            <a:off x="4572000" y="4221163"/>
            <a:ext cx="2376488"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20495" name="AutoShape 17"/>
          <p:cNvSpPr>
            <a:spLocks noChangeArrowheads="1"/>
          </p:cNvSpPr>
          <p:nvPr/>
        </p:nvSpPr>
        <p:spPr bwMode="auto">
          <a:xfrm>
            <a:off x="4211638" y="3429000"/>
            <a:ext cx="720725" cy="3603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cxnSp>
        <p:nvCxnSpPr>
          <p:cNvPr id="20496" name="AutoShape 19"/>
          <p:cNvCxnSpPr>
            <a:cxnSpLocks noChangeShapeType="1"/>
            <a:stCxn id="20485" idx="2"/>
            <a:endCxn id="20483" idx="2"/>
          </p:cNvCxnSpPr>
          <p:nvPr/>
        </p:nvCxnSpPr>
        <p:spPr bwMode="auto">
          <a:xfrm rot="16200000" flipH="1">
            <a:off x="2209006" y="1894682"/>
            <a:ext cx="746125" cy="124301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20497" name="AutoShape 20"/>
          <p:cNvCxnSpPr>
            <a:cxnSpLocks noChangeShapeType="1"/>
            <a:stCxn id="20486" idx="2"/>
            <a:endCxn id="20483" idx="6"/>
          </p:cNvCxnSpPr>
          <p:nvPr/>
        </p:nvCxnSpPr>
        <p:spPr bwMode="auto">
          <a:xfrm rot="5400000">
            <a:off x="6041232" y="1996281"/>
            <a:ext cx="792162" cy="99377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20498" name="AutoShape 21"/>
          <p:cNvSpPr>
            <a:spLocks noChangeArrowheads="1"/>
          </p:cNvSpPr>
          <p:nvPr/>
        </p:nvSpPr>
        <p:spPr bwMode="auto">
          <a:xfrm>
            <a:off x="3600450" y="1844675"/>
            <a:ext cx="1943100" cy="215900"/>
          </a:xfrm>
          <a:prstGeom prst="leftRightArrow">
            <a:avLst>
              <a:gd name="adj1" fmla="val 50000"/>
              <a:gd name="adj2" fmla="val 180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3510721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6100785-7D5A-4342-B989-C40ACCB90A14}" type="slidenum">
              <a:rPr lang="el-GR" altLang="el-GR" sz="1400" smtClean="0"/>
              <a:pPr eaLnBrk="1" hangingPunct="1">
                <a:spcBef>
                  <a:spcPct val="0"/>
                </a:spcBef>
                <a:buFontTx/>
                <a:buNone/>
              </a:pPr>
              <a:t>27</a:t>
            </a:fld>
            <a:endParaRPr lang="el-GR" altLang="el-GR" sz="1400" smtClean="0"/>
          </a:p>
        </p:txBody>
      </p:sp>
      <p:sp>
        <p:nvSpPr>
          <p:cNvPr id="21507" name="Rectangle 2"/>
          <p:cNvSpPr>
            <a:spLocks noGrp="1" noChangeArrowheads="1"/>
          </p:cNvSpPr>
          <p:nvPr>
            <p:ph type="title"/>
          </p:nvPr>
        </p:nvSpPr>
        <p:spPr>
          <a:xfrm>
            <a:off x="2663825" y="188913"/>
            <a:ext cx="3816350" cy="706437"/>
          </a:xfrm>
          <a:noFill/>
          <a:ln>
            <a:solidFill>
              <a:schemeClr val="tx1"/>
            </a:solidFill>
            <a:miter lim="800000"/>
            <a:headEnd/>
            <a:tailEnd/>
          </a:ln>
        </p:spPr>
        <p:txBody>
          <a:bodyPr/>
          <a:lstStyle/>
          <a:p>
            <a:pPr eaLnBrk="1" hangingPunct="1"/>
            <a:r>
              <a:rPr lang="el-GR" altLang="el-GR" sz="1800" smtClean="0"/>
              <a:t>Σύγκριση </a:t>
            </a:r>
            <a:br>
              <a:rPr lang="el-GR" altLang="el-GR" sz="1800" smtClean="0"/>
            </a:br>
            <a:r>
              <a:rPr lang="el-GR" altLang="el-GR" sz="1800" smtClean="0"/>
              <a:t>προφορικού και γραπτού λόγου</a:t>
            </a:r>
          </a:p>
        </p:txBody>
      </p:sp>
      <p:sp>
        <p:nvSpPr>
          <p:cNvPr id="21508" name="Text Box 4"/>
          <p:cNvSpPr txBox="1">
            <a:spLocks noChangeArrowheads="1"/>
          </p:cNvSpPr>
          <p:nvPr/>
        </p:nvSpPr>
        <p:spPr bwMode="auto">
          <a:xfrm>
            <a:off x="395288" y="1125538"/>
            <a:ext cx="3960812"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800" b="1" u="sng"/>
              <a:t>ΠΡΟΦΟΡΙΚΟΣ</a:t>
            </a:r>
          </a:p>
          <a:p>
            <a:pPr eaLnBrk="1" hangingPunct="1">
              <a:lnSpc>
                <a:spcPct val="80000"/>
              </a:lnSpc>
              <a:spcBef>
                <a:spcPct val="50000"/>
              </a:spcBef>
              <a:buFontTx/>
              <a:buChar char="-"/>
            </a:pPr>
            <a:r>
              <a:rPr lang="el-GR" altLang="el-GR" sz="1800"/>
              <a:t> Ακουστικά φωνημικά στοιχεία</a:t>
            </a:r>
          </a:p>
          <a:p>
            <a:pPr eaLnBrk="1" hangingPunct="1">
              <a:lnSpc>
                <a:spcPct val="80000"/>
              </a:lnSpc>
              <a:spcBef>
                <a:spcPct val="50000"/>
              </a:spcBef>
              <a:buFontTx/>
              <a:buChar char="-"/>
            </a:pPr>
            <a:r>
              <a:rPr lang="el-GR" altLang="el-GR" sz="1800"/>
              <a:t> Ακουστική αποκωδικοποίηση (των φωνημικών γλωσσικών στοιχείων)</a:t>
            </a:r>
          </a:p>
          <a:p>
            <a:pPr eaLnBrk="1" hangingPunct="1">
              <a:lnSpc>
                <a:spcPct val="80000"/>
              </a:lnSpc>
              <a:spcBef>
                <a:spcPct val="50000"/>
              </a:spcBef>
              <a:buFontTx/>
              <a:buChar char="-"/>
            </a:pPr>
            <a:r>
              <a:rPr lang="el-GR" altLang="el-GR" sz="1800"/>
              <a:t> Προσωδιακά στοιχεία (επιτονισμός, ρυθμός, παύσεις)</a:t>
            </a:r>
          </a:p>
          <a:p>
            <a:pPr eaLnBrk="1" hangingPunct="1">
              <a:lnSpc>
                <a:spcPct val="80000"/>
              </a:lnSpc>
              <a:spcBef>
                <a:spcPct val="50000"/>
              </a:spcBef>
              <a:buFontTx/>
              <a:buChar char="-"/>
            </a:pPr>
            <a:r>
              <a:rPr lang="el-GR" altLang="el-GR" sz="1800"/>
              <a:t> Εξωγλωσσικά – παραγλωσσικά στοιχεία</a:t>
            </a:r>
          </a:p>
          <a:p>
            <a:pPr eaLnBrk="1" hangingPunct="1">
              <a:lnSpc>
                <a:spcPct val="80000"/>
              </a:lnSpc>
              <a:spcBef>
                <a:spcPct val="50000"/>
              </a:spcBef>
              <a:buFontTx/>
              <a:buChar char="-"/>
            </a:pPr>
            <a:r>
              <a:rPr lang="el-GR" altLang="el-GR" sz="1800"/>
              <a:t> Χρονικός-ακουστικός σχεδιασμός</a:t>
            </a:r>
          </a:p>
          <a:p>
            <a:pPr eaLnBrk="1" hangingPunct="1">
              <a:lnSpc>
                <a:spcPct val="80000"/>
              </a:lnSpc>
              <a:spcBef>
                <a:spcPct val="50000"/>
              </a:spcBef>
              <a:buFontTx/>
              <a:buChar char="-"/>
            </a:pPr>
            <a:r>
              <a:rPr lang="el-GR" altLang="el-GR" sz="1800"/>
              <a:t> Αλληλόδραση πομπού-δέκτη</a:t>
            </a:r>
          </a:p>
          <a:p>
            <a:pPr eaLnBrk="1" hangingPunct="1">
              <a:lnSpc>
                <a:spcPct val="80000"/>
              </a:lnSpc>
              <a:spcBef>
                <a:spcPct val="50000"/>
              </a:spcBef>
              <a:buFontTx/>
              <a:buChar char="-"/>
            </a:pPr>
            <a:r>
              <a:rPr lang="el-GR" altLang="el-GR" sz="1800"/>
              <a:t> Αμεσότητα</a:t>
            </a:r>
          </a:p>
          <a:p>
            <a:pPr eaLnBrk="1" hangingPunct="1">
              <a:lnSpc>
                <a:spcPct val="80000"/>
              </a:lnSpc>
              <a:spcBef>
                <a:spcPct val="50000"/>
              </a:spcBef>
              <a:buFontTx/>
              <a:buChar char="-"/>
            </a:pPr>
            <a:r>
              <a:rPr lang="el-GR" altLang="el-GR" sz="1800"/>
              <a:t> Διαπροσωπική εμπλοκή ομιλητή – ακροατή</a:t>
            </a:r>
          </a:p>
          <a:p>
            <a:pPr eaLnBrk="1" hangingPunct="1">
              <a:lnSpc>
                <a:spcPct val="80000"/>
              </a:lnSpc>
              <a:spcBef>
                <a:spcPct val="50000"/>
              </a:spcBef>
              <a:buFontTx/>
              <a:buChar char="-"/>
            </a:pPr>
            <a:r>
              <a:rPr lang="el-GR" altLang="el-GR" sz="1800"/>
              <a:t> Χαλαρή δομή στη σύνδεση των προτάσεων</a:t>
            </a:r>
          </a:p>
          <a:p>
            <a:pPr eaLnBrk="1" hangingPunct="1">
              <a:lnSpc>
                <a:spcPct val="80000"/>
              </a:lnSpc>
              <a:spcBef>
                <a:spcPct val="50000"/>
              </a:spcBef>
              <a:buFontTx/>
              <a:buChar char="-"/>
            </a:pPr>
            <a:r>
              <a:rPr lang="el-GR" altLang="el-GR" sz="1800"/>
              <a:t> Πλαισίωση</a:t>
            </a:r>
          </a:p>
          <a:p>
            <a:pPr eaLnBrk="1" hangingPunct="1">
              <a:lnSpc>
                <a:spcPct val="80000"/>
              </a:lnSpc>
              <a:spcBef>
                <a:spcPct val="50000"/>
              </a:spcBef>
              <a:buFontTx/>
              <a:buChar char="-"/>
            </a:pPr>
            <a:r>
              <a:rPr lang="el-GR" altLang="el-GR" sz="1800"/>
              <a:t> Αυθόρμητος, απροσχεδίαστος</a:t>
            </a:r>
          </a:p>
        </p:txBody>
      </p:sp>
      <p:sp>
        <p:nvSpPr>
          <p:cNvPr id="21509" name="Text Box 5"/>
          <p:cNvSpPr txBox="1">
            <a:spLocks noChangeArrowheads="1"/>
          </p:cNvSpPr>
          <p:nvPr/>
        </p:nvSpPr>
        <p:spPr bwMode="auto">
          <a:xfrm>
            <a:off x="4932363" y="1125538"/>
            <a:ext cx="38163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u="sng"/>
              <a:t>ΓΡΑΠΤΟΣ</a:t>
            </a:r>
          </a:p>
          <a:p>
            <a:pPr eaLnBrk="1" hangingPunct="1">
              <a:lnSpc>
                <a:spcPct val="120000"/>
              </a:lnSpc>
              <a:spcBef>
                <a:spcPct val="0"/>
              </a:spcBef>
              <a:buFontTx/>
              <a:buChar char="-"/>
            </a:pPr>
            <a:r>
              <a:rPr lang="el-GR" altLang="el-GR" sz="1800"/>
              <a:t> Οπτικά γραφημικά στοιχεία</a:t>
            </a:r>
          </a:p>
          <a:p>
            <a:pPr eaLnBrk="1" hangingPunct="1">
              <a:lnSpc>
                <a:spcPct val="120000"/>
              </a:lnSpc>
              <a:spcBef>
                <a:spcPct val="0"/>
              </a:spcBef>
              <a:buFontTx/>
              <a:buNone/>
            </a:pPr>
            <a:endParaRPr lang="el-GR" altLang="el-GR" sz="1800"/>
          </a:p>
          <a:p>
            <a:pPr eaLnBrk="1" hangingPunct="1">
              <a:lnSpc>
                <a:spcPct val="80000"/>
              </a:lnSpc>
              <a:spcBef>
                <a:spcPct val="0"/>
              </a:spcBef>
              <a:buFontTx/>
              <a:buChar char="-"/>
            </a:pPr>
            <a:r>
              <a:rPr lang="el-GR" altLang="el-GR" sz="1800"/>
              <a:t> Οπτική αποκωδικοποίηση (των οπτ. γραφημ. στοιχ.)</a:t>
            </a:r>
          </a:p>
          <a:p>
            <a:pPr eaLnBrk="1" hangingPunct="1">
              <a:lnSpc>
                <a:spcPct val="80000"/>
              </a:lnSpc>
              <a:spcBef>
                <a:spcPct val="0"/>
              </a:spcBef>
              <a:buFontTx/>
              <a:buChar char="-"/>
            </a:pPr>
            <a:endParaRPr lang="el-GR" altLang="el-GR" sz="1800"/>
          </a:p>
          <a:p>
            <a:pPr eaLnBrk="1" hangingPunct="1">
              <a:lnSpc>
                <a:spcPct val="80000"/>
              </a:lnSpc>
              <a:spcBef>
                <a:spcPct val="0"/>
              </a:spcBef>
              <a:buFontTx/>
              <a:buChar char="-"/>
            </a:pPr>
            <a:r>
              <a:rPr lang="el-GR" altLang="el-GR" sz="1800"/>
              <a:t>  Στίξη, κειμενικά χαρακτηριστικά (π.χ. παράγραφος)</a:t>
            </a:r>
          </a:p>
          <a:p>
            <a:pPr eaLnBrk="1" hangingPunct="1">
              <a:lnSpc>
                <a:spcPct val="120000"/>
              </a:lnSpc>
              <a:spcBef>
                <a:spcPct val="0"/>
              </a:spcBef>
              <a:buFontTx/>
              <a:buChar char="-"/>
            </a:pPr>
            <a:r>
              <a:rPr lang="el-GR" altLang="el-GR" sz="1800"/>
              <a:t> Μονιμότητα αποθήκευσης</a:t>
            </a:r>
          </a:p>
          <a:p>
            <a:pPr eaLnBrk="1" hangingPunct="1">
              <a:lnSpc>
                <a:spcPct val="120000"/>
              </a:lnSpc>
              <a:spcBef>
                <a:spcPct val="0"/>
              </a:spcBef>
              <a:buFontTx/>
              <a:buChar char="-"/>
            </a:pPr>
            <a:r>
              <a:rPr lang="el-GR" altLang="el-GR" sz="1800"/>
              <a:t> Αποστασιοποίηση</a:t>
            </a:r>
          </a:p>
          <a:p>
            <a:pPr eaLnBrk="1" hangingPunct="1">
              <a:lnSpc>
                <a:spcPct val="120000"/>
              </a:lnSpc>
              <a:spcBef>
                <a:spcPct val="0"/>
              </a:spcBef>
              <a:buFontTx/>
              <a:buChar char="-"/>
            </a:pPr>
            <a:r>
              <a:rPr lang="el-GR" altLang="el-GR" sz="1800"/>
              <a:t> Συνεκτικότητα</a:t>
            </a:r>
          </a:p>
          <a:p>
            <a:pPr eaLnBrk="1" hangingPunct="1">
              <a:lnSpc>
                <a:spcPct val="120000"/>
              </a:lnSpc>
              <a:spcBef>
                <a:spcPct val="0"/>
              </a:spcBef>
              <a:buFontTx/>
              <a:buChar char="-"/>
            </a:pPr>
            <a:r>
              <a:rPr lang="el-GR" altLang="el-GR" sz="1800"/>
              <a:t> Έλλειψη πλαισίωσης</a:t>
            </a:r>
          </a:p>
          <a:p>
            <a:pPr eaLnBrk="1" hangingPunct="1">
              <a:lnSpc>
                <a:spcPct val="120000"/>
              </a:lnSpc>
              <a:spcBef>
                <a:spcPct val="0"/>
              </a:spcBef>
              <a:buFontTx/>
              <a:buNone/>
            </a:pPr>
            <a:endParaRPr lang="el-GR" altLang="el-GR" sz="1800"/>
          </a:p>
          <a:p>
            <a:pPr eaLnBrk="1" hangingPunct="1">
              <a:lnSpc>
                <a:spcPct val="80000"/>
              </a:lnSpc>
              <a:spcBef>
                <a:spcPct val="0"/>
              </a:spcBef>
              <a:buFontTx/>
              <a:buChar char="-"/>
            </a:pPr>
            <a:r>
              <a:rPr lang="el-GR" altLang="el-GR" sz="1800"/>
              <a:t> «Εξωτερική» μνήμη για αποθήκευση γνώσεων και πληροφοριών</a:t>
            </a:r>
          </a:p>
          <a:p>
            <a:pPr eaLnBrk="1" hangingPunct="1">
              <a:lnSpc>
                <a:spcPct val="80000"/>
              </a:lnSpc>
              <a:spcBef>
                <a:spcPct val="0"/>
              </a:spcBef>
              <a:buFontTx/>
              <a:buNone/>
            </a:pPr>
            <a:endParaRPr lang="el-GR" altLang="el-GR" sz="1800"/>
          </a:p>
          <a:p>
            <a:pPr eaLnBrk="1" hangingPunct="1">
              <a:lnSpc>
                <a:spcPct val="80000"/>
              </a:lnSpc>
              <a:spcBef>
                <a:spcPct val="0"/>
              </a:spcBef>
              <a:buFontTx/>
              <a:buChar char="-"/>
            </a:pPr>
            <a:r>
              <a:rPr lang="el-GR" altLang="el-GR" sz="1800"/>
              <a:t> Προϋποθέσεις: αφαιρετική σκέψη</a:t>
            </a:r>
          </a:p>
          <a:p>
            <a:pPr eaLnBrk="1" hangingPunct="1">
              <a:lnSpc>
                <a:spcPct val="80000"/>
              </a:lnSpc>
              <a:spcBef>
                <a:spcPct val="0"/>
              </a:spcBef>
              <a:buFontTx/>
              <a:buNone/>
            </a:pPr>
            <a:r>
              <a:rPr lang="el-GR" altLang="el-GR" sz="1800"/>
              <a:t>και αναλυτική ικανότητα </a:t>
            </a:r>
          </a:p>
          <a:p>
            <a:pPr eaLnBrk="1" hangingPunct="1">
              <a:lnSpc>
                <a:spcPct val="120000"/>
              </a:lnSpc>
              <a:spcBef>
                <a:spcPct val="0"/>
              </a:spcBef>
              <a:buFontTx/>
              <a:buNone/>
            </a:pPr>
            <a:r>
              <a:rPr lang="el-GR" altLang="el-GR" sz="1800"/>
              <a:t>- Προσχεδιασμένος, τυπικός</a:t>
            </a:r>
          </a:p>
          <a:p>
            <a:pPr eaLnBrk="1" hangingPunct="1">
              <a:spcBef>
                <a:spcPct val="0"/>
              </a:spcBef>
              <a:buFontTx/>
              <a:buNone/>
            </a:pPr>
            <a:endParaRPr lang="el-GR" altLang="el-GR" sz="1800" b="1" u="sng"/>
          </a:p>
        </p:txBody>
      </p:sp>
      <p:sp>
        <p:nvSpPr>
          <p:cNvPr id="21510" name="Line 6"/>
          <p:cNvSpPr>
            <a:spLocks noChangeShapeType="1"/>
          </p:cNvSpPr>
          <p:nvPr/>
        </p:nvSpPr>
        <p:spPr bwMode="auto">
          <a:xfrm>
            <a:off x="4572000" y="1268413"/>
            <a:ext cx="0" cy="5184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2572441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12D2FB-A544-4FA7-A188-ACC8EC71D9DF}" type="slidenum">
              <a:rPr lang="el-GR" altLang="el-GR" sz="1400" smtClean="0"/>
              <a:pPr eaLnBrk="1" hangingPunct="1">
                <a:spcBef>
                  <a:spcPct val="0"/>
                </a:spcBef>
                <a:buFontTx/>
                <a:buNone/>
              </a:pPr>
              <a:t>28</a:t>
            </a:fld>
            <a:endParaRPr lang="el-GR" altLang="el-GR" sz="1400" smtClean="0"/>
          </a:p>
        </p:txBody>
      </p:sp>
      <p:sp>
        <p:nvSpPr>
          <p:cNvPr id="23555" name="Text Box 2"/>
          <p:cNvSpPr txBox="1">
            <a:spLocks noChangeArrowheads="1"/>
          </p:cNvSpPr>
          <p:nvPr/>
        </p:nvSpPr>
        <p:spPr bwMode="auto">
          <a:xfrm>
            <a:off x="2152650" y="533400"/>
            <a:ext cx="4837113"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Διαδικασία εκμάθησης της γραφής</a:t>
            </a:r>
          </a:p>
        </p:txBody>
      </p:sp>
      <p:sp>
        <p:nvSpPr>
          <p:cNvPr id="23556" name="Text Box 3"/>
          <p:cNvSpPr txBox="1">
            <a:spLocks noChangeArrowheads="1"/>
          </p:cNvSpPr>
          <p:nvPr/>
        </p:nvSpPr>
        <p:spPr bwMode="auto">
          <a:xfrm>
            <a:off x="762000" y="1447800"/>
            <a:ext cx="7620000"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α) </a:t>
            </a:r>
            <a:r>
              <a:rPr lang="el-GR" altLang="el-GR" sz="2000"/>
              <a:t>Αναγνώριση των γραμμάτων ως σημάτων των φθόγγων</a:t>
            </a:r>
          </a:p>
          <a:p>
            <a:pPr eaLnBrk="1" hangingPunct="1">
              <a:spcBef>
                <a:spcPct val="0"/>
              </a:spcBef>
              <a:buFontTx/>
              <a:buNone/>
            </a:pPr>
            <a:endParaRPr lang="el-GR" altLang="el-GR" sz="2000"/>
          </a:p>
          <a:p>
            <a:pPr eaLnBrk="1" hangingPunct="1">
              <a:spcBef>
                <a:spcPct val="0"/>
              </a:spcBef>
              <a:buFontTx/>
              <a:buNone/>
            </a:pPr>
            <a:r>
              <a:rPr lang="el-GR" altLang="el-GR" sz="2000"/>
              <a:t>β) Εγκατάσταση πάγιων συνδέσεων μεταξύ γράμματος-φθόγγου</a:t>
            </a:r>
          </a:p>
          <a:p>
            <a:pPr eaLnBrk="1" hangingPunct="1">
              <a:spcBef>
                <a:spcPct val="0"/>
              </a:spcBef>
              <a:buFontTx/>
              <a:buNone/>
            </a:pPr>
            <a:r>
              <a:rPr lang="el-GR" altLang="el-GR" sz="2000"/>
              <a:t>    (γραφημική – φωνημική αντιστοιχία)</a:t>
            </a:r>
          </a:p>
          <a:p>
            <a:pPr eaLnBrk="1" hangingPunct="1">
              <a:spcBef>
                <a:spcPct val="0"/>
              </a:spcBef>
              <a:buFontTx/>
              <a:buNone/>
            </a:pPr>
            <a:endParaRPr lang="el-GR" altLang="el-GR" sz="2000"/>
          </a:p>
          <a:p>
            <a:pPr eaLnBrk="1" hangingPunct="1">
              <a:spcBef>
                <a:spcPct val="0"/>
              </a:spcBef>
              <a:buFontTx/>
              <a:buNone/>
            </a:pPr>
            <a:r>
              <a:rPr lang="el-GR" altLang="el-GR" sz="2000"/>
              <a:t>γ) Κατανόηση της επικοινωνιακής λειτουργίας της γραφής</a:t>
            </a:r>
          </a:p>
          <a:p>
            <a:pPr eaLnBrk="1" hangingPunct="1">
              <a:spcBef>
                <a:spcPct val="0"/>
              </a:spcBef>
              <a:buFontTx/>
              <a:buNone/>
            </a:pPr>
            <a:r>
              <a:rPr lang="el-GR" altLang="el-GR" sz="2400"/>
              <a:t>__________________________________________</a:t>
            </a:r>
            <a:r>
              <a:rPr lang="el-GR" altLang="el-GR" sz="2400" b="1"/>
              <a:t>		</a:t>
            </a:r>
          </a:p>
        </p:txBody>
      </p:sp>
      <p:sp>
        <p:nvSpPr>
          <p:cNvPr id="23557" name="Text Box 4"/>
          <p:cNvSpPr txBox="1">
            <a:spLocks noChangeArrowheads="1"/>
          </p:cNvSpPr>
          <p:nvPr/>
        </p:nvSpPr>
        <p:spPr bwMode="auto">
          <a:xfrm>
            <a:off x="304800" y="5257800"/>
            <a:ext cx="3295650" cy="925513"/>
          </a:xfrm>
          <a:prstGeom prst="rect">
            <a:avLst/>
          </a:prstGeom>
          <a:solidFill>
            <a:schemeClr val="accent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t> φωνήματα (=δομικά στοιχεία)</a:t>
            </a:r>
          </a:p>
          <a:p>
            <a:pPr eaLnBrk="1" hangingPunct="1">
              <a:spcBef>
                <a:spcPct val="0"/>
              </a:spcBef>
              <a:buFontTx/>
              <a:buChar char="-"/>
            </a:pPr>
            <a:r>
              <a:rPr lang="el-GR" altLang="el-GR" sz="1800"/>
              <a:t> φωνημικά στοιχεία</a:t>
            </a:r>
          </a:p>
          <a:p>
            <a:pPr eaLnBrk="1" hangingPunct="1">
              <a:spcBef>
                <a:spcPct val="0"/>
              </a:spcBef>
              <a:buFontTx/>
              <a:buChar char="-"/>
            </a:pPr>
            <a:r>
              <a:rPr lang="el-GR" altLang="el-GR" sz="1800"/>
              <a:t> φωνολογικές μονάδες</a:t>
            </a:r>
          </a:p>
        </p:txBody>
      </p:sp>
      <p:sp>
        <p:nvSpPr>
          <p:cNvPr id="23558" name="Text Box 5"/>
          <p:cNvSpPr txBox="1">
            <a:spLocks noChangeArrowheads="1"/>
          </p:cNvSpPr>
          <p:nvPr/>
        </p:nvSpPr>
        <p:spPr bwMode="auto">
          <a:xfrm>
            <a:off x="4876800" y="5181600"/>
            <a:ext cx="3368675" cy="925513"/>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t> μορφήματα </a:t>
            </a:r>
          </a:p>
          <a:p>
            <a:pPr eaLnBrk="1" hangingPunct="1">
              <a:spcBef>
                <a:spcPct val="0"/>
              </a:spcBef>
              <a:buFontTx/>
              <a:buChar char="-"/>
            </a:pPr>
            <a:r>
              <a:rPr lang="el-GR" altLang="el-GR" sz="1800"/>
              <a:t> γραφημικά στοιχεία</a:t>
            </a:r>
          </a:p>
          <a:p>
            <a:pPr eaLnBrk="1" hangingPunct="1">
              <a:spcBef>
                <a:spcPct val="0"/>
              </a:spcBef>
              <a:buFontTx/>
              <a:buChar char="-"/>
            </a:pPr>
            <a:r>
              <a:rPr lang="el-GR" altLang="el-GR" sz="1800"/>
              <a:t> γράμματα</a:t>
            </a:r>
          </a:p>
        </p:txBody>
      </p:sp>
      <p:sp>
        <p:nvSpPr>
          <p:cNvPr id="23559" name="Line 6"/>
          <p:cNvSpPr>
            <a:spLocks noChangeShapeType="1"/>
          </p:cNvSpPr>
          <p:nvPr/>
        </p:nvSpPr>
        <p:spPr bwMode="auto">
          <a:xfrm>
            <a:off x="4572000" y="4572000"/>
            <a:ext cx="0" cy="1752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3560" name="Text Box 8"/>
          <p:cNvSpPr txBox="1">
            <a:spLocks noChangeArrowheads="1"/>
          </p:cNvSpPr>
          <p:nvPr/>
        </p:nvSpPr>
        <p:spPr bwMode="auto">
          <a:xfrm>
            <a:off x="441325" y="4611688"/>
            <a:ext cx="3025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a:t>Προφορικός λόγος:</a:t>
            </a:r>
          </a:p>
        </p:txBody>
      </p:sp>
      <p:sp>
        <p:nvSpPr>
          <p:cNvPr id="23561" name="Text Box 9"/>
          <p:cNvSpPr txBox="1">
            <a:spLocks noChangeArrowheads="1"/>
          </p:cNvSpPr>
          <p:nvPr/>
        </p:nvSpPr>
        <p:spPr bwMode="auto">
          <a:xfrm>
            <a:off x="4953000" y="4572000"/>
            <a:ext cx="2513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a:t>Γραπτός λόγος:</a:t>
            </a:r>
            <a:endParaRPr lang="el-GR" altLang="el-GR" sz="1800"/>
          </a:p>
        </p:txBody>
      </p:sp>
    </p:spTree>
    <p:extLst>
      <p:ext uri="{BB962C8B-B14F-4D97-AF65-F5344CB8AC3E}">
        <p14:creationId xmlns:p14="http://schemas.microsoft.com/office/powerpoint/2010/main" xmlns="" val="401628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71D739-A751-4A69-B7EC-9CCCFA5FAB7C}" type="slidenum">
              <a:rPr lang="el-GR" altLang="el-GR" sz="1400" smtClean="0"/>
              <a:pPr eaLnBrk="1" hangingPunct="1">
                <a:spcBef>
                  <a:spcPct val="0"/>
                </a:spcBef>
                <a:buFontTx/>
                <a:buNone/>
              </a:pPr>
              <a:t>29</a:t>
            </a:fld>
            <a:endParaRPr lang="el-GR" altLang="el-GR" sz="1400" smtClean="0"/>
          </a:p>
        </p:txBody>
      </p:sp>
      <p:sp>
        <p:nvSpPr>
          <p:cNvPr id="24579" name="Oval 14"/>
          <p:cNvSpPr>
            <a:spLocks noChangeArrowheads="1"/>
          </p:cNvSpPr>
          <p:nvPr/>
        </p:nvSpPr>
        <p:spPr bwMode="auto">
          <a:xfrm>
            <a:off x="6019800" y="1752600"/>
            <a:ext cx="2286000" cy="685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4580" name="Oval 13"/>
          <p:cNvSpPr>
            <a:spLocks noChangeArrowheads="1"/>
          </p:cNvSpPr>
          <p:nvPr/>
        </p:nvSpPr>
        <p:spPr bwMode="auto">
          <a:xfrm>
            <a:off x="914400" y="1828800"/>
            <a:ext cx="2133600" cy="685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4581" name="Text Box 2"/>
          <p:cNvSpPr txBox="1">
            <a:spLocks noChangeArrowheads="1"/>
          </p:cNvSpPr>
          <p:nvPr/>
        </p:nvSpPr>
        <p:spPr bwMode="auto">
          <a:xfrm>
            <a:off x="2830513" y="685800"/>
            <a:ext cx="3643312" cy="711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a:t>Αντιληπτικές προϋποθέσεις </a:t>
            </a:r>
          </a:p>
          <a:p>
            <a:pPr eaLnBrk="1" hangingPunct="1">
              <a:spcBef>
                <a:spcPct val="0"/>
              </a:spcBef>
              <a:buFontTx/>
              <a:buNone/>
            </a:pPr>
            <a:r>
              <a:rPr lang="el-GR" altLang="el-GR" sz="2000"/>
              <a:t>για την κατάκτηση της γραφής </a:t>
            </a:r>
          </a:p>
        </p:txBody>
      </p:sp>
      <p:sp>
        <p:nvSpPr>
          <p:cNvPr id="24582" name="Text Box 3"/>
          <p:cNvSpPr txBox="1">
            <a:spLocks noChangeArrowheads="1"/>
          </p:cNvSpPr>
          <p:nvPr/>
        </p:nvSpPr>
        <p:spPr bwMode="auto">
          <a:xfrm>
            <a:off x="1371600" y="1919288"/>
            <a:ext cx="1143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Διάκριση</a:t>
            </a:r>
          </a:p>
        </p:txBody>
      </p:sp>
      <p:sp>
        <p:nvSpPr>
          <p:cNvPr id="24583" name="Text Box 4"/>
          <p:cNvSpPr txBox="1">
            <a:spLocks noChangeArrowheads="1"/>
          </p:cNvSpPr>
          <p:nvPr/>
        </p:nvSpPr>
        <p:spPr bwMode="auto">
          <a:xfrm>
            <a:off x="152400" y="3352800"/>
            <a:ext cx="140652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Ακουστικο-</a:t>
            </a:r>
          </a:p>
          <a:p>
            <a:pPr eaLnBrk="1" hangingPunct="1">
              <a:spcBef>
                <a:spcPct val="0"/>
              </a:spcBef>
              <a:buFontTx/>
              <a:buNone/>
            </a:pPr>
            <a:r>
              <a:rPr lang="el-GR" altLang="el-GR" sz="1800"/>
              <a:t>φωνηματική</a:t>
            </a:r>
          </a:p>
        </p:txBody>
      </p:sp>
      <p:sp>
        <p:nvSpPr>
          <p:cNvPr id="24584" name="Text Box 5"/>
          <p:cNvSpPr txBox="1">
            <a:spLocks noChangeArrowheads="1"/>
          </p:cNvSpPr>
          <p:nvPr/>
        </p:nvSpPr>
        <p:spPr bwMode="auto">
          <a:xfrm>
            <a:off x="1219200" y="4724400"/>
            <a:ext cx="1547813"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Κιναισθητικο-</a:t>
            </a:r>
          </a:p>
          <a:p>
            <a:pPr eaLnBrk="1" hangingPunct="1">
              <a:spcBef>
                <a:spcPct val="0"/>
              </a:spcBef>
              <a:buFontTx/>
              <a:buNone/>
            </a:pPr>
            <a:r>
              <a:rPr lang="el-GR" altLang="el-GR" sz="1800"/>
              <a:t>αρθρωτική</a:t>
            </a:r>
          </a:p>
        </p:txBody>
      </p:sp>
      <p:sp>
        <p:nvSpPr>
          <p:cNvPr id="24585" name="Text Box 6"/>
          <p:cNvSpPr txBox="1">
            <a:spLocks noChangeArrowheads="1"/>
          </p:cNvSpPr>
          <p:nvPr/>
        </p:nvSpPr>
        <p:spPr bwMode="auto">
          <a:xfrm>
            <a:off x="2514600" y="3200400"/>
            <a:ext cx="1663700" cy="925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Οπτική και</a:t>
            </a:r>
          </a:p>
          <a:p>
            <a:pPr eaLnBrk="1" hangingPunct="1">
              <a:spcBef>
                <a:spcPct val="0"/>
              </a:spcBef>
              <a:buFontTx/>
              <a:buNone/>
            </a:pPr>
            <a:r>
              <a:rPr lang="el-GR" altLang="el-GR" sz="1800"/>
              <a:t>οπτικο-γραφο-</a:t>
            </a:r>
          </a:p>
          <a:p>
            <a:pPr eaLnBrk="1" hangingPunct="1">
              <a:spcBef>
                <a:spcPct val="0"/>
              </a:spcBef>
              <a:buFontTx/>
              <a:buNone/>
            </a:pPr>
            <a:r>
              <a:rPr lang="el-GR" altLang="el-GR" sz="1800"/>
              <a:t>κινητική</a:t>
            </a:r>
          </a:p>
        </p:txBody>
      </p:sp>
      <p:sp>
        <p:nvSpPr>
          <p:cNvPr id="24586" name="Text Box 7"/>
          <p:cNvSpPr txBox="1">
            <a:spLocks noChangeArrowheads="1"/>
          </p:cNvSpPr>
          <p:nvPr/>
        </p:nvSpPr>
        <p:spPr bwMode="auto">
          <a:xfrm>
            <a:off x="6019800" y="1905000"/>
            <a:ext cx="2289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Κατανόηση σχέσεων</a:t>
            </a:r>
          </a:p>
        </p:txBody>
      </p:sp>
      <p:sp>
        <p:nvSpPr>
          <p:cNvPr id="24587" name="Text Box 8"/>
          <p:cNvSpPr txBox="1">
            <a:spLocks noChangeArrowheads="1"/>
          </p:cNvSpPr>
          <p:nvPr/>
        </p:nvSpPr>
        <p:spPr bwMode="auto">
          <a:xfrm>
            <a:off x="4572000" y="3276600"/>
            <a:ext cx="1350963"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παράθεσης</a:t>
            </a:r>
          </a:p>
          <a:p>
            <a:pPr eaLnBrk="1" hangingPunct="1">
              <a:spcBef>
                <a:spcPct val="0"/>
              </a:spcBef>
              <a:buFontTx/>
              <a:buNone/>
            </a:pPr>
            <a:r>
              <a:rPr lang="el-GR" altLang="el-GR" sz="1800"/>
              <a:t>γραμμάτων</a:t>
            </a:r>
          </a:p>
        </p:txBody>
      </p:sp>
      <p:sp>
        <p:nvSpPr>
          <p:cNvPr id="24588" name="Text Box 9"/>
          <p:cNvSpPr txBox="1">
            <a:spLocks noChangeArrowheads="1"/>
          </p:cNvSpPr>
          <p:nvPr/>
        </p:nvSpPr>
        <p:spPr bwMode="auto">
          <a:xfrm>
            <a:off x="5181600" y="4419600"/>
            <a:ext cx="815975"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κενών</a:t>
            </a:r>
          </a:p>
        </p:txBody>
      </p:sp>
      <p:sp>
        <p:nvSpPr>
          <p:cNvPr id="24589" name="Text Box 10"/>
          <p:cNvSpPr txBox="1">
            <a:spLocks noChangeArrowheads="1"/>
          </p:cNvSpPr>
          <p:nvPr/>
        </p:nvSpPr>
        <p:spPr bwMode="auto">
          <a:xfrm>
            <a:off x="5791200" y="5334000"/>
            <a:ext cx="814388"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στίξης</a:t>
            </a:r>
          </a:p>
        </p:txBody>
      </p:sp>
      <p:sp>
        <p:nvSpPr>
          <p:cNvPr id="24590" name="Text Box 11"/>
          <p:cNvSpPr txBox="1">
            <a:spLocks noChangeArrowheads="1"/>
          </p:cNvSpPr>
          <p:nvPr/>
        </p:nvSpPr>
        <p:spPr bwMode="auto">
          <a:xfrm>
            <a:off x="6858000" y="4419600"/>
            <a:ext cx="203517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προσανατολισμού</a:t>
            </a:r>
          </a:p>
          <a:p>
            <a:pPr eaLnBrk="1" hangingPunct="1">
              <a:spcBef>
                <a:spcPct val="0"/>
              </a:spcBef>
              <a:buFontTx/>
              <a:buNone/>
            </a:pPr>
            <a:r>
              <a:rPr lang="el-GR" altLang="el-GR" sz="1800"/>
              <a:t>γραφημάτων</a:t>
            </a:r>
          </a:p>
        </p:txBody>
      </p:sp>
      <p:sp>
        <p:nvSpPr>
          <p:cNvPr id="24591" name="Text Box 12"/>
          <p:cNvSpPr txBox="1">
            <a:spLocks noChangeArrowheads="1"/>
          </p:cNvSpPr>
          <p:nvPr/>
        </p:nvSpPr>
        <p:spPr bwMode="auto">
          <a:xfrm>
            <a:off x="7467600" y="3276600"/>
            <a:ext cx="150177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κατεύθυνσης</a:t>
            </a:r>
          </a:p>
          <a:p>
            <a:pPr eaLnBrk="1" hangingPunct="1">
              <a:spcBef>
                <a:spcPct val="0"/>
              </a:spcBef>
              <a:buFontTx/>
              <a:buNone/>
            </a:pPr>
            <a:r>
              <a:rPr lang="el-GR" altLang="el-GR" sz="1800"/>
              <a:t>γραφής</a:t>
            </a:r>
          </a:p>
        </p:txBody>
      </p:sp>
      <p:sp>
        <p:nvSpPr>
          <p:cNvPr id="24592" name="Line 15"/>
          <p:cNvSpPr>
            <a:spLocks noChangeShapeType="1"/>
          </p:cNvSpPr>
          <p:nvPr/>
        </p:nvSpPr>
        <p:spPr bwMode="auto">
          <a:xfrm flipH="1">
            <a:off x="762000" y="2514600"/>
            <a:ext cx="12192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3" name="Line 16"/>
          <p:cNvSpPr>
            <a:spLocks noChangeShapeType="1"/>
          </p:cNvSpPr>
          <p:nvPr/>
        </p:nvSpPr>
        <p:spPr bwMode="auto">
          <a:xfrm>
            <a:off x="1981200" y="2514600"/>
            <a:ext cx="0" cy="2209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4" name="Line 17"/>
          <p:cNvSpPr>
            <a:spLocks noChangeShapeType="1"/>
          </p:cNvSpPr>
          <p:nvPr/>
        </p:nvSpPr>
        <p:spPr bwMode="auto">
          <a:xfrm>
            <a:off x="1981200" y="2514600"/>
            <a:ext cx="12954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5" name="Line 18"/>
          <p:cNvSpPr>
            <a:spLocks noChangeShapeType="1"/>
          </p:cNvSpPr>
          <p:nvPr/>
        </p:nvSpPr>
        <p:spPr bwMode="auto">
          <a:xfrm flipH="1">
            <a:off x="5334000" y="2438400"/>
            <a:ext cx="18288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6" name="Line 20"/>
          <p:cNvSpPr>
            <a:spLocks noChangeShapeType="1"/>
          </p:cNvSpPr>
          <p:nvPr/>
        </p:nvSpPr>
        <p:spPr bwMode="auto">
          <a:xfrm flipH="1">
            <a:off x="5638800" y="2438400"/>
            <a:ext cx="1524000" cy="198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7" name="Line 21"/>
          <p:cNvSpPr>
            <a:spLocks noChangeShapeType="1"/>
          </p:cNvSpPr>
          <p:nvPr/>
        </p:nvSpPr>
        <p:spPr bwMode="auto">
          <a:xfrm flipH="1">
            <a:off x="6172200" y="2438400"/>
            <a:ext cx="990600" cy="2895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8" name="Line 22"/>
          <p:cNvSpPr>
            <a:spLocks noChangeShapeType="1"/>
          </p:cNvSpPr>
          <p:nvPr/>
        </p:nvSpPr>
        <p:spPr bwMode="auto">
          <a:xfrm>
            <a:off x="7162800" y="2438400"/>
            <a:ext cx="304800" cy="198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4599" name="Line 23"/>
          <p:cNvSpPr>
            <a:spLocks noChangeShapeType="1"/>
          </p:cNvSpPr>
          <p:nvPr/>
        </p:nvSpPr>
        <p:spPr bwMode="auto">
          <a:xfrm>
            <a:off x="7162800" y="2438400"/>
            <a:ext cx="11430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Tree>
    <p:extLst>
      <p:ext uri="{BB962C8B-B14F-4D97-AF65-F5344CB8AC3E}">
        <p14:creationId xmlns:p14="http://schemas.microsoft.com/office/powerpoint/2010/main" xmlns="" val="209807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529128"/>
          </a:xfrm>
        </p:spPr>
        <p:txBody>
          <a:bodyPr>
            <a:normAutofit fontScale="90000"/>
          </a:bodyPr>
          <a:lstStyle/>
          <a:p>
            <a:r>
              <a:rPr lang="el-GR" b="1" dirty="0"/>
              <a:t>Μαθησιακοί στόχοι</a:t>
            </a:r>
            <a:endParaRPr lang="el-GR" dirty="0"/>
          </a:p>
        </p:txBody>
      </p:sp>
      <p:sp>
        <p:nvSpPr>
          <p:cNvPr id="3" name="Θέση περιεχομένου 2"/>
          <p:cNvSpPr>
            <a:spLocks noGrp="1"/>
          </p:cNvSpPr>
          <p:nvPr>
            <p:ph idx="1"/>
          </p:nvPr>
        </p:nvSpPr>
        <p:spPr>
          <a:xfrm>
            <a:off x="971600" y="1556792"/>
            <a:ext cx="7488832" cy="4464496"/>
          </a:xfrm>
        </p:spPr>
        <p:txBody>
          <a:bodyPr>
            <a:noAutofit/>
          </a:bodyPr>
          <a:lstStyle/>
          <a:p>
            <a:pPr marL="68580" indent="0">
              <a:buNone/>
            </a:pPr>
            <a:r>
              <a:rPr lang="el-GR" sz="1800" b="1" dirty="0"/>
              <a:t>Με την ολοκλήρωση των μαθημάτων, οι φοιτητές/</a:t>
            </a:r>
            <a:r>
              <a:rPr lang="el-GR" sz="1800" b="1" dirty="0" err="1"/>
              <a:t>τριες</a:t>
            </a:r>
            <a:r>
              <a:rPr lang="el-GR" sz="1800" b="1" dirty="0"/>
              <a:t> θα πρέπει:</a:t>
            </a:r>
          </a:p>
          <a:p>
            <a:r>
              <a:rPr lang="el-GR" sz="1800" dirty="0"/>
              <a:t>- να έχουν αποκτήσει εξοικείωση με τις </a:t>
            </a:r>
            <a:r>
              <a:rPr lang="el-GR" sz="1800" i="1" dirty="0"/>
              <a:t>βασικές θεωρίες</a:t>
            </a:r>
            <a:r>
              <a:rPr lang="el-GR" sz="1800" dirty="0"/>
              <a:t> που αναφέρονται στη γλωσσική ικανότητα του παιδιού και στους παράγοντες που την καθορίζουν (σε επίπεδο φωνολογικό, μορφολογικό, συντακτικό και σημασιολογικό)· </a:t>
            </a:r>
          </a:p>
          <a:p>
            <a:r>
              <a:rPr lang="el-GR" sz="1800" dirty="0"/>
              <a:t>- να μπορούν να διαμορφώνουν </a:t>
            </a:r>
            <a:r>
              <a:rPr lang="el-GR" sz="1800" i="1" dirty="0"/>
              <a:t>περιστάσεις γλωσσικής επικοινωνίας</a:t>
            </a:r>
            <a:r>
              <a:rPr lang="el-GR" sz="1800" dirty="0"/>
              <a:t> που ευνοούν τον αναδυόμενο </a:t>
            </a:r>
            <a:r>
              <a:rPr lang="el-GR" sz="1800" dirty="0" err="1"/>
              <a:t>γραμματισμό</a:t>
            </a:r>
            <a:r>
              <a:rPr lang="el-GR" sz="1800" dirty="0"/>
              <a:t>· </a:t>
            </a:r>
          </a:p>
          <a:p>
            <a:r>
              <a:rPr lang="el-GR" sz="1800" dirty="0"/>
              <a:t>- να είναι σε θέση να αναπτύσσουν </a:t>
            </a:r>
            <a:r>
              <a:rPr lang="el-GR" sz="1800" i="1" dirty="0"/>
              <a:t>σύγχρονες διδακτικές προσεγγίσεις</a:t>
            </a:r>
            <a:r>
              <a:rPr lang="el-GR" sz="1800" dirty="0"/>
              <a:t> για την εκμάθηση της πρώτης ανάγνωσης και γραφής· </a:t>
            </a:r>
          </a:p>
          <a:p>
            <a:r>
              <a:rPr lang="el-GR" sz="1800" dirty="0"/>
              <a:t>- να μπορούν να εφαρμόζουν στη διδακτική πράξη τα </a:t>
            </a:r>
            <a:r>
              <a:rPr lang="el-GR" sz="1800" i="1" dirty="0"/>
              <a:t>δεδομένα της νεότερης παιδαγωγικής έρευνας</a:t>
            </a:r>
            <a:r>
              <a:rPr lang="el-GR" sz="1800" dirty="0"/>
              <a:t> που ασχολείται με τη γλωσσική διδασκαλία στο δημοτικό σχολείο. </a:t>
            </a:r>
          </a:p>
        </p:txBody>
      </p:sp>
    </p:spTree>
    <p:extLst>
      <p:ext uri="{BB962C8B-B14F-4D97-AF65-F5344CB8AC3E}">
        <p14:creationId xmlns:p14="http://schemas.microsoft.com/office/powerpoint/2010/main" xmlns="" val="3509316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197993-2367-40FA-8E88-3ABA6A75743C}" type="slidenum">
              <a:rPr lang="el-GR" altLang="el-GR" sz="1400" smtClean="0"/>
              <a:pPr eaLnBrk="1" hangingPunct="1">
                <a:spcBef>
                  <a:spcPct val="0"/>
                </a:spcBef>
                <a:buFontTx/>
                <a:buNone/>
              </a:pPr>
              <a:t>30</a:t>
            </a:fld>
            <a:endParaRPr lang="el-GR" altLang="el-GR" sz="1400" smtClean="0"/>
          </a:p>
        </p:txBody>
      </p:sp>
      <p:sp>
        <p:nvSpPr>
          <p:cNvPr id="25603" name="Text Box 2"/>
          <p:cNvSpPr txBox="1">
            <a:spLocks noChangeArrowheads="1"/>
          </p:cNvSpPr>
          <p:nvPr/>
        </p:nvSpPr>
        <p:spPr bwMode="auto">
          <a:xfrm>
            <a:off x="2570163" y="889000"/>
            <a:ext cx="4794250"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a:t>Προγραφικές ασκήσεις Νηπιαγωγείου</a:t>
            </a:r>
          </a:p>
        </p:txBody>
      </p:sp>
      <p:sp>
        <p:nvSpPr>
          <p:cNvPr id="25604" name="Text Box 4"/>
          <p:cNvSpPr txBox="1">
            <a:spLocks noChangeArrowheads="1"/>
          </p:cNvSpPr>
          <p:nvPr/>
        </p:nvSpPr>
        <p:spPr bwMode="auto">
          <a:xfrm>
            <a:off x="533400" y="1905000"/>
            <a:ext cx="8355013" cy="377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ct val="0"/>
              </a:spcBef>
              <a:buFontTx/>
              <a:buAutoNum type="arabicPeriod"/>
            </a:pPr>
            <a:r>
              <a:rPr lang="el-GR" altLang="el-GR" sz="1800"/>
              <a:t>Αντιληπτικο-κινητικά σχήματα διαδρομών (σταθ. σημείο αναφοράς)</a:t>
            </a:r>
          </a:p>
          <a:p>
            <a:pPr eaLnBrk="1" hangingPunct="1">
              <a:lnSpc>
                <a:spcPct val="130000"/>
              </a:lnSpc>
              <a:spcBef>
                <a:spcPct val="0"/>
              </a:spcBef>
              <a:buFontTx/>
              <a:buAutoNum type="arabicPeriod"/>
            </a:pPr>
            <a:r>
              <a:rPr lang="el-GR" altLang="el-GR" sz="1800"/>
              <a:t>Αναπαραγωγή διαδρομών (ποικίλα σημεία αναφοράς)</a:t>
            </a:r>
          </a:p>
          <a:p>
            <a:pPr eaLnBrk="1" hangingPunct="1">
              <a:lnSpc>
                <a:spcPct val="130000"/>
              </a:lnSpc>
              <a:spcBef>
                <a:spcPct val="0"/>
              </a:spcBef>
              <a:buFontTx/>
              <a:buAutoNum type="arabicPeriod"/>
            </a:pPr>
            <a:r>
              <a:rPr lang="el-GR" altLang="el-GR" sz="1800"/>
              <a:t>Αναδιοργάνωση και γλωσσική έκφραση των διαδρομών (</a:t>
            </a:r>
            <a:r>
              <a:rPr lang="el-GR" altLang="el-GR" sz="1800">
                <a:sym typeface="Symbol" pitchFamily="18" charset="2"/>
              </a:rPr>
              <a:t></a:t>
            </a:r>
            <a:r>
              <a:rPr lang="el-GR" altLang="el-GR" sz="1800"/>
              <a:t> </a:t>
            </a:r>
            <a:r>
              <a:rPr lang="el-GR" altLang="el-GR" sz="1800">
                <a:sym typeface="Webdings" pitchFamily="18" charset="2"/>
              </a:rPr>
              <a:t>νοητικά σχήματα)</a:t>
            </a:r>
            <a:endParaRPr lang="el-GR" altLang="el-GR" sz="1800"/>
          </a:p>
          <a:p>
            <a:pPr eaLnBrk="1" hangingPunct="1">
              <a:lnSpc>
                <a:spcPct val="130000"/>
              </a:lnSpc>
              <a:spcBef>
                <a:spcPct val="0"/>
              </a:spcBef>
              <a:buFontTx/>
              <a:buAutoNum type="arabicPeriod"/>
            </a:pPr>
            <a:r>
              <a:rPr lang="el-GR" altLang="el-GR" sz="1800"/>
              <a:t>Μεταγραφή των νοητικών σχημάτων σε γραφικά</a:t>
            </a:r>
          </a:p>
          <a:p>
            <a:pPr eaLnBrk="1" hangingPunct="1">
              <a:lnSpc>
                <a:spcPct val="130000"/>
              </a:lnSpc>
              <a:spcBef>
                <a:spcPct val="0"/>
              </a:spcBef>
              <a:buFontTx/>
              <a:buAutoNum type="arabicPeriod"/>
            </a:pPr>
            <a:r>
              <a:rPr lang="el-GR" altLang="el-GR" sz="1800"/>
              <a:t>Συντονισμός χεριού-ματιού</a:t>
            </a:r>
          </a:p>
          <a:p>
            <a:pPr eaLnBrk="1" hangingPunct="1">
              <a:lnSpc>
                <a:spcPct val="130000"/>
              </a:lnSpc>
              <a:spcBef>
                <a:spcPct val="0"/>
              </a:spcBef>
              <a:buFontTx/>
              <a:buAutoNum type="arabicPeriod"/>
            </a:pPr>
            <a:r>
              <a:rPr lang="el-GR" altLang="el-GR" sz="1800"/>
              <a:t>Προπαρασκευή κινήσεων γραφής</a:t>
            </a:r>
          </a:p>
          <a:p>
            <a:pPr eaLnBrk="1" hangingPunct="1">
              <a:lnSpc>
                <a:spcPct val="130000"/>
              </a:lnSpc>
              <a:spcBef>
                <a:spcPct val="0"/>
              </a:spcBef>
              <a:buFontTx/>
              <a:buAutoNum type="arabicPeriod"/>
            </a:pPr>
            <a:r>
              <a:rPr lang="el-GR" altLang="el-GR" sz="1800"/>
              <a:t>Εξοικείωση με μέσα γραφής</a:t>
            </a:r>
          </a:p>
          <a:p>
            <a:pPr eaLnBrk="1" hangingPunct="1">
              <a:lnSpc>
                <a:spcPct val="130000"/>
              </a:lnSpc>
              <a:spcBef>
                <a:spcPct val="0"/>
              </a:spcBef>
              <a:buFontTx/>
              <a:buNone/>
            </a:pPr>
            <a:endParaRPr lang="el-GR" altLang="el-GR" sz="1800"/>
          </a:p>
          <a:p>
            <a:pPr eaLnBrk="1" hangingPunct="1">
              <a:spcBef>
                <a:spcPct val="0"/>
              </a:spcBef>
              <a:buFontTx/>
              <a:buAutoNum type="arabicPeriod"/>
            </a:pPr>
            <a:endParaRPr lang="el-GR" altLang="el-GR" sz="1800"/>
          </a:p>
          <a:p>
            <a:pPr eaLnBrk="1" hangingPunct="1">
              <a:spcBef>
                <a:spcPct val="0"/>
              </a:spcBef>
              <a:buFontTx/>
              <a:buNone/>
            </a:pPr>
            <a:r>
              <a:rPr lang="el-GR" altLang="el-GR" sz="1800" i="1"/>
              <a:t>Παράγοντες:</a:t>
            </a:r>
            <a:r>
              <a:rPr lang="el-GR" altLang="el-GR" sz="1800"/>
              <a:t> μυϊκός τόνος, σχήμα σώματος, ταχύτητα κίνησης, δυναμική </a:t>
            </a:r>
          </a:p>
          <a:p>
            <a:pPr eaLnBrk="1" hangingPunct="1">
              <a:spcBef>
                <a:spcPct val="0"/>
              </a:spcBef>
              <a:buFontTx/>
              <a:buNone/>
            </a:pPr>
            <a:r>
              <a:rPr lang="el-GR" altLang="el-GR" sz="1800"/>
              <a:t>		       ισορροπία </a:t>
            </a:r>
          </a:p>
        </p:txBody>
      </p:sp>
      <p:sp>
        <p:nvSpPr>
          <p:cNvPr id="25605" name="Line 5"/>
          <p:cNvSpPr>
            <a:spLocks noChangeShapeType="1"/>
          </p:cNvSpPr>
          <p:nvPr/>
        </p:nvSpPr>
        <p:spPr bwMode="auto">
          <a:xfrm>
            <a:off x="685800" y="4724400"/>
            <a:ext cx="5562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Tree>
    <p:extLst>
      <p:ext uri="{BB962C8B-B14F-4D97-AF65-F5344CB8AC3E}">
        <p14:creationId xmlns:p14="http://schemas.microsoft.com/office/powerpoint/2010/main" xmlns="" val="222267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D167DB9-8B61-4AB5-9F0A-3D874974DCB7}" type="slidenum">
              <a:rPr lang="el-GR" altLang="el-GR" sz="1400" smtClean="0"/>
              <a:pPr eaLnBrk="1" hangingPunct="1">
                <a:spcBef>
                  <a:spcPct val="0"/>
                </a:spcBef>
                <a:buFontTx/>
                <a:buNone/>
              </a:pPr>
              <a:t>31</a:t>
            </a:fld>
            <a:endParaRPr lang="el-GR" altLang="el-GR" sz="1400" smtClean="0"/>
          </a:p>
        </p:txBody>
      </p:sp>
      <p:sp>
        <p:nvSpPr>
          <p:cNvPr id="26627" name="Text Box 2"/>
          <p:cNvSpPr txBox="1">
            <a:spLocks noChangeArrowheads="1"/>
          </p:cNvSpPr>
          <p:nvPr/>
        </p:nvSpPr>
        <p:spPr bwMode="auto">
          <a:xfrm>
            <a:off x="1814513" y="914400"/>
            <a:ext cx="5513387"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Παράγοντες γραφοκινητικής ικανότητας</a:t>
            </a:r>
          </a:p>
        </p:txBody>
      </p:sp>
      <p:sp>
        <p:nvSpPr>
          <p:cNvPr id="26628" name="Text Box 3"/>
          <p:cNvSpPr txBox="1">
            <a:spLocks noChangeArrowheads="1"/>
          </p:cNvSpPr>
          <p:nvPr/>
        </p:nvSpPr>
        <p:spPr bwMode="auto">
          <a:xfrm>
            <a:off x="1676400" y="2286000"/>
            <a:ext cx="6189663"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45000"/>
              </a:lnSpc>
              <a:spcBef>
                <a:spcPct val="0"/>
              </a:spcBef>
              <a:buFontTx/>
              <a:buChar char="-"/>
            </a:pPr>
            <a:r>
              <a:rPr lang="el-GR" altLang="el-GR" sz="2000"/>
              <a:t>Κινητικά δόκιμη κατεύθυνση γραφής των γραμμάτων</a:t>
            </a:r>
          </a:p>
          <a:p>
            <a:pPr eaLnBrk="1" hangingPunct="1">
              <a:lnSpc>
                <a:spcPct val="145000"/>
              </a:lnSpc>
              <a:spcBef>
                <a:spcPct val="0"/>
              </a:spcBef>
              <a:buFontTx/>
              <a:buChar char="-"/>
            </a:pPr>
            <a:r>
              <a:rPr lang="el-GR" altLang="el-GR" sz="2000"/>
              <a:t> Οικονομική αναπαραγωγή των γραμμάτων </a:t>
            </a:r>
          </a:p>
          <a:p>
            <a:pPr eaLnBrk="1" hangingPunct="1">
              <a:lnSpc>
                <a:spcPct val="145000"/>
              </a:lnSpc>
              <a:spcBef>
                <a:spcPct val="0"/>
              </a:spcBef>
              <a:buFontTx/>
              <a:buChar char="-"/>
            </a:pPr>
            <a:r>
              <a:rPr lang="el-GR" altLang="el-GR" sz="2000"/>
              <a:t> Μορφές γραφής (όρθια, πλάγια, συνεχόμενη)</a:t>
            </a:r>
          </a:p>
          <a:p>
            <a:pPr eaLnBrk="1" hangingPunct="1">
              <a:lnSpc>
                <a:spcPct val="145000"/>
              </a:lnSpc>
              <a:spcBef>
                <a:spcPct val="0"/>
              </a:spcBef>
              <a:buFontTx/>
              <a:buChar char="-"/>
            </a:pPr>
            <a:r>
              <a:rPr lang="el-GR" altLang="el-GR" sz="2000"/>
              <a:t> Αριστεροχειρία</a:t>
            </a:r>
          </a:p>
        </p:txBody>
      </p:sp>
    </p:spTree>
    <p:extLst>
      <p:ext uri="{BB962C8B-B14F-4D97-AF65-F5344CB8AC3E}">
        <p14:creationId xmlns:p14="http://schemas.microsoft.com/office/powerpoint/2010/main" xmlns="" val="96244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95DCCD2-5E45-4FA6-BF8D-14DDC8CD6B4D}" type="slidenum">
              <a:rPr lang="el-GR" altLang="el-GR" sz="1400" smtClean="0"/>
              <a:pPr eaLnBrk="1" hangingPunct="1">
                <a:spcBef>
                  <a:spcPct val="0"/>
                </a:spcBef>
                <a:buFontTx/>
                <a:buNone/>
              </a:pPr>
              <a:t>32</a:t>
            </a:fld>
            <a:endParaRPr lang="el-GR" altLang="el-GR" sz="1400" smtClean="0"/>
          </a:p>
        </p:txBody>
      </p:sp>
      <p:sp>
        <p:nvSpPr>
          <p:cNvPr id="27651" name="Rectangle 20"/>
          <p:cNvSpPr>
            <a:spLocks noChangeArrowheads="1"/>
          </p:cNvSpPr>
          <p:nvPr/>
        </p:nvSpPr>
        <p:spPr bwMode="auto">
          <a:xfrm>
            <a:off x="533400" y="6324600"/>
            <a:ext cx="7848600" cy="3810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52" name="AutoShape 12"/>
          <p:cNvSpPr>
            <a:spLocks noChangeArrowheads="1"/>
          </p:cNvSpPr>
          <p:nvPr/>
        </p:nvSpPr>
        <p:spPr bwMode="auto">
          <a:xfrm>
            <a:off x="6477000" y="1714500"/>
            <a:ext cx="2667000" cy="1143000"/>
          </a:xfrm>
          <a:prstGeom prst="roundRect">
            <a:avLst>
              <a:gd name="adj" fmla="val 16667"/>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53" name="AutoShape 11"/>
          <p:cNvSpPr>
            <a:spLocks noChangeArrowheads="1"/>
          </p:cNvSpPr>
          <p:nvPr/>
        </p:nvSpPr>
        <p:spPr bwMode="auto">
          <a:xfrm>
            <a:off x="4038600" y="3429000"/>
            <a:ext cx="3810000" cy="2667000"/>
          </a:xfrm>
          <a:prstGeom prst="roundRect">
            <a:avLst>
              <a:gd name="adj" fmla="val 16667"/>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54" name="AutoShape 10"/>
          <p:cNvSpPr>
            <a:spLocks noChangeArrowheads="1"/>
          </p:cNvSpPr>
          <p:nvPr/>
        </p:nvSpPr>
        <p:spPr bwMode="auto">
          <a:xfrm>
            <a:off x="228600" y="2590800"/>
            <a:ext cx="3657600" cy="2362200"/>
          </a:xfrm>
          <a:prstGeom prst="roundRect">
            <a:avLst>
              <a:gd name="adj" fmla="val 16667"/>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55" name="Text Box 2"/>
          <p:cNvSpPr txBox="1">
            <a:spLocks noChangeArrowheads="1"/>
          </p:cNvSpPr>
          <p:nvPr/>
        </p:nvSpPr>
        <p:spPr bwMode="auto">
          <a:xfrm>
            <a:off x="3617913" y="533400"/>
            <a:ext cx="2043112"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a:t>Είδη γραφής</a:t>
            </a:r>
          </a:p>
        </p:txBody>
      </p:sp>
      <p:sp>
        <p:nvSpPr>
          <p:cNvPr id="27656" name="Text Box 3"/>
          <p:cNvSpPr txBox="1">
            <a:spLocks noChangeArrowheads="1"/>
          </p:cNvSpPr>
          <p:nvPr/>
        </p:nvSpPr>
        <p:spPr bwMode="auto">
          <a:xfrm>
            <a:off x="685800" y="1676400"/>
            <a:ext cx="1331913"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Αυθόρμητη</a:t>
            </a:r>
          </a:p>
        </p:txBody>
      </p:sp>
      <p:sp>
        <p:nvSpPr>
          <p:cNvPr id="27657" name="Text Box 4"/>
          <p:cNvSpPr txBox="1">
            <a:spLocks noChangeArrowheads="1"/>
          </p:cNvSpPr>
          <p:nvPr/>
        </p:nvSpPr>
        <p:spPr bwMode="auto">
          <a:xfrm>
            <a:off x="228600" y="2590800"/>
            <a:ext cx="3703638"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t> Οι ιδέες ενεργοποιούν τα </a:t>
            </a:r>
          </a:p>
          <a:p>
            <a:pPr eaLnBrk="1" hangingPunct="1">
              <a:spcBef>
                <a:spcPct val="0"/>
              </a:spcBef>
              <a:buFontTx/>
              <a:buNone/>
            </a:pPr>
            <a:r>
              <a:rPr lang="el-GR" altLang="el-GR" sz="1800"/>
              <a:t>  </a:t>
            </a:r>
            <a:r>
              <a:rPr lang="el-GR" altLang="el-GR" sz="1800" b="1" i="1"/>
              <a:t>φωνημικά</a:t>
            </a:r>
            <a:r>
              <a:rPr lang="el-GR" altLang="el-GR" sz="1800"/>
              <a:t> πρότυπα</a:t>
            </a:r>
          </a:p>
          <a:p>
            <a:pPr eaLnBrk="1" hangingPunct="1">
              <a:spcBef>
                <a:spcPct val="0"/>
              </a:spcBef>
              <a:buFontTx/>
              <a:buNone/>
            </a:pPr>
            <a:endParaRPr lang="el-GR" altLang="el-GR" sz="1800"/>
          </a:p>
          <a:p>
            <a:pPr eaLnBrk="1" hangingPunct="1">
              <a:spcBef>
                <a:spcPct val="0"/>
              </a:spcBef>
              <a:buFontTx/>
              <a:buChar char="-"/>
            </a:pPr>
            <a:r>
              <a:rPr lang="el-GR" altLang="el-GR" sz="1800"/>
              <a:t>Τα φωνημικά πρότυπα ελέγχονται</a:t>
            </a:r>
          </a:p>
          <a:p>
            <a:pPr eaLnBrk="1" hangingPunct="1">
              <a:spcBef>
                <a:spcPct val="0"/>
              </a:spcBef>
              <a:buFontTx/>
              <a:buNone/>
            </a:pPr>
            <a:r>
              <a:rPr lang="el-GR" altLang="el-GR" sz="1800"/>
              <a:t>  από τα </a:t>
            </a:r>
            <a:r>
              <a:rPr lang="el-GR" altLang="el-GR" sz="1800" b="1" i="1"/>
              <a:t>αρθρωτικά</a:t>
            </a:r>
            <a:r>
              <a:rPr lang="el-GR" altLang="el-GR" sz="1800"/>
              <a:t> πρότυπα</a:t>
            </a:r>
          </a:p>
          <a:p>
            <a:pPr eaLnBrk="1" hangingPunct="1">
              <a:spcBef>
                <a:spcPct val="0"/>
              </a:spcBef>
              <a:buFontTx/>
              <a:buNone/>
            </a:pPr>
            <a:endParaRPr lang="el-GR" altLang="el-GR" sz="1800"/>
          </a:p>
          <a:p>
            <a:pPr eaLnBrk="1" hangingPunct="1">
              <a:spcBef>
                <a:spcPct val="0"/>
              </a:spcBef>
              <a:buFontTx/>
              <a:buChar char="-"/>
            </a:pPr>
            <a:r>
              <a:rPr lang="el-GR" altLang="el-GR" sz="1800"/>
              <a:t>Ενεργοποιούνται τα </a:t>
            </a:r>
            <a:r>
              <a:rPr lang="el-GR" altLang="el-GR" sz="1800" b="1" i="1"/>
              <a:t>γραφημικά</a:t>
            </a:r>
            <a:r>
              <a:rPr lang="el-GR" altLang="el-GR" sz="1800" i="1"/>
              <a:t> </a:t>
            </a:r>
          </a:p>
          <a:p>
            <a:pPr eaLnBrk="1" hangingPunct="1">
              <a:spcBef>
                <a:spcPct val="0"/>
              </a:spcBef>
              <a:buFontTx/>
              <a:buNone/>
            </a:pPr>
            <a:r>
              <a:rPr lang="el-GR" altLang="el-GR" sz="1800"/>
              <a:t> και </a:t>
            </a:r>
            <a:r>
              <a:rPr lang="el-GR" altLang="el-GR" sz="1800" b="1" i="1"/>
              <a:t>γραφοκινητικά</a:t>
            </a:r>
            <a:r>
              <a:rPr lang="el-GR" altLang="el-GR" sz="1800"/>
              <a:t> πρότυπα</a:t>
            </a:r>
          </a:p>
        </p:txBody>
      </p:sp>
      <p:sp>
        <p:nvSpPr>
          <p:cNvPr id="27658" name="Text Box 5"/>
          <p:cNvSpPr txBox="1">
            <a:spLocks noChangeArrowheads="1"/>
          </p:cNvSpPr>
          <p:nvPr/>
        </p:nvSpPr>
        <p:spPr bwMode="auto">
          <a:xfrm>
            <a:off x="4343400" y="2590800"/>
            <a:ext cx="1830388"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Με υπαγόρευση</a:t>
            </a:r>
          </a:p>
        </p:txBody>
      </p:sp>
      <p:sp>
        <p:nvSpPr>
          <p:cNvPr id="27659" name="Text Box 6"/>
          <p:cNvSpPr txBox="1">
            <a:spLocks noChangeArrowheads="1"/>
          </p:cNvSpPr>
          <p:nvPr/>
        </p:nvSpPr>
        <p:spPr bwMode="auto">
          <a:xfrm>
            <a:off x="4038600" y="3581400"/>
            <a:ext cx="4005263"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t>Το κείμενο προσλαμβάνεται</a:t>
            </a:r>
          </a:p>
          <a:p>
            <a:pPr eaLnBrk="1" hangingPunct="1">
              <a:spcBef>
                <a:spcPct val="0"/>
              </a:spcBef>
              <a:buFontTx/>
              <a:buNone/>
            </a:pPr>
            <a:r>
              <a:rPr lang="el-GR" altLang="el-GR" sz="1800"/>
              <a:t>  </a:t>
            </a:r>
            <a:r>
              <a:rPr lang="el-GR" altLang="el-GR" sz="1800" b="1" i="1"/>
              <a:t>ακουστικά</a:t>
            </a:r>
          </a:p>
          <a:p>
            <a:pPr eaLnBrk="1" hangingPunct="1">
              <a:spcBef>
                <a:spcPct val="0"/>
              </a:spcBef>
              <a:buFontTx/>
              <a:buNone/>
            </a:pPr>
            <a:endParaRPr lang="el-GR" altLang="el-GR" sz="1800" b="1" i="1"/>
          </a:p>
          <a:p>
            <a:pPr eaLnBrk="1" hangingPunct="1">
              <a:spcBef>
                <a:spcPct val="0"/>
              </a:spcBef>
              <a:buFontTx/>
              <a:buChar char="-"/>
            </a:pPr>
            <a:r>
              <a:rPr lang="el-GR" altLang="el-GR" sz="1800"/>
              <a:t> Αναγνωρίζονται τα </a:t>
            </a:r>
            <a:r>
              <a:rPr lang="el-GR" altLang="el-GR" sz="1800" b="1" i="1"/>
              <a:t>φωνήματα</a:t>
            </a:r>
          </a:p>
          <a:p>
            <a:pPr eaLnBrk="1" hangingPunct="1">
              <a:spcBef>
                <a:spcPct val="0"/>
              </a:spcBef>
              <a:buFontTx/>
              <a:buChar char="-"/>
            </a:pPr>
            <a:endParaRPr lang="el-GR" altLang="el-GR" sz="1800" b="1" i="1"/>
          </a:p>
          <a:p>
            <a:pPr eaLnBrk="1" hangingPunct="1">
              <a:spcBef>
                <a:spcPct val="0"/>
              </a:spcBef>
              <a:buFontTx/>
              <a:buChar char="-"/>
            </a:pPr>
            <a:r>
              <a:rPr lang="el-GR" altLang="el-GR" sz="1800"/>
              <a:t> Αναγνωρίζεται ο </a:t>
            </a:r>
            <a:r>
              <a:rPr lang="el-GR" altLang="el-GR" sz="1800" b="1" i="1"/>
              <a:t>εσωτερικός λόγος</a:t>
            </a:r>
          </a:p>
          <a:p>
            <a:pPr eaLnBrk="1" hangingPunct="1">
              <a:spcBef>
                <a:spcPct val="0"/>
              </a:spcBef>
              <a:buFontTx/>
              <a:buChar char="-"/>
            </a:pPr>
            <a:endParaRPr lang="el-GR" altLang="el-GR" sz="1800"/>
          </a:p>
          <a:p>
            <a:pPr eaLnBrk="1" hangingPunct="1">
              <a:spcBef>
                <a:spcPct val="0"/>
              </a:spcBef>
              <a:buFontTx/>
              <a:buChar char="-"/>
            </a:pPr>
            <a:r>
              <a:rPr lang="el-GR" altLang="el-GR" sz="1800"/>
              <a:t> Ενεργοποιούνται τα </a:t>
            </a:r>
            <a:r>
              <a:rPr lang="el-GR" altLang="el-GR" sz="1800" b="1" i="1"/>
              <a:t>φωνημικά </a:t>
            </a:r>
            <a:r>
              <a:rPr lang="el-GR" altLang="el-GR" sz="1800"/>
              <a:t>και </a:t>
            </a:r>
          </a:p>
          <a:p>
            <a:pPr eaLnBrk="1" hangingPunct="1">
              <a:spcBef>
                <a:spcPct val="0"/>
              </a:spcBef>
              <a:buFontTx/>
              <a:buNone/>
            </a:pPr>
            <a:r>
              <a:rPr lang="el-GR" altLang="el-GR" sz="1800"/>
              <a:t>  </a:t>
            </a:r>
            <a:r>
              <a:rPr lang="el-GR" altLang="el-GR" sz="1800" b="1" i="1"/>
              <a:t>γραφοκινητικά</a:t>
            </a:r>
            <a:r>
              <a:rPr lang="el-GR" altLang="el-GR" sz="1800"/>
              <a:t> πρότυπα</a:t>
            </a:r>
          </a:p>
        </p:txBody>
      </p:sp>
      <p:sp>
        <p:nvSpPr>
          <p:cNvPr id="27660" name="Text Box 8"/>
          <p:cNvSpPr txBox="1">
            <a:spLocks noChangeArrowheads="1"/>
          </p:cNvSpPr>
          <p:nvPr/>
        </p:nvSpPr>
        <p:spPr bwMode="auto">
          <a:xfrm>
            <a:off x="6781800" y="914400"/>
            <a:ext cx="1252538"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Αντιγραφή</a:t>
            </a:r>
          </a:p>
        </p:txBody>
      </p:sp>
      <p:sp>
        <p:nvSpPr>
          <p:cNvPr id="27661" name="Text Box 9"/>
          <p:cNvSpPr txBox="1">
            <a:spLocks noChangeArrowheads="1"/>
          </p:cNvSpPr>
          <p:nvPr/>
        </p:nvSpPr>
        <p:spPr bwMode="auto">
          <a:xfrm>
            <a:off x="6429375" y="1690688"/>
            <a:ext cx="2714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Αναπαραγωγή γραφη-</a:t>
            </a:r>
          </a:p>
          <a:p>
            <a:pPr eaLnBrk="1" hangingPunct="1">
              <a:spcBef>
                <a:spcPct val="0"/>
              </a:spcBef>
              <a:buFontTx/>
              <a:buNone/>
            </a:pPr>
            <a:r>
              <a:rPr lang="el-GR" altLang="el-GR" sz="1800"/>
              <a:t>μάτων χωρίς κατανόηση,</a:t>
            </a:r>
          </a:p>
          <a:p>
            <a:pPr eaLnBrk="1" hangingPunct="1">
              <a:spcBef>
                <a:spcPct val="0"/>
              </a:spcBef>
              <a:buFontTx/>
              <a:buNone/>
            </a:pPr>
            <a:r>
              <a:rPr lang="el-GR" altLang="el-GR" sz="1800"/>
              <a:t>αποκωδικοποίηση και </a:t>
            </a:r>
          </a:p>
          <a:p>
            <a:pPr eaLnBrk="1" hangingPunct="1">
              <a:spcBef>
                <a:spcPct val="0"/>
              </a:spcBef>
              <a:buFontTx/>
              <a:buNone/>
            </a:pPr>
            <a:r>
              <a:rPr lang="el-GR" altLang="el-GR" sz="1800"/>
              <a:t>ανακωδικοποίηση</a:t>
            </a:r>
          </a:p>
        </p:txBody>
      </p:sp>
      <p:sp>
        <p:nvSpPr>
          <p:cNvPr id="27662" name="Line 13"/>
          <p:cNvSpPr>
            <a:spLocks noChangeShapeType="1"/>
          </p:cNvSpPr>
          <p:nvPr/>
        </p:nvSpPr>
        <p:spPr bwMode="auto">
          <a:xfrm flipH="1">
            <a:off x="1219200" y="990600"/>
            <a:ext cx="3352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7663" name="Line 14"/>
          <p:cNvSpPr>
            <a:spLocks noChangeShapeType="1"/>
          </p:cNvSpPr>
          <p:nvPr/>
        </p:nvSpPr>
        <p:spPr bwMode="auto">
          <a:xfrm>
            <a:off x="4572000" y="990600"/>
            <a:ext cx="762000" cy="160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7664" name="Line 15"/>
          <p:cNvSpPr>
            <a:spLocks noChangeShapeType="1"/>
          </p:cNvSpPr>
          <p:nvPr/>
        </p:nvSpPr>
        <p:spPr bwMode="auto">
          <a:xfrm>
            <a:off x="4572000" y="990600"/>
            <a:ext cx="2209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7665" name="AutoShape 16"/>
          <p:cNvSpPr>
            <a:spLocks noChangeArrowheads="1"/>
          </p:cNvSpPr>
          <p:nvPr/>
        </p:nvSpPr>
        <p:spPr bwMode="auto">
          <a:xfrm>
            <a:off x="1066800" y="2095500"/>
            <a:ext cx="485775" cy="419100"/>
          </a:xfrm>
          <a:prstGeom prst="downArrow">
            <a:avLst>
              <a:gd name="adj1" fmla="val 43139"/>
              <a:gd name="adj2" fmla="val 20139"/>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66" name="AutoShape 17"/>
          <p:cNvSpPr>
            <a:spLocks noChangeArrowheads="1"/>
          </p:cNvSpPr>
          <p:nvPr/>
        </p:nvSpPr>
        <p:spPr bwMode="auto">
          <a:xfrm>
            <a:off x="5257800" y="2971800"/>
            <a:ext cx="485775" cy="381000"/>
          </a:xfrm>
          <a:prstGeom prst="downArrow">
            <a:avLst>
              <a:gd name="adj1" fmla="val 43139"/>
              <a:gd name="adj2" fmla="val 20139"/>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67" name="AutoShape 18"/>
          <p:cNvSpPr>
            <a:spLocks noChangeArrowheads="1"/>
          </p:cNvSpPr>
          <p:nvPr/>
        </p:nvSpPr>
        <p:spPr bwMode="auto">
          <a:xfrm>
            <a:off x="7239000" y="1295400"/>
            <a:ext cx="485775" cy="381000"/>
          </a:xfrm>
          <a:prstGeom prst="downArrow">
            <a:avLst>
              <a:gd name="adj1" fmla="val 43139"/>
              <a:gd name="adj2" fmla="val 20139"/>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27668" name="Text Box 19"/>
          <p:cNvSpPr txBox="1">
            <a:spLocks noChangeArrowheads="1"/>
          </p:cNvSpPr>
          <p:nvPr/>
        </p:nvSpPr>
        <p:spPr bwMode="auto">
          <a:xfrm>
            <a:off x="3086100" y="6324600"/>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t>Ε κ τ έ λ ε σ η     γ ρ α φ ή ς</a:t>
            </a:r>
          </a:p>
        </p:txBody>
      </p:sp>
      <p:sp>
        <p:nvSpPr>
          <p:cNvPr id="27669" name="Line 21"/>
          <p:cNvSpPr>
            <a:spLocks noChangeShapeType="1"/>
          </p:cNvSpPr>
          <p:nvPr/>
        </p:nvSpPr>
        <p:spPr bwMode="auto">
          <a:xfrm>
            <a:off x="1981200" y="49530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27670" name="Line 22"/>
          <p:cNvSpPr>
            <a:spLocks noChangeShapeType="1"/>
          </p:cNvSpPr>
          <p:nvPr/>
        </p:nvSpPr>
        <p:spPr bwMode="auto">
          <a:xfrm>
            <a:off x="5867400" y="6096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27671" name="Line 23"/>
          <p:cNvSpPr>
            <a:spLocks noChangeShapeType="1"/>
          </p:cNvSpPr>
          <p:nvPr/>
        </p:nvSpPr>
        <p:spPr bwMode="auto">
          <a:xfrm>
            <a:off x="8153400" y="2895600"/>
            <a:ext cx="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Tree>
    <p:extLst>
      <p:ext uri="{BB962C8B-B14F-4D97-AF65-F5344CB8AC3E}">
        <p14:creationId xmlns:p14="http://schemas.microsoft.com/office/powerpoint/2010/main" xmlns="" val="2373796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973868-A60E-49B7-AB60-87C62EB410A2}" type="slidenum">
              <a:rPr lang="el-GR" altLang="el-GR" sz="1400" smtClean="0"/>
              <a:pPr eaLnBrk="1" hangingPunct="1">
                <a:spcBef>
                  <a:spcPct val="0"/>
                </a:spcBef>
                <a:buFontTx/>
                <a:buNone/>
              </a:pPr>
              <a:t>33</a:t>
            </a:fld>
            <a:endParaRPr lang="el-GR" altLang="el-GR" sz="1400" smtClean="0"/>
          </a:p>
        </p:txBody>
      </p:sp>
      <p:sp>
        <p:nvSpPr>
          <p:cNvPr id="28675" name="Rectangle 2"/>
          <p:cNvSpPr>
            <a:spLocks noGrp="1" noChangeArrowheads="1"/>
          </p:cNvSpPr>
          <p:nvPr>
            <p:ph type="title"/>
          </p:nvPr>
        </p:nvSpPr>
        <p:spPr>
          <a:xfrm>
            <a:off x="1908175" y="188913"/>
            <a:ext cx="5327650" cy="863600"/>
          </a:xfrm>
          <a:noFill/>
          <a:ln>
            <a:solidFill>
              <a:schemeClr val="tx1"/>
            </a:solidFill>
            <a:miter lim="800000"/>
            <a:headEnd/>
            <a:tailEnd/>
          </a:ln>
        </p:spPr>
        <p:txBody>
          <a:bodyPr/>
          <a:lstStyle/>
          <a:p>
            <a:pPr eaLnBrk="1" hangingPunct="1"/>
            <a:r>
              <a:rPr lang="el-GR" altLang="el-GR" sz="2400" b="1" smtClean="0"/>
              <a:t>ΑΝΑΔΥΟΜΕΝΟΣ ΓΡΑΜΜΑΤΙΣΜΟΣ</a:t>
            </a:r>
            <a:br>
              <a:rPr lang="el-GR" altLang="el-GR" sz="2400" b="1" smtClean="0"/>
            </a:br>
            <a:r>
              <a:rPr lang="en-US" altLang="el-GR" sz="2400" b="1" smtClean="0"/>
              <a:t>(Emerging Literacy)</a:t>
            </a:r>
            <a:endParaRPr lang="el-GR" altLang="el-GR" sz="2400" b="1" smtClean="0"/>
          </a:p>
        </p:txBody>
      </p:sp>
      <p:sp>
        <p:nvSpPr>
          <p:cNvPr id="28676" name="Rectangle 3"/>
          <p:cNvSpPr>
            <a:spLocks noGrp="1" noChangeArrowheads="1"/>
          </p:cNvSpPr>
          <p:nvPr>
            <p:ph type="body" idx="1"/>
          </p:nvPr>
        </p:nvSpPr>
        <p:spPr>
          <a:xfrm>
            <a:off x="457200" y="1052513"/>
            <a:ext cx="8229600" cy="3887787"/>
          </a:xfrm>
        </p:spPr>
        <p:txBody>
          <a:bodyPr/>
          <a:lstStyle/>
          <a:p>
            <a:pPr eaLnBrk="1" hangingPunct="1">
              <a:buFontTx/>
              <a:buNone/>
            </a:pPr>
            <a:r>
              <a:rPr lang="en-US" altLang="el-GR" sz="2400" smtClean="0"/>
              <a:t>H </a:t>
            </a:r>
            <a:r>
              <a:rPr lang="el-GR" altLang="el-GR" sz="2400" smtClean="0"/>
              <a:t>κατάκτηση γραφής και ανάγνωσης: </a:t>
            </a:r>
          </a:p>
          <a:p>
            <a:pPr eaLnBrk="1" hangingPunct="1">
              <a:buFont typeface="Wingdings" pitchFamily="2" charset="2"/>
              <a:buChar char="Ø"/>
            </a:pPr>
            <a:r>
              <a:rPr lang="el-GR" altLang="el-GR" sz="2400" smtClean="0"/>
              <a:t>πηγάζει από το ίδιο το παιδί</a:t>
            </a:r>
          </a:p>
          <a:p>
            <a:pPr eaLnBrk="1" hangingPunct="1">
              <a:buFont typeface="Wingdings" pitchFamily="2" charset="2"/>
              <a:buChar char="Ø"/>
            </a:pPr>
            <a:r>
              <a:rPr lang="el-GR" altLang="el-GR" sz="2400" smtClean="0"/>
              <a:t> διαρκεί μακρό χρόνο</a:t>
            </a:r>
          </a:p>
          <a:p>
            <a:pPr eaLnBrk="1" hangingPunct="1">
              <a:buFont typeface="Wingdings" pitchFamily="2" charset="2"/>
              <a:buChar char="Ø"/>
            </a:pPr>
            <a:r>
              <a:rPr lang="el-GR" altLang="el-GR" sz="2400" smtClean="0"/>
              <a:t>έχει κοινωνικό χαρακτήρα (περιβάλλον + ενήλικες)</a:t>
            </a:r>
          </a:p>
          <a:p>
            <a:pPr eaLnBrk="1" hangingPunct="1">
              <a:buFont typeface="Wingdings" pitchFamily="2" charset="2"/>
              <a:buChar char="Ø"/>
            </a:pPr>
            <a:r>
              <a:rPr lang="el-GR" altLang="el-GR" sz="2400" smtClean="0"/>
              <a:t>κατακτάται φυσικά και αβίαστα σε καθημερινές, πραγματικές συνθήκες</a:t>
            </a:r>
          </a:p>
          <a:p>
            <a:pPr eaLnBrk="1" hangingPunct="1">
              <a:buFont typeface="Wingdings" pitchFamily="2" charset="2"/>
              <a:buChar char="Ø"/>
            </a:pPr>
            <a:r>
              <a:rPr lang="el-GR" altLang="el-GR" sz="2400" smtClean="0"/>
              <a:t>δίνει έμφαση στη «μάθηση» και όχι στη «διδασκαλία»</a:t>
            </a:r>
          </a:p>
          <a:p>
            <a:pPr eaLnBrk="1" hangingPunct="1">
              <a:buFont typeface="Wingdings" pitchFamily="2" charset="2"/>
              <a:buChar char="Ø"/>
            </a:pPr>
            <a:r>
              <a:rPr lang="el-GR" altLang="el-GR" sz="2400" smtClean="0"/>
              <a:t>συντελείται μέσα από αναγνωστικές πράξεις σε πλαίσιο «μη αναγνωστικών» γεγονότων</a:t>
            </a:r>
          </a:p>
        </p:txBody>
      </p:sp>
      <p:sp>
        <p:nvSpPr>
          <p:cNvPr id="28677" name="Text Box 4"/>
          <p:cNvSpPr txBox="1">
            <a:spLocks noChangeArrowheads="1"/>
          </p:cNvSpPr>
          <p:nvPr/>
        </p:nvSpPr>
        <p:spPr bwMode="auto">
          <a:xfrm>
            <a:off x="1431925" y="5157788"/>
            <a:ext cx="6280150" cy="1320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u="sng"/>
              <a:t>Προϋποθέσεις:</a:t>
            </a:r>
          </a:p>
          <a:p>
            <a:pPr eaLnBrk="1" hangingPunct="1">
              <a:spcBef>
                <a:spcPct val="0"/>
              </a:spcBef>
              <a:buFontTx/>
              <a:buAutoNum type="arabicPeriod"/>
            </a:pPr>
            <a:r>
              <a:rPr lang="el-GR" altLang="el-GR" sz="2000"/>
              <a:t>Περιβάλλον πλούσιο σε </a:t>
            </a:r>
            <a:r>
              <a:rPr lang="el-GR" altLang="el-GR" sz="2000" b="1" i="1"/>
              <a:t>αναγνωστικά ερεθίσματα</a:t>
            </a:r>
          </a:p>
          <a:p>
            <a:pPr eaLnBrk="1" hangingPunct="1">
              <a:spcBef>
                <a:spcPct val="0"/>
              </a:spcBef>
              <a:buFontTx/>
              <a:buAutoNum type="arabicPeriod"/>
            </a:pPr>
            <a:r>
              <a:rPr lang="el-GR" altLang="el-GR" sz="2000"/>
              <a:t>Παιδί με </a:t>
            </a:r>
            <a:r>
              <a:rPr lang="el-GR" altLang="el-GR" sz="2000" b="1" i="1"/>
              <a:t>ενεργητική-ερευνητική διάθεση</a:t>
            </a:r>
          </a:p>
          <a:p>
            <a:pPr eaLnBrk="1" hangingPunct="1">
              <a:spcBef>
                <a:spcPct val="0"/>
              </a:spcBef>
              <a:buFontTx/>
              <a:buAutoNum type="arabicPeriod"/>
            </a:pPr>
            <a:r>
              <a:rPr lang="el-GR" altLang="el-GR" sz="2000"/>
              <a:t>Ενήλικος </a:t>
            </a:r>
            <a:r>
              <a:rPr lang="el-GR" altLang="el-GR" sz="2000" b="1" i="1"/>
              <a:t>υποστηρικτής-εμψυχωτής</a:t>
            </a:r>
          </a:p>
        </p:txBody>
      </p:sp>
    </p:spTree>
    <p:extLst>
      <p:ext uri="{BB962C8B-B14F-4D97-AF65-F5344CB8AC3E}">
        <p14:creationId xmlns:p14="http://schemas.microsoft.com/office/powerpoint/2010/main" xmlns="" val="607743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C8798C-B0DC-42B0-AA3C-2CA8FCF1A05A}" type="slidenum">
              <a:rPr lang="el-GR" altLang="el-GR" sz="1400" smtClean="0"/>
              <a:pPr eaLnBrk="1" hangingPunct="1">
                <a:spcBef>
                  <a:spcPct val="0"/>
                </a:spcBef>
                <a:buFontTx/>
                <a:buNone/>
              </a:pPr>
              <a:t>34</a:t>
            </a:fld>
            <a:endParaRPr lang="el-GR" altLang="el-GR" sz="1400" smtClean="0"/>
          </a:p>
        </p:txBody>
      </p:sp>
      <p:sp>
        <p:nvSpPr>
          <p:cNvPr id="30723" name="Rectangle 2"/>
          <p:cNvSpPr>
            <a:spLocks noGrp="1" noChangeArrowheads="1"/>
          </p:cNvSpPr>
          <p:nvPr>
            <p:ph type="title"/>
          </p:nvPr>
        </p:nvSpPr>
        <p:spPr>
          <a:xfrm>
            <a:off x="2303463" y="333375"/>
            <a:ext cx="4535487" cy="719138"/>
          </a:xfrm>
          <a:noFill/>
          <a:ln>
            <a:solidFill>
              <a:schemeClr val="tx1"/>
            </a:solidFill>
            <a:miter lim="800000"/>
            <a:headEnd/>
            <a:tailEnd/>
          </a:ln>
        </p:spPr>
        <p:txBody>
          <a:bodyPr>
            <a:normAutofit fontScale="90000"/>
          </a:bodyPr>
          <a:lstStyle/>
          <a:p>
            <a:pPr eaLnBrk="1" hangingPunct="1"/>
            <a:r>
              <a:rPr lang="el-GR" altLang="el-GR" sz="2000" smtClean="0"/>
              <a:t>ΔΕΞΙΟΤΗΤΕΣ </a:t>
            </a:r>
            <a:br>
              <a:rPr lang="el-GR" altLang="el-GR" sz="2000" smtClean="0"/>
            </a:br>
            <a:r>
              <a:rPr lang="el-GR" altLang="el-GR" sz="2000" smtClean="0"/>
              <a:t>ΤΗΣ ΑΝΑΓΝΩΣΤΙΚΗΣ ΛΕΙΤΟΥΡΓΙΑΣ</a:t>
            </a:r>
            <a:r>
              <a:rPr lang="el-GR" altLang="el-GR" sz="2400" smtClean="0"/>
              <a:t> </a:t>
            </a:r>
          </a:p>
        </p:txBody>
      </p:sp>
      <p:sp>
        <p:nvSpPr>
          <p:cNvPr id="30724" name="Rectangle 3"/>
          <p:cNvSpPr>
            <a:spLocks noGrp="1" noChangeArrowheads="1"/>
          </p:cNvSpPr>
          <p:nvPr>
            <p:ph type="body" idx="1"/>
          </p:nvPr>
        </p:nvSpPr>
        <p:spPr>
          <a:xfrm>
            <a:off x="457200" y="1268413"/>
            <a:ext cx="8229600" cy="4857750"/>
          </a:xfrm>
        </p:spPr>
        <p:txBody>
          <a:bodyPr/>
          <a:lstStyle/>
          <a:p>
            <a:pPr eaLnBrk="1" hangingPunct="1">
              <a:buFontTx/>
              <a:buNone/>
            </a:pPr>
            <a:r>
              <a:rPr lang="el-GR" altLang="el-GR" sz="2000" smtClean="0"/>
              <a:t>α) </a:t>
            </a:r>
            <a:r>
              <a:rPr lang="el-GR" altLang="el-GR" sz="2000" u="sng" smtClean="0"/>
              <a:t>Πρωτοβάθμιες</a:t>
            </a:r>
            <a:r>
              <a:rPr lang="el-GR" altLang="el-GR" sz="2000" smtClean="0"/>
              <a:t> </a:t>
            </a:r>
            <a:r>
              <a:rPr lang="el-GR" altLang="el-GR" sz="2000" b="1" i="1" smtClean="0"/>
              <a:t>(αποκωδικοποίηση μηνύματος)</a:t>
            </a:r>
          </a:p>
          <a:p>
            <a:pPr eaLnBrk="1" hangingPunct="1">
              <a:buFont typeface="Wingdings" pitchFamily="2" charset="2"/>
              <a:buChar char="ü"/>
            </a:pPr>
            <a:r>
              <a:rPr lang="el-GR" altLang="el-GR" sz="2000" smtClean="0"/>
              <a:t>γνώση των γραμμάτων</a:t>
            </a:r>
          </a:p>
          <a:p>
            <a:pPr eaLnBrk="1" hangingPunct="1">
              <a:buFont typeface="Wingdings" pitchFamily="2" charset="2"/>
              <a:buChar char="ü"/>
            </a:pPr>
            <a:r>
              <a:rPr lang="el-GR" altLang="el-GR" sz="2000" smtClean="0"/>
              <a:t>γνώση γραφημικής-φωνημικής αντιστοιχίας</a:t>
            </a:r>
          </a:p>
          <a:p>
            <a:pPr eaLnBrk="1" hangingPunct="1">
              <a:buFont typeface="Wingdings" pitchFamily="2" charset="2"/>
              <a:buChar char="ü"/>
            </a:pPr>
            <a:r>
              <a:rPr lang="el-GR" altLang="el-GR" sz="2000" smtClean="0"/>
              <a:t>αναγνώριση και προφορά των λέξεων</a:t>
            </a:r>
          </a:p>
          <a:p>
            <a:pPr eaLnBrk="1" hangingPunct="1">
              <a:buFont typeface="Wingdings" pitchFamily="2" charset="2"/>
              <a:buNone/>
            </a:pPr>
            <a:endParaRPr lang="el-GR" altLang="el-GR" sz="2000" smtClean="0"/>
          </a:p>
          <a:p>
            <a:pPr eaLnBrk="1" hangingPunct="1">
              <a:buFont typeface="Wingdings" pitchFamily="2" charset="2"/>
              <a:buNone/>
            </a:pPr>
            <a:r>
              <a:rPr lang="el-GR" altLang="el-GR" sz="2000" smtClean="0"/>
              <a:t>β) </a:t>
            </a:r>
            <a:r>
              <a:rPr lang="el-GR" altLang="el-GR" sz="2000" u="sng" smtClean="0"/>
              <a:t>Δευτεροβάθμιες</a:t>
            </a:r>
            <a:r>
              <a:rPr lang="el-GR" altLang="el-GR" sz="2000" smtClean="0"/>
              <a:t> </a:t>
            </a:r>
            <a:r>
              <a:rPr lang="el-GR" altLang="el-GR" sz="2000" b="1" i="1" smtClean="0"/>
              <a:t>(κατανόηση μηνύματος)</a:t>
            </a:r>
          </a:p>
          <a:p>
            <a:pPr eaLnBrk="1" hangingPunct="1">
              <a:buFont typeface="Wingdings" pitchFamily="2" charset="2"/>
              <a:buChar char="ü"/>
            </a:pPr>
            <a:r>
              <a:rPr lang="el-GR" altLang="el-GR" sz="2000" smtClean="0"/>
              <a:t>κατανόηση λέξεων και προτάσεων</a:t>
            </a:r>
          </a:p>
          <a:p>
            <a:pPr eaLnBrk="1" hangingPunct="1">
              <a:buFont typeface="Wingdings" pitchFamily="2" charset="2"/>
              <a:buChar char="ü"/>
            </a:pPr>
            <a:r>
              <a:rPr lang="el-GR" altLang="el-GR" sz="2000" smtClean="0"/>
              <a:t>παρακολούθηση νοήματος κατά την ανάγνωση (διόρθωση λαθών)</a:t>
            </a:r>
          </a:p>
          <a:p>
            <a:pPr eaLnBrk="1" hangingPunct="1">
              <a:buFont typeface="Wingdings" pitchFamily="2" charset="2"/>
              <a:buNone/>
            </a:pPr>
            <a:endParaRPr lang="el-GR" altLang="el-GR" sz="2000" smtClean="0"/>
          </a:p>
          <a:p>
            <a:pPr eaLnBrk="1" hangingPunct="1">
              <a:buFont typeface="Wingdings" pitchFamily="2" charset="2"/>
              <a:buNone/>
            </a:pPr>
            <a:r>
              <a:rPr lang="el-GR" altLang="el-GR" sz="2000" smtClean="0"/>
              <a:t>γ) </a:t>
            </a:r>
            <a:r>
              <a:rPr lang="el-GR" altLang="el-GR" sz="2000" u="sng" smtClean="0"/>
              <a:t>Τριτοβάθμιες</a:t>
            </a:r>
            <a:r>
              <a:rPr lang="el-GR" altLang="el-GR" sz="2000" smtClean="0"/>
              <a:t> </a:t>
            </a:r>
            <a:r>
              <a:rPr lang="el-GR" altLang="el-GR" sz="2000" b="1" i="1" smtClean="0"/>
              <a:t>(παραγωγή νέων σημασιών)</a:t>
            </a:r>
            <a:r>
              <a:rPr lang="el-GR" altLang="el-GR" sz="2000" smtClean="0"/>
              <a:t> </a:t>
            </a:r>
          </a:p>
          <a:p>
            <a:pPr eaLnBrk="1" hangingPunct="1">
              <a:buFont typeface="Wingdings" pitchFamily="2" charset="2"/>
              <a:buChar char="ü"/>
            </a:pPr>
            <a:r>
              <a:rPr lang="el-GR" altLang="el-GR" sz="2000" smtClean="0"/>
              <a:t>γνωστική κατάκτηση του κειμένου</a:t>
            </a:r>
          </a:p>
          <a:p>
            <a:pPr eaLnBrk="1" hangingPunct="1">
              <a:buFont typeface="Wingdings" pitchFamily="2" charset="2"/>
              <a:buChar char="ü"/>
            </a:pPr>
            <a:r>
              <a:rPr lang="el-GR" altLang="el-GR" sz="2000" smtClean="0"/>
              <a:t>κριτική ανάλυση του κειμένου</a:t>
            </a:r>
          </a:p>
        </p:txBody>
      </p:sp>
    </p:spTree>
    <p:extLst>
      <p:ext uri="{BB962C8B-B14F-4D97-AF65-F5344CB8AC3E}">
        <p14:creationId xmlns:p14="http://schemas.microsoft.com/office/powerpoint/2010/main" xmlns="" val="2138300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805761-1823-4484-98CA-FF8B8DBF19D9}" type="slidenum">
              <a:rPr lang="el-GR" altLang="el-GR" sz="1400" smtClean="0"/>
              <a:pPr eaLnBrk="1" hangingPunct="1">
                <a:spcBef>
                  <a:spcPct val="0"/>
                </a:spcBef>
                <a:buFontTx/>
                <a:buNone/>
              </a:pPr>
              <a:t>35</a:t>
            </a:fld>
            <a:endParaRPr lang="el-GR" altLang="el-GR" sz="1400" smtClean="0"/>
          </a:p>
        </p:txBody>
      </p:sp>
      <p:sp>
        <p:nvSpPr>
          <p:cNvPr id="31747" name="Rectangle 2"/>
          <p:cNvSpPr>
            <a:spLocks noGrp="1" noChangeArrowheads="1"/>
          </p:cNvSpPr>
          <p:nvPr>
            <p:ph type="title"/>
          </p:nvPr>
        </p:nvSpPr>
        <p:spPr>
          <a:xfrm>
            <a:off x="1763713" y="333375"/>
            <a:ext cx="5616575" cy="777875"/>
          </a:xfrm>
          <a:noFill/>
          <a:ln>
            <a:solidFill>
              <a:schemeClr val="tx1"/>
            </a:solidFill>
            <a:miter lim="800000"/>
            <a:headEnd/>
            <a:tailEnd/>
          </a:ln>
        </p:spPr>
        <p:txBody>
          <a:bodyPr>
            <a:normAutofit fontScale="90000"/>
          </a:bodyPr>
          <a:lstStyle/>
          <a:p>
            <a:pPr eaLnBrk="1" hangingPunct="1"/>
            <a:r>
              <a:rPr lang="el-GR" altLang="el-GR" sz="2800" b="1" smtClean="0"/>
              <a:t>Χαρακτηριστικά </a:t>
            </a:r>
            <a:br>
              <a:rPr lang="el-GR" altLang="el-GR" sz="2800" b="1" smtClean="0"/>
            </a:br>
            <a:r>
              <a:rPr lang="el-GR" altLang="el-GR" sz="2800" b="1" smtClean="0"/>
              <a:t>της αναγνωστικής διαδικασίας</a:t>
            </a:r>
          </a:p>
        </p:txBody>
      </p:sp>
      <p:sp>
        <p:nvSpPr>
          <p:cNvPr id="31748" name="Rectangle 3"/>
          <p:cNvSpPr>
            <a:spLocks noGrp="1" noChangeArrowheads="1"/>
          </p:cNvSpPr>
          <p:nvPr>
            <p:ph type="body" idx="1"/>
          </p:nvPr>
        </p:nvSpPr>
        <p:spPr>
          <a:xfrm>
            <a:off x="457200" y="1844675"/>
            <a:ext cx="8229600" cy="4525963"/>
          </a:xfrm>
        </p:spPr>
        <p:txBody>
          <a:bodyPr>
            <a:normAutofit lnSpcReduction="10000"/>
          </a:bodyPr>
          <a:lstStyle/>
          <a:p>
            <a:pPr marL="609600" indent="-609600" eaLnBrk="1" hangingPunct="1">
              <a:lnSpc>
                <a:spcPct val="80000"/>
              </a:lnSpc>
              <a:buFontTx/>
              <a:buAutoNum type="arabicPeriod"/>
            </a:pPr>
            <a:r>
              <a:rPr lang="el-GR" altLang="el-GR" sz="2400" smtClean="0"/>
              <a:t>Η αναγνωστική δεξιότητα</a:t>
            </a:r>
          </a:p>
          <a:p>
            <a:pPr marL="609600" indent="-609600" eaLnBrk="1" hangingPunct="1">
              <a:lnSpc>
                <a:spcPct val="80000"/>
              </a:lnSpc>
              <a:buFontTx/>
              <a:buNone/>
            </a:pPr>
            <a:endParaRPr lang="en-US" altLang="el-GR" sz="2400" smtClean="0"/>
          </a:p>
          <a:p>
            <a:pPr marL="609600" indent="-609600" eaLnBrk="1" hangingPunct="1">
              <a:lnSpc>
                <a:spcPct val="80000"/>
              </a:lnSpc>
              <a:buFontTx/>
              <a:buNone/>
            </a:pPr>
            <a:r>
              <a:rPr lang="el-GR" altLang="el-GR" sz="2400" smtClean="0"/>
              <a:t>2.    </a:t>
            </a:r>
            <a:r>
              <a:rPr lang="en-US" altLang="el-GR" sz="2400" smtClean="0"/>
              <a:t>H </a:t>
            </a:r>
            <a:r>
              <a:rPr lang="el-GR" altLang="el-GR" sz="2400" smtClean="0"/>
              <a:t>κατανόηση του κειμένου</a:t>
            </a:r>
          </a:p>
          <a:p>
            <a:pPr marL="609600" indent="-609600" eaLnBrk="1" hangingPunct="1">
              <a:lnSpc>
                <a:spcPct val="80000"/>
              </a:lnSpc>
              <a:buFontTx/>
              <a:buNone/>
            </a:pPr>
            <a:r>
              <a:rPr lang="el-GR" altLang="el-GR" sz="2400" smtClean="0"/>
              <a:t>		- σημασιολογική δραστηριοποίηση συμφραζομένων</a:t>
            </a:r>
          </a:p>
          <a:p>
            <a:pPr marL="609600" indent="-609600" eaLnBrk="1" hangingPunct="1">
              <a:lnSpc>
                <a:spcPct val="80000"/>
              </a:lnSpc>
              <a:buFontTx/>
              <a:buNone/>
            </a:pPr>
            <a:r>
              <a:rPr lang="el-GR" altLang="el-GR" sz="2400" smtClean="0"/>
              <a:t>		- νοητικές δομές (σχήματα – «σκαλωσιές»)</a:t>
            </a:r>
          </a:p>
          <a:p>
            <a:pPr marL="609600" indent="-609600" eaLnBrk="1" hangingPunct="1">
              <a:lnSpc>
                <a:spcPct val="80000"/>
              </a:lnSpc>
              <a:buFontTx/>
              <a:buNone/>
            </a:pPr>
            <a:endParaRPr lang="el-GR" altLang="el-GR" sz="2400" smtClean="0"/>
          </a:p>
          <a:p>
            <a:pPr marL="609600" indent="-609600" eaLnBrk="1" hangingPunct="1">
              <a:lnSpc>
                <a:spcPct val="80000"/>
              </a:lnSpc>
              <a:buFontTx/>
              <a:buAutoNum type="arabicPeriod" startAt="3"/>
            </a:pPr>
            <a:r>
              <a:rPr lang="el-GR" altLang="el-GR" sz="2400" smtClean="0"/>
              <a:t>Η νοηματική ανάγνωση</a:t>
            </a:r>
          </a:p>
          <a:p>
            <a:pPr marL="609600" indent="-609600" eaLnBrk="1" hangingPunct="1">
              <a:lnSpc>
                <a:spcPct val="80000"/>
              </a:lnSpc>
              <a:buFontTx/>
              <a:buNone/>
            </a:pPr>
            <a:endParaRPr lang="el-GR" altLang="el-GR" sz="2400" smtClean="0"/>
          </a:p>
          <a:p>
            <a:pPr marL="609600" indent="-609600" eaLnBrk="1" hangingPunct="1">
              <a:lnSpc>
                <a:spcPct val="80000"/>
              </a:lnSpc>
              <a:buFontTx/>
              <a:buNone/>
            </a:pPr>
            <a:r>
              <a:rPr lang="el-GR" altLang="el-GR" sz="2400" smtClean="0"/>
              <a:t>4.   Το αναγνωστικό βίωμα</a:t>
            </a:r>
          </a:p>
          <a:p>
            <a:pPr marL="609600" indent="-609600" eaLnBrk="1" hangingPunct="1">
              <a:lnSpc>
                <a:spcPct val="80000"/>
              </a:lnSpc>
              <a:buFontTx/>
              <a:buNone/>
            </a:pPr>
            <a:endParaRPr lang="el-GR" altLang="el-GR" sz="2400" smtClean="0"/>
          </a:p>
          <a:p>
            <a:pPr marL="609600" indent="-609600" eaLnBrk="1" hangingPunct="1">
              <a:lnSpc>
                <a:spcPct val="80000"/>
              </a:lnSpc>
              <a:buFontTx/>
              <a:buNone/>
            </a:pPr>
            <a:r>
              <a:rPr lang="el-GR" altLang="el-GR" sz="2400" smtClean="0"/>
              <a:t>5.   Η γνωστική επεξεργασία των πληροφοριών του κειμένου</a:t>
            </a:r>
          </a:p>
          <a:p>
            <a:pPr marL="609600" indent="-609600" eaLnBrk="1" hangingPunct="1">
              <a:buFontTx/>
              <a:buAutoNum type="arabicPeriod"/>
            </a:pPr>
            <a:endParaRPr lang="el-GR" altLang="el-GR" sz="2400" smtClean="0"/>
          </a:p>
        </p:txBody>
      </p:sp>
    </p:spTree>
    <p:extLst>
      <p:ext uri="{BB962C8B-B14F-4D97-AF65-F5344CB8AC3E}">
        <p14:creationId xmlns:p14="http://schemas.microsoft.com/office/powerpoint/2010/main" xmlns="" val="153939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ennys_cmap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8991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2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1BE7FD-5A31-4D0F-9D68-6D2EEB668FFD}" type="slidenum">
              <a:rPr lang="el-GR" altLang="el-GR" sz="1400" smtClean="0"/>
              <a:pPr eaLnBrk="1" hangingPunct="1">
                <a:spcBef>
                  <a:spcPct val="0"/>
                </a:spcBef>
                <a:buFontTx/>
                <a:buNone/>
              </a:pPr>
              <a:t>36</a:t>
            </a:fld>
            <a:endParaRPr lang="el-GR" altLang="el-GR" sz="1400" smtClean="0"/>
          </a:p>
        </p:txBody>
      </p:sp>
      <p:sp>
        <p:nvSpPr>
          <p:cNvPr id="32772" name="3 - Θέση υποσέλιδου"/>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400" smtClean="0"/>
          </a:p>
        </p:txBody>
      </p:sp>
    </p:spTree>
    <p:extLst>
      <p:ext uri="{BB962C8B-B14F-4D97-AF65-F5344CB8AC3E}">
        <p14:creationId xmlns:p14="http://schemas.microsoft.com/office/powerpoint/2010/main" xmlns="" val="1128565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EE1B581-463D-4BE1-A39E-037BAF046C18}" type="slidenum">
              <a:rPr lang="el-GR" altLang="el-GR" sz="1400" smtClean="0"/>
              <a:pPr eaLnBrk="1" hangingPunct="1">
                <a:spcBef>
                  <a:spcPct val="0"/>
                </a:spcBef>
                <a:buFontTx/>
                <a:buNone/>
              </a:pPr>
              <a:t>37</a:t>
            </a:fld>
            <a:endParaRPr lang="el-GR" altLang="el-GR" sz="1400" smtClean="0"/>
          </a:p>
        </p:txBody>
      </p:sp>
      <p:sp>
        <p:nvSpPr>
          <p:cNvPr id="33795" name="AutoShape 18"/>
          <p:cNvSpPr>
            <a:spLocks noChangeArrowheads="1"/>
          </p:cNvSpPr>
          <p:nvPr/>
        </p:nvSpPr>
        <p:spPr bwMode="auto">
          <a:xfrm>
            <a:off x="6877050" y="2492375"/>
            <a:ext cx="936625" cy="792163"/>
          </a:xfrm>
          <a:prstGeom prst="downArrowCallout">
            <a:avLst>
              <a:gd name="adj1" fmla="val 29559"/>
              <a:gd name="adj2" fmla="val 29559"/>
              <a:gd name="adj3" fmla="val 16667"/>
              <a:gd name="adj4" fmla="val 66667"/>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3796" name="AutoShape 17"/>
          <p:cNvSpPr>
            <a:spLocks noChangeArrowheads="1"/>
          </p:cNvSpPr>
          <p:nvPr/>
        </p:nvSpPr>
        <p:spPr bwMode="auto">
          <a:xfrm>
            <a:off x="1331913" y="2492375"/>
            <a:ext cx="936625" cy="792163"/>
          </a:xfrm>
          <a:prstGeom prst="downArrowCallout">
            <a:avLst>
              <a:gd name="adj1" fmla="val 29559"/>
              <a:gd name="adj2" fmla="val 29559"/>
              <a:gd name="adj3" fmla="val 16667"/>
              <a:gd name="adj4" fmla="val 66667"/>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3797" name="Oval 11"/>
          <p:cNvSpPr>
            <a:spLocks noChangeArrowheads="1"/>
          </p:cNvSpPr>
          <p:nvPr/>
        </p:nvSpPr>
        <p:spPr bwMode="auto">
          <a:xfrm>
            <a:off x="3419475" y="1628775"/>
            <a:ext cx="2303463" cy="782638"/>
          </a:xfrm>
          <a:prstGeom prst="ellipse">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3798" name="Oval 10"/>
          <p:cNvSpPr>
            <a:spLocks noChangeArrowheads="1"/>
          </p:cNvSpPr>
          <p:nvPr/>
        </p:nvSpPr>
        <p:spPr bwMode="auto">
          <a:xfrm>
            <a:off x="3419475" y="4076700"/>
            <a:ext cx="2303463" cy="720725"/>
          </a:xfrm>
          <a:prstGeom prst="ellipse">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3799" name="Rectangle 2"/>
          <p:cNvSpPr>
            <a:spLocks noGrp="1" noChangeArrowheads="1"/>
          </p:cNvSpPr>
          <p:nvPr>
            <p:ph type="title"/>
          </p:nvPr>
        </p:nvSpPr>
        <p:spPr>
          <a:xfrm>
            <a:off x="2555875" y="476250"/>
            <a:ext cx="3960813" cy="576263"/>
          </a:xfrm>
          <a:noFill/>
          <a:ln>
            <a:solidFill>
              <a:schemeClr val="tx1"/>
            </a:solidFill>
            <a:miter lim="800000"/>
            <a:headEnd/>
            <a:tailEnd/>
          </a:ln>
        </p:spPr>
        <p:txBody>
          <a:bodyPr>
            <a:normAutofit fontScale="90000"/>
          </a:bodyPr>
          <a:lstStyle/>
          <a:p>
            <a:pPr eaLnBrk="1" hangingPunct="1"/>
            <a:r>
              <a:rPr lang="el-GR" altLang="el-GR" sz="2800" smtClean="0"/>
              <a:t>Αναγνωστική δεξιότητα</a:t>
            </a:r>
          </a:p>
        </p:txBody>
      </p:sp>
      <p:sp>
        <p:nvSpPr>
          <p:cNvPr id="33800" name="Text Box 4"/>
          <p:cNvSpPr txBox="1">
            <a:spLocks noChangeArrowheads="1"/>
          </p:cNvSpPr>
          <p:nvPr/>
        </p:nvSpPr>
        <p:spPr bwMode="auto">
          <a:xfrm>
            <a:off x="3832225" y="1617663"/>
            <a:ext cx="14795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κριτήρια </a:t>
            </a:r>
          </a:p>
          <a:p>
            <a:pPr algn="ctr" eaLnBrk="1" hangingPunct="1">
              <a:spcBef>
                <a:spcPct val="0"/>
              </a:spcBef>
              <a:buFontTx/>
              <a:buNone/>
            </a:pPr>
            <a:r>
              <a:rPr lang="el-GR" altLang="el-GR" sz="2000"/>
              <a:t>ανάγνωσης</a:t>
            </a:r>
          </a:p>
        </p:txBody>
      </p:sp>
      <p:sp>
        <p:nvSpPr>
          <p:cNvPr id="33801" name="Text Box 5"/>
          <p:cNvSpPr txBox="1">
            <a:spLocks noChangeArrowheads="1"/>
          </p:cNvSpPr>
          <p:nvPr/>
        </p:nvSpPr>
        <p:spPr bwMode="auto">
          <a:xfrm>
            <a:off x="1403350" y="2565400"/>
            <a:ext cx="936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Times New Roman" pitchFamily="18" charset="0"/>
              </a:rPr>
              <a:t>ρυθμός</a:t>
            </a:r>
          </a:p>
        </p:txBody>
      </p:sp>
      <p:sp>
        <p:nvSpPr>
          <p:cNvPr id="33802" name="Text Box 6"/>
          <p:cNvSpPr txBox="1">
            <a:spLocks noChangeArrowheads="1"/>
          </p:cNvSpPr>
          <p:nvPr/>
        </p:nvSpPr>
        <p:spPr bwMode="auto">
          <a:xfrm>
            <a:off x="6948488" y="2565400"/>
            <a:ext cx="863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Times New Roman" pitchFamily="18" charset="0"/>
              </a:rPr>
              <a:t>ένταση</a:t>
            </a:r>
          </a:p>
        </p:txBody>
      </p:sp>
      <p:sp>
        <p:nvSpPr>
          <p:cNvPr id="33803" name="Text Box 7"/>
          <p:cNvSpPr txBox="1">
            <a:spLocks noChangeArrowheads="1"/>
          </p:cNvSpPr>
          <p:nvPr/>
        </p:nvSpPr>
        <p:spPr bwMode="auto">
          <a:xfrm>
            <a:off x="1258888" y="3213100"/>
            <a:ext cx="11017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latin typeface="Times New Roman" pitchFamily="18" charset="0"/>
              </a:rPr>
              <a:t> γρήγορη</a:t>
            </a:r>
          </a:p>
          <a:p>
            <a:pPr eaLnBrk="1" hangingPunct="1">
              <a:spcBef>
                <a:spcPct val="0"/>
              </a:spcBef>
              <a:buFontTx/>
              <a:buChar char="-"/>
            </a:pPr>
            <a:r>
              <a:rPr lang="el-GR" altLang="el-GR" sz="1800">
                <a:latin typeface="Times New Roman" pitchFamily="18" charset="0"/>
              </a:rPr>
              <a:t> αργή</a:t>
            </a:r>
          </a:p>
        </p:txBody>
      </p:sp>
      <p:sp>
        <p:nvSpPr>
          <p:cNvPr id="33804" name="Text Box 8"/>
          <p:cNvSpPr txBox="1">
            <a:spLocks noChangeArrowheads="1"/>
          </p:cNvSpPr>
          <p:nvPr/>
        </p:nvSpPr>
        <p:spPr bwMode="auto">
          <a:xfrm>
            <a:off x="6659563" y="3213100"/>
            <a:ext cx="1485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latin typeface="Times New Roman" pitchFamily="18" charset="0"/>
              </a:rPr>
              <a:t> μεγαλόφωνη</a:t>
            </a:r>
          </a:p>
          <a:p>
            <a:pPr eaLnBrk="1" hangingPunct="1">
              <a:spcBef>
                <a:spcPct val="0"/>
              </a:spcBef>
              <a:buFontTx/>
              <a:buChar char="-"/>
            </a:pPr>
            <a:r>
              <a:rPr lang="el-GR" altLang="el-GR" sz="1800">
                <a:latin typeface="Times New Roman" pitchFamily="18" charset="0"/>
              </a:rPr>
              <a:t> σιωπηρή</a:t>
            </a:r>
          </a:p>
        </p:txBody>
      </p:sp>
      <p:sp>
        <p:nvSpPr>
          <p:cNvPr id="33805" name="Text Box 9"/>
          <p:cNvSpPr txBox="1">
            <a:spLocks noChangeArrowheads="1"/>
          </p:cNvSpPr>
          <p:nvPr/>
        </p:nvSpPr>
        <p:spPr bwMode="auto">
          <a:xfrm>
            <a:off x="3441700" y="4221163"/>
            <a:ext cx="22590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latin typeface="Times New Roman" pitchFamily="18" charset="0"/>
              </a:rPr>
              <a:t>Βαθμίδες ανάγνωσης</a:t>
            </a:r>
          </a:p>
        </p:txBody>
      </p:sp>
      <p:sp>
        <p:nvSpPr>
          <p:cNvPr id="33806" name="Text Box 12"/>
          <p:cNvSpPr txBox="1">
            <a:spLocks noChangeArrowheads="1"/>
          </p:cNvSpPr>
          <p:nvPr/>
        </p:nvSpPr>
        <p:spPr bwMode="auto">
          <a:xfrm>
            <a:off x="3563938" y="5084763"/>
            <a:ext cx="266700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Times New Roman" pitchFamily="18" charset="0"/>
              </a:rPr>
              <a:t>α. Υποσυλλαβική </a:t>
            </a:r>
          </a:p>
          <a:p>
            <a:pPr eaLnBrk="1" hangingPunct="1">
              <a:spcBef>
                <a:spcPct val="0"/>
              </a:spcBef>
              <a:buFontTx/>
              <a:buNone/>
            </a:pPr>
            <a:r>
              <a:rPr lang="el-GR" altLang="el-GR" sz="1800">
                <a:latin typeface="Times New Roman" pitchFamily="18" charset="0"/>
              </a:rPr>
              <a:t>β. Συλλαβική</a:t>
            </a:r>
          </a:p>
          <a:p>
            <a:pPr eaLnBrk="1" hangingPunct="1">
              <a:spcBef>
                <a:spcPct val="0"/>
              </a:spcBef>
              <a:buFontTx/>
              <a:buNone/>
            </a:pPr>
            <a:r>
              <a:rPr lang="el-GR" altLang="el-GR" sz="1800">
                <a:latin typeface="Times New Roman" pitchFamily="18" charset="0"/>
              </a:rPr>
              <a:t>γ. Διστακτική ή κομπιαστή</a:t>
            </a:r>
          </a:p>
          <a:p>
            <a:pPr eaLnBrk="1" hangingPunct="1">
              <a:spcBef>
                <a:spcPct val="0"/>
              </a:spcBef>
              <a:buFontTx/>
              <a:buNone/>
            </a:pPr>
            <a:r>
              <a:rPr lang="el-GR" altLang="el-GR" sz="1800">
                <a:latin typeface="Times New Roman" pitchFamily="18" charset="0"/>
              </a:rPr>
              <a:t>δ. Ρέουσα</a:t>
            </a:r>
          </a:p>
          <a:p>
            <a:pPr eaLnBrk="1" hangingPunct="1">
              <a:spcBef>
                <a:spcPct val="0"/>
              </a:spcBef>
              <a:buFontTx/>
              <a:buNone/>
            </a:pPr>
            <a:r>
              <a:rPr lang="el-GR" altLang="el-GR" sz="1800">
                <a:latin typeface="Times New Roman" pitchFamily="18" charset="0"/>
              </a:rPr>
              <a:t>ε. Εκφραστική </a:t>
            </a:r>
          </a:p>
        </p:txBody>
      </p:sp>
      <p:sp>
        <p:nvSpPr>
          <p:cNvPr id="33807" name="Line 14"/>
          <p:cNvSpPr>
            <a:spLocks noChangeShapeType="1"/>
          </p:cNvSpPr>
          <p:nvPr/>
        </p:nvSpPr>
        <p:spPr bwMode="auto">
          <a:xfrm flipH="1">
            <a:off x="1835150" y="2060575"/>
            <a:ext cx="15843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3808" name="Line 16"/>
          <p:cNvSpPr>
            <a:spLocks noChangeShapeType="1"/>
          </p:cNvSpPr>
          <p:nvPr/>
        </p:nvSpPr>
        <p:spPr bwMode="auto">
          <a:xfrm>
            <a:off x="5724525" y="2060575"/>
            <a:ext cx="1655763"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3809" name="AutoShape 19"/>
          <p:cNvSpPr>
            <a:spLocks noChangeArrowheads="1"/>
          </p:cNvSpPr>
          <p:nvPr/>
        </p:nvSpPr>
        <p:spPr bwMode="auto">
          <a:xfrm>
            <a:off x="4284663" y="4868863"/>
            <a:ext cx="503237" cy="215900"/>
          </a:xfrm>
          <a:prstGeom prst="downArrow">
            <a:avLst>
              <a:gd name="adj1" fmla="val 50000"/>
              <a:gd name="adj2" fmla="val 25000"/>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24288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47BCBEA-380E-4A7B-AA71-1A7653E80B8E}" type="slidenum">
              <a:rPr lang="el-GR" altLang="el-GR" sz="1400" smtClean="0"/>
              <a:pPr eaLnBrk="1" hangingPunct="1">
                <a:spcBef>
                  <a:spcPct val="0"/>
                </a:spcBef>
                <a:buFontTx/>
                <a:buNone/>
              </a:pPr>
              <a:t>38</a:t>
            </a:fld>
            <a:endParaRPr lang="el-GR" altLang="el-GR" sz="1400" smtClean="0"/>
          </a:p>
        </p:txBody>
      </p:sp>
      <p:sp>
        <p:nvSpPr>
          <p:cNvPr id="34819" name="Rectangle 2"/>
          <p:cNvSpPr>
            <a:spLocks noGrp="1" noChangeArrowheads="1"/>
          </p:cNvSpPr>
          <p:nvPr>
            <p:ph type="title"/>
          </p:nvPr>
        </p:nvSpPr>
        <p:spPr>
          <a:xfrm>
            <a:off x="1763713" y="260350"/>
            <a:ext cx="5616575" cy="1143000"/>
          </a:xfrm>
          <a:noFill/>
          <a:ln>
            <a:solidFill>
              <a:schemeClr val="tx1"/>
            </a:solidFill>
            <a:miter lim="800000"/>
            <a:headEnd/>
            <a:tailEnd/>
          </a:ln>
        </p:spPr>
        <p:txBody>
          <a:bodyPr/>
          <a:lstStyle/>
          <a:p>
            <a:pPr eaLnBrk="1" hangingPunct="1"/>
            <a:r>
              <a:rPr lang="el-GR" altLang="el-GR" sz="2400" smtClean="0"/>
              <a:t>Περιγραφή</a:t>
            </a:r>
            <a:br>
              <a:rPr lang="el-GR" altLang="el-GR" sz="2400" smtClean="0"/>
            </a:br>
            <a:r>
              <a:rPr lang="el-GR" altLang="el-GR" sz="2400" smtClean="0"/>
              <a:t>της αναγνωστικής λειτουργίας</a:t>
            </a:r>
          </a:p>
        </p:txBody>
      </p:sp>
      <p:sp>
        <p:nvSpPr>
          <p:cNvPr id="34820" name="Text Box 4"/>
          <p:cNvSpPr txBox="1">
            <a:spLocks noChangeArrowheads="1"/>
          </p:cNvSpPr>
          <p:nvPr/>
        </p:nvSpPr>
        <p:spPr bwMode="auto">
          <a:xfrm>
            <a:off x="842963" y="2490788"/>
            <a:ext cx="1685925" cy="831850"/>
          </a:xfrm>
          <a:prstGeom prst="rect">
            <a:avLst/>
          </a:prstGeom>
          <a:solidFill>
            <a:srgbClr val="CCFF99"/>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άλματα</a:t>
            </a:r>
          </a:p>
          <a:p>
            <a:pPr algn="ctr" eaLnBrk="1" hangingPunct="1">
              <a:spcBef>
                <a:spcPct val="0"/>
              </a:spcBef>
              <a:buFontTx/>
              <a:buNone/>
            </a:pPr>
            <a:r>
              <a:rPr lang="en-US" altLang="el-GR" sz="2400"/>
              <a:t>(saccades)</a:t>
            </a:r>
            <a:endParaRPr lang="el-GR" altLang="el-GR" sz="2400"/>
          </a:p>
        </p:txBody>
      </p:sp>
      <p:sp>
        <p:nvSpPr>
          <p:cNvPr id="34821" name="Text Box 5"/>
          <p:cNvSpPr txBox="1">
            <a:spLocks noChangeArrowheads="1"/>
          </p:cNvSpPr>
          <p:nvPr/>
        </p:nvSpPr>
        <p:spPr bwMode="auto">
          <a:xfrm>
            <a:off x="981075" y="3808413"/>
            <a:ext cx="13700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περίπου</a:t>
            </a:r>
          </a:p>
          <a:p>
            <a:pPr algn="ctr" eaLnBrk="1" hangingPunct="1">
              <a:spcBef>
                <a:spcPct val="0"/>
              </a:spcBef>
              <a:buFontTx/>
              <a:buNone/>
            </a:pPr>
            <a:r>
              <a:rPr lang="el-GR" altLang="el-GR" sz="2400"/>
              <a:t>1-1,5 </a:t>
            </a:r>
            <a:r>
              <a:rPr lang="en-US" altLang="el-GR" sz="2400"/>
              <a:t>cm</a:t>
            </a:r>
            <a:endParaRPr lang="el-GR" altLang="el-GR" sz="2400"/>
          </a:p>
        </p:txBody>
      </p:sp>
      <p:sp>
        <p:nvSpPr>
          <p:cNvPr id="34822" name="Text Box 6"/>
          <p:cNvSpPr txBox="1">
            <a:spLocks noChangeArrowheads="1"/>
          </p:cNvSpPr>
          <p:nvPr/>
        </p:nvSpPr>
        <p:spPr bwMode="auto">
          <a:xfrm>
            <a:off x="6084888" y="2565400"/>
            <a:ext cx="2303462" cy="831850"/>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400"/>
              <a:t>προσηλώσεις</a:t>
            </a:r>
            <a:r>
              <a:rPr lang="en-US" altLang="el-GR" sz="2400"/>
              <a:t> </a:t>
            </a:r>
            <a:r>
              <a:rPr lang="el-GR" altLang="el-GR" sz="2400"/>
              <a:t>(</a:t>
            </a:r>
            <a:r>
              <a:rPr lang="en-US" altLang="el-GR" sz="2400"/>
              <a:t>fixations)</a:t>
            </a:r>
            <a:endParaRPr lang="el-GR" altLang="el-GR" sz="2400"/>
          </a:p>
        </p:txBody>
      </p:sp>
      <p:sp>
        <p:nvSpPr>
          <p:cNvPr id="34823" name="Text Box 7"/>
          <p:cNvSpPr txBox="1">
            <a:spLocks noChangeArrowheads="1"/>
          </p:cNvSpPr>
          <p:nvPr/>
        </p:nvSpPr>
        <p:spPr bwMode="auto">
          <a:xfrm>
            <a:off x="6457950" y="3786188"/>
            <a:ext cx="13176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περίπου</a:t>
            </a:r>
          </a:p>
          <a:p>
            <a:pPr algn="ctr" eaLnBrk="1" hangingPunct="1">
              <a:spcBef>
                <a:spcPct val="0"/>
              </a:spcBef>
              <a:buFontTx/>
              <a:buNone/>
            </a:pPr>
            <a:r>
              <a:rPr lang="en-US" altLang="el-GR" sz="2400" b="1"/>
              <a:t>¼</a:t>
            </a:r>
            <a:r>
              <a:rPr lang="en-US" altLang="el-GR" sz="2400"/>
              <a:t> sec</a:t>
            </a:r>
            <a:endParaRPr lang="el-GR" altLang="el-GR" sz="2400"/>
          </a:p>
        </p:txBody>
      </p:sp>
      <p:sp>
        <p:nvSpPr>
          <p:cNvPr id="34824" name="AutoShape 8"/>
          <p:cNvSpPr>
            <a:spLocks noChangeArrowheads="1"/>
          </p:cNvSpPr>
          <p:nvPr/>
        </p:nvSpPr>
        <p:spPr bwMode="auto">
          <a:xfrm>
            <a:off x="1476375" y="3500438"/>
            <a:ext cx="287338" cy="288925"/>
          </a:xfrm>
          <a:prstGeom prst="downArrow">
            <a:avLst>
              <a:gd name="adj1" fmla="val 100000"/>
              <a:gd name="adj2" fmla="val 39225"/>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4825" name="AutoShape 9"/>
          <p:cNvSpPr>
            <a:spLocks noChangeArrowheads="1"/>
          </p:cNvSpPr>
          <p:nvPr/>
        </p:nvSpPr>
        <p:spPr bwMode="auto">
          <a:xfrm>
            <a:off x="7019925" y="3573463"/>
            <a:ext cx="287338" cy="288925"/>
          </a:xfrm>
          <a:prstGeom prst="downArrow">
            <a:avLst>
              <a:gd name="adj1" fmla="val 100000"/>
              <a:gd name="adj2" fmla="val 39225"/>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4826" name="Line 10"/>
          <p:cNvSpPr>
            <a:spLocks noChangeShapeType="1"/>
          </p:cNvSpPr>
          <p:nvPr/>
        </p:nvSpPr>
        <p:spPr bwMode="auto">
          <a:xfrm flipH="1">
            <a:off x="1763713" y="1412875"/>
            <a:ext cx="2808287"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4827" name="Line 12"/>
          <p:cNvSpPr>
            <a:spLocks noChangeShapeType="1"/>
          </p:cNvSpPr>
          <p:nvPr/>
        </p:nvSpPr>
        <p:spPr bwMode="auto">
          <a:xfrm>
            <a:off x="4572000" y="1412875"/>
            <a:ext cx="2663825"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4828" name="AutoShape 13"/>
          <p:cNvSpPr>
            <a:spLocks noChangeArrowheads="1"/>
          </p:cNvSpPr>
          <p:nvPr/>
        </p:nvSpPr>
        <p:spPr bwMode="auto">
          <a:xfrm>
            <a:off x="6877050" y="4581525"/>
            <a:ext cx="647700" cy="360363"/>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4829" name="Text Box 14"/>
          <p:cNvSpPr txBox="1">
            <a:spLocks noChangeArrowheads="1"/>
          </p:cNvSpPr>
          <p:nvPr/>
        </p:nvSpPr>
        <p:spPr bwMode="auto">
          <a:xfrm>
            <a:off x="5076825" y="5157788"/>
            <a:ext cx="3900488" cy="831850"/>
          </a:xfrm>
          <a:prstGeom prst="rect">
            <a:avLst/>
          </a:prstGeom>
          <a:gradFill rotWithShape="1">
            <a:gsLst>
              <a:gs pos="0">
                <a:srgbClr val="CCFF99"/>
              </a:gs>
              <a:gs pos="100000">
                <a:srgbClr val="5E7647"/>
              </a:gs>
            </a:gsLst>
            <a:path path="shape">
              <a:fillToRect l="50000" t="50000" r="50000" b="50000"/>
            </a:path>
          </a:gra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πρόσληψη και επεξεργασία</a:t>
            </a:r>
          </a:p>
          <a:p>
            <a:pPr algn="ctr" eaLnBrk="1" hangingPunct="1">
              <a:spcBef>
                <a:spcPct val="0"/>
              </a:spcBef>
              <a:buFontTx/>
              <a:buNone/>
            </a:pPr>
            <a:r>
              <a:rPr lang="el-GR" altLang="el-GR" sz="2400"/>
              <a:t>του γραπτού λόγου</a:t>
            </a:r>
          </a:p>
        </p:txBody>
      </p:sp>
    </p:spTree>
    <p:extLst>
      <p:ext uri="{BB962C8B-B14F-4D97-AF65-F5344CB8AC3E}">
        <p14:creationId xmlns:p14="http://schemas.microsoft.com/office/powerpoint/2010/main" xmlns="" val="2133495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E91AA60-BE5A-46E0-AA14-CEE42E67E90F}" type="slidenum">
              <a:rPr lang="el-GR" altLang="el-GR" sz="1400" smtClean="0"/>
              <a:pPr eaLnBrk="1" hangingPunct="1">
                <a:spcBef>
                  <a:spcPct val="0"/>
                </a:spcBef>
                <a:buFontTx/>
                <a:buNone/>
              </a:pPr>
              <a:t>39</a:t>
            </a:fld>
            <a:endParaRPr lang="el-GR" altLang="el-GR" sz="1400" smtClean="0"/>
          </a:p>
        </p:txBody>
      </p:sp>
      <p:sp>
        <p:nvSpPr>
          <p:cNvPr id="35843" name="Rectangle 2"/>
          <p:cNvSpPr>
            <a:spLocks noGrp="1" noChangeArrowheads="1"/>
          </p:cNvSpPr>
          <p:nvPr>
            <p:ph type="title"/>
          </p:nvPr>
        </p:nvSpPr>
        <p:spPr>
          <a:xfrm>
            <a:off x="2411413" y="1358900"/>
            <a:ext cx="4321175" cy="927100"/>
          </a:xfrm>
          <a:noFill/>
          <a:ln>
            <a:solidFill>
              <a:schemeClr val="tx1"/>
            </a:solidFill>
            <a:miter lim="800000"/>
            <a:headEnd/>
            <a:tailEnd/>
          </a:ln>
        </p:spPr>
        <p:txBody>
          <a:bodyPr>
            <a:normAutofit fontScale="90000"/>
          </a:bodyPr>
          <a:lstStyle/>
          <a:p>
            <a:pPr eaLnBrk="1" hangingPunct="1"/>
            <a:r>
              <a:rPr lang="el-GR" altLang="el-GR" sz="2800" smtClean="0"/>
              <a:t>Συστήματα καθοδήγησης</a:t>
            </a:r>
            <a:br>
              <a:rPr lang="el-GR" altLang="el-GR" sz="2800" smtClean="0"/>
            </a:br>
            <a:r>
              <a:rPr lang="el-GR" altLang="el-GR" sz="2800" smtClean="0"/>
              <a:t>των προσηλώσεων</a:t>
            </a:r>
          </a:p>
        </p:txBody>
      </p:sp>
      <p:sp>
        <p:nvSpPr>
          <p:cNvPr id="35844" name="Text Box 4"/>
          <p:cNvSpPr txBox="1">
            <a:spLocks noChangeArrowheads="1"/>
          </p:cNvSpPr>
          <p:nvPr/>
        </p:nvSpPr>
        <p:spPr bwMode="auto">
          <a:xfrm>
            <a:off x="522288" y="3806825"/>
            <a:ext cx="3017837" cy="1196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Σύστημα βασισμένο </a:t>
            </a:r>
          </a:p>
          <a:p>
            <a:pPr algn="ctr" eaLnBrk="1" hangingPunct="1">
              <a:spcBef>
                <a:spcPct val="0"/>
              </a:spcBef>
              <a:buFontTx/>
              <a:buNone/>
            </a:pPr>
            <a:r>
              <a:rPr lang="el-GR" altLang="el-GR" sz="2400"/>
              <a:t>στην </a:t>
            </a:r>
          </a:p>
          <a:p>
            <a:pPr algn="ctr" eaLnBrk="1" hangingPunct="1">
              <a:spcBef>
                <a:spcPct val="0"/>
              </a:spcBef>
              <a:buFontTx/>
              <a:buNone/>
            </a:pPr>
            <a:r>
              <a:rPr lang="el-GR" altLang="el-GR" sz="2400"/>
              <a:t>περιφερειακή έρευνα</a:t>
            </a:r>
          </a:p>
        </p:txBody>
      </p:sp>
      <p:sp>
        <p:nvSpPr>
          <p:cNvPr id="35845" name="Text Box 7"/>
          <p:cNvSpPr txBox="1">
            <a:spLocks noChangeArrowheads="1"/>
          </p:cNvSpPr>
          <p:nvPr/>
        </p:nvSpPr>
        <p:spPr bwMode="auto">
          <a:xfrm>
            <a:off x="5292725" y="3735388"/>
            <a:ext cx="2981325" cy="1196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Σύστημα βασισμένο </a:t>
            </a:r>
          </a:p>
          <a:p>
            <a:pPr algn="ctr" eaLnBrk="1" hangingPunct="1">
              <a:spcBef>
                <a:spcPct val="0"/>
              </a:spcBef>
              <a:buFontTx/>
              <a:buNone/>
            </a:pPr>
            <a:r>
              <a:rPr lang="el-GR" altLang="el-GR" sz="2400"/>
              <a:t>στη </a:t>
            </a:r>
          </a:p>
          <a:p>
            <a:pPr algn="ctr" eaLnBrk="1" hangingPunct="1">
              <a:spcBef>
                <a:spcPct val="0"/>
              </a:spcBef>
              <a:buFontTx/>
              <a:buNone/>
            </a:pPr>
            <a:r>
              <a:rPr lang="el-GR" altLang="el-GR" sz="2400"/>
              <a:t>γνωστική έρευνα</a:t>
            </a:r>
          </a:p>
        </p:txBody>
      </p:sp>
      <p:sp>
        <p:nvSpPr>
          <p:cNvPr id="35846" name="Line 8"/>
          <p:cNvSpPr>
            <a:spLocks noChangeShapeType="1"/>
          </p:cNvSpPr>
          <p:nvPr/>
        </p:nvSpPr>
        <p:spPr bwMode="auto">
          <a:xfrm flipH="1">
            <a:off x="2051050" y="2295525"/>
            <a:ext cx="2520950"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5847" name="Line 9"/>
          <p:cNvSpPr>
            <a:spLocks noChangeShapeType="1"/>
          </p:cNvSpPr>
          <p:nvPr/>
        </p:nvSpPr>
        <p:spPr bwMode="auto">
          <a:xfrm>
            <a:off x="4572000" y="2295525"/>
            <a:ext cx="2376488"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123021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457120"/>
          </a:xfrm>
        </p:spPr>
        <p:txBody>
          <a:bodyPr>
            <a:noAutofit/>
          </a:bodyPr>
          <a:lstStyle/>
          <a:p>
            <a:r>
              <a:rPr lang="el-GR" sz="2800" b="1" dirty="0"/>
              <a:t>Περιεχόμενο του </a:t>
            </a:r>
            <a:r>
              <a:rPr lang="el-GR" sz="2800" b="1" dirty="0" smtClean="0"/>
              <a:t>μαθήματος</a:t>
            </a:r>
            <a:r>
              <a:rPr lang="en-US" sz="2800" b="1" dirty="0" smtClean="0"/>
              <a:t> 1/2</a:t>
            </a:r>
            <a:endParaRPr lang="el-GR" sz="2800" dirty="0"/>
          </a:p>
        </p:txBody>
      </p:sp>
      <p:sp>
        <p:nvSpPr>
          <p:cNvPr id="3" name="Θέση περιεχομένου 2"/>
          <p:cNvSpPr>
            <a:spLocks noGrp="1"/>
          </p:cNvSpPr>
          <p:nvPr>
            <p:ph idx="1"/>
          </p:nvPr>
        </p:nvSpPr>
        <p:spPr>
          <a:xfrm>
            <a:off x="395536" y="1196752"/>
            <a:ext cx="8280920" cy="4968552"/>
          </a:xfrm>
        </p:spPr>
        <p:txBody>
          <a:bodyPr>
            <a:noAutofit/>
          </a:bodyPr>
          <a:lstStyle/>
          <a:p>
            <a:r>
              <a:rPr lang="el-GR" sz="1800" dirty="0"/>
              <a:t>Η γλωσσική ανάπτυξη του παιδιού: φωνολογική, συντακτική, σημασιολογική. Παράγοντες που συμβάλλουν στη συντακτική και σημασιολογική γλωσσική ανάπτυξη. Ερμηνεία της γλωσσικής ανάπτυξης. Η θεωρία του </a:t>
            </a:r>
            <a:r>
              <a:rPr lang="en-US" sz="1800" dirty="0"/>
              <a:t>Bernstein</a:t>
            </a:r>
            <a:r>
              <a:rPr lang="el-GR" sz="1800" dirty="0"/>
              <a:t>. Σύγκριση προφορικού και γραπτού λόγου. Ο αναδυόμενος </a:t>
            </a:r>
            <a:r>
              <a:rPr lang="el-GR" sz="1800" dirty="0" err="1"/>
              <a:t>γραμματισμός</a:t>
            </a:r>
            <a:r>
              <a:rPr lang="el-GR" sz="1800" dirty="0"/>
              <a:t> και τα χαρακτηριστικά του. Προβλήματα στην κατάκτηση του αλφαβητισμού. Έννοια και ορισμοί της ανάγνωσης. Η λειτουργία και η ανάπτυξή της. Δεξιότητες για την κατάκτησή της. Φωνολογική συνειδητοποίηση και ανάγνωση. Γράμματα, λέξεις, στίξη. Η διαδικασία εκμάθησης και ανάπτυξης της γραφής. Ο δάσκαλος ως γραφέας-μοντέλο. Παραδοσιακές μέθοδοι διδασκαλίας της πρώτης ανάγνωσης και γραφής: αλφαβητική, φωνητική, φωνομιμητική, ολική-αναλυτική, </a:t>
            </a:r>
            <a:r>
              <a:rPr lang="el-GR" sz="1800" dirty="0" err="1"/>
              <a:t>αναλυτικοσυνθετική</a:t>
            </a:r>
            <a:r>
              <a:rPr lang="el-GR" sz="1800" dirty="0"/>
              <a:t>, μέθοδος του Παιδαγωγικού Ινστιτούτου, μέθοδος </a:t>
            </a:r>
            <a:r>
              <a:rPr lang="en-US" sz="1800" dirty="0"/>
              <a:t>Montessori</a:t>
            </a:r>
            <a:r>
              <a:rPr lang="el-GR" sz="1800" dirty="0"/>
              <a:t>. Σύγχρονες προσεγγίσεις στη διδασκαλία της πρώτης ανάγνωσης και γραφής: ολική προσέγγιση της γλώσσας, διδασκαλία ολόκληρων λέξεων, </a:t>
            </a:r>
            <a:r>
              <a:rPr lang="el-GR" sz="1800" dirty="0" err="1"/>
              <a:t>δομητική</a:t>
            </a:r>
            <a:r>
              <a:rPr lang="el-GR" sz="1800" dirty="0"/>
              <a:t> προσέγγιση, θεωρία της «γνωστικής καθαρότητας».</a:t>
            </a:r>
          </a:p>
          <a:p>
            <a:endParaRPr lang="el-GR" sz="1800" dirty="0"/>
          </a:p>
        </p:txBody>
      </p:sp>
    </p:spTree>
    <p:extLst>
      <p:ext uri="{BB962C8B-B14F-4D97-AF65-F5344CB8AC3E}">
        <p14:creationId xmlns:p14="http://schemas.microsoft.com/office/powerpoint/2010/main" xmlns="" val="13301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FAC67E-B721-499E-9D2E-0869E8A8595B}" type="slidenum">
              <a:rPr lang="el-GR" altLang="el-GR" sz="1400" smtClean="0"/>
              <a:pPr eaLnBrk="1" hangingPunct="1">
                <a:spcBef>
                  <a:spcPct val="0"/>
                </a:spcBef>
                <a:buFontTx/>
                <a:buNone/>
              </a:pPr>
              <a:t>40</a:t>
            </a:fld>
            <a:endParaRPr lang="el-GR" altLang="el-GR" sz="1400" smtClean="0"/>
          </a:p>
        </p:txBody>
      </p:sp>
      <p:sp>
        <p:nvSpPr>
          <p:cNvPr id="36867" name="Rectangle 2"/>
          <p:cNvSpPr>
            <a:spLocks noGrp="1" noChangeArrowheads="1"/>
          </p:cNvSpPr>
          <p:nvPr>
            <p:ph type="title"/>
          </p:nvPr>
        </p:nvSpPr>
        <p:spPr>
          <a:xfrm>
            <a:off x="1943100" y="476250"/>
            <a:ext cx="5256213" cy="720725"/>
          </a:xfrm>
          <a:noFill/>
          <a:ln>
            <a:solidFill>
              <a:schemeClr val="tx1"/>
            </a:solidFill>
            <a:miter lim="800000"/>
            <a:headEnd/>
            <a:tailEnd/>
          </a:ln>
        </p:spPr>
        <p:txBody>
          <a:bodyPr/>
          <a:lstStyle/>
          <a:p>
            <a:pPr eaLnBrk="1" hangingPunct="1"/>
            <a:r>
              <a:rPr lang="el-GR" altLang="el-GR" sz="3600" smtClean="0"/>
              <a:t>Οφθαλμικές κινήσεις</a:t>
            </a:r>
          </a:p>
        </p:txBody>
      </p:sp>
      <p:sp>
        <p:nvSpPr>
          <p:cNvPr id="36868" name="Text Box 4"/>
          <p:cNvSpPr txBox="1">
            <a:spLocks noChangeArrowheads="1"/>
          </p:cNvSpPr>
          <p:nvPr/>
        </p:nvSpPr>
        <p:spPr bwMode="auto">
          <a:xfrm>
            <a:off x="879475" y="2051050"/>
            <a:ext cx="2749550" cy="588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a:t>προχωρητικές</a:t>
            </a:r>
          </a:p>
        </p:txBody>
      </p:sp>
      <p:sp>
        <p:nvSpPr>
          <p:cNvPr id="36869" name="Text Box 5"/>
          <p:cNvSpPr txBox="1">
            <a:spLocks noChangeArrowheads="1"/>
          </p:cNvSpPr>
          <p:nvPr/>
        </p:nvSpPr>
        <p:spPr bwMode="auto">
          <a:xfrm>
            <a:off x="5003800" y="2060575"/>
            <a:ext cx="3309938" cy="1016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a:t>οπισθοχωρητικές</a:t>
            </a:r>
          </a:p>
          <a:p>
            <a:pPr algn="ctr" eaLnBrk="1" hangingPunct="1">
              <a:spcBef>
                <a:spcPct val="0"/>
              </a:spcBef>
              <a:buFontTx/>
              <a:buNone/>
            </a:pPr>
            <a:r>
              <a:rPr lang="el-GR" altLang="el-GR" sz="2800"/>
              <a:t>(παλινδρομήσεις)</a:t>
            </a:r>
          </a:p>
        </p:txBody>
      </p:sp>
      <p:sp>
        <p:nvSpPr>
          <p:cNvPr id="36870" name="Text Box 6"/>
          <p:cNvSpPr txBox="1">
            <a:spLocks noChangeArrowheads="1"/>
          </p:cNvSpPr>
          <p:nvPr/>
        </p:nvSpPr>
        <p:spPr bwMode="auto">
          <a:xfrm>
            <a:off x="6156325" y="3573463"/>
            <a:ext cx="1285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κριτήρια</a:t>
            </a:r>
          </a:p>
        </p:txBody>
      </p:sp>
      <p:sp>
        <p:nvSpPr>
          <p:cNvPr id="36871" name="Text Box 7"/>
          <p:cNvSpPr txBox="1">
            <a:spLocks noChangeArrowheads="1"/>
          </p:cNvSpPr>
          <p:nvPr/>
        </p:nvSpPr>
        <p:spPr bwMode="auto">
          <a:xfrm>
            <a:off x="4772025" y="4575175"/>
            <a:ext cx="176371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επίπεδο </a:t>
            </a:r>
          </a:p>
          <a:p>
            <a:pPr algn="ctr" eaLnBrk="1" hangingPunct="1">
              <a:spcBef>
                <a:spcPct val="0"/>
              </a:spcBef>
              <a:buFontTx/>
              <a:buNone/>
            </a:pPr>
            <a:r>
              <a:rPr lang="el-GR" altLang="el-GR" sz="2000"/>
              <a:t>αναγνωστικής</a:t>
            </a:r>
          </a:p>
          <a:p>
            <a:pPr algn="ctr" eaLnBrk="1" hangingPunct="1">
              <a:spcBef>
                <a:spcPct val="0"/>
              </a:spcBef>
              <a:buFontTx/>
              <a:buNone/>
            </a:pPr>
            <a:r>
              <a:rPr lang="el-GR" altLang="el-GR" sz="2000"/>
              <a:t>δεξιότητας</a:t>
            </a:r>
          </a:p>
        </p:txBody>
      </p:sp>
      <p:sp>
        <p:nvSpPr>
          <p:cNvPr id="36872" name="Text Box 8"/>
          <p:cNvSpPr txBox="1">
            <a:spLocks noChangeArrowheads="1"/>
          </p:cNvSpPr>
          <p:nvPr/>
        </p:nvSpPr>
        <p:spPr bwMode="auto">
          <a:xfrm>
            <a:off x="7434263" y="4770438"/>
            <a:ext cx="12922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δυσκολία </a:t>
            </a:r>
          </a:p>
          <a:p>
            <a:pPr algn="ctr" eaLnBrk="1" hangingPunct="1">
              <a:spcBef>
                <a:spcPct val="0"/>
              </a:spcBef>
              <a:buFontTx/>
              <a:buNone/>
            </a:pPr>
            <a:r>
              <a:rPr lang="el-GR" altLang="el-GR" sz="2000"/>
              <a:t>κειμένου</a:t>
            </a:r>
          </a:p>
        </p:txBody>
      </p:sp>
      <p:sp>
        <p:nvSpPr>
          <p:cNvPr id="36873" name="AutoShape 9"/>
          <p:cNvSpPr>
            <a:spLocks noChangeArrowheads="1"/>
          </p:cNvSpPr>
          <p:nvPr/>
        </p:nvSpPr>
        <p:spPr bwMode="auto">
          <a:xfrm>
            <a:off x="6659563" y="3213100"/>
            <a:ext cx="433387" cy="360363"/>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6874" name="Line 10"/>
          <p:cNvSpPr>
            <a:spLocks noChangeShapeType="1"/>
          </p:cNvSpPr>
          <p:nvPr/>
        </p:nvSpPr>
        <p:spPr bwMode="auto">
          <a:xfrm flipH="1">
            <a:off x="5651500" y="4076700"/>
            <a:ext cx="11525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6875" name="Line 11"/>
          <p:cNvSpPr>
            <a:spLocks noChangeShapeType="1"/>
          </p:cNvSpPr>
          <p:nvPr/>
        </p:nvSpPr>
        <p:spPr bwMode="auto">
          <a:xfrm>
            <a:off x="6804025" y="4076700"/>
            <a:ext cx="1223963"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cxnSp>
        <p:nvCxnSpPr>
          <p:cNvPr id="36876" name="AutoShape 12"/>
          <p:cNvCxnSpPr>
            <a:cxnSpLocks noChangeShapeType="1"/>
            <a:stCxn id="36867" idx="2"/>
            <a:endCxn id="36868" idx="0"/>
          </p:cNvCxnSpPr>
          <p:nvPr/>
        </p:nvCxnSpPr>
        <p:spPr bwMode="auto">
          <a:xfrm flipH="1">
            <a:off x="2254250" y="1196975"/>
            <a:ext cx="2317750" cy="8540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6877" name="AutoShape 13"/>
          <p:cNvCxnSpPr>
            <a:cxnSpLocks noChangeShapeType="1"/>
            <a:stCxn id="36867" idx="2"/>
            <a:endCxn id="36869" idx="0"/>
          </p:cNvCxnSpPr>
          <p:nvPr/>
        </p:nvCxnSpPr>
        <p:spPr bwMode="auto">
          <a:xfrm>
            <a:off x="4572000" y="1196975"/>
            <a:ext cx="2087563"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85003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A86BDC-CFFD-40BC-A2B1-87FB83C592EA}" type="slidenum">
              <a:rPr lang="el-GR" altLang="el-GR" sz="1400" smtClean="0"/>
              <a:pPr eaLnBrk="1" hangingPunct="1">
                <a:spcBef>
                  <a:spcPct val="0"/>
                </a:spcBef>
                <a:buFontTx/>
                <a:buNone/>
              </a:pPr>
              <a:t>41</a:t>
            </a:fld>
            <a:endParaRPr lang="el-GR" altLang="el-GR" sz="1400" smtClean="0"/>
          </a:p>
        </p:txBody>
      </p:sp>
      <p:sp>
        <p:nvSpPr>
          <p:cNvPr id="37891" name="Rectangle 13"/>
          <p:cNvSpPr>
            <a:spLocks noChangeArrowheads="1"/>
          </p:cNvSpPr>
          <p:nvPr/>
        </p:nvSpPr>
        <p:spPr bwMode="auto">
          <a:xfrm>
            <a:off x="3200400" y="2057400"/>
            <a:ext cx="2667000" cy="2514600"/>
          </a:xfrm>
          <a:prstGeom prst="rect">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7892" name="AutoShape 10"/>
          <p:cNvSpPr>
            <a:spLocks noChangeArrowheads="1"/>
          </p:cNvSpPr>
          <p:nvPr/>
        </p:nvSpPr>
        <p:spPr bwMode="auto">
          <a:xfrm>
            <a:off x="6705600" y="2971800"/>
            <a:ext cx="1447800" cy="990600"/>
          </a:xfrm>
          <a:prstGeom prst="downArrowCallout">
            <a:avLst>
              <a:gd name="adj1" fmla="val 36538"/>
              <a:gd name="adj2" fmla="val 36538"/>
              <a:gd name="adj3" fmla="val 16667"/>
              <a:gd name="adj4" fmla="val 66667"/>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7893" name="AutoShape 9"/>
          <p:cNvSpPr>
            <a:spLocks noChangeArrowheads="1"/>
          </p:cNvSpPr>
          <p:nvPr/>
        </p:nvSpPr>
        <p:spPr bwMode="auto">
          <a:xfrm>
            <a:off x="1143000" y="2971800"/>
            <a:ext cx="1447800" cy="1066800"/>
          </a:xfrm>
          <a:prstGeom prst="downArrowCallout">
            <a:avLst>
              <a:gd name="adj1" fmla="val 33929"/>
              <a:gd name="adj2" fmla="val 33929"/>
              <a:gd name="adj3" fmla="val 16667"/>
              <a:gd name="adj4" fmla="val 66667"/>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7894" name="Rectangle 2"/>
          <p:cNvSpPr>
            <a:spLocks noGrp="1" noChangeArrowheads="1"/>
          </p:cNvSpPr>
          <p:nvPr>
            <p:ph type="title"/>
          </p:nvPr>
        </p:nvSpPr>
        <p:spPr>
          <a:xfrm>
            <a:off x="2286000" y="304800"/>
            <a:ext cx="4495800" cy="1143000"/>
          </a:xfrm>
          <a:ln>
            <a:solidFill>
              <a:schemeClr val="tx1"/>
            </a:solidFill>
            <a:miter lim="800000"/>
            <a:headEnd/>
            <a:tailEnd/>
          </a:ln>
        </p:spPr>
        <p:txBody>
          <a:bodyPr/>
          <a:lstStyle/>
          <a:p>
            <a:pPr eaLnBrk="1" hangingPunct="1"/>
            <a:r>
              <a:rPr lang="el-GR" altLang="el-GR" sz="2800" smtClean="0"/>
              <a:t>Προϋποθέσεις μάθησης </a:t>
            </a:r>
            <a:br>
              <a:rPr lang="el-GR" altLang="el-GR" sz="2800" smtClean="0"/>
            </a:br>
            <a:r>
              <a:rPr lang="el-GR" altLang="el-GR" sz="2800" smtClean="0"/>
              <a:t>της ανάγνωσης</a:t>
            </a:r>
          </a:p>
        </p:txBody>
      </p:sp>
      <p:sp>
        <p:nvSpPr>
          <p:cNvPr id="37895" name="Text Box 3"/>
          <p:cNvSpPr txBox="1">
            <a:spLocks noChangeArrowheads="1"/>
          </p:cNvSpPr>
          <p:nvPr/>
        </p:nvSpPr>
        <p:spPr bwMode="auto">
          <a:xfrm>
            <a:off x="3298825" y="1828800"/>
            <a:ext cx="2544763" cy="292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endParaRPr lang="el-GR" altLang="el-GR" sz="2400"/>
          </a:p>
          <a:p>
            <a:pPr algn="ctr" eaLnBrk="1" hangingPunct="1">
              <a:spcBef>
                <a:spcPct val="0"/>
              </a:spcBef>
              <a:buFont typeface="Wingdings" pitchFamily="2" charset="2"/>
              <a:buNone/>
            </a:pPr>
            <a:r>
              <a:rPr lang="el-GR" altLang="el-GR" sz="2400" b="1"/>
              <a:t>πληροφορίες</a:t>
            </a:r>
          </a:p>
          <a:p>
            <a:pPr eaLnBrk="1" hangingPunct="1">
              <a:spcBef>
                <a:spcPct val="0"/>
              </a:spcBef>
              <a:buFont typeface="Wingdings" pitchFamily="2" charset="2"/>
              <a:buChar char="Ø"/>
            </a:pPr>
            <a:endParaRPr lang="el-GR" altLang="el-GR" sz="2400"/>
          </a:p>
          <a:p>
            <a:pPr eaLnBrk="1" hangingPunct="1">
              <a:spcBef>
                <a:spcPct val="0"/>
              </a:spcBef>
              <a:buFont typeface="Wingdings" pitchFamily="2" charset="2"/>
              <a:buChar char="Ø"/>
            </a:pPr>
            <a:r>
              <a:rPr lang="el-GR" altLang="el-GR" sz="2400"/>
              <a:t>γραφημικές</a:t>
            </a:r>
          </a:p>
          <a:p>
            <a:pPr eaLnBrk="1" hangingPunct="1">
              <a:spcBef>
                <a:spcPct val="0"/>
              </a:spcBef>
              <a:buFont typeface="Wingdings" pitchFamily="2" charset="2"/>
              <a:buChar char="Ø"/>
            </a:pPr>
            <a:r>
              <a:rPr lang="el-GR" altLang="el-GR" sz="2400"/>
              <a:t>φωνημικές</a:t>
            </a:r>
          </a:p>
          <a:p>
            <a:pPr eaLnBrk="1" hangingPunct="1">
              <a:spcBef>
                <a:spcPct val="0"/>
              </a:spcBef>
              <a:buFont typeface="Wingdings" pitchFamily="2" charset="2"/>
              <a:buChar char="Ø"/>
            </a:pPr>
            <a:r>
              <a:rPr lang="el-GR" altLang="el-GR" sz="2400"/>
              <a:t>σημασιολογικές</a:t>
            </a:r>
          </a:p>
          <a:p>
            <a:pPr eaLnBrk="1" hangingPunct="1">
              <a:spcBef>
                <a:spcPct val="0"/>
              </a:spcBef>
              <a:buFont typeface="Wingdings" pitchFamily="2" charset="2"/>
              <a:buChar char="Ø"/>
            </a:pPr>
            <a:r>
              <a:rPr lang="el-GR" altLang="el-GR" sz="2400"/>
              <a:t>συντακτικές</a:t>
            </a:r>
          </a:p>
          <a:p>
            <a:pPr eaLnBrk="1" hangingPunct="1">
              <a:spcBef>
                <a:spcPct val="0"/>
              </a:spcBef>
              <a:buFontTx/>
              <a:buNone/>
            </a:pPr>
            <a:endParaRPr lang="el-GR" altLang="el-GR" sz="1800">
              <a:latin typeface="Times New Roman" pitchFamily="18" charset="0"/>
            </a:endParaRPr>
          </a:p>
        </p:txBody>
      </p:sp>
      <p:sp>
        <p:nvSpPr>
          <p:cNvPr id="37896" name="Text Box 4"/>
          <p:cNvSpPr txBox="1">
            <a:spLocks noChangeArrowheads="1"/>
          </p:cNvSpPr>
          <p:nvPr/>
        </p:nvSpPr>
        <p:spPr bwMode="auto">
          <a:xfrm>
            <a:off x="1143000" y="3124200"/>
            <a:ext cx="1343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latin typeface="Times New Roman" pitchFamily="18" charset="0"/>
              </a:rPr>
              <a:t>αντίληψη</a:t>
            </a:r>
          </a:p>
        </p:txBody>
      </p:sp>
      <p:sp>
        <p:nvSpPr>
          <p:cNvPr id="37897" name="Text Box 6"/>
          <p:cNvSpPr txBox="1">
            <a:spLocks noChangeArrowheads="1"/>
          </p:cNvSpPr>
          <p:nvPr/>
        </p:nvSpPr>
        <p:spPr bwMode="auto">
          <a:xfrm>
            <a:off x="6994525" y="3089275"/>
            <a:ext cx="966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latin typeface="Times New Roman" pitchFamily="18" charset="0"/>
              </a:rPr>
              <a:t>μνήμη</a:t>
            </a:r>
          </a:p>
        </p:txBody>
      </p:sp>
      <p:sp>
        <p:nvSpPr>
          <p:cNvPr id="37898" name="Text Box 7"/>
          <p:cNvSpPr txBox="1">
            <a:spLocks noChangeArrowheads="1"/>
          </p:cNvSpPr>
          <p:nvPr/>
        </p:nvSpPr>
        <p:spPr bwMode="auto">
          <a:xfrm>
            <a:off x="1066800" y="4038600"/>
            <a:ext cx="16748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latin typeface="Times New Roman" pitchFamily="18" charset="0"/>
              </a:rPr>
              <a:t>πρόσληψη</a:t>
            </a:r>
          </a:p>
          <a:p>
            <a:pPr eaLnBrk="1" hangingPunct="1">
              <a:spcBef>
                <a:spcPct val="0"/>
              </a:spcBef>
              <a:buFontTx/>
              <a:buNone/>
            </a:pPr>
            <a:r>
              <a:rPr lang="el-GR" altLang="el-GR" sz="2400">
                <a:latin typeface="Times New Roman" pitchFamily="18" charset="0"/>
              </a:rPr>
              <a:t>αναγνώριση</a:t>
            </a:r>
          </a:p>
        </p:txBody>
      </p:sp>
      <p:sp>
        <p:nvSpPr>
          <p:cNvPr id="37899" name="Text Box 8"/>
          <p:cNvSpPr txBox="1">
            <a:spLocks noChangeArrowheads="1"/>
          </p:cNvSpPr>
          <p:nvPr/>
        </p:nvSpPr>
        <p:spPr bwMode="auto">
          <a:xfrm>
            <a:off x="6629400" y="3886200"/>
            <a:ext cx="170656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latin typeface="Times New Roman" pitchFamily="18" charset="0"/>
              </a:rPr>
              <a:t>οργάνωση</a:t>
            </a:r>
          </a:p>
          <a:p>
            <a:pPr eaLnBrk="1" hangingPunct="1">
              <a:spcBef>
                <a:spcPct val="0"/>
              </a:spcBef>
              <a:buFontTx/>
              <a:buNone/>
            </a:pPr>
            <a:r>
              <a:rPr lang="el-GR" altLang="el-GR" sz="2400">
                <a:latin typeface="Times New Roman" pitchFamily="18" charset="0"/>
              </a:rPr>
              <a:t>συγκράτηση</a:t>
            </a:r>
          </a:p>
          <a:p>
            <a:pPr eaLnBrk="1" hangingPunct="1">
              <a:spcBef>
                <a:spcPct val="0"/>
              </a:spcBef>
              <a:buFontTx/>
              <a:buNone/>
            </a:pPr>
            <a:r>
              <a:rPr lang="el-GR" altLang="el-GR" sz="2400">
                <a:latin typeface="Times New Roman" pitchFamily="18" charset="0"/>
              </a:rPr>
              <a:t>ανάσυρση</a:t>
            </a:r>
          </a:p>
        </p:txBody>
      </p:sp>
      <p:sp>
        <p:nvSpPr>
          <p:cNvPr id="37900" name="AutoShape 14"/>
          <p:cNvSpPr>
            <a:spLocks noChangeArrowheads="1"/>
          </p:cNvSpPr>
          <p:nvPr/>
        </p:nvSpPr>
        <p:spPr bwMode="auto">
          <a:xfrm>
            <a:off x="2667000" y="3200400"/>
            <a:ext cx="457200" cy="381000"/>
          </a:xfrm>
          <a:prstGeom prst="leftArrow">
            <a:avLst>
              <a:gd name="adj1" fmla="val 50000"/>
              <a:gd name="adj2" fmla="val 30000"/>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7901" name="AutoShape 15"/>
          <p:cNvSpPr>
            <a:spLocks noChangeArrowheads="1"/>
          </p:cNvSpPr>
          <p:nvPr/>
        </p:nvSpPr>
        <p:spPr bwMode="auto">
          <a:xfrm>
            <a:off x="6019800" y="3124200"/>
            <a:ext cx="533400" cy="381000"/>
          </a:xfrm>
          <a:prstGeom prst="rightArrow">
            <a:avLst>
              <a:gd name="adj1" fmla="val 50000"/>
              <a:gd name="adj2" fmla="val 35000"/>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829029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60C1F35-0BEB-47D1-A6F3-B48532A60869}" type="slidenum">
              <a:rPr lang="el-GR" altLang="el-GR" sz="1400" smtClean="0"/>
              <a:pPr eaLnBrk="1" hangingPunct="1">
                <a:spcBef>
                  <a:spcPct val="0"/>
                </a:spcBef>
                <a:buFontTx/>
                <a:buNone/>
              </a:pPr>
              <a:t>42</a:t>
            </a:fld>
            <a:endParaRPr lang="el-GR" altLang="el-GR" sz="1400" smtClean="0"/>
          </a:p>
        </p:txBody>
      </p:sp>
      <p:sp>
        <p:nvSpPr>
          <p:cNvPr id="38915" name="Oval 1047"/>
          <p:cNvSpPr>
            <a:spLocks noChangeArrowheads="1"/>
          </p:cNvSpPr>
          <p:nvPr/>
        </p:nvSpPr>
        <p:spPr bwMode="auto">
          <a:xfrm>
            <a:off x="6096000" y="4419600"/>
            <a:ext cx="2133600" cy="1752600"/>
          </a:xfrm>
          <a:prstGeom prst="ellipse">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16" name="Oval 1046"/>
          <p:cNvSpPr>
            <a:spLocks noChangeArrowheads="1"/>
          </p:cNvSpPr>
          <p:nvPr/>
        </p:nvSpPr>
        <p:spPr bwMode="auto">
          <a:xfrm>
            <a:off x="914400" y="4419600"/>
            <a:ext cx="2133600" cy="1752600"/>
          </a:xfrm>
          <a:prstGeom prst="ellipse">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17" name="Rectangle 1026"/>
          <p:cNvSpPr>
            <a:spLocks noGrp="1" noChangeArrowheads="1"/>
          </p:cNvSpPr>
          <p:nvPr>
            <p:ph type="title"/>
          </p:nvPr>
        </p:nvSpPr>
        <p:spPr>
          <a:xfrm>
            <a:off x="2476500" y="304800"/>
            <a:ext cx="4191000" cy="533400"/>
          </a:xfrm>
          <a:ln>
            <a:solidFill>
              <a:schemeClr val="tx1"/>
            </a:solidFill>
            <a:miter lim="800000"/>
            <a:headEnd/>
            <a:tailEnd/>
          </a:ln>
        </p:spPr>
        <p:txBody>
          <a:bodyPr/>
          <a:lstStyle/>
          <a:p>
            <a:pPr eaLnBrk="1" hangingPunct="1"/>
            <a:r>
              <a:rPr lang="el-GR" altLang="el-GR" sz="2800" smtClean="0"/>
              <a:t>Ορθογραφία λέξεων</a:t>
            </a:r>
          </a:p>
        </p:txBody>
      </p:sp>
      <p:sp>
        <p:nvSpPr>
          <p:cNvPr id="38918" name="Text Box 1030"/>
          <p:cNvSpPr txBox="1">
            <a:spLocks noChangeArrowheads="1"/>
          </p:cNvSpPr>
          <p:nvPr/>
        </p:nvSpPr>
        <p:spPr bwMode="auto">
          <a:xfrm>
            <a:off x="665163" y="2452688"/>
            <a:ext cx="2678112" cy="1016000"/>
          </a:xfrm>
          <a:prstGeom prst="rect">
            <a:avLst/>
          </a:prstGeom>
          <a:solidFill>
            <a:srgbClr val="CCFF99"/>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latin typeface="Times New Roman" pitchFamily="18" charset="0"/>
              </a:rPr>
              <a:t>αντιστοιχία</a:t>
            </a:r>
          </a:p>
          <a:p>
            <a:pPr algn="ctr" eaLnBrk="1" hangingPunct="1">
              <a:spcBef>
                <a:spcPct val="0"/>
              </a:spcBef>
              <a:buFontTx/>
              <a:buNone/>
            </a:pPr>
            <a:r>
              <a:rPr lang="el-GR" altLang="el-GR" sz="2000">
                <a:latin typeface="Times New Roman" pitchFamily="18" charset="0"/>
              </a:rPr>
              <a:t>«γραφημική-φωνημική»</a:t>
            </a:r>
          </a:p>
          <a:p>
            <a:pPr algn="ctr" eaLnBrk="1" hangingPunct="1">
              <a:spcBef>
                <a:spcPct val="0"/>
              </a:spcBef>
              <a:buFontTx/>
              <a:buNone/>
            </a:pPr>
            <a:r>
              <a:rPr lang="el-GR" altLang="el-GR" sz="2000">
                <a:latin typeface="Times New Roman" pitchFamily="18" charset="0"/>
              </a:rPr>
              <a:t>π.χ. ΝΕΡΟ, ΤΡΑΠΕΖΙ</a:t>
            </a:r>
          </a:p>
        </p:txBody>
      </p:sp>
      <p:sp>
        <p:nvSpPr>
          <p:cNvPr id="38919" name="Text Box 1034"/>
          <p:cNvSpPr txBox="1">
            <a:spLocks noChangeArrowheads="1"/>
          </p:cNvSpPr>
          <p:nvPr/>
        </p:nvSpPr>
        <p:spPr bwMode="auto">
          <a:xfrm>
            <a:off x="5867400" y="2514600"/>
            <a:ext cx="2787650" cy="1016000"/>
          </a:xfrm>
          <a:prstGeom prst="rect">
            <a:avLst/>
          </a:prstGeom>
          <a:solidFill>
            <a:srgbClr val="CCFF99"/>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latin typeface="Times New Roman" pitchFamily="18" charset="0"/>
              </a:rPr>
              <a:t>αντιστοιχία</a:t>
            </a:r>
          </a:p>
          <a:p>
            <a:pPr algn="ctr" eaLnBrk="1" hangingPunct="1">
              <a:spcBef>
                <a:spcPct val="0"/>
              </a:spcBef>
              <a:buFontTx/>
              <a:buNone/>
            </a:pPr>
            <a:r>
              <a:rPr lang="el-GR" altLang="el-GR" sz="2000">
                <a:latin typeface="Times New Roman" pitchFamily="18" charset="0"/>
              </a:rPr>
              <a:t>«γραφημική-μορφημική»</a:t>
            </a:r>
          </a:p>
          <a:p>
            <a:pPr algn="ctr" eaLnBrk="1" hangingPunct="1">
              <a:spcBef>
                <a:spcPct val="0"/>
              </a:spcBef>
              <a:buFontTx/>
              <a:buNone/>
            </a:pPr>
            <a:r>
              <a:rPr lang="el-GR" altLang="el-GR" sz="2000">
                <a:latin typeface="Times New Roman" pitchFamily="18" charset="0"/>
              </a:rPr>
              <a:t>π.χ. ΠΑΙΔΕΙΑ, ΕΥΝΟΙΑ</a:t>
            </a:r>
          </a:p>
        </p:txBody>
      </p:sp>
      <p:sp>
        <p:nvSpPr>
          <p:cNvPr id="38920" name="AutoShape 1035"/>
          <p:cNvSpPr>
            <a:spLocks noChangeArrowheads="1"/>
          </p:cNvSpPr>
          <p:nvPr/>
        </p:nvSpPr>
        <p:spPr bwMode="auto">
          <a:xfrm>
            <a:off x="1676400" y="3657600"/>
            <a:ext cx="609600" cy="6096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21" name="AutoShape 1036"/>
          <p:cNvSpPr>
            <a:spLocks noChangeArrowheads="1"/>
          </p:cNvSpPr>
          <p:nvPr/>
        </p:nvSpPr>
        <p:spPr bwMode="auto">
          <a:xfrm>
            <a:off x="6858000" y="3733800"/>
            <a:ext cx="609600" cy="6096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22" name="Text Box 1037"/>
          <p:cNvSpPr txBox="1">
            <a:spLocks noChangeArrowheads="1"/>
          </p:cNvSpPr>
          <p:nvPr/>
        </p:nvSpPr>
        <p:spPr bwMode="auto">
          <a:xfrm>
            <a:off x="914400" y="4495800"/>
            <a:ext cx="2116138"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latin typeface="Times New Roman" pitchFamily="18" charset="0"/>
              </a:rPr>
              <a:t>φωνημική</a:t>
            </a:r>
          </a:p>
          <a:p>
            <a:pPr algn="ctr" eaLnBrk="1" hangingPunct="1">
              <a:spcBef>
                <a:spcPct val="0"/>
              </a:spcBef>
              <a:buFontTx/>
              <a:buNone/>
            </a:pPr>
            <a:r>
              <a:rPr lang="el-GR" altLang="el-GR" sz="2400">
                <a:latin typeface="Times New Roman" pitchFamily="18" charset="0"/>
              </a:rPr>
              <a:t>μετάφραση</a:t>
            </a:r>
          </a:p>
          <a:p>
            <a:pPr algn="ctr" eaLnBrk="1" hangingPunct="1">
              <a:spcBef>
                <a:spcPct val="0"/>
              </a:spcBef>
              <a:buFontTx/>
              <a:buNone/>
            </a:pPr>
            <a:r>
              <a:rPr lang="el-GR" altLang="el-GR" sz="2400">
                <a:latin typeface="Times New Roman" pitchFamily="18" charset="0"/>
              </a:rPr>
              <a:t>των γραμμάτων</a:t>
            </a:r>
          </a:p>
        </p:txBody>
      </p:sp>
      <p:sp>
        <p:nvSpPr>
          <p:cNvPr id="38923" name="Text Box 1038"/>
          <p:cNvSpPr txBox="1">
            <a:spLocks noChangeArrowheads="1"/>
          </p:cNvSpPr>
          <p:nvPr/>
        </p:nvSpPr>
        <p:spPr bwMode="auto">
          <a:xfrm>
            <a:off x="6324600" y="4724400"/>
            <a:ext cx="170656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latin typeface="Times New Roman" pitchFamily="18" charset="0"/>
              </a:rPr>
              <a:t>αναγνώριση</a:t>
            </a:r>
          </a:p>
          <a:p>
            <a:pPr eaLnBrk="1" hangingPunct="1">
              <a:spcBef>
                <a:spcPct val="0"/>
              </a:spcBef>
              <a:buFontTx/>
              <a:buNone/>
            </a:pPr>
            <a:r>
              <a:rPr lang="el-GR" altLang="el-GR" sz="2400">
                <a:latin typeface="Times New Roman" pitchFamily="18" charset="0"/>
              </a:rPr>
              <a:t>μορφήματος</a:t>
            </a:r>
          </a:p>
        </p:txBody>
      </p:sp>
      <p:sp>
        <p:nvSpPr>
          <p:cNvPr id="38924" name="Line 1042"/>
          <p:cNvSpPr>
            <a:spLocks noChangeShapeType="1"/>
          </p:cNvSpPr>
          <p:nvPr/>
        </p:nvSpPr>
        <p:spPr bwMode="auto">
          <a:xfrm flipH="1">
            <a:off x="2057400" y="838200"/>
            <a:ext cx="25146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8925" name="Text Box 1043"/>
          <p:cNvSpPr txBox="1">
            <a:spLocks noChangeArrowheads="1"/>
          </p:cNvSpPr>
          <p:nvPr/>
        </p:nvSpPr>
        <p:spPr bwMode="auto">
          <a:xfrm>
            <a:off x="2193925" y="14859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imes New Roman" pitchFamily="18" charset="0"/>
            </a:endParaRPr>
          </a:p>
        </p:txBody>
      </p:sp>
      <p:sp>
        <p:nvSpPr>
          <p:cNvPr id="38926" name="Line 1045"/>
          <p:cNvSpPr>
            <a:spLocks noChangeShapeType="1"/>
          </p:cNvSpPr>
          <p:nvPr/>
        </p:nvSpPr>
        <p:spPr bwMode="auto">
          <a:xfrm>
            <a:off x="4572000" y="838200"/>
            <a:ext cx="28194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38927" name="AutoShape 1048"/>
          <p:cNvSpPr>
            <a:spLocks noChangeArrowheads="1"/>
          </p:cNvSpPr>
          <p:nvPr/>
        </p:nvSpPr>
        <p:spPr bwMode="auto">
          <a:xfrm>
            <a:off x="2057400" y="1295400"/>
            <a:ext cx="1828800" cy="7620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28" name="Text Box 1049"/>
          <p:cNvSpPr txBox="1">
            <a:spLocks noChangeArrowheads="1"/>
          </p:cNvSpPr>
          <p:nvPr/>
        </p:nvSpPr>
        <p:spPr bwMode="auto">
          <a:xfrm>
            <a:off x="1828800" y="1371600"/>
            <a:ext cx="226377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FontTx/>
              <a:buNone/>
            </a:pPr>
            <a:r>
              <a:rPr lang="el-GR" altLang="el-GR" sz="1800">
                <a:latin typeface="Times New Roman" pitchFamily="18" charset="0"/>
              </a:rPr>
              <a:t>προσδιορισμός</a:t>
            </a:r>
          </a:p>
          <a:p>
            <a:pPr algn="ctr" eaLnBrk="1" hangingPunct="1">
              <a:lnSpc>
                <a:spcPct val="70000"/>
              </a:lnSpc>
              <a:spcBef>
                <a:spcPct val="0"/>
              </a:spcBef>
              <a:buFontTx/>
              <a:buNone/>
            </a:pPr>
            <a:r>
              <a:rPr lang="el-GR" altLang="el-GR" sz="1800">
                <a:latin typeface="Times New Roman" pitchFamily="18" charset="0"/>
              </a:rPr>
              <a:t>του φωνημικού</a:t>
            </a:r>
          </a:p>
          <a:p>
            <a:pPr algn="ctr" eaLnBrk="1" hangingPunct="1">
              <a:lnSpc>
                <a:spcPct val="70000"/>
              </a:lnSpc>
              <a:spcBef>
                <a:spcPct val="0"/>
              </a:spcBef>
              <a:buFontTx/>
              <a:buNone/>
            </a:pPr>
            <a:r>
              <a:rPr lang="el-GR" altLang="el-GR" sz="1800">
                <a:latin typeface="Times New Roman" pitchFamily="18" charset="0"/>
              </a:rPr>
              <a:t>χαρακτήρα</a:t>
            </a:r>
          </a:p>
        </p:txBody>
      </p:sp>
      <p:sp>
        <p:nvSpPr>
          <p:cNvPr id="38929" name="AutoShape 1050"/>
          <p:cNvSpPr>
            <a:spLocks noChangeArrowheads="1"/>
          </p:cNvSpPr>
          <p:nvPr/>
        </p:nvSpPr>
        <p:spPr bwMode="auto">
          <a:xfrm>
            <a:off x="5562600" y="1371600"/>
            <a:ext cx="1828800" cy="7620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38930" name="Text Box 1051"/>
          <p:cNvSpPr txBox="1">
            <a:spLocks noChangeArrowheads="1"/>
          </p:cNvSpPr>
          <p:nvPr/>
        </p:nvSpPr>
        <p:spPr bwMode="auto">
          <a:xfrm>
            <a:off x="5638800" y="1447800"/>
            <a:ext cx="1563688"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FontTx/>
              <a:buNone/>
            </a:pPr>
            <a:r>
              <a:rPr lang="el-GR" altLang="el-GR" sz="1800">
                <a:latin typeface="Times New Roman" pitchFamily="18" charset="0"/>
              </a:rPr>
              <a:t>προσδιορισμός</a:t>
            </a:r>
          </a:p>
          <a:p>
            <a:pPr algn="ctr" eaLnBrk="1" hangingPunct="1">
              <a:spcBef>
                <a:spcPct val="0"/>
              </a:spcBef>
              <a:buFontTx/>
              <a:buNone/>
            </a:pPr>
            <a:r>
              <a:rPr lang="el-GR" altLang="el-GR" sz="1800">
                <a:latin typeface="Times New Roman" pitchFamily="18" charset="0"/>
              </a:rPr>
              <a:t>της έννοιας</a:t>
            </a:r>
          </a:p>
        </p:txBody>
      </p:sp>
    </p:spTree>
    <p:extLst>
      <p:ext uri="{BB962C8B-B14F-4D97-AF65-F5344CB8AC3E}">
        <p14:creationId xmlns:p14="http://schemas.microsoft.com/office/powerpoint/2010/main" xmlns="" val="1487833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820CE0-5BBF-4630-8A61-511CB8BC5D47}" type="slidenum">
              <a:rPr lang="el-GR" altLang="el-GR" sz="1400" smtClean="0"/>
              <a:pPr eaLnBrk="1" hangingPunct="1">
                <a:spcBef>
                  <a:spcPct val="0"/>
                </a:spcBef>
                <a:buFontTx/>
                <a:buNone/>
              </a:pPr>
              <a:t>43</a:t>
            </a:fld>
            <a:endParaRPr lang="el-GR" altLang="el-GR" sz="1400" smtClean="0"/>
          </a:p>
        </p:txBody>
      </p:sp>
      <p:sp>
        <p:nvSpPr>
          <p:cNvPr id="39939" name="Rectangle 2"/>
          <p:cNvSpPr>
            <a:spLocks noGrp="1" noChangeArrowheads="1"/>
          </p:cNvSpPr>
          <p:nvPr>
            <p:ph type="title"/>
          </p:nvPr>
        </p:nvSpPr>
        <p:spPr>
          <a:xfrm>
            <a:off x="2857500" y="381000"/>
            <a:ext cx="3429000" cy="792163"/>
          </a:xfrm>
          <a:ln>
            <a:solidFill>
              <a:schemeClr val="tx1"/>
            </a:solidFill>
            <a:miter lim="800000"/>
            <a:headEnd/>
            <a:tailEnd/>
          </a:ln>
        </p:spPr>
        <p:txBody>
          <a:bodyPr/>
          <a:lstStyle/>
          <a:p>
            <a:pPr eaLnBrk="1" hangingPunct="1"/>
            <a:r>
              <a:rPr lang="el-GR" altLang="el-GR" sz="3200" smtClean="0"/>
              <a:t>Παραδείγματα</a:t>
            </a:r>
          </a:p>
        </p:txBody>
      </p:sp>
      <p:sp>
        <p:nvSpPr>
          <p:cNvPr id="39940" name="Text Box 3"/>
          <p:cNvSpPr txBox="1">
            <a:spLocks noChangeArrowheads="1"/>
          </p:cNvSpPr>
          <p:nvPr/>
        </p:nvSpPr>
        <p:spPr bwMode="auto">
          <a:xfrm>
            <a:off x="1431925" y="1447800"/>
            <a:ext cx="3140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imes New Roman" pitchFamily="18" charset="0"/>
            </a:endParaRPr>
          </a:p>
        </p:txBody>
      </p:sp>
      <p:sp>
        <p:nvSpPr>
          <p:cNvPr id="39941" name="Text Box 4"/>
          <p:cNvSpPr txBox="1">
            <a:spLocks noChangeArrowheads="1"/>
          </p:cNvSpPr>
          <p:nvPr/>
        </p:nvSpPr>
        <p:spPr bwMode="auto">
          <a:xfrm>
            <a:off x="609600" y="1828800"/>
            <a:ext cx="39624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800"/>
          </a:p>
          <a:p>
            <a:pPr eaLnBrk="1" hangingPunct="1">
              <a:spcBef>
                <a:spcPct val="0"/>
              </a:spcBef>
              <a:buFontTx/>
              <a:buNone/>
            </a:pPr>
            <a:r>
              <a:rPr lang="el-GR" altLang="el-GR" sz="2800"/>
              <a:t>εαυτού</a:t>
            </a:r>
          </a:p>
          <a:p>
            <a:pPr eaLnBrk="1" hangingPunct="1">
              <a:spcBef>
                <a:spcPct val="0"/>
              </a:spcBef>
              <a:buFontTx/>
              <a:buNone/>
            </a:pPr>
            <a:r>
              <a:rPr lang="el-GR" altLang="el-GR" sz="2800"/>
              <a:t>υγιεινός</a:t>
            </a:r>
          </a:p>
          <a:p>
            <a:pPr eaLnBrk="1" hangingPunct="1">
              <a:spcBef>
                <a:spcPct val="0"/>
              </a:spcBef>
              <a:buFontTx/>
              <a:buNone/>
            </a:pPr>
            <a:r>
              <a:rPr lang="el-GR" altLang="el-GR" sz="2800"/>
              <a:t>κοινοποίηση</a:t>
            </a:r>
          </a:p>
          <a:p>
            <a:pPr eaLnBrk="1" hangingPunct="1">
              <a:spcBef>
                <a:spcPct val="0"/>
              </a:spcBef>
              <a:buFontTx/>
              <a:buNone/>
            </a:pPr>
            <a:r>
              <a:rPr lang="el-GR" altLang="el-GR" sz="2800"/>
              <a:t>ολοήμερος</a:t>
            </a:r>
          </a:p>
          <a:p>
            <a:pPr eaLnBrk="1" hangingPunct="1">
              <a:spcBef>
                <a:spcPct val="0"/>
              </a:spcBef>
              <a:buFontTx/>
              <a:buNone/>
            </a:pPr>
            <a:r>
              <a:rPr lang="el-GR" altLang="el-GR" sz="2800"/>
              <a:t>σύμπνοια</a:t>
            </a:r>
          </a:p>
          <a:p>
            <a:pPr eaLnBrk="1" hangingPunct="1">
              <a:spcBef>
                <a:spcPct val="0"/>
              </a:spcBef>
              <a:buFontTx/>
              <a:buNone/>
            </a:pPr>
            <a:r>
              <a:rPr lang="el-GR" altLang="el-GR" sz="2800"/>
              <a:t>κοινωνικοοικονομικός</a:t>
            </a:r>
          </a:p>
          <a:p>
            <a:pPr eaLnBrk="1" hangingPunct="1">
              <a:spcBef>
                <a:spcPct val="0"/>
              </a:spcBef>
              <a:buFontTx/>
              <a:buNone/>
            </a:pPr>
            <a:r>
              <a:rPr lang="el-GR" altLang="el-GR" sz="2800"/>
              <a:t>ευψυχία</a:t>
            </a:r>
          </a:p>
          <a:p>
            <a:pPr eaLnBrk="1" hangingPunct="1">
              <a:spcBef>
                <a:spcPct val="0"/>
              </a:spcBef>
              <a:buFontTx/>
              <a:buNone/>
            </a:pPr>
            <a:r>
              <a:rPr lang="el-GR" altLang="el-GR" sz="2800"/>
              <a:t>φωτογραφία</a:t>
            </a:r>
          </a:p>
          <a:p>
            <a:pPr eaLnBrk="1" hangingPunct="1">
              <a:spcBef>
                <a:spcPct val="0"/>
              </a:spcBef>
              <a:buFontTx/>
              <a:buNone/>
            </a:pPr>
            <a:r>
              <a:rPr lang="el-GR" altLang="el-GR" sz="2800"/>
              <a:t>βαθμός</a:t>
            </a:r>
          </a:p>
        </p:txBody>
      </p:sp>
      <p:sp>
        <p:nvSpPr>
          <p:cNvPr id="39942" name="Text Box 5"/>
          <p:cNvSpPr txBox="1">
            <a:spLocks noChangeArrowheads="1"/>
          </p:cNvSpPr>
          <p:nvPr/>
        </p:nvSpPr>
        <p:spPr bwMode="auto">
          <a:xfrm>
            <a:off x="5257800" y="1828800"/>
            <a:ext cx="3187700" cy="463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800"/>
          </a:p>
          <a:p>
            <a:pPr eaLnBrk="1" hangingPunct="1">
              <a:spcBef>
                <a:spcPct val="0"/>
              </a:spcBef>
              <a:buFontTx/>
              <a:buNone/>
            </a:pPr>
            <a:r>
              <a:rPr lang="el-GR" altLang="el-GR" sz="2800"/>
              <a:t>αυτοϋπονομεύομαι</a:t>
            </a:r>
          </a:p>
          <a:p>
            <a:pPr eaLnBrk="1" hangingPunct="1">
              <a:spcBef>
                <a:spcPct val="0"/>
              </a:spcBef>
              <a:buFontTx/>
              <a:buNone/>
            </a:pPr>
            <a:r>
              <a:rPr lang="el-GR" altLang="el-GR" sz="2800"/>
              <a:t>αυθυποβολή</a:t>
            </a:r>
          </a:p>
          <a:p>
            <a:pPr eaLnBrk="1" hangingPunct="1">
              <a:spcBef>
                <a:spcPct val="0"/>
              </a:spcBef>
              <a:buFontTx/>
              <a:buNone/>
            </a:pPr>
            <a:r>
              <a:rPr lang="el-GR" altLang="el-GR" sz="2800"/>
              <a:t>ευυπόληπτος</a:t>
            </a:r>
          </a:p>
          <a:p>
            <a:pPr eaLnBrk="1" hangingPunct="1">
              <a:spcBef>
                <a:spcPct val="0"/>
              </a:spcBef>
              <a:buFontTx/>
              <a:buNone/>
            </a:pPr>
            <a:r>
              <a:rPr lang="el-GR" altLang="el-GR" sz="2800"/>
              <a:t>ευφάνταστος</a:t>
            </a:r>
          </a:p>
          <a:p>
            <a:pPr eaLnBrk="1" hangingPunct="1">
              <a:spcBef>
                <a:spcPct val="0"/>
              </a:spcBef>
              <a:buFontTx/>
              <a:buNone/>
            </a:pPr>
            <a:r>
              <a:rPr lang="el-GR" altLang="el-GR" sz="2800"/>
              <a:t>τινάζω</a:t>
            </a:r>
          </a:p>
          <a:p>
            <a:pPr eaLnBrk="1" hangingPunct="1">
              <a:spcBef>
                <a:spcPct val="0"/>
              </a:spcBef>
              <a:buFontTx/>
              <a:buNone/>
            </a:pPr>
            <a:r>
              <a:rPr lang="el-GR" altLang="el-GR" sz="2800"/>
              <a:t>συνονθύλευμα</a:t>
            </a:r>
          </a:p>
          <a:p>
            <a:pPr eaLnBrk="1" hangingPunct="1">
              <a:spcBef>
                <a:spcPct val="0"/>
              </a:spcBef>
              <a:buFontTx/>
              <a:buNone/>
            </a:pPr>
            <a:r>
              <a:rPr lang="el-GR" altLang="el-GR" sz="2800"/>
              <a:t>ευφωνικός</a:t>
            </a:r>
          </a:p>
          <a:p>
            <a:pPr eaLnBrk="1" hangingPunct="1">
              <a:spcBef>
                <a:spcPct val="0"/>
              </a:spcBef>
              <a:buFontTx/>
              <a:buNone/>
            </a:pPr>
            <a:r>
              <a:rPr lang="el-GR" altLang="el-GR" sz="2800"/>
              <a:t>ευφράδεια</a:t>
            </a:r>
          </a:p>
          <a:p>
            <a:pPr eaLnBrk="1" hangingPunct="1">
              <a:spcBef>
                <a:spcPct val="0"/>
              </a:spcBef>
              <a:buFontTx/>
              <a:buNone/>
            </a:pPr>
            <a:r>
              <a:rPr lang="el-GR" altLang="el-GR" sz="2800"/>
              <a:t>τηλεομοιοτυπία</a:t>
            </a:r>
          </a:p>
          <a:p>
            <a:pPr eaLnBrk="1" hangingPunct="1">
              <a:spcBef>
                <a:spcPct val="0"/>
              </a:spcBef>
              <a:buFontTx/>
              <a:buNone/>
            </a:pPr>
            <a:endParaRPr lang="el-GR" altLang="el-GR" sz="1800">
              <a:latin typeface="Times New Roman" pitchFamily="18" charset="0"/>
            </a:endParaRPr>
          </a:p>
        </p:txBody>
      </p:sp>
      <p:sp>
        <p:nvSpPr>
          <p:cNvPr id="39943" name="Text Box 6"/>
          <p:cNvSpPr txBox="1">
            <a:spLocks noChangeArrowheads="1"/>
          </p:cNvSpPr>
          <p:nvPr/>
        </p:nvSpPr>
        <p:spPr bwMode="auto">
          <a:xfrm>
            <a:off x="1195388" y="1409700"/>
            <a:ext cx="7200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a:t>«γραφημική-φωνημική» ή «γραφημική-μορφημική» αντιστοιχία</a:t>
            </a:r>
          </a:p>
        </p:txBody>
      </p:sp>
      <p:sp>
        <p:nvSpPr>
          <p:cNvPr id="39944" name="Text Box 7"/>
          <p:cNvSpPr txBox="1">
            <a:spLocks noChangeArrowheads="1"/>
          </p:cNvSpPr>
          <p:nvPr/>
        </p:nvSpPr>
        <p:spPr bwMode="auto">
          <a:xfrm>
            <a:off x="4352925" y="1752600"/>
            <a:ext cx="438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4000" b="1">
                <a:latin typeface="Times New Roman" pitchFamily="18" charset="0"/>
              </a:rPr>
              <a:t>?</a:t>
            </a:r>
          </a:p>
        </p:txBody>
      </p:sp>
    </p:spTree>
    <p:extLst>
      <p:ext uri="{BB962C8B-B14F-4D97-AF65-F5344CB8AC3E}">
        <p14:creationId xmlns:p14="http://schemas.microsoft.com/office/powerpoint/2010/main" xmlns="" val="4071039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181AE5A-1136-44CF-BE85-7814471CAEE4}" type="slidenum">
              <a:rPr lang="el-GR" altLang="el-GR" sz="1400" smtClean="0"/>
              <a:pPr eaLnBrk="1" hangingPunct="1">
                <a:spcBef>
                  <a:spcPct val="0"/>
                </a:spcBef>
                <a:buFontTx/>
                <a:buNone/>
              </a:pPr>
              <a:t>44</a:t>
            </a:fld>
            <a:endParaRPr lang="el-GR" altLang="el-GR" sz="1400" smtClean="0"/>
          </a:p>
        </p:txBody>
      </p:sp>
      <p:sp>
        <p:nvSpPr>
          <p:cNvPr id="40963" name="AutoShape 6"/>
          <p:cNvSpPr>
            <a:spLocks noChangeArrowheads="1"/>
          </p:cNvSpPr>
          <p:nvPr/>
        </p:nvSpPr>
        <p:spPr bwMode="auto">
          <a:xfrm>
            <a:off x="2914650" y="1700213"/>
            <a:ext cx="3313113" cy="936625"/>
          </a:xfrm>
          <a:prstGeom prst="roundRect">
            <a:avLst>
              <a:gd name="adj" fmla="val 16667"/>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0964" name="AutoShape 4"/>
          <p:cNvSpPr>
            <a:spLocks noChangeArrowheads="1"/>
          </p:cNvSpPr>
          <p:nvPr/>
        </p:nvSpPr>
        <p:spPr bwMode="auto">
          <a:xfrm>
            <a:off x="2555875" y="188913"/>
            <a:ext cx="4032250" cy="1368425"/>
          </a:xfrm>
          <a:prstGeom prst="downArrowCallout">
            <a:avLst>
              <a:gd name="adj1" fmla="val 55440"/>
              <a:gd name="adj2" fmla="val 73666"/>
              <a:gd name="adj3" fmla="val 16648"/>
              <a:gd name="adj4" fmla="val 66667"/>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0965" name="Rectangle 2"/>
          <p:cNvSpPr>
            <a:spLocks noGrp="1" noChangeArrowheads="1"/>
          </p:cNvSpPr>
          <p:nvPr>
            <p:ph type="title"/>
          </p:nvPr>
        </p:nvSpPr>
        <p:spPr>
          <a:xfrm>
            <a:off x="2590800" y="188913"/>
            <a:ext cx="3960813" cy="936625"/>
          </a:xfrm>
        </p:spPr>
        <p:txBody>
          <a:bodyPr>
            <a:normAutofit fontScale="90000"/>
          </a:bodyPr>
          <a:lstStyle/>
          <a:p>
            <a:pPr eaLnBrk="1" hangingPunct="1"/>
            <a:r>
              <a:rPr lang="el-GR" altLang="el-GR" sz="2000" smtClean="0"/>
              <a:t>Τα 2 επίπεδα</a:t>
            </a:r>
            <a:br>
              <a:rPr lang="el-GR" altLang="el-GR" sz="2000" smtClean="0"/>
            </a:br>
            <a:r>
              <a:rPr lang="el-GR" altLang="el-GR" sz="2000" smtClean="0"/>
              <a:t>της λειτουργίας ανάγνωσης μιας γραπτής λέξης</a:t>
            </a:r>
          </a:p>
        </p:txBody>
      </p:sp>
      <p:sp>
        <p:nvSpPr>
          <p:cNvPr id="40966" name="Text Box 5"/>
          <p:cNvSpPr txBox="1">
            <a:spLocks noChangeArrowheads="1"/>
          </p:cNvSpPr>
          <p:nvPr/>
        </p:nvSpPr>
        <p:spPr bwMode="auto">
          <a:xfrm>
            <a:off x="2974975" y="1700213"/>
            <a:ext cx="3192463" cy="915987"/>
          </a:xfrm>
          <a:prstGeom prst="rect">
            <a:avLst/>
          </a:prstGeom>
          <a:solidFill>
            <a:srgbClr val="CC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Πληροφορίες</a:t>
            </a:r>
          </a:p>
          <a:p>
            <a:pPr algn="ctr" eaLnBrk="1" hangingPunct="1">
              <a:spcBef>
                <a:spcPct val="0"/>
              </a:spcBef>
              <a:buFontTx/>
              <a:buNone/>
            </a:pPr>
            <a:r>
              <a:rPr lang="el-GR" altLang="el-GR" sz="1800"/>
              <a:t>γραφημικές, φωνημικές, </a:t>
            </a:r>
          </a:p>
          <a:p>
            <a:pPr algn="ctr" eaLnBrk="1" hangingPunct="1">
              <a:spcBef>
                <a:spcPct val="0"/>
              </a:spcBef>
              <a:buFontTx/>
              <a:buNone/>
            </a:pPr>
            <a:r>
              <a:rPr lang="el-GR" altLang="el-GR" sz="1800"/>
              <a:t>σημασιολογικές, φωνολογικές</a:t>
            </a:r>
          </a:p>
        </p:txBody>
      </p:sp>
      <p:sp>
        <p:nvSpPr>
          <p:cNvPr id="40967" name="Text Box 7"/>
          <p:cNvSpPr txBox="1">
            <a:spLocks noChangeArrowheads="1"/>
          </p:cNvSpPr>
          <p:nvPr/>
        </p:nvSpPr>
        <p:spPr bwMode="auto">
          <a:xfrm>
            <a:off x="592138" y="3160713"/>
            <a:ext cx="2089150" cy="376237"/>
          </a:xfrm>
          <a:prstGeom prst="rect">
            <a:avLst/>
          </a:prstGeom>
          <a:solidFill>
            <a:srgbClr val="CCFF99"/>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«κάθετη ανάλυση»</a:t>
            </a:r>
          </a:p>
        </p:txBody>
      </p:sp>
      <p:sp>
        <p:nvSpPr>
          <p:cNvPr id="40968" name="Text Box 8"/>
          <p:cNvSpPr txBox="1">
            <a:spLocks noChangeArrowheads="1"/>
          </p:cNvSpPr>
          <p:nvPr/>
        </p:nvSpPr>
        <p:spPr bwMode="auto">
          <a:xfrm>
            <a:off x="5364163" y="3282950"/>
            <a:ext cx="2319337" cy="376238"/>
          </a:xfrm>
          <a:prstGeom prst="rect">
            <a:avLst/>
          </a:prstGeom>
          <a:solidFill>
            <a:srgbClr val="CCFF99"/>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«οριζόντια ανάλυση»</a:t>
            </a:r>
          </a:p>
        </p:txBody>
      </p:sp>
      <p:sp>
        <p:nvSpPr>
          <p:cNvPr id="40969" name="Text Box 9"/>
          <p:cNvSpPr txBox="1">
            <a:spLocks noChangeArrowheads="1"/>
          </p:cNvSpPr>
          <p:nvPr/>
        </p:nvSpPr>
        <p:spPr bwMode="auto">
          <a:xfrm>
            <a:off x="827088" y="4219575"/>
            <a:ext cx="1754187"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κωδικοποίηση</a:t>
            </a:r>
          </a:p>
          <a:p>
            <a:pPr eaLnBrk="1" hangingPunct="1">
              <a:spcBef>
                <a:spcPct val="0"/>
              </a:spcBef>
              <a:buFontTx/>
              <a:buNone/>
            </a:pPr>
            <a:r>
              <a:rPr lang="el-GR" altLang="el-GR" sz="1800"/>
              <a:t>αναπαράσταση</a:t>
            </a:r>
          </a:p>
          <a:p>
            <a:pPr eaLnBrk="1" hangingPunct="1">
              <a:spcBef>
                <a:spcPct val="0"/>
              </a:spcBef>
              <a:buFontTx/>
              <a:buNone/>
            </a:pPr>
            <a:r>
              <a:rPr lang="el-GR" altLang="el-GR" sz="1800"/>
              <a:t>ανάσυρση</a:t>
            </a:r>
          </a:p>
          <a:p>
            <a:pPr eaLnBrk="1" hangingPunct="1">
              <a:spcBef>
                <a:spcPct val="0"/>
              </a:spcBef>
              <a:buFontTx/>
              <a:buNone/>
            </a:pPr>
            <a:r>
              <a:rPr lang="el-GR" altLang="el-GR" sz="1800"/>
              <a:t>σύγκριση</a:t>
            </a:r>
          </a:p>
          <a:p>
            <a:pPr eaLnBrk="1" hangingPunct="1">
              <a:spcBef>
                <a:spcPct val="0"/>
              </a:spcBef>
              <a:buFontTx/>
              <a:buNone/>
            </a:pPr>
            <a:r>
              <a:rPr lang="el-GR" altLang="el-GR" sz="1800"/>
              <a:t>έκφραση</a:t>
            </a:r>
          </a:p>
        </p:txBody>
      </p:sp>
      <p:sp>
        <p:nvSpPr>
          <p:cNvPr id="40970" name="Text Box 10"/>
          <p:cNvSpPr txBox="1">
            <a:spLocks noChangeArrowheads="1"/>
          </p:cNvSpPr>
          <p:nvPr/>
        </p:nvSpPr>
        <p:spPr bwMode="auto">
          <a:xfrm>
            <a:off x="3821113" y="4219575"/>
            <a:ext cx="260032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σύστημα γραφημικής-</a:t>
            </a:r>
          </a:p>
          <a:p>
            <a:pPr algn="ctr" eaLnBrk="1" hangingPunct="1">
              <a:spcBef>
                <a:spcPct val="0"/>
              </a:spcBef>
              <a:buFontTx/>
              <a:buNone/>
            </a:pPr>
            <a:r>
              <a:rPr lang="el-GR" altLang="el-GR" sz="1800"/>
              <a:t>φωνημικής μετάφρασης</a:t>
            </a:r>
          </a:p>
        </p:txBody>
      </p:sp>
      <p:sp>
        <p:nvSpPr>
          <p:cNvPr id="40971" name="Text Box 11"/>
          <p:cNvSpPr txBox="1">
            <a:spLocks noChangeArrowheads="1"/>
          </p:cNvSpPr>
          <p:nvPr/>
        </p:nvSpPr>
        <p:spPr bwMode="auto">
          <a:xfrm>
            <a:off x="4427538" y="5445125"/>
            <a:ext cx="1441450"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b="1"/>
              <a:t>συλλαβικοί κώδικες</a:t>
            </a:r>
          </a:p>
        </p:txBody>
      </p:sp>
      <p:sp>
        <p:nvSpPr>
          <p:cNvPr id="40972" name="Text Box 12"/>
          <p:cNvSpPr txBox="1">
            <a:spLocks noChangeArrowheads="1"/>
          </p:cNvSpPr>
          <p:nvPr/>
        </p:nvSpPr>
        <p:spPr bwMode="auto">
          <a:xfrm>
            <a:off x="6607175" y="4219575"/>
            <a:ext cx="2378075"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σύστημα </a:t>
            </a:r>
          </a:p>
          <a:p>
            <a:pPr algn="ctr" eaLnBrk="1" hangingPunct="1">
              <a:spcBef>
                <a:spcPct val="0"/>
              </a:spcBef>
              <a:buFontTx/>
              <a:buNone/>
            </a:pPr>
            <a:r>
              <a:rPr lang="el-GR" altLang="el-GR" sz="1800"/>
              <a:t>λεξικό-σημασιολογικό</a:t>
            </a:r>
          </a:p>
        </p:txBody>
      </p:sp>
      <p:sp>
        <p:nvSpPr>
          <p:cNvPr id="40973" name="Text Box 13"/>
          <p:cNvSpPr txBox="1">
            <a:spLocks noChangeArrowheads="1"/>
          </p:cNvSpPr>
          <p:nvPr/>
        </p:nvSpPr>
        <p:spPr bwMode="auto">
          <a:xfrm>
            <a:off x="7451725" y="5514975"/>
            <a:ext cx="868363"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a:t>ομιλία</a:t>
            </a:r>
          </a:p>
        </p:txBody>
      </p:sp>
      <p:sp>
        <p:nvSpPr>
          <p:cNvPr id="40974" name="Line 14"/>
          <p:cNvSpPr>
            <a:spLocks noChangeShapeType="1"/>
          </p:cNvSpPr>
          <p:nvPr/>
        </p:nvSpPr>
        <p:spPr bwMode="auto">
          <a:xfrm flipH="1">
            <a:off x="1619250" y="2636838"/>
            <a:ext cx="295275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0975" name="Line 15"/>
          <p:cNvSpPr>
            <a:spLocks noChangeShapeType="1"/>
          </p:cNvSpPr>
          <p:nvPr/>
        </p:nvSpPr>
        <p:spPr bwMode="auto">
          <a:xfrm>
            <a:off x="4572000" y="2636838"/>
            <a:ext cx="194468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0976" name="Line 16"/>
          <p:cNvSpPr>
            <a:spLocks noChangeShapeType="1"/>
          </p:cNvSpPr>
          <p:nvPr/>
        </p:nvSpPr>
        <p:spPr bwMode="auto">
          <a:xfrm flipH="1">
            <a:off x="5148263" y="3644900"/>
            <a:ext cx="12954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0977" name="Line 18"/>
          <p:cNvSpPr>
            <a:spLocks noChangeShapeType="1"/>
          </p:cNvSpPr>
          <p:nvPr/>
        </p:nvSpPr>
        <p:spPr bwMode="auto">
          <a:xfrm>
            <a:off x="6443663" y="3644900"/>
            <a:ext cx="1296987"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0978" name="AutoShape 19"/>
          <p:cNvSpPr>
            <a:spLocks noChangeArrowheads="1"/>
          </p:cNvSpPr>
          <p:nvPr/>
        </p:nvSpPr>
        <p:spPr bwMode="auto">
          <a:xfrm>
            <a:off x="4932363" y="5013325"/>
            <a:ext cx="503237" cy="360363"/>
          </a:xfrm>
          <a:prstGeom prst="downArrow">
            <a:avLst>
              <a:gd name="adj1" fmla="val 50000"/>
              <a:gd name="adj2" fmla="val 25000"/>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0979" name="AutoShape 20"/>
          <p:cNvSpPr>
            <a:spLocks noChangeArrowheads="1"/>
          </p:cNvSpPr>
          <p:nvPr/>
        </p:nvSpPr>
        <p:spPr bwMode="auto">
          <a:xfrm>
            <a:off x="7596188" y="5013325"/>
            <a:ext cx="503237" cy="360363"/>
          </a:xfrm>
          <a:prstGeom prst="downArrow">
            <a:avLst>
              <a:gd name="adj1" fmla="val 50000"/>
              <a:gd name="adj2" fmla="val 25000"/>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0980" name="Line 21"/>
          <p:cNvSpPr>
            <a:spLocks noChangeShapeType="1"/>
          </p:cNvSpPr>
          <p:nvPr/>
        </p:nvSpPr>
        <p:spPr bwMode="auto">
          <a:xfrm>
            <a:off x="1547813" y="3573463"/>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2609812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AE17D87-0A6C-4FBE-A84C-16077D5BD019}" type="slidenum">
              <a:rPr lang="el-GR" altLang="el-GR" sz="1400" smtClean="0"/>
              <a:pPr eaLnBrk="1" hangingPunct="1">
                <a:spcBef>
                  <a:spcPct val="0"/>
                </a:spcBef>
                <a:buFontTx/>
                <a:buNone/>
              </a:pPr>
              <a:t>45</a:t>
            </a:fld>
            <a:endParaRPr lang="el-GR" altLang="el-GR" sz="1400" smtClean="0"/>
          </a:p>
        </p:txBody>
      </p:sp>
      <p:sp>
        <p:nvSpPr>
          <p:cNvPr id="41987" name="Rectangle 2"/>
          <p:cNvSpPr>
            <a:spLocks noGrp="1" noChangeArrowheads="1"/>
          </p:cNvSpPr>
          <p:nvPr>
            <p:ph type="title"/>
          </p:nvPr>
        </p:nvSpPr>
        <p:spPr>
          <a:xfrm>
            <a:off x="1547813" y="274638"/>
            <a:ext cx="6264275" cy="1143000"/>
          </a:xfrm>
          <a:noFill/>
          <a:ln>
            <a:solidFill>
              <a:schemeClr val="tx1"/>
            </a:solidFill>
            <a:miter lim="800000"/>
            <a:headEnd/>
            <a:tailEnd/>
          </a:ln>
        </p:spPr>
        <p:txBody>
          <a:bodyPr>
            <a:normAutofit fontScale="90000"/>
          </a:bodyPr>
          <a:lstStyle/>
          <a:p>
            <a:pPr eaLnBrk="1" hangingPunct="1"/>
            <a:r>
              <a:rPr lang="el-GR" altLang="el-GR" sz="3200" smtClean="0"/>
              <a:t>Διαδικασία ανάγνωσης</a:t>
            </a:r>
            <a:br>
              <a:rPr lang="el-GR" altLang="el-GR" sz="3200" smtClean="0"/>
            </a:br>
            <a:r>
              <a:rPr lang="el-GR" altLang="el-GR" sz="3200" smtClean="0"/>
              <a:t>γραφο-φωνημικής μετάφρασης</a:t>
            </a:r>
          </a:p>
        </p:txBody>
      </p:sp>
      <p:sp>
        <p:nvSpPr>
          <p:cNvPr id="41988" name="Rectangle 3"/>
          <p:cNvSpPr>
            <a:spLocks noGrp="1" noChangeArrowheads="1"/>
          </p:cNvSpPr>
          <p:nvPr>
            <p:ph type="body" idx="1"/>
          </p:nvPr>
        </p:nvSpPr>
        <p:spPr/>
        <p:txBody>
          <a:bodyPr>
            <a:normAutofit fontScale="85000" lnSpcReduction="10000"/>
          </a:bodyPr>
          <a:lstStyle/>
          <a:p>
            <a:pPr marL="609600" indent="-609600" eaLnBrk="1" hangingPunct="1">
              <a:lnSpc>
                <a:spcPct val="80000"/>
              </a:lnSpc>
              <a:buFontTx/>
              <a:buNone/>
            </a:pPr>
            <a:r>
              <a:rPr lang="el-GR" altLang="el-GR" sz="2400" smtClean="0"/>
              <a:t>3 εκδοχές:</a:t>
            </a:r>
          </a:p>
          <a:p>
            <a:pPr marL="609600" indent="-609600" eaLnBrk="1" hangingPunct="1">
              <a:lnSpc>
                <a:spcPct val="80000"/>
              </a:lnSpc>
              <a:buFontTx/>
              <a:buNone/>
            </a:pPr>
            <a:endParaRPr lang="el-GR" altLang="el-GR" sz="2400" smtClean="0"/>
          </a:p>
          <a:p>
            <a:pPr marL="609600" indent="-609600" eaLnBrk="1" hangingPunct="1">
              <a:lnSpc>
                <a:spcPct val="80000"/>
              </a:lnSpc>
              <a:buFontTx/>
              <a:buAutoNum type="arabicParenR"/>
            </a:pPr>
            <a:r>
              <a:rPr lang="el-GR" altLang="el-GR" sz="2400" smtClean="0"/>
              <a:t>Αναγνώριση των γραμμάτων ένα προς ένα</a:t>
            </a:r>
          </a:p>
          <a:p>
            <a:pPr marL="609600" indent="-609600" eaLnBrk="1" hangingPunct="1">
              <a:lnSpc>
                <a:spcPct val="80000"/>
              </a:lnSpc>
              <a:buFontTx/>
              <a:buNone/>
            </a:pPr>
            <a:endParaRPr lang="el-GR" altLang="el-GR" sz="2400" smtClean="0"/>
          </a:p>
          <a:p>
            <a:pPr marL="609600" indent="-609600" eaLnBrk="1" hangingPunct="1">
              <a:lnSpc>
                <a:spcPct val="80000"/>
              </a:lnSpc>
              <a:buFontTx/>
              <a:buNone/>
            </a:pPr>
            <a:r>
              <a:rPr lang="el-GR" altLang="el-GR" sz="2400" smtClean="0"/>
              <a:t>2)   Συνολική επεξεργασία της λέξης </a:t>
            </a:r>
          </a:p>
          <a:p>
            <a:pPr marL="609600" indent="-609600" eaLnBrk="1" hangingPunct="1">
              <a:lnSpc>
                <a:spcPct val="80000"/>
              </a:lnSpc>
              <a:buFontTx/>
              <a:buNone/>
            </a:pPr>
            <a:endParaRPr lang="el-GR" altLang="el-GR" sz="2400" smtClean="0"/>
          </a:p>
          <a:p>
            <a:pPr marL="609600" indent="-609600" eaLnBrk="1" hangingPunct="1">
              <a:lnSpc>
                <a:spcPct val="80000"/>
              </a:lnSpc>
              <a:buFontTx/>
              <a:buNone/>
            </a:pPr>
            <a:r>
              <a:rPr lang="el-GR" altLang="el-GR" sz="2400" smtClean="0"/>
              <a:t>3)   Χρησιμοποίηση συνόλου γραμμάτων με γραφική-φωνημική αντιστοιχία* </a:t>
            </a:r>
            <a:r>
              <a:rPr lang="el-GR" altLang="el-GR" sz="2400" smtClean="0">
                <a:sym typeface="Wingdings" pitchFamily="2" charset="2"/>
              </a:rPr>
              <a:t> μεταβίβαση</a:t>
            </a:r>
          </a:p>
          <a:p>
            <a:pPr marL="609600" indent="-609600" eaLnBrk="1" hangingPunct="1">
              <a:lnSpc>
                <a:spcPct val="80000"/>
              </a:lnSpc>
              <a:buFontTx/>
              <a:buNone/>
            </a:pPr>
            <a:r>
              <a:rPr lang="el-GR" altLang="el-GR" sz="2400" smtClean="0"/>
              <a:t>___________________________</a:t>
            </a:r>
          </a:p>
          <a:p>
            <a:pPr marL="609600" indent="-609600" algn="just" eaLnBrk="1" hangingPunct="1">
              <a:lnSpc>
                <a:spcPct val="80000"/>
              </a:lnSpc>
              <a:buFontTx/>
              <a:buNone/>
            </a:pPr>
            <a:r>
              <a:rPr lang="el-GR" altLang="el-GR" sz="2400" smtClean="0"/>
              <a:t>* Πρόκειται για τα </a:t>
            </a:r>
            <a:r>
              <a:rPr lang="el-GR" altLang="el-GR" sz="2400" b="1" i="1" smtClean="0"/>
              <a:t>μορφήματα, </a:t>
            </a:r>
            <a:r>
              <a:rPr lang="el-GR" altLang="el-GR" sz="2400" smtClean="0"/>
              <a:t>δηλ. τους «φορείς σημασίας» της γλώσσας κατά την ομιλία, την ακρόαση και την επεξεργασία της γραπτής γλώσσας </a:t>
            </a:r>
            <a:r>
              <a:rPr lang="el-GR" altLang="el-GR" sz="2400" i="1" smtClean="0"/>
              <a:t>[σημασιολογικό αλφάβητο].</a:t>
            </a:r>
          </a:p>
        </p:txBody>
      </p:sp>
    </p:spTree>
    <p:extLst>
      <p:ext uri="{BB962C8B-B14F-4D97-AF65-F5344CB8AC3E}">
        <p14:creationId xmlns:p14="http://schemas.microsoft.com/office/powerpoint/2010/main" xmlns="" val="1210800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ACBD42-1ADD-4F8A-A66C-2065EF792288}" type="slidenum">
              <a:rPr lang="el-GR" altLang="el-GR" sz="1400" smtClean="0"/>
              <a:pPr eaLnBrk="1" hangingPunct="1">
                <a:spcBef>
                  <a:spcPct val="0"/>
                </a:spcBef>
                <a:buFontTx/>
                <a:buNone/>
              </a:pPr>
              <a:t>46</a:t>
            </a:fld>
            <a:endParaRPr lang="el-GR" altLang="el-GR" sz="1400" smtClean="0"/>
          </a:p>
        </p:txBody>
      </p:sp>
      <p:sp>
        <p:nvSpPr>
          <p:cNvPr id="43011" name="Rectangle 2"/>
          <p:cNvSpPr>
            <a:spLocks noGrp="1" noChangeArrowheads="1"/>
          </p:cNvSpPr>
          <p:nvPr>
            <p:ph type="title"/>
          </p:nvPr>
        </p:nvSpPr>
        <p:spPr>
          <a:xfrm>
            <a:off x="1366838" y="260350"/>
            <a:ext cx="6408737" cy="1143000"/>
          </a:xfrm>
          <a:noFill/>
          <a:ln>
            <a:solidFill>
              <a:schemeClr val="tx1"/>
            </a:solidFill>
            <a:miter lim="800000"/>
            <a:headEnd/>
            <a:tailEnd/>
          </a:ln>
        </p:spPr>
        <p:txBody>
          <a:bodyPr>
            <a:normAutofit fontScale="90000"/>
          </a:bodyPr>
          <a:lstStyle/>
          <a:p>
            <a:pPr eaLnBrk="1" hangingPunct="1"/>
            <a:r>
              <a:rPr lang="el-GR" altLang="el-GR" sz="3200" smtClean="0"/>
              <a:t>Υποβοήθηση </a:t>
            </a:r>
            <a:br>
              <a:rPr lang="el-GR" altLang="el-GR" sz="3200" smtClean="0"/>
            </a:br>
            <a:r>
              <a:rPr lang="el-GR" altLang="el-GR" sz="3200" smtClean="0"/>
              <a:t>ανακωδικοποίησης-κατανόησης</a:t>
            </a:r>
          </a:p>
        </p:txBody>
      </p:sp>
      <p:sp>
        <p:nvSpPr>
          <p:cNvPr id="43012" name="AutoShape 4"/>
          <p:cNvSpPr>
            <a:spLocks noChangeArrowheads="1"/>
          </p:cNvSpPr>
          <p:nvPr/>
        </p:nvSpPr>
        <p:spPr bwMode="auto">
          <a:xfrm>
            <a:off x="4284663" y="1557338"/>
            <a:ext cx="574675" cy="358775"/>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3013" name="Text Box 5"/>
          <p:cNvSpPr txBox="1">
            <a:spLocks noChangeArrowheads="1"/>
          </p:cNvSpPr>
          <p:nvPr/>
        </p:nvSpPr>
        <p:spPr bwMode="auto">
          <a:xfrm>
            <a:off x="900113" y="2055813"/>
            <a:ext cx="375285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Αναγνωστικές προσδοκίες</a:t>
            </a:r>
          </a:p>
        </p:txBody>
      </p:sp>
      <p:sp>
        <p:nvSpPr>
          <p:cNvPr id="43014" name="Line 6"/>
          <p:cNvSpPr>
            <a:spLocks noChangeShapeType="1"/>
          </p:cNvSpPr>
          <p:nvPr/>
        </p:nvSpPr>
        <p:spPr bwMode="auto">
          <a:xfrm flipV="1">
            <a:off x="4716463" y="2060575"/>
            <a:ext cx="503237" cy="2254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3015" name="Line 7"/>
          <p:cNvSpPr>
            <a:spLocks noChangeShapeType="1"/>
          </p:cNvSpPr>
          <p:nvPr/>
        </p:nvSpPr>
        <p:spPr bwMode="auto">
          <a:xfrm>
            <a:off x="4716463" y="2286000"/>
            <a:ext cx="503237" cy="206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3016" name="Text Box 8"/>
          <p:cNvSpPr txBox="1">
            <a:spLocks noChangeArrowheads="1"/>
          </p:cNvSpPr>
          <p:nvPr/>
        </p:nvSpPr>
        <p:spPr bwMode="auto">
          <a:xfrm>
            <a:off x="5292725" y="1828800"/>
            <a:ext cx="2301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σημασιολογικές</a:t>
            </a:r>
          </a:p>
        </p:txBody>
      </p:sp>
      <p:sp>
        <p:nvSpPr>
          <p:cNvPr id="43017" name="Text Box 9"/>
          <p:cNvSpPr txBox="1">
            <a:spLocks noChangeArrowheads="1"/>
          </p:cNvSpPr>
          <p:nvPr/>
        </p:nvSpPr>
        <p:spPr bwMode="auto">
          <a:xfrm>
            <a:off x="5003800" y="22860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imes New Roman" pitchFamily="18" charset="0"/>
            </a:endParaRPr>
          </a:p>
        </p:txBody>
      </p:sp>
      <p:sp>
        <p:nvSpPr>
          <p:cNvPr id="43018" name="Text Box 10"/>
          <p:cNvSpPr txBox="1">
            <a:spLocks noChangeArrowheads="1"/>
          </p:cNvSpPr>
          <p:nvPr/>
        </p:nvSpPr>
        <p:spPr bwMode="auto">
          <a:xfrm>
            <a:off x="5292725" y="2286000"/>
            <a:ext cx="3692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συντακτικές - γραμματικές</a:t>
            </a:r>
          </a:p>
        </p:txBody>
      </p:sp>
      <p:sp>
        <p:nvSpPr>
          <p:cNvPr id="43019" name="Text Box 11"/>
          <p:cNvSpPr txBox="1">
            <a:spLocks noChangeArrowheads="1"/>
          </p:cNvSpPr>
          <p:nvPr/>
        </p:nvSpPr>
        <p:spPr bwMode="auto">
          <a:xfrm>
            <a:off x="1619250" y="3452813"/>
            <a:ext cx="536575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u="sng"/>
              <a:t>Παράγοντες προσδοκιών:</a:t>
            </a:r>
          </a:p>
          <a:p>
            <a:pPr eaLnBrk="1" hangingPunct="1">
              <a:spcBef>
                <a:spcPct val="0"/>
              </a:spcBef>
              <a:buFontTx/>
              <a:buNone/>
            </a:pPr>
            <a:endParaRPr lang="el-GR" altLang="el-GR" sz="2400" b="1" u="sng"/>
          </a:p>
          <a:p>
            <a:pPr eaLnBrk="1" hangingPunct="1">
              <a:spcBef>
                <a:spcPct val="0"/>
              </a:spcBef>
            </a:pPr>
            <a:r>
              <a:rPr lang="el-GR" altLang="el-GR" sz="2400"/>
              <a:t> θέμα κειμένου</a:t>
            </a:r>
          </a:p>
          <a:p>
            <a:pPr eaLnBrk="1" hangingPunct="1">
              <a:spcBef>
                <a:spcPct val="0"/>
              </a:spcBef>
            </a:pPr>
            <a:r>
              <a:rPr lang="el-GR" altLang="el-GR" sz="2400"/>
              <a:t> εικόνα </a:t>
            </a:r>
          </a:p>
          <a:p>
            <a:pPr eaLnBrk="1" hangingPunct="1">
              <a:spcBef>
                <a:spcPct val="0"/>
              </a:spcBef>
            </a:pPr>
            <a:r>
              <a:rPr lang="el-GR" altLang="el-GR" sz="2400"/>
              <a:t> τίτλος</a:t>
            </a:r>
          </a:p>
          <a:p>
            <a:pPr eaLnBrk="1" hangingPunct="1">
              <a:spcBef>
                <a:spcPct val="0"/>
              </a:spcBef>
            </a:pPr>
            <a:r>
              <a:rPr lang="el-GR" altLang="el-GR" sz="2400"/>
              <a:t> προτάσεις</a:t>
            </a:r>
          </a:p>
          <a:p>
            <a:pPr eaLnBrk="1" hangingPunct="1">
              <a:spcBef>
                <a:spcPct val="0"/>
              </a:spcBef>
            </a:pPr>
            <a:r>
              <a:rPr lang="el-GR" altLang="el-GR" sz="2400"/>
              <a:t> προθέσεις, άρθρα, αντωνυμίες κ. λπ.</a:t>
            </a:r>
          </a:p>
          <a:p>
            <a:pPr eaLnBrk="1" hangingPunct="1">
              <a:spcBef>
                <a:spcPct val="0"/>
              </a:spcBef>
              <a:buFontTx/>
              <a:buNone/>
            </a:pPr>
            <a:endParaRPr lang="el-GR" altLang="el-GR" sz="2400"/>
          </a:p>
        </p:txBody>
      </p:sp>
    </p:spTree>
    <p:extLst>
      <p:ext uri="{BB962C8B-B14F-4D97-AF65-F5344CB8AC3E}">
        <p14:creationId xmlns:p14="http://schemas.microsoft.com/office/powerpoint/2010/main" xmlns="" val="3575618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0B4881-6636-4589-BFBB-2C43ED75AE01}" type="slidenum">
              <a:rPr lang="el-GR" altLang="el-GR" sz="1400" smtClean="0"/>
              <a:pPr eaLnBrk="1" hangingPunct="1">
                <a:spcBef>
                  <a:spcPct val="0"/>
                </a:spcBef>
                <a:buFontTx/>
                <a:buNone/>
              </a:pPr>
              <a:t>47</a:t>
            </a:fld>
            <a:endParaRPr lang="el-GR" altLang="el-GR" sz="1400" smtClean="0"/>
          </a:p>
        </p:txBody>
      </p:sp>
      <p:sp>
        <p:nvSpPr>
          <p:cNvPr id="44035" name="Rectangle 2"/>
          <p:cNvSpPr>
            <a:spLocks noGrp="1" noChangeArrowheads="1"/>
          </p:cNvSpPr>
          <p:nvPr>
            <p:ph type="title"/>
          </p:nvPr>
        </p:nvSpPr>
        <p:spPr>
          <a:xfrm>
            <a:off x="1439863" y="260350"/>
            <a:ext cx="6264275" cy="1143000"/>
          </a:xfrm>
          <a:noFill/>
          <a:ln>
            <a:solidFill>
              <a:schemeClr val="tx1"/>
            </a:solidFill>
            <a:miter lim="800000"/>
            <a:headEnd/>
            <a:tailEnd/>
          </a:ln>
        </p:spPr>
        <p:txBody>
          <a:bodyPr/>
          <a:lstStyle/>
          <a:p>
            <a:pPr eaLnBrk="1" hangingPunct="1"/>
            <a:r>
              <a:rPr lang="el-GR" altLang="el-GR" sz="3200" smtClean="0"/>
              <a:t>Παράγοντες</a:t>
            </a:r>
            <a:br>
              <a:rPr lang="el-GR" altLang="el-GR" sz="3200" smtClean="0"/>
            </a:br>
            <a:r>
              <a:rPr lang="el-GR" altLang="el-GR" sz="3200" smtClean="0"/>
              <a:t>της δεξιότητας της ανάγνωσης</a:t>
            </a:r>
          </a:p>
        </p:txBody>
      </p:sp>
      <p:sp>
        <p:nvSpPr>
          <p:cNvPr id="44036" name="Rectangle 3"/>
          <p:cNvSpPr>
            <a:spLocks noGrp="1" noChangeArrowheads="1"/>
          </p:cNvSpPr>
          <p:nvPr>
            <p:ph type="body" idx="1"/>
          </p:nvPr>
        </p:nvSpPr>
        <p:spPr/>
        <p:txBody>
          <a:bodyPr/>
          <a:lstStyle/>
          <a:p>
            <a:pPr marL="609600" indent="-609600" eaLnBrk="1" hangingPunct="1">
              <a:buFont typeface="Wingdings" pitchFamily="2" charset="2"/>
              <a:buChar char="v"/>
            </a:pPr>
            <a:r>
              <a:rPr lang="el-GR" altLang="el-GR" smtClean="0"/>
              <a:t>Η γενικότερη γλωσσική εμπειρία του αναγνώστη</a:t>
            </a:r>
          </a:p>
          <a:p>
            <a:pPr marL="609600" indent="-609600" eaLnBrk="1" hangingPunct="1">
              <a:buFont typeface="Wingdings" pitchFamily="2" charset="2"/>
              <a:buNone/>
            </a:pPr>
            <a:endParaRPr lang="el-GR" altLang="el-GR" smtClean="0"/>
          </a:p>
          <a:p>
            <a:pPr marL="609600" indent="-609600" eaLnBrk="1" hangingPunct="1">
              <a:buFont typeface="Wingdings" pitchFamily="2" charset="2"/>
              <a:buChar char="v"/>
            </a:pPr>
            <a:r>
              <a:rPr lang="el-GR" altLang="el-GR" smtClean="0"/>
              <a:t>Η κατανόηση του προηγούμενου χωρίου της ανάγνωσης</a:t>
            </a:r>
          </a:p>
          <a:p>
            <a:pPr marL="609600" indent="-609600" eaLnBrk="1" hangingPunct="1">
              <a:buFont typeface="Wingdings" pitchFamily="2" charset="2"/>
              <a:buChar char="v"/>
            </a:pPr>
            <a:endParaRPr lang="el-GR" altLang="el-GR" smtClean="0"/>
          </a:p>
          <a:p>
            <a:pPr marL="609600" indent="-609600" eaLnBrk="1" hangingPunct="1">
              <a:buFont typeface="Wingdings" pitchFamily="2" charset="2"/>
              <a:buChar char="v"/>
            </a:pPr>
            <a:r>
              <a:rPr lang="el-GR" altLang="el-GR" smtClean="0"/>
              <a:t>Ο αριθμός των σημασιολογικών ενοτήτων που έχουν απομνημονευτεί</a:t>
            </a:r>
          </a:p>
        </p:txBody>
      </p:sp>
    </p:spTree>
    <p:extLst>
      <p:ext uri="{BB962C8B-B14F-4D97-AF65-F5344CB8AC3E}">
        <p14:creationId xmlns:p14="http://schemas.microsoft.com/office/powerpoint/2010/main" xmlns="" val="3905415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C2E249-B047-42CF-99FB-6165DCF54341}" type="slidenum">
              <a:rPr lang="el-GR" altLang="el-GR" sz="1400" smtClean="0"/>
              <a:pPr eaLnBrk="1" hangingPunct="1">
                <a:spcBef>
                  <a:spcPct val="0"/>
                </a:spcBef>
                <a:buFontTx/>
                <a:buNone/>
              </a:pPr>
              <a:t>48</a:t>
            </a:fld>
            <a:endParaRPr lang="el-GR" altLang="el-GR" sz="1400" smtClean="0"/>
          </a:p>
        </p:txBody>
      </p:sp>
      <p:sp>
        <p:nvSpPr>
          <p:cNvPr id="45059" name="Oval 10"/>
          <p:cNvSpPr>
            <a:spLocks noChangeArrowheads="1"/>
          </p:cNvSpPr>
          <p:nvPr/>
        </p:nvSpPr>
        <p:spPr bwMode="auto">
          <a:xfrm>
            <a:off x="3708400" y="5300663"/>
            <a:ext cx="1655763" cy="1081087"/>
          </a:xfrm>
          <a:prstGeom prst="ellipse">
            <a:avLst/>
          </a:prstGeom>
          <a:solidFill>
            <a:srgbClr val="CCFF99"/>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5060" name="AutoShape 9"/>
          <p:cNvSpPr>
            <a:spLocks noChangeArrowheads="1"/>
          </p:cNvSpPr>
          <p:nvPr/>
        </p:nvSpPr>
        <p:spPr bwMode="auto">
          <a:xfrm>
            <a:off x="3635375" y="3644900"/>
            <a:ext cx="1873250" cy="1584325"/>
          </a:xfrm>
          <a:prstGeom prst="downArrowCallout">
            <a:avLst>
              <a:gd name="adj1" fmla="val 29559"/>
              <a:gd name="adj2" fmla="val 29559"/>
              <a:gd name="adj3" fmla="val 16667"/>
              <a:gd name="adj4" fmla="val 66667"/>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5061" name="AutoShape 8"/>
          <p:cNvSpPr>
            <a:spLocks noChangeArrowheads="1"/>
          </p:cNvSpPr>
          <p:nvPr/>
        </p:nvSpPr>
        <p:spPr bwMode="auto">
          <a:xfrm>
            <a:off x="2014538" y="1628775"/>
            <a:ext cx="5113337" cy="2087563"/>
          </a:xfrm>
          <a:prstGeom prst="downArrowCallout">
            <a:avLst>
              <a:gd name="adj1" fmla="val 32319"/>
              <a:gd name="adj2" fmla="val 61236"/>
              <a:gd name="adj3" fmla="val 15292"/>
              <a:gd name="adj4" fmla="val 69699"/>
            </a:avLst>
          </a:prstGeom>
          <a:solidFill>
            <a:srgbClr val="CC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5062" name="Rectangle 2"/>
          <p:cNvSpPr>
            <a:spLocks noGrp="1" noChangeArrowheads="1"/>
          </p:cNvSpPr>
          <p:nvPr>
            <p:ph type="title"/>
          </p:nvPr>
        </p:nvSpPr>
        <p:spPr>
          <a:xfrm>
            <a:off x="935038" y="260350"/>
            <a:ext cx="7272337" cy="1143000"/>
          </a:xfrm>
          <a:noFill/>
          <a:ln>
            <a:solidFill>
              <a:schemeClr val="tx1"/>
            </a:solidFill>
            <a:miter lim="800000"/>
            <a:headEnd/>
            <a:tailEnd/>
          </a:ln>
        </p:spPr>
        <p:txBody>
          <a:bodyPr>
            <a:normAutofit fontScale="90000"/>
          </a:bodyPr>
          <a:lstStyle/>
          <a:p>
            <a:pPr eaLnBrk="1" hangingPunct="1"/>
            <a:r>
              <a:rPr lang="el-GR" altLang="el-GR" sz="2800" smtClean="0"/>
              <a:t>Η ανάγνωση </a:t>
            </a:r>
            <a:br>
              <a:rPr lang="el-GR" altLang="el-GR" sz="2800" smtClean="0"/>
            </a:br>
            <a:r>
              <a:rPr lang="el-GR" altLang="el-GR" sz="2800" smtClean="0"/>
              <a:t>ως συλλογιστική και αξιολογική διαδικασία</a:t>
            </a:r>
          </a:p>
        </p:txBody>
      </p:sp>
      <p:sp>
        <p:nvSpPr>
          <p:cNvPr id="45063" name="Text Box 4"/>
          <p:cNvSpPr txBox="1">
            <a:spLocks noChangeArrowheads="1"/>
          </p:cNvSpPr>
          <p:nvPr/>
        </p:nvSpPr>
        <p:spPr bwMode="auto">
          <a:xfrm>
            <a:off x="2124075" y="1630363"/>
            <a:ext cx="5334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l-GR" altLang="el-GR" sz="1800"/>
              <a:t> </a:t>
            </a:r>
            <a:r>
              <a:rPr lang="el-GR" altLang="el-GR" sz="2000"/>
              <a:t>Σύγκριση γεγονότων και επιχειρημάτων</a:t>
            </a:r>
          </a:p>
          <a:p>
            <a:pPr eaLnBrk="1" hangingPunct="1">
              <a:spcBef>
                <a:spcPct val="0"/>
              </a:spcBef>
              <a:buFontTx/>
              <a:buChar char="-"/>
            </a:pPr>
            <a:r>
              <a:rPr lang="el-GR" altLang="el-GR" sz="2000"/>
              <a:t> Διάκριση πραγματικών – φανταστικών γεγονότων</a:t>
            </a:r>
          </a:p>
          <a:p>
            <a:pPr eaLnBrk="1" hangingPunct="1">
              <a:spcBef>
                <a:spcPct val="0"/>
              </a:spcBef>
              <a:buFontTx/>
              <a:buChar char="-"/>
            </a:pPr>
            <a:r>
              <a:rPr lang="el-GR" altLang="el-GR" sz="2000"/>
              <a:t> Διάκριση αιτιών - επιθυμιών</a:t>
            </a:r>
          </a:p>
        </p:txBody>
      </p:sp>
      <p:sp>
        <p:nvSpPr>
          <p:cNvPr id="45064" name="Text Box 5"/>
          <p:cNvSpPr txBox="1">
            <a:spLocks noChangeArrowheads="1"/>
          </p:cNvSpPr>
          <p:nvPr/>
        </p:nvSpPr>
        <p:spPr bwMode="auto">
          <a:xfrm>
            <a:off x="3781425" y="3789363"/>
            <a:ext cx="15795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Κριτικός </a:t>
            </a:r>
          </a:p>
          <a:p>
            <a:pPr algn="ctr" eaLnBrk="1" hangingPunct="1">
              <a:spcBef>
                <a:spcPct val="0"/>
              </a:spcBef>
              <a:buFontTx/>
              <a:buNone/>
            </a:pPr>
            <a:r>
              <a:rPr lang="el-GR" altLang="el-GR" sz="2000"/>
              <a:t>αναγνώστης</a:t>
            </a:r>
          </a:p>
        </p:txBody>
      </p:sp>
      <p:sp>
        <p:nvSpPr>
          <p:cNvPr id="45065" name="Text Box 6"/>
          <p:cNvSpPr txBox="1">
            <a:spLocks noChangeArrowheads="1"/>
          </p:cNvSpPr>
          <p:nvPr/>
        </p:nvSpPr>
        <p:spPr bwMode="auto">
          <a:xfrm>
            <a:off x="3806825" y="5300663"/>
            <a:ext cx="15303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Ανάπτυξη </a:t>
            </a:r>
          </a:p>
          <a:p>
            <a:pPr algn="ctr" eaLnBrk="1" hangingPunct="1">
              <a:spcBef>
                <a:spcPct val="0"/>
              </a:spcBef>
              <a:buFontTx/>
              <a:buNone/>
            </a:pPr>
            <a:r>
              <a:rPr lang="el-GR" altLang="el-GR" sz="1800"/>
              <a:t>στρατηγικών </a:t>
            </a:r>
          </a:p>
          <a:p>
            <a:pPr algn="ctr" eaLnBrk="1" hangingPunct="1">
              <a:spcBef>
                <a:spcPct val="0"/>
              </a:spcBef>
              <a:buFontTx/>
              <a:buNone/>
            </a:pPr>
            <a:r>
              <a:rPr lang="el-GR" altLang="el-GR" sz="1800"/>
              <a:t>ανάγνωσης</a:t>
            </a:r>
          </a:p>
        </p:txBody>
      </p:sp>
    </p:spTree>
    <p:extLst>
      <p:ext uri="{BB962C8B-B14F-4D97-AF65-F5344CB8AC3E}">
        <p14:creationId xmlns:p14="http://schemas.microsoft.com/office/powerpoint/2010/main" xmlns="" val="3017361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8BAD9-A315-43BE-812A-01F98F7F2D6E}" type="slidenum">
              <a:rPr lang="el-GR" altLang="el-GR" sz="1400" smtClean="0"/>
              <a:pPr eaLnBrk="1" hangingPunct="1">
                <a:spcBef>
                  <a:spcPct val="0"/>
                </a:spcBef>
                <a:buFontTx/>
                <a:buNone/>
              </a:pPr>
              <a:t>49</a:t>
            </a:fld>
            <a:endParaRPr lang="el-GR" altLang="el-GR" sz="1400" smtClean="0"/>
          </a:p>
        </p:txBody>
      </p:sp>
      <p:sp>
        <p:nvSpPr>
          <p:cNvPr id="46083" name="Rectangle 2"/>
          <p:cNvSpPr>
            <a:spLocks noGrp="1" noChangeArrowheads="1"/>
          </p:cNvSpPr>
          <p:nvPr>
            <p:ph type="title"/>
          </p:nvPr>
        </p:nvSpPr>
        <p:spPr>
          <a:xfrm>
            <a:off x="2438400" y="533400"/>
            <a:ext cx="4267200" cy="685800"/>
          </a:xfrm>
          <a:ln>
            <a:solidFill>
              <a:schemeClr val="tx1"/>
            </a:solidFill>
            <a:miter lim="800000"/>
            <a:headEnd/>
            <a:tailEnd/>
          </a:ln>
        </p:spPr>
        <p:txBody>
          <a:bodyPr>
            <a:normAutofit fontScale="90000"/>
          </a:bodyPr>
          <a:lstStyle/>
          <a:p>
            <a:pPr eaLnBrk="1" hangingPunct="1"/>
            <a:r>
              <a:rPr lang="el-GR" altLang="el-GR" sz="2400" smtClean="0"/>
              <a:t>Δεξιότητες </a:t>
            </a:r>
            <a:br>
              <a:rPr lang="el-GR" altLang="el-GR" sz="2400" smtClean="0"/>
            </a:br>
            <a:r>
              <a:rPr lang="el-GR" altLang="el-GR" sz="2400" smtClean="0"/>
              <a:t>της αναγνωστικής λειτουργίας</a:t>
            </a:r>
          </a:p>
        </p:txBody>
      </p:sp>
      <p:sp>
        <p:nvSpPr>
          <p:cNvPr id="46084" name="Text Box 3"/>
          <p:cNvSpPr txBox="1">
            <a:spLocks noChangeArrowheads="1"/>
          </p:cNvSpPr>
          <p:nvPr/>
        </p:nvSpPr>
        <p:spPr bwMode="auto">
          <a:xfrm>
            <a:off x="762000" y="2514600"/>
            <a:ext cx="2027238" cy="13811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b="1"/>
              <a:t>Πρωτοβάθμιες:</a:t>
            </a:r>
            <a:endParaRPr lang="el-GR" altLang="el-GR" sz="2000"/>
          </a:p>
          <a:p>
            <a:pPr algn="ctr" eaLnBrk="1" hangingPunct="1">
              <a:spcBef>
                <a:spcPct val="0"/>
              </a:spcBef>
              <a:buFontTx/>
              <a:buNone/>
            </a:pPr>
            <a:r>
              <a:rPr lang="el-GR" altLang="el-GR" sz="2000"/>
              <a:t>Αναγνώριση </a:t>
            </a:r>
          </a:p>
          <a:p>
            <a:pPr algn="ctr" eaLnBrk="1" hangingPunct="1">
              <a:spcBef>
                <a:spcPct val="0"/>
              </a:spcBef>
              <a:buFontTx/>
              <a:buNone/>
            </a:pPr>
            <a:r>
              <a:rPr lang="el-GR" altLang="el-GR" sz="2000"/>
              <a:t>και προφορά </a:t>
            </a:r>
          </a:p>
          <a:p>
            <a:pPr algn="ctr" eaLnBrk="1" hangingPunct="1">
              <a:spcBef>
                <a:spcPct val="0"/>
              </a:spcBef>
              <a:buFontTx/>
              <a:buNone/>
            </a:pPr>
            <a:r>
              <a:rPr lang="el-GR" altLang="el-GR" sz="2000"/>
              <a:t>των λέξεων</a:t>
            </a:r>
            <a:r>
              <a:rPr lang="el-GR" altLang="el-GR" sz="2400"/>
              <a:t> </a:t>
            </a:r>
          </a:p>
        </p:txBody>
      </p:sp>
      <p:sp>
        <p:nvSpPr>
          <p:cNvPr id="46085" name="Text Box 4"/>
          <p:cNvSpPr txBox="1">
            <a:spLocks noChangeArrowheads="1"/>
          </p:cNvSpPr>
          <p:nvPr/>
        </p:nvSpPr>
        <p:spPr bwMode="auto">
          <a:xfrm>
            <a:off x="3371850" y="4724400"/>
            <a:ext cx="2398713" cy="1016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b="1"/>
              <a:t>Δευτεροβάθμιες:</a:t>
            </a:r>
            <a:endParaRPr lang="el-GR" altLang="el-GR" sz="2000"/>
          </a:p>
          <a:p>
            <a:pPr eaLnBrk="1" hangingPunct="1">
              <a:spcBef>
                <a:spcPct val="0"/>
              </a:spcBef>
              <a:buFontTx/>
              <a:buNone/>
            </a:pPr>
            <a:r>
              <a:rPr lang="el-GR" altLang="el-GR" sz="2000"/>
              <a:t>Κατανόηση λέξεων </a:t>
            </a:r>
          </a:p>
          <a:p>
            <a:pPr eaLnBrk="1" hangingPunct="1">
              <a:spcBef>
                <a:spcPct val="0"/>
              </a:spcBef>
              <a:buFontTx/>
              <a:buNone/>
            </a:pPr>
            <a:r>
              <a:rPr lang="el-GR" altLang="el-GR" sz="2000"/>
              <a:t>και προτάσεων</a:t>
            </a:r>
            <a:endParaRPr lang="el-GR" altLang="el-GR" sz="2000" b="1"/>
          </a:p>
        </p:txBody>
      </p:sp>
      <p:sp>
        <p:nvSpPr>
          <p:cNvPr id="46086" name="Text Box 6"/>
          <p:cNvSpPr txBox="1">
            <a:spLocks noChangeArrowheads="1"/>
          </p:cNvSpPr>
          <p:nvPr/>
        </p:nvSpPr>
        <p:spPr bwMode="auto">
          <a:xfrm>
            <a:off x="7223125" y="19446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6087" name="Text Box 7"/>
          <p:cNvSpPr txBox="1">
            <a:spLocks noChangeArrowheads="1"/>
          </p:cNvSpPr>
          <p:nvPr/>
        </p:nvSpPr>
        <p:spPr bwMode="auto">
          <a:xfrm>
            <a:off x="5867400" y="2514600"/>
            <a:ext cx="2570163" cy="1320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b="1"/>
              <a:t>Τριτοβάθμιες:</a:t>
            </a:r>
          </a:p>
          <a:p>
            <a:pPr algn="ctr" eaLnBrk="1" hangingPunct="1">
              <a:spcBef>
                <a:spcPct val="0"/>
              </a:spcBef>
              <a:buFontTx/>
              <a:buNone/>
            </a:pPr>
            <a:r>
              <a:rPr lang="el-GR" altLang="el-GR" sz="2000"/>
              <a:t>Γνωστική κατάκτηση </a:t>
            </a:r>
          </a:p>
          <a:p>
            <a:pPr algn="ctr" eaLnBrk="1" hangingPunct="1">
              <a:spcBef>
                <a:spcPct val="0"/>
              </a:spcBef>
              <a:buFontTx/>
              <a:buNone/>
            </a:pPr>
            <a:r>
              <a:rPr lang="el-GR" altLang="el-GR" sz="2000"/>
              <a:t>και κριτική ανάλυση </a:t>
            </a:r>
          </a:p>
          <a:p>
            <a:pPr algn="ctr" eaLnBrk="1" hangingPunct="1">
              <a:spcBef>
                <a:spcPct val="0"/>
              </a:spcBef>
              <a:buFontTx/>
              <a:buNone/>
            </a:pPr>
            <a:r>
              <a:rPr lang="el-GR" altLang="el-GR" sz="2000"/>
              <a:t>του κειμένου</a:t>
            </a:r>
            <a:endParaRPr lang="el-GR" altLang="el-GR" sz="2000" b="1"/>
          </a:p>
        </p:txBody>
      </p:sp>
      <p:cxnSp>
        <p:nvCxnSpPr>
          <p:cNvPr id="46088" name="AutoShape 8"/>
          <p:cNvCxnSpPr>
            <a:cxnSpLocks noChangeShapeType="1"/>
            <a:stCxn id="46083" idx="2"/>
            <a:endCxn id="46084" idx="0"/>
          </p:cNvCxnSpPr>
          <p:nvPr/>
        </p:nvCxnSpPr>
        <p:spPr bwMode="auto">
          <a:xfrm flipH="1">
            <a:off x="1776413" y="1219200"/>
            <a:ext cx="2795587" cy="1295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6089" name="AutoShape 9"/>
          <p:cNvCxnSpPr>
            <a:cxnSpLocks noChangeShapeType="1"/>
            <a:stCxn id="46083" idx="2"/>
            <a:endCxn id="46085" idx="0"/>
          </p:cNvCxnSpPr>
          <p:nvPr/>
        </p:nvCxnSpPr>
        <p:spPr bwMode="auto">
          <a:xfrm>
            <a:off x="4572000" y="1219200"/>
            <a:ext cx="0" cy="3505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6090" name="AutoShape 10"/>
          <p:cNvCxnSpPr>
            <a:cxnSpLocks noChangeShapeType="1"/>
            <a:stCxn id="46083" idx="2"/>
          </p:cNvCxnSpPr>
          <p:nvPr/>
        </p:nvCxnSpPr>
        <p:spPr bwMode="auto">
          <a:xfrm>
            <a:off x="4572000" y="1219200"/>
            <a:ext cx="2581275" cy="1295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04241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1143000"/>
          </a:xfrm>
        </p:spPr>
        <p:txBody>
          <a:bodyPr>
            <a:normAutofit/>
          </a:bodyPr>
          <a:lstStyle/>
          <a:p>
            <a:r>
              <a:rPr lang="el-GR" sz="2800" b="1" dirty="0"/>
              <a:t>Περιεχόμενο του μαθήματος</a:t>
            </a:r>
            <a:r>
              <a:rPr lang="en-US" sz="2800" b="1" dirty="0"/>
              <a:t> </a:t>
            </a:r>
            <a:r>
              <a:rPr lang="en-US" sz="2800" b="1" dirty="0" smtClean="0"/>
              <a:t>2/2</a:t>
            </a:r>
            <a:endParaRPr lang="el-GR" sz="2800" dirty="0"/>
          </a:p>
        </p:txBody>
      </p:sp>
      <p:sp>
        <p:nvSpPr>
          <p:cNvPr id="3" name="Θέση περιεχομένου 2"/>
          <p:cNvSpPr>
            <a:spLocks noGrp="1"/>
          </p:cNvSpPr>
          <p:nvPr>
            <p:ph idx="1"/>
          </p:nvPr>
        </p:nvSpPr>
        <p:spPr/>
        <p:txBody>
          <a:bodyPr/>
          <a:lstStyle/>
          <a:p>
            <a:r>
              <a:rPr lang="el-GR" dirty="0"/>
              <a:t>Οικογενειακές πρακτικές για τη σχολική υποστήριξη της ανάγνωσης και γραφής. Τα κοινωνικά γραπτά.</a:t>
            </a:r>
          </a:p>
          <a:p>
            <a:r>
              <a:rPr lang="el-GR" dirty="0"/>
              <a:t>Διδακτικές εφαρμογές: ιστορίες, ποιήματα, τραγούδια, λεκτικά παιχνίδια. Παροχή ευκαιριών ανάγνωσης και γραφής: καθημερινές πράξεις, συμβολικό παιχνίδι, λογοτεχνία. Γραφή και ανάγνωση στην εποχή της Πληροφορικής.</a:t>
            </a:r>
          </a:p>
          <a:p>
            <a:pPr marL="68580" indent="0">
              <a:buNone/>
            </a:pPr>
            <a:endParaRPr lang="el-GR" dirty="0"/>
          </a:p>
        </p:txBody>
      </p:sp>
    </p:spTree>
    <p:extLst>
      <p:ext uri="{BB962C8B-B14F-4D97-AF65-F5344CB8AC3E}">
        <p14:creationId xmlns:p14="http://schemas.microsoft.com/office/powerpoint/2010/main" xmlns="" val="29347839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F20A2B-F143-4CF5-BCD9-01801EB1CE5A}" type="slidenum">
              <a:rPr lang="el-GR" altLang="el-GR" sz="1400" smtClean="0"/>
              <a:pPr eaLnBrk="1" hangingPunct="1">
                <a:spcBef>
                  <a:spcPct val="0"/>
                </a:spcBef>
                <a:buFontTx/>
                <a:buNone/>
              </a:pPr>
              <a:t>50</a:t>
            </a:fld>
            <a:endParaRPr lang="el-GR" altLang="el-GR" sz="1400" smtClean="0"/>
          </a:p>
        </p:txBody>
      </p:sp>
      <p:sp>
        <p:nvSpPr>
          <p:cNvPr id="47107" name="Rectangle 2"/>
          <p:cNvSpPr>
            <a:spLocks noGrp="1" noChangeArrowheads="1"/>
          </p:cNvSpPr>
          <p:nvPr>
            <p:ph type="title"/>
          </p:nvPr>
        </p:nvSpPr>
        <p:spPr>
          <a:xfrm>
            <a:off x="2019300" y="762000"/>
            <a:ext cx="5105400" cy="990600"/>
          </a:xfrm>
          <a:ln>
            <a:solidFill>
              <a:schemeClr val="tx1"/>
            </a:solidFill>
            <a:miter lim="800000"/>
            <a:headEnd/>
            <a:tailEnd/>
          </a:ln>
        </p:spPr>
        <p:txBody>
          <a:bodyPr/>
          <a:lstStyle/>
          <a:p>
            <a:pPr eaLnBrk="1" hangingPunct="1"/>
            <a:r>
              <a:rPr lang="el-GR" altLang="el-GR" sz="2800" smtClean="0"/>
              <a:t>Στάδια εκμάθησης της ανάγνωσης</a:t>
            </a:r>
          </a:p>
        </p:txBody>
      </p:sp>
      <p:sp>
        <p:nvSpPr>
          <p:cNvPr id="47108" name="Text Box 3"/>
          <p:cNvSpPr txBox="1">
            <a:spLocks noChangeArrowheads="1"/>
          </p:cNvSpPr>
          <p:nvPr/>
        </p:nvSpPr>
        <p:spPr bwMode="auto">
          <a:xfrm>
            <a:off x="1397000" y="2286000"/>
            <a:ext cx="6348413"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65000"/>
              </a:lnSpc>
              <a:spcBef>
                <a:spcPct val="0"/>
              </a:spcBef>
              <a:buFont typeface="Wingdings" pitchFamily="2" charset="2"/>
              <a:buChar char="Ø"/>
            </a:pPr>
            <a:r>
              <a:rPr lang="el-GR" altLang="el-GR" sz="2000"/>
              <a:t> </a:t>
            </a:r>
            <a:r>
              <a:rPr lang="el-GR" altLang="el-GR" sz="2600"/>
              <a:t>Μαγικό στάδιο</a:t>
            </a:r>
          </a:p>
          <a:p>
            <a:pPr eaLnBrk="1" hangingPunct="1">
              <a:lnSpc>
                <a:spcPct val="165000"/>
              </a:lnSpc>
              <a:spcBef>
                <a:spcPct val="0"/>
              </a:spcBef>
              <a:buFont typeface="Wingdings" pitchFamily="2" charset="2"/>
              <a:buChar char="Ø"/>
            </a:pPr>
            <a:r>
              <a:rPr lang="el-GR" altLang="el-GR" sz="2600"/>
              <a:t> Στάδιο αυτοαντίληψης ως αναγνώστη</a:t>
            </a:r>
          </a:p>
          <a:p>
            <a:pPr eaLnBrk="1" hangingPunct="1">
              <a:lnSpc>
                <a:spcPct val="165000"/>
              </a:lnSpc>
              <a:spcBef>
                <a:spcPct val="0"/>
              </a:spcBef>
              <a:buFont typeface="Wingdings" pitchFamily="2" charset="2"/>
              <a:buChar char="Ø"/>
            </a:pPr>
            <a:r>
              <a:rPr lang="el-GR" altLang="el-GR" sz="2600"/>
              <a:t> Στάδιο γεφυρώματος με τον αναγνώστη</a:t>
            </a:r>
          </a:p>
          <a:p>
            <a:pPr eaLnBrk="1" hangingPunct="1">
              <a:lnSpc>
                <a:spcPct val="165000"/>
              </a:lnSpc>
              <a:spcBef>
                <a:spcPct val="0"/>
              </a:spcBef>
              <a:buFont typeface="Wingdings" pitchFamily="2" charset="2"/>
              <a:buChar char="Ø"/>
            </a:pPr>
            <a:r>
              <a:rPr lang="el-GR" altLang="el-GR" sz="2600"/>
              <a:t> Στάδιο της απογείωσης του αναγνώστη</a:t>
            </a:r>
          </a:p>
          <a:p>
            <a:pPr eaLnBrk="1" hangingPunct="1">
              <a:lnSpc>
                <a:spcPct val="165000"/>
              </a:lnSpc>
              <a:spcBef>
                <a:spcPct val="0"/>
              </a:spcBef>
              <a:buFont typeface="Wingdings" pitchFamily="2" charset="2"/>
              <a:buChar char="Ø"/>
            </a:pPr>
            <a:r>
              <a:rPr lang="el-GR" altLang="el-GR" sz="2600"/>
              <a:t> Στάδιο ανεξάρτητου αναγνώστη</a:t>
            </a:r>
          </a:p>
          <a:p>
            <a:pPr eaLnBrk="1" hangingPunct="1">
              <a:lnSpc>
                <a:spcPct val="165000"/>
              </a:lnSpc>
              <a:spcBef>
                <a:spcPct val="0"/>
              </a:spcBef>
              <a:buFont typeface="Wingdings" pitchFamily="2" charset="2"/>
              <a:buNone/>
            </a:pPr>
            <a:r>
              <a:rPr lang="el-GR" altLang="el-GR" sz="2600"/>
              <a:t>				</a:t>
            </a:r>
            <a:r>
              <a:rPr lang="el-GR" altLang="el-GR" sz="1200"/>
              <a:t>(Κουτσουβάνου 2001: 22-24) </a:t>
            </a:r>
          </a:p>
        </p:txBody>
      </p:sp>
    </p:spTree>
    <p:extLst>
      <p:ext uri="{BB962C8B-B14F-4D97-AF65-F5344CB8AC3E}">
        <p14:creationId xmlns:p14="http://schemas.microsoft.com/office/powerpoint/2010/main" xmlns="" val="1327998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AC7FCA-6F07-4FC5-95CA-2AE5F0EC3111}" type="slidenum">
              <a:rPr lang="el-GR" altLang="el-GR" sz="1400" smtClean="0"/>
              <a:pPr eaLnBrk="1" hangingPunct="1">
                <a:spcBef>
                  <a:spcPct val="0"/>
                </a:spcBef>
                <a:buFontTx/>
                <a:buNone/>
              </a:pPr>
              <a:t>51</a:t>
            </a:fld>
            <a:endParaRPr lang="el-GR" altLang="el-GR" sz="1400" smtClean="0"/>
          </a:p>
        </p:txBody>
      </p:sp>
      <p:sp>
        <p:nvSpPr>
          <p:cNvPr id="48131" name="Rectangle 2"/>
          <p:cNvSpPr>
            <a:spLocks noGrp="1" noChangeArrowheads="1"/>
          </p:cNvSpPr>
          <p:nvPr>
            <p:ph type="title"/>
          </p:nvPr>
        </p:nvSpPr>
        <p:spPr>
          <a:xfrm>
            <a:off x="2971800" y="304800"/>
            <a:ext cx="3200400" cy="639763"/>
          </a:xfrm>
          <a:ln>
            <a:solidFill>
              <a:schemeClr val="tx1"/>
            </a:solidFill>
            <a:miter lim="800000"/>
            <a:headEnd/>
            <a:tailEnd/>
          </a:ln>
        </p:spPr>
        <p:txBody>
          <a:bodyPr>
            <a:normAutofit fontScale="90000"/>
          </a:bodyPr>
          <a:lstStyle/>
          <a:p>
            <a:pPr eaLnBrk="1" hangingPunct="1"/>
            <a:r>
              <a:rPr lang="el-GR" altLang="el-GR" sz="2400" smtClean="0"/>
              <a:t>Επαρκής αναγνώστης</a:t>
            </a:r>
          </a:p>
        </p:txBody>
      </p:sp>
      <p:sp>
        <p:nvSpPr>
          <p:cNvPr id="48132" name="Text Box 3"/>
          <p:cNvSpPr txBox="1">
            <a:spLocks noChangeArrowheads="1"/>
          </p:cNvSpPr>
          <p:nvPr/>
        </p:nvSpPr>
        <p:spPr bwMode="auto">
          <a:xfrm>
            <a:off x="669925" y="1370013"/>
            <a:ext cx="7958138" cy="21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40000"/>
              </a:lnSpc>
              <a:spcBef>
                <a:spcPct val="0"/>
              </a:spcBef>
              <a:buFontTx/>
              <a:buChar char="-"/>
            </a:pPr>
            <a:r>
              <a:rPr lang="el-GR" altLang="el-GR" sz="2400"/>
              <a:t> Συχνότητα: 250 λέξεις/ λεπτό π.</a:t>
            </a:r>
          </a:p>
          <a:p>
            <a:pPr eaLnBrk="1" hangingPunct="1">
              <a:lnSpc>
                <a:spcPct val="140000"/>
              </a:lnSpc>
              <a:spcBef>
                <a:spcPct val="0"/>
              </a:spcBef>
              <a:buFontTx/>
              <a:buChar char="-"/>
            </a:pPr>
            <a:r>
              <a:rPr lang="el-GR" altLang="el-GR" sz="2400"/>
              <a:t> Παρακολούθηση νοήματος και διόρθωση αναγνωστικών</a:t>
            </a:r>
          </a:p>
          <a:p>
            <a:pPr eaLnBrk="1" hangingPunct="1">
              <a:lnSpc>
                <a:spcPct val="140000"/>
              </a:lnSpc>
              <a:spcBef>
                <a:spcPct val="0"/>
              </a:spcBef>
              <a:buFontTx/>
              <a:buNone/>
            </a:pPr>
            <a:r>
              <a:rPr lang="el-GR" altLang="el-GR" sz="2400"/>
              <a:t>	λαθών ( όχι επιμονή στην αποκωδικοποίηση)</a:t>
            </a:r>
          </a:p>
          <a:p>
            <a:pPr eaLnBrk="1" hangingPunct="1">
              <a:lnSpc>
                <a:spcPct val="140000"/>
              </a:lnSpc>
              <a:spcBef>
                <a:spcPct val="0"/>
              </a:spcBef>
              <a:buFontTx/>
              <a:buNone/>
            </a:pPr>
            <a:r>
              <a:rPr lang="el-GR" altLang="el-GR" sz="2400"/>
              <a:t>- «Παιχνίδι μαντέματος»: δειγματοληπτική ανάγνωση</a:t>
            </a:r>
          </a:p>
        </p:txBody>
      </p:sp>
      <p:sp>
        <p:nvSpPr>
          <p:cNvPr id="48133" name="Text Box 4"/>
          <p:cNvSpPr txBox="1">
            <a:spLocks noChangeArrowheads="1"/>
          </p:cNvSpPr>
          <p:nvPr/>
        </p:nvSpPr>
        <p:spPr bwMode="auto">
          <a:xfrm>
            <a:off x="3219450" y="3962400"/>
            <a:ext cx="2703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Υποβοήθηση από:</a:t>
            </a:r>
          </a:p>
        </p:txBody>
      </p:sp>
      <p:sp>
        <p:nvSpPr>
          <p:cNvPr id="48134" name="Text Box 5"/>
          <p:cNvSpPr txBox="1">
            <a:spLocks noChangeArrowheads="1"/>
          </p:cNvSpPr>
          <p:nvPr/>
        </p:nvSpPr>
        <p:spPr bwMode="auto">
          <a:xfrm>
            <a:off x="1660525" y="4887913"/>
            <a:ext cx="18526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σημασιολογικό</a:t>
            </a:r>
          </a:p>
          <a:p>
            <a:pPr algn="ctr" eaLnBrk="1" hangingPunct="1">
              <a:spcBef>
                <a:spcPct val="0"/>
              </a:spcBef>
              <a:buFontTx/>
              <a:buNone/>
            </a:pPr>
            <a:r>
              <a:rPr lang="el-GR" altLang="el-GR" sz="2000"/>
              <a:t>περιεχόμενο</a:t>
            </a:r>
          </a:p>
        </p:txBody>
      </p:sp>
      <p:sp>
        <p:nvSpPr>
          <p:cNvPr id="48135" name="Text Box 6"/>
          <p:cNvSpPr txBox="1">
            <a:spLocks noChangeArrowheads="1"/>
          </p:cNvSpPr>
          <p:nvPr/>
        </p:nvSpPr>
        <p:spPr bwMode="auto">
          <a:xfrm>
            <a:off x="6308725" y="4735513"/>
            <a:ext cx="14081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συντακτική</a:t>
            </a:r>
          </a:p>
          <a:p>
            <a:pPr algn="ctr" eaLnBrk="1" hangingPunct="1">
              <a:spcBef>
                <a:spcPct val="0"/>
              </a:spcBef>
              <a:buFontTx/>
              <a:buNone/>
            </a:pPr>
            <a:r>
              <a:rPr lang="el-GR" altLang="el-GR" sz="2000"/>
              <a:t>δομή</a:t>
            </a:r>
          </a:p>
        </p:txBody>
      </p:sp>
      <p:sp>
        <p:nvSpPr>
          <p:cNvPr id="48136" name="AutoShape 7"/>
          <p:cNvSpPr>
            <a:spLocks noChangeArrowheads="1"/>
          </p:cNvSpPr>
          <p:nvPr/>
        </p:nvSpPr>
        <p:spPr bwMode="auto">
          <a:xfrm>
            <a:off x="4229100" y="3581400"/>
            <a:ext cx="685800" cy="381000"/>
          </a:xfrm>
          <a:prstGeom prst="downArrow">
            <a:avLst>
              <a:gd name="adj1" fmla="val 34722"/>
              <a:gd name="adj2" fmla="val 4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48137" name="Line 8"/>
          <p:cNvSpPr>
            <a:spLocks noChangeShapeType="1"/>
          </p:cNvSpPr>
          <p:nvPr/>
        </p:nvSpPr>
        <p:spPr bwMode="auto">
          <a:xfrm flipH="1">
            <a:off x="2743200" y="4419600"/>
            <a:ext cx="1828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48138" name="Line 9"/>
          <p:cNvSpPr>
            <a:spLocks noChangeShapeType="1"/>
          </p:cNvSpPr>
          <p:nvPr/>
        </p:nvSpPr>
        <p:spPr bwMode="auto">
          <a:xfrm>
            <a:off x="4572000" y="4419600"/>
            <a:ext cx="2362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3521023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97B70F-CDA5-4C55-B9EE-7AB3AF0E5878}" type="slidenum">
              <a:rPr lang="el-GR" altLang="el-GR" sz="1400" smtClean="0"/>
              <a:pPr eaLnBrk="1" hangingPunct="1">
                <a:spcBef>
                  <a:spcPct val="0"/>
                </a:spcBef>
                <a:buFontTx/>
                <a:buNone/>
              </a:pPr>
              <a:t>52</a:t>
            </a:fld>
            <a:endParaRPr lang="el-GR" altLang="el-GR" sz="1400" smtClean="0"/>
          </a:p>
        </p:txBody>
      </p:sp>
      <p:sp>
        <p:nvSpPr>
          <p:cNvPr id="49155" name="Rectangle 2"/>
          <p:cNvSpPr>
            <a:spLocks noChangeArrowheads="1"/>
          </p:cNvSpPr>
          <p:nvPr/>
        </p:nvSpPr>
        <p:spPr bwMode="auto">
          <a:xfrm>
            <a:off x="990600" y="457200"/>
            <a:ext cx="7772400" cy="598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50000"/>
              </a:spcBef>
              <a:buFontTx/>
              <a:buNone/>
            </a:pPr>
            <a:r>
              <a:rPr lang="el-GR" altLang="el-GR" sz="2400" b="1">
                <a:latin typeface="Arial Narrow" pitchFamily="34" charset="0"/>
              </a:rPr>
              <a:t>ΔΑΙΑΒΣΕ ΤΟ ΓΗΡΟΓΡΑ! ΜΡΟΠΕΙΣ!</a:t>
            </a:r>
            <a:r>
              <a:rPr lang="en-US" altLang="el-GR" sz="1800">
                <a:latin typeface="Arial Narrow" pitchFamily="34" charset="0"/>
              </a:rPr>
              <a:t>	</a:t>
            </a:r>
          </a:p>
          <a:p>
            <a:pPr eaLnBrk="1" hangingPunct="1">
              <a:lnSpc>
                <a:spcPct val="105000"/>
              </a:lnSpc>
              <a:spcBef>
                <a:spcPct val="50000"/>
              </a:spcBef>
              <a:buFontTx/>
              <a:buNone/>
            </a:pPr>
            <a:r>
              <a:rPr lang="en-US" altLang="el-GR" sz="1800">
                <a:latin typeface="Arial Narrow" pitchFamily="34" charset="0"/>
              </a:rPr>
              <a:t>	</a:t>
            </a:r>
            <a:r>
              <a:rPr lang="el-GR" altLang="el-GR">
                <a:latin typeface="Arial Narrow" pitchFamily="34" charset="0"/>
              </a:rPr>
              <a:t>Σνφμύωα με μια έυρενα στο Πισήναπιμετο του Κμτρπιαίζ, δεν πεαίζι ρλόο με τι σριέα ενίαι τοθοπειμετένα τα γταμάμρα σε μια λξέη, αεκρί το πώτρο και το ταελείτυο γάμρμα να ενίαι στη στωσή θσέη. Τα υλοπιόπα μροπούν να ενίαι σε τχίυεας θιέεσς και μροπετίε να διαβαιάεστε τις λιεξές χρωίς πλβημόρα. Ατυό γνίταει γαιτί ο απρώνθονις εκέγλφοας δεν δαεβζιάι γάμρμα γάμρμα κθάε λξέη αλλά τη λξέη σαν σνύλοο.</a:t>
            </a:r>
          </a:p>
          <a:p>
            <a:pPr eaLnBrk="1" hangingPunct="1">
              <a:lnSpc>
                <a:spcPct val="105000"/>
              </a:lnSpc>
              <a:spcBef>
                <a:spcPct val="50000"/>
              </a:spcBef>
              <a:buFontTx/>
              <a:buNone/>
            </a:pPr>
            <a:r>
              <a:rPr lang="en-US" altLang="el-GR">
                <a:latin typeface="Arial Narrow" pitchFamily="34" charset="0"/>
              </a:rPr>
              <a:t>	</a:t>
            </a:r>
            <a:r>
              <a:rPr lang="el-GR" altLang="el-GR">
                <a:latin typeface="Arial Narrow" pitchFamily="34" charset="0"/>
              </a:rPr>
              <a:t>Ατίπτσυεο, ε; </a:t>
            </a:r>
            <a:endParaRPr lang="en-US" altLang="el-GR">
              <a:latin typeface="Arial Narrow" pitchFamily="34" charset="0"/>
            </a:endParaRPr>
          </a:p>
        </p:txBody>
      </p:sp>
    </p:spTree>
    <p:extLst>
      <p:ext uri="{BB962C8B-B14F-4D97-AF65-F5344CB8AC3E}">
        <p14:creationId xmlns:p14="http://schemas.microsoft.com/office/powerpoint/2010/main" xmlns="" val="3512524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F2DBC4A-ADAB-4BC6-B334-0FCF9C66A8BC}" type="slidenum">
              <a:rPr lang="el-GR" altLang="el-GR" sz="1400" smtClean="0"/>
              <a:pPr eaLnBrk="1" hangingPunct="1">
                <a:spcBef>
                  <a:spcPct val="0"/>
                </a:spcBef>
                <a:buFontTx/>
                <a:buNone/>
              </a:pPr>
              <a:t>53</a:t>
            </a:fld>
            <a:endParaRPr lang="el-GR" altLang="el-GR" sz="1400" smtClean="0"/>
          </a:p>
        </p:txBody>
      </p:sp>
      <p:sp>
        <p:nvSpPr>
          <p:cNvPr id="50179" name="Rectangle 2"/>
          <p:cNvSpPr>
            <a:spLocks noGrp="1" noChangeArrowheads="1"/>
          </p:cNvSpPr>
          <p:nvPr>
            <p:ph type="title"/>
          </p:nvPr>
        </p:nvSpPr>
        <p:spPr>
          <a:xfrm>
            <a:off x="1790700" y="609600"/>
            <a:ext cx="5562600" cy="457200"/>
          </a:xfrm>
          <a:ln>
            <a:solidFill>
              <a:schemeClr val="tx1"/>
            </a:solidFill>
            <a:miter lim="800000"/>
            <a:headEnd/>
            <a:tailEnd/>
          </a:ln>
        </p:spPr>
        <p:txBody>
          <a:bodyPr>
            <a:normAutofit fontScale="90000"/>
          </a:bodyPr>
          <a:lstStyle/>
          <a:p>
            <a:pPr eaLnBrk="1" hangingPunct="1"/>
            <a:r>
              <a:rPr lang="el-GR" altLang="el-GR" sz="2400" smtClean="0"/>
              <a:t>Η έννοια του κενού ανάμεσα στις λέξεις</a:t>
            </a:r>
          </a:p>
        </p:txBody>
      </p:sp>
      <p:sp>
        <p:nvSpPr>
          <p:cNvPr id="50180" name="Text Box 4"/>
          <p:cNvSpPr txBox="1">
            <a:spLocks noChangeArrowheads="1"/>
          </p:cNvSpPr>
          <p:nvPr/>
        </p:nvSpPr>
        <p:spPr bwMode="auto">
          <a:xfrm>
            <a:off x="990600" y="1295400"/>
            <a:ext cx="7788275"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Συνεχής ροή του προφορικού λόγου</a:t>
            </a:r>
          </a:p>
          <a:p>
            <a:pPr algn="ctr" eaLnBrk="1" hangingPunct="1">
              <a:spcBef>
                <a:spcPct val="0"/>
              </a:spcBef>
              <a:buFontTx/>
              <a:buNone/>
            </a:pPr>
            <a:endParaRPr lang="el-GR" altLang="el-GR" sz="2400"/>
          </a:p>
          <a:p>
            <a:pPr algn="ctr" eaLnBrk="1" hangingPunct="1">
              <a:spcBef>
                <a:spcPct val="0"/>
              </a:spcBef>
              <a:buFontTx/>
              <a:buNone/>
            </a:pPr>
            <a:r>
              <a:rPr lang="el-GR" altLang="el-GR" sz="2400"/>
              <a:t>Προβλήματα στην κατάτμηση του γλωσσικού μηνύματος</a:t>
            </a:r>
          </a:p>
        </p:txBody>
      </p:sp>
      <p:sp>
        <p:nvSpPr>
          <p:cNvPr id="50181" name="AutoShape 5"/>
          <p:cNvSpPr>
            <a:spLocks noChangeArrowheads="1"/>
          </p:cNvSpPr>
          <p:nvPr/>
        </p:nvSpPr>
        <p:spPr bwMode="auto">
          <a:xfrm>
            <a:off x="4114800" y="17526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0182" name="AutoShape 6"/>
          <p:cNvSpPr>
            <a:spLocks noChangeArrowheads="1"/>
          </p:cNvSpPr>
          <p:nvPr/>
        </p:nvSpPr>
        <p:spPr bwMode="auto">
          <a:xfrm>
            <a:off x="4114800" y="25908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0183" name="Text Box 7"/>
          <p:cNvSpPr txBox="1">
            <a:spLocks noChangeArrowheads="1"/>
          </p:cNvSpPr>
          <p:nvPr/>
        </p:nvSpPr>
        <p:spPr bwMode="auto">
          <a:xfrm>
            <a:off x="1946275" y="2971800"/>
            <a:ext cx="524986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Χωρισμός της πρότασης με βάση</a:t>
            </a:r>
          </a:p>
          <a:p>
            <a:pPr algn="ctr" eaLnBrk="1" hangingPunct="1">
              <a:spcBef>
                <a:spcPct val="0"/>
              </a:spcBef>
              <a:buFontTx/>
              <a:buNone/>
            </a:pPr>
            <a:r>
              <a:rPr lang="el-GR" altLang="el-GR" sz="2400"/>
              <a:t>σημασιολογικά και όχι λεξικά κριτήρια</a:t>
            </a:r>
          </a:p>
        </p:txBody>
      </p:sp>
      <p:sp>
        <p:nvSpPr>
          <p:cNvPr id="50184" name="Text Box 8"/>
          <p:cNvSpPr txBox="1">
            <a:spLocks noChangeArrowheads="1"/>
          </p:cNvSpPr>
          <p:nvPr/>
        </p:nvSpPr>
        <p:spPr bwMode="auto">
          <a:xfrm>
            <a:off x="1220788" y="4459288"/>
            <a:ext cx="6702425" cy="18557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5000"/>
              </a:lnSpc>
              <a:spcBef>
                <a:spcPct val="0"/>
              </a:spcBef>
              <a:buFontTx/>
              <a:buNone/>
            </a:pPr>
            <a:r>
              <a:rPr lang="el-GR" altLang="el-GR" sz="2000" b="1"/>
              <a:t>Λάθη παιδιών:</a:t>
            </a:r>
          </a:p>
          <a:p>
            <a:pPr eaLnBrk="1" hangingPunct="1">
              <a:lnSpc>
                <a:spcPct val="115000"/>
              </a:lnSpc>
              <a:spcBef>
                <a:spcPct val="0"/>
              </a:spcBef>
            </a:pPr>
            <a:r>
              <a:rPr lang="el-GR" altLang="el-GR" sz="2000"/>
              <a:t> άρθρο + ουσιαστικό θεωρούνται μια ενότητα</a:t>
            </a:r>
          </a:p>
          <a:p>
            <a:pPr eaLnBrk="1" hangingPunct="1">
              <a:lnSpc>
                <a:spcPct val="115000"/>
              </a:lnSpc>
              <a:spcBef>
                <a:spcPct val="0"/>
              </a:spcBef>
            </a:pPr>
            <a:r>
              <a:rPr lang="el-GR" altLang="el-GR" sz="2000"/>
              <a:t> ομάδες γραμμάτων θεωρούνται λέξεις</a:t>
            </a:r>
          </a:p>
          <a:p>
            <a:pPr eaLnBrk="1" hangingPunct="1">
              <a:lnSpc>
                <a:spcPct val="115000"/>
              </a:lnSpc>
              <a:spcBef>
                <a:spcPct val="0"/>
              </a:spcBef>
            </a:pPr>
            <a:r>
              <a:rPr lang="el-GR" altLang="el-GR" sz="2000"/>
              <a:t> μεγάλες λέξεις χωρίζονται στα δύο</a:t>
            </a:r>
          </a:p>
          <a:p>
            <a:pPr eaLnBrk="1" hangingPunct="1">
              <a:lnSpc>
                <a:spcPct val="115000"/>
              </a:lnSpc>
              <a:spcBef>
                <a:spcPct val="0"/>
              </a:spcBef>
            </a:pPr>
            <a:r>
              <a:rPr lang="el-GR" altLang="el-GR" sz="2000"/>
              <a:t> προσάρτηση του τελικού </a:t>
            </a:r>
            <a:r>
              <a:rPr lang="el-GR" altLang="el-GR" sz="2000" b="1"/>
              <a:t>ν </a:t>
            </a:r>
            <a:r>
              <a:rPr lang="el-GR" altLang="el-GR" sz="2000"/>
              <a:t>στη λέξη (π.χ. νώμος, νουρά)</a:t>
            </a:r>
          </a:p>
        </p:txBody>
      </p:sp>
    </p:spTree>
    <p:extLst>
      <p:ext uri="{BB962C8B-B14F-4D97-AF65-F5344CB8AC3E}">
        <p14:creationId xmlns:p14="http://schemas.microsoft.com/office/powerpoint/2010/main" xmlns="" val="3303730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27AEF54-A087-413A-8D32-FB91D7617FEA}" type="slidenum">
              <a:rPr lang="el-GR" altLang="el-GR" sz="1400" smtClean="0"/>
              <a:pPr eaLnBrk="1" hangingPunct="1">
                <a:spcBef>
                  <a:spcPct val="0"/>
                </a:spcBef>
                <a:buFontTx/>
                <a:buNone/>
              </a:pPr>
              <a:t>54</a:t>
            </a:fld>
            <a:endParaRPr lang="el-GR" altLang="el-GR" sz="1400" smtClean="0"/>
          </a:p>
        </p:txBody>
      </p:sp>
      <p:sp>
        <p:nvSpPr>
          <p:cNvPr id="51203" name="AutoShape 5"/>
          <p:cNvSpPr>
            <a:spLocks noChangeArrowheads="1"/>
          </p:cNvSpPr>
          <p:nvPr/>
        </p:nvSpPr>
        <p:spPr bwMode="auto">
          <a:xfrm>
            <a:off x="457200" y="1600200"/>
            <a:ext cx="8229600" cy="3886200"/>
          </a:xfrm>
          <a:prstGeom prst="downArrowCallout">
            <a:avLst>
              <a:gd name="adj1" fmla="val 22627"/>
              <a:gd name="adj2" fmla="val 26794"/>
              <a:gd name="adj3" fmla="val 24639"/>
              <a:gd name="adj4" fmla="val 68301"/>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1204" name="Rectangle 2"/>
          <p:cNvSpPr>
            <a:spLocks noGrp="1" noChangeArrowheads="1"/>
          </p:cNvSpPr>
          <p:nvPr>
            <p:ph type="title"/>
          </p:nvPr>
        </p:nvSpPr>
        <p:spPr>
          <a:xfrm>
            <a:off x="2362200" y="304800"/>
            <a:ext cx="4419600" cy="868363"/>
          </a:xfrm>
          <a:ln>
            <a:solidFill>
              <a:schemeClr val="tx1"/>
            </a:solidFill>
            <a:miter lim="800000"/>
            <a:headEnd/>
            <a:tailEnd/>
          </a:ln>
        </p:spPr>
        <p:txBody>
          <a:bodyPr>
            <a:normAutofit fontScale="90000"/>
          </a:bodyPr>
          <a:lstStyle/>
          <a:p>
            <a:pPr eaLnBrk="1" hangingPunct="1"/>
            <a:r>
              <a:rPr lang="el-GR" altLang="el-GR" sz="2400" smtClean="0"/>
              <a:t>Συγχύσεις </a:t>
            </a:r>
            <a:br>
              <a:rPr lang="el-GR" altLang="el-GR" sz="2400" smtClean="0"/>
            </a:br>
            <a:r>
              <a:rPr lang="el-GR" altLang="el-GR" sz="2400" smtClean="0"/>
              <a:t>στην ορολογία της ανάγνωσης</a:t>
            </a:r>
          </a:p>
        </p:txBody>
      </p:sp>
      <p:sp>
        <p:nvSpPr>
          <p:cNvPr id="51205" name="Text Box 3"/>
          <p:cNvSpPr txBox="1">
            <a:spLocks noChangeArrowheads="1"/>
          </p:cNvSpPr>
          <p:nvPr/>
        </p:nvSpPr>
        <p:spPr bwMode="auto">
          <a:xfrm>
            <a:off x="579438" y="1600200"/>
            <a:ext cx="7985125"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40000"/>
              </a:lnSpc>
              <a:spcBef>
                <a:spcPct val="0"/>
              </a:spcBef>
              <a:buFont typeface="Wingdings" pitchFamily="2" charset="2"/>
              <a:buChar char="v"/>
            </a:pPr>
            <a:r>
              <a:rPr lang="el-GR" altLang="el-GR" sz="2400"/>
              <a:t> «Μικρό», «μεγάλο» γράμμα (αντί: «πεζό», «κεφαλαίο»)</a:t>
            </a:r>
          </a:p>
          <a:p>
            <a:pPr eaLnBrk="1" hangingPunct="1">
              <a:lnSpc>
                <a:spcPct val="140000"/>
              </a:lnSpc>
              <a:spcBef>
                <a:spcPct val="0"/>
              </a:spcBef>
              <a:buFont typeface="Wingdings" pitchFamily="2" charset="2"/>
              <a:buChar char="v"/>
            </a:pPr>
            <a:r>
              <a:rPr lang="el-GR" altLang="el-GR" sz="2400"/>
              <a:t> Διάκριση: «γράμμα» - «φθόγγος»</a:t>
            </a:r>
          </a:p>
          <a:p>
            <a:pPr eaLnBrk="1" hangingPunct="1">
              <a:lnSpc>
                <a:spcPct val="140000"/>
              </a:lnSpc>
              <a:spcBef>
                <a:spcPct val="0"/>
              </a:spcBef>
              <a:buFont typeface="Wingdings" pitchFamily="2" charset="2"/>
              <a:buChar char="v"/>
            </a:pPr>
            <a:r>
              <a:rPr lang="el-GR" altLang="el-GR" sz="2400"/>
              <a:t> «Επικεφαλίδα» (αντί: «τίτλος»)</a:t>
            </a:r>
          </a:p>
          <a:p>
            <a:pPr eaLnBrk="1" hangingPunct="1">
              <a:lnSpc>
                <a:spcPct val="140000"/>
              </a:lnSpc>
              <a:spcBef>
                <a:spcPct val="0"/>
              </a:spcBef>
              <a:buFont typeface="Wingdings" pitchFamily="2" charset="2"/>
              <a:buChar char="v"/>
            </a:pPr>
            <a:r>
              <a:rPr lang="el-GR" altLang="el-GR" sz="2400"/>
              <a:t> Όροι: «συγγραφέας», «εικονογράφος», «ιστορία», </a:t>
            </a:r>
          </a:p>
          <a:p>
            <a:pPr eaLnBrk="1" hangingPunct="1">
              <a:lnSpc>
                <a:spcPct val="140000"/>
              </a:lnSpc>
              <a:spcBef>
                <a:spcPct val="0"/>
              </a:spcBef>
              <a:buFont typeface="Wingdings" pitchFamily="2" charset="2"/>
              <a:buNone/>
            </a:pPr>
            <a:r>
              <a:rPr lang="el-GR" altLang="el-GR" sz="2400"/>
              <a:t>	«αφηγητής» κ.λπ.</a:t>
            </a:r>
          </a:p>
        </p:txBody>
      </p:sp>
      <p:sp>
        <p:nvSpPr>
          <p:cNvPr id="51206" name="Text Box 4"/>
          <p:cNvSpPr txBox="1">
            <a:spLocks noChangeArrowheads="1"/>
          </p:cNvSpPr>
          <p:nvPr/>
        </p:nvSpPr>
        <p:spPr bwMode="auto">
          <a:xfrm>
            <a:off x="2743200" y="5638800"/>
            <a:ext cx="3970338"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 typeface="Wingdings" pitchFamily="2" charset="2"/>
              <a:buNone/>
            </a:pPr>
            <a:r>
              <a:rPr lang="el-GR" altLang="el-GR" sz="2400"/>
              <a:t>Ο δάσκαλος: </a:t>
            </a:r>
          </a:p>
          <a:p>
            <a:pPr algn="ctr" eaLnBrk="1" hangingPunct="1">
              <a:spcBef>
                <a:spcPct val="0"/>
              </a:spcBef>
              <a:buFont typeface="Wingdings" pitchFamily="2" charset="2"/>
              <a:buNone/>
            </a:pPr>
            <a:r>
              <a:rPr lang="el-GR" altLang="el-GR" sz="2400" b="1" i="1"/>
              <a:t>χρήστης των ορθών όρων</a:t>
            </a:r>
          </a:p>
        </p:txBody>
      </p:sp>
    </p:spTree>
    <p:extLst>
      <p:ext uri="{BB962C8B-B14F-4D97-AF65-F5344CB8AC3E}">
        <p14:creationId xmlns:p14="http://schemas.microsoft.com/office/powerpoint/2010/main" xmlns="" val="2264876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7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1841B32-B711-4D55-8511-749EF17F1F71}" type="slidenum">
              <a:rPr lang="el-GR" altLang="el-GR" sz="1400" smtClean="0"/>
              <a:pPr eaLnBrk="1" hangingPunct="1">
                <a:spcBef>
                  <a:spcPct val="0"/>
                </a:spcBef>
                <a:buFontTx/>
                <a:buNone/>
              </a:pPr>
              <a:t>55</a:t>
            </a:fld>
            <a:endParaRPr lang="el-GR" altLang="el-GR" sz="1400" smtClean="0"/>
          </a:p>
        </p:txBody>
      </p:sp>
      <p:sp>
        <p:nvSpPr>
          <p:cNvPr id="52227" name="Rectangle 2"/>
          <p:cNvSpPr>
            <a:spLocks noGrp="1" noChangeArrowheads="1"/>
          </p:cNvSpPr>
          <p:nvPr>
            <p:ph type="title"/>
          </p:nvPr>
        </p:nvSpPr>
        <p:spPr>
          <a:noFill/>
          <a:ln>
            <a:solidFill>
              <a:schemeClr val="tx1"/>
            </a:solidFill>
            <a:miter lim="800000"/>
            <a:headEnd/>
            <a:tailEnd/>
          </a:ln>
        </p:spPr>
        <p:txBody>
          <a:bodyPr/>
          <a:lstStyle/>
          <a:p>
            <a:pPr eaLnBrk="1" hangingPunct="1"/>
            <a:r>
              <a:rPr lang="el-GR" altLang="el-GR" sz="3200" smtClean="0"/>
              <a:t>Προβλήματα </a:t>
            </a:r>
            <a:br>
              <a:rPr lang="el-GR" altLang="el-GR" sz="3200" smtClean="0"/>
            </a:br>
            <a:r>
              <a:rPr lang="el-GR" altLang="el-GR" sz="3200" smtClean="0"/>
              <a:t>στην κατάκτηση του αλφαβητισμού</a:t>
            </a:r>
          </a:p>
        </p:txBody>
      </p:sp>
      <p:sp>
        <p:nvSpPr>
          <p:cNvPr id="52228" name="Rectangle 3"/>
          <p:cNvSpPr>
            <a:spLocks noGrp="1" noChangeArrowheads="1"/>
          </p:cNvSpPr>
          <p:nvPr>
            <p:ph type="body" sz="half" idx="1"/>
          </p:nvPr>
        </p:nvSpPr>
        <p:spPr>
          <a:xfrm>
            <a:off x="457200" y="1600200"/>
            <a:ext cx="8435975" cy="4525963"/>
          </a:xfrm>
        </p:spPr>
        <p:txBody>
          <a:bodyPr>
            <a:normAutofit lnSpcReduction="10000"/>
          </a:bodyPr>
          <a:lstStyle/>
          <a:p>
            <a:pPr eaLnBrk="1" hangingPunct="1">
              <a:buFont typeface="Wingdings" pitchFamily="2" charset="2"/>
              <a:buChar char="Ø"/>
            </a:pPr>
            <a:r>
              <a:rPr lang="el-GR" altLang="el-GR" sz="2800" dirty="0" smtClean="0"/>
              <a:t> Τα σύμβολα είναι αφαιρετικά</a:t>
            </a:r>
          </a:p>
          <a:p>
            <a:pPr eaLnBrk="1" hangingPunct="1">
              <a:buFont typeface="Wingdings" pitchFamily="2" charset="2"/>
              <a:buNone/>
            </a:pPr>
            <a:r>
              <a:rPr lang="el-GR" altLang="el-GR" sz="2800" dirty="0" smtClean="0"/>
              <a:t>(</a:t>
            </a:r>
            <a:r>
              <a:rPr lang="el-GR" altLang="el-GR" sz="2400" dirty="0" smtClean="0"/>
              <a:t>αλφαβητικό σύστημα   -</a:t>
            </a:r>
            <a:r>
              <a:rPr lang="en-US" altLang="el-GR" sz="2400" dirty="0" smtClean="0"/>
              <a:t> </a:t>
            </a:r>
            <a:r>
              <a:rPr lang="el-GR" altLang="el-GR" sz="2400" smtClean="0"/>
              <a:t>εικονιστική </a:t>
            </a:r>
            <a:r>
              <a:rPr lang="el-GR" altLang="el-GR" sz="2400" dirty="0" smtClean="0"/>
              <a:t>γραφή, ιδεογράμματα)</a:t>
            </a:r>
          </a:p>
          <a:p>
            <a:pPr eaLnBrk="1" hangingPunct="1">
              <a:buFont typeface="Wingdings" pitchFamily="2" charset="2"/>
              <a:buNone/>
            </a:pPr>
            <a:endParaRPr lang="el-GR" altLang="el-GR" sz="2400" dirty="0" smtClean="0"/>
          </a:p>
          <a:p>
            <a:pPr eaLnBrk="1" hangingPunct="1">
              <a:buFont typeface="Wingdings" pitchFamily="2" charset="2"/>
              <a:buChar char="Ø"/>
            </a:pPr>
            <a:r>
              <a:rPr lang="el-GR" altLang="el-GR" sz="2800" dirty="0" smtClean="0"/>
              <a:t>Το αλφαβητικό σύστημα δεν είναι πλήρως φωνητικό</a:t>
            </a:r>
          </a:p>
          <a:p>
            <a:pPr eaLnBrk="1" hangingPunct="1">
              <a:buFont typeface="Wingdings" pitchFamily="2" charset="2"/>
              <a:buNone/>
            </a:pPr>
            <a:endParaRPr lang="el-GR" altLang="el-GR" sz="2800" dirty="0" smtClean="0"/>
          </a:p>
          <a:p>
            <a:pPr eaLnBrk="1" hangingPunct="1">
              <a:buFont typeface="Wingdings" pitchFamily="2" charset="2"/>
              <a:buChar char="Ø"/>
            </a:pPr>
            <a:r>
              <a:rPr lang="el-GR" altLang="el-GR" sz="2800" dirty="0" smtClean="0"/>
              <a:t>Τα </a:t>
            </a:r>
            <a:r>
              <a:rPr lang="el-GR" altLang="el-GR" sz="2800" dirty="0" err="1" smtClean="0"/>
              <a:t>γραφημικά</a:t>
            </a:r>
            <a:r>
              <a:rPr lang="el-GR" altLang="el-GR" sz="2800" dirty="0" smtClean="0"/>
              <a:t> στοιχεία των λέξεων αντιστοιχούν στα φωνήματα (δομικά στοιχεία) του προφορικού λόγου  </a:t>
            </a:r>
          </a:p>
        </p:txBody>
      </p:sp>
      <p:sp>
        <p:nvSpPr>
          <p:cNvPr id="52229" name="Text Box 7"/>
          <p:cNvSpPr txBox="1">
            <a:spLocks noChangeArrowheads="1"/>
          </p:cNvSpPr>
          <p:nvPr/>
        </p:nvSpPr>
        <p:spPr bwMode="auto">
          <a:xfrm>
            <a:off x="6280150" y="1865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xmlns="" val="3973554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236C25-4826-4E3B-A846-262EE90FF18D}" type="slidenum">
              <a:rPr lang="el-GR" altLang="el-GR" sz="1400" smtClean="0"/>
              <a:pPr eaLnBrk="1" hangingPunct="1">
                <a:spcBef>
                  <a:spcPct val="0"/>
                </a:spcBef>
                <a:buFontTx/>
                <a:buNone/>
              </a:pPr>
              <a:t>56</a:t>
            </a:fld>
            <a:endParaRPr lang="el-GR" altLang="el-GR" sz="1400" smtClean="0"/>
          </a:p>
        </p:txBody>
      </p:sp>
      <p:sp>
        <p:nvSpPr>
          <p:cNvPr id="53251" name="Rectangle 2"/>
          <p:cNvSpPr>
            <a:spLocks noGrp="1" noChangeArrowheads="1"/>
          </p:cNvSpPr>
          <p:nvPr>
            <p:ph type="title"/>
          </p:nvPr>
        </p:nvSpPr>
        <p:spPr>
          <a:xfrm>
            <a:off x="2095500" y="304800"/>
            <a:ext cx="4953000" cy="1143000"/>
          </a:xfrm>
          <a:ln>
            <a:solidFill>
              <a:schemeClr val="tx1"/>
            </a:solidFill>
            <a:miter lim="800000"/>
            <a:headEnd/>
            <a:tailEnd/>
          </a:ln>
        </p:spPr>
        <p:txBody>
          <a:bodyPr>
            <a:normAutofit fontScale="90000"/>
          </a:bodyPr>
          <a:lstStyle/>
          <a:p>
            <a:pPr eaLnBrk="1" hangingPunct="1"/>
            <a:r>
              <a:rPr lang="en-US" altLang="el-GR" sz="2800" smtClean="0"/>
              <a:t/>
            </a:r>
            <a:br>
              <a:rPr lang="en-US" altLang="el-GR" sz="2800" smtClean="0"/>
            </a:br>
            <a:r>
              <a:rPr lang="el-GR" altLang="el-GR" sz="2800" smtClean="0"/>
              <a:t>Φωνολογική συνειδητοποίηση</a:t>
            </a:r>
            <a:br>
              <a:rPr lang="el-GR" altLang="el-GR" sz="2800" smtClean="0"/>
            </a:br>
            <a:r>
              <a:rPr lang="el-GR" altLang="el-GR" sz="2800" smtClean="0"/>
              <a:t>(</a:t>
            </a:r>
            <a:r>
              <a:rPr lang="en-US" altLang="el-GR" sz="2800" smtClean="0"/>
              <a:t>“phonological awareness”)</a:t>
            </a:r>
            <a:r>
              <a:rPr lang="el-GR" altLang="el-GR" sz="2800" smtClean="0"/>
              <a:t/>
            </a:r>
            <a:br>
              <a:rPr lang="el-GR" altLang="el-GR" sz="2800" smtClean="0"/>
            </a:br>
            <a:endParaRPr lang="el-GR" altLang="el-GR" sz="2800" smtClean="0"/>
          </a:p>
        </p:txBody>
      </p:sp>
      <p:sp>
        <p:nvSpPr>
          <p:cNvPr id="53252" name="Text Box 3"/>
          <p:cNvSpPr txBox="1">
            <a:spLocks noChangeArrowheads="1"/>
          </p:cNvSpPr>
          <p:nvPr/>
        </p:nvSpPr>
        <p:spPr bwMode="auto">
          <a:xfrm>
            <a:off x="914400" y="2743200"/>
            <a:ext cx="2438400" cy="2387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000"/>
              <a:t>Ότι:</a:t>
            </a:r>
          </a:p>
          <a:p>
            <a:pPr algn="ctr" eaLnBrk="1" hangingPunct="1">
              <a:spcBef>
                <a:spcPct val="50000"/>
              </a:spcBef>
              <a:buFontTx/>
              <a:buNone/>
            </a:pPr>
            <a:r>
              <a:rPr lang="el-GR" altLang="el-GR" sz="2000"/>
              <a:t>Οι λέξεις αποτελούνται από επιμέρους ήχους, στους οποίους μπορούν να αναλυθούν</a:t>
            </a:r>
            <a:endParaRPr lang="el-GR" altLang="el-GR" sz="2400"/>
          </a:p>
        </p:txBody>
      </p:sp>
      <p:sp>
        <p:nvSpPr>
          <p:cNvPr id="53253" name="Text Box 4"/>
          <p:cNvSpPr txBox="1">
            <a:spLocks noChangeArrowheads="1"/>
          </p:cNvSpPr>
          <p:nvPr/>
        </p:nvSpPr>
        <p:spPr bwMode="auto">
          <a:xfrm>
            <a:off x="5562600" y="2743200"/>
            <a:ext cx="2438400" cy="269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000"/>
              <a:t>Ότι:</a:t>
            </a:r>
          </a:p>
          <a:p>
            <a:pPr algn="ctr" eaLnBrk="1" hangingPunct="1">
              <a:spcBef>
                <a:spcPct val="50000"/>
              </a:spcBef>
              <a:buFontTx/>
              <a:buNone/>
            </a:pPr>
            <a:r>
              <a:rPr lang="el-GR" altLang="el-GR" sz="2000"/>
              <a:t>Τα </a:t>
            </a:r>
            <a:r>
              <a:rPr lang="el-GR" altLang="el-GR" sz="2000" b="1" i="1"/>
              <a:t>γράμματα</a:t>
            </a:r>
          </a:p>
          <a:p>
            <a:pPr algn="ctr" eaLnBrk="1" hangingPunct="1">
              <a:spcBef>
                <a:spcPct val="50000"/>
              </a:spcBef>
              <a:buFontTx/>
              <a:buNone/>
            </a:pPr>
            <a:r>
              <a:rPr lang="el-GR" altLang="el-GR" sz="2000"/>
              <a:t>(ή γραφημικές μονάδες ή γραφήματα)</a:t>
            </a:r>
          </a:p>
          <a:p>
            <a:pPr algn="ctr" eaLnBrk="1" hangingPunct="1">
              <a:spcBef>
                <a:spcPct val="50000"/>
              </a:spcBef>
              <a:buFontTx/>
              <a:buNone/>
            </a:pPr>
            <a:r>
              <a:rPr lang="el-GR" altLang="el-GR" sz="2000"/>
              <a:t>αναπαριστάνουν </a:t>
            </a:r>
            <a:r>
              <a:rPr lang="el-GR" altLang="el-GR" sz="2000" b="1" i="1"/>
              <a:t>φωνήματα </a:t>
            </a:r>
            <a:r>
              <a:rPr lang="el-GR" altLang="el-GR" sz="2000"/>
              <a:t> </a:t>
            </a:r>
            <a:endParaRPr lang="el-GR" altLang="el-GR" sz="2400"/>
          </a:p>
        </p:txBody>
      </p:sp>
      <p:sp>
        <p:nvSpPr>
          <p:cNvPr id="53254" name="Line 5"/>
          <p:cNvSpPr>
            <a:spLocks noChangeShapeType="1"/>
          </p:cNvSpPr>
          <p:nvPr/>
        </p:nvSpPr>
        <p:spPr bwMode="auto">
          <a:xfrm flipH="1">
            <a:off x="2057400" y="1447800"/>
            <a:ext cx="2514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53255" name="Line 6"/>
          <p:cNvSpPr>
            <a:spLocks noChangeShapeType="1"/>
          </p:cNvSpPr>
          <p:nvPr/>
        </p:nvSpPr>
        <p:spPr bwMode="auto">
          <a:xfrm>
            <a:off x="4572000" y="1447800"/>
            <a:ext cx="2057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53256" name="Text Box 7"/>
          <p:cNvSpPr txBox="1">
            <a:spLocks noChangeArrowheads="1"/>
          </p:cNvSpPr>
          <p:nvPr/>
        </p:nvSpPr>
        <p:spPr bwMode="auto">
          <a:xfrm>
            <a:off x="5943600" y="5867400"/>
            <a:ext cx="1835150"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γραφοφωνημική</a:t>
            </a:r>
          </a:p>
          <a:p>
            <a:pPr algn="ctr" eaLnBrk="1" hangingPunct="1">
              <a:spcBef>
                <a:spcPct val="0"/>
              </a:spcBef>
              <a:buFontTx/>
              <a:buNone/>
            </a:pPr>
            <a:r>
              <a:rPr lang="el-GR" altLang="el-GR" sz="1800"/>
              <a:t>αντιστοιχία </a:t>
            </a:r>
          </a:p>
        </p:txBody>
      </p:sp>
      <p:sp>
        <p:nvSpPr>
          <p:cNvPr id="53257" name="Line 8"/>
          <p:cNvSpPr>
            <a:spLocks noChangeShapeType="1"/>
          </p:cNvSpPr>
          <p:nvPr/>
        </p:nvSpPr>
        <p:spPr bwMode="auto">
          <a:xfrm>
            <a:off x="6858000" y="5410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1842006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6FA89D-CA59-4FEE-99E7-0CDB51A34F8B}" type="slidenum">
              <a:rPr lang="el-GR" altLang="el-GR" sz="1400" smtClean="0"/>
              <a:pPr eaLnBrk="1" hangingPunct="1">
                <a:spcBef>
                  <a:spcPct val="0"/>
                </a:spcBef>
                <a:buFontTx/>
                <a:buNone/>
              </a:pPr>
              <a:t>57</a:t>
            </a:fld>
            <a:endParaRPr lang="el-GR" altLang="el-GR" sz="1400" smtClean="0"/>
          </a:p>
        </p:txBody>
      </p:sp>
      <p:sp>
        <p:nvSpPr>
          <p:cNvPr id="54275" name="Oval 15"/>
          <p:cNvSpPr>
            <a:spLocks noChangeArrowheads="1"/>
          </p:cNvSpPr>
          <p:nvPr/>
        </p:nvSpPr>
        <p:spPr bwMode="auto">
          <a:xfrm>
            <a:off x="3429000" y="1371600"/>
            <a:ext cx="23622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4276" name="Rectangle 2"/>
          <p:cNvSpPr>
            <a:spLocks noGrp="1" noChangeArrowheads="1"/>
          </p:cNvSpPr>
          <p:nvPr>
            <p:ph type="title"/>
          </p:nvPr>
        </p:nvSpPr>
        <p:spPr>
          <a:xfrm>
            <a:off x="1752600" y="381000"/>
            <a:ext cx="5638800" cy="838200"/>
          </a:xfrm>
          <a:ln>
            <a:solidFill>
              <a:schemeClr val="tx1"/>
            </a:solidFill>
            <a:miter lim="800000"/>
            <a:headEnd/>
            <a:tailEnd/>
          </a:ln>
        </p:spPr>
        <p:txBody>
          <a:bodyPr>
            <a:normAutofit fontScale="90000"/>
          </a:bodyPr>
          <a:lstStyle/>
          <a:p>
            <a:pPr eaLnBrk="1" hangingPunct="1"/>
            <a:r>
              <a:rPr lang="el-GR" altLang="el-GR" sz="2400" smtClean="0"/>
              <a:t>Σχέση φωνολογικής συνειδητοποίησης </a:t>
            </a:r>
            <a:br>
              <a:rPr lang="el-GR" altLang="el-GR" sz="2400" smtClean="0"/>
            </a:br>
            <a:r>
              <a:rPr lang="el-GR" altLang="el-GR" sz="2400" smtClean="0"/>
              <a:t>και εκμάθησης της ανάγνωσης</a:t>
            </a:r>
            <a:endParaRPr lang="el-GR" altLang="el-GR" smtClean="0"/>
          </a:p>
        </p:txBody>
      </p:sp>
      <p:sp>
        <p:nvSpPr>
          <p:cNvPr id="54277" name="Text Box 3"/>
          <p:cNvSpPr txBox="1">
            <a:spLocks noChangeArrowheads="1"/>
          </p:cNvSpPr>
          <p:nvPr/>
        </p:nvSpPr>
        <p:spPr bwMode="auto">
          <a:xfrm>
            <a:off x="3484563" y="1524000"/>
            <a:ext cx="2173287"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3 θεωρίες </a:t>
            </a:r>
          </a:p>
          <a:p>
            <a:pPr algn="ctr" eaLnBrk="1" hangingPunct="1">
              <a:spcBef>
                <a:spcPct val="0"/>
              </a:spcBef>
              <a:buFontTx/>
              <a:buNone/>
            </a:pPr>
            <a:r>
              <a:rPr lang="el-GR" altLang="el-GR" sz="1800"/>
              <a:t>για την αναγνώριση</a:t>
            </a:r>
          </a:p>
          <a:p>
            <a:pPr algn="ctr" eaLnBrk="1" hangingPunct="1">
              <a:spcBef>
                <a:spcPct val="0"/>
              </a:spcBef>
              <a:buFontTx/>
              <a:buNone/>
            </a:pPr>
            <a:r>
              <a:rPr lang="el-GR" altLang="el-GR" sz="1800"/>
              <a:t> των λέξεων:</a:t>
            </a:r>
          </a:p>
        </p:txBody>
      </p:sp>
      <p:sp>
        <p:nvSpPr>
          <p:cNvPr id="54278" name="Text Box 4"/>
          <p:cNvSpPr txBox="1">
            <a:spLocks noChangeArrowheads="1"/>
          </p:cNvSpPr>
          <p:nvPr/>
        </p:nvSpPr>
        <p:spPr bwMode="auto">
          <a:xfrm>
            <a:off x="304800" y="2971800"/>
            <a:ext cx="32448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Φωνημικής κωδικοποίησης</a:t>
            </a:r>
          </a:p>
          <a:p>
            <a:pPr algn="ctr" eaLnBrk="1" hangingPunct="1">
              <a:spcBef>
                <a:spcPct val="0"/>
              </a:spcBef>
              <a:buFontTx/>
              <a:buNone/>
            </a:pPr>
            <a:r>
              <a:rPr lang="el-GR" altLang="el-GR" sz="2000"/>
              <a:t>ή έμμεσης </a:t>
            </a:r>
          </a:p>
          <a:p>
            <a:pPr algn="ctr" eaLnBrk="1" hangingPunct="1">
              <a:spcBef>
                <a:spcPct val="0"/>
              </a:spcBef>
              <a:buFontTx/>
              <a:buNone/>
            </a:pPr>
            <a:r>
              <a:rPr lang="el-GR" altLang="el-GR" sz="2000"/>
              <a:t>λεξικής πρόσβασης</a:t>
            </a:r>
          </a:p>
        </p:txBody>
      </p:sp>
      <p:sp>
        <p:nvSpPr>
          <p:cNvPr id="54279" name="Rectangle 5"/>
          <p:cNvSpPr>
            <a:spLocks noChangeArrowheads="1"/>
          </p:cNvSpPr>
          <p:nvPr/>
        </p:nvSpPr>
        <p:spPr bwMode="auto">
          <a:xfrm>
            <a:off x="609600" y="4495800"/>
            <a:ext cx="1981200" cy="7064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50000"/>
              </a:spcBef>
              <a:buFontTx/>
              <a:buNone/>
            </a:pPr>
            <a:r>
              <a:rPr lang="el-GR" altLang="el-GR" sz="1800"/>
              <a:t>γραφοφωνημική</a:t>
            </a:r>
          </a:p>
          <a:p>
            <a:pPr algn="ctr" eaLnBrk="1" hangingPunct="1">
              <a:lnSpc>
                <a:spcPct val="85000"/>
              </a:lnSpc>
              <a:spcBef>
                <a:spcPct val="50000"/>
              </a:spcBef>
              <a:buFontTx/>
              <a:buNone/>
            </a:pPr>
            <a:r>
              <a:rPr lang="el-GR" altLang="el-GR" sz="1800"/>
              <a:t>αντιστοιχία </a:t>
            </a:r>
          </a:p>
        </p:txBody>
      </p:sp>
      <p:sp>
        <p:nvSpPr>
          <p:cNvPr id="54280" name="Text Box 6"/>
          <p:cNvSpPr txBox="1">
            <a:spLocks noChangeArrowheads="1"/>
          </p:cNvSpPr>
          <p:nvPr/>
        </p:nvSpPr>
        <p:spPr bwMode="auto">
          <a:xfrm>
            <a:off x="3335338" y="4267200"/>
            <a:ext cx="247173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Άμεσης </a:t>
            </a:r>
          </a:p>
          <a:p>
            <a:pPr algn="ctr" eaLnBrk="1" hangingPunct="1">
              <a:spcBef>
                <a:spcPct val="0"/>
              </a:spcBef>
              <a:buFontTx/>
              <a:buNone/>
            </a:pPr>
            <a:r>
              <a:rPr lang="el-GR" altLang="el-GR" sz="2000"/>
              <a:t>λεξικής πρόσβασης</a:t>
            </a:r>
            <a:r>
              <a:rPr lang="el-GR" altLang="el-GR" sz="2400"/>
              <a:t> </a:t>
            </a:r>
          </a:p>
        </p:txBody>
      </p:sp>
      <p:sp>
        <p:nvSpPr>
          <p:cNvPr id="54281" name="Text Box 8"/>
          <p:cNvSpPr txBox="1">
            <a:spLocks noChangeArrowheads="1"/>
          </p:cNvSpPr>
          <p:nvPr/>
        </p:nvSpPr>
        <p:spPr bwMode="auto">
          <a:xfrm>
            <a:off x="3429000" y="5486400"/>
            <a:ext cx="2741613" cy="925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οπτική αναπαράσταση</a:t>
            </a:r>
          </a:p>
          <a:p>
            <a:pPr algn="ctr" eaLnBrk="1" hangingPunct="1">
              <a:spcBef>
                <a:spcPct val="0"/>
              </a:spcBef>
              <a:buFontTx/>
              <a:buNone/>
            </a:pPr>
            <a:r>
              <a:rPr lang="el-GR" altLang="el-GR" sz="1800"/>
              <a:t>= εννοιολογική ταυτότητα</a:t>
            </a:r>
          </a:p>
          <a:p>
            <a:pPr algn="ctr" eaLnBrk="1" hangingPunct="1">
              <a:spcBef>
                <a:spcPct val="0"/>
              </a:spcBef>
              <a:buFontTx/>
              <a:buNone/>
            </a:pPr>
            <a:r>
              <a:rPr lang="el-GR" altLang="el-GR" sz="1800"/>
              <a:t>της λέξης</a:t>
            </a:r>
          </a:p>
        </p:txBody>
      </p:sp>
      <p:sp>
        <p:nvSpPr>
          <p:cNvPr id="54282" name="Text Box 9"/>
          <p:cNvSpPr txBox="1">
            <a:spLocks noChangeArrowheads="1"/>
          </p:cNvSpPr>
          <p:nvPr/>
        </p:nvSpPr>
        <p:spPr bwMode="auto">
          <a:xfrm>
            <a:off x="6477000" y="3171825"/>
            <a:ext cx="19113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Διττής </a:t>
            </a:r>
          </a:p>
          <a:p>
            <a:pPr algn="ctr" eaLnBrk="1" hangingPunct="1">
              <a:spcBef>
                <a:spcPct val="0"/>
              </a:spcBef>
              <a:buFontTx/>
              <a:buNone/>
            </a:pPr>
            <a:r>
              <a:rPr lang="el-GR" altLang="el-GR" sz="2000"/>
              <a:t>κωδικοποίησης</a:t>
            </a:r>
          </a:p>
        </p:txBody>
      </p:sp>
      <p:sp>
        <p:nvSpPr>
          <p:cNvPr id="54283" name="Text Box 10"/>
          <p:cNvSpPr txBox="1">
            <a:spLocks noChangeArrowheads="1"/>
          </p:cNvSpPr>
          <p:nvPr/>
        </p:nvSpPr>
        <p:spPr bwMode="auto">
          <a:xfrm>
            <a:off x="6629400" y="4343400"/>
            <a:ext cx="1735138" cy="925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ταυτόχρονη</a:t>
            </a:r>
          </a:p>
          <a:p>
            <a:pPr algn="ctr" eaLnBrk="1" hangingPunct="1">
              <a:spcBef>
                <a:spcPct val="0"/>
              </a:spcBef>
              <a:buFontTx/>
              <a:buNone/>
            </a:pPr>
            <a:r>
              <a:rPr lang="el-GR" altLang="el-GR" sz="1800"/>
              <a:t>αξιοποίηση </a:t>
            </a:r>
          </a:p>
          <a:p>
            <a:pPr algn="ctr" eaLnBrk="1" hangingPunct="1">
              <a:spcBef>
                <a:spcPct val="0"/>
              </a:spcBef>
              <a:buFontTx/>
              <a:buNone/>
            </a:pPr>
            <a:r>
              <a:rPr lang="el-GR" altLang="el-GR" sz="1800"/>
              <a:t>των άλλων δύο</a:t>
            </a:r>
          </a:p>
        </p:txBody>
      </p:sp>
      <p:sp>
        <p:nvSpPr>
          <p:cNvPr id="54284" name="AutoShape 11"/>
          <p:cNvSpPr>
            <a:spLocks noChangeArrowheads="1"/>
          </p:cNvSpPr>
          <p:nvPr/>
        </p:nvSpPr>
        <p:spPr bwMode="auto">
          <a:xfrm>
            <a:off x="1524000" y="40386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4285" name="AutoShape 12"/>
          <p:cNvSpPr>
            <a:spLocks noChangeArrowheads="1"/>
          </p:cNvSpPr>
          <p:nvPr/>
        </p:nvSpPr>
        <p:spPr bwMode="auto">
          <a:xfrm>
            <a:off x="4381500" y="50292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4286" name="AutoShape 13"/>
          <p:cNvSpPr>
            <a:spLocks noChangeArrowheads="1"/>
          </p:cNvSpPr>
          <p:nvPr/>
        </p:nvSpPr>
        <p:spPr bwMode="auto">
          <a:xfrm>
            <a:off x="7239000" y="38862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4287" name="Line 16"/>
          <p:cNvSpPr>
            <a:spLocks noChangeShapeType="1"/>
          </p:cNvSpPr>
          <p:nvPr/>
        </p:nvSpPr>
        <p:spPr bwMode="auto">
          <a:xfrm flipH="1">
            <a:off x="2362200" y="2667000"/>
            <a:ext cx="2209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54288" name="Line 17"/>
          <p:cNvSpPr>
            <a:spLocks noChangeShapeType="1"/>
          </p:cNvSpPr>
          <p:nvPr/>
        </p:nvSpPr>
        <p:spPr bwMode="auto">
          <a:xfrm>
            <a:off x="4572000" y="26670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54289" name="Line 18"/>
          <p:cNvSpPr>
            <a:spLocks noChangeShapeType="1"/>
          </p:cNvSpPr>
          <p:nvPr/>
        </p:nvSpPr>
        <p:spPr bwMode="auto">
          <a:xfrm>
            <a:off x="4572000" y="2667000"/>
            <a:ext cx="2743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1459237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5897CE4-363A-4131-BBD0-BF97C18BA23A}" type="slidenum">
              <a:rPr lang="el-GR" altLang="el-GR" sz="1400" smtClean="0"/>
              <a:pPr eaLnBrk="1" hangingPunct="1">
                <a:spcBef>
                  <a:spcPct val="0"/>
                </a:spcBef>
                <a:buFontTx/>
                <a:buNone/>
              </a:pPr>
              <a:t>58</a:t>
            </a:fld>
            <a:endParaRPr lang="el-GR" altLang="el-GR" sz="1400" smtClean="0"/>
          </a:p>
        </p:txBody>
      </p:sp>
      <p:sp>
        <p:nvSpPr>
          <p:cNvPr id="55299" name="Rectangle 2"/>
          <p:cNvSpPr>
            <a:spLocks noGrp="1" noChangeArrowheads="1"/>
          </p:cNvSpPr>
          <p:nvPr>
            <p:ph type="title"/>
          </p:nvPr>
        </p:nvSpPr>
        <p:spPr>
          <a:xfrm>
            <a:off x="1828800" y="381000"/>
            <a:ext cx="5486400" cy="762000"/>
          </a:xfrm>
          <a:ln>
            <a:solidFill>
              <a:schemeClr val="tx1"/>
            </a:solidFill>
            <a:miter lim="800000"/>
            <a:headEnd/>
            <a:tailEnd/>
          </a:ln>
        </p:spPr>
        <p:txBody>
          <a:bodyPr>
            <a:normAutofit fontScale="90000"/>
          </a:bodyPr>
          <a:lstStyle/>
          <a:p>
            <a:pPr eaLnBrk="1" hangingPunct="1"/>
            <a:r>
              <a:rPr lang="el-GR" altLang="el-GR" sz="2400" smtClean="0"/>
              <a:t>Παραδοσιακές μέθοδοι διδασκαλίας της πρώτης ανάγνωσης και γραφής</a:t>
            </a:r>
          </a:p>
        </p:txBody>
      </p:sp>
      <p:sp>
        <p:nvSpPr>
          <p:cNvPr id="55300" name="Text Box 3"/>
          <p:cNvSpPr txBox="1">
            <a:spLocks noChangeArrowheads="1"/>
          </p:cNvSpPr>
          <p:nvPr/>
        </p:nvSpPr>
        <p:spPr bwMode="auto">
          <a:xfrm>
            <a:off x="1195388" y="1676400"/>
            <a:ext cx="6751637"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AutoNum type="arabicPeriod"/>
            </a:pPr>
            <a:r>
              <a:rPr lang="el-GR" altLang="el-GR" sz="2400"/>
              <a:t>Η αλφαβητική μέθοδος</a:t>
            </a:r>
          </a:p>
          <a:p>
            <a:pPr eaLnBrk="1" hangingPunct="1">
              <a:lnSpc>
                <a:spcPct val="150000"/>
              </a:lnSpc>
              <a:spcBef>
                <a:spcPct val="0"/>
              </a:spcBef>
              <a:buFontTx/>
              <a:buAutoNum type="arabicPeriod"/>
            </a:pPr>
            <a:r>
              <a:rPr lang="el-GR" altLang="el-GR" sz="2400"/>
              <a:t>Η φωνητική μέθοδος</a:t>
            </a:r>
          </a:p>
          <a:p>
            <a:pPr eaLnBrk="1" hangingPunct="1">
              <a:lnSpc>
                <a:spcPct val="150000"/>
              </a:lnSpc>
              <a:spcBef>
                <a:spcPct val="0"/>
              </a:spcBef>
              <a:buFontTx/>
              <a:buAutoNum type="arabicPeriod"/>
            </a:pPr>
            <a:r>
              <a:rPr lang="el-GR" altLang="el-GR" sz="2400"/>
              <a:t>Η φωνομιμητική μέθοδος</a:t>
            </a:r>
          </a:p>
          <a:p>
            <a:pPr eaLnBrk="1" hangingPunct="1">
              <a:lnSpc>
                <a:spcPct val="150000"/>
              </a:lnSpc>
              <a:spcBef>
                <a:spcPct val="0"/>
              </a:spcBef>
              <a:buFontTx/>
              <a:buAutoNum type="arabicPeriod"/>
            </a:pPr>
            <a:r>
              <a:rPr lang="el-GR" altLang="el-GR" sz="2400"/>
              <a:t>Η ολική-αναλυτική μέθοδος (μέθοδος </a:t>
            </a:r>
            <a:r>
              <a:rPr lang="en-US" altLang="el-GR" sz="2400"/>
              <a:t>Decroly)</a:t>
            </a:r>
          </a:p>
          <a:p>
            <a:pPr eaLnBrk="1" hangingPunct="1">
              <a:lnSpc>
                <a:spcPct val="150000"/>
              </a:lnSpc>
              <a:spcBef>
                <a:spcPct val="0"/>
              </a:spcBef>
              <a:buFontTx/>
              <a:buAutoNum type="arabicPeriod"/>
            </a:pPr>
            <a:r>
              <a:rPr lang="en-US" altLang="el-GR" sz="2400"/>
              <a:t>H</a:t>
            </a:r>
            <a:r>
              <a:rPr lang="el-GR" altLang="el-GR" sz="2400"/>
              <a:t> αναλυτικο-συνθετική μέθοδος</a:t>
            </a:r>
          </a:p>
          <a:p>
            <a:pPr eaLnBrk="1" hangingPunct="1">
              <a:lnSpc>
                <a:spcPct val="150000"/>
              </a:lnSpc>
              <a:spcBef>
                <a:spcPct val="0"/>
              </a:spcBef>
              <a:buFontTx/>
              <a:buAutoNum type="arabicPeriod"/>
            </a:pPr>
            <a:r>
              <a:rPr lang="el-GR" altLang="el-GR" sz="2400"/>
              <a:t>Η μέθοδος του Παιδαγωγικού Ινστιτούτου</a:t>
            </a:r>
          </a:p>
          <a:p>
            <a:pPr eaLnBrk="1" hangingPunct="1">
              <a:lnSpc>
                <a:spcPct val="150000"/>
              </a:lnSpc>
              <a:spcBef>
                <a:spcPct val="0"/>
              </a:spcBef>
              <a:buFontTx/>
              <a:buAutoNum type="arabicPeriod"/>
            </a:pPr>
            <a:r>
              <a:rPr lang="el-GR" altLang="el-GR" sz="2400"/>
              <a:t>Η μέθοδος </a:t>
            </a:r>
            <a:r>
              <a:rPr lang="en-US" altLang="el-GR" sz="2400"/>
              <a:t>Montessori</a:t>
            </a:r>
            <a:endParaRPr lang="el-GR" altLang="el-GR" sz="2400"/>
          </a:p>
        </p:txBody>
      </p:sp>
    </p:spTree>
    <p:extLst>
      <p:ext uri="{BB962C8B-B14F-4D97-AF65-F5344CB8AC3E}">
        <p14:creationId xmlns:p14="http://schemas.microsoft.com/office/powerpoint/2010/main" xmlns="" val="2645889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DidaskaliaPrwtisGrafis.jpg"/>
          <p:cNvPicPr>
            <a:picLocks noChangeAspect="1"/>
          </p:cNvPicPr>
          <p:nvPr/>
        </p:nvPicPr>
        <p:blipFill>
          <a:blip r:embed="rId2" cstate="print"/>
          <a:stretch>
            <a:fillRect/>
          </a:stretch>
        </p:blipFill>
        <p:spPr>
          <a:xfrm>
            <a:off x="1547664" y="0"/>
            <a:ext cx="6249872"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2609D36-79EE-4E8B-B735-BE755F786F87}" type="slidenum">
              <a:rPr lang="el-GR" altLang="el-GR" sz="1400" smtClean="0"/>
              <a:pPr eaLnBrk="1" hangingPunct="1">
                <a:spcBef>
                  <a:spcPct val="0"/>
                </a:spcBef>
                <a:buFontTx/>
                <a:buNone/>
              </a:pPr>
              <a:t>6</a:t>
            </a:fld>
            <a:endParaRPr lang="el-GR" altLang="el-GR" sz="1400" smtClean="0"/>
          </a:p>
        </p:txBody>
      </p:sp>
      <p:sp>
        <p:nvSpPr>
          <p:cNvPr id="3075" name="Text Box 2"/>
          <p:cNvSpPr txBox="1">
            <a:spLocks noChangeArrowheads="1"/>
          </p:cNvSpPr>
          <p:nvPr/>
        </p:nvSpPr>
        <p:spPr bwMode="auto">
          <a:xfrm>
            <a:off x="1187624" y="1298575"/>
            <a:ext cx="6749876"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l-GR" sz="2400" i="1" dirty="0">
              <a:cs typeface="Times New Roman" pitchFamily="18" charset="0"/>
            </a:endParaRPr>
          </a:p>
          <a:p>
            <a:pPr eaLnBrk="1" hangingPunct="1">
              <a:spcBef>
                <a:spcPct val="0"/>
              </a:spcBef>
              <a:buFontTx/>
              <a:buNone/>
            </a:pPr>
            <a:r>
              <a:rPr lang="el-GR" altLang="el-GR" sz="2400" b="1" i="1" dirty="0">
                <a:cs typeface="Times New Roman" pitchFamily="18" charset="0"/>
              </a:rPr>
              <a:t>Ήξερε πολλές ώρες: ήξερε την ώρα που ξυπνά,</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την ώρα του ελεύθερου χρόνου, </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την ώρα που πρέπει να πάει σπίτι,</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την ώρα της τηλεόρασης,</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την ώρα που έπρεπε να μου δώσει ένα φιλί.</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Ήξερε όλες τις σημαντικές ώρες,</a:t>
            </a:r>
            <a:endParaRPr lang="el-GR" altLang="el-GR" sz="2400" b="1" dirty="0">
              <a:cs typeface="Times New Roman" pitchFamily="18" charset="0"/>
            </a:endParaRPr>
          </a:p>
          <a:p>
            <a:pPr eaLnBrk="1" hangingPunct="1">
              <a:spcBef>
                <a:spcPct val="0"/>
              </a:spcBef>
              <a:buFontTx/>
              <a:buNone/>
            </a:pPr>
            <a:r>
              <a:rPr lang="el-GR" altLang="el-GR" sz="2400" b="1" i="1" dirty="0">
                <a:cs typeface="Times New Roman" pitchFamily="18" charset="0"/>
              </a:rPr>
              <a:t>όχι όμως την ώρα δύο και μισή.</a:t>
            </a:r>
            <a:endParaRPr lang="el-GR" altLang="el-GR" sz="2400" b="1" dirty="0">
              <a:cs typeface="Times New Roman" pitchFamily="18" charset="0"/>
            </a:endParaRPr>
          </a:p>
          <a:p>
            <a:pPr eaLnBrk="1" hangingPunct="1">
              <a:spcBef>
                <a:spcPct val="0"/>
              </a:spcBef>
              <a:buFontTx/>
              <a:buNone/>
            </a:pPr>
            <a:r>
              <a:rPr lang="el-GR" altLang="el-GR" sz="2400" dirty="0">
                <a:cs typeface="Times New Roman" pitchFamily="18" charset="0"/>
              </a:rPr>
              <a:t>	</a:t>
            </a:r>
          </a:p>
          <a:p>
            <a:pPr eaLnBrk="1" hangingPunct="1">
              <a:spcBef>
                <a:spcPct val="0"/>
              </a:spcBef>
              <a:buFontTx/>
              <a:buNone/>
            </a:pPr>
            <a:r>
              <a:rPr lang="en-US" altLang="el-GR" sz="1800" dirty="0">
                <a:cs typeface="Times New Roman" pitchFamily="18" charset="0"/>
              </a:rPr>
              <a:t>	</a:t>
            </a:r>
            <a:r>
              <a:rPr lang="el-GR" altLang="el-GR" sz="1800" dirty="0">
                <a:cs typeface="Times New Roman" pitchFamily="18" charset="0"/>
              </a:rPr>
              <a:t>(</a:t>
            </a:r>
            <a:r>
              <a:rPr lang="en-US" altLang="el-GR" sz="1800" dirty="0" err="1">
                <a:cs typeface="Times New Roman" pitchFamily="18" charset="0"/>
              </a:rPr>
              <a:t>Fanthorpe</a:t>
            </a:r>
            <a:r>
              <a:rPr lang="en-US" altLang="el-GR" sz="1800" dirty="0">
                <a:cs typeface="Times New Roman" pitchFamily="18" charset="0"/>
              </a:rPr>
              <a:t> 1992:</a:t>
            </a:r>
            <a:r>
              <a:rPr lang="el-GR" altLang="el-GR" sz="1800" dirty="0">
                <a:cs typeface="Times New Roman" pitchFamily="18" charset="0"/>
              </a:rPr>
              <a:t>  </a:t>
            </a:r>
            <a:r>
              <a:rPr lang="en-US" altLang="el-GR" sz="1800" dirty="0">
                <a:cs typeface="Times New Roman" pitchFamily="18" charset="0"/>
              </a:rPr>
              <a:t>32-33, </a:t>
            </a:r>
            <a:r>
              <a:rPr lang="el-GR" altLang="el-GR" sz="1800" dirty="0">
                <a:cs typeface="Times New Roman" pitchFamily="18" charset="0"/>
              </a:rPr>
              <a:t>στο </a:t>
            </a:r>
            <a:r>
              <a:rPr lang="en-US" altLang="el-GR" sz="1800" dirty="0">
                <a:cs typeface="Times New Roman" pitchFamily="18" charset="0"/>
              </a:rPr>
              <a:t>Riley 2002: 40)</a:t>
            </a:r>
            <a:endParaRPr lang="el-GR" altLang="el-GR" sz="1800" dirty="0">
              <a:cs typeface="Times New Roman" pitchFamily="18" charset="0"/>
            </a:endParaRPr>
          </a:p>
          <a:p>
            <a:pPr eaLnBrk="1" hangingPunct="1">
              <a:spcBef>
                <a:spcPct val="0"/>
              </a:spcBef>
              <a:buFontTx/>
              <a:buNone/>
            </a:pPr>
            <a:endParaRPr lang="el-GR" altLang="el-GR" sz="1800" dirty="0"/>
          </a:p>
        </p:txBody>
      </p:sp>
    </p:spTree>
    <p:extLst>
      <p:ext uri="{BB962C8B-B14F-4D97-AF65-F5344CB8AC3E}">
        <p14:creationId xmlns:p14="http://schemas.microsoft.com/office/powerpoint/2010/main" xmlns="" val="1868803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F885ABC-DC8D-4A89-B7DC-F3B1CFE3E7DD}" type="slidenum">
              <a:rPr lang="el-GR" altLang="el-GR" sz="1400" smtClean="0"/>
              <a:pPr eaLnBrk="1" hangingPunct="1">
                <a:spcBef>
                  <a:spcPct val="0"/>
                </a:spcBef>
                <a:buFontTx/>
                <a:buNone/>
              </a:pPr>
              <a:t>60</a:t>
            </a:fld>
            <a:endParaRPr lang="el-GR" altLang="el-GR" sz="1400" smtClean="0"/>
          </a:p>
        </p:txBody>
      </p:sp>
      <p:sp>
        <p:nvSpPr>
          <p:cNvPr id="56323" name="Rectangle 3"/>
          <p:cNvSpPr>
            <a:spLocks noGrp="1" noChangeArrowheads="1"/>
          </p:cNvSpPr>
          <p:nvPr>
            <p:ph type="title"/>
          </p:nvPr>
        </p:nvSpPr>
        <p:spPr>
          <a:xfrm>
            <a:off x="647700" y="609600"/>
            <a:ext cx="7848600" cy="1143000"/>
          </a:xfrm>
          <a:noFill/>
          <a:ln>
            <a:solidFill>
              <a:schemeClr val="tx1"/>
            </a:solidFill>
            <a:miter lim="800000"/>
            <a:headEnd/>
            <a:tailEnd/>
          </a:ln>
        </p:spPr>
        <p:txBody>
          <a:bodyPr/>
          <a:lstStyle/>
          <a:p>
            <a:pPr eaLnBrk="1" hangingPunct="1"/>
            <a:r>
              <a:rPr lang="el-GR" altLang="el-GR" sz="2400" smtClean="0"/>
              <a:t>Σύγχρονες προσεγγίσεις </a:t>
            </a:r>
            <a:br>
              <a:rPr lang="el-GR" altLang="el-GR" sz="2400" smtClean="0"/>
            </a:br>
            <a:r>
              <a:rPr lang="el-GR" altLang="el-GR" sz="2400" smtClean="0"/>
              <a:t>στη διδασκαλία της πρώτης ανάγνωσης και γραφής</a:t>
            </a:r>
          </a:p>
        </p:txBody>
      </p:sp>
      <p:sp>
        <p:nvSpPr>
          <p:cNvPr id="56324" name="Text Box 4"/>
          <p:cNvSpPr txBox="1">
            <a:spLocks noChangeArrowheads="1"/>
          </p:cNvSpPr>
          <p:nvPr/>
        </p:nvSpPr>
        <p:spPr bwMode="auto">
          <a:xfrm>
            <a:off x="1587500" y="2286000"/>
            <a:ext cx="5967413"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AutoNum type="arabicPeriod"/>
            </a:pPr>
            <a:r>
              <a:rPr lang="el-GR" altLang="el-GR" sz="2400"/>
              <a:t>Η ολική προσέγγιση της γλώσσας</a:t>
            </a:r>
          </a:p>
          <a:p>
            <a:pPr eaLnBrk="1" hangingPunct="1">
              <a:lnSpc>
                <a:spcPct val="150000"/>
              </a:lnSpc>
              <a:spcBef>
                <a:spcPct val="0"/>
              </a:spcBef>
              <a:buFontTx/>
              <a:buAutoNum type="arabicPeriod"/>
            </a:pPr>
            <a:r>
              <a:rPr lang="el-GR" altLang="el-GR" sz="2400"/>
              <a:t>Η διδασκαλία ολόκληρων λέξεων</a:t>
            </a:r>
          </a:p>
          <a:p>
            <a:pPr eaLnBrk="1" hangingPunct="1">
              <a:lnSpc>
                <a:spcPct val="150000"/>
              </a:lnSpc>
              <a:spcBef>
                <a:spcPct val="0"/>
              </a:spcBef>
              <a:buFontTx/>
              <a:buAutoNum type="arabicPeriod"/>
            </a:pPr>
            <a:r>
              <a:rPr lang="el-GR" altLang="el-GR" sz="2400"/>
              <a:t>Η δομητική προσέγγιση</a:t>
            </a:r>
          </a:p>
          <a:p>
            <a:pPr eaLnBrk="1" hangingPunct="1">
              <a:lnSpc>
                <a:spcPct val="150000"/>
              </a:lnSpc>
              <a:spcBef>
                <a:spcPct val="0"/>
              </a:spcBef>
              <a:buFontTx/>
              <a:buAutoNum type="arabicPeriod"/>
            </a:pPr>
            <a:r>
              <a:rPr lang="el-GR" altLang="el-GR" sz="2400"/>
              <a:t>Η θεωρία της «γνωστικής καθαρότητας»</a:t>
            </a:r>
          </a:p>
          <a:p>
            <a:pPr eaLnBrk="1" hangingPunct="1">
              <a:spcBef>
                <a:spcPct val="0"/>
              </a:spcBef>
              <a:buFontTx/>
              <a:buNone/>
            </a:pPr>
            <a:endParaRPr lang="el-GR" altLang="el-GR" sz="2400"/>
          </a:p>
        </p:txBody>
      </p:sp>
    </p:spTree>
    <p:extLst>
      <p:ext uri="{BB962C8B-B14F-4D97-AF65-F5344CB8AC3E}">
        <p14:creationId xmlns:p14="http://schemas.microsoft.com/office/powerpoint/2010/main" xmlns="" val="3651700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BB5371-2BC7-48F5-BE67-8E597EA3F261}" type="slidenum">
              <a:rPr lang="el-GR" altLang="el-GR" sz="1400" smtClean="0"/>
              <a:pPr eaLnBrk="1" hangingPunct="1">
                <a:spcBef>
                  <a:spcPct val="0"/>
                </a:spcBef>
                <a:buFontTx/>
                <a:buNone/>
              </a:pPr>
              <a:t>61</a:t>
            </a:fld>
            <a:endParaRPr lang="el-GR" altLang="el-GR" sz="1400" smtClean="0"/>
          </a:p>
        </p:txBody>
      </p:sp>
      <p:sp>
        <p:nvSpPr>
          <p:cNvPr id="57347" name="Rectangle 2"/>
          <p:cNvSpPr>
            <a:spLocks noGrp="1" noChangeArrowheads="1"/>
          </p:cNvSpPr>
          <p:nvPr>
            <p:ph type="title"/>
          </p:nvPr>
        </p:nvSpPr>
        <p:spPr>
          <a:xfrm>
            <a:off x="1828800" y="228600"/>
            <a:ext cx="5486400" cy="533400"/>
          </a:xfrm>
          <a:ln>
            <a:solidFill>
              <a:schemeClr val="tx1"/>
            </a:solidFill>
            <a:miter lim="800000"/>
            <a:headEnd/>
            <a:tailEnd/>
          </a:ln>
        </p:spPr>
        <p:txBody>
          <a:bodyPr>
            <a:normAutofit fontScale="90000"/>
          </a:bodyPr>
          <a:lstStyle/>
          <a:p>
            <a:pPr eaLnBrk="1" hangingPunct="1"/>
            <a:r>
              <a:rPr lang="el-GR" altLang="el-GR" sz="2000" smtClean="0"/>
              <a:t>Η ολική προσέγγιση της γλώσσας</a:t>
            </a:r>
            <a:br>
              <a:rPr lang="el-GR" altLang="el-GR" sz="2000" smtClean="0"/>
            </a:br>
            <a:r>
              <a:rPr lang="en-US" altLang="el-GR" sz="2000" smtClean="0"/>
              <a:t>(the whole language approach)</a:t>
            </a:r>
            <a:endParaRPr lang="el-GR" altLang="el-GR" sz="2000" smtClean="0"/>
          </a:p>
        </p:txBody>
      </p:sp>
      <p:sp>
        <p:nvSpPr>
          <p:cNvPr id="57348" name="Text Box 4"/>
          <p:cNvSpPr txBox="1">
            <a:spLocks noChangeArrowheads="1"/>
          </p:cNvSpPr>
          <p:nvPr/>
        </p:nvSpPr>
        <p:spPr bwMode="auto">
          <a:xfrm>
            <a:off x="611560" y="685800"/>
            <a:ext cx="7920880"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b="1" dirty="0"/>
              <a:t>Αρχές:</a:t>
            </a:r>
          </a:p>
          <a:p>
            <a:pPr eaLnBrk="1" hangingPunct="1">
              <a:spcBef>
                <a:spcPct val="0"/>
              </a:spcBef>
              <a:buFontTx/>
              <a:buAutoNum type="arabicPeriod"/>
            </a:pPr>
            <a:r>
              <a:rPr lang="el-GR" altLang="el-GR" sz="1800" dirty="0"/>
              <a:t>Η γλώσσα μαθαίνεται μέσα από τη χρήση της (εποικοδομητική διαδικασία)</a:t>
            </a:r>
          </a:p>
          <a:p>
            <a:pPr eaLnBrk="1" hangingPunct="1">
              <a:spcBef>
                <a:spcPct val="0"/>
              </a:spcBef>
              <a:buFontTx/>
              <a:buAutoNum type="arabicPeriod"/>
            </a:pPr>
            <a:r>
              <a:rPr lang="el-GR" altLang="el-GR" sz="1800" dirty="0"/>
              <a:t>Το νόημα του κειμένου κατέχει κεντρική θέση στη μάθηση (</a:t>
            </a:r>
            <a:r>
              <a:rPr lang="el-GR" altLang="el-GR" sz="1800" dirty="0">
                <a:sym typeface="Wingdings 3" pitchFamily="18" charset="2"/>
              </a:rPr>
              <a:t> σύνδεση με σκοπούς).</a:t>
            </a:r>
          </a:p>
          <a:p>
            <a:pPr eaLnBrk="1" hangingPunct="1">
              <a:spcBef>
                <a:spcPct val="0"/>
              </a:spcBef>
              <a:buFontTx/>
              <a:buAutoNum type="arabicPeriod"/>
            </a:pPr>
            <a:r>
              <a:rPr lang="el-GR" altLang="el-GR" sz="1800" dirty="0">
                <a:sym typeface="Wingdings 3" pitchFamily="18" charset="2"/>
              </a:rPr>
              <a:t>Σημασιολογικός, </a:t>
            </a:r>
            <a:r>
              <a:rPr lang="el-GR" altLang="el-GR" sz="1800" dirty="0" err="1">
                <a:sym typeface="Wingdings 3" pitchFamily="18" charset="2"/>
              </a:rPr>
              <a:t>γραφοφωνητικός</a:t>
            </a:r>
            <a:r>
              <a:rPr lang="el-GR" altLang="el-GR" sz="1800" dirty="0">
                <a:sym typeface="Wingdings 3" pitchFamily="18" charset="2"/>
              </a:rPr>
              <a:t> και συντακτικός τομέας διδάσκονται ως ένα αδιαίρετο όλο.</a:t>
            </a:r>
          </a:p>
          <a:p>
            <a:pPr eaLnBrk="1" hangingPunct="1">
              <a:spcBef>
                <a:spcPct val="0"/>
              </a:spcBef>
              <a:buFontTx/>
              <a:buAutoNum type="arabicPeriod" startAt="4"/>
            </a:pPr>
            <a:r>
              <a:rPr lang="el-GR" altLang="el-GR" sz="1800" dirty="0">
                <a:sym typeface="Wingdings 3" pitchFamily="18" charset="2"/>
              </a:rPr>
              <a:t>Η γλώσσα μαθαίνεται από το </a:t>
            </a:r>
            <a:r>
              <a:rPr lang="el-GR" altLang="el-GR" sz="1800" i="1" dirty="0">
                <a:sym typeface="Wingdings 3" pitchFamily="18" charset="2"/>
              </a:rPr>
              <a:t>όλο </a:t>
            </a:r>
            <a:r>
              <a:rPr lang="el-GR" altLang="el-GR" sz="1800" dirty="0">
                <a:sym typeface="Wingdings 3" pitchFamily="18" charset="2"/>
              </a:rPr>
              <a:t>προς το </a:t>
            </a:r>
            <a:r>
              <a:rPr lang="el-GR" altLang="el-GR" sz="1800" i="1" dirty="0">
                <a:sym typeface="Wingdings 3" pitchFamily="18" charset="2"/>
              </a:rPr>
              <a:t>μέρος. </a:t>
            </a:r>
            <a:r>
              <a:rPr lang="el-GR" altLang="el-GR" sz="1800" dirty="0">
                <a:sym typeface="Wingdings 3" pitchFamily="18" charset="2"/>
              </a:rPr>
              <a:t>Ανάγνωση, γραφή, ομιλία και ακρόαση αλληλοεξαρτώνται.</a:t>
            </a:r>
          </a:p>
          <a:p>
            <a:pPr eaLnBrk="1" hangingPunct="1">
              <a:spcBef>
                <a:spcPct val="0"/>
              </a:spcBef>
              <a:buFontTx/>
              <a:buAutoNum type="arabicPeriod" startAt="4"/>
            </a:pPr>
            <a:r>
              <a:rPr lang="el-GR" altLang="el-GR" sz="1800" dirty="0">
                <a:sym typeface="Wingdings 3" pitchFamily="18" charset="2"/>
              </a:rPr>
              <a:t>Βάση της διδασκαλίας είναι η εμπειρία του παιδιού για τον κόσμο. Στόχος η κατανόηση του νοήματος του κειμένου.</a:t>
            </a:r>
          </a:p>
          <a:p>
            <a:pPr eaLnBrk="1" hangingPunct="1">
              <a:spcBef>
                <a:spcPct val="0"/>
              </a:spcBef>
              <a:buFontTx/>
              <a:buAutoNum type="arabicPeriod" startAt="4"/>
            </a:pPr>
            <a:r>
              <a:rPr lang="el-GR" altLang="el-GR" sz="1800" dirty="0">
                <a:sym typeface="Wingdings 3" pitchFamily="18" charset="2"/>
              </a:rPr>
              <a:t>Η γλωσσική ανάπτυξη συντελείται μέσα από τη λειτουργική χρήση της γλώσσας.</a:t>
            </a:r>
          </a:p>
          <a:p>
            <a:pPr eaLnBrk="1" hangingPunct="1">
              <a:spcBef>
                <a:spcPct val="0"/>
              </a:spcBef>
              <a:buFontTx/>
              <a:buAutoNum type="arabicPeriod" startAt="4"/>
            </a:pPr>
            <a:r>
              <a:rPr lang="el-GR" altLang="el-GR" sz="1800" dirty="0">
                <a:sym typeface="Wingdings 3" pitchFamily="18" charset="2"/>
              </a:rPr>
              <a:t>Το γλωσσικό μάθημα θα πρέπει να συνδυάζεται με τους άλλους γνωστικούς τομείς.</a:t>
            </a:r>
          </a:p>
          <a:p>
            <a:pPr eaLnBrk="1" hangingPunct="1">
              <a:spcBef>
                <a:spcPct val="0"/>
              </a:spcBef>
              <a:buFontTx/>
              <a:buAutoNum type="arabicPeriod" startAt="4"/>
            </a:pPr>
            <a:r>
              <a:rPr lang="el-GR" altLang="el-GR" sz="1800" dirty="0">
                <a:sym typeface="Wingdings 3" pitchFamily="18" charset="2"/>
              </a:rPr>
              <a:t>Να υπάρχουν συνθήκες αυθεντικής παραγωγής λόγου στην τάξη.</a:t>
            </a:r>
          </a:p>
          <a:p>
            <a:pPr eaLnBrk="1" hangingPunct="1">
              <a:spcBef>
                <a:spcPct val="0"/>
              </a:spcBef>
              <a:buFontTx/>
              <a:buAutoNum type="arabicPeriod" startAt="4"/>
            </a:pPr>
            <a:r>
              <a:rPr lang="el-GR" altLang="el-GR" sz="1800" dirty="0">
                <a:sym typeface="Wingdings 3" pitchFamily="18" charset="2"/>
              </a:rPr>
              <a:t> Ο μαθητής να έχει ενεργητικό ρόλο, ανάλογα με τις προσωπικές και κοινωνικές ανάγκες του.</a:t>
            </a:r>
          </a:p>
          <a:p>
            <a:pPr eaLnBrk="1" hangingPunct="1">
              <a:spcBef>
                <a:spcPct val="0"/>
              </a:spcBef>
              <a:buFontTx/>
              <a:buAutoNum type="arabicPeriod" startAt="4"/>
            </a:pPr>
            <a:r>
              <a:rPr lang="el-GR" altLang="el-GR" sz="1800" dirty="0">
                <a:sym typeface="Wingdings 3" pitchFamily="18" charset="2"/>
              </a:rPr>
              <a:t> Έμφαση στα εσωτερικά κίνητρα του μαθητή: π.χ. ανάγκη για επικοινωνία.</a:t>
            </a:r>
          </a:p>
          <a:p>
            <a:pPr eaLnBrk="1" hangingPunct="1">
              <a:spcBef>
                <a:spcPct val="0"/>
              </a:spcBef>
              <a:buFontTx/>
              <a:buAutoNum type="arabicPeriod" startAt="4"/>
            </a:pPr>
            <a:r>
              <a:rPr lang="el-GR" altLang="el-GR" sz="1800" dirty="0">
                <a:sym typeface="Wingdings 3" pitchFamily="18" charset="2"/>
              </a:rPr>
              <a:t> Διδασκαλία μέσα από αυθεντικά κείμενα. </a:t>
            </a:r>
            <a:endParaRPr lang="el-GR" altLang="el-GR" sz="1800" dirty="0"/>
          </a:p>
        </p:txBody>
      </p:sp>
    </p:spTree>
    <p:extLst>
      <p:ext uri="{BB962C8B-B14F-4D97-AF65-F5344CB8AC3E}">
        <p14:creationId xmlns:p14="http://schemas.microsoft.com/office/powerpoint/2010/main" xmlns="" val="3607969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6390A9-6E0A-4068-8633-0797E1A66ED9}" type="slidenum">
              <a:rPr lang="el-GR" altLang="el-GR" sz="1400" smtClean="0"/>
              <a:pPr eaLnBrk="1" hangingPunct="1">
                <a:spcBef>
                  <a:spcPct val="0"/>
                </a:spcBef>
                <a:buFontTx/>
                <a:buNone/>
              </a:pPr>
              <a:t>62</a:t>
            </a:fld>
            <a:endParaRPr lang="el-GR" altLang="el-GR" sz="1400" smtClean="0"/>
          </a:p>
        </p:txBody>
      </p:sp>
      <p:sp>
        <p:nvSpPr>
          <p:cNvPr id="58371" name="Oval 4"/>
          <p:cNvSpPr>
            <a:spLocks noChangeArrowheads="1"/>
          </p:cNvSpPr>
          <p:nvPr/>
        </p:nvSpPr>
        <p:spPr bwMode="auto">
          <a:xfrm>
            <a:off x="1562100" y="1219200"/>
            <a:ext cx="6019800" cy="1066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58372" name="Rectangle 2"/>
          <p:cNvSpPr>
            <a:spLocks noGrp="1" noChangeArrowheads="1"/>
          </p:cNvSpPr>
          <p:nvPr>
            <p:ph type="title"/>
          </p:nvPr>
        </p:nvSpPr>
        <p:spPr>
          <a:xfrm>
            <a:off x="1714500" y="304800"/>
            <a:ext cx="5715000" cy="457200"/>
          </a:xfrm>
          <a:ln>
            <a:solidFill>
              <a:schemeClr val="tx1"/>
            </a:solidFill>
            <a:miter lim="800000"/>
            <a:headEnd/>
            <a:tailEnd/>
          </a:ln>
        </p:spPr>
        <p:txBody>
          <a:bodyPr/>
          <a:lstStyle/>
          <a:p>
            <a:pPr eaLnBrk="1" hangingPunct="1"/>
            <a:r>
              <a:rPr lang="en-US" altLang="el-GR" sz="2400" smtClean="0"/>
              <a:t>O</a:t>
            </a:r>
            <a:r>
              <a:rPr lang="el-GR" altLang="el-GR" sz="2400" smtClean="0"/>
              <a:t> δάσκαλος ως γραφέας-μοντέλο</a:t>
            </a:r>
          </a:p>
        </p:txBody>
      </p:sp>
      <p:sp>
        <p:nvSpPr>
          <p:cNvPr id="58373" name="Text Box 3"/>
          <p:cNvSpPr txBox="1">
            <a:spLocks noChangeArrowheads="1"/>
          </p:cNvSpPr>
          <p:nvPr/>
        </p:nvSpPr>
        <p:spPr bwMode="auto">
          <a:xfrm>
            <a:off x="1814513" y="1463675"/>
            <a:ext cx="551338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Σύνταξη μιας ιστορίας από το δάσκαλο </a:t>
            </a:r>
          </a:p>
          <a:p>
            <a:pPr algn="ctr" eaLnBrk="1" hangingPunct="1">
              <a:spcBef>
                <a:spcPct val="0"/>
              </a:spcBef>
              <a:buFontTx/>
              <a:buNone/>
            </a:pPr>
            <a:r>
              <a:rPr lang="el-GR" altLang="el-GR" sz="2400"/>
              <a:t>μπροστά στα παιδιά</a:t>
            </a:r>
          </a:p>
        </p:txBody>
      </p:sp>
      <p:sp>
        <p:nvSpPr>
          <p:cNvPr id="58374" name="Text Box 5"/>
          <p:cNvSpPr txBox="1">
            <a:spLocks noChangeArrowheads="1"/>
          </p:cNvSpPr>
          <p:nvPr/>
        </p:nvSpPr>
        <p:spPr bwMode="auto">
          <a:xfrm>
            <a:off x="838200" y="2286000"/>
            <a:ext cx="594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2400"/>
          </a:p>
        </p:txBody>
      </p:sp>
      <p:sp>
        <p:nvSpPr>
          <p:cNvPr id="58375" name="Text Box 6"/>
          <p:cNvSpPr txBox="1">
            <a:spLocks noChangeArrowheads="1"/>
          </p:cNvSpPr>
          <p:nvPr/>
        </p:nvSpPr>
        <p:spPr bwMode="auto">
          <a:xfrm>
            <a:off x="685800" y="2590800"/>
            <a:ext cx="7772400"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50000"/>
              </a:spcBef>
              <a:buFont typeface="Wingdings" pitchFamily="2" charset="2"/>
              <a:buChar char="ü"/>
            </a:pPr>
            <a:r>
              <a:rPr lang="el-GR" altLang="el-GR" sz="2000"/>
              <a:t> Η «επίδειξη» ενισχύει το αντικείμενο της μάθησης</a:t>
            </a:r>
          </a:p>
          <a:p>
            <a:pPr eaLnBrk="1" hangingPunct="1">
              <a:lnSpc>
                <a:spcPct val="120000"/>
              </a:lnSpc>
              <a:spcBef>
                <a:spcPct val="50000"/>
              </a:spcBef>
              <a:buFont typeface="Wingdings" pitchFamily="2" charset="2"/>
              <a:buChar char="ü"/>
            </a:pPr>
            <a:r>
              <a:rPr lang="el-GR" altLang="el-GR" sz="2000"/>
              <a:t> Οι μαθητές παρακινούνται να δημιουργήσουν ανάλογα γραπτά</a:t>
            </a:r>
          </a:p>
          <a:p>
            <a:pPr eaLnBrk="1" hangingPunct="1">
              <a:lnSpc>
                <a:spcPct val="120000"/>
              </a:lnSpc>
              <a:spcBef>
                <a:spcPct val="50000"/>
              </a:spcBef>
              <a:buFont typeface="Wingdings" pitchFamily="2" charset="2"/>
              <a:buChar char="ü"/>
            </a:pPr>
            <a:r>
              <a:rPr lang="el-GR" altLang="el-GR" sz="2000"/>
              <a:t> Οι μαθητές αναφέρονται στο δ. για να ρυθμίσουν τη δική τους γραφή (ορθογραφικό/γραφικό κώδικα και σημασιολογική οργάνωση) </a:t>
            </a:r>
          </a:p>
          <a:p>
            <a:pPr eaLnBrk="1" hangingPunct="1">
              <a:lnSpc>
                <a:spcPct val="120000"/>
              </a:lnSpc>
              <a:spcBef>
                <a:spcPct val="50000"/>
              </a:spcBef>
              <a:buFont typeface="Wingdings" pitchFamily="2" charset="2"/>
              <a:buChar char="ü"/>
            </a:pPr>
            <a:r>
              <a:rPr lang="el-GR" altLang="el-GR" sz="2000"/>
              <a:t> Οι μαθητές παρατηρούν τη διαδικασία προετοιμασίας του κειμένου (απομυθοποίηση)</a:t>
            </a:r>
          </a:p>
          <a:p>
            <a:pPr eaLnBrk="1" hangingPunct="1">
              <a:lnSpc>
                <a:spcPct val="120000"/>
              </a:lnSpc>
              <a:spcBef>
                <a:spcPct val="50000"/>
              </a:spcBef>
              <a:buFont typeface="Wingdings" pitchFamily="2" charset="2"/>
              <a:buChar char="ü"/>
            </a:pPr>
            <a:r>
              <a:rPr lang="el-GR" altLang="el-GR" sz="2000"/>
              <a:t> Επιτυγχάνεται η ολική προσέγγιση της διαδικασίας γραφής </a:t>
            </a:r>
          </a:p>
        </p:txBody>
      </p:sp>
    </p:spTree>
    <p:extLst>
      <p:ext uri="{BB962C8B-B14F-4D97-AF65-F5344CB8AC3E}">
        <p14:creationId xmlns:p14="http://schemas.microsoft.com/office/powerpoint/2010/main" xmlns="" val="1954213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199593-7F57-4D94-B220-1947E83F15BA}" type="slidenum">
              <a:rPr lang="el-GR" altLang="el-GR" sz="1400" smtClean="0"/>
              <a:pPr eaLnBrk="1" hangingPunct="1">
                <a:spcBef>
                  <a:spcPct val="0"/>
                </a:spcBef>
                <a:buFontTx/>
                <a:buNone/>
              </a:pPr>
              <a:t>63</a:t>
            </a:fld>
            <a:endParaRPr lang="el-GR" altLang="el-GR" sz="1400" smtClean="0"/>
          </a:p>
        </p:txBody>
      </p:sp>
      <p:sp>
        <p:nvSpPr>
          <p:cNvPr id="59395" name="Rectangle 2"/>
          <p:cNvSpPr>
            <a:spLocks noGrp="1" noChangeArrowheads="1"/>
          </p:cNvSpPr>
          <p:nvPr>
            <p:ph type="title"/>
          </p:nvPr>
        </p:nvSpPr>
        <p:spPr>
          <a:xfrm>
            <a:off x="1905000" y="457200"/>
            <a:ext cx="5334000" cy="563563"/>
          </a:xfrm>
          <a:ln>
            <a:solidFill>
              <a:schemeClr val="tx1"/>
            </a:solidFill>
            <a:miter lim="800000"/>
            <a:headEnd/>
            <a:tailEnd/>
          </a:ln>
        </p:spPr>
        <p:txBody>
          <a:bodyPr>
            <a:normAutofit fontScale="90000"/>
          </a:bodyPr>
          <a:lstStyle/>
          <a:p>
            <a:pPr eaLnBrk="1" hangingPunct="1"/>
            <a:r>
              <a:rPr lang="el-GR" altLang="el-GR" sz="3200" smtClean="0"/>
              <a:t>Τα «κοινωνικά γραπτά»</a:t>
            </a:r>
          </a:p>
        </p:txBody>
      </p:sp>
      <p:sp>
        <p:nvSpPr>
          <p:cNvPr id="59396" name="Text Box 3"/>
          <p:cNvSpPr txBox="1">
            <a:spLocks noChangeArrowheads="1"/>
          </p:cNvSpPr>
          <p:nvPr/>
        </p:nvSpPr>
        <p:spPr bwMode="auto">
          <a:xfrm>
            <a:off x="974725" y="1992313"/>
            <a:ext cx="2743200" cy="711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Στο οικείο περιβάλλον </a:t>
            </a:r>
          </a:p>
          <a:p>
            <a:pPr algn="ctr" eaLnBrk="1" hangingPunct="1">
              <a:spcBef>
                <a:spcPct val="0"/>
              </a:spcBef>
              <a:buFontTx/>
              <a:buNone/>
            </a:pPr>
            <a:r>
              <a:rPr lang="el-GR" altLang="el-GR" sz="2000"/>
              <a:t>του παιδιού</a:t>
            </a:r>
          </a:p>
        </p:txBody>
      </p:sp>
      <p:sp>
        <p:nvSpPr>
          <p:cNvPr id="59397" name="Text Box 4"/>
          <p:cNvSpPr txBox="1">
            <a:spLocks noChangeArrowheads="1"/>
          </p:cNvSpPr>
          <p:nvPr/>
        </p:nvSpPr>
        <p:spPr bwMode="auto">
          <a:xfrm>
            <a:off x="5715000" y="1981200"/>
            <a:ext cx="216535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buFontTx/>
              <a:buNone/>
            </a:pPr>
            <a:r>
              <a:rPr lang="el-GR" altLang="el-GR" sz="2000"/>
              <a:t>Έξω από το σπίτι</a:t>
            </a:r>
          </a:p>
        </p:txBody>
      </p:sp>
      <p:sp>
        <p:nvSpPr>
          <p:cNvPr id="59398" name="Text Box 5"/>
          <p:cNvSpPr txBox="1">
            <a:spLocks noChangeArrowheads="1"/>
          </p:cNvSpPr>
          <p:nvPr/>
        </p:nvSpPr>
        <p:spPr bwMode="auto">
          <a:xfrm>
            <a:off x="228600" y="4038600"/>
            <a:ext cx="2101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αλληλογραφία</a:t>
            </a:r>
          </a:p>
        </p:txBody>
      </p:sp>
      <p:sp>
        <p:nvSpPr>
          <p:cNvPr id="59399" name="Text Box 6"/>
          <p:cNvSpPr txBox="1">
            <a:spLocks noChangeArrowheads="1"/>
          </p:cNvSpPr>
          <p:nvPr/>
        </p:nvSpPr>
        <p:spPr bwMode="auto">
          <a:xfrm>
            <a:off x="2490788" y="4800600"/>
            <a:ext cx="20812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περιτυλίγματα</a:t>
            </a:r>
          </a:p>
        </p:txBody>
      </p:sp>
      <p:sp>
        <p:nvSpPr>
          <p:cNvPr id="59400" name="Text Box 7"/>
          <p:cNvSpPr txBox="1">
            <a:spLocks noChangeArrowheads="1"/>
          </p:cNvSpPr>
          <p:nvPr/>
        </p:nvSpPr>
        <p:spPr bwMode="auto">
          <a:xfrm>
            <a:off x="4800600" y="3657600"/>
            <a:ext cx="1100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αφίσες</a:t>
            </a:r>
          </a:p>
        </p:txBody>
      </p:sp>
      <p:sp>
        <p:nvSpPr>
          <p:cNvPr id="59401" name="Text Box 8"/>
          <p:cNvSpPr txBox="1">
            <a:spLocks noChangeArrowheads="1"/>
          </p:cNvSpPr>
          <p:nvPr/>
        </p:nvSpPr>
        <p:spPr bwMode="auto">
          <a:xfrm>
            <a:off x="5410200" y="4953000"/>
            <a:ext cx="22367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a:t>ονόματα</a:t>
            </a:r>
          </a:p>
          <a:p>
            <a:pPr algn="ctr" eaLnBrk="1" hangingPunct="1">
              <a:spcBef>
                <a:spcPct val="0"/>
              </a:spcBef>
              <a:buFontTx/>
              <a:buNone/>
            </a:pPr>
            <a:r>
              <a:rPr lang="el-GR" altLang="el-GR" sz="2400"/>
              <a:t>καταστημάτων </a:t>
            </a:r>
          </a:p>
        </p:txBody>
      </p:sp>
      <p:sp>
        <p:nvSpPr>
          <p:cNvPr id="59402" name="Text Box 9"/>
          <p:cNvSpPr txBox="1">
            <a:spLocks noChangeArrowheads="1"/>
          </p:cNvSpPr>
          <p:nvPr/>
        </p:nvSpPr>
        <p:spPr bwMode="auto">
          <a:xfrm>
            <a:off x="7267575" y="3657600"/>
            <a:ext cx="18764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t>ταμπέλες </a:t>
            </a:r>
          </a:p>
          <a:p>
            <a:pPr eaLnBrk="1" hangingPunct="1">
              <a:spcBef>
                <a:spcPct val="0"/>
              </a:spcBef>
              <a:buFontTx/>
              <a:buNone/>
            </a:pPr>
            <a:r>
              <a:rPr lang="el-GR" altLang="el-GR" sz="2400"/>
              <a:t>τοπωνυμίων</a:t>
            </a:r>
          </a:p>
        </p:txBody>
      </p:sp>
      <p:cxnSp>
        <p:nvCxnSpPr>
          <p:cNvPr id="59403" name="AutoShape 10"/>
          <p:cNvCxnSpPr>
            <a:cxnSpLocks noChangeShapeType="1"/>
            <a:stCxn id="59396" idx="2"/>
            <a:endCxn id="59398" idx="0"/>
          </p:cNvCxnSpPr>
          <p:nvPr/>
        </p:nvCxnSpPr>
        <p:spPr bwMode="auto">
          <a:xfrm flipH="1">
            <a:off x="1279525" y="2703513"/>
            <a:ext cx="1066800" cy="1335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4" name="AutoShape 11"/>
          <p:cNvCxnSpPr>
            <a:cxnSpLocks noChangeShapeType="1"/>
            <a:stCxn id="59396" idx="2"/>
            <a:endCxn id="59399" idx="0"/>
          </p:cNvCxnSpPr>
          <p:nvPr/>
        </p:nvCxnSpPr>
        <p:spPr bwMode="auto">
          <a:xfrm>
            <a:off x="2346325" y="2703513"/>
            <a:ext cx="1185863" cy="2097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5" name="AutoShape 12"/>
          <p:cNvCxnSpPr>
            <a:cxnSpLocks noChangeShapeType="1"/>
            <a:stCxn id="59397" idx="2"/>
            <a:endCxn id="59400" idx="0"/>
          </p:cNvCxnSpPr>
          <p:nvPr/>
        </p:nvCxnSpPr>
        <p:spPr bwMode="auto">
          <a:xfrm flipH="1">
            <a:off x="5351463" y="2447925"/>
            <a:ext cx="1446212" cy="1209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6" name="AutoShape 13"/>
          <p:cNvCxnSpPr>
            <a:cxnSpLocks noChangeShapeType="1"/>
            <a:endCxn id="59401" idx="0"/>
          </p:cNvCxnSpPr>
          <p:nvPr/>
        </p:nvCxnSpPr>
        <p:spPr bwMode="auto">
          <a:xfrm flipH="1">
            <a:off x="6529388" y="2514600"/>
            <a:ext cx="252412" cy="2438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7" name="AutoShape 14"/>
          <p:cNvCxnSpPr>
            <a:cxnSpLocks noChangeShapeType="1"/>
            <a:stCxn id="59397" idx="2"/>
            <a:endCxn id="59402" idx="0"/>
          </p:cNvCxnSpPr>
          <p:nvPr/>
        </p:nvCxnSpPr>
        <p:spPr bwMode="auto">
          <a:xfrm>
            <a:off x="6797675" y="2447925"/>
            <a:ext cx="1408113" cy="1209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528395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437443B-AF9D-424D-8866-4520B9A74060}" type="slidenum">
              <a:rPr lang="el-GR" altLang="el-GR" sz="1400" smtClean="0"/>
              <a:pPr eaLnBrk="1" hangingPunct="1">
                <a:spcBef>
                  <a:spcPct val="0"/>
                </a:spcBef>
                <a:buFontTx/>
                <a:buNone/>
              </a:pPr>
              <a:t>64</a:t>
            </a:fld>
            <a:endParaRPr lang="el-GR" altLang="el-GR" sz="1400" smtClean="0"/>
          </a:p>
        </p:txBody>
      </p:sp>
      <p:sp>
        <p:nvSpPr>
          <p:cNvPr id="60419" name="Oval 11"/>
          <p:cNvSpPr>
            <a:spLocks noChangeArrowheads="1"/>
          </p:cNvSpPr>
          <p:nvPr/>
        </p:nvSpPr>
        <p:spPr bwMode="auto">
          <a:xfrm>
            <a:off x="2057400" y="1524000"/>
            <a:ext cx="5029200" cy="762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0420" name="Rectangle 3"/>
          <p:cNvSpPr>
            <a:spLocks noGrp="1" noChangeArrowheads="1"/>
          </p:cNvSpPr>
          <p:nvPr>
            <p:ph type="title"/>
          </p:nvPr>
        </p:nvSpPr>
        <p:spPr>
          <a:xfrm>
            <a:off x="1943100" y="304800"/>
            <a:ext cx="5257800" cy="792163"/>
          </a:xfrm>
          <a:noFill/>
          <a:ln>
            <a:solidFill>
              <a:schemeClr val="tx1"/>
            </a:solidFill>
            <a:miter lim="800000"/>
            <a:headEnd/>
            <a:tailEnd/>
          </a:ln>
        </p:spPr>
        <p:txBody>
          <a:bodyPr/>
          <a:lstStyle/>
          <a:p>
            <a:pPr eaLnBrk="1" hangingPunct="1"/>
            <a:r>
              <a:rPr lang="el-GR" altLang="el-GR" sz="3200" smtClean="0"/>
              <a:t>Τα «κοινωνικά γραπτά»</a:t>
            </a:r>
          </a:p>
        </p:txBody>
      </p:sp>
      <p:sp>
        <p:nvSpPr>
          <p:cNvPr id="60421" name="Text Box 4"/>
          <p:cNvSpPr txBox="1">
            <a:spLocks noChangeArrowheads="1"/>
          </p:cNvSpPr>
          <p:nvPr/>
        </p:nvSpPr>
        <p:spPr bwMode="auto">
          <a:xfrm>
            <a:off x="2466975" y="1600200"/>
            <a:ext cx="42084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800"/>
              <a:t>Δύο τρόποι προσέγγισης</a:t>
            </a:r>
            <a:r>
              <a:rPr lang="el-GR" altLang="el-GR" sz="2400"/>
              <a:t>:</a:t>
            </a:r>
          </a:p>
        </p:txBody>
      </p:sp>
      <p:sp>
        <p:nvSpPr>
          <p:cNvPr id="60422" name="Text Box 6"/>
          <p:cNvSpPr txBox="1">
            <a:spLocks noChangeArrowheads="1"/>
          </p:cNvSpPr>
          <p:nvPr/>
        </p:nvSpPr>
        <p:spPr bwMode="auto">
          <a:xfrm>
            <a:off x="914400" y="3048000"/>
            <a:ext cx="2636838" cy="955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a:t>Στρατηγικές </a:t>
            </a:r>
          </a:p>
          <a:p>
            <a:pPr algn="ctr" eaLnBrk="1" hangingPunct="1">
              <a:spcBef>
                <a:spcPct val="0"/>
              </a:spcBef>
              <a:buFontTx/>
              <a:buNone/>
            </a:pPr>
            <a:r>
              <a:rPr lang="el-GR" altLang="el-GR" sz="2800"/>
              <a:t>«πρωτόγονες» </a:t>
            </a:r>
          </a:p>
        </p:txBody>
      </p:sp>
      <p:sp>
        <p:nvSpPr>
          <p:cNvPr id="60423" name="Text Box 7"/>
          <p:cNvSpPr txBox="1">
            <a:spLocks noChangeArrowheads="1"/>
          </p:cNvSpPr>
          <p:nvPr/>
        </p:nvSpPr>
        <p:spPr bwMode="auto">
          <a:xfrm>
            <a:off x="5791200" y="2743200"/>
            <a:ext cx="2185988" cy="13827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a:t>Στρατηγικές </a:t>
            </a:r>
          </a:p>
          <a:p>
            <a:pPr algn="ctr" eaLnBrk="1" hangingPunct="1">
              <a:spcBef>
                <a:spcPct val="0"/>
              </a:spcBef>
              <a:buFontTx/>
              <a:buNone/>
            </a:pPr>
            <a:r>
              <a:rPr lang="el-GR" altLang="el-GR" sz="2800"/>
              <a:t>κατανόησης </a:t>
            </a:r>
          </a:p>
          <a:p>
            <a:pPr algn="ctr" eaLnBrk="1" hangingPunct="1">
              <a:spcBef>
                <a:spcPct val="0"/>
              </a:spcBef>
              <a:buFontTx/>
              <a:buNone/>
            </a:pPr>
            <a:r>
              <a:rPr lang="el-GR" altLang="el-GR" sz="2800"/>
              <a:t>μηνύματος </a:t>
            </a:r>
          </a:p>
        </p:txBody>
      </p:sp>
      <p:sp>
        <p:nvSpPr>
          <p:cNvPr id="60424" name="Text Box 8"/>
          <p:cNvSpPr txBox="1">
            <a:spLocks noChangeArrowheads="1"/>
          </p:cNvSpPr>
          <p:nvPr/>
        </p:nvSpPr>
        <p:spPr bwMode="auto">
          <a:xfrm>
            <a:off x="1371600" y="4800600"/>
            <a:ext cx="180816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b="1" i="1"/>
              <a:t>Βάση: </a:t>
            </a:r>
          </a:p>
          <a:p>
            <a:pPr algn="ctr" eaLnBrk="1" hangingPunct="1">
              <a:spcBef>
                <a:spcPct val="0"/>
              </a:spcBef>
              <a:buFontTx/>
              <a:buNone/>
            </a:pPr>
            <a:r>
              <a:rPr lang="el-GR" altLang="el-GR" sz="2400"/>
              <a:t>η φόρμα </a:t>
            </a:r>
          </a:p>
          <a:p>
            <a:pPr algn="ctr" eaLnBrk="1" hangingPunct="1">
              <a:spcBef>
                <a:spcPct val="0"/>
              </a:spcBef>
              <a:buFontTx/>
              <a:buNone/>
            </a:pPr>
            <a:r>
              <a:rPr lang="el-GR" altLang="el-GR" sz="2400"/>
              <a:t>και ο χώρος</a:t>
            </a:r>
          </a:p>
        </p:txBody>
      </p:sp>
      <p:sp>
        <p:nvSpPr>
          <p:cNvPr id="60425" name="Text Box 9"/>
          <p:cNvSpPr txBox="1">
            <a:spLocks noChangeArrowheads="1"/>
          </p:cNvSpPr>
          <p:nvPr/>
        </p:nvSpPr>
        <p:spPr bwMode="auto">
          <a:xfrm>
            <a:off x="5638800" y="4876800"/>
            <a:ext cx="2701925"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b="1" i="1"/>
              <a:t>Χρήση </a:t>
            </a:r>
          </a:p>
          <a:p>
            <a:pPr algn="ctr" eaLnBrk="1" hangingPunct="1">
              <a:spcBef>
                <a:spcPct val="0"/>
              </a:spcBef>
              <a:buFontTx/>
              <a:buNone/>
            </a:pPr>
            <a:r>
              <a:rPr lang="el-GR" altLang="el-GR" sz="2400"/>
              <a:t>γραπτού κώδικα</a:t>
            </a:r>
          </a:p>
          <a:p>
            <a:pPr algn="ctr" eaLnBrk="1" hangingPunct="1">
              <a:spcBef>
                <a:spcPct val="0"/>
              </a:spcBef>
              <a:buFontTx/>
              <a:buNone/>
            </a:pPr>
            <a:r>
              <a:rPr lang="el-GR" altLang="el-GR" sz="2400"/>
              <a:t>(αλφαβητοποίηση)</a:t>
            </a:r>
          </a:p>
        </p:txBody>
      </p:sp>
      <p:sp>
        <p:nvSpPr>
          <p:cNvPr id="60426" name="Line 10"/>
          <p:cNvSpPr>
            <a:spLocks noChangeShapeType="1"/>
          </p:cNvSpPr>
          <p:nvPr/>
        </p:nvSpPr>
        <p:spPr bwMode="auto">
          <a:xfrm flipH="1">
            <a:off x="2209800" y="2286000"/>
            <a:ext cx="2362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60427" name="Line 14"/>
          <p:cNvSpPr>
            <a:spLocks noChangeShapeType="1"/>
          </p:cNvSpPr>
          <p:nvPr/>
        </p:nvSpPr>
        <p:spPr bwMode="auto">
          <a:xfrm>
            <a:off x="4572000" y="2362200"/>
            <a:ext cx="2209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
        <p:nvSpPr>
          <p:cNvPr id="60428" name="AutoShape 15"/>
          <p:cNvSpPr>
            <a:spLocks noChangeArrowheads="1"/>
          </p:cNvSpPr>
          <p:nvPr/>
        </p:nvSpPr>
        <p:spPr bwMode="auto">
          <a:xfrm>
            <a:off x="1905000" y="4114800"/>
            <a:ext cx="609600" cy="533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0429" name="AutoShape 16"/>
          <p:cNvSpPr>
            <a:spLocks noChangeArrowheads="1"/>
          </p:cNvSpPr>
          <p:nvPr/>
        </p:nvSpPr>
        <p:spPr bwMode="auto">
          <a:xfrm>
            <a:off x="6629400" y="4267200"/>
            <a:ext cx="609600" cy="533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2679451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0C5721-DBEF-48E9-9914-AAC541FD4BE8}" type="slidenum">
              <a:rPr lang="el-GR" altLang="el-GR" sz="1400" smtClean="0"/>
              <a:pPr eaLnBrk="1" hangingPunct="1">
                <a:spcBef>
                  <a:spcPct val="0"/>
                </a:spcBef>
                <a:buFontTx/>
                <a:buNone/>
              </a:pPr>
              <a:t>65</a:t>
            </a:fld>
            <a:endParaRPr lang="el-GR" altLang="el-GR" sz="1400" smtClean="0"/>
          </a:p>
        </p:txBody>
      </p:sp>
      <p:sp>
        <p:nvSpPr>
          <p:cNvPr id="61443" name="Rectangle 2"/>
          <p:cNvSpPr>
            <a:spLocks noGrp="1" noChangeArrowheads="1"/>
          </p:cNvSpPr>
          <p:nvPr>
            <p:ph type="title"/>
          </p:nvPr>
        </p:nvSpPr>
        <p:spPr>
          <a:xfrm>
            <a:off x="2057400" y="304800"/>
            <a:ext cx="5029200" cy="533400"/>
          </a:xfrm>
          <a:ln>
            <a:solidFill>
              <a:schemeClr val="tx1"/>
            </a:solidFill>
            <a:miter lim="800000"/>
            <a:headEnd/>
            <a:tailEnd/>
          </a:ln>
        </p:spPr>
        <p:txBody>
          <a:bodyPr>
            <a:normAutofit fontScale="90000"/>
          </a:bodyPr>
          <a:lstStyle/>
          <a:p>
            <a:pPr eaLnBrk="1" hangingPunct="1"/>
            <a:r>
              <a:rPr lang="el-GR" altLang="el-GR" sz="2000" smtClean="0"/>
              <a:t>Παροχή ευκαιριών ανάγνωσης και γραφής</a:t>
            </a:r>
          </a:p>
        </p:txBody>
      </p:sp>
      <p:sp>
        <p:nvSpPr>
          <p:cNvPr id="61444" name="Text Box 3"/>
          <p:cNvSpPr txBox="1">
            <a:spLocks noChangeArrowheads="1"/>
          </p:cNvSpPr>
          <p:nvPr/>
        </p:nvSpPr>
        <p:spPr bwMode="auto">
          <a:xfrm>
            <a:off x="762000" y="1527175"/>
            <a:ext cx="1643063" cy="835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spcBef>
                <a:spcPct val="0"/>
              </a:spcBef>
              <a:buFontTx/>
              <a:buNone/>
            </a:pPr>
            <a:r>
              <a:rPr lang="el-GR" altLang="el-GR" sz="2000"/>
              <a:t>Απλές </a:t>
            </a:r>
          </a:p>
          <a:p>
            <a:pPr algn="ctr" eaLnBrk="1" hangingPunct="1">
              <a:lnSpc>
                <a:spcPct val="80000"/>
              </a:lnSpc>
              <a:spcBef>
                <a:spcPct val="0"/>
              </a:spcBef>
              <a:buFontTx/>
              <a:buNone/>
            </a:pPr>
            <a:r>
              <a:rPr lang="el-GR" altLang="el-GR" sz="2000"/>
              <a:t>καθημερινές </a:t>
            </a:r>
          </a:p>
          <a:p>
            <a:pPr algn="ctr" eaLnBrk="1" hangingPunct="1">
              <a:lnSpc>
                <a:spcPct val="80000"/>
              </a:lnSpc>
              <a:spcBef>
                <a:spcPct val="0"/>
              </a:spcBef>
              <a:buFontTx/>
              <a:buNone/>
            </a:pPr>
            <a:r>
              <a:rPr lang="el-GR" altLang="el-GR" sz="2000"/>
              <a:t>πράξεις</a:t>
            </a:r>
          </a:p>
        </p:txBody>
      </p:sp>
      <p:sp>
        <p:nvSpPr>
          <p:cNvPr id="61445" name="Text Box 4"/>
          <p:cNvSpPr txBox="1">
            <a:spLocks noChangeArrowheads="1"/>
          </p:cNvSpPr>
          <p:nvPr/>
        </p:nvSpPr>
        <p:spPr bwMode="auto">
          <a:xfrm>
            <a:off x="381000" y="2819400"/>
            <a:ext cx="2911475" cy="366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l-GR" altLang="el-GR" sz="1800"/>
              <a:t>Λίστα για ψώνια</a:t>
            </a:r>
          </a:p>
          <a:p>
            <a:pPr eaLnBrk="1" hangingPunct="1">
              <a:spcBef>
                <a:spcPct val="0"/>
              </a:spcBef>
              <a:buFont typeface="Wingdings" pitchFamily="2" charset="2"/>
              <a:buChar char="ü"/>
            </a:pPr>
            <a:r>
              <a:rPr lang="el-GR" altLang="el-GR" sz="1800"/>
              <a:t>Σημειώματα για μπαμπά, </a:t>
            </a:r>
          </a:p>
          <a:p>
            <a:pPr eaLnBrk="1" hangingPunct="1">
              <a:spcBef>
                <a:spcPct val="0"/>
              </a:spcBef>
              <a:buFont typeface="Wingdings" pitchFamily="2" charset="2"/>
              <a:buNone/>
            </a:pPr>
            <a:r>
              <a:rPr lang="el-GR" altLang="el-GR" sz="1800"/>
              <a:t>   αδελφό κ.λπ.</a:t>
            </a:r>
          </a:p>
          <a:p>
            <a:pPr eaLnBrk="1" hangingPunct="1">
              <a:spcBef>
                <a:spcPct val="0"/>
              </a:spcBef>
              <a:buFont typeface="Wingdings" pitchFamily="2" charset="2"/>
              <a:buChar char="ü"/>
            </a:pPr>
            <a:r>
              <a:rPr lang="el-GR" altLang="el-GR" sz="1800"/>
              <a:t>Ανάγνωση λογαριασμών</a:t>
            </a:r>
          </a:p>
          <a:p>
            <a:pPr eaLnBrk="1" hangingPunct="1">
              <a:spcBef>
                <a:spcPct val="0"/>
              </a:spcBef>
              <a:buFont typeface="Wingdings" pitchFamily="2" charset="2"/>
              <a:buChar char="ü"/>
            </a:pPr>
            <a:r>
              <a:rPr lang="el-GR" altLang="el-GR" sz="1800"/>
              <a:t>Ευχετήριες κάρτες</a:t>
            </a:r>
          </a:p>
          <a:p>
            <a:pPr eaLnBrk="1" hangingPunct="1">
              <a:spcBef>
                <a:spcPct val="0"/>
              </a:spcBef>
              <a:buFont typeface="Wingdings" pitchFamily="2" charset="2"/>
              <a:buChar char="ü"/>
            </a:pPr>
            <a:r>
              <a:rPr lang="el-GR" altLang="el-GR" sz="1800"/>
              <a:t>Σταυρόλεξα</a:t>
            </a:r>
          </a:p>
          <a:p>
            <a:pPr eaLnBrk="1" hangingPunct="1">
              <a:spcBef>
                <a:spcPct val="0"/>
              </a:spcBef>
              <a:buFont typeface="Wingdings" pitchFamily="2" charset="2"/>
              <a:buChar char="ü"/>
            </a:pPr>
            <a:r>
              <a:rPr lang="el-GR" altLang="el-GR" sz="1800"/>
              <a:t>Προσκλήσεις για παιδικά </a:t>
            </a:r>
          </a:p>
          <a:p>
            <a:pPr eaLnBrk="1" hangingPunct="1">
              <a:spcBef>
                <a:spcPct val="0"/>
              </a:spcBef>
              <a:buFont typeface="Wingdings" pitchFamily="2" charset="2"/>
              <a:buNone/>
            </a:pPr>
            <a:r>
              <a:rPr lang="el-GR" altLang="el-GR" sz="1800"/>
              <a:t>   πάρτι</a:t>
            </a:r>
          </a:p>
          <a:p>
            <a:pPr eaLnBrk="1" hangingPunct="1">
              <a:spcBef>
                <a:spcPct val="0"/>
              </a:spcBef>
              <a:buFont typeface="Wingdings" pitchFamily="2" charset="2"/>
              <a:buChar char="ü"/>
            </a:pPr>
            <a:r>
              <a:rPr lang="el-GR" altLang="el-GR" sz="1800"/>
              <a:t>Γραφή στον Η/Υ</a:t>
            </a:r>
          </a:p>
          <a:p>
            <a:pPr eaLnBrk="1" hangingPunct="1">
              <a:spcBef>
                <a:spcPct val="0"/>
              </a:spcBef>
              <a:buFont typeface="Wingdings" pitchFamily="2" charset="2"/>
              <a:buChar char="ü"/>
            </a:pPr>
            <a:r>
              <a:rPr lang="el-GR" altLang="el-GR" sz="1800"/>
              <a:t>Ηλεκτρονική       αλληλογραφία</a:t>
            </a:r>
          </a:p>
          <a:p>
            <a:pPr eaLnBrk="1" hangingPunct="1">
              <a:spcBef>
                <a:spcPct val="0"/>
              </a:spcBef>
              <a:buFont typeface="Wingdings" pitchFamily="2" charset="2"/>
              <a:buChar char="ü"/>
            </a:pPr>
            <a:r>
              <a:rPr lang="el-GR" altLang="el-GR" sz="1800"/>
              <a:t>Μηνύματα στο κινητό</a:t>
            </a:r>
          </a:p>
          <a:p>
            <a:pPr eaLnBrk="1" hangingPunct="1">
              <a:spcBef>
                <a:spcPct val="0"/>
              </a:spcBef>
              <a:buFont typeface="Wingdings" pitchFamily="2" charset="2"/>
              <a:buChar char="ü"/>
            </a:pPr>
            <a:endParaRPr lang="el-GR" altLang="el-GR" sz="1800"/>
          </a:p>
        </p:txBody>
      </p:sp>
      <p:sp>
        <p:nvSpPr>
          <p:cNvPr id="61446" name="Text Box 5"/>
          <p:cNvSpPr txBox="1">
            <a:spLocks noChangeArrowheads="1"/>
          </p:cNvSpPr>
          <p:nvPr/>
        </p:nvSpPr>
        <p:spPr bwMode="auto">
          <a:xfrm>
            <a:off x="3883025" y="1651000"/>
            <a:ext cx="1376363" cy="711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a:t>Συμβολικό</a:t>
            </a:r>
          </a:p>
          <a:p>
            <a:pPr algn="ctr" eaLnBrk="1" hangingPunct="1">
              <a:spcBef>
                <a:spcPct val="0"/>
              </a:spcBef>
              <a:buFontTx/>
              <a:buNone/>
            </a:pPr>
            <a:r>
              <a:rPr lang="el-GR" altLang="el-GR" sz="2000"/>
              <a:t>παιχνίδι</a:t>
            </a:r>
          </a:p>
        </p:txBody>
      </p:sp>
      <p:sp>
        <p:nvSpPr>
          <p:cNvPr id="61447" name="Text Box 6"/>
          <p:cNvSpPr txBox="1">
            <a:spLocks noChangeArrowheads="1"/>
          </p:cNvSpPr>
          <p:nvPr/>
        </p:nvSpPr>
        <p:spPr bwMode="auto">
          <a:xfrm>
            <a:off x="3316288" y="2971800"/>
            <a:ext cx="2509837"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el-GR" altLang="el-GR" sz="1800" b="1"/>
              <a:t>Προσομοιώσεις </a:t>
            </a:r>
          </a:p>
          <a:p>
            <a:pPr eaLnBrk="1" hangingPunct="1">
              <a:lnSpc>
                <a:spcPct val="80000"/>
              </a:lnSpc>
              <a:spcBef>
                <a:spcPct val="0"/>
              </a:spcBef>
              <a:buFontTx/>
              <a:buNone/>
            </a:pPr>
            <a:r>
              <a:rPr lang="el-GR" altLang="el-GR" sz="1800" b="1"/>
              <a:t>επικοινωνιακών </a:t>
            </a:r>
          </a:p>
          <a:p>
            <a:pPr eaLnBrk="1" hangingPunct="1">
              <a:lnSpc>
                <a:spcPct val="80000"/>
              </a:lnSpc>
              <a:spcBef>
                <a:spcPct val="0"/>
              </a:spcBef>
              <a:buFontTx/>
              <a:buNone/>
            </a:pPr>
            <a:r>
              <a:rPr lang="el-GR" altLang="el-GR" sz="1800" b="1"/>
              <a:t>περιστάσεων με</a:t>
            </a:r>
            <a:r>
              <a:rPr lang="el-GR" altLang="el-GR" sz="1800"/>
              <a:t>:</a:t>
            </a:r>
          </a:p>
          <a:p>
            <a:pPr eaLnBrk="1" hangingPunct="1">
              <a:spcBef>
                <a:spcPct val="0"/>
              </a:spcBef>
              <a:buFontTx/>
              <a:buNone/>
            </a:pPr>
            <a:endParaRPr lang="el-GR" altLang="el-GR" sz="1800"/>
          </a:p>
          <a:p>
            <a:pPr eaLnBrk="1" hangingPunct="1">
              <a:spcBef>
                <a:spcPct val="0"/>
              </a:spcBef>
              <a:buFont typeface="Wingdings" pitchFamily="2" charset="2"/>
              <a:buChar char="ü"/>
            </a:pPr>
            <a:r>
              <a:rPr lang="el-GR" altLang="el-GR" sz="1800"/>
              <a:t>Σακούλες με λογό-</a:t>
            </a:r>
          </a:p>
          <a:p>
            <a:pPr eaLnBrk="1" hangingPunct="1">
              <a:spcBef>
                <a:spcPct val="0"/>
              </a:spcBef>
              <a:buFont typeface="Wingdings" pitchFamily="2" charset="2"/>
              <a:buNone/>
            </a:pPr>
            <a:r>
              <a:rPr lang="el-GR" altLang="el-GR" sz="1800"/>
              <a:t>τυπους</a:t>
            </a:r>
          </a:p>
          <a:p>
            <a:pPr eaLnBrk="1" hangingPunct="1">
              <a:spcBef>
                <a:spcPct val="0"/>
              </a:spcBef>
              <a:buFont typeface="Wingdings" pitchFamily="2" charset="2"/>
              <a:buChar char="ü"/>
            </a:pPr>
            <a:r>
              <a:rPr lang="el-GR" altLang="el-GR" sz="1800"/>
              <a:t>Λογαριασμούς</a:t>
            </a:r>
          </a:p>
          <a:p>
            <a:pPr eaLnBrk="1" hangingPunct="1">
              <a:spcBef>
                <a:spcPct val="0"/>
              </a:spcBef>
              <a:buFont typeface="Wingdings" pitchFamily="2" charset="2"/>
              <a:buChar char="ü"/>
            </a:pPr>
            <a:r>
              <a:rPr lang="el-GR" altLang="el-GR" sz="1800"/>
              <a:t>Διαφημιστικές αφίσες</a:t>
            </a:r>
          </a:p>
          <a:p>
            <a:pPr eaLnBrk="1" hangingPunct="1">
              <a:spcBef>
                <a:spcPct val="0"/>
              </a:spcBef>
              <a:buFont typeface="Wingdings" pitchFamily="2" charset="2"/>
              <a:buChar char="ü"/>
            </a:pPr>
            <a:r>
              <a:rPr lang="el-GR" altLang="el-GR" sz="1800"/>
              <a:t>Λίστες με ψώνια</a:t>
            </a:r>
          </a:p>
          <a:p>
            <a:pPr eaLnBrk="1" hangingPunct="1">
              <a:spcBef>
                <a:spcPct val="0"/>
              </a:spcBef>
              <a:buFont typeface="Wingdings" pitchFamily="2" charset="2"/>
              <a:buChar char="ü"/>
            </a:pPr>
            <a:r>
              <a:rPr lang="el-GR" altLang="el-GR" sz="1800"/>
              <a:t>«Εστιατόριο»</a:t>
            </a:r>
          </a:p>
          <a:p>
            <a:pPr eaLnBrk="1" hangingPunct="1">
              <a:spcBef>
                <a:spcPct val="0"/>
              </a:spcBef>
              <a:buFont typeface="Wingdings" pitchFamily="2" charset="2"/>
              <a:buChar char="ü"/>
            </a:pPr>
            <a:r>
              <a:rPr lang="el-GR" altLang="el-GR" sz="1800"/>
              <a:t>«Ταχυδορομείο» κλπ</a:t>
            </a:r>
          </a:p>
        </p:txBody>
      </p:sp>
      <p:sp>
        <p:nvSpPr>
          <p:cNvPr id="61448" name="Text Box 7"/>
          <p:cNvSpPr txBox="1">
            <a:spLocks noChangeArrowheads="1"/>
          </p:cNvSpPr>
          <p:nvPr/>
        </p:nvSpPr>
        <p:spPr bwMode="auto">
          <a:xfrm>
            <a:off x="6781800" y="1676400"/>
            <a:ext cx="1450975"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a:t>Λογοτεχνία</a:t>
            </a:r>
          </a:p>
        </p:txBody>
      </p:sp>
      <p:sp>
        <p:nvSpPr>
          <p:cNvPr id="61449" name="Text Box 8"/>
          <p:cNvSpPr txBox="1">
            <a:spLocks noChangeArrowheads="1"/>
          </p:cNvSpPr>
          <p:nvPr/>
        </p:nvSpPr>
        <p:spPr bwMode="auto">
          <a:xfrm>
            <a:off x="6477000" y="2667000"/>
            <a:ext cx="19558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el-GR" altLang="el-GR" sz="1800" b="1"/>
              <a:t>Αυθεντικά</a:t>
            </a:r>
          </a:p>
          <a:p>
            <a:pPr eaLnBrk="1" hangingPunct="1">
              <a:lnSpc>
                <a:spcPct val="80000"/>
              </a:lnSpc>
              <a:spcBef>
                <a:spcPct val="0"/>
              </a:spcBef>
              <a:buFontTx/>
              <a:buNone/>
            </a:pPr>
            <a:r>
              <a:rPr lang="el-GR" altLang="el-GR" sz="1800" b="1"/>
              <a:t>κείμενα </a:t>
            </a:r>
          </a:p>
          <a:p>
            <a:pPr eaLnBrk="1" hangingPunct="1">
              <a:lnSpc>
                <a:spcPct val="80000"/>
              </a:lnSpc>
              <a:spcBef>
                <a:spcPct val="0"/>
              </a:spcBef>
              <a:buFontTx/>
              <a:buNone/>
            </a:pPr>
            <a:r>
              <a:rPr lang="el-GR" altLang="el-GR" sz="1800" b="1"/>
              <a:t>εστιασμένα σε:  </a:t>
            </a:r>
          </a:p>
        </p:txBody>
      </p:sp>
      <p:sp>
        <p:nvSpPr>
          <p:cNvPr id="61450" name="Text Box 9"/>
          <p:cNvSpPr txBox="1">
            <a:spLocks noChangeArrowheads="1"/>
          </p:cNvSpPr>
          <p:nvPr/>
        </p:nvSpPr>
        <p:spPr bwMode="auto">
          <a:xfrm>
            <a:off x="6400800" y="3276600"/>
            <a:ext cx="2498725" cy="338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l-GR" altLang="el-GR" sz="1800"/>
              <a:t>Παρήχηση</a:t>
            </a:r>
          </a:p>
          <a:p>
            <a:pPr eaLnBrk="1" hangingPunct="1">
              <a:spcBef>
                <a:spcPct val="0"/>
              </a:spcBef>
              <a:buFont typeface="Wingdings" pitchFamily="2" charset="2"/>
              <a:buChar char="ü"/>
            </a:pPr>
            <a:r>
              <a:rPr lang="el-GR" altLang="el-GR" sz="1800"/>
              <a:t>Παράλειψη </a:t>
            </a:r>
          </a:p>
          <a:p>
            <a:pPr eaLnBrk="1" hangingPunct="1">
              <a:spcBef>
                <a:spcPct val="0"/>
              </a:spcBef>
              <a:buFont typeface="Wingdings" pitchFamily="2" charset="2"/>
              <a:buNone/>
            </a:pPr>
            <a:r>
              <a:rPr lang="el-GR" altLang="el-GR" sz="1800"/>
              <a:t>γραμμάτων</a:t>
            </a:r>
          </a:p>
          <a:p>
            <a:pPr eaLnBrk="1" hangingPunct="1">
              <a:spcBef>
                <a:spcPct val="0"/>
              </a:spcBef>
              <a:buFont typeface="Wingdings" pitchFamily="2" charset="2"/>
              <a:buChar char="ü"/>
            </a:pPr>
            <a:r>
              <a:rPr lang="el-GR" altLang="el-GR" sz="1800"/>
              <a:t>Προσωποποιημένα </a:t>
            </a:r>
          </a:p>
          <a:p>
            <a:pPr eaLnBrk="1" hangingPunct="1">
              <a:spcBef>
                <a:spcPct val="0"/>
              </a:spcBef>
              <a:buFont typeface="Wingdings" pitchFamily="2" charset="2"/>
              <a:buNone/>
            </a:pPr>
            <a:r>
              <a:rPr lang="el-GR" altLang="el-GR" sz="1800"/>
              <a:t>γράμματα</a:t>
            </a:r>
          </a:p>
          <a:p>
            <a:pPr eaLnBrk="1" hangingPunct="1">
              <a:spcBef>
                <a:spcPct val="0"/>
              </a:spcBef>
              <a:buFont typeface="Wingdings" pitchFamily="2" charset="2"/>
              <a:buChar char="ü"/>
            </a:pPr>
            <a:r>
              <a:rPr lang="el-GR" altLang="el-GR" sz="1800"/>
              <a:t>Φωνήματα</a:t>
            </a:r>
          </a:p>
          <a:p>
            <a:pPr eaLnBrk="1" hangingPunct="1">
              <a:spcBef>
                <a:spcPct val="0"/>
              </a:spcBef>
              <a:buFont typeface="Wingdings" pitchFamily="2" charset="2"/>
              <a:buChar char="ü"/>
            </a:pPr>
            <a:r>
              <a:rPr lang="el-GR" altLang="el-GR" sz="1800"/>
              <a:t>Δημιουργικό λάθος</a:t>
            </a:r>
          </a:p>
          <a:p>
            <a:pPr eaLnBrk="1" hangingPunct="1">
              <a:spcBef>
                <a:spcPct val="0"/>
              </a:spcBef>
              <a:buFont typeface="Wingdings" pitchFamily="2" charset="2"/>
              <a:buChar char="ü"/>
            </a:pPr>
            <a:r>
              <a:rPr lang="el-GR" altLang="el-GR" sz="1800"/>
              <a:t>Ποιήματα αλφαβήτας</a:t>
            </a:r>
          </a:p>
          <a:p>
            <a:pPr eaLnBrk="1" hangingPunct="1">
              <a:spcBef>
                <a:spcPct val="0"/>
              </a:spcBef>
              <a:buFont typeface="Wingdings" pitchFamily="2" charset="2"/>
              <a:buChar char="ü"/>
            </a:pPr>
            <a:r>
              <a:rPr lang="el-GR" altLang="el-GR" sz="1800"/>
              <a:t>Ζωγραφισμένα </a:t>
            </a:r>
            <a:endParaRPr lang="en-US" altLang="el-GR" sz="1800"/>
          </a:p>
          <a:p>
            <a:pPr eaLnBrk="1" hangingPunct="1">
              <a:spcBef>
                <a:spcPct val="0"/>
              </a:spcBef>
              <a:buFont typeface="Wingdings" pitchFamily="2" charset="2"/>
              <a:buNone/>
            </a:pPr>
            <a:r>
              <a:rPr lang="el-GR" altLang="el-GR" sz="1800"/>
              <a:t>γράμματα</a:t>
            </a:r>
          </a:p>
          <a:p>
            <a:pPr eaLnBrk="1" hangingPunct="1">
              <a:spcBef>
                <a:spcPct val="0"/>
              </a:spcBef>
              <a:buFont typeface="Wingdings" pitchFamily="2" charset="2"/>
              <a:buChar char="ü"/>
            </a:pPr>
            <a:r>
              <a:rPr lang="el-GR" altLang="el-GR" sz="1800"/>
              <a:t>Σχηματοποιήματα</a:t>
            </a:r>
          </a:p>
          <a:p>
            <a:pPr eaLnBrk="1" hangingPunct="1">
              <a:spcBef>
                <a:spcPct val="0"/>
              </a:spcBef>
              <a:buFont typeface="Wingdings" pitchFamily="2" charset="2"/>
              <a:buChar char="ü"/>
            </a:pPr>
            <a:r>
              <a:rPr lang="en-US" altLang="el-GR" sz="1800"/>
              <a:t>Limerics</a:t>
            </a:r>
            <a:endParaRPr lang="el-GR" altLang="el-GR" sz="1800"/>
          </a:p>
        </p:txBody>
      </p:sp>
      <p:cxnSp>
        <p:nvCxnSpPr>
          <p:cNvPr id="61451" name="AutoShape 10"/>
          <p:cNvCxnSpPr>
            <a:cxnSpLocks noChangeShapeType="1"/>
            <a:stCxn id="61443" idx="2"/>
            <a:endCxn id="61444" idx="0"/>
          </p:cNvCxnSpPr>
          <p:nvPr/>
        </p:nvCxnSpPr>
        <p:spPr bwMode="auto">
          <a:xfrm flipH="1">
            <a:off x="1584325" y="838200"/>
            <a:ext cx="2987675" cy="688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1452" name="AutoShape 11"/>
          <p:cNvCxnSpPr>
            <a:cxnSpLocks noChangeShapeType="1"/>
            <a:stCxn id="61443" idx="2"/>
            <a:endCxn id="61446" idx="0"/>
          </p:cNvCxnSpPr>
          <p:nvPr/>
        </p:nvCxnSpPr>
        <p:spPr bwMode="auto">
          <a:xfrm>
            <a:off x="4572000" y="838200"/>
            <a:ext cx="0" cy="812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1453" name="AutoShape 12"/>
          <p:cNvCxnSpPr>
            <a:cxnSpLocks noChangeShapeType="1"/>
            <a:stCxn id="61443" idx="2"/>
            <a:endCxn id="61448" idx="0"/>
          </p:cNvCxnSpPr>
          <p:nvPr/>
        </p:nvCxnSpPr>
        <p:spPr bwMode="auto">
          <a:xfrm>
            <a:off x="4572000" y="838200"/>
            <a:ext cx="2935288"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1454" name="AutoShape 13"/>
          <p:cNvSpPr>
            <a:spLocks noChangeArrowheads="1"/>
          </p:cNvSpPr>
          <p:nvPr/>
        </p:nvSpPr>
        <p:spPr bwMode="auto">
          <a:xfrm>
            <a:off x="1219200" y="2362200"/>
            <a:ext cx="609600" cy="533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1455" name="AutoShape 14"/>
          <p:cNvSpPr>
            <a:spLocks noChangeArrowheads="1"/>
          </p:cNvSpPr>
          <p:nvPr/>
        </p:nvSpPr>
        <p:spPr bwMode="auto">
          <a:xfrm>
            <a:off x="4267200" y="2362200"/>
            <a:ext cx="609600" cy="533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1456" name="AutoShape 15"/>
          <p:cNvSpPr>
            <a:spLocks noChangeArrowheads="1"/>
          </p:cNvSpPr>
          <p:nvPr/>
        </p:nvSpPr>
        <p:spPr bwMode="auto">
          <a:xfrm>
            <a:off x="7162800" y="2133600"/>
            <a:ext cx="609600" cy="55245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59248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0D6C8B-38DE-4A99-BAB0-5629DBD8BB85}" type="slidenum">
              <a:rPr lang="el-GR" altLang="el-GR" sz="1400" smtClean="0"/>
              <a:pPr eaLnBrk="1" hangingPunct="1">
                <a:spcBef>
                  <a:spcPct val="0"/>
                </a:spcBef>
                <a:buFontTx/>
                <a:buNone/>
              </a:pPr>
              <a:t>66</a:t>
            </a:fld>
            <a:endParaRPr lang="el-GR" altLang="el-GR" sz="1400" smtClean="0"/>
          </a:p>
        </p:txBody>
      </p:sp>
      <p:sp>
        <p:nvSpPr>
          <p:cNvPr id="62467" name="Rectangle 2"/>
          <p:cNvSpPr>
            <a:spLocks noGrp="1" noChangeArrowheads="1"/>
          </p:cNvSpPr>
          <p:nvPr>
            <p:ph type="title"/>
          </p:nvPr>
        </p:nvSpPr>
        <p:spPr>
          <a:xfrm>
            <a:off x="1619250" y="457200"/>
            <a:ext cx="5905500" cy="762000"/>
          </a:xfrm>
          <a:solidFill>
            <a:srgbClr val="CCFF99"/>
          </a:solidFill>
          <a:ln>
            <a:solidFill>
              <a:schemeClr val="tx1"/>
            </a:solidFill>
            <a:miter lim="800000"/>
            <a:headEnd/>
            <a:tailEnd/>
          </a:ln>
        </p:spPr>
        <p:txBody>
          <a:bodyPr>
            <a:normAutofit fontScale="90000"/>
          </a:bodyPr>
          <a:lstStyle/>
          <a:p>
            <a:pPr eaLnBrk="1" hangingPunct="1"/>
            <a:r>
              <a:rPr lang="el-GR" altLang="el-GR" sz="2400" smtClean="0"/>
              <a:t>Γραφή και </a:t>
            </a:r>
            <a:r>
              <a:rPr lang="el-GR" altLang="el-GR" sz="2800" smtClean="0"/>
              <a:t>ανάγνωση </a:t>
            </a:r>
            <a:br>
              <a:rPr lang="el-GR" altLang="el-GR" sz="2800" smtClean="0"/>
            </a:br>
            <a:r>
              <a:rPr lang="el-GR" altLang="el-GR" sz="2800" smtClean="0"/>
              <a:t>στην Εποχή της Πληροφορικής (1)</a:t>
            </a:r>
          </a:p>
        </p:txBody>
      </p:sp>
      <p:sp>
        <p:nvSpPr>
          <p:cNvPr id="62468" name="Text Box 4"/>
          <p:cNvSpPr txBox="1">
            <a:spLocks noChangeArrowheads="1"/>
          </p:cNvSpPr>
          <p:nvPr/>
        </p:nvSpPr>
        <p:spPr bwMode="auto">
          <a:xfrm>
            <a:off x="1171575" y="1524000"/>
            <a:ext cx="6808788" cy="2292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a:t>Δεδομένα:</a:t>
            </a:r>
          </a:p>
          <a:p>
            <a:pPr eaLnBrk="1" hangingPunct="1">
              <a:spcBef>
                <a:spcPct val="0"/>
              </a:spcBef>
              <a:buFont typeface="Wingdings" pitchFamily="2" charset="2"/>
              <a:buChar char="Ø"/>
            </a:pPr>
            <a:r>
              <a:rPr lang="el-GR" altLang="el-GR" sz="2400"/>
              <a:t> Τα εργαλεία γραφής και ανάγνωσης αλλάζουν </a:t>
            </a:r>
          </a:p>
          <a:p>
            <a:pPr eaLnBrk="1" hangingPunct="1">
              <a:spcBef>
                <a:spcPct val="0"/>
              </a:spcBef>
              <a:buFont typeface="Wingdings" pitchFamily="2" charset="2"/>
              <a:buNone/>
            </a:pPr>
            <a:r>
              <a:rPr lang="el-GR" altLang="el-GR" sz="2400"/>
              <a:t>πολύ γρήγορα</a:t>
            </a:r>
          </a:p>
          <a:p>
            <a:pPr eaLnBrk="1" hangingPunct="1">
              <a:spcBef>
                <a:spcPct val="0"/>
              </a:spcBef>
              <a:buFont typeface="Wingdings" pitchFamily="2" charset="2"/>
              <a:buChar char="Ø"/>
            </a:pPr>
            <a:r>
              <a:rPr lang="el-GR" altLang="el-GR" sz="2400"/>
              <a:t> Κριτήρια επιλογής των εργαλείων:</a:t>
            </a:r>
          </a:p>
          <a:p>
            <a:pPr lvl="2" eaLnBrk="1" hangingPunct="1">
              <a:spcBef>
                <a:spcPct val="0"/>
              </a:spcBef>
              <a:buFont typeface="Wingdings" pitchFamily="2" charset="2"/>
              <a:buChar char="q"/>
            </a:pPr>
            <a:r>
              <a:rPr lang="el-GR" altLang="el-GR"/>
              <a:t> φιλικότητα</a:t>
            </a:r>
          </a:p>
          <a:p>
            <a:pPr lvl="2" eaLnBrk="1" hangingPunct="1">
              <a:spcBef>
                <a:spcPct val="0"/>
              </a:spcBef>
              <a:buFont typeface="Wingdings" pitchFamily="2" charset="2"/>
              <a:buChar char="q"/>
            </a:pPr>
            <a:r>
              <a:rPr lang="el-GR" altLang="el-GR"/>
              <a:t> ποσότητα πληροφοριών</a:t>
            </a:r>
          </a:p>
        </p:txBody>
      </p:sp>
      <p:sp>
        <p:nvSpPr>
          <p:cNvPr id="62469" name="Oval 6"/>
          <p:cNvSpPr>
            <a:spLocks noChangeArrowheads="1"/>
          </p:cNvSpPr>
          <p:nvPr/>
        </p:nvSpPr>
        <p:spPr bwMode="auto">
          <a:xfrm>
            <a:off x="1447800" y="3962400"/>
            <a:ext cx="6248400" cy="2438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2470" name="Text Box 5"/>
          <p:cNvSpPr txBox="1">
            <a:spLocks noChangeArrowheads="1"/>
          </p:cNvSpPr>
          <p:nvPr/>
        </p:nvSpPr>
        <p:spPr bwMode="auto">
          <a:xfrm>
            <a:off x="2362200" y="4191000"/>
            <a:ext cx="5029200"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400" b="1"/>
              <a:t>Διευκολύνσεις από τις ΝΤ:</a:t>
            </a:r>
          </a:p>
          <a:p>
            <a:pPr eaLnBrk="1" hangingPunct="1">
              <a:lnSpc>
                <a:spcPct val="65000"/>
              </a:lnSpc>
              <a:spcBef>
                <a:spcPct val="50000"/>
              </a:spcBef>
              <a:buFontTx/>
              <a:buChar char="-"/>
            </a:pPr>
            <a:r>
              <a:rPr lang="el-GR" altLang="el-GR" sz="2400"/>
              <a:t>ευέλικτα, εύχρηστα εργαλεία</a:t>
            </a:r>
          </a:p>
          <a:p>
            <a:pPr eaLnBrk="1" hangingPunct="1">
              <a:lnSpc>
                <a:spcPct val="65000"/>
              </a:lnSpc>
              <a:spcBef>
                <a:spcPct val="50000"/>
              </a:spcBef>
              <a:buFontTx/>
              <a:buChar char="-"/>
            </a:pPr>
            <a:r>
              <a:rPr lang="el-GR" altLang="el-GR" sz="2400"/>
              <a:t>επεξεργαστές κειμένων</a:t>
            </a:r>
          </a:p>
          <a:p>
            <a:pPr eaLnBrk="1" hangingPunct="1">
              <a:lnSpc>
                <a:spcPct val="65000"/>
              </a:lnSpc>
              <a:spcBef>
                <a:spcPct val="50000"/>
              </a:spcBef>
              <a:buFontTx/>
              <a:buChar char="-"/>
            </a:pPr>
            <a:r>
              <a:rPr lang="el-GR" altLang="el-GR" sz="2400"/>
              <a:t> μελλοντικοί επεξεργαστές: κα- 	τάργηση πληκτρολογίου</a:t>
            </a:r>
          </a:p>
        </p:txBody>
      </p:sp>
    </p:spTree>
    <p:extLst>
      <p:ext uri="{BB962C8B-B14F-4D97-AF65-F5344CB8AC3E}">
        <p14:creationId xmlns:p14="http://schemas.microsoft.com/office/powerpoint/2010/main" xmlns="" val="3222083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D848712-2ABA-46FB-B985-B51CE9CC0878}" type="slidenum">
              <a:rPr lang="el-GR" altLang="el-GR" sz="1400" smtClean="0"/>
              <a:pPr eaLnBrk="1" hangingPunct="1">
                <a:spcBef>
                  <a:spcPct val="0"/>
                </a:spcBef>
                <a:buFontTx/>
                <a:buNone/>
              </a:pPr>
              <a:t>67</a:t>
            </a:fld>
            <a:endParaRPr lang="el-GR" altLang="el-GR" sz="1400" smtClean="0"/>
          </a:p>
        </p:txBody>
      </p:sp>
      <p:sp>
        <p:nvSpPr>
          <p:cNvPr id="63491" name="Rectangle 3"/>
          <p:cNvSpPr>
            <a:spLocks noGrp="1" noChangeArrowheads="1"/>
          </p:cNvSpPr>
          <p:nvPr>
            <p:ph type="title"/>
          </p:nvPr>
        </p:nvSpPr>
        <p:spPr>
          <a:xfrm>
            <a:off x="1143000" y="274638"/>
            <a:ext cx="6934200" cy="944562"/>
          </a:xfrm>
          <a:solidFill>
            <a:srgbClr val="CCFF99"/>
          </a:solidFill>
          <a:ln>
            <a:solidFill>
              <a:schemeClr val="tx1"/>
            </a:solidFill>
            <a:miter lim="800000"/>
            <a:headEnd/>
            <a:tailEnd/>
          </a:ln>
        </p:spPr>
        <p:txBody>
          <a:bodyPr>
            <a:normAutofit fontScale="90000"/>
          </a:bodyPr>
          <a:lstStyle/>
          <a:p>
            <a:pPr eaLnBrk="1" hangingPunct="1"/>
            <a:r>
              <a:rPr lang="el-GR" altLang="el-GR" sz="2800" smtClean="0"/>
              <a:t>Γραφή και ανάγνωση </a:t>
            </a:r>
            <a:br>
              <a:rPr lang="el-GR" altLang="el-GR" sz="2800" smtClean="0"/>
            </a:br>
            <a:r>
              <a:rPr lang="el-GR" altLang="el-GR" sz="2800" smtClean="0"/>
              <a:t>στην Εποχή της Πληροφορικής (2)</a:t>
            </a:r>
          </a:p>
        </p:txBody>
      </p:sp>
      <p:sp>
        <p:nvSpPr>
          <p:cNvPr id="63492" name="Text Box 4"/>
          <p:cNvSpPr txBox="1">
            <a:spLocks noChangeArrowheads="1"/>
          </p:cNvSpPr>
          <p:nvPr/>
        </p:nvSpPr>
        <p:spPr bwMode="auto">
          <a:xfrm>
            <a:off x="1371600" y="1524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3493" name="Text Box 5"/>
          <p:cNvSpPr txBox="1">
            <a:spLocks noChangeArrowheads="1"/>
          </p:cNvSpPr>
          <p:nvPr/>
        </p:nvSpPr>
        <p:spPr bwMode="auto">
          <a:xfrm>
            <a:off x="679450" y="1447800"/>
            <a:ext cx="7783513"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400" b="1"/>
              <a:t>Ζητούμενα:</a:t>
            </a:r>
          </a:p>
          <a:p>
            <a:pPr algn="ctr" eaLnBrk="1" hangingPunct="1">
              <a:spcBef>
                <a:spcPct val="0"/>
              </a:spcBef>
              <a:buFontTx/>
              <a:buNone/>
            </a:pPr>
            <a:endParaRPr lang="el-GR" altLang="el-GR" sz="2400" b="1"/>
          </a:p>
          <a:p>
            <a:pPr algn="ctr" eaLnBrk="1" hangingPunct="1">
              <a:lnSpc>
                <a:spcPct val="115000"/>
              </a:lnSpc>
              <a:spcBef>
                <a:spcPct val="0"/>
              </a:spcBef>
              <a:buFont typeface="Wingdings" pitchFamily="2" charset="2"/>
              <a:buNone/>
            </a:pPr>
            <a:r>
              <a:rPr lang="el-GR" altLang="el-GR" sz="2400"/>
              <a:t>Διδασκαλία τρόπων παραγωγής μηνυμάτων</a:t>
            </a:r>
          </a:p>
          <a:p>
            <a:pPr algn="ctr" eaLnBrk="1" hangingPunct="1">
              <a:lnSpc>
                <a:spcPct val="115000"/>
              </a:lnSpc>
              <a:spcBef>
                <a:spcPct val="0"/>
              </a:spcBef>
              <a:buFont typeface="Wingdings" pitchFamily="2" charset="2"/>
              <a:buNone/>
            </a:pPr>
            <a:endParaRPr lang="el-GR" altLang="el-GR" sz="2400"/>
          </a:p>
          <a:p>
            <a:pPr algn="ctr" eaLnBrk="1" hangingPunct="1">
              <a:lnSpc>
                <a:spcPct val="115000"/>
              </a:lnSpc>
              <a:spcBef>
                <a:spcPct val="0"/>
              </a:spcBef>
              <a:buFont typeface="Wingdings" pitchFamily="2" charset="2"/>
              <a:buNone/>
            </a:pPr>
            <a:r>
              <a:rPr lang="el-GR" altLang="el-GR" sz="2400"/>
              <a:t>Αύξηση ταχύτητας ανάγνωσης (κατακόρυφη – διαγώνια)</a:t>
            </a:r>
          </a:p>
          <a:p>
            <a:pPr algn="ctr" eaLnBrk="1" hangingPunct="1">
              <a:lnSpc>
                <a:spcPct val="115000"/>
              </a:lnSpc>
              <a:spcBef>
                <a:spcPct val="0"/>
              </a:spcBef>
              <a:buFont typeface="Wingdings" pitchFamily="2" charset="2"/>
              <a:buNone/>
            </a:pPr>
            <a:endParaRPr lang="el-GR" altLang="el-GR" sz="2400"/>
          </a:p>
          <a:p>
            <a:pPr algn="ctr" eaLnBrk="1" hangingPunct="1">
              <a:lnSpc>
                <a:spcPct val="115000"/>
              </a:lnSpc>
              <a:spcBef>
                <a:spcPct val="0"/>
              </a:spcBef>
              <a:buFont typeface="Wingdings" pitchFamily="2" charset="2"/>
              <a:buNone/>
            </a:pPr>
            <a:r>
              <a:rPr lang="el-GR" altLang="el-GR" sz="2400"/>
              <a:t>Εύρεση πληροφοριών </a:t>
            </a:r>
          </a:p>
          <a:p>
            <a:pPr algn="ctr" eaLnBrk="1" hangingPunct="1">
              <a:lnSpc>
                <a:spcPct val="115000"/>
              </a:lnSpc>
              <a:spcBef>
                <a:spcPct val="0"/>
              </a:spcBef>
              <a:buFont typeface="Wingdings" pitchFamily="2" charset="2"/>
              <a:buNone/>
            </a:pPr>
            <a:r>
              <a:rPr lang="el-GR" altLang="el-GR" sz="2400"/>
              <a:t>χωρίς ανάγνωση ολόκληρων κειμένων</a:t>
            </a:r>
          </a:p>
          <a:p>
            <a:pPr algn="ctr" eaLnBrk="1" hangingPunct="1">
              <a:lnSpc>
                <a:spcPct val="115000"/>
              </a:lnSpc>
              <a:spcBef>
                <a:spcPct val="0"/>
              </a:spcBef>
              <a:buFont typeface="Wingdings" pitchFamily="2" charset="2"/>
              <a:buNone/>
            </a:pPr>
            <a:endParaRPr lang="el-GR" altLang="el-GR" sz="2400"/>
          </a:p>
          <a:p>
            <a:pPr algn="ctr" eaLnBrk="1" hangingPunct="1">
              <a:lnSpc>
                <a:spcPct val="115000"/>
              </a:lnSpc>
              <a:spcBef>
                <a:spcPct val="0"/>
              </a:spcBef>
              <a:buFont typeface="Wingdings" pitchFamily="2" charset="2"/>
              <a:buNone/>
            </a:pPr>
            <a:r>
              <a:rPr lang="el-GR" altLang="el-GR" sz="2400"/>
              <a:t>Χρήση συμβόλων, διαγραμμάτων, εικόνων</a:t>
            </a:r>
          </a:p>
          <a:p>
            <a:pPr algn="ctr" eaLnBrk="1" hangingPunct="1">
              <a:lnSpc>
                <a:spcPct val="115000"/>
              </a:lnSpc>
              <a:spcBef>
                <a:spcPct val="0"/>
              </a:spcBef>
              <a:buFont typeface="Wingdings" pitchFamily="2" charset="2"/>
              <a:buNone/>
            </a:pPr>
            <a:endParaRPr lang="el-GR" altLang="el-GR" sz="2400"/>
          </a:p>
          <a:p>
            <a:pPr algn="ctr" eaLnBrk="1" hangingPunct="1">
              <a:lnSpc>
                <a:spcPct val="115000"/>
              </a:lnSpc>
              <a:spcBef>
                <a:spcPct val="0"/>
              </a:spcBef>
              <a:buFont typeface="Wingdings" pitchFamily="2" charset="2"/>
              <a:buNone/>
            </a:pPr>
            <a:r>
              <a:rPr lang="el-GR" altLang="el-GR" sz="2400"/>
              <a:t>Πολυτροπικά κείμενα</a:t>
            </a:r>
          </a:p>
        </p:txBody>
      </p:sp>
      <p:sp>
        <p:nvSpPr>
          <p:cNvPr id="63494" name="AutoShape 6"/>
          <p:cNvSpPr>
            <a:spLocks noChangeArrowheads="1"/>
          </p:cNvSpPr>
          <p:nvPr/>
        </p:nvSpPr>
        <p:spPr bwMode="auto">
          <a:xfrm>
            <a:off x="4229100" y="26670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3495" name="AutoShape 7"/>
          <p:cNvSpPr>
            <a:spLocks noChangeArrowheads="1"/>
          </p:cNvSpPr>
          <p:nvPr/>
        </p:nvSpPr>
        <p:spPr bwMode="auto">
          <a:xfrm>
            <a:off x="4229100" y="34290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3496" name="AutoShape 8"/>
          <p:cNvSpPr>
            <a:spLocks noChangeArrowheads="1"/>
          </p:cNvSpPr>
          <p:nvPr/>
        </p:nvSpPr>
        <p:spPr bwMode="auto">
          <a:xfrm>
            <a:off x="4229100" y="47244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3497" name="AutoShape 9"/>
          <p:cNvSpPr>
            <a:spLocks noChangeArrowheads="1"/>
          </p:cNvSpPr>
          <p:nvPr/>
        </p:nvSpPr>
        <p:spPr bwMode="auto">
          <a:xfrm>
            <a:off x="4229100" y="56388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xmlns="" val="963766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E11AB6-7E73-43AE-905F-3B2135DF29F6}" type="slidenum">
              <a:rPr lang="el-GR" altLang="el-GR" sz="1400" smtClean="0"/>
              <a:pPr eaLnBrk="1" hangingPunct="1">
                <a:spcBef>
                  <a:spcPct val="0"/>
                </a:spcBef>
                <a:buFontTx/>
                <a:buNone/>
              </a:pPr>
              <a:t>68</a:t>
            </a:fld>
            <a:endParaRPr lang="el-GR" altLang="el-GR" sz="1400" smtClean="0"/>
          </a:p>
        </p:txBody>
      </p:sp>
      <p:sp>
        <p:nvSpPr>
          <p:cNvPr id="64515" name="AutoShape 7"/>
          <p:cNvSpPr>
            <a:spLocks noChangeArrowheads="1"/>
          </p:cNvSpPr>
          <p:nvPr/>
        </p:nvSpPr>
        <p:spPr bwMode="auto">
          <a:xfrm>
            <a:off x="3162300" y="2057400"/>
            <a:ext cx="2819400" cy="990600"/>
          </a:xfrm>
          <a:prstGeom prst="downArrowCallout">
            <a:avLst>
              <a:gd name="adj1" fmla="val 71154"/>
              <a:gd name="adj2" fmla="val 71154"/>
              <a:gd name="adj3" fmla="val 16667"/>
              <a:gd name="adj4" fmla="val 666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2400"/>
          </a:p>
        </p:txBody>
      </p:sp>
      <p:sp>
        <p:nvSpPr>
          <p:cNvPr id="64516" name="Rectangle 3"/>
          <p:cNvSpPr>
            <a:spLocks noGrp="1" noChangeArrowheads="1"/>
          </p:cNvSpPr>
          <p:nvPr>
            <p:ph type="title"/>
          </p:nvPr>
        </p:nvSpPr>
        <p:spPr>
          <a:xfrm>
            <a:off x="1447800" y="274638"/>
            <a:ext cx="6248400" cy="1096962"/>
          </a:xfrm>
          <a:solidFill>
            <a:srgbClr val="CCFF99"/>
          </a:solidFill>
          <a:ln>
            <a:solidFill>
              <a:schemeClr val="tx1"/>
            </a:solidFill>
            <a:miter lim="800000"/>
            <a:headEnd/>
            <a:tailEnd/>
          </a:ln>
        </p:spPr>
        <p:txBody>
          <a:bodyPr/>
          <a:lstStyle/>
          <a:p>
            <a:pPr eaLnBrk="1" hangingPunct="1"/>
            <a:r>
              <a:rPr lang="el-GR" altLang="el-GR" sz="2800" smtClean="0"/>
              <a:t>Γραφή και ανάγνωση </a:t>
            </a:r>
            <a:br>
              <a:rPr lang="el-GR" altLang="el-GR" sz="2800" smtClean="0"/>
            </a:br>
            <a:r>
              <a:rPr lang="el-GR" altLang="el-GR" sz="2800" smtClean="0"/>
              <a:t>στην Εποχή της Πληροφορικής (3)</a:t>
            </a:r>
          </a:p>
        </p:txBody>
      </p:sp>
      <p:sp>
        <p:nvSpPr>
          <p:cNvPr id="64517" name="Text Box 4"/>
          <p:cNvSpPr txBox="1">
            <a:spLocks noChangeArrowheads="1"/>
          </p:cNvSpPr>
          <p:nvPr/>
        </p:nvSpPr>
        <p:spPr bwMode="auto">
          <a:xfrm>
            <a:off x="8534400" y="228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2400"/>
          </a:p>
        </p:txBody>
      </p:sp>
      <p:sp>
        <p:nvSpPr>
          <p:cNvPr id="64518" name="Text Box 5"/>
          <p:cNvSpPr txBox="1">
            <a:spLocks noChangeArrowheads="1"/>
          </p:cNvSpPr>
          <p:nvPr/>
        </p:nvSpPr>
        <p:spPr bwMode="auto">
          <a:xfrm>
            <a:off x="3325813" y="2101850"/>
            <a:ext cx="24923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800" b="1"/>
              <a:t>Συμπέρασμα:</a:t>
            </a:r>
          </a:p>
        </p:txBody>
      </p:sp>
      <p:sp>
        <p:nvSpPr>
          <p:cNvPr id="64519" name="Text Box 6"/>
          <p:cNvSpPr txBox="1">
            <a:spLocks noChangeArrowheads="1"/>
          </p:cNvSpPr>
          <p:nvPr/>
        </p:nvSpPr>
        <p:spPr bwMode="auto">
          <a:xfrm>
            <a:off x="2093913" y="3657600"/>
            <a:ext cx="4954587"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i="1"/>
              <a:t>Στόχος</a:t>
            </a:r>
            <a:r>
              <a:rPr lang="el-GR" altLang="el-GR" sz="2800"/>
              <a:t> της ανάγνωσης </a:t>
            </a:r>
          </a:p>
          <a:p>
            <a:pPr algn="ctr" eaLnBrk="1" hangingPunct="1">
              <a:spcBef>
                <a:spcPct val="0"/>
              </a:spcBef>
              <a:buFontTx/>
              <a:buNone/>
            </a:pPr>
            <a:r>
              <a:rPr lang="el-GR" altLang="el-GR" sz="2800"/>
              <a:t>θα πρέπει να είναι</a:t>
            </a:r>
          </a:p>
          <a:p>
            <a:pPr algn="ctr" eaLnBrk="1" hangingPunct="1">
              <a:spcBef>
                <a:spcPct val="0"/>
              </a:spcBef>
              <a:buFontTx/>
              <a:buNone/>
            </a:pPr>
            <a:r>
              <a:rPr lang="el-GR" altLang="el-GR" sz="2800"/>
              <a:t>η αναγνώριση και κατανόηση </a:t>
            </a:r>
          </a:p>
          <a:p>
            <a:pPr algn="ctr" eaLnBrk="1" hangingPunct="1">
              <a:spcBef>
                <a:spcPct val="0"/>
              </a:spcBef>
              <a:buFontTx/>
              <a:buNone/>
            </a:pPr>
            <a:r>
              <a:rPr lang="el-GR" altLang="el-GR" sz="2800" b="1" i="1"/>
              <a:t>δομών</a:t>
            </a:r>
          </a:p>
          <a:p>
            <a:pPr algn="ctr" eaLnBrk="1" hangingPunct="1">
              <a:spcBef>
                <a:spcPct val="0"/>
              </a:spcBef>
              <a:buFontTx/>
              <a:buNone/>
            </a:pPr>
            <a:r>
              <a:rPr lang="el-GR" altLang="el-GR" sz="2800"/>
              <a:t>που μεταφέρουν πληροφορίες</a:t>
            </a:r>
          </a:p>
        </p:txBody>
      </p:sp>
    </p:spTree>
    <p:extLst>
      <p:ext uri="{BB962C8B-B14F-4D97-AF65-F5344CB8AC3E}">
        <p14:creationId xmlns:p14="http://schemas.microsoft.com/office/powerpoint/2010/main" xmlns="" val="155919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90E4361-BA02-4329-8247-1FDAD7FE3F2D}" type="slidenum">
              <a:rPr lang="el-GR" altLang="el-GR" sz="1400" smtClean="0"/>
              <a:pPr eaLnBrk="1" hangingPunct="1">
                <a:spcBef>
                  <a:spcPct val="0"/>
                </a:spcBef>
                <a:buFontTx/>
                <a:buNone/>
              </a:pPr>
              <a:t>7</a:t>
            </a:fld>
            <a:endParaRPr lang="el-GR" altLang="el-GR" sz="1400" smtClean="0"/>
          </a:p>
        </p:txBody>
      </p:sp>
      <p:sp>
        <p:nvSpPr>
          <p:cNvPr id="4099" name="Text Box 5"/>
          <p:cNvSpPr txBox="1">
            <a:spLocks noChangeArrowheads="1"/>
          </p:cNvSpPr>
          <p:nvPr/>
        </p:nvSpPr>
        <p:spPr bwMode="auto">
          <a:xfrm>
            <a:off x="611188" y="2997200"/>
            <a:ext cx="3059112" cy="12541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40000"/>
              </a:lnSpc>
              <a:spcBef>
                <a:spcPct val="0"/>
              </a:spcBef>
              <a:buFontTx/>
              <a:buNone/>
            </a:pPr>
            <a:r>
              <a:rPr lang="el-GR" altLang="el-GR" sz="1800"/>
              <a:t>Ψυχογλωσσολογία</a:t>
            </a:r>
          </a:p>
          <a:p>
            <a:pPr eaLnBrk="1" hangingPunct="1">
              <a:lnSpc>
                <a:spcPct val="140000"/>
              </a:lnSpc>
              <a:spcBef>
                <a:spcPct val="0"/>
              </a:spcBef>
              <a:buFontTx/>
              <a:buNone/>
            </a:pPr>
            <a:r>
              <a:rPr lang="el-GR" altLang="el-GR" sz="1800"/>
              <a:t>Κοινωνιογλωσσολογία</a:t>
            </a:r>
          </a:p>
          <a:p>
            <a:pPr eaLnBrk="1" hangingPunct="1">
              <a:lnSpc>
                <a:spcPct val="140000"/>
              </a:lnSpc>
              <a:spcBef>
                <a:spcPct val="0"/>
              </a:spcBef>
              <a:buFontTx/>
              <a:buNone/>
            </a:pPr>
            <a:r>
              <a:rPr lang="el-GR" altLang="el-GR" sz="1800"/>
              <a:t>Εφαρμοσμένη Γλωσσολογία</a:t>
            </a:r>
          </a:p>
        </p:txBody>
      </p:sp>
      <p:sp>
        <p:nvSpPr>
          <p:cNvPr id="4100" name="Text Box 6"/>
          <p:cNvSpPr txBox="1">
            <a:spLocks noChangeArrowheads="1"/>
          </p:cNvSpPr>
          <p:nvPr/>
        </p:nvSpPr>
        <p:spPr bwMode="auto">
          <a:xfrm>
            <a:off x="3733800" y="4876800"/>
            <a:ext cx="1562100" cy="6508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Παιδαγωγική </a:t>
            </a:r>
          </a:p>
          <a:p>
            <a:pPr algn="ctr" eaLnBrk="1" hangingPunct="1">
              <a:spcBef>
                <a:spcPct val="0"/>
              </a:spcBef>
              <a:buFontTx/>
              <a:buNone/>
            </a:pPr>
            <a:r>
              <a:rPr lang="el-GR" altLang="el-GR" sz="1800"/>
              <a:t>έρευνα</a:t>
            </a:r>
          </a:p>
        </p:txBody>
      </p:sp>
      <p:sp>
        <p:nvSpPr>
          <p:cNvPr id="4101" name="Text Box 7"/>
          <p:cNvSpPr txBox="1">
            <a:spLocks noChangeArrowheads="1"/>
          </p:cNvSpPr>
          <p:nvPr/>
        </p:nvSpPr>
        <p:spPr bwMode="auto">
          <a:xfrm>
            <a:off x="6011863" y="3357563"/>
            <a:ext cx="2438400" cy="925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Θεωρία και εμπειρία</a:t>
            </a:r>
          </a:p>
          <a:p>
            <a:pPr algn="ctr" eaLnBrk="1" hangingPunct="1">
              <a:spcBef>
                <a:spcPct val="0"/>
              </a:spcBef>
              <a:buFontTx/>
              <a:buNone/>
            </a:pPr>
            <a:r>
              <a:rPr lang="el-GR" altLang="el-GR" sz="1800"/>
              <a:t>της διδακτικής πράξης</a:t>
            </a:r>
          </a:p>
        </p:txBody>
      </p:sp>
      <p:cxnSp>
        <p:nvCxnSpPr>
          <p:cNvPr id="4102" name="AutoShape 9"/>
          <p:cNvCxnSpPr>
            <a:cxnSpLocks noChangeShapeType="1"/>
            <a:endCxn id="4099" idx="0"/>
          </p:cNvCxnSpPr>
          <p:nvPr/>
        </p:nvCxnSpPr>
        <p:spPr bwMode="auto">
          <a:xfrm flipH="1">
            <a:off x="2141538" y="1428750"/>
            <a:ext cx="2363787" cy="15684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4103" name="AutoShape 11"/>
          <p:cNvCxnSpPr>
            <a:cxnSpLocks noChangeShapeType="1"/>
            <a:stCxn id="4105" idx="0"/>
            <a:endCxn id="4101" idx="0"/>
          </p:cNvCxnSpPr>
          <p:nvPr/>
        </p:nvCxnSpPr>
        <p:spPr bwMode="auto">
          <a:xfrm>
            <a:off x="4495800" y="1447800"/>
            <a:ext cx="2735263" cy="190976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4104" name="Text Box 18"/>
          <p:cNvSpPr>
            <a:spLocks noGrp="1" noChangeArrowheads="1"/>
          </p:cNvSpPr>
          <p:nvPr>
            <p:ph type="title"/>
          </p:nvPr>
        </p:nvSpPr>
        <p:spPr>
          <a:xfrm>
            <a:off x="2362200" y="838200"/>
            <a:ext cx="4267200" cy="533400"/>
          </a:xfrm>
          <a:noFill/>
          <a:ln>
            <a:solidFill>
              <a:schemeClr val="tx1"/>
            </a:solidFill>
            <a:miter lim="800000"/>
            <a:headEnd/>
            <a:tailEnd/>
          </a:ln>
        </p:spPr>
        <p:txBody>
          <a:bodyPr/>
          <a:lstStyle/>
          <a:p>
            <a:pPr eaLnBrk="1" hangingPunct="1"/>
            <a:r>
              <a:rPr lang="el-GR" altLang="el-GR" sz="1800" smtClean="0">
                <a:solidFill>
                  <a:schemeClr val="tx1"/>
                </a:solidFill>
              </a:rPr>
              <a:t>ΜΕΛΕΤΗ ΓΛΩΣΣΙΚΗΣ ΙΚΑΝΟΤΗΤΑΣ </a:t>
            </a:r>
          </a:p>
        </p:txBody>
      </p:sp>
      <p:sp>
        <p:nvSpPr>
          <p:cNvPr id="4105" name="Line 19"/>
          <p:cNvSpPr>
            <a:spLocks noChangeShapeType="1"/>
          </p:cNvSpPr>
          <p:nvPr/>
        </p:nvSpPr>
        <p:spPr bwMode="auto">
          <a:xfrm>
            <a:off x="4495800" y="1447800"/>
            <a:ext cx="0" cy="3429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lstStyle/>
          <a:p>
            <a:endParaRPr lang="el-GR"/>
          </a:p>
        </p:txBody>
      </p:sp>
    </p:spTree>
    <p:extLst>
      <p:ext uri="{BB962C8B-B14F-4D97-AF65-F5344CB8AC3E}">
        <p14:creationId xmlns:p14="http://schemas.microsoft.com/office/powerpoint/2010/main" xmlns="" val="127103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56517E1-7AE1-42E3-8BA3-83722F4CF7BB}" type="slidenum">
              <a:rPr lang="el-GR" altLang="el-GR" sz="1400" smtClean="0"/>
              <a:pPr eaLnBrk="1" hangingPunct="1">
                <a:spcBef>
                  <a:spcPct val="0"/>
                </a:spcBef>
                <a:buFontTx/>
                <a:buNone/>
              </a:pPr>
              <a:t>8</a:t>
            </a:fld>
            <a:endParaRPr lang="el-GR" altLang="el-GR" sz="1400" smtClean="0"/>
          </a:p>
        </p:txBody>
      </p:sp>
      <p:sp>
        <p:nvSpPr>
          <p:cNvPr id="5123" name="Rectangle 2"/>
          <p:cNvSpPr>
            <a:spLocks noGrp="1" noChangeArrowheads="1"/>
          </p:cNvSpPr>
          <p:nvPr>
            <p:ph type="title"/>
          </p:nvPr>
        </p:nvSpPr>
        <p:spPr>
          <a:xfrm>
            <a:off x="2133600" y="1066800"/>
            <a:ext cx="4752975" cy="792163"/>
          </a:xfrm>
          <a:noFill/>
          <a:ln>
            <a:solidFill>
              <a:schemeClr val="tx1"/>
            </a:solidFill>
            <a:miter lim="800000"/>
            <a:headEnd/>
            <a:tailEnd/>
          </a:ln>
        </p:spPr>
        <p:txBody>
          <a:bodyPr/>
          <a:lstStyle/>
          <a:p>
            <a:pPr eaLnBrk="1" hangingPunct="1"/>
            <a:r>
              <a:rPr lang="el-GR" altLang="el-GR" sz="3600" smtClean="0"/>
              <a:t>Γλωσσική ικανότητα</a:t>
            </a:r>
          </a:p>
        </p:txBody>
      </p:sp>
      <p:sp>
        <p:nvSpPr>
          <p:cNvPr id="5124" name="Text Box 4"/>
          <p:cNvSpPr txBox="1">
            <a:spLocks noChangeArrowheads="1"/>
          </p:cNvSpPr>
          <p:nvPr/>
        </p:nvSpPr>
        <p:spPr bwMode="auto">
          <a:xfrm>
            <a:off x="1981200" y="2438400"/>
            <a:ext cx="50927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400" b="1"/>
              <a:t>Skinner: </a:t>
            </a:r>
            <a:endParaRPr lang="el-GR" altLang="el-GR" sz="2400" b="1"/>
          </a:p>
          <a:p>
            <a:pPr eaLnBrk="1" hangingPunct="1">
              <a:spcBef>
                <a:spcPct val="0"/>
              </a:spcBef>
            </a:pPr>
            <a:r>
              <a:rPr lang="el-GR" altLang="el-GR" sz="2400"/>
              <a:t> μηχανισμοί μίμησης και ενίσχυσης</a:t>
            </a:r>
          </a:p>
          <a:p>
            <a:pPr eaLnBrk="1" hangingPunct="1">
              <a:spcBef>
                <a:spcPct val="0"/>
              </a:spcBef>
              <a:buFontTx/>
              <a:buNone/>
            </a:pPr>
            <a:endParaRPr lang="el-GR" altLang="el-GR" sz="2400"/>
          </a:p>
          <a:p>
            <a:pPr eaLnBrk="1" hangingPunct="1">
              <a:spcBef>
                <a:spcPct val="0"/>
              </a:spcBef>
              <a:buFontTx/>
              <a:buNone/>
            </a:pPr>
            <a:endParaRPr lang="el-GR" altLang="el-GR" sz="2400"/>
          </a:p>
          <a:p>
            <a:pPr eaLnBrk="1" hangingPunct="1">
              <a:spcBef>
                <a:spcPct val="0"/>
              </a:spcBef>
              <a:buFontTx/>
              <a:buNone/>
            </a:pPr>
            <a:r>
              <a:rPr lang="en-US" altLang="el-GR" sz="2400" b="1"/>
              <a:t>Chomsky:</a:t>
            </a:r>
            <a:r>
              <a:rPr lang="en-US" altLang="el-GR" sz="2400"/>
              <a:t> </a:t>
            </a:r>
            <a:r>
              <a:rPr lang="el-GR" altLang="el-GR" sz="2400"/>
              <a:t>  </a:t>
            </a:r>
          </a:p>
          <a:p>
            <a:pPr eaLnBrk="1" hangingPunct="1">
              <a:spcBef>
                <a:spcPct val="0"/>
              </a:spcBef>
            </a:pPr>
            <a:r>
              <a:rPr lang="el-GR" altLang="el-GR" sz="2400"/>
              <a:t> παραγωγικότητα της γλώσσας</a:t>
            </a:r>
          </a:p>
          <a:p>
            <a:pPr eaLnBrk="1" hangingPunct="1">
              <a:spcBef>
                <a:spcPct val="0"/>
              </a:spcBef>
            </a:pPr>
            <a:r>
              <a:rPr lang="el-GR" altLang="el-GR" sz="2400"/>
              <a:t> μηχανισμός γλωσσικής απόκτησης</a:t>
            </a:r>
          </a:p>
          <a:p>
            <a:pPr eaLnBrk="1" hangingPunct="1">
              <a:spcBef>
                <a:spcPct val="0"/>
              </a:spcBef>
              <a:buFontTx/>
              <a:buNone/>
            </a:pPr>
            <a:r>
              <a:rPr lang="el-GR" altLang="el-GR" sz="2400"/>
              <a:t>   (βαθιά δομή – επιφανειακή δομή)</a:t>
            </a:r>
          </a:p>
        </p:txBody>
      </p:sp>
    </p:spTree>
    <p:extLst>
      <p:ext uri="{BB962C8B-B14F-4D97-AF65-F5344CB8AC3E}">
        <p14:creationId xmlns:p14="http://schemas.microsoft.com/office/powerpoint/2010/main" xmlns="" val="363211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 Θέση αριθμού διαφάνειας"/>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FC1C387-05BD-4C89-891A-B99BC5BEFC90}" type="slidenum">
              <a:rPr lang="el-GR" altLang="el-GR" sz="1400" smtClean="0"/>
              <a:pPr eaLnBrk="1" hangingPunct="1">
                <a:spcBef>
                  <a:spcPct val="0"/>
                </a:spcBef>
                <a:buFontTx/>
                <a:buNone/>
              </a:pPr>
              <a:t>9</a:t>
            </a:fld>
            <a:endParaRPr lang="el-GR" altLang="el-GR" sz="1400" smtClean="0"/>
          </a:p>
        </p:txBody>
      </p:sp>
      <p:sp>
        <p:nvSpPr>
          <p:cNvPr id="6147" name="Text Box 2"/>
          <p:cNvSpPr txBox="1">
            <a:spLocks noChangeArrowheads="1"/>
          </p:cNvSpPr>
          <p:nvPr/>
        </p:nvSpPr>
        <p:spPr bwMode="auto">
          <a:xfrm>
            <a:off x="2514600" y="711200"/>
            <a:ext cx="4067175" cy="5286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800"/>
              <a:t>Διαστάσεις της γλώσσας</a:t>
            </a:r>
          </a:p>
        </p:txBody>
      </p:sp>
      <p:sp>
        <p:nvSpPr>
          <p:cNvPr id="6148" name="Text Box 3"/>
          <p:cNvSpPr txBox="1">
            <a:spLocks noChangeArrowheads="1"/>
          </p:cNvSpPr>
          <p:nvPr/>
        </p:nvSpPr>
        <p:spPr bwMode="auto">
          <a:xfrm>
            <a:off x="1219200" y="2438400"/>
            <a:ext cx="7070725"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l-GR" altLang="el-GR" sz="1800"/>
              <a:t> </a:t>
            </a:r>
            <a:r>
              <a:rPr lang="el-GR" altLang="el-GR" sz="2400"/>
              <a:t>Δημιουργικό μέρος  (Παραγωγική Γραμματική)</a:t>
            </a:r>
          </a:p>
          <a:p>
            <a:pPr eaLnBrk="1" hangingPunct="1">
              <a:spcBef>
                <a:spcPct val="0"/>
              </a:spcBef>
              <a:buFont typeface="Wingdings" pitchFamily="2" charset="2"/>
              <a:buNone/>
            </a:pPr>
            <a:endParaRPr lang="el-GR" altLang="el-GR" sz="2400"/>
          </a:p>
          <a:p>
            <a:pPr eaLnBrk="1" hangingPunct="1">
              <a:spcBef>
                <a:spcPct val="0"/>
              </a:spcBef>
              <a:buFont typeface="Wingdings" pitchFamily="2" charset="2"/>
              <a:buChar char="ü"/>
            </a:pPr>
            <a:r>
              <a:rPr lang="el-GR" altLang="el-GR" sz="2400"/>
              <a:t> Σημασιολογικό μέρος</a:t>
            </a:r>
          </a:p>
          <a:p>
            <a:pPr eaLnBrk="1" hangingPunct="1">
              <a:spcBef>
                <a:spcPct val="0"/>
              </a:spcBef>
              <a:buFont typeface="Wingdings" pitchFamily="2" charset="2"/>
              <a:buNone/>
            </a:pPr>
            <a:endParaRPr lang="el-GR" altLang="el-GR" sz="2400"/>
          </a:p>
          <a:p>
            <a:pPr eaLnBrk="1" hangingPunct="1">
              <a:spcBef>
                <a:spcPct val="0"/>
              </a:spcBef>
              <a:buFont typeface="Wingdings" pitchFamily="2" charset="2"/>
              <a:buChar char="ü"/>
            </a:pPr>
            <a:r>
              <a:rPr lang="el-GR" altLang="el-GR" sz="2400"/>
              <a:t> Πραγματολογικό μέρος (Εκπλήρωση σκοπών)</a:t>
            </a:r>
          </a:p>
        </p:txBody>
      </p:sp>
    </p:spTree>
    <p:extLst>
      <p:ext uri="{BB962C8B-B14F-4D97-AF65-F5344CB8AC3E}">
        <p14:creationId xmlns:p14="http://schemas.microsoft.com/office/powerpoint/2010/main" xmlns="" val="3152320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176</TotalTime>
  <Words>3060</Words>
  <Application>Microsoft Office PowerPoint</Application>
  <PresentationFormat>Προβολή στην οθόνη (4:3)</PresentationFormat>
  <Paragraphs>856</Paragraphs>
  <Slides>68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68</vt:i4>
      </vt:variant>
    </vt:vector>
  </HeadingPairs>
  <TitlesOfParts>
    <vt:vector size="69" baseType="lpstr">
      <vt:lpstr>Austin</vt:lpstr>
      <vt:lpstr>Ακαδ. Έτος 2015-2016  Χειμερινό Εξάμηνο</vt:lpstr>
      <vt:lpstr>Φόρτος Εργασίας: 4 ECTS</vt:lpstr>
      <vt:lpstr>Μαθησιακοί στόχοι</vt:lpstr>
      <vt:lpstr>Περιεχόμενο του μαθήματος 1/2</vt:lpstr>
      <vt:lpstr>Περιεχόμενο του μαθήματος 2/2</vt:lpstr>
      <vt:lpstr>Διαφάνεια 6</vt:lpstr>
      <vt:lpstr>ΜΕΛΕΤΗ ΓΛΩΣΣΙΚΗΣ ΙΚΑΝΟΤΗΤΑΣ </vt:lpstr>
      <vt:lpstr>Γλωσσική ικανότητα</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Κριτήρια  για τη βιολογική υποδομή της γλώσσας</vt:lpstr>
      <vt:lpstr>Κριτική  του βιολογικού-γενετικού μοντέλου</vt:lpstr>
      <vt:lpstr>Βασικές αρχές του γνωστικού μοντέλου</vt:lpstr>
      <vt:lpstr>Διαφάνεια 22</vt:lpstr>
      <vt:lpstr>Διαφάνεια 23</vt:lpstr>
      <vt:lpstr>Διαφάνεια 24</vt:lpstr>
      <vt:lpstr>Διαφάνεια 25</vt:lpstr>
      <vt:lpstr>Γλωσσική ανάπτυξη του παιδιού</vt:lpstr>
      <vt:lpstr>Σύγκριση  προφορικού και γραπτού λόγου</vt:lpstr>
      <vt:lpstr>Διαφάνεια 28</vt:lpstr>
      <vt:lpstr>Διαφάνεια 29</vt:lpstr>
      <vt:lpstr>Διαφάνεια 30</vt:lpstr>
      <vt:lpstr>Διαφάνεια 31</vt:lpstr>
      <vt:lpstr>Διαφάνεια 32</vt:lpstr>
      <vt:lpstr>ΑΝΑΔΥΟΜΕΝΟΣ ΓΡΑΜΜΑΤΙΣΜΟΣ (Emerging Literacy)</vt:lpstr>
      <vt:lpstr>ΔΕΞΙΟΤΗΤΕΣ  ΤΗΣ ΑΝΑΓΝΩΣΤΙΚΗΣ ΛΕΙΤΟΥΡΓΙΑΣ </vt:lpstr>
      <vt:lpstr>Χαρακτηριστικά  της αναγνωστικής διαδικασίας</vt:lpstr>
      <vt:lpstr>Διαφάνεια 36</vt:lpstr>
      <vt:lpstr>Αναγνωστική δεξιότητα</vt:lpstr>
      <vt:lpstr>Περιγραφή της αναγνωστικής λειτουργίας</vt:lpstr>
      <vt:lpstr>Συστήματα καθοδήγησης των προσηλώσεων</vt:lpstr>
      <vt:lpstr>Οφθαλμικές κινήσεις</vt:lpstr>
      <vt:lpstr>Προϋποθέσεις μάθησης  της ανάγνωσης</vt:lpstr>
      <vt:lpstr>Ορθογραφία λέξεων</vt:lpstr>
      <vt:lpstr>Παραδείγματα</vt:lpstr>
      <vt:lpstr>Τα 2 επίπεδα της λειτουργίας ανάγνωσης μιας γραπτής λέξης</vt:lpstr>
      <vt:lpstr>Διαδικασία ανάγνωσης γραφο-φωνημικής μετάφρασης</vt:lpstr>
      <vt:lpstr>Υποβοήθηση  ανακωδικοποίησης-κατανόησης</vt:lpstr>
      <vt:lpstr>Παράγοντες της δεξιότητας της ανάγνωσης</vt:lpstr>
      <vt:lpstr>Η ανάγνωση  ως συλλογιστική και αξιολογική διαδικασία</vt:lpstr>
      <vt:lpstr>Δεξιότητες  της αναγνωστικής λειτουργίας</vt:lpstr>
      <vt:lpstr>Στάδια εκμάθησης της ανάγνωσης</vt:lpstr>
      <vt:lpstr>Επαρκής αναγνώστης</vt:lpstr>
      <vt:lpstr>Διαφάνεια 52</vt:lpstr>
      <vt:lpstr>Η έννοια του κενού ανάμεσα στις λέξεις</vt:lpstr>
      <vt:lpstr>Συγχύσεις  στην ορολογία της ανάγνωσης</vt:lpstr>
      <vt:lpstr>Προβλήματα  στην κατάκτηση του αλφαβητισμού</vt:lpstr>
      <vt:lpstr> Φωνολογική συνειδητοποίηση (“phonological awareness”) </vt:lpstr>
      <vt:lpstr>Σχέση φωνολογικής συνειδητοποίησης  και εκμάθησης της ανάγνωσης</vt:lpstr>
      <vt:lpstr>Παραδοσιακές μέθοδοι διδασκαλίας της πρώτης ανάγνωσης και γραφής</vt:lpstr>
      <vt:lpstr>Διαφάνεια 59</vt:lpstr>
      <vt:lpstr>Σύγχρονες προσεγγίσεις  στη διδασκαλία της πρώτης ανάγνωσης και γραφής</vt:lpstr>
      <vt:lpstr>Η ολική προσέγγιση της γλώσσας (the whole language approach)</vt:lpstr>
      <vt:lpstr>O δάσκαλος ως γραφέας-μοντέλο</vt:lpstr>
      <vt:lpstr>Τα «κοινωνικά γραπτά»</vt:lpstr>
      <vt:lpstr>Τα «κοινωνικά γραπτά»</vt:lpstr>
      <vt:lpstr>Παροχή ευκαιριών ανάγνωσης και γραφής</vt:lpstr>
      <vt:lpstr>Γραφή και ανάγνωση  στην Εποχή της Πληροφορικής (1)</vt:lpstr>
      <vt:lpstr>Γραφή και ανάγνωση  στην Εποχή της Πληροφορικής (2)</vt:lpstr>
      <vt:lpstr>Γραφή και ανάγνωση  στην Εποχή της Πληροφορικής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Ακαδ. Έτος 2015-2016 –  Χειμερινό Εξάμηνο</dc:title>
  <dc:creator>User1</dc:creator>
  <cp:lastModifiedBy>Katerina</cp:lastModifiedBy>
  <cp:revision>25</cp:revision>
  <dcterms:created xsi:type="dcterms:W3CDTF">2015-10-06T14:42:58Z</dcterms:created>
  <dcterms:modified xsi:type="dcterms:W3CDTF">2016-01-11T20:47:34Z</dcterms:modified>
</cp:coreProperties>
</file>