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72" r:id="rId3"/>
  </p:sldMasterIdLst>
  <p:notesMasterIdLst>
    <p:notesMasterId r:id="rId42"/>
  </p:notesMasterIdLst>
  <p:sldIdLst>
    <p:sldId id="256" r:id="rId4"/>
    <p:sldId id="268" r:id="rId5"/>
    <p:sldId id="269" r:id="rId6"/>
    <p:sldId id="270" r:id="rId7"/>
    <p:sldId id="271" r:id="rId8"/>
    <p:sldId id="273" r:id="rId9"/>
    <p:sldId id="277" r:id="rId10"/>
    <p:sldId id="279"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 id="308" r:id="rId39"/>
    <p:sldId id="310" r:id="rId40"/>
    <p:sldId id="311" r:id="rId4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Φωτεινό στυλ 2 - Έμφαση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3922" autoAdjust="0"/>
  </p:normalViewPr>
  <p:slideViewPr>
    <p:cSldViewPr>
      <p:cViewPr varScale="1">
        <p:scale>
          <a:sx n="66" d="100"/>
          <a:sy n="66" d="100"/>
        </p:scale>
        <p:origin x="1469"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1.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2.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6FA678-FF23-415B-8948-1DB4C544D0E2}"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l-GR"/>
        </a:p>
      </dgm:t>
    </dgm:pt>
    <dgm:pt modelId="{29C0CC03-79B2-4222-BE2A-18520483AA6A}">
      <dgm:prSet phldrT="[Κείμενο]"/>
      <dgm:spPr/>
      <dgm:t>
        <a:bodyPr/>
        <a:lstStyle/>
        <a:p>
          <a:r>
            <a:rPr lang="el-GR" dirty="0"/>
            <a:t>Καθορισμός πληροφοριών που χρειάζεται ο ερευνητής</a:t>
          </a:r>
        </a:p>
      </dgm:t>
    </dgm:pt>
    <dgm:pt modelId="{AD3B82E4-194C-46C7-B591-D78637462BA2}" type="parTrans" cxnId="{A2ABF5BF-9C98-4CB1-9CA1-C4BB5672ED27}">
      <dgm:prSet/>
      <dgm:spPr/>
      <dgm:t>
        <a:bodyPr/>
        <a:lstStyle/>
        <a:p>
          <a:endParaRPr lang="el-GR"/>
        </a:p>
      </dgm:t>
    </dgm:pt>
    <dgm:pt modelId="{0EFC2BD7-927F-4C42-94BB-0E6F47261AE5}" type="sibTrans" cxnId="{A2ABF5BF-9C98-4CB1-9CA1-C4BB5672ED27}">
      <dgm:prSet/>
      <dgm:spPr/>
      <dgm:t>
        <a:bodyPr/>
        <a:lstStyle/>
        <a:p>
          <a:endParaRPr lang="el-GR"/>
        </a:p>
      </dgm:t>
    </dgm:pt>
    <dgm:pt modelId="{CD672CEE-6107-4C9F-B497-A3E30643B42B}">
      <dgm:prSet phldrT="[Κείμενο]"/>
      <dgm:spPr/>
      <dgm:t>
        <a:bodyPr/>
        <a:lstStyle/>
        <a:p>
          <a:r>
            <a:rPr lang="el-GR" dirty="0"/>
            <a:t>Επιλογή τύπων ερωτήσεων</a:t>
          </a:r>
        </a:p>
      </dgm:t>
    </dgm:pt>
    <dgm:pt modelId="{FD59BBCF-5EAF-4CB5-9215-1B39327FB149}" type="parTrans" cxnId="{D91C8A9F-5054-4213-BBCD-949BC994637E}">
      <dgm:prSet/>
      <dgm:spPr/>
      <dgm:t>
        <a:bodyPr/>
        <a:lstStyle/>
        <a:p>
          <a:endParaRPr lang="el-GR"/>
        </a:p>
      </dgm:t>
    </dgm:pt>
    <dgm:pt modelId="{9D212B13-0807-42D9-86EF-C2156A78DA14}" type="sibTrans" cxnId="{D91C8A9F-5054-4213-BBCD-949BC994637E}">
      <dgm:prSet/>
      <dgm:spPr/>
      <dgm:t>
        <a:bodyPr/>
        <a:lstStyle/>
        <a:p>
          <a:endParaRPr lang="el-GR"/>
        </a:p>
      </dgm:t>
    </dgm:pt>
    <dgm:pt modelId="{3AE6A180-F122-4BC7-9B29-CA2A43F9CC54}">
      <dgm:prSet phldrT="[Κείμενο]"/>
      <dgm:spPr/>
      <dgm:t>
        <a:bodyPr/>
        <a:lstStyle/>
        <a:p>
          <a:r>
            <a:rPr lang="el-GR" dirty="0"/>
            <a:t>Απόφαση για τη διατύπωση των ερωτήσεων</a:t>
          </a:r>
        </a:p>
      </dgm:t>
    </dgm:pt>
    <dgm:pt modelId="{E17D0B44-42BD-4A4C-B966-38E82050E548}" type="parTrans" cxnId="{CD0B7E65-99C6-4D97-952E-55A677E922DD}">
      <dgm:prSet/>
      <dgm:spPr/>
      <dgm:t>
        <a:bodyPr/>
        <a:lstStyle/>
        <a:p>
          <a:endParaRPr lang="el-GR"/>
        </a:p>
      </dgm:t>
    </dgm:pt>
    <dgm:pt modelId="{698CC167-CA95-4ED3-BCF2-5BFB1086A15D}" type="sibTrans" cxnId="{CD0B7E65-99C6-4D97-952E-55A677E922DD}">
      <dgm:prSet/>
      <dgm:spPr/>
      <dgm:t>
        <a:bodyPr/>
        <a:lstStyle/>
        <a:p>
          <a:endParaRPr lang="el-GR"/>
        </a:p>
      </dgm:t>
    </dgm:pt>
    <dgm:pt modelId="{C1E06D53-0B17-43E7-ABB8-6E11F53AED92}">
      <dgm:prSet phldrT="[Κείμενο]"/>
      <dgm:spPr/>
      <dgm:t>
        <a:bodyPr/>
        <a:lstStyle/>
        <a:p>
          <a:r>
            <a:rPr lang="el-GR" dirty="0"/>
            <a:t>Καθορισμός σειράς ερωτήσεων</a:t>
          </a:r>
        </a:p>
      </dgm:t>
    </dgm:pt>
    <dgm:pt modelId="{5A2D442B-77D6-4D4A-B5BD-86D6CF3A3E2C}" type="parTrans" cxnId="{557B7A82-8CB4-47D1-92AC-A0EB10C63F01}">
      <dgm:prSet/>
      <dgm:spPr/>
      <dgm:t>
        <a:bodyPr/>
        <a:lstStyle/>
        <a:p>
          <a:endParaRPr lang="el-GR"/>
        </a:p>
      </dgm:t>
    </dgm:pt>
    <dgm:pt modelId="{C9E51192-DBA4-403D-9654-1A1554E76008}" type="sibTrans" cxnId="{557B7A82-8CB4-47D1-92AC-A0EB10C63F01}">
      <dgm:prSet/>
      <dgm:spPr/>
      <dgm:t>
        <a:bodyPr/>
        <a:lstStyle/>
        <a:p>
          <a:endParaRPr lang="el-GR"/>
        </a:p>
      </dgm:t>
    </dgm:pt>
    <dgm:pt modelId="{8CC7BC04-B49D-454B-85B1-0354031003FA}">
      <dgm:prSet phldrT="[Κείμενο]"/>
      <dgm:spPr/>
      <dgm:t>
        <a:bodyPr/>
        <a:lstStyle/>
        <a:p>
          <a:r>
            <a:rPr lang="el-GR" dirty="0"/>
            <a:t>Προέλεγχος ερωτηματολογίου</a:t>
          </a:r>
        </a:p>
      </dgm:t>
    </dgm:pt>
    <dgm:pt modelId="{15F98F89-97DD-4AB0-BABA-C4FC6AFBCA11}" type="parTrans" cxnId="{D69D829A-30D6-4282-8782-B1408688AC1E}">
      <dgm:prSet/>
      <dgm:spPr/>
      <dgm:t>
        <a:bodyPr/>
        <a:lstStyle/>
        <a:p>
          <a:endParaRPr lang="el-GR"/>
        </a:p>
      </dgm:t>
    </dgm:pt>
    <dgm:pt modelId="{DCABE39A-FDBB-46F1-936A-65747BE57184}" type="sibTrans" cxnId="{D69D829A-30D6-4282-8782-B1408688AC1E}">
      <dgm:prSet/>
      <dgm:spPr/>
      <dgm:t>
        <a:bodyPr/>
        <a:lstStyle/>
        <a:p>
          <a:endParaRPr lang="el-GR"/>
        </a:p>
      </dgm:t>
    </dgm:pt>
    <dgm:pt modelId="{16D1C6CA-4F36-4E0B-8EC7-1D2B95562479}">
      <dgm:prSet phldrT="[Κείμενο]"/>
      <dgm:spPr/>
      <dgm:t>
        <a:bodyPr/>
        <a:lstStyle/>
        <a:p>
          <a:r>
            <a:rPr lang="el-GR" dirty="0"/>
            <a:t>Προσδιορισμός μορφολογίας και εμφάνισης ερωτηματολογίου</a:t>
          </a:r>
        </a:p>
      </dgm:t>
    </dgm:pt>
    <dgm:pt modelId="{F834256D-1F14-4AF6-8B0F-C3303B6C3177}" type="parTrans" cxnId="{CB3DA81B-D003-4284-8EDC-8980388DB84B}">
      <dgm:prSet/>
      <dgm:spPr/>
      <dgm:t>
        <a:bodyPr/>
        <a:lstStyle/>
        <a:p>
          <a:endParaRPr lang="el-GR"/>
        </a:p>
      </dgm:t>
    </dgm:pt>
    <dgm:pt modelId="{E19C271F-8D07-41B1-A424-ED4C4ECC0B92}" type="sibTrans" cxnId="{CB3DA81B-D003-4284-8EDC-8980388DB84B}">
      <dgm:prSet/>
      <dgm:spPr/>
      <dgm:t>
        <a:bodyPr/>
        <a:lstStyle/>
        <a:p>
          <a:endParaRPr lang="el-GR"/>
        </a:p>
      </dgm:t>
    </dgm:pt>
    <dgm:pt modelId="{29C773FF-D3FD-44CD-A4A0-77522E3A1687}">
      <dgm:prSet phldrT="[Κείμενο]"/>
      <dgm:spPr/>
      <dgm:t>
        <a:bodyPr/>
        <a:lstStyle/>
        <a:p>
          <a:r>
            <a:rPr lang="el-GR" dirty="0"/>
            <a:t>Διεξαγωγή της έρευνας</a:t>
          </a:r>
        </a:p>
      </dgm:t>
    </dgm:pt>
    <dgm:pt modelId="{84E30A98-74DF-42A6-B7F4-6C0F698D83B7}" type="parTrans" cxnId="{6CD91E05-13ED-4BE7-9879-2F7D1CC2A6BF}">
      <dgm:prSet/>
      <dgm:spPr/>
      <dgm:t>
        <a:bodyPr/>
        <a:lstStyle/>
        <a:p>
          <a:endParaRPr lang="el-GR"/>
        </a:p>
      </dgm:t>
    </dgm:pt>
    <dgm:pt modelId="{C6D98E26-8C39-4671-ACDF-922502C91245}" type="sibTrans" cxnId="{6CD91E05-13ED-4BE7-9879-2F7D1CC2A6BF}">
      <dgm:prSet/>
      <dgm:spPr/>
      <dgm:t>
        <a:bodyPr/>
        <a:lstStyle/>
        <a:p>
          <a:endParaRPr lang="el-GR"/>
        </a:p>
      </dgm:t>
    </dgm:pt>
    <dgm:pt modelId="{809D58C9-FE92-48E5-938A-76BF78FAF30F}" type="pres">
      <dgm:prSet presAssocID="{456FA678-FF23-415B-8948-1DB4C544D0E2}" presName="vert0" presStyleCnt="0">
        <dgm:presLayoutVars>
          <dgm:dir/>
          <dgm:animOne val="branch"/>
          <dgm:animLvl val="lvl"/>
        </dgm:presLayoutVars>
      </dgm:prSet>
      <dgm:spPr/>
    </dgm:pt>
    <dgm:pt modelId="{C81463A9-AFE1-4652-B00B-6499885DCDC8}" type="pres">
      <dgm:prSet presAssocID="{29C0CC03-79B2-4222-BE2A-18520483AA6A}" presName="thickLine" presStyleLbl="alignNode1" presStyleIdx="0" presStyleCnt="7"/>
      <dgm:spPr/>
    </dgm:pt>
    <dgm:pt modelId="{FC6A8EDB-6234-41FB-A2DA-CCC61150E31E}" type="pres">
      <dgm:prSet presAssocID="{29C0CC03-79B2-4222-BE2A-18520483AA6A}" presName="horz1" presStyleCnt="0"/>
      <dgm:spPr/>
    </dgm:pt>
    <dgm:pt modelId="{DD7AEA3A-6441-4C22-8DCB-040F001072A4}" type="pres">
      <dgm:prSet presAssocID="{29C0CC03-79B2-4222-BE2A-18520483AA6A}" presName="tx1" presStyleLbl="revTx" presStyleIdx="0" presStyleCnt="7"/>
      <dgm:spPr/>
    </dgm:pt>
    <dgm:pt modelId="{FED65FFD-8BF9-4E89-B039-AFA4F01C07CF}" type="pres">
      <dgm:prSet presAssocID="{29C0CC03-79B2-4222-BE2A-18520483AA6A}" presName="vert1" presStyleCnt="0"/>
      <dgm:spPr/>
    </dgm:pt>
    <dgm:pt modelId="{D1103BCE-4BA7-4E8D-B780-779DA63E576A}" type="pres">
      <dgm:prSet presAssocID="{CD672CEE-6107-4C9F-B497-A3E30643B42B}" presName="thickLine" presStyleLbl="alignNode1" presStyleIdx="1" presStyleCnt="7"/>
      <dgm:spPr/>
    </dgm:pt>
    <dgm:pt modelId="{8853B265-081A-4439-851E-367D38600526}" type="pres">
      <dgm:prSet presAssocID="{CD672CEE-6107-4C9F-B497-A3E30643B42B}" presName="horz1" presStyleCnt="0"/>
      <dgm:spPr/>
    </dgm:pt>
    <dgm:pt modelId="{FA9CB947-4F0D-4D99-9060-84A549F8CE43}" type="pres">
      <dgm:prSet presAssocID="{CD672CEE-6107-4C9F-B497-A3E30643B42B}" presName="tx1" presStyleLbl="revTx" presStyleIdx="1" presStyleCnt="7"/>
      <dgm:spPr/>
    </dgm:pt>
    <dgm:pt modelId="{4E1B3F58-41F8-42DF-883E-C4F67DBE0BAB}" type="pres">
      <dgm:prSet presAssocID="{CD672CEE-6107-4C9F-B497-A3E30643B42B}" presName="vert1" presStyleCnt="0"/>
      <dgm:spPr/>
    </dgm:pt>
    <dgm:pt modelId="{A466F16F-EB5E-4C57-8F21-7E3F5C53E45F}" type="pres">
      <dgm:prSet presAssocID="{3AE6A180-F122-4BC7-9B29-CA2A43F9CC54}" presName="thickLine" presStyleLbl="alignNode1" presStyleIdx="2" presStyleCnt="7"/>
      <dgm:spPr/>
    </dgm:pt>
    <dgm:pt modelId="{66274890-1C01-4F18-91C5-305FF47C84E5}" type="pres">
      <dgm:prSet presAssocID="{3AE6A180-F122-4BC7-9B29-CA2A43F9CC54}" presName="horz1" presStyleCnt="0"/>
      <dgm:spPr/>
    </dgm:pt>
    <dgm:pt modelId="{0E1770AF-4DD4-4196-840D-6BCF5396C9C8}" type="pres">
      <dgm:prSet presAssocID="{3AE6A180-F122-4BC7-9B29-CA2A43F9CC54}" presName="tx1" presStyleLbl="revTx" presStyleIdx="2" presStyleCnt="7"/>
      <dgm:spPr/>
    </dgm:pt>
    <dgm:pt modelId="{031FE218-34A3-43CB-AEC8-38A3B779FF7F}" type="pres">
      <dgm:prSet presAssocID="{3AE6A180-F122-4BC7-9B29-CA2A43F9CC54}" presName="vert1" presStyleCnt="0"/>
      <dgm:spPr/>
    </dgm:pt>
    <dgm:pt modelId="{B4FC7D5B-51B7-48EA-896C-D16760D2DE10}" type="pres">
      <dgm:prSet presAssocID="{C1E06D53-0B17-43E7-ABB8-6E11F53AED92}" presName="thickLine" presStyleLbl="alignNode1" presStyleIdx="3" presStyleCnt="7"/>
      <dgm:spPr/>
    </dgm:pt>
    <dgm:pt modelId="{431E638D-02BF-450C-9933-17C6875A33F8}" type="pres">
      <dgm:prSet presAssocID="{C1E06D53-0B17-43E7-ABB8-6E11F53AED92}" presName="horz1" presStyleCnt="0"/>
      <dgm:spPr/>
    </dgm:pt>
    <dgm:pt modelId="{859A0506-22D0-4714-9AD0-9AAAE0E359FD}" type="pres">
      <dgm:prSet presAssocID="{C1E06D53-0B17-43E7-ABB8-6E11F53AED92}" presName="tx1" presStyleLbl="revTx" presStyleIdx="3" presStyleCnt="7"/>
      <dgm:spPr/>
    </dgm:pt>
    <dgm:pt modelId="{B8AA266E-E6C3-4B24-A98C-6A9ECDF755B4}" type="pres">
      <dgm:prSet presAssocID="{C1E06D53-0B17-43E7-ABB8-6E11F53AED92}" presName="vert1" presStyleCnt="0"/>
      <dgm:spPr/>
    </dgm:pt>
    <dgm:pt modelId="{8C1B70D5-278D-4A5D-AE2D-ACE73AD55488}" type="pres">
      <dgm:prSet presAssocID="{16D1C6CA-4F36-4E0B-8EC7-1D2B95562479}" presName="thickLine" presStyleLbl="alignNode1" presStyleIdx="4" presStyleCnt="7"/>
      <dgm:spPr/>
    </dgm:pt>
    <dgm:pt modelId="{F309D9CF-81B0-4865-9FDF-0C99DB99AB76}" type="pres">
      <dgm:prSet presAssocID="{16D1C6CA-4F36-4E0B-8EC7-1D2B95562479}" presName="horz1" presStyleCnt="0"/>
      <dgm:spPr/>
    </dgm:pt>
    <dgm:pt modelId="{BDC42FB8-698E-49B5-BF4B-5A2D410E2A28}" type="pres">
      <dgm:prSet presAssocID="{16D1C6CA-4F36-4E0B-8EC7-1D2B95562479}" presName="tx1" presStyleLbl="revTx" presStyleIdx="4" presStyleCnt="7"/>
      <dgm:spPr/>
    </dgm:pt>
    <dgm:pt modelId="{A6C34229-0EB1-4663-88E7-4C4ED509E0E8}" type="pres">
      <dgm:prSet presAssocID="{16D1C6CA-4F36-4E0B-8EC7-1D2B95562479}" presName="vert1" presStyleCnt="0"/>
      <dgm:spPr/>
    </dgm:pt>
    <dgm:pt modelId="{6273DA1E-1551-40C4-9BAA-E573A84FAE10}" type="pres">
      <dgm:prSet presAssocID="{8CC7BC04-B49D-454B-85B1-0354031003FA}" presName="thickLine" presStyleLbl="alignNode1" presStyleIdx="5" presStyleCnt="7"/>
      <dgm:spPr/>
    </dgm:pt>
    <dgm:pt modelId="{590588C8-9731-46B8-9119-9AFFED944647}" type="pres">
      <dgm:prSet presAssocID="{8CC7BC04-B49D-454B-85B1-0354031003FA}" presName="horz1" presStyleCnt="0"/>
      <dgm:spPr/>
    </dgm:pt>
    <dgm:pt modelId="{51902F7F-A4FE-4B63-8F8A-7D18EC62424C}" type="pres">
      <dgm:prSet presAssocID="{8CC7BC04-B49D-454B-85B1-0354031003FA}" presName="tx1" presStyleLbl="revTx" presStyleIdx="5" presStyleCnt="7"/>
      <dgm:spPr/>
    </dgm:pt>
    <dgm:pt modelId="{3B48CD4F-FB1F-4AD5-B556-D70C6635D903}" type="pres">
      <dgm:prSet presAssocID="{8CC7BC04-B49D-454B-85B1-0354031003FA}" presName="vert1" presStyleCnt="0"/>
      <dgm:spPr/>
    </dgm:pt>
    <dgm:pt modelId="{692156B4-CB71-4624-8589-1B713179CDC6}" type="pres">
      <dgm:prSet presAssocID="{29C773FF-D3FD-44CD-A4A0-77522E3A1687}" presName="thickLine" presStyleLbl="alignNode1" presStyleIdx="6" presStyleCnt="7"/>
      <dgm:spPr/>
    </dgm:pt>
    <dgm:pt modelId="{C8596298-E05F-439B-9490-00DF71202F80}" type="pres">
      <dgm:prSet presAssocID="{29C773FF-D3FD-44CD-A4A0-77522E3A1687}" presName="horz1" presStyleCnt="0"/>
      <dgm:spPr/>
    </dgm:pt>
    <dgm:pt modelId="{5CD43861-17D8-4F67-A327-179EB2B54D9B}" type="pres">
      <dgm:prSet presAssocID="{29C773FF-D3FD-44CD-A4A0-77522E3A1687}" presName="tx1" presStyleLbl="revTx" presStyleIdx="6" presStyleCnt="7"/>
      <dgm:spPr/>
    </dgm:pt>
    <dgm:pt modelId="{E1E9E282-D244-4C90-B68A-7B32AC16CA9F}" type="pres">
      <dgm:prSet presAssocID="{29C773FF-D3FD-44CD-A4A0-77522E3A1687}" presName="vert1" presStyleCnt="0"/>
      <dgm:spPr/>
    </dgm:pt>
  </dgm:ptLst>
  <dgm:cxnLst>
    <dgm:cxn modelId="{6CD91E05-13ED-4BE7-9879-2F7D1CC2A6BF}" srcId="{456FA678-FF23-415B-8948-1DB4C544D0E2}" destId="{29C773FF-D3FD-44CD-A4A0-77522E3A1687}" srcOrd="6" destOrd="0" parTransId="{84E30A98-74DF-42A6-B7F4-6C0F698D83B7}" sibTransId="{C6D98E26-8C39-4671-ACDF-922502C91245}"/>
    <dgm:cxn modelId="{CB3DA81B-D003-4284-8EDC-8980388DB84B}" srcId="{456FA678-FF23-415B-8948-1DB4C544D0E2}" destId="{16D1C6CA-4F36-4E0B-8EC7-1D2B95562479}" srcOrd="4" destOrd="0" parTransId="{F834256D-1F14-4AF6-8B0F-C3303B6C3177}" sibTransId="{E19C271F-8D07-41B1-A424-ED4C4ECC0B92}"/>
    <dgm:cxn modelId="{EC231124-0AF1-4C02-AA27-E4BC75179B24}" type="presOf" srcId="{8CC7BC04-B49D-454B-85B1-0354031003FA}" destId="{51902F7F-A4FE-4B63-8F8A-7D18EC62424C}" srcOrd="0" destOrd="0" presId="urn:microsoft.com/office/officeart/2008/layout/LinedList"/>
    <dgm:cxn modelId="{CD0B7E65-99C6-4D97-952E-55A677E922DD}" srcId="{456FA678-FF23-415B-8948-1DB4C544D0E2}" destId="{3AE6A180-F122-4BC7-9B29-CA2A43F9CC54}" srcOrd="2" destOrd="0" parTransId="{E17D0B44-42BD-4A4C-B966-38E82050E548}" sibTransId="{698CC167-CA95-4ED3-BCF2-5BFB1086A15D}"/>
    <dgm:cxn modelId="{BFE8C476-5CC8-476A-AA46-8CE310C1008B}" type="presOf" srcId="{16D1C6CA-4F36-4E0B-8EC7-1D2B95562479}" destId="{BDC42FB8-698E-49B5-BF4B-5A2D410E2A28}" srcOrd="0" destOrd="0" presId="urn:microsoft.com/office/officeart/2008/layout/LinedList"/>
    <dgm:cxn modelId="{557B7A82-8CB4-47D1-92AC-A0EB10C63F01}" srcId="{456FA678-FF23-415B-8948-1DB4C544D0E2}" destId="{C1E06D53-0B17-43E7-ABB8-6E11F53AED92}" srcOrd="3" destOrd="0" parTransId="{5A2D442B-77D6-4D4A-B5BD-86D6CF3A3E2C}" sibTransId="{C9E51192-DBA4-403D-9654-1A1554E76008}"/>
    <dgm:cxn modelId="{D9BDC295-F6DE-4859-B2A0-A72431853C2C}" type="presOf" srcId="{C1E06D53-0B17-43E7-ABB8-6E11F53AED92}" destId="{859A0506-22D0-4714-9AD0-9AAAE0E359FD}" srcOrd="0" destOrd="0" presId="urn:microsoft.com/office/officeart/2008/layout/LinedList"/>
    <dgm:cxn modelId="{D69D829A-30D6-4282-8782-B1408688AC1E}" srcId="{456FA678-FF23-415B-8948-1DB4C544D0E2}" destId="{8CC7BC04-B49D-454B-85B1-0354031003FA}" srcOrd="5" destOrd="0" parTransId="{15F98F89-97DD-4AB0-BABA-C4FC6AFBCA11}" sibTransId="{DCABE39A-FDBB-46F1-936A-65747BE57184}"/>
    <dgm:cxn modelId="{6FF9669F-8C4F-444B-A4F7-7D1C9632AACD}" type="presOf" srcId="{456FA678-FF23-415B-8948-1DB4C544D0E2}" destId="{809D58C9-FE92-48E5-938A-76BF78FAF30F}" srcOrd="0" destOrd="0" presId="urn:microsoft.com/office/officeart/2008/layout/LinedList"/>
    <dgm:cxn modelId="{D91C8A9F-5054-4213-BBCD-949BC994637E}" srcId="{456FA678-FF23-415B-8948-1DB4C544D0E2}" destId="{CD672CEE-6107-4C9F-B497-A3E30643B42B}" srcOrd="1" destOrd="0" parTransId="{FD59BBCF-5EAF-4CB5-9215-1B39327FB149}" sibTransId="{9D212B13-0807-42D9-86EF-C2156A78DA14}"/>
    <dgm:cxn modelId="{08E779A9-DFAA-4C2A-B450-AACA72609BF2}" type="presOf" srcId="{CD672CEE-6107-4C9F-B497-A3E30643B42B}" destId="{FA9CB947-4F0D-4D99-9060-84A549F8CE43}" srcOrd="0" destOrd="0" presId="urn:microsoft.com/office/officeart/2008/layout/LinedList"/>
    <dgm:cxn modelId="{A2ABF5BF-9C98-4CB1-9CA1-C4BB5672ED27}" srcId="{456FA678-FF23-415B-8948-1DB4C544D0E2}" destId="{29C0CC03-79B2-4222-BE2A-18520483AA6A}" srcOrd="0" destOrd="0" parTransId="{AD3B82E4-194C-46C7-B591-D78637462BA2}" sibTransId="{0EFC2BD7-927F-4C42-94BB-0E6F47261AE5}"/>
    <dgm:cxn modelId="{D7E742C2-E6DE-4D1C-9733-204C235EF1EE}" type="presOf" srcId="{29C773FF-D3FD-44CD-A4A0-77522E3A1687}" destId="{5CD43861-17D8-4F67-A327-179EB2B54D9B}" srcOrd="0" destOrd="0" presId="urn:microsoft.com/office/officeart/2008/layout/LinedList"/>
    <dgm:cxn modelId="{1EB2D4DB-2C38-4047-B15E-397BC9927FC7}" type="presOf" srcId="{29C0CC03-79B2-4222-BE2A-18520483AA6A}" destId="{DD7AEA3A-6441-4C22-8DCB-040F001072A4}" srcOrd="0" destOrd="0" presId="urn:microsoft.com/office/officeart/2008/layout/LinedList"/>
    <dgm:cxn modelId="{EE4D81E9-F855-4142-A418-9727E7A087F9}" type="presOf" srcId="{3AE6A180-F122-4BC7-9B29-CA2A43F9CC54}" destId="{0E1770AF-4DD4-4196-840D-6BCF5396C9C8}" srcOrd="0" destOrd="0" presId="urn:microsoft.com/office/officeart/2008/layout/LinedList"/>
    <dgm:cxn modelId="{DABAEE4D-0DCE-4F45-8EAD-A4D9329D98AA}" type="presParOf" srcId="{809D58C9-FE92-48E5-938A-76BF78FAF30F}" destId="{C81463A9-AFE1-4652-B00B-6499885DCDC8}" srcOrd="0" destOrd="0" presId="urn:microsoft.com/office/officeart/2008/layout/LinedList"/>
    <dgm:cxn modelId="{FCBCC1CF-CC89-4D80-A7D6-7399781BDA9B}" type="presParOf" srcId="{809D58C9-FE92-48E5-938A-76BF78FAF30F}" destId="{FC6A8EDB-6234-41FB-A2DA-CCC61150E31E}" srcOrd="1" destOrd="0" presId="urn:microsoft.com/office/officeart/2008/layout/LinedList"/>
    <dgm:cxn modelId="{6CA332F2-82F7-4273-BCB0-0E28D72E14C3}" type="presParOf" srcId="{FC6A8EDB-6234-41FB-A2DA-CCC61150E31E}" destId="{DD7AEA3A-6441-4C22-8DCB-040F001072A4}" srcOrd="0" destOrd="0" presId="urn:microsoft.com/office/officeart/2008/layout/LinedList"/>
    <dgm:cxn modelId="{02EFF527-7090-4364-B227-5CC769ABDC04}" type="presParOf" srcId="{FC6A8EDB-6234-41FB-A2DA-CCC61150E31E}" destId="{FED65FFD-8BF9-4E89-B039-AFA4F01C07CF}" srcOrd="1" destOrd="0" presId="urn:microsoft.com/office/officeart/2008/layout/LinedList"/>
    <dgm:cxn modelId="{65B80806-45D0-474E-B61E-274BDB0B58D3}" type="presParOf" srcId="{809D58C9-FE92-48E5-938A-76BF78FAF30F}" destId="{D1103BCE-4BA7-4E8D-B780-779DA63E576A}" srcOrd="2" destOrd="0" presId="urn:microsoft.com/office/officeart/2008/layout/LinedList"/>
    <dgm:cxn modelId="{09B30686-AC5D-4DF9-AD14-CA6917740B8A}" type="presParOf" srcId="{809D58C9-FE92-48E5-938A-76BF78FAF30F}" destId="{8853B265-081A-4439-851E-367D38600526}" srcOrd="3" destOrd="0" presId="urn:microsoft.com/office/officeart/2008/layout/LinedList"/>
    <dgm:cxn modelId="{6BC69289-ABDF-41F3-96C9-88F1C6E0ABD5}" type="presParOf" srcId="{8853B265-081A-4439-851E-367D38600526}" destId="{FA9CB947-4F0D-4D99-9060-84A549F8CE43}" srcOrd="0" destOrd="0" presId="urn:microsoft.com/office/officeart/2008/layout/LinedList"/>
    <dgm:cxn modelId="{C3A17840-8843-47D4-8892-C150793591AD}" type="presParOf" srcId="{8853B265-081A-4439-851E-367D38600526}" destId="{4E1B3F58-41F8-42DF-883E-C4F67DBE0BAB}" srcOrd="1" destOrd="0" presId="urn:microsoft.com/office/officeart/2008/layout/LinedList"/>
    <dgm:cxn modelId="{161D2562-562E-4E0B-922D-C9AF3D032632}" type="presParOf" srcId="{809D58C9-FE92-48E5-938A-76BF78FAF30F}" destId="{A466F16F-EB5E-4C57-8F21-7E3F5C53E45F}" srcOrd="4" destOrd="0" presId="urn:microsoft.com/office/officeart/2008/layout/LinedList"/>
    <dgm:cxn modelId="{126F42B3-06B7-453F-BC8F-4318AA74C58A}" type="presParOf" srcId="{809D58C9-FE92-48E5-938A-76BF78FAF30F}" destId="{66274890-1C01-4F18-91C5-305FF47C84E5}" srcOrd="5" destOrd="0" presId="urn:microsoft.com/office/officeart/2008/layout/LinedList"/>
    <dgm:cxn modelId="{5392F95B-0A43-4915-8008-81D56A9DAB94}" type="presParOf" srcId="{66274890-1C01-4F18-91C5-305FF47C84E5}" destId="{0E1770AF-4DD4-4196-840D-6BCF5396C9C8}" srcOrd="0" destOrd="0" presId="urn:microsoft.com/office/officeart/2008/layout/LinedList"/>
    <dgm:cxn modelId="{1B4B06B7-CB0C-4312-B01A-6B1E4A5C90AE}" type="presParOf" srcId="{66274890-1C01-4F18-91C5-305FF47C84E5}" destId="{031FE218-34A3-43CB-AEC8-38A3B779FF7F}" srcOrd="1" destOrd="0" presId="urn:microsoft.com/office/officeart/2008/layout/LinedList"/>
    <dgm:cxn modelId="{766FA622-AC5F-439B-B98A-46B627535E6E}" type="presParOf" srcId="{809D58C9-FE92-48E5-938A-76BF78FAF30F}" destId="{B4FC7D5B-51B7-48EA-896C-D16760D2DE10}" srcOrd="6" destOrd="0" presId="urn:microsoft.com/office/officeart/2008/layout/LinedList"/>
    <dgm:cxn modelId="{C8F3EC4D-ED79-44FD-B7CF-F3730F18F4CF}" type="presParOf" srcId="{809D58C9-FE92-48E5-938A-76BF78FAF30F}" destId="{431E638D-02BF-450C-9933-17C6875A33F8}" srcOrd="7" destOrd="0" presId="urn:microsoft.com/office/officeart/2008/layout/LinedList"/>
    <dgm:cxn modelId="{D879E8FD-EC8E-49A7-B974-B8DD467B4556}" type="presParOf" srcId="{431E638D-02BF-450C-9933-17C6875A33F8}" destId="{859A0506-22D0-4714-9AD0-9AAAE0E359FD}" srcOrd="0" destOrd="0" presId="urn:microsoft.com/office/officeart/2008/layout/LinedList"/>
    <dgm:cxn modelId="{C057D372-76C4-4DD0-B520-374100387E06}" type="presParOf" srcId="{431E638D-02BF-450C-9933-17C6875A33F8}" destId="{B8AA266E-E6C3-4B24-A98C-6A9ECDF755B4}" srcOrd="1" destOrd="0" presId="urn:microsoft.com/office/officeart/2008/layout/LinedList"/>
    <dgm:cxn modelId="{D2A072D2-9720-46F2-AF87-D10DAF7C21EB}" type="presParOf" srcId="{809D58C9-FE92-48E5-938A-76BF78FAF30F}" destId="{8C1B70D5-278D-4A5D-AE2D-ACE73AD55488}" srcOrd="8" destOrd="0" presId="urn:microsoft.com/office/officeart/2008/layout/LinedList"/>
    <dgm:cxn modelId="{FC8012DA-86A5-49F3-967C-9DAE7936FBF9}" type="presParOf" srcId="{809D58C9-FE92-48E5-938A-76BF78FAF30F}" destId="{F309D9CF-81B0-4865-9FDF-0C99DB99AB76}" srcOrd="9" destOrd="0" presId="urn:microsoft.com/office/officeart/2008/layout/LinedList"/>
    <dgm:cxn modelId="{3FB39CC0-AB1C-4BD9-839A-03BB5EFE2E68}" type="presParOf" srcId="{F309D9CF-81B0-4865-9FDF-0C99DB99AB76}" destId="{BDC42FB8-698E-49B5-BF4B-5A2D410E2A28}" srcOrd="0" destOrd="0" presId="urn:microsoft.com/office/officeart/2008/layout/LinedList"/>
    <dgm:cxn modelId="{9B54675A-CD32-430E-8023-5B344A9351F4}" type="presParOf" srcId="{F309D9CF-81B0-4865-9FDF-0C99DB99AB76}" destId="{A6C34229-0EB1-4663-88E7-4C4ED509E0E8}" srcOrd="1" destOrd="0" presId="urn:microsoft.com/office/officeart/2008/layout/LinedList"/>
    <dgm:cxn modelId="{27F1C4C0-0B75-445C-850B-2B28961ED5AA}" type="presParOf" srcId="{809D58C9-FE92-48E5-938A-76BF78FAF30F}" destId="{6273DA1E-1551-40C4-9BAA-E573A84FAE10}" srcOrd="10" destOrd="0" presId="urn:microsoft.com/office/officeart/2008/layout/LinedList"/>
    <dgm:cxn modelId="{0D63C0CD-5E5F-4139-843A-CD2899ED53DD}" type="presParOf" srcId="{809D58C9-FE92-48E5-938A-76BF78FAF30F}" destId="{590588C8-9731-46B8-9119-9AFFED944647}" srcOrd="11" destOrd="0" presId="urn:microsoft.com/office/officeart/2008/layout/LinedList"/>
    <dgm:cxn modelId="{5975044B-6F26-4047-9B6B-A6863A6A2C05}" type="presParOf" srcId="{590588C8-9731-46B8-9119-9AFFED944647}" destId="{51902F7F-A4FE-4B63-8F8A-7D18EC62424C}" srcOrd="0" destOrd="0" presId="urn:microsoft.com/office/officeart/2008/layout/LinedList"/>
    <dgm:cxn modelId="{988BCE52-9DA9-4DED-BFE8-4BFE1EF55BFE}" type="presParOf" srcId="{590588C8-9731-46B8-9119-9AFFED944647}" destId="{3B48CD4F-FB1F-4AD5-B556-D70C6635D903}" srcOrd="1" destOrd="0" presId="urn:microsoft.com/office/officeart/2008/layout/LinedList"/>
    <dgm:cxn modelId="{45347378-2034-4AD1-BFCF-5D844BA9BB63}" type="presParOf" srcId="{809D58C9-FE92-48E5-938A-76BF78FAF30F}" destId="{692156B4-CB71-4624-8589-1B713179CDC6}" srcOrd="12" destOrd="0" presId="urn:microsoft.com/office/officeart/2008/layout/LinedList"/>
    <dgm:cxn modelId="{9034B03C-0CB7-4CE8-BDF0-2727162CBDF7}" type="presParOf" srcId="{809D58C9-FE92-48E5-938A-76BF78FAF30F}" destId="{C8596298-E05F-439B-9490-00DF71202F80}" srcOrd="13" destOrd="0" presId="urn:microsoft.com/office/officeart/2008/layout/LinedList"/>
    <dgm:cxn modelId="{DC635A93-F575-46EE-9374-8273A41A8014}" type="presParOf" srcId="{C8596298-E05F-439B-9490-00DF71202F80}" destId="{5CD43861-17D8-4F67-A327-179EB2B54D9B}" srcOrd="0" destOrd="0" presId="urn:microsoft.com/office/officeart/2008/layout/LinedList"/>
    <dgm:cxn modelId="{5F1E740C-C42D-49C7-BB15-C947DB18BA5B}" type="presParOf" srcId="{C8596298-E05F-439B-9490-00DF71202F80}" destId="{E1E9E282-D244-4C90-B68A-7B32AC16CA9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6BAE98-FD96-4906-A3A3-43B88CD0F1EC}"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l-GR"/>
        </a:p>
      </dgm:t>
    </dgm:pt>
    <dgm:pt modelId="{2B292AB3-F959-478E-AE0A-7F2CBED87BE6}">
      <dgm:prSet phldrT="[Κείμενο]"/>
      <dgm:spPr/>
      <dgm:t>
        <a:bodyPr/>
        <a:lstStyle/>
        <a:p>
          <a:r>
            <a:rPr lang="el-GR" b="1" dirty="0"/>
            <a:t>Ανοιχτές Ερωτήσεις</a:t>
          </a:r>
        </a:p>
      </dgm:t>
    </dgm:pt>
    <dgm:pt modelId="{117B3D36-21EF-4000-A735-81EC4A92524C}" type="parTrans" cxnId="{B2AF95F9-5BB8-4909-872C-B90AC4504724}">
      <dgm:prSet/>
      <dgm:spPr/>
      <dgm:t>
        <a:bodyPr/>
        <a:lstStyle/>
        <a:p>
          <a:endParaRPr lang="el-GR"/>
        </a:p>
      </dgm:t>
    </dgm:pt>
    <dgm:pt modelId="{9236BC8C-BFA2-48E1-A0DA-E68E1CFD8A13}" type="sibTrans" cxnId="{B2AF95F9-5BB8-4909-872C-B90AC4504724}">
      <dgm:prSet/>
      <dgm:spPr/>
      <dgm:t>
        <a:bodyPr/>
        <a:lstStyle/>
        <a:p>
          <a:endParaRPr lang="el-GR"/>
        </a:p>
      </dgm:t>
    </dgm:pt>
    <dgm:pt modelId="{D046939B-F404-4590-BC0F-58B130FDAAB6}">
      <dgm:prSet phldrT="[Κείμενο]"/>
      <dgm:spPr/>
      <dgm:t>
        <a:bodyPr/>
        <a:lstStyle/>
        <a:p>
          <a:pPr algn="l"/>
          <a:r>
            <a:rPr lang="el-GR" i="0" dirty="0"/>
            <a:t>Οι ερωτώμενοι δίνουν τη δική τους απάντηση χωρίς να δεσμεύονται από προεπιλεγμένες απαντήσεις. </a:t>
          </a:r>
        </a:p>
      </dgm:t>
    </dgm:pt>
    <dgm:pt modelId="{4614E80C-781B-4862-A41C-B2E1949D53D4}" type="parTrans" cxnId="{ECFD96B7-A3E4-4A60-9382-C3BA13755BCD}">
      <dgm:prSet/>
      <dgm:spPr/>
      <dgm:t>
        <a:bodyPr/>
        <a:lstStyle/>
        <a:p>
          <a:endParaRPr lang="el-GR"/>
        </a:p>
      </dgm:t>
    </dgm:pt>
    <dgm:pt modelId="{EDFA8017-10E7-47CB-AAB5-FCE0F0123FE6}" type="sibTrans" cxnId="{ECFD96B7-A3E4-4A60-9382-C3BA13755BCD}">
      <dgm:prSet/>
      <dgm:spPr/>
      <dgm:t>
        <a:bodyPr/>
        <a:lstStyle/>
        <a:p>
          <a:endParaRPr lang="el-GR"/>
        </a:p>
      </dgm:t>
    </dgm:pt>
    <dgm:pt modelId="{51E124A1-7B77-4942-9E5E-1DC569FF4D26}">
      <dgm:prSet phldrT="[Κείμενο]"/>
      <dgm:spPr/>
      <dgm:t>
        <a:bodyPr/>
        <a:lstStyle/>
        <a:p>
          <a:pPr algn="l"/>
          <a:r>
            <a:rPr lang="el-GR" i="0" dirty="0"/>
            <a:t>Ποικιλία απαντήσεων και πολλές λεπτομέρειες.</a:t>
          </a:r>
        </a:p>
      </dgm:t>
    </dgm:pt>
    <dgm:pt modelId="{1EAC1612-CFAC-42FD-A2CA-B2B9162F8950}" type="parTrans" cxnId="{075F3A71-19A5-474D-A24A-6DBED4B8B64F}">
      <dgm:prSet/>
      <dgm:spPr/>
      <dgm:t>
        <a:bodyPr/>
        <a:lstStyle/>
        <a:p>
          <a:endParaRPr lang="el-GR"/>
        </a:p>
      </dgm:t>
    </dgm:pt>
    <dgm:pt modelId="{965E8560-3024-49ED-B37C-CBB177E772C7}" type="sibTrans" cxnId="{075F3A71-19A5-474D-A24A-6DBED4B8B64F}">
      <dgm:prSet/>
      <dgm:spPr/>
      <dgm:t>
        <a:bodyPr/>
        <a:lstStyle/>
        <a:p>
          <a:endParaRPr lang="el-GR"/>
        </a:p>
      </dgm:t>
    </dgm:pt>
    <dgm:pt modelId="{BFAEF280-3430-49A5-95B8-D2EB5F3DEAAB}">
      <dgm:prSet phldrT="[Κείμενο]"/>
      <dgm:spPr/>
      <dgm:t>
        <a:bodyPr/>
        <a:lstStyle/>
        <a:p>
          <a:pPr algn="l"/>
          <a:r>
            <a:rPr lang="el-GR" i="0" dirty="0"/>
            <a:t>Ενθαρρύνουν την ελεύθερη σκέψη και ανάκληση πληροφοριών από τη μνήμη.</a:t>
          </a:r>
        </a:p>
      </dgm:t>
    </dgm:pt>
    <dgm:pt modelId="{BE2D92DE-7671-46A0-91D2-22D88D678DCC}" type="parTrans" cxnId="{5BD4F74F-3229-4F3F-AB38-CAF68D657275}">
      <dgm:prSet/>
      <dgm:spPr/>
      <dgm:t>
        <a:bodyPr/>
        <a:lstStyle/>
        <a:p>
          <a:endParaRPr lang="el-GR"/>
        </a:p>
      </dgm:t>
    </dgm:pt>
    <dgm:pt modelId="{2D30B047-C820-4E25-A404-51A8A1E9A222}" type="sibTrans" cxnId="{5BD4F74F-3229-4F3F-AB38-CAF68D657275}">
      <dgm:prSet/>
      <dgm:spPr/>
      <dgm:t>
        <a:bodyPr/>
        <a:lstStyle/>
        <a:p>
          <a:endParaRPr lang="el-GR"/>
        </a:p>
      </dgm:t>
    </dgm:pt>
    <dgm:pt modelId="{9A8BE99F-C93D-4B80-94B2-06631FD93598}">
      <dgm:prSet phldrT="[Κείμενο]"/>
      <dgm:spPr/>
      <dgm:t>
        <a:bodyPr/>
        <a:lstStyle/>
        <a:p>
          <a:pPr algn="l"/>
          <a:r>
            <a:rPr lang="el-GR" i="0" dirty="0"/>
            <a:t>Κατάλληλες για εισαγωγικές ερωτήσεις καθώς εισάγουν τον ερωτώμενο στις ερωτήσεις που θα ακολουθήσουν.</a:t>
          </a:r>
        </a:p>
      </dgm:t>
    </dgm:pt>
    <dgm:pt modelId="{E70FE6B1-F34E-4D28-9855-7E6C65375C51}" type="parTrans" cxnId="{EE0DF2B0-CAA6-46C8-AEBA-32863A17765C}">
      <dgm:prSet/>
      <dgm:spPr/>
      <dgm:t>
        <a:bodyPr/>
        <a:lstStyle/>
        <a:p>
          <a:endParaRPr lang="el-GR"/>
        </a:p>
      </dgm:t>
    </dgm:pt>
    <dgm:pt modelId="{E51B764A-165E-4677-9D25-1A2B69DCA1FC}" type="sibTrans" cxnId="{EE0DF2B0-CAA6-46C8-AEBA-32863A17765C}">
      <dgm:prSet/>
      <dgm:spPr/>
      <dgm:t>
        <a:bodyPr/>
        <a:lstStyle/>
        <a:p>
          <a:endParaRPr lang="el-GR"/>
        </a:p>
      </dgm:t>
    </dgm:pt>
    <dgm:pt modelId="{C092E015-595D-4752-9E22-9165A9238F48}">
      <dgm:prSet phldrT="[Κείμενο]"/>
      <dgm:spPr/>
      <dgm:t>
        <a:bodyPr/>
        <a:lstStyle/>
        <a:p>
          <a:pPr algn="l"/>
          <a:r>
            <a:rPr lang="el-GR" i="0" dirty="0"/>
            <a:t>Μεγαλύτερη προσπάθεια από ερωτώμενο για να απαντήσει. </a:t>
          </a:r>
        </a:p>
      </dgm:t>
    </dgm:pt>
    <dgm:pt modelId="{E1D0E451-0C83-4925-A2EB-467514AF794A}" type="parTrans" cxnId="{8EE9C96F-B0B9-40A8-AE92-FE3BC77D9C31}">
      <dgm:prSet/>
      <dgm:spPr/>
      <dgm:t>
        <a:bodyPr/>
        <a:lstStyle/>
        <a:p>
          <a:endParaRPr lang="el-GR"/>
        </a:p>
      </dgm:t>
    </dgm:pt>
    <dgm:pt modelId="{C9AE3EDF-CEFD-4BC9-B3EB-1941BB8D1966}" type="sibTrans" cxnId="{8EE9C96F-B0B9-40A8-AE92-FE3BC77D9C31}">
      <dgm:prSet/>
      <dgm:spPr/>
      <dgm:t>
        <a:bodyPr/>
        <a:lstStyle/>
        <a:p>
          <a:endParaRPr lang="el-GR"/>
        </a:p>
      </dgm:t>
    </dgm:pt>
    <dgm:pt modelId="{0F797978-B133-4876-9ED2-AFBC620BAD53}">
      <dgm:prSet/>
      <dgm:spPr/>
      <dgm:t>
        <a:bodyPr/>
        <a:lstStyle/>
        <a:p>
          <a:r>
            <a:rPr lang="el-GR" i="0" dirty="0"/>
            <a:t>Δυσκολία επεξεργασίας – ανάλυσης.</a:t>
          </a:r>
        </a:p>
      </dgm:t>
    </dgm:pt>
    <dgm:pt modelId="{7743690E-27C4-4D08-8BC3-EC6026C4C891}" type="parTrans" cxnId="{05C172E7-B817-45AB-BB5C-0F1C2FC73F72}">
      <dgm:prSet/>
      <dgm:spPr/>
      <dgm:t>
        <a:bodyPr/>
        <a:lstStyle/>
        <a:p>
          <a:endParaRPr lang="el-GR"/>
        </a:p>
      </dgm:t>
    </dgm:pt>
    <dgm:pt modelId="{CC5C7B7B-9591-467F-8586-C1D0795C3D9F}" type="sibTrans" cxnId="{05C172E7-B817-45AB-BB5C-0F1C2FC73F72}">
      <dgm:prSet/>
      <dgm:spPr/>
      <dgm:t>
        <a:bodyPr/>
        <a:lstStyle/>
        <a:p>
          <a:endParaRPr lang="el-GR"/>
        </a:p>
      </dgm:t>
    </dgm:pt>
    <dgm:pt modelId="{323C0303-42D1-4238-8A7D-6196F9A8D354}" type="pres">
      <dgm:prSet presAssocID="{306BAE98-FD96-4906-A3A3-43B88CD0F1EC}" presName="linear" presStyleCnt="0">
        <dgm:presLayoutVars>
          <dgm:dir/>
          <dgm:animLvl val="lvl"/>
          <dgm:resizeHandles val="exact"/>
        </dgm:presLayoutVars>
      </dgm:prSet>
      <dgm:spPr/>
    </dgm:pt>
    <dgm:pt modelId="{B348E012-608D-4E14-ACE7-7F7DE6973FE5}" type="pres">
      <dgm:prSet presAssocID="{2B292AB3-F959-478E-AE0A-7F2CBED87BE6}" presName="parentLin" presStyleCnt="0"/>
      <dgm:spPr/>
    </dgm:pt>
    <dgm:pt modelId="{0A2FFA7D-0F45-4C86-BF1D-86801A67D654}" type="pres">
      <dgm:prSet presAssocID="{2B292AB3-F959-478E-AE0A-7F2CBED87BE6}" presName="parentLeftMargin" presStyleLbl="node1" presStyleIdx="0" presStyleCnt="1"/>
      <dgm:spPr/>
    </dgm:pt>
    <dgm:pt modelId="{6A4FBC2D-282C-4551-B0E7-F8F723279B7B}" type="pres">
      <dgm:prSet presAssocID="{2B292AB3-F959-478E-AE0A-7F2CBED87BE6}" presName="parentText" presStyleLbl="node1" presStyleIdx="0" presStyleCnt="1">
        <dgm:presLayoutVars>
          <dgm:chMax val="0"/>
          <dgm:bulletEnabled val="1"/>
        </dgm:presLayoutVars>
      </dgm:prSet>
      <dgm:spPr/>
    </dgm:pt>
    <dgm:pt modelId="{10F75C09-8503-4701-BEC8-C66D1234982B}" type="pres">
      <dgm:prSet presAssocID="{2B292AB3-F959-478E-AE0A-7F2CBED87BE6}" presName="negativeSpace" presStyleCnt="0"/>
      <dgm:spPr/>
    </dgm:pt>
    <dgm:pt modelId="{D25B98E6-1CFE-4364-8FA0-FAAD0C95DD9D}" type="pres">
      <dgm:prSet presAssocID="{2B292AB3-F959-478E-AE0A-7F2CBED87BE6}" presName="childText" presStyleLbl="conFgAcc1" presStyleIdx="0" presStyleCnt="1" custLinFactNeighborX="-803">
        <dgm:presLayoutVars>
          <dgm:bulletEnabled val="1"/>
        </dgm:presLayoutVars>
      </dgm:prSet>
      <dgm:spPr/>
    </dgm:pt>
  </dgm:ptLst>
  <dgm:cxnLst>
    <dgm:cxn modelId="{5D3F7A12-3AC1-4594-973D-44D135BE8931}" type="presOf" srcId="{0F797978-B133-4876-9ED2-AFBC620BAD53}" destId="{D25B98E6-1CFE-4364-8FA0-FAAD0C95DD9D}" srcOrd="0" destOrd="5" presId="urn:microsoft.com/office/officeart/2005/8/layout/list1"/>
    <dgm:cxn modelId="{3DE21818-5AE9-475C-B0A5-671C253DD267}" type="presOf" srcId="{D046939B-F404-4590-BC0F-58B130FDAAB6}" destId="{D25B98E6-1CFE-4364-8FA0-FAAD0C95DD9D}" srcOrd="0" destOrd="0" presId="urn:microsoft.com/office/officeart/2005/8/layout/list1"/>
    <dgm:cxn modelId="{8EE9C96F-B0B9-40A8-AE92-FE3BC77D9C31}" srcId="{2B292AB3-F959-478E-AE0A-7F2CBED87BE6}" destId="{C092E015-595D-4752-9E22-9165A9238F48}" srcOrd="4" destOrd="0" parTransId="{E1D0E451-0C83-4925-A2EB-467514AF794A}" sibTransId="{C9AE3EDF-CEFD-4BC9-B3EB-1941BB8D1966}"/>
    <dgm:cxn modelId="{5BD4F74F-3229-4F3F-AB38-CAF68D657275}" srcId="{2B292AB3-F959-478E-AE0A-7F2CBED87BE6}" destId="{BFAEF280-3430-49A5-95B8-D2EB5F3DEAAB}" srcOrd="2" destOrd="0" parTransId="{BE2D92DE-7671-46A0-91D2-22D88D678DCC}" sibTransId="{2D30B047-C820-4E25-A404-51A8A1E9A222}"/>
    <dgm:cxn modelId="{075F3A71-19A5-474D-A24A-6DBED4B8B64F}" srcId="{2B292AB3-F959-478E-AE0A-7F2CBED87BE6}" destId="{51E124A1-7B77-4942-9E5E-1DC569FF4D26}" srcOrd="1" destOrd="0" parTransId="{1EAC1612-CFAC-42FD-A2CA-B2B9162F8950}" sibTransId="{965E8560-3024-49ED-B37C-CBB177E772C7}"/>
    <dgm:cxn modelId="{7C40669A-4C3A-43E6-A5D2-BD3BCA66513E}" type="presOf" srcId="{BFAEF280-3430-49A5-95B8-D2EB5F3DEAAB}" destId="{D25B98E6-1CFE-4364-8FA0-FAAD0C95DD9D}" srcOrd="0" destOrd="2" presId="urn:microsoft.com/office/officeart/2005/8/layout/list1"/>
    <dgm:cxn modelId="{E5EF05A3-A777-4F37-A637-858B9DA6831F}" type="presOf" srcId="{2B292AB3-F959-478E-AE0A-7F2CBED87BE6}" destId="{0A2FFA7D-0F45-4C86-BF1D-86801A67D654}" srcOrd="0" destOrd="0" presId="urn:microsoft.com/office/officeart/2005/8/layout/list1"/>
    <dgm:cxn modelId="{734A27AD-53CD-45D9-9D14-EC90B753AE00}" type="presOf" srcId="{306BAE98-FD96-4906-A3A3-43B88CD0F1EC}" destId="{323C0303-42D1-4238-8A7D-6196F9A8D354}" srcOrd="0" destOrd="0" presId="urn:microsoft.com/office/officeart/2005/8/layout/list1"/>
    <dgm:cxn modelId="{EE0DF2B0-CAA6-46C8-AEBA-32863A17765C}" srcId="{2B292AB3-F959-478E-AE0A-7F2CBED87BE6}" destId="{9A8BE99F-C93D-4B80-94B2-06631FD93598}" srcOrd="3" destOrd="0" parTransId="{E70FE6B1-F34E-4D28-9855-7E6C65375C51}" sibTransId="{E51B764A-165E-4677-9D25-1A2B69DCA1FC}"/>
    <dgm:cxn modelId="{266CA4B1-5F2A-4284-9ED6-23CCF5A3FA36}" type="presOf" srcId="{C092E015-595D-4752-9E22-9165A9238F48}" destId="{D25B98E6-1CFE-4364-8FA0-FAAD0C95DD9D}" srcOrd="0" destOrd="4" presId="urn:microsoft.com/office/officeart/2005/8/layout/list1"/>
    <dgm:cxn modelId="{9914F1B6-CA98-4A2E-AD61-455ACBE2B922}" type="presOf" srcId="{51E124A1-7B77-4942-9E5E-1DC569FF4D26}" destId="{D25B98E6-1CFE-4364-8FA0-FAAD0C95DD9D}" srcOrd="0" destOrd="1" presId="urn:microsoft.com/office/officeart/2005/8/layout/list1"/>
    <dgm:cxn modelId="{ECFD96B7-A3E4-4A60-9382-C3BA13755BCD}" srcId="{2B292AB3-F959-478E-AE0A-7F2CBED87BE6}" destId="{D046939B-F404-4590-BC0F-58B130FDAAB6}" srcOrd="0" destOrd="0" parTransId="{4614E80C-781B-4862-A41C-B2E1949D53D4}" sibTransId="{EDFA8017-10E7-47CB-AAB5-FCE0F0123FE6}"/>
    <dgm:cxn modelId="{C27CE9D2-38A2-4939-9943-29501F5A4C09}" type="presOf" srcId="{2B292AB3-F959-478E-AE0A-7F2CBED87BE6}" destId="{6A4FBC2D-282C-4551-B0E7-F8F723279B7B}" srcOrd="1" destOrd="0" presId="urn:microsoft.com/office/officeart/2005/8/layout/list1"/>
    <dgm:cxn modelId="{05C172E7-B817-45AB-BB5C-0F1C2FC73F72}" srcId="{2B292AB3-F959-478E-AE0A-7F2CBED87BE6}" destId="{0F797978-B133-4876-9ED2-AFBC620BAD53}" srcOrd="5" destOrd="0" parTransId="{7743690E-27C4-4D08-8BC3-EC6026C4C891}" sibTransId="{CC5C7B7B-9591-467F-8586-C1D0795C3D9F}"/>
    <dgm:cxn modelId="{5FFDF4E8-3E6D-4D27-AD07-62579A5B5B6A}" type="presOf" srcId="{9A8BE99F-C93D-4B80-94B2-06631FD93598}" destId="{D25B98E6-1CFE-4364-8FA0-FAAD0C95DD9D}" srcOrd="0" destOrd="3" presId="urn:microsoft.com/office/officeart/2005/8/layout/list1"/>
    <dgm:cxn modelId="{B2AF95F9-5BB8-4909-872C-B90AC4504724}" srcId="{306BAE98-FD96-4906-A3A3-43B88CD0F1EC}" destId="{2B292AB3-F959-478E-AE0A-7F2CBED87BE6}" srcOrd="0" destOrd="0" parTransId="{117B3D36-21EF-4000-A735-81EC4A92524C}" sibTransId="{9236BC8C-BFA2-48E1-A0DA-E68E1CFD8A13}"/>
    <dgm:cxn modelId="{9F548804-B011-4140-BBA5-54E25D04BC14}" type="presParOf" srcId="{323C0303-42D1-4238-8A7D-6196F9A8D354}" destId="{B348E012-608D-4E14-ACE7-7F7DE6973FE5}" srcOrd="0" destOrd="0" presId="urn:microsoft.com/office/officeart/2005/8/layout/list1"/>
    <dgm:cxn modelId="{9B42E690-851D-40D5-AA89-BA93BE550C85}" type="presParOf" srcId="{B348E012-608D-4E14-ACE7-7F7DE6973FE5}" destId="{0A2FFA7D-0F45-4C86-BF1D-86801A67D654}" srcOrd="0" destOrd="0" presId="urn:microsoft.com/office/officeart/2005/8/layout/list1"/>
    <dgm:cxn modelId="{70024E6A-8B51-481B-B8A9-57149C178C23}" type="presParOf" srcId="{B348E012-608D-4E14-ACE7-7F7DE6973FE5}" destId="{6A4FBC2D-282C-4551-B0E7-F8F723279B7B}" srcOrd="1" destOrd="0" presId="urn:microsoft.com/office/officeart/2005/8/layout/list1"/>
    <dgm:cxn modelId="{F728540F-00B2-4F9B-BA13-776B2CEFD52B}" type="presParOf" srcId="{323C0303-42D1-4238-8A7D-6196F9A8D354}" destId="{10F75C09-8503-4701-BEC8-C66D1234982B}" srcOrd="1" destOrd="0" presId="urn:microsoft.com/office/officeart/2005/8/layout/list1"/>
    <dgm:cxn modelId="{FC4C415A-8D19-4918-9329-752C7CCE0088}" type="presParOf" srcId="{323C0303-42D1-4238-8A7D-6196F9A8D354}" destId="{D25B98E6-1CFE-4364-8FA0-FAAD0C95DD9D}"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6BAE98-FD96-4906-A3A3-43B88CD0F1EC}"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l-GR"/>
        </a:p>
      </dgm:t>
    </dgm:pt>
    <dgm:pt modelId="{2B292AB3-F959-478E-AE0A-7F2CBED87BE6}">
      <dgm:prSet phldrT="[Κείμενο]"/>
      <dgm:spPr/>
      <dgm:t>
        <a:bodyPr/>
        <a:lstStyle/>
        <a:p>
          <a:r>
            <a:rPr lang="el-GR" b="1" dirty="0"/>
            <a:t>Κλειστές Ερωτήσεις</a:t>
          </a:r>
        </a:p>
      </dgm:t>
    </dgm:pt>
    <dgm:pt modelId="{117B3D36-21EF-4000-A735-81EC4A92524C}" type="parTrans" cxnId="{B2AF95F9-5BB8-4909-872C-B90AC4504724}">
      <dgm:prSet/>
      <dgm:spPr/>
      <dgm:t>
        <a:bodyPr/>
        <a:lstStyle/>
        <a:p>
          <a:endParaRPr lang="el-GR"/>
        </a:p>
      </dgm:t>
    </dgm:pt>
    <dgm:pt modelId="{9236BC8C-BFA2-48E1-A0DA-E68E1CFD8A13}" type="sibTrans" cxnId="{B2AF95F9-5BB8-4909-872C-B90AC4504724}">
      <dgm:prSet/>
      <dgm:spPr/>
      <dgm:t>
        <a:bodyPr/>
        <a:lstStyle/>
        <a:p>
          <a:endParaRPr lang="el-GR"/>
        </a:p>
      </dgm:t>
    </dgm:pt>
    <dgm:pt modelId="{D046939B-F404-4590-BC0F-58B130FDAAB6}">
      <dgm:prSet phldrT="[Κείμενο]" custT="1"/>
      <dgm:spPr/>
      <dgm:t>
        <a:bodyPr/>
        <a:lstStyle/>
        <a:p>
          <a:pPr algn="l"/>
          <a:r>
            <a:rPr lang="el-GR" sz="2000" i="1" dirty="0"/>
            <a:t>Ο ερωτώμενος επιλέγει μια ή περισσότερες απαντήσεις ανάμεσα σε μια σειρά εναλλακτικών επιλογών.</a:t>
          </a:r>
        </a:p>
      </dgm:t>
    </dgm:pt>
    <dgm:pt modelId="{4614E80C-781B-4862-A41C-B2E1949D53D4}" type="parTrans" cxnId="{ECFD96B7-A3E4-4A60-9382-C3BA13755BCD}">
      <dgm:prSet/>
      <dgm:spPr/>
      <dgm:t>
        <a:bodyPr/>
        <a:lstStyle/>
        <a:p>
          <a:endParaRPr lang="el-GR"/>
        </a:p>
      </dgm:t>
    </dgm:pt>
    <dgm:pt modelId="{EDFA8017-10E7-47CB-AAB5-FCE0F0123FE6}" type="sibTrans" cxnId="{ECFD96B7-A3E4-4A60-9382-C3BA13755BCD}">
      <dgm:prSet/>
      <dgm:spPr/>
      <dgm:t>
        <a:bodyPr/>
        <a:lstStyle/>
        <a:p>
          <a:endParaRPr lang="el-GR"/>
        </a:p>
      </dgm:t>
    </dgm:pt>
    <dgm:pt modelId="{9D8A2102-2EB6-4648-99D1-6A788871711D}">
      <dgm:prSet phldrT="[Κείμενο]" custT="1"/>
      <dgm:spPr/>
      <dgm:t>
        <a:bodyPr/>
        <a:lstStyle/>
        <a:p>
          <a:pPr algn="l"/>
          <a:r>
            <a:rPr lang="el-GR" sz="2000" i="1" dirty="0"/>
            <a:t>Οι εναλλακτικές απαντήσεις θα πρέπει να είναι διεξοδικές και αμοιβαίως αποκλειόμενες. </a:t>
          </a:r>
        </a:p>
      </dgm:t>
    </dgm:pt>
    <dgm:pt modelId="{7302D81F-C98D-4A09-B280-7AEAC81580CF}" type="parTrans" cxnId="{4C1DCB43-C696-48A4-8360-2ED42BF3E913}">
      <dgm:prSet/>
      <dgm:spPr/>
      <dgm:t>
        <a:bodyPr/>
        <a:lstStyle/>
        <a:p>
          <a:endParaRPr lang="el-GR"/>
        </a:p>
      </dgm:t>
    </dgm:pt>
    <dgm:pt modelId="{032013A9-D853-4F70-AA96-219AEBE426AF}" type="sibTrans" cxnId="{4C1DCB43-C696-48A4-8360-2ED42BF3E913}">
      <dgm:prSet/>
      <dgm:spPr/>
      <dgm:t>
        <a:bodyPr/>
        <a:lstStyle/>
        <a:p>
          <a:endParaRPr lang="el-GR"/>
        </a:p>
      </dgm:t>
    </dgm:pt>
    <dgm:pt modelId="{C96F6889-D556-49A5-92BF-AEEA7143F8F7}">
      <dgm:prSet phldrT="[Κείμενο]" custT="1"/>
      <dgm:spPr/>
      <dgm:t>
        <a:bodyPr/>
        <a:lstStyle/>
        <a:p>
          <a:pPr algn="l"/>
          <a:r>
            <a:rPr lang="el-GR" sz="2000" i="1" dirty="0"/>
            <a:t>Οι εναλλακτικές μπορούν να εκφράζονται ως συνέχεια (π.χ. κλίμακες αξιολόγησης) ή να μην έχουν συνάφεια μεταξύ τους.</a:t>
          </a:r>
        </a:p>
      </dgm:t>
    </dgm:pt>
    <dgm:pt modelId="{037AB957-D341-445A-9CB2-5767986FB455}" type="parTrans" cxnId="{BB76EEA0-F1D8-4C03-81D4-579F1C5C4456}">
      <dgm:prSet/>
      <dgm:spPr/>
      <dgm:t>
        <a:bodyPr/>
        <a:lstStyle/>
        <a:p>
          <a:endParaRPr lang="el-GR"/>
        </a:p>
      </dgm:t>
    </dgm:pt>
    <dgm:pt modelId="{1173C641-CCCF-4D35-9F13-513666C193D1}" type="sibTrans" cxnId="{BB76EEA0-F1D8-4C03-81D4-579F1C5C4456}">
      <dgm:prSet/>
      <dgm:spPr/>
      <dgm:t>
        <a:bodyPr/>
        <a:lstStyle/>
        <a:p>
          <a:endParaRPr lang="el-GR"/>
        </a:p>
      </dgm:t>
    </dgm:pt>
    <dgm:pt modelId="{00127961-C106-4078-BB1A-9EED8B6947B0}">
      <dgm:prSet phldrT="[Κείμενο]" custT="1"/>
      <dgm:spPr/>
      <dgm:t>
        <a:bodyPr/>
        <a:lstStyle/>
        <a:p>
          <a:pPr algn="l"/>
          <a:r>
            <a:rPr lang="el-GR" sz="2000" i="1" dirty="0"/>
            <a:t>Μπορεί να υπάρχει μια λίστα απαντήσεων αλλά να δίνεται και η δυνατότητα στον ερωτώμενο να συμπληρώσει και άλλη απάντηση.  </a:t>
          </a:r>
          <a:r>
            <a:rPr lang="el-GR" sz="2000" i="1" dirty="0">
              <a:solidFill>
                <a:srgbClr val="FF0000"/>
              </a:solidFill>
            </a:rPr>
            <a:t>Η γνωστή επιλογή </a:t>
          </a:r>
          <a:r>
            <a:rPr lang="el-GR" sz="2000" b="1" i="1" dirty="0">
              <a:solidFill>
                <a:srgbClr val="FF0000"/>
              </a:solidFill>
            </a:rPr>
            <a:t>Άλλο.</a:t>
          </a:r>
        </a:p>
      </dgm:t>
    </dgm:pt>
    <dgm:pt modelId="{CDACA6F3-E292-4892-B38B-63DD26BFCEB5}" type="parTrans" cxnId="{A1D15EF6-7DEF-4B21-88AE-E4B5D16A3F37}">
      <dgm:prSet/>
      <dgm:spPr/>
      <dgm:t>
        <a:bodyPr/>
        <a:lstStyle/>
        <a:p>
          <a:endParaRPr lang="el-GR"/>
        </a:p>
      </dgm:t>
    </dgm:pt>
    <dgm:pt modelId="{A54E6161-FB02-4242-8AD7-AA48C89FB1E3}" type="sibTrans" cxnId="{A1D15EF6-7DEF-4B21-88AE-E4B5D16A3F37}">
      <dgm:prSet/>
      <dgm:spPr/>
      <dgm:t>
        <a:bodyPr/>
        <a:lstStyle/>
        <a:p>
          <a:endParaRPr lang="el-GR"/>
        </a:p>
      </dgm:t>
    </dgm:pt>
    <dgm:pt modelId="{DA0FCD84-76A0-4CDB-B357-0DD868AAD4CD}">
      <dgm:prSet phldrT="[Κείμενο]" custT="1"/>
      <dgm:spPr/>
      <dgm:t>
        <a:bodyPr/>
        <a:lstStyle/>
        <a:p>
          <a:pPr algn="l"/>
          <a:endParaRPr lang="el-GR" sz="2000" i="1" dirty="0"/>
        </a:p>
      </dgm:t>
    </dgm:pt>
    <dgm:pt modelId="{AA3DBA8B-116B-49D1-900F-7B53C5C69352}" type="parTrans" cxnId="{470A0F84-11FF-41AD-9379-0370CB285EE0}">
      <dgm:prSet/>
      <dgm:spPr/>
      <dgm:t>
        <a:bodyPr/>
        <a:lstStyle/>
        <a:p>
          <a:endParaRPr lang="el-GR"/>
        </a:p>
      </dgm:t>
    </dgm:pt>
    <dgm:pt modelId="{DAF8E590-E98C-47FA-BB21-561B666DBE91}" type="sibTrans" cxnId="{470A0F84-11FF-41AD-9379-0370CB285EE0}">
      <dgm:prSet/>
      <dgm:spPr/>
      <dgm:t>
        <a:bodyPr/>
        <a:lstStyle/>
        <a:p>
          <a:endParaRPr lang="el-GR"/>
        </a:p>
      </dgm:t>
    </dgm:pt>
    <dgm:pt modelId="{0900A23D-5EB2-4DED-BA00-96419658834B}">
      <dgm:prSet phldrT="[Κείμενο]" custT="1"/>
      <dgm:spPr/>
      <dgm:t>
        <a:bodyPr/>
        <a:lstStyle/>
        <a:p>
          <a:pPr algn="l"/>
          <a:endParaRPr lang="el-GR" sz="2000" i="1" dirty="0"/>
        </a:p>
      </dgm:t>
    </dgm:pt>
    <dgm:pt modelId="{40C62538-DF67-4C8D-A528-95BE4A0B29A1}" type="parTrans" cxnId="{A8F93C9B-7A3F-46DA-883F-6C75B338C247}">
      <dgm:prSet/>
      <dgm:spPr/>
      <dgm:t>
        <a:bodyPr/>
        <a:lstStyle/>
        <a:p>
          <a:endParaRPr lang="el-GR"/>
        </a:p>
      </dgm:t>
    </dgm:pt>
    <dgm:pt modelId="{24265950-5F52-419B-84AF-841461309462}" type="sibTrans" cxnId="{A8F93C9B-7A3F-46DA-883F-6C75B338C247}">
      <dgm:prSet/>
      <dgm:spPr/>
      <dgm:t>
        <a:bodyPr/>
        <a:lstStyle/>
        <a:p>
          <a:endParaRPr lang="el-GR"/>
        </a:p>
      </dgm:t>
    </dgm:pt>
    <dgm:pt modelId="{934C73E2-D2C5-4714-84BC-B69509517E79}">
      <dgm:prSet phldrT="[Κείμενο]" custT="1"/>
      <dgm:spPr/>
      <dgm:t>
        <a:bodyPr/>
        <a:lstStyle/>
        <a:p>
          <a:pPr algn="l"/>
          <a:endParaRPr lang="el-GR" sz="2000" i="1" dirty="0"/>
        </a:p>
      </dgm:t>
    </dgm:pt>
    <dgm:pt modelId="{991FCFB3-11B7-49C6-A867-BF6CF27EA229}" type="parTrans" cxnId="{695A80D8-113B-423F-86A7-655C81064F98}">
      <dgm:prSet/>
      <dgm:spPr/>
      <dgm:t>
        <a:bodyPr/>
        <a:lstStyle/>
        <a:p>
          <a:endParaRPr lang="el-GR"/>
        </a:p>
      </dgm:t>
    </dgm:pt>
    <dgm:pt modelId="{CECDCD8E-A902-4430-9E6E-8A1BE94934B8}" type="sibTrans" cxnId="{695A80D8-113B-423F-86A7-655C81064F98}">
      <dgm:prSet/>
      <dgm:spPr/>
      <dgm:t>
        <a:bodyPr/>
        <a:lstStyle/>
        <a:p>
          <a:endParaRPr lang="el-GR"/>
        </a:p>
      </dgm:t>
    </dgm:pt>
    <dgm:pt modelId="{323C0303-42D1-4238-8A7D-6196F9A8D354}" type="pres">
      <dgm:prSet presAssocID="{306BAE98-FD96-4906-A3A3-43B88CD0F1EC}" presName="linear" presStyleCnt="0">
        <dgm:presLayoutVars>
          <dgm:dir/>
          <dgm:animLvl val="lvl"/>
          <dgm:resizeHandles val="exact"/>
        </dgm:presLayoutVars>
      </dgm:prSet>
      <dgm:spPr/>
    </dgm:pt>
    <dgm:pt modelId="{B348E012-608D-4E14-ACE7-7F7DE6973FE5}" type="pres">
      <dgm:prSet presAssocID="{2B292AB3-F959-478E-AE0A-7F2CBED87BE6}" presName="parentLin" presStyleCnt="0"/>
      <dgm:spPr/>
    </dgm:pt>
    <dgm:pt modelId="{0A2FFA7D-0F45-4C86-BF1D-86801A67D654}" type="pres">
      <dgm:prSet presAssocID="{2B292AB3-F959-478E-AE0A-7F2CBED87BE6}" presName="parentLeftMargin" presStyleLbl="node1" presStyleIdx="0" presStyleCnt="1"/>
      <dgm:spPr/>
    </dgm:pt>
    <dgm:pt modelId="{6A4FBC2D-282C-4551-B0E7-F8F723279B7B}" type="pres">
      <dgm:prSet presAssocID="{2B292AB3-F959-478E-AE0A-7F2CBED87BE6}" presName="parentText" presStyleLbl="node1" presStyleIdx="0" presStyleCnt="1">
        <dgm:presLayoutVars>
          <dgm:chMax val="0"/>
          <dgm:bulletEnabled val="1"/>
        </dgm:presLayoutVars>
      </dgm:prSet>
      <dgm:spPr/>
    </dgm:pt>
    <dgm:pt modelId="{10F75C09-8503-4701-BEC8-C66D1234982B}" type="pres">
      <dgm:prSet presAssocID="{2B292AB3-F959-478E-AE0A-7F2CBED87BE6}" presName="negativeSpace" presStyleCnt="0"/>
      <dgm:spPr/>
    </dgm:pt>
    <dgm:pt modelId="{D25B98E6-1CFE-4364-8FA0-FAAD0C95DD9D}" type="pres">
      <dgm:prSet presAssocID="{2B292AB3-F959-478E-AE0A-7F2CBED87BE6}" presName="childText" presStyleLbl="conFgAcc1" presStyleIdx="0" presStyleCnt="1" custLinFactNeighborX="-803">
        <dgm:presLayoutVars>
          <dgm:bulletEnabled val="1"/>
        </dgm:presLayoutVars>
      </dgm:prSet>
      <dgm:spPr/>
    </dgm:pt>
  </dgm:ptLst>
  <dgm:cxnLst>
    <dgm:cxn modelId="{6CC67239-2F44-479F-836B-DE8ED7776A69}" type="presOf" srcId="{C96F6889-D556-49A5-92BF-AEEA7143F8F7}" destId="{D25B98E6-1CFE-4364-8FA0-FAAD0C95DD9D}" srcOrd="0" destOrd="4" presId="urn:microsoft.com/office/officeart/2005/8/layout/list1"/>
    <dgm:cxn modelId="{3BEA8E40-EE8E-4546-87B2-82E66A4B710A}" type="presOf" srcId="{D046939B-F404-4590-BC0F-58B130FDAAB6}" destId="{D25B98E6-1CFE-4364-8FA0-FAAD0C95DD9D}" srcOrd="0" destOrd="0" presId="urn:microsoft.com/office/officeart/2005/8/layout/list1"/>
    <dgm:cxn modelId="{46236C41-3B43-4B63-BDCB-BD724AB3D8B7}" type="presOf" srcId="{934C73E2-D2C5-4714-84BC-B69509517E79}" destId="{D25B98E6-1CFE-4364-8FA0-FAAD0C95DD9D}" srcOrd="0" destOrd="5" presId="urn:microsoft.com/office/officeart/2005/8/layout/list1"/>
    <dgm:cxn modelId="{4C1DCB43-C696-48A4-8360-2ED42BF3E913}" srcId="{2B292AB3-F959-478E-AE0A-7F2CBED87BE6}" destId="{9D8A2102-2EB6-4648-99D1-6A788871711D}" srcOrd="2" destOrd="0" parTransId="{7302D81F-C98D-4A09-B280-7AEAC81580CF}" sibTransId="{032013A9-D853-4F70-AA96-219AEBE426AF}"/>
    <dgm:cxn modelId="{1AE2C264-BB77-4C6A-A29D-3F94CB6908DE}" type="presOf" srcId="{2B292AB3-F959-478E-AE0A-7F2CBED87BE6}" destId="{0A2FFA7D-0F45-4C86-BF1D-86801A67D654}" srcOrd="0" destOrd="0" presId="urn:microsoft.com/office/officeart/2005/8/layout/list1"/>
    <dgm:cxn modelId="{1A53A355-E6C5-4E3A-9E3A-098B2E85A3E6}" type="presOf" srcId="{306BAE98-FD96-4906-A3A3-43B88CD0F1EC}" destId="{323C0303-42D1-4238-8A7D-6196F9A8D354}" srcOrd="0" destOrd="0" presId="urn:microsoft.com/office/officeart/2005/8/layout/list1"/>
    <dgm:cxn modelId="{470A0F84-11FF-41AD-9379-0370CB285EE0}" srcId="{2B292AB3-F959-478E-AE0A-7F2CBED87BE6}" destId="{DA0FCD84-76A0-4CDB-B357-0DD868AAD4CD}" srcOrd="1" destOrd="0" parTransId="{AA3DBA8B-116B-49D1-900F-7B53C5C69352}" sibTransId="{DAF8E590-E98C-47FA-BB21-561B666DBE91}"/>
    <dgm:cxn modelId="{A8F93C9B-7A3F-46DA-883F-6C75B338C247}" srcId="{2B292AB3-F959-478E-AE0A-7F2CBED87BE6}" destId="{0900A23D-5EB2-4DED-BA00-96419658834B}" srcOrd="3" destOrd="0" parTransId="{40C62538-DF67-4C8D-A528-95BE4A0B29A1}" sibTransId="{24265950-5F52-419B-84AF-841461309462}"/>
    <dgm:cxn modelId="{BB76EEA0-F1D8-4C03-81D4-579F1C5C4456}" srcId="{2B292AB3-F959-478E-AE0A-7F2CBED87BE6}" destId="{C96F6889-D556-49A5-92BF-AEEA7143F8F7}" srcOrd="4" destOrd="0" parTransId="{037AB957-D341-445A-9CB2-5767986FB455}" sibTransId="{1173C641-CCCF-4D35-9F13-513666C193D1}"/>
    <dgm:cxn modelId="{ECFD96B7-A3E4-4A60-9382-C3BA13755BCD}" srcId="{2B292AB3-F959-478E-AE0A-7F2CBED87BE6}" destId="{D046939B-F404-4590-BC0F-58B130FDAAB6}" srcOrd="0" destOrd="0" parTransId="{4614E80C-781B-4862-A41C-B2E1949D53D4}" sibTransId="{EDFA8017-10E7-47CB-AAB5-FCE0F0123FE6}"/>
    <dgm:cxn modelId="{9FB405BE-1ECC-4CC2-8E7B-24C60677405E}" type="presOf" srcId="{DA0FCD84-76A0-4CDB-B357-0DD868AAD4CD}" destId="{D25B98E6-1CFE-4364-8FA0-FAAD0C95DD9D}" srcOrd="0" destOrd="1" presId="urn:microsoft.com/office/officeart/2005/8/layout/list1"/>
    <dgm:cxn modelId="{4528DBC4-8079-4808-B215-3FE9B6E2A549}" type="presOf" srcId="{00127961-C106-4078-BB1A-9EED8B6947B0}" destId="{D25B98E6-1CFE-4364-8FA0-FAAD0C95DD9D}" srcOrd="0" destOrd="6" presId="urn:microsoft.com/office/officeart/2005/8/layout/list1"/>
    <dgm:cxn modelId="{31776AC7-4AA9-497D-9209-69F823B6F3A9}" type="presOf" srcId="{0900A23D-5EB2-4DED-BA00-96419658834B}" destId="{D25B98E6-1CFE-4364-8FA0-FAAD0C95DD9D}" srcOrd="0" destOrd="3" presId="urn:microsoft.com/office/officeart/2005/8/layout/list1"/>
    <dgm:cxn modelId="{695A80D8-113B-423F-86A7-655C81064F98}" srcId="{2B292AB3-F959-478E-AE0A-7F2CBED87BE6}" destId="{934C73E2-D2C5-4714-84BC-B69509517E79}" srcOrd="5" destOrd="0" parTransId="{991FCFB3-11B7-49C6-A867-BF6CF27EA229}" sibTransId="{CECDCD8E-A902-4430-9E6E-8A1BE94934B8}"/>
    <dgm:cxn modelId="{11D3EDDC-BCF1-4FB3-BBBD-0871A954D9B8}" type="presOf" srcId="{9D8A2102-2EB6-4648-99D1-6A788871711D}" destId="{D25B98E6-1CFE-4364-8FA0-FAAD0C95DD9D}" srcOrd="0" destOrd="2" presId="urn:microsoft.com/office/officeart/2005/8/layout/list1"/>
    <dgm:cxn modelId="{79C548F4-F671-41C4-947C-3A77CECD1FBA}" type="presOf" srcId="{2B292AB3-F959-478E-AE0A-7F2CBED87BE6}" destId="{6A4FBC2D-282C-4551-B0E7-F8F723279B7B}" srcOrd="1" destOrd="0" presId="urn:microsoft.com/office/officeart/2005/8/layout/list1"/>
    <dgm:cxn modelId="{A1D15EF6-7DEF-4B21-88AE-E4B5D16A3F37}" srcId="{2B292AB3-F959-478E-AE0A-7F2CBED87BE6}" destId="{00127961-C106-4078-BB1A-9EED8B6947B0}" srcOrd="6" destOrd="0" parTransId="{CDACA6F3-E292-4892-B38B-63DD26BFCEB5}" sibTransId="{A54E6161-FB02-4242-8AD7-AA48C89FB1E3}"/>
    <dgm:cxn modelId="{B2AF95F9-5BB8-4909-872C-B90AC4504724}" srcId="{306BAE98-FD96-4906-A3A3-43B88CD0F1EC}" destId="{2B292AB3-F959-478E-AE0A-7F2CBED87BE6}" srcOrd="0" destOrd="0" parTransId="{117B3D36-21EF-4000-A735-81EC4A92524C}" sibTransId="{9236BC8C-BFA2-48E1-A0DA-E68E1CFD8A13}"/>
    <dgm:cxn modelId="{CAEAD796-E664-42DE-894B-C6C2D10B214F}" type="presParOf" srcId="{323C0303-42D1-4238-8A7D-6196F9A8D354}" destId="{B348E012-608D-4E14-ACE7-7F7DE6973FE5}" srcOrd="0" destOrd="0" presId="urn:microsoft.com/office/officeart/2005/8/layout/list1"/>
    <dgm:cxn modelId="{D1D00364-FC8A-45A6-BF6C-9748C6CC2B98}" type="presParOf" srcId="{B348E012-608D-4E14-ACE7-7F7DE6973FE5}" destId="{0A2FFA7D-0F45-4C86-BF1D-86801A67D654}" srcOrd="0" destOrd="0" presId="urn:microsoft.com/office/officeart/2005/8/layout/list1"/>
    <dgm:cxn modelId="{D107339F-829C-486F-8807-027E91F30563}" type="presParOf" srcId="{B348E012-608D-4E14-ACE7-7F7DE6973FE5}" destId="{6A4FBC2D-282C-4551-B0E7-F8F723279B7B}" srcOrd="1" destOrd="0" presId="urn:microsoft.com/office/officeart/2005/8/layout/list1"/>
    <dgm:cxn modelId="{BE5966F7-9988-4879-928A-D787EDA359CC}" type="presParOf" srcId="{323C0303-42D1-4238-8A7D-6196F9A8D354}" destId="{10F75C09-8503-4701-BEC8-C66D1234982B}" srcOrd="1" destOrd="0" presId="urn:microsoft.com/office/officeart/2005/8/layout/list1"/>
    <dgm:cxn modelId="{D1C3490E-7C59-414E-AE91-CD52C1BB24F3}" type="presParOf" srcId="{323C0303-42D1-4238-8A7D-6196F9A8D354}" destId="{D25B98E6-1CFE-4364-8FA0-FAAD0C95DD9D}"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1463A9-AFE1-4652-B00B-6499885DCDC8}">
      <dsp:nvSpPr>
        <dsp:cNvPr id="0" name=""/>
        <dsp:cNvSpPr/>
      </dsp:nvSpPr>
      <dsp:spPr>
        <a:xfrm>
          <a:off x="0" y="552"/>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7AEA3A-6441-4C22-8DCB-040F001072A4}">
      <dsp:nvSpPr>
        <dsp:cNvPr id="0" name=""/>
        <dsp:cNvSpPr/>
      </dsp:nvSpPr>
      <dsp:spPr>
        <a:xfrm>
          <a:off x="0" y="552"/>
          <a:ext cx="82296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l-GR" sz="2300" kern="1200" dirty="0"/>
            <a:t>Καθορισμός πληροφοριών που χρειάζεται ο ερευνητής</a:t>
          </a:r>
        </a:p>
      </dsp:txBody>
      <dsp:txXfrm>
        <a:off x="0" y="552"/>
        <a:ext cx="8229600" cy="646408"/>
      </dsp:txXfrm>
    </dsp:sp>
    <dsp:sp modelId="{D1103BCE-4BA7-4E8D-B780-779DA63E576A}">
      <dsp:nvSpPr>
        <dsp:cNvPr id="0" name=""/>
        <dsp:cNvSpPr/>
      </dsp:nvSpPr>
      <dsp:spPr>
        <a:xfrm>
          <a:off x="0" y="646960"/>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9CB947-4F0D-4D99-9060-84A549F8CE43}">
      <dsp:nvSpPr>
        <dsp:cNvPr id="0" name=""/>
        <dsp:cNvSpPr/>
      </dsp:nvSpPr>
      <dsp:spPr>
        <a:xfrm>
          <a:off x="0" y="646960"/>
          <a:ext cx="82296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l-GR" sz="2300" kern="1200" dirty="0"/>
            <a:t>Επιλογή τύπων ερωτήσεων</a:t>
          </a:r>
        </a:p>
      </dsp:txBody>
      <dsp:txXfrm>
        <a:off x="0" y="646960"/>
        <a:ext cx="8229600" cy="646408"/>
      </dsp:txXfrm>
    </dsp:sp>
    <dsp:sp modelId="{A466F16F-EB5E-4C57-8F21-7E3F5C53E45F}">
      <dsp:nvSpPr>
        <dsp:cNvPr id="0" name=""/>
        <dsp:cNvSpPr/>
      </dsp:nvSpPr>
      <dsp:spPr>
        <a:xfrm>
          <a:off x="0" y="1293369"/>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1770AF-4DD4-4196-840D-6BCF5396C9C8}">
      <dsp:nvSpPr>
        <dsp:cNvPr id="0" name=""/>
        <dsp:cNvSpPr/>
      </dsp:nvSpPr>
      <dsp:spPr>
        <a:xfrm>
          <a:off x="0" y="1293369"/>
          <a:ext cx="82296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l-GR" sz="2300" kern="1200" dirty="0"/>
            <a:t>Απόφαση για τη διατύπωση των ερωτήσεων</a:t>
          </a:r>
        </a:p>
      </dsp:txBody>
      <dsp:txXfrm>
        <a:off x="0" y="1293369"/>
        <a:ext cx="8229600" cy="646408"/>
      </dsp:txXfrm>
    </dsp:sp>
    <dsp:sp modelId="{B4FC7D5B-51B7-48EA-896C-D16760D2DE10}">
      <dsp:nvSpPr>
        <dsp:cNvPr id="0" name=""/>
        <dsp:cNvSpPr/>
      </dsp:nvSpPr>
      <dsp:spPr>
        <a:xfrm>
          <a:off x="0" y="1939777"/>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9A0506-22D0-4714-9AD0-9AAAE0E359FD}">
      <dsp:nvSpPr>
        <dsp:cNvPr id="0" name=""/>
        <dsp:cNvSpPr/>
      </dsp:nvSpPr>
      <dsp:spPr>
        <a:xfrm>
          <a:off x="0" y="1939777"/>
          <a:ext cx="82296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l-GR" sz="2300" kern="1200" dirty="0"/>
            <a:t>Καθορισμός σειράς ερωτήσεων</a:t>
          </a:r>
        </a:p>
      </dsp:txBody>
      <dsp:txXfrm>
        <a:off x="0" y="1939777"/>
        <a:ext cx="8229600" cy="646408"/>
      </dsp:txXfrm>
    </dsp:sp>
    <dsp:sp modelId="{8C1B70D5-278D-4A5D-AE2D-ACE73AD55488}">
      <dsp:nvSpPr>
        <dsp:cNvPr id="0" name=""/>
        <dsp:cNvSpPr/>
      </dsp:nvSpPr>
      <dsp:spPr>
        <a:xfrm>
          <a:off x="0" y="2586185"/>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C42FB8-698E-49B5-BF4B-5A2D410E2A28}">
      <dsp:nvSpPr>
        <dsp:cNvPr id="0" name=""/>
        <dsp:cNvSpPr/>
      </dsp:nvSpPr>
      <dsp:spPr>
        <a:xfrm>
          <a:off x="0" y="2586185"/>
          <a:ext cx="82296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l-GR" sz="2300" kern="1200" dirty="0"/>
            <a:t>Προσδιορισμός μορφολογίας και εμφάνισης ερωτηματολογίου</a:t>
          </a:r>
        </a:p>
      </dsp:txBody>
      <dsp:txXfrm>
        <a:off x="0" y="2586185"/>
        <a:ext cx="8229600" cy="646408"/>
      </dsp:txXfrm>
    </dsp:sp>
    <dsp:sp modelId="{6273DA1E-1551-40C4-9BAA-E573A84FAE10}">
      <dsp:nvSpPr>
        <dsp:cNvPr id="0" name=""/>
        <dsp:cNvSpPr/>
      </dsp:nvSpPr>
      <dsp:spPr>
        <a:xfrm>
          <a:off x="0" y="3232593"/>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902F7F-A4FE-4B63-8F8A-7D18EC62424C}">
      <dsp:nvSpPr>
        <dsp:cNvPr id="0" name=""/>
        <dsp:cNvSpPr/>
      </dsp:nvSpPr>
      <dsp:spPr>
        <a:xfrm>
          <a:off x="0" y="3232593"/>
          <a:ext cx="82296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l-GR" sz="2300" kern="1200" dirty="0"/>
            <a:t>Προέλεγχος ερωτηματολογίου</a:t>
          </a:r>
        </a:p>
      </dsp:txBody>
      <dsp:txXfrm>
        <a:off x="0" y="3232593"/>
        <a:ext cx="8229600" cy="646408"/>
      </dsp:txXfrm>
    </dsp:sp>
    <dsp:sp modelId="{692156B4-CB71-4624-8589-1B713179CDC6}">
      <dsp:nvSpPr>
        <dsp:cNvPr id="0" name=""/>
        <dsp:cNvSpPr/>
      </dsp:nvSpPr>
      <dsp:spPr>
        <a:xfrm>
          <a:off x="0" y="3879002"/>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D43861-17D8-4F67-A327-179EB2B54D9B}">
      <dsp:nvSpPr>
        <dsp:cNvPr id="0" name=""/>
        <dsp:cNvSpPr/>
      </dsp:nvSpPr>
      <dsp:spPr>
        <a:xfrm>
          <a:off x="0" y="3879002"/>
          <a:ext cx="82296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l-GR" sz="2300" kern="1200" dirty="0"/>
            <a:t>Διεξαγωγή της έρευνας</a:t>
          </a:r>
        </a:p>
      </dsp:txBody>
      <dsp:txXfrm>
        <a:off x="0" y="3879002"/>
        <a:ext cx="8229600" cy="6464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B98E6-1CFE-4364-8FA0-FAAD0C95DD9D}">
      <dsp:nvSpPr>
        <dsp:cNvPr id="0" name=""/>
        <dsp:cNvSpPr/>
      </dsp:nvSpPr>
      <dsp:spPr>
        <a:xfrm>
          <a:off x="0" y="651515"/>
          <a:ext cx="8964488" cy="4611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5744" tIns="499872" rIns="695744" bIns="170688" numCol="1" spcCol="1270" anchor="t" anchorCtr="0">
          <a:noAutofit/>
        </a:bodyPr>
        <a:lstStyle/>
        <a:p>
          <a:pPr marL="228600" lvl="1" indent="-228600" algn="l" defTabSz="1066800">
            <a:lnSpc>
              <a:spcPct val="90000"/>
            </a:lnSpc>
            <a:spcBef>
              <a:spcPct val="0"/>
            </a:spcBef>
            <a:spcAft>
              <a:spcPct val="15000"/>
            </a:spcAft>
            <a:buChar char="•"/>
          </a:pPr>
          <a:r>
            <a:rPr lang="el-GR" sz="2400" i="0" kern="1200" dirty="0"/>
            <a:t>Οι ερωτώμενοι δίνουν τη δική τους απάντηση χωρίς να δεσμεύονται από προεπιλεγμένες απαντήσεις. </a:t>
          </a:r>
        </a:p>
        <a:p>
          <a:pPr marL="228600" lvl="1" indent="-228600" algn="l" defTabSz="1066800">
            <a:lnSpc>
              <a:spcPct val="90000"/>
            </a:lnSpc>
            <a:spcBef>
              <a:spcPct val="0"/>
            </a:spcBef>
            <a:spcAft>
              <a:spcPct val="15000"/>
            </a:spcAft>
            <a:buChar char="•"/>
          </a:pPr>
          <a:r>
            <a:rPr lang="el-GR" sz="2400" i="0" kern="1200" dirty="0"/>
            <a:t>Ποικιλία απαντήσεων και πολλές λεπτομέρειες.</a:t>
          </a:r>
        </a:p>
        <a:p>
          <a:pPr marL="228600" lvl="1" indent="-228600" algn="l" defTabSz="1066800">
            <a:lnSpc>
              <a:spcPct val="90000"/>
            </a:lnSpc>
            <a:spcBef>
              <a:spcPct val="0"/>
            </a:spcBef>
            <a:spcAft>
              <a:spcPct val="15000"/>
            </a:spcAft>
            <a:buChar char="•"/>
          </a:pPr>
          <a:r>
            <a:rPr lang="el-GR" sz="2400" i="0" kern="1200" dirty="0"/>
            <a:t>Ενθαρρύνουν την ελεύθερη σκέψη και ανάκληση πληροφοριών από τη μνήμη.</a:t>
          </a:r>
        </a:p>
        <a:p>
          <a:pPr marL="228600" lvl="1" indent="-228600" algn="l" defTabSz="1066800">
            <a:lnSpc>
              <a:spcPct val="90000"/>
            </a:lnSpc>
            <a:spcBef>
              <a:spcPct val="0"/>
            </a:spcBef>
            <a:spcAft>
              <a:spcPct val="15000"/>
            </a:spcAft>
            <a:buChar char="•"/>
          </a:pPr>
          <a:r>
            <a:rPr lang="el-GR" sz="2400" i="0" kern="1200" dirty="0"/>
            <a:t>Κατάλληλες για εισαγωγικές ερωτήσεις καθώς εισάγουν τον ερωτώμενο στις ερωτήσεις που θα ακολουθήσουν.</a:t>
          </a:r>
        </a:p>
        <a:p>
          <a:pPr marL="228600" lvl="1" indent="-228600" algn="l" defTabSz="1066800">
            <a:lnSpc>
              <a:spcPct val="90000"/>
            </a:lnSpc>
            <a:spcBef>
              <a:spcPct val="0"/>
            </a:spcBef>
            <a:spcAft>
              <a:spcPct val="15000"/>
            </a:spcAft>
            <a:buChar char="•"/>
          </a:pPr>
          <a:r>
            <a:rPr lang="el-GR" sz="2400" i="0" kern="1200" dirty="0"/>
            <a:t>Μεγαλύτερη προσπάθεια από ερωτώμενο για να απαντήσει. </a:t>
          </a:r>
        </a:p>
        <a:p>
          <a:pPr marL="228600" lvl="1" indent="-228600" algn="l" defTabSz="1066800">
            <a:lnSpc>
              <a:spcPct val="90000"/>
            </a:lnSpc>
            <a:spcBef>
              <a:spcPct val="0"/>
            </a:spcBef>
            <a:spcAft>
              <a:spcPct val="15000"/>
            </a:spcAft>
            <a:buChar char="•"/>
          </a:pPr>
          <a:r>
            <a:rPr lang="el-GR" sz="2400" i="0" kern="1200" dirty="0"/>
            <a:t>Δυσκολία επεξεργασίας – ανάλυσης.</a:t>
          </a:r>
        </a:p>
      </dsp:txBody>
      <dsp:txXfrm>
        <a:off x="0" y="651515"/>
        <a:ext cx="8964488" cy="4611600"/>
      </dsp:txXfrm>
    </dsp:sp>
    <dsp:sp modelId="{6A4FBC2D-282C-4551-B0E7-F8F723279B7B}">
      <dsp:nvSpPr>
        <dsp:cNvPr id="0" name=""/>
        <dsp:cNvSpPr/>
      </dsp:nvSpPr>
      <dsp:spPr>
        <a:xfrm>
          <a:off x="448224" y="297275"/>
          <a:ext cx="6275141" cy="7084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185" tIns="0" rIns="237185" bIns="0" numCol="1" spcCol="1270" anchor="ctr" anchorCtr="0">
          <a:noAutofit/>
        </a:bodyPr>
        <a:lstStyle/>
        <a:p>
          <a:pPr marL="0" lvl="0" indent="0" algn="l" defTabSz="1066800">
            <a:lnSpc>
              <a:spcPct val="90000"/>
            </a:lnSpc>
            <a:spcBef>
              <a:spcPct val="0"/>
            </a:spcBef>
            <a:spcAft>
              <a:spcPct val="35000"/>
            </a:spcAft>
            <a:buNone/>
          </a:pPr>
          <a:r>
            <a:rPr lang="el-GR" sz="2400" b="1" kern="1200" dirty="0"/>
            <a:t>Ανοιχτές Ερωτήσεις</a:t>
          </a:r>
        </a:p>
      </dsp:txBody>
      <dsp:txXfrm>
        <a:off x="482809" y="331860"/>
        <a:ext cx="6205971" cy="6393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B98E6-1CFE-4364-8FA0-FAAD0C95DD9D}">
      <dsp:nvSpPr>
        <dsp:cNvPr id="0" name=""/>
        <dsp:cNvSpPr/>
      </dsp:nvSpPr>
      <dsp:spPr>
        <a:xfrm>
          <a:off x="0" y="451187"/>
          <a:ext cx="8892480" cy="47250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0155" tIns="624840" rIns="690155" bIns="142240" numCol="1" spcCol="1270" anchor="t" anchorCtr="0">
          <a:noAutofit/>
        </a:bodyPr>
        <a:lstStyle/>
        <a:p>
          <a:pPr marL="228600" lvl="1" indent="-228600" algn="l" defTabSz="889000">
            <a:lnSpc>
              <a:spcPct val="90000"/>
            </a:lnSpc>
            <a:spcBef>
              <a:spcPct val="0"/>
            </a:spcBef>
            <a:spcAft>
              <a:spcPct val="15000"/>
            </a:spcAft>
            <a:buChar char="•"/>
          </a:pPr>
          <a:r>
            <a:rPr lang="el-GR" sz="2000" i="1" kern="1200" dirty="0"/>
            <a:t>Ο ερωτώμενος επιλέγει μια ή περισσότερες απαντήσεις ανάμεσα σε μια σειρά εναλλακτικών επιλογών.</a:t>
          </a:r>
        </a:p>
        <a:p>
          <a:pPr marL="228600" lvl="1" indent="-228600" algn="l" defTabSz="889000">
            <a:lnSpc>
              <a:spcPct val="90000"/>
            </a:lnSpc>
            <a:spcBef>
              <a:spcPct val="0"/>
            </a:spcBef>
            <a:spcAft>
              <a:spcPct val="15000"/>
            </a:spcAft>
            <a:buChar char="•"/>
          </a:pPr>
          <a:endParaRPr lang="el-GR" sz="2000" i="1" kern="1200" dirty="0"/>
        </a:p>
        <a:p>
          <a:pPr marL="228600" lvl="1" indent="-228600" algn="l" defTabSz="889000">
            <a:lnSpc>
              <a:spcPct val="90000"/>
            </a:lnSpc>
            <a:spcBef>
              <a:spcPct val="0"/>
            </a:spcBef>
            <a:spcAft>
              <a:spcPct val="15000"/>
            </a:spcAft>
            <a:buChar char="•"/>
          </a:pPr>
          <a:r>
            <a:rPr lang="el-GR" sz="2000" i="1" kern="1200" dirty="0"/>
            <a:t>Οι εναλλακτικές απαντήσεις θα πρέπει να είναι διεξοδικές και αμοιβαίως αποκλειόμενες. </a:t>
          </a:r>
        </a:p>
        <a:p>
          <a:pPr marL="228600" lvl="1" indent="-228600" algn="l" defTabSz="889000">
            <a:lnSpc>
              <a:spcPct val="90000"/>
            </a:lnSpc>
            <a:spcBef>
              <a:spcPct val="0"/>
            </a:spcBef>
            <a:spcAft>
              <a:spcPct val="15000"/>
            </a:spcAft>
            <a:buChar char="•"/>
          </a:pPr>
          <a:endParaRPr lang="el-GR" sz="2000" i="1" kern="1200" dirty="0"/>
        </a:p>
        <a:p>
          <a:pPr marL="228600" lvl="1" indent="-228600" algn="l" defTabSz="889000">
            <a:lnSpc>
              <a:spcPct val="90000"/>
            </a:lnSpc>
            <a:spcBef>
              <a:spcPct val="0"/>
            </a:spcBef>
            <a:spcAft>
              <a:spcPct val="15000"/>
            </a:spcAft>
            <a:buChar char="•"/>
          </a:pPr>
          <a:r>
            <a:rPr lang="el-GR" sz="2000" i="1" kern="1200" dirty="0"/>
            <a:t>Οι εναλλακτικές μπορούν να εκφράζονται ως συνέχεια (π.χ. κλίμακες αξιολόγησης) ή να μην έχουν συνάφεια μεταξύ τους.</a:t>
          </a:r>
        </a:p>
        <a:p>
          <a:pPr marL="228600" lvl="1" indent="-228600" algn="l" defTabSz="889000">
            <a:lnSpc>
              <a:spcPct val="90000"/>
            </a:lnSpc>
            <a:spcBef>
              <a:spcPct val="0"/>
            </a:spcBef>
            <a:spcAft>
              <a:spcPct val="15000"/>
            </a:spcAft>
            <a:buChar char="•"/>
          </a:pPr>
          <a:endParaRPr lang="el-GR" sz="2000" i="1" kern="1200" dirty="0"/>
        </a:p>
        <a:p>
          <a:pPr marL="228600" lvl="1" indent="-228600" algn="l" defTabSz="889000">
            <a:lnSpc>
              <a:spcPct val="90000"/>
            </a:lnSpc>
            <a:spcBef>
              <a:spcPct val="0"/>
            </a:spcBef>
            <a:spcAft>
              <a:spcPct val="15000"/>
            </a:spcAft>
            <a:buChar char="•"/>
          </a:pPr>
          <a:r>
            <a:rPr lang="el-GR" sz="2000" i="1" kern="1200" dirty="0"/>
            <a:t>Μπορεί να υπάρχει μια λίστα απαντήσεων αλλά να δίνεται και η δυνατότητα στον ερωτώμενο να συμπληρώσει και άλλη απάντηση.  </a:t>
          </a:r>
          <a:r>
            <a:rPr lang="el-GR" sz="2000" i="1" kern="1200" dirty="0">
              <a:solidFill>
                <a:srgbClr val="FF0000"/>
              </a:solidFill>
            </a:rPr>
            <a:t>Η γνωστή επιλογή </a:t>
          </a:r>
          <a:r>
            <a:rPr lang="el-GR" sz="2000" b="1" i="1" kern="1200" dirty="0">
              <a:solidFill>
                <a:srgbClr val="FF0000"/>
              </a:solidFill>
            </a:rPr>
            <a:t>Άλλο.</a:t>
          </a:r>
        </a:p>
      </dsp:txBody>
      <dsp:txXfrm>
        <a:off x="0" y="451187"/>
        <a:ext cx="8892480" cy="4725000"/>
      </dsp:txXfrm>
    </dsp:sp>
    <dsp:sp modelId="{6A4FBC2D-282C-4551-B0E7-F8F723279B7B}">
      <dsp:nvSpPr>
        <dsp:cNvPr id="0" name=""/>
        <dsp:cNvSpPr/>
      </dsp:nvSpPr>
      <dsp:spPr>
        <a:xfrm>
          <a:off x="444624" y="8387"/>
          <a:ext cx="6224736" cy="885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280" tIns="0" rIns="235280" bIns="0" numCol="1" spcCol="1270" anchor="ctr" anchorCtr="0">
          <a:noAutofit/>
        </a:bodyPr>
        <a:lstStyle/>
        <a:p>
          <a:pPr marL="0" lvl="0" indent="0" algn="l" defTabSz="1333500">
            <a:lnSpc>
              <a:spcPct val="90000"/>
            </a:lnSpc>
            <a:spcBef>
              <a:spcPct val="0"/>
            </a:spcBef>
            <a:spcAft>
              <a:spcPct val="35000"/>
            </a:spcAft>
            <a:buNone/>
          </a:pPr>
          <a:r>
            <a:rPr lang="el-GR" sz="3000" b="1" kern="1200" dirty="0"/>
            <a:t>Κλειστές Ερωτήσεις</a:t>
          </a:r>
        </a:p>
      </dsp:txBody>
      <dsp:txXfrm>
        <a:off x="487855" y="51618"/>
        <a:ext cx="6138274" cy="79913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434A9-F071-1C9B-40D2-CB666E3A007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a:extLst>
              <a:ext uri="{FF2B5EF4-FFF2-40B4-BE49-F238E27FC236}">
                <a16:creationId xmlns:a16="http://schemas.microsoft.com/office/drawing/2014/main" id="{BA1B13AE-6CAB-4FBF-56EA-5BA88529DF5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mn-cs"/>
              </a:defRPr>
            </a:lvl1pPr>
          </a:lstStyle>
          <a:p>
            <a:pPr>
              <a:defRPr/>
            </a:pPr>
            <a:fld id="{39029110-C475-4408-A2C3-07E41260FA1E}" type="datetimeFigureOut">
              <a:rPr lang="en-US"/>
              <a:pPr>
                <a:defRPr/>
              </a:pPr>
              <a:t>1/8/2024</a:t>
            </a:fld>
            <a:endParaRPr lang="en-US"/>
          </a:p>
        </p:txBody>
      </p:sp>
      <p:sp>
        <p:nvSpPr>
          <p:cNvPr id="4" name="Slide Image Placeholder 3">
            <a:extLst>
              <a:ext uri="{FF2B5EF4-FFF2-40B4-BE49-F238E27FC236}">
                <a16:creationId xmlns:a16="http://schemas.microsoft.com/office/drawing/2014/main" id="{656532A9-AE9E-57EF-511C-4115688657F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33CEDB9-3DC6-6F99-CE2B-03769B20A3E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C671A17-89DE-B165-0F81-D7BB422FE63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a:extLst>
              <a:ext uri="{FF2B5EF4-FFF2-40B4-BE49-F238E27FC236}">
                <a16:creationId xmlns:a16="http://schemas.microsoft.com/office/drawing/2014/main" id="{07D8E946-9D55-1824-1845-6EB0B49576C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8CB20FA-758F-405F-B8A3-F213F1FEF35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CB20FA-758F-405F-B8A3-F213F1FEF35F}" type="slidenum">
              <a:rPr lang="en-US" altLang="en-US" smtClean="0"/>
              <a:pPr/>
              <a:t>2</a:t>
            </a:fld>
            <a:endParaRPr lang="en-US" altLang="en-US"/>
          </a:p>
        </p:txBody>
      </p:sp>
    </p:spTree>
    <p:extLst>
      <p:ext uri="{BB962C8B-B14F-4D97-AF65-F5344CB8AC3E}">
        <p14:creationId xmlns:p14="http://schemas.microsoft.com/office/powerpoint/2010/main" val="3093056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 Θέση εικόνας διαφάνειας">
            <a:extLst>
              <a:ext uri="{FF2B5EF4-FFF2-40B4-BE49-F238E27FC236}">
                <a16:creationId xmlns:a16="http://schemas.microsoft.com/office/drawing/2014/main" id="{B6CC3BA9-2F02-D415-591C-81342F0CA2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2 - Θέση σημειώσεων">
            <a:extLst>
              <a:ext uri="{FF2B5EF4-FFF2-40B4-BE49-F238E27FC236}">
                <a16:creationId xmlns:a16="http://schemas.microsoft.com/office/drawing/2014/main" id="{B1DCD8FE-BE80-28D9-3644-6CDDC1FA8D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l-GR" altLang="en-US"/>
              <a:t>Ο ερευνητής πρέπει να μπαίνει συνεχώς στη θέση του ερωτώμενου (κατά πόσο είναι σε θέση να θυμηθεί ή να ανακαλέσει μια πληροφορία).</a:t>
            </a:r>
          </a:p>
        </p:txBody>
      </p:sp>
      <p:sp>
        <p:nvSpPr>
          <p:cNvPr id="4" name="3 - Θέση αριθμού διαφάνειας">
            <a:extLst>
              <a:ext uri="{FF2B5EF4-FFF2-40B4-BE49-F238E27FC236}">
                <a16:creationId xmlns:a16="http://schemas.microsoft.com/office/drawing/2014/main" id="{C27A6552-3C11-3790-2FD6-EB2144CF9803}"/>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55FBA72-7CF4-4584-9A06-80CCC4E151C6}" type="slidenum">
              <a:rPr lang="en-US" altLang="en-US"/>
              <a:pPr eaLnBrk="1" hangingPunct="1"/>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 Θέση εικόνας διαφάνειας">
            <a:extLst>
              <a:ext uri="{FF2B5EF4-FFF2-40B4-BE49-F238E27FC236}">
                <a16:creationId xmlns:a16="http://schemas.microsoft.com/office/drawing/2014/main" id="{ABA70DF3-A6C4-C8A5-1814-A1898A497C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2 - Θέση σημειώσεων">
            <a:extLst>
              <a:ext uri="{FF2B5EF4-FFF2-40B4-BE49-F238E27FC236}">
                <a16:creationId xmlns:a16="http://schemas.microsoft.com/office/drawing/2014/main" id="{7264D144-B6BF-CDA9-1002-83B0BF4F61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altLang="en-US"/>
              <a:t>Η ανάλυση των στοιχείων των γραφικών κλιμάκων είναι χρονοβόρα και δύσκολη. Πρέπει να υπολογιστεί το ακριβές σημείο της απάντησης. Χρήση μετρικού χάρακα.</a:t>
            </a:r>
          </a:p>
        </p:txBody>
      </p:sp>
      <p:sp>
        <p:nvSpPr>
          <p:cNvPr id="4" name="3 - Θέση αριθμού διαφάνειας">
            <a:extLst>
              <a:ext uri="{FF2B5EF4-FFF2-40B4-BE49-F238E27FC236}">
                <a16:creationId xmlns:a16="http://schemas.microsoft.com/office/drawing/2014/main" id="{E9EFDC6A-46B7-A23E-0660-389898CC424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1724D49-E89E-4DA6-9419-832048E3DB5F}" type="slidenum">
              <a:rPr lang="en-US" altLang="en-US"/>
              <a:pPr eaLnBrk="1" hangingPunct="1"/>
              <a:t>17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 Θέση εικόνας διαφάνειας">
            <a:extLst>
              <a:ext uri="{FF2B5EF4-FFF2-40B4-BE49-F238E27FC236}">
                <a16:creationId xmlns:a16="http://schemas.microsoft.com/office/drawing/2014/main" id="{9E3660F8-44CE-825F-8A05-B5639762F9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2 - Θέση σημειώσεων">
            <a:extLst>
              <a:ext uri="{FF2B5EF4-FFF2-40B4-BE49-F238E27FC236}">
                <a16:creationId xmlns:a16="http://schemas.microsoft.com/office/drawing/2014/main" id="{6DAE3A4E-D665-28A5-8EE0-21618F1634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n-US"/>
          </a:p>
        </p:txBody>
      </p:sp>
      <p:sp>
        <p:nvSpPr>
          <p:cNvPr id="4" name="3 - Θέση αριθμού διαφάνειας">
            <a:extLst>
              <a:ext uri="{FF2B5EF4-FFF2-40B4-BE49-F238E27FC236}">
                <a16:creationId xmlns:a16="http://schemas.microsoft.com/office/drawing/2014/main" id="{2022A7B6-C3F8-30F8-B575-E209D19BFBEF}"/>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91FECD-14A4-4AEF-BA8F-B4FB46CFEAE4}" type="slidenum">
              <a:rPr lang="en-US" altLang="en-US"/>
              <a:pPr eaLnBrk="1" hangingPunct="1"/>
              <a:t>19</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 Θέση εικόνας διαφάνειας">
            <a:extLst>
              <a:ext uri="{FF2B5EF4-FFF2-40B4-BE49-F238E27FC236}">
                <a16:creationId xmlns:a16="http://schemas.microsoft.com/office/drawing/2014/main" id="{1C810928-853D-729D-E66D-27952B10F7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2 - Θέση σημειώσεων">
            <a:extLst>
              <a:ext uri="{FF2B5EF4-FFF2-40B4-BE49-F238E27FC236}">
                <a16:creationId xmlns:a16="http://schemas.microsoft.com/office/drawing/2014/main" id="{CDA93FB3-62FD-1D70-73AC-D3CE2E29CA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altLang="en-US"/>
              <a:t>Η ερώτηση υπονοεί ότι ο ερωτώμενος θα πρέπει να χρησιμοποιεί το Χ απορρυπαντικό. </a:t>
            </a:r>
          </a:p>
        </p:txBody>
      </p:sp>
      <p:sp>
        <p:nvSpPr>
          <p:cNvPr id="4" name="3 - Θέση αριθμού διαφάνειας">
            <a:extLst>
              <a:ext uri="{FF2B5EF4-FFF2-40B4-BE49-F238E27FC236}">
                <a16:creationId xmlns:a16="http://schemas.microsoft.com/office/drawing/2014/main" id="{72681F7C-6E78-21F9-90A5-703442C0E13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68DE2CE-B059-471F-A8D2-F22CF9AFE00C}" type="slidenum">
              <a:rPr lang="en-US" altLang="en-US"/>
              <a:pPr eaLnBrk="1" hangingPunct="1"/>
              <a:t>34</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 Θέση εικόνας διαφάνειας">
            <a:extLst>
              <a:ext uri="{FF2B5EF4-FFF2-40B4-BE49-F238E27FC236}">
                <a16:creationId xmlns:a16="http://schemas.microsoft.com/office/drawing/2014/main" id="{439154BD-8F19-AAEC-1DD8-7427A2827F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2 - Θέση σημειώσεων">
            <a:extLst>
              <a:ext uri="{FF2B5EF4-FFF2-40B4-BE49-F238E27FC236}">
                <a16:creationId xmlns:a16="http://schemas.microsoft.com/office/drawing/2014/main" id="{3BAA6821-0B87-0559-7B9D-0FDE941F7B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altLang="en-US"/>
              <a:t>Δεν υπάρχει επιλογή για ουδέτερη ή αρνητική άποψη</a:t>
            </a:r>
          </a:p>
        </p:txBody>
      </p:sp>
      <p:sp>
        <p:nvSpPr>
          <p:cNvPr id="4" name="3 - Θέση αριθμού διαφάνειας">
            <a:extLst>
              <a:ext uri="{FF2B5EF4-FFF2-40B4-BE49-F238E27FC236}">
                <a16:creationId xmlns:a16="http://schemas.microsoft.com/office/drawing/2014/main" id="{21CB2B0F-B7E0-CC12-779E-D3DF2FBA00B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60605CD-9AFB-4407-A5A1-81836388143D}" type="slidenum">
              <a:rPr lang="en-US" altLang="en-US"/>
              <a:pPr eaLnBrk="1" hangingPunct="1"/>
              <a:t>35</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 Θέση εικόνας διαφάνειας">
            <a:extLst>
              <a:ext uri="{FF2B5EF4-FFF2-40B4-BE49-F238E27FC236}">
                <a16:creationId xmlns:a16="http://schemas.microsoft.com/office/drawing/2014/main" id="{58876D21-72B1-AD40-03B0-2B03F6C06A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 Θέση σημειώσεων">
            <a:extLst>
              <a:ext uri="{FF2B5EF4-FFF2-40B4-BE49-F238E27FC236}">
                <a16:creationId xmlns:a16="http://schemas.microsoft.com/office/drawing/2014/main" id="{9C372B93-E5A4-04FC-4CB6-B36AD538DC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altLang="en-US"/>
              <a:t>Το σωστό – λιγότερο από 50, 51 – 100, 101-150, 151-200, 201 και άνω</a:t>
            </a:r>
          </a:p>
        </p:txBody>
      </p:sp>
      <p:sp>
        <p:nvSpPr>
          <p:cNvPr id="4" name="3 - Θέση αριθμού διαφάνειας">
            <a:extLst>
              <a:ext uri="{FF2B5EF4-FFF2-40B4-BE49-F238E27FC236}">
                <a16:creationId xmlns:a16="http://schemas.microsoft.com/office/drawing/2014/main" id="{83BE746C-72EF-7668-34C4-E0B84B4715F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217194-97E1-4FDC-B2F0-93959156794F}" type="slidenum">
              <a:rPr lang="en-US" altLang="en-US"/>
              <a:pPr eaLnBrk="1" hangingPunct="1"/>
              <a:t>37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A"/>
          </a:p>
        </p:txBody>
      </p:sp>
      <p:sp>
        <p:nvSpPr>
          <p:cNvPr id="4" name="Espace réservé de la date 3">
            <a:extLst>
              <a:ext uri="{FF2B5EF4-FFF2-40B4-BE49-F238E27FC236}">
                <a16:creationId xmlns:a16="http://schemas.microsoft.com/office/drawing/2014/main" id="{7DAFB3A0-A5C6-9029-7012-787624E425A2}"/>
              </a:ext>
            </a:extLst>
          </p:cNvPr>
          <p:cNvSpPr>
            <a:spLocks noGrp="1"/>
          </p:cNvSpPr>
          <p:nvPr>
            <p:ph type="dt" sz="half" idx="10"/>
          </p:nvPr>
        </p:nvSpPr>
        <p:spPr/>
        <p:txBody>
          <a:bodyPr/>
          <a:lstStyle>
            <a:lvl1pPr>
              <a:defRPr/>
            </a:lvl1pPr>
          </a:lstStyle>
          <a:p>
            <a:pPr>
              <a:defRPr/>
            </a:pPr>
            <a:fld id="{2CAA4C94-5CA0-44D2-841C-758052B78FF5}" type="datetimeFigureOut">
              <a:rPr lang="fr-FR"/>
              <a:pPr>
                <a:defRPr/>
              </a:pPr>
              <a:t>08/01/2024</a:t>
            </a:fld>
            <a:endParaRPr lang="fr-CA"/>
          </a:p>
        </p:txBody>
      </p:sp>
      <p:sp>
        <p:nvSpPr>
          <p:cNvPr id="5" name="Espace réservé du pied de page 4">
            <a:extLst>
              <a:ext uri="{FF2B5EF4-FFF2-40B4-BE49-F238E27FC236}">
                <a16:creationId xmlns:a16="http://schemas.microsoft.com/office/drawing/2014/main" id="{430C9AEF-DF87-2929-F392-5D842EFB6714}"/>
              </a:ext>
            </a:extLst>
          </p:cNvPr>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a:extLst>
              <a:ext uri="{FF2B5EF4-FFF2-40B4-BE49-F238E27FC236}">
                <a16:creationId xmlns:a16="http://schemas.microsoft.com/office/drawing/2014/main" id="{B3E091FC-0673-481A-8500-9DAB72FA9B9B}"/>
              </a:ext>
            </a:extLst>
          </p:cNvPr>
          <p:cNvSpPr>
            <a:spLocks noGrp="1"/>
          </p:cNvSpPr>
          <p:nvPr>
            <p:ph type="sldNum" sz="quarter" idx="12"/>
          </p:nvPr>
        </p:nvSpPr>
        <p:spPr/>
        <p:txBody>
          <a:bodyPr/>
          <a:lstStyle>
            <a:lvl1pPr>
              <a:defRPr/>
            </a:lvl1pPr>
          </a:lstStyle>
          <a:p>
            <a:fld id="{EAEFD66B-FE71-4C8F-B261-DC7895841B6A}" type="slidenum">
              <a:rPr lang="fr-CA" altLang="en-US"/>
              <a:pPr/>
              <a:t>‹#›</a:t>
            </a:fld>
            <a:endParaRPr lang="fr-CA" altLang="en-US"/>
          </a:p>
        </p:txBody>
      </p:sp>
    </p:spTree>
    <p:extLst>
      <p:ext uri="{BB962C8B-B14F-4D97-AF65-F5344CB8AC3E}">
        <p14:creationId xmlns:p14="http://schemas.microsoft.com/office/powerpoint/2010/main" val="2454333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671A1D8A-12C8-27AE-C57E-2E9251128BA3}"/>
              </a:ext>
            </a:extLst>
          </p:cNvPr>
          <p:cNvSpPr>
            <a:spLocks noGrp="1"/>
          </p:cNvSpPr>
          <p:nvPr>
            <p:ph type="dt" sz="half" idx="10"/>
          </p:nvPr>
        </p:nvSpPr>
        <p:spPr/>
        <p:txBody>
          <a:bodyPr/>
          <a:lstStyle>
            <a:lvl1pPr>
              <a:defRPr/>
            </a:lvl1pPr>
          </a:lstStyle>
          <a:p>
            <a:pPr>
              <a:defRPr/>
            </a:pPr>
            <a:fld id="{03B8EA21-2DF5-4703-96BF-4EC25C655029}" type="datetimeFigureOut">
              <a:rPr lang="fr-FR"/>
              <a:pPr>
                <a:defRPr/>
              </a:pPr>
              <a:t>08/01/2024</a:t>
            </a:fld>
            <a:endParaRPr lang="fr-CA"/>
          </a:p>
        </p:txBody>
      </p:sp>
      <p:sp>
        <p:nvSpPr>
          <p:cNvPr id="5" name="Espace réservé du pied de page 4">
            <a:extLst>
              <a:ext uri="{FF2B5EF4-FFF2-40B4-BE49-F238E27FC236}">
                <a16:creationId xmlns:a16="http://schemas.microsoft.com/office/drawing/2014/main" id="{67282586-22FD-799C-B464-581D023791BD}"/>
              </a:ext>
            </a:extLst>
          </p:cNvPr>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a:extLst>
              <a:ext uri="{FF2B5EF4-FFF2-40B4-BE49-F238E27FC236}">
                <a16:creationId xmlns:a16="http://schemas.microsoft.com/office/drawing/2014/main" id="{2FE36BA2-6435-1FDB-EFDC-85921C3E6D08}"/>
              </a:ext>
            </a:extLst>
          </p:cNvPr>
          <p:cNvSpPr>
            <a:spLocks noGrp="1"/>
          </p:cNvSpPr>
          <p:nvPr>
            <p:ph type="sldNum" sz="quarter" idx="12"/>
          </p:nvPr>
        </p:nvSpPr>
        <p:spPr/>
        <p:txBody>
          <a:bodyPr/>
          <a:lstStyle>
            <a:lvl1pPr>
              <a:defRPr/>
            </a:lvl1pPr>
          </a:lstStyle>
          <a:p>
            <a:fld id="{200715F5-CCFB-4B8F-9960-10A53B03667F}" type="slidenum">
              <a:rPr lang="fr-CA" altLang="en-US"/>
              <a:pPr/>
              <a:t>‹#›</a:t>
            </a:fld>
            <a:endParaRPr lang="fr-CA" altLang="en-US"/>
          </a:p>
        </p:txBody>
      </p:sp>
    </p:spTree>
    <p:extLst>
      <p:ext uri="{BB962C8B-B14F-4D97-AF65-F5344CB8AC3E}">
        <p14:creationId xmlns:p14="http://schemas.microsoft.com/office/powerpoint/2010/main" val="921652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6C0BB015-2F5D-ECBD-02B2-69C0CB7B735D}"/>
              </a:ext>
            </a:extLst>
          </p:cNvPr>
          <p:cNvSpPr>
            <a:spLocks noGrp="1"/>
          </p:cNvSpPr>
          <p:nvPr>
            <p:ph type="dt" sz="half" idx="10"/>
          </p:nvPr>
        </p:nvSpPr>
        <p:spPr/>
        <p:txBody>
          <a:bodyPr/>
          <a:lstStyle>
            <a:lvl1pPr>
              <a:defRPr/>
            </a:lvl1pPr>
          </a:lstStyle>
          <a:p>
            <a:pPr>
              <a:defRPr/>
            </a:pPr>
            <a:fld id="{2116BA94-E2E5-4BD3-B8D1-C8B80B9A344B}" type="datetimeFigureOut">
              <a:rPr lang="fr-FR"/>
              <a:pPr>
                <a:defRPr/>
              </a:pPr>
              <a:t>08/01/2024</a:t>
            </a:fld>
            <a:endParaRPr lang="fr-CA"/>
          </a:p>
        </p:txBody>
      </p:sp>
      <p:sp>
        <p:nvSpPr>
          <p:cNvPr id="5" name="Espace réservé du pied de page 4">
            <a:extLst>
              <a:ext uri="{FF2B5EF4-FFF2-40B4-BE49-F238E27FC236}">
                <a16:creationId xmlns:a16="http://schemas.microsoft.com/office/drawing/2014/main" id="{150C5741-2700-4FEE-99B2-0325F9EFF00A}"/>
              </a:ext>
            </a:extLst>
          </p:cNvPr>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a:extLst>
              <a:ext uri="{FF2B5EF4-FFF2-40B4-BE49-F238E27FC236}">
                <a16:creationId xmlns:a16="http://schemas.microsoft.com/office/drawing/2014/main" id="{0CA7B492-81C2-60E1-56EC-AAD603EBDA84}"/>
              </a:ext>
            </a:extLst>
          </p:cNvPr>
          <p:cNvSpPr>
            <a:spLocks noGrp="1"/>
          </p:cNvSpPr>
          <p:nvPr>
            <p:ph type="sldNum" sz="quarter" idx="12"/>
          </p:nvPr>
        </p:nvSpPr>
        <p:spPr/>
        <p:txBody>
          <a:bodyPr/>
          <a:lstStyle>
            <a:lvl1pPr>
              <a:defRPr/>
            </a:lvl1pPr>
          </a:lstStyle>
          <a:p>
            <a:fld id="{A0309D93-1499-4966-A227-4B5B0D4D5FD4}" type="slidenum">
              <a:rPr lang="fr-CA" altLang="en-US"/>
              <a:pPr/>
              <a:t>‹#›</a:t>
            </a:fld>
            <a:endParaRPr lang="fr-CA" altLang="en-US"/>
          </a:p>
        </p:txBody>
      </p:sp>
    </p:spTree>
    <p:extLst>
      <p:ext uri="{BB962C8B-B14F-4D97-AF65-F5344CB8AC3E}">
        <p14:creationId xmlns:p14="http://schemas.microsoft.com/office/powerpoint/2010/main" val="3563002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569A5B30-7A25-66CD-F1DE-746A394A058C}"/>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80E2E44C-5BFC-7412-DC46-CE36F5329BFC}"/>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BEEFB3FF-7B91-6B87-6785-7BD6BE9583BC}"/>
              </a:ext>
            </a:extLst>
          </p:cNvPr>
          <p:cNvSpPr>
            <a:spLocks noGrp="1" noChangeArrowheads="1"/>
          </p:cNvSpPr>
          <p:nvPr>
            <p:ph type="sldNum" sz="quarter" idx="12"/>
          </p:nvPr>
        </p:nvSpPr>
        <p:spPr>
          <a:ln/>
        </p:spPr>
        <p:txBody>
          <a:bodyPr/>
          <a:lstStyle>
            <a:lvl1pPr>
              <a:defRPr/>
            </a:lvl1pPr>
          </a:lstStyle>
          <a:p>
            <a:fld id="{C4ED4C76-C352-40D1-832D-5CFA4C1DE173}" type="slidenum">
              <a:rPr lang="es-ES" altLang="en-US"/>
              <a:pPr/>
              <a:t>‹#›</a:t>
            </a:fld>
            <a:endParaRPr lang="es-ES" altLang="en-US"/>
          </a:p>
        </p:txBody>
      </p:sp>
    </p:spTree>
    <p:extLst>
      <p:ext uri="{BB962C8B-B14F-4D97-AF65-F5344CB8AC3E}">
        <p14:creationId xmlns:p14="http://schemas.microsoft.com/office/powerpoint/2010/main" val="2388965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3491370-2CF8-1FAE-495F-969B73EA0830}"/>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1406C596-8AB2-2137-F00A-1240E5934950}"/>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EEFC22B4-9031-65AB-523D-8F5EE3B035DF}"/>
              </a:ext>
            </a:extLst>
          </p:cNvPr>
          <p:cNvSpPr>
            <a:spLocks noGrp="1" noChangeArrowheads="1"/>
          </p:cNvSpPr>
          <p:nvPr>
            <p:ph type="sldNum" sz="quarter" idx="12"/>
          </p:nvPr>
        </p:nvSpPr>
        <p:spPr>
          <a:ln/>
        </p:spPr>
        <p:txBody>
          <a:bodyPr/>
          <a:lstStyle>
            <a:lvl1pPr>
              <a:defRPr/>
            </a:lvl1pPr>
          </a:lstStyle>
          <a:p>
            <a:fld id="{2B8114EC-90CD-4CA0-BE3E-8DC8CD4E606B}" type="slidenum">
              <a:rPr lang="es-ES" altLang="en-US"/>
              <a:pPr/>
              <a:t>‹#›</a:t>
            </a:fld>
            <a:endParaRPr lang="es-ES" altLang="en-US"/>
          </a:p>
        </p:txBody>
      </p:sp>
    </p:spTree>
    <p:extLst>
      <p:ext uri="{BB962C8B-B14F-4D97-AF65-F5344CB8AC3E}">
        <p14:creationId xmlns:p14="http://schemas.microsoft.com/office/powerpoint/2010/main" val="3117012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C7F1427-F33E-987C-624C-26D435DA890A}"/>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831E6B7F-CDAB-7631-97BD-4401D7FEAEB7}"/>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2E3846F7-3377-3BF7-94EE-5CCAE4EBF9D8}"/>
              </a:ext>
            </a:extLst>
          </p:cNvPr>
          <p:cNvSpPr>
            <a:spLocks noGrp="1" noChangeArrowheads="1"/>
          </p:cNvSpPr>
          <p:nvPr>
            <p:ph type="sldNum" sz="quarter" idx="12"/>
          </p:nvPr>
        </p:nvSpPr>
        <p:spPr>
          <a:ln/>
        </p:spPr>
        <p:txBody>
          <a:bodyPr/>
          <a:lstStyle>
            <a:lvl1pPr>
              <a:defRPr/>
            </a:lvl1pPr>
          </a:lstStyle>
          <a:p>
            <a:fld id="{18FF1D27-765C-4C05-B332-426AD401FC30}" type="slidenum">
              <a:rPr lang="es-ES" altLang="en-US"/>
              <a:pPr/>
              <a:t>‹#›</a:t>
            </a:fld>
            <a:endParaRPr lang="es-ES" altLang="en-US"/>
          </a:p>
        </p:txBody>
      </p:sp>
    </p:spTree>
    <p:extLst>
      <p:ext uri="{BB962C8B-B14F-4D97-AF65-F5344CB8AC3E}">
        <p14:creationId xmlns:p14="http://schemas.microsoft.com/office/powerpoint/2010/main" val="1114269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E0340D0-3C23-18DC-5DFE-B70A3DEDFCC6}"/>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442066E5-A276-A362-BE49-0F0C1627BC85}"/>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33BA828A-48AF-5BAE-98BE-8B20E0EE6C14}"/>
              </a:ext>
            </a:extLst>
          </p:cNvPr>
          <p:cNvSpPr>
            <a:spLocks noGrp="1" noChangeArrowheads="1"/>
          </p:cNvSpPr>
          <p:nvPr>
            <p:ph type="sldNum" sz="quarter" idx="12"/>
          </p:nvPr>
        </p:nvSpPr>
        <p:spPr>
          <a:ln/>
        </p:spPr>
        <p:txBody>
          <a:bodyPr/>
          <a:lstStyle>
            <a:lvl1pPr>
              <a:defRPr/>
            </a:lvl1pPr>
          </a:lstStyle>
          <a:p>
            <a:fld id="{6C23D329-1CC0-4F40-92A2-90EC33CA57E6}" type="slidenum">
              <a:rPr lang="es-ES" altLang="en-US"/>
              <a:pPr/>
              <a:t>‹#›</a:t>
            </a:fld>
            <a:endParaRPr lang="es-ES" altLang="en-US"/>
          </a:p>
        </p:txBody>
      </p:sp>
    </p:spTree>
    <p:extLst>
      <p:ext uri="{BB962C8B-B14F-4D97-AF65-F5344CB8AC3E}">
        <p14:creationId xmlns:p14="http://schemas.microsoft.com/office/powerpoint/2010/main" val="3179491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B3848E4-4EF9-2192-802B-107B28AF72E5}"/>
              </a:ext>
            </a:extLst>
          </p:cNvPr>
          <p:cNvSpPr>
            <a:spLocks noGrp="1" noChangeArrowheads="1"/>
          </p:cNvSpPr>
          <p:nvPr>
            <p:ph type="dt" sz="half" idx="10"/>
          </p:nvPr>
        </p:nvSpPr>
        <p:spPr>
          <a:ln/>
        </p:spPr>
        <p:txBody>
          <a:bodyPr/>
          <a:lstStyle>
            <a:lvl1pPr>
              <a:defRPr/>
            </a:lvl1pPr>
          </a:lstStyle>
          <a:p>
            <a:pPr>
              <a:defRPr/>
            </a:pPr>
            <a:endParaRPr lang="es-ES"/>
          </a:p>
        </p:txBody>
      </p:sp>
      <p:sp>
        <p:nvSpPr>
          <p:cNvPr id="8" name="Rectangle 5">
            <a:extLst>
              <a:ext uri="{FF2B5EF4-FFF2-40B4-BE49-F238E27FC236}">
                <a16:creationId xmlns:a16="http://schemas.microsoft.com/office/drawing/2014/main" id="{6A2A06A9-4237-3A42-A7A2-4361C666A238}"/>
              </a:ext>
            </a:extLst>
          </p:cNvPr>
          <p:cNvSpPr>
            <a:spLocks noGrp="1" noChangeArrowheads="1"/>
          </p:cNvSpPr>
          <p:nvPr>
            <p:ph type="ftr" sz="quarter" idx="11"/>
          </p:nvPr>
        </p:nvSpPr>
        <p:spPr>
          <a:ln/>
        </p:spPr>
        <p:txBody>
          <a:bodyPr/>
          <a:lstStyle>
            <a:lvl1pPr>
              <a:defRPr/>
            </a:lvl1pPr>
          </a:lstStyle>
          <a:p>
            <a:pPr>
              <a:defRPr/>
            </a:pPr>
            <a:endParaRPr lang="es-ES"/>
          </a:p>
        </p:txBody>
      </p:sp>
      <p:sp>
        <p:nvSpPr>
          <p:cNvPr id="9" name="Rectangle 6">
            <a:extLst>
              <a:ext uri="{FF2B5EF4-FFF2-40B4-BE49-F238E27FC236}">
                <a16:creationId xmlns:a16="http://schemas.microsoft.com/office/drawing/2014/main" id="{B5BADF33-75D5-6194-A99D-6D2730DDCB65}"/>
              </a:ext>
            </a:extLst>
          </p:cNvPr>
          <p:cNvSpPr>
            <a:spLocks noGrp="1" noChangeArrowheads="1"/>
          </p:cNvSpPr>
          <p:nvPr>
            <p:ph type="sldNum" sz="quarter" idx="12"/>
          </p:nvPr>
        </p:nvSpPr>
        <p:spPr>
          <a:ln/>
        </p:spPr>
        <p:txBody>
          <a:bodyPr/>
          <a:lstStyle>
            <a:lvl1pPr>
              <a:defRPr/>
            </a:lvl1pPr>
          </a:lstStyle>
          <a:p>
            <a:fld id="{6CF47DC5-DC9D-4920-A903-5E98DF9D448C}" type="slidenum">
              <a:rPr lang="es-ES" altLang="en-US"/>
              <a:pPr/>
              <a:t>‹#›</a:t>
            </a:fld>
            <a:endParaRPr lang="es-ES" altLang="en-US"/>
          </a:p>
        </p:txBody>
      </p:sp>
    </p:spTree>
    <p:extLst>
      <p:ext uri="{BB962C8B-B14F-4D97-AF65-F5344CB8AC3E}">
        <p14:creationId xmlns:p14="http://schemas.microsoft.com/office/powerpoint/2010/main" val="3601607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DAA8AB8-1C72-AACB-80C4-EA7D426441CE}"/>
              </a:ext>
            </a:extLst>
          </p:cNvPr>
          <p:cNvSpPr>
            <a:spLocks noGrp="1" noChangeArrowheads="1"/>
          </p:cNvSpPr>
          <p:nvPr>
            <p:ph type="dt" sz="half" idx="10"/>
          </p:nvPr>
        </p:nvSpPr>
        <p:spPr>
          <a:ln/>
        </p:spPr>
        <p:txBody>
          <a:bodyPr/>
          <a:lstStyle>
            <a:lvl1pPr>
              <a:defRPr/>
            </a:lvl1pPr>
          </a:lstStyle>
          <a:p>
            <a:pPr>
              <a:defRPr/>
            </a:pPr>
            <a:endParaRPr lang="es-ES"/>
          </a:p>
        </p:txBody>
      </p:sp>
      <p:sp>
        <p:nvSpPr>
          <p:cNvPr id="4" name="Rectangle 5">
            <a:extLst>
              <a:ext uri="{FF2B5EF4-FFF2-40B4-BE49-F238E27FC236}">
                <a16:creationId xmlns:a16="http://schemas.microsoft.com/office/drawing/2014/main" id="{83B8F496-07B1-FFC5-718B-233B6D181868}"/>
              </a:ext>
            </a:extLst>
          </p:cNvPr>
          <p:cNvSpPr>
            <a:spLocks noGrp="1" noChangeArrowheads="1"/>
          </p:cNvSpPr>
          <p:nvPr>
            <p:ph type="ftr" sz="quarter" idx="11"/>
          </p:nvPr>
        </p:nvSpPr>
        <p:spPr>
          <a:ln/>
        </p:spPr>
        <p:txBody>
          <a:bodyPr/>
          <a:lstStyle>
            <a:lvl1pPr>
              <a:defRPr/>
            </a:lvl1pPr>
          </a:lstStyle>
          <a:p>
            <a:pPr>
              <a:defRPr/>
            </a:pPr>
            <a:endParaRPr lang="es-ES"/>
          </a:p>
        </p:txBody>
      </p:sp>
      <p:sp>
        <p:nvSpPr>
          <p:cNvPr id="5" name="Rectangle 6">
            <a:extLst>
              <a:ext uri="{FF2B5EF4-FFF2-40B4-BE49-F238E27FC236}">
                <a16:creationId xmlns:a16="http://schemas.microsoft.com/office/drawing/2014/main" id="{9C9B400E-6BD6-111C-8632-03D87404F331}"/>
              </a:ext>
            </a:extLst>
          </p:cNvPr>
          <p:cNvSpPr>
            <a:spLocks noGrp="1" noChangeArrowheads="1"/>
          </p:cNvSpPr>
          <p:nvPr>
            <p:ph type="sldNum" sz="quarter" idx="12"/>
          </p:nvPr>
        </p:nvSpPr>
        <p:spPr>
          <a:ln/>
        </p:spPr>
        <p:txBody>
          <a:bodyPr/>
          <a:lstStyle>
            <a:lvl1pPr>
              <a:defRPr/>
            </a:lvl1pPr>
          </a:lstStyle>
          <a:p>
            <a:fld id="{D1E597E4-3549-4C55-B7C9-A0A66843B0AF}" type="slidenum">
              <a:rPr lang="es-ES" altLang="en-US"/>
              <a:pPr/>
              <a:t>‹#›</a:t>
            </a:fld>
            <a:endParaRPr lang="es-ES" altLang="en-US"/>
          </a:p>
        </p:txBody>
      </p:sp>
    </p:spTree>
    <p:extLst>
      <p:ext uri="{BB962C8B-B14F-4D97-AF65-F5344CB8AC3E}">
        <p14:creationId xmlns:p14="http://schemas.microsoft.com/office/powerpoint/2010/main" val="2739832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161C83F-FCCB-E5EF-60E6-04387EA9EFED}"/>
              </a:ext>
            </a:extLst>
          </p:cNvPr>
          <p:cNvSpPr>
            <a:spLocks noGrp="1" noChangeArrowheads="1"/>
          </p:cNvSpPr>
          <p:nvPr>
            <p:ph type="dt" sz="half" idx="10"/>
          </p:nvPr>
        </p:nvSpPr>
        <p:spPr>
          <a:ln/>
        </p:spPr>
        <p:txBody>
          <a:bodyPr/>
          <a:lstStyle>
            <a:lvl1pPr>
              <a:defRPr/>
            </a:lvl1pPr>
          </a:lstStyle>
          <a:p>
            <a:pPr>
              <a:defRPr/>
            </a:pPr>
            <a:endParaRPr lang="es-ES"/>
          </a:p>
        </p:txBody>
      </p:sp>
      <p:sp>
        <p:nvSpPr>
          <p:cNvPr id="3" name="Rectangle 5">
            <a:extLst>
              <a:ext uri="{FF2B5EF4-FFF2-40B4-BE49-F238E27FC236}">
                <a16:creationId xmlns:a16="http://schemas.microsoft.com/office/drawing/2014/main" id="{0524A769-C4F3-ECFA-C123-FAD8647ECDC7}"/>
              </a:ext>
            </a:extLst>
          </p:cNvPr>
          <p:cNvSpPr>
            <a:spLocks noGrp="1" noChangeArrowheads="1"/>
          </p:cNvSpPr>
          <p:nvPr>
            <p:ph type="ftr" sz="quarter" idx="11"/>
          </p:nvPr>
        </p:nvSpPr>
        <p:spPr>
          <a:ln/>
        </p:spPr>
        <p:txBody>
          <a:bodyPr/>
          <a:lstStyle>
            <a:lvl1pPr>
              <a:defRPr/>
            </a:lvl1pPr>
          </a:lstStyle>
          <a:p>
            <a:pPr>
              <a:defRPr/>
            </a:pPr>
            <a:endParaRPr lang="es-ES"/>
          </a:p>
        </p:txBody>
      </p:sp>
      <p:sp>
        <p:nvSpPr>
          <p:cNvPr id="4" name="Rectangle 6">
            <a:extLst>
              <a:ext uri="{FF2B5EF4-FFF2-40B4-BE49-F238E27FC236}">
                <a16:creationId xmlns:a16="http://schemas.microsoft.com/office/drawing/2014/main" id="{8800A1F8-83B3-0050-BC7A-9262820F5DDC}"/>
              </a:ext>
            </a:extLst>
          </p:cNvPr>
          <p:cNvSpPr>
            <a:spLocks noGrp="1" noChangeArrowheads="1"/>
          </p:cNvSpPr>
          <p:nvPr>
            <p:ph type="sldNum" sz="quarter" idx="12"/>
          </p:nvPr>
        </p:nvSpPr>
        <p:spPr>
          <a:ln/>
        </p:spPr>
        <p:txBody>
          <a:bodyPr/>
          <a:lstStyle>
            <a:lvl1pPr>
              <a:defRPr/>
            </a:lvl1pPr>
          </a:lstStyle>
          <a:p>
            <a:fld id="{33C8213D-13A2-4E83-AD90-E1A805CDCCD6}" type="slidenum">
              <a:rPr lang="es-ES" altLang="en-US"/>
              <a:pPr/>
              <a:t>‹#›</a:t>
            </a:fld>
            <a:endParaRPr lang="es-ES" altLang="en-US"/>
          </a:p>
        </p:txBody>
      </p:sp>
    </p:spTree>
    <p:extLst>
      <p:ext uri="{BB962C8B-B14F-4D97-AF65-F5344CB8AC3E}">
        <p14:creationId xmlns:p14="http://schemas.microsoft.com/office/powerpoint/2010/main" val="10942391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3344406-EADE-661B-59E2-8D97E66A8137}"/>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BD8DC738-3249-C8DC-1F92-55463A5A1ADA}"/>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1BA474B6-E65D-710F-B3FB-FDFE23EC4973}"/>
              </a:ext>
            </a:extLst>
          </p:cNvPr>
          <p:cNvSpPr>
            <a:spLocks noGrp="1" noChangeArrowheads="1"/>
          </p:cNvSpPr>
          <p:nvPr>
            <p:ph type="sldNum" sz="quarter" idx="12"/>
          </p:nvPr>
        </p:nvSpPr>
        <p:spPr>
          <a:ln/>
        </p:spPr>
        <p:txBody>
          <a:bodyPr/>
          <a:lstStyle>
            <a:lvl1pPr>
              <a:defRPr/>
            </a:lvl1pPr>
          </a:lstStyle>
          <a:p>
            <a:fld id="{913E2F41-97E7-495E-9ACD-3FB5C4F76EB1}" type="slidenum">
              <a:rPr lang="es-ES" altLang="en-US"/>
              <a:pPr/>
              <a:t>‹#›</a:t>
            </a:fld>
            <a:endParaRPr lang="es-ES" altLang="en-US"/>
          </a:p>
        </p:txBody>
      </p:sp>
    </p:spTree>
    <p:extLst>
      <p:ext uri="{BB962C8B-B14F-4D97-AF65-F5344CB8AC3E}">
        <p14:creationId xmlns:p14="http://schemas.microsoft.com/office/powerpoint/2010/main" val="321655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96447A0A-A15F-D8DB-A92F-752B384183AA}"/>
              </a:ext>
            </a:extLst>
          </p:cNvPr>
          <p:cNvSpPr>
            <a:spLocks noGrp="1"/>
          </p:cNvSpPr>
          <p:nvPr>
            <p:ph type="dt" sz="half" idx="10"/>
          </p:nvPr>
        </p:nvSpPr>
        <p:spPr/>
        <p:txBody>
          <a:bodyPr/>
          <a:lstStyle>
            <a:lvl1pPr>
              <a:defRPr/>
            </a:lvl1pPr>
          </a:lstStyle>
          <a:p>
            <a:pPr>
              <a:defRPr/>
            </a:pPr>
            <a:fld id="{47551D2F-EE69-44ED-82AC-98130D04AA4A}" type="datetimeFigureOut">
              <a:rPr lang="fr-FR"/>
              <a:pPr>
                <a:defRPr/>
              </a:pPr>
              <a:t>08/01/2024</a:t>
            </a:fld>
            <a:endParaRPr lang="fr-CA"/>
          </a:p>
        </p:txBody>
      </p:sp>
      <p:sp>
        <p:nvSpPr>
          <p:cNvPr id="5" name="Espace réservé du pied de page 4">
            <a:extLst>
              <a:ext uri="{FF2B5EF4-FFF2-40B4-BE49-F238E27FC236}">
                <a16:creationId xmlns:a16="http://schemas.microsoft.com/office/drawing/2014/main" id="{135D838A-CB73-8591-AF29-BC568BF4587A}"/>
              </a:ext>
            </a:extLst>
          </p:cNvPr>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a:extLst>
              <a:ext uri="{FF2B5EF4-FFF2-40B4-BE49-F238E27FC236}">
                <a16:creationId xmlns:a16="http://schemas.microsoft.com/office/drawing/2014/main" id="{C197309A-2F36-180E-A8E4-E54CCCDE9F17}"/>
              </a:ext>
            </a:extLst>
          </p:cNvPr>
          <p:cNvSpPr>
            <a:spLocks noGrp="1"/>
          </p:cNvSpPr>
          <p:nvPr>
            <p:ph type="sldNum" sz="quarter" idx="12"/>
          </p:nvPr>
        </p:nvSpPr>
        <p:spPr/>
        <p:txBody>
          <a:bodyPr/>
          <a:lstStyle>
            <a:lvl1pPr>
              <a:defRPr/>
            </a:lvl1pPr>
          </a:lstStyle>
          <a:p>
            <a:fld id="{CB3F5E37-F8CE-428C-8F1E-0E3556312369}" type="slidenum">
              <a:rPr lang="fr-CA" altLang="en-US"/>
              <a:pPr/>
              <a:t>‹#›</a:t>
            </a:fld>
            <a:endParaRPr lang="fr-CA" altLang="en-US"/>
          </a:p>
        </p:txBody>
      </p:sp>
    </p:spTree>
    <p:extLst>
      <p:ext uri="{BB962C8B-B14F-4D97-AF65-F5344CB8AC3E}">
        <p14:creationId xmlns:p14="http://schemas.microsoft.com/office/powerpoint/2010/main" val="2939908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93C8945-68F7-C657-C069-BBB084A06E24}"/>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96E0C1D4-F0C9-1D9B-F648-27B3C3B5AE73}"/>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1877A7FC-48EB-DF6A-79CF-08AD6D80ABE8}"/>
              </a:ext>
            </a:extLst>
          </p:cNvPr>
          <p:cNvSpPr>
            <a:spLocks noGrp="1" noChangeArrowheads="1"/>
          </p:cNvSpPr>
          <p:nvPr>
            <p:ph type="sldNum" sz="quarter" idx="12"/>
          </p:nvPr>
        </p:nvSpPr>
        <p:spPr>
          <a:ln/>
        </p:spPr>
        <p:txBody>
          <a:bodyPr/>
          <a:lstStyle>
            <a:lvl1pPr>
              <a:defRPr/>
            </a:lvl1pPr>
          </a:lstStyle>
          <a:p>
            <a:fld id="{FF824D34-A1E0-47B9-B743-C66F2C2E331E}" type="slidenum">
              <a:rPr lang="es-ES" altLang="en-US"/>
              <a:pPr/>
              <a:t>‹#›</a:t>
            </a:fld>
            <a:endParaRPr lang="es-ES" altLang="en-US"/>
          </a:p>
        </p:txBody>
      </p:sp>
    </p:spTree>
    <p:extLst>
      <p:ext uri="{BB962C8B-B14F-4D97-AF65-F5344CB8AC3E}">
        <p14:creationId xmlns:p14="http://schemas.microsoft.com/office/powerpoint/2010/main" val="22008989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957A9CF-6A3A-090E-643D-66B4FF946AA3}"/>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111EDD27-FE78-4EB4-FB62-41A9D3BCA7E6}"/>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CBDAD58C-F517-C9AD-0FFF-04ACCD019E2E}"/>
              </a:ext>
            </a:extLst>
          </p:cNvPr>
          <p:cNvSpPr>
            <a:spLocks noGrp="1" noChangeArrowheads="1"/>
          </p:cNvSpPr>
          <p:nvPr>
            <p:ph type="sldNum" sz="quarter" idx="12"/>
          </p:nvPr>
        </p:nvSpPr>
        <p:spPr>
          <a:ln/>
        </p:spPr>
        <p:txBody>
          <a:bodyPr/>
          <a:lstStyle>
            <a:lvl1pPr>
              <a:defRPr/>
            </a:lvl1pPr>
          </a:lstStyle>
          <a:p>
            <a:fld id="{73554EB1-C347-44AD-BDCE-11BC56126167}" type="slidenum">
              <a:rPr lang="es-ES" altLang="en-US"/>
              <a:pPr/>
              <a:t>‹#›</a:t>
            </a:fld>
            <a:endParaRPr lang="es-ES" altLang="en-US"/>
          </a:p>
        </p:txBody>
      </p:sp>
    </p:spTree>
    <p:extLst>
      <p:ext uri="{BB962C8B-B14F-4D97-AF65-F5344CB8AC3E}">
        <p14:creationId xmlns:p14="http://schemas.microsoft.com/office/powerpoint/2010/main" val="31545310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D24C29B-8AB3-23AE-CFE2-DA6089FE4A6B}"/>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2E9D607F-BDC8-09B9-68CA-63F2C7D47F72}"/>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8A5ABCDD-38E9-F1F0-6782-C30EA1117FB7}"/>
              </a:ext>
            </a:extLst>
          </p:cNvPr>
          <p:cNvSpPr>
            <a:spLocks noGrp="1" noChangeArrowheads="1"/>
          </p:cNvSpPr>
          <p:nvPr>
            <p:ph type="sldNum" sz="quarter" idx="12"/>
          </p:nvPr>
        </p:nvSpPr>
        <p:spPr>
          <a:ln/>
        </p:spPr>
        <p:txBody>
          <a:bodyPr/>
          <a:lstStyle>
            <a:lvl1pPr>
              <a:defRPr/>
            </a:lvl1pPr>
          </a:lstStyle>
          <a:p>
            <a:fld id="{4EF41507-A70A-4BD2-8A49-C13D017386BC}" type="slidenum">
              <a:rPr lang="es-ES" altLang="en-US"/>
              <a:pPr/>
              <a:t>‹#›</a:t>
            </a:fld>
            <a:endParaRPr lang="es-ES" altLang="en-US"/>
          </a:p>
        </p:txBody>
      </p:sp>
    </p:spTree>
    <p:extLst>
      <p:ext uri="{BB962C8B-B14F-4D97-AF65-F5344CB8AC3E}">
        <p14:creationId xmlns:p14="http://schemas.microsoft.com/office/powerpoint/2010/main" val="2624289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AF89AA9-CA3A-208C-1E2F-ECD0386C12EB}"/>
              </a:ext>
            </a:extLst>
          </p:cNvPr>
          <p:cNvSpPr>
            <a:spLocks noGrp="1"/>
          </p:cNvSpPr>
          <p:nvPr>
            <p:ph type="dt" sz="half" idx="10"/>
          </p:nvPr>
        </p:nvSpPr>
        <p:spPr/>
        <p:txBody>
          <a:bodyPr/>
          <a:lstStyle>
            <a:lvl1pPr>
              <a:defRPr/>
            </a:lvl1pPr>
          </a:lstStyle>
          <a:p>
            <a:pPr>
              <a:defRPr/>
            </a:pPr>
            <a:fld id="{F3A433F5-8E20-465B-B092-CB766DEA77DB}" type="datetimeFigureOut">
              <a:rPr lang="fr-FR"/>
              <a:pPr>
                <a:defRPr/>
              </a:pPr>
              <a:t>08/01/2024</a:t>
            </a:fld>
            <a:endParaRPr lang="fr-CA"/>
          </a:p>
        </p:txBody>
      </p:sp>
      <p:sp>
        <p:nvSpPr>
          <p:cNvPr id="5" name="Espace réservé du pied de page 4">
            <a:extLst>
              <a:ext uri="{FF2B5EF4-FFF2-40B4-BE49-F238E27FC236}">
                <a16:creationId xmlns:a16="http://schemas.microsoft.com/office/drawing/2014/main" id="{B250A58C-00C9-2375-06DC-735B430BDC2C}"/>
              </a:ext>
            </a:extLst>
          </p:cNvPr>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a:extLst>
              <a:ext uri="{FF2B5EF4-FFF2-40B4-BE49-F238E27FC236}">
                <a16:creationId xmlns:a16="http://schemas.microsoft.com/office/drawing/2014/main" id="{FE589549-79F9-D3F7-419C-15A3CD9924D6}"/>
              </a:ext>
            </a:extLst>
          </p:cNvPr>
          <p:cNvSpPr>
            <a:spLocks noGrp="1"/>
          </p:cNvSpPr>
          <p:nvPr>
            <p:ph type="sldNum" sz="quarter" idx="12"/>
          </p:nvPr>
        </p:nvSpPr>
        <p:spPr/>
        <p:txBody>
          <a:bodyPr/>
          <a:lstStyle>
            <a:lvl1pPr>
              <a:defRPr/>
            </a:lvl1pPr>
          </a:lstStyle>
          <a:p>
            <a:fld id="{1D9686B5-FF63-4963-8CB4-5ED5AC8E0017}" type="slidenum">
              <a:rPr lang="fr-CA" altLang="en-US"/>
              <a:pPr/>
              <a:t>‹#›</a:t>
            </a:fld>
            <a:endParaRPr lang="fr-CA" altLang="en-US"/>
          </a:p>
        </p:txBody>
      </p:sp>
    </p:spTree>
    <p:extLst>
      <p:ext uri="{BB962C8B-B14F-4D97-AF65-F5344CB8AC3E}">
        <p14:creationId xmlns:p14="http://schemas.microsoft.com/office/powerpoint/2010/main" val="544934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3">
            <a:extLst>
              <a:ext uri="{FF2B5EF4-FFF2-40B4-BE49-F238E27FC236}">
                <a16:creationId xmlns:a16="http://schemas.microsoft.com/office/drawing/2014/main" id="{E7698182-E4FD-5FCD-0C6B-933BAD6D7B62}"/>
              </a:ext>
            </a:extLst>
          </p:cNvPr>
          <p:cNvSpPr>
            <a:spLocks noGrp="1"/>
          </p:cNvSpPr>
          <p:nvPr>
            <p:ph type="dt" sz="half" idx="10"/>
          </p:nvPr>
        </p:nvSpPr>
        <p:spPr/>
        <p:txBody>
          <a:bodyPr/>
          <a:lstStyle>
            <a:lvl1pPr>
              <a:defRPr/>
            </a:lvl1pPr>
          </a:lstStyle>
          <a:p>
            <a:pPr>
              <a:defRPr/>
            </a:pPr>
            <a:fld id="{6E36F2C9-5774-4C04-A06E-3230CF6EE5D1}" type="datetimeFigureOut">
              <a:rPr lang="fr-FR"/>
              <a:pPr>
                <a:defRPr/>
              </a:pPr>
              <a:t>08/01/2024</a:t>
            </a:fld>
            <a:endParaRPr lang="fr-CA"/>
          </a:p>
        </p:txBody>
      </p:sp>
      <p:sp>
        <p:nvSpPr>
          <p:cNvPr id="6" name="Espace réservé du pied de page 4">
            <a:extLst>
              <a:ext uri="{FF2B5EF4-FFF2-40B4-BE49-F238E27FC236}">
                <a16:creationId xmlns:a16="http://schemas.microsoft.com/office/drawing/2014/main" id="{2BCA2F78-8F8D-3CB2-DFB4-257403A6E6A1}"/>
              </a:ext>
            </a:extLst>
          </p:cNvPr>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a:extLst>
              <a:ext uri="{FF2B5EF4-FFF2-40B4-BE49-F238E27FC236}">
                <a16:creationId xmlns:a16="http://schemas.microsoft.com/office/drawing/2014/main" id="{840E7283-AEE0-63EB-1F67-C321481188D7}"/>
              </a:ext>
            </a:extLst>
          </p:cNvPr>
          <p:cNvSpPr>
            <a:spLocks noGrp="1"/>
          </p:cNvSpPr>
          <p:nvPr>
            <p:ph type="sldNum" sz="quarter" idx="12"/>
          </p:nvPr>
        </p:nvSpPr>
        <p:spPr/>
        <p:txBody>
          <a:bodyPr/>
          <a:lstStyle>
            <a:lvl1pPr>
              <a:defRPr/>
            </a:lvl1pPr>
          </a:lstStyle>
          <a:p>
            <a:fld id="{04545528-DC0B-4AC9-A4D1-381CFDFABF97}" type="slidenum">
              <a:rPr lang="fr-CA" altLang="en-US"/>
              <a:pPr/>
              <a:t>‹#›</a:t>
            </a:fld>
            <a:endParaRPr lang="fr-CA" altLang="en-US"/>
          </a:p>
        </p:txBody>
      </p:sp>
    </p:spTree>
    <p:extLst>
      <p:ext uri="{BB962C8B-B14F-4D97-AF65-F5344CB8AC3E}">
        <p14:creationId xmlns:p14="http://schemas.microsoft.com/office/powerpoint/2010/main" val="173843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3">
            <a:extLst>
              <a:ext uri="{FF2B5EF4-FFF2-40B4-BE49-F238E27FC236}">
                <a16:creationId xmlns:a16="http://schemas.microsoft.com/office/drawing/2014/main" id="{2FD0C7A4-3619-7D0F-97F3-14DACF2D8DFF}"/>
              </a:ext>
            </a:extLst>
          </p:cNvPr>
          <p:cNvSpPr>
            <a:spLocks noGrp="1"/>
          </p:cNvSpPr>
          <p:nvPr>
            <p:ph type="dt" sz="half" idx="10"/>
          </p:nvPr>
        </p:nvSpPr>
        <p:spPr/>
        <p:txBody>
          <a:bodyPr/>
          <a:lstStyle>
            <a:lvl1pPr>
              <a:defRPr/>
            </a:lvl1pPr>
          </a:lstStyle>
          <a:p>
            <a:pPr>
              <a:defRPr/>
            </a:pPr>
            <a:fld id="{7C36A2CE-19F8-4A6C-8B4A-7E62921D1231}" type="datetimeFigureOut">
              <a:rPr lang="fr-FR"/>
              <a:pPr>
                <a:defRPr/>
              </a:pPr>
              <a:t>08/01/2024</a:t>
            </a:fld>
            <a:endParaRPr lang="fr-CA"/>
          </a:p>
        </p:txBody>
      </p:sp>
      <p:sp>
        <p:nvSpPr>
          <p:cNvPr id="8" name="Espace réservé du pied de page 4">
            <a:extLst>
              <a:ext uri="{FF2B5EF4-FFF2-40B4-BE49-F238E27FC236}">
                <a16:creationId xmlns:a16="http://schemas.microsoft.com/office/drawing/2014/main" id="{67746879-904E-08EB-5537-9A4F6B9CC1F3}"/>
              </a:ext>
            </a:extLst>
          </p:cNvPr>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a:extLst>
              <a:ext uri="{FF2B5EF4-FFF2-40B4-BE49-F238E27FC236}">
                <a16:creationId xmlns:a16="http://schemas.microsoft.com/office/drawing/2014/main" id="{5C3001C9-4D20-6B11-2256-6EABB85A998F}"/>
              </a:ext>
            </a:extLst>
          </p:cNvPr>
          <p:cNvSpPr>
            <a:spLocks noGrp="1"/>
          </p:cNvSpPr>
          <p:nvPr>
            <p:ph type="sldNum" sz="quarter" idx="12"/>
          </p:nvPr>
        </p:nvSpPr>
        <p:spPr/>
        <p:txBody>
          <a:bodyPr/>
          <a:lstStyle>
            <a:lvl1pPr>
              <a:defRPr/>
            </a:lvl1pPr>
          </a:lstStyle>
          <a:p>
            <a:fld id="{CAD71925-CCC4-400B-82D9-C6B4AEF5E651}" type="slidenum">
              <a:rPr lang="fr-CA" altLang="en-US"/>
              <a:pPr/>
              <a:t>‹#›</a:t>
            </a:fld>
            <a:endParaRPr lang="fr-CA" altLang="en-US"/>
          </a:p>
        </p:txBody>
      </p:sp>
    </p:spTree>
    <p:extLst>
      <p:ext uri="{BB962C8B-B14F-4D97-AF65-F5344CB8AC3E}">
        <p14:creationId xmlns:p14="http://schemas.microsoft.com/office/powerpoint/2010/main" val="1023486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e la date 3">
            <a:extLst>
              <a:ext uri="{FF2B5EF4-FFF2-40B4-BE49-F238E27FC236}">
                <a16:creationId xmlns:a16="http://schemas.microsoft.com/office/drawing/2014/main" id="{9FA12127-33B6-CA60-E933-3CB281B630DF}"/>
              </a:ext>
            </a:extLst>
          </p:cNvPr>
          <p:cNvSpPr>
            <a:spLocks noGrp="1"/>
          </p:cNvSpPr>
          <p:nvPr>
            <p:ph type="dt" sz="half" idx="10"/>
          </p:nvPr>
        </p:nvSpPr>
        <p:spPr/>
        <p:txBody>
          <a:bodyPr/>
          <a:lstStyle>
            <a:lvl1pPr>
              <a:defRPr/>
            </a:lvl1pPr>
          </a:lstStyle>
          <a:p>
            <a:pPr>
              <a:defRPr/>
            </a:pPr>
            <a:fld id="{E040DE54-9A84-43D7-85C0-A980738D5256}" type="datetimeFigureOut">
              <a:rPr lang="fr-FR"/>
              <a:pPr>
                <a:defRPr/>
              </a:pPr>
              <a:t>08/01/2024</a:t>
            </a:fld>
            <a:endParaRPr lang="fr-CA"/>
          </a:p>
        </p:txBody>
      </p:sp>
      <p:sp>
        <p:nvSpPr>
          <p:cNvPr id="4" name="Espace réservé du pied de page 4">
            <a:extLst>
              <a:ext uri="{FF2B5EF4-FFF2-40B4-BE49-F238E27FC236}">
                <a16:creationId xmlns:a16="http://schemas.microsoft.com/office/drawing/2014/main" id="{A077C4FE-C522-9DC9-0765-3F9A69B30909}"/>
              </a:ext>
            </a:extLst>
          </p:cNvPr>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a:extLst>
              <a:ext uri="{FF2B5EF4-FFF2-40B4-BE49-F238E27FC236}">
                <a16:creationId xmlns:a16="http://schemas.microsoft.com/office/drawing/2014/main" id="{1AF9A879-3511-EEF2-511B-E32572DA2BB0}"/>
              </a:ext>
            </a:extLst>
          </p:cNvPr>
          <p:cNvSpPr>
            <a:spLocks noGrp="1"/>
          </p:cNvSpPr>
          <p:nvPr>
            <p:ph type="sldNum" sz="quarter" idx="12"/>
          </p:nvPr>
        </p:nvSpPr>
        <p:spPr/>
        <p:txBody>
          <a:bodyPr/>
          <a:lstStyle>
            <a:lvl1pPr>
              <a:defRPr/>
            </a:lvl1pPr>
          </a:lstStyle>
          <a:p>
            <a:fld id="{4360B6A0-6814-4913-8C95-71F98621F6F7}" type="slidenum">
              <a:rPr lang="fr-CA" altLang="en-US"/>
              <a:pPr/>
              <a:t>‹#›</a:t>
            </a:fld>
            <a:endParaRPr lang="fr-CA" altLang="en-US"/>
          </a:p>
        </p:txBody>
      </p:sp>
    </p:spTree>
    <p:extLst>
      <p:ext uri="{BB962C8B-B14F-4D97-AF65-F5344CB8AC3E}">
        <p14:creationId xmlns:p14="http://schemas.microsoft.com/office/powerpoint/2010/main" val="338560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9E463457-235E-67CE-AD9D-D2533FBCE41C}"/>
              </a:ext>
            </a:extLst>
          </p:cNvPr>
          <p:cNvSpPr>
            <a:spLocks noGrp="1"/>
          </p:cNvSpPr>
          <p:nvPr>
            <p:ph type="dt" sz="half" idx="10"/>
          </p:nvPr>
        </p:nvSpPr>
        <p:spPr/>
        <p:txBody>
          <a:bodyPr/>
          <a:lstStyle>
            <a:lvl1pPr>
              <a:defRPr/>
            </a:lvl1pPr>
          </a:lstStyle>
          <a:p>
            <a:pPr>
              <a:defRPr/>
            </a:pPr>
            <a:fld id="{EC883FAF-1510-4B68-B707-8EE06A9B4298}" type="datetimeFigureOut">
              <a:rPr lang="fr-FR"/>
              <a:pPr>
                <a:defRPr/>
              </a:pPr>
              <a:t>08/01/2024</a:t>
            </a:fld>
            <a:endParaRPr lang="fr-CA"/>
          </a:p>
        </p:txBody>
      </p:sp>
      <p:sp>
        <p:nvSpPr>
          <p:cNvPr id="3" name="Espace réservé du pied de page 4">
            <a:extLst>
              <a:ext uri="{FF2B5EF4-FFF2-40B4-BE49-F238E27FC236}">
                <a16:creationId xmlns:a16="http://schemas.microsoft.com/office/drawing/2014/main" id="{5B235588-43CB-941A-A333-AF36723A1F3C}"/>
              </a:ext>
            </a:extLst>
          </p:cNvPr>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a:extLst>
              <a:ext uri="{FF2B5EF4-FFF2-40B4-BE49-F238E27FC236}">
                <a16:creationId xmlns:a16="http://schemas.microsoft.com/office/drawing/2014/main" id="{0F11C780-2879-26A5-4054-1EBC5794CAAF}"/>
              </a:ext>
            </a:extLst>
          </p:cNvPr>
          <p:cNvSpPr>
            <a:spLocks noGrp="1"/>
          </p:cNvSpPr>
          <p:nvPr>
            <p:ph type="sldNum" sz="quarter" idx="12"/>
          </p:nvPr>
        </p:nvSpPr>
        <p:spPr/>
        <p:txBody>
          <a:bodyPr/>
          <a:lstStyle>
            <a:lvl1pPr>
              <a:defRPr/>
            </a:lvl1pPr>
          </a:lstStyle>
          <a:p>
            <a:fld id="{B09D690B-437D-4436-A9DA-365D40E0E036}" type="slidenum">
              <a:rPr lang="fr-CA" altLang="en-US"/>
              <a:pPr/>
              <a:t>‹#›</a:t>
            </a:fld>
            <a:endParaRPr lang="fr-CA" altLang="en-US"/>
          </a:p>
        </p:txBody>
      </p:sp>
    </p:spTree>
    <p:extLst>
      <p:ext uri="{BB962C8B-B14F-4D97-AF65-F5344CB8AC3E}">
        <p14:creationId xmlns:p14="http://schemas.microsoft.com/office/powerpoint/2010/main" val="2536827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955D8C5B-AF82-5845-EEB6-4A27F7D09361}"/>
              </a:ext>
            </a:extLst>
          </p:cNvPr>
          <p:cNvSpPr>
            <a:spLocks noGrp="1"/>
          </p:cNvSpPr>
          <p:nvPr>
            <p:ph type="dt" sz="half" idx="10"/>
          </p:nvPr>
        </p:nvSpPr>
        <p:spPr/>
        <p:txBody>
          <a:bodyPr/>
          <a:lstStyle>
            <a:lvl1pPr>
              <a:defRPr/>
            </a:lvl1pPr>
          </a:lstStyle>
          <a:p>
            <a:pPr>
              <a:defRPr/>
            </a:pPr>
            <a:fld id="{0D9CCF0B-B040-4E4B-BC92-C96A5DAB36AB}" type="datetimeFigureOut">
              <a:rPr lang="fr-FR"/>
              <a:pPr>
                <a:defRPr/>
              </a:pPr>
              <a:t>08/01/2024</a:t>
            </a:fld>
            <a:endParaRPr lang="fr-CA"/>
          </a:p>
        </p:txBody>
      </p:sp>
      <p:sp>
        <p:nvSpPr>
          <p:cNvPr id="6" name="Espace réservé du pied de page 4">
            <a:extLst>
              <a:ext uri="{FF2B5EF4-FFF2-40B4-BE49-F238E27FC236}">
                <a16:creationId xmlns:a16="http://schemas.microsoft.com/office/drawing/2014/main" id="{44F3762C-B45D-4526-C12F-D7DCF757C9ED}"/>
              </a:ext>
            </a:extLst>
          </p:cNvPr>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a:extLst>
              <a:ext uri="{FF2B5EF4-FFF2-40B4-BE49-F238E27FC236}">
                <a16:creationId xmlns:a16="http://schemas.microsoft.com/office/drawing/2014/main" id="{95E0CD15-9B18-0F23-E845-8F4249C4CBC1}"/>
              </a:ext>
            </a:extLst>
          </p:cNvPr>
          <p:cNvSpPr>
            <a:spLocks noGrp="1"/>
          </p:cNvSpPr>
          <p:nvPr>
            <p:ph type="sldNum" sz="quarter" idx="12"/>
          </p:nvPr>
        </p:nvSpPr>
        <p:spPr/>
        <p:txBody>
          <a:bodyPr/>
          <a:lstStyle>
            <a:lvl1pPr>
              <a:defRPr/>
            </a:lvl1pPr>
          </a:lstStyle>
          <a:p>
            <a:fld id="{1B121054-699A-4962-B461-31513141C021}" type="slidenum">
              <a:rPr lang="fr-CA" altLang="en-US"/>
              <a:pPr/>
              <a:t>‹#›</a:t>
            </a:fld>
            <a:endParaRPr lang="fr-CA" altLang="en-US"/>
          </a:p>
        </p:txBody>
      </p:sp>
    </p:spTree>
    <p:extLst>
      <p:ext uri="{BB962C8B-B14F-4D97-AF65-F5344CB8AC3E}">
        <p14:creationId xmlns:p14="http://schemas.microsoft.com/office/powerpoint/2010/main" val="2888248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0601AB05-250C-A65C-8B57-8E920F1D3ADE}"/>
              </a:ext>
            </a:extLst>
          </p:cNvPr>
          <p:cNvSpPr>
            <a:spLocks noGrp="1"/>
          </p:cNvSpPr>
          <p:nvPr>
            <p:ph type="dt" sz="half" idx="10"/>
          </p:nvPr>
        </p:nvSpPr>
        <p:spPr/>
        <p:txBody>
          <a:bodyPr/>
          <a:lstStyle>
            <a:lvl1pPr>
              <a:defRPr/>
            </a:lvl1pPr>
          </a:lstStyle>
          <a:p>
            <a:pPr>
              <a:defRPr/>
            </a:pPr>
            <a:fld id="{2D55C6CF-8E20-4863-BBB2-C8F91E3ABAF0}" type="datetimeFigureOut">
              <a:rPr lang="fr-FR"/>
              <a:pPr>
                <a:defRPr/>
              </a:pPr>
              <a:t>08/01/2024</a:t>
            </a:fld>
            <a:endParaRPr lang="fr-CA"/>
          </a:p>
        </p:txBody>
      </p:sp>
      <p:sp>
        <p:nvSpPr>
          <p:cNvPr id="6" name="Espace réservé du pied de page 4">
            <a:extLst>
              <a:ext uri="{FF2B5EF4-FFF2-40B4-BE49-F238E27FC236}">
                <a16:creationId xmlns:a16="http://schemas.microsoft.com/office/drawing/2014/main" id="{E9D60B64-3D36-20E8-878A-6D35646A0962}"/>
              </a:ext>
            </a:extLst>
          </p:cNvPr>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a:extLst>
              <a:ext uri="{FF2B5EF4-FFF2-40B4-BE49-F238E27FC236}">
                <a16:creationId xmlns:a16="http://schemas.microsoft.com/office/drawing/2014/main" id="{9E4C2EDF-B8DA-B9AF-6720-1F19D2006822}"/>
              </a:ext>
            </a:extLst>
          </p:cNvPr>
          <p:cNvSpPr>
            <a:spLocks noGrp="1"/>
          </p:cNvSpPr>
          <p:nvPr>
            <p:ph type="sldNum" sz="quarter" idx="12"/>
          </p:nvPr>
        </p:nvSpPr>
        <p:spPr/>
        <p:txBody>
          <a:bodyPr/>
          <a:lstStyle>
            <a:lvl1pPr>
              <a:defRPr/>
            </a:lvl1pPr>
          </a:lstStyle>
          <a:p>
            <a:fld id="{E1609576-9A08-4D86-8FFC-6359B5CF394B}" type="slidenum">
              <a:rPr lang="fr-CA" altLang="en-US"/>
              <a:pPr/>
              <a:t>‹#›</a:t>
            </a:fld>
            <a:endParaRPr lang="fr-CA" altLang="en-US"/>
          </a:p>
        </p:txBody>
      </p:sp>
    </p:spTree>
    <p:extLst>
      <p:ext uri="{BB962C8B-B14F-4D97-AF65-F5344CB8AC3E}">
        <p14:creationId xmlns:p14="http://schemas.microsoft.com/office/powerpoint/2010/main" val="3855509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46DB6994-477D-B0A4-0C00-CD17AFB111E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a:t>Cliquez pour modifier le style du titre</a:t>
            </a:r>
            <a:endParaRPr lang="fr-CA" altLang="en-US"/>
          </a:p>
        </p:txBody>
      </p:sp>
      <p:sp>
        <p:nvSpPr>
          <p:cNvPr id="1027" name="Espace réservé du texte 2">
            <a:extLst>
              <a:ext uri="{FF2B5EF4-FFF2-40B4-BE49-F238E27FC236}">
                <a16:creationId xmlns:a16="http://schemas.microsoft.com/office/drawing/2014/main" id="{AD5B2751-75B1-231E-E948-BD97E7F0907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endParaRPr lang="fr-CA" altLang="en-US"/>
          </a:p>
        </p:txBody>
      </p:sp>
      <p:sp>
        <p:nvSpPr>
          <p:cNvPr id="4" name="Espace réservé de la date 3">
            <a:extLst>
              <a:ext uri="{FF2B5EF4-FFF2-40B4-BE49-F238E27FC236}">
                <a16:creationId xmlns:a16="http://schemas.microsoft.com/office/drawing/2014/main" id="{5E6B6272-F6E3-CD39-6DEF-20A647DCCF0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F4B7C92-6804-41D6-B33B-B9283D40F486}" type="datetimeFigureOut">
              <a:rPr lang="fr-FR"/>
              <a:pPr>
                <a:defRPr/>
              </a:pPr>
              <a:t>08/01/2024</a:t>
            </a:fld>
            <a:endParaRPr lang="fr-CA"/>
          </a:p>
        </p:txBody>
      </p:sp>
      <p:sp>
        <p:nvSpPr>
          <p:cNvPr id="5" name="Espace réservé du pied de page 4">
            <a:extLst>
              <a:ext uri="{FF2B5EF4-FFF2-40B4-BE49-F238E27FC236}">
                <a16:creationId xmlns:a16="http://schemas.microsoft.com/office/drawing/2014/main" id="{9D789CD1-2B29-F5B8-166B-5699A1D0C06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CA"/>
          </a:p>
        </p:txBody>
      </p:sp>
      <p:sp>
        <p:nvSpPr>
          <p:cNvPr id="6" name="Espace réservé du numéro de diapositive 5">
            <a:extLst>
              <a:ext uri="{FF2B5EF4-FFF2-40B4-BE49-F238E27FC236}">
                <a16:creationId xmlns:a16="http://schemas.microsoft.com/office/drawing/2014/main" id="{DD0F76CA-F148-2B2B-746A-9D9812950DB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entury Gothic" panose="020B0502020202020204" pitchFamily="34" charset="0"/>
              </a:defRPr>
            </a:lvl1pPr>
          </a:lstStyle>
          <a:p>
            <a:fld id="{E066C79E-4EF9-4DD7-A6EF-3C2DC164D3C8}" type="slidenum">
              <a:rPr lang="fr-CA" altLang="en-US"/>
              <a:pPr/>
              <a:t>‹#›</a:t>
            </a:fld>
            <a:endParaRPr lang="fr-CA"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entury Gothic" pitchFamily="34" charset="0"/>
        </a:defRPr>
      </a:lvl2pPr>
      <a:lvl3pPr algn="ctr" rtl="0" eaLnBrk="0" fontAlgn="base" hangingPunct="0">
        <a:spcBef>
          <a:spcPct val="0"/>
        </a:spcBef>
        <a:spcAft>
          <a:spcPct val="0"/>
        </a:spcAft>
        <a:defRPr sz="4400">
          <a:solidFill>
            <a:schemeClr val="tx1"/>
          </a:solidFill>
          <a:latin typeface="Century Gothic" pitchFamily="34" charset="0"/>
        </a:defRPr>
      </a:lvl3pPr>
      <a:lvl4pPr algn="ctr" rtl="0" eaLnBrk="0" fontAlgn="base" hangingPunct="0">
        <a:spcBef>
          <a:spcPct val="0"/>
        </a:spcBef>
        <a:spcAft>
          <a:spcPct val="0"/>
        </a:spcAft>
        <a:defRPr sz="4400">
          <a:solidFill>
            <a:schemeClr val="tx1"/>
          </a:solidFill>
          <a:latin typeface="Century Gothic" pitchFamily="34" charset="0"/>
        </a:defRPr>
      </a:lvl4pPr>
      <a:lvl5pPr algn="ctr" rtl="0" eaLnBrk="0" fontAlgn="base" hangingPunct="0">
        <a:spcBef>
          <a:spcPct val="0"/>
        </a:spcBef>
        <a:spcAft>
          <a:spcPct val="0"/>
        </a:spcAft>
        <a:defRPr sz="4400">
          <a:solidFill>
            <a:schemeClr val="tx1"/>
          </a:solidFill>
          <a:latin typeface="Century Gothic"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90622A8-3D72-7102-23F4-42FF5BC44C5F}"/>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2051" name="Rectangle 3">
            <a:extLst>
              <a:ext uri="{FF2B5EF4-FFF2-40B4-BE49-F238E27FC236}">
                <a16:creationId xmlns:a16="http://schemas.microsoft.com/office/drawing/2014/main" id="{57E34138-4AE6-9C92-01E2-777BC4987EE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F0A4D5AD-3090-EB90-74C2-C5EB566B7A16}"/>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es-ES"/>
          </a:p>
        </p:txBody>
      </p:sp>
      <p:sp>
        <p:nvSpPr>
          <p:cNvPr id="1029" name="Rectangle 5">
            <a:extLst>
              <a:ext uri="{FF2B5EF4-FFF2-40B4-BE49-F238E27FC236}">
                <a16:creationId xmlns:a16="http://schemas.microsoft.com/office/drawing/2014/main" id="{6F090DDD-CDBE-1AD9-F847-B7AA9EFA2E0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es-ES"/>
          </a:p>
        </p:txBody>
      </p:sp>
      <p:sp>
        <p:nvSpPr>
          <p:cNvPr id="1030" name="Rectangle 6">
            <a:extLst>
              <a:ext uri="{FF2B5EF4-FFF2-40B4-BE49-F238E27FC236}">
                <a16:creationId xmlns:a16="http://schemas.microsoft.com/office/drawing/2014/main" id="{43DE7CC0-05F6-280A-B207-651764FC29FC}"/>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fld id="{E1938A48-84D9-41DB-B5EC-BD36A84466F0}"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Sylfaen" pitchFamily="18" charset="0"/>
          <a:cs typeface="Arial" charset="0"/>
        </a:defRPr>
      </a:lvl2pPr>
      <a:lvl3pPr algn="ctr" rtl="0" eaLnBrk="0" fontAlgn="base" hangingPunct="0">
        <a:spcBef>
          <a:spcPct val="0"/>
        </a:spcBef>
        <a:spcAft>
          <a:spcPct val="0"/>
        </a:spcAft>
        <a:defRPr sz="4400">
          <a:solidFill>
            <a:schemeClr val="tx2"/>
          </a:solidFill>
          <a:latin typeface="Sylfaen" pitchFamily="18" charset="0"/>
          <a:cs typeface="Arial" charset="0"/>
        </a:defRPr>
      </a:lvl3pPr>
      <a:lvl4pPr algn="ctr" rtl="0" eaLnBrk="0" fontAlgn="base" hangingPunct="0">
        <a:spcBef>
          <a:spcPct val="0"/>
        </a:spcBef>
        <a:spcAft>
          <a:spcPct val="0"/>
        </a:spcAft>
        <a:defRPr sz="4400">
          <a:solidFill>
            <a:schemeClr val="tx2"/>
          </a:solidFill>
          <a:latin typeface="Sylfaen" pitchFamily="18" charset="0"/>
          <a:cs typeface="Arial" charset="0"/>
        </a:defRPr>
      </a:lvl4pPr>
      <a:lvl5pPr algn="ctr" rtl="0" eaLnBrk="0" fontAlgn="base" hangingPunct="0">
        <a:spcBef>
          <a:spcPct val="0"/>
        </a:spcBef>
        <a:spcAft>
          <a:spcPct val="0"/>
        </a:spcAft>
        <a:defRPr sz="4400">
          <a:solidFill>
            <a:schemeClr val="tx2"/>
          </a:solidFill>
          <a:latin typeface="Sylfaen" pitchFamily="18"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06" name="Rectangle 3105">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5" name="Sous-titre 2">
            <a:extLst>
              <a:ext uri="{FF2B5EF4-FFF2-40B4-BE49-F238E27FC236}">
                <a16:creationId xmlns:a16="http://schemas.microsoft.com/office/drawing/2014/main" id="{57DBA136-C9EE-9FC3-BDA6-33466AE22FC8}"/>
              </a:ext>
            </a:extLst>
          </p:cNvPr>
          <p:cNvSpPr>
            <a:spLocks noGrp="1"/>
          </p:cNvSpPr>
          <p:nvPr>
            <p:ph type="subTitle" idx="1"/>
          </p:nvPr>
        </p:nvSpPr>
        <p:spPr>
          <a:xfrm>
            <a:off x="4646036" y="3836197"/>
            <a:ext cx="4001198" cy="2189214"/>
          </a:xfrm>
        </p:spPr>
        <p:txBody>
          <a:bodyPr>
            <a:normAutofit/>
          </a:bodyPr>
          <a:lstStyle/>
          <a:p>
            <a:pPr eaLnBrk="1" hangingPunct="1"/>
            <a:r>
              <a:rPr lang="el-GR" altLang="en-US" b="1" i="1"/>
              <a:t>Σχεδιασμός Ερωτηματολογίου</a:t>
            </a:r>
            <a:endParaRPr lang="fr-CA" altLang="en-US" b="1" i="1"/>
          </a:p>
        </p:txBody>
      </p:sp>
      <p:sp>
        <p:nvSpPr>
          <p:cNvPr id="3108" name="Freeform: Shape 3107">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1"/>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10" name="Freeform: Shape 3109">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61789" y="0"/>
            <a:ext cx="1303050"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112" name="Freeform: Shape 3111">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14" name="Freeform: Shape 3113">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116" name="Freeform: Shape 3115">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73320" y="5717906"/>
            <a:ext cx="1328707"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3077" name="Picture 3076" descr="A group of colorful lights&#10;&#10;Description automatically generated">
            <a:extLst>
              <a:ext uri="{FF2B5EF4-FFF2-40B4-BE49-F238E27FC236}">
                <a16:creationId xmlns:a16="http://schemas.microsoft.com/office/drawing/2014/main" id="{597DE7AF-809C-C8D0-6882-E8225EC7B999}"/>
              </a:ext>
            </a:extLst>
          </p:cNvPr>
          <p:cNvPicPr>
            <a:picLocks noChangeAspect="1"/>
          </p:cNvPicPr>
          <p:nvPr/>
        </p:nvPicPr>
        <p:blipFill rotWithShape="1">
          <a:blip r:embed="rId2"/>
          <a:srcRect l="26328" r="26797"/>
          <a:stretch/>
        </p:blipFill>
        <p:spPr>
          <a:xfrm>
            <a:off x="473880" y="598720"/>
            <a:ext cx="3883686"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3118" name="Freeform: Shape 3117">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390384" y="6258756"/>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a:extLst>
              <a:ext uri="{FF2B5EF4-FFF2-40B4-BE49-F238E27FC236}">
                <a16:creationId xmlns:a16="http://schemas.microsoft.com/office/drawing/2014/main" id="{C297BF12-E39D-84DA-1E85-0803A6AAE9C1}"/>
              </a:ext>
            </a:extLst>
          </p:cNvPr>
          <p:cNvSpPr>
            <a:spLocks noGrp="1"/>
          </p:cNvSpPr>
          <p:nvPr>
            <p:ph type="title"/>
          </p:nvPr>
        </p:nvSpPr>
        <p:spPr/>
        <p:txBody>
          <a:bodyPr/>
          <a:lstStyle/>
          <a:p>
            <a:r>
              <a:rPr lang="el-GR" altLang="en-US"/>
              <a:t>Κλίμακα Λίκερτ - Παραδείγματα</a:t>
            </a:r>
          </a:p>
        </p:txBody>
      </p:sp>
      <p:sp>
        <p:nvSpPr>
          <p:cNvPr id="3" name="2 - Θέση περιεχομένου">
            <a:extLst>
              <a:ext uri="{FF2B5EF4-FFF2-40B4-BE49-F238E27FC236}">
                <a16:creationId xmlns:a16="http://schemas.microsoft.com/office/drawing/2014/main" id="{20F2FF3D-8C4D-E1B5-77F5-4EC0D8E0F05F}"/>
              </a:ext>
            </a:extLst>
          </p:cNvPr>
          <p:cNvSpPr>
            <a:spLocks noGrp="1"/>
          </p:cNvSpPr>
          <p:nvPr>
            <p:ph idx="1"/>
          </p:nvPr>
        </p:nvSpPr>
        <p:spPr>
          <a:xfrm>
            <a:off x="827585" y="1600200"/>
            <a:ext cx="7859216" cy="4525963"/>
          </a:xfrm>
        </p:spPr>
        <p:txBody>
          <a:bodyPr/>
          <a:lstStyle/>
          <a:p>
            <a:pPr>
              <a:buFont typeface="Wingdings" pitchFamily="2" charset="2"/>
              <a:buChar char="q"/>
              <a:defRPr/>
            </a:pPr>
            <a:r>
              <a:rPr lang="el-GR" sz="1800" dirty="0"/>
              <a:t>Σε ποιο βαθμό συμφωνείτε με τις μεταρρυθμίσεις στο χώρο της παιδείας; (Κυκλώστε το αντίστοιχο νούμερο)</a:t>
            </a:r>
          </a:p>
          <a:p>
            <a:pPr marL="971550" lvl="1" indent="-514350">
              <a:buFont typeface="+mj-lt"/>
              <a:buAutoNum type="arabicPeriod"/>
              <a:defRPr/>
            </a:pPr>
            <a:r>
              <a:rPr lang="el-GR" sz="1800" dirty="0"/>
              <a:t>Διαφωνώ Απόλυτα</a:t>
            </a:r>
          </a:p>
          <a:p>
            <a:pPr marL="971550" lvl="1" indent="-514350">
              <a:buFont typeface="+mj-lt"/>
              <a:buAutoNum type="arabicPeriod"/>
              <a:defRPr/>
            </a:pPr>
            <a:r>
              <a:rPr lang="el-GR" sz="1800" dirty="0"/>
              <a:t>Διαφωνώ</a:t>
            </a:r>
          </a:p>
          <a:p>
            <a:pPr marL="971550" lvl="1" indent="-514350">
              <a:buFont typeface="+mj-lt"/>
              <a:buAutoNum type="arabicPeriod"/>
              <a:defRPr/>
            </a:pPr>
            <a:r>
              <a:rPr lang="el-GR" sz="1800" dirty="0"/>
              <a:t>Ούτε Διαφωνώ/Ούτε Συμφωνώ</a:t>
            </a:r>
          </a:p>
          <a:p>
            <a:pPr marL="971550" lvl="1" indent="-514350">
              <a:buFont typeface="+mj-lt"/>
              <a:buAutoNum type="arabicPeriod"/>
              <a:defRPr/>
            </a:pPr>
            <a:r>
              <a:rPr lang="el-GR" sz="1800" dirty="0"/>
              <a:t>Συμφωνώ </a:t>
            </a:r>
          </a:p>
          <a:p>
            <a:pPr marL="971550" lvl="1" indent="-514350">
              <a:buFont typeface="+mj-lt"/>
              <a:buAutoNum type="arabicPeriod"/>
              <a:defRPr/>
            </a:pPr>
            <a:r>
              <a:rPr lang="el-GR" sz="1800" dirty="0"/>
              <a:t>Συμφωνώ Απόλυτα</a:t>
            </a:r>
          </a:p>
          <a:p>
            <a:pPr marL="571500" indent="-514350">
              <a:defRPr/>
            </a:pPr>
            <a:endParaRPr lang="el-GR" sz="1800" dirty="0"/>
          </a:p>
          <a:p>
            <a:pPr marL="571500" indent="-514350">
              <a:buFont typeface="Wingdings" pitchFamily="2" charset="2"/>
              <a:buChar char="q"/>
              <a:defRPr/>
            </a:pPr>
            <a:r>
              <a:rPr lang="el-GR" sz="1800" dirty="0"/>
              <a:t>Πόσο σημαντική είναι η τιμή για εσάς όταν αγοράζετε παπούτσια; (Κυκλώστε το αντίστοιχο νούμερο)</a:t>
            </a:r>
          </a:p>
          <a:p>
            <a:pPr marL="971550" lvl="1" indent="-514350">
              <a:buFont typeface="+mj-lt"/>
              <a:buAutoNum type="arabicPeriod"/>
              <a:defRPr/>
            </a:pPr>
            <a:r>
              <a:rPr lang="el-GR" sz="1800" dirty="0"/>
              <a:t>Καθόλου Σημαντική</a:t>
            </a:r>
          </a:p>
          <a:p>
            <a:pPr marL="971550" lvl="1" indent="-514350">
              <a:buFont typeface="+mj-lt"/>
              <a:buAutoNum type="arabicPeriod"/>
              <a:defRPr/>
            </a:pPr>
            <a:r>
              <a:rPr lang="el-GR" sz="1800" dirty="0"/>
              <a:t>Λίγο Σημαντική</a:t>
            </a:r>
          </a:p>
          <a:p>
            <a:pPr marL="971550" lvl="1" indent="-514350">
              <a:buFont typeface="+mj-lt"/>
              <a:buAutoNum type="arabicPeriod"/>
              <a:defRPr/>
            </a:pPr>
            <a:r>
              <a:rPr lang="el-GR" sz="1800" dirty="0"/>
              <a:t>Ουδέτερη</a:t>
            </a:r>
          </a:p>
          <a:p>
            <a:pPr marL="971550" lvl="1" indent="-514350">
              <a:buFont typeface="+mj-lt"/>
              <a:buAutoNum type="arabicPeriod"/>
              <a:defRPr/>
            </a:pPr>
            <a:r>
              <a:rPr lang="el-GR" sz="1800" dirty="0"/>
              <a:t>Σημαντική</a:t>
            </a:r>
          </a:p>
          <a:p>
            <a:pPr marL="971550" lvl="1" indent="-514350">
              <a:buFont typeface="+mj-lt"/>
              <a:buAutoNum type="arabicPeriod"/>
              <a:defRPr/>
            </a:pPr>
            <a:r>
              <a:rPr lang="el-GR" sz="1800" dirty="0"/>
              <a:t>Εξαιρετικά Σημαντική</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a:extLst>
              <a:ext uri="{FF2B5EF4-FFF2-40B4-BE49-F238E27FC236}">
                <a16:creationId xmlns:a16="http://schemas.microsoft.com/office/drawing/2014/main" id="{2FCDF249-4DE2-4E2E-74F6-D63F85F339F6}"/>
              </a:ext>
            </a:extLst>
          </p:cNvPr>
          <p:cNvSpPr>
            <a:spLocks noGrp="1"/>
          </p:cNvSpPr>
          <p:nvPr>
            <p:ph type="title"/>
          </p:nvPr>
        </p:nvSpPr>
        <p:spPr/>
        <p:txBody>
          <a:bodyPr/>
          <a:lstStyle/>
          <a:p>
            <a:r>
              <a:rPr lang="el-GR" altLang="en-US"/>
              <a:t>Κλίμακα Αξιολόγησης - </a:t>
            </a:r>
            <a:r>
              <a:rPr lang="en-US" altLang="en-US"/>
              <a:t>Stapel</a:t>
            </a:r>
            <a:endParaRPr lang="el-GR" altLang="en-US"/>
          </a:p>
        </p:txBody>
      </p:sp>
      <p:sp>
        <p:nvSpPr>
          <p:cNvPr id="19459" name="2 - Θέση περιεχομένου">
            <a:extLst>
              <a:ext uri="{FF2B5EF4-FFF2-40B4-BE49-F238E27FC236}">
                <a16:creationId xmlns:a16="http://schemas.microsoft.com/office/drawing/2014/main" id="{3F2E3D6C-FF41-6940-BDE6-E4C20EEBF52F}"/>
              </a:ext>
            </a:extLst>
          </p:cNvPr>
          <p:cNvSpPr>
            <a:spLocks noGrp="1"/>
          </p:cNvSpPr>
          <p:nvPr>
            <p:ph idx="1"/>
          </p:nvPr>
        </p:nvSpPr>
        <p:spPr>
          <a:xfrm>
            <a:off x="71438" y="1268413"/>
            <a:ext cx="9072562" cy="4525962"/>
          </a:xfrm>
        </p:spPr>
        <p:txBody>
          <a:bodyPr/>
          <a:lstStyle/>
          <a:p>
            <a:pPr>
              <a:buFont typeface="Wingdings" panose="05000000000000000000" pitchFamily="2" charset="2"/>
              <a:buChar char="q"/>
            </a:pPr>
            <a:r>
              <a:rPr lang="el-GR" altLang="en-US" sz="2300"/>
              <a:t>Μετρά συγχρόνως την ένταση και την τάση μιας στάσης.</a:t>
            </a:r>
          </a:p>
          <a:p>
            <a:pPr>
              <a:buFont typeface="Wingdings" panose="05000000000000000000" pitchFamily="2" charset="2"/>
              <a:buChar char="q"/>
            </a:pPr>
            <a:r>
              <a:rPr lang="el-GR" altLang="en-US" sz="2300"/>
              <a:t>Μοντέρνα εκδοχή της κλίμακας του σημαντικού διαφορικού όταν είναι δύσκολη η δημιουργία ζευγών με αντίθετους επιθετικούς προσδιορισμούς.</a:t>
            </a:r>
          </a:p>
          <a:p>
            <a:pPr>
              <a:buFont typeface="Wingdings" panose="05000000000000000000" pitchFamily="2" charset="2"/>
              <a:buChar char="q"/>
            </a:pPr>
            <a:r>
              <a:rPr lang="el-GR" altLang="en-US" sz="2300"/>
              <a:t>Στην κλίμακα </a:t>
            </a:r>
            <a:r>
              <a:rPr lang="en-US" altLang="en-US" sz="2300"/>
              <a:t>stapel </a:t>
            </a:r>
            <a:r>
              <a:rPr lang="el-GR" altLang="en-US" sz="2300"/>
              <a:t>έχουμε έναν επιθετικό προσδιορισμό και αριθμητικές αξίας (από -3 έως και +3). </a:t>
            </a:r>
          </a:p>
          <a:p>
            <a:pPr>
              <a:buFont typeface="Wingdings" panose="05000000000000000000" pitchFamily="2" charset="2"/>
              <a:buChar char="q"/>
            </a:pPr>
            <a:r>
              <a:rPr lang="el-GR" altLang="en-US" sz="2300"/>
              <a:t>Προτιμάται από την κλίμακα σημαντικού διαφορικού κυρίως σε τηλεφωνικές έρευνες.</a:t>
            </a:r>
          </a:p>
          <a:p>
            <a:pPr>
              <a:buFont typeface="Wingdings" panose="05000000000000000000" pitchFamily="2" charset="2"/>
              <a:buChar char="q"/>
            </a:pPr>
            <a:endParaRPr lang="el-GR" altLang="en-US" sz="2300"/>
          </a:p>
        </p:txBody>
      </p:sp>
      <p:sp>
        <p:nvSpPr>
          <p:cNvPr id="4" name="3 - TextBox">
            <a:extLst>
              <a:ext uri="{FF2B5EF4-FFF2-40B4-BE49-F238E27FC236}">
                <a16:creationId xmlns:a16="http://schemas.microsoft.com/office/drawing/2014/main" id="{F592E9F7-2E56-E48E-F3FC-ABD788771199}"/>
              </a:ext>
            </a:extLst>
          </p:cNvPr>
          <p:cNvSpPr txBox="1"/>
          <p:nvPr/>
        </p:nvSpPr>
        <p:spPr>
          <a:xfrm>
            <a:off x="827584" y="4616451"/>
            <a:ext cx="7164388" cy="708025"/>
          </a:xfrm>
          <a:prstGeom prst="rect">
            <a:avLst/>
          </a:prstGeom>
          <a:noFill/>
        </p:spPr>
        <p:txBody>
          <a:bodyPr>
            <a:spAutoFit/>
          </a:bodyPr>
          <a:lstStyle/>
          <a:p>
            <a:pPr>
              <a:defRPr/>
            </a:pPr>
            <a:r>
              <a:rPr lang="el-GR" sz="2000" b="1" i="1" dirty="0">
                <a:latin typeface="+mj-lt"/>
                <a:cs typeface="Arial" charset="0"/>
              </a:rPr>
              <a:t>Πόσο γευστικό είναι το φαγητό του εστιατορίου ΧΧΧΧ:  (Κυκλώστε μια επιλογή)</a:t>
            </a:r>
          </a:p>
        </p:txBody>
      </p:sp>
      <p:graphicFrame>
        <p:nvGraphicFramePr>
          <p:cNvPr id="5" name="4 - Πίνακας">
            <a:extLst>
              <a:ext uri="{FF2B5EF4-FFF2-40B4-BE49-F238E27FC236}">
                <a16:creationId xmlns:a16="http://schemas.microsoft.com/office/drawing/2014/main" id="{0BF810D5-1B62-41FE-7B00-F6EBA1EB88A5}"/>
              </a:ext>
            </a:extLst>
          </p:cNvPr>
          <p:cNvGraphicFramePr>
            <a:graphicFrameLocks noGrp="1"/>
          </p:cNvGraphicFramePr>
          <p:nvPr>
            <p:extLst>
              <p:ext uri="{D42A27DB-BD31-4B8C-83A1-F6EECF244321}">
                <p14:modId xmlns:p14="http://schemas.microsoft.com/office/powerpoint/2010/main" val="3572991612"/>
              </p:ext>
            </p:extLst>
          </p:nvPr>
        </p:nvGraphicFramePr>
        <p:xfrm>
          <a:off x="1115616" y="5573471"/>
          <a:ext cx="6096000" cy="371475"/>
        </p:xfrm>
        <a:graphic>
          <a:graphicData uri="http://schemas.openxmlformats.org/drawingml/2006/table">
            <a:tbl>
              <a:tblPr firstRow="1" bandRow="1">
                <a:tableStyleId>{72833802-FEF1-4C79-8D5D-14CF1EAF98D9}</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1475">
                <a:tc>
                  <a:txBody>
                    <a:bodyPr/>
                    <a:lstStyle/>
                    <a:p>
                      <a:r>
                        <a:rPr lang="el-GR" sz="1800" dirty="0">
                          <a:solidFill>
                            <a:schemeClr val="bg1"/>
                          </a:solidFill>
                        </a:rPr>
                        <a:t>-3</a:t>
                      </a:r>
                    </a:p>
                  </a:txBody>
                  <a:tcPr marT="45798" marB="45798">
                    <a:solidFill>
                      <a:schemeClr val="tx1"/>
                    </a:solidFill>
                  </a:tcPr>
                </a:tc>
                <a:tc>
                  <a:txBody>
                    <a:bodyPr/>
                    <a:lstStyle/>
                    <a:p>
                      <a:r>
                        <a:rPr lang="el-GR" sz="1800" dirty="0">
                          <a:solidFill>
                            <a:schemeClr val="bg1"/>
                          </a:solidFill>
                        </a:rPr>
                        <a:t>-2</a:t>
                      </a:r>
                    </a:p>
                  </a:txBody>
                  <a:tcPr marT="45798" marB="45798">
                    <a:solidFill>
                      <a:schemeClr val="tx1"/>
                    </a:solidFill>
                  </a:tcPr>
                </a:tc>
                <a:tc>
                  <a:txBody>
                    <a:bodyPr/>
                    <a:lstStyle/>
                    <a:p>
                      <a:r>
                        <a:rPr lang="el-GR" sz="1800" dirty="0">
                          <a:solidFill>
                            <a:schemeClr val="bg1"/>
                          </a:solidFill>
                        </a:rPr>
                        <a:t>-1</a:t>
                      </a:r>
                    </a:p>
                  </a:txBody>
                  <a:tcPr marT="45798" marB="45798">
                    <a:solidFill>
                      <a:schemeClr val="tx1"/>
                    </a:solidFill>
                  </a:tcPr>
                </a:tc>
                <a:tc>
                  <a:txBody>
                    <a:bodyPr/>
                    <a:lstStyle/>
                    <a:p>
                      <a:r>
                        <a:rPr lang="el-GR" sz="1800" dirty="0">
                          <a:solidFill>
                            <a:schemeClr val="bg1"/>
                          </a:solidFill>
                        </a:rPr>
                        <a:t>+1</a:t>
                      </a:r>
                    </a:p>
                  </a:txBody>
                  <a:tcPr marT="45798" marB="45798">
                    <a:solidFill>
                      <a:schemeClr val="tx1"/>
                    </a:solidFill>
                  </a:tcPr>
                </a:tc>
                <a:tc>
                  <a:txBody>
                    <a:bodyPr/>
                    <a:lstStyle/>
                    <a:p>
                      <a:r>
                        <a:rPr lang="el-GR" sz="1800" dirty="0">
                          <a:solidFill>
                            <a:schemeClr val="bg1"/>
                          </a:solidFill>
                        </a:rPr>
                        <a:t>+2</a:t>
                      </a:r>
                    </a:p>
                  </a:txBody>
                  <a:tcPr marT="45798" marB="45798">
                    <a:solidFill>
                      <a:schemeClr val="tx1"/>
                    </a:solidFill>
                  </a:tcPr>
                </a:tc>
                <a:tc>
                  <a:txBody>
                    <a:bodyPr/>
                    <a:lstStyle/>
                    <a:p>
                      <a:r>
                        <a:rPr lang="el-GR" sz="1800" dirty="0">
                          <a:solidFill>
                            <a:schemeClr val="bg1"/>
                          </a:solidFill>
                        </a:rPr>
                        <a:t>+3</a:t>
                      </a:r>
                    </a:p>
                  </a:txBody>
                  <a:tcPr marT="45798" marB="45798">
                    <a:solidFill>
                      <a:schemeClr val="tx1"/>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a:extLst>
              <a:ext uri="{FF2B5EF4-FFF2-40B4-BE49-F238E27FC236}">
                <a16:creationId xmlns:a16="http://schemas.microsoft.com/office/drawing/2014/main" id="{DF5C2480-7549-85EC-DB9E-B5F11288A301}"/>
              </a:ext>
            </a:extLst>
          </p:cNvPr>
          <p:cNvSpPr>
            <a:spLocks noGrp="1"/>
          </p:cNvSpPr>
          <p:nvPr>
            <p:ph type="title"/>
          </p:nvPr>
        </p:nvSpPr>
        <p:spPr>
          <a:xfrm>
            <a:off x="457200" y="274638"/>
            <a:ext cx="8686800" cy="1143000"/>
          </a:xfrm>
        </p:spPr>
        <p:txBody>
          <a:bodyPr/>
          <a:lstStyle/>
          <a:p>
            <a:r>
              <a:rPr lang="el-GR" altLang="en-US" sz="3500"/>
              <a:t>Κλειστές ερωτήσεις με απαντήσεις σε κατάταξη (</a:t>
            </a:r>
            <a:r>
              <a:rPr lang="en-US" altLang="en-US" sz="3500"/>
              <a:t>ordered choice)</a:t>
            </a:r>
            <a:endParaRPr lang="el-GR" altLang="en-US" sz="3500"/>
          </a:p>
        </p:txBody>
      </p:sp>
      <p:sp>
        <p:nvSpPr>
          <p:cNvPr id="20483" name="2 - Θέση περιεχομένου">
            <a:extLst>
              <a:ext uri="{FF2B5EF4-FFF2-40B4-BE49-F238E27FC236}">
                <a16:creationId xmlns:a16="http://schemas.microsoft.com/office/drawing/2014/main" id="{90966F6A-EBC5-BB7B-A4D1-B04013D37EF7}"/>
              </a:ext>
            </a:extLst>
          </p:cNvPr>
          <p:cNvSpPr>
            <a:spLocks noGrp="1"/>
          </p:cNvSpPr>
          <p:nvPr>
            <p:ph idx="1"/>
          </p:nvPr>
        </p:nvSpPr>
        <p:spPr/>
        <p:txBody>
          <a:bodyPr/>
          <a:lstStyle/>
          <a:p>
            <a:r>
              <a:rPr lang="el-GR" altLang="en-US" sz="2500"/>
              <a:t>Μέτρηση βαθμού – έντασης ανάμεσα σε απαντήσεις που βρίσκονται σε μια σειρά κατάταξης ή κλίμακας.</a:t>
            </a:r>
          </a:p>
          <a:p>
            <a:r>
              <a:rPr lang="el-GR" altLang="en-US" sz="2500"/>
              <a:t>Αξιολόγηση στάσεων και ιδιαίτερα αν οι επιλογές σταδιακά κλιμακώνονται προς μια κατεύθυνση. </a:t>
            </a:r>
          </a:p>
          <a:p>
            <a:r>
              <a:rPr lang="el-GR" altLang="en-US" sz="2500"/>
              <a:t>Οι απαντήσεις έχουν ξεκάθαρη διαφορά μεταξύ τους και διατηρούν ισορροπία μεταξύ θετικών και αρνητικών επιλογών.</a:t>
            </a:r>
          </a:p>
        </p:txBody>
      </p:sp>
      <p:sp>
        <p:nvSpPr>
          <p:cNvPr id="4" name="3 - Ορθογώνιο">
            <a:extLst>
              <a:ext uri="{FF2B5EF4-FFF2-40B4-BE49-F238E27FC236}">
                <a16:creationId xmlns:a16="http://schemas.microsoft.com/office/drawing/2014/main" id="{AD41758C-B8D3-83EF-E555-C371993DCE50}"/>
              </a:ext>
            </a:extLst>
          </p:cNvPr>
          <p:cNvSpPr/>
          <p:nvPr/>
        </p:nvSpPr>
        <p:spPr>
          <a:xfrm>
            <a:off x="1458119" y="4941168"/>
            <a:ext cx="6227762" cy="1754188"/>
          </a:xfrm>
          <a:prstGeom prst="rect">
            <a:avLst/>
          </a:prstGeom>
        </p:spPr>
        <p:txBody>
          <a:bodyPr>
            <a:spAutoFit/>
          </a:bodyPr>
          <a:lstStyle/>
          <a:p>
            <a:pPr>
              <a:defRPr/>
            </a:pPr>
            <a:r>
              <a:rPr lang="el-GR" dirty="0">
                <a:latin typeface="+mn-lt"/>
                <a:cs typeface="Arial" charset="0"/>
              </a:rPr>
              <a:t>Πόσο σας άρεσε το μάθημα</a:t>
            </a:r>
            <a:r>
              <a:rPr lang="el-GR" sz="1200" dirty="0">
                <a:latin typeface="+mn-lt"/>
                <a:cs typeface="Arial" charset="0"/>
              </a:rPr>
              <a:t>; (</a:t>
            </a:r>
            <a:r>
              <a:rPr lang="el-GR" sz="1200" i="1" dirty="0">
                <a:latin typeface="Arial" charset="0"/>
                <a:cs typeface="Arial" charset="0"/>
              </a:rPr>
              <a:t>Σημειώστε √ σε  μια σωστή απάντηση)</a:t>
            </a:r>
            <a:endParaRPr lang="el-GR" sz="1200" dirty="0">
              <a:latin typeface="+mn-lt"/>
              <a:cs typeface="Arial" charset="0"/>
            </a:endParaRPr>
          </a:p>
          <a:p>
            <a:pPr marL="971550" lvl="1" indent="-514350">
              <a:buFont typeface="Wingdings" pitchFamily="2" charset="2"/>
              <a:buChar char="q"/>
              <a:defRPr/>
            </a:pPr>
            <a:r>
              <a:rPr lang="el-GR" dirty="0">
                <a:latin typeface="+mn-lt"/>
                <a:cs typeface="Arial" charset="0"/>
              </a:rPr>
              <a:t>Δεν μου άρεσε καθόλου</a:t>
            </a:r>
          </a:p>
          <a:p>
            <a:pPr marL="971550" lvl="1" indent="-514350">
              <a:buFont typeface="Wingdings" pitchFamily="2" charset="2"/>
              <a:buChar char="q"/>
              <a:defRPr/>
            </a:pPr>
            <a:r>
              <a:rPr lang="el-GR" dirty="0">
                <a:latin typeface="+mn-lt"/>
                <a:cs typeface="Arial" charset="0"/>
              </a:rPr>
              <a:t>Δεν μου άρεσε</a:t>
            </a:r>
          </a:p>
          <a:p>
            <a:pPr marL="971550" lvl="1" indent="-514350">
              <a:buFont typeface="Wingdings" pitchFamily="2" charset="2"/>
              <a:buChar char="q"/>
              <a:defRPr/>
            </a:pPr>
            <a:r>
              <a:rPr lang="el-GR" dirty="0">
                <a:latin typeface="+mn-lt"/>
                <a:cs typeface="Arial" charset="0"/>
              </a:rPr>
              <a:t>Ούτε μου άρεσε/Ούτε δεν μου άρεσε</a:t>
            </a:r>
          </a:p>
          <a:p>
            <a:pPr marL="971550" lvl="1" indent="-514350">
              <a:buFont typeface="Wingdings" pitchFamily="2" charset="2"/>
              <a:buChar char="q"/>
              <a:defRPr/>
            </a:pPr>
            <a:r>
              <a:rPr lang="el-GR" dirty="0">
                <a:latin typeface="+mn-lt"/>
                <a:cs typeface="Arial" charset="0"/>
              </a:rPr>
              <a:t>Μου άρεσε</a:t>
            </a:r>
          </a:p>
          <a:p>
            <a:pPr marL="971550" lvl="1" indent="-514350">
              <a:buFont typeface="Wingdings" pitchFamily="2" charset="2"/>
              <a:buChar char="q"/>
              <a:defRPr/>
            </a:pPr>
            <a:r>
              <a:rPr lang="el-GR" dirty="0">
                <a:latin typeface="+mn-lt"/>
                <a:cs typeface="Arial" charset="0"/>
              </a:rPr>
              <a:t>Μου άρεσε πολύ</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a:extLst>
              <a:ext uri="{FF2B5EF4-FFF2-40B4-BE49-F238E27FC236}">
                <a16:creationId xmlns:a16="http://schemas.microsoft.com/office/drawing/2014/main" id="{0B237DBA-AC7B-8024-4BC7-1F0E10FC4BDF}"/>
              </a:ext>
            </a:extLst>
          </p:cNvPr>
          <p:cNvSpPr>
            <a:spLocks noGrp="1"/>
          </p:cNvSpPr>
          <p:nvPr>
            <p:ph type="title"/>
          </p:nvPr>
        </p:nvSpPr>
        <p:spPr/>
        <p:txBody>
          <a:bodyPr/>
          <a:lstStyle/>
          <a:p>
            <a:r>
              <a:rPr lang="el-GR" altLang="en-US"/>
              <a:t>Απαντήσεις στη Σειρά</a:t>
            </a:r>
          </a:p>
        </p:txBody>
      </p:sp>
      <p:sp>
        <p:nvSpPr>
          <p:cNvPr id="21507" name="2 - Θέση περιεχομένου">
            <a:extLst>
              <a:ext uri="{FF2B5EF4-FFF2-40B4-BE49-F238E27FC236}">
                <a16:creationId xmlns:a16="http://schemas.microsoft.com/office/drawing/2014/main" id="{CB659BDE-5D13-4979-527F-851EE5D1C481}"/>
              </a:ext>
            </a:extLst>
          </p:cNvPr>
          <p:cNvSpPr>
            <a:spLocks noGrp="1"/>
          </p:cNvSpPr>
          <p:nvPr>
            <p:ph idx="1"/>
          </p:nvPr>
        </p:nvSpPr>
        <p:spPr>
          <a:xfrm>
            <a:off x="457200" y="1600200"/>
            <a:ext cx="8229600" cy="1108075"/>
          </a:xfrm>
        </p:spPr>
        <p:txBody>
          <a:bodyPr/>
          <a:lstStyle/>
          <a:p>
            <a:r>
              <a:rPr lang="el-GR" altLang="en-US" sz="2500"/>
              <a:t>Σειρά από ερωτήσεις που απαντώνται με τον ίδιο τρόπο.</a:t>
            </a:r>
          </a:p>
          <a:p>
            <a:r>
              <a:rPr lang="el-GR" altLang="en-US" sz="2500"/>
              <a:t>Σε μορφή πίνακα.</a:t>
            </a:r>
          </a:p>
        </p:txBody>
      </p:sp>
      <p:graphicFrame>
        <p:nvGraphicFramePr>
          <p:cNvPr id="4" name="3 - Πίνακας">
            <a:extLst>
              <a:ext uri="{FF2B5EF4-FFF2-40B4-BE49-F238E27FC236}">
                <a16:creationId xmlns:a16="http://schemas.microsoft.com/office/drawing/2014/main" id="{4A30CDD2-D19D-415E-FB0A-1485F4B4029A}"/>
              </a:ext>
            </a:extLst>
          </p:cNvPr>
          <p:cNvGraphicFramePr>
            <a:graphicFrameLocks noGrp="1"/>
          </p:cNvGraphicFramePr>
          <p:nvPr/>
        </p:nvGraphicFramePr>
        <p:xfrm>
          <a:off x="179388" y="3429000"/>
          <a:ext cx="8712199" cy="3373438"/>
        </p:xfrm>
        <a:graphic>
          <a:graphicData uri="http://schemas.openxmlformats.org/drawingml/2006/table">
            <a:tbl>
              <a:tblPr firstRow="1" bandRow="1">
                <a:tableStyleId>{93296810-A885-4BE3-A3E7-6D5BEEA58F35}</a:tableStyleId>
              </a:tblPr>
              <a:tblGrid>
                <a:gridCol w="1553393">
                  <a:extLst>
                    <a:ext uri="{9D8B030D-6E8A-4147-A177-3AD203B41FA5}">
                      <a16:colId xmlns:a16="http://schemas.microsoft.com/office/drawing/2014/main" val="20000"/>
                    </a:ext>
                  </a:extLst>
                </a:gridCol>
                <a:gridCol w="867843">
                  <a:extLst>
                    <a:ext uri="{9D8B030D-6E8A-4147-A177-3AD203B41FA5}">
                      <a16:colId xmlns:a16="http://schemas.microsoft.com/office/drawing/2014/main" val="20001"/>
                    </a:ext>
                  </a:extLst>
                </a:gridCol>
                <a:gridCol w="1553393">
                  <a:extLst>
                    <a:ext uri="{9D8B030D-6E8A-4147-A177-3AD203B41FA5}">
                      <a16:colId xmlns:a16="http://schemas.microsoft.com/office/drawing/2014/main" val="20002"/>
                    </a:ext>
                  </a:extLst>
                </a:gridCol>
                <a:gridCol w="1553393">
                  <a:extLst>
                    <a:ext uri="{9D8B030D-6E8A-4147-A177-3AD203B41FA5}">
                      <a16:colId xmlns:a16="http://schemas.microsoft.com/office/drawing/2014/main" val="20003"/>
                    </a:ext>
                  </a:extLst>
                </a:gridCol>
                <a:gridCol w="1553393">
                  <a:extLst>
                    <a:ext uri="{9D8B030D-6E8A-4147-A177-3AD203B41FA5}">
                      <a16:colId xmlns:a16="http://schemas.microsoft.com/office/drawing/2014/main" val="20004"/>
                    </a:ext>
                  </a:extLst>
                </a:gridCol>
                <a:gridCol w="1630784">
                  <a:extLst>
                    <a:ext uri="{9D8B030D-6E8A-4147-A177-3AD203B41FA5}">
                      <a16:colId xmlns:a16="http://schemas.microsoft.com/office/drawing/2014/main" val="20005"/>
                    </a:ext>
                  </a:extLst>
                </a:gridCol>
              </a:tblGrid>
              <a:tr h="777313">
                <a:tc>
                  <a:txBody>
                    <a:bodyPr/>
                    <a:lstStyle/>
                    <a:p>
                      <a:endParaRPr lang="el-GR" sz="1500" dirty="0"/>
                    </a:p>
                  </a:txBody>
                  <a:tcPr marL="91432" marR="91432" marT="45724" marB="45724"/>
                </a:tc>
                <a:tc>
                  <a:txBody>
                    <a:bodyPr/>
                    <a:lstStyle/>
                    <a:p>
                      <a:r>
                        <a:rPr lang="el-GR" sz="1500" dirty="0"/>
                        <a:t>Ποτέ</a:t>
                      </a:r>
                    </a:p>
                  </a:txBody>
                  <a:tcPr marL="91432" marR="91432" marT="45724" marB="45724"/>
                </a:tc>
                <a:tc>
                  <a:txBody>
                    <a:bodyPr/>
                    <a:lstStyle/>
                    <a:p>
                      <a:r>
                        <a:rPr lang="el-GR" sz="1500" dirty="0"/>
                        <a:t>Σπανιότερα</a:t>
                      </a:r>
                      <a:r>
                        <a:rPr lang="el-GR" sz="1500" baseline="0" dirty="0"/>
                        <a:t> από 1 φορά την εβδομάδα</a:t>
                      </a:r>
                      <a:endParaRPr lang="el-GR" sz="1500" dirty="0"/>
                    </a:p>
                  </a:txBody>
                  <a:tcPr marL="91432" marR="91432" marT="45724" marB="45724"/>
                </a:tc>
                <a:tc>
                  <a:txBody>
                    <a:bodyPr/>
                    <a:lstStyle/>
                    <a:p>
                      <a:r>
                        <a:rPr lang="el-GR" sz="1500" dirty="0"/>
                        <a:t>1-3 φορές την εβδομάδα</a:t>
                      </a:r>
                    </a:p>
                  </a:txBody>
                  <a:tcPr marL="91432" marR="91432" marT="45724" marB="45724"/>
                </a:tc>
                <a:tc>
                  <a:txBody>
                    <a:bodyPr/>
                    <a:lstStyle/>
                    <a:p>
                      <a:r>
                        <a:rPr lang="el-GR" sz="1500" dirty="0"/>
                        <a:t>4-6 φορές την</a:t>
                      </a:r>
                      <a:r>
                        <a:rPr lang="el-GR" sz="1500" baseline="0" dirty="0"/>
                        <a:t> εβδομάδα</a:t>
                      </a:r>
                      <a:endParaRPr lang="el-GR" sz="1500" dirty="0"/>
                    </a:p>
                  </a:txBody>
                  <a:tcPr marL="91432" marR="91432" marT="45724" marB="45724"/>
                </a:tc>
                <a:tc>
                  <a:txBody>
                    <a:bodyPr/>
                    <a:lstStyle/>
                    <a:p>
                      <a:r>
                        <a:rPr lang="el-GR" sz="1500" dirty="0"/>
                        <a:t>Καθημερινά</a:t>
                      </a:r>
                    </a:p>
                  </a:txBody>
                  <a:tcPr marL="91432" marR="91432" marT="45724" marB="45724"/>
                </a:tc>
                <a:extLst>
                  <a:ext uri="{0D108BD9-81ED-4DB2-BD59-A6C34878D82A}">
                    <a16:rowId xmlns:a16="http://schemas.microsoft.com/office/drawing/2014/main" val="10000"/>
                  </a:ext>
                </a:extLst>
              </a:tr>
              <a:tr h="370875">
                <a:tc>
                  <a:txBody>
                    <a:bodyPr/>
                    <a:lstStyle/>
                    <a:p>
                      <a:r>
                        <a:rPr lang="el-GR" sz="1500" dirty="0"/>
                        <a:t>Μοσχάρι</a:t>
                      </a:r>
                    </a:p>
                  </a:txBody>
                  <a:tcPr marL="91432" marR="91432" marT="45724" marB="45724"/>
                </a:tc>
                <a:tc>
                  <a:txBody>
                    <a:bodyPr/>
                    <a:lstStyle/>
                    <a:p>
                      <a:endParaRPr lang="el-GR" sz="1500"/>
                    </a:p>
                  </a:txBody>
                  <a:tcPr marL="91432" marR="91432" marT="45724" marB="45724"/>
                </a:tc>
                <a:tc>
                  <a:txBody>
                    <a:bodyPr/>
                    <a:lstStyle/>
                    <a:p>
                      <a:endParaRPr lang="el-GR" sz="1500"/>
                    </a:p>
                  </a:txBody>
                  <a:tcPr marL="91432" marR="91432" marT="45724" marB="45724"/>
                </a:tc>
                <a:tc>
                  <a:txBody>
                    <a:bodyPr/>
                    <a:lstStyle/>
                    <a:p>
                      <a:endParaRPr lang="el-GR" sz="1500"/>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extLst>
                  <a:ext uri="{0D108BD9-81ED-4DB2-BD59-A6C34878D82A}">
                    <a16:rowId xmlns:a16="http://schemas.microsoft.com/office/drawing/2014/main" val="10001"/>
                  </a:ext>
                </a:extLst>
              </a:tr>
              <a:tr h="370875">
                <a:tc>
                  <a:txBody>
                    <a:bodyPr/>
                    <a:lstStyle/>
                    <a:p>
                      <a:r>
                        <a:rPr lang="el-GR" sz="1500" dirty="0"/>
                        <a:t>Κοτόπουλο</a:t>
                      </a:r>
                    </a:p>
                  </a:txBody>
                  <a:tcPr marL="91432" marR="91432" marT="45724" marB="45724"/>
                </a:tc>
                <a:tc>
                  <a:txBody>
                    <a:bodyPr/>
                    <a:lstStyle/>
                    <a:p>
                      <a:endParaRPr lang="el-GR" sz="1500"/>
                    </a:p>
                  </a:txBody>
                  <a:tcPr marL="91432" marR="91432" marT="45724" marB="45724"/>
                </a:tc>
                <a:tc>
                  <a:txBody>
                    <a:bodyPr/>
                    <a:lstStyle/>
                    <a:p>
                      <a:endParaRPr lang="el-GR" sz="1500"/>
                    </a:p>
                  </a:txBody>
                  <a:tcPr marL="91432" marR="91432" marT="45724" marB="45724"/>
                </a:tc>
                <a:tc>
                  <a:txBody>
                    <a:bodyPr/>
                    <a:lstStyle/>
                    <a:p>
                      <a:endParaRPr lang="el-GR" sz="1500"/>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extLst>
                  <a:ext uri="{0D108BD9-81ED-4DB2-BD59-A6C34878D82A}">
                    <a16:rowId xmlns:a16="http://schemas.microsoft.com/office/drawing/2014/main" val="10002"/>
                  </a:ext>
                </a:extLst>
              </a:tr>
              <a:tr h="370875">
                <a:tc>
                  <a:txBody>
                    <a:bodyPr/>
                    <a:lstStyle/>
                    <a:p>
                      <a:r>
                        <a:rPr lang="el-GR" sz="1500" dirty="0"/>
                        <a:t>Χοιρινό</a:t>
                      </a:r>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extLst>
                  <a:ext uri="{0D108BD9-81ED-4DB2-BD59-A6C34878D82A}">
                    <a16:rowId xmlns:a16="http://schemas.microsoft.com/office/drawing/2014/main" val="10003"/>
                  </a:ext>
                </a:extLst>
              </a:tr>
              <a:tr h="370875">
                <a:tc>
                  <a:txBody>
                    <a:bodyPr/>
                    <a:lstStyle/>
                    <a:p>
                      <a:r>
                        <a:rPr lang="el-GR" sz="1500" dirty="0"/>
                        <a:t>Ψάρι</a:t>
                      </a:r>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extLst>
                  <a:ext uri="{0D108BD9-81ED-4DB2-BD59-A6C34878D82A}">
                    <a16:rowId xmlns:a16="http://schemas.microsoft.com/office/drawing/2014/main" val="10004"/>
                  </a:ext>
                </a:extLst>
              </a:tr>
              <a:tr h="370875">
                <a:tc>
                  <a:txBody>
                    <a:bodyPr/>
                    <a:lstStyle/>
                    <a:p>
                      <a:r>
                        <a:rPr lang="el-GR" sz="1500" dirty="0"/>
                        <a:t>Φρούτα</a:t>
                      </a:r>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extLst>
                  <a:ext uri="{0D108BD9-81ED-4DB2-BD59-A6C34878D82A}">
                    <a16:rowId xmlns:a16="http://schemas.microsoft.com/office/drawing/2014/main" val="10005"/>
                  </a:ext>
                </a:extLst>
              </a:tr>
              <a:tr h="370875">
                <a:tc>
                  <a:txBody>
                    <a:bodyPr/>
                    <a:lstStyle/>
                    <a:p>
                      <a:r>
                        <a:rPr lang="el-GR" sz="1500" dirty="0"/>
                        <a:t>Λαχανικά</a:t>
                      </a:r>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extLst>
                  <a:ext uri="{0D108BD9-81ED-4DB2-BD59-A6C34878D82A}">
                    <a16:rowId xmlns:a16="http://schemas.microsoft.com/office/drawing/2014/main" val="10006"/>
                  </a:ext>
                </a:extLst>
              </a:tr>
              <a:tr h="370875">
                <a:tc>
                  <a:txBody>
                    <a:bodyPr/>
                    <a:lstStyle/>
                    <a:p>
                      <a:r>
                        <a:rPr lang="el-GR" sz="1500" dirty="0"/>
                        <a:t>Γλυκά</a:t>
                      </a:r>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tc>
                  <a:txBody>
                    <a:bodyPr/>
                    <a:lstStyle/>
                    <a:p>
                      <a:endParaRPr lang="el-GR" sz="1500" dirty="0"/>
                    </a:p>
                  </a:txBody>
                  <a:tcPr marL="91432" marR="91432" marT="45724" marB="45724"/>
                </a:tc>
                <a:extLst>
                  <a:ext uri="{0D108BD9-81ED-4DB2-BD59-A6C34878D82A}">
                    <a16:rowId xmlns:a16="http://schemas.microsoft.com/office/drawing/2014/main" val="10007"/>
                  </a:ext>
                </a:extLst>
              </a:tr>
            </a:tbl>
          </a:graphicData>
        </a:graphic>
      </p:graphicFrame>
      <p:sp>
        <p:nvSpPr>
          <p:cNvPr id="5" name="4 - TextBox">
            <a:extLst>
              <a:ext uri="{FF2B5EF4-FFF2-40B4-BE49-F238E27FC236}">
                <a16:creationId xmlns:a16="http://schemas.microsoft.com/office/drawing/2014/main" id="{6C40B8AE-4544-BE2A-0A73-20A740F456BD}"/>
              </a:ext>
            </a:extLst>
          </p:cNvPr>
          <p:cNvSpPr txBox="1"/>
          <p:nvPr/>
        </p:nvSpPr>
        <p:spPr>
          <a:xfrm>
            <a:off x="107950" y="2781300"/>
            <a:ext cx="9144000" cy="708025"/>
          </a:xfrm>
          <a:prstGeom prst="rect">
            <a:avLst/>
          </a:prstGeom>
          <a:noFill/>
        </p:spPr>
        <p:txBody>
          <a:bodyPr>
            <a:spAutoFit/>
          </a:bodyPr>
          <a:lstStyle/>
          <a:p>
            <a:pPr>
              <a:defRPr/>
            </a:pPr>
            <a:r>
              <a:rPr lang="el-GR" sz="2000" b="1" i="1" dirty="0">
                <a:latin typeface="+mj-lt"/>
                <a:cs typeface="Arial" charset="0"/>
              </a:rPr>
              <a:t>Πόσες φορές την εβδομάδα καταναλώνετε τα παρακάτω τρόφιμα:</a:t>
            </a:r>
          </a:p>
          <a:p>
            <a:pPr>
              <a:defRPr/>
            </a:pPr>
            <a:r>
              <a:rPr lang="el-GR" sz="2000" b="1" i="1" dirty="0">
                <a:latin typeface="+mj-lt"/>
                <a:cs typeface="Arial" charset="0"/>
              </a:rPr>
              <a:t>(Κυκλώστε ένα νούμερο για κάθε τρόφιμο)</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a:extLst>
              <a:ext uri="{FF2B5EF4-FFF2-40B4-BE49-F238E27FC236}">
                <a16:creationId xmlns:a16="http://schemas.microsoft.com/office/drawing/2014/main" id="{FA10FFAE-9633-E6EA-FB9D-C0B4DA9DFC63}"/>
              </a:ext>
            </a:extLst>
          </p:cNvPr>
          <p:cNvSpPr>
            <a:spLocks noGrp="1"/>
          </p:cNvSpPr>
          <p:nvPr>
            <p:ph type="title"/>
          </p:nvPr>
        </p:nvSpPr>
        <p:spPr/>
        <p:txBody>
          <a:bodyPr/>
          <a:lstStyle/>
          <a:p>
            <a:r>
              <a:rPr lang="el-GR" altLang="en-US" b="1"/>
              <a:t>Ζευγαρωτές Συγκρίσεις</a:t>
            </a:r>
          </a:p>
        </p:txBody>
      </p:sp>
      <p:sp>
        <p:nvSpPr>
          <p:cNvPr id="22531" name="2 - Θέση περιεχομένου">
            <a:extLst>
              <a:ext uri="{FF2B5EF4-FFF2-40B4-BE49-F238E27FC236}">
                <a16:creationId xmlns:a16="http://schemas.microsoft.com/office/drawing/2014/main" id="{49B823EC-C97B-79F5-B8C0-FB629744F5C8}"/>
              </a:ext>
            </a:extLst>
          </p:cNvPr>
          <p:cNvSpPr>
            <a:spLocks noGrp="1"/>
          </p:cNvSpPr>
          <p:nvPr>
            <p:ph idx="1"/>
          </p:nvPr>
        </p:nvSpPr>
        <p:spPr>
          <a:xfrm>
            <a:off x="457200" y="1600200"/>
            <a:ext cx="8229600" cy="1684338"/>
          </a:xfrm>
        </p:spPr>
        <p:txBody>
          <a:bodyPr/>
          <a:lstStyle/>
          <a:p>
            <a:r>
              <a:rPr lang="el-GR" altLang="en-US"/>
              <a:t>Οι ερωτώμενοι καλούνται να συγκρίνουν δυο απαντήσεις και να επιλέξουν εκείνοι που τους εκφράζει περισσότερο.</a:t>
            </a:r>
          </a:p>
          <a:p>
            <a:endParaRPr lang="el-GR" altLang="en-US"/>
          </a:p>
        </p:txBody>
      </p:sp>
      <p:sp>
        <p:nvSpPr>
          <p:cNvPr id="4" name="3 - TextBox">
            <a:extLst>
              <a:ext uri="{FF2B5EF4-FFF2-40B4-BE49-F238E27FC236}">
                <a16:creationId xmlns:a16="http://schemas.microsoft.com/office/drawing/2014/main" id="{53A7B0C1-2941-7180-F7E7-8026A26C101E}"/>
              </a:ext>
            </a:extLst>
          </p:cNvPr>
          <p:cNvSpPr txBox="1"/>
          <p:nvPr/>
        </p:nvSpPr>
        <p:spPr>
          <a:xfrm>
            <a:off x="827584" y="3573463"/>
            <a:ext cx="8229600" cy="2862322"/>
          </a:xfrm>
          <a:prstGeom prst="rect">
            <a:avLst/>
          </a:prstGeom>
          <a:noFill/>
        </p:spPr>
        <p:txBody>
          <a:bodyPr wrap="square">
            <a:spAutoFit/>
          </a:bodyPr>
          <a:lstStyle/>
          <a:p>
            <a:pPr>
              <a:defRPr/>
            </a:pPr>
            <a:r>
              <a:rPr lang="el-GR" sz="2000" b="1" dirty="0">
                <a:latin typeface="+mj-lt"/>
                <a:cs typeface="Arial" charset="0"/>
              </a:rPr>
              <a:t>Συγκρίνοντας τα παρακάτω μέσα δικτύωσης, επιλέξτε εκείνο που χρησιμοποιείτε συχνότερα (Κυκλώστε ένα μέσο σε κάθε ζεύγος σύγκρισης)</a:t>
            </a:r>
          </a:p>
          <a:p>
            <a:pPr>
              <a:defRPr/>
            </a:pPr>
            <a:endParaRPr lang="en-US" sz="2000" b="1" dirty="0">
              <a:latin typeface="+mj-lt"/>
              <a:cs typeface="Arial" charset="0"/>
            </a:endParaRPr>
          </a:p>
          <a:p>
            <a:pPr>
              <a:defRPr/>
            </a:pPr>
            <a:r>
              <a:rPr lang="en-US" sz="2000" b="1" dirty="0">
                <a:latin typeface="+mj-lt"/>
                <a:cs typeface="Arial" charset="0"/>
              </a:rPr>
              <a:t>Facebook  - Instagram</a:t>
            </a:r>
          </a:p>
          <a:p>
            <a:pPr>
              <a:defRPr/>
            </a:pPr>
            <a:r>
              <a:rPr lang="en-US" sz="2000" b="1" dirty="0">
                <a:latin typeface="+mj-lt"/>
                <a:cs typeface="Arial" charset="0"/>
              </a:rPr>
              <a:t>Facebook – YouTube</a:t>
            </a:r>
          </a:p>
          <a:p>
            <a:pPr>
              <a:defRPr/>
            </a:pPr>
            <a:r>
              <a:rPr lang="en-US" sz="2000" b="1" dirty="0">
                <a:latin typeface="+mj-lt"/>
                <a:cs typeface="Arial" charset="0"/>
              </a:rPr>
              <a:t>Facebook – TikTok</a:t>
            </a:r>
          </a:p>
          <a:p>
            <a:pPr>
              <a:defRPr/>
            </a:pPr>
            <a:r>
              <a:rPr lang="en-US" sz="2000" b="1" dirty="0">
                <a:latin typeface="+mj-lt"/>
                <a:cs typeface="Arial" charset="0"/>
              </a:rPr>
              <a:t>Twitter – YouTube</a:t>
            </a:r>
          </a:p>
          <a:p>
            <a:pPr>
              <a:defRPr/>
            </a:pPr>
            <a:r>
              <a:rPr lang="en-US" sz="2000" b="1" dirty="0">
                <a:latin typeface="+mj-lt"/>
                <a:cs typeface="Arial" charset="0"/>
              </a:rPr>
              <a:t>Twitter – TikTok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a:extLst>
              <a:ext uri="{FF2B5EF4-FFF2-40B4-BE49-F238E27FC236}">
                <a16:creationId xmlns:a16="http://schemas.microsoft.com/office/drawing/2014/main" id="{FCF4A671-D9D2-2530-0A45-E41F18CBA445}"/>
              </a:ext>
            </a:extLst>
          </p:cNvPr>
          <p:cNvSpPr>
            <a:spLocks noGrp="1"/>
          </p:cNvSpPr>
          <p:nvPr>
            <p:ph type="title"/>
          </p:nvPr>
        </p:nvSpPr>
        <p:spPr>
          <a:xfrm>
            <a:off x="457200" y="274638"/>
            <a:ext cx="8686800" cy="1143000"/>
          </a:xfrm>
        </p:spPr>
        <p:txBody>
          <a:bodyPr/>
          <a:lstStyle/>
          <a:p>
            <a:r>
              <a:rPr lang="el-GR" altLang="en-US"/>
              <a:t>Κλειστές Ερωτήσεις με Δυνατότητα Πολλαπλών Επιλογών</a:t>
            </a:r>
          </a:p>
        </p:txBody>
      </p:sp>
      <p:sp>
        <p:nvSpPr>
          <p:cNvPr id="23555" name="2 - Θέση περιεχομένου">
            <a:extLst>
              <a:ext uri="{FF2B5EF4-FFF2-40B4-BE49-F238E27FC236}">
                <a16:creationId xmlns:a16="http://schemas.microsoft.com/office/drawing/2014/main" id="{CC3EAB84-1891-512D-9313-216B58F4E3E3}"/>
              </a:ext>
            </a:extLst>
          </p:cNvPr>
          <p:cNvSpPr>
            <a:spLocks noGrp="1"/>
          </p:cNvSpPr>
          <p:nvPr>
            <p:ph idx="1"/>
          </p:nvPr>
        </p:nvSpPr>
        <p:spPr>
          <a:xfrm>
            <a:off x="457200" y="2196290"/>
            <a:ext cx="8229600" cy="1512887"/>
          </a:xfrm>
        </p:spPr>
        <p:txBody>
          <a:bodyPr/>
          <a:lstStyle/>
          <a:p>
            <a:pPr>
              <a:buFont typeface="Wingdings" panose="05000000000000000000" pitchFamily="2" charset="2"/>
              <a:buChar char="Ø"/>
            </a:pPr>
            <a:r>
              <a:rPr lang="el-GR" altLang="en-US" sz="2800" dirty="0"/>
              <a:t>Εδώ ο ερωτώμενος μπορεί να δώσει παραπάνω από μια σωστές απαντήσεις.</a:t>
            </a:r>
          </a:p>
          <a:p>
            <a:pPr>
              <a:buFont typeface="Wingdings" panose="05000000000000000000" pitchFamily="2" charset="2"/>
              <a:buChar char="Ø"/>
            </a:pPr>
            <a:endParaRPr lang="el-GR" altLang="en-US" sz="2800" dirty="0"/>
          </a:p>
        </p:txBody>
      </p:sp>
      <p:sp>
        <p:nvSpPr>
          <p:cNvPr id="4" name="3 - Ορθογώνιο">
            <a:extLst>
              <a:ext uri="{FF2B5EF4-FFF2-40B4-BE49-F238E27FC236}">
                <a16:creationId xmlns:a16="http://schemas.microsoft.com/office/drawing/2014/main" id="{CF372149-7144-C6E0-C215-5F027E84ADA0}"/>
              </a:ext>
            </a:extLst>
          </p:cNvPr>
          <p:cNvSpPr/>
          <p:nvPr/>
        </p:nvSpPr>
        <p:spPr>
          <a:xfrm>
            <a:off x="1043608" y="3646570"/>
            <a:ext cx="6229350" cy="2308225"/>
          </a:xfrm>
          <a:prstGeom prst="rect">
            <a:avLst/>
          </a:prstGeom>
        </p:spPr>
        <p:txBody>
          <a:bodyPr>
            <a:spAutoFit/>
          </a:bodyPr>
          <a:lstStyle/>
          <a:p>
            <a:pPr>
              <a:defRPr/>
            </a:pPr>
            <a:r>
              <a:rPr lang="el-GR" dirty="0">
                <a:latin typeface="+mn-lt"/>
                <a:cs typeface="Arial" charset="0"/>
              </a:rPr>
              <a:t>Ποιο από τα παρακάτω χαρακτηριστικά πιστεύετε ότι σας ταιριάζουν; (Σημειώστε √ σε όσα πιστεύετε ότι διαθέτετε)</a:t>
            </a:r>
          </a:p>
          <a:p>
            <a:pPr marL="971550" lvl="1" indent="-514350">
              <a:buFont typeface="Wingdings" pitchFamily="2" charset="2"/>
              <a:buChar char="q"/>
              <a:defRPr/>
            </a:pPr>
            <a:r>
              <a:rPr lang="el-GR" dirty="0">
                <a:latin typeface="+mn-lt"/>
                <a:cs typeface="Arial" charset="0"/>
              </a:rPr>
              <a:t>Κοινωνικός </a:t>
            </a:r>
          </a:p>
          <a:p>
            <a:pPr marL="971550" lvl="1" indent="-514350">
              <a:buFont typeface="Wingdings" pitchFamily="2" charset="2"/>
              <a:buChar char="q"/>
              <a:defRPr/>
            </a:pPr>
            <a:r>
              <a:rPr lang="el-GR" dirty="0">
                <a:latin typeface="+mn-lt"/>
                <a:cs typeface="Arial" charset="0"/>
              </a:rPr>
              <a:t>Φιλόδοξος</a:t>
            </a:r>
          </a:p>
          <a:p>
            <a:pPr marL="971550" lvl="1" indent="-514350">
              <a:buFont typeface="Wingdings" pitchFamily="2" charset="2"/>
              <a:buChar char="q"/>
              <a:defRPr/>
            </a:pPr>
            <a:r>
              <a:rPr lang="el-GR" dirty="0">
                <a:latin typeface="+mn-lt"/>
                <a:cs typeface="Arial" charset="0"/>
              </a:rPr>
              <a:t>Ρομαντικός</a:t>
            </a:r>
          </a:p>
          <a:p>
            <a:pPr marL="971550" lvl="1" indent="-514350">
              <a:buFont typeface="Wingdings" pitchFamily="2" charset="2"/>
              <a:buChar char="q"/>
              <a:defRPr/>
            </a:pPr>
            <a:r>
              <a:rPr lang="el-GR" dirty="0">
                <a:latin typeface="+mn-lt"/>
                <a:cs typeface="Arial" charset="0"/>
              </a:rPr>
              <a:t>Περιπετειώδης </a:t>
            </a:r>
          </a:p>
          <a:p>
            <a:pPr marL="971550" lvl="1" indent="-514350">
              <a:buFont typeface="Wingdings" pitchFamily="2" charset="2"/>
              <a:buChar char="q"/>
              <a:defRPr/>
            </a:pPr>
            <a:r>
              <a:rPr lang="el-GR" dirty="0">
                <a:latin typeface="+mn-lt"/>
                <a:cs typeface="Arial" charset="0"/>
              </a:rPr>
              <a:t>Εσωστρεφής</a:t>
            </a:r>
          </a:p>
          <a:p>
            <a:pPr marL="971550" lvl="1" indent="-514350">
              <a:buFont typeface="Wingdings" pitchFamily="2" charset="2"/>
              <a:buChar char="q"/>
              <a:defRPr/>
            </a:pPr>
            <a:r>
              <a:rPr lang="el-GR" dirty="0">
                <a:latin typeface="+mn-lt"/>
                <a:cs typeface="Arial" charset="0"/>
              </a:rPr>
              <a:t>Άλλο. Παρακαλώ προσδιορίστε…………………….</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a:extLst>
              <a:ext uri="{FF2B5EF4-FFF2-40B4-BE49-F238E27FC236}">
                <a16:creationId xmlns:a16="http://schemas.microsoft.com/office/drawing/2014/main" id="{C40F72F9-AEAB-E1BF-B821-B61A1A4ABD83}"/>
              </a:ext>
            </a:extLst>
          </p:cNvPr>
          <p:cNvSpPr>
            <a:spLocks noGrp="1"/>
          </p:cNvSpPr>
          <p:nvPr>
            <p:ph type="title"/>
          </p:nvPr>
        </p:nvSpPr>
        <p:spPr/>
        <p:txBody>
          <a:bodyPr/>
          <a:lstStyle/>
          <a:p>
            <a:r>
              <a:rPr lang="el-GR" altLang="en-US"/>
              <a:t>Ερωτήσεις Ιεράρχησης</a:t>
            </a:r>
          </a:p>
        </p:txBody>
      </p:sp>
      <p:sp>
        <p:nvSpPr>
          <p:cNvPr id="24579" name="2 - Θέση περιεχομένου">
            <a:extLst>
              <a:ext uri="{FF2B5EF4-FFF2-40B4-BE49-F238E27FC236}">
                <a16:creationId xmlns:a16="http://schemas.microsoft.com/office/drawing/2014/main" id="{5914CFB0-1E2A-9395-4A07-8B72010AE05F}"/>
              </a:ext>
            </a:extLst>
          </p:cNvPr>
          <p:cNvSpPr>
            <a:spLocks noGrp="1"/>
          </p:cNvSpPr>
          <p:nvPr>
            <p:ph idx="1"/>
          </p:nvPr>
        </p:nvSpPr>
        <p:spPr>
          <a:xfrm>
            <a:off x="457200" y="1600200"/>
            <a:ext cx="8229600" cy="1612900"/>
          </a:xfrm>
        </p:spPr>
        <p:txBody>
          <a:bodyPr/>
          <a:lstStyle/>
          <a:p>
            <a:r>
              <a:rPr lang="el-GR" altLang="en-US"/>
              <a:t>Σε αυτές τις ερωτήσεις ζητείται από τους ερωτώμενους να ιεραρχήσουν μια σειρά από επιλογές.</a:t>
            </a:r>
          </a:p>
        </p:txBody>
      </p:sp>
      <p:sp>
        <p:nvSpPr>
          <p:cNvPr id="4" name="3 - Ορθογώνιο">
            <a:extLst>
              <a:ext uri="{FF2B5EF4-FFF2-40B4-BE49-F238E27FC236}">
                <a16:creationId xmlns:a16="http://schemas.microsoft.com/office/drawing/2014/main" id="{68B7101A-59E3-F867-3FA6-46B1062B7F97}"/>
              </a:ext>
            </a:extLst>
          </p:cNvPr>
          <p:cNvSpPr/>
          <p:nvPr/>
        </p:nvSpPr>
        <p:spPr>
          <a:xfrm>
            <a:off x="827584" y="3679959"/>
            <a:ext cx="7859216" cy="2862262"/>
          </a:xfrm>
          <a:prstGeom prst="rect">
            <a:avLst/>
          </a:prstGeom>
        </p:spPr>
        <p:txBody>
          <a:bodyPr wrap="square">
            <a:spAutoFit/>
          </a:bodyPr>
          <a:lstStyle/>
          <a:p>
            <a:pPr>
              <a:defRPr/>
            </a:pPr>
            <a:r>
              <a:rPr lang="el-GR" dirty="0">
                <a:latin typeface="+mn-lt"/>
                <a:cs typeface="Arial" charset="0"/>
              </a:rPr>
              <a:t>Ιεραρχήστε από το 1 έως το 5 τα παρακάτω χαρακτηριστικά ενός αυτοκινήτου ανάλογα με τη σημαντικότητά τους, όπου 1=το λιγότερο σημαντικό για εσάς και 5= το πιο σημαντικό για εσάς.  Σημειώστε τη βαθμολογία στα κουτάκια.</a:t>
            </a:r>
          </a:p>
          <a:p>
            <a:pPr>
              <a:defRPr/>
            </a:pPr>
            <a:endParaRPr lang="el-GR" dirty="0">
              <a:latin typeface="+mn-lt"/>
              <a:cs typeface="Arial" charset="0"/>
            </a:endParaRPr>
          </a:p>
          <a:p>
            <a:pPr>
              <a:buFont typeface="Wingdings" pitchFamily="2" charset="2"/>
              <a:buChar char="q"/>
              <a:defRPr/>
            </a:pPr>
            <a:r>
              <a:rPr lang="el-GR" dirty="0">
                <a:latin typeface="+mn-lt"/>
                <a:cs typeface="Arial" charset="0"/>
              </a:rPr>
              <a:t> Ασφάλεια</a:t>
            </a:r>
          </a:p>
          <a:p>
            <a:pPr>
              <a:buFont typeface="Wingdings" pitchFamily="2" charset="2"/>
              <a:buChar char="q"/>
              <a:defRPr/>
            </a:pPr>
            <a:r>
              <a:rPr lang="el-GR" dirty="0">
                <a:latin typeface="+mn-lt"/>
                <a:cs typeface="Arial" charset="0"/>
              </a:rPr>
              <a:t>Εμφάνιση/Σχέδιο</a:t>
            </a:r>
          </a:p>
          <a:p>
            <a:pPr>
              <a:buFont typeface="Wingdings" pitchFamily="2" charset="2"/>
              <a:buChar char="q"/>
              <a:defRPr/>
            </a:pPr>
            <a:r>
              <a:rPr lang="el-GR" dirty="0">
                <a:latin typeface="+mn-lt"/>
                <a:cs typeface="Arial" charset="0"/>
              </a:rPr>
              <a:t>Ταχύτητα</a:t>
            </a:r>
          </a:p>
          <a:p>
            <a:pPr>
              <a:buFont typeface="Wingdings" pitchFamily="2" charset="2"/>
              <a:buChar char="q"/>
              <a:defRPr/>
            </a:pPr>
            <a:r>
              <a:rPr lang="el-GR" dirty="0">
                <a:latin typeface="+mn-lt"/>
                <a:cs typeface="Arial" charset="0"/>
              </a:rPr>
              <a:t>Κατανάλωση βενζίνης</a:t>
            </a:r>
          </a:p>
          <a:p>
            <a:pPr>
              <a:buFont typeface="Wingdings" pitchFamily="2" charset="2"/>
              <a:buChar char="q"/>
              <a:defRPr/>
            </a:pPr>
            <a:r>
              <a:rPr lang="el-GR" dirty="0">
                <a:latin typeface="+mn-lt"/>
                <a:cs typeface="Arial" charset="0"/>
              </a:rPr>
              <a:t>Αξεσουάρ / Πρόσθετες παροχές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a:extLst>
              <a:ext uri="{FF2B5EF4-FFF2-40B4-BE49-F238E27FC236}">
                <a16:creationId xmlns:a16="http://schemas.microsoft.com/office/drawing/2014/main" id="{7B0A8312-C3F0-30D6-8AB8-A60DAE515AF0}"/>
              </a:ext>
            </a:extLst>
          </p:cNvPr>
          <p:cNvSpPr>
            <a:spLocks noGrp="1"/>
          </p:cNvSpPr>
          <p:nvPr>
            <p:ph type="title"/>
          </p:nvPr>
        </p:nvSpPr>
        <p:spPr/>
        <p:txBody>
          <a:bodyPr/>
          <a:lstStyle/>
          <a:p>
            <a:r>
              <a:rPr lang="el-GR" altLang="en-US"/>
              <a:t>Γραφικές κλίμακες</a:t>
            </a:r>
          </a:p>
        </p:txBody>
      </p:sp>
      <p:sp>
        <p:nvSpPr>
          <p:cNvPr id="25603" name="2 - Θέση περιεχομένου">
            <a:extLst>
              <a:ext uri="{FF2B5EF4-FFF2-40B4-BE49-F238E27FC236}">
                <a16:creationId xmlns:a16="http://schemas.microsoft.com/office/drawing/2014/main" id="{F2D81D95-77A3-0816-D879-0FDD356F566D}"/>
              </a:ext>
            </a:extLst>
          </p:cNvPr>
          <p:cNvSpPr>
            <a:spLocks noGrp="1"/>
          </p:cNvSpPr>
          <p:nvPr>
            <p:ph idx="1"/>
          </p:nvPr>
        </p:nvSpPr>
        <p:spPr>
          <a:xfrm>
            <a:off x="611560" y="1678707"/>
            <a:ext cx="8316416" cy="2260600"/>
          </a:xfrm>
        </p:spPr>
        <p:txBody>
          <a:bodyPr/>
          <a:lstStyle/>
          <a:p>
            <a:pPr>
              <a:buFont typeface="Wingdings" panose="05000000000000000000" pitchFamily="2" charset="2"/>
              <a:buChar char="ü"/>
            </a:pPr>
            <a:r>
              <a:rPr lang="el-GR" altLang="en-US" sz="2400" dirty="0"/>
              <a:t>Συνεχόμενες κλίμακες αξιολόγησης: Κλίμακες που ο ερωτώμενος δίνει την απάντησή του πάνω σε μια ευθεία γραμμή σημειώνοντας Χ ή √. Τα άκρα των κλιμάκων έχουν δυο αντίθετους επιθετικούς προσδιορισμούς (</a:t>
            </a:r>
            <a:r>
              <a:rPr lang="en-US" altLang="en-US" sz="2400" dirty="0"/>
              <a:t>continuous rating scales)</a:t>
            </a:r>
            <a:endParaRPr lang="el-GR" altLang="en-US" sz="2400" dirty="0"/>
          </a:p>
        </p:txBody>
      </p:sp>
      <p:sp>
        <p:nvSpPr>
          <p:cNvPr id="4" name="3 - Ορθογώνιο">
            <a:extLst>
              <a:ext uri="{FF2B5EF4-FFF2-40B4-BE49-F238E27FC236}">
                <a16:creationId xmlns:a16="http://schemas.microsoft.com/office/drawing/2014/main" id="{14C3AF6A-1C38-9577-27A3-080CA77E8526}"/>
              </a:ext>
            </a:extLst>
          </p:cNvPr>
          <p:cNvSpPr/>
          <p:nvPr/>
        </p:nvSpPr>
        <p:spPr>
          <a:xfrm>
            <a:off x="1547664" y="4633975"/>
            <a:ext cx="6929982" cy="954107"/>
          </a:xfrm>
          <a:prstGeom prst="rect">
            <a:avLst/>
          </a:prstGeom>
        </p:spPr>
        <p:txBody>
          <a:bodyPr wrap="square">
            <a:spAutoFit/>
          </a:bodyPr>
          <a:lstStyle/>
          <a:p>
            <a:pPr algn="ctr">
              <a:defRPr/>
            </a:pPr>
            <a:r>
              <a:rPr lang="el-GR" sz="2000" dirty="0">
                <a:latin typeface="+mn-lt"/>
                <a:cs typeface="Arial" charset="0"/>
              </a:rPr>
              <a:t>Πως σας φάνηκε το μάθημα που μόλις παρακολουθήσατε;</a:t>
            </a:r>
          </a:p>
          <a:p>
            <a:pPr algn="ctr">
              <a:defRPr/>
            </a:pPr>
            <a:endParaRPr lang="el-GR" dirty="0">
              <a:latin typeface="+mn-lt"/>
              <a:cs typeface="Arial" charset="0"/>
            </a:endParaRPr>
          </a:p>
          <a:p>
            <a:pPr algn="ctr">
              <a:defRPr/>
            </a:pPr>
            <a:r>
              <a:rPr lang="el-GR" dirty="0">
                <a:latin typeface="+mn-lt"/>
                <a:cs typeface="Arial" charset="0"/>
              </a:rPr>
              <a:t>Βαρετό 				Πολύ ενδιαφέρον</a:t>
            </a:r>
          </a:p>
        </p:txBody>
      </p:sp>
      <p:cxnSp>
        <p:nvCxnSpPr>
          <p:cNvPr id="6" name="5 - Ευθεία γραμμή σύνδεσης">
            <a:extLst>
              <a:ext uri="{FF2B5EF4-FFF2-40B4-BE49-F238E27FC236}">
                <a16:creationId xmlns:a16="http://schemas.microsoft.com/office/drawing/2014/main" id="{D9833D61-8357-D762-166B-A3E20CE4D7DB}"/>
              </a:ext>
            </a:extLst>
          </p:cNvPr>
          <p:cNvCxnSpPr/>
          <p:nvPr/>
        </p:nvCxnSpPr>
        <p:spPr>
          <a:xfrm>
            <a:off x="3131840" y="5373216"/>
            <a:ext cx="2736850" cy="0"/>
          </a:xfrm>
          <a:prstGeom prst="line">
            <a:avLst/>
          </a:prstGeom>
        </p:spPr>
        <p:style>
          <a:lnRef idx="2">
            <a:schemeClr val="dk1"/>
          </a:lnRef>
          <a:fillRef idx="0">
            <a:schemeClr val="dk1"/>
          </a:fillRef>
          <a:effectRef idx="1">
            <a:schemeClr val="dk1"/>
          </a:effectRef>
          <a:fontRef idx="minor">
            <a:schemeClr val="tx1"/>
          </a:fontRef>
        </p:style>
      </p:cxnSp>
      <p:sp>
        <p:nvSpPr>
          <p:cNvPr id="25606" name="10 - Ορθογώνιο">
            <a:extLst>
              <a:ext uri="{FF2B5EF4-FFF2-40B4-BE49-F238E27FC236}">
                <a16:creationId xmlns:a16="http://schemas.microsoft.com/office/drawing/2014/main" id="{AB763B88-867F-F77D-7362-3EC14B3BFB00}"/>
              </a:ext>
            </a:extLst>
          </p:cNvPr>
          <p:cNvSpPr>
            <a:spLocks noChangeArrowheads="1"/>
          </p:cNvSpPr>
          <p:nvPr/>
        </p:nvSpPr>
        <p:spPr bwMode="auto">
          <a:xfrm>
            <a:off x="3471565" y="4865216"/>
            <a:ext cx="10287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l-GR" altLang="en-US" sz="6000" dirty="0">
                <a:sym typeface="Wingdings" panose="05000000000000000000" pitchFamily="2" charset="2"/>
              </a:rPr>
              <a:t></a:t>
            </a:r>
            <a:endParaRPr lang="el-GR" altLang="en-US" sz="6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Τίτλος">
            <a:extLst>
              <a:ext uri="{FF2B5EF4-FFF2-40B4-BE49-F238E27FC236}">
                <a16:creationId xmlns:a16="http://schemas.microsoft.com/office/drawing/2014/main" id="{F81FDE3F-3BCD-07FF-E047-ACF7C860642D}"/>
              </a:ext>
            </a:extLst>
          </p:cNvPr>
          <p:cNvSpPr>
            <a:spLocks noGrp="1"/>
          </p:cNvSpPr>
          <p:nvPr>
            <p:ph type="title"/>
          </p:nvPr>
        </p:nvSpPr>
        <p:spPr/>
        <p:txBody>
          <a:bodyPr/>
          <a:lstStyle/>
          <a:p>
            <a:r>
              <a:rPr lang="el-GR" altLang="en-US"/>
              <a:t>Γραφικές Κλίμακες</a:t>
            </a:r>
          </a:p>
        </p:txBody>
      </p:sp>
      <p:sp>
        <p:nvSpPr>
          <p:cNvPr id="26627" name="2 - Θέση περιεχομένου">
            <a:extLst>
              <a:ext uri="{FF2B5EF4-FFF2-40B4-BE49-F238E27FC236}">
                <a16:creationId xmlns:a16="http://schemas.microsoft.com/office/drawing/2014/main" id="{5EDBB209-D76E-AD83-46C5-C4EA453E50B0}"/>
              </a:ext>
            </a:extLst>
          </p:cNvPr>
          <p:cNvSpPr>
            <a:spLocks noGrp="1"/>
          </p:cNvSpPr>
          <p:nvPr>
            <p:ph idx="1"/>
          </p:nvPr>
        </p:nvSpPr>
        <p:spPr>
          <a:xfrm>
            <a:off x="395288" y="1412875"/>
            <a:ext cx="8229600" cy="4525963"/>
          </a:xfrm>
        </p:spPr>
        <p:txBody>
          <a:bodyPr/>
          <a:lstStyle/>
          <a:p>
            <a:pPr>
              <a:buFont typeface="Wingdings" panose="05000000000000000000" pitchFamily="2" charset="2"/>
              <a:buChar char="q"/>
            </a:pPr>
            <a:r>
              <a:rPr lang="el-GR" altLang="en-US" sz="2800"/>
              <a:t>Κλίμακα των χαμόγελων (</a:t>
            </a:r>
            <a:r>
              <a:rPr lang="en-US" altLang="en-US" sz="2800"/>
              <a:t>smiley scale)</a:t>
            </a:r>
            <a:r>
              <a:rPr lang="el-GR" altLang="en-US" sz="2800"/>
              <a:t>.</a:t>
            </a:r>
            <a:endParaRPr lang="en-US" altLang="en-US" sz="2800"/>
          </a:p>
          <a:p>
            <a:pPr>
              <a:buFont typeface="Wingdings" panose="05000000000000000000" pitchFamily="2" charset="2"/>
              <a:buChar char="q"/>
            </a:pPr>
            <a:r>
              <a:rPr lang="el-GR" altLang="en-US" sz="2800"/>
              <a:t>Δυνατότητα χρήσης σε όλες τις ηλικίες, σε μικρά παιδιά, σε άτομα με γλωσσικές δυσκολίες, που δε γνωρίζουν καλά την Ελληνική γλώσσα.</a:t>
            </a:r>
          </a:p>
        </p:txBody>
      </p:sp>
      <p:pic>
        <p:nvPicPr>
          <p:cNvPr id="26628" name="Picture 2" descr="https://encrypted-tbn3.gstatic.com/images?q=tbn:ANd9GcRxMy0MfQWvW7-hDW6MQQVug_ep2t9KTNK_CowyN02FjoBX9tnv">
            <a:extLst>
              <a:ext uri="{FF2B5EF4-FFF2-40B4-BE49-F238E27FC236}">
                <a16:creationId xmlns:a16="http://schemas.microsoft.com/office/drawing/2014/main" id="{4EC816CA-4842-799A-77E5-6F7103E041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57563"/>
            <a:ext cx="9109075"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4" descr="https://encrypted-tbn2.gstatic.com/images?q=tbn:ANd9GcT-FEXKXDpLuqSSNhNgU3IYU2NTVQ-5p0ug36xVbIP3K_jNILuZcg">
            <a:extLst>
              <a:ext uri="{FF2B5EF4-FFF2-40B4-BE49-F238E27FC236}">
                <a16:creationId xmlns:a16="http://schemas.microsoft.com/office/drawing/2014/main" id="{7002186D-5B93-71C9-C80C-49968818D5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013325"/>
            <a:ext cx="9144000"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a:extLst>
              <a:ext uri="{FF2B5EF4-FFF2-40B4-BE49-F238E27FC236}">
                <a16:creationId xmlns:a16="http://schemas.microsoft.com/office/drawing/2014/main" id="{D03CE957-58F6-8294-21E5-1240F95D2CA8}"/>
              </a:ext>
            </a:extLst>
          </p:cNvPr>
          <p:cNvSpPr>
            <a:spLocks noGrp="1"/>
          </p:cNvSpPr>
          <p:nvPr>
            <p:ph type="title"/>
          </p:nvPr>
        </p:nvSpPr>
        <p:spPr/>
        <p:txBody>
          <a:bodyPr/>
          <a:lstStyle/>
          <a:p>
            <a:r>
              <a:rPr lang="el-GR" altLang="en-US"/>
              <a:t>Κλίμακες Σταθερού Αθροίσματος</a:t>
            </a:r>
          </a:p>
        </p:txBody>
      </p:sp>
      <p:sp>
        <p:nvSpPr>
          <p:cNvPr id="27651" name="2 - Θέση περιεχομένου">
            <a:extLst>
              <a:ext uri="{FF2B5EF4-FFF2-40B4-BE49-F238E27FC236}">
                <a16:creationId xmlns:a16="http://schemas.microsoft.com/office/drawing/2014/main" id="{D73CAF87-9323-A3E7-6DDB-C57A3A4A37AE}"/>
              </a:ext>
            </a:extLst>
          </p:cNvPr>
          <p:cNvSpPr>
            <a:spLocks noGrp="1"/>
          </p:cNvSpPr>
          <p:nvPr>
            <p:ph idx="1"/>
          </p:nvPr>
        </p:nvSpPr>
        <p:spPr>
          <a:xfrm>
            <a:off x="457200" y="1600200"/>
            <a:ext cx="8229600" cy="2116138"/>
          </a:xfrm>
        </p:spPr>
        <p:txBody>
          <a:bodyPr/>
          <a:lstStyle/>
          <a:p>
            <a:r>
              <a:rPr lang="el-GR" altLang="en-US" sz="2400"/>
              <a:t>Οι ερωτώμενοι καλούνται να κατανείμουν ένα σταθερό αριθμό (π.χ. 100 μονάδες) σε διάφορα χαρακτηριστικά προκειμένου να δηλώσουν τη σημασία του κάθε χαρακτηριστικού για αυτούς. </a:t>
            </a:r>
          </a:p>
          <a:p>
            <a:r>
              <a:rPr lang="el-GR" altLang="en-US" sz="2400"/>
              <a:t>Έρευνες για προτιμήσεις.</a:t>
            </a:r>
          </a:p>
          <a:p>
            <a:r>
              <a:rPr lang="el-GR" altLang="en-US" sz="2400"/>
              <a:t>Κατάλληλες για άτομα υψηλού μορφωτικού επιπέδου.</a:t>
            </a:r>
          </a:p>
        </p:txBody>
      </p:sp>
      <p:sp>
        <p:nvSpPr>
          <p:cNvPr id="4" name="3 - Ορθογώνιο">
            <a:extLst>
              <a:ext uri="{FF2B5EF4-FFF2-40B4-BE49-F238E27FC236}">
                <a16:creationId xmlns:a16="http://schemas.microsoft.com/office/drawing/2014/main" id="{BE8394B4-0CBA-DD31-A6DD-F50F7A8546D8}"/>
              </a:ext>
            </a:extLst>
          </p:cNvPr>
          <p:cNvSpPr/>
          <p:nvPr/>
        </p:nvSpPr>
        <p:spPr>
          <a:xfrm>
            <a:off x="675655" y="4277821"/>
            <a:ext cx="8496945" cy="2308324"/>
          </a:xfrm>
          <a:prstGeom prst="rect">
            <a:avLst/>
          </a:prstGeom>
        </p:spPr>
        <p:txBody>
          <a:bodyPr wrap="square">
            <a:spAutoFit/>
          </a:bodyPr>
          <a:lstStyle/>
          <a:p>
            <a:pPr>
              <a:defRPr/>
            </a:pPr>
            <a:r>
              <a:rPr lang="el-GR" dirty="0">
                <a:latin typeface="+mn-lt"/>
                <a:cs typeface="Arial" charset="0"/>
              </a:rPr>
              <a:t>Να  κατανείμετε 100 βαθμούς στα παρακάτω χαρακτηριστικά ενός αυτοκινήτου ανάλογα με το πόσο σημαντικό είναι το κάθε χαρακτηριστικό για εσάς.</a:t>
            </a:r>
          </a:p>
          <a:p>
            <a:pPr>
              <a:defRPr/>
            </a:pPr>
            <a:endParaRPr lang="el-GR" dirty="0">
              <a:latin typeface="+mn-lt"/>
              <a:cs typeface="Arial" charset="0"/>
            </a:endParaRPr>
          </a:p>
          <a:p>
            <a:pPr>
              <a:defRPr/>
            </a:pPr>
            <a:r>
              <a:rPr lang="el-GR" dirty="0">
                <a:latin typeface="+mn-lt"/>
                <a:cs typeface="Arial" charset="0"/>
              </a:rPr>
              <a:t>Ασφάλεια  _________		</a:t>
            </a:r>
          </a:p>
          <a:p>
            <a:pPr>
              <a:defRPr/>
            </a:pPr>
            <a:r>
              <a:rPr lang="el-GR" dirty="0">
                <a:latin typeface="+mn-lt"/>
                <a:cs typeface="Arial" charset="0"/>
              </a:rPr>
              <a:t>Εμφάνιση   _________</a:t>
            </a:r>
          </a:p>
          <a:p>
            <a:pPr>
              <a:defRPr/>
            </a:pPr>
            <a:r>
              <a:rPr lang="el-GR" dirty="0">
                <a:latin typeface="+mn-lt"/>
                <a:cs typeface="Arial" charset="0"/>
              </a:rPr>
              <a:t>Ταχύτητα   _________</a:t>
            </a:r>
          </a:p>
          <a:p>
            <a:pPr>
              <a:defRPr/>
            </a:pPr>
            <a:r>
              <a:rPr lang="el-GR" dirty="0">
                <a:latin typeface="+mn-lt"/>
                <a:cs typeface="Arial" charset="0"/>
              </a:rPr>
              <a:t>Τιμή	    _________</a:t>
            </a:r>
          </a:p>
          <a:p>
            <a:pPr>
              <a:defRPr/>
            </a:pPr>
            <a:r>
              <a:rPr lang="el-GR" dirty="0">
                <a:latin typeface="+mn-lt"/>
                <a:cs typeface="Arial" charset="0"/>
              </a:rPr>
              <a:t>Αξεσουάρ  _________</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A78B7BA-0850-143D-0268-213B6BFEB971}"/>
              </a:ext>
            </a:extLst>
          </p:cNvPr>
          <p:cNvSpPr>
            <a:spLocks noGrp="1"/>
          </p:cNvSpPr>
          <p:nvPr>
            <p:ph type="title"/>
          </p:nvPr>
        </p:nvSpPr>
        <p:spPr>
          <a:xfrm>
            <a:off x="590550" y="-26988"/>
            <a:ext cx="8229600" cy="1143001"/>
          </a:xfrm>
        </p:spPr>
        <p:txBody>
          <a:bodyPr/>
          <a:lstStyle/>
          <a:p>
            <a:pPr eaLnBrk="1" hangingPunct="1"/>
            <a:r>
              <a:rPr lang="el-GR" altLang="en-US" sz="5400"/>
              <a:t>Ερωτηματολόγιο</a:t>
            </a:r>
            <a:endParaRPr lang="en-US" altLang="en-US" sz="5400"/>
          </a:p>
        </p:txBody>
      </p:sp>
      <p:sp>
        <p:nvSpPr>
          <p:cNvPr id="4099" name="4 - Θέση περιεχομένου">
            <a:extLst>
              <a:ext uri="{FF2B5EF4-FFF2-40B4-BE49-F238E27FC236}">
                <a16:creationId xmlns:a16="http://schemas.microsoft.com/office/drawing/2014/main" id="{5A61CF11-2051-780A-64AC-BAFEFB4E9CCC}"/>
              </a:ext>
            </a:extLst>
          </p:cNvPr>
          <p:cNvSpPr>
            <a:spLocks noGrp="1"/>
          </p:cNvSpPr>
          <p:nvPr>
            <p:ph idx="1"/>
          </p:nvPr>
        </p:nvSpPr>
        <p:spPr>
          <a:xfrm>
            <a:off x="539750" y="1135063"/>
            <a:ext cx="8820150" cy="4814887"/>
          </a:xfrm>
        </p:spPr>
        <p:txBody>
          <a:bodyPr/>
          <a:lstStyle/>
          <a:p>
            <a:pPr>
              <a:buFont typeface="Wingdings" panose="05000000000000000000" pitchFamily="2" charset="2"/>
              <a:buChar char="ü"/>
            </a:pPr>
            <a:r>
              <a:rPr lang="el-GR" altLang="en-US" sz="2500"/>
              <a:t>Τυποποιημένη ομάδα ερωτήσεων για συλλογή συγκεκριμένων πληροφοριών.</a:t>
            </a:r>
          </a:p>
          <a:p>
            <a:pPr>
              <a:buFont typeface="Wingdings" panose="05000000000000000000" pitchFamily="2" charset="2"/>
              <a:buChar char="ü"/>
            </a:pPr>
            <a:r>
              <a:rPr lang="el-GR" altLang="en-US" sz="2500"/>
              <a:t>Σκοπός είναι η ελαχιστοποίηση του σφάλματος απόκρισης.</a:t>
            </a:r>
          </a:p>
          <a:p>
            <a:pPr>
              <a:buFont typeface="Wingdings" panose="05000000000000000000" pitchFamily="2" charset="2"/>
              <a:buChar char="ü"/>
            </a:pPr>
            <a:r>
              <a:rPr lang="el-GR" altLang="en-US" sz="2500"/>
              <a:t>Η χρήση του ενδείκνυται όταν υπάρχουν περιορισμένοι πόροι (χρήματα και χρόνος).</a:t>
            </a:r>
          </a:p>
          <a:p>
            <a:pPr>
              <a:buFont typeface="Wingdings" panose="05000000000000000000" pitchFamily="2" charset="2"/>
              <a:buChar char="ü"/>
            </a:pPr>
            <a:r>
              <a:rPr lang="el-GR" altLang="en-US" sz="2500"/>
              <a:t>Φθηνή μέθοδος συλλογής δεδομένων. </a:t>
            </a:r>
          </a:p>
          <a:p>
            <a:pPr>
              <a:buFont typeface="Wingdings" panose="05000000000000000000" pitchFamily="2" charset="2"/>
              <a:buChar char="ü"/>
            </a:pPr>
            <a:r>
              <a:rPr lang="el-GR" altLang="en-US" sz="2500"/>
              <a:t>Προστασία των προσωπικών δεδομένων του ερευνητή</a:t>
            </a:r>
          </a:p>
          <a:p>
            <a:pPr lvl="4">
              <a:buFont typeface="Wingdings" panose="05000000000000000000" pitchFamily="2" charset="2"/>
              <a:buChar char="Ø"/>
            </a:pPr>
            <a:r>
              <a:rPr lang="el-GR" altLang="en-US"/>
              <a:t>Ανωνυμία </a:t>
            </a:r>
          </a:p>
          <a:p>
            <a:pPr lvl="4">
              <a:buFont typeface="Wingdings" panose="05000000000000000000" pitchFamily="2" charset="2"/>
              <a:buChar char="Ø"/>
            </a:pPr>
            <a:r>
              <a:rPr lang="el-GR" altLang="en-US"/>
              <a:t>Εμπιστευτικότητα </a:t>
            </a:r>
          </a:p>
        </p:txBody>
      </p:sp>
      <p:sp>
        <p:nvSpPr>
          <p:cNvPr id="6" name="5 - TextBox">
            <a:extLst>
              <a:ext uri="{FF2B5EF4-FFF2-40B4-BE49-F238E27FC236}">
                <a16:creationId xmlns:a16="http://schemas.microsoft.com/office/drawing/2014/main" id="{C919034C-3DE0-5234-6152-D1E9DF836408}"/>
              </a:ext>
            </a:extLst>
          </p:cNvPr>
          <p:cNvSpPr txBox="1"/>
          <p:nvPr/>
        </p:nvSpPr>
        <p:spPr>
          <a:xfrm>
            <a:off x="3635375" y="5445125"/>
            <a:ext cx="5508625" cy="138588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a:defRPr/>
            </a:pPr>
            <a:r>
              <a:rPr lang="el-GR" sz="2800" i="1" dirty="0"/>
              <a:t>Οδηγεί σε ειλικρινείς απαντήσεις ειδικά όταν πρόκειται για ευαίσθητα δεδομένα.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Τίτλος">
            <a:extLst>
              <a:ext uri="{FF2B5EF4-FFF2-40B4-BE49-F238E27FC236}">
                <a16:creationId xmlns:a16="http://schemas.microsoft.com/office/drawing/2014/main" id="{7214CEB2-0331-B0BF-F0D5-C9E4871CE2CC}"/>
              </a:ext>
            </a:extLst>
          </p:cNvPr>
          <p:cNvSpPr>
            <a:spLocks noGrp="1"/>
          </p:cNvSpPr>
          <p:nvPr>
            <p:ph type="title"/>
          </p:nvPr>
        </p:nvSpPr>
        <p:spPr/>
        <p:txBody>
          <a:bodyPr/>
          <a:lstStyle/>
          <a:p>
            <a:r>
              <a:rPr lang="el-GR" altLang="en-US"/>
              <a:t>Κλίμακα Σημαντικού Διαφορικού (</a:t>
            </a:r>
            <a:r>
              <a:rPr lang="en-US" altLang="en-US"/>
              <a:t>Semantic Differential Scale)</a:t>
            </a:r>
            <a:endParaRPr lang="el-GR" altLang="en-US"/>
          </a:p>
        </p:txBody>
      </p:sp>
      <p:sp>
        <p:nvSpPr>
          <p:cNvPr id="28675" name="2 - Θέση περιεχομένου">
            <a:extLst>
              <a:ext uri="{FF2B5EF4-FFF2-40B4-BE49-F238E27FC236}">
                <a16:creationId xmlns:a16="http://schemas.microsoft.com/office/drawing/2014/main" id="{2EB6554A-F51C-77CD-ADF1-7AFC23C7BFBB}"/>
              </a:ext>
            </a:extLst>
          </p:cNvPr>
          <p:cNvSpPr>
            <a:spLocks noGrp="1"/>
          </p:cNvSpPr>
          <p:nvPr>
            <p:ph idx="1"/>
          </p:nvPr>
        </p:nvSpPr>
        <p:spPr>
          <a:xfrm>
            <a:off x="457200" y="1855788"/>
            <a:ext cx="8229600" cy="4525962"/>
          </a:xfrm>
        </p:spPr>
        <p:txBody>
          <a:bodyPr/>
          <a:lstStyle/>
          <a:p>
            <a:r>
              <a:rPr lang="el-GR" altLang="en-US" sz="2400"/>
              <a:t>5 βάθμιες ή 7 βάθμιες διπολικές κλίμακες αξιολόγησης.</a:t>
            </a:r>
          </a:p>
          <a:p>
            <a:pPr>
              <a:buFontTx/>
              <a:buNone/>
            </a:pPr>
            <a:endParaRPr lang="el-GR" altLang="en-US" sz="2400"/>
          </a:p>
          <a:p>
            <a:r>
              <a:rPr lang="el-GR" altLang="en-US" sz="2400"/>
              <a:t>Οι δυο πόλοι έχουν αντίθετους επιθετικούς προσδιορισμούς όπως καλό – κακό, ενδιαφέρον-βαρετό, ακριβό – φθηνό.</a:t>
            </a:r>
          </a:p>
          <a:p>
            <a:endParaRPr lang="el-GR" altLang="en-US" sz="2400"/>
          </a:p>
        </p:txBody>
      </p:sp>
      <p:sp>
        <p:nvSpPr>
          <p:cNvPr id="4" name="3 - Ορθογώνιο">
            <a:extLst>
              <a:ext uri="{FF2B5EF4-FFF2-40B4-BE49-F238E27FC236}">
                <a16:creationId xmlns:a16="http://schemas.microsoft.com/office/drawing/2014/main" id="{2B16EAB4-67DB-2300-AD02-9A7E0286B877}"/>
              </a:ext>
            </a:extLst>
          </p:cNvPr>
          <p:cNvSpPr/>
          <p:nvPr/>
        </p:nvSpPr>
        <p:spPr>
          <a:xfrm>
            <a:off x="457200" y="4270375"/>
            <a:ext cx="6229350" cy="523875"/>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a:spAutoFit/>
          </a:bodyPr>
          <a:lstStyle/>
          <a:p>
            <a:pPr>
              <a:defRPr/>
            </a:pPr>
            <a:r>
              <a:rPr lang="el-GR" sz="2800" dirty="0">
                <a:solidFill>
                  <a:schemeClr val="tx1"/>
                </a:solidFill>
              </a:rPr>
              <a:t>Η ταινία που παρακολουθήσατε ήταν:</a:t>
            </a:r>
          </a:p>
        </p:txBody>
      </p:sp>
      <p:graphicFrame>
        <p:nvGraphicFramePr>
          <p:cNvPr id="5" name="4 - Πίνακας">
            <a:extLst>
              <a:ext uri="{FF2B5EF4-FFF2-40B4-BE49-F238E27FC236}">
                <a16:creationId xmlns:a16="http://schemas.microsoft.com/office/drawing/2014/main" id="{35A06F9C-5C7D-95F3-2689-AC3656CABD96}"/>
              </a:ext>
            </a:extLst>
          </p:cNvPr>
          <p:cNvGraphicFramePr>
            <a:graphicFrameLocks noGrp="1"/>
          </p:cNvGraphicFramePr>
          <p:nvPr>
            <p:extLst>
              <p:ext uri="{D42A27DB-BD31-4B8C-83A1-F6EECF244321}">
                <p14:modId xmlns:p14="http://schemas.microsoft.com/office/powerpoint/2010/main" val="2366778678"/>
              </p:ext>
            </p:extLst>
          </p:nvPr>
        </p:nvGraphicFramePr>
        <p:xfrm>
          <a:off x="611188" y="5013325"/>
          <a:ext cx="8532810" cy="1011238"/>
        </p:xfrm>
        <a:graphic>
          <a:graphicData uri="http://schemas.openxmlformats.org/drawingml/2006/table">
            <a:tbl>
              <a:tblPr firstRow="1" bandRow="1">
                <a:tableStyleId>{5C22544A-7EE6-4342-B048-85BDC9FD1C3A}</a:tableStyleId>
              </a:tblPr>
              <a:tblGrid>
                <a:gridCol w="1706562">
                  <a:extLst>
                    <a:ext uri="{9D8B030D-6E8A-4147-A177-3AD203B41FA5}">
                      <a16:colId xmlns:a16="http://schemas.microsoft.com/office/drawing/2014/main" val="20000"/>
                    </a:ext>
                  </a:extLst>
                </a:gridCol>
                <a:gridCol w="1706562">
                  <a:extLst>
                    <a:ext uri="{9D8B030D-6E8A-4147-A177-3AD203B41FA5}">
                      <a16:colId xmlns:a16="http://schemas.microsoft.com/office/drawing/2014/main" val="20001"/>
                    </a:ext>
                  </a:extLst>
                </a:gridCol>
                <a:gridCol w="1706562">
                  <a:extLst>
                    <a:ext uri="{9D8B030D-6E8A-4147-A177-3AD203B41FA5}">
                      <a16:colId xmlns:a16="http://schemas.microsoft.com/office/drawing/2014/main" val="20002"/>
                    </a:ext>
                  </a:extLst>
                </a:gridCol>
                <a:gridCol w="1706562">
                  <a:extLst>
                    <a:ext uri="{9D8B030D-6E8A-4147-A177-3AD203B41FA5}">
                      <a16:colId xmlns:a16="http://schemas.microsoft.com/office/drawing/2014/main" val="20003"/>
                    </a:ext>
                  </a:extLst>
                </a:gridCol>
                <a:gridCol w="1706562">
                  <a:extLst>
                    <a:ext uri="{9D8B030D-6E8A-4147-A177-3AD203B41FA5}">
                      <a16:colId xmlns:a16="http://schemas.microsoft.com/office/drawing/2014/main" val="20004"/>
                    </a:ext>
                  </a:extLst>
                </a:gridCol>
              </a:tblGrid>
              <a:tr h="640281">
                <a:tc>
                  <a:txBody>
                    <a:bodyPr/>
                    <a:lstStyle/>
                    <a:p>
                      <a:endParaRPr lang="el-GR" sz="1800" dirty="0">
                        <a:solidFill>
                          <a:schemeClr val="tx1"/>
                        </a:solidFill>
                      </a:endParaRPr>
                    </a:p>
                  </a:txBody>
                  <a:tcPr marL="91444" marR="91444" marT="45734" marB="45734">
                    <a:solidFill>
                      <a:schemeClr val="bg1"/>
                    </a:solidFill>
                  </a:tcPr>
                </a:tc>
                <a:tc>
                  <a:txBody>
                    <a:bodyPr/>
                    <a:lstStyle/>
                    <a:p>
                      <a:r>
                        <a:rPr lang="el-GR" sz="1800" dirty="0">
                          <a:solidFill>
                            <a:schemeClr val="tx1"/>
                          </a:solidFill>
                        </a:rPr>
                        <a:t>Αρνητικό</a:t>
                      </a:r>
                    </a:p>
                  </a:txBody>
                  <a:tcPr marL="91444" marR="91444" marT="45734" marB="45734">
                    <a:solidFill>
                      <a:schemeClr val="bg1"/>
                    </a:solidFill>
                  </a:tcPr>
                </a:tc>
                <a:tc>
                  <a:txBody>
                    <a:bodyPr/>
                    <a:lstStyle/>
                    <a:p>
                      <a:r>
                        <a:rPr lang="el-GR" sz="1800" dirty="0">
                          <a:solidFill>
                            <a:schemeClr val="tx1"/>
                          </a:solidFill>
                        </a:rPr>
                        <a:t>Ουδέτερο</a:t>
                      </a:r>
                    </a:p>
                  </a:txBody>
                  <a:tcPr marL="91444" marR="91444" marT="45734" marB="45734">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a:solidFill>
                            <a:schemeClr val="tx1"/>
                          </a:solidFill>
                        </a:rPr>
                        <a:t>Θετικό</a:t>
                      </a:r>
                    </a:p>
                    <a:p>
                      <a:endParaRPr lang="el-GR" sz="1800" dirty="0">
                        <a:solidFill>
                          <a:schemeClr val="tx1"/>
                        </a:solidFill>
                      </a:endParaRPr>
                    </a:p>
                  </a:txBody>
                  <a:tcPr marL="91444" marR="91444" marT="45734" marB="45734">
                    <a:solidFill>
                      <a:schemeClr val="bg1"/>
                    </a:solidFill>
                  </a:tcPr>
                </a:tc>
                <a:tc>
                  <a:txBody>
                    <a:bodyPr/>
                    <a:lstStyle/>
                    <a:p>
                      <a:endParaRPr lang="el-GR" sz="1800">
                        <a:solidFill>
                          <a:schemeClr val="tx1"/>
                        </a:solidFill>
                      </a:endParaRPr>
                    </a:p>
                  </a:txBody>
                  <a:tcPr marL="91444" marR="91444" marT="45734" marB="45734">
                    <a:solidFill>
                      <a:schemeClr val="bg1"/>
                    </a:solidFill>
                  </a:tcPr>
                </a:tc>
                <a:extLst>
                  <a:ext uri="{0D108BD9-81ED-4DB2-BD59-A6C34878D82A}">
                    <a16:rowId xmlns:a16="http://schemas.microsoft.com/office/drawing/2014/main" val="10000"/>
                  </a:ext>
                </a:extLst>
              </a:tr>
              <a:tr h="370957">
                <a:tc>
                  <a:txBody>
                    <a:bodyPr/>
                    <a:lstStyle/>
                    <a:p>
                      <a:r>
                        <a:rPr lang="el-GR" sz="1800" dirty="0">
                          <a:solidFill>
                            <a:schemeClr val="tx1"/>
                          </a:solidFill>
                        </a:rPr>
                        <a:t>Βαρετή</a:t>
                      </a:r>
                    </a:p>
                  </a:txBody>
                  <a:tcPr marL="91444" marR="91444" marT="45734" marB="45734">
                    <a:solidFill>
                      <a:schemeClr val="bg1"/>
                    </a:solidFill>
                  </a:tcPr>
                </a:tc>
                <a:tc gridSpan="3">
                  <a:txBody>
                    <a:bodyPr/>
                    <a:lstStyle/>
                    <a:p>
                      <a:r>
                        <a:rPr lang="el-GR" sz="1800" dirty="0">
                          <a:solidFill>
                            <a:schemeClr val="tx1"/>
                          </a:solidFill>
                        </a:rPr>
                        <a:t>____</a:t>
                      </a:r>
                      <a:r>
                        <a:rPr lang="el-GR" sz="1800" baseline="0" dirty="0">
                          <a:solidFill>
                            <a:schemeClr val="tx1"/>
                          </a:solidFill>
                        </a:rPr>
                        <a:t>       ____       ____     ____      ____</a:t>
                      </a:r>
                      <a:endParaRPr lang="el-GR" sz="1800" dirty="0">
                        <a:solidFill>
                          <a:schemeClr val="tx1"/>
                        </a:solidFill>
                      </a:endParaRPr>
                    </a:p>
                  </a:txBody>
                  <a:tcPr marL="91444" marR="91444" marT="45734" marB="45734">
                    <a:solidFill>
                      <a:schemeClr val="bg1"/>
                    </a:solidFill>
                  </a:tcPr>
                </a:tc>
                <a:tc hMerge="1">
                  <a:txBody>
                    <a:bodyPr/>
                    <a:lstStyle/>
                    <a:p>
                      <a:endParaRPr lang="el-GR" dirty="0"/>
                    </a:p>
                  </a:txBody>
                  <a:tcPr/>
                </a:tc>
                <a:tc hMerge="1">
                  <a:txBody>
                    <a:bodyPr/>
                    <a:lstStyle/>
                    <a:p>
                      <a:endParaRPr lang="el-GR" dirty="0"/>
                    </a:p>
                  </a:txBody>
                  <a:tcPr/>
                </a:tc>
                <a:tc>
                  <a:txBody>
                    <a:bodyPr/>
                    <a:lstStyle/>
                    <a:p>
                      <a:r>
                        <a:rPr lang="el-GR" sz="1800" dirty="0">
                          <a:solidFill>
                            <a:schemeClr val="tx1"/>
                          </a:solidFill>
                        </a:rPr>
                        <a:t>Ενδιαφέρουσα</a:t>
                      </a:r>
                    </a:p>
                  </a:txBody>
                  <a:tcPr marL="91444" marR="91444" marT="45734" marB="45734">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Τίτλος">
            <a:extLst>
              <a:ext uri="{FF2B5EF4-FFF2-40B4-BE49-F238E27FC236}">
                <a16:creationId xmlns:a16="http://schemas.microsoft.com/office/drawing/2014/main" id="{E010E274-ADFF-7B71-888C-841709DCC8FC}"/>
              </a:ext>
            </a:extLst>
          </p:cNvPr>
          <p:cNvSpPr>
            <a:spLocks noGrp="1"/>
          </p:cNvSpPr>
          <p:nvPr>
            <p:ph type="title"/>
          </p:nvPr>
        </p:nvSpPr>
        <p:spPr/>
        <p:txBody>
          <a:bodyPr/>
          <a:lstStyle/>
          <a:p>
            <a:r>
              <a:rPr lang="el-GR" altLang="en-US"/>
              <a:t>Διατύπωση Ερωτήσεων</a:t>
            </a:r>
          </a:p>
        </p:txBody>
      </p:sp>
      <p:sp>
        <p:nvSpPr>
          <p:cNvPr id="29699" name="2 - Θέση περιεχομένου">
            <a:extLst>
              <a:ext uri="{FF2B5EF4-FFF2-40B4-BE49-F238E27FC236}">
                <a16:creationId xmlns:a16="http://schemas.microsoft.com/office/drawing/2014/main" id="{9F48E481-9FE5-9E22-826F-D29886D0E595}"/>
              </a:ext>
            </a:extLst>
          </p:cNvPr>
          <p:cNvSpPr>
            <a:spLocks noGrp="1"/>
          </p:cNvSpPr>
          <p:nvPr>
            <p:ph idx="1"/>
          </p:nvPr>
        </p:nvSpPr>
        <p:spPr>
          <a:xfrm>
            <a:off x="827584" y="1772816"/>
            <a:ext cx="8964612" cy="4525963"/>
          </a:xfrm>
        </p:spPr>
        <p:txBody>
          <a:bodyPr/>
          <a:lstStyle/>
          <a:p>
            <a:r>
              <a:rPr lang="el-GR" altLang="en-US" dirty="0"/>
              <a:t>Χαρακτηριστικά ατόμων στους οποίους απευθύνεται το ερωτηματολόγιο.</a:t>
            </a:r>
          </a:p>
          <a:p>
            <a:pPr>
              <a:buFontTx/>
              <a:buNone/>
            </a:pPr>
            <a:endParaRPr lang="el-GR" altLang="en-US" dirty="0"/>
          </a:p>
          <a:p>
            <a:r>
              <a:rPr lang="el-GR" altLang="en-US" dirty="0"/>
              <a:t>Ο σκοπός του ερωτηματολογίου.</a:t>
            </a:r>
          </a:p>
          <a:p>
            <a:pPr>
              <a:buFontTx/>
              <a:buNone/>
            </a:pPr>
            <a:endParaRPr lang="el-GR" altLang="en-US" dirty="0"/>
          </a:p>
          <a:p>
            <a:r>
              <a:rPr lang="el-GR" altLang="en-US" dirty="0"/>
              <a:t>Η θέση των ερωτήσεων μέσα στο ερωτηματολόγιο.</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a:extLst>
              <a:ext uri="{FF2B5EF4-FFF2-40B4-BE49-F238E27FC236}">
                <a16:creationId xmlns:a16="http://schemas.microsoft.com/office/drawing/2014/main" id="{C587778D-3FB9-AB1A-529D-90018925985D}"/>
              </a:ext>
            </a:extLst>
          </p:cNvPr>
          <p:cNvSpPr>
            <a:spLocks noGrp="1"/>
          </p:cNvSpPr>
          <p:nvPr>
            <p:ph type="title"/>
          </p:nvPr>
        </p:nvSpPr>
        <p:spPr/>
        <p:txBody>
          <a:bodyPr/>
          <a:lstStyle/>
          <a:p>
            <a:r>
              <a:rPr lang="el-GR" altLang="en-US"/>
              <a:t>Συμβουλές  Διατύπωσης</a:t>
            </a:r>
          </a:p>
        </p:txBody>
      </p:sp>
      <p:sp>
        <p:nvSpPr>
          <p:cNvPr id="30723" name="2 - Θέση περιεχομένου">
            <a:extLst>
              <a:ext uri="{FF2B5EF4-FFF2-40B4-BE49-F238E27FC236}">
                <a16:creationId xmlns:a16="http://schemas.microsoft.com/office/drawing/2014/main" id="{0572A51C-11E3-9C34-00D5-2730CF5D318A}"/>
              </a:ext>
            </a:extLst>
          </p:cNvPr>
          <p:cNvSpPr>
            <a:spLocks noGrp="1"/>
          </p:cNvSpPr>
          <p:nvPr>
            <p:ph idx="1"/>
          </p:nvPr>
        </p:nvSpPr>
        <p:spPr/>
        <p:txBody>
          <a:bodyPr/>
          <a:lstStyle/>
          <a:p>
            <a:r>
              <a:rPr lang="el-GR" altLang="en-US"/>
              <a:t>Χρήση απλών λέξεων: Λεξιλόγιο που χρησιμοποιεί το δείγμα – ανάλογα με τις ικανότητες του δείγματος.</a:t>
            </a:r>
          </a:p>
          <a:p>
            <a:r>
              <a:rPr lang="el-GR" altLang="en-US"/>
              <a:t>Για παράδειγμα ένω ερωτηματολόγιο σε εφήβους.</a:t>
            </a:r>
          </a:p>
          <a:p>
            <a:pPr lvl="4"/>
            <a:r>
              <a:rPr lang="el-GR" altLang="en-US" sz="2400"/>
              <a:t>Αποφυγή λέξεων που προκαλούν σύγχυση</a:t>
            </a:r>
          </a:p>
          <a:p>
            <a:pPr lvl="4"/>
            <a:r>
              <a:rPr lang="el-GR" altLang="en-US" sz="2400"/>
              <a:t>Αποφυγή λέξεων με διπλή σημασία.</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a:extLst>
              <a:ext uri="{FF2B5EF4-FFF2-40B4-BE49-F238E27FC236}">
                <a16:creationId xmlns:a16="http://schemas.microsoft.com/office/drawing/2014/main" id="{8730CE4B-A59E-54DE-BF38-B6F3454F46C3}"/>
              </a:ext>
            </a:extLst>
          </p:cNvPr>
          <p:cNvSpPr>
            <a:spLocks noGrp="1"/>
          </p:cNvSpPr>
          <p:nvPr>
            <p:ph type="title"/>
          </p:nvPr>
        </p:nvSpPr>
        <p:spPr/>
        <p:txBody>
          <a:bodyPr/>
          <a:lstStyle/>
          <a:p>
            <a:r>
              <a:rPr lang="el-GR" altLang="en-US"/>
              <a:t>Συμβουλές Διατύπωσης	</a:t>
            </a:r>
          </a:p>
        </p:txBody>
      </p:sp>
      <p:sp>
        <p:nvSpPr>
          <p:cNvPr id="31747" name="2 - Θέση περιεχομένου">
            <a:extLst>
              <a:ext uri="{FF2B5EF4-FFF2-40B4-BE49-F238E27FC236}">
                <a16:creationId xmlns:a16="http://schemas.microsoft.com/office/drawing/2014/main" id="{5E87D0A8-1139-7739-E85C-0A753A6D6197}"/>
              </a:ext>
            </a:extLst>
          </p:cNvPr>
          <p:cNvSpPr>
            <a:spLocks noGrp="1"/>
          </p:cNvSpPr>
          <p:nvPr>
            <p:ph idx="1"/>
          </p:nvPr>
        </p:nvSpPr>
        <p:spPr>
          <a:xfrm>
            <a:off x="611561" y="1600200"/>
            <a:ext cx="8352928" cy="4525963"/>
          </a:xfrm>
        </p:spPr>
        <p:txBody>
          <a:bodyPr/>
          <a:lstStyle/>
          <a:p>
            <a:pPr>
              <a:buFont typeface="Wingdings" panose="05000000000000000000" pitchFamily="2" charset="2"/>
              <a:buChar char="q"/>
            </a:pPr>
            <a:r>
              <a:rPr lang="el-GR" altLang="en-US" dirty="0"/>
              <a:t>Αποφυγή Συντομογραφιών και Επαγγελματικής φρασεολογίας.</a:t>
            </a:r>
          </a:p>
          <a:p>
            <a:pPr>
              <a:buFont typeface="Wingdings" panose="05000000000000000000" pitchFamily="2" charset="2"/>
              <a:buChar char="q"/>
            </a:pPr>
            <a:endParaRPr lang="el-GR" altLang="en-US" dirty="0"/>
          </a:p>
          <a:p>
            <a:pPr>
              <a:buFont typeface="Wingdings" panose="05000000000000000000" pitchFamily="2" charset="2"/>
              <a:buChar char="q"/>
            </a:pPr>
            <a:r>
              <a:rPr lang="el-GR" altLang="en-US" dirty="0"/>
              <a:t>π.χ. ΙΟΒΕ (Ίδρυμα Οικονομικών και Βιομηχανικών Ερευνών)</a:t>
            </a:r>
          </a:p>
          <a:p>
            <a:pPr>
              <a:buFont typeface="Wingdings" panose="05000000000000000000" pitchFamily="2" charset="2"/>
              <a:buChar char="q"/>
            </a:pPr>
            <a:endParaRPr lang="el-GR" altLang="en-US" dirty="0"/>
          </a:p>
          <a:p>
            <a:pPr>
              <a:buFont typeface="Wingdings" panose="05000000000000000000" pitchFamily="2" charset="2"/>
              <a:buChar char="q"/>
            </a:pPr>
            <a:r>
              <a:rPr lang="el-GR" altLang="en-US" dirty="0"/>
              <a:t>π.χ. </a:t>
            </a:r>
            <a:r>
              <a:rPr lang="en-US" altLang="en-US" dirty="0"/>
              <a:t>Life Style (</a:t>
            </a:r>
            <a:r>
              <a:rPr lang="el-GR" altLang="en-US" dirty="0"/>
              <a:t>αγγλικός όρος για τον τρόπο ζωής).</a:t>
            </a:r>
          </a:p>
          <a:p>
            <a:pPr>
              <a:buFont typeface="Wingdings" panose="05000000000000000000" pitchFamily="2" charset="2"/>
              <a:buChar char="q"/>
            </a:pPr>
            <a:endParaRPr lang="el-GR"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a:extLst>
              <a:ext uri="{FF2B5EF4-FFF2-40B4-BE49-F238E27FC236}">
                <a16:creationId xmlns:a16="http://schemas.microsoft.com/office/drawing/2014/main" id="{84972776-113F-B097-BD0A-D818241F01BF}"/>
              </a:ext>
            </a:extLst>
          </p:cNvPr>
          <p:cNvSpPr>
            <a:spLocks noGrp="1"/>
          </p:cNvSpPr>
          <p:nvPr>
            <p:ph type="title"/>
          </p:nvPr>
        </p:nvSpPr>
        <p:spPr>
          <a:xfrm>
            <a:off x="684213" y="-242888"/>
            <a:ext cx="8229600" cy="1143001"/>
          </a:xfrm>
        </p:spPr>
        <p:txBody>
          <a:bodyPr/>
          <a:lstStyle/>
          <a:p>
            <a:r>
              <a:rPr lang="el-GR" altLang="en-US"/>
              <a:t>Συμβουλές Διατύπωσης</a:t>
            </a:r>
          </a:p>
        </p:txBody>
      </p:sp>
      <p:sp>
        <p:nvSpPr>
          <p:cNvPr id="32771" name="2 - Θέση περιεχομένου">
            <a:extLst>
              <a:ext uri="{FF2B5EF4-FFF2-40B4-BE49-F238E27FC236}">
                <a16:creationId xmlns:a16="http://schemas.microsoft.com/office/drawing/2014/main" id="{16B27DFA-B744-2AE6-93D5-E1471E6B9E5A}"/>
              </a:ext>
            </a:extLst>
          </p:cNvPr>
          <p:cNvSpPr>
            <a:spLocks noGrp="1"/>
          </p:cNvSpPr>
          <p:nvPr>
            <p:ph idx="1"/>
          </p:nvPr>
        </p:nvSpPr>
        <p:spPr>
          <a:xfrm>
            <a:off x="-108520" y="908050"/>
            <a:ext cx="9252520" cy="4997450"/>
          </a:xfrm>
        </p:spPr>
        <p:txBody>
          <a:bodyPr/>
          <a:lstStyle/>
          <a:p>
            <a:r>
              <a:rPr lang="el-GR" altLang="en-US" dirty="0"/>
              <a:t>Οι ερωτήσεις να είναι όσο πιο συγκεκριμένες γίνεται.</a:t>
            </a:r>
          </a:p>
          <a:p>
            <a:r>
              <a:rPr lang="el-GR" altLang="en-US" dirty="0"/>
              <a:t>Προσοχή με ερωτήσεις που αναφέρονται στο παρελθόν. </a:t>
            </a:r>
            <a:r>
              <a:rPr lang="el-GR" altLang="en-US" dirty="0">
                <a:sym typeface="Wingdings" panose="05000000000000000000" pitchFamily="2" charset="2"/>
              </a:rPr>
              <a:t> Πότε???? Πρέπει να αναφέρεται. </a:t>
            </a:r>
            <a:endParaRPr lang="en-US" altLang="en-US" dirty="0">
              <a:sym typeface="Wingdings" panose="05000000000000000000" pitchFamily="2" charset="2"/>
            </a:endParaRPr>
          </a:p>
          <a:p>
            <a:endParaRPr lang="el-GR" altLang="en-US" dirty="0">
              <a:sym typeface="Wingdings" panose="05000000000000000000" pitchFamily="2" charset="2"/>
            </a:endParaRPr>
          </a:p>
          <a:p>
            <a:pPr lvl="4"/>
            <a:r>
              <a:rPr lang="el-GR" altLang="en-US" sz="2800" dirty="0">
                <a:sym typeface="Wingdings" panose="05000000000000000000" pitchFamily="2" charset="2"/>
              </a:rPr>
              <a:t>Πόσες φορές ταξιδέψατε στο εξωτερικό </a:t>
            </a:r>
            <a:r>
              <a:rPr lang="el-GR" altLang="en-US" sz="2800" dirty="0">
                <a:solidFill>
                  <a:srgbClr val="FF0000"/>
                </a:solidFill>
                <a:sym typeface="Wingdings" panose="05000000000000000000" pitchFamily="2" charset="2"/>
              </a:rPr>
              <a:t>πέρυσι</a:t>
            </a:r>
            <a:r>
              <a:rPr lang="el-GR" altLang="en-US" sz="2800" dirty="0">
                <a:sym typeface="Wingdings" panose="05000000000000000000" pitchFamily="2" charset="2"/>
              </a:rPr>
              <a:t>;</a:t>
            </a:r>
          </a:p>
          <a:p>
            <a:pPr lvl="4"/>
            <a:endParaRPr lang="el-GR" altLang="en-US" sz="2800" dirty="0">
              <a:sym typeface="Wingdings" panose="05000000000000000000" pitchFamily="2" charset="2"/>
            </a:endParaRPr>
          </a:p>
          <a:p>
            <a:pPr lvl="4"/>
            <a:r>
              <a:rPr lang="el-GR" altLang="en-US" sz="2800" dirty="0">
                <a:sym typeface="Wingdings" panose="05000000000000000000" pitchFamily="2" charset="2"/>
              </a:rPr>
              <a:t>(π.χ. «2012-2013» ή «τους τελευταίους δώδεκα μήνες» ή «Σεπτέμβριος 2012 – Σεπτέμβριος 2013»)</a:t>
            </a:r>
            <a:endParaRPr lang="el-GR" alt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a:extLst>
              <a:ext uri="{FF2B5EF4-FFF2-40B4-BE49-F238E27FC236}">
                <a16:creationId xmlns:a16="http://schemas.microsoft.com/office/drawing/2014/main" id="{0BDC244D-48BF-B775-92CA-9699C5E87109}"/>
              </a:ext>
            </a:extLst>
          </p:cNvPr>
          <p:cNvSpPr>
            <a:spLocks noGrp="1"/>
          </p:cNvSpPr>
          <p:nvPr>
            <p:ph type="title"/>
          </p:nvPr>
        </p:nvSpPr>
        <p:spPr/>
        <p:txBody>
          <a:bodyPr/>
          <a:lstStyle/>
          <a:p>
            <a:r>
              <a:rPr lang="el-GR" altLang="en-US"/>
              <a:t>Συμβουλές Διατύπωσης</a:t>
            </a:r>
          </a:p>
        </p:txBody>
      </p:sp>
      <p:sp>
        <p:nvSpPr>
          <p:cNvPr id="33795" name="2 - Θέση περιεχομένου">
            <a:extLst>
              <a:ext uri="{FF2B5EF4-FFF2-40B4-BE49-F238E27FC236}">
                <a16:creationId xmlns:a16="http://schemas.microsoft.com/office/drawing/2014/main" id="{83886C68-D93B-4144-4ECE-97D20DD39406}"/>
              </a:ext>
            </a:extLst>
          </p:cNvPr>
          <p:cNvSpPr>
            <a:spLocks noGrp="1"/>
          </p:cNvSpPr>
          <p:nvPr>
            <p:ph idx="1"/>
          </p:nvPr>
        </p:nvSpPr>
        <p:spPr/>
        <p:txBody>
          <a:bodyPr/>
          <a:lstStyle/>
          <a:p>
            <a:r>
              <a:rPr lang="el-GR" altLang="en-US"/>
              <a:t>Λέξεις με ξεκάθαρη έννοια – ερμηνεία</a:t>
            </a:r>
          </a:p>
          <a:p>
            <a:pPr lvl="1"/>
            <a:r>
              <a:rPr lang="el-GR" altLang="en-US"/>
              <a:t>Συνήθως, περιστασιακά, συχνά, νέοι, πλειοψηφία.</a:t>
            </a:r>
          </a:p>
          <a:p>
            <a:pPr lvl="1">
              <a:buFontTx/>
              <a:buNone/>
            </a:pPr>
            <a:endParaRPr lang="el-GR" altLang="en-US"/>
          </a:p>
          <a:p>
            <a:pPr lvl="2"/>
            <a:r>
              <a:rPr lang="el-GR" altLang="en-US"/>
              <a:t>Έχουν διαφορετική σημασία για κάθε ερωτώμενο.</a:t>
            </a:r>
          </a:p>
          <a:p>
            <a:pPr lvl="3"/>
            <a:r>
              <a:rPr lang="el-GR" altLang="en-US"/>
              <a:t>Π.χ. το συχνά: κάθε μέρα, δυο ή τρείς φορές την εβδομάδα.</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Τίτλος">
            <a:extLst>
              <a:ext uri="{FF2B5EF4-FFF2-40B4-BE49-F238E27FC236}">
                <a16:creationId xmlns:a16="http://schemas.microsoft.com/office/drawing/2014/main" id="{E410ABC2-CABF-D57E-3A35-98CB6BC8EF05}"/>
              </a:ext>
            </a:extLst>
          </p:cNvPr>
          <p:cNvSpPr>
            <a:spLocks noGrp="1"/>
          </p:cNvSpPr>
          <p:nvPr>
            <p:ph type="title"/>
          </p:nvPr>
        </p:nvSpPr>
        <p:spPr/>
        <p:txBody>
          <a:bodyPr/>
          <a:lstStyle/>
          <a:p>
            <a:r>
              <a:rPr lang="el-GR" altLang="en-US"/>
              <a:t>Συμβουλές Διατύπωσης</a:t>
            </a:r>
          </a:p>
        </p:txBody>
      </p:sp>
      <p:sp>
        <p:nvSpPr>
          <p:cNvPr id="34819" name="2 - Θέση περιεχομένου">
            <a:extLst>
              <a:ext uri="{FF2B5EF4-FFF2-40B4-BE49-F238E27FC236}">
                <a16:creationId xmlns:a16="http://schemas.microsoft.com/office/drawing/2014/main" id="{638E3B8A-291F-E874-DEBB-0A21286FD097}"/>
              </a:ext>
            </a:extLst>
          </p:cNvPr>
          <p:cNvSpPr>
            <a:spLocks noGrp="1"/>
          </p:cNvSpPr>
          <p:nvPr>
            <p:ph idx="1"/>
          </p:nvPr>
        </p:nvSpPr>
        <p:spPr>
          <a:xfrm>
            <a:off x="323528" y="1412875"/>
            <a:ext cx="9144322" cy="4968875"/>
          </a:xfrm>
        </p:spPr>
        <p:txBody>
          <a:bodyPr/>
          <a:lstStyle/>
          <a:p>
            <a:r>
              <a:rPr lang="el-GR" altLang="en-US" dirty="0"/>
              <a:t>Οι ερωτήσεις πρέπει να περιλαμβάνουν όλες τις απαραίτητες πληροφορίες!</a:t>
            </a:r>
          </a:p>
          <a:p>
            <a:r>
              <a:rPr lang="el-GR" altLang="en-US" dirty="0"/>
              <a:t>Αδυναμία ερωτώμενου να απαντήσει λόγο έλλειψης προσδιοριστικών πληροφοριών.</a:t>
            </a:r>
          </a:p>
          <a:p>
            <a:r>
              <a:rPr lang="el-GR" altLang="en-US" i="1" dirty="0"/>
              <a:t>Συμφωνείτε ή διαφωνείτε με το πρόσφατο νομοσχέδιο στην Πολιτική Προστασία;</a:t>
            </a:r>
          </a:p>
          <a:p>
            <a:pPr lvl="4"/>
            <a:r>
              <a:rPr lang="el-GR" altLang="en-US" sz="2800" dirty="0"/>
              <a:t>Ορισμένοι μπορεί να μη γνωρίζουν το νομοσχέδιο.</a:t>
            </a:r>
          </a:p>
          <a:p>
            <a:pPr lvl="4"/>
            <a:r>
              <a:rPr lang="el-GR" altLang="en-US" sz="2800" dirty="0"/>
              <a:t>Παροχή ανάλογων διευκρινήσεων.</a:t>
            </a:r>
          </a:p>
          <a:p>
            <a:pPr lvl="1"/>
            <a:endParaRPr lang="el-GR"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a:extLst>
              <a:ext uri="{FF2B5EF4-FFF2-40B4-BE49-F238E27FC236}">
                <a16:creationId xmlns:a16="http://schemas.microsoft.com/office/drawing/2014/main" id="{3DAF8C83-0CD3-A90B-BCCD-8229C7FD932E}"/>
              </a:ext>
            </a:extLst>
          </p:cNvPr>
          <p:cNvSpPr>
            <a:spLocks noGrp="1"/>
          </p:cNvSpPr>
          <p:nvPr>
            <p:ph type="title"/>
          </p:nvPr>
        </p:nvSpPr>
        <p:spPr/>
        <p:txBody>
          <a:bodyPr/>
          <a:lstStyle/>
          <a:p>
            <a:r>
              <a:rPr lang="el-GR" altLang="en-US"/>
              <a:t>Συμβουλές Διατύπωσης</a:t>
            </a:r>
          </a:p>
        </p:txBody>
      </p:sp>
      <p:sp>
        <p:nvSpPr>
          <p:cNvPr id="35843" name="2 - Θέση περιεχομένου">
            <a:extLst>
              <a:ext uri="{FF2B5EF4-FFF2-40B4-BE49-F238E27FC236}">
                <a16:creationId xmlns:a16="http://schemas.microsoft.com/office/drawing/2014/main" id="{2417FC84-088C-1F90-6DF2-5098B0001F93}"/>
              </a:ext>
            </a:extLst>
          </p:cNvPr>
          <p:cNvSpPr>
            <a:spLocks noGrp="1"/>
          </p:cNvSpPr>
          <p:nvPr>
            <p:ph idx="1"/>
          </p:nvPr>
        </p:nvSpPr>
        <p:spPr>
          <a:xfrm>
            <a:off x="457201" y="1557338"/>
            <a:ext cx="8686800" cy="5040312"/>
          </a:xfrm>
        </p:spPr>
        <p:txBody>
          <a:bodyPr/>
          <a:lstStyle/>
          <a:p>
            <a:pPr>
              <a:buFont typeface="Wingdings" panose="05000000000000000000" pitchFamily="2" charset="2"/>
              <a:buChar char="ü"/>
            </a:pPr>
            <a:r>
              <a:rPr lang="el-GR" altLang="en-US" sz="2800" dirty="0"/>
              <a:t>Αποφυγή ερωτήσεων που απαιτούν πολύ συγκεκριμένες απαντήσεις.</a:t>
            </a:r>
          </a:p>
          <a:p>
            <a:pPr>
              <a:buFont typeface="Wingdings" panose="05000000000000000000" pitchFamily="2" charset="2"/>
              <a:buChar char="ü"/>
            </a:pPr>
            <a:r>
              <a:rPr lang="el-GR" altLang="en-US" sz="2800" dirty="0"/>
              <a:t>Δυσκολία ανάκλησης στη μνήμη πολλών λεπτομερειών και ειδικά παρελθοντικών.</a:t>
            </a:r>
          </a:p>
          <a:p>
            <a:pPr lvl="1">
              <a:buFont typeface="Wingdings" panose="05000000000000000000" pitchFamily="2" charset="2"/>
              <a:buChar char="ü"/>
            </a:pPr>
            <a:r>
              <a:rPr lang="el-GR" altLang="en-US" sz="2400" i="1" dirty="0"/>
              <a:t>Πόσες φορές φάγατε ζυμαρικά τους προηγούμενους δύο μήνες;</a:t>
            </a:r>
          </a:p>
          <a:p>
            <a:pPr lvl="1">
              <a:buFont typeface="Wingdings" panose="05000000000000000000" pitchFamily="2" charset="2"/>
              <a:buChar char="ü"/>
            </a:pPr>
            <a:r>
              <a:rPr lang="el-GR" altLang="en-US" sz="2400" i="1" dirty="0"/>
              <a:t>Σε πόσα πάρτι πήγατε τους προηγούμενους μήνες;</a:t>
            </a:r>
          </a:p>
          <a:p>
            <a:pPr lvl="1">
              <a:buFont typeface="Wingdings" panose="05000000000000000000" pitchFamily="2" charset="2"/>
              <a:buChar char="ü"/>
            </a:pPr>
            <a:endParaRPr lang="el-GR" altLang="en-US" sz="2400" i="1" dirty="0"/>
          </a:p>
          <a:p>
            <a:pPr lvl="2"/>
            <a:r>
              <a:rPr lang="el-GR" altLang="en-US" sz="2200" i="1" dirty="0">
                <a:solidFill>
                  <a:srgbClr val="7030A0"/>
                </a:solidFill>
              </a:rPr>
              <a:t>Συμβουλή: Μετατροπή σε κλειστού τύπου ερωτήσεις, π.χ. 0-5 φορές, 6-10 φορές, 11-15 φορές.</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a:extLst>
              <a:ext uri="{FF2B5EF4-FFF2-40B4-BE49-F238E27FC236}">
                <a16:creationId xmlns:a16="http://schemas.microsoft.com/office/drawing/2014/main" id="{C08CFC4A-0D80-CF38-7498-3429C0553FEE}"/>
              </a:ext>
            </a:extLst>
          </p:cNvPr>
          <p:cNvSpPr>
            <a:spLocks noGrp="1"/>
          </p:cNvSpPr>
          <p:nvPr>
            <p:ph type="title"/>
          </p:nvPr>
        </p:nvSpPr>
        <p:spPr/>
        <p:txBody>
          <a:bodyPr/>
          <a:lstStyle/>
          <a:p>
            <a:r>
              <a:rPr lang="el-GR" altLang="en-US"/>
              <a:t>Συμβουλές Διατύπωσης</a:t>
            </a:r>
          </a:p>
        </p:txBody>
      </p:sp>
      <p:sp>
        <p:nvSpPr>
          <p:cNvPr id="36867" name="2 - Θέση περιεχομένου">
            <a:extLst>
              <a:ext uri="{FF2B5EF4-FFF2-40B4-BE49-F238E27FC236}">
                <a16:creationId xmlns:a16="http://schemas.microsoft.com/office/drawing/2014/main" id="{3088E4E7-0BC3-E75D-9747-4A75AD709181}"/>
              </a:ext>
            </a:extLst>
          </p:cNvPr>
          <p:cNvSpPr>
            <a:spLocks noGrp="1"/>
          </p:cNvSpPr>
          <p:nvPr>
            <p:ph idx="1"/>
          </p:nvPr>
        </p:nvSpPr>
        <p:spPr>
          <a:xfrm>
            <a:off x="179512" y="1600200"/>
            <a:ext cx="9072438" cy="5257800"/>
          </a:xfrm>
        </p:spPr>
        <p:txBody>
          <a:bodyPr/>
          <a:lstStyle/>
          <a:p>
            <a:r>
              <a:rPr lang="el-GR" altLang="en-US" dirty="0"/>
              <a:t>Διατύπωση προσωπικών ερωτήσεων με πολύ διακριτικό τρόπο.</a:t>
            </a:r>
          </a:p>
          <a:p>
            <a:endParaRPr lang="el-GR" altLang="en-US" dirty="0"/>
          </a:p>
          <a:p>
            <a:pPr lvl="2">
              <a:buFont typeface="Wingdings" panose="05000000000000000000" pitchFamily="2" charset="2"/>
              <a:buChar char="q"/>
            </a:pPr>
            <a:r>
              <a:rPr lang="el-GR" altLang="en-US" sz="3200" dirty="0"/>
              <a:t>Αντί κάποιος να ερωτηθεί πόσα χρήματα κερδίζει το μήνα, καλύτερα να του δίνεται η δυνατότητα να επιλέξει από ένα εύρος απαντήσεων, 0-600€, 601-1000€, 1001€-1500€.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a:extLst>
              <a:ext uri="{FF2B5EF4-FFF2-40B4-BE49-F238E27FC236}">
                <a16:creationId xmlns:a16="http://schemas.microsoft.com/office/drawing/2014/main" id="{7DEC41F6-EA4C-1598-FF64-913A846CDB7B}"/>
              </a:ext>
            </a:extLst>
          </p:cNvPr>
          <p:cNvSpPr>
            <a:spLocks noGrp="1"/>
          </p:cNvSpPr>
          <p:nvPr>
            <p:ph type="title"/>
          </p:nvPr>
        </p:nvSpPr>
        <p:spPr>
          <a:xfrm>
            <a:off x="323850" y="0"/>
            <a:ext cx="8229600" cy="1143000"/>
          </a:xfrm>
        </p:spPr>
        <p:txBody>
          <a:bodyPr/>
          <a:lstStyle/>
          <a:p>
            <a:r>
              <a:rPr lang="el-GR" altLang="en-US"/>
              <a:t>Συμβουλές Διατύπωσης</a:t>
            </a:r>
          </a:p>
        </p:txBody>
      </p:sp>
      <p:sp>
        <p:nvSpPr>
          <p:cNvPr id="37891" name="2 - Θέση περιεχομένου">
            <a:extLst>
              <a:ext uri="{FF2B5EF4-FFF2-40B4-BE49-F238E27FC236}">
                <a16:creationId xmlns:a16="http://schemas.microsoft.com/office/drawing/2014/main" id="{76868AAC-9907-6E15-28BF-5F97022B40F8}"/>
              </a:ext>
            </a:extLst>
          </p:cNvPr>
          <p:cNvSpPr>
            <a:spLocks noGrp="1"/>
          </p:cNvSpPr>
          <p:nvPr>
            <p:ph idx="1"/>
          </p:nvPr>
        </p:nvSpPr>
        <p:spPr>
          <a:xfrm>
            <a:off x="32617" y="1484784"/>
            <a:ext cx="8283799" cy="4525962"/>
          </a:xfrm>
        </p:spPr>
        <p:txBody>
          <a:bodyPr/>
          <a:lstStyle/>
          <a:p>
            <a:r>
              <a:rPr lang="el-GR" altLang="en-US" dirty="0"/>
              <a:t>Αποφυγή ερωτήσεων για τις οποίες ο ερωτώμενος πρέπει να καταβάλει μεγάλη προσπάθεια ή να ξοδέψει πολύ χρόνο για να τις απαντήσει.</a:t>
            </a:r>
          </a:p>
          <a:p>
            <a:pPr>
              <a:buFontTx/>
              <a:buNone/>
            </a:pPr>
            <a:endParaRPr lang="el-GR" altLang="en-US" dirty="0"/>
          </a:p>
          <a:p>
            <a:pPr lvl="2">
              <a:buFont typeface="Wingdings" panose="05000000000000000000" pitchFamily="2" charset="2"/>
              <a:buChar char="Ø"/>
            </a:pPr>
            <a:r>
              <a:rPr lang="el-GR" altLang="en-US" dirty="0"/>
              <a:t>Για παράδειγμα, ιεραρχήστε τις παρακάτω 20 αξίες με βάση τη σημαντικότητα της κάθε αξίας για εσάς.</a:t>
            </a:r>
          </a:p>
          <a:p>
            <a:pPr lvl="2">
              <a:buFont typeface="Wingdings" panose="05000000000000000000" pitchFamily="2" charset="2"/>
              <a:buChar char="Ø"/>
            </a:pPr>
            <a:endParaRPr lang="el-GR" altLang="en-US" dirty="0"/>
          </a:p>
          <a:p>
            <a:pPr lvl="2">
              <a:buFont typeface="Wingdings" panose="05000000000000000000" pitchFamily="2" charset="2"/>
              <a:buChar char="Ø"/>
            </a:pPr>
            <a:r>
              <a:rPr lang="el-GR" altLang="en-US" dirty="0"/>
              <a:t>Μέσα σε 25 το πολύ λέξεις διατυπώστε την άποψή σας για το εκπαιδευτικό σύστημα στην Ελλάδα.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Τίτλος">
            <a:extLst>
              <a:ext uri="{FF2B5EF4-FFF2-40B4-BE49-F238E27FC236}">
                <a16:creationId xmlns:a16="http://schemas.microsoft.com/office/drawing/2014/main" id="{2FE207F4-DD95-63E1-7E07-15D800178C9F}"/>
              </a:ext>
            </a:extLst>
          </p:cNvPr>
          <p:cNvSpPr>
            <a:spLocks noGrp="1"/>
          </p:cNvSpPr>
          <p:nvPr>
            <p:ph type="title"/>
          </p:nvPr>
        </p:nvSpPr>
        <p:spPr>
          <a:xfrm>
            <a:off x="457200" y="274638"/>
            <a:ext cx="8229600" cy="1143000"/>
          </a:xfrm>
        </p:spPr>
        <p:txBody>
          <a:bodyPr wrap="square" anchor="ctr">
            <a:normAutofit/>
          </a:bodyPr>
          <a:lstStyle/>
          <a:p>
            <a:pPr>
              <a:lnSpc>
                <a:spcPct val="90000"/>
              </a:lnSpc>
            </a:pPr>
            <a:r>
              <a:rPr lang="el-GR" altLang="en-US" sz="3700"/>
              <a:t>Διαδικασία Σχεδιασμού του Ερωτηματολογίου</a:t>
            </a:r>
          </a:p>
        </p:txBody>
      </p:sp>
      <p:graphicFrame>
        <p:nvGraphicFramePr>
          <p:cNvPr id="4" name="3 - Θέση περιεχομένου">
            <a:extLst>
              <a:ext uri="{FF2B5EF4-FFF2-40B4-BE49-F238E27FC236}">
                <a16:creationId xmlns:a16="http://schemas.microsoft.com/office/drawing/2014/main" id="{7EEE36B7-B267-AA09-F5FB-CE4E3C1A65D8}"/>
              </a:ext>
            </a:extLst>
          </p:cNvPr>
          <p:cNvGraphicFramePr>
            <a:graphicFrameLocks noGrp="1"/>
          </p:cNvGraphicFramePr>
          <p:nvPr>
            <p:ph idx="1"/>
            <p:extLst>
              <p:ext uri="{D42A27DB-BD31-4B8C-83A1-F6EECF244321}">
                <p14:modId xmlns:p14="http://schemas.microsoft.com/office/powerpoint/2010/main" val="47938359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a:extLst>
              <a:ext uri="{FF2B5EF4-FFF2-40B4-BE49-F238E27FC236}">
                <a16:creationId xmlns:a16="http://schemas.microsoft.com/office/drawing/2014/main" id="{DBD944FB-D066-E7CA-3891-DFD83F0C499F}"/>
              </a:ext>
            </a:extLst>
          </p:cNvPr>
          <p:cNvSpPr>
            <a:spLocks noGrp="1"/>
          </p:cNvSpPr>
          <p:nvPr>
            <p:ph type="title"/>
          </p:nvPr>
        </p:nvSpPr>
        <p:spPr/>
        <p:txBody>
          <a:bodyPr/>
          <a:lstStyle/>
          <a:p>
            <a:r>
              <a:rPr lang="el-GR" altLang="en-US"/>
              <a:t>Συμβουλές Διατύπωσης</a:t>
            </a:r>
          </a:p>
        </p:txBody>
      </p:sp>
      <p:sp>
        <p:nvSpPr>
          <p:cNvPr id="38915" name="2 - Θέση περιεχομένου">
            <a:extLst>
              <a:ext uri="{FF2B5EF4-FFF2-40B4-BE49-F238E27FC236}">
                <a16:creationId xmlns:a16="http://schemas.microsoft.com/office/drawing/2014/main" id="{0CE1AA78-5A01-35FF-B024-02F052C57612}"/>
              </a:ext>
            </a:extLst>
          </p:cNvPr>
          <p:cNvSpPr>
            <a:spLocks noGrp="1"/>
          </p:cNvSpPr>
          <p:nvPr>
            <p:ph idx="1"/>
          </p:nvPr>
        </p:nvSpPr>
        <p:spPr>
          <a:xfrm>
            <a:off x="323528" y="1700808"/>
            <a:ext cx="8229600" cy="4525963"/>
          </a:xfrm>
        </p:spPr>
        <p:txBody>
          <a:bodyPr/>
          <a:lstStyle/>
          <a:p>
            <a:r>
              <a:rPr lang="el-GR" altLang="en-US" dirty="0"/>
              <a:t>Χρήση αμοιβαίως </a:t>
            </a:r>
            <a:r>
              <a:rPr lang="el-GR" altLang="en-US" dirty="0" err="1"/>
              <a:t>αποκλειόμενων</a:t>
            </a:r>
            <a:r>
              <a:rPr lang="el-GR" altLang="en-US" dirty="0"/>
              <a:t> εναλλακτικών απαντήσεων.</a:t>
            </a:r>
          </a:p>
          <a:p>
            <a:r>
              <a:rPr lang="el-GR" altLang="en-US" dirty="0"/>
              <a:t>Ο ερευνητής πρέπει να είναι σίγουρος ότι, μόνο μια εναλλακτική απάντηση ταιριάζει σε κάθε ερωτώμενο.</a:t>
            </a:r>
          </a:p>
          <a:p>
            <a:pPr lvl="1">
              <a:buFontTx/>
              <a:buNone/>
            </a:pPr>
            <a:r>
              <a:rPr lang="el-GR" altLang="en-US" sz="2500" dirty="0"/>
              <a:t>	Από πού μάθατε για τα εκπαιδευτικά σεμινάρια του Ομίλου μας; - δώστε μια απάντηση.</a:t>
            </a:r>
          </a:p>
          <a:p>
            <a:pPr lvl="2"/>
            <a:r>
              <a:rPr lang="el-GR" altLang="en-US" sz="2100" dirty="0"/>
              <a:t>Φίλο/η</a:t>
            </a:r>
          </a:p>
          <a:p>
            <a:pPr lvl="2"/>
            <a:r>
              <a:rPr lang="el-GR" altLang="en-US" sz="2100" dirty="0"/>
              <a:t>Εφημερίδα</a:t>
            </a:r>
          </a:p>
          <a:p>
            <a:pPr lvl="2"/>
            <a:r>
              <a:rPr lang="el-GR" altLang="en-US" sz="2100" dirty="0"/>
              <a:t>Συνάδελφο</a:t>
            </a:r>
          </a:p>
          <a:p>
            <a:pPr lvl="2"/>
            <a:r>
              <a:rPr lang="el-GR" altLang="en-US" sz="2100" dirty="0"/>
              <a:t>Άλλο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a:extLst>
              <a:ext uri="{FF2B5EF4-FFF2-40B4-BE49-F238E27FC236}">
                <a16:creationId xmlns:a16="http://schemas.microsoft.com/office/drawing/2014/main" id="{CEFE7B0F-E809-5ABA-E7DE-2B5706D3CDFA}"/>
              </a:ext>
            </a:extLst>
          </p:cNvPr>
          <p:cNvSpPr>
            <a:spLocks noGrp="1"/>
          </p:cNvSpPr>
          <p:nvPr>
            <p:ph type="title"/>
          </p:nvPr>
        </p:nvSpPr>
        <p:spPr/>
        <p:txBody>
          <a:bodyPr/>
          <a:lstStyle/>
          <a:p>
            <a:r>
              <a:rPr lang="el-GR" altLang="en-US" sz="8000"/>
              <a:t>??????????</a:t>
            </a:r>
          </a:p>
        </p:txBody>
      </p:sp>
      <p:sp>
        <p:nvSpPr>
          <p:cNvPr id="39939" name="2 - Θέση περιεχομένου">
            <a:extLst>
              <a:ext uri="{FF2B5EF4-FFF2-40B4-BE49-F238E27FC236}">
                <a16:creationId xmlns:a16="http://schemas.microsoft.com/office/drawing/2014/main" id="{3BD316E6-389A-4890-32AB-AE844721CEEC}"/>
              </a:ext>
            </a:extLst>
          </p:cNvPr>
          <p:cNvSpPr>
            <a:spLocks noGrp="1"/>
          </p:cNvSpPr>
          <p:nvPr>
            <p:ph idx="1"/>
          </p:nvPr>
        </p:nvSpPr>
        <p:spPr/>
        <p:txBody>
          <a:bodyPr/>
          <a:lstStyle/>
          <a:p>
            <a:r>
              <a:rPr lang="el-GR" altLang="en-US" dirty="0"/>
              <a:t>Πόσων ετών είστε;</a:t>
            </a:r>
          </a:p>
          <a:p>
            <a:pPr lvl="1"/>
            <a:r>
              <a:rPr lang="el-GR" altLang="en-US" dirty="0"/>
              <a:t>15-20</a:t>
            </a:r>
          </a:p>
          <a:p>
            <a:pPr lvl="1"/>
            <a:r>
              <a:rPr lang="el-GR" altLang="en-US" dirty="0"/>
              <a:t>20-25</a:t>
            </a:r>
          </a:p>
          <a:p>
            <a:pPr lvl="1"/>
            <a:r>
              <a:rPr lang="el-GR" altLang="en-US" dirty="0"/>
              <a:t>25-30</a:t>
            </a:r>
          </a:p>
          <a:p>
            <a:pPr lvl="1"/>
            <a:r>
              <a:rPr lang="el-GR" altLang="en-US" dirty="0"/>
              <a:t>30-40</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Τίτλος">
            <a:extLst>
              <a:ext uri="{FF2B5EF4-FFF2-40B4-BE49-F238E27FC236}">
                <a16:creationId xmlns:a16="http://schemas.microsoft.com/office/drawing/2014/main" id="{36686D29-A872-E9E6-2D60-F66DEBDE7CE0}"/>
              </a:ext>
            </a:extLst>
          </p:cNvPr>
          <p:cNvSpPr>
            <a:spLocks noGrp="1"/>
          </p:cNvSpPr>
          <p:nvPr>
            <p:ph type="title"/>
          </p:nvPr>
        </p:nvSpPr>
        <p:spPr>
          <a:xfrm>
            <a:off x="457200" y="-100013"/>
            <a:ext cx="8229600" cy="1143001"/>
          </a:xfrm>
        </p:spPr>
        <p:txBody>
          <a:bodyPr/>
          <a:lstStyle/>
          <a:p>
            <a:r>
              <a:rPr lang="el-GR" altLang="en-US"/>
              <a:t>Συμβουλές Διατύπωσης</a:t>
            </a:r>
          </a:p>
        </p:txBody>
      </p:sp>
      <p:sp>
        <p:nvSpPr>
          <p:cNvPr id="40963" name="2 - Θέση περιεχομένου">
            <a:extLst>
              <a:ext uri="{FF2B5EF4-FFF2-40B4-BE49-F238E27FC236}">
                <a16:creationId xmlns:a16="http://schemas.microsoft.com/office/drawing/2014/main" id="{95756DF2-9027-8304-6394-769B505EB1A0}"/>
              </a:ext>
            </a:extLst>
          </p:cNvPr>
          <p:cNvSpPr>
            <a:spLocks noGrp="1"/>
          </p:cNvSpPr>
          <p:nvPr>
            <p:ph idx="1"/>
          </p:nvPr>
        </p:nvSpPr>
        <p:spPr>
          <a:xfrm>
            <a:off x="251520" y="1350963"/>
            <a:ext cx="9073455" cy="4525962"/>
          </a:xfrm>
        </p:spPr>
        <p:txBody>
          <a:bodyPr/>
          <a:lstStyle/>
          <a:p>
            <a:r>
              <a:rPr lang="el-GR" altLang="en-US" dirty="0"/>
              <a:t>Αποφυγή υποθέσεων από πλευράς ερευνητή.</a:t>
            </a:r>
          </a:p>
          <a:p>
            <a:endParaRPr lang="el-GR" altLang="en-US" dirty="0"/>
          </a:p>
          <a:p>
            <a:pPr lvl="1"/>
            <a:r>
              <a:rPr lang="el-GR" altLang="en-US" dirty="0"/>
              <a:t>Μαγειρεύετε κρέας όταν καλείτε τους φίλους σας σπίτι για δείπνο; </a:t>
            </a:r>
            <a:r>
              <a:rPr lang="el-GR" altLang="en-US" dirty="0">
                <a:sym typeface="Wingdings" panose="05000000000000000000" pitchFamily="2" charset="2"/>
              </a:rPr>
              <a:t> λανθασμένη υπόθεση ότι, ο ερωτώμενος καλεί τους φίλους του στο σπίτι του.</a:t>
            </a:r>
          </a:p>
          <a:p>
            <a:pPr lvl="1">
              <a:buFontTx/>
              <a:buNone/>
            </a:pPr>
            <a:endParaRPr lang="el-GR" altLang="en-US" dirty="0">
              <a:sym typeface="Wingdings" panose="05000000000000000000" pitchFamily="2" charset="2"/>
            </a:endParaRPr>
          </a:p>
          <a:p>
            <a:pPr lvl="1"/>
            <a:r>
              <a:rPr lang="el-GR" altLang="en-US" dirty="0"/>
              <a:t>Σε αυτή την περίπτωση καλό θα ήταν να προηγείται μια διευκρινιστική ερώτηση. </a:t>
            </a:r>
          </a:p>
          <a:p>
            <a:pPr lvl="2"/>
            <a:r>
              <a:rPr lang="el-GR" altLang="en-US" dirty="0"/>
              <a:t>π.χ. Καλείτε τους φίλους σας για δείπνο;</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Τίτλος">
            <a:extLst>
              <a:ext uri="{FF2B5EF4-FFF2-40B4-BE49-F238E27FC236}">
                <a16:creationId xmlns:a16="http://schemas.microsoft.com/office/drawing/2014/main" id="{B6C10186-248E-4A0F-EF84-ABCF84F900DC}"/>
              </a:ext>
            </a:extLst>
          </p:cNvPr>
          <p:cNvSpPr>
            <a:spLocks noGrp="1"/>
          </p:cNvSpPr>
          <p:nvPr>
            <p:ph type="title"/>
          </p:nvPr>
        </p:nvSpPr>
        <p:spPr>
          <a:xfrm>
            <a:off x="213571" y="332656"/>
            <a:ext cx="8229600" cy="1143000"/>
          </a:xfrm>
        </p:spPr>
        <p:txBody>
          <a:bodyPr/>
          <a:lstStyle/>
          <a:p>
            <a:r>
              <a:rPr lang="el-GR" altLang="en-US" dirty="0"/>
              <a:t>Συμβουλές Διατύπωσης</a:t>
            </a:r>
          </a:p>
        </p:txBody>
      </p:sp>
      <p:sp>
        <p:nvSpPr>
          <p:cNvPr id="41987" name="2 - Θέση περιεχομένου">
            <a:extLst>
              <a:ext uri="{FF2B5EF4-FFF2-40B4-BE49-F238E27FC236}">
                <a16:creationId xmlns:a16="http://schemas.microsoft.com/office/drawing/2014/main" id="{1425A1EA-E398-20A3-1898-700169AB3462}"/>
              </a:ext>
            </a:extLst>
          </p:cNvPr>
          <p:cNvSpPr>
            <a:spLocks noGrp="1"/>
          </p:cNvSpPr>
          <p:nvPr>
            <p:ph idx="1"/>
          </p:nvPr>
        </p:nvSpPr>
        <p:spPr>
          <a:xfrm>
            <a:off x="228600" y="1844824"/>
            <a:ext cx="8686800" cy="4525962"/>
          </a:xfrm>
        </p:spPr>
        <p:txBody>
          <a:bodyPr/>
          <a:lstStyle/>
          <a:p>
            <a:pPr>
              <a:buFont typeface="Wingdings" panose="05000000000000000000" pitchFamily="2" charset="2"/>
              <a:buChar char="q"/>
            </a:pPr>
            <a:r>
              <a:rPr lang="el-GR" altLang="en-US" dirty="0"/>
              <a:t>Αποφυγή μεροληπτικών ερωτήσεων καθώς επηρεάζουν τον ερωτώμενο και έτσι δεν αποκαλύπτει την ακριβή του θέση.</a:t>
            </a:r>
          </a:p>
          <a:p>
            <a:pPr lvl="1"/>
            <a:r>
              <a:rPr lang="el-GR" altLang="en-US" sz="2000" dirty="0"/>
              <a:t>Όταν ο ερωτώμενος πρέπει να συμφωνήσει μια συγκεκριμένη άποψη ή συμπεριφορά.</a:t>
            </a:r>
          </a:p>
          <a:p>
            <a:pPr lvl="1"/>
            <a:endParaRPr lang="el-GR" altLang="en-US" sz="2000" dirty="0"/>
          </a:p>
          <a:p>
            <a:pPr lvl="1"/>
            <a:r>
              <a:rPr lang="el-GR" altLang="en-US" sz="2000" dirty="0"/>
              <a:t>Όταν οι εναλλακτικές απαντήσεις είναι άνισες ή συνωστίζονται προς μια κατεύθυνση.</a:t>
            </a:r>
          </a:p>
          <a:p>
            <a:pPr lvl="1"/>
            <a:endParaRPr lang="el-GR" altLang="en-US" sz="2000" dirty="0"/>
          </a:p>
          <a:p>
            <a:pPr lvl="1">
              <a:spcBef>
                <a:spcPct val="0"/>
              </a:spcBef>
            </a:pPr>
            <a:r>
              <a:rPr lang="el-GR" altLang="en-US" sz="2000" dirty="0"/>
              <a:t>Όταν χρησιμοποιούνται λέξεις που διεγείρουν θετικά ή αρνητικά συναισθήματα όπως ελευθερία, ανισότητα, γραφειοκρατία</a:t>
            </a:r>
            <a:r>
              <a:rPr lang="el-GR" altLang="en-US" dirty="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 Τίτλος">
            <a:extLst>
              <a:ext uri="{FF2B5EF4-FFF2-40B4-BE49-F238E27FC236}">
                <a16:creationId xmlns:a16="http://schemas.microsoft.com/office/drawing/2014/main" id="{8A1E4F2C-E3D9-9030-2CC0-BFD785CE0ED5}"/>
              </a:ext>
            </a:extLst>
          </p:cNvPr>
          <p:cNvSpPr>
            <a:spLocks noGrp="1"/>
          </p:cNvSpPr>
          <p:nvPr>
            <p:ph type="title"/>
          </p:nvPr>
        </p:nvSpPr>
        <p:spPr/>
        <p:txBody>
          <a:bodyPr/>
          <a:lstStyle/>
          <a:p>
            <a:r>
              <a:rPr lang="el-GR" altLang="en-US"/>
              <a:t>Παραδείγματα !!!!</a:t>
            </a:r>
          </a:p>
        </p:txBody>
      </p:sp>
      <p:sp>
        <p:nvSpPr>
          <p:cNvPr id="43011" name="2 - Θέση περιεχομένου">
            <a:extLst>
              <a:ext uri="{FF2B5EF4-FFF2-40B4-BE49-F238E27FC236}">
                <a16:creationId xmlns:a16="http://schemas.microsoft.com/office/drawing/2014/main" id="{11D25942-3973-FE86-4293-60D78A269F35}"/>
              </a:ext>
            </a:extLst>
          </p:cNvPr>
          <p:cNvSpPr>
            <a:spLocks noGrp="1"/>
          </p:cNvSpPr>
          <p:nvPr>
            <p:ph idx="1"/>
          </p:nvPr>
        </p:nvSpPr>
        <p:spPr>
          <a:xfrm>
            <a:off x="250825" y="1412875"/>
            <a:ext cx="8497888" cy="4525963"/>
          </a:xfrm>
        </p:spPr>
        <p:txBody>
          <a:bodyPr/>
          <a:lstStyle/>
          <a:p>
            <a:pPr algn="just">
              <a:buFontTx/>
              <a:buNone/>
            </a:pPr>
            <a:r>
              <a:rPr lang="el-GR" altLang="en-US" sz="2400" dirty="0"/>
              <a:t>	Οι περισσότερες νοικοκυρές στην Ελλάδα χρησιμοποιούν το απορρυπαντικό Χ για να έχουν πιο λευκά ρούχα. Εσείς χρησιμοποιείτε το απορρυπαντικό Χ; (Σημειώστε </a:t>
            </a:r>
            <a:r>
              <a:rPr lang="el-GR" altLang="en-US" sz="2400" dirty="0">
                <a:sym typeface="Symbol" panose="05050102010706020507" pitchFamily="18" charset="2"/>
              </a:rPr>
              <a:t> σε μια απάντηση)</a:t>
            </a:r>
          </a:p>
          <a:p>
            <a:pPr lvl="2"/>
            <a:endParaRPr lang="el-GR" altLang="en-US" dirty="0">
              <a:sym typeface="Symbol" panose="05050102010706020507" pitchFamily="18" charset="2"/>
            </a:endParaRPr>
          </a:p>
          <a:p>
            <a:pPr lvl="2">
              <a:buFont typeface="Wingdings" panose="05000000000000000000" pitchFamily="2" charset="2"/>
              <a:buChar char="q"/>
            </a:pPr>
            <a:r>
              <a:rPr lang="el-GR" altLang="en-US" dirty="0">
                <a:sym typeface="Symbol" panose="05050102010706020507" pitchFamily="18" charset="2"/>
              </a:rPr>
              <a:t> Ναι </a:t>
            </a:r>
          </a:p>
          <a:p>
            <a:pPr lvl="2">
              <a:buFont typeface="Wingdings" panose="05000000000000000000" pitchFamily="2" charset="2"/>
              <a:buChar char="q"/>
            </a:pPr>
            <a:r>
              <a:rPr lang="el-GR" altLang="en-US" dirty="0">
                <a:sym typeface="Symbol" panose="05050102010706020507" pitchFamily="18" charset="2"/>
              </a:rPr>
              <a:t>Όχι</a:t>
            </a:r>
            <a:endParaRPr lang="el-GR"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 Τίτλος">
            <a:extLst>
              <a:ext uri="{FF2B5EF4-FFF2-40B4-BE49-F238E27FC236}">
                <a16:creationId xmlns:a16="http://schemas.microsoft.com/office/drawing/2014/main" id="{EF3084FF-D0A2-0FB3-221B-4F364ECCCF27}"/>
              </a:ext>
            </a:extLst>
          </p:cNvPr>
          <p:cNvSpPr>
            <a:spLocks noGrp="1"/>
          </p:cNvSpPr>
          <p:nvPr>
            <p:ph type="title"/>
          </p:nvPr>
        </p:nvSpPr>
        <p:spPr>
          <a:xfrm>
            <a:off x="-612775" y="-26988"/>
            <a:ext cx="8229600" cy="1143001"/>
          </a:xfrm>
        </p:spPr>
        <p:txBody>
          <a:bodyPr/>
          <a:lstStyle/>
          <a:p>
            <a:r>
              <a:rPr lang="el-GR" altLang="en-US"/>
              <a:t>Παραδείγματα !!!</a:t>
            </a:r>
          </a:p>
        </p:txBody>
      </p:sp>
      <p:sp>
        <p:nvSpPr>
          <p:cNvPr id="44035" name="2 - Θέση περιεχομένου">
            <a:extLst>
              <a:ext uri="{FF2B5EF4-FFF2-40B4-BE49-F238E27FC236}">
                <a16:creationId xmlns:a16="http://schemas.microsoft.com/office/drawing/2014/main" id="{00BB17B8-0B61-44F1-5849-CFA91F898BD4}"/>
              </a:ext>
            </a:extLst>
          </p:cNvPr>
          <p:cNvSpPr>
            <a:spLocks noGrp="1"/>
          </p:cNvSpPr>
          <p:nvPr>
            <p:ph idx="1"/>
          </p:nvPr>
        </p:nvSpPr>
        <p:spPr>
          <a:xfrm>
            <a:off x="0" y="1600200"/>
            <a:ext cx="9144000" cy="4525963"/>
          </a:xfrm>
        </p:spPr>
        <p:txBody>
          <a:bodyPr/>
          <a:lstStyle/>
          <a:p>
            <a:pPr>
              <a:buFontTx/>
              <a:buNone/>
            </a:pPr>
            <a:r>
              <a:rPr lang="el-GR" altLang="en-US" dirty="0"/>
              <a:t>	Πως αξιολογείτε το φαγητό του εστιατορίου «Η Νόστιμη Μπριζόλα» </a:t>
            </a:r>
          </a:p>
          <a:p>
            <a:pPr>
              <a:buFontTx/>
              <a:buNone/>
            </a:pPr>
            <a:r>
              <a:rPr lang="el-GR" altLang="en-US" dirty="0"/>
              <a:t>	(Σημειώστε √ σε μια απάντηση)</a:t>
            </a:r>
          </a:p>
          <a:p>
            <a:pPr lvl="1">
              <a:buFont typeface="Wingdings" panose="05000000000000000000" pitchFamily="2" charset="2"/>
              <a:buChar char="q"/>
            </a:pPr>
            <a:r>
              <a:rPr lang="el-GR" altLang="en-US" dirty="0"/>
              <a:t> Εξαιρετικό</a:t>
            </a:r>
          </a:p>
          <a:p>
            <a:pPr lvl="1">
              <a:buFont typeface="Wingdings" panose="05000000000000000000" pitchFamily="2" charset="2"/>
              <a:buChar char="q"/>
            </a:pPr>
            <a:r>
              <a:rPr lang="el-GR" altLang="en-US" dirty="0"/>
              <a:t> Πολύ καλό</a:t>
            </a:r>
          </a:p>
          <a:p>
            <a:pPr lvl="1">
              <a:buFont typeface="Wingdings" panose="05000000000000000000" pitchFamily="2" charset="2"/>
              <a:buChar char="q"/>
            </a:pPr>
            <a:r>
              <a:rPr lang="el-GR" altLang="en-US" dirty="0"/>
              <a:t> Καλό</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 Τίτλος">
            <a:extLst>
              <a:ext uri="{FF2B5EF4-FFF2-40B4-BE49-F238E27FC236}">
                <a16:creationId xmlns:a16="http://schemas.microsoft.com/office/drawing/2014/main" id="{4E71E176-52E3-D089-303B-0935492FDE3D}"/>
              </a:ext>
            </a:extLst>
          </p:cNvPr>
          <p:cNvSpPr>
            <a:spLocks noGrp="1"/>
          </p:cNvSpPr>
          <p:nvPr>
            <p:ph type="title"/>
          </p:nvPr>
        </p:nvSpPr>
        <p:spPr/>
        <p:txBody>
          <a:bodyPr/>
          <a:lstStyle/>
          <a:p>
            <a:r>
              <a:rPr lang="el-GR" altLang="en-US"/>
              <a:t>Συμβουλές Διατύπωσης</a:t>
            </a:r>
          </a:p>
        </p:txBody>
      </p:sp>
      <p:sp>
        <p:nvSpPr>
          <p:cNvPr id="45059" name="2 - Θέση περιεχομένου">
            <a:extLst>
              <a:ext uri="{FF2B5EF4-FFF2-40B4-BE49-F238E27FC236}">
                <a16:creationId xmlns:a16="http://schemas.microsoft.com/office/drawing/2014/main" id="{EE30FEDE-2AC1-9B8A-5EAD-0734A33E6BD2}"/>
              </a:ext>
            </a:extLst>
          </p:cNvPr>
          <p:cNvSpPr>
            <a:spLocks noGrp="1"/>
          </p:cNvSpPr>
          <p:nvPr>
            <p:ph idx="1"/>
          </p:nvPr>
        </p:nvSpPr>
        <p:spPr/>
        <p:txBody>
          <a:bodyPr/>
          <a:lstStyle/>
          <a:p>
            <a:pPr>
              <a:buFontTx/>
              <a:buNone/>
            </a:pPr>
            <a:r>
              <a:rPr lang="el-GR" altLang="en-US"/>
              <a:t>	Πιστεύετε ότι, οι σερβιτόροι της καφετέριας </a:t>
            </a:r>
            <a:r>
              <a:rPr lang="en-US" altLang="en-US"/>
              <a:t>“Slourp” </a:t>
            </a:r>
            <a:r>
              <a:rPr lang="el-GR" altLang="en-US"/>
              <a:t>είναι όμορφοι και εξυπηρετικοί;</a:t>
            </a:r>
          </a:p>
          <a:p>
            <a:pPr lvl="1">
              <a:buFontTx/>
              <a:buNone/>
            </a:pPr>
            <a:r>
              <a:rPr lang="el-GR" altLang="en-US"/>
              <a:t>	(Σημειώστε √ σε μια απάντηση)</a:t>
            </a:r>
          </a:p>
          <a:p>
            <a:pPr lvl="1">
              <a:buFont typeface="Wingdings" panose="05000000000000000000" pitchFamily="2" charset="2"/>
              <a:buChar char="q"/>
            </a:pPr>
            <a:r>
              <a:rPr lang="el-GR" altLang="en-US"/>
              <a:t>	Ναι </a:t>
            </a:r>
          </a:p>
          <a:p>
            <a:pPr lvl="1">
              <a:buFont typeface="Wingdings" panose="05000000000000000000" pitchFamily="2" charset="2"/>
              <a:buChar char="q"/>
            </a:pPr>
            <a:r>
              <a:rPr lang="el-GR" altLang="en-US"/>
              <a:t> Όχι</a:t>
            </a:r>
          </a:p>
          <a:p>
            <a:pPr lvl="1">
              <a:buFontTx/>
              <a:buNone/>
            </a:pPr>
            <a:endParaRPr lang="el-GR" altLang="en-US"/>
          </a:p>
          <a:p>
            <a:pPr lvl="1">
              <a:buFontTx/>
              <a:buNone/>
            </a:pPr>
            <a:endParaRPr lang="el-GR" altLang="en-US"/>
          </a:p>
        </p:txBody>
      </p:sp>
      <p:sp>
        <p:nvSpPr>
          <p:cNvPr id="4" name="3 - Δεξιό βέλος">
            <a:extLst>
              <a:ext uri="{FF2B5EF4-FFF2-40B4-BE49-F238E27FC236}">
                <a16:creationId xmlns:a16="http://schemas.microsoft.com/office/drawing/2014/main" id="{F1362D89-3ED6-7A7F-7BDB-C21D4A27442E}"/>
              </a:ext>
            </a:extLst>
          </p:cNvPr>
          <p:cNvSpPr/>
          <p:nvPr/>
        </p:nvSpPr>
        <p:spPr>
          <a:xfrm rot="3286241">
            <a:off x="3779912" y="3356992"/>
            <a:ext cx="1224136" cy="2016224"/>
          </a:xfrm>
          <a:prstGeom prst="rightArrow">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l-GR"/>
          </a:p>
        </p:txBody>
      </p:sp>
      <p:sp>
        <p:nvSpPr>
          <p:cNvPr id="45063" name="4 - TextBox">
            <a:extLst>
              <a:ext uri="{FF2B5EF4-FFF2-40B4-BE49-F238E27FC236}">
                <a16:creationId xmlns:a16="http://schemas.microsoft.com/office/drawing/2014/main" id="{BC42ACCE-9A5B-93C1-D6E8-A48698BEB9C3}"/>
              </a:ext>
            </a:extLst>
          </p:cNvPr>
          <p:cNvSpPr txBox="1">
            <a:spLocks noChangeArrowheads="1"/>
          </p:cNvSpPr>
          <p:nvPr/>
        </p:nvSpPr>
        <p:spPr bwMode="auto">
          <a:xfrm>
            <a:off x="4211638" y="5084763"/>
            <a:ext cx="40687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l-GR" altLang="en-US" b="1" i="1"/>
              <a:t>Διαχωρισμός σε δυο ερωτήσεις για το κάθε χαρακτηριστικό.</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 Τίτλος">
            <a:extLst>
              <a:ext uri="{FF2B5EF4-FFF2-40B4-BE49-F238E27FC236}">
                <a16:creationId xmlns:a16="http://schemas.microsoft.com/office/drawing/2014/main" id="{8B7B586F-B388-AE00-5822-D8833166A2C5}"/>
              </a:ext>
            </a:extLst>
          </p:cNvPr>
          <p:cNvSpPr>
            <a:spLocks noGrp="1"/>
          </p:cNvSpPr>
          <p:nvPr>
            <p:ph type="title"/>
          </p:nvPr>
        </p:nvSpPr>
        <p:spPr/>
        <p:txBody>
          <a:bodyPr/>
          <a:lstStyle/>
          <a:p>
            <a:r>
              <a:rPr lang="el-GR" altLang="en-US"/>
              <a:t>Συμβουλές Διατύπωσης</a:t>
            </a:r>
          </a:p>
        </p:txBody>
      </p:sp>
      <p:sp>
        <p:nvSpPr>
          <p:cNvPr id="47107" name="2 - Θέση περιεχομένου">
            <a:extLst>
              <a:ext uri="{FF2B5EF4-FFF2-40B4-BE49-F238E27FC236}">
                <a16:creationId xmlns:a16="http://schemas.microsoft.com/office/drawing/2014/main" id="{C1CAF4AF-958D-E324-A41A-9EDDC8F98BB6}"/>
              </a:ext>
            </a:extLst>
          </p:cNvPr>
          <p:cNvSpPr>
            <a:spLocks noGrp="1"/>
          </p:cNvSpPr>
          <p:nvPr>
            <p:ph idx="1"/>
          </p:nvPr>
        </p:nvSpPr>
        <p:spPr>
          <a:xfrm>
            <a:off x="420687" y="1556792"/>
            <a:ext cx="8723313" cy="4525962"/>
          </a:xfrm>
        </p:spPr>
        <p:txBody>
          <a:bodyPr/>
          <a:lstStyle/>
          <a:p>
            <a:r>
              <a:rPr lang="el-GR" altLang="en-US" dirty="0"/>
              <a:t>Οι εναλλακτικές θα πρέπει να είναι λογικά διατυπωμένες, σε λογική σειρά ή με λογικά διαστήματα.</a:t>
            </a:r>
          </a:p>
          <a:p>
            <a:r>
              <a:rPr lang="el-GR" altLang="en-US" dirty="0"/>
              <a:t>Πόσα τετραγωνικά είναι το σπίτι σας;</a:t>
            </a:r>
          </a:p>
          <a:p>
            <a:pPr lvl="1">
              <a:buFontTx/>
              <a:buNone/>
            </a:pPr>
            <a:r>
              <a:rPr lang="el-GR" altLang="en-US" dirty="0"/>
              <a:t>	(Σημειώστε √ σε μια απάντηση)</a:t>
            </a:r>
          </a:p>
          <a:p>
            <a:pPr lvl="1">
              <a:buFont typeface="Wingdings" panose="05000000000000000000" pitchFamily="2" charset="2"/>
              <a:buChar char="q"/>
            </a:pPr>
            <a:r>
              <a:rPr lang="el-GR" altLang="en-US" dirty="0"/>
              <a:t> 1-10 τετραγωνικά</a:t>
            </a:r>
          </a:p>
          <a:p>
            <a:pPr lvl="1">
              <a:buFont typeface="Wingdings" panose="05000000000000000000" pitchFamily="2" charset="2"/>
              <a:buChar char="q"/>
            </a:pPr>
            <a:r>
              <a:rPr lang="el-GR" altLang="en-US" dirty="0"/>
              <a:t>11-100 τετραγωνικά</a:t>
            </a:r>
          </a:p>
          <a:p>
            <a:pPr lvl="1">
              <a:buFont typeface="Wingdings" panose="05000000000000000000" pitchFamily="2" charset="2"/>
              <a:buChar char="q"/>
            </a:pPr>
            <a:r>
              <a:rPr lang="el-GR" altLang="en-US" dirty="0"/>
              <a:t>101-500 τετραγωνικά</a:t>
            </a:r>
          </a:p>
          <a:p>
            <a:pPr lvl="1">
              <a:buFont typeface="Wingdings" panose="05000000000000000000" pitchFamily="2" charset="2"/>
              <a:buChar char="q"/>
            </a:pPr>
            <a:r>
              <a:rPr lang="el-GR" altLang="en-US" dirty="0"/>
              <a:t> Πάνω από 500 τετραγωνικά</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 Τίτλος">
            <a:extLst>
              <a:ext uri="{FF2B5EF4-FFF2-40B4-BE49-F238E27FC236}">
                <a16:creationId xmlns:a16="http://schemas.microsoft.com/office/drawing/2014/main" id="{D4DFFE82-33D0-2E58-60D2-47CCE8E6DF52}"/>
              </a:ext>
            </a:extLst>
          </p:cNvPr>
          <p:cNvSpPr>
            <a:spLocks noGrp="1"/>
          </p:cNvSpPr>
          <p:nvPr>
            <p:ph type="title"/>
          </p:nvPr>
        </p:nvSpPr>
        <p:spPr/>
        <p:txBody>
          <a:bodyPr/>
          <a:lstStyle/>
          <a:p>
            <a:r>
              <a:rPr lang="el-GR" altLang="en-US"/>
              <a:t>Παραδείγματα !!!!</a:t>
            </a:r>
          </a:p>
        </p:txBody>
      </p:sp>
      <p:sp>
        <p:nvSpPr>
          <p:cNvPr id="48131" name="2 - Θέση περιεχομένου">
            <a:extLst>
              <a:ext uri="{FF2B5EF4-FFF2-40B4-BE49-F238E27FC236}">
                <a16:creationId xmlns:a16="http://schemas.microsoft.com/office/drawing/2014/main" id="{6EBB8848-CE9B-02EE-9B5E-864F7948E2C6}"/>
              </a:ext>
            </a:extLst>
          </p:cNvPr>
          <p:cNvSpPr>
            <a:spLocks noGrp="1"/>
          </p:cNvSpPr>
          <p:nvPr>
            <p:ph idx="1"/>
          </p:nvPr>
        </p:nvSpPr>
        <p:spPr>
          <a:xfrm>
            <a:off x="28937" y="1628800"/>
            <a:ext cx="8686800" cy="4525963"/>
          </a:xfrm>
        </p:spPr>
        <p:txBody>
          <a:bodyPr/>
          <a:lstStyle/>
          <a:p>
            <a:r>
              <a:rPr lang="el-GR" altLang="en-US" dirty="0"/>
              <a:t>Δεν υπερτονίζουμε, υπερβάλλουμε, δραματοποιούμε.</a:t>
            </a:r>
          </a:p>
          <a:p>
            <a:endParaRPr lang="el-GR" altLang="en-US" dirty="0"/>
          </a:p>
          <a:p>
            <a:pPr lvl="1"/>
            <a:r>
              <a:rPr lang="el-GR" altLang="en-US" sz="2200" i="1" dirty="0">
                <a:solidFill>
                  <a:srgbClr val="FF0000"/>
                </a:solidFill>
              </a:rPr>
              <a:t>Πόσα χρήματα θα δίνατε για να αγοράσετε ένα κουτί με χάπια αδυνατίσματος, τα οποία μπορούν να μειώσουν το βάρος σας προστατεύοντάς σας από τη μάστιγα της χοληστερίνης και από την πιθανότητα εμφάνισης ενός μοιραίου εμφράγματος;</a:t>
            </a:r>
          </a:p>
          <a:p>
            <a:endParaRPr lang="el-GR"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a:extLst>
              <a:ext uri="{FF2B5EF4-FFF2-40B4-BE49-F238E27FC236}">
                <a16:creationId xmlns:a16="http://schemas.microsoft.com/office/drawing/2014/main" id="{31F220A8-082E-EE3B-A66B-2432D8219A06}"/>
              </a:ext>
            </a:extLst>
          </p:cNvPr>
          <p:cNvSpPr>
            <a:spLocks noGrp="1"/>
          </p:cNvSpPr>
          <p:nvPr>
            <p:ph type="title"/>
          </p:nvPr>
        </p:nvSpPr>
        <p:spPr>
          <a:xfrm>
            <a:off x="684213" y="125413"/>
            <a:ext cx="8229600" cy="1143000"/>
          </a:xfrm>
        </p:spPr>
        <p:txBody>
          <a:bodyPr/>
          <a:lstStyle/>
          <a:p>
            <a:r>
              <a:rPr lang="el-GR" altLang="en-US" b="1"/>
              <a:t>Καθορισμός Πληροφοριών</a:t>
            </a:r>
          </a:p>
        </p:txBody>
      </p:sp>
      <p:sp>
        <p:nvSpPr>
          <p:cNvPr id="6147" name="2 - Θέση περιεχομένου">
            <a:extLst>
              <a:ext uri="{FF2B5EF4-FFF2-40B4-BE49-F238E27FC236}">
                <a16:creationId xmlns:a16="http://schemas.microsoft.com/office/drawing/2014/main" id="{E39DF468-8255-E09A-20CD-158DB906850C}"/>
              </a:ext>
            </a:extLst>
          </p:cNvPr>
          <p:cNvSpPr>
            <a:spLocks noGrp="1"/>
          </p:cNvSpPr>
          <p:nvPr>
            <p:ph idx="1"/>
          </p:nvPr>
        </p:nvSpPr>
        <p:spPr>
          <a:xfrm>
            <a:off x="457200" y="1484313"/>
            <a:ext cx="8686800" cy="3816350"/>
          </a:xfrm>
        </p:spPr>
        <p:txBody>
          <a:bodyPr/>
          <a:lstStyle/>
          <a:p>
            <a:pPr marL="457200" indent="-457200">
              <a:buFont typeface="Wingdings" panose="05000000000000000000" pitchFamily="2" charset="2"/>
              <a:buChar char="ü"/>
            </a:pPr>
            <a:r>
              <a:rPr lang="el-GR" altLang="en-US" sz="2100" dirty="0"/>
              <a:t>Τι πληροφορίες θέλουμε να αντλήσουμε μέσω του ερωτηματολογίου.</a:t>
            </a:r>
          </a:p>
          <a:p>
            <a:pPr marL="457200" indent="-457200">
              <a:buFont typeface="Wingdings" panose="05000000000000000000" pitchFamily="2" charset="2"/>
              <a:buChar char="ü"/>
            </a:pPr>
            <a:endParaRPr lang="el-GR" altLang="en-US" sz="2100" dirty="0"/>
          </a:p>
          <a:p>
            <a:pPr marL="457200" indent="-457200">
              <a:buFont typeface="Wingdings" panose="05000000000000000000" pitchFamily="2" charset="2"/>
              <a:buChar char="ü"/>
            </a:pPr>
            <a:r>
              <a:rPr lang="el-GR" altLang="en-US" sz="2100" dirty="0"/>
              <a:t>Οι στόχοι καθορίζουν τις πληροφορίες που θέλουμε να συλλέξουμε.</a:t>
            </a:r>
          </a:p>
          <a:p>
            <a:pPr marL="457200" indent="-457200">
              <a:buFont typeface="Wingdings" panose="05000000000000000000" pitchFamily="2" charset="2"/>
              <a:buChar char="ü"/>
            </a:pPr>
            <a:endParaRPr lang="el-GR" altLang="en-US" sz="2100" dirty="0"/>
          </a:p>
          <a:p>
            <a:pPr marL="457200" indent="-457200">
              <a:buFont typeface="Wingdings" panose="05000000000000000000" pitchFamily="2" charset="2"/>
              <a:buChar char="ü"/>
            </a:pPr>
            <a:r>
              <a:rPr lang="el-GR" altLang="en-US" sz="2100" dirty="0"/>
              <a:t>Οι πληροφορίες πρέπει να συμβαδίζουν με τα χαρακτηριστικά των ερωτώμενων (ικανότητα και θέλησή τους να απαντήσουν, μνήμη).</a:t>
            </a:r>
          </a:p>
          <a:p>
            <a:pPr marL="457200" indent="-457200">
              <a:buFont typeface="Wingdings" panose="05000000000000000000" pitchFamily="2" charset="2"/>
              <a:buChar char="ü"/>
            </a:pPr>
            <a:endParaRPr lang="el-GR" altLang="en-US" sz="2100" dirty="0"/>
          </a:p>
          <a:p>
            <a:pPr marL="457200" indent="-457200">
              <a:buFont typeface="Wingdings" panose="05000000000000000000" pitchFamily="2" charset="2"/>
              <a:buChar char="ü"/>
            </a:pPr>
            <a:r>
              <a:rPr lang="el-GR" altLang="en-US" sz="2100" dirty="0"/>
              <a:t>Προετοιμασία θεματικών περιοχών.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a:extLst>
              <a:ext uri="{FF2B5EF4-FFF2-40B4-BE49-F238E27FC236}">
                <a16:creationId xmlns:a16="http://schemas.microsoft.com/office/drawing/2014/main" id="{1319EE50-BE1D-4E7A-5AC8-3CE105A01364}"/>
              </a:ext>
            </a:extLst>
          </p:cNvPr>
          <p:cNvSpPr>
            <a:spLocks noGrp="1"/>
          </p:cNvSpPr>
          <p:nvPr>
            <p:ph type="title"/>
          </p:nvPr>
        </p:nvSpPr>
        <p:spPr/>
        <p:txBody>
          <a:bodyPr/>
          <a:lstStyle/>
          <a:p>
            <a:r>
              <a:rPr lang="el-GR" altLang="en-US" b="1" i="1"/>
              <a:t>Επιλογή Τύπου Ερωτήσεων</a:t>
            </a:r>
          </a:p>
        </p:txBody>
      </p:sp>
      <p:graphicFrame>
        <p:nvGraphicFramePr>
          <p:cNvPr id="4" name="3 - Διάγραμμα">
            <a:extLst>
              <a:ext uri="{FF2B5EF4-FFF2-40B4-BE49-F238E27FC236}">
                <a16:creationId xmlns:a16="http://schemas.microsoft.com/office/drawing/2014/main" id="{23991850-1C63-C458-980B-DB4CFEF9786B}"/>
              </a:ext>
            </a:extLst>
          </p:cNvPr>
          <p:cNvGraphicFramePr/>
          <p:nvPr>
            <p:extLst>
              <p:ext uri="{D42A27DB-BD31-4B8C-83A1-F6EECF244321}">
                <p14:modId xmlns:p14="http://schemas.microsoft.com/office/powerpoint/2010/main" val="842505133"/>
              </p:ext>
            </p:extLst>
          </p:nvPr>
        </p:nvGraphicFramePr>
        <p:xfrm>
          <a:off x="72008" y="1412776"/>
          <a:ext cx="8964488" cy="5560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a:extLst>
              <a:ext uri="{FF2B5EF4-FFF2-40B4-BE49-F238E27FC236}">
                <a16:creationId xmlns:a16="http://schemas.microsoft.com/office/drawing/2014/main" id="{86615AF1-FC47-414F-A0C5-539A2562D2E0}"/>
              </a:ext>
            </a:extLst>
          </p:cNvPr>
          <p:cNvSpPr>
            <a:spLocks noGrp="1"/>
          </p:cNvSpPr>
          <p:nvPr>
            <p:ph type="title"/>
          </p:nvPr>
        </p:nvSpPr>
        <p:spPr/>
        <p:txBody>
          <a:bodyPr/>
          <a:lstStyle/>
          <a:p>
            <a:r>
              <a:rPr lang="el-GR" altLang="en-US" b="1" i="1"/>
              <a:t>Επιλογή Τύπου Ερωτήσεων</a:t>
            </a:r>
          </a:p>
        </p:txBody>
      </p:sp>
      <p:graphicFrame>
        <p:nvGraphicFramePr>
          <p:cNvPr id="4" name="3 - Διάγραμμα">
            <a:extLst>
              <a:ext uri="{FF2B5EF4-FFF2-40B4-BE49-F238E27FC236}">
                <a16:creationId xmlns:a16="http://schemas.microsoft.com/office/drawing/2014/main" id="{308AC6F5-0C27-B433-0831-830CD850A94D}"/>
              </a:ext>
            </a:extLst>
          </p:cNvPr>
          <p:cNvGraphicFramePr/>
          <p:nvPr/>
        </p:nvGraphicFramePr>
        <p:xfrm>
          <a:off x="72008" y="1412776"/>
          <a:ext cx="889248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a:extLst>
              <a:ext uri="{FF2B5EF4-FFF2-40B4-BE49-F238E27FC236}">
                <a16:creationId xmlns:a16="http://schemas.microsoft.com/office/drawing/2014/main" id="{416B91FF-361E-01EB-A1A2-CC375BC2EA63}"/>
              </a:ext>
            </a:extLst>
          </p:cNvPr>
          <p:cNvSpPr>
            <a:spLocks noGrp="1"/>
          </p:cNvSpPr>
          <p:nvPr>
            <p:ph type="title"/>
          </p:nvPr>
        </p:nvSpPr>
        <p:spPr>
          <a:xfrm>
            <a:off x="179512" y="332656"/>
            <a:ext cx="8229600" cy="1143001"/>
          </a:xfrm>
        </p:spPr>
        <p:txBody>
          <a:bodyPr/>
          <a:lstStyle/>
          <a:p>
            <a:r>
              <a:rPr lang="el-GR" altLang="en-US" dirty="0"/>
              <a:t>Διχοτομικές Μεταβλητές</a:t>
            </a:r>
          </a:p>
        </p:txBody>
      </p:sp>
      <p:sp>
        <p:nvSpPr>
          <p:cNvPr id="14339" name="2 - Θέση περιεχομένου">
            <a:extLst>
              <a:ext uri="{FF2B5EF4-FFF2-40B4-BE49-F238E27FC236}">
                <a16:creationId xmlns:a16="http://schemas.microsoft.com/office/drawing/2014/main" id="{E000F2F7-F04C-A202-781B-0B2A97D3F57C}"/>
              </a:ext>
            </a:extLst>
          </p:cNvPr>
          <p:cNvSpPr>
            <a:spLocks noGrp="1"/>
          </p:cNvSpPr>
          <p:nvPr>
            <p:ph idx="1"/>
          </p:nvPr>
        </p:nvSpPr>
        <p:spPr>
          <a:xfrm>
            <a:off x="468554" y="1700808"/>
            <a:ext cx="8686800" cy="4525963"/>
          </a:xfrm>
        </p:spPr>
        <p:txBody>
          <a:bodyPr/>
          <a:lstStyle/>
          <a:p>
            <a:r>
              <a:rPr lang="el-GR" altLang="en-US" sz="3000" dirty="0"/>
              <a:t>Κατηγορία κατηγορικών μεταβλητών</a:t>
            </a:r>
          </a:p>
          <a:p>
            <a:r>
              <a:rPr lang="el-GR" altLang="en-US" sz="3000" dirty="0"/>
              <a:t>Κλειστές ερωτήσεις με δυο επιλογές</a:t>
            </a:r>
          </a:p>
          <a:p>
            <a:r>
              <a:rPr lang="el-GR" altLang="en-US" sz="3000" dirty="0"/>
              <a:t>Ερώτηση φίλτρου στην αρχή του ερωτηματολογίου.</a:t>
            </a:r>
          </a:p>
          <a:p>
            <a:r>
              <a:rPr lang="el-GR" altLang="en-US" sz="3000" dirty="0"/>
              <a:t>Ναι/Όχι, Συμφωνώ/Διαφωνώ, Υπέρ/Κατά, </a:t>
            </a:r>
          </a:p>
          <a:p>
            <a:r>
              <a:rPr lang="el-GR" altLang="en-US" sz="3000" dirty="0"/>
              <a:t>Η σειρά με την οποία τοποθετούνται οι δυο εναλλακτικές δεν επηρεάζουν την απάντηση.</a:t>
            </a:r>
          </a:p>
          <a:p>
            <a:endParaRPr lang="el-GR" altLang="en-US" sz="3000" dirty="0"/>
          </a:p>
          <a:p>
            <a:endParaRPr lang="el-GR" altLang="en-US" sz="3000" dirty="0"/>
          </a:p>
          <a:p>
            <a:endParaRPr lang="el-GR" altLang="en-US" sz="3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a:extLst>
              <a:ext uri="{FF2B5EF4-FFF2-40B4-BE49-F238E27FC236}">
                <a16:creationId xmlns:a16="http://schemas.microsoft.com/office/drawing/2014/main" id="{985E4995-E208-F94A-F3D4-47ACE2BCCE4F}"/>
              </a:ext>
            </a:extLst>
          </p:cNvPr>
          <p:cNvSpPr>
            <a:spLocks noGrp="1"/>
          </p:cNvSpPr>
          <p:nvPr>
            <p:ph type="title"/>
          </p:nvPr>
        </p:nvSpPr>
        <p:spPr/>
        <p:txBody>
          <a:bodyPr/>
          <a:lstStyle/>
          <a:p>
            <a:r>
              <a:rPr lang="el-GR" altLang="en-US" b="1"/>
              <a:t>Κλειστές Ερωτήσεις με ΜΙΑ Σωστή (Καλύτερη Απάντηση)</a:t>
            </a:r>
          </a:p>
        </p:txBody>
      </p:sp>
      <p:sp>
        <p:nvSpPr>
          <p:cNvPr id="16387" name="2 - Θέση περιεχομένου">
            <a:extLst>
              <a:ext uri="{FF2B5EF4-FFF2-40B4-BE49-F238E27FC236}">
                <a16:creationId xmlns:a16="http://schemas.microsoft.com/office/drawing/2014/main" id="{498D8399-C1CD-A21C-9DD8-8284FFCCE970}"/>
              </a:ext>
            </a:extLst>
          </p:cNvPr>
          <p:cNvSpPr>
            <a:spLocks noGrp="1"/>
          </p:cNvSpPr>
          <p:nvPr>
            <p:ph idx="1"/>
          </p:nvPr>
        </p:nvSpPr>
        <p:spPr/>
        <p:txBody>
          <a:bodyPr/>
          <a:lstStyle/>
          <a:p>
            <a:r>
              <a:rPr lang="en-US" altLang="en-US" dirty="0"/>
              <a:t>One best answer</a:t>
            </a:r>
          </a:p>
          <a:p>
            <a:r>
              <a:rPr lang="el-GR" altLang="en-US" dirty="0"/>
              <a:t>Ιδανικές όταν παρατίθενται όλες οι εναλλακτικές επιλογές απαντήσεις.</a:t>
            </a:r>
          </a:p>
          <a:p>
            <a:endParaRPr lang="el-GR" altLang="en-US" dirty="0"/>
          </a:p>
        </p:txBody>
      </p:sp>
      <p:sp>
        <p:nvSpPr>
          <p:cNvPr id="4" name="3 - TextBox">
            <a:extLst>
              <a:ext uri="{FF2B5EF4-FFF2-40B4-BE49-F238E27FC236}">
                <a16:creationId xmlns:a16="http://schemas.microsoft.com/office/drawing/2014/main" id="{3BF2F27D-6AB9-6B2D-9EB1-8A5667F082CA}"/>
              </a:ext>
            </a:extLst>
          </p:cNvPr>
          <p:cNvSpPr txBox="1"/>
          <p:nvPr/>
        </p:nvSpPr>
        <p:spPr>
          <a:xfrm>
            <a:off x="1718810" y="3863181"/>
            <a:ext cx="5706380" cy="2676525"/>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defRPr/>
            </a:pPr>
            <a:r>
              <a:rPr lang="el-GR" sz="2400" b="1" dirty="0">
                <a:latin typeface="+mj-lt"/>
                <a:cs typeface="Arial" charset="0"/>
              </a:rPr>
              <a:t>Τι σημαίνει για εσάς «καλή διατροφή»</a:t>
            </a:r>
            <a:endParaRPr lang="el-GR" sz="2400" dirty="0">
              <a:latin typeface="+mj-lt"/>
              <a:cs typeface="Arial" charset="0"/>
            </a:endParaRPr>
          </a:p>
          <a:p>
            <a:pPr>
              <a:defRPr/>
            </a:pPr>
            <a:r>
              <a:rPr lang="el-GR" sz="2400" dirty="0">
                <a:latin typeface="+mj-lt"/>
                <a:cs typeface="Arial" charset="0"/>
              </a:rPr>
              <a:t>Σημειώστε √ σε  μια σωστή απάντηση</a:t>
            </a:r>
          </a:p>
          <a:p>
            <a:pPr>
              <a:defRPr/>
            </a:pPr>
            <a:endParaRPr lang="el-GR" sz="2400" dirty="0">
              <a:latin typeface="+mj-lt"/>
              <a:cs typeface="Arial" charset="0"/>
            </a:endParaRPr>
          </a:p>
          <a:p>
            <a:pPr marL="342900" indent="-342900">
              <a:buFont typeface="Wingdings" panose="05000000000000000000" pitchFamily="2" charset="2"/>
              <a:buChar char="q"/>
              <a:defRPr/>
            </a:pPr>
            <a:r>
              <a:rPr lang="el-GR" sz="2400" dirty="0">
                <a:latin typeface="+mj-lt"/>
                <a:cs typeface="Arial" charset="0"/>
              </a:rPr>
              <a:t>Λήψη επαρκών βιταμινών  </a:t>
            </a:r>
          </a:p>
          <a:p>
            <a:pPr marL="342900" indent="-342900">
              <a:buFont typeface="Wingdings" panose="05000000000000000000" pitchFamily="2" charset="2"/>
              <a:buChar char="q"/>
              <a:defRPr/>
            </a:pPr>
            <a:r>
              <a:rPr lang="el-GR" sz="2400" dirty="0">
                <a:latin typeface="+mj-lt"/>
                <a:cs typeface="Arial" charset="0"/>
              </a:rPr>
              <a:t>Ποιοτικό φαγητό</a:t>
            </a:r>
          </a:p>
          <a:p>
            <a:pPr marL="342900" indent="-342900">
              <a:buFont typeface="Wingdings" panose="05000000000000000000" pitchFamily="2" charset="2"/>
              <a:buChar char="q"/>
              <a:defRPr/>
            </a:pPr>
            <a:r>
              <a:rPr lang="el-GR" sz="2400" dirty="0">
                <a:latin typeface="+mj-lt"/>
                <a:cs typeface="Arial" charset="0"/>
              </a:rPr>
              <a:t>Να τρώω τροφές που δε μου αρέσουν</a:t>
            </a:r>
          </a:p>
          <a:p>
            <a:pPr marL="342900" indent="-342900">
              <a:buFont typeface="Wingdings" panose="05000000000000000000" pitchFamily="2" charset="2"/>
              <a:buChar char="q"/>
              <a:defRPr/>
            </a:pPr>
            <a:r>
              <a:rPr lang="el-GR" sz="2400" dirty="0">
                <a:latin typeface="+mj-lt"/>
                <a:cs typeface="Arial" charset="0"/>
              </a:rPr>
              <a:t>Καλή υγεία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a:extLst>
              <a:ext uri="{FF2B5EF4-FFF2-40B4-BE49-F238E27FC236}">
                <a16:creationId xmlns:a16="http://schemas.microsoft.com/office/drawing/2014/main" id="{FF5E5660-C4A6-8897-A451-1E40AFE9AA12}"/>
              </a:ext>
            </a:extLst>
          </p:cNvPr>
          <p:cNvSpPr>
            <a:spLocks noGrp="1"/>
          </p:cNvSpPr>
          <p:nvPr>
            <p:ph type="title"/>
          </p:nvPr>
        </p:nvSpPr>
        <p:spPr/>
        <p:txBody>
          <a:bodyPr/>
          <a:lstStyle/>
          <a:p>
            <a:r>
              <a:rPr lang="el-GR" altLang="en-US"/>
              <a:t>Κλίμακα Αξιολόγησης Λίκερτ</a:t>
            </a:r>
          </a:p>
        </p:txBody>
      </p:sp>
      <p:sp>
        <p:nvSpPr>
          <p:cNvPr id="17411" name="2 - Θέση περιεχομένου">
            <a:extLst>
              <a:ext uri="{FF2B5EF4-FFF2-40B4-BE49-F238E27FC236}">
                <a16:creationId xmlns:a16="http://schemas.microsoft.com/office/drawing/2014/main" id="{3148400E-783C-6DE2-E855-C3C2A6FB9AF8}"/>
              </a:ext>
            </a:extLst>
          </p:cNvPr>
          <p:cNvSpPr>
            <a:spLocks noGrp="1"/>
          </p:cNvSpPr>
          <p:nvPr>
            <p:ph idx="1"/>
          </p:nvPr>
        </p:nvSpPr>
        <p:spPr>
          <a:xfrm>
            <a:off x="457200" y="1484313"/>
            <a:ext cx="8456613" cy="4968875"/>
          </a:xfrm>
        </p:spPr>
        <p:txBody>
          <a:bodyPr/>
          <a:lstStyle/>
          <a:p>
            <a:r>
              <a:rPr lang="el-GR" altLang="en-US" sz="2400" dirty="0"/>
              <a:t>Γνώμη σημειώνοντας μια απάντηση που βρίσκεται σε ένα σημείο μίας κλίμακας.</a:t>
            </a:r>
          </a:p>
          <a:p>
            <a:pPr>
              <a:buFontTx/>
              <a:buNone/>
            </a:pPr>
            <a:endParaRPr lang="el-GR" altLang="en-US" sz="2400" dirty="0"/>
          </a:p>
          <a:p>
            <a:r>
              <a:rPr lang="el-GR" altLang="en-US" sz="2400" dirty="0"/>
              <a:t>4- </a:t>
            </a:r>
            <a:r>
              <a:rPr lang="el-GR" altLang="en-US" sz="2400" dirty="0" err="1"/>
              <a:t>βάθμια</a:t>
            </a:r>
            <a:r>
              <a:rPr lang="el-GR" altLang="en-US" sz="2400" dirty="0"/>
              <a:t>, 5-βάθμια, 7-βάθμια.</a:t>
            </a:r>
          </a:p>
          <a:p>
            <a:endParaRPr lang="el-GR" altLang="en-US" sz="2400" dirty="0"/>
          </a:p>
          <a:p>
            <a:r>
              <a:rPr lang="el-GR" altLang="en-US" sz="2400" dirty="0"/>
              <a:t>Εάν ο αριθμός των απαντήσεων είναι μονός π.χ. 5 ή 7 τότε υπάρχει η δυνατότητα ουδέτερης απάντησης.</a:t>
            </a:r>
          </a:p>
          <a:p>
            <a:pPr>
              <a:buFontTx/>
              <a:buNone/>
            </a:pPr>
            <a:endParaRPr lang="el-GR" altLang="en-US" sz="2400" dirty="0"/>
          </a:p>
          <a:p>
            <a:r>
              <a:rPr lang="el-GR" altLang="en-US" sz="2400" dirty="0">
                <a:solidFill>
                  <a:srgbClr val="FF0000"/>
                </a:solidFill>
              </a:rPr>
              <a:t>Όταν ο αριθμός απαντήσεων είναι ζυγός τότε η ερώτηση «πιέζει» τον ερωτώμενο να πάρει μια ξεκάθαρη θέση.</a:t>
            </a:r>
          </a:p>
          <a:p>
            <a:endParaRPr lang="el-GR" altLang="en-US" sz="24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σαρμοσμένος 1">
      <a:majorFont>
        <a:latin typeface="Sylfaen"/>
        <a:ea typeface=""/>
        <a:cs typeface=""/>
      </a:majorFont>
      <a:minorFont>
        <a:latin typeface="Sylfae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546928A-6433-4456-87F1-B8D502821A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2067</TotalTime>
  <Words>1975</Words>
  <Application>Microsoft Office PowerPoint</Application>
  <PresentationFormat>On-screen Show (4:3)</PresentationFormat>
  <Paragraphs>298</Paragraphs>
  <Slides>38</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38</vt:i4>
      </vt:variant>
    </vt:vector>
  </HeadingPairs>
  <TitlesOfParts>
    <vt:vector size="46" baseType="lpstr">
      <vt:lpstr>Arial</vt:lpstr>
      <vt:lpstr>Century Gothic</vt:lpstr>
      <vt:lpstr>Calibri</vt:lpstr>
      <vt:lpstr>Sylfaen</vt:lpstr>
      <vt:lpstr>Wingdings</vt:lpstr>
      <vt:lpstr>Symbol</vt:lpstr>
      <vt:lpstr>Thème Office</vt:lpstr>
      <vt:lpstr>Diseño predeterminado</vt:lpstr>
      <vt:lpstr>PowerPoint Presentation</vt:lpstr>
      <vt:lpstr>Ερωτηματολόγιο</vt:lpstr>
      <vt:lpstr>Διαδικασία Σχεδιασμού του Ερωτηματολογίου</vt:lpstr>
      <vt:lpstr>Καθορισμός Πληροφοριών</vt:lpstr>
      <vt:lpstr>Επιλογή Τύπου Ερωτήσεων</vt:lpstr>
      <vt:lpstr>Επιλογή Τύπου Ερωτήσεων</vt:lpstr>
      <vt:lpstr>Διχοτομικές Μεταβλητές</vt:lpstr>
      <vt:lpstr>Κλειστές Ερωτήσεις με ΜΙΑ Σωστή (Καλύτερη Απάντηση)</vt:lpstr>
      <vt:lpstr>Κλίμακα Αξιολόγησης Λίκερτ</vt:lpstr>
      <vt:lpstr>Κλίμακα Λίκερτ - Παραδείγματα</vt:lpstr>
      <vt:lpstr>Κλίμακα Αξιολόγησης - Stapel</vt:lpstr>
      <vt:lpstr>Κλειστές ερωτήσεις με απαντήσεις σε κατάταξη (ordered choice)</vt:lpstr>
      <vt:lpstr>Απαντήσεις στη Σειρά</vt:lpstr>
      <vt:lpstr>Ζευγαρωτές Συγκρίσεις</vt:lpstr>
      <vt:lpstr>Κλειστές Ερωτήσεις με Δυνατότητα Πολλαπλών Επιλογών</vt:lpstr>
      <vt:lpstr>Ερωτήσεις Ιεράρχησης</vt:lpstr>
      <vt:lpstr>Γραφικές κλίμακες</vt:lpstr>
      <vt:lpstr>Γραφικές Κλίμακες</vt:lpstr>
      <vt:lpstr>Κλίμακες Σταθερού Αθροίσματος</vt:lpstr>
      <vt:lpstr>Κλίμακα Σημαντικού Διαφορικού (Semantic Differential Scale)</vt:lpstr>
      <vt:lpstr>Διατύπωση Ερωτήσεων</vt:lpstr>
      <vt:lpstr>Συμβουλές  Διατύπωσης</vt:lpstr>
      <vt:lpstr>Συμβουλές Διατύπωσης </vt:lpstr>
      <vt:lpstr>Συμβουλές Διατύπωσης</vt:lpstr>
      <vt:lpstr>Συμβουλές Διατύπωσης</vt:lpstr>
      <vt:lpstr>Συμβουλές Διατύπωσης</vt:lpstr>
      <vt:lpstr>Συμβουλές Διατύπωσης</vt:lpstr>
      <vt:lpstr>Συμβουλές Διατύπωσης</vt:lpstr>
      <vt:lpstr>Συμβουλές Διατύπωσης</vt:lpstr>
      <vt:lpstr>Συμβουλές Διατύπωσης</vt:lpstr>
      <vt:lpstr>??????????</vt:lpstr>
      <vt:lpstr>Συμβουλές Διατύπωσης</vt:lpstr>
      <vt:lpstr>Συμβουλές Διατύπωσης</vt:lpstr>
      <vt:lpstr>Παραδείγματα !!!!</vt:lpstr>
      <vt:lpstr>Παραδείγματα !!!</vt:lpstr>
      <vt:lpstr>Συμβουλές Διατύπωσης</vt:lpstr>
      <vt:lpstr>Συμβουλές Διατύπωσης</vt:lpstr>
      <vt:lpstr>Παραδείγματα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Amalia</dc:creator>
  <cp:lastModifiedBy>ΤΡΙΑΝΤΑΦΥΛΛΙΔΟΥ ΑΜΑΛΙΑ</cp:lastModifiedBy>
  <cp:revision>115</cp:revision>
  <dcterms:modified xsi:type="dcterms:W3CDTF">2024-01-08T19:53:31Z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TC103815259990</vt:lpwstr>
  </property>
</Properties>
</file>