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95A9A-D87C-467A-9B69-AC45FA3CC564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B8310-AD0C-41AF-BA8E-2196B5CECC1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Μεταφορά 7. Η οργάνωση ως ροή και μετασχηματισμός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Διαρκής ροή </a:t>
            </a:r>
            <a:r>
              <a:rPr lang="el-GR" dirty="0" smtClean="0"/>
              <a:t>(</a:t>
            </a:r>
            <a:r>
              <a:rPr lang="en-US" dirty="0" smtClean="0"/>
              <a:t>flux) </a:t>
            </a:r>
            <a:r>
              <a:rPr lang="el-GR" dirty="0" smtClean="0"/>
              <a:t>και </a:t>
            </a:r>
            <a:r>
              <a:rPr lang="el-GR" dirty="0" smtClean="0"/>
              <a:t>μετασχηματισμός </a:t>
            </a:r>
            <a:r>
              <a:rPr lang="en-US" dirty="0" smtClean="0"/>
              <a:t>(transformation) </a:t>
            </a:r>
            <a:r>
              <a:rPr lang="el-GR" dirty="0" smtClean="0"/>
              <a:t>του </a:t>
            </a:r>
            <a:r>
              <a:rPr lang="el-GR" dirty="0" smtClean="0"/>
              <a:t>κόσμου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200024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Η τάξη προκύπτει με φυσικό τρόπο μέσα στη διαρκή αλλαγή</a:t>
            </a:r>
            <a:endParaRPr lang="en-US" dirty="0" smtClean="0"/>
          </a:p>
          <a:p>
            <a:r>
              <a:rPr lang="el-GR" dirty="0" smtClean="0"/>
              <a:t>Αρχαία </a:t>
            </a:r>
            <a:r>
              <a:rPr lang="el-GR" dirty="0" smtClean="0"/>
              <a:t>φυσική φιλοσοφία (Ηράκλειτος)</a:t>
            </a:r>
          </a:p>
          <a:p>
            <a:r>
              <a:rPr lang="el-GR" dirty="0" smtClean="0"/>
              <a:t>Θεωρητική φυσική (</a:t>
            </a:r>
            <a:r>
              <a:rPr lang="en-US" dirty="0" smtClean="0"/>
              <a:t>David </a:t>
            </a:r>
            <a:r>
              <a:rPr lang="en-US" dirty="0" err="1" smtClean="0"/>
              <a:t>Bohm</a:t>
            </a:r>
            <a:r>
              <a:rPr lang="el-GR" dirty="0" smtClean="0"/>
              <a:t>, 198</a:t>
            </a:r>
            <a:r>
              <a:rPr lang="en-US" dirty="0" smtClean="0"/>
              <a:t>0</a:t>
            </a:r>
            <a:r>
              <a:rPr lang="el-GR" dirty="0" smtClean="0"/>
              <a:t>, </a:t>
            </a:r>
            <a:r>
              <a:rPr lang="en-US" i="1" dirty="0" smtClean="0"/>
              <a:t>Wholeness and the implicate order</a:t>
            </a:r>
            <a:r>
              <a:rPr lang="en-US" dirty="0" smtClean="0"/>
              <a:t>):</a:t>
            </a:r>
            <a:endParaRPr lang="el-GR" dirty="0" smtClean="0"/>
          </a:p>
          <a:p>
            <a:pPr lvl="1"/>
            <a:r>
              <a:rPr lang="el-GR" dirty="0" smtClean="0"/>
              <a:t>ενυπάρχουσα</a:t>
            </a:r>
            <a:r>
              <a:rPr lang="en-US" dirty="0" smtClean="0"/>
              <a:t>/</a:t>
            </a:r>
            <a:r>
              <a:rPr lang="el-GR" dirty="0" smtClean="0"/>
              <a:t>συγκεκαλυμμένη τάξη πραγμάτων (</a:t>
            </a:r>
            <a:r>
              <a:rPr lang="en-US" dirty="0" smtClean="0"/>
              <a:t>implicate/enfolded order) vs.</a:t>
            </a:r>
            <a:endParaRPr lang="el-GR" dirty="0" smtClean="0"/>
          </a:p>
          <a:p>
            <a:pPr lvl="1"/>
            <a:r>
              <a:rPr lang="el-GR" dirty="0" smtClean="0"/>
              <a:t>εκπεφρασμένη/αποκεκαλυμμένη τάξη </a:t>
            </a:r>
            <a:r>
              <a:rPr lang="en-US" dirty="0" smtClean="0"/>
              <a:t>(unfolded/explicate order)</a:t>
            </a:r>
            <a:endParaRPr lang="el-GR" dirty="0" smtClean="0"/>
          </a:p>
          <a:p>
            <a:pPr marL="342900" lvl="1" indent="-342900">
              <a:buNone/>
            </a:pPr>
            <a:r>
              <a:rPr lang="el-GR" b="1" dirty="0" smtClean="0"/>
              <a:t>Μη γραμμική </a:t>
            </a:r>
            <a:r>
              <a:rPr lang="el-GR" dirty="0" smtClean="0"/>
              <a:t>(</a:t>
            </a:r>
            <a:r>
              <a:rPr lang="en-US" dirty="0" smtClean="0"/>
              <a:t>non linear) </a:t>
            </a:r>
            <a:r>
              <a:rPr lang="el-GR" dirty="0" smtClean="0"/>
              <a:t>κατανόηση της </a:t>
            </a:r>
            <a:r>
              <a:rPr lang="el-GR" dirty="0" smtClean="0"/>
              <a:t>αλλαγής: Τεχνολογική δυνατότητα για την επεξεργασία «Μεγάλων Δεδομένων» (</a:t>
            </a:r>
            <a:r>
              <a:rPr lang="en-US" dirty="0" smtClean="0"/>
              <a:t>Big Data)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Λογικές των αλλαγών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Θεωρία </a:t>
            </a:r>
            <a:r>
              <a:rPr lang="el-GR" dirty="0" err="1" smtClean="0"/>
              <a:t>αυτοποίησης</a:t>
            </a:r>
            <a:r>
              <a:rPr lang="el-GR" dirty="0" smtClean="0"/>
              <a:t> (</a:t>
            </a:r>
            <a:r>
              <a:rPr lang="en-US" dirty="0" err="1" smtClean="0"/>
              <a:t>autopoiesis</a:t>
            </a:r>
            <a:r>
              <a:rPr lang="en-US" dirty="0" smtClean="0"/>
              <a:t>)</a:t>
            </a:r>
          </a:p>
          <a:p>
            <a:r>
              <a:rPr lang="el-GR" dirty="0" smtClean="0"/>
              <a:t>Θεωρία του χάους και της πολυπλοκότητας (</a:t>
            </a:r>
            <a:r>
              <a:rPr lang="en-US" dirty="0" smtClean="0"/>
              <a:t>chaos, complexity)</a:t>
            </a:r>
            <a:endParaRPr lang="el-GR" dirty="0" smtClean="0"/>
          </a:p>
          <a:p>
            <a:r>
              <a:rPr lang="el-GR" dirty="0" smtClean="0"/>
              <a:t>Η οπτική της α</a:t>
            </a:r>
            <a:r>
              <a:rPr lang="el-GR" dirty="0" smtClean="0"/>
              <a:t>μοιβαίας αιτιότητας</a:t>
            </a:r>
            <a:endParaRPr lang="el-GR" dirty="0" smtClean="0"/>
          </a:p>
          <a:p>
            <a:r>
              <a:rPr lang="el-GR" dirty="0" smtClean="0"/>
              <a:t>Η διαλεκτική κατανόηση της αλλαγής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λογική της </a:t>
            </a:r>
            <a:r>
              <a:rPr lang="el-GR" dirty="0" err="1" smtClean="0"/>
              <a:t>αυτοποίησης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Maturana</a:t>
            </a:r>
            <a:r>
              <a:rPr lang="en-US" dirty="0" smtClean="0"/>
              <a:t> &amp; Varela (1980) </a:t>
            </a:r>
            <a:r>
              <a:rPr lang="en-US" i="1" dirty="0" err="1" smtClean="0"/>
              <a:t>Autopoiesis</a:t>
            </a:r>
            <a:r>
              <a:rPr lang="en-US" i="1" dirty="0" smtClean="0"/>
              <a:t> and cognition: The realization of the living</a:t>
            </a:r>
          </a:p>
          <a:p>
            <a:r>
              <a:rPr lang="el-GR" dirty="0" err="1" smtClean="0"/>
              <a:t>Αυτοποίηση</a:t>
            </a:r>
            <a:r>
              <a:rPr lang="el-GR" dirty="0" smtClean="0"/>
              <a:t>: η δυνατότητα των έμβιων συστημάτων να δημιουργούν ή να ανανεώνουν τους εαυτούς τους</a:t>
            </a:r>
          </a:p>
          <a:p>
            <a:r>
              <a:rPr lang="el-GR" dirty="0" smtClean="0"/>
              <a:t>Χαρακτηριστικά των έμβιων συστημάτων:</a:t>
            </a:r>
          </a:p>
          <a:p>
            <a:pPr lvl="1"/>
            <a:r>
              <a:rPr lang="el-GR" dirty="0" smtClean="0"/>
              <a:t>Αυτονομία</a:t>
            </a:r>
          </a:p>
          <a:p>
            <a:pPr lvl="1"/>
            <a:r>
              <a:rPr lang="el-GR" dirty="0" smtClean="0"/>
              <a:t>Κυκλικότητα</a:t>
            </a:r>
          </a:p>
          <a:p>
            <a:pPr lvl="1"/>
            <a:r>
              <a:rPr lang="el-GR" dirty="0" err="1" smtClean="0"/>
              <a:t>Αυτοαναφορά</a:t>
            </a:r>
            <a:endParaRPr lang="el-GR" dirty="0" smtClean="0"/>
          </a:p>
          <a:p>
            <a:pPr lvl="1">
              <a:buNone/>
            </a:pPr>
            <a:r>
              <a:rPr lang="el-GR" dirty="0" smtClean="0"/>
              <a:t>Ναρκισσισμός της οργάνωσης: Η οργάνωση αλληλεπιδρά με προβολές του εαυτού της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λογική του χάους και της πολυπλοκότητας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Prigogine &amp; </a:t>
            </a:r>
            <a:r>
              <a:rPr lang="en-US" dirty="0" err="1" smtClean="0"/>
              <a:t>Stengers</a:t>
            </a:r>
            <a:r>
              <a:rPr lang="en-US" dirty="0" smtClean="0"/>
              <a:t> (1984/2008) </a:t>
            </a:r>
            <a:r>
              <a:rPr lang="el-GR" i="1" dirty="0" smtClean="0"/>
              <a:t>Τάξη μέσα από το χάος: Ο νέος διάλογος του ανθρώπου με τη φύση</a:t>
            </a:r>
          </a:p>
          <a:p>
            <a:r>
              <a:rPr lang="en-US" dirty="0" err="1" smtClean="0"/>
              <a:t>Gleick</a:t>
            </a:r>
            <a:r>
              <a:rPr lang="en-US" dirty="0" smtClean="0"/>
              <a:t> (1987/1990) </a:t>
            </a:r>
            <a:r>
              <a:rPr lang="el-GR" i="1" dirty="0" smtClean="0"/>
              <a:t>Χάος: Η επιστήμη της μη γραμμικής δυναμικής</a:t>
            </a:r>
          </a:p>
          <a:p>
            <a:r>
              <a:rPr lang="el-GR" dirty="0" smtClean="0"/>
              <a:t>Οργάνωση και περιβάλλον ως στοιχεία του ίδιου διασυνδεδεμένου μοτίβου το οποίο εξελίσσεται</a:t>
            </a:r>
          </a:p>
          <a:p>
            <a:r>
              <a:rPr lang="el-GR" dirty="0" smtClean="0"/>
              <a:t>Μοτίβα «</a:t>
            </a:r>
            <a:r>
              <a:rPr lang="el-GR" dirty="0" err="1" smtClean="0"/>
              <a:t>ελκυστών</a:t>
            </a:r>
            <a:r>
              <a:rPr lang="el-GR" dirty="0" smtClean="0"/>
              <a:t>» (</a:t>
            </a:r>
            <a:r>
              <a:rPr lang="en-US" dirty="0" smtClean="0"/>
              <a:t>attractors)</a:t>
            </a:r>
          </a:p>
          <a:p>
            <a:r>
              <a:rPr lang="el-GR" dirty="0" smtClean="0"/>
              <a:t>Η αλλαγή ως «ανάδυση» (</a:t>
            </a:r>
            <a:r>
              <a:rPr lang="en-US" dirty="0" smtClean="0"/>
              <a:t>emergence) </a:t>
            </a:r>
            <a:r>
              <a:rPr lang="el-GR" dirty="0" smtClean="0"/>
              <a:t>(ή ολογραφική </a:t>
            </a:r>
            <a:r>
              <a:rPr lang="el-GR" dirty="0" err="1" smtClean="0"/>
              <a:t>αυτο</a:t>
            </a:r>
            <a:r>
              <a:rPr lang="el-GR" dirty="0" smtClean="0"/>
              <a:t>-οργάνωση</a:t>
            </a:r>
            <a:r>
              <a:rPr lang="el-GR" dirty="0" smtClean="0"/>
              <a:t>)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λογική της αμοιβαίας αιτιότητας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Δεύτερη κυβερνητική (Μ</a:t>
            </a:r>
            <a:r>
              <a:rPr lang="en-US" dirty="0" err="1" smtClean="0"/>
              <a:t>aruyama</a:t>
            </a:r>
            <a:r>
              <a:rPr lang="en-US" dirty="0" smtClean="0"/>
              <a:t>)</a:t>
            </a:r>
            <a:r>
              <a:rPr lang="el-GR" dirty="0" smtClean="0"/>
              <a:t>: Μη γραμμικές σχέσεις – μη σταθεροποιημένοι </a:t>
            </a:r>
            <a:r>
              <a:rPr lang="el-GR" dirty="0" smtClean="0"/>
              <a:t>βρόχοι (</a:t>
            </a:r>
            <a:r>
              <a:rPr lang="en-US" dirty="0" smtClean="0"/>
              <a:t>loops)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λογική της διαλεκτικής αλλαγής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Πώς οι αντίθετες δυνάμεις οδηγούν σε αλλαγές</a:t>
            </a:r>
          </a:p>
          <a:p>
            <a:r>
              <a:rPr lang="el-GR" dirty="0" smtClean="0"/>
              <a:t>Ταοϊσμός (</a:t>
            </a:r>
            <a:r>
              <a:rPr lang="en-US" dirty="0" smtClean="0"/>
              <a:t>Yin &amp; Yang)</a:t>
            </a:r>
            <a:endParaRPr lang="el-GR" dirty="0" smtClean="0"/>
          </a:p>
          <a:p>
            <a:r>
              <a:rPr lang="en-US" dirty="0" smtClean="0"/>
              <a:t>Hegel, Marx</a:t>
            </a:r>
            <a:r>
              <a:rPr lang="el-GR" dirty="0" smtClean="0"/>
              <a:t>:</a:t>
            </a:r>
          </a:p>
          <a:p>
            <a:pPr lvl="1"/>
            <a:r>
              <a:rPr lang="el-GR" dirty="0" smtClean="0"/>
              <a:t>Αμοιβαία διαπάλη</a:t>
            </a:r>
          </a:p>
          <a:p>
            <a:pPr lvl="1"/>
            <a:r>
              <a:rPr lang="el-GR" dirty="0" smtClean="0"/>
              <a:t>Αναίρεση της αναίρεσης</a:t>
            </a:r>
          </a:p>
          <a:p>
            <a:pPr lvl="1"/>
            <a:r>
              <a:rPr lang="el-GR" dirty="0" smtClean="0"/>
              <a:t>Μετασχηματισμός της ποσότητας </a:t>
            </a:r>
            <a:r>
              <a:rPr lang="el-GR" smtClean="0"/>
              <a:t>σε ποιότητα</a:t>
            </a:r>
            <a:endParaRPr lang="en-US" dirty="0" smtClean="0"/>
          </a:p>
          <a:p>
            <a:r>
              <a:rPr lang="en-US" dirty="0" smtClean="0"/>
              <a:t>Schumpeter</a:t>
            </a:r>
            <a:r>
              <a:rPr lang="el-GR" dirty="0" smtClean="0"/>
              <a:t>: Η καινοτομία (</a:t>
            </a:r>
            <a:r>
              <a:rPr lang="en-US" dirty="0" smtClean="0"/>
              <a:t>innovation)</a:t>
            </a:r>
            <a:r>
              <a:rPr lang="el-GR" dirty="0" smtClean="0"/>
              <a:t> ως δημιουργική καταστροφή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Πλεονεκτήματα της μεταφοράς της ροής και του μετασχηματισμού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Κατανόηση της οργάνωσης «από μέσα»</a:t>
            </a:r>
          </a:p>
          <a:p>
            <a:r>
              <a:rPr lang="el-GR" dirty="0" smtClean="0"/>
              <a:t>Απόρριψη του διαχωρισμού ανάμεσα στην οργάνωση και το περιβάλλον</a:t>
            </a:r>
          </a:p>
          <a:p>
            <a:r>
              <a:rPr lang="el-GR" dirty="0" smtClean="0"/>
              <a:t>Η οργάνωση και το περιβάλλον ως μέρη ενός μοτίβου-</a:t>
            </a:r>
            <a:r>
              <a:rPr lang="el-GR" dirty="0" err="1" smtClean="0"/>
              <a:t>ελκυστή</a:t>
            </a:r>
            <a:endParaRPr lang="el-GR" dirty="0" smtClean="0"/>
          </a:p>
          <a:p>
            <a:r>
              <a:rPr lang="el-GR" dirty="0" smtClean="0"/>
              <a:t>Η οργάνωση ως σχέσεις μεταξύ αντιθέτων</a:t>
            </a:r>
          </a:p>
          <a:p>
            <a:r>
              <a:rPr lang="el-GR" dirty="0" smtClean="0"/>
              <a:t>Η αλλαγή ως «ροή», δηλαδή ως διαρκώς αναδυόμενο μοτίβο (</a:t>
            </a:r>
            <a:r>
              <a:rPr lang="en-US" dirty="0" smtClean="0"/>
              <a:t>emergent</a:t>
            </a:r>
            <a:r>
              <a:rPr lang="el-GR" dirty="0" smtClean="0"/>
              <a:t> </a:t>
            </a:r>
            <a:r>
              <a:rPr lang="en-US" dirty="0" smtClean="0"/>
              <a:t>pattern)</a:t>
            </a:r>
            <a:r>
              <a:rPr lang="el-GR" dirty="0" smtClean="0"/>
              <a:t> μορφής και διαδικασίας</a:t>
            </a:r>
            <a:endParaRPr lang="en-US" dirty="0" smtClean="0"/>
          </a:p>
          <a:p>
            <a:r>
              <a:rPr lang="el-GR" dirty="0" smtClean="0"/>
              <a:t>Η μεταφορά της ροής ως κανονιστική αρχή για τη διοίκηση των οργανώσεων: </a:t>
            </a:r>
            <a:r>
              <a:rPr lang="el-GR" dirty="0" err="1" smtClean="0"/>
              <a:t>Αναστοχασμός</a:t>
            </a:r>
            <a:r>
              <a:rPr lang="el-GR" dirty="0" smtClean="0"/>
              <a:t> πάνω στην επιδίωξη του ελέγχου με βάση την πρόβλεψη</a:t>
            </a:r>
          </a:p>
          <a:p>
            <a:pPr>
              <a:buNone/>
            </a:pPr>
            <a:r>
              <a:rPr lang="el-GR" b="1" dirty="0" smtClean="0"/>
              <a:t>Όμως:</a:t>
            </a:r>
            <a:r>
              <a:rPr lang="el-GR" dirty="0" smtClean="0"/>
              <a:t>  μεταφορά από τις φυσικές επιστήμες στη μελέτη της συλλογικής ανθρώπινης ζωής, </a:t>
            </a:r>
            <a:r>
              <a:rPr lang="el-GR" dirty="0" err="1" smtClean="0"/>
              <a:t>μετανεοτερική</a:t>
            </a:r>
            <a:r>
              <a:rPr lang="el-GR" smtClean="0"/>
              <a:t> μεταφορική </a:t>
            </a:r>
            <a:r>
              <a:rPr lang="el-GR" dirty="0" smtClean="0"/>
              <a:t>θεώρηση της προόδου χωρίς προδιαγεγραμμένο σκοπό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σχολείο ως οργάνωση σε διαρκή ροή και μετασχηματισμό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Μελέτη των καθημερινών διαδικασιών στο σχολείο ως δράσεων μικρής κλίμακας που μπορούν να επιφέρουν αλλαγές μεγάλης κλίμακας</a:t>
            </a:r>
            <a:endParaRPr lang="en-US" dirty="0" smtClean="0"/>
          </a:p>
          <a:p>
            <a:r>
              <a:rPr lang="el-GR" dirty="0" smtClean="0"/>
              <a:t>Η μεταφορά της ροής ως κανονιστική αρχή: </a:t>
            </a:r>
            <a:r>
              <a:rPr lang="el-GR" dirty="0" err="1" smtClean="0"/>
              <a:t>Αναστοχασμός</a:t>
            </a:r>
            <a:r>
              <a:rPr lang="el-GR" dirty="0" smtClean="0"/>
              <a:t> πάνω στις συνέπειες των δράσεων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453</Words>
  <Application>Microsoft Office PowerPoint</Application>
  <PresentationFormat>Προβολή στην οθόνη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Μεταφορά 7. Η οργάνωση ως ροή και μετασχηματισμός</vt:lpstr>
      <vt:lpstr>Διαρκής ροή (flux) και μετασχηματισμός (transformation) του κόσμου</vt:lpstr>
      <vt:lpstr>Λογικές των αλλαγών</vt:lpstr>
      <vt:lpstr>Η λογική της αυτοποίησης</vt:lpstr>
      <vt:lpstr>Η λογική του χάους και της πολυπλοκότητας</vt:lpstr>
      <vt:lpstr>Η λογική της αμοιβαίας αιτιότητας</vt:lpstr>
      <vt:lpstr>Η λογική της διαλεκτικής αλλαγής</vt:lpstr>
      <vt:lpstr>Πλεονεκτήματα της μεταφοράς της ροής και του μετασχηματισμού</vt:lpstr>
      <vt:lpstr>Το σχολείο ως οργάνωση σε διαρκή ροή και μετασχηματισμό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Μεταφορά 7. Η οργάνωση ως ροή και μετασχηματισμός</dc:title>
  <dc:creator>thalia konst</dc:creator>
  <cp:lastModifiedBy>thalia konst</cp:lastModifiedBy>
  <cp:revision>64</cp:revision>
  <dcterms:created xsi:type="dcterms:W3CDTF">2020-11-14T16:06:43Z</dcterms:created>
  <dcterms:modified xsi:type="dcterms:W3CDTF">2020-12-22T09:39:08Z</dcterms:modified>
</cp:coreProperties>
</file>