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4" autoAdjust="0"/>
    <p:restoredTop sz="94660"/>
  </p:normalViewPr>
  <p:slideViewPr>
    <p:cSldViewPr snapToGrid="0">
      <p:cViewPr varScale="1">
        <p:scale>
          <a:sx n="108" d="100"/>
          <a:sy n="108" d="100"/>
        </p:scale>
        <p:origin x="6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75255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088647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4016038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ECC5FA2-3FC5-416F-9777-C9FB5BBCCF0A}"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50696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866605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489AB5-B1EF-4812-997A-D5463C6E6505}" type="datetimeFigureOut">
              <a:rPr lang="en-US" smtClean="0"/>
              <a:t>11/10/2022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065185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489AB5-B1EF-4812-997A-D5463C6E6505}" type="datetimeFigureOut">
              <a:rPr lang="en-US" smtClean="0"/>
              <a:t>11/10/2022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123672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5411443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2489AB5-B1EF-4812-997A-D5463C6E6505}" type="datetimeFigureOut">
              <a:rPr lang="en-US" smtClean="0"/>
              <a:t>11/10/2022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ECC5FA2-3FC5-416F-9777-C9FB5BBCCF0A}" type="slidenum">
              <a:rPr lang="en-US" smtClean="0"/>
              <a:t>‹#›</a:t>
            </a:fld>
            <a:endParaRPr lang="en-US"/>
          </a:p>
        </p:txBody>
      </p:sp>
    </p:spTree>
    <p:extLst>
      <p:ext uri="{BB962C8B-B14F-4D97-AF65-F5344CB8AC3E}">
        <p14:creationId xmlns:p14="http://schemas.microsoft.com/office/powerpoint/2010/main" val="4832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24352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489AB5-B1EF-4812-997A-D5463C6E6505}"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626516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489AB5-B1EF-4812-997A-D5463C6E6505}"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634573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489AB5-B1EF-4812-997A-D5463C6E6505}" type="datetimeFigureOut">
              <a:rPr lang="en-US" smtClean="0"/>
              <a:t>11/10/2022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456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489AB5-B1EF-4812-997A-D5463C6E6505}" type="datetimeFigureOut">
              <a:rPr lang="en-US" smtClean="0"/>
              <a:t>11/10/2022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4229597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2489AB5-B1EF-4812-997A-D5463C6E6505}" type="datetimeFigureOut">
              <a:rPr lang="en-US" smtClean="0"/>
              <a:t>11/10/2022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65989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970049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181524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2489AB5-B1EF-4812-997A-D5463C6E6505}" type="datetimeFigureOut">
              <a:rPr lang="en-US" smtClean="0"/>
              <a:t>11/10/2022</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ECC5FA2-3FC5-416F-9777-C9FB5BBCCF0A}" type="slidenum">
              <a:rPr lang="en-US" smtClean="0"/>
              <a:t>‹#›</a:t>
            </a:fld>
            <a:endParaRPr lang="en-US"/>
          </a:p>
        </p:txBody>
      </p:sp>
    </p:spTree>
    <p:extLst>
      <p:ext uri="{BB962C8B-B14F-4D97-AF65-F5344CB8AC3E}">
        <p14:creationId xmlns:p14="http://schemas.microsoft.com/office/powerpoint/2010/main" val="34459798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11.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3.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7.xml"/><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A1-67EB-A6E9-DA4F-968BBD4B4F24}"/>
              </a:ext>
            </a:extLst>
          </p:cNvPr>
          <p:cNvSpPr>
            <a:spLocks noGrp="1"/>
          </p:cNvSpPr>
          <p:nvPr>
            <p:ph type="ctrTitle"/>
          </p:nvPr>
        </p:nvSpPr>
        <p:spPr/>
        <p:txBody>
          <a:bodyPr/>
          <a:lstStyle/>
          <a:p>
            <a:r>
              <a:rPr lang="el-GR" dirty="0"/>
              <a:t>Εκπαιδευτικό Λογισμικό #3</a:t>
            </a:r>
            <a:endParaRPr lang="en-US" dirty="0"/>
          </a:p>
        </p:txBody>
      </p:sp>
      <p:sp>
        <p:nvSpPr>
          <p:cNvPr id="3" name="Subtitle 2">
            <a:extLst>
              <a:ext uri="{FF2B5EF4-FFF2-40B4-BE49-F238E27FC236}">
                <a16:creationId xmlns:a16="http://schemas.microsoft.com/office/drawing/2014/main" id="{C7410A0D-2B68-FDD2-998A-EE7CCF0B3DAC}"/>
              </a:ext>
            </a:extLst>
          </p:cNvPr>
          <p:cNvSpPr>
            <a:spLocks noGrp="1"/>
          </p:cNvSpPr>
          <p:nvPr>
            <p:ph type="subTitle" idx="1"/>
          </p:nvPr>
        </p:nvSpPr>
        <p:spPr/>
        <p:txBody>
          <a:bodyPr/>
          <a:lstStyle/>
          <a:p>
            <a:r>
              <a:rPr lang="el-GR" dirty="0"/>
              <a:t>4/11/2022</a:t>
            </a:r>
            <a:endParaRPr lang="en-US" dirty="0"/>
          </a:p>
        </p:txBody>
      </p:sp>
    </p:spTree>
    <p:extLst>
      <p:ext uri="{BB962C8B-B14F-4D97-AF65-F5344CB8AC3E}">
        <p14:creationId xmlns:p14="http://schemas.microsoft.com/office/powerpoint/2010/main" val="378100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B8C3F18-2A17-4372-BAE1-DB295E2ACB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0">
                <a:srgbClr val="F78925"/>
              </a:gs>
              <a:gs pos="50000">
                <a:srgbClr val="D54209"/>
              </a:gs>
              <a:gs pos="100000">
                <a:srgbClr val="8D0000"/>
              </a:gs>
            </a:gsLst>
            <a:lin ang="2520000" scaled="0"/>
          </a:gradFill>
        </p:spPr>
      </p:pic>
      <p:pic>
        <p:nvPicPr>
          <p:cNvPr id="14" name="Picture 13">
            <a:extLst>
              <a:ext uri="{FF2B5EF4-FFF2-40B4-BE49-F238E27FC236}">
                <a16:creationId xmlns:a16="http://schemas.microsoft.com/office/drawing/2014/main" id="{DCBB5819-B198-483A-901B-E946789534B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 name="Rectangle 15">
            <a:extLst>
              <a:ext uri="{FF2B5EF4-FFF2-40B4-BE49-F238E27FC236}">
                <a16:creationId xmlns:a16="http://schemas.microsoft.com/office/drawing/2014/main" id="{FC0814F6-DCDA-4612-801B-FEB1C2B817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98325"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94CF788-1E16-4F1F-AAF8-5644BBA94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7876030" cy="1368198"/>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D4CF54F-114E-F318-4D5B-6676A997F330}"/>
              </a:ext>
            </a:extLst>
          </p:cNvPr>
          <p:cNvSpPr>
            <a:spLocks noGrp="1"/>
          </p:cNvSpPr>
          <p:nvPr>
            <p:ph type="title"/>
          </p:nvPr>
        </p:nvSpPr>
        <p:spPr>
          <a:xfrm>
            <a:off x="680321" y="753228"/>
            <a:ext cx="7087552" cy="1080938"/>
          </a:xfrm>
        </p:spPr>
        <p:txBody>
          <a:bodyPr>
            <a:normAutofit/>
          </a:bodyPr>
          <a:lstStyle/>
          <a:p>
            <a:r>
              <a:rPr lang="el-GR">
                <a:solidFill>
                  <a:srgbClr val="FFFFFF"/>
                </a:solidFill>
              </a:rPr>
              <a:t>Δημιουργία νέων αντικειμένων</a:t>
            </a:r>
            <a:endParaRPr lang="en-US">
              <a:solidFill>
                <a:srgbClr val="FFFFFF"/>
              </a:solidFill>
            </a:endParaRPr>
          </a:p>
        </p:txBody>
      </p:sp>
      <p:pic>
        <p:nvPicPr>
          <p:cNvPr id="20" name="Picture 19">
            <a:extLst>
              <a:ext uri="{FF2B5EF4-FFF2-40B4-BE49-F238E27FC236}">
                <a16:creationId xmlns:a16="http://schemas.microsoft.com/office/drawing/2014/main" id="{484AEBEF-EF01-44A6-A9AC-E21D52665E4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9" name="Content Placeholder 8">
            <a:extLst>
              <a:ext uri="{FF2B5EF4-FFF2-40B4-BE49-F238E27FC236}">
                <a16:creationId xmlns:a16="http://schemas.microsoft.com/office/drawing/2014/main" id="{F15D8342-AC2E-DE1C-2BD3-08FFD284D27A}"/>
              </a:ext>
            </a:extLst>
          </p:cNvPr>
          <p:cNvSpPr>
            <a:spLocks noGrp="1"/>
          </p:cNvSpPr>
          <p:nvPr>
            <p:ph idx="1"/>
          </p:nvPr>
        </p:nvSpPr>
        <p:spPr>
          <a:xfrm>
            <a:off x="680321" y="2336873"/>
            <a:ext cx="6423211" cy="3599316"/>
          </a:xfrm>
        </p:spPr>
        <p:txBody>
          <a:bodyPr>
            <a:normAutofit/>
          </a:bodyPr>
          <a:lstStyle/>
          <a:p>
            <a:r>
              <a:rPr lang="en-US" sz="2000" dirty="0">
                <a:solidFill>
                  <a:srgbClr val="FFFFFF"/>
                </a:solidFill>
              </a:rPr>
              <a:t>4 </a:t>
            </a:r>
            <a:r>
              <a:rPr lang="el-GR" sz="2000" dirty="0">
                <a:solidFill>
                  <a:srgbClr val="FFFFFF"/>
                </a:solidFill>
              </a:rPr>
              <a:t>τρόποι προσθήκης νέου αντικειμένου</a:t>
            </a:r>
          </a:p>
          <a:p>
            <a:r>
              <a:rPr lang="el-GR" sz="2000" dirty="0">
                <a:solidFill>
                  <a:srgbClr val="FFFFFF"/>
                </a:solidFill>
              </a:rPr>
              <a:t>Μεταφόρτωση</a:t>
            </a:r>
          </a:p>
          <a:p>
            <a:r>
              <a:rPr lang="el-GR" sz="2000" dirty="0">
                <a:solidFill>
                  <a:srgbClr val="FFFFFF"/>
                </a:solidFill>
              </a:rPr>
              <a:t>«Έκπληξη» (επιλέγει ένα τυχαίο από τα έτοιμα)</a:t>
            </a:r>
          </a:p>
          <a:p>
            <a:r>
              <a:rPr lang="el-GR" sz="2000" dirty="0">
                <a:solidFill>
                  <a:srgbClr val="FFFFFF"/>
                </a:solidFill>
              </a:rPr>
              <a:t>Ζωγραφική (δημιουργούμε ένα δικό μας)</a:t>
            </a:r>
          </a:p>
          <a:p>
            <a:r>
              <a:rPr lang="el-GR" sz="2000" dirty="0">
                <a:solidFill>
                  <a:srgbClr val="FFFFFF"/>
                </a:solidFill>
              </a:rPr>
              <a:t>Επιλογή από ένα αντικείμενο μέσα από τη βιβλιοθήκη</a:t>
            </a:r>
          </a:p>
        </p:txBody>
      </p:sp>
      <p:sp useBgFill="1">
        <p:nvSpPr>
          <p:cNvPr id="22" name="Rectangle 21">
            <a:extLst>
              <a:ext uri="{FF2B5EF4-FFF2-40B4-BE49-F238E27FC236}">
                <a16:creationId xmlns:a16="http://schemas.microsoft.com/office/drawing/2014/main" id="{11D6DEA9-466D-4CF0-B302-39178915E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46423" y="642795"/>
            <a:ext cx="3347830" cy="5575125"/>
          </a:xfrm>
          <a:prstGeom prst="rect">
            <a:avLst/>
          </a:prstGeom>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Graphical user interface, text, application&#10;&#10;Description automatically generated">
            <a:extLst>
              <a:ext uri="{FF2B5EF4-FFF2-40B4-BE49-F238E27FC236}">
                <a16:creationId xmlns:a16="http://schemas.microsoft.com/office/drawing/2014/main" id="{8EFB0428-9B42-739D-6F50-E234E65569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63287" y="1535519"/>
            <a:ext cx="2731172" cy="3780168"/>
          </a:xfrm>
          <a:prstGeom prst="rect">
            <a:avLst/>
          </a:prstGeom>
          <a:ln>
            <a:noFill/>
          </a:ln>
          <a:effectLst/>
        </p:spPr>
      </p:pic>
    </p:spTree>
    <p:extLst>
      <p:ext uri="{BB962C8B-B14F-4D97-AF65-F5344CB8AC3E}">
        <p14:creationId xmlns:p14="http://schemas.microsoft.com/office/powerpoint/2010/main" val="83693172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7C9A7-9E14-FED9-C8D3-519ECDDEF790}"/>
              </a:ext>
            </a:extLst>
          </p:cNvPr>
          <p:cNvSpPr>
            <a:spLocks noGrp="1"/>
          </p:cNvSpPr>
          <p:nvPr>
            <p:ph type="title"/>
          </p:nvPr>
        </p:nvSpPr>
        <p:spPr/>
        <p:txBody>
          <a:bodyPr/>
          <a:lstStyle/>
          <a:p>
            <a:r>
              <a:rPr lang="el-GR" dirty="0"/>
              <a:t>Ζωγραφική!</a:t>
            </a:r>
            <a:endParaRPr lang="en-US" dirty="0"/>
          </a:p>
        </p:txBody>
      </p:sp>
      <p:sp>
        <p:nvSpPr>
          <p:cNvPr id="3" name="Content Placeholder 2">
            <a:extLst>
              <a:ext uri="{FF2B5EF4-FFF2-40B4-BE49-F238E27FC236}">
                <a16:creationId xmlns:a16="http://schemas.microsoft.com/office/drawing/2014/main" id="{45DFC7F2-E21A-FFEF-33E2-F1F30F2FAAAF}"/>
              </a:ext>
            </a:extLst>
          </p:cNvPr>
          <p:cNvSpPr>
            <a:spLocks noGrp="1"/>
          </p:cNvSpPr>
          <p:nvPr>
            <p:ph idx="1"/>
          </p:nvPr>
        </p:nvSpPr>
        <p:spPr/>
        <p:txBody>
          <a:bodyPr/>
          <a:lstStyle/>
          <a:p>
            <a:r>
              <a:rPr lang="el-GR" dirty="0"/>
              <a:t>Ας προσπαθήσουμε να φτιάξουμε μια κιθάρα</a:t>
            </a:r>
            <a:endParaRPr lang="en-US" dirty="0"/>
          </a:p>
          <a:p>
            <a:endParaRPr lang="en-US" dirty="0"/>
          </a:p>
        </p:txBody>
      </p:sp>
      <p:pic>
        <p:nvPicPr>
          <p:cNvPr id="5" name="Picture 4" descr="A picture containing athletic game, sport&#10;&#10;Description automatically generated">
            <a:extLst>
              <a:ext uri="{FF2B5EF4-FFF2-40B4-BE49-F238E27FC236}">
                <a16:creationId xmlns:a16="http://schemas.microsoft.com/office/drawing/2014/main" id="{1CB161D9-A956-AF18-1DA2-0C2D18A5F9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987" y="3155399"/>
            <a:ext cx="3295650" cy="2581275"/>
          </a:xfrm>
          <a:prstGeom prst="rect">
            <a:avLst/>
          </a:prstGeom>
        </p:spPr>
      </p:pic>
      <p:pic>
        <p:nvPicPr>
          <p:cNvPr id="7" name="Picture 6" descr="A picture containing text, athletic game, sport&#10;&#10;Description automatically generated">
            <a:extLst>
              <a:ext uri="{FF2B5EF4-FFF2-40B4-BE49-F238E27FC236}">
                <a16:creationId xmlns:a16="http://schemas.microsoft.com/office/drawing/2014/main" id="{6118A003-FD0F-16BE-0BBC-AA19C85724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1466" y="3155399"/>
            <a:ext cx="3171825" cy="2466975"/>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C5493A83-63AF-857D-0975-58864CF57C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3179" y="3174449"/>
            <a:ext cx="3238500" cy="2447925"/>
          </a:xfrm>
          <a:prstGeom prst="rect">
            <a:avLst/>
          </a:prstGeom>
        </p:spPr>
      </p:pic>
    </p:spTree>
    <p:extLst>
      <p:ext uri="{BB962C8B-B14F-4D97-AF65-F5344CB8AC3E}">
        <p14:creationId xmlns:p14="http://schemas.microsoft.com/office/powerpoint/2010/main" val="2998306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52C-4C00-5952-BB87-B93811D8E7D4}"/>
              </a:ext>
            </a:extLst>
          </p:cNvPr>
          <p:cNvSpPr>
            <a:spLocks noGrp="1"/>
          </p:cNvSpPr>
          <p:nvPr>
            <p:ph type="title"/>
          </p:nvPr>
        </p:nvSpPr>
        <p:spPr/>
        <p:txBody>
          <a:bodyPr/>
          <a:lstStyle/>
          <a:p>
            <a:r>
              <a:rPr lang="el-GR" dirty="0"/>
              <a:t>Παιχνίδι ερωτήσεων - Κρεμάλα </a:t>
            </a:r>
            <a:endParaRPr lang="en-US" dirty="0"/>
          </a:p>
        </p:txBody>
      </p:sp>
      <p:sp>
        <p:nvSpPr>
          <p:cNvPr id="3" name="Content Placeholder 2">
            <a:extLst>
              <a:ext uri="{FF2B5EF4-FFF2-40B4-BE49-F238E27FC236}">
                <a16:creationId xmlns:a16="http://schemas.microsoft.com/office/drawing/2014/main" id="{25A25D4E-9C24-FE2F-005B-6978A986024B}"/>
              </a:ext>
            </a:extLst>
          </p:cNvPr>
          <p:cNvSpPr>
            <a:spLocks noGrp="1"/>
          </p:cNvSpPr>
          <p:nvPr>
            <p:ph idx="1"/>
          </p:nvPr>
        </p:nvSpPr>
        <p:spPr/>
        <p:txBody>
          <a:bodyPr>
            <a:normAutofit/>
          </a:bodyPr>
          <a:lstStyle/>
          <a:p>
            <a:r>
              <a:rPr lang="el-GR" dirty="0"/>
              <a:t>Έστω ότι θέλουμε να δημιουργήσουμε ένα παιχνίδι ερωταποκρίσεων. Ο πρωταγωνιστής μας θα κάνει μια ερώτηση και αν η απάντηση του χρήστη είναι σωστή θα παίρνει μια χαρούμενη όψη, ενώ εάν είναι λανθασμένη θα παίρνει μια θυμωμένη όψη, ενώ μετά από συγκεκριμένο αριθμό λαθών το παιχνίδι θα τερματίζεται. </a:t>
            </a:r>
          </a:p>
          <a:p>
            <a:r>
              <a:rPr lang="el-GR" dirty="0"/>
              <a:t>Συνεπώς, για το παιχνίδι μας χρειαζόμαστε ένα αντικείμενο το όποιο θα κάνει κάποιες ερωτήσεις και ανάλογα με το αν η απάντηση είναι σωστή ή λάθος θα αλλάζει όψη κάνοντας αντίστοιχες γκριμάτσες</a:t>
            </a:r>
            <a:r>
              <a:rPr lang="en-US" dirty="0"/>
              <a:t>.</a:t>
            </a:r>
          </a:p>
          <a:p>
            <a:endParaRPr lang="en-US" dirty="0"/>
          </a:p>
          <a:p>
            <a:pPr marL="0" indent="0">
              <a:buNone/>
            </a:pPr>
            <a:endParaRPr lang="en-US" dirty="0"/>
          </a:p>
        </p:txBody>
      </p:sp>
    </p:spTree>
    <p:extLst>
      <p:ext uri="{BB962C8B-B14F-4D97-AF65-F5344CB8AC3E}">
        <p14:creationId xmlns:p14="http://schemas.microsoft.com/office/powerpoint/2010/main" val="1772592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2F5AF-34D1-527B-AA3C-CB5B657D1A88}"/>
              </a:ext>
            </a:extLst>
          </p:cNvPr>
          <p:cNvSpPr>
            <a:spLocks noGrp="1"/>
          </p:cNvSpPr>
          <p:nvPr>
            <p:ph type="title"/>
          </p:nvPr>
        </p:nvSpPr>
        <p:spPr/>
        <p:txBody>
          <a:bodyPr/>
          <a:lstStyle/>
          <a:p>
            <a:r>
              <a:rPr lang="el-GR" dirty="0"/>
              <a:t>Άσκηση 2</a:t>
            </a:r>
            <a:endParaRPr lang="en-US" dirty="0"/>
          </a:p>
        </p:txBody>
      </p:sp>
      <p:sp>
        <p:nvSpPr>
          <p:cNvPr id="3" name="Content Placeholder 2">
            <a:extLst>
              <a:ext uri="{FF2B5EF4-FFF2-40B4-BE49-F238E27FC236}">
                <a16:creationId xmlns:a16="http://schemas.microsoft.com/office/drawing/2014/main" id="{B2EABF76-03B1-3D7E-8DB8-C2EEF6158E99}"/>
              </a:ext>
            </a:extLst>
          </p:cNvPr>
          <p:cNvSpPr>
            <a:spLocks noGrp="1"/>
          </p:cNvSpPr>
          <p:nvPr>
            <p:ph idx="1"/>
          </p:nvPr>
        </p:nvSpPr>
        <p:spPr/>
        <p:txBody>
          <a:bodyPr/>
          <a:lstStyle/>
          <a:p>
            <a:r>
              <a:rPr lang="en-US" dirty="0"/>
              <a:t>Daffy Duck (</a:t>
            </a:r>
            <a:r>
              <a:rPr lang="el-GR" dirty="0"/>
              <a:t>ή όποιος άλλος ήρωας θέλετε)</a:t>
            </a:r>
          </a:p>
          <a:p>
            <a:r>
              <a:rPr lang="el-GR" dirty="0"/>
              <a:t>4 ενδυμασίες (Μια για τις ερωτήσεις, μια για λάθος απάντηση, μια για σωστή απάντηση και μια για.. τέλος)</a:t>
            </a:r>
          </a:p>
          <a:p>
            <a:r>
              <a:rPr lang="el-GR" dirty="0"/>
              <a:t>Επεξεργαστείτε την 4</a:t>
            </a:r>
            <a:r>
              <a:rPr lang="el-GR" baseline="30000" dirty="0"/>
              <a:t>η</a:t>
            </a:r>
            <a:r>
              <a:rPr lang="el-GR" dirty="0"/>
              <a:t> ενδυμασία ώστε ο </a:t>
            </a:r>
            <a:r>
              <a:rPr lang="el-GR" dirty="0" err="1"/>
              <a:t>Ντάφι</a:t>
            </a:r>
            <a:r>
              <a:rPr lang="el-GR" dirty="0"/>
              <a:t> να μεταμορφώνεται σε αγγελάκι όταν χάνει</a:t>
            </a:r>
          </a:p>
          <a:p>
            <a:r>
              <a:rPr lang="el-GR" dirty="0"/>
              <a:t>Βάλτε μια 5</a:t>
            </a:r>
            <a:r>
              <a:rPr lang="el-GR" baseline="30000" dirty="0"/>
              <a:t>η</a:t>
            </a:r>
            <a:r>
              <a:rPr lang="el-GR" dirty="0"/>
              <a:t> ενδυμασία για «τέλος παιχνιδιού» (</a:t>
            </a:r>
            <a:r>
              <a:rPr lang="el-GR" dirty="0" err="1"/>
              <a:t>π.χ</a:t>
            </a:r>
            <a:r>
              <a:rPr lang="el-GR" dirty="0"/>
              <a:t> </a:t>
            </a:r>
            <a:r>
              <a:rPr lang="en-US" dirty="0"/>
              <a:t>Looney Tunes )</a:t>
            </a:r>
          </a:p>
          <a:p>
            <a:endParaRPr lang="en-US" dirty="0"/>
          </a:p>
          <a:p>
            <a:endParaRPr lang="en-US" dirty="0"/>
          </a:p>
        </p:txBody>
      </p:sp>
    </p:spTree>
    <p:extLst>
      <p:ext uri="{BB962C8B-B14F-4D97-AF65-F5344CB8AC3E}">
        <p14:creationId xmlns:p14="http://schemas.microsoft.com/office/powerpoint/2010/main" val="3611233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EAB66-93F2-0D72-69A9-2D8BC8F2387A}"/>
              </a:ext>
            </a:extLst>
          </p:cNvPr>
          <p:cNvSpPr>
            <a:spLocks noGrp="1"/>
          </p:cNvSpPr>
          <p:nvPr>
            <p:ph type="title"/>
          </p:nvPr>
        </p:nvSpPr>
        <p:spPr/>
        <p:txBody>
          <a:bodyPr/>
          <a:lstStyle/>
          <a:p>
            <a:r>
              <a:rPr lang="el-GR"/>
              <a:t>Συνέχεια..</a:t>
            </a:r>
            <a:endParaRPr lang="en-US" dirty="0"/>
          </a:p>
        </p:txBody>
      </p:sp>
      <p:sp>
        <p:nvSpPr>
          <p:cNvPr id="3" name="Content Placeholder 2">
            <a:extLst>
              <a:ext uri="{FF2B5EF4-FFF2-40B4-BE49-F238E27FC236}">
                <a16:creationId xmlns:a16="http://schemas.microsoft.com/office/drawing/2014/main" id="{952C7280-C879-A5EF-C9E1-0DED03B9064D}"/>
              </a:ext>
            </a:extLst>
          </p:cNvPr>
          <p:cNvSpPr>
            <a:spLocks noGrp="1"/>
          </p:cNvSpPr>
          <p:nvPr>
            <p:ph idx="1"/>
          </p:nvPr>
        </p:nvSpPr>
        <p:spPr/>
        <p:txBody>
          <a:bodyPr/>
          <a:lstStyle/>
          <a:p>
            <a:r>
              <a:rPr lang="el-GR" dirty="0"/>
              <a:t>Ενισχύστε το σενάριο με ήχους για το </a:t>
            </a:r>
            <a:r>
              <a:rPr lang="el-GR" dirty="0" err="1"/>
              <a:t>Ντάφι</a:t>
            </a:r>
            <a:r>
              <a:rPr lang="el-GR" dirty="0"/>
              <a:t>, ήχο αρχής, ήχο τέλους</a:t>
            </a:r>
          </a:p>
          <a:p>
            <a:r>
              <a:rPr lang="el-GR" dirty="0" err="1"/>
              <a:t>Φτιάχτε</a:t>
            </a:r>
            <a:r>
              <a:rPr lang="el-GR" dirty="0"/>
              <a:t> ένα υπόβαθρο για την εισαγωγή του παιχνιδιού</a:t>
            </a:r>
          </a:p>
          <a:p>
            <a:r>
              <a:rPr lang="el-GR" dirty="0"/>
              <a:t>Ένα υπόβαθρο για όλη τη διάρκεια του παιχνιδιού</a:t>
            </a:r>
          </a:p>
          <a:p>
            <a:endParaRPr lang="en-US" dirty="0"/>
          </a:p>
        </p:txBody>
      </p:sp>
    </p:spTree>
    <p:extLst>
      <p:ext uri="{BB962C8B-B14F-4D97-AF65-F5344CB8AC3E}">
        <p14:creationId xmlns:p14="http://schemas.microsoft.com/office/powerpoint/2010/main" val="1080481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5C4C2-8061-D9AA-5A1A-330FBB7942C2}"/>
              </a:ext>
            </a:extLst>
          </p:cNvPr>
          <p:cNvSpPr>
            <a:spLocks noGrp="1"/>
          </p:cNvSpPr>
          <p:nvPr>
            <p:ph type="title"/>
          </p:nvPr>
        </p:nvSpPr>
        <p:spPr/>
        <p:txBody>
          <a:bodyPr/>
          <a:lstStyle/>
          <a:p>
            <a:r>
              <a:rPr lang="el-GR" dirty="0"/>
              <a:t>ΠΕΡΙΛΗΨΗ</a:t>
            </a:r>
            <a:endParaRPr lang="en-US" dirty="0"/>
          </a:p>
        </p:txBody>
      </p:sp>
      <p:sp>
        <p:nvSpPr>
          <p:cNvPr id="3" name="Content Placeholder 2">
            <a:extLst>
              <a:ext uri="{FF2B5EF4-FFF2-40B4-BE49-F238E27FC236}">
                <a16:creationId xmlns:a16="http://schemas.microsoft.com/office/drawing/2014/main" id="{5AF67E14-D569-5AFF-18A5-9C110BBAF611}"/>
              </a:ext>
            </a:extLst>
          </p:cNvPr>
          <p:cNvSpPr>
            <a:spLocks noGrp="1"/>
          </p:cNvSpPr>
          <p:nvPr>
            <p:ph idx="1"/>
          </p:nvPr>
        </p:nvSpPr>
        <p:spPr/>
        <p:txBody>
          <a:bodyPr>
            <a:normAutofit fontScale="62500" lnSpcReduction="20000"/>
          </a:bodyPr>
          <a:lstStyle/>
          <a:p>
            <a:r>
              <a:rPr lang="el-GR" dirty="0"/>
              <a:t>Στο κεφάλαιο αυτό είδαμε πως μπορούμε να δημιουργήσουμε αντικείμενα, σκηνικά, ενδυμασίες και ήχους. Πρέπει να θυμόμαστε ότι το Scratch μας δίνει τέσσερεις κατευθύνσεις εργασίας: </a:t>
            </a:r>
          </a:p>
          <a:p>
            <a:r>
              <a:rPr lang="el-GR" dirty="0"/>
              <a:t>α) μπορούμε να δημιουργούμε-σχεδιάζουμε μόνοι μας αντικείμενα, σκηνικά, ενδυμασίες, ήχους κτλ.</a:t>
            </a:r>
          </a:p>
          <a:p>
            <a:endParaRPr lang="el-GR" dirty="0"/>
          </a:p>
          <a:p>
            <a:r>
              <a:rPr lang="el-GR" dirty="0"/>
              <a:t>β) μπορούμε να χρησιμοποιούμε τη βιβλιοθήκη του Scratch για να εισάγουμε αντικείμενα, σκηνικά, ενδυμασίες, ήχους </a:t>
            </a:r>
            <a:r>
              <a:rPr lang="el-GR" dirty="0" err="1"/>
              <a:t>κτλ</a:t>
            </a:r>
            <a:endParaRPr lang="el-GR" dirty="0"/>
          </a:p>
          <a:p>
            <a:endParaRPr lang="el-GR" dirty="0"/>
          </a:p>
          <a:p>
            <a:r>
              <a:rPr lang="el-GR" dirty="0"/>
              <a:t>γ) μπορούμε να εισάγουμε εικόνες – αρχεία από το προσωπικό μας υπολογιστή ή το διαδίκτυο  ως αντικείμενα, σκηνικά, ενδυμασίες, ήχους κτλ. </a:t>
            </a:r>
          </a:p>
          <a:p>
            <a:r>
              <a:rPr lang="el-GR" dirty="0"/>
              <a:t>δ) Μπορούμε να εισάγουμε αρχεία είτε από τη βιβλιοθήκη του Scratch είτε από τον υπολογιστή μας αλλά στη συνέχεια να τα επεξεργαζόμαστε στο Scratch</a:t>
            </a:r>
          </a:p>
          <a:p>
            <a:r>
              <a:rPr lang="el-GR" dirty="0"/>
              <a:t>Συνεπώς, οι τεχνικές δυνατότητες που μας δίνει το Scratch για να δημιουργήσουμε τους πρωταγωνιστές των παιχνιδιών μας είναι πολλές. Το μόνο που έχετε να κάνετε είναι να χρησιμοποιήσετε τη φαντασία σας</a:t>
            </a:r>
            <a:r>
              <a:rPr lang="el-GR"/>
              <a:t>. </a:t>
            </a:r>
            <a:endParaRPr lang="el-GR" dirty="0"/>
          </a:p>
          <a:p>
            <a:endParaRPr lang="el-GR" dirty="0"/>
          </a:p>
          <a:p>
            <a:endParaRPr lang="en-US" dirty="0"/>
          </a:p>
        </p:txBody>
      </p:sp>
    </p:spTree>
    <p:extLst>
      <p:ext uri="{BB962C8B-B14F-4D97-AF65-F5344CB8AC3E}">
        <p14:creationId xmlns:p14="http://schemas.microsoft.com/office/powerpoint/2010/main" val="149975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7" name="Picture 9">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11">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9" name="Picture 13">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1" name="Rectangle 15">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7">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9">
            <a:extLst>
              <a:ext uri="{FF2B5EF4-FFF2-40B4-BE49-F238E27FC236}">
                <a16:creationId xmlns:a16="http://schemas.microsoft.com/office/drawing/2014/main" id="{1DB71C54-63C1-4B83-8324-BBCEC579C9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1">
            <a:extLst>
              <a:ext uri="{FF2B5EF4-FFF2-40B4-BE49-F238E27FC236}">
                <a16:creationId xmlns:a16="http://schemas.microsoft.com/office/drawing/2014/main" id="{5D15D940-E187-4030-B313-FDC84AE67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3046" y="0"/>
            <a:ext cx="406895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 Placeholder 4">
            <a:extLst>
              <a:ext uri="{FF2B5EF4-FFF2-40B4-BE49-F238E27FC236}">
                <a16:creationId xmlns:a16="http://schemas.microsoft.com/office/drawing/2014/main" id="{E9B79B18-20A0-0267-20DA-CF40AB4525B4}"/>
              </a:ext>
            </a:extLst>
          </p:cNvPr>
          <p:cNvSpPr>
            <a:spLocks noGrp="1"/>
          </p:cNvSpPr>
          <p:nvPr>
            <p:ph type="body" idx="1"/>
          </p:nvPr>
        </p:nvSpPr>
        <p:spPr>
          <a:xfrm>
            <a:off x="9292902" y="1286929"/>
            <a:ext cx="2216031" cy="4284129"/>
          </a:xfrm>
        </p:spPr>
        <p:txBody>
          <a:bodyPr vert="horz" lIns="91440" tIns="45720" rIns="91440" bIns="45720" rtlCol="0" anchor="ctr">
            <a:normAutofit/>
          </a:bodyPr>
          <a:lstStyle/>
          <a:p>
            <a:pPr algn="l"/>
            <a:endParaRPr lang="en-US" sz="2800">
              <a:solidFill>
                <a:srgbClr val="FFFFFF"/>
              </a:solidFill>
            </a:endParaRPr>
          </a:p>
        </p:txBody>
      </p:sp>
      <p:sp>
        <p:nvSpPr>
          <p:cNvPr id="19" name="Rectangle 23">
            <a:extLst>
              <a:ext uri="{FF2B5EF4-FFF2-40B4-BE49-F238E27FC236}">
                <a16:creationId xmlns:a16="http://schemas.microsoft.com/office/drawing/2014/main" id="{76E38F34-66D8-4203-B16C-14AC20248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8968085"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Title 3">
            <a:extLst>
              <a:ext uri="{FF2B5EF4-FFF2-40B4-BE49-F238E27FC236}">
                <a16:creationId xmlns:a16="http://schemas.microsoft.com/office/drawing/2014/main" id="{FCFEB827-3E1F-4A77-3229-64F2632BE393}"/>
              </a:ext>
            </a:extLst>
          </p:cNvPr>
          <p:cNvSpPr>
            <a:spLocks noGrp="1"/>
          </p:cNvSpPr>
          <p:nvPr>
            <p:ph type="title"/>
          </p:nvPr>
        </p:nvSpPr>
        <p:spPr>
          <a:xfrm>
            <a:off x="643467" y="1286929"/>
            <a:ext cx="7674983" cy="4284129"/>
          </a:xfrm>
        </p:spPr>
        <p:txBody>
          <a:bodyPr vert="horz" lIns="91440" tIns="45720" rIns="91440" bIns="45720" rtlCol="0" anchor="ctr">
            <a:normAutofit/>
          </a:bodyPr>
          <a:lstStyle/>
          <a:p>
            <a:r>
              <a:rPr lang="en-US" sz="8000"/>
              <a:t>Σχεδιάζοντας Υπόβαθρα</a:t>
            </a:r>
          </a:p>
        </p:txBody>
      </p:sp>
    </p:spTree>
    <p:extLst>
      <p:ext uri="{BB962C8B-B14F-4D97-AF65-F5344CB8AC3E}">
        <p14:creationId xmlns:p14="http://schemas.microsoft.com/office/powerpoint/2010/main" val="509756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DBD0-029B-FE2F-97A4-47378071B253}"/>
              </a:ext>
            </a:extLst>
          </p:cNvPr>
          <p:cNvSpPr>
            <a:spLocks noGrp="1"/>
          </p:cNvSpPr>
          <p:nvPr>
            <p:ph type="title"/>
          </p:nvPr>
        </p:nvSpPr>
        <p:spPr/>
        <p:txBody>
          <a:bodyPr/>
          <a:lstStyle/>
          <a:p>
            <a:r>
              <a:rPr lang="el-GR" dirty="0"/>
              <a:t>Δημιουργούμε δικά μας υπόβαθρα</a:t>
            </a:r>
            <a:endParaRPr lang="en-US" dirty="0"/>
          </a:p>
        </p:txBody>
      </p:sp>
      <p:pic>
        <p:nvPicPr>
          <p:cNvPr id="5" name="Content Placeholder 4">
            <a:extLst>
              <a:ext uri="{FF2B5EF4-FFF2-40B4-BE49-F238E27FC236}">
                <a16:creationId xmlns:a16="http://schemas.microsoft.com/office/drawing/2014/main" id="{9D2CA44A-AFC2-664A-A81D-021D9C8FF526}"/>
              </a:ext>
            </a:extLst>
          </p:cNvPr>
          <p:cNvPicPr>
            <a:picLocks noGrp="1" noChangeAspect="1"/>
          </p:cNvPicPr>
          <p:nvPr>
            <p:ph idx="1"/>
          </p:nvPr>
        </p:nvPicPr>
        <p:blipFill rotWithShape="1">
          <a:blip r:embed="rId2"/>
          <a:srcRect b="4101"/>
          <a:stretch/>
        </p:blipFill>
        <p:spPr>
          <a:xfrm>
            <a:off x="858265" y="1959727"/>
            <a:ext cx="9058733" cy="4886548"/>
          </a:xfrm>
        </p:spPr>
      </p:pic>
      <p:cxnSp>
        <p:nvCxnSpPr>
          <p:cNvPr id="7" name="Straight Arrow Connector 6">
            <a:extLst>
              <a:ext uri="{FF2B5EF4-FFF2-40B4-BE49-F238E27FC236}">
                <a16:creationId xmlns:a16="http://schemas.microsoft.com/office/drawing/2014/main" id="{868E5BC9-2573-C7F6-83CD-013878AFE618}"/>
              </a:ext>
            </a:extLst>
          </p:cNvPr>
          <p:cNvCxnSpPr>
            <a:cxnSpLocks/>
          </p:cNvCxnSpPr>
          <p:nvPr/>
        </p:nvCxnSpPr>
        <p:spPr>
          <a:xfrm flipH="1">
            <a:off x="9832157" y="5539666"/>
            <a:ext cx="1087377" cy="983682"/>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sp>
        <p:nvSpPr>
          <p:cNvPr id="9" name="Rectangle 8">
            <a:extLst>
              <a:ext uri="{FF2B5EF4-FFF2-40B4-BE49-F238E27FC236}">
                <a16:creationId xmlns:a16="http://schemas.microsoft.com/office/drawing/2014/main" id="{B0BEB0AE-CEA2-CC37-4E59-72D1774A3C5A}"/>
              </a:ext>
            </a:extLst>
          </p:cNvPr>
          <p:cNvSpPr/>
          <p:nvPr/>
        </p:nvSpPr>
        <p:spPr>
          <a:xfrm>
            <a:off x="1526959" y="2485748"/>
            <a:ext cx="1020932" cy="2130640"/>
          </a:xfrm>
          <a:prstGeom prst="rect">
            <a:avLst/>
          </a:prstGeom>
          <a:noFill/>
          <a:ln w="5715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Graphical user interface, application&#10;&#10;Description automatically generated">
            <a:extLst>
              <a:ext uri="{FF2B5EF4-FFF2-40B4-BE49-F238E27FC236}">
                <a16:creationId xmlns:a16="http://schemas.microsoft.com/office/drawing/2014/main" id="{C1228F52-45AA-A77D-EAD0-A4967B960D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2035" y="2106758"/>
            <a:ext cx="4523080" cy="2644484"/>
          </a:xfrm>
          <a:prstGeom prst="rect">
            <a:avLst/>
          </a:prstGeom>
          <a:ln w="19050">
            <a:solidFill>
              <a:schemeClr val="bg2">
                <a:lumMod val="60000"/>
                <a:lumOff val="40000"/>
              </a:schemeClr>
            </a:solidFill>
          </a:ln>
        </p:spPr>
      </p:pic>
    </p:spTree>
    <p:extLst>
      <p:ext uri="{BB962C8B-B14F-4D97-AF65-F5344CB8AC3E}">
        <p14:creationId xmlns:p14="http://schemas.microsoft.com/office/powerpoint/2010/main" val="1734213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FC3B2-703F-ED0B-BC5E-4138637893C2}"/>
              </a:ext>
            </a:extLst>
          </p:cNvPr>
          <p:cNvSpPr>
            <a:spLocks noGrp="1"/>
          </p:cNvSpPr>
          <p:nvPr>
            <p:ph type="title"/>
          </p:nvPr>
        </p:nvSpPr>
        <p:spPr/>
        <p:txBody>
          <a:bodyPr/>
          <a:lstStyle/>
          <a:p>
            <a:r>
              <a:rPr lang="el-GR" dirty="0" err="1"/>
              <a:t>Φτιάχτε</a:t>
            </a:r>
            <a:r>
              <a:rPr lang="el-GR" dirty="0"/>
              <a:t>:</a:t>
            </a:r>
            <a:endParaRPr lang="en-US" dirty="0"/>
          </a:p>
        </p:txBody>
      </p:sp>
      <p:pic>
        <p:nvPicPr>
          <p:cNvPr id="5" name="Content Placeholder 4">
            <a:extLst>
              <a:ext uri="{FF2B5EF4-FFF2-40B4-BE49-F238E27FC236}">
                <a16:creationId xmlns:a16="http://schemas.microsoft.com/office/drawing/2014/main" id="{FCE3D2B3-FBA3-9EC7-5439-BC0BAFB04BF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0014" y="2288890"/>
            <a:ext cx="4650459" cy="3534886"/>
          </a:xfrm>
        </p:spPr>
      </p:pic>
      <p:pic>
        <p:nvPicPr>
          <p:cNvPr id="7" name="Picture 6" descr="Graphical user interface&#10;&#10;Description automatically generated">
            <a:extLst>
              <a:ext uri="{FF2B5EF4-FFF2-40B4-BE49-F238E27FC236}">
                <a16:creationId xmlns:a16="http://schemas.microsoft.com/office/drawing/2014/main" id="{D760E237-FFC4-46E8-55B3-06E2ABEDD7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190346"/>
            <a:ext cx="4797264" cy="3633430"/>
          </a:xfrm>
          <a:prstGeom prst="rect">
            <a:avLst/>
          </a:prstGeom>
        </p:spPr>
      </p:pic>
    </p:spTree>
    <p:extLst>
      <p:ext uri="{BB962C8B-B14F-4D97-AF65-F5344CB8AC3E}">
        <p14:creationId xmlns:p14="http://schemas.microsoft.com/office/powerpoint/2010/main" val="651488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2A5EF-A6E2-77D2-19D5-5B45B1CE3D4B}"/>
              </a:ext>
            </a:extLst>
          </p:cNvPr>
          <p:cNvSpPr>
            <a:spLocks noGrp="1"/>
          </p:cNvSpPr>
          <p:nvPr>
            <p:ph type="title"/>
          </p:nvPr>
        </p:nvSpPr>
        <p:spPr/>
        <p:txBody>
          <a:bodyPr/>
          <a:lstStyle/>
          <a:p>
            <a:r>
              <a:rPr lang="el-GR" dirty="0"/>
              <a:t>Εισαγωγή σκηνικού</a:t>
            </a:r>
            <a:endParaRPr lang="en-US" dirty="0"/>
          </a:p>
        </p:txBody>
      </p:sp>
      <p:pic>
        <p:nvPicPr>
          <p:cNvPr id="5" name="Content Placeholder 4" descr="Graphical user interface, text, application&#10;&#10;Description automatically generated">
            <a:extLst>
              <a:ext uri="{FF2B5EF4-FFF2-40B4-BE49-F238E27FC236}">
                <a16:creationId xmlns:a16="http://schemas.microsoft.com/office/drawing/2014/main" id="{454E0298-78F7-E7AA-09F5-AE5A4487B4A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9095" t="1755"/>
          <a:stretch/>
        </p:blipFill>
        <p:spPr>
          <a:xfrm>
            <a:off x="160257" y="1970202"/>
            <a:ext cx="2339554" cy="4764834"/>
          </a:xfrm>
        </p:spPr>
      </p:pic>
      <p:pic>
        <p:nvPicPr>
          <p:cNvPr id="7" name="Picture 6" descr="Graphical user interface, application, Word&#10;&#10;Description automatically generated">
            <a:extLst>
              <a:ext uri="{FF2B5EF4-FFF2-40B4-BE49-F238E27FC236}">
                <a16:creationId xmlns:a16="http://schemas.microsoft.com/office/drawing/2014/main" id="{AF32882B-556F-0D4A-0B17-3766D9F50D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48552" y="2258554"/>
            <a:ext cx="8458986" cy="4054961"/>
          </a:xfrm>
          <a:prstGeom prst="rect">
            <a:avLst/>
          </a:prstGeom>
        </p:spPr>
      </p:pic>
    </p:spTree>
    <p:extLst>
      <p:ext uri="{BB962C8B-B14F-4D97-AF65-F5344CB8AC3E}">
        <p14:creationId xmlns:p14="http://schemas.microsoft.com/office/powerpoint/2010/main" val="266114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application&#10;&#10;Description automatically generated">
            <a:extLst>
              <a:ext uri="{FF2B5EF4-FFF2-40B4-BE49-F238E27FC236}">
                <a16:creationId xmlns:a16="http://schemas.microsoft.com/office/drawing/2014/main" id="{3ED33C55-51BD-D54B-05AE-09C79840B275}"/>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344891" y="405819"/>
            <a:ext cx="1195388" cy="6310313"/>
          </a:xfrm>
        </p:spPr>
      </p:pic>
      <p:sp>
        <p:nvSpPr>
          <p:cNvPr id="6" name="TextBox 5">
            <a:extLst>
              <a:ext uri="{FF2B5EF4-FFF2-40B4-BE49-F238E27FC236}">
                <a16:creationId xmlns:a16="http://schemas.microsoft.com/office/drawing/2014/main" id="{98A574E3-D5D1-0ADC-E64C-6846179BB751}"/>
              </a:ext>
            </a:extLst>
          </p:cNvPr>
          <p:cNvSpPr txBox="1"/>
          <p:nvPr/>
        </p:nvSpPr>
        <p:spPr>
          <a:xfrm>
            <a:off x="3139126" y="933254"/>
            <a:ext cx="7088956" cy="2585323"/>
          </a:xfrm>
          <a:prstGeom prst="rect">
            <a:avLst/>
          </a:prstGeom>
          <a:noFill/>
        </p:spPr>
        <p:txBody>
          <a:bodyPr wrap="square" rtlCol="0">
            <a:spAutoFit/>
          </a:bodyPr>
          <a:lstStyle/>
          <a:p>
            <a:r>
              <a:rPr lang="el-GR" dirty="0"/>
              <a:t>Τι συμβαίνει όμως αν θέλουμε το παιχνίδι μας να εκτυλιχθεί σε </a:t>
            </a:r>
          </a:p>
          <a:p>
            <a:r>
              <a:rPr lang="el-GR" dirty="0"/>
              <a:t>πολλά σκηνικά; Αυτό δε συμβαίνει στο </a:t>
            </a:r>
            <a:r>
              <a:rPr lang="el-GR" dirty="0" err="1"/>
              <a:t>Pacman</a:t>
            </a:r>
            <a:r>
              <a:rPr lang="el-GR" dirty="0"/>
              <a:t>; Ένα παιχνίδι </a:t>
            </a:r>
          </a:p>
          <a:p>
            <a:r>
              <a:rPr lang="el-GR" dirty="0"/>
              <a:t>ράλι δεν περιέχει πολλές πίστες; </a:t>
            </a:r>
          </a:p>
          <a:p>
            <a:r>
              <a:rPr lang="el-GR" dirty="0"/>
              <a:t>Καταρχάς μπορούμε να δημιουργήσουμε νέα σκηνικά χρησιμοποιώντας τις επιλογές . </a:t>
            </a:r>
            <a:endParaRPr lang="en-150" dirty="0"/>
          </a:p>
          <a:p>
            <a:r>
              <a:rPr lang="el-GR" dirty="0"/>
              <a:t>Τα νέα υπόβαθρα εμφανίζονται στο τέλος της </a:t>
            </a:r>
          </a:p>
          <a:p>
            <a:r>
              <a:rPr lang="el-GR" dirty="0"/>
              <a:t>λίστας. </a:t>
            </a:r>
            <a:endParaRPr lang="en-150" dirty="0"/>
          </a:p>
          <a:p>
            <a:r>
              <a:rPr lang="el-GR" dirty="0"/>
              <a:t>Αν όμως θέλετε να βασίσετε τα νέα υπόβαθρα σε κάποια που έχετε ήδη δημιουργήσει;</a:t>
            </a:r>
            <a:endParaRPr lang="en-US" dirty="0"/>
          </a:p>
        </p:txBody>
      </p:sp>
      <p:pic>
        <p:nvPicPr>
          <p:cNvPr id="8" name="Picture 7" descr="Graphical user interface, application&#10;&#10;Description automatically generated">
            <a:extLst>
              <a:ext uri="{FF2B5EF4-FFF2-40B4-BE49-F238E27FC236}">
                <a16:creationId xmlns:a16="http://schemas.microsoft.com/office/drawing/2014/main" id="{2EA4E0C7-26D9-D1CB-0973-CDD8DA6CAB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1736" y="3753046"/>
            <a:ext cx="3044858" cy="2441252"/>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A4025669-D42C-7C04-EB34-A3E66C504C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86540" y="3592790"/>
            <a:ext cx="2234889" cy="2911741"/>
          </a:xfrm>
          <a:prstGeom prst="rect">
            <a:avLst/>
          </a:prstGeom>
        </p:spPr>
      </p:pic>
      <p:sp>
        <p:nvSpPr>
          <p:cNvPr id="11" name="Arrow: Right 10">
            <a:extLst>
              <a:ext uri="{FF2B5EF4-FFF2-40B4-BE49-F238E27FC236}">
                <a16:creationId xmlns:a16="http://schemas.microsoft.com/office/drawing/2014/main" id="{EBD20E3B-E108-A0BC-2028-67F2737741C2}"/>
              </a:ext>
            </a:extLst>
          </p:cNvPr>
          <p:cNvSpPr/>
          <p:nvPr/>
        </p:nvSpPr>
        <p:spPr>
          <a:xfrm>
            <a:off x="6096000" y="4355184"/>
            <a:ext cx="1539711" cy="11217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1290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application&#10;&#10;Description automatically generated">
            <a:extLst>
              <a:ext uri="{FF2B5EF4-FFF2-40B4-BE49-F238E27FC236}">
                <a16:creationId xmlns:a16="http://schemas.microsoft.com/office/drawing/2014/main" id="{4BAC2812-4A3E-46EC-FD04-3C2BD8F303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95" y="0"/>
            <a:ext cx="12192000" cy="5852160"/>
          </a:xfrm>
          <a:prstGeom prst="rect">
            <a:avLst/>
          </a:prstGeom>
        </p:spPr>
      </p:pic>
      <p:sp>
        <p:nvSpPr>
          <p:cNvPr id="4" name="Rectangle 3">
            <a:extLst>
              <a:ext uri="{FF2B5EF4-FFF2-40B4-BE49-F238E27FC236}">
                <a16:creationId xmlns:a16="http://schemas.microsoft.com/office/drawing/2014/main" id="{82887FD5-1688-193D-9BF2-A048C0D34F1F}"/>
              </a:ext>
            </a:extLst>
          </p:cNvPr>
          <p:cNvSpPr/>
          <p:nvPr/>
        </p:nvSpPr>
        <p:spPr>
          <a:xfrm>
            <a:off x="2083324" y="0"/>
            <a:ext cx="3139125" cy="92382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7484440-C719-8ED0-0E06-0F3C62BBCB8A}"/>
              </a:ext>
            </a:extLst>
          </p:cNvPr>
          <p:cNvSpPr txBox="1"/>
          <p:nvPr/>
        </p:nvSpPr>
        <p:spPr>
          <a:xfrm>
            <a:off x="1038688" y="5291091"/>
            <a:ext cx="11958222" cy="369332"/>
          </a:xfrm>
          <a:prstGeom prst="rect">
            <a:avLst/>
          </a:prstGeom>
          <a:noFill/>
        </p:spPr>
        <p:txBody>
          <a:bodyPr wrap="square" rtlCol="0">
            <a:spAutoFit/>
          </a:bodyPr>
          <a:lstStyle/>
          <a:p>
            <a:r>
              <a:rPr lang="el-GR" dirty="0">
                <a:solidFill>
                  <a:schemeClr val="bg1"/>
                </a:solidFill>
              </a:rPr>
              <a:t>Ομαδοποίηση, αντιγραφή επικόλληση, αντιστροφή, </a:t>
            </a:r>
            <a:r>
              <a:rPr lang="en-US" dirty="0">
                <a:solidFill>
                  <a:schemeClr val="bg1"/>
                </a:solidFill>
              </a:rPr>
              <a:t>layer</a:t>
            </a:r>
            <a:r>
              <a:rPr lang="en-150" dirty="0">
                <a:solidFill>
                  <a:schemeClr val="bg1"/>
                </a:solidFill>
              </a:rPr>
              <a:t> </a:t>
            </a:r>
            <a:r>
              <a:rPr lang="el-GR" dirty="0" err="1">
                <a:solidFill>
                  <a:schemeClr val="bg1"/>
                </a:solidFill>
              </a:rPr>
              <a:t>κλπ</a:t>
            </a:r>
            <a:r>
              <a:rPr lang="el-GR" dirty="0">
                <a:solidFill>
                  <a:schemeClr val="bg1"/>
                </a:solidFill>
              </a:rPr>
              <a:t>…</a:t>
            </a:r>
            <a:endParaRPr lang="en-US"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77A01DF5-592C-26DF-F1E3-D9A4D617C9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9056" y="4994910"/>
            <a:ext cx="2047875" cy="1714500"/>
          </a:xfrm>
          <a:prstGeom prst="rect">
            <a:avLst/>
          </a:prstGeom>
        </p:spPr>
      </p:pic>
    </p:spTree>
    <p:extLst>
      <p:ext uri="{BB962C8B-B14F-4D97-AF65-F5344CB8AC3E}">
        <p14:creationId xmlns:p14="http://schemas.microsoft.com/office/powerpoint/2010/main" val="3244483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DB71C54-63C1-4B83-8324-BBCEC579C9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D15D940-E187-4030-B313-FDC84AE67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3046" y="0"/>
            <a:ext cx="406895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id="{7989D00C-5533-AC49-2D0E-44338891B5C4}"/>
              </a:ext>
            </a:extLst>
          </p:cNvPr>
          <p:cNvSpPr>
            <a:spLocks noGrp="1"/>
          </p:cNvSpPr>
          <p:nvPr>
            <p:ph type="subTitle" idx="1"/>
          </p:nvPr>
        </p:nvSpPr>
        <p:spPr>
          <a:xfrm>
            <a:off x="9292902" y="1286929"/>
            <a:ext cx="2216031" cy="4284129"/>
          </a:xfrm>
        </p:spPr>
        <p:txBody>
          <a:bodyPr anchor="ctr">
            <a:normAutofit/>
          </a:bodyPr>
          <a:lstStyle/>
          <a:p>
            <a:pPr algn="l"/>
            <a:endParaRPr lang="en-US" sz="2800">
              <a:solidFill>
                <a:srgbClr val="FFFFFF"/>
              </a:solidFill>
            </a:endParaRPr>
          </a:p>
        </p:txBody>
      </p:sp>
      <p:sp>
        <p:nvSpPr>
          <p:cNvPr id="12" name="Rectangle 11">
            <a:extLst>
              <a:ext uri="{FF2B5EF4-FFF2-40B4-BE49-F238E27FC236}">
                <a16:creationId xmlns:a16="http://schemas.microsoft.com/office/drawing/2014/main" id="{76E38F34-66D8-4203-B16C-14AC20248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8968085"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B334328-E25D-899D-30B3-D435F893BE7E}"/>
              </a:ext>
            </a:extLst>
          </p:cNvPr>
          <p:cNvSpPr>
            <a:spLocks noGrp="1"/>
          </p:cNvSpPr>
          <p:nvPr>
            <p:ph type="ctrTitle"/>
          </p:nvPr>
        </p:nvSpPr>
        <p:spPr>
          <a:xfrm>
            <a:off x="643467" y="1286929"/>
            <a:ext cx="7674983" cy="4284129"/>
          </a:xfrm>
        </p:spPr>
        <p:txBody>
          <a:bodyPr anchor="ctr">
            <a:normAutofit/>
          </a:bodyPr>
          <a:lstStyle/>
          <a:p>
            <a:r>
              <a:rPr lang="el-GR" sz="8000"/>
              <a:t>Σχεδιάζοντας αντικείμενα</a:t>
            </a:r>
            <a:endParaRPr lang="en-US" sz="8000"/>
          </a:p>
        </p:txBody>
      </p:sp>
    </p:spTree>
    <p:extLst>
      <p:ext uri="{BB962C8B-B14F-4D97-AF65-F5344CB8AC3E}">
        <p14:creationId xmlns:p14="http://schemas.microsoft.com/office/powerpoint/2010/main" val="271014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Picture 9">
            <a:extLst>
              <a:ext uri="{FF2B5EF4-FFF2-40B4-BE49-F238E27FC236}">
                <a16:creationId xmlns:a16="http://schemas.microsoft.com/office/drawing/2014/main" id="{5B8C3F18-2A17-4372-BAE1-DB295E2ACB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0">
                <a:srgbClr val="F78925"/>
              </a:gs>
              <a:gs pos="50000">
                <a:srgbClr val="D54209"/>
              </a:gs>
              <a:gs pos="100000">
                <a:srgbClr val="8D0000"/>
              </a:gs>
            </a:gsLst>
            <a:lin ang="2520000" scaled="0"/>
          </a:gradFill>
        </p:spPr>
      </p:pic>
      <p:pic>
        <p:nvPicPr>
          <p:cNvPr id="23" name="Picture 11">
            <a:extLst>
              <a:ext uri="{FF2B5EF4-FFF2-40B4-BE49-F238E27FC236}">
                <a16:creationId xmlns:a16="http://schemas.microsoft.com/office/drawing/2014/main" id="{DCBB5819-B198-483A-901B-E946789534B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4" name="Rectangle 13">
            <a:extLst>
              <a:ext uri="{FF2B5EF4-FFF2-40B4-BE49-F238E27FC236}">
                <a16:creationId xmlns:a16="http://schemas.microsoft.com/office/drawing/2014/main" id="{FC0814F6-DCDA-4612-801B-FEB1C2B817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98325"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5">
            <a:extLst>
              <a:ext uri="{FF2B5EF4-FFF2-40B4-BE49-F238E27FC236}">
                <a16:creationId xmlns:a16="http://schemas.microsoft.com/office/drawing/2014/main" id="{694CF788-1E16-4F1F-AAF8-5644BBA94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7876030" cy="1368198"/>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85D4A43-9F17-8167-4709-4CFB02C5B110}"/>
              </a:ext>
            </a:extLst>
          </p:cNvPr>
          <p:cNvSpPr>
            <a:spLocks noGrp="1"/>
          </p:cNvSpPr>
          <p:nvPr>
            <p:ph type="title"/>
          </p:nvPr>
        </p:nvSpPr>
        <p:spPr>
          <a:xfrm>
            <a:off x="680321" y="753228"/>
            <a:ext cx="7087552" cy="1080938"/>
          </a:xfrm>
        </p:spPr>
        <p:txBody>
          <a:bodyPr>
            <a:normAutofit/>
          </a:bodyPr>
          <a:lstStyle/>
          <a:p>
            <a:r>
              <a:rPr lang="el-GR">
                <a:solidFill>
                  <a:srgbClr val="FFFFFF"/>
                </a:solidFill>
              </a:rPr>
              <a:t>Αντικείμενα</a:t>
            </a:r>
            <a:endParaRPr lang="en-US">
              <a:solidFill>
                <a:srgbClr val="FFFFFF"/>
              </a:solidFill>
            </a:endParaRPr>
          </a:p>
        </p:txBody>
      </p:sp>
      <p:pic>
        <p:nvPicPr>
          <p:cNvPr id="26" name="Picture 17">
            <a:extLst>
              <a:ext uri="{FF2B5EF4-FFF2-40B4-BE49-F238E27FC236}">
                <a16:creationId xmlns:a16="http://schemas.microsoft.com/office/drawing/2014/main" id="{484AEBEF-EF01-44A6-A9AC-E21D52665E4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3" name="Content Placeholder 2">
            <a:extLst>
              <a:ext uri="{FF2B5EF4-FFF2-40B4-BE49-F238E27FC236}">
                <a16:creationId xmlns:a16="http://schemas.microsoft.com/office/drawing/2014/main" id="{5779F59B-0B75-30D2-8F22-F39019335155}"/>
              </a:ext>
            </a:extLst>
          </p:cNvPr>
          <p:cNvSpPr>
            <a:spLocks noGrp="1"/>
          </p:cNvSpPr>
          <p:nvPr>
            <p:ph idx="1"/>
          </p:nvPr>
        </p:nvSpPr>
        <p:spPr>
          <a:xfrm>
            <a:off x="680321" y="2336873"/>
            <a:ext cx="6423211" cy="3599316"/>
          </a:xfrm>
        </p:spPr>
        <p:txBody>
          <a:bodyPr>
            <a:normAutofit/>
          </a:bodyPr>
          <a:lstStyle/>
          <a:p>
            <a:r>
              <a:rPr lang="el-GR" sz="1900">
                <a:solidFill>
                  <a:srgbClr val="FFFFFF"/>
                </a:solidFill>
              </a:rPr>
              <a:t>Τα αντικείμενα στο Scratch αποτελούν τους πρωταγωνιστές των έργων μας. Το πρώτο βήμα κατά τη δημιουργία τους είναι να τους δίνουμε ένα κατάλληλο όνομα ώστε να μπορούμε να τα αναγνωρίζουμε στη συνέχεια. </a:t>
            </a:r>
          </a:p>
          <a:p>
            <a:r>
              <a:rPr lang="el-GR" sz="1900">
                <a:solidFill>
                  <a:srgbClr val="FFFFFF"/>
                </a:solidFill>
              </a:rPr>
              <a:t>Θυμηθείτε ότι είναι καλό να επιλέγουμε ονόματα σχετικά με το πρόβλημα που έχουμε να επιλύσουμε ώστε εμμέσως να βοηθήσουμε τον τρόπο σκέψης μας</a:t>
            </a:r>
          </a:p>
          <a:p>
            <a:r>
              <a:rPr lang="el-GR" sz="1900">
                <a:solidFill>
                  <a:srgbClr val="FFFFFF"/>
                </a:solidFill>
              </a:rPr>
              <a:t>Κάθε αντικείμενο που δημιουργούμε, όπως και το σκηνικό, αποτελείται από τρία στοιχεία: τα Σενάρια, τις Ενδυμασίες και τους Ήχους.</a:t>
            </a:r>
            <a:endParaRPr lang="en-US" sz="1900">
              <a:solidFill>
                <a:srgbClr val="FFFFFF"/>
              </a:solidFill>
            </a:endParaRPr>
          </a:p>
        </p:txBody>
      </p:sp>
      <p:sp useBgFill="1">
        <p:nvSpPr>
          <p:cNvPr id="27" name="Rectangle 19">
            <a:extLst>
              <a:ext uri="{FF2B5EF4-FFF2-40B4-BE49-F238E27FC236}">
                <a16:creationId xmlns:a16="http://schemas.microsoft.com/office/drawing/2014/main" id="{11D6DEA9-466D-4CF0-B302-39178915E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46423" y="642795"/>
            <a:ext cx="3347830" cy="5575125"/>
          </a:xfrm>
          <a:prstGeom prst="rect">
            <a:avLst/>
          </a:prstGeom>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phical user interface, text, application, chat or text message&#10;&#10;Description automatically generated">
            <a:extLst>
              <a:ext uri="{FF2B5EF4-FFF2-40B4-BE49-F238E27FC236}">
                <a16:creationId xmlns:a16="http://schemas.microsoft.com/office/drawing/2014/main" id="{56A5CF43-8D22-473A-D5D8-210F45B033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55636" y="955591"/>
            <a:ext cx="1746473" cy="4940024"/>
          </a:xfrm>
          <a:prstGeom prst="rect">
            <a:avLst/>
          </a:prstGeom>
          <a:ln>
            <a:noFill/>
          </a:ln>
          <a:effectLst/>
        </p:spPr>
      </p:pic>
      <p:sp>
        <p:nvSpPr>
          <p:cNvPr id="6" name="Arrow: Right 5">
            <a:extLst>
              <a:ext uri="{FF2B5EF4-FFF2-40B4-BE49-F238E27FC236}">
                <a16:creationId xmlns:a16="http://schemas.microsoft.com/office/drawing/2014/main" id="{CF82EB80-4F12-CAB3-AA3B-583992E5F3B2}"/>
              </a:ext>
            </a:extLst>
          </p:cNvPr>
          <p:cNvSpPr/>
          <p:nvPr/>
        </p:nvSpPr>
        <p:spPr>
          <a:xfrm>
            <a:off x="9916329" y="3536302"/>
            <a:ext cx="384667" cy="1399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B0D13D3-BC55-4482-2699-C71937052902}"/>
              </a:ext>
            </a:extLst>
          </p:cNvPr>
          <p:cNvSpPr txBox="1"/>
          <p:nvPr/>
        </p:nvSpPr>
        <p:spPr>
          <a:xfrm>
            <a:off x="10603546" y="3382391"/>
            <a:ext cx="716533" cy="369332"/>
          </a:xfrm>
          <a:prstGeom prst="rect">
            <a:avLst/>
          </a:prstGeom>
          <a:noFill/>
        </p:spPr>
        <p:txBody>
          <a:bodyPr wrap="square" rtlCol="0">
            <a:spAutoFit/>
          </a:bodyPr>
          <a:lstStyle/>
          <a:p>
            <a:r>
              <a:rPr lang="el-GR" dirty="0"/>
              <a:t>γάτα</a:t>
            </a:r>
            <a:endParaRPr lang="en-US" dirty="0"/>
          </a:p>
        </p:txBody>
      </p:sp>
    </p:spTree>
    <p:extLst>
      <p:ext uri="{BB962C8B-B14F-4D97-AF65-F5344CB8AC3E}">
        <p14:creationId xmlns:p14="http://schemas.microsoft.com/office/powerpoint/2010/main" val="271666508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Override1.xml><?xml version="1.0" encoding="utf-8"?>
<a:themeOverride xmlns:a="http://schemas.openxmlformats.org/drawingml/2006/main">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themeOverride>
</file>

<file path=docProps/app.xml><?xml version="1.0" encoding="utf-8"?>
<Properties xmlns="http://schemas.openxmlformats.org/officeDocument/2006/extended-properties" xmlns:vt="http://schemas.openxmlformats.org/officeDocument/2006/docPropsVTypes">
  <Template/>
  <TotalTime>219</TotalTime>
  <Words>548</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Trebuchet MS</vt:lpstr>
      <vt:lpstr>Berlin</vt:lpstr>
      <vt:lpstr>Εκπαιδευτικό Λογισμικό #3</vt:lpstr>
      <vt:lpstr>Σχεδιάζοντας Υπόβαθρα</vt:lpstr>
      <vt:lpstr>Δημιουργούμε δικά μας υπόβαθρα</vt:lpstr>
      <vt:lpstr>Φτιάχτε:</vt:lpstr>
      <vt:lpstr>Εισαγωγή σκηνικού</vt:lpstr>
      <vt:lpstr>PowerPoint Presentation</vt:lpstr>
      <vt:lpstr>PowerPoint Presentation</vt:lpstr>
      <vt:lpstr>Σχεδιάζοντας αντικείμενα</vt:lpstr>
      <vt:lpstr>Αντικείμενα</vt:lpstr>
      <vt:lpstr>Δημιουργία νέων αντικειμένων</vt:lpstr>
      <vt:lpstr>Ζωγραφική!</vt:lpstr>
      <vt:lpstr>Παιχνίδι ερωτήσεων - Κρεμάλα </vt:lpstr>
      <vt:lpstr>Άσκηση 2</vt:lpstr>
      <vt:lpstr>Συνέχεια..</vt:lpstr>
      <vt:lpstr>ΠΕΡΙΛΗΨΗ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Εκπαιδευτικό Λογισμικό #2</dc:title>
  <dc:creator>S X</dc:creator>
  <cp:lastModifiedBy>S X</cp:lastModifiedBy>
  <cp:revision>6</cp:revision>
  <dcterms:created xsi:type="dcterms:W3CDTF">2022-10-20T11:49:17Z</dcterms:created>
  <dcterms:modified xsi:type="dcterms:W3CDTF">2022-11-10T16:26:34Z</dcterms:modified>
</cp:coreProperties>
</file>