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6"/>
  </p:notesMasterIdLst>
  <p:sldIdLst>
    <p:sldId id="256" r:id="rId2"/>
    <p:sldId id="261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5" r:id="rId13"/>
    <p:sldId id="327" r:id="rId14"/>
    <p:sldId id="276" r:id="rId15"/>
    <p:sldId id="280" r:id="rId16"/>
    <p:sldId id="337" r:id="rId17"/>
    <p:sldId id="282" r:id="rId18"/>
    <p:sldId id="284" r:id="rId19"/>
    <p:sldId id="330" r:id="rId20"/>
    <p:sldId id="331" r:id="rId21"/>
    <p:sldId id="336" r:id="rId22"/>
    <p:sldId id="338" r:id="rId23"/>
    <p:sldId id="341" r:id="rId24"/>
    <p:sldId id="342" r:id="rId25"/>
    <p:sldId id="293" r:id="rId26"/>
    <p:sldId id="333" r:id="rId27"/>
    <p:sldId id="343" r:id="rId28"/>
    <p:sldId id="344" r:id="rId29"/>
    <p:sldId id="335" r:id="rId30"/>
    <p:sldId id="334" r:id="rId31"/>
    <p:sldId id="345" r:id="rId32"/>
    <p:sldId id="351" r:id="rId33"/>
    <p:sldId id="352" r:id="rId34"/>
    <p:sldId id="354" r:id="rId35"/>
    <p:sldId id="355" r:id="rId36"/>
    <p:sldId id="347" r:id="rId37"/>
    <p:sldId id="30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12" r:id="rId47"/>
    <p:sldId id="313" r:id="rId48"/>
    <p:sldId id="314" r:id="rId49"/>
    <p:sldId id="315" r:id="rId50"/>
    <p:sldId id="316" r:id="rId51"/>
    <p:sldId id="311" r:id="rId52"/>
    <p:sldId id="318" r:id="rId53"/>
    <p:sldId id="364" r:id="rId54"/>
    <p:sldId id="32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57"/>
    <a:srgbClr val="FFCC66"/>
    <a:srgbClr val="FF6600"/>
    <a:srgbClr val="FF5050"/>
    <a:srgbClr val="FF9933"/>
    <a:srgbClr val="FFCCCC"/>
    <a:srgbClr val="0182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24" autoAdjust="0"/>
  </p:normalViewPr>
  <p:slideViewPr>
    <p:cSldViewPr snapToGrid="0" showGuides="1">
      <p:cViewPr>
        <p:scale>
          <a:sx n="60" d="100"/>
          <a:sy n="60" d="100"/>
        </p:scale>
        <p:origin x="-1104" y="-198"/>
      </p:cViewPr>
      <p:guideLst>
        <p:guide orient="horz" pos="3420"/>
        <p:guide pos="1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21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4.wmf"/><Relationship Id="rId1" Type="http://schemas.openxmlformats.org/officeDocument/2006/relationships/image" Target="../media/image21.wmf"/><Relationship Id="rId6" Type="http://schemas.openxmlformats.org/officeDocument/2006/relationships/image" Target="../media/image65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21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21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21.wmf"/><Relationship Id="rId4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7.wmf"/><Relationship Id="rId1" Type="http://schemas.openxmlformats.org/officeDocument/2006/relationships/image" Target="../media/image21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4.wmf"/><Relationship Id="rId1" Type="http://schemas.openxmlformats.org/officeDocument/2006/relationships/image" Target="../media/image21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2.wmf"/><Relationship Id="rId1" Type="http://schemas.openxmlformats.org/officeDocument/2006/relationships/image" Target="../media/image2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2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21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1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1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701E6F7-D49F-4F1C-A4F6-BD65A1838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1749534F-61FF-4413-A774-FBA48BC902FE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CF7AC874-C240-49D8-BC32-B5000F8D9C8E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10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254299EE-36B2-45C4-BCAA-9DA503E7759B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11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CA92D30F-2394-49FF-BAB9-FE5B9737F35D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12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D7C510E3-1154-44FE-85FE-47375EC808D9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13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05E83383-4026-4557-A32C-950D71438E8A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14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C04BF57C-BFC9-41A8-A15C-AF148AABBFAB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15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8F6E6166-7049-42E5-AF28-3A3A4EE387A2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16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9667A5E1-9E6D-4EAB-9191-188AA8971837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17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7F9A2B3B-52ED-428A-BC94-455D732CD8BB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18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2364919E-1CF7-4B99-9203-459377C8927C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25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9B9D07E2-F908-48DE-8DEA-C9601C1F2113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2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2364919E-1CF7-4B99-9203-459377C8927C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26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2392F7B1-58F3-4191-94BC-000FBA704B92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27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DE0DD540-B554-4B50-BDDC-52A10B2F4B57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28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810050B6-8365-4839-9139-ED5AD04AA5FE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29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A7DB887F-6E05-4934-86F1-A213A2AC1A91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31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EAE4AF1D-DE42-4069-A594-CC3C5DDD4785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36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9AB69898-2CBC-4546-9FDD-1377F47955F4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37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A322132A-CFD3-445B-8552-25BE678E6100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46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FA107A72-355F-4F4F-9820-30206726A7FD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47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F0D22E9C-A686-4CF2-93AE-D63DD98C9C35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48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2909C0F0-1782-4A0A-A89E-45010C9C0BA2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3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0664DBF8-AF8D-413D-BE51-A0F0EAA2FE6C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49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B50E7C9B-ADF8-4DCE-A960-F335E6E5B989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50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34C01881-0096-4BF1-A894-5E5F97302B32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51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FED2AC52-36BF-4308-9F86-F1E26AE714B7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52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983D200A-B6FB-4AC3-AD40-40AF0511DDE5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53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983D200A-B6FB-4AC3-AD40-40AF0511DDE5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54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C4F83597-71F4-4BA6-B3B6-F40509BB19F1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4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8BC7C75B-B856-4DAA-B078-F6ED6B5DCD51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5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1D32AC95-5311-4F0A-A85B-5C6C3544BEBF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6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FE4136DF-740F-4442-A983-21B83BC7998C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7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91096F30-8A64-4D2E-954A-B80083AC06B7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8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5DB72E06-30F0-47D6-8043-6F122639A3F0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9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>
            <a:off x="0" y="32004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" name="Picture 12" descr="CL_Logo_RGB_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013450" y="5002213"/>
            <a:ext cx="26971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/>
        </p:nvSpPr>
        <p:spPr bwMode="gray">
          <a:xfrm>
            <a:off x="0" y="3200400"/>
            <a:ext cx="9144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153400" cy="16002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81534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3B49-E725-49CA-A18B-25FB2F1EB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0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00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7077-B80C-4364-80E4-44BB44BC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FEAD-A63C-4904-A926-6EAA5398B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51BC-E475-4E8A-8C95-CFE7F201F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8957-290B-4D92-BA57-5172B8DD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6B39-9EAE-47D9-920B-2E676FAEB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B589-4E65-4CC9-9940-94E12E6BF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B21D9-B9D8-4925-8AF7-D2AB26C1C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CB67-7745-4AE0-A622-EB2A2BFF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A3C7-6170-48EF-9329-31FA16528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D1BF-ABFC-4614-B679-108997A31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26AB-AFFC-4237-AD76-9F755C82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62600" y="64135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135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135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C5DB5B0-39DE-4379-A479-611C0B8A3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5" cstate="print"/>
          <a:srcRect t="26190" b="52380"/>
          <a:stretch>
            <a:fillRect/>
          </a:stretch>
        </p:blipFill>
        <p:spPr bwMode="gray">
          <a:xfrm>
            <a:off x="0" y="0"/>
            <a:ext cx="9145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4213"/>
            <a:ext cx="91440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3321" name="Picture 9" descr="CL_Logo_RGB_PNG"/>
          <p:cNvPicPr preferRelativeResize="0"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89800" y="6035675"/>
            <a:ext cx="15446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6721475"/>
            <a:ext cx="9144000" cy="136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  <p:sldLayoutId id="21474838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452438" indent="-223838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741363" indent="-174625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1028700" indent="-173038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1314450" indent="-171450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7716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26860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1432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7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1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Κεφάλαιο Η1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2400" dirty="0" smtClean="0">
                <a:solidFill>
                  <a:srgbClr val="FFFFFF"/>
                </a:solidFill>
              </a:rPr>
              <a:t>H</a:t>
            </a:r>
            <a:r>
              <a:rPr lang="el-GR" sz="2400" dirty="0" smtClean="0">
                <a:solidFill>
                  <a:srgbClr val="FFFFFF"/>
                </a:solidFill>
              </a:rPr>
              <a:t>λεκτρικά πεδία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19463"/>
            <a:ext cx="8640960" cy="338554"/>
          </a:xfr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D3857"/>
                </a:solidFill>
              </a:rPr>
              <a:t>Φόρτιση </a:t>
            </a:r>
            <a:r>
              <a:rPr lang="el-GR" u="sng" dirty="0" smtClean="0">
                <a:solidFill>
                  <a:srgbClr val="0D3857"/>
                </a:solidFill>
              </a:rPr>
              <a:t>μεταλλικής</a:t>
            </a:r>
            <a:r>
              <a:rPr lang="el-GR" dirty="0" smtClean="0">
                <a:solidFill>
                  <a:srgbClr val="0D3857"/>
                </a:solidFill>
              </a:rPr>
              <a:t> σφαίρας με εγαγωγή  (</a:t>
            </a:r>
            <a:r>
              <a:rPr lang="el-GR" sz="1800" i="1" dirty="0" smtClean="0">
                <a:solidFill>
                  <a:srgbClr val="0D3857"/>
                </a:solidFill>
              </a:rPr>
              <a:t>συνέχεια</a:t>
            </a:r>
            <a:r>
              <a:rPr lang="el-GR" dirty="0" smtClean="0">
                <a:solidFill>
                  <a:srgbClr val="0D3857"/>
                </a:solidFill>
              </a:rPr>
              <a:t>)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1490007"/>
            <a:ext cx="4320480" cy="1938992"/>
          </a:xfrm>
        </p:spPr>
        <p:txBody>
          <a:bodyPr wrap="square">
            <a:spAutoFit/>
          </a:bodyPr>
          <a:lstStyle/>
          <a:p>
            <a:pPr marL="457200" indent="-457200" defTabSz="457200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(Β)</a:t>
            </a:r>
            <a:r>
              <a:rPr lang="el-GR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Κοντά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σφαίρα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τοποθετείται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φορτισμένη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ράβδος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καουτσούκ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Clr>
                <a:srgbClr val="2187BA"/>
              </a:buClr>
            </a:pPr>
            <a:r>
              <a:rPr lang="el-GR" dirty="0" smtClean="0">
                <a:solidFill>
                  <a:srgbClr val="000000"/>
                </a:solidFill>
              </a:rPr>
              <a:t>Η ράβδος </a:t>
            </a:r>
            <a:r>
              <a:rPr lang="el-GR" b="1" dirty="0" smtClean="0">
                <a:solidFill>
                  <a:srgbClr val="000000"/>
                </a:solidFill>
              </a:rPr>
              <a:t>δ</a:t>
            </a:r>
            <a:r>
              <a:rPr lang="en-US" b="1" dirty="0" err="1" smtClean="0">
                <a:solidFill>
                  <a:srgbClr val="000000"/>
                </a:solidFill>
              </a:rPr>
              <a:t>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έρχεται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επαφή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σφαίρα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l-GR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l-GR" dirty="0" smtClean="0">
                <a:solidFill>
                  <a:srgbClr val="000000"/>
                </a:solidFill>
              </a:rPr>
              <a:t>Γ</a:t>
            </a:r>
            <a:r>
              <a:rPr lang="en-US" dirty="0" err="1" smtClean="0">
                <a:solidFill>
                  <a:srgbClr val="000000"/>
                </a:solidFill>
              </a:rPr>
              <a:t>ίνεται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ανακατανομή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ηλεκτρονίων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ουδέτερης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σφαίρας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Η1.2</a:t>
            </a:r>
          </a:p>
        </p:txBody>
      </p:sp>
      <p:pic>
        <p:nvPicPr>
          <p:cNvPr id="32773" name="Picture 8" descr="27819_2303"/>
          <p:cNvPicPr>
            <a:picLocks noChangeAspect="1" noChangeArrowheads="1"/>
          </p:cNvPicPr>
          <p:nvPr/>
        </p:nvPicPr>
        <p:blipFill>
          <a:blip r:embed="rId3" cstate="print"/>
          <a:srcRect t="19505" b="63832"/>
          <a:stretch>
            <a:fillRect/>
          </a:stretch>
        </p:blipFill>
        <p:spPr bwMode="auto">
          <a:xfrm>
            <a:off x="5508104" y="1556792"/>
            <a:ext cx="28343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293096"/>
            <a:ext cx="432048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(Γ)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Η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σφαίρα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γειώνεται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Κάποια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ηλεκτρόνια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εγκαταλείπουν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γειωμένη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σφαίρα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διαμέσου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σύρματος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10" name="Picture 8" descr="27819_2303"/>
          <p:cNvPicPr>
            <a:picLocks noChangeAspect="1" noChangeArrowheads="1"/>
          </p:cNvPicPr>
          <p:nvPr/>
        </p:nvPicPr>
        <p:blipFill>
          <a:blip r:embed="rId3" cstate="print"/>
          <a:srcRect t="39666" b="43428"/>
          <a:stretch>
            <a:fillRect/>
          </a:stretch>
        </p:blipFill>
        <p:spPr bwMode="auto">
          <a:xfrm>
            <a:off x="5511800" y="3901504"/>
            <a:ext cx="2834340" cy="219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44424"/>
            <a:ext cx="8424936" cy="338554"/>
          </a:xfr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D3857"/>
                </a:solidFill>
              </a:rPr>
              <a:t>Φόρτιση </a:t>
            </a:r>
            <a:r>
              <a:rPr lang="el-GR" u="sng" dirty="0" smtClean="0">
                <a:solidFill>
                  <a:srgbClr val="0D3857"/>
                </a:solidFill>
              </a:rPr>
              <a:t>μεταλλικής</a:t>
            </a:r>
            <a:r>
              <a:rPr lang="el-GR" dirty="0" smtClean="0">
                <a:solidFill>
                  <a:srgbClr val="0D3857"/>
                </a:solidFill>
              </a:rPr>
              <a:t> σφαίρας με εγαγωγή  (</a:t>
            </a:r>
            <a:r>
              <a:rPr lang="el-GR" sz="1800" i="1" dirty="0" smtClean="0">
                <a:solidFill>
                  <a:srgbClr val="0D3857"/>
                </a:solidFill>
              </a:rPr>
              <a:t>συνέχεια</a:t>
            </a:r>
            <a:r>
              <a:rPr lang="el-GR" dirty="0" smtClean="0">
                <a:solidFill>
                  <a:srgbClr val="0D3857"/>
                </a:solidFill>
              </a:rPr>
              <a:t>)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4896544" cy="1892826"/>
          </a:xfrm>
        </p:spPr>
        <p:txBody>
          <a:bodyPr wrap="square">
            <a:spAutoFit/>
          </a:bodyPr>
          <a:lstStyle/>
          <a:p>
            <a:pPr marL="0" indent="0" defTabSz="457200">
              <a:lnSpc>
                <a:spcPct val="100000"/>
              </a:lnSpc>
            </a:pPr>
            <a:r>
              <a:rPr lang="el-GR" dirty="0" smtClean="0">
                <a:solidFill>
                  <a:srgbClr val="000000"/>
                </a:solidFill>
              </a:rPr>
              <a:t>(Δ)	</a:t>
            </a:r>
            <a:r>
              <a:rPr lang="en-US" dirty="0" err="1" smtClean="0">
                <a:solidFill>
                  <a:srgbClr val="000000"/>
                </a:solidFill>
              </a:rPr>
              <a:t>Αφαιρείται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 σύρμα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της </a:t>
            </a:r>
            <a:r>
              <a:rPr lang="en-US" dirty="0" err="1" smtClean="0">
                <a:solidFill>
                  <a:srgbClr val="000000"/>
                </a:solidFill>
              </a:rPr>
              <a:t>γείωση</a:t>
            </a:r>
            <a:r>
              <a:rPr lang="el-GR" dirty="0" smtClean="0">
                <a:solidFill>
                  <a:srgbClr val="000000"/>
                </a:solidFill>
              </a:rPr>
              <a:t>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220663">
              <a:lnSpc>
                <a:spcPct val="10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Τώρα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περισσότερα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220663">
              <a:lnSpc>
                <a:spcPct val="10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κατανεμημένα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ομοιόμορφα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l-GR" dirty="0" smtClean="0">
              <a:solidFill>
                <a:srgbClr val="000000"/>
              </a:solidFill>
            </a:endParaRPr>
          </a:p>
          <a:p>
            <a:pPr marL="457200" indent="-220663">
              <a:lnSpc>
                <a:spcPct val="10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Στη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σφαίρα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επάγεται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Η1.2</a:t>
            </a:r>
          </a:p>
        </p:txBody>
      </p:sp>
      <p:pic>
        <p:nvPicPr>
          <p:cNvPr id="33797" name="Picture 7" descr="27819_2303"/>
          <p:cNvPicPr>
            <a:picLocks noChangeAspect="1" noChangeArrowheads="1"/>
          </p:cNvPicPr>
          <p:nvPr/>
        </p:nvPicPr>
        <p:blipFill>
          <a:blip r:embed="rId3" cstate="print"/>
          <a:srcRect t="59409" b="24007"/>
          <a:stretch>
            <a:fillRect/>
          </a:stretch>
        </p:blipFill>
        <p:spPr bwMode="auto">
          <a:xfrm>
            <a:off x="5724128" y="1268760"/>
            <a:ext cx="2917703" cy="22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819_2303"/>
          <p:cNvPicPr>
            <a:picLocks noChangeAspect="1" noChangeArrowheads="1"/>
          </p:cNvPicPr>
          <p:nvPr/>
        </p:nvPicPr>
        <p:blipFill>
          <a:blip r:embed="rId3" cstate="print"/>
          <a:srcRect l="9047" t="77977" b="1723"/>
          <a:stretch>
            <a:fillRect/>
          </a:stretch>
        </p:blipFill>
        <p:spPr bwMode="auto">
          <a:xfrm>
            <a:off x="6084168" y="3789040"/>
            <a:ext cx="2653739" cy="270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3789040"/>
            <a:ext cx="5184576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(Ε)	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Αφαιρείται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η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ράβδος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Τα ηλεκτρόνια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απομένουν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στη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σφαίρα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ανακατανέμονται.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Στη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σφαίρα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υπάρχει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πάλι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θετικό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συν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ολικό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φορτίο</a:t>
            </a:r>
            <a:r>
              <a:rPr lang="el-GR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μόνο που τώρα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είναι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κατανεμημένο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ομοιόμορφα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Παρατηρούμε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ότι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η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ράβδος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δεν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χάνει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αρνητικό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φορτίο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της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κατά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διαδικασία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αυτή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40106"/>
            <a:ext cx="8424936" cy="952890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D3857"/>
                </a:solidFill>
              </a:rPr>
              <a:t>Φόρτιση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με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επαγωγή</a:t>
            </a:r>
            <a:r>
              <a:rPr lang="el-GR" dirty="0" smtClean="0">
                <a:solidFill>
                  <a:srgbClr val="0D3857"/>
                </a:solidFill>
              </a:rPr>
              <a:t/>
            </a:r>
            <a:br>
              <a:rPr lang="el-GR" dirty="0" smtClean="0">
                <a:solidFill>
                  <a:srgbClr val="0D3857"/>
                </a:solidFill>
              </a:rPr>
            </a:br>
            <a:r>
              <a:rPr lang="el-GR" dirty="0" smtClean="0">
                <a:solidFill>
                  <a:srgbClr val="0D3857"/>
                </a:solidFill>
              </a:rPr>
              <a:t>Περίπτωση 2</a:t>
            </a:r>
            <a:r>
              <a:rPr lang="el-GR" baseline="30000" dirty="0" smtClean="0">
                <a:solidFill>
                  <a:srgbClr val="0D3857"/>
                </a:solidFill>
              </a:rPr>
              <a:t>η</a:t>
            </a:r>
            <a:r>
              <a:rPr lang="en-US" dirty="0" smtClean="0">
                <a:solidFill>
                  <a:srgbClr val="0D3857"/>
                </a:solidFill>
              </a:rPr>
              <a:t>: </a:t>
            </a:r>
            <a:r>
              <a:rPr lang="en-US" dirty="0" err="1" smtClean="0">
                <a:solidFill>
                  <a:srgbClr val="0D3857"/>
                </a:solidFill>
              </a:rPr>
              <a:t>Αναδιάταξη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των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φορτίων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στους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u="sng" dirty="0" err="1" smtClean="0">
                <a:solidFill>
                  <a:srgbClr val="0D3857"/>
                </a:solidFill>
              </a:rPr>
              <a:t>μονωτές</a:t>
            </a:r>
            <a:endParaRPr lang="en-US" u="sng" dirty="0" smtClean="0">
              <a:solidFill>
                <a:srgbClr val="0D3857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74545"/>
            <a:ext cx="5040560" cy="2954655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Στους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μονωτές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συμβαίνει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διαδικασία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παρόμοια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 αυτή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επαγωγής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στους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αγωγούς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36538" indent="-236538">
              <a:lnSpc>
                <a:spcPct val="100000"/>
              </a:lnSpc>
              <a:spcBef>
                <a:spcPts val="18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Γίνεται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αναδιάταξη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μόρια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υλικού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36538" indent="-236538">
              <a:lnSpc>
                <a:spcPct val="100000"/>
              </a:lnSpc>
              <a:spcBef>
                <a:spcPts val="18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l-GR" dirty="0" smtClean="0">
                <a:solidFill>
                  <a:srgbClr val="000000"/>
                </a:solidFill>
              </a:rPr>
              <a:t>προσέγγιση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σώματος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μονωτή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προκαλεί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ελκτική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μεταξύ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n-US" dirty="0" err="1" smtClean="0">
                <a:solidFill>
                  <a:srgbClr val="000000"/>
                </a:solidFill>
              </a:rPr>
              <a:t>σώματος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n-US" dirty="0" err="1" smtClean="0">
                <a:solidFill>
                  <a:srgbClr val="000000"/>
                </a:solidFill>
              </a:rPr>
              <a:t>μονωτή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Η1.2</a:t>
            </a:r>
          </a:p>
        </p:txBody>
      </p:sp>
      <p:pic>
        <p:nvPicPr>
          <p:cNvPr id="35845" name="Picture 7" descr="27819_2304a"/>
          <p:cNvPicPr>
            <a:picLocks noChangeAspect="1" noChangeArrowheads="1"/>
          </p:cNvPicPr>
          <p:nvPr/>
        </p:nvPicPr>
        <p:blipFill>
          <a:blip r:embed="rId3" cstate="print"/>
          <a:srcRect b="4698"/>
          <a:stretch>
            <a:fillRect/>
          </a:stretch>
        </p:blipFill>
        <p:spPr bwMode="auto">
          <a:xfrm>
            <a:off x="5724128" y="2060848"/>
            <a:ext cx="2608331" cy="401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Charles Coulomb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1800" smtClean="0">
                <a:solidFill>
                  <a:srgbClr val="000000"/>
                </a:solidFill>
              </a:rPr>
              <a:t>1736–1806</a:t>
            </a:r>
          </a:p>
          <a:p>
            <a:pPr marL="0" indent="0">
              <a:lnSpc>
                <a:spcPct val="100000"/>
              </a:lnSpc>
            </a:pPr>
            <a:r>
              <a:rPr lang="en-US" sz="1800" smtClean="0">
                <a:solidFill>
                  <a:srgbClr val="000000"/>
                </a:solidFill>
              </a:rPr>
              <a:t>Γάλλος φυσικός</a:t>
            </a:r>
          </a:p>
          <a:p>
            <a:pPr marL="0" indent="0">
              <a:lnSpc>
                <a:spcPct val="100000"/>
              </a:lnSpc>
            </a:pPr>
            <a:r>
              <a:rPr lang="en-US" sz="1800" smtClean="0">
                <a:solidFill>
                  <a:srgbClr val="000000"/>
                </a:solidFill>
              </a:rPr>
              <a:t>Η πιο σημαντική συνεισφορά του ήταν στους τομείς του ηλεκτροστατικής και του μαγνητισμού</a:t>
            </a:r>
            <a:r>
              <a:rPr lang="el-GR" sz="1800" smtClean="0">
                <a:solidFill>
                  <a:srgbClr val="000000"/>
                </a:solidFill>
              </a:rPr>
              <a:t>.</a:t>
            </a:r>
            <a:endParaRPr lang="en-US" sz="180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</a:pPr>
            <a:r>
              <a:rPr lang="en-US" sz="1800" smtClean="0">
                <a:solidFill>
                  <a:srgbClr val="000000"/>
                </a:solidFill>
              </a:rPr>
              <a:t>Ασχολήθηκε και με την έρευνα στους παρακάτω τομείς: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Αντοχή υλικών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Στατική των κατασκευών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Εργονομία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Η1.3</a:t>
            </a:r>
          </a:p>
        </p:txBody>
      </p:sp>
      <p:pic>
        <p:nvPicPr>
          <p:cNvPr id="36869" name="Picture 6" descr="23p66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43025"/>
            <a:ext cx="40386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543800" cy="5032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Ο νόμος του Coulomb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0132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1600" smtClean="0">
                <a:solidFill>
                  <a:srgbClr val="000000"/>
                </a:solidFill>
              </a:rPr>
              <a:t>Ο Charles Coulomb </a:t>
            </a:r>
            <a:r>
              <a:rPr lang="el-GR" sz="1600" smtClean="0">
                <a:solidFill>
                  <a:srgbClr val="000000"/>
                </a:solidFill>
              </a:rPr>
              <a:t>μέτρησε</a:t>
            </a:r>
            <a:r>
              <a:rPr lang="en-US" sz="1600" smtClean="0">
                <a:solidFill>
                  <a:srgbClr val="000000"/>
                </a:solidFill>
              </a:rPr>
              <a:t> το μέτρο τ</a:t>
            </a:r>
            <a:r>
              <a:rPr lang="el-GR" sz="1600" smtClean="0">
                <a:solidFill>
                  <a:srgbClr val="000000"/>
                </a:solidFill>
              </a:rPr>
              <a:t>ης</a:t>
            </a:r>
            <a:r>
              <a:rPr lang="en-US" sz="1600" smtClean="0">
                <a:solidFill>
                  <a:srgbClr val="000000"/>
                </a:solidFill>
              </a:rPr>
              <a:t> ηλεκτρικ</a:t>
            </a:r>
            <a:r>
              <a:rPr lang="el-GR" sz="1600" smtClean="0">
                <a:solidFill>
                  <a:srgbClr val="000000"/>
                </a:solidFill>
              </a:rPr>
              <a:t>ής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l-GR" sz="1600" smtClean="0">
                <a:solidFill>
                  <a:srgbClr val="000000"/>
                </a:solidFill>
              </a:rPr>
              <a:t>δύναμης</a:t>
            </a:r>
            <a:r>
              <a:rPr lang="en-US" sz="1600" smtClean="0">
                <a:solidFill>
                  <a:srgbClr val="000000"/>
                </a:solidFill>
              </a:rPr>
              <a:t> που αναπτύσσ</a:t>
            </a:r>
            <a:r>
              <a:rPr lang="el-GR" sz="1600" smtClean="0">
                <a:solidFill>
                  <a:srgbClr val="000000"/>
                </a:solidFill>
              </a:rPr>
              <a:t>ε</a:t>
            </a:r>
            <a:r>
              <a:rPr lang="en-US" sz="1600" smtClean="0">
                <a:solidFill>
                  <a:srgbClr val="000000"/>
                </a:solidFill>
              </a:rPr>
              <a:t>ται μεταξύ δύο μικρών φορτισμένων σφαιρών.</a:t>
            </a:r>
          </a:p>
          <a:p>
            <a:pPr marL="0" indent="0">
              <a:lnSpc>
                <a:spcPct val="100000"/>
              </a:lnSpc>
            </a:pPr>
            <a:r>
              <a:rPr lang="el-GR" sz="1600" smtClean="0">
                <a:solidFill>
                  <a:srgbClr val="000000"/>
                </a:solidFill>
              </a:rPr>
              <a:t>Το μέτρο της</a:t>
            </a:r>
            <a:r>
              <a:rPr lang="en-US" sz="1600" smtClean="0">
                <a:solidFill>
                  <a:srgbClr val="000000"/>
                </a:solidFill>
              </a:rPr>
              <a:t> δύναμη</a:t>
            </a:r>
            <a:r>
              <a:rPr lang="el-GR" sz="1600" smtClean="0">
                <a:solidFill>
                  <a:srgbClr val="000000"/>
                </a:solidFill>
              </a:rPr>
              <a:t>ς</a:t>
            </a:r>
            <a:r>
              <a:rPr lang="en-US" sz="1600" smtClean="0">
                <a:solidFill>
                  <a:srgbClr val="000000"/>
                </a:solidFill>
              </a:rPr>
              <a:t> είναι αντιστρόφως ανάλογ</a:t>
            </a:r>
            <a:r>
              <a:rPr lang="el-GR" sz="1600" smtClean="0">
                <a:solidFill>
                  <a:srgbClr val="000000"/>
                </a:solidFill>
              </a:rPr>
              <a:t>ο</a:t>
            </a:r>
            <a:r>
              <a:rPr lang="en-US" sz="1600" smtClean="0">
                <a:solidFill>
                  <a:srgbClr val="000000"/>
                </a:solidFill>
              </a:rPr>
              <a:t> του τετραγώνου της απόστασης </a:t>
            </a:r>
            <a:r>
              <a:rPr lang="en-US" sz="1600" i="1" smtClean="0">
                <a:solidFill>
                  <a:srgbClr val="000000"/>
                </a:solidFill>
              </a:rPr>
              <a:t>r</a:t>
            </a:r>
            <a:r>
              <a:rPr lang="en-US" sz="1600" smtClean="0">
                <a:solidFill>
                  <a:srgbClr val="000000"/>
                </a:solidFill>
              </a:rPr>
              <a:t> μεταξύ των φορτίων και ασκείται κατά μήκος της ευθείας που ενώνει τα δύο φορτία.</a:t>
            </a:r>
          </a:p>
          <a:p>
            <a:pPr marL="0" indent="0">
              <a:lnSpc>
                <a:spcPct val="100000"/>
              </a:lnSpc>
            </a:pPr>
            <a:r>
              <a:rPr lang="el-GR" sz="1600" smtClean="0">
                <a:solidFill>
                  <a:srgbClr val="000000"/>
                </a:solidFill>
              </a:rPr>
              <a:t>Το μέτρο της</a:t>
            </a:r>
            <a:r>
              <a:rPr lang="en-US" sz="1600" smtClean="0">
                <a:solidFill>
                  <a:srgbClr val="000000"/>
                </a:solidFill>
              </a:rPr>
              <a:t> δύναμη</a:t>
            </a:r>
            <a:r>
              <a:rPr lang="el-GR" sz="1600" smtClean="0">
                <a:solidFill>
                  <a:srgbClr val="000000"/>
                </a:solidFill>
              </a:rPr>
              <a:t>ς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l-GR" sz="1600" smtClean="0">
                <a:solidFill>
                  <a:srgbClr val="000000"/>
                </a:solidFill>
              </a:rPr>
              <a:t>είναι </a:t>
            </a:r>
            <a:r>
              <a:rPr lang="en-US" sz="1600" smtClean="0">
                <a:solidFill>
                  <a:srgbClr val="000000"/>
                </a:solidFill>
              </a:rPr>
              <a:t>ανάλογ</a:t>
            </a:r>
            <a:r>
              <a:rPr lang="el-GR" sz="1600" smtClean="0">
                <a:solidFill>
                  <a:srgbClr val="000000"/>
                </a:solidFill>
              </a:rPr>
              <a:t>ο</a:t>
            </a:r>
            <a:r>
              <a:rPr lang="en-US" sz="1600" smtClean="0">
                <a:solidFill>
                  <a:srgbClr val="000000"/>
                </a:solidFill>
              </a:rPr>
              <a:t> του γινομένου των τιμών των φορτίων, </a:t>
            </a:r>
            <a:r>
              <a:rPr lang="en-US" sz="1600" i="1" smtClean="0">
                <a:solidFill>
                  <a:srgbClr val="000000"/>
                </a:solidFill>
              </a:rPr>
              <a:t>q</a:t>
            </a:r>
            <a:r>
              <a:rPr lang="en-US" sz="1600" baseline="-25000" smtClean="0">
                <a:solidFill>
                  <a:srgbClr val="000000"/>
                </a:solidFill>
              </a:rPr>
              <a:t>1</a:t>
            </a:r>
            <a:r>
              <a:rPr lang="en-US" sz="1600" smtClean="0">
                <a:solidFill>
                  <a:srgbClr val="000000"/>
                </a:solidFill>
              </a:rPr>
              <a:t> και </a:t>
            </a:r>
            <a:r>
              <a:rPr lang="en-US" sz="1600" i="1" smtClean="0">
                <a:solidFill>
                  <a:srgbClr val="000000"/>
                </a:solidFill>
              </a:rPr>
              <a:t>q</a:t>
            </a:r>
            <a:r>
              <a:rPr lang="en-US" sz="1600" baseline="-25000" smtClean="0">
                <a:solidFill>
                  <a:srgbClr val="000000"/>
                </a:solidFill>
              </a:rPr>
              <a:t>2</a:t>
            </a:r>
            <a:r>
              <a:rPr lang="en-US" sz="1600" smtClean="0">
                <a:solidFill>
                  <a:srgbClr val="000000"/>
                </a:solidFill>
              </a:rPr>
              <a:t>, που φέρουν τα δύο σωματίδια.</a:t>
            </a:r>
          </a:p>
          <a:p>
            <a:pPr marL="0" indent="0">
              <a:lnSpc>
                <a:spcPct val="100000"/>
              </a:lnSpc>
            </a:pPr>
            <a:r>
              <a:rPr lang="en-US" sz="1600" smtClean="0">
                <a:solidFill>
                  <a:srgbClr val="000000"/>
                </a:solidFill>
              </a:rPr>
              <a:t>Ο νόμος του Coulomb δίνει </a:t>
            </a:r>
            <a:r>
              <a:rPr lang="el-GR" sz="1600" smtClean="0">
                <a:solidFill>
                  <a:srgbClr val="000000"/>
                </a:solidFill>
              </a:rPr>
              <a:t>το μέτρο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l-GR" sz="1600" smtClean="0">
                <a:solidFill>
                  <a:srgbClr val="000000"/>
                </a:solidFill>
              </a:rPr>
              <a:t>της </a:t>
            </a:r>
            <a:r>
              <a:rPr lang="en-US" sz="1600" smtClean="0">
                <a:solidFill>
                  <a:srgbClr val="000000"/>
                </a:solidFill>
              </a:rPr>
              <a:t>ηλεκτρική</a:t>
            </a:r>
            <a:r>
              <a:rPr lang="el-GR" sz="1600" smtClean="0">
                <a:solidFill>
                  <a:srgbClr val="000000"/>
                </a:solidFill>
              </a:rPr>
              <a:t>ς</a:t>
            </a:r>
            <a:r>
              <a:rPr lang="en-US" sz="1600" smtClean="0">
                <a:solidFill>
                  <a:srgbClr val="000000"/>
                </a:solidFill>
              </a:rPr>
              <a:t> δύναμη</a:t>
            </a:r>
            <a:r>
              <a:rPr lang="el-GR" sz="1600" smtClean="0">
                <a:solidFill>
                  <a:srgbClr val="000000"/>
                </a:solidFill>
              </a:rPr>
              <a:t>ς</a:t>
            </a:r>
            <a:r>
              <a:rPr lang="en-US" sz="1600" smtClean="0">
                <a:solidFill>
                  <a:srgbClr val="000000"/>
                </a:solidFill>
              </a:rPr>
              <a:t> που αναπτύσσεται μεταξύ δύο ακίνητων σημειακών φορτίων.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Η1.3</a:t>
            </a:r>
          </a:p>
        </p:txBody>
      </p:sp>
      <p:pic>
        <p:nvPicPr>
          <p:cNvPr id="37893" name="Picture 7" descr="27819_2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052513"/>
            <a:ext cx="24828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10" y="914400"/>
            <a:ext cx="8318090" cy="609600"/>
          </a:xfrm>
        </p:spPr>
        <p:txBody>
          <a:bodyPr/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εξίσωση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νόμου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του</a:t>
            </a:r>
            <a:r>
              <a:rPr lang="en-US" dirty="0" smtClean="0">
                <a:solidFill>
                  <a:srgbClr val="0D3857"/>
                </a:solidFill>
              </a:rPr>
              <a:t> Coulomb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76401"/>
            <a:ext cx="8062664" cy="27699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νόμος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Coulomb </a:t>
            </a:r>
            <a:r>
              <a:rPr lang="en-US" dirty="0" err="1" smtClean="0">
                <a:solidFill>
                  <a:srgbClr val="000000"/>
                </a:solidFill>
              </a:rPr>
              <a:t>διατυπώνεται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μαθηματικά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ως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εξής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52788" y="2122488"/>
          <a:ext cx="2247900" cy="733425"/>
        </p:xfrm>
        <a:graphic>
          <a:graphicData uri="http://schemas.openxmlformats.org/presentationml/2006/ole">
            <p:oleObj spid="_x0000_s1027" name="Equation" r:id="rId4" imgW="1282680" imgH="419040" progId="Equation.3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996952"/>
            <a:ext cx="856895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93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noProof="0" dirty="0" smtClean="0">
                <a:solidFill>
                  <a:srgbClr val="000000"/>
                </a:solidFill>
                <a:latin typeface="+mn-lt"/>
              </a:rPr>
              <a:t>ό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που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kumimoji="0" lang="en-US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kumimoji="0" lang="el-GR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είναι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η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σταθερά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του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Coulomb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88975" marR="0" lvl="1" indent="-2238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187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kumimoji="0" lang="en-US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= 8.9876 x 10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N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/C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l-GR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4149080"/>
            <a:ext cx="85329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3838" marR="0" lvl="1" indent="-2238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187BA"/>
              </a:buClr>
              <a:buSzTx/>
              <a:tabLst/>
              <a:defRPr/>
            </a:pPr>
            <a:r>
              <a:rPr kumimoji="0" lang="el-GR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Η σταθερά</a:t>
            </a:r>
            <a:r>
              <a:rPr kumimoji="0" lang="el-GR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του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Coulomb </a:t>
            </a:r>
            <a:r>
              <a:rPr kumimoji="0" lang="el-GR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γράφεται και </a:t>
            </a:r>
          </a:p>
          <a:p>
            <a:pPr marL="693738" marR="0" lvl="1" indent="-693738" algn="l" defTabSz="693738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2187BA"/>
              </a:buClr>
              <a:buSzTx/>
              <a:tabLst/>
              <a:defRPr/>
            </a:pPr>
            <a:r>
              <a:rPr lang="el-GR" i="1" kern="0" baseline="0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όπου,	</a:t>
            </a:r>
            <a:r>
              <a:rPr lang="ru-RU" i="1" kern="0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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είναι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η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διηλεκτρική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σταθερά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του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κενού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(ή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ηλεκτρική διαπερατότητα του κενού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88975" marR="0" lvl="1" indent="-2238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187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  <a:sym typeface="Symbol"/>
              </a:rPr>
              <a:t></a:t>
            </a:r>
            <a:r>
              <a:rPr kumimoji="0" lang="en-US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  <a:sym typeface="Symbol"/>
              </a:rPr>
              <a:t>0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= 8.8542 x 10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12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/ N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187825" y="3977148"/>
          <a:ext cx="1247775" cy="712788"/>
        </p:xfrm>
        <a:graphic>
          <a:graphicData uri="http://schemas.openxmlformats.org/presentationml/2006/ole">
            <p:oleObj spid="_x0000_s1028" name="Equation" r:id="rId5" imgW="71100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928688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διανυσματική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φύση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των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ηλεκτρικών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δυνάμεων</a:t>
            </a:r>
            <a:r>
              <a:rPr lang="el-GR" dirty="0" smtClean="0">
                <a:solidFill>
                  <a:srgbClr val="0D3857"/>
                </a:solidFill>
              </a:rPr>
              <a:t>  (</a:t>
            </a:r>
            <a:r>
              <a:rPr lang="el-GR" i="1" dirty="0" smtClean="0">
                <a:solidFill>
                  <a:srgbClr val="0D3857"/>
                </a:solidFill>
              </a:rPr>
              <a:t>1</a:t>
            </a:r>
            <a:r>
              <a:rPr lang="el-GR" dirty="0" smtClean="0">
                <a:solidFill>
                  <a:srgbClr val="0D3857"/>
                </a:solidFill>
              </a:rPr>
              <a:t>) 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676400"/>
            <a:ext cx="4601497" cy="3394775"/>
          </a:xfrm>
        </p:spPr>
        <p:txBody>
          <a:bodyPr wrap="square">
            <a:spAutoFit/>
          </a:bodyPr>
          <a:lstStyle/>
          <a:p>
            <a:pPr marL="0" indent="0">
              <a:lnSpc>
                <a:spcPts val="2400"/>
              </a:lnSpc>
            </a:pPr>
            <a:r>
              <a:rPr lang="en-US" sz="1900" dirty="0" err="1" smtClean="0">
                <a:solidFill>
                  <a:srgbClr val="000000"/>
                </a:solidFill>
              </a:rPr>
              <a:t>Σε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διανυσματική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μορφή</a:t>
            </a:r>
            <a:r>
              <a:rPr lang="en-US" sz="1900" dirty="0" smtClean="0">
                <a:solidFill>
                  <a:srgbClr val="000000"/>
                </a:solidFill>
              </a:rPr>
              <a:t>, </a:t>
            </a:r>
            <a:r>
              <a:rPr lang="el-GR" sz="1900" dirty="0" smtClean="0">
                <a:solidFill>
                  <a:srgbClr val="000000"/>
                </a:solidFill>
              </a:rPr>
              <a:t>ο νόμος του </a:t>
            </a:r>
            <a:r>
              <a:rPr lang="en-US" sz="1900" dirty="0" smtClean="0">
                <a:solidFill>
                  <a:srgbClr val="000000"/>
                </a:solidFill>
              </a:rPr>
              <a:t>Coulomb </a:t>
            </a:r>
            <a:r>
              <a:rPr lang="el-GR" sz="1900" dirty="0" smtClean="0">
                <a:solidFill>
                  <a:srgbClr val="000000"/>
                </a:solidFill>
              </a:rPr>
              <a:t>για την ηλεκτρική δύναμη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</a:pPr>
            <a:r>
              <a:rPr lang="el-GR" sz="1900" dirty="0" smtClean="0">
                <a:solidFill>
                  <a:srgbClr val="000000"/>
                </a:solidFill>
              </a:rPr>
              <a:t>που ασκεί το φορτίο </a:t>
            </a:r>
            <a:r>
              <a:rPr lang="en-US" sz="1900" i="1" dirty="0" smtClean="0">
                <a:solidFill>
                  <a:srgbClr val="000000"/>
                </a:solidFill>
              </a:rPr>
              <a:t>q</a:t>
            </a:r>
            <a:r>
              <a:rPr lang="en-US" sz="1900" baseline="-25000" dirty="0" smtClean="0">
                <a:solidFill>
                  <a:srgbClr val="000000"/>
                </a:solidFill>
              </a:rPr>
              <a:t>1</a:t>
            </a:r>
            <a:r>
              <a:rPr lang="el-GR" sz="1900" dirty="0" smtClean="0">
                <a:solidFill>
                  <a:srgbClr val="000000"/>
                </a:solidFill>
              </a:rPr>
              <a:t> στο φορτίο </a:t>
            </a:r>
            <a:r>
              <a:rPr lang="en-US" sz="1900" i="1" dirty="0" smtClean="0">
                <a:solidFill>
                  <a:srgbClr val="000000"/>
                </a:solidFill>
              </a:rPr>
              <a:t>q</a:t>
            </a:r>
            <a:r>
              <a:rPr lang="en-US" sz="1900" baseline="-25000" dirty="0" smtClean="0">
                <a:solidFill>
                  <a:srgbClr val="000000"/>
                </a:solidFill>
              </a:rPr>
              <a:t>2</a:t>
            </a:r>
            <a:r>
              <a:rPr lang="el-GR" sz="1900" dirty="0" smtClean="0">
                <a:solidFill>
                  <a:srgbClr val="000000"/>
                </a:solidFill>
              </a:rPr>
              <a:t> διατυπώνεται ως εξής 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19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</a:rPr>
              <a:t>     </a:t>
            </a:r>
          </a:p>
          <a:p>
            <a:pPr marL="0" indent="0">
              <a:lnSpc>
                <a:spcPct val="90000"/>
              </a:lnSpc>
            </a:pPr>
            <a:r>
              <a:rPr lang="el-GR" sz="1900" dirty="0" smtClean="0">
                <a:solidFill>
                  <a:srgbClr val="000000"/>
                </a:solidFill>
              </a:rPr>
              <a:t>όπου,       </a:t>
            </a:r>
            <a:r>
              <a:rPr lang="en-US" sz="1900" dirty="0" err="1" smtClean="0">
                <a:solidFill>
                  <a:srgbClr val="000000"/>
                </a:solidFill>
              </a:rPr>
              <a:t>είναι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το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μοναδιαίο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διάνυσμα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με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από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το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i="1" dirty="0" smtClean="0">
                <a:solidFill>
                  <a:srgbClr val="000000"/>
                </a:solidFill>
              </a:rPr>
              <a:t>q</a:t>
            </a:r>
            <a:r>
              <a:rPr lang="en-US" sz="1900" baseline="-25000" dirty="0" smtClean="0">
                <a:solidFill>
                  <a:srgbClr val="000000"/>
                </a:solidFill>
              </a:rPr>
              <a:t>1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προς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το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i="1" dirty="0" smtClean="0">
                <a:solidFill>
                  <a:srgbClr val="000000"/>
                </a:solidFill>
              </a:rPr>
              <a:t>q</a:t>
            </a:r>
            <a:r>
              <a:rPr lang="en-US" sz="1900" baseline="-25000" dirty="0" smtClean="0">
                <a:solidFill>
                  <a:srgbClr val="000000"/>
                </a:solidFill>
              </a:rPr>
              <a:t>2.</a:t>
            </a:r>
          </a:p>
          <a:p>
            <a:pPr marL="0" indent="0">
              <a:lnSpc>
                <a:spcPct val="90000"/>
              </a:lnSpc>
            </a:pPr>
            <a:r>
              <a:rPr lang="en-US" sz="1900" dirty="0" err="1" smtClean="0">
                <a:solidFill>
                  <a:srgbClr val="000000"/>
                </a:solidFill>
              </a:rPr>
              <a:t>Μεταξύ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ομόσημων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φορτίων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αναπτύσσεται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απωστική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δύναμη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Η1.3</a:t>
            </a:r>
          </a:p>
        </p:txBody>
      </p:sp>
      <p:pic>
        <p:nvPicPr>
          <p:cNvPr id="2055" name="Picture 9" descr="27819_2306"/>
          <p:cNvPicPr>
            <a:picLocks noChangeAspect="1" noChangeArrowheads="1"/>
          </p:cNvPicPr>
          <p:nvPr/>
        </p:nvPicPr>
        <p:blipFill>
          <a:blip r:embed="rId4" cstate="print"/>
          <a:srcRect r="52686" b="8759"/>
          <a:stretch>
            <a:fillRect/>
          </a:stretch>
        </p:blipFill>
        <p:spPr bwMode="auto">
          <a:xfrm>
            <a:off x="5468635" y="2080350"/>
            <a:ext cx="3215958" cy="31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44869" y="1814053"/>
          <a:ext cx="420688" cy="465138"/>
        </p:xfrm>
        <a:graphic>
          <a:graphicData uri="http://schemas.openxmlformats.org/presentationml/2006/ole">
            <p:oleObj spid="_x0000_s335876" name="Equation" r:id="rId5" imgW="241200" imgH="266400" progId="Equation.3">
              <p:embed/>
            </p:oleObj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1606550" y="3001963"/>
          <a:ext cx="1881188" cy="663575"/>
        </p:xfrm>
        <a:graphic>
          <a:graphicData uri="http://schemas.openxmlformats.org/presentationml/2006/ole">
            <p:oleObj spid="_x0000_s335877" name="Equation" r:id="rId6" imgW="1079280" imgH="380880" progId="Equation.3">
              <p:embed/>
            </p:oleObj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1129580" y="3650790"/>
          <a:ext cx="376238" cy="465137"/>
        </p:xfrm>
        <a:graphic>
          <a:graphicData uri="http://schemas.openxmlformats.org/presentationml/2006/ole">
            <p:oleObj spid="_x0000_s335878" name="Equation" r:id="rId7" imgW="21564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928688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διανυσματική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φύση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των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ηλεκτρικών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δυνάμεων</a:t>
            </a:r>
            <a:r>
              <a:rPr lang="el-GR" dirty="0" smtClean="0">
                <a:solidFill>
                  <a:srgbClr val="0D3857"/>
                </a:solidFill>
              </a:rPr>
              <a:t> (</a:t>
            </a:r>
            <a:r>
              <a:rPr lang="el-GR" i="1" dirty="0" smtClean="0">
                <a:solidFill>
                  <a:srgbClr val="0D3857"/>
                </a:solidFill>
              </a:rPr>
              <a:t>2</a:t>
            </a:r>
            <a:r>
              <a:rPr lang="el-GR" dirty="0" smtClean="0">
                <a:solidFill>
                  <a:srgbClr val="0D3857"/>
                </a:solidFill>
              </a:rPr>
              <a:t>)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676400"/>
            <a:ext cx="4616245" cy="2902333"/>
          </a:xfrm>
        </p:spPr>
        <p:txBody>
          <a:bodyPr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900" dirty="0" err="1" smtClean="0">
                <a:solidFill>
                  <a:srgbClr val="000000"/>
                </a:solidFill>
              </a:rPr>
              <a:t>Μεταξύ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D3857"/>
                </a:solidFill>
              </a:rPr>
              <a:t>ομόσημων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φορτίων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αναπτύσσεται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D3857"/>
                </a:solidFill>
              </a:rPr>
              <a:t>απωστική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δύναμη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  <a:endParaRPr lang="el-GR" sz="1900" dirty="0" smtClean="0">
              <a:solidFill>
                <a:srgbClr val="000000"/>
              </a:solidFill>
            </a:endParaRPr>
          </a:p>
          <a:p>
            <a:pPr marL="0" indent="0"/>
            <a:endParaRPr lang="el-GR" sz="1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Οι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ηλεκτρικές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δυνάμεις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υπακούουν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σ</a:t>
            </a:r>
            <a:r>
              <a:rPr lang="en-US" sz="1800" dirty="0" err="1" smtClean="0">
                <a:solidFill>
                  <a:srgbClr val="000000"/>
                </a:solidFill>
              </a:rPr>
              <a:t>τον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τρίτο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νόμο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Νεύτωνα</a:t>
            </a:r>
            <a:r>
              <a:rPr lang="el-GR" sz="1800" dirty="0" smtClean="0">
                <a:solidFill>
                  <a:srgbClr val="000000"/>
                </a:solidFill>
              </a:rPr>
              <a:t> (δράσης-αντίδρασης)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δέχεται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q</a:t>
            </a:r>
            <a:r>
              <a:rPr lang="en-US" sz="1800" baseline="-25000" dirty="0" smtClean="0">
                <a:solidFill>
                  <a:srgbClr val="000000"/>
                </a:solidFill>
              </a:rPr>
              <a:t>1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ίση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μέτρο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αντίθετη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δέχεται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q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l-GR" sz="1800" dirty="0" smtClean="0">
                <a:solidFill>
                  <a:srgbClr val="000000"/>
                </a:solidFill>
              </a:rPr>
              <a:t>.</a:t>
            </a:r>
            <a:endParaRPr 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Η1.3</a:t>
            </a:r>
          </a:p>
        </p:txBody>
      </p:sp>
      <p:pic>
        <p:nvPicPr>
          <p:cNvPr id="2055" name="Picture 9" descr="27819_2306"/>
          <p:cNvPicPr>
            <a:picLocks noChangeAspect="1" noChangeArrowheads="1"/>
          </p:cNvPicPr>
          <p:nvPr/>
        </p:nvPicPr>
        <p:blipFill>
          <a:blip r:embed="rId4" cstate="print"/>
          <a:srcRect r="52686"/>
          <a:stretch>
            <a:fillRect/>
          </a:stretch>
        </p:blipFill>
        <p:spPr bwMode="auto">
          <a:xfrm>
            <a:off x="5409637" y="1691636"/>
            <a:ext cx="3215958" cy="347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58963" y="4830763"/>
          <a:ext cx="1450975" cy="585787"/>
        </p:xfrm>
        <a:graphic>
          <a:graphicData uri="http://schemas.openxmlformats.org/presentationml/2006/ole">
            <p:oleObj spid="_x0000_s2054" name="Equation" r:id="rId5" imgW="7236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διανυσματική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φύση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των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ηλεκτρικών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δυνάμεων</a:t>
            </a:r>
            <a:r>
              <a:rPr lang="en-US" dirty="0" smtClean="0">
                <a:solidFill>
                  <a:srgbClr val="0D3857"/>
                </a:solidFill>
              </a:rPr>
              <a:t> (</a:t>
            </a:r>
            <a:r>
              <a:rPr lang="el-GR" i="1" dirty="0" smtClean="0">
                <a:solidFill>
                  <a:srgbClr val="0D3857"/>
                </a:solidFill>
              </a:rPr>
              <a:t>3</a:t>
            </a:r>
            <a:r>
              <a:rPr lang="en-US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2955" y="1882878"/>
            <a:ext cx="4159045" cy="677108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Μεταξύ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των  </a:t>
            </a:r>
            <a:r>
              <a:rPr lang="en-US" sz="2200" dirty="0" err="1" smtClean="0">
                <a:solidFill>
                  <a:srgbClr val="0D3857"/>
                </a:solidFill>
              </a:rPr>
              <a:t>ετερόσημων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φορτίων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αναπτύσσεται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D3857"/>
                </a:solidFill>
              </a:rPr>
              <a:t>ελκτική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Η1.3</a:t>
            </a:r>
          </a:p>
        </p:txBody>
      </p:sp>
      <p:pic>
        <p:nvPicPr>
          <p:cNvPr id="43013" name="Picture 7" descr="27819_2306"/>
          <p:cNvPicPr>
            <a:picLocks noChangeAspect="1" noChangeArrowheads="1"/>
          </p:cNvPicPr>
          <p:nvPr/>
        </p:nvPicPr>
        <p:blipFill>
          <a:blip r:embed="rId3" cstate="print"/>
          <a:srcRect l="48996" b="15922"/>
          <a:stretch>
            <a:fillRect/>
          </a:stretch>
        </p:blipFill>
        <p:spPr bwMode="auto">
          <a:xfrm>
            <a:off x="4716463" y="1628775"/>
            <a:ext cx="3810000" cy="320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77546"/>
            <a:ext cx="8784976" cy="1138773"/>
          </a:xfrm>
        </p:spPr>
        <p:txBody>
          <a:bodyPr wrap="square" lIns="0" rIns="0">
            <a:spAutoFit/>
          </a:bodyPr>
          <a:lstStyle/>
          <a:p>
            <a:pPr marL="854075" lvl="1" indent="-854075">
              <a:spcBef>
                <a:spcPts val="1200"/>
              </a:spcBef>
              <a:spcAft>
                <a:spcPts val="1200"/>
              </a:spcAft>
              <a:tabLst>
                <a:tab pos="1430338" algn="l"/>
                <a:tab pos="3148013" algn="l"/>
              </a:tabLst>
            </a:pPr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2000" dirty="0" smtClean="0">
                <a:solidFill>
                  <a:srgbClr val="C00000"/>
                </a:solidFill>
                <a:latin typeface="Arial Unicode MS" pitchFamily="34" charset="-128"/>
              </a:rPr>
              <a:t>	</a:t>
            </a:r>
            <a:r>
              <a:rPr lang="el-GR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Δύο ίσα σημειακά φορτία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=</a:t>
            </a:r>
            <a:r>
              <a:rPr lang="en-US" sz="1800" i="1" dirty="0" smtClean="0">
                <a:solidFill>
                  <a:schemeClr val="tx1"/>
                </a:solidFill>
              </a:rPr>
              <a:t> q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el-GR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+3.00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 </a:t>
            </a:r>
            <a:r>
              <a:rPr lang="el-GR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απέχουν μεταξύ τους απόσταση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l-GR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0.600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m.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Πόσο είναι το μέτρο της δύναμης που ασκεί το ένα στο άλλο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;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Η δύναμη είναι ελκτική ή απωστική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;</a:t>
            </a:r>
            <a:r>
              <a:rPr lang="en-US" sz="1800" dirty="0" smtClean="0">
                <a:latin typeface="Arial Unicode MS" pitchFamily="34" charset="-128"/>
              </a:rPr>
              <a:t/>
            </a:r>
            <a:br>
              <a:rPr lang="en-US" sz="1800" dirty="0" smtClean="0">
                <a:latin typeface="Arial Unicode MS" pitchFamily="34" charset="-128"/>
              </a:rPr>
            </a:br>
            <a:r>
              <a:rPr lang="el-GR" sz="1800" dirty="0" smtClean="0">
                <a:latin typeface="Arial Unicode MS" pitchFamily="34" charset="-128"/>
              </a:rPr>
              <a:t>Σταθερά του νόμου </a:t>
            </a:r>
            <a:r>
              <a:rPr lang="en-US" sz="1800" dirty="0" smtClean="0">
                <a:latin typeface="Arial Unicode MS" pitchFamily="34" charset="-128"/>
              </a:rPr>
              <a:t>Coulomb: </a:t>
            </a:r>
            <a:r>
              <a:rPr lang="en-US" sz="1800" i="1" dirty="0" err="1" smtClean="0">
                <a:solidFill>
                  <a:srgbClr val="000000"/>
                </a:solidFill>
              </a:rPr>
              <a:t>k</a:t>
            </a:r>
            <a:r>
              <a:rPr lang="en-US" sz="1800" i="1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 = 8.9</a:t>
            </a:r>
            <a:r>
              <a:rPr lang="el-GR" sz="1800" dirty="0" smtClean="0">
                <a:solidFill>
                  <a:srgbClr val="000000"/>
                </a:solidFill>
              </a:rPr>
              <a:t>9</a:t>
            </a:r>
            <a:r>
              <a:rPr lang="en-US" sz="1800" dirty="0" smtClean="0">
                <a:solidFill>
                  <a:srgbClr val="000000"/>
                </a:solidFill>
              </a:rPr>
              <a:t> x 10</a:t>
            </a:r>
            <a:r>
              <a:rPr lang="en-US" sz="1800" baseline="30000" dirty="0" smtClean="0">
                <a:solidFill>
                  <a:srgbClr val="000000"/>
                </a:solidFill>
              </a:rPr>
              <a:t>9</a:t>
            </a:r>
            <a:r>
              <a:rPr lang="en-US" sz="1800" dirty="0" smtClean="0">
                <a:solidFill>
                  <a:srgbClr val="000000"/>
                </a:solidFill>
              </a:rPr>
              <a:t> N</a:t>
            </a:r>
            <a:r>
              <a:rPr lang="en-US" sz="1800" baseline="30000" dirty="0" smtClean="0">
                <a:solidFill>
                  <a:srgbClr val="000000"/>
                </a:solidFill>
              </a:rPr>
              <a:t>.</a:t>
            </a:r>
            <a:r>
              <a:rPr lang="en-US" sz="1800" dirty="0" smtClean="0">
                <a:solidFill>
                  <a:srgbClr val="000000"/>
                </a:solidFill>
              </a:rPr>
              <a:t>m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/C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09009" y="1683343"/>
            <a:ext cx="61395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ΛΥΣΗ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191729" y="2664542"/>
            <a:ext cx="8148484" cy="27699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l-GR" dirty="0" smtClean="0">
                <a:solidFill>
                  <a:srgbClr val="000000"/>
                </a:solidFill>
              </a:rPr>
              <a:t>Ν</a:t>
            </a:r>
            <a:r>
              <a:rPr lang="en-US" dirty="0" err="1" smtClean="0">
                <a:solidFill>
                  <a:srgbClr val="000000"/>
                </a:solidFill>
              </a:rPr>
              <a:t>όμος</a:t>
            </a:r>
            <a:r>
              <a:rPr lang="en-US" dirty="0" smtClean="0">
                <a:solidFill>
                  <a:srgbClr val="000000"/>
                </a:solidFill>
              </a:rPr>
              <a:t> Coulomb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6141" y="3318361"/>
            <a:ext cx="8148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Αντικαθιστώντας τις τιμές έχουμε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884237" y="3840826"/>
          <a:ext cx="7375525" cy="800100"/>
        </p:xfrm>
        <a:graphic>
          <a:graphicData uri="http://schemas.openxmlformats.org/presentationml/2006/ole">
            <p:oleObj spid="_x0000_s125958" name="Equation" r:id="rId3" imgW="4203360" imgH="457200" progId="Equation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2109787" y="4706014"/>
          <a:ext cx="4924425" cy="800100"/>
        </p:xfrm>
        <a:graphic>
          <a:graphicData uri="http://schemas.openxmlformats.org/presentationml/2006/ole">
            <p:oleObj spid="_x0000_s125959" name="Equation" r:id="rId4" imgW="2806560" imgH="457200" progId="Equation.3">
              <p:embed/>
            </p:oleObj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1316219" y="5532438"/>
          <a:ext cx="4387850" cy="755650"/>
        </p:xfrm>
        <a:graphic>
          <a:graphicData uri="http://schemas.openxmlformats.org/presentationml/2006/ole">
            <p:oleObj spid="_x0000_s125960" name="Equation" r:id="rId5" imgW="2501640" imgH="431640" progId="Equation.3">
              <p:embed/>
            </p:oleObj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40890" y="6376186"/>
            <a:ext cx="86622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Η δύναμη μεταξύ των φορτίων είναι απωστική διότι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τα φορτία είναι ίδια.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279922" y="5574890"/>
            <a:ext cx="274320" cy="274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739166" y="5933762"/>
            <a:ext cx="274320" cy="274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842412" y="5579806"/>
            <a:ext cx="274320" cy="274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5289772" y="5938678"/>
            <a:ext cx="274320" cy="274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791198" y="5756754"/>
            <a:ext cx="1503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 </a:t>
            </a:r>
            <a:r>
              <a:rPr lang="en-US" b="1" i="1" kern="0" dirty="0" smtClean="0">
                <a:solidFill>
                  <a:srgbClr val="000000"/>
                </a:solidFill>
                <a:latin typeface="+mn-lt"/>
              </a:rPr>
              <a:t>F </a:t>
            </a:r>
            <a:r>
              <a:rPr lang="en-US" b="1" kern="0" dirty="0" smtClean="0">
                <a:solidFill>
                  <a:srgbClr val="000000"/>
                </a:solidFill>
                <a:latin typeface="+mn-lt"/>
              </a:rPr>
              <a:t>= 0.225 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760717" y="1548577"/>
            <a:ext cx="3215958" cy="2116397"/>
            <a:chOff x="5026181" y="1592821"/>
            <a:chExt cx="3215958" cy="2116397"/>
          </a:xfrm>
        </p:grpSpPr>
        <p:pic>
          <p:nvPicPr>
            <p:cNvPr id="30" name="Picture 9" descr="27819_2306"/>
            <p:cNvPicPr>
              <a:picLocks noChangeAspect="1" noChangeArrowheads="1"/>
            </p:cNvPicPr>
            <p:nvPr/>
          </p:nvPicPr>
          <p:blipFill>
            <a:blip r:embed="rId6" cstate="print"/>
            <a:srcRect t="29202" r="52686" b="9890"/>
            <a:stretch>
              <a:fillRect/>
            </a:stretch>
          </p:blipFill>
          <p:spPr bwMode="auto">
            <a:xfrm>
              <a:off x="5026181" y="1592826"/>
              <a:ext cx="3215958" cy="21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 bwMode="auto">
            <a:xfrm>
              <a:off x="5147189" y="1607569"/>
              <a:ext cx="383458" cy="15544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128388" y="1592821"/>
              <a:ext cx="383458" cy="2743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164825" y="2256503"/>
              <a:ext cx="737419" cy="8259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6135329" y="2271252"/>
              <a:ext cx="781665" cy="5309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2082286" y="2402654"/>
          <a:ext cx="1581150" cy="733425"/>
        </p:xfrm>
        <a:graphic>
          <a:graphicData uri="http://schemas.openxmlformats.org/presentationml/2006/ole">
            <p:oleObj spid="_x0000_s125961" name="Equation" r:id="rId7" imgW="901440" imgH="419040" progId="Equation.3">
              <p:embed/>
            </p:oleObj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96645" y="2123767"/>
            <a:ext cx="8148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Ας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δούμε την εικόνα του προβλήματος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uild="p"/>
      <p:bldP spid="19" grpId="0"/>
      <p:bldP spid="18" grpId="0"/>
      <p:bldP spid="25" grpId="1"/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Ηλεκτρικά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φορτία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855893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Υπάρχουν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είδη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φορτίων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err="1" smtClean="0">
                <a:solidFill>
                  <a:srgbClr val="0D3857"/>
                </a:solidFill>
              </a:rPr>
              <a:t>θετικό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err="1" smtClean="0">
                <a:solidFill>
                  <a:srgbClr val="0D3857"/>
                </a:solidFill>
              </a:rPr>
              <a:t>αρνητικό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150000"/>
              </a:lnSpc>
              <a:buClr>
                <a:srgbClr val="2187BA"/>
              </a:buClr>
            </a:pPr>
            <a:r>
              <a:rPr lang="en-US" b="1" dirty="0" err="1" smtClean="0">
                <a:solidFill>
                  <a:srgbClr val="0D3857"/>
                </a:solidFill>
              </a:rPr>
              <a:t>Αρνητικό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φέρει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ηλεκτρόνιο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2">
              <a:lnSpc>
                <a:spcPct val="150000"/>
              </a:lnSpc>
              <a:buClr>
                <a:srgbClr val="2187BA"/>
              </a:buClr>
            </a:pPr>
            <a:r>
              <a:rPr lang="en-US" b="1" dirty="0" err="1" smtClean="0">
                <a:solidFill>
                  <a:srgbClr val="0D3857"/>
                </a:solidFill>
              </a:rPr>
              <a:t>Θετικό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φέρει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πρωτόνιο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err="1" smtClean="0">
                <a:solidFill>
                  <a:srgbClr val="0D3857"/>
                </a:solidFill>
              </a:rPr>
              <a:t>ομόσημα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φορτία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err="1" smtClean="0">
                <a:solidFill>
                  <a:srgbClr val="0D3857"/>
                </a:solidFill>
              </a:rPr>
              <a:t>απωθούνται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ενώ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err="1" smtClean="0">
                <a:solidFill>
                  <a:srgbClr val="0D3857"/>
                </a:solidFill>
              </a:rPr>
              <a:t>ετερόσημα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l-GR" dirty="0" smtClean="0">
                <a:solidFill>
                  <a:srgbClr val="000000"/>
                </a:solidFill>
              </a:rPr>
              <a:t>φορτία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D3857"/>
                </a:solidFill>
              </a:rPr>
              <a:t>έλκονται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6532"/>
            <a:ext cx="8784976" cy="1415772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  <a:latin typeface="Arial Unicode MS" pitchFamily="34" charset="-128"/>
              </a:rPr>
              <a:t>Η1.3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	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Όπως φαίνεται στην Εικόνα Η1.8, στον άξονα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x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 υπάρχουν τρία σημειακά φορτία. Το θετικό φορτίο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q</a:t>
            </a:r>
            <a:r>
              <a:rPr lang="en-US" sz="1800" baseline="-25000" dirty="0" smtClean="0">
                <a:solidFill>
                  <a:schemeClr val="tx1"/>
                </a:solidFill>
                <a:latin typeface="Arial Unicode MS" pitchFamily="34" charset="-128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= 15.0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μ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C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 βρίσκεται στη θέση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x = 2.00 m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, το θετικό φορτίο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q</a:t>
            </a:r>
            <a:r>
              <a:rPr lang="en-US" sz="1800" baseline="-25000" dirty="0" smtClean="0">
                <a:solidFill>
                  <a:schemeClr val="tx1"/>
                </a:solidFill>
                <a:latin typeface="Arial Unicode MS" pitchFamily="34" charset="-128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= 6.00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μ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C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βρίσκεται στην αρχή των αξόνων και η συνισταμένη δύναμη που ασκείται στο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q</a:t>
            </a:r>
            <a:r>
              <a:rPr lang="en-US" sz="1800" baseline="-25000" dirty="0" smtClean="0">
                <a:solidFill>
                  <a:schemeClr val="tx1"/>
                </a:solidFill>
                <a:latin typeface="Arial Unicode MS" pitchFamily="34" charset="-128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είναι μηδενική. Ποιά είναι η συντεταγμένη του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q</a:t>
            </a:r>
            <a:r>
              <a:rPr lang="en-US" sz="1800" baseline="-25000" dirty="0" smtClean="0">
                <a:solidFill>
                  <a:schemeClr val="tx1"/>
                </a:solidFill>
                <a:latin typeface="Arial Unicode MS" pitchFamily="34" charset="-128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στον άξονα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x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12750" y="1830816"/>
            <a:ext cx="61395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ΛΥΣΗ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7" descr="27819_2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180" y="1679935"/>
            <a:ext cx="3675266" cy="254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446275" y="1736720"/>
            <a:ext cx="11637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 smtClean="0">
                <a:solidFill>
                  <a:srgbClr val="000000"/>
                </a:solidFill>
                <a:latin typeface="+mn-lt"/>
              </a:rPr>
              <a:t>Εικόνα Η1.8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194565" name="Equation" r:id="rId4" imgW="114120" imgH="203040" progId="Equation.3">
              <p:embed/>
            </p:oleObj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12750" y="2349857"/>
            <a:ext cx="4660491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Επειδή το φορτίο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είναι σε ισορροπία, το μέτρο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23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της δύναμης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Coulomb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που ασκεί το φορτίο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στο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πρέπει να είναι ίσο με το μέτρο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13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που ασκεί το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στο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l-GR" kern="0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δηλαδή,</a:t>
            </a:r>
          </a:p>
          <a:p>
            <a:pPr lvl="0" algn="ctr" eaLnBrk="0" hangingPunct="0"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F</a:t>
            </a:r>
            <a:r>
              <a:rPr lang="en-US" kern="0" baseline="-25000" dirty="0" smtClean="0">
                <a:solidFill>
                  <a:srgbClr val="000000"/>
                </a:solidFill>
              </a:rPr>
              <a:t>23</a:t>
            </a:r>
            <a:r>
              <a:rPr lang="en-US" kern="0" dirty="0" smtClean="0">
                <a:solidFill>
                  <a:srgbClr val="000000"/>
                </a:solidFill>
              </a:rPr>
              <a:t> = F</a:t>
            </a:r>
            <a:r>
              <a:rPr lang="en-US" kern="0" baseline="-25000" dirty="0" smtClean="0">
                <a:solidFill>
                  <a:srgbClr val="000000"/>
                </a:solidFill>
              </a:rPr>
              <a:t>13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1312401" y="4152235"/>
          <a:ext cx="2828925" cy="777875"/>
        </p:xfrm>
        <a:graphic>
          <a:graphicData uri="http://schemas.openxmlformats.org/presentationml/2006/ole">
            <p:oleObj spid="_x0000_s194567" name="Equation" r:id="rId5" imgW="1612800" imgH="444240" progId="Equation.3">
              <p:embed/>
            </p:oleObj>
          </a:graphicData>
        </a:graphic>
      </p:graphicFrame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12750" y="5178527"/>
            <a:ext cx="6710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Απαλείφουμε τα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και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k</a:t>
            </a:r>
            <a:r>
              <a:rPr lang="en-US" i="1" kern="0" baseline="-25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l-GR" i="1" kern="0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και ξαναγράφουμε την εξίσωση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94568" name="Object 8"/>
          <p:cNvGraphicFramePr>
            <a:graphicFrameLocks noChangeAspect="1"/>
          </p:cNvGraphicFramePr>
          <p:nvPr/>
        </p:nvGraphicFramePr>
        <p:xfrm>
          <a:off x="1474634" y="5814449"/>
          <a:ext cx="2449513" cy="422275"/>
        </p:xfrm>
        <a:graphic>
          <a:graphicData uri="http://schemas.openxmlformats.org/presentationml/2006/ole">
            <p:oleObj spid="_x0000_s194568" name="Equation" r:id="rId6" imgW="1396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314370" name="Equation" r:id="rId3" imgW="114120" imgH="203040" progId="Equation.3">
              <p:embed/>
            </p:oleObj>
          </a:graphicData>
        </a:graphic>
      </p:graphicFrame>
      <p:graphicFrame>
        <p:nvGraphicFramePr>
          <p:cNvPr id="194568" name="Object 8"/>
          <p:cNvGraphicFramePr>
            <a:graphicFrameLocks noChangeAspect="1"/>
          </p:cNvGraphicFramePr>
          <p:nvPr/>
        </p:nvGraphicFramePr>
        <p:xfrm>
          <a:off x="412750" y="696759"/>
          <a:ext cx="2449513" cy="422275"/>
        </p:xfrm>
        <a:graphic>
          <a:graphicData uri="http://schemas.openxmlformats.org/presentationml/2006/ole">
            <p:oleObj spid="_x0000_s314372" name="Equation" r:id="rId4" imgW="1396800" imgH="241200" progId="Equation.3">
              <p:embed/>
            </p:oleObj>
          </a:graphicData>
        </a:graphic>
      </p:graphicFrame>
      <p:graphicFrame>
        <p:nvGraphicFramePr>
          <p:cNvPr id="194569" name="Object 9"/>
          <p:cNvGraphicFramePr>
            <a:graphicFrameLocks noChangeAspect="1"/>
          </p:cNvGraphicFramePr>
          <p:nvPr/>
        </p:nvGraphicFramePr>
        <p:xfrm>
          <a:off x="412750" y="1252998"/>
          <a:ext cx="3340100" cy="422275"/>
        </p:xfrm>
        <a:graphic>
          <a:graphicData uri="http://schemas.openxmlformats.org/presentationml/2006/ole">
            <p:oleObj spid="_x0000_s314373" name="Equation" r:id="rId5" imgW="1904760" imgH="241200" progId="Equation.3">
              <p:embed/>
            </p:oleObj>
          </a:graphicData>
        </a:graphic>
      </p:graphicFrame>
      <p:graphicFrame>
        <p:nvGraphicFramePr>
          <p:cNvPr id="314374" name="Object 9"/>
          <p:cNvGraphicFramePr>
            <a:graphicFrameLocks noChangeAspect="1"/>
          </p:cNvGraphicFramePr>
          <p:nvPr/>
        </p:nvGraphicFramePr>
        <p:xfrm>
          <a:off x="412750" y="1819123"/>
          <a:ext cx="5700713" cy="400050"/>
        </p:xfrm>
        <a:graphic>
          <a:graphicData uri="http://schemas.openxmlformats.org/presentationml/2006/ole">
            <p:oleObj spid="_x0000_s314374" name="Equation" r:id="rId6" imgW="3251160" imgH="228600" progId="Equation.3">
              <p:embed/>
            </p:oleObj>
          </a:graphicData>
        </a:graphic>
      </p:graphicFrame>
      <p:graphicFrame>
        <p:nvGraphicFramePr>
          <p:cNvPr id="314376" name="Object 9"/>
          <p:cNvGraphicFramePr>
            <a:graphicFrameLocks noChangeAspect="1"/>
          </p:cNvGraphicFramePr>
          <p:nvPr/>
        </p:nvGraphicFramePr>
        <p:xfrm>
          <a:off x="412750" y="4352157"/>
          <a:ext cx="2895601" cy="400050"/>
        </p:xfrm>
        <a:graphic>
          <a:graphicData uri="http://schemas.openxmlformats.org/presentationml/2006/ole">
            <p:oleObj spid="_x0000_s314376" name="Equation" r:id="rId7" imgW="1650960" imgH="228600" progId="Equation.3">
              <p:embed/>
            </p:oleObj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 flipV="1">
            <a:off x="2993923" y="1725561"/>
            <a:ext cx="781664" cy="4277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048815" y="1730481"/>
            <a:ext cx="781664" cy="4277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14377" name="Object 9"/>
          <p:cNvGraphicFramePr>
            <a:graphicFrameLocks noChangeAspect="1"/>
          </p:cNvGraphicFramePr>
          <p:nvPr/>
        </p:nvGraphicFramePr>
        <p:xfrm>
          <a:off x="412750" y="2434099"/>
          <a:ext cx="3629025" cy="400050"/>
        </p:xfrm>
        <a:graphic>
          <a:graphicData uri="http://schemas.openxmlformats.org/presentationml/2006/ole">
            <p:oleObj spid="_x0000_s314377" name="Equation" r:id="rId8" imgW="2070000" imgH="228600" progId="Equation.3">
              <p:embed/>
            </p:oleObj>
          </a:graphicData>
        </a:graphic>
      </p:graphicFrame>
      <p:graphicFrame>
        <p:nvGraphicFramePr>
          <p:cNvPr id="314378" name="Object 9"/>
          <p:cNvGraphicFramePr>
            <a:graphicFrameLocks noChangeAspect="1"/>
          </p:cNvGraphicFramePr>
          <p:nvPr/>
        </p:nvGraphicFramePr>
        <p:xfrm>
          <a:off x="490538" y="3062288"/>
          <a:ext cx="3473450" cy="400050"/>
        </p:xfrm>
        <a:graphic>
          <a:graphicData uri="http://schemas.openxmlformats.org/presentationml/2006/ole">
            <p:oleObj spid="_x0000_s314378" name="Equation" r:id="rId9" imgW="1981080" imgH="228600" progId="Equation.3">
              <p:embed/>
            </p:oleObj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12750" y="3665538"/>
            <a:ext cx="85542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Φέρνοντας όλους τους όρους στο ίδιο μέλος ανάγουμε τη δευτεροβάθμια εξίσωση στην απλή μορφή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12750" y="4806080"/>
            <a:ext cx="85542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ή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14379" name="Object 9"/>
          <p:cNvGraphicFramePr>
            <a:graphicFrameLocks noChangeAspect="1"/>
          </p:cNvGraphicFramePr>
          <p:nvPr/>
        </p:nvGraphicFramePr>
        <p:xfrm>
          <a:off x="412750" y="5143245"/>
          <a:ext cx="2895600" cy="400050"/>
        </p:xfrm>
        <a:graphic>
          <a:graphicData uri="http://schemas.openxmlformats.org/presentationml/2006/ole">
            <p:oleObj spid="_x0000_s314379" name="Equation" r:id="rId10" imgW="1650960" imgH="228600" progId="Equation.3">
              <p:embed/>
            </p:oleObj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12750" y="5735229"/>
            <a:ext cx="85542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Βρίσκουμε τη θετική ρίζα της δευτεροβάθμιας εξίσωσης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 x = 0.775 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06" y="195515"/>
            <a:ext cx="5678129" cy="1692771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  <a:latin typeface="Arial Unicode MS" pitchFamily="34" charset="-128"/>
              </a:rPr>
              <a:t>Η1.4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	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Δύο μικρές πανομοιότυπες φορτισμένες σφαίρες, κάθε μια με μάζα 3.00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 10</a:t>
            </a:r>
            <a:r>
              <a:rPr lang="el-GR" sz="1800" baseline="300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-2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kg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, ισορροπούν αναρτημένες σε νήματα (Εικόνα Η1.9α). Το μήκος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L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κάθε νήματος είναι ίσο με 0.150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m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, ενώ η γωνία θ είναι ίση με 5.00. Βρείτε το φορτίο κάθε σφαίρας.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50518" y="2184766"/>
            <a:ext cx="61395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ΛΥΣΗ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363522" name="Equation" r:id="rId3" imgW="114120" imgH="203040" progId="Equation.3">
              <p:embed/>
            </p:oleObj>
          </a:graphicData>
        </a:graphic>
      </p:graphicFrame>
      <p:pic>
        <p:nvPicPr>
          <p:cNvPr id="12" name="Picture 7" descr="27819_2309"/>
          <p:cNvPicPr>
            <a:picLocks noChangeAspect="1" noChangeArrowheads="1"/>
          </p:cNvPicPr>
          <p:nvPr/>
        </p:nvPicPr>
        <p:blipFill>
          <a:blip r:embed="rId4" cstate="print"/>
          <a:srcRect l="54739" b="6414"/>
          <a:stretch>
            <a:fillRect/>
          </a:stretch>
        </p:blipFill>
        <p:spPr bwMode="auto">
          <a:xfrm>
            <a:off x="6247685" y="3352032"/>
            <a:ext cx="2502518" cy="330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50518" y="2626792"/>
            <a:ext cx="5398114" cy="2104057"/>
            <a:chOff x="250518" y="2626792"/>
            <a:chExt cx="5398114" cy="2104057"/>
          </a:xfrm>
        </p:grpSpPr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250518" y="2626792"/>
              <a:ext cx="5398114" cy="207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kern="0" dirty="0" smtClean="0">
                  <a:solidFill>
                    <a:srgbClr val="000000"/>
                  </a:solidFill>
                  <a:latin typeface="+mn-lt"/>
                </a:rPr>
                <a:t>Στην Εικόνα Η1.9β φαίνεται το διάγραμμα δυνάμεων για την αριστερή σφαίρα. Η σφαίρα ισορροπεί κάτω από την επίδραση των εξής δυνάμεων</a:t>
              </a:r>
              <a:r>
                <a:rPr lang="en-US" kern="0" dirty="0" smtClean="0">
                  <a:solidFill>
                    <a:srgbClr val="000000"/>
                  </a:solidFill>
                  <a:latin typeface="+mn-lt"/>
                </a:rPr>
                <a:t>: </a:t>
              </a: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l-GR" kern="0" dirty="0" smtClean="0">
                  <a:solidFill>
                    <a:srgbClr val="000000"/>
                  </a:solidFill>
                  <a:latin typeface="+mn-lt"/>
                </a:rPr>
                <a:t>της τάσης     του νήματος, </a:t>
              </a:r>
              <a:endParaRPr lang="en-US" kern="0" dirty="0" smtClean="0">
                <a:solidFill>
                  <a:srgbClr val="000000"/>
                </a:solidFill>
                <a:latin typeface="+mn-lt"/>
              </a:endParaRP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l-GR" kern="0" dirty="0" smtClean="0">
                  <a:solidFill>
                    <a:srgbClr val="000000"/>
                  </a:solidFill>
                  <a:latin typeface="+mn-lt"/>
                </a:rPr>
                <a:t>της ηλεκτρικής δύναμης      </a:t>
              </a:r>
              <a:r>
                <a:rPr lang="en-US" kern="0" dirty="0" smtClean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l-GR" kern="0" dirty="0" smtClean="0">
                  <a:solidFill>
                    <a:srgbClr val="000000"/>
                  </a:solidFill>
                  <a:latin typeface="+mn-lt"/>
                </a:rPr>
                <a:t>από την άλλη σφαίρα</a:t>
              </a:r>
              <a:endParaRPr lang="en-US" kern="0" dirty="0" smtClean="0">
                <a:solidFill>
                  <a:srgbClr val="000000"/>
                </a:solidFill>
                <a:latin typeface="+mn-lt"/>
              </a:endParaRP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l-GR" kern="0" dirty="0" smtClean="0">
                  <a:solidFill>
                    <a:srgbClr val="000000"/>
                  </a:solidFill>
                  <a:latin typeface="+mn-lt"/>
                </a:rPr>
                <a:t> και του βάρους της</a:t>
              </a:r>
              <a:r>
                <a:rPr lang="en-US" kern="0" dirty="0" smtClean="0">
                  <a:solidFill>
                    <a:srgbClr val="000000"/>
                  </a:solidFill>
                  <a:latin typeface="+mn-lt"/>
                </a:rPr>
                <a:t>       . 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360741" y="3428176"/>
            <a:ext cx="228600" cy="414338"/>
          </p:xfrm>
          <a:graphic>
            <a:graphicData uri="http://schemas.openxmlformats.org/presentationml/2006/ole">
              <p:oleObj spid="_x0000_s363525" name="Equation" r:id="rId5" imgW="139680" imgH="253800" progId="Equation.3">
                <p:embed/>
              </p:oleObj>
            </a:graphicData>
          </a:graphic>
        </p:graphicFrame>
        <p:graphicFrame>
          <p:nvGraphicFramePr>
            <p:cNvPr id="363526" name="Object 6"/>
            <p:cNvGraphicFramePr>
              <a:graphicFrameLocks noChangeAspect="1"/>
            </p:cNvGraphicFramePr>
            <p:nvPr/>
          </p:nvGraphicFramePr>
          <p:xfrm>
            <a:off x="2853041" y="3846149"/>
            <a:ext cx="331787" cy="436563"/>
          </p:xfrm>
          <a:graphic>
            <a:graphicData uri="http://schemas.openxmlformats.org/presentationml/2006/ole">
              <p:oleObj spid="_x0000_s363526" name="Equation" r:id="rId6" imgW="203040" imgH="266400" progId="Equation.3">
                <p:embed/>
              </p:oleObj>
            </a:graphicData>
          </a:graphic>
        </p:graphicFrame>
        <p:graphicFrame>
          <p:nvGraphicFramePr>
            <p:cNvPr id="363527" name="Object 7"/>
            <p:cNvGraphicFramePr>
              <a:graphicFrameLocks noChangeAspect="1"/>
            </p:cNvGraphicFramePr>
            <p:nvPr/>
          </p:nvGraphicFramePr>
          <p:xfrm>
            <a:off x="2373251" y="4253012"/>
            <a:ext cx="436563" cy="477837"/>
          </p:xfrm>
          <a:graphic>
            <a:graphicData uri="http://schemas.openxmlformats.org/presentationml/2006/ole">
              <p:oleObj spid="_x0000_s363527" name="Equation" r:id="rId7" imgW="266400" imgH="291960" progId="Equation.3">
                <p:embed/>
              </p:oleObj>
            </a:graphicData>
          </a:graphic>
        </p:graphicFrame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5937" y="5253097"/>
            <a:ext cx="5398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Αναλύουμε την τάση σε δύο συνιστώσες, μια οριζόντια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Τ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sin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θ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και μια κατακόρυφη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(T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cos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θ) [</a:t>
            </a:r>
            <a:r>
              <a:rPr lang="el-GR" sz="1600" i="1" kern="0" dirty="0" smtClean="0">
                <a:solidFill>
                  <a:srgbClr val="000000"/>
                </a:solidFill>
              </a:rPr>
              <a:t>βλ.Παράρτημα Β4</a:t>
            </a:r>
            <a:r>
              <a:rPr lang="el-GR" kern="0" dirty="0" smtClean="0">
                <a:solidFill>
                  <a:srgbClr val="000000"/>
                </a:solidFill>
              </a:rPr>
              <a:t>]</a:t>
            </a:r>
            <a:endParaRPr lang="en-US" kern="0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61583" y="188141"/>
            <a:ext cx="2878552" cy="3121974"/>
            <a:chOff x="6061583" y="188141"/>
            <a:chExt cx="2878552" cy="3121974"/>
          </a:xfrm>
        </p:grpSpPr>
        <p:pic>
          <p:nvPicPr>
            <p:cNvPr id="11" name="Picture 7" descr="27819_2309"/>
            <p:cNvPicPr>
              <a:picLocks noChangeAspect="1" noChangeArrowheads="1"/>
            </p:cNvPicPr>
            <p:nvPr/>
          </p:nvPicPr>
          <p:blipFill>
            <a:blip r:embed="rId4" cstate="print"/>
            <a:srcRect t="3559" r="47938" b="8468"/>
            <a:stretch>
              <a:fillRect/>
            </a:stretch>
          </p:blipFill>
          <p:spPr bwMode="auto">
            <a:xfrm>
              <a:off x="6061583" y="199665"/>
              <a:ext cx="2878552" cy="311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7750350" y="188141"/>
              <a:ext cx="11637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Η1.9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8619155" y="576515"/>
              <a:ext cx="1266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α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02846" y="6348051"/>
            <a:ext cx="126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 smtClean="0">
                <a:solidFill>
                  <a:srgbClr val="000000"/>
                </a:solidFill>
                <a:latin typeface="+mn-lt"/>
              </a:rPr>
              <a:t>β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364546" name="Equation" r:id="rId3" imgW="114120" imgH="203040" progId="Equation.3">
              <p:embed/>
            </p:oleObj>
          </a:graphicData>
        </a:graphic>
      </p:graphicFrame>
      <p:graphicFrame>
        <p:nvGraphicFramePr>
          <p:cNvPr id="314376" name="Object 9"/>
          <p:cNvGraphicFramePr>
            <a:graphicFrameLocks noChangeAspect="1"/>
          </p:cNvGraphicFramePr>
          <p:nvPr/>
        </p:nvGraphicFramePr>
        <p:xfrm>
          <a:off x="382588" y="1366220"/>
          <a:ext cx="4967288" cy="444500"/>
        </p:xfrm>
        <a:graphic>
          <a:graphicData uri="http://schemas.openxmlformats.org/presentationml/2006/ole">
            <p:oleObj spid="_x0000_s364550" name="Equation" r:id="rId4" imgW="2831760" imgH="253800" progId="Equation.3">
              <p:embed/>
            </p:oleObj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91524" y="560439"/>
            <a:ext cx="57668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Από το δεύτερο νόμο του Νεύτωνα για την αριστερή σφαίρα  έχουμε για τους δύο άξονες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35768" y="2726557"/>
            <a:ext cx="5663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Διαιρούμε κατά μέλη την Εξίσωση (1) με την εξίσωση (2) για να βρούμε την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64554" name="Object 8"/>
          <p:cNvGraphicFramePr>
            <a:graphicFrameLocks noChangeAspect="1"/>
          </p:cNvGraphicFramePr>
          <p:nvPr/>
        </p:nvGraphicFramePr>
        <p:xfrm>
          <a:off x="382588" y="2054375"/>
          <a:ext cx="5256213" cy="444500"/>
        </p:xfrm>
        <a:graphic>
          <a:graphicData uri="http://schemas.openxmlformats.org/presentationml/2006/ole">
            <p:oleObj spid="_x0000_s364554" name="Equation" r:id="rId5" imgW="2997000" imgH="253800" progId="Equation.3">
              <p:embed/>
            </p:oleObj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382588" y="3518054"/>
          <a:ext cx="3384550" cy="711200"/>
        </p:xfrm>
        <a:graphic>
          <a:graphicData uri="http://schemas.openxmlformats.org/presentationml/2006/ole">
            <p:oleObj spid="_x0000_s364557" name="Equation" r:id="rId6" imgW="1930320" imgH="406080" progId="Equation.3">
              <p:embed/>
            </p:oleObj>
          </a:graphicData>
        </a:graphic>
      </p:graphicFrame>
      <p:graphicFrame>
        <p:nvGraphicFramePr>
          <p:cNvPr id="364558" name="Object 14"/>
          <p:cNvGraphicFramePr>
            <a:graphicFrameLocks noChangeAspect="1"/>
          </p:cNvGraphicFramePr>
          <p:nvPr/>
        </p:nvGraphicFramePr>
        <p:xfrm>
          <a:off x="382588" y="5528342"/>
          <a:ext cx="2849563" cy="644525"/>
        </p:xfrm>
        <a:graphic>
          <a:graphicData uri="http://schemas.openxmlformats.org/presentationml/2006/ole">
            <p:oleObj spid="_x0000_s364558" name="Equation" r:id="rId7" imgW="1625400" imgH="368280" progId="Equation.3">
              <p:embed/>
            </p:oleObj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79350" y="4610100"/>
            <a:ext cx="58264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Άπό το ορθογώνιο τρίγωνο της Εικόνας Η1.9α βρίσκουμε τη σχέση μεταξύ α,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L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και θ. </a:t>
            </a:r>
            <a:r>
              <a:rPr lang="en-US" kern="0" noProof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l-GR" kern="0" noProof="0" dirty="0" smtClean="0">
                <a:solidFill>
                  <a:srgbClr val="000000"/>
                </a:solidFill>
                <a:latin typeface="+mn-lt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" name="Picture 7" descr="27819_2309"/>
          <p:cNvPicPr>
            <a:picLocks noChangeAspect="1" noChangeArrowheads="1"/>
          </p:cNvPicPr>
          <p:nvPr/>
        </p:nvPicPr>
        <p:blipFill>
          <a:blip r:embed="rId8" cstate="print"/>
          <a:srcRect l="54739" b="6414"/>
          <a:stretch>
            <a:fillRect/>
          </a:stretch>
        </p:blipFill>
        <p:spPr bwMode="auto">
          <a:xfrm>
            <a:off x="6247685" y="3352032"/>
            <a:ext cx="2502518" cy="330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6061583" y="188141"/>
            <a:ext cx="2878552" cy="3121974"/>
            <a:chOff x="6061583" y="188141"/>
            <a:chExt cx="2878552" cy="3121974"/>
          </a:xfrm>
        </p:grpSpPr>
        <p:pic>
          <p:nvPicPr>
            <p:cNvPr id="28" name="Picture 7" descr="27819_2309"/>
            <p:cNvPicPr>
              <a:picLocks noChangeAspect="1" noChangeArrowheads="1"/>
            </p:cNvPicPr>
            <p:nvPr/>
          </p:nvPicPr>
          <p:blipFill>
            <a:blip r:embed="rId8" cstate="print"/>
            <a:srcRect t="3559" r="47938" b="8468"/>
            <a:stretch>
              <a:fillRect/>
            </a:stretch>
          </p:blipFill>
          <p:spPr bwMode="auto">
            <a:xfrm>
              <a:off x="6061583" y="199665"/>
              <a:ext cx="2878552" cy="311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7750350" y="188141"/>
              <a:ext cx="11637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Η1.9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8619155" y="576515"/>
              <a:ext cx="1266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α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365570" name="Equation" r:id="rId3" imgW="114120" imgH="203040" progId="Equation.3">
              <p:embed/>
            </p:oleObj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729" y="598538"/>
            <a:ext cx="61205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noProof="0" dirty="0" smtClean="0">
                <a:solidFill>
                  <a:srgbClr val="000000"/>
                </a:solidFill>
                <a:latin typeface="+mn-lt"/>
              </a:rPr>
              <a:t>Λύνουμε το νόμο του </a:t>
            </a:r>
            <a:r>
              <a:rPr lang="en-US" kern="0" noProof="0" dirty="0" smtClean="0">
                <a:solidFill>
                  <a:srgbClr val="000000"/>
                </a:solidFill>
                <a:latin typeface="+mn-lt"/>
              </a:rPr>
              <a:t>Coulomb </a:t>
            </a:r>
            <a:r>
              <a:rPr lang="el-GR" kern="0" noProof="0" dirty="0" smtClean="0">
                <a:solidFill>
                  <a:srgbClr val="000000"/>
                </a:solidFill>
                <a:latin typeface="+mn-lt"/>
              </a:rPr>
              <a:t>ως προς το φορτίο </a:t>
            </a:r>
            <a:r>
              <a:rPr lang="en-US" kern="0" noProof="0" dirty="0" smtClean="0">
                <a:solidFill>
                  <a:srgbClr val="000000"/>
                </a:solidFill>
                <a:latin typeface="+mn-lt"/>
              </a:rPr>
              <a:t>q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269670" y="1028700"/>
          <a:ext cx="5076825" cy="844550"/>
        </p:xfrm>
        <a:graphic>
          <a:graphicData uri="http://schemas.openxmlformats.org/presentationml/2006/ole">
            <p:oleObj spid="_x0000_s365575" name="Equation" r:id="rId4" imgW="2895480" imgH="482400" progId="Equation.3">
              <p:embed/>
            </p:oleObj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40890" y="2063544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noProof="0" dirty="0" smtClean="0">
                <a:solidFill>
                  <a:srgbClr val="000000"/>
                </a:solidFill>
                <a:latin typeface="+mn-lt"/>
              </a:rPr>
              <a:t>και αντιθιστούμε τις αριθμητικές τιμές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65576" name="Object 15"/>
          <p:cNvGraphicFramePr>
            <a:graphicFrameLocks noChangeAspect="1"/>
          </p:cNvGraphicFramePr>
          <p:nvPr/>
        </p:nvGraphicFramePr>
        <p:xfrm>
          <a:off x="290513" y="2416175"/>
          <a:ext cx="7326312" cy="1244600"/>
        </p:xfrm>
        <a:graphic>
          <a:graphicData uri="http://schemas.openxmlformats.org/presentationml/2006/ole">
            <p:oleObj spid="_x0000_s365576" name="Equation" r:id="rId5" imgW="417816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27819_2310"/>
          <p:cNvPicPr>
            <a:picLocks noChangeAspect="1" noChangeArrowheads="1"/>
          </p:cNvPicPr>
          <p:nvPr/>
        </p:nvPicPr>
        <p:blipFill>
          <a:blip r:embed="rId4" cstate="print"/>
          <a:srcRect r="51685" b="15840"/>
          <a:stretch>
            <a:fillRect/>
          </a:stretch>
        </p:blipFill>
        <p:spPr bwMode="auto">
          <a:xfrm>
            <a:off x="3632815" y="2622089"/>
            <a:ext cx="1878369" cy="20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Το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</a:t>
            </a:r>
            <a:r>
              <a:rPr lang="en-US" dirty="0" smtClean="0">
                <a:solidFill>
                  <a:srgbClr val="0D3857"/>
                </a:solidFill>
              </a:rPr>
              <a:t> – </a:t>
            </a:r>
            <a:r>
              <a:rPr lang="en-US" dirty="0" err="1" smtClean="0">
                <a:solidFill>
                  <a:srgbClr val="0D3857"/>
                </a:solidFill>
              </a:rPr>
              <a:t>Ορισμός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58097" y="1469922"/>
            <a:ext cx="8627806" cy="282129"/>
          </a:xfrm>
        </p:spPr>
        <p:txBody>
          <a:bodyPr wrap="square">
            <a:spAutoFit/>
          </a:bodyPr>
          <a:lstStyle/>
          <a:p>
            <a:pPr marL="0" indent="0"/>
            <a:r>
              <a:rPr lang="el-GR" dirty="0" smtClean="0">
                <a:solidFill>
                  <a:srgbClr val="000000"/>
                </a:solidFill>
              </a:rPr>
              <a:t>Σ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χώρο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γύρω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φορτισμένο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σώμα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ηλεκτρικό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Η1.4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1729" y="5560136"/>
            <a:ext cx="8760542" cy="77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Όταν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σε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αυτό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ηλεκτρικό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πεδίο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εισέλθει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ένα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άλλο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φορτισμένο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σώμα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δοκιμαστικό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φορτίο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kern="0" dirty="0" err="1" smtClean="0">
                <a:solidFill>
                  <a:srgbClr val="000000"/>
                </a:solidFill>
              </a:rPr>
              <a:t>τότε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ασκείται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l-GR" kern="0" dirty="0" smtClean="0">
                <a:solidFill>
                  <a:srgbClr val="000000"/>
                </a:solidFill>
              </a:rPr>
              <a:t>πάνω του </a:t>
            </a:r>
            <a:r>
              <a:rPr lang="en-US" kern="0" dirty="0" err="1" smtClean="0">
                <a:solidFill>
                  <a:srgbClr val="000000"/>
                </a:solidFill>
              </a:rPr>
              <a:t>ηλεκτρική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δύναμη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2514600" y="1608138"/>
            <a:ext cx="4114800" cy="4114800"/>
          </a:xfrm>
          <a:prstGeom prst="donut">
            <a:avLst>
              <a:gd name="adj" fmla="val 29102"/>
            </a:avLst>
          </a:prstGeom>
          <a:gradFill flip="none" rotWithShape="1">
            <a:gsLst>
              <a:gs pos="32000">
                <a:srgbClr val="FFCCCC"/>
              </a:gs>
              <a:gs pos="73000">
                <a:schemeClr val="accent1">
                  <a:tint val="44500"/>
                  <a:satMod val="160000"/>
                </a:schemeClr>
              </a:gs>
              <a:gs pos="72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9536" y="3436228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φορτίο-πηγή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1737" y="3935051"/>
            <a:ext cx="1202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δοκιμαστικό</a:t>
            </a:r>
          </a:p>
          <a:p>
            <a:pPr algn="ctr"/>
            <a:r>
              <a:rPr lang="en-US" sz="16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φορτίο</a:t>
            </a:r>
            <a:endParaRPr lang="el-G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2256" y="2553606"/>
            <a:ext cx="219612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Q</a:t>
            </a:r>
            <a:endParaRPr lang="el-GR" sz="22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53318" y="3436938"/>
            <a:ext cx="457200" cy="457200"/>
            <a:chOff x="6253318" y="3200400"/>
            <a:chExt cx="457200" cy="457200"/>
          </a:xfrm>
        </p:grpSpPr>
        <p:sp>
          <p:nvSpPr>
            <p:cNvPr id="10" name="Oval 9"/>
            <p:cNvSpPr/>
            <p:nvPr/>
          </p:nvSpPr>
          <p:spPr bwMode="auto">
            <a:xfrm>
              <a:off x="6253318" y="3200400"/>
              <a:ext cx="457200" cy="457200"/>
            </a:xfrm>
            <a:prstGeom prst="ellipse">
              <a:avLst/>
            </a:prstGeom>
            <a:gradFill flip="none" rotWithShape="1">
              <a:gsLst>
                <a:gs pos="60000">
                  <a:srgbClr val="FF5050"/>
                </a:gs>
                <a:gs pos="21000">
                  <a:srgbClr val="FFCC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3332467"/>
              <a:ext cx="197170" cy="2436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l-GR" sz="2800" dirty="0" smtClean="0">
                  <a:sym typeface="Symbol"/>
                </a:rPr>
                <a:t></a:t>
              </a:r>
              <a:endParaRPr lang="el-GR" sz="28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559030" y="3111039"/>
            <a:ext cx="261290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q</a:t>
            </a:r>
            <a:r>
              <a:rPr lang="en-US" sz="2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0</a:t>
            </a:r>
            <a:endParaRPr lang="el-GR" sz="22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91728" y="1818967"/>
            <a:ext cx="822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8463" marR="0" lvl="1" indent="-2222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187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Αυτό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φορτισμένο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σώμα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είναι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φορτίο-πηγή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754761" y="3687815"/>
            <a:ext cx="118872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386388" y="5905500"/>
          <a:ext cx="361950" cy="447675"/>
        </p:xfrm>
        <a:graphic>
          <a:graphicData uri="http://schemas.openxmlformats.org/presentationml/2006/ole">
            <p:oleObj spid="_x0000_s197633" name="Equation" r:id="rId5" imgW="215640" imgH="266400" progId="Equation.3">
              <p:embed/>
            </p:oleObj>
          </a:graphicData>
        </a:graphic>
      </p:graphicFrame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7662863" y="3098800"/>
          <a:ext cx="339725" cy="446088"/>
        </p:xfrm>
        <a:graphic>
          <a:graphicData uri="http://schemas.openxmlformats.org/presentationml/2006/ole">
            <p:oleObj spid="_x0000_s197634" name="Equation" r:id="rId6" imgW="20304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animBg="1"/>
      <p:bldP spid="9" grpId="0"/>
      <p:bldP spid="11" grpId="0"/>
      <p:bldP spid="12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Το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</a:t>
            </a:r>
            <a:r>
              <a:rPr lang="en-US" dirty="0" smtClean="0">
                <a:solidFill>
                  <a:srgbClr val="0D3857"/>
                </a:solidFill>
              </a:rPr>
              <a:t> – </a:t>
            </a:r>
            <a:r>
              <a:rPr lang="en-US" dirty="0" err="1" smtClean="0">
                <a:solidFill>
                  <a:srgbClr val="0D3857"/>
                </a:solidFill>
              </a:rPr>
              <a:t>Ορισμός</a:t>
            </a:r>
            <a:r>
              <a:rPr lang="en-US" dirty="0" smtClean="0">
                <a:solidFill>
                  <a:srgbClr val="0D3857"/>
                </a:solidFill>
              </a:rPr>
              <a:t>  (</a:t>
            </a:r>
            <a:r>
              <a:rPr lang="en-US" i="1" dirty="0" err="1" smtClean="0">
                <a:solidFill>
                  <a:srgbClr val="0D3857"/>
                </a:solidFill>
              </a:rPr>
              <a:t>συνέχεια</a:t>
            </a:r>
            <a:r>
              <a:rPr lang="en-US" dirty="0" smtClean="0">
                <a:solidFill>
                  <a:srgbClr val="0D3857"/>
                </a:solidFill>
              </a:rPr>
              <a:t>) 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Η1.4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055703" y="3651414"/>
          <a:ext cx="1363662" cy="852487"/>
        </p:xfrm>
        <a:graphic>
          <a:graphicData uri="http://schemas.openxmlformats.org/presentationml/2006/ole">
            <p:oleObj spid="_x0000_s250882" name="Equation" r:id="rId4" imgW="812520" imgH="507960" progId="Equation.3">
              <p:embed/>
            </p:oleObj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1226" y="1542283"/>
            <a:ext cx="862780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διάνυσμα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ηλεκτρικού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πεδίου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 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σε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ένα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σημείο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χώρου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ορίζεται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ως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ο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λόγος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της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ηλεκτρικής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δύναμης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δέχεται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ένα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θετικό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δοκιμαστικό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φορτίο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kumimoji="0" lang="en-US" sz="18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που έχει τοποθετηθεί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σε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σημείο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αυτό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προς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δοκιμαστικό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φορτίο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3389640" y="1897063"/>
          <a:ext cx="341312" cy="446087"/>
        </p:xfrm>
        <a:graphic>
          <a:graphicData uri="http://schemas.openxmlformats.org/presentationml/2006/ole">
            <p:oleObj spid="_x0000_s250883" name="Equation" r:id="rId5" imgW="203040" imgH="266400" progId="Equation.3">
              <p:embed/>
            </p:oleObj>
          </a:graphicData>
        </a:graphic>
      </p:graphicFrame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944041" y="1471322"/>
          <a:ext cx="255588" cy="425450"/>
        </p:xfrm>
        <a:graphic>
          <a:graphicData uri="http://schemas.openxmlformats.org/presentationml/2006/ole">
            <p:oleObj spid="_x0000_s250884" name="Equation" r:id="rId6" imgW="152280" imgH="253800" progId="Equation.3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206478" y="5908029"/>
            <a:ext cx="8487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μονάδα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ηλεκτρικού πεδίου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σύστημα</a:t>
            </a:r>
            <a:r>
              <a:rPr lang="en-US" dirty="0" smtClean="0">
                <a:solidFill>
                  <a:srgbClr val="000000"/>
                </a:solidFill>
              </a:rPr>
              <a:t> SI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τ</a:t>
            </a:r>
            <a:r>
              <a:rPr lang="el-GR" dirty="0" smtClean="0">
                <a:solidFill>
                  <a:srgbClr val="000000"/>
                </a:solidFill>
              </a:rPr>
              <a:t>ο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l-GR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757305" y="5781833"/>
          <a:ext cx="292100" cy="652462"/>
        </p:xfrm>
        <a:graphic>
          <a:graphicData uri="http://schemas.openxmlformats.org/presentationml/2006/ole">
            <p:oleObj spid="_x0000_s250885" name="Equation" r:id="rId7" imgW="164880" imgH="368280" progId="Equation.3">
              <p:embed/>
            </p:oleObj>
          </a:graphicData>
        </a:graphic>
      </p:graphicFrame>
      <p:pic>
        <p:nvPicPr>
          <p:cNvPr id="25" name="Picture 9" descr="27819_23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1996" y="3292639"/>
            <a:ext cx="3349911" cy="213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Σχέση μεταξύ </a:t>
            </a:r>
            <a:r>
              <a:rPr lang="el-GR" smtClean="0">
                <a:solidFill>
                  <a:srgbClr val="0D3857"/>
                </a:solidFill>
              </a:rPr>
              <a:t>των </a:t>
            </a:r>
            <a:r>
              <a:rPr lang="en-US" smtClean="0">
                <a:solidFill>
                  <a:srgbClr val="0D3857"/>
                </a:solidFill>
              </a:rPr>
              <a:t>F και 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16194" y="2478954"/>
            <a:ext cx="8229600" cy="283154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Η σχέση αυτή ι</a:t>
            </a:r>
            <a:r>
              <a:rPr lang="en-US" sz="1700" dirty="0" err="1" smtClean="0">
                <a:solidFill>
                  <a:srgbClr val="000000"/>
                </a:solidFill>
              </a:rPr>
              <a:t>σχύει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μόνο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για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ένα </a:t>
            </a:r>
            <a:r>
              <a:rPr lang="en-US" sz="1700" dirty="0" err="1" smtClean="0">
                <a:solidFill>
                  <a:srgbClr val="000000"/>
                </a:solidFill>
              </a:rPr>
              <a:t>σημειακό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φορτίο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Δηλαδή φορτία με μ</a:t>
            </a:r>
            <a:r>
              <a:rPr lang="en-US" sz="1700" dirty="0" err="1" smtClean="0">
                <a:solidFill>
                  <a:srgbClr val="000000"/>
                </a:solidFill>
              </a:rPr>
              <a:t>ηδενικ</a:t>
            </a:r>
            <a:r>
              <a:rPr lang="el-GR" sz="1700" dirty="0" smtClean="0">
                <a:solidFill>
                  <a:srgbClr val="000000"/>
                </a:solidFill>
              </a:rPr>
              <a:t>ές διαστάσεις.</a:t>
            </a:r>
            <a:endParaRPr lang="en-US" sz="1700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Για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μεγαλύτερα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σώματα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μπορεί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έχει διαφορετική τιμή σε διαφορετικά σημεία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σώματος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φορτίο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θετικό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τότε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διανύσματα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ομόρροπα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φορτίο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αρνητικό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l-GR" dirty="0" smtClean="0">
                <a:solidFill>
                  <a:srgbClr val="000000"/>
                </a:solidFill>
              </a:rPr>
              <a:t>τότε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διανύσματα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αντίρροπα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Η1.4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21369" y="1704360"/>
          <a:ext cx="1143000" cy="584200"/>
        </p:xfrm>
        <a:graphic>
          <a:graphicData uri="http://schemas.openxmlformats.org/presentationml/2006/ole">
            <p:oleObj spid="_x0000_s391171" name="Equation" r:id="rId4" imgW="57132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Δ</a:t>
            </a:r>
            <a:r>
              <a:rPr lang="en-US" smtClean="0">
                <a:solidFill>
                  <a:srgbClr val="0D3857"/>
                </a:solidFill>
              </a:rPr>
              <a:t>ιανυσματική μορφή του ηλεκτρικού πεδίου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46303"/>
          </a:xfrm>
        </p:spPr>
        <p:txBody>
          <a:bodyPr>
            <a:spAutoFit/>
          </a:bodyPr>
          <a:lstStyle/>
          <a:p>
            <a:pPr marL="0" indent="0"/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νόμος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Coulomb</a:t>
            </a:r>
            <a:r>
              <a:rPr lang="el-GR" dirty="0" smtClean="0">
                <a:solidFill>
                  <a:srgbClr val="000000"/>
                </a:solidFill>
              </a:rPr>
              <a:t>, ο οποίος εκφράζει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τη δύναμη που αναπτύσσεται μεταξύ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l-GR" dirty="0" smtClean="0">
                <a:solidFill>
                  <a:srgbClr val="000000"/>
                </a:solidFill>
              </a:rPr>
              <a:t>υ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πηγή</a:t>
            </a:r>
            <a:r>
              <a:rPr lang="el-GR" dirty="0" smtClean="0">
                <a:solidFill>
                  <a:srgbClr val="000000"/>
                </a:solidFill>
              </a:rPr>
              <a:t>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l-GR" dirty="0" smtClean="0">
                <a:solidFill>
                  <a:srgbClr val="000000"/>
                </a:solidFill>
              </a:rPr>
              <a:t>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δοκιμαστικ</a:t>
            </a:r>
            <a:r>
              <a:rPr lang="el-GR" dirty="0" smtClean="0">
                <a:solidFill>
                  <a:srgbClr val="000000"/>
                </a:solidFill>
              </a:rPr>
              <a:t>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l-GR" dirty="0" smtClean="0">
                <a:solidFill>
                  <a:srgbClr val="000000"/>
                </a:solidFill>
              </a:rPr>
              <a:t>υ,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μπορεί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γραφ</a:t>
            </a:r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n-US" dirty="0" err="1" smtClean="0">
                <a:solidFill>
                  <a:srgbClr val="000000"/>
                </a:solidFill>
              </a:rPr>
              <a:t>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μορφή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Η1.4</a:t>
            </a:r>
          </a:p>
        </p:txBody>
      </p:sp>
      <p:graphicFrame>
        <p:nvGraphicFramePr>
          <p:cNvPr id="393221" name="Object 5"/>
          <p:cNvGraphicFramePr>
            <a:graphicFrameLocks noChangeAspect="1"/>
          </p:cNvGraphicFramePr>
          <p:nvPr/>
        </p:nvGraphicFramePr>
        <p:xfrm>
          <a:off x="1398807" y="2340194"/>
          <a:ext cx="1547812" cy="685800"/>
        </p:xfrm>
        <a:graphic>
          <a:graphicData uri="http://schemas.openxmlformats.org/presentationml/2006/ole">
            <p:oleObj spid="_x0000_s393221" name="Equation" r:id="rId4" imgW="888840" imgH="393480" progId="Equation.3">
              <p:embed/>
            </p:oleObj>
          </a:graphicData>
        </a:graphic>
      </p:graphicFrame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1353044" y="5571144"/>
          <a:ext cx="1812925" cy="661987"/>
        </p:xfrm>
        <a:graphic>
          <a:graphicData uri="http://schemas.openxmlformats.org/presentationml/2006/ole">
            <p:oleObj spid="_x0000_s393222" name="Equation" r:id="rId5" imgW="1041120" imgH="38088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362608" y="3090148"/>
            <a:ext cx="52026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l-GR" dirty="0" smtClean="0">
                <a:solidFill>
                  <a:srgbClr val="000000"/>
                </a:solidFill>
              </a:rPr>
              <a:t>όπου     είναι το μοναδιαίο διάνυσμα με κατεύθυνση από το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l-GR" dirty="0" smtClean="0">
                <a:solidFill>
                  <a:srgbClr val="000000"/>
                </a:solidFill>
              </a:rPr>
              <a:t> προς το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Καθώς το ηλεκτρικό πεδίο στο σημείο Σ, ορίζεται από τον τύπο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l-GR" dirty="0" smtClean="0">
                <a:solidFill>
                  <a:srgbClr val="000000"/>
                </a:solidFill>
              </a:rPr>
              <a:t> που δημιουργεί το (σημειακό) φορτίο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l-GR" dirty="0" smtClean="0">
                <a:solidFill>
                  <a:srgbClr val="000000"/>
                </a:solidFill>
              </a:rPr>
              <a:t> σε απόσταση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l-GR" dirty="0" smtClean="0">
                <a:solidFill>
                  <a:srgbClr val="000000"/>
                </a:solidFill>
              </a:rPr>
              <a:t> είναι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393223" name="Object 7"/>
          <p:cNvGraphicFramePr>
            <a:graphicFrameLocks noChangeAspect="1"/>
          </p:cNvGraphicFramePr>
          <p:nvPr/>
        </p:nvGraphicFramePr>
        <p:xfrm>
          <a:off x="1036202" y="2946562"/>
          <a:ext cx="198438" cy="441325"/>
        </p:xfrm>
        <a:graphic>
          <a:graphicData uri="http://schemas.openxmlformats.org/presentationml/2006/ole">
            <p:oleObj spid="_x0000_s393223" name="Equation" r:id="rId6" imgW="114120" imgH="253800" progId="Equation.3">
              <p:embed/>
            </p:oleObj>
          </a:graphicData>
        </a:graphic>
      </p:graphicFrame>
      <p:graphicFrame>
        <p:nvGraphicFramePr>
          <p:cNvPr id="393224" name="Object 8"/>
          <p:cNvGraphicFramePr>
            <a:graphicFrameLocks noChangeAspect="1"/>
          </p:cNvGraphicFramePr>
          <p:nvPr/>
        </p:nvGraphicFramePr>
        <p:xfrm>
          <a:off x="1926186" y="4218591"/>
          <a:ext cx="1033462" cy="439738"/>
        </p:xfrm>
        <a:graphic>
          <a:graphicData uri="http://schemas.openxmlformats.org/presentationml/2006/ole">
            <p:oleObj spid="_x0000_s393224" name="Equation" r:id="rId7" imgW="685800" imgH="29196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860762" y="2374822"/>
            <a:ext cx="2757892" cy="3884088"/>
            <a:chOff x="5860762" y="2374822"/>
            <a:chExt cx="2757892" cy="3884088"/>
          </a:xfrm>
        </p:grpSpPr>
        <p:pic>
          <p:nvPicPr>
            <p:cNvPr id="8" name="Picture 7" descr="27819_2311"/>
            <p:cNvPicPr>
              <a:picLocks noChangeAspect="1" noChangeArrowheads="1"/>
            </p:cNvPicPr>
            <p:nvPr/>
          </p:nvPicPr>
          <p:blipFill>
            <a:blip r:embed="rId8" cstate="print"/>
            <a:srcRect l="20520" r="47892" b="11177"/>
            <a:stretch>
              <a:fillRect/>
            </a:stretch>
          </p:blipFill>
          <p:spPr bwMode="auto">
            <a:xfrm>
              <a:off x="5904950" y="2374822"/>
              <a:ext cx="2713704" cy="388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 rot="-480000">
              <a:off x="5897273" y="5058800"/>
              <a:ext cx="1645920" cy="2049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-300000">
              <a:off x="5860762" y="2801445"/>
              <a:ext cx="1645920" cy="2049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5912069" y="4193628"/>
            <a:ext cx="2695903" cy="204951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5912"/>
            <a:ext cx="8229600" cy="609600"/>
          </a:xfrm>
        </p:spPr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Περισσότερα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σχετικά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με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την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κατεύθυνση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ηλεκτρικού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πεδίου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723" y="1484672"/>
            <a:ext cx="8642554" cy="148810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tabLst>
                <a:tab pos="339725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α)</a:t>
            </a:r>
            <a:r>
              <a:rPr lang="el-GR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Αν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φορτίο </a:t>
            </a:r>
            <a:r>
              <a:rPr lang="en-US" sz="1800" b="1" i="1" dirty="0" smtClean="0">
                <a:solidFill>
                  <a:srgbClr val="000000"/>
                </a:solidFill>
              </a:rPr>
              <a:t>q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είναι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θετικό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l-GR" sz="1800" dirty="0" smtClean="0">
                <a:solidFill>
                  <a:srgbClr val="000000"/>
                </a:solidFill>
              </a:rPr>
              <a:t>τότε </a:t>
            </a: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μακριά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από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το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smtClean="0">
                <a:solidFill>
                  <a:srgbClr val="000000"/>
                </a:solidFill>
              </a:rPr>
              <a:t>q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Τ</a:t>
            </a:r>
            <a:r>
              <a:rPr lang="en-US" sz="1700" dirty="0" smtClean="0">
                <a:solidFill>
                  <a:srgbClr val="000000"/>
                </a:solidFill>
              </a:rPr>
              <a:t>ο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b="1" i="1" dirty="0" smtClean="0">
                <a:solidFill>
                  <a:srgbClr val="FF0000"/>
                </a:solidFill>
              </a:rPr>
              <a:t>E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έχει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επίσης κατεύθυνση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μακριά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από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θετικό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φορτίο-πηγή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tabLst>
                <a:tab pos="339725" algn="l"/>
              </a:tabLst>
            </a:pPr>
            <a:r>
              <a:rPr lang="el-GR" sz="1800" dirty="0" smtClean="0">
                <a:solidFill>
                  <a:srgbClr val="000000"/>
                </a:solidFill>
              </a:rPr>
              <a:t>β</a:t>
            </a:r>
            <a:r>
              <a:rPr lang="en-US" sz="1800" dirty="0" smtClean="0">
                <a:solidFill>
                  <a:srgbClr val="000000"/>
                </a:solidFill>
              </a:rPr>
              <a:t>)	</a:t>
            </a:r>
            <a:r>
              <a:rPr lang="en-US" sz="1800" dirty="0" err="1" smtClean="0">
                <a:solidFill>
                  <a:srgbClr val="000000"/>
                </a:solidFill>
              </a:rPr>
              <a:t>Αν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φορτίο </a:t>
            </a:r>
            <a:r>
              <a:rPr lang="en-US" sz="1800" b="1" i="1" dirty="0" smtClean="0"/>
              <a:t>q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είναι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αρνητικό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l-GR" sz="1800" dirty="0" smtClean="0">
                <a:solidFill>
                  <a:srgbClr val="000000"/>
                </a:solidFill>
              </a:rPr>
              <a:t>τότε </a:t>
            </a: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προς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το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smtClean="0">
                <a:solidFill>
                  <a:srgbClr val="000000"/>
                </a:solidFill>
              </a:rPr>
              <a:t>q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  <a:endParaRPr lang="el-GR" sz="1800" i="1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Τ</a:t>
            </a:r>
            <a:r>
              <a:rPr lang="en-US" sz="1700" dirty="0" smtClean="0">
                <a:solidFill>
                  <a:srgbClr val="000000"/>
                </a:solidFill>
              </a:rPr>
              <a:t>ο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b="1" i="1" dirty="0" smtClean="0">
                <a:solidFill>
                  <a:srgbClr val="FF0000"/>
                </a:solidFill>
              </a:rPr>
              <a:t>E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έχει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επίσης κατεύθυνση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προς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αρνητικό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φορτίο-πηγή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Η1.4</a:t>
            </a:r>
          </a:p>
        </p:txBody>
      </p:sp>
      <p:pic>
        <p:nvPicPr>
          <p:cNvPr id="50181" name="Picture 7" descr="27819_2311"/>
          <p:cNvPicPr>
            <a:picLocks noChangeAspect="1" noChangeArrowheads="1"/>
          </p:cNvPicPr>
          <p:nvPr/>
        </p:nvPicPr>
        <p:blipFill>
          <a:blip r:embed="rId3" cstate="print"/>
          <a:srcRect r="-297"/>
          <a:stretch>
            <a:fillRect/>
          </a:stretch>
        </p:blipFill>
        <p:spPr bwMode="auto">
          <a:xfrm>
            <a:off x="442452" y="3126194"/>
            <a:ext cx="6415547" cy="325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849329" y="3126658"/>
            <a:ext cx="2993923" cy="3259394"/>
          </a:xfrm>
          <a:prstGeom prst="rect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Παραδείγματα έλξης και άπωσης μεταξύ η</a:t>
            </a:r>
            <a:r>
              <a:rPr lang="en-US" dirty="0" err="1" smtClean="0">
                <a:solidFill>
                  <a:srgbClr val="0D3857"/>
                </a:solidFill>
              </a:rPr>
              <a:t>λεκτρικ</a:t>
            </a:r>
            <a:r>
              <a:rPr lang="el-GR" dirty="0" smtClean="0">
                <a:solidFill>
                  <a:srgbClr val="0D3857"/>
                </a:solidFill>
              </a:rPr>
              <a:t>ών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</a:t>
            </a:r>
            <a:r>
              <a:rPr lang="el-GR" dirty="0" smtClean="0">
                <a:solidFill>
                  <a:srgbClr val="0D3857"/>
                </a:solidFill>
              </a:rPr>
              <a:t>ων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Η1.1</a:t>
            </a:r>
          </a:p>
        </p:txBody>
      </p:sp>
      <p:pic>
        <p:nvPicPr>
          <p:cNvPr id="23557" name="Picture 7" descr="27819_2301"/>
          <p:cNvPicPr>
            <a:picLocks noChangeAspect="1" noChangeArrowheads="1"/>
          </p:cNvPicPr>
          <p:nvPr/>
        </p:nvPicPr>
        <p:blipFill>
          <a:blip r:embed="rId3" cstate="print"/>
          <a:srcRect l="17918" r="40228" b="8268"/>
          <a:stretch>
            <a:fillRect/>
          </a:stretch>
        </p:blipFill>
        <p:spPr bwMode="auto">
          <a:xfrm>
            <a:off x="1523781" y="1556792"/>
            <a:ext cx="302599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819_2301"/>
          <p:cNvPicPr>
            <a:picLocks noChangeAspect="1" noChangeArrowheads="1"/>
          </p:cNvPicPr>
          <p:nvPr/>
        </p:nvPicPr>
        <p:blipFill>
          <a:blip r:embed="rId3" cstate="print"/>
          <a:srcRect l="59157" b="6856"/>
          <a:stretch>
            <a:fillRect/>
          </a:stretch>
        </p:blipFill>
        <p:spPr bwMode="auto">
          <a:xfrm>
            <a:off x="4788024" y="1556792"/>
            <a:ext cx="2952896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03086"/>
            <a:ext cx="8659758" cy="861774"/>
          </a:xfrm>
        </p:spPr>
        <p:txBody>
          <a:bodyPr wrap="square" lIns="0" rIns="0">
            <a:spAutoFit/>
          </a:bodyPr>
          <a:lstStyle/>
          <a:p>
            <a:pPr marL="854075" lvl="1" indent="-854075">
              <a:spcBef>
                <a:spcPts val="1200"/>
              </a:spcBef>
              <a:spcAft>
                <a:spcPts val="1200"/>
              </a:spcAft>
              <a:tabLst>
                <a:tab pos="1371600" algn="l"/>
                <a:tab pos="3148013" algn="l"/>
              </a:tabLst>
            </a:pPr>
            <a:r>
              <a:rPr lang="el-GR" sz="2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Πρόβλημα</a:t>
            </a:r>
            <a:r>
              <a:rPr lang="en-US" sz="2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l-GR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Βρείτε το μέτρο και την κατεύθυνση του ηλεκτρικού πεδίου σε σημείο που βρίσκεται 0.500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 </a:t>
            </a:r>
            <a:r>
              <a:rPr lang="el-GR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ακριβώς πάνω από σωμάτιο που έχει ηλεκτρικό φορτίο + 4.00 μ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C.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l-GR" sz="1800" dirty="0" smtClean="0">
                <a:latin typeface="Arial Unicode MS" pitchFamily="34" charset="-128"/>
              </a:rPr>
              <a:t>Σταθερά του νόμου </a:t>
            </a:r>
            <a:r>
              <a:rPr lang="en-US" sz="1800" dirty="0" smtClean="0">
                <a:latin typeface="Arial Unicode MS" pitchFamily="34" charset="-128"/>
              </a:rPr>
              <a:t>Coulomb: </a:t>
            </a:r>
            <a:r>
              <a:rPr lang="en-US" sz="1800" i="1" dirty="0" smtClean="0">
                <a:solidFill>
                  <a:srgbClr val="000000"/>
                </a:solidFill>
              </a:rPr>
              <a:t>k</a:t>
            </a:r>
            <a:r>
              <a:rPr lang="en-US" sz="1800" dirty="0" smtClean="0">
                <a:solidFill>
                  <a:srgbClr val="000000"/>
                </a:solidFill>
              </a:rPr>
              <a:t> = 8.9</a:t>
            </a:r>
            <a:r>
              <a:rPr lang="el-GR" sz="1800" dirty="0" smtClean="0">
                <a:solidFill>
                  <a:srgbClr val="000000"/>
                </a:solidFill>
              </a:rPr>
              <a:t>9</a:t>
            </a:r>
            <a:r>
              <a:rPr lang="en-US" sz="1800" dirty="0" smtClean="0">
                <a:solidFill>
                  <a:srgbClr val="000000"/>
                </a:solidFill>
              </a:rPr>
              <a:t> x 10</a:t>
            </a:r>
            <a:r>
              <a:rPr lang="en-US" sz="1800" baseline="30000" dirty="0" smtClean="0">
                <a:solidFill>
                  <a:srgbClr val="000000"/>
                </a:solidFill>
              </a:rPr>
              <a:t>9</a:t>
            </a:r>
            <a:r>
              <a:rPr lang="en-US" sz="1800" dirty="0" smtClean="0">
                <a:solidFill>
                  <a:srgbClr val="000000"/>
                </a:solidFill>
              </a:rPr>
              <a:t> N</a:t>
            </a:r>
            <a:r>
              <a:rPr lang="en-US" sz="1800" baseline="30000" dirty="0" smtClean="0">
                <a:solidFill>
                  <a:srgbClr val="000000"/>
                </a:solidFill>
              </a:rPr>
              <a:t>.</a:t>
            </a:r>
            <a:r>
              <a:rPr lang="en-US" sz="1800" dirty="0" smtClean="0">
                <a:solidFill>
                  <a:srgbClr val="000000"/>
                </a:solidFill>
              </a:rPr>
              <a:t>m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/C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775" y="1276492"/>
            <a:ext cx="61395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ΛΥΣΗ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39787" y="2226176"/>
          <a:ext cx="1136650" cy="666750"/>
        </p:xfrm>
        <a:graphic>
          <a:graphicData uri="http://schemas.openxmlformats.org/presentationml/2006/ole">
            <p:oleObj spid="_x0000_s276482" name="Equation" r:id="rId3" imgW="647640" imgH="380880" progId="Equation.3">
              <p:embed/>
            </p:oleObj>
          </a:graphicData>
        </a:graphic>
      </p:graphicFrame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31775" y="3038649"/>
            <a:ext cx="8148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Αντικαθιστώντας τις τιμές έχουμε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35742" y="3533510"/>
          <a:ext cx="4305300" cy="739775"/>
        </p:xfrm>
        <a:graphic>
          <a:graphicData uri="http://schemas.openxmlformats.org/presentationml/2006/ole">
            <p:oleObj spid="_x0000_s276483" name="Equation" r:id="rId4" imgW="2654280" imgH="457200" progId="Equation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20967" y="4424426"/>
          <a:ext cx="4368800" cy="739775"/>
        </p:xfrm>
        <a:graphic>
          <a:graphicData uri="http://schemas.openxmlformats.org/presentationml/2006/ole">
            <p:oleObj spid="_x0000_s276484" name="Equation" r:id="rId5" imgW="2692080" imgH="457200" progId="Equation.3">
              <p:embed/>
            </p:oleObj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404097" y="5412067"/>
          <a:ext cx="3986213" cy="704850"/>
        </p:xfrm>
        <a:graphic>
          <a:graphicData uri="http://schemas.openxmlformats.org/presentationml/2006/ole">
            <p:oleObj spid="_x0000_s276485" name="Equation" r:id="rId6" imgW="2438280" imgH="431640" progId="Equation.3">
              <p:embed/>
            </p:oleObj>
          </a:graphicData>
        </a:graphic>
      </p:graphicFrame>
      <p:cxnSp>
        <p:nvCxnSpPr>
          <p:cNvPr id="21" name="Straight Connector 20"/>
          <p:cNvCxnSpPr/>
          <p:nvPr/>
        </p:nvCxnSpPr>
        <p:spPr bwMode="auto">
          <a:xfrm flipV="1">
            <a:off x="4031406" y="5437590"/>
            <a:ext cx="274320" cy="274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648943" y="5796464"/>
            <a:ext cx="131793" cy="983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625428" y="5442506"/>
            <a:ext cx="274320" cy="274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3981246" y="5801378"/>
            <a:ext cx="274320" cy="274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630132" y="5619445"/>
            <a:ext cx="19396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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= 143840 N/C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81018" y="1578056"/>
            <a:ext cx="1982511" cy="2573249"/>
            <a:chOff x="6681018" y="1578056"/>
            <a:chExt cx="1982511" cy="2573249"/>
          </a:xfrm>
        </p:grpSpPr>
        <p:grpSp>
          <p:nvGrpSpPr>
            <p:cNvPr id="43" name="Group 42"/>
            <p:cNvGrpSpPr/>
            <p:nvPr/>
          </p:nvGrpSpPr>
          <p:grpSpPr>
            <a:xfrm>
              <a:off x="6681018" y="2059837"/>
              <a:ext cx="1982511" cy="2091468"/>
              <a:chOff x="6681018" y="2059837"/>
              <a:chExt cx="1982511" cy="2091468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681018" y="370182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828502" y="2227023"/>
                <a:ext cx="91440" cy="9144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95769" y="3628085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l-GR" sz="28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6871389" y="2373146"/>
                <a:ext cx="0" cy="12801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TextBox 35"/>
              <p:cNvSpPr txBox="1"/>
              <p:nvPr/>
            </p:nvSpPr>
            <p:spPr>
              <a:xfrm>
                <a:off x="6921911" y="2718599"/>
                <a:ext cx="1358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r</a:t>
                </a:r>
                <a:r>
                  <a:rPr lang="en-US" dirty="0" smtClean="0"/>
                  <a:t> = 0.500 m</a:t>
                </a:r>
                <a:endParaRPr lang="el-GR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89059" y="3696909"/>
                <a:ext cx="1574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Q</a:t>
                </a:r>
                <a:r>
                  <a:rPr lang="en-US" dirty="0" smtClean="0"/>
                  <a:t> = +4.00 </a:t>
                </a:r>
                <a:r>
                  <a:rPr lang="el-GR" dirty="0" smtClean="0"/>
                  <a:t>μ</a:t>
                </a:r>
                <a:r>
                  <a:rPr lang="en-US" dirty="0" smtClean="0"/>
                  <a:t>C</a:t>
                </a:r>
                <a:endParaRPr lang="el-GR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41577" y="205983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Σ</a:t>
                </a:r>
                <a:endParaRPr lang="el-GR" dirty="0"/>
              </a:p>
            </p:txBody>
          </p:sp>
        </p:grpSp>
        <p:cxnSp>
          <p:nvCxnSpPr>
            <p:cNvPr id="40" name="Straight Arrow Connector 39"/>
            <p:cNvCxnSpPr>
              <a:stCxn id="28" idx="0"/>
            </p:cNvCxnSpPr>
            <p:nvPr/>
          </p:nvCxnSpPr>
          <p:spPr bwMode="auto">
            <a:xfrm flipV="1">
              <a:off x="6874222" y="1637052"/>
              <a:ext cx="0" cy="5899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6990738" y="157805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Ε</a:t>
              </a:r>
              <a:endParaRPr lang="el-GR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2413773" y="6207177"/>
            <a:ext cx="3717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 </a:t>
            </a:r>
            <a:r>
              <a:rPr lang="en-US" b="1" kern="0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b="1" i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kern="0" dirty="0" smtClean="0">
                <a:solidFill>
                  <a:srgbClr val="000000"/>
                </a:solidFill>
                <a:latin typeface="+mn-lt"/>
              </a:rPr>
              <a:t>= 144000 N/C  </a:t>
            </a:r>
            <a:r>
              <a:rPr lang="el-GR" b="1" kern="0" dirty="0" smtClean="0">
                <a:solidFill>
                  <a:srgbClr val="000000"/>
                </a:solidFill>
                <a:latin typeface="+mn-lt"/>
              </a:rPr>
              <a:t>ή 144 </a:t>
            </a:r>
            <a:r>
              <a:rPr lang="en-US" b="1" kern="0" dirty="0" smtClean="0">
                <a:solidFill>
                  <a:srgbClr val="000000"/>
                </a:solidFill>
                <a:latin typeface="+mn-lt"/>
              </a:rPr>
              <a:t>x 10</a:t>
            </a:r>
            <a:r>
              <a:rPr lang="en-US" b="1" kern="0" baseline="30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+mn-lt"/>
              </a:rPr>
              <a:t> N/C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23979" y="1630246"/>
            <a:ext cx="59561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noProof="0" dirty="0" smtClean="0">
                <a:solidFill>
                  <a:srgbClr val="000000"/>
                </a:solidFill>
                <a:latin typeface="+mn-lt"/>
              </a:rPr>
              <a:t>Το μέτρο του ηλεκτρικού πεδίου σε απόσταση </a:t>
            </a:r>
            <a:r>
              <a:rPr lang="en-US" i="1" kern="0" noProof="0" dirty="0" smtClean="0">
                <a:solidFill>
                  <a:srgbClr val="000000"/>
                </a:solidFill>
                <a:latin typeface="+mn-lt"/>
              </a:rPr>
              <a:t>r </a:t>
            </a:r>
            <a:r>
              <a:rPr lang="el-GR" kern="0" noProof="0" dirty="0" smtClean="0">
                <a:solidFill>
                  <a:srgbClr val="000000"/>
                </a:solidFill>
                <a:latin typeface="+mn-lt"/>
              </a:rPr>
              <a:t>από το σημειακό φορτίο </a:t>
            </a:r>
            <a:r>
              <a:rPr lang="en-US" kern="0" noProof="0" dirty="0" smtClean="0">
                <a:solidFill>
                  <a:srgbClr val="000000"/>
                </a:solidFill>
                <a:latin typeface="+mn-lt"/>
              </a:rPr>
              <a:t>Q </a:t>
            </a:r>
            <a:r>
              <a:rPr lang="el-GR" kern="0" noProof="0" dirty="0" smtClean="0">
                <a:solidFill>
                  <a:srgbClr val="000000"/>
                </a:solidFill>
                <a:latin typeface="+mn-lt"/>
              </a:rPr>
              <a:t>είναι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5" grpId="0"/>
      <p:bldP spid="47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Το ηλεκτρικό πεδίο που δημιουργούν πολλά φορτία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246495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συνολικό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  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δημιουργεί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ομάδα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φορτίων-πηγών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q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οποιοδήποτε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σημείο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Σ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ισούται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διανυσματικό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άθροισμα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όλων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φορτίων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Η1.4</a:t>
            </a:r>
          </a:p>
        </p:txBody>
      </p:sp>
      <p:graphicFrame>
        <p:nvGraphicFramePr>
          <p:cNvPr id="394243" name="Object 3"/>
          <p:cNvGraphicFramePr>
            <a:graphicFrameLocks noChangeAspect="1"/>
          </p:cNvGraphicFramePr>
          <p:nvPr/>
        </p:nvGraphicFramePr>
        <p:xfrm>
          <a:off x="3085717" y="3153300"/>
          <a:ext cx="1823624" cy="814434"/>
        </p:xfrm>
        <a:graphic>
          <a:graphicData uri="http://schemas.openxmlformats.org/presentationml/2006/ole">
            <p:oleObj spid="_x0000_s394243" name="Equation" r:id="rId4" imgW="939600" imgH="419040" progId="Equation.3">
              <p:embed/>
            </p:oleObj>
          </a:graphicData>
        </a:graphic>
      </p:graphicFrame>
      <p:graphicFrame>
        <p:nvGraphicFramePr>
          <p:cNvPr id="394244" name="Object 4"/>
          <p:cNvGraphicFramePr>
            <a:graphicFrameLocks noChangeAspect="1"/>
          </p:cNvGraphicFramePr>
          <p:nvPr/>
        </p:nvGraphicFramePr>
        <p:xfrm>
          <a:off x="3415315" y="1541790"/>
          <a:ext cx="271463" cy="493712"/>
        </p:xfrm>
        <a:graphic>
          <a:graphicData uri="http://schemas.openxmlformats.org/presentationml/2006/ole">
            <p:oleObj spid="_x0000_s394244" name="Equation" r:id="rId5" imgW="1396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50518" y="2263596"/>
            <a:ext cx="61395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ΛΥΣΗ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423938" name="Equation" r:id="rId3" imgW="114120" imgH="203040" progId="Equation.3">
              <p:embed/>
            </p:oleObj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18987" y="2752925"/>
            <a:ext cx="5314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Βρίσκουμε το μέτρο του ηλεκτρικού πεδίου που δημιουργεί το φορτίο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στο σημείο Σ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23942" name="Object 6"/>
          <p:cNvGraphicFramePr>
            <a:graphicFrameLocks noChangeAspect="1"/>
          </p:cNvGraphicFramePr>
          <p:nvPr/>
        </p:nvGraphicFramePr>
        <p:xfrm>
          <a:off x="188913" y="3511550"/>
          <a:ext cx="4899025" cy="2795588"/>
        </p:xfrm>
        <a:graphic>
          <a:graphicData uri="http://schemas.openxmlformats.org/presentationml/2006/ole">
            <p:oleObj spid="_x0000_s423942" name="Equation" r:id="rId4" imgW="3022560" imgH="1726920" progId="Equation.3">
              <p:embed/>
            </p:oleObj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4514850" y="1"/>
            <a:ext cx="4629150" cy="6227378"/>
            <a:chOff x="4514850" y="1"/>
            <a:chExt cx="4629150" cy="6227378"/>
          </a:xfrm>
        </p:grpSpPr>
        <p:sp>
          <p:nvSpPr>
            <p:cNvPr id="65" name="Rectangle 64"/>
            <p:cNvSpPr/>
            <p:nvPr/>
          </p:nvSpPr>
          <p:spPr bwMode="auto">
            <a:xfrm>
              <a:off x="5533697" y="1"/>
              <a:ext cx="3610303" cy="62273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aphicFrame>
          <p:nvGraphicFramePr>
            <p:cNvPr id="66" name="Object 65"/>
            <p:cNvGraphicFramePr>
              <a:graphicFrameLocks noChangeAspect="1"/>
            </p:cNvGraphicFramePr>
            <p:nvPr/>
          </p:nvGraphicFramePr>
          <p:xfrm>
            <a:off x="4514850" y="3312652"/>
            <a:ext cx="114300" cy="203200"/>
          </p:xfrm>
          <a:graphic>
            <a:graphicData uri="http://schemas.openxmlformats.org/presentationml/2006/ole">
              <p:oleObj spid="_x0000_s423943" name="Equation" r:id="rId5" imgW="114120" imgH="203040" progId="Equation.3">
                <p:embed/>
              </p:oleObj>
            </a:graphicData>
          </a:graphic>
        </p:graphicFrame>
        <p:pic>
          <p:nvPicPr>
            <p:cNvPr id="67" name="Picture 7" descr="27819_2306"/>
            <p:cNvPicPr>
              <a:picLocks noChangeAspect="1" noChangeArrowheads="1"/>
            </p:cNvPicPr>
            <p:nvPr/>
          </p:nvPicPr>
          <p:blipFill>
            <a:blip r:embed="rId6" cstate="print">
              <a:lum/>
            </a:blip>
            <a:srcRect l="57404" t="23831" r="2708" b="16269"/>
            <a:stretch>
              <a:fillRect/>
            </a:stretch>
          </p:blipFill>
          <p:spPr bwMode="auto">
            <a:xfrm rot="1980000">
              <a:off x="5863691" y="3569865"/>
              <a:ext cx="2711783" cy="2080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 bwMode="auto">
            <a:xfrm>
              <a:off x="6211614" y="3153103"/>
              <a:ext cx="1965960" cy="1768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flipH="1">
              <a:off x="6211615" y="4452440"/>
              <a:ext cx="2103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6810703" y="567559"/>
              <a:ext cx="0" cy="38594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6463862" y="4477383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a</a:t>
              </a:r>
              <a:endParaRPr lang="el-GR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6456" y="4487889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b</a:t>
              </a:r>
              <a:endParaRPr lang="el-GR" sz="1600" dirty="0"/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flipH="1">
              <a:off x="8665847" y="4447204"/>
              <a:ext cx="2743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5649369" y="4457715"/>
              <a:ext cx="1828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8823434" y="4109521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x</a:t>
              </a:r>
              <a:endParaRPr lang="el-GR" dirty="0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6747620" y="1529252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77" name="Straight Connector 76"/>
            <p:cNvCxnSpPr>
              <a:stCxn id="76" idx="3"/>
            </p:cNvCxnSpPr>
            <p:nvPr/>
          </p:nvCxnSpPr>
          <p:spPr bwMode="auto">
            <a:xfrm flipH="1">
              <a:off x="6085489" y="1607301"/>
              <a:ext cx="675522" cy="268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76" idx="4"/>
            </p:cNvCxnSpPr>
            <p:nvPr/>
          </p:nvCxnSpPr>
          <p:spPr bwMode="auto">
            <a:xfrm>
              <a:off x="6793340" y="1620692"/>
              <a:ext cx="1562384" cy="26832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6174827" y="2942873"/>
              <a:ext cx="1619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1</a:t>
              </a:r>
              <a:endParaRPr lang="el-GR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77699" y="2953379"/>
              <a:ext cx="1619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2</a:t>
              </a:r>
              <a:endParaRPr lang="el-GR" dirty="0"/>
            </a:p>
          </p:txBody>
        </p:sp>
        <p:sp>
          <p:nvSpPr>
            <p:cNvPr id="81" name="Arc 80"/>
            <p:cNvSpPr/>
            <p:nvPr/>
          </p:nvSpPr>
          <p:spPr bwMode="auto">
            <a:xfrm>
              <a:off x="5580993" y="4035972"/>
              <a:ext cx="898634" cy="851338"/>
            </a:xfrm>
            <a:prstGeom prst="arc">
              <a:avLst>
                <a:gd name="adj1" fmla="val 17486468"/>
                <a:gd name="adj2" fmla="val 213748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69147" y="3978137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</a:t>
              </a:r>
              <a:endParaRPr lang="el-GR" i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835529" y="3972877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</a:t>
              </a:r>
              <a:endParaRPr lang="el-GR" i="1" dirty="0"/>
            </a:p>
          </p:txBody>
        </p:sp>
        <p:sp>
          <p:nvSpPr>
            <p:cNvPr id="84" name="Arc 83"/>
            <p:cNvSpPr/>
            <p:nvPr/>
          </p:nvSpPr>
          <p:spPr bwMode="auto">
            <a:xfrm>
              <a:off x="8019408" y="4030717"/>
              <a:ext cx="898634" cy="851338"/>
            </a:xfrm>
            <a:prstGeom prst="arc">
              <a:avLst>
                <a:gd name="adj1" fmla="val 11103293"/>
                <a:gd name="adj2" fmla="val 139477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85" name="Straight Connector 84"/>
            <p:cNvCxnSpPr>
              <a:stCxn id="76" idx="6"/>
            </p:cNvCxnSpPr>
            <p:nvPr/>
          </p:nvCxnSpPr>
          <p:spPr bwMode="auto">
            <a:xfrm>
              <a:off x="6839060" y="1574972"/>
              <a:ext cx="1097280" cy="15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6794137" y="1607301"/>
              <a:ext cx="426470" cy="74176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6810704" y="409904"/>
              <a:ext cx="299544" cy="116664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7246885" y="1177159"/>
              <a:ext cx="299544" cy="11666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6678295" y="5183029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Η1.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12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21365" y="273245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y</a:t>
              </a:r>
              <a:endParaRPr lang="el-GR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58445" y="1418903"/>
              <a:ext cx="1426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dirty="0" smtClean="0"/>
                <a:t>Σ</a:t>
              </a:r>
              <a:endParaRPr lang="el-GR" dirty="0"/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>
              <a:off x="7135724" y="435398"/>
              <a:ext cx="426470" cy="7417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Arrow Connector 92"/>
            <p:cNvCxnSpPr>
              <a:stCxn id="76" idx="7"/>
            </p:cNvCxnSpPr>
            <p:nvPr/>
          </p:nvCxnSpPr>
          <p:spPr bwMode="auto">
            <a:xfrm flipV="1">
              <a:off x="6825669" y="1198179"/>
              <a:ext cx="710248" cy="34446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94" name="Object 93"/>
            <p:cNvGraphicFramePr>
              <a:graphicFrameLocks noChangeAspect="1"/>
            </p:cNvGraphicFramePr>
            <p:nvPr/>
          </p:nvGraphicFramePr>
          <p:xfrm>
            <a:off x="7199313" y="95250"/>
            <a:ext cx="306387" cy="460375"/>
          </p:xfrm>
          <a:graphic>
            <a:graphicData uri="http://schemas.openxmlformats.org/presentationml/2006/ole">
              <p:oleObj spid="_x0000_s423944" name="Equation" r:id="rId7" imgW="177480" imgH="266400" progId="Equation.3">
                <p:embed/>
              </p:oleObj>
            </a:graphicData>
          </a:graphic>
        </p:graphicFrame>
        <p:graphicFrame>
          <p:nvGraphicFramePr>
            <p:cNvPr id="95" name="Object 5"/>
            <p:cNvGraphicFramePr>
              <a:graphicFrameLocks noChangeAspect="1"/>
            </p:cNvGraphicFramePr>
            <p:nvPr/>
          </p:nvGraphicFramePr>
          <p:xfrm>
            <a:off x="7297738" y="2108527"/>
            <a:ext cx="350837" cy="460375"/>
          </p:xfrm>
          <a:graphic>
            <a:graphicData uri="http://schemas.openxmlformats.org/presentationml/2006/ole">
              <p:oleObj spid="_x0000_s423945" name="Equation" r:id="rId8" imgW="203040" imgH="266400" progId="Equation.3">
                <p:embed/>
              </p:oleObj>
            </a:graphicData>
          </a:graphic>
        </p:graphicFrame>
        <p:graphicFrame>
          <p:nvGraphicFramePr>
            <p:cNvPr id="96" name="Object 6"/>
            <p:cNvGraphicFramePr>
              <a:graphicFrameLocks noChangeAspect="1"/>
            </p:cNvGraphicFramePr>
            <p:nvPr/>
          </p:nvGraphicFramePr>
          <p:xfrm>
            <a:off x="7631113" y="852488"/>
            <a:ext cx="241300" cy="438150"/>
          </p:xfrm>
          <a:graphic>
            <a:graphicData uri="http://schemas.openxmlformats.org/presentationml/2006/ole">
              <p:oleObj spid="_x0000_s423946" name="Equation" r:id="rId9" imgW="139680" imgH="253800" progId="Equation.3">
                <p:embed/>
              </p:oleObj>
            </a:graphicData>
          </a:graphic>
        </p:graphicFrame>
        <p:sp>
          <p:nvSpPr>
            <p:cNvPr id="97" name="Arc 96"/>
            <p:cNvSpPr/>
            <p:nvPr/>
          </p:nvSpPr>
          <p:spPr bwMode="auto">
            <a:xfrm>
              <a:off x="6332501" y="1161300"/>
              <a:ext cx="898634" cy="851338"/>
            </a:xfrm>
            <a:prstGeom prst="arc">
              <a:avLst>
                <a:gd name="adj1" fmla="val 17486468"/>
                <a:gd name="adj2" fmla="val 213748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078761" y="1008869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</a:t>
              </a:r>
              <a:endParaRPr lang="el-GR" i="1" dirty="0"/>
            </a:p>
          </p:txBody>
        </p:sp>
        <p:sp>
          <p:nvSpPr>
            <p:cNvPr id="99" name="Arc 98"/>
            <p:cNvSpPr/>
            <p:nvPr/>
          </p:nvSpPr>
          <p:spPr bwMode="auto">
            <a:xfrm flipH="1" flipV="1">
              <a:off x="6358718" y="1156045"/>
              <a:ext cx="704234" cy="814645"/>
            </a:xfrm>
            <a:prstGeom prst="arc">
              <a:avLst>
                <a:gd name="adj1" fmla="val 11103293"/>
                <a:gd name="adj2" fmla="val 139477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57764" y="1634325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</a:t>
              </a:r>
              <a:endParaRPr lang="el-GR" i="1" dirty="0"/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172" y="201561"/>
            <a:ext cx="5175870" cy="1969770"/>
          </a:xfrm>
        </p:spPr>
        <p:txBody>
          <a:bodyPr wrap="square" lIns="0" rIns="0">
            <a:spAutoFit/>
          </a:bodyPr>
          <a:lstStyle/>
          <a:p>
            <a:pPr marL="568325" lvl="1" indent="-568325" algn="just" defTabSz="117475">
              <a:spcBef>
                <a:spcPts val="1200"/>
              </a:spcBef>
              <a:spcAft>
                <a:spcPts val="0"/>
              </a:spcAft>
              <a:tabLst>
                <a:tab pos="1946275" algn="l"/>
                <a:tab pos="3148013" algn="l"/>
              </a:tabLst>
            </a:pPr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  <a:latin typeface="Arial Unicode MS" pitchFamily="34" charset="-128"/>
              </a:rPr>
              <a:t>Η1.</a:t>
            </a:r>
            <a:r>
              <a:rPr lang="en-US" sz="1800" b="1" dirty="0" smtClean="0">
                <a:solidFill>
                  <a:srgbClr val="C00000"/>
                </a:solidFill>
                <a:latin typeface="Arial Unicode MS" pitchFamily="34" charset="-128"/>
              </a:rPr>
              <a:t>5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	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Τα φορτία </a:t>
            </a:r>
            <a:r>
              <a:rPr lang="en-US" sz="1800" i="1" dirty="0" smtClean="0">
                <a:solidFill>
                  <a:schemeClr val="tx1"/>
                </a:solidFill>
                <a:latin typeface="Arial Unicode MS" pitchFamily="34" charset="-128"/>
              </a:rPr>
              <a:t>q</a:t>
            </a:r>
            <a:r>
              <a:rPr lang="en-US" sz="1800" baseline="-25000" dirty="0" smtClean="0">
                <a:solidFill>
                  <a:schemeClr val="tx1"/>
                </a:solidFill>
                <a:latin typeface="Arial Unicode MS" pitchFamily="34" charset="-128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=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+4.00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μ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C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και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Arial Unicode MS" pitchFamily="34" charset="-128"/>
              </a:rPr>
              <a:t>q</a:t>
            </a:r>
            <a:r>
              <a:rPr lang="en-US" sz="1800" baseline="-25000" dirty="0" smtClean="0">
                <a:solidFill>
                  <a:schemeClr val="tx1"/>
                </a:solidFill>
                <a:latin typeface="Arial Unicode MS" pitchFamily="34" charset="-128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=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3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.00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μ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C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βρίσκονται στον άξονα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x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, σε αποστάσεις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a = 6.00 cm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και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b = 15.0 cm,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αντίστοιχα, από την αρχή των αξόνων (Εικόνα Η1.12). Βρείτε τις συνιστώσες του ολικού ηλεκτρικού πεδίου στο σημείο Σ, με συντεταγμένες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(x, y)=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(0,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20.0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cm)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18987" y="608807"/>
            <a:ext cx="5314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Βρίσκουμε το μέτρο του ηλεκτρικού πεδίου που δημιουργεί το φορτίο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l-GR" kern="0" baseline="-25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στο σημείο Σ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23942" name="Object 6"/>
          <p:cNvGraphicFramePr>
            <a:graphicFrameLocks noChangeAspect="1"/>
          </p:cNvGraphicFramePr>
          <p:nvPr/>
        </p:nvGraphicFramePr>
        <p:xfrm>
          <a:off x="188913" y="1271588"/>
          <a:ext cx="4899025" cy="2795587"/>
        </p:xfrm>
        <a:graphic>
          <a:graphicData uri="http://schemas.openxmlformats.org/presentationml/2006/ole">
            <p:oleObj spid="_x0000_s424963" name="Equation" r:id="rId3" imgW="3022560" imgH="1726920" progId="Equation.3">
              <p:embed/>
            </p:oleObj>
          </a:graphicData>
        </a:graphic>
      </p:graphicFrame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514850" y="1"/>
            <a:ext cx="4629150" cy="6227378"/>
            <a:chOff x="4514850" y="1"/>
            <a:chExt cx="4629150" cy="622737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533697" y="1"/>
              <a:ext cx="3610303" cy="62273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514850" y="3312652"/>
            <a:ext cx="114300" cy="203200"/>
          </p:xfrm>
          <a:graphic>
            <a:graphicData uri="http://schemas.openxmlformats.org/presentationml/2006/ole">
              <p:oleObj spid="_x0000_s424962" name="Equation" r:id="rId4" imgW="114120" imgH="203040" progId="Equation.3">
                <p:embed/>
              </p:oleObj>
            </a:graphicData>
          </a:graphic>
        </p:graphicFrame>
        <p:pic>
          <p:nvPicPr>
            <p:cNvPr id="17" name="Picture 7" descr="27819_2306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 l="57404" t="23831" r="2708" b="16269"/>
            <a:stretch>
              <a:fillRect/>
            </a:stretch>
          </p:blipFill>
          <p:spPr bwMode="auto">
            <a:xfrm rot="1980000">
              <a:off x="5863691" y="3569865"/>
              <a:ext cx="2711783" cy="2080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 bwMode="auto">
            <a:xfrm>
              <a:off x="6211614" y="3153103"/>
              <a:ext cx="1965960" cy="1768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6211615" y="4452440"/>
              <a:ext cx="2103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6810703" y="567559"/>
              <a:ext cx="0" cy="38594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463862" y="4477383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a</a:t>
              </a:r>
              <a:endParaRPr lang="el-GR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6456" y="4487889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b</a:t>
              </a:r>
              <a:endParaRPr lang="el-GR" sz="1600" dirty="0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8665847" y="4447204"/>
              <a:ext cx="2743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5649369" y="4457715"/>
              <a:ext cx="1828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8823434" y="4109521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x</a:t>
              </a:r>
              <a:endParaRPr lang="el-GR" dirty="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747620" y="1529252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36" name="Straight Connector 35"/>
            <p:cNvCxnSpPr>
              <a:stCxn id="34" idx="3"/>
            </p:cNvCxnSpPr>
            <p:nvPr/>
          </p:nvCxnSpPr>
          <p:spPr bwMode="auto">
            <a:xfrm flipH="1">
              <a:off x="6085489" y="1607301"/>
              <a:ext cx="675522" cy="268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34" idx="4"/>
            </p:cNvCxnSpPr>
            <p:nvPr/>
          </p:nvCxnSpPr>
          <p:spPr bwMode="auto">
            <a:xfrm>
              <a:off x="6793340" y="1620692"/>
              <a:ext cx="1562384" cy="26832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6174827" y="2942873"/>
              <a:ext cx="1619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1</a:t>
              </a:r>
              <a:endParaRPr lang="el-GR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77699" y="2953379"/>
              <a:ext cx="1619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2</a:t>
              </a:r>
              <a:endParaRPr lang="el-GR" dirty="0"/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5580993" y="4035972"/>
              <a:ext cx="898634" cy="851338"/>
            </a:xfrm>
            <a:prstGeom prst="arc">
              <a:avLst>
                <a:gd name="adj1" fmla="val 17486468"/>
                <a:gd name="adj2" fmla="val 213748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69147" y="3978137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</a:t>
              </a:r>
              <a:endParaRPr lang="el-GR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35529" y="3972877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</a:t>
              </a:r>
              <a:endParaRPr lang="el-GR" i="1" dirty="0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8019408" y="4030717"/>
              <a:ext cx="898634" cy="851338"/>
            </a:xfrm>
            <a:prstGeom prst="arc">
              <a:avLst>
                <a:gd name="adj1" fmla="val 11103293"/>
                <a:gd name="adj2" fmla="val 139477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49" name="Straight Connector 48"/>
            <p:cNvCxnSpPr>
              <a:stCxn id="34" idx="6"/>
            </p:cNvCxnSpPr>
            <p:nvPr/>
          </p:nvCxnSpPr>
          <p:spPr bwMode="auto">
            <a:xfrm>
              <a:off x="6839060" y="1574972"/>
              <a:ext cx="1097280" cy="15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6794137" y="1607301"/>
              <a:ext cx="426470" cy="74176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6810704" y="409904"/>
              <a:ext cx="299544" cy="116664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7246885" y="1177159"/>
              <a:ext cx="299544" cy="11666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6678295" y="5183029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Η1.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12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1365" y="273245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y</a:t>
              </a:r>
              <a:endParaRPr lang="el-GR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8445" y="1418903"/>
              <a:ext cx="1426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dirty="0" smtClean="0"/>
                <a:t>Σ</a:t>
              </a:r>
              <a:endParaRPr lang="el-GR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7135724" y="435398"/>
              <a:ext cx="426470" cy="7417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>
              <a:stCxn id="34" idx="7"/>
            </p:cNvCxnSpPr>
            <p:nvPr/>
          </p:nvCxnSpPr>
          <p:spPr bwMode="auto">
            <a:xfrm flipV="1">
              <a:off x="6825669" y="1198179"/>
              <a:ext cx="710248" cy="34446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7199313" y="95250"/>
            <a:ext cx="306387" cy="460375"/>
          </p:xfrm>
          <a:graphic>
            <a:graphicData uri="http://schemas.openxmlformats.org/presentationml/2006/ole">
              <p:oleObj spid="_x0000_s424964" name="Equation" r:id="rId6" imgW="177480" imgH="266400" progId="Equation.3">
                <p:embed/>
              </p:oleObj>
            </a:graphicData>
          </a:graphic>
        </p:graphicFrame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7297738" y="2108527"/>
            <a:ext cx="350837" cy="460375"/>
          </p:xfrm>
          <a:graphic>
            <a:graphicData uri="http://schemas.openxmlformats.org/presentationml/2006/ole">
              <p:oleObj spid="_x0000_s424965" name="Equation" r:id="rId7" imgW="203040" imgH="266400" progId="Equation.3">
                <p:embed/>
              </p:oleObj>
            </a:graphicData>
          </a:graphic>
        </p:graphicFrame>
        <p:graphicFrame>
          <p:nvGraphicFramePr>
            <p:cNvPr id="424966" name="Object 6"/>
            <p:cNvGraphicFramePr>
              <a:graphicFrameLocks noChangeAspect="1"/>
            </p:cNvGraphicFramePr>
            <p:nvPr/>
          </p:nvGraphicFramePr>
          <p:xfrm>
            <a:off x="7631113" y="852488"/>
            <a:ext cx="241300" cy="438150"/>
          </p:xfrm>
          <a:graphic>
            <a:graphicData uri="http://schemas.openxmlformats.org/presentationml/2006/ole">
              <p:oleObj spid="_x0000_s424966" name="Equation" r:id="rId8" imgW="139680" imgH="253800" progId="Equation.3">
                <p:embed/>
              </p:oleObj>
            </a:graphicData>
          </a:graphic>
        </p:graphicFrame>
        <p:sp>
          <p:nvSpPr>
            <p:cNvPr id="53" name="Arc 52"/>
            <p:cNvSpPr/>
            <p:nvPr/>
          </p:nvSpPr>
          <p:spPr bwMode="auto">
            <a:xfrm>
              <a:off x="6332501" y="1161300"/>
              <a:ext cx="898634" cy="851338"/>
            </a:xfrm>
            <a:prstGeom prst="arc">
              <a:avLst>
                <a:gd name="adj1" fmla="val 17486468"/>
                <a:gd name="adj2" fmla="val 213748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78761" y="1008869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</a:t>
              </a:r>
              <a:endParaRPr lang="el-GR" i="1" dirty="0"/>
            </a:p>
          </p:txBody>
        </p:sp>
        <p:sp>
          <p:nvSpPr>
            <p:cNvPr id="56" name="Arc 55"/>
            <p:cNvSpPr/>
            <p:nvPr/>
          </p:nvSpPr>
          <p:spPr bwMode="auto">
            <a:xfrm flipH="1" flipV="1">
              <a:off x="6358718" y="1156045"/>
              <a:ext cx="704234" cy="814645"/>
            </a:xfrm>
            <a:prstGeom prst="arc">
              <a:avLst>
                <a:gd name="adj1" fmla="val 11103293"/>
                <a:gd name="adj2" fmla="val 139477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57764" y="1634325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</a:t>
              </a:r>
              <a:endParaRPr lang="el-GR" i="1" dirty="0"/>
            </a:p>
          </p:txBody>
        </p:sp>
      </p:grp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197967" y="4466104"/>
            <a:ext cx="5314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Υπολογίζουμε τις γωνίες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  <a:sym typeface="Symbol"/>
              </a:rPr>
              <a:t>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 και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  <a:sym typeface="Symbol"/>
              </a:rPr>
              <a:t>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  από τα ορθογώνια τρίγωνα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433388" y="4929188"/>
          <a:ext cx="3071812" cy="1481137"/>
        </p:xfrm>
        <a:graphic>
          <a:graphicData uri="http://schemas.openxmlformats.org/presentationml/2006/ole">
            <p:oleObj spid="_x0000_s424967" name="Equation" r:id="rId9" imgW="18921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4514850" y="1"/>
            <a:ext cx="4629150" cy="6227378"/>
            <a:chOff x="4514850" y="1"/>
            <a:chExt cx="4629150" cy="622737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533697" y="1"/>
              <a:ext cx="3610303" cy="62273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514850" y="3312652"/>
            <a:ext cx="114300" cy="203200"/>
          </p:xfrm>
          <a:graphic>
            <a:graphicData uri="http://schemas.openxmlformats.org/presentationml/2006/ole">
              <p:oleObj spid="_x0000_s427010" name="Equation" r:id="rId3" imgW="114120" imgH="203040" progId="Equation.3">
                <p:embed/>
              </p:oleObj>
            </a:graphicData>
          </a:graphic>
        </p:graphicFrame>
        <p:pic>
          <p:nvPicPr>
            <p:cNvPr id="17" name="Picture 7" descr="27819_2306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 l="57404" t="23831" r="2708" b="16269"/>
            <a:stretch>
              <a:fillRect/>
            </a:stretch>
          </p:blipFill>
          <p:spPr bwMode="auto">
            <a:xfrm rot="1980000">
              <a:off x="5863691" y="3569865"/>
              <a:ext cx="2711783" cy="2080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 bwMode="auto">
            <a:xfrm>
              <a:off x="6211614" y="3153103"/>
              <a:ext cx="1965960" cy="1768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6211615" y="4452440"/>
              <a:ext cx="2103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6810703" y="567559"/>
              <a:ext cx="0" cy="38594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463862" y="4477383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a</a:t>
              </a:r>
              <a:endParaRPr lang="el-GR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6456" y="4487889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b</a:t>
              </a:r>
              <a:endParaRPr lang="el-GR" sz="1600" dirty="0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8665847" y="4447204"/>
              <a:ext cx="2743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5649369" y="4457715"/>
              <a:ext cx="1828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8823434" y="4109521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x</a:t>
              </a:r>
              <a:endParaRPr lang="el-GR" dirty="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747620" y="1529252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36" name="Straight Connector 35"/>
            <p:cNvCxnSpPr>
              <a:stCxn id="34" idx="3"/>
            </p:cNvCxnSpPr>
            <p:nvPr/>
          </p:nvCxnSpPr>
          <p:spPr bwMode="auto">
            <a:xfrm flipH="1">
              <a:off x="6085489" y="1607301"/>
              <a:ext cx="675522" cy="268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34" idx="4"/>
            </p:cNvCxnSpPr>
            <p:nvPr/>
          </p:nvCxnSpPr>
          <p:spPr bwMode="auto">
            <a:xfrm>
              <a:off x="6793340" y="1620692"/>
              <a:ext cx="1562384" cy="26832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6174827" y="2942873"/>
              <a:ext cx="1619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1</a:t>
              </a:r>
              <a:endParaRPr lang="el-GR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77699" y="2953379"/>
              <a:ext cx="1619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2</a:t>
              </a:r>
              <a:endParaRPr lang="el-GR" dirty="0"/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5580993" y="4035972"/>
              <a:ext cx="898634" cy="851338"/>
            </a:xfrm>
            <a:prstGeom prst="arc">
              <a:avLst>
                <a:gd name="adj1" fmla="val 17486468"/>
                <a:gd name="adj2" fmla="val 213748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69147" y="3978137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</a:t>
              </a:r>
              <a:endParaRPr lang="el-GR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35529" y="3972877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</a:t>
              </a:r>
              <a:endParaRPr lang="el-GR" i="1" dirty="0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8019408" y="4030717"/>
              <a:ext cx="898634" cy="851338"/>
            </a:xfrm>
            <a:prstGeom prst="arc">
              <a:avLst>
                <a:gd name="adj1" fmla="val 11103293"/>
                <a:gd name="adj2" fmla="val 139477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49" name="Straight Connector 48"/>
            <p:cNvCxnSpPr>
              <a:stCxn id="34" idx="6"/>
            </p:cNvCxnSpPr>
            <p:nvPr/>
          </p:nvCxnSpPr>
          <p:spPr bwMode="auto">
            <a:xfrm>
              <a:off x="6839060" y="1574972"/>
              <a:ext cx="1097280" cy="15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6794137" y="1607301"/>
              <a:ext cx="426470" cy="74176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6810704" y="409904"/>
              <a:ext cx="299544" cy="116664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7246885" y="1177159"/>
              <a:ext cx="299544" cy="11666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6678295" y="5183029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Η1.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12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1365" y="273245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y</a:t>
              </a:r>
              <a:endParaRPr lang="el-GR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8445" y="1418903"/>
              <a:ext cx="1426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dirty="0" smtClean="0"/>
                <a:t>Σ</a:t>
              </a:r>
              <a:endParaRPr lang="el-GR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7135724" y="435398"/>
              <a:ext cx="426470" cy="7417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>
              <a:stCxn id="34" idx="7"/>
            </p:cNvCxnSpPr>
            <p:nvPr/>
          </p:nvCxnSpPr>
          <p:spPr bwMode="auto">
            <a:xfrm flipV="1">
              <a:off x="6825669" y="1198179"/>
              <a:ext cx="710248" cy="34446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7199313" y="95250"/>
            <a:ext cx="306387" cy="460375"/>
          </p:xfrm>
          <a:graphic>
            <a:graphicData uri="http://schemas.openxmlformats.org/presentationml/2006/ole">
              <p:oleObj spid="_x0000_s427012" name="Equation" r:id="rId5" imgW="177480" imgH="266400" progId="Equation.3">
                <p:embed/>
              </p:oleObj>
            </a:graphicData>
          </a:graphic>
        </p:graphicFrame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7297738" y="2108527"/>
            <a:ext cx="350837" cy="460375"/>
          </p:xfrm>
          <a:graphic>
            <a:graphicData uri="http://schemas.openxmlformats.org/presentationml/2006/ole">
              <p:oleObj spid="_x0000_s427013" name="Equation" r:id="rId6" imgW="203040" imgH="266400" progId="Equation.3">
                <p:embed/>
              </p:oleObj>
            </a:graphicData>
          </a:graphic>
        </p:graphicFrame>
        <p:graphicFrame>
          <p:nvGraphicFramePr>
            <p:cNvPr id="424966" name="Object 6"/>
            <p:cNvGraphicFramePr>
              <a:graphicFrameLocks noChangeAspect="1"/>
            </p:cNvGraphicFramePr>
            <p:nvPr/>
          </p:nvGraphicFramePr>
          <p:xfrm>
            <a:off x="7631113" y="852488"/>
            <a:ext cx="241300" cy="438150"/>
          </p:xfrm>
          <a:graphic>
            <a:graphicData uri="http://schemas.openxmlformats.org/presentationml/2006/ole">
              <p:oleObj spid="_x0000_s427014" name="Equation" r:id="rId7" imgW="139680" imgH="253800" progId="Equation.3">
                <p:embed/>
              </p:oleObj>
            </a:graphicData>
          </a:graphic>
        </p:graphicFrame>
        <p:sp>
          <p:nvSpPr>
            <p:cNvPr id="53" name="Arc 52"/>
            <p:cNvSpPr/>
            <p:nvPr/>
          </p:nvSpPr>
          <p:spPr bwMode="auto">
            <a:xfrm>
              <a:off x="6332501" y="1161300"/>
              <a:ext cx="898634" cy="851338"/>
            </a:xfrm>
            <a:prstGeom prst="arc">
              <a:avLst>
                <a:gd name="adj1" fmla="val 17486468"/>
                <a:gd name="adj2" fmla="val 213748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78761" y="1008869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</a:t>
              </a:r>
              <a:endParaRPr lang="el-GR" i="1" dirty="0"/>
            </a:p>
          </p:txBody>
        </p:sp>
        <p:sp>
          <p:nvSpPr>
            <p:cNvPr id="56" name="Arc 55"/>
            <p:cNvSpPr/>
            <p:nvPr/>
          </p:nvSpPr>
          <p:spPr bwMode="auto">
            <a:xfrm flipH="1" flipV="1">
              <a:off x="6358718" y="1156045"/>
              <a:ext cx="704234" cy="814645"/>
            </a:xfrm>
            <a:prstGeom prst="arc">
              <a:avLst>
                <a:gd name="adj1" fmla="val 11103293"/>
                <a:gd name="adj2" fmla="val 139477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57764" y="1634325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</a:t>
              </a:r>
              <a:endParaRPr lang="el-GR" i="1" dirty="0"/>
            </a:p>
          </p:txBody>
        </p:sp>
      </p:grp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285750" y="546100"/>
          <a:ext cx="3081338" cy="1465263"/>
        </p:xfrm>
        <a:graphic>
          <a:graphicData uri="http://schemas.openxmlformats.org/presentationml/2006/ole">
            <p:oleObj spid="_x0000_s427015" name="Equation" r:id="rId8" imgW="1917360" imgH="914400" progId="Equation.3">
              <p:embed/>
            </p:oleObj>
          </a:graphicData>
        </a:graphic>
      </p:graphicFrame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97967" y="2400758"/>
            <a:ext cx="5314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Εκφράζουμε τα διανύματα του ηλεκτρικού πεδίου με τις δύο συνιστώσες τους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215900" y="3117850"/>
          <a:ext cx="5137150" cy="1809750"/>
        </p:xfrm>
        <a:graphic>
          <a:graphicData uri="http://schemas.openxmlformats.org/presentationml/2006/ole">
            <p:oleObj spid="_x0000_s427016" name="Equation" r:id="rId9" imgW="3200400" imgH="1130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4514850" y="1"/>
            <a:ext cx="4629150" cy="6227378"/>
            <a:chOff x="4514850" y="1"/>
            <a:chExt cx="4629150" cy="622737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533697" y="1"/>
              <a:ext cx="3610303" cy="62273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514850" y="3312652"/>
            <a:ext cx="114300" cy="203200"/>
          </p:xfrm>
          <a:graphic>
            <a:graphicData uri="http://schemas.openxmlformats.org/presentationml/2006/ole">
              <p:oleObj spid="_x0000_s428034" name="Equation" r:id="rId3" imgW="114120" imgH="203040" progId="Equation.3">
                <p:embed/>
              </p:oleObj>
            </a:graphicData>
          </a:graphic>
        </p:graphicFrame>
        <p:pic>
          <p:nvPicPr>
            <p:cNvPr id="17" name="Picture 7" descr="27819_2306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 l="57404" t="23831" r="2708" b="16269"/>
            <a:stretch>
              <a:fillRect/>
            </a:stretch>
          </p:blipFill>
          <p:spPr bwMode="auto">
            <a:xfrm rot="1980000">
              <a:off x="5863691" y="3569865"/>
              <a:ext cx="2711783" cy="2080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 bwMode="auto">
            <a:xfrm>
              <a:off x="6211614" y="3153103"/>
              <a:ext cx="1965960" cy="1768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6211615" y="4452440"/>
              <a:ext cx="2103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6810703" y="567559"/>
              <a:ext cx="0" cy="38594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463862" y="4477383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a</a:t>
              </a:r>
              <a:endParaRPr lang="el-GR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6456" y="4487889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b</a:t>
              </a:r>
              <a:endParaRPr lang="el-GR" sz="1600" dirty="0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8665847" y="4447204"/>
              <a:ext cx="2743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5649369" y="4457715"/>
              <a:ext cx="1828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8823434" y="4109521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x</a:t>
              </a:r>
              <a:endParaRPr lang="el-GR" dirty="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747620" y="1529252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36" name="Straight Connector 35"/>
            <p:cNvCxnSpPr>
              <a:stCxn id="34" idx="3"/>
            </p:cNvCxnSpPr>
            <p:nvPr/>
          </p:nvCxnSpPr>
          <p:spPr bwMode="auto">
            <a:xfrm flipH="1">
              <a:off x="6085489" y="1607301"/>
              <a:ext cx="675522" cy="268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34" idx="4"/>
            </p:cNvCxnSpPr>
            <p:nvPr/>
          </p:nvCxnSpPr>
          <p:spPr bwMode="auto">
            <a:xfrm>
              <a:off x="6793340" y="1620692"/>
              <a:ext cx="1562384" cy="26832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6174827" y="2942873"/>
              <a:ext cx="1619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1</a:t>
              </a:r>
              <a:endParaRPr lang="el-GR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77699" y="2953379"/>
              <a:ext cx="1619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baseline="-25000" dirty="0" smtClean="0"/>
                <a:t>2</a:t>
              </a:r>
              <a:endParaRPr lang="el-GR" dirty="0"/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5580993" y="4035972"/>
              <a:ext cx="898634" cy="851338"/>
            </a:xfrm>
            <a:prstGeom prst="arc">
              <a:avLst>
                <a:gd name="adj1" fmla="val 17486468"/>
                <a:gd name="adj2" fmla="val 213748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69147" y="3978137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</a:t>
              </a:r>
              <a:endParaRPr lang="el-GR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35529" y="3972877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</a:t>
              </a:r>
              <a:endParaRPr lang="el-GR" i="1" dirty="0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8019408" y="4030717"/>
              <a:ext cx="898634" cy="851338"/>
            </a:xfrm>
            <a:prstGeom prst="arc">
              <a:avLst>
                <a:gd name="adj1" fmla="val 11103293"/>
                <a:gd name="adj2" fmla="val 139477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49" name="Straight Connector 48"/>
            <p:cNvCxnSpPr>
              <a:stCxn id="34" idx="6"/>
            </p:cNvCxnSpPr>
            <p:nvPr/>
          </p:nvCxnSpPr>
          <p:spPr bwMode="auto">
            <a:xfrm>
              <a:off x="6839060" y="1574972"/>
              <a:ext cx="1097280" cy="15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6794137" y="1607301"/>
              <a:ext cx="426470" cy="74176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6810704" y="409904"/>
              <a:ext cx="299544" cy="116664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7246885" y="1177159"/>
              <a:ext cx="299544" cy="11666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6678295" y="5183029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Η1.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12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1365" y="273245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y</a:t>
              </a:r>
              <a:endParaRPr lang="el-GR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8445" y="1418903"/>
              <a:ext cx="1426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dirty="0" smtClean="0"/>
                <a:t>Σ</a:t>
              </a:r>
              <a:endParaRPr lang="el-GR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7135724" y="435398"/>
              <a:ext cx="426470" cy="7417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>
              <a:stCxn id="34" idx="7"/>
            </p:cNvCxnSpPr>
            <p:nvPr/>
          </p:nvCxnSpPr>
          <p:spPr bwMode="auto">
            <a:xfrm flipV="1">
              <a:off x="6825669" y="1198179"/>
              <a:ext cx="710248" cy="34446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7199313" y="95250"/>
            <a:ext cx="306387" cy="460375"/>
          </p:xfrm>
          <a:graphic>
            <a:graphicData uri="http://schemas.openxmlformats.org/presentationml/2006/ole">
              <p:oleObj spid="_x0000_s428035" name="Equation" r:id="rId5" imgW="177480" imgH="266400" progId="Equation.3">
                <p:embed/>
              </p:oleObj>
            </a:graphicData>
          </a:graphic>
        </p:graphicFrame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7297738" y="2108527"/>
            <a:ext cx="350837" cy="460375"/>
          </p:xfrm>
          <a:graphic>
            <a:graphicData uri="http://schemas.openxmlformats.org/presentationml/2006/ole">
              <p:oleObj spid="_x0000_s428036" name="Equation" r:id="rId6" imgW="203040" imgH="266400" progId="Equation.3">
                <p:embed/>
              </p:oleObj>
            </a:graphicData>
          </a:graphic>
        </p:graphicFrame>
        <p:graphicFrame>
          <p:nvGraphicFramePr>
            <p:cNvPr id="424966" name="Object 6"/>
            <p:cNvGraphicFramePr>
              <a:graphicFrameLocks noChangeAspect="1"/>
            </p:cNvGraphicFramePr>
            <p:nvPr/>
          </p:nvGraphicFramePr>
          <p:xfrm>
            <a:off x="7631113" y="852488"/>
            <a:ext cx="241300" cy="438150"/>
          </p:xfrm>
          <a:graphic>
            <a:graphicData uri="http://schemas.openxmlformats.org/presentationml/2006/ole">
              <p:oleObj spid="_x0000_s428037" name="Equation" r:id="rId7" imgW="139680" imgH="253800" progId="Equation.3">
                <p:embed/>
              </p:oleObj>
            </a:graphicData>
          </a:graphic>
        </p:graphicFrame>
        <p:sp>
          <p:nvSpPr>
            <p:cNvPr id="53" name="Arc 52"/>
            <p:cNvSpPr/>
            <p:nvPr/>
          </p:nvSpPr>
          <p:spPr bwMode="auto">
            <a:xfrm>
              <a:off x="6332501" y="1161300"/>
              <a:ext cx="898634" cy="851338"/>
            </a:xfrm>
            <a:prstGeom prst="arc">
              <a:avLst>
                <a:gd name="adj1" fmla="val 17486468"/>
                <a:gd name="adj2" fmla="val 213748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78761" y="1008869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</a:t>
              </a:r>
              <a:endParaRPr lang="el-GR" i="1" dirty="0"/>
            </a:p>
          </p:txBody>
        </p:sp>
        <p:sp>
          <p:nvSpPr>
            <p:cNvPr id="56" name="Arc 55"/>
            <p:cNvSpPr/>
            <p:nvPr/>
          </p:nvSpPr>
          <p:spPr bwMode="auto">
            <a:xfrm flipH="1" flipV="1">
              <a:off x="6358718" y="1156045"/>
              <a:ext cx="704234" cy="814645"/>
            </a:xfrm>
            <a:prstGeom prst="arc">
              <a:avLst>
                <a:gd name="adj1" fmla="val 11103293"/>
                <a:gd name="adj2" fmla="val 139477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57764" y="1634325"/>
              <a:ext cx="1202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</a:t>
              </a:r>
              <a:endParaRPr lang="el-GR" i="1" dirty="0"/>
            </a:p>
          </p:txBody>
        </p:sp>
      </p:grpSp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190500" y="593725"/>
          <a:ext cx="5100638" cy="1811338"/>
        </p:xfrm>
        <a:graphic>
          <a:graphicData uri="http://schemas.openxmlformats.org/presentationml/2006/ole">
            <p:oleObj spid="_x0000_s428039" name="Equation" r:id="rId8" imgW="3174840" imgH="1130040" progId="Equation.3">
              <p:embed/>
            </p:oleObj>
          </a:graphicData>
        </a:graphic>
      </p:graphicFrame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97967" y="3346689"/>
            <a:ext cx="5314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Οι συνιστώσες του συνολικού ηλεκτρικού πεδίου είναι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285750" y="4198938"/>
          <a:ext cx="5475288" cy="1827212"/>
        </p:xfrm>
        <a:graphic>
          <a:graphicData uri="http://schemas.openxmlformats.org/presentationml/2006/ole">
            <p:oleObj spid="_x0000_s428040" name="Equation" r:id="rId9" imgW="3377880" imgH="1130040" progId="Equation.3">
              <p:embed/>
            </p:oleObj>
          </a:graphicData>
        </a:graphic>
      </p:graphicFrame>
      <p:cxnSp>
        <p:nvCxnSpPr>
          <p:cNvPr id="64" name="Straight Arrow Connector 63"/>
          <p:cNvCxnSpPr/>
          <p:nvPr/>
        </p:nvCxnSpPr>
        <p:spPr bwMode="auto">
          <a:xfrm>
            <a:off x="6825668" y="1574175"/>
            <a:ext cx="73152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rot="16200000">
            <a:off x="6579184" y="1343457"/>
            <a:ext cx="4572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8372" y="914400"/>
            <a:ext cx="8560676" cy="609600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Το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δημιουργεί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μια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συνεχής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κατανομή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φορτίων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9545" y="1537762"/>
            <a:ext cx="5312979" cy="3970318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Μεθοδολογία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800" dirty="0" err="1" smtClean="0">
                <a:solidFill>
                  <a:srgbClr val="000000"/>
                </a:solidFill>
              </a:rPr>
              <a:t>Διαιρούμε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κατανομή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στοιχειώδη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φορτία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καθένα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από τα οποία έχει φορτίο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ucida Grande" pitchFamily="80" charset="0"/>
                <a:cs typeface="Arial" charset="0"/>
              </a:rPr>
              <a:t>Δ</a:t>
            </a:r>
            <a:r>
              <a:rPr lang="en-US" sz="1800" i="1" dirty="0" err="1" smtClean="0">
                <a:solidFill>
                  <a:srgbClr val="000000"/>
                </a:solidFill>
              </a:rPr>
              <a:t>q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800" dirty="0" err="1" smtClean="0">
                <a:solidFill>
                  <a:srgbClr val="000000"/>
                </a:solidFill>
              </a:rPr>
              <a:t>Υπολογίζουμε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ηλεκτρικό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     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δημιουργεί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καθ</a:t>
            </a:r>
            <a:r>
              <a:rPr lang="en-US" sz="1800" dirty="0" err="1" smtClean="0">
                <a:solidFill>
                  <a:srgbClr val="000000"/>
                </a:solidFill>
              </a:rPr>
              <a:t>ένα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από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αυτά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στοιχειώδη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σημείο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Σ.</a:t>
            </a:r>
            <a:r>
              <a:rPr lang="el-GR" sz="1800" dirty="0" smtClean="0">
                <a:solidFill>
                  <a:srgbClr val="000000"/>
                </a:solidFill>
              </a:rPr>
              <a:t> Είναι 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800" dirty="0" err="1" smtClean="0">
                <a:solidFill>
                  <a:srgbClr val="000000"/>
                </a:solidFill>
              </a:rPr>
              <a:t>Υπολογίζουμε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συνολικό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αθροίζοντας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τις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συνεισφορές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όλων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των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στοιχειωδών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φορτίων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Επειδή</a:t>
            </a:r>
            <a:r>
              <a:rPr lang="en-US" sz="1800" dirty="0" smtClean="0">
                <a:solidFill>
                  <a:srgbClr val="000000"/>
                </a:solidFill>
              </a:rPr>
              <a:t> η </a:t>
            </a:r>
            <a:r>
              <a:rPr lang="en-US" sz="1800" dirty="0" err="1" smtClean="0">
                <a:solidFill>
                  <a:srgbClr val="000000"/>
                </a:solidFill>
              </a:rPr>
              <a:t>κατανομή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συνεχής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Η1.5</a:t>
            </a:r>
          </a:p>
        </p:txBody>
      </p:sp>
      <p:pic>
        <p:nvPicPr>
          <p:cNvPr id="52229" name="Picture 7" descr="27819_23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488" y="1584634"/>
            <a:ext cx="29368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081" name="Object 1"/>
          <p:cNvGraphicFramePr>
            <a:graphicFrameLocks noChangeAspect="1"/>
          </p:cNvGraphicFramePr>
          <p:nvPr/>
        </p:nvGraphicFramePr>
        <p:xfrm>
          <a:off x="4173543" y="2691742"/>
          <a:ext cx="361950" cy="381000"/>
        </p:xfrm>
        <a:graphic>
          <a:graphicData uri="http://schemas.openxmlformats.org/presentationml/2006/ole">
            <p:oleObj spid="_x0000_s430081" name="Equation" r:id="rId5" imgW="241200" imgH="2538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02927" y="3679497"/>
          <a:ext cx="1554163" cy="657225"/>
        </p:xfrm>
        <a:graphic>
          <a:graphicData uri="http://schemas.openxmlformats.org/presentationml/2006/ole">
            <p:oleObj spid="_x0000_s430085" name="Equation" r:id="rId6" imgW="901440" imgH="380880" progId="Equation.3">
              <p:embed/>
            </p:oleObj>
          </a:graphicData>
        </a:graphic>
      </p:graphicFrame>
      <p:graphicFrame>
        <p:nvGraphicFramePr>
          <p:cNvPr id="430086" name="Object 6"/>
          <p:cNvGraphicFramePr>
            <a:graphicFrameLocks noChangeAspect="1"/>
          </p:cNvGraphicFramePr>
          <p:nvPr/>
        </p:nvGraphicFramePr>
        <p:xfrm>
          <a:off x="1884088" y="5571144"/>
          <a:ext cx="2995613" cy="701675"/>
        </p:xfrm>
        <a:graphic>
          <a:graphicData uri="http://schemas.openxmlformats.org/presentationml/2006/ole">
            <p:oleObj spid="_x0000_s430086" name="Equation" r:id="rId7" imgW="173988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Σ</a:t>
            </a:r>
            <a:r>
              <a:rPr lang="en-US" dirty="0" err="1" smtClean="0">
                <a:solidFill>
                  <a:srgbClr val="0D3857"/>
                </a:solidFill>
              </a:rPr>
              <a:t>υνεχής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κατανομή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φορτίων</a:t>
            </a:r>
            <a:r>
              <a:rPr lang="en-US" dirty="0" smtClean="0">
                <a:solidFill>
                  <a:srgbClr val="0D3857"/>
                </a:solidFill>
              </a:rPr>
              <a:t>: </a:t>
            </a:r>
            <a:r>
              <a:rPr lang="en-US" dirty="0" err="1" smtClean="0">
                <a:solidFill>
                  <a:srgbClr val="0D3857"/>
                </a:solidFill>
              </a:rPr>
              <a:t>Πυκνότητα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φορτίου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3161"/>
            <a:ext cx="8229600" cy="553998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l-GR" dirty="0" smtClean="0">
                <a:solidFill>
                  <a:srgbClr val="000000"/>
                </a:solidFill>
              </a:rPr>
              <a:t>Όταν ένα φορτίο </a:t>
            </a:r>
            <a:r>
              <a:rPr lang="en-US" dirty="0" smtClean="0">
                <a:solidFill>
                  <a:srgbClr val="000000"/>
                </a:solidFill>
              </a:rPr>
              <a:t>Q </a:t>
            </a:r>
            <a:r>
              <a:rPr lang="el-GR" dirty="0" smtClean="0">
                <a:solidFill>
                  <a:srgbClr val="000000"/>
                </a:solidFill>
              </a:rPr>
              <a:t>είναι κατανεμημένο ομοιόμορφα σε έναν όγκο </a:t>
            </a:r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l-GR" dirty="0" smtClean="0">
                <a:solidFill>
                  <a:srgbClr val="000000"/>
                </a:solidFill>
              </a:rPr>
              <a:t>, η </a:t>
            </a:r>
            <a:r>
              <a:rPr lang="el-GR" b="1" dirty="0" smtClean="0">
                <a:solidFill>
                  <a:srgbClr val="000000"/>
                </a:solidFill>
              </a:rPr>
              <a:t>χ</a:t>
            </a:r>
            <a:r>
              <a:rPr lang="en-US" b="1" dirty="0" err="1" smtClean="0">
                <a:solidFill>
                  <a:srgbClr val="000000"/>
                </a:solidFill>
              </a:rPr>
              <a:t>ωρική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πυκνότητα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φορτίου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sym typeface="Symbol"/>
              </a:rPr>
              <a:t></a:t>
            </a:r>
            <a:r>
              <a:rPr lang="en-US" dirty="0" smtClean="0">
                <a:solidFill>
                  <a:srgbClr val="000000"/>
                </a:solidFill>
              </a:rPr>
              <a:t> , </a:t>
            </a:r>
            <a:r>
              <a:rPr lang="el-GR" dirty="0" smtClean="0">
                <a:solidFill>
                  <a:srgbClr val="000000"/>
                </a:solidFill>
              </a:rPr>
              <a:t>ορίζεται σαν ο λόγος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3162608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l-GR" dirty="0" smtClean="0">
                <a:solidFill>
                  <a:srgbClr val="000000"/>
                </a:solidFill>
              </a:rPr>
              <a:t>Όταν ένα φορτίο </a:t>
            </a:r>
            <a:r>
              <a:rPr lang="en-US" dirty="0" smtClean="0">
                <a:solidFill>
                  <a:srgbClr val="000000"/>
                </a:solidFill>
              </a:rPr>
              <a:t>Q </a:t>
            </a:r>
            <a:r>
              <a:rPr lang="el-GR" dirty="0" smtClean="0">
                <a:solidFill>
                  <a:srgbClr val="000000"/>
                </a:solidFill>
              </a:rPr>
              <a:t>είναι κατανεμημένο ομοιόμορφα σε μιά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πιφάνεια εμβαδού 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kumimoji="0" lang="el-GR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η </a:t>
            </a:r>
            <a:r>
              <a:rPr lang="el-GR" b="1" kern="0" dirty="0" smtClean="0">
                <a:solidFill>
                  <a:srgbClr val="000000"/>
                </a:solidFill>
              </a:rPr>
              <a:t>ε</a:t>
            </a:r>
            <a:r>
              <a:rPr lang="en-US" b="1" kern="0" dirty="0" err="1" smtClean="0">
                <a:solidFill>
                  <a:srgbClr val="000000"/>
                </a:solidFill>
              </a:rPr>
              <a:t>πιφανειακή</a:t>
            </a:r>
            <a:r>
              <a:rPr lang="en-US" b="1" kern="0" dirty="0" smtClean="0">
                <a:solidFill>
                  <a:srgbClr val="000000"/>
                </a:solidFill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</a:rPr>
              <a:t>πυκνότητα</a:t>
            </a:r>
            <a:r>
              <a:rPr lang="en-US" b="1" kern="0" dirty="0" smtClean="0">
                <a:solidFill>
                  <a:srgbClr val="000000"/>
                </a:solidFill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</a:rPr>
              <a:t>φορτίου</a:t>
            </a:r>
            <a:r>
              <a:rPr kumimoji="0" lang="el-GR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kumimoji="0" lang="el-GR" sz="18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l-GR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  <a:sym typeface="Symbol"/>
              </a:rPr>
              <a:t>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, ορίζεται σαν ο λόγος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333" y="2182964"/>
          <a:ext cx="731838" cy="623888"/>
        </p:xfrm>
        <a:graphic>
          <a:graphicData uri="http://schemas.openxmlformats.org/presentationml/2006/ole">
            <p:oleObj spid="_x0000_s247809" name="Equation" r:id="rId4" imgW="431640" imgH="3682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087764" y="231519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l-GR" dirty="0" smtClean="0">
                <a:solidFill>
                  <a:srgbClr val="000000"/>
                </a:solidFill>
              </a:rPr>
              <a:t>με μονάδες </a:t>
            </a:r>
            <a:r>
              <a:rPr lang="en-US" dirty="0" smtClean="0">
                <a:solidFill>
                  <a:srgbClr val="000000"/>
                </a:solidFill>
              </a:rPr>
              <a:t>C/m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754864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2400"/>
              </a:spcBef>
              <a:defRPr/>
            </a:pPr>
            <a:r>
              <a:rPr lang="el-GR" dirty="0" smtClean="0">
                <a:solidFill>
                  <a:srgbClr val="000000"/>
                </a:solidFill>
              </a:rPr>
              <a:t>Όταν ένα φορτίο </a:t>
            </a:r>
            <a:r>
              <a:rPr lang="en-US" dirty="0" smtClean="0">
                <a:solidFill>
                  <a:srgbClr val="000000"/>
                </a:solidFill>
              </a:rPr>
              <a:t>Q </a:t>
            </a:r>
            <a:r>
              <a:rPr lang="el-GR" dirty="0" smtClean="0">
                <a:solidFill>
                  <a:srgbClr val="000000"/>
                </a:solidFill>
              </a:rPr>
              <a:t>είναι κατανεμημένο ομοιόμορφα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κατά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μήκος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μιας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ευθείας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μήκους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l,</a:t>
            </a:r>
            <a:r>
              <a:rPr kumimoji="0" lang="el-GR" sz="18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Arial Unicode MS" pitchFamily="34" charset="-128"/>
              </a:rPr>
              <a:t> η </a:t>
            </a:r>
            <a:r>
              <a:rPr lang="el-GR" b="1" kern="0" dirty="0" smtClean="0">
                <a:solidFill>
                  <a:srgbClr val="000000"/>
                </a:solidFill>
              </a:rPr>
              <a:t>γ</a:t>
            </a:r>
            <a:r>
              <a:rPr lang="en-US" b="1" kern="0" dirty="0" err="1" smtClean="0">
                <a:solidFill>
                  <a:srgbClr val="000000"/>
                </a:solidFill>
              </a:rPr>
              <a:t>ραμμική</a:t>
            </a:r>
            <a:r>
              <a:rPr lang="en-US" b="1" kern="0" dirty="0" smtClean="0">
                <a:solidFill>
                  <a:srgbClr val="000000"/>
                </a:solidFill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</a:rPr>
              <a:t>πυκνότητα</a:t>
            </a:r>
            <a:r>
              <a:rPr lang="en-US" b="1" kern="0" dirty="0" smtClean="0">
                <a:solidFill>
                  <a:srgbClr val="000000"/>
                </a:solidFill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</a:rPr>
              <a:t>φορτίου</a:t>
            </a:r>
            <a:r>
              <a:rPr lang="el-GR" kern="0" dirty="0" smtClean="0">
                <a:solidFill>
                  <a:srgbClr val="000000"/>
                </a:solidFill>
              </a:rPr>
              <a:t>, </a:t>
            </a:r>
            <a:r>
              <a:rPr lang="el-GR" i="1" kern="0" dirty="0" smtClean="0">
                <a:solidFill>
                  <a:srgbClr val="000000"/>
                </a:solidFill>
                <a:sym typeface="Symbol"/>
              </a:rPr>
              <a:t>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, ορίζεται σαν ο λόγος</a:t>
            </a: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66752" y="3780708"/>
          <a:ext cx="731838" cy="623888"/>
        </p:xfrm>
        <a:graphic>
          <a:graphicData uri="http://schemas.openxmlformats.org/presentationml/2006/ole">
            <p:oleObj spid="_x0000_s247810" name="Equation" r:id="rId5" imgW="431640" imgH="36828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063183" y="3912942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l-GR" dirty="0" smtClean="0">
                <a:solidFill>
                  <a:srgbClr val="000000"/>
                </a:solidFill>
              </a:rPr>
              <a:t>με μονάδες </a:t>
            </a:r>
            <a:r>
              <a:rPr lang="en-US" dirty="0" smtClean="0">
                <a:solidFill>
                  <a:srgbClr val="000000"/>
                </a:solidFill>
              </a:rPr>
              <a:t>C/m</a:t>
            </a:r>
            <a:r>
              <a:rPr lang="el-GR" baseline="30000" dirty="0" smtClean="0">
                <a:solidFill>
                  <a:srgbClr val="000000"/>
                </a:solidFill>
              </a:rPr>
              <a:t>2</a:t>
            </a:r>
            <a:endParaRPr lang="el-GR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14813" y="5408613"/>
          <a:ext cx="712787" cy="623887"/>
        </p:xfrm>
        <a:graphic>
          <a:graphicData uri="http://schemas.openxmlformats.org/presentationml/2006/ole">
            <p:oleObj spid="_x0000_s247811" name="Equation" r:id="rId6" imgW="419040" imgH="36828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102512" y="5540143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l-GR" dirty="0" smtClean="0">
                <a:solidFill>
                  <a:srgbClr val="000000"/>
                </a:solidFill>
              </a:rPr>
              <a:t>με μονάδες </a:t>
            </a:r>
            <a:r>
              <a:rPr lang="en-US" dirty="0" smtClean="0">
                <a:solidFill>
                  <a:srgbClr val="000000"/>
                </a:solidFill>
              </a:rPr>
              <a:t>C/m</a:t>
            </a:r>
            <a:endParaRPr lang="el-G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" grpId="0"/>
      <p:bldP spid="7" grpId="0"/>
      <p:bldP spid="8" grpId="0"/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775" y="2515850"/>
            <a:ext cx="61395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ΛΥΣΗ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448514" name="Equation" r:id="rId3" imgW="114120" imgH="203040" progId="Equation.3">
              <p:embed/>
            </p:oleObj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31775" y="2847523"/>
            <a:ext cx="867574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Έστω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ο άξονας της ράβδου, έστω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dx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είναι το μήκος ενός στοιχειώδους τμήματός της και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dq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είναι το φορτίο του τμήματος αυτού.  </a:t>
            </a:r>
          </a:p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Επειδή η ράβδος φέρει φορτίο ανά μονάδα μήκους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</a:rPr>
              <a:t>λ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, το φορτίο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dq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στο στοιχειώδες τμήμα είναι 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dq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=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  <a:sym typeface="Symbol"/>
              </a:rPr>
              <a:t>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dx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Βρίσκουμε την τιμή του ηλεκτρικού πεδίου που δημιουργεί το στοιχειώδες αυτό τμήμα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04953"/>
            <a:ext cx="4387522" cy="2246769"/>
          </a:xfrm>
        </p:spPr>
        <p:txBody>
          <a:bodyPr wrap="square" lIns="0" rIns="0">
            <a:spAutoFit/>
          </a:bodyPr>
          <a:lstStyle/>
          <a:p>
            <a:pPr marL="568325" lvl="1" indent="-568325" defTabSz="117475">
              <a:spcBef>
                <a:spcPts val="1200"/>
              </a:spcBef>
              <a:spcAft>
                <a:spcPts val="0"/>
              </a:spcAft>
              <a:tabLst>
                <a:tab pos="1946275" algn="l"/>
                <a:tab pos="3148013" algn="l"/>
              </a:tabLst>
            </a:pPr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  <a:latin typeface="Arial Unicode MS" pitchFamily="34" charset="-128"/>
              </a:rPr>
              <a:t>Η1.</a:t>
            </a:r>
            <a:r>
              <a:rPr lang="en-US" sz="1800" b="1" dirty="0" smtClean="0">
                <a:solidFill>
                  <a:srgbClr val="C00000"/>
                </a:solidFill>
                <a:latin typeface="Arial Unicode MS" pitchFamily="34" charset="-128"/>
              </a:rPr>
              <a:t>6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	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Μια ράβδος μήκους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Arial Unicode MS" pitchFamily="34" charset="-128"/>
              </a:rPr>
              <a:t>l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 = 1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.00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m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είναι ομοιόμορφα φορτισμένη με θετικό φορτίο ανά μονάδα μήκους </a:t>
            </a:r>
            <a:r>
              <a:rPr lang="el-GR" sz="1800" i="1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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και συνολικού φορτίου </a:t>
            </a:r>
            <a:r>
              <a:rPr lang="en-US" sz="1800" i="1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Q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= 5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μ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C.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Υπολογίστε το ηλεκτρικό πεδίο σε ένα σημείο Σ του άξονα της ράβδου, σε απόσταση </a:t>
            </a:r>
            <a:r>
              <a:rPr lang="el-GR" sz="1800" i="1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α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=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10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cm 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από το ένα άκρο της.</a:t>
            </a:r>
            <a:endParaRPr lang="en-US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824248" y="220423"/>
            <a:ext cx="4130566" cy="2128639"/>
            <a:chOff x="4824248" y="220423"/>
            <a:chExt cx="4130566" cy="212863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824248" y="220716"/>
              <a:ext cx="4130566" cy="212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V="1">
              <a:off x="5486404" y="1261241"/>
              <a:ext cx="3200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D385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486404" y="504497"/>
              <a:ext cx="0" cy="15450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5880538" y="1166648"/>
              <a:ext cx="2651760" cy="204952"/>
            </a:xfrm>
            <a:prstGeom prst="rect">
              <a:avLst/>
            </a:prstGeom>
            <a:gradFill flip="none" rotWithShape="1">
              <a:gsLst>
                <a:gs pos="48000">
                  <a:srgbClr val="FF6600"/>
                </a:gs>
                <a:gs pos="28000">
                  <a:srgbClr val="FFCC66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439075" y="1229725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5880538" y="1403131"/>
              <a:ext cx="0" cy="5044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8523966" y="1397871"/>
              <a:ext cx="0" cy="5044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880540" y="1749972"/>
              <a:ext cx="26517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5481147" y="1744717"/>
              <a:ext cx="4114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57" name="Rectangle 56"/>
            <p:cNvSpPr/>
            <p:nvPr/>
          </p:nvSpPr>
          <p:spPr>
            <a:xfrm>
              <a:off x="5626124" y="1754939"/>
              <a:ext cx="117020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l-GR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α</a:t>
              </a:r>
              <a:endParaRPr lang="el-GR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55570" y="1639317"/>
              <a:ext cx="2872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l</a:t>
              </a:r>
              <a:r>
                <a:rPr lang="el-GR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 </a:t>
              </a:r>
              <a:endParaRPr lang="el-GR" dirty="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679344" y="1161388"/>
              <a:ext cx="182880" cy="204952"/>
            </a:xfrm>
            <a:prstGeom prst="rect">
              <a:avLst/>
            </a:prstGeom>
            <a:gradFill>
              <a:gsLst>
                <a:gs pos="48000">
                  <a:srgbClr val="C00000"/>
                </a:gs>
                <a:gs pos="14000">
                  <a:srgbClr val="FFCC66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6679323" y="767259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6847489" y="777765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5481147" y="893379"/>
              <a:ext cx="11887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6847529" y="903885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6656175" y="514713"/>
              <a:ext cx="216406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err="1" smtClean="0">
                  <a:solidFill>
                    <a:srgbClr val="000000"/>
                  </a:solidFill>
                  <a:ea typeface="ＭＳ Ｐゴシック" pitchFamily="112" charset="-128"/>
                </a:rPr>
                <a:t>dx</a:t>
              </a:r>
              <a:endParaRPr lang="el-GR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941445" y="761709"/>
              <a:ext cx="2872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x</a:t>
              </a:r>
              <a:endParaRPr lang="el-GR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746380" y="1119059"/>
              <a:ext cx="102592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x</a:t>
              </a:r>
              <a:endParaRPr lang="el-GR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52863" y="220423"/>
              <a:ext cx="2872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y</a:t>
              </a:r>
              <a:endParaRPr lang="el-GR" dirty="0"/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 flipH="1">
              <a:off x="4918840" y="1258882"/>
              <a:ext cx="548640" cy="236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448520" name="Object 8"/>
            <p:cNvGraphicFramePr>
              <a:graphicFrameLocks noChangeAspect="1"/>
            </p:cNvGraphicFramePr>
            <p:nvPr/>
          </p:nvGraphicFramePr>
          <p:xfrm>
            <a:off x="4991100" y="752693"/>
            <a:ext cx="209550" cy="381000"/>
          </p:xfrm>
          <a:graphic>
            <a:graphicData uri="http://schemas.openxmlformats.org/presentationml/2006/ole">
              <p:oleObj spid="_x0000_s448520" name="Equation" r:id="rId4" imgW="139680" imgH="253800" progId="Equation.3">
                <p:embed/>
              </p:oleObj>
            </a:graphicData>
          </a:graphic>
        </p:graphicFrame>
        <p:sp>
          <p:nvSpPr>
            <p:cNvPr id="107" name="Rectangle 106"/>
            <p:cNvSpPr/>
            <p:nvPr/>
          </p:nvSpPr>
          <p:spPr>
            <a:xfrm>
              <a:off x="5205709" y="1318783"/>
              <a:ext cx="311304" cy="246221"/>
            </a:xfrm>
            <a:prstGeom prst="rect">
              <a:avLst/>
            </a:prstGeom>
            <a:noFill/>
          </p:spPr>
          <p:txBody>
            <a:bodyPr wrap="none" lIns="91440" tIns="0" rIns="91440" bIns="0">
              <a:spAutoFit/>
            </a:bodyPr>
            <a:lstStyle/>
            <a:p>
              <a:r>
                <a:rPr lang="el-GR" sz="1600" dirty="0" smtClean="0">
                  <a:solidFill>
                    <a:srgbClr val="000000"/>
                  </a:solidFill>
                  <a:ea typeface="ＭＳ Ｐゴシック" pitchFamily="112" charset="-128"/>
                </a:rPr>
                <a:t>Σ</a:t>
              </a:r>
              <a:endParaRPr lang="el-GR" dirty="0"/>
            </a:p>
          </p:txBody>
        </p:sp>
      </p:grpSp>
      <p:graphicFrame>
        <p:nvGraphicFramePr>
          <p:cNvPr id="448521" name="Object 5"/>
          <p:cNvGraphicFramePr>
            <a:graphicFrameLocks noChangeAspect="1"/>
          </p:cNvGraphicFramePr>
          <p:nvPr/>
        </p:nvGraphicFramePr>
        <p:xfrm>
          <a:off x="3062288" y="4623189"/>
          <a:ext cx="2216150" cy="612775"/>
        </p:xfrm>
        <a:graphic>
          <a:graphicData uri="http://schemas.openxmlformats.org/presentationml/2006/ole">
            <p:oleObj spid="_x0000_s448521" name="Equation" r:id="rId5" imgW="1371600" imgH="380880" progId="Equation.3">
              <p:embed/>
            </p:oleObj>
          </a:graphicData>
        </a:graphic>
      </p:graphicFrame>
      <p:sp>
        <p:nvSpPr>
          <p:cNvPr id="109" name="Rectangle 3"/>
          <p:cNvSpPr txBox="1">
            <a:spLocks noChangeArrowheads="1"/>
          </p:cNvSpPr>
          <p:nvPr/>
        </p:nvSpPr>
        <p:spPr bwMode="auto">
          <a:xfrm>
            <a:off x="231775" y="5369433"/>
            <a:ext cx="86757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Βρίσκουμε το συνολικό πεδίο στο Σ αθροίζοντας τις συνεισφορές όλων των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dx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(ολοκληρώνοντας)  από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 ως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+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l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48522" name="Object 10"/>
          <p:cNvGraphicFramePr>
            <a:graphicFrameLocks noChangeAspect="1"/>
          </p:cNvGraphicFramePr>
          <p:nvPr/>
        </p:nvGraphicFramePr>
        <p:xfrm>
          <a:off x="3030866" y="5972455"/>
          <a:ext cx="2405062" cy="812800"/>
        </p:xfrm>
        <a:graphic>
          <a:graphicData uri="http://schemas.openxmlformats.org/presentationml/2006/ole">
            <p:oleObj spid="_x0000_s448522" name="Equation" r:id="rId6" imgW="1396800" imgH="469800" progId="Equation.3">
              <p:embed/>
            </p:oleObj>
          </a:graphicData>
        </a:graphic>
      </p:graphicFrame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7513868" y="311484"/>
            <a:ext cx="12775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0" dirty="0" smtClean="0">
                <a:solidFill>
                  <a:srgbClr val="000000"/>
                </a:solidFill>
                <a:latin typeface="+mn-lt"/>
              </a:rPr>
              <a:t>Εικόνα </a:t>
            </a:r>
            <a:r>
              <a:rPr lang="el-GR" sz="1600" b="1" kern="0" dirty="0" smtClean="0">
                <a:solidFill>
                  <a:srgbClr val="000000"/>
                </a:solidFill>
                <a:latin typeface="+mn-lt"/>
              </a:rPr>
              <a:t>Η1.</a:t>
            </a:r>
            <a:r>
              <a:rPr lang="en-US" sz="1600" b="1" kern="0" dirty="0" smtClean="0">
                <a:solidFill>
                  <a:srgbClr val="000000"/>
                </a:solidFill>
                <a:latin typeface="+mn-lt"/>
              </a:rPr>
              <a:t>15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uiExpand="1" build="p"/>
      <p:bldP spid="1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449538" name="Equation" r:id="rId3" imgW="114120" imgH="203040" progId="Equation.3">
              <p:embed/>
            </p:oleObj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31775" y="593049"/>
            <a:ext cx="4450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Παρατηρούμε ότι οι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k</a:t>
            </a:r>
            <a:r>
              <a:rPr lang="en-US" kern="0" baseline="-25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και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  <a:sym typeface="Symbol"/>
              </a:rPr>
              <a:t>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 =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  <a:sym typeface="Symbol"/>
              </a:rPr>
              <a:t>Q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/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  <a:sym typeface="Symbol"/>
              </a:rPr>
              <a:t>l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είναι σταθερές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και μπορούν να βγουν έξω από το ολοκλήρωμα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107"/>
          <p:cNvGrpSpPr/>
          <p:nvPr/>
        </p:nvGrpSpPr>
        <p:grpSpPr>
          <a:xfrm>
            <a:off x="4824248" y="220423"/>
            <a:ext cx="4130566" cy="2128639"/>
            <a:chOff x="4824248" y="220423"/>
            <a:chExt cx="4130566" cy="212863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824248" y="220716"/>
              <a:ext cx="4130566" cy="212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V="1">
              <a:off x="5486404" y="1261241"/>
              <a:ext cx="3200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D385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486404" y="504497"/>
              <a:ext cx="0" cy="15450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5880538" y="1166648"/>
              <a:ext cx="2651760" cy="204952"/>
            </a:xfrm>
            <a:prstGeom prst="rect">
              <a:avLst/>
            </a:prstGeom>
            <a:gradFill flip="none" rotWithShape="1">
              <a:gsLst>
                <a:gs pos="48000">
                  <a:srgbClr val="FF6600"/>
                </a:gs>
                <a:gs pos="28000">
                  <a:srgbClr val="FFCC66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439075" y="1229725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5880538" y="1403131"/>
              <a:ext cx="0" cy="5044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8523966" y="1397871"/>
              <a:ext cx="0" cy="5044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880540" y="1749972"/>
              <a:ext cx="26517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5481147" y="1744717"/>
              <a:ext cx="4114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57" name="Rectangle 56"/>
            <p:cNvSpPr/>
            <p:nvPr/>
          </p:nvSpPr>
          <p:spPr>
            <a:xfrm>
              <a:off x="5626124" y="1754939"/>
              <a:ext cx="117020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l-GR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α</a:t>
              </a:r>
              <a:endParaRPr lang="el-GR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55570" y="1639317"/>
              <a:ext cx="2872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l</a:t>
              </a:r>
              <a:r>
                <a:rPr lang="el-GR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 </a:t>
              </a:r>
              <a:endParaRPr lang="el-GR" dirty="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679344" y="1161388"/>
              <a:ext cx="182880" cy="204952"/>
            </a:xfrm>
            <a:prstGeom prst="rect">
              <a:avLst/>
            </a:prstGeom>
            <a:gradFill>
              <a:gsLst>
                <a:gs pos="48000">
                  <a:srgbClr val="C00000"/>
                </a:gs>
                <a:gs pos="14000">
                  <a:srgbClr val="FFCC66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6679323" y="767259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6847489" y="777765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5481147" y="893379"/>
              <a:ext cx="11887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6847529" y="903885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6656175" y="514713"/>
              <a:ext cx="216406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err="1" smtClean="0">
                  <a:solidFill>
                    <a:srgbClr val="000000"/>
                  </a:solidFill>
                  <a:ea typeface="ＭＳ Ｐゴシック" pitchFamily="112" charset="-128"/>
                </a:rPr>
                <a:t>dx</a:t>
              </a:r>
              <a:endParaRPr lang="el-GR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941445" y="761709"/>
              <a:ext cx="2872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x</a:t>
              </a:r>
              <a:endParaRPr lang="el-GR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746380" y="1119059"/>
              <a:ext cx="102592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x</a:t>
              </a:r>
              <a:endParaRPr lang="el-GR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52863" y="220423"/>
              <a:ext cx="2872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y</a:t>
              </a:r>
              <a:endParaRPr lang="el-GR" dirty="0"/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 flipH="1">
              <a:off x="4918840" y="1258882"/>
              <a:ext cx="548640" cy="236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448520" name="Object 8"/>
            <p:cNvGraphicFramePr>
              <a:graphicFrameLocks noChangeAspect="1"/>
            </p:cNvGraphicFramePr>
            <p:nvPr/>
          </p:nvGraphicFramePr>
          <p:xfrm>
            <a:off x="4991100" y="752693"/>
            <a:ext cx="209550" cy="381000"/>
          </p:xfrm>
          <a:graphic>
            <a:graphicData uri="http://schemas.openxmlformats.org/presentationml/2006/ole">
              <p:oleObj spid="_x0000_s449539" name="Equation" r:id="rId4" imgW="139680" imgH="253800" progId="Equation.3">
                <p:embed/>
              </p:oleObj>
            </a:graphicData>
          </a:graphic>
        </p:graphicFrame>
        <p:sp>
          <p:nvSpPr>
            <p:cNvPr id="107" name="Rectangle 106"/>
            <p:cNvSpPr/>
            <p:nvPr/>
          </p:nvSpPr>
          <p:spPr>
            <a:xfrm>
              <a:off x="5205709" y="1318783"/>
              <a:ext cx="311304" cy="246221"/>
            </a:xfrm>
            <a:prstGeom prst="rect">
              <a:avLst/>
            </a:prstGeom>
            <a:noFill/>
          </p:spPr>
          <p:txBody>
            <a:bodyPr wrap="none" lIns="91440" tIns="0" rIns="91440" bIns="0">
              <a:spAutoFit/>
            </a:bodyPr>
            <a:lstStyle/>
            <a:p>
              <a:r>
                <a:rPr lang="el-GR" sz="1600" dirty="0" smtClean="0">
                  <a:solidFill>
                    <a:srgbClr val="000000"/>
                  </a:solidFill>
                  <a:ea typeface="ＭＳ Ｐゴシック" pitchFamily="112" charset="-128"/>
                </a:rPr>
                <a:t>Σ</a:t>
              </a:r>
              <a:endParaRPr lang="el-GR" dirty="0"/>
            </a:p>
          </p:txBody>
        </p:sp>
      </p:grpSp>
      <p:sp>
        <p:nvSpPr>
          <p:cNvPr id="109" name="Rectangle 3"/>
          <p:cNvSpPr txBox="1">
            <a:spLocks noChangeArrowheads="1"/>
          </p:cNvSpPr>
          <p:nvPr/>
        </p:nvSpPr>
        <p:spPr bwMode="auto">
          <a:xfrm>
            <a:off x="231775" y="2515869"/>
            <a:ext cx="867574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Υπολογίζουμε την τιμή του ολοκληρώματος 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</a:t>
            </a:r>
            <a:r>
              <a:rPr lang="en-US" sz="1600" i="1" kern="0" dirty="0" err="1" smtClean="0">
                <a:solidFill>
                  <a:srgbClr val="000000"/>
                </a:solidFill>
                <a:latin typeface="+mn-lt"/>
                <a:sym typeface="Symbol"/>
              </a:rPr>
              <a:t>dx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/</a:t>
            </a:r>
            <a:r>
              <a:rPr lang="en-US" sz="1600" i="1" kern="0" dirty="0" smtClean="0">
                <a:solidFill>
                  <a:srgbClr val="000000"/>
                </a:solidFill>
                <a:latin typeface="+mn-lt"/>
                <a:sym typeface="Symbol"/>
              </a:rPr>
              <a:t>x</a:t>
            </a:r>
            <a:r>
              <a:rPr lang="en-US" sz="1600" kern="0" baseline="30000" dirty="0" smtClean="0">
                <a:solidFill>
                  <a:srgbClr val="000000"/>
                </a:solidFill>
                <a:latin typeface="+mn-lt"/>
                <a:sym typeface="Symbo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 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(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βλ. Παράρτημα Β.5, σελ. 997)</a:t>
            </a:r>
          </a:p>
          <a:p>
            <a:pPr lvl="0" eaLnBrk="0" hangingPunct="0">
              <a:spcBef>
                <a:spcPct val="50000"/>
              </a:spcBef>
              <a:defRPr/>
            </a:pP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  <a:sym typeface="Symbol"/>
              </a:rPr>
              <a:t>Είναι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l-GR" sz="1600" kern="0" dirty="0" smtClean="0">
                <a:solidFill>
                  <a:srgbClr val="000000"/>
                </a:solidFill>
                <a:sym typeface="Symbol"/>
              </a:rPr>
              <a:t></a:t>
            </a:r>
            <a:r>
              <a:rPr lang="en-US" sz="1600" i="1" kern="0" dirty="0" err="1" smtClean="0">
                <a:solidFill>
                  <a:srgbClr val="000000"/>
                </a:solidFill>
                <a:sym typeface="Symbol"/>
              </a:rPr>
              <a:t>dx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/</a:t>
            </a:r>
            <a:r>
              <a:rPr lang="en-US" sz="1600" i="1" kern="0" dirty="0" smtClean="0">
                <a:solidFill>
                  <a:srgbClr val="000000"/>
                </a:solidFill>
                <a:sym typeface="Symbol"/>
              </a:rPr>
              <a:t>x</a:t>
            </a:r>
            <a:r>
              <a:rPr lang="en-US" sz="1600" kern="0" baseline="30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 =  1/</a:t>
            </a:r>
            <a:r>
              <a:rPr lang="en-US" sz="1600" i="1" kern="0" dirty="0" smtClean="0">
                <a:solidFill>
                  <a:srgbClr val="000000"/>
                </a:solidFill>
                <a:sym typeface="Symbol"/>
              </a:rPr>
              <a:t>x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 , 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επομένως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48522" name="Object 10"/>
          <p:cNvGraphicFramePr>
            <a:graphicFrameLocks noChangeAspect="1"/>
          </p:cNvGraphicFramePr>
          <p:nvPr/>
        </p:nvGraphicFramePr>
        <p:xfrm>
          <a:off x="1620838" y="1573213"/>
          <a:ext cx="1727200" cy="812800"/>
        </p:xfrm>
        <a:graphic>
          <a:graphicData uri="http://schemas.openxmlformats.org/presentationml/2006/ole">
            <p:oleObj spid="_x0000_s449541" name="Equation" r:id="rId5" imgW="1002960" imgH="469800" progId="Equation.3">
              <p:embed/>
            </p:oleObj>
          </a:graphicData>
        </a:graphic>
      </p:graphicFrame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 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49542" name="Object 10"/>
          <p:cNvGraphicFramePr>
            <a:graphicFrameLocks noChangeAspect="1"/>
          </p:cNvGraphicFramePr>
          <p:nvPr/>
        </p:nvGraphicFramePr>
        <p:xfrm>
          <a:off x="1608138" y="3333750"/>
          <a:ext cx="1966912" cy="812800"/>
        </p:xfrm>
        <a:graphic>
          <a:graphicData uri="http://schemas.openxmlformats.org/presentationml/2006/ole">
            <p:oleObj spid="_x0000_s449542" name="Equation" r:id="rId6" imgW="1143000" imgH="469800" progId="Equation.3">
              <p:embed/>
            </p:oleObj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452493" y="4334806"/>
          <a:ext cx="7805738" cy="746125"/>
        </p:xfrm>
        <a:graphic>
          <a:graphicData uri="http://schemas.openxmlformats.org/presentationml/2006/ole">
            <p:oleObj spid="_x0000_s449543" name="Equation" r:id="rId7" imgW="4533840" imgH="431640" progId="Equation.3">
              <p:embed/>
            </p:oleObj>
          </a:graphicData>
        </a:graphic>
      </p:graphicFrame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31775" y="5429250"/>
            <a:ext cx="86757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Αντικαθιστώντας τις τιμές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έχουμε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49544" name="Object 8"/>
          <p:cNvGraphicFramePr>
            <a:graphicFrameLocks noChangeAspect="1"/>
          </p:cNvGraphicFramePr>
          <p:nvPr/>
        </p:nvGraphicFramePr>
        <p:xfrm>
          <a:off x="1488474" y="5797550"/>
          <a:ext cx="5924550" cy="746125"/>
        </p:xfrm>
        <a:graphic>
          <a:graphicData uri="http://schemas.openxmlformats.org/presentationml/2006/ole">
            <p:oleObj spid="_x0000_s449544" name="Equation" r:id="rId8" imgW="3441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109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Διατήρηση του </a:t>
            </a:r>
            <a:r>
              <a:rPr lang="en-US" dirty="0" err="1" smtClean="0">
                <a:solidFill>
                  <a:srgbClr val="0D3857"/>
                </a:solidFill>
              </a:rPr>
              <a:t>ηλεκτρικ</a:t>
            </a:r>
            <a:r>
              <a:rPr lang="el-GR" dirty="0" smtClean="0">
                <a:solidFill>
                  <a:srgbClr val="0D3857"/>
                </a:solidFill>
              </a:rPr>
              <a:t>ού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</a:t>
            </a:r>
            <a:r>
              <a:rPr lang="el-GR" dirty="0" smtClean="0">
                <a:solidFill>
                  <a:srgbClr val="0D3857"/>
                </a:solidFill>
              </a:rPr>
              <a:t>ου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76999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απομονωμένο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σύστημα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πάντα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διατηρείται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4725144"/>
            <a:ext cx="40386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6" name="Picture 7" descr="27819_2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2949707" cy="39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2132856"/>
            <a:ext cx="51845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280988">
              <a:spcBef>
                <a:spcPts val="1800"/>
              </a:spcBef>
              <a:buClr>
                <a:srgbClr val="2187BA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τρίβουμε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</a:t>
            </a:r>
            <a:r>
              <a:rPr lang="en-US" dirty="0" err="1" smtClean="0">
                <a:solidFill>
                  <a:srgbClr val="000000"/>
                </a:solidFill>
              </a:rPr>
              <a:t>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γυάλινη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ράβδο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επάνω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μεταξωτό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ύφασμα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μ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εταφέρονται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ηλεκτρόνια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από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το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γυαλί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στο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μετάξι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endParaRPr lang="el-GR" kern="0" dirty="0" smtClean="0">
              <a:solidFill>
                <a:srgbClr val="000000"/>
              </a:solidFill>
              <a:latin typeface="+mn-lt"/>
            </a:endParaRPr>
          </a:p>
          <a:p>
            <a:pPr marL="398463" lvl="1" indent="-280988">
              <a:spcBef>
                <a:spcPts val="1800"/>
              </a:spcBef>
              <a:buClr>
                <a:srgbClr val="2187BA"/>
              </a:buClr>
              <a:buFont typeface="Wingdings" pitchFamily="2" charset="2"/>
              <a:buChar char="§"/>
            </a:pP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Κάθε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ηλεκτρόνιο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προσθέτει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ένα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αρνητικό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φορτίο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στο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μετάξι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 </a:t>
            </a:r>
            <a:endParaRPr lang="el-GR" kern="0" dirty="0" smtClean="0">
              <a:solidFill>
                <a:srgbClr val="000000"/>
              </a:solidFill>
              <a:latin typeface="+mn-lt"/>
            </a:endParaRPr>
          </a:p>
          <a:p>
            <a:pPr marL="398463" lvl="1" indent="-280988">
              <a:spcBef>
                <a:spcPts val="1800"/>
              </a:spcBef>
              <a:buClr>
                <a:srgbClr val="2187BA"/>
              </a:buClr>
              <a:buFont typeface="Wingdings" pitchFamily="2" charset="2"/>
              <a:buChar char="§"/>
            </a:pP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Στη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ράβδο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απομένει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ισόποσο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θετικό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φορτίο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98463" lvl="1" indent="-280988">
              <a:spcBef>
                <a:spcPts val="1800"/>
              </a:spcBef>
              <a:buClr>
                <a:srgbClr val="2187BA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ηλέκτριση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οφείλεται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μεταφορά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σώμα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άλλο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l-GR" dirty="0" smtClean="0">
                <a:solidFill>
                  <a:srgbClr val="000000"/>
                </a:solidFill>
              </a:rPr>
              <a:t> Δ</a:t>
            </a:r>
            <a:r>
              <a:rPr lang="en-US" dirty="0" err="1" smtClean="0">
                <a:solidFill>
                  <a:srgbClr val="000000"/>
                </a:solidFill>
              </a:rPr>
              <a:t>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δημιουργείται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l-GR" dirty="0" smtClean="0">
                <a:solidFill>
                  <a:srgbClr val="000000"/>
                </a:solidFill>
              </a:rPr>
              <a:t> από το μηδέν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775" y="2421258"/>
            <a:ext cx="61395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ΛΥΣΗ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31775" y="2961003"/>
            <a:ext cx="86757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24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Έστω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     το ηλεκτρικό πεδίο στο σημείο Σ το οποίο οφείλεται σε ένα στοιχειώδες τμήμα φορτίου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dq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του δακτυλίου. Το διάνυσμα       μπορεί να αναλυθεί σε δύο συνιστώσες, την αξονική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dE</a:t>
            </a:r>
            <a:r>
              <a:rPr lang="en-US" kern="0" baseline="-25000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και την κάθετη στον άξονα </a:t>
            </a:r>
            <a:r>
              <a:rPr lang="en-US" i="1" kern="0" dirty="0" err="1" smtClean="0">
                <a:solidFill>
                  <a:srgbClr val="000000"/>
                </a:solidFill>
              </a:rPr>
              <a:t>dE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y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lvl="0" eaLnBrk="0" hangingPunct="0">
              <a:spcBef>
                <a:spcPts val="24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Λόγω συμμετρίας, οι κάθετες συνιστώσες του πεδίου αλληλοαναιρούναι. Άρα μπορούμε να αγνοήσουμε τις συνιστώσες </a:t>
            </a:r>
            <a:r>
              <a:rPr lang="en-US" i="1" kern="0" dirty="0" err="1" smtClean="0">
                <a:solidFill>
                  <a:srgbClr val="000000"/>
                </a:solidFill>
              </a:rPr>
              <a:t>dE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y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l-GR" kern="0" dirty="0" smtClean="0">
                <a:solidFill>
                  <a:srgbClr val="000000"/>
                </a:solidFill>
              </a:rPr>
              <a:t>και να επικεντρωθούμε στις αξονικές συνιστώσες</a:t>
            </a:r>
            <a:r>
              <a:rPr lang="en-US" i="1" kern="0" dirty="0" smtClean="0">
                <a:solidFill>
                  <a:srgbClr val="000000"/>
                </a:solidFill>
              </a:rPr>
              <a:t> </a:t>
            </a:r>
            <a:r>
              <a:rPr lang="en-US" i="1" kern="0" dirty="0" err="1" smtClean="0">
                <a:solidFill>
                  <a:srgbClr val="000000"/>
                </a:solidFill>
              </a:rPr>
              <a:t>dE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x</a:t>
            </a:r>
            <a:r>
              <a:rPr lang="en-US" kern="0" dirty="0" smtClean="0">
                <a:solidFill>
                  <a:srgbClr val="000000"/>
                </a:solidFill>
              </a:rPr>
              <a:t>.</a:t>
            </a:r>
            <a:r>
              <a:rPr lang="el-GR" kern="0" dirty="0" smtClean="0">
                <a:solidFill>
                  <a:srgbClr val="000000"/>
                </a:solidFill>
              </a:rPr>
              <a:t> </a:t>
            </a:r>
            <a:endParaRPr lang="en-US" kern="0" dirty="0" smtClean="0">
              <a:solidFill>
                <a:srgbClr val="000000"/>
              </a:solidFill>
            </a:endParaRPr>
          </a:p>
          <a:p>
            <a:pPr lvl="0" eaLnBrk="0" hangingPunct="0">
              <a:spcBef>
                <a:spcPts val="24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</a:rPr>
              <a:t>Υπολογίζουμε την αξονική συσινστώσα </a:t>
            </a:r>
            <a:r>
              <a:rPr lang="en-US" i="1" kern="0" dirty="0" err="1" smtClean="0">
                <a:solidFill>
                  <a:srgbClr val="000000"/>
                </a:solidFill>
              </a:rPr>
              <a:t>dE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x</a:t>
            </a:r>
            <a:r>
              <a:rPr lang="el-GR" kern="0" dirty="0" smtClean="0">
                <a:solidFill>
                  <a:srgbClr val="000000"/>
                </a:solidFill>
              </a:rPr>
              <a:t> </a:t>
            </a:r>
            <a:r>
              <a:rPr lang="el-GR" kern="0" dirty="0" smtClean="0">
                <a:solidFill>
                  <a:srgbClr val="000000"/>
                </a:solidFill>
              </a:rPr>
              <a:t>που οφείλεται στο στοιχειώδες φορτίο </a:t>
            </a:r>
            <a:r>
              <a:rPr lang="en-US" i="1" kern="0" dirty="0" err="1" smtClean="0">
                <a:solidFill>
                  <a:srgbClr val="000000"/>
                </a:solidFill>
              </a:rPr>
              <a:t>dq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4" y="217331"/>
            <a:ext cx="4797425" cy="1969770"/>
          </a:xfrm>
        </p:spPr>
        <p:txBody>
          <a:bodyPr wrap="square" lIns="0" rIns="0">
            <a:spAutoFit/>
          </a:bodyPr>
          <a:lstStyle/>
          <a:p>
            <a:pPr marL="568325" lvl="1" indent="-568325" defTabSz="117475">
              <a:spcBef>
                <a:spcPts val="1200"/>
              </a:spcBef>
              <a:spcAft>
                <a:spcPts val="0"/>
              </a:spcAft>
              <a:tabLst>
                <a:tab pos="1946275" algn="l"/>
                <a:tab pos="3148013" algn="l"/>
              </a:tabLst>
            </a:pPr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  <a:latin typeface="Arial Unicode MS" pitchFamily="34" charset="-128"/>
              </a:rPr>
              <a:t>Η1.</a:t>
            </a:r>
            <a:r>
              <a:rPr lang="en-US" sz="1800" b="1" dirty="0" smtClean="0">
                <a:solidFill>
                  <a:srgbClr val="C00000"/>
                </a:solidFill>
                <a:latin typeface="Arial Unicode MS" pitchFamily="34" charset="-128"/>
              </a:rPr>
              <a:t>7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	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Ένας δακτύλιος ακτίνας </a:t>
            </a:r>
            <a:r>
              <a:rPr lang="el-GR" sz="1800" i="1" dirty="0" smtClean="0">
                <a:solidFill>
                  <a:schemeClr val="tx1"/>
                </a:solidFill>
                <a:latin typeface="Arial Unicode MS" pitchFamily="34" charset="-128"/>
              </a:rPr>
              <a:t>α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 = 10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.0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cm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φέρει φορτίο </a:t>
            </a:r>
            <a:r>
              <a:rPr lang="en-US" sz="1800" i="1" dirty="0" smtClean="0">
                <a:solidFill>
                  <a:schemeClr val="tx1"/>
                </a:solidFill>
                <a:latin typeface="Arial Unicode MS" pitchFamily="34" charset="-128"/>
              </a:rPr>
              <a:t>Q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= 1.00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μ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C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. Υπολογίστε το ηλεκτρικό πεδίο που δημιουργεί ο δακτύλιος σε ένα σημείο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Σ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πάνω στον κεντρικό άξονα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x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του δακτυλίου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,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σε απόσταση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x = 20.0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cm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από το κέντρο του (Εικ. Η1.16)</a:t>
            </a:r>
            <a:endParaRPr lang="en-US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graphicFrame>
        <p:nvGraphicFramePr>
          <p:cNvPr id="448521" name="Object 5"/>
          <p:cNvGraphicFramePr>
            <a:graphicFrameLocks noChangeAspect="1"/>
          </p:cNvGraphicFramePr>
          <p:nvPr/>
        </p:nvGraphicFramePr>
        <p:xfrm>
          <a:off x="2428875" y="5778500"/>
          <a:ext cx="3784600" cy="620713"/>
        </p:xfrm>
        <a:graphic>
          <a:graphicData uri="http://schemas.openxmlformats.org/presentationml/2006/ole">
            <p:oleObj spid="_x0000_s465924" name="Equation" r:id="rId3" imgW="2311200" imgH="380880" progId="Equation.3">
              <p:embed/>
            </p:oleObj>
          </a:graphicData>
        </a:graphic>
      </p:graphicFrame>
      <p:grpSp>
        <p:nvGrpSpPr>
          <p:cNvPr id="142" name="Group 141"/>
          <p:cNvGrpSpPr/>
          <p:nvPr/>
        </p:nvGrpSpPr>
        <p:grpSpPr>
          <a:xfrm>
            <a:off x="5174367" y="126119"/>
            <a:ext cx="3811981" cy="2600696"/>
            <a:chOff x="5174367" y="126119"/>
            <a:chExt cx="3811981" cy="2600696"/>
          </a:xfrm>
        </p:grpSpPr>
        <p:sp>
          <p:nvSpPr>
            <p:cNvPr id="44" name="Rectangle 43"/>
            <p:cNvSpPr/>
            <p:nvPr/>
          </p:nvSpPr>
          <p:spPr bwMode="auto">
            <a:xfrm>
              <a:off x="5174367" y="126119"/>
              <a:ext cx="3811981" cy="26006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910810" y="1367711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36607" y="871656"/>
              <a:ext cx="117020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l-GR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α</a:t>
              </a:r>
              <a:endParaRPr lang="el-GR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940382" y="165819"/>
              <a:ext cx="227626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err="1" smtClean="0">
                  <a:solidFill>
                    <a:srgbClr val="000000"/>
                  </a:solidFill>
                  <a:ea typeface="ＭＳ Ｐゴシック" pitchFamily="112" charset="-128"/>
                </a:rPr>
                <a:t>dq</a:t>
              </a:r>
              <a:endParaRPr lang="el-GR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731232" y="1708315"/>
              <a:ext cx="102592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x</a:t>
              </a:r>
              <a:endParaRPr lang="el-GR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834007" y="821555"/>
              <a:ext cx="25359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r</a:t>
              </a:r>
              <a:endParaRPr lang="el-GR" dirty="0"/>
            </a:p>
          </p:txBody>
        </p:sp>
        <p:graphicFrame>
          <p:nvGraphicFramePr>
            <p:cNvPr id="448520" name="Object 8"/>
            <p:cNvGraphicFramePr>
              <a:graphicFrameLocks noChangeAspect="1"/>
            </p:cNvGraphicFramePr>
            <p:nvPr/>
          </p:nvGraphicFramePr>
          <p:xfrm>
            <a:off x="8318500" y="1985963"/>
            <a:ext cx="301625" cy="350837"/>
          </p:xfrm>
          <a:graphic>
            <a:graphicData uri="http://schemas.openxmlformats.org/presentationml/2006/ole">
              <p:oleObj spid="_x0000_s465923" name="Equation" r:id="rId4" imgW="228600" imgH="266400" progId="Equation.3">
                <p:embed/>
              </p:oleObj>
            </a:graphicData>
          </a:graphic>
        </p:graphicFrame>
        <p:grpSp>
          <p:nvGrpSpPr>
            <p:cNvPr id="70" name="Group 69"/>
            <p:cNvGrpSpPr/>
            <p:nvPr/>
          </p:nvGrpSpPr>
          <p:grpSpPr>
            <a:xfrm rot="356482">
              <a:off x="5412078" y="445731"/>
              <a:ext cx="1024760" cy="1954924"/>
              <a:chOff x="6353502" y="2065284"/>
              <a:chExt cx="1024760" cy="1954924"/>
            </a:xfrm>
          </p:grpSpPr>
          <p:sp>
            <p:nvSpPr>
              <p:cNvPr id="35" name="Donut 34"/>
              <p:cNvSpPr/>
              <p:nvPr/>
            </p:nvSpPr>
            <p:spPr bwMode="auto">
              <a:xfrm>
                <a:off x="6353502" y="2065284"/>
                <a:ext cx="1024760" cy="1954924"/>
              </a:xfrm>
              <a:prstGeom prst="donut">
                <a:avLst>
                  <a:gd name="adj" fmla="val 17838"/>
                </a:avLst>
              </a:prstGeom>
              <a:gradFill flip="none" rotWithShape="1">
                <a:gsLst>
                  <a:gs pos="22000">
                    <a:srgbClr val="FF5050"/>
                  </a:gs>
                  <a:gs pos="63000">
                    <a:srgbClr val="FF9933"/>
                  </a:gs>
                  <a:gs pos="100000">
                    <a:srgbClr val="FF5050"/>
                  </a:gs>
                </a:gsLst>
                <a:path path="rect">
                  <a:fillToRect r="100000" b="100000"/>
                </a:path>
                <a:tileRect l="-100000" t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6811226" y="2065623"/>
                <a:ext cx="157882" cy="200642"/>
              </a:xfrm>
              <a:custGeom>
                <a:avLst/>
                <a:gdLst>
                  <a:gd name="connsiteX0" fmla="*/ 0 w 157882"/>
                  <a:gd name="connsiteY0" fmla="*/ 0 h 200642"/>
                  <a:gd name="connsiteX1" fmla="*/ 52627 w 157882"/>
                  <a:gd name="connsiteY1" fmla="*/ 29603 h 200642"/>
                  <a:gd name="connsiteX2" fmla="*/ 85519 w 157882"/>
                  <a:gd name="connsiteY2" fmla="*/ 69073 h 200642"/>
                  <a:gd name="connsiteX3" fmla="*/ 78941 w 157882"/>
                  <a:gd name="connsiteY3" fmla="*/ 124990 h 200642"/>
                  <a:gd name="connsiteX4" fmla="*/ 65784 w 157882"/>
                  <a:gd name="connsiteY4" fmla="*/ 157882 h 200642"/>
                  <a:gd name="connsiteX5" fmla="*/ 39470 w 157882"/>
                  <a:gd name="connsiteY5" fmla="*/ 180906 h 200642"/>
                  <a:gd name="connsiteX6" fmla="*/ 111833 w 157882"/>
                  <a:gd name="connsiteY6" fmla="*/ 200642 h 200642"/>
                  <a:gd name="connsiteX7" fmla="*/ 144725 w 157882"/>
                  <a:gd name="connsiteY7" fmla="*/ 164460 h 200642"/>
                  <a:gd name="connsiteX8" fmla="*/ 157882 w 157882"/>
                  <a:gd name="connsiteY8" fmla="*/ 118412 h 200642"/>
                  <a:gd name="connsiteX9" fmla="*/ 154592 w 157882"/>
                  <a:gd name="connsiteY9" fmla="*/ 59206 h 200642"/>
                  <a:gd name="connsiteX10" fmla="*/ 128279 w 157882"/>
                  <a:gd name="connsiteY10" fmla="*/ 23024 h 200642"/>
                  <a:gd name="connsiteX11" fmla="*/ 105254 w 157882"/>
                  <a:gd name="connsiteY11" fmla="*/ 9868 h 20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7882" h="200642">
                    <a:moveTo>
                      <a:pt x="0" y="0"/>
                    </a:moveTo>
                    <a:lnTo>
                      <a:pt x="52627" y="29603"/>
                    </a:lnTo>
                    <a:lnTo>
                      <a:pt x="85519" y="69073"/>
                    </a:lnTo>
                    <a:lnTo>
                      <a:pt x="78941" y="124990"/>
                    </a:lnTo>
                    <a:lnTo>
                      <a:pt x="65784" y="157882"/>
                    </a:lnTo>
                    <a:lnTo>
                      <a:pt x="39470" y="180906"/>
                    </a:lnTo>
                    <a:lnTo>
                      <a:pt x="111833" y="200642"/>
                    </a:lnTo>
                    <a:lnTo>
                      <a:pt x="144725" y="164460"/>
                    </a:lnTo>
                    <a:lnTo>
                      <a:pt x="157882" y="118412"/>
                    </a:lnTo>
                    <a:lnTo>
                      <a:pt x="154592" y="59206"/>
                    </a:lnTo>
                    <a:lnTo>
                      <a:pt x="128279" y="23024"/>
                    </a:lnTo>
                    <a:lnTo>
                      <a:pt x="105254" y="986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 bwMode="auto">
            <a:xfrm flipH="1">
              <a:off x="5898763" y="554401"/>
              <a:ext cx="161804" cy="12223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6138523" y="581680"/>
              <a:ext cx="1737360" cy="11147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Arc 92"/>
            <p:cNvSpPr/>
            <p:nvPr/>
          </p:nvSpPr>
          <p:spPr bwMode="auto">
            <a:xfrm>
              <a:off x="7442556" y="1325526"/>
              <a:ext cx="831272" cy="724394"/>
            </a:xfrm>
            <a:prstGeom prst="arc">
              <a:avLst>
                <a:gd name="adj1" fmla="val 11270273"/>
                <a:gd name="adj2" fmla="val 1278361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.</a:t>
              </a:r>
              <a:endPara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316105" y="1397576"/>
              <a:ext cx="107402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  <a:sym typeface="Symbol"/>
                </a:rPr>
                <a:t></a:t>
              </a:r>
              <a:endParaRPr lang="el-GR" dirty="0"/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>
              <a:off x="5905386" y="1530139"/>
              <a:ext cx="1964681" cy="282277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922518" y="1411111"/>
              <a:ext cx="2755071" cy="4131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D385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120000">
              <a:off x="7934936" y="1712791"/>
              <a:ext cx="528897" cy="6399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H="1">
              <a:off x="7846316" y="1730436"/>
              <a:ext cx="40733" cy="29573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7917568" y="1729288"/>
              <a:ext cx="498764" cy="34438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 flipV="1">
              <a:off x="7846316" y="1990545"/>
              <a:ext cx="522516" cy="831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60000" flipH="1">
              <a:off x="8404457" y="1776789"/>
              <a:ext cx="23752" cy="2968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1" name="Rectangle 100"/>
            <p:cNvSpPr/>
            <p:nvPr/>
          </p:nvSpPr>
          <p:spPr>
            <a:xfrm>
              <a:off x="6698192" y="1576599"/>
              <a:ext cx="2872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x</a:t>
              </a:r>
              <a:endParaRPr lang="el-GR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767506" y="1373650"/>
              <a:ext cx="311304" cy="246221"/>
            </a:xfrm>
            <a:prstGeom prst="rect">
              <a:avLst/>
            </a:prstGeom>
            <a:noFill/>
          </p:spPr>
          <p:txBody>
            <a:bodyPr wrap="none" lIns="91440" tIns="0" rIns="91440" bIns="0">
              <a:spAutoFit/>
            </a:bodyPr>
            <a:lstStyle/>
            <a:p>
              <a:r>
                <a:rPr lang="el-GR" sz="1600" dirty="0" smtClean="0">
                  <a:solidFill>
                    <a:srgbClr val="000000"/>
                  </a:solidFill>
                  <a:ea typeface="ＭＳ Ｐゴシック" pitchFamily="112" charset="-128"/>
                </a:rPr>
                <a:t>Σ</a:t>
              </a:r>
              <a:endParaRPr lang="el-GR" dirty="0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844460" y="1662611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aphicFrame>
          <p:nvGraphicFramePr>
            <p:cNvPr id="465926" name="Object 8"/>
            <p:cNvGraphicFramePr>
              <a:graphicFrameLocks noChangeAspect="1"/>
            </p:cNvGraphicFramePr>
            <p:nvPr/>
          </p:nvGraphicFramePr>
          <p:xfrm>
            <a:off x="8246098" y="1496686"/>
            <a:ext cx="338137" cy="246063"/>
          </p:xfrm>
          <a:graphic>
            <a:graphicData uri="http://schemas.openxmlformats.org/presentationml/2006/ole">
              <p:oleObj spid="_x0000_s465926" name="Equation" r:id="rId5" imgW="279360" imgH="203040" progId="Equation.3">
                <p:embed/>
              </p:oleObj>
            </a:graphicData>
          </a:graphic>
        </p:graphicFrame>
        <p:graphicFrame>
          <p:nvGraphicFramePr>
            <p:cNvPr id="465927" name="Object 8"/>
            <p:cNvGraphicFramePr>
              <a:graphicFrameLocks noChangeAspect="1"/>
            </p:cNvGraphicFramePr>
            <p:nvPr/>
          </p:nvGraphicFramePr>
          <p:xfrm>
            <a:off x="7627860" y="2027161"/>
            <a:ext cx="338138" cy="277813"/>
          </p:xfrm>
          <a:graphic>
            <a:graphicData uri="http://schemas.openxmlformats.org/presentationml/2006/ole">
              <p:oleObj spid="_x0000_s465927" name="Equation" r:id="rId6" imgW="279360" imgH="228600" progId="Equation.3">
                <p:embed/>
              </p:oleObj>
            </a:graphicData>
          </a:graphic>
        </p:graphicFrame>
        <p:sp>
          <p:nvSpPr>
            <p:cNvPr id="130" name="Rectangle 3"/>
            <p:cNvSpPr txBox="1">
              <a:spLocks noChangeArrowheads="1"/>
            </p:cNvSpPr>
            <p:nvPr/>
          </p:nvSpPr>
          <p:spPr bwMode="auto">
            <a:xfrm>
              <a:off x="7366043" y="247188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</a:t>
              </a: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Η1.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16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873513" y="2833640"/>
          <a:ext cx="356202" cy="414320"/>
        </p:xfrm>
        <a:graphic>
          <a:graphicData uri="http://schemas.openxmlformats.org/presentationml/2006/ole">
            <p:oleObj spid="_x0000_s465928" name="Equation" r:id="rId7" imgW="228600" imgH="266400" progId="Equation.3">
              <p:embed/>
            </p:oleObj>
          </a:graphicData>
        </a:graphic>
      </p:graphicFrame>
      <p:graphicFrame>
        <p:nvGraphicFramePr>
          <p:cNvPr id="465929" name="Object 8"/>
          <p:cNvGraphicFramePr>
            <a:graphicFrameLocks noChangeAspect="1"/>
          </p:cNvGraphicFramePr>
          <p:nvPr/>
        </p:nvGraphicFramePr>
        <p:xfrm>
          <a:off x="4936961" y="3097986"/>
          <a:ext cx="357187" cy="414337"/>
        </p:xfrm>
        <a:graphic>
          <a:graphicData uri="http://schemas.openxmlformats.org/presentationml/2006/ole">
            <p:oleObj spid="_x0000_s465929" name="Equation" r:id="rId8" imgW="22860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466946" name="Equation" r:id="rId3" imgW="114120" imgH="203040" progId="Equation.3">
              <p:embed/>
            </p:oleObj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31775" y="640348"/>
            <a:ext cx="48604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</a:rPr>
              <a:t>Από </a:t>
            </a:r>
            <a:r>
              <a:rPr lang="el-GR" kern="0" dirty="0" smtClean="0">
                <a:solidFill>
                  <a:srgbClr val="000000"/>
                </a:solidFill>
              </a:rPr>
              <a:t>τη γεωμετρία του ορθογωνίου τριγώνου, υπολογίζουμε το </a:t>
            </a:r>
            <a:r>
              <a:rPr lang="en-US" kern="0" dirty="0" err="1" smtClean="0">
                <a:solidFill>
                  <a:srgbClr val="000000"/>
                </a:solidFill>
              </a:rPr>
              <a:t>cos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.</a:t>
            </a:r>
            <a:endParaRPr lang="en-US" i="1" kern="0" dirty="0" smtClean="0">
              <a:solidFill>
                <a:srgbClr val="000000"/>
              </a:solidFill>
            </a:endParaRPr>
          </a:p>
        </p:txBody>
      </p:sp>
      <p:sp>
        <p:nvSpPr>
          <p:cNvPr id="109" name="Rectangle 3"/>
          <p:cNvSpPr txBox="1">
            <a:spLocks noChangeArrowheads="1"/>
          </p:cNvSpPr>
          <p:nvPr/>
        </p:nvSpPr>
        <p:spPr bwMode="auto">
          <a:xfrm>
            <a:off x="231775" y="3815255"/>
            <a:ext cx="867574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Όλα τα σημεία του δακτυλίου συνεισφέρουν εξίσου στο πεδίο στο σημείο Σ επειδή ισαπέχουν από αυτό. </a:t>
            </a:r>
          </a:p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Ολοκληρώνοντας, βρίσκουμε το συνολικό πεδίο στο σημείο Σ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kumimoji="0" lang="en-US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 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74367" y="126119"/>
            <a:ext cx="3811981" cy="2600696"/>
            <a:chOff x="5174367" y="126119"/>
            <a:chExt cx="3811981" cy="2600696"/>
          </a:xfrm>
        </p:grpSpPr>
        <p:sp>
          <p:nvSpPr>
            <p:cNvPr id="36" name="Rectangle 35"/>
            <p:cNvSpPr/>
            <p:nvPr/>
          </p:nvSpPr>
          <p:spPr bwMode="auto">
            <a:xfrm>
              <a:off x="5174367" y="126119"/>
              <a:ext cx="3811981" cy="26006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910810" y="1367711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36607" y="871656"/>
              <a:ext cx="117020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l-GR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α</a:t>
              </a:r>
              <a:endParaRPr lang="el-G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40382" y="165819"/>
              <a:ext cx="227626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err="1" smtClean="0">
                  <a:solidFill>
                    <a:srgbClr val="000000"/>
                  </a:solidFill>
                  <a:ea typeface="ＭＳ Ｐゴシック" pitchFamily="112" charset="-128"/>
                </a:rPr>
                <a:t>dq</a:t>
              </a:r>
              <a:endParaRPr lang="el-G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31232" y="1708315"/>
              <a:ext cx="102592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x</a:t>
              </a:r>
              <a:endParaRPr lang="el-G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34007" y="821555"/>
              <a:ext cx="25359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r</a:t>
              </a:r>
              <a:endParaRPr lang="el-GR" dirty="0"/>
            </a:p>
          </p:txBody>
        </p:sp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8318500" y="1985963"/>
            <a:ext cx="301625" cy="350837"/>
          </p:xfrm>
          <a:graphic>
            <a:graphicData uri="http://schemas.openxmlformats.org/presentationml/2006/ole">
              <p:oleObj spid="_x0000_s466952" name="Equation" r:id="rId4" imgW="228600" imgH="266400" progId="Equation.3">
                <p:embed/>
              </p:oleObj>
            </a:graphicData>
          </a:graphic>
        </p:graphicFrame>
        <p:grpSp>
          <p:nvGrpSpPr>
            <p:cNvPr id="45" name="Group 69"/>
            <p:cNvGrpSpPr/>
            <p:nvPr/>
          </p:nvGrpSpPr>
          <p:grpSpPr>
            <a:xfrm rot="356482">
              <a:off x="5412078" y="445731"/>
              <a:ext cx="1024760" cy="1954924"/>
              <a:chOff x="6353502" y="2065284"/>
              <a:chExt cx="1024760" cy="1954924"/>
            </a:xfrm>
          </p:grpSpPr>
          <p:sp>
            <p:nvSpPr>
              <p:cNvPr id="79" name="Donut 78"/>
              <p:cNvSpPr/>
              <p:nvPr/>
            </p:nvSpPr>
            <p:spPr bwMode="auto">
              <a:xfrm>
                <a:off x="6353502" y="2065284"/>
                <a:ext cx="1024760" cy="1954924"/>
              </a:xfrm>
              <a:prstGeom prst="donut">
                <a:avLst>
                  <a:gd name="adj" fmla="val 17838"/>
                </a:avLst>
              </a:prstGeom>
              <a:gradFill flip="none" rotWithShape="1">
                <a:gsLst>
                  <a:gs pos="22000">
                    <a:srgbClr val="FF5050"/>
                  </a:gs>
                  <a:gs pos="63000">
                    <a:srgbClr val="FF9933"/>
                  </a:gs>
                  <a:gs pos="100000">
                    <a:srgbClr val="FF5050"/>
                  </a:gs>
                </a:gsLst>
                <a:path path="rect">
                  <a:fillToRect r="100000" b="100000"/>
                </a:path>
                <a:tileRect l="-100000" t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6811226" y="2065623"/>
                <a:ext cx="157882" cy="200642"/>
              </a:xfrm>
              <a:custGeom>
                <a:avLst/>
                <a:gdLst>
                  <a:gd name="connsiteX0" fmla="*/ 0 w 157882"/>
                  <a:gd name="connsiteY0" fmla="*/ 0 h 200642"/>
                  <a:gd name="connsiteX1" fmla="*/ 52627 w 157882"/>
                  <a:gd name="connsiteY1" fmla="*/ 29603 h 200642"/>
                  <a:gd name="connsiteX2" fmla="*/ 85519 w 157882"/>
                  <a:gd name="connsiteY2" fmla="*/ 69073 h 200642"/>
                  <a:gd name="connsiteX3" fmla="*/ 78941 w 157882"/>
                  <a:gd name="connsiteY3" fmla="*/ 124990 h 200642"/>
                  <a:gd name="connsiteX4" fmla="*/ 65784 w 157882"/>
                  <a:gd name="connsiteY4" fmla="*/ 157882 h 200642"/>
                  <a:gd name="connsiteX5" fmla="*/ 39470 w 157882"/>
                  <a:gd name="connsiteY5" fmla="*/ 180906 h 200642"/>
                  <a:gd name="connsiteX6" fmla="*/ 111833 w 157882"/>
                  <a:gd name="connsiteY6" fmla="*/ 200642 h 200642"/>
                  <a:gd name="connsiteX7" fmla="*/ 144725 w 157882"/>
                  <a:gd name="connsiteY7" fmla="*/ 164460 h 200642"/>
                  <a:gd name="connsiteX8" fmla="*/ 157882 w 157882"/>
                  <a:gd name="connsiteY8" fmla="*/ 118412 h 200642"/>
                  <a:gd name="connsiteX9" fmla="*/ 154592 w 157882"/>
                  <a:gd name="connsiteY9" fmla="*/ 59206 h 200642"/>
                  <a:gd name="connsiteX10" fmla="*/ 128279 w 157882"/>
                  <a:gd name="connsiteY10" fmla="*/ 23024 h 200642"/>
                  <a:gd name="connsiteX11" fmla="*/ 105254 w 157882"/>
                  <a:gd name="connsiteY11" fmla="*/ 9868 h 20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7882" h="200642">
                    <a:moveTo>
                      <a:pt x="0" y="0"/>
                    </a:moveTo>
                    <a:lnTo>
                      <a:pt x="52627" y="29603"/>
                    </a:lnTo>
                    <a:lnTo>
                      <a:pt x="85519" y="69073"/>
                    </a:lnTo>
                    <a:lnTo>
                      <a:pt x="78941" y="124990"/>
                    </a:lnTo>
                    <a:lnTo>
                      <a:pt x="65784" y="157882"/>
                    </a:lnTo>
                    <a:lnTo>
                      <a:pt x="39470" y="180906"/>
                    </a:lnTo>
                    <a:lnTo>
                      <a:pt x="111833" y="200642"/>
                    </a:lnTo>
                    <a:lnTo>
                      <a:pt x="144725" y="164460"/>
                    </a:lnTo>
                    <a:lnTo>
                      <a:pt x="157882" y="118412"/>
                    </a:lnTo>
                    <a:lnTo>
                      <a:pt x="154592" y="59206"/>
                    </a:lnTo>
                    <a:lnTo>
                      <a:pt x="128279" y="23024"/>
                    </a:lnTo>
                    <a:lnTo>
                      <a:pt x="105254" y="986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 bwMode="auto">
            <a:xfrm flipH="1">
              <a:off x="5898763" y="554401"/>
              <a:ext cx="161804" cy="12223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6138523" y="581680"/>
              <a:ext cx="1737360" cy="11147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Arc 53"/>
            <p:cNvSpPr/>
            <p:nvPr/>
          </p:nvSpPr>
          <p:spPr bwMode="auto">
            <a:xfrm>
              <a:off x="7442556" y="1325526"/>
              <a:ext cx="831272" cy="724394"/>
            </a:xfrm>
            <a:prstGeom prst="arc">
              <a:avLst>
                <a:gd name="adj1" fmla="val 11270273"/>
                <a:gd name="adj2" fmla="val 1278361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.</a:t>
              </a:r>
              <a:endPara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16105" y="1397576"/>
              <a:ext cx="107402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  <a:sym typeface="Symbol"/>
                </a:rPr>
                <a:t></a:t>
              </a:r>
              <a:endParaRPr lang="el-GR" dirty="0"/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5905386" y="1530139"/>
              <a:ext cx="1964681" cy="282277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5922518" y="1411111"/>
              <a:ext cx="2755071" cy="4131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D385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rot="120000">
              <a:off x="7934936" y="1712791"/>
              <a:ext cx="528897" cy="6399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H="1">
              <a:off x="7846316" y="1730436"/>
              <a:ext cx="40733" cy="29573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7917568" y="1729288"/>
              <a:ext cx="498764" cy="34438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 flipV="1">
              <a:off x="7846316" y="1990545"/>
              <a:ext cx="522516" cy="831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rot="60000" flipH="1">
              <a:off x="8404457" y="1776789"/>
              <a:ext cx="23752" cy="2968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73" name="Rectangle 72"/>
            <p:cNvSpPr/>
            <p:nvPr/>
          </p:nvSpPr>
          <p:spPr>
            <a:xfrm>
              <a:off x="6698192" y="1576599"/>
              <a:ext cx="2872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ea typeface="ＭＳ Ｐゴシック" pitchFamily="112" charset="-128"/>
                </a:rPr>
                <a:t>x</a:t>
              </a:r>
              <a:endParaRPr lang="el-GR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767506" y="1373650"/>
              <a:ext cx="311304" cy="246221"/>
            </a:xfrm>
            <a:prstGeom prst="rect">
              <a:avLst/>
            </a:prstGeom>
            <a:noFill/>
          </p:spPr>
          <p:txBody>
            <a:bodyPr wrap="none" lIns="91440" tIns="0" rIns="91440" bIns="0">
              <a:spAutoFit/>
            </a:bodyPr>
            <a:lstStyle/>
            <a:p>
              <a:r>
                <a:rPr lang="el-GR" sz="1600" dirty="0" smtClean="0">
                  <a:solidFill>
                    <a:srgbClr val="000000"/>
                  </a:solidFill>
                  <a:ea typeface="ＭＳ Ｐゴシック" pitchFamily="112" charset="-128"/>
                </a:rPr>
                <a:t>Σ</a:t>
              </a:r>
              <a:endParaRPr lang="el-GR" dirty="0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844460" y="1662611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aphicFrame>
          <p:nvGraphicFramePr>
            <p:cNvPr id="76" name="Object 8"/>
            <p:cNvGraphicFramePr>
              <a:graphicFrameLocks noChangeAspect="1"/>
            </p:cNvGraphicFramePr>
            <p:nvPr/>
          </p:nvGraphicFramePr>
          <p:xfrm>
            <a:off x="8246098" y="1496686"/>
            <a:ext cx="338137" cy="246063"/>
          </p:xfrm>
          <a:graphic>
            <a:graphicData uri="http://schemas.openxmlformats.org/presentationml/2006/ole">
              <p:oleObj spid="_x0000_s466953" name="Equation" r:id="rId5" imgW="279360" imgH="203040" progId="Equation.3">
                <p:embed/>
              </p:oleObj>
            </a:graphicData>
          </a:graphic>
        </p:graphicFrame>
        <p:graphicFrame>
          <p:nvGraphicFramePr>
            <p:cNvPr id="77" name="Object 8"/>
            <p:cNvGraphicFramePr>
              <a:graphicFrameLocks noChangeAspect="1"/>
            </p:cNvGraphicFramePr>
            <p:nvPr/>
          </p:nvGraphicFramePr>
          <p:xfrm>
            <a:off x="7627860" y="2027161"/>
            <a:ext cx="338138" cy="277813"/>
          </p:xfrm>
          <a:graphic>
            <a:graphicData uri="http://schemas.openxmlformats.org/presentationml/2006/ole">
              <p:oleObj spid="_x0000_s466954" name="Equation" r:id="rId6" imgW="279360" imgH="228600" progId="Equation.3">
                <p:embed/>
              </p:oleObj>
            </a:graphicData>
          </a:graphic>
        </p:graphicFrame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7366043" y="247188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</a:t>
              </a: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Η1.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16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231775" y="2353531"/>
            <a:ext cx="4450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</a:rPr>
              <a:t>Αντικαθιστούμε στην προηγούμενη εξίσωση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66955" name="Object 7"/>
          <p:cNvGraphicFramePr>
            <a:graphicFrameLocks noChangeAspect="1"/>
          </p:cNvGraphicFramePr>
          <p:nvPr/>
        </p:nvGraphicFramePr>
        <p:xfrm>
          <a:off x="231775" y="1293813"/>
          <a:ext cx="3609975" cy="692150"/>
        </p:xfrm>
        <a:graphic>
          <a:graphicData uri="http://schemas.openxmlformats.org/presentationml/2006/ole">
            <p:oleObj spid="_x0000_s466955" name="Equation" r:id="rId7" imgW="2247840" imgH="431640" progId="Equation.3">
              <p:embed/>
            </p:oleObj>
          </a:graphicData>
        </a:graphic>
      </p:graphicFrame>
      <p:graphicFrame>
        <p:nvGraphicFramePr>
          <p:cNvPr id="466957" name="Object 9"/>
          <p:cNvGraphicFramePr>
            <a:graphicFrameLocks noChangeAspect="1"/>
          </p:cNvGraphicFramePr>
          <p:nvPr/>
        </p:nvGraphicFramePr>
        <p:xfrm>
          <a:off x="231775" y="2762962"/>
          <a:ext cx="4968875" cy="723900"/>
        </p:xfrm>
        <a:graphic>
          <a:graphicData uri="http://schemas.openxmlformats.org/presentationml/2006/ole">
            <p:oleObj spid="_x0000_s466957" name="Equation" r:id="rId8" imgW="3035160" imgH="444240" progId="Equation.3">
              <p:embed/>
            </p:oleObj>
          </a:graphicData>
        </a:graphic>
      </p:graphicFrame>
      <p:graphicFrame>
        <p:nvGraphicFramePr>
          <p:cNvPr id="466958" name="Object 9"/>
          <p:cNvGraphicFramePr>
            <a:graphicFrameLocks noChangeAspect="1"/>
          </p:cNvGraphicFramePr>
          <p:nvPr/>
        </p:nvGraphicFramePr>
        <p:xfrm>
          <a:off x="231775" y="5004236"/>
          <a:ext cx="5156200" cy="723900"/>
        </p:xfrm>
        <a:graphic>
          <a:graphicData uri="http://schemas.openxmlformats.org/presentationml/2006/ole">
            <p:oleObj spid="_x0000_s466958" name="Equation" r:id="rId9" imgW="3149280" imgH="444240" progId="Equation.3">
              <p:embed/>
            </p:oleObj>
          </a:graphicData>
        </a:graphic>
      </p:graphicFrame>
      <p:graphicFrame>
        <p:nvGraphicFramePr>
          <p:cNvPr id="466959" name="Object 9"/>
          <p:cNvGraphicFramePr>
            <a:graphicFrameLocks noChangeAspect="1"/>
          </p:cNvGraphicFramePr>
          <p:nvPr/>
        </p:nvGraphicFramePr>
        <p:xfrm>
          <a:off x="768351" y="5903585"/>
          <a:ext cx="2038350" cy="731837"/>
        </p:xfrm>
        <a:graphic>
          <a:graphicData uri="http://schemas.openxmlformats.org/presentationml/2006/ole">
            <p:oleObj spid="_x0000_s466959" name="Equation" r:id="rId10" imgW="12315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9" grpId="0" uiExpand="1" build="p"/>
      <p:bldP spid="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467970" name="Equation" r:id="rId3" imgW="114120" imgH="203040" progId="Equation.3">
              <p:embed/>
            </p:oleObj>
          </a:graphicData>
        </a:graphic>
      </p:graphicFrame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 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31775" y="1655380"/>
            <a:ext cx="86757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Αντικαθιστώντας τις τιμές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έχουμε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31775" y="2194910"/>
          <a:ext cx="5148263" cy="1338263"/>
        </p:xfrm>
        <a:graphic>
          <a:graphicData uri="http://schemas.openxmlformats.org/presentationml/2006/ole">
            <p:oleObj spid="_x0000_s467979" name="Equation" r:id="rId4" imgW="3111480" imgH="812520" progId="Equation.3">
              <p:embed/>
            </p:oleObj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231775" y="717058"/>
          <a:ext cx="2038350" cy="731837"/>
        </p:xfrm>
        <a:graphic>
          <a:graphicData uri="http://schemas.openxmlformats.org/presentationml/2006/ole">
            <p:oleObj spid="_x0000_s467980" name="Equation" r:id="rId5" imgW="12315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775" y="2421258"/>
            <a:ext cx="61395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ΛΥΣΗ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4" y="78834"/>
            <a:ext cx="4797425" cy="2246769"/>
          </a:xfrm>
        </p:spPr>
        <p:txBody>
          <a:bodyPr wrap="square" lIns="0" rIns="0">
            <a:spAutoFit/>
          </a:bodyPr>
          <a:lstStyle/>
          <a:p>
            <a:pPr marL="568325" lvl="1" indent="-568325" defTabSz="117475">
              <a:spcBef>
                <a:spcPts val="1200"/>
              </a:spcBef>
              <a:spcAft>
                <a:spcPts val="0"/>
              </a:spcAft>
              <a:tabLst>
                <a:tab pos="1946275" algn="l"/>
                <a:tab pos="3148013" algn="l"/>
              </a:tabLst>
            </a:pPr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  <a:latin typeface="Arial Unicode MS" pitchFamily="34" charset="-128"/>
              </a:rPr>
              <a:t>Η1.</a:t>
            </a:r>
            <a:r>
              <a:rPr lang="en-US" sz="1800" b="1" dirty="0" smtClean="0">
                <a:solidFill>
                  <a:srgbClr val="C00000"/>
                </a:solidFill>
                <a:latin typeface="Arial Unicode MS" pitchFamily="34" charset="-128"/>
              </a:rPr>
              <a:t>8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	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 Δίσκος ακτίνας </a:t>
            </a:r>
            <a:r>
              <a:rPr lang="en-US" sz="1800" i="1" dirty="0" smtClean="0">
                <a:solidFill>
                  <a:schemeClr val="tx1"/>
                </a:solidFill>
                <a:latin typeface="Arial Unicode MS" pitchFamily="34" charset="-128"/>
              </a:rPr>
              <a:t>R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= 15.0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cm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φέρει ομοιόμορφη επιφανειακή πυκνότητα φορτίου </a:t>
            </a:r>
            <a:r>
              <a:rPr lang="el-GR" sz="1800" i="1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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. Το συνολικό φορτίο του δίσκου είναι </a:t>
            </a:r>
            <a:r>
              <a:rPr lang="en-US" sz="1800" i="1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Q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= 5.00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μ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C.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Υπολογίστε το ηλεκτρικό πεδίο σε ένα σημείο Σ πάνω στον κεντρικό άξονα του δίσκου, σε απόσταση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x = 20.0 cm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από το κέντρο του.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 Unicode MS" pitchFamily="34" charset="-128"/>
                <a:sym typeface="Symbol"/>
              </a:rPr>
              <a:t>(Εικ. Η1.17)</a:t>
            </a:r>
            <a:endParaRPr lang="en-US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71756" y="194113"/>
            <a:ext cx="3858754" cy="3368894"/>
            <a:chOff x="5071756" y="194113"/>
            <a:chExt cx="3858754" cy="3368894"/>
          </a:xfrm>
        </p:grpSpPr>
        <p:pic>
          <p:nvPicPr>
            <p:cNvPr id="38" name="Picture 7" descr="27819_23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1756" y="194113"/>
              <a:ext cx="3858754" cy="336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7507932" y="3226872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</a:t>
              </a: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Η1.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16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231775" y="2979684"/>
            <a:ext cx="4750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Μπορούμε να χωρίσουμε το δίσκο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σε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στοιχειώδεις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δακτυλίους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ακτίνας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και πλάτους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dr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</a:t>
            </a:r>
            <a:endParaRPr lang="el-GR" kern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31775" y="4072397"/>
            <a:ext cx="869150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24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Το φορτίο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dq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ενός τέτοιου δακτυλίου είναι  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dq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  <a:sym typeface="Symbol"/>
              </a:rPr>
              <a:t>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  <a:sym typeface="Symbol"/>
              </a:rPr>
              <a:t>dA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,  όπου </a:t>
            </a:r>
            <a:r>
              <a:rPr lang="en-US" i="1" kern="0" dirty="0" err="1" smtClean="0">
                <a:solidFill>
                  <a:srgbClr val="000000"/>
                </a:solidFill>
                <a:sym typeface="Symbol"/>
              </a:rPr>
              <a:t>dA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είναι το εμβαδόν του δακτυλίου. </a:t>
            </a:r>
          </a:p>
          <a:p>
            <a:pPr lvl="0" eaLnBrk="0" hangingPunct="0">
              <a:spcBef>
                <a:spcPts val="24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sym typeface="Symbol"/>
              </a:rPr>
              <a:t>Είναι </a:t>
            </a:r>
            <a:r>
              <a:rPr lang="en-US" i="1" kern="0" dirty="0" err="1" smtClean="0">
                <a:solidFill>
                  <a:srgbClr val="000000"/>
                </a:solidFill>
                <a:sym typeface="Symbol"/>
              </a:rPr>
              <a:t>dA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=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 2 r </a:t>
            </a:r>
            <a:r>
              <a:rPr lang="en-US" i="1" kern="0" dirty="0" err="1" smtClean="0">
                <a:solidFill>
                  <a:srgbClr val="000000"/>
                </a:solidFill>
                <a:sym typeface="Symbol"/>
              </a:rPr>
              <a:t>dr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  (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Βλ., Παράρτημα Β3, σελ. 987)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endParaRPr lang="el-GR" kern="0" dirty="0" smtClean="0">
              <a:solidFill>
                <a:srgbClr val="000000"/>
              </a:solidFill>
              <a:latin typeface="+mn-lt"/>
              <a:sym typeface="Symbol"/>
            </a:endParaRPr>
          </a:p>
          <a:p>
            <a:pPr lvl="0" eaLnBrk="0" hangingPunct="0">
              <a:spcBef>
                <a:spcPts val="24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Επομένως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: </a:t>
            </a:r>
            <a:r>
              <a:rPr lang="en-US" i="1" kern="0" dirty="0" err="1" smtClean="0">
                <a:solidFill>
                  <a:srgbClr val="000000"/>
                </a:solidFill>
              </a:rPr>
              <a:t>dq</a:t>
            </a:r>
            <a:r>
              <a:rPr lang="en-US" kern="0" dirty="0" smtClean="0">
                <a:solidFill>
                  <a:srgbClr val="000000"/>
                </a:solidFill>
              </a:rPr>
              <a:t> = 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 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(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 r </a:t>
            </a:r>
            <a:r>
              <a:rPr lang="en-US" i="1" kern="0" dirty="0" err="1" smtClean="0">
                <a:solidFill>
                  <a:srgbClr val="000000"/>
                </a:solidFill>
                <a:sym typeface="Symbol"/>
              </a:rPr>
              <a:t>dr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) = </a:t>
            </a:r>
            <a:r>
              <a:rPr lang="en-US" i="1" kern="0" spc="15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i="1" kern="0" spc="150" dirty="0" smtClean="0">
                <a:solidFill>
                  <a:srgbClr val="000000"/>
                </a:solidFill>
                <a:sym typeface="Symbol"/>
              </a:rPr>
              <a:t></a:t>
            </a:r>
            <a:r>
              <a:rPr lang="en-US" i="1" kern="0" spc="150" dirty="0" err="1" smtClean="0">
                <a:solidFill>
                  <a:srgbClr val="000000"/>
                </a:solidFill>
                <a:sym typeface="Symbol"/>
              </a:rPr>
              <a:t>rdr</a:t>
            </a:r>
            <a:r>
              <a:rPr lang="en-US" i="1" kern="0" spc="150" dirty="0" smtClean="0">
                <a:solidFill>
                  <a:srgbClr val="000000"/>
                </a:solidFill>
                <a:sym typeface="Symbol"/>
              </a:rPr>
              <a:t>.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470018" name="Equation" r:id="rId3" imgW="114120" imgH="203040" progId="Equation.3">
              <p:embed/>
            </p:oleObj>
          </a:graphicData>
        </a:graphic>
      </p:graphicFrame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 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31775" y="630621"/>
            <a:ext cx="47816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Το ηλεκτρικό πεδίο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dE</a:t>
            </a:r>
            <a:r>
              <a:rPr lang="en-US" i="1" kern="0" baseline="-25000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που δημιουργεί αυτός ο στοιχειώδης δακτύλιος στο σημείο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Σ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δίνεται από το αποτέλεσμα του προηγούμενου Παραδείγματος Η1.7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αν αντικαταστήσουμε το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  <a:sym typeface="Symbol"/>
              </a:rPr>
              <a:t>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με το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r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και το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με το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kern="0" dirty="0" err="1" smtClean="0">
                <a:solidFill>
                  <a:srgbClr val="000000"/>
                </a:solidFill>
                <a:latin typeface="+mn-lt"/>
              </a:rPr>
              <a:t>dq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el-GR" kern="0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071756" y="194113"/>
            <a:ext cx="3858754" cy="3368894"/>
            <a:chOff x="5071756" y="194113"/>
            <a:chExt cx="3858754" cy="3368894"/>
          </a:xfrm>
        </p:grpSpPr>
        <p:pic>
          <p:nvPicPr>
            <p:cNvPr id="48" name="Picture 7" descr="27819_23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1756" y="194113"/>
              <a:ext cx="3858754" cy="336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7507932" y="3226872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Εικόνα </a:t>
              </a:r>
              <a:r>
                <a:rPr lang="el-GR" sz="1600" b="1" kern="0" dirty="0" smtClean="0">
                  <a:solidFill>
                    <a:srgbClr val="000000"/>
                  </a:solidFill>
                  <a:latin typeface="+mn-lt"/>
                </a:rPr>
                <a:t>Η1.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16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470027" name="Object 11"/>
          <p:cNvGraphicFramePr>
            <a:graphicFrameLocks noChangeAspect="1"/>
          </p:cNvGraphicFramePr>
          <p:nvPr/>
        </p:nvGraphicFramePr>
        <p:xfrm>
          <a:off x="295275" y="2205038"/>
          <a:ext cx="2878138" cy="731837"/>
        </p:xfrm>
        <a:graphic>
          <a:graphicData uri="http://schemas.openxmlformats.org/presentationml/2006/ole">
            <p:oleObj spid="_x0000_s470027" name="Equation" r:id="rId5" imgW="1739880" imgH="444240" progId="Equation.3">
              <p:embed/>
            </p:oleObj>
          </a:graphicData>
        </a:graphic>
      </p:graphicFrame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231775" y="3326524"/>
            <a:ext cx="4734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Βρίσκουμε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το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συνολικό πεδίο στο σημείο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Σ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ολοκληρώνοντας την παράσταση αυτή από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= 0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ως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kumimoji="0" lang="en-US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2" name="Object 9"/>
          <p:cNvGraphicFramePr>
            <a:graphicFrameLocks noChangeAspect="1"/>
          </p:cNvGraphicFramePr>
          <p:nvPr/>
        </p:nvGraphicFramePr>
        <p:xfrm>
          <a:off x="304800" y="4337050"/>
          <a:ext cx="6049963" cy="765175"/>
        </p:xfrm>
        <a:graphic>
          <a:graphicData uri="http://schemas.openxmlformats.org/presentationml/2006/ole">
            <p:oleObj spid="_x0000_s470028" name="Equation" r:id="rId6" imgW="3695400" imgH="469800" progId="Equation.3">
              <p:embed/>
            </p:oleObj>
          </a:graphicData>
        </a:graphic>
      </p:graphicFrame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231775" y="5508080"/>
            <a:ext cx="8675742" cy="77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Υπολογίζουμε την τιμή του ολοκληρώματος </a:t>
            </a:r>
            <a:r>
              <a:rPr lang="el-GR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</a:t>
            </a:r>
            <a:r>
              <a:rPr lang="en-US" sz="1600" i="1" kern="0" dirty="0" err="1" smtClean="0">
                <a:solidFill>
                  <a:srgbClr val="000000"/>
                </a:solidFill>
                <a:latin typeface="+mn-lt"/>
                <a:sym typeface="Symbol"/>
              </a:rPr>
              <a:t>rdr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/(</a:t>
            </a:r>
            <a:r>
              <a:rPr lang="en-US" sz="1600" i="1" kern="0" dirty="0" smtClean="0">
                <a:solidFill>
                  <a:srgbClr val="000000"/>
                </a:solidFill>
                <a:latin typeface="+mn-lt"/>
                <a:sym typeface="Symbol"/>
              </a:rPr>
              <a:t>r</a:t>
            </a:r>
            <a:r>
              <a:rPr lang="en-US" sz="1600" kern="0" baseline="30000" dirty="0" smtClean="0">
                <a:solidFill>
                  <a:srgbClr val="000000"/>
                </a:solidFill>
                <a:latin typeface="+mn-lt"/>
                <a:sym typeface="Symbo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+</a:t>
            </a:r>
            <a:r>
              <a:rPr lang="en-US" sz="1600" i="1" kern="0" dirty="0" smtClean="0">
                <a:solidFill>
                  <a:srgbClr val="000000"/>
                </a:solidFill>
                <a:latin typeface="+mn-lt"/>
                <a:sym typeface="Symbol"/>
              </a:rPr>
              <a:t>x</a:t>
            </a:r>
            <a:r>
              <a:rPr lang="en-US" sz="1600" kern="0" baseline="30000" dirty="0" smtClean="0">
                <a:solidFill>
                  <a:srgbClr val="000000"/>
                </a:solidFill>
                <a:latin typeface="+mn-lt"/>
                <a:sym typeface="Symbo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)</a:t>
            </a:r>
            <a:r>
              <a:rPr lang="en-US" sz="1600" kern="0" baseline="30000" dirty="0" smtClean="0">
                <a:solidFill>
                  <a:srgbClr val="000000"/>
                </a:solidFill>
                <a:latin typeface="+mn-lt"/>
                <a:sym typeface="Symbol"/>
              </a:rPr>
              <a:t>3/2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 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(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βλ. Παράρτημα Β.5, σελ. 997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)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. 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  <a:sym typeface="Symbol"/>
              </a:rPr>
              <a:t>Είναι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l-GR" sz="1600" kern="0" dirty="0" smtClean="0">
                <a:solidFill>
                  <a:srgbClr val="000000"/>
                </a:solidFill>
                <a:sym typeface="Symbol"/>
              </a:rPr>
              <a:t></a:t>
            </a:r>
            <a:r>
              <a:rPr lang="en-US" sz="1600" i="1" kern="0" dirty="0" err="1" smtClean="0">
                <a:solidFill>
                  <a:srgbClr val="000000"/>
                </a:solidFill>
                <a:sym typeface="Symbol"/>
              </a:rPr>
              <a:t>rdr</a:t>
            </a:r>
            <a:r>
              <a:rPr lang="en-US" sz="1600" i="1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/(</a:t>
            </a:r>
            <a:r>
              <a:rPr lang="en-US" sz="1600" i="1" kern="0" dirty="0" smtClean="0">
                <a:solidFill>
                  <a:srgbClr val="000000"/>
                </a:solidFill>
                <a:sym typeface="Symbol"/>
              </a:rPr>
              <a:t>r</a:t>
            </a:r>
            <a:r>
              <a:rPr lang="en-US" sz="1600" kern="0" baseline="30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+</a:t>
            </a:r>
            <a:r>
              <a:rPr lang="en-US" sz="1600" i="1" kern="0" dirty="0" smtClean="0">
                <a:solidFill>
                  <a:srgbClr val="000000"/>
                </a:solidFill>
                <a:sym typeface="Symbol"/>
              </a:rPr>
              <a:t>x</a:t>
            </a:r>
            <a:r>
              <a:rPr lang="en-US" sz="1600" kern="0" baseline="30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)</a:t>
            </a:r>
            <a:r>
              <a:rPr lang="en-US" sz="1600" kern="0" baseline="30000" dirty="0" smtClean="0">
                <a:solidFill>
                  <a:srgbClr val="000000"/>
                </a:solidFill>
                <a:sym typeface="Symbol"/>
              </a:rPr>
              <a:t>3/2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= 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 1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/(</a:t>
            </a:r>
            <a:r>
              <a:rPr lang="en-US" sz="1600" i="1" kern="0" dirty="0" smtClean="0">
                <a:solidFill>
                  <a:srgbClr val="000000"/>
                </a:solidFill>
                <a:sym typeface="Symbol"/>
              </a:rPr>
              <a:t>r</a:t>
            </a:r>
            <a:r>
              <a:rPr lang="en-US" sz="1600" kern="0" baseline="30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sz="1600" i="1" kern="0" dirty="0" smtClean="0">
                <a:solidFill>
                  <a:srgbClr val="000000"/>
                </a:solidFill>
                <a:sym typeface="Symbol"/>
              </a:rPr>
              <a:t>+x</a:t>
            </a:r>
            <a:r>
              <a:rPr lang="en-US" sz="1600" kern="0" baseline="30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)</a:t>
            </a:r>
            <a:r>
              <a:rPr lang="en-US" sz="1600" kern="0" baseline="30000" dirty="0" smtClean="0">
                <a:solidFill>
                  <a:srgbClr val="000000"/>
                </a:solidFill>
                <a:sym typeface="Symbol"/>
              </a:rPr>
              <a:t>1/2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, 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επομένως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 build="p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12652"/>
          <a:ext cx="114300" cy="203200"/>
        </p:xfrm>
        <a:graphic>
          <a:graphicData uri="http://schemas.openxmlformats.org/presentationml/2006/ole">
            <p:oleObj spid="_x0000_s471042" name="Equation" r:id="rId3" imgW="114120" imgH="203040" progId="Equation.3">
              <p:embed/>
            </p:oleObj>
          </a:graphicData>
        </a:graphic>
      </p:graphicFrame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1"/>
            <a:ext cx="8784976" cy="276999"/>
          </a:xfrm>
        </p:spPr>
        <p:txBody>
          <a:bodyPr wrap="square" lIns="0" rIns="0">
            <a:spAutoFit/>
          </a:bodyPr>
          <a:lstStyle/>
          <a:p>
            <a:pPr marL="854075" lvl="1" indent="-854075" defTabSz="117475">
              <a:spcBef>
                <a:spcPts val="1200"/>
              </a:spcBef>
              <a:spcAft>
                <a:spcPts val="1200"/>
              </a:spcAft>
              <a:tabLst>
                <a:tab pos="1946275" algn="l"/>
                <a:tab pos="3148013" algn="l"/>
              </a:tabLst>
            </a:pP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ΛΥΣΗ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8"/>
              </a:rPr>
              <a:t>  (</a:t>
            </a:r>
            <a:r>
              <a:rPr lang="el-GR" sz="1800" i="1" dirty="0" smtClean="0">
                <a:solidFill>
                  <a:srgbClr val="C00000"/>
                </a:solidFill>
                <a:latin typeface="Arial Unicode MS" pitchFamily="34" charset="-128"/>
              </a:rPr>
              <a:t>συνέχεια </a:t>
            </a:r>
            <a:r>
              <a:rPr lang="el-GR" sz="1800" dirty="0" smtClean="0">
                <a:solidFill>
                  <a:srgbClr val="C00000"/>
                </a:solidFill>
                <a:latin typeface="Arial Unicode MS" pitchFamily="34" charset="-128"/>
              </a:rPr>
              <a:t>)</a:t>
            </a:r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31775" y="4698147"/>
            <a:ext cx="86757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Αντικαθιστώντας τις τιμές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έχουμε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71046" name="Object 6"/>
          <p:cNvGraphicFramePr>
            <a:graphicFrameLocks noChangeAspect="1"/>
          </p:cNvGraphicFramePr>
          <p:nvPr/>
        </p:nvGraphicFramePr>
        <p:xfrm>
          <a:off x="231775" y="660728"/>
          <a:ext cx="3235326" cy="989013"/>
        </p:xfrm>
        <a:graphic>
          <a:graphicData uri="http://schemas.openxmlformats.org/presentationml/2006/ole">
            <p:oleObj spid="_x0000_s471046" name="Equation" r:id="rId4" imgW="1879560" imgH="571320" progId="Equation.3">
              <p:embed/>
            </p:oleObj>
          </a:graphicData>
        </a:graphic>
      </p:graphicFrame>
      <p:graphicFrame>
        <p:nvGraphicFramePr>
          <p:cNvPr id="471048" name="Object 8"/>
          <p:cNvGraphicFramePr>
            <a:graphicFrameLocks noChangeAspect="1"/>
          </p:cNvGraphicFramePr>
          <p:nvPr/>
        </p:nvGraphicFramePr>
        <p:xfrm>
          <a:off x="231775" y="2358806"/>
          <a:ext cx="3625850" cy="989013"/>
        </p:xfrm>
        <a:graphic>
          <a:graphicData uri="http://schemas.openxmlformats.org/presentationml/2006/ole">
            <p:oleObj spid="_x0000_s471048" name="Equation" r:id="rId5" imgW="2108160" imgH="571320" progId="Equation.3">
              <p:embed/>
            </p:oleObj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31775" y="1855078"/>
            <a:ext cx="49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Θέτοντας </a:t>
            </a:r>
            <a:r>
              <a:rPr lang="el-GR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  <a:sym typeface="Symbol"/>
              </a:rPr>
              <a:t>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sym typeface="Symbol"/>
              </a:rPr>
              <a:t> =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  <a:sym typeface="Symbol"/>
              </a:rPr>
              <a:t>Q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 / </a:t>
            </a:r>
            <a:r>
              <a:rPr lang="en-US" i="1" kern="0" dirty="0" smtClean="0">
                <a:solidFill>
                  <a:srgbClr val="000000"/>
                </a:solidFill>
                <a:latin typeface="+mn-lt"/>
                <a:sym typeface="Symbol"/>
              </a:rPr>
              <a:t>A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  <a:sym typeface="Symbol"/>
              </a:rPr>
              <a:t> =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 Q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 / 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(</a:t>
            </a:r>
            <a:r>
              <a:rPr lang="el-GR" i="1" kern="0" dirty="0" smtClean="0">
                <a:solidFill>
                  <a:srgbClr val="000000"/>
                </a:solidFill>
                <a:sym typeface="Symbol"/>
              </a:rPr>
              <a:t></a:t>
            </a:r>
            <a:r>
              <a:rPr lang="en-US" i="1" kern="0" dirty="0" smtClean="0">
                <a:solidFill>
                  <a:srgbClr val="000000"/>
                </a:solidFill>
                <a:sym typeface="Symbol"/>
              </a:rPr>
              <a:t> R</a:t>
            </a:r>
            <a:r>
              <a:rPr lang="en-US" kern="0" baseline="30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)</a:t>
            </a:r>
            <a:r>
              <a:rPr lang="el-GR" kern="0" dirty="0" smtClean="0">
                <a:solidFill>
                  <a:srgbClr val="000000"/>
                </a:solidFill>
                <a:sym typeface="Symbol"/>
              </a:rPr>
              <a:t>, η σχέση γίνεται</a:t>
            </a:r>
            <a:r>
              <a:rPr lang="el-GR" i="1" kern="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71049" name="Object 9"/>
          <p:cNvGraphicFramePr>
            <a:graphicFrameLocks noChangeAspect="1"/>
          </p:cNvGraphicFramePr>
          <p:nvPr/>
        </p:nvGraphicFramePr>
        <p:xfrm>
          <a:off x="231775" y="3608059"/>
          <a:ext cx="6226175" cy="877887"/>
        </p:xfrm>
        <a:graphic>
          <a:graphicData uri="http://schemas.openxmlformats.org/presentationml/2006/ole">
            <p:oleObj spid="_x0000_s471049" name="Equation" r:id="rId6" imgW="3619440" imgH="507960" progId="Equation.3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 flipH="1">
            <a:off x="1481958" y="2695905"/>
            <a:ext cx="182880" cy="27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681656" y="2911369"/>
            <a:ext cx="182880" cy="27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71050" name="Object 11"/>
          <p:cNvGraphicFramePr>
            <a:graphicFrameLocks noChangeAspect="1"/>
          </p:cNvGraphicFramePr>
          <p:nvPr/>
        </p:nvGraphicFramePr>
        <p:xfrm>
          <a:off x="231775" y="5171637"/>
          <a:ext cx="7734301" cy="1484313"/>
        </p:xfrm>
        <a:graphic>
          <a:graphicData uri="http://schemas.openxmlformats.org/presentationml/2006/ole">
            <p:oleObj spid="_x0000_s471050" name="Equation" r:id="rId7" imgW="4673520" imgH="901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Γ</a:t>
            </a:r>
            <a:r>
              <a:rPr lang="en-US" dirty="0" err="1" smtClean="0">
                <a:solidFill>
                  <a:srgbClr val="0D3857"/>
                </a:solidFill>
              </a:rPr>
              <a:t>ραμμές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ηλεκτρικού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πεδίου</a:t>
            </a:r>
            <a:r>
              <a:rPr lang="en-US" dirty="0" smtClean="0">
                <a:solidFill>
                  <a:srgbClr val="0D3857"/>
                </a:solidFill>
              </a:rPr>
              <a:t> – </a:t>
            </a:r>
            <a:r>
              <a:rPr lang="el-GR" dirty="0" smtClean="0">
                <a:solidFill>
                  <a:srgbClr val="0D3857"/>
                </a:solidFill>
              </a:rPr>
              <a:t> </a:t>
            </a:r>
            <a:r>
              <a:rPr lang="el-GR" u="sng" dirty="0" smtClean="0">
                <a:solidFill>
                  <a:srgbClr val="0D3857"/>
                </a:solidFill>
              </a:rPr>
              <a:t>Θ</a:t>
            </a:r>
            <a:r>
              <a:rPr lang="en-US" u="sng" dirty="0" err="1" smtClean="0">
                <a:solidFill>
                  <a:srgbClr val="0D3857"/>
                </a:solidFill>
              </a:rPr>
              <a:t>ετικό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σημειακό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φορτίο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645742" cy="1341393"/>
          </a:xfrm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κατευθύνονται </a:t>
            </a:r>
            <a:r>
              <a:rPr lang="en-US" b="1" dirty="0" err="1" smtClean="0">
                <a:solidFill>
                  <a:srgbClr val="000000"/>
                </a:solidFill>
              </a:rPr>
              <a:t>ακτινικ</a:t>
            </a:r>
            <a:r>
              <a:rPr lang="el-GR" b="1" dirty="0" smtClean="0">
                <a:solidFill>
                  <a:srgbClr val="000000"/>
                </a:solidFill>
              </a:rPr>
              <a:t>ά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l-GR" b="1" dirty="0" smtClean="0">
                <a:solidFill>
                  <a:srgbClr val="000000"/>
                </a:solidFill>
              </a:rPr>
              <a:t>προς τα έξω</a:t>
            </a:r>
            <a:r>
              <a:rPr lang="el-GR" dirty="0" smtClean="0">
                <a:solidFill>
                  <a:srgbClr val="000000"/>
                </a:solidFill>
              </a:rPr>
              <a:t> 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κάθε διεύθυνση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μακριά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φορτίο-πηγή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Η1.6</a:t>
            </a:r>
          </a:p>
        </p:txBody>
      </p:sp>
      <p:pic>
        <p:nvPicPr>
          <p:cNvPr id="61446" name="Picture 7" descr="27819_2319"/>
          <p:cNvPicPr>
            <a:picLocks noChangeAspect="1" noChangeArrowheads="1"/>
          </p:cNvPicPr>
          <p:nvPr/>
        </p:nvPicPr>
        <p:blipFill>
          <a:blip r:embed="rId3" cstate="print"/>
          <a:srcRect r="56168" b="7525"/>
          <a:stretch>
            <a:fillRect/>
          </a:stretch>
        </p:blipFill>
        <p:spPr bwMode="auto">
          <a:xfrm>
            <a:off x="5503220" y="1495190"/>
            <a:ext cx="2984628" cy="43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Γ</a:t>
            </a:r>
            <a:r>
              <a:rPr lang="en-US" dirty="0" err="1" smtClean="0">
                <a:solidFill>
                  <a:srgbClr val="0D3857"/>
                </a:solidFill>
              </a:rPr>
              <a:t>ραμμές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ηλεκτρικού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πεδίου</a:t>
            </a:r>
            <a:r>
              <a:rPr lang="en-US" dirty="0" smtClean="0">
                <a:solidFill>
                  <a:srgbClr val="0D3857"/>
                </a:solidFill>
              </a:rPr>
              <a:t> – </a:t>
            </a:r>
            <a:r>
              <a:rPr lang="el-GR" u="sng" dirty="0" smtClean="0">
                <a:solidFill>
                  <a:srgbClr val="0D3857"/>
                </a:solidFill>
              </a:rPr>
              <a:t>Α</a:t>
            </a:r>
            <a:r>
              <a:rPr lang="en-US" u="sng" dirty="0" err="1" smtClean="0">
                <a:solidFill>
                  <a:srgbClr val="0D3857"/>
                </a:solidFill>
              </a:rPr>
              <a:t>ρνητικό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σημειακό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φορτίο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471988" cy="44116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κατευθύνονται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b="1" dirty="0" smtClean="0">
                <a:solidFill>
                  <a:srgbClr val="000000"/>
                </a:solidFill>
              </a:rPr>
              <a:t>ακτινικά </a:t>
            </a:r>
            <a:r>
              <a:rPr lang="en-US" b="1" dirty="0" err="1" smtClean="0">
                <a:solidFill>
                  <a:srgbClr val="000000"/>
                </a:solidFill>
              </a:rPr>
              <a:t>προς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το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κάθε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διεύθυνση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φορτίο-πηγή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Η1.6</a:t>
            </a:r>
          </a:p>
        </p:txBody>
      </p:sp>
      <p:pic>
        <p:nvPicPr>
          <p:cNvPr id="62469" name="Picture 7" descr="27819_2319"/>
          <p:cNvPicPr>
            <a:picLocks noChangeAspect="1" noChangeArrowheads="1"/>
          </p:cNvPicPr>
          <p:nvPr/>
        </p:nvPicPr>
        <p:blipFill>
          <a:blip r:embed="rId3" cstate="print"/>
          <a:srcRect l="52867" b="6142"/>
          <a:stretch>
            <a:fillRect/>
          </a:stretch>
        </p:blipFill>
        <p:spPr bwMode="auto">
          <a:xfrm>
            <a:off x="5290157" y="1462727"/>
            <a:ext cx="3209402" cy="44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Γ</a:t>
            </a:r>
            <a:r>
              <a:rPr lang="en-US" dirty="0" err="1" smtClean="0">
                <a:solidFill>
                  <a:srgbClr val="0D3857"/>
                </a:solidFill>
              </a:rPr>
              <a:t>ραμμές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ηλεκτρικού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πεδίου</a:t>
            </a:r>
            <a:r>
              <a:rPr lang="en-US" dirty="0" smtClean="0">
                <a:solidFill>
                  <a:srgbClr val="0D3857"/>
                </a:solidFill>
              </a:rPr>
              <a:t> – </a:t>
            </a:r>
            <a:r>
              <a:rPr lang="el-GR" dirty="0" smtClean="0">
                <a:solidFill>
                  <a:srgbClr val="0D3857"/>
                </a:solidFill>
              </a:rPr>
              <a:t>Η</a:t>
            </a:r>
            <a:r>
              <a:rPr lang="en-US" dirty="0" err="1" smtClean="0">
                <a:solidFill>
                  <a:srgbClr val="0D3857"/>
                </a:solidFill>
              </a:rPr>
              <a:t>λεκτρικό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δίπολο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1905650"/>
          </a:xfrm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</a:pPr>
            <a:r>
              <a:rPr lang="el-GR" b="1" dirty="0" smtClean="0"/>
              <a:t>Ηλεκτρικό δίπολο</a:t>
            </a:r>
            <a:r>
              <a:rPr lang="el-GR" dirty="0" smtClean="0">
                <a:solidFill>
                  <a:srgbClr val="000000"/>
                </a:solidFill>
              </a:rPr>
              <a:t> είναι ένα ζεύγος ίσων και ετερόσημων φορτίων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πλήθος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ξεκινούν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ίσο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πλήθος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καταλήγουν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Η1.6</a:t>
            </a:r>
          </a:p>
        </p:txBody>
      </p:sp>
      <p:pic>
        <p:nvPicPr>
          <p:cNvPr id="64517" name="Picture 7" descr="27819_2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557338"/>
            <a:ext cx="34655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Γ</a:t>
            </a:r>
            <a:r>
              <a:rPr lang="en-US" smtClean="0">
                <a:solidFill>
                  <a:srgbClr val="0D3857"/>
                </a:solidFill>
              </a:rPr>
              <a:t>ραμμές ηλεκτρικού πεδίου – </a:t>
            </a:r>
            <a:r>
              <a:rPr lang="el-GR" smtClean="0">
                <a:solidFill>
                  <a:srgbClr val="0D3857"/>
                </a:solidFill>
              </a:rPr>
              <a:t>Ο</a:t>
            </a:r>
            <a:r>
              <a:rPr lang="en-US" smtClean="0">
                <a:solidFill>
                  <a:srgbClr val="0D3857"/>
                </a:solidFill>
              </a:rPr>
              <a:t>μόσημ</a:t>
            </a:r>
            <a:r>
              <a:rPr lang="el-GR" smtClean="0">
                <a:solidFill>
                  <a:srgbClr val="0D3857"/>
                </a:solidFill>
              </a:rPr>
              <a:t>α</a:t>
            </a:r>
            <a:r>
              <a:rPr lang="en-US" smtClean="0">
                <a:solidFill>
                  <a:srgbClr val="0D3857"/>
                </a:solidFill>
              </a:rPr>
              <a:t> φορτί</a:t>
            </a:r>
            <a:r>
              <a:rPr lang="el-GR" smtClean="0">
                <a:solidFill>
                  <a:srgbClr val="0D3857"/>
                </a:solidFill>
              </a:rPr>
              <a:t>α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ίσα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θετικά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Επειδή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ίσα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καθένα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ξεκινά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ίδιο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πλήθος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γραμμών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μεγάλη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απόσταση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περίπου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ίσο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εκείνο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σημειακού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τιμή</a:t>
            </a:r>
            <a:r>
              <a:rPr lang="en-US" dirty="0" smtClean="0">
                <a:solidFill>
                  <a:srgbClr val="000000"/>
                </a:solidFill>
              </a:rPr>
              <a:t> 2</a:t>
            </a:r>
            <a:r>
              <a:rPr lang="en-US" i="1" dirty="0" smtClean="0">
                <a:solidFill>
                  <a:srgbClr val="000000"/>
                </a:solidFill>
              </a:rPr>
              <a:t>q.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Επειδή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εκτείνονται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έως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άπειρο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Η1.6</a:t>
            </a:r>
          </a:p>
        </p:txBody>
      </p:sp>
      <p:pic>
        <p:nvPicPr>
          <p:cNvPr id="65541" name="Picture 7" descr="27819_2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213"/>
            <a:ext cx="38893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Κβ</a:t>
            </a:r>
            <a:r>
              <a:rPr lang="el-GR" smtClean="0">
                <a:solidFill>
                  <a:srgbClr val="0D3857"/>
                </a:solidFill>
              </a:rPr>
              <a:t>άντωση</a:t>
            </a:r>
            <a:r>
              <a:rPr lang="en-US" smtClean="0">
                <a:solidFill>
                  <a:srgbClr val="0D3857"/>
                </a:solidFill>
              </a:rPr>
              <a:t> του ηλεκτρικού φορτίου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4315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κβαντισμένο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Clr>
                <a:srgbClr val="2187BA"/>
              </a:buClr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μορφή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διακριτών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«</a:t>
            </a:r>
            <a:r>
              <a:rPr lang="en-US" dirty="0" err="1" smtClean="0">
                <a:solidFill>
                  <a:srgbClr val="000000"/>
                </a:solidFill>
              </a:rPr>
              <a:t>πακέτων</a:t>
            </a:r>
            <a:r>
              <a:rPr lang="el-GR" dirty="0" smtClean="0">
                <a:solidFill>
                  <a:srgbClr val="000000"/>
                </a:solidFill>
              </a:rPr>
              <a:t>»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 algn="ctr">
              <a:buClr>
                <a:srgbClr val="2187BA"/>
              </a:buClr>
              <a:buNone/>
            </a:pPr>
            <a:r>
              <a:rPr lang="en-US" sz="2200" i="1" dirty="0" smtClean="0">
                <a:solidFill>
                  <a:srgbClr val="0D3857"/>
                </a:solidFill>
              </a:rPr>
              <a:t>q</a:t>
            </a:r>
            <a:r>
              <a:rPr lang="en-US" sz="2200" dirty="0" smtClean="0">
                <a:solidFill>
                  <a:srgbClr val="0D3857"/>
                </a:solidFill>
              </a:rPr>
              <a:t> = </a:t>
            </a:r>
            <a:r>
              <a:rPr lang="en-US" sz="2200" dirty="0" smtClean="0">
                <a:solidFill>
                  <a:srgbClr val="0D3857"/>
                </a:solidFill>
                <a:sym typeface="Symbol" pitchFamily="18" charset="2"/>
              </a:rPr>
              <a:t></a:t>
            </a:r>
            <a:r>
              <a:rPr lang="el-GR" sz="2200" dirty="0" smtClean="0">
                <a:solidFill>
                  <a:srgbClr val="0D3857"/>
                </a:solidFill>
                <a:sym typeface="Symbol" pitchFamily="18" charset="2"/>
              </a:rPr>
              <a:t> </a:t>
            </a:r>
            <a:r>
              <a:rPr lang="en-US" sz="2200" i="1" dirty="0" err="1" smtClean="0">
                <a:solidFill>
                  <a:srgbClr val="0D3857"/>
                </a:solidFill>
              </a:rPr>
              <a:t>N</a:t>
            </a:r>
            <a:r>
              <a:rPr lang="en-US" sz="2200" i="1" dirty="0" err="1" smtClean="0">
                <a:solidFill>
                  <a:srgbClr val="0D3857"/>
                </a:solidFill>
                <a:sym typeface="Symbol"/>
              </a:rPr>
              <a:t></a:t>
            </a:r>
            <a:r>
              <a:rPr lang="en-US" sz="2200" i="1" dirty="0" err="1" smtClean="0">
                <a:solidFill>
                  <a:srgbClr val="0D3857"/>
                </a:solidFill>
              </a:rPr>
              <a:t>e</a:t>
            </a:r>
            <a:endParaRPr lang="en-US" sz="2200" i="1" dirty="0" smtClean="0">
              <a:solidFill>
                <a:srgbClr val="0D3857"/>
              </a:solidFill>
            </a:endParaRPr>
          </a:p>
          <a:p>
            <a:pPr marL="457200" lvl="2" indent="-220663">
              <a:spcBef>
                <a:spcPts val="1800"/>
              </a:spcBef>
              <a:buClr>
                <a:srgbClr val="2187BA"/>
              </a:buClr>
              <a:buNone/>
              <a:tabLst>
                <a:tab pos="1254125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l-GR" sz="1800" dirty="0" smtClean="0">
                <a:solidFill>
                  <a:srgbClr val="000000"/>
                </a:solidFill>
              </a:rPr>
              <a:t>όπου,	</a:t>
            </a:r>
            <a:r>
              <a:rPr lang="en-US" sz="1800" i="1" dirty="0" smtClean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είναι ένας </a:t>
            </a:r>
            <a:r>
              <a:rPr lang="en-US" sz="1800" dirty="0" err="1" smtClean="0">
                <a:solidFill>
                  <a:srgbClr val="000000"/>
                </a:solidFill>
              </a:rPr>
              <a:t>ακέραιος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αριθμός</a:t>
            </a:r>
            <a:r>
              <a:rPr lang="el-GR" sz="1800" dirty="0" smtClean="0">
                <a:solidFill>
                  <a:srgbClr val="000000"/>
                </a:solidFill>
              </a:rPr>
              <a:t> και </a:t>
            </a:r>
          </a:p>
          <a:p>
            <a:pPr marL="1254125" lvl="2" indent="-1017588">
              <a:spcBef>
                <a:spcPts val="1200"/>
              </a:spcBef>
              <a:buClr>
                <a:srgbClr val="2187BA"/>
              </a:buClr>
              <a:buNone/>
            </a:pPr>
            <a:r>
              <a:rPr lang="el-GR" sz="1800" i="1" dirty="0" smtClean="0">
                <a:solidFill>
                  <a:srgbClr val="000000"/>
                </a:solidFill>
              </a:rPr>
              <a:t>	</a:t>
            </a:r>
            <a:r>
              <a:rPr lang="en-US" sz="1800" i="1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είναι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στοιχειώδες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φορτίο</a:t>
            </a:r>
            <a:r>
              <a:rPr lang="el-GR" sz="1800" dirty="0" smtClean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457200" lvl="2" indent="-220663">
              <a:spcBef>
                <a:spcPts val="1800"/>
              </a:spcBef>
              <a:buClr>
                <a:srgbClr val="2187BA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μονάδα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ηλεκτρικού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σύστημα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μονάδων</a:t>
            </a:r>
            <a:r>
              <a:rPr lang="en-US" sz="1800" dirty="0" smtClean="0">
                <a:solidFill>
                  <a:srgbClr val="000000"/>
                </a:solidFill>
              </a:rPr>
              <a:t> SI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Coulomb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b="1" dirty="0" smtClean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).</a:t>
            </a:r>
          </a:p>
          <a:p>
            <a:pPr marL="457200" lvl="2" indent="-220663">
              <a:spcBef>
                <a:spcPts val="1800"/>
              </a:spcBef>
              <a:buClr>
                <a:srgbClr val="2187BA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|</a:t>
            </a:r>
            <a:r>
              <a:rPr lang="en-US" sz="1800" i="1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| = 1.6 x 10</a:t>
            </a:r>
            <a:r>
              <a:rPr lang="en-US" sz="1800" dirty="0" smtClean="0">
                <a:solidFill>
                  <a:srgbClr val="0D3857"/>
                </a:solidFill>
              </a:rPr>
              <a:t> </a:t>
            </a:r>
            <a:r>
              <a:rPr lang="en-US" sz="1800" baseline="30000" dirty="0" smtClean="0">
                <a:solidFill>
                  <a:srgbClr val="0D3857"/>
                </a:solidFill>
              </a:rPr>
              <a:t>–</a:t>
            </a:r>
            <a:r>
              <a:rPr lang="en-US" sz="1800" baseline="30000" dirty="0" smtClean="0">
                <a:solidFill>
                  <a:srgbClr val="000000"/>
                </a:solidFill>
              </a:rPr>
              <a:t>19</a:t>
            </a:r>
            <a:r>
              <a:rPr lang="en-US" sz="1800" dirty="0" smtClean="0">
                <a:solidFill>
                  <a:srgbClr val="000000"/>
                </a:solidFill>
              </a:rPr>
              <a:t> C</a:t>
            </a:r>
          </a:p>
          <a:p>
            <a:pPr marL="457200" lvl="2" indent="-220663">
              <a:spcBef>
                <a:spcPts val="1800"/>
              </a:spcBef>
              <a:buClr>
                <a:srgbClr val="2187BA"/>
              </a:buClr>
            </a:pPr>
            <a:r>
              <a:rPr lang="el-GR" sz="1800" dirty="0" smtClean="0">
                <a:solidFill>
                  <a:srgbClr val="000000"/>
                </a:solidFill>
              </a:rPr>
              <a:t>Για το η</a:t>
            </a:r>
            <a:r>
              <a:rPr lang="en-US" sz="1800" dirty="0" err="1" smtClean="0">
                <a:solidFill>
                  <a:srgbClr val="000000"/>
                </a:solidFill>
              </a:rPr>
              <a:t>λεκτρόνιο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i="1" dirty="0" smtClean="0">
                <a:solidFill>
                  <a:srgbClr val="000000"/>
                </a:solidFill>
              </a:rPr>
              <a:t>q</a:t>
            </a:r>
            <a:r>
              <a:rPr lang="en-US" sz="1800" dirty="0" smtClean="0">
                <a:solidFill>
                  <a:srgbClr val="000000"/>
                </a:solidFill>
              </a:rPr>
              <a:t> = </a:t>
            </a:r>
            <a:r>
              <a:rPr lang="en-US" sz="1800" dirty="0" smtClean="0">
                <a:solidFill>
                  <a:srgbClr val="0D3857"/>
                </a:solidFill>
              </a:rPr>
              <a:t>–</a:t>
            </a:r>
            <a:r>
              <a:rPr lang="en-US" sz="1800" i="1" dirty="0" smtClean="0">
                <a:solidFill>
                  <a:srgbClr val="000000"/>
                </a:solidFill>
              </a:rPr>
              <a:t>e</a:t>
            </a:r>
          </a:p>
          <a:p>
            <a:pPr marL="457200" lvl="2" indent="-220663">
              <a:spcBef>
                <a:spcPts val="1800"/>
              </a:spcBef>
              <a:buClr>
                <a:srgbClr val="2187BA"/>
              </a:buClr>
            </a:pPr>
            <a:r>
              <a:rPr lang="el-GR" sz="1800" dirty="0" smtClean="0">
                <a:solidFill>
                  <a:srgbClr val="000000"/>
                </a:solidFill>
              </a:rPr>
              <a:t>Για το π</a:t>
            </a:r>
            <a:r>
              <a:rPr lang="en-US" sz="1800" dirty="0" err="1" smtClean="0">
                <a:solidFill>
                  <a:srgbClr val="000000"/>
                </a:solidFill>
              </a:rPr>
              <a:t>ρωτόνιο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i="1" dirty="0" smtClean="0">
                <a:solidFill>
                  <a:srgbClr val="000000"/>
                </a:solidFill>
              </a:rPr>
              <a:t>q</a:t>
            </a:r>
            <a:r>
              <a:rPr lang="en-US" sz="1800" dirty="0" smtClean="0">
                <a:solidFill>
                  <a:srgbClr val="000000"/>
                </a:solidFill>
              </a:rPr>
              <a:t> = +</a:t>
            </a:r>
            <a:r>
              <a:rPr lang="en-US" sz="1800" i="1" dirty="0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609600"/>
          </a:xfrm>
        </p:spPr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Γ</a:t>
            </a:r>
            <a:r>
              <a:rPr lang="en-US" smtClean="0">
                <a:solidFill>
                  <a:srgbClr val="0D3857"/>
                </a:solidFill>
              </a:rPr>
              <a:t>ραμμές ηλεκτρικού πεδίου – </a:t>
            </a:r>
            <a:r>
              <a:rPr lang="el-GR" smtClean="0">
                <a:solidFill>
                  <a:srgbClr val="0D3857"/>
                </a:solidFill>
              </a:rPr>
              <a:t>Ά</a:t>
            </a:r>
            <a:r>
              <a:rPr lang="en-US" smtClean="0">
                <a:solidFill>
                  <a:srgbClr val="0D3857"/>
                </a:solidFill>
              </a:rPr>
              <a:t>νισ</a:t>
            </a:r>
            <a:r>
              <a:rPr lang="el-GR" smtClean="0">
                <a:solidFill>
                  <a:srgbClr val="0D3857"/>
                </a:solidFill>
              </a:rPr>
              <a:t>α</a:t>
            </a:r>
            <a:r>
              <a:rPr lang="en-US" smtClean="0">
                <a:solidFill>
                  <a:srgbClr val="0D3857"/>
                </a:solidFill>
              </a:rPr>
              <a:t> και ετερόσημ</a:t>
            </a:r>
            <a:r>
              <a:rPr lang="el-GR" smtClean="0">
                <a:solidFill>
                  <a:srgbClr val="0D3857"/>
                </a:solidFill>
              </a:rPr>
              <a:t>α</a:t>
            </a:r>
            <a:r>
              <a:rPr lang="en-US" smtClean="0">
                <a:solidFill>
                  <a:srgbClr val="0D3857"/>
                </a:solidFill>
              </a:rPr>
              <a:t> φορτί</a:t>
            </a:r>
            <a:r>
              <a:rPr lang="el-GR" smtClean="0">
                <a:solidFill>
                  <a:srgbClr val="0D3857"/>
                </a:solidFill>
              </a:rPr>
              <a:t>α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θετικό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διπλάσια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τιμή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από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αρνητικό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</a:pPr>
            <a:r>
              <a:rPr lang="el-GR" sz="1800" dirty="0" smtClean="0"/>
              <a:t>Το πλήθος των γραμμών που ξεκινούν από το θετικό φορτίο είναι διπλάσιο εκείνου που καταλήγουν στο αρνητικό φορτίο.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μεγάλη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απόσταση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περίπου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ίσο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εκείνο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ενός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σημειακού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τιμή</a:t>
            </a:r>
            <a:r>
              <a:rPr lang="en-US" sz="1800" dirty="0" smtClean="0">
                <a:solidFill>
                  <a:srgbClr val="000000"/>
                </a:solidFill>
              </a:rPr>
              <a:t> +</a:t>
            </a:r>
            <a:r>
              <a:rPr lang="en-US" sz="1800" i="1" dirty="0" smtClean="0">
                <a:solidFill>
                  <a:srgbClr val="000000"/>
                </a:solidFill>
              </a:rPr>
              <a:t>q.</a:t>
            </a: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Η1.6</a:t>
            </a:r>
          </a:p>
        </p:txBody>
      </p:sp>
      <p:pic>
        <p:nvPicPr>
          <p:cNvPr id="66565" name="Picture 7" descr="27819_2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400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Γ</a:t>
            </a:r>
            <a:r>
              <a:rPr lang="en-US" smtClean="0">
                <a:solidFill>
                  <a:srgbClr val="0D3857"/>
                </a:solidFill>
              </a:rPr>
              <a:t>ραμμές ηλεκτρικού πεδίου</a:t>
            </a:r>
            <a:r>
              <a:rPr lang="el-GR" smtClean="0">
                <a:solidFill>
                  <a:srgbClr val="0D3857"/>
                </a:solidFill>
              </a:rPr>
              <a:t> </a:t>
            </a:r>
            <a:r>
              <a:rPr lang="en-US" smtClean="0">
                <a:solidFill>
                  <a:srgbClr val="0D3857"/>
                </a:solidFill>
              </a:rPr>
              <a:t>– </a:t>
            </a:r>
            <a:r>
              <a:rPr lang="el-GR" smtClean="0">
                <a:solidFill>
                  <a:srgbClr val="0D3857"/>
                </a:solidFill>
              </a:rPr>
              <a:t>Γ</a:t>
            </a:r>
            <a:r>
              <a:rPr lang="en-US" smtClean="0">
                <a:solidFill>
                  <a:srgbClr val="0D3857"/>
                </a:solidFill>
              </a:rPr>
              <a:t>ενικά στοιχεία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450" y="1551486"/>
            <a:ext cx="4365524" cy="3939540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Η </a:t>
            </a:r>
            <a:r>
              <a:rPr lang="en-US" b="1" dirty="0" err="1" smtClean="0">
                <a:solidFill>
                  <a:srgbClr val="000000"/>
                </a:solidFill>
              </a:rPr>
              <a:t>πυκνότητα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των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γραμμών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του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πεδίου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l-GR" b="1" dirty="0" smtClean="0">
                <a:solidFill>
                  <a:srgbClr val="000000"/>
                </a:solidFill>
              </a:rPr>
              <a:t>χαρακτηρίζει το μέτρο του πεδίου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</a:pPr>
            <a:r>
              <a:rPr lang="el-GR" b="1" dirty="0" smtClean="0">
                <a:solidFill>
                  <a:srgbClr val="0D3857"/>
                </a:solidFill>
              </a:rPr>
              <a:t>Παράδειγμα</a:t>
            </a:r>
            <a:r>
              <a:rPr lang="en-US" b="1" dirty="0" smtClean="0">
                <a:solidFill>
                  <a:srgbClr val="0D3857"/>
                </a:solidFill>
              </a:rPr>
              <a:t>:</a:t>
            </a:r>
            <a:r>
              <a:rPr lang="el-GR" dirty="0" smtClean="0">
                <a:solidFill>
                  <a:srgbClr val="000000"/>
                </a:solidFill>
              </a:rPr>
              <a:t> (βλ. εικόνα δίπλα)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πυκνότητα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διέρχονται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μεγαλύτερη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πυκνότητα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διέρχονται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l-GR" dirty="0" smtClean="0">
                <a:solidFill>
                  <a:srgbClr val="000000"/>
                </a:solidFill>
              </a:rPr>
              <a:t>,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επομένως,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μέτρο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μεγαλύτερο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απ</a:t>
            </a:r>
            <a:r>
              <a:rPr lang="el-GR" dirty="0" smtClean="0">
                <a:solidFill>
                  <a:srgbClr val="000000"/>
                </a:solidFill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ό,τι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</a:t>
            </a:r>
            <a:r>
              <a:rPr lang="el-GR" dirty="0" smtClean="0">
                <a:solidFill>
                  <a:srgbClr val="000000"/>
                </a:solidFill>
              </a:rPr>
              <a:t>ν</a:t>
            </a:r>
            <a:r>
              <a:rPr lang="en-US" dirty="0" smtClean="0">
                <a:solidFill>
                  <a:srgbClr val="000000"/>
                </a:solidFill>
              </a:rPr>
              <a:t> B.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Η1.6</a:t>
            </a:r>
          </a:p>
        </p:txBody>
      </p:sp>
      <p:pic>
        <p:nvPicPr>
          <p:cNvPr id="60421" name="Picture 7" descr="27819_2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25" y="1577181"/>
            <a:ext cx="37004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Κίνηση φορτισμένων σωματιδίων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35973" y="1676400"/>
            <a:ext cx="8657303" cy="468435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φορτισμένο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</a:t>
            </a:r>
            <a:r>
              <a:rPr lang="el-GR" dirty="0" smtClean="0">
                <a:solidFill>
                  <a:srgbClr val="000000"/>
                </a:solidFill>
              </a:rPr>
              <a:t>εθεί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l-GR" dirty="0" smtClean="0">
                <a:solidFill>
                  <a:srgbClr val="000000"/>
                </a:solidFill>
              </a:rPr>
              <a:t>θα δεχτεί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μια </a:t>
            </a:r>
            <a:r>
              <a:rPr lang="en-US" dirty="0" err="1" smtClean="0">
                <a:solidFill>
                  <a:srgbClr val="000000"/>
                </a:solidFill>
              </a:rPr>
              <a:t>ηλεκτρική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αυτή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μόνη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ασκείται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σωματίδιο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τότε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συνισταμένη</a:t>
            </a:r>
            <a:r>
              <a:rPr lang="el-GR" dirty="0" smtClean="0">
                <a:solidFill>
                  <a:srgbClr val="000000"/>
                </a:solidFill>
              </a:rPr>
              <a:t> δύναμη που δέχεται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Η συνισταμένη δύναμη θα επιταχύνει το σωματίδιο σ</a:t>
            </a:r>
            <a:r>
              <a:rPr lang="en-US" dirty="0" err="1" smtClean="0">
                <a:solidFill>
                  <a:srgbClr val="000000"/>
                </a:solidFill>
              </a:rPr>
              <a:t>ύμφωνα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δεύτερο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νόμο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Νεύτωνα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ομογενές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τότε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επιτάχυνση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θα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σταθερή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φέρει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D3857"/>
                </a:solidFill>
              </a:rPr>
              <a:t>θετικό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, η </a:t>
            </a:r>
            <a:r>
              <a:rPr lang="en-US" dirty="0" err="1" smtClean="0">
                <a:solidFill>
                  <a:srgbClr val="000000"/>
                </a:solidFill>
              </a:rPr>
              <a:t>επιτάχυνσή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φέρει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D3857"/>
                </a:solidFill>
              </a:rPr>
              <a:t>αρνητικό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, η </a:t>
            </a:r>
            <a:r>
              <a:rPr lang="en-US" dirty="0" err="1" smtClean="0">
                <a:solidFill>
                  <a:srgbClr val="000000"/>
                </a:solidFill>
              </a:rPr>
              <a:t>επιτάχυνσή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αντίθετη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εκείνη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Η1.7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47011" y="3755915"/>
          <a:ext cx="1811020" cy="548072"/>
        </p:xfrm>
        <a:graphic>
          <a:graphicData uri="http://schemas.openxmlformats.org/presentationml/2006/ole">
            <p:oleObj spid="_x0000_s293891" name="Equation" r:id="rId4" imgW="9651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Η</a:t>
            </a:r>
            <a:r>
              <a:rPr lang="en-US" smtClean="0">
                <a:solidFill>
                  <a:srgbClr val="0D3857"/>
                </a:solidFill>
              </a:rPr>
              <a:t>λεκτρόνιο μέσα σε ομογενές πεδίο</a:t>
            </a:r>
            <a:r>
              <a:rPr lang="el-GR" smtClean="0">
                <a:solidFill>
                  <a:srgbClr val="0D3857"/>
                </a:solidFill>
              </a:rPr>
              <a:t> </a:t>
            </a:r>
            <a:r>
              <a:rPr lang="en-US" smtClean="0">
                <a:solidFill>
                  <a:srgbClr val="0D3857"/>
                </a:solidFill>
              </a:rPr>
              <a:t>–</a:t>
            </a:r>
            <a:r>
              <a:rPr lang="el-GR" smtClean="0">
                <a:solidFill>
                  <a:srgbClr val="0D3857"/>
                </a:solidFill>
              </a:rPr>
              <a:t> Παράδειγμα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1775" y="1676400"/>
            <a:ext cx="4466349" cy="3211135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ηλεκτρόνιο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βάλλεται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οριζόντια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με αρχική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l-GR" sz="1800" dirty="0" smtClean="0">
                <a:solidFill>
                  <a:srgbClr val="000000"/>
                </a:solidFill>
              </a:rPr>
              <a:t> ταχύτητα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                </a:t>
            </a:r>
            <a:r>
              <a:rPr lang="en-US" sz="1800" dirty="0" smtClean="0">
                <a:solidFill>
                  <a:srgbClr val="000000"/>
                </a:solidFill>
              </a:rPr>
              <a:t>σ</a:t>
            </a:r>
            <a:r>
              <a:rPr lang="el-GR" sz="1800" dirty="0" smtClean="0">
                <a:solidFill>
                  <a:srgbClr val="000000"/>
                </a:solidFill>
              </a:rPr>
              <a:t>ε ένα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ομογεν</a:t>
            </a:r>
            <a:r>
              <a:rPr lang="el-GR" sz="1800" dirty="0" smtClean="0">
                <a:solidFill>
                  <a:srgbClr val="000000"/>
                </a:solidFill>
              </a:rPr>
              <a:t>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ηλεκτρικ</a:t>
            </a:r>
            <a:r>
              <a:rPr lang="el-GR" sz="1800" dirty="0" smtClean="0">
                <a:solidFill>
                  <a:srgbClr val="000000"/>
                </a:solidFill>
              </a:rPr>
              <a:t>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πεδίο    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24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ηλεκτρόνιο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επιταχύνεται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κάτω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346075" lvl="1" indent="-234950">
              <a:spcBef>
                <a:spcPts val="24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ηλεκτρόνιο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αρνητικά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φορτισμένο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επομένως</a:t>
            </a:r>
            <a:r>
              <a:rPr lang="en-US" sz="1700" dirty="0" smtClean="0">
                <a:solidFill>
                  <a:srgbClr val="000000"/>
                </a:solidFill>
              </a:rPr>
              <a:t> η </a:t>
            </a:r>
            <a:r>
              <a:rPr lang="en-US" sz="1700" dirty="0" err="1" smtClean="0">
                <a:solidFill>
                  <a:srgbClr val="000000"/>
                </a:solidFill>
              </a:rPr>
              <a:t>επιτάχυνσή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αντίθετη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κατεύθυνσης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πεδίου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Η1.7</a:t>
            </a:r>
          </a:p>
        </p:txBody>
      </p:sp>
      <p:pic>
        <p:nvPicPr>
          <p:cNvPr id="68613" name="Picture 7" descr="27819_2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00213"/>
            <a:ext cx="38877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69398" y="2435278"/>
          <a:ext cx="228600" cy="417512"/>
        </p:xfrm>
        <a:graphic>
          <a:graphicData uri="http://schemas.openxmlformats.org/presentationml/2006/ole">
            <p:oleObj spid="_x0000_s474114" name="Equation" r:id="rId5" imgW="139680" imgH="253800" progId="Equation.3">
              <p:embed/>
            </p:oleObj>
          </a:graphicData>
        </a:graphic>
      </p:graphicFrame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1807132" y="2020781"/>
          <a:ext cx="914400" cy="481012"/>
        </p:xfrm>
        <a:graphic>
          <a:graphicData uri="http://schemas.openxmlformats.org/presentationml/2006/ole">
            <p:oleObj spid="_x0000_s474115" name="Equation" r:id="rId6" imgW="55872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Η</a:t>
            </a:r>
            <a:r>
              <a:rPr lang="en-US" smtClean="0">
                <a:solidFill>
                  <a:srgbClr val="0D3857"/>
                </a:solidFill>
              </a:rPr>
              <a:t>λεκτρόνιο μέσα σε ομογενές πεδίο</a:t>
            </a:r>
            <a:r>
              <a:rPr lang="el-GR" smtClean="0">
                <a:solidFill>
                  <a:srgbClr val="0D3857"/>
                </a:solidFill>
              </a:rPr>
              <a:t> </a:t>
            </a:r>
            <a:r>
              <a:rPr lang="en-US" smtClean="0">
                <a:solidFill>
                  <a:srgbClr val="0D3857"/>
                </a:solidFill>
              </a:rPr>
              <a:t>–</a:t>
            </a:r>
            <a:r>
              <a:rPr lang="el-GR" smtClean="0">
                <a:solidFill>
                  <a:srgbClr val="0D3857"/>
                </a:solidFill>
              </a:rPr>
              <a:t> Παράδειγμα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1775" y="1676400"/>
            <a:ext cx="4466349" cy="546303"/>
          </a:xfrm>
        </p:spPr>
        <p:txBody>
          <a:bodyPr wrap="square">
            <a:spAutoFit/>
          </a:bodyPr>
          <a:lstStyle/>
          <a:p>
            <a:pPr marL="0" indent="0"/>
            <a:r>
              <a:rPr lang="en-US" sz="1800" dirty="0" err="1" smtClean="0">
                <a:solidFill>
                  <a:srgbClr val="000000"/>
                </a:solidFill>
              </a:rPr>
              <a:t>Όσο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βρίσκεται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μεταξύ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των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φορτισμένων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πλακών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διαγράφει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παραβολική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τροχιά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Η1.7</a:t>
            </a:r>
          </a:p>
        </p:txBody>
      </p:sp>
      <p:pic>
        <p:nvPicPr>
          <p:cNvPr id="68613" name="Picture 7" descr="27819_2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00213"/>
            <a:ext cx="38877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1775" y="2380592"/>
            <a:ext cx="43717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spcBef>
                <a:spcPts val="1200"/>
              </a:spcBef>
              <a:tabLst>
                <a:tab pos="393700" algn="l"/>
              </a:tabLst>
            </a:pP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Α)</a:t>
            </a: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l-GR" dirty="0" smtClean="0">
                <a:solidFill>
                  <a:srgbClr val="000000"/>
                </a:solidFill>
              </a:rPr>
              <a:t>Πόση </a:t>
            </a:r>
            <a:r>
              <a:rPr lang="el-GR" dirty="0" smtClean="0">
                <a:solidFill>
                  <a:srgbClr val="000000"/>
                </a:solidFill>
              </a:rPr>
              <a:t>είναι η </a:t>
            </a:r>
            <a:r>
              <a:rPr lang="el-GR" dirty="0" smtClean="0">
                <a:solidFill>
                  <a:srgbClr val="000000"/>
                </a:solidFill>
              </a:rPr>
              <a:t>επιτάχυνση του ηλεκτρονίου ενόσω βρίσκεται μέσα στο ηλεκτρικό πεδίο μεταξύ των πλακών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 marL="393700" indent="-393700">
              <a:spcBef>
                <a:spcPts val="1200"/>
              </a:spcBef>
              <a:tabLst>
                <a:tab pos="3937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(B)	</a:t>
            </a:r>
            <a:r>
              <a:rPr lang="el-GR" dirty="0" smtClean="0">
                <a:solidFill>
                  <a:srgbClr val="000000"/>
                </a:solidFill>
              </a:rPr>
              <a:t>Πόσο </a:t>
            </a:r>
            <a:r>
              <a:rPr lang="el-GR" dirty="0" smtClean="0">
                <a:solidFill>
                  <a:srgbClr val="000000"/>
                </a:solidFill>
              </a:rPr>
              <a:t>χρόνο χρειάζεται να βγει από τις </a:t>
            </a:r>
            <a:r>
              <a:rPr lang="el-GR" dirty="0" smtClean="0">
                <a:solidFill>
                  <a:srgbClr val="000000"/>
                </a:solidFill>
              </a:rPr>
              <a:t>πλάκες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 marL="393700" indent="-393700">
              <a:spcBef>
                <a:spcPts val="1200"/>
              </a:spcBef>
              <a:tabLst>
                <a:tab pos="3937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Γ)	Αν η κατακόρυφη θέση του ηλεκτρονίου όταν εισέρχεται στο πεδίο είναι </a:t>
            </a:r>
            <a:r>
              <a:rPr lang="en-US" i="1" dirty="0" err="1" smtClean="0">
                <a:solidFill>
                  <a:srgbClr val="000000"/>
                </a:solidFill>
              </a:rPr>
              <a:t>y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i="1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0, </a:t>
            </a:r>
            <a:r>
              <a:rPr lang="el-GR" dirty="0" smtClean="0">
                <a:solidFill>
                  <a:srgbClr val="000000"/>
                </a:solidFill>
              </a:rPr>
              <a:t>ποιά είναι η κατακόρυφη θέση του όταν εξέρχεται από αυτό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endParaRPr lang="el-GR" dirty="0" smtClean="0">
              <a:solidFill>
                <a:srgbClr val="000000"/>
              </a:solidFill>
            </a:endParaRPr>
          </a:p>
          <a:p>
            <a:pPr marL="393700" indent="-393700" algn="ctr">
              <a:spcBef>
                <a:spcPts val="1200"/>
              </a:spcBef>
              <a:tabLst>
                <a:tab pos="393700" algn="l"/>
              </a:tabLst>
            </a:pPr>
            <a:r>
              <a:rPr lang="el-GR" dirty="0" smtClean="0">
                <a:solidFill>
                  <a:srgbClr val="C00000"/>
                </a:solidFill>
              </a:rPr>
              <a:t>ΤΕΛΟΣ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Ηλεκτρικοί αγωγοί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l-GR" smtClean="0">
                <a:solidFill>
                  <a:srgbClr val="000000"/>
                </a:solidFill>
              </a:rPr>
              <a:t>Ηλεκτρικοί α</a:t>
            </a:r>
            <a:r>
              <a:rPr lang="en-US" smtClean="0">
                <a:solidFill>
                  <a:srgbClr val="000000"/>
                </a:solidFill>
              </a:rPr>
              <a:t>γωγοί </a:t>
            </a:r>
            <a:r>
              <a:rPr lang="el-GR" smtClean="0">
                <a:solidFill>
                  <a:srgbClr val="000000"/>
                </a:solidFill>
              </a:rPr>
              <a:t>ονομάζονται τα</a:t>
            </a:r>
            <a:r>
              <a:rPr lang="en-US" smtClean="0">
                <a:solidFill>
                  <a:srgbClr val="000000"/>
                </a:solidFill>
              </a:rPr>
              <a:t> υλικά </a:t>
            </a:r>
            <a:r>
              <a:rPr lang="el-GR" smtClean="0">
                <a:solidFill>
                  <a:srgbClr val="000000"/>
                </a:solidFill>
              </a:rPr>
              <a:t>στα οποία κάποια από τα ηλεκτρόνια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000000"/>
                </a:solidFill>
              </a:rPr>
              <a:t>είναι</a:t>
            </a:r>
            <a:r>
              <a:rPr lang="en-US" smtClean="0">
                <a:solidFill>
                  <a:srgbClr val="000000"/>
                </a:solidFill>
              </a:rPr>
              <a:t> ελεύθερα.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Τα ελεύθερα ηλεκτρόνια δεν είναι δεσμευμένα στα άτομα.</a:t>
            </a:r>
          </a:p>
          <a:p>
            <a:pPr lvl="1">
              <a:buClr>
                <a:srgbClr val="2187BA"/>
              </a:buClr>
            </a:pPr>
            <a:r>
              <a:rPr lang="el-GR" sz="1700" smtClean="0">
                <a:solidFill>
                  <a:srgbClr val="000000"/>
                </a:solidFill>
              </a:rPr>
              <a:t>Τα ηλεκτρόνια αυτά</a:t>
            </a:r>
            <a:r>
              <a:rPr lang="en-US" sz="1700" smtClean="0">
                <a:solidFill>
                  <a:srgbClr val="000000"/>
                </a:solidFill>
              </a:rPr>
              <a:t> </a:t>
            </a:r>
            <a:r>
              <a:rPr lang="el-GR" sz="1700" smtClean="0">
                <a:solidFill>
                  <a:srgbClr val="000000"/>
                </a:solidFill>
              </a:rPr>
              <a:t>μπορούν </a:t>
            </a:r>
            <a:r>
              <a:rPr lang="en-US" sz="1700" smtClean="0">
                <a:solidFill>
                  <a:srgbClr val="000000"/>
                </a:solidFill>
              </a:rPr>
              <a:t>να κινούνται με σχετική ελευθερία μέσα στο υλικό.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Καλοί αγωγοί είναι, για παράδειγμα, ο χαλκός, το αλουμίνιο</a:t>
            </a:r>
            <a:r>
              <a:rPr lang="el-GR" sz="1700" smtClean="0">
                <a:solidFill>
                  <a:srgbClr val="000000"/>
                </a:solidFill>
              </a:rPr>
              <a:t>,</a:t>
            </a:r>
            <a:r>
              <a:rPr lang="en-US" sz="1700" smtClean="0">
                <a:solidFill>
                  <a:srgbClr val="000000"/>
                </a:solidFill>
              </a:rPr>
              <a:t> και ο άργυρος.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Όταν ένας καλός αγωγός φορτιστεί σε μια μικρή περιοχή του, τότε το φορτίο κατανέμεται άμεσα σε ολόκληρη την επιφάνειά του.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Ηλεκτρικοί μ</a:t>
            </a:r>
            <a:r>
              <a:rPr lang="en-US" smtClean="0">
                <a:solidFill>
                  <a:srgbClr val="0D3857"/>
                </a:solidFill>
              </a:rPr>
              <a:t>ονωτές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l-GR" smtClean="0">
                <a:solidFill>
                  <a:srgbClr val="000000"/>
                </a:solidFill>
              </a:rPr>
              <a:t>Ηλεκτρικοί μ</a:t>
            </a:r>
            <a:r>
              <a:rPr lang="en-US" smtClean="0">
                <a:solidFill>
                  <a:srgbClr val="000000"/>
                </a:solidFill>
              </a:rPr>
              <a:t>ονωτές ονομάζονται τα υλικά στα οποία </a:t>
            </a:r>
            <a:r>
              <a:rPr lang="el-GR" smtClean="0">
                <a:solidFill>
                  <a:srgbClr val="000000"/>
                </a:solidFill>
              </a:rPr>
              <a:t>όλα</a:t>
            </a:r>
            <a:r>
              <a:rPr lang="en-US" smtClean="0">
                <a:solidFill>
                  <a:srgbClr val="000000"/>
                </a:solidFill>
              </a:rPr>
              <a:t> τα ηλεκτρόνια είναι δεσμευμένα στα άτομα.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Αυτά τα ηλεκτρόνια δεν μπορούν να κινούνται ελεύθερα μέσα στο υλικό.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Μονωτές είναι, για παράδειγμα, το γυαλί, το καουτσούκ</a:t>
            </a:r>
            <a:r>
              <a:rPr lang="el-GR" sz="1700" smtClean="0">
                <a:solidFill>
                  <a:srgbClr val="000000"/>
                </a:solidFill>
              </a:rPr>
              <a:t>,</a:t>
            </a:r>
            <a:r>
              <a:rPr lang="en-US" sz="1700" smtClean="0">
                <a:solidFill>
                  <a:srgbClr val="000000"/>
                </a:solidFill>
              </a:rPr>
              <a:t> και το ξύλο.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Όταν ένας μονωτής φορτιστεί σε μια μικρή περιοχή του, τότε το φορτίο δεν μπορεί να </a:t>
            </a:r>
            <a:r>
              <a:rPr lang="el-GR" sz="1700" smtClean="0">
                <a:solidFill>
                  <a:srgbClr val="000000"/>
                </a:solidFill>
              </a:rPr>
              <a:t>κατανεμηθεί</a:t>
            </a:r>
            <a:r>
              <a:rPr lang="en-US" sz="1700" smtClean="0">
                <a:solidFill>
                  <a:srgbClr val="000000"/>
                </a:solidFill>
              </a:rPr>
              <a:t> σε άλλα σημεία του υλικού.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Ημιαγωγοί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ιδιότητες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ημιαγωγών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ενδιάμεσ</a:t>
            </a:r>
            <a:r>
              <a:rPr lang="el-GR" dirty="0" smtClean="0">
                <a:solidFill>
                  <a:srgbClr val="000000"/>
                </a:solidFill>
              </a:rPr>
              <a:t>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εκείνων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αγωγών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μονωτών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Παραδείγματα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ημιαγώγιμων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υλικών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πυρίτιο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γερμάνιο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Ημιαγωγοί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από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τέτοια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υλικά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χρησιμοποιούνται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συνήθως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στην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κατασκευή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ηλεκτρονικών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ολοκληρωμένων κυκλωμάτων (τσιπ)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ιδιότητες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ημιαγωγών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μπορούν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τροποποιηθούν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προσθήκη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ελεγχόμενων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ποσοτήτων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ορισμένων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ατόμων</a:t>
            </a:r>
            <a:r>
              <a:rPr lang="el-GR" dirty="0" smtClean="0">
                <a:solidFill>
                  <a:srgbClr val="000000"/>
                </a:solidFill>
              </a:rPr>
              <a:t> (ντοπάρισμα)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7615808" cy="507831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D3857"/>
                </a:solidFill>
              </a:rPr>
              <a:t>Φόρτιση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με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επαγωγή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262625"/>
            <a:ext cx="4038600" cy="1246495"/>
          </a:xfrm>
        </p:spPr>
        <p:txBody>
          <a:bodyPr>
            <a:spAutoFit/>
          </a:bodyPr>
          <a:lstStyle/>
          <a:p>
            <a:pPr marL="457200" indent="-457200" defTabSz="457200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Α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l-GR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Έστω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έχουμε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ουδέτερη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μεταλλική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σφαίρα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lvl="1">
              <a:buClr>
                <a:srgbClr val="2187BA"/>
              </a:buClr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σφαίρα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ίσο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αριθμό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φορτίων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Η1.2</a:t>
            </a:r>
          </a:p>
        </p:txBody>
      </p:sp>
      <p:pic>
        <p:nvPicPr>
          <p:cNvPr id="31749" name="Picture 7" descr="27819_2303"/>
          <p:cNvPicPr>
            <a:picLocks noChangeAspect="1" noChangeArrowheads="1"/>
          </p:cNvPicPr>
          <p:nvPr/>
        </p:nvPicPr>
        <p:blipFill>
          <a:blip r:embed="rId3" cstate="print"/>
          <a:srcRect l="25905" b="82248"/>
          <a:stretch>
            <a:fillRect/>
          </a:stretch>
        </p:blipFill>
        <p:spPr bwMode="auto">
          <a:xfrm>
            <a:off x="5292080" y="3140968"/>
            <a:ext cx="2779551" cy="304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2420888"/>
            <a:ext cx="7543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Περίπτωση 1</a:t>
            </a:r>
            <a:r>
              <a:rPr kumimoji="0" lang="el-GR" sz="2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Φόρτιση </a:t>
            </a:r>
            <a:r>
              <a:rPr kumimoji="0" lang="el-GR" sz="2200" b="0" i="0" u="sng" strike="noStrike" kern="0" cap="none" spc="0" normalizeH="0" baseline="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μεταλλικής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 σφαίρας με επαγωγή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D3857"/>
              </a:solidFill>
              <a:effectLst/>
              <a:uLnTx/>
              <a:uFillTx/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3529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Κατά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φόρτιση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μέσω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επαγωγής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δεν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απαιτείται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3857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επαφή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με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σώμα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που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επάγει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το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φορτίο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6" grpId="0"/>
    </p:bldLst>
  </p:timing>
</p:sld>
</file>

<file path=ppt/theme/theme1.xml><?xml version="1.0" encoding="utf-8"?>
<a:theme xmlns:a="http://schemas.openxmlformats.org/drawingml/2006/main" name="CL Template">
  <a:themeElements>
    <a:clrScheme name="">
      <a:dk1>
        <a:srgbClr val="000000"/>
      </a:dk1>
      <a:lt1>
        <a:srgbClr val="FFFFFF"/>
      </a:lt1>
      <a:dk2>
        <a:srgbClr val="B0D3DF"/>
      </a:dk2>
      <a:lt2>
        <a:srgbClr val="81C0DA"/>
      </a:lt2>
      <a:accent1>
        <a:srgbClr val="0D3857"/>
      </a:accent1>
      <a:accent2>
        <a:srgbClr val="055C91"/>
      </a:accent2>
      <a:accent3>
        <a:srgbClr val="FFFFFF"/>
      </a:accent3>
      <a:accent4>
        <a:srgbClr val="000000"/>
      </a:accent4>
      <a:accent5>
        <a:srgbClr val="AAAEB4"/>
      </a:accent5>
      <a:accent6>
        <a:srgbClr val="045383"/>
      </a:accent6>
      <a:hlink>
        <a:srgbClr val="2187BA"/>
      </a:hlink>
      <a:folHlink>
        <a:srgbClr val="53A7CA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 Template</Template>
  <TotalTime>5035</TotalTime>
  <Words>2805</Words>
  <Application>Microsoft Office PowerPoint</Application>
  <PresentationFormat>On-screen Show (4:3)</PresentationFormat>
  <Paragraphs>431</Paragraphs>
  <Slides>54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CL Template</vt:lpstr>
      <vt:lpstr>Equation</vt:lpstr>
      <vt:lpstr>Microsoft Equation 3.0</vt:lpstr>
      <vt:lpstr>Κεφάλαιο Η1</vt:lpstr>
      <vt:lpstr>Ηλεκτρικά φορτία</vt:lpstr>
      <vt:lpstr>Παραδείγματα έλξης και άπωσης μεταξύ ηλεκτρικών φορτίων</vt:lpstr>
      <vt:lpstr>Διατήρηση του ηλεκτρικού φορτίου</vt:lpstr>
      <vt:lpstr>Κβάντωση του ηλεκτρικού φορτίου</vt:lpstr>
      <vt:lpstr>Ηλεκτρικοί αγωγοί</vt:lpstr>
      <vt:lpstr>Ηλεκτρικοί μονωτές</vt:lpstr>
      <vt:lpstr>Ημιαγωγοί</vt:lpstr>
      <vt:lpstr>Φόρτιση με επαγωγή</vt:lpstr>
      <vt:lpstr>Φόρτιση μεταλλικής σφαίρας με εγαγωγή  (συνέχεια)</vt:lpstr>
      <vt:lpstr>Φόρτιση μεταλλικής σφαίρας με εγαγωγή  (συνέχεια)</vt:lpstr>
      <vt:lpstr>Φόρτιση με επαγωγή Περίπτωση 2η: Αναδιάταξη των φορτίων στους μονωτές</vt:lpstr>
      <vt:lpstr>Charles Coulomb</vt:lpstr>
      <vt:lpstr>Ο νόμος του Coulomb</vt:lpstr>
      <vt:lpstr>Η εξίσωση του νόμου του Coulomb</vt:lpstr>
      <vt:lpstr>Η διανυσματική φύση των ηλεκτρικών δυνάμεων  (1) </vt:lpstr>
      <vt:lpstr>Η διανυσματική φύση των ηλεκτρικών δυνάμεων (2)</vt:lpstr>
      <vt:lpstr>Η διανυσματική φύση των ηλεκτρικών δυνάμεων (3)</vt:lpstr>
      <vt:lpstr>Παράδειγμα Δύο ίσα σημειακά φορτία q1 = q2 = +3.00 μC απέχουν μεταξύ τους απόσταση r = 0.600 m. Πόσο είναι το μέτρο της δύναμης που ασκεί το ένα στο άλλο; Η δύναμη είναι ελκτική ή απωστική; Σταθερά του νόμου Coulomb: ke = 8.99 x 109 N.m2/C2 </vt:lpstr>
      <vt:lpstr>Παράδειγμα Η1.3 Όπως φαίνεται στην Εικόνα Η1.8, στον άξονα x υπάρχουν τρία σημειακά φορτία. Το θετικό φορτίο q1 = 15.0 μC βρίσκεται στη θέση x = 2.00 m, το θετικό φορτίο q2 = 6.00 μC βρίσκεται στην αρχή των αξόνων και η συνισταμένη δύναμη που ασκείται στο q3 είναι μηδενική. Ποιά είναι η συντεταγμένη του q3 στον άξονα x; </vt:lpstr>
      <vt:lpstr>ΛΥΣΗ  (συνέχεια)</vt:lpstr>
      <vt:lpstr>Παράδειγμα Η1.4 Δύο μικρές πανομοιότυπες φορτισμένες σφαίρες, κάθε μια με μάζα 3.00  10-2 kg, ισορροπούν αναρτημένες σε νήματα (Εικόνα Η1.9α). Το μήκος L κάθε νήματος είναι ίσο με 0.150 m, ενώ η γωνία θ είναι ίση με 5.00. Βρείτε το φορτίο κάθε σφαίρας.</vt:lpstr>
      <vt:lpstr>ΛΥΣΗ  (συνέχεια)</vt:lpstr>
      <vt:lpstr>ΛΥΣΗ  (συνέχεια)</vt:lpstr>
      <vt:lpstr>Το ηλεκτρικό πεδίο – Ορισμός </vt:lpstr>
      <vt:lpstr>Το ηλεκτρικό πεδίο – Ορισμός  (συνέχεια) </vt:lpstr>
      <vt:lpstr>Σχέση μεταξύ των F και E</vt:lpstr>
      <vt:lpstr>Διανυσματική μορφή του ηλεκτρικού πεδίου</vt:lpstr>
      <vt:lpstr>Περισσότερα σχετικά με την κατεύθυνση του ηλεκτρικού πεδίου</vt:lpstr>
      <vt:lpstr>Πρόβλημα Βρείτε το μέτρο και την κατεύθυνση του ηλεκτρικού πεδίου σε σημείο που βρίσκεται 0.500 m ακριβώς πάνω από σωμάτιο που έχει ηλεκτρικό φορτίο + 4.00 μC.  Σταθερά του νόμου Coulomb: k = 8.99 x 109 N.m2/C2 </vt:lpstr>
      <vt:lpstr>Το ηλεκτρικό πεδίο που δημιουργούν πολλά φορτία</vt:lpstr>
      <vt:lpstr>Παράδειγμα Η1.5 Τα φορτία q1 = +4.00 μC και q2 = 3.00 μC βρίσκονται στον άξονα x, σε αποστάσεις a = 6.00 cm και b = 15.0 cm, αντίστοιχα, από την αρχή των αξόνων (Εικόνα Η1.12). Βρείτε τις συνιστώσες του ολικού ηλεκτρικού πεδίου στο σημείο Σ, με συντεταγμένες (x, y)=(0, 20.0 cm)</vt:lpstr>
      <vt:lpstr>ΛΥΣΗ  (συνέχεια)</vt:lpstr>
      <vt:lpstr>ΛΥΣΗ  (συνέχεια)</vt:lpstr>
      <vt:lpstr>ΛΥΣΗ  (συνέχεια)</vt:lpstr>
      <vt:lpstr>Το ηλεκτρικό πεδίο που δημιουργεί μια συνεχής κατανομή φορτίων</vt:lpstr>
      <vt:lpstr>Συνεχής κατανομή φορτίων: Πυκνότητα φορτίου</vt:lpstr>
      <vt:lpstr>Παράδειγμα Η1.6 Μια ράβδος μήκους l  = 1.00 m είναι ομοιόμορφα φορτισμένη με θετικό φορτίο ανά μονάδα μήκους  και συνολικού φορτίου Q = 5 μC. Υπολογίστε το ηλεκτρικό πεδίο σε ένα σημείο Σ του άξονα της ράβδου, σε απόσταση α  = 10 cm  από το ένα άκρο της.</vt:lpstr>
      <vt:lpstr>ΛΥΣΗ  (συνέχεια )</vt:lpstr>
      <vt:lpstr>Παράδειγμα Η1.7 Ένας δακτύλιος ακτίνας α = 10.0 cm φέρει φορτίο Q = 1.00 μC. Υπολογίστε το ηλεκτρικό πεδίο που δημιουργεί ο δακτύλιος σε ένα σημείο Σ πάνω στον κεντρικό άξονα  x  του δακτυλίου, σε απόσταση x = 20.0 cm από το κέντρο του (Εικ. Η1.16)</vt:lpstr>
      <vt:lpstr>ΛΥΣΗ  (συνέχεια )</vt:lpstr>
      <vt:lpstr>ΛΥΣΗ  (συνέχεια )</vt:lpstr>
      <vt:lpstr>Παράδειγμα Η1.8  Δίσκος ακτίνας R  = 15.0 cm φέρει ομοιόμορφη επιφανειακή πυκνότητα φορτίου . Το συνολικό φορτίο του δίσκου είναι Q = 5.00 μC. Υπολογίστε το ηλεκτρικό πεδίο σε ένα σημείο Σ πάνω στον κεντρικό άξονα του δίσκου, σε απόσταση x = 20.0 cm από το κέντρο του. (Εικ. Η1.17)</vt:lpstr>
      <vt:lpstr>ΛΥΣΗ  (συνέχεια )</vt:lpstr>
      <vt:lpstr>ΛΥΣΗ  (συνέχεια )</vt:lpstr>
      <vt:lpstr>Γραμμές ηλεκτρικού πεδίου –  Θετικό σημειακό φορτίο</vt:lpstr>
      <vt:lpstr>Γραμμές ηλεκτρικού πεδίου – Αρνητικό σημειακό φορτίο</vt:lpstr>
      <vt:lpstr>Γραμμές ηλεκτρικού πεδίου – Ηλεκτρικό δίπολο </vt:lpstr>
      <vt:lpstr>Γραμμές ηλεκτρικού πεδίου – Ομόσημα φορτία</vt:lpstr>
      <vt:lpstr>Γραμμές ηλεκτρικού πεδίου – Άνισα και ετερόσημα φορτία</vt:lpstr>
      <vt:lpstr>Γραμμές ηλεκτρικού πεδίου – Γενικά στοιχεία</vt:lpstr>
      <vt:lpstr>Κίνηση φορτισμένων σωματιδίων</vt:lpstr>
      <vt:lpstr>Ηλεκτρόνιο μέσα σε ομογενές πεδίο – Παράδειγμα</vt:lpstr>
      <vt:lpstr>Ηλεκτρόνιο μέσα σε ομογενές πεδίο – Παράδειγμα</vt:lpstr>
    </vt:vector>
  </TitlesOfParts>
  <Company>Next Step Program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Marilyn Akins</dc:creator>
  <cp:lastModifiedBy>poulakis</cp:lastModifiedBy>
  <cp:revision>285</cp:revision>
  <dcterms:created xsi:type="dcterms:W3CDTF">2003-12-08T01:27:30Z</dcterms:created>
  <dcterms:modified xsi:type="dcterms:W3CDTF">2013-10-06T12:55:02Z</dcterms:modified>
</cp:coreProperties>
</file>