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308" r:id="rId3"/>
    <p:sldId id="257" r:id="rId4"/>
    <p:sldId id="258" r:id="rId5"/>
    <p:sldId id="260" r:id="rId6"/>
    <p:sldId id="259" r:id="rId7"/>
    <p:sldId id="261" r:id="rId8"/>
    <p:sldId id="262" r:id="rId9"/>
    <p:sldId id="263" r:id="rId10"/>
    <p:sldId id="264" r:id="rId11"/>
    <p:sldId id="265" r:id="rId12"/>
    <p:sldId id="266" r:id="rId13"/>
    <p:sldId id="267" r:id="rId14"/>
    <p:sldId id="268" r:id="rId15"/>
    <p:sldId id="269" r:id="rId16"/>
    <p:sldId id="270" r:id="rId17"/>
    <p:sldId id="271" r:id="rId18"/>
    <p:sldId id="274" r:id="rId19"/>
    <p:sldId id="275" r:id="rId20"/>
    <p:sldId id="273" r:id="rId21"/>
    <p:sldId id="272" r:id="rId22"/>
    <p:sldId id="276" r:id="rId23"/>
    <p:sldId id="277" r:id="rId24"/>
    <p:sldId id="278" r:id="rId25"/>
    <p:sldId id="309" r:id="rId26"/>
    <p:sldId id="279" r:id="rId27"/>
    <p:sldId id="280" r:id="rId28"/>
    <p:sldId id="286" r:id="rId29"/>
    <p:sldId id="285" r:id="rId30"/>
    <p:sldId id="284" r:id="rId31"/>
    <p:sldId id="283" r:id="rId32"/>
    <p:sldId id="287" r:id="rId33"/>
    <p:sldId id="282" r:id="rId34"/>
    <p:sldId id="281"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342CEA3-3058-4D43-AE35-B3DA76CB4003}" type="datetimeFigureOut">
              <a:rPr lang="el-GR" smtClean="0"/>
              <a:pPr/>
              <a:t>23/11/2016</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smtClean="0"/>
              <a:t>I</a:t>
            </a:r>
            <a:r>
              <a:rPr lang="el-GR" dirty="0" smtClean="0"/>
              <a:t>ΣΤΟΡΙΑ ΚΑΙ ΠΟΛΙΤΙΣΜΟΣ ΣΤΗΝ ΕΚΠΑΙΔΕΥΣΗ</a:t>
            </a:r>
            <a:endParaRPr lang="el-GR" dirty="0"/>
          </a:p>
        </p:txBody>
      </p:sp>
      <p:sp>
        <p:nvSpPr>
          <p:cNvPr id="3" name="2 - Υπότιτλος"/>
          <p:cNvSpPr>
            <a:spLocks noGrp="1"/>
          </p:cNvSpPr>
          <p:nvPr>
            <p:ph type="subTitle" idx="1"/>
          </p:nvPr>
        </p:nvSpPr>
        <p:spPr>
          <a:xfrm>
            <a:off x="1371600" y="3786190"/>
            <a:ext cx="6400800" cy="1643074"/>
          </a:xfrm>
        </p:spPr>
        <p:txBody>
          <a:bodyPr/>
          <a:lstStyle/>
          <a:p>
            <a:pPr algn="just"/>
            <a:endParaRPr lang="el-GR" dirty="0" smtClean="0"/>
          </a:p>
          <a:p>
            <a:pPr algn="just"/>
            <a:r>
              <a:rPr lang="el-GR" dirty="0" smtClean="0"/>
              <a:t>ΜΗΤΤΑ ΚΩΝΣΤΑΝΤΙΝΑ 3602</a:t>
            </a:r>
          </a:p>
          <a:p>
            <a:pPr algn="just"/>
            <a:r>
              <a:rPr lang="el-GR" dirty="0" smtClean="0"/>
              <a:t>ΡΙΖΟΥ ΑΝΝΑ-ΜΑΡΙΑ 3626</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500174"/>
          </a:xfrm>
        </p:spPr>
        <p:txBody>
          <a:bodyPr>
            <a:normAutofit/>
          </a:bodyPr>
          <a:lstStyle/>
          <a:p>
            <a:r>
              <a:rPr lang="el-GR" sz="3200" dirty="0" smtClean="0">
                <a:effectLst>
                  <a:outerShdw blurRad="38100" dist="38100" dir="2700000" algn="tl">
                    <a:srgbClr val="000000">
                      <a:alpha val="43137"/>
                    </a:srgbClr>
                  </a:outerShdw>
                </a:effectLst>
                <a:latin typeface="+mn-lt"/>
              </a:rPr>
              <a:t>ΤΥΠΟΣ ΙΙΙ : Ο ΠΟΛΙΤΙΣΜΟΣ ΩΣ ΣΥΝΑΙΣΘΗΜΑ, ΣΥΜΠΕΡΙΦΟΡΑ ΚΑΙ ΝΟΗΣΗ</a:t>
            </a:r>
            <a:endParaRPr lang="el-GR" sz="3200" dirty="0">
              <a:effectLst>
                <a:outerShdw blurRad="38100" dist="38100" dir="2700000" algn="tl">
                  <a:srgbClr val="000000">
                    <a:alpha val="43137"/>
                  </a:srgbClr>
                </a:outerShdw>
              </a:effectLst>
              <a:latin typeface="+mn-lt"/>
            </a:endParaRPr>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400" b="1" dirty="0" smtClean="0"/>
              <a:t>Ορισμός του πολιτισμού </a:t>
            </a:r>
            <a:r>
              <a:rPr lang="el-GR" sz="2400" dirty="0" smtClean="0"/>
              <a:t>: Η λειτουργία του πολιτισμού είναι να καθοδηγεί τους ανθρώπους στον τρόπο που σκέφτονται και αισθάνονται. Αυτός ο τύπος είναι πιο ευέλικτος και περιεκτικός από τον τύπο ΙΙ, καθώς αντανακλά μια πιο κεντρική λειτουργία του πολιτισμού στην ανθρώπινη ύπαρξη.</a:t>
            </a:r>
            <a:endParaRPr lang="en-US" sz="2400" smtClean="0"/>
          </a:p>
          <a:p>
            <a:pPr algn="just">
              <a:buFont typeface="Wingdings" pitchFamily="2" charset="2"/>
              <a:buChar char="Ø"/>
            </a:pPr>
            <a:endParaRPr lang="el-GR" sz="2400" dirty="0" smtClean="0"/>
          </a:p>
          <a:p>
            <a:pPr algn="just">
              <a:buFont typeface="Wingdings" pitchFamily="2" charset="2"/>
              <a:buChar char="Ø"/>
            </a:pPr>
            <a:r>
              <a:rPr lang="el-GR" sz="2400" b="1" dirty="0" smtClean="0"/>
              <a:t>Πολιτικές πεποιθήσεις </a:t>
            </a:r>
            <a:r>
              <a:rPr lang="el-GR" sz="2400" dirty="0" smtClean="0"/>
              <a:t>:Αυτές οι πεποιθήσεις τείνουν προς την αναδιάρθρωση, την ισότητα και την κοινωνική δικαιοσύνη. Είναι μια διαδικασία που ενδυναμώνει τους νέους παρέχοντάς τους γνώσεις, δεξιότητες και πολιτισμικές αξίες.</a:t>
            </a:r>
            <a:endParaRPr lang="el-GR" sz="2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714356"/>
          </a:xfrm>
        </p:spPr>
        <p:txBody>
          <a:bodyPr>
            <a:noAutofit/>
          </a:bodyPr>
          <a:lstStyle/>
          <a:p>
            <a:endParaRPr lang="el-GR" sz="3200" dirty="0">
              <a:latin typeface="+mn-lt"/>
            </a:endParaRPr>
          </a:p>
        </p:txBody>
      </p:sp>
      <p:sp>
        <p:nvSpPr>
          <p:cNvPr id="3" name="2 - Θέση περιεχομένου"/>
          <p:cNvSpPr>
            <a:spLocks noGrp="1"/>
          </p:cNvSpPr>
          <p:nvPr>
            <p:ph idx="1"/>
          </p:nvPr>
        </p:nvSpPr>
        <p:spPr>
          <a:xfrm>
            <a:off x="457200" y="785794"/>
            <a:ext cx="8229600" cy="6429420"/>
          </a:xfrm>
        </p:spPr>
        <p:txBody>
          <a:bodyPr>
            <a:normAutofit lnSpcReduction="10000"/>
          </a:bodyPr>
          <a:lstStyle/>
          <a:p>
            <a:pPr algn="just">
              <a:buFont typeface="Wingdings" pitchFamily="2" charset="2"/>
              <a:buChar char="Ø"/>
            </a:pPr>
            <a:r>
              <a:rPr lang="el-GR" sz="2400" b="1" dirty="0" smtClean="0"/>
              <a:t>Εννοιολόγηση της σχολικής μάθησης </a:t>
            </a:r>
            <a:r>
              <a:rPr lang="el-GR" sz="2400" dirty="0" smtClean="0"/>
              <a:t>: Υποστηρίζεται ότι οι πρακτικές του σχολείου, θα έπρεπε  να στηρίζονται σε αυτά που μαθαίνει το παιδί από το σπίτι. Εντείνονται οι προσπάθειες για να δημιουργηθούν συνδέσεις μεταξύ πολιτισμού προέλευσης και σχολικής μάθησης για μαθητές μειονοτικών ομάδων. Οι παραδοσιακές θεωρίες αμφισβητούνται.</a:t>
            </a:r>
          </a:p>
          <a:p>
            <a:pPr algn="just">
              <a:buFont typeface="Wingdings" pitchFamily="2" charset="2"/>
              <a:buChar char="Ø"/>
            </a:pPr>
            <a:r>
              <a:rPr lang="el-GR" sz="2400" b="1" dirty="0" smtClean="0"/>
              <a:t>Προσεγγίσεις στη διδασκαλία </a:t>
            </a:r>
            <a:r>
              <a:rPr lang="el-GR" sz="2400" dirty="0" smtClean="0"/>
              <a:t>: Οι εκπαιδευτικοί αυτού του τύπου καταπιάνονται με την κριτική ανάλυση των σχέσεων μεταξύ των διαφόρων προσεγγίσεων στη σχολική αίθουσα, του κοινωνικοπολιτισμικού υπόβαθρου των μαθητών και της προηγούμενης σχολικής μάθησης. Αναπτύσσουν προσεγγίσεις που στηρίζονται σε αυτά που μαθαίνουν οι μαθητές εκτός σχολείου και υπάρχει πολιτσμική προσαρμογή.</a:t>
            </a:r>
          </a:p>
          <a:p>
            <a:pPr algn="just">
              <a:buFont typeface="Wingdings" pitchFamily="2" charset="2"/>
              <a:buChar char="Ø"/>
            </a:pPr>
            <a:r>
              <a:rPr lang="el-GR" sz="2400" b="1" dirty="0" smtClean="0"/>
              <a:t>Διαμόρφωση Αναλυτικού Προγράμματος </a:t>
            </a:r>
            <a:r>
              <a:rPr lang="el-GR" sz="2400" dirty="0" smtClean="0"/>
              <a:t>: Το σχολικό ΑΠ, περιλαμβάνει πολιτισμική γνώση στην οποία συγκαταλέγονται οι αξίες και οι αντιλήψεις.</a:t>
            </a:r>
            <a:endParaRPr lang="el-GR" sz="2400" b="1" dirty="0" smtClean="0"/>
          </a:p>
          <a:p>
            <a:pPr algn="just">
              <a:buFont typeface="Wingdings" pitchFamily="2" charset="2"/>
              <a:buChar char="Ø"/>
            </a:pPr>
            <a:endParaRPr lang="el-GR" sz="2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85728"/>
            <a:ext cx="8229600" cy="1143000"/>
          </a:xfrm>
        </p:spPr>
        <p:txBody>
          <a:bodyPr>
            <a:normAutofit/>
          </a:bodyPr>
          <a:lstStyle/>
          <a:p>
            <a:r>
              <a:rPr lang="el-GR" sz="3200" dirty="0" smtClean="0">
                <a:latin typeface="Times New Roman" pitchFamily="18" charset="0"/>
              </a:rPr>
              <a:t>Η ΚΕΝΤΡΙΚΗ ΘΕΣΗ ΤΟΥ ΠΟΛΙΤΙΣΜΟΥ ΣΤΗΝ ΕΚΠΑΙΔΕΥΣΗ</a:t>
            </a:r>
            <a:endParaRPr lang="el-GR" sz="3200" dirty="0"/>
          </a:p>
        </p:txBody>
      </p:sp>
      <p:sp>
        <p:nvSpPr>
          <p:cNvPr id="3" name="2 - Θέση περιεχομένου"/>
          <p:cNvSpPr>
            <a:spLocks noGrp="1"/>
          </p:cNvSpPr>
          <p:nvPr>
            <p:ph idx="1"/>
          </p:nvPr>
        </p:nvSpPr>
        <p:spPr/>
        <p:txBody>
          <a:bodyPr>
            <a:normAutofit/>
          </a:bodyPr>
          <a:lstStyle/>
          <a:p>
            <a:pPr algn="just">
              <a:buNone/>
            </a:pPr>
            <a:r>
              <a:rPr lang="en-US" sz="2400" dirty="0" smtClean="0">
                <a:latin typeface="Times New Roman" pitchFamily="18" charset="0"/>
              </a:rPr>
              <a:t>    </a:t>
            </a:r>
            <a:r>
              <a:rPr lang="el-GR" sz="2400" dirty="0" smtClean="0">
                <a:latin typeface="Times New Roman" pitchFamily="18" charset="0"/>
              </a:rPr>
              <a:t>Οι εκπαιδευτικοί του Τύπου ΙΙΙ έχουν αναπτύξει μια διδακτική  προσέγγιση, η οποία αποδέχεται την σημαντικότητα  και την κεντρική θέση που κατέχει ο πολιτισμός, στην εκπαίδευση.</a:t>
            </a:r>
            <a:endParaRPr lang="en-US" sz="2400" dirty="0" smtClean="0">
              <a:latin typeface="Times New Roman" pitchFamily="18" charset="0"/>
            </a:endParaRPr>
          </a:p>
          <a:p>
            <a:pPr algn="just">
              <a:buNone/>
            </a:pPr>
            <a:endParaRPr lang="el-GR" sz="2400" dirty="0" smtClean="0">
              <a:latin typeface="Times New Roman" pitchFamily="18" charset="0"/>
            </a:endParaRPr>
          </a:p>
          <a:p>
            <a:pPr algn="just">
              <a:buNone/>
            </a:pPr>
            <a:r>
              <a:rPr lang="en-US" sz="2400" dirty="0" smtClean="0">
                <a:latin typeface="Times New Roman" pitchFamily="18" charset="0"/>
              </a:rPr>
              <a:t>     </a:t>
            </a:r>
            <a:r>
              <a:rPr lang="el-GR" sz="2400" dirty="0" smtClean="0">
                <a:latin typeface="Times New Roman" pitchFamily="18" charset="0"/>
              </a:rPr>
              <a:t>Σύμφωνα με αυτή, οι μελλοντικοί  εκπαιδευτικοί  θα πρέπει να συνθέσουν έναν ορισμό του πολιτισμού, συμφωνά με τον οποίο να εστιάζει σε βαθύτερες έννοιες, αναφορικά με τις γνωστικές διαδικασίες και την μάθηση.</a:t>
            </a:r>
          </a:p>
          <a:p>
            <a:pPr algn="just">
              <a:buNone/>
            </a:pPr>
            <a:r>
              <a:rPr lang="en-US" sz="2400" dirty="0" smtClean="0">
                <a:latin typeface="Times New Roman" pitchFamily="18" charset="0"/>
              </a:rPr>
              <a:t>     </a:t>
            </a:r>
            <a:r>
              <a:rPr lang="el-GR" sz="2400" dirty="0" smtClean="0">
                <a:latin typeface="Times New Roman" pitchFamily="18" charset="0"/>
              </a:rPr>
              <a:t>Η επίτευξη αυτού του στόχου αποτελείται από </a:t>
            </a:r>
            <a:r>
              <a:rPr lang="el-GR" sz="2400" b="1" dirty="0" smtClean="0">
                <a:latin typeface="Times New Roman" pitchFamily="18" charset="0"/>
              </a:rPr>
              <a:t>έξι </a:t>
            </a:r>
            <a:r>
              <a:rPr lang="el-GR" sz="2400" dirty="0" smtClean="0">
                <a:latin typeface="Times New Roman" pitchFamily="18" charset="0"/>
              </a:rPr>
              <a:t>στάδια.</a:t>
            </a:r>
            <a:endParaRPr lang="el-G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ΤΑ ΕΞΙ ΣΤΑΔΙΑ ΤΗΣ ΔΙΔΑΚΤΙΚΗΣ ΠΡΟΣΕΓΓΙΣΗΣ</a:t>
            </a:r>
            <a:endParaRPr lang="el-GR" sz="3200" dirty="0"/>
          </a:p>
        </p:txBody>
      </p:sp>
      <p:sp>
        <p:nvSpPr>
          <p:cNvPr id="3" name="2 - Θέση περιεχομένου"/>
          <p:cNvSpPr>
            <a:spLocks noGrp="1"/>
          </p:cNvSpPr>
          <p:nvPr>
            <p:ph idx="1"/>
          </p:nvPr>
        </p:nvSpPr>
        <p:spPr/>
        <p:txBody>
          <a:bodyPr>
            <a:normAutofit/>
          </a:bodyPr>
          <a:lstStyle/>
          <a:p>
            <a:pPr marL="609600" indent="-609600">
              <a:buFont typeface="Wingdings" pitchFamily="2" charset="2"/>
              <a:buChar char="q"/>
            </a:pPr>
            <a:r>
              <a:rPr lang="el-GR" sz="2400" b="1" dirty="0" smtClean="0">
                <a:latin typeface="Times New Roman" pitchFamily="18" charset="0"/>
              </a:rPr>
              <a:t>Η αντικειμενοποίηση του πολιτισμού</a:t>
            </a:r>
          </a:p>
          <a:p>
            <a:pPr marL="609600" indent="-609600">
              <a:buFont typeface="Wingdings" pitchFamily="2" charset="2"/>
              <a:buChar char="q"/>
            </a:pPr>
            <a:r>
              <a:rPr lang="el-GR" sz="2400" b="1" dirty="0" smtClean="0">
                <a:latin typeface="Times New Roman" pitchFamily="18" charset="0"/>
              </a:rPr>
              <a:t>Η προσωπικοποίηση του πολιτισμού</a:t>
            </a:r>
          </a:p>
          <a:p>
            <a:pPr marL="609600" indent="-609600">
              <a:buFont typeface="Wingdings" pitchFamily="2" charset="2"/>
              <a:buChar char="q"/>
            </a:pPr>
            <a:r>
              <a:rPr lang="el-GR" sz="2400" b="1" dirty="0" smtClean="0">
                <a:latin typeface="Times New Roman" pitchFamily="18" charset="0"/>
              </a:rPr>
              <a:t>Η διερεύνηση του πολιτισμού και των κοινοτήτων προέλευσης των μαθητών</a:t>
            </a:r>
          </a:p>
          <a:p>
            <a:pPr marL="609600" indent="-609600">
              <a:buFont typeface="Wingdings" pitchFamily="2" charset="2"/>
              <a:buChar char="q"/>
            </a:pPr>
            <a:r>
              <a:rPr lang="el-GR" sz="2400" b="1" dirty="0" smtClean="0">
                <a:latin typeface="Times New Roman" pitchFamily="18" charset="0"/>
              </a:rPr>
              <a:t>Η εφαρμογή της γνώσης του πολιτισμού στη διδασκαλία</a:t>
            </a:r>
          </a:p>
          <a:p>
            <a:pPr marL="609600" indent="-609600">
              <a:buFont typeface="Wingdings" pitchFamily="2" charset="2"/>
              <a:buChar char="q"/>
            </a:pPr>
            <a:r>
              <a:rPr lang="el-GR" sz="2400" b="1" dirty="0" smtClean="0">
                <a:latin typeface="Times New Roman" pitchFamily="18" charset="0"/>
              </a:rPr>
              <a:t>Η διατύπωση θεωρίας που συνδέει τον πολιτισμό και την σχολική μάθηση</a:t>
            </a:r>
          </a:p>
          <a:p>
            <a:pPr marL="609600" indent="-609600">
              <a:buFont typeface="Wingdings" pitchFamily="2" charset="2"/>
              <a:buChar char="q"/>
            </a:pPr>
            <a:r>
              <a:rPr lang="el-GR" sz="2400" b="1" dirty="0" smtClean="0">
                <a:latin typeface="Times New Roman" pitchFamily="18" charset="0"/>
              </a:rPr>
              <a:t>Ο μετασχηματισμός της επαγγελματικής πρακτικής για την καλύτερη αντιμετώπιση της διαφορετικότητας</a:t>
            </a:r>
            <a:endParaRPr lang="el-G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Η ΑΝΤΙΚΕΙΜΕΝΟΠΟΙΗΣΗ ΤΟΥ ΠΟΛΙΤΙΣΜΟΥ</a:t>
            </a:r>
            <a:endParaRPr lang="el-GR" sz="3200" dirty="0"/>
          </a:p>
        </p:txBody>
      </p:sp>
      <p:sp>
        <p:nvSpPr>
          <p:cNvPr id="3" name="2 - Θέση περιεχομένου"/>
          <p:cNvSpPr>
            <a:spLocks noGrp="1"/>
          </p:cNvSpPr>
          <p:nvPr>
            <p:ph idx="1"/>
          </p:nvPr>
        </p:nvSpPr>
        <p:spPr/>
        <p:txBody>
          <a:bodyPr>
            <a:normAutofit/>
          </a:bodyPr>
          <a:lstStyle/>
          <a:p>
            <a:pPr algn="just">
              <a:buNone/>
            </a:pPr>
            <a:r>
              <a:rPr lang="en-US" sz="2400" dirty="0" smtClean="0">
                <a:latin typeface="Times New Roman" pitchFamily="18" charset="0"/>
              </a:rPr>
              <a:t>     </a:t>
            </a:r>
            <a:r>
              <a:rPr lang="el-GR" sz="2400" dirty="0" smtClean="0">
                <a:latin typeface="Times New Roman" pitchFamily="18" charset="0"/>
              </a:rPr>
              <a:t>Είναι σημαντικό για την σύνθεση ενός λειτουργικού ορισμού για τον πολιτισμό, οι εκπαιδευτικοί να αντικειμενοποιήσουν την έννοια του πολιτισμού. Με τον όρο αντικειμενοποίηση εννοούμε την έρευνα του </a:t>
            </a:r>
            <a:r>
              <a:rPr lang="el-GR" sz="2400" dirty="0" smtClean="0">
                <a:latin typeface="Times New Roman" pitchFamily="18" charset="0"/>
              </a:rPr>
              <a:t>πολιτισμού </a:t>
            </a:r>
            <a:r>
              <a:rPr lang="el-GR" sz="2400" dirty="0" smtClean="0">
                <a:latin typeface="Times New Roman" pitchFamily="18" charset="0"/>
              </a:rPr>
              <a:t>αντικειμενικά και σε σύγκριση με άλλους πολιτισμούς να βρεθούν κοινές τομές. Αυτό θα οδηγήσει σε νέες αντιλήψεις αναφορικά με την διδασκαλία, τη μάθηση, την αίθουσα, την σύνθεση του ΑΠ.</a:t>
            </a:r>
            <a:endParaRPr lang="el-G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Η ΠΡΟΣΩΠΙΚΟΠΟΙΗΣΗ ΤΟΥ ΠΟΛΙΤΙΣΜΟΥ</a:t>
            </a:r>
            <a:endParaRPr lang="el-GR" sz="3200" dirty="0"/>
          </a:p>
        </p:txBody>
      </p:sp>
      <p:sp>
        <p:nvSpPr>
          <p:cNvPr id="3" name="2 - Θέση περιεχομένου"/>
          <p:cNvSpPr>
            <a:spLocks noGrp="1"/>
          </p:cNvSpPr>
          <p:nvPr>
            <p:ph idx="1"/>
          </p:nvPr>
        </p:nvSpPr>
        <p:spPr/>
        <p:txBody>
          <a:bodyPr>
            <a:normAutofit fontScale="77500" lnSpcReduction="20000"/>
          </a:bodyPr>
          <a:lstStyle/>
          <a:p>
            <a:pPr algn="just">
              <a:buFont typeface="Arial" charset="0"/>
              <a:buNone/>
            </a:pPr>
            <a:r>
              <a:rPr lang="en-US" dirty="0" smtClean="0">
                <a:latin typeface="Times New Roman" pitchFamily="18" charset="0"/>
              </a:rPr>
              <a:t>     </a:t>
            </a:r>
            <a:r>
              <a:rPr lang="el-GR" dirty="0" smtClean="0">
                <a:latin typeface="Times New Roman" pitchFamily="18" charset="0"/>
              </a:rPr>
              <a:t>Ο πολιτισμός είναι άρρηκτα συνδεδεμένος με τον άνθρωπο, με αποτέλεσμα να τον καθοδηγεί. Η καθοδήγηση μπορεί να γίνεται μέσω ενθυλάκωσης συστημάτων και αξιών και όχι γόνιμης συνειδητοποίησης του ποιος είναι. Αυτό συνεπάγεται  την απόρριψη διαφορετικών πολιτισμών. Ο εκπαιδευτικός αυτού του τύπου δεν μπορεί να εναρμονιστεί με την διαφορετικότητα. Για την ένταξη της διαπολιτισμικής επικοινωνίας , διδασκαλίας και μάθησης απαιτείται η προσωπικοποίηση του πολιτισμού.</a:t>
            </a:r>
          </a:p>
          <a:p>
            <a:pPr algn="just">
              <a:buFont typeface="Arial" charset="0"/>
              <a:buNone/>
            </a:pPr>
            <a:r>
              <a:rPr lang="el-GR" dirty="0" smtClean="0">
                <a:latin typeface="Times New Roman" pitchFamily="18" charset="0"/>
              </a:rPr>
              <a:t>     Η προσωπικοποίηση του πολιτισμού, είναι η διαδικασία βαθειάς ενδοσκόπησης της κεντρικής θέσης του πολιτισμού, στη διαμόρφωση της προσωπικότητας του κάθε ανθρώπου. Αποτελεί ένα σημαντικό στοιχείο της εκπαίδευσης των μελλοντικών εκπαιδευτικών, διότι μπορεί να μειώσει την πολιτισμική ενθυλάκωση και να ενισχύσει την συνειδητοποίηση πτυχών του πολιτισμού που ήταν άγνωστοι.</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Η ΠΡΟΣΩΠΙΚΟΠΟΙΗΣΗ ΤΟΥ ΠΟΛΙΤΙΣΜΟΥ</a:t>
            </a:r>
            <a:endParaRPr lang="el-GR" sz="3200" dirty="0"/>
          </a:p>
        </p:txBody>
      </p:sp>
      <p:sp>
        <p:nvSpPr>
          <p:cNvPr id="3" name="2 - Θέση περιεχομένου"/>
          <p:cNvSpPr>
            <a:spLocks noGrp="1"/>
          </p:cNvSpPr>
          <p:nvPr>
            <p:ph idx="1"/>
          </p:nvPr>
        </p:nvSpPr>
        <p:spPr/>
        <p:txBody>
          <a:bodyPr>
            <a:normAutofit fontScale="85000" lnSpcReduction="10000"/>
          </a:bodyPr>
          <a:lstStyle/>
          <a:p>
            <a:pPr algn="just">
              <a:buFont typeface="Arial" charset="0"/>
              <a:buNone/>
            </a:pPr>
            <a:r>
              <a:rPr lang="el-GR" dirty="0" smtClean="0">
                <a:latin typeface="Times New Roman" pitchFamily="18" charset="0"/>
              </a:rPr>
              <a:t>Διαδικασίες ως προς την προσωπικοποίηση του πολιτισμού</a:t>
            </a:r>
            <a:r>
              <a:rPr lang="en-US" dirty="0" smtClean="0">
                <a:latin typeface="Times New Roman" pitchFamily="18" charset="0"/>
                <a:cs typeface="Times New Roman" pitchFamily="18" charset="0"/>
              </a:rPr>
              <a:t>:</a:t>
            </a:r>
            <a:endParaRPr lang="el-GR" dirty="0" smtClean="0">
              <a:latin typeface="Times New Roman" pitchFamily="18" charset="0"/>
              <a:cs typeface="Times New Roman" pitchFamily="18" charset="0"/>
            </a:endParaRPr>
          </a:p>
          <a:p>
            <a:pPr algn="just">
              <a:buFont typeface="Arial" charset="0"/>
              <a:buNone/>
            </a:pPr>
            <a:r>
              <a:rPr lang="el-GR" dirty="0" smtClean="0">
                <a:latin typeface="Times New Roman" pitchFamily="18" charset="0"/>
                <a:cs typeface="Times New Roman" pitchFamily="18" charset="0"/>
              </a:rPr>
              <a:t>Α. Η χρήση της ιστορίας και της καταγωγής του οικογενειακού επιθέτου του μαθητή και η μελέτη του τρόπου ζωής του</a:t>
            </a:r>
          </a:p>
          <a:p>
            <a:pPr algn="just">
              <a:buFont typeface="Arial" charset="0"/>
              <a:buNone/>
            </a:pPr>
            <a:r>
              <a:rPr lang="el-GR" dirty="0" smtClean="0">
                <a:latin typeface="Times New Roman" pitchFamily="18" charset="0"/>
                <a:cs typeface="Times New Roman" pitchFamily="18" charset="0"/>
              </a:rPr>
              <a:t>Β. Η</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χρήση των σταδίων της φυλετικής ταυτότητας της </a:t>
            </a:r>
            <a:r>
              <a:rPr lang="en-US" dirty="0" smtClean="0">
                <a:latin typeface="Times New Roman" pitchFamily="18" charset="0"/>
                <a:cs typeface="Times New Roman" pitchFamily="18" charset="0"/>
              </a:rPr>
              <a:t>Helms</a:t>
            </a:r>
            <a:r>
              <a:rPr lang="el-GR" dirty="0" smtClean="0">
                <a:latin typeface="Times New Roman" pitchFamily="18" charset="0"/>
                <a:cs typeface="Times New Roman" pitchFamily="18" charset="0"/>
              </a:rPr>
              <a:t> ως προς την εξέταση των επιπτώσεων της φυλής στον άνθρωπο.</a:t>
            </a:r>
          </a:p>
          <a:p>
            <a:pPr algn="just">
              <a:buFont typeface="Arial" charset="0"/>
              <a:buNone/>
            </a:pPr>
            <a:r>
              <a:rPr lang="el-GR" dirty="0" smtClean="0">
                <a:latin typeface="Times New Roman" pitchFamily="18" charset="0"/>
                <a:cs typeface="Times New Roman" pitchFamily="18" charset="0"/>
              </a:rPr>
              <a:t>    Δηλαδή εάν εξετάσουμε προσεκτικά, την ιστορία  κάποιου ανθρώπου θα συνειδητοποιήσουμε τους νόμους πάνω στους οποίους διαμορφώθηκε η προσωπικότητα του, ενώ παράλληλα η ενδοσκόπηση της φυλετικής ταυτότητας βοηθά να κατανοήσουμε τον λόγο με τον οποίο διατηρεί συγκεκριμένες αξίες.</a:t>
            </a:r>
            <a:endParaRPr lang="en-US" dirty="0" smtClean="0">
              <a:latin typeface="Times New Roman" pitchFamily="18" charset="0"/>
              <a:cs typeface="Times New Roman" pitchFamily="18" charset="0"/>
            </a:endParaRP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smtClean="0">
                <a:latin typeface="Times New Roman" pitchFamily="18" charset="0"/>
              </a:rPr>
              <a:t>ΓΝΩΡΙΜΙΑ ΜΕ ΤΟΥΣ ΠΟΛΙΤΙΣΜΟΥΣ ΤΩΝ ΜΑΘΗΤΩ</a:t>
            </a:r>
            <a:r>
              <a:rPr lang="el-GR" sz="4400" dirty="0" smtClean="0">
                <a:latin typeface="Times New Roman" pitchFamily="18" charset="0"/>
              </a:rPr>
              <a:t>Ν</a:t>
            </a:r>
            <a:endParaRPr lang="el-GR" dirty="0"/>
          </a:p>
        </p:txBody>
      </p:sp>
      <p:sp>
        <p:nvSpPr>
          <p:cNvPr id="3" name="2 - Θέση περιεχομένου"/>
          <p:cNvSpPr>
            <a:spLocks noGrp="1"/>
          </p:cNvSpPr>
          <p:nvPr>
            <p:ph idx="1"/>
          </p:nvPr>
        </p:nvSpPr>
        <p:spPr/>
        <p:txBody>
          <a:bodyPr>
            <a:normAutofit fontScale="92500" lnSpcReduction="10000"/>
          </a:bodyPr>
          <a:lstStyle/>
          <a:p>
            <a:pPr marL="609600" indent="-609600" algn="just">
              <a:lnSpc>
                <a:spcPct val="90000"/>
              </a:lnSpc>
              <a:buFont typeface="Arial" charset="0"/>
              <a:buNone/>
            </a:pPr>
            <a:r>
              <a:rPr lang="en-US" dirty="0" smtClean="0">
                <a:latin typeface="Times New Roman" pitchFamily="18" charset="0"/>
              </a:rPr>
              <a:t>       </a:t>
            </a:r>
            <a:r>
              <a:rPr lang="el-GR" dirty="0" smtClean="0">
                <a:latin typeface="Times New Roman" pitchFamily="18" charset="0"/>
              </a:rPr>
              <a:t>Η γνωριμία και κατανόηση του πολιτισμού του κάθε μαθητή, ως προς την διαμόρφωση ανάλογων διδακτικών πρακτικών μπορεί να επιτευχθεί με την αναστοχαστική – ερμηνευτική έρευνα ( ΑΕΕ ) η οποία περιλαμβάνει επτά κατηγορίες έρευνας</a:t>
            </a:r>
            <a:r>
              <a:rPr lang="en-US" dirty="0" smtClean="0">
                <a:latin typeface="Times New Roman" pitchFamily="18" charset="0"/>
                <a:cs typeface="Times New Roman" pitchFamily="18" charset="0"/>
              </a:rPr>
              <a:t>:</a:t>
            </a:r>
            <a:endParaRPr lang="el-GR" dirty="0" smtClean="0">
              <a:latin typeface="Times New Roman" pitchFamily="18" charset="0"/>
              <a:cs typeface="Times New Roman" pitchFamily="18" charset="0"/>
            </a:endParaRPr>
          </a:p>
          <a:p>
            <a:pPr marL="609600" indent="-609600" algn="just">
              <a:lnSpc>
                <a:spcPct val="90000"/>
              </a:lnSpc>
              <a:buFont typeface="Arial" charset="0"/>
              <a:buAutoNum type="arabicPeriod"/>
            </a:pPr>
            <a:r>
              <a:rPr lang="el-GR" dirty="0" smtClean="0">
                <a:latin typeface="Times New Roman" pitchFamily="18" charset="0"/>
                <a:cs typeface="Times New Roman" pitchFamily="18" charset="0"/>
              </a:rPr>
              <a:t>. Προσδοκίες του εκπαιδευτικού για τους μαθητές</a:t>
            </a:r>
          </a:p>
          <a:p>
            <a:pPr marL="609600" indent="-609600" algn="just">
              <a:lnSpc>
                <a:spcPct val="90000"/>
              </a:lnSpc>
              <a:buFont typeface="Arial" charset="0"/>
              <a:buAutoNum type="arabicPeriod"/>
            </a:pPr>
            <a:r>
              <a:rPr lang="el-GR" dirty="0" smtClean="0">
                <a:latin typeface="Times New Roman" pitchFamily="18" charset="0"/>
                <a:cs typeface="Times New Roman" pitchFamily="18" charset="0"/>
              </a:rPr>
              <a:t>. Προσδοκίες του εκπαιδευτικού για τη διδασκαλία</a:t>
            </a:r>
          </a:p>
          <a:p>
            <a:pPr marL="609600" indent="-609600" algn="just">
              <a:lnSpc>
                <a:spcPct val="90000"/>
              </a:lnSpc>
              <a:buFont typeface="Arial" charset="0"/>
              <a:buAutoNum type="arabicPeriod"/>
            </a:pPr>
            <a:r>
              <a:rPr lang="el-GR" dirty="0" smtClean="0">
                <a:latin typeface="Times New Roman" pitchFamily="18" charset="0"/>
                <a:cs typeface="Times New Roman" pitchFamily="18" charset="0"/>
              </a:rPr>
              <a:t>. Κοινωνικό πλαίσιο της διδασκαλίας</a:t>
            </a:r>
          </a:p>
          <a:p>
            <a:pPr marL="609600" indent="-609600" algn="just">
              <a:lnSpc>
                <a:spcPct val="90000"/>
              </a:lnSpc>
              <a:buFont typeface="Arial" charset="0"/>
              <a:buAutoNum type="arabicPeriod"/>
            </a:pPr>
            <a:r>
              <a:rPr lang="el-GR" dirty="0" smtClean="0">
                <a:latin typeface="Times New Roman" pitchFamily="18" charset="0"/>
                <a:cs typeface="Times New Roman" pitchFamily="18" charset="0"/>
              </a:rPr>
              <a:t>. Βιωματικό υπόβαθρο των μαθητών</a:t>
            </a:r>
          </a:p>
          <a:p>
            <a:pPr marL="609600" indent="-609600" algn="just">
              <a:lnSpc>
                <a:spcPct val="90000"/>
              </a:lnSpc>
              <a:buFont typeface="Arial" charset="0"/>
              <a:buAutoNum type="arabicPeriod"/>
            </a:pPr>
            <a:r>
              <a:rPr lang="el-GR" dirty="0" smtClean="0">
                <a:latin typeface="Times New Roman" pitchFamily="18" charset="0"/>
                <a:cs typeface="Times New Roman" pitchFamily="18" charset="0"/>
              </a:rPr>
              <a:t>. Εθνοτικές και πολιτισμικές ομάδες</a:t>
            </a:r>
          </a:p>
          <a:p>
            <a:pPr marL="609600" indent="-609600" algn="just">
              <a:lnSpc>
                <a:spcPct val="90000"/>
              </a:lnSpc>
              <a:buFont typeface="Arial" charset="0"/>
              <a:buAutoNum type="arabicPeriod"/>
            </a:pPr>
            <a:r>
              <a:rPr lang="el-GR" dirty="0" smtClean="0">
                <a:latin typeface="Times New Roman" pitchFamily="18" charset="0"/>
                <a:cs typeface="Times New Roman" pitchFamily="18" charset="0"/>
              </a:rPr>
              <a:t>. Τοπική κοινότητα </a:t>
            </a:r>
          </a:p>
          <a:p>
            <a:pPr marL="609600" indent="-609600" algn="just">
              <a:lnSpc>
                <a:spcPct val="90000"/>
              </a:lnSpc>
              <a:buFont typeface="Arial" charset="0"/>
              <a:buAutoNum type="arabicPeriod"/>
            </a:pPr>
            <a:r>
              <a:rPr lang="el-GR" dirty="0" smtClean="0">
                <a:latin typeface="Times New Roman" pitchFamily="18" charset="0"/>
                <a:cs typeface="Times New Roman" pitchFamily="18" charset="0"/>
              </a:rPr>
              <a:t>. Κοινωνικό πλαίσιο </a:t>
            </a:r>
            <a:endParaRPr lang="en-US" dirty="0" smtClean="0">
              <a:latin typeface="Times New Roman" pitchFamily="18" charset="0"/>
              <a:cs typeface="Times New Roman" pitchFamily="18" charset="0"/>
            </a:endParaRPr>
          </a:p>
          <a:p>
            <a:pPr algn="just"/>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ΕΦΑΡΜΟΓΗ ΤΗΣ ΓΝΩΣΗΣ ΓΙΑ ΤΟΝ ΠΟΛΙΤΙΣΜΟ ΣΤΗ ΔΙΔΑΣΚΑΛΙΑ</a:t>
            </a:r>
            <a:endParaRPr lang="el-GR" sz="3200" dirty="0"/>
          </a:p>
        </p:txBody>
      </p:sp>
      <p:sp>
        <p:nvSpPr>
          <p:cNvPr id="3" name="2 - Θέση περιεχομένου"/>
          <p:cNvSpPr>
            <a:spLocks noGrp="1"/>
          </p:cNvSpPr>
          <p:nvPr>
            <p:ph idx="1"/>
          </p:nvPr>
        </p:nvSpPr>
        <p:spPr/>
        <p:txBody>
          <a:bodyPr>
            <a:normAutofit/>
          </a:bodyPr>
          <a:lstStyle/>
          <a:p>
            <a:pPr algn="just">
              <a:lnSpc>
                <a:spcPct val="90000"/>
              </a:lnSpc>
              <a:buFont typeface="Arial" charset="0"/>
              <a:buNone/>
            </a:pPr>
            <a:r>
              <a:rPr lang="el-GR" sz="2400" b="1" i="1" dirty="0" smtClean="0">
                <a:latin typeface="Times New Roman" pitchFamily="18" charset="0"/>
              </a:rPr>
              <a:t>Η αναμόρφωση του αναλυτικού προγράμματος</a:t>
            </a:r>
          </a:p>
          <a:p>
            <a:pPr algn="just">
              <a:lnSpc>
                <a:spcPct val="90000"/>
              </a:lnSpc>
              <a:buFont typeface="Arial" charset="0"/>
              <a:buNone/>
            </a:pPr>
            <a:endParaRPr lang="el-GR" sz="2400" dirty="0" smtClean="0">
              <a:latin typeface="Times New Roman" pitchFamily="18" charset="0"/>
            </a:endParaRPr>
          </a:p>
          <a:p>
            <a:pPr algn="just">
              <a:lnSpc>
                <a:spcPct val="90000"/>
              </a:lnSpc>
              <a:buFont typeface="Arial" charset="0"/>
              <a:buNone/>
            </a:pPr>
            <a:r>
              <a:rPr lang="el-GR" sz="2400" dirty="0" smtClean="0">
                <a:latin typeface="Times New Roman" pitchFamily="18" charset="0"/>
              </a:rPr>
              <a:t>    Ένας από τους στόχους του ΑΠ είναι η μετάδοση πολιτισμικής γνώσης και η διαιώνιση των πολιτισμικών αξιών και πρακτικών.</a:t>
            </a:r>
          </a:p>
          <a:p>
            <a:pPr algn="just">
              <a:lnSpc>
                <a:spcPct val="90000"/>
              </a:lnSpc>
              <a:buFont typeface="Arial" charset="0"/>
              <a:buNone/>
            </a:pPr>
            <a:r>
              <a:rPr lang="el-GR" sz="2400" dirty="0" smtClean="0">
                <a:latin typeface="Times New Roman" pitchFamily="18" charset="0"/>
              </a:rPr>
              <a:t>     Στις ΗΠΑ το ΑΠ υπηρετεί κυρίως την διαιώνιση του ευρω- αμερικανικού πολιτισμού, αδιαφορώντας για άλλους πολιτισμούς. Αυτό οδηγεί σε ασυμφωνία στη σχολική μάθηση και προϋποθέτει αναμόρφωση του ΑΠ. Το ΑΠ πρέπει να προσαρμοστεί σε έναν ευρύτερο πολιτισμικό  υπόβαθρο, στο εσωτερικό του οποίου να συνυπάρχουν οι κοινές ανάγκες όλων των ομάδων της κοινωνίας.</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ΕΦΑΡΜΟΓΗ ΤΗΣ ΓΝΩΣΗΣ ΓΙΑ ΤΟΝ ΠΟΛΙΤΙΣΜΟ ΣΤΗ ΔΙΔΑΣΚΑΛΙΑ</a:t>
            </a:r>
            <a:endParaRPr lang="el-GR" sz="3200" dirty="0"/>
          </a:p>
        </p:txBody>
      </p:sp>
      <p:sp>
        <p:nvSpPr>
          <p:cNvPr id="3" name="2 - Θέση περιεχομένου"/>
          <p:cNvSpPr>
            <a:spLocks noGrp="1"/>
          </p:cNvSpPr>
          <p:nvPr>
            <p:ph idx="1"/>
          </p:nvPr>
        </p:nvSpPr>
        <p:spPr/>
        <p:txBody>
          <a:bodyPr/>
          <a:lstStyle/>
          <a:p>
            <a:pPr algn="just">
              <a:buFont typeface="Arial" charset="0"/>
              <a:buNone/>
            </a:pPr>
            <a:r>
              <a:rPr lang="en-US" sz="2400" b="1" i="1" dirty="0" smtClean="0">
                <a:latin typeface="Times New Roman" pitchFamily="18" charset="0"/>
              </a:rPr>
              <a:t>   </a:t>
            </a:r>
            <a:r>
              <a:rPr lang="el-GR" sz="2400" b="1" i="1" dirty="0" smtClean="0">
                <a:latin typeface="Times New Roman" pitchFamily="18" charset="0"/>
              </a:rPr>
              <a:t>Η αναμόρφωση του αναλυτικού προγράμματος</a:t>
            </a:r>
          </a:p>
          <a:p>
            <a:pPr algn="just">
              <a:buFont typeface="Arial" charset="0"/>
              <a:buNone/>
            </a:pPr>
            <a:endParaRPr lang="el-GR" sz="2400" b="1" i="1" dirty="0" smtClean="0">
              <a:latin typeface="Times New Roman" pitchFamily="18" charset="0"/>
            </a:endParaRPr>
          </a:p>
          <a:p>
            <a:pPr algn="just">
              <a:buFont typeface="Arial" charset="0"/>
              <a:buNone/>
            </a:pPr>
            <a:r>
              <a:rPr lang="el-GR" sz="2400" dirty="0" smtClean="0">
                <a:latin typeface="Times New Roman" pitchFamily="18" charset="0"/>
              </a:rPr>
              <a:t>    Προϋποθέτει ομαδική ταυτότητα, εθνική ενότητα, ιστορική προσέγγιση του πολιτισμού, σύγχρονη αντίληψη της θέσης τους στην κοινωνία, βελτίωση της προσωπικότητας και ενίσχυση της συνεργασίας, ακαδημαϊκή και διανοητική προετοιμασία, ως απαραίτητη προϋπόθεση ενεργούς συμμετοχής στην κοινωνία.</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ΕΡΩΤΗΜΑΤΑ 1</a:t>
            </a:r>
            <a:r>
              <a:rPr lang="el-GR" sz="3200" baseline="30000" dirty="0" smtClean="0">
                <a:latin typeface="Times New Roman" pitchFamily="18" charset="0"/>
                <a:cs typeface="Times New Roman" pitchFamily="18" charset="0"/>
              </a:rPr>
              <a:t>ΟΥ</a:t>
            </a:r>
            <a:r>
              <a:rPr lang="el-GR" sz="3200" dirty="0" smtClean="0">
                <a:latin typeface="Times New Roman" pitchFamily="18" charset="0"/>
                <a:cs typeface="Times New Roman" pitchFamily="18" charset="0"/>
              </a:rPr>
              <a:t> ΚΕΦΑΛΑΙΟΥ</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buNone/>
            </a:pPr>
            <a:r>
              <a:rPr lang="el-GR" sz="2400" dirty="0" smtClean="0"/>
              <a:t>     Στο συγκεκριμένο κεφάλαιο θα κληθούμε  να απαντήσουμε στα παρακάτω κεντρικά ερωτήματα :</a:t>
            </a:r>
          </a:p>
          <a:p>
            <a:pPr marL="594360" indent="-457200" algn="just">
              <a:buAutoNum type="arabicPeriod"/>
            </a:pPr>
            <a:r>
              <a:rPr lang="el-GR" sz="2400" dirty="0" smtClean="0"/>
              <a:t>Με ποιους τρόπους επηρεάζουν την οπτική του ΑΠ και τις διδακτικές προσεγγίσεις οι εφαρμοσμένοι ορισμοί του πολιτισμού ;</a:t>
            </a:r>
          </a:p>
          <a:p>
            <a:pPr marL="594360" indent="-457200" algn="just">
              <a:buAutoNum type="arabicPeriod"/>
            </a:pPr>
            <a:endParaRPr lang="el-GR" sz="2400" dirty="0" smtClean="0"/>
          </a:p>
          <a:p>
            <a:pPr marL="594360" indent="-457200" algn="just">
              <a:buAutoNum type="arabicPeriod"/>
            </a:pPr>
            <a:r>
              <a:rPr lang="el-GR" sz="2400" dirty="0" smtClean="0"/>
              <a:t>Πως μπορούν οι μελλοντικοί εκπαιδευτικοί να μάθουν να εντοπίζουν τις γνωστικές λειτουργίες του πολιτισμού και να τις μετασχηματίζουν σε οπτικές του ΑΠ και διδακτικές προσεγγίσεις που απευθύνονται οι μαθητές με διαφορετικά πολιτισμικά και </a:t>
            </a:r>
            <a:r>
              <a:rPr lang="el-GR" sz="2400" dirty="0" err="1" smtClean="0"/>
              <a:t>εθνοτικά</a:t>
            </a:r>
            <a:r>
              <a:rPr lang="el-GR" sz="2400" dirty="0" smtClean="0"/>
              <a:t> υπόβαθρα;</a:t>
            </a:r>
            <a:endParaRPr lang="el-G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ΕΦΑΡΜΟΓΗ ΤΗΣ ΓΝΩΣΗΣ ΓΙΑ ΤΟΝ ΠΟΛΙΤΙΣΜΟ ΣΤΗ ΔΙΔΑΣΚΑΛΙΑ</a:t>
            </a:r>
            <a:endParaRPr lang="el-GR" sz="3200" dirty="0"/>
          </a:p>
        </p:txBody>
      </p:sp>
      <p:sp>
        <p:nvSpPr>
          <p:cNvPr id="3" name="2 - Θέση περιεχομένου"/>
          <p:cNvSpPr>
            <a:spLocks noGrp="1"/>
          </p:cNvSpPr>
          <p:nvPr>
            <p:ph idx="1"/>
          </p:nvPr>
        </p:nvSpPr>
        <p:spPr/>
        <p:txBody>
          <a:bodyPr/>
          <a:lstStyle/>
          <a:p>
            <a:pPr algn="just">
              <a:buFont typeface="Arial" charset="0"/>
              <a:buNone/>
            </a:pPr>
            <a:r>
              <a:rPr lang="el-GR" sz="2400" b="1" i="1" dirty="0" smtClean="0">
                <a:latin typeface="Times New Roman" pitchFamily="18" charset="0"/>
              </a:rPr>
              <a:t>Επανασχεδιασμός της διδασκαλίας</a:t>
            </a:r>
          </a:p>
          <a:p>
            <a:pPr algn="just">
              <a:buFont typeface="Arial" charset="0"/>
              <a:buNone/>
            </a:pPr>
            <a:endParaRPr lang="el-GR" sz="2400" b="1" i="1" dirty="0" smtClean="0">
              <a:latin typeface="Times New Roman" pitchFamily="18" charset="0"/>
            </a:endParaRPr>
          </a:p>
          <a:p>
            <a:pPr algn="just">
              <a:buFont typeface="Arial" charset="0"/>
              <a:buNone/>
            </a:pPr>
            <a:r>
              <a:rPr lang="el-GR" sz="2400" dirty="0" smtClean="0">
                <a:latin typeface="Times New Roman" pitchFamily="18" charset="0"/>
              </a:rPr>
              <a:t>    Η σχολική διδασκαλία σπάνια συγκαταλέγεται στους παράγοντες αποτυχίας των μαθητών. Οι παράγοντες που ευθύνονται είναι πέρα από τον έλεγχο των εκπαιδευτικών, ωστόσο υπάρχουν δύο θετικές εξαιρέσεις, </a:t>
            </a:r>
            <a:r>
              <a:rPr lang="el-GR" sz="2400" i="1" dirty="0" smtClean="0">
                <a:latin typeface="Times New Roman" pitchFamily="18" charset="0"/>
              </a:rPr>
              <a:t>η θεωρία της αλληλεπίδρασής των πλαισίων και η θεωρία της πολιτισμικής αντιστοιχίας.</a:t>
            </a:r>
            <a:endParaRPr lang="el-GR" sz="2400" dirty="0" smtClean="0">
              <a:latin typeface="Times New Roman" pitchFamily="18" charset="0"/>
            </a:endParaRP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28604"/>
            <a:ext cx="8229600" cy="989034"/>
          </a:xfrm>
        </p:spPr>
        <p:txBody>
          <a:bodyPr>
            <a:normAutofit fontScale="90000"/>
          </a:bodyPr>
          <a:lstStyle/>
          <a:p>
            <a:r>
              <a:rPr lang="el-GR" sz="3600" dirty="0" smtClean="0">
                <a:latin typeface="Times New Roman" pitchFamily="18" charset="0"/>
              </a:rPr>
              <a:t>ΕΦΑΡΜΟΓΗ ΤΗΣ ΓΝΩΣΗΣ ΓΙΑ ΤΟΝ ΠΟΛΙΤΙΣΜΟ ΣΤΗ ΔΙΔΑΣΚΑΛΙΑ </a:t>
            </a:r>
            <a:r>
              <a:rPr lang="el-GR" sz="4400" dirty="0" smtClean="0">
                <a:latin typeface="Times New Roman" pitchFamily="18" charset="0"/>
              </a:rPr>
              <a:t/>
            </a:r>
            <a:br>
              <a:rPr lang="el-GR" sz="4400" dirty="0" smtClean="0">
                <a:latin typeface="Times New Roman" pitchFamily="18" charset="0"/>
              </a:rPr>
            </a:br>
            <a:endParaRPr lang="el-GR" dirty="0"/>
          </a:p>
        </p:txBody>
      </p:sp>
      <p:sp>
        <p:nvSpPr>
          <p:cNvPr id="3" name="2 - Θέση περιεχομένου"/>
          <p:cNvSpPr>
            <a:spLocks noGrp="1"/>
          </p:cNvSpPr>
          <p:nvPr>
            <p:ph idx="1"/>
          </p:nvPr>
        </p:nvSpPr>
        <p:spPr/>
        <p:txBody>
          <a:bodyPr>
            <a:normAutofit fontScale="92500"/>
          </a:bodyPr>
          <a:lstStyle/>
          <a:p>
            <a:pPr algn="just">
              <a:buFont typeface="Arial" charset="0"/>
              <a:buNone/>
            </a:pPr>
            <a:r>
              <a:rPr lang="el-GR" sz="2400" b="1" i="1" u="sng" dirty="0" smtClean="0">
                <a:latin typeface="Times New Roman" pitchFamily="18" charset="0"/>
              </a:rPr>
              <a:t>ΘΕΩΡΙΑ ΤΗΣ ΑΛΛΗΛΕΠΙΔΡΑΣΗΣ ΤΩΝ ΠΛΑΙΣΙΩΝ</a:t>
            </a:r>
          </a:p>
          <a:p>
            <a:pPr algn="just">
              <a:buFont typeface="Arial" charset="0"/>
              <a:buNone/>
            </a:pPr>
            <a:endParaRPr lang="el-GR" sz="2400" b="1" i="1" u="sng" dirty="0" smtClean="0">
              <a:latin typeface="Times New Roman" pitchFamily="18" charset="0"/>
            </a:endParaRPr>
          </a:p>
          <a:p>
            <a:pPr algn="just">
              <a:buFont typeface="Arial" charset="0"/>
              <a:buNone/>
            </a:pPr>
            <a:r>
              <a:rPr lang="el-GR" dirty="0" smtClean="0">
                <a:latin typeface="Times New Roman" pitchFamily="18" charset="0"/>
              </a:rPr>
              <a:t>    Σύμφωνα με την </a:t>
            </a:r>
            <a:r>
              <a:rPr lang="el-GR" i="1" dirty="0" smtClean="0">
                <a:latin typeface="Times New Roman" pitchFamily="18" charset="0"/>
              </a:rPr>
              <a:t>θεωρία της αλληλεπίδρασής των πλαισίων,  </a:t>
            </a:r>
            <a:r>
              <a:rPr lang="el-GR" dirty="0" smtClean="0">
                <a:latin typeface="Times New Roman" pitchFamily="18" charset="0"/>
              </a:rPr>
              <a:t>η ακαδημαϊκή επίδοση των μαθητών είναι συνάρτηση της αλληλεπίδρασης μεταξύ κοινωνικού και σχολικού πλαισίου και εντός σχολείου μεταξύ εκπαιδευτικών παραγόντων, διδακτικής προσέγγισης και χαρακτηριστικών των μαθητών.</a:t>
            </a:r>
          </a:p>
          <a:p>
            <a:pPr algn="just">
              <a:buFont typeface="Arial" charset="0"/>
              <a:buNone/>
            </a:pPr>
            <a:r>
              <a:rPr lang="el-GR" dirty="0" smtClean="0">
                <a:latin typeface="Times New Roman" pitchFamily="18" charset="0"/>
              </a:rPr>
              <a:t>    </a:t>
            </a:r>
            <a:r>
              <a:rPr lang="en-US" dirty="0" smtClean="0">
                <a:latin typeface="Times New Roman" pitchFamily="18" charset="0"/>
              </a:rPr>
              <a:t> </a:t>
            </a:r>
            <a:r>
              <a:rPr lang="el-GR" dirty="0" smtClean="0">
                <a:latin typeface="Times New Roman" pitchFamily="18" charset="0"/>
              </a:rPr>
              <a:t>Οι υποστηρικτές αυτού του μοντέλου θεωρούν αποτελεσματικό ένα συνδυασμό παρεμβάσεων, όχι κάτι συγκεκριμένο.</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ΕΦΑΡΜΟΓΗ ΤΗΣ ΓΝΩΣΗΣ ΓΙΑ ΤΟΝ ΠΟΛΙΤΙΣΜΟ ΣΤΗ ΔΙΔΑΣΚΑΛΙΑ</a:t>
            </a:r>
            <a:endParaRPr lang="el-GR" sz="3200" dirty="0"/>
          </a:p>
        </p:txBody>
      </p:sp>
      <p:sp>
        <p:nvSpPr>
          <p:cNvPr id="3" name="2 - Θέση περιεχομένου"/>
          <p:cNvSpPr>
            <a:spLocks noGrp="1"/>
          </p:cNvSpPr>
          <p:nvPr>
            <p:ph idx="1"/>
          </p:nvPr>
        </p:nvSpPr>
        <p:spPr/>
        <p:txBody>
          <a:bodyPr>
            <a:normAutofit fontScale="77500" lnSpcReduction="20000"/>
          </a:bodyPr>
          <a:lstStyle/>
          <a:p>
            <a:pPr marL="609600" indent="-609600">
              <a:lnSpc>
                <a:spcPct val="90000"/>
              </a:lnSpc>
              <a:buFont typeface="Arial" charset="0"/>
              <a:buNone/>
            </a:pPr>
            <a:r>
              <a:rPr lang="el-GR" sz="2400" b="1" i="1" u="sng" dirty="0" smtClean="0">
                <a:latin typeface="Times New Roman" pitchFamily="18" charset="0"/>
              </a:rPr>
              <a:t>ΘΕΩΡΙΑ ΤΗΣ ΠΟΛΙΤΙΣΜΙΚΗΣ ΑΝΤΙΣΤΟΙΧΙΑΣ </a:t>
            </a:r>
          </a:p>
          <a:p>
            <a:pPr marL="609600" indent="-609600">
              <a:lnSpc>
                <a:spcPct val="90000"/>
              </a:lnSpc>
              <a:buFont typeface="Arial" charset="0"/>
              <a:buNone/>
            </a:pPr>
            <a:endParaRPr lang="el-GR" sz="2400" b="1" i="1" u="sng" dirty="0" smtClean="0">
              <a:latin typeface="Times New Roman" pitchFamily="18" charset="0"/>
            </a:endParaRPr>
          </a:p>
          <a:p>
            <a:pPr marL="609600" indent="-609600" algn="just">
              <a:lnSpc>
                <a:spcPct val="90000"/>
              </a:lnSpc>
              <a:buFont typeface="Arial" charset="0"/>
              <a:buNone/>
            </a:pPr>
            <a:r>
              <a:rPr lang="el-GR" dirty="0" smtClean="0">
                <a:latin typeface="Times New Roman" pitchFamily="18" charset="0"/>
              </a:rPr>
              <a:t>        Σύμφωνα με την  </a:t>
            </a:r>
            <a:r>
              <a:rPr lang="el-GR" i="1" dirty="0" smtClean="0">
                <a:latin typeface="Times New Roman" pitchFamily="18" charset="0"/>
              </a:rPr>
              <a:t>θεωρία της πολιτισμικής αντιστοιχίας, </a:t>
            </a:r>
            <a:r>
              <a:rPr lang="el-GR" dirty="0" smtClean="0">
                <a:latin typeface="Times New Roman" pitchFamily="18" charset="0"/>
              </a:rPr>
              <a:t>η ακαδημαϊκή επίδοση των μαθητών επηρεάζεται από την σχέση μεταξύ των σχολικών πρακτικών και των πρακτικών και αξιών </a:t>
            </a:r>
            <a:r>
              <a:rPr lang="el-GR" i="1" dirty="0" smtClean="0">
                <a:latin typeface="Times New Roman" pitchFamily="18" charset="0"/>
              </a:rPr>
              <a:t> </a:t>
            </a:r>
            <a:r>
              <a:rPr lang="el-GR" dirty="0" smtClean="0">
                <a:latin typeface="Times New Roman" pitchFamily="18" charset="0"/>
              </a:rPr>
              <a:t>του πολιτισμού προέλευσης του μαθητή.</a:t>
            </a:r>
          </a:p>
          <a:p>
            <a:pPr marL="609600" indent="-609600" algn="just">
              <a:lnSpc>
                <a:spcPct val="90000"/>
              </a:lnSpc>
              <a:buFont typeface="Arial" charset="0"/>
              <a:buNone/>
            </a:pPr>
            <a:r>
              <a:rPr lang="el-GR" dirty="0" smtClean="0">
                <a:latin typeface="Times New Roman" pitchFamily="18" charset="0"/>
              </a:rPr>
              <a:t>         Οι υποστηρικτές αυτού του μοντέλου θεωρούν ότι οι σχολικές πρακτικές προέρχονται από τον πολιτισμό και ενισχύουν συγκεκριμένη πολιτισμική ομάδα μαθητών. </a:t>
            </a:r>
          </a:p>
          <a:p>
            <a:pPr marL="609600" indent="-609600" algn="just">
              <a:lnSpc>
                <a:spcPct val="90000"/>
              </a:lnSpc>
              <a:buFont typeface="Arial" charset="0"/>
              <a:buNone/>
            </a:pPr>
            <a:r>
              <a:rPr lang="el-GR" dirty="0" smtClean="0">
                <a:latin typeface="Times New Roman" pitchFamily="18" charset="0"/>
              </a:rPr>
              <a:t>         Ενισχύονται με συγκεκριμένες παρεμβάσεις</a:t>
            </a:r>
            <a:r>
              <a:rPr lang="en-US" dirty="0" smtClean="0">
                <a:latin typeface="Times New Roman" pitchFamily="18" charset="0"/>
                <a:cs typeface="Times New Roman" pitchFamily="18" charset="0"/>
              </a:rPr>
              <a:t>:</a:t>
            </a:r>
            <a:endParaRPr lang="el-GR" dirty="0" smtClean="0">
              <a:latin typeface="Times New Roman" pitchFamily="18" charset="0"/>
              <a:cs typeface="Times New Roman" pitchFamily="18" charset="0"/>
            </a:endParaRPr>
          </a:p>
          <a:p>
            <a:pPr marL="609600" indent="-609600" algn="just">
              <a:lnSpc>
                <a:spcPct val="90000"/>
              </a:lnSpc>
              <a:buFont typeface="Arial" charset="0"/>
              <a:buAutoNum type="arabicPeriod"/>
            </a:pPr>
            <a:r>
              <a:rPr lang="el-GR" dirty="0" smtClean="0">
                <a:latin typeface="Times New Roman" pitchFamily="18" charset="0"/>
                <a:cs typeface="Times New Roman" pitchFamily="18" charset="0"/>
              </a:rPr>
              <a:t>Νομιμοποίηση της γνώσης του εκάστοτε μαθητή</a:t>
            </a:r>
          </a:p>
          <a:p>
            <a:pPr marL="609600" indent="-609600" algn="just">
              <a:lnSpc>
                <a:spcPct val="90000"/>
              </a:lnSpc>
              <a:buFont typeface="Arial" charset="0"/>
              <a:buAutoNum type="arabicPeriod"/>
            </a:pPr>
            <a:r>
              <a:rPr lang="el-GR" dirty="0" smtClean="0">
                <a:latin typeface="Times New Roman" pitchFamily="18" charset="0"/>
                <a:cs typeface="Times New Roman" pitchFamily="18" charset="0"/>
              </a:rPr>
              <a:t>Σύνδεση σχολικής και πολιτισμικής γνώσης</a:t>
            </a:r>
          </a:p>
          <a:p>
            <a:pPr marL="609600" indent="-609600" algn="just">
              <a:lnSpc>
                <a:spcPct val="90000"/>
              </a:lnSpc>
              <a:buFont typeface="Arial" charset="0"/>
              <a:buAutoNum type="arabicPeriod"/>
            </a:pPr>
            <a:r>
              <a:rPr lang="el-GR" dirty="0" smtClean="0">
                <a:latin typeface="Times New Roman" pitchFamily="18" charset="0"/>
                <a:cs typeface="Times New Roman" pitchFamily="18" charset="0"/>
              </a:rPr>
              <a:t>Δημιουργία υβριδικού πολιτισμού</a:t>
            </a:r>
          </a:p>
          <a:p>
            <a:pPr marL="609600" indent="-609600" algn="just">
              <a:lnSpc>
                <a:spcPct val="90000"/>
              </a:lnSpc>
              <a:buFont typeface="Arial" charset="0"/>
              <a:buAutoNum type="arabicPeriod"/>
            </a:pPr>
            <a:r>
              <a:rPr lang="el-GR" dirty="0" smtClean="0">
                <a:latin typeface="Times New Roman" pitchFamily="18" charset="0"/>
                <a:cs typeface="Times New Roman" pitchFamily="18" charset="0"/>
              </a:rPr>
              <a:t>Δημιουργία συνεργασίας</a:t>
            </a:r>
          </a:p>
          <a:p>
            <a:pPr marL="609600" indent="-609600" algn="just">
              <a:lnSpc>
                <a:spcPct val="90000"/>
              </a:lnSpc>
              <a:buFont typeface="Arial" charset="0"/>
              <a:buAutoNum type="arabicPeriod"/>
            </a:pPr>
            <a:r>
              <a:rPr lang="el-GR" dirty="0" smtClean="0">
                <a:latin typeface="Times New Roman" pitchFamily="18" charset="0"/>
                <a:cs typeface="Times New Roman" pitchFamily="18" charset="0"/>
              </a:rPr>
              <a:t>Εξισορρόπηση των δικαιωμάτων</a:t>
            </a:r>
          </a:p>
          <a:p>
            <a:pPr marL="609600" indent="-609600" algn="just">
              <a:lnSpc>
                <a:spcPct val="90000"/>
              </a:lnSpc>
              <a:buFont typeface="Arial" charset="0"/>
              <a:buAutoNum type="arabicPeriod"/>
            </a:pPr>
            <a:r>
              <a:rPr lang="el-GR" dirty="0" smtClean="0">
                <a:latin typeface="Times New Roman" pitchFamily="18" charset="0"/>
                <a:cs typeface="Times New Roman" pitchFamily="18" charset="0"/>
              </a:rPr>
              <a:t>ΑΠ που να υποστηρίζει μια ταυτότητα και συνέχεια με το παρελθόν</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ΔΙΑΤΥΠΩΣΗ ΘΕΩΡΙΑΣ</a:t>
            </a:r>
            <a:endParaRPr lang="el-GR" sz="3200" dirty="0"/>
          </a:p>
        </p:txBody>
      </p:sp>
      <p:sp>
        <p:nvSpPr>
          <p:cNvPr id="3" name="2 - Θέση περιεχομένου"/>
          <p:cNvSpPr>
            <a:spLocks noGrp="1"/>
          </p:cNvSpPr>
          <p:nvPr>
            <p:ph idx="1"/>
          </p:nvPr>
        </p:nvSpPr>
        <p:spPr/>
        <p:txBody>
          <a:bodyPr>
            <a:normAutofit fontScale="85000" lnSpcReduction="10000"/>
          </a:bodyPr>
          <a:lstStyle/>
          <a:p>
            <a:pPr marL="533400" indent="-533400" algn="just">
              <a:buFont typeface="Arial" charset="0"/>
              <a:buNone/>
            </a:pPr>
            <a:r>
              <a:rPr lang="en-US" dirty="0" smtClean="0">
                <a:latin typeface="Times New Roman" pitchFamily="18" charset="0"/>
              </a:rPr>
              <a:t>      </a:t>
            </a:r>
            <a:r>
              <a:rPr lang="el-GR" dirty="0" smtClean="0">
                <a:latin typeface="Times New Roman" pitchFamily="18" charset="0"/>
              </a:rPr>
              <a:t>Η διατύπωση θεωρίας που συνδέει τον πολιτισμό με την μάθηση συνεπάγεται τη γνώση της πολυπολιτισμικότητας των σχολικών τάξεων.</a:t>
            </a:r>
          </a:p>
          <a:p>
            <a:pPr marL="533400" indent="-533400" algn="just">
              <a:buFont typeface="Arial" charset="0"/>
              <a:buNone/>
            </a:pPr>
            <a:r>
              <a:rPr lang="el-GR" dirty="0" smtClean="0">
                <a:latin typeface="Times New Roman" pitchFamily="18" charset="0"/>
              </a:rPr>
              <a:t>    </a:t>
            </a:r>
            <a:r>
              <a:rPr lang="en-US" dirty="0" smtClean="0">
                <a:latin typeface="Times New Roman" pitchFamily="18" charset="0"/>
              </a:rPr>
              <a:t>   </a:t>
            </a:r>
            <a:r>
              <a:rPr lang="el-GR" dirty="0" smtClean="0">
                <a:latin typeface="Times New Roman" pitchFamily="18" charset="0"/>
              </a:rPr>
              <a:t>Μια θεωρία η οποία μπορεί να δομηθεί μεταξύ πολιτισμού και μάθησης, είναι η πολιτισμική διαμεσολάβηση η οποία χωρίζεται σε τρία στάδια</a:t>
            </a:r>
            <a:r>
              <a:rPr lang="en-US" dirty="0" smtClean="0">
                <a:latin typeface="Times New Roman" pitchFamily="18" charset="0"/>
                <a:cs typeface="Times New Roman" pitchFamily="18" charset="0"/>
              </a:rPr>
              <a:t>:</a:t>
            </a:r>
            <a:endParaRPr lang="el-GR" dirty="0" smtClean="0">
              <a:latin typeface="Times New Roman" pitchFamily="18" charset="0"/>
              <a:cs typeface="Times New Roman" pitchFamily="18" charset="0"/>
            </a:endParaRPr>
          </a:p>
          <a:p>
            <a:pPr marL="533400" indent="-533400" algn="just">
              <a:buFont typeface="Arial" charset="0"/>
              <a:buAutoNum type="arabicPeriod"/>
            </a:pPr>
            <a:r>
              <a:rPr lang="el-GR" dirty="0" smtClean="0">
                <a:latin typeface="Times New Roman" pitchFamily="18" charset="0"/>
                <a:cs typeface="Times New Roman" pitchFamily="18" charset="0"/>
              </a:rPr>
              <a:t>Πολιτισμικά διαμεσολαβημένη, μαθητές και εκπαιδευτικός έχουν κοινό πολιτισμό</a:t>
            </a:r>
          </a:p>
          <a:p>
            <a:pPr marL="533400" indent="-533400" algn="just">
              <a:buFont typeface="Arial" charset="0"/>
              <a:buAutoNum type="arabicPeriod"/>
            </a:pPr>
            <a:r>
              <a:rPr lang="el-GR" dirty="0" smtClean="0">
                <a:latin typeface="Times New Roman" pitchFamily="18" charset="0"/>
                <a:cs typeface="Times New Roman" pitchFamily="18" charset="0"/>
              </a:rPr>
              <a:t>Πολιτισμική προσαρμογή, μαθητές και εκπαιδευτικός μπορεί να ανήκουν σε διαφορετικούς πολιτισμούς, αλλά πτυχές του πολιτισμού των μαθητών διευκολύνουν την μάθηση</a:t>
            </a:r>
          </a:p>
          <a:p>
            <a:pPr marL="533400" indent="-533400" algn="just">
              <a:buFont typeface="Arial" charset="0"/>
              <a:buAutoNum type="arabicPeriod"/>
            </a:pPr>
            <a:r>
              <a:rPr lang="el-GR" dirty="0" smtClean="0">
                <a:latin typeface="Times New Roman" pitchFamily="18" charset="0"/>
                <a:cs typeface="Times New Roman" pitchFamily="18" charset="0"/>
              </a:rPr>
              <a:t>Πολιτισμική εμβάπτιση, μέσο σχολικής μάθησης διαφορετικός πολιτισμός από τους μαθητές.</a:t>
            </a:r>
            <a:endParaRPr lang="en-US" dirty="0" smtClean="0">
              <a:latin typeface="Times New Roman" pitchFamily="18" charset="0"/>
              <a:cs typeface="Times New Roman" pitchFamily="18" charset="0"/>
            </a:endParaRP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285728"/>
            <a:ext cx="8229600" cy="1143000"/>
          </a:xfrm>
        </p:spPr>
        <p:txBody>
          <a:bodyPr>
            <a:normAutofit/>
          </a:bodyPr>
          <a:lstStyle/>
          <a:p>
            <a:r>
              <a:rPr lang="el-GR" sz="3200" dirty="0" smtClean="0">
                <a:latin typeface="Times New Roman" pitchFamily="18" charset="0"/>
              </a:rPr>
              <a:t>ΜΕΤΑΣΧΗΜΑΤΙΣΜΟΣ ΤΗΣ ΕΠΑΓΓΕΛΜΑΤΙΚΗΣ ΠΡΑΚΤΙΚΗΣ</a:t>
            </a:r>
            <a:endParaRPr lang="el-GR" sz="3200" dirty="0"/>
          </a:p>
        </p:txBody>
      </p:sp>
      <p:sp>
        <p:nvSpPr>
          <p:cNvPr id="3" name="2 - Θέση περιεχομένου"/>
          <p:cNvSpPr>
            <a:spLocks noGrp="1"/>
          </p:cNvSpPr>
          <p:nvPr>
            <p:ph idx="1"/>
          </p:nvPr>
        </p:nvSpPr>
        <p:spPr/>
        <p:txBody>
          <a:bodyPr/>
          <a:lstStyle/>
          <a:p>
            <a:pPr algn="just">
              <a:lnSpc>
                <a:spcPct val="150000"/>
              </a:lnSpc>
              <a:buNone/>
            </a:pPr>
            <a:r>
              <a:rPr lang="en-US" dirty="0" smtClean="0"/>
              <a:t>    </a:t>
            </a:r>
            <a:r>
              <a:rPr lang="el-GR" sz="2400" dirty="0" smtClean="0"/>
              <a:t>Απαραίτητη προϋπόθεση του μετασχηματισμού είναι η έρευνα και ο αναστοχασμός του εκπαιδευτικού αναφορικά με τις πρακτικές της τάξης, της διδασκαλίας και της επαγγελματικής κοινότητας.</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ΕΡΩΤΗΜΑΤΑ 2</a:t>
            </a:r>
            <a:r>
              <a:rPr lang="el-GR" sz="3200" baseline="30000" dirty="0" smtClean="0">
                <a:latin typeface="Times New Roman" pitchFamily="18" charset="0"/>
                <a:cs typeface="Times New Roman" pitchFamily="18" charset="0"/>
              </a:rPr>
              <a:t>ΟΥ</a:t>
            </a:r>
            <a:r>
              <a:rPr lang="el-GR" sz="3200" dirty="0" smtClean="0">
                <a:latin typeface="Times New Roman" pitchFamily="18" charset="0"/>
                <a:cs typeface="Times New Roman" pitchFamily="18" charset="0"/>
              </a:rPr>
              <a:t> ΚΕΦΑΛΑΙΟΥ</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buNone/>
            </a:pPr>
            <a:r>
              <a:rPr lang="el-GR" sz="2400" dirty="0" smtClean="0"/>
              <a:t>    Στο συγκεκριμένο κεφάλαιο θα κληθούμε  να απαντήσουμε στα παρακάτω κεντρικά ερωτήματα :</a:t>
            </a:r>
          </a:p>
          <a:p>
            <a:pPr marL="594360" indent="-457200" algn="just">
              <a:buAutoNum type="arabicPeriod"/>
            </a:pPr>
            <a:r>
              <a:rPr lang="el-GR" sz="2400" dirty="0" smtClean="0"/>
              <a:t>Ποιες προσεγγίσεις στη μελέτη του πολιτισμού είναι πιθανό να αποκαλύψουν το βαθύτερο νόημά του με τρόπο που θα διαμορφώσει τη διαδικασία του εκπαιδευτικού σχεδιασμού για έναν πολιτισμικά ποικιλόμορφο πληθυσμό;</a:t>
            </a:r>
          </a:p>
          <a:p>
            <a:pPr marL="594360" indent="-457200" algn="just">
              <a:buAutoNum type="arabicPeriod"/>
            </a:pPr>
            <a:r>
              <a:rPr lang="el-GR" sz="2400" dirty="0" smtClean="0"/>
              <a:t>Σε ποιο βαθμό διαφορετικές εθνοτικές ομάδες αντιλαμβάνονται με διαφορετικό τρόπο πλευρές του εθνικού πολιτισμού στις ΗΠΑ;</a:t>
            </a:r>
          </a:p>
          <a:p>
            <a:pPr marL="594360" indent="-457200" algn="just">
              <a:buAutoNum type="arabicPeriod"/>
            </a:pPr>
            <a:r>
              <a:rPr lang="el-GR" sz="2400" dirty="0" smtClean="0"/>
              <a:t>Ποιες πλευρές του εθνικού πολιτισμού στις ΗΠΑ είναι πιο εμφανείς στις σχολικές πρακτικές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latin typeface="Times New Roman" pitchFamily="18" charset="0"/>
              </a:rPr>
              <a:t>ΚΕΦΑΛΑΙΟ 2</a:t>
            </a:r>
            <a:r>
              <a:rPr lang="el-GR" sz="2800" baseline="30000" dirty="0" smtClean="0">
                <a:latin typeface="Times New Roman" pitchFamily="18" charset="0"/>
              </a:rPr>
              <a:t>ο</a:t>
            </a:r>
            <a:r>
              <a:rPr lang="el-GR" sz="2800" dirty="0" smtClean="0">
                <a:latin typeface="Times New Roman" pitchFamily="18" charset="0"/>
              </a:rPr>
              <a:t> </a:t>
            </a:r>
            <a:br>
              <a:rPr lang="el-GR" sz="2800" dirty="0" smtClean="0">
                <a:latin typeface="Times New Roman" pitchFamily="18" charset="0"/>
              </a:rPr>
            </a:br>
            <a:r>
              <a:rPr lang="el-GR" sz="2800" dirty="0" smtClean="0">
                <a:latin typeface="Times New Roman" pitchFamily="18" charset="0"/>
              </a:rPr>
              <a:t/>
            </a:r>
            <a:br>
              <a:rPr lang="el-GR" sz="2800" dirty="0" smtClean="0">
                <a:latin typeface="Times New Roman" pitchFamily="18" charset="0"/>
              </a:rPr>
            </a:br>
            <a:r>
              <a:rPr lang="el-GR" sz="2800" dirty="0" smtClean="0">
                <a:latin typeface="Times New Roman" pitchFamily="18" charset="0"/>
              </a:rPr>
              <a:t>ΤΟ ΒΑΘΥΤΕΡΟ ΝΟΗΜΑ ΤΟΥ ΠΟΛΙΤΙΣΜΟΥ</a:t>
            </a:r>
            <a:endParaRPr lang="el-GR" sz="2800" dirty="0"/>
          </a:p>
        </p:txBody>
      </p:sp>
      <p:sp>
        <p:nvSpPr>
          <p:cNvPr id="3" name="2 - Θέση περιεχομένου"/>
          <p:cNvSpPr>
            <a:spLocks noGrp="1"/>
          </p:cNvSpPr>
          <p:nvPr>
            <p:ph idx="1"/>
          </p:nvPr>
        </p:nvSpPr>
        <p:spPr/>
        <p:txBody>
          <a:bodyPr/>
          <a:lstStyle/>
          <a:p>
            <a:pPr>
              <a:buFont typeface="Arial" charset="0"/>
              <a:buNone/>
            </a:pPr>
            <a:r>
              <a:rPr lang="el-GR" dirty="0" smtClean="0">
                <a:latin typeface="Times New Roman" pitchFamily="18" charset="0"/>
              </a:rPr>
              <a:t> </a:t>
            </a:r>
            <a:r>
              <a:rPr lang="en-US" dirty="0" smtClean="0">
                <a:latin typeface="Times New Roman" pitchFamily="18" charset="0"/>
              </a:rPr>
              <a:t>                          </a:t>
            </a:r>
            <a:r>
              <a:rPr lang="el-GR" b="1" dirty="0" smtClean="0">
                <a:latin typeface="Times New Roman" pitchFamily="18" charset="0"/>
              </a:rPr>
              <a:t>ΕΙΣΑΓΩΓΗ</a:t>
            </a:r>
          </a:p>
          <a:p>
            <a:pPr>
              <a:buFont typeface="Arial" charset="0"/>
              <a:buNone/>
            </a:pPr>
            <a:endParaRPr lang="el-GR" b="1" dirty="0" smtClean="0">
              <a:latin typeface="Times New Roman" pitchFamily="18" charset="0"/>
            </a:endParaRPr>
          </a:p>
          <a:p>
            <a:pPr algn="just">
              <a:buFont typeface="Arial" charset="0"/>
              <a:buNone/>
            </a:pPr>
            <a:r>
              <a:rPr lang="el-GR" dirty="0" smtClean="0">
                <a:latin typeface="Times New Roman" pitchFamily="18" charset="0"/>
              </a:rPr>
              <a:t>    </a:t>
            </a:r>
            <a:r>
              <a:rPr lang="el-GR" sz="2400" dirty="0" smtClean="0">
                <a:latin typeface="Times New Roman" pitchFamily="18" charset="0"/>
              </a:rPr>
              <a:t>Η εκπαιδευτική διαδικασία δεν είναι ουδέτερη αλλά αντίθετα υπηρετεί τον σκοπό της εκάστοτε κοινωνίας, είτε εντάσσοντας την νεότερη γενιά στο παρόν σύστημα είτε ενισχύοντας τη συμμετοχή στον μετασχηματισμό του πολιτισμού.</a:t>
            </a:r>
            <a:endParaRPr lang="el-GR"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just"/>
            <a:r>
              <a:rPr lang="el-GR" sz="3200" dirty="0" smtClean="0">
                <a:latin typeface="Times New Roman" pitchFamily="18" charset="0"/>
              </a:rPr>
              <a:t>ΟΡΙΟΘΕΤΗΣΗ ΤΗΣ ΕΝΝΟΙΑΣ ΤΟΥ ΠΟΛΙΤΙΣΜΟΥ</a:t>
            </a:r>
            <a:endParaRPr lang="el-GR" sz="3200" dirty="0"/>
          </a:p>
        </p:txBody>
      </p:sp>
      <p:sp>
        <p:nvSpPr>
          <p:cNvPr id="3" name="2 - Θέση περιεχομένου"/>
          <p:cNvSpPr>
            <a:spLocks noGrp="1"/>
          </p:cNvSpPr>
          <p:nvPr>
            <p:ph idx="1"/>
          </p:nvPr>
        </p:nvSpPr>
        <p:spPr/>
        <p:txBody>
          <a:bodyPr>
            <a:normAutofit lnSpcReduction="10000"/>
          </a:bodyPr>
          <a:lstStyle/>
          <a:p>
            <a:pPr>
              <a:buFont typeface="Arial" charset="0"/>
              <a:buNone/>
            </a:pPr>
            <a:r>
              <a:rPr lang="en-US" dirty="0" smtClean="0">
                <a:latin typeface="Times New Roman" pitchFamily="18" charset="0"/>
              </a:rPr>
              <a:t>   </a:t>
            </a:r>
            <a:r>
              <a:rPr lang="el-GR" sz="2600" dirty="0" smtClean="0">
                <a:latin typeface="Times New Roman" pitchFamily="18" charset="0"/>
              </a:rPr>
              <a:t>Πολλοί ανθρωπολόγοι έχουν ορίσει τον πολιτισμό ως το υποκείμενο φαινόμενο που καθοδηγεί την ανθρωπότητα.</a:t>
            </a:r>
          </a:p>
          <a:p>
            <a:pPr>
              <a:buFont typeface="Arial" charset="0"/>
              <a:buNone/>
            </a:pPr>
            <a:r>
              <a:rPr lang="el-GR" sz="2600" dirty="0" smtClean="0">
                <a:latin typeface="Times New Roman" pitchFamily="18" charset="0"/>
              </a:rPr>
              <a:t>    Ο </a:t>
            </a:r>
            <a:r>
              <a:rPr lang="en-US" sz="2600" dirty="0" smtClean="0">
                <a:latin typeface="Times New Roman" pitchFamily="18" charset="0"/>
              </a:rPr>
              <a:t>Barrett </a:t>
            </a:r>
            <a:r>
              <a:rPr lang="el-GR" sz="2600" dirty="0" smtClean="0">
                <a:latin typeface="Times New Roman" pitchFamily="18" charset="0"/>
              </a:rPr>
              <a:t>ορίζει τον πολιτισμό ς το σύνολο των επίκτητων πεποιθήσεων, συμπεριφορών</a:t>
            </a:r>
            <a:r>
              <a:rPr lang="en-US" sz="2600" dirty="0" smtClean="0">
                <a:latin typeface="Times New Roman" pitchFamily="18" charset="0"/>
              </a:rPr>
              <a:t> </a:t>
            </a:r>
            <a:r>
              <a:rPr lang="el-GR" sz="2600" dirty="0" smtClean="0">
                <a:latin typeface="Times New Roman" pitchFamily="18" charset="0"/>
              </a:rPr>
              <a:t>, ενώ ο </a:t>
            </a:r>
            <a:r>
              <a:rPr lang="en-US" sz="2600" dirty="0" smtClean="0">
                <a:latin typeface="Times New Roman" pitchFamily="18" charset="0"/>
              </a:rPr>
              <a:t>Hall</a:t>
            </a:r>
            <a:r>
              <a:rPr lang="el-GR" sz="2600" dirty="0" smtClean="0">
                <a:latin typeface="Times New Roman" pitchFamily="18" charset="0"/>
              </a:rPr>
              <a:t> ορίζει τον πολιτισμό ως το μέσο του ανθρώπου, το μέσο με το οποίο υπάρχει και εξελίσσεται.</a:t>
            </a:r>
          </a:p>
          <a:p>
            <a:pPr>
              <a:buFont typeface="Arial" charset="0"/>
              <a:buNone/>
            </a:pPr>
            <a:r>
              <a:rPr lang="el-GR" sz="2600" dirty="0" smtClean="0">
                <a:latin typeface="Times New Roman" pitchFamily="18" charset="0"/>
              </a:rPr>
              <a:t>    Αυτοί οι ορισμοί δεν οδηγούν στο βαθύτερο νόημα του πολιτισμού στη σχολική μάθηση διότι τα όρια του ανθρώπου είναι καθορισμένα. Η διδακτική προσέγγιση που θα βοηθήσει είναι να εξετάσουμε τον πολιτισμό αντικειμενικά. </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Ο ΠΟΛΙΤΙΣΜΟΣ ΣΤΙΣ ΗΝΩΜΕΝΕΣ ΠΟΛΙΤΕΙΕΣ</a:t>
            </a:r>
            <a:endParaRPr lang="el-GR" sz="3200" dirty="0"/>
          </a:p>
        </p:txBody>
      </p:sp>
      <p:sp>
        <p:nvSpPr>
          <p:cNvPr id="3" name="2 - Θέση περιεχομένου"/>
          <p:cNvSpPr>
            <a:spLocks noGrp="1"/>
          </p:cNvSpPr>
          <p:nvPr>
            <p:ph idx="1"/>
          </p:nvPr>
        </p:nvSpPr>
        <p:spPr/>
        <p:txBody>
          <a:bodyPr>
            <a:normAutofit fontScale="92500"/>
          </a:bodyPr>
          <a:lstStyle/>
          <a:p>
            <a:pPr algn="just">
              <a:buFont typeface="Arial" charset="0"/>
              <a:buNone/>
            </a:pPr>
            <a:r>
              <a:rPr lang="en-US" dirty="0" smtClean="0">
                <a:latin typeface="Times New Roman" pitchFamily="18" charset="0"/>
              </a:rPr>
              <a:t>    </a:t>
            </a:r>
            <a:r>
              <a:rPr lang="el-GR" sz="2600" dirty="0" smtClean="0">
                <a:latin typeface="Times New Roman" pitchFamily="18" charset="0"/>
              </a:rPr>
              <a:t>Ο πολιτισμός στις ΗΠΑ βασίζεται στις </a:t>
            </a:r>
            <a:r>
              <a:rPr lang="el-GR" sz="2600" b="1" dirty="0" smtClean="0">
                <a:latin typeface="Times New Roman" pitchFamily="18" charset="0"/>
              </a:rPr>
              <a:t>ιδεολογίες</a:t>
            </a:r>
            <a:r>
              <a:rPr lang="el-GR" sz="2600" dirty="0" smtClean="0">
                <a:latin typeface="Times New Roman" pitchFamily="18" charset="0"/>
              </a:rPr>
              <a:t> του προτεσταντισμού, καπιταλισμού ,ρεπουμπλικανισμού.</a:t>
            </a:r>
          </a:p>
          <a:p>
            <a:pPr algn="just">
              <a:buFont typeface="Arial" charset="0"/>
              <a:buNone/>
            </a:pPr>
            <a:r>
              <a:rPr lang="el-GR" sz="2600" dirty="0" smtClean="0">
                <a:latin typeface="Times New Roman" pitchFamily="18" charset="0"/>
              </a:rPr>
              <a:t>    Ιδεολογία είναι το σύνολο των ηθικών, κοινωνικών, φιλοσοφικών αρχών, αντιλήψεων τα οποία αλληλοεξαρτώνται και δομούν μια ομάδα, κοινωνία.</a:t>
            </a:r>
          </a:p>
          <a:p>
            <a:pPr algn="just">
              <a:buFont typeface="Arial" charset="0"/>
              <a:buNone/>
            </a:pPr>
            <a:r>
              <a:rPr lang="el-GR" sz="2600" dirty="0" smtClean="0">
                <a:latin typeface="Times New Roman" pitchFamily="18" charset="0"/>
              </a:rPr>
              <a:t>    Το 19</a:t>
            </a:r>
            <a:r>
              <a:rPr lang="el-GR" sz="2600" baseline="30000" dirty="0" smtClean="0">
                <a:latin typeface="Times New Roman" pitchFamily="18" charset="0"/>
              </a:rPr>
              <a:t>ο</a:t>
            </a:r>
            <a:r>
              <a:rPr lang="el-GR" sz="2600" dirty="0" smtClean="0">
                <a:latin typeface="Times New Roman" pitchFamily="18" charset="0"/>
              </a:rPr>
              <a:t> αιώνα στα σχολεία κυριαρχούσε η προτεσταντική ιδεολογία, με ανάγνωση της Βίβλου, προσευχές και ψαλμωδίες. Παράλληλα συνδέονταν και με τον καπιταλισμό ως προς την αυτοδυναμία και τον ανταγωνισμό.</a:t>
            </a:r>
          </a:p>
          <a:p>
            <a:pPr algn="just">
              <a:buFont typeface="Arial" charset="0"/>
              <a:buNone/>
            </a:pPr>
            <a:r>
              <a:rPr lang="el-GR" sz="2600" dirty="0" smtClean="0">
                <a:latin typeface="Times New Roman" pitchFamily="18" charset="0"/>
              </a:rPr>
              <a:t>    </a:t>
            </a:r>
            <a:r>
              <a:rPr lang="en-US" sz="2600" dirty="0" smtClean="0">
                <a:latin typeface="Times New Roman" pitchFamily="18" charset="0"/>
              </a:rPr>
              <a:t> </a:t>
            </a:r>
            <a:r>
              <a:rPr lang="el-GR" sz="2600" dirty="0" smtClean="0">
                <a:latin typeface="Times New Roman" pitchFamily="18" charset="0"/>
              </a:rPr>
              <a:t>Σκοπός ήταν η αμερικανοποίηση δηλαδή εγκατάλειψη του αρχικού πολιτισμού και η εξατομίκευση των μεταναστών.</a:t>
            </a:r>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ΑΛΛΗΛΕΝΔΕΤΕΣ ΠΕΠΟΙΘΗΣΕΙΣ ΚΑΙ ΑΞΙΕΣ</a:t>
            </a:r>
            <a:endParaRPr lang="el-GR" sz="3200" dirty="0"/>
          </a:p>
        </p:txBody>
      </p:sp>
      <p:sp>
        <p:nvSpPr>
          <p:cNvPr id="3" name="2 - Θέση περιεχομένου"/>
          <p:cNvSpPr>
            <a:spLocks noGrp="1"/>
          </p:cNvSpPr>
          <p:nvPr>
            <p:ph idx="1"/>
          </p:nvPr>
        </p:nvSpPr>
        <p:spPr/>
        <p:txBody>
          <a:bodyPr/>
          <a:lstStyle/>
          <a:p>
            <a:pPr algn="just">
              <a:buFont typeface="Arial" charset="0"/>
              <a:buNone/>
            </a:pPr>
            <a:r>
              <a:rPr lang="en-US" sz="2400" dirty="0" smtClean="0">
                <a:latin typeface="Times New Roman" pitchFamily="18" charset="0"/>
              </a:rPr>
              <a:t>    </a:t>
            </a:r>
            <a:r>
              <a:rPr lang="el-GR" sz="2400" dirty="0" smtClean="0">
                <a:latin typeface="Times New Roman" pitchFamily="18" charset="0"/>
              </a:rPr>
              <a:t>Οι αλληλένδετες πεποιθήσεις και αξίες που ενισχύουν τον εθνικό  πολιτισμό των ΗΠΑ είναι οι  </a:t>
            </a:r>
            <a:r>
              <a:rPr lang="el-GR" sz="2400" b="1" dirty="0" smtClean="0">
                <a:latin typeface="Times New Roman" pitchFamily="18" charset="0"/>
              </a:rPr>
              <a:t>ιδεολογίες</a:t>
            </a:r>
            <a:r>
              <a:rPr lang="el-GR" sz="2400" dirty="0" smtClean="0">
                <a:latin typeface="Times New Roman" pitchFamily="18" charset="0"/>
              </a:rPr>
              <a:t> του προτεσταντισμού, καπιταλισμού ,ρεπουμπλικανισμού.</a:t>
            </a:r>
          </a:p>
          <a:p>
            <a:pPr algn="just">
              <a:buFont typeface="Arial" charset="0"/>
              <a:buNone/>
            </a:pPr>
            <a:r>
              <a:rPr lang="el-GR" sz="2400" dirty="0" smtClean="0">
                <a:latin typeface="Times New Roman" pitchFamily="18" charset="0"/>
              </a:rPr>
              <a:t>    </a:t>
            </a:r>
            <a:r>
              <a:rPr lang="en-US" sz="2400" dirty="0" smtClean="0">
                <a:latin typeface="Times New Roman" pitchFamily="18" charset="0"/>
              </a:rPr>
              <a:t> </a:t>
            </a:r>
            <a:r>
              <a:rPr lang="el-GR" sz="2400" dirty="0" smtClean="0">
                <a:latin typeface="Times New Roman" pitchFamily="18" charset="0"/>
              </a:rPr>
              <a:t>Κάποιες αξίες, όπως ο ανταγωνισμός και η επιτυχία δεν προστατεύονται νομικά απλά είναι αποδεκτές, ενώ άλλες όπως ατομοκρατία, ελευθερία, ισότητα, δικαιοσύνη είναι αρκετά σημαντικές και προστατεύονται νομικά. Έχουν μικρές διαφοροποιήσεις.</a:t>
            </a:r>
          </a:p>
          <a:p>
            <a:pPr>
              <a:buFont typeface="Arial" charset="0"/>
              <a:buNone/>
            </a:pPr>
            <a:endParaRPr lang="el-GR" dirty="0" smtClean="0">
              <a:latin typeface="Times New Roman" pitchFamily="18" charset="0"/>
            </a:endParaRP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effectLst>
                  <a:outerShdw blurRad="38100" dist="38100" dir="2700000" algn="tl">
                    <a:srgbClr val="000000">
                      <a:alpha val="43137"/>
                    </a:srgbClr>
                  </a:outerShdw>
                </a:effectLst>
                <a:latin typeface="+mn-lt"/>
              </a:rPr>
              <a:t>Η ΚΕΝΤΡΙΚΗ ΘΕΣΗ ΤΟΥ ΠΟΛΙΤΙΣΜΟΥ ΣΤΗ ΣΧΟΛΙΚΗ ΜΑΘΗΣΗ</a:t>
            </a:r>
            <a:endParaRPr lang="el-GR" sz="3200" dirty="0">
              <a:effectLst>
                <a:outerShdw blurRad="38100" dist="38100" dir="2700000" algn="tl">
                  <a:srgbClr val="000000">
                    <a:alpha val="43137"/>
                  </a:srgbClr>
                </a:outerShdw>
              </a:effectLst>
              <a:latin typeface="+mn-lt"/>
            </a:endParaRPr>
          </a:p>
        </p:txBody>
      </p:sp>
      <p:sp>
        <p:nvSpPr>
          <p:cNvPr id="3" name="2 - Θέση περιεχομένου"/>
          <p:cNvSpPr>
            <a:spLocks noGrp="1"/>
          </p:cNvSpPr>
          <p:nvPr>
            <p:ph idx="1"/>
          </p:nvPr>
        </p:nvSpPr>
        <p:spPr>
          <a:xfrm>
            <a:off x="0" y="1600200"/>
            <a:ext cx="8686800" cy="4709160"/>
          </a:xfrm>
        </p:spPr>
        <p:txBody>
          <a:bodyPr>
            <a:normAutofit/>
          </a:bodyPr>
          <a:lstStyle/>
          <a:p>
            <a:pPr algn="just">
              <a:buNone/>
            </a:pPr>
            <a:r>
              <a:rPr lang="el-GR" sz="2400" dirty="0" smtClean="0"/>
              <a:t>     Σύμφωνα με την </a:t>
            </a:r>
            <a:r>
              <a:rPr lang="en-US" sz="2400" dirty="0" smtClean="0"/>
              <a:t>Kennedy </a:t>
            </a:r>
            <a:r>
              <a:rPr lang="el-GR" sz="2400" dirty="0" smtClean="0"/>
              <a:t>(1991), υπάρχουν διάφορα προγράμματα τα οποία βοηθούν τους εκπαιδευτικούς να καταρτίζονται για να αντιμετωπίζουν όλους τους μαθητές ισότιμα καθώς και να μπορούν να διδάσκουν μαθητές με διαφορετικά πολιτισμικά υπόβαθρα.    </a:t>
            </a:r>
          </a:p>
          <a:p>
            <a:pPr algn="just">
              <a:buNone/>
            </a:pPr>
            <a:r>
              <a:rPr lang="el-GR" sz="2400" dirty="0" smtClean="0"/>
              <a:t> </a:t>
            </a:r>
          </a:p>
          <a:p>
            <a:pPr algn="just">
              <a:buNone/>
            </a:pPr>
            <a:r>
              <a:rPr lang="el-GR" sz="2400" dirty="0" smtClean="0"/>
              <a:t>     Θεωρείται αναγκαίο να δημιουργήσουμε συνδέσεις μεταξύ του πολιτισμού προέλευσης των μαθητών και των πρακτικών που εφαρμόζονται στη σχολική τάξη.</a:t>
            </a:r>
            <a:endParaRPr lang="el-GR"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ΑΤΟΜΟΚΡΑΤΙΑ</a:t>
            </a:r>
            <a:endParaRPr lang="el-GR" sz="3200" dirty="0"/>
          </a:p>
        </p:txBody>
      </p:sp>
      <p:sp>
        <p:nvSpPr>
          <p:cNvPr id="3" name="2 - Θέση περιεχομένου"/>
          <p:cNvSpPr>
            <a:spLocks noGrp="1"/>
          </p:cNvSpPr>
          <p:nvPr>
            <p:ph idx="1"/>
          </p:nvPr>
        </p:nvSpPr>
        <p:spPr/>
        <p:txBody>
          <a:bodyPr/>
          <a:lstStyle/>
          <a:p>
            <a:pPr algn="just">
              <a:buFont typeface="Arial" charset="0"/>
              <a:buNone/>
            </a:pPr>
            <a:r>
              <a:rPr lang="en-US" sz="2400" dirty="0" smtClean="0">
                <a:latin typeface="Times New Roman" pitchFamily="18" charset="0"/>
              </a:rPr>
              <a:t>     </a:t>
            </a:r>
            <a:r>
              <a:rPr lang="el-GR" sz="2400" dirty="0" smtClean="0">
                <a:latin typeface="Times New Roman" pitchFamily="18" charset="0"/>
              </a:rPr>
              <a:t>Κύριο χαρακτηριστικό του πολιτισμού των ΗΠΑ είναι η απόδοση της υπέρτατης αξίας στο άτομο, η ατομοκρατία.</a:t>
            </a:r>
          </a:p>
          <a:p>
            <a:pPr algn="just">
              <a:buFont typeface="Arial" charset="0"/>
              <a:buNone/>
            </a:pPr>
            <a:r>
              <a:rPr lang="el-GR" sz="2400" dirty="0" smtClean="0">
                <a:latin typeface="Times New Roman" pitchFamily="18" charset="0"/>
              </a:rPr>
              <a:t>   </a:t>
            </a:r>
            <a:r>
              <a:rPr lang="en-US" sz="2400" dirty="0" smtClean="0">
                <a:latin typeface="Times New Roman" pitchFamily="18" charset="0"/>
              </a:rPr>
              <a:t> </a:t>
            </a:r>
            <a:r>
              <a:rPr lang="el-GR" sz="2400" dirty="0" smtClean="0">
                <a:latin typeface="Times New Roman" pitchFamily="18" charset="0"/>
              </a:rPr>
              <a:t> Επιθυμούν αυτονομία και αυτοδυναμία από την μια και ένταξη σε μια ομάδα από την άλλη. Αυτή η σύγκρουση είναι εμφανής στο σχολείο, πρέπει να ενεργούν ατομικά αλλά και να υπακούν στους κανόνες της ομάδας, με αποτέλεσμα να περιορίζεται η ελευθερία του ατόμου.</a:t>
            </a:r>
          </a:p>
          <a:p>
            <a:pPr algn="just"/>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ΕΛΕΥΘΕΡΙΑ</a:t>
            </a:r>
            <a:endParaRPr lang="el-GR" sz="3200" dirty="0"/>
          </a:p>
        </p:txBody>
      </p:sp>
      <p:sp>
        <p:nvSpPr>
          <p:cNvPr id="3" name="2 - Θέση περιεχομένου"/>
          <p:cNvSpPr>
            <a:spLocks noGrp="1"/>
          </p:cNvSpPr>
          <p:nvPr>
            <p:ph idx="1"/>
          </p:nvPr>
        </p:nvSpPr>
        <p:spPr/>
        <p:txBody>
          <a:bodyPr/>
          <a:lstStyle/>
          <a:p>
            <a:pPr>
              <a:buFont typeface="Arial" charset="0"/>
              <a:buNone/>
            </a:pPr>
            <a:r>
              <a:rPr lang="en-US" sz="2400" dirty="0" smtClean="0">
                <a:latin typeface="Times New Roman" pitchFamily="18" charset="0"/>
              </a:rPr>
              <a:t>    </a:t>
            </a:r>
            <a:r>
              <a:rPr lang="el-GR" sz="2400" dirty="0" smtClean="0">
                <a:latin typeface="Times New Roman" pitchFamily="18" charset="0"/>
              </a:rPr>
              <a:t>Η ελευθερία είναι χαρακτηριστικό της Συνταγματικής Δημοκρατίας.</a:t>
            </a:r>
          </a:p>
          <a:p>
            <a:pPr>
              <a:buFont typeface="Arial" charset="0"/>
              <a:buNone/>
            </a:pPr>
            <a:r>
              <a:rPr lang="el-GR" sz="2400" dirty="0" smtClean="0">
                <a:latin typeface="Times New Roman" pitchFamily="18" charset="0"/>
              </a:rPr>
              <a:t>    </a:t>
            </a:r>
            <a:r>
              <a:rPr lang="en-US" sz="2400" dirty="0" smtClean="0">
                <a:latin typeface="Times New Roman" pitchFamily="18" charset="0"/>
              </a:rPr>
              <a:t> </a:t>
            </a:r>
            <a:r>
              <a:rPr lang="el-GR" sz="2400" dirty="0" smtClean="0">
                <a:latin typeface="Times New Roman" pitchFamily="18" charset="0"/>
              </a:rPr>
              <a:t>Η δημόσια ελευθερία περιλαμβάνει τα  πνευματικά και πολιτικά δικαιώματα του ανθρώπου ενώ η προσωπική ελευθερία την ολοκλήρωση του ανθρώπου ώστε να ζει αυτόνομα, αυτόβουλα, χωρίς περιορισμούς.</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ΙΣΟΤΗΤΑ</a:t>
            </a:r>
            <a:endParaRPr lang="el-GR" sz="3200" dirty="0"/>
          </a:p>
        </p:txBody>
      </p:sp>
      <p:sp>
        <p:nvSpPr>
          <p:cNvPr id="3" name="2 - Θέση περιεχομένου"/>
          <p:cNvSpPr>
            <a:spLocks noGrp="1"/>
          </p:cNvSpPr>
          <p:nvPr>
            <p:ph idx="1"/>
          </p:nvPr>
        </p:nvSpPr>
        <p:spPr/>
        <p:txBody>
          <a:bodyPr/>
          <a:lstStyle/>
          <a:p>
            <a:pPr algn="just">
              <a:buFont typeface="Arial" charset="0"/>
              <a:buNone/>
            </a:pPr>
            <a:r>
              <a:rPr lang="en-US" sz="2400" dirty="0" smtClean="0">
                <a:latin typeface="Times New Roman" pitchFamily="18" charset="0"/>
              </a:rPr>
              <a:t>     </a:t>
            </a:r>
            <a:r>
              <a:rPr lang="el-GR" sz="2400" dirty="0" smtClean="0">
                <a:latin typeface="Times New Roman" pitchFamily="18" charset="0"/>
              </a:rPr>
              <a:t>Βασική πεποίθηση των ΗΠΑ είναι η ισότητα σε διάφορους</a:t>
            </a:r>
            <a:r>
              <a:rPr lang="en-US" sz="2400" dirty="0" smtClean="0">
                <a:latin typeface="Times New Roman" pitchFamily="18" charset="0"/>
              </a:rPr>
              <a:t> </a:t>
            </a:r>
            <a:r>
              <a:rPr lang="el-GR" sz="2400" dirty="0" smtClean="0">
                <a:latin typeface="Times New Roman" pitchFamily="18" charset="0"/>
              </a:rPr>
              <a:t>τομείς, οικονομικούς, νομικούς, πολιτικούς, κοινωνικούς. Αυτό, κατά κύριο λόγο, θεωρείται ουτοπία διότι σε μια δημοκρατική κοινωνία τα άτομα επιλέγουν ελεύθερα τον τρόπο ζωής τους με αποτέλεσμα να υπάρχει ανισότητα σε όλους τους τομείς που δομούν μια κοινωνία.</a:t>
            </a:r>
          </a:p>
          <a:p>
            <a:pPr algn="just">
              <a:buFont typeface="Arial" charset="0"/>
              <a:buNone/>
            </a:pPr>
            <a:r>
              <a:rPr lang="el-GR" sz="2400" dirty="0" smtClean="0">
                <a:latin typeface="Times New Roman" pitchFamily="18" charset="0"/>
              </a:rPr>
              <a:t>    </a:t>
            </a:r>
            <a:r>
              <a:rPr lang="en-US" sz="2400" dirty="0" smtClean="0">
                <a:latin typeface="Times New Roman" pitchFamily="18" charset="0"/>
              </a:rPr>
              <a:t> </a:t>
            </a:r>
            <a:r>
              <a:rPr lang="el-GR" sz="2400" dirty="0" smtClean="0">
                <a:latin typeface="Times New Roman" pitchFamily="18" charset="0"/>
              </a:rPr>
              <a:t>Η οικονομική ανισότητα είναι πρωταρχική και οδηγεί στην κοινωνική, πολιτική, νομική ανισότητα.</a:t>
            </a: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ΔΙΚΑΙΟΣΥΝΗ -  ΑΝΤΑΓΩΝΙΣΜΟΣ</a:t>
            </a:r>
            <a:endParaRPr lang="el-GR" sz="3200" dirty="0"/>
          </a:p>
        </p:txBody>
      </p:sp>
      <p:sp>
        <p:nvSpPr>
          <p:cNvPr id="3" name="2 - Θέση περιεχομένου"/>
          <p:cNvSpPr>
            <a:spLocks noGrp="1"/>
          </p:cNvSpPr>
          <p:nvPr>
            <p:ph idx="1"/>
          </p:nvPr>
        </p:nvSpPr>
        <p:spPr/>
        <p:txBody>
          <a:bodyPr/>
          <a:lstStyle/>
          <a:p>
            <a:pPr algn="just">
              <a:buFont typeface="Arial" charset="0"/>
              <a:buNone/>
            </a:pPr>
            <a:r>
              <a:rPr lang="en-US" sz="2400" dirty="0" smtClean="0">
                <a:latin typeface="Times New Roman" pitchFamily="18" charset="0"/>
              </a:rPr>
              <a:t>     </a:t>
            </a:r>
            <a:r>
              <a:rPr lang="el-GR" sz="2400" dirty="0" smtClean="0">
                <a:latin typeface="Times New Roman" pitchFamily="18" charset="0"/>
              </a:rPr>
              <a:t>Η τήρηση των αρχών του δικαίου είναι βασική αρχή μιας δημοκρατικής κοινωνίας και προϋποθέτει την ισότιμη συμμετοχή των πολιτών για την διατήρησή της.</a:t>
            </a:r>
          </a:p>
          <a:p>
            <a:pPr algn="just">
              <a:buFont typeface="Arial" charset="0"/>
              <a:buNone/>
            </a:pPr>
            <a:endParaRPr lang="el-GR" sz="2400" dirty="0" smtClean="0">
              <a:latin typeface="Times New Roman" pitchFamily="18" charset="0"/>
            </a:endParaRPr>
          </a:p>
          <a:p>
            <a:pPr algn="just">
              <a:buFont typeface="Arial" charset="0"/>
              <a:buNone/>
            </a:pPr>
            <a:endParaRPr lang="el-GR" sz="2400" dirty="0" smtClean="0">
              <a:latin typeface="Times New Roman" pitchFamily="18" charset="0"/>
            </a:endParaRPr>
          </a:p>
          <a:p>
            <a:pPr algn="just">
              <a:buFont typeface="Arial" charset="0"/>
              <a:buNone/>
            </a:pPr>
            <a:r>
              <a:rPr lang="el-GR" sz="2400" dirty="0" smtClean="0">
                <a:latin typeface="Times New Roman" pitchFamily="18" charset="0"/>
              </a:rPr>
              <a:t>    </a:t>
            </a:r>
            <a:r>
              <a:rPr lang="en-US" sz="2400" dirty="0" smtClean="0">
                <a:latin typeface="Times New Roman" pitchFamily="18" charset="0"/>
              </a:rPr>
              <a:t>  </a:t>
            </a:r>
            <a:r>
              <a:rPr lang="el-GR" sz="2400" dirty="0" smtClean="0">
                <a:latin typeface="Times New Roman" pitchFamily="18" charset="0"/>
              </a:rPr>
              <a:t>Ο ανταγωνισμός  είναι εμφανής σε όλους τους τομείς της ζωής. Ο ανταγωνισμός  και η επιτυχία αλληλοεξαρτώνται, ο πρώτος νοείται στο σύνολο ενώ η δεύτερη στην προσωπικότητα.</a:t>
            </a:r>
          </a:p>
          <a:p>
            <a:pPr algn="just"/>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ΠΟΙΚΙΛΟΜΟΡΦΙΑ</a:t>
            </a:r>
            <a:endParaRPr lang="el-GR" sz="3200" dirty="0"/>
          </a:p>
        </p:txBody>
      </p:sp>
      <p:sp>
        <p:nvSpPr>
          <p:cNvPr id="3" name="2 - Θέση περιεχομένου"/>
          <p:cNvSpPr>
            <a:spLocks noGrp="1"/>
          </p:cNvSpPr>
          <p:nvPr>
            <p:ph idx="1"/>
          </p:nvPr>
        </p:nvSpPr>
        <p:spPr/>
        <p:txBody>
          <a:bodyPr>
            <a:normAutofit/>
          </a:bodyPr>
          <a:lstStyle/>
          <a:p>
            <a:pPr algn="just">
              <a:buNone/>
            </a:pPr>
            <a:r>
              <a:rPr lang="en-US" sz="2400" dirty="0" smtClean="0">
                <a:latin typeface="Times New Roman" pitchFamily="18" charset="0"/>
              </a:rPr>
              <a:t>     </a:t>
            </a:r>
            <a:r>
              <a:rPr lang="el-GR" sz="2400" dirty="0" smtClean="0">
                <a:latin typeface="Times New Roman" pitchFamily="18" charset="0"/>
              </a:rPr>
              <a:t>Οι ΗΠΑ χαρακτηρίζονται από ποικιλομορφία σε διάφορους τομείς της κοινωνίας. Οι νόμοι και η δημόσια πολιτική έχει λεπτομερώς σχεδιαστεί. Παρά ταύτα πτυχές της κοινωνίας συνεχίζουν να βάλλονται όπως ο πολιτισμός και η εθνότητα. Η πολυπολιτισμικότητα της κοινωνίας είναι εμφανής, ωστόσο τα άτομα υπακούν στους κανόνας της  </a:t>
            </a:r>
            <a:r>
              <a:rPr lang="el-GR" sz="2400" dirty="0" smtClean="0">
                <a:latin typeface="Times New Roman" pitchFamily="18" charset="0"/>
              </a:rPr>
              <a:t>κοινωνίας </a:t>
            </a:r>
            <a:r>
              <a:rPr lang="el-GR" sz="2400" dirty="0" smtClean="0">
                <a:latin typeface="Times New Roman" pitchFamily="18" charset="0"/>
              </a:rPr>
              <a:t>των ΗΠΑ, αλλά παράλληλα διαφυλάσσουν την πολιτιστική τους παράδοση.</a:t>
            </a:r>
          </a:p>
          <a:p>
            <a:endParaRPr lang="el-GR"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Η ΠΟΙΚΙΛΟΜΟΡΦΙΑ ΣΤΙΣ ΠΟΛΙΤΙΣΜΙΚΕΣ ΟΠΤΙΚΕΣ</a:t>
            </a:r>
            <a:endParaRPr lang="el-GR" sz="3200" dirty="0"/>
          </a:p>
        </p:txBody>
      </p:sp>
      <p:sp>
        <p:nvSpPr>
          <p:cNvPr id="3" name="2 - Θέση περιεχομένου"/>
          <p:cNvSpPr>
            <a:spLocks noGrp="1"/>
          </p:cNvSpPr>
          <p:nvPr>
            <p:ph idx="1"/>
          </p:nvPr>
        </p:nvSpPr>
        <p:spPr/>
        <p:txBody>
          <a:bodyPr>
            <a:normAutofit/>
          </a:bodyPr>
          <a:lstStyle/>
          <a:p>
            <a:pPr algn="just">
              <a:buNone/>
            </a:pPr>
            <a:r>
              <a:rPr lang="el-GR" dirty="0" smtClean="0">
                <a:latin typeface="Times New Roman" pitchFamily="18" charset="0"/>
              </a:rPr>
              <a:t>    </a:t>
            </a:r>
            <a:r>
              <a:rPr lang="el-GR" sz="2400" dirty="0" smtClean="0">
                <a:latin typeface="Times New Roman" pitchFamily="18" charset="0"/>
              </a:rPr>
              <a:t>Οι διαφορετικές εθνοτικές ομάδες των ΗΠΑ, χαρακτηρίζονται από ποικιλομορφία  αναφορικά με τους  αρχικούς τους πολιτισμούς.</a:t>
            </a:r>
          </a:p>
          <a:p>
            <a:pPr algn="just">
              <a:buNone/>
            </a:pPr>
            <a:endParaRPr lang="el-GR" sz="2400" dirty="0" smtClean="0">
              <a:latin typeface="Times New Roman" pitchFamily="18" charset="0"/>
            </a:endParaRPr>
          </a:p>
          <a:p>
            <a:pPr algn="just">
              <a:buNone/>
            </a:pPr>
            <a:r>
              <a:rPr lang="el-GR" sz="2400" dirty="0" smtClean="0">
                <a:latin typeface="Times New Roman" pitchFamily="18" charset="0"/>
              </a:rPr>
              <a:t>     Ο αρχικός πολιτισμός έχει βαθειά δομή στις ιδεολογίες, πεποιθήσεις και αξίες, ωστόσο κατά πόσο οι εθνοτικές ομάδες, θα διατηρήσουν κάποιες πτυχές του πολιτισμού τους, επηρεάζεται από την επιπολιτισμικοποίηση και την αφομοίωση τους, καθώς και από τα κοινωνικά και οικονομικά δεδομένα των ΗΠΑ. </a:t>
            </a:r>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ΕΥΡΩ -ΑΜΕΡΙΚΑΝΟΙ</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pPr algn="just">
              <a:buFontTx/>
              <a:buNone/>
            </a:pPr>
            <a:r>
              <a:rPr lang="el-GR" sz="2400" dirty="0" smtClean="0">
                <a:latin typeface="Times New Roman" pitchFamily="18" charset="0"/>
              </a:rPr>
              <a:t>     Οι Ευρω – αμερικανοί και άλλες εθνοτικές ομάδες έχουν διαφορετική άποψη για τις εθνικές αξίες, όπως η επιτυχία και η κοινωνική άνοδος.</a:t>
            </a:r>
          </a:p>
          <a:p>
            <a:pPr algn="just">
              <a:buFontTx/>
              <a:buNone/>
            </a:pPr>
            <a:endParaRPr lang="el-GR" sz="2400" dirty="0" smtClean="0">
              <a:latin typeface="Times New Roman" pitchFamily="18" charset="0"/>
            </a:endParaRPr>
          </a:p>
          <a:p>
            <a:pPr algn="just">
              <a:buFontTx/>
              <a:buNone/>
            </a:pPr>
            <a:r>
              <a:rPr lang="el-GR" sz="2400" dirty="0" smtClean="0">
                <a:latin typeface="Times New Roman" pitchFamily="18" charset="0"/>
              </a:rPr>
              <a:t>     Ο </a:t>
            </a:r>
            <a:r>
              <a:rPr lang="en-US" sz="2400" b="1" dirty="0" smtClean="0">
                <a:latin typeface="Times New Roman" pitchFamily="18" charset="0"/>
              </a:rPr>
              <a:t>Ogbu </a:t>
            </a:r>
            <a:r>
              <a:rPr lang="el-GR" sz="2400" dirty="0" smtClean="0">
                <a:latin typeface="Times New Roman" pitchFamily="18" charset="0"/>
              </a:rPr>
              <a:t>αναφέρει ότι για την μεσαία τάξη των Ευρω- αμερικανών, η στρατηγική της επιτυχίας βασίζεται στον ατομικό ανταγωνισμό, τον δυναμισμό και την πρωτοβουλία. Η εκπαίδευση είναι το κλειδί της επιτυχίας και της κοινωνικής ανόδου, με αποτέλεσμα την ύπαρξη ανταγωνισμού στην εκπαίδευση.</a:t>
            </a: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ΙΘΑΓΕΝΕΙΣ ΑΜΕΡΙΚΑΝΟΙ</a:t>
            </a:r>
            <a:br>
              <a:rPr lang="el-GR" sz="3200" dirty="0" smtClean="0">
                <a:latin typeface="Times New Roman" pitchFamily="18" charset="0"/>
              </a:rPr>
            </a:br>
            <a:endParaRPr lang="el-GR" sz="3200" dirty="0"/>
          </a:p>
        </p:txBody>
      </p:sp>
      <p:sp>
        <p:nvSpPr>
          <p:cNvPr id="3" name="2 - Θέση περιεχομένου"/>
          <p:cNvSpPr>
            <a:spLocks noGrp="1"/>
          </p:cNvSpPr>
          <p:nvPr>
            <p:ph idx="1"/>
          </p:nvPr>
        </p:nvSpPr>
        <p:spPr/>
        <p:txBody>
          <a:bodyPr>
            <a:normAutofit/>
          </a:bodyPr>
          <a:lstStyle/>
          <a:p>
            <a:pPr algn="just">
              <a:buFontTx/>
              <a:buNone/>
            </a:pPr>
            <a:r>
              <a:rPr lang="el-GR" sz="2400" dirty="0" smtClean="0">
                <a:latin typeface="Times New Roman" pitchFamily="18" charset="0"/>
              </a:rPr>
              <a:t>    Ο </a:t>
            </a:r>
            <a:r>
              <a:rPr lang="en-US" sz="2400" b="1" dirty="0" smtClean="0">
                <a:latin typeface="Times New Roman" pitchFamily="18" charset="0"/>
              </a:rPr>
              <a:t>Bachtold</a:t>
            </a:r>
            <a:r>
              <a:rPr lang="el-GR" sz="2400" b="1" dirty="0" smtClean="0">
                <a:latin typeface="Times New Roman" pitchFamily="18" charset="0"/>
              </a:rPr>
              <a:t> </a:t>
            </a:r>
            <a:r>
              <a:rPr lang="el-GR" sz="2400" dirty="0" smtClean="0">
                <a:latin typeface="Times New Roman" pitchFamily="18" charset="0"/>
              </a:rPr>
              <a:t>αντίθετα αναφέρει ότι παρά την επιπολιτισμικοποίηση, κάποιες φυλές ιθαγενών Αμερικανών δεν αποδέχτηκαν πλήρως την εκπαίδευση ως μέσο επιτυχίας και κοινωνικής ανόδου. Διατήρησαν στοιχεία του αρχικού τους πολιτισμού, με αποτέλεσμα να μην αφομοιωθούν πλήρως στα νέα δεδομένα.</a:t>
            </a:r>
          </a:p>
          <a:p>
            <a:pPr algn="just">
              <a:buFontTx/>
              <a:buNone/>
            </a:pPr>
            <a:endParaRPr lang="el-GR" sz="2400" dirty="0" smtClean="0">
              <a:latin typeface="Times New Roman" pitchFamily="18" charset="0"/>
            </a:endParaRPr>
          </a:p>
          <a:p>
            <a:pPr algn="just">
              <a:buFontTx/>
              <a:buNone/>
            </a:pPr>
            <a:r>
              <a:rPr lang="el-GR" sz="2400" dirty="0" smtClean="0">
                <a:latin typeface="Times New Roman" pitchFamily="18" charset="0"/>
              </a:rPr>
              <a:t>     Η έμφαση στην συνεργασία είναι αντίθετη με την ατομοκρατία και τον ανταγωνισμό.</a:t>
            </a:r>
          </a:p>
          <a:p>
            <a:pPr algn="just">
              <a:buFontTx/>
              <a:buNone/>
            </a:pPr>
            <a:endParaRPr lang="el-GR" sz="2400" dirty="0" smtClean="0">
              <a:latin typeface="Times New Roman" pitchFamily="18" charset="0"/>
            </a:endParaRPr>
          </a:p>
          <a:p>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ΑΦΡΙΚΑΝΟΙ ΑΜΕΡΙΚΑΝΟΙ</a:t>
            </a:r>
            <a:endParaRPr lang="el-GR" sz="3200" dirty="0"/>
          </a:p>
        </p:txBody>
      </p:sp>
      <p:sp>
        <p:nvSpPr>
          <p:cNvPr id="3" name="2 - Θέση περιεχομένου"/>
          <p:cNvSpPr>
            <a:spLocks noGrp="1"/>
          </p:cNvSpPr>
          <p:nvPr>
            <p:ph idx="1"/>
          </p:nvPr>
        </p:nvSpPr>
        <p:spPr/>
        <p:txBody>
          <a:bodyPr/>
          <a:lstStyle/>
          <a:p>
            <a:pPr algn="just">
              <a:lnSpc>
                <a:spcPct val="150000"/>
              </a:lnSpc>
              <a:buNone/>
            </a:pPr>
            <a:r>
              <a:rPr lang="el-GR" dirty="0" smtClean="0">
                <a:latin typeface="Times New Roman" pitchFamily="18" charset="0"/>
              </a:rPr>
              <a:t>    </a:t>
            </a:r>
            <a:r>
              <a:rPr lang="el-GR" sz="2400" dirty="0" smtClean="0">
                <a:latin typeface="Times New Roman" pitchFamily="18" charset="0"/>
              </a:rPr>
              <a:t>Ο </a:t>
            </a:r>
            <a:r>
              <a:rPr lang="en-US" sz="2400" b="1" dirty="0" smtClean="0">
                <a:latin typeface="Times New Roman" pitchFamily="18" charset="0"/>
              </a:rPr>
              <a:t>Hill</a:t>
            </a:r>
            <a:r>
              <a:rPr lang="el-GR" sz="2400" b="1" dirty="0" smtClean="0">
                <a:latin typeface="Times New Roman" pitchFamily="18" charset="0"/>
              </a:rPr>
              <a:t> </a:t>
            </a:r>
            <a:r>
              <a:rPr lang="el-GR" sz="2400" dirty="0" smtClean="0">
                <a:latin typeface="Times New Roman" pitchFamily="18" charset="0"/>
              </a:rPr>
              <a:t>παράλληλα αναφέρει, ότι οι Αφρικανοί Αμερικανοί</a:t>
            </a:r>
            <a:r>
              <a:rPr lang="el-GR" sz="2400" b="1" dirty="0" smtClean="0">
                <a:latin typeface="Times New Roman" pitchFamily="18" charset="0"/>
              </a:rPr>
              <a:t> </a:t>
            </a:r>
            <a:r>
              <a:rPr lang="el-GR" sz="2400" dirty="0" smtClean="0">
                <a:latin typeface="Times New Roman" pitchFamily="18" charset="0"/>
              </a:rPr>
              <a:t>δίνουν αξία στην επιτυχία και την ηθική της εργασίας, όμως βασική τους προϋπόθεση αποτελεί η οικογένεια και η αλληλοβοήθεια. Ακόμη και να ανελιχτούν κοινωνικά διατηρούν  τους δεσμούς της οικογένειας.</a:t>
            </a:r>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ΠΟΛΙΤΙΣΜΙΚΗ ΑΣΥΝΕΧΕΙΑ</a:t>
            </a:r>
            <a:endParaRPr lang="el-GR" sz="3200" dirty="0"/>
          </a:p>
        </p:txBody>
      </p:sp>
      <p:sp>
        <p:nvSpPr>
          <p:cNvPr id="3" name="2 - Θέση περιεχομένου"/>
          <p:cNvSpPr>
            <a:spLocks noGrp="1"/>
          </p:cNvSpPr>
          <p:nvPr>
            <p:ph idx="1"/>
          </p:nvPr>
        </p:nvSpPr>
        <p:spPr/>
        <p:txBody>
          <a:bodyPr>
            <a:normAutofit/>
          </a:bodyPr>
          <a:lstStyle/>
          <a:p>
            <a:pPr algn="just">
              <a:lnSpc>
                <a:spcPct val="150000"/>
              </a:lnSpc>
              <a:buNone/>
            </a:pPr>
            <a:r>
              <a:rPr lang="el-GR" sz="2400" dirty="0" smtClean="0">
                <a:latin typeface="Times New Roman" pitchFamily="18" charset="0"/>
              </a:rPr>
              <a:t>    Η πολιτισμική ασυνέχεια ενυπάρχει στον εθνικό πολιτισμό των ΗΠΑ. Οι ιδεολογίες του προτεσταντισμού ,του καπιταλισμού και του ρεπουμπλικανισμού δεν συνάδουν με την καταπίεση, τον ρατσισμό, τις ταξικές διακρίσεις και τον σεξισμό.</a:t>
            </a:r>
          </a:p>
          <a:p>
            <a:pPr algn="just">
              <a:lnSpc>
                <a:spcPct val="150000"/>
              </a:lnSpc>
            </a:pP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mn-lt"/>
              </a:rPr>
              <a:t>ΤΥΠΟΛΟΓΙΑ ΤΟΥ ΠΟΛΙΤΙΣΜΟΥ ΣΤΙΣ ΔΙΔΑΚΤΙΚΕΣ ΠΡΑΚΤΙΚΕΣ</a:t>
            </a:r>
            <a:endParaRPr lang="el-GR" sz="3200" dirty="0">
              <a:latin typeface="+mn-lt"/>
            </a:endParaRPr>
          </a:p>
        </p:txBody>
      </p:sp>
      <p:sp>
        <p:nvSpPr>
          <p:cNvPr id="3" name="2 - Θέση περιεχομένου"/>
          <p:cNvSpPr>
            <a:spLocks noGrp="1"/>
          </p:cNvSpPr>
          <p:nvPr>
            <p:ph idx="1"/>
          </p:nvPr>
        </p:nvSpPr>
        <p:spPr>
          <a:xfrm>
            <a:off x="0" y="1600200"/>
            <a:ext cx="8686800" cy="4709160"/>
          </a:xfrm>
        </p:spPr>
        <p:txBody>
          <a:bodyPr/>
          <a:lstStyle/>
          <a:p>
            <a:pPr algn="just">
              <a:buNone/>
            </a:pPr>
            <a:r>
              <a:rPr lang="el-GR" dirty="0" smtClean="0"/>
              <a:t>     </a:t>
            </a:r>
            <a:r>
              <a:rPr lang="el-GR" sz="2400" dirty="0" smtClean="0"/>
              <a:t>Σε αυτό το σημείο, ως εκπαιδευτικοί, θα μας απασχολήσουν τρεις  διαφορετικοί τύποι που σχετίζονται με τον πολιτισμό. Πιο συγκεκριμένα :</a:t>
            </a:r>
          </a:p>
          <a:p>
            <a:pPr algn="just">
              <a:buNone/>
            </a:pPr>
            <a:endParaRPr lang="el-GR" sz="2400" dirty="0" smtClean="0"/>
          </a:p>
          <a:p>
            <a:pPr algn="just">
              <a:buFont typeface="Wingdings" pitchFamily="2" charset="2"/>
              <a:buChar char="Ø"/>
            </a:pPr>
            <a:r>
              <a:rPr lang="el-GR" sz="2400" b="1" dirty="0" smtClean="0"/>
              <a:t> Τύπος 1</a:t>
            </a:r>
            <a:r>
              <a:rPr lang="el-GR" sz="2400" dirty="0" smtClean="0"/>
              <a:t> :      Ο πολιτισμός ως τέχνημα και συμπεριφορά</a:t>
            </a:r>
          </a:p>
          <a:p>
            <a:pPr algn="just">
              <a:buFont typeface="Wingdings" pitchFamily="2" charset="2"/>
              <a:buChar char="Ø"/>
            </a:pPr>
            <a:r>
              <a:rPr lang="el-GR" sz="2400" dirty="0" smtClean="0"/>
              <a:t> </a:t>
            </a:r>
            <a:r>
              <a:rPr lang="el-GR" sz="2400" b="1" dirty="0" smtClean="0"/>
              <a:t>Τύπος 2</a:t>
            </a:r>
            <a:r>
              <a:rPr lang="el-GR" sz="2400" dirty="0" smtClean="0"/>
              <a:t>: Ο πολιτισμός ως κοινωνικές και πολιτικές                          σχέσεις</a:t>
            </a:r>
          </a:p>
          <a:p>
            <a:pPr algn="just">
              <a:buFont typeface="Wingdings" pitchFamily="2" charset="2"/>
              <a:buChar char="Ø"/>
            </a:pPr>
            <a:r>
              <a:rPr lang="el-GR" sz="2400" dirty="0" smtClean="0"/>
              <a:t> </a:t>
            </a:r>
            <a:r>
              <a:rPr lang="el-GR" sz="2400" b="1" dirty="0" smtClean="0"/>
              <a:t>Τύπος 3</a:t>
            </a:r>
            <a:r>
              <a:rPr lang="el-GR" sz="2400" dirty="0" smtClean="0"/>
              <a:t> :     Ο πολιτισμός ως συναίσθημα, συμπεριφορά     και νόηση</a:t>
            </a:r>
            <a:endParaRPr lang="el-GR"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ΚΑΤΑΠΙΕΣΗ</a:t>
            </a:r>
            <a:endParaRPr lang="el-GR" sz="3200" dirty="0"/>
          </a:p>
        </p:txBody>
      </p:sp>
      <p:sp>
        <p:nvSpPr>
          <p:cNvPr id="3" name="2 - Θέση περιεχομένου"/>
          <p:cNvSpPr>
            <a:spLocks noGrp="1"/>
          </p:cNvSpPr>
          <p:nvPr>
            <p:ph idx="1"/>
          </p:nvPr>
        </p:nvSpPr>
        <p:spPr/>
        <p:txBody>
          <a:bodyPr>
            <a:normAutofit/>
          </a:bodyPr>
          <a:lstStyle/>
          <a:p>
            <a:pPr marL="609600" indent="-609600" algn="just">
              <a:buFontTx/>
              <a:buNone/>
            </a:pPr>
            <a:r>
              <a:rPr lang="en-US" sz="2400" dirty="0" smtClean="0"/>
              <a:t> </a:t>
            </a:r>
            <a:r>
              <a:rPr lang="el-GR" sz="2400" dirty="0" smtClean="0">
                <a:latin typeface="Times New Roman" pitchFamily="18" charset="0"/>
              </a:rPr>
              <a:t>Ο</a:t>
            </a:r>
            <a:r>
              <a:rPr lang="en-US" sz="2400" dirty="0" smtClean="0"/>
              <a:t> </a:t>
            </a:r>
            <a:r>
              <a:rPr lang="en-US" sz="2400" b="1" dirty="0" smtClean="0">
                <a:latin typeface="Times New Roman" pitchFamily="18" charset="0"/>
              </a:rPr>
              <a:t>Hodge</a:t>
            </a:r>
            <a:r>
              <a:rPr lang="el-GR" sz="2400" b="1" dirty="0" smtClean="0">
                <a:latin typeface="Times New Roman" pitchFamily="18" charset="0"/>
              </a:rPr>
              <a:t> </a:t>
            </a:r>
            <a:r>
              <a:rPr lang="el-GR" sz="2400" dirty="0" smtClean="0">
                <a:latin typeface="Times New Roman" pitchFamily="18" charset="0"/>
              </a:rPr>
              <a:t>περιγράφει δύο μορφές καταπίεσης</a:t>
            </a:r>
            <a:r>
              <a:rPr lang="en-US" sz="2400" dirty="0" smtClean="0">
                <a:latin typeface="Times New Roman" pitchFamily="18" charset="0"/>
                <a:cs typeface="Times New Roman" pitchFamily="18" charset="0"/>
              </a:rPr>
              <a:t>:</a:t>
            </a:r>
            <a:endParaRPr lang="el-GR" sz="2400" dirty="0" smtClean="0">
              <a:latin typeface="Times New Roman" pitchFamily="18" charset="0"/>
              <a:cs typeface="Times New Roman" pitchFamily="18" charset="0"/>
            </a:endParaRPr>
          </a:p>
          <a:p>
            <a:pPr marL="609600" indent="-609600" algn="just">
              <a:buFontTx/>
              <a:buNone/>
            </a:pPr>
            <a:endParaRPr lang="el-GR" sz="2400" dirty="0" smtClean="0">
              <a:latin typeface="Times New Roman" pitchFamily="18" charset="0"/>
              <a:cs typeface="Times New Roman" pitchFamily="18" charset="0"/>
            </a:endParaRPr>
          </a:p>
          <a:p>
            <a:pPr marL="609600" indent="-609600" algn="just">
              <a:buFontTx/>
              <a:buAutoNum type="arabicPeriod"/>
            </a:pPr>
            <a:r>
              <a:rPr lang="el-GR" sz="2400" dirty="0" smtClean="0">
                <a:latin typeface="Times New Roman" pitchFamily="18" charset="0"/>
                <a:cs typeface="Times New Roman" pitchFamily="18" charset="0"/>
              </a:rPr>
              <a:t>Την βίαιη καταπίεση, όπως η δολοφονία και η σωματική βία, που χαρακτήρισε την δουλεία στις ΗΠΑ</a:t>
            </a:r>
          </a:p>
          <a:p>
            <a:pPr marL="609600" indent="-609600" algn="just">
              <a:buFontTx/>
              <a:buAutoNum type="arabicPeriod"/>
            </a:pPr>
            <a:r>
              <a:rPr lang="el-GR" sz="2400" dirty="0" smtClean="0">
                <a:latin typeface="Times New Roman" pitchFamily="18" charset="0"/>
                <a:cs typeface="Times New Roman" pitchFamily="18" charset="0"/>
              </a:rPr>
              <a:t>Η ειρηνική καταπίεση, η οποία  επιβάλλεται με νομικά μέσα.</a:t>
            </a:r>
          </a:p>
          <a:p>
            <a:pPr marL="609600" indent="-609600" algn="just">
              <a:buFontTx/>
              <a:buNone/>
            </a:pPr>
            <a:r>
              <a:rPr lang="el-GR" sz="2400" dirty="0" smtClean="0">
                <a:latin typeface="Times New Roman" pitchFamily="18" charset="0"/>
                <a:cs typeface="Times New Roman" pitchFamily="18" charset="0"/>
              </a:rPr>
              <a:t>        Ειρηνική καταπίεση παρατηρούμε και στην εκπαίδευση, με την άνιση χρηματοδότηση των δημόσιων σχολείων. Αποτέλεσμα να παρέχεται χαμηλότερη ποιότητα στην εκπαίδευση των μειονοτικών και φτωχών παιδιών.</a:t>
            </a:r>
            <a:endParaRPr lang="el-GR"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ΚΑΤΑΠΙΕΣΗ</a:t>
            </a:r>
            <a:endParaRPr lang="el-GR" sz="3200" dirty="0"/>
          </a:p>
        </p:txBody>
      </p:sp>
      <p:sp>
        <p:nvSpPr>
          <p:cNvPr id="3" name="2 - Θέση περιεχομένου"/>
          <p:cNvSpPr>
            <a:spLocks noGrp="1"/>
          </p:cNvSpPr>
          <p:nvPr>
            <p:ph idx="1"/>
          </p:nvPr>
        </p:nvSpPr>
        <p:spPr/>
        <p:txBody>
          <a:bodyPr>
            <a:normAutofit/>
          </a:bodyPr>
          <a:lstStyle/>
          <a:p>
            <a:pPr algn="just">
              <a:lnSpc>
                <a:spcPct val="90000"/>
              </a:lnSpc>
              <a:buFontTx/>
              <a:buNone/>
            </a:pPr>
            <a:r>
              <a:rPr lang="el-GR" sz="2400" dirty="0" smtClean="0">
                <a:latin typeface="Times New Roman" pitchFamily="18" charset="0"/>
              </a:rPr>
              <a:t>     Παράλληλα όμως, ο </a:t>
            </a:r>
            <a:r>
              <a:rPr lang="en-US" sz="2400" b="1" dirty="0" smtClean="0">
                <a:latin typeface="Times New Roman" pitchFamily="18" charset="0"/>
              </a:rPr>
              <a:t>Hodge</a:t>
            </a:r>
            <a:r>
              <a:rPr lang="el-GR" sz="2400" b="1" dirty="0" smtClean="0">
                <a:latin typeface="Times New Roman" pitchFamily="18" charset="0"/>
              </a:rPr>
              <a:t> </a:t>
            </a:r>
            <a:r>
              <a:rPr lang="el-GR" sz="2400" dirty="0" smtClean="0">
                <a:latin typeface="Times New Roman" pitchFamily="18" charset="0"/>
              </a:rPr>
              <a:t>θεωρεί ότι η καταπίεση έχει ρίζες στον δυισμό της δυτικής λογικής, το καλό και το κακό ή το θετικό και το αρνητικό.</a:t>
            </a:r>
          </a:p>
          <a:p>
            <a:pPr algn="just">
              <a:lnSpc>
                <a:spcPct val="90000"/>
              </a:lnSpc>
              <a:buFontTx/>
              <a:buNone/>
            </a:pPr>
            <a:r>
              <a:rPr lang="el-GR" sz="2400" dirty="0" smtClean="0">
                <a:latin typeface="Times New Roman" pitchFamily="18" charset="0"/>
              </a:rPr>
              <a:t>     Το καλό ταυτίζεται με το νόμο, την λογική και τον ορθολογισμό ενώ το κακό με το αυθόρμητο ,το τυχαίο, το συναίσθημα ,τη φύση.</a:t>
            </a:r>
          </a:p>
          <a:p>
            <a:pPr algn="just">
              <a:lnSpc>
                <a:spcPct val="90000"/>
              </a:lnSpc>
              <a:buFontTx/>
              <a:buNone/>
            </a:pPr>
            <a:r>
              <a:rPr lang="el-GR" sz="2400" dirty="0" smtClean="0">
                <a:latin typeface="Times New Roman" pitchFamily="18" charset="0"/>
              </a:rPr>
              <a:t>      Δηλαδή το να προκαλείς πόνο και βάσανα χωρίς λόγο είναι ανήθικό ενώ να δικαιολογείς τα βάσανα των καταπιεσμένων ομάδων είναι λογικό διότι αυτοί είναι διαφορετικοί από την ομάδα, επομένως κατώτεροι.</a:t>
            </a:r>
          </a:p>
          <a:p>
            <a:pPr algn="just">
              <a:lnSpc>
                <a:spcPct val="90000"/>
              </a:lnSpc>
              <a:buFontTx/>
              <a:buNone/>
            </a:pPr>
            <a:r>
              <a:rPr lang="el-GR" sz="2400" dirty="0" smtClean="0">
                <a:latin typeface="Times New Roman" pitchFamily="18" charset="0"/>
              </a:rPr>
              <a:t>      Η διαφορετικότητα δηλαδή είναι κατώτερη και δεν χρήζει ίσης μεταχείρισης με την πλειονότητα.</a:t>
            </a:r>
            <a:endParaRPr lang="el-GR" sz="2400" b="1" dirty="0" smtClean="0">
              <a:latin typeface="Times New Roman" pitchFamily="18" charset="0"/>
            </a:endParaRPr>
          </a:p>
          <a:p>
            <a:pPr algn="just"/>
            <a:endParaRPr lang="el-GR"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ΡΑΤΣΙΣΜΟΣ</a:t>
            </a:r>
            <a:br>
              <a:rPr lang="el-GR" sz="3200" dirty="0" smtClean="0">
                <a:latin typeface="Times New Roman" pitchFamily="18" charset="0"/>
              </a:rPr>
            </a:br>
            <a:endParaRPr lang="el-GR" sz="3200" dirty="0"/>
          </a:p>
        </p:txBody>
      </p:sp>
      <p:sp>
        <p:nvSpPr>
          <p:cNvPr id="3" name="2 - Θέση περιεχομένου"/>
          <p:cNvSpPr>
            <a:spLocks noGrp="1"/>
          </p:cNvSpPr>
          <p:nvPr>
            <p:ph idx="1"/>
          </p:nvPr>
        </p:nvSpPr>
        <p:spPr/>
        <p:txBody>
          <a:bodyPr>
            <a:normAutofit/>
          </a:bodyPr>
          <a:lstStyle/>
          <a:p>
            <a:pPr algn="just">
              <a:buFontTx/>
              <a:buNone/>
            </a:pPr>
            <a:r>
              <a:rPr lang="el-GR" sz="2400" dirty="0" smtClean="0">
                <a:latin typeface="Times New Roman" pitchFamily="18" charset="0"/>
              </a:rPr>
              <a:t>    Ρατσισμός είναι μια θεμελιώδης αρχή της καταπίεσης, είναι η πίστη στην ανωτερότητα μιας φυλής σε σχέση με μια άλλη.</a:t>
            </a:r>
          </a:p>
          <a:p>
            <a:pPr algn="just">
              <a:buFontTx/>
              <a:buNone/>
            </a:pPr>
            <a:r>
              <a:rPr lang="el-GR" sz="2400" dirty="0" smtClean="0">
                <a:latin typeface="Times New Roman" pitchFamily="18" charset="0"/>
              </a:rPr>
              <a:t>     Σύμφωνα με τον </a:t>
            </a:r>
            <a:r>
              <a:rPr lang="en-US" sz="2400" b="1" dirty="0" smtClean="0">
                <a:latin typeface="Times New Roman" pitchFamily="18" charset="0"/>
              </a:rPr>
              <a:t>Goldberg</a:t>
            </a:r>
            <a:r>
              <a:rPr lang="el-GR" sz="2400" b="1" dirty="0" smtClean="0">
                <a:latin typeface="Times New Roman" pitchFamily="18" charset="0"/>
              </a:rPr>
              <a:t>,</a:t>
            </a:r>
            <a:r>
              <a:rPr lang="el-GR" sz="2400" dirty="0" smtClean="0">
                <a:latin typeface="Times New Roman" pitchFamily="18" charset="0"/>
              </a:rPr>
              <a:t> ο ρατσισμός είναι συνυφασμένος  με ένα ρατσιστικό λόγο,  ο οποίος πρωταγωνιστεί σε όλες τις εκφάνσεις του πολιτισμού. Διαμορφώνει μια αντίληψη για την ανθρωπότητα, η οποία κατηγοριοποιεί και δημιουργεί ιεραρχίες, οι οποίες μειώνουν εκείνους που είναι πολιτισμικά και φυλετικά διαφορετικοί.</a:t>
            </a:r>
          </a:p>
          <a:p>
            <a:pPr algn="just"/>
            <a:endParaRPr lang="el-GR" sz="2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ΑΡΘΡΟ </a:t>
            </a:r>
            <a:r>
              <a:rPr lang="en-US" sz="3200" i="1" dirty="0" smtClean="0">
                <a:latin typeface="Times New Roman" pitchFamily="18" charset="0"/>
              </a:rPr>
              <a:t>WARLORDS AND WHITE LIES</a:t>
            </a:r>
            <a:endParaRPr lang="el-GR" sz="3200" dirty="0"/>
          </a:p>
        </p:txBody>
      </p:sp>
      <p:sp>
        <p:nvSpPr>
          <p:cNvPr id="3" name="2 - Θέση περιεχομένου"/>
          <p:cNvSpPr>
            <a:spLocks noGrp="1"/>
          </p:cNvSpPr>
          <p:nvPr>
            <p:ph idx="1"/>
          </p:nvPr>
        </p:nvSpPr>
        <p:spPr/>
        <p:txBody>
          <a:bodyPr>
            <a:normAutofit/>
          </a:bodyPr>
          <a:lstStyle/>
          <a:p>
            <a:pPr>
              <a:buFontTx/>
              <a:buNone/>
            </a:pPr>
            <a:r>
              <a:rPr lang="el-GR" sz="2400" dirty="0" smtClean="0">
                <a:latin typeface="Times New Roman" pitchFamily="18" charset="0"/>
              </a:rPr>
              <a:t>     Σε ένα άρθρο περιγράφεται η σύγχρονη χρήση του λεξιλογίου του μίσους.</a:t>
            </a:r>
          </a:p>
          <a:p>
            <a:pPr>
              <a:buFontTx/>
              <a:buNone/>
            </a:pPr>
            <a:r>
              <a:rPr lang="el-GR" sz="2400" dirty="0" smtClean="0">
                <a:latin typeface="Times New Roman" pitchFamily="18" charset="0"/>
              </a:rPr>
              <a:t>     Ο όρος πολέμαρχος χρησιμοποιείται για τους Ασιάτες και Αφρικανούς και εξομοιώνει την πολιτική σύγκρουση στη Σομαλία με την βία των συμμοριών στην Νέα Υόρκη, ενώ για τους Ευρωπαίους χρησιμοποιείται ο όρος ιππότες ή φεουδάρχες.</a:t>
            </a:r>
          </a:p>
          <a:p>
            <a:pPr>
              <a:buFontTx/>
              <a:buNone/>
            </a:pPr>
            <a:r>
              <a:rPr lang="el-GR" sz="2400" dirty="0" smtClean="0">
                <a:latin typeface="Times New Roman" pitchFamily="18" charset="0"/>
              </a:rPr>
              <a:t>      Αυτή η διαφοροποίηση αποτελεί την βάση ως προς τον καθορισμό των σχέσεων με εκείνους που είναι διαφορετικοί.</a:t>
            </a:r>
          </a:p>
          <a:p>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ΤΑΞΙΚΕΣ ΔΙΑΚΡΙΣΕΙΣ</a:t>
            </a:r>
            <a:endParaRPr lang="el-GR" sz="3200" dirty="0"/>
          </a:p>
        </p:txBody>
      </p:sp>
      <p:sp>
        <p:nvSpPr>
          <p:cNvPr id="3" name="2 - Θέση περιεχομένου"/>
          <p:cNvSpPr>
            <a:spLocks noGrp="1"/>
          </p:cNvSpPr>
          <p:nvPr>
            <p:ph idx="1"/>
          </p:nvPr>
        </p:nvSpPr>
        <p:spPr/>
        <p:txBody>
          <a:bodyPr>
            <a:normAutofit/>
          </a:bodyPr>
          <a:lstStyle/>
          <a:p>
            <a:pPr algn="just">
              <a:buFontTx/>
              <a:buNone/>
            </a:pPr>
            <a:r>
              <a:rPr lang="el-GR" sz="2400" dirty="0" smtClean="0">
                <a:latin typeface="Times New Roman" pitchFamily="18" charset="0"/>
              </a:rPr>
              <a:t>    Η κοινωνία των ΗΠΑ χαρακτηρίζεται από ταξικές διακρίσεις.</a:t>
            </a:r>
          </a:p>
          <a:p>
            <a:pPr algn="just">
              <a:buFontTx/>
              <a:buNone/>
            </a:pPr>
            <a:r>
              <a:rPr lang="el-GR" sz="2400" dirty="0" smtClean="0">
                <a:latin typeface="Times New Roman" pitchFamily="18" charset="0"/>
              </a:rPr>
              <a:t>    Τα μεσαία και  ανώτερα στρώματα διαθέτουν οικονομικά, πολιτικά, κοινωνικά και εκπαιδευτικά προνόμια σε αντίθεση με τα κατώτερα κοινωνικά στρώματα. Αυτό είναι εμφανές στην εκπαίδευση, όσον αφορά την διαφορετική χρηματοδότηση των δημόσιων σχολείων. </a:t>
            </a:r>
          </a:p>
          <a:p>
            <a:pPr algn="just">
              <a:buFontTx/>
              <a:buNone/>
            </a:pPr>
            <a:r>
              <a:rPr lang="el-GR" sz="2400" dirty="0" smtClean="0">
                <a:latin typeface="Times New Roman" pitchFamily="18" charset="0"/>
              </a:rPr>
              <a:t>     Η εκπαίδευση δηλαδή προετοιμάζει τα παιδιά να διατηρήσουν το κοινωνικό στάτους των γονέων τους, ενισχύοντας την ανώτερη τάξη και υποβαθμίζοντας την κατώτερη.</a:t>
            </a:r>
          </a:p>
          <a:p>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ΤΑΞΙΚΕΣ ΔΙΑΚΡΙΣΕΙΣ</a:t>
            </a:r>
            <a:endParaRPr lang="el-GR" sz="3200" dirty="0"/>
          </a:p>
        </p:txBody>
      </p:sp>
      <p:sp>
        <p:nvSpPr>
          <p:cNvPr id="3" name="2 - Θέση περιεχομένου"/>
          <p:cNvSpPr>
            <a:spLocks noGrp="1"/>
          </p:cNvSpPr>
          <p:nvPr>
            <p:ph idx="1"/>
          </p:nvPr>
        </p:nvSpPr>
        <p:spPr/>
        <p:txBody>
          <a:bodyPr>
            <a:normAutofit/>
          </a:bodyPr>
          <a:lstStyle/>
          <a:p>
            <a:pPr algn="just">
              <a:buFontTx/>
              <a:buNone/>
            </a:pPr>
            <a:r>
              <a:rPr lang="el-GR" sz="2400" dirty="0" smtClean="0">
                <a:latin typeface="Times New Roman" pitchFamily="18" charset="0"/>
              </a:rPr>
              <a:t>     Παρά ταύτα, ακόμη και εάν κάποιος που προέρχεται από εθνοτικές μειονότητες, ανέλθει  κοινωνικά  στη μεσαία ή ανώτερη τάξη, σπάνια θα έχει πρόσβαση σε όλα τα προνόμια που παρέχονται στον Ευρω-αμερικανό.</a:t>
            </a:r>
          </a:p>
          <a:p>
            <a:pPr algn="just">
              <a:buFontTx/>
              <a:buNone/>
            </a:pPr>
            <a:endParaRPr lang="el-GR" sz="2400" dirty="0" smtClean="0">
              <a:latin typeface="Times New Roman" pitchFamily="18" charset="0"/>
            </a:endParaRPr>
          </a:p>
          <a:p>
            <a:pPr algn="just">
              <a:buFontTx/>
              <a:buNone/>
            </a:pPr>
            <a:r>
              <a:rPr lang="el-GR" sz="2400" dirty="0" smtClean="0">
                <a:latin typeface="Times New Roman" pitchFamily="18" charset="0"/>
              </a:rPr>
              <a:t>     Οι ταξικές διακρίσεις δηλαδή διατηρούνται και διαιωνίζονται.</a:t>
            </a:r>
          </a:p>
          <a:p>
            <a:pPr algn="just"/>
            <a:endParaRPr lang="el-GR"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rPr>
              <a:t>ΣΕΞΙΣΜΟΣ</a:t>
            </a:r>
            <a:br>
              <a:rPr lang="el-GR" sz="3200" dirty="0" smtClean="0">
                <a:latin typeface="Times New Roman" pitchFamily="18" charset="0"/>
              </a:rPr>
            </a:br>
            <a:endParaRPr lang="el-GR" sz="3200" dirty="0"/>
          </a:p>
        </p:txBody>
      </p:sp>
      <p:sp>
        <p:nvSpPr>
          <p:cNvPr id="3" name="2 - Θέση περιεχομένου"/>
          <p:cNvSpPr>
            <a:spLocks noGrp="1"/>
          </p:cNvSpPr>
          <p:nvPr>
            <p:ph idx="1"/>
          </p:nvPr>
        </p:nvSpPr>
        <p:spPr/>
        <p:txBody>
          <a:bodyPr>
            <a:normAutofit/>
          </a:bodyPr>
          <a:lstStyle/>
          <a:p>
            <a:pPr algn="just">
              <a:lnSpc>
                <a:spcPct val="90000"/>
              </a:lnSpc>
              <a:buFontTx/>
              <a:buNone/>
            </a:pPr>
            <a:r>
              <a:rPr lang="el-GR" sz="2400" dirty="0" smtClean="0">
                <a:latin typeface="Times New Roman" pitchFamily="18" charset="0"/>
              </a:rPr>
              <a:t>     Άλλη μια μορφή καταπίεσης που χαρακτηρίζει την κοινωνία των ΗΠΑ είναι ο σεξισμός, δηλαδή η υποταγή των γυναικών στους άνδρες. </a:t>
            </a:r>
          </a:p>
          <a:p>
            <a:pPr algn="just">
              <a:lnSpc>
                <a:spcPct val="90000"/>
              </a:lnSpc>
              <a:buFontTx/>
              <a:buNone/>
            </a:pPr>
            <a:r>
              <a:rPr lang="el-GR" sz="2400" dirty="0" smtClean="0">
                <a:latin typeface="Times New Roman" pitchFamily="18" charset="0"/>
              </a:rPr>
              <a:t>     Η ανδρική κυριαρχία διαφαίνεται σε όλους τους τομείς της κοινωνίας με αποτέλεσμά η γυναίκα να εμφανίζεται υποδεέστερη. Έχει ταυτιστεί με το ρόλο της νοικοκυράς και της μητέρας, ενώ αναφορικά με την εργασία υποβιβάζεται σε χαμηλότερα αμειβόμενα επαγγέλματα.</a:t>
            </a:r>
          </a:p>
          <a:p>
            <a:pPr algn="just">
              <a:lnSpc>
                <a:spcPct val="90000"/>
              </a:lnSpc>
              <a:buFontTx/>
              <a:buNone/>
            </a:pPr>
            <a:r>
              <a:rPr lang="el-GR" sz="2400" dirty="0" smtClean="0">
                <a:latin typeface="Times New Roman" pitchFamily="18" charset="0"/>
              </a:rPr>
              <a:t>     Οι Ευρω- αμερικανίδες δηλαδή αντιμετωπίζονται όπως οι μειονότητες όσον αφορά την κοινωνική θέση και την εξουσία.</a:t>
            </a:r>
            <a:endParaRPr lang="el-GR"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ΠΡΟΣΔΙΟΡΙΣΜΟΣ ΛΥΣΕΩΝ ΤΩΝ ΚΟΙΝΩΝΙΚΩΝ ΠΡΟΒΛΗΜΑΤΩΝ</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0" y="1600200"/>
            <a:ext cx="8686800" cy="5257800"/>
          </a:xfrm>
        </p:spPr>
        <p:txBody>
          <a:bodyPr>
            <a:normAutofit fontScale="85000" lnSpcReduction="20000"/>
          </a:bodyPr>
          <a:lstStyle/>
          <a:p>
            <a:pPr algn="just">
              <a:buNone/>
            </a:pPr>
            <a:r>
              <a:rPr lang="el-GR" dirty="0" smtClean="0">
                <a:latin typeface="Times New Roman" pitchFamily="18" charset="0"/>
                <a:cs typeface="Times New Roman" pitchFamily="18" charset="0"/>
              </a:rPr>
              <a:t>     Όσον αφορά τις προσπάθειες ουσιαστικής αλλαγής του εθνικού πολιτισμού, παρατηρείται αντίσταση με τη μορφή εχθρότητας, φυλετικού μίσους και κάποιες φορές πιο περιοριστικής νομοθεσίας. Στα παραδείγματα εκφοβισμού και τρομοκρατίας, που αποσκοπούν στην προστασία του εθνικού πολιτισμού περιλαμβάνονται πράξεις όπως η δημιουργία Λίγκας για τον περιορισμό της Μετανάστευσης το 1884 και το λιντσάρισμα ΙΙ Ιταλών  </a:t>
            </a:r>
            <a:r>
              <a:rPr lang="el-GR" dirty="0" smtClean="0">
                <a:latin typeface="Times New Roman" pitchFamily="18" charset="0"/>
                <a:cs typeface="Times New Roman" pitchFamily="18" charset="0"/>
              </a:rPr>
              <a:t>στη </a:t>
            </a:r>
            <a:r>
              <a:rPr lang="el-GR" dirty="0" smtClean="0">
                <a:latin typeface="Times New Roman" pitchFamily="18" charset="0"/>
                <a:cs typeface="Times New Roman" pitchFamily="18" charset="0"/>
              </a:rPr>
              <a:t>Νέα Ορλεάνη 1891. Στα </a:t>
            </a:r>
            <a:r>
              <a:rPr lang="el-GR" dirty="0" smtClean="0">
                <a:latin typeface="Times New Roman" pitchFamily="18" charset="0"/>
                <a:cs typeface="Times New Roman" pitchFamily="18" charset="0"/>
              </a:rPr>
              <a:t>παραδείγματα, νομοθεσία </a:t>
            </a:r>
            <a:r>
              <a:rPr lang="el-GR" dirty="0" smtClean="0">
                <a:latin typeface="Times New Roman" pitchFamily="18" charset="0"/>
                <a:cs typeface="Times New Roman" pitchFamily="18" charset="0"/>
              </a:rPr>
              <a:t>που θεσπίστηκε για την προστασία του εθνικού πολιτισμού, συγκαταλέγονται η Έκτακτη Πράξη Ποσόστωσης, 1921, που περιόρισε τη μετανάστευση στο 3% για κάθε εθνικότητα. Ένα πρόσφατο παράδειγμα περιοριστικής νομοθεσίας που στοχεύει στην προστασία του εθνικού πολιτισμού, είναι η συνταγματική τροποποίηση που καθιστά την αγγλική, ως επίσημη γλώσσα της </a:t>
            </a:r>
            <a:r>
              <a:rPr lang="en-US" dirty="0" smtClean="0">
                <a:latin typeface="Times New Roman" pitchFamily="18" charset="0"/>
                <a:cs typeface="Times New Roman" pitchFamily="18" charset="0"/>
              </a:rPr>
              <a:t>California </a:t>
            </a:r>
            <a:r>
              <a:rPr lang="el-GR" dirty="0" smtClean="0">
                <a:latin typeface="Times New Roman" pitchFamily="18" charset="0"/>
                <a:cs typeface="Times New Roman" pitchFamily="18" charset="0"/>
              </a:rPr>
              <a:t>και απαγορεύει την εκτύπωση </a:t>
            </a:r>
            <a:r>
              <a:rPr lang="el-GR" dirty="0" smtClean="0">
                <a:latin typeface="Times New Roman" pitchFamily="18" charset="0"/>
                <a:cs typeface="Times New Roman" pitchFamily="18" charset="0"/>
              </a:rPr>
              <a:t>ψηφοδελτίων, </a:t>
            </a:r>
            <a:r>
              <a:rPr lang="el-GR" dirty="0" smtClean="0">
                <a:latin typeface="Times New Roman" pitchFamily="18" charset="0"/>
                <a:cs typeface="Times New Roman" pitchFamily="18" charset="0"/>
              </a:rPr>
              <a:t>σε οποιαδήποτε άλλη γλώσσα εκτός της αγγλικής.</a:t>
            </a:r>
          </a:p>
          <a:p>
            <a:pPr algn="just"/>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Ο ΜΥΘΟΣ ΤΟΥ ΧΩΝΕΥΤΗΡΙΟΥ</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85000" lnSpcReduction="10000"/>
          </a:bodyPr>
          <a:lstStyle/>
          <a:p>
            <a:pPr algn="just">
              <a:buNone/>
            </a:pPr>
            <a:r>
              <a:rPr lang="el-GR" dirty="0" smtClean="0">
                <a:latin typeface="Times New Roman" pitchFamily="18" charset="0"/>
                <a:cs typeface="Times New Roman" pitchFamily="18" charset="0"/>
              </a:rPr>
              <a:t>      Μεταξύ 1870 και 1920 , σημειώθηκε σημαντική αύξηση της μετανάστευσης από τη νότια και ανατολική Ευρώπη, την Ασία και την κεντρική Αμερική. Οι ομάδες αυτές ήταν αριθμητικά μεγαλύτερες από ό ,τι  παλαιότερα, επομένως, ήταν εύκολο να σχηματιστούν θύλακες εθνοτικών ομάδων, διατηρώντας τον πολιτισμό της χώρας καταγωγής τους. Επίσης, ήταν λιγότερο δεκτικοί στη αφομοίωση και γι’ αυτό δημιουργήθηκε μια τροποποιημένη μορφή πολιτισμικής αφομοίωσης που είχε ως σύμβολο το χωνευτήρι. Είχαν , δηλαδή, ως στόχο να δημιουργήσουν ένα νέο πολιτισμό που θα συμπεριλάμβανε τα καλύτερα στοιχεία όλων των πολιτισμών που υπήρχαν στην κοινωνία. Ο πολιτισμός που θεσμοθετήθηκε, είναι κατά κύριο λόγο βορειοευρωπαϊκός. </a:t>
            </a:r>
            <a:endParaRPr lang="el-GR" dirty="0" smtClean="0"/>
          </a:p>
          <a:p>
            <a:pPr algn="just"/>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ΠΟΛΙΤΙΣΜΙΚΟΣ ΠΛΟΥΡΑΛΙΣΜΟΣ</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0" y="1285860"/>
            <a:ext cx="8686800" cy="5023500"/>
          </a:xfrm>
        </p:spPr>
        <p:txBody>
          <a:bodyPr>
            <a:noAutofit/>
          </a:bodyPr>
          <a:lstStyle/>
          <a:p>
            <a:pPr algn="just">
              <a:buNone/>
            </a:pPr>
            <a:r>
              <a:rPr lang="el-GR" sz="2400" dirty="0" smtClean="0">
                <a:latin typeface="Times New Roman" pitchFamily="18" charset="0"/>
                <a:cs typeface="Times New Roman" pitchFamily="18" charset="0"/>
              </a:rPr>
              <a:t>      Ο πολιτισμικός πλουραλισμός ως ιδεολογία εμφανίστηκε κατά τη διάρκεια της αποικιοκρατικής περιόδου. Τότε, οι αγγλόφωνοι αισθάνθηκαν την ανάγκη να διατηρήσουν, να προστατεύσουν και να προωθήσουν την πολιτισμική τους κυριαρχία. Ο πολιτισμικός πλουραλισμός, παρέχει παραμέτρους για την ερμηνεία κοινωνικών, πολιτικών και οικονομικών συνθηκών και σχέσεων μεταξύ των διαφορετικών ανθρώπων στις Ηνωμένες Πολιτείες. Σύμφωνα με τα παραπάνω, προσφέρονται τρόποι για να εννοιολογήσουμε τις σχέσεις εξουσίας μεταξύ δύο ή περισσότερων πολιτισμικά διαφορετικών ομάδων. Ο πολιτισμικός πλουραλισμός, είναι μια θεωρία που υποστηρίζει μια κοινωνία, όπου συνυπάρχουν πολλαπλοί πολιτισμοί. Οι πολιτισμοί αυτοί, διατηρούν διακριτές ταυτότητες, ενώ ταυτόχρονα μοιράζονται ίσο κοινωνικό, οικονομικό και πολιτικό στάτους.</a:t>
            </a:r>
            <a:endParaRPr lang="el-G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mn-lt"/>
              </a:rPr>
              <a:t>ΤΥΠΟΣ Ι : Ο ΠΟΛΙΤΙΣΜΟΣ ΩΣ ΤΕΧΝΗΜΑ ΚΑΙ ΣΥΜΠΕΡΙΦΟΡΑ</a:t>
            </a:r>
            <a:endParaRPr lang="el-GR" sz="3200" dirty="0">
              <a:latin typeface="+mn-lt"/>
            </a:endParaRPr>
          </a:p>
        </p:txBody>
      </p:sp>
      <p:sp>
        <p:nvSpPr>
          <p:cNvPr id="3" name="2 - Θέση περιεχομένου"/>
          <p:cNvSpPr>
            <a:spLocks noGrp="1"/>
          </p:cNvSpPr>
          <p:nvPr>
            <p:ph idx="1"/>
          </p:nvPr>
        </p:nvSpPr>
        <p:spPr>
          <a:xfrm>
            <a:off x="457200" y="1600200"/>
            <a:ext cx="8229600" cy="4972072"/>
          </a:xfrm>
        </p:spPr>
        <p:txBody>
          <a:bodyPr>
            <a:normAutofit/>
          </a:bodyPr>
          <a:lstStyle/>
          <a:p>
            <a:pPr algn="just">
              <a:buFont typeface="Wingdings" pitchFamily="2" charset="2"/>
              <a:buChar char="Ø"/>
            </a:pPr>
            <a:r>
              <a:rPr lang="el-GR" sz="2400" b="1" dirty="0" smtClean="0"/>
              <a:t>Ορισμός του πολιτισμού</a:t>
            </a:r>
            <a:r>
              <a:rPr lang="el-GR" sz="2400" dirty="0" smtClean="0"/>
              <a:t>: Για τους εκπαιδευτικούς, ο πολιτισμός σχετίζεται με συμπεριφορές κοινωνικής αλληλεπίδρασης. Σε αυτό το πλαίσιο, συγκαταλέγονται οι τελετές, οι τελετουργίες, πολιτισμικές ενδυμασίες και άλλα συναφή.</a:t>
            </a:r>
          </a:p>
          <a:p>
            <a:pPr algn="just">
              <a:buFont typeface="Wingdings" pitchFamily="2" charset="2"/>
              <a:buChar char="Ø"/>
            </a:pPr>
            <a:r>
              <a:rPr lang="el-GR" sz="2400" b="1" dirty="0" smtClean="0"/>
              <a:t>Πολιτικές πεποιθήσεις </a:t>
            </a:r>
            <a:r>
              <a:rPr lang="el-GR" sz="2400" dirty="0" smtClean="0"/>
              <a:t>: Οι πρακτικές αυτές, βασίζονται σε μια παραδοσιακή οπτική του πολιτισμού. Σε αυτό το πλαίσιο, συγκαταλέγονται η υποστήριξη και η συμμετοχή στην προώθηση ενός εθνικού ΑΠ, γεγονός που γίνεται αντιληπτό από την κυριαρχία του δυτικού πολιτισμού. Επίσης, διακρίνεται κοινός πολιτισμός με τις ΗΠΑ (</a:t>
            </a:r>
            <a:r>
              <a:rPr lang="el-GR" sz="2400" dirty="0" err="1" smtClean="0"/>
              <a:t>αγγ</a:t>
            </a:r>
            <a:r>
              <a:rPr lang="el-GR" sz="2400" dirty="0" smtClean="0"/>
              <a:t>. Γλώσσα) και υπάρχει η αντίληψη ότι ο </a:t>
            </a:r>
            <a:r>
              <a:rPr lang="el-GR" sz="2400" dirty="0" err="1" smtClean="0"/>
              <a:t>πολυκουλτουρισμός</a:t>
            </a:r>
            <a:r>
              <a:rPr lang="el-GR" sz="2400" dirty="0" smtClean="0"/>
              <a:t> διχάζει το έθνος.</a:t>
            </a:r>
            <a:endParaRPr lang="el-GR" sz="2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ΠΟΛΙΤΙΣΜΙΚΟΣ ΠΛΟΥΡΑΛΙΣΜΟΣ</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600200"/>
            <a:ext cx="8229600" cy="5043510"/>
          </a:xfrm>
        </p:spPr>
        <p:txBody>
          <a:bodyPr>
            <a:normAutofit fontScale="70000" lnSpcReduction="20000"/>
          </a:bodyPr>
          <a:lstStyle/>
          <a:p>
            <a:pPr algn="just">
              <a:buNone/>
            </a:pPr>
            <a:r>
              <a:rPr lang="el-GR" sz="3400" dirty="0" smtClean="0">
                <a:latin typeface="Times New Roman" pitchFamily="18" charset="0"/>
                <a:cs typeface="Times New Roman" pitchFamily="18" charset="0"/>
              </a:rPr>
              <a:t>Οι θεωρητικοί έχουν καθορίσει τις διάφορες μορφές πλουραλισμού : </a:t>
            </a:r>
          </a:p>
          <a:p>
            <a:pPr algn="just"/>
            <a:r>
              <a:rPr lang="el-GR" sz="3400" dirty="0" smtClean="0">
                <a:latin typeface="Times New Roman" pitchFamily="18" charset="0"/>
                <a:cs typeface="Times New Roman" pitchFamily="18" charset="0"/>
              </a:rPr>
              <a:t>Ο δημοκρατικός πλουραλισμός περιγράφει μια ισορροπία δυνάμεων μεταξύ θρησκευτικών, πολιτισμικών, εθνοτικών, οικονομικών και γεωγραφικών ομάδων, που ανταγωνίζονται και αναμειγνύονται.</a:t>
            </a:r>
          </a:p>
          <a:p>
            <a:pPr algn="just"/>
            <a:r>
              <a:rPr lang="el-GR" sz="3400" dirty="0" smtClean="0">
                <a:latin typeface="Times New Roman" pitchFamily="18" charset="0"/>
                <a:cs typeface="Times New Roman" pitchFamily="18" charset="0"/>
              </a:rPr>
              <a:t>Ο εσωτερικός πλουραλισμός αναφέρεται σε μια κατάσταση κατά την οποία διαφορετικές πολιτισμικές ομάδες, ζουν σχετικά απομονωμένες μεταξύ τους. Αυτές οι ομάδες, ελέγχουν και περιορίζουν τους δεσμούς των μελών τους με όσους δεν ανήκουν σε αυτές.</a:t>
            </a:r>
          </a:p>
          <a:p>
            <a:pPr algn="just"/>
            <a:r>
              <a:rPr lang="el-GR" sz="3400" dirty="0" smtClean="0">
                <a:latin typeface="Times New Roman" pitchFamily="18" charset="0"/>
                <a:cs typeface="Times New Roman" pitchFamily="18" charset="0"/>
              </a:rPr>
              <a:t>Ο δομικός πλουραλισμός υπάρχει εκεί όπου η κοινωνική επαφή μεταξύ διάφορων πολιτισμικών ή εθοτικών ομάδων διατηρείται στο ελάχιστο και περιορίζεται στην επαφή που υπάρχει σε επαγγελματικές και πολιτικές συναντήσεις, και σε συνατήσεις πολιτών.</a:t>
            </a:r>
            <a:endParaRPr lang="el-GR" sz="3400" dirty="0" smtClean="0"/>
          </a:p>
          <a:p>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ΠΟΛΙΤΙΣΜΙΚΟΣ ΠΛΟΥΡΑΛΙΣΜΟΣ</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92500"/>
          </a:bodyPr>
          <a:lstStyle/>
          <a:p>
            <a:pPr algn="just">
              <a:buNone/>
            </a:pPr>
            <a:r>
              <a:rPr lang="el-GR" dirty="0" smtClean="0">
                <a:latin typeface="Times New Roman" pitchFamily="18" charset="0"/>
                <a:cs typeface="Times New Roman" pitchFamily="18" charset="0"/>
              </a:rPr>
              <a:t>    </a:t>
            </a:r>
            <a:r>
              <a:rPr lang="el-GR" sz="2600" dirty="0" smtClean="0">
                <a:latin typeface="Times New Roman" pitchFamily="18" charset="0"/>
                <a:cs typeface="Times New Roman" pitchFamily="18" charset="0"/>
              </a:rPr>
              <a:t>Ο νέος πλουραλισμός, εμφανίστηκε ως μορφή αντίστασης στο δομικό πλουραλισμό του αποκλεισμού και στον πολιτισμικό ιμπερεαλισμό. Σε αυτές τις πρακτικές, οι έγχρωμοι διαχωρίζονταν κοινωνικά και πολιτικά από τους Ευρω. Αμερικανούς, λάμβαναν περιορισμένο μερίδιο των αγαθών και υπηρεσιών της κοινωνίας και αναγκάζονταν να εγκαταλείψουν τις πολιτισμικές τους πρακτικές χάριν του εθνικού πολιτισμού. Ο νέος πλουραλισμός περιγράφεται ως δημοκρατικός πλουραλισμός. Έτσι, οι νέοι </a:t>
            </a:r>
            <a:r>
              <a:rPr lang="el-GR" sz="2600" dirty="0" err="1" smtClean="0">
                <a:latin typeface="Times New Roman" pitchFamily="18" charset="0"/>
                <a:cs typeface="Times New Roman" pitchFamily="18" charset="0"/>
              </a:rPr>
              <a:t>πλουραλιστές</a:t>
            </a:r>
            <a:r>
              <a:rPr lang="el-GR" sz="2600" dirty="0" smtClean="0">
                <a:latin typeface="Times New Roman" pitchFamily="18" charset="0"/>
                <a:cs typeface="Times New Roman" pitchFamily="18" charset="0"/>
              </a:rPr>
              <a:t> προσπάθησαν να εξαλείψουν τον εσωστρεφή και τον δομικό πλουραλισμό , για να τον αντικαταστήσουν με έναν περισσότερο δημοκρατικό πλουραλισμό.</a:t>
            </a:r>
            <a:endParaRPr lang="el-GR" sz="2600" dirty="0" smtClean="0"/>
          </a:p>
          <a:p>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ΚΙΝΗΤΗΡΙΕΣ ΔΥΝΑΜΕΙΣ ΤΗΣ ΣΥΓΧΡΟΝΗΣ ΑΛΛΑΓΗΣ</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92500"/>
          </a:bodyPr>
          <a:lstStyle/>
          <a:p>
            <a:pPr algn="just">
              <a:buNone/>
            </a:pPr>
            <a:r>
              <a:rPr lang="el-GR" sz="2600" dirty="0" smtClean="0">
                <a:latin typeface="Times New Roman" pitchFamily="18" charset="0"/>
                <a:cs typeface="Times New Roman" pitchFamily="18" charset="0"/>
              </a:rPr>
              <a:t>     Μια σημαντική κινητήρια δύναμη για αλλαγή στον σύγχρονο πολιτισμό των ΗΠΑ, πηγάζει από δημογραφικές μεταβολές στον πληθυσμό της χώρας που είναι παρόμοιες με εκείνες της περιόδου 1870-1920. Αυτές οι δημογραφικές μεταβολές  του πληθυσμού της χώρας οφείλονται στο ποσοστό γεννήσεων των Ευρω- Αμερικανών, το οποίο μειώνεται ενώ των άλλων εθνοτικών ομάδων αυξάνεται ή παραμένει σταθερό. Επίσης, σημειώνεται αύξηση του ποσοστού μεταναστών από την Ασία και τη νότια Αμερική. Τέλος, ο πληθυσμός των ΗΠΑ γερνάει γρήγορα. Ο αριθμός των άνω των 65 ετών είναι μεγαλύτερος από τον αντίστοιχο των εφήβων.</a:t>
            </a:r>
            <a:endParaRPr lang="el-GR" sz="2600" dirty="0" smtClean="0"/>
          </a:p>
          <a:p>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smtClean="0">
                <a:latin typeface="Times New Roman" pitchFamily="18" charset="0"/>
                <a:cs typeface="Times New Roman" pitchFamily="18" charset="0"/>
              </a:rPr>
              <a:t>ΟΙ ΣΧΟΛΙΚΕΣ ΠΡΑΚΤΙΚΕΣ ΑΝΤΑΝΑΚΛΟΥΝ ΠΟΛΙΤΙΣΜΙΚΟΥΣ ΚΑΝΟΝΕΣ</a:t>
            </a:r>
            <a:endParaRPr lang="el-GR" sz="3200" dirty="0"/>
          </a:p>
        </p:txBody>
      </p:sp>
      <p:sp>
        <p:nvSpPr>
          <p:cNvPr id="3" name="2 - Θέση περιεχομένου"/>
          <p:cNvSpPr>
            <a:spLocks noGrp="1"/>
          </p:cNvSpPr>
          <p:nvPr>
            <p:ph idx="1"/>
          </p:nvPr>
        </p:nvSpPr>
        <p:spPr>
          <a:xfrm>
            <a:off x="0" y="1600200"/>
            <a:ext cx="8686800" cy="4709160"/>
          </a:xfrm>
        </p:spPr>
        <p:txBody>
          <a:bodyPr>
            <a:normAutofit/>
          </a:bodyPr>
          <a:lstStyle/>
          <a:p>
            <a:pPr algn="just">
              <a:buNone/>
            </a:pPr>
            <a:r>
              <a:rPr lang="el-GR" sz="2400" dirty="0" smtClean="0"/>
              <a:t>     Τα σχολεία διαμορφώνονται από πολιτισμικές πρακτικές και αξίες και αντανακλούν τους κανόνες της κοινωνίας για την οποία έχουν δημιουργηθεί.  Οι ιδεολογίες που αποτελούν τη βάση του πολιτισμού στις ΗΠΑ αποτυπώνονται ως αλληλένδετες πεποιθήσεις και αξίες στην κουλτούρα της σχολικής εκπαιδευτικής διαδικασίας.  Το ιεραρχικό σύστημα διοίκησης των σχολείων, η ομαδοποίηση, η ομοιομορφία του ΑΠ , οι ομοιότητες του ελέγχου των μαθητών ( προσωρινή-οριστική αποβολή) , αποτελούν μέρος της κουλτούρας της σχολικής εκπαίδευσης.</a:t>
            </a:r>
            <a:endParaRPr lang="el-GR" sz="24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dirty="0" smtClean="0">
                <a:latin typeface="Times New Roman" pitchFamily="18" charset="0"/>
                <a:cs typeface="Times New Roman" pitchFamily="18" charset="0"/>
              </a:rPr>
              <a:t>ΑΛΛΟΙ ΤΡΟΠΟΙ ΑΠΟΚΑΛΥΨΗΣ ΤΟΥ ΒΑΘΥΤΕΡΟΥ ΝΟΗΜΑΤΟΣ ΤΟΥ ΠΟΛΙΤΙΣΜΟΥ</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0" y="1600200"/>
            <a:ext cx="8686800" cy="4709160"/>
          </a:xfrm>
        </p:spPr>
        <p:txBody>
          <a:bodyPr>
            <a:normAutofit lnSpcReduction="10000"/>
          </a:bodyPr>
          <a:lstStyle/>
          <a:p>
            <a:pPr algn="just">
              <a:buNone/>
            </a:pPr>
            <a:r>
              <a:rPr lang="el-GR" sz="2400" dirty="0" smtClean="0"/>
              <a:t>    Υπάρχουν και άλλες προσεγγίσεις που είναι εξίσου έγκυρες, όπως η </a:t>
            </a:r>
            <a:r>
              <a:rPr lang="el-GR" sz="2400" dirty="0" smtClean="0"/>
              <a:t>εξέταση </a:t>
            </a:r>
            <a:r>
              <a:rPr lang="el-GR" sz="2400" dirty="0" smtClean="0"/>
              <a:t>των πρακτικών ανατροφής των παιδιών, της επικοινωνίας, των πρακτικών, κοινωνικής αλληλεπίδρασης. Η ανατροφή των παιδιών, μπορεί να θεωρηθεί καθρέπτης των πολιτισμικών ιδεολογιών και των πρακτικών και αξιών. Οι γονείς προετοιμάζουν τα παιδιά τους για την κοινωνία και τον κόσμο. Σύμφωνα με τον </a:t>
            </a:r>
            <a:r>
              <a:rPr lang="en-US" sz="2400" dirty="0" smtClean="0"/>
              <a:t>LeVine</a:t>
            </a:r>
            <a:r>
              <a:rPr lang="el-GR" sz="2400" dirty="0" smtClean="0"/>
              <a:t>, υπάρχει ένα μοντέλο προσαρμοστικής γονεικής συμπεριφοράς που </a:t>
            </a:r>
            <a:r>
              <a:rPr lang="el-GR" sz="2400" dirty="0" smtClean="0"/>
              <a:t>εξελίσσεται </a:t>
            </a:r>
            <a:r>
              <a:rPr lang="el-GR" sz="2400" dirty="0" smtClean="0"/>
              <a:t>σε πρακτικές ανατροφής των παιδιών που συνιστούν διαισθητικούς πολιτισμικούς κώδικες.</a:t>
            </a:r>
          </a:p>
          <a:p>
            <a:pPr algn="just">
              <a:buNone/>
            </a:pPr>
            <a:r>
              <a:rPr lang="el-GR" sz="2400" dirty="0" smtClean="0"/>
              <a:t>    Οι επιπολιτισμικοποιημένοι συνεχίζουν μερικές από τις πρακτικές ανατροφής των παιδιών που κληρονόμησαν οι πρόγονοί τους.</a:t>
            </a: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214422"/>
          </a:xfrm>
        </p:spPr>
        <p:txBody>
          <a:bodyPr>
            <a:normAutofit/>
          </a:bodyPr>
          <a:lstStyle/>
          <a:p>
            <a:r>
              <a:rPr lang="el-GR" sz="3200" dirty="0" smtClean="0">
                <a:latin typeface="+mn-lt"/>
              </a:rPr>
              <a:t>ΤΥΠΟΣ Ι : Ο ΠΟΛΙΤΙΣΜΟΣ ΩΣ ΤΕΧΝΗΜΑ ΚΑΙ ΣΥΜΠΕΡΙΦΟΡΑ</a:t>
            </a:r>
            <a:endParaRPr lang="el-GR" sz="3200" dirty="0">
              <a:latin typeface="+mn-lt"/>
            </a:endParaRPr>
          </a:p>
        </p:txBody>
      </p:sp>
      <p:sp>
        <p:nvSpPr>
          <p:cNvPr id="3" name="2 - Θέση περιεχομένου"/>
          <p:cNvSpPr>
            <a:spLocks noGrp="1"/>
          </p:cNvSpPr>
          <p:nvPr>
            <p:ph idx="1"/>
          </p:nvPr>
        </p:nvSpPr>
        <p:spPr>
          <a:xfrm>
            <a:off x="457200" y="1214422"/>
            <a:ext cx="8229600" cy="5094938"/>
          </a:xfrm>
        </p:spPr>
        <p:txBody>
          <a:bodyPr>
            <a:noAutofit/>
          </a:bodyPr>
          <a:lstStyle/>
          <a:p>
            <a:pPr algn="just">
              <a:buFont typeface="Wingdings" pitchFamily="2" charset="2"/>
              <a:buChar char="Ø"/>
            </a:pPr>
            <a:r>
              <a:rPr lang="el-GR" sz="2400" b="1" dirty="0" smtClean="0"/>
              <a:t>Εννοιολόγηση σχολικής μάθησης </a:t>
            </a:r>
            <a:r>
              <a:rPr lang="el-GR" sz="2400" dirty="0" smtClean="0"/>
              <a:t>: Οι εκπαιδευτικοί αυτού του τύπου βλέπουν τη μάθηση από μια οικουμενιστική οπτική. Διατηρούν αυστηρό έλεγχο στις τάξεις τους, θέτοντας απαραίτητη την καθοδήγησή τους προς τους μαθητές. Θεωρούνται, επίσης υπεύθυνοι  για τη βαθμολόγηση των μαθητών τους. Επομένως, οι παραδοσιακές θεωρίες είναι αποδεκτές.</a:t>
            </a:r>
          </a:p>
          <a:p>
            <a:pPr algn="just">
              <a:buFont typeface="Wingdings" pitchFamily="2" charset="2"/>
              <a:buChar char="Ø"/>
            </a:pPr>
            <a:endParaRPr lang="el-GR" sz="2400" dirty="0" smtClean="0"/>
          </a:p>
          <a:p>
            <a:pPr algn="just">
              <a:buFont typeface="Wingdings" pitchFamily="2" charset="2"/>
              <a:buChar char="Ø"/>
            </a:pPr>
            <a:r>
              <a:rPr lang="el-GR" sz="2400" b="1" dirty="0" smtClean="0"/>
              <a:t>Προσεγγίσεις στη διδασκαλία </a:t>
            </a:r>
            <a:r>
              <a:rPr lang="el-GR" sz="2400" dirty="0" smtClean="0"/>
              <a:t>: Σε αυτό το πλαίσιο, οι εκπαιδευτικοί ακολουθούν γενικές στρατηγικές διδασκαλίας για τις μειονότητες  και υιοθετούν παραδοσιακές προσεγγίσεις στη διδασκαλία.  Είναι υπέρ της επανάληψης και αγνοούν την πολιτισμική γνώση  που μεταφέρουν στο σχολείο οι μαθητές των εθνικών μειονοτήτων. Στόχος τους είναι να γίνουν οι νέοι αποδεκτοί στην κοινωνία.</a:t>
            </a:r>
            <a:endParaRPr lang="el-GR" sz="2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mn-lt"/>
              </a:rPr>
              <a:t>ΤΥΠΟΣ Ι : Ο ΠΟΛΙΤΙΣΜΟΣ ΩΣ ΤΕΧΝΗΜΑ ΚΑΙ ΣΥΜΠΕΡΙΦΟΡΑ</a:t>
            </a:r>
            <a:endParaRPr lang="el-GR" sz="3200" dirty="0">
              <a:latin typeface="+mn-lt"/>
            </a:endParaRPr>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400" b="1" dirty="0" smtClean="0"/>
              <a:t>Διαμόρφωση του Αναλυτικού Προγράμματος </a:t>
            </a:r>
            <a:r>
              <a:rPr lang="el-GR" sz="2400" dirty="0" smtClean="0"/>
              <a:t>: Οι εκπαιδευτικοί, υποστηρίζουν μια οπτική στο σχεδιασμό του ΑΠ, που βασίζεται στη &lt;&lt;συνεισφορά&gt;&gt;. Πιο συγκεκριμένα, με αυτό τον όρο εννοούμε  ότι από τις εθνοτικές μειονότητες προς την ευρύτερη κοινωνία συμπεριλαμβάνονται ως  προσθήκη στο κύριο ΑΠ. Αυτό συμφωνεί με μια παραδοσιακή άποψη, που υποστηρίζει ένα ΑΠ, το οποίο εστιάζει σε μια πλούσια κληρονομιά που αντικατοπτρίζει τις συνεισφορές των Αμερικανών. </a:t>
            </a:r>
            <a:endParaRPr lang="el-GR" sz="2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142984"/>
          </a:xfrm>
        </p:spPr>
        <p:txBody>
          <a:bodyPr>
            <a:normAutofit/>
          </a:bodyPr>
          <a:lstStyle/>
          <a:p>
            <a:r>
              <a:rPr lang="el-GR" sz="3200" dirty="0" smtClean="0">
                <a:latin typeface="+mn-lt"/>
              </a:rPr>
              <a:t>ΤΥΠΟΣ ΙΙ : Ο ΠΟΛΙΤΙΣΜΟΣ ΩΣ ΚΟΙΝΩΝΙΚΕΣ ΚΑΙ ΠΟΛΙΤΙΚΕΣ ΣΧΕΣΕΙΣ</a:t>
            </a:r>
            <a:endParaRPr lang="el-GR" sz="3200" dirty="0">
              <a:latin typeface="+mn-lt"/>
            </a:endParaRPr>
          </a:p>
        </p:txBody>
      </p:sp>
      <p:sp>
        <p:nvSpPr>
          <p:cNvPr id="3" name="2 - Θέση περιεχομένου"/>
          <p:cNvSpPr>
            <a:spLocks noGrp="1"/>
          </p:cNvSpPr>
          <p:nvPr>
            <p:ph idx="1"/>
          </p:nvPr>
        </p:nvSpPr>
        <p:spPr>
          <a:xfrm>
            <a:off x="457200" y="1142984"/>
            <a:ext cx="8229600" cy="5715016"/>
          </a:xfrm>
        </p:spPr>
        <p:txBody>
          <a:bodyPr>
            <a:normAutofit lnSpcReduction="10000"/>
          </a:bodyPr>
          <a:lstStyle/>
          <a:p>
            <a:pPr algn="just">
              <a:buFont typeface="Wingdings" pitchFamily="2" charset="2"/>
              <a:buChar char="Ø"/>
            </a:pPr>
            <a:r>
              <a:rPr lang="el-GR" sz="2400" b="1" dirty="0" smtClean="0"/>
              <a:t>Ορισμός του πολιτισμού </a:t>
            </a:r>
            <a:r>
              <a:rPr lang="el-GR" sz="2400" dirty="0" smtClean="0"/>
              <a:t>: Ο πολιτισμός θεωρείται ότι συνδέεται με αξίες, παραδόσεις, κοινωνικές και πολιτικές σχέσεις. Σε αυτόν τον τύπο ο πολιτισμός είναι ευρύτερος και πιο αφηρημένος σε σχέση με τον τύπο Ι.</a:t>
            </a:r>
          </a:p>
          <a:p>
            <a:pPr algn="just">
              <a:buFont typeface="Wingdings" pitchFamily="2" charset="2"/>
              <a:buChar char="Ø"/>
            </a:pPr>
            <a:r>
              <a:rPr lang="el-GR" sz="2400" b="1" dirty="0" smtClean="0"/>
              <a:t>Πολιτικές πεποιθήσεις </a:t>
            </a:r>
            <a:r>
              <a:rPr lang="el-GR" sz="2400" dirty="0" smtClean="0"/>
              <a:t>: Υπάρχει μια πολυπολιτισμική οπτική. Οι εκπαιδευτικοί αυτού του τύπου είναι υπέρ της κοινωνικής αναδιάρθρωσης. Χαρακτηριστικό παράδειγμα αποτελεί η προώθηση της ισότητας, η αναμόρφωση και επέκταση του ΑΠ και η εκπαίδευση με σκοπό την κοινωνική αλλαγή.  Επίσης, υπάρχει </a:t>
            </a:r>
            <a:r>
              <a:rPr lang="el-GR" sz="2400" dirty="0" err="1" smtClean="0"/>
              <a:t>πολιτισμικόςπλουραλισμός</a:t>
            </a:r>
            <a:r>
              <a:rPr lang="el-GR" sz="2400" dirty="0" smtClean="0"/>
              <a:t>.</a:t>
            </a:r>
          </a:p>
          <a:p>
            <a:pPr algn="just">
              <a:buFont typeface="Wingdings" pitchFamily="2" charset="2"/>
              <a:buChar char="Ø"/>
            </a:pPr>
            <a:r>
              <a:rPr lang="el-GR" sz="2400" b="1" dirty="0" smtClean="0"/>
              <a:t>Εννοιολόγηση σχολικής μάθησης </a:t>
            </a:r>
            <a:r>
              <a:rPr lang="el-GR" sz="2400" dirty="0" smtClean="0"/>
              <a:t>: Οι εκπαιδευτικοί απορρίπτουν την οικομενιστική οπτική, όντας πρόθυμοι στις πολιτισμικές και ατομικές διαφορές  στη προσέγγιση της μάθησης. Είναι δεκτικοί στο να δοκιμάζουν διαφορετικές προσεγγίσεις στη διδασκαλία. Ωστόσο δεν </a:t>
            </a:r>
            <a:r>
              <a:rPr lang="el-GR" sz="2400" dirty="0" err="1" smtClean="0"/>
              <a:t>αμβισβητούνται</a:t>
            </a:r>
            <a:r>
              <a:rPr lang="el-GR" sz="2400" dirty="0" smtClean="0"/>
              <a:t> οι παραδοσιακές θεωρίες.</a:t>
            </a:r>
            <a:endParaRPr lang="el-GR" sz="2400" b="1" dirty="0" smtClean="0"/>
          </a:p>
          <a:p>
            <a:pPr>
              <a:buFont typeface="Wingdings" pitchFamily="2" charset="2"/>
              <a:buChar char="Ø"/>
            </a:pPr>
            <a:endParaRPr lang="el-GR" sz="2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mn-lt"/>
              </a:rPr>
              <a:t>ΤΥΠΟΣ ΙΙ : Ο ΠΟΛΙΤΙΣΜΟΣ ΩΣ ΚΟΙΝΩΝΙΚΕΣ ΚΑΙ ΠΟΛΙΤΙΚΕΣ ΣΧΕΣΕΙΣ</a:t>
            </a:r>
            <a:endParaRPr lang="el-GR" sz="3200" dirty="0">
              <a:latin typeface="+mn-lt"/>
            </a:endParaRPr>
          </a:p>
        </p:txBody>
      </p:sp>
      <p:sp>
        <p:nvSpPr>
          <p:cNvPr id="3" name="2 - Θέση περιεχομένου"/>
          <p:cNvSpPr>
            <a:spLocks noGrp="1"/>
          </p:cNvSpPr>
          <p:nvPr>
            <p:ph idx="1"/>
          </p:nvPr>
        </p:nvSpPr>
        <p:spPr>
          <a:xfrm>
            <a:off x="457200" y="1428736"/>
            <a:ext cx="8229600" cy="4880624"/>
          </a:xfrm>
        </p:spPr>
        <p:txBody>
          <a:bodyPr>
            <a:noAutofit/>
          </a:bodyPr>
          <a:lstStyle/>
          <a:p>
            <a:pPr algn="just">
              <a:buFont typeface="Wingdings" pitchFamily="2" charset="2"/>
              <a:buChar char="Ø"/>
            </a:pPr>
            <a:r>
              <a:rPr lang="el-GR" sz="2400" b="1" dirty="0" smtClean="0"/>
              <a:t>Προσεγγίσεις στη διδασκαλία </a:t>
            </a:r>
            <a:r>
              <a:rPr lang="el-GR" sz="2400" dirty="0" smtClean="0"/>
              <a:t>: Οι εκπαιδευτικοί αυτού του τύπου, επιθυμούν η διδασκαλία τους να βασίζεται σε διάφορα μαθησιακά στυλ. Υπάρχει η πεποίθηση ότι τα μαθησιακά σχήματα είναι αποτέλεσμα πρώιμης κοινωνικοποίησης. Επομένως, πιστεύουν ότι πολλοί μαθητές, αποτυγχάνουν στο σχολείο διότι δεν υπάρχει εμπειρία και το περιβάλλον δεν είναι εύκαμπτο.</a:t>
            </a:r>
          </a:p>
          <a:p>
            <a:pPr algn="just">
              <a:buFont typeface="Wingdings" pitchFamily="2" charset="2"/>
              <a:buChar char="Ø"/>
            </a:pPr>
            <a:endParaRPr lang="el-GR" sz="2400" dirty="0" smtClean="0"/>
          </a:p>
          <a:p>
            <a:pPr algn="just">
              <a:buFont typeface="Wingdings" pitchFamily="2" charset="2"/>
              <a:buChar char="Ø"/>
            </a:pPr>
            <a:r>
              <a:rPr lang="el-GR" sz="2400" b="1" dirty="0" smtClean="0"/>
              <a:t>Διαμόρφωση του Αναλυτικού Προγράμματος </a:t>
            </a:r>
            <a:r>
              <a:rPr lang="el-GR" sz="2400" dirty="0" smtClean="0"/>
              <a:t>: Οι εκπαιδευτικοί, υποστηρίζουν ότι τα σχολεία οφείλουν να συμμετέχουν άμεσα στην κοινωνική αλλαγή. Τα σχολεία, δεν πρέπει απλώς να προετοιμάζουν τους μαθητές για την οικονομική παραγωγικότητα αλλά και να ζουν αρμονικά σε μια ποικιλόμορφη κοινωνία.</a:t>
            </a:r>
            <a:endParaRPr lang="el-GR" sz="24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355</TotalTime>
  <Words>4329</Words>
  <Application>Microsoft Office PowerPoint</Application>
  <PresentationFormat>Προβολή στην οθόνη (4:3)</PresentationFormat>
  <Paragraphs>215</Paragraphs>
  <Slides>54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54</vt:i4>
      </vt:variant>
    </vt:vector>
  </HeadingPairs>
  <TitlesOfParts>
    <vt:vector size="55" baseType="lpstr">
      <vt:lpstr>Αποκορύφωμα</vt:lpstr>
      <vt:lpstr>IΣΤΟΡΙΑ ΚΑΙ ΠΟΛΙΤΙΣΜΟΣ ΣΤΗΝ ΕΚΠΑΙΔΕΥΣΗ</vt:lpstr>
      <vt:lpstr>ΕΡΩΤΗΜΑΤΑ 1ΟΥ ΚΕΦΑΛΑΙΟΥ</vt:lpstr>
      <vt:lpstr>Η ΚΕΝΤΡΙΚΗ ΘΕΣΗ ΤΟΥ ΠΟΛΙΤΙΣΜΟΥ ΣΤΗ ΣΧΟΛΙΚΗ ΜΑΘΗΣΗ</vt:lpstr>
      <vt:lpstr>ΤΥΠΟΛΟΓΙΑ ΤΟΥ ΠΟΛΙΤΙΣΜΟΥ ΣΤΙΣ ΔΙΔΑΚΤΙΚΕΣ ΠΡΑΚΤΙΚΕΣ</vt:lpstr>
      <vt:lpstr>ΤΥΠΟΣ Ι : Ο ΠΟΛΙΤΙΣΜΟΣ ΩΣ ΤΕΧΝΗΜΑ ΚΑΙ ΣΥΜΠΕΡΙΦΟΡΑ</vt:lpstr>
      <vt:lpstr>ΤΥΠΟΣ Ι : Ο ΠΟΛΙΤΙΣΜΟΣ ΩΣ ΤΕΧΝΗΜΑ ΚΑΙ ΣΥΜΠΕΡΙΦΟΡΑ</vt:lpstr>
      <vt:lpstr>ΤΥΠΟΣ Ι : Ο ΠΟΛΙΤΙΣΜΟΣ ΩΣ ΤΕΧΝΗΜΑ ΚΑΙ ΣΥΜΠΕΡΙΦΟΡΑ</vt:lpstr>
      <vt:lpstr>ΤΥΠΟΣ ΙΙ : Ο ΠΟΛΙΤΙΣΜΟΣ ΩΣ ΚΟΙΝΩΝΙΚΕΣ ΚΑΙ ΠΟΛΙΤΙΚΕΣ ΣΧΕΣΕΙΣ</vt:lpstr>
      <vt:lpstr>ΤΥΠΟΣ ΙΙ : Ο ΠΟΛΙΤΙΣΜΟΣ ΩΣ ΚΟΙΝΩΝΙΚΕΣ ΚΑΙ ΠΟΛΙΤΙΚΕΣ ΣΧΕΣΕΙΣ</vt:lpstr>
      <vt:lpstr>ΤΥΠΟΣ ΙΙΙ : Ο ΠΟΛΙΤΙΣΜΟΣ ΩΣ ΣΥΝΑΙΣΘΗΜΑ, ΣΥΜΠΕΡΙΦΟΡΑ ΚΑΙ ΝΟΗΣΗ</vt:lpstr>
      <vt:lpstr>Διαφάνεια 11</vt:lpstr>
      <vt:lpstr>Η ΚΕΝΤΡΙΚΗ ΘΕΣΗ ΤΟΥ ΠΟΛΙΤΙΣΜΟΥ ΣΤΗΝ ΕΚΠΑΙΔΕΥΣΗ</vt:lpstr>
      <vt:lpstr>ΤΑ ΕΞΙ ΣΤΑΔΙΑ ΤΗΣ ΔΙΔΑΚΤΙΚΗΣ ΠΡΟΣΕΓΓΙΣΗΣ</vt:lpstr>
      <vt:lpstr>Η ΑΝΤΙΚΕΙΜΕΝΟΠΟΙΗΣΗ ΤΟΥ ΠΟΛΙΤΙΣΜΟΥ</vt:lpstr>
      <vt:lpstr>Η ΠΡΟΣΩΠΙΚΟΠΟΙΗΣΗ ΤΟΥ ΠΟΛΙΤΙΣΜΟΥ</vt:lpstr>
      <vt:lpstr>Η ΠΡΟΣΩΠΙΚΟΠΟΙΗΣΗ ΤΟΥ ΠΟΛΙΤΙΣΜΟΥ</vt:lpstr>
      <vt:lpstr>ΓΝΩΡΙΜΙΑ ΜΕ ΤΟΥΣ ΠΟΛΙΤΙΣΜΟΥΣ ΤΩΝ ΜΑΘΗΤΩΝ</vt:lpstr>
      <vt:lpstr>ΕΦΑΡΜΟΓΗ ΤΗΣ ΓΝΩΣΗΣ ΓΙΑ ΤΟΝ ΠΟΛΙΤΙΣΜΟ ΣΤΗ ΔΙΔΑΣΚΑΛΙΑ</vt:lpstr>
      <vt:lpstr>ΕΦΑΡΜΟΓΗ ΤΗΣ ΓΝΩΣΗΣ ΓΙΑ ΤΟΝ ΠΟΛΙΤΙΣΜΟ ΣΤΗ ΔΙΔΑΣΚΑΛΙΑ</vt:lpstr>
      <vt:lpstr>ΕΦΑΡΜΟΓΗ ΤΗΣ ΓΝΩΣΗΣ ΓΙΑ ΤΟΝ ΠΟΛΙΤΙΣΜΟ ΣΤΗ ΔΙΔΑΣΚΑΛΙΑ</vt:lpstr>
      <vt:lpstr>ΕΦΑΡΜΟΓΗ ΤΗΣ ΓΝΩΣΗΣ ΓΙΑ ΤΟΝ ΠΟΛΙΤΙΣΜΟ ΣΤΗ ΔΙΔΑΣΚΑΛΙΑ  </vt:lpstr>
      <vt:lpstr>ΕΦΑΡΜΟΓΗ ΤΗΣ ΓΝΩΣΗΣ ΓΙΑ ΤΟΝ ΠΟΛΙΤΙΣΜΟ ΣΤΗ ΔΙΔΑΣΚΑΛΙΑ</vt:lpstr>
      <vt:lpstr>ΔΙΑΤΥΠΩΣΗ ΘΕΩΡΙΑΣ</vt:lpstr>
      <vt:lpstr>ΜΕΤΑΣΧΗΜΑΤΙΣΜΟΣ ΤΗΣ ΕΠΑΓΓΕΛΜΑΤΙΚΗΣ ΠΡΑΚΤΙΚΗΣ</vt:lpstr>
      <vt:lpstr>ΕΡΩΤΗΜΑΤΑ 2ΟΥ ΚΕΦΑΛΑΙΟΥ</vt:lpstr>
      <vt:lpstr>ΚΕΦΑΛΑΙΟ 2ο   ΤΟ ΒΑΘΥΤΕΡΟ ΝΟΗΜΑ ΤΟΥ ΠΟΛΙΤΙΣΜΟΥ</vt:lpstr>
      <vt:lpstr>ΟΡΙΟΘΕΤΗΣΗ ΤΗΣ ΕΝΝΟΙΑΣ ΤΟΥ ΠΟΛΙΤΙΣΜΟΥ</vt:lpstr>
      <vt:lpstr>Ο ΠΟΛΙΤΙΣΜΟΣ ΣΤΙΣ ΗΝΩΜΕΝΕΣ ΠΟΛΙΤΕΙΕΣ</vt:lpstr>
      <vt:lpstr>ΑΛΛΗΛΕΝΔΕΤΕΣ ΠΕΠΟΙΘΗΣΕΙΣ ΚΑΙ ΑΞΙΕΣ</vt:lpstr>
      <vt:lpstr>ΑΤΟΜΟΚΡΑΤΙΑ</vt:lpstr>
      <vt:lpstr>ΕΛΕΥΘΕΡΙΑ</vt:lpstr>
      <vt:lpstr>ΙΣΟΤΗΤΑ</vt:lpstr>
      <vt:lpstr>ΔΙΚΑΙΟΣΥΝΗ -  ΑΝΤΑΓΩΝΙΣΜΟΣ</vt:lpstr>
      <vt:lpstr>ΠΟΙΚΙΛΟΜΟΡΦΙΑ</vt:lpstr>
      <vt:lpstr>Η ΠΟΙΚΙΛΟΜΟΡΦΙΑ ΣΤΙΣ ΠΟΛΙΤΙΣΜΙΚΕΣ ΟΠΤΙΚΕΣ</vt:lpstr>
      <vt:lpstr>ΕΥΡΩ -ΑΜΕΡΙΚΑΝΟΙ</vt:lpstr>
      <vt:lpstr>ΙΘΑΓΕΝΕΙΣ ΑΜΕΡΙΚΑΝΟΙ </vt:lpstr>
      <vt:lpstr>ΑΦΡΙΚΑΝΟΙ ΑΜΕΡΙΚΑΝΟΙ</vt:lpstr>
      <vt:lpstr>ΠΟΛΙΤΙΣΜΙΚΗ ΑΣΥΝΕΧΕΙΑ</vt:lpstr>
      <vt:lpstr>ΚΑΤΑΠΙΕΣΗ</vt:lpstr>
      <vt:lpstr>ΚΑΤΑΠΙΕΣΗ</vt:lpstr>
      <vt:lpstr>ΡΑΤΣΙΣΜΟΣ </vt:lpstr>
      <vt:lpstr>ΑΡΘΡΟ WARLORDS AND WHITE LIES</vt:lpstr>
      <vt:lpstr>ΤΑΞΙΚΕΣ ΔΙΑΚΡΙΣΕΙΣ</vt:lpstr>
      <vt:lpstr>ΤΑΞΙΚΕΣ ΔΙΑΚΡΙΣΕΙΣ</vt:lpstr>
      <vt:lpstr>ΣΕΞΙΣΜΟΣ </vt:lpstr>
      <vt:lpstr>ΠΡΟΣΔΙΟΡΙΣΜΟΣ ΛΥΣΕΩΝ ΤΩΝ ΚΟΙΝΩΝΙΚΩΝ ΠΡΟΒΛΗΜΑΤΩΝ</vt:lpstr>
      <vt:lpstr>Ο ΜΥΘΟΣ ΤΟΥ ΧΩΝΕΥΤΗΡΙΟΥ</vt:lpstr>
      <vt:lpstr>ΠΟΛΙΤΙΣΜΙΚΟΣ ΠΛΟΥΡΑΛΙΣΜΟΣ</vt:lpstr>
      <vt:lpstr>ΠΟΛΙΤΙΣΜΙΚΟΣ ΠΛΟΥΡΑΛΙΣΜΟΣ</vt:lpstr>
      <vt:lpstr>ΠΟΛΙΤΙΣΜΙΚΟΣ ΠΛΟΥΡΑΛΙΣΜΟΣ</vt:lpstr>
      <vt:lpstr>ΚΙΝΗΤΗΡΙΕΣ ΔΥΝΑΜΕΙΣ ΤΗΣ ΣΥΓΧΡΟΝΗΣ ΑΛΛΑΓΗΣ</vt:lpstr>
      <vt:lpstr>ΟΙ ΣΧΟΛΙΚΕΣ ΠΡΑΚΤΙΚΕΣ ΑΝΤΑΝΑΚΛΟΥΝ ΠΟΛΙΤΙΣΜΙΚΟΥΣ ΚΑΝΟΝΕΣ</vt:lpstr>
      <vt:lpstr>ΑΛΛΟΙ ΤΡΟΠΟΙ ΑΠΟΚΑΛΥΨΗΣ ΤΟΥ ΒΑΘΥΤΕΡΟΥ ΝΟΗΜΑΤΟΣ ΤΟΥ ΠΟΛΙΤΙΣΜΟΥ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IΣΤΟΡΙΑ ΚΑΙ ΠΟΛΙΤΙΣΜΟΣ ΣΤΗΝ ΕΚΠΑΙΔΕΥΣΗ</dc:title>
  <dc:creator>DELL</dc:creator>
  <cp:lastModifiedBy>USER</cp:lastModifiedBy>
  <cp:revision>71</cp:revision>
  <dcterms:created xsi:type="dcterms:W3CDTF">2016-10-17T16:30:44Z</dcterms:created>
  <dcterms:modified xsi:type="dcterms:W3CDTF">2016-11-23T12:12:21Z</dcterms:modified>
</cp:coreProperties>
</file>