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59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8791-66A8-438B-8E6C-21E942EEF64A}" type="datetimeFigureOut">
              <a:rPr lang="el-GR" smtClean="0"/>
              <a:pPr/>
              <a:t>22/10/2021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13015-6DFB-4AA6-AFEE-5D0AE42E361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s.sagepub.com/en-us/nam/research-methods-in-educational-leadership-and-management/book23607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έρευνας: Θεωρητικά και πρακτικά ζητήματα</a:t>
            </a:r>
            <a:br>
              <a:rPr lang="el-GR" dirty="0" smtClean="0"/>
            </a:br>
            <a:r>
              <a:rPr lang="el-GR" sz="3100" i="1" dirty="0" smtClean="0"/>
              <a:t>Θάλεια </a:t>
            </a:r>
            <a:r>
              <a:rPr lang="el-GR" sz="3100" i="1" dirty="0"/>
              <a:t>Κ</a:t>
            </a:r>
            <a:r>
              <a:rPr lang="el-GR" sz="3100" i="1" dirty="0" smtClean="0"/>
              <a:t>ωνσταντινίδου</a:t>
            </a:r>
            <a:endParaRPr lang="el-GR" sz="3100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ΑΥ3 Μεθοδολογία Εκπαιδευτικής Έρευνας ΙΙ – Ποιοτικές </a:t>
            </a:r>
            <a:r>
              <a:rPr lang="el-GR" b="1" dirty="0" smtClean="0"/>
              <a:t>Μέθοδοι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στην εκπαιδευτική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εμπειρική μελέτη της εκπαίδευσης ως «αντικειμένου»</a:t>
            </a:r>
          </a:p>
          <a:p>
            <a:r>
              <a:rPr lang="el-GR" dirty="0" smtClean="0"/>
              <a:t>Οι ποιοτικές μέθοδοι στην εκπαιδευτική έρευνα</a:t>
            </a:r>
            <a:endParaRPr lang="en-US" dirty="0" smtClean="0"/>
          </a:p>
          <a:p>
            <a:pPr lvl="1"/>
            <a:r>
              <a:rPr lang="el-GR" dirty="0" smtClean="0"/>
              <a:t>Ιστορικότητα του «αντικειμένου» μελέτης και της γνώσης για το «αντικείμενο» μελέτης</a:t>
            </a:r>
          </a:p>
          <a:p>
            <a:pPr lvl="1"/>
            <a:r>
              <a:rPr lang="el-GR" dirty="0" smtClean="0"/>
              <a:t>Ιδιαιτερότητα του «αντικειμένου» μελέτης </a:t>
            </a:r>
          </a:p>
          <a:p>
            <a:pPr lvl="1"/>
            <a:r>
              <a:rPr lang="el-GR" dirty="0" smtClean="0"/>
              <a:t>Πολυπλοκότητα του «αντικειμένου» μελέτης </a:t>
            </a:r>
          </a:p>
          <a:p>
            <a:pPr lvl="1"/>
            <a:r>
              <a:rPr lang="el-GR" dirty="0" err="1" smtClean="0"/>
              <a:t>Αναστοχαστικότητα</a:t>
            </a:r>
            <a:r>
              <a:rPr lang="el-GR" dirty="0" smtClean="0"/>
              <a:t> της γνώσης για το «αντικείμενο» μελέτης</a:t>
            </a:r>
            <a:r>
              <a:rPr lang="en-US" dirty="0" smtClean="0"/>
              <a:t> </a:t>
            </a:r>
            <a:endParaRPr lang="el-GR" dirty="0" smtClean="0"/>
          </a:p>
          <a:p>
            <a:pPr lvl="1"/>
            <a:r>
              <a:rPr lang="el-GR" dirty="0" smtClean="0"/>
              <a:t>«</a:t>
            </a:r>
            <a:r>
              <a:rPr lang="el-GR" dirty="0" err="1" smtClean="0"/>
              <a:t>Ανοικείωση</a:t>
            </a:r>
            <a:r>
              <a:rPr lang="el-GR" dirty="0" smtClean="0"/>
              <a:t>»</a:t>
            </a:r>
          </a:p>
          <a:p>
            <a:r>
              <a:rPr lang="el-GR" dirty="0" smtClean="0"/>
              <a:t>Ποιοτική εκπαιδευτική έρευνα και εκπαιδευτική πολιτική</a:t>
            </a:r>
            <a:endParaRPr lang="en-US" dirty="0" smtClean="0"/>
          </a:p>
          <a:p>
            <a:pPr lvl="1"/>
            <a:r>
              <a:rPr lang="el-GR" dirty="0" smtClean="0"/>
              <a:t>Επιστημονικά τεκμηριωμένη πολιτική</a:t>
            </a:r>
            <a:endParaRPr lang="en-US" dirty="0" smtClean="0"/>
          </a:p>
          <a:p>
            <a:r>
              <a:rPr lang="el-GR" dirty="0" smtClean="0"/>
              <a:t>Ποιοτική εκπαιδευτική έρευνα και δημόσια γνώση για την εκπαίδευση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r>
              <a:rPr lang="en-US" dirty="0" smtClean="0"/>
              <a:t>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 smtClean="0"/>
              <a:t>Bogdan</a:t>
            </a:r>
            <a:r>
              <a:rPr lang="en-US" dirty="0" smtClean="0"/>
              <a:t> &amp; </a:t>
            </a:r>
            <a:r>
              <a:rPr lang="en-US" dirty="0" err="1" smtClean="0"/>
              <a:t>Biklen</a:t>
            </a:r>
            <a:r>
              <a:rPr lang="en-US" dirty="0" smtClean="0"/>
              <a:t> (2007) </a:t>
            </a:r>
            <a:r>
              <a:rPr lang="en-US" i="1" dirty="0" smtClean="0"/>
              <a:t>Qualitative research for education: An introduction to theories and methods.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Boston, MA: Pearson</a:t>
            </a:r>
          </a:p>
          <a:p>
            <a:r>
              <a:rPr lang="en-US" dirty="0" smtClean="0"/>
              <a:t>Briggs, Coleman &amp; Morrison (Eds.) (2012) </a:t>
            </a:r>
            <a:r>
              <a:rPr lang="en-US" i="1" dirty="0" smtClean="0"/>
              <a:t>Research methods in educational leadership and management.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ed. London: Sage</a:t>
            </a:r>
            <a:r>
              <a:rPr lang="en-US" dirty="0" smtClean="0"/>
              <a:t>.</a:t>
            </a:r>
          </a:p>
          <a:p>
            <a:pPr lvl="1"/>
            <a:r>
              <a:rPr lang="en-US" smtClean="0">
                <a:hlinkClick r:id="rId2"/>
              </a:rPr>
              <a:t>https</a:t>
            </a:r>
            <a:r>
              <a:rPr lang="en-US" smtClean="0">
                <a:hlinkClick r:id="rId2"/>
              </a:rPr>
              <a:t>://</a:t>
            </a:r>
            <a:r>
              <a:rPr lang="en-US" smtClean="0">
                <a:hlinkClick r:id="rId2"/>
              </a:rPr>
              <a:t>us.sagepub.com/en-us/nam/research-methods-in-educational-leadership-and-management/book236072#preview</a:t>
            </a:r>
            <a:endParaRPr lang="en-US" dirty="0" smtClean="0"/>
          </a:p>
          <a:p>
            <a:r>
              <a:rPr lang="en-US" dirty="0" smtClean="0"/>
              <a:t>Cassel, </a:t>
            </a:r>
            <a:r>
              <a:rPr lang="en-US" dirty="0" err="1" smtClean="0"/>
              <a:t>Cunliffe</a:t>
            </a:r>
            <a:r>
              <a:rPr lang="en-US" dirty="0" smtClean="0"/>
              <a:t> &amp; </a:t>
            </a:r>
            <a:r>
              <a:rPr lang="en-US" dirty="0" err="1" smtClean="0"/>
              <a:t>Grandy</a:t>
            </a:r>
            <a:r>
              <a:rPr lang="en-US" dirty="0" smtClean="0"/>
              <a:t> (Eds.) (2018) </a:t>
            </a:r>
            <a:r>
              <a:rPr lang="en-US" i="1" dirty="0" smtClean="0"/>
              <a:t>The Sage handbook of qualitative business and management research methods. </a:t>
            </a:r>
            <a:r>
              <a:rPr lang="en-US" dirty="0" smtClean="0"/>
              <a:t>2 vols. London: Sage.</a:t>
            </a:r>
          </a:p>
          <a:p>
            <a:r>
              <a:rPr lang="en-US" dirty="0" err="1" smtClean="0"/>
              <a:t>Cassell</a:t>
            </a:r>
            <a:r>
              <a:rPr lang="en-US" dirty="0" smtClean="0"/>
              <a:t> &amp; </a:t>
            </a:r>
            <a:r>
              <a:rPr lang="en-US" dirty="0" err="1" smtClean="0"/>
              <a:t>Symon</a:t>
            </a:r>
            <a:r>
              <a:rPr lang="en-US" dirty="0" smtClean="0"/>
              <a:t>  (Eds.) (2004) </a:t>
            </a:r>
            <a:r>
              <a:rPr lang="en-US" i="1" dirty="0" smtClean="0"/>
              <a:t>Essential guide to qualitative methods in organizational research. </a:t>
            </a:r>
            <a:r>
              <a:rPr lang="en-US" dirty="0" smtClean="0"/>
              <a:t>London: Sage.</a:t>
            </a:r>
          </a:p>
          <a:p>
            <a:r>
              <a:rPr lang="en-US" dirty="0" err="1" smtClean="0"/>
              <a:t>Ciezielska</a:t>
            </a:r>
            <a:r>
              <a:rPr lang="en-US" dirty="0" smtClean="0"/>
              <a:t> &amp; </a:t>
            </a:r>
            <a:r>
              <a:rPr lang="en-US" dirty="0" err="1" smtClean="0"/>
              <a:t>Jemielniak</a:t>
            </a:r>
            <a:r>
              <a:rPr lang="en-US" dirty="0" smtClean="0"/>
              <a:t> (Eds.) (2018) </a:t>
            </a:r>
            <a:r>
              <a:rPr lang="en-US" i="1" dirty="0" smtClean="0"/>
              <a:t>Qualitative methodologies in organization studies. </a:t>
            </a:r>
            <a:r>
              <a:rPr lang="en-US" dirty="0" smtClean="0"/>
              <a:t>2 vols. London: Palgrave Macmillan.</a:t>
            </a:r>
          </a:p>
          <a:p>
            <a:r>
              <a:rPr lang="en-US" dirty="0" err="1" smtClean="0"/>
              <a:t>Delamont</a:t>
            </a:r>
            <a:r>
              <a:rPr lang="en-US" dirty="0" smtClean="0"/>
              <a:t> (Ed.) (2012) </a:t>
            </a:r>
            <a:r>
              <a:rPr lang="en-US" i="1" dirty="0" smtClean="0"/>
              <a:t>Handbook of qualitative research in education. </a:t>
            </a:r>
            <a:r>
              <a:rPr lang="en-US" dirty="0" smtClean="0"/>
              <a:t>Cheltenham: Edward Elgar.</a:t>
            </a:r>
          </a:p>
          <a:p>
            <a:r>
              <a:rPr lang="en-US" dirty="0" err="1" smtClean="0"/>
              <a:t>Denzin</a:t>
            </a:r>
            <a:r>
              <a:rPr lang="en-US" dirty="0" smtClean="0"/>
              <a:t> &amp; Lincoln (Eds.) </a:t>
            </a:r>
            <a:r>
              <a:rPr lang="en-US" i="1" dirty="0" smtClean="0"/>
              <a:t>Handbook of qualitative research. </a:t>
            </a:r>
            <a:r>
              <a:rPr lang="en-US" dirty="0" smtClean="0"/>
              <a:t>London: Sage.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ed. 1994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2000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ed. 2005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 2011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2017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βιβλιογραφία</a:t>
            </a:r>
            <a:r>
              <a:rPr lang="en-US" dirty="0" smtClean="0"/>
              <a:t> 2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Flick (Ed.) (2014) </a:t>
            </a:r>
            <a:r>
              <a:rPr lang="en-US" i="1" dirty="0" smtClean="0"/>
              <a:t>The Sage handbook of qualitative data analysis. </a:t>
            </a:r>
            <a:r>
              <a:rPr lang="en-US" dirty="0" smtClean="0"/>
              <a:t>London: Sage.</a:t>
            </a:r>
          </a:p>
          <a:p>
            <a:r>
              <a:rPr lang="en-US" dirty="0" err="1" smtClean="0"/>
              <a:t>Leavy</a:t>
            </a:r>
            <a:r>
              <a:rPr lang="en-US" dirty="0" smtClean="0"/>
              <a:t> (Ed.) (2014</a:t>
            </a:r>
            <a:r>
              <a:rPr lang="en-US" i="1" dirty="0" smtClean="0"/>
              <a:t>) The Oxford Handbook of Qualitative Research. </a:t>
            </a:r>
            <a:r>
              <a:rPr lang="en-US" dirty="0" smtClean="0"/>
              <a:t>Oxford: Oxford University Press. London: Sage.</a:t>
            </a:r>
          </a:p>
          <a:p>
            <a:r>
              <a:rPr lang="en-US" dirty="0" smtClean="0"/>
              <a:t>Miles, </a:t>
            </a:r>
            <a:r>
              <a:rPr lang="en-US" dirty="0" err="1" smtClean="0"/>
              <a:t>Huberman</a:t>
            </a:r>
            <a:r>
              <a:rPr lang="en-US" dirty="0" smtClean="0"/>
              <a:t> &amp; Saldana (2019)</a:t>
            </a:r>
            <a:r>
              <a:rPr lang="en-US" i="1" dirty="0" smtClean="0"/>
              <a:t> Qualitative data analysis: A methods sourcebook. </a:t>
            </a:r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ed. London: Sage.</a:t>
            </a:r>
          </a:p>
          <a:p>
            <a:r>
              <a:rPr lang="en-US" dirty="0" smtClean="0"/>
              <a:t>Marshall &amp; </a:t>
            </a:r>
            <a:r>
              <a:rPr lang="en-US" dirty="0" err="1" smtClean="0"/>
              <a:t>Rossman</a:t>
            </a:r>
            <a:r>
              <a:rPr lang="en-US" dirty="0" smtClean="0"/>
              <a:t> (2015) </a:t>
            </a:r>
            <a:r>
              <a:rPr lang="en-US" i="1" dirty="0" smtClean="0"/>
              <a:t>Designing qualitative research.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edition. London: Sage.</a:t>
            </a:r>
          </a:p>
          <a:p>
            <a:r>
              <a:rPr lang="en-US" dirty="0" smtClean="0"/>
              <a:t>Prasad (2018) </a:t>
            </a:r>
            <a:r>
              <a:rPr lang="en-US" i="1" dirty="0" smtClean="0"/>
              <a:t>Crafting qualitative research: Beyond positivist traditions. 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New York, N.Y.: </a:t>
            </a:r>
            <a:r>
              <a:rPr lang="en-US" dirty="0" err="1" smtClean="0"/>
              <a:t>Routledge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Silverman (2017) </a:t>
            </a:r>
            <a:r>
              <a:rPr lang="en-US" i="1" dirty="0" smtClean="0"/>
              <a:t>Doing qualitative research. </a:t>
            </a:r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ed. London: Sage.</a:t>
            </a:r>
          </a:p>
          <a:p>
            <a:r>
              <a:rPr lang="en-US" dirty="0" err="1" smtClean="0"/>
              <a:t>Symon</a:t>
            </a:r>
            <a:r>
              <a:rPr lang="en-US" dirty="0" smtClean="0"/>
              <a:t> &amp; </a:t>
            </a:r>
            <a:r>
              <a:rPr lang="en-US" dirty="0" err="1" smtClean="0"/>
              <a:t>Cassell</a:t>
            </a:r>
            <a:r>
              <a:rPr lang="en-US" dirty="0" smtClean="0"/>
              <a:t> (Eds.) </a:t>
            </a:r>
            <a:r>
              <a:rPr lang="en-US" i="1" dirty="0" smtClean="0"/>
              <a:t>Qualitative organizational research: Core methods and current challenges. </a:t>
            </a:r>
            <a:r>
              <a:rPr lang="en-US" dirty="0" smtClean="0"/>
              <a:t>London: Sage.</a:t>
            </a:r>
          </a:p>
          <a:p>
            <a:r>
              <a:rPr lang="en-US" dirty="0" err="1" smtClean="0"/>
              <a:t>Willig</a:t>
            </a:r>
            <a:r>
              <a:rPr lang="en-US" dirty="0" smtClean="0"/>
              <a:t> &amp; </a:t>
            </a:r>
            <a:r>
              <a:rPr lang="en-US" dirty="0" err="1" smtClean="0"/>
              <a:t>Stainton</a:t>
            </a:r>
            <a:r>
              <a:rPr lang="en-US" dirty="0" smtClean="0"/>
              <a:t> Rogers (Ed.) (2017) </a:t>
            </a:r>
            <a:r>
              <a:rPr lang="en-US" i="1" dirty="0" smtClean="0"/>
              <a:t>The Sage handbook of qualitative research in psychology.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ed. London: Sage.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Περιοδικά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Forum: Qualitative Social Research</a:t>
            </a:r>
          </a:p>
          <a:p>
            <a:r>
              <a:rPr lang="en-US" dirty="0" smtClean="0"/>
              <a:t>International Journal of Qualitative Methods</a:t>
            </a:r>
          </a:p>
          <a:p>
            <a:r>
              <a:rPr lang="en-US" dirty="0" smtClean="0"/>
              <a:t>International Journal of Qualitative Studies in Education</a:t>
            </a:r>
          </a:p>
          <a:p>
            <a:r>
              <a:rPr lang="en-US" dirty="0" smtClean="0"/>
              <a:t>Qualitative Inquiry</a:t>
            </a:r>
          </a:p>
          <a:p>
            <a:r>
              <a:rPr lang="en-US" dirty="0" smtClean="0"/>
              <a:t>Qualitative Psychology</a:t>
            </a:r>
          </a:p>
          <a:p>
            <a:r>
              <a:rPr lang="en-US" dirty="0" smtClean="0"/>
              <a:t>Qualitative Research</a:t>
            </a:r>
          </a:p>
          <a:p>
            <a:r>
              <a:rPr lang="en-US" dirty="0" smtClean="0"/>
              <a:t>Qualitative Research in Organizations &amp; Management</a:t>
            </a:r>
          </a:p>
          <a:p>
            <a:r>
              <a:rPr lang="en-US" dirty="0" smtClean="0"/>
              <a:t>Qualitative Research in Psychology</a:t>
            </a:r>
          </a:p>
          <a:p>
            <a:r>
              <a:rPr lang="en-US" dirty="0" smtClean="0"/>
              <a:t>Qualitative Sociology</a:t>
            </a:r>
          </a:p>
          <a:p>
            <a:r>
              <a:rPr lang="en-US" dirty="0" smtClean="0"/>
              <a:t>Qualitative Sociology Review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ποιοτικές μέθοδοι έρευνας σε επιστημολογικό πλαίσιο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Η αντίθεση ρεαλισμός – σχετικισμός στο πλαίσιο της οπτικής των επιστημολογικών «προτύπων»</a:t>
            </a:r>
            <a:endParaRPr lang="en-US" dirty="0" smtClean="0"/>
          </a:p>
          <a:p>
            <a:r>
              <a:rPr lang="el-GR" dirty="0" smtClean="0"/>
              <a:t>Η σχέση πραγματικότητας – γλώσσας</a:t>
            </a:r>
          </a:p>
          <a:p>
            <a:r>
              <a:rPr lang="el-GR" dirty="0" smtClean="0"/>
              <a:t>Θετικισμός: Αφελής ρεαλισμός ή </a:t>
            </a:r>
            <a:r>
              <a:rPr lang="el-GR" dirty="0" err="1" smtClean="0"/>
              <a:t>αντι</a:t>
            </a:r>
            <a:r>
              <a:rPr lang="el-GR" dirty="0" smtClean="0"/>
              <a:t>-ρεαλισμός;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-θετικισμός:</a:t>
            </a:r>
          </a:p>
          <a:p>
            <a:pPr lvl="1"/>
            <a:r>
              <a:rPr lang="el-GR" dirty="0" smtClean="0"/>
              <a:t>Λογικός θετικισμός</a:t>
            </a:r>
          </a:p>
          <a:p>
            <a:pPr lvl="1"/>
            <a:r>
              <a:rPr lang="el-GR" dirty="0" smtClean="0"/>
              <a:t>Κριτικός ρεαλισμός</a:t>
            </a:r>
          </a:p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> &amp; </a:t>
            </a:r>
            <a:r>
              <a:rPr lang="el-GR" dirty="0" err="1" smtClean="0"/>
              <a:t>μετα</a:t>
            </a:r>
            <a:r>
              <a:rPr lang="el-GR" dirty="0" smtClean="0"/>
              <a:t>-δομισμός</a:t>
            </a:r>
          </a:p>
          <a:p>
            <a:r>
              <a:rPr lang="el-GR" dirty="0" err="1" smtClean="0"/>
              <a:t>Μετα</a:t>
            </a:r>
            <a:r>
              <a:rPr lang="el-GR" dirty="0" smtClean="0"/>
              <a:t>-ποιοτική έρευνα: </a:t>
            </a:r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>, νέος υλισμός, </a:t>
            </a:r>
            <a:r>
              <a:rPr lang="el-GR" dirty="0" err="1" smtClean="0"/>
              <a:t>μετα</a:t>
            </a:r>
            <a:r>
              <a:rPr lang="el-GR" dirty="0" smtClean="0"/>
              <a:t>-ανθρωπισμός</a:t>
            </a:r>
          </a:p>
          <a:p>
            <a:r>
              <a:rPr lang="el-GR" dirty="0" err="1" smtClean="0"/>
              <a:t>Θεμελιωτισμός</a:t>
            </a:r>
            <a:r>
              <a:rPr lang="el-GR" dirty="0" smtClean="0"/>
              <a:t> και </a:t>
            </a:r>
            <a:r>
              <a:rPr lang="el-GR" dirty="0" err="1" smtClean="0"/>
              <a:t>αντι</a:t>
            </a:r>
            <a:r>
              <a:rPr lang="el-GR" dirty="0" smtClean="0"/>
              <a:t>-</a:t>
            </a:r>
            <a:r>
              <a:rPr lang="el-GR" dirty="0" err="1" smtClean="0"/>
              <a:t>θεμελιωτισμός</a:t>
            </a:r>
            <a:r>
              <a:rPr lang="el-GR" dirty="0" smtClean="0"/>
              <a:t> στην παραγωγή επιστημονικής γνώσης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αντιθέσεις φύση-πνεύμα &amp; ποιοτικό - ποσοτικό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αντίθεση </a:t>
            </a:r>
            <a:r>
              <a:rPr lang="en-US" i="1" dirty="0" err="1" smtClean="0"/>
              <a:t>Naturwissenschaften</a:t>
            </a:r>
            <a:r>
              <a:rPr lang="en-US" dirty="0" smtClean="0"/>
              <a:t> (</a:t>
            </a:r>
            <a:r>
              <a:rPr lang="el-GR" dirty="0" smtClean="0"/>
              <a:t>επιστήμες της φύσης) </a:t>
            </a:r>
            <a:r>
              <a:rPr lang="en-US" dirty="0" smtClean="0"/>
              <a:t>- </a:t>
            </a:r>
            <a:r>
              <a:rPr lang="en-US" i="1" dirty="0" err="1" smtClean="0"/>
              <a:t>Geisteswissenschaften</a:t>
            </a:r>
            <a:r>
              <a:rPr lang="el-GR" i="1" dirty="0" smtClean="0"/>
              <a:t> </a:t>
            </a:r>
            <a:r>
              <a:rPr lang="el-GR" dirty="0" smtClean="0"/>
              <a:t>(επιστήμες του πνεύματος) στη «διαμάχη περί μεθόδων» (</a:t>
            </a:r>
            <a:r>
              <a:rPr lang="en-US" i="1" dirty="0" err="1" smtClean="0"/>
              <a:t>Methodenstreit</a:t>
            </a:r>
            <a:r>
              <a:rPr lang="en-US" dirty="0" smtClean="0"/>
              <a:t>)</a:t>
            </a:r>
            <a:endParaRPr lang="el-GR" dirty="0" smtClean="0"/>
          </a:p>
          <a:p>
            <a:r>
              <a:rPr lang="el-GR" dirty="0" smtClean="0"/>
              <a:t>Οι έννοιες «ποσότητα» και «ποιότητα» στην εμπειρική έρευνα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Ηθικοπολιτικές</a:t>
            </a:r>
            <a:r>
              <a:rPr lang="el-GR" dirty="0" smtClean="0"/>
              <a:t> διαστάσεις της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κοινωνικές επιστήμες στην «κοινωνία της γνώσης»: Γνώση, αλήθεια, εξουσία</a:t>
            </a:r>
          </a:p>
          <a:p>
            <a:r>
              <a:rPr lang="el-GR" dirty="0" smtClean="0"/>
              <a:t>Φεμινιστική επιστημολογία</a:t>
            </a:r>
            <a:r>
              <a:rPr lang="el-GR" dirty="0"/>
              <a:t> </a:t>
            </a:r>
            <a:r>
              <a:rPr lang="el-GR" dirty="0" smtClean="0"/>
              <a:t>– επιστημολογία της οπτικής</a:t>
            </a:r>
          </a:p>
          <a:p>
            <a:r>
              <a:rPr lang="el-GR" dirty="0" smtClean="0"/>
              <a:t>Χειραφέτηση περιθωριοποιημένων ομάδων - Κοινωνική πρόοδος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Εθνογραφία</a:t>
            </a:r>
            <a:r>
              <a:rPr lang="en-US" dirty="0" smtClean="0"/>
              <a:t>/</a:t>
            </a:r>
            <a:r>
              <a:rPr lang="el-GR" dirty="0" err="1" smtClean="0"/>
              <a:t>αυτοεθνογραφία</a:t>
            </a:r>
            <a:endParaRPr lang="el-GR" dirty="0" smtClean="0"/>
          </a:p>
          <a:p>
            <a:r>
              <a:rPr lang="el-GR" dirty="0" smtClean="0"/>
              <a:t>Μελέτη περίπτωσης</a:t>
            </a:r>
          </a:p>
          <a:p>
            <a:r>
              <a:rPr lang="el-GR" dirty="0" smtClean="0"/>
              <a:t>Έρευνα-δράση</a:t>
            </a:r>
          </a:p>
          <a:p>
            <a:r>
              <a:rPr lang="el-GR" dirty="0" smtClean="0"/>
              <a:t>Βιογραφική έρευνα – αφηγήσεις ζωής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συλλογής δεδομένων στην ποιοτική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Συνέντευξη (ατομική-</a:t>
            </a:r>
            <a:r>
              <a:rPr lang="el-GR" dirty="0" err="1" smtClean="0"/>
              <a:t>ομαδικ</a:t>
            </a:r>
            <a:r>
              <a:rPr lang="el-GR" dirty="0" smtClean="0"/>
              <a:t>ή)</a:t>
            </a:r>
          </a:p>
          <a:p>
            <a:r>
              <a:rPr lang="el-GR" dirty="0" smtClean="0"/>
              <a:t>Ομάδες συζήτησης</a:t>
            </a:r>
          </a:p>
          <a:p>
            <a:r>
              <a:rPr lang="el-GR" dirty="0" smtClean="0"/>
              <a:t>Καταγραφές προφορικού λόγου σε φυσικό πλαίσιο</a:t>
            </a:r>
          </a:p>
          <a:p>
            <a:r>
              <a:rPr lang="el-GR" dirty="0" smtClean="0"/>
              <a:t>Καταγραφές γραπτού λόγου (π.χ. ημερολόγιο)</a:t>
            </a:r>
          </a:p>
          <a:p>
            <a:r>
              <a:rPr lang="el-GR" dirty="0" smtClean="0"/>
              <a:t>Καλλιτεχνικές καταγραφές</a:t>
            </a:r>
          </a:p>
          <a:p>
            <a:r>
              <a:rPr lang="el-GR" dirty="0" smtClean="0"/>
              <a:t>Συλλογή άλλου υλικού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ανάλυσης δεδομένων στην ποιοτική έρευνα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Ποιοτική ανάλυση περιεχομένου – θεματική ανάλυση</a:t>
            </a:r>
          </a:p>
          <a:p>
            <a:r>
              <a:rPr lang="el-GR" dirty="0" smtClean="0"/>
              <a:t>Αφηγηματική ανάλυση</a:t>
            </a:r>
          </a:p>
          <a:p>
            <a:r>
              <a:rPr lang="el-GR" dirty="0" smtClean="0"/>
              <a:t>Ανάλυση λόγου – Κριτική ανάλυση λόγου</a:t>
            </a:r>
          </a:p>
          <a:p>
            <a:r>
              <a:rPr lang="el-GR" dirty="0" smtClean="0"/>
              <a:t>(Κοινωνική) Σημειωτική ανάλυση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Κριτήρια αξιολόγησης της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Εγκυρότητα</a:t>
            </a:r>
            <a:endParaRPr lang="en-US" dirty="0" smtClean="0"/>
          </a:p>
          <a:p>
            <a:pPr lvl="1"/>
            <a:r>
              <a:rPr lang="el-GR" dirty="0" err="1" smtClean="0"/>
              <a:t>τριγωνοποίηση</a:t>
            </a:r>
            <a:endParaRPr lang="el-GR" dirty="0" smtClean="0"/>
          </a:p>
          <a:p>
            <a:r>
              <a:rPr lang="el-GR" dirty="0" smtClean="0"/>
              <a:t>Αξιοπιστία</a:t>
            </a:r>
          </a:p>
          <a:p>
            <a:r>
              <a:rPr lang="el-GR" dirty="0" err="1" smtClean="0"/>
              <a:t>Γενικευσιμότητα</a:t>
            </a:r>
            <a:endParaRPr lang="en-US" dirty="0" smtClean="0"/>
          </a:p>
          <a:p>
            <a:r>
              <a:rPr lang="el-GR" dirty="0" err="1" smtClean="0"/>
              <a:t>Αναστοχασμός</a:t>
            </a:r>
            <a:r>
              <a:rPr lang="el-GR" dirty="0" smtClean="0"/>
              <a:t>/</a:t>
            </a:r>
            <a:r>
              <a:rPr lang="el-GR" dirty="0" err="1" smtClean="0"/>
              <a:t>Αναστοχαστικότητα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Σχεδιασμός ποιοτικής έρευνας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Οντολογική,</a:t>
            </a:r>
            <a:r>
              <a:rPr lang="en-US" dirty="0" smtClean="0"/>
              <a:t> </a:t>
            </a:r>
            <a:r>
              <a:rPr lang="el-GR" dirty="0" smtClean="0"/>
              <a:t>επιστημολογική &amp; </a:t>
            </a:r>
            <a:r>
              <a:rPr lang="el-GR" dirty="0" err="1" smtClean="0"/>
              <a:t>ηθικοπολιτική</a:t>
            </a:r>
            <a:r>
              <a:rPr lang="el-GR" dirty="0" smtClean="0"/>
              <a:t> τοποθέτηση</a:t>
            </a:r>
          </a:p>
          <a:p>
            <a:r>
              <a:rPr lang="el-GR" dirty="0" smtClean="0"/>
              <a:t>Βιβλιογραφική ανασκόπηση</a:t>
            </a:r>
          </a:p>
          <a:p>
            <a:r>
              <a:rPr lang="el-GR" dirty="0" smtClean="0"/>
              <a:t>Διατύπωση ερευνητικών ερωτημάτων</a:t>
            </a:r>
          </a:p>
          <a:p>
            <a:r>
              <a:rPr lang="el-GR" dirty="0" smtClean="0"/>
              <a:t>Επιλογή μεθόδων συλλογής δεδομένων</a:t>
            </a:r>
          </a:p>
          <a:p>
            <a:r>
              <a:rPr lang="el-GR" dirty="0" smtClean="0"/>
              <a:t>Επιλογή μεθόδων ανάλυσης δεδομένων</a:t>
            </a:r>
          </a:p>
          <a:p>
            <a:r>
              <a:rPr lang="el-GR" dirty="0" smtClean="0"/>
              <a:t>Η ανάλυση δεδομένων ως απάντηση στα ερευνητικά ερωτήματα</a:t>
            </a:r>
          </a:p>
          <a:p>
            <a:r>
              <a:rPr lang="el-GR" dirty="0" smtClean="0"/>
              <a:t>Ερμηνεία των αποτελεσμάτων &amp; </a:t>
            </a:r>
            <a:r>
              <a:rPr lang="el-GR" dirty="0" err="1" smtClean="0"/>
              <a:t>αναστοχασμός</a:t>
            </a:r>
            <a:endParaRPr lang="el-GR" dirty="0" smtClean="0"/>
          </a:p>
          <a:p>
            <a:r>
              <a:rPr lang="el-GR" dirty="0" smtClean="0"/>
              <a:t>Συγγραφή της έρευνας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740</Words>
  <Application>Microsoft Office PowerPoint</Application>
  <PresentationFormat>Προβολή στην οθόνη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Οι ποιοτικές μέθοδοι έρευνας: Θεωρητικά και πρακτικά ζητήματα Θάλεια Κωνσταντινίδου</vt:lpstr>
      <vt:lpstr>Οι ποιοτικές μέθοδοι έρευνας σε επιστημολογικό πλαίσιο</vt:lpstr>
      <vt:lpstr>Οι αντιθέσεις φύση-πνεύμα &amp; ποιοτικό - ποσοτικό</vt:lpstr>
      <vt:lpstr>Ηθικοπολιτικές διαστάσεις της ποιοτικής έρευνας</vt:lpstr>
      <vt:lpstr>Μέθοδοι ποιοτικής έρευνας</vt:lpstr>
      <vt:lpstr>Μέθοδοι συλλογής δεδομένων στην ποιοτική έρευνα</vt:lpstr>
      <vt:lpstr>Μέθοδοι ανάλυσης δεδομένων στην ποιοτική έρευνα</vt:lpstr>
      <vt:lpstr>Κριτήρια αξιολόγησης της ποιοτικής έρευνας</vt:lpstr>
      <vt:lpstr>Σχεδιασμός ποιοτικής έρευνας</vt:lpstr>
      <vt:lpstr>Οι ποιοτικές μέθοδοι στην εκπαιδευτική έρευνα</vt:lpstr>
      <vt:lpstr>Βασική βιβλιογραφία 1</vt:lpstr>
      <vt:lpstr>Βασική βιβλιογραφία 2</vt:lpstr>
      <vt:lpstr>Περιοδικά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ποιοτικές μέθοδοι έρευνας στην εκπαιδευτική έρευνα</dc:title>
  <dc:creator>thalia konst</dc:creator>
  <cp:lastModifiedBy>thalia konst</cp:lastModifiedBy>
  <cp:revision>127</cp:revision>
  <dcterms:created xsi:type="dcterms:W3CDTF">2020-10-02T08:31:10Z</dcterms:created>
  <dcterms:modified xsi:type="dcterms:W3CDTF">2021-10-22T16:27:25Z</dcterms:modified>
</cp:coreProperties>
</file>