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58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1917571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1531924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19475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76610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644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203284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206515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989175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48235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893055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403C4C7-0BD4-44AE-A35D-BCF66B3620DE}" type="datetimeFigureOut">
              <a:rPr lang="el-GR" smtClean="0"/>
              <a:t>7/6/2024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2053944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403C4C7-0BD4-44AE-A35D-BCF66B3620DE}" type="datetimeFigureOut">
              <a:rPr lang="el-GR" smtClean="0"/>
              <a:t>7/6/2024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45955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403C4C7-0BD4-44AE-A35D-BCF66B3620DE}" type="datetimeFigureOut">
              <a:rPr lang="el-GR" smtClean="0"/>
              <a:t>7/6/2024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142649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3C4C7-0BD4-44AE-A35D-BCF66B3620DE}" type="datetimeFigureOut">
              <a:rPr lang="el-GR" smtClean="0"/>
              <a:t>7/6/2024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58412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403C4C7-0BD4-44AE-A35D-BCF66B3620DE}" type="datetimeFigureOut">
              <a:rPr lang="el-GR" smtClean="0"/>
              <a:t>7/6/2024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2159943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403C4C7-0BD4-44AE-A35D-BCF66B3620DE}" type="datetimeFigureOut">
              <a:rPr lang="el-GR" smtClean="0"/>
              <a:t>7/6/2024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49633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03C4C7-0BD4-44AE-A35D-BCF66B3620DE}" type="datetimeFigureOut">
              <a:rPr lang="el-GR" smtClean="0"/>
              <a:t>7/6/2024</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C70D0AD-A5B9-4B73-8F60-693458A0FDFB}" type="slidenum">
              <a:rPr lang="el-GR" smtClean="0"/>
              <a:t>‹#›</a:t>
            </a:fld>
            <a:endParaRPr lang="el-GR"/>
          </a:p>
        </p:txBody>
      </p:sp>
    </p:spTree>
    <p:extLst>
      <p:ext uri="{BB962C8B-B14F-4D97-AF65-F5344CB8AC3E}">
        <p14:creationId xmlns:p14="http://schemas.microsoft.com/office/powerpoint/2010/main" val="3942499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24DD72-9FA9-AD2D-985E-24E2DC8ECA25}"/>
              </a:ext>
            </a:extLst>
          </p:cNvPr>
          <p:cNvSpPr>
            <a:spLocks noGrp="1"/>
          </p:cNvSpPr>
          <p:nvPr>
            <p:ph type="ctrTitle"/>
          </p:nvPr>
        </p:nvSpPr>
        <p:spPr>
          <a:xfrm>
            <a:off x="1402895" y="622033"/>
            <a:ext cx="7766936" cy="1646302"/>
          </a:xfrm>
        </p:spPr>
        <p:txBody>
          <a:bodyPr/>
          <a:lstStyle/>
          <a:p>
            <a:pPr algn="ctr"/>
            <a:r>
              <a:rPr lang="el-GR" sz="2000" b="1" dirty="0">
                <a:latin typeface="TimesNewRomanPS-BoldMT"/>
              </a:rPr>
              <a:t>ΑΝΑΣΚΟΠΗΣΗ ΕΡΕΥΝΩΝ ΣΤΙΣ ΙΚΑΝΟΤΗΤΗΤΕΣ ΤΗΣ ΜΟΝΤΕΛΟΠΟΙΗΣΗΣ </a:t>
            </a:r>
            <a:endParaRPr lang="el-GR" sz="2000" dirty="0"/>
          </a:p>
        </p:txBody>
      </p:sp>
      <p:sp>
        <p:nvSpPr>
          <p:cNvPr id="3" name="Υπότιτλος 2">
            <a:extLst>
              <a:ext uri="{FF2B5EF4-FFF2-40B4-BE49-F238E27FC236}">
                <a16:creationId xmlns:a16="http://schemas.microsoft.com/office/drawing/2014/main" id="{4A309636-BC98-6351-E186-A0118BBCD2FF}"/>
              </a:ext>
            </a:extLst>
          </p:cNvPr>
          <p:cNvSpPr>
            <a:spLocks noGrp="1"/>
          </p:cNvSpPr>
          <p:nvPr>
            <p:ph type="subTitle" idx="1"/>
          </p:nvPr>
        </p:nvSpPr>
        <p:spPr/>
        <p:txBody>
          <a:bodyPr>
            <a:normAutofit lnSpcReduction="10000"/>
          </a:bodyPr>
          <a:lstStyle/>
          <a:p>
            <a:pPr algn="ctr"/>
            <a:r>
              <a:rPr lang="el-GR" dirty="0"/>
              <a:t>Ιούνιος 2024</a:t>
            </a:r>
          </a:p>
          <a:p>
            <a:pPr algn="ctr"/>
            <a:r>
              <a:rPr lang="el-GR" dirty="0"/>
              <a:t>Χ. Λεμονίδης</a:t>
            </a:r>
          </a:p>
          <a:p>
            <a:pPr algn="ctr"/>
            <a:r>
              <a:rPr lang="el-GR" dirty="0"/>
              <a:t>.</a:t>
            </a:r>
          </a:p>
        </p:txBody>
      </p:sp>
    </p:spTree>
    <p:extLst>
      <p:ext uri="{BB962C8B-B14F-4D97-AF65-F5344CB8AC3E}">
        <p14:creationId xmlns:p14="http://schemas.microsoft.com/office/powerpoint/2010/main" val="409976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700582" cy="835400"/>
          </a:xfrm>
        </p:spPr>
        <p:txBody>
          <a:bodyPr>
            <a:normAutofit/>
          </a:bodyPr>
          <a:lstStyle/>
          <a:p>
            <a:pPr algn="ctr"/>
            <a:r>
              <a:rPr lang="el-GR" sz="2400" dirty="0"/>
              <a:t>Θεωρητικά πλαίσια ως βάση για τα ερευνητικά ερωτήματα</a:t>
            </a:r>
            <a:br>
              <a:rPr lang="el-GR" sz="2400" dirty="0"/>
            </a:br>
            <a:r>
              <a:rPr lang="el-GR" sz="2400" dirty="0"/>
              <a:t>και ανάλυση</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46201" y="1812856"/>
            <a:ext cx="8596668"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Στην ανασκόπηση τους,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Kaiser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Brand</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(2015) διέκριναν τέσσερις κεντρικές προοπτικές για τις ικανότητες μαθηματικής μοντελοποίησης με διαφορετική έμφαση και εστίες. Αυτές οι τέσσερις προοπτικές χαρακτηρίστηκαν ως εξής: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Εισαγωγή των ικανοτήτων μοντελοποίησης και μιας συνολικής ολοκληρωμένης ιδέας των ικανοτήτων από το </a:t>
            </a:r>
            <a:r>
              <a:rPr lang="en-GB"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project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της Δανίας KOM (</a:t>
            </a:r>
            <a:r>
              <a:rPr lang="sq-AL"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Niss, &amp; Højgaard</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2011, 2019)</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Μέτρηση των δεξιοτήτων μοντελοποίησης και ανάπτυξη εργαλείων μέτρησης από 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Βρετανο</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-Αυστραλιανή ομάδα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Haines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1993·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Houston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&amp;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Neill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2003)</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1771248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700582" cy="835400"/>
          </a:xfrm>
        </p:spPr>
        <p:txBody>
          <a:bodyPr>
            <a:normAutofit/>
          </a:bodyPr>
          <a:lstStyle/>
          <a:p>
            <a:pPr algn="ctr"/>
            <a:r>
              <a:rPr lang="el-GR" sz="2400" dirty="0"/>
              <a:t>Θεωρητικά πλαίσια ως βάση για τα ερευνητικά ερωτήματα</a:t>
            </a:r>
            <a:br>
              <a:rPr lang="el-GR" sz="2400" dirty="0"/>
            </a:br>
            <a:r>
              <a:rPr lang="el-GR" sz="2400" dirty="0"/>
              <a:t>και ανάλυση</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46201" y="1812856"/>
            <a:ext cx="8596668"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Ανάπτυξη μιας ολοκληρωμένης αντίληψης για τις ικανότητες μοντελοποίησης με βάση τις επιμέρους ικανότητες και την αξιολόγησή τους από μια Γερμανική ομάδα μοντελοποίησης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Kaiser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2007;</a:t>
            </a:r>
            <a:r>
              <a:rPr lang="sq-AL"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Maaß</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2006).</a:t>
            </a:r>
          </a:p>
          <a:p>
            <a:pPr marL="0" indent="0" algn="just">
              <a:lnSpc>
                <a:spcPct val="107000"/>
              </a:lnSpc>
              <a:spcAft>
                <a:spcPts val="800"/>
              </a:spcAft>
              <a:buNone/>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Ενσωμάτωση της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μεταγνώσης</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στις ικανότητες μοντελοποίησης από μια Αυστραλιανή ομάδα μοντελοποίησης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Galbraith</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2007;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Stillman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2011;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Stillman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2010).</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4058713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700582" cy="835400"/>
          </a:xfrm>
        </p:spPr>
        <p:txBody>
          <a:bodyPr>
            <a:normAutofit/>
          </a:bodyPr>
          <a:lstStyle/>
          <a:p>
            <a:pPr algn="ctr"/>
            <a:r>
              <a:rPr lang="el-GR" sz="2400" dirty="0"/>
              <a:t>Θεωρητικά πλαίσια ως βάση για τα ερευνητικά ερωτήματα</a:t>
            </a:r>
            <a:br>
              <a:rPr lang="el-GR" sz="2400" dirty="0"/>
            </a:br>
            <a:r>
              <a:rPr lang="el-GR" sz="2400" dirty="0"/>
              <a:t>και ανάλυση</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46201" y="1812856"/>
            <a:ext cx="8596668"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Αυτές οι προοπτικές που διαμορφώνουν τη συζήτηση για τις ικανότητες μοντελοποίησης ακολούθησαν δύο ξεχωριστές προσεγγίσεις για την κατανόηση και τον καθορισμό της ικανότητας μαθηματικής μοντελοποίησης: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μια </a:t>
            </a: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ολιστική κατανόηση </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και μια </a:t>
            </a: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αναλυτική περιγραφή </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των ικανοτήτων μοντελοποίησης, που αναφέρεται ως από πάνω προς τα κάτω </a:t>
            </a:r>
            <a:r>
              <a:rPr lang="el-GR" sz="2400" b="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top</a:t>
            </a:r>
            <a:r>
              <a:rPr lang="el-GR" sz="2400" kern="0" dirty="0" err="1">
                <a:solidFill>
                  <a:srgbClr val="000000"/>
                </a:solidFill>
                <a:effectLst/>
                <a:latin typeface="Cambria Math" panose="02040503050406030204" pitchFamily="18" charset="0"/>
                <a:ea typeface="Calibri" panose="020F0502020204030204" pitchFamily="34" charset="0"/>
                <a:cs typeface="Cambria Math" panose="02040503050406030204" pitchFamily="18" charset="0"/>
              </a:rPr>
              <a:t>‑</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down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l-GR" sz="2400" b="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και προσεγγίσεις από κάτω προς τα πάνω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bottom</a:t>
            </a:r>
            <a:r>
              <a:rPr lang="el-GR" sz="2400" kern="0" dirty="0" err="1">
                <a:solidFill>
                  <a:srgbClr val="000000"/>
                </a:solidFill>
                <a:effectLst/>
                <a:latin typeface="Cambria Math" panose="02040503050406030204" pitchFamily="18" charset="0"/>
                <a:ea typeface="Calibri" panose="020F0502020204030204" pitchFamily="34" charset="0"/>
                <a:cs typeface="Cambria Math" panose="02040503050406030204" pitchFamily="18" charset="0"/>
              </a:rPr>
              <a:t>‑</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up</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από τους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Niss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Blum</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(2020).</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Στη συνέχεια, περιγράφουμε αυτές τις δύο διαμετρικά αντίθετες προσεγγίσεις.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686686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ολιστική προσέγγιση στην ικανότητα μαθηματικής μοντελοποίησης — η προσέγγιση από πάνω προς τα κάτω (</a:t>
            </a:r>
            <a:r>
              <a:rPr lang="el-GR" sz="2400" dirty="0" err="1"/>
              <a:t>top‑down</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46201" y="1812856"/>
            <a:ext cx="8596668"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Το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project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της Δανίας KOM αποσαφήνισε πρώτα την έννοια της ικανότητας μοντελοποίησης, η οποία ενσωματώθηκε από τους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Niss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sq-AL" sz="2400" kern="0">
                <a:solidFill>
                  <a:srgbClr val="000000"/>
                </a:solidFill>
                <a:effectLst/>
                <a:latin typeface="Calibri" panose="020F0502020204030204" pitchFamily="34" charset="0"/>
                <a:ea typeface="Calibri" panose="020F0502020204030204" pitchFamily="34" charset="0"/>
                <a:cs typeface="Calibri" panose="020F0502020204030204" pitchFamily="34" charset="0"/>
              </a:rPr>
              <a:t>Højgaard </a:t>
            </a:r>
            <a:r>
              <a:rPr lang="el-GR" sz="2400" ker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2011) σε μια συνολική έννοια της μαθηματικής ικανότητας που αποτελείται από οκτώ μαθηματικές ικανότητες. Η ικανότητα μοντελοποίησης ήταν μία από τις οκτώ ικανότητες, οι οποίες θεωρήθηκαν ως πτυχές μιας ολιστικής περιγραφής της μαθηματικής ικανότητας, με την έννοια του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Shavelson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(2010). Η ικανότητα μοντελοποίησης ορίστηκε από τους </a:t>
            </a:r>
            <a:r>
              <a:rPr lang="sq-AL"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Niss, &amp; Højgaard, </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(2011) ως εξής:</a:t>
            </a: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2237130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ολιστική προσέγγιση στην ικανότητα μαθηματικής μοντελοποίησης — η προσέγγιση από πάνω προς τα κάτω (</a:t>
            </a:r>
            <a:r>
              <a:rPr lang="el-GR" sz="2400" dirty="0" err="1"/>
              <a:t>top‑down</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Αυτή η ικανότητα περιλαμβάνει, αφενός, τη δυνατότητα ανάλυσης των θεμελίων και των ιδιοτήτων των υπαρχόντων μοντέλων και τη δυνατότητα αξιολόγησης του εύρους και της εγκυρότητάς τους.</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Σε αυτό ανήκει η ικανότητα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απομαθηματοποίησης</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(χαρακτηριστικών) υπαρχόντων μαθηματικών μοντέλων, δηλαδή να είναι σε θέση να αποκωδικοποιήσει και να ερμηνεύσει στοιχεία και αποτελέσματα του μοντέλου με βάση την πραγματική περιοχή ή την κατάσταση που υποτίθεται ότι θα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μοντελοποιήσουν</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Από την άλλη πλευρά, η ικανότητα περιλαμβάνει τη δυνατότητα εκτέλεσης ενεργού μοντελοποίησης σε δεδομένα πλαίσια, δηλαδή 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μαθηματοποίηση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την εφαρμογή της σε καταστάσεις πέρα από τα ίδια τα μαθηματικά. (σελ. 58)</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935522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ολιστική προσέγγιση στην ικανότητα μαθηματικής μοντελοποίησης — η προσέγγιση από πάνω προς τα κάτω (</a:t>
            </a:r>
            <a:r>
              <a:rPr lang="el-GR" sz="2400" dirty="0" err="1"/>
              <a:t>top‑down</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lnSpcReduction="2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Στην αναθεωρημένη εκδοχή τους για τον ορισμό της μαθηματικής ικανότητας,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Niss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Hψjgaard</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(2019) απέκλεισαν ρητά τις συναισθηματικές πτυχές όπως η βούληση και εστίασαν σε γνωστικά στοιχεία. Αναφερόμενοι στην κυριαρχία της ικανότητας μοντελοποίησης,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Blomhψj</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Hψjgaard</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Jensen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(2007) ανέπτυξαν τρεις διαστάσεις για αξιολόγηση:</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Βαθμός κάλυψης, που αναφέρεται στο μέρος της διαδικασίας μοντελοποίησης με το οποίο εργάζονται οι μαθητές και στο επίπεδο του συλλογισμού τους</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Τεχνικό επίπεδο, που περιγράφει το είδος των μαθηματικών που χρησιμοποιούν οι μαθητές</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Ακτίνα δράσης, που δηλώνει το πεδίο των καταστάσεων στις οποίες οι μαθητές εκτελούν δραστηριότητες μοντελοποίησης.</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448074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ολιστική προσέγγιση στην ικανότητα μαθηματικής μοντελοποίησης — η προσέγγιση από πάνω προς τα κάτω (</a:t>
            </a:r>
            <a:r>
              <a:rPr lang="el-GR" sz="2400" dirty="0" err="1"/>
              <a:t>top‑down</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lnSpcReduction="1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Περιγράφοντας αυτές τις προσεγγίσεις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Niss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Blum</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(2020) ονόμασαν αυτόν τον ορισμό ως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topdown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αναφερόμενοι ρητά στην έκφραση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modeling</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competency</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ως μοναδική, δηλώνοντας μια "διακεκριμένη, αναγνωρίσιμη και λίγο πολύ καλά καθορισμένη οντότητα" (σελ. 80 ).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Όσον αφορά την ενίσχυση των ικανοτήτων μοντελοποίησης, οι </a:t>
            </a:r>
            <a:r>
              <a:rPr lang="sq-AL"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Blomhøj</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Jensen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(2003) διέκριναν ολιστικές και ατομικιστικές προσεγγίσεις. </a:t>
            </a:r>
          </a:p>
          <a:p>
            <a:pPr marL="0" indent="0" algn="just">
              <a:lnSpc>
                <a:spcPct val="107000"/>
              </a:lnSpc>
              <a:spcAft>
                <a:spcPts val="800"/>
              </a:spcAft>
              <a:buNone/>
            </a:pP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ολιστική προσέγγιση </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εξαρτάται από μια διαδικασία μοντελοποίησης πλήρους κλίμακας, με τους μαθητές να εργάζονται σε όλες τις φάσεις της διαδικασίας μοντελοποίησης.</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4125441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ολιστική προσέγγιση στην ικανότητα μαθηματικής μοντελοποίησης — η προσέγγιση από πάνω προς τα κάτω (</a:t>
            </a:r>
            <a:r>
              <a:rPr lang="el-GR" sz="2400" dirty="0" err="1"/>
              <a:t>top‑down</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just">
              <a:lnSpc>
                <a:spcPct val="107000"/>
              </a:lnSpc>
              <a:spcAft>
                <a:spcPts val="800"/>
              </a:spcAft>
              <a:buNone/>
            </a:pP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Στην ατομικιστική προσέγγιση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οι μαθητές επικεντρώνονται σε επιλεγμένες φάσεις της διαδικασίας μοντελοποίησης, ιδιαίτερα στις διαδικασίες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μαθηματικοποίησης</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μαθηματικής ανάλυσης μοντέλων, επειδή αυτές οι φάσεις θεωρούνται ιδιαίτερα απαιτητικές.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Ωστόσο, οι συγγραφείς έκαναν μια ισχυρή έκκληση για μια ισορροπία μεταξύ αυτών των δύο προσεγγίσεων, δεδομένου ότι καμία από μόνη της δεν θεωρήθηκε επαρκής.</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2055052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αναλυτική προσέγγιση για τη </a:t>
            </a:r>
            <a:r>
              <a:rPr lang="el-GR" sz="2400" dirty="0" err="1"/>
              <a:t>μοντελοποίηση</a:t>
            </a:r>
            <a:r>
              <a:rPr lang="el-GR" sz="2400" dirty="0"/>
              <a:t> ικανοτήτων και </a:t>
            </a:r>
            <a:r>
              <a:rPr lang="el-GR" sz="2400" dirty="0" err="1"/>
              <a:t>υπο</a:t>
            </a:r>
            <a:r>
              <a:rPr lang="el-GR" sz="2400" dirty="0"/>
              <a:t>-ικανοτήτων - η προσέγγιση από κάτω προς τα πάνω (</a:t>
            </a:r>
            <a:r>
              <a:rPr lang="el-GR" sz="2400" dirty="0" err="1"/>
              <a:t>bottom‑up</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just">
              <a:lnSpc>
                <a:spcPct val="107000"/>
              </a:lnSpc>
              <a:spcAft>
                <a:spcPts val="800"/>
              </a:spcAft>
              <a:buNone/>
            </a:pPr>
            <a:endPar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endParaRPr lang="el-GR" sz="2400" kern="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Στο πλαίσιο της συζήτησης της μαθηματικής μοντελοποίησης έχει αναπτυχθεί μια διάκριση μεταξύ των καθολικών ικανοτήτων μοντελοποίησης και των επιμέρους ικανοτήτων της μαθηματικής μοντελοποίησης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Kaiser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2007·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Maaί</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2006).</a:t>
            </a:r>
            <a:endParaRPr lang="el-GR" dirty="0"/>
          </a:p>
          <a:p>
            <a:pPr marL="0" indent="0">
              <a:buNone/>
            </a:pPr>
            <a:endParaRPr lang="el-GR" dirty="0"/>
          </a:p>
        </p:txBody>
      </p:sp>
    </p:spTree>
    <p:extLst>
      <p:ext uri="{BB962C8B-B14F-4D97-AF65-F5344CB8AC3E}">
        <p14:creationId xmlns:p14="http://schemas.microsoft.com/office/powerpoint/2010/main" val="4132085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αναλυτική προσέγγιση για τη </a:t>
            </a:r>
            <a:r>
              <a:rPr lang="el-GR" sz="2400" dirty="0" err="1"/>
              <a:t>μοντελοποίηση</a:t>
            </a:r>
            <a:r>
              <a:rPr lang="el-GR" sz="2400" dirty="0"/>
              <a:t> ικανοτήτων και </a:t>
            </a:r>
            <a:r>
              <a:rPr lang="el-GR" sz="2400" dirty="0" err="1"/>
              <a:t>υπο</a:t>
            </a:r>
            <a:r>
              <a:rPr lang="el-GR" sz="2400" dirty="0"/>
              <a:t>-ικανοτήτων - η προσέγγιση από κάτω προς τα πάνω (</a:t>
            </a:r>
            <a:r>
              <a:rPr lang="el-GR" sz="2400" dirty="0" err="1"/>
              <a:t>bottom‑up</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lnSpcReduction="10000"/>
          </a:bodyPr>
          <a:lstStyle/>
          <a:p>
            <a:pPr marL="0" indent="0" algn="just">
              <a:lnSpc>
                <a:spcPct val="107000"/>
              </a:lnSpc>
              <a:spcAft>
                <a:spcPts val="800"/>
              </a:spcAft>
              <a:buNone/>
            </a:pPr>
            <a:endPar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el-GR" sz="2400" i="1" kern="0" dirty="0">
                <a:solidFill>
                  <a:srgbClr val="000000"/>
                </a:solidFill>
                <a:latin typeface="Calibri" panose="020F0502020204030204" pitchFamily="34" charset="0"/>
                <a:ea typeface="Calibri" panose="020F0502020204030204" pitchFamily="34" charset="0"/>
                <a:cs typeface="Calibri" panose="020F0502020204030204" pitchFamily="34" charset="0"/>
              </a:rPr>
              <a:t>Οι καθολικές ικανότητες </a:t>
            </a:r>
            <a:r>
              <a:rPr lang="el-GR" sz="2400" kern="0" dirty="0">
                <a:solidFill>
                  <a:srgbClr val="000000"/>
                </a:solidFill>
                <a:latin typeface="Calibri" panose="020F0502020204030204" pitchFamily="34" charset="0"/>
                <a:ea typeface="Calibri" panose="020F0502020204030204" pitchFamily="34" charset="0"/>
                <a:cs typeface="Calibri" panose="020F0502020204030204" pitchFamily="34" charset="0"/>
              </a:rPr>
              <a:t>μοντελοποίησης ορίζονται ως οι απαραίτητες ικανότητες για την εκτέλεση και τον προβληματισμό για ολόκληρη τη διαδικασία μοντελοποίησης, για την επίλυση τουλάχιστον εν μέρει ενός πραγματικού προβλήματος μέσω ενός μοντέλου που έχει αναπτύξει ο ίδιος, για τον προβληματισμό σχετικά με τη διαδικασία μοντελοποίησης χρησιμοποιώντας </a:t>
            </a:r>
            <a:r>
              <a:rPr lang="el-GR" sz="24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μεταγνώση</a:t>
            </a:r>
            <a:r>
              <a:rPr lang="el-GR" sz="2400" kern="0" dirty="0">
                <a:solidFill>
                  <a:srgbClr val="000000"/>
                </a:solidFill>
                <a:latin typeface="Calibri" panose="020F0502020204030204" pitchFamily="34" charset="0"/>
                <a:ea typeface="Calibri" panose="020F0502020204030204" pitchFamily="34" charset="0"/>
                <a:cs typeface="Calibri" panose="020F0502020204030204" pitchFamily="34" charset="0"/>
              </a:rPr>
              <a:t> και για την ανάπτυξη των συνδέσεων μεταξύ μαθηματικών και πραγματικότητας και της υποκειμενικότητας της μαθηματικής μοντελοποίησης. </a:t>
            </a:r>
          </a:p>
          <a:p>
            <a:pPr marL="0" indent="0" algn="just">
              <a:lnSpc>
                <a:spcPct val="107000"/>
              </a:lnSpc>
              <a:spcAft>
                <a:spcPts val="800"/>
              </a:spcAft>
              <a:buNone/>
            </a:pPr>
            <a:r>
              <a:rPr lang="el-GR" sz="2400" kern="0" dirty="0">
                <a:solidFill>
                  <a:srgbClr val="000000"/>
                </a:solidFill>
                <a:latin typeface="Calibri" panose="020F0502020204030204" pitchFamily="34" charset="0"/>
                <a:ea typeface="Calibri" panose="020F0502020204030204" pitchFamily="34" charset="0"/>
                <a:cs typeface="Calibri" panose="020F0502020204030204" pitchFamily="34" charset="0"/>
              </a:rPr>
              <a:t>Επιπλέον, οι κοινωνικές ικανότητες, όπως η ικανότητα εργασίας σε ομάδες και επικοινωνίας σχετικά με και μέσω των μαθηματικών, αποτελούν μέρος των καθολικών ικανοτήτων.</a:t>
            </a:r>
            <a:endParaRPr lang="el-GR" dirty="0"/>
          </a:p>
        </p:txBody>
      </p:sp>
    </p:spTree>
    <p:extLst>
      <p:ext uri="{BB962C8B-B14F-4D97-AF65-F5344CB8AC3E}">
        <p14:creationId xmlns:p14="http://schemas.microsoft.com/office/powerpoint/2010/main" val="338119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A4CA3C-9BCF-B5D1-55AF-63AC615ADF61}"/>
              </a:ext>
            </a:extLst>
          </p:cNvPr>
          <p:cNvSpPr>
            <a:spLocks noGrp="1"/>
          </p:cNvSpPr>
          <p:nvPr>
            <p:ph type="title"/>
          </p:nvPr>
        </p:nvSpPr>
        <p:spPr>
          <a:xfrm>
            <a:off x="677334" y="609600"/>
            <a:ext cx="8596668" cy="713362"/>
          </a:xfrm>
        </p:spPr>
        <p:txBody>
          <a:bodyPr>
            <a:normAutofit fontScale="90000"/>
          </a:bodyPr>
          <a:lstStyle/>
          <a:p>
            <a:pPr algn="ctr"/>
            <a:r>
              <a:rPr lang="el-GR" sz="2400" dirty="0"/>
              <a:t>Στοιχεία από μια συστηματική βιβλιογραφική ανασκόπηση για τις ικανότητες μαθηματικής μοντελοποίησης</a:t>
            </a:r>
          </a:p>
        </p:txBody>
      </p:sp>
      <p:sp>
        <p:nvSpPr>
          <p:cNvPr id="3" name="Θέση περιεχομένου 2">
            <a:extLst>
              <a:ext uri="{FF2B5EF4-FFF2-40B4-BE49-F238E27FC236}">
                <a16:creationId xmlns:a16="http://schemas.microsoft.com/office/drawing/2014/main" id="{8743F7B5-8F92-7E24-F6A5-2387D121FF48}"/>
              </a:ext>
            </a:extLst>
          </p:cNvPr>
          <p:cNvSpPr>
            <a:spLocks noGrp="1"/>
          </p:cNvSpPr>
          <p:nvPr>
            <p:ph idx="1"/>
          </p:nvPr>
        </p:nvSpPr>
        <p:spPr>
          <a:xfrm>
            <a:off x="677334" y="2353188"/>
            <a:ext cx="8596668" cy="4591941"/>
          </a:xfrm>
        </p:spPr>
        <p:txBody>
          <a:bodyPr>
            <a:normAutofit/>
          </a:bodyPr>
          <a:lstStyle/>
          <a:p>
            <a:pPr>
              <a:lnSpc>
                <a:spcPct val="107000"/>
              </a:lnSpc>
              <a:spcAft>
                <a:spcPts val="800"/>
              </a:spcAft>
            </a:pP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Cevikbas</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M.,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Kaiser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G., &amp;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Schukajlow</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S. (2022).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 systematic literature review of the current discussion on mathematical modelling competencies: State-of-the-art developments in conceptualizing, measuring, and fostering. </a:t>
            </a: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Educational </a:t>
            </a:r>
            <a:r>
              <a:rPr lang="el-GR" sz="1800" i="1" kern="100" dirty="0" err="1">
                <a:effectLst/>
                <a:latin typeface="Calibri" panose="020F0502020204030204" pitchFamily="34" charset="0"/>
                <a:ea typeface="Calibri" panose="020F0502020204030204" pitchFamily="34" charset="0"/>
                <a:cs typeface="Times New Roman" panose="02020603050405020304" pitchFamily="18" charset="0"/>
              </a:rPr>
              <a:t>Studies</a:t>
            </a: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 in </a:t>
            </a:r>
            <a:r>
              <a:rPr lang="el-GR" sz="1800" i="1" kern="100" dirty="0" err="1">
                <a:effectLst/>
                <a:latin typeface="Calibri" panose="020F0502020204030204" pitchFamily="34" charset="0"/>
                <a:ea typeface="Calibri" panose="020F0502020204030204" pitchFamily="34" charset="0"/>
                <a:cs typeface="Times New Roman" panose="02020603050405020304" pitchFamily="18" charset="0"/>
              </a:rPr>
              <a:t>Mathematics</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109</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(2), 205-236.</a:t>
            </a:r>
          </a:p>
        </p:txBody>
      </p:sp>
    </p:spTree>
    <p:extLst>
      <p:ext uri="{BB962C8B-B14F-4D97-AF65-F5344CB8AC3E}">
        <p14:creationId xmlns:p14="http://schemas.microsoft.com/office/powerpoint/2010/main" val="2867467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αναλυτική προσέγγιση για τη </a:t>
            </a:r>
            <a:r>
              <a:rPr lang="el-GR" sz="2400" dirty="0" err="1"/>
              <a:t>μοντελοποίηση</a:t>
            </a:r>
            <a:r>
              <a:rPr lang="el-GR" sz="2400" dirty="0"/>
              <a:t> ικανοτήτων και </a:t>
            </a:r>
            <a:r>
              <a:rPr lang="el-GR" sz="2400" dirty="0" err="1"/>
              <a:t>υπο</a:t>
            </a:r>
            <a:r>
              <a:rPr lang="el-GR" sz="2400" dirty="0"/>
              <a:t>-ικανοτήτων - η προσέγγιση από κάτω προς τα πάνω (</a:t>
            </a:r>
            <a:r>
              <a:rPr lang="el-GR" sz="2400" dirty="0" err="1"/>
              <a:t>bottom‑up</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just">
              <a:lnSpc>
                <a:spcPct val="107000"/>
              </a:lnSpc>
              <a:spcAft>
                <a:spcPts val="800"/>
              </a:spcAft>
              <a:buNone/>
            </a:pP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Οι επιμέρους ικανότητες </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της μαθηματικής μοντελοποίησης σχετίζονται με τον κύκλο μοντελοποίησης, για τον οποίο υπάρχουν διαφορετικές περιγραφές, συμπεριλαμβανομένων των διαφορετικών ικανοτήτων που είναι απαραίτητες για την εκτέλεση μεμονωμένων βημάτων του κύκλου μοντελοποίησης.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Με βάση την πρώιμη εργασία των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Blum</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Kaiser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(1997) και τις επακόλουθες εκτενείς εμπειρικές μελέτες, οι ακόλουθες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υπο</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-ικανότητες της ικανότητας μοντελοποίησης διακρίθηκαν από τον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Kaiser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(2007, σελ. 111) και παρόμοια από τον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Maaί</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(2006):</a:t>
            </a:r>
            <a:endParaRPr lang="el-GR" dirty="0"/>
          </a:p>
        </p:txBody>
      </p:sp>
    </p:spTree>
    <p:extLst>
      <p:ext uri="{BB962C8B-B14F-4D97-AF65-F5344CB8AC3E}">
        <p14:creationId xmlns:p14="http://schemas.microsoft.com/office/powerpoint/2010/main" val="2598064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αναλυτική προσέγγιση για τη </a:t>
            </a:r>
            <a:r>
              <a:rPr lang="el-GR" sz="2400" dirty="0" err="1"/>
              <a:t>μοντελοποίηση</a:t>
            </a:r>
            <a:r>
              <a:rPr lang="el-GR" sz="2400" dirty="0"/>
              <a:t> ικανοτήτων και </a:t>
            </a:r>
            <a:r>
              <a:rPr lang="el-GR" sz="2400" dirty="0" err="1"/>
              <a:t>υπο</a:t>
            </a:r>
            <a:r>
              <a:rPr lang="el-GR" sz="2400" dirty="0"/>
              <a:t>-ικανοτήτων - η προσέγγιση από κάτω προς τα πάνω (</a:t>
            </a:r>
            <a:r>
              <a:rPr lang="el-GR" sz="2400" dirty="0" err="1"/>
              <a:t>bottom‑up</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Ικανότητες για την κατανόηση προβλημάτων του πραγματικού κόσμου και την ανάπτυξη ενός πραγματικού μοντέλου</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Ικανότητες δημιουργίας μαθηματικού μοντέλου έξω από μοντέλο πραγματικού κόσμου</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Ικανότητες επίλυσης μαθηματικών προβλημάτων μέσα σε ένα μαθηματικό μοντέλο</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Ικανότητες για την ερμηνεία των μαθηματικών αποτελεσμάτων σε ένα πραγματικό μοντέλο ή μια πραγματική κατάσταση</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Ικανότητες αμφισβήτησης της αναπτυγμένης λύσης και διενέργειας της διαδικασίας μοντελοποίησης ξανά, εάν είναι απαραίτητο</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2095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0"/>
            <a:ext cx="8828173" cy="1138423"/>
          </a:xfrm>
        </p:spPr>
        <p:txBody>
          <a:bodyPr>
            <a:normAutofit fontScale="90000"/>
          </a:bodyPr>
          <a:lstStyle/>
          <a:p>
            <a:pPr algn="ctr"/>
            <a:r>
              <a:rPr lang="el-GR" sz="2400" dirty="0"/>
              <a:t>Μια αναλυτική προσέγγιση για τη </a:t>
            </a:r>
            <a:r>
              <a:rPr lang="el-GR" sz="2400" dirty="0" err="1"/>
              <a:t>μοντελοποίηση</a:t>
            </a:r>
            <a:r>
              <a:rPr lang="el-GR" sz="2400" dirty="0"/>
              <a:t> ικανοτήτων και </a:t>
            </a:r>
            <a:r>
              <a:rPr lang="el-GR" sz="2400" dirty="0" err="1"/>
              <a:t>υπο</a:t>
            </a:r>
            <a:r>
              <a:rPr lang="el-GR" sz="2400" dirty="0"/>
              <a:t>-ικανοτήτων - η προσέγγιση από κάτω προς τα πάνω (</a:t>
            </a:r>
            <a:r>
              <a:rPr lang="el-GR" sz="2400" dirty="0" err="1"/>
              <a:t>bottom‑up</a:t>
            </a:r>
            <a:r>
              <a:rPr lang="el-GR" sz="2400" dirty="0"/>
              <a:t>)</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lnSpcReduction="1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Λόγω της έντονης αναφοράς σε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υπο</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-ικανότητες ως μέρος της ικανότητας κατασκευής, αυτή η προσέγγιση ονομάζεται αναλυτική προσέγγιση ή, σύμφωνα με τους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Niss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Blum</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(2020), «προσέγγιση από κάτω προς τα πάνω» (σελ. 80).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Stillman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(2015) σημείωσαν στη συνοπτική περιγραφή αυτής της προοπτικής τον περιεκτικό χαρακτήρα αυτής της προσέγγισης, αναφερόμενοι στην πρώιμη ανάπτυξη εργαλείων αξιολόγησης με στοιχεία πολλαπλής επιλογής που αντιστοιχίζονται σε δείκτες κάθε επιμέρους ικανότητας (π.χ.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Haines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1993), που υιοθετήθηκαν από περαιτέρω μελέτες. Επιπλέον, διακρίθηκαν διαφορετικά επίπεδα ικανότητας μοντελοποίησης με βάση, για παράδειγμα, διάφορα εργαλεία τεστ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Maaί</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2006;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Kaiser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2007)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μεταγνωστικά</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πλαίσια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Stillman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2011).</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2000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a:bodyPr>
          <a:lstStyle/>
          <a:p>
            <a:pPr algn="ctr"/>
            <a:r>
              <a:rPr lang="el-GR" sz="2400" dirty="0"/>
              <a:t>Ερευνητικά ερωτήματα του άρθρου</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Με βάση τα προαναφερθέντα θεωρητικά πλαίσια για την εννοιολόγηση των ικανοτήτων μοντελοποίησης και των τρόπων μέτρησης και ενίσχυσής τους, η μελέτη αυτή έκανε συστηματική ανασκόπηση στην υπάρχουσα βιβλιογραφία στον τομέα των ικανοτήτων μοντελοποίησης.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Προκειμένου να διερευνηθεί ποια πρόοδος έχει σημειωθεί στην έρευνα τις τελευταίες δεκαετίες, οι συγγραφείς προσπάθησαν να απαντήσουν στα ακόλουθα ερευνητικά ερωτήματα και να τα αναλύσουν στη διάρκεια του χρόνου (δηλαδή τις τελευταίες τρεις δεκαετίες):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5725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a:bodyPr>
          <a:lstStyle/>
          <a:p>
            <a:pPr algn="ctr"/>
            <a:r>
              <a:rPr lang="el-GR" sz="2400" dirty="0"/>
              <a:t>Ερευνητικά ερωτήματα του άρθρου</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ctr">
              <a:lnSpc>
                <a:spcPct val="107000"/>
              </a:lnSpc>
              <a:spcAft>
                <a:spcPts val="800"/>
              </a:spcAft>
              <a:buNone/>
            </a:pP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Χαρακτηριστικά μελέτης και μεθοδολογίες έρευνας</a:t>
            </a:r>
            <a:endPar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Πώς κατανέμονται οι μελέτες για τις δεξιότητες μοντελοποίησης και πώς μπορούν να χαρακτηριστούν από τη χώρα προέλευσης των συγγραφέων, την εμφάνιση με την πάροδο του χρόνου, το είδος της εργασίας (θεωρητική ή εμπειρική, εργασίες πρακτικών συνεδρίων ή δημοσιεύσεις περιοδικών), τη χρήση ερευνητικών μεθόδων, εμπλεκόμενο μορφωτικό επίπεδο, προηγούμενη εμπειρία μοντελοποίησης πριν από την υλοποίηση της μελέτης και τύπος εργασίας μοντελοποίησης που χρησιμοποιήθηκε;</a:t>
            </a:r>
          </a:p>
        </p:txBody>
      </p:sp>
    </p:spTree>
    <p:extLst>
      <p:ext uri="{BB962C8B-B14F-4D97-AF65-F5344CB8AC3E}">
        <p14:creationId xmlns:p14="http://schemas.microsoft.com/office/powerpoint/2010/main" val="2073882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a:bodyPr>
          <a:lstStyle/>
          <a:p>
            <a:pPr algn="ctr"/>
            <a:r>
              <a:rPr lang="el-GR" sz="2400" dirty="0"/>
              <a:t>Ερευνητικά ερωτήματα του άρθρου</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ctr">
              <a:lnSpc>
                <a:spcPct val="107000"/>
              </a:lnSpc>
              <a:spcAft>
                <a:spcPts val="800"/>
              </a:spcAft>
              <a:buNone/>
            </a:pP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Χαρακτηριστικά των μελετών που αφορούν την εννοιολόγηση, τη μέτρηση και την ενίσχυση των ικανοτήτων μοντελοποίησης</a:t>
            </a:r>
          </a:p>
          <a:p>
            <a:pPr marL="0" indent="0" algn="ctr">
              <a:lnSpc>
                <a:spcPct val="107000"/>
              </a:lnSpc>
              <a:spcAft>
                <a:spcPts val="800"/>
              </a:spcAft>
              <a:buNone/>
            </a:pPr>
            <a:endPar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Πώς έχουν αντιληφθεί οι ερευνητές τις ικανότητες μοντελοποίησης; Οι θεωρητικές προοπτικές που προσδιορίζονται και περιγράφονται στα θεωρητικά πλαίσια αντικατοπτρίζονται και στις διάφορες εμπειρικές μελέτες; Οι ικανότητες μοντελοποίησης θεωρούνται ως μια ολιστική κατασκευή ή διαφοροποιούνται περαιτέρω ως αναλυτικές κατασκευές χρησιμοποιώντας διάφορες επιμέρους ικανότητες;</a:t>
            </a:r>
          </a:p>
        </p:txBody>
      </p:sp>
    </p:spTree>
    <p:extLst>
      <p:ext uri="{BB962C8B-B14F-4D97-AF65-F5344CB8AC3E}">
        <p14:creationId xmlns:p14="http://schemas.microsoft.com/office/powerpoint/2010/main" val="2431727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a:bodyPr>
          <a:lstStyle/>
          <a:p>
            <a:pPr algn="ctr"/>
            <a:r>
              <a:rPr lang="el-GR" sz="2400" dirty="0"/>
              <a:t>Ερευνητικά ερωτήματα του άρθρου</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just">
              <a:lnSpc>
                <a:spcPct val="107000"/>
              </a:lnSpc>
              <a:spcAft>
                <a:spcPts val="800"/>
              </a:spcAft>
              <a:buNone/>
            </a:pP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Ποια εργαλεία για τη μέτρηση των ικανοτήτων μοντελοποίησης έχουν χρησιμοποιήσει οι ερευνητές για τη μελέτη των ικανοτήτων μοντελοποίησης (υποψήφιων) εκπαιδευτικών ή μαθητών; Συγκεκριμένα, ποιοι τύποι εργαλείων και μέθοδοι συλλογής δεδομένων χρησιμοποιήθηκαν, ποιες ήταν οι ομάδες στόχευσης και ποια ήταν τα μεγέθη του δείγματος;</a:t>
            </a:r>
            <a:endPar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el-GR" sz="2400" i="1"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Ποιες παρεμβάσεις για την ενίσχυση και τη μέτρηση των ικανοτήτων μοντελοποίησης έχουν χρησιμοποιήσει οι ερευνητές για να υποστηρίξουν τις ικανότητες μοντελοποίησης (υποψήφιων) εκπαιδευτικών ή μαθητών;</a:t>
            </a:r>
          </a:p>
        </p:txBody>
      </p:sp>
    </p:spTree>
    <p:extLst>
      <p:ext uri="{BB962C8B-B14F-4D97-AF65-F5344CB8AC3E}">
        <p14:creationId xmlns:p14="http://schemas.microsoft.com/office/powerpoint/2010/main" val="2797572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ανάλυση αποκάλυψε ότι η πλειονότητα των μελετών που εξετάστηκαν (79%, n = 59) συνέβαλαν στη συζήτηση για την ενίσχυση των ικανοτήτων μοντελοποίησης σχεδιάζοντας, αναπτύσσοντας, δοκιμάζοντας ή συζητώντας διάφορες δραστηριότητες, συμπεριλαμβανομένων συστάσεων για τη βελτίωση αυτών των δραστηριοτήτων. Οι υπόλοιπες 16 μελέτες (21%) δεν ανέφεραν αποτελέσματα σχετικά με την ενίσχυση των ικανοτήτων μοντελοποίησης. Οι δραστηριότητες που προτείνονται στις αναθεωρημένες μελέτες για την ενίσχυση των ικανοτήτων μοντελοποίησης θα μπορούσαν να χωριστούν σε οκτώ ομάδες (βλ. Πίνακα 8).</a:t>
            </a:r>
          </a:p>
        </p:txBody>
      </p:sp>
    </p:spTree>
    <p:extLst>
      <p:ext uri="{BB962C8B-B14F-4D97-AF65-F5344CB8AC3E}">
        <p14:creationId xmlns:p14="http://schemas.microsoft.com/office/powerpoint/2010/main" val="3253464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pic>
        <p:nvPicPr>
          <p:cNvPr id="5" name="Θέση περιεχομένου 4">
            <a:extLst>
              <a:ext uri="{FF2B5EF4-FFF2-40B4-BE49-F238E27FC236}">
                <a16:creationId xmlns:a16="http://schemas.microsoft.com/office/drawing/2014/main" id="{D58D74C5-D44B-CE2D-4011-F07CB3475161}"/>
              </a:ext>
            </a:extLst>
          </p:cNvPr>
          <p:cNvPicPr>
            <a:picLocks noGrp="1" noChangeAspect="1"/>
          </p:cNvPicPr>
          <p:nvPr>
            <p:ph idx="1"/>
          </p:nvPr>
        </p:nvPicPr>
        <p:blipFill>
          <a:blip r:embed="rId2"/>
          <a:stretch>
            <a:fillRect/>
          </a:stretch>
        </p:blipFill>
        <p:spPr>
          <a:xfrm>
            <a:off x="1120220" y="1874521"/>
            <a:ext cx="8873791" cy="4150302"/>
          </a:xfrm>
        </p:spPr>
      </p:pic>
    </p:spTree>
    <p:extLst>
      <p:ext uri="{BB962C8B-B14F-4D97-AF65-F5344CB8AC3E}">
        <p14:creationId xmlns:p14="http://schemas.microsoft.com/office/powerpoint/2010/main" val="2020901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pic>
        <p:nvPicPr>
          <p:cNvPr id="7" name="Θέση περιεχομένου 6">
            <a:extLst>
              <a:ext uri="{FF2B5EF4-FFF2-40B4-BE49-F238E27FC236}">
                <a16:creationId xmlns:a16="http://schemas.microsoft.com/office/drawing/2014/main" id="{BF97C6A4-963F-67AC-2073-8FF4F950A24A}"/>
              </a:ext>
            </a:extLst>
          </p:cNvPr>
          <p:cNvPicPr>
            <a:picLocks noGrp="1" noChangeAspect="1"/>
          </p:cNvPicPr>
          <p:nvPr>
            <p:ph idx="1"/>
          </p:nvPr>
        </p:nvPicPr>
        <p:blipFill>
          <a:blip r:embed="rId2"/>
          <a:stretch>
            <a:fillRect/>
          </a:stretch>
        </p:blipFill>
        <p:spPr>
          <a:xfrm>
            <a:off x="299627" y="1714500"/>
            <a:ext cx="10389542" cy="3649069"/>
          </a:xfrm>
        </p:spPr>
      </p:pic>
    </p:spTree>
    <p:extLst>
      <p:ext uri="{BB962C8B-B14F-4D97-AF65-F5344CB8AC3E}">
        <p14:creationId xmlns:p14="http://schemas.microsoft.com/office/powerpoint/2010/main" val="354412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596668" cy="489626"/>
          </a:xfrm>
        </p:spPr>
        <p:txBody>
          <a:bodyPr>
            <a:normAutofit/>
          </a:bodyPr>
          <a:lstStyle/>
          <a:p>
            <a:pPr algn="ctr"/>
            <a:r>
              <a:rPr lang="el-GR" sz="2400" dirty="0"/>
              <a:t>Περίληψη</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06082" y="1334391"/>
            <a:ext cx="8596668" cy="4699579"/>
          </a:xfrm>
        </p:spPr>
        <p:txBody>
          <a:bodyPr/>
          <a:lstStyle/>
          <a:p>
            <a:pPr marL="0" indent="0" algn="just">
              <a:lnSpc>
                <a:spcPct val="107000"/>
              </a:lnSpc>
              <a:spcAft>
                <a:spcPts val="800"/>
              </a:spcAft>
              <a:buNone/>
            </a:pPr>
            <a:r>
              <a:rPr lang="el-GR" sz="2400" kern="0" dirty="0">
                <a:effectLst/>
                <a:latin typeface="Calibri" panose="020F0502020204030204" pitchFamily="34" charset="0"/>
                <a:ea typeface="Calibri" panose="020F0502020204030204" pitchFamily="34" charset="0"/>
                <a:cs typeface="Calibri" panose="020F0502020204030204" pitchFamily="34" charset="0"/>
              </a:rPr>
              <a:t>Τις τελευταίες δεκαετίες, για την έρευνα  στη διδασκαλία και τη μάθηση της μαθηματικής μοντελοποίησης και των εφαρμογών της, οι ικανότητες μαθηματικής μοντελοποίησης αναδεικνύονται </a:t>
            </a:r>
            <a:r>
              <a:rPr lang="el-GR" sz="2400" kern="0" dirty="0" err="1">
                <a:effectLst/>
                <a:latin typeface="Calibri" panose="020F0502020204030204" pitchFamily="34" charset="0"/>
                <a:ea typeface="Calibri" panose="020F0502020204030204" pitchFamily="34" charset="0"/>
                <a:cs typeface="Calibri" panose="020F0502020204030204" pitchFamily="34" charset="0"/>
              </a:rPr>
              <a:t>σ’ένα</a:t>
            </a:r>
            <a:r>
              <a:rPr lang="el-GR" sz="2400" kern="0" dirty="0">
                <a:effectLst/>
                <a:latin typeface="Calibri" panose="020F0502020204030204" pitchFamily="34" charset="0"/>
                <a:ea typeface="Calibri" panose="020F0502020204030204" pitchFamily="34" charset="0"/>
                <a:cs typeface="Calibri" panose="020F0502020204030204" pitchFamily="34" charset="0"/>
              </a:rPr>
              <a:t> σημαντικό αντικείμενο. </a:t>
            </a:r>
          </a:p>
          <a:p>
            <a:pPr marL="0" indent="0" algn="just">
              <a:lnSpc>
                <a:spcPct val="107000"/>
              </a:lnSpc>
              <a:spcAft>
                <a:spcPts val="800"/>
              </a:spcAft>
              <a:buNone/>
            </a:pPr>
            <a:r>
              <a:rPr lang="el-GR" sz="2400" kern="0" dirty="0">
                <a:effectLst/>
                <a:latin typeface="Calibri" panose="020F0502020204030204" pitchFamily="34" charset="0"/>
                <a:ea typeface="Calibri" panose="020F0502020204030204" pitchFamily="34" charset="0"/>
                <a:cs typeface="Calibri" panose="020F0502020204030204" pitchFamily="34" charset="0"/>
              </a:rPr>
              <a:t>Ωστόσο, η τρέχουσα έρευνα στο θέμα αυτό είναι ποικίλη, προτείνονται διαφορετικά θεωρητικά πλαίσια και ποικίλα ερευνητικά σχέδια για τη μέτρηση και την ενίσχυση των ικανοτήτων μοντελοποίησης.</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10210818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pic>
        <p:nvPicPr>
          <p:cNvPr id="6" name="Θέση περιεχομένου 5">
            <a:extLst>
              <a:ext uri="{FF2B5EF4-FFF2-40B4-BE49-F238E27FC236}">
                <a16:creationId xmlns:a16="http://schemas.microsoft.com/office/drawing/2014/main" id="{EEB0FAF1-B5E7-56C1-2780-42C68BF6A64F}"/>
              </a:ext>
            </a:extLst>
          </p:cNvPr>
          <p:cNvPicPr>
            <a:picLocks noGrp="1" noChangeAspect="1"/>
          </p:cNvPicPr>
          <p:nvPr>
            <p:ph idx="1"/>
          </p:nvPr>
        </p:nvPicPr>
        <p:blipFill>
          <a:blip r:embed="rId2"/>
          <a:stretch>
            <a:fillRect/>
          </a:stretch>
        </p:blipFill>
        <p:spPr>
          <a:xfrm>
            <a:off x="297691" y="2354580"/>
            <a:ext cx="9533000" cy="3070886"/>
          </a:xfrm>
        </p:spPr>
      </p:pic>
    </p:spTree>
    <p:extLst>
      <p:ext uri="{BB962C8B-B14F-4D97-AF65-F5344CB8AC3E}">
        <p14:creationId xmlns:p14="http://schemas.microsoft.com/office/powerpoint/2010/main" val="627354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pic>
        <p:nvPicPr>
          <p:cNvPr id="7" name="Θέση περιεχομένου 6">
            <a:extLst>
              <a:ext uri="{FF2B5EF4-FFF2-40B4-BE49-F238E27FC236}">
                <a16:creationId xmlns:a16="http://schemas.microsoft.com/office/drawing/2014/main" id="{EBE83796-15D9-205F-0D9E-A116959E2BCB}"/>
              </a:ext>
            </a:extLst>
          </p:cNvPr>
          <p:cNvPicPr>
            <a:picLocks noGrp="1" noChangeAspect="1"/>
          </p:cNvPicPr>
          <p:nvPr>
            <p:ph idx="1"/>
          </p:nvPr>
        </p:nvPicPr>
        <p:blipFill>
          <a:blip r:embed="rId2"/>
          <a:stretch>
            <a:fillRect/>
          </a:stretch>
        </p:blipFill>
        <p:spPr>
          <a:xfrm>
            <a:off x="189192" y="2530310"/>
            <a:ext cx="10406417" cy="2604604"/>
          </a:xfrm>
        </p:spPr>
      </p:pic>
    </p:spTree>
    <p:extLst>
      <p:ext uri="{BB962C8B-B14F-4D97-AF65-F5344CB8AC3E}">
        <p14:creationId xmlns:p14="http://schemas.microsoft.com/office/powerpoint/2010/main" val="2140020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lnSpcReduction="2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Αναλυτικά, περίπου οι μισές μελέτες (48%, n = 36) σχεδίασαν ή/και χρησιμοποίησαν στρατηγικές κατάρτισης (π.χ. μαθήματα/σεμινάρια μοντελοποίησης, διδακτικές μονάδες, προγράμματα επαγγελματικής ανάπτυξης και έργα μοντελοποίησης) για την ενίσχυση των ικανοτήτων μοντελοποίησης των μαθητών.</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Οι περισσότεροι ερευνητές διεξήγαγαν μελέτες ως μέρος συνεχιζόμενων διδακτικών δραστηριοτήτων (σε σχολεία ή πανεπιστήμια) ή έργα προσανατολισμένα στη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ή σχεδίασαν συγκεκριμένες διδακτικές μονάδες που στοχεύουν στην ενίσχυση των ικανοτήτων των μαθητών ως προς 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Όσον αφορά τις εργασίες μοντελοποίησης, περίπου το ένα τρίτο των μελετών (31%, n = 23) διαπίστωσαν ότι η ανάπτυξη έργων μοντελοποίησης υποστήριξε τις ικανότητες μοντελοποίησης των μαθητών.</a:t>
            </a:r>
          </a:p>
        </p:txBody>
      </p:sp>
    </p:spTree>
    <p:extLst>
      <p:ext uri="{BB962C8B-B14F-4D97-AF65-F5344CB8AC3E}">
        <p14:creationId xmlns:p14="http://schemas.microsoft.com/office/powerpoint/2010/main" val="4281989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Περίπου το 9% (n = 7) των μελετών που εξετάστηκαν ανέφεραν ότι οι ψυχολογικοί παράγοντες (π.χ., τα κίνητρα, η αυτό-αποτελεσματικότητα, οι στάσεις και οι πεποιθήσεις) μπορούν να επηρεάσουν τις ικανότητες μοντελοποίησης των μαθητών. Περίπου το 9% (n = 7) των μελετών που εξετάστηκαν ανέφεραν ότι ψυχολογικοί παράγοντες (π.χ. κίνητρα,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αυτο</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-αποτελεσματικότητα, στάσεις και πεποιθήσεις) μπορούν να επηρεάσουν τις ικανότητες μοντελοποίησης των μαθητών.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ανάλυση έδειξε ότι οι μελέτες βρήκαν θετικές συσχετίσεις μεταξύ των ικανοτήτων μοντελοποίησης των μαθητών και των επιπέδων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αυτο</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-αποτελεσματικότητας και κινήτρων, καθώς και των στάσεων και των πεποιθήσεών τους απέναντι στη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644297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Επιπλέον, 6 επιλέξιμες μελέτες (8%) ανέφεραν ότι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μεταγνωστικοί</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παράγοντες επηρέασαν τις ικανότητες μοντελοποίησης των συμμετεχόντων στη μελέτη. Μερικές μελέτες (5%, n = 4) επικεντρώθηκαν στις επιπτώσεις των ψηφιακών τεχνολογιών/εργαλείων στις ικανότητες μοντελοποίησης.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Τα αποτελέσματα έδειξαν ότι η χρήση ψηφιακών συσκευών, όπως προγραμματιζόμενες αριθμομηχανές, ειδικό μαθηματικό λογισμικό (π.χ. MATLAB) και λογισμικό δυναμικής γεωμετρίας (π.χ.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GeoGebra</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ενίσχυσε τις ικανότητες μοντελοποίησης των μαθητών.</a:t>
            </a:r>
          </a:p>
        </p:txBody>
      </p:sp>
    </p:spTree>
    <p:extLst>
      <p:ext uri="{BB962C8B-B14F-4D97-AF65-F5344CB8AC3E}">
        <p14:creationId xmlns:p14="http://schemas.microsoft.com/office/powerpoint/2010/main" val="2334228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Τρεις άλλες επιλέξιμες μελέτες (4%) συζήτησαν την αποτελεσματικότητα των ολιστικών και ατομικιστικών προσεγγίσεων για την υποστήριξη των ικανοτήτων μοντελοποίησης, τις οποίες αναφέρουμε λεπτομερώς λόγω της συνάφειάς τους με την θεωρητική συζήτηση: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Τα εμπειρικά αποτελέσματα αυτών των μελετών έδειξαν ότι και οι δύο προσεγγίσεις ενισχύουν τις ικανότητες των μαθητών στη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παρόλο που και οι δύο προσεγγίσεις έχουν αδυναμίες και δυνατά σημεία. </a:t>
            </a:r>
          </a:p>
        </p:txBody>
      </p:sp>
    </p:spTree>
    <p:extLst>
      <p:ext uri="{BB962C8B-B14F-4D97-AF65-F5344CB8AC3E}">
        <p14:creationId xmlns:p14="http://schemas.microsoft.com/office/powerpoint/2010/main" val="9088354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Αποτελέσματα σχετικά με την ενίσχυση των ικανοτήτων μοντελοποίησης (ερευνητική ερώτηση 4)</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lnSpcReduction="1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Kaiser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Brand</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(2015) βρήκαν στη σύγκριση και των δύο προσεγγίσεων ότι η ολιστική προσέγγιση είχε μεγαλύτερα αποτελέσματα στην ερμηνεία και την επικύρωση, η ατομικιστική προσέγγιση είχε μεγαλύτερα αποτελέσματα στη μαθηματική εργασία και υπήρχαν μικτά αποτελέσματα στη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μαθηματοποίηση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στην απλοποίηση.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Επιπλέον, η ολιστική προσέγγιση φάνηκε να είναι πιο αποτελεσματική από την ατομικιστική προσέγγιση για μαθητές που έχουν σχετικά χαμηλή επίδοση στα μαθηματικά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Brand</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2014). Για να συνοψίσουμε, από μια αναπτυξιακή προοπτική,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Blomhøj</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Jensen</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(2003) τόνισαν τη σημασία μιας ισορροπίας μεταξύ ολιστικής και ατομικιστικής προσέγγισης για την ενίσχυση των ικανοτήτων μοντελοποίησης των μαθητών.</a:t>
            </a:r>
          </a:p>
        </p:txBody>
      </p:sp>
    </p:spTree>
    <p:extLst>
      <p:ext uri="{BB962C8B-B14F-4D97-AF65-F5344CB8AC3E}">
        <p14:creationId xmlns:p14="http://schemas.microsoft.com/office/powerpoint/2010/main" val="9132818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Συμβολή αυτού του ειδικού τεύχους στη συζήτηση για τις ικανότητες μοντελοποίησης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85000" lnSpcReduction="1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πρώτη ομάδα εργασιών παρουσίασε εργαλεία αξιολόγησης για τη μέτρηση των ικανοτήτων μοντελοποίησης. Με βάση την εννοιολόγηση των ικανοτήτων μοντελοποίησης,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Brady</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Jung</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(2022) ανέπτυξαν ένα εργαλείο αξιολόγησης για την ανάλυση των πολιτισμών μοντελοποίησης στην τάξη.</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ποσοτική τους ανάλυση των δραστηριοτήτων μοντελοποίησης μαθητών δευτεροβάθμιας εκπαίδευσης έδειξε διαφορές μεταξύ των πολιτισμών της τάξης και αποκάλυψε αλλαγές στις κουλτούρες μέσα σε μια τάξη. Η ποιοτική τους ανάλυση του λόγου των μαθητών κατά την παρουσίαση των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λύσεών</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τους στις τάξεις προσέφερε μια εξήγηση για το φαινόμενο που προσδιορίστηκε από την ποσοτική ανάλυση.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Brady</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Jung</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ερμήνευσαν αυτά τα αποτελέσματα ως ενδεικτικά της εγκυρότητας του εργαλείου μέτρησης. Η νέα συνεισφορά αυτής της μελέτης υπογραμμίζει τη σημασία της χρήσης αυτού του νέου εργαλείου αξιολόγησης για την ανάλυση των πολιτισμών μοντελοποίησης στην τάξη σε μελλοντικές μελέτες.</a:t>
            </a:r>
          </a:p>
        </p:txBody>
      </p:sp>
    </p:spTree>
    <p:extLst>
      <p:ext uri="{BB962C8B-B14F-4D97-AF65-F5344CB8AC3E}">
        <p14:creationId xmlns:p14="http://schemas.microsoft.com/office/powerpoint/2010/main" val="38900420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Συμβολή αυτού του ειδικού τεύχους στη συζήτηση για τις ικανότητες μοντελοποίησης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lnSpcReduction="2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δημιουργικότητα των μαθητών, ως ερευνητικό πεδίο με μακρά παράδοση, σπάνια έχει αναλυθεί σε σχέση με τις ικανότητες μαθηματικής μοντελοποίησης στο παρελθόν.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Lu</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Kaiser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(2022) προσδιόρισαν τη σημασία της δημιουργικότητας για την αξιολόγηση των ικανοτήτων μοντελοποίησης και αξιολόγησαν τις δημιουργικές λύσεις των μαθητών σε προβλήματα μοντελοποίησης αναλύοντας τρεις κεντρικές διαστάσεις της μαθηματικής δημιουργικότητας: χρησιμότητα, ευχέρεια και πρωτοτυπία.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ανάλυσή τους στις απαντήσεις των μαθητών της ανώτερης δευτεροβάθμιας εκπαίδευσης έδειξε μια στενή σχέση μεταξύ της ευχέρειας και της πρωτοτυπίας, η οποία έχει σημαντικές θεωρητικές επιπτώσεις για την αξιολόγηση των ικανοτήτων μοντελοποίησης και τη σχέση μεταξύ παραγόντων που συμβάλλουν στη μαθηματική δημιουργικότητα.</a:t>
            </a:r>
          </a:p>
        </p:txBody>
      </p:sp>
    </p:spTree>
    <p:extLst>
      <p:ext uri="{BB962C8B-B14F-4D97-AF65-F5344CB8AC3E}">
        <p14:creationId xmlns:p14="http://schemas.microsoft.com/office/powerpoint/2010/main" val="26868441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Συμβολή αυτού του ειδικού τεύχους στη συζήτηση για τις ικανότητες μοντελοποίησης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δεύτερη ομάδα άρθρων εξέτασε διάφορες προσεγγίσεις για την ενίσχυση των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υποδεξιοτήτων</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μοντελοποίησης.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Geiger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Galbraith</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Niss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(2022) ανέπτυξαν ένα πλαίσιο σχεδίασης και υλοποίησης εργασιών για εργασίες μαθηματικής μοντελοποίησης με στόχο την υποστήριξη της ικανότητας εκπαιδευτικής μοντελοποίησης των εν ενεργεία εκπαιδευτικών. Ο πυρήνας αυτής της προσέγγισης ήταν η συνεργασία ερευνητή-εκπαιδευτικού για μεγάλο χρονικό διάστημα.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Τα αποτελέσματα αυτής της μελέτης έχουν θεωρητικές επιπτώσεις για την υλοποίηση έρευνας που συνδέει τις ροές έρευνας σχεδιασμού εργασιών και υλοποίησης εργασιών σε ένα κοινό μοντέλο. Επιπλέον, αυτή η έρευνα επέκτεινε την έννοια της παιδαγωγικής ικανότητας από τον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αριθμητισμό</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στην ικανότητα μαθηματικής μοντελοποίησης.</a:t>
            </a:r>
          </a:p>
        </p:txBody>
      </p:sp>
    </p:spTree>
    <p:extLst>
      <p:ext uri="{BB962C8B-B14F-4D97-AF65-F5344CB8AC3E}">
        <p14:creationId xmlns:p14="http://schemas.microsoft.com/office/powerpoint/2010/main" val="200571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596668" cy="489626"/>
          </a:xfrm>
        </p:spPr>
        <p:txBody>
          <a:bodyPr>
            <a:normAutofit/>
          </a:bodyPr>
          <a:lstStyle/>
          <a:p>
            <a:pPr algn="ctr"/>
            <a:r>
              <a:rPr lang="el-GR" sz="2400" dirty="0"/>
              <a:t>Περίληψη</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06082" y="1334391"/>
            <a:ext cx="8596668" cy="4699579"/>
          </a:xfrm>
        </p:spPr>
        <p:txBody>
          <a:bodyPr>
            <a:normAutofit fontScale="92500" lnSpcReduction="10000"/>
          </a:bodyPr>
          <a:lstStyle/>
          <a:p>
            <a:pPr marL="0" indent="0" algn="just">
              <a:lnSpc>
                <a:spcPct val="107000"/>
              </a:lnSpc>
              <a:spcAft>
                <a:spcPts val="800"/>
              </a:spcAft>
              <a:buNone/>
            </a:pPr>
            <a:r>
              <a:rPr lang="el-GR" sz="2400" kern="0" dirty="0">
                <a:effectLst/>
                <a:latin typeface="Calibri" panose="020F0502020204030204" pitchFamily="34" charset="0"/>
                <a:ea typeface="Calibri" panose="020F0502020204030204" pitchFamily="34" charset="0"/>
                <a:cs typeface="Calibri" panose="020F0502020204030204" pitchFamily="34" charset="0"/>
              </a:rPr>
              <a:t>Σε αυτό το άρθρο παρουσιάζεται μια συστηματική βιβλιογραφική ανασκόπηση σχετικά με τις ικανότητες μοντελοποίησης που δημοσιεύτηκαν τις τελευταίες δύο δεκαετίες. </a:t>
            </a:r>
          </a:p>
          <a:p>
            <a:pPr marL="0" indent="0" algn="just">
              <a:lnSpc>
                <a:spcPct val="107000"/>
              </a:lnSpc>
              <a:spcAft>
                <a:spcPts val="800"/>
              </a:spcAft>
              <a:buNone/>
            </a:pPr>
            <a:r>
              <a:rPr lang="el-GR" sz="2400" kern="0" dirty="0">
                <a:effectLst/>
                <a:latin typeface="Calibri" panose="020F0502020204030204" pitchFamily="34" charset="0"/>
                <a:ea typeface="Calibri" panose="020F0502020204030204" pitchFamily="34" charset="0"/>
                <a:cs typeface="Calibri" panose="020F0502020204030204" pitchFamily="34" charset="0"/>
              </a:rPr>
              <a:t>Η έρευνα αυτή βασίζεται σε μια ανάλυση κειμένου 75 μελετών, οι οποίες επιλέχθηκαν από σημαντικές βάσεις δεδομένων και δημοσιεύθηκαν στα Αγγλικά. </a:t>
            </a:r>
          </a:p>
          <a:p>
            <a:pPr marL="0" indent="0" algn="just">
              <a:lnSpc>
                <a:spcPct val="107000"/>
              </a:lnSpc>
              <a:spcAft>
                <a:spcPts val="800"/>
              </a:spcAft>
              <a:buNone/>
            </a:pPr>
            <a:r>
              <a:rPr lang="el-GR" sz="2400" kern="0" dirty="0">
                <a:effectLst/>
                <a:latin typeface="Calibri" panose="020F0502020204030204" pitchFamily="34" charset="0"/>
                <a:ea typeface="Calibri" panose="020F0502020204030204" pitchFamily="34" charset="0"/>
                <a:cs typeface="Calibri" panose="020F0502020204030204" pitchFamily="34" charset="0"/>
              </a:rPr>
              <a:t>Η μελέτη αποκάλυψε την κυριαρχία μιας αναλυτικής προσέγγισης από κάτω προς τα πάνω (</a:t>
            </a:r>
            <a:r>
              <a:rPr lang="el-GR" sz="2400" kern="0" dirty="0" err="1">
                <a:effectLst/>
                <a:latin typeface="Calibri" panose="020F0502020204030204" pitchFamily="34" charset="0"/>
                <a:ea typeface="Calibri" panose="020F0502020204030204" pitchFamily="34" charset="0"/>
                <a:cs typeface="Calibri" panose="020F0502020204030204" pitchFamily="34" charset="0"/>
              </a:rPr>
              <a:t>bottom</a:t>
            </a:r>
            <a:r>
              <a:rPr lang="el-GR" sz="2400" kern="0" dirty="0" err="1">
                <a:effectLst/>
                <a:latin typeface="Cambria Math" panose="02040503050406030204" pitchFamily="18" charset="0"/>
                <a:ea typeface="Calibri" panose="020F0502020204030204" pitchFamily="34" charset="0"/>
                <a:cs typeface="Cambria Math" panose="02040503050406030204" pitchFamily="18" charset="0"/>
              </a:rPr>
              <a:t>‑</a:t>
            </a:r>
            <a:r>
              <a:rPr lang="el-GR" sz="2400" kern="0" dirty="0" err="1">
                <a:effectLst/>
                <a:latin typeface="Calibri" panose="020F0502020204030204" pitchFamily="34" charset="0"/>
                <a:ea typeface="Calibri" panose="020F0502020204030204" pitchFamily="34" charset="0"/>
                <a:cs typeface="Calibri" panose="020F0502020204030204" pitchFamily="34" charset="0"/>
              </a:rPr>
              <a:t>up</a:t>
            </a:r>
            <a:r>
              <a:rPr lang="el-GR" sz="2400" kern="0" dirty="0">
                <a:effectLst/>
                <a:latin typeface="Calibri" panose="020F0502020204030204" pitchFamily="34" charset="0"/>
                <a:ea typeface="Calibri" panose="020F0502020204030204" pitchFamily="34" charset="0"/>
                <a:cs typeface="Calibri" panose="020F0502020204030204" pitchFamily="34" charset="0"/>
              </a:rPr>
              <a:t>) για την εννοιολόγηση των ικανοτήτων μοντελοποίησης και τη διάκριση μιας ποικιλίας </a:t>
            </a:r>
            <a:r>
              <a:rPr lang="el-GR" sz="2400" kern="0" dirty="0" err="1">
                <a:effectLst/>
                <a:latin typeface="Calibri" panose="020F0502020204030204" pitchFamily="34" charset="0"/>
                <a:ea typeface="Calibri" panose="020F0502020204030204" pitchFamily="34" charset="0"/>
                <a:cs typeface="Calibri" panose="020F0502020204030204" pitchFamily="34" charset="0"/>
              </a:rPr>
              <a:t>υπο</a:t>
            </a:r>
            <a:r>
              <a:rPr lang="el-GR" sz="2400" kern="0" dirty="0">
                <a:effectLst/>
                <a:latin typeface="Calibri" panose="020F0502020204030204" pitchFamily="34" charset="0"/>
                <a:ea typeface="Calibri" panose="020F0502020204030204" pitchFamily="34" charset="0"/>
                <a:cs typeface="Calibri" panose="020F0502020204030204" pitchFamily="34" charset="0"/>
              </a:rPr>
              <a:t>-ικανοτήτων. Επιπλέον, η ανάλυση έδειξε τον μεγάλο πλούτο των μεθόδων για τη μέτρηση των ικανοτήτων μοντελοποίησης, αν και επικράτησε η εστίαση σε (μη τυποποιημένα) τεστ. </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41474592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Συμβολή αυτού του ειδικού τεύχους στη συζήτηση για τις ικανότητες μοντελοποίησης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lnSpcReduction="1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Greefrath</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Siller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Klock</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Wess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(2022) διερεύνησαν τις επιπτώσεις δύο διδακτικών παρεμβάσεων στη γνώση παιδαγωγικού περιεχομένου των εκπαιδευτικών δευτεροβάθμιας εκπαίδευσης για τη διδασκαλία της μαθηματικής μοντελοποίησης. Οι υποψήφιοι εκπαιδευτικοί σε μια ομάδα σχεδίασαν έργα μοντελοποίησης για να τα χρησιμοποιήσουν με τους μαθητές και οι εκπαιδευτικοί σε μια άλλη ομάδα εκπαιδεύτηκαν για να υποστηρίζουν διαδικασίες μαθηματικής μοντελοποίησης.</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Και οι δύο ομάδες βελτίωσαν ορισμένες πτυχές της γνώσης του παιδαγωγικού περιεχομένου σε σύγκριση με μια τρίτη ομάδα που δεν έλαβε καμία παρέμβαση μοντελοποίησης. Ως μια πρακτική συνέπεια της μελέτης, οι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Greefrath</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υπογράμμισαν τη σημασία των πρακτικών συνεδριών για τη βελτίωση της γνώσης του παιδαγωγικού περιεχομένου των υποψήφιων εκπαιδευτικών για 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460320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Συμβολή αυτού του ειδικού τεύχους στη συζήτηση για τις ικανότητες μοντελοποίησης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lnSpcReduction="1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Συνοψίζοντας τις συνεισφορές της συστηματικής βιβλιογραφικής έρευνας και των εργασιών σε αυτό το ειδικό τεύχος, αναγνωρίζουμε –παρά ορισμένους περιορισμούς–-πολλές γνώσεις που προσφέρει το ειδικό τεύχος που μπορούν να ενισχύσουν την τρέχουσα συζήτηση για τις ικανότητες της μαθηματικής μοντελοποίησης.</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Οι εργασίες επισημαίνουν μεγάλη ανάγκη για περαιτέρω θεωρητική εργασία σχετικά με την εννοιολόγηση των ικανοτήτων μοντελοποίησης, αν και οι περισσότερες εργασίες έχουν υιοθετήσει ένα σαφές θεωρητικό πλαίσιο στη μελέτη τους. Ο μικρός αριθμός θεωρητικών εργασιών σε αυτόν τον τομέα επιβεβαιώνει έντονα την ανάγκη για προσεγγίσεις που έχουν τη δυνατότητα να αναπτύξουν περαιτέρω τα τρέχοντα θεωρητικά πλαίσια, ιδίως λαμβάνοντας υπόψη τις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κοινωνικο</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-πολιτιστικές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κοινωνικο</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-κριτικές πτυχές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Maass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2019).</a:t>
            </a:r>
          </a:p>
        </p:txBody>
      </p:sp>
    </p:spTree>
    <p:extLst>
      <p:ext uri="{BB962C8B-B14F-4D97-AF65-F5344CB8AC3E}">
        <p14:creationId xmlns:p14="http://schemas.microsoft.com/office/powerpoint/2010/main" val="7721066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Συμβολή αυτού του ειδικού τεύχους στη συζήτηση για τις ικανότητες μοντελοποίησης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925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Επιπλέον, θα πρέπει να ενθαρρυνθεί η ανάπτυξη πιο τυποποιημένων εργαλείων τεστ και είναι επιθυμητή η ανταλλαγή αυτών των εργαλείων εντός της κοινότητας μοντελοποίησης (παρόμοια με τα τεστ που αναπτύχθηκαν από τους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Haines</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1993). Επιπλέον, η συμπερίληψη ποιοτικά προσανατολισμένων, σε βάθος μελετών σε ποσοτικές μελέτες, που οδηγούν σε σχέδια μικτών μεθόδων, φαίνεται να είναι ιδιαίτερα επιθυμητή.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Όσον αφορά τις επαγγελματικές ικανότητες των εκπαιδευτικών, φαίνεται απαραίτητο να χρησιμοποιηθούν πιο πρόσφατες προσεγγίσεις για την ανάπτυξη ικανοτήτων, όπως η ανάπτυξη δεξιοτήτων ειδικών-καταστάσεων  παρατήρησης των δεξιοτήτων των δασκάλων, οι οποίες θα πρέπει να συμπεριληφθούν σε περαιτέρω μελέτες.</a:t>
            </a:r>
          </a:p>
        </p:txBody>
      </p:sp>
    </p:spTree>
    <p:extLst>
      <p:ext uri="{BB962C8B-B14F-4D97-AF65-F5344CB8AC3E}">
        <p14:creationId xmlns:p14="http://schemas.microsoft.com/office/powerpoint/2010/main" val="19535749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Συμβολή αυτού του ειδικού τεύχους στη συζήτηση για τις ικανότητες μοντελοποίησης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κλιμάκωση των καθιερωμένων περιβαλλόντων μάθησης εντός εφαρμογών υπό ελεγχόμενες συνθήκες (π.χ. με εργαστηριακές μελέτες) φαίνεται να είναι εξαιρετικά απαραίτητες προκειμένου να ενισχυθεί η σύνδεση με την ψυχολογική έρευνα σε αυτόν τον τομέα.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Παρά τα υψηλά μεθοδολογικά πρότυπα στις μελέτες που εξετάστηκαν στη συστηματική βιβλιογραφική έρευνα και σε αυτό το ειδικό τεύχος, φαίνονται απαραίτητες περισσότερες μελέτες με αυστηρά μεθοδολογικά πρότυπα που βασίζονται στη θεωρία των ικανοτήτων μοντελοποίησης. </a:t>
            </a:r>
          </a:p>
        </p:txBody>
      </p:sp>
    </p:spTree>
    <p:extLst>
      <p:ext uri="{BB962C8B-B14F-4D97-AF65-F5344CB8AC3E}">
        <p14:creationId xmlns:p14="http://schemas.microsoft.com/office/powerpoint/2010/main" val="183042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fontScale="90000"/>
          </a:bodyPr>
          <a:lstStyle/>
          <a:p>
            <a:pPr algn="ctr"/>
            <a:r>
              <a:rPr lang="el-GR" sz="2400" dirty="0"/>
              <a:t>Συμβολή αυτού του ειδικού τεύχους στη συζήτηση για τις ικανότητες μοντελοποίησης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lnSpcReduction="10000"/>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Μια θεωρητική πρόβλεψη είναι ότι η γνώση σχετικά με 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τον κύκλο μοντελοποίησης είναι απαραίτητη προϋπόθεση για την ανάπτυξη ικανοτήτων μοντελοποίησης. Σε προηγούμενη έρευνα, οι γνώσεις των μαθητών (π.χ., οι διαδικαστικές και εννοιολογικές τους γνώσεις για 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όπως αναφέρεται από τους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Achmetli</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2019) αναλύθηκαν ως αποφασιστικός παράγοντας. </a:t>
            </a:r>
          </a:p>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μελλοντική έρευνα θα πρέπει να αξιολογήσει τις διάφορες πτυχές της ικανότητας μοντελοποίησης των εκπαιδευτικών σε σχέση με τη συνολική της δομή και την ικανότητα των μαθητών για τη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ώστε να συμβάλει στην επικύρωση των θεωριών των ικανοτήτων μοντελοποίησης.</a:t>
            </a:r>
          </a:p>
        </p:txBody>
      </p:sp>
    </p:spTree>
    <p:extLst>
      <p:ext uri="{BB962C8B-B14F-4D97-AF65-F5344CB8AC3E}">
        <p14:creationId xmlns:p14="http://schemas.microsoft.com/office/powerpoint/2010/main" val="1008058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3" y="498991"/>
            <a:ext cx="8828173" cy="713122"/>
          </a:xfrm>
        </p:spPr>
        <p:txBody>
          <a:bodyPr>
            <a:normAutofit/>
          </a:bodyPr>
          <a:lstStyle/>
          <a:p>
            <a:pPr algn="ctr"/>
            <a:r>
              <a:rPr lang="el-GR" sz="2400" dirty="0"/>
              <a:t>Αναφορές στα άρθρα του ειδικού τεύχους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861237" y="1812856"/>
            <a:ext cx="8481632" cy="4699579"/>
          </a:xfrm>
        </p:spPr>
        <p:txBody>
          <a:bodyPr>
            <a:normAutofit fontScale="85000" lnSpcReduction="10000"/>
          </a:bodyPr>
          <a:lstStyle/>
          <a:p>
            <a:pPr marL="0" indent="0" algn="just">
              <a:lnSpc>
                <a:spcPct val="107000"/>
              </a:lnSpc>
              <a:spcAft>
                <a:spcPts val="800"/>
              </a:spcAft>
              <a:buNone/>
            </a:pPr>
            <a:r>
              <a:rPr lang="en-US"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Brady, C., &amp; Jung, H. (2022). Modeling presentations: toward an assessment of emerging classroom cultures of modeling. Educational Studies in Mathematics, 109(2), 237-261.</a:t>
            </a:r>
          </a:p>
          <a:p>
            <a:pPr marL="0" indent="0" algn="just">
              <a:lnSpc>
                <a:spcPct val="107000"/>
              </a:lnSpc>
              <a:spcAft>
                <a:spcPts val="800"/>
              </a:spcAft>
              <a:buNone/>
            </a:pPr>
            <a:r>
              <a:rPr lang="en-US"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Geiger, V., Galbraith, P., </a:t>
            </a:r>
            <a:r>
              <a:rPr lang="en-US"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Niss</a:t>
            </a:r>
            <a:r>
              <a:rPr lang="en-US"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 &amp; </a:t>
            </a:r>
            <a:r>
              <a:rPr lang="en-US"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Delzoppo</a:t>
            </a:r>
            <a:r>
              <a:rPr lang="en-US"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 (2022). Developing a task design and implementation framework for fostering mathematical modelling competencies. Educational Studies in Mathematics, 109(2), 313-336.</a:t>
            </a:r>
          </a:p>
          <a:p>
            <a:pPr marL="0" indent="0" algn="just">
              <a:lnSpc>
                <a:spcPct val="107000"/>
              </a:lnSpc>
              <a:spcAft>
                <a:spcPts val="800"/>
              </a:spcAft>
              <a:buNone/>
            </a:pPr>
            <a:r>
              <a:rPr lang="en-US"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Greefrath</a:t>
            </a:r>
            <a:r>
              <a:rPr lang="en-US"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G., </a:t>
            </a:r>
            <a:r>
              <a:rPr lang="en-US"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Siller</a:t>
            </a:r>
            <a:r>
              <a:rPr lang="en-US"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H. S., </a:t>
            </a:r>
            <a:r>
              <a:rPr lang="en-US"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Klock</a:t>
            </a:r>
            <a:r>
              <a:rPr lang="en-US"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H., &amp; </a:t>
            </a:r>
            <a:r>
              <a:rPr lang="en-US"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Wess</a:t>
            </a:r>
            <a:r>
              <a:rPr lang="en-US"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 (2022). Pre-service secondary teachers’ pedagogical content knowledge for the teaching of mathematical modelling. Educational Studies in Mathematics, 109(2), 383-407.</a:t>
            </a:r>
          </a:p>
          <a:p>
            <a:pPr marL="0" indent="0" algn="just">
              <a:lnSpc>
                <a:spcPct val="107000"/>
              </a:lnSpc>
              <a:spcAft>
                <a:spcPts val="800"/>
              </a:spcAft>
              <a:buNone/>
            </a:pPr>
            <a:r>
              <a:rPr lang="en-US"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Lu, X., &amp; Kaiser, G. (2022). Can mathematical modelling work as a creativity-demanding activity? An empirical study in China. ZDM–Mathematics Education, 54(1), 67-81.</a:t>
            </a:r>
          </a:p>
        </p:txBody>
      </p:sp>
    </p:spTree>
    <p:extLst>
      <p:ext uri="{BB962C8B-B14F-4D97-AF65-F5344CB8AC3E}">
        <p14:creationId xmlns:p14="http://schemas.microsoft.com/office/powerpoint/2010/main" val="3080982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596668" cy="489626"/>
          </a:xfrm>
        </p:spPr>
        <p:txBody>
          <a:bodyPr>
            <a:normAutofit/>
          </a:bodyPr>
          <a:lstStyle/>
          <a:p>
            <a:pPr algn="ctr"/>
            <a:r>
              <a:rPr lang="el-GR" sz="2400" dirty="0"/>
              <a:t>Περίληψη</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06082" y="1334391"/>
            <a:ext cx="8596668" cy="4699579"/>
          </a:xfrm>
        </p:spPr>
        <p:txBody>
          <a:bodyPr>
            <a:normAutofit/>
          </a:bodyPr>
          <a:lstStyle/>
          <a:p>
            <a:pPr marL="0" indent="0" algn="just">
              <a:lnSpc>
                <a:spcPct val="107000"/>
              </a:lnSpc>
              <a:spcAft>
                <a:spcPts val="800"/>
              </a:spcAft>
              <a:buNone/>
            </a:pPr>
            <a:r>
              <a:rPr lang="el-GR" sz="2400" kern="0" dirty="0">
                <a:effectLst/>
                <a:latin typeface="Calibri" panose="020F0502020204030204" pitchFamily="34" charset="0"/>
                <a:ea typeface="Calibri" panose="020F0502020204030204" pitchFamily="34" charset="0"/>
                <a:cs typeface="Calibri" panose="020F0502020204030204" pitchFamily="34" charset="0"/>
              </a:rPr>
              <a:t>Όσον αφορά το σχεδιασμό και την προσφορά για την ενίσχυση των ικανοτήτων μοντελοποίησης, η πλειονότητα των άρθρων ανέφερε στρατηγικές κατάρτισης για μαθήματα μοντελοποίησης.</a:t>
            </a:r>
          </a:p>
          <a:p>
            <a:pPr marL="0" indent="0" algn="just">
              <a:lnSpc>
                <a:spcPct val="107000"/>
              </a:lnSpc>
              <a:spcAft>
                <a:spcPts val="800"/>
              </a:spcAft>
              <a:buNone/>
            </a:pPr>
            <a:r>
              <a:rPr lang="el-GR" sz="2400" kern="0" dirty="0">
                <a:effectLst/>
                <a:latin typeface="Calibri" panose="020F0502020204030204" pitchFamily="34" charset="0"/>
                <a:ea typeface="Calibri" panose="020F0502020204030204" pitchFamily="34" charset="0"/>
                <a:cs typeface="Calibri" panose="020F0502020204030204" pitchFamily="34" charset="0"/>
              </a:rPr>
              <a:t>Συνολικά, η τρέχουσα βιβλιογραφική ανασκόπηση επισήμανε την ανάγκη για περαιτέρω θεωρητική εργασία για την εννοιολόγηση των ικανοτήτων μαθηματικής μοντελοποίησης, ενώ τονίζει τον πλούτο των αναπτυγμένων εμπειρικών προσεγγίσεων και την εφαρμογή τους σε διάφορα εκπαιδευτικά επίπεδα.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612805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596668" cy="489626"/>
          </a:xfrm>
        </p:spPr>
        <p:txBody>
          <a:bodyPr>
            <a:normAutofit/>
          </a:bodyPr>
          <a:lstStyle/>
          <a:p>
            <a:pPr algn="ctr"/>
            <a:r>
              <a:rPr lang="el-GR" sz="2400" dirty="0"/>
              <a:t>Εισαγωγή</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06082" y="1334391"/>
            <a:ext cx="8596668" cy="4699579"/>
          </a:xfrm>
        </p:spPr>
        <p:txBody>
          <a:bodyPr>
            <a:normAutofit/>
          </a:bodyPr>
          <a:lstStyle/>
          <a:p>
            <a:pPr marL="0" indent="0" algn="just">
              <a:lnSpc>
                <a:spcPct val="107000"/>
              </a:lnSpc>
              <a:spcAft>
                <a:spcPts val="800"/>
              </a:spcAft>
              <a:buNone/>
            </a:pPr>
            <a:r>
              <a:rPr lang="el-GR" sz="2400" kern="0" dirty="0">
                <a:effectLst/>
                <a:latin typeface="STIX-Regular"/>
                <a:ea typeface="Calibri" panose="020F0502020204030204" pitchFamily="34" charset="0"/>
                <a:cs typeface="STIX-Regular"/>
              </a:rPr>
              <a:t>Η </a:t>
            </a:r>
            <a:r>
              <a:rPr lang="el-GR" sz="2400" kern="0" dirty="0" err="1">
                <a:effectLst/>
                <a:latin typeface="STIX-Regular"/>
                <a:ea typeface="Calibri" panose="020F0502020204030204" pitchFamily="34" charset="0"/>
                <a:cs typeface="STIX-Regular"/>
              </a:rPr>
              <a:t>μοντελοποίηση</a:t>
            </a:r>
            <a:r>
              <a:rPr lang="el-GR" sz="2400" kern="0" dirty="0">
                <a:effectLst/>
                <a:latin typeface="STIX-Regular"/>
                <a:ea typeface="Calibri" panose="020F0502020204030204" pitchFamily="34" charset="0"/>
                <a:cs typeface="STIX-Regular"/>
              </a:rPr>
              <a:t> και οι εφαρμογές της είναι βασικά συστατικά των μαθηματικών και η εφαρμογή της μαθηματικής γνώσης στον πραγματικό κόσμο αποτελεί βασική ικανότητα του μαθηματικού </a:t>
            </a:r>
            <a:r>
              <a:rPr lang="el-GR" sz="2400" kern="0" dirty="0" err="1">
                <a:effectLst/>
                <a:latin typeface="STIX-Regular"/>
                <a:ea typeface="Calibri" panose="020F0502020204030204" pitchFamily="34" charset="0"/>
                <a:cs typeface="STIX-Regular"/>
              </a:rPr>
              <a:t>γραμματισμού</a:t>
            </a:r>
            <a:r>
              <a:rPr lang="el-GR" sz="2400" kern="0" dirty="0">
                <a:effectLst/>
                <a:latin typeface="STIX-Regular"/>
                <a:ea typeface="Calibri" panose="020F0502020204030204" pitchFamily="34" charset="0"/>
                <a:cs typeface="STIX-Regular"/>
              </a:rPr>
              <a:t>. </a:t>
            </a:r>
          </a:p>
          <a:p>
            <a:pPr marL="0" indent="0" algn="just">
              <a:lnSpc>
                <a:spcPct val="107000"/>
              </a:lnSpc>
              <a:spcAft>
                <a:spcPts val="800"/>
              </a:spcAft>
              <a:buNone/>
            </a:pPr>
            <a:r>
              <a:rPr lang="el-GR" sz="2400" kern="0" dirty="0">
                <a:effectLst/>
                <a:latin typeface="STIX-Regular"/>
                <a:ea typeface="Calibri" panose="020F0502020204030204" pitchFamily="34" charset="0"/>
                <a:cs typeface="STIX-Regular"/>
              </a:rPr>
              <a:t>Έτσι, η ενίσχυση της ικανότητας των μαθητών στην επίλυση προβλημάτων του πραγματικού κόσμου είναι ένας ευρέως αποδεκτός στόχος της μαθηματικής εκπαίδευσης και η μαθηματική </a:t>
            </a:r>
            <a:r>
              <a:rPr lang="el-GR" sz="2400" kern="0" dirty="0" err="1">
                <a:effectLst/>
                <a:latin typeface="STIX-Regular"/>
                <a:ea typeface="Calibri" panose="020F0502020204030204" pitchFamily="34" charset="0"/>
                <a:cs typeface="STIX-Regular"/>
              </a:rPr>
              <a:t>μοντελοποίηση</a:t>
            </a:r>
            <a:r>
              <a:rPr lang="el-GR" sz="2400" kern="0" dirty="0">
                <a:effectLst/>
                <a:latin typeface="STIX-Regular"/>
                <a:ea typeface="Calibri" panose="020F0502020204030204" pitchFamily="34" charset="0"/>
                <a:cs typeface="STIX-Regular"/>
              </a:rPr>
              <a:t> περιλαμβάνεται σε πολλά προγράμματα σπουδών σε όλο τον κόσμο.</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1957200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596668" cy="489626"/>
          </a:xfrm>
        </p:spPr>
        <p:txBody>
          <a:bodyPr>
            <a:normAutofit/>
          </a:bodyPr>
          <a:lstStyle/>
          <a:p>
            <a:pPr algn="ctr"/>
            <a:r>
              <a:rPr lang="el-GR" sz="2400" dirty="0"/>
              <a:t>Εισαγωγή</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06082" y="1334391"/>
            <a:ext cx="8596668" cy="4699579"/>
          </a:xfrm>
        </p:spPr>
        <p:txBody>
          <a:bodyPr>
            <a:normAutofit/>
          </a:bodyPr>
          <a:lstStyle/>
          <a:p>
            <a:pPr marL="0" indent="0" algn="just">
              <a:lnSpc>
                <a:spcPct val="107000"/>
              </a:lnSpc>
              <a:spcAft>
                <a:spcPts val="800"/>
              </a:spcAft>
              <a:buNone/>
            </a:pPr>
            <a:r>
              <a:rPr lang="el-GR" sz="2400" kern="0" dirty="0">
                <a:effectLst/>
                <a:latin typeface="STIX-Regular"/>
                <a:ea typeface="Calibri" panose="020F0502020204030204" pitchFamily="34" charset="0"/>
                <a:cs typeface="STIX-Regular"/>
              </a:rPr>
              <a:t>Παρά αυτή τη συναίνεση σχετικά με τη συνάφεια των ικανοτήτων μαθηματικής μοντελοποίησης, υπάρχουν διάφορες προσεγγίσεις με επιρροή που ορίζουν διαφορετικά τις ικανότητες μοντελοποίησης. </a:t>
            </a:r>
          </a:p>
          <a:p>
            <a:pPr marL="0" indent="0" algn="just">
              <a:lnSpc>
                <a:spcPct val="107000"/>
              </a:lnSpc>
              <a:spcAft>
                <a:spcPts val="800"/>
              </a:spcAft>
              <a:buNone/>
            </a:pPr>
            <a:r>
              <a:rPr lang="el-GR" sz="2400" kern="0" dirty="0">
                <a:effectLst/>
                <a:latin typeface="STIX-Regular"/>
                <a:ea typeface="Calibri" panose="020F0502020204030204" pitchFamily="34" charset="0"/>
                <a:cs typeface="STIX-Regular"/>
              </a:rPr>
              <a:t>Στο πεδίο της ψυχολογίας, οι ικανότητες ορίζονται κυρίως ως γνωστικές ικανότητες για την επίλυση συγκεκριμένων προβλημάτων, που συμπληρώνονται από συναισθηματικά στοιχεία, όπως η βουλητική και κοινωνική ετοιμότητα για χρήση των λύσεων προβλημάτων (</a:t>
            </a:r>
            <a:r>
              <a:rPr lang="el-GR" sz="2400" kern="0" dirty="0" err="1">
                <a:effectLst/>
                <a:latin typeface="STIX-Regular"/>
                <a:ea typeface="Calibri" panose="020F0502020204030204" pitchFamily="34" charset="0"/>
                <a:cs typeface="STIX-Regular"/>
              </a:rPr>
              <a:t>Weinert</a:t>
            </a:r>
            <a:r>
              <a:rPr lang="el-GR" sz="2400" kern="0" dirty="0">
                <a:effectLst/>
                <a:latin typeface="STIX-Regular"/>
                <a:ea typeface="Calibri" panose="020F0502020204030204" pitchFamily="34" charset="0"/>
                <a:cs typeface="STIX-Regular"/>
              </a:rPr>
              <a:t>, 2001). </a:t>
            </a: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4161422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596668" cy="489626"/>
          </a:xfrm>
        </p:spPr>
        <p:txBody>
          <a:bodyPr>
            <a:normAutofit/>
          </a:bodyPr>
          <a:lstStyle/>
          <a:p>
            <a:pPr algn="ctr"/>
            <a:r>
              <a:rPr lang="el-GR" sz="2400" dirty="0"/>
              <a:t>Εισαγωγή</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06082" y="1334391"/>
            <a:ext cx="8596668" cy="4699579"/>
          </a:xfrm>
        </p:spPr>
        <p:txBody>
          <a:bodyPr>
            <a:normAutofit/>
          </a:bodyPr>
          <a:lstStyle/>
          <a:p>
            <a:pPr marL="0" indent="0" algn="just">
              <a:lnSpc>
                <a:spcPct val="107000"/>
              </a:lnSpc>
              <a:spcAft>
                <a:spcPts val="800"/>
              </a:spcAft>
              <a:buNone/>
            </a:pPr>
            <a:r>
              <a:rPr lang="el-GR" sz="2400" kern="0" dirty="0">
                <a:effectLst/>
                <a:latin typeface="STIX-Regular"/>
                <a:ea typeface="Calibri" panose="020F0502020204030204" pitchFamily="34" charset="0"/>
                <a:cs typeface="STIX-Regular"/>
              </a:rPr>
              <a:t>Στο εκπαιδευτικό πεδίο των μαθηματικών, οι </a:t>
            </a:r>
            <a:r>
              <a:rPr lang="sq-AL" sz="2400" b="0" i="0" u="none" strike="noStrike" baseline="0" dirty="0">
                <a:latin typeface="STIX-Regular"/>
              </a:rPr>
              <a:t>Niss and Højgaard </a:t>
            </a:r>
            <a:r>
              <a:rPr lang="el-GR" sz="2400" kern="0" dirty="0">
                <a:effectLst/>
                <a:latin typeface="STIX-Regular"/>
                <a:ea typeface="Calibri" panose="020F0502020204030204" pitchFamily="34" charset="0"/>
                <a:cs typeface="STIX-Regular"/>
              </a:rPr>
              <a:t>(2011, 2019) τόνισαν τις γνωστικές ικανότητες ως τον πυρήνα των μαθηματικών ικανοτήτων, μια ενημερωμένη έκδοση δημοσιεύθηκε πρόσφατα. </a:t>
            </a:r>
          </a:p>
          <a:p>
            <a:pPr marL="0" indent="0" algn="just">
              <a:lnSpc>
                <a:spcPct val="107000"/>
              </a:lnSpc>
              <a:spcAft>
                <a:spcPts val="800"/>
              </a:spcAft>
              <a:buNone/>
            </a:pPr>
            <a:r>
              <a:rPr lang="el-GR" sz="2400" kern="0" dirty="0">
                <a:effectLst/>
                <a:latin typeface="STIX-Regular"/>
                <a:ea typeface="Calibri" panose="020F0502020204030204" pitchFamily="34" charset="0"/>
                <a:cs typeface="STIX-Regular"/>
              </a:rPr>
              <a:t>Ως εκ τούτου, το ζήτημα του τρόπου </a:t>
            </a:r>
            <a:r>
              <a:rPr lang="el-GR" sz="2400" kern="0" dirty="0" err="1">
                <a:effectLst/>
                <a:latin typeface="STIX-Regular"/>
                <a:ea typeface="Calibri" panose="020F0502020204030204" pitchFamily="34" charset="0"/>
                <a:cs typeface="STIX-Regular"/>
              </a:rPr>
              <a:t>εννοιολόγησης</a:t>
            </a:r>
            <a:r>
              <a:rPr lang="el-GR" sz="2400" kern="0" dirty="0">
                <a:effectLst/>
                <a:latin typeface="STIX-Regular"/>
                <a:ea typeface="Calibri" panose="020F0502020204030204" pitchFamily="34" charset="0"/>
                <a:cs typeface="STIX-Regular"/>
              </a:rPr>
              <a:t> της ικανότητας ως συνολικής κατασκευής, τις επιμέρους ικανότητες, παραμένει ανοιχτό.</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3388069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498991"/>
            <a:ext cx="8700582" cy="835400"/>
          </a:xfrm>
        </p:spPr>
        <p:txBody>
          <a:bodyPr>
            <a:normAutofit/>
          </a:bodyPr>
          <a:lstStyle/>
          <a:p>
            <a:pPr algn="ctr"/>
            <a:r>
              <a:rPr lang="el-GR" sz="2400" dirty="0"/>
              <a:t>Θεωρητικά πλαίσια ως βάση για τα ερευνητικά ερωτήματα</a:t>
            </a:r>
            <a:br>
              <a:rPr lang="el-GR" sz="2400" dirty="0"/>
            </a:br>
            <a:r>
              <a:rPr lang="el-GR" sz="2400" dirty="0"/>
              <a:t>και ανάλυση</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746201" y="1812856"/>
            <a:ext cx="8596668" cy="4699579"/>
          </a:xfrm>
        </p:spPr>
        <p:txBody>
          <a:bodyPr>
            <a:normAutofit/>
          </a:bodyPr>
          <a:lstStyle/>
          <a:p>
            <a:pPr marL="0" indent="0" algn="just">
              <a:lnSpc>
                <a:spcPct val="107000"/>
              </a:lnSpc>
              <a:spcAft>
                <a:spcPts val="800"/>
              </a:spcAft>
              <a:buNone/>
            </a:pP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Εκτός από την παρούσα έρευνα, έχει διεξαχθεί μόνο μία βιβλιογραφική ανασκόπηση σχετικά με τις ικανότητες μοντελοποίησης - μια αναζήτηση κλασικής βιβλιογραφίας για τις ικανότητες μοντελοποίησης από τους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Kaiser</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και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Brand</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(2015) - αποτελώντας ένα σημαντικό σημείο εκκίνησης για την τρέχουσα συζήτηση για τη μαθηματική </a:t>
            </a:r>
            <a:r>
              <a:rPr lang="el-GR" sz="2400" kern="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μοντελοποίηση</a:t>
            </a:r>
            <a:r>
              <a:rPr lang="el-GR" sz="2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2608986061"/>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1405</TotalTime>
  <Words>4030</Words>
  <Application>Microsoft Office PowerPoint</Application>
  <PresentationFormat>Ευρεία οθόνη</PresentationFormat>
  <Paragraphs>148</Paragraphs>
  <Slides>45</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45</vt:i4>
      </vt:variant>
    </vt:vector>
  </HeadingPairs>
  <TitlesOfParts>
    <vt:vector size="53" baseType="lpstr">
      <vt:lpstr>Arial</vt:lpstr>
      <vt:lpstr>Calibri</vt:lpstr>
      <vt:lpstr>Cambria Math</vt:lpstr>
      <vt:lpstr>STIX-Regular</vt:lpstr>
      <vt:lpstr>TimesNewRomanPS-BoldMT</vt:lpstr>
      <vt:lpstr>Trebuchet MS</vt:lpstr>
      <vt:lpstr>Wingdings 3</vt:lpstr>
      <vt:lpstr>Όψη</vt:lpstr>
      <vt:lpstr>ΑΝΑΣΚΟΠΗΣΗ ΕΡΕΥΝΩΝ ΣΤΙΣ ΙΚΑΝΟΤΗΤΗΤΕΣ ΤΗΣ ΜΟΝΤΕΛΟΠΟΙΗΣΗΣ </vt:lpstr>
      <vt:lpstr>Στοιχεία από μια συστηματική βιβλιογραφική ανασκόπηση για τις ικανότητες μαθηματικής μοντελοποίησης</vt:lpstr>
      <vt:lpstr>Περίληψη</vt:lpstr>
      <vt:lpstr>Περίληψη</vt:lpstr>
      <vt:lpstr>Περίληψη</vt:lpstr>
      <vt:lpstr>Εισαγωγή</vt:lpstr>
      <vt:lpstr>Εισαγωγή</vt:lpstr>
      <vt:lpstr>Εισαγωγή</vt:lpstr>
      <vt:lpstr>Θεωρητικά πλαίσια ως βάση για τα ερευνητικά ερωτήματα και ανάλυση</vt:lpstr>
      <vt:lpstr>Θεωρητικά πλαίσια ως βάση για τα ερευνητικά ερωτήματα και ανάλυση</vt:lpstr>
      <vt:lpstr>Θεωρητικά πλαίσια ως βάση για τα ερευνητικά ερωτήματα και ανάλυση</vt:lpstr>
      <vt:lpstr>Θεωρητικά πλαίσια ως βάση για τα ερευνητικά ερωτήματα και ανάλυση</vt:lpstr>
      <vt:lpstr>Μια ολιστική προσέγγιση στην ικανότητα μαθηματικής μοντελοποίησης — η προσέγγιση από πάνω προς τα κάτω (top‑down)</vt:lpstr>
      <vt:lpstr>Μια ολιστική προσέγγιση στην ικανότητα μαθηματικής μοντελοποίησης — η προσέγγιση από πάνω προς τα κάτω (top‑down)</vt:lpstr>
      <vt:lpstr>Μια ολιστική προσέγγιση στην ικανότητα μαθηματικής μοντελοποίησης — η προσέγγιση από πάνω προς τα κάτω (top‑down)</vt:lpstr>
      <vt:lpstr>Μια ολιστική προσέγγιση στην ικανότητα μαθηματικής μοντελοποίησης — η προσέγγιση από πάνω προς τα κάτω (top‑down)</vt:lpstr>
      <vt:lpstr>Μια ολιστική προσέγγιση στην ικανότητα μαθηματικής μοντελοποίησης — η προσέγγιση από πάνω προς τα κάτω (top‑down)</vt:lpstr>
      <vt:lpstr>Μια αναλυτική προσέγγιση για τη μοντελοποίηση ικανοτήτων και υπο-ικανοτήτων - η προσέγγιση από κάτω προς τα πάνω (bottom‑up)</vt:lpstr>
      <vt:lpstr>Μια αναλυτική προσέγγιση για τη μοντελοποίηση ικανοτήτων και υπο-ικανοτήτων - η προσέγγιση από κάτω προς τα πάνω (bottom‑up)</vt:lpstr>
      <vt:lpstr>Μια αναλυτική προσέγγιση για τη μοντελοποίηση ικανοτήτων και υπο-ικανοτήτων - η προσέγγιση από κάτω προς τα πάνω (bottom‑up)</vt:lpstr>
      <vt:lpstr>Μια αναλυτική προσέγγιση για τη μοντελοποίηση ικανοτήτων και υπο-ικανοτήτων - η προσέγγιση από κάτω προς τα πάνω (bottom‑up)</vt:lpstr>
      <vt:lpstr>Μια αναλυτική προσέγγιση για τη μοντελοποίηση ικανοτήτων και υπο-ικανοτήτων - η προσέγγιση από κάτω προς τα πάνω (bottom‑up)</vt:lpstr>
      <vt:lpstr>Ερευνητικά ερωτήματα του άρθρου</vt:lpstr>
      <vt:lpstr>Ερευνητικά ερωτήματα του άρθρου</vt:lpstr>
      <vt:lpstr>Ερευνητικά ερωτήματα του άρθρου</vt:lpstr>
      <vt:lpstr>Ερευνητικά ερωτήματα του άρθρου</vt:lpstr>
      <vt:lpstr>Αποτελέσματα σχετικά με την ενίσχυση των ικανοτήτων μοντελοποίησης (ερευνητική ερώτηση 4)</vt:lpstr>
      <vt:lpstr>Αποτελέσματα σχετικά με την ενίσχυση των ικανοτήτων μοντελοποίησης (ερευνητική ερώτηση 4)</vt:lpstr>
      <vt:lpstr>Αποτελέσματα σχετικά με την ενίσχυση των ικανοτήτων μοντελοποίησης (ερευνητική ερώτηση 4)</vt:lpstr>
      <vt:lpstr>Αποτελέσματα σχετικά με την ενίσχυση των ικανοτήτων μοντελοποίησης (ερευνητική ερώτηση 4)</vt:lpstr>
      <vt:lpstr>Αποτελέσματα σχετικά με την ενίσχυση των ικανοτήτων μοντελοποίησης (ερευνητική ερώτηση 4)</vt:lpstr>
      <vt:lpstr>Αποτελέσματα σχετικά με την ενίσχυση των ικανοτήτων μοντελοποίησης (ερευνητική ερώτηση 4)</vt:lpstr>
      <vt:lpstr>Αποτελέσματα σχετικά με την ενίσχυση των ικανοτήτων μοντελοποίησης (ερευνητική ερώτηση 4)</vt:lpstr>
      <vt:lpstr>Αποτελέσματα σχετικά με την ενίσχυση των ικανοτήτων μοντελοποίησης (ερευνητική ερώτηση 4)</vt:lpstr>
      <vt:lpstr>Αποτελέσματα σχετικά με την ενίσχυση των ικανοτήτων μοντελοποίησης (ερευνητική ερώτηση 4)</vt:lpstr>
      <vt:lpstr>Αποτελέσματα σχετικά με την ενίσχυση των ικανοτήτων μοντελοποίησης (ερευνητική ερώτηση 4)</vt:lpstr>
      <vt:lpstr>Συμβολή αυτού του ειδικού τεύχους στη συζήτηση για τις ικανότητες μοντελοποίησης</vt:lpstr>
      <vt:lpstr>Συμβολή αυτού του ειδικού τεύχους στη συζήτηση για τις ικανότητες μοντελοποίησης</vt:lpstr>
      <vt:lpstr>Συμβολή αυτού του ειδικού τεύχους στη συζήτηση για τις ικανότητες μοντελοποίησης</vt:lpstr>
      <vt:lpstr>Συμβολή αυτού του ειδικού τεύχους στη συζήτηση για τις ικανότητες μοντελοποίησης</vt:lpstr>
      <vt:lpstr>Συμβολή αυτού του ειδικού τεύχους στη συζήτηση για τις ικανότητες μοντελοποίησης</vt:lpstr>
      <vt:lpstr>Συμβολή αυτού του ειδικού τεύχους στη συζήτηση για τις ικανότητες μοντελοποίησης</vt:lpstr>
      <vt:lpstr>Συμβολή αυτού του ειδικού τεύχους στη συζήτηση για τις ικανότητες μοντελοποίησης</vt:lpstr>
      <vt:lpstr>Συμβολή αυτού του ειδικού τεύχους στη συζήτηση για τις ικανότητες μοντελοποίησης</vt:lpstr>
      <vt:lpstr>Αναφορές στα άρθρα του ειδικού τεύχους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ΓΝΩΣΗ ΚΑΙ Η ΣΤΑΣΗ ΤΩΝ ΕΚΠΑΙΔΕΥΤΙΚΩΝ ΤΩΝ ΜΑΘΗΜΑΤΙΚΩΝ ΩΣ ΠΡΟΣ ΤΗ ΜΑΘΗΜΑΤΙΚΗ ΜΟΝΤΕΛΟΠΟΙΗΣΗ</dc:title>
  <dc:creator>ΛΕΜΟΝΙΔΗΣ ΧΑΡΑΛΑΜΠΟΣ</dc:creator>
  <cp:lastModifiedBy>ΛΕΜΟΝΙΔΗΣ ΧΑΡΑΛΑΜΠΟΣ</cp:lastModifiedBy>
  <cp:revision>49</cp:revision>
  <dcterms:created xsi:type="dcterms:W3CDTF">2022-06-16T16:04:20Z</dcterms:created>
  <dcterms:modified xsi:type="dcterms:W3CDTF">2024-06-08T06:20:01Z</dcterms:modified>
</cp:coreProperties>
</file>