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1"/>
  </p:notesMasterIdLst>
  <p:handoutMasterIdLst>
    <p:handoutMasterId r:id="rId22"/>
  </p:handoutMasterIdLst>
  <p:sldIdLst>
    <p:sldId id="275" r:id="rId2"/>
    <p:sldId id="276" r:id="rId3"/>
    <p:sldId id="27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FA5"/>
    <a:srgbClr val="F57024"/>
    <a:srgbClr val="F50C24"/>
    <a:srgbClr val="AF3D92"/>
    <a:srgbClr val="C74C2D"/>
    <a:srgbClr val="4D92BC"/>
    <a:srgbClr val="6A733D"/>
    <a:srgbClr val="4E6273"/>
    <a:srgbClr val="E3E709"/>
    <a:srgbClr val="BE2A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3900" autoAdjust="0"/>
  </p:normalViewPr>
  <p:slideViewPr>
    <p:cSldViewPr snapToGrid="0">
      <p:cViewPr varScale="1">
        <p:scale>
          <a:sx n="68" d="100"/>
          <a:sy n="68" d="100"/>
        </p:scale>
        <p:origin x="-1446" y="-108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2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2825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EA2EF4-FB48-054A-BECB-FA9E5CEC02DE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7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269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F83771-55C0-3C48-804F-E3B6F1A8BB8C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2733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219444-1F4A-B841-8AA2-8E0655F23677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446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429E9-23B9-CA47-A09D-4EF5E9F75D59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31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5922C8-AA7B-B74D-AB7D-80E3994CED14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202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A3921F-0BA3-A545-AC08-8E9B41471583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020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720287-B864-0240-AE50-F4E99A1404BB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3135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3BAB2-0D3E-DF47-BA97-2A7AD5AFAD14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685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3524A6-8913-4F4E-9CCF-D6F8033CB60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056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C9FAD-76DC-4444-BCBE-3BE9C55A8F7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941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4E2178-7876-3E43-B329-C4BCED8F871E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248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3F5880-F821-5C49-9708-0B4EB324C33B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78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3E6F7-7658-6F45-A3DF-457F26785E6B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5614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3C1C4B-2EF7-2F4A-9E32-FD50F10A5D44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5857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2F59B1-B7A6-0B49-A96A-A6D2FF1C816B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684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0F5C37-B8F6-6C4F-896D-35D37245E643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7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12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3A8-82A2-4CED-BF7D-60D5C58F23B4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EA4B-5E67-480F-9FF4-37C7FE2489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3A8-82A2-4CED-BF7D-60D5C58F23B4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EA4B-5E67-480F-9FF4-37C7FE2489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3A8-82A2-4CED-BF7D-60D5C58F23B4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EA4B-5E67-480F-9FF4-37C7FE2489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3A8-82A2-4CED-BF7D-60D5C58F23B4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EA4B-5E67-480F-9FF4-37C7FE2489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3A8-82A2-4CED-BF7D-60D5C58F23B4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EA4B-5E67-480F-9FF4-37C7FE2489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3A8-82A2-4CED-BF7D-60D5C58F23B4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EA4B-5E67-480F-9FF4-37C7FE2489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3A8-82A2-4CED-BF7D-60D5C58F23B4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EA4B-5E67-480F-9FF4-37C7FE2489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3A8-82A2-4CED-BF7D-60D5C58F23B4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EA4B-5E67-480F-9FF4-37C7FE2489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3A8-82A2-4CED-BF7D-60D5C58F23B4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EA4B-5E67-480F-9FF4-37C7FE2489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3A8-82A2-4CED-BF7D-60D5C58F23B4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EA4B-5E67-480F-9FF4-37C7FE2489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3A8-82A2-4CED-BF7D-60D5C58F23B4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EA4B-5E67-480F-9FF4-37C7FE2489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A3A8-82A2-4CED-BF7D-60D5C58F23B4}" type="datetimeFigureOut">
              <a:rPr lang="el-GR" smtClean="0"/>
              <a:pPr/>
              <a:t>26/8/2019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AEA4B-5E67-480F-9FF4-37C7FE2489B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966B3739-74C3-4F28-A167-1AA4CDBCF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0" y="1081841"/>
            <a:ext cx="351771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3D3B9E79-418C-4DBB-A16E-F10C917E5D8C}"/>
              </a:ext>
            </a:extLst>
          </p:cNvPr>
          <p:cNvSpPr txBox="1">
            <a:spLocks noChangeArrowheads="1"/>
          </p:cNvSpPr>
          <p:nvPr/>
        </p:nvSpPr>
        <p:spPr>
          <a:xfrm>
            <a:off x="4533900" y="2047874"/>
            <a:ext cx="4441825" cy="2333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Richard Wolfson</a:t>
            </a:r>
            <a:endParaRPr lang="el-GR" altLang="el-GR" sz="2900" dirty="0">
              <a:solidFill>
                <a:srgbClr val="002060"/>
              </a:solidFill>
            </a:endParaRPr>
          </a:p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 </a:t>
            </a:r>
            <a:r>
              <a:rPr lang="en-US" altLang="el-GR" sz="3900" dirty="0">
                <a:solidFill>
                  <a:srgbClr val="002060"/>
                </a:solidFill>
              </a:rPr>
              <a:t/>
            </a:r>
            <a:br>
              <a:rPr lang="en-US" altLang="el-GR" sz="3900" dirty="0">
                <a:solidFill>
                  <a:srgbClr val="002060"/>
                </a:solidFill>
              </a:rPr>
            </a:br>
            <a:r>
              <a:rPr lang="el-GR" altLang="el-GR" sz="4000" dirty="0">
                <a:solidFill>
                  <a:srgbClr val="002060"/>
                </a:solidFill>
              </a:rPr>
              <a:t>ΘΕΜΕΛΙΩΔΗΣ ΠΑΝΕΠΙΣΤΗΜΙΑΚΗ ΦΥΣΙΚΗ </a:t>
            </a:r>
            <a:endParaRPr lang="en-US" altLang="el-GR" sz="3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571C1617-A855-4020-85DD-ECB37DD7A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35" y="5941841"/>
            <a:ext cx="1969179" cy="646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773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95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>Περιορισμοί των θερμικών μηχανών </a:t>
            </a:r>
            <a:endParaRPr lang="en-US" dirty="0" smtClean="0"/>
          </a:p>
        </p:txBody>
      </p:sp>
      <p:sp>
        <p:nvSpPr>
          <p:cNvPr id="762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511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Οι περιορισμοί που θέτει ο δεύτερος νόμος στην απόδοση δείχνουν ότι δεν μπορούμε να μετατρέψουμε</a:t>
            </a:r>
            <a:r>
              <a:rPr lang="en-US" sz="2400" dirty="0" smtClean="0"/>
              <a:t> </a:t>
            </a:r>
            <a:r>
              <a:rPr lang="el-GR" sz="2400" dirty="0" smtClean="0"/>
              <a:t>τη θερμική ενέργεια σε μηχανικό έργο με απόδοση</a:t>
            </a:r>
            <a:r>
              <a:rPr lang="en-US" sz="2400" dirty="0" smtClean="0"/>
              <a:t> 100% </a:t>
            </a:r>
          </a:p>
          <a:p>
            <a:pPr lvl="1"/>
            <a:r>
              <a:rPr lang="el-GR" sz="2400" dirty="0" smtClean="0"/>
              <a:t>Η απόδοση εξαρτάται από τις υψηλότερες και χαμηλότερες διαθέσιμες θερμοκρασίες</a:t>
            </a:r>
            <a:r>
              <a:rPr lang="en-US" sz="2400" dirty="0" smtClean="0"/>
              <a:t>:</a:t>
            </a:r>
          </a:p>
          <a:p>
            <a:pPr lvl="2"/>
            <a:r>
              <a:rPr lang="el-GR" sz="2000" dirty="0" smtClean="0"/>
              <a:t>Αυτό σχετίζεται με τους περιορισμούς των υλικών</a:t>
            </a:r>
            <a:endParaRPr lang="en-US" sz="2000" dirty="0" smtClean="0"/>
          </a:p>
          <a:p>
            <a:pPr lvl="2"/>
            <a:r>
              <a:rPr lang="el-GR" sz="2000" dirty="0" smtClean="0"/>
              <a:t>Η χαμηλή θερμοκρασία μιας κοινής θερμικής μηχανής καθορίζεται γενικά από το περιβάλλον</a:t>
            </a:r>
            <a:endParaRPr lang="en-US" sz="2000" dirty="0" smtClean="0"/>
          </a:p>
          <a:p>
            <a:pPr lvl="1"/>
            <a:r>
              <a:rPr lang="el-GR" sz="2400" dirty="0" smtClean="0"/>
              <a:t>Τεχνολογίες που επηρεάζονται</a:t>
            </a:r>
            <a:endParaRPr lang="en-US" sz="2400" dirty="0" smtClean="0"/>
          </a:p>
          <a:p>
            <a:pPr lvl="2"/>
            <a:r>
              <a:rPr lang="el-GR" sz="2000" dirty="0" smtClean="0"/>
              <a:t>Μονάδες παραγωγής ενέργειας</a:t>
            </a:r>
            <a:endParaRPr lang="en-US" sz="2000" dirty="0" smtClean="0"/>
          </a:p>
          <a:p>
            <a:pPr lvl="2"/>
            <a:r>
              <a:rPr lang="el-GR" sz="2000" dirty="0" smtClean="0"/>
              <a:t>Βενζινοκινητήρες</a:t>
            </a:r>
            <a:endParaRPr lang="en-US" sz="2000" dirty="0" smtClean="0"/>
          </a:p>
          <a:p>
            <a:pPr lvl="2"/>
            <a:r>
              <a:rPr lang="el-GR" sz="2000" dirty="0" smtClean="0"/>
              <a:t>Μηχανές αεροσκαφών</a:t>
            </a:r>
            <a:endParaRPr lang="en-US" sz="2000" dirty="0" smtClean="0"/>
          </a:p>
        </p:txBody>
      </p:sp>
      <p:sp>
        <p:nvSpPr>
          <p:cNvPr id="762885" name="Text Box 5"/>
          <p:cNvSpPr txBox="1">
            <a:spLocks noChangeArrowheads="1"/>
          </p:cNvSpPr>
          <p:nvPr/>
        </p:nvSpPr>
        <p:spPr bwMode="auto">
          <a:xfrm>
            <a:off x="285749" y="5667409"/>
            <a:ext cx="52083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800" dirty="0" smtClean="0">
                <a:latin typeface="+mj-lt"/>
              </a:rPr>
              <a:t>Μια μονάδα παραγωγής ηλεκτρικής ενέργειας</a:t>
            </a:r>
            <a:r>
              <a:rPr lang="en-US" sz="1800" b="0" dirty="0" smtClean="0">
                <a:latin typeface="+mj-lt"/>
              </a:rPr>
              <a:t>: </a:t>
            </a:r>
            <a:r>
              <a:rPr lang="el-GR" sz="1800" b="0" dirty="0" smtClean="0">
                <a:latin typeface="+mj-lt"/>
              </a:rPr>
              <a:t>Οι πιο κοινές πηγές θερμότητας είναι η καύση ορυκτών καυσίμων και η πυρηνική σχάση</a:t>
            </a:r>
            <a:r>
              <a:rPr lang="en-US" sz="1800" b="0" dirty="0" smtClean="0">
                <a:latin typeface="+mj-lt"/>
              </a:rPr>
              <a:t>. </a:t>
            </a:r>
            <a:r>
              <a:rPr lang="el-GR" sz="1800" b="0" dirty="0" smtClean="0">
                <a:latin typeface="+mj-lt"/>
              </a:rPr>
              <a:t>Η μέση απόδοση είναι</a:t>
            </a:r>
            <a:r>
              <a:rPr lang="en-US" sz="1800" b="0" dirty="0" smtClean="0">
                <a:latin typeface="+mj-lt"/>
              </a:rPr>
              <a:t> 30</a:t>
            </a:r>
            <a:r>
              <a:rPr lang="el-GR" sz="1800" dirty="0" smtClean="0">
                <a:latin typeface="+mj-lt"/>
                <a:cs typeface="Arial" charset="0"/>
              </a:rPr>
              <a:t>-</a:t>
            </a:r>
            <a:r>
              <a:rPr lang="en-US" sz="1800" b="0" dirty="0" smtClean="0">
                <a:latin typeface="+mj-lt"/>
              </a:rPr>
              <a:t>45</a:t>
            </a:r>
            <a:r>
              <a:rPr lang="en-US" sz="1800" b="0" dirty="0">
                <a:latin typeface="+mj-lt"/>
              </a:rPr>
              <a:t>%.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2645" t="43254" r="33068" b="6250"/>
          <a:stretch>
            <a:fillRect/>
          </a:stretch>
        </p:blipFill>
        <p:spPr bwMode="auto">
          <a:xfrm>
            <a:off x="5267547" y="4050371"/>
            <a:ext cx="3818684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062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17988" cy="1143000"/>
          </a:xfrm>
        </p:spPr>
        <p:txBody>
          <a:bodyPr>
            <a:noAutofit/>
          </a:bodyPr>
          <a:lstStyle/>
          <a:p>
            <a:pPr algn="l"/>
            <a:r>
              <a:rPr lang="el-GR" sz="3800" dirty="0" smtClean="0"/>
              <a:t>Συνδυασμένος κύκλος</a:t>
            </a:r>
            <a:r>
              <a:rPr lang="en-US" sz="3800" dirty="0" smtClean="0"/>
              <a:t>: </a:t>
            </a:r>
            <a:r>
              <a:rPr lang="el-GR" sz="3800" dirty="0" smtClean="0"/>
              <a:t>Μια πιο αποδοτική μονάδα παραγωγής ενέργειας</a:t>
            </a:r>
            <a:endParaRPr lang="en-US" sz="3800" dirty="0" smtClean="0"/>
          </a:p>
        </p:txBody>
      </p:sp>
      <p:sp>
        <p:nvSpPr>
          <p:cNvPr id="7639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000" dirty="0" smtClean="0"/>
              <a:t>Οι </a:t>
            </a:r>
            <a:r>
              <a:rPr lang="el-GR" sz="2000" b="1" dirty="0" smtClean="0"/>
              <a:t>αεριοστρόβιλοι</a:t>
            </a:r>
            <a:r>
              <a:rPr lang="en-US" sz="2000" dirty="0" smtClean="0"/>
              <a:t> </a:t>
            </a:r>
            <a:r>
              <a:rPr lang="el-GR" sz="2000" dirty="0" smtClean="0"/>
              <a:t>χρησιμοποιούν</a:t>
            </a:r>
            <a:r>
              <a:rPr lang="en-US" sz="2000" dirty="0" smtClean="0"/>
              <a:t> </a:t>
            </a:r>
            <a:r>
              <a:rPr lang="el-GR" sz="2000" dirty="0" smtClean="0"/>
              <a:t>αέρια καύσης</a:t>
            </a:r>
            <a:r>
              <a:rPr lang="en-US" sz="2000" dirty="0" smtClean="0"/>
              <a:t> </a:t>
            </a:r>
            <a:r>
              <a:rPr lang="el-GR" sz="2000" dirty="0" smtClean="0"/>
              <a:t>για τη λειτουργία της τουρμπίνας</a:t>
            </a:r>
            <a:endParaRPr lang="en-US" sz="2000" dirty="0" smtClean="0"/>
          </a:p>
          <a:p>
            <a:pPr lvl="1"/>
            <a:r>
              <a:rPr lang="el-GR" sz="2000" dirty="0" smtClean="0"/>
              <a:t>Τα αεριωθούμενα αεροσκάφη αποτελούν συνηθισμένο παράδειγμα</a:t>
            </a:r>
            <a:endParaRPr lang="en-US" sz="2000" dirty="0" smtClean="0"/>
          </a:p>
          <a:p>
            <a:pPr lvl="1"/>
            <a:r>
              <a:rPr lang="el-GR" sz="2000" dirty="0" smtClean="0"/>
              <a:t>Οι αεριοστρόβιλοι</a:t>
            </a:r>
            <a:r>
              <a:rPr lang="en-US" sz="2000" dirty="0" smtClean="0"/>
              <a:t> </a:t>
            </a:r>
            <a:r>
              <a:rPr lang="el-GR" sz="2000" dirty="0" smtClean="0"/>
              <a:t>λειτουργούν σε υψηλές θερμοκρασίες</a:t>
            </a:r>
            <a:r>
              <a:rPr lang="en-US" sz="2000" dirty="0" smtClean="0"/>
              <a:t> </a:t>
            </a:r>
            <a:r>
              <a:rPr lang="en-US" sz="2000" i="1" dirty="0" err="1" smtClean="0"/>
              <a:t>T</a:t>
            </a:r>
            <a:r>
              <a:rPr lang="en-US" sz="2000" baseline="-25000" dirty="0" err="1" smtClean="0"/>
              <a:t>h</a:t>
            </a:r>
            <a:endParaRPr lang="en-US" sz="2000" dirty="0" smtClean="0"/>
          </a:p>
          <a:p>
            <a:pPr lvl="1"/>
            <a:r>
              <a:rPr lang="el-GR" sz="2000" dirty="0" smtClean="0"/>
              <a:t>Δεν είναι όμως πολύ αποδοτικοί επειδή έχουν επίσης υψηλή</a:t>
            </a:r>
            <a:r>
              <a:rPr lang="en-US" sz="2000" dirty="0" smtClean="0"/>
              <a:t> </a:t>
            </a:r>
            <a:r>
              <a:rPr lang="en-US" sz="2000" i="1" dirty="0" err="1" smtClean="0"/>
              <a:t>T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</a:t>
            </a:r>
          </a:p>
          <a:p>
            <a:r>
              <a:rPr lang="el-GR" sz="2000" dirty="0" smtClean="0"/>
              <a:t>Τα καυσαέρια</a:t>
            </a:r>
            <a:r>
              <a:rPr lang="en-US" sz="2000" dirty="0" smtClean="0"/>
              <a:t> </a:t>
            </a:r>
            <a:r>
              <a:rPr lang="el-GR" sz="2000" dirty="0" smtClean="0"/>
              <a:t>από έναν αεριοστρόβιλο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οδηγούν έναν συμβατικό κύκλο ατμού, με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αποτέλεσμα μια πιο αποδοτική μονάδα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l-GR" sz="2000" b="1" dirty="0" smtClean="0"/>
              <a:t>συνδυασμένου κύκλου</a:t>
            </a:r>
            <a:endParaRPr lang="en-US" sz="2000" b="1" dirty="0" smtClean="0"/>
          </a:p>
          <a:p>
            <a:pPr lvl="1"/>
            <a:r>
              <a:rPr lang="el-GR" sz="2000" dirty="0" smtClean="0"/>
              <a:t>Η απόδοση των μονάδων συνδυασμένου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κύκλου προσεγγίζει το</a:t>
            </a:r>
            <a:r>
              <a:rPr lang="en-US" sz="2000" dirty="0" smtClean="0"/>
              <a:t> 60%</a:t>
            </a:r>
          </a:p>
          <a:p>
            <a:pPr lvl="1"/>
            <a:r>
              <a:rPr lang="el-GR" sz="2000" dirty="0" smtClean="0"/>
              <a:t>Επομένως</a:t>
            </a:r>
            <a:r>
              <a:rPr lang="el-GR" sz="2000" dirty="0"/>
              <a:t> </a:t>
            </a:r>
            <a:r>
              <a:rPr lang="el-GR" sz="2000" dirty="0" smtClean="0"/>
              <a:t>εκπέμπουν</a:t>
            </a:r>
            <a:r>
              <a:rPr lang="en-US" sz="2000" dirty="0" smtClean="0"/>
              <a:t> </a:t>
            </a:r>
            <a:r>
              <a:rPr lang="el-GR" sz="2000" dirty="0" smtClean="0"/>
              <a:t>λιγότερους ρίπους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και αέρια του θερμοκηπίου</a:t>
            </a:r>
            <a:r>
              <a:rPr lang="en-US" sz="2000" dirty="0" smtClean="0"/>
              <a:t> </a:t>
            </a:r>
            <a:r>
              <a:rPr lang="el-GR" sz="2000" dirty="0" smtClean="0"/>
              <a:t>ανά μονάδα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ηλεκτρικής ενέργειας που παράγουν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FE9EF"/>
              </a:clrFrom>
              <a:clrTo>
                <a:srgbClr val="DFE9EF">
                  <a:alpha val="0"/>
                </a:srgbClr>
              </a:clrTo>
            </a:clrChange>
          </a:blip>
          <a:srcRect l="56669" t="45833" r="22694" b="9615"/>
          <a:stretch>
            <a:fillRect/>
          </a:stretch>
        </p:blipFill>
        <p:spPr bwMode="auto">
          <a:xfrm>
            <a:off x="6008691" y="3324665"/>
            <a:ext cx="2685143" cy="325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669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Ψυγεία και αντλίες θερμότητας </a:t>
            </a:r>
            <a:endParaRPr lang="en-US" sz="4000" dirty="0" smtClean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>
          <a:xfrm>
            <a:off x="302452" y="1431384"/>
            <a:ext cx="8229600" cy="5124161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Τα ψυγεία και τα κλιματιστικά αποτελούν παραδείγματα</a:t>
            </a:r>
            <a:r>
              <a:rPr lang="en-US" sz="2400" dirty="0" smtClean="0"/>
              <a:t> </a:t>
            </a:r>
            <a:r>
              <a:rPr lang="el-GR" sz="2400" b="1" dirty="0" smtClean="0"/>
              <a:t>αντλιών</a:t>
            </a:r>
            <a:r>
              <a:rPr lang="en-US" sz="2400" b="1" dirty="0" smtClean="0"/>
              <a:t> </a:t>
            </a:r>
            <a:r>
              <a:rPr lang="el-GR" sz="2400" b="1" dirty="0" smtClean="0"/>
              <a:t>θερμότητας </a:t>
            </a:r>
            <a:r>
              <a:rPr lang="el-GR" sz="2400" dirty="0" smtClean="0"/>
              <a:t>– συσκευών </a:t>
            </a:r>
            <a:r>
              <a:rPr lang="en-US" sz="2400" dirty="0" smtClean="0"/>
              <a:t> </a:t>
            </a:r>
            <a:r>
              <a:rPr lang="el-GR" sz="2400" dirty="0" smtClean="0"/>
              <a:t>που μεταφέρουν θερμότητα από ψυχρότερα σε θερμότερα σώματα</a:t>
            </a:r>
            <a:r>
              <a:rPr lang="en-US" sz="2400" dirty="0" smtClean="0"/>
              <a:t>  </a:t>
            </a:r>
          </a:p>
          <a:p>
            <a:pPr lvl="1"/>
            <a:r>
              <a:rPr lang="el-GR" sz="2400" dirty="0" smtClean="0"/>
              <a:t>Η διατύπωση</a:t>
            </a:r>
            <a:r>
              <a:rPr lang="en-US" sz="2400" dirty="0" smtClean="0"/>
              <a:t> </a:t>
            </a:r>
            <a:r>
              <a:rPr lang="el-GR" sz="2400" dirty="0" smtClean="0"/>
              <a:t>του </a:t>
            </a:r>
            <a:r>
              <a:rPr lang="en-US" sz="2400" dirty="0" err="1" smtClean="0"/>
              <a:t>Clausius</a:t>
            </a:r>
            <a:r>
              <a:rPr lang="en-US" sz="2400" dirty="0" smtClean="0"/>
              <a:t> </a:t>
            </a:r>
            <a:r>
              <a:rPr lang="el-GR" sz="2400" dirty="0" smtClean="0"/>
              <a:t>για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l-GR" sz="2400" dirty="0" smtClean="0"/>
              <a:t>τον δεύτερο νόμο</a:t>
            </a:r>
            <a:r>
              <a:rPr lang="en-US" sz="2400" dirty="0" smtClean="0"/>
              <a:t> </a:t>
            </a:r>
            <a:r>
              <a:rPr lang="el-GR" sz="2400" dirty="0" smtClean="0"/>
              <a:t>λέει ότι αυτή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η μεταφορά δεν μπορεί να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προκύψει αυθόρμητα</a:t>
            </a:r>
            <a:r>
              <a:rPr lang="en-US" sz="2400" dirty="0" smtClean="0"/>
              <a:t>, </a:t>
            </a:r>
            <a:r>
              <a:rPr lang="el-GR" sz="2400" dirty="0" smtClean="0"/>
              <a:t>αλλά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προϋποθέτει εξωτερικό έργο</a:t>
            </a:r>
            <a:endParaRPr lang="en-US" sz="2400" dirty="0"/>
          </a:p>
          <a:p>
            <a:pPr lvl="1"/>
            <a:r>
              <a:rPr lang="el-GR" sz="2400" dirty="0" smtClean="0"/>
              <a:t>Οι αντλίες</a:t>
            </a:r>
            <a:r>
              <a:rPr lang="el-GR" sz="2400" dirty="0"/>
              <a:t> </a:t>
            </a:r>
            <a:r>
              <a:rPr lang="el-GR" sz="2400" dirty="0" smtClean="0"/>
              <a:t>θερμότητας</a:t>
            </a:r>
            <a:r>
              <a:rPr lang="el-GR" sz="2400" dirty="0"/>
              <a:t> </a:t>
            </a:r>
            <a:r>
              <a:rPr lang="el-GR" sz="2400" dirty="0" smtClean="0"/>
              <a:t>μπορούν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να χρησιμοποιηθούν για θέρμανση </a:t>
            </a:r>
            <a:endParaRPr lang="el-GR" sz="2400" dirty="0"/>
          </a:p>
          <a:p>
            <a:pPr lvl="1">
              <a:buNone/>
            </a:pPr>
            <a:r>
              <a:rPr lang="el-GR" sz="2400" dirty="0" smtClean="0"/>
              <a:t>     και για ψύξη</a:t>
            </a:r>
            <a:r>
              <a:rPr lang="en-US" sz="2400" dirty="0" smtClean="0"/>
              <a:t>:</a:t>
            </a:r>
            <a:endParaRPr lang="en-US" sz="2400" dirty="0"/>
          </a:p>
          <a:p>
            <a:pPr lvl="2"/>
            <a:r>
              <a:rPr lang="el-GR" sz="2000" dirty="0" smtClean="0"/>
              <a:t>Ανταλλάσσουν θερμότητα με τον αέρα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του περιβάλλοντος ή με υπόγεια </a:t>
            </a:r>
            <a:r>
              <a:rPr lang="el-GR" sz="2000" dirty="0"/>
              <a:t> </a:t>
            </a:r>
            <a:r>
              <a:rPr lang="el-GR" sz="2000" dirty="0" smtClean="0"/>
              <a:t>ύδατα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2605" t="41270" r="63076" b="23611"/>
          <a:stretch>
            <a:fillRect/>
          </a:stretch>
        </p:blipFill>
        <p:spPr bwMode="auto">
          <a:xfrm>
            <a:off x="5776015" y="2681346"/>
            <a:ext cx="3164115" cy="256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05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Συντελεστής απόδοσης</a:t>
            </a:r>
            <a:endParaRPr lang="en-US" sz="4000" dirty="0" smtClean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365124" y="1422773"/>
            <a:ext cx="6092643" cy="53979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200" dirty="0"/>
              <a:t>Ο</a:t>
            </a:r>
            <a:r>
              <a:rPr lang="en-US" sz="2200" dirty="0" smtClean="0"/>
              <a:t> </a:t>
            </a:r>
            <a:r>
              <a:rPr lang="el-GR" sz="2200" b="1" dirty="0" smtClean="0"/>
              <a:t>συντελεστής απόδοσης </a:t>
            </a:r>
            <a:r>
              <a:rPr lang="en-US" sz="2200" b="1" dirty="0" smtClean="0"/>
              <a:t>(COP)</a:t>
            </a:r>
            <a:r>
              <a:rPr lang="en-US" sz="2200" dirty="0" smtClean="0"/>
              <a:t> </a:t>
            </a:r>
            <a:r>
              <a:rPr lang="el-GR" sz="2200" dirty="0" smtClean="0"/>
              <a:t>περιγράφει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l-GR" sz="2200" dirty="0" smtClean="0"/>
              <a:t>τη σχετική ποσότητα του παραγόμενου έργου</a:t>
            </a:r>
            <a:r>
              <a:rPr lang="en-US" sz="2200" dirty="0" smtClean="0"/>
              <a:t>: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l-GR" sz="2200" dirty="0" smtClean="0"/>
              <a:t>Για ένα ψυγείο, «αυτό που θέλουμε» είναι η ψύξη</a:t>
            </a:r>
            <a:r>
              <a:rPr lang="en-US" sz="2200" dirty="0" smtClean="0"/>
              <a:t>: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l-GR" sz="2200" dirty="0" smtClean="0"/>
              <a:t>Για μα αντλία θερμότητας τον χειμώνα, «αυτό που θέλουμε» είναι η θέρμανση</a:t>
            </a:r>
            <a:r>
              <a:rPr lang="en-US" sz="2200" dirty="0" smtClean="0"/>
              <a:t>: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l-GR" sz="2200" dirty="0" smtClean="0"/>
              <a:t>Όσο μεγαλύτερη</a:t>
            </a:r>
            <a:r>
              <a:rPr lang="en-US" sz="2200" dirty="0" smtClean="0"/>
              <a:t> </a:t>
            </a:r>
            <a:r>
              <a:rPr lang="el-GR" sz="2200" dirty="0" smtClean="0"/>
              <a:t>είναι η διαφορά θερμοκρασίας, τόσο χαμηλότερος είναι ο </a:t>
            </a:r>
            <a:r>
              <a:rPr lang="en-US" sz="2200" dirty="0" smtClean="0"/>
              <a:t>COP </a:t>
            </a:r>
            <a:r>
              <a:rPr lang="el-GR" sz="2200" dirty="0" smtClean="0"/>
              <a:t>και δεν απαιτείται περισσότερο έργο</a:t>
            </a:r>
            <a:endParaRPr 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53768" t="59325" r="25706" b="28969"/>
          <a:stretch>
            <a:fillRect/>
          </a:stretch>
        </p:blipFill>
        <p:spPr bwMode="auto">
          <a:xfrm>
            <a:off x="2156601" y="2046737"/>
            <a:ext cx="2469965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admin\Desktop\Χωρίς τίτλο.png"/>
          <p:cNvPicPr>
            <a:picLocks noChangeAspect="1" noChangeArrowheads="1"/>
          </p:cNvPicPr>
          <p:nvPr/>
        </p:nvPicPr>
        <p:blipFill>
          <a:blip r:embed="rId4"/>
          <a:srcRect l="6388" t="9519" r="65117" b="73832"/>
          <a:stretch>
            <a:fillRect/>
          </a:stretch>
        </p:blipFill>
        <p:spPr bwMode="auto">
          <a:xfrm>
            <a:off x="1927274" y="3362178"/>
            <a:ext cx="3346839" cy="792000"/>
          </a:xfrm>
          <a:prstGeom prst="rect">
            <a:avLst/>
          </a:prstGeom>
          <a:noFill/>
        </p:spPr>
      </p:pic>
      <p:pic>
        <p:nvPicPr>
          <p:cNvPr id="5124" name="Picture 4" descr="C:\Users\admin\Desktop\Χωρίς τίτλο.png"/>
          <p:cNvPicPr>
            <a:picLocks noChangeAspect="1" noChangeArrowheads="1"/>
          </p:cNvPicPr>
          <p:nvPr/>
        </p:nvPicPr>
        <p:blipFill>
          <a:blip r:embed="rId5"/>
          <a:srcRect l="3452" t="7639" r="67184" b="74638"/>
          <a:stretch>
            <a:fillRect/>
          </a:stretch>
        </p:blipFill>
        <p:spPr bwMode="auto">
          <a:xfrm>
            <a:off x="2067952" y="4881489"/>
            <a:ext cx="3387275" cy="82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 l="25661" t="39286" r="57052" b="10192"/>
          <a:stretch>
            <a:fillRect/>
          </a:stretch>
        </p:blipFill>
        <p:spPr bwMode="auto">
          <a:xfrm>
            <a:off x="6372659" y="2001624"/>
            <a:ext cx="2629163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955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Ποιότητα ενέργειας</a:t>
            </a:r>
            <a:endParaRPr lang="en-US" sz="4000" dirty="0" smtClean="0"/>
          </a:p>
        </p:txBody>
      </p:sp>
      <p:sp>
        <p:nvSpPr>
          <p:cNvPr id="7659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3" y="1408705"/>
            <a:ext cx="5705358" cy="5106987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Δεν είναι όλες οι μορφές ενέργειας ίδιες</a:t>
            </a:r>
            <a:r>
              <a:rPr lang="en-US" sz="2400" dirty="0" smtClean="0"/>
              <a:t>!</a:t>
            </a:r>
          </a:p>
          <a:p>
            <a:pPr lvl="1"/>
            <a:r>
              <a:rPr lang="el-GR" dirty="0" smtClean="0"/>
              <a:t>Εφόσον η θερμική ενέργεια δεν μπορεί να μετατραπεί σε μηχανικό έργο ή σε ηλεκτρισμό με απόδοση </a:t>
            </a:r>
            <a:r>
              <a:rPr lang="en-US" dirty="0" smtClean="0"/>
              <a:t> 100%, </a:t>
            </a:r>
            <a:r>
              <a:rPr lang="el-GR" dirty="0" smtClean="0"/>
              <a:t>το μηχανικό έργο και ο ηλεκτρισμός είναι μορφές ενέργειας καλύτερης ποιότητας</a:t>
            </a:r>
            <a:endParaRPr lang="en-US" dirty="0" smtClean="0"/>
          </a:p>
          <a:p>
            <a:pPr lvl="2"/>
            <a:r>
              <a:rPr lang="el-GR" dirty="0" smtClean="0"/>
              <a:t>Μπορούν να μετατραπούν σε κάθε άλλη μορφή με απόδοση </a:t>
            </a:r>
            <a:r>
              <a:rPr lang="en-US" dirty="0" smtClean="0"/>
              <a:t>100% </a:t>
            </a:r>
          </a:p>
          <a:p>
            <a:pPr lvl="2"/>
            <a:r>
              <a:rPr lang="el-GR" dirty="0" smtClean="0"/>
              <a:t>Η θερμική ενέργεια υψηλής θερμοκρασίας είναι καλύτερης ποιότητας από την ενέργεια χαμηλότερης θερμοκρασίας, εφόσον μπορεί να θέσει σε λειτουργία μια πιο αποδοτική θερμική μηχανή και έτσι να παράγει περισσότερο μηχανικό έργο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2829" t="42063" r="68653" b="12308"/>
          <a:stretch>
            <a:fillRect/>
          </a:stretch>
        </p:blipFill>
        <p:spPr bwMode="auto">
          <a:xfrm>
            <a:off x="6170800" y="1979743"/>
            <a:ext cx="2780510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708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Εντροπία</a:t>
            </a:r>
            <a:endParaRPr lang="en-US" sz="4000" dirty="0" smtClean="0"/>
          </a:p>
        </p:txBody>
      </p:sp>
      <p:sp>
        <p:nvSpPr>
          <p:cNvPr id="766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23888"/>
            <a:ext cx="8229600" cy="5549704"/>
          </a:xfrm>
        </p:spPr>
        <p:txBody>
          <a:bodyPr>
            <a:normAutofit lnSpcReduction="10000"/>
          </a:bodyPr>
          <a:lstStyle/>
          <a:p>
            <a:r>
              <a:rPr lang="el-GR" sz="2000" dirty="0" smtClean="0"/>
              <a:t>Η </a:t>
            </a:r>
            <a:r>
              <a:rPr lang="el-GR" sz="2000" b="1" dirty="0" smtClean="0"/>
              <a:t>εντροπία</a:t>
            </a:r>
            <a:r>
              <a:rPr lang="en-US" sz="2000" b="1" dirty="0" smtClean="0"/>
              <a:t> </a:t>
            </a:r>
            <a:r>
              <a:rPr lang="el-GR" sz="2000" dirty="0" smtClean="0"/>
              <a:t>είναι μια καταστατική μεταβλητή που μετρά την ποιότητα της ενέργειας</a:t>
            </a:r>
            <a:r>
              <a:rPr lang="en-US" sz="2000" dirty="0" smtClean="0"/>
              <a:t> </a:t>
            </a:r>
          </a:p>
          <a:p>
            <a:pPr lvl="1"/>
            <a:r>
              <a:rPr lang="el-GR" sz="2000" dirty="0" smtClean="0"/>
              <a:t>Τυπικά</a:t>
            </a:r>
            <a:r>
              <a:rPr lang="en-US" sz="2000" dirty="0" smtClean="0"/>
              <a:t>, </a:t>
            </a:r>
            <a:r>
              <a:rPr lang="el-GR" sz="2000" dirty="0" smtClean="0"/>
              <a:t>η εντροπία περιγράφει τον βαθμό τάξης ή αταξίας σε ένα σύστημα</a:t>
            </a:r>
            <a:endParaRPr lang="en-US" sz="2000" dirty="0" smtClean="0"/>
          </a:p>
          <a:p>
            <a:pPr lvl="1"/>
            <a:r>
              <a:rPr lang="el-GR" sz="2000" dirty="0" smtClean="0"/>
              <a:t>Όσο μικρότερη είναι η εντροπία</a:t>
            </a:r>
            <a:r>
              <a:rPr lang="en-US" sz="2000" dirty="0" smtClean="0"/>
              <a:t>, </a:t>
            </a:r>
            <a:r>
              <a:rPr lang="el-GR" sz="2000" dirty="0" smtClean="0"/>
              <a:t>τόσο περισσότερη τάξη επικρατεί στο σύστημα και τόσο υψηλότερη είναι η ποιότητα της ενέργειάς του</a:t>
            </a:r>
            <a:endParaRPr lang="en-US" sz="2000" dirty="0" smtClean="0"/>
          </a:p>
          <a:p>
            <a:pPr lvl="1"/>
            <a:r>
              <a:rPr lang="el-GR" sz="2000" dirty="0" smtClean="0"/>
              <a:t>Όσο μεγαλύτερη είναι η εντροπία</a:t>
            </a:r>
            <a:r>
              <a:rPr lang="en-US" sz="2000" dirty="0" smtClean="0"/>
              <a:t>, </a:t>
            </a:r>
            <a:r>
              <a:rPr lang="el-GR" sz="2000" dirty="0" smtClean="0"/>
              <a:t>τόσο περισσότερη αταξία επικρατεί στο σύστημα και τόσο χαμηλότερη είναι η ποιότητα της ενέργειάς του</a:t>
            </a:r>
            <a:endParaRPr lang="en-US" sz="2000" dirty="0" smtClean="0"/>
          </a:p>
          <a:p>
            <a:pPr lvl="1"/>
            <a:r>
              <a:rPr lang="el-GR" sz="2000" dirty="0" smtClean="0"/>
              <a:t>Μαθηματικά</a:t>
            </a:r>
            <a:r>
              <a:rPr lang="en-US" sz="2000" dirty="0" smtClean="0"/>
              <a:t>, </a:t>
            </a:r>
            <a:r>
              <a:rPr lang="el-GR" sz="2000" dirty="0" smtClean="0"/>
              <a:t>η μεταβολή της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εντροπίας</a:t>
            </a:r>
            <a:r>
              <a:rPr lang="en-US" sz="2000" dirty="0" smtClean="0"/>
              <a:t> ∆</a:t>
            </a:r>
            <a:r>
              <a:rPr lang="en-US" sz="2000" i="1" dirty="0" smtClean="0"/>
              <a:t>S</a:t>
            </a:r>
            <a:r>
              <a:rPr lang="en-US" sz="2000" dirty="0" smtClean="0"/>
              <a:t> </a:t>
            </a:r>
            <a:r>
              <a:rPr lang="el-GR" sz="2000" dirty="0" smtClean="0"/>
              <a:t>συσχετίζεται με μια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θερμοδυναμική μεταβολή μεταξύ των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καταστάσεων</a:t>
            </a:r>
            <a:r>
              <a:rPr lang="en-US" sz="2000" dirty="0" smtClean="0"/>
              <a:t> 1</a:t>
            </a:r>
            <a:r>
              <a:rPr lang="el-GR" sz="2000" dirty="0" smtClean="0"/>
              <a:t> και</a:t>
            </a:r>
            <a:r>
              <a:rPr lang="en-US" sz="2000" dirty="0" smtClean="0"/>
              <a:t> 2 </a:t>
            </a:r>
            <a:r>
              <a:rPr lang="el-GR" sz="2000" dirty="0" smtClean="0"/>
              <a:t>και δίνεται από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l-GR" sz="2000" dirty="0" smtClean="0"/>
              <a:t>Μια αύξηση της εντροπίας σε ένα σύστημα οδηγεί στην απώλεια μέρους ή όλης της ικανότητάς του να παράγει έργο</a:t>
            </a:r>
            <a:endParaRPr lang="en-US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14390" t="54941" r="73451" b="35119"/>
          <a:stretch>
            <a:fillRect/>
          </a:stretch>
        </p:blipFill>
        <p:spPr bwMode="auto">
          <a:xfrm>
            <a:off x="2350652" y="5120639"/>
            <a:ext cx="1463187" cy="67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 l="56703" t="41394" r="9239" b="17707"/>
          <a:stretch>
            <a:fillRect/>
          </a:stretch>
        </p:blipFill>
        <p:spPr bwMode="auto">
          <a:xfrm>
            <a:off x="5416063" y="3657619"/>
            <a:ext cx="319923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10071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12382" t="38889" r="60511" b="8654"/>
          <a:stretch>
            <a:fillRect/>
          </a:stretch>
        </p:blipFill>
        <p:spPr bwMode="auto">
          <a:xfrm>
            <a:off x="5859156" y="1452098"/>
            <a:ext cx="3242640" cy="35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err="1" smtClean="0"/>
              <a:t>Αδιαβατική</a:t>
            </a:r>
            <a:r>
              <a:rPr lang="el-GR" dirty="0" smtClean="0"/>
              <a:t> ελεύθερη εκτόνωση </a:t>
            </a:r>
            <a:endParaRPr lang="en-US" dirty="0" smtClean="0"/>
          </a:p>
        </p:txBody>
      </p:sp>
      <p:sp>
        <p:nvSpPr>
          <p:cNvPr id="7680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5" y="1436841"/>
            <a:ext cx="5804429" cy="5106987"/>
          </a:xfrm>
        </p:spPr>
        <p:txBody>
          <a:bodyPr/>
          <a:lstStyle/>
          <a:p>
            <a:r>
              <a:rPr lang="el-GR" sz="2000" dirty="0" smtClean="0"/>
              <a:t>Ένα αέριο περιορίζεται στη μία πλευρά ενός </a:t>
            </a:r>
            <a:r>
              <a:rPr lang="el-GR" sz="2000" dirty="0" err="1" smtClean="0"/>
              <a:t>κουτιού∙</a:t>
            </a:r>
            <a:r>
              <a:rPr lang="en-US" sz="2000" dirty="0" smtClean="0"/>
              <a:t> </a:t>
            </a:r>
            <a:r>
              <a:rPr lang="el-GR" sz="2000" dirty="0" smtClean="0"/>
              <a:t>στην άλλη πλευρά υπάρχει κενό</a:t>
            </a:r>
            <a:r>
              <a:rPr lang="en-US" sz="2000" dirty="0" smtClean="0"/>
              <a:t>.</a:t>
            </a:r>
          </a:p>
          <a:p>
            <a:pPr lvl="1"/>
            <a:r>
              <a:rPr lang="el-GR" sz="2000" dirty="0" smtClean="0"/>
              <a:t>Αυτή είναι μια κατάσταση μικρής εντροπίας</a:t>
            </a:r>
            <a:r>
              <a:rPr lang="en-US" sz="2000" dirty="0" smtClean="0"/>
              <a:t>, </a:t>
            </a:r>
            <a:r>
              <a:rPr lang="el-GR" sz="2000" dirty="0" smtClean="0"/>
              <a:t>εφόσον τα μόρια του αερίου κατανέμονται στη μία πλευρά του κουτιού</a:t>
            </a:r>
            <a:r>
              <a:rPr lang="en-US" sz="2000" dirty="0" smtClean="0"/>
              <a:t> </a:t>
            </a:r>
          </a:p>
          <a:p>
            <a:pPr lvl="2"/>
            <a:r>
              <a:rPr lang="el-GR" dirty="0" smtClean="0"/>
              <a:t>Το σύστημα θα μπορούσε να παράγει έργο</a:t>
            </a:r>
            <a:r>
              <a:rPr lang="en-US" dirty="0" smtClean="0"/>
              <a:t>, </a:t>
            </a:r>
            <a:r>
              <a:rPr lang="el-GR" dirty="0" smtClean="0"/>
              <a:t>γυρίζοντας μια φτερωτή</a:t>
            </a:r>
            <a:endParaRPr lang="en-US" dirty="0" smtClean="0"/>
          </a:p>
          <a:p>
            <a:pPr lvl="1"/>
            <a:r>
              <a:rPr lang="el-GR" sz="2000" dirty="0" smtClean="0"/>
              <a:t>Ας αφήσουμε τώρα το αέριο να εκτονωθεί ελεύθερα </a:t>
            </a:r>
            <a:r>
              <a:rPr lang="en-US" sz="2000" dirty="0" smtClean="0"/>
              <a:t>(</a:t>
            </a:r>
            <a:r>
              <a:rPr lang="el-GR" sz="2000" dirty="0" smtClean="0"/>
              <a:t>μη αντιστρεπτά</a:t>
            </a:r>
            <a:r>
              <a:rPr lang="en-US" sz="2000" dirty="0" smtClean="0"/>
              <a:t>) </a:t>
            </a:r>
            <a:r>
              <a:rPr lang="el-GR" sz="2000" dirty="0" smtClean="0"/>
              <a:t>στο κενό</a:t>
            </a:r>
            <a:endParaRPr lang="en-US" sz="2000" dirty="0" smtClean="0"/>
          </a:p>
          <a:p>
            <a:pPr lvl="2"/>
            <a:r>
              <a:rPr lang="el-GR" dirty="0" smtClean="0"/>
              <a:t>Η νέα κατάσταση έχει την ίδια ενέργεια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αλλά μεγαλύτερη εντροπία</a:t>
            </a:r>
            <a:endParaRPr lang="en-US" dirty="0" smtClean="0"/>
          </a:p>
          <a:p>
            <a:pPr lvl="2"/>
            <a:r>
              <a:rPr lang="el-GR" dirty="0" smtClean="0"/>
              <a:t>Έχει χαθεί η ικανότητα παραγωγής έργου</a:t>
            </a:r>
            <a:endParaRPr lang="en-US" dirty="0" smtClean="0"/>
          </a:p>
          <a:p>
            <a:pPr lvl="1"/>
            <a:r>
              <a:rPr lang="el-GR" sz="2000" dirty="0" smtClean="0"/>
              <a:t>Η αύξηση της εντροπίας είναι η ίδια</a:t>
            </a:r>
            <a:r>
              <a:rPr lang="en-US" sz="2000" dirty="0" smtClean="0"/>
              <a:t> </a:t>
            </a:r>
            <a:r>
              <a:rPr lang="el-GR" sz="2000" dirty="0" smtClean="0"/>
              <a:t>με εκείνη μιας ισόθερμης αντιστρεπτής μεταβολής</a:t>
            </a:r>
            <a:endParaRPr lang="en-US" sz="2000" dirty="0"/>
          </a:p>
        </p:txBody>
      </p:sp>
      <p:pic>
        <p:nvPicPr>
          <p:cNvPr id="7170" name="Picture 2" descr="C:\Users\admin\Desktop\Χωρίς τίτλο.png"/>
          <p:cNvPicPr>
            <a:picLocks noChangeAspect="1" noChangeArrowheads="1"/>
          </p:cNvPicPr>
          <p:nvPr/>
        </p:nvPicPr>
        <p:blipFill>
          <a:blip r:embed="rId4"/>
          <a:srcRect l="50649" t="54664" r="33890" b="32067"/>
          <a:stretch>
            <a:fillRect/>
          </a:stretch>
        </p:blipFill>
        <p:spPr bwMode="auto">
          <a:xfrm>
            <a:off x="2841687" y="6066000"/>
            <a:ext cx="1492174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7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429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>Η εντροπία και ο δεύτερος </a:t>
            </a:r>
            <a:r>
              <a:rPr lang="el-GR" dirty="0"/>
              <a:t>ν</a:t>
            </a:r>
            <a:r>
              <a:rPr lang="el-GR" dirty="0" smtClean="0"/>
              <a:t>όμος </a:t>
            </a:r>
            <a:br>
              <a:rPr lang="el-GR" dirty="0" smtClean="0"/>
            </a:br>
            <a:r>
              <a:rPr lang="el-GR" dirty="0" smtClean="0"/>
              <a:t>της θερμοδυναμικής </a:t>
            </a:r>
            <a:endParaRPr lang="en-US" dirty="0" smtClean="0"/>
          </a:p>
        </p:txBody>
      </p:sp>
      <p:sp>
        <p:nvSpPr>
          <p:cNvPr id="769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 smtClean="0"/>
              <a:t>Σε όρους εντροπίας</a:t>
            </a:r>
            <a:r>
              <a:rPr lang="en-US" sz="2400" dirty="0" smtClean="0"/>
              <a:t>, </a:t>
            </a:r>
            <a:r>
              <a:rPr lang="el-GR" sz="2400" dirty="0" smtClean="0"/>
              <a:t>ο δεύτερος  νόμος γίνεται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l-GR" sz="2400" b="1" dirty="0" smtClean="0"/>
              <a:t>Η εντροπία ενός κλειστού συστήματος δεν μπορεί ποτέ να μειωθεί</a:t>
            </a:r>
            <a:endParaRPr lang="en-US" sz="2400" b="1" dirty="0" smtClean="0"/>
          </a:p>
          <a:p>
            <a:pPr lvl="1"/>
            <a:r>
              <a:rPr lang="el-GR" sz="2400" dirty="0" smtClean="0"/>
              <a:t>Στην καλύτερη περίπτωση, η εντροπία ενός κλειστού συστήματος θα παραμένει σταθερή</a:t>
            </a:r>
            <a:endParaRPr lang="en-US" sz="2400" dirty="0" smtClean="0"/>
          </a:p>
          <a:p>
            <a:pPr lvl="1"/>
            <a:r>
              <a:rPr lang="el-GR" sz="2400" dirty="0" smtClean="0"/>
              <a:t>Όμως, μη </a:t>
            </a:r>
            <a:r>
              <a:rPr lang="el-GR" sz="2400" dirty="0" err="1" smtClean="0"/>
              <a:t>αντιστρεπές</a:t>
            </a:r>
            <a:r>
              <a:rPr lang="el-GR" sz="2400" dirty="0" smtClean="0"/>
              <a:t> </a:t>
            </a:r>
            <a:r>
              <a:rPr lang="el-GR" sz="2400" smtClean="0"/>
              <a:t>διεργασίες </a:t>
            </a:r>
            <a:r>
              <a:rPr lang="el-GR" sz="2400" smtClean="0"/>
              <a:t>και δυνάμεις</a:t>
            </a:r>
            <a:r>
              <a:rPr lang="el-GR" sz="2400" dirty="0" smtClean="0"/>
              <a:t>, όπως η τριβή, οδηγούν σε αύξηση της εντροπίας</a:t>
            </a:r>
            <a:endParaRPr lang="en-US" sz="2400" dirty="0" smtClean="0"/>
          </a:p>
          <a:p>
            <a:r>
              <a:rPr lang="el-GR" sz="2400" dirty="0" smtClean="0"/>
              <a:t> Αν διευρύνουμε τα όρια ενός συστήματος για να συμπεριλάβουμε το σύνολο του σύμπαντος, οδηγούμαστε στην τελική διατύπωση του δεύτερου νόμου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l-GR" sz="2400" b="1" dirty="0" smtClean="0"/>
              <a:t>Η εντροπία του σύμπαντος δεν μπορεί ποτέ να μειωθεί</a:t>
            </a:r>
            <a:endParaRPr lang="en-US" sz="2400" b="1" dirty="0" smtClean="0"/>
          </a:p>
          <a:p>
            <a:pPr lvl="1"/>
            <a:r>
              <a:rPr lang="el-GR" sz="2400" dirty="0" smtClean="0"/>
              <a:t>Κάθε κατάσταση που φαίνεται να περιλαμβάνει μια αύξηση της τάξης και, επομένως, μια μείωση της εντροπίας συνοδεύεται πάντα από μια συνακόλουθη και μεγαλύτερη αύξηση της εντροπίας </a:t>
            </a: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1603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8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Σύνοψη</a:t>
            </a:r>
            <a:endParaRPr lang="en-US" sz="4000" dirty="0" smtClean="0"/>
          </a:p>
        </p:txBody>
      </p:sp>
      <p:sp>
        <p:nvSpPr>
          <p:cNvPr id="412680" name="Rectangle 8"/>
          <p:cNvSpPr>
            <a:spLocks noGrp="1" noChangeArrowheads="1"/>
          </p:cNvSpPr>
          <p:nvPr>
            <p:ph idx="1"/>
          </p:nvPr>
        </p:nvSpPr>
        <p:spPr>
          <a:xfrm>
            <a:off x="365125" y="1195755"/>
            <a:ext cx="8371324" cy="5373858"/>
          </a:xfrm>
        </p:spPr>
        <p:txBody>
          <a:bodyPr>
            <a:normAutofit lnSpcReduction="10000"/>
          </a:bodyPr>
          <a:lstStyle/>
          <a:p>
            <a:r>
              <a:rPr lang="el-GR" sz="2000" dirty="0" smtClean="0"/>
              <a:t>Ο</a:t>
            </a:r>
            <a:r>
              <a:rPr lang="en-US" sz="2000" dirty="0" smtClean="0"/>
              <a:t> </a:t>
            </a:r>
            <a:r>
              <a:rPr lang="el-GR" sz="2000" b="1" dirty="0" smtClean="0"/>
              <a:t>δεύτερος νόμους της θερμοδυναμικής</a:t>
            </a:r>
            <a:r>
              <a:rPr lang="en-US" sz="2000" dirty="0" smtClean="0"/>
              <a:t> </a:t>
            </a:r>
            <a:r>
              <a:rPr lang="el-GR" sz="2000" dirty="0" smtClean="0"/>
              <a:t>είναι ουσιαστικά μια διατύπωση σχετικά με την τάση των συστημάτων να εξελίσσονται προς καταστάσεις μεγαλύτερης αταξίας</a:t>
            </a:r>
            <a:endParaRPr lang="en-US" sz="2000" dirty="0" smtClean="0"/>
          </a:p>
          <a:p>
            <a:pPr lvl="1"/>
            <a:r>
              <a:rPr lang="el-GR" sz="2000" dirty="0" smtClean="0"/>
              <a:t>Σύμφωνα με τη διατύπωση των</a:t>
            </a:r>
            <a:r>
              <a:rPr lang="en-US" sz="2000" dirty="0" smtClean="0"/>
              <a:t> Kelvin-Planck </a:t>
            </a:r>
            <a:r>
              <a:rPr lang="el-GR" sz="2000" dirty="0" smtClean="0"/>
              <a:t>για τον δεύτερο νόμο, είναι αδύνατο να κατασκευάσουμε μια τέλεια θερμική μηχανή η οποία να μετατρέπει κυκλικά</a:t>
            </a:r>
            <a:r>
              <a:rPr lang="en-US" sz="2000" dirty="0" smtClean="0"/>
              <a:t> </a:t>
            </a:r>
            <a:r>
              <a:rPr lang="el-GR" sz="2000" dirty="0" smtClean="0"/>
              <a:t>τη θερμική ενέργεια σε έργο με απόδοση </a:t>
            </a:r>
            <a:r>
              <a:rPr lang="en-US" sz="2000" dirty="0" smtClean="0"/>
              <a:t>100%</a:t>
            </a:r>
          </a:p>
          <a:p>
            <a:pPr lvl="2"/>
            <a:r>
              <a:rPr lang="el-GR" sz="1800" dirty="0" smtClean="0"/>
              <a:t>Η μέγιστη δυνατή απόδοση</a:t>
            </a:r>
            <a:r>
              <a:rPr lang="en-US" sz="1800" dirty="0" smtClean="0"/>
              <a:t> </a:t>
            </a:r>
            <a:r>
              <a:rPr lang="el-GR" sz="1800" dirty="0" smtClean="0"/>
              <a:t>είναι η απόδοση</a:t>
            </a:r>
            <a:r>
              <a:rPr lang="en-US" sz="1800" dirty="0" smtClean="0"/>
              <a:t> Carnot: </a:t>
            </a:r>
            <a:r>
              <a:rPr lang="en-US" sz="1800" i="1" dirty="0" smtClean="0"/>
              <a:t>e</a:t>
            </a:r>
            <a:r>
              <a:rPr lang="en-US" sz="1800" baseline="-25000" dirty="0" smtClean="0"/>
              <a:t>Carnot</a:t>
            </a:r>
            <a:r>
              <a:rPr lang="en-US" sz="1800" dirty="0" smtClean="0"/>
              <a:t> = 1 – </a:t>
            </a:r>
            <a:r>
              <a:rPr lang="en-US" sz="1800" i="1" dirty="0" smtClean="0"/>
              <a:t>T</a:t>
            </a:r>
            <a:r>
              <a:rPr lang="en-US" sz="1800" baseline="-25000" dirty="0" smtClean="0"/>
              <a:t>c</a:t>
            </a:r>
            <a:r>
              <a:rPr lang="en-US" sz="1800" dirty="0" smtClean="0"/>
              <a:t> / </a:t>
            </a:r>
            <a:r>
              <a:rPr lang="en-US" sz="1800" i="1" dirty="0" err="1" smtClean="0"/>
              <a:t>T</a:t>
            </a:r>
            <a:r>
              <a:rPr lang="en-US" sz="1800" baseline="-25000" dirty="0" err="1" smtClean="0"/>
              <a:t>h</a:t>
            </a:r>
            <a:endParaRPr lang="en-US" sz="1800" dirty="0" smtClean="0"/>
          </a:p>
          <a:p>
            <a:pPr lvl="1"/>
            <a:r>
              <a:rPr lang="el-GR" sz="2000" dirty="0" smtClean="0"/>
              <a:t>Σύμφωνα με τη διατύπωση του</a:t>
            </a:r>
            <a:r>
              <a:rPr lang="en-US" sz="2000" dirty="0" smtClean="0"/>
              <a:t> </a:t>
            </a:r>
            <a:r>
              <a:rPr lang="en-US" sz="2000" dirty="0" err="1" smtClean="0"/>
              <a:t>Clausius</a:t>
            </a:r>
            <a:r>
              <a:rPr lang="el-GR" sz="2000" dirty="0" smtClean="0"/>
              <a:t>, είναι αδύνατο να κατασκευάσουμε ένα τέλειο ψυγείο του οποίο το μοναδικό αποτέλεσμα θα είναι η μεταφορά ενέργειας από ένα ψυχρότερο σε ένα θερμότερο σώμα</a:t>
            </a:r>
            <a:r>
              <a:rPr lang="en-US" sz="2000" dirty="0" smtClean="0"/>
              <a:t> </a:t>
            </a:r>
          </a:p>
          <a:p>
            <a:pPr lvl="2"/>
            <a:r>
              <a:rPr lang="el-GR" sz="1800" dirty="0" smtClean="0"/>
              <a:t>Επομένως, τα πραγματικά ψυγεία απαιτούν την εισροή μηχανικής ενέργειας </a:t>
            </a:r>
            <a:endParaRPr lang="en-US" sz="1800" dirty="0" smtClean="0"/>
          </a:p>
          <a:p>
            <a:pPr lvl="1"/>
            <a:r>
              <a:rPr lang="el-GR" sz="2000" dirty="0" smtClean="0"/>
              <a:t>Στην πιο γενική διατύπωσή του</a:t>
            </a:r>
            <a:r>
              <a:rPr lang="en-US" sz="2000" dirty="0" smtClean="0"/>
              <a:t>, </a:t>
            </a:r>
            <a:r>
              <a:rPr lang="el-GR" sz="2000" dirty="0" smtClean="0"/>
              <a:t>ο δεύτερος νόμος λέει ότι η εντροπία ενός κλειστού συστήματος δεν μπορεί να μειωθεί</a:t>
            </a:r>
            <a:endParaRPr lang="en-US" sz="2000" dirty="0" smtClean="0"/>
          </a:p>
          <a:p>
            <a:pPr lvl="2"/>
            <a:r>
              <a:rPr lang="el-GR" sz="1800" dirty="0" smtClean="0"/>
              <a:t>Η εντροπία είναι ένα μέτρο της αταξίας</a:t>
            </a:r>
            <a:r>
              <a:rPr lang="en-US" sz="1800" dirty="0" smtClean="0"/>
              <a:t>: </a:t>
            </a:r>
            <a:r>
              <a:rPr lang="el-GR" sz="1800" dirty="0" smtClean="0"/>
              <a:t>όσο μεγαλύτερη εντροπία</a:t>
            </a:r>
            <a:r>
              <a:rPr lang="en-US" sz="1800" dirty="0" smtClean="0"/>
              <a:t>, </a:t>
            </a:r>
            <a:r>
              <a:rPr lang="el-GR" sz="1800" dirty="0" smtClean="0"/>
              <a:t>τόσο μεγαλύτερη αταξία</a:t>
            </a:r>
            <a:endParaRPr lang="en-US" sz="1800" dirty="0" smtClean="0"/>
          </a:p>
          <a:p>
            <a:pPr lvl="2"/>
            <a:r>
              <a:rPr lang="el-GR" sz="1800" dirty="0" smtClean="0"/>
              <a:t>Η υψηλή εντροπία σχετίζεται με χαμηλής ποιότητας ενέργεια</a:t>
            </a:r>
            <a:endParaRPr lang="en-US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5823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- TextBox">
            <a:extLst>
              <a:ext uri="{FF2B5EF4-FFF2-40B4-BE49-F238E27FC236}">
                <a16:creationId xmlns="" xmlns:a16="http://schemas.microsoft.com/office/drawing/2014/main" id="{76506D9A-56FB-4ADE-954C-A4F3F0E7E17E}"/>
              </a:ext>
            </a:extLst>
          </p:cNvPr>
          <p:cNvSpPr txBox="1"/>
          <p:nvPr/>
        </p:nvSpPr>
        <p:spPr>
          <a:xfrm>
            <a:off x="1027113" y="2362200"/>
            <a:ext cx="70104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>
                <a:latin typeface="+mn-lt"/>
                <a:cs typeface="Arial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</a:p>
          <a:p>
            <a:pPr algn="ctr">
              <a:defRPr/>
            </a:pPr>
            <a:r>
              <a:rPr lang="el-GR" sz="2000" dirty="0">
                <a:latin typeface="+mn-lt"/>
                <a:cs typeface="Arial" charset="0"/>
              </a:rPr>
              <a:t>(που έχει κυρωθεί με τον Ν. 100/1975)</a:t>
            </a:r>
          </a:p>
        </p:txBody>
      </p:sp>
    </p:spTree>
    <p:extLst>
      <p:ext uri="{BB962C8B-B14F-4D97-AF65-F5344CB8AC3E}">
        <p14:creationId xmlns="" xmlns:p14="http://schemas.microsoft.com/office/powerpoint/2010/main" val="1294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86197D16-FE75-4A0E-A0C9-28C0F04A4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FA8FCEC6-4B30-4FF2-8B32-504BEAEA3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03363" y="1191796"/>
            <a:ext cx="7516084" cy="2976344"/>
          </a:xfrm>
        </p:spPr>
        <p:txBody>
          <a:bodyPr anchor="ctr">
            <a:normAutofit/>
          </a:bodyPr>
          <a:lstStyle/>
          <a:p>
            <a:pPr algn="l"/>
            <a:r>
              <a:rPr lang="el-GR" sz="5700" dirty="0">
                <a:solidFill>
                  <a:srgbClr val="FFFFFF"/>
                </a:solidFill>
              </a:rPr>
              <a:t>Κεφάλαιο</a:t>
            </a:r>
            <a:r>
              <a:rPr lang="en-US" sz="5700" dirty="0">
                <a:solidFill>
                  <a:srgbClr val="FFFFFF"/>
                </a:solidFill>
              </a:rPr>
              <a:t> </a:t>
            </a:r>
            <a:r>
              <a:rPr lang="el-GR" sz="5700" dirty="0" smtClean="0">
                <a:solidFill>
                  <a:srgbClr val="FFFFFF"/>
                </a:solidFill>
              </a:rPr>
              <a:t>19</a:t>
            </a:r>
            <a:r>
              <a:rPr lang="en-US" sz="5700" dirty="0" smtClean="0">
                <a:solidFill>
                  <a:srgbClr val="FFFFFF"/>
                </a:solidFill>
              </a:rPr>
              <a:t>: </a:t>
            </a:r>
            <a:r>
              <a:rPr lang="en-US" sz="5700" dirty="0">
                <a:solidFill>
                  <a:srgbClr val="FFFFFF"/>
                </a:solidFill>
              </a:rPr>
              <a:t/>
            </a:r>
            <a:br>
              <a:rPr lang="en-US" sz="5700" dirty="0">
                <a:solidFill>
                  <a:srgbClr val="FFFFFF"/>
                </a:solidFill>
              </a:rPr>
            </a:br>
            <a:r>
              <a:rPr lang="el-GR" sz="5700" dirty="0" smtClean="0">
                <a:solidFill>
                  <a:srgbClr val="FFFFFF"/>
                </a:solidFill>
              </a:rPr>
              <a:t>Ο δεύτερος νόμος </a:t>
            </a:r>
            <a:r>
              <a:rPr lang="el-GR" sz="5700" dirty="0">
                <a:solidFill>
                  <a:srgbClr val="FFFFFF"/>
                </a:solidFill>
              </a:rPr>
              <a:t>της </a:t>
            </a:r>
            <a:r>
              <a:rPr lang="el-GR" sz="5700" dirty="0" smtClean="0">
                <a:solidFill>
                  <a:srgbClr val="FFFFFF"/>
                </a:solidFill>
              </a:rPr>
              <a:t>θερμοδυναμικής</a:t>
            </a:r>
            <a:endParaRPr lang="en-US" sz="5700" dirty="0">
              <a:solidFill>
                <a:srgbClr val="FFFFFF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241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Τι μαθαίνετε</a:t>
            </a:r>
            <a:endParaRPr lang="en-US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05765" y="2460734"/>
            <a:ext cx="3840085" cy="439726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l-GR" sz="1850" dirty="0" smtClean="0"/>
              <a:t>Να εξηγείτε τον δεύτερο νόμο της θερμοδυναμικής, ο οποίος και περιορίζει τη δυνατότητά μας να εξάγουμε ωφέλιμο έργο από τη θερμική ενέργεια</a:t>
            </a:r>
            <a:endParaRPr lang="en-US" sz="1850" dirty="0"/>
          </a:p>
          <a:p>
            <a:pPr>
              <a:lnSpc>
                <a:spcPct val="100000"/>
              </a:lnSpc>
            </a:pPr>
            <a:r>
              <a:rPr lang="el-GR" sz="1850" dirty="0"/>
              <a:t>Π</a:t>
            </a:r>
            <a:r>
              <a:rPr lang="el-GR" sz="1850" dirty="0" smtClean="0"/>
              <a:t>ώς τα ψυγεία και οι αντλίες θερμότητας λειτουργούν ως αντιστρεπτές μηχανές και υπόκεινται σε παρόμοιους </a:t>
            </a:r>
            <a:r>
              <a:rPr lang="el-GR" sz="1850" dirty="0" err="1" smtClean="0"/>
              <a:t>θερμοδυναμικούς</a:t>
            </a:r>
            <a:r>
              <a:rPr lang="el-GR" sz="1850" dirty="0" smtClean="0"/>
              <a:t> περιορισμούς</a:t>
            </a:r>
          </a:p>
          <a:p>
            <a:pPr>
              <a:lnSpc>
                <a:spcPct val="100000"/>
              </a:lnSpc>
            </a:pPr>
            <a:r>
              <a:rPr lang="el-GR" sz="1850" dirty="0" smtClean="0"/>
              <a:t>Να περιγράφετε την έννοια της εντροπίας και πώς αυτή παρέχει ένα μέτρο της αταξίας των συστημάτων</a:t>
            </a:r>
            <a:endParaRPr lang="en-US" sz="1850" dirty="0"/>
          </a:p>
        </p:txBody>
      </p:sp>
      <p:pic>
        <p:nvPicPr>
          <p:cNvPr id="2" name="Picture 1" descr="07_00_Figure.jpg"/>
          <p:cNvPicPr>
            <a:picLocks noChangeAspect="1"/>
          </p:cNvPicPr>
          <p:nvPr/>
        </p:nvPicPr>
        <p:blipFill>
          <a:blip r:embed="rId3"/>
          <a:srcRect r="75168" b="4546"/>
          <a:stretch>
            <a:fillRect/>
          </a:stretch>
        </p:blipFill>
        <p:spPr>
          <a:xfrm>
            <a:off x="4121835" y="-76094"/>
            <a:ext cx="4984222" cy="6984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407787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23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>Ο δεύτερος νόμος της θερμοδυναμικής </a:t>
            </a:r>
            <a:endParaRPr lang="en-US" dirty="0" smtClean="0"/>
          </a:p>
        </p:txBody>
      </p:sp>
      <p:sp>
        <p:nvSpPr>
          <p:cNvPr id="7587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9520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 </a:t>
            </a:r>
            <a:r>
              <a:rPr lang="el-GR" sz="2400" b="1" dirty="0" smtClean="0"/>
              <a:t>δεύτερος νόμος της θερμοδυναμικής</a:t>
            </a:r>
            <a:r>
              <a:rPr lang="en-US" sz="2400" dirty="0" smtClean="0"/>
              <a:t> </a:t>
            </a:r>
            <a:r>
              <a:rPr lang="el-GR" sz="2400" dirty="0" smtClean="0"/>
              <a:t>δηλώνει ουσιαστικά ότι τα συστήματα τείνουν φυσικά προς καταστάσεις μεγαλύτερης αταξίας</a:t>
            </a:r>
            <a:endParaRPr lang="en-US" sz="2400" dirty="0" smtClean="0"/>
          </a:p>
          <a:p>
            <a:pPr lvl="1"/>
            <a:r>
              <a:rPr lang="el-GR" sz="2200" dirty="0" smtClean="0"/>
              <a:t>Κατά την εφαρμογή της στις</a:t>
            </a:r>
            <a:r>
              <a:rPr lang="el-GR" sz="2200" dirty="0"/>
              <a:t> </a:t>
            </a:r>
            <a:r>
              <a:rPr lang="el-GR" sz="2200" dirty="0" smtClean="0"/>
              <a:t>θερμικές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l-GR" sz="2200" dirty="0" smtClean="0"/>
              <a:t>μηχανές, η διατύπωση του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1" dirty="0" smtClean="0"/>
              <a:t>Kelvin-Planck</a:t>
            </a:r>
            <a:r>
              <a:rPr lang="en-US" sz="2200" dirty="0" smtClean="0"/>
              <a:t> </a:t>
            </a:r>
            <a:r>
              <a:rPr lang="el-GR" sz="2200" dirty="0" smtClean="0"/>
              <a:t>για τον δεύτερο 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l-GR" sz="2200" dirty="0" smtClean="0"/>
              <a:t>νόμο δηλώνει ότι</a:t>
            </a:r>
            <a:r>
              <a:rPr lang="en-US" sz="2200" dirty="0" smtClean="0"/>
              <a:t> </a:t>
            </a:r>
            <a:r>
              <a:rPr lang="el-GR" sz="2200" dirty="0" smtClean="0"/>
              <a:t>είναι αδύνατο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l-GR" sz="2200" dirty="0" smtClean="0"/>
              <a:t>να κατασκευάσουμε μια τέλεια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l-GR" sz="2200" dirty="0" smtClean="0"/>
              <a:t>θερμική μηχανή</a:t>
            </a:r>
            <a:r>
              <a:rPr lang="el-GR" sz="2200" dirty="0"/>
              <a:t> </a:t>
            </a:r>
            <a:r>
              <a:rPr lang="el-GR" sz="2200" dirty="0" smtClean="0"/>
              <a:t>που να λειτουργεί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i="1" dirty="0" smtClean="0"/>
              <a:t> </a:t>
            </a:r>
            <a:r>
              <a:rPr lang="el-GR" sz="2200" dirty="0" smtClean="0"/>
              <a:t>σε έναν κύκλο, αντλώντας ενέργεια </a:t>
            </a:r>
            <a:r>
              <a:rPr lang="en-US" sz="2200" i="1" dirty="0" smtClean="0"/>
              <a:t>Q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l-GR" sz="2200" dirty="0" smtClean="0"/>
              <a:t>και αποδίδοντας ίδια ποσότητα έργου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7227" t="42460" r="18343" b="5385"/>
          <a:stretch>
            <a:fillRect/>
          </a:stretch>
        </p:blipFill>
        <p:spPr bwMode="auto">
          <a:xfrm>
            <a:off x="5712148" y="2290128"/>
            <a:ext cx="3178628" cy="381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668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Η μηχανή</a:t>
            </a:r>
            <a:r>
              <a:rPr lang="en-US" sz="4000" dirty="0" smtClean="0"/>
              <a:t> Carnot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316"/>
            <a:ext cx="8229600" cy="4525963"/>
          </a:xfrm>
        </p:spPr>
        <p:txBody>
          <a:bodyPr/>
          <a:lstStyle/>
          <a:p>
            <a:r>
              <a:rPr lang="el-GR" sz="2400" dirty="0" smtClean="0"/>
              <a:t>Ένα εννοιολογικά σημαντικό σχέδιο θερμικής μηχανής είναι η</a:t>
            </a:r>
            <a:r>
              <a:rPr lang="en-US" sz="2400" dirty="0" smtClean="0"/>
              <a:t> </a:t>
            </a:r>
            <a:r>
              <a:rPr lang="el-GR" sz="2400" b="1" dirty="0" smtClean="0"/>
              <a:t>μηχανή </a:t>
            </a:r>
            <a:r>
              <a:rPr lang="en-US" sz="2400" b="1" dirty="0" smtClean="0"/>
              <a:t>Carnot</a:t>
            </a:r>
            <a:r>
              <a:rPr lang="en-US" sz="2400" dirty="0" smtClean="0"/>
              <a:t>, </a:t>
            </a:r>
            <a:r>
              <a:rPr lang="el-GR" sz="2400" dirty="0" smtClean="0"/>
              <a:t>της οποίας οι κύκλοι αποτελούνται από δύο </a:t>
            </a:r>
            <a:r>
              <a:rPr lang="el-GR" sz="2400" dirty="0" err="1" smtClean="0"/>
              <a:t>αδιαβατικά</a:t>
            </a:r>
            <a:r>
              <a:rPr lang="el-GR" sz="2400" dirty="0" smtClean="0"/>
              <a:t> και δύο ισόθερμα βήματα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3386" t="43056" r="46455" b="9038"/>
          <a:stretch>
            <a:fillRect/>
          </a:stretch>
        </p:blipFill>
        <p:spPr bwMode="auto">
          <a:xfrm>
            <a:off x="2009006" y="2868240"/>
            <a:ext cx="5225143" cy="350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612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Απόδοση </a:t>
            </a:r>
            <a:r>
              <a:rPr lang="en-US" sz="4000" dirty="0" smtClean="0"/>
              <a:t>Carnot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Η</a:t>
            </a:r>
            <a:r>
              <a:rPr lang="en-US" sz="2400" dirty="0" smtClean="0"/>
              <a:t> </a:t>
            </a:r>
            <a:r>
              <a:rPr lang="el-GR" sz="2400" b="1" dirty="0" smtClean="0"/>
              <a:t>απόδοση</a:t>
            </a:r>
            <a:r>
              <a:rPr lang="en-US" sz="2400" dirty="0" smtClean="0"/>
              <a:t> </a:t>
            </a:r>
            <a:r>
              <a:rPr lang="el-GR" sz="2400" dirty="0" smtClean="0"/>
              <a:t>μιας μηχανής ορίζεται ως ο λόγος του έργου που λαμβάνουμε από αυτήν προς την ενέργεια που πρέπει να παρέχουμε 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50000"/>
              </a:lnSpc>
            </a:pPr>
            <a:endParaRPr lang="en-US" dirty="0" smtClean="0"/>
          </a:p>
          <a:p>
            <a:r>
              <a:rPr lang="el-GR" sz="2400" dirty="0" smtClean="0"/>
              <a:t>Για μια μηχανή</a:t>
            </a:r>
            <a:r>
              <a:rPr lang="en-US" sz="2400" dirty="0" smtClean="0"/>
              <a:t> Carnot,</a:t>
            </a:r>
            <a:br>
              <a:rPr lang="en-US" sz="2400" dirty="0" smtClean="0"/>
            </a:br>
            <a:r>
              <a:rPr lang="en-US" sz="2400" i="1" dirty="0" smtClean="0"/>
              <a:t>Q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/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T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/</a:t>
            </a:r>
            <a:r>
              <a:rPr lang="en-US" sz="2400" i="1" dirty="0" err="1" smtClean="0"/>
              <a:t>T</a:t>
            </a:r>
            <a:r>
              <a:rPr lang="en-US" sz="2400" baseline="-25000" dirty="0" err="1" smtClean="0"/>
              <a:t>h</a:t>
            </a:r>
            <a:r>
              <a:rPr lang="el-GR" sz="2400" dirty="0"/>
              <a:t> </a:t>
            </a:r>
            <a:r>
              <a:rPr lang="el-GR" sz="2400" dirty="0" smtClean="0"/>
              <a:t>και η απόδοση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είναι</a:t>
            </a:r>
            <a:endParaRPr lang="en-US" sz="2400" dirty="0"/>
          </a:p>
        </p:txBody>
      </p:sp>
      <p:pic>
        <p:nvPicPr>
          <p:cNvPr id="15" name="Picture 14" descr="5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2" y="3002376"/>
            <a:ext cx="3492500" cy="963930"/>
          </a:xfrm>
          <a:prstGeom prst="rect">
            <a:avLst/>
          </a:prstGeom>
        </p:spPr>
      </p:pic>
      <p:pic>
        <p:nvPicPr>
          <p:cNvPr id="16" name="Picture 15" descr="5_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33" y="5451299"/>
            <a:ext cx="2584450" cy="96393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57227" t="64230" r="18343" b="5385"/>
          <a:stretch>
            <a:fillRect/>
          </a:stretch>
        </p:blipFill>
        <p:spPr bwMode="auto">
          <a:xfrm>
            <a:off x="4572650" y="2743194"/>
            <a:ext cx="4376048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40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Μηχανές, ψυγεία και ο δεύτερος </a:t>
            </a:r>
            <a:r>
              <a:rPr lang="el-GR" dirty="0"/>
              <a:t>ν</a:t>
            </a:r>
            <a:r>
              <a:rPr lang="el-GR" dirty="0" smtClean="0"/>
              <a:t>όμος της θερμοδυναμικής </a:t>
            </a:r>
            <a:endParaRPr lang="en-US" dirty="0" smtClean="0"/>
          </a:p>
        </p:txBody>
      </p:sp>
      <p:sp>
        <p:nvSpPr>
          <p:cNvPr id="761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1384"/>
            <a:ext cx="8229600" cy="4525963"/>
          </a:xfrm>
        </p:spPr>
        <p:txBody>
          <a:bodyPr/>
          <a:lstStyle/>
          <a:p>
            <a:r>
              <a:rPr lang="el-GR" sz="2000" dirty="0" smtClean="0"/>
              <a:t>Η διατύπωση των</a:t>
            </a:r>
            <a:r>
              <a:rPr lang="en-US" sz="2000" dirty="0" smtClean="0"/>
              <a:t> Kelvin-Planck </a:t>
            </a:r>
            <a:r>
              <a:rPr lang="el-GR" sz="2000" dirty="0" smtClean="0"/>
              <a:t>για τον δεύτερο νόμο δηλώνει ότι είναι αδύνατο να κατασκευάσουμε μια τέλεια θερμική μηχανή</a:t>
            </a:r>
            <a:endParaRPr lang="en-US" sz="2000" dirty="0" smtClean="0"/>
          </a:p>
          <a:p>
            <a:r>
              <a:rPr lang="el-GR" sz="2000" dirty="0" smtClean="0"/>
              <a:t>Η διατύπωση του</a:t>
            </a:r>
            <a:r>
              <a:rPr lang="en-US" sz="2000" dirty="0" smtClean="0"/>
              <a:t> </a:t>
            </a:r>
            <a:r>
              <a:rPr lang="en-US" sz="2000" dirty="0" err="1" smtClean="0"/>
              <a:t>Clausius</a:t>
            </a:r>
            <a:r>
              <a:rPr lang="el-GR" sz="2000" dirty="0" smtClean="0"/>
              <a:t> για τον δεύτερο νόμο δηλώνει ότι είναι αδύνατο να κατασκευάσουμε ένα τέλειο ψυγείο</a:t>
            </a:r>
            <a:endParaRPr lang="en-US" sz="2000" dirty="0" smtClean="0"/>
          </a:p>
          <a:p>
            <a:pPr lvl="1"/>
            <a:r>
              <a:rPr lang="el-GR" sz="2000" dirty="0" smtClean="0"/>
              <a:t>Τέλειο ψυγείο είναι αυτό του οποίου μοναδικό αποτέλεσμα είναι η μεταφορά θερμότητας από ένα ψυχρότερο σώμα σε ένα θερμότερο</a:t>
            </a:r>
            <a:endParaRPr lang="en-US" sz="2000" dirty="0" smtClean="0"/>
          </a:p>
          <a:p>
            <a:r>
              <a:rPr lang="el-GR" sz="2000" dirty="0" smtClean="0"/>
              <a:t>Αυτές οι δύο διατυπώσεις για τον δεύτερο νόμο είναι ισοδύναμες</a:t>
            </a:r>
            <a:endParaRPr lang="en-US" sz="2000" dirty="0" smtClean="0"/>
          </a:p>
          <a:p>
            <a:pPr lvl="1"/>
            <a:r>
              <a:rPr lang="el-GR" sz="2000" dirty="0" smtClean="0"/>
              <a:t>Όπως φαίνεται στο σχήμα</a:t>
            </a:r>
            <a:r>
              <a:rPr lang="en-US" sz="2000" dirty="0" smtClean="0"/>
              <a:t>, </a:t>
            </a:r>
            <a:r>
              <a:rPr lang="el-GR" sz="2000" dirty="0" smtClean="0"/>
              <a:t>αν υπήρχε ένα τέλειο ψυγείο, θα μπορούσε να χρησιμοποιηθεί για την κατασκευή μιας τέλειας θερμικής μηχανής, κατά παράβαση της διατύπωσης των</a:t>
            </a:r>
            <a:r>
              <a:rPr lang="en-US" sz="2000" dirty="0" smtClean="0"/>
              <a:t> Kelvin-Planck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6629" t="53175" r="19013" b="19047"/>
          <a:stretch>
            <a:fillRect/>
          </a:stretch>
        </p:blipFill>
        <p:spPr bwMode="auto">
          <a:xfrm>
            <a:off x="2254630" y="4826000"/>
            <a:ext cx="4470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4297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Το κατανοήσατε;</a:t>
            </a:r>
            <a:endParaRPr lang="en-US" sz="4000" dirty="0" smtClean="0"/>
          </a:p>
        </p:txBody>
      </p:sp>
      <p:sp>
        <p:nvSpPr>
          <p:cNvPr id="7608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Η χαμηλή θερμοκρασία μιας κοινής θερμικής μηχανής καθορίζεται γενικά από το περιβάλλον και είναι περίπου 300 K. Για αυτή την τιμή </a:t>
            </a:r>
            <a:r>
              <a:rPr lang="en-US" sz="2600" i="1" dirty="0" err="1" smtClean="0"/>
              <a:t>T</a:t>
            </a:r>
            <a:r>
              <a:rPr lang="en-US" sz="2600" baseline="-25000" dirty="0" err="1" smtClean="0"/>
              <a:t>c</a:t>
            </a:r>
            <a:r>
              <a:rPr lang="en-US" sz="2600" dirty="0" smtClean="0"/>
              <a:t>, </a:t>
            </a:r>
            <a:r>
              <a:rPr lang="el-GR" sz="2600" dirty="0" smtClean="0"/>
              <a:t>τι θα συμβεί στην απόδοση μιας μηχανής </a:t>
            </a:r>
            <a:r>
              <a:rPr lang="el-GR" sz="2600" dirty="0" err="1" smtClean="0"/>
              <a:t>Carnot</a:t>
            </a:r>
            <a:r>
              <a:rPr lang="el-GR" sz="2600" dirty="0" smtClean="0"/>
              <a:t>, αν την επανασχεδιάσετε ώστε να διπλασιαστεί η υψηλή θερμοκρασία </a:t>
            </a:r>
            <a:r>
              <a:rPr lang="en-US" sz="2600" i="1" dirty="0" err="1" smtClean="0"/>
              <a:t>T</a:t>
            </a:r>
            <a:r>
              <a:rPr lang="en-US" sz="2600" baseline="-25000" dirty="0" err="1" smtClean="0"/>
              <a:t>h</a:t>
            </a:r>
            <a:r>
              <a:rPr lang="el-GR" sz="2400" dirty="0" smtClean="0"/>
              <a:t>;</a:t>
            </a:r>
            <a:endParaRPr lang="en-US" sz="2400" dirty="0" smtClean="0"/>
          </a:p>
          <a:p>
            <a:pPr lvl="1"/>
            <a:r>
              <a:rPr lang="en-US" sz="2400" dirty="0" smtClean="0"/>
              <a:t>(</a:t>
            </a:r>
            <a:r>
              <a:rPr lang="el-GR" sz="2400" dirty="0" smtClean="0"/>
              <a:t>α</a:t>
            </a:r>
            <a:r>
              <a:rPr lang="en-US" sz="2400" dirty="0" smtClean="0"/>
              <a:t>)  </a:t>
            </a:r>
            <a:r>
              <a:rPr lang="el-GR" sz="2400" dirty="0" smtClean="0"/>
              <a:t>η απόδοση θα διπλασιαστεί</a:t>
            </a:r>
            <a:endParaRPr lang="en-US" sz="2400" dirty="0" smtClean="0"/>
          </a:p>
          <a:p>
            <a:pPr lvl="1"/>
            <a:r>
              <a:rPr lang="en-US" sz="2400" dirty="0" smtClean="0"/>
              <a:t>(</a:t>
            </a:r>
            <a:r>
              <a:rPr lang="el-GR" sz="2400" dirty="0" smtClean="0"/>
              <a:t>β</a:t>
            </a:r>
            <a:r>
              <a:rPr lang="en-US" sz="2400" dirty="0" smtClean="0"/>
              <a:t>)  </a:t>
            </a:r>
            <a:r>
              <a:rPr lang="el-GR" sz="2400" dirty="0" smtClean="0"/>
              <a:t>η απόδοση θα τετραπλασιαστεί</a:t>
            </a:r>
            <a:endParaRPr lang="en-US" sz="2400" dirty="0" smtClean="0"/>
          </a:p>
          <a:p>
            <a:pPr lvl="1"/>
            <a:r>
              <a:rPr lang="en-US" sz="2400" dirty="0" smtClean="0"/>
              <a:t>(</a:t>
            </a:r>
            <a:r>
              <a:rPr lang="el-GR" sz="2400" dirty="0" smtClean="0"/>
              <a:t>γ</a:t>
            </a:r>
            <a:r>
              <a:rPr lang="en-US" sz="2400" dirty="0" smtClean="0"/>
              <a:t>) </a:t>
            </a:r>
            <a:r>
              <a:rPr lang="el-GR" sz="2400" dirty="0" smtClean="0"/>
              <a:t>η απόδοση θα αυξηθεί κατά ένα το ποσό το οποίο εξαρτάται από την αρχική τιμή </a:t>
            </a:r>
            <a:r>
              <a:rPr lang="en-US" sz="2400" i="1" dirty="0" err="1" smtClean="0"/>
              <a:t>T</a:t>
            </a:r>
            <a:r>
              <a:rPr lang="en-US" sz="2400" baseline="-25000" dirty="0" err="1" smtClean="0"/>
              <a:t>h</a:t>
            </a:r>
            <a:endParaRPr lang="en-US" sz="2400" baseline="-25000" dirty="0" smtClean="0"/>
          </a:p>
          <a:p>
            <a:pPr lvl="1"/>
            <a:r>
              <a:rPr lang="en-US" sz="2400" dirty="0" smtClean="0"/>
              <a:t>(</a:t>
            </a:r>
            <a:r>
              <a:rPr lang="el-GR" sz="2400" dirty="0" smtClean="0"/>
              <a:t>δ</a:t>
            </a:r>
            <a:r>
              <a:rPr lang="en-US" sz="2400" dirty="0" smtClean="0"/>
              <a:t>) </a:t>
            </a:r>
            <a:r>
              <a:rPr lang="el-GR" sz="2400" dirty="0" smtClean="0"/>
              <a:t>η απόδοση θα μειωθεί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7932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8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Θεώρημα </a:t>
            </a:r>
            <a:r>
              <a:rPr lang="en-US" sz="4000" dirty="0" smtClean="0"/>
              <a:t>Carnot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78160"/>
            <a:ext cx="8229600" cy="4525963"/>
          </a:xfrm>
        </p:spPr>
        <p:txBody>
          <a:bodyPr/>
          <a:lstStyle/>
          <a:p>
            <a:r>
              <a:rPr lang="el-GR" sz="2000" b="1" dirty="0" smtClean="0"/>
              <a:t>Θεώρημα </a:t>
            </a:r>
            <a:r>
              <a:rPr lang="en-US" sz="2000" b="1" dirty="0" smtClean="0"/>
              <a:t>Carnot:</a:t>
            </a:r>
            <a:r>
              <a:rPr lang="en-US" sz="2000" dirty="0" smtClean="0"/>
              <a:t> </a:t>
            </a:r>
            <a:r>
              <a:rPr lang="el-GR" sz="2000" dirty="0" smtClean="0"/>
              <a:t>Όλες οι μηχανές</a:t>
            </a:r>
            <a:r>
              <a:rPr lang="en-US" sz="2000" dirty="0" smtClean="0"/>
              <a:t> Carnot </a:t>
            </a:r>
            <a:r>
              <a:rPr lang="el-GR" sz="2000" dirty="0" smtClean="0"/>
              <a:t>που λειτουργούν μεταξύ των ίδιων θερμοκρασιών</a:t>
            </a:r>
            <a:r>
              <a:rPr lang="en-US" sz="2000" dirty="0" smtClean="0"/>
              <a:t> </a:t>
            </a:r>
            <a:r>
              <a:rPr lang="en-US" sz="2000" i="1" dirty="0" err="1" smtClean="0"/>
              <a:t>T</a:t>
            </a:r>
            <a:r>
              <a:rPr lang="en-US" sz="2000" baseline="-25000" dirty="0" err="1" smtClean="0"/>
              <a:t>h</a:t>
            </a:r>
            <a:r>
              <a:rPr lang="en-US" sz="2000" dirty="0" smtClean="0"/>
              <a:t> </a:t>
            </a:r>
            <a:r>
              <a:rPr lang="el-GR" sz="2000" dirty="0" smtClean="0"/>
              <a:t>και</a:t>
            </a:r>
            <a:r>
              <a:rPr lang="en-US" sz="2000" dirty="0" smtClean="0"/>
              <a:t> </a:t>
            </a:r>
            <a:r>
              <a:rPr lang="en-US" sz="2000" i="1" dirty="0" err="1" smtClean="0"/>
              <a:t>T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</a:t>
            </a:r>
            <a:r>
              <a:rPr lang="el-GR" sz="2000" dirty="0" smtClean="0"/>
              <a:t>έχουν την ίδια απόδοση</a:t>
            </a:r>
            <a:r>
              <a:rPr lang="en-US" sz="2000" dirty="0" smtClean="0"/>
              <a:t>,</a:t>
            </a:r>
          </a:p>
          <a:p>
            <a:endParaRPr lang="en-US" sz="2000" dirty="0" smtClean="0"/>
          </a:p>
          <a:p>
            <a:pPr indent="0">
              <a:buNone/>
            </a:pPr>
            <a:endParaRPr lang="en-US" sz="2000" dirty="0" smtClean="0"/>
          </a:p>
          <a:p>
            <a:pPr indent="0">
              <a:buNone/>
            </a:pPr>
            <a:r>
              <a:rPr lang="el-GR" sz="2000" dirty="0" smtClean="0"/>
              <a:t>και καμία μηχανή που λειτουργεί μεταξύ αυτών των δύο θερμοκρασιών δεν έχει μεγαλύτερη απόδοση</a:t>
            </a:r>
            <a:endParaRPr lang="en-US" sz="2000" dirty="0" smtClean="0"/>
          </a:p>
          <a:p>
            <a:r>
              <a:rPr lang="el-GR" sz="2000" dirty="0" smtClean="0"/>
              <a:t>Αν μπορούσαμε να κατασκευάσουμε μια μηχανή πιο αποδοτική από τη μηχανή</a:t>
            </a:r>
            <a:r>
              <a:rPr lang="en-US" sz="2000" dirty="0" smtClean="0"/>
              <a:t> Carnot, </a:t>
            </a:r>
            <a:r>
              <a:rPr lang="el-GR" sz="2000" dirty="0" smtClean="0"/>
              <a:t>θα </a:t>
            </a:r>
            <a:r>
              <a:rPr lang="el-GR" sz="2000" smtClean="0"/>
              <a:t>λειτουργούσε παράλληλα</a:t>
            </a:r>
            <a:r>
              <a:rPr lang="en-US" sz="2000" smtClean="0"/>
              <a:t> </a:t>
            </a:r>
            <a:r>
              <a:rPr lang="el-GR" sz="2000" dirty="0" smtClean="0"/>
              <a:t>με μια αντιστρεπτή μηχανή</a:t>
            </a:r>
            <a:r>
              <a:rPr lang="en-US" sz="2000" dirty="0" smtClean="0"/>
              <a:t> Carnot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l-GR" sz="2000" dirty="0" smtClean="0"/>
              <a:t>κατά παράβαση του δεύτερου νόμου, όπως φαίνεται στο σχήμα</a:t>
            </a:r>
            <a:endParaRPr lang="en-US" sz="2000" dirty="0" smtClean="0"/>
          </a:p>
        </p:txBody>
      </p:sp>
      <p:pic>
        <p:nvPicPr>
          <p:cNvPr id="6" name="Picture 5" descr="8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1907726"/>
            <a:ext cx="1397000" cy="736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56446" t="49206" r="19347" b="20437"/>
          <a:stretch>
            <a:fillRect/>
          </a:stretch>
        </p:blipFill>
        <p:spPr bwMode="auto">
          <a:xfrm>
            <a:off x="1407661" y="4482566"/>
            <a:ext cx="3369883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 l="57028" t="50240" r="23186" b="20914"/>
          <a:stretch>
            <a:fillRect/>
          </a:stretch>
        </p:blipFill>
        <p:spPr bwMode="auto">
          <a:xfrm>
            <a:off x="5401994" y="4635302"/>
            <a:ext cx="2591281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612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2564</TotalTime>
  <Words>1034</Words>
  <Application>Microsoft Office PowerPoint</Application>
  <PresentationFormat>Προβολή στην οθόνη (4:3)</PresentationFormat>
  <Paragraphs>128</Paragraphs>
  <Slides>19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Διαφάνεια 1</vt:lpstr>
      <vt:lpstr>Κεφάλαιο 19:  Ο δεύτερος νόμος της θερμοδυναμικής</vt:lpstr>
      <vt:lpstr>Τι μαθαίνετε</vt:lpstr>
      <vt:lpstr>Ο δεύτερος νόμος της θερμοδυναμικής </vt:lpstr>
      <vt:lpstr>Η μηχανή Carnot</vt:lpstr>
      <vt:lpstr>Απόδοση Carnot</vt:lpstr>
      <vt:lpstr>Μηχανές, ψυγεία και ο δεύτερος νόμος της θερμοδυναμικής </vt:lpstr>
      <vt:lpstr>Το κατανοήσατε;</vt:lpstr>
      <vt:lpstr>Θεώρημα Carnot</vt:lpstr>
      <vt:lpstr>Περιορισμοί των θερμικών μηχανών </vt:lpstr>
      <vt:lpstr>Συνδυασμένος κύκλος: Μια πιο αποδοτική μονάδα παραγωγής ενέργειας</vt:lpstr>
      <vt:lpstr>Ψυγεία και αντλίες θερμότητας </vt:lpstr>
      <vt:lpstr>Συντελεστής απόδοσης</vt:lpstr>
      <vt:lpstr>Ποιότητα ενέργειας</vt:lpstr>
      <vt:lpstr>Εντροπία</vt:lpstr>
      <vt:lpstr>Παράδειγμα: Αδιαβατική ελεύθερη εκτόνωση </vt:lpstr>
      <vt:lpstr>Η εντροπία και ο δεύτερος νόμος  της θερμοδυναμικής </vt:lpstr>
      <vt:lpstr>Σύνοψη</vt:lpstr>
      <vt:lpstr>Διαφάνεια 19</vt:lpstr>
    </vt:vector>
  </TitlesOfParts>
  <Company>뿿ˤʤ㏘뿿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admin</cp:lastModifiedBy>
  <cp:revision>150</cp:revision>
  <dcterms:created xsi:type="dcterms:W3CDTF">2007-09-26T05:29:17Z</dcterms:created>
  <dcterms:modified xsi:type="dcterms:W3CDTF">2019-08-26T17:57:55Z</dcterms:modified>
</cp:coreProperties>
</file>