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83FD-66A8-44F4-B125-5D6ED00C522C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EC07-F6ED-475A-9DD8-EE521E50D0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83FD-66A8-44F4-B125-5D6ED00C522C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EC07-F6ED-475A-9DD8-EE521E50D0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83FD-66A8-44F4-B125-5D6ED00C522C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EC07-F6ED-475A-9DD8-EE521E50D0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83FD-66A8-44F4-B125-5D6ED00C522C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EC07-F6ED-475A-9DD8-EE521E50D0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83FD-66A8-44F4-B125-5D6ED00C522C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EC07-F6ED-475A-9DD8-EE521E50D0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83FD-66A8-44F4-B125-5D6ED00C522C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EC07-F6ED-475A-9DD8-EE521E50D0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83FD-66A8-44F4-B125-5D6ED00C522C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EC07-F6ED-475A-9DD8-EE521E50D0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83FD-66A8-44F4-B125-5D6ED00C522C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EC07-F6ED-475A-9DD8-EE521E50D0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83FD-66A8-44F4-B125-5D6ED00C522C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EC07-F6ED-475A-9DD8-EE521E50D0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83FD-66A8-44F4-B125-5D6ED00C522C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EC07-F6ED-475A-9DD8-EE521E50D0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83FD-66A8-44F4-B125-5D6ED00C522C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EEC07-F6ED-475A-9DD8-EE521E50D0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F83FD-66A8-44F4-B125-5D6ED00C522C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EEC07-F6ED-475A-9DD8-EE521E50D02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Μεταφορά 5. Οι οργανώσεις ως πολιτικά συστήματα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Βασικές παραδοχές των θεωριών σχετικά με τις οργανώσεις ως πολιτικά συστήματα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Η οργάνωση ως πολιτική κοινότητα</a:t>
            </a:r>
            <a:r>
              <a:rPr lang="en-US" dirty="0" smtClean="0"/>
              <a:t> (</a:t>
            </a:r>
            <a:r>
              <a:rPr lang="el-GR" dirty="0" smtClean="0"/>
              <a:t>π.χ. το κράτος)</a:t>
            </a:r>
          </a:p>
          <a:p>
            <a:r>
              <a:rPr lang="el-GR" dirty="0" smtClean="0"/>
              <a:t>Η διοίκηση της οργάνωσης (με ιεραρχική δομή) ως διακυβέρνηση (</a:t>
            </a:r>
            <a:r>
              <a:rPr lang="en-US" dirty="0" smtClean="0"/>
              <a:t>government)</a:t>
            </a:r>
            <a:endParaRPr lang="el-GR" dirty="0" smtClean="0"/>
          </a:p>
          <a:p>
            <a:r>
              <a:rPr lang="el-GR" dirty="0" smtClean="0"/>
              <a:t>Η αυθεντία (ή εξουσία, </a:t>
            </a:r>
            <a:r>
              <a:rPr lang="en-US" dirty="0" smtClean="0"/>
              <a:t>authority)</a:t>
            </a:r>
            <a:r>
              <a:rPr lang="el-GR" dirty="0" smtClean="0"/>
              <a:t> ως μη ορθολογική (δηλ. βασισμένη στο κύρος) νομιμοποίηση της διοίκησης</a:t>
            </a:r>
          </a:p>
          <a:p>
            <a:r>
              <a:rPr lang="el-GR" dirty="0" smtClean="0"/>
              <a:t>Η εξουσία (ή ισχύς, </a:t>
            </a:r>
            <a:r>
              <a:rPr lang="en-US" dirty="0" smtClean="0"/>
              <a:t>power)</a:t>
            </a:r>
            <a:r>
              <a:rPr lang="el-GR" dirty="0" smtClean="0"/>
              <a:t> ως συνέπεια της διοίκησης</a:t>
            </a:r>
            <a:r>
              <a:rPr lang="en-US" dirty="0" smtClean="0"/>
              <a:t> </a:t>
            </a:r>
            <a:r>
              <a:rPr lang="el-GR" dirty="0" smtClean="0"/>
              <a:t>με στόχο τη διατήρηση της τάξης (</a:t>
            </a:r>
            <a:r>
              <a:rPr lang="en-US" dirty="0" smtClean="0"/>
              <a:t>order)</a:t>
            </a:r>
            <a:endParaRPr lang="el-GR" dirty="0" smtClean="0"/>
          </a:p>
          <a:p>
            <a:r>
              <a:rPr lang="el-GR" dirty="0" smtClean="0"/>
              <a:t>Καλές (π.χ. δημοκρατική) και κακές (αυταρχική) μορφές διοίκησης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/>
              <a:t>Οργανωσιακή</a:t>
            </a:r>
            <a:r>
              <a:rPr lang="el-GR" dirty="0" smtClean="0"/>
              <a:t> πολιτική (</a:t>
            </a:r>
            <a:r>
              <a:rPr lang="en-US" dirty="0" smtClean="0"/>
              <a:t>organizational politics)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Ατομικά (ή </a:t>
            </a:r>
            <a:r>
              <a:rPr lang="el-GR" dirty="0" err="1" smtClean="0"/>
              <a:t>υπο</a:t>
            </a:r>
            <a:r>
              <a:rPr lang="el-GR" dirty="0" smtClean="0"/>
              <a:t>-ομάδων) συμφέροντα </a:t>
            </a:r>
            <a:r>
              <a:rPr lang="en-US" dirty="0" smtClean="0"/>
              <a:t>vs. </a:t>
            </a:r>
            <a:r>
              <a:rPr lang="el-GR" dirty="0" smtClean="0"/>
              <a:t>Κοινά συμφέροντα</a:t>
            </a:r>
          </a:p>
          <a:p>
            <a:r>
              <a:rPr lang="el-GR" dirty="0" smtClean="0"/>
              <a:t>Ανταγωνισμός &amp; σύγκρουση</a:t>
            </a:r>
            <a:r>
              <a:rPr lang="en-US" dirty="0" smtClean="0"/>
              <a:t> vs. </a:t>
            </a:r>
            <a:r>
              <a:rPr lang="el-GR" dirty="0" smtClean="0"/>
              <a:t>Συνεργασία</a:t>
            </a:r>
          </a:p>
          <a:p>
            <a:r>
              <a:rPr lang="el-GR" dirty="0" err="1" smtClean="0"/>
              <a:t>Οργανωσιακά</a:t>
            </a:r>
            <a:r>
              <a:rPr lang="el-GR" dirty="0" smtClean="0"/>
              <a:t> συστήματα διακυβέρνησης: αυταρχία, γραφειοκρατία, τεχνοκρατία, </a:t>
            </a:r>
            <a:r>
              <a:rPr lang="el-GR" dirty="0" err="1" smtClean="0"/>
              <a:t>συγκαθορισμός</a:t>
            </a:r>
            <a:r>
              <a:rPr lang="el-GR" dirty="0" smtClean="0"/>
              <a:t>, αντιπροσωπευτική δημοκρατία, άμεση δημοκρατία</a:t>
            </a:r>
            <a:endParaRPr lang="en-US" dirty="0" smtClean="0"/>
          </a:p>
          <a:p>
            <a:r>
              <a:rPr lang="el-GR" dirty="0" err="1" smtClean="0"/>
              <a:t>Μικρο</a:t>
            </a:r>
            <a:r>
              <a:rPr lang="el-GR" dirty="0" smtClean="0"/>
              <a:t>-πολιτική (</a:t>
            </a:r>
            <a:r>
              <a:rPr lang="en-US" dirty="0" smtClean="0"/>
              <a:t>micro-politics)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Συμφέροντα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Ατομικά συμφέροντα</a:t>
            </a:r>
          </a:p>
          <a:p>
            <a:pPr lvl="1"/>
            <a:r>
              <a:rPr lang="el-GR" dirty="0" smtClean="0"/>
              <a:t>Εργασιακά καθήκοντα</a:t>
            </a:r>
          </a:p>
          <a:p>
            <a:pPr lvl="1"/>
            <a:r>
              <a:rPr lang="el-GR" dirty="0" smtClean="0"/>
              <a:t>Σταδιοδρομία</a:t>
            </a:r>
          </a:p>
          <a:p>
            <a:pPr lvl="1"/>
            <a:r>
              <a:rPr lang="el-GR" dirty="0" smtClean="0"/>
              <a:t>Εξωτερικά ενδιαφέροντα (π.χ. οικογένεια, ελεύθερος χρόνος)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Συγκρούσεις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Συνύπαρξη ανταγωνισμού και συνεργασίας</a:t>
            </a:r>
          </a:p>
          <a:p>
            <a:r>
              <a:rPr lang="el-GR" dirty="0" smtClean="0"/>
              <a:t>Επίπεδα σύγκρουσης</a:t>
            </a:r>
          </a:p>
          <a:p>
            <a:pPr lvl="1"/>
            <a:r>
              <a:rPr lang="el-GR" dirty="0" smtClean="0"/>
              <a:t>Διαπροσωπική σύγκρουση</a:t>
            </a:r>
          </a:p>
          <a:p>
            <a:pPr lvl="1"/>
            <a:r>
              <a:rPr lang="el-GR" dirty="0" err="1" smtClean="0"/>
              <a:t>Ενδο</a:t>
            </a:r>
            <a:r>
              <a:rPr lang="el-GR" dirty="0" smtClean="0"/>
              <a:t>-ομαδική σύγκρουση</a:t>
            </a:r>
          </a:p>
          <a:p>
            <a:pPr lvl="1"/>
            <a:r>
              <a:rPr lang="el-GR" dirty="0" err="1" smtClean="0"/>
              <a:t>Διομαδική</a:t>
            </a:r>
            <a:r>
              <a:rPr lang="el-GR" dirty="0" smtClean="0"/>
              <a:t> σύγκρουση </a:t>
            </a:r>
          </a:p>
          <a:p>
            <a:r>
              <a:rPr lang="el-GR" dirty="0" smtClean="0"/>
              <a:t>Είναι οι συγκρούσεις μόνο καταστροφικές;</a:t>
            </a:r>
          </a:p>
          <a:p>
            <a:r>
              <a:rPr lang="el-GR" dirty="0" smtClean="0"/>
              <a:t>Διαχείριση συγκρούσεων,</a:t>
            </a:r>
            <a:r>
              <a:rPr lang="en-US" dirty="0" smtClean="0"/>
              <a:t> </a:t>
            </a:r>
            <a:r>
              <a:rPr lang="el-GR" dirty="0" smtClean="0"/>
              <a:t>διαπραγμάτευση: Στόχος να μη καταλήξει σε «νικητές» και σε «ηττημένους»</a:t>
            </a:r>
          </a:p>
          <a:p>
            <a:r>
              <a:rPr lang="el-GR" dirty="0" smtClean="0"/>
              <a:t>Η εξουσία ως το μέσο για την επίλυση συγκρούσεων συμφερόντων 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Εξουσία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l-GR" dirty="0" smtClean="0"/>
              <a:t>Τυπική εξουσία</a:t>
            </a:r>
          </a:p>
          <a:p>
            <a:r>
              <a:rPr lang="el-GR" dirty="0" smtClean="0"/>
              <a:t>Έλεγχος των πόρων που σπανίζουν</a:t>
            </a:r>
          </a:p>
          <a:p>
            <a:r>
              <a:rPr lang="el-GR" dirty="0" smtClean="0"/>
              <a:t>Χρήση των </a:t>
            </a:r>
            <a:r>
              <a:rPr lang="el-GR" dirty="0" err="1" smtClean="0"/>
              <a:t>οργανωσιακών</a:t>
            </a:r>
            <a:r>
              <a:rPr lang="el-GR" dirty="0" smtClean="0"/>
              <a:t> δομών, κανόνων, διατάξεων &amp; διαδικασιών</a:t>
            </a:r>
          </a:p>
          <a:p>
            <a:r>
              <a:rPr lang="el-GR" dirty="0" smtClean="0"/>
              <a:t>Έλεγχος των διαδικασιών λήψης αποφάσεων</a:t>
            </a:r>
          </a:p>
          <a:p>
            <a:r>
              <a:rPr lang="el-GR" dirty="0" smtClean="0"/>
              <a:t>Έλεγχος της γνώσης και των πληροφοριών</a:t>
            </a:r>
          </a:p>
          <a:p>
            <a:r>
              <a:rPr lang="el-GR" dirty="0" smtClean="0"/>
              <a:t>Έλεγχος των ορίων</a:t>
            </a:r>
          </a:p>
          <a:p>
            <a:r>
              <a:rPr lang="el-GR" dirty="0" smtClean="0"/>
              <a:t>Ικανότητα αντιμετώπισης της αβεβαιότητας</a:t>
            </a:r>
          </a:p>
          <a:p>
            <a:r>
              <a:rPr lang="el-GR" dirty="0" smtClean="0"/>
              <a:t>Έλεγχος της τεχνολογίας</a:t>
            </a:r>
          </a:p>
          <a:p>
            <a:r>
              <a:rPr lang="el-GR" dirty="0" smtClean="0"/>
              <a:t>Διαπροσωπικές συμμαχίες, δίκτυα, και έλεγχος της «άτυπης οργάνωσης»</a:t>
            </a:r>
          </a:p>
          <a:p>
            <a:r>
              <a:rPr lang="el-GR" dirty="0" smtClean="0"/>
              <a:t>Έλεγχος των </a:t>
            </a:r>
            <a:r>
              <a:rPr lang="el-GR" dirty="0" err="1" smtClean="0"/>
              <a:t>αντι</a:t>
            </a:r>
            <a:r>
              <a:rPr lang="el-GR" dirty="0" smtClean="0"/>
              <a:t>-οργανώσεων</a:t>
            </a:r>
          </a:p>
          <a:p>
            <a:r>
              <a:rPr lang="el-GR" dirty="0" smtClean="0"/>
              <a:t>Συμβολισμός και διαχείριση (ή διοίκηση) του νοήματος</a:t>
            </a:r>
          </a:p>
          <a:p>
            <a:r>
              <a:rPr lang="el-GR" dirty="0" smtClean="0"/>
              <a:t>Φύλο και διαχείριση των </a:t>
            </a:r>
            <a:r>
              <a:rPr lang="el-GR" dirty="0" err="1" smtClean="0"/>
              <a:t>έμφυλων</a:t>
            </a:r>
            <a:r>
              <a:rPr lang="el-GR" dirty="0" smtClean="0"/>
              <a:t> σχέσεων</a:t>
            </a:r>
          </a:p>
          <a:p>
            <a:r>
              <a:rPr lang="el-GR" dirty="0" smtClean="0"/>
              <a:t>Δομικοί παράγοντες που καθορίζουν το σκηνικό της δράσης</a:t>
            </a:r>
          </a:p>
          <a:p>
            <a:r>
              <a:rPr lang="el-GR" dirty="0" smtClean="0"/>
              <a:t>Η εξουσία που ήδη έχει κάποιος</a:t>
            </a:r>
          </a:p>
          <a:p>
            <a:r>
              <a:rPr lang="el-GR" dirty="0" smtClean="0"/>
              <a:t>Το ασαφές της εξουσίας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διοίκηση πλουραλιστικών οργανώσεων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Πολλαπλά συμφέροντα, συγκρούσεις και πηγές εξουσίας στην </a:t>
            </a:r>
            <a:r>
              <a:rPr lang="el-GR" dirty="0" err="1" smtClean="0"/>
              <a:t>οργανωσιακή</a:t>
            </a:r>
            <a:r>
              <a:rPr lang="el-GR" dirty="0" smtClean="0"/>
              <a:t> ζωή</a:t>
            </a:r>
          </a:p>
          <a:p>
            <a:r>
              <a:rPr lang="el-GR" dirty="0" smtClean="0"/>
              <a:t>Πλουραλιστική </a:t>
            </a:r>
            <a:r>
              <a:rPr lang="en-US" dirty="0" smtClean="0"/>
              <a:t>(pluralist)</a:t>
            </a:r>
            <a:r>
              <a:rPr lang="el-GR" dirty="0" smtClean="0"/>
              <a:t> </a:t>
            </a:r>
            <a:r>
              <a:rPr lang="en-US" dirty="0" smtClean="0"/>
              <a:t>vs. </a:t>
            </a:r>
            <a:r>
              <a:rPr lang="el-GR" dirty="0" smtClean="0"/>
              <a:t>Ενιστική (</a:t>
            </a:r>
            <a:r>
              <a:rPr lang="en-US" dirty="0" smtClean="0"/>
              <a:t>unitary) </a:t>
            </a:r>
            <a:r>
              <a:rPr lang="el-GR" dirty="0" smtClean="0"/>
              <a:t>διοίκηση</a:t>
            </a:r>
          </a:p>
          <a:p>
            <a:r>
              <a:rPr lang="el-GR" dirty="0" smtClean="0"/>
              <a:t>Πλουραλιστική </a:t>
            </a:r>
            <a:r>
              <a:rPr lang="en-US" dirty="0" smtClean="0"/>
              <a:t>vs. </a:t>
            </a:r>
            <a:r>
              <a:rPr lang="el-GR" dirty="0" smtClean="0"/>
              <a:t>Ριζοσπαστική</a:t>
            </a:r>
            <a:r>
              <a:rPr lang="en-US" dirty="0" smtClean="0"/>
              <a:t> (radical)</a:t>
            </a:r>
            <a:r>
              <a:rPr lang="el-GR" dirty="0" smtClean="0"/>
              <a:t> διοίκηση</a:t>
            </a:r>
          </a:p>
          <a:p>
            <a:r>
              <a:rPr lang="el-GR" dirty="0" smtClean="0"/>
              <a:t>Πλουραλιστική διαχείριση των συγκρούσεων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Πλεονεκτήματα της πολιτικής μεταφοράς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Ο μύθος της </a:t>
            </a:r>
            <a:r>
              <a:rPr lang="el-GR" dirty="0" err="1" smtClean="0"/>
              <a:t>οργανωσιακής</a:t>
            </a:r>
            <a:r>
              <a:rPr lang="el-GR" dirty="0" smtClean="0"/>
              <a:t> ορθολογικότητας</a:t>
            </a:r>
          </a:p>
          <a:p>
            <a:r>
              <a:rPr lang="el-GR" dirty="0" smtClean="0"/>
              <a:t>Η πολλαπλή ορθολογικότητα στο πλαίσιο της πολυπλοκότητας των </a:t>
            </a:r>
            <a:r>
              <a:rPr lang="el-GR" dirty="0" err="1" smtClean="0"/>
              <a:t>οργανωσιακών</a:t>
            </a:r>
            <a:r>
              <a:rPr lang="el-GR" dirty="0" smtClean="0"/>
              <a:t> σχέσεων</a:t>
            </a:r>
            <a:endParaRPr lang="en-US" dirty="0" smtClean="0"/>
          </a:p>
          <a:p>
            <a:r>
              <a:rPr lang="el-GR" dirty="0" smtClean="0"/>
              <a:t>Διαλυτικές/καταστροφικές διαδικασίες </a:t>
            </a:r>
          </a:p>
          <a:p>
            <a:r>
              <a:rPr lang="el-GR" dirty="0" smtClean="0"/>
              <a:t>Ορθολογικότητα &amp; ιδεολογία</a:t>
            </a:r>
          </a:p>
          <a:p>
            <a:r>
              <a:rPr lang="el-GR" dirty="0" smtClean="0"/>
              <a:t>Οι οργανώσεις ως χαλαρά συζευγμένα συστήματα (</a:t>
            </a:r>
            <a:r>
              <a:rPr lang="en-US" dirty="0" smtClean="0"/>
              <a:t>loosely coupled systems)</a:t>
            </a:r>
            <a:endParaRPr lang="el-GR" dirty="0" smtClean="0"/>
          </a:p>
          <a:p>
            <a:r>
              <a:rPr lang="el-GR" dirty="0" smtClean="0"/>
              <a:t>Μοτίβα νοήματος</a:t>
            </a:r>
          </a:p>
          <a:p>
            <a:pPr>
              <a:buNone/>
            </a:pPr>
            <a:r>
              <a:rPr lang="el-GR" b="1" dirty="0" smtClean="0"/>
              <a:t>Όμως:</a:t>
            </a:r>
            <a:r>
              <a:rPr lang="el-GR" dirty="0" smtClean="0"/>
              <a:t> κυνισμός &amp; δυσπιστία στην </a:t>
            </a:r>
            <a:r>
              <a:rPr lang="el-GR" dirty="0" err="1" smtClean="0"/>
              <a:t>οργανωσιακή</a:t>
            </a:r>
            <a:r>
              <a:rPr lang="el-GR" dirty="0" smtClean="0"/>
              <a:t> καθημερινότητα (π.χ. </a:t>
            </a:r>
            <a:r>
              <a:rPr lang="en-US" dirty="0" smtClean="0"/>
              <a:t>Dilbert)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πολιτική του σχολείου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επίσημη </a:t>
            </a:r>
            <a:r>
              <a:rPr lang="el-GR" dirty="0" smtClean="0"/>
              <a:t>διοίκηση της εκπαίδευσης</a:t>
            </a:r>
            <a:r>
              <a:rPr lang="el-GR" dirty="0" smtClean="0"/>
              <a:t> </a:t>
            </a:r>
            <a:r>
              <a:rPr lang="el-GR" dirty="0" smtClean="0"/>
              <a:t>ως διακυβέρνηση</a:t>
            </a:r>
            <a:endParaRPr lang="en-US" dirty="0" smtClean="0"/>
          </a:p>
          <a:p>
            <a:r>
              <a:rPr lang="en-US" dirty="0" smtClean="0"/>
              <a:t>Ball (1987) </a:t>
            </a:r>
            <a:r>
              <a:rPr lang="en-US" i="1" dirty="0" smtClean="0"/>
              <a:t>The micro-politics of the school: Towards a theory of school organization</a:t>
            </a:r>
          </a:p>
          <a:p>
            <a:r>
              <a:rPr lang="en-US" dirty="0" err="1" smtClean="0"/>
              <a:t>Blase</a:t>
            </a:r>
            <a:r>
              <a:rPr lang="en-US" dirty="0" smtClean="0"/>
              <a:t> (Ed.) (1991) </a:t>
            </a:r>
            <a:r>
              <a:rPr lang="en-US" i="1" dirty="0" smtClean="0"/>
              <a:t>The politics of life in schools: Power, conflict and cooperation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425</Words>
  <Application>Microsoft Office PowerPoint</Application>
  <PresentationFormat>Προβολή στην οθόνη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Μεταφορά 5. Οι οργανώσεις ως πολιτικά συστήματα</vt:lpstr>
      <vt:lpstr>Βασικές παραδοχές των θεωριών σχετικά με τις οργανώσεις ως πολιτικά συστήματα</vt:lpstr>
      <vt:lpstr>Οργανωσιακή πολιτική (organizational politics)</vt:lpstr>
      <vt:lpstr>Συμφέροντα</vt:lpstr>
      <vt:lpstr>Συγκρούσεις</vt:lpstr>
      <vt:lpstr>Εξουσία</vt:lpstr>
      <vt:lpstr>Η διοίκηση πλουραλιστικών οργανώσεων</vt:lpstr>
      <vt:lpstr>Πλεονεκτήματα της πολιτικής μεταφοράς</vt:lpstr>
      <vt:lpstr>Η πολιτική του σχολείου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Μεταφορά 5. Οι οργανώσεις ως πολιτικά συστήματα</dc:title>
  <dc:creator>thalia konst</dc:creator>
  <cp:lastModifiedBy>thalia konst</cp:lastModifiedBy>
  <cp:revision>92</cp:revision>
  <dcterms:created xsi:type="dcterms:W3CDTF">2020-11-14T16:02:27Z</dcterms:created>
  <dcterms:modified xsi:type="dcterms:W3CDTF">2020-12-08T19:05:38Z</dcterms:modified>
</cp:coreProperties>
</file>