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6"/>
  </p:notesMasterIdLst>
  <p:sldIdLst>
    <p:sldId id="338" r:id="rId2"/>
    <p:sldId id="339" r:id="rId3"/>
    <p:sldId id="340" r:id="rId4"/>
    <p:sldId id="341" r:id="rId5"/>
    <p:sldId id="342" r:id="rId6"/>
    <p:sldId id="343" r:id="rId7"/>
    <p:sldId id="344" r:id="rId8"/>
    <p:sldId id="345" r:id="rId9"/>
    <p:sldId id="347" r:id="rId10"/>
    <p:sldId id="348" r:id="rId11"/>
    <p:sldId id="350" r:id="rId12"/>
    <p:sldId id="351" r:id="rId13"/>
    <p:sldId id="374" r:id="rId14"/>
    <p:sldId id="75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AID" lastIdx="8" clrIdx="0"/>
  <p:cmAuthor id="1" name="Emmanouil Dedoulis" initials="ED"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309" autoAdjust="0"/>
    <p:restoredTop sz="87711"/>
  </p:normalViewPr>
  <p:slideViewPr>
    <p:cSldViewPr snapToGrid="0">
      <p:cViewPr varScale="1">
        <p:scale>
          <a:sx n="102" d="100"/>
          <a:sy n="102" d="100"/>
        </p:scale>
        <p:origin x="-1296"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EC2ED-A1C0-4A37-9874-0EC173528E1B}" type="datetimeFigureOut">
              <a:rPr lang="en-US" smtClean="0"/>
              <a:pPr/>
              <a:t>11/17/2024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7A13D-01C7-498F-BF52-2D2F7EFD13BC}" type="slidenum">
              <a:rPr lang="en-US" smtClean="0"/>
              <a:pPr/>
              <a:t>‹#›</a:t>
            </a:fld>
            <a:endParaRPr lang="en-US"/>
          </a:p>
        </p:txBody>
      </p:sp>
    </p:spTree>
    <p:extLst>
      <p:ext uri="{BB962C8B-B14F-4D97-AF65-F5344CB8AC3E}">
        <p14:creationId xmlns:p14="http://schemas.microsoft.com/office/powerpoint/2010/main" xmlns="" val="3275021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7154" name="Rectangle 7">
            <a:extLst>
              <a:ext uri="{FF2B5EF4-FFF2-40B4-BE49-F238E27FC236}">
                <a16:creationId xmlns:a16="http://schemas.microsoft.com/office/drawing/2014/main" xmlns="" id="{0295210A-8C93-4994-B05D-73DDC78E4714}"/>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2098B515-7233-484C-99C2-800F42B516A9}" type="slidenum">
              <a:rPr lang="el-GR" altLang="en-US" smtClean="0">
                <a:latin typeface="Calibri" panose="020F0502020204030204" pitchFamily="34" charset="0"/>
              </a:rPr>
              <a:pPr>
                <a:spcBef>
                  <a:spcPct val="0"/>
                </a:spcBef>
                <a:buClrTx/>
                <a:buFontTx/>
                <a:buNone/>
              </a:pPr>
              <a:t>1</a:t>
            </a:fld>
            <a:endParaRPr lang="el-GR" altLang="en-US">
              <a:latin typeface="Calibri" panose="020F0502020204030204" pitchFamily="34" charset="0"/>
            </a:endParaRPr>
          </a:p>
        </p:txBody>
      </p:sp>
      <p:sp>
        <p:nvSpPr>
          <p:cNvPr id="177155" name="Rectangle 1">
            <a:extLst>
              <a:ext uri="{FF2B5EF4-FFF2-40B4-BE49-F238E27FC236}">
                <a16:creationId xmlns:a16="http://schemas.microsoft.com/office/drawing/2014/main" xmlns="" id="{B5F42C77-974D-4A34-AFF0-9D21559CBA35}"/>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177156" name="Rectangle 2">
            <a:extLst>
              <a:ext uri="{FF2B5EF4-FFF2-40B4-BE49-F238E27FC236}">
                <a16:creationId xmlns:a16="http://schemas.microsoft.com/office/drawing/2014/main" xmlns="" id="{60951395-61A8-440E-8491-91E1BBF400D0}"/>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586" name="Rectangle 7">
            <a:extLst>
              <a:ext uri="{FF2B5EF4-FFF2-40B4-BE49-F238E27FC236}">
                <a16:creationId xmlns:a16="http://schemas.microsoft.com/office/drawing/2014/main" xmlns="" id="{DAD11617-7650-45F1-9CCE-C393DA53561C}"/>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0AFEF3F0-D89E-4506-B38E-ADCBF33BA306}" type="slidenum">
              <a:rPr lang="el-GR" altLang="en-US" smtClean="0">
                <a:latin typeface="Calibri" panose="020F0502020204030204" pitchFamily="34" charset="0"/>
              </a:rPr>
              <a:pPr>
                <a:spcBef>
                  <a:spcPct val="0"/>
                </a:spcBef>
                <a:buClrTx/>
                <a:buFontTx/>
                <a:buNone/>
              </a:pPr>
              <a:t>10</a:t>
            </a:fld>
            <a:endParaRPr lang="el-GR" altLang="en-US">
              <a:latin typeface="Calibri" panose="020F0502020204030204" pitchFamily="34" charset="0"/>
            </a:endParaRPr>
          </a:p>
        </p:txBody>
      </p:sp>
      <p:sp>
        <p:nvSpPr>
          <p:cNvPr id="195587" name="Rectangle 1">
            <a:extLst>
              <a:ext uri="{FF2B5EF4-FFF2-40B4-BE49-F238E27FC236}">
                <a16:creationId xmlns:a16="http://schemas.microsoft.com/office/drawing/2014/main" xmlns="" id="{316751C2-4E7A-4868-ADC8-C4C089823282}"/>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195588" name="Rectangle 2">
            <a:extLst>
              <a:ext uri="{FF2B5EF4-FFF2-40B4-BE49-F238E27FC236}">
                <a16:creationId xmlns:a16="http://schemas.microsoft.com/office/drawing/2014/main" xmlns="" id="{3398D064-624D-4EC3-B196-9C65B93ED2B3}"/>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l-GR" altLang="en-US">
              <a:latin typeface="Times New Roman" panose="02020603050405020304" pitchFamily="18" charset="0"/>
            </a:endParaRPr>
          </a:p>
        </p:txBody>
      </p:sp>
      <p:sp>
        <p:nvSpPr>
          <p:cNvPr id="195589" name="Text Box 3">
            <a:extLst>
              <a:ext uri="{FF2B5EF4-FFF2-40B4-BE49-F238E27FC236}">
                <a16:creationId xmlns:a16="http://schemas.microsoft.com/office/drawing/2014/main" xmlns="" id="{D697F8E2-F770-488A-8A20-6CCFE26BB311}"/>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2C97B73-2190-4A14-BBD8-B504D339BCF6}" type="slidenum">
              <a:rPr lang="el-GR" altLang="en-US">
                <a:latin typeface="Calibri" panose="020F0502020204030204" pitchFamily="34" charset="0"/>
              </a:rPr>
              <a:pPr algn="r" eaLnBrk="1" hangingPunct="1">
                <a:spcBef>
                  <a:spcPct val="0"/>
                </a:spcBef>
                <a:buClrTx/>
                <a:buFontTx/>
                <a:buNone/>
              </a:pPr>
              <a:t>10</a:t>
            </a:fld>
            <a:endParaRPr lang="el-GR"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7634" name="Rectangle 7">
            <a:extLst>
              <a:ext uri="{FF2B5EF4-FFF2-40B4-BE49-F238E27FC236}">
                <a16:creationId xmlns:a16="http://schemas.microsoft.com/office/drawing/2014/main" xmlns="" id="{C6B3A56B-AD4D-475D-BD98-FC1BAB0ECC89}"/>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CDE9A852-B230-4623-B278-79F9D40FF74C}" type="slidenum">
              <a:rPr lang="el-GR" altLang="en-US" smtClean="0">
                <a:latin typeface="Calibri" panose="020F0502020204030204" pitchFamily="34" charset="0"/>
              </a:rPr>
              <a:pPr>
                <a:spcBef>
                  <a:spcPct val="0"/>
                </a:spcBef>
                <a:buClrTx/>
                <a:buFontTx/>
                <a:buNone/>
              </a:pPr>
              <a:t>11</a:t>
            </a:fld>
            <a:endParaRPr lang="el-GR" altLang="en-US">
              <a:latin typeface="Calibri" panose="020F0502020204030204" pitchFamily="34" charset="0"/>
            </a:endParaRPr>
          </a:p>
        </p:txBody>
      </p:sp>
      <p:sp>
        <p:nvSpPr>
          <p:cNvPr id="197635" name="Rectangle 1">
            <a:extLst>
              <a:ext uri="{FF2B5EF4-FFF2-40B4-BE49-F238E27FC236}">
                <a16:creationId xmlns:a16="http://schemas.microsoft.com/office/drawing/2014/main" xmlns="" id="{0831BB9F-A546-4AF8-A197-C4EEFEC02AE9}"/>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197636" name="Rectangle 2">
            <a:extLst>
              <a:ext uri="{FF2B5EF4-FFF2-40B4-BE49-F238E27FC236}">
                <a16:creationId xmlns:a16="http://schemas.microsoft.com/office/drawing/2014/main" xmlns="" id="{88133823-A7A8-4E13-B76F-650BF7EDB4C1}"/>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l-GR" altLang="en-US">
              <a:latin typeface="Times New Roman" panose="02020603050405020304" pitchFamily="18" charset="0"/>
            </a:endParaRPr>
          </a:p>
        </p:txBody>
      </p:sp>
      <p:sp>
        <p:nvSpPr>
          <p:cNvPr id="197637" name="Text Box 3">
            <a:extLst>
              <a:ext uri="{FF2B5EF4-FFF2-40B4-BE49-F238E27FC236}">
                <a16:creationId xmlns:a16="http://schemas.microsoft.com/office/drawing/2014/main" xmlns="" id="{FD865117-8B88-48AB-B4C4-704D2185426D}"/>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C3FCE08D-B42A-4828-A9CF-FC97C28F64B8}" type="slidenum">
              <a:rPr lang="el-GR" altLang="en-US">
                <a:latin typeface="Calibri" panose="020F0502020204030204" pitchFamily="34" charset="0"/>
              </a:rPr>
              <a:pPr algn="r" eaLnBrk="1" hangingPunct="1">
                <a:spcBef>
                  <a:spcPct val="0"/>
                </a:spcBef>
                <a:buClrTx/>
                <a:buFontTx/>
                <a:buNone/>
              </a:pPr>
              <a:t>11</a:t>
            </a:fld>
            <a:endParaRPr lang="el-GR"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9682" name="Rectangle 7">
            <a:extLst>
              <a:ext uri="{FF2B5EF4-FFF2-40B4-BE49-F238E27FC236}">
                <a16:creationId xmlns:a16="http://schemas.microsoft.com/office/drawing/2014/main" xmlns="" id="{0B8F0ADA-DC3A-478D-B492-FC8B9D400FF4}"/>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7DC74DD2-D6F1-4C2C-ACB0-3C664825D31E}" type="slidenum">
              <a:rPr lang="el-GR" altLang="en-US" smtClean="0">
                <a:latin typeface="Calibri" panose="020F0502020204030204" pitchFamily="34" charset="0"/>
              </a:rPr>
              <a:pPr>
                <a:spcBef>
                  <a:spcPct val="0"/>
                </a:spcBef>
                <a:buClrTx/>
                <a:buFontTx/>
                <a:buNone/>
              </a:pPr>
              <a:t>12</a:t>
            </a:fld>
            <a:endParaRPr lang="el-GR" altLang="en-US">
              <a:latin typeface="Calibri" panose="020F0502020204030204" pitchFamily="34" charset="0"/>
            </a:endParaRPr>
          </a:p>
        </p:txBody>
      </p:sp>
      <p:sp>
        <p:nvSpPr>
          <p:cNvPr id="199683" name="Text Box 1">
            <a:extLst>
              <a:ext uri="{FF2B5EF4-FFF2-40B4-BE49-F238E27FC236}">
                <a16:creationId xmlns:a16="http://schemas.microsoft.com/office/drawing/2014/main" xmlns="" id="{F3B63B95-432C-46A4-90DB-600ACC669903}"/>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AE5275-9995-40C1-A84F-F41A13B5AF3E}" type="slidenum">
              <a:rPr lang="el-GR" altLang="en-US">
                <a:latin typeface="Calibri" panose="020F0502020204030204" pitchFamily="34" charset="0"/>
              </a:rPr>
              <a:pPr algn="r" eaLnBrk="1" hangingPunct="1">
                <a:spcBef>
                  <a:spcPct val="0"/>
                </a:spcBef>
                <a:buClrTx/>
                <a:buFontTx/>
                <a:buNone/>
              </a:pPr>
              <a:t>12</a:t>
            </a:fld>
            <a:endParaRPr lang="el-GR" altLang="en-US">
              <a:latin typeface="Calibri" panose="020F0502020204030204" pitchFamily="34" charset="0"/>
            </a:endParaRPr>
          </a:p>
        </p:txBody>
      </p:sp>
      <p:sp>
        <p:nvSpPr>
          <p:cNvPr id="199684" name="Rectangle 2">
            <a:extLst>
              <a:ext uri="{FF2B5EF4-FFF2-40B4-BE49-F238E27FC236}">
                <a16:creationId xmlns:a16="http://schemas.microsoft.com/office/drawing/2014/main" xmlns="" id="{68AA548C-63F3-4379-A593-C48D49C81F39}"/>
              </a:ext>
            </a:extLst>
          </p:cNvPr>
          <p:cNvSpPr>
            <a:spLocks noGrp="1" noRot="1" noChangeAspect="1" noChangeArrowheads="1" noTextEdit="1"/>
          </p:cNvSpPr>
          <p:nvPr>
            <p:ph type="sldImg"/>
          </p:nvPr>
        </p:nvSpPr>
        <p:spPr>
          <a:xfrm>
            <a:off x="1985963" y="357188"/>
            <a:ext cx="2889250" cy="1625600"/>
          </a:xfrm>
          <a:solidFill>
            <a:srgbClr val="FFFFFF"/>
          </a:solidFill>
          <a:ln/>
        </p:spPr>
      </p:sp>
      <p:sp>
        <p:nvSpPr>
          <p:cNvPr id="199685" name="Text Box 3">
            <a:extLst>
              <a:ext uri="{FF2B5EF4-FFF2-40B4-BE49-F238E27FC236}">
                <a16:creationId xmlns:a16="http://schemas.microsoft.com/office/drawing/2014/main" xmlns="" id="{49B09397-CDA8-4723-AD76-4EFC3CD2DA18}"/>
              </a:ext>
            </a:extLst>
          </p:cNvPr>
          <p:cNvSpPr>
            <a:spLocks noGrp="1" noChangeArrowheads="1"/>
          </p:cNvSpPr>
          <p:nvPr>
            <p:ph type="body" idx="1"/>
          </p:nvPr>
        </p:nvSpPr>
        <p:spPr>
          <a:xfrm>
            <a:off x="914400" y="2281238"/>
            <a:ext cx="5105400" cy="61309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dirty="0">
                <a:latin typeface="Calibri" panose="020F0502020204030204" pitchFamily="34" charset="0"/>
                <a:ea typeface="Microsoft YaHei" panose="020B0503020204020204" pitchFamily="34" charset="-122"/>
              </a:rPr>
              <a:t>Slide level: 1, 2 and 3</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In general sense provisions are contingent because they are uncertain in timing and amount. However:</a:t>
            </a:r>
          </a:p>
          <a:p>
            <a:pPr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 provisions are recognised because they are present obligations and it is probable that an outflow of resources embodying economic benefits will be required (see next slide)</a:t>
            </a:r>
          </a:p>
          <a:p>
            <a:pPr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  contingent liability are not recognised (see next slides) because: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 the obligation is possible, i.e. it has yet to be confirmed by uncertain future event (therefore is contingent)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OR</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 if there is a present obligation, the other recognition criteria for a provision are not met due to: outflow being not probable or no reliable estimate exists (rare)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1730" name="Rectangle 7">
            <a:extLst>
              <a:ext uri="{FF2B5EF4-FFF2-40B4-BE49-F238E27FC236}">
                <a16:creationId xmlns:a16="http://schemas.microsoft.com/office/drawing/2014/main" xmlns="" id="{AF4C2B11-3545-4065-858D-5C3A3AC4CD02}"/>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AA46224B-0F20-4E11-A4E7-A5B208F2F906}" type="slidenum">
              <a:rPr lang="el-GR" altLang="en-US" smtClean="0">
                <a:latin typeface="Calibri" panose="020F0502020204030204" pitchFamily="34" charset="0"/>
              </a:rPr>
              <a:pPr>
                <a:spcBef>
                  <a:spcPct val="0"/>
                </a:spcBef>
                <a:buClrTx/>
                <a:buFontTx/>
                <a:buNone/>
              </a:pPr>
              <a:t>13</a:t>
            </a:fld>
            <a:endParaRPr lang="el-GR" altLang="en-US">
              <a:latin typeface="Calibri" panose="020F0502020204030204" pitchFamily="34" charset="0"/>
            </a:endParaRPr>
          </a:p>
        </p:txBody>
      </p:sp>
      <p:sp>
        <p:nvSpPr>
          <p:cNvPr id="201731" name="Rectangle 1">
            <a:extLst>
              <a:ext uri="{FF2B5EF4-FFF2-40B4-BE49-F238E27FC236}">
                <a16:creationId xmlns:a16="http://schemas.microsoft.com/office/drawing/2014/main" xmlns="" id="{0A2A5850-E14A-406C-B8FF-B65EAC865CCB}"/>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201732" name="Rectangle 2">
            <a:extLst>
              <a:ext uri="{FF2B5EF4-FFF2-40B4-BE49-F238E27FC236}">
                <a16:creationId xmlns:a16="http://schemas.microsoft.com/office/drawing/2014/main" xmlns="" id="{DB1A4377-D8DD-480F-811D-31DA4BC9F93F}"/>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l-GR" altLang="en-US">
              <a:latin typeface="Times New Roman" panose="02020603050405020304" pitchFamily="18" charset="0"/>
            </a:endParaRPr>
          </a:p>
        </p:txBody>
      </p:sp>
      <p:sp>
        <p:nvSpPr>
          <p:cNvPr id="201733" name="Text Box 3">
            <a:extLst>
              <a:ext uri="{FF2B5EF4-FFF2-40B4-BE49-F238E27FC236}">
                <a16:creationId xmlns:a16="http://schemas.microsoft.com/office/drawing/2014/main" xmlns="" id="{7FE44509-FE13-44BB-85D4-30233581460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8278779F-C6AB-404E-AD63-FAA46BC7CC3C}" type="slidenum">
              <a:rPr lang="el-GR" altLang="en-US">
                <a:latin typeface="Calibri" panose="020F0502020204030204" pitchFamily="34" charset="0"/>
              </a:rPr>
              <a:pPr algn="r" eaLnBrk="1" hangingPunct="1">
                <a:spcBef>
                  <a:spcPct val="0"/>
                </a:spcBef>
                <a:buClrTx/>
                <a:buFontTx/>
                <a:buNone/>
              </a:pPr>
              <a:t>13</a:t>
            </a:fld>
            <a:endParaRPr lang="el-GR"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1730" name="Rectangle 7">
            <a:extLst>
              <a:ext uri="{FF2B5EF4-FFF2-40B4-BE49-F238E27FC236}">
                <a16:creationId xmlns:a16="http://schemas.microsoft.com/office/drawing/2014/main" xmlns="" id="{AF4C2B11-3545-4065-858D-5C3A3AC4CD02}"/>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AA46224B-0F20-4E11-A4E7-A5B208F2F906}" type="slidenum">
              <a:rPr lang="el-GR" altLang="en-US" smtClean="0">
                <a:latin typeface="Calibri" panose="020F0502020204030204" pitchFamily="34" charset="0"/>
              </a:rPr>
              <a:pPr>
                <a:spcBef>
                  <a:spcPct val="0"/>
                </a:spcBef>
                <a:buClrTx/>
                <a:buFontTx/>
                <a:buNone/>
              </a:pPr>
              <a:t>14</a:t>
            </a:fld>
            <a:endParaRPr lang="el-GR" altLang="en-US">
              <a:latin typeface="Calibri" panose="020F0502020204030204" pitchFamily="34" charset="0"/>
            </a:endParaRPr>
          </a:p>
        </p:txBody>
      </p:sp>
      <p:sp>
        <p:nvSpPr>
          <p:cNvPr id="201731" name="Rectangle 1">
            <a:extLst>
              <a:ext uri="{FF2B5EF4-FFF2-40B4-BE49-F238E27FC236}">
                <a16:creationId xmlns:a16="http://schemas.microsoft.com/office/drawing/2014/main" xmlns="" id="{0A2A5850-E14A-406C-B8FF-B65EAC865CCB}"/>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201732" name="Rectangle 2">
            <a:extLst>
              <a:ext uri="{FF2B5EF4-FFF2-40B4-BE49-F238E27FC236}">
                <a16:creationId xmlns:a16="http://schemas.microsoft.com/office/drawing/2014/main" xmlns="" id="{DB1A4377-D8DD-480F-811D-31DA4BC9F93F}"/>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l-GR" altLang="en-US">
              <a:latin typeface="Times New Roman" panose="02020603050405020304" pitchFamily="18" charset="0"/>
            </a:endParaRPr>
          </a:p>
        </p:txBody>
      </p:sp>
      <p:sp>
        <p:nvSpPr>
          <p:cNvPr id="201733" name="Text Box 3">
            <a:extLst>
              <a:ext uri="{FF2B5EF4-FFF2-40B4-BE49-F238E27FC236}">
                <a16:creationId xmlns:a16="http://schemas.microsoft.com/office/drawing/2014/main" xmlns="" id="{7FE44509-FE13-44BB-85D4-30233581460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8278779F-C6AB-404E-AD63-FAA46BC7CC3C}" type="slidenum">
              <a:rPr lang="el-GR" altLang="en-US">
                <a:latin typeface="Calibri" panose="020F0502020204030204" pitchFamily="34" charset="0"/>
              </a:rPr>
              <a:pPr algn="r" eaLnBrk="1" hangingPunct="1">
                <a:spcBef>
                  <a:spcPct val="0"/>
                </a:spcBef>
                <a:buClrTx/>
                <a:buFontTx/>
                <a:buNone/>
              </a:pPr>
              <a:t>14</a:t>
            </a:fld>
            <a:endParaRPr lang="el-GR" altLang="en-US">
              <a:latin typeface="Calibri" panose="020F0502020204030204" pitchFamily="34" charset="0"/>
            </a:endParaRPr>
          </a:p>
        </p:txBody>
      </p:sp>
    </p:spTree>
    <p:extLst>
      <p:ext uri="{BB962C8B-B14F-4D97-AF65-F5344CB8AC3E}">
        <p14:creationId xmlns:p14="http://schemas.microsoft.com/office/powerpoint/2010/main" xmlns="" val="7379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9202" name="Rectangle 7">
            <a:extLst>
              <a:ext uri="{FF2B5EF4-FFF2-40B4-BE49-F238E27FC236}">
                <a16:creationId xmlns:a16="http://schemas.microsoft.com/office/drawing/2014/main" xmlns="" id="{ED289541-4F8D-4DB7-AF78-18435778E679}"/>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C14320BE-F579-449B-9ECE-6B94860104B5}" type="slidenum">
              <a:rPr lang="el-GR" altLang="en-US" smtClean="0">
                <a:latin typeface="Calibri" panose="020F0502020204030204" pitchFamily="34" charset="0"/>
              </a:rPr>
              <a:pPr>
                <a:spcBef>
                  <a:spcPct val="0"/>
                </a:spcBef>
                <a:buClrTx/>
                <a:buFontTx/>
                <a:buNone/>
              </a:pPr>
              <a:t>2</a:t>
            </a:fld>
            <a:endParaRPr lang="el-GR" altLang="en-US">
              <a:latin typeface="Calibri" panose="020F0502020204030204" pitchFamily="34" charset="0"/>
            </a:endParaRPr>
          </a:p>
        </p:txBody>
      </p:sp>
      <p:sp>
        <p:nvSpPr>
          <p:cNvPr id="179203" name="Rectangle 1">
            <a:extLst>
              <a:ext uri="{FF2B5EF4-FFF2-40B4-BE49-F238E27FC236}">
                <a16:creationId xmlns:a16="http://schemas.microsoft.com/office/drawing/2014/main" xmlns="" id="{DDEE76A5-4569-4A75-A518-FC7AB03FD030}"/>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179204" name="Rectangle 2">
            <a:extLst>
              <a:ext uri="{FF2B5EF4-FFF2-40B4-BE49-F238E27FC236}">
                <a16:creationId xmlns:a16="http://schemas.microsoft.com/office/drawing/2014/main" xmlns="" id="{D4B8A140-1228-480F-9D68-34430169B8CE}"/>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1250" name="Rectangle 7">
            <a:extLst>
              <a:ext uri="{FF2B5EF4-FFF2-40B4-BE49-F238E27FC236}">
                <a16:creationId xmlns:a16="http://schemas.microsoft.com/office/drawing/2014/main" xmlns="" id="{BC67EA8D-408B-42EB-86DE-4416BD187057}"/>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9038B96D-7FE7-4971-BF8B-F2466175F18D}" type="slidenum">
              <a:rPr lang="el-GR" altLang="en-US" smtClean="0">
                <a:latin typeface="Calibri" panose="020F0502020204030204" pitchFamily="34" charset="0"/>
              </a:rPr>
              <a:pPr>
                <a:spcBef>
                  <a:spcPct val="0"/>
                </a:spcBef>
                <a:buClrTx/>
                <a:buFontTx/>
                <a:buNone/>
              </a:pPr>
              <a:t>3</a:t>
            </a:fld>
            <a:endParaRPr lang="el-GR" altLang="en-US">
              <a:latin typeface="Calibri" panose="020F0502020204030204" pitchFamily="34" charset="0"/>
            </a:endParaRPr>
          </a:p>
        </p:txBody>
      </p:sp>
      <p:sp>
        <p:nvSpPr>
          <p:cNvPr id="181251" name="Text Box 1">
            <a:extLst>
              <a:ext uri="{FF2B5EF4-FFF2-40B4-BE49-F238E27FC236}">
                <a16:creationId xmlns:a16="http://schemas.microsoft.com/office/drawing/2014/main" xmlns="" id="{5C932A96-6E0F-482B-9117-A909CA81034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46729213-EA64-4226-BF50-954CC6DD4D7A}" type="slidenum">
              <a:rPr lang="el-GR" altLang="en-US">
                <a:latin typeface="Calibri" panose="020F0502020204030204" pitchFamily="34" charset="0"/>
              </a:rPr>
              <a:pPr algn="r" eaLnBrk="1" hangingPunct="1">
                <a:spcBef>
                  <a:spcPct val="0"/>
                </a:spcBef>
                <a:buClrTx/>
                <a:buFontTx/>
                <a:buNone/>
              </a:pPr>
              <a:t>3</a:t>
            </a:fld>
            <a:endParaRPr lang="el-GR" altLang="en-US">
              <a:latin typeface="Calibri" panose="020F0502020204030204" pitchFamily="34" charset="0"/>
            </a:endParaRPr>
          </a:p>
        </p:txBody>
      </p:sp>
      <p:sp>
        <p:nvSpPr>
          <p:cNvPr id="181252" name="Rectangle 2">
            <a:extLst>
              <a:ext uri="{FF2B5EF4-FFF2-40B4-BE49-F238E27FC236}">
                <a16:creationId xmlns:a16="http://schemas.microsoft.com/office/drawing/2014/main" xmlns="" id="{2A7C1A62-2B5C-478C-B97E-060E09D12397}"/>
              </a:ext>
            </a:extLst>
          </p:cNvPr>
          <p:cNvSpPr>
            <a:spLocks noGrp="1" noRot="1" noChangeAspect="1" noChangeArrowheads="1" noTextEdit="1"/>
          </p:cNvSpPr>
          <p:nvPr>
            <p:ph type="sldImg"/>
          </p:nvPr>
        </p:nvSpPr>
        <p:spPr>
          <a:xfrm>
            <a:off x="1925638" y="357188"/>
            <a:ext cx="2887662" cy="1625600"/>
          </a:xfrm>
          <a:solidFill>
            <a:srgbClr val="FFFFFF"/>
          </a:solidFill>
          <a:ln/>
        </p:spPr>
      </p:sp>
      <p:sp>
        <p:nvSpPr>
          <p:cNvPr id="181253" name="Text Box 3">
            <a:extLst>
              <a:ext uri="{FF2B5EF4-FFF2-40B4-BE49-F238E27FC236}">
                <a16:creationId xmlns:a16="http://schemas.microsoft.com/office/drawing/2014/main" xmlns="" id="{F58075CE-24F1-452E-948A-94CA9BBBDD6F}"/>
              </a:ext>
            </a:extLst>
          </p:cNvPr>
          <p:cNvSpPr>
            <a:spLocks noGrp="1" noChangeArrowheads="1"/>
          </p:cNvSpPr>
          <p:nvPr>
            <p:ph type="body" idx="1"/>
          </p:nvPr>
        </p:nvSpPr>
        <p:spPr>
          <a:xfrm>
            <a:off x="914400" y="2281238"/>
            <a:ext cx="5105400" cy="61309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a:latin typeface="Calibri" panose="020F0502020204030204" pitchFamily="34" charset="0"/>
                <a:ea typeface="Microsoft YaHei" panose="020B0503020204020204"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The recognition criteria for intangible assets are derived from the Framework and thus are the same as those for tangible assets in IAS 16, Property, Plant and Equipment.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Future economic benefits can take the form of revenue or the reduction of an expense (e.g. a process which reduces future operating costs).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In practice, it can be difficult to establish whether it is </a:t>
            </a:r>
            <a:r>
              <a:rPr lang="en-GB" altLang="en-US" b="1" u="sng">
                <a:latin typeface="Calibri" panose="020F0502020204030204" pitchFamily="34" charset="0"/>
                <a:ea typeface="Microsoft YaHei" panose="020B0503020204020204" pitchFamily="34" charset="-122"/>
              </a:rPr>
              <a:t>probable</a:t>
            </a:r>
            <a:r>
              <a:rPr lang="en-GB" altLang="en-US">
                <a:latin typeface="Calibri" panose="020F0502020204030204" pitchFamily="34" charset="0"/>
                <a:ea typeface="Microsoft YaHei" panose="020B0503020204020204" pitchFamily="34" charset="-122"/>
              </a:rPr>
              <a:t> that future  economic benefits will flow to the enterprise, and this requires an exercise of judgement at the time of initial recognition. There is a greater weighting given  to external evidence to support such an opinion (IAS 38.21).</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The Standard has been deliberately drafted to preclude the recognition of internally generated goodwill as an asset by requiring that, for initial recognition, the </a:t>
            </a:r>
            <a:r>
              <a:rPr lang="en-GB" altLang="en-US" b="1">
                <a:latin typeface="Calibri" panose="020F0502020204030204" pitchFamily="34" charset="0"/>
                <a:ea typeface="Microsoft YaHei" panose="020B0503020204020204" pitchFamily="34" charset="-122"/>
              </a:rPr>
              <a:t>cost</a:t>
            </a:r>
            <a:r>
              <a:rPr lang="en-GB" altLang="en-US">
                <a:latin typeface="Calibri" panose="020F0502020204030204" pitchFamily="34" charset="0"/>
                <a:ea typeface="Microsoft YaHei" panose="020B0503020204020204" pitchFamily="34" charset="-122"/>
              </a:rPr>
              <a:t> of the asset rather than its </a:t>
            </a:r>
            <a:r>
              <a:rPr lang="en-GB" altLang="en-US" b="1">
                <a:latin typeface="Calibri" panose="020F0502020204030204" pitchFamily="34" charset="0"/>
                <a:ea typeface="Microsoft YaHei" panose="020B0503020204020204" pitchFamily="34" charset="-122"/>
              </a:rPr>
              <a:t>fair value</a:t>
            </a:r>
            <a:r>
              <a:rPr lang="en-GB" altLang="en-US">
                <a:latin typeface="Calibri" panose="020F0502020204030204" pitchFamily="34" charset="0"/>
                <a:ea typeface="Microsoft YaHei" panose="020B0503020204020204" pitchFamily="34" charset="-122"/>
              </a:rPr>
              <a:t> should be capable of being measured reliably. This avoids recognising an asset which, although it may well exist, cannot be measured reliably under the historic cost convention and would require much subjectivity in valuation. (“Understanding IAS - Analysis and Interpretation of International Accounting Standards”, PWC, 1998)</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3298" name="Rectangle 7">
            <a:extLst>
              <a:ext uri="{FF2B5EF4-FFF2-40B4-BE49-F238E27FC236}">
                <a16:creationId xmlns:a16="http://schemas.microsoft.com/office/drawing/2014/main" xmlns="" id="{DA1F3BE1-EFE1-4D95-851C-B97A5BABDE19}"/>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20881AA0-D0CB-429A-975D-7CE1436A25EF}" type="slidenum">
              <a:rPr lang="el-GR" altLang="en-US" smtClean="0">
                <a:latin typeface="Calibri" panose="020F0502020204030204" pitchFamily="34" charset="0"/>
              </a:rPr>
              <a:pPr>
                <a:spcBef>
                  <a:spcPct val="0"/>
                </a:spcBef>
                <a:buClrTx/>
                <a:buFontTx/>
                <a:buNone/>
              </a:pPr>
              <a:t>4</a:t>
            </a:fld>
            <a:endParaRPr lang="el-GR" altLang="en-US">
              <a:latin typeface="Calibri" panose="020F0502020204030204" pitchFamily="34" charset="0"/>
            </a:endParaRPr>
          </a:p>
        </p:txBody>
      </p:sp>
      <p:sp>
        <p:nvSpPr>
          <p:cNvPr id="183299" name="Text Box 1">
            <a:extLst>
              <a:ext uri="{FF2B5EF4-FFF2-40B4-BE49-F238E27FC236}">
                <a16:creationId xmlns:a16="http://schemas.microsoft.com/office/drawing/2014/main" xmlns="" id="{0ED7BAB2-64DD-4231-976E-37E48B6B8D3B}"/>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04A80204-83C2-4FAE-ADC5-62233AA6B1CF}" type="slidenum">
              <a:rPr lang="el-GR" altLang="en-US">
                <a:latin typeface="Calibri" panose="020F0502020204030204" pitchFamily="34" charset="0"/>
              </a:rPr>
              <a:pPr algn="r" eaLnBrk="1" hangingPunct="1">
                <a:spcBef>
                  <a:spcPct val="0"/>
                </a:spcBef>
                <a:buClrTx/>
                <a:buFontTx/>
                <a:buNone/>
              </a:pPr>
              <a:t>4</a:t>
            </a:fld>
            <a:endParaRPr lang="el-GR" altLang="en-US">
              <a:latin typeface="Calibri" panose="020F0502020204030204" pitchFamily="34" charset="0"/>
            </a:endParaRPr>
          </a:p>
        </p:txBody>
      </p:sp>
      <p:sp>
        <p:nvSpPr>
          <p:cNvPr id="183300" name="Rectangle 2">
            <a:extLst>
              <a:ext uri="{FF2B5EF4-FFF2-40B4-BE49-F238E27FC236}">
                <a16:creationId xmlns:a16="http://schemas.microsoft.com/office/drawing/2014/main" xmlns="" id="{107E2DD3-3BAB-4C22-895C-EA1DF5F7CB57}"/>
              </a:ext>
            </a:extLst>
          </p:cNvPr>
          <p:cNvSpPr>
            <a:spLocks noGrp="1" noRot="1" noChangeAspect="1" noChangeArrowheads="1" noTextEdit="1"/>
          </p:cNvSpPr>
          <p:nvPr>
            <p:ph type="sldImg"/>
          </p:nvPr>
        </p:nvSpPr>
        <p:spPr>
          <a:xfrm>
            <a:off x="1985963" y="357188"/>
            <a:ext cx="2887662" cy="1625600"/>
          </a:xfrm>
          <a:solidFill>
            <a:srgbClr val="FFFFFF"/>
          </a:solidFill>
          <a:ln/>
        </p:spPr>
      </p:sp>
      <p:sp>
        <p:nvSpPr>
          <p:cNvPr id="183301" name="Text Box 3">
            <a:extLst>
              <a:ext uri="{FF2B5EF4-FFF2-40B4-BE49-F238E27FC236}">
                <a16:creationId xmlns:a16="http://schemas.microsoft.com/office/drawing/2014/main" xmlns="" id="{58BE2E96-19C6-4243-AF53-CE7C97093D41}"/>
              </a:ext>
            </a:extLst>
          </p:cNvPr>
          <p:cNvSpPr>
            <a:spLocks noGrp="1" noChangeArrowheads="1"/>
          </p:cNvSpPr>
          <p:nvPr>
            <p:ph type="body" idx="1"/>
          </p:nvPr>
        </p:nvSpPr>
        <p:spPr>
          <a:xfrm>
            <a:off x="914400" y="2281238"/>
            <a:ext cx="5105400" cy="61309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a:latin typeface="Calibri" panose="020F0502020204030204" pitchFamily="34" charset="0"/>
                <a:ea typeface="Microsoft YaHei" panose="020B0503020204020204"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This slide highlights again that simply because an item satisfies the definition of an intangible, it will not necessarily be recognised as such in the balance sheet. The additional requirements of probable future economic benefits and a cost that can be reliably measured must also be met before the intangible asset can be recognised.</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346" name="Rectangle 7">
            <a:extLst>
              <a:ext uri="{FF2B5EF4-FFF2-40B4-BE49-F238E27FC236}">
                <a16:creationId xmlns:a16="http://schemas.microsoft.com/office/drawing/2014/main" xmlns="" id="{1A612939-C2A9-4B3D-9E2C-4F4F0EE6E6B6}"/>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948F5AC5-F551-49E5-A054-86A4B515B8F9}" type="slidenum">
              <a:rPr lang="el-GR" altLang="en-US" smtClean="0">
                <a:latin typeface="Calibri" panose="020F0502020204030204" pitchFamily="34" charset="0"/>
              </a:rPr>
              <a:pPr>
                <a:spcBef>
                  <a:spcPct val="0"/>
                </a:spcBef>
                <a:buClrTx/>
                <a:buFontTx/>
                <a:buNone/>
              </a:pPr>
              <a:t>5</a:t>
            </a:fld>
            <a:endParaRPr lang="el-GR" altLang="en-US">
              <a:latin typeface="Calibri" panose="020F0502020204030204" pitchFamily="34" charset="0"/>
            </a:endParaRPr>
          </a:p>
        </p:txBody>
      </p:sp>
      <p:sp>
        <p:nvSpPr>
          <p:cNvPr id="185347" name="Text Box 1">
            <a:extLst>
              <a:ext uri="{FF2B5EF4-FFF2-40B4-BE49-F238E27FC236}">
                <a16:creationId xmlns:a16="http://schemas.microsoft.com/office/drawing/2014/main" xmlns="" id="{130FF4E6-0B71-4483-8AD9-75162001699E}"/>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14D32923-6669-4375-9002-5D742E9C42A7}" type="slidenum">
              <a:rPr lang="el-GR" altLang="en-US">
                <a:latin typeface="Calibri" panose="020F0502020204030204" pitchFamily="34" charset="0"/>
              </a:rPr>
              <a:pPr algn="r" eaLnBrk="1" hangingPunct="1">
                <a:spcBef>
                  <a:spcPct val="0"/>
                </a:spcBef>
                <a:buClrTx/>
                <a:buFontTx/>
                <a:buNone/>
              </a:pPr>
              <a:t>5</a:t>
            </a:fld>
            <a:endParaRPr lang="el-GR" altLang="en-US">
              <a:latin typeface="Calibri" panose="020F0502020204030204" pitchFamily="34" charset="0"/>
            </a:endParaRPr>
          </a:p>
        </p:txBody>
      </p:sp>
      <p:sp>
        <p:nvSpPr>
          <p:cNvPr id="185348" name="Rectangle 2">
            <a:extLst>
              <a:ext uri="{FF2B5EF4-FFF2-40B4-BE49-F238E27FC236}">
                <a16:creationId xmlns:a16="http://schemas.microsoft.com/office/drawing/2014/main" xmlns="" id="{D609A4AC-60F2-4819-B292-8811AB93250B}"/>
              </a:ext>
            </a:extLst>
          </p:cNvPr>
          <p:cNvSpPr>
            <a:spLocks noGrp="1" noRot="1" noChangeAspect="1" noChangeArrowheads="1" noTextEdit="1"/>
          </p:cNvSpPr>
          <p:nvPr>
            <p:ph type="sldImg"/>
          </p:nvPr>
        </p:nvSpPr>
        <p:spPr>
          <a:xfrm>
            <a:off x="1925638" y="357188"/>
            <a:ext cx="2887662" cy="1625600"/>
          </a:xfrm>
          <a:solidFill>
            <a:srgbClr val="FFFFFF"/>
          </a:solidFill>
          <a:ln/>
        </p:spPr>
      </p:sp>
      <p:sp>
        <p:nvSpPr>
          <p:cNvPr id="185349" name="Text Box 3">
            <a:extLst>
              <a:ext uri="{FF2B5EF4-FFF2-40B4-BE49-F238E27FC236}">
                <a16:creationId xmlns:a16="http://schemas.microsoft.com/office/drawing/2014/main" xmlns="" id="{53B08898-C640-424A-BB21-699B05420BD9}"/>
              </a:ext>
            </a:extLst>
          </p:cNvPr>
          <p:cNvSpPr>
            <a:spLocks noGrp="1" noChangeArrowheads="1"/>
          </p:cNvSpPr>
          <p:nvPr>
            <p:ph type="body" idx="1"/>
          </p:nvPr>
        </p:nvSpPr>
        <p:spPr>
          <a:xfrm>
            <a:off x="914400" y="2281238"/>
            <a:ext cx="5105400" cy="61309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a:latin typeface="Calibri" panose="020F0502020204030204" pitchFamily="34" charset="0"/>
                <a:ea typeface="Microsoft YaHei" panose="020B0503020204020204" pitchFamily="34" charset="-122"/>
              </a:rPr>
              <a:t>Slide level: 1 and 2</a:t>
            </a:r>
          </a:p>
          <a:p>
            <a:pPr eaLnBrk="1" hangingPunct="1">
              <a:lnSpc>
                <a:spcPct val="7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For all intangible assets which are recognised, they should be initially measured at cost.</a:t>
            </a:r>
          </a:p>
          <a:p>
            <a:pPr eaLnBrk="1" hangingPunct="1">
              <a:lnSpc>
                <a:spcPct val="7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The elements of cost differ, however, depending on whether the asset was:</a:t>
            </a:r>
          </a:p>
          <a:p>
            <a:pPr eaLnBrk="1" hangingPunct="1">
              <a:lnSpc>
                <a:spcPct val="80000"/>
              </a:lnSpc>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 separately acquired (purchased)</a:t>
            </a:r>
          </a:p>
          <a:p>
            <a:pPr eaLnBrk="1" hangingPunct="1">
              <a:lnSpc>
                <a:spcPct val="80000"/>
              </a:lnSpc>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 acquired in a business combination</a:t>
            </a:r>
          </a:p>
          <a:p>
            <a:pPr eaLnBrk="1" hangingPunct="1">
              <a:lnSpc>
                <a:spcPct val="70000"/>
              </a:lnSpc>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 acquired through an exchange of assets</a:t>
            </a:r>
          </a:p>
          <a:p>
            <a:pPr eaLnBrk="1" hangingPunct="1">
              <a:lnSpc>
                <a:spcPct val="80000"/>
              </a:lnSpc>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 internally generated</a:t>
            </a:r>
          </a:p>
          <a:p>
            <a:pPr eaLnBrk="1" hangingPunct="1">
              <a:lnSpc>
                <a:spcPct val="8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Where the asset is acquired separately, the cost can usually be measured reliably, and would be composed of the items detailed on the slide. These are very similar to those for items of property, plant and equipment in IAS 16, Property, Plant and Equipment.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Directly attributable expenditure includes, for example, professional fees for legal services.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If payment for an intangible asset is deferred beyond normal credit terms, its cost is the cash price equivalent; the difference between this amount and the total payments is recognised as interest expense over the period of credit unless it is capitalised under the allowed alternative treatment in IAS 23, Borrowing Costs.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If an intangible asset is acquired in exchange for equity instruments of the reporting enterprise, the cost of the asset is the fair value of the equity instruments issued, which is equal to the fair value of the asset.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The calculation of cost for intangible assets acquired in other circumstances are dealt with briefly on the following slide for </a:t>
            </a:r>
            <a:r>
              <a:rPr lang="en-GB" altLang="en-US" b="1">
                <a:latin typeface="Calibri" panose="020F0502020204030204" pitchFamily="34" charset="0"/>
                <a:ea typeface="Microsoft YaHei" panose="020B0503020204020204" pitchFamily="34" charset="-122"/>
              </a:rPr>
              <a:t>level 1</a:t>
            </a:r>
            <a:r>
              <a:rPr lang="en-GB" altLang="en-US">
                <a:latin typeface="Calibri" panose="020F0502020204030204" pitchFamily="34" charset="0"/>
                <a:ea typeface="Microsoft YaHei" panose="020B0503020204020204" pitchFamily="34" charset="-122"/>
              </a:rPr>
              <a:t> and to greater details for </a:t>
            </a:r>
            <a:r>
              <a:rPr lang="en-GB" altLang="en-US" b="1">
                <a:latin typeface="Calibri" panose="020F0502020204030204" pitchFamily="34" charset="0"/>
                <a:ea typeface="Microsoft YaHei" panose="020B0503020204020204" pitchFamily="34" charset="-122"/>
              </a:rPr>
              <a:t>level 2</a:t>
            </a:r>
            <a:r>
              <a:rPr lang="en-GB" altLang="en-US">
                <a:latin typeface="Calibri" panose="020F0502020204030204" pitchFamily="34" charset="0"/>
                <a:ea typeface="Microsoft YaHei" panose="020B0503020204020204" pitchFamily="34" charset="-122"/>
              </a:rPr>
              <a:t>.  (</a:t>
            </a:r>
            <a:r>
              <a:rPr lang="en-GB" altLang="en-US" b="1">
                <a:latin typeface="Calibri" panose="020F0502020204030204" pitchFamily="34" charset="0"/>
                <a:ea typeface="Microsoft YaHei" panose="020B0503020204020204" pitchFamily="34" charset="-122"/>
              </a:rPr>
              <a:t>Level 2:</a:t>
            </a:r>
            <a:r>
              <a:rPr lang="en-GB" altLang="en-US">
                <a:latin typeface="Calibri" panose="020F0502020204030204" pitchFamily="34" charset="0"/>
                <a:ea typeface="Microsoft YaHei" panose="020B0503020204020204" pitchFamily="34" charset="-122"/>
              </a:rPr>
              <a:t> Note that internally generated goodwill is analysed in greater detail for level 2 only on the slides following the next slide)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7394" name="Rectangle 7">
            <a:extLst>
              <a:ext uri="{FF2B5EF4-FFF2-40B4-BE49-F238E27FC236}">
                <a16:creationId xmlns:a16="http://schemas.microsoft.com/office/drawing/2014/main" xmlns="" id="{E89C52D2-9CD5-4178-872F-833E78B751AD}"/>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A5FC3E3F-4727-43B4-9E81-ACA4ABFE1B7B}" type="slidenum">
              <a:rPr lang="el-GR" altLang="en-US" smtClean="0">
                <a:latin typeface="Calibri" panose="020F0502020204030204" pitchFamily="34" charset="0"/>
              </a:rPr>
              <a:pPr>
                <a:spcBef>
                  <a:spcPct val="0"/>
                </a:spcBef>
                <a:buClrTx/>
                <a:buFontTx/>
                <a:buNone/>
              </a:pPr>
              <a:t>6</a:t>
            </a:fld>
            <a:endParaRPr lang="el-GR" altLang="en-US">
              <a:latin typeface="Calibri" panose="020F0502020204030204" pitchFamily="34" charset="0"/>
            </a:endParaRPr>
          </a:p>
        </p:txBody>
      </p:sp>
      <p:sp>
        <p:nvSpPr>
          <p:cNvPr id="187395" name="Text Box 1">
            <a:extLst>
              <a:ext uri="{FF2B5EF4-FFF2-40B4-BE49-F238E27FC236}">
                <a16:creationId xmlns:a16="http://schemas.microsoft.com/office/drawing/2014/main" xmlns="" id="{BC93EF1F-FD55-46AD-8128-4B6096618728}"/>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1349B1A6-97CE-4931-BF16-C411A46EDE31}" type="slidenum">
              <a:rPr lang="el-GR" altLang="en-US">
                <a:latin typeface="Calibri" panose="020F0502020204030204" pitchFamily="34" charset="0"/>
              </a:rPr>
              <a:pPr algn="r" eaLnBrk="1" hangingPunct="1">
                <a:spcBef>
                  <a:spcPct val="0"/>
                </a:spcBef>
                <a:buClrTx/>
                <a:buFontTx/>
                <a:buNone/>
              </a:pPr>
              <a:t>6</a:t>
            </a:fld>
            <a:endParaRPr lang="el-GR" altLang="en-US">
              <a:latin typeface="Calibri" panose="020F0502020204030204" pitchFamily="34" charset="0"/>
            </a:endParaRPr>
          </a:p>
        </p:txBody>
      </p:sp>
      <p:sp>
        <p:nvSpPr>
          <p:cNvPr id="187396" name="Rectangle 2">
            <a:extLst>
              <a:ext uri="{FF2B5EF4-FFF2-40B4-BE49-F238E27FC236}">
                <a16:creationId xmlns:a16="http://schemas.microsoft.com/office/drawing/2014/main" xmlns="" id="{11ABB394-8DB0-4907-90AE-3BF679BD3FFF}"/>
              </a:ext>
            </a:extLst>
          </p:cNvPr>
          <p:cNvSpPr>
            <a:spLocks noGrp="1" noRot="1" noChangeAspect="1" noChangeArrowheads="1" noTextEdit="1"/>
          </p:cNvSpPr>
          <p:nvPr>
            <p:ph type="sldImg"/>
          </p:nvPr>
        </p:nvSpPr>
        <p:spPr>
          <a:xfrm>
            <a:off x="1925638" y="357188"/>
            <a:ext cx="2887662" cy="1625600"/>
          </a:xfrm>
          <a:solidFill>
            <a:srgbClr val="FFFFFF"/>
          </a:solidFill>
          <a:ln/>
        </p:spPr>
      </p:sp>
      <p:sp>
        <p:nvSpPr>
          <p:cNvPr id="187397" name="Text Box 3">
            <a:extLst>
              <a:ext uri="{FF2B5EF4-FFF2-40B4-BE49-F238E27FC236}">
                <a16:creationId xmlns:a16="http://schemas.microsoft.com/office/drawing/2014/main" xmlns="" id="{6304CD8B-4813-44D6-8207-3497381745E6}"/>
              </a:ext>
            </a:extLst>
          </p:cNvPr>
          <p:cNvSpPr>
            <a:spLocks noGrp="1" noChangeArrowheads="1"/>
          </p:cNvSpPr>
          <p:nvPr>
            <p:ph type="body" idx="1"/>
          </p:nvPr>
        </p:nvSpPr>
        <p:spPr>
          <a:xfrm>
            <a:off x="914400" y="2281238"/>
            <a:ext cx="5105400" cy="61309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a:latin typeface="Calibri" panose="020F0502020204030204" pitchFamily="34" charset="0"/>
                <a:ea typeface="Microsoft YaHei" panose="020B0503020204020204"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latin typeface="Calibri" panose="020F0502020204030204" pitchFamily="34" charset="0"/>
                <a:ea typeface="Microsoft YaHei" panose="020B0503020204020204" pitchFamily="34" charset="-122"/>
              </a:rPr>
              <a:t>Depreciation and impairment losses apply to both the benchmark treatment and to the allowed alternative. Since the concept of “cost” has already been dealt with, this module discusses “revaluations” first and then examines the requirements for amortisation and impairment losses.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7">
            <a:extLst>
              <a:ext uri="{FF2B5EF4-FFF2-40B4-BE49-F238E27FC236}">
                <a16:creationId xmlns:a16="http://schemas.microsoft.com/office/drawing/2014/main" xmlns="" id="{94CAACA6-F03E-4A29-B75A-B1FFEDBDD806}"/>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5B5952B4-8A78-4272-A546-A83DECEA4DC4}" type="slidenum">
              <a:rPr lang="el-GR" altLang="en-US" smtClean="0">
                <a:latin typeface="Calibri" panose="020F0502020204030204" pitchFamily="34" charset="0"/>
              </a:rPr>
              <a:pPr>
                <a:spcBef>
                  <a:spcPct val="0"/>
                </a:spcBef>
                <a:buClrTx/>
                <a:buFontTx/>
                <a:buNone/>
              </a:pPr>
              <a:t>7</a:t>
            </a:fld>
            <a:endParaRPr lang="el-GR" altLang="en-US">
              <a:latin typeface="Calibri" panose="020F0502020204030204" pitchFamily="34" charset="0"/>
            </a:endParaRPr>
          </a:p>
        </p:txBody>
      </p:sp>
      <p:sp>
        <p:nvSpPr>
          <p:cNvPr id="189443" name="Rectangle 1">
            <a:extLst>
              <a:ext uri="{FF2B5EF4-FFF2-40B4-BE49-F238E27FC236}">
                <a16:creationId xmlns:a16="http://schemas.microsoft.com/office/drawing/2014/main" xmlns="" id="{AA2E5383-7D2C-4EDF-81B2-69078D88E722}"/>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189444" name="Rectangle 2">
            <a:extLst>
              <a:ext uri="{FF2B5EF4-FFF2-40B4-BE49-F238E27FC236}">
                <a16:creationId xmlns:a16="http://schemas.microsoft.com/office/drawing/2014/main" xmlns="" id="{FA0C6496-A0FF-4F4C-ABF0-F2D0603BE41B}"/>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1490" name="Rectangle 7">
            <a:extLst>
              <a:ext uri="{FF2B5EF4-FFF2-40B4-BE49-F238E27FC236}">
                <a16:creationId xmlns:a16="http://schemas.microsoft.com/office/drawing/2014/main" xmlns="" id="{11D2D416-51E3-4445-B0A8-92501AFADF63}"/>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E275D9DF-7A6E-4533-8B1E-4EAB34FC9961}" type="slidenum">
              <a:rPr lang="el-GR" altLang="en-US" smtClean="0">
                <a:latin typeface="Calibri" panose="020F0502020204030204" pitchFamily="34" charset="0"/>
              </a:rPr>
              <a:pPr>
                <a:spcBef>
                  <a:spcPct val="0"/>
                </a:spcBef>
                <a:buClrTx/>
                <a:buFontTx/>
                <a:buNone/>
              </a:pPr>
              <a:t>8</a:t>
            </a:fld>
            <a:endParaRPr lang="el-GR" altLang="en-US">
              <a:latin typeface="Calibri" panose="020F0502020204030204" pitchFamily="34" charset="0"/>
            </a:endParaRPr>
          </a:p>
        </p:txBody>
      </p:sp>
      <p:sp>
        <p:nvSpPr>
          <p:cNvPr id="191491" name="Rectangle 1">
            <a:extLst>
              <a:ext uri="{FF2B5EF4-FFF2-40B4-BE49-F238E27FC236}">
                <a16:creationId xmlns:a16="http://schemas.microsoft.com/office/drawing/2014/main" xmlns="" id="{B60572E5-7CF9-460D-A05B-FA26038649BB}"/>
              </a:ext>
            </a:extLst>
          </p:cNvPr>
          <p:cNvSpPr>
            <a:spLocks noGrp="1" noRot="1" noChangeAspect="1" noChangeArrowheads="1" noTextEdit="1"/>
          </p:cNvSpPr>
          <p:nvPr>
            <p:ph type="sldImg"/>
          </p:nvPr>
        </p:nvSpPr>
        <p:spPr>
          <a:xfrm>
            <a:off x="381000" y="685800"/>
            <a:ext cx="6096000" cy="3429000"/>
          </a:xfrm>
          <a:solidFill>
            <a:srgbClr val="FFFFFF"/>
          </a:solidFill>
          <a:ln/>
        </p:spPr>
      </p:sp>
      <p:sp>
        <p:nvSpPr>
          <p:cNvPr id="191492" name="Rectangle 2">
            <a:extLst>
              <a:ext uri="{FF2B5EF4-FFF2-40B4-BE49-F238E27FC236}">
                <a16:creationId xmlns:a16="http://schemas.microsoft.com/office/drawing/2014/main" xmlns="" id="{47CDEC8C-7190-40AF-9AF9-AE4BFD7D34EC}"/>
              </a:ext>
            </a:extLst>
          </p:cNvPr>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3538" name="Rectangle 7">
            <a:extLst>
              <a:ext uri="{FF2B5EF4-FFF2-40B4-BE49-F238E27FC236}">
                <a16:creationId xmlns:a16="http://schemas.microsoft.com/office/drawing/2014/main" xmlns="" id="{63A0E096-464A-405B-BF06-580A8108BBC6}"/>
              </a:ext>
            </a:extLst>
          </p:cNvPr>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5B7293F1-FD8D-4AEF-A320-066AD0F80221}" type="slidenum">
              <a:rPr lang="el-GR" altLang="en-US" smtClean="0">
                <a:latin typeface="Calibri" panose="020F0502020204030204" pitchFamily="34" charset="0"/>
              </a:rPr>
              <a:pPr>
                <a:spcBef>
                  <a:spcPct val="0"/>
                </a:spcBef>
                <a:buClrTx/>
                <a:buFontTx/>
                <a:buNone/>
              </a:pPr>
              <a:t>9</a:t>
            </a:fld>
            <a:endParaRPr lang="el-GR" altLang="en-US">
              <a:latin typeface="Calibri" panose="020F0502020204030204" pitchFamily="34" charset="0"/>
            </a:endParaRPr>
          </a:p>
        </p:txBody>
      </p:sp>
      <p:sp>
        <p:nvSpPr>
          <p:cNvPr id="193539" name="Text Box 1">
            <a:extLst>
              <a:ext uri="{FF2B5EF4-FFF2-40B4-BE49-F238E27FC236}">
                <a16:creationId xmlns:a16="http://schemas.microsoft.com/office/drawing/2014/main" xmlns="" id="{F8A77EC1-7931-4506-959E-742A4EAB40B3}"/>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FB4D7085-13D1-47F5-867A-F3DD2B416E00}" type="slidenum">
              <a:rPr lang="el-GR" altLang="en-US">
                <a:latin typeface="Calibri" panose="020F0502020204030204" pitchFamily="34" charset="0"/>
              </a:rPr>
              <a:pPr algn="r" eaLnBrk="1" hangingPunct="1">
                <a:spcBef>
                  <a:spcPct val="0"/>
                </a:spcBef>
                <a:buClrTx/>
                <a:buFontTx/>
                <a:buNone/>
              </a:pPr>
              <a:t>9</a:t>
            </a:fld>
            <a:endParaRPr lang="el-GR" altLang="en-US">
              <a:latin typeface="Calibri" panose="020F0502020204030204" pitchFamily="34" charset="0"/>
            </a:endParaRPr>
          </a:p>
        </p:txBody>
      </p:sp>
      <p:sp>
        <p:nvSpPr>
          <p:cNvPr id="193540" name="Rectangle 2">
            <a:extLst>
              <a:ext uri="{FF2B5EF4-FFF2-40B4-BE49-F238E27FC236}">
                <a16:creationId xmlns:a16="http://schemas.microsoft.com/office/drawing/2014/main" xmlns="" id="{D377246B-B8D1-4159-B7C8-52D0986B577A}"/>
              </a:ext>
            </a:extLst>
          </p:cNvPr>
          <p:cNvSpPr>
            <a:spLocks noGrp="1" noRot="1" noChangeAspect="1" noChangeArrowheads="1" noTextEdit="1"/>
          </p:cNvSpPr>
          <p:nvPr>
            <p:ph type="sldImg"/>
          </p:nvPr>
        </p:nvSpPr>
        <p:spPr>
          <a:xfrm>
            <a:off x="1985963" y="357188"/>
            <a:ext cx="2889250" cy="1625600"/>
          </a:xfrm>
          <a:solidFill>
            <a:srgbClr val="FFFFFF"/>
          </a:solidFill>
          <a:ln/>
        </p:spPr>
      </p:sp>
      <p:sp>
        <p:nvSpPr>
          <p:cNvPr id="193541" name="Text Box 3">
            <a:extLst>
              <a:ext uri="{FF2B5EF4-FFF2-40B4-BE49-F238E27FC236}">
                <a16:creationId xmlns:a16="http://schemas.microsoft.com/office/drawing/2014/main" xmlns="" id="{58C0EBD3-080D-4C4B-A8FA-3FE7833D0B7A}"/>
              </a:ext>
            </a:extLst>
          </p:cNvPr>
          <p:cNvSpPr>
            <a:spLocks noGrp="1" noChangeArrowheads="1"/>
          </p:cNvSpPr>
          <p:nvPr>
            <p:ph type="body" idx="1"/>
          </p:nvPr>
        </p:nvSpPr>
        <p:spPr>
          <a:xfrm>
            <a:off x="914400" y="2281238"/>
            <a:ext cx="5105400" cy="61309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dirty="0">
                <a:latin typeface="Calibri" panose="020F0502020204030204" pitchFamily="34" charset="0"/>
                <a:ea typeface="Microsoft YaHei" panose="020B0503020204020204" pitchFamily="34" charset="-122"/>
              </a:rPr>
              <a:t>Slide level: 1, 2 and 3</a:t>
            </a:r>
          </a:p>
          <a:p>
            <a:pPr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A </a:t>
            </a:r>
            <a:r>
              <a:rPr lang="en-GB" altLang="en-US" b="1" dirty="0">
                <a:latin typeface="Calibri" panose="020F0502020204030204" pitchFamily="34" charset="0"/>
                <a:ea typeface="Microsoft YaHei" panose="020B0503020204020204" pitchFamily="34" charset="-122"/>
              </a:rPr>
              <a:t>provision</a:t>
            </a:r>
            <a:r>
              <a:rPr lang="en-GB" altLang="en-US" dirty="0">
                <a:latin typeface="Calibri" panose="020F0502020204030204" pitchFamily="34" charset="0"/>
                <a:ea typeface="Microsoft YaHei" panose="020B0503020204020204" pitchFamily="34" charset="-122"/>
              </a:rPr>
              <a:t> is a liability of uncertain timing or amount (IAS 37.10)</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Use of the term ‘provision’ is restricted to items that are liabilities. It does not cover adjustments to the carrying amount of assets, such as depreciation, impairment and bad debts, which in some jurisdiction may be referred to as ‘provisions’.</a:t>
            </a:r>
          </a:p>
          <a:p>
            <a:pPr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A </a:t>
            </a:r>
            <a:r>
              <a:rPr lang="en-GB" altLang="en-US" b="1" dirty="0">
                <a:latin typeface="Calibri" panose="020F0502020204030204" pitchFamily="34" charset="0"/>
                <a:ea typeface="Microsoft YaHei" panose="020B0503020204020204" pitchFamily="34" charset="-122"/>
              </a:rPr>
              <a:t>liability</a:t>
            </a:r>
            <a:r>
              <a:rPr lang="en-GB" altLang="en-US" dirty="0">
                <a:latin typeface="Calibri" panose="020F0502020204030204" pitchFamily="34" charset="0"/>
                <a:ea typeface="Microsoft YaHei" panose="020B0503020204020204" pitchFamily="34" charset="-122"/>
              </a:rPr>
              <a:t> is a present obligation of the enterprise arising from past events, the settlement of which is expected to result in an outflow from the enterprise of resources embodying economic benefits (IAS 37.10).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The important aspects of the definition of a liability (which is extracted from the IASC Framework) are:</a:t>
            </a:r>
          </a:p>
          <a:p>
            <a:pPr marL="457200" lvl="1" indent="0"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the obligation should be present (as opposed to future)</a:t>
            </a:r>
          </a:p>
          <a:p>
            <a:pPr marL="457200" lvl="1" indent="0"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there needs to be a past event</a:t>
            </a:r>
          </a:p>
          <a:p>
            <a:pPr marL="457200" lvl="1" indent="0"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there needs to be a probability of an outflow (level of probability is not yet defined in the definition, will be defined for the recognition of a provision)</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Meeting the definition of a liability is the first step before an item can be recognised in the financial statements.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dirty="0">
              <a:latin typeface="Calibri" panose="020F0502020204030204" pitchFamily="34" charset="0"/>
              <a:ea typeface="Microsoft YaHei" panose="020B0503020204020204" pitchFamily="34" charset="-122"/>
            </a:endParaRPr>
          </a:p>
          <a:p>
            <a:pPr eaLnBrk="1" hangingPunct="1">
              <a:spcBef>
                <a:spcPct val="0"/>
              </a:spcBef>
              <a:buFont typeface="Calibri" panose="020F050202020403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300" b="1" dirty="0">
                <a:latin typeface="Calibri" panose="020F0502020204030204" pitchFamily="34" charset="0"/>
                <a:ea typeface="Microsoft YaHei" panose="020B0503020204020204" pitchFamily="34" charset="-122"/>
              </a:rPr>
              <a:t>Q: </a:t>
            </a:r>
            <a:r>
              <a:rPr lang="en-GB" altLang="en-US" dirty="0">
                <a:latin typeface="Calibri" panose="020F0502020204030204" pitchFamily="34" charset="0"/>
                <a:ea typeface="Microsoft YaHei" panose="020B0503020204020204" pitchFamily="34" charset="-122"/>
              </a:rPr>
              <a:t>Are </a:t>
            </a:r>
            <a:r>
              <a:rPr lang="en-GB" altLang="en-US" b="1" dirty="0">
                <a:latin typeface="Calibri" panose="020F0502020204030204" pitchFamily="34" charset="0"/>
                <a:ea typeface="Microsoft YaHei" panose="020B0503020204020204" pitchFamily="34" charset="-122"/>
              </a:rPr>
              <a:t>accruals </a:t>
            </a:r>
            <a:r>
              <a:rPr lang="en-GB" altLang="en-US" dirty="0">
                <a:latin typeface="Calibri" panose="020F0502020204030204" pitchFamily="34" charset="0"/>
                <a:ea typeface="Microsoft YaHei" panose="020B0503020204020204" pitchFamily="34" charset="-122"/>
              </a:rPr>
              <a:t>provisions?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300" b="1" dirty="0">
                <a:latin typeface="Calibri" panose="020F0502020204030204" pitchFamily="34" charset="0"/>
                <a:ea typeface="Microsoft YaHei" panose="020B0503020204020204" pitchFamily="34" charset="-122"/>
              </a:rPr>
              <a:t>A: </a:t>
            </a:r>
            <a:r>
              <a:rPr lang="en-GB" altLang="en-US" dirty="0">
                <a:latin typeface="Calibri" panose="020F0502020204030204" pitchFamily="34" charset="0"/>
                <a:ea typeface="Microsoft YaHei" panose="020B0503020204020204" pitchFamily="34" charset="-122"/>
              </a:rPr>
              <a:t>Accruals are liabilities but not provisions.  They arise where goods or services have been received but have not been invoiced; there may be estimates involved, but there is less uncertainty as to the amount.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Examples: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Goods or services received and invoiced (No uncertainty) - Trade payable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Goods or services received, but not invoiced (Some uncertainty) - Accruals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Legal claim (Significant uncertainty) - Provision (if conditions met)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latin typeface="Calibri" panose="020F0502020204030204" pitchFamily="34" charset="0"/>
                <a:ea typeface="Microsoft YaHei" panose="020B0503020204020204" pitchFamily="34" charset="-122"/>
              </a:rPr>
              <a:t>Accruals are often reported as part of trade and other payables, whereas provisions are reported separately.</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dirty="0">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dirty="0">
              <a:latin typeface="Calibri" panose="020F0502020204030204" pitchFamily="34" charset="0"/>
              <a:ea typeface="Microsoft YaHei" panose="020B0503020204020204"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dirty="0">
              <a:latin typeface="Calibri" panose="020F0502020204030204" pitchFamily="34" charset="0"/>
              <a:ea typeface="Microsoft YaHei"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5"/>
          <p:cNvGrpSpPr>
            <a:grpSpLocks/>
          </p:cNvGrpSpPr>
          <p:nvPr/>
        </p:nvGrpSpPr>
        <p:grpSpPr bwMode="auto">
          <a:xfrm>
            <a:off x="-4233" y="4953000"/>
            <a:ext cx="12196233"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endParaRPr lang="el-G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l-GR"/>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l-GR"/>
              <a:t>Α' ΟΣΣ</a:t>
            </a:r>
          </a:p>
        </p:txBody>
      </p:sp>
      <p:sp>
        <p:nvSpPr>
          <p:cNvPr id="13" name="Slide Number Placeholder 26"/>
          <p:cNvSpPr>
            <a:spLocks noGrp="1"/>
          </p:cNvSpPr>
          <p:nvPr>
            <p:ph type="sldNum" sz="quarter" idx="12"/>
          </p:nvPr>
        </p:nvSpPr>
        <p:spPr/>
        <p:txBody>
          <a:bodyPr/>
          <a:lstStyle>
            <a:lvl1pPr>
              <a:defRPr>
                <a:solidFill>
                  <a:srgbClr val="FFFFFF"/>
                </a:solidFill>
              </a:defRPr>
            </a:lvl1pPr>
          </a:lstStyle>
          <a:p>
            <a:fld id="{81A84983-FECB-422B-8808-E639CA55B8DE}" type="slidenum">
              <a:rPr lang="el-GR"/>
              <a:pPr/>
              <a:t>‹#›</a:t>
            </a:fld>
            <a:endParaRPr lang="el-GR"/>
          </a:p>
        </p:txBody>
      </p:sp>
      <p:sp>
        <p:nvSpPr>
          <p:cNvPr id="14" name="Rounded Rectangle 13"/>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ounded Rectangle 14"/>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06516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r>
              <a:rPr lang="el-GR"/>
              <a:t>Α' ΟΣΣ</a:t>
            </a:r>
          </a:p>
        </p:txBody>
      </p:sp>
      <p:sp>
        <p:nvSpPr>
          <p:cNvPr id="6" name="Slide Number Placeholder 17"/>
          <p:cNvSpPr>
            <a:spLocks noGrp="1"/>
          </p:cNvSpPr>
          <p:nvPr>
            <p:ph type="sldNum" sz="quarter" idx="12"/>
          </p:nvPr>
        </p:nvSpPr>
        <p:spPr/>
        <p:txBody>
          <a:bodyPr/>
          <a:lstStyle>
            <a:lvl1pPr>
              <a:defRPr/>
            </a:lvl1pPr>
          </a:lstStyle>
          <a:p>
            <a:fld id="{615AB903-0938-45C0-BE60-A816D2C620C8}" type="slidenum">
              <a:rPr lang="el-GR"/>
              <a:pPr/>
              <a:t>‹#›</a:t>
            </a:fld>
            <a:endParaRPr lang="el-GR"/>
          </a:p>
        </p:txBody>
      </p:sp>
      <p:sp>
        <p:nvSpPr>
          <p:cNvPr id="7" name="Rounded Rectangle 6"/>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090570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r>
              <a:rPr lang="el-GR"/>
              <a:t>Α' ΟΣΣ</a:t>
            </a:r>
          </a:p>
        </p:txBody>
      </p:sp>
      <p:sp>
        <p:nvSpPr>
          <p:cNvPr id="6" name="Slide Number Placeholder 17"/>
          <p:cNvSpPr>
            <a:spLocks noGrp="1"/>
          </p:cNvSpPr>
          <p:nvPr>
            <p:ph type="sldNum" sz="quarter" idx="12"/>
          </p:nvPr>
        </p:nvSpPr>
        <p:spPr/>
        <p:txBody>
          <a:bodyPr/>
          <a:lstStyle>
            <a:lvl1pPr>
              <a:defRPr/>
            </a:lvl1pPr>
          </a:lstStyle>
          <a:p>
            <a:fld id="{A73DC110-14E7-44C2-A66F-E737E6D4DC24}" type="slidenum">
              <a:rPr lang="el-GR"/>
              <a:pPr/>
              <a:t>‹#›</a:t>
            </a:fld>
            <a:endParaRPr lang="el-GR"/>
          </a:p>
        </p:txBody>
      </p:sp>
      <p:sp>
        <p:nvSpPr>
          <p:cNvPr id="7" name="Rounded Rectangle 6"/>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406310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30725"/>
          </a:xfrm>
        </p:spPr>
        <p:txBody>
          <a:bodyPr>
            <a:normAutofit/>
          </a:bodyPr>
          <a:lstStyle/>
          <a:p>
            <a:pPr lvl="0"/>
            <a:endParaRPr lang="en-US" noProof="0"/>
          </a:p>
        </p:txBody>
      </p:sp>
      <p:sp>
        <p:nvSpPr>
          <p:cNvPr id="4" name="Rectangle 44"/>
          <p:cNvSpPr>
            <a:spLocks noGrp="1" noChangeArrowheads="1"/>
          </p:cNvSpPr>
          <p:nvPr>
            <p:ph type="ftr" sz="quarter" idx="10"/>
          </p:nvPr>
        </p:nvSpPr>
        <p:spPr/>
        <p:txBody>
          <a:bodyPr/>
          <a:lstStyle>
            <a:lvl1pPr>
              <a:defRPr/>
            </a:lvl1pPr>
          </a:lstStyle>
          <a:p>
            <a:pPr>
              <a:defRPr/>
            </a:pPr>
            <a:r>
              <a:rPr lang="el-GR"/>
              <a:t>Α' ΟΣΣ</a:t>
            </a:r>
          </a:p>
        </p:txBody>
      </p:sp>
      <p:sp>
        <p:nvSpPr>
          <p:cNvPr id="5" name="Rectangle 45"/>
          <p:cNvSpPr>
            <a:spLocks noGrp="1" noChangeArrowheads="1"/>
          </p:cNvSpPr>
          <p:nvPr>
            <p:ph type="sldNum" sz="quarter" idx="11"/>
          </p:nvPr>
        </p:nvSpPr>
        <p:spPr/>
        <p:txBody>
          <a:bodyPr/>
          <a:lstStyle>
            <a:lvl1pPr>
              <a:defRPr/>
            </a:lvl1pPr>
          </a:lstStyle>
          <a:p>
            <a:r>
              <a:rPr lang="el-GR"/>
              <a:t>σ</a:t>
            </a:r>
            <a:r>
              <a:rPr lang="en-US"/>
              <a:t>. </a:t>
            </a:r>
            <a:fld id="{A564520F-1D31-4D8C-BEAD-BE2A60DC0ABA}" type="slidenum">
              <a:rPr lang="el-GR"/>
              <a:pPr/>
              <a:t>‹#›</a:t>
            </a:fld>
            <a:endParaRPr lang="el-GR"/>
          </a:p>
        </p:txBody>
      </p:sp>
      <p:sp>
        <p:nvSpPr>
          <p:cNvPr id="7" name="Rounded Rectangle 6"/>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65368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766234" y="-330200"/>
            <a:ext cx="10663767" cy="1847850"/>
          </a:xfrm>
        </p:spPr>
        <p:txBody>
          <a:bodyPr/>
          <a:lstStyle/>
          <a:p>
            <a:r>
              <a:rPr lang="el-GR"/>
              <a:t>Στυλ κύριου τίτλου</a:t>
            </a:r>
          </a:p>
        </p:txBody>
      </p:sp>
      <p:sp>
        <p:nvSpPr>
          <p:cNvPr id="3" name="Θέση κειμένου 2"/>
          <p:cNvSpPr>
            <a:spLocks noGrp="1"/>
          </p:cNvSpPr>
          <p:nvPr>
            <p:ph type="body" sz="half" idx="1"/>
          </p:nvPr>
        </p:nvSpPr>
        <p:spPr>
          <a:xfrm>
            <a:off x="755651" y="1752600"/>
            <a:ext cx="5230283" cy="4267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89134" y="1752600"/>
            <a:ext cx="5230284" cy="4267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υποσέλιδου 4"/>
          <p:cNvSpPr>
            <a:spLocks noGrp="1"/>
          </p:cNvSpPr>
          <p:nvPr>
            <p:ph type="ftr" idx="10"/>
          </p:nvPr>
        </p:nvSpPr>
        <p:spPr>
          <a:xfrm>
            <a:off x="814918" y="6237288"/>
            <a:ext cx="9404349" cy="641350"/>
          </a:xfrm>
        </p:spPr>
        <p:txBody>
          <a:bodyPr/>
          <a:lstStyle>
            <a:lvl1pPr algn="l">
              <a:defRPr/>
            </a:lvl1pPr>
          </a:lstStyle>
          <a:p>
            <a:pPr algn="ctr"/>
            <a:r>
              <a:rPr lang="el-GR" altLang="el-GR"/>
              <a:t>Α' ΟΣΣ</a:t>
            </a:r>
            <a:endParaRPr lang="en-GB" altLang="el-GR"/>
          </a:p>
        </p:txBody>
      </p:sp>
      <p:sp>
        <p:nvSpPr>
          <p:cNvPr id="6" name="Θέση αριθμού διαφάνειας 5"/>
          <p:cNvSpPr>
            <a:spLocks noGrp="1"/>
          </p:cNvSpPr>
          <p:nvPr>
            <p:ph type="sldNum" idx="11"/>
          </p:nvPr>
        </p:nvSpPr>
        <p:spPr>
          <a:xfrm>
            <a:off x="10223501" y="6237289"/>
            <a:ext cx="1545167" cy="454025"/>
          </a:xfrm>
        </p:spPr>
        <p:txBody>
          <a:bodyPr/>
          <a:lstStyle>
            <a:lvl1pPr>
              <a:defRPr/>
            </a:lvl1pPr>
          </a:lstStyle>
          <a:p>
            <a:fld id="{B9EFB632-A3EA-4543-BB89-49E1B59DABB7}" type="slidenum">
              <a:rPr lang="en-GB" altLang="el-GR"/>
              <a:pPr/>
              <a:t>‹#›</a:t>
            </a:fld>
            <a:endParaRPr lang="en-GB" altLang="el-GR"/>
          </a:p>
        </p:txBody>
      </p:sp>
    </p:spTree>
    <p:extLst>
      <p:ext uri="{BB962C8B-B14F-4D97-AF65-F5344CB8AC3E}">
        <p14:creationId xmlns:p14="http://schemas.microsoft.com/office/powerpoint/2010/main" xmlns="" val="2526260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r>
              <a:rPr lang="el-GR"/>
              <a:t>Α' ΟΣΣ</a:t>
            </a:r>
          </a:p>
        </p:txBody>
      </p:sp>
      <p:sp>
        <p:nvSpPr>
          <p:cNvPr id="6" name="Slide Number Placeholder 17"/>
          <p:cNvSpPr>
            <a:spLocks noGrp="1"/>
          </p:cNvSpPr>
          <p:nvPr>
            <p:ph type="sldNum" sz="quarter" idx="12"/>
          </p:nvPr>
        </p:nvSpPr>
        <p:spPr/>
        <p:txBody>
          <a:bodyPr/>
          <a:lstStyle>
            <a:lvl1pPr>
              <a:defRPr/>
            </a:lvl1pPr>
          </a:lstStyle>
          <a:p>
            <a:fld id="{96D658F5-FCC8-4726-B016-B8F50936E922}" type="slidenum">
              <a:rPr lang="el-GR"/>
              <a:pPr/>
              <a:t>‹#›</a:t>
            </a:fld>
            <a:endParaRPr lang="el-GR"/>
          </a:p>
        </p:txBody>
      </p:sp>
      <p:sp>
        <p:nvSpPr>
          <p:cNvPr id="8" name="Rounded Rectangle 7"/>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28056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Chevron 3"/>
          <p:cNvSpPr/>
          <p:nvPr/>
        </p:nvSpPr>
        <p:spPr>
          <a:xfrm>
            <a:off x="4849284" y="3005138"/>
            <a:ext cx="24341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5" name="Chevron 4"/>
          <p:cNvSpPr/>
          <p:nvPr/>
        </p:nvSpPr>
        <p:spPr>
          <a:xfrm>
            <a:off x="4599518" y="3005138"/>
            <a:ext cx="24553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2" name="Title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l-GR"/>
          </a:p>
        </p:txBody>
      </p:sp>
      <p:sp>
        <p:nvSpPr>
          <p:cNvPr id="7" name="Footer Placeholder 4"/>
          <p:cNvSpPr>
            <a:spLocks noGrp="1"/>
          </p:cNvSpPr>
          <p:nvPr>
            <p:ph type="ftr" sz="quarter" idx="11"/>
          </p:nvPr>
        </p:nvSpPr>
        <p:spPr/>
        <p:txBody>
          <a:bodyPr/>
          <a:lstStyle>
            <a:lvl1pPr>
              <a:defRPr/>
            </a:lvl1pPr>
            <a:extLst/>
          </a:lstStyle>
          <a:p>
            <a:pPr>
              <a:defRPr/>
            </a:pPr>
            <a:r>
              <a:rPr lang="el-GR"/>
              <a:t>Α' ΟΣΣ</a:t>
            </a:r>
          </a:p>
        </p:txBody>
      </p:sp>
      <p:sp>
        <p:nvSpPr>
          <p:cNvPr id="8" name="Slide Number Placeholder 5"/>
          <p:cNvSpPr>
            <a:spLocks noGrp="1"/>
          </p:cNvSpPr>
          <p:nvPr>
            <p:ph type="sldNum" sz="quarter" idx="12"/>
          </p:nvPr>
        </p:nvSpPr>
        <p:spPr/>
        <p:txBody>
          <a:bodyPr/>
          <a:lstStyle>
            <a:lvl1pPr>
              <a:defRPr/>
            </a:lvl1pPr>
          </a:lstStyle>
          <a:p>
            <a:fld id="{AA62A595-0DF9-46BB-8806-F71B5414378A}" type="slidenum">
              <a:rPr lang="el-GR"/>
              <a:pPr/>
              <a:t>‹#›</a:t>
            </a:fld>
            <a:endParaRPr lang="el-GR"/>
          </a:p>
        </p:txBody>
      </p:sp>
      <p:sp>
        <p:nvSpPr>
          <p:cNvPr id="9" name="Rounded Rectangle 8"/>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90356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endParaRPr lang="el-GR"/>
          </a:p>
        </p:txBody>
      </p:sp>
      <p:sp>
        <p:nvSpPr>
          <p:cNvPr id="6" name="Footer Placeholder 5"/>
          <p:cNvSpPr>
            <a:spLocks noGrp="1"/>
          </p:cNvSpPr>
          <p:nvPr>
            <p:ph type="ftr" sz="quarter" idx="11"/>
          </p:nvPr>
        </p:nvSpPr>
        <p:spPr/>
        <p:txBody>
          <a:bodyPr/>
          <a:lstStyle>
            <a:lvl1pPr>
              <a:defRPr/>
            </a:lvl1pPr>
            <a:extLst/>
          </a:lstStyle>
          <a:p>
            <a:pPr>
              <a:defRPr/>
            </a:pPr>
            <a:r>
              <a:rPr lang="el-GR"/>
              <a:t>Α' ΟΣΣ</a:t>
            </a:r>
          </a:p>
        </p:txBody>
      </p:sp>
      <p:sp>
        <p:nvSpPr>
          <p:cNvPr id="7" name="Slide Number Placeholder 6"/>
          <p:cNvSpPr>
            <a:spLocks noGrp="1"/>
          </p:cNvSpPr>
          <p:nvPr>
            <p:ph type="sldNum" sz="quarter" idx="12"/>
          </p:nvPr>
        </p:nvSpPr>
        <p:spPr/>
        <p:txBody>
          <a:bodyPr/>
          <a:lstStyle>
            <a:lvl1pPr>
              <a:defRPr/>
            </a:lvl1pPr>
          </a:lstStyle>
          <a:p>
            <a:fld id="{D9044BF7-311A-4862-96AA-FBCD1B212612}" type="slidenum">
              <a:rPr lang="el-GR"/>
              <a:pPr/>
              <a:t>‹#›</a:t>
            </a:fld>
            <a:endParaRPr lang="el-GR"/>
          </a:p>
        </p:txBody>
      </p:sp>
      <p:sp>
        <p:nvSpPr>
          <p:cNvPr id="9" name="Rounded Rectangle 8"/>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07317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endParaRPr lang="el-GR"/>
          </a:p>
        </p:txBody>
      </p:sp>
      <p:sp>
        <p:nvSpPr>
          <p:cNvPr id="8" name="Footer Placeholder 7"/>
          <p:cNvSpPr>
            <a:spLocks noGrp="1"/>
          </p:cNvSpPr>
          <p:nvPr>
            <p:ph type="ftr" sz="quarter" idx="11"/>
          </p:nvPr>
        </p:nvSpPr>
        <p:spPr/>
        <p:txBody>
          <a:bodyPr/>
          <a:lstStyle>
            <a:lvl1pPr>
              <a:defRPr/>
            </a:lvl1pPr>
            <a:extLst/>
          </a:lstStyle>
          <a:p>
            <a:pPr>
              <a:defRPr/>
            </a:pPr>
            <a:r>
              <a:rPr lang="el-GR"/>
              <a:t>Α' ΟΣΣ</a:t>
            </a:r>
          </a:p>
        </p:txBody>
      </p:sp>
      <p:sp>
        <p:nvSpPr>
          <p:cNvPr id="9" name="Slide Number Placeholder 8"/>
          <p:cNvSpPr>
            <a:spLocks noGrp="1"/>
          </p:cNvSpPr>
          <p:nvPr>
            <p:ph type="sldNum" sz="quarter" idx="12"/>
          </p:nvPr>
        </p:nvSpPr>
        <p:spPr/>
        <p:txBody>
          <a:bodyPr/>
          <a:lstStyle>
            <a:lvl1pPr>
              <a:defRPr/>
            </a:lvl1pPr>
          </a:lstStyle>
          <a:p>
            <a:fld id="{B0426CDA-B26F-4F5E-B91B-CF3257D464D2}" type="slidenum">
              <a:rPr lang="el-GR"/>
              <a:pPr/>
              <a:t>‹#›</a:t>
            </a:fld>
            <a:endParaRPr lang="el-GR"/>
          </a:p>
        </p:txBody>
      </p:sp>
      <p:sp>
        <p:nvSpPr>
          <p:cNvPr id="10" name="Rounded Rectangle 9"/>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09094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endParaRPr lang="el-GR"/>
          </a:p>
        </p:txBody>
      </p:sp>
      <p:sp>
        <p:nvSpPr>
          <p:cNvPr id="4" name="Footer Placeholder 3"/>
          <p:cNvSpPr>
            <a:spLocks noGrp="1"/>
          </p:cNvSpPr>
          <p:nvPr>
            <p:ph type="ftr" sz="quarter" idx="11"/>
          </p:nvPr>
        </p:nvSpPr>
        <p:spPr/>
        <p:txBody>
          <a:bodyPr/>
          <a:lstStyle>
            <a:lvl1pPr>
              <a:defRPr/>
            </a:lvl1pPr>
            <a:extLst/>
          </a:lstStyle>
          <a:p>
            <a:pPr>
              <a:defRPr/>
            </a:pPr>
            <a:r>
              <a:rPr lang="el-GR"/>
              <a:t>Α' ΟΣΣ</a:t>
            </a:r>
          </a:p>
        </p:txBody>
      </p:sp>
      <p:sp>
        <p:nvSpPr>
          <p:cNvPr id="5" name="Slide Number Placeholder 4"/>
          <p:cNvSpPr>
            <a:spLocks noGrp="1"/>
          </p:cNvSpPr>
          <p:nvPr>
            <p:ph type="sldNum" sz="quarter" idx="12"/>
          </p:nvPr>
        </p:nvSpPr>
        <p:spPr/>
        <p:txBody>
          <a:bodyPr/>
          <a:lstStyle>
            <a:lvl1pPr>
              <a:defRPr/>
            </a:lvl1pPr>
          </a:lstStyle>
          <a:p>
            <a:fld id="{67EF85B9-9508-4BA5-82F3-286F78C12EDC}" type="slidenum">
              <a:rPr lang="el-GR"/>
              <a:pPr/>
              <a:t>‹#›</a:t>
            </a:fld>
            <a:endParaRPr lang="el-GR"/>
          </a:p>
        </p:txBody>
      </p:sp>
      <p:sp>
        <p:nvSpPr>
          <p:cNvPr id="7" name="Rounded Rectangle 6"/>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481741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l-GR"/>
          </a:p>
        </p:txBody>
      </p:sp>
      <p:sp>
        <p:nvSpPr>
          <p:cNvPr id="3" name="Footer Placeholder 21"/>
          <p:cNvSpPr>
            <a:spLocks noGrp="1"/>
          </p:cNvSpPr>
          <p:nvPr>
            <p:ph type="ftr" sz="quarter" idx="11"/>
          </p:nvPr>
        </p:nvSpPr>
        <p:spPr/>
        <p:txBody>
          <a:bodyPr/>
          <a:lstStyle>
            <a:lvl1pPr>
              <a:defRPr/>
            </a:lvl1pPr>
          </a:lstStyle>
          <a:p>
            <a:pPr>
              <a:defRPr/>
            </a:pPr>
            <a:r>
              <a:rPr lang="el-GR"/>
              <a:t>Α' ΟΣΣ</a:t>
            </a:r>
          </a:p>
        </p:txBody>
      </p:sp>
      <p:sp>
        <p:nvSpPr>
          <p:cNvPr id="4" name="Slide Number Placeholder 17"/>
          <p:cNvSpPr>
            <a:spLocks noGrp="1"/>
          </p:cNvSpPr>
          <p:nvPr>
            <p:ph type="sldNum" sz="quarter" idx="12"/>
          </p:nvPr>
        </p:nvSpPr>
        <p:spPr/>
        <p:txBody>
          <a:bodyPr/>
          <a:lstStyle>
            <a:lvl1pPr>
              <a:defRPr/>
            </a:lvl1pPr>
          </a:lstStyle>
          <a:p>
            <a:fld id="{ACA6AE2D-5372-47BC-BFA5-60666F7EC061}" type="slidenum">
              <a:rPr lang="el-GR"/>
              <a:pPr/>
              <a:t>‹#›</a:t>
            </a:fld>
            <a:endParaRPr lang="el-GR"/>
          </a:p>
        </p:txBody>
      </p:sp>
      <p:sp>
        <p:nvSpPr>
          <p:cNvPr id="5" name="Rounded Rectangle 4"/>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21766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endParaRPr lang="el-GR"/>
          </a:p>
        </p:txBody>
      </p:sp>
      <p:sp>
        <p:nvSpPr>
          <p:cNvPr id="6" name="Footer Placeholder 5"/>
          <p:cNvSpPr>
            <a:spLocks noGrp="1"/>
          </p:cNvSpPr>
          <p:nvPr>
            <p:ph type="ftr" sz="quarter" idx="11"/>
          </p:nvPr>
        </p:nvSpPr>
        <p:spPr/>
        <p:txBody>
          <a:bodyPr/>
          <a:lstStyle>
            <a:lvl1pPr>
              <a:defRPr/>
            </a:lvl1pPr>
            <a:extLst/>
          </a:lstStyle>
          <a:p>
            <a:pPr>
              <a:defRPr/>
            </a:pPr>
            <a:r>
              <a:rPr lang="el-GR"/>
              <a:t>Α' ΟΣΣ</a:t>
            </a:r>
          </a:p>
        </p:txBody>
      </p:sp>
      <p:sp>
        <p:nvSpPr>
          <p:cNvPr id="7" name="Slide Number Placeholder 6"/>
          <p:cNvSpPr>
            <a:spLocks noGrp="1"/>
          </p:cNvSpPr>
          <p:nvPr>
            <p:ph type="sldNum" sz="quarter" idx="12"/>
          </p:nvPr>
        </p:nvSpPr>
        <p:spPr/>
        <p:txBody>
          <a:bodyPr/>
          <a:lstStyle>
            <a:lvl1pPr>
              <a:defRPr/>
            </a:lvl1pPr>
          </a:lstStyle>
          <a:p>
            <a:fld id="{0BFCEC77-2558-4CA8-B26F-EF8087EAC8C1}" type="slidenum">
              <a:rPr lang="el-GR"/>
              <a:pPr/>
              <a:t>‹#›</a:t>
            </a:fld>
            <a:endParaRPr lang="el-GR"/>
          </a:p>
        </p:txBody>
      </p:sp>
      <p:sp>
        <p:nvSpPr>
          <p:cNvPr id="8" name="Rounded Rectangle 7"/>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34045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5"/>
          <p:cNvSpPr>
            <a:spLocks/>
          </p:cNvSpPr>
          <p:nvPr/>
        </p:nvSpPr>
        <p:spPr bwMode="auto">
          <a:xfrm>
            <a:off x="647700" y="5938838"/>
            <a:ext cx="4921251"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endParaRPr lang="el-GR"/>
          </a:p>
        </p:txBody>
      </p:sp>
      <p:sp>
        <p:nvSpPr>
          <p:cNvPr id="7" name="Right Triangle 6"/>
          <p:cNvSpPr>
            <a:spLocks/>
          </p:cNvSpPr>
          <p:nvPr/>
        </p:nvSpPr>
        <p:spPr bwMode="auto">
          <a:xfrm>
            <a:off x="-8056" y="5791253"/>
            <a:ext cx="4536419"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11552768"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0" name="Chevron 9"/>
          <p:cNvSpPr/>
          <p:nvPr/>
        </p:nvSpPr>
        <p:spPr>
          <a:xfrm>
            <a:off x="11303001" y="4987925"/>
            <a:ext cx="24341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4" name="Text Placeholder 3"/>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l-G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l-GR"/>
              <a:t>Α' ΟΣΣ</a:t>
            </a:r>
          </a:p>
        </p:txBody>
      </p:sp>
      <p:sp>
        <p:nvSpPr>
          <p:cNvPr id="13" name="Slide Number Placeholder 6"/>
          <p:cNvSpPr>
            <a:spLocks noGrp="1"/>
          </p:cNvSpPr>
          <p:nvPr>
            <p:ph type="sldNum" sz="quarter" idx="12"/>
          </p:nvPr>
        </p:nvSpPr>
        <p:spPr/>
        <p:txBody>
          <a:bodyPr/>
          <a:lstStyle>
            <a:lvl1pPr>
              <a:defRPr/>
            </a:lvl1pPr>
          </a:lstStyle>
          <a:p>
            <a:fld id="{3C9FC602-B608-490A-B614-5CA95D92DB55}" type="slidenum">
              <a:rPr lang="el-GR"/>
              <a:pPr/>
              <a:t>‹#›</a:t>
            </a:fld>
            <a:endParaRPr lang="el-GR"/>
          </a:p>
        </p:txBody>
      </p:sp>
      <p:sp>
        <p:nvSpPr>
          <p:cNvPr id="14" name="Rounded Rectangle 13"/>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ounded Rectangle 14"/>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989259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666751" y="5945188"/>
            <a:ext cx="6587067"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027" name="Freeform 11"/>
          <p:cNvSpPr>
            <a:spLocks/>
          </p:cNvSpPr>
          <p:nvPr/>
        </p:nvSpPr>
        <p:spPr bwMode="auto">
          <a:xfrm>
            <a:off x="647700" y="5938838"/>
            <a:ext cx="4921251"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endParaRPr lang="el-GR"/>
          </a:p>
        </p:txBody>
      </p:sp>
      <p:sp>
        <p:nvSpPr>
          <p:cNvPr id="14" name="Right Triangle 13"/>
          <p:cNvSpPr>
            <a:spLocks/>
          </p:cNvSpPr>
          <p:nvPr/>
        </p:nvSpPr>
        <p:spPr bwMode="auto">
          <a:xfrm>
            <a:off x="-8056" y="5791253"/>
            <a:ext cx="4536419"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a:t>Click to edit Master text styles</a:t>
            </a:r>
          </a:p>
          <a:p>
            <a:pPr lvl="1"/>
            <a:r>
              <a:rPr lang="en-US" altLang="el-GR"/>
              <a:t>Second level</a:t>
            </a:r>
          </a:p>
          <a:p>
            <a:pPr lvl="2"/>
            <a:r>
              <a:rPr lang="en-US" altLang="el-GR"/>
              <a:t>Third level</a:t>
            </a:r>
          </a:p>
          <a:p>
            <a:pPr lvl="3"/>
            <a:r>
              <a:rPr lang="en-US" altLang="el-GR"/>
              <a:t>Fourth level</a:t>
            </a:r>
          </a:p>
          <a:p>
            <a:pPr lvl="4"/>
            <a:r>
              <a:rPr lang="en-US" altLang="el-GR"/>
              <a:t>Fifth level</a:t>
            </a:r>
          </a:p>
        </p:txBody>
      </p:sp>
      <p:sp>
        <p:nvSpPr>
          <p:cNvPr id="10" name="Date Placeholder 9"/>
          <p:cNvSpPr>
            <a:spLocks noGrp="1"/>
          </p:cNvSpPr>
          <p:nvPr>
            <p:ph type="dt" sz="half" idx="2"/>
          </p:nvPr>
        </p:nvSpPr>
        <p:spPr>
          <a:xfrm>
            <a:off x="8970433" y="6408739"/>
            <a:ext cx="2559051"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l-GR"/>
          </a:p>
        </p:txBody>
      </p:sp>
      <p:sp>
        <p:nvSpPr>
          <p:cNvPr id="22" name="Footer Placeholder 21"/>
          <p:cNvSpPr>
            <a:spLocks noGrp="1"/>
          </p:cNvSpPr>
          <p:nvPr>
            <p:ph type="ftr" sz="quarter" idx="3"/>
          </p:nvPr>
        </p:nvSpPr>
        <p:spPr>
          <a:xfrm>
            <a:off x="5839884" y="6408739"/>
            <a:ext cx="3134783"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l-GR"/>
              <a:t>Α' ΟΣΣ</a:t>
            </a:r>
          </a:p>
        </p:txBody>
      </p:sp>
      <p:sp>
        <p:nvSpPr>
          <p:cNvPr id="18" name="Slide Number Placeholder 17"/>
          <p:cNvSpPr>
            <a:spLocks noGrp="1"/>
          </p:cNvSpPr>
          <p:nvPr>
            <p:ph type="sldNum" sz="quarter" idx="4"/>
          </p:nvPr>
        </p:nvSpPr>
        <p:spPr>
          <a:xfrm>
            <a:off x="11529484" y="6408739"/>
            <a:ext cx="488949"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8140AF8F-4066-49FF-BBD0-64E90CB6D1E5}" type="slidenum">
              <a:rPr lang="el-GR"/>
              <a:pPr/>
              <a:t>‹#›</a:t>
            </a:fld>
            <a:endParaRPr lang="el-GR"/>
          </a:p>
        </p:txBody>
      </p:sp>
      <p:sp>
        <p:nvSpPr>
          <p:cNvPr id="3" name="Rounded Rectangle 2"/>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le 3"/>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userDrawn="1"/>
        </p:nvSpPr>
        <p:spPr>
          <a:xfrm>
            <a:off x="191344" y="44624"/>
            <a:ext cx="72008" cy="596247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ounded Rectangle 18"/>
          <p:cNvSpPr/>
          <p:nvPr userDrawn="1"/>
        </p:nvSpPr>
        <p:spPr>
          <a:xfrm>
            <a:off x="335360" y="116632"/>
            <a:ext cx="72008" cy="6239718"/>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ed Rectangle 19"/>
          <p:cNvSpPr/>
          <p:nvPr userDrawn="1"/>
        </p:nvSpPr>
        <p:spPr>
          <a:xfrm>
            <a:off x="479376" y="274638"/>
            <a:ext cx="72008" cy="649922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ounded Rectangle 20"/>
          <p:cNvSpPr/>
          <p:nvPr userDrawn="1"/>
        </p:nvSpPr>
        <p:spPr>
          <a:xfrm>
            <a:off x="3071664" y="6165304"/>
            <a:ext cx="8946769" cy="45719"/>
          </a:xfrm>
          <a:prstGeom prst="round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9413119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ext Box 1">
            <a:extLst>
              <a:ext uri="{FF2B5EF4-FFF2-40B4-BE49-F238E27FC236}">
                <a16:creationId xmlns:a16="http://schemas.microsoft.com/office/drawing/2014/main" xmlns="" id="{84E38F35-D308-4A73-97D6-B746BB76E216}"/>
              </a:ext>
            </a:extLst>
          </p:cNvPr>
          <p:cNvSpPr txBox="1">
            <a:spLocks noChangeArrowheads="1"/>
          </p:cNvSpPr>
          <p:nvPr/>
        </p:nvSpPr>
        <p:spPr bwMode="auto">
          <a:xfrm>
            <a:off x="1919288" y="1052513"/>
            <a:ext cx="800100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050"/>
              </a:spcBef>
              <a:spcAft>
                <a:spcPts val="700"/>
              </a:spcAft>
              <a:buClrTx/>
              <a:buSzPct val="80000"/>
              <a:buNone/>
            </a:pPr>
            <a:r>
              <a:rPr lang="el-GR" altLang="en-US" sz="2800" b="1" dirty="0">
                <a:solidFill>
                  <a:srgbClr val="800000"/>
                </a:solidFill>
                <a:latin typeface="+mn-lt"/>
                <a:cs typeface="Times New Roman" panose="02020603050405020304" pitchFamily="18" charset="0"/>
              </a:rPr>
              <a:t>Χαρακτηριστικά</a:t>
            </a:r>
          </a:p>
        </p:txBody>
      </p:sp>
      <p:sp>
        <p:nvSpPr>
          <p:cNvPr id="176131" name="Text Box 2">
            <a:extLst>
              <a:ext uri="{FF2B5EF4-FFF2-40B4-BE49-F238E27FC236}">
                <a16:creationId xmlns:a16="http://schemas.microsoft.com/office/drawing/2014/main" xmlns="" id="{E7A7D03B-75E4-4328-A963-403171971589}"/>
              </a:ext>
            </a:extLst>
          </p:cNvPr>
          <p:cNvSpPr txBox="1">
            <a:spLocks noChangeArrowheads="1"/>
          </p:cNvSpPr>
          <p:nvPr/>
        </p:nvSpPr>
        <p:spPr bwMode="auto">
          <a:xfrm>
            <a:off x="1992314" y="1484314"/>
            <a:ext cx="7272337" cy="1628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marL="342900" indent="-342900">
              <a:spcBef>
                <a:spcPts val="800"/>
              </a:spcBef>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3200">
                <a:solidFill>
                  <a:srgbClr val="000000"/>
                </a:solidFill>
                <a:latin typeface="Calibri" panose="020F0502020204030204" pitchFamily="34" charset="0"/>
                <a:ea typeface="Microsoft YaHei" panose="020B0503020204020204" pitchFamily="34" charset="-122"/>
              </a:defRPr>
            </a:lvl1pPr>
            <a:lvl2pPr marL="685800" indent="-457200">
              <a:spcBef>
                <a:spcPts val="700"/>
              </a:spcBef>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685800" algn="l"/>
                <a:tab pos="1600200" algn="l"/>
                <a:tab pos="2514600" algn="l"/>
                <a:tab pos="3429000" algn="l"/>
                <a:tab pos="4343400" algn="l"/>
                <a:tab pos="5257800" algn="l"/>
                <a:tab pos="6172200" algn="l"/>
                <a:tab pos="7086600" algn="l"/>
                <a:tab pos="8001000" algn="l"/>
                <a:tab pos="8915400" algn="l"/>
                <a:tab pos="9829800" algn="l"/>
                <a:tab pos="10744200" algn="l"/>
              </a:tabLst>
              <a:defRPr sz="2000">
                <a:solidFill>
                  <a:srgbClr val="000000"/>
                </a:solidFill>
                <a:latin typeface="Calibri" panose="020F0502020204030204" pitchFamily="34" charset="0"/>
                <a:ea typeface="Microsoft YaHei" panose="020B0503020204020204" pitchFamily="34" charset="-122"/>
              </a:defRPr>
            </a:lvl9pPr>
          </a:lstStyle>
          <a:p>
            <a:pPr lvl="1">
              <a:lnSpc>
                <a:spcPct val="125000"/>
              </a:lnSpc>
              <a:spcBef>
                <a:spcPts val="1100"/>
              </a:spcBef>
              <a:buFont typeface="Times New Roman" panose="02020603050405020304" pitchFamily="18" charset="0"/>
              <a:buAutoNum type="arabicPeriod"/>
            </a:pPr>
            <a:r>
              <a:rPr lang="el-GR" altLang="en-US" sz="2200" dirty="0">
                <a:latin typeface="+mn-lt"/>
                <a:cs typeface="Times New Roman" panose="02020603050405020304" pitchFamily="18" charset="0"/>
              </a:rPr>
              <a:t>Αναγνωρίσιμο</a:t>
            </a:r>
            <a:r>
              <a:rPr lang="en-US" altLang="en-US" sz="2200" dirty="0">
                <a:latin typeface="+mn-lt"/>
                <a:cs typeface="Times New Roman" panose="02020603050405020304" pitchFamily="18" charset="0"/>
              </a:rPr>
              <a:t>.</a:t>
            </a:r>
          </a:p>
          <a:p>
            <a:pPr lvl="1">
              <a:lnSpc>
                <a:spcPct val="125000"/>
              </a:lnSpc>
              <a:spcBef>
                <a:spcPts val="1100"/>
              </a:spcBef>
              <a:buFont typeface="Times New Roman" panose="02020603050405020304" pitchFamily="18" charset="0"/>
              <a:buAutoNum type="arabicPeriod"/>
            </a:pPr>
            <a:r>
              <a:rPr lang="el-GR" altLang="en-US" sz="2200" dirty="0">
                <a:latin typeface="+mn-lt"/>
                <a:cs typeface="Times New Roman" panose="02020603050405020304" pitchFamily="18" charset="0"/>
              </a:rPr>
              <a:t>Χωρίς </a:t>
            </a:r>
            <a:r>
              <a:rPr lang="el-GR" altLang="en-US" sz="2200" b="1" dirty="0">
                <a:latin typeface="+mn-lt"/>
                <a:cs typeface="Times New Roman" panose="02020603050405020304" pitchFamily="18" charset="0"/>
              </a:rPr>
              <a:t>φυσική</a:t>
            </a:r>
            <a:r>
              <a:rPr lang="el-GR" altLang="en-US" sz="2200" dirty="0">
                <a:latin typeface="+mn-lt"/>
                <a:cs typeface="Times New Roman" panose="02020603050405020304" pitchFamily="18" charset="0"/>
              </a:rPr>
              <a:t> υπόσταση</a:t>
            </a:r>
            <a:r>
              <a:rPr lang="en-US" altLang="en-US" sz="2200" dirty="0">
                <a:latin typeface="+mn-lt"/>
                <a:cs typeface="Times New Roman" panose="02020603050405020304" pitchFamily="18" charset="0"/>
              </a:rPr>
              <a:t>.</a:t>
            </a:r>
          </a:p>
          <a:p>
            <a:pPr lvl="1" algn="just">
              <a:lnSpc>
                <a:spcPct val="125000"/>
              </a:lnSpc>
              <a:spcBef>
                <a:spcPts val="1100"/>
              </a:spcBef>
              <a:buFont typeface="Times New Roman" panose="02020603050405020304" pitchFamily="18" charset="0"/>
              <a:buAutoNum type="arabicPeriod"/>
            </a:pPr>
            <a:r>
              <a:rPr lang="el-GR" altLang="en-US" sz="2200" dirty="0">
                <a:latin typeface="+mn-lt"/>
                <a:cs typeface="Times New Roman" panose="02020603050405020304" pitchFamily="18" charset="0"/>
              </a:rPr>
              <a:t>μη χρηματικό περιουσιακό στοιχείο</a:t>
            </a:r>
            <a:r>
              <a:rPr lang="en-US" altLang="en-US" sz="2200" dirty="0">
                <a:latin typeface="+mn-lt"/>
                <a:cs typeface="Times New Roman" panose="02020603050405020304" pitchFamily="18" charset="0"/>
              </a:rPr>
              <a:t>.</a:t>
            </a:r>
          </a:p>
        </p:txBody>
      </p:sp>
      <p:sp>
        <p:nvSpPr>
          <p:cNvPr id="176132" name="Rectangle 3">
            <a:extLst>
              <a:ext uri="{FF2B5EF4-FFF2-40B4-BE49-F238E27FC236}">
                <a16:creationId xmlns:a16="http://schemas.microsoft.com/office/drawing/2014/main" xmlns="" id="{9BD554A3-70C1-40CA-A0B6-5B934E4131E4}"/>
              </a:ext>
            </a:extLst>
          </p:cNvPr>
          <p:cNvSpPr>
            <a:spLocks noChangeArrowheads="1"/>
          </p:cNvSpPr>
          <p:nvPr/>
        </p:nvSpPr>
        <p:spPr bwMode="auto">
          <a:xfrm>
            <a:off x="2133600" y="381000"/>
            <a:ext cx="7620000" cy="560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360" tIns="44280" rIns="90360" bIns="44280"/>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spcBef>
                <a:spcPct val="0"/>
              </a:spcBef>
              <a:buClrTx/>
              <a:buFontTx/>
              <a:buNone/>
            </a:pPr>
            <a:r>
              <a:rPr lang="el-GR" altLang="en-US" b="1" dirty="0">
                <a:latin typeface="+mj-lt"/>
                <a:cs typeface="Times New Roman" panose="02020603050405020304" pitchFamily="18" charset="0"/>
              </a:rPr>
              <a:t>ΔΛΠ 38</a:t>
            </a:r>
            <a:r>
              <a:rPr lang="en-US" altLang="en-US" b="1" dirty="0">
                <a:latin typeface="+mj-lt"/>
                <a:cs typeface="Times New Roman" panose="02020603050405020304" pitchFamily="18" charset="0"/>
              </a:rPr>
              <a:t>:</a:t>
            </a:r>
            <a:r>
              <a:rPr lang="el-GR" altLang="en-US" b="1" dirty="0">
                <a:latin typeface="+mj-lt"/>
                <a:cs typeface="Times New Roman" panose="02020603050405020304" pitchFamily="18" charset="0"/>
              </a:rPr>
              <a:t> Άυλα Στοιχεία Ενεργητικού</a:t>
            </a:r>
          </a:p>
        </p:txBody>
      </p:sp>
      <p:sp>
        <p:nvSpPr>
          <p:cNvPr id="176133" name="Line 4">
            <a:extLst>
              <a:ext uri="{FF2B5EF4-FFF2-40B4-BE49-F238E27FC236}">
                <a16:creationId xmlns:a16="http://schemas.microsoft.com/office/drawing/2014/main" xmlns="" id="{4C793460-9238-49DC-B035-8CEDB5982754}"/>
              </a:ext>
            </a:extLst>
          </p:cNvPr>
          <p:cNvSpPr>
            <a:spLocks noChangeShapeType="1"/>
          </p:cNvSpPr>
          <p:nvPr/>
        </p:nvSpPr>
        <p:spPr bwMode="auto">
          <a:xfrm>
            <a:off x="1905000" y="1066800"/>
            <a:ext cx="8382000" cy="1588"/>
          </a:xfrm>
          <a:prstGeom prst="line">
            <a:avLst/>
          </a:prstGeom>
          <a:noFill/>
          <a:ln w="5724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176135" name="Rectangle 8">
            <a:extLst>
              <a:ext uri="{FF2B5EF4-FFF2-40B4-BE49-F238E27FC236}">
                <a16:creationId xmlns:a16="http://schemas.microsoft.com/office/drawing/2014/main" xmlns="" id="{00DE3D16-8A87-4C0E-89B0-FC660ED21CAF}"/>
              </a:ext>
            </a:extLst>
          </p:cNvPr>
          <p:cNvSpPr>
            <a:spLocks noChangeArrowheads="1"/>
          </p:cNvSpPr>
          <p:nvPr/>
        </p:nvSpPr>
        <p:spPr bwMode="auto">
          <a:xfrm>
            <a:off x="2063750" y="3429000"/>
            <a:ext cx="8064500" cy="20835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marL="168275" indent="-168275">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lnSpc>
                <a:spcPct val="150000"/>
              </a:lnSpc>
              <a:spcBef>
                <a:spcPct val="0"/>
              </a:spcBef>
              <a:buClrTx/>
              <a:buFontTx/>
              <a:buNone/>
            </a:pPr>
            <a:r>
              <a:rPr lang="el-GR" altLang="en-US" sz="2200" b="1" dirty="0">
                <a:latin typeface="+mj-lt"/>
                <a:cs typeface="Times New Roman" panose="02020603050405020304" pitchFamily="18" charset="0"/>
              </a:rPr>
              <a:t>Πάγια</a:t>
            </a:r>
          </a:p>
          <a:p>
            <a:pPr lvl="2" algn="just" eaLnBrk="1" hangingPunct="1">
              <a:lnSpc>
                <a:spcPct val="150000"/>
              </a:lnSpc>
              <a:spcBef>
                <a:spcPct val="0"/>
              </a:spcBef>
              <a:buFont typeface="Arial" panose="020B0604020202020204" pitchFamily="34" charset="0"/>
              <a:buChar char="•"/>
            </a:pPr>
            <a:r>
              <a:rPr lang="el-GR" altLang="en-US" sz="2200" dirty="0">
                <a:latin typeface="+mj-lt"/>
                <a:cs typeface="Times New Roman" panose="02020603050405020304" pitchFamily="18" charset="0"/>
              </a:rPr>
              <a:t>Πηγή που κατέχεται από την επιχείρηση λόγω παρελθόντος γεγονότος. </a:t>
            </a:r>
          </a:p>
          <a:p>
            <a:pPr lvl="2" algn="just" eaLnBrk="1" hangingPunct="1">
              <a:lnSpc>
                <a:spcPct val="150000"/>
              </a:lnSpc>
              <a:spcBef>
                <a:spcPct val="0"/>
              </a:spcBef>
              <a:buFont typeface="Arial" panose="020B0604020202020204" pitchFamily="34" charset="0"/>
              <a:buChar char="•"/>
            </a:pPr>
            <a:r>
              <a:rPr lang="el-GR" altLang="en-US" sz="2200" dirty="0">
                <a:latin typeface="+mj-lt"/>
                <a:cs typeface="Times New Roman" panose="02020603050405020304" pitchFamily="18" charset="0"/>
              </a:rPr>
              <a:t>Πιθανά μελλοντικά οικονομικά οφέλη.</a:t>
            </a:r>
          </a:p>
        </p:txBody>
      </p:sp>
      <p:sp>
        <p:nvSpPr>
          <p:cNvPr id="176136" name="Text Box 9">
            <a:extLst>
              <a:ext uri="{FF2B5EF4-FFF2-40B4-BE49-F238E27FC236}">
                <a16:creationId xmlns:a16="http://schemas.microsoft.com/office/drawing/2014/main" xmlns="" id="{53996E9E-1287-4E19-AA8C-C778AA75C65A}"/>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060F4527-3079-4F71-A1F4-1BE526D187D3}"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1</a:t>
            </a:fld>
            <a:endParaRPr lang="el-GR" altLang="en-US" sz="1200">
              <a:solidFill>
                <a:srgbClr val="898989"/>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ext Box 1">
            <a:extLst>
              <a:ext uri="{FF2B5EF4-FFF2-40B4-BE49-F238E27FC236}">
                <a16:creationId xmlns:a16="http://schemas.microsoft.com/office/drawing/2014/main" xmlns="" id="{753491EC-1836-4014-84F5-6231F2EAE90E}"/>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4E8FCB94-B556-4FC6-8D1E-2030AE5914B9}"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10</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194563" name="Text Box 2">
            <a:extLst>
              <a:ext uri="{FF2B5EF4-FFF2-40B4-BE49-F238E27FC236}">
                <a16:creationId xmlns:a16="http://schemas.microsoft.com/office/drawing/2014/main" xmlns="" id="{9AF1A97D-D690-426A-8A72-957FC499A486}"/>
              </a:ext>
            </a:extLst>
          </p:cNvPr>
          <p:cNvSpPr txBox="1">
            <a:spLocks noChangeArrowheads="1"/>
          </p:cNvSpPr>
          <p:nvPr/>
        </p:nvSpPr>
        <p:spPr bwMode="auto">
          <a:xfrm>
            <a:off x="1524000" y="-242888"/>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sz="3600" b="1" u="sng" dirty="0">
                <a:latin typeface="+mj-lt"/>
                <a:cs typeface="Times New Roman" panose="02020603050405020304" pitchFamily="18" charset="0"/>
              </a:rPr>
              <a:t>Ορισμοί</a:t>
            </a:r>
          </a:p>
        </p:txBody>
      </p:sp>
      <p:sp>
        <p:nvSpPr>
          <p:cNvPr id="194564" name="Text Box 3">
            <a:extLst>
              <a:ext uri="{FF2B5EF4-FFF2-40B4-BE49-F238E27FC236}">
                <a16:creationId xmlns:a16="http://schemas.microsoft.com/office/drawing/2014/main" xmlns="" id="{48A65586-3287-41AD-B8B8-2D659B2010BB}"/>
              </a:ext>
            </a:extLst>
          </p:cNvPr>
          <p:cNvSpPr txBox="1">
            <a:spLocks noChangeArrowheads="1"/>
          </p:cNvSpPr>
          <p:nvPr/>
        </p:nvSpPr>
        <p:spPr bwMode="auto">
          <a:xfrm>
            <a:off x="665921" y="806451"/>
            <a:ext cx="11092069" cy="442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1313" indent="-341313">
              <a:spcBef>
                <a:spcPts val="8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9pPr>
          </a:lstStyle>
          <a:p>
            <a:pPr algn="just">
              <a:lnSpc>
                <a:spcPct val="150000"/>
              </a:lnSpc>
              <a:spcBef>
                <a:spcPts val="700"/>
              </a:spcBef>
              <a:buFont typeface="Arial" panose="020B0604020202020204" pitchFamily="34" charset="0"/>
              <a:buChar char="•"/>
            </a:pPr>
            <a:r>
              <a:rPr lang="el-GR" altLang="en-US" sz="1600" b="1" dirty="0">
                <a:latin typeface="+mn-lt"/>
                <a:cs typeface="Times New Roman" panose="02020603050405020304" pitchFamily="18" charset="0"/>
              </a:rPr>
              <a:t>Γεγονός που </a:t>
            </a:r>
            <a:r>
              <a:rPr lang="el-GR" altLang="en-US" sz="1600" b="1" dirty="0" err="1">
                <a:latin typeface="+mn-lt"/>
                <a:cs typeface="Times New Roman" panose="02020603050405020304" pitchFamily="18" charset="0"/>
              </a:rPr>
              <a:t>δεσµεύει</a:t>
            </a:r>
            <a:r>
              <a:rPr lang="el-GR" altLang="en-US" sz="1600" b="1" dirty="0">
                <a:latin typeface="+mn-lt"/>
                <a:cs typeface="Times New Roman" panose="02020603050405020304" pitchFamily="18" charset="0"/>
              </a:rPr>
              <a:t>, </a:t>
            </a:r>
            <a:r>
              <a:rPr lang="el-GR" altLang="en-US" sz="1600" dirty="0">
                <a:latin typeface="+mn-lt"/>
                <a:cs typeface="Times New Roman" panose="02020603050405020304" pitchFamily="18" charset="0"/>
              </a:rPr>
              <a:t>είναι ένα γεγονός που </a:t>
            </a:r>
            <a:r>
              <a:rPr lang="el-GR" altLang="en-US" sz="1600" dirty="0" err="1">
                <a:latin typeface="+mn-lt"/>
                <a:cs typeface="Times New Roman" panose="02020603050405020304" pitchFamily="18" charset="0"/>
              </a:rPr>
              <a:t>δηµιουργεί</a:t>
            </a:r>
            <a:r>
              <a:rPr lang="el-GR" altLang="en-US" sz="1600" dirty="0">
                <a:latin typeface="+mn-lt"/>
                <a:cs typeface="Times New Roman" panose="02020603050405020304" pitchFamily="18" charset="0"/>
              </a:rPr>
              <a:t> µία </a:t>
            </a:r>
            <a:r>
              <a:rPr lang="el-GR" altLang="en-US" sz="1600" b="1" dirty="0">
                <a:latin typeface="+mn-lt"/>
                <a:cs typeface="Times New Roman" panose="02020603050405020304" pitchFamily="18" charset="0"/>
              </a:rPr>
              <a:t>νομική ή </a:t>
            </a:r>
            <a:r>
              <a:rPr lang="el-GR" altLang="en-US" sz="1600" b="1" dirty="0" err="1">
                <a:latin typeface="+mn-lt"/>
                <a:cs typeface="Times New Roman" panose="02020603050405020304" pitchFamily="18" charset="0"/>
              </a:rPr>
              <a:t>τεκµαιρόµενη</a:t>
            </a:r>
            <a:r>
              <a:rPr lang="el-GR" altLang="en-US" sz="1600" b="1" dirty="0">
                <a:latin typeface="+mn-lt"/>
                <a:cs typeface="Times New Roman" panose="02020603050405020304" pitchFamily="18" charset="0"/>
              </a:rPr>
              <a:t> </a:t>
            </a:r>
            <a:r>
              <a:rPr lang="el-GR" altLang="en-US" sz="1600" b="1" dirty="0" err="1">
                <a:latin typeface="+mn-lt"/>
                <a:cs typeface="Times New Roman" panose="02020603050405020304" pitchFamily="18" charset="0"/>
              </a:rPr>
              <a:t>δέσµευση</a:t>
            </a:r>
            <a:r>
              <a:rPr lang="el-GR" altLang="en-US" sz="1600" dirty="0">
                <a:latin typeface="+mn-lt"/>
                <a:cs typeface="Times New Roman" panose="02020603050405020304" pitchFamily="18" charset="0"/>
              </a:rPr>
              <a:t>, το οποίο έχει ως </a:t>
            </a:r>
            <a:r>
              <a:rPr lang="el-GR" altLang="en-US" sz="1600" dirty="0" err="1">
                <a:latin typeface="+mn-lt"/>
                <a:cs typeface="Times New Roman" panose="02020603050405020304" pitchFamily="18" charset="0"/>
              </a:rPr>
              <a:t>αποτέλεσµα</a:t>
            </a:r>
            <a:r>
              <a:rPr lang="el-GR" altLang="en-US" sz="1600" dirty="0">
                <a:latin typeface="+mn-lt"/>
                <a:cs typeface="Times New Roman" panose="02020603050405020304" pitchFamily="18" charset="0"/>
              </a:rPr>
              <a:t> µία επιχείρηση να µην έχει </a:t>
            </a:r>
            <a:r>
              <a:rPr lang="el-GR" altLang="en-US" sz="1600" dirty="0" err="1">
                <a:latin typeface="+mn-lt"/>
                <a:cs typeface="Times New Roman" panose="02020603050405020304" pitchFamily="18" charset="0"/>
              </a:rPr>
              <a:t>καµία</a:t>
            </a:r>
            <a:r>
              <a:rPr lang="el-GR" altLang="en-US" sz="1600" dirty="0">
                <a:latin typeface="+mn-lt"/>
                <a:cs typeface="Times New Roman" panose="02020603050405020304" pitchFamily="18" charset="0"/>
              </a:rPr>
              <a:t> </a:t>
            </a:r>
            <a:r>
              <a:rPr lang="el-GR" altLang="en-US" sz="1600" dirty="0" err="1">
                <a:latin typeface="+mn-lt"/>
                <a:cs typeface="Times New Roman" panose="02020603050405020304" pitchFamily="18" charset="0"/>
              </a:rPr>
              <a:t>πραγµατική</a:t>
            </a:r>
            <a:r>
              <a:rPr lang="el-GR" altLang="en-US" sz="1600" dirty="0">
                <a:latin typeface="+mn-lt"/>
                <a:cs typeface="Times New Roman" panose="02020603050405020304" pitchFamily="18" charset="0"/>
              </a:rPr>
              <a:t> εναλλακτική λύση παρά µόνο το </a:t>
            </a:r>
            <a:r>
              <a:rPr lang="el-GR" altLang="en-US" sz="1600" dirty="0" err="1">
                <a:latin typeface="+mn-lt"/>
                <a:cs typeface="Times New Roman" panose="02020603050405020304" pitchFamily="18" charset="0"/>
              </a:rPr>
              <a:t>διακανονισµό</a:t>
            </a:r>
            <a:r>
              <a:rPr lang="el-GR" altLang="en-US" sz="1600" dirty="0">
                <a:latin typeface="+mn-lt"/>
                <a:cs typeface="Times New Roman" panose="02020603050405020304" pitchFamily="18" charset="0"/>
              </a:rPr>
              <a:t> αυτής της </a:t>
            </a:r>
            <a:r>
              <a:rPr lang="el-GR" altLang="en-US" sz="1600" dirty="0" err="1">
                <a:latin typeface="+mn-lt"/>
                <a:cs typeface="Times New Roman" panose="02020603050405020304" pitchFamily="18" charset="0"/>
              </a:rPr>
              <a:t>δέσµευσης</a:t>
            </a:r>
            <a:r>
              <a:rPr lang="el-GR" altLang="en-US" sz="1600" dirty="0">
                <a:latin typeface="+mn-lt"/>
                <a:cs typeface="Times New Roman" panose="02020603050405020304" pitchFamily="18" charset="0"/>
              </a:rPr>
              <a:t>.</a:t>
            </a:r>
          </a:p>
          <a:p>
            <a:pPr algn="just">
              <a:lnSpc>
                <a:spcPct val="150000"/>
              </a:lnSpc>
              <a:spcBef>
                <a:spcPts val="700"/>
              </a:spcBef>
              <a:buFont typeface="Arial" panose="020B0604020202020204" pitchFamily="34" charset="0"/>
              <a:buChar char="•"/>
            </a:pPr>
            <a:r>
              <a:rPr lang="el-GR" altLang="en-US" sz="1600" b="1" dirty="0">
                <a:latin typeface="+mn-lt"/>
                <a:cs typeface="Times New Roman" panose="02020603050405020304" pitchFamily="18" charset="0"/>
              </a:rPr>
              <a:t>Νομική </a:t>
            </a:r>
            <a:r>
              <a:rPr lang="el-GR" altLang="en-US" sz="1600" b="1" dirty="0" err="1">
                <a:latin typeface="+mn-lt"/>
                <a:cs typeface="Times New Roman" panose="02020603050405020304" pitchFamily="18" charset="0"/>
              </a:rPr>
              <a:t>δέσµευση</a:t>
            </a:r>
            <a:r>
              <a:rPr lang="el-GR" altLang="en-US" sz="1600" b="1" dirty="0">
                <a:latin typeface="+mn-lt"/>
                <a:cs typeface="Times New Roman" panose="02020603050405020304" pitchFamily="18" charset="0"/>
              </a:rPr>
              <a:t>, </a:t>
            </a:r>
            <a:r>
              <a:rPr lang="el-GR" altLang="en-US" sz="1600" dirty="0">
                <a:latin typeface="+mn-lt"/>
                <a:cs typeface="Times New Roman" panose="02020603050405020304" pitchFamily="18" charset="0"/>
              </a:rPr>
              <a:t>είναι µία </a:t>
            </a:r>
            <a:r>
              <a:rPr lang="el-GR" altLang="en-US" sz="1600" dirty="0" err="1">
                <a:latin typeface="+mn-lt"/>
                <a:cs typeface="Times New Roman" panose="02020603050405020304" pitchFamily="18" charset="0"/>
              </a:rPr>
              <a:t>δέσµευση</a:t>
            </a:r>
            <a:r>
              <a:rPr lang="el-GR" altLang="en-US" sz="1600" dirty="0">
                <a:latin typeface="+mn-lt"/>
                <a:cs typeface="Times New Roman" panose="02020603050405020304" pitchFamily="18" charset="0"/>
              </a:rPr>
              <a:t> που προέρχεται από:</a:t>
            </a:r>
          </a:p>
          <a:p>
            <a:pPr algn="just">
              <a:lnSpc>
                <a:spcPct val="150000"/>
              </a:lnSpc>
              <a:spcBef>
                <a:spcPts val="700"/>
              </a:spcBef>
              <a:buClrTx/>
              <a:buFont typeface="Wingdings" panose="05000000000000000000" pitchFamily="2" charset="2"/>
              <a:buChar char="ü"/>
            </a:pPr>
            <a:r>
              <a:rPr lang="el-GR" altLang="en-US" sz="1600" dirty="0">
                <a:latin typeface="+mn-lt"/>
                <a:cs typeface="Times New Roman" panose="02020603050405020304" pitchFamily="18" charset="0"/>
              </a:rPr>
              <a:t> ένα </a:t>
            </a:r>
            <a:r>
              <a:rPr lang="el-GR" altLang="en-US" sz="1600" dirty="0" err="1">
                <a:latin typeface="+mn-lt"/>
                <a:cs typeface="Times New Roman" panose="02020603050405020304" pitchFamily="18" charset="0"/>
              </a:rPr>
              <a:t>συµβόλαιο</a:t>
            </a:r>
            <a:r>
              <a:rPr lang="el-GR" altLang="en-US" sz="1600" dirty="0">
                <a:latin typeface="+mn-lt"/>
                <a:cs typeface="Times New Roman" panose="02020603050405020304" pitchFamily="18" charset="0"/>
              </a:rPr>
              <a:t> (µέσω ρητών ή σιωπηρών όρων του),</a:t>
            </a:r>
          </a:p>
          <a:p>
            <a:pPr algn="just">
              <a:lnSpc>
                <a:spcPct val="150000"/>
              </a:lnSpc>
              <a:spcBef>
                <a:spcPts val="700"/>
              </a:spcBef>
              <a:buClrTx/>
              <a:buFont typeface="Wingdings" panose="05000000000000000000" pitchFamily="2" charset="2"/>
              <a:buChar char="ü"/>
            </a:pPr>
            <a:r>
              <a:rPr lang="el-GR" altLang="en-US" sz="1600" dirty="0" err="1">
                <a:latin typeface="+mn-lt"/>
                <a:cs typeface="Times New Roman" panose="02020603050405020304" pitchFamily="18" charset="0"/>
              </a:rPr>
              <a:t>νοµοθεσία</a:t>
            </a:r>
            <a:r>
              <a:rPr lang="el-GR" altLang="en-US" sz="1600" dirty="0">
                <a:latin typeface="+mn-lt"/>
                <a:cs typeface="Times New Roman" panose="02020603050405020304" pitchFamily="18" charset="0"/>
              </a:rPr>
              <a:t>, ή άλλη λειτουργία του </a:t>
            </a:r>
            <a:r>
              <a:rPr lang="el-GR" altLang="en-US" sz="1600" dirty="0" err="1">
                <a:latin typeface="+mn-lt"/>
                <a:cs typeface="Times New Roman" panose="02020603050405020304" pitchFamily="18" charset="0"/>
              </a:rPr>
              <a:t>νόµου</a:t>
            </a:r>
            <a:r>
              <a:rPr lang="el-GR" altLang="en-US" sz="1600" dirty="0">
                <a:latin typeface="+mn-lt"/>
                <a:cs typeface="Times New Roman" panose="02020603050405020304" pitchFamily="18" charset="0"/>
              </a:rPr>
              <a:t>.</a:t>
            </a:r>
            <a:endParaRPr lang="el-GR" altLang="en-US" sz="1600" b="1" dirty="0">
              <a:latin typeface="+mn-lt"/>
              <a:cs typeface="Times New Roman" panose="02020603050405020304" pitchFamily="18" charset="0"/>
            </a:endParaRPr>
          </a:p>
          <a:p>
            <a:pPr algn="just">
              <a:lnSpc>
                <a:spcPct val="150000"/>
              </a:lnSpc>
              <a:spcBef>
                <a:spcPts val="700"/>
              </a:spcBef>
              <a:buClrTx/>
            </a:pPr>
            <a:r>
              <a:rPr lang="el-GR" altLang="en-US" sz="1600" b="1" dirty="0" err="1">
                <a:latin typeface="+mn-lt"/>
                <a:cs typeface="Times New Roman" panose="02020603050405020304" pitchFamily="18" charset="0"/>
              </a:rPr>
              <a:t>Τεκµαιρόµενη</a:t>
            </a:r>
            <a:r>
              <a:rPr lang="el-GR" altLang="en-US" sz="1600" b="1" dirty="0">
                <a:latin typeface="+mn-lt"/>
                <a:cs typeface="Times New Roman" panose="02020603050405020304" pitchFamily="18" charset="0"/>
              </a:rPr>
              <a:t> </a:t>
            </a:r>
            <a:r>
              <a:rPr lang="el-GR" altLang="en-US" sz="1600" b="1" dirty="0" err="1">
                <a:latin typeface="+mn-lt"/>
                <a:cs typeface="Times New Roman" panose="02020603050405020304" pitchFamily="18" charset="0"/>
              </a:rPr>
              <a:t>δέσµευση</a:t>
            </a:r>
            <a:r>
              <a:rPr lang="el-GR" altLang="en-US" sz="1600" b="1" dirty="0">
                <a:latin typeface="+mn-lt"/>
                <a:cs typeface="Times New Roman" panose="02020603050405020304" pitchFamily="18" charset="0"/>
              </a:rPr>
              <a:t>, </a:t>
            </a:r>
            <a:r>
              <a:rPr lang="el-GR" altLang="en-US" sz="1600" dirty="0">
                <a:latin typeface="+mn-lt"/>
                <a:cs typeface="Times New Roman" panose="02020603050405020304" pitchFamily="18" charset="0"/>
              </a:rPr>
              <a:t>είναι µία </a:t>
            </a:r>
            <a:r>
              <a:rPr lang="el-GR" altLang="en-US" sz="1600" dirty="0" err="1">
                <a:latin typeface="+mn-lt"/>
                <a:cs typeface="Times New Roman" panose="02020603050405020304" pitchFamily="18" charset="0"/>
              </a:rPr>
              <a:t>δέσµευση</a:t>
            </a:r>
            <a:r>
              <a:rPr lang="el-GR" altLang="en-US" sz="1600" dirty="0">
                <a:latin typeface="+mn-lt"/>
                <a:cs typeface="Times New Roman" panose="02020603050405020304" pitchFamily="18" charset="0"/>
              </a:rPr>
              <a:t> που προέρχεται από πράξεις της επιχειρήσεως όπου:</a:t>
            </a:r>
          </a:p>
          <a:p>
            <a:pPr algn="just">
              <a:lnSpc>
                <a:spcPct val="150000"/>
              </a:lnSpc>
              <a:spcBef>
                <a:spcPts val="700"/>
              </a:spcBef>
              <a:buFont typeface="Wingdings" panose="05000000000000000000" pitchFamily="2" charset="2"/>
              <a:buChar char="ü"/>
            </a:pPr>
            <a:r>
              <a:rPr lang="el-GR" altLang="en-US" sz="1600" dirty="0">
                <a:latin typeface="+mn-lt"/>
                <a:cs typeface="Times New Roman" panose="02020603050405020304" pitchFamily="18" charset="0"/>
              </a:rPr>
              <a:t>Μέσω ενός </a:t>
            </a:r>
            <a:r>
              <a:rPr lang="el-GR" altLang="en-US" sz="1600" dirty="0" err="1">
                <a:latin typeface="+mn-lt"/>
                <a:cs typeface="Times New Roman" panose="02020603050405020304" pitchFamily="18" charset="0"/>
              </a:rPr>
              <a:t>καθιερωµένου</a:t>
            </a:r>
            <a:r>
              <a:rPr lang="el-GR" altLang="en-US" sz="1600" dirty="0">
                <a:latin typeface="+mn-lt"/>
                <a:cs typeface="Times New Roman" panose="02020603050405020304" pitchFamily="18" charset="0"/>
              </a:rPr>
              <a:t> τύπου πρακτικής του παρελθόντος, </a:t>
            </a:r>
            <a:r>
              <a:rPr lang="el-GR" altLang="en-US" sz="1600" dirty="0" err="1">
                <a:latin typeface="+mn-lt"/>
                <a:cs typeface="Times New Roman" panose="02020603050405020304" pitchFamily="18" charset="0"/>
              </a:rPr>
              <a:t>δηµοσιευµένων</a:t>
            </a:r>
            <a:r>
              <a:rPr lang="el-GR" altLang="en-US" sz="1600" dirty="0">
                <a:latin typeface="+mn-lt"/>
                <a:cs typeface="Times New Roman" panose="02020603050405020304" pitchFamily="18" charset="0"/>
              </a:rPr>
              <a:t> αρχών ή µ</a:t>
            </a:r>
            <a:r>
              <a:rPr lang="el-GR" altLang="en-US" sz="1600" dirty="0" err="1">
                <a:latin typeface="+mn-lt"/>
                <a:cs typeface="Times New Roman" panose="02020603050405020304" pitchFamily="18" charset="0"/>
              </a:rPr>
              <a:t>ίας</a:t>
            </a:r>
            <a:r>
              <a:rPr lang="el-GR" altLang="en-US" sz="1600" dirty="0">
                <a:latin typeface="+mn-lt"/>
                <a:cs typeface="Times New Roman" panose="02020603050405020304" pitchFamily="18" charset="0"/>
              </a:rPr>
              <a:t> επαρκώς </a:t>
            </a:r>
            <a:r>
              <a:rPr lang="el-GR" altLang="en-US" sz="1600" dirty="0" err="1">
                <a:latin typeface="+mn-lt"/>
                <a:cs typeface="Times New Roman" panose="02020603050405020304" pitchFamily="18" charset="0"/>
              </a:rPr>
              <a:t>καθορισµένης</a:t>
            </a:r>
            <a:r>
              <a:rPr lang="el-GR" altLang="en-US" sz="1600" dirty="0">
                <a:latin typeface="+mn-lt"/>
                <a:cs typeface="Times New Roman" panose="02020603050405020304" pitchFamily="18" charset="0"/>
              </a:rPr>
              <a:t> τρέχουσας δηλώσεως, </a:t>
            </a:r>
            <a:r>
              <a:rPr lang="el-GR" altLang="en-US" sz="1600" b="1" dirty="0">
                <a:latin typeface="+mn-lt"/>
                <a:cs typeface="Times New Roman" panose="02020603050405020304" pitchFamily="18" charset="0"/>
              </a:rPr>
              <a:t>η επιχείρηση έχει δείξει σε τρίτους ότι θα αποδεχθεί </a:t>
            </a:r>
            <a:r>
              <a:rPr lang="el-GR" altLang="en-US" sz="1600" b="1" dirty="0" err="1">
                <a:latin typeface="+mn-lt"/>
                <a:cs typeface="Times New Roman" panose="02020603050405020304" pitchFamily="18" charset="0"/>
              </a:rPr>
              <a:t>ορισµένες</a:t>
            </a:r>
            <a:r>
              <a:rPr lang="el-GR" altLang="en-US" sz="1600" b="1" dirty="0">
                <a:latin typeface="+mn-lt"/>
                <a:cs typeface="Times New Roman" panose="02020603050405020304" pitchFamily="18" charset="0"/>
              </a:rPr>
              <a:t> ευθύνες</a:t>
            </a:r>
            <a:r>
              <a:rPr lang="el-GR" altLang="en-US" sz="1600" dirty="0">
                <a:latin typeface="+mn-lt"/>
                <a:cs typeface="Times New Roman" panose="02020603050405020304" pitchFamily="18" charset="0"/>
              </a:rPr>
              <a:t>, και</a:t>
            </a:r>
          </a:p>
          <a:p>
            <a:pPr algn="just">
              <a:lnSpc>
                <a:spcPct val="150000"/>
              </a:lnSpc>
              <a:spcBef>
                <a:spcPts val="700"/>
              </a:spcBef>
              <a:buFont typeface="Wingdings" panose="05000000000000000000" pitchFamily="2" charset="2"/>
              <a:buChar char="ü"/>
            </a:pPr>
            <a:r>
              <a:rPr lang="el-GR" altLang="en-US" sz="1600" dirty="0">
                <a:latin typeface="+mn-lt"/>
                <a:cs typeface="Times New Roman" panose="02020603050405020304" pitchFamily="18" charset="0"/>
              </a:rPr>
              <a:t>ως </a:t>
            </a:r>
            <a:r>
              <a:rPr lang="el-GR" altLang="en-US" sz="1600" dirty="0" err="1">
                <a:latin typeface="+mn-lt"/>
                <a:cs typeface="Times New Roman" panose="02020603050405020304" pitchFamily="18" charset="0"/>
              </a:rPr>
              <a:t>αποτέλεσµα</a:t>
            </a:r>
            <a:r>
              <a:rPr lang="el-GR" altLang="en-US" sz="1600" dirty="0">
                <a:latin typeface="+mn-lt"/>
                <a:cs typeface="Times New Roman" panose="02020603050405020304" pitchFamily="18" charset="0"/>
              </a:rPr>
              <a:t>, η επιχείρηση έχει </a:t>
            </a:r>
            <a:r>
              <a:rPr lang="el-GR" altLang="en-US" sz="1600" dirty="0" err="1">
                <a:latin typeface="+mn-lt"/>
                <a:cs typeface="Times New Roman" panose="02020603050405020304" pitchFamily="18" charset="0"/>
              </a:rPr>
              <a:t>δηµιουργήσει</a:t>
            </a:r>
            <a:r>
              <a:rPr lang="el-GR" altLang="en-US" sz="1600" dirty="0">
                <a:latin typeface="+mn-lt"/>
                <a:cs typeface="Times New Roman" panose="02020603050405020304" pitchFamily="18" charset="0"/>
              </a:rPr>
              <a:t> µία </a:t>
            </a:r>
            <a:r>
              <a:rPr lang="el-GR" altLang="en-US" sz="1600" b="1" dirty="0" err="1">
                <a:latin typeface="+mn-lt"/>
                <a:cs typeface="Times New Roman" panose="02020603050405020304" pitchFamily="18" charset="0"/>
              </a:rPr>
              <a:t>βάσιµη</a:t>
            </a:r>
            <a:r>
              <a:rPr lang="el-GR" altLang="en-US" sz="1600" b="1" dirty="0">
                <a:latin typeface="+mn-lt"/>
                <a:cs typeface="Times New Roman" panose="02020603050405020304" pitchFamily="18" charset="0"/>
              </a:rPr>
              <a:t> προσδοκία </a:t>
            </a:r>
            <a:r>
              <a:rPr lang="el-GR" altLang="en-US" sz="1600" dirty="0">
                <a:latin typeface="+mn-lt"/>
                <a:cs typeface="Times New Roman" panose="02020603050405020304" pitchFamily="18" charset="0"/>
              </a:rPr>
              <a:t>στην πλευρά αυτών των τρίτων, </a:t>
            </a:r>
            <a:r>
              <a:rPr lang="el-GR" altLang="en-US" sz="1600" b="1" dirty="0">
                <a:latin typeface="+mn-lt"/>
                <a:cs typeface="Times New Roman" panose="02020603050405020304" pitchFamily="18" charset="0"/>
              </a:rPr>
              <a:t>ότι θα ανταποκριθεί </a:t>
            </a:r>
            <a:r>
              <a:rPr lang="el-GR" altLang="en-US" sz="1600" dirty="0">
                <a:latin typeface="+mn-lt"/>
                <a:cs typeface="Times New Roman" panose="02020603050405020304" pitchFamily="18" charset="0"/>
              </a:rPr>
              <a:t>σε αυτές τις ευθύνες.</a:t>
            </a:r>
          </a:p>
          <a:p>
            <a:pPr algn="just">
              <a:lnSpc>
                <a:spcPct val="150000"/>
              </a:lnSpc>
              <a:spcBef>
                <a:spcPts val="700"/>
              </a:spcBef>
              <a:buClrTx/>
              <a:buNone/>
            </a:pPr>
            <a:endParaRPr lang="el-GR" altLang="en-US" sz="1600" dirty="0">
              <a:latin typeface="+mn-lt"/>
              <a:cs typeface="Times New Roman" panose="02020603050405020304" pitchFamily="18" charset="0"/>
            </a:endParaRPr>
          </a:p>
          <a:p>
            <a:pPr>
              <a:lnSpc>
                <a:spcPct val="80000"/>
              </a:lnSpc>
              <a:spcBef>
                <a:spcPts val="700"/>
              </a:spcBef>
              <a:buNone/>
            </a:pPr>
            <a:endParaRPr lang="el-GR" altLang="en-US" sz="1600" dirty="0">
              <a:latin typeface="+mn-lt"/>
              <a:cs typeface="Times New Roman" panose="02020603050405020304" pitchFamily="18" charset="0"/>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ext Box 1">
            <a:extLst>
              <a:ext uri="{FF2B5EF4-FFF2-40B4-BE49-F238E27FC236}">
                <a16:creationId xmlns:a16="http://schemas.microsoft.com/office/drawing/2014/main" xmlns="" id="{D2277934-F02D-479C-BB5B-65E2783CD518}"/>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B81AF9AB-DC9E-4FAE-8AAB-52B4F0115B35}"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11</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196611" name="Text Box 2">
            <a:extLst>
              <a:ext uri="{FF2B5EF4-FFF2-40B4-BE49-F238E27FC236}">
                <a16:creationId xmlns:a16="http://schemas.microsoft.com/office/drawing/2014/main" xmlns="" id="{C374DF49-21A0-4C51-957C-D34F15D25C87}"/>
              </a:ext>
            </a:extLst>
          </p:cNvPr>
          <p:cNvSpPr txBox="1">
            <a:spLocks noChangeArrowheads="1"/>
          </p:cNvSpPr>
          <p:nvPr/>
        </p:nvSpPr>
        <p:spPr bwMode="auto">
          <a:xfrm>
            <a:off x="1524000" y="-100013"/>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b="1" u="sng" dirty="0">
                <a:latin typeface="+mj-lt"/>
                <a:cs typeface="Times New Roman" panose="02020603050405020304" pitchFamily="18" charset="0"/>
              </a:rPr>
              <a:t>Ορισμοί</a:t>
            </a:r>
          </a:p>
        </p:txBody>
      </p:sp>
      <p:sp>
        <p:nvSpPr>
          <p:cNvPr id="196612" name="Text Box 3">
            <a:extLst>
              <a:ext uri="{FF2B5EF4-FFF2-40B4-BE49-F238E27FC236}">
                <a16:creationId xmlns:a16="http://schemas.microsoft.com/office/drawing/2014/main" xmlns="" id="{A4B12694-AF91-4204-B1A8-E4B25F6694BF}"/>
              </a:ext>
            </a:extLst>
          </p:cNvPr>
          <p:cNvSpPr txBox="1">
            <a:spLocks noChangeArrowheads="1"/>
          </p:cNvSpPr>
          <p:nvPr/>
        </p:nvSpPr>
        <p:spPr bwMode="auto">
          <a:xfrm>
            <a:off x="854765" y="1196975"/>
            <a:ext cx="10913165" cy="490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1313" indent="-341313">
              <a:spcBef>
                <a:spcPts val="8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9pPr>
          </a:lstStyle>
          <a:p>
            <a:pPr algn="just">
              <a:lnSpc>
                <a:spcPct val="150000"/>
              </a:lnSpc>
              <a:spcBef>
                <a:spcPts val="700"/>
              </a:spcBef>
              <a:buFont typeface="Arial" panose="020B0604020202020204" pitchFamily="34" charset="0"/>
              <a:buChar char="•"/>
            </a:pPr>
            <a:r>
              <a:rPr lang="el-GR" altLang="en-US" sz="2000" b="1" dirty="0" err="1">
                <a:latin typeface="+mj-lt"/>
                <a:cs typeface="Times New Roman" panose="02020603050405020304" pitchFamily="18" charset="0"/>
              </a:rPr>
              <a:t>Ενδεχόµενη</a:t>
            </a:r>
            <a:r>
              <a:rPr lang="el-GR" altLang="en-US" sz="2000" b="1" dirty="0">
                <a:latin typeface="+mj-lt"/>
                <a:cs typeface="Times New Roman" panose="02020603050405020304" pitchFamily="18" charset="0"/>
              </a:rPr>
              <a:t> Απαίτηση, </a:t>
            </a:r>
            <a:r>
              <a:rPr lang="el-GR" altLang="en-US" sz="2000" dirty="0">
                <a:latin typeface="+mj-lt"/>
                <a:cs typeface="Times New Roman" panose="02020603050405020304" pitchFamily="18" charset="0"/>
              </a:rPr>
              <a:t>είναι µία πιθανή απαίτηση που προκύπτει από γεγονότα του παρελθόντος και της οποίας </a:t>
            </a:r>
            <a:r>
              <a:rPr lang="el-GR" altLang="en-US" sz="2000" b="1" dirty="0">
                <a:latin typeface="+mj-lt"/>
                <a:cs typeface="Times New Roman" panose="02020603050405020304" pitchFamily="18" charset="0"/>
              </a:rPr>
              <a:t>η ύπαρξη θα επιβεβαιωθεί µόνο από την </a:t>
            </a:r>
            <a:r>
              <a:rPr lang="el-GR" altLang="en-US" sz="2000" b="1" dirty="0" err="1">
                <a:latin typeface="+mj-lt"/>
                <a:cs typeface="Times New Roman" panose="02020603050405020304" pitchFamily="18" charset="0"/>
              </a:rPr>
              <a:t>πραγµατοποίηση</a:t>
            </a:r>
            <a:r>
              <a:rPr lang="el-GR" altLang="en-US" sz="2000" b="1" dirty="0">
                <a:latin typeface="+mj-lt"/>
                <a:cs typeface="Times New Roman" panose="02020603050405020304" pitchFamily="18" charset="0"/>
              </a:rPr>
              <a:t> ή τη µη </a:t>
            </a:r>
            <a:r>
              <a:rPr lang="el-GR" altLang="en-US" sz="2000" b="1" dirty="0" err="1">
                <a:latin typeface="+mj-lt"/>
                <a:cs typeface="Times New Roman" panose="02020603050405020304" pitchFamily="18" charset="0"/>
              </a:rPr>
              <a:t>πραγµατοποίηση</a:t>
            </a:r>
            <a:r>
              <a:rPr lang="el-GR" altLang="en-US" sz="2000" b="1" dirty="0">
                <a:latin typeface="+mj-lt"/>
                <a:cs typeface="Times New Roman" panose="02020603050405020304" pitchFamily="18" charset="0"/>
              </a:rPr>
              <a:t> </a:t>
            </a:r>
            <a:r>
              <a:rPr lang="el-GR" altLang="en-US" sz="2000" dirty="0">
                <a:latin typeface="+mj-lt"/>
                <a:cs typeface="Times New Roman" panose="02020603050405020304" pitchFamily="18" charset="0"/>
              </a:rPr>
              <a:t>ενός ή περισσοτέρων αβέβαιων µ</a:t>
            </a:r>
            <a:r>
              <a:rPr lang="el-GR" altLang="en-US" sz="2000" dirty="0" err="1">
                <a:latin typeface="+mj-lt"/>
                <a:cs typeface="Times New Roman" panose="02020603050405020304" pitchFamily="18" charset="0"/>
              </a:rPr>
              <a:t>ελλοντικών</a:t>
            </a:r>
            <a:r>
              <a:rPr lang="el-GR" altLang="en-US" sz="2000" dirty="0">
                <a:latin typeface="+mj-lt"/>
                <a:cs typeface="Times New Roman" panose="02020603050405020304" pitchFamily="18" charset="0"/>
              </a:rPr>
              <a:t> γεγονότων όχι καθ’ ολοκληρίαν µ</a:t>
            </a:r>
            <a:r>
              <a:rPr lang="el-GR" altLang="en-US" sz="2000" dirty="0" err="1">
                <a:latin typeface="+mj-lt"/>
                <a:cs typeface="Times New Roman" panose="02020603050405020304" pitchFamily="18" charset="0"/>
              </a:rPr>
              <a:t>έσα</a:t>
            </a:r>
            <a:r>
              <a:rPr lang="el-GR" altLang="en-US" sz="2000" dirty="0">
                <a:latin typeface="+mj-lt"/>
                <a:cs typeface="Times New Roman" panose="02020603050405020304" pitchFamily="18" charset="0"/>
              </a:rPr>
              <a:t> στον έλεγχο της επιχείρησης.</a:t>
            </a:r>
          </a:p>
          <a:p>
            <a:pPr algn="just">
              <a:lnSpc>
                <a:spcPct val="150000"/>
              </a:lnSpc>
              <a:spcBef>
                <a:spcPts val="700"/>
              </a:spcBef>
              <a:buFont typeface="Arial" panose="020B0604020202020204" pitchFamily="34" charset="0"/>
              <a:buChar char="•"/>
            </a:pPr>
            <a:r>
              <a:rPr lang="el-GR" altLang="en-US" sz="2000" b="1" dirty="0">
                <a:latin typeface="+mj-lt"/>
                <a:cs typeface="Times New Roman" panose="02020603050405020304" pitchFamily="18" charset="0"/>
              </a:rPr>
              <a:t>Επαχθής </a:t>
            </a:r>
            <a:r>
              <a:rPr lang="el-GR" altLang="en-US" sz="2000" b="1" dirty="0" err="1">
                <a:latin typeface="+mj-lt"/>
                <a:cs typeface="Times New Roman" panose="02020603050405020304" pitchFamily="18" charset="0"/>
              </a:rPr>
              <a:t>σύµβαση</a:t>
            </a:r>
            <a:r>
              <a:rPr lang="el-GR" altLang="en-US" sz="2000" b="1" dirty="0">
                <a:latin typeface="+mj-lt"/>
                <a:cs typeface="Times New Roman" panose="02020603050405020304" pitchFamily="18" charset="0"/>
              </a:rPr>
              <a:t>, </a:t>
            </a:r>
            <a:r>
              <a:rPr lang="el-GR" altLang="en-US" sz="2000" dirty="0">
                <a:latin typeface="+mj-lt"/>
                <a:cs typeface="Times New Roman" panose="02020603050405020304" pitchFamily="18" charset="0"/>
              </a:rPr>
              <a:t>είναι µία </a:t>
            </a:r>
            <a:r>
              <a:rPr lang="el-GR" altLang="en-US" sz="2000" dirty="0" err="1">
                <a:latin typeface="+mj-lt"/>
                <a:cs typeface="Times New Roman" panose="02020603050405020304" pitchFamily="18" charset="0"/>
              </a:rPr>
              <a:t>σύµβαση</a:t>
            </a:r>
            <a:r>
              <a:rPr lang="el-GR" altLang="en-US" sz="2000" dirty="0">
                <a:latin typeface="+mj-lt"/>
                <a:cs typeface="Times New Roman" panose="02020603050405020304" pitchFamily="18" charset="0"/>
              </a:rPr>
              <a:t> στην οποία τα αναπόφευκτα έξοδα εκπληρώσεως των υποχρεώσεων, </a:t>
            </a:r>
            <a:r>
              <a:rPr lang="el-GR" altLang="en-US" sz="2000" dirty="0" err="1">
                <a:latin typeface="+mj-lt"/>
                <a:cs typeface="Times New Roman" panose="02020603050405020304" pitchFamily="18" charset="0"/>
              </a:rPr>
              <a:t>σύµφωνα</a:t>
            </a:r>
            <a:r>
              <a:rPr lang="el-GR" altLang="en-US" sz="2000" dirty="0">
                <a:latin typeface="+mj-lt"/>
                <a:cs typeface="Times New Roman" panose="02020603050405020304" pitchFamily="18" charset="0"/>
              </a:rPr>
              <a:t> µε τη </a:t>
            </a:r>
            <a:r>
              <a:rPr lang="el-GR" altLang="en-US" sz="2000" dirty="0" err="1">
                <a:latin typeface="+mj-lt"/>
                <a:cs typeface="Times New Roman" panose="02020603050405020304" pitchFamily="18" charset="0"/>
              </a:rPr>
              <a:t>σύµβαση</a:t>
            </a:r>
            <a:r>
              <a:rPr lang="el-GR" altLang="en-US" sz="2000" dirty="0">
                <a:latin typeface="+mj-lt"/>
                <a:cs typeface="Times New Roman" panose="02020603050405020304" pitchFamily="18" charset="0"/>
              </a:rPr>
              <a:t>, υπερβαίνουν τα </a:t>
            </a:r>
            <a:r>
              <a:rPr lang="el-GR" altLang="en-US" sz="2000" dirty="0" err="1">
                <a:latin typeface="+mj-lt"/>
                <a:cs typeface="Times New Roman" panose="02020603050405020304" pitchFamily="18" charset="0"/>
              </a:rPr>
              <a:t>οικονοµικά</a:t>
            </a:r>
            <a:r>
              <a:rPr lang="el-GR" altLang="en-US" sz="2000" dirty="0">
                <a:latin typeface="+mj-lt"/>
                <a:cs typeface="Times New Roman" panose="02020603050405020304" pitchFamily="18" charset="0"/>
              </a:rPr>
              <a:t> οφέλη που </a:t>
            </a:r>
            <a:r>
              <a:rPr lang="el-GR" altLang="en-US" sz="2000" dirty="0" err="1">
                <a:latin typeface="+mj-lt"/>
                <a:cs typeface="Times New Roman" panose="02020603050405020304" pitchFamily="18" charset="0"/>
              </a:rPr>
              <a:t>αναµένεται</a:t>
            </a:r>
            <a:r>
              <a:rPr lang="el-GR" altLang="en-US" sz="2000" dirty="0">
                <a:latin typeface="+mj-lt"/>
                <a:cs typeface="Times New Roman" panose="02020603050405020304" pitchFamily="18" charset="0"/>
              </a:rPr>
              <a:t> να ληφθούν </a:t>
            </a:r>
            <a:r>
              <a:rPr lang="el-GR" altLang="en-US" sz="2000" dirty="0" err="1">
                <a:latin typeface="+mj-lt"/>
                <a:cs typeface="Times New Roman" panose="02020603050405020304" pitchFamily="18" charset="0"/>
              </a:rPr>
              <a:t>σύµφωνα</a:t>
            </a:r>
            <a:r>
              <a:rPr lang="el-GR" altLang="en-US" sz="2000" dirty="0">
                <a:latin typeface="+mj-lt"/>
                <a:cs typeface="Times New Roman" panose="02020603050405020304" pitchFamily="18" charset="0"/>
              </a:rPr>
              <a:t> µε αυτή.</a:t>
            </a:r>
          </a:p>
          <a:p>
            <a:pPr>
              <a:lnSpc>
                <a:spcPct val="80000"/>
              </a:lnSpc>
              <a:spcBef>
                <a:spcPts val="700"/>
              </a:spcBef>
              <a:buNone/>
            </a:pPr>
            <a:endParaRPr lang="el-GR" altLang="en-US" sz="28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ext Box 1">
            <a:extLst>
              <a:ext uri="{FF2B5EF4-FFF2-40B4-BE49-F238E27FC236}">
                <a16:creationId xmlns:a16="http://schemas.microsoft.com/office/drawing/2014/main" xmlns="" id="{687544BC-D395-402F-9C5A-711F512E07AD}"/>
              </a:ext>
            </a:extLst>
          </p:cNvPr>
          <p:cNvSpPr txBox="1">
            <a:spLocks noChangeArrowheads="1"/>
          </p:cNvSpPr>
          <p:nvPr/>
        </p:nvSpPr>
        <p:spPr bwMode="auto">
          <a:xfrm>
            <a:off x="8077200" y="6356351"/>
            <a:ext cx="2133600" cy="365125"/>
          </a:xfrm>
          <a:prstGeom prst="rect">
            <a:avLst/>
          </a:prstGeom>
          <a:noFill/>
          <a:ln w="9525">
            <a:noFill/>
            <a:round/>
            <a:headEnd/>
            <a:tailEnd/>
          </a:ln>
          <a:effec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defRPr/>
            </a:pPr>
            <a:fld id="{079C4AD5-CC12-40E0-B92F-11A517C20A2C}" type="slidenum">
              <a:rPr lang="el-GR" altLang="en-US" sz="1200">
                <a:solidFill>
                  <a:srgbClr val="898989"/>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pPr algn="r" eaLnBrk="1" hangingPunct="1">
                <a:spcBef>
                  <a:spcPct val="0"/>
                </a:spcBef>
                <a:buClrTx/>
                <a:buFontTx/>
                <a:buNone/>
                <a:defRPr/>
              </a:pPr>
              <a:t>12</a:t>
            </a:fld>
            <a:endParaRPr lang="el-GR" altLang="en-US" sz="1200">
              <a:solidFill>
                <a:srgbClr val="898989"/>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102402" name="Text Box 2">
            <a:extLst>
              <a:ext uri="{FF2B5EF4-FFF2-40B4-BE49-F238E27FC236}">
                <a16:creationId xmlns:a16="http://schemas.microsoft.com/office/drawing/2014/main" xmlns="" id="{17E825AC-4CC1-43D0-A7B9-EADF8F0E0FB3}"/>
              </a:ext>
            </a:extLst>
          </p:cNvPr>
          <p:cNvSpPr txBox="1">
            <a:spLocks noChangeArrowheads="1"/>
          </p:cNvSpPr>
          <p:nvPr/>
        </p:nvSpPr>
        <p:spPr bwMode="auto">
          <a:xfrm>
            <a:off x="3359150" y="304800"/>
            <a:ext cx="7981398" cy="1371600"/>
          </a:xfrm>
          <a:prstGeom prst="rect">
            <a:avLst/>
          </a:prstGeom>
          <a:noFill/>
          <a:ln w="9525">
            <a:noFill/>
            <a:round/>
            <a:headEnd/>
            <a:tailEnd/>
          </a:ln>
          <a:effectLst/>
        </p:spPr>
        <p:txBody>
          <a:bodyPr anchor="ctr"/>
          <a:lstStyle/>
          <a:p>
            <a:pPr algn="just">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3200" b="1" u="sng" dirty="0">
                <a:solidFill>
                  <a:srgbClr val="000000"/>
                </a:solidFill>
                <a:effectLst>
                  <a:outerShdw blurRad="38100" dist="38100" dir="2700000" algn="tl">
                    <a:srgbClr val="C0C0C0"/>
                  </a:outerShdw>
                </a:effectLst>
                <a:latin typeface="+mj-lt"/>
                <a:cs typeface="Times New Roman" pitchFamily="16" charset="0"/>
              </a:rPr>
              <a:t>Πρόβλεψη ή ενδεχόμενη υποχρέωση</a:t>
            </a:r>
          </a:p>
        </p:txBody>
      </p:sp>
      <p:sp>
        <p:nvSpPr>
          <p:cNvPr id="198660" name="Rectangle 3">
            <a:extLst>
              <a:ext uri="{FF2B5EF4-FFF2-40B4-BE49-F238E27FC236}">
                <a16:creationId xmlns:a16="http://schemas.microsoft.com/office/drawing/2014/main" xmlns="" id="{E7A3CE8A-3234-4A75-970B-5D239D3FF2B5}"/>
              </a:ext>
            </a:extLst>
          </p:cNvPr>
          <p:cNvSpPr>
            <a:spLocks noChangeArrowheads="1"/>
          </p:cNvSpPr>
          <p:nvPr/>
        </p:nvSpPr>
        <p:spPr bwMode="auto">
          <a:xfrm>
            <a:off x="2286000" y="2514600"/>
            <a:ext cx="78486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02404" name="Rectangle 4">
            <a:extLst>
              <a:ext uri="{FF2B5EF4-FFF2-40B4-BE49-F238E27FC236}">
                <a16:creationId xmlns:a16="http://schemas.microsoft.com/office/drawing/2014/main" xmlns="" id="{FF8A6542-E4A5-4367-9D76-3335E66993FD}"/>
              </a:ext>
            </a:extLst>
          </p:cNvPr>
          <p:cNvSpPr>
            <a:spLocks noChangeArrowheads="1"/>
          </p:cNvSpPr>
          <p:nvPr/>
        </p:nvSpPr>
        <p:spPr bwMode="auto">
          <a:xfrm>
            <a:off x="2514600" y="2362200"/>
            <a:ext cx="7469188" cy="1371600"/>
          </a:xfrm>
          <a:prstGeom prst="rect">
            <a:avLst/>
          </a:prstGeom>
          <a:noFill/>
          <a:ln w="38160" cap="sq">
            <a:solidFill>
              <a:srgbClr val="FFFFFF"/>
            </a:solidFill>
            <a:miter lim="800000"/>
            <a:headEnd/>
            <a:tailEnd/>
          </a:ln>
          <a:effectLst>
            <a:outerShdw dist="17819" dir="2700000" algn="ctr" rotWithShape="0">
              <a:srgbClr val="999999"/>
            </a:outerShdw>
          </a:effectLst>
        </p:spPr>
        <p:txBody>
          <a:bodyPr wrap="none" anchor="ctr"/>
          <a:lstStyle/>
          <a:p>
            <a:pPr eaLnBrk="1" hangingPunct="1">
              <a:buClr>
                <a:srgbClr val="000000"/>
              </a:buClr>
              <a:buSzPct val="100000"/>
              <a:buFont typeface="Times New Roman" pitchFamily="16" charset="0"/>
              <a:buNone/>
              <a:defRPr/>
            </a:pPr>
            <a:endParaRPr lang="en-US">
              <a:latin typeface="Arial" charset="0"/>
              <a:cs typeface="Arial" charset="0"/>
            </a:endParaRPr>
          </a:p>
        </p:txBody>
      </p:sp>
      <p:sp>
        <p:nvSpPr>
          <p:cNvPr id="102405" name="Text Box 5">
            <a:extLst>
              <a:ext uri="{FF2B5EF4-FFF2-40B4-BE49-F238E27FC236}">
                <a16:creationId xmlns:a16="http://schemas.microsoft.com/office/drawing/2014/main" xmlns="" id="{482A36BF-73DC-4C49-8A05-884E4253A496}"/>
              </a:ext>
            </a:extLst>
          </p:cNvPr>
          <p:cNvSpPr txBox="1">
            <a:spLocks noChangeArrowheads="1"/>
          </p:cNvSpPr>
          <p:nvPr/>
        </p:nvSpPr>
        <p:spPr bwMode="auto">
          <a:xfrm>
            <a:off x="2743201" y="2894013"/>
            <a:ext cx="1552575" cy="398462"/>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a:solidFill>
                  <a:srgbClr val="FFC000"/>
                </a:solidFill>
                <a:effectLst>
                  <a:outerShdw blurRad="38100" dist="38100" dir="2700000" algn="tl">
                    <a:srgbClr val="C0C0C0"/>
                  </a:outerShdw>
                </a:effectLst>
                <a:latin typeface="Times New Roman" pitchFamily="16" charset="0"/>
                <a:cs typeface="Times New Roman" pitchFamily="16" charset="0"/>
              </a:rPr>
              <a:t>Πρόβλεψη</a:t>
            </a:r>
          </a:p>
        </p:txBody>
      </p:sp>
      <p:sp>
        <p:nvSpPr>
          <p:cNvPr id="102406" name="Text Box 6">
            <a:extLst>
              <a:ext uri="{FF2B5EF4-FFF2-40B4-BE49-F238E27FC236}">
                <a16:creationId xmlns:a16="http://schemas.microsoft.com/office/drawing/2014/main" xmlns="" id="{A4FE99DD-B884-4E43-A3CF-8E7F8CD6B6E3}"/>
              </a:ext>
            </a:extLst>
          </p:cNvPr>
          <p:cNvSpPr txBox="1">
            <a:spLocks noChangeArrowheads="1"/>
          </p:cNvSpPr>
          <p:nvPr/>
        </p:nvSpPr>
        <p:spPr bwMode="auto">
          <a:xfrm>
            <a:off x="4367214" y="2359026"/>
            <a:ext cx="1957387" cy="1312863"/>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i="1">
                <a:solidFill>
                  <a:srgbClr val="FF0000"/>
                </a:solidFill>
                <a:effectLst>
                  <a:outerShdw blurRad="38100" dist="38100" dir="2700000" algn="tl">
                    <a:srgbClr val="C0C0C0"/>
                  </a:outerShdw>
                </a:effectLst>
                <a:latin typeface="Times New Roman" pitchFamily="16" charset="0"/>
                <a:cs typeface="Times New Roman" pitchFamily="16" charset="0"/>
              </a:rPr>
              <a:t>παρόν</a:t>
            </a:r>
            <a:r>
              <a:rPr lang="en-US" sz="2000" i="1">
                <a:solidFill>
                  <a:srgbClr val="FFFF66"/>
                </a:solidFill>
                <a:effectLst>
                  <a:outerShdw blurRad="38100" dist="38100" dir="2700000" algn="tl">
                    <a:srgbClr val="C0C0C0"/>
                  </a:outerShdw>
                </a:effectLst>
                <a:latin typeface="Times New Roman" pitchFamily="16" charset="0"/>
                <a:cs typeface="Times New Roman" pitchFamily="16" charset="0"/>
              </a:rPr>
              <a:t> </a:t>
            </a:r>
            <a:r>
              <a:rPr lang="el-GR" sz="2000" b="1">
                <a:solidFill>
                  <a:srgbClr val="FFC000"/>
                </a:solidFill>
                <a:effectLst>
                  <a:outerShdw blurRad="38100" dist="38100" dir="2700000" algn="tl">
                    <a:srgbClr val="C0C0C0"/>
                  </a:outerShdw>
                </a:effectLst>
                <a:latin typeface="Times New Roman" pitchFamily="16" charset="0"/>
                <a:cs typeface="Times New Roman" pitchFamily="16" charset="0"/>
              </a:rPr>
              <a:t>Υποχρέωση από γεγονός παρελθόντος</a:t>
            </a:r>
          </a:p>
        </p:txBody>
      </p:sp>
      <p:sp>
        <p:nvSpPr>
          <p:cNvPr id="102407" name="Text Box 7">
            <a:extLst>
              <a:ext uri="{FF2B5EF4-FFF2-40B4-BE49-F238E27FC236}">
                <a16:creationId xmlns:a16="http://schemas.microsoft.com/office/drawing/2014/main" xmlns="" id="{C5BA3043-B423-410E-B9EB-929D4A4BDA36}"/>
              </a:ext>
            </a:extLst>
          </p:cNvPr>
          <p:cNvSpPr txBox="1">
            <a:spLocks noChangeArrowheads="1"/>
          </p:cNvSpPr>
          <p:nvPr/>
        </p:nvSpPr>
        <p:spPr bwMode="auto">
          <a:xfrm>
            <a:off x="6553200" y="2741613"/>
            <a:ext cx="1600200" cy="703262"/>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a:solidFill>
                  <a:srgbClr val="FFC000"/>
                </a:solidFill>
                <a:effectLst>
                  <a:outerShdw blurRad="38100" dist="38100" dir="2700000" algn="tl">
                    <a:srgbClr val="C0C0C0"/>
                  </a:outerShdw>
                </a:effectLst>
                <a:latin typeface="Times New Roman" pitchFamily="16" charset="0"/>
                <a:cs typeface="Times New Roman" pitchFamily="16" charset="0"/>
              </a:rPr>
              <a:t>Πιθανή εκρόή</a:t>
            </a:r>
          </a:p>
        </p:txBody>
      </p:sp>
      <p:sp>
        <p:nvSpPr>
          <p:cNvPr id="102408" name="Text Box 8">
            <a:extLst>
              <a:ext uri="{FF2B5EF4-FFF2-40B4-BE49-F238E27FC236}">
                <a16:creationId xmlns:a16="http://schemas.microsoft.com/office/drawing/2014/main" xmlns="" id="{09617DCA-CB61-48BF-8354-7029A0C51B96}"/>
              </a:ext>
            </a:extLst>
          </p:cNvPr>
          <p:cNvSpPr txBox="1">
            <a:spLocks noChangeArrowheads="1"/>
          </p:cNvSpPr>
          <p:nvPr/>
        </p:nvSpPr>
        <p:spPr bwMode="auto">
          <a:xfrm>
            <a:off x="8112126" y="2706688"/>
            <a:ext cx="1800225" cy="703262"/>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a:solidFill>
                  <a:srgbClr val="FFC000"/>
                </a:solidFill>
                <a:effectLst>
                  <a:outerShdw blurRad="38100" dist="38100" dir="2700000" algn="tl">
                    <a:srgbClr val="C0C0C0"/>
                  </a:outerShdw>
                </a:effectLst>
                <a:latin typeface="Times New Roman" pitchFamily="16" charset="0"/>
                <a:cs typeface="Times New Roman" pitchFamily="16" charset="0"/>
              </a:rPr>
              <a:t>Δυνατότητα μέτρησης</a:t>
            </a:r>
          </a:p>
        </p:txBody>
      </p:sp>
      <p:sp>
        <p:nvSpPr>
          <p:cNvPr id="102409" name="Text Box 9">
            <a:extLst>
              <a:ext uri="{FF2B5EF4-FFF2-40B4-BE49-F238E27FC236}">
                <a16:creationId xmlns:a16="http://schemas.microsoft.com/office/drawing/2014/main" xmlns="" id="{E5A62B30-CADF-4058-B1C5-550EC9E35307}"/>
              </a:ext>
            </a:extLst>
          </p:cNvPr>
          <p:cNvSpPr txBox="1">
            <a:spLocks noChangeArrowheads="1"/>
          </p:cNvSpPr>
          <p:nvPr/>
        </p:nvSpPr>
        <p:spPr bwMode="auto">
          <a:xfrm>
            <a:off x="4191000" y="2816226"/>
            <a:ext cx="381000" cy="460375"/>
          </a:xfrm>
          <a:prstGeom prst="rect">
            <a:avLst/>
          </a:prstGeom>
          <a:noFill/>
          <a:ln w="9525">
            <a:noFill/>
            <a:round/>
            <a:headEnd/>
            <a:tailEnd/>
          </a:ln>
          <a:effectLst/>
        </p:spPr>
        <p:txBody>
          <a:bodyPr lIns="90000" tIns="46800" rIns="90000" bIns="46800" anchor="b">
            <a:spAutoFit/>
          </a:bodyPr>
          <a:lstStyle/>
          <a:p>
            <a:pPr algn="ctr">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400" b="1">
                <a:solidFill>
                  <a:srgbClr val="000000"/>
                </a:solidFill>
                <a:effectLst>
                  <a:outerShdw blurRad="38100" dist="38100" dir="2700000" algn="tl">
                    <a:srgbClr val="C0C0C0"/>
                  </a:outerShdw>
                </a:effectLst>
                <a:latin typeface="Times New Roman" pitchFamily="16" charset="0"/>
                <a:cs typeface="Times New Roman" pitchFamily="16" charset="0"/>
              </a:rPr>
              <a:t>=</a:t>
            </a:r>
          </a:p>
        </p:txBody>
      </p:sp>
      <p:sp>
        <p:nvSpPr>
          <p:cNvPr id="102410" name="Text Box 10">
            <a:extLst>
              <a:ext uri="{FF2B5EF4-FFF2-40B4-BE49-F238E27FC236}">
                <a16:creationId xmlns:a16="http://schemas.microsoft.com/office/drawing/2014/main" xmlns="" id="{7F21E9DA-C263-4428-AC72-DA59A620F80E}"/>
              </a:ext>
            </a:extLst>
          </p:cNvPr>
          <p:cNvSpPr txBox="1">
            <a:spLocks noChangeArrowheads="1"/>
          </p:cNvSpPr>
          <p:nvPr/>
        </p:nvSpPr>
        <p:spPr bwMode="auto">
          <a:xfrm>
            <a:off x="7924800" y="2816226"/>
            <a:ext cx="381000" cy="460375"/>
          </a:xfrm>
          <a:prstGeom prst="rect">
            <a:avLst/>
          </a:prstGeom>
          <a:noFill/>
          <a:ln w="9525">
            <a:noFill/>
            <a:round/>
            <a:headEnd/>
            <a:tailEnd/>
          </a:ln>
          <a:effectLst/>
        </p:spPr>
        <p:txBody>
          <a:bodyPr lIns="90000" tIns="46800" rIns="90000" bIns="46800" anchor="b">
            <a:spAutoFit/>
          </a:bodyPr>
          <a:lstStyle/>
          <a:p>
            <a:pPr algn="ctr">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400" b="1">
                <a:solidFill>
                  <a:srgbClr val="000000"/>
                </a:solidFill>
                <a:effectLst>
                  <a:outerShdw blurRad="38100" dist="38100" dir="2700000" algn="tl">
                    <a:srgbClr val="C0C0C0"/>
                  </a:outerShdw>
                </a:effectLst>
                <a:latin typeface="Times New Roman" pitchFamily="16" charset="0"/>
                <a:cs typeface="Times New Roman" pitchFamily="16" charset="0"/>
              </a:rPr>
              <a:t>+</a:t>
            </a:r>
          </a:p>
        </p:txBody>
      </p:sp>
      <p:sp>
        <p:nvSpPr>
          <p:cNvPr id="102411" name="Text Box 11">
            <a:extLst>
              <a:ext uri="{FF2B5EF4-FFF2-40B4-BE49-F238E27FC236}">
                <a16:creationId xmlns:a16="http://schemas.microsoft.com/office/drawing/2014/main" xmlns="" id="{FFA378B1-E2CB-46C3-951E-0DBB5FEB0BFC}"/>
              </a:ext>
            </a:extLst>
          </p:cNvPr>
          <p:cNvSpPr txBox="1">
            <a:spLocks noChangeArrowheads="1"/>
          </p:cNvSpPr>
          <p:nvPr/>
        </p:nvSpPr>
        <p:spPr bwMode="auto">
          <a:xfrm>
            <a:off x="6172200" y="2816226"/>
            <a:ext cx="381000" cy="460375"/>
          </a:xfrm>
          <a:prstGeom prst="rect">
            <a:avLst/>
          </a:prstGeom>
          <a:noFill/>
          <a:ln w="9525">
            <a:noFill/>
            <a:round/>
            <a:headEnd/>
            <a:tailEnd/>
          </a:ln>
          <a:effectLst/>
        </p:spPr>
        <p:txBody>
          <a:bodyPr lIns="90000" tIns="46800" rIns="90000" bIns="46800" anchor="b">
            <a:spAutoFit/>
          </a:bodyPr>
          <a:lstStyle/>
          <a:p>
            <a:pPr algn="ctr">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400" b="1">
                <a:solidFill>
                  <a:srgbClr val="000000"/>
                </a:solidFill>
                <a:effectLst>
                  <a:outerShdw blurRad="38100" dist="38100" dir="2700000" algn="tl">
                    <a:srgbClr val="C0C0C0"/>
                  </a:outerShdw>
                </a:effectLst>
                <a:latin typeface="Times New Roman" pitchFamily="16" charset="0"/>
                <a:cs typeface="Times New Roman" pitchFamily="16" charset="0"/>
              </a:rPr>
              <a:t>+</a:t>
            </a:r>
          </a:p>
        </p:txBody>
      </p:sp>
      <p:sp>
        <p:nvSpPr>
          <p:cNvPr id="102412" name="Rectangle 12">
            <a:extLst>
              <a:ext uri="{FF2B5EF4-FFF2-40B4-BE49-F238E27FC236}">
                <a16:creationId xmlns:a16="http://schemas.microsoft.com/office/drawing/2014/main" xmlns="" id="{442933D0-92E2-4277-8EA7-F27460F9B4B5}"/>
              </a:ext>
            </a:extLst>
          </p:cNvPr>
          <p:cNvSpPr>
            <a:spLocks noChangeArrowheads="1"/>
          </p:cNvSpPr>
          <p:nvPr/>
        </p:nvSpPr>
        <p:spPr bwMode="auto">
          <a:xfrm>
            <a:off x="2514600" y="4267200"/>
            <a:ext cx="7469188" cy="1371600"/>
          </a:xfrm>
          <a:prstGeom prst="rect">
            <a:avLst/>
          </a:prstGeom>
          <a:noFill/>
          <a:ln w="38160" cap="sq">
            <a:solidFill>
              <a:srgbClr val="FFFFFF"/>
            </a:solidFill>
            <a:miter lim="800000"/>
            <a:headEnd/>
            <a:tailEnd/>
          </a:ln>
          <a:effectLst>
            <a:outerShdw dist="17819" dir="2700000" algn="ctr" rotWithShape="0">
              <a:srgbClr val="999999"/>
            </a:outerShdw>
          </a:effectLst>
        </p:spPr>
        <p:txBody>
          <a:bodyPr wrap="none" anchor="ctr"/>
          <a:lstStyle/>
          <a:p>
            <a:pPr eaLnBrk="1" hangingPunct="1">
              <a:buClr>
                <a:srgbClr val="000000"/>
              </a:buClr>
              <a:buSzPct val="100000"/>
              <a:buFont typeface="Times New Roman" pitchFamily="16" charset="0"/>
              <a:buNone/>
              <a:defRPr/>
            </a:pPr>
            <a:endParaRPr lang="en-US">
              <a:latin typeface="Arial" charset="0"/>
              <a:cs typeface="Arial" charset="0"/>
            </a:endParaRPr>
          </a:p>
        </p:txBody>
      </p:sp>
      <p:sp>
        <p:nvSpPr>
          <p:cNvPr id="102413" name="Text Box 13">
            <a:extLst>
              <a:ext uri="{FF2B5EF4-FFF2-40B4-BE49-F238E27FC236}">
                <a16:creationId xmlns:a16="http://schemas.microsoft.com/office/drawing/2014/main" xmlns="" id="{BBE16369-4FC9-4138-B8CA-40F2063E405F}"/>
              </a:ext>
            </a:extLst>
          </p:cNvPr>
          <p:cNvSpPr txBox="1">
            <a:spLocks noChangeArrowheads="1"/>
          </p:cNvSpPr>
          <p:nvPr/>
        </p:nvSpPr>
        <p:spPr bwMode="auto">
          <a:xfrm>
            <a:off x="2351088" y="4570413"/>
            <a:ext cx="1839912" cy="703262"/>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dirty="0">
                <a:solidFill>
                  <a:srgbClr val="FFC000"/>
                </a:solidFill>
                <a:effectLst>
                  <a:outerShdw blurRad="38100" dist="38100" dir="2700000" algn="tl">
                    <a:srgbClr val="C0C0C0"/>
                  </a:outerShdw>
                </a:effectLst>
                <a:latin typeface="Times New Roman" pitchFamily="16" charset="0"/>
                <a:cs typeface="Times New Roman" pitchFamily="16" charset="0"/>
              </a:rPr>
              <a:t>Ενδεχόμενη υποχρέωση</a:t>
            </a:r>
          </a:p>
        </p:txBody>
      </p:sp>
      <p:sp>
        <p:nvSpPr>
          <p:cNvPr id="102414" name="Text Box 14">
            <a:extLst>
              <a:ext uri="{FF2B5EF4-FFF2-40B4-BE49-F238E27FC236}">
                <a16:creationId xmlns:a16="http://schemas.microsoft.com/office/drawing/2014/main" xmlns="" id="{3807E064-AD39-47DD-ADD7-6D4B6512AF8D}"/>
              </a:ext>
            </a:extLst>
          </p:cNvPr>
          <p:cNvSpPr txBox="1">
            <a:spLocks noChangeArrowheads="1"/>
          </p:cNvSpPr>
          <p:nvPr/>
        </p:nvSpPr>
        <p:spPr bwMode="auto">
          <a:xfrm>
            <a:off x="6553200" y="4646613"/>
            <a:ext cx="1600200" cy="703262"/>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a:solidFill>
                  <a:srgbClr val="FFC000"/>
                </a:solidFill>
                <a:effectLst>
                  <a:outerShdw blurRad="38100" dist="38100" dir="2700000" algn="tl">
                    <a:srgbClr val="C0C0C0"/>
                  </a:outerShdw>
                </a:effectLst>
                <a:latin typeface="Times New Roman" pitchFamily="16" charset="0"/>
                <a:cs typeface="Times New Roman" pitchFamily="16" charset="0"/>
              </a:rPr>
              <a:t>η εκροή δεν είναι πιθανή</a:t>
            </a:r>
          </a:p>
        </p:txBody>
      </p:sp>
      <p:sp>
        <p:nvSpPr>
          <p:cNvPr id="102415" name="Text Box 15">
            <a:extLst>
              <a:ext uri="{FF2B5EF4-FFF2-40B4-BE49-F238E27FC236}">
                <a16:creationId xmlns:a16="http://schemas.microsoft.com/office/drawing/2014/main" xmlns="" id="{DB8FBC02-4BA1-441E-AF10-98272B29C701}"/>
              </a:ext>
            </a:extLst>
          </p:cNvPr>
          <p:cNvSpPr txBox="1">
            <a:spLocks noChangeArrowheads="1"/>
          </p:cNvSpPr>
          <p:nvPr/>
        </p:nvSpPr>
        <p:spPr bwMode="auto">
          <a:xfrm>
            <a:off x="8472488" y="4506913"/>
            <a:ext cx="1524000" cy="703262"/>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i="1">
                <a:solidFill>
                  <a:srgbClr val="FF0000"/>
                </a:solidFill>
                <a:effectLst>
                  <a:outerShdw blurRad="38100" dist="38100" dir="2700000" algn="tl">
                    <a:srgbClr val="C0C0C0"/>
                  </a:outerShdw>
                </a:effectLst>
                <a:latin typeface="Times New Roman" pitchFamily="16" charset="0"/>
                <a:cs typeface="Times New Roman" pitchFamily="16" charset="0"/>
              </a:rPr>
              <a:t>Αδύνατη η μέτρηση</a:t>
            </a:r>
          </a:p>
        </p:txBody>
      </p:sp>
      <p:sp>
        <p:nvSpPr>
          <p:cNvPr id="102416" name="Text Box 16">
            <a:extLst>
              <a:ext uri="{FF2B5EF4-FFF2-40B4-BE49-F238E27FC236}">
                <a16:creationId xmlns:a16="http://schemas.microsoft.com/office/drawing/2014/main" xmlns="" id="{201D66B3-03FF-4513-ABFF-DA67892B54AF}"/>
              </a:ext>
            </a:extLst>
          </p:cNvPr>
          <p:cNvSpPr txBox="1">
            <a:spLocks noChangeArrowheads="1"/>
          </p:cNvSpPr>
          <p:nvPr/>
        </p:nvSpPr>
        <p:spPr bwMode="auto">
          <a:xfrm>
            <a:off x="4191000" y="4721226"/>
            <a:ext cx="381000" cy="460375"/>
          </a:xfrm>
          <a:prstGeom prst="rect">
            <a:avLst/>
          </a:prstGeom>
          <a:noFill/>
          <a:ln w="9525">
            <a:noFill/>
            <a:round/>
            <a:headEnd/>
            <a:tailEnd/>
          </a:ln>
          <a:effectLst/>
        </p:spPr>
        <p:txBody>
          <a:bodyPr lIns="90000" tIns="46800" rIns="90000" bIns="46800" anchor="b">
            <a:spAutoFit/>
          </a:bodyPr>
          <a:lstStyle/>
          <a:p>
            <a:pPr algn="ctr">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400" b="1">
                <a:solidFill>
                  <a:srgbClr val="000000"/>
                </a:solidFill>
                <a:effectLst>
                  <a:outerShdw blurRad="38100" dist="38100" dir="2700000" algn="tl">
                    <a:srgbClr val="C0C0C0"/>
                  </a:outerShdw>
                </a:effectLst>
                <a:latin typeface="Times New Roman" pitchFamily="16" charset="0"/>
                <a:cs typeface="Times New Roman" pitchFamily="16" charset="0"/>
              </a:rPr>
              <a:t>=</a:t>
            </a:r>
          </a:p>
        </p:txBody>
      </p:sp>
      <p:sp>
        <p:nvSpPr>
          <p:cNvPr id="102417" name="Text Box 17">
            <a:extLst>
              <a:ext uri="{FF2B5EF4-FFF2-40B4-BE49-F238E27FC236}">
                <a16:creationId xmlns:a16="http://schemas.microsoft.com/office/drawing/2014/main" xmlns="" id="{461A15FB-D055-4B8D-8B41-BB5D6DE28C30}"/>
              </a:ext>
            </a:extLst>
          </p:cNvPr>
          <p:cNvSpPr txBox="1">
            <a:spLocks noChangeArrowheads="1"/>
          </p:cNvSpPr>
          <p:nvPr/>
        </p:nvSpPr>
        <p:spPr bwMode="auto">
          <a:xfrm>
            <a:off x="6024563" y="4888491"/>
            <a:ext cx="792162" cy="340735"/>
          </a:xfrm>
          <a:prstGeom prst="rect">
            <a:avLst/>
          </a:prstGeom>
          <a:noFill/>
          <a:ln w="9525">
            <a:noFill/>
            <a:round/>
            <a:headEnd/>
            <a:tailEnd/>
          </a:ln>
          <a:effectLst/>
        </p:spPr>
        <p:txBody>
          <a:bodyPr lIns="90000" tIns="46800" rIns="90000" bIns="46800" anchor="b">
            <a:spAutoFit/>
          </a:bodyPr>
          <a:lstStyle/>
          <a:p>
            <a:pPr algn="ctr">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000000"/>
                </a:solidFill>
                <a:effectLst>
                  <a:outerShdw blurRad="38100" dist="38100" dir="2700000" algn="tl">
                    <a:srgbClr val="C0C0C0"/>
                  </a:outerShdw>
                </a:effectLst>
                <a:latin typeface="Times New Roman" pitchFamily="16" charset="0"/>
                <a:cs typeface="Times New Roman" pitchFamily="16" charset="0"/>
              </a:rPr>
              <a:t>Και/ή</a:t>
            </a:r>
          </a:p>
        </p:txBody>
      </p:sp>
      <p:sp>
        <p:nvSpPr>
          <p:cNvPr id="102418" name="Text Box 18">
            <a:extLst>
              <a:ext uri="{FF2B5EF4-FFF2-40B4-BE49-F238E27FC236}">
                <a16:creationId xmlns:a16="http://schemas.microsoft.com/office/drawing/2014/main" xmlns="" id="{24438F4F-DD91-4E86-9EEA-B8A959AAC02A}"/>
              </a:ext>
            </a:extLst>
          </p:cNvPr>
          <p:cNvSpPr txBox="1">
            <a:spLocks noChangeArrowheads="1"/>
          </p:cNvSpPr>
          <p:nvPr/>
        </p:nvSpPr>
        <p:spPr bwMode="auto">
          <a:xfrm>
            <a:off x="4440239" y="4289426"/>
            <a:ext cx="1736725" cy="1312863"/>
          </a:xfrm>
          <a:prstGeom prst="rect">
            <a:avLst/>
          </a:prstGeom>
          <a:noFill/>
          <a:ln w="9525">
            <a:noFill/>
            <a:round/>
            <a:headEnd/>
            <a:tailEnd/>
          </a:ln>
          <a:effectLst/>
        </p:spPr>
        <p:txBody>
          <a:bodyPr lIns="90000" tIns="46800" rIns="90000" bIns="46800" anchor="b">
            <a:spAutoFit/>
          </a:bodyPr>
          <a:lstStyle/>
          <a:p>
            <a:pPr algn="ctr">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i="1">
                <a:solidFill>
                  <a:srgbClr val="FF0000"/>
                </a:solidFill>
                <a:effectLst>
                  <a:outerShdw blurRad="38100" dist="38100" dir="2700000" algn="tl">
                    <a:srgbClr val="C0C0C0"/>
                  </a:outerShdw>
                </a:effectLst>
                <a:latin typeface="Times New Roman" pitchFamily="16" charset="0"/>
                <a:cs typeface="Times New Roman" pitchFamily="16" charset="0"/>
              </a:rPr>
              <a:t>πιθανόν</a:t>
            </a:r>
            <a:r>
              <a:rPr lang="en-US" sz="2000" b="1">
                <a:solidFill>
                  <a:srgbClr val="FFFF66"/>
                </a:solidFill>
                <a:effectLst>
                  <a:outerShdw blurRad="38100" dist="38100" dir="2700000" algn="tl">
                    <a:srgbClr val="C0C0C0"/>
                  </a:outerShdw>
                </a:effectLst>
                <a:latin typeface="Times New Roman" pitchFamily="16" charset="0"/>
                <a:cs typeface="Times New Roman" pitchFamily="16" charset="0"/>
              </a:rPr>
              <a:t> </a:t>
            </a:r>
            <a:r>
              <a:rPr lang="el-GR" sz="2000" b="1">
                <a:solidFill>
                  <a:srgbClr val="FFC000"/>
                </a:solidFill>
                <a:effectLst>
                  <a:outerShdw blurRad="38100" dist="38100" dir="2700000" algn="tl">
                    <a:srgbClr val="C0C0C0"/>
                  </a:outerShdw>
                </a:effectLst>
                <a:latin typeface="Times New Roman" pitchFamily="16" charset="0"/>
                <a:cs typeface="Times New Roman" pitchFamily="16" charset="0"/>
              </a:rPr>
              <a:t>υποχρέωση από γεγονός παρελθόντος</a:t>
            </a:r>
          </a:p>
        </p:txBody>
      </p:sp>
      <p:sp>
        <p:nvSpPr>
          <p:cNvPr id="102419" name="Text Box 19">
            <a:extLst>
              <a:ext uri="{FF2B5EF4-FFF2-40B4-BE49-F238E27FC236}">
                <a16:creationId xmlns:a16="http://schemas.microsoft.com/office/drawing/2014/main" xmlns="" id="{7A467B0B-E1F6-40A5-97D2-8EE1A512864F}"/>
              </a:ext>
            </a:extLst>
          </p:cNvPr>
          <p:cNvSpPr txBox="1">
            <a:spLocks noChangeArrowheads="1"/>
          </p:cNvSpPr>
          <p:nvPr/>
        </p:nvSpPr>
        <p:spPr bwMode="auto">
          <a:xfrm>
            <a:off x="7967664" y="4888491"/>
            <a:ext cx="720725" cy="340735"/>
          </a:xfrm>
          <a:prstGeom prst="rect">
            <a:avLst/>
          </a:prstGeom>
          <a:noFill/>
          <a:ln w="9525">
            <a:noFill/>
            <a:round/>
            <a:headEnd/>
            <a:tailEnd/>
          </a:ln>
          <a:effectLst/>
        </p:spPr>
        <p:txBody>
          <a:bodyPr lIns="90000" tIns="46800" rIns="90000" bIns="46800" anchor="b">
            <a:spAutoFit/>
          </a:bodyPr>
          <a:lstStyle/>
          <a:p>
            <a:pPr algn="ctr">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000000"/>
                </a:solidFill>
                <a:effectLst>
                  <a:outerShdw blurRad="38100" dist="38100" dir="2700000" algn="tl">
                    <a:srgbClr val="C0C0C0"/>
                  </a:outerShdw>
                </a:effectLst>
                <a:latin typeface="Times New Roman" pitchFamily="16" charset="0"/>
                <a:cs typeface="Times New Roman" pitchFamily="16" charset="0"/>
              </a:rPr>
              <a:t>Και/η</a:t>
            </a:r>
          </a:p>
        </p:txBody>
      </p:sp>
      <p:sp>
        <p:nvSpPr>
          <p:cNvPr id="102420" name="Line 20">
            <a:extLst>
              <a:ext uri="{FF2B5EF4-FFF2-40B4-BE49-F238E27FC236}">
                <a16:creationId xmlns:a16="http://schemas.microsoft.com/office/drawing/2014/main" xmlns="" id="{76A92CEA-047E-4B4C-BCD3-C02B0A2B1E59}"/>
              </a:ext>
            </a:extLst>
          </p:cNvPr>
          <p:cNvSpPr>
            <a:spLocks noChangeShapeType="1"/>
          </p:cNvSpPr>
          <p:nvPr/>
        </p:nvSpPr>
        <p:spPr bwMode="auto">
          <a:xfrm>
            <a:off x="5334000" y="3733800"/>
            <a:ext cx="1588" cy="533400"/>
          </a:xfrm>
          <a:prstGeom prst="line">
            <a:avLst/>
          </a:prstGeom>
          <a:noFill/>
          <a:ln w="76320" cap="sq">
            <a:solidFill>
              <a:srgbClr val="66FF33"/>
            </a:solidFill>
            <a:miter lim="800000"/>
            <a:headEnd/>
            <a:tailEnd type="triangle" w="med" len="med"/>
          </a:ln>
          <a:effectLst>
            <a:outerShdw dist="17819" dir="2700000" algn="ctr" rotWithShape="0">
              <a:srgbClr val="808080"/>
            </a:outerShdw>
          </a:effectLst>
        </p:spPr>
        <p:txBody>
          <a:bodyPr/>
          <a:lstStyle/>
          <a:p>
            <a:pPr eaLnBrk="1" hangingPunct="1">
              <a:buClr>
                <a:srgbClr val="000000"/>
              </a:buClr>
              <a:buSzPct val="100000"/>
              <a:buFont typeface="Times New Roman" pitchFamily="16" charset="0"/>
              <a:buNone/>
              <a:defRPr/>
            </a:pPr>
            <a:endParaRPr lang="en-US">
              <a:latin typeface="Arial" charset="0"/>
              <a:cs typeface="Arial" charset="0"/>
            </a:endParaRPr>
          </a:p>
        </p:txBody>
      </p:sp>
      <p:sp>
        <p:nvSpPr>
          <p:cNvPr id="102421" name="Line 21">
            <a:extLst>
              <a:ext uri="{FF2B5EF4-FFF2-40B4-BE49-F238E27FC236}">
                <a16:creationId xmlns:a16="http://schemas.microsoft.com/office/drawing/2014/main" xmlns="" id="{7D2A652B-1FFA-4C94-8C54-FAE06C88B47F}"/>
              </a:ext>
            </a:extLst>
          </p:cNvPr>
          <p:cNvSpPr>
            <a:spLocks noChangeShapeType="1"/>
          </p:cNvSpPr>
          <p:nvPr/>
        </p:nvSpPr>
        <p:spPr bwMode="auto">
          <a:xfrm>
            <a:off x="7315200" y="3733800"/>
            <a:ext cx="1588" cy="533400"/>
          </a:xfrm>
          <a:prstGeom prst="line">
            <a:avLst/>
          </a:prstGeom>
          <a:noFill/>
          <a:ln w="76320" cap="sq">
            <a:solidFill>
              <a:srgbClr val="66FF33"/>
            </a:solidFill>
            <a:miter lim="800000"/>
            <a:headEnd/>
            <a:tailEnd type="triangle" w="med" len="med"/>
          </a:ln>
          <a:effectLst>
            <a:outerShdw dist="17819" dir="2700000" algn="ctr" rotWithShape="0">
              <a:srgbClr val="808080"/>
            </a:outerShdw>
          </a:effectLst>
        </p:spPr>
        <p:txBody>
          <a:bodyPr/>
          <a:lstStyle/>
          <a:p>
            <a:pPr eaLnBrk="1" hangingPunct="1">
              <a:buClr>
                <a:srgbClr val="000000"/>
              </a:buClr>
              <a:buSzPct val="100000"/>
              <a:buFont typeface="Times New Roman" pitchFamily="16" charset="0"/>
              <a:buNone/>
              <a:defRPr/>
            </a:pPr>
            <a:endParaRPr lang="en-US">
              <a:latin typeface="Arial" charset="0"/>
              <a:cs typeface="Arial" charset="0"/>
            </a:endParaRPr>
          </a:p>
        </p:txBody>
      </p:sp>
      <p:sp>
        <p:nvSpPr>
          <p:cNvPr id="102422" name="Line 22">
            <a:extLst>
              <a:ext uri="{FF2B5EF4-FFF2-40B4-BE49-F238E27FC236}">
                <a16:creationId xmlns:a16="http://schemas.microsoft.com/office/drawing/2014/main" xmlns="" id="{DECF5081-2AFE-4B86-B40E-7D06103EDBE2}"/>
              </a:ext>
            </a:extLst>
          </p:cNvPr>
          <p:cNvSpPr>
            <a:spLocks noChangeShapeType="1"/>
          </p:cNvSpPr>
          <p:nvPr/>
        </p:nvSpPr>
        <p:spPr bwMode="auto">
          <a:xfrm>
            <a:off x="8915400" y="3733800"/>
            <a:ext cx="1588" cy="533400"/>
          </a:xfrm>
          <a:prstGeom prst="line">
            <a:avLst/>
          </a:prstGeom>
          <a:noFill/>
          <a:ln w="76320" cap="sq">
            <a:solidFill>
              <a:srgbClr val="66FF33"/>
            </a:solidFill>
            <a:miter lim="800000"/>
            <a:headEnd/>
            <a:tailEnd type="triangle" w="med" len="med"/>
          </a:ln>
          <a:effectLst>
            <a:outerShdw dist="17819" dir="2700000" algn="ctr" rotWithShape="0">
              <a:srgbClr val="808080"/>
            </a:outerShdw>
          </a:effectLst>
        </p:spPr>
        <p:txBody>
          <a:bodyPr/>
          <a:lstStyle/>
          <a:p>
            <a:pPr eaLnBrk="1" hangingPunct="1">
              <a:buClr>
                <a:srgbClr val="000000"/>
              </a:buClr>
              <a:buSzPct val="100000"/>
              <a:buFont typeface="Times New Roman" pitchFamily="16" charset="0"/>
              <a:buNone/>
              <a:defRPr/>
            </a:pPr>
            <a:endParaRPr lang="en-US">
              <a:latin typeface="Arial" charset="0"/>
              <a:cs typeface="Arial" charset="0"/>
            </a:endParaRPr>
          </a:p>
        </p:txBody>
      </p:sp>
      <p:grpSp>
        <p:nvGrpSpPr>
          <p:cNvPr id="198680" name="Group 23">
            <a:extLst>
              <a:ext uri="{FF2B5EF4-FFF2-40B4-BE49-F238E27FC236}">
                <a16:creationId xmlns:a16="http://schemas.microsoft.com/office/drawing/2014/main" xmlns="" id="{63E2173C-0716-48D0-B036-B7331EDFE502}"/>
              </a:ext>
            </a:extLst>
          </p:cNvPr>
          <p:cNvGrpSpPr>
            <a:grpSpLocks/>
          </p:cNvGrpSpPr>
          <p:nvPr/>
        </p:nvGrpSpPr>
        <p:grpSpPr bwMode="auto">
          <a:xfrm>
            <a:off x="1709739" y="219075"/>
            <a:ext cx="1489075" cy="922338"/>
            <a:chOff x="117" y="138"/>
            <a:chExt cx="938" cy="581"/>
          </a:xfrm>
        </p:grpSpPr>
        <p:graphicFrame>
          <p:nvGraphicFramePr>
            <p:cNvPr id="198681" name="Object 24">
              <a:extLst>
                <a:ext uri="{FF2B5EF4-FFF2-40B4-BE49-F238E27FC236}">
                  <a16:creationId xmlns:a16="http://schemas.microsoft.com/office/drawing/2014/main" xmlns="" id="{D6449068-B106-4BB6-8B48-E7B30D9ABD38}"/>
                </a:ext>
              </a:extLst>
            </p:cNvPr>
            <p:cNvGraphicFramePr>
              <a:graphicFrameLocks noChangeAspect="1"/>
            </p:cNvGraphicFramePr>
            <p:nvPr/>
          </p:nvGraphicFramePr>
          <p:xfrm>
            <a:off x="117" y="138"/>
            <a:ext cx="938" cy="581"/>
          </p:xfrm>
          <a:graphic>
            <a:graphicData uri="http://schemas.openxmlformats.org/presentationml/2006/ole">
              <p:oleObj spid="_x0000_s17431" r:id="rId4" imgW="3496760" imgH="2095317" progId="">
                <p:embed/>
              </p:oleObj>
            </a:graphicData>
          </a:graphic>
        </p:graphicFrame>
        <p:sp>
          <p:nvSpPr>
            <p:cNvPr id="102425" name="Rectangle 25">
              <a:extLst>
                <a:ext uri="{FF2B5EF4-FFF2-40B4-BE49-F238E27FC236}">
                  <a16:creationId xmlns:a16="http://schemas.microsoft.com/office/drawing/2014/main" xmlns="" id="{ED005795-296E-4B19-BF35-E946B4F67938}"/>
                </a:ext>
              </a:extLst>
            </p:cNvPr>
            <p:cNvSpPr>
              <a:spLocks noChangeArrowheads="1"/>
            </p:cNvSpPr>
            <p:nvPr/>
          </p:nvSpPr>
          <p:spPr bwMode="auto">
            <a:xfrm>
              <a:off x="266" y="185"/>
              <a:ext cx="768" cy="289"/>
            </a:xfrm>
            <a:prstGeom prst="rect">
              <a:avLst/>
            </a:prstGeom>
            <a:noFill/>
            <a:ln w="9525">
              <a:noFill/>
              <a:round/>
              <a:headEnd/>
              <a:tailEnd/>
            </a:ln>
            <a:effectLst/>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400" b="1" dirty="0">
                  <a:solidFill>
                    <a:srgbClr val="FFFFFF"/>
                  </a:solidFill>
                  <a:effectLst>
                    <a:outerShdw blurRad="38100" dist="38100" dir="2700000" algn="tl">
                      <a:srgbClr val="C0C0C0"/>
                    </a:outerShdw>
                  </a:effectLst>
                  <a:latin typeface="Times New Roman" pitchFamily="16" charset="0"/>
                  <a:cs typeface="Times New Roman" pitchFamily="16" charset="0"/>
                </a:rPr>
                <a:t>ΔΛΠ</a:t>
              </a:r>
              <a:r>
                <a:rPr lang="fr-FR" sz="2400" b="1" dirty="0">
                  <a:solidFill>
                    <a:srgbClr val="FFFFFF"/>
                  </a:solidFill>
                  <a:effectLst>
                    <a:outerShdw blurRad="38100" dist="38100" dir="2700000" algn="tl">
                      <a:srgbClr val="C0C0C0"/>
                    </a:outerShdw>
                  </a:effectLst>
                  <a:latin typeface="Times New Roman" pitchFamily="16" charset="0"/>
                  <a:cs typeface="Times New Roman" pitchFamily="16" charset="0"/>
                </a:rPr>
                <a:t> 37</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ext Box 1">
            <a:extLst>
              <a:ext uri="{FF2B5EF4-FFF2-40B4-BE49-F238E27FC236}">
                <a16:creationId xmlns:a16="http://schemas.microsoft.com/office/drawing/2014/main" xmlns="" id="{444D48F4-84EF-405E-9E0A-7A96038619CD}"/>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25225B84-FEA0-40FC-B3FE-A3F10FE1247D}"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13</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200707" name="Text Box 2">
            <a:extLst>
              <a:ext uri="{FF2B5EF4-FFF2-40B4-BE49-F238E27FC236}">
                <a16:creationId xmlns:a16="http://schemas.microsoft.com/office/drawing/2014/main" xmlns="" id="{8917103D-FFDB-4E9F-AA8C-9FAAC8A18074}"/>
              </a:ext>
            </a:extLst>
          </p:cNvPr>
          <p:cNvSpPr txBox="1">
            <a:spLocks noChangeArrowheads="1"/>
          </p:cNvSpPr>
          <p:nvPr/>
        </p:nvSpPr>
        <p:spPr bwMode="auto">
          <a:xfrm>
            <a:off x="1524000" y="228601"/>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b="1" u="sng" dirty="0">
                <a:latin typeface="+mj-lt"/>
                <a:cs typeface="Times New Roman" panose="02020603050405020304" pitchFamily="18" charset="0"/>
              </a:rPr>
              <a:t>Παράδειγμα</a:t>
            </a:r>
          </a:p>
        </p:txBody>
      </p:sp>
      <p:sp>
        <p:nvSpPr>
          <p:cNvPr id="220164" name="Text Box 3">
            <a:extLst>
              <a:ext uri="{FF2B5EF4-FFF2-40B4-BE49-F238E27FC236}">
                <a16:creationId xmlns:a16="http://schemas.microsoft.com/office/drawing/2014/main" xmlns="" id="{9511EFA7-1ABD-4E0D-B2C5-2BA6EBD9A4E7}"/>
              </a:ext>
            </a:extLst>
          </p:cNvPr>
          <p:cNvSpPr txBox="1">
            <a:spLocks noChangeArrowheads="1"/>
          </p:cNvSpPr>
          <p:nvPr/>
        </p:nvSpPr>
        <p:spPr bwMode="auto">
          <a:xfrm>
            <a:off x="695739" y="1196975"/>
            <a:ext cx="11171583" cy="4902200"/>
          </a:xfrm>
          <a:prstGeom prst="rect">
            <a:avLst/>
          </a:prstGeom>
          <a:noFill/>
          <a:ln>
            <a:noFill/>
          </a:ln>
        </p:spPr>
        <p:txBody>
          <a:bodyPr>
            <a:normAutofit/>
          </a:bodyPr>
          <a:lstStyle>
            <a:lvl1pPr marL="341313" indent="-341313">
              <a:spcBef>
                <a:spcPts val="8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9pPr>
          </a:lstStyle>
          <a:p>
            <a:pPr marL="0" indent="0" algn="just">
              <a:lnSpc>
                <a:spcPct val="150000"/>
              </a:lnSpc>
              <a:spcBef>
                <a:spcPts val="700"/>
              </a:spcBef>
              <a:buNone/>
              <a:defRPr/>
            </a:pPr>
            <a:r>
              <a:rPr lang="el-GR" altLang="en-US" sz="2000" dirty="0">
                <a:latin typeface="+mn-lt"/>
                <a:cs typeface="Times New Roman" panose="02020603050405020304" pitchFamily="18" charset="0"/>
              </a:rPr>
              <a:t>Η επιχείρηση ΑΒΓ Α.Ε. εμπλέκεται σε 2 ανεξάρτητες δικαστικές αγωγές. Προετοιμάστε τις αντίστοιχες εγγραφές στις 31/12 υποθέτοντας ότι  ο νομικός σύμβουλος της επιχείρησης εκτιμά ότι η ΑΒΓ Α.Ε. είναι πολύ πιθανό (= 60%) να χάσει την πρώτη αγωγή η οποία θα της στοιχίσει €500.000 και είναι πολύ πιθανό (=</a:t>
            </a:r>
            <a:r>
              <a:rPr lang="en-US" altLang="en-US" sz="2000" dirty="0">
                <a:latin typeface="+mn-lt"/>
                <a:cs typeface="Times New Roman" panose="02020603050405020304" pitchFamily="18" charset="0"/>
              </a:rPr>
              <a:t>6</a:t>
            </a:r>
            <a:r>
              <a:rPr lang="el-GR" altLang="en-US" sz="2000" dirty="0">
                <a:latin typeface="+mn-lt"/>
                <a:cs typeface="Times New Roman" panose="02020603050405020304" pitchFamily="18" charset="0"/>
              </a:rPr>
              <a:t>0%) να κερδίσει τη 2</a:t>
            </a:r>
            <a:r>
              <a:rPr lang="el-GR" altLang="en-US" sz="2000" baseline="30000" dirty="0">
                <a:latin typeface="+mn-lt"/>
                <a:cs typeface="Times New Roman" panose="02020603050405020304" pitchFamily="18" charset="0"/>
              </a:rPr>
              <a:t>η</a:t>
            </a:r>
            <a:r>
              <a:rPr lang="el-GR" altLang="en-US" sz="2000" dirty="0">
                <a:latin typeface="+mn-lt"/>
                <a:cs typeface="Times New Roman" panose="02020603050405020304" pitchFamily="18" charset="0"/>
              </a:rPr>
              <a:t> αγωγή από την οποία αναμένεται να εισπράξει €200.000.</a:t>
            </a:r>
          </a:p>
          <a:p>
            <a:pPr>
              <a:lnSpc>
                <a:spcPct val="125000"/>
              </a:lnSpc>
              <a:spcBef>
                <a:spcPct val="15000"/>
              </a:spcBef>
              <a:buClrTx/>
              <a:buSzTx/>
              <a:buFontTx/>
              <a:buNone/>
              <a:defRPr/>
            </a:pPr>
            <a:endParaRPr lang="el-GR" altLang="en-US" sz="2000" b="1" dirty="0">
              <a:latin typeface="+mn-lt"/>
              <a:cs typeface="Times New Roman" panose="02020603050405020304" pitchFamily="18" charset="0"/>
            </a:endParaRPr>
          </a:p>
          <a:p>
            <a:pPr algn="just">
              <a:lnSpc>
                <a:spcPct val="150000"/>
              </a:lnSpc>
              <a:spcBef>
                <a:spcPts val="700"/>
              </a:spcBef>
              <a:buFont typeface="Arial" panose="020B0604020202020204" pitchFamily="34" charset="0"/>
              <a:buChar char="•"/>
              <a:defRPr/>
            </a:pPr>
            <a:endParaRPr lang="el-GR" altLang="en-US" sz="2400" dirty="0">
              <a:latin typeface="+mn-lt"/>
              <a:cs typeface="Times New Roman" panose="02020603050405020304" pitchFamily="18"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ext Box 1">
            <a:extLst>
              <a:ext uri="{FF2B5EF4-FFF2-40B4-BE49-F238E27FC236}">
                <a16:creationId xmlns:a16="http://schemas.microsoft.com/office/drawing/2014/main" xmlns="" id="{444D48F4-84EF-405E-9E0A-7A96038619CD}"/>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25225B84-FEA0-40FC-B3FE-A3F10FE1247D}"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14</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200707" name="Text Box 2">
            <a:extLst>
              <a:ext uri="{FF2B5EF4-FFF2-40B4-BE49-F238E27FC236}">
                <a16:creationId xmlns:a16="http://schemas.microsoft.com/office/drawing/2014/main" xmlns="" id="{8917103D-FFDB-4E9F-AA8C-9FAAC8A18074}"/>
              </a:ext>
            </a:extLst>
          </p:cNvPr>
          <p:cNvSpPr txBox="1">
            <a:spLocks noChangeArrowheads="1"/>
          </p:cNvSpPr>
          <p:nvPr/>
        </p:nvSpPr>
        <p:spPr bwMode="auto">
          <a:xfrm>
            <a:off x="1524000" y="228601"/>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b="1" u="sng" dirty="0">
                <a:latin typeface="+mj-lt"/>
                <a:cs typeface="Times New Roman" panose="02020603050405020304" pitchFamily="18" charset="0"/>
              </a:rPr>
              <a:t>Παράδειγμα</a:t>
            </a:r>
          </a:p>
        </p:txBody>
      </p:sp>
      <p:sp>
        <p:nvSpPr>
          <p:cNvPr id="220164" name="Text Box 3">
            <a:extLst>
              <a:ext uri="{FF2B5EF4-FFF2-40B4-BE49-F238E27FC236}">
                <a16:creationId xmlns:a16="http://schemas.microsoft.com/office/drawing/2014/main" xmlns="" id="{9511EFA7-1ABD-4E0D-B2C5-2BA6EBD9A4E7}"/>
              </a:ext>
            </a:extLst>
          </p:cNvPr>
          <p:cNvSpPr txBox="1">
            <a:spLocks noChangeArrowheads="1"/>
          </p:cNvSpPr>
          <p:nvPr/>
        </p:nvSpPr>
        <p:spPr bwMode="auto">
          <a:xfrm>
            <a:off x="695739" y="1196975"/>
            <a:ext cx="11171583" cy="4902200"/>
          </a:xfrm>
          <a:prstGeom prst="rect">
            <a:avLst/>
          </a:prstGeom>
          <a:noFill/>
          <a:ln>
            <a:noFill/>
          </a:ln>
        </p:spPr>
        <p:txBody>
          <a:bodyPr>
            <a:normAutofit fontScale="85000" lnSpcReduction="10000"/>
          </a:bodyPr>
          <a:lstStyle>
            <a:lvl1pPr marL="341313" indent="-341313">
              <a:spcBef>
                <a:spcPts val="8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9pPr>
          </a:lstStyle>
          <a:p>
            <a:pPr marL="0" indent="0" algn="just">
              <a:lnSpc>
                <a:spcPct val="150000"/>
              </a:lnSpc>
              <a:spcBef>
                <a:spcPts val="700"/>
              </a:spcBef>
              <a:buNone/>
              <a:defRPr/>
            </a:pPr>
            <a:r>
              <a:rPr lang="el-GR" altLang="en-US" sz="2400" dirty="0">
                <a:latin typeface="+mn-lt"/>
                <a:cs typeface="Times New Roman" panose="02020603050405020304" pitchFamily="18" charset="0"/>
              </a:rPr>
              <a:t>Η επιχείρηση ΑΒΓ Α.Ε. εμπλέκεται σε 2 ανεξάρτητες δικαστικές αγωγές. Προετοιμάστε τις αντίστοιχες εγγραφές στις 31/12 υποθέτοντας ότι  ο νομικός σύμβουλος της επιχείρησης εκτιμά ότι η ΑΒΓ Α.Ε. είναι πολύ πιθανό (= 60%) να χάσει την πρώτη αγωγή η οποία θα της στοιχίσει €500.000 και είναι πολύ πιθανό (=</a:t>
            </a:r>
            <a:r>
              <a:rPr lang="en-US" altLang="en-US" sz="2400" dirty="0">
                <a:latin typeface="+mn-lt"/>
                <a:cs typeface="Times New Roman" panose="02020603050405020304" pitchFamily="18" charset="0"/>
              </a:rPr>
              <a:t>6</a:t>
            </a:r>
            <a:r>
              <a:rPr lang="el-GR" altLang="en-US" sz="2400" dirty="0">
                <a:latin typeface="+mn-lt"/>
                <a:cs typeface="Times New Roman" panose="02020603050405020304" pitchFamily="18" charset="0"/>
              </a:rPr>
              <a:t>0%) να κερδίσει τη 2</a:t>
            </a:r>
            <a:r>
              <a:rPr lang="el-GR" altLang="en-US" sz="2400" baseline="30000" dirty="0">
                <a:latin typeface="+mn-lt"/>
                <a:cs typeface="Times New Roman" panose="02020603050405020304" pitchFamily="18" charset="0"/>
              </a:rPr>
              <a:t>η</a:t>
            </a:r>
            <a:r>
              <a:rPr lang="el-GR" altLang="en-US" sz="2400" dirty="0">
                <a:latin typeface="+mn-lt"/>
                <a:cs typeface="Times New Roman" panose="02020603050405020304" pitchFamily="18" charset="0"/>
              </a:rPr>
              <a:t> αγωγή από την οποία αναμένεται να εισπράξει €200.000.</a:t>
            </a:r>
          </a:p>
          <a:p>
            <a:pPr>
              <a:lnSpc>
                <a:spcPct val="125000"/>
              </a:lnSpc>
              <a:spcBef>
                <a:spcPct val="15000"/>
              </a:spcBef>
              <a:buClrTx/>
              <a:buSzTx/>
              <a:buFontTx/>
              <a:buNone/>
              <a:defRPr/>
            </a:pPr>
            <a:endParaRPr lang="el-GR" altLang="en-US" sz="2000" b="1" dirty="0">
              <a:latin typeface="+mn-lt"/>
              <a:cs typeface="Times New Roman" panose="02020603050405020304" pitchFamily="18" charset="0"/>
            </a:endParaRPr>
          </a:p>
          <a:p>
            <a:pPr>
              <a:lnSpc>
                <a:spcPct val="125000"/>
              </a:lnSpc>
              <a:spcBef>
                <a:spcPct val="15000"/>
              </a:spcBef>
              <a:buClrTx/>
              <a:buSzTx/>
              <a:buFontTx/>
              <a:buNone/>
              <a:defRPr/>
            </a:pPr>
            <a:r>
              <a:rPr lang="el-GR" altLang="en-US" sz="2000" b="1" dirty="0">
                <a:latin typeface="+mn-lt"/>
                <a:cs typeface="Times New Roman" panose="02020603050405020304" pitchFamily="18" charset="0"/>
              </a:rPr>
              <a:t>1</a:t>
            </a:r>
            <a:r>
              <a:rPr lang="el-GR" altLang="en-US" sz="2000" b="1" baseline="30000" dirty="0">
                <a:latin typeface="+mn-lt"/>
                <a:cs typeface="Times New Roman" panose="02020603050405020304" pitchFamily="18" charset="0"/>
              </a:rPr>
              <a:t>η</a:t>
            </a:r>
            <a:r>
              <a:rPr lang="el-GR" altLang="en-US" sz="2000" b="1" dirty="0">
                <a:latin typeface="+mn-lt"/>
                <a:cs typeface="Times New Roman" panose="02020603050405020304" pitchFamily="18" charset="0"/>
              </a:rPr>
              <a:t> Αγωγή:</a:t>
            </a:r>
          </a:p>
          <a:p>
            <a:pPr>
              <a:lnSpc>
                <a:spcPct val="125000"/>
              </a:lnSpc>
              <a:spcBef>
                <a:spcPct val="15000"/>
              </a:spcBef>
              <a:buClrTx/>
              <a:buSzTx/>
              <a:buFontTx/>
              <a:buNone/>
              <a:defRPr/>
            </a:pPr>
            <a:r>
              <a:rPr lang="el-GR" altLang="en-US" sz="2000" b="1" dirty="0">
                <a:latin typeface="+mn-lt"/>
                <a:cs typeface="Times New Roman" panose="02020603050405020304" pitchFamily="18" charset="0"/>
              </a:rPr>
              <a:t>(Χ) Ζημία/Προβλέψεις από Αγωγή (ΚΑΧ)</a:t>
            </a:r>
            <a:r>
              <a:rPr lang="en-US" altLang="en-US" sz="2000" b="1" dirty="0">
                <a:latin typeface="+mn-lt"/>
                <a:cs typeface="Times New Roman" panose="02020603050405020304" pitchFamily="18" charset="0"/>
              </a:rPr>
              <a:t> </a:t>
            </a:r>
            <a:r>
              <a:rPr lang="en-US" altLang="en-US" sz="2000" dirty="0">
                <a:latin typeface="+mn-lt"/>
                <a:cs typeface="Times New Roman" panose="02020603050405020304" pitchFamily="18" charset="0"/>
              </a:rPr>
              <a:t>	</a:t>
            </a:r>
            <a:r>
              <a:rPr lang="el-GR" altLang="en-US" sz="2000" dirty="0">
                <a:latin typeface="+mn-lt"/>
                <a:cs typeface="Times New Roman" panose="02020603050405020304" pitchFamily="18" charset="0"/>
              </a:rPr>
              <a:t>5</a:t>
            </a:r>
            <a:r>
              <a:rPr lang="en-US" altLang="en-US" sz="2000" dirty="0">
                <a:latin typeface="+mn-lt"/>
                <a:cs typeface="Times New Roman" panose="02020603050405020304" pitchFamily="18" charset="0"/>
              </a:rPr>
              <a:t>00.000</a:t>
            </a:r>
          </a:p>
          <a:p>
            <a:pPr>
              <a:lnSpc>
                <a:spcPct val="125000"/>
              </a:lnSpc>
              <a:spcBef>
                <a:spcPct val="15000"/>
              </a:spcBef>
              <a:buClrTx/>
              <a:buSzTx/>
              <a:buFontTx/>
              <a:buNone/>
              <a:defRPr/>
            </a:pPr>
            <a:r>
              <a:rPr lang="en-US" altLang="en-US" sz="2000" dirty="0">
                <a:latin typeface="+mn-lt"/>
                <a:cs typeface="Times New Roman" panose="02020603050405020304" pitchFamily="18" charset="0"/>
              </a:rPr>
              <a:t>		</a:t>
            </a:r>
            <a:r>
              <a:rPr lang="el-GR" altLang="en-US" sz="2000" b="1" dirty="0">
                <a:latin typeface="+mn-lt"/>
                <a:cs typeface="Times New Roman" panose="02020603050405020304" pitchFamily="18" charset="0"/>
              </a:rPr>
              <a:t>(Π) Προβλέψεις Δικαστικής Αποζημίωσης (</a:t>
            </a:r>
            <a:r>
              <a:rPr lang="el-GR" altLang="en-US" sz="2000" b="1" dirty="0" err="1">
                <a:latin typeface="+mn-lt"/>
                <a:cs typeface="Times New Roman" panose="02020603050405020304" pitchFamily="18" charset="0"/>
              </a:rPr>
              <a:t>Ισολ</a:t>
            </a:r>
            <a:r>
              <a:rPr lang="el-GR" altLang="en-US" sz="2000" b="1" dirty="0">
                <a:latin typeface="+mn-lt"/>
                <a:cs typeface="Times New Roman" panose="02020603050405020304" pitchFamily="18" charset="0"/>
              </a:rPr>
              <a:t>)</a:t>
            </a:r>
            <a:r>
              <a:rPr lang="el-GR" altLang="en-US" sz="2000" dirty="0">
                <a:latin typeface="+mn-lt"/>
                <a:cs typeface="Times New Roman" panose="02020603050405020304" pitchFamily="18" charset="0"/>
              </a:rPr>
              <a:t> 5</a:t>
            </a:r>
            <a:r>
              <a:rPr lang="en-US" altLang="en-US" sz="2000" dirty="0">
                <a:latin typeface="+mn-lt"/>
                <a:cs typeface="Times New Roman" panose="02020603050405020304" pitchFamily="18" charset="0"/>
              </a:rPr>
              <a:t>00.000</a:t>
            </a:r>
            <a:endParaRPr lang="el-GR" altLang="en-US" sz="2000" dirty="0">
              <a:latin typeface="+mn-lt"/>
              <a:cs typeface="Times New Roman" panose="02020603050405020304" pitchFamily="18" charset="0"/>
            </a:endParaRPr>
          </a:p>
          <a:p>
            <a:pPr>
              <a:lnSpc>
                <a:spcPct val="125000"/>
              </a:lnSpc>
              <a:spcBef>
                <a:spcPct val="15000"/>
              </a:spcBef>
              <a:buClrTx/>
              <a:buSzTx/>
              <a:buFont typeface="Times New Roman" panose="02020603050405020304" pitchFamily="18" charset="0"/>
              <a:buNone/>
              <a:defRPr/>
            </a:pPr>
            <a:endParaRPr lang="el-GR" altLang="en-US" sz="2000" b="1" dirty="0">
              <a:latin typeface="+mn-lt"/>
              <a:cs typeface="Times New Roman" panose="02020603050405020304" pitchFamily="18" charset="0"/>
            </a:endParaRPr>
          </a:p>
          <a:p>
            <a:pPr>
              <a:lnSpc>
                <a:spcPct val="125000"/>
              </a:lnSpc>
              <a:spcBef>
                <a:spcPct val="15000"/>
              </a:spcBef>
              <a:buClrTx/>
              <a:buSzTx/>
              <a:buFont typeface="Times New Roman" panose="02020603050405020304" pitchFamily="18" charset="0"/>
              <a:buNone/>
              <a:defRPr/>
            </a:pPr>
            <a:r>
              <a:rPr lang="el-GR" altLang="en-US" sz="2000" b="1" dirty="0">
                <a:latin typeface="+mn-lt"/>
                <a:cs typeface="Times New Roman" panose="02020603050405020304" pitchFamily="18" charset="0"/>
              </a:rPr>
              <a:t>2</a:t>
            </a:r>
            <a:r>
              <a:rPr lang="el-GR" altLang="en-US" sz="2000" b="1" baseline="30000" dirty="0">
                <a:latin typeface="+mn-lt"/>
                <a:cs typeface="Times New Roman" panose="02020603050405020304" pitchFamily="18" charset="0"/>
              </a:rPr>
              <a:t>η</a:t>
            </a:r>
            <a:r>
              <a:rPr lang="el-GR" altLang="en-US" sz="2000" b="1" dirty="0">
                <a:latin typeface="+mn-lt"/>
                <a:cs typeface="Times New Roman" panose="02020603050405020304" pitchFamily="18" charset="0"/>
              </a:rPr>
              <a:t> Αγωγή:</a:t>
            </a:r>
          </a:p>
          <a:p>
            <a:pPr>
              <a:lnSpc>
                <a:spcPct val="125000"/>
              </a:lnSpc>
              <a:spcBef>
                <a:spcPct val="15000"/>
              </a:spcBef>
              <a:buClrTx/>
              <a:buSzTx/>
              <a:buFontTx/>
              <a:buNone/>
              <a:defRPr/>
            </a:pPr>
            <a:r>
              <a:rPr lang="el-GR" altLang="en-US" sz="2000" dirty="0">
                <a:latin typeface="+mn-lt"/>
                <a:cs typeface="Times New Roman" panose="02020603050405020304" pitchFamily="18" charset="0"/>
              </a:rPr>
              <a:t>Καμία εγγραφή</a:t>
            </a:r>
            <a:endParaRPr lang="en-US" altLang="en-US" sz="2000" dirty="0">
              <a:latin typeface="+mn-lt"/>
              <a:cs typeface="Times New Roman" panose="02020603050405020304" pitchFamily="18" charset="0"/>
            </a:endParaRPr>
          </a:p>
          <a:p>
            <a:pPr algn="just">
              <a:lnSpc>
                <a:spcPct val="150000"/>
              </a:lnSpc>
              <a:spcBef>
                <a:spcPts val="700"/>
              </a:spcBef>
              <a:buFont typeface="Arial" panose="020B0604020202020204" pitchFamily="34" charset="0"/>
              <a:buChar char="•"/>
              <a:defRPr/>
            </a:pPr>
            <a:endParaRPr lang="el-GR" altLang="en-US" sz="2400" dirty="0">
              <a:latin typeface="+mn-lt"/>
              <a:cs typeface="Times New Roman" panose="02020603050405020304" pitchFamily="18" charset="0"/>
            </a:endParaRPr>
          </a:p>
        </p:txBody>
      </p:sp>
    </p:spTree>
    <p:extLst>
      <p:ext uri="{BB962C8B-B14F-4D97-AF65-F5344CB8AC3E}">
        <p14:creationId xmlns:p14="http://schemas.microsoft.com/office/powerpoint/2010/main" xmlns="" val="246591240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ext Box 1">
            <a:extLst>
              <a:ext uri="{FF2B5EF4-FFF2-40B4-BE49-F238E27FC236}">
                <a16:creationId xmlns:a16="http://schemas.microsoft.com/office/drawing/2014/main" xmlns="" id="{848814FF-C7BF-41D9-87F1-9F099B395EA0}"/>
              </a:ext>
            </a:extLst>
          </p:cNvPr>
          <p:cNvSpPr txBox="1">
            <a:spLocks noChangeArrowheads="1"/>
          </p:cNvSpPr>
          <p:nvPr/>
        </p:nvSpPr>
        <p:spPr bwMode="auto">
          <a:xfrm>
            <a:off x="815009" y="1143000"/>
            <a:ext cx="10933043" cy="1441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lnSpc>
                <a:spcPct val="150000"/>
              </a:lnSpc>
              <a:spcBef>
                <a:spcPct val="0"/>
              </a:spcBef>
              <a:buClrTx/>
              <a:buFontTx/>
              <a:buNone/>
            </a:pPr>
            <a:r>
              <a:rPr lang="el-GR" altLang="en-US" sz="2000" dirty="0">
                <a:solidFill>
                  <a:srgbClr val="0000FF"/>
                </a:solidFill>
                <a:latin typeface="+mn-lt"/>
                <a:cs typeface="Times New Roman" panose="02020603050405020304" pitchFamily="18" charset="0"/>
              </a:rPr>
              <a:t>Άυλα αγαθά </a:t>
            </a:r>
            <a:r>
              <a:rPr lang="el-GR" altLang="en-US" sz="2000" dirty="0">
                <a:latin typeface="+mn-lt"/>
                <a:cs typeface="Times New Roman" panose="02020603050405020304" pitchFamily="18" charset="0"/>
              </a:rPr>
              <a:t>είναι τα δικαιώματα, προνόμια και τα ανταγωνιστικά πλεονεκτήματα που πηγάζουν από την ιδιοκτησία των μακροχρόνιων περιουσιακών στοιχείων που δεν έχουν φυσική υπόσταση</a:t>
            </a:r>
            <a:r>
              <a:rPr lang="en-US" altLang="en-US" sz="2000" dirty="0">
                <a:latin typeface="+mn-lt"/>
                <a:cs typeface="Times New Roman" panose="02020603050405020304" pitchFamily="18" charset="0"/>
              </a:rPr>
              <a:t>.</a:t>
            </a:r>
          </a:p>
        </p:txBody>
      </p:sp>
      <p:sp>
        <p:nvSpPr>
          <p:cNvPr id="178179" name="Text Box 2">
            <a:extLst>
              <a:ext uri="{FF2B5EF4-FFF2-40B4-BE49-F238E27FC236}">
                <a16:creationId xmlns:a16="http://schemas.microsoft.com/office/drawing/2014/main" xmlns="" id="{5D3A1045-CCD9-4CFD-B433-55E821994628}"/>
              </a:ext>
            </a:extLst>
          </p:cNvPr>
          <p:cNvSpPr txBox="1">
            <a:spLocks noChangeArrowheads="1"/>
          </p:cNvSpPr>
          <p:nvPr/>
        </p:nvSpPr>
        <p:spPr bwMode="auto">
          <a:xfrm>
            <a:off x="944217" y="4114801"/>
            <a:ext cx="5380383" cy="13923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marL="452438" indent="-452438">
              <a:spcBef>
                <a:spcPts val="8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9pPr>
          </a:lstStyle>
          <a:p>
            <a:pPr>
              <a:lnSpc>
                <a:spcPct val="120000"/>
              </a:lnSpc>
              <a:spcBef>
                <a:spcPts val="825"/>
              </a:spcBef>
              <a:buClr>
                <a:srgbClr val="800000"/>
              </a:buClr>
              <a:buSzPct val="80000"/>
              <a:buFont typeface="Wingdings" panose="05000000000000000000" pitchFamily="2" charset="2"/>
              <a:buChar char=""/>
            </a:pPr>
            <a:r>
              <a:rPr lang="el-GR" altLang="en-US" sz="2000" dirty="0">
                <a:latin typeface="+mn-lt"/>
                <a:cs typeface="Times New Roman" panose="02020603050405020304" pitchFamily="18" charset="0"/>
              </a:rPr>
              <a:t>Πατέντες/ευρεσιτεχνίες</a:t>
            </a:r>
          </a:p>
          <a:p>
            <a:pPr>
              <a:lnSpc>
                <a:spcPct val="120000"/>
              </a:lnSpc>
              <a:spcBef>
                <a:spcPts val="825"/>
              </a:spcBef>
              <a:buClr>
                <a:srgbClr val="800000"/>
              </a:buClr>
              <a:buSzPct val="80000"/>
              <a:buFont typeface="Wingdings" panose="05000000000000000000" pitchFamily="2" charset="2"/>
              <a:buChar char=""/>
            </a:pPr>
            <a:r>
              <a:rPr lang="en-US" altLang="en-US" sz="2000" dirty="0">
                <a:latin typeface="+mn-lt"/>
                <a:cs typeface="Times New Roman" panose="02020603050405020304" pitchFamily="18" charset="0"/>
              </a:rPr>
              <a:t>Copyrights</a:t>
            </a:r>
          </a:p>
          <a:p>
            <a:pPr>
              <a:lnSpc>
                <a:spcPct val="120000"/>
              </a:lnSpc>
              <a:spcBef>
                <a:spcPts val="825"/>
              </a:spcBef>
              <a:buClr>
                <a:srgbClr val="800000"/>
              </a:buClr>
              <a:buSzPct val="80000"/>
              <a:buFont typeface="Wingdings" panose="05000000000000000000" pitchFamily="2" charset="2"/>
              <a:buChar char=""/>
            </a:pPr>
            <a:r>
              <a:rPr lang="el-GR" altLang="en-US" sz="2000" dirty="0" err="1">
                <a:latin typeface="+mn-lt"/>
                <a:cs typeface="Times New Roman" panose="02020603050405020304" pitchFamily="18" charset="0"/>
              </a:rPr>
              <a:t>Δικαιοχρησίες</a:t>
            </a:r>
            <a:endParaRPr lang="el-GR" altLang="en-US" sz="2000" dirty="0">
              <a:latin typeface="+mn-lt"/>
              <a:cs typeface="Times New Roman" panose="02020603050405020304" pitchFamily="18" charset="0"/>
            </a:endParaRPr>
          </a:p>
        </p:txBody>
      </p:sp>
      <p:sp>
        <p:nvSpPr>
          <p:cNvPr id="178180" name="Text Box 3">
            <a:extLst>
              <a:ext uri="{FF2B5EF4-FFF2-40B4-BE49-F238E27FC236}">
                <a16:creationId xmlns:a16="http://schemas.microsoft.com/office/drawing/2014/main" xmlns="" id="{D7C5418E-DDA2-4820-BA38-5577571DF0C5}"/>
              </a:ext>
            </a:extLst>
          </p:cNvPr>
          <p:cNvSpPr txBox="1">
            <a:spLocks noChangeArrowheads="1"/>
          </p:cNvSpPr>
          <p:nvPr/>
        </p:nvSpPr>
        <p:spPr bwMode="auto">
          <a:xfrm>
            <a:off x="6400800" y="4114801"/>
            <a:ext cx="4038600" cy="13923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marL="452438" indent="-452438">
              <a:spcBef>
                <a:spcPts val="8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52438" algn="l"/>
                <a:tab pos="1366838" algn="l"/>
                <a:tab pos="2281238" algn="l"/>
                <a:tab pos="3195638" algn="l"/>
                <a:tab pos="4110038" algn="l"/>
                <a:tab pos="5024438" algn="l"/>
                <a:tab pos="5938838" algn="l"/>
                <a:tab pos="6853238" algn="l"/>
                <a:tab pos="7767638" algn="l"/>
                <a:tab pos="8682038" algn="l"/>
                <a:tab pos="9596438" algn="l"/>
                <a:tab pos="10510838" algn="l"/>
              </a:tabLst>
              <a:defRPr sz="2000">
                <a:solidFill>
                  <a:srgbClr val="000000"/>
                </a:solidFill>
                <a:latin typeface="Calibri" panose="020F0502020204030204" pitchFamily="34" charset="0"/>
                <a:ea typeface="Microsoft YaHei" panose="020B0503020204020204" pitchFamily="34" charset="-122"/>
              </a:defRPr>
            </a:lvl9pPr>
          </a:lstStyle>
          <a:p>
            <a:pPr>
              <a:lnSpc>
                <a:spcPct val="120000"/>
              </a:lnSpc>
              <a:spcBef>
                <a:spcPts val="825"/>
              </a:spcBef>
              <a:buClr>
                <a:srgbClr val="800000"/>
              </a:buClr>
              <a:buSzPct val="80000"/>
              <a:buFont typeface="Wingdings" panose="05000000000000000000" pitchFamily="2" charset="2"/>
              <a:buChar char=""/>
            </a:pPr>
            <a:r>
              <a:rPr lang="el-GR" altLang="en-US" sz="2000" dirty="0">
                <a:latin typeface="+mn-lt"/>
                <a:cs typeface="Times New Roman" panose="02020603050405020304" pitchFamily="18" charset="0"/>
              </a:rPr>
              <a:t>Σήμα/</a:t>
            </a:r>
            <a:r>
              <a:rPr lang="en-US" altLang="en-US" sz="2000" dirty="0">
                <a:latin typeface="+mn-lt"/>
                <a:cs typeface="Times New Roman" panose="02020603050405020304" pitchFamily="18" charset="0"/>
              </a:rPr>
              <a:t>Trademarks</a:t>
            </a:r>
          </a:p>
          <a:p>
            <a:pPr>
              <a:lnSpc>
                <a:spcPct val="120000"/>
              </a:lnSpc>
              <a:spcBef>
                <a:spcPts val="825"/>
              </a:spcBef>
              <a:buClr>
                <a:srgbClr val="800000"/>
              </a:buClr>
              <a:buSzPct val="80000"/>
              <a:buFont typeface="Wingdings" panose="05000000000000000000" pitchFamily="2" charset="2"/>
              <a:buChar char=""/>
            </a:pPr>
            <a:r>
              <a:rPr lang="el-GR" altLang="en-US" sz="2000" dirty="0">
                <a:latin typeface="+mn-lt"/>
                <a:cs typeface="Times New Roman" panose="02020603050405020304" pitchFamily="18" charset="0"/>
              </a:rPr>
              <a:t>Εμπορικά ονόματα</a:t>
            </a:r>
          </a:p>
          <a:p>
            <a:pPr>
              <a:lnSpc>
                <a:spcPct val="120000"/>
              </a:lnSpc>
              <a:spcBef>
                <a:spcPts val="825"/>
              </a:spcBef>
              <a:buClr>
                <a:srgbClr val="800000"/>
              </a:buClr>
              <a:buSzPct val="80000"/>
              <a:buFont typeface="Wingdings" panose="05000000000000000000" pitchFamily="2" charset="2"/>
              <a:buChar char=""/>
            </a:pPr>
            <a:r>
              <a:rPr lang="el-GR" altLang="en-US" sz="2000" dirty="0">
                <a:latin typeface="+mn-lt"/>
                <a:cs typeface="Times New Roman" panose="02020603050405020304" pitchFamily="18" charset="0"/>
              </a:rPr>
              <a:t>Υπεραξία</a:t>
            </a:r>
          </a:p>
        </p:txBody>
      </p:sp>
      <p:sp>
        <p:nvSpPr>
          <p:cNvPr id="178181" name="Text Box 4">
            <a:extLst>
              <a:ext uri="{FF2B5EF4-FFF2-40B4-BE49-F238E27FC236}">
                <a16:creationId xmlns:a16="http://schemas.microsoft.com/office/drawing/2014/main" xmlns="" id="{31F1FE02-E966-4B63-8B50-49CDB4843EFA}"/>
              </a:ext>
            </a:extLst>
          </p:cNvPr>
          <p:cNvSpPr txBox="1">
            <a:spLocks noChangeArrowheads="1"/>
          </p:cNvSpPr>
          <p:nvPr/>
        </p:nvSpPr>
        <p:spPr bwMode="auto">
          <a:xfrm>
            <a:off x="815009" y="2890838"/>
            <a:ext cx="9167191" cy="10101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nSpc>
                <a:spcPct val="120000"/>
              </a:lnSpc>
              <a:spcBef>
                <a:spcPts val="1500"/>
              </a:spcBef>
              <a:buClrTx/>
              <a:buNone/>
            </a:pPr>
            <a:r>
              <a:rPr lang="el-GR" altLang="en-US" sz="2000" dirty="0">
                <a:solidFill>
                  <a:schemeClr val="tx1"/>
                </a:solidFill>
                <a:latin typeface="+mn-lt"/>
                <a:cs typeface="Times New Roman" panose="02020603050405020304" pitchFamily="18" charset="0"/>
              </a:rPr>
              <a:t>Περιορισμένης ή Αόριστης ζωής</a:t>
            </a:r>
            <a:r>
              <a:rPr lang="en-US" altLang="en-US" sz="2000" dirty="0">
                <a:solidFill>
                  <a:schemeClr val="tx1"/>
                </a:solidFill>
                <a:latin typeface="+mn-lt"/>
                <a:cs typeface="Times New Roman" panose="02020603050405020304" pitchFamily="18" charset="0"/>
              </a:rPr>
              <a:t>.</a:t>
            </a:r>
          </a:p>
          <a:p>
            <a:pPr>
              <a:lnSpc>
                <a:spcPct val="120000"/>
              </a:lnSpc>
              <a:spcBef>
                <a:spcPts val="1500"/>
              </a:spcBef>
              <a:buClrTx/>
              <a:buNone/>
            </a:pPr>
            <a:r>
              <a:rPr lang="el-GR" altLang="en-US" sz="2000" dirty="0">
                <a:latin typeface="+mn-lt"/>
                <a:cs typeface="Times New Roman" panose="02020603050405020304" pitchFamily="18" charset="0"/>
              </a:rPr>
              <a:t>Κύριοι τύποι Αύλων Περιουσιακών στοιχείων:</a:t>
            </a:r>
          </a:p>
        </p:txBody>
      </p:sp>
      <p:sp>
        <p:nvSpPr>
          <p:cNvPr id="9" name="Rectangle 3">
            <a:extLst>
              <a:ext uri="{FF2B5EF4-FFF2-40B4-BE49-F238E27FC236}">
                <a16:creationId xmlns:a16="http://schemas.microsoft.com/office/drawing/2014/main" xmlns="" id="{20F29152-C2C1-47BD-AF04-28F52AB935E8}"/>
              </a:ext>
            </a:extLst>
          </p:cNvPr>
          <p:cNvSpPr>
            <a:spLocks noChangeArrowheads="1"/>
          </p:cNvSpPr>
          <p:nvPr/>
        </p:nvSpPr>
        <p:spPr bwMode="auto">
          <a:xfrm>
            <a:off x="2133600" y="381000"/>
            <a:ext cx="7620000" cy="560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360" tIns="44280" rIns="90360" bIns="44280"/>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b="1" u="sng" dirty="0">
                <a:latin typeface="+mj-lt"/>
                <a:cs typeface="Times New Roman" panose="02020603050405020304" pitchFamily="18" charset="0"/>
              </a:rPr>
              <a:t>ΑΥΛΑ ΠΑΓΙΑ </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1">
            <a:extLst>
              <a:ext uri="{FF2B5EF4-FFF2-40B4-BE49-F238E27FC236}">
                <a16:creationId xmlns:a16="http://schemas.microsoft.com/office/drawing/2014/main" xmlns="" id="{677DB3A3-36CF-479F-8F1F-D3B60C82003F}"/>
              </a:ext>
            </a:extLst>
          </p:cNvPr>
          <p:cNvSpPr>
            <a:spLocks noChangeArrowheads="1"/>
          </p:cNvSpPr>
          <p:nvPr/>
        </p:nvSpPr>
        <p:spPr bwMode="auto">
          <a:xfrm flipH="1">
            <a:off x="1524000" y="3744914"/>
            <a:ext cx="5702300" cy="3113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80227" name="Text Box 2">
            <a:extLst>
              <a:ext uri="{FF2B5EF4-FFF2-40B4-BE49-F238E27FC236}">
                <a16:creationId xmlns:a16="http://schemas.microsoft.com/office/drawing/2014/main" xmlns="" id="{3859EF3E-9E2F-44AB-91B4-DE89A3FFEA4A}"/>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70ACB9AB-AC3D-41E6-BD97-5F7A23D480DB}"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3</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180228" name="Text Box 3">
            <a:extLst>
              <a:ext uri="{FF2B5EF4-FFF2-40B4-BE49-F238E27FC236}">
                <a16:creationId xmlns:a16="http://schemas.microsoft.com/office/drawing/2014/main" xmlns="" id="{41DA018B-3676-45D0-BE9A-ADD5233F0AB8}"/>
              </a:ext>
            </a:extLst>
          </p:cNvPr>
          <p:cNvSpPr txBox="1">
            <a:spLocks noChangeArrowheads="1"/>
          </p:cNvSpPr>
          <p:nvPr/>
        </p:nvSpPr>
        <p:spPr bwMode="auto">
          <a:xfrm>
            <a:off x="1524000" y="333376"/>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sz="4400" u="sng" dirty="0">
                <a:latin typeface="+mj-lt"/>
                <a:cs typeface="Times New Roman" panose="02020603050405020304" pitchFamily="18" charset="0"/>
              </a:rPr>
              <a:t>Αναγνώριση</a:t>
            </a:r>
          </a:p>
        </p:txBody>
      </p:sp>
      <p:sp>
        <p:nvSpPr>
          <p:cNvPr id="180229" name="Text Box 4">
            <a:extLst>
              <a:ext uri="{FF2B5EF4-FFF2-40B4-BE49-F238E27FC236}">
                <a16:creationId xmlns:a16="http://schemas.microsoft.com/office/drawing/2014/main" xmlns="" id="{312AD9C4-36D2-47F3-A92B-5A82FA4BFA00}"/>
              </a:ext>
            </a:extLst>
          </p:cNvPr>
          <p:cNvSpPr txBox="1">
            <a:spLocks noChangeArrowheads="1"/>
          </p:cNvSpPr>
          <p:nvPr/>
        </p:nvSpPr>
        <p:spPr bwMode="auto">
          <a:xfrm>
            <a:off x="725557" y="1676401"/>
            <a:ext cx="11042373" cy="442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1313" indent="-341313">
              <a:spcBef>
                <a:spcPts val="8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rgbClr val="000000"/>
                </a:solidFill>
                <a:latin typeface="Calibri" panose="020F0502020204030204" pitchFamily="34" charset="0"/>
                <a:ea typeface="Microsoft YaHei" panose="020B0503020204020204" pitchFamily="34" charset="-122"/>
              </a:defRPr>
            </a:lvl1pPr>
            <a:lvl2pPr marL="741363" indent="-284163">
              <a:spcBef>
                <a:spcPts val="7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Ένα άυλο πάγιο πρέπει να αναγνωρίζεται όταν: </a:t>
            </a:r>
          </a:p>
          <a:p>
            <a:pPr lvl="1" algn="just">
              <a:lnSpc>
                <a:spcPct val="150000"/>
              </a:lnSpc>
              <a:spcBef>
                <a:spcPts val="600"/>
              </a:spcBef>
              <a:buFont typeface="Arial" panose="020B0604020202020204" pitchFamily="34" charset="0"/>
              <a:buChar char="•"/>
            </a:pPr>
            <a:r>
              <a:rPr lang="el-GR" altLang="en-US" sz="2400" dirty="0">
                <a:latin typeface="+mj-lt"/>
                <a:cs typeface="Times New Roman" panose="02020603050405020304" pitchFamily="18" charset="0"/>
              </a:rPr>
              <a:t>Είναι πιθανόν ότι τα μελλοντικά οικονομικά οφέλη που σχετίζονται με το πάγιο θα εισρεύσουν στην επιχείρηση και</a:t>
            </a:r>
          </a:p>
          <a:p>
            <a:pPr lvl="1" algn="just">
              <a:lnSpc>
                <a:spcPct val="150000"/>
              </a:lnSpc>
              <a:spcBef>
                <a:spcPts val="600"/>
              </a:spcBef>
              <a:buFont typeface="Arial" panose="020B0604020202020204" pitchFamily="34" charset="0"/>
              <a:buChar char="•"/>
            </a:pPr>
            <a:r>
              <a:rPr lang="el-GR" altLang="en-US" sz="2400" dirty="0">
                <a:latin typeface="+mj-lt"/>
                <a:cs typeface="Times New Roman" panose="02020603050405020304" pitchFamily="18" charset="0"/>
              </a:rPr>
              <a:t>Το κόστος του παγίου μπορεί να μετρηθεί αξιόπιστα</a:t>
            </a:r>
            <a:r>
              <a:rPr lang="en-US" altLang="en-US" sz="2400" dirty="0">
                <a:latin typeface="+mj-lt"/>
                <a:cs typeface="Times New Roman" panose="02020603050405020304" pitchFamily="18" charset="0"/>
              </a:rPr>
              <a:t> .</a:t>
            </a:r>
            <a:endParaRPr lang="el-GR" altLang="en-US" sz="2400" dirty="0">
              <a:latin typeface="+mj-lt"/>
              <a:cs typeface="Times New Roman" panose="02020603050405020304" pitchFamily="18" charset="0"/>
            </a:endParaRPr>
          </a:p>
        </p:txBody>
      </p:sp>
      <p:grpSp>
        <p:nvGrpSpPr>
          <p:cNvPr id="180230" name="Group 5">
            <a:extLst>
              <a:ext uri="{FF2B5EF4-FFF2-40B4-BE49-F238E27FC236}">
                <a16:creationId xmlns:a16="http://schemas.microsoft.com/office/drawing/2014/main" xmlns="" id="{14ADBB6B-30E2-4A20-9732-AC015BA42BE5}"/>
              </a:ext>
            </a:extLst>
          </p:cNvPr>
          <p:cNvGrpSpPr>
            <a:grpSpLocks/>
          </p:cNvGrpSpPr>
          <p:nvPr/>
        </p:nvGrpSpPr>
        <p:grpSpPr bwMode="auto">
          <a:xfrm>
            <a:off x="1709739" y="219075"/>
            <a:ext cx="1489075" cy="922338"/>
            <a:chOff x="117" y="138"/>
            <a:chExt cx="938" cy="581"/>
          </a:xfrm>
        </p:grpSpPr>
        <p:graphicFrame>
          <p:nvGraphicFramePr>
            <p:cNvPr id="180231" name="Object 6">
              <a:extLst>
                <a:ext uri="{FF2B5EF4-FFF2-40B4-BE49-F238E27FC236}">
                  <a16:creationId xmlns:a16="http://schemas.microsoft.com/office/drawing/2014/main" xmlns="" id="{EF5D1FDC-B2ED-408A-B6CC-D29A3C4D482C}"/>
                </a:ext>
              </a:extLst>
            </p:cNvPr>
            <p:cNvGraphicFramePr>
              <a:graphicFrameLocks noChangeAspect="1"/>
            </p:cNvGraphicFramePr>
            <p:nvPr/>
          </p:nvGraphicFramePr>
          <p:xfrm>
            <a:off x="117" y="138"/>
            <a:ext cx="938" cy="581"/>
          </p:xfrm>
          <a:graphic>
            <a:graphicData uri="http://schemas.openxmlformats.org/presentationml/2006/ole">
              <p:oleObj spid="_x0000_s12311" r:id="rId4" imgW="3496760" imgH="2095317" progId="">
                <p:embed/>
              </p:oleObj>
            </a:graphicData>
          </a:graphic>
        </p:graphicFrame>
        <p:sp>
          <p:nvSpPr>
            <p:cNvPr id="180232" name="Rectangle 7">
              <a:extLst>
                <a:ext uri="{FF2B5EF4-FFF2-40B4-BE49-F238E27FC236}">
                  <a16:creationId xmlns:a16="http://schemas.microsoft.com/office/drawing/2014/main" xmlns="" id="{E35E8519-DE1A-47E6-A15B-26A3A0843A13}"/>
                </a:ext>
              </a:extLst>
            </p:cNvPr>
            <p:cNvSpPr>
              <a:spLocks noChangeArrowheads="1"/>
            </p:cNvSpPr>
            <p:nvPr/>
          </p:nvSpPr>
          <p:spPr bwMode="auto">
            <a:xfrm>
              <a:off x="253" y="185"/>
              <a:ext cx="768" cy="2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360" tIns="44280" rIns="90360" bIns="4428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l-GR" altLang="en-US" sz="2400" b="1" dirty="0">
                  <a:solidFill>
                    <a:srgbClr val="FFFFFF"/>
                  </a:solidFill>
                  <a:latin typeface="Times New Roman" panose="02020603050405020304" pitchFamily="18" charset="0"/>
                  <a:cs typeface="Times New Roman" panose="02020603050405020304" pitchFamily="18" charset="0"/>
                </a:rPr>
                <a:t>ΔΛΠ</a:t>
              </a:r>
              <a:r>
                <a:rPr lang="fr-FR" altLang="en-US" sz="2400" b="1" dirty="0">
                  <a:solidFill>
                    <a:srgbClr val="FFFFFF"/>
                  </a:solidFill>
                  <a:latin typeface="Times New Roman" panose="02020603050405020304" pitchFamily="18" charset="0"/>
                  <a:cs typeface="Times New Roman" panose="02020603050405020304" pitchFamily="18" charset="0"/>
                </a:rPr>
                <a:t> 38</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1">
            <a:extLst>
              <a:ext uri="{FF2B5EF4-FFF2-40B4-BE49-F238E27FC236}">
                <a16:creationId xmlns:a16="http://schemas.microsoft.com/office/drawing/2014/main" xmlns="" id="{BA79FDE5-CE7A-41E0-9CF0-D5FA80557050}"/>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F422D629-1865-4034-94FA-BFC6A6267C06}"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4</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182275" name="Text Box 2">
            <a:extLst>
              <a:ext uri="{FF2B5EF4-FFF2-40B4-BE49-F238E27FC236}">
                <a16:creationId xmlns:a16="http://schemas.microsoft.com/office/drawing/2014/main" xmlns="" id="{51AFF906-8294-4A37-ADEB-00879DCB9251}"/>
              </a:ext>
            </a:extLst>
          </p:cNvPr>
          <p:cNvSpPr txBox="1">
            <a:spLocks noChangeArrowheads="1"/>
          </p:cNvSpPr>
          <p:nvPr/>
        </p:nvSpPr>
        <p:spPr bwMode="auto">
          <a:xfrm>
            <a:off x="1524000" y="228601"/>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sz="3600" b="1" u="sng" dirty="0">
                <a:latin typeface="+mj-lt"/>
                <a:cs typeface="Times New Roman" panose="02020603050405020304" pitchFamily="18" charset="0"/>
              </a:rPr>
              <a:t>Περίληψη</a:t>
            </a:r>
          </a:p>
        </p:txBody>
      </p:sp>
      <p:grpSp>
        <p:nvGrpSpPr>
          <p:cNvPr id="182276" name="Group 3">
            <a:extLst>
              <a:ext uri="{FF2B5EF4-FFF2-40B4-BE49-F238E27FC236}">
                <a16:creationId xmlns:a16="http://schemas.microsoft.com/office/drawing/2014/main" xmlns="" id="{65641BF7-3CED-44A3-B78A-39157A64C94E}"/>
              </a:ext>
            </a:extLst>
          </p:cNvPr>
          <p:cNvGrpSpPr>
            <a:grpSpLocks/>
          </p:cNvGrpSpPr>
          <p:nvPr/>
        </p:nvGrpSpPr>
        <p:grpSpPr bwMode="auto">
          <a:xfrm>
            <a:off x="2139951" y="1989138"/>
            <a:ext cx="8202613" cy="3960812"/>
            <a:chOff x="388" y="1253"/>
            <a:chExt cx="5167" cy="2495"/>
          </a:xfrm>
        </p:grpSpPr>
        <p:sp>
          <p:nvSpPr>
            <p:cNvPr id="182280" name="Rectangle 4">
              <a:extLst>
                <a:ext uri="{FF2B5EF4-FFF2-40B4-BE49-F238E27FC236}">
                  <a16:creationId xmlns:a16="http://schemas.microsoft.com/office/drawing/2014/main" xmlns="" id="{D4AF903D-21E3-4E5F-B8DC-D80DA9C9F532}"/>
                </a:ext>
              </a:extLst>
            </p:cNvPr>
            <p:cNvSpPr>
              <a:spLocks noChangeArrowheads="1"/>
            </p:cNvSpPr>
            <p:nvPr/>
          </p:nvSpPr>
          <p:spPr bwMode="auto">
            <a:xfrm>
              <a:off x="568" y="3399"/>
              <a:ext cx="1509" cy="349"/>
            </a:xfrm>
            <a:prstGeom prst="rect">
              <a:avLst/>
            </a:prstGeom>
            <a:noFill/>
            <a:ln w="12600" cap="sq">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Αναγνώριση άυλου </a:t>
              </a:r>
            </a:p>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παγίου στοιχείου</a:t>
              </a:r>
            </a:p>
          </p:txBody>
        </p:sp>
        <p:sp>
          <p:nvSpPr>
            <p:cNvPr id="182281" name="AutoShape 5">
              <a:extLst>
                <a:ext uri="{FF2B5EF4-FFF2-40B4-BE49-F238E27FC236}">
                  <a16:creationId xmlns:a16="http://schemas.microsoft.com/office/drawing/2014/main" xmlns="" id="{651F1481-2416-4660-B089-78F8FE7058BD}"/>
                </a:ext>
              </a:extLst>
            </p:cNvPr>
            <p:cNvSpPr>
              <a:spLocks noChangeArrowheads="1"/>
            </p:cNvSpPr>
            <p:nvPr/>
          </p:nvSpPr>
          <p:spPr bwMode="auto">
            <a:xfrm>
              <a:off x="659" y="2654"/>
              <a:ext cx="1326" cy="612"/>
            </a:xfrm>
            <a:prstGeom prst="octagon">
              <a:avLst>
                <a:gd name="adj" fmla="val 29287"/>
              </a:avLst>
            </a:prstGeom>
            <a:noFill/>
            <a:ln w="12600" cap="sq">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Το κόστος μπορεί να </a:t>
              </a:r>
            </a:p>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Μετρηθεί αξιόπιστα</a:t>
              </a:r>
            </a:p>
          </p:txBody>
        </p:sp>
        <p:sp>
          <p:nvSpPr>
            <p:cNvPr id="182282" name="Rectangle 6">
              <a:extLst>
                <a:ext uri="{FF2B5EF4-FFF2-40B4-BE49-F238E27FC236}">
                  <a16:creationId xmlns:a16="http://schemas.microsoft.com/office/drawing/2014/main" xmlns="" id="{F1763113-10A9-425C-A61E-FD7847FE9644}"/>
                </a:ext>
              </a:extLst>
            </p:cNvPr>
            <p:cNvSpPr>
              <a:spLocks noChangeArrowheads="1"/>
            </p:cNvSpPr>
            <p:nvPr/>
          </p:nvSpPr>
          <p:spPr bwMode="auto">
            <a:xfrm>
              <a:off x="2444" y="3399"/>
              <a:ext cx="1416" cy="349"/>
            </a:xfrm>
            <a:prstGeom prst="rect">
              <a:avLst/>
            </a:prstGeom>
            <a:noFill/>
            <a:ln w="12600" cap="sq">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Περίληψη κόστους </a:t>
              </a:r>
            </a:p>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στην υπεραξία</a:t>
              </a:r>
            </a:p>
          </p:txBody>
        </p:sp>
        <p:sp>
          <p:nvSpPr>
            <p:cNvPr id="182283" name="Rectangle 7">
              <a:extLst>
                <a:ext uri="{FF2B5EF4-FFF2-40B4-BE49-F238E27FC236}">
                  <a16:creationId xmlns:a16="http://schemas.microsoft.com/office/drawing/2014/main" xmlns="" id="{D8E32E82-262D-4918-BD66-F3ECF78CE6AE}"/>
                </a:ext>
              </a:extLst>
            </p:cNvPr>
            <p:cNvSpPr>
              <a:spLocks noChangeArrowheads="1"/>
            </p:cNvSpPr>
            <p:nvPr/>
          </p:nvSpPr>
          <p:spPr bwMode="auto">
            <a:xfrm>
              <a:off x="3969" y="3399"/>
              <a:ext cx="1586" cy="349"/>
            </a:xfrm>
            <a:prstGeom prst="rect">
              <a:avLst/>
            </a:prstGeom>
            <a:noFill/>
            <a:ln w="12600" cap="sq">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Αναγνώριση ως έξοδο</a:t>
              </a:r>
            </a:p>
          </p:txBody>
        </p:sp>
        <p:sp>
          <p:nvSpPr>
            <p:cNvPr id="92168" name="AutoShape 8">
              <a:extLst>
                <a:ext uri="{FF2B5EF4-FFF2-40B4-BE49-F238E27FC236}">
                  <a16:creationId xmlns:a16="http://schemas.microsoft.com/office/drawing/2014/main" xmlns="" id="{C9AA13B1-02A4-4AE2-A1FB-5F90A75A496D}"/>
                </a:ext>
              </a:extLst>
            </p:cNvPr>
            <p:cNvSpPr>
              <a:spLocks noChangeArrowheads="1"/>
            </p:cNvSpPr>
            <p:nvPr/>
          </p:nvSpPr>
          <p:spPr bwMode="auto">
            <a:xfrm>
              <a:off x="659" y="1253"/>
              <a:ext cx="1369" cy="612"/>
            </a:xfrm>
            <a:prstGeom prst="octagon">
              <a:avLst>
                <a:gd name="adj" fmla="val 29287"/>
              </a:avLst>
            </a:prstGeom>
            <a:noFill/>
            <a:ln w="12600" cap="sq">
              <a:solidFill>
                <a:srgbClr val="000000"/>
              </a:solidFill>
              <a:miter lim="800000"/>
              <a:headEnd/>
              <a:tailEnd/>
            </a:ln>
            <a:effectLst/>
          </p:spPr>
          <p:txBody>
            <a:bodyPr wrap="none"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solidFill>
                    <a:srgbClr val="000000"/>
                  </a:solidFill>
                  <a:effectLst>
                    <a:outerShdw blurRad="38100" dist="38100" dir="2700000" algn="tl">
                      <a:srgbClr val="C0C0C0"/>
                    </a:outerShdw>
                  </a:effectLst>
                  <a:latin typeface="Times New Roman" pitchFamily="16" charset="0"/>
                  <a:cs typeface="Times New Roman" pitchFamily="16" charset="0"/>
                </a:rPr>
                <a:t> </a:t>
              </a:r>
              <a:r>
                <a:rPr lang="el-GR" sz="1600" b="1">
                  <a:solidFill>
                    <a:srgbClr val="000000"/>
                  </a:solidFill>
                  <a:latin typeface="Times New Roman" pitchFamily="16" charset="0"/>
                  <a:cs typeface="Times New Roman" pitchFamily="16" charset="0"/>
                </a:rPr>
                <a:t>Ικανοποιεί τον ορισμό του</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000000"/>
                  </a:solidFill>
                  <a:latin typeface="Times New Roman" pitchFamily="16" charset="0"/>
                  <a:cs typeface="Times New Roman" pitchFamily="16" charset="0"/>
                </a:rPr>
                <a:t>αύλου παγίου στοιχείου?</a:t>
              </a:r>
            </a:p>
          </p:txBody>
        </p:sp>
        <p:sp>
          <p:nvSpPr>
            <p:cNvPr id="182285" name="AutoShape 9">
              <a:extLst>
                <a:ext uri="{FF2B5EF4-FFF2-40B4-BE49-F238E27FC236}">
                  <a16:creationId xmlns:a16="http://schemas.microsoft.com/office/drawing/2014/main" xmlns="" id="{883512DE-8E5F-4047-BAAA-8831A4A7B8A7}"/>
                </a:ext>
              </a:extLst>
            </p:cNvPr>
            <p:cNvSpPr>
              <a:spLocks noChangeArrowheads="1"/>
            </p:cNvSpPr>
            <p:nvPr/>
          </p:nvSpPr>
          <p:spPr bwMode="auto">
            <a:xfrm>
              <a:off x="2490" y="1954"/>
              <a:ext cx="1280" cy="612"/>
            </a:xfrm>
            <a:prstGeom prst="octagon">
              <a:avLst>
                <a:gd name="adj" fmla="val 29287"/>
              </a:avLst>
            </a:prstGeom>
            <a:noFill/>
            <a:ln w="12600" cap="sq">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a:spcBef>
                  <a:spcPct val="0"/>
                </a:spcBef>
                <a:buClrTx/>
                <a:buFontTx/>
                <a:buNone/>
              </a:pPr>
              <a:r>
                <a:rPr lang="el-GR" altLang="en-US" sz="1400" b="1">
                  <a:latin typeface="Times New Roman" panose="02020603050405020304" pitchFamily="18" charset="0"/>
                  <a:cs typeface="Times New Roman" panose="02020603050405020304" pitchFamily="18" charset="0"/>
                </a:rPr>
                <a:t>Πάγιο που αποκτήθηκε </a:t>
              </a:r>
            </a:p>
            <a:p>
              <a:pPr algn="ctr">
                <a:spcBef>
                  <a:spcPct val="0"/>
                </a:spcBef>
                <a:buClrTx/>
                <a:buFontTx/>
                <a:buNone/>
              </a:pPr>
              <a:r>
                <a:rPr lang="el-GR" altLang="en-US" sz="1400" b="1">
                  <a:latin typeface="Times New Roman" panose="02020603050405020304" pitchFamily="18" charset="0"/>
                  <a:cs typeface="Times New Roman" panose="02020603050405020304" pitchFamily="18" charset="0"/>
                </a:rPr>
                <a:t>από ενοποίηση επιχειρήσεων</a:t>
              </a:r>
            </a:p>
          </p:txBody>
        </p:sp>
        <p:sp>
          <p:nvSpPr>
            <p:cNvPr id="182286" name="AutoShape 10">
              <a:extLst>
                <a:ext uri="{FF2B5EF4-FFF2-40B4-BE49-F238E27FC236}">
                  <a16:creationId xmlns:a16="http://schemas.microsoft.com/office/drawing/2014/main" xmlns="" id="{15F63090-6BF7-4EE6-AE10-86D810717869}"/>
                </a:ext>
              </a:extLst>
            </p:cNvPr>
            <p:cNvSpPr>
              <a:spLocks noChangeArrowheads="1"/>
            </p:cNvSpPr>
            <p:nvPr/>
          </p:nvSpPr>
          <p:spPr bwMode="auto">
            <a:xfrm>
              <a:off x="659" y="1954"/>
              <a:ext cx="1326" cy="612"/>
            </a:xfrm>
            <a:prstGeom prst="octagon">
              <a:avLst>
                <a:gd name="adj" fmla="val 29287"/>
              </a:avLst>
            </a:prstGeom>
            <a:noFill/>
            <a:ln w="12600" cap="sq">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Μελλοντικά</a:t>
              </a:r>
            </a:p>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Οικονομικά </a:t>
              </a:r>
            </a:p>
            <a:p>
              <a:pPr algn="ctr">
                <a:spcBef>
                  <a:spcPct val="0"/>
                </a:spcBef>
                <a:buClrTx/>
                <a:buFontTx/>
                <a:buNone/>
              </a:pPr>
              <a:r>
                <a:rPr lang="el-GR" altLang="en-US" sz="1800" b="1">
                  <a:latin typeface="Times New Roman" panose="02020603050405020304" pitchFamily="18" charset="0"/>
                  <a:cs typeface="Times New Roman" panose="02020603050405020304" pitchFamily="18" charset="0"/>
                </a:rPr>
                <a:t>Οφέλη</a:t>
              </a:r>
            </a:p>
          </p:txBody>
        </p:sp>
        <p:sp>
          <p:nvSpPr>
            <p:cNvPr id="182287" name="Line 11">
              <a:extLst>
                <a:ext uri="{FF2B5EF4-FFF2-40B4-BE49-F238E27FC236}">
                  <a16:creationId xmlns:a16="http://schemas.microsoft.com/office/drawing/2014/main" xmlns="" id="{6A170FAE-3979-4ACD-8FF1-906752E4A097}"/>
                </a:ext>
              </a:extLst>
            </p:cNvPr>
            <p:cNvSpPr>
              <a:spLocks noChangeShapeType="1"/>
            </p:cNvSpPr>
            <p:nvPr/>
          </p:nvSpPr>
          <p:spPr bwMode="auto">
            <a:xfrm>
              <a:off x="1299" y="1866"/>
              <a:ext cx="0" cy="86"/>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182288" name="Line 12">
              <a:extLst>
                <a:ext uri="{FF2B5EF4-FFF2-40B4-BE49-F238E27FC236}">
                  <a16:creationId xmlns:a16="http://schemas.microsoft.com/office/drawing/2014/main" xmlns="" id="{8F210CCE-B956-4CCC-A49D-EE591388B16A}"/>
                </a:ext>
              </a:extLst>
            </p:cNvPr>
            <p:cNvSpPr>
              <a:spLocks noChangeShapeType="1"/>
            </p:cNvSpPr>
            <p:nvPr/>
          </p:nvSpPr>
          <p:spPr bwMode="auto">
            <a:xfrm>
              <a:off x="1300" y="2567"/>
              <a:ext cx="0" cy="86"/>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182289" name="Line 13">
              <a:extLst>
                <a:ext uri="{FF2B5EF4-FFF2-40B4-BE49-F238E27FC236}">
                  <a16:creationId xmlns:a16="http://schemas.microsoft.com/office/drawing/2014/main" xmlns="" id="{940236D1-0C38-45C8-B7A9-D345ADF41B20}"/>
                </a:ext>
              </a:extLst>
            </p:cNvPr>
            <p:cNvSpPr>
              <a:spLocks noChangeShapeType="1"/>
            </p:cNvSpPr>
            <p:nvPr/>
          </p:nvSpPr>
          <p:spPr bwMode="auto">
            <a:xfrm>
              <a:off x="1300" y="3267"/>
              <a:ext cx="0" cy="130"/>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182290" name="Line 14">
              <a:extLst>
                <a:ext uri="{FF2B5EF4-FFF2-40B4-BE49-F238E27FC236}">
                  <a16:creationId xmlns:a16="http://schemas.microsoft.com/office/drawing/2014/main" xmlns="" id="{C73FDFDD-6F28-46B6-B37E-B975EDCAEBA4}"/>
                </a:ext>
              </a:extLst>
            </p:cNvPr>
            <p:cNvSpPr>
              <a:spLocks noChangeShapeType="1"/>
            </p:cNvSpPr>
            <p:nvPr/>
          </p:nvSpPr>
          <p:spPr bwMode="auto">
            <a:xfrm>
              <a:off x="2032" y="1560"/>
              <a:ext cx="548" cy="0"/>
            </a:xfrm>
            <a:prstGeom prst="line">
              <a:avLst/>
            </a:prstGeom>
            <a:noFill/>
            <a:ln w="1260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182291" name="Line 15">
              <a:extLst>
                <a:ext uri="{FF2B5EF4-FFF2-40B4-BE49-F238E27FC236}">
                  <a16:creationId xmlns:a16="http://schemas.microsoft.com/office/drawing/2014/main" xmlns="" id="{4CEDF5FF-D6D7-4D7E-BCC6-5B7E13D42B30}"/>
                </a:ext>
              </a:extLst>
            </p:cNvPr>
            <p:cNvSpPr>
              <a:spLocks noChangeShapeType="1"/>
            </p:cNvSpPr>
            <p:nvPr/>
          </p:nvSpPr>
          <p:spPr bwMode="auto">
            <a:xfrm>
              <a:off x="2581" y="1560"/>
              <a:ext cx="0" cy="480"/>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182292" name="Line 16">
              <a:extLst>
                <a:ext uri="{FF2B5EF4-FFF2-40B4-BE49-F238E27FC236}">
                  <a16:creationId xmlns:a16="http://schemas.microsoft.com/office/drawing/2014/main" xmlns="" id="{C2097A94-9D09-42C8-97B5-27634EA4DA13}"/>
                </a:ext>
              </a:extLst>
            </p:cNvPr>
            <p:cNvSpPr>
              <a:spLocks noChangeShapeType="1"/>
            </p:cNvSpPr>
            <p:nvPr/>
          </p:nvSpPr>
          <p:spPr bwMode="auto">
            <a:xfrm>
              <a:off x="1987" y="2961"/>
              <a:ext cx="594" cy="0"/>
            </a:xfrm>
            <a:prstGeom prst="line">
              <a:avLst/>
            </a:prstGeom>
            <a:noFill/>
            <a:ln w="1260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182293" name="Line 17">
              <a:extLst>
                <a:ext uri="{FF2B5EF4-FFF2-40B4-BE49-F238E27FC236}">
                  <a16:creationId xmlns:a16="http://schemas.microsoft.com/office/drawing/2014/main" xmlns="" id="{6B44207B-AC2A-4F2C-A9EE-3EA6D279835D}"/>
                </a:ext>
              </a:extLst>
            </p:cNvPr>
            <p:cNvSpPr>
              <a:spLocks noChangeShapeType="1"/>
            </p:cNvSpPr>
            <p:nvPr/>
          </p:nvSpPr>
          <p:spPr bwMode="auto">
            <a:xfrm flipV="1">
              <a:off x="2581" y="2478"/>
              <a:ext cx="0" cy="482"/>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182294" name="Line 18">
              <a:extLst>
                <a:ext uri="{FF2B5EF4-FFF2-40B4-BE49-F238E27FC236}">
                  <a16:creationId xmlns:a16="http://schemas.microsoft.com/office/drawing/2014/main" xmlns="" id="{CBE9D3F8-301F-4B47-8E03-B4871960BCDD}"/>
                </a:ext>
              </a:extLst>
            </p:cNvPr>
            <p:cNvSpPr>
              <a:spLocks noChangeShapeType="1"/>
            </p:cNvSpPr>
            <p:nvPr/>
          </p:nvSpPr>
          <p:spPr bwMode="auto">
            <a:xfrm>
              <a:off x="1987" y="2260"/>
              <a:ext cx="502" cy="0"/>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182295" name="Line 19">
              <a:extLst>
                <a:ext uri="{FF2B5EF4-FFF2-40B4-BE49-F238E27FC236}">
                  <a16:creationId xmlns:a16="http://schemas.microsoft.com/office/drawing/2014/main" xmlns="" id="{B47F65B0-8C2B-499F-903A-0730C3A39F27}"/>
                </a:ext>
              </a:extLst>
            </p:cNvPr>
            <p:cNvSpPr>
              <a:spLocks noChangeShapeType="1"/>
            </p:cNvSpPr>
            <p:nvPr/>
          </p:nvSpPr>
          <p:spPr bwMode="auto">
            <a:xfrm>
              <a:off x="3131" y="2567"/>
              <a:ext cx="0" cy="831"/>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182296" name="Line 20">
              <a:extLst>
                <a:ext uri="{FF2B5EF4-FFF2-40B4-BE49-F238E27FC236}">
                  <a16:creationId xmlns:a16="http://schemas.microsoft.com/office/drawing/2014/main" xmlns="" id="{D8CA274C-7E9C-42D9-B18B-9C6AD746C466}"/>
                </a:ext>
              </a:extLst>
            </p:cNvPr>
            <p:cNvSpPr>
              <a:spLocks noChangeShapeType="1"/>
            </p:cNvSpPr>
            <p:nvPr/>
          </p:nvSpPr>
          <p:spPr bwMode="auto">
            <a:xfrm>
              <a:off x="3771" y="2260"/>
              <a:ext cx="1097" cy="0"/>
            </a:xfrm>
            <a:prstGeom prst="line">
              <a:avLst/>
            </a:prstGeom>
            <a:noFill/>
            <a:ln w="1260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182297" name="Line 21">
              <a:extLst>
                <a:ext uri="{FF2B5EF4-FFF2-40B4-BE49-F238E27FC236}">
                  <a16:creationId xmlns:a16="http://schemas.microsoft.com/office/drawing/2014/main" xmlns="" id="{EF87F51E-9CE8-4C00-B385-E560183DE962}"/>
                </a:ext>
              </a:extLst>
            </p:cNvPr>
            <p:cNvSpPr>
              <a:spLocks noChangeShapeType="1"/>
            </p:cNvSpPr>
            <p:nvPr/>
          </p:nvSpPr>
          <p:spPr bwMode="auto">
            <a:xfrm>
              <a:off x="4869" y="2260"/>
              <a:ext cx="0" cy="1138"/>
            </a:xfrm>
            <a:prstGeom prst="line">
              <a:avLst/>
            </a:prstGeom>
            <a:noFill/>
            <a:ln w="12600" cap="sq">
              <a:solidFill>
                <a:srgbClr val="000000"/>
              </a:solidFill>
              <a:miter lim="800000"/>
              <a:headEnd/>
              <a:tailEnd type="triangle" w="med" len="med"/>
            </a:ln>
            <a:extLst>
              <a:ext uri="{909E8E84-426E-40DD-AFC4-6F175D3DCCD1}">
                <a14:hiddenFill xmlns:a14="http://schemas.microsoft.com/office/drawing/2010/main" xmlns="">
                  <a:noFill/>
                </a14:hiddenFill>
              </a:ext>
            </a:extLst>
          </p:spPr>
          <p:txBody>
            <a:bodyPr/>
            <a:lstStyle/>
            <a:p>
              <a:endParaRPr lang="el-GR"/>
            </a:p>
          </p:txBody>
        </p:sp>
        <p:sp>
          <p:nvSpPr>
            <p:cNvPr id="92182" name="Text Box 22">
              <a:extLst>
                <a:ext uri="{FF2B5EF4-FFF2-40B4-BE49-F238E27FC236}">
                  <a16:creationId xmlns:a16="http://schemas.microsoft.com/office/drawing/2014/main" xmlns="" id="{5A3A1047-F1DC-4EA5-9354-6B7138B81B52}"/>
                </a:ext>
              </a:extLst>
            </p:cNvPr>
            <p:cNvSpPr txBox="1">
              <a:spLocks noChangeArrowheads="1"/>
            </p:cNvSpPr>
            <p:nvPr/>
          </p:nvSpPr>
          <p:spPr bwMode="auto">
            <a:xfrm>
              <a:off x="2124" y="1602"/>
              <a:ext cx="365" cy="215"/>
            </a:xfrm>
            <a:prstGeom prst="rect">
              <a:avLst/>
            </a:prstGeom>
            <a:noFill/>
            <a:ln w="9525">
              <a:noFill/>
              <a:round/>
              <a:headEnd/>
              <a:tailEnd/>
            </a:ln>
            <a:effectLst/>
          </p:spPr>
          <p:txBody>
            <a:bodyPr lIns="90000" tIns="46800" rIns="90000" bIns="46800" anchor="b">
              <a:spAutoFit/>
            </a:bodyPr>
            <a:lstStyle/>
            <a:p>
              <a:pPr>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cs typeface="Times New Roman" pitchFamily="16" charset="0"/>
                </a:rPr>
                <a:t>όχι</a:t>
              </a:r>
            </a:p>
          </p:txBody>
        </p:sp>
        <p:sp>
          <p:nvSpPr>
            <p:cNvPr id="92183" name="Text Box 23">
              <a:extLst>
                <a:ext uri="{FF2B5EF4-FFF2-40B4-BE49-F238E27FC236}">
                  <a16:creationId xmlns:a16="http://schemas.microsoft.com/office/drawing/2014/main" xmlns="" id="{B2081660-E5BE-4959-B63B-0D890EC5D459}"/>
                </a:ext>
              </a:extLst>
            </p:cNvPr>
            <p:cNvSpPr txBox="1">
              <a:spLocks noChangeArrowheads="1"/>
            </p:cNvSpPr>
            <p:nvPr/>
          </p:nvSpPr>
          <p:spPr bwMode="auto">
            <a:xfrm>
              <a:off x="2124" y="2320"/>
              <a:ext cx="365" cy="215"/>
            </a:xfrm>
            <a:prstGeom prst="rect">
              <a:avLst/>
            </a:prstGeom>
            <a:noFill/>
            <a:ln w="9525">
              <a:noFill/>
              <a:round/>
              <a:headEnd/>
              <a:tailEnd/>
            </a:ln>
            <a:effectLst/>
          </p:spPr>
          <p:txBody>
            <a:bodyPr lIns="90000" tIns="46800" rIns="90000" bIns="46800" anchor="b">
              <a:spAutoFit/>
            </a:bodyPr>
            <a:lstStyle/>
            <a:p>
              <a:pPr>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cs typeface="Times New Roman" pitchFamily="16" charset="0"/>
                </a:rPr>
                <a:t>όχι</a:t>
              </a:r>
            </a:p>
          </p:txBody>
        </p:sp>
        <p:sp>
          <p:nvSpPr>
            <p:cNvPr id="92184" name="Text Box 24">
              <a:extLst>
                <a:ext uri="{FF2B5EF4-FFF2-40B4-BE49-F238E27FC236}">
                  <a16:creationId xmlns:a16="http://schemas.microsoft.com/office/drawing/2014/main" xmlns="" id="{D8BBBC35-0F40-47F9-887D-BCF78BD4F77C}"/>
                </a:ext>
              </a:extLst>
            </p:cNvPr>
            <p:cNvSpPr txBox="1">
              <a:spLocks noChangeArrowheads="1"/>
            </p:cNvSpPr>
            <p:nvPr/>
          </p:nvSpPr>
          <p:spPr bwMode="auto">
            <a:xfrm>
              <a:off x="2124" y="2981"/>
              <a:ext cx="365" cy="215"/>
            </a:xfrm>
            <a:prstGeom prst="rect">
              <a:avLst/>
            </a:prstGeom>
            <a:noFill/>
            <a:ln w="9525">
              <a:noFill/>
              <a:round/>
              <a:headEnd/>
              <a:tailEnd/>
            </a:ln>
            <a:effectLst/>
          </p:spPr>
          <p:txBody>
            <a:bodyPr lIns="90000" tIns="46800" rIns="90000" bIns="46800" anchor="b">
              <a:spAutoFit/>
            </a:bodyPr>
            <a:lstStyle/>
            <a:p>
              <a:pPr>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cs typeface="Times New Roman" pitchFamily="16" charset="0"/>
                </a:rPr>
                <a:t>όχι</a:t>
              </a:r>
            </a:p>
          </p:txBody>
        </p:sp>
        <p:sp>
          <p:nvSpPr>
            <p:cNvPr id="92185" name="Text Box 25">
              <a:extLst>
                <a:ext uri="{FF2B5EF4-FFF2-40B4-BE49-F238E27FC236}">
                  <a16:creationId xmlns:a16="http://schemas.microsoft.com/office/drawing/2014/main" xmlns="" id="{7271D4EE-7F64-427B-8EF9-5D2EA1B0E1CC}"/>
                </a:ext>
              </a:extLst>
            </p:cNvPr>
            <p:cNvSpPr txBox="1">
              <a:spLocks noChangeArrowheads="1"/>
            </p:cNvSpPr>
            <p:nvPr/>
          </p:nvSpPr>
          <p:spPr bwMode="auto">
            <a:xfrm>
              <a:off x="388" y="1759"/>
              <a:ext cx="284" cy="215"/>
            </a:xfrm>
            <a:prstGeom prst="rect">
              <a:avLst/>
            </a:prstGeom>
            <a:noFill/>
            <a:ln w="9525">
              <a:noFill/>
              <a:round/>
              <a:headEnd/>
              <a:tailEnd/>
            </a:ln>
            <a:effectLst/>
          </p:spPr>
          <p:txBody>
            <a:bodyPr wrap="none" lIns="90000" tIns="46800" rIns="90000" bIns="46800" anchor="b">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cs typeface="Times New Roman" pitchFamily="16" charset="0"/>
                </a:rPr>
                <a:t>ναι</a:t>
              </a:r>
            </a:p>
          </p:txBody>
        </p:sp>
        <p:sp>
          <p:nvSpPr>
            <p:cNvPr id="92186" name="Text Box 26">
              <a:extLst>
                <a:ext uri="{FF2B5EF4-FFF2-40B4-BE49-F238E27FC236}">
                  <a16:creationId xmlns:a16="http://schemas.microsoft.com/office/drawing/2014/main" xmlns="" id="{6AB1FA30-4680-4C2A-B0E1-6F5808EE9C2E}"/>
                </a:ext>
              </a:extLst>
            </p:cNvPr>
            <p:cNvSpPr txBox="1">
              <a:spLocks noChangeArrowheads="1"/>
            </p:cNvSpPr>
            <p:nvPr/>
          </p:nvSpPr>
          <p:spPr bwMode="auto">
            <a:xfrm>
              <a:off x="388" y="2457"/>
              <a:ext cx="284" cy="215"/>
            </a:xfrm>
            <a:prstGeom prst="rect">
              <a:avLst/>
            </a:prstGeom>
            <a:noFill/>
            <a:ln w="9525">
              <a:noFill/>
              <a:round/>
              <a:headEnd/>
              <a:tailEnd/>
            </a:ln>
            <a:effectLst/>
          </p:spPr>
          <p:txBody>
            <a:bodyPr wrap="none" lIns="90000" tIns="46800" rIns="90000" bIns="46800" anchor="b">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cs typeface="Times New Roman" pitchFamily="16" charset="0"/>
                </a:rPr>
                <a:t>ναι</a:t>
              </a:r>
            </a:p>
          </p:txBody>
        </p:sp>
        <p:sp>
          <p:nvSpPr>
            <p:cNvPr id="92187" name="Text Box 27">
              <a:extLst>
                <a:ext uri="{FF2B5EF4-FFF2-40B4-BE49-F238E27FC236}">
                  <a16:creationId xmlns:a16="http://schemas.microsoft.com/office/drawing/2014/main" xmlns="" id="{FEB40E0C-62E2-49C0-98F8-2AE0DB3A0AC3}"/>
                </a:ext>
              </a:extLst>
            </p:cNvPr>
            <p:cNvSpPr txBox="1">
              <a:spLocks noChangeArrowheads="1"/>
            </p:cNvSpPr>
            <p:nvPr/>
          </p:nvSpPr>
          <p:spPr bwMode="auto">
            <a:xfrm>
              <a:off x="388" y="3112"/>
              <a:ext cx="284" cy="215"/>
            </a:xfrm>
            <a:prstGeom prst="rect">
              <a:avLst/>
            </a:prstGeom>
            <a:noFill/>
            <a:ln w="9525">
              <a:noFill/>
              <a:round/>
              <a:headEnd/>
              <a:tailEnd/>
            </a:ln>
            <a:effectLst/>
          </p:spPr>
          <p:txBody>
            <a:bodyPr wrap="none" lIns="90000" tIns="46800" rIns="90000" bIns="46800" anchor="b">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cs typeface="Times New Roman" pitchFamily="16" charset="0"/>
                </a:rPr>
                <a:t>ναι</a:t>
              </a:r>
            </a:p>
          </p:txBody>
        </p:sp>
        <p:sp>
          <p:nvSpPr>
            <p:cNvPr id="92188" name="Text Box 28">
              <a:extLst>
                <a:ext uri="{FF2B5EF4-FFF2-40B4-BE49-F238E27FC236}">
                  <a16:creationId xmlns:a16="http://schemas.microsoft.com/office/drawing/2014/main" xmlns="" id="{0F46BFCE-98D8-425C-90FC-2FDAC2B270A7}"/>
                </a:ext>
              </a:extLst>
            </p:cNvPr>
            <p:cNvSpPr txBox="1">
              <a:spLocks noChangeArrowheads="1"/>
            </p:cNvSpPr>
            <p:nvPr/>
          </p:nvSpPr>
          <p:spPr bwMode="auto">
            <a:xfrm>
              <a:off x="3179" y="2633"/>
              <a:ext cx="284" cy="215"/>
            </a:xfrm>
            <a:prstGeom prst="rect">
              <a:avLst/>
            </a:prstGeom>
            <a:noFill/>
            <a:ln w="9525">
              <a:noFill/>
              <a:round/>
              <a:headEnd/>
              <a:tailEnd/>
            </a:ln>
            <a:effectLst/>
          </p:spPr>
          <p:txBody>
            <a:bodyPr wrap="none" lIns="90000" tIns="46800" rIns="90000" bIns="46800" anchor="b">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cs typeface="Times New Roman" pitchFamily="16" charset="0"/>
                </a:rPr>
                <a:t>ναι</a:t>
              </a:r>
            </a:p>
          </p:txBody>
        </p:sp>
        <p:sp>
          <p:nvSpPr>
            <p:cNvPr id="92189" name="Text Box 29">
              <a:extLst>
                <a:ext uri="{FF2B5EF4-FFF2-40B4-BE49-F238E27FC236}">
                  <a16:creationId xmlns:a16="http://schemas.microsoft.com/office/drawing/2014/main" xmlns="" id="{BF0895A4-FDE4-4EAF-A804-8BF4F56A67AB}"/>
                </a:ext>
              </a:extLst>
            </p:cNvPr>
            <p:cNvSpPr txBox="1">
              <a:spLocks noChangeArrowheads="1"/>
            </p:cNvSpPr>
            <p:nvPr/>
          </p:nvSpPr>
          <p:spPr bwMode="auto">
            <a:xfrm>
              <a:off x="3954" y="2280"/>
              <a:ext cx="365" cy="215"/>
            </a:xfrm>
            <a:prstGeom prst="rect">
              <a:avLst/>
            </a:prstGeom>
            <a:noFill/>
            <a:ln w="9525">
              <a:noFill/>
              <a:round/>
              <a:headEnd/>
              <a:tailEnd/>
            </a:ln>
            <a:effectLst/>
          </p:spPr>
          <p:txBody>
            <a:bodyPr lIns="90000" tIns="46800" rIns="90000" bIns="46800" anchor="b">
              <a:spAutoFit/>
            </a:bodyPr>
            <a:lstStyle/>
            <a:p>
              <a:pPr>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cs typeface="Times New Roman" pitchFamily="16" charset="0"/>
                </a:rPr>
                <a:t>όχι</a:t>
              </a:r>
            </a:p>
          </p:txBody>
        </p:sp>
      </p:grpSp>
      <p:grpSp>
        <p:nvGrpSpPr>
          <p:cNvPr id="182277" name="Group 30">
            <a:extLst>
              <a:ext uri="{FF2B5EF4-FFF2-40B4-BE49-F238E27FC236}">
                <a16:creationId xmlns:a16="http://schemas.microsoft.com/office/drawing/2014/main" xmlns="" id="{ADF2F92F-5A31-416E-A5F8-1FBC7CA29E7F}"/>
              </a:ext>
            </a:extLst>
          </p:cNvPr>
          <p:cNvGrpSpPr>
            <a:grpSpLocks/>
          </p:cNvGrpSpPr>
          <p:nvPr/>
        </p:nvGrpSpPr>
        <p:grpSpPr bwMode="auto">
          <a:xfrm>
            <a:off x="1709739" y="219075"/>
            <a:ext cx="1489075" cy="922338"/>
            <a:chOff x="117" y="138"/>
            <a:chExt cx="938" cy="581"/>
          </a:xfrm>
        </p:grpSpPr>
        <p:graphicFrame>
          <p:nvGraphicFramePr>
            <p:cNvPr id="182278" name="Object 31">
              <a:extLst>
                <a:ext uri="{FF2B5EF4-FFF2-40B4-BE49-F238E27FC236}">
                  <a16:creationId xmlns:a16="http://schemas.microsoft.com/office/drawing/2014/main" xmlns="" id="{1072DF1A-8146-4874-B1AD-9E8566534184}"/>
                </a:ext>
              </a:extLst>
            </p:cNvPr>
            <p:cNvGraphicFramePr>
              <a:graphicFrameLocks noChangeAspect="1"/>
            </p:cNvGraphicFramePr>
            <p:nvPr/>
          </p:nvGraphicFramePr>
          <p:xfrm>
            <a:off x="117" y="138"/>
            <a:ext cx="938" cy="581"/>
          </p:xfrm>
          <a:graphic>
            <a:graphicData uri="http://schemas.openxmlformats.org/presentationml/2006/ole">
              <p:oleObj spid="_x0000_s13335" r:id="rId4" imgW="3496760" imgH="2095317" progId="">
                <p:embed/>
              </p:oleObj>
            </a:graphicData>
          </a:graphic>
        </p:graphicFrame>
        <p:sp>
          <p:nvSpPr>
            <p:cNvPr id="182279" name="Rectangle 32">
              <a:extLst>
                <a:ext uri="{FF2B5EF4-FFF2-40B4-BE49-F238E27FC236}">
                  <a16:creationId xmlns:a16="http://schemas.microsoft.com/office/drawing/2014/main" xmlns="" id="{55235AFB-DB3F-4816-AA34-883F98E403CA}"/>
                </a:ext>
              </a:extLst>
            </p:cNvPr>
            <p:cNvSpPr>
              <a:spLocks noChangeArrowheads="1"/>
            </p:cNvSpPr>
            <p:nvPr/>
          </p:nvSpPr>
          <p:spPr bwMode="auto">
            <a:xfrm>
              <a:off x="253" y="185"/>
              <a:ext cx="768" cy="2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360" tIns="44280" rIns="90360" bIns="4428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l-GR" altLang="en-US" sz="2400" b="1" dirty="0">
                  <a:solidFill>
                    <a:srgbClr val="FFFFFF"/>
                  </a:solidFill>
                  <a:latin typeface="Times New Roman" panose="02020603050405020304" pitchFamily="18" charset="0"/>
                  <a:cs typeface="Times New Roman" panose="02020603050405020304" pitchFamily="18" charset="0"/>
                </a:rPr>
                <a:t>ΔΛΠ</a:t>
              </a:r>
              <a:r>
                <a:rPr lang="fr-FR" altLang="en-US" sz="2400" b="1" dirty="0">
                  <a:solidFill>
                    <a:srgbClr val="FFFFFF"/>
                  </a:solidFill>
                  <a:latin typeface="Times New Roman" panose="02020603050405020304" pitchFamily="18" charset="0"/>
                  <a:cs typeface="Times New Roman" panose="02020603050405020304" pitchFamily="18" charset="0"/>
                </a:rPr>
                <a:t> 38</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1">
            <a:extLst>
              <a:ext uri="{FF2B5EF4-FFF2-40B4-BE49-F238E27FC236}">
                <a16:creationId xmlns:a16="http://schemas.microsoft.com/office/drawing/2014/main" xmlns="" id="{7DE7731C-FD94-4035-A7FB-148ABEA615B2}"/>
              </a:ext>
            </a:extLst>
          </p:cNvPr>
          <p:cNvSpPr>
            <a:spLocks noChangeArrowheads="1"/>
          </p:cNvSpPr>
          <p:nvPr/>
        </p:nvSpPr>
        <p:spPr bwMode="auto">
          <a:xfrm flipH="1">
            <a:off x="1524000" y="3744914"/>
            <a:ext cx="5702300" cy="3113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84323" name="Text Box 2">
            <a:extLst>
              <a:ext uri="{FF2B5EF4-FFF2-40B4-BE49-F238E27FC236}">
                <a16:creationId xmlns:a16="http://schemas.microsoft.com/office/drawing/2014/main" xmlns="" id="{512B7C26-042F-45CE-9A5E-12345A8F2AB9}"/>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2921D376-C6BB-4C58-88C1-268D4314EB25}"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5</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184324" name="Text Box 3">
            <a:extLst>
              <a:ext uri="{FF2B5EF4-FFF2-40B4-BE49-F238E27FC236}">
                <a16:creationId xmlns:a16="http://schemas.microsoft.com/office/drawing/2014/main" xmlns="" id="{22BBADAF-7D8B-4DE3-83D3-D57EFEF7E876}"/>
              </a:ext>
            </a:extLst>
          </p:cNvPr>
          <p:cNvSpPr txBox="1">
            <a:spLocks noChangeArrowheads="1"/>
          </p:cNvSpPr>
          <p:nvPr/>
        </p:nvSpPr>
        <p:spPr bwMode="auto">
          <a:xfrm>
            <a:off x="1524000" y="228601"/>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sz="3600" b="1" u="sng" dirty="0">
                <a:latin typeface="+mj-lt"/>
                <a:cs typeface="Times New Roman" panose="02020603050405020304" pitchFamily="18" charset="0"/>
              </a:rPr>
              <a:t>Αρχική Καταχώρηση</a:t>
            </a:r>
          </a:p>
        </p:txBody>
      </p:sp>
      <p:sp>
        <p:nvSpPr>
          <p:cNvPr id="184325" name="Text Box 4">
            <a:extLst>
              <a:ext uri="{FF2B5EF4-FFF2-40B4-BE49-F238E27FC236}">
                <a16:creationId xmlns:a16="http://schemas.microsoft.com/office/drawing/2014/main" xmlns="" id="{DD5E91EA-89FB-43CF-8D31-FE37CEFB3F1A}"/>
              </a:ext>
            </a:extLst>
          </p:cNvPr>
          <p:cNvSpPr txBox="1">
            <a:spLocks noChangeArrowheads="1"/>
          </p:cNvSpPr>
          <p:nvPr/>
        </p:nvSpPr>
        <p:spPr bwMode="auto">
          <a:xfrm>
            <a:off x="536713" y="1676401"/>
            <a:ext cx="11032435" cy="442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1313" indent="-341313">
              <a:spcBef>
                <a:spcPts val="8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rgbClr val="000000"/>
                </a:solidFill>
                <a:latin typeface="Calibri" panose="020F0502020204030204" pitchFamily="34" charset="0"/>
                <a:ea typeface="Microsoft YaHei" panose="020B0503020204020204" pitchFamily="34" charset="-122"/>
              </a:defRPr>
            </a:lvl1pPr>
            <a:lvl2pPr marL="741363" indent="-284163">
              <a:spcBef>
                <a:spcPts val="7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Αρχική καταχώρηση στο κόστος.</a:t>
            </a:r>
          </a:p>
          <a:p>
            <a:pPr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Συνθετικά μέρη κόστους όταν αγοράζονται:</a:t>
            </a:r>
          </a:p>
          <a:p>
            <a:pPr lvl="1"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Τιμή αγοράς, </a:t>
            </a:r>
          </a:p>
          <a:p>
            <a:pPr lvl="1"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Δασμοί εισαγωγής και λοιποί φόροι αγοράς, </a:t>
            </a:r>
          </a:p>
          <a:p>
            <a:pPr lvl="1"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Άμεσα </a:t>
            </a:r>
            <a:r>
              <a:rPr lang="el-GR" altLang="en-US" sz="2400" dirty="0" err="1">
                <a:latin typeface="+mj-lt"/>
                <a:cs typeface="Times New Roman" panose="02020603050405020304" pitchFamily="18" charset="0"/>
              </a:rPr>
              <a:t>επιρριπτέα</a:t>
            </a:r>
            <a:r>
              <a:rPr lang="el-GR" altLang="en-US" sz="2400" dirty="0">
                <a:latin typeface="+mj-lt"/>
                <a:cs typeface="Times New Roman" panose="02020603050405020304" pitchFamily="18" charset="0"/>
              </a:rPr>
              <a:t> κόστη στην προετοιμασία του παγίου για χρήση, </a:t>
            </a:r>
          </a:p>
          <a:p>
            <a:pPr lvl="1"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Μείον εκπτώσεις.</a:t>
            </a:r>
          </a:p>
        </p:txBody>
      </p:sp>
      <p:grpSp>
        <p:nvGrpSpPr>
          <p:cNvPr id="184326" name="Group 5">
            <a:extLst>
              <a:ext uri="{FF2B5EF4-FFF2-40B4-BE49-F238E27FC236}">
                <a16:creationId xmlns:a16="http://schemas.microsoft.com/office/drawing/2014/main" xmlns="" id="{C24477B4-2D43-4EDC-AA43-279E80EA5B68}"/>
              </a:ext>
            </a:extLst>
          </p:cNvPr>
          <p:cNvGrpSpPr>
            <a:grpSpLocks/>
          </p:cNvGrpSpPr>
          <p:nvPr/>
        </p:nvGrpSpPr>
        <p:grpSpPr bwMode="auto">
          <a:xfrm>
            <a:off x="1709739" y="219075"/>
            <a:ext cx="1489075" cy="922338"/>
            <a:chOff x="117" y="138"/>
            <a:chExt cx="938" cy="581"/>
          </a:xfrm>
        </p:grpSpPr>
        <p:graphicFrame>
          <p:nvGraphicFramePr>
            <p:cNvPr id="184327" name="Object 6">
              <a:extLst>
                <a:ext uri="{FF2B5EF4-FFF2-40B4-BE49-F238E27FC236}">
                  <a16:creationId xmlns:a16="http://schemas.microsoft.com/office/drawing/2014/main" xmlns="" id="{ADE2709B-989D-442F-8854-15C4F95F9CEF}"/>
                </a:ext>
              </a:extLst>
            </p:cNvPr>
            <p:cNvGraphicFramePr>
              <a:graphicFrameLocks noChangeAspect="1"/>
            </p:cNvGraphicFramePr>
            <p:nvPr/>
          </p:nvGraphicFramePr>
          <p:xfrm>
            <a:off x="117" y="138"/>
            <a:ext cx="938" cy="581"/>
          </p:xfrm>
          <a:graphic>
            <a:graphicData uri="http://schemas.openxmlformats.org/presentationml/2006/ole">
              <p:oleObj spid="_x0000_s14359" r:id="rId4" imgW="3496760" imgH="2095317" progId="">
                <p:embed/>
              </p:oleObj>
            </a:graphicData>
          </a:graphic>
        </p:graphicFrame>
        <p:sp>
          <p:nvSpPr>
            <p:cNvPr id="184328" name="Rectangle 7">
              <a:extLst>
                <a:ext uri="{FF2B5EF4-FFF2-40B4-BE49-F238E27FC236}">
                  <a16:creationId xmlns:a16="http://schemas.microsoft.com/office/drawing/2014/main" xmlns="" id="{3229D7F5-3962-4799-A8F1-35D7EC984807}"/>
                </a:ext>
              </a:extLst>
            </p:cNvPr>
            <p:cNvSpPr>
              <a:spLocks noChangeArrowheads="1"/>
            </p:cNvSpPr>
            <p:nvPr/>
          </p:nvSpPr>
          <p:spPr bwMode="auto">
            <a:xfrm>
              <a:off x="253" y="185"/>
              <a:ext cx="768" cy="2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360" tIns="44280" rIns="90360" bIns="4428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l-GR" altLang="en-US" sz="2400" b="1" dirty="0">
                  <a:solidFill>
                    <a:srgbClr val="FFFFFF"/>
                  </a:solidFill>
                  <a:latin typeface="Times New Roman" panose="02020603050405020304" pitchFamily="18" charset="0"/>
                  <a:cs typeface="Times New Roman" panose="02020603050405020304" pitchFamily="18" charset="0"/>
                </a:rPr>
                <a:t>ΔΛΠ</a:t>
              </a:r>
              <a:r>
                <a:rPr lang="fr-FR" altLang="en-US" sz="2400" b="1" dirty="0">
                  <a:solidFill>
                    <a:srgbClr val="FFFFFF"/>
                  </a:solidFill>
                  <a:latin typeface="Times New Roman" panose="02020603050405020304" pitchFamily="18" charset="0"/>
                  <a:cs typeface="Times New Roman" panose="02020603050405020304" pitchFamily="18" charset="0"/>
                </a:rPr>
                <a:t> 38</a:t>
              </a:r>
            </a:p>
          </p:txBody>
        </p:sp>
      </p:gr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1">
            <a:extLst>
              <a:ext uri="{FF2B5EF4-FFF2-40B4-BE49-F238E27FC236}">
                <a16:creationId xmlns:a16="http://schemas.microsoft.com/office/drawing/2014/main" xmlns="" id="{23021B38-56F3-40AA-A140-317B75EBB868}"/>
              </a:ext>
            </a:extLst>
          </p:cNvPr>
          <p:cNvSpPr>
            <a:spLocks noChangeArrowheads="1"/>
          </p:cNvSpPr>
          <p:nvPr/>
        </p:nvSpPr>
        <p:spPr bwMode="auto">
          <a:xfrm flipH="1">
            <a:off x="1524000" y="3744914"/>
            <a:ext cx="5702300" cy="3113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86371" name="Text Box 2">
            <a:extLst>
              <a:ext uri="{FF2B5EF4-FFF2-40B4-BE49-F238E27FC236}">
                <a16:creationId xmlns:a16="http://schemas.microsoft.com/office/drawing/2014/main" xmlns="" id="{0D694F35-9F0B-4D71-9E86-95E4E0A444EA}"/>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F3532C91-9EBE-4401-9CD0-A775567B497D}"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6</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186372" name="Text Box 3">
            <a:extLst>
              <a:ext uri="{FF2B5EF4-FFF2-40B4-BE49-F238E27FC236}">
                <a16:creationId xmlns:a16="http://schemas.microsoft.com/office/drawing/2014/main" xmlns="" id="{682829D5-763A-4523-8D9A-901FFDFC8E87}"/>
              </a:ext>
            </a:extLst>
          </p:cNvPr>
          <p:cNvSpPr txBox="1">
            <a:spLocks noChangeArrowheads="1"/>
          </p:cNvSpPr>
          <p:nvPr/>
        </p:nvSpPr>
        <p:spPr bwMode="auto">
          <a:xfrm>
            <a:off x="3575050" y="304800"/>
            <a:ext cx="709295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sz="3600" b="1" u="sng" dirty="0">
                <a:latin typeface="+mj-lt"/>
                <a:cs typeface="Times New Roman" panose="02020603050405020304" pitchFamily="18" charset="0"/>
              </a:rPr>
              <a:t>Μεταγενέστερη αποτίμηση</a:t>
            </a:r>
          </a:p>
        </p:txBody>
      </p:sp>
      <p:sp>
        <p:nvSpPr>
          <p:cNvPr id="186373" name="Text Box 4">
            <a:extLst>
              <a:ext uri="{FF2B5EF4-FFF2-40B4-BE49-F238E27FC236}">
                <a16:creationId xmlns:a16="http://schemas.microsoft.com/office/drawing/2014/main" xmlns="" id="{431D75F6-18A1-4BBA-ABD7-5921C755C20C}"/>
              </a:ext>
            </a:extLst>
          </p:cNvPr>
          <p:cNvSpPr txBox="1">
            <a:spLocks noChangeArrowheads="1"/>
          </p:cNvSpPr>
          <p:nvPr/>
        </p:nvSpPr>
        <p:spPr bwMode="auto">
          <a:xfrm>
            <a:off x="685800" y="1676401"/>
            <a:ext cx="10535477" cy="442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1313" indent="-341313">
              <a:spcBef>
                <a:spcPts val="8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3200">
                <a:solidFill>
                  <a:srgbClr val="000000"/>
                </a:solidFill>
                <a:latin typeface="Calibri" panose="020F0502020204030204" pitchFamily="34" charset="0"/>
                <a:ea typeface="Microsoft YaHei" panose="020B0503020204020204" pitchFamily="34" charset="-122"/>
              </a:defRPr>
            </a:lvl1pPr>
            <a:lvl2pPr marL="741363" indent="-284163">
              <a:spcBef>
                <a:spcPts val="7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Σύγκριση με ανταγωνισμό</a:t>
            </a:r>
          </a:p>
          <a:p>
            <a:pPr lvl="1"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Κόστος μείον συσσωρεμένες αποσβέσεις και </a:t>
            </a:r>
            <a:r>
              <a:rPr lang="el-GR" altLang="en-US" sz="2400" dirty="0" err="1">
                <a:latin typeface="+mj-lt"/>
                <a:cs typeface="Times New Roman" panose="02020603050405020304" pitchFamily="18" charset="0"/>
              </a:rPr>
              <a:t>απομειώσεις</a:t>
            </a:r>
            <a:r>
              <a:rPr lang="el-GR" altLang="en-US" sz="2400" dirty="0">
                <a:latin typeface="+mj-lt"/>
                <a:cs typeface="Times New Roman" panose="02020603050405020304" pitchFamily="18" charset="0"/>
              </a:rPr>
              <a:t>.</a:t>
            </a:r>
          </a:p>
          <a:p>
            <a:pPr algn="just" eaLnBrk="1" hangingPunct="1">
              <a:lnSpc>
                <a:spcPct val="70000"/>
              </a:lnSpc>
              <a:buClrTx/>
              <a:buFontTx/>
              <a:buNone/>
            </a:pPr>
            <a:endParaRPr lang="en-GB" altLang="en-US" sz="2400" dirty="0">
              <a:latin typeface="+mj-lt"/>
              <a:cs typeface="Times New Roman" panose="02020603050405020304" pitchFamily="18" charset="0"/>
            </a:endParaRPr>
          </a:p>
          <a:p>
            <a:pPr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Επιτρεπόμενη εναλλακτική</a:t>
            </a:r>
          </a:p>
          <a:p>
            <a:pPr lvl="1" algn="just" eaLnBrk="1" hangingPunct="1">
              <a:lnSpc>
                <a:spcPct val="150000"/>
              </a:lnSpc>
              <a:buFont typeface="Arial" panose="020B0604020202020204" pitchFamily="34" charset="0"/>
              <a:buChar char="•"/>
            </a:pPr>
            <a:r>
              <a:rPr lang="el-GR" altLang="en-US" sz="2400" dirty="0">
                <a:latin typeface="+mj-lt"/>
                <a:cs typeface="Times New Roman" panose="02020603050405020304" pitchFamily="18" charset="0"/>
              </a:rPr>
              <a:t>Επανεκτιμώμενο ποσό μείον συσσωρευμένες αποσβέσεις και ζημιές από </a:t>
            </a:r>
            <a:r>
              <a:rPr lang="el-GR" altLang="en-US" sz="2400" dirty="0" err="1">
                <a:latin typeface="+mj-lt"/>
                <a:cs typeface="Times New Roman" panose="02020603050405020304" pitchFamily="18" charset="0"/>
              </a:rPr>
              <a:t>απομειώσεις</a:t>
            </a:r>
            <a:r>
              <a:rPr lang="el-GR" altLang="en-US" sz="2400" dirty="0">
                <a:latin typeface="+mj-lt"/>
                <a:cs typeface="Times New Roman" panose="02020603050405020304" pitchFamily="18" charset="0"/>
              </a:rPr>
              <a:t>.</a:t>
            </a:r>
          </a:p>
        </p:txBody>
      </p:sp>
      <p:grpSp>
        <p:nvGrpSpPr>
          <p:cNvPr id="186374" name="Group 5">
            <a:extLst>
              <a:ext uri="{FF2B5EF4-FFF2-40B4-BE49-F238E27FC236}">
                <a16:creationId xmlns:a16="http://schemas.microsoft.com/office/drawing/2014/main" xmlns="" id="{C3819C0C-A07D-4AEB-874F-028FB3C8068F}"/>
              </a:ext>
            </a:extLst>
          </p:cNvPr>
          <p:cNvGrpSpPr>
            <a:grpSpLocks/>
          </p:cNvGrpSpPr>
          <p:nvPr/>
        </p:nvGrpSpPr>
        <p:grpSpPr bwMode="auto">
          <a:xfrm>
            <a:off x="1709739" y="219075"/>
            <a:ext cx="1489075" cy="922338"/>
            <a:chOff x="117" y="138"/>
            <a:chExt cx="938" cy="581"/>
          </a:xfrm>
        </p:grpSpPr>
        <p:graphicFrame>
          <p:nvGraphicFramePr>
            <p:cNvPr id="186375" name="Object 6">
              <a:extLst>
                <a:ext uri="{FF2B5EF4-FFF2-40B4-BE49-F238E27FC236}">
                  <a16:creationId xmlns:a16="http://schemas.microsoft.com/office/drawing/2014/main" xmlns="" id="{C1261BE8-C7C8-4667-A8AA-5E40A1026091}"/>
                </a:ext>
              </a:extLst>
            </p:cNvPr>
            <p:cNvGraphicFramePr>
              <a:graphicFrameLocks noChangeAspect="1"/>
            </p:cNvGraphicFramePr>
            <p:nvPr/>
          </p:nvGraphicFramePr>
          <p:xfrm>
            <a:off x="117" y="138"/>
            <a:ext cx="938" cy="581"/>
          </p:xfrm>
          <a:graphic>
            <a:graphicData uri="http://schemas.openxmlformats.org/presentationml/2006/ole">
              <p:oleObj spid="_x0000_s15383" r:id="rId4" imgW="3496760" imgH="2095317" progId="">
                <p:embed/>
              </p:oleObj>
            </a:graphicData>
          </a:graphic>
        </p:graphicFrame>
        <p:sp>
          <p:nvSpPr>
            <p:cNvPr id="186376" name="Rectangle 7">
              <a:extLst>
                <a:ext uri="{FF2B5EF4-FFF2-40B4-BE49-F238E27FC236}">
                  <a16:creationId xmlns:a16="http://schemas.microsoft.com/office/drawing/2014/main" xmlns="" id="{0304AF75-51B8-4560-9081-C5505FDD0711}"/>
                </a:ext>
              </a:extLst>
            </p:cNvPr>
            <p:cNvSpPr>
              <a:spLocks noChangeArrowheads="1"/>
            </p:cNvSpPr>
            <p:nvPr/>
          </p:nvSpPr>
          <p:spPr bwMode="auto">
            <a:xfrm>
              <a:off x="253" y="185"/>
              <a:ext cx="768" cy="2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360" tIns="44280" rIns="90360" bIns="4428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l-GR" altLang="en-US" sz="2400" b="1" dirty="0">
                  <a:solidFill>
                    <a:srgbClr val="FFFFFF"/>
                  </a:solidFill>
                  <a:latin typeface="Times New Roman" panose="02020603050405020304" pitchFamily="18" charset="0"/>
                  <a:cs typeface="Times New Roman" panose="02020603050405020304" pitchFamily="18" charset="0"/>
                </a:rPr>
                <a:t>ΔΛΠ</a:t>
              </a:r>
              <a:r>
                <a:rPr lang="fr-FR" altLang="en-US" sz="2400" b="1" dirty="0">
                  <a:solidFill>
                    <a:srgbClr val="FFFFFF"/>
                  </a:solidFill>
                  <a:latin typeface="Times New Roman" panose="02020603050405020304" pitchFamily="18" charset="0"/>
                  <a:cs typeface="Times New Roman" panose="02020603050405020304" pitchFamily="18" charset="0"/>
                </a:rPr>
                <a:t> 38</a:t>
              </a:r>
            </a:p>
          </p:txBody>
        </p:sp>
      </p:gr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Text Box 1">
            <a:extLst>
              <a:ext uri="{FF2B5EF4-FFF2-40B4-BE49-F238E27FC236}">
                <a16:creationId xmlns:a16="http://schemas.microsoft.com/office/drawing/2014/main" xmlns="" id="{B322C02A-06B8-4532-9891-715EF5DEA023}"/>
              </a:ext>
            </a:extLst>
          </p:cNvPr>
          <p:cNvSpPr txBox="1">
            <a:spLocks noChangeArrowheads="1"/>
          </p:cNvSpPr>
          <p:nvPr/>
        </p:nvSpPr>
        <p:spPr bwMode="auto">
          <a:xfrm>
            <a:off x="964096" y="1419225"/>
            <a:ext cx="9246704" cy="5684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nSpc>
                <a:spcPct val="110000"/>
              </a:lnSpc>
              <a:spcBef>
                <a:spcPts val="1050"/>
              </a:spcBef>
              <a:spcAft>
                <a:spcPts val="700"/>
              </a:spcAft>
              <a:buClrTx/>
              <a:buSzPct val="80000"/>
              <a:buNone/>
            </a:pPr>
            <a:r>
              <a:rPr lang="el-GR" altLang="en-US" sz="2800" dirty="0">
                <a:solidFill>
                  <a:schemeClr val="tx1"/>
                </a:solidFill>
                <a:latin typeface="+mn-lt"/>
                <a:cs typeface="Times New Roman" panose="02020603050405020304" pitchFamily="18" charset="0"/>
              </a:rPr>
              <a:t>Αποσβέσεις/</a:t>
            </a:r>
            <a:r>
              <a:rPr lang="en-US" altLang="en-US" sz="2800" dirty="0">
                <a:solidFill>
                  <a:schemeClr val="tx1"/>
                </a:solidFill>
                <a:latin typeface="+mn-lt"/>
                <a:cs typeface="Times New Roman" panose="02020603050405020304" pitchFamily="18" charset="0"/>
              </a:rPr>
              <a:t>Amortization </a:t>
            </a:r>
            <a:r>
              <a:rPr lang="el-GR" altLang="en-US" sz="2800" dirty="0">
                <a:solidFill>
                  <a:schemeClr val="tx1"/>
                </a:solidFill>
                <a:latin typeface="+mn-lt"/>
                <a:cs typeface="Times New Roman" panose="02020603050405020304" pitchFamily="18" charset="0"/>
              </a:rPr>
              <a:t>των Αύλων Παγίων</a:t>
            </a:r>
          </a:p>
        </p:txBody>
      </p:sp>
      <p:sp>
        <p:nvSpPr>
          <p:cNvPr id="188419" name="Text Box 2">
            <a:extLst>
              <a:ext uri="{FF2B5EF4-FFF2-40B4-BE49-F238E27FC236}">
                <a16:creationId xmlns:a16="http://schemas.microsoft.com/office/drawing/2014/main" xmlns="" id="{1D4A989D-151F-4DFF-BD52-C8D2AC98DC77}"/>
              </a:ext>
            </a:extLst>
          </p:cNvPr>
          <p:cNvSpPr txBox="1">
            <a:spLocks noChangeArrowheads="1"/>
          </p:cNvSpPr>
          <p:nvPr/>
        </p:nvSpPr>
        <p:spPr bwMode="auto">
          <a:xfrm>
            <a:off x="964096" y="1953347"/>
            <a:ext cx="9329530" cy="161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marL="685800" indent="-457200">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nSpc>
                <a:spcPct val="120000"/>
              </a:lnSpc>
              <a:spcBef>
                <a:spcPts val="1200"/>
              </a:spcBef>
              <a:buClrTx/>
              <a:buSzPct val="80000"/>
              <a:buNone/>
            </a:pPr>
            <a:r>
              <a:rPr lang="el-GR" altLang="en-US" sz="2400" dirty="0">
                <a:solidFill>
                  <a:schemeClr val="tx1"/>
                </a:solidFill>
                <a:latin typeface="+mn-lt"/>
                <a:cs typeface="Times New Roman" panose="02020603050405020304" pitchFamily="18" charset="0"/>
              </a:rPr>
              <a:t>Περιορισμένης ζωής</a:t>
            </a:r>
            <a:r>
              <a:rPr lang="en-US" altLang="en-US" sz="2400" dirty="0">
                <a:solidFill>
                  <a:schemeClr val="tx1"/>
                </a:solidFill>
                <a:latin typeface="+mn-lt"/>
                <a:cs typeface="Times New Roman" panose="02020603050405020304" pitchFamily="18" charset="0"/>
              </a:rPr>
              <a:t>:</a:t>
            </a:r>
          </a:p>
          <a:p>
            <a:pPr lvl="1">
              <a:lnSpc>
                <a:spcPct val="120000"/>
              </a:lnSpc>
              <a:spcBef>
                <a:spcPts val="1100"/>
              </a:spcBef>
              <a:buClr>
                <a:srgbClr val="800000"/>
              </a:buClr>
              <a:buSzPct val="80000"/>
              <a:buFont typeface="Wingdings" panose="05000000000000000000" pitchFamily="2" charset="2"/>
              <a:buChar char=""/>
            </a:pPr>
            <a:r>
              <a:rPr lang="el-GR" altLang="en-US" sz="2200" dirty="0">
                <a:solidFill>
                  <a:schemeClr val="tx1"/>
                </a:solidFill>
                <a:latin typeface="+mn-lt"/>
                <a:cs typeface="Times New Roman" panose="02020603050405020304" pitchFamily="18" charset="0"/>
              </a:rPr>
              <a:t>Αποσβέσεις (έξοδο)</a:t>
            </a:r>
            <a:r>
              <a:rPr lang="en-US" altLang="en-US" sz="2200" dirty="0">
                <a:solidFill>
                  <a:schemeClr val="tx1"/>
                </a:solidFill>
                <a:latin typeface="+mn-lt"/>
                <a:cs typeface="Times New Roman" panose="02020603050405020304" pitchFamily="18" charset="0"/>
              </a:rPr>
              <a:t>.</a:t>
            </a:r>
          </a:p>
          <a:p>
            <a:pPr lvl="1">
              <a:lnSpc>
                <a:spcPct val="120000"/>
              </a:lnSpc>
              <a:spcBef>
                <a:spcPts val="1100"/>
              </a:spcBef>
              <a:buClr>
                <a:srgbClr val="800000"/>
              </a:buClr>
              <a:buSzPct val="80000"/>
              <a:buFont typeface="Wingdings" panose="05000000000000000000" pitchFamily="2" charset="2"/>
              <a:buChar char=""/>
            </a:pPr>
            <a:r>
              <a:rPr lang="el-GR" altLang="en-US" sz="2200" dirty="0">
                <a:solidFill>
                  <a:schemeClr val="tx1"/>
                </a:solidFill>
                <a:latin typeface="+mn-lt"/>
                <a:cs typeface="Times New Roman" panose="02020603050405020304" pitchFamily="18" charset="0"/>
              </a:rPr>
              <a:t>Πίστωση του </a:t>
            </a:r>
            <a:r>
              <a:rPr lang="el-GR" altLang="en-US" sz="2200" dirty="0" err="1">
                <a:solidFill>
                  <a:schemeClr val="tx1"/>
                </a:solidFill>
                <a:latin typeface="+mn-lt"/>
                <a:cs typeface="Times New Roman" panose="02020603050405020304" pitchFamily="18" charset="0"/>
              </a:rPr>
              <a:t>λογ</a:t>
            </a:r>
            <a:r>
              <a:rPr lang="el-GR" altLang="en-US" sz="2200" dirty="0">
                <a:solidFill>
                  <a:schemeClr val="tx1"/>
                </a:solidFill>
                <a:latin typeface="+mn-lt"/>
                <a:cs typeface="Times New Roman" panose="02020603050405020304" pitchFamily="18" charset="0"/>
              </a:rPr>
              <a:t>/</a:t>
            </a:r>
            <a:r>
              <a:rPr lang="el-GR" altLang="en-US" sz="2200" dirty="0" err="1">
                <a:solidFill>
                  <a:schemeClr val="tx1"/>
                </a:solidFill>
                <a:latin typeface="+mn-lt"/>
                <a:cs typeface="Times New Roman" panose="02020603050405020304" pitchFamily="18" charset="0"/>
              </a:rPr>
              <a:t>σμού</a:t>
            </a:r>
            <a:r>
              <a:rPr lang="el-GR" altLang="en-US" sz="2200" dirty="0">
                <a:solidFill>
                  <a:schemeClr val="tx1"/>
                </a:solidFill>
                <a:latin typeface="+mn-lt"/>
                <a:cs typeface="Times New Roman" panose="02020603050405020304" pitchFamily="18" charset="0"/>
              </a:rPr>
              <a:t> </a:t>
            </a:r>
            <a:r>
              <a:rPr lang="el-GR" altLang="en-US" sz="2200" dirty="0" err="1">
                <a:solidFill>
                  <a:schemeClr val="tx1"/>
                </a:solidFill>
                <a:latin typeface="+mn-lt"/>
                <a:cs typeface="Times New Roman" panose="02020603050405020304" pitchFamily="18" charset="0"/>
              </a:rPr>
              <a:t>Αποσβεσθέντα</a:t>
            </a:r>
            <a:r>
              <a:rPr lang="el-GR" altLang="en-US" sz="2200" dirty="0">
                <a:solidFill>
                  <a:schemeClr val="tx1"/>
                </a:solidFill>
                <a:latin typeface="+mn-lt"/>
                <a:cs typeface="Times New Roman" panose="02020603050405020304" pitchFamily="18" charset="0"/>
              </a:rPr>
              <a:t>  </a:t>
            </a:r>
            <a:r>
              <a:rPr lang="el-GR" altLang="en-US" sz="2200" dirty="0" err="1">
                <a:solidFill>
                  <a:schemeClr val="tx1"/>
                </a:solidFill>
                <a:latin typeface="+mn-lt"/>
                <a:cs typeface="Times New Roman" panose="02020603050405020304" pitchFamily="18" charset="0"/>
              </a:rPr>
              <a:t>Αύλα</a:t>
            </a:r>
            <a:r>
              <a:rPr lang="en-US" altLang="en-US" sz="2200" dirty="0">
                <a:solidFill>
                  <a:schemeClr val="tx1"/>
                </a:solidFill>
                <a:latin typeface="+mn-lt"/>
                <a:cs typeface="Times New Roman" panose="02020603050405020304" pitchFamily="18" charset="0"/>
              </a:rPr>
              <a:t>.</a:t>
            </a:r>
          </a:p>
        </p:txBody>
      </p:sp>
      <p:sp>
        <p:nvSpPr>
          <p:cNvPr id="188420" name="Text Box 3">
            <a:extLst>
              <a:ext uri="{FF2B5EF4-FFF2-40B4-BE49-F238E27FC236}">
                <a16:creationId xmlns:a16="http://schemas.microsoft.com/office/drawing/2014/main" xmlns="" id="{8CAE048F-7503-447E-BEE7-E6544E23AF8B}"/>
              </a:ext>
            </a:extLst>
          </p:cNvPr>
          <p:cNvSpPr txBox="1">
            <a:spLocks noChangeArrowheads="1"/>
          </p:cNvSpPr>
          <p:nvPr/>
        </p:nvSpPr>
        <p:spPr bwMode="auto">
          <a:xfrm>
            <a:off x="1033670" y="3941763"/>
            <a:ext cx="9329530" cy="201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marL="685800" indent="-457200">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nSpc>
                <a:spcPct val="120000"/>
              </a:lnSpc>
              <a:spcBef>
                <a:spcPts val="1200"/>
              </a:spcBef>
              <a:buClrTx/>
              <a:buSzPct val="80000"/>
              <a:buNone/>
            </a:pPr>
            <a:r>
              <a:rPr lang="el-GR" altLang="en-US" sz="2400" dirty="0">
                <a:solidFill>
                  <a:schemeClr val="tx1"/>
                </a:solidFill>
                <a:latin typeface="+mn-lt"/>
                <a:cs typeface="Times New Roman" panose="02020603050405020304" pitchFamily="18" charset="0"/>
              </a:rPr>
              <a:t>Αορίστου ζωής</a:t>
            </a:r>
            <a:r>
              <a:rPr lang="en-US" altLang="en-US" sz="2400" dirty="0">
                <a:solidFill>
                  <a:schemeClr val="tx1"/>
                </a:solidFill>
                <a:latin typeface="+mn-lt"/>
                <a:cs typeface="Times New Roman" panose="02020603050405020304" pitchFamily="18" charset="0"/>
              </a:rPr>
              <a:t>:</a:t>
            </a:r>
          </a:p>
          <a:p>
            <a:pPr lvl="1">
              <a:lnSpc>
                <a:spcPct val="120000"/>
              </a:lnSpc>
              <a:spcBef>
                <a:spcPts val="1100"/>
              </a:spcBef>
              <a:buClr>
                <a:srgbClr val="800000"/>
              </a:buClr>
              <a:buSzPct val="80000"/>
              <a:buFont typeface="Wingdings" panose="05000000000000000000" pitchFamily="2" charset="2"/>
              <a:buChar char=""/>
            </a:pPr>
            <a:r>
              <a:rPr lang="el-GR" altLang="en-US" sz="2200" dirty="0">
                <a:solidFill>
                  <a:schemeClr val="tx1"/>
                </a:solidFill>
                <a:latin typeface="+mn-lt"/>
                <a:cs typeface="Times New Roman" panose="02020603050405020304" pitchFamily="18" charset="0"/>
              </a:rPr>
              <a:t>Μη προβλέψιμο όριο στο χρόνο που το περιουσιακό στοιχείο αναμένεται να παρέχει ταμιακές εισροές</a:t>
            </a:r>
            <a:r>
              <a:rPr lang="en-US" altLang="en-US" sz="2200" dirty="0">
                <a:solidFill>
                  <a:schemeClr val="tx1"/>
                </a:solidFill>
                <a:latin typeface="+mn-lt"/>
                <a:cs typeface="Times New Roman" panose="02020603050405020304" pitchFamily="18" charset="0"/>
              </a:rPr>
              <a:t>. </a:t>
            </a:r>
          </a:p>
          <a:p>
            <a:pPr lvl="1">
              <a:lnSpc>
                <a:spcPct val="120000"/>
              </a:lnSpc>
              <a:spcBef>
                <a:spcPts val="1100"/>
              </a:spcBef>
              <a:buClr>
                <a:srgbClr val="800000"/>
              </a:buClr>
              <a:buSzPct val="80000"/>
              <a:buFont typeface="Wingdings" panose="05000000000000000000" pitchFamily="2" charset="2"/>
              <a:buChar char=""/>
            </a:pPr>
            <a:r>
              <a:rPr lang="el-GR" altLang="en-US" sz="2200" dirty="0">
                <a:solidFill>
                  <a:schemeClr val="tx1"/>
                </a:solidFill>
                <a:latin typeface="+mn-lt"/>
                <a:cs typeface="Times New Roman" panose="02020603050405020304" pitchFamily="18" charset="0"/>
              </a:rPr>
              <a:t>Δεν υπολογίζονται αποσβέσεις</a:t>
            </a:r>
            <a:r>
              <a:rPr lang="en-US" altLang="en-US" sz="2200" dirty="0">
                <a:solidFill>
                  <a:schemeClr val="tx1"/>
                </a:solidFill>
                <a:latin typeface="+mn-lt"/>
                <a:cs typeface="Times New Roman" panose="02020603050405020304" pitchFamily="18" charset="0"/>
              </a:rPr>
              <a:t>.</a:t>
            </a:r>
          </a:p>
        </p:txBody>
      </p:sp>
      <p:sp>
        <p:nvSpPr>
          <p:cNvPr id="188423" name="Text Box 6">
            <a:extLst>
              <a:ext uri="{FF2B5EF4-FFF2-40B4-BE49-F238E27FC236}">
                <a16:creationId xmlns:a16="http://schemas.microsoft.com/office/drawing/2014/main" xmlns="" id="{52D4DDEF-FA3C-4291-963B-AB5A02119F8C}"/>
              </a:ext>
            </a:extLst>
          </p:cNvPr>
          <p:cNvSpPr txBox="1">
            <a:spLocks noChangeArrowheads="1"/>
          </p:cNvSpPr>
          <p:nvPr/>
        </p:nvSpPr>
        <p:spPr bwMode="auto">
          <a:xfrm>
            <a:off x="3200400" y="4495800"/>
            <a:ext cx="9144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7" name="Text Box 3">
            <a:extLst>
              <a:ext uri="{FF2B5EF4-FFF2-40B4-BE49-F238E27FC236}">
                <a16:creationId xmlns:a16="http://schemas.microsoft.com/office/drawing/2014/main" xmlns="" id="{0EDA9D83-3A3C-4C62-A24F-8D0C46417D0D}"/>
              </a:ext>
            </a:extLst>
          </p:cNvPr>
          <p:cNvSpPr txBox="1">
            <a:spLocks noChangeArrowheads="1"/>
          </p:cNvSpPr>
          <p:nvPr/>
        </p:nvSpPr>
        <p:spPr bwMode="auto">
          <a:xfrm>
            <a:off x="2549525" y="276225"/>
            <a:ext cx="709295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sz="3600" b="1" u="sng" dirty="0">
                <a:latin typeface="+mj-lt"/>
                <a:cs typeface="Times New Roman" panose="02020603050405020304" pitchFamily="18" charset="0"/>
              </a:rPr>
              <a:t>Λογιστική άυλων παγίων</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ext Box 1">
            <a:extLst>
              <a:ext uri="{FF2B5EF4-FFF2-40B4-BE49-F238E27FC236}">
                <a16:creationId xmlns:a16="http://schemas.microsoft.com/office/drawing/2014/main" xmlns="" id="{9FC28F78-D264-4396-9F3B-5E02F9C38466}"/>
              </a:ext>
            </a:extLst>
          </p:cNvPr>
          <p:cNvSpPr txBox="1">
            <a:spLocks noChangeArrowheads="1"/>
          </p:cNvSpPr>
          <p:nvPr/>
        </p:nvSpPr>
        <p:spPr bwMode="auto">
          <a:xfrm>
            <a:off x="874643" y="1331913"/>
            <a:ext cx="9488557" cy="14102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lnSpc>
                <a:spcPct val="120000"/>
              </a:lnSpc>
              <a:spcBef>
                <a:spcPct val="0"/>
              </a:spcBef>
              <a:buClrTx/>
              <a:buFontTx/>
              <a:buNone/>
            </a:pPr>
            <a:r>
              <a:rPr lang="el-GR" altLang="en-US" sz="1800" dirty="0">
                <a:solidFill>
                  <a:srgbClr val="800000"/>
                </a:solidFill>
                <a:latin typeface="+mn-lt"/>
                <a:cs typeface="Times New Roman" panose="02020603050405020304" pitchFamily="18" charset="0"/>
              </a:rPr>
              <a:t>Παράδειγμα</a:t>
            </a:r>
            <a:r>
              <a:rPr lang="en-US" altLang="en-US" sz="1800" dirty="0">
                <a:solidFill>
                  <a:srgbClr val="800000"/>
                </a:solidFill>
                <a:latin typeface="+mn-lt"/>
                <a:cs typeface="Times New Roman" panose="02020603050405020304" pitchFamily="18" charset="0"/>
              </a:rPr>
              <a:t>:</a:t>
            </a:r>
            <a:r>
              <a:rPr lang="en-US" altLang="en-US" sz="1800" dirty="0">
                <a:latin typeface="+mn-lt"/>
                <a:cs typeface="Times New Roman" panose="02020603050405020304" pitchFamily="18" charset="0"/>
              </a:rPr>
              <a:t>  </a:t>
            </a:r>
            <a:r>
              <a:rPr lang="el-GR" altLang="en-US" sz="1800" dirty="0">
                <a:latin typeface="+mn-lt"/>
                <a:cs typeface="Times New Roman" panose="02020603050405020304" pitchFamily="18" charset="0"/>
              </a:rPr>
              <a:t>Η εταιρία </a:t>
            </a:r>
            <a:r>
              <a:rPr lang="en-US" altLang="en-US" sz="1800" dirty="0">
                <a:latin typeface="+mn-lt"/>
                <a:cs typeface="Times New Roman" panose="02020603050405020304" pitchFamily="18" charset="0"/>
              </a:rPr>
              <a:t>“</a:t>
            </a:r>
            <a:r>
              <a:rPr lang="el-GR" altLang="en-US" sz="1800" dirty="0">
                <a:latin typeface="+mn-lt"/>
                <a:cs typeface="Times New Roman" panose="02020603050405020304" pitchFamily="18" charset="0"/>
              </a:rPr>
              <a:t>Ζήτα</a:t>
            </a:r>
            <a:r>
              <a:rPr lang="en-US" altLang="en-US" sz="1800" dirty="0">
                <a:latin typeface="+mn-lt"/>
                <a:cs typeface="Times New Roman" panose="02020603050405020304" pitchFamily="18" charset="0"/>
              </a:rPr>
              <a:t>” </a:t>
            </a:r>
            <a:r>
              <a:rPr lang="el-GR" altLang="en-US" sz="1800" dirty="0">
                <a:latin typeface="+mn-lt"/>
                <a:cs typeface="Times New Roman" panose="02020603050405020304" pitchFamily="18" charset="0"/>
              </a:rPr>
              <a:t>αγοράζει μια ευρεσιτεχνία αξίας </a:t>
            </a:r>
            <a:r>
              <a:rPr lang="en-US" altLang="en-US" sz="1800" dirty="0">
                <a:latin typeface="+mn-lt"/>
                <a:cs typeface="Times New Roman" panose="02020603050405020304" pitchFamily="18" charset="0"/>
              </a:rPr>
              <a:t>60</a:t>
            </a:r>
            <a:r>
              <a:rPr lang="el-GR" altLang="en-US" sz="1800" dirty="0">
                <a:latin typeface="+mn-lt"/>
                <a:cs typeface="Times New Roman" panose="02020603050405020304" pitchFamily="18" charset="0"/>
              </a:rPr>
              <a:t>.</a:t>
            </a:r>
            <a:r>
              <a:rPr lang="en-US" altLang="en-US" sz="1800" dirty="0">
                <a:latin typeface="+mn-lt"/>
                <a:cs typeface="Times New Roman" panose="02020603050405020304" pitchFamily="18" charset="0"/>
              </a:rPr>
              <a:t>000 </a:t>
            </a:r>
            <a:r>
              <a:rPr lang="el-GR" altLang="en-US" sz="1800" dirty="0">
                <a:latin typeface="+mn-lt"/>
                <a:cs typeface="Times New Roman" panose="02020603050405020304" pitchFamily="18" charset="0"/>
              </a:rPr>
              <a:t>στις </a:t>
            </a:r>
            <a:r>
              <a:rPr lang="en-US" altLang="en-US" sz="1800" dirty="0">
                <a:latin typeface="+mn-lt"/>
                <a:cs typeface="Times New Roman" panose="02020603050405020304" pitchFamily="18" charset="0"/>
              </a:rPr>
              <a:t> 30</a:t>
            </a:r>
            <a:r>
              <a:rPr lang="el-GR" altLang="en-US" sz="1800" dirty="0">
                <a:latin typeface="+mn-lt"/>
                <a:cs typeface="Times New Roman" panose="02020603050405020304" pitchFamily="18" charset="0"/>
              </a:rPr>
              <a:t> Ιουνίου</a:t>
            </a:r>
            <a:r>
              <a:rPr lang="en-US" altLang="en-US" sz="1800" dirty="0">
                <a:latin typeface="+mn-lt"/>
                <a:cs typeface="Times New Roman" panose="02020603050405020304" pitchFamily="18" charset="0"/>
              </a:rPr>
              <a:t>.  </a:t>
            </a:r>
            <a:r>
              <a:rPr lang="el-GR" altLang="en-US" sz="1800" dirty="0">
                <a:latin typeface="+mn-lt"/>
                <a:cs typeface="Times New Roman" panose="02020603050405020304" pitchFamily="18" charset="0"/>
              </a:rPr>
              <a:t>Εκτιμά ότι η ωφέλιμη ζωή της είναι 8 έτη</a:t>
            </a:r>
            <a:r>
              <a:rPr lang="en-US" altLang="en-US" sz="1800" dirty="0">
                <a:latin typeface="+mn-lt"/>
                <a:cs typeface="Times New Roman" panose="02020603050405020304" pitchFamily="18" charset="0"/>
              </a:rPr>
              <a:t>. </a:t>
            </a:r>
            <a:r>
              <a:rPr lang="el-GR" altLang="en-US" sz="1800" dirty="0">
                <a:latin typeface="+mn-lt"/>
                <a:cs typeface="Times New Roman" panose="02020603050405020304" pitchFamily="18" charset="0"/>
              </a:rPr>
              <a:t>Να υπολογίσετε την ετήσια απόσβεση και να καταρτίσετε την ημερολογιακή εγγραφή στις 31 Δεκεμβρίου</a:t>
            </a:r>
            <a:r>
              <a:rPr lang="en-US" altLang="en-US" sz="1800" dirty="0">
                <a:latin typeface="+mn-lt"/>
                <a:cs typeface="Times New Roman" panose="02020603050405020304" pitchFamily="18" charset="0"/>
              </a:rPr>
              <a:t>.</a:t>
            </a:r>
          </a:p>
        </p:txBody>
      </p:sp>
      <p:sp>
        <p:nvSpPr>
          <p:cNvPr id="96258" name="Text Box 2">
            <a:extLst>
              <a:ext uri="{FF2B5EF4-FFF2-40B4-BE49-F238E27FC236}">
                <a16:creationId xmlns:a16="http://schemas.microsoft.com/office/drawing/2014/main" xmlns="" id="{1E447782-7D78-44CD-99C8-94D5D1A87D31}"/>
              </a:ext>
            </a:extLst>
          </p:cNvPr>
          <p:cNvSpPr txBox="1">
            <a:spLocks noChangeArrowheads="1"/>
          </p:cNvSpPr>
          <p:nvPr/>
        </p:nvSpPr>
        <p:spPr bwMode="auto">
          <a:xfrm>
            <a:off x="2667000" y="5440363"/>
            <a:ext cx="72390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5540375" algn="r"/>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l-GR" altLang="en-US" sz="1800" dirty="0">
                <a:latin typeface="+mn-lt"/>
                <a:cs typeface="Times New Roman" panose="02020603050405020304" pitchFamily="18" charset="0"/>
              </a:rPr>
              <a:t>Αποσβέσεις</a:t>
            </a:r>
            <a:r>
              <a:rPr lang="en-US" altLang="en-US" sz="1800" dirty="0">
                <a:latin typeface="+mn-lt"/>
                <a:cs typeface="Times New Roman" panose="02020603050405020304" pitchFamily="18" charset="0"/>
              </a:rPr>
              <a:t>	3</a:t>
            </a:r>
            <a:r>
              <a:rPr lang="el-GR" altLang="en-US" sz="1800" dirty="0">
                <a:latin typeface="+mn-lt"/>
                <a:cs typeface="Times New Roman" panose="02020603050405020304" pitchFamily="18" charset="0"/>
              </a:rPr>
              <a:t>.</a:t>
            </a:r>
            <a:r>
              <a:rPr lang="en-US" altLang="en-US" sz="1800" dirty="0">
                <a:latin typeface="+mn-lt"/>
                <a:cs typeface="Times New Roman" panose="02020603050405020304" pitchFamily="18" charset="0"/>
              </a:rPr>
              <a:t>750</a:t>
            </a:r>
          </a:p>
        </p:txBody>
      </p:sp>
      <p:sp>
        <p:nvSpPr>
          <p:cNvPr id="96259" name="Text Box 3">
            <a:extLst>
              <a:ext uri="{FF2B5EF4-FFF2-40B4-BE49-F238E27FC236}">
                <a16:creationId xmlns:a16="http://schemas.microsoft.com/office/drawing/2014/main" xmlns="" id="{C579ADCB-5001-43A7-A391-EC3E910CFFE9}"/>
              </a:ext>
            </a:extLst>
          </p:cNvPr>
          <p:cNvSpPr txBox="1">
            <a:spLocks noChangeArrowheads="1"/>
          </p:cNvSpPr>
          <p:nvPr/>
        </p:nvSpPr>
        <p:spPr bwMode="auto">
          <a:xfrm>
            <a:off x="2667000" y="5897563"/>
            <a:ext cx="72390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marL="460375">
              <a:spcBef>
                <a:spcPts val="800"/>
              </a:spcBef>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460375" algn="l"/>
                <a:tab pos="4860925" algn="r"/>
                <a:tab pos="6967538" algn="r"/>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l-GR" altLang="en-US" sz="1800" dirty="0">
                <a:latin typeface="+mn-lt"/>
                <a:cs typeface="Times New Roman" panose="02020603050405020304" pitchFamily="18" charset="0"/>
              </a:rPr>
              <a:t>Ευρεσιτεχνίες</a:t>
            </a:r>
            <a:r>
              <a:rPr lang="en-US" altLang="en-US" sz="1800" dirty="0">
                <a:latin typeface="+mn-lt"/>
                <a:cs typeface="Times New Roman" panose="02020603050405020304" pitchFamily="18" charset="0"/>
              </a:rPr>
              <a:t>		3</a:t>
            </a:r>
            <a:r>
              <a:rPr lang="el-GR" altLang="en-US" sz="1800" dirty="0">
                <a:latin typeface="+mn-lt"/>
                <a:cs typeface="Times New Roman" panose="02020603050405020304" pitchFamily="18" charset="0"/>
              </a:rPr>
              <a:t>.</a:t>
            </a:r>
            <a:r>
              <a:rPr lang="en-US" altLang="en-US" sz="1800" dirty="0">
                <a:latin typeface="+mn-lt"/>
                <a:cs typeface="Times New Roman" panose="02020603050405020304" pitchFamily="18" charset="0"/>
              </a:rPr>
              <a:t>750</a:t>
            </a:r>
          </a:p>
        </p:txBody>
      </p:sp>
      <p:sp>
        <p:nvSpPr>
          <p:cNvPr id="96260" name="Text Box 4">
            <a:extLst>
              <a:ext uri="{FF2B5EF4-FFF2-40B4-BE49-F238E27FC236}">
                <a16:creationId xmlns:a16="http://schemas.microsoft.com/office/drawing/2014/main" xmlns="" id="{720F9B5E-DA47-44EB-B278-138219B18944}"/>
              </a:ext>
            </a:extLst>
          </p:cNvPr>
          <p:cNvSpPr txBox="1">
            <a:spLocks noChangeArrowheads="1"/>
          </p:cNvSpPr>
          <p:nvPr/>
        </p:nvSpPr>
        <p:spPr bwMode="auto">
          <a:xfrm>
            <a:off x="6248400" y="3276600"/>
            <a:ext cx="40386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l-GR" altLang="en-US" sz="1800" dirty="0">
                <a:latin typeface="+mn-lt"/>
                <a:cs typeface="Times New Roman" panose="02020603050405020304" pitchFamily="18" charset="0"/>
              </a:rPr>
              <a:t>Κόστος</a:t>
            </a:r>
            <a:r>
              <a:rPr lang="en-US" altLang="en-US" sz="1800" dirty="0">
                <a:latin typeface="+mn-lt"/>
                <a:cs typeface="Times New Roman" panose="02020603050405020304" pitchFamily="18" charset="0"/>
              </a:rPr>
              <a:t>	60</a:t>
            </a:r>
            <a:r>
              <a:rPr lang="el-GR" altLang="en-US" sz="1800" dirty="0">
                <a:latin typeface="+mn-lt"/>
                <a:cs typeface="Times New Roman" panose="02020603050405020304" pitchFamily="18" charset="0"/>
              </a:rPr>
              <a:t>.</a:t>
            </a:r>
            <a:r>
              <a:rPr lang="en-US" altLang="en-US" sz="1800" dirty="0">
                <a:latin typeface="+mn-lt"/>
                <a:cs typeface="Times New Roman" panose="02020603050405020304" pitchFamily="18" charset="0"/>
              </a:rPr>
              <a:t>000</a:t>
            </a:r>
          </a:p>
        </p:txBody>
      </p:sp>
      <p:sp>
        <p:nvSpPr>
          <p:cNvPr id="96261" name="Text Box 5">
            <a:extLst>
              <a:ext uri="{FF2B5EF4-FFF2-40B4-BE49-F238E27FC236}">
                <a16:creationId xmlns:a16="http://schemas.microsoft.com/office/drawing/2014/main" xmlns="" id="{A32D28B5-8B1B-4D9A-B5B2-6386EB029EFA}"/>
              </a:ext>
            </a:extLst>
          </p:cNvPr>
          <p:cNvSpPr txBox="1">
            <a:spLocks noChangeArrowheads="1"/>
          </p:cNvSpPr>
          <p:nvPr/>
        </p:nvSpPr>
        <p:spPr bwMode="auto">
          <a:xfrm>
            <a:off x="6248400" y="3627438"/>
            <a:ext cx="40386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l-GR" altLang="en-US" sz="1800" dirty="0">
                <a:latin typeface="+mn-lt"/>
                <a:cs typeface="Times New Roman" panose="02020603050405020304" pitchFamily="18" charset="0"/>
              </a:rPr>
              <a:t>Ωφέλιμη ζωή</a:t>
            </a:r>
            <a:r>
              <a:rPr lang="en-US" altLang="en-US" sz="1800" dirty="0">
                <a:latin typeface="+mn-lt"/>
                <a:cs typeface="Times New Roman" panose="02020603050405020304" pitchFamily="18" charset="0"/>
              </a:rPr>
              <a:t>	/         8</a:t>
            </a:r>
          </a:p>
        </p:txBody>
      </p:sp>
      <p:sp>
        <p:nvSpPr>
          <p:cNvPr id="96262" name="Text Box 6">
            <a:extLst>
              <a:ext uri="{FF2B5EF4-FFF2-40B4-BE49-F238E27FC236}">
                <a16:creationId xmlns:a16="http://schemas.microsoft.com/office/drawing/2014/main" xmlns="" id="{8B8B9767-0B65-4385-83A6-635AD80D6ED4}"/>
              </a:ext>
            </a:extLst>
          </p:cNvPr>
          <p:cNvSpPr txBox="1">
            <a:spLocks noChangeArrowheads="1"/>
          </p:cNvSpPr>
          <p:nvPr/>
        </p:nvSpPr>
        <p:spPr bwMode="auto">
          <a:xfrm>
            <a:off x="6248400" y="4008438"/>
            <a:ext cx="40386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l-GR" altLang="en-US" sz="1800" dirty="0">
                <a:latin typeface="+mn-lt"/>
                <a:cs typeface="Times New Roman" panose="02020603050405020304" pitchFamily="18" charset="0"/>
              </a:rPr>
              <a:t>Ετήσια απόσβεση</a:t>
            </a:r>
            <a:r>
              <a:rPr lang="en-US" altLang="en-US" sz="1800" dirty="0">
                <a:latin typeface="+mn-lt"/>
                <a:cs typeface="Times New Roman" panose="02020603050405020304" pitchFamily="18" charset="0"/>
              </a:rPr>
              <a:t>	  7</a:t>
            </a:r>
            <a:r>
              <a:rPr lang="el-GR" altLang="en-US" sz="1800" dirty="0">
                <a:latin typeface="+mn-lt"/>
                <a:cs typeface="Times New Roman" panose="02020603050405020304" pitchFamily="18" charset="0"/>
              </a:rPr>
              <a:t>.</a:t>
            </a:r>
            <a:r>
              <a:rPr lang="en-US" altLang="en-US" sz="1800" dirty="0">
                <a:latin typeface="+mn-lt"/>
                <a:cs typeface="Times New Roman" panose="02020603050405020304" pitchFamily="18" charset="0"/>
              </a:rPr>
              <a:t>500</a:t>
            </a:r>
          </a:p>
        </p:txBody>
      </p:sp>
      <p:sp>
        <p:nvSpPr>
          <p:cNvPr id="96263" name="Text Box 7">
            <a:extLst>
              <a:ext uri="{FF2B5EF4-FFF2-40B4-BE49-F238E27FC236}">
                <a16:creationId xmlns:a16="http://schemas.microsoft.com/office/drawing/2014/main" xmlns="" id="{6F65D131-0EC0-42D0-A4AB-5F514A252E3C}"/>
              </a:ext>
            </a:extLst>
          </p:cNvPr>
          <p:cNvSpPr txBox="1">
            <a:spLocks noChangeArrowheads="1"/>
          </p:cNvSpPr>
          <p:nvPr/>
        </p:nvSpPr>
        <p:spPr bwMode="auto">
          <a:xfrm>
            <a:off x="6248400" y="4400550"/>
            <a:ext cx="40386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n-US" altLang="en-US" sz="1800">
                <a:latin typeface="+mn-lt"/>
                <a:cs typeface="Times New Roman" panose="02020603050405020304" pitchFamily="18" charset="0"/>
              </a:rPr>
              <a:t>6 </a:t>
            </a:r>
            <a:r>
              <a:rPr lang="el-GR" altLang="en-US" sz="1800">
                <a:latin typeface="+mn-lt"/>
                <a:cs typeface="Times New Roman" panose="02020603050405020304" pitchFamily="18" charset="0"/>
              </a:rPr>
              <a:t>μήνες</a:t>
            </a:r>
            <a:r>
              <a:rPr lang="en-US" altLang="en-US" sz="1800">
                <a:latin typeface="+mn-lt"/>
                <a:cs typeface="Times New Roman" panose="02020603050405020304" pitchFamily="18" charset="0"/>
              </a:rPr>
              <a:t>	x    6/12</a:t>
            </a:r>
          </a:p>
        </p:txBody>
      </p:sp>
      <p:sp>
        <p:nvSpPr>
          <p:cNvPr id="96264" name="Text Box 8">
            <a:extLst>
              <a:ext uri="{FF2B5EF4-FFF2-40B4-BE49-F238E27FC236}">
                <a16:creationId xmlns:a16="http://schemas.microsoft.com/office/drawing/2014/main" xmlns="" id="{D8FB5186-D4CD-46E6-81CB-D1D257AC89BE}"/>
              </a:ext>
            </a:extLst>
          </p:cNvPr>
          <p:cNvSpPr txBox="1">
            <a:spLocks noChangeArrowheads="1"/>
          </p:cNvSpPr>
          <p:nvPr/>
        </p:nvSpPr>
        <p:spPr bwMode="auto">
          <a:xfrm>
            <a:off x="6248400" y="4770438"/>
            <a:ext cx="40386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3657600" algn="r"/>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l-GR" altLang="en-US" sz="1800" dirty="0">
                <a:latin typeface="+mn-lt"/>
                <a:cs typeface="Times New Roman" panose="02020603050405020304" pitchFamily="18" charset="0"/>
              </a:rPr>
              <a:t>Απόσβεση περιόδου</a:t>
            </a:r>
            <a:r>
              <a:rPr lang="en-US" altLang="en-US" sz="1800" dirty="0">
                <a:latin typeface="+mn-lt"/>
                <a:cs typeface="Times New Roman" panose="02020603050405020304" pitchFamily="18" charset="0"/>
              </a:rPr>
              <a:t>	  3</a:t>
            </a:r>
            <a:r>
              <a:rPr lang="el-GR" altLang="en-US" sz="1800" dirty="0">
                <a:latin typeface="+mn-lt"/>
                <a:cs typeface="Times New Roman" panose="02020603050405020304" pitchFamily="18" charset="0"/>
              </a:rPr>
              <a:t>.</a:t>
            </a:r>
            <a:r>
              <a:rPr lang="en-US" altLang="en-US" sz="1800" dirty="0">
                <a:latin typeface="+mn-lt"/>
                <a:cs typeface="Times New Roman" panose="02020603050405020304" pitchFamily="18" charset="0"/>
              </a:rPr>
              <a:t>750</a:t>
            </a:r>
          </a:p>
        </p:txBody>
      </p:sp>
      <p:sp>
        <p:nvSpPr>
          <p:cNvPr id="190474" name="Line 9">
            <a:extLst>
              <a:ext uri="{FF2B5EF4-FFF2-40B4-BE49-F238E27FC236}">
                <a16:creationId xmlns:a16="http://schemas.microsoft.com/office/drawing/2014/main" xmlns="" id="{CCC5851F-EF22-4130-BBB4-A4231D814149}"/>
              </a:ext>
            </a:extLst>
          </p:cNvPr>
          <p:cNvSpPr>
            <a:spLocks noChangeShapeType="1"/>
          </p:cNvSpPr>
          <p:nvPr/>
        </p:nvSpPr>
        <p:spPr bwMode="auto">
          <a:xfrm>
            <a:off x="8839200" y="3962400"/>
            <a:ext cx="1219200" cy="1588"/>
          </a:xfrm>
          <a:prstGeom prst="line">
            <a:avLst/>
          </a:prstGeom>
          <a:noFill/>
          <a:ln w="1908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190475" name="Line 10">
            <a:extLst>
              <a:ext uri="{FF2B5EF4-FFF2-40B4-BE49-F238E27FC236}">
                <a16:creationId xmlns:a16="http://schemas.microsoft.com/office/drawing/2014/main" xmlns="" id="{063CF952-22DE-401D-9179-040738118136}"/>
              </a:ext>
            </a:extLst>
          </p:cNvPr>
          <p:cNvSpPr>
            <a:spLocks noChangeShapeType="1"/>
          </p:cNvSpPr>
          <p:nvPr/>
        </p:nvSpPr>
        <p:spPr bwMode="auto">
          <a:xfrm>
            <a:off x="8839200" y="4800600"/>
            <a:ext cx="1219200" cy="1588"/>
          </a:xfrm>
          <a:prstGeom prst="line">
            <a:avLst/>
          </a:prstGeom>
          <a:noFill/>
          <a:ln w="1908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190476" name="Line 11">
            <a:extLst>
              <a:ext uri="{FF2B5EF4-FFF2-40B4-BE49-F238E27FC236}">
                <a16:creationId xmlns:a16="http://schemas.microsoft.com/office/drawing/2014/main" xmlns="" id="{46DD614D-C57E-4220-B289-9FBB45AFB1DF}"/>
              </a:ext>
            </a:extLst>
          </p:cNvPr>
          <p:cNvSpPr>
            <a:spLocks noChangeShapeType="1"/>
          </p:cNvSpPr>
          <p:nvPr/>
        </p:nvSpPr>
        <p:spPr bwMode="auto">
          <a:xfrm>
            <a:off x="8839200" y="5181600"/>
            <a:ext cx="1219200" cy="1588"/>
          </a:xfrm>
          <a:prstGeom prst="line">
            <a:avLst/>
          </a:prstGeom>
          <a:noFill/>
          <a:ln w="1908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190477" name="Line 12">
            <a:extLst>
              <a:ext uri="{FF2B5EF4-FFF2-40B4-BE49-F238E27FC236}">
                <a16:creationId xmlns:a16="http://schemas.microsoft.com/office/drawing/2014/main" xmlns="" id="{0AAC4736-EDE8-475C-8B2D-4266A50DEA9A}"/>
              </a:ext>
            </a:extLst>
          </p:cNvPr>
          <p:cNvSpPr>
            <a:spLocks noChangeShapeType="1"/>
          </p:cNvSpPr>
          <p:nvPr/>
        </p:nvSpPr>
        <p:spPr bwMode="auto">
          <a:xfrm>
            <a:off x="8839200" y="5257800"/>
            <a:ext cx="1219200" cy="1588"/>
          </a:xfrm>
          <a:prstGeom prst="line">
            <a:avLst/>
          </a:prstGeom>
          <a:noFill/>
          <a:ln w="19080" cap="sq">
            <a:solidFill>
              <a:srgbClr val="000000"/>
            </a:solidFill>
            <a:miter lim="800000"/>
            <a:headEnd/>
            <a:tailEnd/>
          </a:ln>
          <a:extLst>
            <a:ext uri="{909E8E84-426E-40DD-AFC4-6F175D3DCCD1}">
              <a14:hiddenFill xmlns:a14="http://schemas.microsoft.com/office/drawing/2010/main" xmlns="">
                <a:noFill/>
              </a14:hiddenFill>
            </a:ext>
          </a:extLst>
        </p:spPr>
        <p:txBody>
          <a:bodyPr/>
          <a:lstStyle/>
          <a:p>
            <a:endParaRPr lang="el-GR"/>
          </a:p>
        </p:txBody>
      </p:sp>
      <p:sp>
        <p:nvSpPr>
          <p:cNvPr id="96269" name="Text Box 13">
            <a:extLst>
              <a:ext uri="{FF2B5EF4-FFF2-40B4-BE49-F238E27FC236}">
                <a16:creationId xmlns:a16="http://schemas.microsoft.com/office/drawing/2014/main" xmlns="" id="{894A0349-E63D-4CA5-AF35-9C5C26B71993}"/>
              </a:ext>
            </a:extLst>
          </p:cNvPr>
          <p:cNvSpPr txBox="1">
            <a:spLocks noChangeArrowheads="1"/>
          </p:cNvSpPr>
          <p:nvPr/>
        </p:nvSpPr>
        <p:spPr bwMode="auto">
          <a:xfrm>
            <a:off x="2133600" y="5013325"/>
            <a:ext cx="24384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ts val="1375"/>
              </a:spcBef>
              <a:buClrTx/>
              <a:buNone/>
            </a:pPr>
            <a:r>
              <a:rPr lang="el-GR" altLang="en-US" sz="1800">
                <a:solidFill>
                  <a:srgbClr val="800000"/>
                </a:solidFill>
                <a:latin typeface="+mn-lt"/>
                <a:cs typeface="Times New Roman" panose="02020603050405020304" pitchFamily="18" charset="0"/>
              </a:rPr>
              <a:t>31 Δεκεμβρίου</a:t>
            </a:r>
          </a:p>
        </p:txBody>
      </p:sp>
      <p:sp>
        <p:nvSpPr>
          <p:cNvPr id="16" name="Text Box 3">
            <a:extLst>
              <a:ext uri="{FF2B5EF4-FFF2-40B4-BE49-F238E27FC236}">
                <a16:creationId xmlns:a16="http://schemas.microsoft.com/office/drawing/2014/main" xmlns="" id="{5A9BBAAC-02B8-47FC-89FD-7D82CCF2F411}"/>
              </a:ext>
            </a:extLst>
          </p:cNvPr>
          <p:cNvSpPr txBox="1">
            <a:spLocks noChangeArrowheads="1"/>
          </p:cNvSpPr>
          <p:nvPr/>
        </p:nvSpPr>
        <p:spPr bwMode="auto">
          <a:xfrm>
            <a:off x="2549525" y="276225"/>
            <a:ext cx="709295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sz="1800" b="1" u="sng" dirty="0">
                <a:latin typeface="+mn-lt"/>
                <a:cs typeface="Times New Roman" panose="02020603050405020304" pitchFamily="18" charset="0"/>
              </a:rPr>
              <a:t>Παράδειγμα</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96257">
                                            <p:txEl>
                                              <p:pRg st="0" end="0"/>
                                            </p:txEl>
                                          </p:spTgt>
                                        </p:tgtEl>
                                        <p:attrNameLst>
                                          <p:attrName>style.visibility</p:attrName>
                                        </p:attrNameLst>
                                      </p:cBhvr>
                                      <p:to>
                                        <p:strVal val="visible"/>
                                      </p:to>
                                    </p:set>
                                    <p:animEffect transition="in" filter="box(in)">
                                      <p:cBhvr additive="repl">
                                        <p:cTn id="7" dur="500"/>
                                        <p:tgtEl>
                                          <p:spTgt spid="962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96260"/>
                                        </p:tgtEl>
                                        <p:attrNameLst>
                                          <p:attrName>style.visibility</p:attrName>
                                        </p:attrNameLst>
                                      </p:cBhvr>
                                      <p:to>
                                        <p:strVal val="visible"/>
                                      </p:to>
                                    </p:set>
                                    <p:animEffect transition="in" filter="wipe(left)">
                                      <p:cBhvr additive="repl">
                                        <p:cTn id="12" dur="500"/>
                                        <p:tgtEl>
                                          <p:spTgt spid="962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additive="repl">
                                        <p:cTn id="16" dur="1" fill="hold">
                                          <p:stCondLst>
                                            <p:cond delay="0"/>
                                          </p:stCondLst>
                                        </p:cTn>
                                        <p:tgtEl>
                                          <p:spTgt spid="96261"/>
                                        </p:tgtEl>
                                        <p:attrNameLst>
                                          <p:attrName>style.visibility</p:attrName>
                                        </p:attrNameLst>
                                      </p:cBhvr>
                                      <p:to>
                                        <p:strVal val="visible"/>
                                      </p:to>
                                    </p:set>
                                    <p:animEffect transition="in" filter="wipe(left)">
                                      <p:cBhvr additive="repl">
                                        <p:cTn id="17" dur="500"/>
                                        <p:tgtEl>
                                          <p:spTgt spid="962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additive="repl">
                                        <p:cTn id="21" dur="1" fill="hold">
                                          <p:stCondLst>
                                            <p:cond delay="0"/>
                                          </p:stCondLst>
                                        </p:cTn>
                                        <p:tgtEl>
                                          <p:spTgt spid="96262"/>
                                        </p:tgtEl>
                                        <p:attrNameLst>
                                          <p:attrName>style.visibility</p:attrName>
                                        </p:attrNameLst>
                                      </p:cBhvr>
                                      <p:to>
                                        <p:strVal val="visible"/>
                                      </p:to>
                                    </p:set>
                                    <p:animEffect transition="in" filter="wipe(left)">
                                      <p:cBhvr additive="repl">
                                        <p:cTn id="22" dur="500"/>
                                        <p:tgtEl>
                                          <p:spTgt spid="962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additive="repl">
                                        <p:cTn id="26" dur="1" fill="hold">
                                          <p:stCondLst>
                                            <p:cond delay="0"/>
                                          </p:stCondLst>
                                        </p:cTn>
                                        <p:tgtEl>
                                          <p:spTgt spid="96263"/>
                                        </p:tgtEl>
                                        <p:attrNameLst>
                                          <p:attrName>style.visibility</p:attrName>
                                        </p:attrNameLst>
                                      </p:cBhvr>
                                      <p:to>
                                        <p:strVal val="visible"/>
                                      </p:to>
                                    </p:set>
                                    <p:animEffect transition="in" filter="wipe(left)">
                                      <p:cBhvr additive="repl">
                                        <p:cTn id="27" dur="500"/>
                                        <p:tgtEl>
                                          <p:spTgt spid="962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additive="repl">
                                        <p:cTn id="31" dur="1" fill="hold">
                                          <p:stCondLst>
                                            <p:cond delay="0"/>
                                          </p:stCondLst>
                                        </p:cTn>
                                        <p:tgtEl>
                                          <p:spTgt spid="96264"/>
                                        </p:tgtEl>
                                        <p:attrNameLst>
                                          <p:attrName>style.visibility</p:attrName>
                                        </p:attrNameLst>
                                      </p:cBhvr>
                                      <p:to>
                                        <p:strVal val="visible"/>
                                      </p:to>
                                    </p:set>
                                    <p:animEffect transition="in" filter="wipe(left)">
                                      <p:cBhvr additive="repl">
                                        <p:cTn id="32" dur="500"/>
                                        <p:tgtEl>
                                          <p:spTgt spid="9626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additive="repl">
                                        <p:cTn id="36" dur="1" fill="hold">
                                          <p:stCondLst>
                                            <p:cond delay="0"/>
                                          </p:stCondLst>
                                        </p:cTn>
                                        <p:tgtEl>
                                          <p:spTgt spid="96269"/>
                                        </p:tgtEl>
                                        <p:attrNameLst>
                                          <p:attrName>style.visibility</p:attrName>
                                        </p:attrNameLst>
                                      </p:cBhvr>
                                      <p:to>
                                        <p:strVal val="visible"/>
                                      </p:to>
                                    </p:set>
                                    <p:animEffect transition="in" filter="box(in)">
                                      <p:cBhvr additive="repl">
                                        <p:cTn id="37" dur="500"/>
                                        <p:tgtEl>
                                          <p:spTgt spid="9626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additive="repl">
                                        <p:cTn id="41" dur="1" fill="hold">
                                          <p:stCondLst>
                                            <p:cond delay="0"/>
                                          </p:stCondLst>
                                        </p:cTn>
                                        <p:tgtEl>
                                          <p:spTgt spid="96258"/>
                                        </p:tgtEl>
                                        <p:attrNameLst>
                                          <p:attrName>style.visibility</p:attrName>
                                        </p:attrNameLst>
                                      </p:cBhvr>
                                      <p:to>
                                        <p:strVal val="visible"/>
                                      </p:to>
                                    </p:set>
                                    <p:animEffect transition="in" filter="wipe(left)">
                                      <p:cBhvr additive="repl">
                                        <p:cTn id="42" dur="500"/>
                                        <p:tgtEl>
                                          <p:spTgt spid="9625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additive="repl">
                                        <p:cTn id="46" dur="1" fill="hold">
                                          <p:stCondLst>
                                            <p:cond delay="0"/>
                                          </p:stCondLst>
                                        </p:cTn>
                                        <p:tgtEl>
                                          <p:spTgt spid="96259"/>
                                        </p:tgtEl>
                                        <p:attrNameLst>
                                          <p:attrName>style.visibility</p:attrName>
                                        </p:attrNameLst>
                                      </p:cBhvr>
                                      <p:to>
                                        <p:strVal val="visible"/>
                                      </p:to>
                                    </p:set>
                                    <p:animEffect transition="in" filter="wipe(left)">
                                      <p:cBhvr additive="repl">
                                        <p:cTn id="47" dur="500"/>
                                        <p:tgtEl>
                                          <p:spTgt spid="96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1">
            <a:extLst>
              <a:ext uri="{FF2B5EF4-FFF2-40B4-BE49-F238E27FC236}">
                <a16:creationId xmlns:a16="http://schemas.microsoft.com/office/drawing/2014/main" xmlns="" id="{BEEFA7D4-B7B5-4BD2-86C3-6B279DE85C76}"/>
              </a:ext>
            </a:extLst>
          </p:cNvPr>
          <p:cNvSpPr>
            <a:spLocks noChangeArrowheads="1"/>
          </p:cNvSpPr>
          <p:nvPr/>
        </p:nvSpPr>
        <p:spPr bwMode="auto">
          <a:xfrm flipH="1">
            <a:off x="1524000" y="3744914"/>
            <a:ext cx="5702300" cy="3113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92515" name="Text Box 2">
            <a:extLst>
              <a:ext uri="{FF2B5EF4-FFF2-40B4-BE49-F238E27FC236}">
                <a16:creationId xmlns:a16="http://schemas.microsoft.com/office/drawing/2014/main" xmlns="" id="{08FDC752-24A9-4239-8B2D-FF0328991CB7}"/>
              </a:ext>
            </a:extLst>
          </p:cNvPr>
          <p:cNvSpPr txBox="1">
            <a:spLocks noChangeArrowheads="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r" eaLnBrk="1" hangingPunct="1">
              <a:spcBef>
                <a:spcPct val="0"/>
              </a:spcBef>
              <a:buClrTx/>
              <a:buFontTx/>
              <a:buNone/>
            </a:pPr>
            <a:fld id="{3D3B9A03-4146-43CA-B99C-F53CB1EBA0AA}" type="slidenum">
              <a:rPr lang="el-GR" altLang="en-US" sz="1200">
                <a:solidFill>
                  <a:srgbClr val="898989"/>
                </a:solidFill>
                <a:latin typeface="Times New Roman" panose="02020603050405020304" pitchFamily="18" charset="0"/>
                <a:cs typeface="Times New Roman" panose="02020603050405020304" pitchFamily="18" charset="0"/>
              </a:rPr>
              <a:pPr algn="r" eaLnBrk="1" hangingPunct="1">
                <a:spcBef>
                  <a:spcPct val="0"/>
                </a:spcBef>
                <a:buClrTx/>
                <a:buFontTx/>
                <a:buNone/>
              </a:pPr>
              <a:t>9</a:t>
            </a:fld>
            <a:endParaRPr lang="el-GR" altLang="en-US" sz="1200">
              <a:solidFill>
                <a:srgbClr val="898989"/>
              </a:solidFill>
              <a:latin typeface="Times New Roman" panose="02020603050405020304" pitchFamily="18" charset="0"/>
              <a:cs typeface="Times New Roman" panose="02020603050405020304" pitchFamily="18" charset="0"/>
            </a:endParaRPr>
          </a:p>
        </p:txBody>
      </p:sp>
      <p:sp>
        <p:nvSpPr>
          <p:cNvPr id="192516" name="Text Box 3">
            <a:extLst>
              <a:ext uri="{FF2B5EF4-FFF2-40B4-BE49-F238E27FC236}">
                <a16:creationId xmlns:a16="http://schemas.microsoft.com/office/drawing/2014/main" xmlns="" id="{19741801-627C-43B0-B41B-C1711D78F053}"/>
              </a:ext>
            </a:extLst>
          </p:cNvPr>
          <p:cNvSpPr txBox="1">
            <a:spLocks noChangeArrowheads="1"/>
          </p:cNvSpPr>
          <p:nvPr/>
        </p:nvSpPr>
        <p:spPr bwMode="auto">
          <a:xfrm>
            <a:off x="1524000" y="228601"/>
            <a:ext cx="8510588"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endParaRPr lang="el-GR" altLang="en-US" sz="4400" b="1">
              <a:latin typeface="Times New Roman" panose="02020603050405020304" pitchFamily="18" charset="0"/>
              <a:cs typeface="Times New Roman" panose="02020603050405020304" pitchFamily="18" charset="0"/>
            </a:endParaRPr>
          </a:p>
        </p:txBody>
      </p:sp>
      <p:sp>
        <p:nvSpPr>
          <p:cNvPr id="192517" name="Text Box 4">
            <a:extLst>
              <a:ext uri="{FF2B5EF4-FFF2-40B4-BE49-F238E27FC236}">
                <a16:creationId xmlns:a16="http://schemas.microsoft.com/office/drawing/2014/main" xmlns="" id="{68038778-62F7-44E7-A15F-122208D748E0}"/>
              </a:ext>
            </a:extLst>
          </p:cNvPr>
          <p:cNvSpPr txBox="1">
            <a:spLocks noChangeArrowheads="1"/>
          </p:cNvSpPr>
          <p:nvPr/>
        </p:nvSpPr>
        <p:spPr bwMode="auto">
          <a:xfrm>
            <a:off x="815009" y="1676401"/>
            <a:ext cx="10863469" cy="442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2900" indent="-341313">
              <a:spcBef>
                <a:spcPts val="800"/>
              </a:spcBef>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Calibri" panose="020F0502020204030204" pitchFamily="34" charset="0"/>
                <a:ea typeface="Microsoft YaHei" panose="020B0503020204020204" pitchFamily="34" charset="-122"/>
              </a:defRPr>
            </a:lvl1pPr>
            <a:lvl2pPr marL="741363" indent="-284163">
              <a:spcBef>
                <a:spcPts val="700"/>
              </a:spcBef>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Calibri" panose="020F0502020204030204" pitchFamily="34" charset="0"/>
                <a:ea typeface="Microsoft YaHei" panose="020B0503020204020204" pitchFamily="34" charset="-122"/>
              </a:defRPr>
            </a:lvl9pPr>
          </a:lstStyle>
          <a:p>
            <a:pPr algn="just" eaLnBrk="1" hangingPunct="1">
              <a:buClrTx/>
              <a:buFontTx/>
              <a:buNone/>
            </a:pPr>
            <a:r>
              <a:rPr lang="el-GR" altLang="en-US" sz="1800" dirty="0">
                <a:latin typeface="+mj-lt"/>
                <a:cs typeface="Times New Roman" panose="02020603050405020304" pitchFamily="18" charset="0"/>
              </a:rPr>
              <a:t>	</a:t>
            </a:r>
            <a:r>
              <a:rPr lang="el-GR" altLang="en-US" sz="1800" b="1" dirty="0">
                <a:latin typeface="+mj-lt"/>
                <a:cs typeface="Times New Roman" panose="02020603050405020304" pitchFamily="18" charset="0"/>
              </a:rPr>
              <a:t>Πρόβλεψη</a:t>
            </a:r>
          </a:p>
          <a:p>
            <a:pPr lvl="1" algn="just" eaLnBrk="1" hangingPunct="1">
              <a:buFont typeface="Arial" panose="020B0604020202020204" pitchFamily="34" charset="0"/>
              <a:buChar char="•"/>
            </a:pPr>
            <a:r>
              <a:rPr lang="el-GR" altLang="en-US" sz="1800" dirty="0">
                <a:latin typeface="+mj-lt"/>
                <a:cs typeface="Times New Roman" panose="02020603050405020304" pitchFamily="18" charset="0"/>
              </a:rPr>
              <a:t>Υποχρέωση αβέβαιου ποσού και χρονικής στιγμής.</a:t>
            </a:r>
          </a:p>
          <a:p>
            <a:pPr lvl="1" algn="just">
              <a:spcBef>
                <a:spcPts val="800"/>
              </a:spcBef>
              <a:buClrTx/>
              <a:buNone/>
            </a:pPr>
            <a:r>
              <a:rPr lang="el-GR" altLang="en-US" sz="1800" b="1" dirty="0">
                <a:latin typeface="+mj-lt"/>
                <a:cs typeface="Times New Roman" panose="02020603050405020304" pitchFamily="18" charset="0"/>
              </a:rPr>
              <a:t>Υποχρέωση</a:t>
            </a:r>
          </a:p>
          <a:p>
            <a:pPr lvl="1" algn="just" eaLnBrk="1" hangingPunct="1">
              <a:buFont typeface="Arial" panose="020B0604020202020204" pitchFamily="34" charset="0"/>
              <a:buChar char="•"/>
            </a:pPr>
            <a:r>
              <a:rPr lang="el-GR" altLang="en-US" sz="1800" dirty="0">
                <a:latin typeface="+mj-lt"/>
                <a:cs typeface="Times New Roman" panose="02020603050405020304" pitchFamily="18" charset="0"/>
              </a:rPr>
              <a:t>Παρούσα υποχρέωση που οφείλεται σε γεγονός που έλαβε χώρα στο παρελθόν.</a:t>
            </a:r>
          </a:p>
          <a:p>
            <a:pPr lvl="1" algn="just" eaLnBrk="1" hangingPunct="1">
              <a:buFont typeface="Arial" panose="020B0604020202020204" pitchFamily="34" charset="0"/>
              <a:buChar char="•"/>
            </a:pPr>
            <a:r>
              <a:rPr lang="el-GR" altLang="en-US" sz="1800" dirty="0">
                <a:latin typeface="+mj-lt"/>
                <a:cs typeface="Times New Roman" panose="02020603050405020304" pitchFamily="18" charset="0"/>
              </a:rPr>
              <a:t>Η τακτοποίηση του οποίου αναμένεται να επέλθει ως αποτέλεσμα εκροής.</a:t>
            </a:r>
          </a:p>
        </p:txBody>
      </p:sp>
      <p:grpSp>
        <p:nvGrpSpPr>
          <p:cNvPr id="192518" name="Group 5">
            <a:extLst>
              <a:ext uri="{FF2B5EF4-FFF2-40B4-BE49-F238E27FC236}">
                <a16:creationId xmlns:a16="http://schemas.microsoft.com/office/drawing/2014/main" xmlns="" id="{20643290-406C-4AA5-9D50-5B6A0F7BB8E8}"/>
              </a:ext>
            </a:extLst>
          </p:cNvPr>
          <p:cNvGrpSpPr>
            <a:grpSpLocks/>
          </p:cNvGrpSpPr>
          <p:nvPr/>
        </p:nvGrpSpPr>
        <p:grpSpPr bwMode="auto">
          <a:xfrm>
            <a:off x="1709739" y="219075"/>
            <a:ext cx="1489075" cy="922338"/>
            <a:chOff x="117" y="138"/>
            <a:chExt cx="938" cy="581"/>
          </a:xfrm>
        </p:grpSpPr>
        <p:graphicFrame>
          <p:nvGraphicFramePr>
            <p:cNvPr id="192520" name="Object 6">
              <a:extLst>
                <a:ext uri="{FF2B5EF4-FFF2-40B4-BE49-F238E27FC236}">
                  <a16:creationId xmlns:a16="http://schemas.microsoft.com/office/drawing/2014/main" xmlns="" id="{844A383B-FCF8-423F-838C-A4AEFAFAEDFF}"/>
                </a:ext>
              </a:extLst>
            </p:cNvPr>
            <p:cNvGraphicFramePr>
              <a:graphicFrameLocks noChangeAspect="1"/>
            </p:cNvGraphicFramePr>
            <p:nvPr/>
          </p:nvGraphicFramePr>
          <p:xfrm>
            <a:off x="117" y="138"/>
            <a:ext cx="938" cy="581"/>
          </p:xfrm>
          <a:graphic>
            <a:graphicData uri="http://schemas.openxmlformats.org/presentationml/2006/ole">
              <p:oleObj spid="_x0000_s16407" r:id="rId4" imgW="3496760" imgH="2095317" progId="">
                <p:embed/>
              </p:oleObj>
            </a:graphicData>
          </a:graphic>
        </p:graphicFrame>
        <p:sp>
          <p:nvSpPr>
            <p:cNvPr id="192521" name="Rectangle 7">
              <a:extLst>
                <a:ext uri="{FF2B5EF4-FFF2-40B4-BE49-F238E27FC236}">
                  <a16:creationId xmlns:a16="http://schemas.microsoft.com/office/drawing/2014/main" xmlns="" id="{D557C9EA-4F59-48FD-8B64-C6A488B1468E}"/>
                </a:ext>
              </a:extLst>
            </p:cNvPr>
            <p:cNvSpPr>
              <a:spLocks noChangeArrowheads="1"/>
            </p:cNvSpPr>
            <p:nvPr/>
          </p:nvSpPr>
          <p:spPr bwMode="auto">
            <a:xfrm>
              <a:off x="266" y="185"/>
              <a:ext cx="768" cy="2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0360" tIns="44280" rIns="90360" bIns="44280">
              <a:sp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l-GR" altLang="en-US" sz="2400" b="1" dirty="0">
                  <a:solidFill>
                    <a:srgbClr val="FFFFFF"/>
                  </a:solidFill>
                  <a:latin typeface="Times New Roman" panose="02020603050405020304" pitchFamily="18" charset="0"/>
                  <a:cs typeface="Times New Roman" panose="02020603050405020304" pitchFamily="18" charset="0"/>
                </a:rPr>
                <a:t>ΔΛΠ</a:t>
              </a:r>
              <a:r>
                <a:rPr lang="fr-FR" altLang="en-US" sz="2400" b="1" dirty="0">
                  <a:solidFill>
                    <a:srgbClr val="FFFFFF"/>
                  </a:solidFill>
                  <a:latin typeface="Times New Roman" panose="02020603050405020304" pitchFamily="18" charset="0"/>
                  <a:cs typeface="Times New Roman" panose="02020603050405020304" pitchFamily="18" charset="0"/>
                </a:rPr>
                <a:t> 37</a:t>
              </a:r>
            </a:p>
          </p:txBody>
        </p:sp>
      </p:grpSp>
      <p:sp>
        <p:nvSpPr>
          <p:cNvPr id="192519" name="Text Box 2">
            <a:extLst>
              <a:ext uri="{FF2B5EF4-FFF2-40B4-BE49-F238E27FC236}">
                <a16:creationId xmlns:a16="http://schemas.microsoft.com/office/drawing/2014/main" xmlns="" id="{C044A5B1-0452-408A-B892-C923B12D59AA}"/>
              </a:ext>
            </a:extLst>
          </p:cNvPr>
          <p:cNvSpPr txBox="1">
            <a:spLocks noChangeArrowheads="1"/>
          </p:cNvSpPr>
          <p:nvPr/>
        </p:nvSpPr>
        <p:spPr bwMode="auto">
          <a:xfrm>
            <a:off x="2895600" y="26035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ct val="0"/>
              </a:spcBef>
              <a:buClrTx/>
              <a:buFontTx/>
              <a:buNone/>
            </a:pPr>
            <a:r>
              <a:rPr lang="el-GR" altLang="en-US" b="1" u="sng" dirty="0">
                <a:latin typeface="+mj-lt"/>
                <a:cs typeface="Times New Roman" panose="02020603050405020304" pitchFamily="18" charset="0"/>
              </a:rPr>
              <a:t> Προβλέψεις, Ενδεχόμενες υποχρεώσεις και απαιτήσεις</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5091</TotalTime>
  <Words>1806</Words>
  <Application>Microsoft Office PowerPoint</Application>
  <PresentationFormat>Προσαρμογή</PresentationFormat>
  <Paragraphs>225</Paragraphs>
  <Slides>14</Slides>
  <Notes>14</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14</vt:i4>
      </vt:variant>
    </vt:vector>
  </HeadingPairs>
  <TitlesOfParts>
    <vt:vector size="15" baseType="lpstr">
      <vt:lpstr>Concourse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Ελληνικά Λογιστικά Πρότυπα</dc:title>
  <dc:creator>Emmanouil Dedoulis</dc:creator>
  <cp:lastModifiedBy>User</cp:lastModifiedBy>
  <cp:revision>356</cp:revision>
  <cp:lastPrinted>2019-12-13T06:30:45Z</cp:lastPrinted>
  <dcterms:created xsi:type="dcterms:W3CDTF">2015-10-27T15:09:36Z</dcterms:created>
  <dcterms:modified xsi:type="dcterms:W3CDTF">2024-11-17T19:25:43Z</dcterms:modified>
</cp:coreProperties>
</file>