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4"/>
  </p:notesMasterIdLst>
  <p:sldIdLst>
    <p:sldId id="335" r:id="rId2"/>
    <p:sldId id="256" r:id="rId3"/>
    <p:sldId id="280" r:id="rId4"/>
    <p:sldId id="264" r:id="rId5"/>
    <p:sldId id="399" r:id="rId6"/>
    <p:sldId id="428" r:id="rId7"/>
    <p:sldId id="431" r:id="rId8"/>
    <p:sldId id="429" r:id="rId9"/>
    <p:sldId id="400" r:id="rId10"/>
    <p:sldId id="433" r:id="rId11"/>
    <p:sldId id="475" r:id="rId12"/>
    <p:sldId id="277" r:id="rId13"/>
    <p:sldId id="278" r:id="rId14"/>
    <p:sldId id="279" r:id="rId15"/>
    <p:sldId id="435" r:id="rId16"/>
    <p:sldId id="401" r:id="rId17"/>
    <p:sldId id="402" r:id="rId18"/>
    <p:sldId id="436" r:id="rId19"/>
    <p:sldId id="403" r:id="rId20"/>
    <p:sldId id="404" r:id="rId21"/>
    <p:sldId id="405" r:id="rId22"/>
    <p:sldId id="437" r:id="rId23"/>
    <p:sldId id="406" r:id="rId24"/>
    <p:sldId id="407" r:id="rId25"/>
    <p:sldId id="408" r:id="rId26"/>
    <p:sldId id="365" r:id="rId27"/>
    <p:sldId id="281" r:id="rId28"/>
    <p:sldId id="282" r:id="rId29"/>
    <p:sldId id="266" r:id="rId30"/>
    <p:sldId id="366" r:id="rId31"/>
    <p:sldId id="257" r:id="rId32"/>
    <p:sldId id="336" r:id="rId33"/>
    <p:sldId id="337" r:id="rId34"/>
    <p:sldId id="258" r:id="rId35"/>
    <p:sldId id="262" r:id="rId36"/>
    <p:sldId id="270" r:id="rId37"/>
    <p:sldId id="259" r:id="rId38"/>
    <p:sldId id="356" r:id="rId39"/>
    <p:sldId id="261" r:id="rId40"/>
    <p:sldId id="268" r:id="rId41"/>
    <p:sldId id="363" r:id="rId42"/>
    <p:sldId id="260" r:id="rId43"/>
    <p:sldId id="364" r:id="rId44"/>
    <p:sldId id="367" r:id="rId45"/>
    <p:sldId id="263" r:id="rId46"/>
    <p:sldId id="338" r:id="rId47"/>
    <p:sldId id="290" r:id="rId48"/>
    <p:sldId id="265" r:id="rId49"/>
    <p:sldId id="267" r:id="rId50"/>
    <p:sldId id="357" r:id="rId51"/>
    <p:sldId id="480" r:id="rId52"/>
    <p:sldId id="479" r:id="rId53"/>
    <p:sldId id="284" r:id="rId54"/>
    <p:sldId id="285" r:id="rId55"/>
    <p:sldId id="286" r:id="rId56"/>
    <p:sldId id="358" r:id="rId57"/>
    <p:sldId id="368" r:id="rId58"/>
    <p:sldId id="476" r:id="rId59"/>
    <p:sldId id="369" r:id="rId60"/>
    <p:sldId id="339" r:id="rId61"/>
    <p:sldId id="340" r:id="rId62"/>
    <p:sldId id="322" r:id="rId63"/>
    <p:sldId id="269" r:id="rId64"/>
    <p:sldId id="370" r:id="rId65"/>
    <p:sldId id="272" r:id="rId66"/>
    <p:sldId id="273" r:id="rId67"/>
    <p:sldId id="274" r:id="rId68"/>
    <p:sldId id="275" r:id="rId69"/>
    <p:sldId id="276" r:id="rId70"/>
    <p:sldId id="291" r:id="rId71"/>
    <p:sldId id="292" r:id="rId72"/>
    <p:sldId id="371" r:id="rId73"/>
    <p:sldId id="293" r:id="rId74"/>
    <p:sldId id="294" r:id="rId75"/>
    <p:sldId id="295" r:id="rId76"/>
    <p:sldId id="359" r:id="rId77"/>
    <p:sldId id="296" r:id="rId78"/>
    <p:sldId id="298" r:id="rId79"/>
    <p:sldId id="360" r:id="rId80"/>
    <p:sldId id="372" r:id="rId81"/>
    <p:sldId id="297" r:id="rId82"/>
    <p:sldId id="299" r:id="rId83"/>
    <p:sldId id="300" r:id="rId84"/>
    <p:sldId id="301" r:id="rId85"/>
    <p:sldId id="373" r:id="rId86"/>
    <p:sldId id="302" r:id="rId87"/>
    <p:sldId id="304" r:id="rId88"/>
    <p:sldId id="303" r:id="rId89"/>
    <p:sldId id="305" r:id="rId90"/>
    <p:sldId id="306" r:id="rId91"/>
    <p:sldId id="307" r:id="rId92"/>
    <p:sldId id="443" r:id="rId93"/>
    <p:sldId id="460" r:id="rId94"/>
    <p:sldId id="461" r:id="rId95"/>
    <p:sldId id="444" r:id="rId96"/>
    <p:sldId id="446" r:id="rId97"/>
    <p:sldId id="447" r:id="rId98"/>
    <p:sldId id="457" r:id="rId99"/>
    <p:sldId id="456" r:id="rId100"/>
    <p:sldId id="449" r:id="rId101"/>
    <p:sldId id="448" r:id="rId102"/>
    <p:sldId id="308" r:id="rId103"/>
    <p:sldId id="311" r:id="rId104"/>
    <p:sldId id="321" r:id="rId105"/>
    <p:sldId id="441" r:id="rId106"/>
    <p:sldId id="317" r:id="rId107"/>
    <p:sldId id="316" r:id="rId108"/>
    <p:sldId id="442" r:id="rId109"/>
    <p:sldId id="309" r:id="rId110"/>
    <p:sldId id="314" r:id="rId111"/>
    <p:sldId id="318" r:id="rId112"/>
    <p:sldId id="313" r:id="rId113"/>
    <p:sldId id="320" r:id="rId114"/>
    <p:sldId id="323" r:id="rId115"/>
    <p:sldId id="438" r:id="rId116"/>
    <p:sldId id="324" r:id="rId117"/>
    <p:sldId id="325" r:id="rId118"/>
    <p:sldId id="477" r:id="rId119"/>
    <p:sldId id="478" r:id="rId120"/>
    <p:sldId id="327" r:id="rId121"/>
    <p:sldId id="375" r:id="rId122"/>
    <p:sldId id="328" r:id="rId123"/>
    <p:sldId id="329" r:id="rId124"/>
    <p:sldId id="450" r:id="rId125"/>
    <p:sldId id="458" r:id="rId126"/>
    <p:sldId id="459" r:id="rId127"/>
    <p:sldId id="326" r:id="rId128"/>
    <p:sldId id="376" r:id="rId129"/>
    <p:sldId id="330" r:id="rId130"/>
    <p:sldId id="331" r:id="rId131"/>
    <p:sldId id="332" r:id="rId132"/>
    <p:sldId id="333" r:id="rId133"/>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0" autoAdjust="0"/>
    <p:restoredTop sz="94660"/>
  </p:normalViewPr>
  <p:slideViewPr>
    <p:cSldViewPr>
      <p:cViewPr varScale="1">
        <p:scale>
          <a:sx n="106" d="100"/>
          <a:sy n="106" d="100"/>
        </p:scale>
        <p:origin x="91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2AF1CB3D-8849-9C1B-0B2C-2AB5A820FB1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l-GR"/>
          </a:p>
        </p:txBody>
      </p:sp>
      <p:sp>
        <p:nvSpPr>
          <p:cNvPr id="3" name="2 - Θέση ημερομηνίας">
            <a:extLst>
              <a:ext uri="{FF2B5EF4-FFF2-40B4-BE49-F238E27FC236}">
                <a16:creationId xmlns:a16="http://schemas.microsoft.com/office/drawing/2014/main" id="{E5D5A7A9-E436-3BF4-6AE2-E62824CEAF0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94EA6F79-94E0-45A7-9E53-5C4E520528F6}" type="datetimeFigureOut">
              <a:rPr lang="el-GR"/>
              <a:pPr>
                <a:defRPr/>
              </a:pPr>
              <a:t>1/11/2024</a:t>
            </a:fld>
            <a:endParaRPr lang="el-GR"/>
          </a:p>
        </p:txBody>
      </p:sp>
      <p:sp>
        <p:nvSpPr>
          <p:cNvPr id="4" name="3 - Θέση εικόνας διαφάνειας">
            <a:extLst>
              <a:ext uri="{FF2B5EF4-FFF2-40B4-BE49-F238E27FC236}">
                <a16:creationId xmlns:a16="http://schemas.microsoft.com/office/drawing/2014/main" id="{033B9C6C-6F9F-F3D6-D9FD-BD14108B1AF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id="{9B9F6F42-9896-1801-1780-6C5606A7F3F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a:extLst>
              <a:ext uri="{FF2B5EF4-FFF2-40B4-BE49-F238E27FC236}">
                <a16:creationId xmlns:a16="http://schemas.microsoft.com/office/drawing/2014/main" id="{C5F6633A-E8FB-D800-7CAC-FB02CA62D16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l-GR"/>
          </a:p>
        </p:txBody>
      </p:sp>
      <p:sp>
        <p:nvSpPr>
          <p:cNvPr id="7" name="6 - Θέση αριθμού διαφάνειας">
            <a:extLst>
              <a:ext uri="{FF2B5EF4-FFF2-40B4-BE49-F238E27FC236}">
                <a16:creationId xmlns:a16="http://schemas.microsoft.com/office/drawing/2014/main" id="{28EB74B7-ED4D-579A-F0A5-12E5CEF10B3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081697-1F5D-4A5F-BDDE-84B7E9177060}"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1AFDA5E-C0BB-AA26-383B-3ABF1E9D7461}"/>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2291" name="Rectangle 3">
            <a:extLst>
              <a:ext uri="{FF2B5EF4-FFF2-40B4-BE49-F238E27FC236}">
                <a16:creationId xmlns:a16="http://schemas.microsoft.com/office/drawing/2014/main" id="{56B7615D-DAF8-6ACE-B0E7-A404725052AA}"/>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6</a:t>
            </a:r>
          </a:p>
        </p:txBody>
      </p:sp>
      <p:sp>
        <p:nvSpPr>
          <p:cNvPr id="12292" name="Rectangle 4">
            <a:extLst>
              <a:ext uri="{FF2B5EF4-FFF2-40B4-BE49-F238E27FC236}">
                <a16:creationId xmlns:a16="http://schemas.microsoft.com/office/drawing/2014/main" id="{245B00C9-884A-41B2-5A0C-66B6E302E693}"/>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2293" name="Rectangle 5">
            <a:extLst>
              <a:ext uri="{FF2B5EF4-FFF2-40B4-BE49-F238E27FC236}">
                <a16:creationId xmlns:a16="http://schemas.microsoft.com/office/drawing/2014/main" id="{F7437A4A-A239-50AB-4817-F6233EE4A63A}"/>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2294" name="Rectangle 6">
            <a:extLst>
              <a:ext uri="{FF2B5EF4-FFF2-40B4-BE49-F238E27FC236}">
                <a16:creationId xmlns:a16="http://schemas.microsoft.com/office/drawing/2014/main" id="{7EEFB7B0-F766-2A21-C1F8-53A3DCFC7BEB}"/>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5" name="Rectangle 7">
            <a:extLst>
              <a:ext uri="{FF2B5EF4-FFF2-40B4-BE49-F238E27FC236}">
                <a16:creationId xmlns:a16="http://schemas.microsoft.com/office/drawing/2014/main" id="{94745D78-3316-D03D-89C7-196F461A31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l-GR" altLang="el-GR"/>
              <a:t>Οι υπολογιστές χρειάζονται μια κατανοητή σε αυτούς γλώσσα.</a:t>
            </a:r>
            <a:r>
              <a:rPr lang="en-US" altLang="el-GR"/>
              <a:t> </a:t>
            </a:r>
            <a:r>
              <a:rPr lang="el-GR" altLang="el-GR"/>
              <a:t>Η δυαδική γλώσσα αποτελείται από δύο ψηφία: 0 και 1.</a:t>
            </a:r>
            <a:endParaRPr lang="en-US" altLang="el-GR"/>
          </a:p>
          <a:p>
            <a:pPr marL="171450" indent="-171450">
              <a:buFontTx/>
              <a:buChar char="•"/>
            </a:pPr>
            <a:r>
              <a:rPr lang="el-GR" altLang="el-GR"/>
              <a:t>Κάθε 0 και 1 είναι ένα δυαδικό ψηφίο ή</a:t>
            </a:r>
            <a:r>
              <a:rPr lang="en-US" altLang="el-GR"/>
              <a:t> bit</a:t>
            </a:r>
            <a:r>
              <a:rPr lang="el-GR" altLang="el-GR"/>
              <a:t>. Οχτώ δυαδικά ψηφία συνδυάζονται για να δημιουργήσουν ένα byte</a:t>
            </a:r>
            <a:r>
              <a:rPr lang="en-US" altLang="el-GR"/>
              <a:t>. </a:t>
            </a:r>
          </a:p>
          <a:p>
            <a:pPr marL="171450" indent="-171450">
              <a:buFontTx/>
              <a:buChar char="•"/>
            </a:pPr>
            <a:r>
              <a:rPr lang="el-GR" altLang="el-GR"/>
              <a:t>Στους υπολογιστές, κάθε γράμμα της αλφαβήτου, κάθε αριθμός και κάθε ειδικός χαρακτήρας αποτελείται από έναν μοναδικό συνδυασμό οχτώ </a:t>
            </a:r>
            <a:r>
              <a:rPr lang="en-US" altLang="el-GR"/>
              <a:t>bits.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6CF5BC4-2859-BA63-3CBC-82BCCA915216}"/>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5843" name="Rectangle 3">
            <a:extLst>
              <a:ext uri="{FF2B5EF4-FFF2-40B4-BE49-F238E27FC236}">
                <a16:creationId xmlns:a16="http://schemas.microsoft.com/office/drawing/2014/main" id="{B4DF1ABA-7B14-2632-A87E-6D29DB17E909}"/>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12</a:t>
            </a:r>
          </a:p>
        </p:txBody>
      </p:sp>
      <p:sp>
        <p:nvSpPr>
          <p:cNvPr id="35844" name="Rectangle 4">
            <a:extLst>
              <a:ext uri="{FF2B5EF4-FFF2-40B4-BE49-F238E27FC236}">
                <a16:creationId xmlns:a16="http://schemas.microsoft.com/office/drawing/2014/main" id="{90DFF768-1917-A02F-2056-EC8E44F81356}"/>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5845" name="Rectangle 5">
            <a:extLst>
              <a:ext uri="{FF2B5EF4-FFF2-40B4-BE49-F238E27FC236}">
                <a16:creationId xmlns:a16="http://schemas.microsoft.com/office/drawing/2014/main" id="{6B42FA41-0D1C-F665-7D51-5313455289B1}"/>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5846" name="Rectangle 6">
            <a:extLst>
              <a:ext uri="{FF2B5EF4-FFF2-40B4-BE49-F238E27FC236}">
                <a16:creationId xmlns:a16="http://schemas.microsoft.com/office/drawing/2014/main" id="{E249CFD6-2D31-4B89-1087-7F9EA6C37584}"/>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8" name="Rectangle 7">
            <a:extLst>
              <a:ext uri="{FF2B5EF4-FFF2-40B4-BE49-F238E27FC236}">
                <a16:creationId xmlns:a16="http://schemas.microsoft.com/office/drawing/2014/main" id="{A3FA068B-45F6-BC46-EF84-A7B01D0B2275}"/>
              </a:ext>
            </a:extLst>
          </p:cNvPr>
          <p:cNvSpPr>
            <a:spLocks noGrp="1" noChangeArrowheads="1"/>
          </p:cNvSpPr>
          <p:nvPr>
            <p:ph type="body" idx="1"/>
          </p:nvPr>
        </p:nvSpPr>
        <p:spPr>
          <a:ln/>
        </p:spPr>
        <p:txBody>
          <a:bodyPr>
            <a:normAutofit fontScale="92500"/>
          </a:bodyPr>
          <a:lstStyle/>
          <a:p>
            <a:pPr marL="171450" indent="-171450">
              <a:spcBef>
                <a:spcPts val="0"/>
              </a:spcBef>
              <a:buFont typeface="Arial" panose="020B0604020202020204" pitchFamily="34" charset="0"/>
              <a:buChar char="•"/>
              <a:defRPr/>
            </a:pPr>
            <a:r>
              <a:rPr lang="el-GR" dirty="0"/>
              <a:t>Οι αισθητήρες περιλαμβάνουν</a:t>
            </a:r>
            <a:r>
              <a:rPr lang="en-US" dirty="0"/>
              <a:t>:</a:t>
            </a:r>
            <a:endParaRPr lang="el-GR" dirty="0"/>
          </a:p>
          <a:p>
            <a:pPr>
              <a:spcBef>
                <a:spcPts val="0"/>
              </a:spcBef>
              <a:buFont typeface="Arial" panose="020B0604020202020204" pitchFamily="34" charset="0"/>
              <a:buNone/>
              <a:defRPr/>
            </a:pPr>
            <a:r>
              <a:rPr lang="el-GR" dirty="0"/>
              <a:t>• Μαγνητόμετρο: ανιχνεύει μαγνητικά πεδία.</a:t>
            </a:r>
          </a:p>
          <a:p>
            <a:pPr>
              <a:spcBef>
                <a:spcPts val="0"/>
              </a:spcBef>
              <a:buFont typeface="Arial" panose="020B0604020202020204" pitchFamily="34" charset="0"/>
              <a:buNone/>
              <a:defRPr/>
            </a:pPr>
            <a:r>
              <a:rPr lang="el-GR" dirty="0"/>
              <a:t>• Αισθητήρας εγγύτητας: χρησιμοποιείται σε τηλέφωνα, ώστε το τηλέφωνο να καταλαβαίνει πότε χρησιμοποιείται κοντά στο αυτί σας για να σβήνει την οθόνη όσο μιλάτε.</a:t>
            </a:r>
          </a:p>
          <a:p>
            <a:pPr>
              <a:spcBef>
                <a:spcPts val="0"/>
              </a:spcBef>
              <a:buFont typeface="Arial" panose="020B0604020202020204" pitchFamily="34" charset="0"/>
              <a:buNone/>
              <a:defRPr/>
            </a:pPr>
            <a:r>
              <a:rPr lang="el-GR" dirty="0"/>
              <a:t>• Αισθητήρας φωτός: μετρά την ένταση του φωτός του περιβάλλοντος, ώστε η συσκευή να μπορεί να προσαρμόσει τη φωτεινότητα της οθόνης.</a:t>
            </a:r>
          </a:p>
          <a:p>
            <a:pPr>
              <a:spcBef>
                <a:spcPts val="0"/>
              </a:spcBef>
              <a:buFont typeface="Arial" panose="020B0604020202020204" pitchFamily="34" charset="0"/>
              <a:buNone/>
              <a:defRPr/>
            </a:pPr>
            <a:r>
              <a:rPr lang="el-GR" dirty="0"/>
              <a:t>• </a:t>
            </a:r>
            <a:r>
              <a:rPr lang="el-GR" dirty="0" err="1"/>
              <a:t>Επιταχυνσιόμετρο</a:t>
            </a:r>
            <a:r>
              <a:rPr lang="el-GR" dirty="0"/>
              <a:t>: μετρά την επιτάχυνση που ανιχνεύεται από τη συσκευή. Προσδιορίζει επίσης τον προσανατολισμό της συσκευής πάνω</a:t>
            </a:r>
          </a:p>
          <a:p>
            <a:pPr>
              <a:spcBef>
                <a:spcPts val="0"/>
              </a:spcBef>
              <a:buFont typeface="Arial" panose="020B0604020202020204" pitchFamily="34" charset="0"/>
              <a:buNone/>
              <a:defRPr/>
            </a:pPr>
            <a:r>
              <a:rPr lang="el-GR" dirty="0"/>
              <a:t>σε τρεις άξονες, κάτι που επιτρέπει στη συσκευή να καταλαβαίνει αν έχει τοποθετηθεί κάθετα ή οριζόντια.</a:t>
            </a:r>
          </a:p>
          <a:p>
            <a:pPr>
              <a:spcBef>
                <a:spcPts val="0"/>
              </a:spcBef>
              <a:buFont typeface="Arial" panose="020B0604020202020204" pitchFamily="34" charset="0"/>
              <a:buNone/>
              <a:defRPr/>
            </a:pPr>
            <a:r>
              <a:rPr lang="el-GR" dirty="0"/>
              <a:t>• Γυροσκόπιο: παρέχει πληροφορίες προσανατολισμού με μεγαλύτερη ακρίβεια από το </a:t>
            </a:r>
            <a:r>
              <a:rPr lang="el-GR" dirty="0" err="1"/>
              <a:t>επιταχυνσιόμετρο</a:t>
            </a:r>
            <a:r>
              <a:rPr lang="el-GR" dirty="0"/>
              <a:t>.</a:t>
            </a:r>
          </a:p>
          <a:p>
            <a:pPr>
              <a:spcBef>
                <a:spcPts val="0"/>
              </a:spcBef>
              <a:buFont typeface="Arial" panose="020B0604020202020204" pitchFamily="34" charset="0"/>
              <a:buNone/>
              <a:defRPr/>
            </a:pPr>
            <a:r>
              <a:rPr lang="el-GR" dirty="0"/>
              <a:t>• Βαρόμετρο: μετρά την ατμοσφαιρική πίεση για να γνωρίζει σε τι ύψος βρίσκεται η συσκευή πάνω από τη στάθμη της θάλασσας, μια πληροφορία που βελτιώνει την ακρίβεια του GPS και την καταμέτρηση των ορόφων με μεγαλύτερη ακρίβεια όταν ανεβαίνετε σκαλιά.</a:t>
            </a:r>
          </a:p>
          <a:p>
            <a:pPr>
              <a:spcBef>
                <a:spcPts val="0"/>
              </a:spcBef>
              <a:buFont typeface="Arial" panose="020B0604020202020204" pitchFamily="34" charset="0"/>
              <a:buNone/>
              <a:defRPr/>
            </a:pPr>
            <a:r>
              <a:rPr lang="el-GR" dirty="0"/>
              <a:t>• Θερμόμετρο: μετρά τη θερμοκρασία του περιβάλλοντος, εντός ή εκτός της συσκευής. Χρησιμοποιείται κυρίως για να παρακολουθεί συνθήκες</a:t>
            </a:r>
          </a:p>
          <a:p>
            <a:pPr>
              <a:spcBef>
                <a:spcPts val="0"/>
              </a:spcBef>
              <a:buFont typeface="Arial" panose="020B0604020202020204" pitchFamily="34" charset="0"/>
              <a:buNone/>
              <a:defRPr/>
            </a:pPr>
            <a:r>
              <a:rPr lang="el-GR" dirty="0"/>
              <a:t>υπερθέρμανσης ευαίσθητων ηλεκτρονικών εξαρτημάτων μέσα στη συσκευή.</a:t>
            </a:r>
          </a:p>
          <a:p>
            <a:pPr>
              <a:spcBef>
                <a:spcPts val="0"/>
              </a:spcBef>
              <a:buFont typeface="Arial" panose="020B0604020202020204" pitchFamily="34" charset="0"/>
              <a:buNone/>
              <a:defRPr/>
            </a:pPr>
            <a:r>
              <a:rPr lang="el-GR" dirty="0"/>
              <a:t>• Βηματόμετρο: χρησιμοποιείται για την καταγραφή του αριθμού των βημάτων που κάνετε όσο έχετε τη συσκευή πάνω σας.</a:t>
            </a:r>
          </a:p>
          <a:p>
            <a:pPr>
              <a:spcBef>
                <a:spcPts val="0"/>
              </a:spcBef>
              <a:buFont typeface="Arial" panose="020B0604020202020204" pitchFamily="34" charset="0"/>
              <a:buNone/>
              <a:defRPr/>
            </a:pPr>
            <a:r>
              <a:rPr lang="el-GR" dirty="0"/>
              <a:t>• Αισθητήρας δακτυλικού αποτυπώματος: χρησιμοποιείται για την καταγραφή και ανάγνωση δεδομένων δακτυλικών αποτυπωμάτων για την προστασία της συσκευής.</a:t>
            </a:r>
          </a:p>
          <a:p>
            <a:pPr>
              <a:spcBef>
                <a:spcPts val="0"/>
              </a:spcBef>
              <a:buFont typeface="Arial" panose="020B0604020202020204" pitchFamily="34" charset="0"/>
              <a:buNone/>
              <a:defRPr/>
            </a:pPr>
            <a:r>
              <a:rPr lang="el-GR" dirty="0"/>
              <a:t>• Αισθητήρας καρδιακού παλμού: μετρά τον καρδιακό παλμό μέσω των παλμών των αιμοφόρων αγγείων στο δάχτυλό σας.</a:t>
            </a:r>
            <a:endParaRPr lang="en-US" sz="1800" dirty="0">
              <a:latin typeface="HelveticaNeueLTW1G-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EAA7680-095E-5097-DA9E-85146ADACC67}"/>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7891" name="Rectangle 3">
            <a:extLst>
              <a:ext uri="{FF2B5EF4-FFF2-40B4-BE49-F238E27FC236}">
                <a16:creationId xmlns:a16="http://schemas.microsoft.com/office/drawing/2014/main" id="{F46A6293-7F24-CEA7-0D6F-D9D45BEA8A85}"/>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23</a:t>
            </a:r>
          </a:p>
        </p:txBody>
      </p:sp>
      <p:sp>
        <p:nvSpPr>
          <p:cNvPr id="37892" name="Rectangle 4">
            <a:extLst>
              <a:ext uri="{FF2B5EF4-FFF2-40B4-BE49-F238E27FC236}">
                <a16:creationId xmlns:a16="http://schemas.microsoft.com/office/drawing/2014/main" id="{840E8330-E9E8-5DC1-4280-E257EAEDDA7B}"/>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7893" name="Rectangle 5">
            <a:extLst>
              <a:ext uri="{FF2B5EF4-FFF2-40B4-BE49-F238E27FC236}">
                <a16:creationId xmlns:a16="http://schemas.microsoft.com/office/drawing/2014/main" id="{83A88B8F-7077-AA96-1E94-E402E9F8B6B6}"/>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7894" name="Rectangle 6">
            <a:extLst>
              <a:ext uri="{FF2B5EF4-FFF2-40B4-BE49-F238E27FC236}">
                <a16:creationId xmlns:a16="http://schemas.microsoft.com/office/drawing/2014/main" id="{92395BCF-B4B4-41D9-F86E-A5C54ABDE050}"/>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5" name="Rectangle 7">
            <a:extLst>
              <a:ext uri="{FF2B5EF4-FFF2-40B4-BE49-F238E27FC236}">
                <a16:creationId xmlns:a16="http://schemas.microsoft.com/office/drawing/2014/main" id="{1A577D77-813C-2CF2-F5F2-01A06172AA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l-GR" altLang="el-GR"/>
              <a:t>Μια συσκευή εξόδου σάς επιτρέπει να εξάγετε επεξεργασμένα δεδομένα από τον υπολογιστή σας σε μορφή κειμένου, εικόνων (γραφικών), ήχων ή βίντεο</a:t>
            </a:r>
            <a:r>
              <a:rPr lang="en-US" altLang="el-GR"/>
              <a:t>. </a:t>
            </a:r>
          </a:p>
          <a:p>
            <a:pPr marL="171450" indent="-171450">
              <a:buFontTx/>
              <a:buChar char="•"/>
            </a:pPr>
            <a:r>
              <a:rPr lang="el-GR" altLang="el-GR"/>
              <a:t>Η πιο διαδεδομένη συσκευή εξόδου είναι η οθόνη, η οποία εμφανίζει κείμενο, γραφικά και βίντεο.</a:t>
            </a:r>
            <a:r>
              <a:rPr lang="en-US" altLang="el-GR"/>
              <a:t> </a:t>
            </a:r>
          </a:p>
          <a:p>
            <a:pPr marL="171450" indent="-171450">
              <a:buFontTx/>
              <a:buChar char="•"/>
            </a:pPr>
            <a:r>
              <a:rPr lang="el-GR" altLang="el-GR"/>
              <a:t>Μια άλλη διαδεδομένη συσκευή εξόδου είναι ο εκτυπωτής</a:t>
            </a:r>
            <a:r>
              <a:rPr lang="en-US" altLang="el-GR"/>
              <a:t>. </a:t>
            </a:r>
          </a:p>
          <a:p>
            <a:pPr marL="171450" indent="-171450">
              <a:buFontTx/>
              <a:buChar char="•"/>
            </a:pPr>
            <a:r>
              <a:rPr lang="el-GR" altLang="el-GR"/>
              <a:t>Τα ηχεία και τα ακουστικά (ή τα ενδώτια ακουστικά) είναι οι συσκευές εξόδου για τον ήχο.</a:t>
            </a:r>
            <a:endParaRPr lang="en-US"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6F8F777-7027-C91D-371D-AE60B2BF5417}"/>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9939" name="Rectangle 3">
            <a:extLst>
              <a:ext uri="{FF2B5EF4-FFF2-40B4-BE49-F238E27FC236}">
                <a16:creationId xmlns:a16="http://schemas.microsoft.com/office/drawing/2014/main" id="{8E4528C1-A6A7-39DD-21A5-86F3EFE7076C}"/>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23</a:t>
            </a:r>
          </a:p>
        </p:txBody>
      </p:sp>
      <p:sp>
        <p:nvSpPr>
          <p:cNvPr id="39940" name="Rectangle 4">
            <a:extLst>
              <a:ext uri="{FF2B5EF4-FFF2-40B4-BE49-F238E27FC236}">
                <a16:creationId xmlns:a16="http://schemas.microsoft.com/office/drawing/2014/main" id="{06997B40-EA9F-2042-1217-F589072B49B6}"/>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9941" name="Rectangle 5">
            <a:extLst>
              <a:ext uri="{FF2B5EF4-FFF2-40B4-BE49-F238E27FC236}">
                <a16:creationId xmlns:a16="http://schemas.microsoft.com/office/drawing/2014/main" id="{142E02CD-E26E-F6A7-957F-1183EC15D1D2}"/>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9942" name="Rectangle 6">
            <a:extLst>
              <a:ext uri="{FF2B5EF4-FFF2-40B4-BE49-F238E27FC236}">
                <a16:creationId xmlns:a16="http://schemas.microsoft.com/office/drawing/2014/main" id="{A3C29C45-AE17-8766-FA93-209A6E8CCE2B}"/>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3" name="Rectangle 7">
            <a:extLst>
              <a:ext uri="{FF2B5EF4-FFF2-40B4-BE49-F238E27FC236}">
                <a16:creationId xmlns:a16="http://schemas.microsoft.com/office/drawing/2014/main" id="{AE19D5D8-3ADD-2AA6-A5F3-E3D6F8D076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dirty="0"/>
              <a:t>Ο πιο κοινός τύπος οθόνης είναι η οθόνη υγρού κρυστάλλου </a:t>
            </a:r>
            <a:r>
              <a:rPr lang="en-US" altLang="el-GR" dirty="0"/>
              <a:t>(LCD)</a:t>
            </a:r>
            <a:r>
              <a:rPr lang="el-GR" altLang="el-GR" dirty="0"/>
              <a:t>.</a:t>
            </a:r>
            <a:r>
              <a:rPr lang="en-US" altLang="el-GR" dirty="0"/>
              <a:t> </a:t>
            </a:r>
            <a:r>
              <a:rPr lang="el-GR" altLang="el-GR" dirty="0"/>
              <a:t>Μια επίπεδη οθόνη LCD είναι ελαφριά και προσφέρει οικονομία στην κατανάλωση ενέργειας.</a:t>
            </a:r>
            <a:endParaRPr lang="en-US" altLang="el-GR" dirty="0"/>
          </a:p>
          <a:p>
            <a:pPr marL="342900" lvl="1" indent="-171450">
              <a:buFontTx/>
              <a:buChar char="•"/>
            </a:pPr>
            <a:r>
              <a:rPr lang="en-US" altLang="el-GR" dirty="0"/>
              <a:t>H </a:t>
            </a:r>
            <a:r>
              <a:rPr lang="el-GR" altLang="el-GR" dirty="0"/>
              <a:t>τεχνολογία διόδου εκπομπής φωτός είναι ακόμα πιο οικονομική</a:t>
            </a:r>
            <a:r>
              <a:rPr lang="en-US" altLang="el-GR" dirty="0"/>
              <a:t> </a:t>
            </a:r>
            <a:r>
              <a:rPr lang="el-GR" altLang="el-GR" dirty="0"/>
              <a:t>ως προς την</a:t>
            </a:r>
            <a:r>
              <a:rPr lang="en-US" altLang="el-GR" dirty="0"/>
              <a:t> </a:t>
            </a:r>
            <a:r>
              <a:rPr lang="el-GR" altLang="el-GR" dirty="0"/>
              <a:t>κατανάλωση ενέργειας, ενώ</a:t>
            </a:r>
            <a:r>
              <a:rPr lang="en-US" altLang="el-GR" dirty="0"/>
              <a:t> </a:t>
            </a:r>
            <a:r>
              <a:rPr lang="el-GR" altLang="el-GR" dirty="0"/>
              <a:t>μπορεί να έχει μεγαλύτερη ακρίβεια στην αποτύπωση των χρωμάτων και προσφέρεται για λεπτότερες οθόνες από</a:t>
            </a:r>
            <a:r>
              <a:rPr lang="en-US" altLang="el-GR" dirty="0"/>
              <a:t> </a:t>
            </a:r>
            <a:r>
              <a:rPr lang="el-GR" altLang="el-GR" dirty="0"/>
              <a:t>τις </a:t>
            </a:r>
            <a:r>
              <a:rPr lang="en-US" altLang="el-GR" dirty="0"/>
              <a:t>LCD</a:t>
            </a:r>
            <a:r>
              <a:rPr lang="el-GR" altLang="el-GR" dirty="0"/>
              <a:t>.</a:t>
            </a:r>
            <a:r>
              <a:rPr lang="en-US" altLang="el-GR" dirty="0"/>
              <a:t> </a:t>
            </a:r>
          </a:p>
          <a:p>
            <a:pPr marL="342900" lvl="1" indent="-171450">
              <a:buFontTx/>
              <a:buChar char="•"/>
            </a:pPr>
            <a:r>
              <a:rPr lang="el-GR" altLang="el-GR" dirty="0"/>
              <a:t>Οι οθόνες οργανικών διόδων εκπομπής φωτός χρησιμοποιούν οργανικά μείγματα τα οποία παράγουν φως όταν εκτίθενται σε ηλεκτρικό ρεύμα. Αντίθετα από τις LCD και LED, οι OLED οθόνες δεν απαιτούν οπίσθιο φως για να λειτουργήσουν και επομένως καταναλώνουν λιγότερη ενέργεια και μπορούν να τοποθετηθούν σε λεπτότερα πάνελ οθόνης.</a:t>
            </a:r>
            <a:endParaRPr lang="en-US" altLang="el-GR" dirty="0"/>
          </a:p>
          <a:p>
            <a:r>
              <a:rPr lang="el-GR" altLang="el-GR" dirty="0"/>
              <a:t>Πώς λειτουργούν</a:t>
            </a:r>
            <a:r>
              <a:rPr lang="en-US" altLang="el-GR" dirty="0"/>
              <a:t>:</a:t>
            </a:r>
          </a:p>
          <a:p>
            <a:pPr marL="342900" lvl="1" indent="-171450">
              <a:buFontTx/>
              <a:buChar char="•"/>
            </a:pPr>
            <a:r>
              <a:rPr lang="el-GR" altLang="el-GR" dirty="0"/>
              <a:t>Το </a:t>
            </a:r>
            <a:r>
              <a:rPr lang="en-US" altLang="el-GR" dirty="0"/>
              <a:t>pixel</a:t>
            </a:r>
            <a:r>
              <a:rPr lang="el-GR" altLang="el-GR" dirty="0"/>
              <a:t> είναι ένα σημείο που δημιουργεί τις εικόνες στην οθόνη ενός υπολογιστή.</a:t>
            </a:r>
            <a:endParaRPr lang="en-US" altLang="el-GR" dirty="0"/>
          </a:p>
          <a:p>
            <a:pPr marL="342900" lvl="1" indent="-171450">
              <a:buFontTx/>
              <a:buChar char="•"/>
            </a:pPr>
            <a:r>
              <a:rPr lang="el-GR" altLang="el-GR" dirty="0"/>
              <a:t>Η αναλογία πλευρών είναι ο λόγος πλάτους προς ύψος μιας οθόνης</a:t>
            </a:r>
            <a:r>
              <a:rPr lang="en-US" altLang="el-GR" dirty="0"/>
              <a:t>n.</a:t>
            </a:r>
          </a:p>
          <a:p>
            <a:pPr marL="342900" lvl="1" indent="-171450">
              <a:buFontTx/>
              <a:buChar char="•"/>
            </a:pPr>
            <a:r>
              <a:rPr lang="el-GR" altLang="el-GR" dirty="0"/>
              <a:t>Η ανάλυση οθόνης εκφράζει τον αριθμό των </a:t>
            </a:r>
            <a:r>
              <a:rPr lang="el-GR" altLang="el-GR" dirty="0" err="1"/>
              <a:t>pixel</a:t>
            </a:r>
            <a:r>
              <a:rPr lang="el-GR" altLang="el-GR" dirty="0"/>
              <a:t> στην οθόνη</a:t>
            </a:r>
            <a:r>
              <a:rPr lang="en-US" altLang="el-G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C7D4007-6347-7294-4D61-F5AA4BB394FA}"/>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41987" name="Rectangle 3">
            <a:extLst>
              <a:ext uri="{FF2B5EF4-FFF2-40B4-BE49-F238E27FC236}">
                <a16:creationId xmlns:a16="http://schemas.microsoft.com/office/drawing/2014/main" id="{F9D177B1-754D-EB0C-2696-156B0B216B72}"/>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23</a:t>
            </a:r>
          </a:p>
        </p:txBody>
      </p:sp>
      <p:sp>
        <p:nvSpPr>
          <p:cNvPr id="41988" name="Rectangle 4">
            <a:extLst>
              <a:ext uri="{FF2B5EF4-FFF2-40B4-BE49-F238E27FC236}">
                <a16:creationId xmlns:a16="http://schemas.microsoft.com/office/drawing/2014/main" id="{EA2D731F-607A-65DC-BE0E-481325B6F46F}"/>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41989" name="Rectangle 5">
            <a:extLst>
              <a:ext uri="{FF2B5EF4-FFF2-40B4-BE49-F238E27FC236}">
                <a16:creationId xmlns:a16="http://schemas.microsoft.com/office/drawing/2014/main" id="{C2102CA9-61B3-61D1-3534-314FF36927D7}"/>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41990" name="Rectangle 6">
            <a:extLst>
              <a:ext uri="{FF2B5EF4-FFF2-40B4-BE49-F238E27FC236}">
                <a16:creationId xmlns:a16="http://schemas.microsoft.com/office/drawing/2014/main" id="{47453DF3-ACEA-38F2-FEEF-86A664A74D82}"/>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91" name="Rectangle 7">
            <a:extLst>
              <a:ext uri="{FF2B5EF4-FFF2-40B4-BE49-F238E27FC236}">
                <a16:creationId xmlns:a16="http://schemas.microsoft.com/office/drawing/2014/main" id="{4445C7B9-AB48-3FAB-C674-7D662DD5AF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sz="1800" dirty="0">
                <a:latin typeface="HelveticaNeueLTW1G-Lt"/>
              </a:rPr>
              <a:t>Οι </a:t>
            </a:r>
            <a:r>
              <a:rPr lang="el-GR" altLang="el-GR" sz="1800" dirty="0" err="1">
                <a:latin typeface="HelveticaNeueLTW1G-Lt"/>
              </a:rPr>
              <a:t>προτζέκτορες</a:t>
            </a:r>
            <a:r>
              <a:rPr lang="el-GR" altLang="el-GR" sz="1800" dirty="0">
                <a:latin typeface="HelveticaNeueLTW1G-Lt"/>
              </a:rPr>
              <a:t> χρησιμοποιούνται σε αίθουσες διδασκαλίας ή για παρουσιάσεις.</a:t>
            </a:r>
            <a:endParaRPr lang="en-US" altLang="el-GR" sz="1800" dirty="0">
              <a:latin typeface="HelveticaNeueLTW1G-Lt"/>
            </a:endParaRPr>
          </a:p>
          <a:p>
            <a:r>
              <a:rPr lang="el-GR" altLang="el-GR" sz="1800" dirty="0">
                <a:solidFill>
                  <a:srgbClr val="000000"/>
                </a:solidFill>
                <a:latin typeface="HelveticaNeueLTW1G-Lt"/>
              </a:rPr>
              <a:t>Ένας προβολέας προβάλλει την οθόνη του υπολογιστή στην επιφάνεια του </a:t>
            </a:r>
            <a:r>
              <a:rPr lang="el-GR" altLang="el-GR" sz="1800" dirty="0" err="1">
                <a:solidFill>
                  <a:srgbClr val="000000"/>
                </a:solidFill>
                <a:latin typeface="HelveticaNeueLTW1G-Lt"/>
              </a:rPr>
              <a:t>διαδραστικού</a:t>
            </a:r>
            <a:r>
              <a:rPr lang="el-GR" altLang="el-GR" sz="1800" dirty="0">
                <a:solidFill>
                  <a:srgbClr val="000000"/>
                </a:solidFill>
                <a:latin typeface="HelveticaNeueLTW1G-Lt"/>
              </a:rPr>
              <a:t> πίνακα.</a:t>
            </a:r>
            <a:endParaRPr lang="en-US" altLang="el-G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9A53A3E-E3B9-7FF6-CEA0-EBE4DF7C00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481216E0-54BA-509F-B705-CA9B8F5878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l-GR" altLang="el-GR" dirty="0"/>
              <a:t>Οι περισσότεροι υπολογιστές περιλαμβάνουν οικονομικά ηχεία.</a:t>
            </a:r>
            <a:r>
              <a:rPr lang="en-US" altLang="el-GR" dirty="0"/>
              <a:t> </a:t>
            </a:r>
            <a:r>
              <a:rPr lang="el-GR" altLang="el-GR" dirty="0"/>
              <a:t>Αυτά τα ηχεία είναι επαρκή για την αναπαραγωγή βασικών κλιπ ήχου που βρίσκετε στο </a:t>
            </a:r>
            <a:r>
              <a:rPr lang="el-GR" altLang="el-GR" dirty="0" err="1"/>
              <a:t>web</a:t>
            </a:r>
            <a:r>
              <a:rPr lang="el-GR" altLang="el-GR" dirty="0"/>
              <a:t> και συνήθως αρκούν για τη συμμετοχή σας σε συνόδους τηλεδιάσκεψης με βίντεο ή τηλεφωνικές κλήσεις μέσω διαδικτύου</a:t>
            </a:r>
            <a:r>
              <a:rPr lang="en-US" altLang="el-GR" dirty="0"/>
              <a:t>. </a:t>
            </a:r>
          </a:p>
          <a:p>
            <a:pPr marL="171450" indent="-171450">
              <a:buFontTx/>
              <a:buChar char="•"/>
            </a:pPr>
            <a:r>
              <a:rPr lang="el-GR" altLang="el-GR" dirty="0"/>
              <a:t>Τα ηχεία για ήχο </a:t>
            </a:r>
            <a:r>
              <a:rPr lang="el-GR" altLang="el-GR" dirty="0" err="1"/>
              <a:t>surround</a:t>
            </a:r>
            <a:r>
              <a:rPr lang="el-GR" altLang="el-GR" dirty="0"/>
              <a:t> είναι συστήματα ηχείων και επεξεργασίας ήχου τα οποία περικλείουν τον ακροατή σε ένα πεδίο ήχου 360 μοιρών.</a:t>
            </a:r>
            <a:endParaRPr lang="en-US" altLang="el-GR" dirty="0"/>
          </a:p>
          <a:p>
            <a:pPr marL="171450" indent="-171450">
              <a:buFontTx/>
              <a:buChar char="•"/>
            </a:pPr>
            <a:r>
              <a:rPr lang="el-GR" altLang="el-GR" dirty="0"/>
              <a:t>Τα ασύρματα συστήματα ηχείων σάς βοηθούν να αποφύγετε το χάος που προκαλούν τα καλώδια των ηχείων μέσα σε ένα δωμάτιο.</a:t>
            </a:r>
            <a:endParaRPr lang="en-US" altLang="el-GR" dirty="0"/>
          </a:p>
          <a:p>
            <a:pPr marL="171450" indent="-171450">
              <a:buFontTx/>
              <a:buChar char="•"/>
            </a:pPr>
            <a:r>
              <a:rPr lang="el-GR" altLang="el-GR" dirty="0"/>
              <a:t>Τα ακουστικά συνδέονται σε εκείνη την υποδοχή του υπολογιστή όπου συνδέονται τα ηχεία. Η ακοή μπορεί να υποστεί βλάβη αν</a:t>
            </a:r>
          </a:p>
          <a:p>
            <a:pPr marL="171450" indent="-171450">
              <a:buFontTx/>
              <a:buChar char="•"/>
            </a:pPr>
            <a:r>
              <a:rPr lang="el-GR" altLang="el-GR" dirty="0"/>
              <a:t>Η ένταση του ήχου είναι υπερβολικά υψηλή, ιδιαίτερα αν χρησιμοποιούνται </a:t>
            </a:r>
            <a:r>
              <a:rPr lang="el-GR" altLang="el-GR" dirty="0" err="1"/>
              <a:t>ενδώτια</a:t>
            </a:r>
            <a:r>
              <a:rPr lang="el-GR" altLang="el-GR" dirty="0"/>
              <a:t> ακουστικά</a:t>
            </a:r>
            <a:r>
              <a:rPr lang="en-US" altLang="el-GR" dirty="0"/>
              <a:t>.</a:t>
            </a:r>
          </a:p>
        </p:txBody>
      </p:sp>
      <p:sp>
        <p:nvSpPr>
          <p:cNvPr id="44036" name="Slide Number Placeholder 3">
            <a:extLst>
              <a:ext uri="{FF2B5EF4-FFF2-40B4-BE49-F238E27FC236}">
                <a16:creationId xmlns:a16="http://schemas.microsoft.com/office/drawing/2014/main" id="{5792CD05-D566-182B-188A-8C5EA5F81D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E0A60A7-D6AF-4240-B758-1387C198AFD2}" type="slidenum">
              <a:rPr lang="en-US" altLang="el-GR" smtClean="0"/>
              <a:pPr/>
              <a:t>23</a:t>
            </a:fld>
            <a:endParaRPr lang="en-US"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51B08EB-9770-19E9-0F46-A9015711E78D}"/>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46083" name="Rectangle 3">
            <a:extLst>
              <a:ext uri="{FF2B5EF4-FFF2-40B4-BE49-F238E27FC236}">
                <a16:creationId xmlns:a16="http://schemas.microsoft.com/office/drawing/2014/main" id="{8ACC58C5-AC25-251D-0F16-7D4E5746E8B6}"/>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30</a:t>
            </a:r>
          </a:p>
        </p:txBody>
      </p:sp>
      <p:sp>
        <p:nvSpPr>
          <p:cNvPr id="46084" name="Rectangle 4">
            <a:extLst>
              <a:ext uri="{FF2B5EF4-FFF2-40B4-BE49-F238E27FC236}">
                <a16:creationId xmlns:a16="http://schemas.microsoft.com/office/drawing/2014/main" id="{AC7D9582-2A78-D27C-6E2C-1A0C996A813F}"/>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46085" name="Rectangle 5">
            <a:extLst>
              <a:ext uri="{FF2B5EF4-FFF2-40B4-BE49-F238E27FC236}">
                <a16:creationId xmlns:a16="http://schemas.microsoft.com/office/drawing/2014/main" id="{E9D532FE-F7D9-144A-5002-97F1C18FDB45}"/>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46086" name="Rectangle 6">
            <a:extLst>
              <a:ext uri="{FF2B5EF4-FFF2-40B4-BE49-F238E27FC236}">
                <a16:creationId xmlns:a16="http://schemas.microsoft.com/office/drawing/2014/main" id="{3763A0BA-B996-3A61-7EE6-A3802492155B}"/>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7" name="Rectangle 7">
            <a:extLst>
              <a:ext uri="{FF2B5EF4-FFF2-40B4-BE49-F238E27FC236}">
                <a16:creationId xmlns:a16="http://schemas.microsoft.com/office/drawing/2014/main" id="{87A96835-8FCC-BD0D-2172-00A142C94D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l-GR" altLang="el-GR" dirty="0"/>
              <a:t>Οι εκτυπωτές ψεκασμού μελάνης είναι οικονομικοί και παράγουν εκτυπώσεις υψηλής ποιότητας , γρήγορα και χωρίς θόρυβο. Ψεκάζουν μικρές σταγόνες μελανιού στο χαρτί.</a:t>
            </a:r>
            <a:endParaRPr lang="en-US" altLang="el-GR" dirty="0"/>
          </a:p>
          <a:p>
            <a:pPr marL="171450" indent="-171450">
              <a:buFontTx/>
              <a:buChar char="•"/>
            </a:pPr>
            <a:r>
              <a:rPr lang="el-GR" altLang="el-GR" dirty="0"/>
              <a:t>Οι εκτυπωτές λέιζερ χρησιμοποιούν ακτίνες λέιζερ και στατικό ηλεκτρισμό για να αποτυπώνει </a:t>
            </a:r>
            <a:r>
              <a:rPr lang="el-GR" altLang="el-GR" dirty="0" err="1"/>
              <a:t>τόνερ</a:t>
            </a:r>
            <a:r>
              <a:rPr lang="el-GR" altLang="el-GR" dirty="0"/>
              <a:t> στις κατάλληλες περιοχές της σελίδας. Για την έκχυση του </a:t>
            </a:r>
            <a:r>
              <a:rPr lang="el-GR" altLang="el-GR" dirty="0" err="1"/>
              <a:t>τόνερ</a:t>
            </a:r>
            <a:r>
              <a:rPr lang="el-GR" altLang="el-GR" dirty="0"/>
              <a:t> στη σελίδα χρησιμοποιείται θερμότητα.</a:t>
            </a:r>
            <a:endParaRPr lang="en-US" altLang="el-G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AE496840-B660-3EF3-E72A-A367D59FC5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675884F9-0F3D-F8DF-F7AC-A85C7115E4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l-GR" altLang="el-GR" dirty="0"/>
              <a:t>Ο εκτυπωτής όλα σε ένα είναι ένας εκτυπωτής πολλαπλών λειτουργιών που συνδυάζει στο ίδιο μηχάνημα έναν εκτυπωτή, έναν σαρωτή, ένα φωτοτυπικό και ένα φαξ. Διατίθεται σε δυο τύπους, ψεκασμού και λέιζερ.</a:t>
            </a:r>
            <a:endParaRPr lang="en-US" altLang="el-GR" dirty="0"/>
          </a:p>
          <a:p>
            <a:pPr marL="171450" indent="-171450">
              <a:buFontTx/>
              <a:buChar char="•"/>
            </a:pPr>
            <a:r>
              <a:rPr lang="el-GR" altLang="el-GR" dirty="0"/>
              <a:t>Το </a:t>
            </a:r>
            <a:r>
              <a:rPr lang="el-GR" altLang="el-GR" dirty="0" err="1"/>
              <a:t>πλότερ</a:t>
            </a:r>
            <a:r>
              <a:rPr lang="el-GR" altLang="el-GR" dirty="0"/>
              <a:t> εκτυπώνει υπερμεγέθεις εικόνες που απαιτούν τη σχεδίαση συνεχών γραμμών με μεγάλη ακρίβεια, όπως συμβαίνει με χάρτες και αρχιτεκτονικά σχέδια.</a:t>
            </a:r>
          </a:p>
          <a:p>
            <a:pPr marL="171450" indent="-171450">
              <a:buFontTx/>
              <a:buChar char="•"/>
            </a:pPr>
            <a:r>
              <a:rPr lang="el-GR" altLang="el-GR" dirty="0"/>
              <a:t>Ο εκτυπωτής 3D χρησιμοποιείται για την εκτύπωση </a:t>
            </a:r>
            <a:r>
              <a:rPr lang="el-GR" altLang="el-GR" dirty="0" err="1"/>
              <a:t>τριδιάστατων</a:t>
            </a:r>
            <a:r>
              <a:rPr lang="el-GR" altLang="el-GR" dirty="0"/>
              <a:t> μοντέλων.</a:t>
            </a:r>
            <a:endParaRPr lang="en-US" altLang="el-GR" dirty="0"/>
          </a:p>
        </p:txBody>
      </p:sp>
      <p:sp>
        <p:nvSpPr>
          <p:cNvPr id="48132" name="Slide Number Placeholder 3">
            <a:extLst>
              <a:ext uri="{FF2B5EF4-FFF2-40B4-BE49-F238E27FC236}">
                <a16:creationId xmlns:a16="http://schemas.microsoft.com/office/drawing/2014/main" id="{83DC5238-5171-5EDD-DE0D-60D346C2F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8BF498D-CF29-4FDF-9217-CA6EDCE16C8C}" type="slidenum">
              <a:rPr lang="en-US" altLang="el-GR" smtClean="0"/>
              <a:pPr/>
              <a:t>25</a:t>
            </a:fld>
            <a:endParaRPr lang="en-US" alt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55CF0BD-62A7-D6F5-99A7-549942BEA0FF}"/>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56323" name="Rectangle 3">
            <a:extLst>
              <a:ext uri="{FF2B5EF4-FFF2-40B4-BE49-F238E27FC236}">
                <a16:creationId xmlns:a16="http://schemas.microsoft.com/office/drawing/2014/main" id="{B844C770-9D55-C091-CCAF-1E22E8B5DA34}"/>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r>
              <a:rPr lang="en-US" altLang="el-GR">
                <a:latin typeface="Verdana" panose="020B0604030504040204" pitchFamily="34" charset="0"/>
              </a:rPr>
              <a:t>43</a:t>
            </a:r>
          </a:p>
        </p:txBody>
      </p:sp>
      <p:sp>
        <p:nvSpPr>
          <p:cNvPr id="56324" name="Rectangle 4">
            <a:extLst>
              <a:ext uri="{FF2B5EF4-FFF2-40B4-BE49-F238E27FC236}">
                <a16:creationId xmlns:a16="http://schemas.microsoft.com/office/drawing/2014/main" id="{6C37A23F-1190-AFFA-C190-6464DA50E676}"/>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56325" name="Rectangle 5">
            <a:extLst>
              <a:ext uri="{FF2B5EF4-FFF2-40B4-BE49-F238E27FC236}">
                <a16:creationId xmlns:a16="http://schemas.microsoft.com/office/drawing/2014/main" id="{C1485667-FF78-BF2E-CE82-B3C0D67E8423}"/>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56326" name="Rectangle 6">
            <a:extLst>
              <a:ext uri="{FF2B5EF4-FFF2-40B4-BE49-F238E27FC236}">
                <a16:creationId xmlns:a16="http://schemas.microsoft.com/office/drawing/2014/main" id="{DDA2BCFE-925B-70A1-2E60-3F8A8A5D406B}"/>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7" name="Rectangle 7">
            <a:extLst>
              <a:ext uri="{FF2B5EF4-FFF2-40B4-BE49-F238E27FC236}">
                <a16:creationId xmlns:a16="http://schemas.microsoft.com/office/drawing/2014/main" id="{936FED2E-913C-A937-1D29-190D03E684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Clr>
                <a:schemeClr val="tx1"/>
              </a:buClr>
              <a:buFontTx/>
              <a:buChar char="•"/>
            </a:pPr>
            <a:endParaRPr lang="el-GR" altLang="el-GR">
              <a:latin typeface="Helvetica"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C2233F0-C42F-3EC3-8883-341264337B84}"/>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58371" name="Rectangle 3">
            <a:extLst>
              <a:ext uri="{FF2B5EF4-FFF2-40B4-BE49-F238E27FC236}">
                <a16:creationId xmlns:a16="http://schemas.microsoft.com/office/drawing/2014/main" id="{73B083CF-204E-FF6B-739E-D66A59B20225}"/>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r>
              <a:rPr lang="en-US" altLang="el-GR">
                <a:latin typeface="Verdana" panose="020B0604030504040204" pitchFamily="34" charset="0"/>
              </a:rPr>
              <a:t>43</a:t>
            </a:r>
          </a:p>
        </p:txBody>
      </p:sp>
      <p:sp>
        <p:nvSpPr>
          <p:cNvPr id="58372" name="Rectangle 4">
            <a:extLst>
              <a:ext uri="{FF2B5EF4-FFF2-40B4-BE49-F238E27FC236}">
                <a16:creationId xmlns:a16="http://schemas.microsoft.com/office/drawing/2014/main" id="{36C102AE-F493-FBAC-04CF-DE3AEDFF596B}"/>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58373" name="Rectangle 5">
            <a:extLst>
              <a:ext uri="{FF2B5EF4-FFF2-40B4-BE49-F238E27FC236}">
                <a16:creationId xmlns:a16="http://schemas.microsoft.com/office/drawing/2014/main" id="{78E137F9-1433-252C-319C-CD3A9C297712}"/>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58374" name="Rectangle 6">
            <a:extLst>
              <a:ext uri="{FF2B5EF4-FFF2-40B4-BE49-F238E27FC236}">
                <a16:creationId xmlns:a16="http://schemas.microsoft.com/office/drawing/2014/main" id="{E926F43C-F029-CE0D-0DE2-E72F6A83F7AD}"/>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5" name="Rectangle 7">
            <a:extLst>
              <a:ext uri="{FF2B5EF4-FFF2-40B4-BE49-F238E27FC236}">
                <a16:creationId xmlns:a16="http://schemas.microsoft.com/office/drawing/2014/main" id="{2E927447-8F16-403A-30C0-228C4347AF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Clr>
                <a:schemeClr val="tx1"/>
              </a:buClr>
              <a:buFontTx/>
              <a:buChar char="•"/>
            </a:pPr>
            <a:endParaRPr lang="el-GR" altLang="el-GR">
              <a:latin typeface="Helvetica"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AC7986C-AA58-6F5E-21B8-30ED5006032F}"/>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72707" name="Rectangle 3">
            <a:extLst>
              <a:ext uri="{FF2B5EF4-FFF2-40B4-BE49-F238E27FC236}">
                <a16:creationId xmlns:a16="http://schemas.microsoft.com/office/drawing/2014/main" id="{E2657AAA-5CAB-D433-D399-BA2C5F3A5559}"/>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r>
              <a:rPr lang="en-US" altLang="el-GR">
                <a:latin typeface="Verdana" panose="020B0604030504040204" pitchFamily="34" charset="0"/>
              </a:rPr>
              <a:t>36</a:t>
            </a:r>
          </a:p>
        </p:txBody>
      </p:sp>
      <p:sp>
        <p:nvSpPr>
          <p:cNvPr id="72708" name="Rectangle 4">
            <a:extLst>
              <a:ext uri="{FF2B5EF4-FFF2-40B4-BE49-F238E27FC236}">
                <a16:creationId xmlns:a16="http://schemas.microsoft.com/office/drawing/2014/main" id="{5B11EDD9-1AD5-B0A6-F230-B7F2C853471B}"/>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72709" name="Rectangle 5">
            <a:extLst>
              <a:ext uri="{FF2B5EF4-FFF2-40B4-BE49-F238E27FC236}">
                <a16:creationId xmlns:a16="http://schemas.microsoft.com/office/drawing/2014/main" id="{64FE9D89-E3D8-0D84-DEF3-4486D12F1EA7}"/>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72710" name="Rectangle 6">
            <a:extLst>
              <a:ext uri="{FF2B5EF4-FFF2-40B4-BE49-F238E27FC236}">
                <a16:creationId xmlns:a16="http://schemas.microsoft.com/office/drawing/2014/main" id="{567F07C0-7F70-53E0-8789-7147BDF032D2}"/>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11" name="Rectangle 7">
            <a:extLst>
              <a:ext uri="{FF2B5EF4-FFF2-40B4-BE49-F238E27FC236}">
                <a16:creationId xmlns:a16="http://schemas.microsoft.com/office/drawing/2014/main" id="{6BB89D86-7D77-4643-6850-C8850A9BE1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Clr>
                <a:schemeClr val="tx1"/>
              </a:buClr>
              <a:buFontTx/>
              <a:buChar char="•"/>
            </a:pPr>
            <a:endParaRPr lang="el-GR" altLang="el-GR">
              <a:latin typeface="Helvetica" panose="020B0604020202020204" pitchFamily="34" charset="0"/>
              <a:ea typeface="Helvetica" panose="020B0604020202020204" pitchFamily="34" charset="0"/>
              <a:cs typeface="Helvetica"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A3AE3AF-2991-CF41-C348-DCF818329007}"/>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4339" name="Rectangle 3">
            <a:extLst>
              <a:ext uri="{FF2B5EF4-FFF2-40B4-BE49-F238E27FC236}">
                <a16:creationId xmlns:a16="http://schemas.microsoft.com/office/drawing/2014/main" id="{E7EBEED5-E87F-91F7-FA59-4747CC14FB26}"/>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6</a:t>
            </a:r>
          </a:p>
        </p:txBody>
      </p:sp>
      <p:sp>
        <p:nvSpPr>
          <p:cNvPr id="14340" name="Rectangle 4">
            <a:extLst>
              <a:ext uri="{FF2B5EF4-FFF2-40B4-BE49-F238E27FC236}">
                <a16:creationId xmlns:a16="http://schemas.microsoft.com/office/drawing/2014/main" id="{5A4E028E-E8D7-B04C-28B4-CC17868DF36C}"/>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4341" name="Rectangle 5">
            <a:extLst>
              <a:ext uri="{FF2B5EF4-FFF2-40B4-BE49-F238E27FC236}">
                <a16:creationId xmlns:a16="http://schemas.microsoft.com/office/drawing/2014/main" id="{010DA8D4-80AC-D86A-3928-04C4A30E3739}"/>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4342" name="Rectangle 6">
            <a:extLst>
              <a:ext uri="{FF2B5EF4-FFF2-40B4-BE49-F238E27FC236}">
                <a16:creationId xmlns:a16="http://schemas.microsoft.com/office/drawing/2014/main" id="{0B58F824-A81A-AF61-BD36-DBA0ABD4C385}"/>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6" name="Rectangle 7">
            <a:extLst>
              <a:ext uri="{FF2B5EF4-FFF2-40B4-BE49-F238E27FC236}">
                <a16:creationId xmlns:a16="http://schemas.microsoft.com/office/drawing/2014/main" id="{DC1F473B-1D70-E36A-1BFC-58556D4765F3}"/>
              </a:ext>
            </a:extLst>
          </p:cNvPr>
          <p:cNvSpPr>
            <a:spLocks noGrp="1" noChangeArrowheads="1"/>
          </p:cNvSpPr>
          <p:nvPr>
            <p:ph type="body" idx="1"/>
          </p:nvPr>
        </p:nvSpPr>
        <p:spPr>
          <a:ln/>
        </p:spPr>
        <p:txBody>
          <a:bodyPr/>
          <a:lstStyle/>
          <a:p>
            <a:pPr marL="171450" indent="-171450">
              <a:buFont typeface="Arial" panose="020B0604020202020204" pitchFamily="34" charset="0"/>
              <a:buChar char="•"/>
              <a:defRPr/>
            </a:pPr>
            <a:r>
              <a:rPr lang="el-GR" dirty="0"/>
              <a:t>Τα αρχεία και οι εφαρμογές μπορεί να είναι πολύ μεγάλα και να περιέχουν χιλιάδες ή εκατομμύρια </a:t>
            </a:r>
            <a:r>
              <a:rPr lang="el-GR" dirty="0" err="1"/>
              <a:t>byte</a:t>
            </a:r>
            <a:r>
              <a:rPr lang="el-GR" dirty="0"/>
              <a:t>.</a:t>
            </a:r>
            <a:endParaRPr lang="en-US" dirty="0"/>
          </a:p>
          <a:p>
            <a:pPr>
              <a:buFont typeface="Arial" panose="020B0604020202020204" pitchFamily="34" charset="0"/>
              <a:buNone/>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2C194C8A-A88C-5CC5-FF60-A5CD97FACA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19AB9092-BBF2-AF68-2A1E-41F549F511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b="1"/>
          </a:p>
        </p:txBody>
      </p:sp>
      <p:sp>
        <p:nvSpPr>
          <p:cNvPr id="84996" name="Slide Number Placeholder 3">
            <a:extLst>
              <a:ext uri="{FF2B5EF4-FFF2-40B4-BE49-F238E27FC236}">
                <a16:creationId xmlns:a16="http://schemas.microsoft.com/office/drawing/2014/main" id="{610DA774-C9F9-D028-A077-6A8010748F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C85CF3-EFFF-4902-816B-738EBC01FB75}" type="slidenum">
              <a:rPr lang="en-US" altLang="el-GR" smtClean="0">
                <a:latin typeface="Verdana" panose="020B0604030504040204" pitchFamily="34" charset="0"/>
              </a:rPr>
              <a:pPr>
                <a:spcBef>
                  <a:spcPct val="0"/>
                </a:spcBef>
              </a:pPr>
              <a:t>60</a:t>
            </a:fld>
            <a:endParaRPr lang="en-US" altLang="el-GR">
              <a:latin typeface="Verdana" panose="020B060403050404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FCC8C55-F69B-5277-6F05-45D6BD2AA252}"/>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87043" name="Rectangle 3">
            <a:extLst>
              <a:ext uri="{FF2B5EF4-FFF2-40B4-BE49-F238E27FC236}">
                <a16:creationId xmlns:a16="http://schemas.microsoft.com/office/drawing/2014/main" id="{C24FC27E-4294-26DA-53E7-843B50CA5818}"/>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r>
              <a:rPr lang="en-US" altLang="el-GR">
                <a:latin typeface="Verdana" panose="020B0604030504040204" pitchFamily="34" charset="0"/>
              </a:rPr>
              <a:t>38</a:t>
            </a:r>
          </a:p>
        </p:txBody>
      </p:sp>
      <p:sp>
        <p:nvSpPr>
          <p:cNvPr id="87044" name="Rectangle 4">
            <a:extLst>
              <a:ext uri="{FF2B5EF4-FFF2-40B4-BE49-F238E27FC236}">
                <a16:creationId xmlns:a16="http://schemas.microsoft.com/office/drawing/2014/main" id="{14D8285C-8038-35E1-C48E-146E55BE01E3}"/>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87045" name="Rectangle 5">
            <a:extLst>
              <a:ext uri="{FF2B5EF4-FFF2-40B4-BE49-F238E27FC236}">
                <a16:creationId xmlns:a16="http://schemas.microsoft.com/office/drawing/2014/main" id="{9EA84723-6018-C538-FE50-0E12F155CCC0}"/>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endParaRPr lang="el-GR" altLang="el-GR" sz="1800"/>
          </a:p>
        </p:txBody>
      </p:sp>
      <p:sp>
        <p:nvSpPr>
          <p:cNvPr id="87046" name="Rectangle 6">
            <a:extLst>
              <a:ext uri="{FF2B5EF4-FFF2-40B4-BE49-F238E27FC236}">
                <a16:creationId xmlns:a16="http://schemas.microsoft.com/office/drawing/2014/main" id="{990C89F9-CA93-5C85-E328-F579AC6BB1E0}"/>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7" name="Rectangle 7">
            <a:extLst>
              <a:ext uri="{FF2B5EF4-FFF2-40B4-BE49-F238E27FC236}">
                <a16:creationId xmlns:a16="http://schemas.microsoft.com/office/drawing/2014/main" id="{0ADEE129-B823-CA0F-FA0F-204E35B262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Clr>
                <a:schemeClr val="tx1"/>
              </a:buClr>
              <a:buFontTx/>
              <a:buChar char="•"/>
            </a:pPr>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 Θέση εικόνας διαφάνειας">
            <a:extLst>
              <a:ext uri="{FF2B5EF4-FFF2-40B4-BE49-F238E27FC236}">
                <a16:creationId xmlns:a16="http://schemas.microsoft.com/office/drawing/2014/main" id="{AEF9B6B4-D432-95DE-8559-B57A2D77C6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2 - Θέση σημειώσεων">
            <a:extLst>
              <a:ext uri="{FF2B5EF4-FFF2-40B4-BE49-F238E27FC236}">
                <a16:creationId xmlns:a16="http://schemas.microsoft.com/office/drawing/2014/main" id="{CF71EBF5-3ED2-459E-6548-96A4113D3E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106500" name="3 - Θέση αριθμού διαφάνειας">
            <a:extLst>
              <a:ext uri="{FF2B5EF4-FFF2-40B4-BE49-F238E27FC236}">
                <a16:creationId xmlns:a16="http://schemas.microsoft.com/office/drawing/2014/main" id="{F5271C99-0F7B-ECD9-D622-9754B465C1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8D43A7-17AC-4A47-B7C3-63F122B9B3CA}" type="slidenum">
              <a:rPr lang="el-GR" altLang="el-GR" smtClean="0">
                <a:latin typeface="Verdana" panose="020B0604030504040204" pitchFamily="34" charset="0"/>
              </a:rPr>
              <a:pPr>
                <a:spcBef>
                  <a:spcPct val="0"/>
                </a:spcBef>
              </a:pPr>
              <a:t>79</a:t>
            </a:fld>
            <a:endParaRPr lang="el-GR" altLang="el-GR">
              <a:latin typeface="Verdana" panose="020B060403050404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6DD0289-6DD2-319E-FEB9-08DED078D8D0}"/>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37219" name="Rectangle 3">
            <a:extLst>
              <a:ext uri="{FF2B5EF4-FFF2-40B4-BE49-F238E27FC236}">
                <a16:creationId xmlns:a16="http://schemas.microsoft.com/office/drawing/2014/main" id="{83E5E452-5F56-AF0E-8386-CC9F2E968B6D}"/>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30</a:t>
            </a:r>
          </a:p>
        </p:txBody>
      </p:sp>
      <p:sp>
        <p:nvSpPr>
          <p:cNvPr id="137220" name="Rectangle 4">
            <a:extLst>
              <a:ext uri="{FF2B5EF4-FFF2-40B4-BE49-F238E27FC236}">
                <a16:creationId xmlns:a16="http://schemas.microsoft.com/office/drawing/2014/main" id="{33BD8BD3-80ED-73AA-2CC2-B851DF1C79B6}"/>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37221" name="Rectangle 5">
            <a:extLst>
              <a:ext uri="{FF2B5EF4-FFF2-40B4-BE49-F238E27FC236}">
                <a16:creationId xmlns:a16="http://schemas.microsoft.com/office/drawing/2014/main" id="{83C90CD7-DDC5-5E14-8E36-C3C1E65D9789}"/>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37222" name="Rectangle 6">
            <a:extLst>
              <a:ext uri="{FF2B5EF4-FFF2-40B4-BE49-F238E27FC236}">
                <a16:creationId xmlns:a16="http://schemas.microsoft.com/office/drawing/2014/main" id="{14BF123A-5624-8089-9854-FF1E2C01B4CB}"/>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3" name="Rectangle 7">
            <a:extLst>
              <a:ext uri="{FF2B5EF4-FFF2-40B4-BE49-F238E27FC236}">
                <a16:creationId xmlns:a16="http://schemas.microsoft.com/office/drawing/2014/main" id="{0B43CDA6-221B-D00E-18C2-2ADE6CAA63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l-GR" altLang="el-GR" dirty="0"/>
              <a:t>Οι εκτυπωτές ψεκασμού μελάνης είναι οικονομικοί και παράγουν εκτυπώσεις υψηλής ποιότητας , γρήγορα και χωρίς θόρυβο. Ψεκάζουν μικρές σταγόνες μελανιού στο χαρτί.</a:t>
            </a:r>
            <a:endParaRPr lang="en-US" altLang="el-GR" dirty="0"/>
          </a:p>
          <a:p>
            <a:pPr marL="171450" indent="-171450">
              <a:buFontTx/>
              <a:buChar char="•"/>
            </a:pPr>
            <a:r>
              <a:rPr lang="el-GR" altLang="el-GR" dirty="0"/>
              <a:t>Οι εκτυπωτές λέιζερ χρησιμοποιούν ακτίνες λέιζερ και στατικό ηλεκτρισμό για να αποτυπώνει </a:t>
            </a:r>
            <a:r>
              <a:rPr lang="el-GR" altLang="el-GR" dirty="0" err="1"/>
              <a:t>τόνερ</a:t>
            </a:r>
            <a:r>
              <a:rPr lang="el-GR" altLang="el-GR" dirty="0"/>
              <a:t> στις κατάλληλες περιοχές της σελίδας. Για την έκχυση του </a:t>
            </a:r>
            <a:r>
              <a:rPr lang="el-GR" altLang="el-GR" dirty="0" err="1"/>
              <a:t>τόνερ</a:t>
            </a:r>
            <a:r>
              <a:rPr lang="el-GR" altLang="el-GR" dirty="0"/>
              <a:t> στη σελίδα χρησιμοποιείται θερμότητα.</a:t>
            </a:r>
            <a:endParaRPr lang="en-US" alt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99FC913-0800-6499-1EDB-1D56DF8FE6BF}"/>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6387" name="Rectangle 3">
            <a:extLst>
              <a:ext uri="{FF2B5EF4-FFF2-40B4-BE49-F238E27FC236}">
                <a16:creationId xmlns:a16="http://schemas.microsoft.com/office/drawing/2014/main" id="{FCD3D560-7E85-6D2D-5E08-B21FC9F38B5F}"/>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8</a:t>
            </a:r>
          </a:p>
        </p:txBody>
      </p:sp>
      <p:sp>
        <p:nvSpPr>
          <p:cNvPr id="16388" name="Rectangle 4">
            <a:extLst>
              <a:ext uri="{FF2B5EF4-FFF2-40B4-BE49-F238E27FC236}">
                <a16:creationId xmlns:a16="http://schemas.microsoft.com/office/drawing/2014/main" id="{5BC88463-FFCC-7850-96C4-B0CA4992D112}"/>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6389" name="Rectangle 5">
            <a:extLst>
              <a:ext uri="{FF2B5EF4-FFF2-40B4-BE49-F238E27FC236}">
                <a16:creationId xmlns:a16="http://schemas.microsoft.com/office/drawing/2014/main" id="{607B8A1F-3015-8B19-ABEA-F3E890A49DAE}"/>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6390" name="Rectangle 6">
            <a:extLst>
              <a:ext uri="{FF2B5EF4-FFF2-40B4-BE49-F238E27FC236}">
                <a16:creationId xmlns:a16="http://schemas.microsoft.com/office/drawing/2014/main" id="{5C78FEF9-F167-08D4-B6A0-6B4D4EA218E5}"/>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2" name="Rectangle 7">
            <a:extLst>
              <a:ext uri="{FF2B5EF4-FFF2-40B4-BE49-F238E27FC236}">
                <a16:creationId xmlns:a16="http://schemas.microsoft.com/office/drawing/2014/main" id="{C54E41C4-6637-009B-5E00-459214B6BD64}"/>
              </a:ext>
            </a:extLst>
          </p:cNvPr>
          <p:cNvSpPr>
            <a:spLocks noGrp="1" noChangeArrowheads="1"/>
          </p:cNvSpPr>
          <p:nvPr>
            <p:ph type="body" idx="1"/>
          </p:nvPr>
        </p:nvSpPr>
        <p:spPr>
          <a:ln/>
        </p:spPr>
        <p:txBody>
          <a:bodyPr/>
          <a:lstStyle/>
          <a:p>
            <a:pPr>
              <a:lnSpc>
                <a:spcPct val="120000"/>
              </a:lnSpc>
              <a:buFont typeface="Arial" panose="020B0604020202020204" pitchFamily="34" charset="0"/>
              <a:buNone/>
              <a:defRPr/>
            </a:pPr>
            <a:r>
              <a:rPr lang="el-GR" dirty="0"/>
              <a:t>Οι τύποι υπολογιστών περιλαμβάνουν</a:t>
            </a:r>
            <a:r>
              <a:rPr lang="en-US" dirty="0"/>
              <a:t>:</a:t>
            </a:r>
          </a:p>
          <a:p>
            <a:pPr marL="171450" indent="-171450">
              <a:lnSpc>
                <a:spcPct val="120000"/>
              </a:lnSpc>
              <a:buFont typeface="Arial" panose="020B0604020202020204" pitchFamily="34" charset="0"/>
              <a:buChar char="•"/>
              <a:defRPr/>
            </a:pPr>
            <a:r>
              <a:rPr lang="el-GR" dirty="0"/>
              <a:t>Οι σταθεροί υπολογιστές είναι επιτραπέζιοι υπολογιστές για χρήση σε μια μόνο τοποθεσία.</a:t>
            </a:r>
            <a:endParaRPr lang="en-US" sz="1800" dirty="0">
              <a:solidFill>
                <a:srgbClr val="000000"/>
              </a:solidFill>
              <a:latin typeface="HelveticaNeueLTW1G-Lt"/>
            </a:endParaRPr>
          </a:p>
          <a:p>
            <a:pPr marL="171450" indent="-171450">
              <a:lnSpc>
                <a:spcPct val="120000"/>
              </a:lnSpc>
              <a:buFont typeface="Arial" panose="020B0604020202020204" pitchFamily="34" charset="0"/>
              <a:buChar char="•"/>
              <a:defRPr/>
            </a:pPr>
            <a:r>
              <a:rPr lang="el-GR" sz="1800" dirty="0">
                <a:solidFill>
                  <a:srgbClr val="000000"/>
                </a:solidFill>
                <a:latin typeface="HelveticaNeueLTW1G-Lt"/>
              </a:rPr>
              <a:t>Ο υπολογιστής όλα σε ένα καταργεί την ανάγκη για την ύπαρξη ξεχωριστού πύργου, επειδή στεγάζει τον επεξεργαστή και τη μνήμη στην οθόνη.</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5F00282-C607-9F40-063B-03F0D43ED96B}"/>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8435" name="Rectangle 3">
            <a:extLst>
              <a:ext uri="{FF2B5EF4-FFF2-40B4-BE49-F238E27FC236}">
                <a16:creationId xmlns:a16="http://schemas.microsoft.com/office/drawing/2014/main" id="{1472BC8E-0F2F-1E5B-52A7-0B5602C54CDB}"/>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8</a:t>
            </a:r>
          </a:p>
        </p:txBody>
      </p:sp>
      <p:sp>
        <p:nvSpPr>
          <p:cNvPr id="18436" name="Rectangle 4">
            <a:extLst>
              <a:ext uri="{FF2B5EF4-FFF2-40B4-BE49-F238E27FC236}">
                <a16:creationId xmlns:a16="http://schemas.microsoft.com/office/drawing/2014/main" id="{D43FB203-A429-9115-C92B-FAECAA8440AD}"/>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8437" name="Rectangle 5">
            <a:extLst>
              <a:ext uri="{FF2B5EF4-FFF2-40B4-BE49-F238E27FC236}">
                <a16:creationId xmlns:a16="http://schemas.microsoft.com/office/drawing/2014/main" id="{59FA40B5-8311-52AB-43E8-8C0706D4BFAC}"/>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18438" name="Rectangle 6">
            <a:extLst>
              <a:ext uri="{FF2B5EF4-FFF2-40B4-BE49-F238E27FC236}">
                <a16:creationId xmlns:a16="http://schemas.microsoft.com/office/drawing/2014/main" id="{A1DB3140-2EA8-EBA2-B614-AC44489226A6}"/>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2" name="Rectangle 7">
            <a:extLst>
              <a:ext uri="{FF2B5EF4-FFF2-40B4-BE49-F238E27FC236}">
                <a16:creationId xmlns:a16="http://schemas.microsoft.com/office/drawing/2014/main" id="{2E286D76-199C-E9C5-2A0C-9629EB41AA87}"/>
              </a:ext>
            </a:extLst>
          </p:cNvPr>
          <p:cNvSpPr>
            <a:spLocks noGrp="1" noChangeArrowheads="1"/>
          </p:cNvSpPr>
          <p:nvPr>
            <p:ph type="body" idx="1"/>
          </p:nvPr>
        </p:nvSpPr>
        <p:spPr>
          <a:ln/>
        </p:spPr>
        <p:txBody>
          <a:bodyPr/>
          <a:lstStyle/>
          <a:p>
            <a:pPr marL="285750" indent="-285750">
              <a:buFont typeface="Arial" panose="020B0604020202020204" pitchFamily="34" charset="0"/>
              <a:buChar char="•"/>
              <a:defRPr/>
            </a:pPr>
            <a:r>
              <a:rPr lang="el-GR" sz="1800" dirty="0">
                <a:solidFill>
                  <a:srgbClr val="000000"/>
                </a:solidFill>
                <a:latin typeface="HelveticaNeueLTW1G-Lt"/>
              </a:rPr>
              <a:t>Το </a:t>
            </a:r>
            <a:r>
              <a:rPr lang="el-GR" sz="1800" dirty="0" err="1">
                <a:solidFill>
                  <a:srgbClr val="000000"/>
                </a:solidFill>
                <a:latin typeface="HelveticaNeueLTW1G-Lt"/>
              </a:rPr>
              <a:t>tablet</a:t>
            </a:r>
            <a:r>
              <a:rPr lang="el-GR" sz="1800" dirty="0">
                <a:solidFill>
                  <a:srgbClr val="000000"/>
                </a:solidFill>
                <a:latin typeface="HelveticaNeueLTW1G-Lt"/>
              </a:rPr>
              <a:t> είναι ένας φορητός υπολογιστής που ενσωματώνεται σε μια οθόνη πολλαπλής αφής. Τα </a:t>
            </a:r>
            <a:r>
              <a:rPr lang="el-GR" sz="1800" dirty="0" err="1">
                <a:solidFill>
                  <a:srgbClr val="000000"/>
                </a:solidFill>
                <a:latin typeface="HelveticaNeueLTW1G-Lt"/>
              </a:rPr>
              <a:t>tablet</a:t>
            </a:r>
            <a:r>
              <a:rPr lang="el-GR" sz="1800" dirty="0">
                <a:solidFill>
                  <a:srgbClr val="000000"/>
                </a:solidFill>
                <a:latin typeface="HelveticaNeueLTW1G-Lt"/>
              </a:rPr>
              <a:t> χρησιμοποιούν πληκτρολόγιο οθόνης, αλλά μπορείτε επίσης να συνδέσετε ένα εξωτερικό πληκτρολόγιο</a:t>
            </a:r>
            <a:r>
              <a:rPr lang="en-US" sz="1800" dirty="0">
                <a:solidFill>
                  <a:srgbClr val="000000"/>
                </a:solidFill>
                <a:latin typeface="HelveticaNeueLTW1G-Lt"/>
              </a:rPr>
              <a:t>.</a:t>
            </a:r>
          </a:p>
          <a:p>
            <a:pPr marL="171450" indent="-171450">
              <a:buFont typeface="Arial" panose="020B0604020202020204" pitchFamily="34" charset="0"/>
              <a:buChar char="•"/>
              <a:defRPr/>
            </a:pPr>
            <a:r>
              <a:rPr lang="el-GR" dirty="0">
                <a:solidFill>
                  <a:srgbClr val="000000"/>
                </a:solidFill>
                <a:latin typeface="HelveticaNeueLTW1G-Lt"/>
              </a:rPr>
              <a:t>Ένας φορητός υπολογιστής είναι ένας υπολογιστής με πληκτρολόγιο, οθόνη και άλλες συσκευές που ενσωματώνονται σε μια θήκη μικρών διαστάσεων.</a:t>
            </a:r>
            <a:endParaRPr lang="en-US" dirty="0">
              <a:solidFill>
                <a:srgbClr val="000000"/>
              </a:solidFill>
              <a:latin typeface="HelveticaNeueLTW1G-Lt"/>
            </a:endParaRPr>
          </a:p>
          <a:p>
            <a:pPr marL="742950" lvl="1" indent="-285750">
              <a:buFont typeface="Arial" panose="020B0604020202020204" pitchFamily="34" charset="0"/>
              <a:buChar char="•"/>
              <a:defRPr/>
            </a:pPr>
            <a:r>
              <a:rPr lang="el-GR" dirty="0">
                <a:solidFill>
                  <a:srgbClr val="004DFF"/>
                </a:solidFill>
                <a:latin typeface="HelveticaNeueLTW1G-Lt"/>
              </a:rPr>
              <a:t>Τα </a:t>
            </a:r>
            <a:r>
              <a:rPr lang="el-GR" dirty="0" err="1">
                <a:solidFill>
                  <a:srgbClr val="004DFF"/>
                </a:solidFill>
                <a:latin typeface="HelveticaNeueLTW1G-Lt"/>
              </a:rPr>
              <a:t>ultrabook</a:t>
            </a:r>
            <a:r>
              <a:rPr lang="el-GR" dirty="0">
                <a:solidFill>
                  <a:srgbClr val="004DFF"/>
                </a:solidFill>
                <a:latin typeface="HelveticaNeueLTW1G-Lt"/>
              </a:rPr>
              <a:t> είναι μια κατηγορία υπολογιστών πλήρων δυνατοτήτων που προσφέρουν μια πολύ λεπτή και ελαφριά λύση ψηφιακής συσκευής.</a:t>
            </a:r>
            <a:endParaRPr lang="en-US" dirty="0">
              <a:solidFill>
                <a:srgbClr val="000000"/>
              </a:solidFill>
              <a:latin typeface="HelveticaNeueLTW1G-Lt"/>
            </a:endParaRPr>
          </a:p>
          <a:p>
            <a:pPr marL="742950" lvl="1" indent="-285750">
              <a:buFont typeface="Arial" panose="020B0604020202020204" pitchFamily="34" charset="0"/>
              <a:buChar char="•"/>
              <a:defRPr/>
            </a:pPr>
            <a:r>
              <a:rPr lang="el-GR" dirty="0">
                <a:solidFill>
                  <a:srgbClr val="000000"/>
                </a:solidFill>
                <a:latin typeface="HelveticaNeueLTW1G-Lt"/>
              </a:rPr>
              <a:t>Το </a:t>
            </a:r>
            <a:r>
              <a:rPr lang="el-GR" dirty="0" err="1">
                <a:solidFill>
                  <a:srgbClr val="000000"/>
                </a:solidFill>
                <a:latin typeface="HelveticaNeueLTW1G-Lt"/>
              </a:rPr>
              <a:t>Chromebook</a:t>
            </a:r>
            <a:r>
              <a:rPr lang="el-GR" dirty="0">
                <a:solidFill>
                  <a:srgbClr val="000000"/>
                </a:solidFill>
                <a:latin typeface="HelveticaNeueLTW1G-Lt"/>
              </a:rPr>
              <a:t> είναι ένας ειδικός τύπος φορητού υπολογιστή που χρησιμοποιεί το λειτουργικό σύστημα </a:t>
            </a:r>
            <a:r>
              <a:rPr lang="el-GR" dirty="0" err="1">
                <a:solidFill>
                  <a:srgbClr val="000000"/>
                </a:solidFill>
                <a:latin typeface="HelveticaNeueLTW1G-Lt"/>
              </a:rPr>
              <a:t>Chrome</a:t>
            </a:r>
            <a:r>
              <a:rPr lang="el-GR" dirty="0">
                <a:solidFill>
                  <a:srgbClr val="000000"/>
                </a:solidFill>
                <a:latin typeface="HelveticaNeueLTW1G-Lt"/>
              </a:rPr>
              <a:t> της </a:t>
            </a:r>
            <a:r>
              <a:rPr lang="el-GR" dirty="0" err="1">
                <a:solidFill>
                  <a:srgbClr val="000000"/>
                </a:solidFill>
                <a:latin typeface="HelveticaNeueLTW1G-Lt"/>
              </a:rPr>
              <a:t>Google</a:t>
            </a:r>
            <a:r>
              <a:rPr lang="el-GR" dirty="0">
                <a:solidFill>
                  <a:srgbClr val="000000"/>
                </a:solidFill>
                <a:latin typeface="HelveticaNeueLTW1G-Lt"/>
              </a:rPr>
              <a:t> και έχει σχεδιαστεί έτσι ώστε να είναι πάντα συνδεδεμένο στο διαδίκτυο.</a:t>
            </a:r>
            <a:endParaRPr lang="en-US" dirty="0">
              <a:solidFill>
                <a:srgbClr val="000000"/>
              </a:solidFill>
              <a:latin typeface="HelveticaNeueLTW1G-Lt"/>
            </a:endParaRPr>
          </a:p>
          <a:p>
            <a:pPr marL="742950" lvl="1" indent="-285750">
              <a:buFont typeface="Arial" panose="020B0604020202020204" pitchFamily="34" charset="0"/>
              <a:buChar char="•"/>
              <a:defRPr/>
            </a:pPr>
            <a:r>
              <a:rPr lang="el-GR" sz="1800" dirty="0">
                <a:solidFill>
                  <a:srgbClr val="000000"/>
                </a:solidFill>
                <a:latin typeface="HelveticaNeueLTW1G-Lt"/>
              </a:rPr>
              <a:t>Ένας υπολογιστής 2 σε 1 είναι ένας φορητός υπολογιστής που μπορεί να μετατραπεί σε συσκευή που μοιάζει με </a:t>
            </a:r>
            <a:r>
              <a:rPr lang="en-US" sz="1800" dirty="0">
                <a:solidFill>
                  <a:srgbClr val="000000"/>
                </a:solidFill>
                <a:latin typeface="HelveticaNeueLTW1G-Lt"/>
              </a:rPr>
              <a:t>tablet</a:t>
            </a:r>
            <a:r>
              <a:rPr lang="el-GR" sz="1800" dirty="0">
                <a:solidFill>
                  <a:srgbClr val="000000"/>
                </a:solidFill>
                <a:latin typeface="HelveticaNeueLTW1G-Lt"/>
              </a:rPr>
              <a: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236E55D-6989-2874-72B9-6923F052633E}"/>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0483" name="Rectangle 3">
            <a:extLst>
              <a:ext uri="{FF2B5EF4-FFF2-40B4-BE49-F238E27FC236}">
                <a16:creationId xmlns:a16="http://schemas.microsoft.com/office/drawing/2014/main" id="{F1638A2F-2460-C003-B978-DD1F418E8420}"/>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8</a:t>
            </a:r>
          </a:p>
        </p:txBody>
      </p:sp>
      <p:sp>
        <p:nvSpPr>
          <p:cNvPr id="20484" name="Rectangle 4">
            <a:extLst>
              <a:ext uri="{FF2B5EF4-FFF2-40B4-BE49-F238E27FC236}">
                <a16:creationId xmlns:a16="http://schemas.microsoft.com/office/drawing/2014/main" id="{68EB6CA3-6220-A9FE-720B-E47B8EC43766}"/>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0485" name="Rectangle 5">
            <a:extLst>
              <a:ext uri="{FF2B5EF4-FFF2-40B4-BE49-F238E27FC236}">
                <a16:creationId xmlns:a16="http://schemas.microsoft.com/office/drawing/2014/main" id="{D6F24181-DAC2-4304-75C9-7210EAD55FC7}"/>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0486" name="Rectangle 6">
            <a:extLst>
              <a:ext uri="{FF2B5EF4-FFF2-40B4-BE49-F238E27FC236}">
                <a16:creationId xmlns:a16="http://schemas.microsoft.com/office/drawing/2014/main" id="{7B038ED6-E5A0-836E-1252-6343E0DC0535}"/>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7" name="Rectangle 7">
            <a:extLst>
              <a:ext uri="{FF2B5EF4-FFF2-40B4-BE49-F238E27FC236}">
                <a16:creationId xmlns:a16="http://schemas.microsoft.com/office/drawing/2014/main" id="{F2028B89-BB99-CA8E-B1D8-A9C295EBC2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sz="1800">
                <a:latin typeface="HelveticaNeueLTW1G-Lt"/>
              </a:rPr>
              <a:t>Τα κινητά τηλέφωνα έχουν τα ίδια εξαρτήματα με οποιονδήποτε υπολογιστή: επεξεργαστή (κεντρική μονάδα επεξεργασίας ή CPU), μνήμη και συσκευές εισόδου και εξόδου).</a:t>
            </a:r>
            <a:endParaRPr lang="en-US" altLang="el-GR" sz="1800">
              <a:latin typeface="HelveticaNeueLTW1G-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DA42E25-2B74-2DF7-C35E-89F478184741}"/>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2531" name="Rectangle 3">
            <a:extLst>
              <a:ext uri="{FF2B5EF4-FFF2-40B4-BE49-F238E27FC236}">
                <a16:creationId xmlns:a16="http://schemas.microsoft.com/office/drawing/2014/main" id="{DF10C32C-6890-549A-DDF7-EC291B93D382}"/>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8</a:t>
            </a:r>
          </a:p>
        </p:txBody>
      </p:sp>
      <p:sp>
        <p:nvSpPr>
          <p:cNvPr id="22532" name="Rectangle 4">
            <a:extLst>
              <a:ext uri="{FF2B5EF4-FFF2-40B4-BE49-F238E27FC236}">
                <a16:creationId xmlns:a16="http://schemas.microsoft.com/office/drawing/2014/main" id="{4508AA1D-E97F-43CF-0F09-2DF66405E3E5}"/>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2533" name="Rectangle 5">
            <a:extLst>
              <a:ext uri="{FF2B5EF4-FFF2-40B4-BE49-F238E27FC236}">
                <a16:creationId xmlns:a16="http://schemas.microsoft.com/office/drawing/2014/main" id="{81D38F48-2709-2796-3C25-18F526DA30C2}"/>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2534" name="Rectangle 6">
            <a:extLst>
              <a:ext uri="{FF2B5EF4-FFF2-40B4-BE49-F238E27FC236}">
                <a16:creationId xmlns:a16="http://schemas.microsoft.com/office/drawing/2014/main" id="{347DD7BE-C4F6-45F2-5D08-A6B0A0838684}"/>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2" name="Rectangle 7">
            <a:extLst>
              <a:ext uri="{FF2B5EF4-FFF2-40B4-BE49-F238E27FC236}">
                <a16:creationId xmlns:a16="http://schemas.microsoft.com/office/drawing/2014/main" id="{41AF4223-E6B3-7CD0-5D7A-E1E1429F23CE}"/>
              </a:ext>
            </a:extLst>
          </p:cNvPr>
          <p:cNvSpPr>
            <a:spLocks noGrp="1" noChangeArrowheads="1"/>
          </p:cNvSpPr>
          <p:nvPr>
            <p:ph type="body" idx="1"/>
          </p:nvPr>
        </p:nvSpPr>
        <p:spPr>
          <a:ln/>
        </p:spPr>
        <p:txBody>
          <a:bodyPr>
            <a:normAutofit fontScale="92500" lnSpcReduction="10000"/>
          </a:bodyPr>
          <a:lstStyle/>
          <a:p>
            <a:pPr>
              <a:lnSpc>
                <a:spcPct val="120000"/>
              </a:lnSpc>
              <a:buFont typeface="Arial" panose="020B0604020202020204" pitchFamily="34" charset="0"/>
              <a:buNone/>
              <a:defRPr/>
            </a:pPr>
            <a:r>
              <a:rPr lang="el-GR" dirty="0"/>
              <a:t>Άλλοι τύποι υπολογιστών περιλαμβάνουν</a:t>
            </a:r>
            <a:r>
              <a:rPr lang="en-US" dirty="0"/>
              <a:t>:</a:t>
            </a:r>
          </a:p>
          <a:p>
            <a:pPr marL="285750" indent="-285750">
              <a:buFont typeface="Arial" panose="020B0604020202020204" pitchFamily="34" charset="0"/>
              <a:buChar char="•"/>
              <a:defRPr/>
            </a:pPr>
            <a:r>
              <a:rPr lang="el-GR" sz="1800" dirty="0">
                <a:solidFill>
                  <a:srgbClr val="004DFF"/>
                </a:solidFill>
                <a:latin typeface="HelveticaNeueLTW1G-Lt"/>
              </a:rPr>
              <a:t>Το </a:t>
            </a:r>
            <a:r>
              <a:rPr lang="el-GR" sz="1800" dirty="0" err="1">
                <a:solidFill>
                  <a:srgbClr val="004DFF"/>
                </a:solidFill>
                <a:latin typeface="HelveticaNeueLTW1G-Lt"/>
              </a:rPr>
              <a:t>mainframe</a:t>
            </a:r>
            <a:r>
              <a:rPr lang="el-GR" sz="1800" dirty="0">
                <a:solidFill>
                  <a:srgbClr val="004DFF"/>
                </a:solidFill>
                <a:latin typeface="HelveticaNeueLTW1G-Lt"/>
              </a:rPr>
              <a:t> είναι ένας μεγάλος και ακριβός υπολογιστής που υποστηρίζει πολλούς χρήστες ταυτόχρονα</a:t>
            </a:r>
            <a:r>
              <a:rPr lang="en-US" sz="1800" dirty="0">
                <a:solidFill>
                  <a:srgbClr val="000000"/>
                </a:solidFill>
                <a:latin typeface="HelveticaNeueLTW1G-Lt"/>
              </a:rPr>
              <a:t>. </a:t>
            </a:r>
            <a:r>
              <a:rPr lang="el-GR" sz="1800" dirty="0">
                <a:solidFill>
                  <a:srgbClr val="000000"/>
                </a:solidFill>
                <a:latin typeface="HelveticaNeueLTW1G-Lt"/>
              </a:rPr>
              <a:t>Τα </a:t>
            </a:r>
            <a:r>
              <a:rPr lang="el-GR" sz="1800" dirty="0" err="1">
                <a:solidFill>
                  <a:srgbClr val="000000"/>
                </a:solidFill>
                <a:latin typeface="HelveticaNeueLTW1G-Lt"/>
              </a:rPr>
              <a:t>mainframe</a:t>
            </a:r>
            <a:r>
              <a:rPr lang="el-GR" sz="1800" dirty="0">
                <a:solidFill>
                  <a:srgbClr val="000000"/>
                </a:solidFill>
                <a:latin typeface="HelveticaNeueLTW1G-Lt"/>
              </a:rPr>
              <a:t> συχνά χρησιμοποιούνται σε επιχειρήσεις που διαχειρίζονται μεγάλες ποσότητες δεδομένων.</a:t>
            </a:r>
            <a:endParaRPr lang="en-US" sz="1800" dirty="0">
              <a:solidFill>
                <a:srgbClr val="000000"/>
              </a:solidFill>
              <a:latin typeface="HelveticaNeueLTW1G-Lt"/>
            </a:endParaRPr>
          </a:p>
          <a:p>
            <a:pPr marL="285750" indent="-285750">
              <a:buFont typeface="Arial" panose="020B0604020202020204" pitchFamily="34" charset="0"/>
              <a:buChar char="•"/>
              <a:defRPr/>
            </a:pPr>
            <a:r>
              <a:rPr lang="el-GR" sz="1800" dirty="0">
                <a:solidFill>
                  <a:srgbClr val="000000"/>
                </a:solidFill>
                <a:latin typeface="HelveticaNeueLTW1G-Lt"/>
              </a:rPr>
              <a:t>Ο </a:t>
            </a:r>
            <a:r>
              <a:rPr lang="el-GR" sz="1800" dirty="0" err="1">
                <a:solidFill>
                  <a:srgbClr val="000000"/>
                </a:solidFill>
                <a:latin typeface="HelveticaNeueLTW1G-Lt"/>
              </a:rPr>
              <a:t>υπερυπολογιστής</a:t>
            </a:r>
            <a:r>
              <a:rPr lang="el-GR" sz="1800" dirty="0">
                <a:solidFill>
                  <a:srgbClr val="000000"/>
                </a:solidFill>
                <a:latin typeface="HelveticaNeueLTW1G-Lt"/>
              </a:rPr>
              <a:t> είναι ένας ειδικά σχεδιασμένος υπολογιστής ο οποίος μπορεί να εκτελεί σύνθετες πράξεις εξαιρετικά γρήγορα</a:t>
            </a:r>
            <a:r>
              <a:rPr lang="en-US" sz="1800" dirty="0">
                <a:solidFill>
                  <a:srgbClr val="000000"/>
                </a:solidFill>
                <a:latin typeface="HelveticaNeueLTW1G-Lt"/>
              </a:rPr>
              <a:t>. </a:t>
            </a:r>
            <a:r>
              <a:rPr lang="el-GR" sz="1800" dirty="0">
                <a:solidFill>
                  <a:srgbClr val="000000"/>
                </a:solidFill>
                <a:latin typeface="HelveticaNeueLTW1G-Lt"/>
              </a:rPr>
              <a:t>Οι </a:t>
            </a:r>
            <a:r>
              <a:rPr lang="el-GR" sz="1800" dirty="0" err="1">
                <a:solidFill>
                  <a:srgbClr val="000000"/>
                </a:solidFill>
                <a:latin typeface="HelveticaNeueLTW1G-Lt"/>
              </a:rPr>
              <a:t>υπερυπολογιστές</a:t>
            </a:r>
            <a:r>
              <a:rPr lang="el-GR" sz="1800" dirty="0">
                <a:solidFill>
                  <a:srgbClr val="000000"/>
                </a:solidFill>
                <a:latin typeface="HelveticaNeueLTW1G-Lt"/>
              </a:rPr>
              <a:t> χρησιμοποιούνται όταν είναι απαραίτητοι κάποιοι εντατικοί μαθηματικοί υπολογισμοί με μαθηματικές πράξεις.</a:t>
            </a:r>
            <a:endParaRPr lang="en-US" sz="1800" dirty="0">
              <a:solidFill>
                <a:srgbClr val="000000"/>
              </a:solidFill>
              <a:latin typeface="HelveticaNeueLTW1G-Lt"/>
            </a:endParaRPr>
          </a:p>
          <a:p>
            <a:pPr marL="285750" indent="-285750">
              <a:buFont typeface="Arial" panose="020B0604020202020204" pitchFamily="34" charset="0"/>
              <a:buChar char="•"/>
              <a:defRPr/>
            </a:pPr>
            <a:r>
              <a:rPr lang="el-GR" sz="1800" dirty="0">
                <a:solidFill>
                  <a:srgbClr val="000000"/>
                </a:solidFill>
                <a:latin typeface="HelveticaNeueLTW1G-Lt"/>
              </a:rPr>
              <a:t>Ο ενσωματωμένος υπολογιστής είναι ένα ειδικά σχεδιασμένο κύκλωμα υπολογιστή το οποίο βρίσκεται μέσα σε άλλη συσκευή, όπως το αυτοκίνητό σας.</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BC2ED3A-F202-AF13-B007-E91F937677C4}"/>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9699" name="Rectangle 3">
            <a:extLst>
              <a:ext uri="{FF2B5EF4-FFF2-40B4-BE49-F238E27FC236}">
                <a16:creationId xmlns:a16="http://schemas.microsoft.com/office/drawing/2014/main" id="{F0ACC6A4-2EBE-83A0-36F0-EB0B93BAAB76}"/>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12</a:t>
            </a:r>
          </a:p>
        </p:txBody>
      </p:sp>
      <p:sp>
        <p:nvSpPr>
          <p:cNvPr id="29700" name="Rectangle 4">
            <a:extLst>
              <a:ext uri="{FF2B5EF4-FFF2-40B4-BE49-F238E27FC236}">
                <a16:creationId xmlns:a16="http://schemas.microsoft.com/office/drawing/2014/main" id="{88E71B8D-E362-D583-5F98-4590F17FA27C}"/>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9701" name="Rectangle 5">
            <a:extLst>
              <a:ext uri="{FF2B5EF4-FFF2-40B4-BE49-F238E27FC236}">
                <a16:creationId xmlns:a16="http://schemas.microsoft.com/office/drawing/2014/main" id="{0AE7824B-3659-3CD6-4536-9CE66C51FE0F}"/>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29702" name="Rectangle 6">
            <a:extLst>
              <a:ext uri="{FF2B5EF4-FFF2-40B4-BE49-F238E27FC236}">
                <a16:creationId xmlns:a16="http://schemas.microsoft.com/office/drawing/2014/main" id="{2AF733CD-1DFC-55F0-F282-0E3EBD667293}"/>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8" name="Rectangle 7">
            <a:extLst>
              <a:ext uri="{FF2B5EF4-FFF2-40B4-BE49-F238E27FC236}">
                <a16:creationId xmlns:a16="http://schemas.microsoft.com/office/drawing/2014/main" id="{317F10F4-FC1D-5705-3983-2D3D14F237EF}"/>
              </a:ext>
            </a:extLst>
          </p:cNvPr>
          <p:cNvSpPr>
            <a:spLocks noGrp="1" noChangeArrowheads="1"/>
          </p:cNvSpPr>
          <p:nvPr>
            <p:ph type="body" idx="1"/>
          </p:nvPr>
        </p:nvSpPr>
        <p:spPr>
          <a:ln/>
        </p:spPr>
        <p:txBody>
          <a:bodyPr/>
          <a:lstStyle/>
          <a:p>
            <a:pPr>
              <a:buFont typeface="Arial" panose="020B0604020202020204" pitchFamily="34" charset="0"/>
              <a:buNone/>
              <a:defRPr/>
            </a:pPr>
            <a:r>
              <a:rPr lang="el-GR" dirty="0"/>
              <a:t>Μια συσκευή εισόδου σάς επιτρέπει να εισάγετε δεδομένα και οδηγίες στον υπολογιστή σας. Παραδείγματα:</a:t>
            </a:r>
            <a:endParaRPr lang="en-US" dirty="0">
              <a:solidFill>
                <a:srgbClr val="0070C0"/>
              </a:solidFill>
            </a:endParaRPr>
          </a:p>
          <a:p>
            <a:pPr marL="285750" indent="-285750">
              <a:buFont typeface="Arial" panose="020B0604020202020204" pitchFamily="34" charset="0"/>
              <a:buChar char="•"/>
              <a:defRPr/>
            </a:pPr>
            <a:r>
              <a:rPr lang="el-GR" sz="1800" dirty="0"/>
              <a:t>Το πληκτρολόγιο είναι μια συσκευή εισόδου που χρησιμοποιείτε για να εισάγετε δεδομένα και εντολέ</a:t>
            </a:r>
            <a:r>
              <a:rPr lang="el-GR" sz="1800" dirty="0">
                <a:latin typeface="HelveticaNeueLTW1G-Lt"/>
              </a:rPr>
              <a:t>ς.</a:t>
            </a:r>
            <a:endParaRPr lang="en-US" dirty="0"/>
          </a:p>
          <a:p>
            <a:pPr marL="285750" indent="-285750">
              <a:buFont typeface="Arial" panose="020B0604020202020204" pitchFamily="34" charset="0"/>
              <a:buChar char="•"/>
              <a:defRPr/>
            </a:pPr>
            <a:r>
              <a:rPr lang="el-GR" dirty="0"/>
              <a:t>Οι οθόνες αφής είναι οθόνες που αντιδρούν σε εντολές που δίνονται αγγίζοντάς τες με το δάχτυλό σας ή με μια γραφίδα.</a:t>
            </a:r>
            <a:endParaRPr lang="en-US" sz="1800" dirty="0">
              <a:solidFill>
                <a:srgbClr val="004DFF"/>
              </a:solidFill>
              <a:latin typeface="HelveticaNeueLTW1G-Lt"/>
            </a:endParaRPr>
          </a:p>
          <a:p>
            <a:pPr marL="285750" indent="-285750">
              <a:buFont typeface="Arial" panose="020B0604020202020204" pitchFamily="34" charset="0"/>
              <a:buChar char="•"/>
              <a:defRPr/>
            </a:pPr>
            <a:r>
              <a:rPr lang="el-GR" sz="1800" dirty="0">
                <a:solidFill>
                  <a:srgbClr val="000000"/>
                </a:solidFill>
                <a:latin typeface="HelveticaNeueLTW1G-Lt"/>
              </a:rPr>
              <a:t>Η γραφίδα είναι μια συσκευή που μοιάζει με </a:t>
            </a:r>
            <a:r>
              <a:rPr lang="el-GR" sz="1800" dirty="0" err="1">
                <a:solidFill>
                  <a:srgbClr val="000000"/>
                </a:solidFill>
                <a:latin typeface="HelveticaNeueLTW1G-Lt"/>
              </a:rPr>
              <a:t>στιλό</a:t>
            </a:r>
            <a:r>
              <a:rPr lang="el-GR" sz="1800" dirty="0">
                <a:solidFill>
                  <a:srgbClr val="000000"/>
                </a:solidFill>
                <a:latin typeface="HelveticaNeueLTW1G-Lt"/>
              </a:rPr>
              <a:t> και τη χρησιμοποιείτε για να δίνετε εντολές ή να σχεδιάζετε σε μια οθόνη.</a:t>
            </a:r>
            <a:endParaRPr lang="en-US" dirty="0">
              <a:solidFill>
                <a:srgbClr val="000000"/>
              </a:solidFill>
            </a:endParaRPr>
          </a:p>
          <a:p>
            <a:pPr marL="285750" indent="-285750">
              <a:buFont typeface="Arial" panose="020B0604020202020204" pitchFamily="34" charset="0"/>
              <a:buChar char="•"/>
              <a:defRPr/>
            </a:pPr>
            <a:r>
              <a:rPr lang="el-GR" sz="1800" dirty="0">
                <a:latin typeface="HelveticaNeueLTW1G-Lt"/>
              </a:rPr>
              <a:t>Το εικονικό πληκτρολόγιο εμφανίζεται στην οθόνη όποτε απαιτείται είσοδος κειμένου.</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F96FA33-BEC3-32C5-98C2-5282E72E2D72}"/>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1747" name="Rectangle 3">
            <a:extLst>
              <a:ext uri="{FF2B5EF4-FFF2-40B4-BE49-F238E27FC236}">
                <a16:creationId xmlns:a16="http://schemas.microsoft.com/office/drawing/2014/main" id="{9213EA68-384F-2F86-3360-B46274CCBF96}"/>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12</a:t>
            </a:r>
          </a:p>
        </p:txBody>
      </p:sp>
      <p:sp>
        <p:nvSpPr>
          <p:cNvPr id="31748" name="Rectangle 4">
            <a:extLst>
              <a:ext uri="{FF2B5EF4-FFF2-40B4-BE49-F238E27FC236}">
                <a16:creationId xmlns:a16="http://schemas.microsoft.com/office/drawing/2014/main" id="{3B17F075-F9B1-EA21-3269-AAD2737DF4A2}"/>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1749" name="Rectangle 5">
            <a:extLst>
              <a:ext uri="{FF2B5EF4-FFF2-40B4-BE49-F238E27FC236}">
                <a16:creationId xmlns:a16="http://schemas.microsoft.com/office/drawing/2014/main" id="{F6EFBFB0-68F5-6C76-0E80-D1B95038942B}"/>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1750" name="Rectangle 6">
            <a:extLst>
              <a:ext uri="{FF2B5EF4-FFF2-40B4-BE49-F238E27FC236}">
                <a16:creationId xmlns:a16="http://schemas.microsoft.com/office/drawing/2014/main" id="{399BFA7C-AADF-09B1-74B0-085BE2CC820D}"/>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8" name="Rectangle 7">
            <a:extLst>
              <a:ext uri="{FF2B5EF4-FFF2-40B4-BE49-F238E27FC236}">
                <a16:creationId xmlns:a16="http://schemas.microsoft.com/office/drawing/2014/main" id="{C752141D-EA5E-CC0F-E1DB-444760F83E98}"/>
              </a:ext>
            </a:extLst>
          </p:cNvPr>
          <p:cNvSpPr>
            <a:spLocks noGrp="1" noChangeArrowheads="1"/>
          </p:cNvSpPr>
          <p:nvPr>
            <p:ph type="body" idx="1"/>
          </p:nvPr>
        </p:nvSpPr>
        <p:spPr>
          <a:ln/>
        </p:spPr>
        <p:txBody>
          <a:bodyPr/>
          <a:lstStyle/>
          <a:p>
            <a:pPr>
              <a:buFont typeface="Arial" panose="020B0604020202020204" pitchFamily="34" charset="0"/>
              <a:buNone/>
              <a:defRPr/>
            </a:pPr>
            <a:r>
              <a:rPr lang="el-GR" dirty="0"/>
              <a:t>Άλλες συσκευές εισόδου είναι</a:t>
            </a:r>
            <a:r>
              <a:rPr lang="en-US" dirty="0"/>
              <a:t>:</a:t>
            </a:r>
          </a:p>
          <a:p>
            <a:pPr marL="285750" indent="-285750">
              <a:buFont typeface="Arial" panose="020B0604020202020204" pitchFamily="34" charset="0"/>
              <a:buChar char="•"/>
              <a:defRPr/>
            </a:pPr>
            <a:r>
              <a:rPr lang="el-GR" sz="1800" dirty="0">
                <a:solidFill>
                  <a:srgbClr val="000000"/>
                </a:solidFill>
                <a:latin typeface="HelveticaNeueLTW1G-Lt"/>
              </a:rPr>
              <a:t>Το ποντίκι είναι η πιο διαδεδομένη συσκευή κατάδειξης που χρησιμοποιείται για την εισαγωγή αποκρίσεων και εντολών του χρήστη</a:t>
            </a:r>
            <a:r>
              <a:rPr lang="en-US" sz="1800" dirty="0">
                <a:solidFill>
                  <a:srgbClr val="000000"/>
                </a:solidFill>
                <a:latin typeface="HelveticaNeueLTW1G-Lt"/>
              </a:rPr>
              <a:t>.</a:t>
            </a:r>
            <a:endParaRPr lang="en-US" dirty="0"/>
          </a:p>
          <a:p>
            <a:pPr marL="285750" indent="-285750">
              <a:buFont typeface="Arial" panose="020B0604020202020204" pitchFamily="34" charset="0"/>
              <a:buChar char="•"/>
              <a:defRPr/>
            </a:pPr>
            <a:r>
              <a:rPr lang="el-GR" sz="1800" dirty="0">
                <a:solidFill>
                  <a:srgbClr val="000000"/>
                </a:solidFill>
                <a:latin typeface="HelveticaNeueLTW1G-Lt"/>
              </a:rPr>
              <a:t>Ένα </a:t>
            </a:r>
            <a:r>
              <a:rPr lang="el-GR" sz="1800" dirty="0" err="1">
                <a:solidFill>
                  <a:srgbClr val="000000"/>
                </a:solidFill>
                <a:latin typeface="HelveticaNeueLTW1G-Lt"/>
              </a:rPr>
              <a:t>touch</a:t>
            </a:r>
            <a:r>
              <a:rPr lang="el-GR" sz="1800" dirty="0">
                <a:solidFill>
                  <a:srgbClr val="000000"/>
                </a:solidFill>
                <a:latin typeface="HelveticaNeueLTW1G-Lt"/>
              </a:rPr>
              <a:t> </a:t>
            </a:r>
            <a:r>
              <a:rPr lang="el-GR" sz="1800" dirty="0" err="1">
                <a:solidFill>
                  <a:srgbClr val="000000"/>
                </a:solidFill>
                <a:latin typeface="HelveticaNeueLTW1G-Lt"/>
              </a:rPr>
              <a:t>pad</a:t>
            </a:r>
            <a:r>
              <a:rPr lang="el-GR" sz="1800" dirty="0">
                <a:solidFill>
                  <a:srgbClr val="000000"/>
                </a:solidFill>
                <a:latin typeface="HelveticaNeueLTW1G-Lt"/>
              </a:rPr>
              <a:t> (ή </a:t>
            </a:r>
            <a:r>
              <a:rPr lang="el-GR" sz="1800" dirty="0" err="1">
                <a:solidFill>
                  <a:srgbClr val="000000"/>
                </a:solidFill>
                <a:latin typeface="HelveticaNeueLTW1G-Lt"/>
              </a:rPr>
              <a:t>trackpad</a:t>
            </a:r>
            <a:r>
              <a:rPr lang="el-GR" sz="1800" dirty="0">
                <a:solidFill>
                  <a:srgbClr val="000000"/>
                </a:solidFill>
                <a:latin typeface="HelveticaNeueLTW1G-Lt"/>
              </a:rPr>
              <a:t>) είναι μια μικρή περιοχή αφής στη βάση του πληκτρολογίου</a:t>
            </a:r>
            <a:r>
              <a:rPr lang="en-US" sz="1800" dirty="0">
                <a:solidFill>
                  <a:srgbClr val="000000"/>
                </a:solidFill>
                <a:latin typeface="HelveticaNeueLTW1G-Lt"/>
              </a:rPr>
              <a:t>.</a:t>
            </a:r>
          </a:p>
          <a:p>
            <a:pPr marL="285750" indent="-285750">
              <a:buFont typeface="Arial" panose="020B0604020202020204" pitchFamily="34" charset="0"/>
              <a:buChar char="•"/>
              <a:defRPr/>
            </a:pPr>
            <a:r>
              <a:rPr lang="el-GR" sz="1800" dirty="0">
                <a:solidFill>
                  <a:srgbClr val="FF0000"/>
                </a:solidFill>
                <a:latin typeface="HelveticaNeueLTW1G-Lt"/>
              </a:rPr>
              <a:t>Τα χειριστήρια παιχνιδιών, όπως τα </a:t>
            </a:r>
            <a:r>
              <a:rPr lang="el-GR" sz="1800" dirty="0" err="1">
                <a:solidFill>
                  <a:srgbClr val="FF0000"/>
                </a:solidFill>
                <a:latin typeface="HelveticaNeueLTW1G-Lt"/>
              </a:rPr>
              <a:t>joystick</a:t>
            </a:r>
            <a:r>
              <a:rPr lang="el-GR" sz="1800" dirty="0">
                <a:solidFill>
                  <a:srgbClr val="FF0000"/>
                </a:solidFill>
                <a:latin typeface="HelveticaNeueLTW1G-Lt"/>
              </a:rPr>
              <a:t>, τα </a:t>
            </a:r>
            <a:r>
              <a:rPr lang="el-GR" sz="1800" dirty="0" err="1">
                <a:solidFill>
                  <a:srgbClr val="FF0000"/>
                </a:solidFill>
                <a:latin typeface="HelveticaNeueLTW1G-Lt"/>
              </a:rPr>
              <a:t>game</a:t>
            </a:r>
            <a:r>
              <a:rPr lang="el-GR" sz="1800" dirty="0">
                <a:solidFill>
                  <a:srgbClr val="FF0000"/>
                </a:solidFill>
                <a:latin typeface="HelveticaNeueLTW1G-Lt"/>
              </a:rPr>
              <a:t> </a:t>
            </a:r>
            <a:r>
              <a:rPr lang="el-GR" sz="1800" dirty="0" err="1">
                <a:solidFill>
                  <a:srgbClr val="FF0000"/>
                </a:solidFill>
                <a:latin typeface="HelveticaNeueLTW1G-Lt"/>
              </a:rPr>
              <a:t>pad</a:t>
            </a:r>
            <a:r>
              <a:rPr lang="el-GR" sz="1800" dirty="0">
                <a:solidFill>
                  <a:srgbClr val="FF0000"/>
                </a:solidFill>
                <a:latin typeface="HelveticaNeueLTW1G-Lt"/>
              </a:rPr>
              <a:t> και τα τιμόνια, θεωρούνται συσκευές εισόδου επειδή στέλνουν δεδομένα στον υπολογιστή.</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1281103-7979-E1C6-1533-25A8C4CA782A}"/>
              </a:ext>
            </a:extLst>
          </p:cNvPr>
          <p:cNvSpPr>
            <a:spLocks noChangeArrowheads="1"/>
          </p:cNvSpPr>
          <p:nvPr/>
        </p:nvSpPr>
        <p:spPr bwMode="auto">
          <a:xfrm>
            <a:off x="4459288" y="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3795" name="Rectangle 3">
            <a:extLst>
              <a:ext uri="{FF2B5EF4-FFF2-40B4-BE49-F238E27FC236}">
                <a16:creationId xmlns:a16="http://schemas.microsoft.com/office/drawing/2014/main" id="{FB74B26D-1FA0-D4AC-F7A0-8B8B552DBD30}"/>
              </a:ext>
            </a:extLst>
          </p:cNvPr>
          <p:cNvSpPr>
            <a:spLocks noChangeArrowheads="1"/>
          </p:cNvSpPr>
          <p:nvPr/>
        </p:nvSpPr>
        <p:spPr bwMode="auto">
          <a:xfrm>
            <a:off x="4459288" y="8685213"/>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r>
              <a:rPr lang="en-US" altLang="el-GR" sz="1200">
                <a:latin typeface="Arial" panose="020B0604020202020204" pitchFamily="34" charset="0"/>
              </a:rPr>
              <a:t>12</a:t>
            </a:r>
          </a:p>
        </p:txBody>
      </p:sp>
      <p:sp>
        <p:nvSpPr>
          <p:cNvPr id="33796" name="Rectangle 4">
            <a:extLst>
              <a:ext uri="{FF2B5EF4-FFF2-40B4-BE49-F238E27FC236}">
                <a16:creationId xmlns:a16="http://schemas.microsoft.com/office/drawing/2014/main" id="{E0540FEE-7956-068E-D6BB-D428A881A44B}"/>
              </a:ext>
            </a:extLst>
          </p:cNvPr>
          <p:cNvSpPr>
            <a:spLocks noChangeArrowheads="1"/>
          </p:cNvSpPr>
          <p:nvPr/>
        </p:nvSpPr>
        <p:spPr bwMode="auto">
          <a:xfrm>
            <a:off x="0" y="8685213"/>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3797" name="Rectangle 5">
            <a:extLst>
              <a:ext uri="{FF2B5EF4-FFF2-40B4-BE49-F238E27FC236}">
                <a16:creationId xmlns:a16="http://schemas.microsoft.com/office/drawing/2014/main" id="{73DB11C3-DB80-ED2A-D5A4-DF4D949BEC7F}"/>
              </a:ext>
            </a:extLst>
          </p:cNvPr>
          <p:cNvSpPr>
            <a:spLocks noChangeArrowheads="1"/>
          </p:cNvSpPr>
          <p:nvPr/>
        </p:nvSpPr>
        <p:spPr bwMode="auto">
          <a:xfrm>
            <a:off x="0" y="0"/>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l-GR"/>
          </a:p>
        </p:txBody>
      </p:sp>
      <p:sp>
        <p:nvSpPr>
          <p:cNvPr id="33798" name="Rectangle 6">
            <a:extLst>
              <a:ext uri="{FF2B5EF4-FFF2-40B4-BE49-F238E27FC236}">
                <a16:creationId xmlns:a16="http://schemas.microsoft.com/office/drawing/2014/main" id="{44BAB4A1-105A-F723-6DF7-E495C0A5E8DD}"/>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8" name="Rectangle 7">
            <a:extLst>
              <a:ext uri="{FF2B5EF4-FFF2-40B4-BE49-F238E27FC236}">
                <a16:creationId xmlns:a16="http://schemas.microsoft.com/office/drawing/2014/main" id="{614DC74D-2D9E-56A4-494D-27419E59F8F0}"/>
              </a:ext>
            </a:extLst>
          </p:cNvPr>
          <p:cNvSpPr>
            <a:spLocks noGrp="1" noChangeArrowheads="1"/>
          </p:cNvSpPr>
          <p:nvPr>
            <p:ph type="body" idx="1"/>
          </p:nvPr>
        </p:nvSpPr>
        <p:spPr>
          <a:ln/>
        </p:spPr>
        <p:txBody>
          <a:bodyPr/>
          <a:lstStyle/>
          <a:p>
            <a:pPr marL="171450" indent="-171450">
              <a:spcBef>
                <a:spcPts val="0"/>
              </a:spcBef>
              <a:buFont typeface="Arial" panose="020B0604020202020204" pitchFamily="34" charset="0"/>
              <a:buChar char="•"/>
              <a:defRPr/>
            </a:pPr>
            <a:r>
              <a:rPr lang="el-GR" dirty="0"/>
              <a:t>Δημοφιλείς συσκευές εισόδου για εικόνες:</a:t>
            </a:r>
            <a:endParaRPr lang="en-US" dirty="0"/>
          </a:p>
          <a:p>
            <a:pPr marL="400050" lvl="1" indent="-171450">
              <a:spcBef>
                <a:spcPts val="0"/>
              </a:spcBef>
              <a:buFont typeface="Arial" panose="020B0604020202020204" pitchFamily="34" charset="0"/>
              <a:buChar char="•"/>
              <a:defRPr/>
            </a:pPr>
            <a:r>
              <a:rPr lang="el-GR" dirty="0"/>
              <a:t>Ψηφιακές φωτογραφικές κάμερες</a:t>
            </a:r>
          </a:p>
          <a:p>
            <a:pPr marL="400050" lvl="1" indent="-171450">
              <a:spcBef>
                <a:spcPts val="0"/>
              </a:spcBef>
              <a:buFont typeface="Arial" panose="020B0604020202020204" pitchFamily="34" charset="0"/>
              <a:buChar char="•"/>
              <a:defRPr/>
            </a:pPr>
            <a:r>
              <a:rPr lang="el-GR" dirty="0"/>
              <a:t>Κάμερες</a:t>
            </a:r>
            <a:endParaRPr lang="en-US" dirty="0"/>
          </a:p>
          <a:p>
            <a:pPr marL="400050" lvl="1" indent="-171450">
              <a:spcBef>
                <a:spcPts val="0"/>
              </a:spcBef>
              <a:buFont typeface="Arial" panose="020B0604020202020204" pitchFamily="34" charset="0"/>
              <a:buChar char="•"/>
              <a:defRPr/>
            </a:pPr>
            <a:r>
              <a:rPr lang="el-GR" dirty="0"/>
              <a:t>Ψηφιακές Κάμερες κινητών τηλεφώνων</a:t>
            </a:r>
          </a:p>
          <a:p>
            <a:pPr marL="400050" lvl="1" indent="-171450">
              <a:spcBef>
                <a:spcPts val="0"/>
              </a:spcBef>
              <a:buFont typeface="Arial" panose="020B0604020202020204" pitchFamily="34" charset="0"/>
              <a:buChar char="•"/>
              <a:defRPr/>
            </a:pPr>
            <a:r>
              <a:rPr lang="el-GR" dirty="0"/>
              <a:t>Επιτραπέζιοι σαρωτές</a:t>
            </a:r>
          </a:p>
          <a:p>
            <a:pPr marL="400050" lvl="1" indent="-171450">
              <a:spcBef>
                <a:spcPts val="0"/>
              </a:spcBef>
              <a:buFont typeface="Arial" panose="020B0604020202020204" pitchFamily="34" charset="0"/>
              <a:buChar char="•"/>
              <a:defRPr/>
            </a:pPr>
            <a:r>
              <a:rPr lang="en-US" dirty="0"/>
              <a:t>Webcam</a:t>
            </a:r>
          </a:p>
          <a:p>
            <a:pPr marL="171450" indent="-171450">
              <a:spcBef>
                <a:spcPts val="0"/>
              </a:spcBef>
              <a:buFont typeface="Arial" panose="020B0604020202020204" pitchFamily="34" charset="0"/>
              <a:buChar char="•"/>
              <a:defRPr/>
            </a:pPr>
            <a:r>
              <a:rPr lang="el-GR" dirty="0"/>
              <a:t>Δημοφιλείς συσκευές εισόδου για ήχο:</a:t>
            </a:r>
            <a:endParaRPr lang="en-US" dirty="0"/>
          </a:p>
          <a:p>
            <a:pPr lvl="1">
              <a:spcBef>
                <a:spcPts val="0"/>
              </a:spcBef>
              <a:spcAft>
                <a:spcPts val="600"/>
              </a:spcAft>
              <a:defRPr/>
            </a:pPr>
            <a:r>
              <a:rPr lang="el-GR" dirty="0"/>
              <a:t>Μικρόφωνο με λογισμικό αναγνώρισης φωνής</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A297B53-2F91-D9D7-2D21-3D1ECE42E897}"/>
              </a:ext>
            </a:extLst>
          </p:cNvPr>
          <p:cNvGrpSpPr>
            <a:grpSpLocks/>
          </p:cNvGrpSpPr>
          <p:nvPr/>
        </p:nvGrpSpPr>
        <p:grpSpPr bwMode="auto">
          <a:xfrm>
            <a:off x="-3222625" y="304800"/>
            <a:ext cx="11909425" cy="4724400"/>
            <a:chOff x="-2030" y="192"/>
            <a:chExt cx="7502" cy="2976"/>
          </a:xfrm>
        </p:grpSpPr>
        <p:sp>
          <p:nvSpPr>
            <p:cNvPr id="3" name="Line 3">
              <a:extLst>
                <a:ext uri="{FF2B5EF4-FFF2-40B4-BE49-F238E27FC236}">
                  <a16:creationId xmlns:a16="http://schemas.microsoft.com/office/drawing/2014/main" id="{6D9CF6B8-8638-09DE-57D1-CC2F5BBF792D}"/>
                </a:ext>
              </a:extLst>
            </p:cNvPr>
            <p:cNvSpPr>
              <a:spLocks noChangeShapeType="1"/>
            </p:cNvSpPr>
            <p:nvPr/>
          </p:nvSpPr>
          <p:spPr bwMode="auto">
            <a:xfrm>
              <a:off x="912" y="1584"/>
              <a:ext cx="45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4" name="AutoShape 4">
              <a:extLst>
                <a:ext uri="{FF2B5EF4-FFF2-40B4-BE49-F238E27FC236}">
                  <a16:creationId xmlns:a16="http://schemas.microsoft.com/office/drawing/2014/main" id="{8D6F1646-9D92-8014-5CF9-C2E0AB70E256}"/>
                </a:ext>
              </a:extLst>
            </p:cNvPr>
            <p:cNvSpPr>
              <a:spLocks/>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5" name="AutoShape 5">
              <a:extLst>
                <a:ext uri="{FF2B5EF4-FFF2-40B4-BE49-F238E27FC236}">
                  <a16:creationId xmlns:a16="http://schemas.microsoft.com/office/drawing/2014/main" id="{8A5D3760-E3DF-C1C8-293B-0EF2C9B5E79F}"/>
                </a:ext>
              </a:extLst>
            </p:cNvPr>
            <p:cNvSpPr>
              <a:spLocks/>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grpSp>
      <p:sp>
        <p:nvSpPr>
          <p:cNvPr id="88070" name="Rectangle 6"/>
          <p:cNvSpPr>
            <a:spLocks noGrp="1" noChangeArrowheads="1"/>
          </p:cNvSpPr>
          <p:nvPr>
            <p:ph type="ctrTitle"/>
          </p:nvPr>
        </p:nvSpPr>
        <p:spPr>
          <a:xfrm>
            <a:off x="1443038" y="985838"/>
            <a:ext cx="7239000" cy="1444625"/>
          </a:xfrm>
        </p:spPr>
        <p:txBody>
          <a:bodyPr/>
          <a:lstStyle>
            <a:lvl1pPr>
              <a:defRPr sz="4000"/>
            </a:lvl1pPr>
          </a:lstStyle>
          <a:p>
            <a:r>
              <a:rPr lang="el-GR"/>
              <a:t>Κάντε κλικ για επεξεργασία του τίτλου</a:t>
            </a:r>
          </a:p>
        </p:txBody>
      </p:sp>
      <p:sp>
        <p:nvSpPr>
          <p:cNvPr id="88071"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l-GR"/>
              <a:t>Κάντε κλικ για να επεξεργαστείτε τον υπότιτλο του υποδείγματος</a:t>
            </a:r>
          </a:p>
        </p:txBody>
      </p:sp>
      <p:sp>
        <p:nvSpPr>
          <p:cNvPr id="6" name="Rectangle 8">
            <a:extLst>
              <a:ext uri="{FF2B5EF4-FFF2-40B4-BE49-F238E27FC236}">
                <a16:creationId xmlns:a16="http://schemas.microsoft.com/office/drawing/2014/main" id="{DF3B280D-BDE8-B040-5EF9-2162CBB0BDA0}"/>
              </a:ext>
            </a:extLst>
          </p:cNvPr>
          <p:cNvSpPr>
            <a:spLocks noGrp="1" noChangeArrowheads="1"/>
          </p:cNvSpPr>
          <p:nvPr>
            <p:ph type="dt" sz="half" idx="10"/>
          </p:nvPr>
        </p:nvSpPr>
        <p:spPr/>
        <p:txBody>
          <a:bodyPr/>
          <a:lstStyle>
            <a:lvl1pPr>
              <a:defRPr/>
            </a:lvl1pPr>
          </a:lstStyle>
          <a:p>
            <a:pPr>
              <a:defRPr/>
            </a:pPr>
            <a:endParaRPr lang="el-GR"/>
          </a:p>
        </p:txBody>
      </p:sp>
      <p:sp>
        <p:nvSpPr>
          <p:cNvPr id="7" name="Rectangle 9">
            <a:extLst>
              <a:ext uri="{FF2B5EF4-FFF2-40B4-BE49-F238E27FC236}">
                <a16:creationId xmlns:a16="http://schemas.microsoft.com/office/drawing/2014/main" id="{1ADD00BD-595C-8F73-B238-20F7F4A5B789}"/>
              </a:ext>
            </a:extLst>
          </p:cNvPr>
          <p:cNvSpPr>
            <a:spLocks noGrp="1" noChangeArrowheads="1"/>
          </p:cNvSpPr>
          <p:nvPr>
            <p:ph type="ftr" sz="quarter" idx="11"/>
          </p:nvPr>
        </p:nvSpPr>
        <p:spPr/>
        <p:txBody>
          <a:bodyPr/>
          <a:lstStyle>
            <a:lvl1pPr>
              <a:defRPr/>
            </a:lvl1pPr>
          </a:lstStyle>
          <a:p>
            <a:pPr>
              <a:defRPr/>
            </a:pPr>
            <a:endParaRPr lang="el-GR"/>
          </a:p>
        </p:txBody>
      </p:sp>
      <p:sp>
        <p:nvSpPr>
          <p:cNvPr id="8" name="Rectangle 10">
            <a:extLst>
              <a:ext uri="{FF2B5EF4-FFF2-40B4-BE49-F238E27FC236}">
                <a16:creationId xmlns:a16="http://schemas.microsoft.com/office/drawing/2014/main" id="{04AACD32-1035-24EE-309C-CB0589932B77}"/>
              </a:ext>
            </a:extLst>
          </p:cNvPr>
          <p:cNvSpPr>
            <a:spLocks noGrp="1" noChangeArrowheads="1"/>
          </p:cNvSpPr>
          <p:nvPr>
            <p:ph type="sldNum" sz="quarter" idx="12"/>
          </p:nvPr>
        </p:nvSpPr>
        <p:spPr/>
        <p:txBody>
          <a:bodyPr/>
          <a:lstStyle>
            <a:lvl1pPr>
              <a:defRPr/>
            </a:lvl1pPr>
          </a:lstStyle>
          <a:p>
            <a:pPr>
              <a:defRPr/>
            </a:pPr>
            <a:fld id="{B13F6120-1DEF-4E21-AE8C-783FE181CAC1}" type="slidenum">
              <a:rPr lang="el-GR" altLang="el-GR"/>
              <a:pPr>
                <a:defRPr/>
              </a:pPr>
              <a:t>‹#›</a:t>
            </a:fld>
            <a:endParaRPr lang="el-GR" altLang="el-GR"/>
          </a:p>
        </p:txBody>
      </p:sp>
    </p:spTree>
    <p:extLst>
      <p:ext uri="{BB962C8B-B14F-4D97-AF65-F5344CB8AC3E}">
        <p14:creationId xmlns:p14="http://schemas.microsoft.com/office/powerpoint/2010/main" val="407376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8">
            <a:extLst>
              <a:ext uri="{FF2B5EF4-FFF2-40B4-BE49-F238E27FC236}">
                <a16:creationId xmlns:a16="http://schemas.microsoft.com/office/drawing/2014/main" id="{F3974168-A8C4-AA1B-6436-71A57C1ACDFE}"/>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9">
            <a:extLst>
              <a:ext uri="{FF2B5EF4-FFF2-40B4-BE49-F238E27FC236}">
                <a16:creationId xmlns:a16="http://schemas.microsoft.com/office/drawing/2014/main" id="{DF69F78C-013C-7295-329B-903BCB6F27E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0">
            <a:extLst>
              <a:ext uri="{FF2B5EF4-FFF2-40B4-BE49-F238E27FC236}">
                <a16:creationId xmlns:a16="http://schemas.microsoft.com/office/drawing/2014/main" id="{98C87C9B-65CD-4A5B-466D-80F4C7792CFC}"/>
              </a:ext>
            </a:extLst>
          </p:cNvPr>
          <p:cNvSpPr>
            <a:spLocks noGrp="1" noChangeArrowheads="1"/>
          </p:cNvSpPr>
          <p:nvPr>
            <p:ph type="sldNum" sz="quarter" idx="12"/>
          </p:nvPr>
        </p:nvSpPr>
        <p:spPr>
          <a:ln/>
        </p:spPr>
        <p:txBody>
          <a:bodyPr/>
          <a:lstStyle>
            <a:lvl1pPr>
              <a:defRPr/>
            </a:lvl1pPr>
          </a:lstStyle>
          <a:p>
            <a:pPr>
              <a:defRPr/>
            </a:pPr>
            <a:fld id="{101F5BF8-2AF7-4E72-A46E-FDE5E39268D3}" type="slidenum">
              <a:rPr lang="el-GR" altLang="el-GR"/>
              <a:pPr>
                <a:defRPr/>
              </a:pPr>
              <a:t>‹#›</a:t>
            </a:fld>
            <a:endParaRPr lang="el-GR" altLang="el-GR"/>
          </a:p>
        </p:txBody>
      </p:sp>
    </p:spTree>
    <p:extLst>
      <p:ext uri="{BB962C8B-B14F-4D97-AF65-F5344CB8AC3E}">
        <p14:creationId xmlns:p14="http://schemas.microsoft.com/office/powerpoint/2010/main" val="3413088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56413" y="301625"/>
            <a:ext cx="1827212" cy="5640388"/>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1370013" y="301625"/>
            <a:ext cx="5334000" cy="5640388"/>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8">
            <a:extLst>
              <a:ext uri="{FF2B5EF4-FFF2-40B4-BE49-F238E27FC236}">
                <a16:creationId xmlns:a16="http://schemas.microsoft.com/office/drawing/2014/main" id="{281E40C4-C721-3B64-EA9D-163B5B7FE0BD}"/>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9">
            <a:extLst>
              <a:ext uri="{FF2B5EF4-FFF2-40B4-BE49-F238E27FC236}">
                <a16:creationId xmlns:a16="http://schemas.microsoft.com/office/drawing/2014/main" id="{09F47CBD-9570-36C3-32EF-D12AA63A11A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0">
            <a:extLst>
              <a:ext uri="{FF2B5EF4-FFF2-40B4-BE49-F238E27FC236}">
                <a16:creationId xmlns:a16="http://schemas.microsoft.com/office/drawing/2014/main" id="{C5DF1741-CEF6-1706-5C9C-1A6B2C09B903}"/>
              </a:ext>
            </a:extLst>
          </p:cNvPr>
          <p:cNvSpPr>
            <a:spLocks noGrp="1" noChangeArrowheads="1"/>
          </p:cNvSpPr>
          <p:nvPr>
            <p:ph type="sldNum" sz="quarter" idx="12"/>
          </p:nvPr>
        </p:nvSpPr>
        <p:spPr>
          <a:ln/>
        </p:spPr>
        <p:txBody>
          <a:bodyPr/>
          <a:lstStyle>
            <a:lvl1pPr>
              <a:defRPr/>
            </a:lvl1pPr>
          </a:lstStyle>
          <a:p>
            <a:pPr>
              <a:defRPr/>
            </a:pPr>
            <a:fld id="{54B9E6F5-BDF9-4136-AEA3-5C77D1A30D05}" type="slidenum">
              <a:rPr lang="el-GR" altLang="el-GR"/>
              <a:pPr>
                <a:defRPr/>
              </a:pPr>
              <a:t>‹#›</a:t>
            </a:fld>
            <a:endParaRPr lang="el-GR" altLang="el-GR"/>
          </a:p>
        </p:txBody>
      </p:sp>
    </p:spTree>
    <p:extLst>
      <p:ext uri="{BB962C8B-B14F-4D97-AF65-F5344CB8AC3E}">
        <p14:creationId xmlns:p14="http://schemas.microsoft.com/office/powerpoint/2010/main" val="332967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15371"/>
            <a:ext cx="8229600" cy="1097279"/>
          </a:xfrm>
          <a:prstGeom prst="rect">
            <a:avLst/>
          </a:prstGeom>
          <a:noFill/>
          <a:ln>
            <a:noFill/>
          </a:ln>
        </p:spPr>
        <p:txBody>
          <a:bodyPr lIns="91425" tIns="91425" rIns="91425" bIns="91425"/>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26" name="Shape 26"/>
          <p:cNvSpPr txBox="1">
            <a:spLocks noGrp="1"/>
          </p:cNvSpPr>
          <p:nvPr>
            <p:ph type="body" idx="1"/>
          </p:nvPr>
        </p:nvSpPr>
        <p:spPr>
          <a:xfrm>
            <a:off x="457200" y="1600200"/>
            <a:ext cx="8229600" cy="4525963"/>
          </a:xfrm>
          <a:prstGeom prst="rect">
            <a:avLst/>
          </a:prstGeom>
          <a:noFill/>
          <a:ln>
            <a:noFill/>
          </a:ln>
        </p:spPr>
        <p:txBody>
          <a:bodyPr lIns="91425" tIns="91425" rIns="91425" bIns="91425"/>
          <a:lstStyle>
            <a:lvl1pPr marL="256032" marR="0" lvl="0" indent="-154432" algn="l" rtl="0">
              <a:spcBef>
                <a:spcPts val="1500"/>
              </a:spcBef>
              <a:buClr>
                <a:srgbClr val="007FA3"/>
              </a:buClr>
              <a:buSzPct val="100000"/>
              <a:buFont typeface="Arial"/>
              <a:buChar char="•"/>
              <a:defRPr sz="3200" b="0" i="0" u="none" strike="noStrike" cap="none">
                <a:solidFill>
                  <a:srgbClr val="007FA3"/>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24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lvl="0"/>
            <a:r>
              <a:rPr lang="en-US" dirty="0"/>
              <a:t>Edit Master text styles</a:t>
            </a:r>
          </a:p>
          <a:p>
            <a:pPr lvl="1"/>
            <a:endParaRPr lang="en-US" dirty="0"/>
          </a:p>
          <a:p>
            <a:pPr lvl="2"/>
            <a:endParaRPr lang="en-US" dirty="0"/>
          </a:p>
        </p:txBody>
      </p:sp>
      <p:sp>
        <p:nvSpPr>
          <p:cNvPr id="2" name="Shape 28">
            <a:extLst>
              <a:ext uri="{FF2B5EF4-FFF2-40B4-BE49-F238E27FC236}">
                <a16:creationId xmlns:a16="http://schemas.microsoft.com/office/drawing/2014/main" id="{0DED5E2B-8702-D0EC-354A-BE195BDF4D4E}"/>
              </a:ext>
            </a:extLst>
          </p:cNvPr>
          <p:cNvSpPr txBox="1">
            <a:spLocks noGrp="1"/>
          </p:cNvSpPr>
          <p:nvPr>
            <p:ph type="dt" idx="10"/>
          </p:nvPr>
        </p:nvSpPr>
        <p:spPr>
          <a:xfrm>
            <a:off x="6335713" y="112713"/>
            <a:ext cx="2133600" cy="182562"/>
          </a:xfrm>
        </p:spPr>
        <p:txBody>
          <a:bodyPr lIns="91425" tIns="91425" rIns="91425" bIns="91425" anchor="ctr"/>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fld id="{BE374C36-0CCD-40FB-AB70-9CA2C9DE7B32}" type="datetime1">
              <a:rPr lang="en-US"/>
              <a:pPr>
                <a:defRPr/>
              </a:pPr>
              <a:t>11/1/2024</a:t>
            </a:fld>
            <a:endParaRPr lang="en-US" dirty="0"/>
          </a:p>
        </p:txBody>
      </p:sp>
    </p:spTree>
    <p:extLst>
      <p:ext uri="{BB962C8B-B14F-4D97-AF65-F5344CB8AC3E}">
        <p14:creationId xmlns:p14="http://schemas.microsoft.com/office/powerpoint/2010/main" val="121836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3200"/>
            </a:lvl1pPr>
            <a:lvl2pPr>
              <a:defRPr sz="2800"/>
            </a:lvl2pPr>
            <a:lvl3pPr>
              <a:defRPr sz="24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3200"/>
            </a:lvl1pPr>
            <a:lvl2pPr>
              <a:defRPr sz="2800"/>
            </a:lvl2pPr>
            <a:lvl3pPr>
              <a:defRPr sz="24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3">
            <a:extLst>
              <a:ext uri="{FF2B5EF4-FFF2-40B4-BE49-F238E27FC236}">
                <a16:creationId xmlns:a16="http://schemas.microsoft.com/office/drawing/2014/main" id="{993B19B5-A442-0F47-B6F3-FC7614840C96}"/>
              </a:ext>
            </a:extLst>
          </p:cNvPr>
          <p:cNvSpPr>
            <a:spLocks noGrp="1"/>
          </p:cNvSpPr>
          <p:nvPr>
            <p:ph type="dt" sz="half" idx="14"/>
          </p:nvPr>
        </p:nvSpPr>
        <p:spPr/>
        <p:txBody>
          <a:bodyPr/>
          <a:lstStyle>
            <a:lvl1pPr>
              <a:defRPr/>
            </a:lvl1pPr>
          </a:lstStyle>
          <a:p>
            <a:pPr>
              <a:defRPr/>
            </a:pPr>
            <a:fld id="{A8E84F0E-C935-4C34-86B0-4CC473ACAB42}" type="datetime1">
              <a:rPr lang="en-US"/>
              <a:pPr>
                <a:defRPr/>
              </a:pPr>
              <a:t>11/1/2024</a:t>
            </a:fld>
            <a:endParaRPr lang="en-US" dirty="0"/>
          </a:p>
        </p:txBody>
      </p:sp>
      <p:sp>
        <p:nvSpPr>
          <p:cNvPr id="4" name="Slide Number Placeholder 5">
            <a:extLst>
              <a:ext uri="{FF2B5EF4-FFF2-40B4-BE49-F238E27FC236}">
                <a16:creationId xmlns:a16="http://schemas.microsoft.com/office/drawing/2014/main" id="{48BD1B2E-19E4-FA24-A263-300DD210807B}"/>
              </a:ext>
            </a:extLst>
          </p:cNvPr>
          <p:cNvSpPr>
            <a:spLocks noGrp="1"/>
          </p:cNvSpPr>
          <p:nvPr>
            <p:ph type="sldNum" sz="quarter" idx="15"/>
          </p:nvPr>
        </p:nvSpPr>
        <p:spPr/>
        <p:txBody>
          <a:bodyPr/>
          <a:lstStyle>
            <a:lvl1pPr>
              <a:defRPr/>
            </a:lvl1pPr>
          </a:lstStyle>
          <a:p>
            <a:pPr>
              <a:defRPr/>
            </a:pPr>
            <a:fld id="{CC73A2E3-3A4A-4998-95EE-678B4E0BAE36}" type="slidenum">
              <a:rPr lang="en-US"/>
              <a:pPr>
                <a:defRPr/>
              </a:pPr>
              <a:t>‹#›</a:t>
            </a:fld>
            <a:endParaRPr lang="en-US" dirty="0"/>
          </a:p>
        </p:txBody>
      </p:sp>
    </p:spTree>
    <p:extLst>
      <p:ext uri="{BB962C8B-B14F-4D97-AF65-F5344CB8AC3E}">
        <p14:creationId xmlns:p14="http://schemas.microsoft.com/office/powerpoint/2010/main" val="181116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8">
            <a:extLst>
              <a:ext uri="{FF2B5EF4-FFF2-40B4-BE49-F238E27FC236}">
                <a16:creationId xmlns:a16="http://schemas.microsoft.com/office/drawing/2014/main" id="{3C330233-0EA6-0229-A75A-2DA6A72C2DD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9">
            <a:extLst>
              <a:ext uri="{FF2B5EF4-FFF2-40B4-BE49-F238E27FC236}">
                <a16:creationId xmlns:a16="http://schemas.microsoft.com/office/drawing/2014/main" id="{0C8A971B-6E50-FA07-00F0-BA2BE61BA7B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0">
            <a:extLst>
              <a:ext uri="{FF2B5EF4-FFF2-40B4-BE49-F238E27FC236}">
                <a16:creationId xmlns:a16="http://schemas.microsoft.com/office/drawing/2014/main" id="{690B55FA-D886-6772-30F6-F0928D0CA92E}"/>
              </a:ext>
            </a:extLst>
          </p:cNvPr>
          <p:cNvSpPr>
            <a:spLocks noGrp="1" noChangeArrowheads="1"/>
          </p:cNvSpPr>
          <p:nvPr>
            <p:ph type="sldNum" sz="quarter" idx="12"/>
          </p:nvPr>
        </p:nvSpPr>
        <p:spPr>
          <a:ln/>
        </p:spPr>
        <p:txBody>
          <a:bodyPr/>
          <a:lstStyle>
            <a:lvl1pPr>
              <a:defRPr/>
            </a:lvl1pPr>
          </a:lstStyle>
          <a:p>
            <a:pPr>
              <a:defRPr/>
            </a:pPr>
            <a:fld id="{6B981234-AF3C-4A1E-96C6-FBB578C2B863}" type="slidenum">
              <a:rPr lang="el-GR" altLang="el-GR"/>
              <a:pPr>
                <a:defRPr/>
              </a:pPr>
              <a:t>‹#›</a:t>
            </a:fld>
            <a:endParaRPr lang="el-GR" altLang="el-GR"/>
          </a:p>
        </p:txBody>
      </p:sp>
    </p:spTree>
    <p:extLst>
      <p:ext uri="{BB962C8B-B14F-4D97-AF65-F5344CB8AC3E}">
        <p14:creationId xmlns:p14="http://schemas.microsoft.com/office/powerpoint/2010/main" val="48665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8">
            <a:extLst>
              <a:ext uri="{FF2B5EF4-FFF2-40B4-BE49-F238E27FC236}">
                <a16:creationId xmlns:a16="http://schemas.microsoft.com/office/drawing/2014/main" id="{E65F4A58-731B-6347-6987-1C8C36AD993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9">
            <a:extLst>
              <a:ext uri="{FF2B5EF4-FFF2-40B4-BE49-F238E27FC236}">
                <a16:creationId xmlns:a16="http://schemas.microsoft.com/office/drawing/2014/main" id="{266E001E-45B7-047F-A313-042DD57CE63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0">
            <a:extLst>
              <a:ext uri="{FF2B5EF4-FFF2-40B4-BE49-F238E27FC236}">
                <a16:creationId xmlns:a16="http://schemas.microsoft.com/office/drawing/2014/main" id="{783A3AFD-CEF0-FAED-BCF4-6EC400FCAA7A}"/>
              </a:ext>
            </a:extLst>
          </p:cNvPr>
          <p:cNvSpPr>
            <a:spLocks noGrp="1" noChangeArrowheads="1"/>
          </p:cNvSpPr>
          <p:nvPr>
            <p:ph type="sldNum" sz="quarter" idx="12"/>
          </p:nvPr>
        </p:nvSpPr>
        <p:spPr>
          <a:ln/>
        </p:spPr>
        <p:txBody>
          <a:bodyPr/>
          <a:lstStyle>
            <a:lvl1pPr>
              <a:defRPr/>
            </a:lvl1pPr>
          </a:lstStyle>
          <a:p>
            <a:pPr>
              <a:defRPr/>
            </a:pPr>
            <a:fld id="{EBC4D6F3-AA9B-479D-AFA0-521C6314C1CC}" type="slidenum">
              <a:rPr lang="el-GR" altLang="el-GR"/>
              <a:pPr>
                <a:defRPr/>
              </a:pPr>
              <a:t>‹#›</a:t>
            </a:fld>
            <a:endParaRPr lang="el-GR" altLang="el-GR"/>
          </a:p>
        </p:txBody>
      </p:sp>
    </p:spTree>
    <p:extLst>
      <p:ext uri="{BB962C8B-B14F-4D97-AF65-F5344CB8AC3E}">
        <p14:creationId xmlns:p14="http://schemas.microsoft.com/office/powerpoint/2010/main" val="57732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8">
            <a:extLst>
              <a:ext uri="{FF2B5EF4-FFF2-40B4-BE49-F238E27FC236}">
                <a16:creationId xmlns:a16="http://schemas.microsoft.com/office/drawing/2014/main" id="{1F26C62D-C50C-2501-2791-2290AD7A3632}"/>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9">
            <a:extLst>
              <a:ext uri="{FF2B5EF4-FFF2-40B4-BE49-F238E27FC236}">
                <a16:creationId xmlns:a16="http://schemas.microsoft.com/office/drawing/2014/main" id="{838A5003-1729-1AA9-2579-9522BBDCA1F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0">
            <a:extLst>
              <a:ext uri="{FF2B5EF4-FFF2-40B4-BE49-F238E27FC236}">
                <a16:creationId xmlns:a16="http://schemas.microsoft.com/office/drawing/2014/main" id="{CFAAF1FC-0763-E136-C17A-291549B8AC77}"/>
              </a:ext>
            </a:extLst>
          </p:cNvPr>
          <p:cNvSpPr>
            <a:spLocks noGrp="1" noChangeArrowheads="1"/>
          </p:cNvSpPr>
          <p:nvPr>
            <p:ph type="sldNum" sz="quarter" idx="12"/>
          </p:nvPr>
        </p:nvSpPr>
        <p:spPr>
          <a:ln/>
        </p:spPr>
        <p:txBody>
          <a:bodyPr/>
          <a:lstStyle>
            <a:lvl1pPr>
              <a:defRPr/>
            </a:lvl1pPr>
          </a:lstStyle>
          <a:p>
            <a:pPr>
              <a:defRPr/>
            </a:pPr>
            <a:fld id="{F4218291-60AF-4868-9A78-596BF584FC43}" type="slidenum">
              <a:rPr lang="el-GR" altLang="el-GR"/>
              <a:pPr>
                <a:defRPr/>
              </a:pPr>
              <a:t>‹#›</a:t>
            </a:fld>
            <a:endParaRPr lang="el-GR" altLang="el-GR"/>
          </a:p>
        </p:txBody>
      </p:sp>
    </p:spTree>
    <p:extLst>
      <p:ext uri="{BB962C8B-B14F-4D97-AF65-F5344CB8AC3E}">
        <p14:creationId xmlns:p14="http://schemas.microsoft.com/office/powerpoint/2010/main" val="1057605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8">
            <a:extLst>
              <a:ext uri="{FF2B5EF4-FFF2-40B4-BE49-F238E27FC236}">
                <a16:creationId xmlns:a16="http://schemas.microsoft.com/office/drawing/2014/main" id="{303EC0A6-F887-4819-9F82-580398797536}"/>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9">
            <a:extLst>
              <a:ext uri="{FF2B5EF4-FFF2-40B4-BE49-F238E27FC236}">
                <a16:creationId xmlns:a16="http://schemas.microsoft.com/office/drawing/2014/main" id="{6D32B7B5-0F5C-C4DE-C7E3-F7558627A20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10">
            <a:extLst>
              <a:ext uri="{FF2B5EF4-FFF2-40B4-BE49-F238E27FC236}">
                <a16:creationId xmlns:a16="http://schemas.microsoft.com/office/drawing/2014/main" id="{799CC5DF-DB19-D4D2-7B63-9926417C0388}"/>
              </a:ext>
            </a:extLst>
          </p:cNvPr>
          <p:cNvSpPr>
            <a:spLocks noGrp="1" noChangeArrowheads="1"/>
          </p:cNvSpPr>
          <p:nvPr>
            <p:ph type="sldNum" sz="quarter" idx="12"/>
          </p:nvPr>
        </p:nvSpPr>
        <p:spPr>
          <a:ln/>
        </p:spPr>
        <p:txBody>
          <a:bodyPr/>
          <a:lstStyle>
            <a:lvl1pPr>
              <a:defRPr/>
            </a:lvl1pPr>
          </a:lstStyle>
          <a:p>
            <a:pPr>
              <a:defRPr/>
            </a:pPr>
            <a:fld id="{92970F6E-33AE-4BF8-96B7-237482BCB5FC}" type="slidenum">
              <a:rPr lang="el-GR" altLang="el-GR"/>
              <a:pPr>
                <a:defRPr/>
              </a:pPr>
              <a:t>‹#›</a:t>
            </a:fld>
            <a:endParaRPr lang="el-GR" altLang="el-GR"/>
          </a:p>
        </p:txBody>
      </p:sp>
    </p:spTree>
    <p:extLst>
      <p:ext uri="{BB962C8B-B14F-4D97-AF65-F5344CB8AC3E}">
        <p14:creationId xmlns:p14="http://schemas.microsoft.com/office/powerpoint/2010/main" val="262483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8">
            <a:extLst>
              <a:ext uri="{FF2B5EF4-FFF2-40B4-BE49-F238E27FC236}">
                <a16:creationId xmlns:a16="http://schemas.microsoft.com/office/drawing/2014/main" id="{DC003A80-0E30-59CE-C597-1356B52125FC}"/>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9">
            <a:extLst>
              <a:ext uri="{FF2B5EF4-FFF2-40B4-BE49-F238E27FC236}">
                <a16:creationId xmlns:a16="http://schemas.microsoft.com/office/drawing/2014/main" id="{ABF4504A-EED1-D9EF-0331-3DE39415729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10">
            <a:extLst>
              <a:ext uri="{FF2B5EF4-FFF2-40B4-BE49-F238E27FC236}">
                <a16:creationId xmlns:a16="http://schemas.microsoft.com/office/drawing/2014/main" id="{BAC1786E-D61A-5E94-2FB9-E9A08C159DE4}"/>
              </a:ext>
            </a:extLst>
          </p:cNvPr>
          <p:cNvSpPr>
            <a:spLocks noGrp="1" noChangeArrowheads="1"/>
          </p:cNvSpPr>
          <p:nvPr>
            <p:ph type="sldNum" sz="quarter" idx="12"/>
          </p:nvPr>
        </p:nvSpPr>
        <p:spPr>
          <a:ln/>
        </p:spPr>
        <p:txBody>
          <a:bodyPr/>
          <a:lstStyle>
            <a:lvl1pPr>
              <a:defRPr/>
            </a:lvl1pPr>
          </a:lstStyle>
          <a:p>
            <a:pPr>
              <a:defRPr/>
            </a:pPr>
            <a:fld id="{EC5F3E26-26A4-411D-985F-D1DB28F081B5}" type="slidenum">
              <a:rPr lang="el-GR" altLang="el-GR"/>
              <a:pPr>
                <a:defRPr/>
              </a:pPr>
              <a:t>‹#›</a:t>
            </a:fld>
            <a:endParaRPr lang="el-GR" altLang="el-GR"/>
          </a:p>
        </p:txBody>
      </p:sp>
    </p:spTree>
    <p:extLst>
      <p:ext uri="{BB962C8B-B14F-4D97-AF65-F5344CB8AC3E}">
        <p14:creationId xmlns:p14="http://schemas.microsoft.com/office/powerpoint/2010/main" val="3651358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D47570DC-2C7D-0C7A-C00F-3696C7473BD4}"/>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9">
            <a:extLst>
              <a:ext uri="{FF2B5EF4-FFF2-40B4-BE49-F238E27FC236}">
                <a16:creationId xmlns:a16="http://schemas.microsoft.com/office/drawing/2014/main" id="{7C3F2447-AAFD-A2C1-3344-C04CBCCA1B5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10">
            <a:extLst>
              <a:ext uri="{FF2B5EF4-FFF2-40B4-BE49-F238E27FC236}">
                <a16:creationId xmlns:a16="http://schemas.microsoft.com/office/drawing/2014/main" id="{0C879341-F403-FB17-BAEF-F9842D359374}"/>
              </a:ext>
            </a:extLst>
          </p:cNvPr>
          <p:cNvSpPr>
            <a:spLocks noGrp="1" noChangeArrowheads="1"/>
          </p:cNvSpPr>
          <p:nvPr>
            <p:ph type="sldNum" sz="quarter" idx="12"/>
          </p:nvPr>
        </p:nvSpPr>
        <p:spPr>
          <a:ln/>
        </p:spPr>
        <p:txBody>
          <a:bodyPr/>
          <a:lstStyle>
            <a:lvl1pPr>
              <a:defRPr/>
            </a:lvl1pPr>
          </a:lstStyle>
          <a:p>
            <a:pPr>
              <a:defRPr/>
            </a:pPr>
            <a:fld id="{974A4432-A951-4DA3-B470-8E7B06261D21}" type="slidenum">
              <a:rPr lang="el-GR" altLang="el-GR"/>
              <a:pPr>
                <a:defRPr/>
              </a:pPr>
              <a:t>‹#›</a:t>
            </a:fld>
            <a:endParaRPr lang="el-GR" altLang="el-GR"/>
          </a:p>
        </p:txBody>
      </p:sp>
    </p:spTree>
    <p:extLst>
      <p:ext uri="{BB962C8B-B14F-4D97-AF65-F5344CB8AC3E}">
        <p14:creationId xmlns:p14="http://schemas.microsoft.com/office/powerpoint/2010/main" val="321487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8">
            <a:extLst>
              <a:ext uri="{FF2B5EF4-FFF2-40B4-BE49-F238E27FC236}">
                <a16:creationId xmlns:a16="http://schemas.microsoft.com/office/drawing/2014/main" id="{F7A4962F-E686-0880-7AD6-8303F7D6E877}"/>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9">
            <a:extLst>
              <a:ext uri="{FF2B5EF4-FFF2-40B4-BE49-F238E27FC236}">
                <a16:creationId xmlns:a16="http://schemas.microsoft.com/office/drawing/2014/main" id="{8F8205E8-7175-4C16-A8BF-00A8DAF1B5E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0">
            <a:extLst>
              <a:ext uri="{FF2B5EF4-FFF2-40B4-BE49-F238E27FC236}">
                <a16:creationId xmlns:a16="http://schemas.microsoft.com/office/drawing/2014/main" id="{0E92EE95-9480-1336-9502-5D2D956AE7CC}"/>
              </a:ext>
            </a:extLst>
          </p:cNvPr>
          <p:cNvSpPr>
            <a:spLocks noGrp="1" noChangeArrowheads="1"/>
          </p:cNvSpPr>
          <p:nvPr>
            <p:ph type="sldNum" sz="quarter" idx="12"/>
          </p:nvPr>
        </p:nvSpPr>
        <p:spPr>
          <a:ln/>
        </p:spPr>
        <p:txBody>
          <a:bodyPr/>
          <a:lstStyle>
            <a:lvl1pPr>
              <a:defRPr/>
            </a:lvl1pPr>
          </a:lstStyle>
          <a:p>
            <a:pPr>
              <a:defRPr/>
            </a:pPr>
            <a:fld id="{EE054672-71A4-4B53-8B16-45BE5C6447F2}" type="slidenum">
              <a:rPr lang="el-GR" altLang="el-GR"/>
              <a:pPr>
                <a:defRPr/>
              </a:pPr>
              <a:t>‹#›</a:t>
            </a:fld>
            <a:endParaRPr lang="el-GR" altLang="el-GR"/>
          </a:p>
        </p:txBody>
      </p:sp>
    </p:spTree>
    <p:extLst>
      <p:ext uri="{BB962C8B-B14F-4D97-AF65-F5344CB8AC3E}">
        <p14:creationId xmlns:p14="http://schemas.microsoft.com/office/powerpoint/2010/main" val="295757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8">
            <a:extLst>
              <a:ext uri="{FF2B5EF4-FFF2-40B4-BE49-F238E27FC236}">
                <a16:creationId xmlns:a16="http://schemas.microsoft.com/office/drawing/2014/main" id="{0EA3C6FF-CFA5-85D9-69BE-33CDD4909F9A}"/>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9">
            <a:extLst>
              <a:ext uri="{FF2B5EF4-FFF2-40B4-BE49-F238E27FC236}">
                <a16:creationId xmlns:a16="http://schemas.microsoft.com/office/drawing/2014/main" id="{8679FEA9-7FBF-403A-3F33-445B2627165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0">
            <a:extLst>
              <a:ext uri="{FF2B5EF4-FFF2-40B4-BE49-F238E27FC236}">
                <a16:creationId xmlns:a16="http://schemas.microsoft.com/office/drawing/2014/main" id="{06D44179-C07C-5E6B-C45B-CD2373CB5BAA}"/>
              </a:ext>
            </a:extLst>
          </p:cNvPr>
          <p:cNvSpPr>
            <a:spLocks noGrp="1" noChangeArrowheads="1"/>
          </p:cNvSpPr>
          <p:nvPr>
            <p:ph type="sldNum" sz="quarter" idx="12"/>
          </p:nvPr>
        </p:nvSpPr>
        <p:spPr>
          <a:ln/>
        </p:spPr>
        <p:txBody>
          <a:bodyPr/>
          <a:lstStyle>
            <a:lvl1pPr>
              <a:defRPr/>
            </a:lvl1pPr>
          </a:lstStyle>
          <a:p>
            <a:pPr>
              <a:defRPr/>
            </a:pPr>
            <a:fld id="{6F37AD64-F19A-475D-8AB9-1786615D514E}" type="slidenum">
              <a:rPr lang="el-GR" altLang="el-GR"/>
              <a:pPr>
                <a:defRPr/>
              </a:pPr>
              <a:t>‹#›</a:t>
            </a:fld>
            <a:endParaRPr lang="el-GR" altLang="el-GR"/>
          </a:p>
        </p:txBody>
      </p:sp>
    </p:spTree>
    <p:extLst>
      <p:ext uri="{BB962C8B-B14F-4D97-AF65-F5344CB8AC3E}">
        <p14:creationId xmlns:p14="http://schemas.microsoft.com/office/powerpoint/2010/main" val="26095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4160ACB-352F-3A58-463D-519A4FCD7EEB}"/>
              </a:ext>
            </a:extLst>
          </p:cNvPr>
          <p:cNvGrpSpPr>
            <a:grpSpLocks/>
          </p:cNvGrpSpPr>
          <p:nvPr/>
        </p:nvGrpSpPr>
        <p:grpSpPr bwMode="auto">
          <a:xfrm>
            <a:off x="-3238500" y="0"/>
            <a:ext cx="11925300" cy="3810000"/>
            <a:chOff x="-2040" y="0"/>
            <a:chExt cx="7512" cy="2400"/>
          </a:xfrm>
        </p:grpSpPr>
        <p:sp>
          <p:nvSpPr>
            <p:cNvPr id="1032" name="AutoShape 3">
              <a:extLst>
                <a:ext uri="{FF2B5EF4-FFF2-40B4-BE49-F238E27FC236}">
                  <a16:creationId xmlns:a16="http://schemas.microsoft.com/office/drawing/2014/main" id="{728F9B9B-4050-64FE-D5C8-65551E558276}"/>
                </a:ext>
              </a:extLst>
            </p:cNvPr>
            <p:cNvSpPr>
              <a:spLocks/>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1033" name="AutoShape 4">
              <a:extLst>
                <a:ext uri="{FF2B5EF4-FFF2-40B4-BE49-F238E27FC236}">
                  <a16:creationId xmlns:a16="http://schemas.microsoft.com/office/drawing/2014/main" id="{125315A2-FC0F-07D3-133D-B6F6931EB386}"/>
                </a:ext>
              </a:extLst>
            </p:cNvPr>
            <p:cNvSpPr>
              <a:spLocks/>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1034" name="Line 5">
              <a:extLst>
                <a:ext uri="{FF2B5EF4-FFF2-40B4-BE49-F238E27FC236}">
                  <a16:creationId xmlns:a16="http://schemas.microsoft.com/office/drawing/2014/main" id="{4C2F8AC8-F951-AC68-CD97-6869B314A9B8}"/>
                </a:ext>
              </a:extLst>
            </p:cNvPr>
            <p:cNvSpPr>
              <a:spLocks noChangeShapeType="1"/>
            </p:cNvSpPr>
            <p:nvPr/>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grpSp>
      <p:sp>
        <p:nvSpPr>
          <p:cNvPr id="1027" name="Rectangle 6">
            <a:extLst>
              <a:ext uri="{FF2B5EF4-FFF2-40B4-BE49-F238E27FC236}">
                <a16:creationId xmlns:a16="http://schemas.microsoft.com/office/drawing/2014/main" id="{C69D09A3-6846-D923-E605-784742A197F2}"/>
              </a:ext>
            </a:extLst>
          </p:cNvPr>
          <p:cNvSpPr>
            <a:spLocks noGrp="1" noChangeArrowheads="1"/>
          </p:cNvSpPr>
          <p:nvPr>
            <p:ph type="title"/>
          </p:nvPr>
        </p:nvSpPr>
        <p:spPr bwMode="auto">
          <a:xfrm>
            <a:off x="1370013" y="301625"/>
            <a:ext cx="73136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l-GR"/>
              <a:t>Κάντε κλικ για επεξεργασία του τίτλου</a:t>
            </a:r>
          </a:p>
        </p:txBody>
      </p:sp>
      <p:sp>
        <p:nvSpPr>
          <p:cNvPr id="1028" name="Rectangle 7">
            <a:extLst>
              <a:ext uri="{FF2B5EF4-FFF2-40B4-BE49-F238E27FC236}">
                <a16:creationId xmlns:a16="http://schemas.microsoft.com/office/drawing/2014/main" id="{B3E742AC-902B-56CA-F59B-AB1574046116}"/>
              </a:ext>
            </a:extLst>
          </p:cNvPr>
          <p:cNvSpPr>
            <a:spLocks noGrp="1" noChangeArrowheads="1"/>
          </p:cNvSpPr>
          <p:nvPr>
            <p:ph type="body" idx="1"/>
          </p:nvPr>
        </p:nvSpPr>
        <p:spPr bwMode="auto">
          <a:xfrm>
            <a:off x="1370013" y="1827213"/>
            <a:ext cx="73136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87048" name="Rectangle 8">
            <a:extLst>
              <a:ext uri="{FF2B5EF4-FFF2-40B4-BE49-F238E27FC236}">
                <a16:creationId xmlns:a16="http://schemas.microsoft.com/office/drawing/2014/main" id="{7B4C6EDD-0B3B-E493-1D0C-7A5C4CFFF20A}"/>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el-GR"/>
          </a:p>
        </p:txBody>
      </p:sp>
      <p:sp>
        <p:nvSpPr>
          <p:cNvPr id="87049" name="Rectangle 9">
            <a:extLst>
              <a:ext uri="{FF2B5EF4-FFF2-40B4-BE49-F238E27FC236}">
                <a16:creationId xmlns:a16="http://schemas.microsoft.com/office/drawing/2014/main" id="{F48D1E92-934D-3F0F-E6A6-8D632D15D0C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cs typeface="Arial" charset="0"/>
              </a:defRPr>
            </a:lvl1pPr>
          </a:lstStyle>
          <a:p>
            <a:pPr>
              <a:defRPr/>
            </a:pPr>
            <a:endParaRPr lang="el-GR"/>
          </a:p>
        </p:txBody>
      </p:sp>
      <p:sp>
        <p:nvSpPr>
          <p:cNvPr id="87050" name="Rectangle 10">
            <a:extLst>
              <a:ext uri="{FF2B5EF4-FFF2-40B4-BE49-F238E27FC236}">
                <a16:creationId xmlns:a16="http://schemas.microsoft.com/office/drawing/2014/main" id="{09FD0265-14F6-20DD-6CAC-485D0371823A}"/>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2304E5D-31D3-47D3-BF96-69A4BB58C091}"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890"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1" r:id="rId12"/>
    <p:sldLayoutId id="2147483892" r:id="rId13"/>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cs typeface="Arial" charset="0"/>
        </a:defRPr>
      </a:lvl2pPr>
      <a:lvl3pPr algn="l" rtl="0" eaLnBrk="0" fontAlgn="base" hangingPunct="0">
        <a:spcBef>
          <a:spcPct val="0"/>
        </a:spcBef>
        <a:spcAft>
          <a:spcPct val="0"/>
        </a:spcAft>
        <a:defRPr sz="3600">
          <a:solidFill>
            <a:schemeClr val="tx2"/>
          </a:solidFill>
          <a:latin typeface="Arial" charset="0"/>
          <a:cs typeface="Arial" charset="0"/>
        </a:defRPr>
      </a:lvl3pPr>
      <a:lvl4pPr algn="l" rtl="0" eaLnBrk="0" fontAlgn="base" hangingPunct="0">
        <a:spcBef>
          <a:spcPct val="0"/>
        </a:spcBef>
        <a:spcAft>
          <a:spcPct val="0"/>
        </a:spcAft>
        <a:defRPr sz="3600">
          <a:solidFill>
            <a:schemeClr val="tx2"/>
          </a:solidFill>
          <a:latin typeface="Arial" charset="0"/>
          <a:cs typeface="Arial" charset="0"/>
        </a:defRPr>
      </a:lvl4pPr>
      <a:lvl5pPr algn="l" rtl="0" eaLnBrk="0" fontAlgn="base" hangingPunct="0">
        <a:spcBef>
          <a:spcPct val="0"/>
        </a:spcBef>
        <a:spcAft>
          <a:spcPct val="0"/>
        </a:spcAft>
        <a:defRPr sz="3600">
          <a:solidFill>
            <a:schemeClr val="tx2"/>
          </a:solidFill>
          <a:latin typeface="Arial" charset="0"/>
          <a:cs typeface="Arial" charset="0"/>
        </a:defRPr>
      </a:lvl5pPr>
      <a:lvl6pPr marL="457200" algn="l" rtl="0" fontAlgn="base">
        <a:spcBef>
          <a:spcPct val="0"/>
        </a:spcBef>
        <a:spcAft>
          <a:spcPct val="0"/>
        </a:spcAft>
        <a:defRPr sz="3600">
          <a:solidFill>
            <a:schemeClr val="tx2"/>
          </a:solidFill>
          <a:latin typeface="Arial" charset="0"/>
          <a:cs typeface="Arial" charset="0"/>
        </a:defRPr>
      </a:lvl6pPr>
      <a:lvl7pPr marL="914400" algn="l" rtl="0" fontAlgn="base">
        <a:spcBef>
          <a:spcPct val="0"/>
        </a:spcBef>
        <a:spcAft>
          <a:spcPct val="0"/>
        </a:spcAft>
        <a:defRPr sz="3600">
          <a:solidFill>
            <a:schemeClr val="tx2"/>
          </a:solidFill>
          <a:latin typeface="Arial" charset="0"/>
          <a:cs typeface="Arial" charset="0"/>
        </a:defRPr>
      </a:lvl7pPr>
      <a:lvl8pPr marL="1371600" algn="l" rtl="0" fontAlgn="base">
        <a:spcBef>
          <a:spcPct val="0"/>
        </a:spcBef>
        <a:spcAft>
          <a:spcPct val="0"/>
        </a:spcAft>
        <a:defRPr sz="3600">
          <a:solidFill>
            <a:schemeClr val="tx2"/>
          </a:solidFill>
          <a:latin typeface="Arial" charset="0"/>
          <a:cs typeface="Arial" charset="0"/>
        </a:defRPr>
      </a:lvl8pPr>
      <a:lvl9pPr marL="1828800" algn="l" rtl="0" fontAlgn="base">
        <a:spcBef>
          <a:spcPct val="0"/>
        </a:spcBef>
        <a:spcAft>
          <a:spcPct val="0"/>
        </a:spcAft>
        <a:defRPr sz="36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mn-lt"/>
          <a:cs typeface="+mn-cs"/>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hyperlink" Target="https://youtu.be/l8_fZPHasdo?t=16"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watch?v=0B79dGR19Tg" TargetMode="External"/><Relationship Id="rId2" Type="http://schemas.openxmlformats.org/officeDocument/2006/relationships/hyperlink" Target="http://www.youtube.com/watch?v=k7xGQKpQAWw"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ideo" Target="https://www.youtube.com/embed/KtXes1sgUb4?feature=oembed"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video" Target="https://www.youtube.com/embed/tDiHTK9nwYw?feature=oembed"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www.youtube.com/watch?v=9yeZSaigBj4" TargetMode="External"/><Relationship Id="rId2" Type="http://schemas.openxmlformats.org/officeDocument/2006/relationships/hyperlink" Target="http://www.youtube.com/watch?v=KtXes1sgUb4&amp;feature=related"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HEjPop-aK_w&amp;feature=related" TargetMode="External"/><Relationship Id="rId2" Type="http://schemas.openxmlformats.org/officeDocument/2006/relationships/hyperlink" Target="http://www.youtube.com/watch?v=c06WxAvD4Nk&amp;feature=related"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cdw.com/product/lenovo-thinkpad-t14-gen-1-14-core-i7-10610u-vpro-16-gb-ram-1-tb/6206682?enkwrd=6206682"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pacific.jour.auth.gr/hardware/ram.htm" TargetMode="External"/><Relationship Id="rId2" Type="http://schemas.openxmlformats.org/officeDocument/2006/relationships/hyperlink" Target="http://www.it.uom.gr/project/mycomputer/"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digitalschool.minedu.gov.gr/modules/ebook/show.php/DSB103/173/1209,4423/" TargetMode="External"/><Relationship Id="rId2" Type="http://schemas.openxmlformats.org/officeDocument/2006/relationships/hyperlink" Target="http://www.it.uom.gr/project/mycomputer/storage/optic/cdrom/cdrw.html"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el.wikipedia.org/wiki/Internet_Protocol"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ideo" Target="https://www.youtube.com/embed/l8_fZPHasdo?start=16&amp;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1BD89E8-5502-50CE-2892-586566308F80}"/>
              </a:ext>
            </a:extLst>
          </p:cNvPr>
          <p:cNvSpPr>
            <a:spLocks noGrp="1" noChangeArrowheads="1"/>
          </p:cNvSpPr>
          <p:nvPr>
            <p:ph type="ctrTitle"/>
          </p:nvPr>
        </p:nvSpPr>
        <p:spPr>
          <a:xfrm>
            <a:off x="1259632" y="692696"/>
            <a:ext cx="7313612" cy="1143000"/>
          </a:xfrm>
        </p:spPr>
        <p:txBody>
          <a:bodyPr/>
          <a:lstStyle/>
          <a:p>
            <a:pPr algn="ctr"/>
            <a:r>
              <a:rPr lang="en-US" altLang="el-GR" sz="4000" b="1" dirty="0"/>
              <a:t>Hardware- </a:t>
            </a:r>
            <a:r>
              <a:rPr lang="el-GR" altLang="el-GR" sz="4000" b="1" dirty="0"/>
              <a:t>Υλικό Υπολογιστή</a:t>
            </a:r>
          </a:p>
        </p:txBody>
      </p:sp>
      <p:pic>
        <p:nvPicPr>
          <p:cNvPr id="2" name="Εικόνα 1">
            <a:extLst>
              <a:ext uri="{FF2B5EF4-FFF2-40B4-BE49-F238E27FC236}">
                <a16:creationId xmlns:a16="http://schemas.microsoft.com/office/drawing/2014/main" id="{9282B840-D1CA-259A-E98B-51D97A6B1B3B}"/>
              </a:ext>
            </a:extLst>
          </p:cNvPr>
          <p:cNvPicPr>
            <a:picLocks noChangeAspect="1"/>
          </p:cNvPicPr>
          <p:nvPr/>
        </p:nvPicPr>
        <p:blipFill>
          <a:blip r:embed="rId2"/>
          <a:srcRect t="11316"/>
          <a:stretch/>
        </p:blipFill>
        <p:spPr>
          <a:xfrm>
            <a:off x="2051720" y="2739207"/>
            <a:ext cx="5472608" cy="34314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7950F596-9F7E-DAB0-F847-5567F2BD3FF4}"/>
              </a:ext>
            </a:extLst>
          </p:cNvPr>
          <p:cNvSpPr>
            <a:spLocks noGrp="1" noChangeArrowheads="1"/>
          </p:cNvSpPr>
          <p:nvPr>
            <p:ph type="title"/>
          </p:nvPr>
        </p:nvSpPr>
        <p:spPr>
          <a:xfrm>
            <a:off x="457200" y="0"/>
            <a:ext cx="8686800" cy="1600200"/>
          </a:xfrm>
        </p:spPr>
        <p:txBody>
          <a:bodyPr/>
          <a:lstStyle/>
          <a:p>
            <a:pPr>
              <a:spcBef>
                <a:spcPct val="0"/>
              </a:spcBef>
              <a:buFont typeface="Times New Roman" panose="02020603050405020304" pitchFamily="18" charset="0"/>
              <a:buNone/>
            </a:pPr>
            <a:r>
              <a:rPr lang="el-GR" altLang="el-GR" sz="3100">
                <a:latin typeface="Times New Roman" panose="02020603050405020304" pitchFamily="18" charset="0"/>
                <a:cs typeface="Times New Roman" panose="02020603050405020304" pitchFamily="18" charset="0"/>
                <a:sym typeface="Times New Roman" panose="02020603050405020304" pitchFamily="18" charset="0"/>
              </a:rPr>
              <a:t>Ο υπολογιστής σας</a:t>
            </a:r>
            <a:br>
              <a:rPr lang="en-US" altLang="el-GR" sz="3100">
                <a:latin typeface="Times New Roman" panose="02020603050405020304" pitchFamily="18" charset="0"/>
                <a:cs typeface="Times New Roman" panose="02020603050405020304" pitchFamily="18" charset="0"/>
                <a:sym typeface="Times New Roman" panose="02020603050405020304" pitchFamily="18" charset="0"/>
              </a:rPr>
            </a:br>
            <a:r>
              <a:rPr lang="el-GR" altLang="el-GR" sz="2700">
                <a:latin typeface="Times New Roman" panose="02020603050405020304" pitchFamily="18" charset="0"/>
                <a:cs typeface="Times New Roman" panose="02020603050405020304" pitchFamily="18" charset="0"/>
                <a:sym typeface="Times New Roman" panose="02020603050405020304" pitchFamily="18" charset="0"/>
              </a:rPr>
              <a:t>Τύποι υπολογιστών</a:t>
            </a:r>
            <a:br>
              <a:rPr lang="en-US" altLang="el-GR" sz="27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3100" b="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1507" name="Rectangle 6">
            <a:extLst>
              <a:ext uri="{FF2B5EF4-FFF2-40B4-BE49-F238E27FC236}">
                <a16:creationId xmlns:a16="http://schemas.microsoft.com/office/drawing/2014/main" id="{FC3974E9-2A7B-7797-80D7-0F877CAC72D1}"/>
              </a:ext>
            </a:extLst>
          </p:cNvPr>
          <p:cNvSpPr>
            <a:spLocks noGrp="1" noChangeArrowheads="1"/>
          </p:cNvSpPr>
          <p:nvPr>
            <p:ph type="body" idx="1"/>
          </p:nvPr>
        </p:nvSpPr>
        <p:spPr>
          <a:xfrm>
            <a:off x="457200" y="1676400"/>
            <a:ext cx="6096000" cy="4876800"/>
          </a:xfrm>
        </p:spPr>
        <p:txBody>
          <a:bodyPr/>
          <a:lstStyle/>
          <a:p>
            <a:pPr marL="255588" indent="-153988">
              <a:spcBef>
                <a:spcPct val="0"/>
              </a:spcBef>
              <a:spcAft>
                <a:spcPts val="1200"/>
              </a:spcAft>
              <a:buFont typeface="Arial" panose="020B0604020202020204" pitchFamily="34" charset="0"/>
              <a:buChar char="•"/>
            </a:pPr>
            <a:r>
              <a:rPr lang="el-GR" altLang="el-GR" sz="3000" dirty="0">
                <a:latin typeface="Arial" panose="020B0604020202020204" pitchFamily="34" charset="0"/>
                <a:cs typeface="Arial" panose="020B0604020202020204" pitchFamily="34" charset="0"/>
                <a:sym typeface="Arial" panose="020B0604020202020204" pitchFamily="34" charset="0"/>
              </a:rPr>
              <a:t>Άλλοι τύποι υπολογιστών</a:t>
            </a:r>
            <a:endParaRPr lang="en-US" altLang="el-GR" sz="3000" dirty="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rPr>
              <a:t>Mainframe</a:t>
            </a:r>
          </a:p>
          <a:p>
            <a:pPr lvl="1">
              <a:spcBef>
                <a:spcPct val="0"/>
              </a:spcBef>
              <a:spcAft>
                <a:spcPts val="1200"/>
              </a:spcAft>
              <a:buFont typeface="Arial" panose="020B0604020202020204" pitchFamily="34" charset="0"/>
              <a:buChar char="–"/>
            </a:pPr>
            <a:r>
              <a:rPr lang="el-GR" altLang="el-GR" dirty="0" err="1">
                <a:solidFill>
                  <a:srgbClr val="000000"/>
                </a:solidFill>
                <a:latin typeface="Arial" panose="020B0604020202020204" pitchFamily="34" charset="0"/>
                <a:cs typeface="Arial" panose="020B0604020202020204" pitchFamily="34" charset="0"/>
                <a:sym typeface="Arial" panose="020B0604020202020204" pitchFamily="34" charset="0"/>
              </a:rPr>
              <a:t>Υπερυπολογιστής</a:t>
            </a:r>
            <a:endParaRPr lang="en-GB" altLang="el-GR"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n-GB" dirty="0">
                <a:solidFill>
                  <a:srgbClr val="000000"/>
                </a:solidFill>
                <a:latin typeface="HelveticaNeueLTW1G-Lt"/>
              </a:rPr>
              <a:t>E</a:t>
            </a:r>
            <a:r>
              <a:rPr lang="el-GR" sz="2800" dirty="0" err="1">
                <a:solidFill>
                  <a:srgbClr val="000000"/>
                </a:solidFill>
                <a:latin typeface="HelveticaNeueLTW1G-Lt"/>
              </a:rPr>
              <a:t>νσωματωμένος</a:t>
            </a:r>
            <a:r>
              <a:rPr lang="el-GR" sz="2800" dirty="0">
                <a:solidFill>
                  <a:srgbClr val="000000"/>
                </a:solidFill>
                <a:latin typeface="HelveticaNeueLTW1G-Lt"/>
              </a:rPr>
              <a:t> υπολογιστής</a:t>
            </a:r>
            <a:endPar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255588" indent="-153988">
              <a:spcBef>
                <a:spcPct val="0"/>
              </a:spcBef>
              <a:spcAft>
                <a:spcPts val="1200"/>
              </a:spcAft>
              <a:buFont typeface="Arial" panose="020B0604020202020204" pitchFamily="34" charset="0"/>
              <a:buChar char="•"/>
            </a:pPr>
            <a:endParaRPr lang="en-US" altLang="el-GR" dirty="0">
              <a:latin typeface="Arial" panose="020B0604020202020204" pitchFamily="34" charset="0"/>
              <a:cs typeface="Arial" panose="020B0604020202020204" pitchFamily="34" charset="0"/>
              <a:sym typeface="Arial" panose="020B0604020202020204" pitchFamily="34" charset="0"/>
            </a:endParaRPr>
          </a:p>
        </p:txBody>
      </p:sp>
      <p:pic>
        <p:nvPicPr>
          <p:cNvPr id="21508" name="Picture 2" descr="A large room filled with IBM supercomputer.&#10;Long description is available  in notes, Press F6">
            <a:extLst>
              <a:ext uri="{FF2B5EF4-FFF2-40B4-BE49-F238E27FC236}">
                <a16:creationId xmlns:a16="http://schemas.microsoft.com/office/drawing/2014/main" id="{BB87ACE1-9E62-BD7B-73DB-B46CCA839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114800"/>
            <a:ext cx="38385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242D27-8B57-D6FF-C8F2-7EF820BB4069}"/>
              </a:ext>
            </a:extLst>
          </p:cNvPr>
          <p:cNvSpPr>
            <a:spLocks noGrp="1"/>
          </p:cNvSpPr>
          <p:nvPr>
            <p:ph type="title"/>
          </p:nvPr>
        </p:nvSpPr>
        <p:spPr/>
        <p:txBody>
          <a:bodyPr/>
          <a:lstStyle/>
          <a:p>
            <a:pPr algn="ctr"/>
            <a:r>
              <a:rPr lang="el-GR" dirty="0"/>
              <a:t>Πως αντιλαμβανόμαστε το χρώμα - Βίντεο</a:t>
            </a:r>
          </a:p>
        </p:txBody>
      </p:sp>
      <p:sp>
        <p:nvSpPr>
          <p:cNvPr id="3" name="Θέση περιεχομένου 2">
            <a:extLst>
              <a:ext uri="{FF2B5EF4-FFF2-40B4-BE49-F238E27FC236}">
                <a16:creationId xmlns:a16="http://schemas.microsoft.com/office/drawing/2014/main" id="{D2381A34-50B6-E375-5EEB-AAF5CF4C90C1}"/>
              </a:ext>
            </a:extLst>
          </p:cNvPr>
          <p:cNvSpPr>
            <a:spLocks noGrp="1"/>
          </p:cNvSpPr>
          <p:nvPr>
            <p:ph idx="1"/>
          </p:nvPr>
        </p:nvSpPr>
        <p:spPr/>
        <p:txBody>
          <a:bodyPr/>
          <a:lstStyle/>
          <a:p>
            <a:pPr marL="0" indent="0">
              <a:buNone/>
            </a:pPr>
            <a:r>
              <a:rPr lang="en-US" b="1" i="0" dirty="0">
                <a:solidFill>
                  <a:srgbClr val="0F0F0F"/>
                </a:solidFill>
                <a:effectLst/>
                <a:latin typeface="YouTube Sans"/>
              </a:rPr>
              <a:t>How we see color - Colm Kelleher</a:t>
            </a:r>
          </a:p>
          <a:p>
            <a:pPr marL="0" indent="0">
              <a:buNone/>
            </a:pPr>
            <a:r>
              <a:rPr lang="el-GR" dirty="0"/>
              <a:t> </a:t>
            </a:r>
            <a:r>
              <a:rPr lang="en-US" dirty="0">
                <a:hlinkClick r:id="rId2"/>
              </a:rPr>
              <a:t>https://youtu.be/l8_fZPHasdo?t=16</a:t>
            </a:r>
            <a:endParaRPr lang="el-GR" dirty="0"/>
          </a:p>
          <a:p>
            <a:pPr marL="0" indent="0">
              <a:buNone/>
            </a:pPr>
            <a:endParaRPr lang="el-GR" dirty="0"/>
          </a:p>
          <a:p>
            <a:pPr marL="0" indent="0">
              <a:buNone/>
            </a:pPr>
            <a:r>
              <a:rPr lang="en-GB" b="1" dirty="0">
                <a:solidFill>
                  <a:srgbClr val="0F0F0F"/>
                </a:solidFill>
                <a:latin typeface="YouTube Sans"/>
              </a:rPr>
              <a:t>American Museum of Natural History</a:t>
            </a:r>
            <a:endParaRPr lang="el-GR" b="1" dirty="0">
              <a:solidFill>
                <a:srgbClr val="0F0F0F"/>
              </a:solidFill>
              <a:latin typeface="YouTube Sans"/>
            </a:endParaRPr>
          </a:p>
          <a:p>
            <a:pPr marL="0" indent="0">
              <a:buNone/>
            </a:pPr>
            <a:r>
              <a:rPr lang="en-US" dirty="0"/>
              <a:t>https://www.amnh.org/explore/ology/brain/seeing-color</a:t>
            </a:r>
            <a:endParaRPr lang="el-GR" dirty="0"/>
          </a:p>
        </p:txBody>
      </p:sp>
    </p:spTree>
    <p:extLst>
      <p:ext uri="{BB962C8B-B14F-4D97-AF65-F5344CB8AC3E}">
        <p14:creationId xmlns:p14="http://schemas.microsoft.com/office/powerpoint/2010/main" val="19380725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1F342D-CA83-2498-73A1-0E9C9D93F202}"/>
              </a:ext>
            </a:extLst>
          </p:cNvPr>
          <p:cNvSpPr>
            <a:spLocks noGrp="1"/>
          </p:cNvSpPr>
          <p:nvPr>
            <p:ph type="title"/>
          </p:nvPr>
        </p:nvSpPr>
        <p:spPr>
          <a:xfrm>
            <a:off x="1115616" y="2636912"/>
            <a:ext cx="7313612" cy="1143000"/>
          </a:xfrm>
        </p:spPr>
        <p:txBody>
          <a:bodyPr/>
          <a:lstStyle/>
          <a:p>
            <a:pPr algn="ctr"/>
            <a:r>
              <a:rPr lang="el-GR" sz="5400" dirty="0"/>
              <a:t>Οθόνες Η/Υ</a:t>
            </a:r>
          </a:p>
        </p:txBody>
      </p:sp>
    </p:spTree>
    <p:extLst>
      <p:ext uri="{BB962C8B-B14F-4D97-AF65-F5344CB8AC3E}">
        <p14:creationId xmlns:p14="http://schemas.microsoft.com/office/powerpoint/2010/main" val="5707736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1179CB0-A669-5804-D095-FD45A0160711}"/>
              </a:ext>
            </a:extLst>
          </p:cNvPr>
          <p:cNvSpPr>
            <a:spLocks noGrp="1" noChangeArrowheads="1"/>
          </p:cNvSpPr>
          <p:nvPr>
            <p:ph type="title"/>
          </p:nvPr>
        </p:nvSpPr>
        <p:spPr/>
        <p:txBody>
          <a:bodyPr/>
          <a:lstStyle/>
          <a:p>
            <a:pPr eaLnBrk="1" hangingPunct="1"/>
            <a:r>
              <a:rPr lang="en-US" altLang="el-GR"/>
              <a:t>CRT</a:t>
            </a:r>
            <a:endParaRPr lang="el-GR" altLang="el-GR"/>
          </a:p>
        </p:txBody>
      </p:sp>
      <p:pic>
        <p:nvPicPr>
          <p:cNvPr id="119811" name="Picture 4" descr="crt">
            <a:extLst>
              <a:ext uri="{FF2B5EF4-FFF2-40B4-BE49-F238E27FC236}">
                <a16:creationId xmlns:a16="http://schemas.microsoft.com/office/drawing/2014/main" id="{E601DBA1-ACD6-D972-15D8-FDB2B76CD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84313"/>
            <a:ext cx="640873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77F3DE26-BE9E-E47C-3029-9459D1700F2C}"/>
              </a:ext>
            </a:extLst>
          </p:cNvPr>
          <p:cNvSpPr>
            <a:spLocks noGrp="1" noChangeArrowheads="1"/>
          </p:cNvSpPr>
          <p:nvPr>
            <p:ph type="title"/>
          </p:nvPr>
        </p:nvSpPr>
        <p:spPr/>
        <p:txBody>
          <a:bodyPr/>
          <a:lstStyle/>
          <a:p>
            <a:pPr eaLnBrk="1" hangingPunct="1"/>
            <a:r>
              <a:rPr lang="en-US" altLang="el-GR"/>
              <a:t>CRT (</a:t>
            </a:r>
            <a:r>
              <a:rPr lang="el-GR" altLang="el-GR"/>
              <a:t>παλαιότερες οθόνες)</a:t>
            </a:r>
          </a:p>
        </p:txBody>
      </p:sp>
      <p:pic>
        <p:nvPicPr>
          <p:cNvPr id="120835" name="Picture 4">
            <a:extLst>
              <a:ext uri="{FF2B5EF4-FFF2-40B4-BE49-F238E27FC236}">
                <a16:creationId xmlns:a16="http://schemas.microsoft.com/office/drawing/2014/main" id="{273371C1-2BA5-B334-D121-30B8296AD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09" t="37500" r="54431" b="21875"/>
          <a:stretch>
            <a:fillRect/>
          </a:stretch>
        </p:blipFill>
        <p:spPr bwMode="auto">
          <a:xfrm>
            <a:off x="827088" y="2492375"/>
            <a:ext cx="367347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5">
            <a:extLst>
              <a:ext uri="{FF2B5EF4-FFF2-40B4-BE49-F238E27FC236}">
                <a16:creationId xmlns:a16="http://schemas.microsoft.com/office/drawing/2014/main" id="{FB4F6C8A-1293-1F6B-4F10-9BA563800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399" t="25000" r="4033" b="15625"/>
          <a:stretch>
            <a:fillRect/>
          </a:stretch>
        </p:blipFill>
        <p:spPr bwMode="auto">
          <a:xfrm>
            <a:off x="4643438" y="2420938"/>
            <a:ext cx="3744912"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C69497E-248A-3A98-FBC1-6DA8A8B83195}"/>
              </a:ext>
            </a:extLst>
          </p:cNvPr>
          <p:cNvSpPr>
            <a:spLocks noGrp="1" noChangeArrowheads="1"/>
          </p:cNvSpPr>
          <p:nvPr>
            <p:ph type="title"/>
          </p:nvPr>
        </p:nvSpPr>
        <p:spPr/>
        <p:txBody>
          <a:bodyPr/>
          <a:lstStyle/>
          <a:p>
            <a:pPr eaLnBrk="1" hangingPunct="1"/>
            <a:r>
              <a:rPr lang="en-US" altLang="el-GR"/>
              <a:t>CRT</a:t>
            </a:r>
            <a:endParaRPr lang="el-GR" altLang="el-GR"/>
          </a:p>
        </p:txBody>
      </p:sp>
      <p:pic>
        <p:nvPicPr>
          <p:cNvPr id="121859" name="Picture 4" descr="750px-CRT_color_enhanced">
            <a:extLst>
              <a:ext uri="{FF2B5EF4-FFF2-40B4-BE49-F238E27FC236}">
                <a16:creationId xmlns:a16="http://schemas.microsoft.com/office/drawing/2014/main" id="{D35C61D1-9093-66D0-08C0-A0494A87B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916113"/>
            <a:ext cx="496887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6E0B4E-6010-AA2A-4A0A-4F119619645E}"/>
              </a:ext>
            </a:extLst>
          </p:cNvPr>
          <p:cNvSpPr>
            <a:spLocks noGrp="1"/>
          </p:cNvSpPr>
          <p:nvPr>
            <p:ph type="title"/>
          </p:nvPr>
        </p:nvSpPr>
        <p:spPr>
          <a:xfrm>
            <a:off x="1619672" y="2564904"/>
            <a:ext cx="7313612" cy="1143000"/>
          </a:xfrm>
        </p:spPr>
        <p:txBody>
          <a:bodyPr/>
          <a:lstStyle/>
          <a:p>
            <a:r>
              <a:rPr lang="en-GB" dirty="0"/>
              <a:t>LCD </a:t>
            </a:r>
            <a:r>
              <a:rPr lang="el-GR" dirty="0"/>
              <a:t>Οθόνες</a:t>
            </a:r>
          </a:p>
        </p:txBody>
      </p:sp>
    </p:spTree>
    <p:extLst>
      <p:ext uri="{BB962C8B-B14F-4D97-AF65-F5344CB8AC3E}">
        <p14:creationId xmlns:p14="http://schemas.microsoft.com/office/powerpoint/2010/main" val="29127655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A747835-A60B-BEBE-8AE6-0930CF60C57D}"/>
              </a:ext>
            </a:extLst>
          </p:cNvPr>
          <p:cNvSpPr>
            <a:spLocks noGrp="1" noChangeArrowheads="1"/>
          </p:cNvSpPr>
          <p:nvPr>
            <p:ph type="title"/>
          </p:nvPr>
        </p:nvSpPr>
        <p:spPr/>
        <p:txBody>
          <a:bodyPr/>
          <a:lstStyle/>
          <a:p>
            <a:pPr eaLnBrk="1" hangingPunct="1"/>
            <a:r>
              <a:rPr lang="en-US" altLang="el-GR"/>
              <a:t>LCD</a:t>
            </a:r>
            <a:endParaRPr lang="el-GR" altLang="el-GR"/>
          </a:p>
        </p:txBody>
      </p:sp>
      <p:pic>
        <p:nvPicPr>
          <p:cNvPr id="124931" name="Picture 5">
            <a:extLst>
              <a:ext uri="{FF2B5EF4-FFF2-40B4-BE49-F238E27FC236}">
                <a16:creationId xmlns:a16="http://schemas.microsoft.com/office/drawing/2014/main" id="{0B5FBB92-CAC3-3589-7DB9-13F843252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109" t="38194" r="28764" b="15332"/>
          <a:stretch>
            <a:fillRect/>
          </a:stretch>
        </p:blipFill>
        <p:spPr bwMode="auto">
          <a:xfrm>
            <a:off x="1547813" y="1916113"/>
            <a:ext cx="6481762"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2A91DE86-FD13-DDA2-DB97-104D91FB44E2}"/>
              </a:ext>
            </a:extLst>
          </p:cNvPr>
          <p:cNvSpPr>
            <a:spLocks noGrp="1" noChangeArrowheads="1"/>
          </p:cNvSpPr>
          <p:nvPr>
            <p:ph type="title"/>
          </p:nvPr>
        </p:nvSpPr>
        <p:spPr/>
        <p:txBody>
          <a:bodyPr/>
          <a:lstStyle/>
          <a:p>
            <a:pPr eaLnBrk="1" hangingPunct="1"/>
            <a:r>
              <a:rPr lang="en-US" altLang="el-GR"/>
              <a:t>LCD</a:t>
            </a:r>
            <a:endParaRPr lang="el-GR" altLang="el-GR"/>
          </a:p>
        </p:txBody>
      </p:sp>
      <p:sp>
        <p:nvSpPr>
          <p:cNvPr id="125955" name="Rectangle 3">
            <a:extLst>
              <a:ext uri="{FF2B5EF4-FFF2-40B4-BE49-F238E27FC236}">
                <a16:creationId xmlns:a16="http://schemas.microsoft.com/office/drawing/2014/main" id="{95D3DA87-E76D-ED5F-6E70-41FE4F0973C1}"/>
              </a:ext>
            </a:extLst>
          </p:cNvPr>
          <p:cNvSpPr>
            <a:spLocks noGrp="1" noChangeArrowheads="1"/>
          </p:cNvSpPr>
          <p:nvPr>
            <p:ph idx="1"/>
          </p:nvPr>
        </p:nvSpPr>
        <p:spPr/>
        <p:txBody>
          <a:bodyPr/>
          <a:lstStyle/>
          <a:p>
            <a:pPr eaLnBrk="1" hangingPunct="1">
              <a:lnSpc>
                <a:spcPct val="90000"/>
              </a:lnSpc>
            </a:pPr>
            <a:r>
              <a:rPr lang="el-GR" altLang="el-GR" sz="2100"/>
              <a:t>Αποτελούνται  από  δύο  φύλλα  κατασκευασµένα  από  υλικό  που µπορεί  να  πολωθεί, µεταξύ  των  οποίων  υπάρχει  διάλυµα  υγρών  κρυστάλλων.  Οι  κρύσταλλοι  στοιχίζονται µε τέτοιο τρόπο ώστε το φως να µη µπορεί να  περάσει  ανάµεσα  τους.  Κάθε  κρύσταλλος  εποµένως  λειτουργεί σαν ένας διακόπτης που επιτρέπει ή εµποδίζει  το φως να περάσει</a:t>
            </a:r>
            <a:r>
              <a:rPr lang="en-US" altLang="el-GR" sz="2100"/>
              <a:t> </a:t>
            </a:r>
            <a:r>
              <a:rPr lang="el-GR" altLang="el-GR" sz="2100"/>
              <a:t>και να οδηγηθεί στα </a:t>
            </a:r>
            <a:r>
              <a:rPr lang="en-US" altLang="el-GR" sz="2100"/>
              <a:t>pixels</a:t>
            </a:r>
          </a:p>
          <a:p>
            <a:pPr eaLnBrk="1" hangingPunct="1">
              <a:lnSpc>
                <a:spcPct val="90000"/>
              </a:lnSpc>
            </a:pPr>
            <a:r>
              <a:rPr lang="en-US" altLang="el-GR" sz="2100"/>
              <a:t>To </a:t>
            </a:r>
            <a:r>
              <a:rPr lang="el-GR" altLang="el-GR" sz="2100"/>
              <a:t>κάθε </a:t>
            </a:r>
            <a:r>
              <a:rPr lang="en-US" altLang="el-GR" sz="2100"/>
              <a:t>pixel </a:t>
            </a:r>
            <a:r>
              <a:rPr lang="el-GR" altLang="el-GR" sz="2100"/>
              <a:t>αποτελείται από 3 υπο </a:t>
            </a:r>
            <a:r>
              <a:rPr lang="en-US" altLang="el-GR" sz="2100"/>
              <a:t>pixels </a:t>
            </a:r>
            <a:r>
              <a:rPr lang="el-GR" altLang="el-GR" sz="2100"/>
              <a:t>(όπως και στην οθόνη καθοδικού σωλήνα)</a:t>
            </a:r>
            <a:r>
              <a:rPr lang="en-US" altLang="el-GR" sz="2100"/>
              <a:t>, </a:t>
            </a:r>
            <a:r>
              <a:rPr lang="el-GR" altLang="el-GR" sz="2100"/>
              <a:t>1 για κάθε βασικό χρώμα (κόκκινο,πράσινο,μπλέ)</a:t>
            </a:r>
          </a:p>
          <a:p>
            <a:pPr eaLnBrk="1" hangingPunct="1">
              <a:lnSpc>
                <a:spcPct val="90000"/>
              </a:lnSpc>
            </a:pPr>
            <a:r>
              <a:rPr lang="el-GR" altLang="el-GR" sz="2100"/>
              <a:t>Ανάλογα με το φώς που πέφτει πάνω στα 3 υπο </a:t>
            </a:r>
            <a:r>
              <a:rPr lang="en-US" altLang="el-GR" sz="2100"/>
              <a:t>pixels </a:t>
            </a:r>
            <a:r>
              <a:rPr lang="el-GR" altLang="el-GR" sz="2100"/>
              <a:t>δημιουργείται και ο χρωματισμός του </a:t>
            </a:r>
            <a:r>
              <a:rPr lang="en-US" altLang="el-GR" sz="2100"/>
              <a:t>pixel.</a:t>
            </a:r>
            <a:endParaRPr lang="el-GR" altLang="el-GR" sz="21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D34F43-D9BD-18C8-FB1F-B7D32790B40A}"/>
              </a:ext>
            </a:extLst>
          </p:cNvPr>
          <p:cNvSpPr>
            <a:spLocks noGrp="1"/>
          </p:cNvSpPr>
          <p:nvPr>
            <p:ph type="title"/>
          </p:nvPr>
        </p:nvSpPr>
        <p:spPr/>
        <p:txBody>
          <a:bodyPr/>
          <a:lstStyle/>
          <a:p>
            <a:r>
              <a:rPr lang="el-GR" dirty="0" err="1"/>
              <a:t>Υπο-εικονοστοιχεία</a:t>
            </a:r>
            <a:r>
              <a:rPr lang="el-GR" dirty="0"/>
              <a:t> - </a:t>
            </a:r>
            <a:r>
              <a:rPr lang="en-GB" dirty="0"/>
              <a:t>Sub-Pixels</a:t>
            </a:r>
            <a:endParaRPr lang="el-GR" dirty="0"/>
          </a:p>
        </p:txBody>
      </p:sp>
      <p:pic>
        <p:nvPicPr>
          <p:cNvPr id="175106" name="Picture 2" descr="Sub-Pixel, Gamma Correct Font Rendering – PureDev Software">
            <a:extLst>
              <a:ext uri="{FF2B5EF4-FFF2-40B4-BE49-F238E27FC236}">
                <a16:creationId xmlns:a16="http://schemas.microsoft.com/office/drawing/2014/main" id="{20DA5620-61CF-80F1-F0C9-2DFB65E442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0" b="7392"/>
          <a:stretch/>
        </p:blipFill>
        <p:spPr bwMode="auto">
          <a:xfrm>
            <a:off x="1475656" y="1916832"/>
            <a:ext cx="6707815"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3420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047F9FD2-AC41-9A4F-83CA-3B08B26267BC}"/>
              </a:ext>
            </a:extLst>
          </p:cNvPr>
          <p:cNvSpPr>
            <a:spLocks noGrp="1" noChangeArrowheads="1"/>
          </p:cNvSpPr>
          <p:nvPr>
            <p:ph type="title"/>
          </p:nvPr>
        </p:nvSpPr>
        <p:spPr/>
        <p:txBody>
          <a:bodyPr/>
          <a:lstStyle/>
          <a:p>
            <a:pPr eaLnBrk="1" hangingPunct="1"/>
            <a:r>
              <a:rPr lang="en-US" altLang="el-GR"/>
              <a:t>LCD Videos</a:t>
            </a:r>
            <a:endParaRPr lang="el-GR" altLang="el-GR"/>
          </a:p>
        </p:txBody>
      </p:sp>
      <p:sp>
        <p:nvSpPr>
          <p:cNvPr id="92163" name="Rectangle 3">
            <a:extLst>
              <a:ext uri="{FF2B5EF4-FFF2-40B4-BE49-F238E27FC236}">
                <a16:creationId xmlns:a16="http://schemas.microsoft.com/office/drawing/2014/main" id="{EBF9A330-AAD4-02FC-C9FB-4C917A0A8E8B}"/>
              </a:ext>
            </a:extLst>
          </p:cNvPr>
          <p:cNvSpPr>
            <a:spLocks noGrp="1" noChangeArrowheads="1"/>
          </p:cNvSpPr>
          <p:nvPr>
            <p:ph idx="1"/>
          </p:nvPr>
        </p:nvSpPr>
        <p:spPr/>
        <p:txBody>
          <a:bodyPr/>
          <a:lstStyle/>
          <a:p>
            <a:pPr eaLnBrk="1" hangingPunct="1">
              <a:defRPr/>
            </a:pPr>
            <a:r>
              <a:rPr lang="en-GB" altLang="el-GR" sz="2000" b="1" dirty="0">
                <a:solidFill>
                  <a:schemeClr val="tx2"/>
                </a:solidFill>
              </a:rPr>
              <a:t>See how LCD </a:t>
            </a:r>
            <a:r>
              <a:rPr lang="en-US" altLang="el-GR" sz="2000" b="1" dirty="0">
                <a:solidFill>
                  <a:schemeClr val="tx2"/>
                </a:solidFill>
              </a:rPr>
              <a:t>works</a:t>
            </a:r>
          </a:p>
          <a:p>
            <a:pPr marL="0" indent="0" eaLnBrk="1" hangingPunct="1">
              <a:buFont typeface="Wingdings" panose="05000000000000000000" pitchFamily="2" charset="2"/>
              <a:buNone/>
              <a:defRPr/>
            </a:pPr>
            <a:r>
              <a:rPr lang="en-GB" altLang="el-GR" sz="2000" dirty="0">
                <a:solidFill>
                  <a:schemeClr val="tx2"/>
                </a:solidFill>
              </a:rPr>
              <a:t>https://www.youtube.com/watch?v=0B79dGR19Tg</a:t>
            </a:r>
          </a:p>
          <a:p>
            <a:pPr eaLnBrk="1" hangingPunct="1">
              <a:defRPr/>
            </a:pPr>
            <a:endParaRPr lang="en-GB" altLang="el-GR" dirty="0">
              <a:solidFill>
                <a:schemeClr val="tx2"/>
              </a:solidFill>
            </a:endParaRPr>
          </a:p>
          <a:p>
            <a:pPr eaLnBrk="1" hangingPunct="1">
              <a:defRPr/>
            </a:pPr>
            <a:r>
              <a:rPr lang="en-US" altLang="el-GR" sz="2000" b="1" dirty="0">
                <a:solidFill>
                  <a:schemeClr val="tx2"/>
                </a:solidFill>
              </a:rPr>
              <a:t>FT / LCD Monitor - How it works! (3D) Animation)</a:t>
            </a:r>
          </a:p>
          <a:p>
            <a:pPr marL="0" indent="0" eaLnBrk="1" hangingPunct="1">
              <a:buFont typeface="Wingdings" panose="05000000000000000000" pitchFamily="2" charset="2"/>
              <a:buNone/>
              <a:defRPr/>
            </a:pPr>
            <a:r>
              <a:rPr lang="el-GR" altLang="el-GR" sz="2000" dirty="0">
                <a:solidFill>
                  <a:schemeClr val="tx2"/>
                </a:solidFill>
                <a:hlinkClick r:id="rId2"/>
              </a:rPr>
              <a:t>http://www.youtube.com/watch?v=k7xGQKpQAWw</a:t>
            </a:r>
            <a:endParaRPr lang="en-GB" altLang="el-GR" sz="2000" dirty="0">
              <a:solidFill>
                <a:schemeClr val="tx2"/>
              </a:solidFill>
            </a:endParaRPr>
          </a:p>
          <a:p>
            <a:pPr marL="0" indent="0" eaLnBrk="1" hangingPunct="1">
              <a:buFont typeface="Wingdings" panose="05000000000000000000" pitchFamily="2" charset="2"/>
              <a:buNone/>
              <a:defRPr/>
            </a:pPr>
            <a:endParaRPr lang="en-GB" altLang="el-GR" sz="2000" dirty="0">
              <a:solidFill>
                <a:schemeClr val="tx2"/>
              </a:solidFill>
            </a:endParaRPr>
          </a:p>
          <a:p>
            <a:pPr marL="0" indent="0" eaLnBrk="1" hangingPunct="1">
              <a:buFont typeface="Wingdings" panose="05000000000000000000" pitchFamily="2" charset="2"/>
              <a:buNone/>
              <a:defRPr/>
            </a:pPr>
            <a:r>
              <a:rPr lang="en-GB" altLang="el-GR" sz="2000" dirty="0">
                <a:solidFill>
                  <a:schemeClr val="tx2"/>
                </a:solidFill>
              </a:rPr>
              <a:t>How Pixels work</a:t>
            </a:r>
          </a:p>
          <a:p>
            <a:pPr marL="0" indent="0" eaLnBrk="1" hangingPunct="1">
              <a:buFont typeface="Wingdings" panose="05000000000000000000" pitchFamily="2" charset="2"/>
              <a:buNone/>
              <a:defRPr/>
            </a:pPr>
            <a:r>
              <a:rPr lang="en-US" altLang="el-GR" sz="2000" dirty="0">
                <a:solidFill>
                  <a:schemeClr val="tx2"/>
                </a:solidFill>
                <a:hlinkClick r:id="rId3"/>
              </a:rPr>
              <a:t>https://www.youtube.com/watch?v=0B79dGR19Tg</a:t>
            </a:r>
            <a:endParaRPr lang="en-US" altLang="el-GR" sz="2000" dirty="0">
              <a:solidFill>
                <a:schemeClr val="tx2"/>
              </a:solidFill>
            </a:endParaRPr>
          </a:p>
          <a:p>
            <a:pPr marL="0" indent="0" eaLnBrk="1" hangingPunct="1">
              <a:buFont typeface="Wingdings" panose="05000000000000000000" pitchFamily="2" charset="2"/>
              <a:buNone/>
              <a:defRPr/>
            </a:pPr>
            <a:endParaRPr lang="en-US" altLang="el-GR" sz="2000" dirty="0">
              <a:solidFill>
                <a:schemeClr val="tx2"/>
              </a:solidFill>
            </a:endParaRPr>
          </a:p>
          <a:p>
            <a:pPr marL="0" indent="0" eaLnBrk="1" hangingPunct="1">
              <a:buFont typeface="Wingdings" panose="05000000000000000000" pitchFamily="2" charset="2"/>
              <a:buNone/>
              <a:defRPr/>
            </a:pPr>
            <a:r>
              <a:rPr lang="en-US" altLang="el-GR" sz="2000" dirty="0">
                <a:solidFill>
                  <a:schemeClr val="tx2"/>
                </a:solidFill>
              </a:rPr>
              <a:t>How OLED works</a:t>
            </a:r>
          </a:p>
          <a:p>
            <a:pPr marL="0" indent="0" eaLnBrk="1" hangingPunct="1">
              <a:buFont typeface="Wingdings" panose="05000000000000000000" pitchFamily="2" charset="2"/>
              <a:buNone/>
              <a:defRPr/>
            </a:pPr>
            <a:r>
              <a:rPr lang="en-US" altLang="el-GR" sz="2000" dirty="0">
                <a:solidFill>
                  <a:schemeClr val="tx2"/>
                </a:solidFill>
              </a:rPr>
              <a:t>https://youtu.be/xAMhX3Drq14</a:t>
            </a:r>
            <a:endParaRPr lang="el-GR" altLang="el-GR" sz="2000" dirty="0">
              <a:solidFill>
                <a:schemeClr val="tx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568D35-71D1-4BAE-0DD0-7B6A9093AF69}"/>
              </a:ext>
            </a:extLst>
          </p:cNvPr>
          <p:cNvSpPr>
            <a:spLocks noGrp="1"/>
          </p:cNvSpPr>
          <p:nvPr>
            <p:ph type="title"/>
          </p:nvPr>
        </p:nvSpPr>
        <p:spPr>
          <a:xfrm>
            <a:off x="827584" y="908720"/>
            <a:ext cx="8229600" cy="1097279"/>
          </a:xfrm>
        </p:spPr>
        <p:txBody>
          <a:bodyPr/>
          <a:lstStyle/>
          <a:p>
            <a:r>
              <a:rPr lang="el-GR" sz="3600" dirty="0"/>
              <a:t>Άλλοι τύποι υπολογιστών περιλαμβάνουν</a:t>
            </a:r>
            <a:r>
              <a:rPr lang="en-US" sz="3600" dirty="0"/>
              <a:t>:</a:t>
            </a:r>
            <a:br>
              <a:rPr lang="en-US" sz="3600" dirty="0"/>
            </a:br>
            <a:endParaRPr lang="el-GR" dirty="0"/>
          </a:p>
        </p:txBody>
      </p:sp>
      <p:sp>
        <p:nvSpPr>
          <p:cNvPr id="3" name="Θέση κειμένου 2">
            <a:extLst>
              <a:ext uri="{FF2B5EF4-FFF2-40B4-BE49-F238E27FC236}">
                <a16:creationId xmlns:a16="http://schemas.microsoft.com/office/drawing/2014/main" id="{91E85D32-78A1-34FC-B30A-1240FB6E3A63}"/>
              </a:ext>
            </a:extLst>
          </p:cNvPr>
          <p:cNvSpPr>
            <a:spLocks noGrp="1"/>
          </p:cNvSpPr>
          <p:nvPr>
            <p:ph type="body" idx="1"/>
          </p:nvPr>
        </p:nvSpPr>
        <p:spPr/>
        <p:txBody>
          <a:bodyPr/>
          <a:lstStyle/>
          <a:p>
            <a:pPr marL="285750" indent="-285750">
              <a:buFont typeface="Arial" panose="020B0604020202020204" pitchFamily="34" charset="0"/>
              <a:buChar char="•"/>
              <a:defRPr/>
            </a:pPr>
            <a:r>
              <a:rPr lang="el-GR" sz="1800" b="1" dirty="0">
                <a:solidFill>
                  <a:srgbClr val="000000"/>
                </a:solidFill>
                <a:latin typeface="HelveticaNeueLTW1G-Lt"/>
              </a:rPr>
              <a:t>Το </a:t>
            </a:r>
            <a:r>
              <a:rPr lang="el-GR" sz="1800" b="1" dirty="0" err="1">
                <a:solidFill>
                  <a:srgbClr val="000000"/>
                </a:solidFill>
                <a:latin typeface="HelveticaNeueLTW1G-Lt"/>
              </a:rPr>
              <a:t>mainframe</a:t>
            </a:r>
            <a:r>
              <a:rPr lang="el-GR" sz="1800" b="1" dirty="0">
                <a:solidFill>
                  <a:srgbClr val="000000"/>
                </a:solidFill>
                <a:latin typeface="HelveticaNeueLTW1G-Lt"/>
              </a:rPr>
              <a:t> </a:t>
            </a:r>
            <a:r>
              <a:rPr lang="el-GR" sz="1800" dirty="0">
                <a:solidFill>
                  <a:srgbClr val="000000"/>
                </a:solidFill>
                <a:latin typeface="HelveticaNeueLTW1G-Lt"/>
              </a:rPr>
              <a:t>είναι ένας μεγάλος και ακριβός υπολογιστής που υποστηρίζει πολλούς χρήστες ταυτόχρονα</a:t>
            </a:r>
            <a:r>
              <a:rPr lang="en-US" sz="1800" dirty="0">
                <a:solidFill>
                  <a:srgbClr val="000000"/>
                </a:solidFill>
                <a:latin typeface="HelveticaNeueLTW1G-Lt"/>
              </a:rPr>
              <a:t>. </a:t>
            </a:r>
            <a:r>
              <a:rPr lang="el-GR" sz="1800" dirty="0">
                <a:solidFill>
                  <a:srgbClr val="000000"/>
                </a:solidFill>
                <a:latin typeface="HelveticaNeueLTW1G-Lt"/>
              </a:rPr>
              <a:t>Τα </a:t>
            </a:r>
            <a:r>
              <a:rPr lang="el-GR" sz="1800" dirty="0" err="1">
                <a:solidFill>
                  <a:srgbClr val="000000"/>
                </a:solidFill>
                <a:latin typeface="HelveticaNeueLTW1G-Lt"/>
              </a:rPr>
              <a:t>mainframe</a:t>
            </a:r>
            <a:r>
              <a:rPr lang="el-GR" sz="1800" dirty="0">
                <a:solidFill>
                  <a:srgbClr val="000000"/>
                </a:solidFill>
                <a:latin typeface="HelveticaNeueLTW1G-Lt"/>
              </a:rPr>
              <a:t> συχνά χρησιμοποιούνται σε επιχειρήσεις που διαχειρίζονται μεγάλες ποσότητες δεδομένων.</a:t>
            </a:r>
            <a:endParaRPr lang="en-US" sz="1800" dirty="0">
              <a:solidFill>
                <a:srgbClr val="000000"/>
              </a:solidFill>
              <a:latin typeface="HelveticaNeueLTW1G-Lt"/>
            </a:endParaRPr>
          </a:p>
          <a:p>
            <a:pPr marL="285750" indent="-285750">
              <a:buFont typeface="Arial" panose="020B0604020202020204" pitchFamily="34" charset="0"/>
              <a:buChar char="•"/>
              <a:defRPr/>
            </a:pPr>
            <a:r>
              <a:rPr lang="el-GR" sz="1800" b="1" dirty="0">
                <a:solidFill>
                  <a:srgbClr val="000000"/>
                </a:solidFill>
                <a:latin typeface="HelveticaNeueLTW1G-Lt"/>
              </a:rPr>
              <a:t>Ο </a:t>
            </a:r>
            <a:r>
              <a:rPr lang="el-GR" sz="1800" b="1" dirty="0" err="1">
                <a:solidFill>
                  <a:srgbClr val="000000"/>
                </a:solidFill>
                <a:latin typeface="HelveticaNeueLTW1G-Lt"/>
              </a:rPr>
              <a:t>υπερυπολογιστής</a:t>
            </a:r>
            <a:r>
              <a:rPr lang="el-GR" sz="1800" b="1" dirty="0">
                <a:solidFill>
                  <a:srgbClr val="000000"/>
                </a:solidFill>
                <a:latin typeface="HelveticaNeueLTW1G-Lt"/>
              </a:rPr>
              <a:t> </a:t>
            </a:r>
            <a:r>
              <a:rPr lang="el-GR" sz="1800" dirty="0">
                <a:solidFill>
                  <a:srgbClr val="000000"/>
                </a:solidFill>
                <a:latin typeface="HelveticaNeueLTW1G-Lt"/>
              </a:rPr>
              <a:t>είναι ένας ειδικά σχεδιασμένος υπολογιστής ο οποίος μπορεί να εκτελεί σύνθετες πράξεις εξαιρετικά γρήγορα</a:t>
            </a:r>
            <a:r>
              <a:rPr lang="en-US" sz="1800" dirty="0">
                <a:solidFill>
                  <a:srgbClr val="000000"/>
                </a:solidFill>
                <a:latin typeface="HelveticaNeueLTW1G-Lt"/>
              </a:rPr>
              <a:t>. </a:t>
            </a:r>
            <a:r>
              <a:rPr lang="el-GR" sz="1800" dirty="0">
                <a:solidFill>
                  <a:srgbClr val="000000"/>
                </a:solidFill>
                <a:latin typeface="HelveticaNeueLTW1G-Lt"/>
              </a:rPr>
              <a:t>Οι </a:t>
            </a:r>
            <a:r>
              <a:rPr lang="el-GR" sz="1800" dirty="0" err="1">
                <a:solidFill>
                  <a:srgbClr val="000000"/>
                </a:solidFill>
                <a:latin typeface="HelveticaNeueLTW1G-Lt"/>
              </a:rPr>
              <a:t>υπερυπολογιστές</a:t>
            </a:r>
            <a:r>
              <a:rPr lang="el-GR" sz="1800" dirty="0">
                <a:solidFill>
                  <a:srgbClr val="000000"/>
                </a:solidFill>
                <a:latin typeface="HelveticaNeueLTW1G-Lt"/>
              </a:rPr>
              <a:t> χρησιμοποιούνται όταν είναι απαραίτητοι κάποιοι εντατικοί μαθηματικοί υπολογισμοί με μαθηματικές πράξεις.</a:t>
            </a:r>
            <a:endParaRPr lang="en-US" sz="1800" dirty="0">
              <a:solidFill>
                <a:srgbClr val="000000"/>
              </a:solidFill>
              <a:latin typeface="HelveticaNeueLTW1G-Lt"/>
            </a:endParaRPr>
          </a:p>
          <a:p>
            <a:pPr marL="285750" indent="-285750">
              <a:buFont typeface="Arial" panose="020B0604020202020204" pitchFamily="34" charset="0"/>
              <a:buChar char="•"/>
              <a:defRPr/>
            </a:pPr>
            <a:r>
              <a:rPr lang="el-GR" sz="1800" b="1" dirty="0">
                <a:solidFill>
                  <a:srgbClr val="000000"/>
                </a:solidFill>
                <a:latin typeface="HelveticaNeueLTW1G-Lt"/>
              </a:rPr>
              <a:t>Ο ενσωματωμένος </a:t>
            </a:r>
            <a:r>
              <a:rPr lang="el-GR" sz="1800" dirty="0">
                <a:solidFill>
                  <a:srgbClr val="000000"/>
                </a:solidFill>
                <a:latin typeface="HelveticaNeueLTW1G-Lt"/>
              </a:rPr>
              <a:t>υπολογιστής είναι ένα ειδικά σχεδιασμένο κύκλωμα υπολογιστή το οποίο βρίσκεται μέσα σε άλλη συσκευή, όπως το αυτοκίνητό σας.</a:t>
            </a:r>
            <a:endParaRPr lang="en-US" sz="1800" dirty="0"/>
          </a:p>
          <a:p>
            <a:endParaRPr lang="el-GR" dirty="0"/>
          </a:p>
        </p:txBody>
      </p:sp>
    </p:spTree>
    <p:extLst>
      <p:ext uri="{BB962C8B-B14F-4D97-AF65-F5344CB8AC3E}">
        <p14:creationId xmlns:p14="http://schemas.microsoft.com/office/powerpoint/2010/main" val="31827214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B80CD9D7-0990-CE8F-30A8-09DC0697105D}"/>
              </a:ext>
            </a:extLst>
          </p:cNvPr>
          <p:cNvSpPr>
            <a:spLocks noGrp="1" noChangeArrowheads="1"/>
          </p:cNvSpPr>
          <p:nvPr>
            <p:ph type="title"/>
          </p:nvPr>
        </p:nvSpPr>
        <p:spPr/>
        <p:txBody>
          <a:bodyPr/>
          <a:lstStyle/>
          <a:p>
            <a:pPr eaLnBrk="1" hangingPunct="1"/>
            <a:r>
              <a:rPr lang="en-US" altLang="el-GR"/>
              <a:t>LCD</a:t>
            </a:r>
            <a:endParaRPr lang="el-GR" altLang="el-GR"/>
          </a:p>
        </p:txBody>
      </p:sp>
      <p:sp>
        <p:nvSpPr>
          <p:cNvPr id="128003" name="Rectangle 3">
            <a:extLst>
              <a:ext uri="{FF2B5EF4-FFF2-40B4-BE49-F238E27FC236}">
                <a16:creationId xmlns:a16="http://schemas.microsoft.com/office/drawing/2014/main" id="{74208C86-8FAE-EE36-6589-C4E215538BB1}"/>
              </a:ext>
            </a:extLst>
          </p:cNvPr>
          <p:cNvSpPr>
            <a:spLocks noGrp="1" noChangeArrowheads="1"/>
          </p:cNvSpPr>
          <p:nvPr>
            <p:ph idx="1"/>
          </p:nvPr>
        </p:nvSpPr>
        <p:spPr/>
        <p:txBody>
          <a:bodyPr/>
          <a:lstStyle/>
          <a:p>
            <a:pPr eaLnBrk="1" hangingPunct="1"/>
            <a:r>
              <a:rPr lang="el-GR" altLang="el-GR" sz="2100"/>
              <a:t>Οι οθόνες LCD (Liquid Crystal Displays),  εµφανίστηκαν κυρίως  στους  φορητούς  υπολογιστές.  Είναι  επίπεδες, καθώς  δεν  περιέχουν  καθοδικό  σωλήνα.  Παράγουν µηδενική ακτινοβολία και καταναλώνουν πολύ λιγότερη ενέργεια σε σχέση µε τις καθιερωμένες οθόνες.</a:t>
            </a:r>
          </a:p>
        </p:txBody>
      </p:sp>
      <p:pic>
        <p:nvPicPr>
          <p:cNvPr id="128004" name="Picture 5" descr="LCD-TV">
            <a:extLst>
              <a:ext uri="{FF2B5EF4-FFF2-40B4-BE49-F238E27FC236}">
                <a16:creationId xmlns:a16="http://schemas.microsoft.com/office/drawing/2014/main" id="{9CC36182-8946-1E0F-2D77-90C45F2D3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88" y="4214813"/>
            <a:ext cx="321468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CFE4236F-851C-1116-C6CD-C1413ED1CECD}"/>
              </a:ext>
            </a:extLst>
          </p:cNvPr>
          <p:cNvSpPr>
            <a:spLocks noGrp="1" noChangeArrowheads="1"/>
          </p:cNvSpPr>
          <p:nvPr>
            <p:ph type="title"/>
          </p:nvPr>
        </p:nvSpPr>
        <p:spPr/>
        <p:txBody>
          <a:bodyPr/>
          <a:lstStyle/>
          <a:p>
            <a:pPr eaLnBrk="1" hangingPunct="1"/>
            <a:r>
              <a:rPr lang="el-GR" altLang="el-GR"/>
              <a:t>Χαρακτηριστικά Οθονών</a:t>
            </a:r>
          </a:p>
        </p:txBody>
      </p:sp>
      <p:sp>
        <p:nvSpPr>
          <p:cNvPr id="130051" name="Rectangle 3">
            <a:extLst>
              <a:ext uri="{FF2B5EF4-FFF2-40B4-BE49-F238E27FC236}">
                <a16:creationId xmlns:a16="http://schemas.microsoft.com/office/drawing/2014/main" id="{93E727E0-1584-5F69-4ABF-4FDF71406647}"/>
              </a:ext>
            </a:extLst>
          </p:cNvPr>
          <p:cNvSpPr>
            <a:spLocks noGrp="1" noChangeArrowheads="1"/>
          </p:cNvSpPr>
          <p:nvPr>
            <p:ph idx="1"/>
          </p:nvPr>
        </p:nvSpPr>
        <p:spPr/>
        <p:txBody>
          <a:bodyPr/>
          <a:lstStyle/>
          <a:p>
            <a:pPr eaLnBrk="1" hangingPunct="1"/>
            <a:r>
              <a:rPr lang="el-GR" altLang="el-GR"/>
              <a:t>Μέγεθος οθόνης</a:t>
            </a:r>
          </a:p>
          <a:p>
            <a:pPr eaLnBrk="1" hangingPunct="1"/>
            <a:r>
              <a:rPr lang="el-GR" altLang="el-GR"/>
              <a:t>Εικονοστοιχεία</a:t>
            </a:r>
          </a:p>
          <a:p>
            <a:pPr eaLnBrk="1" hangingPunct="1"/>
            <a:endParaRPr lang="el-GR" altLang="el-G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6773193F-034A-9DBA-52E6-379D3E343C90}"/>
              </a:ext>
            </a:extLst>
          </p:cNvPr>
          <p:cNvSpPr>
            <a:spLocks noGrp="1" noChangeArrowheads="1"/>
          </p:cNvSpPr>
          <p:nvPr>
            <p:ph type="title"/>
          </p:nvPr>
        </p:nvSpPr>
        <p:spPr/>
        <p:txBody>
          <a:bodyPr/>
          <a:lstStyle/>
          <a:p>
            <a:pPr eaLnBrk="1" hangingPunct="1"/>
            <a:r>
              <a:rPr lang="el-GR" altLang="el-GR"/>
              <a:t>Εικονοστοιχεία</a:t>
            </a:r>
          </a:p>
        </p:txBody>
      </p:sp>
      <p:sp>
        <p:nvSpPr>
          <p:cNvPr id="131075" name="Rectangle 3">
            <a:extLst>
              <a:ext uri="{FF2B5EF4-FFF2-40B4-BE49-F238E27FC236}">
                <a16:creationId xmlns:a16="http://schemas.microsoft.com/office/drawing/2014/main" id="{6F042B5C-409A-C937-BE35-9E5E17FDE48B}"/>
              </a:ext>
            </a:extLst>
          </p:cNvPr>
          <p:cNvSpPr>
            <a:spLocks noGrp="1" noChangeArrowheads="1"/>
          </p:cNvSpPr>
          <p:nvPr>
            <p:ph idx="1"/>
          </p:nvPr>
        </p:nvSpPr>
        <p:spPr/>
        <p:txBody>
          <a:bodyPr/>
          <a:lstStyle/>
          <a:p>
            <a:pPr eaLnBrk="1" hangingPunct="1"/>
            <a:r>
              <a:rPr lang="el-GR" altLang="el-GR" sz="2500"/>
              <a:t>Η εικόνα που παρουσιάζεται στην οθόνη είναι φτιαγμένη  από  ένα  πλέγµα  από  οριζόντιες  και  κατακόρυφες  κουκίδες,  που  ονομάζονται εικονοστοιχεία (pixels).  </a:t>
            </a:r>
          </a:p>
          <a:p>
            <a:pPr eaLnBrk="1" hangingPunct="1"/>
            <a:r>
              <a:rPr lang="el-GR" altLang="el-GR" sz="2500"/>
              <a:t>Ο  αριθμός  των εικονοστοιχείων που μπορούν  να  εμφανιστούν  στην  οθόνη,  ονομάζεται  ανάλυση της  εικόνας (οθόνης) και  εκφράζεται σαν  ένα γινόµενο δύο  αριθμών, όπως 1024χ768, </a:t>
            </a:r>
            <a:r>
              <a:rPr lang="en-US" altLang="el-GR" sz="2500"/>
              <a:t>1920x1080</a:t>
            </a:r>
            <a:r>
              <a:rPr lang="el-GR" altLang="el-GR" sz="2500"/>
              <a:t>, </a:t>
            </a:r>
            <a:r>
              <a:rPr lang="en-US" altLang="el-GR" sz="2500"/>
              <a:t>3840x2160</a:t>
            </a:r>
            <a:endParaRPr lang="el-GR" altLang="el-GR" sz="25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6A71A99-99F8-D5D1-D2FB-A2C25ECFE1D2}"/>
              </a:ext>
            </a:extLst>
          </p:cNvPr>
          <p:cNvSpPr>
            <a:spLocks noGrp="1" noChangeArrowheads="1"/>
          </p:cNvSpPr>
          <p:nvPr>
            <p:ph type="title"/>
          </p:nvPr>
        </p:nvSpPr>
        <p:spPr/>
        <p:txBody>
          <a:bodyPr/>
          <a:lstStyle/>
          <a:p>
            <a:pPr eaLnBrk="1" hangingPunct="1"/>
            <a:r>
              <a:rPr lang="el-GR" altLang="el-GR"/>
              <a:t>Μέγεθος οθόνης</a:t>
            </a:r>
          </a:p>
        </p:txBody>
      </p:sp>
      <p:sp>
        <p:nvSpPr>
          <p:cNvPr id="134147" name="Rectangle 3">
            <a:extLst>
              <a:ext uri="{FF2B5EF4-FFF2-40B4-BE49-F238E27FC236}">
                <a16:creationId xmlns:a16="http://schemas.microsoft.com/office/drawing/2014/main" id="{A7B26929-3797-58DB-FFAD-70D71D302B31}"/>
              </a:ext>
            </a:extLst>
          </p:cNvPr>
          <p:cNvSpPr>
            <a:spLocks noGrp="1" noChangeArrowheads="1"/>
          </p:cNvSpPr>
          <p:nvPr>
            <p:ph idx="1"/>
          </p:nvPr>
        </p:nvSpPr>
        <p:spPr/>
        <p:txBody>
          <a:bodyPr/>
          <a:lstStyle/>
          <a:p>
            <a:pPr eaLnBrk="1" hangingPunct="1"/>
            <a:r>
              <a:rPr lang="el-GR" altLang="el-GR" sz="2100"/>
              <a:t>Το μέγεθος της οθόνης καθορίζεται από το μήκος της διαγωνίου και μετράται σε ίντσες (1 ίντσα = 2,54 εκ)</a:t>
            </a:r>
          </a:p>
          <a:p>
            <a:pPr eaLnBrk="1" hangingPunct="1"/>
            <a:r>
              <a:rPr lang="el-GR" altLang="el-GR" sz="2100"/>
              <a:t>Τυπικά μεγέθη οθονών είναι 17</a:t>
            </a:r>
            <a:r>
              <a:rPr lang="en-US" altLang="el-GR" sz="2100"/>
              <a:t>”</a:t>
            </a:r>
            <a:r>
              <a:rPr lang="el-GR" altLang="el-GR" sz="2100"/>
              <a:t>, 19</a:t>
            </a:r>
            <a:r>
              <a:rPr lang="en-US" altLang="el-GR" sz="2100"/>
              <a:t>” </a:t>
            </a:r>
            <a:r>
              <a:rPr lang="el-GR" altLang="el-GR" sz="2100"/>
              <a:t>και 24</a:t>
            </a:r>
            <a:r>
              <a:rPr lang="en-US" altLang="el-GR" sz="2100"/>
              <a:t>” </a:t>
            </a:r>
            <a:r>
              <a:rPr lang="el-GR" altLang="el-GR" sz="2100"/>
              <a:t>ιντσών</a:t>
            </a:r>
          </a:p>
          <a:p>
            <a:pPr eaLnBrk="1" hangingPunct="1"/>
            <a:endParaRPr lang="el-GR" altLang="el-GR"/>
          </a:p>
        </p:txBody>
      </p:sp>
      <p:pic>
        <p:nvPicPr>
          <p:cNvPr id="134148" name="Picture 6" descr="gaming_monitor_size_500x286">
            <a:extLst>
              <a:ext uri="{FF2B5EF4-FFF2-40B4-BE49-F238E27FC236}">
                <a16:creationId xmlns:a16="http://schemas.microsoft.com/office/drawing/2014/main" id="{AD908980-04AE-E819-215B-B2618A8AC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225800"/>
            <a:ext cx="6350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7E582F0E-F001-95F7-DBEC-9A68431FD8D7}"/>
              </a:ext>
            </a:extLst>
          </p:cNvPr>
          <p:cNvSpPr>
            <a:spLocks noGrp="1" noChangeArrowheads="1"/>
          </p:cNvSpPr>
          <p:nvPr>
            <p:ph type="title"/>
          </p:nvPr>
        </p:nvSpPr>
        <p:spPr/>
        <p:txBody>
          <a:bodyPr/>
          <a:lstStyle/>
          <a:p>
            <a:pPr eaLnBrk="1" hangingPunct="1"/>
            <a:r>
              <a:rPr lang="el-GR" altLang="el-GR"/>
              <a:t>Εκτυπωτές</a:t>
            </a:r>
          </a:p>
        </p:txBody>
      </p:sp>
      <p:sp>
        <p:nvSpPr>
          <p:cNvPr id="82947" name="Rectangle 3">
            <a:extLst>
              <a:ext uri="{FF2B5EF4-FFF2-40B4-BE49-F238E27FC236}">
                <a16:creationId xmlns:a16="http://schemas.microsoft.com/office/drawing/2014/main" id="{48A3F4C3-7BEF-604A-ED9E-8545D2C6D26A}"/>
              </a:ext>
            </a:extLst>
          </p:cNvPr>
          <p:cNvSpPr>
            <a:spLocks noGrp="1" noChangeArrowheads="1"/>
          </p:cNvSpPr>
          <p:nvPr>
            <p:ph idx="1"/>
          </p:nvPr>
        </p:nvSpPr>
        <p:spPr/>
        <p:txBody>
          <a:bodyPr/>
          <a:lstStyle/>
          <a:p>
            <a:pPr lvl="1" eaLnBrk="1" hangingPunct="1">
              <a:defRPr/>
            </a:pPr>
            <a:r>
              <a:rPr lang="el-GR" altLang="el-GR" dirty="0"/>
              <a:t>Ψεκασμού (</a:t>
            </a:r>
            <a:r>
              <a:rPr lang="en-US" altLang="el-GR" dirty="0"/>
              <a:t>ink jet)</a:t>
            </a:r>
          </a:p>
          <a:p>
            <a:pPr lvl="1" eaLnBrk="1" hangingPunct="1">
              <a:defRPr/>
            </a:pPr>
            <a:r>
              <a:rPr lang="en-US" altLang="el-GR" dirty="0"/>
              <a:t>Laser</a:t>
            </a:r>
            <a:endParaRPr lang="el-GR" altLang="el-GR" dirty="0"/>
          </a:p>
          <a:p>
            <a:pPr marL="457200" lvl="1" indent="0" eaLnBrk="1" hangingPunct="1">
              <a:buFont typeface="Wingdings" panose="05000000000000000000" pitchFamily="2" charset="2"/>
              <a:buNone/>
              <a:defRPr/>
            </a:pPr>
            <a:endParaRPr lang="el-GR" altLang="el-G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a:extLst>
              <a:ext uri="{FF2B5EF4-FFF2-40B4-BE49-F238E27FC236}">
                <a16:creationId xmlns:a16="http://schemas.microsoft.com/office/drawing/2014/main" id="{A01AD06B-6F54-67FB-9E87-616B3E31798E}"/>
              </a:ext>
            </a:extLst>
          </p:cNvPr>
          <p:cNvSpPr>
            <a:spLocks noGrp="1" noChangeArrowheads="1"/>
          </p:cNvSpPr>
          <p:nvPr>
            <p:ph type="title"/>
          </p:nvPr>
        </p:nvSpPr>
        <p:spPr>
          <a:xfrm>
            <a:off x="457200" y="38100"/>
            <a:ext cx="8686800" cy="1600200"/>
          </a:xfrm>
        </p:spPr>
        <p:txBody>
          <a:bodyPr anchor="ctr"/>
          <a:lstStyle/>
          <a:p>
            <a:r>
              <a:rPr lang="el-GR" altLang="el-GR" sz="3000"/>
              <a:t>Συσκευές εξόδου</a:t>
            </a:r>
            <a:br>
              <a:rPr lang="en-US" altLang="el-GR" sz="3400"/>
            </a:br>
            <a:r>
              <a:rPr lang="el-GR" altLang="el-GR" sz="3000"/>
              <a:t>Εκτυπωτές </a:t>
            </a:r>
            <a:endParaRPr lang="en-US" altLang="el-GR" sz="1800"/>
          </a:p>
        </p:txBody>
      </p:sp>
      <p:sp>
        <p:nvSpPr>
          <p:cNvPr id="63494" name="Rectangle 6">
            <a:extLst>
              <a:ext uri="{FF2B5EF4-FFF2-40B4-BE49-F238E27FC236}">
                <a16:creationId xmlns:a16="http://schemas.microsoft.com/office/drawing/2014/main" id="{02544DA0-21AE-707B-8627-E06402A2BE4F}"/>
              </a:ext>
            </a:extLst>
          </p:cNvPr>
          <p:cNvSpPr>
            <a:spLocks noGrp="1" noChangeArrowheads="1"/>
          </p:cNvSpPr>
          <p:nvPr>
            <p:ph sz="half" idx="1"/>
          </p:nvPr>
        </p:nvSpPr>
        <p:spPr>
          <a:xfrm>
            <a:off x="457200" y="1633538"/>
            <a:ext cx="4800600" cy="5165725"/>
          </a:xfrm>
        </p:spPr>
        <p:txBody>
          <a:bodyPr>
            <a:normAutofit fontScale="92500" lnSpcReduction="10000"/>
          </a:bodyPr>
          <a:lstStyle/>
          <a:p>
            <a:pPr>
              <a:spcBef>
                <a:spcPts val="0"/>
              </a:spcBef>
              <a:spcAft>
                <a:spcPts val="1200"/>
              </a:spcAft>
              <a:defRPr/>
            </a:pPr>
            <a:r>
              <a:rPr lang="el-GR" dirty="0">
                <a:solidFill>
                  <a:srgbClr val="007FA3"/>
                </a:solidFill>
              </a:rPr>
              <a:t>Εκτυπωτής ψεκασμού μελάνης</a:t>
            </a:r>
            <a:endParaRPr lang="en-US" dirty="0">
              <a:solidFill>
                <a:srgbClr val="007FA3"/>
              </a:solidFill>
            </a:endParaRPr>
          </a:p>
          <a:p>
            <a:pPr lvl="1">
              <a:spcBef>
                <a:spcPts val="0"/>
              </a:spcBef>
              <a:spcAft>
                <a:spcPts val="1200"/>
              </a:spcAft>
              <a:defRPr/>
            </a:pPr>
            <a:r>
              <a:rPr lang="el-GR" dirty="0"/>
              <a:t>Οικονομικός</a:t>
            </a:r>
            <a:endParaRPr lang="en-US" dirty="0"/>
          </a:p>
          <a:p>
            <a:pPr lvl="1">
              <a:spcBef>
                <a:spcPts val="0"/>
              </a:spcBef>
              <a:spcAft>
                <a:spcPts val="1200"/>
              </a:spcAft>
              <a:defRPr/>
            </a:pPr>
            <a:r>
              <a:rPr lang="el-GR" dirty="0"/>
              <a:t>Υψηλής ποιότητας έγχρωμη εκτύπωση</a:t>
            </a:r>
            <a:r>
              <a:rPr lang="en-US" dirty="0"/>
              <a:t> </a:t>
            </a:r>
          </a:p>
          <a:p>
            <a:pPr>
              <a:spcBef>
                <a:spcPts val="0"/>
              </a:spcBef>
              <a:spcAft>
                <a:spcPts val="1200"/>
              </a:spcAft>
              <a:buSzPct val="100000"/>
              <a:defRPr/>
            </a:pPr>
            <a:r>
              <a:rPr lang="en-US" dirty="0">
                <a:solidFill>
                  <a:srgbClr val="007FA3"/>
                </a:solidFill>
              </a:rPr>
              <a:t>Laser</a:t>
            </a:r>
          </a:p>
          <a:p>
            <a:pPr lvl="1">
              <a:spcBef>
                <a:spcPts val="0"/>
              </a:spcBef>
              <a:spcAft>
                <a:spcPts val="1200"/>
              </a:spcAft>
              <a:defRPr/>
            </a:pPr>
            <a:r>
              <a:rPr lang="el-GR" dirty="0"/>
              <a:t>Μεγαλύτερη ταχύτητα εκτύπωσης</a:t>
            </a:r>
            <a:endParaRPr lang="en-US" dirty="0"/>
          </a:p>
          <a:p>
            <a:pPr lvl="1">
              <a:spcBef>
                <a:spcPts val="0"/>
              </a:spcBef>
              <a:spcAft>
                <a:spcPts val="1200"/>
              </a:spcAft>
              <a:defRPr/>
            </a:pPr>
            <a:r>
              <a:rPr lang="el-GR" dirty="0"/>
              <a:t>Εκτυπώσεις υψηλότερης ποιότητας</a:t>
            </a:r>
            <a:endParaRPr lang="en-US" dirty="0"/>
          </a:p>
          <a:p>
            <a:pPr lvl="1">
              <a:spcBef>
                <a:spcPts val="0"/>
              </a:spcBef>
              <a:spcAft>
                <a:spcPts val="1200"/>
              </a:spcAft>
              <a:defRPr/>
            </a:pPr>
            <a:r>
              <a:rPr lang="el-GR" dirty="0"/>
              <a:t>Πιο ακριβός</a:t>
            </a:r>
          </a:p>
          <a:p>
            <a:pPr lvl="1">
              <a:spcBef>
                <a:spcPts val="0"/>
              </a:spcBef>
              <a:spcAft>
                <a:spcPts val="1200"/>
              </a:spcAft>
              <a:defRPr/>
            </a:pPr>
            <a:r>
              <a:rPr lang="el-GR" dirty="0"/>
              <a:t>Είναι αθόρυβος</a:t>
            </a:r>
            <a:endParaRPr lang="en-US" dirty="0"/>
          </a:p>
        </p:txBody>
      </p:sp>
      <p:pic>
        <p:nvPicPr>
          <p:cNvPr id="136196" name="Picture 4" descr="A photo of a personal inkjet printer. A color photo of a sunflower is coming out in the tray.&#10;Long description is available  in notes, Press F6">
            <a:extLst>
              <a:ext uri="{FF2B5EF4-FFF2-40B4-BE49-F238E27FC236}">
                <a16:creationId xmlns:a16="http://schemas.microsoft.com/office/drawing/2014/main" id="{52184ACF-0235-90A7-8444-CF76CD8F8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370"/>
          <a:stretch>
            <a:fillRect/>
          </a:stretch>
        </p:blipFill>
        <p:spPr bwMode="auto">
          <a:xfrm>
            <a:off x="5111750" y="2263775"/>
            <a:ext cx="40322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1FCCD89-FCB6-1B9E-E48D-33149D9C303F}"/>
              </a:ext>
            </a:extLst>
          </p:cNvPr>
          <p:cNvSpPr>
            <a:spLocks noGrp="1" noChangeArrowheads="1"/>
          </p:cNvSpPr>
          <p:nvPr>
            <p:ph type="title"/>
          </p:nvPr>
        </p:nvSpPr>
        <p:spPr/>
        <p:txBody>
          <a:bodyPr/>
          <a:lstStyle/>
          <a:p>
            <a:pPr eaLnBrk="1" hangingPunct="1"/>
            <a:r>
              <a:rPr lang="el-GR" altLang="el-GR"/>
              <a:t>Ψεκασμού</a:t>
            </a:r>
          </a:p>
        </p:txBody>
      </p:sp>
      <p:sp>
        <p:nvSpPr>
          <p:cNvPr id="138243" name="Rectangle 3">
            <a:extLst>
              <a:ext uri="{FF2B5EF4-FFF2-40B4-BE49-F238E27FC236}">
                <a16:creationId xmlns:a16="http://schemas.microsoft.com/office/drawing/2014/main" id="{D0583341-DAA2-5543-394A-449D9D47F643}"/>
              </a:ext>
            </a:extLst>
          </p:cNvPr>
          <p:cNvSpPr>
            <a:spLocks noGrp="1" noChangeArrowheads="1"/>
          </p:cNvSpPr>
          <p:nvPr>
            <p:ph idx="1"/>
          </p:nvPr>
        </p:nvSpPr>
        <p:spPr>
          <a:xfrm>
            <a:off x="755576" y="1669209"/>
            <a:ext cx="4850117" cy="2685849"/>
          </a:xfrm>
        </p:spPr>
        <p:txBody>
          <a:bodyPr/>
          <a:lstStyle/>
          <a:p>
            <a:pPr eaLnBrk="1" hangingPunct="1"/>
            <a:r>
              <a:rPr lang="el-GR" altLang="el-GR" sz="1800" dirty="0"/>
              <a:t>Η λειτουργία τους βασίζεται σε "κεφαλές" εκτύπωσης που αποτελούνται από αριθμό </a:t>
            </a:r>
            <a:r>
              <a:rPr lang="el-GR" altLang="el-GR" sz="1800" dirty="0" err="1"/>
              <a:t>ακροφυσίων</a:t>
            </a:r>
            <a:r>
              <a:rPr lang="el-GR" altLang="el-GR" sz="1800" dirty="0"/>
              <a:t> που εκτοξεύουν πολύ μικρά σταγονίδια μελάνι στο προς εκτύπωση μέσο. </a:t>
            </a:r>
            <a:endParaRPr lang="en-GB" altLang="el-GR" sz="1800" dirty="0"/>
          </a:p>
          <a:p>
            <a:pPr eaLnBrk="1" hangingPunct="1"/>
            <a:r>
              <a:rPr lang="el-GR" altLang="el-GR" sz="1800" dirty="0"/>
              <a:t>Η κεφαλή εκτύπωσης συνήθως σαρώνει το πλάτος του χαρτιού παράγοντας "γραμμή" εκτύπωσης. Με προώθηση του χαρτιού, το χαρτί εκτυπώνεται σε όλο το ύψος του. Έτσι πραγματοποιείται η εκτύπωση. </a:t>
            </a:r>
            <a:endParaRPr lang="en-GB" altLang="el-GR" sz="1800" dirty="0"/>
          </a:p>
          <a:p>
            <a:pPr eaLnBrk="1" hangingPunct="1"/>
            <a:endParaRPr lang="en-GB" altLang="el-GR" sz="1800" dirty="0"/>
          </a:p>
          <a:p>
            <a:pPr eaLnBrk="1" hangingPunct="1"/>
            <a:endParaRPr lang="el-GR" altLang="el-GR" sz="1800" dirty="0"/>
          </a:p>
          <a:p>
            <a:pPr eaLnBrk="1" hangingPunct="1"/>
            <a:r>
              <a:rPr lang="el-GR" altLang="el-GR" sz="1800" dirty="0"/>
              <a:t>Πλεονεκτήματα- καλή ποιότητα εκτύπωσης άλλα σχετικά υψηλό κόστος σε μελάνια</a:t>
            </a:r>
          </a:p>
        </p:txBody>
      </p:sp>
      <p:pic>
        <p:nvPicPr>
          <p:cNvPr id="1026" name="Picture 2" descr="DP3: Digital Print Preservation Portal | Inkjet">
            <a:extLst>
              <a:ext uri="{FF2B5EF4-FFF2-40B4-BE49-F238E27FC236}">
                <a16:creationId xmlns:a16="http://schemas.microsoft.com/office/drawing/2014/main" id="{BD17F4DA-67B5-8D14-2EC7-EA6400E9B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355" y="2492896"/>
            <a:ext cx="3117963" cy="3312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B3306016-9CAC-D2FE-513C-9DF9047EDCAA}"/>
              </a:ext>
            </a:extLst>
          </p:cNvPr>
          <p:cNvSpPr>
            <a:spLocks noGrp="1" noChangeArrowheads="1"/>
          </p:cNvSpPr>
          <p:nvPr>
            <p:ph type="title"/>
          </p:nvPr>
        </p:nvSpPr>
        <p:spPr/>
        <p:txBody>
          <a:bodyPr/>
          <a:lstStyle/>
          <a:p>
            <a:pPr eaLnBrk="1" hangingPunct="1"/>
            <a:r>
              <a:rPr lang="en-US" altLang="el-GR"/>
              <a:t>Lazer</a:t>
            </a:r>
            <a:endParaRPr lang="el-GR" altLang="el-GR"/>
          </a:p>
        </p:txBody>
      </p:sp>
      <p:sp>
        <p:nvSpPr>
          <p:cNvPr id="139267" name="Rectangle 3">
            <a:extLst>
              <a:ext uri="{FF2B5EF4-FFF2-40B4-BE49-F238E27FC236}">
                <a16:creationId xmlns:a16="http://schemas.microsoft.com/office/drawing/2014/main" id="{BD60A7DC-3F5A-0DF2-D8B3-F5B22C6F9072}"/>
              </a:ext>
            </a:extLst>
          </p:cNvPr>
          <p:cNvSpPr>
            <a:spLocks noGrp="1" noChangeArrowheads="1"/>
          </p:cNvSpPr>
          <p:nvPr>
            <p:ph idx="1"/>
          </p:nvPr>
        </p:nvSpPr>
        <p:spPr>
          <a:xfrm>
            <a:off x="683568" y="1628800"/>
            <a:ext cx="7704856" cy="4032448"/>
          </a:xfrm>
        </p:spPr>
        <p:txBody>
          <a:bodyPr/>
          <a:lstStyle/>
          <a:p>
            <a:pPr eaLnBrk="1" hangingPunct="1">
              <a:lnSpc>
                <a:spcPct val="80000"/>
              </a:lnSpc>
            </a:pPr>
            <a:r>
              <a:rPr lang="el-GR" altLang="el-GR" sz="2100" dirty="0"/>
              <a:t>Η δέσμη του λέιζερ αποφορτίζει έναν φορτισμένο κύλινδρο (τύμπανο). Το τύμπανο στη συνέχεια "πασπαλίζεται" με μελάνη σε σκόνη </a:t>
            </a:r>
            <a:r>
              <a:rPr lang="el-GR" altLang="el-GR" sz="2100" dirty="0" err="1"/>
              <a:t>τόνερ</a:t>
            </a:r>
            <a:r>
              <a:rPr lang="el-GR" altLang="el-GR" sz="2100" dirty="0"/>
              <a:t> . </a:t>
            </a:r>
            <a:endParaRPr lang="en-GB" altLang="el-GR" sz="2100" dirty="0"/>
          </a:p>
          <a:p>
            <a:pPr eaLnBrk="1" hangingPunct="1">
              <a:lnSpc>
                <a:spcPct val="80000"/>
              </a:lnSpc>
            </a:pPr>
            <a:r>
              <a:rPr lang="el-GR" altLang="el-GR" sz="2100" dirty="0"/>
              <a:t>Η σκόνη </a:t>
            </a:r>
            <a:r>
              <a:rPr lang="el-GR" altLang="el-GR" sz="2100" dirty="0" err="1"/>
              <a:t>τόνερ</a:t>
            </a:r>
            <a:r>
              <a:rPr lang="el-GR" altLang="el-GR" sz="2100" dirty="0"/>
              <a:t> κολλά μόνο στα σημεία του τυμπάνου που αποφορτίστηκαν από την ακτίνα λέιζερ. </a:t>
            </a:r>
            <a:endParaRPr lang="en-GB" altLang="el-GR" sz="2100" dirty="0"/>
          </a:p>
          <a:p>
            <a:pPr eaLnBrk="1" hangingPunct="1">
              <a:lnSpc>
                <a:spcPct val="80000"/>
              </a:lnSpc>
            </a:pPr>
            <a:r>
              <a:rPr lang="el-GR" altLang="el-GR" sz="2100" dirty="0"/>
              <a:t>Το τύμπανο πιέζεται σε ένα φύλλο χαρτιού, και η σκόνη </a:t>
            </a:r>
            <a:r>
              <a:rPr lang="el-GR" altLang="el-GR" sz="2100" dirty="0" err="1"/>
              <a:t>τόνερ</a:t>
            </a:r>
            <a:r>
              <a:rPr lang="el-GR" altLang="el-GR" sz="2100" dirty="0"/>
              <a:t> μεταφέρεται στο χαρτί. </a:t>
            </a:r>
            <a:endParaRPr lang="en-GB" altLang="el-GR" sz="2100" dirty="0"/>
          </a:p>
          <a:p>
            <a:pPr eaLnBrk="1" hangingPunct="1">
              <a:lnSpc>
                <a:spcPct val="80000"/>
              </a:lnSpc>
            </a:pPr>
            <a:r>
              <a:rPr lang="el-GR" altLang="el-GR" sz="2100" dirty="0"/>
              <a:t>Στη συνέχεια, το χαρτί θερμαίνεται, ώστε το </a:t>
            </a:r>
            <a:r>
              <a:rPr lang="el-GR" altLang="el-GR" sz="2100" dirty="0" err="1"/>
              <a:t>τόνερ</a:t>
            </a:r>
            <a:r>
              <a:rPr lang="el-GR" altLang="el-GR" sz="2100" dirty="0"/>
              <a:t> να υποστεί αρχικά τήξη και, όταν στερεοποιηθεί, να παραμείνει μόνιμα αποτυπωμένο στο χαρτί </a:t>
            </a:r>
            <a:endParaRPr lang="en-US" altLang="el-GR" sz="21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1C55761-F5EC-90E9-7DBF-843DE535D324}"/>
              </a:ext>
            </a:extLst>
          </p:cNvPr>
          <p:cNvPicPr>
            <a:picLocks noChangeAspect="1"/>
          </p:cNvPicPr>
          <p:nvPr/>
        </p:nvPicPr>
        <p:blipFill>
          <a:blip r:embed="rId2"/>
          <a:stretch>
            <a:fillRect/>
          </a:stretch>
        </p:blipFill>
        <p:spPr>
          <a:xfrm>
            <a:off x="1043608" y="1700808"/>
            <a:ext cx="7734300" cy="2971800"/>
          </a:xfrm>
          <a:prstGeom prst="rect">
            <a:avLst/>
          </a:prstGeom>
        </p:spPr>
      </p:pic>
    </p:spTree>
    <p:extLst>
      <p:ext uri="{BB962C8B-B14F-4D97-AF65-F5344CB8AC3E}">
        <p14:creationId xmlns:p14="http://schemas.microsoft.com/office/powerpoint/2010/main" val="7169125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Does A Laser Printer Work Diagram">
            <a:extLst>
              <a:ext uri="{FF2B5EF4-FFF2-40B4-BE49-F238E27FC236}">
                <a16:creationId xmlns:a16="http://schemas.microsoft.com/office/drawing/2014/main" id="{3E28C05A-0BC8-A300-8067-5193F2636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365530" cy="447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96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AFA8361-7576-8088-E69C-998B289F89FE}"/>
              </a:ext>
            </a:extLst>
          </p:cNvPr>
          <p:cNvSpPr>
            <a:spLocks noGrp="1" noChangeArrowheads="1"/>
          </p:cNvSpPr>
          <p:nvPr>
            <p:ph type="title"/>
          </p:nvPr>
        </p:nvSpPr>
        <p:spPr>
          <a:xfrm>
            <a:off x="827088" y="381000"/>
            <a:ext cx="8229600" cy="1143000"/>
          </a:xfrm>
        </p:spPr>
        <p:txBody>
          <a:bodyPr/>
          <a:lstStyle/>
          <a:p>
            <a:pPr eaLnBrk="1" hangingPunct="1"/>
            <a:r>
              <a:rPr lang="el-GR" altLang="el-GR" sz="2400"/>
              <a:t>Δομή  Η/Υ</a:t>
            </a:r>
          </a:p>
        </p:txBody>
      </p:sp>
      <p:sp>
        <p:nvSpPr>
          <p:cNvPr id="24579" name="Rectangle 4">
            <a:extLst>
              <a:ext uri="{FF2B5EF4-FFF2-40B4-BE49-F238E27FC236}">
                <a16:creationId xmlns:a16="http://schemas.microsoft.com/office/drawing/2014/main" id="{FF3B48BA-62F9-7CFD-8F7E-5647AAB7F295}"/>
              </a:ext>
            </a:extLst>
          </p:cNvPr>
          <p:cNvSpPr>
            <a:spLocks noGrp="1" noChangeArrowheads="1"/>
          </p:cNvSpPr>
          <p:nvPr>
            <p:ph idx="1"/>
          </p:nvPr>
        </p:nvSpPr>
        <p:spPr>
          <a:xfrm>
            <a:off x="685800" y="1752600"/>
            <a:ext cx="7848600" cy="4724400"/>
          </a:xfrm>
          <a:noFill/>
        </p:spPr>
        <p:txBody>
          <a:bodyPr/>
          <a:lstStyle/>
          <a:p>
            <a:pPr marL="609600" indent="-609600" eaLnBrk="1" hangingPunct="1"/>
            <a:endParaRPr lang="el-GR" altLang="el-GR" sz="1900"/>
          </a:p>
          <a:p>
            <a:pPr marL="990600" lvl="1" indent="-533400" eaLnBrk="1" hangingPunct="1"/>
            <a:r>
              <a:rPr lang="el-GR" altLang="el-GR" sz="1900"/>
              <a:t>Μητρικές πλακέτες</a:t>
            </a:r>
          </a:p>
          <a:p>
            <a:pPr marL="990600" lvl="1" indent="-533400" eaLnBrk="1" hangingPunct="1"/>
            <a:r>
              <a:rPr lang="el-GR" altLang="el-GR" sz="1900"/>
              <a:t>Επεξεργαστές</a:t>
            </a:r>
          </a:p>
          <a:p>
            <a:pPr marL="990600" lvl="1" indent="-533400" eaLnBrk="1" hangingPunct="1"/>
            <a:r>
              <a:rPr lang="el-GR" altLang="el-GR" sz="1900"/>
              <a:t>Μνήμη</a:t>
            </a:r>
          </a:p>
          <a:p>
            <a:pPr marL="990600" lvl="1" indent="-533400" eaLnBrk="1" hangingPunct="1"/>
            <a:r>
              <a:rPr lang="el-GR" altLang="el-GR" sz="1900"/>
              <a:t>Κάρτες επέκτασης</a:t>
            </a:r>
          </a:p>
          <a:p>
            <a:pPr marL="1371600" lvl="2" indent="-457200" eaLnBrk="1" hangingPunct="1"/>
            <a:r>
              <a:rPr lang="el-GR" altLang="el-GR" sz="2000"/>
              <a:t>Γραφικών</a:t>
            </a:r>
          </a:p>
          <a:p>
            <a:pPr marL="1371600" lvl="2" indent="-457200" eaLnBrk="1" hangingPunct="1"/>
            <a:r>
              <a:rPr lang="el-GR" altLang="el-GR" sz="2000"/>
              <a:t>Ήχου</a:t>
            </a:r>
          </a:p>
          <a:p>
            <a:pPr marL="1371600" lvl="2" indent="-457200" eaLnBrk="1" hangingPunct="1"/>
            <a:r>
              <a:rPr lang="el-GR" altLang="el-GR" sz="2000"/>
              <a:t>Δικτύου</a:t>
            </a:r>
          </a:p>
          <a:p>
            <a:pPr marL="1371600" lvl="2" indent="-457200" eaLnBrk="1" hangingPunct="1"/>
            <a:r>
              <a:rPr lang="el-GR" altLang="el-GR" sz="2000"/>
              <a:t>Ελεγκτών </a:t>
            </a:r>
            <a:r>
              <a:rPr lang="en-US" altLang="el-GR" sz="2000"/>
              <a:t>IDE / SCSI</a:t>
            </a:r>
            <a:endParaRPr lang="el-GR" altLang="el-GR" sz="2000"/>
          </a:p>
          <a:p>
            <a:pPr marL="1371600" lvl="2" indent="-457200" eaLnBrk="1" hangingPunct="1"/>
            <a:r>
              <a:rPr lang="el-GR" altLang="el-GR" sz="2000"/>
              <a:t>Τηλεόρασης / Καταγραφής σήματος</a:t>
            </a:r>
            <a:endParaRPr lang="en-US" altLang="el-GR" sz="200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8044CF31-0A51-0385-694E-38AE2EC0383C}"/>
              </a:ext>
            </a:extLst>
          </p:cNvPr>
          <p:cNvSpPr>
            <a:spLocks noGrp="1" noChangeArrowheads="1"/>
          </p:cNvSpPr>
          <p:nvPr>
            <p:ph type="title"/>
          </p:nvPr>
        </p:nvSpPr>
        <p:spPr/>
        <p:txBody>
          <a:bodyPr/>
          <a:lstStyle/>
          <a:p>
            <a:pPr eaLnBrk="1" hangingPunct="1"/>
            <a:r>
              <a:rPr lang="en-US" altLang="el-GR"/>
              <a:t>Lazer</a:t>
            </a:r>
            <a:endParaRPr lang="el-GR" altLang="el-GR"/>
          </a:p>
        </p:txBody>
      </p:sp>
      <p:pic>
        <p:nvPicPr>
          <p:cNvPr id="140291" name="Picture 4" descr="800px-Laser_printer_fusing_svg">
            <a:extLst>
              <a:ext uri="{FF2B5EF4-FFF2-40B4-BE49-F238E27FC236}">
                <a16:creationId xmlns:a16="http://schemas.microsoft.com/office/drawing/2014/main" id="{0CF936C0-3131-5623-EBD9-7B31EBE71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700213"/>
            <a:ext cx="76200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Τίτλος 1">
            <a:extLst>
              <a:ext uri="{FF2B5EF4-FFF2-40B4-BE49-F238E27FC236}">
                <a16:creationId xmlns:a16="http://schemas.microsoft.com/office/drawing/2014/main" id="{66093827-4793-9B4B-907A-6FDB41F8F835}"/>
              </a:ext>
            </a:extLst>
          </p:cNvPr>
          <p:cNvSpPr>
            <a:spLocks noGrp="1" noChangeArrowheads="1"/>
          </p:cNvSpPr>
          <p:nvPr>
            <p:ph type="title"/>
          </p:nvPr>
        </p:nvSpPr>
        <p:spPr/>
        <p:txBody>
          <a:bodyPr/>
          <a:lstStyle/>
          <a:p>
            <a:r>
              <a:rPr lang="el-GR" altLang="el-GR"/>
              <a:t>Πλεονεκτήματα - μειονεκτήματα</a:t>
            </a:r>
          </a:p>
        </p:txBody>
      </p:sp>
      <p:sp>
        <p:nvSpPr>
          <p:cNvPr id="141315" name="Θέση περιεχομένου 2">
            <a:extLst>
              <a:ext uri="{FF2B5EF4-FFF2-40B4-BE49-F238E27FC236}">
                <a16:creationId xmlns:a16="http://schemas.microsoft.com/office/drawing/2014/main" id="{CF3BF414-BD4B-1A1E-795D-503FDD98F243}"/>
              </a:ext>
            </a:extLst>
          </p:cNvPr>
          <p:cNvSpPr>
            <a:spLocks noGrp="1" noChangeArrowheads="1"/>
          </p:cNvSpPr>
          <p:nvPr>
            <p:ph idx="1"/>
          </p:nvPr>
        </p:nvSpPr>
        <p:spPr/>
        <p:txBody>
          <a:bodyPr/>
          <a:lstStyle/>
          <a:p>
            <a:pPr eaLnBrk="1" hangingPunct="1">
              <a:lnSpc>
                <a:spcPct val="80000"/>
              </a:lnSpc>
            </a:pPr>
            <a:r>
              <a:rPr lang="el-GR" altLang="el-GR" sz="3200"/>
              <a:t>Πλεονεκτήματα-άριστη ποιότητα ακόμη και σε έγχρωμες εκτυπώσεις</a:t>
            </a:r>
          </a:p>
          <a:p>
            <a:pPr eaLnBrk="1" hangingPunct="1">
              <a:lnSpc>
                <a:spcPct val="80000"/>
              </a:lnSpc>
            </a:pPr>
            <a:r>
              <a:rPr lang="el-GR" altLang="el-GR" sz="3200"/>
              <a:t>Υψηλό κόστος έγχρωμης εκτύπωσης</a:t>
            </a:r>
          </a:p>
          <a:p>
            <a:endParaRPr lang="el-GR" altLang="el-G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0B2A837-6AE4-DA1A-9A83-B41D04F0842B}"/>
              </a:ext>
            </a:extLst>
          </p:cNvPr>
          <p:cNvSpPr>
            <a:spLocks noGrp="1" noChangeArrowheads="1"/>
          </p:cNvSpPr>
          <p:nvPr>
            <p:ph type="title"/>
          </p:nvPr>
        </p:nvSpPr>
        <p:spPr/>
        <p:txBody>
          <a:bodyPr/>
          <a:lstStyle/>
          <a:p>
            <a:pPr eaLnBrk="1" hangingPunct="1"/>
            <a:r>
              <a:rPr lang="en-US" altLang="el-GR"/>
              <a:t>Inkjet</a:t>
            </a:r>
            <a:endParaRPr lang="el-GR" altLang="el-GR"/>
          </a:p>
        </p:txBody>
      </p:sp>
      <p:pic>
        <p:nvPicPr>
          <p:cNvPr id="142339" name="Picture 4" descr="inkjet-printer">
            <a:extLst>
              <a:ext uri="{FF2B5EF4-FFF2-40B4-BE49-F238E27FC236}">
                <a16:creationId xmlns:a16="http://schemas.microsoft.com/office/drawing/2014/main" id="{F5BCDC9C-41B5-588D-5D5D-59DBF2454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84313"/>
            <a:ext cx="8137525"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FE41164F-522F-4219-D15A-4395E2957F23}"/>
              </a:ext>
            </a:extLst>
          </p:cNvPr>
          <p:cNvSpPr>
            <a:spLocks noGrp="1" noChangeArrowheads="1"/>
          </p:cNvSpPr>
          <p:nvPr>
            <p:ph type="title"/>
          </p:nvPr>
        </p:nvSpPr>
        <p:spPr/>
        <p:txBody>
          <a:bodyPr/>
          <a:lstStyle/>
          <a:p>
            <a:pPr eaLnBrk="1" hangingPunct="1"/>
            <a:r>
              <a:rPr lang="en-US" altLang="el-GR"/>
              <a:t>Inkjet</a:t>
            </a:r>
            <a:endParaRPr lang="el-GR" altLang="el-GR"/>
          </a:p>
        </p:txBody>
      </p:sp>
      <p:pic>
        <p:nvPicPr>
          <p:cNvPr id="143363" name="Picture 4" descr="inkjet-cartridges">
            <a:extLst>
              <a:ext uri="{FF2B5EF4-FFF2-40B4-BE49-F238E27FC236}">
                <a16:creationId xmlns:a16="http://schemas.microsoft.com/office/drawing/2014/main" id="{9FC31678-DE0A-ED3F-CD1C-0EF994A4C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441450"/>
            <a:ext cx="63373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995D4D-8022-2E90-BCEE-288CA9D1FFE9}"/>
              </a:ext>
            </a:extLst>
          </p:cNvPr>
          <p:cNvSpPr>
            <a:spLocks noGrp="1"/>
          </p:cNvSpPr>
          <p:nvPr>
            <p:ph type="title"/>
          </p:nvPr>
        </p:nvSpPr>
        <p:spPr/>
        <p:txBody>
          <a:bodyPr/>
          <a:lstStyle/>
          <a:p>
            <a:r>
              <a:rPr lang="en-GB" dirty="0"/>
              <a:t>CMYK vs RGB</a:t>
            </a:r>
            <a:endParaRPr lang="el-GR" dirty="0"/>
          </a:p>
        </p:txBody>
      </p:sp>
      <p:pic>
        <p:nvPicPr>
          <p:cNvPr id="189442" name="Picture 2" descr="RGB czy CMYK – Printroom – drukarnia Łódź">
            <a:extLst>
              <a:ext uri="{FF2B5EF4-FFF2-40B4-BE49-F238E27FC236}">
                <a16:creationId xmlns:a16="http://schemas.microsoft.com/office/drawing/2014/main" id="{DC1A942E-F415-9DA1-4F95-F1DA04F07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08920"/>
            <a:ext cx="7772400" cy="3981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B04A6D-DA67-0AA5-43F6-1CC58AF63D96}"/>
              </a:ext>
            </a:extLst>
          </p:cNvPr>
          <p:cNvSpPr txBox="1"/>
          <p:nvPr/>
        </p:nvSpPr>
        <p:spPr>
          <a:xfrm>
            <a:off x="1475656" y="1556792"/>
            <a:ext cx="6192688" cy="923330"/>
          </a:xfrm>
          <a:prstGeom prst="rect">
            <a:avLst/>
          </a:prstGeom>
          <a:noFill/>
        </p:spPr>
        <p:txBody>
          <a:bodyPr wrap="square" rtlCol="0">
            <a:spAutoFit/>
          </a:bodyPr>
          <a:lstStyle/>
          <a:p>
            <a:pPr algn="ctr"/>
            <a:r>
              <a:rPr lang="el-GR" dirty="0"/>
              <a:t>Στην εκτύπωση χρησιμοποιείται το αφαιρετικό μοντέλο </a:t>
            </a:r>
            <a:r>
              <a:rPr lang="en-GB" dirty="0"/>
              <a:t>CMYK </a:t>
            </a:r>
            <a:r>
              <a:rPr lang="el-GR" dirty="0"/>
              <a:t>καθώς το </a:t>
            </a:r>
            <a:r>
              <a:rPr lang="en-GB" dirty="0"/>
              <a:t>RGB </a:t>
            </a:r>
            <a:r>
              <a:rPr lang="el-GR" dirty="0"/>
              <a:t>δεν μπορεί να λειτουργήσει</a:t>
            </a:r>
          </a:p>
        </p:txBody>
      </p:sp>
    </p:spTree>
    <p:extLst>
      <p:ext uri="{BB962C8B-B14F-4D97-AF65-F5344CB8AC3E}">
        <p14:creationId xmlns:p14="http://schemas.microsoft.com/office/powerpoint/2010/main" val="27431384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08AA1D-2FC9-0B56-BD75-95BBE3BCEFE0}"/>
              </a:ext>
            </a:extLst>
          </p:cNvPr>
          <p:cNvSpPr>
            <a:spLocks noGrp="1"/>
          </p:cNvSpPr>
          <p:nvPr>
            <p:ph type="title"/>
          </p:nvPr>
        </p:nvSpPr>
        <p:spPr/>
        <p:txBody>
          <a:bodyPr/>
          <a:lstStyle/>
          <a:p>
            <a:endParaRPr lang="el-GR"/>
          </a:p>
        </p:txBody>
      </p:sp>
      <p:pic>
        <p:nvPicPr>
          <p:cNvPr id="4" name="Ηλεκτρονικά πολυμέσα 3" title="How a laser printer works">
            <a:hlinkClick r:id="" action="ppaction://media"/>
            <a:extLst>
              <a:ext uri="{FF2B5EF4-FFF2-40B4-BE49-F238E27FC236}">
                <a16:creationId xmlns:a16="http://schemas.microsoft.com/office/drawing/2014/main" id="{8D7E4D4D-0354-F24D-63AC-F14934CFEDE2}"/>
              </a:ext>
            </a:extLst>
          </p:cNvPr>
          <p:cNvPicPr>
            <a:picLocks noGrp="1" noRot="1" noChangeAspect="1"/>
          </p:cNvPicPr>
          <p:nvPr>
            <p:ph idx="1"/>
            <a:videoFile r:link="rId1"/>
          </p:nvPr>
        </p:nvPicPr>
        <p:blipFill>
          <a:blip r:embed="rId3"/>
          <a:stretch>
            <a:fillRect/>
          </a:stretch>
        </p:blipFill>
        <p:spPr>
          <a:xfrm>
            <a:off x="4075113" y="3348038"/>
            <a:ext cx="1905000" cy="1071562"/>
          </a:xfrm>
          <a:prstGeom prst="rect">
            <a:avLst/>
          </a:prstGeom>
        </p:spPr>
      </p:pic>
    </p:spTree>
    <p:extLst>
      <p:ext uri="{BB962C8B-B14F-4D97-AF65-F5344CB8AC3E}">
        <p14:creationId xmlns:p14="http://schemas.microsoft.com/office/powerpoint/2010/main" val="6005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E69F3A-4E9D-06E0-A497-2981C595C8FF}"/>
              </a:ext>
            </a:extLst>
          </p:cNvPr>
          <p:cNvSpPr>
            <a:spLocks noGrp="1"/>
          </p:cNvSpPr>
          <p:nvPr>
            <p:ph type="title"/>
          </p:nvPr>
        </p:nvSpPr>
        <p:spPr/>
        <p:txBody>
          <a:bodyPr/>
          <a:lstStyle/>
          <a:p>
            <a:endParaRPr lang="el-GR"/>
          </a:p>
        </p:txBody>
      </p:sp>
      <p:pic>
        <p:nvPicPr>
          <p:cNvPr id="6" name="Ηλεκτρονικά πολυμέσα 5" title="How do printers work? (Color Laser Printer &amp; inkjet printer)">
            <a:hlinkClick r:id="" action="ppaction://media"/>
            <a:extLst>
              <a:ext uri="{FF2B5EF4-FFF2-40B4-BE49-F238E27FC236}">
                <a16:creationId xmlns:a16="http://schemas.microsoft.com/office/drawing/2014/main" id="{90A3282F-3186-9A0D-E1AD-0A0907A93EBE}"/>
              </a:ext>
            </a:extLst>
          </p:cNvPr>
          <p:cNvPicPr>
            <a:picLocks noGrp="1" noRot="1" noChangeAspect="1"/>
          </p:cNvPicPr>
          <p:nvPr>
            <p:ph idx="1"/>
            <a:videoFile r:link="rId1"/>
          </p:nvPr>
        </p:nvPicPr>
        <p:blipFill>
          <a:blip r:embed="rId3"/>
          <a:stretch>
            <a:fillRect/>
          </a:stretch>
        </p:blipFill>
        <p:spPr>
          <a:xfrm>
            <a:off x="4075113" y="3346450"/>
            <a:ext cx="1905000" cy="1076325"/>
          </a:xfrm>
          <a:prstGeom prst="rect">
            <a:avLst/>
          </a:prstGeom>
        </p:spPr>
      </p:pic>
    </p:spTree>
    <p:extLst>
      <p:ext uri="{BB962C8B-B14F-4D97-AF65-F5344CB8AC3E}">
        <p14:creationId xmlns:p14="http://schemas.microsoft.com/office/powerpoint/2010/main" val="265199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C3A7DE8B-B983-1EDE-1F06-735DE2BDD112}"/>
              </a:ext>
            </a:extLst>
          </p:cNvPr>
          <p:cNvSpPr>
            <a:spLocks noGrp="1" noChangeArrowheads="1"/>
          </p:cNvSpPr>
          <p:nvPr>
            <p:ph type="title"/>
          </p:nvPr>
        </p:nvSpPr>
        <p:spPr/>
        <p:txBody>
          <a:bodyPr/>
          <a:lstStyle/>
          <a:p>
            <a:pPr eaLnBrk="1" hangingPunct="1"/>
            <a:r>
              <a:rPr lang="el-GR" altLang="el-GR" sz="3200"/>
              <a:t>Πως δουλεύουν οι εκτυπωτές (</a:t>
            </a:r>
            <a:r>
              <a:rPr lang="en-US" altLang="el-GR" sz="3200"/>
              <a:t>lazer &amp; Inkjet)</a:t>
            </a:r>
            <a:endParaRPr lang="el-GR" altLang="el-GR" sz="3200"/>
          </a:p>
        </p:txBody>
      </p:sp>
      <p:sp>
        <p:nvSpPr>
          <p:cNvPr id="144387" name="Rectangle 3">
            <a:extLst>
              <a:ext uri="{FF2B5EF4-FFF2-40B4-BE49-F238E27FC236}">
                <a16:creationId xmlns:a16="http://schemas.microsoft.com/office/drawing/2014/main" id="{DE3BD0A4-CA52-5F9F-1430-61F929C49859}"/>
              </a:ext>
            </a:extLst>
          </p:cNvPr>
          <p:cNvSpPr>
            <a:spLocks noGrp="1" noChangeArrowheads="1"/>
          </p:cNvSpPr>
          <p:nvPr>
            <p:ph idx="1"/>
          </p:nvPr>
        </p:nvSpPr>
        <p:spPr/>
        <p:txBody>
          <a:bodyPr/>
          <a:lstStyle/>
          <a:p>
            <a:pPr eaLnBrk="1" hangingPunct="1"/>
            <a:r>
              <a:rPr lang="en-GB" altLang="el-GR" sz="1800" b="1" dirty="0">
                <a:hlinkClick r:id="rId2">
                  <a:extLst>
                    <a:ext uri="{A12FA001-AC4F-418D-AE19-62706E023703}">
                      <ahyp:hlinkClr xmlns:ahyp="http://schemas.microsoft.com/office/drawing/2018/hyperlinkcolor" val="tx"/>
                    </a:ext>
                  </a:extLst>
                </a:hlinkClick>
              </a:rPr>
              <a:t>How </a:t>
            </a:r>
            <a:r>
              <a:rPr lang="en-GB" altLang="el-GR" sz="1800" b="1" dirty="0" err="1">
                <a:hlinkClick r:id="rId2">
                  <a:extLst>
                    <a:ext uri="{A12FA001-AC4F-418D-AE19-62706E023703}">
                      <ahyp:hlinkClr xmlns:ahyp="http://schemas.microsoft.com/office/drawing/2018/hyperlinkcolor" val="tx"/>
                    </a:ext>
                  </a:extLst>
                </a:hlinkClick>
              </a:rPr>
              <a:t>color</a:t>
            </a:r>
            <a:r>
              <a:rPr lang="en-GB" altLang="el-GR" sz="1800" b="1" dirty="0">
                <a:hlinkClick r:id="rId2">
                  <a:extLst>
                    <a:ext uri="{A12FA001-AC4F-418D-AE19-62706E023703}">
                      <ahyp:hlinkClr xmlns:ahyp="http://schemas.microsoft.com/office/drawing/2018/hyperlinkcolor" val="tx"/>
                    </a:ext>
                  </a:extLst>
                </a:hlinkClick>
              </a:rPr>
              <a:t> </a:t>
            </a:r>
            <a:r>
              <a:rPr lang="en-GB" altLang="el-GR" sz="1800" b="1" dirty="0" err="1">
                <a:hlinkClick r:id="rId2">
                  <a:extLst>
                    <a:ext uri="{A12FA001-AC4F-418D-AE19-62706E023703}">
                      <ahyp:hlinkClr xmlns:ahyp="http://schemas.microsoft.com/office/drawing/2018/hyperlinkcolor" val="tx"/>
                    </a:ext>
                  </a:extLst>
                </a:hlinkClick>
              </a:rPr>
              <a:t>lazer</a:t>
            </a:r>
            <a:r>
              <a:rPr lang="en-GB" altLang="el-GR" sz="1800" b="1" dirty="0">
                <a:hlinkClick r:id="rId2">
                  <a:extLst>
                    <a:ext uri="{A12FA001-AC4F-418D-AE19-62706E023703}">
                      <ahyp:hlinkClr xmlns:ahyp="http://schemas.microsoft.com/office/drawing/2018/hyperlinkcolor" val="tx"/>
                    </a:ext>
                  </a:extLst>
                </a:hlinkClick>
              </a:rPr>
              <a:t> printers work </a:t>
            </a:r>
            <a:r>
              <a:rPr lang="en-GB" altLang="el-GR" sz="1800" dirty="0">
                <a:hlinkClick r:id="rId2">
                  <a:extLst>
                    <a:ext uri="{A12FA001-AC4F-418D-AE19-62706E023703}">
                      <ahyp:hlinkClr xmlns:ahyp="http://schemas.microsoft.com/office/drawing/2018/hyperlinkcolor" val="tx"/>
                    </a:ext>
                  </a:extLst>
                </a:hlinkClick>
              </a:rPr>
              <a:t>https://www.youtube.com/watch?v=tDiHTK9nwYw</a:t>
            </a:r>
          </a:p>
          <a:p>
            <a:pPr eaLnBrk="1" hangingPunct="1"/>
            <a:endParaRPr lang="en-GB" altLang="el-GR" sz="1800" b="1" dirty="0">
              <a:hlinkClick r:id="rId2">
                <a:extLst>
                  <a:ext uri="{A12FA001-AC4F-418D-AE19-62706E023703}">
                    <ahyp:hlinkClr xmlns:ahyp="http://schemas.microsoft.com/office/drawing/2018/hyperlinkcolor" val="tx"/>
                  </a:ext>
                </a:extLst>
              </a:hlinkClick>
            </a:endParaRPr>
          </a:p>
          <a:p>
            <a:pPr eaLnBrk="1" hangingPunct="1"/>
            <a:r>
              <a:rPr lang="en-GB" altLang="el-GR" sz="1800" b="1" dirty="0">
                <a:hlinkClick r:id="rId2">
                  <a:extLst>
                    <a:ext uri="{A12FA001-AC4F-418D-AE19-62706E023703}">
                      <ahyp:hlinkClr xmlns:ahyp="http://schemas.microsoft.com/office/drawing/2018/hyperlinkcolor" val="tx"/>
                    </a:ext>
                  </a:extLst>
                </a:hlinkClick>
              </a:rPr>
              <a:t>How Inkjet printer works</a:t>
            </a:r>
          </a:p>
          <a:p>
            <a:pPr marL="0" indent="0" eaLnBrk="1" hangingPunct="1">
              <a:buNone/>
            </a:pPr>
            <a:r>
              <a:rPr lang="en-GB" altLang="el-GR" sz="1800" b="1" dirty="0">
                <a:hlinkClick r:id="rId2">
                  <a:extLst>
                    <a:ext uri="{A12FA001-AC4F-418D-AE19-62706E023703}">
                      <ahyp:hlinkClr xmlns:ahyp="http://schemas.microsoft.com/office/drawing/2018/hyperlinkcolor" val="tx"/>
                    </a:ext>
                  </a:extLst>
                </a:hlinkClick>
              </a:rPr>
              <a:t>     </a:t>
            </a:r>
            <a:r>
              <a:rPr lang="en-GB" altLang="el-GR" sz="1800" dirty="0">
                <a:hlinkClick r:id="rId2">
                  <a:extLst>
                    <a:ext uri="{A12FA001-AC4F-418D-AE19-62706E023703}">
                      <ahyp:hlinkClr xmlns:ahyp="http://schemas.microsoft.com/office/drawing/2018/hyperlinkcolor" val="tx"/>
                    </a:ext>
                  </a:extLst>
                </a:hlinkClick>
              </a:rPr>
              <a:t>https://youtu.be/0PKFQciUWBU</a:t>
            </a:r>
          </a:p>
          <a:p>
            <a:pPr eaLnBrk="1" hangingPunct="1"/>
            <a:endParaRPr lang="en-GB" altLang="el-GR" sz="1800" b="1" dirty="0">
              <a:hlinkClick r:id="rId2">
                <a:extLst>
                  <a:ext uri="{A12FA001-AC4F-418D-AE19-62706E023703}">
                    <ahyp:hlinkClr xmlns:ahyp="http://schemas.microsoft.com/office/drawing/2018/hyperlinkcolor" val="tx"/>
                  </a:ext>
                </a:extLst>
              </a:hlinkClick>
            </a:endParaRPr>
          </a:p>
          <a:p>
            <a:pPr eaLnBrk="1" hangingPunct="1"/>
            <a:r>
              <a:rPr lang="en-GB" altLang="el-GR" sz="1800" b="1" dirty="0">
                <a:hlinkClick r:id="rId2">
                  <a:extLst>
                    <a:ext uri="{A12FA001-AC4F-418D-AE19-62706E023703}">
                      <ahyp:hlinkClr xmlns:ahyp="http://schemas.microsoft.com/office/drawing/2018/hyperlinkcolor" val="tx"/>
                    </a:ext>
                  </a:extLst>
                </a:hlinkClick>
              </a:rPr>
              <a:t>How a Black and White laser printer works, </a:t>
            </a:r>
            <a:r>
              <a:rPr lang="el-GR" altLang="el-GR" sz="1800" dirty="0">
                <a:hlinkClick r:id="rId2">
                  <a:extLst>
                    <a:ext uri="{A12FA001-AC4F-418D-AE19-62706E023703}">
                      <ahyp:hlinkClr xmlns:ahyp="http://schemas.microsoft.com/office/drawing/2018/hyperlinkcolor" val="tx"/>
                    </a:ext>
                  </a:extLst>
                </a:hlinkClick>
              </a:rPr>
              <a:t>http://www.youtube.com/watch?v=KtXes1sgUb4&amp;feature=related</a:t>
            </a:r>
            <a:endParaRPr lang="en-GB" altLang="el-GR" sz="1800" dirty="0"/>
          </a:p>
          <a:p>
            <a:pPr eaLnBrk="1" hangingPunct="1"/>
            <a:endParaRPr lang="el-GR" altLang="el-GR" sz="1800" b="1" dirty="0"/>
          </a:p>
          <a:p>
            <a:pPr eaLnBrk="1" hangingPunct="1"/>
            <a:r>
              <a:rPr lang="en-GB" altLang="el-GR" sz="1800" b="1" dirty="0"/>
              <a:t>Inkjet Technology </a:t>
            </a:r>
            <a:r>
              <a:rPr lang="en-GB" altLang="el-GR" sz="1800" dirty="0">
                <a:hlinkClick r:id="rId3">
                  <a:extLst>
                    <a:ext uri="{A12FA001-AC4F-418D-AE19-62706E023703}">
                      <ahyp:hlinkClr xmlns:ahyp="http://schemas.microsoft.com/office/drawing/2018/hyperlinkcolor" val="tx"/>
                    </a:ext>
                  </a:extLst>
                </a:hlinkClick>
              </a:rPr>
              <a:t>https://www.youtube.com/watch?v=9yeZSaigBj4</a:t>
            </a:r>
            <a:endParaRPr lang="en-GB" altLang="el-GR" sz="1800" dirty="0"/>
          </a:p>
          <a:p>
            <a:pPr eaLnBrk="1" hangingPunct="1"/>
            <a:endParaRPr lang="en-GB" altLang="el-GR" sz="1800" dirty="0"/>
          </a:p>
          <a:p>
            <a:pPr eaLnBrk="1" hangingPunct="1"/>
            <a:r>
              <a:rPr lang="en-GB" altLang="el-GR" sz="1800" b="1" dirty="0"/>
              <a:t>How </a:t>
            </a:r>
            <a:r>
              <a:rPr lang="en-GB" altLang="el-GR" sz="1800" b="1" dirty="0" err="1"/>
              <a:t>lazer</a:t>
            </a:r>
            <a:r>
              <a:rPr lang="en-GB" altLang="el-GR" sz="1800" b="1" dirty="0"/>
              <a:t> and Inkjet work</a:t>
            </a:r>
          </a:p>
          <a:p>
            <a:pPr marL="0" indent="0" eaLnBrk="1" hangingPunct="1">
              <a:buNone/>
            </a:pPr>
            <a:r>
              <a:rPr lang="en-US" altLang="el-GR" sz="1800" dirty="0"/>
              <a:t>       https://youtu.be/JEVurb1uVFA</a:t>
            </a:r>
            <a:endParaRPr lang="el-GR" altLang="el-GR" sz="18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Τίτλος 1">
            <a:extLst>
              <a:ext uri="{FF2B5EF4-FFF2-40B4-BE49-F238E27FC236}">
                <a16:creationId xmlns:a16="http://schemas.microsoft.com/office/drawing/2014/main" id="{B777F08A-ACD6-0FAF-89F5-29D7B07313DA}"/>
              </a:ext>
            </a:extLst>
          </p:cNvPr>
          <p:cNvSpPr>
            <a:spLocks noGrp="1" noChangeArrowheads="1"/>
          </p:cNvSpPr>
          <p:nvPr>
            <p:ph type="title"/>
          </p:nvPr>
        </p:nvSpPr>
        <p:spPr>
          <a:xfrm>
            <a:off x="1979613" y="2708275"/>
            <a:ext cx="7313612" cy="1143000"/>
          </a:xfrm>
        </p:spPr>
        <p:txBody>
          <a:bodyPr/>
          <a:lstStyle/>
          <a:p>
            <a:r>
              <a:rPr lang="el-GR" altLang="el-GR"/>
              <a:t>Σαρωτές</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A44334D3-2C31-3FD8-6A3B-303B8049CFF6}"/>
              </a:ext>
            </a:extLst>
          </p:cNvPr>
          <p:cNvSpPr>
            <a:spLocks noGrp="1" noChangeArrowheads="1"/>
          </p:cNvSpPr>
          <p:nvPr>
            <p:ph type="title"/>
          </p:nvPr>
        </p:nvSpPr>
        <p:spPr/>
        <p:txBody>
          <a:bodyPr/>
          <a:lstStyle/>
          <a:p>
            <a:pPr eaLnBrk="1" hangingPunct="1"/>
            <a:r>
              <a:rPr lang="el-GR" altLang="el-GR"/>
              <a:t>Σαρωτές</a:t>
            </a:r>
          </a:p>
        </p:txBody>
      </p:sp>
      <p:sp>
        <p:nvSpPr>
          <p:cNvPr id="146435" name="Rectangle 3">
            <a:extLst>
              <a:ext uri="{FF2B5EF4-FFF2-40B4-BE49-F238E27FC236}">
                <a16:creationId xmlns:a16="http://schemas.microsoft.com/office/drawing/2014/main" id="{02F17F2A-6688-CF2C-C42A-95F90D7C8DB2}"/>
              </a:ext>
            </a:extLst>
          </p:cNvPr>
          <p:cNvSpPr>
            <a:spLocks noGrp="1" noChangeArrowheads="1"/>
          </p:cNvSpPr>
          <p:nvPr>
            <p:ph idx="1"/>
          </p:nvPr>
        </p:nvSpPr>
        <p:spPr/>
        <p:txBody>
          <a:bodyPr/>
          <a:lstStyle/>
          <a:p>
            <a:pPr eaLnBrk="1" hangingPunct="1">
              <a:lnSpc>
                <a:spcPct val="90000"/>
              </a:lnSpc>
            </a:pPr>
            <a:r>
              <a:rPr lang="el-GR" altLang="el-GR" sz="2100"/>
              <a:t>Ο σαρωτής (αγγλ. scanner) είναι μια συσκευή η οποία συνδέεται με ηλεκτρονικό υπολογιστή  (συνήθως με </a:t>
            </a:r>
            <a:r>
              <a:rPr lang="en-US" altLang="el-GR" sz="2100"/>
              <a:t>USB </a:t>
            </a:r>
            <a:r>
              <a:rPr lang="el-GR" altLang="el-GR" sz="2100"/>
              <a:t>καλώδιο) δια της οποίας επιτυγχάνεται ψηφιοποίηση εικόνας (φωτογραφίας ή σχεδίου) καθώς και κάθε εγγράφου με σκοπό την αποθήκευση ή την επεξεργασία.</a:t>
            </a:r>
          </a:p>
          <a:p>
            <a:pPr eaLnBrk="1" hangingPunct="1">
              <a:lnSpc>
                <a:spcPct val="90000"/>
              </a:lnSpc>
            </a:pPr>
            <a:r>
              <a:rPr lang="el-GR" altLang="el-GR" sz="2100"/>
              <a:t>Ο σαρωτής επίσης μπορεί να συνοδεύεται από λογισμικό το οποίο δίνεται από τον κατασκευαστή με σκοπό την καλύτερη διαχείριση της ψηφιοποίησης άλλα και λογισμικό οπτικής αναγνώρισης για την αναγνώριση χαρακτήρων ώστε να μετατραπεί μια εικόνα κειμένου σε πραγματικό κείμενο (π.χ αρχείο </a:t>
            </a:r>
            <a:r>
              <a:rPr lang="en-US" altLang="el-GR" sz="2100"/>
              <a:t>word</a:t>
            </a:r>
            <a:r>
              <a:rPr lang="el-GR" altLang="el-GR" sz="210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16720B1-E34C-886F-9DBC-23D2EC8AECF0}"/>
              </a:ext>
            </a:extLst>
          </p:cNvPr>
          <p:cNvSpPr>
            <a:spLocks noGrp="1" noChangeArrowheads="1"/>
          </p:cNvSpPr>
          <p:nvPr>
            <p:ph type="title"/>
          </p:nvPr>
        </p:nvSpPr>
        <p:spPr/>
        <p:txBody>
          <a:bodyPr/>
          <a:lstStyle/>
          <a:p>
            <a:pPr eaLnBrk="1" hangingPunct="1"/>
            <a:r>
              <a:rPr lang="el-GR" altLang="el-GR"/>
              <a:t>Θύρες</a:t>
            </a:r>
          </a:p>
        </p:txBody>
      </p:sp>
      <p:sp>
        <p:nvSpPr>
          <p:cNvPr id="25603" name="Rectangle 4">
            <a:extLst>
              <a:ext uri="{FF2B5EF4-FFF2-40B4-BE49-F238E27FC236}">
                <a16:creationId xmlns:a16="http://schemas.microsoft.com/office/drawing/2014/main" id="{5AC80A5B-37A5-3970-989A-9ADF9B605B4D}"/>
              </a:ext>
            </a:extLst>
          </p:cNvPr>
          <p:cNvSpPr>
            <a:spLocks noGrp="1" noChangeArrowheads="1"/>
          </p:cNvSpPr>
          <p:nvPr>
            <p:ph idx="1"/>
          </p:nvPr>
        </p:nvSpPr>
        <p:spPr>
          <a:xfrm>
            <a:off x="685800" y="1752600"/>
            <a:ext cx="7848600" cy="4724400"/>
          </a:xfrm>
          <a:noFill/>
        </p:spPr>
        <p:txBody>
          <a:bodyPr/>
          <a:lstStyle/>
          <a:p>
            <a:pPr marL="609600" indent="-609600" eaLnBrk="1" hangingPunct="1">
              <a:lnSpc>
                <a:spcPct val="80000"/>
              </a:lnSpc>
            </a:pPr>
            <a:r>
              <a:rPr lang="el-GR" altLang="el-GR" sz="1900"/>
              <a:t>Θύρες επέκτασης</a:t>
            </a:r>
          </a:p>
          <a:p>
            <a:pPr marL="990600" lvl="1" indent="-533400" eaLnBrk="1" hangingPunct="1">
              <a:lnSpc>
                <a:spcPct val="80000"/>
              </a:lnSpc>
            </a:pPr>
            <a:r>
              <a:rPr lang="en-US" altLang="el-GR" sz="1900"/>
              <a:t>USB</a:t>
            </a:r>
          </a:p>
          <a:p>
            <a:pPr marL="990600" lvl="1" indent="-533400" eaLnBrk="1" hangingPunct="1">
              <a:lnSpc>
                <a:spcPct val="80000"/>
              </a:lnSpc>
            </a:pPr>
            <a:r>
              <a:rPr lang="en-US" altLang="el-GR" sz="1900"/>
              <a:t>HDMI</a:t>
            </a:r>
          </a:p>
          <a:p>
            <a:pPr marL="990600" lvl="1" indent="-533400" eaLnBrk="1" hangingPunct="1">
              <a:lnSpc>
                <a:spcPct val="80000"/>
              </a:lnSpc>
            </a:pPr>
            <a:r>
              <a:rPr lang="en-GB" altLang="el-GR" sz="1900"/>
              <a:t>Card Readers</a:t>
            </a:r>
            <a:endParaRPr lang="el-GR" altLang="el-GR" sz="1900"/>
          </a:p>
          <a:p>
            <a:pPr marL="990600" lvl="1" indent="-533400" eaLnBrk="1" hangingPunct="1">
              <a:lnSpc>
                <a:spcPct val="80000"/>
              </a:lnSpc>
            </a:pPr>
            <a:r>
              <a:rPr lang="en-US" altLang="el-GR" sz="1900"/>
              <a:t>Firewire (IEEE 1394)</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949246BA-49C7-A462-CC5A-BC6DF4E5D0FF}"/>
              </a:ext>
            </a:extLst>
          </p:cNvPr>
          <p:cNvSpPr>
            <a:spLocks noGrp="1" noChangeArrowheads="1"/>
          </p:cNvSpPr>
          <p:nvPr>
            <p:ph type="title"/>
          </p:nvPr>
        </p:nvSpPr>
        <p:spPr/>
        <p:txBody>
          <a:bodyPr/>
          <a:lstStyle/>
          <a:p>
            <a:pPr eaLnBrk="1" hangingPunct="1"/>
            <a:r>
              <a:rPr lang="el-GR" altLang="el-GR"/>
              <a:t>Σαρωτές</a:t>
            </a:r>
          </a:p>
        </p:txBody>
      </p:sp>
      <p:sp>
        <p:nvSpPr>
          <p:cNvPr id="147459" name="Rectangle 3">
            <a:extLst>
              <a:ext uri="{FF2B5EF4-FFF2-40B4-BE49-F238E27FC236}">
                <a16:creationId xmlns:a16="http://schemas.microsoft.com/office/drawing/2014/main" id="{C96FAA0B-F719-F91F-5FF4-E946763D6FEC}"/>
              </a:ext>
            </a:extLst>
          </p:cNvPr>
          <p:cNvSpPr>
            <a:spLocks noGrp="1" noChangeArrowheads="1"/>
          </p:cNvSpPr>
          <p:nvPr>
            <p:ph idx="1"/>
          </p:nvPr>
        </p:nvSpPr>
        <p:spPr/>
        <p:txBody>
          <a:bodyPr/>
          <a:lstStyle/>
          <a:p>
            <a:pPr eaLnBrk="1" hangingPunct="1">
              <a:lnSpc>
                <a:spcPct val="80000"/>
              </a:lnSpc>
            </a:pPr>
            <a:r>
              <a:rPr lang="el-GR" altLang="el-GR" sz="2400"/>
              <a:t>οι σαρωτές λειτουργούν με την ανάκλαση του εκπεμπόμενου απ</a:t>
            </a:r>
            <a:r>
              <a:rPr lang="en-US" altLang="el-GR" sz="2400"/>
              <a:t>o</a:t>
            </a:r>
            <a:r>
              <a:rPr lang="el-GR" altLang="el-GR" sz="2400"/>
              <a:t> αυτούς φωτός </a:t>
            </a:r>
            <a:endParaRPr lang="en-US" altLang="el-GR" sz="2400"/>
          </a:p>
          <a:p>
            <a:pPr eaLnBrk="1" hangingPunct="1">
              <a:lnSpc>
                <a:spcPct val="80000"/>
              </a:lnSpc>
            </a:pPr>
            <a:endParaRPr lang="el-GR" altLang="el-GR" sz="2400"/>
          </a:p>
          <a:p>
            <a:pPr eaLnBrk="1" hangingPunct="1">
              <a:lnSpc>
                <a:spcPct val="80000"/>
              </a:lnSpc>
            </a:pPr>
            <a:r>
              <a:rPr lang="el-GR" altLang="el-GR" sz="2400"/>
              <a:t>Συγκεκριμένα αφού τοποθετηθεί η φωτογραφία (η το έγγραφο) πάνω στην επιφάνεια του σαρωτή μία ποσότητα εκπεμπόμενου φωτός υπό μορφή στήλης διέρχεται από την επιφάνεια. Η ποσότητα που ανακλάται κατά τη σάρωση μετράται από ένα αισθητήρα ανίχνευσης, (στην ουσία φωτόμετρο), όπου και μετατρέπεται σε αναλογική διαφορά δυναμικού (τάση). Η τάση αυτή μετατρέπεται σε ψηφιακό σήμα μέσω ενός μετατροπέα ADC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8F51F1E6-C931-6222-98D8-C84FAD4FB59C}"/>
              </a:ext>
            </a:extLst>
          </p:cNvPr>
          <p:cNvSpPr>
            <a:spLocks noGrp="1" noChangeArrowheads="1"/>
          </p:cNvSpPr>
          <p:nvPr>
            <p:ph type="title"/>
          </p:nvPr>
        </p:nvSpPr>
        <p:spPr/>
        <p:txBody>
          <a:bodyPr/>
          <a:lstStyle/>
          <a:p>
            <a:pPr eaLnBrk="1" hangingPunct="1"/>
            <a:r>
              <a:rPr lang="el-GR" altLang="el-GR"/>
              <a:t>Σαρωτές</a:t>
            </a:r>
          </a:p>
        </p:txBody>
      </p:sp>
      <p:pic>
        <p:nvPicPr>
          <p:cNvPr id="148483" name="Picture 4" descr="scenner">
            <a:extLst>
              <a:ext uri="{FF2B5EF4-FFF2-40B4-BE49-F238E27FC236}">
                <a16:creationId xmlns:a16="http://schemas.microsoft.com/office/drawing/2014/main" id="{E109A3BB-E996-438F-EAF1-CA0300CDC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592263"/>
            <a:ext cx="54721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1BE3ADBB-2296-F401-6B08-1C9B9E87ED6A}"/>
              </a:ext>
            </a:extLst>
          </p:cNvPr>
          <p:cNvSpPr>
            <a:spLocks noGrp="1" noChangeArrowheads="1"/>
          </p:cNvSpPr>
          <p:nvPr>
            <p:ph type="title"/>
          </p:nvPr>
        </p:nvSpPr>
        <p:spPr/>
        <p:txBody>
          <a:bodyPr/>
          <a:lstStyle/>
          <a:p>
            <a:pPr eaLnBrk="1" hangingPunct="1"/>
            <a:r>
              <a:rPr lang="el-GR" altLang="el-GR"/>
              <a:t>Άλλοι τύποι Σαρωτών</a:t>
            </a:r>
          </a:p>
        </p:txBody>
      </p:sp>
      <p:sp>
        <p:nvSpPr>
          <p:cNvPr id="149507" name="Rectangle 3">
            <a:extLst>
              <a:ext uri="{FF2B5EF4-FFF2-40B4-BE49-F238E27FC236}">
                <a16:creationId xmlns:a16="http://schemas.microsoft.com/office/drawing/2014/main" id="{FCF14A49-BD6D-91D9-E007-F7FD2933A99D}"/>
              </a:ext>
            </a:extLst>
          </p:cNvPr>
          <p:cNvSpPr>
            <a:spLocks noGrp="1" noChangeArrowheads="1"/>
          </p:cNvSpPr>
          <p:nvPr>
            <p:ph idx="1"/>
          </p:nvPr>
        </p:nvSpPr>
        <p:spPr/>
        <p:txBody>
          <a:bodyPr/>
          <a:lstStyle/>
          <a:p>
            <a:pPr eaLnBrk="1" hangingPunct="1"/>
            <a:r>
              <a:rPr lang="el-GR" altLang="el-GR"/>
              <a:t>Σαρωτές βιβλίων</a:t>
            </a:r>
          </a:p>
          <a:p>
            <a:pPr eaLnBrk="1" hangingPunct="1"/>
            <a:r>
              <a:rPr lang="el-GR" altLang="el-GR"/>
              <a:t>Σαρωτές 3</a:t>
            </a:r>
            <a:r>
              <a:rPr lang="en-US" altLang="el-GR"/>
              <a:t>d </a:t>
            </a:r>
            <a:r>
              <a:rPr lang="el-GR" altLang="el-GR"/>
              <a:t>αντικειμένων (&amp;</a:t>
            </a:r>
            <a:r>
              <a:rPr lang="en-US" altLang="el-GR"/>
              <a:t>3d </a:t>
            </a:r>
            <a:r>
              <a:rPr lang="el-GR" altLang="el-GR"/>
              <a:t>εκτυπωτές)</a:t>
            </a:r>
          </a:p>
        </p:txBody>
      </p:sp>
      <p:pic>
        <p:nvPicPr>
          <p:cNvPr id="149508" name="Picture 5" descr="Single camera book scanner">
            <a:extLst>
              <a:ext uri="{FF2B5EF4-FFF2-40B4-BE49-F238E27FC236}">
                <a16:creationId xmlns:a16="http://schemas.microsoft.com/office/drawing/2014/main" id="{2362FDCA-D3C4-E0BD-C940-0183967E82B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213100"/>
            <a:ext cx="404812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6" descr="zscanner-700-3d-scanner">
            <a:extLst>
              <a:ext uri="{FF2B5EF4-FFF2-40B4-BE49-F238E27FC236}">
                <a16:creationId xmlns:a16="http://schemas.microsoft.com/office/drawing/2014/main" id="{80EF593E-1728-6B32-5A17-A705B293A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284538"/>
            <a:ext cx="324167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0154AC1-F528-3198-167E-DE3383831AA9}"/>
              </a:ext>
            </a:extLst>
          </p:cNvPr>
          <p:cNvSpPr>
            <a:spLocks noGrp="1" noChangeArrowheads="1"/>
          </p:cNvSpPr>
          <p:nvPr>
            <p:ph type="title"/>
          </p:nvPr>
        </p:nvSpPr>
        <p:spPr>
          <a:xfrm>
            <a:off x="468313" y="260350"/>
            <a:ext cx="8229600" cy="1143000"/>
          </a:xfrm>
        </p:spPr>
        <p:txBody>
          <a:bodyPr/>
          <a:lstStyle/>
          <a:p>
            <a:pPr eaLnBrk="1" hangingPunct="1"/>
            <a:r>
              <a:rPr lang="el-GR" altLang="el-GR"/>
              <a:t>   Περιφερειακές συσκευές</a:t>
            </a:r>
          </a:p>
        </p:txBody>
      </p:sp>
      <p:sp>
        <p:nvSpPr>
          <p:cNvPr id="26627" name="Rectangle 4">
            <a:extLst>
              <a:ext uri="{FF2B5EF4-FFF2-40B4-BE49-F238E27FC236}">
                <a16:creationId xmlns:a16="http://schemas.microsoft.com/office/drawing/2014/main" id="{184041AA-89E3-B192-FCD5-78B6359C5765}"/>
              </a:ext>
            </a:extLst>
          </p:cNvPr>
          <p:cNvSpPr>
            <a:spLocks noGrp="1" noChangeArrowheads="1"/>
          </p:cNvSpPr>
          <p:nvPr>
            <p:ph idx="1"/>
          </p:nvPr>
        </p:nvSpPr>
        <p:spPr>
          <a:xfrm>
            <a:off x="685800" y="1752600"/>
            <a:ext cx="7848600" cy="4724400"/>
          </a:xfrm>
          <a:noFill/>
        </p:spPr>
        <p:txBody>
          <a:bodyPr/>
          <a:lstStyle/>
          <a:p>
            <a:pPr lvl="1" eaLnBrk="1" hangingPunct="1">
              <a:lnSpc>
                <a:spcPct val="80000"/>
              </a:lnSpc>
            </a:pPr>
            <a:r>
              <a:rPr lang="el-GR" altLang="el-GR" sz="1900" dirty="0"/>
              <a:t>Οδηγοί δισκετών (έχουν σχεδόν εκλείψει)</a:t>
            </a:r>
          </a:p>
          <a:p>
            <a:pPr lvl="1" eaLnBrk="1" hangingPunct="1">
              <a:lnSpc>
                <a:spcPct val="80000"/>
              </a:lnSpc>
            </a:pPr>
            <a:r>
              <a:rPr lang="el-GR" altLang="el-GR" sz="1900" dirty="0"/>
              <a:t>Εξωτερικοί Σκληροί δίσκοι (σταθερής κατάστασης </a:t>
            </a:r>
            <a:r>
              <a:rPr lang="en-GB" altLang="el-GR" sz="1900" dirty="0"/>
              <a:t>SSD, </a:t>
            </a:r>
            <a:r>
              <a:rPr lang="el-GR" altLang="el-GR" sz="1900" dirty="0"/>
              <a:t>σκληρού δίσκου</a:t>
            </a:r>
            <a:r>
              <a:rPr lang="en-GB" altLang="el-GR" sz="1900" dirty="0"/>
              <a:t> HHD)</a:t>
            </a:r>
            <a:endParaRPr lang="el-GR" altLang="el-GR" sz="1900" dirty="0"/>
          </a:p>
          <a:p>
            <a:pPr lvl="1" eaLnBrk="1" hangingPunct="1">
              <a:lnSpc>
                <a:spcPct val="80000"/>
              </a:lnSpc>
            </a:pPr>
            <a:r>
              <a:rPr lang="el-GR" altLang="el-GR" sz="1900" dirty="0"/>
              <a:t>Οπτικές συσκευές (</a:t>
            </a:r>
            <a:r>
              <a:rPr lang="en-US" altLang="el-GR" sz="1900" dirty="0"/>
              <a:t>CD</a:t>
            </a:r>
            <a:r>
              <a:rPr lang="el-GR" altLang="el-GR" sz="1900" dirty="0"/>
              <a:t>-</a:t>
            </a:r>
            <a:r>
              <a:rPr lang="en-US" altLang="el-GR" sz="1900" dirty="0"/>
              <a:t>ROM/R/RW, DVD, </a:t>
            </a:r>
            <a:r>
              <a:rPr lang="el-GR" altLang="el-GR" sz="1900" dirty="0" err="1"/>
              <a:t>κλπ</a:t>
            </a:r>
            <a:r>
              <a:rPr lang="el-GR" altLang="el-GR" sz="1900" dirty="0"/>
              <a:t>, τείνουν να εκλείψουν)</a:t>
            </a:r>
          </a:p>
          <a:p>
            <a:pPr lvl="1" eaLnBrk="1" hangingPunct="1">
              <a:lnSpc>
                <a:spcPct val="80000"/>
              </a:lnSpc>
            </a:pPr>
            <a:r>
              <a:rPr lang="el-GR" altLang="el-GR" sz="1900" dirty="0"/>
              <a:t>Οθόνες</a:t>
            </a:r>
          </a:p>
          <a:p>
            <a:pPr lvl="1" eaLnBrk="1" hangingPunct="1">
              <a:lnSpc>
                <a:spcPct val="80000"/>
              </a:lnSpc>
            </a:pPr>
            <a:r>
              <a:rPr lang="el-GR" altLang="el-GR" sz="1900" dirty="0"/>
              <a:t>Πληκτρολόγια / ποντίκια / </a:t>
            </a:r>
            <a:r>
              <a:rPr lang="en-US" altLang="el-GR" sz="1900" dirty="0"/>
              <a:t>Light pens</a:t>
            </a:r>
            <a:endParaRPr lang="el-GR" altLang="el-GR" sz="1900" dirty="0"/>
          </a:p>
          <a:p>
            <a:pPr lvl="1" eaLnBrk="1" hangingPunct="1">
              <a:lnSpc>
                <a:spcPct val="80000"/>
              </a:lnSpc>
            </a:pPr>
            <a:r>
              <a:rPr lang="el-GR" altLang="el-GR" sz="1900" dirty="0"/>
              <a:t>Εκτυπωτές</a:t>
            </a:r>
            <a:r>
              <a:rPr lang="en-GB" altLang="el-GR" sz="1900" dirty="0"/>
              <a:t> (</a:t>
            </a:r>
            <a:r>
              <a:rPr lang="el-GR" altLang="el-GR" sz="1900" dirty="0"/>
              <a:t>συμβατικοί, </a:t>
            </a:r>
            <a:r>
              <a:rPr lang="en-GB" altLang="el-GR" sz="1900" dirty="0"/>
              <a:t>laser &amp; inkjet </a:t>
            </a:r>
            <a:r>
              <a:rPr lang="el-GR" altLang="el-GR" sz="1900" dirty="0"/>
              <a:t>και </a:t>
            </a:r>
            <a:r>
              <a:rPr lang="en-GB" altLang="el-GR" sz="1900" dirty="0"/>
              <a:t>3D)</a:t>
            </a:r>
            <a:endParaRPr lang="el-GR" altLang="el-GR" sz="1900" dirty="0"/>
          </a:p>
          <a:p>
            <a:pPr lvl="1" eaLnBrk="1" hangingPunct="1">
              <a:lnSpc>
                <a:spcPct val="80000"/>
              </a:lnSpc>
            </a:pPr>
            <a:r>
              <a:rPr lang="el-GR" altLang="el-GR" sz="1900" dirty="0"/>
              <a:t>Σαρωτές (</a:t>
            </a:r>
            <a:r>
              <a:rPr lang="en-US" altLang="el-GR" sz="1900" dirty="0"/>
              <a:t>scanners, </a:t>
            </a:r>
            <a:r>
              <a:rPr lang="el-GR" altLang="el-GR" sz="1900" dirty="0"/>
              <a:t>συμβατικοί και </a:t>
            </a:r>
            <a:r>
              <a:rPr lang="en-GB" altLang="el-GR" sz="1900" dirty="0"/>
              <a:t>3D</a:t>
            </a:r>
            <a:r>
              <a:rPr lang="en-US" altLang="el-GR" sz="1900" dirty="0"/>
              <a:t>)</a:t>
            </a:r>
            <a:endParaRPr lang="el-GR" altLang="el-GR" sz="1900" dirty="0"/>
          </a:p>
          <a:p>
            <a:pPr lvl="1" eaLnBrk="1" hangingPunct="1">
              <a:lnSpc>
                <a:spcPct val="80000"/>
              </a:lnSpc>
            </a:pPr>
            <a:r>
              <a:rPr lang="en-US" altLang="el-GR" sz="1900" dirty="0"/>
              <a:t>Web Cameras</a:t>
            </a:r>
          </a:p>
          <a:p>
            <a:pPr lvl="1" eaLnBrk="1" hangingPunct="1">
              <a:lnSpc>
                <a:spcPct val="80000"/>
              </a:lnSpc>
            </a:pPr>
            <a:r>
              <a:rPr lang="el-GR" altLang="el-GR" sz="1900" dirty="0"/>
              <a:t>Ηχεία</a:t>
            </a:r>
          </a:p>
          <a:p>
            <a:pPr lvl="1" eaLnBrk="1" hangingPunct="1">
              <a:lnSpc>
                <a:spcPct val="80000"/>
              </a:lnSpc>
            </a:pPr>
            <a:r>
              <a:rPr lang="el-GR" altLang="el-GR" sz="1900" dirty="0"/>
              <a:t>Προβολικά</a:t>
            </a:r>
            <a:r>
              <a:rPr lang="en-US" altLang="el-GR" sz="1900" dirty="0"/>
              <a:t> </a:t>
            </a:r>
            <a:r>
              <a:rPr lang="el-GR" altLang="el-GR" sz="1900" dirty="0" err="1"/>
              <a:t>κτλ</a:t>
            </a:r>
            <a:endParaRPr lang="el-GR" altLang="el-GR" sz="1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What are some examples of input and output computer devices? - Quora">
            <a:extLst>
              <a:ext uri="{FF2B5EF4-FFF2-40B4-BE49-F238E27FC236}">
                <a16:creationId xmlns:a16="http://schemas.microsoft.com/office/drawing/2014/main" id="{C977662F-0695-37B0-D2D8-0C773006D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549275"/>
            <a:ext cx="71755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D21E10F8-8951-9DBD-04F7-C022409FEB84}"/>
              </a:ext>
            </a:extLst>
          </p:cNvPr>
          <p:cNvSpPr>
            <a:spLocks noGrp="1" noChangeArrowheads="1"/>
          </p:cNvSpPr>
          <p:nvPr>
            <p:ph type="title"/>
          </p:nvPr>
        </p:nvSpPr>
        <p:spPr>
          <a:xfrm>
            <a:off x="304800" y="-76200"/>
            <a:ext cx="8686800" cy="1600200"/>
          </a:xfrm>
        </p:spPr>
        <p:txBody>
          <a:bodyPr/>
          <a:lstStyle/>
          <a:p>
            <a:pPr>
              <a:spcBef>
                <a:spcPct val="0"/>
              </a:spcBef>
              <a:buFont typeface="Times New Roman" panose="02020603050405020304" pitchFamily="18" charset="0"/>
              <a:buNone/>
            </a:pPr>
            <a:r>
              <a:rPr lang="el-GR" altLang="el-GR" sz="3600">
                <a:latin typeface="Times New Roman" panose="02020603050405020304" pitchFamily="18" charset="0"/>
                <a:cs typeface="Times New Roman" panose="02020603050405020304" pitchFamily="18" charset="0"/>
                <a:sym typeface="Times New Roman" panose="02020603050405020304" pitchFamily="18" charset="0"/>
              </a:rPr>
              <a:t>Συσκευές εισόδου</a:t>
            </a:r>
            <a:br>
              <a:rPr lang="en-US" altLang="el-GR" sz="4000">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Φυσικά πληκτρολόγια και οθόνες αφής</a:t>
            </a:r>
            <a:endParaRPr lang="en-US" altLang="el-GR" sz="180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8675" name="Rectangle 6">
            <a:extLst>
              <a:ext uri="{FF2B5EF4-FFF2-40B4-BE49-F238E27FC236}">
                <a16:creationId xmlns:a16="http://schemas.microsoft.com/office/drawing/2014/main" id="{1E4D7623-29B1-FAB1-B29F-DDDCEEF7D3F4}"/>
              </a:ext>
            </a:extLst>
          </p:cNvPr>
          <p:cNvSpPr>
            <a:spLocks noGrp="1" noChangeArrowheads="1"/>
          </p:cNvSpPr>
          <p:nvPr>
            <p:ph type="body" idx="1"/>
          </p:nvPr>
        </p:nvSpPr>
        <p:spPr>
          <a:xfrm>
            <a:off x="457200" y="1600200"/>
            <a:ext cx="7073900" cy="3917950"/>
          </a:xfrm>
        </p:spPr>
        <p:txBody>
          <a:bodyPr/>
          <a:lstStyle/>
          <a:p>
            <a:pPr marL="255588" indent="-153988">
              <a:lnSpc>
                <a:spcPct val="90000"/>
              </a:lnSpc>
              <a:spcBef>
                <a:spcPct val="0"/>
              </a:spcBef>
              <a:spcAft>
                <a:spcPts val="1200"/>
              </a:spcAft>
              <a:buFont typeface="Arial" panose="020B0604020202020204" pitchFamily="34" charset="0"/>
              <a:buChar char="•"/>
            </a:pPr>
            <a:r>
              <a:rPr lang="el-GR" altLang="el-GR" sz="3000" dirty="0">
                <a:latin typeface="Arial" panose="020B0604020202020204" pitchFamily="34" charset="0"/>
                <a:cs typeface="Arial" panose="020B0604020202020204" pitchFamily="34" charset="0"/>
                <a:sym typeface="Arial" panose="020B0604020202020204" pitchFamily="34" charset="0"/>
              </a:rPr>
              <a:t>Χρησιμοποιούνται για την εισαγωγή δεδομένων και εντολών</a:t>
            </a:r>
            <a:r>
              <a:rPr lang="en-US" altLang="el-GR" sz="3000" dirty="0">
                <a:latin typeface="Arial" panose="020B0604020202020204" pitchFamily="34" charset="0"/>
                <a:cs typeface="Arial" panose="020B0604020202020204" pitchFamily="34" charset="0"/>
                <a:sym typeface="Arial" panose="020B0604020202020204" pitchFamily="34" charset="0"/>
              </a:rPr>
              <a:t> </a:t>
            </a:r>
          </a:p>
          <a:p>
            <a:pPr marL="255588" indent="-153988">
              <a:lnSpc>
                <a:spcPct val="90000"/>
              </a:lnSpc>
              <a:spcBef>
                <a:spcPct val="0"/>
              </a:spcBef>
              <a:spcAft>
                <a:spcPts val="1200"/>
              </a:spcAft>
              <a:buFont typeface="Arial" panose="020B0604020202020204" pitchFamily="34" charset="0"/>
              <a:buChar char="•"/>
            </a:pPr>
            <a:r>
              <a:rPr lang="el-GR" altLang="el-GR" sz="3000" dirty="0">
                <a:latin typeface="Arial" panose="020B0604020202020204" pitchFamily="34" charset="0"/>
                <a:cs typeface="Arial" panose="020B0604020202020204" pitchFamily="34" charset="0"/>
                <a:sym typeface="Arial" panose="020B0604020202020204" pitchFamily="34" charset="0"/>
              </a:rPr>
              <a:t>Παραδείγματα</a:t>
            </a:r>
            <a:endParaRPr lang="en-US" altLang="el-GR" sz="3000" dirty="0">
              <a:latin typeface="Arial"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1200"/>
              </a:spcAft>
              <a:buFont typeface="Arial" panose="020B0604020202020204" pitchFamily="34" charset="0"/>
              <a:buChar char="–"/>
            </a:pPr>
            <a:r>
              <a:rPr lang="el-GR" altLang="el-GR" dirty="0">
                <a:solidFill>
                  <a:srgbClr val="000000"/>
                </a:solidFill>
                <a:latin typeface="Arial" panose="020B0604020202020204" pitchFamily="34" charset="0"/>
                <a:cs typeface="Arial" panose="020B0604020202020204" pitchFamily="34" charset="0"/>
                <a:sym typeface="Arial" panose="020B0604020202020204" pitchFamily="34" charset="0"/>
              </a:rPr>
              <a:t>Πληκτρολόγιο</a:t>
            </a:r>
            <a:endPar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1200"/>
              </a:spcAft>
              <a:buFont typeface="Arial" panose="020B0604020202020204" pitchFamily="34" charset="0"/>
              <a:buChar char="–"/>
            </a:pPr>
            <a:r>
              <a:rPr lang="el-GR" altLang="el-GR" dirty="0">
                <a:solidFill>
                  <a:srgbClr val="000000"/>
                </a:solidFill>
                <a:latin typeface="Arial" panose="020B0604020202020204" pitchFamily="34" charset="0"/>
                <a:cs typeface="Arial" panose="020B0604020202020204" pitchFamily="34" charset="0"/>
                <a:sym typeface="Arial" panose="020B0604020202020204" pitchFamily="34" charset="0"/>
              </a:rPr>
              <a:t>Οθόνες αφής</a:t>
            </a:r>
            <a:endPar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1200"/>
              </a:spcAft>
              <a:buFont typeface="Arial" panose="020B0604020202020204" pitchFamily="34" charset="0"/>
              <a:buChar char="–"/>
            </a:pPr>
            <a:r>
              <a:rPr lang="el-GR" altLang="el-GR" dirty="0">
                <a:solidFill>
                  <a:srgbClr val="000000"/>
                </a:solidFill>
                <a:latin typeface="Arial" panose="020B0604020202020204" pitchFamily="34" charset="0"/>
                <a:cs typeface="Arial" panose="020B0604020202020204" pitchFamily="34" charset="0"/>
                <a:sym typeface="Arial" panose="020B0604020202020204" pitchFamily="34" charset="0"/>
              </a:rPr>
              <a:t>Γραφίδα</a:t>
            </a:r>
            <a:endPar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8676" name="Picture 2" descr="A person using a virtual keyboard on a touchscreen tablet.&#10;Long description is available  in notes, Press F6">
            <a:extLst>
              <a:ext uri="{FF2B5EF4-FFF2-40B4-BE49-F238E27FC236}">
                <a16:creationId xmlns:a16="http://schemas.microsoft.com/office/drawing/2014/main" id="{6D71DB49-CC6C-600D-7ADC-A624065BA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14600"/>
            <a:ext cx="34559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a:extLst>
              <a:ext uri="{FF2B5EF4-FFF2-40B4-BE49-F238E27FC236}">
                <a16:creationId xmlns:a16="http://schemas.microsoft.com/office/drawing/2014/main" id="{1DAF9FA5-388A-E8BD-478C-772293264FF5}"/>
              </a:ext>
            </a:extLst>
          </p:cNvPr>
          <p:cNvSpPr>
            <a:spLocks noGrp="1" noChangeArrowheads="1"/>
          </p:cNvSpPr>
          <p:nvPr>
            <p:ph type="title"/>
          </p:nvPr>
        </p:nvSpPr>
        <p:spPr>
          <a:xfrm>
            <a:off x="457200" y="0"/>
            <a:ext cx="8686800" cy="1600200"/>
          </a:xfrm>
        </p:spPr>
        <p:txBody>
          <a:bodyPr/>
          <a:lstStyle/>
          <a:p>
            <a:pPr>
              <a:spcBef>
                <a:spcPct val="0"/>
              </a:spcBef>
              <a:buFont typeface="Times New Roman" panose="02020603050405020304" pitchFamily="18" charset="0"/>
              <a:buNone/>
            </a:pPr>
            <a:r>
              <a:rPr lang="el-GR" altLang="el-GR" sz="3100">
                <a:latin typeface="Times New Roman" panose="02020603050405020304" pitchFamily="18" charset="0"/>
                <a:cs typeface="Times New Roman" panose="02020603050405020304" pitchFamily="18" charset="0"/>
                <a:sym typeface="Times New Roman" panose="02020603050405020304" pitchFamily="18" charset="0"/>
              </a:rPr>
              <a:t>Συσκευές εισόδου</a:t>
            </a:r>
            <a:br>
              <a:rPr lang="en-US" altLang="el-GR" sz="3100">
                <a:latin typeface="Times New Roman" panose="02020603050405020304" pitchFamily="18" charset="0"/>
                <a:cs typeface="Times New Roman" panose="02020603050405020304" pitchFamily="18" charset="0"/>
                <a:sym typeface="Times New Roman" panose="02020603050405020304" pitchFamily="18" charset="0"/>
              </a:rPr>
            </a:br>
            <a:r>
              <a:rPr lang="el-GR" altLang="el-GR" sz="2900">
                <a:latin typeface="Times New Roman" panose="02020603050405020304" pitchFamily="18" charset="0"/>
                <a:cs typeface="Times New Roman" panose="02020603050405020304" pitchFamily="18" charset="0"/>
                <a:sym typeface="Times New Roman" panose="02020603050405020304" pitchFamily="18" charset="0"/>
              </a:rPr>
              <a:t>Ποντίκια και άλλες συσκευές κατάδειξης</a:t>
            </a:r>
            <a:br>
              <a:rPr lang="en-US" altLang="el-GR" sz="29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310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0723" name="Rectangle 6">
            <a:extLst>
              <a:ext uri="{FF2B5EF4-FFF2-40B4-BE49-F238E27FC236}">
                <a16:creationId xmlns:a16="http://schemas.microsoft.com/office/drawing/2014/main" id="{46DB385A-D0C2-A4AF-0157-B4A79933C020}"/>
              </a:ext>
            </a:extLst>
          </p:cNvPr>
          <p:cNvSpPr>
            <a:spLocks noGrp="1" noChangeArrowheads="1"/>
          </p:cNvSpPr>
          <p:nvPr>
            <p:ph type="body" idx="1"/>
          </p:nvPr>
        </p:nvSpPr>
        <p:spPr>
          <a:xfrm>
            <a:off x="457200" y="1600200"/>
            <a:ext cx="8686800" cy="3200400"/>
          </a:xfrm>
        </p:spPr>
        <p:txBody>
          <a:bodyPr/>
          <a:lstStyle/>
          <a:p>
            <a:pPr marL="255588" indent="-153988">
              <a:spcBef>
                <a:spcPct val="0"/>
              </a:spcBef>
              <a:spcAft>
                <a:spcPts val="2400"/>
              </a:spcAft>
              <a:buFont typeface="Arial" panose="020B0604020202020204" pitchFamily="34" charset="0"/>
              <a:buChar char="•"/>
            </a:pPr>
            <a:r>
              <a:rPr lang="el-GR" altLang="el-GR" sz="2800" dirty="0">
                <a:solidFill>
                  <a:srgbClr val="000000"/>
                </a:solidFill>
                <a:latin typeface="Arial" panose="020B0604020202020204" pitchFamily="34" charset="0"/>
                <a:cs typeface="Arial" panose="020B0604020202020204" pitchFamily="34" charset="0"/>
                <a:sym typeface="Arial" panose="020B0604020202020204" pitchFamily="34" charset="0"/>
              </a:rPr>
              <a:t>Ποντίκι</a:t>
            </a:r>
            <a:endParaRPr lang="en-US" altLang="el-GR" sz="28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255588" indent="-153988">
              <a:spcBef>
                <a:spcPct val="0"/>
              </a:spcBef>
              <a:spcAft>
                <a:spcPts val="2400"/>
              </a:spcAft>
              <a:buFont typeface="Arial" panose="020B0604020202020204" pitchFamily="34" charset="0"/>
              <a:buChar char="•"/>
            </a:pPr>
            <a:r>
              <a:rPr lang="en-US" altLang="el-GR" sz="2800" dirty="0">
                <a:solidFill>
                  <a:srgbClr val="000000"/>
                </a:solidFill>
                <a:latin typeface="Arial" panose="020B0604020202020204" pitchFamily="34" charset="0"/>
                <a:cs typeface="Arial" panose="020B0604020202020204" pitchFamily="34" charset="0"/>
                <a:sym typeface="Arial" panose="020B0604020202020204" pitchFamily="34" charset="0"/>
              </a:rPr>
              <a:t>Touch pad</a:t>
            </a:r>
            <a:r>
              <a:rPr lang="el-GR" altLang="el-GR" sz="28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l-GR" sz="2800" dirty="0">
                <a:solidFill>
                  <a:srgbClr val="000000"/>
                </a:solidFill>
                <a:latin typeface="Arial" panose="020B0604020202020204" pitchFamily="34" charset="0"/>
                <a:cs typeface="Arial" panose="020B0604020202020204" pitchFamily="34" charset="0"/>
                <a:sym typeface="Arial" panose="020B0604020202020204" pitchFamily="34" charset="0"/>
              </a:rPr>
              <a:t>(track</a:t>
            </a:r>
            <a:r>
              <a:rPr lang="el-GR" altLang="el-GR" sz="28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l-GR" sz="2800" dirty="0">
                <a:solidFill>
                  <a:srgbClr val="000000"/>
                </a:solidFill>
                <a:latin typeface="Arial" panose="020B0604020202020204" pitchFamily="34" charset="0"/>
                <a:cs typeface="Arial" panose="020B0604020202020204" pitchFamily="34" charset="0"/>
                <a:sym typeface="Arial" panose="020B0604020202020204" pitchFamily="34" charset="0"/>
              </a:rPr>
              <a:t>pad)</a:t>
            </a:r>
          </a:p>
          <a:p>
            <a:pPr marL="255588" indent="-153988">
              <a:spcBef>
                <a:spcPct val="0"/>
              </a:spcBef>
              <a:spcAft>
                <a:spcPts val="2400"/>
              </a:spcAft>
              <a:buFont typeface="Arial" panose="020B0604020202020204" pitchFamily="34" charset="0"/>
              <a:buChar char="•"/>
            </a:pPr>
            <a:r>
              <a:rPr lang="el-GR" altLang="el-GR" sz="2800" dirty="0">
                <a:solidFill>
                  <a:srgbClr val="000000"/>
                </a:solidFill>
                <a:latin typeface="Arial" panose="020B0604020202020204" pitchFamily="34" charset="0"/>
                <a:cs typeface="Arial" panose="020B0604020202020204" pitchFamily="34" charset="0"/>
                <a:sym typeface="Arial" panose="020B0604020202020204" pitchFamily="34" charset="0"/>
              </a:rPr>
              <a:t> Χειριστήρια παιχνιδιών</a:t>
            </a:r>
            <a:endParaRPr lang="en-US" altLang="el-GR" sz="28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0724" name="Picture 2" descr="A high-end gaming mouse. It has many more buttons and scroll wheels than a traditional mouse.&#10;Long description is available  in notes, Press F6">
            <a:extLst>
              <a:ext uri="{FF2B5EF4-FFF2-40B4-BE49-F238E27FC236}">
                <a16:creationId xmlns:a16="http://schemas.microsoft.com/office/drawing/2014/main" id="{9E3D5F08-90D9-5EB0-6FB4-2E83D3A11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449638"/>
            <a:ext cx="381635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E21CC421-D258-6FF5-B5CE-F146A4CDF7CC}"/>
              </a:ext>
            </a:extLst>
          </p:cNvPr>
          <p:cNvSpPr>
            <a:spLocks noGrp="1" noChangeArrowheads="1"/>
          </p:cNvSpPr>
          <p:nvPr>
            <p:ph type="title"/>
          </p:nvPr>
        </p:nvSpPr>
        <p:spPr>
          <a:xfrm>
            <a:off x="457200" y="34925"/>
            <a:ext cx="8686800" cy="1600200"/>
          </a:xfrm>
        </p:spPr>
        <p:txBody>
          <a:bodyPr/>
          <a:lstStyle/>
          <a:p>
            <a:pPr>
              <a:spcBef>
                <a:spcPct val="0"/>
              </a:spcBef>
              <a:buFont typeface="Times New Roman" panose="02020603050405020304" pitchFamily="18" charset="0"/>
              <a:buNone/>
            </a:pPr>
            <a:r>
              <a:rPr lang="el-GR" altLang="el-GR" sz="3200" dirty="0">
                <a:latin typeface="Times New Roman" panose="02020603050405020304" pitchFamily="18" charset="0"/>
                <a:cs typeface="Times New Roman" panose="02020603050405020304" pitchFamily="18" charset="0"/>
                <a:sym typeface="Times New Roman" panose="02020603050405020304" pitchFamily="18" charset="0"/>
              </a:rPr>
              <a:t>Συσκευές εισόδου</a:t>
            </a:r>
            <a:br>
              <a:rPr lang="en-US" altLang="el-GR" sz="3100" dirty="0">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000" dirty="0">
                <a:latin typeface="Times New Roman" panose="02020603050405020304" pitchFamily="18" charset="0"/>
                <a:cs typeface="Times New Roman" panose="02020603050405020304" pitchFamily="18" charset="0"/>
                <a:sym typeface="Times New Roman" panose="02020603050405020304" pitchFamily="18" charset="0"/>
              </a:rPr>
              <a:t>Είσοδος εικόνας, ήχου και αισθητήρων</a:t>
            </a:r>
            <a:endParaRPr lang="en-US" altLang="el-GR" sz="3100"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2771" name="Rectangle 6">
            <a:extLst>
              <a:ext uri="{FF2B5EF4-FFF2-40B4-BE49-F238E27FC236}">
                <a16:creationId xmlns:a16="http://schemas.microsoft.com/office/drawing/2014/main" id="{ECBBED4D-AC1C-18D6-FB6A-E15BB1439D22}"/>
              </a:ext>
            </a:extLst>
          </p:cNvPr>
          <p:cNvSpPr>
            <a:spLocks noGrp="1" noChangeArrowheads="1"/>
          </p:cNvSpPr>
          <p:nvPr>
            <p:ph type="body" idx="1"/>
          </p:nvPr>
        </p:nvSpPr>
        <p:spPr>
          <a:xfrm>
            <a:off x="457200" y="1600200"/>
            <a:ext cx="8686800" cy="5105400"/>
          </a:xfrm>
        </p:spPr>
        <p:txBody>
          <a:bodyPr/>
          <a:lstStyle/>
          <a:p>
            <a:pPr marL="255588" indent="-153988">
              <a:spcBef>
                <a:spcPct val="0"/>
              </a:spcBef>
              <a:spcAft>
                <a:spcPts val="600"/>
              </a:spcAft>
              <a:buFont typeface="Arial" panose="020B0604020202020204" pitchFamily="34" charset="0"/>
              <a:buChar char="•"/>
            </a:pPr>
            <a:r>
              <a:rPr lang="el-GR" altLang="el-GR" sz="3000" dirty="0">
                <a:latin typeface="Arial" panose="020B0604020202020204" pitchFamily="34" charset="0"/>
                <a:cs typeface="Arial" panose="020B0604020202020204" pitchFamily="34" charset="0"/>
                <a:sym typeface="Arial" panose="020B0604020202020204" pitchFamily="34" charset="0"/>
              </a:rPr>
              <a:t>Δημοφιλείς συσκευές για εικόνες</a:t>
            </a:r>
            <a:endParaRPr lang="en-US" altLang="el-GR" sz="3000" dirty="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600"/>
              </a:spcAft>
              <a:buFont typeface="Arial" panose="020B0604020202020204" pitchFamily="34" charset="0"/>
              <a:buChar char="–"/>
            </a:pPr>
            <a:r>
              <a:rPr lang="el-GR" altLang="el-GR" dirty="0">
                <a:solidFill>
                  <a:srgbClr val="000000"/>
                </a:solidFill>
                <a:latin typeface="Arial" panose="020B0604020202020204" pitchFamily="34" charset="0"/>
                <a:cs typeface="Arial" panose="020B0604020202020204" pitchFamily="34" charset="0"/>
                <a:sym typeface="Arial" panose="020B0604020202020204" pitchFamily="34" charset="0"/>
              </a:rPr>
              <a:t>Ψηφιακές φωτογραφικές κάμερες</a:t>
            </a:r>
          </a:p>
          <a:p>
            <a:pPr lvl="1">
              <a:spcBef>
                <a:spcPct val="0"/>
              </a:spcBef>
              <a:spcAft>
                <a:spcPts val="600"/>
              </a:spcAft>
              <a:buFont typeface="Arial" panose="020B0604020202020204" pitchFamily="34" charset="0"/>
              <a:buChar char="–"/>
            </a:pPr>
            <a:r>
              <a:rPr lang="el-GR" altLang="el-GR" dirty="0">
                <a:solidFill>
                  <a:srgbClr val="000000"/>
                </a:solidFill>
                <a:latin typeface="Arial" panose="020B0604020202020204" pitchFamily="34" charset="0"/>
                <a:cs typeface="Arial" panose="020B0604020202020204" pitchFamily="34" charset="0"/>
                <a:sym typeface="Arial" panose="020B0604020202020204" pitchFamily="34" charset="0"/>
              </a:rPr>
              <a:t>Κάμερες</a:t>
            </a:r>
            <a:endPar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600"/>
              </a:spcAft>
              <a:buFont typeface="Arial" panose="020B0604020202020204" pitchFamily="34" charset="0"/>
              <a:buChar char="–"/>
            </a:pPr>
            <a:r>
              <a:rPr lang="el-GR" altLang="el-GR" dirty="0">
                <a:solidFill>
                  <a:srgbClr val="000000"/>
                </a:solidFill>
                <a:latin typeface="Arial" panose="020B0604020202020204" pitchFamily="34" charset="0"/>
                <a:cs typeface="Arial" panose="020B0604020202020204" pitchFamily="34" charset="0"/>
                <a:sym typeface="Arial" panose="020B0604020202020204" pitchFamily="34" charset="0"/>
              </a:rPr>
              <a:t>Ψηφιακές Κάμερες κινητών τηλεφώνων</a:t>
            </a:r>
            <a:endPar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600"/>
              </a:spcAft>
              <a:buFont typeface="Arial" panose="020B0604020202020204" pitchFamily="34" charset="0"/>
              <a:buChar char="–"/>
            </a:pPr>
            <a:r>
              <a:rPr lang="el-GR" altLang="el-GR" dirty="0">
                <a:solidFill>
                  <a:srgbClr val="000000"/>
                </a:solidFill>
                <a:latin typeface="Arial" panose="020B0604020202020204" pitchFamily="34" charset="0"/>
                <a:cs typeface="Arial" panose="020B0604020202020204" pitchFamily="34" charset="0"/>
                <a:sym typeface="Arial" panose="020B0604020202020204" pitchFamily="34" charset="0"/>
              </a:rPr>
              <a:t>Επιτραπέζιοι σαρωτές</a:t>
            </a:r>
          </a:p>
          <a:p>
            <a:pPr lvl="1">
              <a:spcBef>
                <a:spcPct val="0"/>
              </a:spcBef>
              <a:spcAft>
                <a:spcPts val="600"/>
              </a:spcAft>
              <a:buFont typeface="Arial" panose="020B0604020202020204" pitchFamily="34" charset="0"/>
              <a:buChar char="–"/>
            </a:pPr>
            <a:r>
              <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rPr>
              <a:t>Webcam</a:t>
            </a:r>
          </a:p>
          <a:p>
            <a:pPr marL="255588" indent="-153988">
              <a:spcBef>
                <a:spcPct val="0"/>
              </a:spcBef>
              <a:spcAft>
                <a:spcPts val="600"/>
              </a:spcAft>
              <a:buFont typeface="Arial" panose="020B0604020202020204" pitchFamily="34" charset="0"/>
              <a:buChar char="•"/>
            </a:pPr>
            <a:r>
              <a:rPr lang="el-GR" altLang="el-GR" sz="3000" dirty="0">
                <a:latin typeface="Arial" panose="020B0604020202020204" pitchFamily="34" charset="0"/>
                <a:cs typeface="Arial" panose="020B0604020202020204" pitchFamily="34" charset="0"/>
                <a:sym typeface="Arial" panose="020B0604020202020204" pitchFamily="34" charset="0"/>
              </a:rPr>
              <a:t>Δημοφιλείς συσκευές για ήχο</a:t>
            </a:r>
            <a:endParaRPr lang="en-US" altLang="el-GR" sz="3000" dirty="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600"/>
              </a:spcAft>
              <a:buFont typeface="Arial" panose="020B0604020202020204" pitchFamily="34" charset="0"/>
              <a:buChar char="–"/>
            </a:pPr>
            <a:r>
              <a:rPr lang="el-GR" altLang="el-GR" dirty="0">
                <a:solidFill>
                  <a:srgbClr val="000000"/>
                </a:solidFill>
                <a:latin typeface="Arial" panose="020B0604020202020204" pitchFamily="34" charset="0"/>
                <a:cs typeface="Arial" panose="020B0604020202020204" pitchFamily="34" charset="0"/>
                <a:sym typeface="Arial" panose="020B0604020202020204" pitchFamily="34" charset="0"/>
              </a:rPr>
              <a:t>Μικρόφωνο</a:t>
            </a:r>
            <a:endParaRPr lang="en-US" altLang="el-GR"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EF9190E0-3A4F-F717-7012-B663CF054329}"/>
              </a:ext>
            </a:extLst>
          </p:cNvPr>
          <p:cNvSpPr>
            <a:spLocks noGrp="1" noChangeArrowheads="1"/>
          </p:cNvSpPr>
          <p:nvPr>
            <p:ph type="title"/>
          </p:nvPr>
        </p:nvSpPr>
        <p:spPr>
          <a:xfrm>
            <a:off x="457200" y="306388"/>
            <a:ext cx="8229600" cy="1338262"/>
          </a:xfrm>
        </p:spPr>
        <p:txBody>
          <a:bodyPr/>
          <a:lstStyle/>
          <a:p>
            <a:r>
              <a:rPr lang="el-GR" altLang="el-GR" sz="3200" dirty="0"/>
              <a:t>Συσκευές εισόδου</a:t>
            </a:r>
            <a:br>
              <a:rPr lang="en-US" altLang="el-GR" sz="2800" dirty="0"/>
            </a:br>
            <a:r>
              <a:rPr lang="el-GR" altLang="el-GR" sz="3000" dirty="0"/>
              <a:t>Είσοδος εικόνας, ήχου και αισθητήρων</a:t>
            </a:r>
            <a:br>
              <a:rPr lang="en-US" altLang="el-GR" sz="3000" dirty="0"/>
            </a:br>
            <a:r>
              <a:rPr lang="en-US" altLang="el-GR" sz="1800" dirty="0"/>
              <a:t>(</a:t>
            </a:r>
          </a:p>
        </p:txBody>
      </p:sp>
      <p:sp>
        <p:nvSpPr>
          <p:cNvPr id="34819" name="Rectangle 6">
            <a:extLst>
              <a:ext uri="{FF2B5EF4-FFF2-40B4-BE49-F238E27FC236}">
                <a16:creationId xmlns:a16="http://schemas.microsoft.com/office/drawing/2014/main" id="{A496DB53-1321-3D3A-0469-A88B4102CDC1}"/>
              </a:ext>
            </a:extLst>
          </p:cNvPr>
          <p:cNvSpPr>
            <a:spLocks noGrp="1" noChangeArrowheads="1"/>
          </p:cNvSpPr>
          <p:nvPr>
            <p:ph idx="1"/>
          </p:nvPr>
        </p:nvSpPr>
        <p:spPr>
          <a:xfrm>
            <a:off x="457200" y="1828800"/>
            <a:ext cx="3810000" cy="3370263"/>
          </a:xfrm>
        </p:spPr>
        <p:txBody>
          <a:bodyPr/>
          <a:lstStyle/>
          <a:p>
            <a:pPr marL="457200" indent="-457200"/>
            <a:r>
              <a:rPr lang="el-GR" altLang="el-GR" sz="2400" dirty="0">
                <a:latin typeface="HelveticaNeueLTW1G-Bd"/>
              </a:rPr>
              <a:t>Μαγνητόμετρο</a:t>
            </a:r>
            <a:endParaRPr lang="en-US" altLang="el-GR" sz="2400" dirty="0">
              <a:latin typeface="HelveticaNeueLTW1G-Lt"/>
            </a:endParaRPr>
          </a:p>
          <a:p>
            <a:pPr marL="457200" indent="-457200"/>
            <a:r>
              <a:rPr lang="el-GR" altLang="el-GR" sz="2400" dirty="0">
                <a:latin typeface="HelveticaNeueLTW1G-Bd"/>
              </a:rPr>
              <a:t>Αισθητήρας εγγύτητας</a:t>
            </a:r>
          </a:p>
          <a:p>
            <a:pPr marL="457200" indent="-457200"/>
            <a:r>
              <a:rPr lang="el-GR" altLang="el-GR" sz="2400" dirty="0">
                <a:latin typeface="HelveticaNeueLTW1G-Bd"/>
              </a:rPr>
              <a:t>Αισθητήρας φωτός</a:t>
            </a:r>
          </a:p>
          <a:p>
            <a:pPr marL="457200" indent="-457200"/>
            <a:r>
              <a:rPr lang="el-GR" altLang="el-GR" sz="2400" dirty="0" err="1">
                <a:latin typeface="HelveticaNeueLTW1G-Bd"/>
              </a:rPr>
              <a:t>Επιταχυνσιόμετρο</a:t>
            </a:r>
            <a:endParaRPr lang="en-US" altLang="el-GR" sz="2400" dirty="0">
              <a:latin typeface="HelveticaNeueLTW1G-Bd"/>
            </a:endParaRPr>
          </a:p>
          <a:p>
            <a:pPr marL="457200" indent="-457200"/>
            <a:r>
              <a:rPr lang="el-GR" altLang="el-GR" sz="2400" dirty="0">
                <a:latin typeface="HelveticaNeueLTW1G-Bd"/>
              </a:rPr>
              <a:t>Γυροσκόπιο</a:t>
            </a:r>
            <a:endParaRPr lang="en-US" altLang="el-GR" sz="2400" dirty="0">
              <a:latin typeface="HelveticaNeueLTW1G-Bd"/>
            </a:endParaRPr>
          </a:p>
        </p:txBody>
      </p:sp>
      <p:sp>
        <p:nvSpPr>
          <p:cNvPr id="34820" name="Content Placeholder 1">
            <a:extLst>
              <a:ext uri="{FF2B5EF4-FFF2-40B4-BE49-F238E27FC236}">
                <a16:creationId xmlns:a16="http://schemas.microsoft.com/office/drawing/2014/main" id="{EA5DDDB2-9A97-1F75-6DC7-102FA7452517}"/>
              </a:ext>
            </a:extLst>
          </p:cNvPr>
          <p:cNvSpPr>
            <a:spLocks noGrp="1" noChangeArrowheads="1"/>
          </p:cNvSpPr>
          <p:nvPr>
            <p:ph idx="13"/>
          </p:nvPr>
        </p:nvSpPr>
        <p:spPr>
          <a:xfrm>
            <a:off x="4724400" y="1828800"/>
            <a:ext cx="4033838" cy="3311525"/>
          </a:xfrm>
        </p:spPr>
        <p:txBody>
          <a:bodyPr/>
          <a:lstStyle/>
          <a:p>
            <a:pPr marL="457200" indent="-457200"/>
            <a:r>
              <a:rPr lang="el-GR" altLang="el-GR" sz="2400">
                <a:latin typeface="HelveticaNeueLTW1G-Bd"/>
              </a:rPr>
              <a:t>Βαρόμετρο</a:t>
            </a:r>
            <a:endParaRPr lang="en-US" altLang="el-GR" sz="2400">
              <a:latin typeface="HelveticaNeueLTW1G-Bd"/>
            </a:endParaRPr>
          </a:p>
          <a:p>
            <a:pPr marL="457200" indent="-457200"/>
            <a:r>
              <a:rPr lang="el-GR" altLang="el-GR" sz="2400">
                <a:latin typeface="HelveticaNeueLTW1G-Bd"/>
              </a:rPr>
              <a:t>Θερμόμετρο</a:t>
            </a:r>
            <a:endParaRPr lang="en-US" altLang="el-GR" sz="2400">
              <a:latin typeface="HelveticaNeueLTW1G-Bd"/>
            </a:endParaRPr>
          </a:p>
          <a:p>
            <a:pPr marL="457200" indent="-457200"/>
            <a:r>
              <a:rPr lang="el-GR" altLang="el-GR" sz="2400">
                <a:latin typeface="HelveticaNeueLTW1G-Bd"/>
              </a:rPr>
              <a:t>Βηματόμετρο</a:t>
            </a:r>
            <a:endParaRPr lang="en-US" altLang="el-GR" sz="2400">
              <a:latin typeface="HelveticaNeueLTW1G-Bd"/>
            </a:endParaRPr>
          </a:p>
          <a:p>
            <a:pPr marL="457200" indent="-457200"/>
            <a:r>
              <a:rPr lang="el-GR" altLang="el-GR" sz="2400">
                <a:latin typeface="HelveticaNeueLTW1G-Bd"/>
              </a:rPr>
              <a:t>Αισθητήρας δακτυλικού αποτυπώματος</a:t>
            </a:r>
          </a:p>
          <a:p>
            <a:pPr marL="457200" indent="-457200"/>
            <a:r>
              <a:rPr lang="el-GR" altLang="el-GR" sz="2400">
                <a:latin typeface="HelveticaNeueLTW1G-Bd"/>
              </a:rPr>
              <a:t>Αισθητήρας καρδιακού παλμού</a:t>
            </a:r>
            <a:endParaRPr lang="en-US" altLang="el-GR" sz="2400">
              <a:latin typeface="HelveticaNeueLTW1G-B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a:extLst>
              <a:ext uri="{FF2B5EF4-FFF2-40B4-BE49-F238E27FC236}">
                <a16:creationId xmlns:a16="http://schemas.microsoft.com/office/drawing/2014/main" id="{FADC9953-E98D-7F27-C3DE-662CF3CD5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65" t="21643" r="30885" b="13240"/>
          <a:stretch>
            <a:fillRect/>
          </a:stretch>
        </p:blipFill>
        <p:spPr bwMode="auto">
          <a:xfrm>
            <a:off x="1258888" y="981075"/>
            <a:ext cx="6697662"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a:extLst>
              <a:ext uri="{FF2B5EF4-FFF2-40B4-BE49-F238E27FC236}">
                <a16:creationId xmlns:a16="http://schemas.microsoft.com/office/drawing/2014/main" id="{4D5AF5B1-FF15-2CEF-38DF-79D0D453C454}"/>
              </a:ext>
            </a:extLst>
          </p:cNvPr>
          <p:cNvSpPr>
            <a:spLocks noGrp="1" noChangeArrowheads="1"/>
          </p:cNvSpPr>
          <p:nvPr>
            <p:ph type="title"/>
          </p:nvPr>
        </p:nvSpPr>
        <p:spPr>
          <a:xfrm>
            <a:off x="457200" y="23813"/>
            <a:ext cx="8686800" cy="1600200"/>
          </a:xfrm>
        </p:spPr>
        <p:txBody>
          <a:bodyPr/>
          <a:lstStyle/>
          <a:p>
            <a:pPr>
              <a:spcBef>
                <a:spcPct val="0"/>
              </a:spcBef>
              <a:buFont typeface="Times New Roman" panose="02020603050405020304" pitchFamily="18" charset="0"/>
              <a:buNone/>
            </a:pPr>
            <a:r>
              <a:rPr lang="el-GR" altLang="el-GR" sz="3200">
                <a:latin typeface="Times New Roman" panose="02020603050405020304" pitchFamily="18" charset="0"/>
                <a:cs typeface="Times New Roman" panose="02020603050405020304" pitchFamily="18" charset="0"/>
                <a:sym typeface="Times New Roman" panose="02020603050405020304" pitchFamily="18" charset="0"/>
              </a:rPr>
              <a:t>Συσκευές εξόδου</a:t>
            </a:r>
            <a:br>
              <a:rPr lang="en-US" altLang="el-GR" sz="2800">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Έξοδος εικόνας και ήχου</a:t>
            </a:r>
            <a:r>
              <a:rPr lang="en-US" altLang="el-GR" sz="3000">
                <a:latin typeface="Times New Roman" panose="02020603050405020304" pitchFamily="18" charset="0"/>
                <a:cs typeface="Times New Roman" panose="02020603050405020304" pitchFamily="18" charset="0"/>
                <a:sym typeface="Times New Roman" panose="02020603050405020304" pitchFamily="18" charset="0"/>
              </a:rPr>
              <a:t> </a:t>
            </a:r>
            <a:endParaRPr lang="en-US" altLang="el-GR" sz="180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6867" name="Rectangle 6">
            <a:extLst>
              <a:ext uri="{FF2B5EF4-FFF2-40B4-BE49-F238E27FC236}">
                <a16:creationId xmlns:a16="http://schemas.microsoft.com/office/drawing/2014/main" id="{211407D1-C0B7-83C5-D09F-5D1E03126BD9}"/>
              </a:ext>
            </a:extLst>
          </p:cNvPr>
          <p:cNvSpPr>
            <a:spLocks noGrp="1" noChangeArrowheads="1"/>
          </p:cNvSpPr>
          <p:nvPr>
            <p:ph type="body" idx="1"/>
          </p:nvPr>
        </p:nvSpPr>
        <p:spPr>
          <a:xfrm>
            <a:off x="457200" y="1600200"/>
            <a:ext cx="8358188" cy="4953000"/>
          </a:xfrm>
        </p:spPr>
        <p:txBody>
          <a:bodyPr/>
          <a:lstStyle/>
          <a:p>
            <a:pPr marL="255588" indent="-153988">
              <a:lnSpc>
                <a:spcPct val="90000"/>
              </a:lnSpc>
              <a:spcBef>
                <a:spcPct val="0"/>
              </a:spcBef>
              <a:spcAft>
                <a:spcPts val="800"/>
              </a:spcAft>
              <a:buFont typeface="Arial" panose="020B0604020202020204" pitchFamily="34" charset="0"/>
              <a:buChar char="•"/>
            </a:pPr>
            <a:r>
              <a:rPr lang="el-GR" altLang="el-GR" sz="3000" dirty="0">
                <a:latin typeface="Arial" panose="020B0604020202020204" pitchFamily="34" charset="0"/>
                <a:cs typeface="Arial" panose="020B0604020202020204" pitchFamily="34" charset="0"/>
                <a:sym typeface="Arial" panose="020B0604020202020204" pitchFamily="34" charset="0"/>
              </a:rPr>
              <a:t>Έξοδος επεξεργασμένων δεδομένων από τον υπολογιστή σας σε μορφή</a:t>
            </a:r>
            <a:r>
              <a:rPr lang="en-US" altLang="el-GR" sz="3000" dirty="0">
                <a:latin typeface="Arial" panose="020B0604020202020204" pitchFamily="34" charset="0"/>
                <a:cs typeface="Arial" panose="020B0604020202020204" pitchFamily="34" charset="0"/>
                <a:sym typeface="Arial" panose="020B0604020202020204" pitchFamily="34" charset="0"/>
              </a:rPr>
              <a:t>:</a:t>
            </a:r>
          </a:p>
          <a:p>
            <a:pPr lvl="1">
              <a:lnSpc>
                <a:spcPct val="90000"/>
              </a:lnSpc>
              <a:spcBef>
                <a:spcPct val="0"/>
              </a:spcBef>
              <a:spcAft>
                <a:spcPts val="800"/>
              </a:spcAft>
              <a:buFont typeface="Arial" panose="020B0604020202020204" pitchFamily="34" charset="0"/>
              <a:buChar char="–"/>
            </a:pPr>
            <a:r>
              <a:rPr lang="el-GR" altLang="el-GR" sz="2600" dirty="0">
                <a:solidFill>
                  <a:srgbClr val="000000"/>
                </a:solidFill>
                <a:latin typeface="Helvetica" panose="020B0604020202020204" pitchFamily="34" charset="0"/>
                <a:cs typeface="Arial" panose="020B0604020202020204" pitchFamily="34" charset="0"/>
                <a:sym typeface="Arial" panose="020B0604020202020204" pitchFamily="34" charset="0"/>
              </a:rPr>
              <a:t>κειμένου</a:t>
            </a:r>
            <a:endParaRPr lang="en-US" altLang="el-GR" sz="2600" dirty="0">
              <a:solidFill>
                <a:srgbClr val="000000"/>
              </a:solidFill>
              <a:latin typeface="Helvetica"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800"/>
              </a:spcAft>
              <a:buFont typeface="Arial" panose="020B0604020202020204" pitchFamily="34" charset="0"/>
              <a:buChar char="–"/>
            </a:pPr>
            <a:r>
              <a:rPr lang="el-GR" altLang="el-GR" sz="2600" dirty="0">
                <a:solidFill>
                  <a:srgbClr val="000000"/>
                </a:solidFill>
                <a:latin typeface="Helvetica" panose="020B0604020202020204" pitchFamily="34" charset="0"/>
                <a:cs typeface="Arial" panose="020B0604020202020204" pitchFamily="34" charset="0"/>
                <a:sym typeface="Arial" panose="020B0604020202020204" pitchFamily="34" charset="0"/>
              </a:rPr>
              <a:t>εικόνων </a:t>
            </a:r>
            <a:endParaRPr lang="en-US" altLang="el-GR" sz="2600" dirty="0">
              <a:solidFill>
                <a:srgbClr val="000000"/>
              </a:solidFill>
              <a:latin typeface="Helvetica"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800"/>
              </a:spcAft>
              <a:buFont typeface="Arial" panose="020B0604020202020204" pitchFamily="34" charset="0"/>
              <a:buChar char="–"/>
            </a:pPr>
            <a:r>
              <a:rPr lang="el-GR" altLang="el-GR" sz="2600" dirty="0">
                <a:solidFill>
                  <a:srgbClr val="000000"/>
                </a:solidFill>
                <a:latin typeface="Helvetica" panose="020B0604020202020204" pitchFamily="34" charset="0"/>
                <a:cs typeface="Arial" panose="020B0604020202020204" pitchFamily="34" charset="0"/>
                <a:sym typeface="Arial" panose="020B0604020202020204" pitchFamily="34" charset="0"/>
              </a:rPr>
              <a:t>ήχων </a:t>
            </a:r>
            <a:endParaRPr lang="en-US" altLang="el-GR" sz="2600" dirty="0">
              <a:solidFill>
                <a:srgbClr val="000000"/>
              </a:solidFill>
              <a:latin typeface="Helvetica"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800"/>
              </a:spcAft>
              <a:buFont typeface="Arial" panose="020B0604020202020204" pitchFamily="34" charset="0"/>
              <a:buChar char="–"/>
            </a:pPr>
            <a:r>
              <a:rPr lang="el-GR" altLang="el-GR" sz="2600" dirty="0">
                <a:solidFill>
                  <a:srgbClr val="000000"/>
                </a:solidFill>
                <a:latin typeface="Arial" panose="020B0604020202020204" pitchFamily="34" charset="0"/>
                <a:cs typeface="Arial" panose="020B0604020202020204" pitchFamily="34" charset="0"/>
                <a:sym typeface="Arial" panose="020B0604020202020204" pitchFamily="34" charset="0"/>
              </a:rPr>
              <a:t>βίντεο</a:t>
            </a:r>
            <a:endParaRPr lang="en-US" altLang="el-GR" sz="2600" dirty="0">
              <a:solidFill>
                <a:srgbClr val="000000"/>
              </a:solidFill>
              <a:latin typeface="Helvetica" panose="020B0604020202020204" pitchFamily="34" charset="0"/>
              <a:cs typeface="Arial" panose="020B0604020202020204" pitchFamily="34" charset="0"/>
              <a:sym typeface="Arial" panose="020B0604020202020204" pitchFamily="34" charset="0"/>
            </a:endParaRPr>
          </a:p>
          <a:p>
            <a:pPr marL="255588" indent="-153988">
              <a:lnSpc>
                <a:spcPct val="90000"/>
              </a:lnSpc>
              <a:spcBef>
                <a:spcPct val="0"/>
              </a:spcBef>
              <a:spcAft>
                <a:spcPts val="800"/>
              </a:spcAft>
              <a:buFont typeface="Arial" panose="020B0604020202020204" pitchFamily="34" charset="0"/>
              <a:buChar char="•"/>
            </a:pPr>
            <a:r>
              <a:rPr lang="el-GR" altLang="el-GR" sz="3000" dirty="0">
                <a:latin typeface="Arial" panose="020B0604020202020204" pitchFamily="34" charset="0"/>
                <a:cs typeface="Arial" panose="020B0604020202020204" pitchFamily="34" charset="0"/>
                <a:sym typeface="Arial" panose="020B0604020202020204" pitchFamily="34" charset="0"/>
              </a:rPr>
              <a:t>Παραδείγματα</a:t>
            </a:r>
            <a:endParaRPr lang="en-US" altLang="el-GR" sz="3000" dirty="0">
              <a:latin typeface="Arial"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800"/>
              </a:spcAft>
              <a:buFont typeface="Arial" panose="020B0604020202020204" pitchFamily="34" charset="0"/>
              <a:buChar char="–"/>
            </a:pPr>
            <a:r>
              <a:rPr lang="el-GR" altLang="el-GR" sz="2600" dirty="0">
                <a:solidFill>
                  <a:srgbClr val="000000"/>
                </a:solidFill>
                <a:latin typeface="Arial" panose="020B0604020202020204" pitchFamily="34" charset="0"/>
                <a:cs typeface="Arial" panose="020B0604020202020204" pitchFamily="34" charset="0"/>
                <a:sym typeface="Arial" panose="020B0604020202020204" pitchFamily="34" charset="0"/>
              </a:rPr>
              <a:t>Οθόνες</a:t>
            </a:r>
            <a:endParaRPr lang="en-US" altLang="el-GR" sz="26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800"/>
              </a:spcAft>
              <a:buFont typeface="Arial" panose="020B0604020202020204" pitchFamily="34" charset="0"/>
              <a:buChar char="–"/>
            </a:pPr>
            <a:r>
              <a:rPr lang="el-GR" altLang="el-GR" sz="2600" dirty="0">
                <a:solidFill>
                  <a:srgbClr val="000000"/>
                </a:solidFill>
                <a:latin typeface="Arial" panose="020B0604020202020204" pitchFamily="34" charset="0"/>
                <a:cs typeface="Arial" panose="020B0604020202020204" pitchFamily="34" charset="0"/>
                <a:sym typeface="Arial" panose="020B0604020202020204" pitchFamily="34" charset="0"/>
              </a:rPr>
              <a:t>Εκτυπωτές</a:t>
            </a:r>
            <a:endParaRPr lang="en-US" altLang="el-GR" sz="26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90000"/>
              </a:lnSpc>
              <a:spcBef>
                <a:spcPct val="0"/>
              </a:spcBef>
              <a:spcAft>
                <a:spcPts val="800"/>
              </a:spcAft>
              <a:buFont typeface="Arial" panose="020B0604020202020204" pitchFamily="34" charset="0"/>
              <a:buChar char="–"/>
            </a:pPr>
            <a:r>
              <a:rPr lang="el-GR" altLang="el-GR" sz="2600" dirty="0">
                <a:solidFill>
                  <a:srgbClr val="000000"/>
                </a:solidFill>
                <a:latin typeface="Arial" panose="020B0604020202020204" pitchFamily="34" charset="0"/>
                <a:cs typeface="Arial" panose="020B0604020202020204" pitchFamily="34" charset="0"/>
                <a:sym typeface="Arial" panose="020B0604020202020204" pitchFamily="34" charset="0"/>
              </a:rPr>
              <a:t>Ηχεία και ακουστικά</a:t>
            </a:r>
            <a:endParaRPr lang="en-US" altLang="el-GR" sz="26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a:extLst>
              <a:ext uri="{FF2B5EF4-FFF2-40B4-BE49-F238E27FC236}">
                <a16:creationId xmlns:a16="http://schemas.microsoft.com/office/drawing/2014/main" id="{2D2148B0-9C85-AD84-BA55-AD1B3A8AF026}"/>
              </a:ext>
            </a:extLst>
          </p:cNvPr>
          <p:cNvSpPr>
            <a:spLocks noGrp="1" noChangeArrowheads="1"/>
          </p:cNvSpPr>
          <p:nvPr>
            <p:ph type="title"/>
          </p:nvPr>
        </p:nvSpPr>
        <p:spPr>
          <a:xfrm>
            <a:off x="457200" y="23813"/>
            <a:ext cx="8686800" cy="1600200"/>
          </a:xfrm>
        </p:spPr>
        <p:txBody>
          <a:bodyPr/>
          <a:lstStyle/>
          <a:p>
            <a:pPr>
              <a:spcBef>
                <a:spcPct val="0"/>
              </a:spcBef>
              <a:buFont typeface="Times New Roman" panose="02020603050405020304" pitchFamily="18" charset="0"/>
              <a:buNone/>
            </a:pPr>
            <a:r>
              <a:rPr lang="el-GR" altLang="el-GR" sz="3200">
                <a:latin typeface="Times New Roman" panose="02020603050405020304" pitchFamily="18" charset="0"/>
                <a:cs typeface="Times New Roman" panose="02020603050405020304" pitchFamily="18" charset="0"/>
                <a:sym typeface="Times New Roman" panose="02020603050405020304" pitchFamily="18" charset="0"/>
              </a:rPr>
              <a:t>Συσκευές εξόδου</a:t>
            </a:r>
            <a:br>
              <a:rPr lang="en-US" altLang="el-GR">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Έξοδος εικόνας και ήχου</a:t>
            </a:r>
            <a:br>
              <a:rPr lang="en-US" altLang="el-GR" sz="30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180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8915" name="Rectangle 6">
            <a:extLst>
              <a:ext uri="{FF2B5EF4-FFF2-40B4-BE49-F238E27FC236}">
                <a16:creationId xmlns:a16="http://schemas.microsoft.com/office/drawing/2014/main" id="{442F2557-D4B5-6FF9-2813-231AA1B3E78B}"/>
              </a:ext>
            </a:extLst>
          </p:cNvPr>
          <p:cNvSpPr>
            <a:spLocks noGrp="1" noChangeArrowheads="1"/>
          </p:cNvSpPr>
          <p:nvPr>
            <p:ph type="body" idx="1"/>
          </p:nvPr>
        </p:nvSpPr>
        <p:spPr>
          <a:xfrm>
            <a:off x="457200" y="1600200"/>
            <a:ext cx="8686800" cy="5257800"/>
          </a:xfrm>
        </p:spPr>
        <p:txBody>
          <a:bodyPr/>
          <a:lstStyle/>
          <a:p>
            <a:pPr marL="255588" indent="-153988">
              <a:spcBef>
                <a:spcPct val="0"/>
              </a:spcBef>
              <a:spcAft>
                <a:spcPts val="1200"/>
              </a:spcAft>
              <a:buFont typeface="Arial" panose="020B0604020202020204" pitchFamily="34" charset="0"/>
              <a:buChar char="•"/>
            </a:pPr>
            <a:r>
              <a:rPr lang="el-GR" altLang="el-GR" sz="2400">
                <a:latin typeface="Arial" panose="020B0604020202020204" pitchFamily="34" charset="0"/>
                <a:cs typeface="Arial" panose="020B0604020202020204" pitchFamily="34" charset="0"/>
                <a:sym typeface="Arial" panose="020B0604020202020204" pitchFamily="34" charset="0"/>
              </a:rPr>
              <a:t>Τύποι οθονών</a:t>
            </a:r>
            <a:endParaRPr lang="en-US" altLang="el-GR" sz="24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l-GR" altLang="el-GR" sz="2400">
                <a:solidFill>
                  <a:srgbClr val="000000"/>
                </a:solidFill>
                <a:latin typeface="Arial" panose="020B0604020202020204" pitchFamily="34" charset="0"/>
                <a:cs typeface="Arial" panose="020B0604020202020204" pitchFamily="34" charset="0"/>
                <a:sym typeface="Arial" panose="020B0604020202020204" pitchFamily="34" charset="0"/>
              </a:rPr>
              <a:t>Οθόνη υγρού κρυστάλλου</a:t>
            </a:r>
            <a:r>
              <a:rPr lang="en-US" altLang="el-GR" sz="2400">
                <a:solidFill>
                  <a:srgbClr val="000000"/>
                </a:solidFill>
                <a:latin typeface="Arial" panose="020B0604020202020204" pitchFamily="34" charset="0"/>
                <a:cs typeface="Arial" panose="020B0604020202020204" pitchFamily="34" charset="0"/>
                <a:sym typeface="Arial" panose="020B0604020202020204" pitchFamily="34" charset="0"/>
              </a:rPr>
              <a:t>(LCD)</a:t>
            </a:r>
          </a:p>
          <a:p>
            <a:pPr lvl="1">
              <a:spcBef>
                <a:spcPct val="0"/>
              </a:spcBef>
              <a:spcAft>
                <a:spcPts val="1200"/>
              </a:spcAft>
              <a:buFont typeface="Arial" panose="020B0604020202020204" pitchFamily="34" charset="0"/>
              <a:buChar char="–"/>
            </a:pPr>
            <a:r>
              <a:rPr lang="el-GR" altLang="el-GR" sz="2400">
                <a:solidFill>
                  <a:srgbClr val="000000"/>
                </a:solidFill>
                <a:latin typeface="Arial" panose="020B0604020202020204" pitchFamily="34" charset="0"/>
                <a:cs typeface="Arial" panose="020B0604020202020204" pitchFamily="34" charset="0"/>
                <a:sym typeface="Arial" panose="020B0604020202020204" pitchFamily="34" charset="0"/>
              </a:rPr>
              <a:t>Οθόνη διόδου εκπομπής φωτός</a:t>
            </a:r>
            <a:r>
              <a:rPr lang="en-US" altLang="el-GR" sz="2400">
                <a:solidFill>
                  <a:srgbClr val="000000"/>
                </a:solidFill>
                <a:latin typeface="Arial" panose="020B0604020202020204" pitchFamily="34" charset="0"/>
                <a:cs typeface="Arial" panose="020B0604020202020204" pitchFamily="34" charset="0"/>
                <a:sym typeface="Arial" panose="020B0604020202020204" pitchFamily="34" charset="0"/>
              </a:rPr>
              <a:t> (LED) </a:t>
            </a:r>
          </a:p>
          <a:p>
            <a:pPr lvl="1">
              <a:spcBef>
                <a:spcPct val="0"/>
              </a:spcBef>
              <a:spcAft>
                <a:spcPts val="1200"/>
              </a:spcAft>
              <a:buFont typeface="Arial" panose="020B0604020202020204" pitchFamily="34" charset="0"/>
              <a:buChar char="–"/>
            </a:pPr>
            <a:r>
              <a:rPr lang="el-GR" altLang="el-GR" sz="2400">
                <a:solidFill>
                  <a:srgbClr val="000000"/>
                </a:solidFill>
                <a:latin typeface="Arial" panose="020B0604020202020204" pitchFamily="34" charset="0"/>
                <a:cs typeface="Arial" panose="020B0604020202020204" pitchFamily="34" charset="0"/>
                <a:sym typeface="Arial" panose="020B0604020202020204" pitchFamily="34" charset="0"/>
              </a:rPr>
              <a:t>Οθόνη οργανικών διόδων εκπομπής φωτός</a:t>
            </a:r>
            <a:r>
              <a:rPr lang="en-US" altLang="el-GR" sz="2400">
                <a:solidFill>
                  <a:srgbClr val="000000"/>
                </a:solidFill>
                <a:latin typeface="Arial" panose="020B0604020202020204" pitchFamily="34" charset="0"/>
                <a:cs typeface="Arial" panose="020B0604020202020204" pitchFamily="34" charset="0"/>
                <a:sym typeface="Arial" panose="020B0604020202020204" pitchFamily="34" charset="0"/>
              </a:rPr>
              <a:t>(OLED)</a:t>
            </a:r>
          </a:p>
          <a:p>
            <a:pPr marL="255588" indent="-153988">
              <a:spcBef>
                <a:spcPct val="0"/>
              </a:spcBef>
              <a:spcAft>
                <a:spcPts val="1200"/>
              </a:spcAft>
              <a:buFont typeface="Arial" panose="020B0604020202020204" pitchFamily="34" charset="0"/>
              <a:buChar char="•"/>
            </a:pPr>
            <a:r>
              <a:rPr lang="el-GR" altLang="el-GR" sz="2400">
                <a:latin typeface="Arial" panose="020B0604020202020204" pitchFamily="34" charset="0"/>
                <a:cs typeface="Arial" panose="020B0604020202020204" pitchFamily="34" charset="0"/>
                <a:sym typeface="Arial" panose="020B0604020202020204" pitchFamily="34" charset="0"/>
              </a:rPr>
              <a:t>Πώς λειτουργούν</a:t>
            </a:r>
            <a:endParaRPr lang="en-US" altLang="el-GR" sz="24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n-US" altLang="el-GR" sz="2400">
                <a:solidFill>
                  <a:srgbClr val="000000"/>
                </a:solidFill>
                <a:latin typeface="Arial" panose="020B0604020202020204" pitchFamily="34" charset="0"/>
                <a:cs typeface="Arial" panose="020B0604020202020204" pitchFamily="34" charset="0"/>
                <a:sym typeface="Arial" panose="020B0604020202020204" pitchFamily="34" charset="0"/>
              </a:rPr>
              <a:t>Pixel</a:t>
            </a:r>
          </a:p>
          <a:p>
            <a:pPr lvl="1">
              <a:spcBef>
                <a:spcPct val="0"/>
              </a:spcBef>
              <a:spcAft>
                <a:spcPts val="1200"/>
              </a:spcAft>
              <a:buFont typeface="Arial" panose="020B0604020202020204" pitchFamily="34" charset="0"/>
              <a:buChar char="–"/>
            </a:pPr>
            <a:r>
              <a:rPr lang="el-GR" altLang="el-GR" sz="2400">
                <a:solidFill>
                  <a:srgbClr val="000000"/>
                </a:solidFill>
                <a:latin typeface="Arial" panose="020B0604020202020204" pitchFamily="34" charset="0"/>
                <a:cs typeface="Arial" panose="020B0604020202020204" pitchFamily="34" charset="0"/>
                <a:sym typeface="Arial" panose="020B0604020202020204" pitchFamily="34" charset="0"/>
              </a:rPr>
              <a:t>Αναλογία πλευρών</a:t>
            </a:r>
            <a:endParaRPr lang="en-US" altLang="el-GR"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l-GR" altLang="el-GR" sz="2400">
                <a:solidFill>
                  <a:srgbClr val="000000"/>
                </a:solidFill>
                <a:latin typeface="Arial" panose="020B0604020202020204" pitchFamily="34" charset="0"/>
                <a:cs typeface="Arial" panose="020B0604020202020204" pitchFamily="34" charset="0"/>
                <a:sym typeface="Arial" panose="020B0604020202020204" pitchFamily="34" charset="0"/>
              </a:rPr>
              <a:t>Ανάλυση</a:t>
            </a:r>
            <a:endParaRPr lang="en-US" altLang="el-GR"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8916" name="Picture 3" descr="A photo of a person waving a hand behind an O L E D display, which is semi-transparent.&#10;Long description is available  in notes, Press F6">
            <a:extLst>
              <a:ext uri="{FF2B5EF4-FFF2-40B4-BE49-F238E27FC236}">
                <a16:creationId xmlns:a16="http://schemas.microsoft.com/office/drawing/2014/main" id="{B8EA7C74-D06E-410C-51A6-003BD5CF7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512"/>
          <a:stretch>
            <a:fillRect/>
          </a:stretch>
        </p:blipFill>
        <p:spPr bwMode="auto">
          <a:xfrm>
            <a:off x="4419600" y="4083050"/>
            <a:ext cx="34290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a:extLst>
              <a:ext uri="{FF2B5EF4-FFF2-40B4-BE49-F238E27FC236}">
                <a16:creationId xmlns:a16="http://schemas.microsoft.com/office/drawing/2014/main" id="{9E13B7E7-1742-97D7-AB96-88184A9747D8}"/>
              </a:ext>
            </a:extLst>
          </p:cNvPr>
          <p:cNvSpPr>
            <a:spLocks noGrp="1" noChangeArrowheads="1"/>
          </p:cNvSpPr>
          <p:nvPr>
            <p:ph type="title"/>
          </p:nvPr>
        </p:nvSpPr>
        <p:spPr>
          <a:xfrm>
            <a:off x="457200" y="23813"/>
            <a:ext cx="8686800" cy="1600200"/>
          </a:xfrm>
        </p:spPr>
        <p:txBody>
          <a:bodyPr/>
          <a:lstStyle/>
          <a:p>
            <a:pPr>
              <a:spcBef>
                <a:spcPct val="0"/>
              </a:spcBef>
              <a:buFont typeface="Times New Roman" panose="02020603050405020304" pitchFamily="18" charset="0"/>
              <a:buNone/>
            </a:pPr>
            <a:r>
              <a:rPr lang="el-GR" altLang="el-GR" sz="3200">
                <a:latin typeface="Times New Roman" panose="02020603050405020304" pitchFamily="18" charset="0"/>
                <a:cs typeface="Times New Roman" panose="02020603050405020304" pitchFamily="18" charset="0"/>
                <a:sym typeface="Times New Roman" panose="02020603050405020304" pitchFamily="18" charset="0"/>
              </a:rPr>
              <a:t>Συσκευές εξόδου</a:t>
            </a:r>
            <a:br>
              <a:rPr lang="en-US" altLang="el-GR">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Έξοδος εικόνας και ήχου</a:t>
            </a:r>
            <a:br>
              <a:rPr lang="en-US" altLang="el-GR" sz="30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270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0963" name="Rectangle 6">
            <a:extLst>
              <a:ext uri="{FF2B5EF4-FFF2-40B4-BE49-F238E27FC236}">
                <a16:creationId xmlns:a16="http://schemas.microsoft.com/office/drawing/2014/main" id="{3F8F9A7A-45DD-7062-CFF0-7249543FEEBA}"/>
              </a:ext>
            </a:extLst>
          </p:cNvPr>
          <p:cNvSpPr>
            <a:spLocks noGrp="1" noChangeArrowheads="1"/>
          </p:cNvSpPr>
          <p:nvPr>
            <p:ph type="body" idx="1"/>
          </p:nvPr>
        </p:nvSpPr>
        <p:spPr>
          <a:xfrm>
            <a:off x="457200" y="1600200"/>
            <a:ext cx="8686800" cy="5257800"/>
          </a:xfrm>
        </p:spPr>
        <p:txBody>
          <a:bodyPr/>
          <a:lstStyle/>
          <a:p>
            <a:pPr marL="255588" indent="-153988">
              <a:spcBef>
                <a:spcPct val="0"/>
              </a:spcBef>
              <a:spcAft>
                <a:spcPts val="12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Προβολή σε πολλούς ανθρώπους</a:t>
            </a:r>
            <a:endParaRPr lang="en-US" altLang="el-GR" sz="30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Διαδραστικοί πίνακες</a:t>
            </a:r>
            <a:endParaRPr lang="en-US" altLang="el-GR">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0964" name="Picture 2" descr="A student writing on an interactive whiteboard, while a teacher, sitting and operating a laptop, looks on.&#10;Long description is available  in notes, Press F6">
            <a:extLst>
              <a:ext uri="{FF2B5EF4-FFF2-40B4-BE49-F238E27FC236}">
                <a16:creationId xmlns:a16="http://schemas.microsoft.com/office/drawing/2014/main" id="{05351B6A-3C5F-6D35-F3A4-0F861FEFB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02013"/>
            <a:ext cx="42005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D88D1F0-D12B-0684-05C1-C34B12824571}"/>
              </a:ext>
            </a:extLst>
          </p:cNvPr>
          <p:cNvSpPr>
            <a:spLocks noGrp="1" noChangeArrowheads="1"/>
          </p:cNvSpPr>
          <p:nvPr>
            <p:ph type="title"/>
          </p:nvPr>
        </p:nvSpPr>
        <p:spPr>
          <a:xfrm>
            <a:off x="457200" y="23813"/>
            <a:ext cx="8229600" cy="1600200"/>
          </a:xfrm>
        </p:spPr>
        <p:txBody>
          <a:bodyPr/>
          <a:lstStyle/>
          <a:p>
            <a:pPr>
              <a:spcBef>
                <a:spcPct val="0"/>
              </a:spcBef>
              <a:buFont typeface="Times New Roman" panose="02020603050405020304" pitchFamily="18" charset="0"/>
              <a:buNone/>
            </a:pPr>
            <a:r>
              <a:rPr lang="el-GR" altLang="el-GR" sz="3200">
                <a:latin typeface="Times New Roman" panose="02020603050405020304" pitchFamily="18" charset="0"/>
                <a:cs typeface="Times New Roman" panose="02020603050405020304" pitchFamily="18" charset="0"/>
                <a:sym typeface="Times New Roman" panose="02020603050405020304" pitchFamily="18" charset="0"/>
              </a:rPr>
              <a:t>Συσκευές εξόδου</a:t>
            </a:r>
            <a:br>
              <a:rPr lang="en-US" altLang="el-GR">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Έξοδος εικόνας και ήχου</a:t>
            </a:r>
            <a:br>
              <a:rPr lang="en-US" altLang="el-GR" sz="30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270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3011" name="Content Placeholder 2">
            <a:extLst>
              <a:ext uri="{FF2B5EF4-FFF2-40B4-BE49-F238E27FC236}">
                <a16:creationId xmlns:a16="http://schemas.microsoft.com/office/drawing/2014/main" id="{2D306BE4-FDEE-B924-69D8-C31D33DC1699}"/>
              </a:ext>
            </a:extLst>
          </p:cNvPr>
          <p:cNvSpPr>
            <a:spLocks noGrp="1" noChangeArrowheads="1"/>
          </p:cNvSpPr>
          <p:nvPr>
            <p:ph type="body" idx="1"/>
          </p:nvPr>
        </p:nvSpPr>
        <p:spPr/>
        <p:txBody>
          <a:bodyPr/>
          <a:lstStyle/>
          <a:p>
            <a:pPr marL="255588" indent="-153988">
              <a:spcBef>
                <a:spcPct val="0"/>
              </a:spcBef>
              <a:spcAft>
                <a:spcPts val="12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Ηχεία</a:t>
            </a:r>
            <a:endParaRPr lang="en-US" altLang="el-GR" sz="30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Συσκευή εξόδου για ήχο</a:t>
            </a:r>
          </a:p>
          <a:p>
            <a:pPr lvl="1">
              <a:spcBef>
                <a:spcPct val="0"/>
              </a:spcBef>
              <a:spcAft>
                <a:spcPts val="12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Ηχεία για ήχο </a:t>
            </a: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surround </a:t>
            </a:r>
          </a:p>
          <a:p>
            <a:pPr lvl="1">
              <a:spcBef>
                <a:spcPct val="0"/>
              </a:spcBef>
              <a:spcAft>
                <a:spcPts val="12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ασύρματα συστήματα ηχείων</a:t>
            </a:r>
            <a:endParaRPr lang="en-US" altLang="el-GR">
              <a:solidFill>
                <a:srgbClr val="000000"/>
              </a:solidFill>
              <a:latin typeface="Arial" panose="020B0604020202020204" pitchFamily="34" charset="0"/>
              <a:cs typeface="Arial" panose="020B0604020202020204" pitchFamily="34" charset="0"/>
              <a:sym typeface="Arial" panose="020B0604020202020204" pitchFamily="34" charset="0"/>
            </a:endParaRPr>
          </a:p>
          <a:p>
            <a:pPr marL="255588" indent="-153988">
              <a:spcBef>
                <a:spcPct val="0"/>
              </a:spcBef>
              <a:spcAft>
                <a:spcPts val="12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Ακουστικά και ενδώτια ακουστικά</a:t>
            </a:r>
            <a:endParaRPr lang="en-US" altLang="el-GR" sz="30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Η ακοή μπορεί να υποστεί βλάβη αν η ένταση του ήχου είναι υπερβολικά υψηλή με τα ενδώτια ακουστικά</a:t>
            </a:r>
            <a:endParaRPr lang="en-US" altLang="el-GR">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a:extLst>
              <a:ext uri="{FF2B5EF4-FFF2-40B4-BE49-F238E27FC236}">
                <a16:creationId xmlns:a16="http://schemas.microsoft.com/office/drawing/2014/main" id="{8B6DC9D2-03A5-A3A3-BA3A-297A64C4BB92}"/>
              </a:ext>
            </a:extLst>
          </p:cNvPr>
          <p:cNvSpPr>
            <a:spLocks noGrp="1" noChangeArrowheads="1"/>
          </p:cNvSpPr>
          <p:nvPr>
            <p:ph type="title"/>
          </p:nvPr>
        </p:nvSpPr>
        <p:spPr>
          <a:xfrm>
            <a:off x="457200" y="38100"/>
            <a:ext cx="8686800" cy="1600200"/>
          </a:xfrm>
        </p:spPr>
        <p:txBody>
          <a:bodyPr anchor="ctr"/>
          <a:lstStyle/>
          <a:p>
            <a:r>
              <a:rPr lang="el-GR" altLang="el-GR" sz="3000"/>
              <a:t>Συσκευές εξόδου</a:t>
            </a:r>
            <a:br>
              <a:rPr lang="en-US" altLang="el-GR" sz="3400"/>
            </a:br>
            <a:r>
              <a:rPr lang="el-GR" altLang="el-GR" sz="3000"/>
              <a:t>Εκτυπωτές </a:t>
            </a:r>
            <a:endParaRPr lang="en-US" altLang="el-GR" sz="1800"/>
          </a:p>
        </p:txBody>
      </p:sp>
      <p:sp>
        <p:nvSpPr>
          <p:cNvPr id="45059" name="Rectangle 6">
            <a:extLst>
              <a:ext uri="{FF2B5EF4-FFF2-40B4-BE49-F238E27FC236}">
                <a16:creationId xmlns:a16="http://schemas.microsoft.com/office/drawing/2014/main" id="{E4DB4EFF-9DD9-7877-86C2-AF469B4F55D5}"/>
              </a:ext>
            </a:extLst>
          </p:cNvPr>
          <p:cNvSpPr>
            <a:spLocks noGrp="1" noChangeArrowheads="1"/>
          </p:cNvSpPr>
          <p:nvPr>
            <p:ph sz="half" idx="1"/>
          </p:nvPr>
        </p:nvSpPr>
        <p:spPr>
          <a:xfrm>
            <a:off x="457200" y="1633538"/>
            <a:ext cx="4800600" cy="5165725"/>
          </a:xfrm>
        </p:spPr>
        <p:txBody>
          <a:bodyPr/>
          <a:lstStyle/>
          <a:p>
            <a:pPr>
              <a:spcBef>
                <a:spcPct val="0"/>
              </a:spcBef>
              <a:spcAft>
                <a:spcPts val="1200"/>
              </a:spcAft>
            </a:pPr>
            <a:r>
              <a:rPr lang="el-GR" altLang="el-GR">
                <a:solidFill>
                  <a:srgbClr val="007FA3"/>
                </a:solidFill>
              </a:rPr>
              <a:t>Εκτυπωτής ψεκασμού μελάνης</a:t>
            </a:r>
            <a:endParaRPr lang="en-US" altLang="el-GR"/>
          </a:p>
          <a:p>
            <a:pPr>
              <a:spcBef>
                <a:spcPct val="0"/>
              </a:spcBef>
              <a:spcAft>
                <a:spcPts val="1200"/>
              </a:spcAft>
              <a:buSzPct val="100000"/>
            </a:pPr>
            <a:r>
              <a:rPr lang="en-US" altLang="el-GR">
                <a:solidFill>
                  <a:srgbClr val="007FA3"/>
                </a:solidFill>
              </a:rPr>
              <a:t>Laser</a:t>
            </a:r>
          </a:p>
          <a:p>
            <a:pPr lvl="1">
              <a:spcBef>
                <a:spcPct val="0"/>
              </a:spcBef>
              <a:spcAft>
                <a:spcPts val="1200"/>
              </a:spcAft>
            </a:pPr>
            <a:endParaRPr lang="en-US" altLang="el-GR"/>
          </a:p>
        </p:txBody>
      </p:sp>
      <p:pic>
        <p:nvPicPr>
          <p:cNvPr id="45060" name="Picture 4" descr="A photo of a personal inkjet printer. A color photo of a sunflower is coming out in the tray.&#10;Long description is available  in notes, Press F6">
            <a:extLst>
              <a:ext uri="{FF2B5EF4-FFF2-40B4-BE49-F238E27FC236}">
                <a16:creationId xmlns:a16="http://schemas.microsoft.com/office/drawing/2014/main" id="{AB5E8790-02E2-FCDD-8574-9EA346945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370"/>
          <a:stretch>
            <a:fillRect/>
          </a:stretch>
        </p:blipFill>
        <p:spPr bwMode="auto">
          <a:xfrm>
            <a:off x="5111750" y="2263775"/>
            <a:ext cx="40322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5">
            <a:extLst>
              <a:ext uri="{FF2B5EF4-FFF2-40B4-BE49-F238E27FC236}">
                <a16:creationId xmlns:a16="http://schemas.microsoft.com/office/drawing/2014/main" id="{BEB85E76-7921-6CFD-AD70-6D7E4833885D}"/>
              </a:ext>
            </a:extLst>
          </p:cNvPr>
          <p:cNvSpPr>
            <a:spLocks noGrp="1" noChangeArrowheads="1"/>
          </p:cNvSpPr>
          <p:nvPr>
            <p:ph type="title"/>
          </p:nvPr>
        </p:nvSpPr>
        <p:spPr>
          <a:xfrm>
            <a:off x="457200" y="38100"/>
            <a:ext cx="8686800" cy="1600200"/>
          </a:xfrm>
        </p:spPr>
        <p:txBody>
          <a:bodyPr anchor="ctr"/>
          <a:lstStyle/>
          <a:p>
            <a:pPr>
              <a:spcBef>
                <a:spcPct val="0"/>
              </a:spcBef>
              <a:buFont typeface="Times New Roman" panose="02020603050405020304" pitchFamily="18" charset="0"/>
              <a:buNone/>
            </a:pP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Συσκευές εξόδου</a:t>
            </a:r>
            <a:br>
              <a:rPr lang="en-US" altLang="el-GR">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Εκτυπωτές </a:t>
            </a:r>
            <a:r>
              <a:rPr lang="en-US" altLang="el-GR" sz="3000">
                <a:latin typeface="Times New Roman" panose="02020603050405020304" pitchFamily="18" charset="0"/>
                <a:cs typeface="Times New Roman" panose="02020603050405020304" pitchFamily="18" charset="0"/>
                <a:sym typeface="Times New Roman" panose="02020603050405020304" pitchFamily="18" charset="0"/>
              </a:rPr>
              <a:t>(</a:t>
            </a: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2</a:t>
            </a:r>
            <a:r>
              <a:rPr lang="en-US" altLang="el-GR" sz="3000">
                <a:latin typeface="Times New Roman" panose="02020603050405020304" pitchFamily="18" charset="0"/>
                <a:cs typeface="Times New Roman" panose="02020603050405020304" pitchFamily="18" charset="0"/>
                <a:sym typeface="Times New Roman" panose="02020603050405020304" pitchFamily="18" charset="0"/>
              </a:rPr>
              <a:t> </a:t>
            </a: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από </a:t>
            </a:r>
            <a:r>
              <a:rPr lang="en-US" altLang="el-GR" sz="3000">
                <a:latin typeface="Times New Roman" panose="02020603050405020304" pitchFamily="18" charset="0"/>
                <a:cs typeface="Times New Roman" panose="02020603050405020304" pitchFamily="18" charset="0"/>
                <a:sym typeface="Times New Roman" panose="02020603050405020304" pitchFamily="18" charset="0"/>
              </a:rPr>
              <a:t>2)</a:t>
            </a:r>
            <a:br>
              <a:rPr lang="en-US" altLang="el-GR" sz="3000">
                <a:latin typeface="Times New Roman" panose="02020603050405020304" pitchFamily="18" charset="0"/>
                <a:cs typeface="Times New Roman" panose="02020603050405020304" pitchFamily="18" charset="0"/>
                <a:sym typeface="Times New Roman" panose="02020603050405020304" pitchFamily="18" charset="0"/>
              </a:rPr>
            </a:br>
            <a:r>
              <a:rPr lang="en-US" altLang="el-GR" sz="1800">
                <a:latin typeface="Times New Roman" panose="02020603050405020304" pitchFamily="18" charset="0"/>
                <a:cs typeface="Times New Roman" panose="02020603050405020304" pitchFamily="18" charset="0"/>
                <a:sym typeface="Times New Roman" panose="02020603050405020304" pitchFamily="18" charset="0"/>
              </a:rPr>
              <a:t>(</a:t>
            </a:r>
            <a:r>
              <a:rPr lang="el-GR" altLang="el-GR" sz="1800">
                <a:latin typeface="Times New Roman" panose="02020603050405020304" pitchFamily="18" charset="0"/>
                <a:cs typeface="Times New Roman" panose="02020603050405020304" pitchFamily="18" charset="0"/>
                <a:sym typeface="Times New Roman" panose="02020603050405020304" pitchFamily="18" charset="0"/>
              </a:rPr>
              <a:t>Στόχος</a:t>
            </a:r>
            <a:r>
              <a:rPr lang="en-US" altLang="el-GR" sz="1800">
                <a:latin typeface="Times New Roman" panose="02020603050405020304" pitchFamily="18" charset="0"/>
                <a:cs typeface="Times New Roman" panose="02020603050405020304" pitchFamily="18" charset="0"/>
                <a:sym typeface="Times New Roman" panose="02020603050405020304" pitchFamily="18" charset="0"/>
              </a:rPr>
              <a:t> 2.8)</a:t>
            </a:r>
          </a:p>
        </p:txBody>
      </p:sp>
      <p:sp>
        <p:nvSpPr>
          <p:cNvPr id="47106" name="Content Placeholder 2">
            <a:extLst>
              <a:ext uri="{FF2B5EF4-FFF2-40B4-BE49-F238E27FC236}">
                <a16:creationId xmlns:a16="http://schemas.microsoft.com/office/drawing/2014/main" id="{1059CB86-5DCE-B015-7E16-125C17735FF3}"/>
              </a:ext>
            </a:extLst>
          </p:cNvPr>
          <p:cNvSpPr>
            <a:spLocks noGrp="1" noChangeArrowheads="1"/>
          </p:cNvSpPr>
          <p:nvPr>
            <p:ph type="body" idx="1"/>
          </p:nvPr>
        </p:nvSpPr>
        <p:spPr>
          <a:xfrm>
            <a:off x="457200" y="1635125"/>
            <a:ext cx="8229600" cy="4525963"/>
          </a:xfrm>
        </p:spPr>
        <p:txBody>
          <a:bodyPr/>
          <a:lstStyle/>
          <a:p>
            <a:pPr marL="255588" indent="-153988">
              <a:spcBef>
                <a:spcPct val="0"/>
              </a:spcBef>
              <a:spcAft>
                <a:spcPts val="12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Εκτυπωτής όλα σε ένα</a:t>
            </a:r>
            <a:endParaRPr lang="en-US" altLang="el-GR" sz="30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9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Εκτυπωτής</a:t>
            </a: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 </a:t>
            </a: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σαρωτής</a:t>
            </a: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 </a:t>
            </a: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φωτοτυπικό και φαξ</a:t>
            </a:r>
            <a:endParaRPr lang="en-US" altLang="el-GR">
              <a:solidFill>
                <a:srgbClr val="000000"/>
              </a:solidFill>
              <a:latin typeface="Arial" panose="020B0604020202020204" pitchFamily="34" charset="0"/>
              <a:cs typeface="Arial" panose="020B0604020202020204" pitchFamily="34" charset="0"/>
              <a:sym typeface="Arial" panose="020B0604020202020204" pitchFamily="34" charset="0"/>
            </a:endParaRPr>
          </a:p>
          <a:p>
            <a:pPr marL="255588" indent="-153988">
              <a:spcBef>
                <a:spcPct val="0"/>
              </a:spcBef>
              <a:spcAft>
                <a:spcPts val="4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Πλότερ</a:t>
            </a:r>
            <a:endParaRPr lang="en-US" altLang="el-GR" sz="30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9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Εκτυπώνει υπερμεγέθεις εικόνες</a:t>
            </a:r>
            <a:endParaRPr lang="en-US" altLang="el-GR">
              <a:solidFill>
                <a:srgbClr val="000000"/>
              </a:solidFill>
              <a:latin typeface="Arial" panose="020B0604020202020204" pitchFamily="34" charset="0"/>
              <a:cs typeface="Arial" panose="020B0604020202020204" pitchFamily="34" charset="0"/>
              <a:sym typeface="Arial" panose="020B0604020202020204" pitchFamily="34" charset="0"/>
            </a:endParaRPr>
          </a:p>
          <a:p>
            <a:pPr marL="255588" indent="-153988">
              <a:spcBef>
                <a:spcPct val="0"/>
              </a:spcBef>
              <a:spcAft>
                <a:spcPts val="12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Εκτυπωτής </a:t>
            </a:r>
            <a:r>
              <a:rPr lang="en-US" altLang="el-GR" sz="3000">
                <a:latin typeface="Arial" panose="020B0604020202020204" pitchFamily="34" charset="0"/>
                <a:cs typeface="Arial" panose="020B0604020202020204" pitchFamily="34" charset="0"/>
                <a:sym typeface="Arial" panose="020B0604020202020204" pitchFamily="34" charset="0"/>
              </a:rPr>
              <a:t>3D</a:t>
            </a:r>
          </a:p>
        </p:txBody>
      </p:sp>
      <p:pic>
        <p:nvPicPr>
          <p:cNvPr id="47107" name="Picture 5" descr="Part A - An all in one printer; images are displayed on the screens of gadgets next to the printer, such as a computer, a phone, a tablet, and a camera.&#10;&#10;Part B - A large format printer with a printed sheet coming out of the tray.&#10;&#10;Part C - A woman operating a 3D printer.&#10;Long description is available  in notes, Press F6">
            <a:extLst>
              <a:ext uri="{FF2B5EF4-FFF2-40B4-BE49-F238E27FC236}">
                <a16:creationId xmlns:a16="http://schemas.microsoft.com/office/drawing/2014/main" id="{22C08C77-9B52-70C8-050F-4D4BBB5FD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4495800"/>
            <a:ext cx="8883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a:extLst>
              <a:ext uri="{FF2B5EF4-FFF2-40B4-BE49-F238E27FC236}">
                <a16:creationId xmlns:a16="http://schemas.microsoft.com/office/drawing/2014/main" id="{BA62F3F8-8F09-C9FB-833E-CFDE3F4D1B4F}"/>
              </a:ext>
            </a:extLst>
          </p:cNvPr>
          <p:cNvSpPr>
            <a:spLocks noGrp="1" noChangeArrowheads="1"/>
          </p:cNvSpPr>
          <p:nvPr>
            <p:ph type="title"/>
          </p:nvPr>
        </p:nvSpPr>
        <p:spPr>
          <a:xfrm>
            <a:off x="1476375" y="2205038"/>
            <a:ext cx="7313613" cy="1143000"/>
          </a:xfrm>
        </p:spPr>
        <p:txBody>
          <a:bodyPr/>
          <a:lstStyle/>
          <a:p>
            <a:r>
              <a:rPr lang="el-GR" altLang="el-GR"/>
              <a:t>Μητρική πλακέτα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6D4748C-4BC5-A41A-FF7D-E895B7D4E4D9}"/>
              </a:ext>
            </a:extLst>
          </p:cNvPr>
          <p:cNvSpPr>
            <a:spLocks noGrp="1" noChangeArrowheads="1"/>
          </p:cNvSpPr>
          <p:nvPr>
            <p:ph type="title"/>
          </p:nvPr>
        </p:nvSpPr>
        <p:spPr/>
        <p:txBody>
          <a:bodyPr/>
          <a:lstStyle/>
          <a:p>
            <a:pPr eaLnBrk="1" hangingPunct="1"/>
            <a:r>
              <a:rPr lang="el-GR" altLang="el-GR"/>
              <a:t>Μητρική Πλακέτα</a:t>
            </a:r>
          </a:p>
        </p:txBody>
      </p:sp>
      <p:sp>
        <p:nvSpPr>
          <p:cNvPr id="50179" name="Rectangle 4">
            <a:extLst>
              <a:ext uri="{FF2B5EF4-FFF2-40B4-BE49-F238E27FC236}">
                <a16:creationId xmlns:a16="http://schemas.microsoft.com/office/drawing/2014/main" id="{6FCD98FA-83C7-8DA0-7E19-0766C00B9E53}"/>
              </a:ext>
            </a:extLst>
          </p:cNvPr>
          <p:cNvSpPr>
            <a:spLocks noChangeArrowheads="1"/>
          </p:cNvSpPr>
          <p:nvPr/>
        </p:nvSpPr>
        <p:spPr bwMode="auto">
          <a:xfrm>
            <a:off x="611188" y="1773238"/>
            <a:ext cx="7920037"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buFont typeface="Wingdings" panose="05000000000000000000" pitchFamily="2" charset="2"/>
              <a:buNone/>
            </a:pPr>
            <a:r>
              <a:rPr lang="el-GR" altLang="el-GR" sz="2100"/>
              <a:t>Η μητρική πλακέτα είναι μια ηλεκτρονική πλακέτα στο εσωτερικό του υπολογιστή,  με μια ειδική υποδοχή όπου τοποθετείται ο μικροεπεξεργαστής οι μνήμες άλλα και οι διάφορες κάρτες (π.χ ήχου, γραφικών κτλ)</a:t>
            </a:r>
          </a:p>
          <a:p>
            <a:pPr eaLnBrk="1" hangingPunct="1">
              <a:buFont typeface="Wingdings" panose="05000000000000000000" pitchFamily="2" charset="2"/>
              <a:buNone/>
            </a:pPr>
            <a:r>
              <a:rPr lang="el-GR" altLang="el-GR" sz="2100"/>
              <a:t>Επίσης εκεί υπάρχουν πολλά ηλεκτρονικά κυκλώματα που χρησιμεύουν στην υποστήριξη της λειτουργίας του μικροεπεξεργαστή και της επικοινωνίας του με άλλα εξαρτήματα του υπολογιστή (όπως π.χ. με τον σκληρό δίσκο, τους οδηγούς δισκετών, την οθόνη κ.λ.π.).</a:t>
            </a:r>
            <a:r>
              <a:rPr lang="el-GR" altLang="el-GR" sz="250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DE54BD4-52FC-EDC4-A568-A94F3DC81A53}"/>
              </a:ext>
            </a:extLst>
          </p:cNvPr>
          <p:cNvSpPr>
            <a:spLocks noGrp="1" noChangeArrowheads="1"/>
          </p:cNvSpPr>
          <p:nvPr>
            <p:ph type="title"/>
          </p:nvPr>
        </p:nvSpPr>
        <p:spPr/>
        <p:txBody>
          <a:bodyPr/>
          <a:lstStyle/>
          <a:p>
            <a:pPr eaLnBrk="1" hangingPunct="1"/>
            <a:r>
              <a:rPr lang="el-GR" altLang="el-GR"/>
              <a:t>Μητρική Πλακέτα-</a:t>
            </a:r>
            <a:r>
              <a:rPr lang="en-US" altLang="el-GR"/>
              <a:t>MotherBoard</a:t>
            </a:r>
            <a:endParaRPr lang="el-GR" altLang="el-GR"/>
          </a:p>
        </p:txBody>
      </p:sp>
      <p:pic>
        <p:nvPicPr>
          <p:cNvPr id="51203" name="Picture 5" descr="motherboard-parts">
            <a:extLst>
              <a:ext uri="{FF2B5EF4-FFF2-40B4-BE49-F238E27FC236}">
                <a16:creationId xmlns:a16="http://schemas.microsoft.com/office/drawing/2014/main" id="{1446E22A-ECAA-800C-BB7C-494C2CE2B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84313"/>
            <a:ext cx="7632700"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inside-my-computer">
            <a:extLst>
              <a:ext uri="{FF2B5EF4-FFF2-40B4-BE49-F238E27FC236}">
                <a16:creationId xmlns:a16="http://schemas.microsoft.com/office/drawing/2014/main" id="{53AEB876-FCDB-2294-2958-E4B4A8323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84163"/>
            <a:ext cx="8064500"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A3753B7-BA7C-7015-599D-35F9619E5D8D}"/>
              </a:ext>
            </a:extLst>
          </p:cNvPr>
          <p:cNvSpPr>
            <a:spLocks noGrp="1" noChangeArrowheads="1"/>
          </p:cNvSpPr>
          <p:nvPr>
            <p:ph type="title"/>
          </p:nvPr>
        </p:nvSpPr>
        <p:spPr/>
        <p:txBody>
          <a:bodyPr/>
          <a:lstStyle/>
          <a:p>
            <a:pPr eaLnBrk="1" hangingPunct="1"/>
            <a:r>
              <a:rPr lang="el-GR" altLang="el-GR"/>
              <a:t>Υλικό-Λογισμικό</a:t>
            </a:r>
          </a:p>
        </p:txBody>
      </p:sp>
      <p:sp>
        <p:nvSpPr>
          <p:cNvPr id="9219" name="Rectangle 3">
            <a:extLst>
              <a:ext uri="{FF2B5EF4-FFF2-40B4-BE49-F238E27FC236}">
                <a16:creationId xmlns:a16="http://schemas.microsoft.com/office/drawing/2014/main" id="{26BEF53A-91E0-3AF6-06D7-ABF00CE03C09}"/>
              </a:ext>
            </a:extLst>
          </p:cNvPr>
          <p:cNvSpPr>
            <a:spLocks noGrp="1" noChangeArrowheads="1"/>
          </p:cNvSpPr>
          <p:nvPr>
            <p:ph idx="1"/>
          </p:nvPr>
        </p:nvSpPr>
        <p:spPr/>
        <p:txBody>
          <a:bodyPr/>
          <a:lstStyle/>
          <a:p>
            <a:pPr lvl="1" eaLnBrk="1" hangingPunct="1">
              <a:buClr>
                <a:schemeClr val="tx1"/>
              </a:buClr>
              <a:buFontTx/>
              <a:buChar char="•"/>
            </a:pPr>
            <a:r>
              <a:rPr lang="el-GR" altLang="el-GR"/>
              <a:t>Υλικό (</a:t>
            </a:r>
            <a:r>
              <a:rPr lang="en-US" altLang="el-GR"/>
              <a:t>hardware)</a:t>
            </a:r>
            <a:r>
              <a:rPr lang="el-GR" altLang="el-GR"/>
              <a:t>: συσκευές από τις οποίες αποτελείται ένας Η/Υ</a:t>
            </a:r>
          </a:p>
          <a:p>
            <a:pPr lvl="1" eaLnBrk="1" hangingPunct="1">
              <a:buClr>
                <a:schemeClr val="tx1"/>
              </a:buClr>
              <a:buFontTx/>
              <a:buChar char="•"/>
            </a:pPr>
            <a:r>
              <a:rPr lang="el-GR" altLang="el-GR"/>
              <a:t>Λογισμικό (</a:t>
            </a:r>
            <a:r>
              <a:rPr lang="en-US" altLang="el-GR"/>
              <a:t>software)</a:t>
            </a:r>
            <a:r>
              <a:rPr lang="el-GR" altLang="el-GR"/>
              <a:t>: το σύνολο των προγραμμάτων βάσει των οποίων λειτουργεί το υλικό (π.χ. λειτουργικό σύστημα, οδηγοί συσκευών, εφαρμογές)</a:t>
            </a:r>
          </a:p>
          <a:p>
            <a:pPr lvl="1" eaLnBrk="1" hangingPunct="1">
              <a:buClr>
                <a:schemeClr val="tx1"/>
              </a:buClr>
              <a:buFontTx/>
              <a:buNone/>
            </a:pPr>
            <a:endParaRPr lang="el-GR" altLang="el-G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a:extLst>
              <a:ext uri="{FF2B5EF4-FFF2-40B4-BE49-F238E27FC236}">
                <a16:creationId xmlns:a16="http://schemas.microsoft.com/office/drawing/2014/main" id="{25C0D977-96B7-0CBC-3F6D-D55F8E42654F}"/>
              </a:ext>
            </a:extLst>
          </p:cNvPr>
          <p:cNvSpPr>
            <a:spLocks noGrp="1" noChangeArrowheads="1"/>
          </p:cNvSpPr>
          <p:nvPr>
            <p:ph type="title"/>
          </p:nvPr>
        </p:nvSpPr>
        <p:spPr>
          <a:xfrm>
            <a:off x="1403350" y="2286000"/>
            <a:ext cx="7313613" cy="1143000"/>
          </a:xfrm>
        </p:spPr>
        <p:txBody>
          <a:bodyPr/>
          <a:lstStyle/>
          <a:p>
            <a:r>
              <a:rPr lang="en-GB" altLang="el-GR"/>
              <a:t>CPU </a:t>
            </a:r>
            <a:r>
              <a:rPr lang="el-GR" altLang="el-GR"/>
              <a:t>και </a:t>
            </a:r>
            <a:r>
              <a:rPr lang="en-GB" altLang="el-GR"/>
              <a:t>RAM</a:t>
            </a:r>
            <a:endParaRPr lang="el-GR" altLang="el-G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A5742D4C-2411-7E53-A92B-33E09757BD5E}"/>
              </a:ext>
            </a:extLst>
          </p:cNvPr>
          <p:cNvSpPr>
            <a:spLocks noGrp="1" noChangeArrowheads="1"/>
          </p:cNvSpPr>
          <p:nvPr>
            <p:ph type="title"/>
          </p:nvPr>
        </p:nvSpPr>
        <p:spPr>
          <a:xfrm>
            <a:off x="468313" y="260350"/>
            <a:ext cx="8229600" cy="1143000"/>
          </a:xfrm>
        </p:spPr>
        <p:txBody>
          <a:bodyPr/>
          <a:lstStyle/>
          <a:p>
            <a:pPr eaLnBrk="1" hangingPunct="1"/>
            <a:r>
              <a:rPr lang="el-GR" altLang="el-GR" sz="3200"/>
              <a:t>Κεντρική Μονάδα Επεξεργασίας ΚΜΕ</a:t>
            </a:r>
          </a:p>
        </p:txBody>
      </p:sp>
      <p:sp>
        <p:nvSpPr>
          <p:cNvPr id="54275" name="Rectangle 3">
            <a:extLst>
              <a:ext uri="{FF2B5EF4-FFF2-40B4-BE49-F238E27FC236}">
                <a16:creationId xmlns:a16="http://schemas.microsoft.com/office/drawing/2014/main" id="{249A66DD-3764-72B1-7BC0-A5CDE798C183}"/>
              </a:ext>
            </a:extLst>
          </p:cNvPr>
          <p:cNvSpPr>
            <a:spLocks noGrp="1" noChangeArrowheads="1"/>
          </p:cNvSpPr>
          <p:nvPr>
            <p:ph idx="1"/>
          </p:nvPr>
        </p:nvSpPr>
        <p:spPr/>
        <p:txBody>
          <a:bodyPr/>
          <a:lstStyle/>
          <a:p>
            <a:pPr eaLnBrk="1" hangingPunct="1">
              <a:lnSpc>
                <a:spcPct val="90000"/>
              </a:lnSpc>
            </a:pPr>
            <a:r>
              <a:rPr lang="el-GR" altLang="el-GR" sz="2200"/>
              <a:t>Η κεντρική μονάδα επεξεργασίας είναι ο εγκέφαλος του υπολογιστή και το πιο σημαντικό συστατικό</a:t>
            </a:r>
          </a:p>
          <a:p>
            <a:pPr eaLnBrk="1" hangingPunct="1">
              <a:lnSpc>
                <a:spcPct val="90000"/>
              </a:lnSpc>
            </a:pPr>
            <a:r>
              <a:rPr lang="el-GR" altLang="el-GR" sz="2200"/>
              <a:t>Η ΚΜΕ αποτελείται από εκατομμύρια τρανσίστορ</a:t>
            </a:r>
          </a:p>
          <a:p>
            <a:pPr eaLnBrk="1" hangingPunct="1">
              <a:lnSpc>
                <a:spcPct val="90000"/>
              </a:lnSpc>
            </a:pPr>
            <a:endParaRPr lang="el-GR" altLang="el-GR" sz="2200"/>
          </a:p>
          <a:p>
            <a:pPr eaLnBrk="1" hangingPunct="1">
              <a:lnSpc>
                <a:spcPct val="90000"/>
              </a:lnSpc>
            </a:pPr>
            <a:r>
              <a:rPr lang="el-GR" altLang="el-GR" sz="2200"/>
              <a:t>Η ΚΜΕ αποτελείται από την </a:t>
            </a:r>
          </a:p>
          <a:p>
            <a:pPr lvl="1" eaLnBrk="1" hangingPunct="1">
              <a:lnSpc>
                <a:spcPct val="90000"/>
              </a:lnSpc>
            </a:pPr>
            <a:r>
              <a:rPr lang="el-GR" altLang="el-GR" sz="2300"/>
              <a:t>Αριθμητική λογική μονάδα</a:t>
            </a:r>
          </a:p>
          <a:p>
            <a:pPr lvl="1" eaLnBrk="1" hangingPunct="1">
              <a:lnSpc>
                <a:spcPct val="90000"/>
              </a:lnSpc>
            </a:pPr>
            <a:r>
              <a:rPr lang="el-GR" altLang="el-GR" sz="2300"/>
              <a:t>Την μονάδα ελέγχου</a:t>
            </a:r>
          </a:p>
          <a:p>
            <a:pPr lvl="1" eaLnBrk="1" hangingPunct="1">
              <a:lnSpc>
                <a:spcPct val="90000"/>
              </a:lnSpc>
            </a:pPr>
            <a:r>
              <a:rPr lang="el-GR" altLang="el-GR" sz="2300"/>
              <a:t>Τους καταχωρητές</a:t>
            </a:r>
          </a:p>
        </p:txBody>
      </p:sp>
      <p:pic>
        <p:nvPicPr>
          <p:cNvPr id="54276" name="Picture 4" descr="220px-Intel_80486DX2_bottom">
            <a:extLst>
              <a:ext uri="{FF2B5EF4-FFF2-40B4-BE49-F238E27FC236}">
                <a16:creationId xmlns:a16="http://schemas.microsoft.com/office/drawing/2014/main" id="{54FBA299-A861-31C1-0564-095B4259E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063" y="3286125"/>
            <a:ext cx="2011362"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core2quad">
            <a:extLst>
              <a:ext uri="{FF2B5EF4-FFF2-40B4-BE49-F238E27FC236}">
                <a16:creationId xmlns:a16="http://schemas.microsoft.com/office/drawing/2014/main" id="{D4EBE770-7414-36EC-9C73-CE7341246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868863"/>
            <a:ext cx="24479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Εικόνα 1">
            <a:extLst>
              <a:ext uri="{FF2B5EF4-FFF2-40B4-BE49-F238E27FC236}">
                <a16:creationId xmlns:a16="http://schemas.microsoft.com/office/drawing/2014/main" id="{1E704569-2C91-EB15-DBAA-B5817806C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813" y="5105400"/>
            <a:ext cx="1798637"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extLst>
              <a:ext uri="{FF2B5EF4-FFF2-40B4-BE49-F238E27FC236}">
                <a16:creationId xmlns:a16="http://schemas.microsoft.com/office/drawing/2014/main" id="{16597BB4-FACC-4C08-374C-504AF7651165}"/>
              </a:ext>
            </a:extLst>
          </p:cNvPr>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el-GR" altLang="el-GR" sz="1800">
              <a:latin typeface="Calibri" panose="020F0502020204030204" pitchFamily="34" charset="0"/>
            </a:endParaRPr>
          </a:p>
        </p:txBody>
      </p:sp>
      <p:sp>
        <p:nvSpPr>
          <p:cNvPr id="55299" name="Rectangle 5">
            <a:extLst>
              <a:ext uri="{FF2B5EF4-FFF2-40B4-BE49-F238E27FC236}">
                <a16:creationId xmlns:a16="http://schemas.microsoft.com/office/drawing/2014/main" id="{88FAE95D-2843-24F3-6A17-CCD12FB8A9C9}"/>
              </a:ext>
            </a:extLst>
          </p:cNvPr>
          <p:cNvSpPr>
            <a:spLocks noGrp="1" noChangeArrowheads="1"/>
          </p:cNvSpPr>
          <p:nvPr>
            <p:ph type="title"/>
          </p:nvPr>
        </p:nvSpPr>
        <p:spPr/>
        <p:txBody>
          <a:bodyPr/>
          <a:lstStyle/>
          <a:p>
            <a:pPr eaLnBrk="1" hangingPunct="1"/>
            <a:r>
              <a:rPr lang="en-US" altLang="el-GR" sz="2800"/>
              <a:t>CPU</a:t>
            </a:r>
          </a:p>
        </p:txBody>
      </p:sp>
      <p:sp>
        <p:nvSpPr>
          <p:cNvPr id="55300" name="Rectangle 6">
            <a:extLst>
              <a:ext uri="{FF2B5EF4-FFF2-40B4-BE49-F238E27FC236}">
                <a16:creationId xmlns:a16="http://schemas.microsoft.com/office/drawing/2014/main" id="{212C3F11-BE3B-4B3E-F1E8-4568F5AF6BCF}"/>
              </a:ext>
            </a:extLst>
          </p:cNvPr>
          <p:cNvSpPr>
            <a:spLocks noGrp="1" noChangeArrowheads="1"/>
          </p:cNvSpPr>
          <p:nvPr>
            <p:ph idx="1"/>
          </p:nvPr>
        </p:nvSpPr>
        <p:spPr>
          <a:xfrm>
            <a:off x="457200" y="1600200"/>
            <a:ext cx="8229600" cy="4883150"/>
          </a:xfrm>
        </p:spPr>
        <p:txBody>
          <a:bodyPr/>
          <a:lstStyle/>
          <a:p>
            <a:pPr eaLnBrk="1" hangingPunct="1"/>
            <a:r>
              <a:rPr lang="el-GR" altLang="el-GR">
                <a:latin typeface="Arial" panose="020B0604020202020204" pitchFamily="34" charset="0"/>
              </a:rPr>
              <a:t>Κεντρική μονάδα επεξεργασίας</a:t>
            </a:r>
            <a:endParaRPr lang="en-US" altLang="el-GR">
              <a:latin typeface="Arial" panose="020B0604020202020204" pitchFamily="34" charset="0"/>
            </a:endParaRPr>
          </a:p>
          <a:p>
            <a:pPr lvl="1" eaLnBrk="1" hangingPunct="1"/>
            <a:r>
              <a:rPr lang="el-GR" altLang="el-GR">
                <a:latin typeface="Arial" panose="020B0604020202020204" pitchFamily="34" charset="0"/>
              </a:rPr>
              <a:t>Ονομάζεται επίσης </a:t>
            </a:r>
            <a:r>
              <a:rPr lang="en-US" altLang="el-GR">
                <a:latin typeface="Arial" panose="020B0604020202020204" pitchFamily="34" charset="0"/>
              </a:rPr>
              <a:t>CPU </a:t>
            </a:r>
            <a:r>
              <a:rPr lang="el-GR" altLang="el-GR">
                <a:latin typeface="Arial" panose="020B0604020202020204" pitchFamily="34" charset="0"/>
              </a:rPr>
              <a:t>ή επεξεργαστής</a:t>
            </a:r>
            <a:endParaRPr lang="en-US" altLang="el-GR">
              <a:latin typeface="Arial" panose="020B0604020202020204" pitchFamily="34" charset="0"/>
            </a:endParaRPr>
          </a:p>
          <a:p>
            <a:pPr lvl="1" eaLnBrk="1" hangingPunct="1"/>
            <a:r>
              <a:rPr lang="el-GR" altLang="el-GR">
                <a:latin typeface="Arial" panose="020B0604020202020204" pitchFamily="34" charset="0"/>
              </a:rPr>
              <a:t>Είναι ο </a:t>
            </a:r>
            <a:r>
              <a:rPr lang="en-US" altLang="el-GR">
                <a:latin typeface="Arial" panose="020B0604020202020204" pitchFamily="34" charset="0"/>
              </a:rPr>
              <a:t>“</a:t>
            </a:r>
            <a:r>
              <a:rPr lang="el-GR" altLang="el-GR">
                <a:latin typeface="Arial" panose="020B0604020202020204" pitchFamily="34" charset="0"/>
              </a:rPr>
              <a:t>εγκέφαλος</a:t>
            </a:r>
            <a:r>
              <a:rPr lang="en-US" altLang="el-GR">
                <a:latin typeface="Arial" panose="020B0604020202020204" pitchFamily="34" charset="0"/>
              </a:rPr>
              <a:t>” </a:t>
            </a:r>
            <a:r>
              <a:rPr lang="el-GR" altLang="el-GR">
                <a:latin typeface="Arial" panose="020B0604020202020204" pitchFamily="34" charset="0"/>
              </a:rPr>
              <a:t>του υπολογιστή</a:t>
            </a:r>
            <a:endParaRPr lang="en-US" altLang="el-GR">
              <a:latin typeface="Arial" panose="020B0604020202020204" pitchFamily="34" charset="0"/>
            </a:endParaRPr>
          </a:p>
          <a:p>
            <a:pPr lvl="1" eaLnBrk="1" hangingPunct="1"/>
            <a:r>
              <a:rPr lang="el-GR" altLang="el-GR">
                <a:latin typeface="Arial" panose="020B0604020202020204" pitchFamily="34" charset="0"/>
              </a:rPr>
              <a:t>Ελέγχει όλες τις λειτουργίες που εκτελούνται από τα άλλα εξαρτήματα του υπολογιστή</a:t>
            </a:r>
            <a:endParaRPr lang="en-US" altLang="el-GR">
              <a:latin typeface="Arial" panose="020B0604020202020204" pitchFamily="34" charset="0"/>
            </a:endParaRPr>
          </a:p>
          <a:p>
            <a:pPr lvl="1" eaLnBrk="1" hangingPunct="1"/>
            <a:r>
              <a:rPr lang="el-GR" altLang="el-GR">
                <a:latin typeface="Arial" panose="020B0604020202020204" pitchFamily="34" charset="0"/>
              </a:rPr>
              <a:t>Επεξεργάζεται όλες τις εντολές και οδηγίες</a:t>
            </a:r>
            <a:endParaRPr lang="en-US" altLang="el-GR">
              <a:latin typeface="Arial" panose="020B0604020202020204" pitchFamily="34" charset="0"/>
            </a:endParaRPr>
          </a:p>
          <a:p>
            <a:pPr lvl="1" eaLnBrk="1" hangingPunct="1"/>
            <a:r>
              <a:rPr lang="el-GR" altLang="el-GR">
                <a:latin typeface="Arial" panose="020B0604020202020204" pitchFamily="34" charset="0"/>
              </a:rPr>
              <a:t>Μπορεί να εκτελέσει δισεκατομμύρια εργασίες το δευτερόλεπτο</a:t>
            </a:r>
            <a:endParaRPr lang="en-US" altLang="el-GR">
              <a:latin typeface="Arial" panose="020B0604020202020204" pitchFamily="34" charset="0"/>
            </a:endParaRPr>
          </a:p>
        </p:txBody>
      </p:sp>
      <p:sp>
        <p:nvSpPr>
          <p:cNvPr id="55301" name="Slide Number Placeholder 2">
            <a:extLst>
              <a:ext uri="{FF2B5EF4-FFF2-40B4-BE49-F238E27FC236}">
                <a16:creationId xmlns:a16="http://schemas.microsoft.com/office/drawing/2014/main" id="{6FD04059-E9C0-6444-953B-21B1A3133F9E}"/>
              </a:ext>
            </a:extLst>
          </p:cNvPr>
          <p:cNvSpPr>
            <a:spLocks noGrp="1"/>
          </p:cNvSpPr>
          <p:nvPr>
            <p:ph type="sldNum" sz="quarter" idx="12"/>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a:spcBef>
                <a:spcPct val="0"/>
              </a:spcBef>
              <a:buClrTx/>
              <a:buSzTx/>
              <a:buFontTx/>
              <a:buNone/>
            </a:pPr>
            <a:fld id="{55B184EB-43EA-4BB6-B35A-52978615CAFE}" type="slidenum">
              <a:rPr lang="en-US" altLang="el-GR" sz="1200" smtClean="0">
                <a:latin typeface="Arial" panose="020B0604020202020204" pitchFamily="34" charset="0"/>
              </a:rPr>
              <a:pPr algn="ctr">
                <a:spcBef>
                  <a:spcPct val="0"/>
                </a:spcBef>
                <a:buClrTx/>
                <a:buSzTx/>
                <a:buFontTx/>
                <a:buNone/>
              </a:pPr>
              <a:t>32</a:t>
            </a:fld>
            <a:endParaRPr lang="en-US" altLang="el-GR" sz="1200">
              <a:latin typeface="Arial" panose="020B0604020202020204" pitchFamily="34" charset="0"/>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E28A7A3A-E9AA-01B6-8A98-B359E36CD9C3}"/>
              </a:ext>
            </a:extLst>
          </p:cNvPr>
          <p:cNvSpPr>
            <a:spLocks noGrp="1" noChangeArrowheads="1"/>
          </p:cNvSpPr>
          <p:nvPr>
            <p:ph type="title"/>
          </p:nvPr>
        </p:nvSpPr>
        <p:spPr/>
        <p:txBody>
          <a:bodyPr/>
          <a:lstStyle/>
          <a:p>
            <a:pPr eaLnBrk="1" hangingPunct="1"/>
            <a:r>
              <a:rPr lang="el-GR" altLang="el-GR" sz="2800"/>
              <a:t>Επεξεργασία και μνήμη στη μητρική κάρτα</a:t>
            </a:r>
            <a:br>
              <a:rPr lang="en-US" altLang="el-GR" sz="2800"/>
            </a:br>
            <a:r>
              <a:rPr lang="el-GR" altLang="el-GR" sz="2800"/>
              <a:t>Επεξεργασία</a:t>
            </a:r>
            <a:endParaRPr lang="en-US" altLang="el-GR" sz="2800"/>
          </a:p>
        </p:txBody>
      </p:sp>
      <p:sp>
        <p:nvSpPr>
          <p:cNvPr id="57347" name="Rectangle 6">
            <a:extLst>
              <a:ext uri="{FF2B5EF4-FFF2-40B4-BE49-F238E27FC236}">
                <a16:creationId xmlns:a16="http://schemas.microsoft.com/office/drawing/2014/main" id="{9A5967BF-70A8-60B4-BE87-42671013148F}"/>
              </a:ext>
            </a:extLst>
          </p:cNvPr>
          <p:cNvSpPr>
            <a:spLocks noGrp="1" noChangeArrowheads="1"/>
          </p:cNvSpPr>
          <p:nvPr>
            <p:ph idx="1"/>
          </p:nvPr>
        </p:nvSpPr>
        <p:spPr>
          <a:xfrm>
            <a:off x="442913" y="1600200"/>
            <a:ext cx="8229600" cy="4243388"/>
          </a:xfrm>
        </p:spPr>
        <p:txBody>
          <a:bodyPr/>
          <a:lstStyle/>
          <a:p>
            <a:pPr eaLnBrk="1" hangingPunct="1">
              <a:buFont typeface="Arial" panose="020B0604020202020204" pitchFamily="34" charset="0"/>
              <a:buChar char="•"/>
            </a:pPr>
            <a:r>
              <a:rPr lang="el-GR" altLang="el-GR" dirty="0"/>
              <a:t>Μέτρα απόδοσης </a:t>
            </a:r>
            <a:r>
              <a:rPr lang="en-US" altLang="el-GR" dirty="0"/>
              <a:t>CPU</a:t>
            </a:r>
          </a:p>
          <a:p>
            <a:pPr lvl="1" eaLnBrk="1" hangingPunct="1">
              <a:buFont typeface="Arial" panose="020B0604020202020204" pitchFamily="34" charset="0"/>
              <a:buChar char="–"/>
            </a:pPr>
            <a:r>
              <a:rPr lang="el-GR" altLang="el-GR" dirty="0"/>
              <a:t>Η ταχύτητα του υπολογιστή μετριέται σε </a:t>
            </a:r>
            <a:r>
              <a:rPr lang="en-US" altLang="el-GR" dirty="0"/>
              <a:t>hertz (Hz)</a:t>
            </a:r>
            <a:r>
              <a:rPr lang="el-GR" altLang="el-GR" dirty="0"/>
              <a:t> </a:t>
            </a:r>
            <a:r>
              <a:rPr lang="en-US" altLang="el-GR" dirty="0"/>
              <a:t>Megahertz (MHz) </a:t>
            </a:r>
            <a:r>
              <a:rPr lang="el-GR" altLang="el-GR" dirty="0"/>
              <a:t>ή</a:t>
            </a:r>
            <a:r>
              <a:rPr lang="en-US" altLang="el-GR" dirty="0"/>
              <a:t> gigahertz (GHz) (</a:t>
            </a:r>
            <a:r>
              <a:rPr lang="el-GR" altLang="el-GR" dirty="0"/>
              <a:t>π.χ. (π.χ. </a:t>
            </a:r>
            <a:r>
              <a:rPr lang="en-GB" altLang="el-GR" dirty="0"/>
              <a:t>2,5 </a:t>
            </a:r>
            <a:r>
              <a:rPr lang="el-GR" altLang="el-GR" dirty="0"/>
              <a:t>η 3,5 </a:t>
            </a:r>
            <a:r>
              <a:rPr lang="en-GB" altLang="el-GR" dirty="0"/>
              <a:t>GHz</a:t>
            </a:r>
            <a:r>
              <a:rPr lang="en-US" altLang="el-GR" dirty="0"/>
              <a:t>)</a:t>
            </a:r>
          </a:p>
          <a:p>
            <a:pPr lvl="1" eaLnBrk="1" hangingPunct="1">
              <a:buFont typeface="Arial" panose="020B0604020202020204" pitchFamily="34" charset="0"/>
              <a:buChar char="–"/>
            </a:pPr>
            <a:r>
              <a:rPr lang="el-GR" altLang="el-GR" dirty="0"/>
              <a:t>Αριθμός πυρήνων </a:t>
            </a:r>
          </a:p>
          <a:p>
            <a:pPr lvl="1" eaLnBrk="1" hangingPunct="1">
              <a:buFont typeface="Arial" panose="020B0604020202020204" pitchFamily="34" charset="0"/>
              <a:buChar char="–"/>
            </a:pPr>
            <a:r>
              <a:rPr lang="el-GR" altLang="el-GR" dirty="0"/>
              <a:t>(1,2,4,6,10 </a:t>
            </a:r>
            <a:r>
              <a:rPr lang="el-GR" altLang="el-GR" dirty="0" err="1"/>
              <a:t>κτλ</a:t>
            </a:r>
            <a:r>
              <a:rPr lang="el-GR" altLang="el-GR" dirty="0"/>
              <a:t>)</a:t>
            </a:r>
            <a:endParaRPr lang="en-US" altLang="el-GR" dirty="0"/>
          </a:p>
        </p:txBody>
      </p:sp>
      <p:sp>
        <p:nvSpPr>
          <p:cNvPr id="57348" name="Slide Number Placeholder 2">
            <a:extLst>
              <a:ext uri="{FF2B5EF4-FFF2-40B4-BE49-F238E27FC236}">
                <a16:creationId xmlns:a16="http://schemas.microsoft.com/office/drawing/2014/main" id="{D51F2667-0337-FF8B-52B3-FAA57E707AD8}"/>
              </a:ext>
            </a:extLst>
          </p:cNvPr>
          <p:cNvSpPr>
            <a:spLocks noGrp="1"/>
          </p:cNvSpPr>
          <p:nvPr>
            <p:ph type="sldNum" sz="quarter" idx="12"/>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a:spcBef>
                <a:spcPct val="0"/>
              </a:spcBef>
              <a:buClrTx/>
              <a:buSzTx/>
              <a:buFontTx/>
              <a:buNone/>
            </a:pPr>
            <a:fld id="{3EDDF191-CD75-4B65-933A-506DEB3C5919}" type="slidenum">
              <a:rPr lang="en-US" altLang="el-GR" sz="1200" smtClean="0">
                <a:latin typeface="Arial" panose="020B0604020202020204" pitchFamily="34" charset="0"/>
              </a:rPr>
              <a:pPr algn="ctr">
                <a:spcBef>
                  <a:spcPct val="0"/>
                </a:spcBef>
                <a:buClrTx/>
                <a:buSzTx/>
                <a:buFontTx/>
                <a:buNone/>
              </a:pPr>
              <a:t>33</a:t>
            </a:fld>
            <a:endParaRPr lang="en-US" altLang="el-GR" sz="1200">
              <a:latin typeface="Arial" panose="020B0604020202020204" pitchFamily="34" charset="0"/>
            </a:endParaRPr>
          </a:p>
        </p:txBody>
      </p:sp>
      <p:pic>
        <p:nvPicPr>
          <p:cNvPr id="57349" name="Picture 6">
            <a:extLst>
              <a:ext uri="{FF2B5EF4-FFF2-40B4-BE49-F238E27FC236}">
                <a16:creationId xmlns:a16="http://schemas.microsoft.com/office/drawing/2014/main" id="{831C91B9-B1BB-5DB1-24C7-2EAAD97BA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657600"/>
            <a:ext cx="31511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29362B55-B4AA-5258-54C2-778831E57D9E}"/>
              </a:ext>
            </a:extLst>
          </p:cNvPr>
          <p:cNvSpPr>
            <a:spLocks noGrp="1" noChangeArrowheads="1"/>
          </p:cNvSpPr>
          <p:nvPr>
            <p:ph type="title"/>
          </p:nvPr>
        </p:nvSpPr>
        <p:spPr/>
        <p:txBody>
          <a:bodyPr/>
          <a:lstStyle/>
          <a:p>
            <a:pPr eaLnBrk="1" hangingPunct="1"/>
            <a:r>
              <a:rPr lang="el-GR" altLang="el-GR"/>
              <a:t>Επιμέρους μέρη</a:t>
            </a:r>
          </a:p>
        </p:txBody>
      </p:sp>
      <p:sp>
        <p:nvSpPr>
          <p:cNvPr id="59395" name="Rectangle 3">
            <a:extLst>
              <a:ext uri="{FF2B5EF4-FFF2-40B4-BE49-F238E27FC236}">
                <a16:creationId xmlns:a16="http://schemas.microsoft.com/office/drawing/2014/main" id="{8DAB2D55-4E16-1233-8EFA-C0275320D479}"/>
              </a:ext>
            </a:extLst>
          </p:cNvPr>
          <p:cNvSpPr>
            <a:spLocks noGrp="1" noChangeArrowheads="1"/>
          </p:cNvSpPr>
          <p:nvPr>
            <p:ph idx="1"/>
          </p:nvPr>
        </p:nvSpPr>
        <p:spPr>
          <a:xfrm>
            <a:off x="457200" y="1600200"/>
            <a:ext cx="8229600" cy="4997450"/>
          </a:xfrm>
        </p:spPr>
        <p:txBody>
          <a:bodyPr/>
          <a:lstStyle/>
          <a:p>
            <a:pPr eaLnBrk="1" hangingPunct="1">
              <a:lnSpc>
                <a:spcPct val="80000"/>
              </a:lnSpc>
            </a:pPr>
            <a:r>
              <a:rPr lang="el-GR" altLang="el-GR" sz="1900"/>
              <a:t>Η </a:t>
            </a:r>
            <a:r>
              <a:rPr lang="el-GR" altLang="el-GR" sz="2100"/>
              <a:t>Αριθμητική και λογική μονάδα (</a:t>
            </a:r>
            <a:r>
              <a:rPr lang="en-US" altLang="el-GR" sz="2100"/>
              <a:t>ALU)</a:t>
            </a:r>
            <a:r>
              <a:rPr lang="el-GR" altLang="el-GR" sz="2100"/>
              <a:t> είναι υπεύθυνη για όλες τις αριθμητικές και λογικές πράξεις που θα εκτελεστούν</a:t>
            </a:r>
          </a:p>
          <a:p>
            <a:pPr eaLnBrk="1" hangingPunct="1">
              <a:lnSpc>
                <a:spcPct val="80000"/>
              </a:lnSpc>
            </a:pPr>
            <a:r>
              <a:rPr lang="el-GR" altLang="el-GR" sz="2100"/>
              <a:t>Η μονάδα ελέγχου</a:t>
            </a:r>
            <a:r>
              <a:rPr lang="en-US" altLang="el-GR" sz="2100"/>
              <a:t> (CU Control unit)</a:t>
            </a:r>
            <a:r>
              <a:rPr lang="el-GR" altLang="el-GR" sz="2100"/>
              <a:t> είναι η μονάδα ελέγχου των δεδομένων και των αποτελεσμάτων των πράξεων </a:t>
            </a:r>
            <a:endParaRPr lang="en-US" altLang="el-GR" sz="2100"/>
          </a:p>
          <a:p>
            <a:pPr eaLnBrk="1" hangingPunct="1">
              <a:lnSpc>
                <a:spcPct val="80000"/>
              </a:lnSpc>
            </a:pPr>
            <a:r>
              <a:rPr lang="el-GR" altLang="el-GR" sz="2100"/>
              <a:t>Οι καταχωρητές </a:t>
            </a:r>
            <a:r>
              <a:rPr lang="en-US" altLang="el-GR" sz="2100"/>
              <a:t>(registers) </a:t>
            </a:r>
            <a:r>
              <a:rPr lang="el-GR" altLang="el-GR" sz="2100"/>
              <a:t>είναι ειδικά κυκλώματα ταχύτατης μνήμης που βρίσκονται στο εσωτερικό της ΚΜΕ για την προσωρινή αποθήκευση των εντολών, των δεδομένων και των ενδιάμεσων αποτελεσμάτων που παράγονται κατά την εκτέλεση του προγράμματος</a:t>
            </a:r>
          </a:p>
          <a:p>
            <a:pPr eaLnBrk="1" hangingPunct="1">
              <a:lnSpc>
                <a:spcPct val="80000"/>
              </a:lnSpc>
            </a:pPr>
            <a:endParaRPr lang="el-GR" altLang="el-GR" sz="2100"/>
          </a:p>
          <a:p>
            <a:pPr eaLnBrk="1" hangingPunct="1">
              <a:lnSpc>
                <a:spcPct val="80000"/>
              </a:lnSpc>
            </a:pPr>
            <a:r>
              <a:rPr lang="el-GR" altLang="el-GR" sz="2100"/>
              <a:t>Πώς δουλεύει η ΚΜΕ</a:t>
            </a:r>
            <a:endParaRPr lang="en-GB" altLang="el-GR" sz="2100"/>
          </a:p>
          <a:p>
            <a:pPr eaLnBrk="1" hangingPunct="1">
              <a:lnSpc>
                <a:spcPct val="80000"/>
              </a:lnSpc>
            </a:pPr>
            <a:r>
              <a:rPr lang="en-US" altLang="el-GR" sz="1100"/>
              <a:t>https://www.youtube.com/watch?v=cNN_tTXABUA</a:t>
            </a:r>
            <a:endParaRPr lang="el-GR" altLang="el-GR" sz="1100"/>
          </a:p>
          <a:p>
            <a:pPr eaLnBrk="1" hangingPunct="1">
              <a:lnSpc>
                <a:spcPct val="80000"/>
              </a:lnSpc>
            </a:pPr>
            <a:r>
              <a:rPr lang="el-GR" altLang="el-GR" sz="1100">
                <a:hlinkClick r:id="rId2"/>
              </a:rPr>
              <a:t>http://www.youtube.com/watch?v=c06WxAvD4Nk&amp;feature=related</a:t>
            </a:r>
            <a:endParaRPr lang="el-GR" altLang="el-GR" sz="1100"/>
          </a:p>
          <a:p>
            <a:pPr eaLnBrk="1" hangingPunct="1">
              <a:lnSpc>
                <a:spcPct val="80000"/>
              </a:lnSpc>
            </a:pPr>
            <a:r>
              <a:rPr lang="el-GR" altLang="el-GR" sz="1100">
                <a:hlinkClick r:id="rId3"/>
              </a:rPr>
              <a:t>http://www.youtube.com/watch?v=HEjPop-aK_w&amp;feature=related</a:t>
            </a:r>
            <a:endParaRPr lang="en-US" altLang="el-GR" sz="1100"/>
          </a:p>
          <a:p>
            <a:pPr eaLnBrk="1" hangingPunct="1">
              <a:lnSpc>
                <a:spcPct val="80000"/>
              </a:lnSpc>
            </a:pPr>
            <a:endParaRPr lang="en-US" altLang="el-GR" sz="1100"/>
          </a:p>
          <a:p>
            <a:pPr eaLnBrk="1" hangingPunct="1">
              <a:lnSpc>
                <a:spcPct val="80000"/>
              </a:lnSpc>
            </a:pPr>
            <a:r>
              <a:rPr lang="en-US" altLang="el-GR" sz="1100"/>
              <a:t>Binary </a:t>
            </a:r>
            <a:r>
              <a:rPr lang="el-GR" altLang="el-GR" sz="1100"/>
              <a:t>http://www.youtube.com/watch?v=VBDoT8o4q00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CD62C88-9B7D-AB9F-C9EF-EC9A8D2DE86C}"/>
              </a:ext>
            </a:extLst>
          </p:cNvPr>
          <p:cNvSpPr>
            <a:spLocks noGrp="1" noChangeArrowheads="1"/>
          </p:cNvSpPr>
          <p:nvPr>
            <p:ph type="title"/>
          </p:nvPr>
        </p:nvSpPr>
        <p:spPr/>
        <p:txBody>
          <a:bodyPr/>
          <a:lstStyle/>
          <a:p>
            <a:pPr eaLnBrk="1" hangingPunct="1"/>
            <a:r>
              <a:rPr lang="el-GR" altLang="el-GR"/>
              <a:t>Μνήμες (</a:t>
            </a:r>
            <a:r>
              <a:rPr lang="en-GB" altLang="el-GR"/>
              <a:t>RAM &amp; ROM)</a:t>
            </a:r>
            <a:endParaRPr lang="el-GR" altLang="el-GR"/>
          </a:p>
        </p:txBody>
      </p:sp>
      <p:sp>
        <p:nvSpPr>
          <p:cNvPr id="60419" name="Rectangle 3">
            <a:extLst>
              <a:ext uri="{FF2B5EF4-FFF2-40B4-BE49-F238E27FC236}">
                <a16:creationId xmlns:a16="http://schemas.microsoft.com/office/drawing/2014/main" id="{4B9EBF26-F9D9-C970-008C-E59BAAFE6824}"/>
              </a:ext>
            </a:extLst>
          </p:cNvPr>
          <p:cNvSpPr>
            <a:spLocks noGrp="1" noChangeArrowheads="1"/>
          </p:cNvSpPr>
          <p:nvPr>
            <p:ph idx="1"/>
          </p:nvPr>
        </p:nvSpPr>
        <p:spPr/>
        <p:txBody>
          <a:bodyPr/>
          <a:lstStyle/>
          <a:p>
            <a:pPr eaLnBrk="1" hangingPunct="1"/>
            <a:r>
              <a:rPr lang="el-GR" altLang="el-GR"/>
              <a:t>Μνήμες τυχαίας προσπέλασης (</a:t>
            </a:r>
            <a:r>
              <a:rPr lang="en-US" altLang="el-GR"/>
              <a:t>RAM) </a:t>
            </a:r>
            <a:endParaRPr lang="el-GR" altLang="el-GR"/>
          </a:p>
          <a:p>
            <a:pPr eaLnBrk="1" hangingPunct="1"/>
            <a:r>
              <a:rPr lang="el-GR" altLang="el-GR"/>
              <a:t>Μνήμες ανάγνωσης </a:t>
            </a:r>
            <a:r>
              <a:rPr lang="en-US" altLang="el-GR"/>
              <a:t>  </a:t>
            </a:r>
            <a:r>
              <a:rPr lang="el-GR" altLang="el-GR"/>
              <a:t>μόνο (</a:t>
            </a:r>
            <a:r>
              <a:rPr lang="en-US" altLang="el-GR"/>
              <a:t>ROM)</a:t>
            </a:r>
            <a:endParaRPr lang="el-GR" altLang="el-GR"/>
          </a:p>
          <a:p>
            <a:pPr eaLnBrk="1" hangingPunct="1"/>
            <a:r>
              <a:rPr lang="el-GR" altLang="el-GR"/>
              <a:t>Εικονικές Μνήμες</a:t>
            </a:r>
          </a:p>
        </p:txBody>
      </p:sp>
      <p:pic>
        <p:nvPicPr>
          <p:cNvPr id="60420" name="Picture 4" descr="ram">
            <a:extLst>
              <a:ext uri="{FF2B5EF4-FFF2-40B4-BE49-F238E27FC236}">
                <a16:creationId xmlns:a16="http://schemas.microsoft.com/office/drawing/2014/main" id="{369EDCC2-8238-9671-55C5-371E58D68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3444875"/>
            <a:ext cx="24479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Εικόνα 1">
            <a:extLst>
              <a:ext uri="{FF2B5EF4-FFF2-40B4-BE49-F238E27FC236}">
                <a16:creationId xmlns:a16="http://schemas.microsoft.com/office/drawing/2014/main" id="{0E723468-D049-0266-656E-126783671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65625"/>
            <a:ext cx="3810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Εικόνα 2">
            <a:extLst>
              <a:ext uri="{FF2B5EF4-FFF2-40B4-BE49-F238E27FC236}">
                <a16:creationId xmlns:a16="http://schemas.microsoft.com/office/drawing/2014/main" id="{CACE33EC-30AE-117B-3A0D-0D248D835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00" y="4911725"/>
            <a:ext cx="21939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D47469D-F60E-2A77-A986-ED0FEE96B2FC}"/>
              </a:ext>
            </a:extLst>
          </p:cNvPr>
          <p:cNvSpPr>
            <a:spLocks noGrp="1" noChangeArrowheads="1"/>
          </p:cNvSpPr>
          <p:nvPr>
            <p:ph type="title"/>
          </p:nvPr>
        </p:nvSpPr>
        <p:spPr/>
        <p:txBody>
          <a:bodyPr/>
          <a:lstStyle/>
          <a:p>
            <a:pPr eaLnBrk="1" hangingPunct="1"/>
            <a:r>
              <a:rPr lang="el-GR" altLang="el-GR" sz="3200"/>
              <a:t>Κύρια μνήμη</a:t>
            </a:r>
            <a:r>
              <a:rPr lang="en-US" altLang="el-GR" sz="3200"/>
              <a:t>-RAM (random access memory)</a:t>
            </a:r>
            <a:endParaRPr lang="el-GR" altLang="el-GR" sz="3200"/>
          </a:p>
        </p:txBody>
      </p:sp>
      <p:sp>
        <p:nvSpPr>
          <p:cNvPr id="61443" name="Rectangle 3">
            <a:extLst>
              <a:ext uri="{FF2B5EF4-FFF2-40B4-BE49-F238E27FC236}">
                <a16:creationId xmlns:a16="http://schemas.microsoft.com/office/drawing/2014/main" id="{110E1E89-744F-5D59-DE1C-1C8E76CB49B2}"/>
              </a:ext>
            </a:extLst>
          </p:cNvPr>
          <p:cNvSpPr>
            <a:spLocks noGrp="1" noChangeArrowheads="1"/>
          </p:cNvSpPr>
          <p:nvPr>
            <p:ph idx="1"/>
          </p:nvPr>
        </p:nvSpPr>
        <p:spPr/>
        <p:txBody>
          <a:bodyPr/>
          <a:lstStyle/>
          <a:p>
            <a:pPr eaLnBrk="1" hangingPunct="1"/>
            <a:r>
              <a:rPr lang="el-GR" altLang="el-GR" sz="2100"/>
              <a:t>Ο λόγος που υπάρχει η μνήμη RAM σαν ενδιάμεσου μεταξύ του μικροεπεξεργαστή και του σκληρού δίσκου (ή άλλων μέσων αποθήκευσης, είναι ότι τα μέσα μαγνητικής αποθήκευσης (Σκληροί και οπτικοί δίσκοι) εργάζονται με πολύ χαμηλές ταχύτητες σε σχέση με την ταχύτητα με την οποία εργάζεται ο μικροεπεξεργαστής.</a:t>
            </a:r>
          </a:p>
          <a:p>
            <a:pPr eaLnBrk="1" hangingPunct="1"/>
            <a:r>
              <a:rPr lang="el-GR" altLang="el-GR" sz="2100"/>
              <a:t>Η μνήμη RAM έχει τη δυνατότητα να εργάζεται με την ταχύτητα του μικροεπεξεργαστή. </a:t>
            </a:r>
          </a:p>
          <a:p>
            <a:pPr eaLnBrk="1" hangingPunct="1"/>
            <a:endParaRPr lang="el-GR" altLang="el-G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48D66AF-20A3-BC50-3286-60883D57D15F}"/>
              </a:ext>
            </a:extLst>
          </p:cNvPr>
          <p:cNvSpPr>
            <a:spLocks noGrp="1" noChangeArrowheads="1"/>
          </p:cNvSpPr>
          <p:nvPr>
            <p:ph type="title"/>
          </p:nvPr>
        </p:nvSpPr>
        <p:spPr/>
        <p:txBody>
          <a:bodyPr/>
          <a:lstStyle/>
          <a:p>
            <a:pPr eaLnBrk="1" hangingPunct="1"/>
            <a:r>
              <a:rPr lang="el-GR" altLang="el-GR"/>
              <a:t>Κύρια μνήμη</a:t>
            </a:r>
            <a:r>
              <a:rPr lang="en-US" altLang="el-GR"/>
              <a:t>-RAM</a:t>
            </a:r>
            <a:endParaRPr lang="el-GR" altLang="el-GR"/>
          </a:p>
        </p:txBody>
      </p:sp>
      <p:sp>
        <p:nvSpPr>
          <p:cNvPr id="62467" name="Rectangle 3">
            <a:extLst>
              <a:ext uri="{FF2B5EF4-FFF2-40B4-BE49-F238E27FC236}">
                <a16:creationId xmlns:a16="http://schemas.microsoft.com/office/drawing/2014/main" id="{3EBCD91A-FD53-A209-DF73-E6A397076F83}"/>
              </a:ext>
            </a:extLst>
          </p:cNvPr>
          <p:cNvSpPr>
            <a:spLocks noGrp="1" noChangeArrowheads="1"/>
          </p:cNvSpPr>
          <p:nvPr>
            <p:ph idx="1"/>
          </p:nvPr>
        </p:nvSpPr>
        <p:spPr/>
        <p:txBody>
          <a:bodyPr/>
          <a:lstStyle/>
          <a:p>
            <a:pPr eaLnBrk="1" hangingPunct="1">
              <a:lnSpc>
                <a:spcPct val="80000"/>
              </a:lnSpc>
            </a:pPr>
            <a:r>
              <a:rPr lang="el-GR" altLang="el-GR" sz="2400"/>
              <a:t>Είναι η μνήμη στην οποία αποθηκεύονται προσωρινά τα δεδομένα (η προγράμματα που) πρόκειται να μεταφερθούν για επεξεργασία στον επεξεργαστή (τα δεδομένα δηλ. τα οποία μετακινούνται μεταξύ του μικροεπεξεργαστή και του σκληρού δίσκου)</a:t>
            </a:r>
          </a:p>
          <a:p>
            <a:pPr eaLnBrk="1" hangingPunct="1">
              <a:lnSpc>
                <a:spcPct val="80000"/>
              </a:lnSpc>
            </a:pPr>
            <a:r>
              <a:rPr lang="el-GR" altLang="el-GR" sz="2400"/>
              <a:t>Διατηρεί τον κώδικα του λειτουργικού, των εφαρμογών και των δεδομένων τους κατά τη διάρκεια που τρέχουν.</a:t>
            </a:r>
          </a:p>
          <a:p>
            <a:pPr eaLnBrk="1" hangingPunct="1">
              <a:lnSpc>
                <a:spcPct val="80000"/>
              </a:lnSpc>
            </a:pPr>
            <a:r>
              <a:rPr lang="el-GR" altLang="el-GR" sz="2400"/>
              <a:t>Η χωρητικότητα της RAM μαζί με την ταχύτητα του επεξεργαστή είναι οι ποιο σημαντικοί  παράγοντες για την ταχύτητα εκτέλεσης υπολογισμών σε ένα υπολογιστικό σύστημα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05775F0-39AD-3273-9073-7D09CE207D66}"/>
              </a:ext>
            </a:extLst>
          </p:cNvPr>
          <p:cNvSpPr>
            <a:spLocks noGrp="1" noChangeArrowheads="1"/>
          </p:cNvSpPr>
          <p:nvPr>
            <p:ph type="title"/>
          </p:nvPr>
        </p:nvSpPr>
        <p:spPr/>
        <p:txBody>
          <a:bodyPr/>
          <a:lstStyle/>
          <a:p>
            <a:pPr eaLnBrk="1" hangingPunct="1"/>
            <a:r>
              <a:rPr lang="el-GR" altLang="el-GR"/>
              <a:t>Κύρια μνήμη</a:t>
            </a:r>
            <a:r>
              <a:rPr lang="en-US" altLang="el-GR"/>
              <a:t>-RAM</a:t>
            </a:r>
            <a:endParaRPr lang="el-GR" altLang="el-GR"/>
          </a:p>
        </p:txBody>
      </p:sp>
      <p:sp>
        <p:nvSpPr>
          <p:cNvPr id="63491" name="Rectangle 3">
            <a:extLst>
              <a:ext uri="{FF2B5EF4-FFF2-40B4-BE49-F238E27FC236}">
                <a16:creationId xmlns:a16="http://schemas.microsoft.com/office/drawing/2014/main" id="{C41C53B5-9303-9522-DFD9-21B58490A265}"/>
              </a:ext>
            </a:extLst>
          </p:cNvPr>
          <p:cNvSpPr>
            <a:spLocks noGrp="1" noChangeArrowheads="1"/>
          </p:cNvSpPr>
          <p:nvPr>
            <p:ph idx="1"/>
          </p:nvPr>
        </p:nvSpPr>
        <p:spPr/>
        <p:txBody>
          <a:bodyPr/>
          <a:lstStyle/>
          <a:p>
            <a:pPr eaLnBrk="1" hangingPunct="1">
              <a:lnSpc>
                <a:spcPct val="80000"/>
              </a:lnSpc>
            </a:pPr>
            <a:r>
              <a:rPr lang="el-GR" altLang="el-GR" sz="2400"/>
              <a:t>Η χωρητικότητα της μνήμης, επίσης, καθορίζει και το λογισμικό που μπορεί να εκτελεστεί</a:t>
            </a:r>
          </a:p>
          <a:p>
            <a:pPr eaLnBrk="1" hangingPunct="1">
              <a:lnSpc>
                <a:spcPct val="80000"/>
              </a:lnSpc>
            </a:pPr>
            <a:r>
              <a:rPr lang="el-GR" altLang="el-GR" sz="2400"/>
              <a:t>Όταν ο υπολογιστής  δεν βρει μια πληροφορία στη </a:t>
            </a:r>
            <a:r>
              <a:rPr lang="en-GB" altLang="el-GR" sz="2400"/>
              <a:t>RAM</a:t>
            </a:r>
            <a:r>
              <a:rPr lang="el-GR" altLang="el-GR" sz="2400"/>
              <a:t> τότε ψάχνει στις δευτερεύουσες η περιφερειακές μονάδες μνήμης (π.χ Σκληρός Δίσκος) και αργεί μερικά δευτερόλεπτα συνήθως μέχρι να εντοπίσει και να διαβάσει την απάντηση. Χωρίς την ύπαρξη της μνήμης </a:t>
            </a:r>
            <a:r>
              <a:rPr lang="en-GB" altLang="el-GR" sz="2400"/>
              <a:t>RAM</a:t>
            </a:r>
            <a:r>
              <a:rPr lang="el-GR" altLang="el-GR" sz="2400"/>
              <a:t> οι Η/Υ θα λειτουργούσαν με πολύ πιο αργούς ρυθμούς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2C3DFA4C-77E1-BBF3-1AC9-A4F39EBAC9BB}"/>
              </a:ext>
            </a:extLst>
          </p:cNvPr>
          <p:cNvSpPr>
            <a:spLocks noGrp="1" noChangeArrowheads="1"/>
          </p:cNvSpPr>
          <p:nvPr>
            <p:ph type="title"/>
          </p:nvPr>
        </p:nvSpPr>
        <p:spPr/>
        <p:txBody>
          <a:bodyPr/>
          <a:lstStyle/>
          <a:p>
            <a:pPr eaLnBrk="1" hangingPunct="1"/>
            <a:r>
              <a:rPr lang="en-US" altLang="el-GR"/>
              <a:t>RAM </a:t>
            </a:r>
            <a:endParaRPr lang="el-GR" altLang="el-GR"/>
          </a:p>
        </p:txBody>
      </p:sp>
      <p:sp>
        <p:nvSpPr>
          <p:cNvPr id="64515" name="Rectangle 3">
            <a:extLst>
              <a:ext uri="{FF2B5EF4-FFF2-40B4-BE49-F238E27FC236}">
                <a16:creationId xmlns:a16="http://schemas.microsoft.com/office/drawing/2014/main" id="{513AFD03-B751-F6AB-FDF7-6BA03C41D99B}"/>
              </a:ext>
            </a:extLst>
          </p:cNvPr>
          <p:cNvSpPr>
            <a:spLocks noGrp="1" noChangeArrowheads="1"/>
          </p:cNvSpPr>
          <p:nvPr>
            <p:ph idx="1"/>
          </p:nvPr>
        </p:nvSpPr>
        <p:spPr/>
        <p:txBody>
          <a:bodyPr/>
          <a:lstStyle/>
          <a:p>
            <a:pPr eaLnBrk="1" hangingPunct="1"/>
            <a:r>
              <a:rPr lang="el-GR" altLang="el-GR" sz="2500" dirty="0"/>
              <a:t>Επίσης πριν την διακοπή της λειτουργίας του υπολογιστή τα περιεχόμενα της κύριας μνήμης, θα πρέπει να μεταφερθούν σε μια βοηθητική μνήμη εάν η πληροφορία αυτή πρέπει να φυλαχτεί</a:t>
            </a:r>
            <a:r>
              <a:rPr lang="el-GR" altLang="el-GR" sz="3300" dirty="0"/>
              <a:t>. </a:t>
            </a:r>
            <a:endParaRPr lang="en-US" altLang="el-GR" sz="2500" dirty="0"/>
          </a:p>
          <a:p>
            <a:pPr eaLnBrk="1" hangingPunct="1"/>
            <a:r>
              <a:rPr lang="el-GR" altLang="el-GR" sz="2500" dirty="0"/>
              <a:t>Το μέγεθος μιας μνήμης </a:t>
            </a:r>
            <a:r>
              <a:rPr lang="en-US" altLang="el-GR" sz="2500" dirty="0"/>
              <a:t>RAM </a:t>
            </a:r>
            <a:r>
              <a:rPr lang="el-GR" altLang="el-GR" sz="2500" dirty="0"/>
              <a:t>μπορεί να φτάνει και σε μερικά </a:t>
            </a:r>
            <a:r>
              <a:rPr lang="en-US" altLang="el-GR" sz="2500" dirty="0"/>
              <a:t>GB </a:t>
            </a:r>
            <a:r>
              <a:rPr lang="el-GR" altLang="el-GR" sz="2500" dirty="0"/>
              <a:t>σε σταθμούς εργασίας </a:t>
            </a:r>
            <a:r>
              <a:rPr lang="en-US" altLang="el-GR" sz="2500" dirty="0"/>
              <a:t>(</a:t>
            </a:r>
            <a:r>
              <a:rPr lang="el-GR" altLang="el-GR" sz="2500" dirty="0"/>
              <a:t>π.χ. 8, 16 </a:t>
            </a:r>
            <a:r>
              <a:rPr lang="el-GR" altLang="el-GR" sz="2500" dirty="0" err="1"/>
              <a:t>κτλ</a:t>
            </a:r>
            <a:r>
              <a:rPr lang="el-GR" altLang="el-GR" sz="2500" dirty="0"/>
              <a:t>) και πολύ περισσότερα σε </a:t>
            </a:r>
            <a:r>
              <a:rPr lang="en-US" altLang="el-GR" sz="2500" dirty="0"/>
              <a:t>web servers </a:t>
            </a:r>
            <a:r>
              <a:rPr lang="el-GR" altLang="el-GR" sz="2500" dirty="0"/>
              <a:t>και </a:t>
            </a:r>
            <a:r>
              <a:rPr lang="el-GR" altLang="el-GR" sz="2500" dirty="0" err="1"/>
              <a:t>υπερυπολογιστές</a:t>
            </a:r>
            <a:endParaRPr lang="el-GR" altLang="el-GR" sz="2500" dirty="0"/>
          </a:p>
          <a:p>
            <a:pPr eaLnBrk="1" hangingPunct="1"/>
            <a:endParaRPr lang="el-GR" altLang="el-GR" sz="2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CE04C24-773D-06C7-6053-65FCB7F6AAAC}"/>
              </a:ext>
            </a:extLst>
          </p:cNvPr>
          <p:cNvSpPr>
            <a:spLocks noGrp="1" noChangeArrowheads="1"/>
          </p:cNvSpPr>
          <p:nvPr>
            <p:ph type="title"/>
          </p:nvPr>
        </p:nvSpPr>
        <p:spPr/>
        <p:txBody>
          <a:bodyPr/>
          <a:lstStyle/>
          <a:p>
            <a:pPr eaLnBrk="1" hangingPunct="1"/>
            <a:r>
              <a:rPr lang="el-GR" altLang="el-GR"/>
              <a:t>Ψηφιακά Δεδομένα</a:t>
            </a:r>
          </a:p>
        </p:txBody>
      </p:sp>
      <p:sp>
        <p:nvSpPr>
          <p:cNvPr id="10243" name="Rectangle 3">
            <a:extLst>
              <a:ext uri="{FF2B5EF4-FFF2-40B4-BE49-F238E27FC236}">
                <a16:creationId xmlns:a16="http://schemas.microsoft.com/office/drawing/2014/main" id="{9BF7B258-881F-7349-0B45-3F5138C39537}"/>
              </a:ext>
            </a:extLst>
          </p:cNvPr>
          <p:cNvSpPr>
            <a:spLocks noGrp="1" noChangeArrowheads="1"/>
          </p:cNvSpPr>
          <p:nvPr>
            <p:ph idx="1"/>
          </p:nvPr>
        </p:nvSpPr>
        <p:spPr/>
        <p:txBody>
          <a:bodyPr/>
          <a:lstStyle/>
          <a:p>
            <a:pPr eaLnBrk="1" hangingPunct="1">
              <a:lnSpc>
                <a:spcPct val="80000"/>
              </a:lnSpc>
            </a:pPr>
            <a:r>
              <a:rPr lang="el-GR" altLang="el-GR" sz="2100"/>
              <a:t>Τα ψηφιακά δεδομένα είναι ακολουθίες από 0 και 1</a:t>
            </a:r>
          </a:p>
          <a:p>
            <a:pPr eaLnBrk="1" hangingPunct="1">
              <a:lnSpc>
                <a:spcPct val="80000"/>
              </a:lnSpc>
            </a:pPr>
            <a:r>
              <a:rPr lang="el-GR" altLang="el-GR" sz="2100"/>
              <a:t>Με 0 και 1 (δυαδικό σύστημα) είναι δυνατόν να κωδικοποιηθεί οποιοδήποτε πληροφοριακό δεδομένο (αριθμοί, γράμματα, χρώματα κτλ)</a:t>
            </a:r>
          </a:p>
          <a:p>
            <a:pPr eaLnBrk="1" hangingPunct="1">
              <a:lnSpc>
                <a:spcPct val="80000"/>
              </a:lnSpc>
            </a:pPr>
            <a:r>
              <a:rPr lang="el-GR" altLang="el-GR" sz="2100"/>
              <a:t>Η πλειοψηφία των αναφορών μας στη μνήμη ενός υπολογιστή γίνεται κυρίως σε επίπεδο ενός ολόκληρου κελιού δηλ. μιας οκτάδας δυαδικών ψηφίων. </a:t>
            </a:r>
          </a:p>
          <a:p>
            <a:pPr eaLnBrk="1" hangingPunct="1">
              <a:lnSpc>
                <a:spcPct val="80000"/>
              </a:lnSpc>
              <a:buFont typeface="Wingdings" panose="05000000000000000000" pitchFamily="2" charset="2"/>
              <a:buNone/>
            </a:pPr>
            <a:r>
              <a:rPr lang="el-GR" altLang="el-GR" sz="2100"/>
              <a:t>   Μια οκτάδα από bits ονομάζεται ψηφιοσυλλαβή (byte) </a:t>
            </a:r>
          </a:p>
          <a:p>
            <a:pPr eaLnBrk="1" hangingPunct="1">
              <a:lnSpc>
                <a:spcPct val="80000"/>
              </a:lnSpc>
              <a:buFont typeface="Wingdings" panose="05000000000000000000" pitchFamily="2" charset="2"/>
              <a:buNone/>
            </a:pPr>
            <a:r>
              <a:rPr lang="el-GR" altLang="el-GR" sz="2100"/>
              <a:t>   8 bits = 1 byt</a:t>
            </a:r>
            <a:r>
              <a:rPr lang="en-US" altLang="el-GR" sz="2100"/>
              <a:t>e   </a:t>
            </a:r>
          </a:p>
          <a:p>
            <a:pPr eaLnBrk="1" hangingPunct="1">
              <a:lnSpc>
                <a:spcPct val="80000"/>
              </a:lnSpc>
              <a:buFont typeface="Wingdings" panose="05000000000000000000" pitchFamily="2" charset="2"/>
              <a:buNone/>
            </a:pPr>
            <a:r>
              <a:rPr lang="en-US" altLang="el-GR" sz="2100"/>
              <a:t>   1024 bytes=1 KB  (2</a:t>
            </a:r>
            <a:r>
              <a:rPr lang="en-US" altLang="el-GR" sz="2100" baseline="30000"/>
              <a:t>10)</a:t>
            </a:r>
          </a:p>
          <a:p>
            <a:pPr eaLnBrk="1" hangingPunct="1">
              <a:lnSpc>
                <a:spcPct val="80000"/>
              </a:lnSpc>
              <a:buFont typeface="Wingdings" panose="05000000000000000000" pitchFamily="2" charset="2"/>
              <a:buNone/>
            </a:pPr>
            <a:r>
              <a:rPr lang="en-US" altLang="el-GR" sz="2100"/>
              <a:t>   1024 KB = 1 MB</a:t>
            </a:r>
          </a:p>
          <a:p>
            <a:pPr eaLnBrk="1" hangingPunct="1">
              <a:lnSpc>
                <a:spcPct val="80000"/>
              </a:lnSpc>
              <a:buFont typeface="Wingdings" panose="05000000000000000000" pitchFamily="2" charset="2"/>
              <a:buNone/>
            </a:pPr>
            <a:r>
              <a:rPr lang="en-US" altLang="el-GR" sz="2100"/>
              <a:t>    1024 MB = 1 GB</a:t>
            </a:r>
          </a:p>
          <a:p>
            <a:pPr eaLnBrk="1" hangingPunct="1">
              <a:lnSpc>
                <a:spcPct val="80000"/>
              </a:lnSpc>
              <a:buFont typeface="Wingdings" panose="05000000000000000000" pitchFamily="2" charset="2"/>
              <a:buNone/>
            </a:pPr>
            <a:r>
              <a:rPr lang="en-US" altLang="el-GR" sz="2100"/>
              <a:t>   1024 GB = 1 TB (terabyte)</a:t>
            </a:r>
            <a:endParaRPr lang="el-GR" altLang="el-GR" sz="21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D813187-AD47-0019-C78A-1A41B3677A13}"/>
              </a:ext>
            </a:extLst>
          </p:cNvPr>
          <p:cNvSpPr>
            <a:spLocks noGrp="1" noChangeArrowheads="1"/>
          </p:cNvSpPr>
          <p:nvPr>
            <p:ph type="title"/>
          </p:nvPr>
        </p:nvSpPr>
        <p:spPr/>
        <p:txBody>
          <a:bodyPr/>
          <a:lstStyle/>
          <a:p>
            <a:pPr eaLnBrk="1" hangingPunct="1"/>
            <a:r>
              <a:rPr lang="en-US" altLang="el-GR"/>
              <a:t>CPU &amp; RAM</a:t>
            </a:r>
            <a:endParaRPr lang="el-GR" altLang="el-GR"/>
          </a:p>
        </p:txBody>
      </p:sp>
      <p:pic>
        <p:nvPicPr>
          <p:cNvPr id="65539" name="Picture 4" descr="Inside-a-computer">
            <a:extLst>
              <a:ext uri="{FF2B5EF4-FFF2-40B4-BE49-F238E27FC236}">
                <a16:creationId xmlns:a16="http://schemas.microsoft.com/office/drawing/2014/main" id="{BB67A640-607C-E68B-58B1-2529F5C2A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28775"/>
            <a:ext cx="691356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Εικόνα 3">
            <a:extLst>
              <a:ext uri="{FF2B5EF4-FFF2-40B4-BE49-F238E27FC236}">
                <a16:creationId xmlns:a16="http://schemas.microsoft.com/office/drawing/2014/main" id="{473DFFB9-BB25-7D23-436C-BD3A5FAF1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8" y="2060575"/>
            <a:ext cx="7350125"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DC00552-84FC-9D71-C6D6-C75A67D85EE7}"/>
              </a:ext>
            </a:extLst>
          </p:cNvPr>
          <p:cNvSpPr>
            <a:spLocks noGrp="1" noChangeArrowheads="1"/>
          </p:cNvSpPr>
          <p:nvPr>
            <p:ph type="title"/>
          </p:nvPr>
        </p:nvSpPr>
        <p:spPr/>
        <p:txBody>
          <a:bodyPr/>
          <a:lstStyle/>
          <a:p>
            <a:pPr eaLnBrk="1" hangingPunct="1"/>
            <a:r>
              <a:rPr lang="el-GR" altLang="el-GR"/>
              <a:t>Μνήμη </a:t>
            </a:r>
            <a:r>
              <a:rPr lang="en-US" altLang="el-GR"/>
              <a:t>ROM</a:t>
            </a:r>
            <a:endParaRPr lang="el-GR" altLang="el-GR"/>
          </a:p>
        </p:txBody>
      </p:sp>
      <p:sp>
        <p:nvSpPr>
          <p:cNvPr id="67587" name="Rectangle 3">
            <a:extLst>
              <a:ext uri="{FF2B5EF4-FFF2-40B4-BE49-F238E27FC236}">
                <a16:creationId xmlns:a16="http://schemas.microsoft.com/office/drawing/2014/main" id="{A59CFAD8-F1F8-799A-9C59-4544CDC7EBB2}"/>
              </a:ext>
            </a:extLst>
          </p:cNvPr>
          <p:cNvSpPr>
            <a:spLocks noGrp="1" noChangeArrowheads="1"/>
          </p:cNvSpPr>
          <p:nvPr>
            <p:ph idx="1"/>
          </p:nvPr>
        </p:nvSpPr>
        <p:spPr/>
        <p:txBody>
          <a:bodyPr/>
          <a:lstStyle/>
          <a:p>
            <a:pPr eaLnBrk="1" hangingPunct="1">
              <a:lnSpc>
                <a:spcPct val="90000"/>
              </a:lnSpc>
            </a:pPr>
            <a:r>
              <a:rPr lang="el-GR" altLang="el-GR" sz="2100"/>
              <a:t>Σε αυτή τη μνήμη ο Η/Υ μπορεί μόνο να διαβάσει χρήσιμες και αναγκαίες πληροφορίες για την εκκίνησή του. Βασικό πρόγραμμα (οδηγίες) αποθηκευμένο από τον κατασκευαστή στη μνήμη </a:t>
            </a:r>
            <a:r>
              <a:rPr lang="en-GB" altLang="el-GR" sz="2100"/>
              <a:t>ROM</a:t>
            </a:r>
            <a:r>
              <a:rPr lang="el-GR" altLang="el-GR" sz="2100"/>
              <a:t> είναι το </a:t>
            </a:r>
            <a:r>
              <a:rPr lang="en-GB" altLang="el-GR" sz="2100"/>
              <a:t>BIOS</a:t>
            </a:r>
            <a:r>
              <a:rPr lang="el-GR" altLang="el-GR" sz="2100"/>
              <a:t> – </a:t>
            </a:r>
            <a:r>
              <a:rPr lang="en-GB" altLang="el-GR" sz="2100"/>
              <a:t>Basic Input Output System</a:t>
            </a:r>
            <a:r>
              <a:rPr lang="el-GR" altLang="el-GR" sz="2100"/>
              <a:t> ( Βασικό Σύστημα Εισόδου Εξόδου) το οποίο καθοδηγεί τον υπολογιστή στο ξεκίνημά του. Εκτελείται αυτόματα όταν ανοίγουμε τον υπολογιστή και ελέγχει τη σωστή λειτουργία των μονάδων του. </a:t>
            </a:r>
          </a:p>
          <a:p>
            <a:pPr eaLnBrk="1" hangingPunct="1">
              <a:lnSpc>
                <a:spcPct val="90000"/>
              </a:lnSpc>
            </a:pPr>
            <a:r>
              <a:rPr lang="en-US" altLang="el-GR" sz="2500"/>
              <a:t>EPROM/EEPROM</a:t>
            </a:r>
            <a:r>
              <a:rPr lang="el-GR" altLang="el-GR" sz="2500"/>
              <a:t> (</a:t>
            </a:r>
            <a:r>
              <a:rPr lang="en-US" altLang="el-GR" sz="2500"/>
              <a:t>electronically [erasable] programmable …)</a:t>
            </a:r>
          </a:p>
          <a:p>
            <a:pPr lvl="1" eaLnBrk="1" hangingPunct="1">
              <a:lnSpc>
                <a:spcPct val="90000"/>
              </a:lnSpc>
            </a:pPr>
            <a:r>
              <a:rPr lang="el-GR" altLang="el-GR" sz="2100"/>
              <a:t>Παρόμοια με την </a:t>
            </a:r>
            <a:r>
              <a:rPr lang="en-US" altLang="el-GR" sz="2100"/>
              <a:t>ROM</a:t>
            </a:r>
            <a:r>
              <a:rPr lang="el-GR" altLang="el-GR" sz="2100"/>
              <a:t> αλλά έχουν τη δυνατότητα αλλαγής των περιεχομένων τους.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1">
            <a:extLst>
              <a:ext uri="{FF2B5EF4-FFF2-40B4-BE49-F238E27FC236}">
                <a16:creationId xmlns:a16="http://schemas.microsoft.com/office/drawing/2014/main" id="{86B290F9-11DA-C274-5164-3EE236BDF00D}"/>
              </a:ext>
            </a:extLst>
          </p:cNvPr>
          <p:cNvSpPr>
            <a:spLocks noGrp="1" noChangeArrowheads="1"/>
          </p:cNvSpPr>
          <p:nvPr>
            <p:ph type="title"/>
          </p:nvPr>
        </p:nvSpPr>
        <p:spPr/>
        <p:txBody>
          <a:bodyPr/>
          <a:lstStyle/>
          <a:p>
            <a:endParaRPr lang="el-GR" altLang="el-GR"/>
          </a:p>
        </p:txBody>
      </p:sp>
      <p:sp>
        <p:nvSpPr>
          <p:cNvPr id="68611" name="Θέση περιεχομένου 2">
            <a:extLst>
              <a:ext uri="{FF2B5EF4-FFF2-40B4-BE49-F238E27FC236}">
                <a16:creationId xmlns:a16="http://schemas.microsoft.com/office/drawing/2014/main" id="{E8A11B80-D398-C980-3A27-176817658A3E}"/>
              </a:ext>
            </a:extLst>
          </p:cNvPr>
          <p:cNvSpPr>
            <a:spLocks noGrp="1" noChangeArrowheads="1"/>
          </p:cNvSpPr>
          <p:nvPr>
            <p:ph idx="1"/>
          </p:nvPr>
        </p:nvSpPr>
        <p:spPr/>
        <p:txBody>
          <a:bodyPr/>
          <a:lstStyle/>
          <a:p>
            <a:pPr marL="0" indent="0">
              <a:buFont typeface="Wingdings" panose="05000000000000000000" pitchFamily="2" charset="2"/>
              <a:buNone/>
            </a:pPr>
            <a:r>
              <a:rPr lang="el-GR" altLang="el-GR"/>
              <a:t>Η ταχύτητα του </a:t>
            </a:r>
            <a:r>
              <a:rPr lang="en-GB" altLang="el-GR"/>
              <a:t>CPU  </a:t>
            </a:r>
            <a:r>
              <a:rPr lang="el-GR" altLang="el-GR"/>
              <a:t>μετριέται σε </a:t>
            </a:r>
            <a:r>
              <a:rPr lang="en-GB" altLang="el-GR"/>
              <a:t>GHZ (</a:t>
            </a:r>
            <a:r>
              <a:rPr lang="el-GR" altLang="el-GR"/>
              <a:t>π.χ. 3,60 </a:t>
            </a:r>
            <a:r>
              <a:rPr lang="en-GB" altLang="el-GR"/>
              <a:t>GHZ)</a:t>
            </a:r>
          </a:p>
          <a:p>
            <a:pPr marL="0" indent="0">
              <a:buFont typeface="Wingdings" panose="05000000000000000000" pitchFamily="2" charset="2"/>
              <a:buNone/>
            </a:pPr>
            <a:r>
              <a:rPr lang="en-GB" altLang="el-GR"/>
              <a:t>H </a:t>
            </a:r>
            <a:r>
              <a:rPr lang="el-GR" altLang="el-GR"/>
              <a:t>χωρητικότητα της μνήμης </a:t>
            </a:r>
            <a:r>
              <a:rPr lang="en-GB" altLang="el-GR"/>
              <a:t>RAM </a:t>
            </a:r>
            <a:r>
              <a:rPr lang="el-GR" altLang="el-GR"/>
              <a:t>σε </a:t>
            </a:r>
            <a:r>
              <a:rPr lang="en-GB" altLang="el-GR"/>
              <a:t>GB (</a:t>
            </a:r>
            <a:r>
              <a:rPr lang="el-GR" altLang="el-GR"/>
              <a:t>π.χ. </a:t>
            </a:r>
            <a:r>
              <a:rPr lang="en-GB" altLang="el-GR"/>
              <a:t>8, </a:t>
            </a:r>
            <a:r>
              <a:rPr lang="el-GR" altLang="el-GR"/>
              <a:t>16</a:t>
            </a:r>
            <a:r>
              <a:rPr lang="en-GB" altLang="el-GR"/>
              <a:t>GB)</a:t>
            </a:r>
            <a:endParaRPr lang="el-GR" altLang="el-G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Τίτλος 1">
            <a:extLst>
              <a:ext uri="{FF2B5EF4-FFF2-40B4-BE49-F238E27FC236}">
                <a16:creationId xmlns:a16="http://schemas.microsoft.com/office/drawing/2014/main" id="{E1D54E03-D135-1F19-78BC-0023920A8935}"/>
              </a:ext>
            </a:extLst>
          </p:cNvPr>
          <p:cNvSpPr>
            <a:spLocks noGrp="1" noChangeArrowheads="1"/>
          </p:cNvSpPr>
          <p:nvPr>
            <p:ph type="title"/>
          </p:nvPr>
        </p:nvSpPr>
        <p:spPr>
          <a:xfrm>
            <a:off x="1403350" y="2565400"/>
            <a:ext cx="7313613" cy="1143000"/>
          </a:xfrm>
        </p:spPr>
        <p:txBody>
          <a:bodyPr/>
          <a:lstStyle/>
          <a:p>
            <a:r>
              <a:rPr lang="el-GR" altLang="el-GR"/>
              <a:t>Μονάδες αποθήκευσης δεδομένων</a:t>
            </a:r>
            <a:r>
              <a:rPr lang="en-GB" altLang="el-GR"/>
              <a:t> </a:t>
            </a:r>
            <a:r>
              <a:rPr lang="el-GR" altLang="el-GR"/>
              <a:t>η βοηθητικές μνήμες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762A03D-F392-75DA-779F-CD7627E16C70}"/>
              </a:ext>
            </a:extLst>
          </p:cNvPr>
          <p:cNvSpPr>
            <a:spLocks noGrp="1" noChangeArrowheads="1"/>
          </p:cNvSpPr>
          <p:nvPr>
            <p:ph type="title"/>
          </p:nvPr>
        </p:nvSpPr>
        <p:spPr/>
        <p:txBody>
          <a:bodyPr/>
          <a:lstStyle/>
          <a:p>
            <a:pPr eaLnBrk="1" hangingPunct="1"/>
            <a:r>
              <a:rPr lang="el-GR" altLang="el-GR"/>
              <a:t>Βοηθητικές Μνήμες</a:t>
            </a:r>
          </a:p>
        </p:txBody>
      </p:sp>
      <p:sp>
        <p:nvSpPr>
          <p:cNvPr id="70659" name="Rectangle 3">
            <a:extLst>
              <a:ext uri="{FF2B5EF4-FFF2-40B4-BE49-F238E27FC236}">
                <a16:creationId xmlns:a16="http://schemas.microsoft.com/office/drawing/2014/main" id="{18175054-2B56-DBFB-CA56-5DA806FF9EC5}"/>
              </a:ext>
            </a:extLst>
          </p:cNvPr>
          <p:cNvSpPr>
            <a:spLocks noGrp="1" noChangeArrowheads="1"/>
          </p:cNvSpPr>
          <p:nvPr>
            <p:ph idx="1"/>
          </p:nvPr>
        </p:nvSpPr>
        <p:spPr/>
        <p:txBody>
          <a:bodyPr/>
          <a:lstStyle/>
          <a:p>
            <a:pPr eaLnBrk="1" hangingPunct="1"/>
            <a:r>
              <a:rPr lang="el-GR" altLang="el-GR" dirty="0"/>
              <a:t>Σκληροί δίσκοι</a:t>
            </a:r>
            <a:r>
              <a:rPr lang="en-GB" altLang="el-GR" dirty="0"/>
              <a:t> (</a:t>
            </a:r>
            <a:r>
              <a:rPr lang="el-GR" altLang="el-GR" dirty="0"/>
              <a:t>σκληροί </a:t>
            </a:r>
            <a:r>
              <a:rPr lang="en-GB" altLang="el-GR" dirty="0"/>
              <a:t>HHD, </a:t>
            </a:r>
            <a:r>
              <a:rPr lang="el-GR" altLang="el-GR" dirty="0"/>
              <a:t>σταθερής κατάστασης </a:t>
            </a:r>
            <a:r>
              <a:rPr lang="en-GB" altLang="el-GR" dirty="0"/>
              <a:t>SSD)</a:t>
            </a:r>
            <a:endParaRPr lang="el-GR" altLang="el-GR" dirty="0"/>
          </a:p>
          <a:p>
            <a:pPr eaLnBrk="1" hangingPunct="1"/>
            <a:r>
              <a:rPr lang="el-GR" altLang="el-GR" dirty="0"/>
              <a:t>Οπτικοί Δίσκοι</a:t>
            </a:r>
          </a:p>
        </p:txBody>
      </p:sp>
      <p:pic>
        <p:nvPicPr>
          <p:cNvPr id="70660" name="Εικόνα 1">
            <a:extLst>
              <a:ext uri="{FF2B5EF4-FFF2-40B4-BE49-F238E27FC236}">
                <a16:creationId xmlns:a16="http://schemas.microsoft.com/office/drawing/2014/main" id="{D60F3BCE-A81B-4484-4CCF-E1E25028D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618" y="3286981"/>
            <a:ext cx="3338007" cy="133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Εικόνα 2">
            <a:extLst>
              <a:ext uri="{FF2B5EF4-FFF2-40B4-BE49-F238E27FC236}">
                <a16:creationId xmlns:a16="http://schemas.microsoft.com/office/drawing/2014/main" id="{7F2D91B0-83B4-B3DD-5B89-478349FEE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822825"/>
            <a:ext cx="2385117" cy="198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A15E4311-3CA8-EADE-A84C-85931B78E932}"/>
              </a:ext>
            </a:extLst>
          </p:cNvPr>
          <p:cNvPicPr>
            <a:picLocks noChangeAspect="1"/>
          </p:cNvPicPr>
          <p:nvPr/>
        </p:nvPicPr>
        <p:blipFill>
          <a:blip r:embed="rId4"/>
          <a:stretch>
            <a:fillRect/>
          </a:stretch>
        </p:blipFill>
        <p:spPr>
          <a:xfrm>
            <a:off x="792301" y="3509813"/>
            <a:ext cx="1714500" cy="17335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a:extLst>
              <a:ext uri="{FF2B5EF4-FFF2-40B4-BE49-F238E27FC236}">
                <a16:creationId xmlns:a16="http://schemas.microsoft.com/office/drawing/2014/main" id="{5087EBB2-94CD-2A5E-A737-4AE09D460370}"/>
              </a:ext>
            </a:extLst>
          </p:cNvPr>
          <p:cNvSpPr>
            <a:spLocks noGrp="1" noChangeArrowheads="1"/>
          </p:cNvSpPr>
          <p:nvPr>
            <p:ph type="title"/>
          </p:nvPr>
        </p:nvSpPr>
        <p:spPr/>
        <p:txBody>
          <a:bodyPr/>
          <a:lstStyle/>
          <a:p>
            <a:pPr eaLnBrk="1" hangingPunct="1"/>
            <a:r>
              <a:rPr lang="el-GR" altLang="el-GR" sz="2800"/>
              <a:t>Αποθήκευση δεδομένων και πληροφοριών</a:t>
            </a:r>
            <a:br>
              <a:rPr lang="en-US" altLang="el-GR" sz="2800"/>
            </a:br>
            <a:r>
              <a:rPr lang="el-GR" altLang="el-GR" sz="2800"/>
              <a:t>Σκληροί δίσκοι</a:t>
            </a:r>
            <a:endParaRPr lang="en-US" altLang="el-GR" sz="2800"/>
          </a:p>
        </p:txBody>
      </p:sp>
      <p:sp>
        <p:nvSpPr>
          <p:cNvPr id="71683" name="Rectangle 4">
            <a:extLst>
              <a:ext uri="{FF2B5EF4-FFF2-40B4-BE49-F238E27FC236}">
                <a16:creationId xmlns:a16="http://schemas.microsoft.com/office/drawing/2014/main" id="{401BC5BE-A676-23A9-4A0A-95AE32D12C39}"/>
              </a:ext>
            </a:extLst>
          </p:cNvPr>
          <p:cNvSpPr>
            <a:spLocks noGrp="1" noChangeArrowheads="1"/>
          </p:cNvSpPr>
          <p:nvPr>
            <p:ph sz="half" idx="1"/>
          </p:nvPr>
        </p:nvSpPr>
        <p:spPr>
          <a:xfrm>
            <a:off x="457200" y="1600200"/>
            <a:ext cx="8686800" cy="4876800"/>
          </a:xfrm>
        </p:spPr>
        <p:txBody>
          <a:bodyPr/>
          <a:lstStyle/>
          <a:p>
            <a:pPr eaLnBrk="1" hangingPunct="1"/>
            <a:r>
              <a:rPr lang="el-GR" altLang="el-GR" sz="3200">
                <a:latin typeface="Arial" panose="020B0604020202020204" pitchFamily="34" charset="0"/>
              </a:rPr>
              <a:t>Κύρια συσκευή για μόνιμη αποθήκευση</a:t>
            </a:r>
            <a:endParaRPr lang="en-US" altLang="el-GR" sz="3200">
              <a:latin typeface="Arial" panose="020B0604020202020204" pitchFamily="34" charset="0"/>
            </a:endParaRPr>
          </a:p>
          <a:p>
            <a:pPr eaLnBrk="1" hangingPunct="1"/>
            <a:r>
              <a:rPr lang="el-GR" altLang="el-GR" sz="3200">
                <a:latin typeface="Arial" panose="020B0604020202020204" pitchFamily="34" charset="0"/>
              </a:rPr>
              <a:t>Διατηρεί αποθηκευμένα προγράμματα και δεδομένα</a:t>
            </a:r>
            <a:endParaRPr lang="en-US" altLang="el-GR" sz="3200">
              <a:latin typeface="Arial" panose="020B0604020202020204" pitchFamily="34" charset="0"/>
            </a:endParaRPr>
          </a:p>
          <a:p>
            <a:pPr eaLnBrk="1" hangingPunct="1"/>
            <a:r>
              <a:rPr lang="el-GR" altLang="el-GR" sz="3200">
                <a:latin typeface="Arial" panose="020B0604020202020204" pitchFamily="34" charset="0"/>
              </a:rPr>
              <a:t>Εσωτερικός σκληρός δίσκος</a:t>
            </a:r>
            <a:endParaRPr lang="en-US" altLang="el-GR" sz="3200">
              <a:latin typeface="Arial" panose="020B0604020202020204" pitchFamily="34" charset="0"/>
            </a:endParaRPr>
          </a:p>
          <a:p>
            <a:pPr lvl="1" eaLnBrk="1" hangingPunct="1"/>
            <a:r>
              <a:rPr lang="el-GR" altLang="el-GR" sz="2800">
                <a:latin typeface="Arial" panose="020B0604020202020204" pitchFamily="34" charset="0"/>
              </a:rPr>
              <a:t>Μέσα στο σύστημα</a:t>
            </a:r>
            <a:endParaRPr lang="en-US" altLang="el-GR" sz="2800">
              <a:latin typeface="Arial" panose="020B0604020202020204" pitchFamily="34" charset="0"/>
            </a:endParaRPr>
          </a:p>
          <a:p>
            <a:pPr lvl="1" eaLnBrk="1" hangingPunct="1"/>
            <a:r>
              <a:rPr lang="el-GR" altLang="el-GR" sz="2800">
                <a:latin typeface="Arial" panose="020B0604020202020204" pitchFamily="34" charset="0"/>
              </a:rPr>
              <a:t>Διατηρεί όλα τα μόνιμα αποθηκευμένα προγράμματα και δεδομένα</a:t>
            </a:r>
            <a:endParaRPr lang="en-US" altLang="el-GR" sz="2800">
              <a:latin typeface="Arial" panose="020B0604020202020204" pitchFamily="34" charset="0"/>
            </a:endParaRPr>
          </a:p>
        </p:txBody>
      </p:sp>
      <p:sp>
        <p:nvSpPr>
          <p:cNvPr id="71684" name="Slide Number Placeholder 2">
            <a:extLst>
              <a:ext uri="{FF2B5EF4-FFF2-40B4-BE49-F238E27FC236}">
                <a16:creationId xmlns:a16="http://schemas.microsoft.com/office/drawing/2014/main" id="{3B822B07-D5C5-D0E3-C82C-9BBA6994FAEB}"/>
              </a:ext>
            </a:extLst>
          </p:cNvPr>
          <p:cNvSpPr>
            <a:spLocks noGrp="1"/>
          </p:cNvSpPr>
          <p:nvPr>
            <p:ph type="sldNum" sz="quarter" idx="12"/>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a:spcBef>
                <a:spcPct val="0"/>
              </a:spcBef>
              <a:buClrTx/>
              <a:buSzTx/>
              <a:buFontTx/>
              <a:buNone/>
            </a:pPr>
            <a:fld id="{E97641E8-43AE-4140-9778-208DBAA10E14}" type="slidenum">
              <a:rPr lang="en-US" altLang="el-GR" sz="1200" smtClean="0">
                <a:latin typeface="Arial" panose="020B0604020202020204" pitchFamily="34" charset="0"/>
              </a:rPr>
              <a:pPr algn="ctr">
                <a:spcBef>
                  <a:spcPct val="0"/>
                </a:spcBef>
                <a:buClrTx/>
                <a:buSzTx/>
                <a:buFontTx/>
                <a:buNone/>
              </a:pPr>
              <a:t>46</a:t>
            </a:fld>
            <a:endParaRPr lang="en-US" altLang="el-GR" sz="1200">
              <a:latin typeface="Arial" panose="020B0604020202020204" pitchFamily="34"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a:extLst>
              <a:ext uri="{FF2B5EF4-FFF2-40B4-BE49-F238E27FC236}">
                <a16:creationId xmlns:a16="http://schemas.microsoft.com/office/drawing/2014/main" id="{C84F6F1A-7350-3AA3-316F-C0C168D81465}"/>
              </a:ext>
            </a:extLst>
          </p:cNvPr>
          <p:cNvSpPr>
            <a:spLocks noChangeArrowheads="1"/>
          </p:cNvSpPr>
          <p:nvPr/>
        </p:nvSpPr>
        <p:spPr bwMode="auto">
          <a:xfrm>
            <a:off x="5148263" y="4292600"/>
            <a:ext cx="3095625" cy="1223963"/>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l-GR" altLang="el-GR" sz="1800">
                <a:latin typeface="Arial" panose="020B0604020202020204" pitchFamily="34" charset="0"/>
              </a:rPr>
              <a:t>ΒΟΗΘΗΤΙΚΗ </a:t>
            </a:r>
            <a:r>
              <a:rPr lang="en-US" altLang="el-GR" sz="1800">
                <a:latin typeface="Arial" panose="020B0604020202020204" pitchFamily="34" charset="0"/>
              </a:rPr>
              <a:t>MN</a:t>
            </a:r>
            <a:r>
              <a:rPr lang="el-GR" altLang="el-GR" sz="1800">
                <a:latin typeface="Arial" panose="020B0604020202020204" pitchFamily="34" charset="0"/>
              </a:rPr>
              <a:t>ΗΜΗ</a:t>
            </a:r>
          </a:p>
          <a:p>
            <a:pPr algn="ctr" eaLnBrk="1" hangingPunct="1">
              <a:spcBef>
                <a:spcPct val="0"/>
              </a:spcBef>
              <a:buClrTx/>
              <a:buSzTx/>
              <a:buFontTx/>
              <a:buNone/>
            </a:pPr>
            <a:r>
              <a:rPr lang="el-GR" altLang="el-GR" sz="1800">
                <a:latin typeface="Arial" panose="020B0604020202020204" pitchFamily="34" charset="0"/>
              </a:rPr>
              <a:t>(Σκληρός Δίσκος)</a:t>
            </a:r>
          </a:p>
        </p:txBody>
      </p:sp>
      <p:sp>
        <p:nvSpPr>
          <p:cNvPr id="73731" name="Rectangle 5">
            <a:extLst>
              <a:ext uri="{FF2B5EF4-FFF2-40B4-BE49-F238E27FC236}">
                <a16:creationId xmlns:a16="http://schemas.microsoft.com/office/drawing/2014/main" id="{A410849B-DBE9-874C-7EBA-7ABDF4517694}"/>
              </a:ext>
            </a:extLst>
          </p:cNvPr>
          <p:cNvSpPr>
            <a:spLocks noChangeArrowheads="1"/>
          </p:cNvSpPr>
          <p:nvPr/>
        </p:nvSpPr>
        <p:spPr bwMode="auto">
          <a:xfrm>
            <a:off x="4932363" y="1196975"/>
            <a:ext cx="3168650" cy="11525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l-GR" altLang="el-GR" sz="1800">
                <a:latin typeface="Arial" panose="020B0604020202020204" pitchFamily="34" charset="0"/>
              </a:rPr>
              <a:t>ΚΥΡΙΑ ΜΝΗΜΗ</a:t>
            </a:r>
          </a:p>
        </p:txBody>
      </p:sp>
      <p:sp>
        <p:nvSpPr>
          <p:cNvPr id="73732" name="Rectangle 6">
            <a:extLst>
              <a:ext uri="{FF2B5EF4-FFF2-40B4-BE49-F238E27FC236}">
                <a16:creationId xmlns:a16="http://schemas.microsoft.com/office/drawing/2014/main" id="{CFA39109-1290-8E0F-6106-6B832D34AB8A}"/>
              </a:ext>
            </a:extLst>
          </p:cNvPr>
          <p:cNvSpPr>
            <a:spLocks noChangeArrowheads="1"/>
          </p:cNvSpPr>
          <p:nvPr/>
        </p:nvSpPr>
        <p:spPr bwMode="auto">
          <a:xfrm>
            <a:off x="323850" y="1196975"/>
            <a:ext cx="3095625" cy="10795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l-GR" altLang="el-GR" sz="1800">
                <a:latin typeface="Arial" panose="020B0604020202020204" pitchFamily="34" charset="0"/>
              </a:rPr>
              <a:t>ΕΠΕΞΕΡΓΑΣΤΗΣ</a:t>
            </a:r>
          </a:p>
        </p:txBody>
      </p:sp>
      <p:sp>
        <p:nvSpPr>
          <p:cNvPr id="73733" name="AutoShape 9">
            <a:extLst>
              <a:ext uri="{FF2B5EF4-FFF2-40B4-BE49-F238E27FC236}">
                <a16:creationId xmlns:a16="http://schemas.microsoft.com/office/drawing/2014/main" id="{06C590EF-0334-E1DB-8F17-4E75912AF587}"/>
              </a:ext>
            </a:extLst>
          </p:cNvPr>
          <p:cNvSpPr>
            <a:spLocks noChangeArrowheads="1"/>
          </p:cNvSpPr>
          <p:nvPr/>
        </p:nvSpPr>
        <p:spPr bwMode="auto">
          <a:xfrm>
            <a:off x="6372225" y="2420938"/>
            <a:ext cx="431800" cy="1657350"/>
          </a:xfrm>
          <a:prstGeom prst="upDownArrow">
            <a:avLst>
              <a:gd name="adj1" fmla="val 50000"/>
              <a:gd name="adj2" fmla="val 76765"/>
            </a:avLst>
          </a:prstGeom>
          <a:solidFill>
            <a:schemeClr val="accent1"/>
          </a:solidFill>
          <a:ln w="9525">
            <a:solidFill>
              <a:schemeClr val="tx1"/>
            </a:solidFill>
            <a:miter lim="800000"/>
            <a:headEnd/>
            <a:tailEnd/>
          </a:ln>
        </p:spPr>
        <p:txBody>
          <a:bodyPr vert="eaVert"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73734" name="AutoShape 12">
            <a:extLst>
              <a:ext uri="{FF2B5EF4-FFF2-40B4-BE49-F238E27FC236}">
                <a16:creationId xmlns:a16="http://schemas.microsoft.com/office/drawing/2014/main" id="{55F4ED04-E83C-E2A7-8F1D-021461240F46}"/>
              </a:ext>
            </a:extLst>
          </p:cNvPr>
          <p:cNvSpPr>
            <a:spLocks noChangeArrowheads="1"/>
          </p:cNvSpPr>
          <p:nvPr/>
        </p:nvSpPr>
        <p:spPr bwMode="auto">
          <a:xfrm>
            <a:off x="3492500" y="1557338"/>
            <a:ext cx="1223963" cy="360362"/>
          </a:xfrm>
          <a:prstGeom prst="leftRightArrow">
            <a:avLst>
              <a:gd name="adj1" fmla="val 50000"/>
              <a:gd name="adj2" fmla="val 67930"/>
            </a:avLst>
          </a:prstGeom>
          <a:solidFill>
            <a:schemeClr val="accent1"/>
          </a:solidFill>
          <a:ln w="9525">
            <a:solidFill>
              <a:schemeClr val="tx1"/>
            </a:solidFill>
            <a:miter lim="800000"/>
            <a:headEnd/>
            <a:tailEnd/>
          </a:ln>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l-GR" altLang="el-GR" sz="1800"/>
          </a:p>
        </p:txBody>
      </p:sp>
      <p:sp>
        <p:nvSpPr>
          <p:cNvPr id="73735" name="Text Box 13">
            <a:extLst>
              <a:ext uri="{FF2B5EF4-FFF2-40B4-BE49-F238E27FC236}">
                <a16:creationId xmlns:a16="http://schemas.microsoft.com/office/drawing/2014/main" id="{F827FA6F-1F90-0520-F8D6-4C57698BE332}"/>
              </a:ext>
            </a:extLst>
          </p:cNvPr>
          <p:cNvSpPr txBox="1">
            <a:spLocks noChangeArrowheads="1"/>
          </p:cNvSpPr>
          <p:nvPr/>
        </p:nvSpPr>
        <p:spPr bwMode="auto">
          <a:xfrm>
            <a:off x="7092950" y="2781300"/>
            <a:ext cx="18716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SzTx/>
              <a:buFontTx/>
              <a:buNone/>
            </a:pPr>
            <a:r>
              <a:rPr lang="el-GR" altLang="el-GR" sz="1800">
                <a:latin typeface="Arial" panose="020B0604020202020204" pitchFamily="34" charset="0"/>
              </a:rPr>
              <a:t>Μεταφορά δεδομένων σε χαμηλή ταχύτητα</a:t>
            </a:r>
          </a:p>
        </p:txBody>
      </p:sp>
      <p:sp>
        <p:nvSpPr>
          <p:cNvPr id="73736" name="Text Box 14">
            <a:extLst>
              <a:ext uri="{FF2B5EF4-FFF2-40B4-BE49-F238E27FC236}">
                <a16:creationId xmlns:a16="http://schemas.microsoft.com/office/drawing/2014/main" id="{A8E7DFA2-19C3-C180-7894-C2B4C5CF2B06}"/>
              </a:ext>
            </a:extLst>
          </p:cNvPr>
          <p:cNvSpPr txBox="1">
            <a:spLocks noChangeArrowheads="1"/>
          </p:cNvSpPr>
          <p:nvPr/>
        </p:nvSpPr>
        <p:spPr bwMode="auto">
          <a:xfrm>
            <a:off x="3348038" y="2349500"/>
            <a:ext cx="18716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SzTx/>
              <a:buFontTx/>
              <a:buNone/>
            </a:pPr>
            <a:r>
              <a:rPr lang="el-GR" altLang="el-GR" sz="1800">
                <a:latin typeface="Arial" panose="020B0604020202020204" pitchFamily="34" charset="0"/>
              </a:rPr>
              <a:t>Μεταφορά δεδομένων σε υψηλή ταχύτητα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AEFBCB4-EBDB-F235-1A31-EFC3C97DB6AF}"/>
              </a:ext>
            </a:extLst>
          </p:cNvPr>
          <p:cNvSpPr>
            <a:spLocks noGrp="1" noChangeArrowheads="1"/>
          </p:cNvSpPr>
          <p:nvPr>
            <p:ph type="title"/>
          </p:nvPr>
        </p:nvSpPr>
        <p:spPr/>
        <p:txBody>
          <a:bodyPr/>
          <a:lstStyle/>
          <a:p>
            <a:pPr eaLnBrk="1" hangingPunct="1"/>
            <a:r>
              <a:rPr lang="el-GR" altLang="el-GR"/>
              <a:t>Βοηθητικές Μνήμες</a:t>
            </a:r>
          </a:p>
        </p:txBody>
      </p:sp>
      <p:sp>
        <p:nvSpPr>
          <p:cNvPr id="74755" name="Rectangle 3">
            <a:extLst>
              <a:ext uri="{FF2B5EF4-FFF2-40B4-BE49-F238E27FC236}">
                <a16:creationId xmlns:a16="http://schemas.microsoft.com/office/drawing/2014/main" id="{CF85271F-74F4-C39D-BFBC-CDC0CB9BA979}"/>
              </a:ext>
            </a:extLst>
          </p:cNvPr>
          <p:cNvSpPr>
            <a:spLocks noGrp="1" noChangeArrowheads="1"/>
          </p:cNvSpPr>
          <p:nvPr>
            <p:ph idx="1"/>
          </p:nvPr>
        </p:nvSpPr>
        <p:spPr/>
        <p:txBody>
          <a:bodyPr/>
          <a:lstStyle/>
          <a:p>
            <a:pPr eaLnBrk="1" hangingPunct="1"/>
            <a:r>
              <a:rPr lang="el-GR" altLang="el-GR"/>
              <a:t>Σύνολα πληροφοριακών δεδομένων και προγράμματα χρηστών βρίσκονται σε δευτερεύουσες ή περιφερειακές μονάδες μνήμης όταν δεν χρησιμοποιούνται.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12EF5C1-3922-132B-47F1-715AB4BFCA78}"/>
              </a:ext>
            </a:extLst>
          </p:cNvPr>
          <p:cNvSpPr>
            <a:spLocks noGrp="1" noChangeArrowheads="1"/>
          </p:cNvSpPr>
          <p:nvPr>
            <p:ph type="title"/>
          </p:nvPr>
        </p:nvSpPr>
        <p:spPr/>
        <p:txBody>
          <a:bodyPr/>
          <a:lstStyle/>
          <a:p>
            <a:pPr eaLnBrk="1" hangingPunct="1"/>
            <a:r>
              <a:rPr lang="el-GR" altLang="el-GR"/>
              <a:t>Σκληρός Δίσκος</a:t>
            </a:r>
          </a:p>
        </p:txBody>
      </p:sp>
      <p:sp>
        <p:nvSpPr>
          <p:cNvPr id="75779" name="Rectangle 3">
            <a:extLst>
              <a:ext uri="{FF2B5EF4-FFF2-40B4-BE49-F238E27FC236}">
                <a16:creationId xmlns:a16="http://schemas.microsoft.com/office/drawing/2014/main" id="{05C1D57E-314E-A3D1-466F-DC595C8EDF28}"/>
              </a:ext>
            </a:extLst>
          </p:cNvPr>
          <p:cNvSpPr>
            <a:spLocks noGrp="1" noChangeArrowheads="1"/>
          </p:cNvSpPr>
          <p:nvPr>
            <p:ph idx="1"/>
          </p:nvPr>
        </p:nvSpPr>
        <p:spPr>
          <a:xfrm>
            <a:off x="468313" y="1628775"/>
            <a:ext cx="8229600" cy="4525963"/>
          </a:xfrm>
        </p:spPr>
        <p:txBody>
          <a:bodyPr/>
          <a:lstStyle/>
          <a:p>
            <a:pPr eaLnBrk="1" hangingPunct="1">
              <a:lnSpc>
                <a:spcPct val="80000"/>
              </a:lnSpc>
            </a:pPr>
            <a:r>
              <a:rPr lang="el-GR" altLang="el-GR" sz="2400"/>
              <a:t>Ο σκληρός δίσκος είναι το αποθηκευτικό μέσο όπου φυλάσσονται ("αποθηκεύονται") προγράμματα και δεδομένα τα οποία διατηρούνται σε μόνιμη βάση (δηλ και μετά το κλείσιμο του υπολογιστή)</a:t>
            </a:r>
          </a:p>
          <a:p>
            <a:pPr eaLnBrk="1" hangingPunct="1">
              <a:lnSpc>
                <a:spcPct val="80000"/>
              </a:lnSpc>
            </a:pPr>
            <a:r>
              <a:rPr lang="el-GR" altLang="el-GR" sz="2400"/>
              <a:t>Ο σκληρός δίσκος είναι ένας δίσκος καλυμμένος με μαγνητικό υλικό ενώ υπάρχουν κατάλληλες μαγνητικές κεφαλές που εκτελούν την ανάγνωση και την εγγραφή των δεδομένων (στην πραγματικότητα ένας σκληρός δίσκος αποτελείται από πολλούς ομοαξονικούς τέτοιους δίσκους, με πολλές κεφαλές ανάγνωσης και εγγραφής δεδομένων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BBCF6E77-C519-7FC3-1F29-A134EB58C21D}"/>
              </a:ext>
            </a:extLst>
          </p:cNvPr>
          <p:cNvSpPr>
            <a:spLocks noGrp="1" noChangeArrowheads="1"/>
          </p:cNvSpPr>
          <p:nvPr>
            <p:ph type="title"/>
          </p:nvPr>
        </p:nvSpPr>
        <p:spPr>
          <a:xfrm>
            <a:off x="228600" y="38100"/>
            <a:ext cx="8686800" cy="1600200"/>
          </a:xfrm>
        </p:spPr>
        <p:txBody>
          <a:bodyPr/>
          <a:lstStyle/>
          <a:p>
            <a:pPr>
              <a:spcBef>
                <a:spcPct val="0"/>
              </a:spcBef>
              <a:buFont typeface="Times New Roman" panose="02020603050405020304" pitchFamily="18" charset="0"/>
              <a:buNone/>
            </a:pPr>
            <a:r>
              <a:rPr lang="el-GR" altLang="el-GR" sz="3100">
                <a:latin typeface="Times New Roman" panose="02020603050405020304" pitchFamily="18" charset="0"/>
                <a:cs typeface="Times New Roman" panose="02020603050405020304" pitchFamily="18" charset="0"/>
                <a:sym typeface="Times New Roman" panose="02020603050405020304" pitchFamily="18" charset="0"/>
              </a:rPr>
              <a:t>Ο υπολογιστής σας</a:t>
            </a:r>
            <a:br>
              <a:rPr lang="en-US" altLang="el-GR" sz="2400">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000">
                <a:latin typeface="Times New Roman" panose="02020603050405020304" pitchFamily="18" charset="0"/>
                <a:cs typeface="Times New Roman" panose="02020603050405020304" pitchFamily="18" charset="0"/>
                <a:sym typeface="Times New Roman" panose="02020603050405020304" pitchFamily="18" charset="0"/>
              </a:rPr>
              <a:t>Το δυαδικό σύστημα: Η γλώσσα των υπολογιστών</a:t>
            </a:r>
            <a:r>
              <a:rPr lang="en-US" altLang="el-GR" sz="3000">
                <a:latin typeface="Times New Roman" panose="02020603050405020304" pitchFamily="18" charset="0"/>
                <a:cs typeface="Times New Roman" panose="02020603050405020304" pitchFamily="18" charset="0"/>
                <a:sym typeface="Times New Roman" panose="02020603050405020304" pitchFamily="18" charset="0"/>
              </a:rPr>
              <a:t> </a:t>
            </a:r>
            <a:br>
              <a:rPr lang="el-GR" altLang="el-GR" sz="24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180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1267" name="Rectangle 6">
            <a:extLst>
              <a:ext uri="{FF2B5EF4-FFF2-40B4-BE49-F238E27FC236}">
                <a16:creationId xmlns:a16="http://schemas.microsoft.com/office/drawing/2014/main" id="{1D007037-E2F8-870B-64A1-E4286AE0E051}"/>
              </a:ext>
            </a:extLst>
          </p:cNvPr>
          <p:cNvSpPr>
            <a:spLocks noGrp="1" noChangeArrowheads="1"/>
          </p:cNvSpPr>
          <p:nvPr>
            <p:ph type="body" idx="1"/>
          </p:nvPr>
        </p:nvSpPr>
        <p:spPr>
          <a:xfrm>
            <a:off x="457200" y="1600200"/>
            <a:ext cx="8358188" cy="4572000"/>
          </a:xfrm>
        </p:spPr>
        <p:txBody>
          <a:bodyPr/>
          <a:lstStyle/>
          <a:p>
            <a:pPr marL="255588" indent="-153988">
              <a:spcBef>
                <a:spcPct val="0"/>
              </a:spcBef>
              <a:spcAft>
                <a:spcPts val="1800"/>
              </a:spcAft>
              <a:buFont typeface="Arial" panose="020B0604020202020204" pitchFamily="34" charset="0"/>
              <a:buChar char="•"/>
            </a:pPr>
            <a:r>
              <a:rPr lang="en-US" altLang="el-GR" sz="3000">
                <a:latin typeface="Arial" panose="020B0604020202020204" pitchFamily="34" charset="0"/>
                <a:cs typeface="Arial" panose="020B0604020202020204" pitchFamily="34" charset="0"/>
                <a:sym typeface="Arial" panose="020B0604020202020204" pitchFamily="34" charset="0"/>
              </a:rPr>
              <a:t>Bit</a:t>
            </a:r>
          </a:p>
          <a:p>
            <a:pPr lvl="1">
              <a:spcBef>
                <a:spcPct val="0"/>
              </a:spcBef>
              <a:spcAft>
                <a:spcPts val="18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δυαδικό ψηφίο</a:t>
            </a:r>
            <a:endParaRPr lang="en-US" altLang="el-GR">
              <a:solidFill>
                <a:srgbClr val="000000"/>
              </a:solidFill>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800"/>
              </a:spcAft>
              <a:buFont typeface="Arial" panose="020B0604020202020204" pitchFamily="34" charset="0"/>
              <a:buChar char="–"/>
            </a:pP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0 </a:t>
            </a: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ή </a:t>
            </a: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1</a:t>
            </a:r>
          </a:p>
          <a:p>
            <a:pPr marL="255588" indent="-153988">
              <a:spcBef>
                <a:spcPct val="0"/>
              </a:spcBef>
              <a:spcAft>
                <a:spcPts val="1800"/>
              </a:spcAft>
              <a:buFont typeface="Arial" panose="020B0604020202020204" pitchFamily="34" charset="0"/>
              <a:buChar char="•"/>
            </a:pPr>
            <a:r>
              <a:rPr lang="en-US" altLang="el-GR" sz="3000">
                <a:latin typeface="Arial" panose="020B0604020202020204" pitchFamily="34" charset="0"/>
                <a:cs typeface="Arial" panose="020B0604020202020204" pitchFamily="34" charset="0"/>
                <a:sym typeface="Arial" panose="020B0604020202020204" pitchFamily="34" charset="0"/>
              </a:rPr>
              <a:t>Byte</a:t>
            </a:r>
          </a:p>
          <a:p>
            <a:pPr lvl="1">
              <a:spcBef>
                <a:spcPct val="0"/>
              </a:spcBef>
              <a:spcAft>
                <a:spcPts val="18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Μοναδικός συνδυασμός 8 </a:t>
            </a: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bit</a:t>
            </a:r>
          </a:p>
          <a:p>
            <a:pPr marL="255588" indent="-153988">
              <a:spcBef>
                <a:spcPct val="0"/>
              </a:spcBef>
              <a:spcAft>
                <a:spcPts val="1800"/>
              </a:spcAft>
              <a:buFont typeface="Arial" panose="020B0604020202020204" pitchFamily="34" charset="0"/>
              <a:buChar char="•"/>
            </a:pPr>
            <a:r>
              <a:rPr lang="en-US" altLang="el-GR" sz="3000">
                <a:latin typeface="Arial" panose="020B0604020202020204" pitchFamily="34" charset="0"/>
                <a:cs typeface="Arial" panose="020B0604020202020204" pitchFamily="34" charset="0"/>
                <a:sym typeface="Arial" panose="020B0604020202020204" pitchFamily="34" charset="0"/>
              </a:rPr>
              <a:t>Kilobyte, megabyte, gigabyte, terabyte</a:t>
            </a:r>
            <a:r>
              <a:rPr lang="el-GR" altLang="el-GR" sz="3000">
                <a:latin typeface="Arial" panose="020B0604020202020204" pitchFamily="34" charset="0"/>
                <a:cs typeface="Arial" panose="020B0604020202020204" pitchFamily="34" charset="0"/>
                <a:sym typeface="Arial" panose="020B0604020202020204" pitchFamily="34" charset="0"/>
              </a:rPr>
              <a:t> και </a:t>
            </a:r>
            <a:r>
              <a:rPr lang="en-US" altLang="el-GR" sz="3000">
                <a:latin typeface="Arial" panose="020B0604020202020204" pitchFamily="34" charset="0"/>
                <a:cs typeface="Arial" panose="020B0604020202020204" pitchFamily="34" charset="0"/>
                <a:sym typeface="Arial" panose="020B0604020202020204" pitchFamily="34" charset="0"/>
              </a:rPr>
              <a:t>petabyte</a:t>
            </a:r>
          </a:p>
        </p:txBody>
      </p:sp>
      <p:sp>
        <p:nvSpPr>
          <p:cNvPr id="11268" name="Ορθογώνιο 1">
            <a:extLst>
              <a:ext uri="{FF2B5EF4-FFF2-40B4-BE49-F238E27FC236}">
                <a16:creationId xmlns:a16="http://schemas.microsoft.com/office/drawing/2014/main" id="{E5F7CC8D-23A7-65AC-B2F1-B9140BB27167}"/>
              </a:ext>
            </a:extLst>
          </p:cNvPr>
          <p:cNvSpPr>
            <a:spLocks noChangeArrowheads="1"/>
          </p:cNvSpPr>
          <p:nvPr/>
        </p:nvSpPr>
        <p:spPr bwMode="auto">
          <a:xfrm>
            <a:off x="4198938" y="3275013"/>
            <a:ext cx="74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r>
              <a:rPr lang="el-GR" altLang="el-GR" sz="1800"/>
              <a:t>Στόχος</a:t>
            </a:r>
          </a:p>
        </p:txBody>
      </p:sp>
      <p:pic>
        <p:nvPicPr>
          <p:cNvPr id="11269" name="Picture 2" descr="C:\Users\User\Desktop\2-2.jpg">
            <a:extLst>
              <a:ext uri="{FF2B5EF4-FFF2-40B4-BE49-F238E27FC236}">
                <a16:creationId xmlns:a16="http://schemas.microsoft.com/office/drawing/2014/main" id="{BE126AFB-D17E-2F7B-9C7A-18FDC03CA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0" y="1676400"/>
            <a:ext cx="46482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8A508021-00F7-7EC4-D517-CD4655271BEF}"/>
              </a:ext>
            </a:extLst>
          </p:cNvPr>
          <p:cNvSpPr>
            <a:spLocks noGrp="1" noChangeArrowheads="1"/>
          </p:cNvSpPr>
          <p:nvPr>
            <p:ph type="title"/>
          </p:nvPr>
        </p:nvSpPr>
        <p:spPr/>
        <p:txBody>
          <a:bodyPr/>
          <a:lstStyle/>
          <a:p>
            <a:pPr eaLnBrk="1" hangingPunct="1"/>
            <a:r>
              <a:rPr lang="el-GR" altLang="el-GR"/>
              <a:t>Σκληρός Δίσκος</a:t>
            </a:r>
          </a:p>
        </p:txBody>
      </p:sp>
      <p:sp>
        <p:nvSpPr>
          <p:cNvPr id="76803" name="Rectangle 3">
            <a:extLst>
              <a:ext uri="{FF2B5EF4-FFF2-40B4-BE49-F238E27FC236}">
                <a16:creationId xmlns:a16="http://schemas.microsoft.com/office/drawing/2014/main" id="{D5FE733D-7B85-3322-DE79-ABD78F101BEE}"/>
              </a:ext>
            </a:extLst>
          </p:cNvPr>
          <p:cNvSpPr>
            <a:spLocks noGrp="1" noChangeArrowheads="1"/>
          </p:cNvSpPr>
          <p:nvPr>
            <p:ph idx="1"/>
          </p:nvPr>
        </p:nvSpPr>
        <p:spPr>
          <a:xfrm>
            <a:off x="468313" y="1628775"/>
            <a:ext cx="8229600" cy="4525963"/>
          </a:xfrm>
        </p:spPr>
        <p:txBody>
          <a:bodyPr/>
          <a:lstStyle/>
          <a:p>
            <a:pPr eaLnBrk="1" hangingPunct="1">
              <a:lnSpc>
                <a:spcPct val="80000"/>
              </a:lnSpc>
            </a:pPr>
            <a:r>
              <a:rPr lang="el-GR" altLang="el-GR" sz="2800"/>
              <a:t>Το βασικό μέγεθος που χαρακτηρίζει έναν σκληρό δίσκο είναι η χωρητικότητά του (όπως δηλ σε όλες τις μνήμες)</a:t>
            </a:r>
          </a:p>
          <a:p>
            <a:pPr eaLnBrk="1" hangingPunct="1">
              <a:lnSpc>
                <a:spcPct val="80000"/>
              </a:lnSpc>
            </a:pPr>
            <a:r>
              <a:rPr lang="el-GR" altLang="el-GR" sz="2800"/>
              <a:t>Μονάδα μέτρησης της χωρητικότητας είναι το 1 byte, που αντιστοιχεί περίπου στον χώρο που απαιτείται για να αποθηκευθεί ένας χαρακτήρας </a:t>
            </a:r>
          </a:p>
          <a:p>
            <a:pPr eaLnBrk="1" hangingPunct="1">
              <a:lnSpc>
                <a:spcPct val="80000"/>
              </a:lnSpc>
            </a:pPr>
            <a:r>
              <a:rPr lang="el-GR" altLang="el-GR" sz="2800"/>
              <a:t>Οι σημερινοί δίσκοι ενός </a:t>
            </a:r>
            <a:r>
              <a:rPr lang="en-US" altLang="el-GR" sz="2800"/>
              <a:t>PC </a:t>
            </a:r>
            <a:r>
              <a:rPr lang="el-GR" altLang="el-GR" sz="2800"/>
              <a:t>σήμερα μπορεί έχουν διάφορες χωρητικότητες (π.χ. 500</a:t>
            </a:r>
            <a:r>
              <a:rPr lang="en-GB" altLang="el-GR" sz="2800"/>
              <a:t>GB, 2TB, 4TB </a:t>
            </a:r>
            <a:r>
              <a:rPr lang="el-GR" altLang="el-GR" sz="2800"/>
              <a:t>κτλ)</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26F374-A242-174E-54F9-CD2D375138A3}"/>
              </a:ext>
            </a:extLst>
          </p:cNvPr>
          <p:cNvSpPr>
            <a:spLocks noGrp="1"/>
          </p:cNvSpPr>
          <p:nvPr>
            <p:ph type="title"/>
          </p:nvPr>
        </p:nvSpPr>
        <p:spPr/>
        <p:txBody>
          <a:bodyPr/>
          <a:lstStyle/>
          <a:p>
            <a:r>
              <a:rPr lang="el-GR" dirty="0"/>
              <a:t>Εικόνα από σκληρό δίσκο</a:t>
            </a:r>
          </a:p>
        </p:txBody>
      </p:sp>
      <p:pic>
        <p:nvPicPr>
          <p:cNvPr id="4098" name="Picture 2" descr="Western Digital_BLACK 8TB Gaming Internal Hard Drive HDD - 7200 RPM, SATA 6  Gb/s, 128 MB Cache, 3.5&quot; - Western Digital8002FZWX">
            <a:extLst>
              <a:ext uri="{FF2B5EF4-FFF2-40B4-BE49-F238E27FC236}">
                <a16:creationId xmlns:a16="http://schemas.microsoft.com/office/drawing/2014/main" id="{4C6B81A1-1B8B-EA49-9239-85966AB2F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162890"/>
            <a:ext cx="5940152" cy="436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535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396B61-9BD6-28F1-1DFA-AF98A131BFF0}"/>
              </a:ext>
            </a:extLst>
          </p:cNvPr>
          <p:cNvSpPr>
            <a:spLocks noGrp="1"/>
          </p:cNvSpPr>
          <p:nvPr>
            <p:ph type="title"/>
          </p:nvPr>
        </p:nvSpPr>
        <p:spPr/>
        <p:txBody>
          <a:bodyPr/>
          <a:lstStyle/>
          <a:p>
            <a:r>
              <a:rPr lang="en-US" dirty="0"/>
              <a:t>To </a:t>
            </a:r>
            <a:r>
              <a:rPr lang="el-GR" dirty="0"/>
              <a:t>εσωτερικό ενός δίσκου</a:t>
            </a:r>
          </a:p>
        </p:txBody>
      </p:sp>
      <p:pic>
        <p:nvPicPr>
          <p:cNvPr id="3074" name="Picture 2" descr="What is a Hard Disk Drive? | HDDs Explained | Crucial EU">
            <a:extLst>
              <a:ext uri="{FF2B5EF4-FFF2-40B4-BE49-F238E27FC236}">
                <a16:creationId xmlns:a16="http://schemas.microsoft.com/office/drawing/2014/main" id="{15803EE2-13D3-A6B9-CBBA-36A2BF55C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04988"/>
            <a:ext cx="6096000"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5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43FB7DE-FD4C-739D-7AE4-72DA2C1DBD7F}"/>
              </a:ext>
            </a:extLst>
          </p:cNvPr>
          <p:cNvSpPr>
            <a:spLocks noGrp="1" noChangeArrowheads="1"/>
          </p:cNvSpPr>
          <p:nvPr>
            <p:ph type="title"/>
          </p:nvPr>
        </p:nvSpPr>
        <p:spPr/>
        <p:txBody>
          <a:bodyPr/>
          <a:lstStyle/>
          <a:p>
            <a:pPr eaLnBrk="1" hangingPunct="1"/>
            <a:r>
              <a:rPr lang="el-GR" altLang="el-GR" sz="3200"/>
              <a:t>Τρόποι σύνδεσης Σκληρών δίσκων </a:t>
            </a:r>
          </a:p>
        </p:txBody>
      </p:sp>
      <p:sp>
        <p:nvSpPr>
          <p:cNvPr id="77827" name="Rectangle 3">
            <a:extLst>
              <a:ext uri="{FF2B5EF4-FFF2-40B4-BE49-F238E27FC236}">
                <a16:creationId xmlns:a16="http://schemas.microsoft.com/office/drawing/2014/main" id="{07437E56-75E7-8215-D325-64B0107DC83C}"/>
              </a:ext>
            </a:extLst>
          </p:cNvPr>
          <p:cNvSpPr>
            <a:spLocks noGrp="1" noChangeArrowheads="1"/>
          </p:cNvSpPr>
          <p:nvPr>
            <p:ph idx="1"/>
          </p:nvPr>
        </p:nvSpPr>
        <p:spPr/>
        <p:txBody>
          <a:bodyPr/>
          <a:lstStyle/>
          <a:p>
            <a:pPr eaLnBrk="1" hangingPunct="1"/>
            <a:r>
              <a:rPr lang="en-US" altLang="el-GR"/>
              <a:t>IDE </a:t>
            </a:r>
          </a:p>
          <a:p>
            <a:pPr eaLnBrk="1" hangingPunct="1"/>
            <a:r>
              <a:rPr lang="en-US" altLang="el-GR"/>
              <a:t>SATA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D9E8ED0-05DB-9D67-81E1-353606D8DC75}"/>
              </a:ext>
            </a:extLst>
          </p:cNvPr>
          <p:cNvSpPr>
            <a:spLocks noGrp="1" noChangeArrowheads="1"/>
          </p:cNvSpPr>
          <p:nvPr>
            <p:ph type="title"/>
          </p:nvPr>
        </p:nvSpPr>
        <p:spPr/>
        <p:txBody>
          <a:bodyPr/>
          <a:lstStyle/>
          <a:p>
            <a:pPr eaLnBrk="1" hangingPunct="1"/>
            <a:r>
              <a:rPr lang="el-GR" altLang="el-GR" sz="3200" b="1"/>
              <a:t>Parallel ATA</a:t>
            </a:r>
            <a:r>
              <a:rPr lang="el-GR" altLang="el-GR" sz="3200"/>
              <a:t> (</a:t>
            </a:r>
            <a:r>
              <a:rPr lang="el-GR" altLang="el-GR" sz="3200" b="1"/>
              <a:t>PATA</a:t>
            </a:r>
            <a:r>
              <a:rPr lang="el-GR" altLang="el-GR" sz="3200"/>
              <a:t>), </a:t>
            </a:r>
            <a:r>
              <a:rPr lang="en-US" altLang="el-GR" sz="3200"/>
              <a:t>IDE cable</a:t>
            </a:r>
            <a:endParaRPr lang="el-GR" altLang="el-GR" sz="3200"/>
          </a:p>
        </p:txBody>
      </p:sp>
      <p:pic>
        <p:nvPicPr>
          <p:cNvPr id="78851" name="Picture 4" descr="IDE%20Cable%202">
            <a:extLst>
              <a:ext uri="{FF2B5EF4-FFF2-40B4-BE49-F238E27FC236}">
                <a16:creationId xmlns:a16="http://schemas.microsoft.com/office/drawing/2014/main" id="{CC8E585C-4A41-E735-4D37-5844A178A8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897857" y="1827213"/>
            <a:ext cx="4257923" cy="4114800"/>
          </a:xfrm>
          <a:noFill/>
        </p:spPr>
      </p:pic>
      <p:pic>
        <p:nvPicPr>
          <p:cNvPr id="78852" name="Picture 5" descr="ide_cable">
            <a:extLst>
              <a:ext uri="{FF2B5EF4-FFF2-40B4-BE49-F238E27FC236}">
                <a16:creationId xmlns:a16="http://schemas.microsoft.com/office/drawing/2014/main" id="{42D32745-8206-367E-4550-CFBB515EA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644900"/>
            <a:ext cx="34559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7">
            <a:extLst>
              <a:ext uri="{FF2B5EF4-FFF2-40B4-BE49-F238E27FC236}">
                <a16:creationId xmlns:a16="http://schemas.microsoft.com/office/drawing/2014/main" id="{7687C1AF-9103-A8F1-E63A-8AD0DFF85550}"/>
              </a:ext>
            </a:extLst>
          </p:cNvPr>
          <p:cNvSpPr txBox="1">
            <a:spLocks noChangeArrowheads="1"/>
          </p:cNvSpPr>
          <p:nvPr/>
        </p:nvSpPr>
        <p:spPr bwMode="auto">
          <a:xfrm>
            <a:off x="611188" y="1628775"/>
            <a:ext cx="792003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buClrTx/>
              <a:buSzTx/>
              <a:buFontTx/>
              <a:buChar char="•"/>
            </a:pPr>
            <a:r>
              <a:rPr lang="el-GR" altLang="el-GR" sz="2400">
                <a:latin typeface="Arial" panose="020B0604020202020204" pitchFamily="34" charset="0"/>
              </a:rPr>
              <a:t>Συνδέουν συσκευές όπως σκληρούς δίσκους, οπτικούς δίσκους, μαγνητικές ταινίες, κλπ με έναν Η/Υ</a:t>
            </a:r>
          </a:p>
          <a:p>
            <a:pPr eaLnBrk="1" hangingPunct="1">
              <a:spcBef>
                <a:spcPct val="50000"/>
              </a:spcBef>
              <a:buClrTx/>
              <a:buSzTx/>
              <a:buFontTx/>
              <a:buNone/>
            </a:pPr>
            <a:endParaRPr lang="el-GR" altLang="el-GR" sz="2400">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28F76A6-4B5F-F0AC-7BEF-F9D9C7BECE2A}"/>
              </a:ext>
            </a:extLst>
          </p:cNvPr>
          <p:cNvSpPr>
            <a:spLocks noGrp="1" noChangeArrowheads="1"/>
          </p:cNvSpPr>
          <p:nvPr>
            <p:ph type="title"/>
          </p:nvPr>
        </p:nvSpPr>
        <p:spPr/>
        <p:txBody>
          <a:bodyPr/>
          <a:lstStyle/>
          <a:p>
            <a:pPr eaLnBrk="1" hangingPunct="1"/>
            <a:r>
              <a:rPr lang="en-US" altLang="el-GR"/>
              <a:t>Serial ATA (SATA)</a:t>
            </a:r>
            <a:endParaRPr lang="el-GR" altLang="el-GR"/>
          </a:p>
        </p:txBody>
      </p:sp>
      <p:sp>
        <p:nvSpPr>
          <p:cNvPr id="79875" name="Rectangle 3">
            <a:extLst>
              <a:ext uri="{FF2B5EF4-FFF2-40B4-BE49-F238E27FC236}">
                <a16:creationId xmlns:a16="http://schemas.microsoft.com/office/drawing/2014/main" id="{1AA5C3D0-FB65-CC35-84D7-73A623D034B4}"/>
              </a:ext>
            </a:extLst>
          </p:cNvPr>
          <p:cNvSpPr>
            <a:spLocks noGrp="1" noChangeArrowheads="1"/>
          </p:cNvSpPr>
          <p:nvPr>
            <p:ph idx="1"/>
          </p:nvPr>
        </p:nvSpPr>
        <p:spPr>
          <a:xfrm>
            <a:off x="468313" y="1628775"/>
            <a:ext cx="8229600" cy="4525963"/>
          </a:xfrm>
        </p:spPr>
        <p:txBody>
          <a:bodyPr/>
          <a:lstStyle/>
          <a:p>
            <a:pPr eaLnBrk="1" hangingPunct="1"/>
            <a:r>
              <a:rPr lang="el-GR" altLang="el-GR" sz="2100"/>
              <a:t>Μικρότερο μέγεθος καλωδίου </a:t>
            </a:r>
          </a:p>
          <a:p>
            <a:pPr eaLnBrk="1" hangingPunct="1"/>
            <a:r>
              <a:rPr lang="el-GR" altLang="el-GR" sz="2100"/>
              <a:t>Μεγαλύτερη και αποτελεσματικότερη ταχύτητα μεταφοράς δεδομένων</a:t>
            </a:r>
          </a:p>
        </p:txBody>
      </p:sp>
      <p:pic>
        <p:nvPicPr>
          <p:cNvPr id="79876" name="Picture 4" descr="sata">
            <a:extLst>
              <a:ext uri="{FF2B5EF4-FFF2-40B4-BE49-F238E27FC236}">
                <a16:creationId xmlns:a16="http://schemas.microsoft.com/office/drawing/2014/main" id="{F28F0558-38E7-C280-A02F-154C38951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068638"/>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Τίτλος">
            <a:extLst>
              <a:ext uri="{FF2B5EF4-FFF2-40B4-BE49-F238E27FC236}">
                <a16:creationId xmlns:a16="http://schemas.microsoft.com/office/drawing/2014/main" id="{6669C85B-96B1-90ED-28FC-6F0F7D8FF783}"/>
              </a:ext>
            </a:extLst>
          </p:cNvPr>
          <p:cNvSpPr>
            <a:spLocks noGrp="1" noChangeArrowheads="1"/>
          </p:cNvSpPr>
          <p:nvPr>
            <p:ph type="ctrTitle"/>
          </p:nvPr>
        </p:nvSpPr>
        <p:spPr>
          <a:xfrm>
            <a:off x="857250" y="214313"/>
            <a:ext cx="7239000" cy="1444625"/>
          </a:xfrm>
        </p:spPr>
        <p:txBody>
          <a:bodyPr/>
          <a:lstStyle/>
          <a:p>
            <a:r>
              <a:rPr lang="en-US" altLang="el-GR"/>
              <a:t>SSD disks –</a:t>
            </a:r>
            <a:r>
              <a:rPr lang="el-GR" altLang="el-GR"/>
              <a:t>Τεχνολογία </a:t>
            </a:r>
            <a:r>
              <a:rPr lang="en-US" altLang="el-GR"/>
              <a:t>Flash Drives</a:t>
            </a:r>
            <a:endParaRPr lang="el-GR" altLang="el-GR"/>
          </a:p>
        </p:txBody>
      </p:sp>
      <p:pic>
        <p:nvPicPr>
          <p:cNvPr id="80899" name="3 - Εικόνα" descr="StorageReview-Samsung-SSD-850-Pro-Bottom.jpg">
            <a:extLst>
              <a:ext uri="{FF2B5EF4-FFF2-40B4-BE49-F238E27FC236}">
                <a16:creationId xmlns:a16="http://schemas.microsoft.com/office/drawing/2014/main" id="{987C0B3C-AC80-06D0-4656-0DE6C140F6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448130"/>
            <a:ext cx="2376264" cy="199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1F394189-2D8C-E5F0-05D3-13975A64E088}"/>
              </a:ext>
            </a:extLst>
          </p:cNvPr>
          <p:cNvPicPr>
            <a:picLocks noChangeAspect="1"/>
          </p:cNvPicPr>
          <p:nvPr/>
        </p:nvPicPr>
        <p:blipFill>
          <a:blip r:embed="rId3"/>
          <a:stretch>
            <a:fillRect/>
          </a:stretch>
        </p:blipFill>
        <p:spPr>
          <a:xfrm>
            <a:off x="2754054" y="4437112"/>
            <a:ext cx="6228184" cy="197225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Τίτλος 1">
            <a:extLst>
              <a:ext uri="{FF2B5EF4-FFF2-40B4-BE49-F238E27FC236}">
                <a16:creationId xmlns:a16="http://schemas.microsoft.com/office/drawing/2014/main" id="{443AB527-A943-2B0F-DB3D-2F7963176551}"/>
              </a:ext>
            </a:extLst>
          </p:cNvPr>
          <p:cNvSpPr>
            <a:spLocks noGrp="1" noChangeArrowheads="1"/>
          </p:cNvSpPr>
          <p:nvPr>
            <p:ph type="title"/>
          </p:nvPr>
        </p:nvSpPr>
        <p:spPr/>
        <p:txBody>
          <a:bodyPr/>
          <a:lstStyle/>
          <a:p>
            <a:r>
              <a:rPr lang="en-GB" altLang="el-GR"/>
              <a:t>SSD </a:t>
            </a:r>
            <a:r>
              <a:rPr lang="el-GR" altLang="el-GR"/>
              <a:t>δίσκοι (</a:t>
            </a:r>
            <a:r>
              <a:rPr lang="en-GB" altLang="el-GR"/>
              <a:t>Solid state Drive)</a:t>
            </a:r>
            <a:endParaRPr lang="el-GR" altLang="el-GR"/>
          </a:p>
        </p:txBody>
      </p:sp>
      <p:pic>
        <p:nvPicPr>
          <p:cNvPr id="81923" name="Εικόνα 3">
            <a:extLst>
              <a:ext uri="{FF2B5EF4-FFF2-40B4-BE49-F238E27FC236}">
                <a16:creationId xmlns:a16="http://schemas.microsoft.com/office/drawing/2014/main" id="{94EA82B2-DD5B-D284-3CCF-F0086FDEC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5013325"/>
            <a:ext cx="47720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4">
            <a:extLst>
              <a:ext uri="{FF2B5EF4-FFF2-40B4-BE49-F238E27FC236}">
                <a16:creationId xmlns:a16="http://schemas.microsoft.com/office/drawing/2014/main" id="{6881DAB7-5643-1455-FE13-7DB2EBC1A0F1}"/>
              </a:ext>
            </a:extLst>
          </p:cNvPr>
          <p:cNvSpPr txBox="1">
            <a:spLocks noChangeArrowheads="1"/>
          </p:cNvSpPr>
          <p:nvPr/>
        </p:nvSpPr>
        <p:spPr bwMode="auto">
          <a:xfrm>
            <a:off x="1231900" y="1916113"/>
            <a:ext cx="6913563"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l-GR" altLang="el-GR" sz="1800"/>
              <a:t>Χρησιμοποιούν ίδια τεχνολογία με τις μνήμες </a:t>
            </a:r>
            <a:r>
              <a:rPr lang="en-GB" altLang="el-GR" sz="1800"/>
              <a:t>Flash</a:t>
            </a:r>
          </a:p>
          <a:p>
            <a:pPr eaLnBrk="1" hangingPunct="1">
              <a:spcBef>
                <a:spcPct val="0"/>
              </a:spcBef>
              <a:buClrTx/>
              <a:buSzTx/>
              <a:buFontTx/>
              <a:buNone/>
            </a:pPr>
            <a:endParaRPr lang="en-GB" altLang="el-GR" sz="1800"/>
          </a:p>
          <a:p>
            <a:pPr eaLnBrk="1" hangingPunct="1">
              <a:spcBef>
                <a:spcPct val="0"/>
              </a:spcBef>
              <a:buClrTx/>
              <a:buSzTx/>
              <a:buFont typeface="Wingdings" panose="05000000000000000000" pitchFamily="2" charset="2"/>
              <a:buNone/>
            </a:pPr>
            <a:r>
              <a:rPr lang="en-GB" altLang="el-GR" sz="1800"/>
              <a:t>X</a:t>
            </a:r>
            <a:r>
              <a:rPr lang="el-GR" altLang="el-GR" sz="1800"/>
              <a:t>ρησιμοποιούν ολοκληρωμένα κυκλώματα (I</a:t>
            </a:r>
            <a:r>
              <a:rPr lang="en-GB" altLang="el-GR" sz="1800"/>
              <a:t>ntegrated Circuits</a:t>
            </a:r>
            <a:r>
              <a:rPr lang="el-GR" altLang="el-GR" sz="1800"/>
              <a:t>) όπως ακριβώς και οι υπολογιστές τρίτης γενιάς</a:t>
            </a:r>
          </a:p>
          <a:p>
            <a:pPr eaLnBrk="1" hangingPunct="1">
              <a:spcBef>
                <a:spcPct val="0"/>
              </a:spcBef>
              <a:buClrTx/>
              <a:buSzTx/>
              <a:buFontTx/>
              <a:buNone/>
            </a:pPr>
            <a:endParaRPr lang="en-GB" altLang="el-GR" sz="1800"/>
          </a:p>
          <a:p>
            <a:pPr eaLnBrk="1" hangingPunct="1">
              <a:spcBef>
                <a:spcPct val="0"/>
              </a:spcBef>
              <a:buClrTx/>
              <a:buSzTx/>
              <a:buFontTx/>
              <a:buNone/>
            </a:pPr>
            <a:endParaRPr lang="en-GB" altLang="el-GR" sz="1800"/>
          </a:p>
          <a:p>
            <a:pPr eaLnBrk="1" hangingPunct="1">
              <a:spcBef>
                <a:spcPct val="0"/>
              </a:spcBef>
              <a:buClrTx/>
              <a:buSzTx/>
              <a:buFontTx/>
              <a:buNone/>
            </a:pPr>
            <a:r>
              <a:rPr lang="el-GR" altLang="el-GR" sz="1800"/>
              <a:t>Είναι πιο γρήγοροι από τους κλασικούς δίσκους </a:t>
            </a:r>
            <a:r>
              <a:rPr lang="en-GB" altLang="el-GR" sz="1800"/>
              <a:t>HHD</a:t>
            </a:r>
          </a:p>
          <a:p>
            <a:pPr eaLnBrk="1" hangingPunct="1">
              <a:spcBef>
                <a:spcPct val="0"/>
              </a:spcBef>
              <a:buClrTx/>
              <a:buSzTx/>
              <a:buFontTx/>
              <a:buNone/>
            </a:pPr>
            <a:endParaRPr lang="en-GB" altLang="el-GR" sz="1800"/>
          </a:p>
          <a:p>
            <a:pPr eaLnBrk="1" hangingPunct="1">
              <a:spcBef>
                <a:spcPct val="0"/>
              </a:spcBef>
              <a:buClrTx/>
              <a:buSzTx/>
              <a:buFontTx/>
              <a:buNone/>
            </a:pPr>
            <a:r>
              <a:rPr lang="en-GB" altLang="el-GR" sz="1800"/>
              <a:t>E</a:t>
            </a:r>
            <a:r>
              <a:rPr lang="el-GR" altLang="el-GR" sz="1800"/>
              <a:t>ίναι πιο ακριβοί</a:t>
            </a:r>
            <a:endParaRPr lang="en-GB" altLang="el-GR" sz="1800"/>
          </a:p>
          <a:p>
            <a:pPr eaLnBrk="1" hangingPunct="1">
              <a:spcBef>
                <a:spcPct val="0"/>
              </a:spcBef>
              <a:buClrTx/>
              <a:buSzTx/>
              <a:buFontTx/>
              <a:buNone/>
            </a:pPr>
            <a:endParaRPr lang="el-GR" altLang="el-GR" sz="1800"/>
          </a:p>
          <a:p>
            <a:pPr eaLnBrk="1" hangingPunct="1">
              <a:spcBef>
                <a:spcPct val="0"/>
              </a:spcBef>
              <a:buClrTx/>
              <a:buSzTx/>
              <a:buFontTx/>
              <a:buNone/>
            </a:pPr>
            <a:r>
              <a:rPr lang="el-GR" altLang="el-GR" sz="1800"/>
              <a:t>Είναι όμως καλή επιλογή για λειτουργικά συστήματα και εφαρμογές</a:t>
            </a:r>
            <a:r>
              <a:rPr lang="en-GB" altLang="el-GR" sz="1800"/>
              <a:t> </a:t>
            </a:r>
          </a:p>
          <a:p>
            <a:pPr eaLnBrk="1" hangingPunct="1">
              <a:spcBef>
                <a:spcPct val="0"/>
              </a:spcBef>
              <a:buClrTx/>
              <a:buSzTx/>
              <a:buFontTx/>
              <a:buNone/>
            </a:pPr>
            <a:endParaRPr lang="el-GR" altLang="el-GR" sz="1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72588B-C165-4A82-4C9E-F0B7A40107C0}"/>
              </a:ext>
            </a:extLst>
          </p:cNvPr>
          <p:cNvSpPr>
            <a:spLocks noGrp="1"/>
          </p:cNvSpPr>
          <p:nvPr>
            <p:ph type="title"/>
          </p:nvPr>
        </p:nvSpPr>
        <p:spPr/>
        <p:txBody>
          <a:bodyPr/>
          <a:lstStyle/>
          <a:p>
            <a:r>
              <a:rPr lang="el-GR" dirty="0"/>
              <a:t>Τύποι </a:t>
            </a:r>
            <a:r>
              <a:rPr lang="en-GB" dirty="0"/>
              <a:t>SSD</a:t>
            </a:r>
            <a:endParaRPr lang="el-GR" dirty="0"/>
          </a:p>
        </p:txBody>
      </p:sp>
      <p:sp>
        <p:nvSpPr>
          <p:cNvPr id="3" name="Θέση περιεχομένου 2">
            <a:extLst>
              <a:ext uri="{FF2B5EF4-FFF2-40B4-BE49-F238E27FC236}">
                <a16:creationId xmlns:a16="http://schemas.microsoft.com/office/drawing/2014/main" id="{0AC4D71F-F632-A484-BB1A-3670E7E13C6B}"/>
              </a:ext>
            </a:extLst>
          </p:cNvPr>
          <p:cNvSpPr>
            <a:spLocks noGrp="1"/>
          </p:cNvSpPr>
          <p:nvPr>
            <p:ph idx="1"/>
          </p:nvPr>
        </p:nvSpPr>
        <p:spPr>
          <a:xfrm>
            <a:off x="1370013" y="1816410"/>
            <a:ext cx="5962848" cy="3225179"/>
          </a:xfrm>
        </p:spPr>
        <p:txBody>
          <a:bodyPr/>
          <a:lstStyle/>
          <a:p>
            <a:r>
              <a:rPr lang="en-US" b="1" i="0" u="sng" strike="noStrike" dirty="0">
                <a:solidFill>
                  <a:srgbClr val="150404"/>
                </a:solidFill>
                <a:effectLst/>
                <a:latin typeface="Source Sans Pro" panose="020B0503030403020204" pitchFamily="34" charset="0"/>
                <a:hlinkClick r:id="rId2" tooltip="Lenovo ThinkPad T14 Gen 1 - 14"/>
              </a:rPr>
              <a:t>2.5" SATA SSDs</a:t>
            </a:r>
          </a:p>
          <a:p>
            <a:r>
              <a:rPr lang="en-US" b="1" i="0" u="sng" strike="noStrike" dirty="0">
                <a:solidFill>
                  <a:srgbClr val="150404"/>
                </a:solidFill>
                <a:effectLst/>
                <a:latin typeface="Source Sans Pro" panose="020B0503030403020204" pitchFamily="34" charset="0"/>
                <a:hlinkClick r:id="rId2" tooltip="Lenovo ThinkPad T14 Gen 1 - 14"/>
              </a:rPr>
              <a:t>M.2 SATA SSDs</a:t>
            </a:r>
          </a:p>
          <a:p>
            <a:r>
              <a:rPr lang="en-US" b="1" i="0" u="sng" strike="noStrike" dirty="0">
                <a:solidFill>
                  <a:srgbClr val="150404"/>
                </a:solidFill>
                <a:effectLst/>
                <a:latin typeface="Source Sans Pro" panose="020B0503030403020204" pitchFamily="34" charset="0"/>
                <a:hlinkClick r:id="rId2" tooltip="Lenovo ThinkPad T14 Gen 1 - 14"/>
              </a:rPr>
              <a:t>M.2 </a:t>
            </a:r>
            <a:r>
              <a:rPr lang="en-US" b="1" i="0" u="sng" strike="noStrike" dirty="0" err="1">
                <a:solidFill>
                  <a:srgbClr val="150404"/>
                </a:solidFill>
                <a:effectLst/>
                <a:latin typeface="Source Sans Pro" panose="020B0503030403020204" pitchFamily="34" charset="0"/>
                <a:hlinkClick r:id="rId2" tooltip="Lenovo ThinkPad T14 Gen 1 - 14"/>
              </a:rPr>
              <a:t>NVMe</a:t>
            </a:r>
            <a:r>
              <a:rPr lang="en-US" b="1" i="0" u="sng" strike="noStrike" dirty="0">
                <a:solidFill>
                  <a:srgbClr val="150404"/>
                </a:solidFill>
                <a:effectLst/>
                <a:latin typeface="Source Sans Pro" panose="020B0503030403020204" pitchFamily="34" charset="0"/>
                <a:hlinkClick r:id="rId2" tooltip="Lenovo ThinkPad T14 Gen 1 - 14"/>
              </a:rPr>
              <a:t> SSDs</a:t>
            </a:r>
          </a:p>
          <a:p>
            <a:endParaRPr lang="el-GR" dirty="0"/>
          </a:p>
        </p:txBody>
      </p:sp>
      <p:pic>
        <p:nvPicPr>
          <p:cNvPr id="1026" name="Picture 2" descr="WD Blue 3D NAND SATA SSD">
            <a:extLst>
              <a:ext uri="{FF2B5EF4-FFF2-40B4-BE49-F238E27FC236}">
                <a16:creationId xmlns:a16="http://schemas.microsoft.com/office/drawing/2014/main" id="{3F57C7E3-CAC5-07FA-4EBB-74B34F3B1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1" y="3927273"/>
            <a:ext cx="2975223" cy="2228631"/>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FC1B08C7-76C3-67B8-3755-26A10062F511}"/>
              </a:ext>
            </a:extLst>
          </p:cNvPr>
          <p:cNvPicPr>
            <a:picLocks noChangeAspect="1"/>
          </p:cNvPicPr>
          <p:nvPr/>
        </p:nvPicPr>
        <p:blipFill>
          <a:blip r:embed="rId4"/>
          <a:stretch>
            <a:fillRect/>
          </a:stretch>
        </p:blipFill>
        <p:spPr>
          <a:xfrm>
            <a:off x="2796356" y="3711518"/>
            <a:ext cx="3551287" cy="2660140"/>
          </a:xfrm>
          <a:prstGeom prst="rect">
            <a:avLst/>
          </a:prstGeom>
        </p:spPr>
      </p:pic>
      <p:pic>
        <p:nvPicPr>
          <p:cNvPr id="5" name="Εικόνα 4">
            <a:extLst>
              <a:ext uri="{FF2B5EF4-FFF2-40B4-BE49-F238E27FC236}">
                <a16:creationId xmlns:a16="http://schemas.microsoft.com/office/drawing/2014/main" id="{FFA4104B-EE3A-FE76-ED0D-DEDB91412FC1}"/>
              </a:ext>
            </a:extLst>
          </p:cNvPr>
          <p:cNvPicPr>
            <a:picLocks noChangeAspect="1"/>
          </p:cNvPicPr>
          <p:nvPr/>
        </p:nvPicPr>
        <p:blipFill>
          <a:blip r:embed="rId5"/>
          <a:stretch>
            <a:fillRect/>
          </a:stretch>
        </p:blipFill>
        <p:spPr>
          <a:xfrm>
            <a:off x="5697489" y="3927273"/>
            <a:ext cx="2975223" cy="2228631"/>
          </a:xfrm>
          <a:prstGeom prst="rect">
            <a:avLst/>
          </a:prstGeom>
        </p:spPr>
      </p:pic>
    </p:spTree>
    <p:extLst>
      <p:ext uri="{BB962C8B-B14F-4D97-AF65-F5344CB8AC3E}">
        <p14:creationId xmlns:p14="http://schemas.microsoft.com/office/powerpoint/2010/main" val="3766674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Τίτλος 1">
            <a:extLst>
              <a:ext uri="{FF2B5EF4-FFF2-40B4-BE49-F238E27FC236}">
                <a16:creationId xmlns:a16="http://schemas.microsoft.com/office/drawing/2014/main" id="{D4355991-B88F-21A3-6886-05B2B7CDD8E8}"/>
              </a:ext>
            </a:extLst>
          </p:cNvPr>
          <p:cNvSpPr>
            <a:spLocks noGrp="1" noChangeArrowheads="1"/>
          </p:cNvSpPr>
          <p:nvPr>
            <p:ph type="title"/>
          </p:nvPr>
        </p:nvSpPr>
        <p:spPr>
          <a:xfrm>
            <a:off x="1258888" y="2708275"/>
            <a:ext cx="7313612" cy="1143000"/>
          </a:xfrm>
        </p:spPr>
        <p:txBody>
          <a:bodyPr/>
          <a:lstStyle/>
          <a:p>
            <a:r>
              <a:rPr lang="el-GR" altLang="el-GR"/>
              <a:t>Εξωτερικές μονάδες αποθήκευσης δεδομένων</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Desktop\2-4.jpg">
            <a:extLst>
              <a:ext uri="{FF2B5EF4-FFF2-40B4-BE49-F238E27FC236}">
                <a16:creationId xmlns:a16="http://schemas.microsoft.com/office/drawing/2014/main" id="{C15179C7-E744-8955-108B-07816BBBB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63538"/>
            <a:ext cx="6840538"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G:\Tech in Action PowerPoints\Images Library\Chapter 2\fig_02_29.jpg">
            <a:extLst>
              <a:ext uri="{FF2B5EF4-FFF2-40B4-BE49-F238E27FC236}">
                <a16:creationId xmlns:a16="http://schemas.microsoft.com/office/drawing/2014/main" id="{4B0E9EF4-4876-C2FE-EBE8-323B99A55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1433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itle 1">
            <a:extLst>
              <a:ext uri="{FF2B5EF4-FFF2-40B4-BE49-F238E27FC236}">
                <a16:creationId xmlns:a16="http://schemas.microsoft.com/office/drawing/2014/main" id="{AFB0019B-694C-E1C7-3A9F-15201BC7C063}"/>
              </a:ext>
            </a:extLst>
          </p:cNvPr>
          <p:cNvSpPr>
            <a:spLocks noGrp="1" noChangeArrowheads="1"/>
          </p:cNvSpPr>
          <p:nvPr>
            <p:ph type="title"/>
          </p:nvPr>
        </p:nvSpPr>
        <p:spPr/>
        <p:txBody>
          <a:bodyPr/>
          <a:lstStyle/>
          <a:p>
            <a:pPr eaLnBrk="1" hangingPunct="1"/>
            <a:r>
              <a:rPr lang="el-GR" altLang="el-GR" sz="2800"/>
              <a:t>Αποθήκευση δεδομένων και πληροφοριών</a:t>
            </a:r>
            <a:br>
              <a:rPr lang="en-US" altLang="el-GR" sz="2800"/>
            </a:br>
            <a:r>
              <a:rPr lang="el-GR" altLang="el-GR" sz="2800"/>
              <a:t>Αποθήκευση σε μέσα </a:t>
            </a:r>
            <a:r>
              <a:rPr lang="en-US" altLang="el-GR" sz="2800"/>
              <a:t>flash</a:t>
            </a:r>
          </a:p>
        </p:txBody>
      </p:sp>
      <p:sp>
        <p:nvSpPr>
          <p:cNvPr id="3" name="Content Placeholder 2">
            <a:extLst>
              <a:ext uri="{FF2B5EF4-FFF2-40B4-BE49-F238E27FC236}">
                <a16:creationId xmlns:a16="http://schemas.microsoft.com/office/drawing/2014/main" id="{8D5813E5-AD8E-DB41-24D4-E82BE30068B1}"/>
              </a:ext>
            </a:extLst>
          </p:cNvPr>
          <p:cNvSpPr>
            <a:spLocks noGrp="1"/>
          </p:cNvSpPr>
          <p:nvPr>
            <p:ph idx="1"/>
          </p:nvPr>
        </p:nvSpPr>
        <p:spPr>
          <a:xfrm>
            <a:off x="457200" y="1600200"/>
            <a:ext cx="4343400" cy="4525963"/>
          </a:xfrm>
        </p:spPr>
        <p:txBody>
          <a:bodyPr rtlCol="0">
            <a:normAutofit lnSpcReduction="10000"/>
          </a:bodyPr>
          <a:lstStyle/>
          <a:p>
            <a:pPr eaLnBrk="1" fontAlgn="auto" hangingPunct="1">
              <a:spcAft>
                <a:spcPts val="0"/>
              </a:spcAft>
              <a:buFont typeface="Arial" pitchFamily="34" charset="0"/>
              <a:buChar char="•"/>
              <a:defRPr/>
            </a:pPr>
            <a:r>
              <a:rPr lang="el-GR" dirty="0"/>
              <a:t>Εξωτερικοί σκληροί δίσκοι</a:t>
            </a:r>
            <a:endParaRPr lang="en-US" dirty="0"/>
          </a:p>
          <a:p>
            <a:pPr lvl="1" eaLnBrk="1" fontAlgn="auto" hangingPunct="1">
              <a:spcAft>
                <a:spcPts val="0"/>
              </a:spcAft>
              <a:buFont typeface="Arial" pitchFamily="34" charset="0"/>
              <a:buChar char="–"/>
              <a:defRPr/>
            </a:pPr>
            <a:r>
              <a:rPr lang="el-GR" dirty="0"/>
              <a:t>Μεγάλες ανάγκες για φορητή αποθήκευση</a:t>
            </a:r>
            <a:endParaRPr lang="en-US" dirty="0"/>
          </a:p>
          <a:p>
            <a:pPr lvl="1" eaLnBrk="1" fontAlgn="auto" hangingPunct="1">
              <a:spcAft>
                <a:spcPts val="0"/>
              </a:spcAft>
              <a:buFont typeface="Arial" pitchFamily="34" charset="0"/>
              <a:buChar char="–"/>
              <a:defRPr/>
            </a:pPr>
            <a:r>
              <a:rPr lang="el-GR" dirty="0"/>
              <a:t>Μικροί και ελαφροί</a:t>
            </a:r>
            <a:endParaRPr lang="en-US" dirty="0"/>
          </a:p>
          <a:p>
            <a:pPr lvl="1" eaLnBrk="1" fontAlgn="auto" hangingPunct="1">
              <a:spcAft>
                <a:spcPts val="0"/>
              </a:spcAft>
              <a:buFont typeface="Arial" pitchFamily="34" charset="0"/>
              <a:buChar char="–"/>
              <a:defRPr/>
            </a:pPr>
            <a:r>
              <a:rPr lang="el-GR" dirty="0"/>
              <a:t>Συνδέονται στον υπολογιστή μέσω θύρας </a:t>
            </a:r>
            <a:r>
              <a:rPr lang="en-US" dirty="0"/>
              <a:t>USB</a:t>
            </a:r>
          </a:p>
          <a:p>
            <a:pPr lvl="1" eaLnBrk="1" fontAlgn="auto" hangingPunct="1">
              <a:spcAft>
                <a:spcPts val="0"/>
              </a:spcAft>
              <a:buFont typeface="Arial" pitchFamily="34" charset="0"/>
              <a:buChar char="–"/>
              <a:defRPr/>
            </a:pPr>
            <a:r>
              <a:rPr lang="el-GR" dirty="0"/>
              <a:t>Πρέπει να δοθεί φροντίδα κατά τη μεταφορά</a:t>
            </a:r>
            <a:endParaRPr lang="en-US" dirty="0"/>
          </a:p>
        </p:txBody>
      </p:sp>
      <p:sp>
        <p:nvSpPr>
          <p:cNvPr id="83973" name="Slide Number Placeholder 4">
            <a:extLst>
              <a:ext uri="{FF2B5EF4-FFF2-40B4-BE49-F238E27FC236}">
                <a16:creationId xmlns:a16="http://schemas.microsoft.com/office/drawing/2014/main" id="{7846B063-CD71-4EE7-1BA3-93140A2F001D}"/>
              </a:ext>
            </a:extLst>
          </p:cNvPr>
          <p:cNvSpPr>
            <a:spLocks noGrp="1"/>
          </p:cNvSpPr>
          <p:nvPr>
            <p:ph type="sldNum" sz="quarter" idx="12"/>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a:spcBef>
                <a:spcPct val="0"/>
              </a:spcBef>
              <a:buClrTx/>
              <a:buSzTx/>
              <a:buFontTx/>
              <a:buNone/>
            </a:pPr>
            <a:fld id="{99FA1880-CE55-457B-BF82-CDD96B764227}" type="slidenum">
              <a:rPr lang="en-US" altLang="el-GR" sz="1200" smtClean="0">
                <a:latin typeface="Arial" panose="020B0604020202020204" pitchFamily="34" charset="0"/>
              </a:rPr>
              <a:pPr algn="ctr">
                <a:spcBef>
                  <a:spcPct val="0"/>
                </a:spcBef>
                <a:buClrTx/>
                <a:buSzTx/>
                <a:buFontTx/>
                <a:buNone/>
              </a:pPr>
              <a:t>60</a:t>
            </a:fld>
            <a:endParaRPr lang="en-US" altLang="el-GR" sz="1200">
              <a:latin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a:extLst>
              <a:ext uri="{FF2B5EF4-FFF2-40B4-BE49-F238E27FC236}">
                <a16:creationId xmlns:a16="http://schemas.microsoft.com/office/drawing/2014/main" id="{67FB89F1-8A67-2443-AD50-9F61A4FC315A}"/>
              </a:ext>
            </a:extLst>
          </p:cNvPr>
          <p:cNvSpPr>
            <a:spLocks noGrp="1" noChangeArrowheads="1"/>
          </p:cNvSpPr>
          <p:nvPr>
            <p:ph type="title"/>
          </p:nvPr>
        </p:nvSpPr>
        <p:spPr/>
        <p:txBody>
          <a:bodyPr/>
          <a:lstStyle/>
          <a:p>
            <a:pPr eaLnBrk="1" hangingPunct="1"/>
            <a:r>
              <a:rPr lang="el-GR" altLang="el-GR" sz="2800"/>
              <a:t>Αποθήκευση δεδομένων και πληροφοριών</a:t>
            </a:r>
            <a:br>
              <a:rPr lang="en-US" altLang="el-GR" sz="2800"/>
            </a:br>
            <a:r>
              <a:rPr lang="el-GR" altLang="el-GR" sz="2800"/>
              <a:t>Αποθήκευση σε μέσα </a:t>
            </a:r>
            <a:r>
              <a:rPr lang="en-US" altLang="el-GR" sz="2800"/>
              <a:t>flash</a:t>
            </a:r>
          </a:p>
        </p:txBody>
      </p:sp>
      <p:sp>
        <p:nvSpPr>
          <p:cNvPr id="86020" name="Rectangle 6">
            <a:extLst>
              <a:ext uri="{FF2B5EF4-FFF2-40B4-BE49-F238E27FC236}">
                <a16:creationId xmlns:a16="http://schemas.microsoft.com/office/drawing/2014/main" id="{5A62E71F-44BE-F748-FBB4-5757689F18DC}"/>
              </a:ext>
            </a:extLst>
          </p:cNvPr>
          <p:cNvSpPr>
            <a:spLocks noGrp="1" noChangeArrowheads="1"/>
          </p:cNvSpPr>
          <p:nvPr>
            <p:ph idx="1"/>
          </p:nvPr>
        </p:nvSpPr>
        <p:spPr>
          <a:xfrm>
            <a:off x="457200" y="2667000"/>
            <a:ext cx="4953000" cy="3810000"/>
          </a:xfrm>
        </p:spPr>
        <p:txBody>
          <a:bodyPr/>
          <a:lstStyle/>
          <a:p>
            <a:pPr lvl="1" eaLnBrk="1" hangingPunct="1">
              <a:lnSpc>
                <a:spcPct val="90000"/>
              </a:lnSpc>
            </a:pPr>
            <a:r>
              <a:rPr lang="el-GR" altLang="el-GR">
                <a:latin typeface="Arial" panose="020B0604020202020204" pitchFamily="34" charset="0"/>
              </a:rPr>
              <a:t>Χρησιμοποιεί μνήμη </a:t>
            </a:r>
            <a:r>
              <a:rPr lang="en-US" altLang="el-GR">
                <a:latin typeface="Arial" panose="020B0604020202020204" pitchFamily="34" charset="0"/>
              </a:rPr>
              <a:t>flash </a:t>
            </a:r>
            <a:r>
              <a:rPr lang="el-GR" altLang="el-GR">
                <a:latin typeface="Arial" panose="020B0604020202020204" pitchFamily="34" charset="0"/>
              </a:rPr>
              <a:t>σταθερής κατάστασης</a:t>
            </a:r>
            <a:endParaRPr lang="en-US" altLang="el-GR">
              <a:latin typeface="Arial" panose="020B0604020202020204" pitchFamily="34" charset="0"/>
            </a:endParaRPr>
          </a:p>
          <a:p>
            <a:pPr lvl="1" eaLnBrk="1" hangingPunct="1">
              <a:lnSpc>
                <a:spcPct val="90000"/>
              </a:lnSpc>
            </a:pPr>
            <a:r>
              <a:rPr lang="el-GR" altLang="el-GR">
                <a:latin typeface="Arial" panose="020B0604020202020204" pitchFamily="34" charset="0"/>
              </a:rPr>
              <a:t>Χωρίς κινητά μέρη</a:t>
            </a:r>
            <a:endParaRPr lang="en-US" altLang="el-GR">
              <a:latin typeface="Arial" panose="020B0604020202020204" pitchFamily="34" charset="0"/>
            </a:endParaRPr>
          </a:p>
          <a:p>
            <a:pPr lvl="1" eaLnBrk="1" hangingPunct="1">
              <a:lnSpc>
                <a:spcPct val="90000"/>
              </a:lnSpc>
            </a:pPr>
            <a:r>
              <a:rPr lang="el-GR" altLang="el-GR">
                <a:latin typeface="Arial" panose="020B0604020202020204" pitchFamily="34" charset="0"/>
              </a:rPr>
              <a:t>Σημαντική αποθηκευτική δυνατότητα</a:t>
            </a:r>
            <a:endParaRPr lang="en-US" altLang="el-GR">
              <a:latin typeface="Arial" panose="020B0604020202020204" pitchFamily="34" charset="0"/>
            </a:endParaRPr>
          </a:p>
          <a:p>
            <a:pPr lvl="1" eaLnBrk="1" hangingPunct="1">
              <a:lnSpc>
                <a:spcPct val="90000"/>
              </a:lnSpc>
            </a:pPr>
            <a:r>
              <a:rPr lang="el-GR" altLang="el-GR">
                <a:latin typeface="Arial" panose="020B0604020202020204" pitchFamily="34" charset="0"/>
              </a:rPr>
              <a:t>Συνδέεται σε θύρες </a:t>
            </a:r>
            <a:r>
              <a:rPr lang="en-US" altLang="el-GR">
                <a:latin typeface="Arial" panose="020B0604020202020204" pitchFamily="34" charset="0"/>
              </a:rPr>
              <a:t>USB</a:t>
            </a:r>
          </a:p>
          <a:p>
            <a:pPr lvl="1" eaLnBrk="1" hangingPunct="1">
              <a:lnSpc>
                <a:spcPct val="90000"/>
              </a:lnSpc>
            </a:pPr>
            <a:r>
              <a:rPr lang="el-GR" altLang="el-GR">
                <a:latin typeface="Arial" panose="020B0604020202020204" pitchFamily="34" charset="0"/>
              </a:rPr>
              <a:t>Εμφανίζεται ως μια ακόμα μονάδα δίσκου</a:t>
            </a:r>
            <a:endParaRPr lang="en-US" altLang="el-GR">
              <a:latin typeface="Arial" panose="020B0604020202020204" pitchFamily="34" charset="0"/>
            </a:endParaRPr>
          </a:p>
        </p:txBody>
      </p:sp>
      <p:sp>
        <p:nvSpPr>
          <p:cNvPr id="86021" name="Slide Number Placeholder 2">
            <a:extLst>
              <a:ext uri="{FF2B5EF4-FFF2-40B4-BE49-F238E27FC236}">
                <a16:creationId xmlns:a16="http://schemas.microsoft.com/office/drawing/2014/main" id="{D710A772-041B-F09C-4396-8574B21E411C}"/>
              </a:ext>
            </a:extLst>
          </p:cNvPr>
          <p:cNvSpPr>
            <a:spLocks noGrp="1"/>
          </p:cNvSpPr>
          <p:nvPr>
            <p:ph type="sldNum" sz="quarter" idx="12"/>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a:spcBef>
                <a:spcPct val="0"/>
              </a:spcBef>
              <a:buClrTx/>
              <a:buSzTx/>
              <a:buFontTx/>
              <a:buNone/>
            </a:pPr>
            <a:fld id="{90F561F4-FF02-45AF-B687-AC09F6E95F3D}" type="slidenum">
              <a:rPr lang="en-US" altLang="el-GR" sz="1200" smtClean="0">
                <a:latin typeface="Arial" panose="020B0604020202020204" pitchFamily="34" charset="0"/>
              </a:rPr>
              <a:pPr algn="ctr">
                <a:spcBef>
                  <a:spcPct val="0"/>
                </a:spcBef>
                <a:buClrTx/>
                <a:buSzTx/>
                <a:buFontTx/>
                <a:buNone/>
              </a:pPr>
              <a:t>61</a:t>
            </a:fld>
            <a:endParaRPr lang="en-US" altLang="el-GR" sz="1200">
              <a:latin typeface="Arial" panose="020B0604020202020204" pitchFamily="34" charset="0"/>
            </a:endParaRPr>
          </a:p>
        </p:txBody>
      </p:sp>
      <p:sp>
        <p:nvSpPr>
          <p:cNvPr id="86019" name="Rectangle 8">
            <a:extLst>
              <a:ext uri="{FF2B5EF4-FFF2-40B4-BE49-F238E27FC236}">
                <a16:creationId xmlns:a16="http://schemas.microsoft.com/office/drawing/2014/main" id="{F4D8CC41-4994-018B-0012-EDEB4ADBEBCC}"/>
              </a:ext>
            </a:extLst>
          </p:cNvPr>
          <p:cNvSpPr>
            <a:spLocks noChangeArrowheads="1"/>
          </p:cNvSpPr>
          <p:nvPr/>
        </p:nvSpPr>
        <p:spPr bwMode="auto">
          <a:xfrm>
            <a:off x="5410200" y="1371600"/>
            <a:ext cx="533400" cy="7620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el-GR" altLang="el-GR" sz="1800">
              <a:latin typeface="Calibri" panose="020F0502020204030204" pitchFamily="34" charset="0"/>
            </a:endParaRPr>
          </a:p>
        </p:txBody>
      </p:sp>
      <p:sp>
        <p:nvSpPr>
          <p:cNvPr id="86022" name="TextBox 3">
            <a:extLst>
              <a:ext uri="{FF2B5EF4-FFF2-40B4-BE49-F238E27FC236}">
                <a16:creationId xmlns:a16="http://schemas.microsoft.com/office/drawing/2014/main" id="{F7342A55-01EC-D519-B9C2-E1D9A975AE37}"/>
              </a:ext>
            </a:extLst>
          </p:cNvPr>
          <p:cNvSpPr txBox="1">
            <a:spLocks noChangeArrowheads="1"/>
          </p:cNvSpPr>
          <p:nvPr/>
        </p:nvSpPr>
        <p:spPr bwMode="auto">
          <a:xfrm>
            <a:off x="434975" y="1600200"/>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 typeface="Arial" panose="020B0604020202020204" pitchFamily="34" charset="0"/>
              <a:buChar char="•"/>
            </a:pPr>
            <a:r>
              <a:rPr lang="el-GR" altLang="el-GR" sz="3000"/>
              <a:t>Μονάδα </a:t>
            </a:r>
            <a:r>
              <a:rPr lang="en-US" altLang="el-GR" sz="3000"/>
              <a:t>flash (jump drive, USB drive, thumb drive)</a:t>
            </a:r>
          </a:p>
        </p:txBody>
      </p:sp>
      <p:pic>
        <p:nvPicPr>
          <p:cNvPr id="86023" name="Picture 2" descr="G:\Tech in Action PowerPoints\Images Library\Chapter 2\fig_02_30.jpg">
            <a:extLst>
              <a:ext uri="{FF2B5EF4-FFF2-40B4-BE49-F238E27FC236}">
                <a16:creationId xmlns:a16="http://schemas.microsoft.com/office/drawing/2014/main" id="{8EFC3CA7-B4C2-FC96-1527-4B44D6057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00400"/>
            <a:ext cx="27241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D5D84201-9513-01DF-DC33-CFB727A81CA4}"/>
              </a:ext>
            </a:extLst>
          </p:cNvPr>
          <p:cNvSpPr>
            <a:spLocks noGrp="1" noChangeArrowheads="1"/>
          </p:cNvSpPr>
          <p:nvPr>
            <p:ph type="title"/>
          </p:nvPr>
        </p:nvSpPr>
        <p:spPr/>
        <p:txBody>
          <a:bodyPr/>
          <a:lstStyle/>
          <a:p>
            <a:pPr eaLnBrk="1" hangingPunct="1"/>
            <a:r>
              <a:rPr lang="el-GR" altLang="el-GR"/>
              <a:t>Οδηγοί Δισκετών (δεν υπάρχουν πλέον)</a:t>
            </a:r>
          </a:p>
        </p:txBody>
      </p:sp>
      <p:sp>
        <p:nvSpPr>
          <p:cNvPr id="88067" name="Rectangle 3">
            <a:extLst>
              <a:ext uri="{FF2B5EF4-FFF2-40B4-BE49-F238E27FC236}">
                <a16:creationId xmlns:a16="http://schemas.microsoft.com/office/drawing/2014/main" id="{6B73CAAE-F534-F2D0-0420-6B0E312B4B7F}"/>
              </a:ext>
            </a:extLst>
          </p:cNvPr>
          <p:cNvSpPr>
            <a:spLocks noGrp="1" noChangeArrowheads="1"/>
          </p:cNvSpPr>
          <p:nvPr>
            <p:ph idx="1"/>
          </p:nvPr>
        </p:nvSpPr>
        <p:spPr>
          <a:xfrm>
            <a:off x="468313" y="1628775"/>
            <a:ext cx="8229600" cy="4525963"/>
          </a:xfrm>
        </p:spPr>
        <p:txBody>
          <a:bodyPr/>
          <a:lstStyle/>
          <a:p>
            <a:pPr eaLnBrk="1" hangingPunct="1"/>
            <a:r>
              <a:rPr lang="el-GR" altLang="el-GR"/>
              <a:t>Τυπικές χωρητικότητες 1.44Μ, 2.88Μ, 120Μ κλπ</a:t>
            </a:r>
          </a:p>
          <a:p>
            <a:pPr eaLnBrk="1" hangingPunct="1"/>
            <a:endParaRPr lang="el-GR" altLang="el-GR"/>
          </a:p>
        </p:txBody>
      </p:sp>
      <p:pic>
        <p:nvPicPr>
          <p:cNvPr id="88068" name="Picture 4" descr="floppy8">
            <a:extLst>
              <a:ext uri="{FF2B5EF4-FFF2-40B4-BE49-F238E27FC236}">
                <a16:creationId xmlns:a16="http://schemas.microsoft.com/office/drawing/2014/main" id="{D23FD9ED-2876-9F24-F2C3-02F3AC621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716338"/>
            <a:ext cx="2736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descr="275px-Floppydisk_90mm(3_5inch)">
            <a:extLst>
              <a:ext uri="{FF2B5EF4-FFF2-40B4-BE49-F238E27FC236}">
                <a16:creationId xmlns:a16="http://schemas.microsoft.com/office/drawing/2014/main" id="{DADBA2DA-2E88-0D95-B0F1-4475E6001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37" t="2023" r="5136" b="4181"/>
          <a:stretch>
            <a:fillRect/>
          </a:stretch>
        </p:blipFill>
        <p:spPr bwMode="auto">
          <a:xfrm>
            <a:off x="5219700" y="3573463"/>
            <a:ext cx="289401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BD4AB64-E5BF-DCFA-EB1F-5784D2B3CD29}"/>
              </a:ext>
            </a:extLst>
          </p:cNvPr>
          <p:cNvSpPr>
            <a:spLocks noGrp="1" noChangeArrowheads="1"/>
          </p:cNvSpPr>
          <p:nvPr>
            <p:ph type="title"/>
          </p:nvPr>
        </p:nvSpPr>
        <p:spPr/>
        <p:txBody>
          <a:bodyPr/>
          <a:lstStyle/>
          <a:p>
            <a:pPr eaLnBrk="1" hangingPunct="1"/>
            <a:r>
              <a:rPr lang="el-GR" altLang="el-GR"/>
              <a:t>Πηγές</a:t>
            </a:r>
          </a:p>
        </p:txBody>
      </p:sp>
      <p:sp>
        <p:nvSpPr>
          <p:cNvPr id="40963" name="Rectangle 3">
            <a:extLst>
              <a:ext uri="{FF2B5EF4-FFF2-40B4-BE49-F238E27FC236}">
                <a16:creationId xmlns:a16="http://schemas.microsoft.com/office/drawing/2014/main" id="{AE973582-704A-9CB2-BBF0-95260FDCB8E0}"/>
              </a:ext>
            </a:extLst>
          </p:cNvPr>
          <p:cNvSpPr>
            <a:spLocks noGrp="1" noChangeArrowheads="1"/>
          </p:cNvSpPr>
          <p:nvPr>
            <p:ph idx="1"/>
          </p:nvPr>
        </p:nvSpPr>
        <p:spPr/>
        <p:txBody>
          <a:bodyPr/>
          <a:lstStyle/>
          <a:p>
            <a:pPr eaLnBrk="1" hangingPunct="1">
              <a:defRPr/>
            </a:pPr>
            <a:r>
              <a:rPr lang="el-GR" altLang="el-GR" sz="2400" dirty="0">
                <a:hlinkClick r:id="rId2"/>
              </a:rPr>
              <a:t>Τα μέρη του υπολογιστή http://www.it.uom.gr/project/mycomputer/</a:t>
            </a:r>
            <a:endParaRPr lang="el-GR" altLang="el-GR" sz="2400" dirty="0"/>
          </a:p>
          <a:p>
            <a:pPr marL="0" indent="0" eaLnBrk="1" hangingPunct="1">
              <a:buFont typeface="Wingdings" panose="05000000000000000000" pitchFamily="2" charset="2"/>
              <a:buNone/>
              <a:defRPr/>
            </a:pPr>
            <a:r>
              <a:rPr lang="el-GR" altLang="el-GR" sz="2400" dirty="0"/>
              <a:t> </a:t>
            </a:r>
          </a:p>
          <a:p>
            <a:pPr eaLnBrk="1" hangingPunct="1">
              <a:defRPr/>
            </a:pPr>
            <a:r>
              <a:rPr lang="el-GR" altLang="el-GR" sz="2400" dirty="0">
                <a:hlinkClick r:id="rId3"/>
              </a:rPr>
              <a:t>Αρχιτεκτονική υπολογιστών http://pacific.jour.auth.gr/hardware/ram.htm</a:t>
            </a:r>
            <a:endParaRPr lang="en-US" altLang="el-GR" sz="2400" dirty="0"/>
          </a:p>
          <a:p>
            <a:pPr eaLnBrk="1" hangingPunct="1">
              <a:defRPr/>
            </a:pPr>
            <a:endParaRPr lang="en-US" altLang="el-GR" dirty="0"/>
          </a:p>
          <a:p>
            <a:pPr eaLnBrk="1" hangingPunct="1">
              <a:defRPr/>
            </a:pPr>
            <a:endParaRPr lang="el-GR" altLang="el-G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Τίτλος 1">
            <a:extLst>
              <a:ext uri="{FF2B5EF4-FFF2-40B4-BE49-F238E27FC236}">
                <a16:creationId xmlns:a16="http://schemas.microsoft.com/office/drawing/2014/main" id="{16B1E618-59AB-EBAC-7519-A864FC644B6C}"/>
              </a:ext>
            </a:extLst>
          </p:cNvPr>
          <p:cNvSpPr>
            <a:spLocks noGrp="1" noChangeArrowheads="1"/>
          </p:cNvSpPr>
          <p:nvPr>
            <p:ph type="title"/>
          </p:nvPr>
        </p:nvSpPr>
        <p:spPr>
          <a:xfrm>
            <a:off x="1547813" y="2708275"/>
            <a:ext cx="7313612" cy="1143000"/>
          </a:xfrm>
        </p:spPr>
        <p:txBody>
          <a:bodyPr/>
          <a:lstStyle/>
          <a:p>
            <a:r>
              <a:rPr lang="el-GR" altLang="el-GR"/>
              <a:t>Οπτικοί Δίσκοι</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B0C5AFA-E35B-3D87-1045-CBC0656A5F6D}"/>
              </a:ext>
            </a:extLst>
          </p:cNvPr>
          <p:cNvSpPr>
            <a:spLocks noGrp="1" noChangeArrowheads="1"/>
          </p:cNvSpPr>
          <p:nvPr>
            <p:ph type="title"/>
          </p:nvPr>
        </p:nvSpPr>
        <p:spPr/>
        <p:txBody>
          <a:bodyPr/>
          <a:lstStyle/>
          <a:p>
            <a:pPr eaLnBrk="1" hangingPunct="1"/>
            <a:r>
              <a:rPr lang="en-US" altLang="el-GR"/>
              <a:t>CD-R</a:t>
            </a:r>
            <a:endParaRPr lang="el-GR" altLang="el-GR"/>
          </a:p>
        </p:txBody>
      </p:sp>
      <p:sp>
        <p:nvSpPr>
          <p:cNvPr id="91139" name="Rectangle 3">
            <a:extLst>
              <a:ext uri="{FF2B5EF4-FFF2-40B4-BE49-F238E27FC236}">
                <a16:creationId xmlns:a16="http://schemas.microsoft.com/office/drawing/2014/main" id="{A6B06216-0A08-A3F8-8A45-19E53642430E}"/>
              </a:ext>
            </a:extLst>
          </p:cNvPr>
          <p:cNvSpPr>
            <a:spLocks noGrp="1" noChangeArrowheads="1"/>
          </p:cNvSpPr>
          <p:nvPr>
            <p:ph idx="1"/>
          </p:nvPr>
        </p:nvSpPr>
        <p:spPr/>
        <p:txBody>
          <a:bodyPr/>
          <a:lstStyle/>
          <a:p>
            <a:pPr eaLnBrk="1" hangingPunct="1">
              <a:lnSpc>
                <a:spcPct val="90000"/>
              </a:lnSpc>
            </a:pPr>
            <a:r>
              <a:rPr lang="el-GR" altLang="el-GR" sz="2100"/>
              <a:t>Στα CD</a:t>
            </a:r>
            <a:r>
              <a:rPr lang="en-US" altLang="el-GR" sz="2100"/>
              <a:t>-</a:t>
            </a:r>
            <a:r>
              <a:rPr lang="el-GR" altLang="el-GR" sz="2100"/>
              <a:t>R ο χρήστης μπορεί να γράψει τα δεδομένα μία φορά αλλά να τα διαβάσει πολλές φορές. </a:t>
            </a:r>
            <a:endParaRPr lang="en-US" altLang="el-GR" sz="2100"/>
          </a:p>
          <a:p>
            <a:pPr eaLnBrk="1" hangingPunct="1">
              <a:lnSpc>
                <a:spcPct val="90000"/>
              </a:lnSpc>
            </a:pPr>
            <a:r>
              <a:rPr lang="el-GR" altLang="el-GR" sz="2100"/>
              <a:t>Τα </a:t>
            </a:r>
            <a:r>
              <a:rPr lang="en-US" altLang="el-GR" sz="2100"/>
              <a:t>CD-RW </a:t>
            </a:r>
            <a:r>
              <a:rPr lang="el-GR" altLang="el-GR" sz="2100"/>
              <a:t>Τα CDRW (rewritable) ο χρήστης μπορεί να γράψει και να διαγράψει δεδομένα πολλές φορές. Το πρόβλημα είναι ότι η διαδικασία της εγγραφής δεν είναι απλουστευμένη όπως η εγγραφή σε μία δισκέτα αλλά γίνεται με τη βοήθεια ειδικών προγραμμάτων (π.χ  Nero, κ.λ.π.). </a:t>
            </a:r>
          </a:p>
          <a:p>
            <a:pPr eaLnBrk="1" hangingPunct="1">
              <a:lnSpc>
                <a:spcPct val="90000"/>
              </a:lnSpc>
            </a:pPr>
            <a:r>
              <a:rPr lang="el-GR" altLang="el-GR" sz="2100"/>
              <a:t>Στις εκδόσεις των Windows από XP,και μετά έχει ενσωματωθεί η εφαρμογή εγγραφής CD στο λειτουργικό σύστημα </a:t>
            </a:r>
            <a:endParaRPr lang="en-US" altLang="el-GR" sz="2100"/>
          </a:p>
          <a:p>
            <a:pPr eaLnBrk="1" hangingPunct="1">
              <a:lnSpc>
                <a:spcPct val="90000"/>
              </a:lnSpc>
            </a:pPr>
            <a:r>
              <a:rPr lang="el-GR" altLang="el-GR" sz="2100"/>
              <a:t>Χωρητικότητα 650 ΜΒ</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4998C91-2B77-2451-0612-97D7FCC762CA}"/>
              </a:ext>
            </a:extLst>
          </p:cNvPr>
          <p:cNvSpPr>
            <a:spLocks noGrp="1" noChangeArrowheads="1"/>
          </p:cNvSpPr>
          <p:nvPr>
            <p:ph type="title"/>
          </p:nvPr>
        </p:nvSpPr>
        <p:spPr/>
        <p:txBody>
          <a:bodyPr/>
          <a:lstStyle/>
          <a:p>
            <a:pPr eaLnBrk="1" hangingPunct="1"/>
            <a:r>
              <a:rPr lang="en-US" altLang="el-GR"/>
              <a:t>DVD</a:t>
            </a:r>
            <a:endParaRPr lang="el-GR" altLang="el-GR"/>
          </a:p>
        </p:txBody>
      </p:sp>
      <p:sp>
        <p:nvSpPr>
          <p:cNvPr id="92163" name="Rectangle 3">
            <a:extLst>
              <a:ext uri="{FF2B5EF4-FFF2-40B4-BE49-F238E27FC236}">
                <a16:creationId xmlns:a16="http://schemas.microsoft.com/office/drawing/2014/main" id="{692FFA54-912B-5ACF-15DA-8939A2BC00BE}"/>
              </a:ext>
            </a:extLst>
          </p:cNvPr>
          <p:cNvSpPr>
            <a:spLocks noGrp="1" noChangeArrowheads="1"/>
          </p:cNvSpPr>
          <p:nvPr>
            <p:ph idx="1"/>
          </p:nvPr>
        </p:nvSpPr>
        <p:spPr/>
        <p:txBody>
          <a:bodyPr/>
          <a:lstStyle/>
          <a:p>
            <a:pPr eaLnBrk="1" hangingPunct="1">
              <a:lnSpc>
                <a:spcPct val="90000"/>
              </a:lnSpc>
            </a:pPr>
            <a:r>
              <a:rPr lang="el-GR" altLang="el-GR" sz="2500"/>
              <a:t>Μέσω της τεχνολογίας αυτής γίνεται δυνατή η αποθήκευση μεγάλου όγκου πολλαπλής μορφής δεδομένων σε ενιαίο μέσο, τους δίσκους DVD. </a:t>
            </a:r>
            <a:endParaRPr lang="en-US" altLang="el-GR" sz="2500"/>
          </a:p>
          <a:p>
            <a:pPr eaLnBrk="1" hangingPunct="1">
              <a:lnSpc>
                <a:spcPct val="90000"/>
              </a:lnSpc>
            </a:pPr>
            <a:r>
              <a:rPr lang="el-GR" altLang="el-GR" sz="2500"/>
              <a:t>Ένας τυπικός δίσκος </a:t>
            </a:r>
            <a:r>
              <a:rPr lang="en-US" altLang="el-GR" sz="2500"/>
              <a:t>DVD </a:t>
            </a:r>
            <a:r>
              <a:rPr lang="el-GR" altLang="el-GR" sz="2500"/>
              <a:t>έχει χωρητικότητα 4 </a:t>
            </a:r>
            <a:r>
              <a:rPr lang="en-US" altLang="el-GR" sz="2500"/>
              <a:t>GB</a:t>
            </a:r>
          </a:p>
          <a:p>
            <a:pPr eaLnBrk="1" hangingPunct="1">
              <a:lnSpc>
                <a:spcPct val="90000"/>
              </a:lnSpc>
            </a:pPr>
            <a:r>
              <a:rPr lang="el-GR" altLang="el-GR" sz="2500"/>
              <a:t>Με τους δίσκους DVD μπορεί να  αποθηκευτεί ψηφιακά σε ένα δίσκο μια ολόκληρη κινηματογραφική ταινία (συμπεριλαμβανομένου και του ήχου της σε ψηφιακή μορφή). </a:t>
            </a:r>
          </a:p>
          <a:p>
            <a:pPr eaLnBrk="1" hangingPunct="1">
              <a:lnSpc>
                <a:spcPct val="90000"/>
              </a:lnSpc>
            </a:pPr>
            <a:r>
              <a:rPr lang="el-GR" altLang="el-GR" sz="2500"/>
              <a:t>Σήμερα υπάρχει και το </a:t>
            </a:r>
            <a:r>
              <a:rPr lang="en-US" altLang="el-GR" sz="2500"/>
              <a:t>Blue-Ray (25 GB)</a:t>
            </a:r>
            <a:endParaRPr lang="el-GR" altLang="el-GR" sz="25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43599F7-800E-F0C4-DF4B-07B243DA66EE}"/>
              </a:ext>
            </a:extLst>
          </p:cNvPr>
          <p:cNvSpPr>
            <a:spLocks noGrp="1" noChangeArrowheads="1"/>
          </p:cNvSpPr>
          <p:nvPr>
            <p:ph type="title"/>
          </p:nvPr>
        </p:nvSpPr>
        <p:spPr/>
        <p:txBody>
          <a:bodyPr/>
          <a:lstStyle/>
          <a:p>
            <a:pPr eaLnBrk="1" hangingPunct="1"/>
            <a:r>
              <a:rPr lang="el-GR" altLang="el-GR"/>
              <a:t>Οπτικοί δίσκοι </a:t>
            </a:r>
            <a:r>
              <a:rPr lang="en-US" altLang="el-GR"/>
              <a:t>CD-DVD</a:t>
            </a:r>
            <a:endParaRPr lang="el-GR" altLang="el-GR"/>
          </a:p>
        </p:txBody>
      </p:sp>
      <p:sp>
        <p:nvSpPr>
          <p:cNvPr id="93187" name="Rectangle 3">
            <a:extLst>
              <a:ext uri="{FF2B5EF4-FFF2-40B4-BE49-F238E27FC236}">
                <a16:creationId xmlns:a16="http://schemas.microsoft.com/office/drawing/2014/main" id="{042B178E-65D4-7BFB-1689-6EF2A9E0A22D}"/>
              </a:ext>
            </a:extLst>
          </p:cNvPr>
          <p:cNvSpPr>
            <a:spLocks noGrp="1" noChangeArrowheads="1"/>
          </p:cNvSpPr>
          <p:nvPr>
            <p:ph idx="1"/>
          </p:nvPr>
        </p:nvSpPr>
        <p:spPr/>
        <p:txBody>
          <a:bodyPr/>
          <a:lstStyle/>
          <a:p>
            <a:pPr eaLnBrk="1" hangingPunct="1">
              <a:lnSpc>
                <a:spcPct val="80000"/>
              </a:lnSpc>
            </a:pPr>
            <a:r>
              <a:rPr lang="el-GR" altLang="el-GR" sz="2000"/>
              <a:t>Διαθέτουν μια πολυκαρβονική επιφάνεια με έναν οδηγό-αυλάκι με σπειροειδές σχήμα, που χρησιμεύει ως καθοδηγητής κατά την εγγραφή των δεδομένων</a:t>
            </a:r>
            <a:r>
              <a:rPr lang="en-US" altLang="el-GR" sz="2000"/>
              <a:t>. </a:t>
            </a:r>
            <a:r>
              <a:rPr lang="el-GR" altLang="el-GR" sz="2000"/>
              <a:t>Έπειτα ακολουθούν αρκετές επιστρώσεις πάνω στην επιφάνεια του δίσκου </a:t>
            </a:r>
            <a:endParaRPr lang="en-US" altLang="el-GR" sz="2000"/>
          </a:p>
          <a:p>
            <a:pPr eaLnBrk="1" hangingPunct="1">
              <a:lnSpc>
                <a:spcPct val="80000"/>
              </a:lnSpc>
            </a:pPr>
            <a:r>
              <a:rPr lang="el-GR" altLang="el-GR" sz="2000"/>
              <a:t>Μια από αυτές είναι και το στρώμα εγγραφής, όπου κωδικοποιούνται τα ψηφιακά δεδομένα σε "ένα" και "μηδέν </a:t>
            </a:r>
            <a:endParaRPr lang="el-GR" altLang="el-GR" sz="1700"/>
          </a:p>
          <a:p>
            <a:pPr eaLnBrk="1" hangingPunct="1">
              <a:lnSpc>
                <a:spcPct val="80000"/>
              </a:lnSpc>
            </a:pPr>
            <a:endParaRPr lang="el-GR" altLang="el-GR" sz="1700"/>
          </a:p>
          <a:p>
            <a:pPr eaLnBrk="1" hangingPunct="1">
              <a:lnSpc>
                <a:spcPct val="80000"/>
              </a:lnSpc>
            </a:pPr>
            <a:r>
              <a:rPr lang="el-GR" altLang="el-GR" sz="2400"/>
              <a:t>Το τυπικό μέγεθος ενός  CD-ROM disc είναι 120 mm διάμετρος</a:t>
            </a:r>
            <a:endParaRPr lang="en-US" altLang="el-GR" sz="2400"/>
          </a:p>
          <a:p>
            <a:pPr eaLnBrk="1" hangingPunct="1">
              <a:lnSpc>
                <a:spcPct val="80000"/>
              </a:lnSpc>
            </a:pPr>
            <a:r>
              <a:rPr lang="el-GR" altLang="el-GR" sz="2400"/>
              <a:t>Πηγές Διαδικτύου</a:t>
            </a:r>
            <a:endParaRPr lang="en-US" altLang="el-GR" sz="2400"/>
          </a:p>
          <a:p>
            <a:pPr eaLnBrk="1" hangingPunct="1">
              <a:lnSpc>
                <a:spcPct val="80000"/>
              </a:lnSpc>
            </a:pPr>
            <a:r>
              <a:rPr lang="el-GR" altLang="el-GR" sz="2000">
                <a:hlinkClick r:id="rId2"/>
              </a:rPr>
              <a:t>http://www.it.uom.gr/project/mycomputer/storage/optic/cdrom/cdrw.html</a:t>
            </a:r>
            <a:endParaRPr lang="en-US" altLang="el-GR" sz="2000"/>
          </a:p>
          <a:p>
            <a:pPr eaLnBrk="1" hangingPunct="1">
              <a:lnSpc>
                <a:spcPct val="80000"/>
              </a:lnSpc>
            </a:pPr>
            <a:r>
              <a:rPr lang="el-GR" altLang="el-GR" sz="2000">
                <a:hlinkClick r:id="rId3"/>
              </a:rPr>
              <a:t>http://digitalschool.minedu.gov.gr/modules/ebook/show.php/DSB103/173/1209,4423/</a:t>
            </a:r>
            <a:endParaRPr lang="el-GR" altLang="el-GR" sz="2000"/>
          </a:p>
          <a:p>
            <a:pPr eaLnBrk="1" hangingPunct="1">
              <a:lnSpc>
                <a:spcPct val="80000"/>
              </a:lnSpc>
            </a:pPr>
            <a:r>
              <a:rPr lang="el-GR" altLang="el-GR" sz="2000"/>
              <a:t>http://en.wikipedia.org/wiki/CD-ROM</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A75C7B6-5BC8-8D47-8D58-450DC4DDAD11}"/>
              </a:ext>
            </a:extLst>
          </p:cNvPr>
          <p:cNvSpPr>
            <a:spLocks noGrp="1" noChangeArrowheads="1"/>
          </p:cNvSpPr>
          <p:nvPr>
            <p:ph type="title"/>
          </p:nvPr>
        </p:nvSpPr>
        <p:spPr/>
        <p:txBody>
          <a:bodyPr/>
          <a:lstStyle/>
          <a:p>
            <a:pPr eaLnBrk="1" hangingPunct="1"/>
            <a:r>
              <a:rPr lang="el-GR" altLang="el-GR"/>
              <a:t>Επιφάνεια οπτικού δίσκου</a:t>
            </a:r>
          </a:p>
        </p:txBody>
      </p:sp>
      <p:pic>
        <p:nvPicPr>
          <p:cNvPr id="94211" name="Picture 3" descr="img5_23">
            <a:extLst>
              <a:ext uri="{FF2B5EF4-FFF2-40B4-BE49-F238E27FC236}">
                <a16:creationId xmlns:a16="http://schemas.microsoft.com/office/drawing/2014/main" id="{6BC7D8E2-8DFB-8FD3-3457-B3177E298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557338"/>
            <a:ext cx="4183063"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79A57DA-3C6B-CBFE-D58C-ABD3D862C5EB}"/>
              </a:ext>
            </a:extLst>
          </p:cNvPr>
          <p:cNvSpPr>
            <a:spLocks noGrp="1" noChangeArrowheads="1"/>
          </p:cNvSpPr>
          <p:nvPr>
            <p:ph type="title"/>
          </p:nvPr>
        </p:nvSpPr>
        <p:spPr/>
        <p:txBody>
          <a:bodyPr/>
          <a:lstStyle/>
          <a:p>
            <a:pPr eaLnBrk="1" hangingPunct="1"/>
            <a:r>
              <a:rPr lang="el-GR" altLang="el-GR"/>
              <a:t>Επιφάνεια του</a:t>
            </a:r>
            <a:r>
              <a:rPr lang="en-US" altLang="el-GR"/>
              <a:t> </a:t>
            </a:r>
            <a:r>
              <a:rPr lang="el-GR" altLang="el-GR"/>
              <a:t>οπτικού δίσκου</a:t>
            </a:r>
          </a:p>
        </p:txBody>
      </p:sp>
      <p:sp>
        <p:nvSpPr>
          <p:cNvPr id="95235" name="Rectangle 3">
            <a:extLst>
              <a:ext uri="{FF2B5EF4-FFF2-40B4-BE49-F238E27FC236}">
                <a16:creationId xmlns:a16="http://schemas.microsoft.com/office/drawing/2014/main" id="{2CA57FD3-338C-12ED-91C9-A7BF60F8D249}"/>
              </a:ext>
            </a:extLst>
          </p:cNvPr>
          <p:cNvSpPr>
            <a:spLocks noGrp="1" noChangeArrowheads="1"/>
          </p:cNvSpPr>
          <p:nvPr>
            <p:ph idx="1"/>
          </p:nvPr>
        </p:nvSpPr>
        <p:spPr/>
        <p:txBody>
          <a:bodyPr/>
          <a:lstStyle/>
          <a:p>
            <a:pPr eaLnBrk="1" hangingPunct="1">
              <a:lnSpc>
                <a:spcPct val="80000"/>
              </a:lnSpc>
            </a:pPr>
            <a:r>
              <a:rPr lang="el-GR" altLang="el-GR" sz="1900"/>
              <a:t>Τα δεδομένα είναι γραμμένα πάνω σε ένα ειδικό στρώμα αλουμινίου, καλυμμένο από διαδοχικές προστατευτικές στρώσεις πλαστικού. Πάνω στο αλουμινένιο στρώμα σχηματίζονται </a:t>
            </a:r>
            <a:r>
              <a:rPr lang="el-GR" altLang="el-GR" sz="1900" i="1"/>
              <a:t>κοιλότητες</a:t>
            </a:r>
            <a:r>
              <a:rPr lang="el-GR" altLang="el-GR" sz="1900"/>
              <a:t> ή </a:t>
            </a:r>
            <a:r>
              <a:rPr lang="el-GR" altLang="el-GR" sz="1900" i="1"/>
              <a:t>εσοχές</a:t>
            </a:r>
            <a:r>
              <a:rPr lang="el-GR" altLang="el-GR" sz="1900"/>
              <a:t> (pits) και λείες επιφάνειες. Αν πέσει επάνω σε εσοχή, τότε διαθλάται, και η ισχύς της ακτινοβολίας που ανακλάται προς τα πίσω είναι πολύ μικρότερη από την προσπίπτουσα </a:t>
            </a:r>
          </a:p>
          <a:p>
            <a:pPr eaLnBrk="1" hangingPunct="1">
              <a:lnSpc>
                <a:spcPct val="80000"/>
              </a:lnSpc>
            </a:pPr>
            <a:r>
              <a:rPr lang="el-GR" altLang="el-GR" sz="1900"/>
              <a:t>Ο αισθητήρας της ανακλώμενης δέσμης αναγνωρίζει τη μείωση της ισχύος και αντιστοιχίζει σε αυτήν το 0. Αν η δέσμη ανάγνωσης είχε πέσει σε λεία επιφάνεια και είχε ανακλαστεί πλήρως, τότε θα αντιστοίχιζε σε αυτήν το 1. Επομένως οι εσοχές αντιστοιχούν στο 0 και οι λείες επιφάνειες στο 1. </a:t>
            </a:r>
          </a:p>
          <a:p>
            <a:pPr eaLnBrk="1" hangingPunct="1">
              <a:lnSpc>
                <a:spcPct val="80000"/>
              </a:lnSpc>
            </a:pPr>
            <a:endParaRPr lang="el-GR" altLang="el-GR" sz="1900"/>
          </a:p>
          <a:p>
            <a:pPr eaLnBrk="1" hangingPunct="1">
              <a:lnSpc>
                <a:spcPct val="80000"/>
              </a:lnSpc>
            </a:pPr>
            <a:r>
              <a:rPr lang="el-GR" altLang="el-GR" sz="1900"/>
              <a:t>Πηγή</a:t>
            </a:r>
          </a:p>
          <a:p>
            <a:pPr eaLnBrk="1" hangingPunct="1">
              <a:lnSpc>
                <a:spcPct val="80000"/>
              </a:lnSpc>
            </a:pPr>
            <a:r>
              <a:rPr lang="el-GR" altLang="el-GR" sz="1900"/>
              <a:t>http://digitalschool.minedu.gov.gr/modules/ebook/show.php/DSB103/173/1209,4423/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39FAD830-36E6-DE72-927D-468EAE1EFAFA}"/>
              </a:ext>
            </a:extLst>
          </p:cNvPr>
          <p:cNvSpPr>
            <a:spLocks noGrp="1" noChangeArrowheads="1"/>
          </p:cNvSpPr>
          <p:nvPr>
            <p:ph type="title"/>
          </p:nvPr>
        </p:nvSpPr>
        <p:spPr>
          <a:xfrm>
            <a:off x="457200" y="0"/>
            <a:ext cx="8686800" cy="1600200"/>
          </a:xfrm>
        </p:spPr>
        <p:txBody>
          <a:bodyPr/>
          <a:lstStyle/>
          <a:p>
            <a:pPr>
              <a:spcBef>
                <a:spcPct val="0"/>
              </a:spcBef>
              <a:buFont typeface="Times New Roman" panose="02020603050405020304" pitchFamily="18" charset="0"/>
              <a:buNone/>
            </a:pPr>
            <a:r>
              <a:rPr lang="el-GR" altLang="el-GR" sz="3100">
                <a:latin typeface="Times New Roman" panose="02020603050405020304" pitchFamily="18" charset="0"/>
                <a:cs typeface="Times New Roman" panose="02020603050405020304" pitchFamily="18" charset="0"/>
                <a:sym typeface="Times New Roman" panose="02020603050405020304" pitchFamily="18" charset="0"/>
              </a:rPr>
              <a:t>Ο υπολογιστής σας</a:t>
            </a:r>
            <a:br>
              <a:rPr lang="en-US" altLang="el-GR" sz="3100">
                <a:latin typeface="Times New Roman" panose="02020603050405020304" pitchFamily="18" charset="0"/>
                <a:cs typeface="Times New Roman" panose="02020603050405020304" pitchFamily="18" charset="0"/>
                <a:sym typeface="Times New Roman" panose="02020603050405020304" pitchFamily="18" charset="0"/>
              </a:rPr>
            </a:br>
            <a:r>
              <a:rPr lang="el-GR" altLang="el-GR" sz="2700">
                <a:latin typeface="Times New Roman" panose="02020603050405020304" pitchFamily="18" charset="0"/>
                <a:cs typeface="Times New Roman" panose="02020603050405020304" pitchFamily="18" charset="0"/>
                <a:sym typeface="Times New Roman" panose="02020603050405020304" pitchFamily="18" charset="0"/>
              </a:rPr>
              <a:t>Τύποι υπολογιστών</a:t>
            </a:r>
            <a:br>
              <a:rPr lang="en-US" altLang="el-GR" sz="27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3100" b="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363" name="Rectangle 6">
            <a:extLst>
              <a:ext uri="{FF2B5EF4-FFF2-40B4-BE49-F238E27FC236}">
                <a16:creationId xmlns:a16="http://schemas.microsoft.com/office/drawing/2014/main" id="{65477961-DDBA-3B37-13A1-EB35EC77465A}"/>
              </a:ext>
            </a:extLst>
          </p:cNvPr>
          <p:cNvSpPr>
            <a:spLocks noGrp="1" noChangeArrowheads="1"/>
          </p:cNvSpPr>
          <p:nvPr>
            <p:ph type="body" idx="1"/>
          </p:nvPr>
        </p:nvSpPr>
        <p:spPr>
          <a:xfrm>
            <a:off x="457200" y="1600200"/>
            <a:ext cx="4648200" cy="4876800"/>
          </a:xfrm>
        </p:spPr>
        <p:txBody>
          <a:bodyPr/>
          <a:lstStyle/>
          <a:p>
            <a:pPr marL="255588" indent="-153988">
              <a:spcBef>
                <a:spcPct val="0"/>
              </a:spcBef>
              <a:spcAft>
                <a:spcPts val="12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Σταθεροί υπολογιστές</a:t>
            </a:r>
            <a:endParaRPr lang="en-US" altLang="el-GR" sz="30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Υπολογιστής όλα σε ένα</a:t>
            </a: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pic>
        <p:nvPicPr>
          <p:cNvPr id="15364" name="Picture 6" descr="An all in one computer &#10;Long description is available  in notes, Press F6">
            <a:extLst>
              <a:ext uri="{FF2B5EF4-FFF2-40B4-BE49-F238E27FC236}">
                <a16:creationId xmlns:a16="http://schemas.microsoft.com/office/drawing/2014/main" id="{BE95F738-A1D3-7DA4-29A0-FB1E44C4F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14550"/>
            <a:ext cx="394176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C:\Users\User\Desktop\2-10a.jpg">
            <a:extLst>
              <a:ext uri="{FF2B5EF4-FFF2-40B4-BE49-F238E27FC236}">
                <a16:creationId xmlns:a16="http://schemas.microsoft.com/office/drawing/2014/main" id="{69DCDA0D-B584-D0F4-7504-186383383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38163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D1D2C52-3B0E-15EB-118A-F9D8A94F09FD}"/>
              </a:ext>
            </a:extLst>
          </p:cNvPr>
          <p:cNvSpPr>
            <a:spLocks noGrp="1" noChangeArrowheads="1"/>
          </p:cNvSpPr>
          <p:nvPr>
            <p:ph type="title"/>
          </p:nvPr>
        </p:nvSpPr>
        <p:spPr/>
        <p:txBody>
          <a:bodyPr/>
          <a:lstStyle/>
          <a:p>
            <a:pPr eaLnBrk="1" hangingPunct="1"/>
            <a:r>
              <a:rPr lang="el-GR" altLang="el-GR"/>
              <a:t>Κάρτες Επέκτασης</a:t>
            </a:r>
          </a:p>
        </p:txBody>
      </p:sp>
      <p:sp>
        <p:nvSpPr>
          <p:cNvPr id="96259" name="Rectangle 3">
            <a:extLst>
              <a:ext uri="{FF2B5EF4-FFF2-40B4-BE49-F238E27FC236}">
                <a16:creationId xmlns:a16="http://schemas.microsoft.com/office/drawing/2014/main" id="{A5BB3023-BE7A-3FAC-7FA2-305847C03E3F}"/>
              </a:ext>
            </a:extLst>
          </p:cNvPr>
          <p:cNvSpPr>
            <a:spLocks noGrp="1" noChangeArrowheads="1"/>
          </p:cNvSpPr>
          <p:nvPr>
            <p:ph idx="1"/>
          </p:nvPr>
        </p:nvSpPr>
        <p:spPr/>
        <p:txBody>
          <a:bodyPr/>
          <a:lstStyle/>
          <a:p>
            <a:pPr eaLnBrk="1" hangingPunct="1"/>
            <a:r>
              <a:rPr lang="el-GR" altLang="el-GR"/>
              <a:t>Επεκτείνουν τις δυνατότητες των Η/Υ Προστίθενται στις υποδοχές επέκτασης των μητρικών πλακετών.</a:t>
            </a:r>
          </a:p>
          <a:p>
            <a:pPr eaLnBrk="1" hangingPunct="1"/>
            <a:r>
              <a:rPr lang="el-GR" altLang="el-GR"/>
              <a:t>Οι πιο γνωστές και πιο διαδεμένες είναι</a:t>
            </a:r>
          </a:p>
          <a:p>
            <a:pPr lvl="1" eaLnBrk="1" hangingPunct="1"/>
            <a:r>
              <a:rPr lang="el-GR" altLang="el-GR"/>
              <a:t>Κάρτα γραφικών</a:t>
            </a:r>
          </a:p>
          <a:p>
            <a:pPr lvl="1" eaLnBrk="1" hangingPunct="1"/>
            <a:r>
              <a:rPr lang="el-GR" altLang="el-GR"/>
              <a:t>Κάρτα Ήχου</a:t>
            </a:r>
          </a:p>
          <a:p>
            <a:pPr lvl="1" eaLnBrk="1" hangingPunct="1"/>
            <a:r>
              <a:rPr lang="el-GR" altLang="el-GR"/>
              <a:t>Κάρτα δικτύου</a:t>
            </a:r>
          </a:p>
          <a:p>
            <a:pPr lvl="1" eaLnBrk="1" hangingPunct="1"/>
            <a:r>
              <a:rPr lang="el-GR" altLang="el-GR"/>
              <a:t>Κάρτα τηλεόρασης</a:t>
            </a:r>
          </a:p>
          <a:p>
            <a:pPr eaLnBrk="1" hangingPunct="1"/>
            <a:endParaRPr lang="el-GR" altLang="el-G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DA6BC8BE-0B49-1107-334C-A01541D8D0BB}"/>
              </a:ext>
            </a:extLst>
          </p:cNvPr>
          <p:cNvSpPr>
            <a:spLocks noGrp="1" noChangeArrowheads="1"/>
          </p:cNvSpPr>
          <p:nvPr>
            <p:ph type="title"/>
          </p:nvPr>
        </p:nvSpPr>
        <p:spPr/>
        <p:txBody>
          <a:bodyPr/>
          <a:lstStyle/>
          <a:p>
            <a:pPr eaLnBrk="1" hangingPunct="1"/>
            <a:r>
              <a:rPr lang="el-GR" altLang="el-GR" sz="3200"/>
              <a:t>Κάρτες επέκτασης ενσωματωμένες στην μητρική</a:t>
            </a:r>
          </a:p>
        </p:txBody>
      </p:sp>
      <p:sp>
        <p:nvSpPr>
          <p:cNvPr id="97283" name="Rectangle 3">
            <a:extLst>
              <a:ext uri="{FF2B5EF4-FFF2-40B4-BE49-F238E27FC236}">
                <a16:creationId xmlns:a16="http://schemas.microsoft.com/office/drawing/2014/main" id="{843329AB-86EF-E765-FCCF-6D2DA9F795FA}"/>
              </a:ext>
            </a:extLst>
          </p:cNvPr>
          <p:cNvSpPr>
            <a:spLocks noGrp="1" noChangeArrowheads="1"/>
          </p:cNvSpPr>
          <p:nvPr>
            <p:ph idx="1"/>
          </p:nvPr>
        </p:nvSpPr>
        <p:spPr/>
        <p:txBody>
          <a:bodyPr/>
          <a:lstStyle/>
          <a:p>
            <a:pPr eaLnBrk="1" hangingPunct="1"/>
            <a:r>
              <a:rPr lang="el-GR" altLang="el-GR" sz="2100"/>
              <a:t>Τελευταία μερικές από τις κάρτες επέκτασης  είναι ενσωματωμένες στις μητρικές πλακέτες.</a:t>
            </a:r>
          </a:p>
          <a:p>
            <a:pPr eaLnBrk="1" hangingPunct="1"/>
            <a:r>
              <a:rPr lang="el-GR" altLang="el-GR" sz="2100"/>
              <a:t>Το πλεονέκτημα σε κάτι τέτοιο είναι ότι δεν χρειάζεται να προμηθευτούμε κάποια κάρτα και υπάρχει σίγουρα συμβατότητα</a:t>
            </a:r>
          </a:p>
          <a:p>
            <a:pPr eaLnBrk="1" hangingPunct="1"/>
            <a:r>
              <a:rPr lang="el-GR" altLang="el-GR" sz="2100"/>
              <a:t>Αν όμως δεν μας καλύπτει η επίδοση της κάρτας (π.χ γραφικά) τότε θα πρέπει να προμηθευτούμε μια άλλη</a:t>
            </a:r>
          </a:p>
          <a:p>
            <a:pPr eaLnBrk="1" hangingPunct="1">
              <a:buFont typeface="Wingdings" panose="05000000000000000000" pitchFamily="2" charset="2"/>
              <a:buNone/>
            </a:pPr>
            <a:endParaRPr lang="el-GR" altLang="el-GR"/>
          </a:p>
          <a:p>
            <a:pPr eaLnBrk="1" hangingPunct="1"/>
            <a:endParaRPr lang="el-GR" altLang="el-G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Τίτλος 1">
            <a:extLst>
              <a:ext uri="{FF2B5EF4-FFF2-40B4-BE49-F238E27FC236}">
                <a16:creationId xmlns:a16="http://schemas.microsoft.com/office/drawing/2014/main" id="{5470A080-679F-BEB8-E559-F5868A5AA9D1}"/>
              </a:ext>
            </a:extLst>
          </p:cNvPr>
          <p:cNvSpPr>
            <a:spLocks noGrp="1" noChangeArrowheads="1"/>
          </p:cNvSpPr>
          <p:nvPr>
            <p:ph type="title"/>
          </p:nvPr>
        </p:nvSpPr>
        <p:spPr>
          <a:xfrm>
            <a:off x="1476375" y="2857500"/>
            <a:ext cx="7313613" cy="1143000"/>
          </a:xfrm>
        </p:spPr>
        <p:txBody>
          <a:bodyPr/>
          <a:lstStyle/>
          <a:p>
            <a:r>
              <a:rPr lang="el-GR" altLang="el-GR"/>
              <a:t>Κάρτα γραφικών</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1230B4B-71CC-C7B7-9EC4-870D791A47A3}"/>
              </a:ext>
            </a:extLst>
          </p:cNvPr>
          <p:cNvSpPr>
            <a:spLocks noGrp="1" noChangeArrowheads="1"/>
          </p:cNvSpPr>
          <p:nvPr>
            <p:ph type="title"/>
          </p:nvPr>
        </p:nvSpPr>
        <p:spPr/>
        <p:txBody>
          <a:bodyPr/>
          <a:lstStyle/>
          <a:p>
            <a:pPr eaLnBrk="1" hangingPunct="1"/>
            <a:r>
              <a:rPr lang="el-GR" altLang="el-GR"/>
              <a:t>Κάρτα γραφικών</a:t>
            </a:r>
          </a:p>
        </p:txBody>
      </p:sp>
      <p:sp>
        <p:nvSpPr>
          <p:cNvPr id="99331" name="Rectangle 3">
            <a:extLst>
              <a:ext uri="{FF2B5EF4-FFF2-40B4-BE49-F238E27FC236}">
                <a16:creationId xmlns:a16="http://schemas.microsoft.com/office/drawing/2014/main" id="{869D7FF6-ACE8-3345-F682-D7399993B0A9}"/>
              </a:ext>
            </a:extLst>
          </p:cNvPr>
          <p:cNvSpPr>
            <a:spLocks noGrp="1" noChangeArrowheads="1"/>
          </p:cNvSpPr>
          <p:nvPr>
            <p:ph idx="1"/>
          </p:nvPr>
        </p:nvSpPr>
        <p:spPr/>
        <p:txBody>
          <a:bodyPr/>
          <a:lstStyle/>
          <a:p>
            <a:pPr eaLnBrk="1" hangingPunct="1"/>
            <a:r>
              <a:rPr lang="el-GR" altLang="el-GR" sz="2100"/>
              <a:t>Η  κάρτα  γραφικών  είναι  ο "µεσολαβητής" µεταξύ  του επεξεργαστή  και  της  οθόνης.  Παλαιότερα μια  συµβατική  κάρτα γραφικών  έκανε  τη  δουλειά  της µετατροπής  των ψηφιακών δεδοµένων που παράγει ο  επεξεργαστής, σε αναλογικά δεδοµένα  τέτοιας µορφής ώστε να µπορεί η οθόνη να τα εµφανίσει</a:t>
            </a:r>
            <a:r>
              <a:rPr lang="el-GR" altLang="el-G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01F3F34-FBF1-97F4-9C2E-F7060BB53062}"/>
              </a:ext>
            </a:extLst>
          </p:cNvPr>
          <p:cNvSpPr>
            <a:spLocks noGrp="1" noChangeArrowheads="1"/>
          </p:cNvSpPr>
          <p:nvPr>
            <p:ph type="title"/>
          </p:nvPr>
        </p:nvSpPr>
        <p:spPr/>
        <p:txBody>
          <a:bodyPr/>
          <a:lstStyle/>
          <a:p>
            <a:pPr eaLnBrk="1" hangingPunct="1"/>
            <a:r>
              <a:rPr lang="el-GR" altLang="el-GR"/>
              <a:t>Κάρτα γραφικών</a:t>
            </a:r>
          </a:p>
        </p:txBody>
      </p:sp>
      <p:pic>
        <p:nvPicPr>
          <p:cNvPr id="100355" name="Picture 4">
            <a:extLst>
              <a:ext uri="{FF2B5EF4-FFF2-40B4-BE49-F238E27FC236}">
                <a16:creationId xmlns:a16="http://schemas.microsoft.com/office/drawing/2014/main" id="{0EB47423-52FB-BEE7-5E1F-D4C40F78F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86" t="25777" r="21844" b="21246"/>
          <a:stretch>
            <a:fillRect/>
          </a:stretch>
        </p:blipFill>
        <p:spPr bwMode="auto">
          <a:xfrm>
            <a:off x="395288" y="1481138"/>
            <a:ext cx="7777162"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1EE8C6D-CA90-E035-1A8B-C07384E7EA29}"/>
              </a:ext>
            </a:extLst>
          </p:cNvPr>
          <p:cNvSpPr>
            <a:spLocks noGrp="1" noChangeArrowheads="1"/>
          </p:cNvSpPr>
          <p:nvPr>
            <p:ph type="title"/>
          </p:nvPr>
        </p:nvSpPr>
        <p:spPr/>
        <p:txBody>
          <a:bodyPr/>
          <a:lstStyle/>
          <a:p>
            <a:pPr eaLnBrk="1" hangingPunct="1"/>
            <a:r>
              <a:rPr lang="el-GR" altLang="el-GR"/>
              <a:t>Κάρτα γραφικών</a:t>
            </a:r>
          </a:p>
        </p:txBody>
      </p:sp>
      <p:sp>
        <p:nvSpPr>
          <p:cNvPr id="101379" name="Rectangle 3">
            <a:extLst>
              <a:ext uri="{FF2B5EF4-FFF2-40B4-BE49-F238E27FC236}">
                <a16:creationId xmlns:a16="http://schemas.microsoft.com/office/drawing/2014/main" id="{67467C86-39A6-4263-6F10-858B83BCF3BE}"/>
              </a:ext>
            </a:extLst>
          </p:cNvPr>
          <p:cNvSpPr>
            <a:spLocks noGrp="1" noChangeArrowheads="1"/>
          </p:cNvSpPr>
          <p:nvPr>
            <p:ph idx="1"/>
          </p:nvPr>
        </p:nvSpPr>
        <p:spPr/>
        <p:txBody>
          <a:bodyPr/>
          <a:lstStyle/>
          <a:p>
            <a:pPr eaLnBrk="1" hangingPunct="1"/>
            <a:r>
              <a:rPr lang="el-GR" altLang="el-GR" sz="2500"/>
              <a:t>Οι παλαιότερες κάρτες γραφικών  έκαναν µόνο αυτή  τη µετατροπή.  </a:t>
            </a:r>
          </a:p>
          <a:p>
            <a:pPr eaLnBrk="1" hangingPunct="1"/>
            <a:r>
              <a:rPr lang="el-GR" altLang="el-GR" sz="2500"/>
              <a:t>Ο  επεξεργαστής  έκανε  όλη  τη  δουλειά, αποφασίζοντας  τι  πρέπει  να  εµφανιστεί.  Όταν  τα γραφικά  λειτουργικά  συστήµατα ,  όπως  τα Windows, έγιναν  το  πρότυπο,  ξαφνικά µεγάλα  ποσά  από πληροφορία µετακινούνταν  προς  την  οθόνη,  ο επεξεργαστής  καθυστερούσε  πολύ  και  η  απόδοση  του συστήµατος έπεφτε δραµατικά</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 Τίτλος">
            <a:extLst>
              <a:ext uri="{FF2B5EF4-FFF2-40B4-BE49-F238E27FC236}">
                <a16:creationId xmlns:a16="http://schemas.microsoft.com/office/drawing/2014/main" id="{07F791DA-FFC7-E5F3-929A-CBE55645D5C9}"/>
              </a:ext>
            </a:extLst>
          </p:cNvPr>
          <p:cNvSpPr>
            <a:spLocks noGrp="1" noChangeArrowheads="1"/>
          </p:cNvSpPr>
          <p:nvPr>
            <p:ph type="title"/>
          </p:nvPr>
        </p:nvSpPr>
        <p:spPr/>
        <p:txBody>
          <a:bodyPr/>
          <a:lstStyle/>
          <a:p>
            <a:r>
              <a:rPr lang="el-GR" altLang="el-GR"/>
              <a:t>Παλαιότερα οι ανάγκες ήταν μικρότερες…</a:t>
            </a:r>
          </a:p>
        </p:txBody>
      </p:sp>
      <p:pic>
        <p:nvPicPr>
          <p:cNvPr id="102403" name="3 - Θέση περιεχομένου" descr="copy_command_illustration.png">
            <a:extLst>
              <a:ext uri="{FF2B5EF4-FFF2-40B4-BE49-F238E27FC236}">
                <a16:creationId xmlns:a16="http://schemas.microsoft.com/office/drawing/2014/main" id="{F857149C-9DD8-A6C8-F773-D3258DAD1F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204270" y="1827213"/>
            <a:ext cx="5645097" cy="411480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60A9A86-D0B6-77E9-1A6D-B9ED0E780911}"/>
              </a:ext>
            </a:extLst>
          </p:cNvPr>
          <p:cNvSpPr>
            <a:spLocks noGrp="1" noChangeArrowheads="1"/>
          </p:cNvSpPr>
          <p:nvPr>
            <p:ph type="title"/>
          </p:nvPr>
        </p:nvSpPr>
        <p:spPr/>
        <p:txBody>
          <a:bodyPr/>
          <a:lstStyle/>
          <a:p>
            <a:pPr eaLnBrk="1" hangingPunct="1"/>
            <a:r>
              <a:rPr lang="el-GR" altLang="el-GR"/>
              <a:t>Κάρτες γραφικών</a:t>
            </a:r>
          </a:p>
        </p:txBody>
      </p:sp>
      <p:sp>
        <p:nvSpPr>
          <p:cNvPr id="103427" name="Rectangle 3">
            <a:extLst>
              <a:ext uri="{FF2B5EF4-FFF2-40B4-BE49-F238E27FC236}">
                <a16:creationId xmlns:a16="http://schemas.microsoft.com/office/drawing/2014/main" id="{B95C7EC0-18C5-10B3-C5A1-0A5354974441}"/>
              </a:ext>
            </a:extLst>
          </p:cNvPr>
          <p:cNvSpPr>
            <a:spLocks noGrp="1" noChangeArrowheads="1"/>
          </p:cNvSpPr>
          <p:nvPr>
            <p:ph idx="1"/>
          </p:nvPr>
        </p:nvSpPr>
        <p:spPr/>
        <p:txBody>
          <a:bodyPr/>
          <a:lstStyle/>
          <a:p>
            <a:pPr eaLnBrk="1" hangingPunct="1">
              <a:buFont typeface="Wingdings" panose="05000000000000000000" pitchFamily="2" charset="2"/>
              <a:buNone/>
            </a:pPr>
            <a:r>
              <a:rPr lang="el-GR" altLang="el-GR" sz="2500"/>
              <a:t>  Οι  εταιρίες  άρχισαν  να  δηµιουργούν  κάρτες γραφικών, στις οποίες είχε προστεθεί η δυνατότητα να κάνουν το µεγαλύτερο µέρος  των  υπολογισµών  για  την  εµφάνιση της  εξόδου,  δουλειά  που  προηγουµένως  γινόταν  από τον επεξεργαστή. </a:t>
            </a:r>
          </a:p>
          <a:p>
            <a:pPr eaLnBrk="1" hangingPunct="1">
              <a:buFont typeface="Wingdings" panose="05000000000000000000" pitchFamily="2" charset="2"/>
              <a:buNone/>
            </a:pPr>
            <a:r>
              <a:rPr lang="el-GR" altLang="el-GR" sz="2500"/>
              <a:t>Είναι δηλ.  εξοπλισμένες με το δικό τους ειδικά κατασκευασμένο επεξεργαστή και εφοδιασμένες με ταχύτατη (και πολύ ακριβή) μνήμη</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41A79D58-02F6-2352-B838-1082A5186C5C}"/>
              </a:ext>
            </a:extLst>
          </p:cNvPr>
          <p:cNvSpPr>
            <a:spLocks noGrp="1" noChangeArrowheads="1"/>
          </p:cNvSpPr>
          <p:nvPr>
            <p:ph type="title"/>
          </p:nvPr>
        </p:nvSpPr>
        <p:spPr/>
        <p:txBody>
          <a:bodyPr/>
          <a:lstStyle/>
          <a:p>
            <a:pPr eaLnBrk="1" hangingPunct="1"/>
            <a:r>
              <a:rPr lang="el-GR" altLang="el-GR"/>
              <a:t>Κάρτες γραφικών</a:t>
            </a:r>
          </a:p>
        </p:txBody>
      </p:sp>
      <p:sp>
        <p:nvSpPr>
          <p:cNvPr id="104451" name="Rectangle 3">
            <a:extLst>
              <a:ext uri="{FF2B5EF4-FFF2-40B4-BE49-F238E27FC236}">
                <a16:creationId xmlns:a16="http://schemas.microsoft.com/office/drawing/2014/main" id="{291333F2-FCFD-6B71-5343-D765D9BB3FDD}"/>
              </a:ext>
            </a:extLst>
          </p:cNvPr>
          <p:cNvSpPr>
            <a:spLocks noGrp="1" noChangeArrowheads="1"/>
          </p:cNvSpPr>
          <p:nvPr>
            <p:ph idx="1"/>
          </p:nvPr>
        </p:nvSpPr>
        <p:spPr/>
        <p:txBody>
          <a:bodyPr/>
          <a:lstStyle/>
          <a:p>
            <a:pPr eaLnBrk="1" hangingPunct="1"/>
            <a:r>
              <a:rPr lang="el-GR" altLang="el-GR"/>
              <a:t>Στην ουσία, η  κάρτα  γραφικών  έχει µεταβληθεί  σε  ένα συνεπεξεργαστή,  που  συνεργάζεται µε  τον  κυρίως επεξεργαστή.  Καινούριοι 3D  επιταχυντές  γίνονται  όλο και  πιο  συνηθισµένοι  και  σε  αυτούς µετατίθεται,  η πραγµατικά χρονοβόρα δουλειά, της 3D αναπαράστασης</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Τίτλος">
            <a:extLst>
              <a:ext uri="{FF2B5EF4-FFF2-40B4-BE49-F238E27FC236}">
                <a16:creationId xmlns:a16="http://schemas.microsoft.com/office/drawing/2014/main" id="{875031D7-6B1E-17E7-9B25-00D48FFC43A3}"/>
              </a:ext>
            </a:extLst>
          </p:cNvPr>
          <p:cNvSpPr>
            <a:spLocks noGrp="1" noChangeArrowheads="1"/>
          </p:cNvSpPr>
          <p:nvPr>
            <p:ph type="title"/>
          </p:nvPr>
        </p:nvSpPr>
        <p:spPr/>
        <p:txBody>
          <a:bodyPr/>
          <a:lstStyle/>
          <a:p>
            <a:r>
              <a:rPr lang="en-US" altLang="el-GR"/>
              <a:t>Graphics Card</a:t>
            </a:r>
            <a:endParaRPr lang="el-GR" altLang="el-GR"/>
          </a:p>
        </p:txBody>
      </p:sp>
      <p:pic>
        <p:nvPicPr>
          <p:cNvPr id="105475" name="3 - Θέση περιεχομένου" descr="card.jpg">
            <a:extLst>
              <a:ext uri="{FF2B5EF4-FFF2-40B4-BE49-F238E27FC236}">
                <a16:creationId xmlns:a16="http://schemas.microsoft.com/office/drawing/2014/main" id="{8AA0F5CB-89E5-3A19-D7E1-7F699B370A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34891" y="1827213"/>
            <a:ext cx="5783855" cy="41148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2240BB33-8117-7101-501D-981D3EBCEF87}"/>
              </a:ext>
            </a:extLst>
          </p:cNvPr>
          <p:cNvSpPr>
            <a:spLocks noGrp="1" noChangeArrowheads="1"/>
          </p:cNvSpPr>
          <p:nvPr>
            <p:ph type="title"/>
          </p:nvPr>
        </p:nvSpPr>
        <p:spPr>
          <a:xfrm>
            <a:off x="457200" y="0"/>
            <a:ext cx="8686800" cy="1600200"/>
          </a:xfrm>
        </p:spPr>
        <p:txBody>
          <a:bodyPr/>
          <a:lstStyle/>
          <a:p>
            <a:pPr>
              <a:spcBef>
                <a:spcPct val="0"/>
              </a:spcBef>
              <a:buFont typeface="Times New Roman" panose="02020603050405020304" pitchFamily="18" charset="0"/>
              <a:buNone/>
            </a:pPr>
            <a:r>
              <a:rPr lang="el-GR" altLang="el-GR">
                <a:latin typeface="Times New Roman" panose="02020603050405020304" pitchFamily="18" charset="0"/>
                <a:cs typeface="Times New Roman" panose="02020603050405020304" pitchFamily="18" charset="0"/>
                <a:sym typeface="Times New Roman" panose="02020603050405020304" pitchFamily="18" charset="0"/>
              </a:rPr>
              <a:t>Ο υπολογιστής σας</a:t>
            </a:r>
            <a:br>
              <a:rPr lang="en-US" altLang="el-GR">
                <a:latin typeface="Times New Roman" panose="02020603050405020304" pitchFamily="18" charset="0"/>
                <a:cs typeface="Times New Roman" panose="02020603050405020304" pitchFamily="18" charset="0"/>
                <a:sym typeface="Times New Roman" panose="02020603050405020304" pitchFamily="18" charset="0"/>
              </a:rPr>
            </a:br>
            <a:r>
              <a:rPr lang="el-GR" altLang="el-GR" sz="3200">
                <a:latin typeface="Times New Roman" panose="02020603050405020304" pitchFamily="18" charset="0"/>
                <a:cs typeface="Times New Roman" panose="02020603050405020304" pitchFamily="18" charset="0"/>
                <a:sym typeface="Times New Roman" panose="02020603050405020304" pitchFamily="18" charset="0"/>
              </a:rPr>
              <a:t>Τύποι υπολογιστών</a:t>
            </a:r>
            <a:br>
              <a:rPr lang="en-US" altLang="el-GR" sz="32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1800" b="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7411" name="Rectangle 6">
            <a:extLst>
              <a:ext uri="{FF2B5EF4-FFF2-40B4-BE49-F238E27FC236}">
                <a16:creationId xmlns:a16="http://schemas.microsoft.com/office/drawing/2014/main" id="{C57472FF-443E-6E55-47AB-D9A2E90EDC4D}"/>
              </a:ext>
            </a:extLst>
          </p:cNvPr>
          <p:cNvSpPr>
            <a:spLocks noGrp="1" noChangeArrowheads="1"/>
          </p:cNvSpPr>
          <p:nvPr>
            <p:ph type="body" idx="1"/>
          </p:nvPr>
        </p:nvSpPr>
        <p:spPr>
          <a:xfrm>
            <a:off x="457200" y="1600200"/>
            <a:ext cx="3963988" cy="4876800"/>
          </a:xfrm>
        </p:spPr>
        <p:txBody>
          <a:bodyPr/>
          <a:lstStyle/>
          <a:p>
            <a:pPr marL="255588" indent="-153988">
              <a:spcBef>
                <a:spcPct val="0"/>
              </a:spcBef>
              <a:spcAft>
                <a:spcPts val="1200"/>
              </a:spcAft>
              <a:buFont typeface="Arial" panose="020B0604020202020204" pitchFamily="34" charset="0"/>
              <a:buChar char="•"/>
            </a:pPr>
            <a:r>
              <a:rPr lang="en-US" altLang="el-GR" sz="3000">
                <a:latin typeface="Arial" panose="020B0604020202020204" pitchFamily="34" charset="0"/>
                <a:cs typeface="Arial" panose="020B0604020202020204" pitchFamily="34" charset="0"/>
                <a:sym typeface="Arial" panose="020B0604020202020204" pitchFamily="34" charset="0"/>
              </a:rPr>
              <a:t>Tablet</a:t>
            </a:r>
          </a:p>
          <a:p>
            <a:pPr marL="255588" indent="-153988">
              <a:spcBef>
                <a:spcPct val="0"/>
              </a:spcBef>
              <a:spcAft>
                <a:spcPts val="12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Φορητοί υπολογιστές και οι παραλλαγές τους</a:t>
            </a:r>
            <a:endParaRPr lang="en-US" altLang="el-GR" sz="3000">
              <a:latin typeface="Arial" panose="020B0604020202020204" pitchFamily="34" charset="0"/>
              <a:cs typeface="Arial" panose="020B0604020202020204" pitchFamily="34" charset="0"/>
              <a:sym typeface="Arial" panose="020B0604020202020204" pitchFamily="34" charset="0"/>
            </a:endParaRPr>
          </a:p>
          <a:p>
            <a:pPr lvl="1">
              <a:spcBef>
                <a:spcPct val="0"/>
              </a:spcBef>
              <a:spcAft>
                <a:spcPts val="1200"/>
              </a:spcAft>
              <a:buFont typeface="Arial" panose="020B0604020202020204" pitchFamily="34" charset="0"/>
              <a:buChar char="–"/>
            </a:pP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Ultrabook</a:t>
            </a:r>
          </a:p>
          <a:p>
            <a:pPr lvl="1">
              <a:spcBef>
                <a:spcPct val="0"/>
              </a:spcBef>
              <a:spcAft>
                <a:spcPts val="1200"/>
              </a:spcAft>
              <a:buFont typeface="Arial" panose="020B0604020202020204" pitchFamily="34" charset="0"/>
              <a:buChar char="–"/>
            </a:pP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Chromebook</a:t>
            </a:r>
          </a:p>
          <a:p>
            <a:pPr lvl="1">
              <a:spcBef>
                <a:spcPct val="0"/>
              </a:spcBef>
              <a:spcAft>
                <a:spcPts val="1200"/>
              </a:spcAft>
              <a:buFont typeface="Arial" panose="020B0604020202020204" pitchFamily="34" charset="0"/>
              <a:buChar char="–"/>
            </a:pP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2-</a:t>
            </a:r>
            <a:r>
              <a:rPr lang="el-GR" altLang="el-GR">
                <a:solidFill>
                  <a:srgbClr val="000000"/>
                </a:solidFill>
                <a:latin typeface="Arial" panose="020B0604020202020204" pitchFamily="34" charset="0"/>
                <a:cs typeface="Arial" panose="020B0604020202020204" pitchFamily="34" charset="0"/>
                <a:sym typeface="Arial" panose="020B0604020202020204" pitchFamily="34" charset="0"/>
              </a:rPr>
              <a:t>σε</a:t>
            </a:r>
            <a:r>
              <a:rPr lang="en-US" altLang="el-GR">
                <a:solidFill>
                  <a:srgbClr val="000000"/>
                </a:solidFill>
                <a:latin typeface="Arial" panose="020B0604020202020204" pitchFamily="34" charset="0"/>
                <a:cs typeface="Arial" panose="020B0604020202020204" pitchFamily="34" charset="0"/>
                <a:sym typeface="Arial" panose="020B0604020202020204" pitchFamily="34" charset="0"/>
              </a:rPr>
              <a:t>-1</a:t>
            </a:r>
          </a:p>
          <a:p>
            <a:pPr marL="255588" indent="-153988">
              <a:spcBef>
                <a:spcPct val="0"/>
              </a:spcBef>
              <a:spcAft>
                <a:spcPts val="1200"/>
              </a:spcAft>
              <a:buFont typeface="Arial" panose="020B0604020202020204" pitchFamily="34" charset="0"/>
              <a:buChar char="•"/>
            </a:pPr>
            <a:endParaRPr lang="en-US" altLang="el-GR">
              <a:latin typeface="Arial" panose="020B0604020202020204" pitchFamily="34" charset="0"/>
              <a:cs typeface="Arial" panose="020B0604020202020204" pitchFamily="34" charset="0"/>
              <a:sym typeface="Arial" panose="020B0604020202020204" pitchFamily="34" charset="0"/>
            </a:endParaRPr>
          </a:p>
        </p:txBody>
      </p:sp>
      <p:pic>
        <p:nvPicPr>
          <p:cNvPr id="17412" name="Picture 2" descr="A laptop with a touch screen and the keyboard folded backwards.&#10;Long description is available  in notes, Press F6">
            <a:extLst>
              <a:ext uri="{FF2B5EF4-FFF2-40B4-BE49-F238E27FC236}">
                <a16:creationId xmlns:a16="http://schemas.microsoft.com/office/drawing/2014/main" id="{F1F52CBC-A576-074E-D6A9-48EA55D59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76400"/>
            <a:ext cx="42386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Τίτλος 1">
            <a:extLst>
              <a:ext uri="{FF2B5EF4-FFF2-40B4-BE49-F238E27FC236}">
                <a16:creationId xmlns:a16="http://schemas.microsoft.com/office/drawing/2014/main" id="{D40B28F2-A70D-A00D-E6BC-5847A738FBDA}"/>
              </a:ext>
            </a:extLst>
          </p:cNvPr>
          <p:cNvSpPr>
            <a:spLocks noGrp="1" noChangeArrowheads="1"/>
          </p:cNvSpPr>
          <p:nvPr>
            <p:ph type="title"/>
          </p:nvPr>
        </p:nvSpPr>
        <p:spPr/>
        <p:txBody>
          <a:bodyPr/>
          <a:lstStyle/>
          <a:p>
            <a:r>
              <a:rPr lang="el-GR" altLang="el-GR"/>
              <a:t>Κάρτα γραφικών</a:t>
            </a:r>
          </a:p>
        </p:txBody>
      </p:sp>
      <p:sp>
        <p:nvSpPr>
          <p:cNvPr id="107523" name="Θέση περιεχομένου 2">
            <a:extLst>
              <a:ext uri="{FF2B5EF4-FFF2-40B4-BE49-F238E27FC236}">
                <a16:creationId xmlns:a16="http://schemas.microsoft.com/office/drawing/2014/main" id="{64D8F771-4773-0CA9-E094-4D4ADF87C755}"/>
              </a:ext>
            </a:extLst>
          </p:cNvPr>
          <p:cNvSpPr>
            <a:spLocks noGrp="1" noChangeArrowheads="1"/>
          </p:cNvSpPr>
          <p:nvPr>
            <p:ph idx="1"/>
          </p:nvPr>
        </p:nvSpPr>
        <p:spPr/>
        <p:txBody>
          <a:bodyPr/>
          <a:lstStyle/>
          <a:p>
            <a:r>
              <a:rPr lang="el-GR" altLang="el-GR" sz="1400"/>
              <a:t>Η κάρτα γραφικών είναι μια πλακέτα κυκλωμάτων, </a:t>
            </a:r>
            <a:endParaRPr lang="en-GB" altLang="el-GR" sz="1400"/>
          </a:p>
          <a:p>
            <a:r>
              <a:rPr lang="el-GR" altLang="el-GR" sz="1400"/>
              <a:t>περιλαμβάνει έναν επεξεργαστή και κυκλώματα μνήμης RAM. </a:t>
            </a:r>
            <a:endParaRPr lang="en-GB" altLang="el-GR" sz="1400"/>
          </a:p>
          <a:p>
            <a:r>
              <a:rPr lang="el-GR" altLang="el-GR" sz="1400"/>
              <a:t>Διαθέτει μικροκύκλωμα (chip) εισόδου / εξόδου (BIOS), το οποίο αποθηκεύει τις ρυθμίσεις της κάρτας και εκτελεί διαγνωστικά για τη μνήμη, την είσοδο και την έξοδο κατά την εκκίνηση του συστήματος. </a:t>
            </a:r>
            <a:endParaRPr lang="en-GB" altLang="el-GR" sz="1400"/>
          </a:p>
          <a:p>
            <a:r>
              <a:rPr lang="el-GR" altLang="el-GR" sz="1400"/>
              <a:t>Ο επεξεργαστής γραφικών της κάρτας, που ονομάζεται μονάδα επεξεργασίας γραφικών (Graphics Processing Unit, GPU), είναι παρόμοιος με τον επεξεργαστή ενός υπολογιστή. </a:t>
            </a:r>
            <a:endParaRPr lang="en-GB" altLang="el-GR" sz="1400"/>
          </a:p>
          <a:p>
            <a:r>
              <a:rPr lang="el-GR" altLang="el-GR" sz="1400"/>
              <a:t>Μια GPU, ωστόσο, έχει σχεδιαστεί ειδικά για την εκτέλεση των πολύπλοκων μαθηματικών και γεωμετρικών υπολογισμών που είναι απαραίτητοι για την απόδοση γραφικών.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0D16543E-1A1C-55C3-4954-0C3F86164FF2}"/>
              </a:ext>
            </a:extLst>
          </p:cNvPr>
          <p:cNvSpPr>
            <a:spLocks noGrp="1" noChangeArrowheads="1"/>
          </p:cNvSpPr>
          <p:nvPr>
            <p:ph type="title"/>
          </p:nvPr>
        </p:nvSpPr>
        <p:spPr/>
        <p:txBody>
          <a:bodyPr/>
          <a:lstStyle/>
          <a:p>
            <a:pPr eaLnBrk="1" hangingPunct="1"/>
            <a:r>
              <a:rPr lang="el-GR" altLang="el-GR"/>
              <a:t>Κάρτες γραφικών</a:t>
            </a:r>
          </a:p>
        </p:txBody>
      </p:sp>
      <p:sp>
        <p:nvSpPr>
          <p:cNvPr id="108547" name="Rectangle 3">
            <a:extLst>
              <a:ext uri="{FF2B5EF4-FFF2-40B4-BE49-F238E27FC236}">
                <a16:creationId xmlns:a16="http://schemas.microsoft.com/office/drawing/2014/main" id="{FB7DCD7A-33EC-6136-2F92-17F23732E4C2}"/>
              </a:ext>
            </a:extLst>
          </p:cNvPr>
          <p:cNvSpPr>
            <a:spLocks noGrp="1" noChangeArrowheads="1"/>
          </p:cNvSpPr>
          <p:nvPr>
            <p:ph idx="1"/>
          </p:nvPr>
        </p:nvSpPr>
        <p:spPr/>
        <p:txBody>
          <a:bodyPr/>
          <a:lstStyle/>
          <a:p>
            <a:pPr eaLnBrk="1" hangingPunct="1"/>
            <a:r>
              <a:rPr lang="el-GR" altLang="el-GR"/>
              <a:t>Υποστηρίζουν διάφορες αναλύσεις (σε εικονοστοιχεία – </a:t>
            </a:r>
            <a:r>
              <a:rPr lang="en-US" altLang="el-GR"/>
              <a:t>pixels)</a:t>
            </a:r>
            <a:r>
              <a:rPr lang="el-GR" altLang="el-GR"/>
              <a:t> είναι: </a:t>
            </a:r>
            <a:r>
              <a:rPr lang="en-US" altLang="el-GR"/>
              <a:t>1280x1024, </a:t>
            </a:r>
            <a:r>
              <a:rPr lang="el-GR" altLang="el-GR"/>
              <a:t>1280</a:t>
            </a:r>
            <a:r>
              <a:rPr lang="en-US" altLang="el-GR"/>
              <a:t>x</a:t>
            </a:r>
            <a:r>
              <a:rPr lang="el-GR" altLang="el-GR"/>
              <a:t>720,</a:t>
            </a:r>
            <a:r>
              <a:rPr lang="en-US" altLang="el-GR"/>
              <a:t>1600x120</a:t>
            </a:r>
            <a:r>
              <a:rPr lang="el-GR" altLang="el-GR"/>
              <a:t>0, </a:t>
            </a:r>
            <a:r>
              <a:rPr lang="en-US" altLang="el-GR"/>
              <a:t>4096x2160</a:t>
            </a:r>
            <a:r>
              <a:rPr lang="el-GR" altLang="el-GR"/>
              <a:t>, </a:t>
            </a:r>
            <a:r>
              <a:rPr lang="en-US" altLang="el-GR"/>
              <a:t>7680x4320</a:t>
            </a:r>
            <a:endParaRPr lang="el-GR" altLang="el-GR"/>
          </a:p>
          <a:p>
            <a:pPr eaLnBrk="1" hangingPunct="1"/>
            <a:r>
              <a:rPr lang="el-GR" altLang="el-GR"/>
              <a:t>Πρέπει να υποστηρίζονται και από αντίστοιχες οθόνες</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FD2FC618-D2F9-4DE8-715B-9482150E71C3}"/>
              </a:ext>
            </a:extLst>
          </p:cNvPr>
          <p:cNvSpPr>
            <a:spLocks noGrp="1" noChangeArrowheads="1"/>
          </p:cNvSpPr>
          <p:nvPr>
            <p:ph type="title"/>
          </p:nvPr>
        </p:nvSpPr>
        <p:spPr/>
        <p:txBody>
          <a:bodyPr/>
          <a:lstStyle/>
          <a:p>
            <a:pPr eaLnBrk="1" hangingPunct="1"/>
            <a:r>
              <a:rPr lang="el-GR" altLang="el-GR"/>
              <a:t>Κάρτα Ήχου</a:t>
            </a:r>
          </a:p>
        </p:txBody>
      </p:sp>
      <p:sp>
        <p:nvSpPr>
          <p:cNvPr id="109571" name="Rectangle 3">
            <a:extLst>
              <a:ext uri="{FF2B5EF4-FFF2-40B4-BE49-F238E27FC236}">
                <a16:creationId xmlns:a16="http://schemas.microsoft.com/office/drawing/2014/main" id="{1DCFDC12-EB35-76E6-B41B-14272706CB8C}"/>
              </a:ext>
            </a:extLst>
          </p:cNvPr>
          <p:cNvSpPr>
            <a:spLocks noGrp="1" noChangeArrowheads="1"/>
          </p:cNvSpPr>
          <p:nvPr>
            <p:ph idx="1"/>
          </p:nvPr>
        </p:nvSpPr>
        <p:spPr/>
        <p:txBody>
          <a:bodyPr/>
          <a:lstStyle/>
          <a:p>
            <a:pPr eaLnBrk="1" hangingPunct="1">
              <a:lnSpc>
                <a:spcPct val="90000"/>
              </a:lnSpc>
              <a:buFont typeface="Wingdings" panose="05000000000000000000" pitchFamily="2" charset="2"/>
              <a:buNone/>
            </a:pPr>
            <a:r>
              <a:rPr lang="el-GR" altLang="el-GR" sz="2100"/>
              <a:t>Η κάρτα ήχου είναι υπεύθυνη για την αναπαραγωγή</a:t>
            </a:r>
            <a:endParaRPr lang="en-US" altLang="el-GR" sz="2100"/>
          </a:p>
          <a:p>
            <a:pPr eaLnBrk="1" hangingPunct="1">
              <a:lnSpc>
                <a:spcPct val="90000"/>
              </a:lnSpc>
              <a:buFont typeface="Wingdings" panose="05000000000000000000" pitchFamily="2" charset="2"/>
              <a:buNone/>
            </a:pPr>
            <a:r>
              <a:rPr lang="el-GR" altLang="el-GR" sz="2100"/>
              <a:t>και την ψηφιοποίηση του ήχου</a:t>
            </a:r>
          </a:p>
          <a:p>
            <a:pPr eaLnBrk="1" hangingPunct="1">
              <a:lnSpc>
                <a:spcPct val="90000"/>
              </a:lnSpc>
              <a:buFont typeface="Wingdings" panose="05000000000000000000" pitchFamily="2" charset="2"/>
              <a:buNone/>
            </a:pPr>
            <a:endParaRPr lang="en-US" altLang="el-GR" sz="2100"/>
          </a:p>
          <a:p>
            <a:pPr eaLnBrk="1" hangingPunct="1">
              <a:lnSpc>
                <a:spcPct val="90000"/>
              </a:lnSpc>
              <a:buFont typeface="Wingdings" panose="05000000000000000000" pitchFamily="2" charset="2"/>
              <a:buNone/>
            </a:pPr>
            <a:r>
              <a:rPr lang="el-GR" altLang="el-GR" sz="2100"/>
              <a:t>Το ηχητικό σήµα στη φύση είναι αναλογικό. </a:t>
            </a:r>
          </a:p>
          <a:p>
            <a:pPr eaLnBrk="1" hangingPunct="1">
              <a:lnSpc>
                <a:spcPct val="90000"/>
              </a:lnSpc>
              <a:buFont typeface="Wingdings" panose="05000000000000000000" pitchFamily="2" charset="2"/>
              <a:buNone/>
            </a:pPr>
            <a:endParaRPr lang="en-US" altLang="el-GR" sz="2100"/>
          </a:p>
          <a:p>
            <a:pPr eaLnBrk="1" hangingPunct="1">
              <a:lnSpc>
                <a:spcPct val="90000"/>
              </a:lnSpc>
              <a:buFont typeface="Wingdings" panose="05000000000000000000" pitchFamily="2" charset="2"/>
              <a:buNone/>
            </a:pPr>
            <a:r>
              <a:rPr lang="el-GR" altLang="el-GR" sz="2100"/>
              <a:t>Η µετατροπή  του  αναλογικού  ηχητικού  σήµατος </a:t>
            </a:r>
            <a:endParaRPr lang="en-US" altLang="el-GR" sz="2100"/>
          </a:p>
          <a:p>
            <a:pPr eaLnBrk="1" hangingPunct="1">
              <a:lnSpc>
                <a:spcPct val="90000"/>
              </a:lnSpc>
              <a:buFont typeface="Wingdings" panose="05000000000000000000" pitchFamily="2" charset="2"/>
              <a:buNone/>
            </a:pPr>
            <a:r>
              <a:rPr lang="el-GR" altLang="el-GR" sz="2100"/>
              <a:t>σε </a:t>
            </a:r>
            <a:r>
              <a:rPr lang="en-US" altLang="el-GR" sz="2100"/>
              <a:t> </a:t>
            </a:r>
            <a:r>
              <a:rPr lang="el-GR" altLang="el-GR" sz="2100"/>
              <a:t>ψηφιακό (ψηφιοποίηση)  γίνεται µε  το  ειδικό</a:t>
            </a:r>
            <a:endParaRPr lang="en-US" altLang="el-GR" sz="2100"/>
          </a:p>
          <a:p>
            <a:pPr eaLnBrk="1" hangingPunct="1">
              <a:lnSpc>
                <a:spcPct val="90000"/>
              </a:lnSpc>
              <a:buFont typeface="Wingdings" panose="05000000000000000000" pitchFamily="2" charset="2"/>
              <a:buNone/>
            </a:pPr>
            <a:r>
              <a:rPr lang="el-GR" altLang="el-GR" sz="2100"/>
              <a:t>κύκλωµα </a:t>
            </a:r>
            <a:r>
              <a:rPr lang="en-US" altLang="el-GR" sz="2100"/>
              <a:t> </a:t>
            </a:r>
            <a:r>
              <a:rPr lang="el-GR" altLang="el-GR" sz="2100"/>
              <a:t>ADC της κάρτας ήχου.</a:t>
            </a:r>
          </a:p>
          <a:p>
            <a:pPr eaLnBrk="1" hangingPunct="1">
              <a:lnSpc>
                <a:spcPct val="90000"/>
              </a:lnSpc>
              <a:buFont typeface="Wingdings" panose="05000000000000000000" pitchFamily="2" charset="2"/>
              <a:buNone/>
            </a:pPr>
            <a:endParaRPr lang="en-US" altLang="el-GR" sz="2100"/>
          </a:p>
          <a:p>
            <a:pPr eaLnBrk="1" hangingPunct="1">
              <a:lnSpc>
                <a:spcPct val="90000"/>
              </a:lnSpc>
              <a:buFont typeface="Wingdings" panose="05000000000000000000" pitchFamily="2" charset="2"/>
              <a:buNone/>
            </a:pPr>
            <a:r>
              <a:rPr lang="el-GR" altLang="el-GR" sz="2100"/>
              <a:t>Το  κύκλωµα DAC  είναι αρµόδιο για την αντίστροφη</a:t>
            </a:r>
          </a:p>
          <a:p>
            <a:pPr eaLnBrk="1" hangingPunct="1">
              <a:lnSpc>
                <a:spcPct val="90000"/>
              </a:lnSpc>
              <a:buFont typeface="Wingdings" panose="05000000000000000000" pitchFamily="2" charset="2"/>
              <a:buNone/>
            </a:pPr>
            <a:r>
              <a:rPr lang="el-GR" altLang="el-GR" sz="2100"/>
              <a:t>διαδικασία,  δηλαδή τη µετατροπή του ψηφιακού</a:t>
            </a:r>
          </a:p>
          <a:p>
            <a:pPr eaLnBrk="1" hangingPunct="1">
              <a:lnSpc>
                <a:spcPct val="90000"/>
              </a:lnSpc>
              <a:buFont typeface="Wingdings" panose="05000000000000000000" pitchFamily="2" charset="2"/>
              <a:buNone/>
            </a:pPr>
            <a:r>
              <a:rPr lang="el-GR" altLang="el-GR" sz="2100"/>
              <a:t>σήµατος σε αναλογικό,  ικανό να µεταδοθεί µέσω</a:t>
            </a:r>
            <a:endParaRPr lang="en-US" altLang="el-GR" sz="2100"/>
          </a:p>
          <a:p>
            <a:pPr eaLnBrk="1" hangingPunct="1">
              <a:lnSpc>
                <a:spcPct val="90000"/>
              </a:lnSpc>
              <a:buFont typeface="Wingdings" panose="05000000000000000000" pitchFamily="2" charset="2"/>
              <a:buNone/>
            </a:pPr>
            <a:r>
              <a:rPr lang="el-GR" altLang="el-GR" sz="2100"/>
              <a:t>των</a:t>
            </a:r>
            <a:r>
              <a:rPr lang="en-US" altLang="el-GR" sz="2100"/>
              <a:t> </a:t>
            </a:r>
            <a:r>
              <a:rPr lang="el-GR" altLang="el-GR" sz="2100"/>
              <a:t>ηχείων</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6F74322-1781-2CA2-C0A1-38AC5401E7C4}"/>
              </a:ext>
            </a:extLst>
          </p:cNvPr>
          <p:cNvSpPr>
            <a:spLocks noGrp="1" noChangeArrowheads="1"/>
          </p:cNvSpPr>
          <p:nvPr>
            <p:ph type="title"/>
          </p:nvPr>
        </p:nvSpPr>
        <p:spPr/>
        <p:txBody>
          <a:bodyPr/>
          <a:lstStyle/>
          <a:p>
            <a:pPr eaLnBrk="1" hangingPunct="1"/>
            <a:r>
              <a:rPr lang="el-GR" altLang="el-GR"/>
              <a:t>Κάρτες Ήχου</a:t>
            </a:r>
          </a:p>
        </p:txBody>
      </p:sp>
      <p:pic>
        <p:nvPicPr>
          <p:cNvPr id="110595" name="Εικόνα 1">
            <a:extLst>
              <a:ext uri="{FF2B5EF4-FFF2-40B4-BE49-F238E27FC236}">
                <a16:creationId xmlns:a16="http://schemas.microsoft.com/office/drawing/2014/main" id="{52B4C686-D851-6BBB-C500-DB1AC7FCC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2133600"/>
            <a:ext cx="4676775"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A0990940-1EC4-518C-407E-05B36505B471}"/>
              </a:ext>
            </a:extLst>
          </p:cNvPr>
          <p:cNvSpPr>
            <a:spLocks noGrp="1" noChangeArrowheads="1"/>
          </p:cNvSpPr>
          <p:nvPr>
            <p:ph type="title"/>
          </p:nvPr>
        </p:nvSpPr>
        <p:spPr>
          <a:xfrm>
            <a:off x="1214438" y="214313"/>
            <a:ext cx="7313612" cy="1143000"/>
          </a:xfrm>
        </p:spPr>
        <p:txBody>
          <a:bodyPr/>
          <a:lstStyle/>
          <a:p>
            <a:pPr eaLnBrk="1" hangingPunct="1"/>
            <a:r>
              <a:rPr lang="el-GR" altLang="el-GR"/>
              <a:t>Κάρτα δικτύου</a:t>
            </a:r>
          </a:p>
        </p:txBody>
      </p:sp>
      <p:sp>
        <p:nvSpPr>
          <p:cNvPr id="111619" name="Rectangle 3">
            <a:extLst>
              <a:ext uri="{FF2B5EF4-FFF2-40B4-BE49-F238E27FC236}">
                <a16:creationId xmlns:a16="http://schemas.microsoft.com/office/drawing/2014/main" id="{7941C0AE-04C7-0CEB-A08D-263B7B289512}"/>
              </a:ext>
            </a:extLst>
          </p:cNvPr>
          <p:cNvSpPr>
            <a:spLocks noGrp="1" noChangeArrowheads="1"/>
          </p:cNvSpPr>
          <p:nvPr>
            <p:ph idx="1"/>
          </p:nvPr>
        </p:nvSpPr>
        <p:spPr>
          <a:xfrm>
            <a:off x="684213" y="2117725"/>
            <a:ext cx="8229600" cy="4525963"/>
          </a:xfrm>
        </p:spPr>
        <p:txBody>
          <a:bodyPr/>
          <a:lstStyle/>
          <a:p>
            <a:pPr eaLnBrk="1" hangingPunct="1">
              <a:lnSpc>
                <a:spcPct val="80000"/>
              </a:lnSpc>
            </a:pPr>
            <a:r>
              <a:rPr lang="el-GR" altLang="el-GR" sz="2400"/>
              <a:t>Η κάρτα δικτύου αποτελεί ένα στοιχείο του υλικού που συνδέει έναν υπολογιστή σε ένα δίκτυο υπολογιστών.</a:t>
            </a:r>
          </a:p>
          <a:p>
            <a:pPr eaLnBrk="1" hangingPunct="1">
              <a:lnSpc>
                <a:spcPct val="80000"/>
              </a:lnSpc>
            </a:pPr>
            <a:r>
              <a:rPr lang="el-GR" altLang="el-GR" sz="2400"/>
              <a:t>Σήμερα οι περισσότεροι υπολογιστές σήμερα περιλαμβάνουν μια κάρτα δικτύου στη μητρική τους</a:t>
            </a:r>
          </a:p>
          <a:p>
            <a:pPr eaLnBrk="1" hangingPunct="1">
              <a:lnSpc>
                <a:spcPct val="80000"/>
              </a:lnSpc>
            </a:pPr>
            <a:endParaRPr lang="el-GR" altLang="el-GR" sz="21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Τίτλος 1">
            <a:extLst>
              <a:ext uri="{FF2B5EF4-FFF2-40B4-BE49-F238E27FC236}">
                <a16:creationId xmlns:a16="http://schemas.microsoft.com/office/drawing/2014/main" id="{269FB4D5-1C55-DC2D-78A3-F679DA8E883C}"/>
              </a:ext>
            </a:extLst>
          </p:cNvPr>
          <p:cNvSpPr>
            <a:spLocks noGrp="1" noChangeArrowheads="1"/>
          </p:cNvSpPr>
          <p:nvPr>
            <p:ph type="title"/>
          </p:nvPr>
        </p:nvSpPr>
        <p:spPr/>
        <p:txBody>
          <a:bodyPr/>
          <a:lstStyle/>
          <a:p>
            <a:r>
              <a:rPr lang="el-GR" altLang="el-GR"/>
              <a:t>Κάρτα δικτύου</a:t>
            </a:r>
          </a:p>
        </p:txBody>
      </p:sp>
      <p:sp>
        <p:nvSpPr>
          <p:cNvPr id="112643" name="Θέση περιεχομένου 2">
            <a:extLst>
              <a:ext uri="{FF2B5EF4-FFF2-40B4-BE49-F238E27FC236}">
                <a16:creationId xmlns:a16="http://schemas.microsoft.com/office/drawing/2014/main" id="{31894218-77D7-1862-EFA4-70A8BFB6F983}"/>
              </a:ext>
            </a:extLst>
          </p:cNvPr>
          <p:cNvSpPr>
            <a:spLocks noGrp="1" noChangeArrowheads="1"/>
          </p:cNvSpPr>
          <p:nvPr>
            <p:ph idx="1"/>
          </p:nvPr>
        </p:nvSpPr>
        <p:spPr/>
        <p:txBody>
          <a:bodyPr/>
          <a:lstStyle/>
          <a:p>
            <a:pPr eaLnBrk="1" hangingPunct="1">
              <a:lnSpc>
                <a:spcPct val="80000"/>
              </a:lnSpc>
            </a:pPr>
            <a:r>
              <a:rPr lang="en-GB" altLang="el-GR" sz="2000"/>
              <a:t>T</a:t>
            </a:r>
            <a:r>
              <a:rPr lang="el-GR" altLang="el-GR" sz="2000"/>
              <a:t>ο πρότυπο Ethernet έχει επικρατήσει σχεδόν καθολικά από τα μέσα της δεκαετίας του 1990. </a:t>
            </a:r>
          </a:p>
          <a:p>
            <a:pPr eaLnBrk="1" hangingPunct="1">
              <a:lnSpc>
                <a:spcPct val="80000"/>
              </a:lnSpc>
            </a:pPr>
            <a:r>
              <a:rPr lang="el-GR" altLang="el-GR" sz="2000"/>
              <a:t>Κάθε κάρτα δικτύου Ethernet έχει ένα μοναδικό σειριακό αριθμό από 48-bits που ονομάζεται η διεύθυνση MAC της και ο οποίος είναι αποθηκευμένος σε μνήμη μόνο για ανάγνωση (ROM) πάνω στην κάρτα. Κάθε υπολογιστής πρέπει να έχει μια κάρτα με μια μοναδική διεύθυνση MAC. </a:t>
            </a:r>
          </a:p>
          <a:p>
            <a:endParaRPr lang="el-GR" altLang="el-G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C168FB20-2917-B5DF-6291-B9EF993C7C35}"/>
              </a:ext>
            </a:extLst>
          </p:cNvPr>
          <p:cNvSpPr>
            <a:spLocks noGrp="1" noChangeArrowheads="1"/>
          </p:cNvSpPr>
          <p:nvPr>
            <p:ph type="title"/>
          </p:nvPr>
        </p:nvSpPr>
        <p:spPr/>
        <p:txBody>
          <a:bodyPr/>
          <a:lstStyle/>
          <a:p>
            <a:pPr eaLnBrk="1" hangingPunct="1"/>
            <a:r>
              <a:rPr lang="el-GR" altLang="el-GR"/>
              <a:t>Κάρτα δικτύου</a:t>
            </a:r>
          </a:p>
        </p:txBody>
      </p:sp>
      <p:sp>
        <p:nvSpPr>
          <p:cNvPr id="113667" name="Rectangle 3">
            <a:extLst>
              <a:ext uri="{FF2B5EF4-FFF2-40B4-BE49-F238E27FC236}">
                <a16:creationId xmlns:a16="http://schemas.microsoft.com/office/drawing/2014/main" id="{E937A7F7-A7FB-C58B-A3D1-4DE395EAF665}"/>
              </a:ext>
            </a:extLst>
          </p:cNvPr>
          <p:cNvSpPr>
            <a:spLocks noGrp="1" noChangeArrowheads="1"/>
          </p:cNvSpPr>
          <p:nvPr>
            <p:ph idx="1"/>
          </p:nvPr>
        </p:nvSpPr>
        <p:spPr/>
        <p:txBody>
          <a:bodyPr/>
          <a:lstStyle/>
          <a:p>
            <a:pPr eaLnBrk="1" hangingPunct="1">
              <a:lnSpc>
                <a:spcPct val="90000"/>
              </a:lnSpc>
            </a:pPr>
            <a:r>
              <a:rPr lang="el-GR" altLang="el-GR" sz="2100"/>
              <a:t>Η κάρτα δικύου επιτρέπει την επικοινωνία μεταξύ μικρών ομάδων στο ίδιο τοπικό δίκτυο υπολογιστών (LAN) και την επικοινωνία σε μεγάλες κλίμακες δικτύων </a:t>
            </a:r>
            <a:r>
              <a:rPr lang="en-US" altLang="el-GR" sz="2100"/>
              <a:t>(</a:t>
            </a:r>
            <a:r>
              <a:rPr lang="el-GR" altLang="el-GR" sz="2100"/>
              <a:t>π.χ </a:t>
            </a:r>
            <a:r>
              <a:rPr lang="en-US" altLang="el-GR" sz="2100"/>
              <a:t>internet)</a:t>
            </a:r>
            <a:r>
              <a:rPr lang="el-GR" altLang="el-GR" sz="2100"/>
              <a:t> με τη χρήση πρωτοκόλλων που δρομολογούνται, όπως το </a:t>
            </a:r>
            <a:r>
              <a:rPr lang="el-GR" altLang="el-GR" sz="2100">
                <a:hlinkClick r:id="rId2" tooltip="Internet Protocol"/>
              </a:rPr>
              <a:t>IP</a:t>
            </a:r>
            <a:r>
              <a:rPr lang="el-GR" altLang="el-GR" sz="2100"/>
              <a:t>. </a:t>
            </a:r>
          </a:p>
          <a:p>
            <a:pPr eaLnBrk="1" hangingPunct="1">
              <a:lnSpc>
                <a:spcPct val="90000"/>
              </a:lnSpc>
            </a:pPr>
            <a:r>
              <a:rPr lang="el-GR" altLang="el-GR" sz="2100"/>
              <a:t>Το </a:t>
            </a:r>
            <a:r>
              <a:rPr lang="el-GR" altLang="el-GR" sz="2100" b="1"/>
              <a:t>Πρωτόκολλο IP</a:t>
            </a:r>
            <a:r>
              <a:rPr lang="el-GR" altLang="el-GR" sz="2100"/>
              <a:t>, είναι υπεύθυνο για τη διευθυνσιοδότηση των κόμβων και την δρομολόγηση των πακέτων από έναν υπολογιστή προς έναν τελικό προορισμό </a:t>
            </a:r>
            <a:endParaRPr lang="en-US" altLang="el-GR" sz="2100"/>
          </a:p>
          <a:p>
            <a:pPr eaLnBrk="1" hangingPunct="1">
              <a:lnSpc>
                <a:spcPct val="90000"/>
              </a:lnSpc>
            </a:pPr>
            <a:r>
              <a:rPr lang="el-GR" altLang="el-GR" sz="2100"/>
              <a:t>Τυπικές ταχύτητες </a:t>
            </a:r>
            <a:r>
              <a:rPr lang="el-GR" altLang="el-GR" sz="2500"/>
              <a:t>100, 1000 </a:t>
            </a:r>
            <a:r>
              <a:rPr lang="en-US" altLang="el-GR" sz="2500"/>
              <a:t>Mbit/sec</a:t>
            </a:r>
            <a:r>
              <a:rPr lang="el-GR" altLang="el-GR" sz="2500"/>
              <a:t>.</a:t>
            </a:r>
            <a:endParaRPr lang="en-US" altLang="el-GR" sz="2500"/>
          </a:p>
          <a:p>
            <a:pPr eaLnBrk="1" hangingPunct="1">
              <a:lnSpc>
                <a:spcPct val="90000"/>
              </a:lnSpc>
            </a:pPr>
            <a:endParaRPr lang="en-US" altLang="el-GR" sz="21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9080B94-9584-228F-A716-40106E750DF7}"/>
              </a:ext>
            </a:extLst>
          </p:cNvPr>
          <p:cNvSpPr>
            <a:spLocks noGrp="1" noChangeArrowheads="1"/>
          </p:cNvSpPr>
          <p:nvPr>
            <p:ph type="title"/>
          </p:nvPr>
        </p:nvSpPr>
        <p:spPr/>
        <p:txBody>
          <a:bodyPr/>
          <a:lstStyle/>
          <a:p>
            <a:pPr eaLnBrk="1" hangingPunct="1"/>
            <a:r>
              <a:rPr lang="el-GR" altLang="el-GR"/>
              <a:t>Κάρτα δικτύου</a:t>
            </a:r>
          </a:p>
        </p:txBody>
      </p:sp>
      <p:pic>
        <p:nvPicPr>
          <p:cNvPr id="114691" name="Picture 5" descr="pci_combo_card_sm">
            <a:extLst>
              <a:ext uri="{FF2B5EF4-FFF2-40B4-BE49-F238E27FC236}">
                <a16:creationId xmlns:a16="http://schemas.microsoft.com/office/drawing/2014/main" id="{569BFDB2-498C-F5D2-EAEA-0EA1F1243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801938"/>
            <a:ext cx="2613025"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6">
            <a:extLst>
              <a:ext uri="{FF2B5EF4-FFF2-40B4-BE49-F238E27FC236}">
                <a16:creationId xmlns:a16="http://schemas.microsoft.com/office/drawing/2014/main" id="{5636432B-687A-07EC-3932-A6DED08833C3}"/>
              </a:ext>
            </a:extLst>
          </p:cNvPr>
          <p:cNvSpPr txBox="1">
            <a:spLocks noChangeArrowheads="1"/>
          </p:cNvSpPr>
          <p:nvPr/>
        </p:nvSpPr>
        <p:spPr bwMode="auto">
          <a:xfrm>
            <a:off x="684213" y="5516563"/>
            <a:ext cx="806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SzTx/>
              <a:buFontTx/>
              <a:buNone/>
            </a:pPr>
            <a:r>
              <a:rPr lang="el-GR" altLang="el-GR" sz="1800">
                <a:latin typeface="Arial" panose="020B0604020202020204" pitchFamily="34" charset="0"/>
              </a:rPr>
              <a:t>Σχετικές πηγές: </a:t>
            </a:r>
            <a:r>
              <a:rPr lang="el-GR" altLang="el-GR" sz="1800">
                <a:solidFill>
                  <a:schemeClr val="tx2"/>
                </a:solidFill>
                <a:latin typeface="Arial" panose="020B0604020202020204" pitchFamily="34" charset="0"/>
              </a:rPr>
              <a:t>http://www.youtube.com/watch?v=BejflRUXjwg</a:t>
            </a:r>
          </a:p>
        </p:txBody>
      </p:sp>
      <p:pic>
        <p:nvPicPr>
          <p:cNvPr id="114693" name="Εικόνα 1">
            <a:extLst>
              <a:ext uri="{FF2B5EF4-FFF2-40B4-BE49-F238E27FC236}">
                <a16:creationId xmlns:a16="http://schemas.microsoft.com/office/drawing/2014/main" id="{52446002-A30C-4332-FAA9-75BDBC68D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967038"/>
            <a:ext cx="15192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Εικόνα 2">
            <a:extLst>
              <a:ext uri="{FF2B5EF4-FFF2-40B4-BE49-F238E27FC236}">
                <a16:creationId xmlns:a16="http://schemas.microsoft.com/office/drawing/2014/main" id="{A5D446E7-E311-0221-0FA5-DE696DD69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3500438"/>
            <a:ext cx="18319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1D294A3-710B-CEEC-89DE-3668219118DC}"/>
              </a:ext>
            </a:extLst>
          </p:cNvPr>
          <p:cNvSpPr>
            <a:spLocks noGrp="1" noChangeArrowheads="1"/>
          </p:cNvSpPr>
          <p:nvPr>
            <p:ph type="title"/>
          </p:nvPr>
        </p:nvSpPr>
        <p:spPr/>
        <p:txBody>
          <a:bodyPr/>
          <a:lstStyle/>
          <a:p>
            <a:pPr eaLnBrk="1" hangingPunct="1"/>
            <a:r>
              <a:rPr lang="el-GR" altLang="el-GR"/>
              <a:t>Ασύρματη κάρτα δικτύου</a:t>
            </a:r>
          </a:p>
        </p:txBody>
      </p:sp>
      <p:sp>
        <p:nvSpPr>
          <p:cNvPr id="115715" name="Rectangle 3">
            <a:extLst>
              <a:ext uri="{FF2B5EF4-FFF2-40B4-BE49-F238E27FC236}">
                <a16:creationId xmlns:a16="http://schemas.microsoft.com/office/drawing/2014/main" id="{C2A8908D-A42E-9209-182B-E3046D2F155E}"/>
              </a:ext>
            </a:extLst>
          </p:cNvPr>
          <p:cNvSpPr>
            <a:spLocks noGrp="1" noChangeArrowheads="1"/>
          </p:cNvSpPr>
          <p:nvPr>
            <p:ph idx="1"/>
          </p:nvPr>
        </p:nvSpPr>
        <p:spPr/>
        <p:txBody>
          <a:bodyPr/>
          <a:lstStyle/>
          <a:p>
            <a:pPr eaLnBrk="1" hangingPunct="1"/>
            <a:r>
              <a:rPr lang="el-GR" altLang="el-GR" sz="2100"/>
              <a:t>Ως ασύρματο δίκτυο χαρακτηρίζεται το τηλεπικοινωνιακό δίκτυο, συνήθως τηλεφωνικό ή δίκτυο υπολογιστών, το οποίο χρησιμοποιεί, ραδιοκύματα ως φορείς πληροφορίας  (αντί για καλώδια)</a:t>
            </a:r>
          </a:p>
          <a:p>
            <a:pPr eaLnBrk="1" hangingPunct="1"/>
            <a:r>
              <a:rPr lang="el-GR" altLang="el-GR" sz="2100"/>
              <a:t>Οι κάρτες δικτύου συνδέονται με τα ασύρματα σημεία πρόσβασης (</a:t>
            </a:r>
            <a:r>
              <a:rPr lang="en-US" altLang="el-GR" sz="2100"/>
              <a:t>wireless access points) </a:t>
            </a:r>
          </a:p>
          <a:p>
            <a:pPr eaLnBrk="1" hangingPunct="1"/>
            <a:r>
              <a:rPr lang="el-GR" altLang="el-GR" sz="2100"/>
              <a:t>T</a:t>
            </a:r>
            <a:r>
              <a:rPr lang="en-US" altLang="el-GR" sz="2100"/>
              <a:t>o </a:t>
            </a:r>
            <a:r>
              <a:rPr lang="el-GR" altLang="el-GR" sz="2100"/>
              <a:t>Wireless access point η </a:t>
            </a:r>
            <a:r>
              <a:rPr lang="en-US" altLang="el-GR" sz="2100"/>
              <a:t>WAP  </a:t>
            </a:r>
            <a:r>
              <a:rPr lang="el-GR" altLang="el-GR" sz="2100"/>
              <a:t>συνδέεται απευθείας σε ένα </a:t>
            </a:r>
            <a:r>
              <a:rPr lang="en-US" altLang="el-GR" sz="2100"/>
              <a:t>Ethernet </a:t>
            </a:r>
            <a:r>
              <a:rPr lang="el-GR" altLang="el-GR" sz="2100"/>
              <a:t>δίκτυο και στην συνέχεια παρέχει ασύρματη σύνδεση σε άλλες συσκευές (όπως υπολογιστές με ασύρματες κάρτες δικτύου) χρησιμοποιώντας ραδιοκύματα</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06C1A51-A9CE-56D3-9544-CCBBE6DE7ABA}"/>
              </a:ext>
            </a:extLst>
          </p:cNvPr>
          <p:cNvSpPr>
            <a:spLocks noGrp="1" noChangeArrowheads="1"/>
          </p:cNvSpPr>
          <p:nvPr>
            <p:ph type="title"/>
          </p:nvPr>
        </p:nvSpPr>
        <p:spPr/>
        <p:txBody>
          <a:bodyPr/>
          <a:lstStyle/>
          <a:p>
            <a:pPr eaLnBrk="1" hangingPunct="1"/>
            <a:r>
              <a:rPr lang="en-US" altLang="el-GR"/>
              <a:t>WAP (wireless access point)</a:t>
            </a:r>
            <a:endParaRPr lang="el-GR" altLang="el-GR"/>
          </a:p>
        </p:txBody>
      </p:sp>
      <p:pic>
        <p:nvPicPr>
          <p:cNvPr id="116739" name="Picture 4" descr="Linksys_WAP54G">
            <a:extLst>
              <a:ext uri="{FF2B5EF4-FFF2-40B4-BE49-F238E27FC236}">
                <a16:creationId xmlns:a16="http://schemas.microsoft.com/office/drawing/2014/main" id="{6816D7EF-B385-A087-77FB-BA9E27679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484313"/>
            <a:ext cx="52498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A1D6CD04-4DFC-CBD8-F205-3D2A7DF3A545}"/>
              </a:ext>
            </a:extLst>
          </p:cNvPr>
          <p:cNvSpPr>
            <a:spLocks noGrp="1" noChangeArrowheads="1"/>
          </p:cNvSpPr>
          <p:nvPr>
            <p:ph type="title"/>
          </p:nvPr>
        </p:nvSpPr>
        <p:spPr>
          <a:xfrm>
            <a:off x="457200" y="0"/>
            <a:ext cx="8686800" cy="1600200"/>
          </a:xfrm>
        </p:spPr>
        <p:txBody>
          <a:bodyPr/>
          <a:lstStyle/>
          <a:p>
            <a:pPr>
              <a:spcBef>
                <a:spcPct val="0"/>
              </a:spcBef>
              <a:buFont typeface="Times New Roman" panose="02020603050405020304" pitchFamily="18" charset="0"/>
              <a:buNone/>
            </a:pPr>
            <a:r>
              <a:rPr lang="el-GR" altLang="el-GR" sz="3100">
                <a:latin typeface="Times New Roman" panose="02020603050405020304" pitchFamily="18" charset="0"/>
                <a:cs typeface="Times New Roman" panose="02020603050405020304" pitchFamily="18" charset="0"/>
                <a:sym typeface="Times New Roman" panose="02020603050405020304" pitchFamily="18" charset="0"/>
              </a:rPr>
              <a:t>Ο υπολογιστής σας</a:t>
            </a:r>
            <a:br>
              <a:rPr lang="en-US" altLang="el-GR" sz="3100">
                <a:latin typeface="Times New Roman" panose="02020603050405020304" pitchFamily="18" charset="0"/>
                <a:cs typeface="Times New Roman" panose="02020603050405020304" pitchFamily="18" charset="0"/>
                <a:sym typeface="Times New Roman" panose="02020603050405020304" pitchFamily="18" charset="0"/>
              </a:rPr>
            </a:br>
            <a:r>
              <a:rPr lang="el-GR" altLang="el-GR" sz="2900">
                <a:latin typeface="Times New Roman" panose="02020603050405020304" pitchFamily="18" charset="0"/>
                <a:cs typeface="Times New Roman" panose="02020603050405020304" pitchFamily="18" charset="0"/>
                <a:sym typeface="Times New Roman" panose="02020603050405020304" pitchFamily="18" charset="0"/>
              </a:rPr>
              <a:t>Τύποι υπολογιστών</a:t>
            </a:r>
            <a:br>
              <a:rPr lang="en-US" altLang="el-GR" sz="2900">
                <a:latin typeface="Times New Roman" panose="02020603050405020304" pitchFamily="18" charset="0"/>
                <a:cs typeface="Times New Roman" panose="02020603050405020304" pitchFamily="18" charset="0"/>
                <a:sym typeface="Times New Roman" panose="02020603050405020304" pitchFamily="18" charset="0"/>
              </a:rPr>
            </a:br>
            <a:endParaRPr lang="en-US" altLang="el-GR" sz="3100" b="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459" name="Rectangle 6">
            <a:extLst>
              <a:ext uri="{FF2B5EF4-FFF2-40B4-BE49-F238E27FC236}">
                <a16:creationId xmlns:a16="http://schemas.microsoft.com/office/drawing/2014/main" id="{B79B7AE9-CBE3-4C76-B69C-1D49C947D6DB}"/>
              </a:ext>
            </a:extLst>
          </p:cNvPr>
          <p:cNvSpPr>
            <a:spLocks noGrp="1" noChangeArrowheads="1"/>
          </p:cNvSpPr>
          <p:nvPr>
            <p:ph type="body" idx="1"/>
          </p:nvPr>
        </p:nvSpPr>
        <p:spPr>
          <a:xfrm>
            <a:off x="457200" y="1600200"/>
            <a:ext cx="3963988" cy="4876800"/>
          </a:xfrm>
        </p:spPr>
        <p:txBody>
          <a:bodyPr/>
          <a:lstStyle/>
          <a:p>
            <a:pPr marL="255588" indent="-153988">
              <a:spcBef>
                <a:spcPct val="0"/>
              </a:spcBef>
              <a:spcAft>
                <a:spcPts val="1200"/>
              </a:spcAft>
              <a:buFont typeface="Arial" panose="020B0604020202020204" pitchFamily="34" charset="0"/>
              <a:buChar char="•"/>
            </a:pPr>
            <a:r>
              <a:rPr lang="el-GR" altLang="el-GR" sz="3000">
                <a:latin typeface="Arial" panose="020B0604020202020204" pitchFamily="34" charset="0"/>
                <a:cs typeface="Arial" panose="020B0604020202020204" pitchFamily="34" charset="0"/>
                <a:sym typeface="Arial" panose="020B0604020202020204" pitchFamily="34" charset="0"/>
              </a:rPr>
              <a:t>Κινητά τηλέφωνα</a:t>
            </a:r>
            <a:endParaRPr lang="en-US" altLang="el-GR" sz="3000">
              <a:latin typeface="Arial" panose="020B0604020202020204" pitchFamily="34" charset="0"/>
              <a:cs typeface="Arial" panose="020B0604020202020204" pitchFamily="34" charset="0"/>
              <a:sym typeface="Arial" panose="020B0604020202020204" pitchFamily="34" charset="0"/>
            </a:endParaRPr>
          </a:p>
        </p:txBody>
      </p:sp>
      <p:pic>
        <p:nvPicPr>
          <p:cNvPr id="19460" name="Picture 2" descr="C:\Users\User\Desktop\2-5.jpg">
            <a:extLst>
              <a:ext uri="{FF2B5EF4-FFF2-40B4-BE49-F238E27FC236}">
                <a16:creationId xmlns:a16="http://schemas.microsoft.com/office/drawing/2014/main" id="{E646E1A7-8E02-1C98-F538-A3FEF67E7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438400"/>
            <a:ext cx="53276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EB43A7EA-85ED-DDA5-F394-4C6366ABF979}"/>
              </a:ext>
            </a:extLst>
          </p:cNvPr>
          <p:cNvSpPr>
            <a:spLocks noGrp="1" noChangeArrowheads="1"/>
          </p:cNvSpPr>
          <p:nvPr>
            <p:ph type="title"/>
          </p:nvPr>
        </p:nvSpPr>
        <p:spPr/>
        <p:txBody>
          <a:bodyPr/>
          <a:lstStyle/>
          <a:p>
            <a:pPr eaLnBrk="1" hangingPunct="1"/>
            <a:r>
              <a:rPr lang="el-GR" altLang="el-GR"/>
              <a:t>Κάρτα τηλεόρασης</a:t>
            </a:r>
          </a:p>
        </p:txBody>
      </p:sp>
      <p:sp>
        <p:nvSpPr>
          <p:cNvPr id="117763" name="Rectangle 3">
            <a:extLst>
              <a:ext uri="{FF2B5EF4-FFF2-40B4-BE49-F238E27FC236}">
                <a16:creationId xmlns:a16="http://schemas.microsoft.com/office/drawing/2014/main" id="{154AF60D-4A39-9101-6D45-8318752C6A99}"/>
              </a:ext>
            </a:extLst>
          </p:cNvPr>
          <p:cNvSpPr>
            <a:spLocks noGrp="1" noChangeArrowheads="1"/>
          </p:cNvSpPr>
          <p:nvPr>
            <p:ph idx="1"/>
          </p:nvPr>
        </p:nvSpPr>
        <p:spPr/>
        <p:txBody>
          <a:bodyPr/>
          <a:lstStyle/>
          <a:p>
            <a:pPr eaLnBrk="1" hangingPunct="1"/>
            <a:r>
              <a:rPr lang="el-GR" altLang="el-GR" sz="2100"/>
              <a:t>Η κάρτα τηλεόρασης είναι ένας δέκτης που λαμβάνει τα τηλεοπτικά σήματα στον υπολογιστή. Συνήθως έχουν και δυνατότητες σύλληψης βίντεο </a:t>
            </a:r>
            <a:r>
              <a:rPr lang="en-US" altLang="el-GR" sz="2100"/>
              <a:t>(video capturing) </a:t>
            </a:r>
            <a:r>
              <a:rPr lang="el-GR" altLang="el-GR" sz="2100"/>
              <a:t>έτσι ώστε να μπορούμε να καταγράφουμε τηλεοπτικά προγράμματα στον σκληρό δίσκο όπως δηλ. θα κάναμε και με ένα </a:t>
            </a:r>
            <a:r>
              <a:rPr lang="en-US" altLang="el-GR" sz="2100"/>
              <a:t>VCR</a:t>
            </a:r>
            <a:endParaRPr lang="el-GR" altLang="el-GR" sz="2100"/>
          </a:p>
        </p:txBody>
      </p:sp>
      <p:pic>
        <p:nvPicPr>
          <p:cNvPr id="117764" name="Picture 4" descr="604px-KNCone_TV_Station_DVBS2_PLUS_pci_card_front_0595_by_HDTVTotalDOTcom">
            <a:extLst>
              <a:ext uri="{FF2B5EF4-FFF2-40B4-BE49-F238E27FC236}">
                <a16:creationId xmlns:a16="http://schemas.microsoft.com/office/drawing/2014/main" id="{27CA9D16-0E75-9E9E-AFBB-C72D63ACF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716338"/>
            <a:ext cx="266541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B1A722D3-DBD7-02FC-E414-13523CAEDA20}"/>
              </a:ext>
            </a:extLst>
          </p:cNvPr>
          <p:cNvSpPr>
            <a:spLocks noGrp="1" noChangeArrowheads="1"/>
          </p:cNvSpPr>
          <p:nvPr>
            <p:ph type="title"/>
          </p:nvPr>
        </p:nvSpPr>
        <p:spPr/>
        <p:txBody>
          <a:bodyPr/>
          <a:lstStyle/>
          <a:p>
            <a:pPr eaLnBrk="1" hangingPunct="1"/>
            <a:r>
              <a:rPr lang="el-GR" altLang="el-GR"/>
              <a:t>Οθόνες</a:t>
            </a:r>
          </a:p>
        </p:txBody>
      </p:sp>
      <p:sp>
        <p:nvSpPr>
          <p:cNvPr id="118787" name="Rectangle 3">
            <a:extLst>
              <a:ext uri="{FF2B5EF4-FFF2-40B4-BE49-F238E27FC236}">
                <a16:creationId xmlns:a16="http://schemas.microsoft.com/office/drawing/2014/main" id="{4EA83C33-6BF2-A360-E72B-188722BCC690}"/>
              </a:ext>
            </a:extLst>
          </p:cNvPr>
          <p:cNvSpPr>
            <a:spLocks noGrp="1" noChangeArrowheads="1"/>
          </p:cNvSpPr>
          <p:nvPr>
            <p:ph idx="1"/>
          </p:nvPr>
        </p:nvSpPr>
        <p:spPr/>
        <p:txBody>
          <a:bodyPr/>
          <a:lstStyle/>
          <a:p>
            <a:pPr eaLnBrk="1" hangingPunct="1"/>
            <a:r>
              <a:rPr lang="el-GR" altLang="el-GR"/>
              <a:t>Παλαιότερα υπήρχαν οι οθόνες </a:t>
            </a:r>
            <a:r>
              <a:rPr lang="en-US" altLang="el-GR"/>
              <a:t>CRT </a:t>
            </a:r>
            <a:r>
              <a:rPr lang="el-GR" altLang="el-GR"/>
              <a:t>που αντικαταστάθηκαν σταδιακά από τις οθόνες </a:t>
            </a:r>
            <a:r>
              <a:rPr lang="en-US" altLang="el-GR"/>
              <a:t>TFT-LCD</a:t>
            </a:r>
          </a:p>
          <a:p>
            <a:pPr eaLnBrk="1" hangingPunct="1"/>
            <a:endParaRPr lang="en-US" altLang="el-GR"/>
          </a:p>
          <a:p>
            <a:pPr eaLnBrk="1" hangingPunct="1"/>
            <a:endParaRPr lang="el-GR" altLang="el-G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59B7E4-C228-BCA6-038F-EB6CE1A3CC87}"/>
              </a:ext>
            </a:extLst>
          </p:cNvPr>
          <p:cNvSpPr>
            <a:spLocks noGrp="1"/>
          </p:cNvSpPr>
          <p:nvPr>
            <p:ph type="title"/>
          </p:nvPr>
        </p:nvSpPr>
        <p:spPr>
          <a:xfrm>
            <a:off x="1187624" y="2286000"/>
            <a:ext cx="7313612" cy="1143000"/>
          </a:xfrm>
        </p:spPr>
        <p:txBody>
          <a:bodyPr/>
          <a:lstStyle/>
          <a:p>
            <a:pPr algn="ctr"/>
            <a:r>
              <a:rPr lang="el-GR" dirty="0" err="1"/>
              <a:t>Αλλα</a:t>
            </a:r>
            <a:r>
              <a:rPr lang="el-GR" dirty="0"/>
              <a:t> πριν από αυτό ας μιλήσουμε για το πως αντιλαμβανόμαστε το χρώμα</a:t>
            </a:r>
          </a:p>
        </p:txBody>
      </p:sp>
    </p:spTree>
    <p:extLst>
      <p:ext uri="{BB962C8B-B14F-4D97-AF65-F5344CB8AC3E}">
        <p14:creationId xmlns:p14="http://schemas.microsoft.com/office/powerpoint/2010/main" val="27824285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7027D8B-F4AE-8285-5444-DDC73AAEB8D4}"/>
              </a:ext>
            </a:extLst>
          </p:cNvPr>
          <p:cNvPicPr>
            <a:picLocks noChangeAspect="1"/>
          </p:cNvPicPr>
          <p:nvPr/>
        </p:nvPicPr>
        <p:blipFill rotWithShape="1">
          <a:blip r:embed="rId2"/>
          <a:srcRect l="51575" t="22000" r="2750" b="34600"/>
          <a:stretch/>
        </p:blipFill>
        <p:spPr>
          <a:xfrm>
            <a:off x="1223628" y="18984"/>
            <a:ext cx="6696744" cy="3579294"/>
          </a:xfrm>
          <a:prstGeom prst="rect">
            <a:avLst/>
          </a:prstGeom>
        </p:spPr>
      </p:pic>
      <p:sp>
        <p:nvSpPr>
          <p:cNvPr id="6" name="TextBox 5">
            <a:extLst>
              <a:ext uri="{FF2B5EF4-FFF2-40B4-BE49-F238E27FC236}">
                <a16:creationId xmlns:a16="http://schemas.microsoft.com/office/drawing/2014/main" id="{4734E840-E7CC-FF28-1C8F-C0D6CAD2D580}"/>
              </a:ext>
            </a:extLst>
          </p:cNvPr>
          <p:cNvSpPr txBox="1"/>
          <p:nvPr/>
        </p:nvSpPr>
        <p:spPr>
          <a:xfrm>
            <a:off x="755576" y="3789040"/>
            <a:ext cx="7632848" cy="2308324"/>
          </a:xfrm>
          <a:prstGeom prst="rect">
            <a:avLst/>
          </a:prstGeom>
          <a:noFill/>
        </p:spPr>
        <p:txBody>
          <a:bodyPr wrap="square" rtlCol="0">
            <a:spAutoFit/>
          </a:bodyPr>
          <a:lstStyle/>
          <a:p>
            <a:pPr algn="just"/>
            <a:r>
              <a:rPr lang="el-GR" dirty="0"/>
              <a:t>Τα χρώματα είναι μία κωδικοποίηση του ανθρώπινου νευρικού συστήματος για να διακρίνει τα μήκη κύματος (ή τις συχνότητες) του φωτός που προσπίπτουν στο αισθητήριο όργανο της όρασης. </a:t>
            </a:r>
          </a:p>
          <a:p>
            <a:pPr algn="just"/>
            <a:r>
              <a:rPr lang="el-GR" dirty="0"/>
              <a:t>Τα μήκη κύματος του φωτός που διεγείρουν τον ανθρώπινο οφθαλμό κυμαίνονται από περίπου 4.000 Å (400 </a:t>
            </a:r>
            <a:r>
              <a:rPr lang="el-GR" dirty="0" err="1"/>
              <a:t>nm</a:t>
            </a:r>
            <a:r>
              <a:rPr lang="el-GR" dirty="0"/>
              <a:t>) μέχρι 7.000 Å (700 </a:t>
            </a:r>
            <a:r>
              <a:rPr lang="el-GR" dirty="0" err="1"/>
              <a:t>nm</a:t>
            </a:r>
            <a:r>
              <a:rPr lang="el-GR" dirty="0"/>
              <a:t>). </a:t>
            </a:r>
          </a:p>
          <a:p>
            <a:pPr algn="just"/>
            <a:r>
              <a:rPr lang="el-GR" dirty="0"/>
              <a:t>Στον παραπάνω πίνακα φαίνεται σε γενικές γραμμές η χρωματική κωδικοποίηση του ανθρώπινου οφθαλμού. </a:t>
            </a:r>
          </a:p>
        </p:txBody>
      </p:sp>
    </p:spTree>
    <p:extLst>
      <p:ext uri="{BB962C8B-B14F-4D97-AF65-F5344CB8AC3E}">
        <p14:creationId xmlns:p14="http://schemas.microsoft.com/office/powerpoint/2010/main" val="11630998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472B2FC-9AAC-7EA9-86D1-831B2C3E7F79}"/>
              </a:ext>
            </a:extLst>
          </p:cNvPr>
          <p:cNvSpPr>
            <a:spLocks noGrp="1"/>
          </p:cNvSpPr>
          <p:nvPr>
            <p:ph idx="1"/>
          </p:nvPr>
        </p:nvSpPr>
        <p:spPr>
          <a:xfrm>
            <a:off x="1043608" y="2708920"/>
            <a:ext cx="7313612" cy="4114800"/>
          </a:xfrm>
        </p:spPr>
        <p:txBody>
          <a:bodyPr/>
          <a:lstStyle/>
          <a:p>
            <a:r>
              <a:rPr lang="el-GR" sz="1600" dirty="0"/>
              <a:t>Όταν στο μάτι του ανθρώπου προσπέσουν δύο ακτινοβολίες με διαφορετικά μήκη κύματος η ανθρώπινη όραση συνθέτει τα χρώματα δημιουργώντας καινούργια.</a:t>
            </a:r>
          </a:p>
          <a:p>
            <a:r>
              <a:rPr lang="el-GR" sz="1600" dirty="0"/>
              <a:t>Έτσι για παράδειγμα αν μία φωτεινή πηγή μάς φαίνεται ότι εκπέμπει </a:t>
            </a:r>
            <a:r>
              <a:rPr lang="el-GR" sz="1600" b="1" dirty="0"/>
              <a:t>κίτρινο χρώμα </a:t>
            </a:r>
            <a:r>
              <a:rPr lang="el-GR" sz="1600" dirty="0"/>
              <a:t>μπορεί αυτή να έχει μήκη κύματος στην περιοχή </a:t>
            </a:r>
            <a:r>
              <a:rPr lang="el-GR" sz="1600" b="1" dirty="0"/>
              <a:t>από 560 </a:t>
            </a:r>
            <a:r>
              <a:rPr lang="el-GR" sz="1600" b="1" dirty="0" err="1"/>
              <a:t>nm</a:t>
            </a:r>
            <a:r>
              <a:rPr lang="el-GR" sz="1600" b="1" dirty="0"/>
              <a:t> έως 590 </a:t>
            </a:r>
            <a:r>
              <a:rPr lang="el-GR" sz="1600" b="1" dirty="0" err="1"/>
              <a:t>nm</a:t>
            </a:r>
            <a:r>
              <a:rPr lang="el-GR" sz="1600" b="1" dirty="0"/>
              <a:t> </a:t>
            </a:r>
            <a:r>
              <a:rPr lang="el-GR" sz="1600" dirty="0"/>
              <a:t>ή να εκπέμπει ταυτόχρονα κόκκινες και πράσινες ακτινοβολίες που όταν συντίθενται μας δίνουν κίτρινο χρώμα. </a:t>
            </a:r>
          </a:p>
          <a:p>
            <a:r>
              <a:rPr lang="el-GR" sz="1600" dirty="0"/>
              <a:t>Για τη δημιουργία των χρωμάτων δεν μας είναι απαραίτητα όλα τα μήκη κύματος του ορατού φωτός αλλά μόνο ορισμένα από αυτά. Με άλλα λόγια στηριζόμενοι σε κάποια χρώματα τα οποία ονομάζουμε βασικά ή πρωτογενή μπορούμε να συνθέσουμε τα υπόλοιπα.</a:t>
            </a:r>
          </a:p>
        </p:txBody>
      </p:sp>
      <p:pic>
        <p:nvPicPr>
          <p:cNvPr id="4" name="Εικόνα 3">
            <a:extLst>
              <a:ext uri="{FF2B5EF4-FFF2-40B4-BE49-F238E27FC236}">
                <a16:creationId xmlns:a16="http://schemas.microsoft.com/office/drawing/2014/main" id="{7654FD03-ABFC-7FCA-5042-F886FF4EE59F}"/>
              </a:ext>
            </a:extLst>
          </p:cNvPr>
          <p:cNvPicPr>
            <a:picLocks noChangeAspect="1"/>
          </p:cNvPicPr>
          <p:nvPr/>
        </p:nvPicPr>
        <p:blipFill rotWithShape="1">
          <a:blip r:embed="rId2"/>
          <a:srcRect l="51575" t="22000" r="2750" b="34600"/>
          <a:stretch/>
        </p:blipFill>
        <p:spPr>
          <a:xfrm>
            <a:off x="1907704" y="-171400"/>
            <a:ext cx="5184576" cy="2771066"/>
          </a:xfrm>
          <a:prstGeom prst="rect">
            <a:avLst/>
          </a:prstGeom>
        </p:spPr>
      </p:pic>
    </p:spTree>
    <p:extLst>
      <p:ext uri="{BB962C8B-B14F-4D97-AF65-F5344CB8AC3E}">
        <p14:creationId xmlns:p14="http://schemas.microsoft.com/office/powerpoint/2010/main" val="2101285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F00D19-A061-6810-7FAA-C213FA3B8A8E}"/>
              </a:ext>
            </a:extLst>
          </p:cNvPr>
          <p:cNvSpPr>
            <a:spLocks noGrp="1"/>
          </p:cNvSpPr>
          <p:nvPr>
            <p:ph type="title"/>
          </p:nvPr>
        </p:nvSpPr>
        <p:spPr/>
        <p:txBody>
          <a:bodyPr/>
          <a:lstStyle/>
          <a:p>
            <a:r>
              <a:rPr lang="el-GR" dirty="0"/>
              <a:t>Πως αντιλαμβανόμαστε το χρώμα</a:t>
            </a:r>
          </a:p>
        </p:txBody>
      </p:sp>
      <p:sp>
        <p:nvSpPr>
          <p:cNvPr id="3" name="Θέση περιεχομένου 2">
            <a:extLst>
              <a:ext uri="{FF2B5EF4-FFF2-40B4-BE49-F238E27FC236}">
                <a16:creationId xmlns:a16="http://schemas.microsoft.com/office/drawing/2014/main" id="{895DDA04-1ED4-633C-6280-55B7F38B1D3E}"/>
              </a:ext>
            </a:extLst>
          </p:cNvPr>
          <p:cNvSpPr>
            <a:spLocks noGrp="1"/>
          </p:cNvSpPr>
          <p:nvPr>
            <p:ph idx="1"/>
          </p:nvPr>
        </p:nvSpPr>
        <p:spPr>
          <a:xfrm>
            <a:off x="1370013" y="1628800"/>
            <a:ext cx="7313612" cy="4114800"/>
          </a:xfrm>
        </p:spPr>
        <p:txBody>
          <a:bodyPr/>
          <a:lstStyle/>
          <a:p>
            <a:r>
              <a:rPr lang="el-GR" sz="1800" dirty="0"/>
              <a:t>Στο πίσω μέρος του ματιού μας υπάρχει ένας ιστός που ονομάζεται αμφιβληστροειδής. </a:t>
            </a:r>
            <a:endParaRPr lang="en-GB" sz="1800" dirty="0"/>
          </a:p>
          <a:p>
            <a:r>
              <a:rPr lang="el-GR" sz="1800" dirty="0"/>
              <a:t>Η λειτουργία της όρασης εξαρτάται από τα φωτοευαίσθητα κύτταρα του αμφιβληστροειδή χιτώνα, τα </a:t>
            </a:r>
            <a:r>
              <a:rPr lang="el-GR" sz="1800" dirty="0" err="1"/>
              <a:t>κωνία</a:t>
            </a:r>
            <a:r>
              <a:rPr lang="el-GR" sz="1800" dirty="0"/>
              <a:t> και τα ραβδία.</a:t>
            </a:r>
          </a:p>
          <a:p>
            <a:r>
              <a:rPr lang="el-GR" sz="1800" dirty="0"/>
              <a:t>Αυτοί οι </a:t>
            </a:r>
            <a:r>
              <a:rPr lang="el-GR" sz="1800" dirty="0" err="1"/>
              <a:t>φωτοϋποδοχείς</a:t>
            </a:r>
            <a:r>
              <a:rPr lang="el-GR" sz="1800" dirty="0"/>
              <a:t> είναι από τα πιο πολύπλοκα αισθητήρια κύτταρα που έχουμε και χωρίζονται σε δυο τύπους: Τα ραβδία και τα </a:t>
            </a:r>
            <a:r>
              <a:rPr lang="el-GR" sz="1800" dirty="0" err="1"/>
              <a:t>κωνία</a:t>
            </a:r>
            <a:endParaRPr lang="el-GR" sz="1800" dirty="0"/>
          </a:p>
          <a:p>
            <a:endParaRPr lang="el-GR" dirty="0"/>
          </a:p>
          <a:p>
            <a:endParaRPr lang="el-GR" dirty="0"/>
          </a:p>
        </p:txBody>
      </p:sp>
      <p:pic>
        <p:nvPicPr>
          <p:cNvPr id="7" name="Εικόνα 6">
            <a:extLst>
              <a:ext uri="{FF2B5EF4-FFF2-40B4-BE49-F238E27FC236}">
                <a16:creationId xmlns:a16="http://schemas.microsoft.com/office/drawing/2014/main" id="{EB8BA858-15EC-0164-EC30-834D8F62B9B8}"/>
              </a:ext>
            </a:extLst>
          </p:cNvPr>
          <p:cNvPicPr>
            <a:picLocks noChangeAspect="1"/>
          </p:cNvPicPr>
          <p:nvPr/>
        </p:nvPicPr>
        <p:blipFill>
          <a:blip r:embed="rId2"/>
          <a:stretch>
            <a:fillRect/>
          </a:stretch>
        </p:blipFill>
        <p:spPr>
          <a:xfrm>
            <a:off x="2987824" y="4132203"/>
            <a:ext cx="3528392" cy="2725797"/>
          </a:xfrm>
          <a:prstGeom prst="rect">
            <a:avLst/>
          </a:prstGeom>
        </p:spPr>
      </p:pic>
    </p:spTree>
    <p:extLst>
      <p:ext uri="{BB962C8B-B14F-4D97-AF65-F5344CB8AC3E}">
        <p14:creationId xmlns:p14="http://schemas.microsoft.com/office/powerpoint/2010/main" val="17297571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483AE9-837B-9979-4003-1079E1350410}"/>
              </a:ext>
            </a:extLst>
          </p:cNvPr>
          <p:cNvSpPr>
            <a:spLocks noGrp="1"/>
          </p:cNvSpPr>
          <p:nvPr>
            <p:ph type="title"/>
          </p:nvPr>
        </p:nvSpPr>
        <p:spPr/>
        <p:txBody>
          <a:bodyPr/>
          <a:lstStyle/>
          <a:p>
            <a:r>
              <a:rPr lang="el-GR" dirty="0"/>
              <a:t>Ραβδία και </a:t>
            </a:r>
            <a:r>
              <a:rPr lang="el-GR" dirty="0" err="1"/>
              <a:t>κωνία</a:t>
            </a:r>
            <a:endParaRPr lang="el-GR" dirty="0"/>
          </a:p>
        </p:txBody>
      </p:sp>
      <p:sp>
        <p:nvSpPr>
          <p:cNvPr id="3" name="Θέση περιεχομένου 2">
            <a:extLst>
              <a:ext uri="{FF2B5EF4-FFF2-40B4-BE49-F238E27FC236}">
                <a16:creationId xmlns:a16="http://schemas.microsoft.com/office/drawing/2014/main" id="{8C830F5C-5EAD-F35D-F8B3-E82558DB5F42}"/>
              </a:ext>
            </a:extLst>
          </p:cNvPr>
          <p:cNvSpPr>
            <a:spLocks noGrp="1"/>
          </p:cNvSpPr>
          <p:nvPr>
            <p:ph idx="1"/>
          </p:nvPr>
        </p:nvSpPr>
        <p:spPr/>
        <p:txBody>
          <a:bodyPr/>
          <a:lstStyle/>
          <a:p>
            <a:r>
              <a:rPr lang="el-GR" sz="2000" dirty="0"/>
              <a:t>Α) τα ραβδία, περίπου 120 – 140 εκατομμύρια ράβδους προσαρμοσμένες για την αντίληψη του αμυδρού φωτός και της νυχτερινής όρασης.</a:t>
            </a:r>
          </a:p>
          <a:p>
            <a:endParaRPr lang="el-GR" sz="2000" dirty="0"/>
          </a:p>
          <a:p>
            <a:r>
              <a:rPr lang="el-GR" sz="2000" dirty="0"/>
              <a:t>Β) τα </a:t>
            </a:r>
            <a:r>
              <a:rPr lang="el-GR" sz="2000" dirty="0" err="1"/>
              <a:t>κωνία</a:t>
            </a:r>
            <a:r>
              <a:rPr lang="el-GR" sz="2000" dirty="0"/>
              <a:t>, περίπου 6 – 7 εκατομμύρια κωνοειδείς ράβδους, προσαρμοσμένες να αντιλαμβάνονται τη φωτεινότητα του φωτός της ημέρας και να το αναλύουν σε χρώματα. </a:t>
            </a:r>
          </a:p>
          <a:p>
            <a:r>
              <a:rPr lang="el-GR" sz="2000" dirty="0"/>
              <a:t>Τα </a:t>
            </a:r>
            <a:r>
              <a:rPr lang="el-GR" sz="2000" dirty="0" err="1"/>
              <a:t>κωνία</a:t>
            </a:r>
            <a:r>
              <a:rPr lang="el-GR" sz="2000" dirty="0"/>
              <a:t> διαχωρίζονται σε τρεις τύπους ή άλλως φασματικές κατηγορίες</a:t>
            </a:r>
            <a:r>
              <a:rPr lang="en-GB" sz="2000" dirty="0"/>
              <a:t>:</a:t>
            </a:r>
            <a:r>
              <a:rPr lang="el-GR" sz="2000" dirty="0"/>
              <a:t> αυτά που αντιλαμβάνονται </a:t>
            </a:r>
            <a:r>
              <a:rPr lang="el-GR" sz="2000" b="1" dirty="0"/>
              <a:t>την κόκκινη ακτινοβολία</a:t>
            </a:r>
            <a:r>
              <a:rPr lang="el-GR" sz="2000" dirty="0"/>
              <a:t>, αυτά που λειτουργούν με την επίδραση </a:t>
            </a:r>
            <a:r>
              <a:rPr lang="el-GR" sz="2000" b="1" dirty="0"/>
              <a:t>της πράσινης ακτινοβολίας </a:t>
            </a:r>
            <a:r>
              <a:rPr lang="el-GR" sz="2000" dirty="0"/>
              <a:t>και αυτά που ερεθίζονται </a:t>
            </a:r>
            <a:r>
              <a:rPr lang="el-GR" sz="2000" b="1" dirty="0"/>
              <a:t>από την μπλε </a:t>
            </a:r>
            <a:r>
              <a:rPr lang="el-GR" sz="2000" b="1" dirty="0" err="1"/>
              <a:t>ακτονοβολία</a:t>
            </a:r>
            <a:r>
              <a:rPr lang="el-GR" sz="2000" dirty="0"/>
              <a:t>.</a:t>
            </a:r>
          </a:p>
          <a:p>
            <a:endParaRPr lang="el-GR" dirty="0"/>
          </a:p>
        </p:txBody>
      </p:sp>
    </p:spTree>
    <p:extLst>
      <p:ext uri="{BB962C8B-B14F-4D97-AF65-F5344CB8AC3E}">
        <p14:creationId xmlns:p14="http://schemas.microsoft.com/office/powerpoint/2010/main" val="14071893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FF6CFC-2F74-56EE-2D8E-1A15D1DBEAB8}"/>
              </a:ext>
            </a:extLst>
          </p:cNvPr>
          <p:cNvSpPr>
            <a:spLocks noGrp="1"/>
          </p:cNvSpPr>
          <p:nvPr>
            <p:ph type="title"/>
          </p:nvPr>
        </p:nvSpPr>
        <p:spPr/>
        <p:txBody>
          <a:bodyPr/>
          <a:lstStyle/>
          <a:p>
            <a:r>
              <a:rPr lang="el-GR" dirty="0"/>
              <a:t>Αμφιβληστροειδής, </a:t>
            </a:r>
            <a:r>
              <a:rPr lang="el-GR" dirty="0" err="1"/>
              <a:t>κωνία</a:t>
            </a:r>
            <a:r>
              <a:rPr lang="el-GR" dirty="0"/>
              <a:t> και ραβδία</a:t>
            </a:r>
          </a:p>
        </p:txBody>
      </p:sp>
      <p:pic>
        <p:nvPicPr>
          <p:cNvPr id="4" name="Εικόνα 3">
            <a:extLst>
              <a:ext uri="{FF2B5EF4-FFF2-40B4-BE49-F238E27FC236}">
                <a16:creationId xmlns:a16="http://schemas.microsoft.com/office/drawing/2014/main" id="{8DBB2A6A-7FBD-4756-B76A-9928461902B3}"/>
              </a:ext>
            </a:extLst>
          </p:cNvPr>
          <p:cNvPicPr>
            <a:picLocks noChangeAspect="1"/>
          </p:cNvPicPr>
          <p:nvPr/>
        </p:nvPicPr>
        <p:blipFill>
          <a:blip r:embed="rId2"/>
          <a:stretch>
            <a:fillRect/>
          </a:stretch>
        </p:blipFill>
        <p:spPr>
          <a:xfrm>
            <a:off x="1547664" y="1988840"/>
            <a:ext cx="6457950" cy="4248150"/>
          </a:xfrm>
          <a:prstGeom prst="rect">
            <a:avLst/>
          </a:prstGeom>
        </p:spPr>
      </p:pic>
    </p:spTree>
    <p:extLst>
      <p:ext uri="{BB962C8B-B14F-4D97-AF65-F5344CB8AC3E}">
        <p14:creationId xmlns:p14="http://schemas.microsoft.com/office/powerpoint/2010/main" val="12179115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1AF0FA-A756-1B3B-68BD-45A23B0DAE1B}"/>
              </a:ext>
            </a:extLst>
          </p:cNvPr>
          <p:cNvSpPr>
            <a:spLocks noGrp="1"/>
          </p:cNvSpPr>
          <p:nvPr>
            <p:ph type="title"/>
          </p:nvPr>
        </p:nvSpPr>
        <p:spPr>
          <a:xfrm>
            <a:off x="1331640" y="2132856"/>
            <a:ext cx="7313612" cy="1143000"/>
          </a:xfrm>
        </p:spPr>
        <p:txBody>
          <a:bodyPr/>
          <a:lstStyle/>
          <a:p>
            <a:r>
              <a:rPr lang="el-GR" dirty="0"/>
              <a:t>Πως βλέπουμε τα χρώματα</a:t>
            </a:r>
            <a:br>
              <a:rPr lang="el-GR" dirty="0"/>
            </a:br>
            <a:r>
              <a:rPr lang="el-GR" dirty="0"/>
              <a:t>Σχετικά βίντεο</a:t>
            </a:r>
          </a:p>
        </p:txBody>
      </p:sp>
    </p:spTree>
    <p:extLst>
      <p:ext uri="{BB962C8B-B14F-4D97-AF65-F5344CB8AC3E}">
        <p14:creationId xmlns:p14="http://schemas.microsoft.com/office/powerpoint/2010/main" val="25355757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566904-116D-C6E5-7756-8F69CA9F49C2}"/>
              </a:ext>
            </a:extLst>
          </p:cNvPr>
          <p:cNvSpPr>
            <a:spLocks noGrp="1"/>
          </p:cNvSpPr>
          <p:nvPr>
            <p:ph type="title"/>
          </p:nvPr>
        </p:nvSpPr>
        <p:spPr/>
        <p:txBody>
          <a:bodyPr/>
          <a:lstStyle/>
          <a:p>
            <a:r>
              <a:rPr lang="el-GR" dirty="0"/>
              <a:t>Πως βλέπουμε το χρώμα</a:t>
            </a:r>
          </a:p>
        </p:txBody>
      </p:sp>
      <p:pic>
        <p:nvPicPr>
          <p:cNvPr id="4" name="Ηλεκτρονικά πολυμέσα 3" title="How we see color - Colm Kelleher">
            <a:hlinkClick r:id="" action="ppaction://media"/>
            <a:extLst>
              <a:ext uri="{FF2B5EF4-FFF2-40B4-BE49-F238E27FC236}">
                <a16:creationId xmlns:a16="http://schemas.microsoft.com/office/drawing/2014/main" id="{FC53D60E-0642-742E-141D-4F57CFFCD505}"/>
              </a:ext>
            </a:extLst>
          </p:cNvPr>
          <p:cNvPicPr>
            <a:picLocks noGrp="1" noRot="1" noChangeAspect="1"/>
          </p:cNvPicPr>
          <p:nvPr>
            <p:ph idx="1"/>
            <a:videoFile r:link="rId1"/>
          </p:nvPr>
        </p:nvPicPr>
        <p:blipFill>
          <a:blip r:embed="rId3"/>
          <a:stretch>
            <a:fillRect/>
          </a:stretch>
        </p:blipFill>
        <p:spPr>
          <a:xfrm>
            <a:off x="4075113" y="3346450"/>
            <a:ext cx="1905000" cy="1076325"/>
          </a:xfrm>
          <a:prstGeom prst="rect">
            <a:avLst/>
          </a:prstGeom>
        </p:spPr>
      </p:pic>
    </p:spTree>
    <p:extLst>
      <p:ext uri="{BB962C8B-B14F-4D97-AF65-F5344CB8AC3E}">
        <p14:creationId xmlns:p14="http://schemas.microsoft.com/office/powerpoint/2010/main" val="321732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4748</TotalTime>
  <Words>5817</Words>
  <Application>Microsoft Office PowerPoint</Application>
  <PresentationFormat>Προβολή στην οθόνη (4:3)</PresentationFormat>
  <Paragraphs>581</Paragraphs>
  <Slides>132</Slides>
  <Notes>23</Notes>
  <HiddenSlides>0</HiddenSlides>
  <MMClips>3</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132</vt:i4>
      </vt:variant>
    </vt:vector>
  </HeadingPairs>
  <TitlesOfParts>
    <vt:vector size="144" baseType="lpstr">
      <vt:lpstr>Arial</vt:lpstr>
      <vt:lpstr>Calibri</vt:lpstr>
      <vt:lpstr>Helvetica</vt:lpstr>
      <vt:lpstr>HelveticaNeueLTW1G-Bd</vt:lpstr>
      <vt:lpstr>HelveticaNeueLTW1G-Lt</vt:lpstr>
      <vt:lpstr>Noto Sans Symbols</vt:lpstr>
      <vt:lpstr>Source Sans Pro</vt:lpstr>
      <vt:lpstr>Times New Roman</vt:lpstr>
      <vt:lpstr>Verdana</vt:lpstr>
      <vt:lpstr>Wingdings</vt:lpstr>
      <vt:lpstr>YouTube Sans</vt:lpstr>
      <vt:lpstr>Eclipse</vt:lpstr>
      <vt:lpstr>Hardware- Υλικό Υπολογιστή</vt:lpstr>
      <vt:lpstr>Παρουσίαση του PowerPoint</vt:lpstr>
      <vt:lpstr>Υλικό-Λογισμικό</vt:lpstr>
      <vt:lpstr>Ψηφιακά Δεδομένα</vt:lpstr>
      <vt:lpstr>Ο υπολογιστής σας Το δυαδικό σύστημα: Η γλώσσα των υπολογιστών  </vt:lpstr>
      <vt:lpstr>Παρουσίαση του PowerPoint</vt:lpstr>
      <vt:lpstr>Ο υπολογιστής σας Τύποι υπολογιστών </vt:lpstr>
      <vt:lpstr>Ο υπολογιστής σας Τύποι υπολογιστών </vt:lpstr>
      <vt:lpstr>Ο υπολογιστής σας Τύποι υπολογιστών </vt:lpstr>
      <vt:lpstr>Ο υπολογιστής σας Τύποι υπολογιστών </vt:lpstr>
      <vt:lpstr>Άλλοι τύποι υπολογιστών περιλαμβάνουν: </vt:lpstr>
      <vt:lpstr>Δομή  Η/Υ</vt:lpstr>
      <vt:lpstr>Θύρες</vt:lpstr>
      <vt:lpstr>   Περιφερειακές συσκευές</vt:lpstr>
      <vt:lpstr>Παρουσίαση του PowerPoint</vt:lpstr>
      <vt:lpstr>Συσκευές εισόδου Φυσικά πληκτρολόγια και οθόνες αφής</vt:lpstr>
      <vt:lpstr>Συσκευές εισόδου Ποντίκια και άλλες συσκευές κατάδειξης </vt:lpstr>
      <vt:lpstr>Συσκευές εισόδου Είσοδος εικόνας, ήχου και αισθητήρων</vt:lpstr>
      <vt:lpstr>Συσκευές εισόδου Είσοδος εικόνας, ήχου και αισθητήρων (</vt:lpstr>
      <vt:lpstr>Συσκευές εξόδου Έξοδος εικόνας και ήχου </vt:lpstr>
      <vt:lpstr>Συσκευές εξόδου Έξοδος εικόνας και ήχου </vt:lpstr>
      <vt:lpstr>Συσκευές εξόδου Έξοδος εικόνας και ήχου </vt:lpstr>
      <vt:lpstr>Συσκευές εξόδου Έξοδος εικόνας και ήχου </vt:lpstr>
      <vt:lpstr>Συσκευές εξόδου Εκτυπωτές </vt:lpstr>
      <vt:lpstr>Συσκευές εξόδου Εκτυπωτές (2 από 2) (Στόχος 2.8)</vt:lpstr>
      <vt:lpstr>Μητρική πλακέτα</vt:lpstr>
      <vt:lpstr>Μητρική Πλακέτα</vt:lpstr>
      <vt:lpstr>Μητρική Πλακέτα-MotherBoard</vt:lpstr>
      <vt:lpstr>Παρουσίαση του PowerPoint</vt:lpstr>
      <vt:lpstr>CPU και RAM</vt:lpstr>
      <vt:lpstr>Κεντρική Μονάδα Επεξεργασίας ΚΜΕ</vt:lpstr>
      <vt:lpstr>CPU</vt:lpstr>
      <vt:lpstr>Επεξεργασία και μνήμη στη μητρική κάρτα Επεξεργασία</vt:lpstr>
      <vt:lpstr>Επιμέρους μέρη</vt:lpstr>
      <vt:lpstr>Μνήμες (RAM &amp; ROM)</vt:lpstr>
      <vt:lpstr>Κύρια μνήμη-RAM (random access memory)</vt:lpstr>
      <vt:lpstr>Κύρια μνήμη-RAM</vt:lpstr>
      <vt:lpstr>Κύρια μνήμη-RAM</vt:lpstr>
      <vt:lpstr>RAM </vt:lpstr>
      <vt:lpstr>CPU &amp; RAM</vt:lpstr>
      <vt:lpstr>Παρουσίαση του PowerPoint</vt:lpstr>
      <vt:lpstr>Μνήμη ROM</vt:lpstr>
      <vt:lpstr>Παρουσίαση του PowerPoint</vt:lpstr>
      <vt:lpstr>Μονάδες αποθήκευσης δεδομένων η βοηθητικές μνήμες</vt:lpstr>
      <vt:lpstr>Βοηθητικές Μνήμες</vt:lpstr>
      <vt:lpstr>Αποθήκευση δεδομένων και πληροφοριών Σκληροί δίσκοι</vt:lpstr>
      <vt:lpstr>Παρουσίαση του PowerPoint</vt:lpstr>
      <vt:lpstr>Βοηθητικές Μνήμες</vt:lpstr>
      <vt:lpstr>Σκληρός Δίσκος</vt:lpstr>
      <vt:lpstr>Σκληρός Δίσκος</vt:lpstr>
      <vt:lpstr>Εικόνα από σκληρό δίσκο</vt:lpstr>
      <vt:lpstr>To εσωτερικό ενός δίσκου</vt:lpstr>
      <vt:lpstr>Τρόποι σύνδεσης Σκληρών δίσκων </vt:lpstr>
      <vt:lpstr>Parallel ATA (PATA), IDE cable</vt:lpstr>
      <vt:lpstr>Serial ATA (SATA)</vt:lpstr>
      <vt:lpstr>SSD disks –Τεχνολογία Flash Drives</vt:lpstr>
      <vt:lpstr>SSD δίσκοι (Solid state Drive)</vt:lpstr>
      <vt:lpstr>Τύποι SSD</vt:lpstr>
      <vt:lpstr>Εξωτερικές μονάδες αποθήκευσης δεδομένων</vt:lpstr>
      <vt:lpstr>Αποθήκευση δεδομένων και πληροφοριών Αποθήκευση σε μέσα flash</vt:lpstr>
      <vt:lpstr>Αποθήκευση δεδομένων και πληροφοριών Αποθήκευση σε μέσα flash</vt:lpstr>
      <vt:lpstr>Οδηγοί Δισκετών (δεν υπάρχουν πλέον)</vt:lpstr>
      <vt:lpstr>Πηγές</vt:lpstr>
      <vt:lpstr>Οπτικοί Δίσκοι</vt:lpstr>
      <vt:lpstr>CD-R</vt:lpstr>
      <vt:lpstr>DVD</vt:lpstr>
      <vt:lpstr>Οπτικοί δίσκοι CD-DVD</vt:lpstr>
      <vt:lpstr>Επιφάνεια οπτικού δίσκου</vt:lpstr>
      <vt:lpstr>Επιφάνεια του οπτικού δίσκου</vt:lpstr>
      <vt:lpstr>Κάρτες Επέκτασης</vt:lpstr>
      <vt:lpstr>Κάρτες επέκτασης ενσωματωμένες στην μητρική</vt:lpstr>
      <vt:lpstr>Κάρτα γραφικών</vt:lpstr>
      <vt:lpstr>Κάρτα γραφικών</vt:lpstr>
      <vt:lpstr>Κάρτα γραφικών</vt:lpstr>
      <vt:lpstr>Κάρτα γραφικών</vt:lpstr>
      <vt:lpstr>Παλαιότερα οι ανάγκες ήταν μικρότερες…</vt:lpstr>
      <vt:lpstr>Κάρτες γραφικών</vt:lpstr>
      <vt:lpstr>Κάρτες γραφικών</vt:lpstr>
      <vt:lpstr>Graphics Card</vt:lpstr>
      <vt:lpstr>Κάρτα γραφικών</vt:lpstr>
      <vt:lpstr>Κάρτες γραφικών</vt:lpstr>
      <vt:lpstr>Κάρτα Ήχου</vt:lpstr>
      <vt:lpstr>Κάρτες Ήχου</vt:lpstr>
      <vt:lpstr>Κάρτα δικτύου</vt:lpstr>
      <vt:lpstr>Κάρτα δικτύου</vt:lpstr>
      <vt:lpstr>Κάρτα δικτύου</vt:lpstr>
      <vt:lpstr>Κάρτα δικτύου</vt:lpstr>
      <vt:lpstr>Ασύρματη κάρτα δικτύου</vt:lpstr>
      <vt:lpstr>WAP (wireless access point)</vt:lpstr>
      <vt:lpstr>Κάρτα τηλεόρασης</vt:lpstr>
      <vt:lpstr>Οθόνες</vt:lpstr>
      <vt:lpstr>Αλλα πριν από αυτό ας μιλήσουμε για το πως αντιλαμβανόμαστε το χρώμα</vt:lpstr>
      <vt:lpstr>Παρουσίαση του PowerPoint</vt:lpstr>
      <vt:lpstr>Παρουσίαση του PowerPoint</vt:lpstr>
      <vt:lpstr>Πως αντιλαμβανόμαστε το χρώμα</vt:lpstr>
      <vt:lpstr>Ραβδία και κωνία</vt:lpstr>
      <vt:lpstr>Αμφιβληστροειδής, κωνία και ραβδία</vt:lpstr>
      <vt:lpstr>Πως βλέπουμε τα χρώματα Σχετικά βίντεο</vt:lpstr>
      <vt:lpstr>Πως βλέπουμε το χρώμα</vt:lpstr>
      <vt:lpstr>Πως αντιλαμβανόμαστε το χρώμα - Βίντεο</vt:lpstr>
      <vt:lpstr>Οθόνες Η/Υ</vt:lpstr>
      <vt:lpstr>CRT</vt:lpstr>
      <vt:lpstr>CRT (παλαιότερες οθόνες)</vt:lpstr>
      <vt:lpstr>CRT</vt:lpstr>
      <vt:lpstr>LCD Οθόνες</vt:lpstr>
      <vt:lpstr>LCD</vt:lpstr>
      <vt:lpstr>LCD</vt:lpstr>
      <vt:lpstr>Υπο-εικονοστοιχεία - Sub-Pixels</vt:lpstr>
      <vt:lpstr>LCD Videos</vt:lpstr>
      <vt:lpstr>LCD</vt:lpstr>
      <vt:lpstr>Χαρακτηριστικά Οθονών</vt:lpstr>
      <vt:lpstr>Εικονοστοιχεία</vt:lpstr>
      <vt:lpstr>Μέγεθος οθόνης</vt:lpstr>
      <vt:lpstr>Εκτυπωτές</vt:lpstr>
      <vt:lpstr>Συσκευές εξόδου Εκτυπωτές </vt:lpstr>
      <vt:lpstr>Ψεκασμού</vt:lpstr>
      <vt:lpstr>Lazer</vt:lpstr>
      <vt:lpstr>Παρουσίαση του PowerPoint</vt:lpstr>
      <vt:lpstr>Παρουσίαση του PowerPoint</vt:lpstr>
      <vt:lpstr>Lazer</vt:lpstr>
      <vt:lpstr>Πλεονεκτήματα - μειονεκτήματα</vt:lpstr>
      <vt:lpstr>Inkjet</vt:lpstr>
      <vt:lpstr>Inkjet</vt:lpstr>
      <vt:lpstr>CMYK vs RGB</vt:lpstr>
      <vt:lpstr>Παρουσίαση του PowerPoint</vt:lpstr>
      <vt:lpstr>Παρουσίαση του PowerPoint</vt:lpstr>
      <vt:lpstr>Πως δουλεύουν οι εκτυπωτές (lazer &amp; Inkjet)</vt:lpstr>
      <vt:lpstr>Σαρωτές</vt:lpstr>
      <vt:lpstr>Σαρωτές</vt:lpstr>
      <vt:lpstr>Σαρωτές</vt:lpstr>
      <vt:lpstr>Σαρωτές</vt:lpstr>
      <vt:lpstr>Άλλοι τύποι Σαρωτών</vt:lpstr>
    </vt:vector>
  </TitlesOfParts>
  <Company>TEI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Alex</dc:creator>
  <cp:lastModifiedBy>ΚΛΕΦΤΟΔΗΜΟΣ ΑΛΕΞΑΝΔΡΟΣ</cp:lastModifiedBy>
  <cp:revision>122</cp:revision>
  <dcterms:created xsi:type="dcterms:W3CDTF">2012-10-16T07:00:28Z</dcterms:created>
  <dcterms:modified xsi:type="dcterms:W3CDTF">2024-11-01T11:44:13Z</dcterms:modified>
</cp:coreProperties>
</file>