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bin" ContentType="application/vnd.openxmlformats-officedocument.oleObject"/>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81"/>
  </p:notesMasterIdLst>
  <p:sldIdLst>
    <p:sldId id="256" r:id="rId4"/>
    <p:sldId id="257" r:id="rId5"/>
    <p:sldId id="258" r:id="rId6"/>
    <p:sldId id="365" r:id="rId7"/>
    <p:sldId id="366" r:id="rId8"/>
    <p:sldId id="261" r:id="rId9"/>
    <p:sldId id="262" r:id="rId10"/>
    <p:sldId id="263" r:id="rId11"/>
    <p:sldId id="264" r:id="rId12"/>
    <p:sldId id="265" r:id="rId13"/>
    <p:sldId id="367" r:id="rId14"/>
    <p:sldId id="373" r:id="rId15"/>
    <p:sldId id="268" r:id="rId16"/>
    <p:sldId id="372"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303" r:id="rId42"/>
    <p:sldId id="304" r:id="rId43"/>
    <p:sldId id="305" r:id="rId44"/>
    <p:sldId id="306" r:id="rId45"/>
    <p:sldId id="352"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84" r:id="rId76"/>
    <p:sldId id="336" r:id="rId77"/>
    <p:sldId id="341" r:id="rId78"/>
    <p:sldId id="344" r:id="rId79"/>
    <p:sldId id="345" r:id="rId80"/>
  </p:sldIdLst>
  <p:sldSz cx="9144000" cy="6858000" type="screen4x3"/>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1pPr>
    <a:lvl2pPr marL="742950" indent="-28575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2pPr>
    <a:lvl3pPr marL="11430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3pPr>
    <a:lvl4pPr marL="16002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4pPr>
    <a:lvl5pPr marL="20574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5pPr>
    <a:lvl6pPr marL="2286000" algn="l" defTabSz="914400" rtl="0" eaLnBrk="1" latinLnBrk="0" hangingPunct="1">
      <a:defRPr kern="1200">
        <a:solidFill>
          <a:schemeClr val="bg1"/>
        </a:solidFill>
        <a:latin typeface="Arial" charset="0"/>
        <a:ea typeface="Microsoft YaHei" pitchFamily="34" charset="-122"/>
        <a:cs typeface="+mn-cs"/>
      </a:defRPr>
    </a:lvl6pPr>
    <a:lvl7pPr marL="2743200" algn="l" defTabSz="914400" rtl="0" eaLnBrk="1" latinLnBrk="0" hangingPunct="1">
      <a:defRPr kern="1200">
        <a:solidFill>
          <a:schemeClr val="bg1"/>
        </a:solidFill>
        <a:latin typeface="Arial" charset="0"/>
        <a:ea typeface="Microsoft YaHei" pitchFamily="34" charset="-122"/>
        <a:cs typeface="+mn-cs"/>
      </a:defRPr>
    </a:lvl7pPr>
    <a:lvl8pPr marL="3200400" algn="l" defTabSz="914400" rtl="0" eaLnBrk="1" latinLnBrk="0" hangingPunct="1">
      <a:defRPr kern="1200">
        <a:solidFill>
          <a:schemeClr val="bg1"/>
        </a:solidFill>
        <a:latin typeface="Arial" charset="0"/>
        <a:ea typeface="Microsoft YaHei" pitchFamily="34" charset="-122"/>
        <a:cs typeface="+mn-cs"/>
      </a:defRPr>
    </a:lvl8pPr>
    <a:lvl9pPr marL="3657600" algn="l" defTabSz="914400" rtl="0" eaLnBrk="1" latinLnBrk="0" hangingPunct="1">
      <a:defRPr kern="1200">
        <a:solidFill>
          <a:schemeClr val="bg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presProps" Target="presProps.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p:spPr>
        <p:txBody>
          <a:bodyPr wrap="none" anchor="ctr"/>
          <a:lstStyle/>
          <a:p>
            <a:pPr eaLnBrk="1" hangingPunct="1">
              <a:buClr>
                <a:srgbClr val="000000"/>
              </a:buClr>
              <a:buSzPct val="100000"/>
              <a:buFont typeface="Times New Roman" pitchFamily="18" charset="0"/>
              <a:buNone/>
              <a:defRPr/>
            </a:pPr>
            <a:endParaRPr lang="en-US" altLang="en-US">
              <a:cs typeface="Arial" charset="0"/>
            </a:endParaRPr>
          </a:p>
        </p:txBody>
      </p:sp>
      <p:sp>
        <p:nvSpPr>
          <p:cNvPr id="18435" name="Text Box 2"/>
          <p:cNvSpPr txBox="1">
            <a:spLocks noChangeArrowheads="1"/>
          </p:cNvSpPr>
          <p:nvPr/>
        </p:nvSpPr>
        <p:spPr bwMode="auto">
          <a:xfrm>
            <a:off x="0" y="0"/>
            <a:ext cx="29718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defRPr/>
            </a:pPr>
            <a:endParaRPr lang="en-US" altLang="en-US">
              <a:cs typeface="Arial" charset="0"/>
            </a:endParaRPr>
          </a:p>
        </p:txBody>
      </p:sp>
      <p:sp>
        <p:nvSpPr>
          <p:cNvPr id="4099" name="Rectangle 3"/>
          <p:cNvSpPr>
            <a:spLocks noGrp="1" noChangeArrowheads="1"/>
          </p:cNvSpPr>
          <p:nvPr>
            <p:ph type="dt"/>
          </p:nvPr>
        </p:nvSpPr>
        <p:spPr bwMode="auto">
          <a:xfrm>
            <a:off x="3884613" y="0"/>
            <a:ext cx="2970212"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2" charset="0"/>
                <a:ea typeface="+mn-ea"/>
                <a:cs typeface="Arial" charset="0"/>
              </a:defRPr>
            </a:lvl1pPr>
          </a:lstStyle>
          <a:p>
            <a:pPr>
              <a:defRPr/>
            </a:pPr>
            <a:endParaRPr lang="el-GR"/>
          </a:p>
        </p:txBody>
      </p:sp>
      <p:sp>
        <p:nvSpPr>
          <p:cNvPr id="135173" name="Rectangle 4"/>
          <p:cNvSpPr>
            <a:spLocks noGrp="1" noRot="1" noChangeAspect="1" noChangeArrowheads="1"/>
          </p:cNvSpPr>
          <p:nvPr>
            <p:ph type="sldImg"/>
          </p:nvPr>
        </p:nvSpPr>
        <p:spPr bwMode="auto">
          <a:xfrm>
            <a:off x="1143000" y="685800"/>
            <a:ext cx="4570413" cy="3427413"/>
          </a:xfrm>
          <a:prstGeom prst="rect">
            <a:avLst/>
          </a:prstGeom>
          <a:noFill/>
          <a:ln w="12600" cap="sq">
            <a:solidFill>
              <a:srgbClr val="000000"/>
            </a:solidFill>
            <a:miter lim="800000"/>
            <a:headEnd/>
            <a:tailEnd/>
          </a:ln>
        </p:spPr>
      </p:sp>
      <p:sp>
        <p:nvSpPr>
          <p:cNvPr id="4101" name="Rectangle 5"/>
          <p:cNvSpPr>
            <a:spLocks noGrp="1" noChangeArrowheads="1"/>
          </p:cNvSpPr>
          <p:nvPr>
            <p:ph type="body"/>
          </p:nvPr>
        </p:nvSpPr>
        <p:spPr bwMode="auto">
          <a:xfrm>
            <a:off x="685800" y="4343400"/>
            <a:ext cx="5484813" cy="41132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18439" name="Text Box 6"/>
          <p:cNvSpPr txBox="1">
            <a:spLocks noChangeArrowheads="1"/>
          </p:cNvSpPr>
          <p:nvPr/>
        </p:nvSpPr>
        <p:spPr bwMode="auto">
          <a:xfrm>
            <a:off x="0" y="8685213"/>
            <a:ext cx="29718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defRPr/>
            </a:pPr>
            <a:endParaRPr lang="en-US" altLang="en-US">
              <a:cs typeface="Arial" charset="0"/>
            </a:endParaRPr>
          </a:p>
        </p:txBody>
      </p:sp>
      <p:sp>
        <p:nvSpPr>
          <p:cNvPr id="4103" name="Rectangle 7"/>
          <p:cNvSpPr>
            <a:spLocks noGrp="1" noChangeArrowheads="1"/>
          </p:cNvSpPr>
          <p:nvPr>
            <p:ph type="sldNum"/>
          </p:nvPr>
        </p:nvSpPr>
        <p:spPr bwMode="auto">
          <a:xfrm>
            <a:off x="3884613" y="8685213"/>
            <a:ext cx="2970212"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smtClean="0">
                <a:solidFill>
                  <a:srgbClr val="000000"/>
                </a:solidFill>
                <a:latin typeface="Calibri" pitchFamily="34" charset="0"/>
                <a:cs typeface="Arial" charset="0"/>
              </a:defRPr>
            </a:lvl1pPr>
          </a:lstStyle>
          <a:p>
            <a:pPr>
              <a:defRPr/>
            </a:pPr>
            <a:fld id="{48880592-36E2-4946-A264-4DF6C3AA6C1D}"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7"/>
          <p:cNvSpPr>
            <a:spLocks noGrp="1" noChangeArrowheads="1"/>
          </p:cNvSpPr>
          <p:nvPr>
            <p:ph type="sldNum" sz="quarter"/>
          </p:nvPr>
        </p:nvSpPr>
        <p:spPr>
          <a:noFill/>
          <a:ln/>
        </p:spPr>
        <p:txBody>
          <a:bodyPr/>
          <a:lstStyle/>
          <a:p>
            <a:fld id="{3390D676-09F3-4001-B03E-17BD63C46F58}" type="slidenum">
              <a:rPr lang="el-GR" altLang="en-US"/>
              <a:pPr/>
              <a:t>1</a:t>
            </a:fld>
            <a:endParaRPr lang="el-GR" altLang="en-US"/>
          </a:p>
        </p:txBody>
      </p:sp>
      <p:sp>
        <p:nvSpPr>
          <p:cNvPr id="13619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3619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3619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887C4A9-49FA-4E34-96D7-0A3892BB965C}"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altLang="en-US" sz="120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7"/>
          <p:cNvSpPr>
            <a:spLocks noGrp="1" noChangeArrowheads="1"/>
          </p:cNvSpPr>
          <p:nvPr>
            <p:ph type="sldNum" sz="quarter"/>
          </p:nvPr>
        </p:nvSpPr>
        <p:spPr>
          <a:noFill/>
          <a:ln/>
        </p:spPr>
        <p:txBody>
          <a:bodyPr/>
          <a:lstStyle/>
          <a:p>
            <a:fld id="{2CE723AD-E372-4BAD-B131-0337FEFBBA1B}" type="slidenum">
              <a:rPr lang="el-GR" altLang="en-US"/>
              <a:pPr/>
              <a:t>10</a:t>
            </a:fld>
            <a:endParaRPr lang="el-GR" altLang="en-US"/>
          </a:p>
        </p:txBody>
      </p:sp>
      <p:sp>
        <p:nvSpPr>
          <p:cNvPr id="14541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4541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p:nvPr>
        </p:nvSpPr>
        <p:spPr>
          <a:noFill/>
          <a:ln>
            <a:miter lim="800000"/>
          </a:ln>
        </p:spPr>
        <p:txBody>
          <a:bodyPr/>
          <a:lstStyle/>
          <a:p>
            <a:fld id="{7BD3B0CA-6E42-4BDF-99E6-440424D016E8}" type="slidenum">
              <a:rPr lang="en-US" altLang="el-GR">
                <a:solidFill>
                  <a:schemeClr val="tx1"/>
                </a:solidFill>
              </a:rPr>
              <a:pPr/>
              <a:t>11</a:t>
            </a:fld>
            <a:endParaRPr lang="en-US" altLang="el-GR">
              <a:solidFill>
                <a:schemeClr val="tx1"/>
              </a:solidFill>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spcBef>
                <a:spcPct val="0"/>
              </a:spcBef>
            </a:pPr>
            <a:endParaRPr lang="en-US" altLang="el-GR"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p:nvPr>
        </p:nvSpPr>
        <p:spPr>
          <a:noFill/>
          <a:ln>
            <a:miter lim="800000"/>
          </a:ln>
        </p:spPr>
        <p:txBody>
          <a:bodyPr/>
          <a:lstStyle/>
          <a:p>
            <a:fld id="{A6080372-D61B-41FA-91E5-451475B2167C}" type="slidenum">
              <a:rPr lang="en-US" altLang="el-GR">
                <a:solidFill>
                  <a:schemeClr val="tx1"/>
                </a:solidFill>
              </a:rPr>
              <a:pPr/>
              <a:t>12</a:t>
            </a:fld>
            <a:endParaRPr lang="en-US" altLang="el-GR">
              <a:solidFill>
                <a:schemeClr val="tx1"/>
              </a:solidFill>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spcBef>
                <a:spcPct val="0"/>
              </a:spcBef>
            </a:pPr>
            <a:endParaRPr lang="en-US" altLang="el-G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8482" name="Rectangle 7"/>
          <p:cNvSpPr>
            <a:spLocks noGrp="1" noChangeArrowheads="1"/>
          </p:cNvSpPr>
          <p:nvPr>
            <p:ph type="sldNum" sz="quarter"/>
          </p:nvPr>
        </p:nvSpPr>
        <p:spPr>
          <a:noFill/>
          <a:ln/>
        </p:spPr>
        <p:txBody>
          <a:bodyPr/>
          <a:lstStyle/>
          <a:p>
            <a:fld id="{2D143CA3-2AFC-4559-AE30-509D44A6F993}" type="slidenum">
              <a:rPr lang="el-GR" altLang="en-US"/>
              <a:pPr/>
              <a:t>13</a:t>
            </a:fld>
            <a:endParaRPr lang="el-GR" altLang="en-US"/>
          </a:p>
        </p:txBody>
      </p:sp>
      <p:sp>
        <p:nvSpPr>
          <p:cNvPr id="148483"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ABF183F-AF21-402A-A0DE-74E4B8CE4233}"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altLang="en-US" sz="1200">
              <a:solidFill>
                <a:srgbClr val="000000"/>
              </a:solidFill>
              <a:latin typeface="Calibri" pitchFamily="34" charset="0"/>
            </a:endParaRPr>
          </a:p>
        </p:txBody>
      </p:sp>
      <p:sp>
        <p:nvSpPr>
          <p:cNvPr id="14848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48485"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7"/>
          <p:cNvSpPr>
            <a:spLocks noGrp="1" noChangeArrowheads="1"/>
          </p:cNvSpPr>
          <p:nvPr>
            <p:ph type="sldNum" sz="quarter"/>
          </p:nvPr>
        </p:nvSpPr>
        <p:spPr>
          <a:noFill/>
          <a:ln/>
        </p:spPr>
        <p:txBody>
          <a:bodyPr/>
          <a:lstStyle/>
          <a:p>
            <a:fld id="{C1021EEF-D8C2-4399-87C6-48E49E900248}" type="slidenum">
              <a:rPr lang="el-GR" altLang="en-US"/>
              <a:pPr/>
              <a:t>14</a:t>
            </a:fld>
            <a:endParaRPr lang="el-GR" altLang="en-US"/>
          </a:p>
        </p:txBody>
      </p:sp>
      <p:sp>
        <p:nvSpPr>
          <p:cNvPr id="14950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4950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30" name="Rectangle 7"/>
          <p:cNvSpPr>
            <a:spLocks noGrp="1" noChangeArrowheads="1"/>
          </p:cNvSpPr>
          <p:nvPr>
            <p:ph type="sldNum" sz="quarter"/>
          </p:nvPr>
        </p:nvSpPr>
        <p:spPr>
          <a:noFill/>
          <a:ln/>
        </p:spPr>
        <p:txBody>
          <a:bodyPr/>
          <a:lstStyle/>
          <a:p>
            <a:fld id="{B3C0FE6C-3285-44D7-9339-6154C7172077}" type="slidenum">
              <a:rPr lang="el-GR" altLang="en-US"/>
              <a:pPr/>
              <a:t>15</a:t>
            </a:fld>
            <a:endParaRPr lang="el-GR" altLang="en-US"/>
          </a:p>
        </p:txBody>
      </p:sp>
      <p:sp>
        <p:nvSpPr>
          <p:cNvPr id="15053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053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1554" name="Rectangle 7"/>
          <p:cNvSpPr>
            <a:spLocks noGrp="1" noChangeArrowheads="1"/>
          </p:cNvSpPr>
          <p:nvPr>
            <p:ph type="sldNum" sz="quarter"/>
          </p:nvPr>
        </p:nvSpPr>
        <p:spPr>
          <a:noFill/>
          <a:ln/>
        </p:spPr>
        <p:txBody>
          <a:bodyPr/>
          <a:lstStyle/>
          <a:p>
            <a:fld id="{2A0A8652-773C-4C31-AC3A-081C5711221F}" type="slidenum">
              <a:rPr lang="el-GR" altLang="en-US"/>
              <a:pPr/>
              <a:t>16</a:t>
            </a:fld>
            <a:endParaRPr lang="el-GR" altLang="en-US"/>
          </a:p>
        </p:txBody>
      </p:sp>
      <p:sp>
        <p:nvSpPr>
          <p:cNvPr id="15155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155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578" name="Rectangle 7"/>
          <p:cNvSpPr>
            <a:spLocks noGrp="1" noChangeArrowheads="1"/>
          </p:cNvSpPr>
          <p:nvPr>
            <p:ph type="sldNum" sz="quarter"/>
          </p:nvPr>
        </p:nvSpPr>
        <p:spPr>
          <a:noFill/>
          <a:ln/>
        </p:spPr>
        <p:txBody>
          <a:bodyPr/>
          <a:lstStyle/>
          <a:p>
            <a:fld id="{F868BFA6-BC29-492A-A5EE-C90EB0B33132}" type="slidenum">
              <a:rPr lang="el-GR" altLang="en-US"/>
              <a:pPr/>
              <a:t>17</a:t>
            </a:fld>
            <a:endParaRPr lang="el-GR" altLang="en-US"/>
          </a:p>
        </p:txBody>
      </p:sp>
      <p:sp>
        <p:nvSpPr>
          <p:cNvPr id="15257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BFA9F7A-3A62-47B5-96D4-DE8900E12FD0}"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GB" altLang="en-US" sz="1200">
              <a:solidFill>
                <a:srgbClr val="000000"/>
              </a:solidFill>
              <a:latin typeface="Calibri" pitchFamily="34" charset="0"/>
            </a:endParaRPr>
          </a:p>
        </p:txBody>
      </p:sp>
      <p:sp>
        <p:nvSpPr>
          <p:cNvPr id="15258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52581"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02" name="Rectangle 7"/>
          <p:cNvSpPr>
            <a:spLocks noGrp="1" noChangeArrowheads="1"/>
          </p:cNvSpPr>
          <p:nvPr>
            <p:ph type="sldNum" sz="quarter"/>
          </p:nvPr>
        </p:nvSpPr>
        <p:spPr>
          <a:noFill/>
          <a:ln/>
        </p:spPr>
        <p:txBody>
          <a:bodyPr/>
          <a:lstStyle/>
          <a:p>
            <a:fld id="{114BF124-0B1D-49C3-954D-EF9442B8D7F7}" type="slidenum">
              <a:rPr lang="el-GR" altLang="en-US"/>
              <a:pPr/>
              <a:t>18</a:t>
            </a:fld>
            <a:endParaRPr lang="el-GR" altLang="en-US"/>
          </a:p>
        </p:txBody>
      </p:sp>
      <p:sp>
        <p:nvSpPr>
          <p:cNvPr id="153603"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3AB8978-C179-4B46-A233-90AD37862D75}"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18</a:t>
            </a:fld>
            <a:endParaRPr lang="en-GB" altLang="en-US" sz="1200">
              <a:solidFill>
                <a:srgbClr val="000000"/>
              </a:solidFill>
              <a:latin typeface="Calibri" pitchFamily="34" charset="0"/>
            </a:endParaRPr>
          </a:p>
        </p:txBody>
      </p:sp>
      <p:sp>
        <p:nvSpPr>
          <p:cNvPr id="15360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53605"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4626" name="Rectangle 7"/>
          <p:cNvSpPr>
            <a:spLocks noGrp="1" noChangeArrowheads="1"/>
          </p:cNvSpPr>
          <p:nvPr>
            <p:ph type="sldNum" sz="quarter"/>
          </p:nvPr>
        </p:nvSpPr>
        <p:spPr>
          <a:noFill/>
          <a:ln/>
        </p:spPr>
        <p:txBody>
          <a:bodyPr/>
          <a:lstStyle/>
          <a:p>
            <a:fld id="{92A63F3C-1886-454B-BB99-F6421BEFC304}" type="slidenum">
              <a:rPr lang="el-GR" altLang="en-US"/>
              <a:pPr/>
              <a:t>19</a:t>
            </a:fld>
            <a:endParaRPr lang="el-GR" altLang="en-US"/>
          </a:p>
        </p:txBody>
      </p:sp>
      <p:sp>
        <p:nvSpPr>
          <p:cNvPr id="15462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462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7"/>
          <p:cNvSpPr>
            <a:spLocks noGrp="1" noChangeArrowheads="1"/>
          </p:cNvSpPr>
          <p:nvPr>
            <p:ph type="sldNum" sz="quarter"/>
          </p:nvPr>
        </p:nvSpPr>
        <p:spPr>
          <a:noFill/>
          <a:ln/>
        </p:spPr>
        <p:txBody>
          <a:bodyPr/>
          <a:lstStyle/>
          <a:p>
            <a:fld id="{1E35018D-ED9C-4D5B-8820-E213D8708A3F}" type="slidenum">
              <a:rPr lang="el-GR" altLang="en-US"/>
              <a:pPr/>
              <a:t>2</a:t>
            </a:fld>
            <a:endParaRPr lang="el-GR" altLang="en-US"/>
          </a:p>
        </p:txBody>
      </p:sp>
      <p:sp>
        <p:nvSpPr>
          <p:cNvPr id="13721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65468DF-EF93-4A06-9755-F37F591B66BE}"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US" altLang="en-US" sz="1200">
              <a:solidFill>
                <a:srgbClr val="000000"/>
              </a:solidFill>
              <a:latin typeface="Calibri" pitchFamily="34" charset="0"/>
              <a:ea typeface="ＭＳ Ｐゴシック" pitchFamily="34" charset="-128"/>
            </a:endParaRPr>
          </a:p>
        </p:txBody>
      </p:sp>
      <p:sp>
        <p:nvSpPr>
          <p:cNvPr id="13722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37221" name="Text Box 3"/>
          <p:cNvSpPr>
            <a:spLocks noGrp="1" noChangeArrowheads="1"/>
          </p:cNvSpPr>
          <p:nvPr>
            <p:ph type="body" idx="1"/>
          </p:nvPr>
        </p:nvSpPr>
        <p:spPr>
          <a:xfrm>
            <a:off x="685800" y="4343400"/>
            <a:ext cx="5486400" cy="4114800"/>
          </a:xfrm>
          <a:noFill/>
          <a:ln w="9360" cap="sq">
            <a:solidFill>
              <a:srgbClr val="000000"/>
            </a:solidFill>
            <a:miter lim="800000"/>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Financial accounting employs a set of accounting standards that provide both broad and specific guidelines that companies should follow when measuring and reporting the information in their financial statements and related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notes.  These guidelines, concepts, principles, and procedures have been developed over time to meet the needs of external users.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Generally, there are two major sets of accounting standards in the world. One set of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accounting standards is the International Financial Reporting Standards (IFRS) and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other is the set of standards issued by standard-setting bodies in the United States, known as generally accepted accounting principles, often abbreviated as GAAP, and pronounced as </a:t>
            </a:r>
            <a:r>
              <a:rPr lang="en-US" altLang="en-US" i="1" smtClean="0">
                <a:latin typeface="Calibri" pitchFamily="34" charset="0"/>
                <a:ea typeface="ＭＳ Ｐゴシック" pitchFamily="34" charset="-128"/>
              </a:rPr>
              <a:t>gap</a:t>
            </a:r>
            <a:r>
              <a:rPr lang="en-US" altLang="en-US" smtClean="0">
                <a:latin typeface="Calibri" pitchFamily="34" charset="0"/>
                <a:ea typeface="ＭＳ Ｐゴシック" pitchFamily="34" charset="-128"/>
              </a:rPr>
              <a: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Rectangle 7"/>
          <p:cNvSpPr>
            <a:spLocks noGrp="1" noChangeArrowheads="1"/>
          </p:cNvSpPr>
          <p:nvPr>
            <p:ph type="sldNum" sz="quarter"/>
          </p:nvPr>
        </p:nvSpPr>
        <p:spPr>
          <a:noFill/>
          <a:ln/>
        </p:spPr>
        <p:txBody>
          <a:bodyPr/>
          <a:lstStyle/>
          <a:p>
            <a:fld id="{BD7978D2-31B8-4B6E-AF29-DE61A99B8AE7}" type="slidenum">
              <a:rPr lang="el-GR" altLang="en-US"/>
              <a:pPr/>
              <a:t>20</a:t>
            </a:fld>
            <a:endParaRPr lang="el-GR" altLang="en-US"/>
          </a:p>
        </p:txBody>
      </p:sp>
      <p:sp>
        <p:nvSpPr>
          <p:cNvPr id="15565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5652"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6674" name="Rectangle 7"/>
          <p:cNvSpPr>
            <a:spLocks noGrp="1" noChangeArrowheads="1"/>
          </p:cNvSpPr>
          <p:nvPr>
            <p:ph type="sldNum" sz="quarter"/>
          </p:nvPr>
        </p:nvSpPr>
        <p:spPr>
          <a:noFill/>
          <a:ln/>
        </p:spPr>
        <p:txBody>
          <a:bodyPr/>
          <a:lstStyle/>
          <a:p>
            <a:fld id="{B60E58EF-E8D5-4D88-BC43-DB462C4CCE0F}" type="slidenum">
              <a:rPr lang="el-GR" altLang="en-US"/>
              <a:pPr/>
              <a:t>21</a:t>
            </a:fld>
            <a:endParaRPr lang="el-GR" altLang="en-US"/>
          </a:p>
        </p:txBody>
      </p:sp>
      <p:sp>
        <p:nvSpPr>
          <p:cNvPr id="15667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6676"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698" name="Rectangle 7"/>
          <p:cNvSpPr>
            <a:spLocks noGrp="1" noChangeArrowheads="1"/>
          </p:cNvSpPr>
          <p:nvPr>
            <p:ph type="sldNum" sz="quarter"/>
          </p:nvPr>
        </p:nvSpPr>
        <p:spPr>
          <a:noFill/>
          <a:ln/>
        </p:spPr>
        <p:txBody>
          <a:bodyPr/>
          <a:lstStyle/>
          <a:p>
            <a:fld id="{6D26A99D-E8B7-4448-A0A0-C0ECB0CE9C21}" type="slidenum">
              <a:rPr lang="el-GR" altLang="en-US"/>
              <a:pPr/>
              <a:t>22</a:t>
            </a:fld>
            <a:endParaRPr lang="el-GR" altLang="en-US"/>
          </a:p>
        </p:txBody>
      </p:sp>
      <p:sp>
        <p:nvSpPr>
          <p:cNvPr id="15769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7700"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8722" name="Rectangle 7"/>
          <p:cNvSpPr>
            <a:spLocks noGrp="1" noChangeArrowheads="1"/>
          </p:cNvSpPr>
          <p:nvPr>
            <p:ph type="sldNum" sz="quarter"/>
          </p:nvPr>
        </p:nvSpPr>
        <p:spPr>
          <a:noFill/>
          <a:ln/>
        </p:spPr>
        <p:txBody>
          <a:bodyPr/>
          <a:lstStyle/>
          <a:p>
            <a:fld id="{7A0788A9-AE46-403C-B9B1-A3995EA12BC7}" type="slidenum">
              <a:rPr lang="el-GR" altLang="en-US"/>
              <a:pPr/>
              <a:t>23</a:t>
            </a:fld>
            <a:endParaRPr lang="el-GR" altLang="en-US"/>
          </a:p>
        </p:txBody>
      </p:sp>
      <p:sp>
        <p:nvSpPr>
          <p:cNvPr id="15872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8724"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746" name="Rectangle 7"/>
          <p:cNvSpPr>
            <a:spLocks noGrp="1" noChangeArrowheads="1"/>
          </p:cNvSpPr>
          <p:nvPr>
            <p:ph type="sldNum" sz="quarter"/>
          </p:nvPr>
        </p:nvSpPr>
        <p:spPr>
          <a:noFill/>
          <a:ln/>
        </p:spPr>
        <p:txBody>
          <a:bodyPr/>
          <a:lstStyle/>
          <a:p>
            <a:fld id="{A58FBD7F-CC28-488F-8EF8-9EB472942F87}" type="slidenum">
              <a:rPr lang="el-GR" altLang="en-US"/>
              <a:pPr/>
              <a:t>24</a:t>
            </a:fld>
            <a:endParaRPr lang="el-GR" altLang="en-US"/>
          </a:p>
        </p:txBody>
      </p:sp>
      <p:sp>
        <p:nvSpPr>
          <p:cNvPr id="15974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59748"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0770" name="Rectangle 7"/>
          <p:cNvSpPr>
            <a:spLocks noGrp="1" noChangeArrowheads="1"/>
          </p:cNvSpPr>
          <p:nvPr>
            <p:ph type="sldNum" sz="quarter"/>
          </p:nvPr>
        </p:nvSpPr>
        <p:spPr>
          <a:noFill/>
          <a:ln/>
        </p:spPr>
        <p:txBody>
          <a:bodyPr/>
          <a:lstStyle/>
          <a:p>
            <a:fld id="{2ED9A0C1-B1A7-4AA0-8A66-31FAB0A905E9}" type="slidenum">
              <a:rPr lang="el-GR" altLang="en-US"/>
              <a:pPr/>
              <a:t>25</a:t>
            </a:fld>
            <a:endParaRPr lang="el-GR" altLang="en-US"/>
          </a:p>
        </p:txBody>
      </p:sp>
      <p:sp>
        <p:nvSpPr>
          <p:cNvPr id="16077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B143E7D-9907-4477-8575-A8A073A1E7EB}"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GB" altLang="en-US" sz="1200">
              <a:solidFill>
                <a:srgbClr val="000000"/>
              </a:solidFill>
              <a:latin typeface="Calibri" pitchFamily="34" charset="0"/>
            </a:endParaRPr>
          </a:p>
        </p:txBody>
      </p:sp>
      <p:sp>
        <p:nvSpPr>
          <p:cNvPr id="1607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60773"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1794" name="Rectangle 7"/>
          <p:cNvSpPr>
            <a:spLocks noGrp="1" noChangeArrowheads="1"/>
          </p:cNvSpPr>
          <p:nvPr>
            <p:ph type="sldNum" sz="quarter"/>
          </p:nvPr>
        </p:nvSpPr>
        <p:spPr>
          <a:noFill/>
          <a:ln/>
        </p:spPr>
        <p:txBody>
          <a:bodyPr/>
          <a:lstStyle/>
          <a:p>
            <a:fld id="{F8865DCF-F6EC-4540-B06A-348309FDE2EC}" type="slidenum">
              <a:rPr lang="el-GR" altLang="en-US"/>
              <a:pPr/>
              <a:t>26</a:t>
            </a:fld>
            <a:endParaRPr lang="el-GR" altLang="en-US"/>
          </a:p>
        </p:txBody>
      </p:sp>
      <p:sp>
        <p:nvSpPr>
          <p:cNvPr id="161795"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19F04A8-8C15-464D-870F-8B831A55ED31}"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26</a:t>
            </a:fld>
            <a:endParaRPr lang="en-GB" altLang="en-US" sz="1200">
              <a:solidFill>
                <a:srgbClr val="000000"/>
              </a:solidFill>
              <a:latin typeface="Calibri" pitchFamily="34" charset="0"/>
            </a:endParaRPr>
          </a:p>
        </p:txBody>
      </p:sp>
      <p:sp>
        <p:nvSpPr>
          <p:cNvPr id="16179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61797"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2818" name="Rectangle 7"/>
          <p:cNvSpPr>
            <a:spLocks noGrp="1" noChangeArrowheads="1"/>
          </p:cNvSpPr>
          <p:nvPr>
            <p:ph type="sldNum" sz="quarter"/>
          </p:nvPr>
        </p:nvSpPr>
        <p:spPr>
          <a:noFill/>
          <a:ln/>
        </p:spPr>
        <p:txBody>
          <a:bodyPr/>
          <a:lstStyle/>
          <a:p>
            <a:fld id="{62B378BC-5B28-469C-8141-951BE0B708D2}" type="slidenum">
              <a:rPr lang="el-GR" altLang="en-US"/>
              <a:pPr/>
              <a:t>27</a:t>
            </a:fld>
            <a:endParaRPr lang="el-GR" altLang="en-US"/>
          </a:p>
        </p:txBody>
      </p:sp>
      <p:sp>
        <p:nvSpPr>
          <p:cNvPr id="16281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9E45B26-1383-4FAF-AD9B-DB7811310B17}" type="slidenum">
              <a:rPr lang="en-US"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n-US" altLang="en-US" sz="1200">
              <a:solidFill>
                <a:srgbClr val="000000"/>
              </a:solidFill>
              <a:latin typeface="Calibri" pitchFamily="34" charset="0"/>
            </a:endParaRPr>
          </a:p>
        </p:txBody>
      </p:sp>
      <p:sp>
        <p:nvSpPr>
          <p:cNvPr id="162820" name="Rectangle 2"/>
          <p:cNvSpPr>
            <a:spLocks noGrp="1" noRot="1" noChangeAspect="1" noChangeArrowheads="1" noTextEdit="1"/>
          </p:cNvSpPr>
          <p:nvPr>
            <p:ph type="sldImg"/>
          </p:nvPr>
        </p:nvSpPr>
        <p:spPr>
          <a:xfrm>
            <a:off x="-25400" y="457200"/>
            <a:ext cx="6910388" cy="5181600"/>
          </a:xfrm>
          <a:solidFill>
            <a:srgbClr val="FFFFFF"/>
          </a:solidFill>
          <a:ln/>
        </p:spPr>
      </p:sp>
      <p:sp>
        <p:nvSpPr>
          <p:cNvPr id="162821"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42" name="Rectangle 7"/>
          <p:cNvSpPr>
            <a:spLocks noGrp="1" noChangeArrowheads="1"/>
          </p:cNvSpPr>
          <p:nvPr>
            <p:ph type="sldNum" sz="quarter"/>
          </p:nvPr>
        </p:nvSpPr>
        <p:spPr>
          <a:noFill/>
          <a:ln/>
        </p:spPr>
        <p:txBody>
          <a:bodyPr/>
          <a:lstStyle/>
          <a:p>
            <a:fld id="{C8917B02-195A-4DB1-ADA6-2C3D690B7DE6}" type="slidenum">
              <a:rPr lang="el-GR" altLang="en-US"/>
              <a:pPr/>
              <a:t>28</a:t>
            </a:fld>
            <a:endParaRPr lang="el-GR" altLang="en-US"/>
          </a:p>
        </p:txBody>
      </p:sp>
      <p:sp>
        <p:nvSpPr>
          <p:cNvPr id="16384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3844" name="Text Box 2"/>
          <p:cNvSpPr>
            <a:spLocks noGrp="1" noChangeArrowheads="1"/>
          </p:cNvSpPr>
          <p:nvPr>
            <p:ph type="body" idx="1"/>
          </p:nvPr>
        </p:nvSpPr>
        <p:spPr>
          <a:xfrm>
            <a:off x="685800" y="4343400"/>
            <a:ext cx="5486400" cy="4114800"/>
          </a:xfrm>
          <a:noFill/>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mtClean="0">
                <a:latin typeface="Calibri" pitchFamily="34" charset="0"/>
                <a:ea typeface="Microsoft YaHei" pitchFamily="34" charset="-122"/>
              </a:rPr>
              <a:t>Σωστές απαντήσεις 1</a:t>
            </a:r>
            <a:r>
              <a:rPr lang="en-US" altLang="en-US" smtClean="0">
                <a:latin typeface="Calibri" pitchFamily="34" charset="0"/>
                <a:ea typeface="Microsoft YaHei" pitchFamily="34" charset="-122"/>
              </a:rPr>
              <a:t>a, 2d</a:t>
            </a:r>
          </a:p>
        </p:txBody>
      </p:sp>
      <p:sp>
        <p:nvSpPr>
          <p:cNvPr id="163845"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2F55EA2-E8CF-451B-9594-1183B6F8463E}"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28</a:t>
            </a:fld>
            <a:endParaRPr lang="el-GR" altLang="en-US" sz="1200">
              <a:solidFill>
                <a:srgbClr val="000000"/>
              </a:solidFill>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4866" name="Rectangle 7"/>
          <p:cNvSpPr>
            <a:spLocks noGrp="1" noChangeArrowheads="1"/>
          </p:cNvSpPr>
          <p:nvPr>
            <p:ph type="sldNum" sz="quarter"/>
          </p:nvPr>
        </p:nvSpPr>
        <p:spPr>
          <a:noFill/>
          <a:ln/>
        </p:spPr>
        <p:txBody>
          <a:bodyPr/>
          <a:lstStyle/>
          <a:p>
            <a:fld id="{C7A3B34B-03AB-4A84-B053-D52F1FDB0D11}" type="slidenum">
              <a:rPr lang="el-GR" altLang="en-US"/>
              <a:pPr/>
              <a:t>29</a:t>
            </a:fld>
            <a:endParaRPr lang="el-GR" altLang="en-US"/>
          </a:p>
        </p:txBody>
      </p:sp>
      <p:sp>
        <p:nvSpPr>
          <p:cNvPr id="16486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BD577C7-77C5-459C-A4EF-79F3B94B95F2}"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l-GR" altLang="en-US" sz="1200">
              <a:solidFill>
                <a:srgbClr val="000000"/>
              </a:solidFill>
              <a:latin typeface="Calibri" pitchFamily="34" charset="0"/>
            </a:endParaRPr>
          </a:p>
        </p:txBody>
      </p:sp>
      <p:sp>
        <p:nvSpPr>
          <p:cNvPr id="164868" name="Rectangle 2"/>
          <p:cNvSpPr>
            <a:spLocks noGrp="1" noRot="1" noChangeAspect="1" noChangeArrowheads="1" noTextEdit="1"/>
          </p:cNvSpPr>
          <p:nvPr>
            <p:ph type="sldImg"/>
          </p:nvPr>
        </p:nvSpPr>
        <p:spPr>
          <a:xfrm>
            <a:off x="2346325" y="357188"/>
            <a:ext cx="2168525" cy="1625600"/>
          </a:xfrm>
          <a:solidFill>
            <a:srgbClr val="FFFFFF"/>
          </a:solidFill>
          <a:ln/>
        </p:spPr>
      </p:sp>
      <p:sp>
        <p:nvSpPr>
          <p:cNvPr id="164869" name="Rectangle 3"/>
          <p:cNvSpPr>
            <a:spLocks noGrp="1" noChangeArrowheads="1"/>
          </p:cNvSpPr>
          <p:nvPr>
            <p:ph type="body" idx="1"/>
          </p:nvPr>
        </p:nvSpPr>
        <p:spPr>
          <a:xfrm>
            <a:off x="609600" y="2282825"/>
            <a:ext cx="5716588" cy="6272213"/>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Rectangle 7"/>
          <p:cNvSpPr>
            <a:spLocks noGrp="1" noChangeArrowheads="1"/>
          </p:cNvSpPr>
          <p:nvPr>
            <p:ph type="sldNum" sz="quarter"/>
          </p:nvPr>
        </p:nvSpPr>
        <p:spPr>
          <a:noFill/>
          <a:ln/>
        </p:spPr>
        <p:txBody>
          <a:bodyPr/>
          <a:lstStyle/>
          <a:p>
            <a:fld id="{C6D24BA6-D494-4F53-A862-107F2BA4557B}" type="slidenum">
              <a:rPr lang="el-GR" altLang="en-US"/>
              <a:pPr/>
              <a:t>3</a:t>
            </a:fld>
            <a:endParaRPr lang="el-GR" altLang="en-US"/>
          </a:p>
        </p:txBody>
      </p:sp>
      <p:sp>
        <p:nvSpPr>
          <p:cNvPr id="138243"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5DFB876-684D-4060-9EE8-2A66FE13A969}"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US" altLang="en-US" sz="1200">
              <a:solidFill>
                <a:srgbClr val="000000"/>
              </a:solidFill>
              <a:latin typeface="Calibri" pitchFamily="34" charset="0"/>
              <a:ea typeface="ＭＳ Ｐゴシック" pitchFamily="34" charset="-128"/>
            </a:endParaRPr>
          </a:p>
        </p:txBody>
      </p:sp>
      <p:sp>
        <p:nvSpPr>
          <p:cNvPr id="13824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38245" name="Text Box 3"/>
          <p:cNvSpPr>
            <a:spLocks noGrp="1" noChangeArrowheads="1"/>
          </p:cNvSpPr>
          <p:nvPr>
            <p:ph type="body" idx="1"/>
          </p:nvPr>
        </p:nvSpPr>
        <p:spPr>
          <a:xfrm>
            <a:off x="685800" y="4343400"/>
            <a:ext cx="5486400" cy="4114800"/>
          </a:xfrm>
          <a:noFill/>
          <a:ln w="9360" cap="sq">
            <a:solidFill>
              <a:srgbClr val="000000"/>
            </a:solidFill>
            <a:miter lim="800000"/>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Accounting standards are set by private-sector bodies in some countries and by governmental bodies in some other countries.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Because differences in the standards set by these various groups affect comparability in financial information and impair the ability of companies to raise capital in international markets, the </a:t>
            </a:r>
            <a:r>
              <a:rPr lang="en-US" altLang="en-US" b="1" smtClean="0">
                <a:latin typeface="Calibri" pitchFamily="34" charset="0"/>
                <a:ea typeface="ＭＳ Ｐゴシック" pitchFamily="34" charset="-128"/>
              </a:rPr>
              <a:t>International Accounting Standards Committee (IASC)</a:t>
            </a:r>
            <a:r>
              <a:rPr lang="en-US" altLang="en-US" smtClean="0">
                <a:latin typeface="Calibri" pitchFamily="34" charset="0"/>
                <a:ea typeface="ＭＳ Ｐゴシック" pitchFamily="34" charset="-128"/>
              </a:rPr>
              <a:t> was formed in 1973 to develop global accounting standards. The IASC consisted of member representatives from countries such as France, Germany, Japan, the United Kingdom, and the United States.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IASC reorganized itself in 2001 and created a new standard-setting body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called the </a:t>
            </a:r>
            <a:r>
              <a:rPr lang="en-US" altLang="en-US" b="1" smtClean="0">
                <a:latin typeface="Calibri" pitchFamily="34" charset="0"/>
                <a:ea typeface="ＭＳ Ｐゴシック" pitchFamily="34" charset="-128"/>
              </a:rPr>
              <a:t>International Accounting Standards Board (IASB)</a:t>
            </a:r>
            <a:r>
              <a:rPr lang="en-US" altLang="en-US" smtClean="0">
                <a:latin typeface="Calibri" pitchFamily="34" charset="0"/>
                <a:ea typeface="ＭＳ Ｐゴシック" pitchFamily="34" charset="-128"/>
              </a:rPr>
              <a:t>.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IASB’s objectives are to develop, promote and coordinate the use of a single set of high-quality, understandable, and enforceable global and harmonized accounting standards known as International Financial Reporting Standards.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5890" name="Rectangle 7"/>
          <p:cNvSpPr>
            <a:spLocks noGrp="1" noChangeArrowheads="1"/>
          </p:cNvSpPr>
          <p:nvPr>
            <p:ph type="sldNum" sz="quarter"/>
          </p:nvPr>
        </p:nvSpPr>
        <p:spPr>
          <a:noFill/>
          <a:ln/>
        </p:spPr>
        <p:txBody>
          <a:bodyPr/>
          <a:lstStyle/>
          <a:p>
            <a:fld id="{F199BF1E-BA7B-423E-9D00-F15FBAD4A7AA}" type="slidenum">
              <a:rPr lang="el-GR" altLang="en-US"/>
              <a:pPr/>
              <a:t>30</a:t>
            </a:fld>
            <a:endParaRPr lang="el-GR" altLang="en-US"/>
          </a:p>
        </p:txBody>
      </p:sp>
      <p:sp>
        <p:nvSpPr>
          <p:cNvPr id="16589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589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65893"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CD16839-9E2D-453F-842A-77C236ADCB3E}"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l-GR" altLang="en-US" sz="1200">
              <a:solidFill>
                <a:srgbClr val="000000"/>
              </a:solidFill>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6914" name="Rectangle 7"/>
          <p:cNvSpPr>
            <a:spLocks noGrp="1" noChangeArrowheads="1"/>
          </p:cNvSpPr>
          <p:nvPr>
            <p:ph type="sldNum" sz="quarter"/>
          </p:nvPr>
        </p:nvSpPr>
        <p:spPr>
          <a:noFill/>
          <a:ln/>
        </p:spPr>
        <p:txBody>
          <a:bodyPr/>
          <a:lstStyle/>
          <a:p>
            <a:fld id="{768086DF-EA8D-4F24-AFEB-CA2A5BDFD648}" type="slidenum">
              <a:rPr lang="el-GR" altLang="en-US"/>
              <a:pPr/>
              <a:t>31</a:t>
            </a:fld>
            <a:endParaRPr lang="el-GR" altLang="en-US"/>
          </a:p>
        </p:txBody>
      </p:sp>
      <p:sp>
        <p:nvSpPr>
          <p:cNvPr id="1669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691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6691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4A170ED-FC8C-4226-8427-4734134CDA1B}"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l-GR" altLang="en-US" sz="1200">
              <a:solidFill>
                <a:srgbClr val="000000"/>
              </a:solidFill>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7938" name="Rectangle 7"/>
          <p:cNvSpPr>
            <a:spLocks noGrp="1" noChangeArrowheads="1"/>
          </p:cNvSpPr>
          <p:nvPr>
            <p:ph type="sldNum" sz="quarter"/>
          </p:nvPr>
        </p:nvSpPr>
        <p:spPr>
          <a:noFill/>
          <a:ln/>
        </p:spPr>
        <p:txBody>
          <a:bodyPr/>
          <a:lstStyle/>
          <a:p>
            <a:fld id="{D7A1ADA3-1799-4060-866F-F2B54767D493}" type="slidenum">
              <a:rPr lang="el-GR" altLang="en-US"/>
              <a:pPr/>
              <a:t>32</a:t>
            </a:fld>
            <a:endParaRPr lang="el-GR" altLang="en-US"/>
          </a:p>
        </p:txBody>
      </p:sp>
      <p:sp>
        <p:nvSpPr>
          <p:cNvPr id="16793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794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6794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B016D0E-BF7D-46F5-A3EA-267B9576CB98}"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l-GR" altLang="en-US" sz="1200">
              <a:solidFill>
                <a:srgbClr val="000000"/>
              </a:solidFill>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962" name="Rectangle 7"/>
          <p:cNvSpPr>
            <a:spLocks noGrp="1" noChangeArrowheads="1"/>
          </p:cNvSpPr>
          <p:nvPr>
            <p:ph type="sldNum" sz="quarter"/>
          </p:nvPr>
        </p:nvSpPr>
        <p:spPr>
          <a:noFill/>
          <a:ln/>
        </p:spPr>
        <p:txBody>
          <a:bodyPr/>
          <a:lstStyle/>
          <a:p>
            <a:fld id="{19C4BA9C-A56C-4C5A-BAE8-C0D0E3EA329F}" type="slidenum">
              <a:rPr lang="el-GR" altLang="en-US"/>
              <a:pPr/>
              <a:t>33</a:t>
            </a:fld>
            <a:endParaRPr lang="el-GR" altLang="en-US"/>
          </a:p>
        </p:txBody>
      </p:sp>
      <p:sp>
        <p:nvSpPr>
          <p:cNvPr id="1689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896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68965"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FBC3567-0F55-43B7-B48D-4ACB957577E9}"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33</a:t>
            </a:fld>
            <a:endParaRPr lang="el-GR" altLang="en-US" sz="1200">
              <a:solidFill>
                <a:srgbClr val="000000"/>
              </a:solidFill>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6" name="Rectangle 7"/>
          <p:cNvSpPr>
            <a:spLocks noGrp="1" noChangeArrowheads="1"/>
          </p:cNvSpPr>
          <p:nvPr>
            <p:ph type="sldNum" sz="quarter"/>
          </p:nvPr>
        </p:nvSpPr>
        <p:spPr>
          <a:noFill/>
          <a:ln/>
        </p:spPr>
        <p:txBody>
          <a:bodyPr/>
          <a:lstStyle/>
          <a:p>
            <a:fld id="{0AD0CC85-BF61-4FFE-8E1A-C9D5A6A8263B}" type="slidenum">
              <a:rPr lang="el-GR" altLang="en-US"/>
              <a:pPr/>
              <a:t>34</a:t>
            </a:fld>
            <a:endParaRPr lang="el-GR" altLang="en-US"/>
          </a:p>
        </p:txBody>
      </p:sp>
      <p:sp>
        <p:nvSpPr>
          <p:cNvPr id="1699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6998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10" name="Rectangle 7"/>
          <p:cNvSpPr>
            <a:spLocks noGrp="1" noChangeArrowheads="1"/>
          </p:cNvSpPr>
          <p:nvPr>
            <p:ph type="sldNum" sz="quarter"/>
          </p:nvPr>
        </p:nvSpPr>
        <p:spPr>
          <a:noFill/>
          <a:ln/>
        </p:spPr>
        <p:txBody>
          <a:bodyPr/>
          <a:lstStyle/>
          <a:p>
            <a:fld id="{0E4767FB-AB1C-4FBC-A2FE-E5014978A287}" type="slidenum">
              <a:rPr lang="el-GR" altLang="en-US"/>
              <a:pPr/>
              <a:t>35</a:t>
            </a:fld>
            <a:endParaRPr lang="el-GR" altLang="en-US"/>
          </a:p>
        </p:txBody>
      </p:sp>
      <p:sp>
        <p:nvSpPr>
          <p:cNvPr id="17101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7101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2034" name="Rectangle 7"/>
          <p:cNvSpPr>
            <a:spLocks noGrp="1" noChangeArrowheads="1"/>
          </p:cNvSpPr>
          <p:nvPr>
            <p:ph type="sldNum" sz="quarter"/>
          </p:nvPr>
        </p:nvSpPr>
        <p:spPr>
          <a:noFill/>
          <a:ln/>
        </p:spPr>
        <p:txBody>
          <a:bodyPr/>
          <a:lstStyle/>
          <a:p>
            <a:fld id="{C634C2B0-E7B0-41E0-8D8D-2ACF6475E0F5}" type="slidenum">
              <a:rPr lang="el-GR" altLang="en-US"/>
              <a:pPr/>
              <a:t>36</a:t>
            </a:fld>
            <a:endParaRPr lang="el-GR" altLang="en-US"/>
          </a:p>
        </p:txBody>
      </p:sp>
      <p:sp>
        <p:nvSpPr>
          <p:cNvPr id="1720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7203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3058" name="Rectangle 7"/>
          <p:cNvSpPr>
            <a:spLocks noGrp="1" noChangeArrowheads="1"/>
          </p:cNvSpPr>
          <p:nvPr>
            <p:ph type="sldNum" sz="quarter"/>
          </p:nvPr>
        </p:nvSpPr>
        <p:spPr>
          <a:noFill/>
          <a:ln/>
        </p:spPr>
        <p:txBody>
          <a:bodyPr/>
          <a:lstStyle/>
          <a:p>
            <a:fld id="{05E2D8E5-40BB-4693-8308-8A38A6F97DE6}" type="slidenum">
              <a:rPr lang="el-GR" altLang="en-US"/>
              <a:pPr/>
              <a:t>37</a:t>
            </a:fld>
            <a:endParaRPr lang="el-GR" altLang="en-US"/>
          </a:p>
        </p:txBody>
      </p:sp>
      <p:sp>
        <p:nvSpPr>
          <p:cNvPr id="17305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7306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82" name="Rectangle 7"/>
          <p:cNvSpPr>
            <a:spLocks noGrp="1" noChangeArrowheads="1"/>
          </p:cNvSpPr>
          <p:nvPr>
            <p:ph type="sldNum" sz="quarter"/>
          </p:nvPr>
        </p:nvSpPr>
        <p:spPr>
          <a:noFill/>
          <a:ln/>
        </p:spPr>
        <p:txBody>
          <a:bodyPr/>
          <a:lstStyle/>
          <a:p>
            <a:fld id="{51BBB1D9-6238-4D5F-AF33-587D36E70174}" type="slidenum">
              <a:rPr lang="el-GR" altLang="en-US"/>
              <a:pPr/>
              <a:t>38</a:t>
            </a:fld>
            <a:endParaRPr lang="el-GR" altLang="en-US"/>
          </a:p>
        </p:txBody>
      </p:sp>
      <p:sp>
        <p:nvSpPr>
          <p:cNvPr id="17408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7408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6370" name="Rectangle 7"/>
          <p:cNvSpPr>
            <a:spLocks noGrp="1" noChangeArrowheads="1"/>
          </p:cNvSpPr>
          <p:nvPr>
            <p:ph type="sldNum" sz="quarter"/>
          </p:nvPr>
        </p:nvSpPr>
        <p:spPr>
          <a:noFill/>
          <a:ln/>
        </p:spPr>
        <p:txBody>
          <a:bodyPr/>
          <a:lstStyle/>
          <a:p>
            <a:fld id="{E3DD0EAF-AB77-432A-99E6-230671E69A72}" type="slidenum">
              <a:rPr lang="el-GR" altLang="en-US"/>
              <a:pPr/>
              <a:t>39</a:t>
            </a:fld>
            <a:endParaRPr lang="el-GR" altLang="en-US"/>
          </a:p>
        </p:txBody>
      </p:sp>
      <p:sp>
        <p:nvSpPr>
          <p:cNvPr id="18637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0931E38-A699-4AA5-9D19-07F45A668CE3}"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39</a:t>
            </a:fld>
            <a:endParaRPr lang="el-GR" altLang="en-US" sz="1200">
              <a:solidFill>
                <a:srgbClr val="000000"/>
              </a:solidFill>
              <a:latin typeface="Calibri" pitchFamily="34" charset="0"/>
            </a:endParaRPr>
          </a:p>
        </p:txBody>
      </p:sp>
      <p:sp>
        <p:nvSpPr>
          <p:cNvPr id="186372" name="Rectangle 2"/>
          <p:cNvSpPr>
            <a:spLocks noGrp="1" noRot="1" noChangeAspect="1" noChangeArrowheads="1" noTextEdit="1"/>
          </p:cNvSpPr>
          <p:nvPr>
            <p:ph type="sldImg"/>
          </p:nvPr>
        </p:nvSpPr>
        <p:spPr>
          <a:xfrm>
            <a:off x="2568575" y="354013"/>
            <a:ext cx="2157413" cy="1617662"/>
          </a:xfrm>
          <a:solidFill>
            <a:srgbClr val="FFFFFF"/>
          </a:solidFill>
          <a:ln/>
        </p:spPr>
      </p:sp>
      <p:sp>
        <p:nvSpPr>
          <p:cNvPr id="186373" name="Text Box 3"/>
          <p:cNvSpPr>
            <a:spLocks noGrp="1" noChangeArrowheads="1"/>
          </p:cNvSpPr>
          <p:nvPr>
            <p:ph type="body" idx="1"/>
          </p:nvPr>
        </p:nvSpPr>
        <p:spPr>
          <a:xfrm>
            <a:off x="647700" y="2270125"/>
            <a:ext cx="5756275" cy="6380163"/>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ΑΝΟΙΓΟΝΤΑΣ ΣΧΟΛΙΑ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i="1" smtClean="0">
                <a:latin typeface="Calibri" pitchFamily="34" charset="0"/>
                <a:cs typeface="Times New Roman" pitchFamily="18" charset="0"/>
              </a:rPr>
              <a:t>Τα εξής ισχύουν μόνο εάν παρουσιάζεται ως αυτόνομη ενότητα: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Ευπρόσδεκτοι συμμετέχοντες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με ιδιαίτερη έμφαση σε πρακτική εμπειρία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Εάν είναι απαραίτητο - εισαγωγή χρήσης ως παγοθραύστη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τον ικανοποιημένο χάρτη και τους στόχους (λεπτομέρειες σε επόμενες 2 φωτογραφικές διαφάνειες)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Θέστε τις οδηγίες μαθησιακών περιβαλλόντων (ερωτήσεις οποτεδήποτε)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Υπογραμμίστε τις όμοιες ευκαιρίες εκμάθησης (εργαζόμενος ανά τα ζευγάρια, που μοιράζονται τα προβλήματα)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τους στόχους εκμάθησης ενότητας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Κατανόηση σε ποιο φέρνοντας ποσό οι κατάλογοι πρέπει να φερθούν στις οικονομικές δηλώσεις.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Ανοίγοντας σχόλια ενότητας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1 καμία περιπτωσιολογική μελέτη δεν παρέχεται, αλλά ο παρουσιαστής μπορεί να αναφερθεί στις κοινοποιήσεις στη διεθνή εκμετάλλευση GAAP που περιορίζεται (πρότυπες ias οικονομικές δηλώσεις DTT).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μια περιπτωσιολογική μελέτη να αποφασιστούν ποιες δαπάνες για να κεφαλαιοποιήσει παρέχεται (περίπτωση 01)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ένα παράδειγμα LIFO δίνεται (περίπτωση 02) και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οι διαφορές με τις ΗΠΑ GAAP συζητούνται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Οι προτεινόμενες ερωτήσεις στις σημειώσεις στις φωτογραφικές διαφάνειες πρέπει να βοηθήσουν τον εκπαιδευτικό για να πάρουν την προσοχή του ακροατηρίου. Η χρήση τους δεν είναι υποχρεωτική.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2000 ΕΙΔΗΣΕΙΣ:  Τον Μάιο, του 1999, ias 10 (r99) τροποποιημένη παράγραφος 28 [ παρ. ias 37 παρά ias 10 σχετικά με τις παροχές/τα ενδεχόμενα στοιχεία του παθητικού που προκύπτουν στις σταθερές συμβάσεις πωλήσεων ]. Το τροποποιημένο κείμενο γίνεται αποτελεσματικό για ετήσιο F/S καλύπτοντας τις περιόδους που αρχίζουν από την 1ηης Ιανουαρίου 2000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Ημερομηνία της αναθεώρησης της ενότητας και της έγκρισης από τον τεχνικό ειδικό: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Ημερομηνία:  07/00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9266" name="Rectangle 7"/>
          <p:cNvSpPr>
            <a:spLocks noGrp="1" noChangeArrowheads="1"/>
          </p:cNvSpPr>
          <p:nvPr>
            <p:ph type="sldNum" sz="quarter"/>
          </p:nvPr>
        </p:nvSpPr>
        <p:spPr>
          <a:noFill/>
          <a:ln/>
        </p:spPr>
        <p:txBody>
          <a:bodyPr/>
          <a:lstStyle/>
          <a:p>
            <a:fld id="{02DB84D0-F5B6-4859-9AFA-684342C2EB44}" type="slidenum">
              <a:rPr lang="el-GR" altLang="en-US"/>
              <a:pPr/>
              <a:t>4</a:t>
            </a:fld>
            <a:endParaRPr lang="el-GR" altLang="en-US"/>
          </a:p>
        </p:txBody>
      </p:sp>
      <p:sp>
        <p:nvSpPr>
          <p:cNvPr id="13926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39268" name="Text Box 2"/>
          <p:cNvSpPr>
            <a:spLocks noGrp="1" noChangeArrowheads="1"/>
          </p:cNvSpPr>
          <p:nvPr>
            <p:ph type="body" idx="1"/>
          </p:nvPr>
        </p:nvSpPr>
        <p:spPr>
          <a:xfrm>
            <a:off x="685800" y="4343400"/>
            <a:ext cx="5486400" cy="4114800"/>
          </a:xfrm>
          <a:noFill/>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diagram shows the structure of the IASB and its supporting organizations.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p:txBody>
      </p:sp>
      <p:sp>
        <p:nvSpPr>
          <p:cNvPr id="139269"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75ED017-8072-4DA9-A159-E943A96B2758}"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US" altLang="en-US" sz="1200">
              <a:solidFill>
                <a:srgbClr val="000000"/>
              </a:solidFill>
              <a:latin typeface="Calibri" pitchFamily="34" charset="0"/>
              <a:ea typeface="ＭＳ Ｐゴシック" pitchFamily="34"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4" name="Rectangle 7"/>
          <p:cNvSpPr>
            <a:spLocks noGrp="1" noChangeArrowheads="1"/>
          </p:cNvSpPr>
          <p:nvPr>
            <p:ph type="sldNum" sz="quarter"/>
          </p:nvPr>
        </p:nvSpPr>
        <p:spPr>
          <a:noFill/>
          <a:ln/>
        </p:spPr>
        <p:txBody>
          <a:bodyPr/>
          <a:lstStyle/>
          <a:p>
            <a:fld id="{F1195F92-35C0-4CAA-BC75-873F8AD90E46}" type="slidenum">
              <a:rPr lang="el-GR" altLang="en-US"/>
              <a:pPr/>
              <a:t>40</a:t>
            </a:fld>
            <a:endParaRPr lang="el-GR" altLang="en-US"/>
          </a:p>
        </p:txBody>
      </p:sp>
      <p:sp>
        <p:nvSpPr>
          <p:cNvPr id="187395"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87C42B3-FDDF-4DB3-BB87-EFBBC8AB437B}"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40</a:t>
            </a:fld>
            <a:endParaRPr lang="el-GR" altLang="en-US" sz="1200">
              <a:solidFill>
                <a:srgbClr val="000000"/>
              </a:solidFill>
              <a:latin typeface="Calibri" pitchFamily="34" charset="0"/>
            </a:endParaRPr>
          </a:p>
        </p:txBody>
      </p:sp>
      <p:sp>
        <p:nvSpPr>
          <p:cNvPr id="187396" name="Rectangle 2"/>
          <p:cNvSpPr>
            <a:spLocks noGrp="1" noRot="1" noChangeAspect="1" noChangeArrowheads="1" noTextEdit="1"/>
          </p:cNvSpPr>
          <p:nvPr>
            <p:ph type="sldImg"/>
          </p:nvPr>
        </p:nvSpPr>
        <p:spPr>
          <a:xfrm>
            <a:off x="2568575" y="354013"/>
            <a:ext cx="2157413" cy="1617662"/>
          </a:xfrm>
          <a:solidFill>
            <a:srgbClr val="FFFFFF"/>
          </a:solidFill>
          <a:ln/>
        </p:spPr>
      </p:sp>
      <p:sp>
        <p:nvSpPr>
          <p:cNvPr id="187397" name="Text Box 3"/>
          <p:cNvSpPr>
            <a:spLocks noGrp="1" noChangeArrowheads="1"/>
          </p:cNvSpPr>
          <p:nvPr>
            <p:ph type="body" idx="1"/>
          </p:nvPr>
        </p:nvSpPr>
        <p:spPr>
          <a:xfrm>
            <a:off x="971550" y="2270125"/>
            <a:ext cx="5432425" cy="6097588"/>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Επίπεδο φωτογραφικών διαφανειών: 1 και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Ερωτήσεις για το κόστος της αγοράς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1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 εκπαιδευτικός πρέπει μόνο να ζητήσει τα παραδείγματα για τα διαφορετικά μέρη του κόστους της αγοράς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Δείτε την περιπτωσιολογική μελέτη 1: ο κατάλογος στοιχείων του κόστους που είναι μέρος του κόστους της αγοράς, πρέπει να προετοιμαστεί μετά από την παρουσίαση της επόμενης φωτογραφικής διαφάνειας για το κόστος μετατροπής, επειδή η περιπτωσιολογική μελέτη συνδυάζει τις ερωτήσεις και στις δύο φωτογραφικές διαφάνειες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8" name="Rectangle 7"/>
          <p:cNvSpPr>
            <a:spLocks noGrp="1" noChangeArrowheads="1"/>
          </p:cNvSpPr>
          <p:nvPr>
            <p:ph type="sldNum" sz="quarter"/>
          </p:nvPr>
        </p:nvSpPr>
        <p:spPr>
          <a:noFill/>
          <a:ln/>
        </p:spPr>
        <p:txBody>
          <a:bodyPr/>
          <a:lstStyle/>
          <a:p>
            <a:fld id="{B52A1969-F582-4FA7-9070-D506AF6294BC}" type="slidenum">
              <a:rPr lang="el-GR" altLang="en-US"/>
              <a:pPr/>
              <a:t>41</a:t>
            </a:fld>
            <a:endParaRPr lang="el-GR" altLang="en-US"/>
          </a:p>
        </p:txBody>
      </p:sp>
      <p:sp>
        <p:nvSpPr>
          <p:cNvPr id="18841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C21B4CB-9CA1-4ABC-925C-8B52CC3C3F7D}"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41</a:t>
            </a:fld>
            <a:endParaRPr lang="el-GR" altLang="en-US" sz="1200">
              <a:solidFill>
                <a:srgbClr val="000000"/>
              </a:solidFill>
              <a:latin typeface="Calibri" pitchFamily="34" charset="0"/>
            </a:endParaRPr>
          </a:p>
        </p:txBody>
      </p:sp>
      <p:sp>
        <p:nvSpPr>
          <p:cNvPr id="188420" name="Rectangle 2"/>
          <p:cNvSpPr>
            <a:spLocks noGrp="1" noRot="1" noChangeAspect="1" noChangeArrowheads="1" noTextEdit="1"/>
          </p:cNvSpPr>
          <p:nvPr>
            <p:ph type="sldImg"/>
          </p:nvPr>
        </p:nvSpPr>
        <p:spPr>
          <a:xfrm>
            <a:off x="2568575" y="354013"/>
            <a:ext cx="2157413" cy="1617662"/>
          </a:xfrm>
          <a:solidFill>
            <a:srgbClr val="FFFFFF"/>
          </a:solidFill>
          <a:ln/>
        </p:spPr>
      </p:sp>
      <p:sp>
        <p:nvSpPr>
          <p:cNvPr id="188421" name="Text Box 3"/>
          <p:cNvSpPr>
            <a:spLocks noGrp="1" noChangeArrowheads="1"/>
          </p:cNvSpPr>
          <p:nvPr>
            <p:ph type="body" idx="1"/>
          </p:nvPr>
        </p:nvSpPr>
        <p:spPr>
          <a:xfrm>
            <a:off x="971550" y="2270125"/>
            <a:ext cx="5432425" cy="6097588"/>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Επίπεδο φωτογραφικών διαφανειών: 1 και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Ias 2,13 - 15 αναφέρει άλλες δαπάνες: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τα γενικά έξοδα μη-παραγωγής πρέπει να περιληφθούν στη μετατροπή κόστισαν εάν υφίστανται να φέρουν τους καταλόγους στην παρόντες θέση και τον όρο τους. Το παράδειγμα είναι δαπάνες τα προϊόντα για το συγκεκριμένο πελάτη.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αποκλειμένος: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ανώμαλα ποσά αποβλήτων, εργασίας ή άλλων δαπανών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αποθήκευσης, εκτός αν εκείνες οι δαπάνες είναι απαραίτητες στη διαδικασία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πριν από ένα περαιτέρω στάδιο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διοικητικά γενικά έξοδα που δεν συμβάλλουν να φέρουν τους καταλόγους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στην παρόντες θέση και τον όρο τους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πώλησης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Ερωτήσεις για το κόστος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1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 εκπαιδευτικός πρέπει μόνο να ζητήσει τα παραδείγματα για τα διαφορετικά μέρη του κόστους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Δείτε την περίπτωση 01: κατάλογος στοιχείων του κόστους που είναι μέρος του κόστους της μετατροπής.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7"/>
          <p:cNvSpPr>
            <a:spLocks noGrp="1" noChangeArrowheads="1"/>
          </p:cNvSpPr>
          <p:nvPr>
            <p:ph type="sldNum" sz="quarter"/>
          </p:nvPr>
        </p:nvSpPr>
        <p:spPr>
          <a:noFill/>
          <a:ln/>
        </p:spPr>
        <p:txBody>
          <a:bodyPr/>
          <a:lstStyle/>
          <a:p>
            <a:fld id="{49F882B7-D7DB-4679-890C-54CA9D62BA2C}" type="slidenum">
              <a:rPr lang="el-GR" altLang="en-US"/>
              <a:pPr/>
              <a:t>42</a:t>
            </a:fld>
            <a:endParaRPr lang="el-GR" altLang="en-US"/>
          </a:p>
        </p:txBody>
      </p:sp>
      <p:sp>
        <p:nvSpPr>
          <p:cNvPr id="189443"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FCD9850-EAF2-48E7-A947-BCA0E791C65B}"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42</a:t>
            </a:fld>
            <a:endParaRPr lang="el-GR" altLang="en-US" sz="1200">
              <a:solidFill>
                <a:srgbClr val="000000"/>
              </a:solidFill>
              <a:latin typeface="Calibri" pitchFamily="34" charset="0"/>
            </a:endParaRPr>
          </a:p>
        </p:txBody>
      </p:sp>
      <p:sp>
        <p:nvSpPr>
          <p:cNvPr id="189444" name="Rectangle 2"/>
          <p:cNvSpPr>
            <a:spLocks noGrp="1" noRot="1" noChangeAspect="1" noChangeArrowheads="1" noTextEdit="1"/>
          </p:cNvSpPr>
          <p:nvPr>
            <p:ph type="sldImg"/>
          </p:nvPr>
        </p:nvSpPr>
        <p:spPr>
          <a:xfrm>
            <a:off x="2568575" y="354013"/>
            <a:ext cx="2157413" cy="1617662"/>
          </a:xfrm>
          <a:solidFill>
            <a:srgbClr val="FFFFFF"/>
          </a:solidFill>
          <a:ln/>
        </p:spPr>
      </p:sp>
      <p:sp>
        <p:nvSpPr>
          <p:cNvPr id="189445" name="Text Box 3"/>
          <p:cNvSpPr>
            <a:spLocks noGrp="1" noChangeArrowheads="1"/>
          </p:cNvSpPr>
          <p:nvPr>
            <p:ph type="body" idx="1"/>
          </p:nvPr>
        </p:nvSpPr>
        <p:spPr>
          <a:xfrm>
            <a:off x="971550" y="2270125"/>
            <a:ext cx="5432425" cy="6097588"/>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Επίπεδο φωτογραφικών διαφανειών: 1 και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Σύμφωνα με το πλαίσιο (58): "Τα προτερήματα ενός επιχειρηματικού αποτελέσματος από τις προηγούμενες συναλλαγές ή άλλα προηγούμενα γεγονότα."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Κατά συνέπεια η μέτρηση των καταλόγων περιλαμβάνει μόνο τις δαπάνες των τρεχουσών ή προγενέστερων περιόδων.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Δαπάνες: Η μέτρηση των δαπανών πρέπει να περιλάβει όλες τις δαπάνες της αγοράς, εργασία, υπηρεσίες, οι οποίες απαιτήθηκαν για να φέρουν τον κατάλογο στην παρόντα θέση ή τον όρο.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μόνο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400" b="1" smtClean="0">
                <a:latin typeface="Calibri" pitchFamily="34" charset="0"/>
                <a:cs typeface="Times New Roman" pitchFamily="18" charset="0"/>
              </a:rPr>
              <a:t>Θ*q: </a:t>
            </a:r>
            <a:r>
              <a:rPr lang="el-GR" altLang="en-US" b="1" smtClean="0">
                <a:latin typeface="Calibri" pitchFamily="34" charset="0"/>
                <a:cs typeface="Times New Roman" pitchFamily="18" charset="0"/>
              </a:rPr>
              <a:t> Ποιες δαπάνες δεν συμπεριλαμβάνονται στην πλήρη μέθοδο δαπανών;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400" b="1" smtClean="0">
                <a:latin typeface="Calibri" pitchFamily="34" charset="0"/>
                <a:cs typeface="Times New Roman" pitchFamily="18" charset="0"/>
              </a:rPr>
              <a:t>Α: </a:t>
            </a:r>
            <a:r>
              <a:rPr lang="el-GR" altLang="en-US" b="1" smtClean="0">
                <a:latin typeface="Calibri" pitchFamily="34" charset="0"/>
                <a:cs typeface="Times New Roman" pitchFamily="18" charset="0"/>
              </a:rPr>
              <a:t> Διανομή, γενική διοίκηση, ενδιαφέρον (εάν δεν κεφαλαιοποιείται χορηγώντας ias 23).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Η διαφορετική έννοια από το πλήρες κόστος θα ήταν να περιληφθεί μόνο η άμεση εργασία, το υλικό ή ακριβώς ένα ποσοστό των γενικών εξόδων.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6" name="Rectangle 7"/>
          <p:cNvSpPr>
            <a:spLocks noGrp="1" noChangeArrowheads="1"/>
          </p:cNvSpPr>
          <p:nvPr>
            <p:ph type="sldNum" sz="quarter"/>
          </p:nvPr>
        </p:nvSpPr>
        <p:spPr>
          <a:noFill/>
          <a:ln/>
        </p:spPr>
        <p:txBody>
          <a:bodyPr/>
          <a:lstStyle/>
          <a:p>
            <a:fld id="{23D02FC7-8CC6-481A-B99E-270970BEDEA9}" type="slidenum">
              <a:rPr lang="el-GR" altLang="en-US"/>
              <a:pPr/>
              <a:t>43</a:t>
            </a:fld>
            <a:endParaRPr lang="el-GR" altLang="en-US"/>
          </a:p>
        </p:txBody>
      </p:sp>
      <p:sp>
        <p:nvSpPr>
          <p:cNvPr id="190467" name="Text Box 2"/>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83F289D-AD38-4393-B349-BB70AC374998}"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43</a:t>
            </a:fld>
            <a:endParaRPr lang="el-GR" altLang="en-US" sz="1200">
              <a:solidFill>
                <a:srgbClr val="000000"/>
              </a:solidFill>
              <a:latin typeface="Calibri" pitchFamily="34" charset="0"/>
            </a:endParaRPr>
          </a:p>
        </p:txBody>
      </p:sp>
      <p:sp>
        <p:nvSpPr>
          <p:cNvPr id="190468" name="Rectangle 3"/>
          <p:cNvSpPr>
            <a:spLocks noGrp="1" noRot="1" noChangeAspect="1" noChangeArrowheads="1" noTextEdit="1"/>
          </p:cNvSpPr>
          <p:nvPr>
            <p:ph type="sldImg"/>
          </p:nvPr>
        </p:nvSpPr>
        <p:spPr>
          <a:xfrm>
            <a:off x="2568575" y="354013"/>
            <a:ext cx="2157413" cy="1617662"/>
          </a:xfrm>
          <a:ln/>
        </p:spPr>
      </p:sp>
      <p:sp>
        <p:nvSpPr>
          <p:cNvPr id="190469" name="Text Box 4"/>
          <p:cNvSpPr>
            <a:spLocks noGrp="1" noChangeArrowheads="1"/>
          </p:cNvSpPr>
          <p:nvPr>
            <p:ph type="body" idx="1"/>
          </p:nvPr>
        </p:nvSpPr>
        <p:spPr>
          <a:xfrm>
            <a:off x="971550" y="2270125"/>
            <a:ext cx="5432425" cy="6097588"/>
          </a:xfrm>
          <a:noFill/>
          <a:ln/>
        </p:spPr>
        <p:txBody>
          <a:bodyPr lIns="91440" tIns="45720" rIns="91440" bIns="45720"/>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Επίπεδο φωτογραφικών διαφανειών: 1 και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Ias 2,13 - 15 αναφέρει άλλες δαπάνες: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τα γενικά έξοδα μη-παραγωγής πρέπει να περιληφθούν στη μετατροπή κόστισαν εάν υφίστανται να φέρουν τους καταλόγους στην παρόντες θέση και τον όρο τους. Το παράδειγμα είναι δαπάνες τα προϊόντα για το συγκεκριμένο πελάτη.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αποκλειμένος: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ανώμαλα ποσά αποβλήτων, εργασίας ή άλλων δαπανών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αποθήκευσης, εκτός αν εκείνες οι δαπάνες είναι απαραίτητες στη διαδικασία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πριν από ένα περαιτέρω στάδιο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διοικητικά γενικά έξοδα που δεν συμβάλλουν να φέρουν τους καταλόγους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στην παρόντες θέση και τον όρο τους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πώλησης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Ερωτήσεις για το κόστος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1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 εκπαιδευτικός πρέπει μόνο να ζητήσει τα παραδείγματα για τα διαφορετικά μέρη του κόστους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Δείτε την περίπτωση 01: κατάλογος στοιχείων του κόστους που είναι μέρος του κόστους της μετατροπής.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90" name="Rectangle 7"/>
          <p:cNvSpPr>
            <a:spLocks noGrp="1" noChangeArrowheads="1"/>
          </p:cNvSpPr>
          <p:nvPr>
            <p:ph type="sldNum" sz="quarter"/>
          </p:nvPr>
        </p:nvSpPr>
        <p:spPr>
          <a:noFill/>
          <a:ln/>
        </p:spPr>
        <p:txBody>
          <a:bodyPr/>
          <a:lstStyle/>
          <a:p>
            <a:fld id="{E130B50F-D94C-4A97-9A65-3EF0680C8BD5}" type="slidenum">
              <a:rPr lang="el-GR" altLang="en-US"/>
              <a:pPr/>
              <a:t>44</a:t>
            </a:fld>
            <a:endParaRPr lang="el-GR" altLang="en-US"/>
          </a:p>
        </p:txBody>
      </p:sp>
      <p:sp>
        <p:nvSpPr>
          <p:cNvPr id="19149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9C6B9CD-38C1-45A7-B193-5A3710744956}"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44</a:t>
            </a:fld>
            <a:endParaRPr lang="el-GR" altLang="en-US" sz="1200">
              <a:solidFill>
                <a:srgbClr val="000000"/>
              </a:solidFill>
              <a:latin typeface="Calibri" pitchFamily="34" charset="0"/>
            </a:endParaRPr>
          </a:p>
        </p:txBody>
      </p:sp>
      <p:sp>
        <p:nvSpPr>
          <p:cNvPr id="191492" name="Rectangle 2"/>
          <p:cNvSpPr>
            <a:spLocks noGrp="1" noRot="1" noChangeAspect="1" noChangeArrowheads="1" noTextEdit="1"/>
          </p:cNvSpPr>
          <p:nvPr>
            <p:ph type="sldImg"/>
          </p:nvPr>
        </p:nvSpPr>
        <p:spPr>
          <a:xfrm>
            <a:off x="2568575" y="354013"/>
            <a:ext cx="2157413" cy="1617662"/>
          </a:xfrm>
          <a:solidFill>
            <a:srgbClr val="FFFFFF"/>
          </a:solidFill>
          <a:ln/>
        </p:spPr>
      </p:sp>
      <p:sp>
        <p:nvSpPr>
          <p:cNvPr id="191493" name="Text Box 3"/>
          <p:cNvSpPr>
            <a:spLocks noGrp="1" noChangeArrowheads="1"/>
          </p:cNvSpPr>
          <p:nvPr>
            <p:ph type="body" idx="1"/>
          </p:nvPr>
        </p:nvSpPr>
        <p:spPr>
          <a:xfrm>
            <a:off x="971550" y="2270125"/>
            <a:ext cx="5432425" cy="6097588"/>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Επίπεδο φωτογραφικών διαφανειών: 1 και 2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Ias 2,13 - 15 αναφέρει άλλες δαπάνες: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τα γενικά έξοδα μη-παραγωγής πρέπει να περιληφθούν στη μετατροπή κόστισαν εάν υφίστανται να φέρουν τους καταλόγους στην παρόντες θέση και τον όρο τους. Το παράδειγμα είναι δαπάνες τα προϊόντα για το συγκεκριμένο πελάτη.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 αποκλειμένος: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ανώμαλα ποσά αποβλήτων, εργασίας ή άλλων δαπανών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αποθήκευσης, εκτός αν εκείνες οι δαπάνες είναι απαραίτητες στη διαδικασία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πριν από ένα περαιτέρω στάδιο παραγωγής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διοικητικά γενικά έξοδα που δεν συμβάλλουν να φέρουν τους καταλόγους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στην παρόντες θέση και τον όρο τους </a:t>
            </a:r>
            <a:br>
              <a:rPr lang="el-GR" altLang="en-US" b="1" smtClean="0">
                <a:latin typeface="Calibri" pitchFamily="34" charset="0"/>
                <a:cs typeface="Times New Roman" pitchFamily="18" charset="0"/>
              </a:rPr>
            </a:br>
            <a:r>
              <a:rPr lang="el-GR" altLang="en-US" b="1" smtClean="0">
                <a:latin typeface="Calibri" pitchFamily="34" charset="0"/>
                <a:cs typeface="Times New Roman" pitchFamily="18" charset="0"/>
              </a:rPr>
              <a:t> - δαπάνες πώλησης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Ερωτήσεις για το κόστος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1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 εκπαιδευτικός πρέπει μόνο να ζητήσει τα παραδείγματα για τα διαφορετικά μέρη του κόστους της μετατροπής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Για το επίπεδο 2 ακροατήριο: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Δείτε την περίπτωση 01: κατάλογος στοιχείων του κόστους που είναι μέρος του κόστους της μετατροπής.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4" name="Rectangle 7"/>
          <p:cNvSpPr>
            <a:spLocks noGrp="1" noChangeArrowheads="1"/>
          </p:cNvSpPr>
          <p:nvPr>
            <p:ph type="sldNum" sz="quarter"/>
          </p:nvPr>
        </p:nvSpPr>
        <p:spPr>
          <a:noFill/>
          <a:ln/>
        </p:spPr>
        <p:txBody>
          <a:bodyPr/>
          <a:lstStyle/>
          <a:p>
            <a:fld id="{81E52EC6-3C6A-4A0A-A302-42A3C17A6D72}" type="slidenum">
              <a:rPr lang="el-GR" altLang="en-US"/>
              <a:pPr/>
              <a:t>45</a:t>
            </a:fld>
            <a:endParaRPr lang="el-GR" altLang="en-US"/>
          </a:p>
        </p:txBody>
      </p:sp>
      <p:sp>
        <p:nvSpPr>
          <p:cNvPr id="1925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251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538" name="Rectangle 7"/>
          <p:cNvSpPr>
            <a:spLocks noGrp="1" noChangeArrowheads="1"/>
          </p:cNvSpPr>
          <p:nvPr>
            <p:ph type="sldNum" sz="quarter"/>
          </p:nvPr>
        </p:nvSpPr>
        <p:spPr>
          <a:noFill/>
          <a:ln/>
        </p:spPr>
        <p:txBody>
          <a:bodyPr/>
          <a:lstStyle/>
          <a:p>
            <a:fld id="{0B7ECA5F-8D96-438B-B958-2CDCE6E2C838}" type="slidenum">
              <a:rPr lang="el-GR" altLang="en-US"/>
              <a:pPr/>
              <a:t>46</a:t>
            </a:fld>
            <a:endParaRPr lang="el-GR" altLang="en-US"/>
          </a:p>
        </p:txBody>
      </p:sp>
      <p:sp>
        <p:nvSpPr>
          <p:cNvPr id="19353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354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62" name="Rectangle 7"/>
          <p:cNvSpPr>
            <a:spLocks noGrp="1" noChangeArrowheads="1"/>
          </p:cNvSpPr>
          <p:nvPr>
            <p:ph type="sldNum" sz="quarter"/>
          </p:nvPr>
        </p:nvSpPr>
        <p:spPr>
          <a:noFill/>
          <a:ln/>
        </p:spPr>
        <p:txBody>
          <a:bodyPr/>
          <a:lstStyle/>
          <a:p>
            <a:fld id="{C24CE625-5259-4FE3-A229-B3E8DDDCFE34}" type="slidenum">
              <a:rPr lang="el-GR" altLang="en-US"/>
              <a:pPr/>
              <a:t>47</a:t>
            </a:fld>
            <a:endParaRPr lang="el-GR" altLang="en-US"/>
          </a:p>
        </p:txBody>
      </p:sp>
      <p:sp>
        <p:nvSpPr>
          <p:cNvPr id="1945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456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7"/>
          <p:cNvSpPr>
            <a:spLocks noGrp="1" noChangeArrowheads="1"/>
          </p:cNvSpPr>
          <p:nvPr>
            <p:ph type="sldNum" sz="quarter"/>
          </p:nvPr>
        </p:nvSpPr>
        <p:spPr>
          <a:noFill/>
          <a:ln/>
        </p:spPr>
        <p:txBody>
          <a:bodyPr/>
          <a:lstStyle/>
          <a:p>
            <a:fld id="{ED80C6D8-5110-434C-8A12-922D24CF7497}" type="slidenum">
              <a:rPr lang="el-GR" altLang="en-US"/>
              <a:pPr/>
              <a:t>48</a:t>
            </a:fld>
            <a:endParaRPr lang="el-GR" altLang="en-US"/>
          </a:p>
        </p:txBody>
      </p:sp>
      <p:sp>
        <p:nvSpPr>
          <p:cNvPr id="1955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558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10" name="Rectangle 7"/>
          <p:cNvSpPr>
            <a:spLocks noGrp="1" noChangeArrowheads="1"/>
          </p:cNvSpPr>
          <p:nvPr>
            <p:ph type="sldNum" sz="quarter"/>
          </p:nvPr>
        </p:nvSpPr>
        <p:spPr>
          <a:noFill/>
          <a:ln/>
        </p:spPr>
        <p:txBody>
          <a:bodyPr/>
          <a:lstStyle/>
          <a:p>
            <a:fld id="{96E34335-8FED-4133-BF16-42E15B2B95DD}" type="slidenum">
              <a:rPr lang="el-GR" altLang="en-US"/>
              <a:pPr/>
              <a:t>49</a:t>
            </a:fld>
            <a:endParaRPr lang="el-GR" altLang="en-US"/>
          </a:p>
        </p:txBody>
      </p:sp>
      <p:sp>
        <p:nvSpPr>
          <p:cNvPr id="196611" name="Rectangle 1"/>
          <p:cNvSpPr>
            <a:spLocks noGrp="1" noRot="1" noChangeAspect="1" noChangeArrowheads="1" noTextEdit="1"/>
          </p:cNvSpPr>
          <p:nvPr>
            <p:ph type="sldImg"/>
          </p:nvPr>
        </p:nvSpPr>
        <p:spPr>
          <a:xfrm>
            <a:off x="2344738" y="357188"/>
            <a:ext cx="2168525" cy="1625600"/>
          </a:xfrm>
          <a:solidFill>
            <a:srgbClr val="FFFFFF"/>
          </a:solidFill>
          <a:ln/>
        </p:spPr>
      </p:sp>
      <p:sp>
        <p:nvSpPr>
          <p:cNvPr id="196612" name="Text Box 2"/>
          <p:cNvSpPr>
            <a:spLocks noGrp="1" noChangeArrowheads="1"/>
          </p:cNvSpPr>
          <p:nvPr>
            <p:ph type="body" idx="1"/>
          </p:nvPr>
        </p:nvSpPr>
        <p:spPr>
          <a:xfrm>
            <a:off x="685800" y="2281238"/>
            <a:ext cx="5638800" cy="6130925"/>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OPENING COMMENTS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i="1" smtClean="0">
                <a:latin typeface="Calibri" pitchFamily="34" charset="0"/>
                <a:ea typeface="Microsoft YaHei" pitchFamily="34" charset="-122"/>
              </a:rPr>
              <a:t>The following are applicable only if presented as a stand-alone module: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Welcome participants</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Introduce yourself with special emphasis on practical experience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If necessary - use introduction as an ice-breaker</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Introduce content map and objectives (details on next 2 slides)</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Set learning environment guidelines (questions any time)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Emphasise peer learning opportunities  (working in pairs, sharing problems)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Introduce Module Learning Objectives</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Understanding the rationale and conceptual logic of the revised Standard.</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principal issues in accounting for property, plant and equipment are the timing of recognition of the assets, the determination of their carrying amounts and the depreciation charges to be recognised in relation to them.</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Module opening comments</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This is a revised Standard, effective for annual financial statements beginning on or after 1 July 1999.  Earlier application is encouraged. If the Standard is adopted for a financial period beginning prior to this date, the enterprise should disclose that fact and adopt IAS 22 (revised 1998), Business Combinations, IAS 36 Impairment of Assets, and IAS 37 Provisions, Contingent Assets and Contingent Liabilities at the same time.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There are no transitional provisions in the revised Standard, as the basic accounting treatments do not differ from those prescribed by the 1993 Standard.</a:t>
            </a:r>
          </a:p>
          <a:p>
            <a:pPr eaLnBrk="1" hangingPunct="1">
              <a:spcBef>
                <a:spcPct val="0"/>
              </a:spcBef>
              <a:spcAft>
                <a:spcPts val="750"/>
              </a:spcAft>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main purpose of the latest revision was to make the Standard consistent with IAS 22 (revised 1998), Business Combinations, IAS 36, Impairment of Assets, and IAS 37, Provisions, Contingent Liabilities and Contingent Assets. There are no significant changes to the basic principles of the Standard as revised in 1993.</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Date of review of module and approval by technical specialist: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Date: 07/99. Updated 07/00 to reflect SIC 23, updated 11/00 to reflect SIC D26</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290" name="Rectangle 7"/>
          <p:cNvSpPr>
            <a:spLocks noGrp="1" noChangeArrowheads="1"/>
          </p:cNvSpPr>
          <p:nvPr>
            <p:ph type="sldNum" sz="quarter"/>
          </p:nvPr>
        </p:nvSpPr>
        <p:spPr>
          <a:noFill/>
          <a:ln/>
        </p:spPr>
        <p:txBody>
          <a:bodyPr/>
          <a:lstStyle/>
          <a:p>
            <a:fld id="{EAA5A4CB-BAE5-4C0B-A9B4-6A24C31018E7}" type="slidenum">
              <a:rPr lang="el-GR" altLang="en-US"/>
              <a:pPr/>
              <a:t>5</a:t>
            </a:fld>
            <a:endParaRPr lang="el-GR" altLang="en-US"/>
          </a:p>
        </p:txBody>
      </p:sp>
      <p:sp>
        <p:nvSpPr>
          <p:cNvPr id="14029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C64F709-EBFE-442F-8F4C-A03EE52CEC46}"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US" altLang="en-US" sz="1200">
              <a:solidFill>
                <a:srgbClr val="000000"/>
              </a:solidFill>
              <a:latin typeface="Calibri" pitchFamily="34" charset="0"/>
              <a:ea typeface="ＭＳ Ｐゴシック" pitchFamily="34" charset="-128"/>
            </a:endParaRPr>
          </a:p>
        </p:txBody>
      </p:sp>
      <p:sp>
        <p:nvSpPr>
          <p:cNvPr id="14029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40293"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7634" name="Rectangle 7"/>
          <p:cNvSpPr>
            <a:spLocks noGrp="1" noChangeArrowheads="1"/>
          </p:cNvSpPr>
          <p:nvPr>
            <p:ph type="sldNum" sz="quarter"/>
          </p:nvPr>
        </p:nvSpPr>
        <p:spPr>
          <a:noFill/>
          <a:ln/>
        </p:spPr>
        <p:txBody>
          <a:bodyPr/>
          <a:lstStyle/>
          <a:p>
            <a:fld id="{C7B5BAE0-C4C2-43DF-8E71-3C729E214E72}" type="slidenum">
              <a:rPr lang="el-GR" altLang="en-US"/>
              <a:pPr/>
              <a:t>50</a:t>
            </a:fld>
            <a:endParaRPr lang="el-GR" altLang="en-US"/>
          </a:p>
        </p:txBody>
      </p:sp>
      <p:sp>
        <p:nvSpPr>
          <p:cNvPr id="1976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9763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8658" name="Rectangle 7"/>
          <p:cNvSpPr>
            <a:spLocks noGrp="1" noChangeArrowheads="1"/>
          </p:cNvSpPr>
          <p:nvPr>
            <p:ph type="sldNum" sz="quarter"/>
          </p:nvPr>
        </p:nvSpPr>
        <p:spPr>
          <a:noFill/>
          <a:ln/>
        </p:spPr>
        <p:txBody>
          <a:bodyPr/>
          <a:lstStyle/>
          <a:p>
            <a:fld id="{3EADE10D-9DC9-46A0-85C3-F4CBC6D622C3}" type="slidenum">
              <a:rPr lang="el-GR" altLang="en-US"/>
              <a:pPr/>
              <a:t>51</a:t>
            </a:fld>
            <a:endParaRPr lang="el-GR" altLang="en-US"/>
          </a:p>
        </p:txBody>
      </p:sp>
      <p:sp>
        <p:nvSpPr>
          <p:cNvPr id="198659"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198660"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recognition criteria for property, plant and equipment are derived from the Framework and thus are the same as those for other assets.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In practice, it can be difficult to establish when it is probable that future economic benefits will flow to the enterprise. IAS 16 suggests that this probability is generally established when the risks and rewards of ownership are passed to the enterprise.  Before this occurs, the transaction to acquire the asset can usually be cancelled without significant penalty, and, therefore, the asset is not recognised.</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It may be appropriate to aggregate individually insignificant items, such as moulds, tools and dies and to apply the criteria to the aggregate value.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Most spare parts and servicing equipment are usually carried as inventory and recognised as an expense as consumed.  However, major spare parts and stand-by equipment qualify as PP&amp;E when the enterprise expects to use them during more than one period.  Similarly, if spare parts and servicing equipment can be used only in connection with an item of PP&amp;E and their use is expected to be irregular, they are accounted for as PP&amp;E and are depreciated over a time period not exceeding the useful life of the related asset.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It may also be appropriate to allocate the expenditure on an asset into its component parts and to account for each component separately, for example, when the component parts have different useful lives. An example would be a commercial aircraft where the airframe, the engines and the cabin fittings may be accounted for as 3 separate assets.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PP&amp;E may be acquired for safety or environmental reasons.  The acquisition of such PP&amp;E, while not directly increasing the future economic benefits of any particular existing item of PP&amp;E may be necessary in order for the enterprise to obtain the future economic benefits from its other assets.  When this is the case, such acquisitions of PP&amp;E qualify for recognition as assets.</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9682" name="Rectangle 7"/>
          <p:cNvSpPr>
            <a:spLocks noGrp="1" noChangeArrowheads="1"/>
          </p:cNvSpPr>
          <p:nvPr>
            <p:ph type="sldNum" sz="quarter"/>
          </p:nvPr>
        </p:nvSpPr>
        <p:spPr>
          <a:noFill/>
          <a:ln/>
        </p:spPr>
        <p:txBody>
          <a:bodyPr/>
          <a:lstStyle/>
          <a:p>
            <a:fld id="{DE0CC069-CBB8-4C54-8C75-3E46952723DD}" type="slidenum">
              <a:rPr lang="el-GR" altLang="en-US"/>
              <a:pPr/>
              <a:t>52</a:t>
            </a:fld>
            <a:endParaRPr lang="el-GR" altLang="en-US"/>
          </a:p>
        </p:txBody>
      </p:sp>
      <p:sp>
        <p:nvSpPr>
          <p:cNvPr id="199683"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199684"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Cost</a:t>
            </a:r>
            <a:r>
              <a:rPr lang="en-GB" altLang="en-US" smtClean="0">
                <a:latin typeface="Calibri" pitchFamily="34" charset="0"/>
                <a:ea typeface="Microsoft YaHei" pitchFamily="34" charset="-122"/>
              </a:rPr>
              <a:t> - the amount of cash or cash equivalents paid or the fair value of the other consideration given to acquire an asset at the time of its acquisition or construction</a:t>
            </a:r>
          </a:p>
          <a:p>
            <a:pPr eaLnBrk="1" hangingPunct="1">
              <a:lnSpc>
                <a:spcPct val="70000"/>
              </a:lnSpc>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400" b="1" smtClean="0">
                <a:latin typeface="Calibri" pitchFamily="34" charset="0"/>
                <a:ea typeface="Microsoft YaHei" pitchFamily="34" charset="-122"/>
              </a:rPr>
              <a:t>Q: </a:t>
            </a:r>
            <a:r>
              <a:rPr lang="en-GB" altLang="en-US" smtClean="0">
                <a:latin typeface="Calibri" pitchFamily="34" charset="0"/>
                <a:ea typeface="Microsoft YaHei" pitchFamily="34" charset="-122"/>
              </a:rPr>
              <a:t>What would be examples of directly attributable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400" b="1" smtClean="0">
                <a:latin typeface="Calibri" pitchFamily="34" charset="0"/>
                <a:ea typeface="Microsoft YaHei" pitchFamily="34" charset="-122"/>
              </a:rPr>
              <a:t>A:</a:t>
            </a:r>
            <a:r>
              <a:rPr lang="en-GB" altLang="en-US" smtClean="0">
                <a:latin typeface="Calibri" pitchFamily="34" charset="0"/>
                <a:ea typeface="Microsoft YaHei" pitchFamily="34" charset="-122"/>
              </a:rPr>
              <a:t> Cost of site preparation; initial delivery and handling costs; installation costs; professional fees (e.g. architects, engineers); decommissioning costs under IAS 37 (see case study 03 for level 2) - Source: IAS 16.15 - Refer to case study 01 for level 2 for further discussion of this issue.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400" b="1" smtClean="0">
                <a:latin typeface="Calibri" pitchFamily="34" charset="0"/>
                <a:ea typeface="Microsoft YaHei" pitchFamily="34" charset="-122"/>
              </a:rPr>
              <a:t>Q:</a:t>
            </a:r>
            <a:r>
              <a:rPr lang="en-GB" altLang="en-US" smtClean="0">
                <a:latin typeface="Calibri" pitchFamily="34" charset="0"/>
                <a:ea typeface="Microsoft YaHei" pitchFamily="34" charset="-122"/>
              </a:rPr>
              <a:t> What costs would not be included in the cost of an item of PP&amp;E?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400" b="1" smtClean="0">
                <a:latin typeface="Calibri" pitchFamily="34" charset="0"/>
                <a:ea typeface="Microsoft YaHei" pitchFamily="34" charset="-122"/>
              </a:rPr>
              <a:t>A:</a:t>
            </a:r>
            <a:r>
              <a:rPr lang="en-GB" altLang="en-US" smtClean="0">
                <a:latin typeface="Calibri" pitchFamily="34" charset="0"/>
                <a:ea typeface="Microsoft YaHei" pitchFamily="34" charset="-122"/>
              </a:rPr>
              <a:t> Refundable purchase taxes (e.g. claimable VAT); administration and general overhead costs, start-up costs (unless they can be directly attributed to the acquisition of the asset or bringing the asset to its working condition); initial operating losses incurred prior to an asset achieving planned performance.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When payment is deferred</a:t>
            </a:r>
            <a:r>
              <a:rPr lang="en-GB" altLang="en-US" smtClean="0">
                <a:latin typeface="Calibri" pitchFamily="34" charset="0"/>
                <a:ea typeface="Microsoft YaHei" pitchFamily="34" charset="-122"/>
              </a:rPr>
              <a:t> beyond normal credit terms, its costs is the cash price equivalent; the difference between this amount and the total payments is recognised as an interest expense over the period of credit unless it is capitalised under IAS 23, Borrowing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Borrowing costs</a:t>
            </a:r>
            <a:r>
              <a:rPr lang="en-GB" altLang="en-US" smtClean="0">
                <a:latin typeface="Calibri" pitchFamily="34" charset="0"/>
                <a:ea typeface="Microsoft YaHei" pitchFamily="34" charset="-122"/>
              </a:rPr>
              <a:t> may also be capitalised as part of the cost of the asset if it is a qualifying asset in terms of IAS 23, Borrowing Costs, and the entity has elected to capitalise borrowing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Where an asset is self-constructed, the cost is determined using the same principles as for an acquired asset (elimination of internal profits, costs of abnormal amounts of wasted material, labour and other resources are not included in the cost of the asset).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An item of PP&amp;E may be acquired in exchange for a </a:t>
            </a:r>
            <a:r>
              <a:rPr lang="en-GB" altLang="en-US" b="1" u="sng" smtClean="0">
                <a:latin typeface="Calibri" pitchFamily="34" charset="0"/>
                <a:ea typeface="Microsoft YaHei" pitchFamily="34" charset="-122"/>
              </a:rPr>
              <a:t>dissimilar</a:t>
            </a:r>
            <a:r>
              <a:rPr lang="en-GB" altLang="en-US" smtClean="0">
                <a:latin typeface="Calibri" pitchFamily="34" charset="0"/>
                <a:ea typeface="Microsoft YaHei" pitchFamily="34" charset="-122"/>
              </a:rPr>
              <a:t> item of PP&amp;E. The cost of such an item is measured at the fair value of the asset received, which will be equivalent to the fair value of the asset given up (adjusted for any cash components in the exchange). There may therefore be a profit or loss on the disposal of the asset given up (since its carrying amount will not always be its fair value).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Where an item of PP&amp;E is exchanged for a </a:t>
            </a:r>
            <a:r>
              <a:rPr lang="en-GB" altLang="en-US" b="1" u="sng" smtClean="0">
                <a:latin typeface="Calibri" pitchFamily="34" charset="0"/>
                <a:ea typeface="Microsoft YaHei" pitchFamily="34" charset="-122"/>
              </a:rPr>
              <a:t>similar</a:t>
            </a:r>
            <a:r>
              <a:rPr lang="en-GB" altLang="en-US" smtClean="0">
                <a:latin typeface="Calibri" pitchFamily="34" charset="0"/>
                <a:ea typeface="Microsoft YaHei" pitchFamily="34" charset="-122"/>
              </a:rPr>
              <a:t> asset with a </a:t>
            </a:r>
            <a:r>
              <a:rPr lang="en-GB" altLang="en-US" b="1" smtClean="0">
                <a:latin typeface="Calibri" pitchFamily="34" charset="0"/>
                <a:ea typeface="Microsoft YaHei" pitchFamily="34" charset="-122"/>
              </a:rPr>
              <a:t>similar use </a:t>
            </a:r>
            <a:r>
              <a:rPr lang="en-GB" altLang="en-US" smtClean="0">
                <a:latin typeface="Calibri" pitchFamily="34" charset="0"/>
                <a:ea typeface="Microsoft YaHei" pitchFamily="34" charset="-122"/>
              </a:rPr>
              <a:t>and</a:t>
            </a:r>
            <a:r>
              <a:rPr lang="en-GB" altLang="en-US" b="1" smtClean="0">
                <a:latin typeface="Calibri" pitchFamily="34" charset="0"/>
                <a:ea typeface="Microsoft YaHei" pitchFamily="34" charset="-122"/>
              </a:rPr>
              <a:t> similar fair value</a:t>
            </a:r>
            <a:r>
              <a:rPr lang="en-GB" altLang="en-US" smtClean="0">
                <a:latin typeface="Calibri" pitchFamily="34" charset="0"/>
                <a:ea typeface="Microsoft YaHei" pitchFamily="34" charset="-122"/>
              </a:rPr>
              <a:t>, no gain or loss is recognised. The cost of the new asset is the carrying amount of the asset given up (and not its fair value).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0706" name="Rectangle 7"/>
          <p:cNvSpPr>
            <a:spLocks noGrp="1" noChangeArrowheads="1"/>
          </p:cNvSpPr>
          <p:nvPr>
            <p:ph type="sldNum" sz="quarter"/>
          </p:nvPr>
        </p:nvSpPr>
        <p:spPr>
          <a:noFill/>
          <a:ln/>
        </p:spPr>
        <p:txBody>
          <a:bodyPr/>
          <a:lstStyle/>
          <a:p>
            <a:fld id="{954EC398-3B4A-49C4-B7C6-6CEF5A5EC86E}" type="slidenum">
              <a:rPr lang="el-GR" altLang="en-US"/>
              <a:pPr/>
              <a:t>53</a:t>
            </a:fld>
            <a:endParaRPr lang="el-GR" altLang="en-US"/>
          </a:p>
        </p:txBody>
      </p:sp>
      <p:sp>
        <p:nvSpPr>
          <p:cNvPr id="200707" name="Rectangle 1"/>
          <p:cNvSpPr>
            <a:spLocks noGrp="1" noRot="1" noChangeAspect="1" noChangeArrowheads="1" noTextEdit="1"/>
          </p:cNvSpPr>
          <p:nvPr>
            <p:ph type="sldImg"/>
          </p:nvPr>
        </p:nvSpPr>
        <p:spPr>
          <a:xfrm>
            <a:off x="2344738" y="357188"/>
            <a:ext cx="2168525" cy="1625600"/>
          </a:xfrm>
          <a:solidFill>
            <a:srgbClr val="FFFFFF"/>
          </a:solidFill>
          <a:ln/>
        </p:spPr>
      </p:sp>
      <p:sp>
        <p:nvSpPr>
          <p:cNvPr id="20070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1730" name="Rectangle 7"/>
          <p:cNvSpPr>
            <a:spLocks noGrp="1" noChangeArrowheads="1"/>
          </p:cNvSpPr>
          <p:nvPr>
            <p:ph type="sldNum" sz="quarter"/>
          </p:nvPr>
        </p:nvSpPr>
        <p:spPr>
          <a:noFill/>
          <a:ln/>
        </p:spPr>
        <p:txBody>
          <a:bodyPr/>
          <a:lstStyle/>
          <a:p>
            <a:fld id="{DA6CD76B-91BF-49B0-B892-5005F6FF04BB}" type="slidenum">
              <a:rPr lang="el-GR" altLang="en-US"/>
              <a:pPr/>
              <a:t>54</a:t>
            </a:fld>
            <a:endParaRPr lang="el-GR" altLang="en-US"/>
          </a:p>
        </p:txBody>
      </p:sp>
      <p:sp>
        <p:nvSpPr>
          <p:cNvPr id="20173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01732"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mtClean="0">
                <a:latin typeface="Arial" charset="0"/>
                <a:ea typeface="Microsoft YaHei" pitchFamily="34" charset="-122"/>
              </a:rPr>
              <a:t>Σημειώστε ότι το κόστος διαμόρφωσης του χώρου στάθμευσης ύψους </a:t>
            </a:r>
            <a:r>
              <a:rPr lang="en-US" altLang="en-US" smtClean="0">
                <a:latin typeface="Calibri" pitchFamily="34" charset="0"/>
                <a:ea typeface="Microsoft YaHei" pitchFamily="34" charset="-122"/>
              </a:rPr>
              <a:t>$260</a:t>
            </a:r>
            <a:r>
              <a:rPr lang="el-GR" altLang="en-US" smtClean="0">
                <a:latin typeface="Calibri" pitchFamily="34" charset="0"/>
                <a:ea typeface="Microsoft YaHei" pitchFamily="34" charset="-122"/>
              </a:rPr>
              <a:t>.</a:t>
            </a:r>
            <a:r>
              <a:rPr lang="en-US" altLang="en-US" smtClean="0">
                <a:latin typeface="Calibri" pitchFamily="34" charset="0"/>
                <a:ea typeface="Microsoft YaHei" pitchFamily="34" charset="-122"/>
              </a:rPr>
              <a:t>000 </a:t>
            </a:r>
            <a:r>
              <a:rPr lang="el-GR" altLang="en-US" i="1" smtClean="0">
                <a:latin typeface="Arial" charset="0"/>
                <a:ea typeface="Microsoft YaHei" pitchFamily="34" charset="-122"/>
              </a:rPr>
              <a:t>δεν </a:t>
            </a:r>
            <a:r>
              <a:rPr lang="el-GR" altLang="en-US" smtClean="0">
                <a:latin typeface="Arial" charset="0"/>
                <a:ea typeface="Microsoft YaHei" pitchFamily="34" charset="-122"/>
              </a:rPr>
              <a:t>περιλαμβάνεται στο κόστος των γηπέδων</a:t>
            </a:r>
            <a:r>
              <a:rPr lang="en-US" altLang="en-US" smtClean="0">
                <a:latin typeface="Calibri" pitchFamily="34" charset="0"/>
                <a:ea typeface="Microsoft YaHei" pitchFamily="34" charset="-122"/>
              </a:rPr>
              <a:t>, </a:t>
            </a:r>
            <a:r>
              <a:rPr lang="el-GR" altLang="en-US" smtClean="0">
                <a:latin typeface="Arial" charset="0"/>
                <a:ea typeface="Microsoft YaHei" pitchFamily="34" charset="-122"/>
              </a:rPr>
              <a:t>επειδή το πρόκειται για βελτίωση</a:t>
            </a:r>
            <a:r>
              <a:rPr lang="en-US" altLang="en-US" smtClean="0">
                <a:latin typeface="Calibri" pitchFamily="34" charset="0"/>
                <a:ea typeface="Microsoft YaHei" pitchFamily="34" charset="-122"/>
              </a:rPr>
              <a:t>.</a:t>
            </a:r>
          </a:p>
        </p:txBody>
      </p:sp>
      <p:pic>
        <p:nvPicPr>
          <p:cNvPr id="201733" name="Picture 3"/>
          <p:cNvPicPr>
            <a:picLocks noChangeAspect="1" noChangeArrowheads="1"/>
          </p:cNvPicPr>
          <p:nvPr/>
        </p:nvPicPr>
        <p:blipFill>
          <a:blip r:embed="rId3"/>
          <a:srcRect/>
          <a:stretch>
            <a:fillRect/>
          </a:stretch>
        </p:blipFill>
        <p:spPr bwMode="auto">
          <a:xfrm>
            <a:off x="957263" y="4876800"/>
            <a:ext cx="4943475" cy="2114550"/>
          </a:xfrm>
          <a:prstGeom prst="rect">
            <a:avLst/>
          </a:prstGeom>
          <a:noFill/>
          <a:ln w="9525">
            <a:noFill/>
            <a:round/>
            <a:headEnd/>
            <a:tailEnd/>
          </a:ln>
        </p:spPr>
      </p:pic>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2754" name="Rectangle 7"/>
          <p:cNvSpPr>
            <a:spLocks noGrp="1" noChangeArrowheads="1"/>
          </p:cNvSpPr>
          <p:nvPr>
            <p:ph type="sldNum" sz="quarter"/>
          </p:nvPr>
        </p:nvSpPr>
        <p:spPr>
          <a:noFill/>
          <a:ln/>
        </p:spPr>
        <p:txBody>
          <a:bodyPr/>
          <a:lstStyle/>
          <a:p>
            <a:fld id="{6DFF65F2-E3C3-417A-90BD-404842C377AD}" type="slidenum">
              <a:rPr lang="el-GR" altLang="en-US"/>
              <a:pPr/>
              <a:t>55</a:t>
            </a:fld>
            <a:endParaRPr lang="el-GR" altLang="en-US"/>
          </a:p>
        </p:txBody>
      </p:sp>
      <p:sp>
        <p:nvSpPr>
          <p:cNvPr id="20275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0275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pic>
        <p:nvPicPr>
          <p:cNvPr id="202757" name="Picture 3"/>
          <p:cNvPicPr>
            <a:picLocks noChangeAspect="1" noChangeArrowheads="1"/>
          </p:cNvPicPr>
          <p:nvPr/>
        </p:nvPicPr>
        <p:blipFill>
          <a:blip r:embed="rId3"/>
          <a:srcRect/>
          <a:stretch>
            <a:fillRect/>
          </a:stretch>
        </p:blipFill>
        <p:spPr bwMode="auto">
          <a:xfrm>
            <a:off x="304800" y="4832350"/>
            <a:ext cx="6162675" cy="2863850"/>
          </a:xfrm>
          <a:prstGeom prst="rect">
            <a:avLst/>
          </a:prstGeom>
          <a:noFill/>
          <a:ln w="9525">
            <a:noFill/>
            <a:round/>
            <a:headEnd/>
            <a:tailEnd/>
          </a:ln>
        </p:spPr>
      </p:pic>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3778" name="Rectangle 7"/>
          <p:cNvSpPr>
            <a:spLocks noGrp="1" noChangeArrowheads="1"/>
          </p:cNvSpPr>
          <p:nvPr>
            <p:ph type="sldNum" sz="quarter"/>
          </p:nvPr>
        </p:nvSpPr>
        <p:spPr>
          <a:noFill/>
          <a:ln/>
        </p:spPr>
        <p:txBody>
          <a:bodyPr/>
          <a:lstStyle/>
          <a:p>
            <a:fld id="{8FA39CD9-F5E4-4E59-A062-E68BFEFA6770}" type="slidenum">
              <a:rPr lang="el-GR" altLang="en-US"/>
              <a:pPr/>
              <a:t>56</a:t>
            </a:fld>
            <a:endParaRPr lang="el-GR" altLang="en-US"/>
          </a:p>
        </p:txBody>
      </p:sp>
      <p:sp>
        <p:nvSpPr>
          <p:cNvPr id="203779" name="Rectangle 1"/>
          <p:cNvSpPr>
            <a:spLocks noGrp="1" noRot="1" noChangeAspect="1" noChangeArrowheads="1" noTextEdit="1"/>
          </p:cNvSpPr>
          <p:nvPr>
            <p:ph type="sldImg"/>
          </p:nvPr>
        </p:nvSpPr>
        <p:spPr>
          <a:xfrm>
            <a:off x="2344738" y="357188"/>
            <a:ext cx="2168525" cy="1625600"/>
          </a:xfrm>
          <a:solidFill>
            <a:srgbClr val="FFFFFF"/>
          </a:solidFill>
          <a:ln/>
        </p:spPr>
      </p:sp>
      <p:sp>
        <p:nvSpPr>
          <p:cNvPr id="20378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02" name="Rectangle 7"/>
          <p:cNvSpPr>
            <a:spLocks noGrp="1" noChangeArrowheads="1"/>
          </p:cNvSpPr>
          <p:nvPr>
            <p:ph type="sldNum" sz="quarter"/>
          </p:nvPr>
        </p:nvSpPr>
        <p:spPr>
          <a:noFill/>
          <a:ln/>
        </p:spPr>
        <p:txBody>
          <a:bodyPr/>
          <a:lstStyle/>
          <a:p>
            <a:fld id="{C79120A6-078A-44BC-88E6-4DD1D08F3515}" type="slidenum">
              <a:rPr lang="el-GR" altLang="en-US"/>
              <a:pPr/>
              <a:t>57</a:t>
            </a:fld>
            <a:endParaRPr lang="el-GR" altLang="en-US"/>
          </a:p>
        </p:txBody>
      </p:sp>
      <p:sp>
        <p:nvSpPr>
          <p:cNvPr id="204803"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204804" name="Text Box 2"/>
          <p:cNvSpPr>
            <a:spLocks noGrp="1" noChangeArrowheads="1"/>
          </p:cNvSpPr>
          <p:nvPr>
            <p:ph type="body" idx="1"/>
          </p:nvPr>
        </p:nvSpPr>
        <p:spPr>
          <a:xfrm>
            <a:off x="762000" y="2352675"/>
            <a:ext cx="5486400" cy="6130925"/>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requirements for the recognition of subsequent expenditure as part of the cost of an asset follow the requirements for the recognition of an asset, ie when it is probable that as a result of the expenditure future economic benefits will flow to the enterprise.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This requirement relates to subsequent expenditure on an asset which has already been recognised by the enterprise in a prior period.  The Standard lays down guidelines for when such expenditure can be added to the existing carrying amount of the asset. Any expenditure which does not meet the criteria should be recognised as an expense as incurred.</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key element is that the subsequent expenditure must “improve the condition of the asset beyond its originally assessed standard of performance” (IAS 16.24). Examples would be: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modification to plant to extend its useful life or increase its capacity</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upgrading plant to improve the quality of output</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adopting a new production process which reduces operating costs.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Repairs and scheduled maintenance are performed to restore or maintain the originally assessed standard of performance of the asset and is therefore expensed as incurred, as it does not improve the quality of the asset beyond its originally assessed standard of performance.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There is a relationship between how the cost of an item of PP&amp;E has been divided into components and the useful life of each component. </a:t>
            </a:r>
            <a:r>
              <a:rPr lang="en-GB" altLang="en-US" u="sng" smtClean="0">
                <a:latin typeface="Calibri" pitchFamily="34" charset="0"/>
                <a:ea typeface="Microsoft YaHei" pitchFamily="34" charset="-122"/>
              </a:rPr>
              <a:t>SIC 23 </a:t>
            </a:r>
            <a:r>
              <a:rPr lang="en-GB" altLang="en-US" smtClean="0">
                <a:latin typeface="Calibri" pitchFamily="34" charset="0"/>
                <a:ea typeface="Microsoft YaHei" pitchFamily="34" charset="-122"/>
              </a:rPr>
              <a:t>(slide 12) provides interpretation with regards to costs of major inspections or overhauls.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826" name="Rectangle 7"/>
          <p:cNvSpPr>
            <a:spLocks noGrp="1" noChangeArrowheads="1"/>
          </p:cNvSpPr>
          <p:nvPr>
            <p:ph type="sldNum" sz="quarter"/>
          </p:nvPr>
        </p:nvSpPr>
        <p:spPr>
          <a:noFill/>
          <a:ln/>
        </p:spPr>
        <p:txBody>
          <a:bodyPr/>
          <a:lstStyle/>
          <a:p>
            <a:fld id="{7B8D37EE-7B75-4EB9-9B59-EEE491755108}" type="slidenum">
              <a:rPr lang="el-GR" altLang="en-US"/>
              <a:pPr/>
              <a:t>58</a:t>
            </a:fld>
            <a:endParaRPr lang="el-GR" altLang="en-US"/>
          </a:p>
        </p:txBody>
      </p:sp>
      <p:sp>
        <p:nvSpPr>
          <p:cNvPr id="20582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CE013AC-D157-4A8F-B903-497E6AE623BB}" type="slidenum">
              <a:rPr lang="en-US" altLang="en-US" sz="1200">
                <a:solidFill>
                  <a:srgbClr val="000000"/>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58</a:t>
            </a:fld>
            <a:endParaRPr lang="en-US" altLang="en-US" sz="1200">
              <a:solidFill>
                <a:srgbClr val="000000"/>
              </a:solidFill>
            </a:endParaRPr>
          </a:p>
        </p:txBody>
      </p:sp>
      <p:sp>
        <p:nvSpPr>
          <p:cNvPr id="20582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05829" name="Rectangle 3"/>
          <p:cNvSpPr>
            <a:spLocks noGrp="1" noChangeArrowheads="1"/>
          </p:cNvSpPr>
          <p:nvPr>
            <p:ph type="body" idx="1"/>
          </p:nvPr>
        </p:nvSpPr>
        <p:spPr>
          <a:xfrm>
            <a:off x="685800" y="4343400"/>
            <a:ext cx="5486400" cy="1046163"/>
          </a:xfrm>
          <a:noFill/>
          <a:ln/>
        </p:spPr>
        <p:txBody>
          <a:bodyPr wrap="none" anchor="ctr"/>
          <a:lstStyle/>
          <a:p>
            <a:endParaRPr lang="el-GR" altLang="en-US" smtClean="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6850" name="Rectangle 7"/>
          <p:cNvSpPr>
            <a:spLocks noGrp="1" noChangeArrowheads="1"/>
          </p:cNvSpPr>
          <p:nvPr>
            <p:ph type="sldNum" sz="quarter"/>
          </p:nvPr>
        </p:nvSpPr>
        <p:spPr>
          <a:noFill/>
          <a:ln/>
        </p:spPr>
        <p:txBody>
          <a:bodyPr/>
          <a:lstStyle/>
          <a:p>
            <a:fld id="{38C8496B-71CE-48CB-A2F7-50EF53037434}" type="slidenum">
              <a:rPr lang="el-GR" altLang="en-US"/>
              <a:pPr/>
              <a:t>59</a:t>
            </a:fld>
            <a:endParaRPr lang="el-GR" altLang="en-US"/>
          </a:p>
        </p:txBody>
      </p:sp>
      <p:sp>
        <p:nvSpPr>
          <p:cNvPr id="206851"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206852"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Depreciation and impairment losses apply to both the benchmark treatment and to the allowed alternative. Since the concept of “cost” has already been dealt with, this module discusses “revaluations” first and then examines the requirements for depreciation and impairment losses.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1314" name="Rectangle 7"/>
          <p:cNvSpPr>
            <a:spLocks noGrp="1" noChangeArrowheads="1"/>
          </p:cNvSpPr>
          <p:nvPr>
            <p:ph type="sldNum" sz="quarter"/>
          </p:nvPr>
        </p:nvSpPr>
        <p:spPr>
          <a:noFill/>
          <a:ln/>
        </p:spPr>
        <p:txBody>
          <a:bodyPr/>
          <a:lstStyle/>
          <a:p>
            <a:fld id="{24B22136-8FEC-45E5-9F2B-6D86C699E457}" type="slidenum">
              <a:rPr lang="el-GR" altLang="en-US"/>
              <a:pPr/>
              <a:t>6</a:t>
            </a:fld>
            <a:endParaRPr lang="el-GR" altLang="en-US"/>
          </a:p>
        </p:txBody>
      </p:sp>
      <p:sp>
        <p:nvSpPr>
          <p:cNvPr id="1413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4131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7874" name="Rectangle 7"/>
          <p:cNvSpPr>
            <a:spLocks noGrp="1" noChangeArrowheads="1"/>
          </p:cNvSpPr>
          <p:nvPr>
            <p:ph type="sldNum" sz="quarter"/>
          </p:nvPr>
        </p:nvSpPr>
        <p:spPr>
          <a:noFill/>
          <a:ln/>
        </p:spPr>
        <p:txBody>
          <a:bodyPr/>
          <a:lstStyle/>
          <a:p>
            <a:fld id="{327A5EB8-5746-4DAE-9DDE-F4AD87BD1A52}" type="slidenum">
              <a:rPr lang="el-GR" altLang="en-US"/>
              <a:pPr/>
              <a:t>60</a:t>
            </a:fld>
            <a:endParaRPr lang="el-GR" altLang="en-US"/>
          </a:p>
        </p:txBody>
      </p:sp>
      <p:sp>
        <p:nvSpPr>
          <p:cNvPr id="207875"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207876"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Fair value</a:t>
            </a:r>
            <a:r>
              <a:rPr lang="en-GB" altLang="en-US" smtClean="0">
                <a:latin typeface="Calibri" pitchFamily="34" charset="0"/>
                <a:ea typeface="Microsoft YaHei" pitchFamily="34" charset="-122"/>
              </a:rPr>
              <a:t> is the amount for which an asset could be exchanged between knowledgeable, willing parties in an arm’s length transaction.</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u="sng" smtClean="0">
                <a:latin typeface="Calibri" pitchFamily="34" charset="0"/>
                <a:ea typeface="Microsoft YaHei" pitchFamily="34" charset="-122"/>
              </a:rPr>
              <a:t>Land and buildings</a:t>
            </a:r>
            <a:r>
              <a:rPr lang="en-GB" altLang="en-US" smtClean="0">
                <a:latin typeface="Calibri" pitchFamily="34" charset="0"/>
                <a:ea typeface="Microsoft YaHei" pitchFamily="34" charset="-122"/>
              </a:rPr>
              <a:t>: fair value is usually market value, determined by professionally qualified valuers (IAS 16.30).</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u="sng" smtClean="0">
                <a:latin typeface="Calibri" pitchFamily="34" charset="0"/>
                <a:ea typeface="Microsoft YaHei" pitchFamily="34" charset="-122"/>
              </a:rPr>
              <a:t>Plant and equipment</a:t>
            </a:r>
            <a:r>
              <a:rPr lang="en-GB" altLang="en-US" smtClean="0">
                <a:latin typeface="Calibri" pitchFamily="34" charset="0"/>
                <a:ea typeface="Microsoft YaHei" pitchFamily="34" charset="-122"/>
              </a:rPr>
              <a:t>: fair value is usually market value determined by appraisal (IAS 16.31). Where these is no market value, depreciated replacement cost would be used for revaluation.</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Revaluation should be made sufficiently regularly that the carrying amount does not differ materially from that which would be determined using fair value at the balance sheet date (IAS 16.29).</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timing of revaluation depends on the frequency of movement in the fair value of the PP&amp;E concerned. Where it is volatile and significant, annual revaluation may be required, while in other cases fair value may be stable and revaluation every 3-5 years may be sufficient.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Where the allowed alternative method is adopted, it should be applied to the entire class of PP&amp;E concerned, eg all land or land and buildings. It is acceptable, however, to revalue land or land and buildings, for example, but apply the benchmark treatment to plant and machinery. Revaluation of all assets in the class concerned should take place simultaneously.  However, a class of assets may be revalued on a rolling basis provided that revaluation of the class of assets is completed within a short period of time and provided that revaluations are kept up to date.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Accumulated depreciation at the revaluation date can either:</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 be eliminated, so that the asset has a gross carrying amount equal to revalued amount, and no accumulated depreciation, or </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restated proportionately, eg a 20% increase in both cost and accumulated depreciation, so that the net carrying amount is increased to the revalued amount. </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898" name="Rectangle 7"/>
          <p:cNvSpPr>
            <a:spLocks noGrp="1" noChangeArrowheads="1"/>
          </p:cNvSpPr>
          <p:nvPr>
            <p:ph type="sldNum" sz="quarter"/>
          </p:nvPr>
        </p:nvSpPr>
        <p:spPr>
          <a:noFill/>
          <a:ln/>
        </p:spPr>
        <p:txBody>
          <a:bodyPr/>
          <a:lstStyle/>
          <a:p>
            <a:fld id="{71E6E88E-E026-4674-890B-00358ED675C1}" type="slidenum">
              <a:rPr lang="el-GR" altLang="en-US"/>
              <a:pPr/>
              <a:t>61</a:t>
            </a:fld>
            <a:endParaRPr lang="el-GR" altLang="en-US"/>
          </a:p>
        </p:txBody>
      </p:sp>
      <p:sp>
        <p:nvSpPr>
          <p:cNvPr id="208899" name="Rectangle 1"/>
          <p:cNvSpPr>
            <a:spLocks noGrp="1" noRot="1" noChangeAspect="1" noChangeArrowheads="1" noTextEdit="1"/>
          </p:cNvSpPr>
          <p:nvPr>
            <p:ph type="sldImg"/>
          </p:nvPr>
        </p:nvSpPr>
        <p:spPr>
          <a:xfrm>
            <a:off x="2344738" y="357188"/>
            <a:ext cx="2168525" cy="1625600"/>
          </a:xfrm>
          <a:solidFill>
            <a:srgbClr val="FFFFFF"/>
          </a:solidFill>
          <a:ln/>
        </p:spPr>
      </p:sp>
      <p:sp>
        <p:nvSpPr>
          <p:cNvPr id="20890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9922" name="Rectangle 7"/>
          <p:cNvSpPr>
            <a:spLocks noGrp="1" noChangeArrowheads="1"/>
          </p:cNvSpPr>
          <p:nvPr>
            <p:ph type="sldNum" sz="quarter"/>
          </p:nvPr>
        </p:nvSpPr>
        <p:spPr>
          <a:noFill/>
          <a:ln/>
        </p:spPr>
        <p:txBody>
          <a:bodyPr/>
          <a:lstStyle/>
          <a:p>
            <a:fld id="{00CAD880-CB4F-4801-9DB7-39D82441FA75}" type="slidenum">
              <a:rPr lang="el-GR" altLang="en-US"/>
              <a:pPr/>
              <a:t>62</a:t>
            </a:fld>
            <a:endParaRPr lang="el-GR" altLang="en-US"/>
          </a:p>
        </p:txBody>
      </p:sp>
      <p:sp>
        <p:nvSpPr>
          <p:cNvPr id="209923"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209924" name="Text Box 2"/>
          <p:cNvSpPr>
            <a:spLocks noGrp="1" noChangeArrowheads="1"/>
          </p:cNvSpPr>
          <p:nvPr>
            <p:ph type="body" idx="1"/>
          </p:nvPr>
        </p:nvSpPr>
        <p:spPr>
          <a:xfrm>
            <a:off x="685800" y="4343400"/>
            <a:ext cx="5486400" cy="4114800"/>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A revaluation increase should be credited directly to an equity account called “revaluation surplus” (through the statement of changes in equity) and should not go through the income statement.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Where, however, there has previously been a revaluation decrease for the asset concerned, which has been recognised as an expense in the income statement, the current revaluation increase should be recognised as income in the income statement up to the amount of the previously recognised expense.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A revaluation decrease should be recognised as an expense in the income statement.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Where, however, there has previously been a revaluation increase for the asset concerned, which has been taken directly to equity, the current revaluation decrease should be recognised directly against the “revaluation surplus” in equity, up to the amount of the previously recognised increase.</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revaluation surplus can be realised fully on the retirement or disposal of the asset concerned, or over the remaining life of the asset. The transfer from the revaluation surplus to retained earnings does not go through the income statement, but is made as a direct transfer between the two equity accounts.</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Note that the depreciation charge (compulsory) is calculated based on the revalued amount and recognised for its full amount in the income statement.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0946" name="Rectangle 7"/>
          <p:cNvSpPr>
            <a:spLocks noGrp="1" noChangeArrowheads="1"/>
          </p:cNvSpPr>
          <p:nvPr>
            <p:ph type="sldNum" sz="quarter"/>
          </p:nvPr>
        </p:nvSpPr>
        <p:spPr>
          <a:noFill/>
          <a:ln/>
        </p:spPr>
        <p:txBody>
          <a:bodyPr/>
          <a:lstStyle/>
          <a:p>
            <a:fld id="{3EAFF869-D396-4259-9921-76DA272345FC}" type="slidenum">
              <a:rPr lang="el-GR" altLang="en-US"/>
              <a:pPr/>
              <a:t>63</a:t>
            </a:fld>
            <a:endParaRPr lang="el-GR" altLang="en-US"/>
          </a:p>
        </p:txBody>
      </p:sp>
      <p:sp>
        <p:nvSpPr>
          <p:cNvPr id="21094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44EEAA8-3EAD-492C-B3BC-43D2B7BB7B4B}" type="slidenum">
              <a:rPr lang="en-US" altLang="en-US" sz="1200">
                <a:solidFill>
                  <a:srgbClr val="000000"/>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63</a:t>
            </a:fld>
            <a:endParaRPr lang="en-US" altLang="en-US" sz="1200">
              <a:solidFill>
                <a:srgbClr val="000000"/>
              </a:solidFill>
            </a:endParaRPr>
          </a:p>
        </p:txBody>
      </p:sp>
      <p:sp>
        <p:nvSpPr>
          <p:cNvPr id="2109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10949" name="Rectangle 3"/>
          <p:cNvSpPr>
            <a:spLocks noGrp="1" noChangeArrowheads="1"/>
          </p:cNvSpPr>
          <p:nvPr>
            <p:ph type="body" idx="1"/>
          </p:nvPr>
        </p:nvSpPr>
        <p:spPr>
          <a:xfrm>
            <a:off x="685800" y="4343400"/>
            <a:ext cx="5486400" cy="1046163"/>
          </a:xfrm>
          <a:noFill/>
          <a:ln/>
        </p:spPr>
        <p:txBody>
          <a:bodyPr wrap="none" anchor="ctr"/>
          <a:lstStyle/>
          <a:p>
            <a:endParaRPr lang="el-GR" altLang="en-US" smtClean="0">
              <a:latin typeface="Times New Roman" pitchFamily="18"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970" name="Rectangle 7"/>
          <p:cNvSpPr>
            <a:spLocks noGrp="1" noChangeArrowheads="1"/>
          </p:cNvSpPr>
          <p:nvPr>
            <p:ph type="sldNum" sz="quarter"/>
          </p:nvPr>
        </p:nvSpPr>
        <p:spPr>
          <a:noFill/>
          <a:ln/>
        </p:spPr>
        <p:txBody>
          <a:bodyPr/>
          <a:lstStyle/>
          <a:p>
            <a:fld id="{34D41D55-85A6-44B9-9726-67B167B48353}" type="slidenum">
              <a:rPr lang="el-GR" altLang="en-US"/>
              <a:pPr/>
              <a:t>64</a:t>
            </a:fld>
            <a:endParaRPr lang="el-GR" altLang="en-US"/>
          </a:p>
        </p:txBody>
      </p:sp>
      <p:sp>
        <p:nvSpPr>
          <p:cNvPr id="21197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9AD80F7-57BA-4DD6-9EA6-36992B098A3D}" type="slidenum">
              <a:rPr lang="en-US" altLang="en-US" sz="1200">
                <a:solidFill>
                  <a:srgbClr val="000000"/>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64</a:t>
            </a:fld>
            <a:endParaRPr lang="en-US" altLang="en-US" sz="1200">
              <a:solidFill>
                <a:srgbClr val="000000"/>
              </a:solidFill>
            </a:endParaRPr>
          </a:p>
        </p:txBody>
      </p:sp>
      <p:sp>
        <p:nvSpPr>
          <p:cNvPr id="2119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11973" name="Rectangle 3"/>
          <p:cNvSpPr>
            <a:spLocks noGrp="1" noChangeArrowheads="1"/>
          </p:cNvSpPr>
          <p:nvPr>
            <p:ph type="body" idx="1"/>
          </p:nvPr>
        </p:nvSpPr>
        <p:spPr>
          <a:xfrm>
            <a:off x="685800" y="4343400"/>
            <a:ext cx="5486400" cy="1046163"/>
          </a:xfrm>
          <a:noFill/>
          <a:ln/>
        </p:spPr>
        <p:txBody>
          <a:bodyPr wrap="none" anchor="ctr"/>
          <a:lstStyle/>
          <a:p>
            <a:endParaRPr lang="el-GR" altLang="en-US" smtClean="0">
              <a:latin typeface="Times New Roman" pitchFamily="18"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2994" name="Rectangle 7"/>
          <p:cNvSpPr>
            <a:spLocks noGrp="1" noChangeArrowheads="1"/>
          </p:cNvSpPr>
          <p:nvPr>
            <p:ph type="sldNum" sz="quarter"/>
          </p:nvPr>
        </p:nvSpPr>
        <p:spPr>
          <a:noFill/>
          <a:ln/>
        </p:spPr>
        <p:txBody>
          <a:bodyPr/>
          <a:lstStyle/>
          <a:p>
            <a:fld id="{A523D0A6-4824-4B2D-B523-B19D664FB0A2}" type="slidenum">
              <a:rPr lang="el-GR" altLang="en-US"/>
              <a:pPr/>
              <a:t>65</a:t>
            </a:fld>
            <a:endParaRPr lang="el-GR" altLang="en-US"/>
          </a:p>
        </p:txBody>
      </p:sp>
      <p:sp>
        <p:nvSpPr>
          <p:cNvPr id="212995"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9D5C968-44F6-40D9-B425-156D399ECD4D}" type="slidenum">
              <a:rPr lang="en-US" altLang="en-US" sz="1200">
                <a:solidFill>
                  <a:srgbClr val="000000"/>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65</a:t>
            </a:fld>
            <a:endParaRPr lang="en-US" altLang="en-US" sz="1200">
              <a:solidFill>
                <a:srgbClr val="000000"/>
              </a:solidFill>
            </a:endParaRPr>
          </a:p>
        </p:txBody>
      </p:sp>
      <p:sp>
        <p:nvSpPr>
          <p:cNvPr id="21299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12997" name="Rectangle 3"/>
          <p:cNvSpPr>
            <a:spLocks noGrp="1" noChangeArrowheads="1"/>
          </p:cNvSpPr>
          <p:nvPr>
            <p:ph type="body" idx="1"/>
          </p:nvPr>
        </p:nvSpPr>
        <p:spPr>
          <a:xfrm>
            <a:off x="685800" y="4343400"/>
            <a:ext cx="5486400" cy="1046163"/>
          </a:xfrm>
          <a:noFill/>
          <a:ln/>
        </p:spPr>
        <p:txBody>
          <a:bodyPr wrap="none" anchor="ctr"/>
          <a:lstStyle/>
          <a:p>
            <a:endParaRPr lang="el-GR" altLang="en-US" smtClean="0">
              <a:latin typeface="Times New Roman" pitchFamily="18"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4018" name="Rectangle 7"/>
          <p:cNvSpPr>
            <a:spLocks noGrp="1" noChangeArrowheads="1"/>
          </p:cNvSpPr>
          <p:nvPr>
            <p:ph type="sldNum" sz="quarter"/>
          </p:nvPr>
        </p:nvSpPr>
        <p:spPr>
          <a:noFill/>
          <a:ln/>
        </p:spPr>
        <p:txBody>
          <a:bodyPr/>
          <a:lstStyle/>
          <a:p>
            <a:fld id="{2068AD53-96D2-4646-A50C-A7D00727A84E}" type="slidenum">
              <a:rPr lang="el-GR" altLang="en-US"/>
              <a:pPr/>
              <a:t>66</a:t>
            </a:fld>
            <a:endParaRPr lang="el-GR" altLang="en-US"/>
          </a:p>
        </p:txBody>
      </p:sp>
      <p:sp>
        <p:nvSpPr>
          <p:cNvPr id="214019" name="Rectangle 1"/>
          <p:cNvSpPr>
            <a:spLocks noGrp="1" noRot="1" noChangeAspect="1" noChangeArrowheads="1" noTextEdit="1"/>
          </p:cNvSpPr>
          <p:nvPr>
            <p:ph type="sldImg"/>
          </p:nvPr>
        </p:nvSpPr>
        <p:spPr>
          <a:xfrm>
            <a:off x="2286000" y="357188"/>
            <a:ext cx="2166938" cy="1625600"/>
          </a:xfrm>
          <a:solidFill>
            <a:srgbClr val="FFFFFF"/>
          </a:solidFill>
          <a:ln/>
        </p:spPr>
      </p:sp>
      <p:sp>
        <p:nvSpPr>
          <p:cNvPr id="214020" name="Text Box 2"/>
          <p:cNvSpPr>
            <a:spLocks noGrp="1" noChangeArrowheads="1"/>
          </p:cNvSpPr>
          <p:nvPr>
            <p:ph type="body" idx="1"/>
          </p:nvPr>
        </p:nvSpPr>
        <p:spPr>
          <a:xfrm>
            <a:off x="762000" y="2281238"/>
            <a:ext cx="5410200" cy="6130925"/>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Depreciation</a:t>
            </a:r>
            <a:r>
              <a:rPr lang="en-GB" altLang="en-US" smtClean="0">
                <a:latin typeface="Calibri" pitchFamily="34" charset="0"/>
                <a:ea typeface="Microsoft YaHei" pitchFamily="34" charset="-122"/>
              </a:rPr>
              <a:t> - the systematic allocation of the depreciable amount of an asset over its useful life. (IAS 16.6)</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Depreciable amount</a:t>
            </a:r>
            <a:r>
              <a:rPr lang="en-GB" altLang="en-US" smtClean="0">
                <a:latin typeface="Calibri" pitchFamily="34" charset="0"/>
                <a:ea typeface="Microsoft YaHei" pitchFamily="34" charset="-122"/>
              </a:rPr>
              <a:t> - cost of an asset, or amount substituted for cost in the financial statements, less its residual value. (IAS 16.6)</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Cost</a:t>
            </a:r>
            <a:r>
              <a:rPr lang="en-GB" altLang="en-US" smtClean="0">
                <a:latin typeface="Calibri" pitchFamily="34" charset="0"/>
                <a:ea typeface="Microsoft YaHei" pitchFamily="34" charset="-122"/>
              </a:rPr>
              <a:t> - the amount of cash or cash equivalents paid or the fair value of the other consideration given to acquire an asset at the time of its acquisition or construction. (IAS 16.6)</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Useful life</a:t>
            </a:r>
            <a:r>
              <a:rPr lang="en-GB" altLang="en-US" smtClean="0">
                <a:latin typeface="Calibri" pitchFamily="34" charset="0"/>
                <a:ea typeface="Microsoft YaHei" pitchFamily="34" charset="-122"/>
              </a:rPr>
              <a:t> - is either:</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 the period of time over which an asset is expected to be used </a:t>
            </a:r>
            <a:r>
              <a:rPr lang="en-GB" altLang="en-US" u="sng" smtClean="0">
                <a:latin typeface="Calibri" pitchFamily="34" charset="0"/>
                <a:ea typeface="Microsoft YaHei" pitchFamily="34" charset="-122"/>
              </a:rPr>
              <a:t>by the enterprise</a:t>
            </a:r>
            <a:r>
              <a:rPr lang="en-GB" altLang="en-US" smtClean="0">
                <a:latin typeface="Calibri" pitchFamily="34" charset="0"/>
                <a:ea typeface="Microsoft YaHei" pitchFamily="34" charset="-122"/>
              </a:rPr>
              <a:t> </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 or the number of production or similar units expected to be obtained from the asset.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 (IAS 16.6)</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depreciation charge is recognised an an expense, unless it is included in the carrying amount of another asset (eg inventory, internally generated intangible asset).</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Depreciation reflects the fact that the economic benefits embodied in an asset are consumed by the enterprise, through the use of the asset.  However, other factors such as technical obsolescence and wear and tear while an asset remains idle often result in the diminution of the economic benefits that might have been expected to be available from the asset.  The following factors are considered in determining the useful life of an asset :</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expected usage, based on physical output (ie the number of units it will produce)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expected physical wear and tear</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technical obsolescence</a:t>
            </a:r>
          </a:p>
          <a:p>
            <a:pPr eaLnBrk="1" hangingPunct="1">
              <a:spcBef>
                <a:spcPct val="0"/>
              </a:spcBef>
              <a:buFont typeface="Calibri"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limited time frame for usage, eg the lease period on a leased asset (IAS 16.43)</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The useful life of an asset should be periodically reviewed, as it may change as a result of new technological developments which shorten its useful life, or as a result of expenditure which improves the asset by lengthening its useful life. In such a case, the depreciation rate for the current and future periods is adjusted accordingly (not retrospective adjustment) (IAS16.50).</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42" name="Rectangle 7"/>
          <p:cNvSpPr>
            <a:spLocks noGrp="1" noChangeArrowheads="1"/>
          </p:cNvSpPr>
          <p:nvPr>
            <p:ph type="sldNum" sz="quarter"/>
          </p:nvPr>
        </p:nvSpPr>
        <p:spPr>
          <a:noFill/>
          <a:ln/>
        </p:spPr>
        <p:txBody>
          <a:bodyPr/>
          <a:lstStyle/>
          <a:p>
            <a:fld id="{2086E5DE-8E1A-42DD-AE91-65789F2A5521}" type="slidenum">
              <a:rPr lang="el-GR" altLang="en-US"/>
              <a:pPr/>
              <a:t>67</a:t>
            </a:fld>
            <a:endParaRPr lang="el-GR" altLang="en-US"/>
          </a:p>
        </p:txBody>
      </p:sp>
      <p:sp>
        <p:nvSpPr>
          <p:cNvPr id="21504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1504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6066" name="Rectangle 7"/>
          <p:cNvSpPr>
            <a:spLocks noGrp="1" noChangeArrowheads="1"/>
          </p:cNvSpPr>
          <p:nvPr>
            <p:ph type="sldNum" sz="quarter"/>
          </p:nvPr>
        </p:nvSpPr>
        <p:spPr>
          <a:noFill/>
          <a:ln/>
        </p:spPr>
        <p:txBody>
          <a:bodyPr/>
          <a:lstStyle/>
          <a:p>
            <a:fld id="{CB99EF48-A75F-414C-8A86-0B0EDE46A319}" type="slidenum">
              <a:rPr lang="el-GR" altLang="en-US"/>
              <a:pPr/>
              <a:t>68</a:t>
            </a:fld>
            <a:endParaRPr lang="el-GR" altLang="en-US"/>
          </a:p>
        </p:txBody>
      </p:sp>
      <p:sp>
        <p:nvSpPr>
          <p:cNvPr id="21606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1606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7090" name="Rectangle 7"/>
          <p:cNvSpPr>
            <a:spLocks noGrp="1" noChangeArrowheads="1"/>
          </p:cNvSpPr>
          <p:nvPr>
            <p:ph type="sldNum" sz="quarter"/>
          </p:nvPr>
        </p:nvSpPr>
        <p:spPr>
          <a:noFill/>
          <a:ln/>
        </p:spPr>
        <p:txBody>
          <a:bodyPr/>
          <a:lstStyle/>
          <a:p>
            <a:fld id="{DD2C0520-0D4E-479B-8FD8-F5E5B5D79BA7}" type="slidenum">
              <a:rPr lang="el-GR" altLang="en-US"/>
              <a:pPr/>
              <a:t>69</a:t>
            </a:fld>
            <a:endParaRPr lang="el-GR" altLang="en-US"/>
          </a:p>
        </p:txBody>
      </p:sp>
      <p:sp>
        <p:nvSpPr>
          <p:cNvPr id="21709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1709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7"/>
          <p:cNvSpPr>
            <a:spLocks noGrp="1" noChangeArrowheads="1"/>
          </p:cNvSpPr>
          <p:nvPr>
            <p:ph type="sldNum" sz="quarter"/>
          </p:nvPr>
        </p:nvSpPr>
        <p:spPr>
          <a:noFill/>
          <a:ln/>
        </p:spPr>
        <p:txBody>
          <a:bodyPr/>
          <a:lstStyle/>
          <a:p>
            <a:fld id="{1E0C29C1-1104-4518-9B6F-7048D42253CC}" type="slidenum">
              <a:rPr lang="el-GR" altLang="en-US"/>
              <a:pPr/>
              <a:t>7</a:t>
            </a:fld>
            <a:endParaRPr lang="el-GR" altLang="en-US"/>
          </a:p>
        </p:txBody>
      </p:sp>
      <p:sp>
        <p:nvSpPr>
          <p:cNvPr id="14233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7CE8EC7-5AF5-49F7-B750-37922160EF8D}"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US" altLang="en-US" sz="1200">
              <a:solidFill>
                <a:srgbClr val="000000"/>
              </a:solidFill>
              <a:latin typeface="Calibri" pitchFamily="34" charset="0"/>
              <a:ea typeface="ＭＳ Ｐゴシック" pitchFamily="34" charset="-128"/>
            </a:endParaRPr>
          </a:p>
        </p:txBody>
      </p:sp>
      <p:sp>
        <p:nvSpPr>
          <p:cNvPr id="14234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142341"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8114" name="Rectangle 7"/>
          <p:cNvSpPr>
            <a:spLocks noGrp="1" noChangeArrowheads="1"/>
          </p:cNvSpPr>
          <p:nvPr>
            <p:ph type="sldNum" sz="quarter"/>
          </p:nvPr>
        </p:nvSpPr>
        <p:spPr>
          <a:noFill/>
          <a:ln/>
        </p:spPr>
        <p:txBody>
          <a:bodyPr/>
          <a:lstStyle/>
          <a:p>
            <a:fld id="{3D27A391-9908-4DB1-8659-EF95B28917FA}" type="slidenum">
              <a:rPr lang="el-GR" altLang="en-US"/>
              <a:pPr/>
              <a:t>70</a:t>
            </a:fld>
            <a:endParaRPr lang="el-GR" altLang="en-US"/>
          </a:p>
        </p:txBody>
      </p:sp>
      <p:sp>
        <p:nvSpPr>
          <p:cNvPr id="2181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18116" name="Rectangle 2"/>
          <p:cNvSpPr>
            <a:spLocks noGrp="1" noChangeArrowheads="1"/>
          </p:cNvSpPr>
          <p:nvPr>
            <p:ph type="body" idx="1"/>
          </p:nvPr>
        </p:nvSpPr>
        <p:spPr>
          <a:xfrm>
            <a:off x="914400" y="4343400"/>
            <a:ext cx="50292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9138" name="Rectangle 7"/>
          <p:cNvSpPr>
            <a:spLocks noGrp="1" noChangeArrowheads="1"/>
          </p:cNvSpPr>
          <p:nvPr>
            <p:ph type="sldNum" sz="quarter"/>
          </p:nvPr>
        </p:nvSpPr>
        <p:spPr>
          <a:noFill/>
          <a:ln/>
        </p:spPr>
        <p:txBody>
          <a:bodyPr/>
          <a:lstStyle/>
          <a:p>
            <a:fld id="{65E424BF-EE60-443E-9F9B-134B6912E338}" type="slidenum">
              <a:rPr lang="el-GR" altLang="en-US"/>
              <a:pPr/>
              <a:t>71</a:t>
            </a:fld>
            <a:endParaRPr lang="el-GR" altLang="en-US"/>
          </a:p>
        </p:txBody>
      </p:sp>
      <p:sp>
        <p:nvSpPr>
          <p:cNvPr id="21913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19140" name="Rectangle 2"/>
          <p:cNvSpPr>
            <a:spLocks noGrp="1" noChangeArrowheads="1"/>
          </p:cNvSpPr>
          <p:nvPr>
            <p:ph type="body" idx="1"/>
          </p:nvPr>
        </p:nvSpPr>
        <p:spPr>
          <a:xfrm>
            <a:off x="914400" y="4343400"/>
            <a:ext cx="50292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0162" name="Rectangle 7"/>
          <p:cNvSpPr>
            <a:spLocks noGrp="1" noChangeArrowheads="1"/>
          </p:cNvSpPr>
          <p:nvPr>
            <p:ph type="sldNum" sz="quarter"/>
          </p:nvPr>
        </p:nvSpPr>
        <p:spPr>
          <a:noFill/>
          <a:ln/>
        </p:spPr>
        <p:txBody>
          <a:bodyPr/>
          <a:lstStyle/>
          <a:p>
            <a:fld id="{3B92EFA7-DC3E-4EDB-AE1F-7A43E51FB9E2}" type="slidenum">
              <a:rPr lang="el-GR" altLang="en-US"/>
              <a:pPr/>
              <a:t>72</a:t>
            </a:fld>
            <a:endParaRPr lang="el-GR" altLang="en-US"/>
          </a:p>
        </p:txBody>
      </p:sp>
      <p:sp>
        <p:nvSpPr>
          <p:cNvPr id="2201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2016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1186" name="Rectangle 7"/>
          <p:cNvSpPr>
            <a:spLocks noGrp="1" noChangeArrowheads="1"/>
          </p:cNvSpPr>
          <p:nvPr>
            <p:ph type="sldNum" sz="quarter"/>
          </p:nvPr>
        </p:nvSpPr>
        <p:spPr>
          <a:noFill/>
          <a:ln/>
        </p:spPr>
        <p:txBody>
          <a:bodyPr/>
          <a:lstStyle/>
          <a:p>
            <a:fld id="{69F1CD62-E338-4245-A8C2-51C8687ACE8C}" type="slidenum">
              <a:rPr lang="el-GR" altLang="en-US"/>
              <a:pPr/>
              <a:t>74</a:t>
            </a:fld>
            <a:endParaRPr lang="el-GR" altLang="en-US"/>
          </a:p>
        </p:txBody>
      </p:sp>
      <p:sp>
        <p:nvSpPr>
          <p:cNvPr id="2211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2118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306" name="Rectangle 7"/>
          <p:cNvSpPr>
            <a:spLocks noGrp="1" noChangeArrowheads="1"/>
          </p:cNvSpPr>
          <p:nvPr>
            <p:ph type="sldNum" sz="quarter"/>
          </p:nvPr>
        </p:nvSpPr>
        <p:spPr>
          <a:noFill/>
          <a:ln/>
        </p:spPr>
        <p:txBody>
          <a:bodyPr/>
          <a:lstStyle/>
          <a:p>
            <a:fld id="{4F3A241F-6001-42E0-9347-82DAEEBA0B7E}" type="slidenum">
              <a:rPr lang="el-GR" altLang="en-US"/>
              <a:pPr/>
              <a:t>75</a:t>
            </a:fld>
            <a:endParaRPr lang="el-GR" altLang="en-US"/>
          </a:p>
        </p:txBody>
      </p:sp>
      <p:sp>
        <p:nvSpPr>
          <p:cNvPr id="22630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6CE8E6C-AED5-4A96-90E7-78B607F96C86}"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75</a:t>
            </a:fld>
            <a:endParaRPr lang="el-GR" altLang="en-US" sz="1200">
              <a:solidFill>
                <a:srgbClr val="000000"/>
              </a:solidFill>
              <a:latin typeface="Calibri" pitchFamily="34" charset="0"/>
            </a:endParaRPr>
          </a:p>
        </p:txBody>
      </p:sp>
      <p:sp>
        <p:nvSpPr>
          <p:cNvPr id="226308" name="Rectangle 2"/>
          <p:cNvSpPr>
            <a:spLocks noGrp="1" noRot="1" noChangeAspect="1" noChangeArrowheads="1" noTextEdit="1"/>
          </p:cNvSpPr>
          <p:nvPr>
            <p:ph type="sldImg"/>
          </p:nvPr>
        </p:nvSpPr>
        <p:spPr>
          <a:xfrm>
            <a:off x="2346325" y="357188"/>
            <a:ext cx="2166938" cy="1625600"/>
          </a:xfrm>
          <a:solidFill>
            <a:srgbClr val="FFFFFF"/>
          </a:solidFill>
          <a:ln/>
        </p:spPr>
      </p:sp>
      <p:sp>
        <p:nvSpPr>
          <p:cNvPr id="226309" name="Text Box 3"/>
          <p:cNvSpPr>
            <a:spLocks noGrp="1" noChangeArrowheads="1"/>
          </p:cNvSpPr>
          <p:nvPr>
            <p:ph type="body" idx="1"/>
          </p:nvPr>
        </p:nvSpPr>
        <p:spPr>
          <a:xfrm>
            <a:off x="914400" y="2281238"/>
            <a:ext cx="5105400" cy="6130925"/>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b="1" smtClean="0">
                <a:latin typeface="Calibri" pitchFamily="34" charset="0"/>
                <a:ea typeface="Microsoft YaHei" pitchFamily="34" charset="-122"/>
              </a:rPr>
              <a:t>Slide level: 1 and 2</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mtClean="0">
                <a:latin typeface="Calibri" pitchFamily="34" charset="0"/>
                <a:ea typeface="Microsoft YaHei" pitchFamily="34" charset="-122"/>
              </a:rPr>
              <a:t>This slide highlights again that simply because an item satisfies the definition of an intangible, it will not necessarily be recognised as such in the balance sheet. The additional requirements of probable future economic benefits and a cost that can be reliably measured must also be met before the intangible asset can be recognised.</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b="1"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en-US" smtClean="0">
              <a:latin typeface="Calibri" pitchFamily="34" charset="0"/>
              <a:ea typeface="Microsoft YaHei" pitchFamily="34" charset="-122"/>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9378" name="Rectangle 7"/>
          <p:cNvSpPr>
            <a:spLocks noGrp="1" noChangeArrowheads="1"/>
          </p:cNvSpPr>
          <p:nvPr>
            <p:ph type="sldNum" sz="quarter"/>
          </p:nvPr>
        </p:nvSpPr>
        <p:spPr>
          <a:noFill/>
          <a:ln/>
        </p:spPr>
        <p:txBody>
          <a:bodyPr/>
          <a:lstStyle/>
          <a:p>
            <a:fld id="{EE5DE297-E966-4C78-96C4-DEC088EF6D3D}" type="slidenum">
              <a:rPr lang="el-GR" altLang="en-US"/>
              <a:pPr/>
              <a:t>76</a:t>
            </a:fld>
            <a:endParaRPr lang="el-GR" altLang="en-US"/>
          </a:p>
        </p:txBody>
      </p:sp>
      <p:sp>
        <p:nvSpPr>
          <p:cNvPr id="22937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2938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0402" name="Rectangle 7"/>
          <p:cNvSpPr>
            <a:spLocks noGrp="1" noChangeArrowheads="1"/>
          </p:cNvSpPr>
          <p:nvPr>
            <p:ph type="sldNum" sz="quarter"/>
          </p:nvPr>
        </p:nvSpPr>
        <p:spPr>
          <a:noFill/>
          <a:ln/>
        </p:spPr>
        <p:txBody>
          <a:bodyPr/>
          <a:lstStyle/>
          <a:p>
            <a:fld id="{78B99128-4633-457E-A607-3B51518FE75A}" type="slidenum">
              <a:rPr lang="el-GR" altLang="en-US"/>
              <a:pPr/>
              <a:t>77</a:t>
            </a:fld>
            <a:endParaRPr lang="el-GR" altLang="en-US"/>
          </a:p>
        </p:txBody>
      </p:sp>
      <p:sp>
        <p:nvSpPr>
          <p:cNvPr id="23040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3040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7"/>
          <p:cNvSpPr>
            <a:spLocks noGrp="1" noChangeArrowheads="1"/>
          </p:cNvSpPr>
          <p:nvPr>
            <p:ph type="sldNum" sz="quarter"/>
          </p:nvPr>
        </p:nvSpPr>
        <p:spPr>
          <a:noFill/>
          <a:ln/>
        </p:spPr>
        <p:txBody>
          <a:bodyPr/>
          <a:lstStyle/>
          <a:p>
            <a:fld id="{2633BDE9-66C7-42DE-A87C-DD4FB532FAF3}" type="slidenum">
              <a:rPr lang="el-GR" altLang="en-US"/>
              <a:pPr/>
              <a:t>8</a:t>
            </a:fld>
            <a:endParaRPr lang="el-GR" altLang="en-US"/>
          </a:p>
        </p:txBody>
      </p:sp>
      <p:sp>
        <p:nvSpPr>
          <p:cNvPr id="1433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4336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7"/>
          <p:cNvSpPr>
            <a:spLocks noGrp="1" noChangeArrowheads="1"/>
          </p:cNvSpPr>
          <p:nvPr>
            <p:ph type="sldNum" sz="quarter"/>
          </p:nvPr>
        </p:nvSpPr>
        <p:spPr>
          <a:noFill/>
          <a:ln/>
        </p:spPr>
        <p:txBody>
          <a:bodyPr/>
          <a:lstStyle/>
          <a:p>
            <a:fld id="{71533327-5589-4B52-B4CA-E8C3217312C5}" type="slidenum">
              <a:rPr lang="el-GR" altLang="en-US"/>
              <a:pPr/>
              <a:t>9</a:t>
            </a:fld>
            <a:endParaRPr lang="el-GR" altLang="en-US"/>
          </a:p>
        </p:txBody>
      </p:sp>
      <p:sp>
        <p:nvSpPr>
          <p:cNvPr id="1443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4438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F6CA6A6C-AAE3-4D06-AF60-2077B58C5917}" type="slidenum">
              <a:rPr lang="el-GR" altLang="en-US"/>
              <a:pPr>
                <a:defRPr/>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4E1FEE51-5A85-4233-8DFA-577237E65974}"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24ED2B8A-4BF5-4E11-8E19-36B67C28742F}" type="slidenum">
              <a:rPr lang="el-GR" altLang="en-US"/>
              <a:pPr>
                <a:defRPr/>
              </a:pPr>
              <a:t>‹#›</a:t>
            </a:fld>
            <a:endParaRPr lang="el-G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410AA83B-C6FB-4A73-B490-0D9FC5E8E78E}" type="slidenum">
              <a:rPr lang="el-GR" altLang="en-US"/>
              <a:pPr>
                <a:defRPr/>
              </a:pPr>
              <a:t>‹#›</a:t>
            </a:fld>
            <a:endParaRPr lang="el-GR"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62B4A68D-A44C-4F24-9AAC-A267D6FA31EE}" type="slidenum">
              <a:rPr lang="el-GR" altLang="en-US"/>
              <a:pPr>
                <a:defRPr/>
              </a:pPr>
              <a:t>‹#›</a:t>
            </a:fld>
            <a:endParaRPr lang="el-GR"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5C04F18D-4A69-4B66-9AC9-299F6B45245F}" type="slidenum">
              <a:rPr lang="el-GR" altLang="en-US"/>
              <a:pPr>
                <a:defRPr/>
              </a:pPr>
              <a:t>‹#›</a:t>
            </a:fld>
            <a:endParaRPr lang="el-GR"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574D6A38-45D8-43CB-87DE-5B6ABE208E47}" type="slidenum">
              <a:rPr lang="el-GR" altLang="en-US"/>
              <a:pPr>
                <a:defRPr/>
              </a:pPr>
              <a:t>‹#›</a:t>
            </a:fld>
            <a:endParaRPr lang="el-GR"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DFF037CE-7313-4DED-9066-466D8A4BE4D0}" type="slidenum">
              <a:rPr lang="el-GR" altLang="en-US"/>
              <a:pPr>
                <a:defRPr/>
              </a:pPr>
              <a:t>‹#›</a:t>
            </a:fld>
            <a:endParaRPr lang="el-GR"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l-GR"/>
              <a:t>24/01/19</a:t>
            </a:r>
          </a:p>
        </p:txBody>
      </p:sp>
      <p:sp>
        <p:nvSpPr>
          <p:cNvPr id="8" name="Rectangle 5"/>
          <p:cNvSpPr>
            <a:spLocks noGrp="1" noChangeArrowheads="1"/>
          </p:cNvSpPr>
          <p:nvPr>
            <p:ph type="sldNum" idx="11"/>
          </p:nvPr>
        </p:nvSpPr>
        <p:spPr>
          <a:ln/>
        </p:spPr>
        <p:txBody>
          <a:bodyPr/>
          <a:lstStyle>
            <a:lvl1pPr>
              <a:defRPr/>
            </a:lvl1pPr>
          </a:lstStyle>
          <a:p>
            <a:pPr>
              <a:defRPr/>
            </a:pPr>
            <a:fld id="{8DAE0F07-E8CE-4E9C-B306-85ADD91BC944}" type="slidenum">
              <a:rPr lang="el-GR" altLang="en-US"/>
              <a:pPr>
                <a:defRPr/>
              </a:pPr>
              <a:t>‹#›</a:t>
            </a:fld>
            <a:endParaRPr lang="el-GR"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l-GR"/>
              <a:t>24/01/19</a:t>
            </a:r>
          </a:p>
        </p:txBody>
      </p:sp>
      <p:sp>
        <p:nvSpPr>
          <p:cNvPr id="4" name="Rectangle 5"/>
          <p:cNvSpPr>
            <a:spLocks noGrp="1" noChangeArrowheads="1"/>
          </p:cNvSpPr>
          <p:nvPr>
            <p:ph type="sldNum" idx="11"/>
          </p:nvPr>
        </p:nvSpPr>
        <p:spPr>
          <a:ln/>
        </p:spPr>
        <p:txBody>
          <a:bodyPr/>
          <a:lstStyle>
            <a:lvl1pPr>
              <a:defRPr/>
            </a:lvl1pPr>
          </a:lstStyle>
          <a:p>
            <a:pPr>
              <a:defRPr/>
            </a:pPr>
            <a:fld id="{D8887E11-B703-4AF6-B769-6B9145CC3B9F}" type="slidenum">
              <a:rPr lang="el-GR" altLang="en-US"/>
              <a:pPr>
                <a:defRPr/>
              </a:pPr>
              <a:t>‹#›</a:t>
            </a:fld>
            <a:endParaRPr lang="el-GR"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l-GR"/>
              <a:t>24/01/19</a:t>
            </a:r>
          </a:p>
        </p:txBody>
      </p:sp>
      <p:sp>
        <p:nvSpPr>
          <p:cNvPr id="3" name="Rectangle 5"/>
          <p:cNvSpPr>
            <a:spLocks noGrp="1" noChangeArrowheads="1"/>
          </p:cNvSpPr>
          <p:nvPr>
            <p:ph type="sldNum" idx="11"/>
          </p:nvPr>
        </p:nvSpPr>
        <p:spPr>
          <a:ln/>
        </p:spPr>
        <p:txBody>
          <a:bodyPr/>
          <a:lstStyle>
            <a:lvl1pPr>
              <a:defRPr/>
            </a:lvl1pPr>
          </a:lstStyle>
          <a:p>
            <a:pPr>
              <a:defRPr/>
            </a:pPr>
            <a:fld id="{480E43D2-B3A8-4039-B9AD-C16A0D0DC675}"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249C1DF2-830F-4E2A-B3F7-AFF1D274AB01}" type="slidenum">
              <a:rPr lang="el-GR" altLang="en-US"/>
              <a:pPr>
                <a:defRPr/>
              </a:pPr>
              <a:t>‹#›</a:t>
            </a:fld>
            <a:endParaRPr lang="el-GR"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DA166658-DBC6-4EE1-95CC-CA3F680F8812}" type="slidenum">
              <a:rPr lang="el-GR" altLang="en-US"/>
              <a:pPr>
                <a:defRPr/>
              </a:pPr>
              <a:t>‹#›</a:t>
            </a:fld>
            <a:endParaRPr lang="el-GR"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E1E178BD-25B4-4BFD-851A-6A7408AA7407}" type="slidenum">
              <a:rPr lang="el-GR" altLang="en-US"/>
              <a:pPr>
                <a:defRPr/>
              </a:pPr>
              <a:t>‹#›</a:t>
            </a:fld>
            <a:endParaRPr lang="el-GR"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428F8112-E132-4AE4-AE5E-B2875314DAD1}" type="slidenum">
              <a:rPr lang="el-GR" altLang="en-US"/>
              <a:pPr>
                <a:defRPr/>
              </a:pPr>
              <a:t>‹#›</a:t>
            </a:fld>
            <a:endParaRPr lang="el-GR"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pPr>
              <a:defRPr/>
            </a:pPr>
            <a:fld id="{EDB0EC9D-8C23-44B6-A6BA-1AB355E871A6}"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D4419979-6B21-45E3-B590-EA5A7FFF6B18}"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l-GR"/>
              <a:t>24/01/19</a:t>
            </a:r>
          </a:p>
        </p:txBody>
      </p:sp>
      <p:sp>
        <p:nvSpPr>
          <p:cNvPr id="8" name="Rectangle 5"/>
          <p:cNvSpPr>
            <a:spLocks noGrp="1" noChangeArrowheads="1"/>
          </p:cNvSpPr>
          <p:nvPr>
            <p:ph type="sldNum" idx="11"/>
          </p:nvPr>
        </p:nvSpPr>
        <p:spPr>
          <a:ln/>
        </p:spPr>
        <p:txBody>
          <a:bodyPr/>
          <a:lstStyle>
            <a:lvl1pPr>
              <a:defRPr/>
            </a:lvl1pPr>
          </a:lstStyle>
          <a:p>
            <a:pPr>
              <a:defRPr/>
            </a:pPr>
            <a:fld id="{CFD45A0C-CFFD-4944-98D3-D43CC73726B9}"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l-GR"/>
              <a:t>24/01/19</a:t>
            </a:r>
          </a:p>
        </p:txBody>
      </p:sp>
      <p:sp>
        <p:nvSpPr>
          <p:cNvPr id="4" name="Rectangle 5"/>
          <p:cNvSpPr>
            <a:spLocks noGrp="1" noChangeArrowheads="1"/>
          </p:cNvSpPr>
          <p:nvPr>
            <p:ph type="sldNum" idx="11"/>
          </p:nvPr>
        </p:nvSpPr>
        <p:spPr>
          <a:ln/>
        </p:spPr>
        <p:txBody>
          <a:bodyPr/>
          <a:lstStyle>
            <a:lvl1pPr>
              <a:defRPr/>
            </a:lvl1pPr>
          </a:lstStyle>
          <a:p>
            <a:pPr>
              <a:defRPr/>
            </a:pPr>
            <a:fld id="{3AE7CC52-497B-4326-AC23-52124C09894A}"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l-GR"/>
              <a:t>24/01/19</a:t>
            </a:r>
          </a:p>
        </p:txBody>
      </p:sp>
      <p:sp>
        <p:nvSpPr>
          <p:cNvPr id="3" name="Rectangle 5"/>
          <p:cNvSpPr>
            <a:spLocks noGrp="1" noChangeArrowheads="1"/>
          </p:cNvSpPr>
          <p:nvPr>
            <p:ph type="sldNum" idx="11"/>
          </p:nvPr>
        </p:nvSpPr>
        <p:spPr>
          <a:ln/>
        </p:spPr>
        <p:txBody>
          <a:bodyPr/>
          <a:lstStyle>
            <a:lvl1pPr>
              <a:defRPr/>
            </a:lvl1pPr>
          </a:lstStyle>
          <a:p>
            <a:pPr>
              <a:defRPr/>
            </a:pPr>
            <a:fld id="{9961B906-0CE8-4417-9B47-E353FCACF84A}"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CDC90A28-945A-4DFC-A6F6-C26202DFFFA2}"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pPr>
              <a:defRPr/>
            </a:pPr>
            <a:fld id="{0894D777-D2D1-4895-BC7C-D769B7C7263B}"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34819"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
        <p:nvSpPr>
          <p:cNvPr id="2" name="Rectangle 3"/>
          <p:cNvSpPr>
            <a:spLocks noGrp="1" noChangeArrowheads="1"/>
          </p:cNvSpPr>
          <p:nvPr>
            <p:ph type="dt"/>
          </p:nvPr>
        </p:nvSpPr>
        <p:spPr bwMode="auto">
          <a:xfrm>
            <a:off x="457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Arial" charset="0"/>
                <a:ea typeface="+mn-ea"/>
                <a:cs typeface="Arial" charset="0"/>
              </a:defRPr>
            </a:lvl1pPr>
          </a:lstStyle>
          <a:p>
            <a:pPr>
              <a:defRPr/>
            </a:pPr>
            <a:r>
              <a:rPr lang="el-GR"/>
              <a:t>24/01/19</a:t>
            </a:r>
          </a:p>
        </p:txBody>
      </p:sp>
      <p:sp>
        <p:nvSpPr>
          <p:cNvPr id="1029" name="Text Box 4"/>
          <p:cNvSpPr txBox="1">
            <a:spLocks noChangeArrowheads="1"/>
          </p:cNvSpPr>
          <p:nvPr/>
        </p:nvSpPr>
        <p:spPr bwMode="auto">
          <a:xfrm>
            <a:off x="3124200" y="6356350"/>
            <a:ext cx="2895600" cy="365125"/>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defRPr/>
            </a:pPr>
            <a:endParaRPr lang="en-US" altLang="en-US">
              <a:cs typeface="Arial" charset="0"/>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smtClean="0">
                <a:solidFill>
                  <a:srgbClr val="898989"/>
                </a:solidFill>
                <a:cs typeface="Arial" charset="0"/>
              </a:defRPr>
            </a:lvl1pPr>
          </a:lstStyle>
          <a:p>
            <a:pPr>
              <a:defRPr/>
            </a:pPr>
            <a:fld id="{12A6C26C-1B1A-4AED-84F7-B2C266C2E3CB}"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4655" r:id="rId1"/>
    <p:sldLayoutId id="2147484656" r:id="rId2"/>
    <p:sldLayoutId id="2147484657" r:id="rId3"/>
    <p:sldLayoutId id="2147484658" r:id="rId4"/>
    <p:sldLayoutId id="2147484659" r:id="rId5"/>
    <p:sldLayoutId id="2147484660" r:id="rId6"/>
    <p:sldLayoutId id="2147484661" r:id="rId7"/>
    <p:sldLayoutId id="2147484662" r:id="rId8"/>
    <p:sldLayoutId id="2147484663" r:id="rId9"/>
    <p:sldLayoutId id="2147484664" r:id="rId10"/>
    <p:sldLayoutId id="2147484665"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35843"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Tree>
  </p:cSld>
  <p:clrMap bg1="lt1" tx1="dk1" bg2="lt2" tx2="dk2" accent1="accent1" accent2="accent2" accent3="accent3" accent4="accent4" accent5="accent5" accent6="accent6" hlink="hlink" folHlink="folHlink"/>
  <p:sldLayoutIdLst>
    <p:sldLayoutId id="2147484666" r:id="rId1"/>
    <p:sldLayoutId id="2147484667" r:id="rId2"/>
    <p:sldLayoutId id="2147484668" r:id="rId3"/>
    <p:sldLayoutId id="2147484669" r:id="rId4"/>
    <p:sldLayoutId id="2147484670" r:id="rId5"/>
    <p:sldLayoutId id="2147484671" r:id="rId6"/>
    <p:sldLayoutId id="2147484672" r:id="rId7"/>
    <p:sldLayoutId id="2147484673" r:id="rId8"/>
    <p:sldLayoutId id="2147484674" r:id="rId9"/>
    <p:sldLayoutId id="2147484675" r:id="rId10"/>
    <p:sldLayoutId id="2147484676"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3686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
        <p:nvSpPr>
          <p:cNvPr id="2" name="Rectangle 3"/>
          <p:cNvSpPr>
            <a:spLocks noGrp="1" noChangeArrowheads="1"/>
          </p:cNvSpPr>
          <p:nvPr>
            <p:ph type="dt"/>
          </p:nvPr>
        </p:nvSpPr>
        <p:spPr bwMode="auto">
          <a:xfrm>
            <a:off x="457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Arial" charset="0"/>
                <a:ea typeface="+mn-ea"/>
                <a:cs typeface="Arial" charset="0"/>
              </a:defRPr>
            </a:lvl1pPr>
          </a:lstStyle>
          <a:p>
            <a:pPr>
              <a:defRPr/>
            </a:pPr>
            <a:r>
              <a:rPr lang="el-GR"/>
              <a:t>24/01/19</a:t>
            </a:r>
          </a:p>
        </p:txBody>
      </p:sp>
      <p:sp>
        <p:nvSpPr>
          <p:cNvPr id="3077" name="Text Box 4"/>
          <p:cNvSpPr txBox="1">
            <a:spLocks noChangeArrowheads="1"/>
          </p:cNvSpPr>
          <p:nvPr/>
        </p:nvSpPr>
        <p:spPr bwMode="auto">
          <a:xfrm>
            <a:off x="3124200" y="6356350"/>
            <a:ext cx="2895600" cy="365125"/>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defRPr/>
            </a:pPr>
            <a:endParaRPr lang="en-US" altLang="en-US">
              <a:cs typeface="Arial" charset="0"/>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smtClean="0">
                <a:solidFill>
                  <a:srgbClr val="898989"/>
                </a:solidFill>
                <a:cs typeface="Arial" charset="0"/>
              </a:defRPr>
            </a:lvl1pPr>
          </a:lstStyle>
          <a:p>
            <a:pPr>
              <a:defRPr/>
            </a:pPr>
            <a:fld id="{EDBBBD6B-E4DA-4018-8891-65ECE67AFA85}"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4677" r:id="rId1"/>
    <p:sldLayoutId id="2147484678" r:id="rId2"/>
    <p:sldLayoutId id="2147484679" r:id="rId3"/>
    <p:sldLayoutId id="2147484680" r:id="rId4"/>
    <p:sldLayoutId id="2147484681" r:id="rId5"/>
    <p:sldLayoutId id="2147484682" r:id="rId6"/>
    <p:sldLayoutId id="2147484683" r:id="rId7"/>
    <p:sldLayoutId id="2147484684" r:id="rId8"/>
    <p:sldLayoutId id="2147484685" r:id="rId9"/>
    <p:sldLayoutId id="2147484686" r:id="rId10"/>
    <p:sldLayoutId id="2147484687"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7.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8.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9.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10.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1.bin"/></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13.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14.bin"/></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15.bin"/></Relationships>
</file>

<file path=ppt/slides/_rels/slide6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oleObject" Target="../embeddings/oleObject16.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26E9323-8F22-4250-9B95-FAF0070B67D1}"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altLang="en-US" sz="1200">
              <a:solidFill>
                <a:srgbClr val="898989"/>
              </a:solidFill>
            </a:endParaRPr>
          </a:p>
        </p:txBody>
      </p:sp>
      <p:sp>
        <p:nvSpPr>
          <p:cNvPr id="52227" name="Text Box 2"/>
          <p:cNvSpPr txBox="1">
            <a:spLocks noChangeArrowheads="1"/>
          </p:cNvSpPr>
          <p:nvPr/>
        </p:nvSpPr>
        <p:spPr bwMode="auto">
          <a:xfrm>
            <a:off x="395288" y="476250"/>
            <a:ext cx="8424862" cy="432117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Διεθνή Λογιστικά Πρότυπα</a:t>
            </a:r>
            <a:br>
              <a:rPr lang="el-GR" altLang="en-US" sz="3600" b="1">
                <a:solidFill>
                  <a:srgbClr val="000000"/>
                </a:solidFill>
                <a:latin typeface="Times New Roman" pitchFamily="18" charset="0"/>
                <a:cs typeface="Times New Roman" pitchFamily="18" charset="0"/>
              </a:rPr>
            </a:br>
            <a:r>
              <a:rPr lang="en-US" altLang="en-US" sz="4000" b="1">
                <a:solidFill>
                  <a:srgbClr val="000000"/>
                </a:solidFill>
                <a:latin typeface="Times New Roman" pitchFamily="18" charset="0"/>
                <a:cs typeface="Times New Roman" pitchFamily="18" charset="0"/>
              </a:rPr>
              <a:t>International Accounting Standards (IAS)</a:t>
            </a:r>
            <a:r>
              <a:rPr lang="en-US" altLang="en-US" sz="3600" b="1">
                <a:solidFill>
                  <a:srgbClr val="000000"/>
                </a:solidFill>
                <a:latin typeface="Times New Roman" pitchFamily="18" charset="0"/>
                <a:cs typeface="Times New Roman" pitchFamily="18" charset="0"/>
              </a:rPr>
              <a:t/>
            </a:r>
            <a:br>
              <a:rPr lang="en-US" altLang="en-US" sz="3600" b="1">
                <a:solidFill>
                  <a:srgbClr val="000000"/>
                </a:solidFill>
                <a:latin typeface="Times New Roman" pitchFamily="18" charset="0"/>
                <a:cs typeface="Times New Roman" pitchFamily="18" charset="0"/>
              </a:rPr>
            </a:br>
            <a:r>
              <a:rPr lang="el-GR" altLang="en-US" sz="3600" b="1">
                <a:solidFill>
                  <a:srgbClr val="000000"/>
                </a:solidFill>
                <a:latin typeface="Times New Roman" pitchFamily="18" charset="0"/>
                <a:cs typeface="Times New Roman" pitchFamily="18" charset="0"/>
              </a:rPr>
              <a:t>Διεθνή Πρότυπα Χρηματοοικονομικής Πληροφόρησης/Παρουσίασης</a:t>
            </a:r>
            <a:r>
              <a:rPr lang="en-US" altLang="en-US" sz="3600" b="1">
                <a:solidFill>
                  <a:srgbClr val="000000"/>
                </a:solidFill>
                <a:latin typeface="Times New Roman" pitchFamily="18" charset="0"/>
                <a:cs typeface="Times New Roman" pitchFamily="18" charset="0"/>
              </a:rPr>
              <a:t/>
            </a:r>
            <a:br>
              <a:rPr lang="en-US" altLang="en-US" sz="3600" b="1">
                <a:solidFill>
                  <a:srgbClr val="000000"/>
                </a:solidFill>
                <a:latin typeface="Times New Roman" pitchFamily="18" charset="0"/>
                <a:cs typeface="Times New Roman" pitchFamily="18" charset="0"/>
              </a:rPr>
            </a:br>
            <a:r>
              <a:rPr lang="en-US" altLang="en-US" sz="4000" b="1">
                <a:solidFill>
                  <a:srgbClr val="000000"/>
                </a:solidFill>
                <a:latin typeface="Times New Roman" pitchFamily="18" charset="0"/>
                <a:cs typeface="Times New Roman" pitchFamily="18" charset="0"/>
              </a:rPr>
              <a:t>International Financial Reporting Standards (IFRS)</a:t>
            </a:r>
          </a:p>
        </p:txBody>
      </p:sp>
      <p:sp>
        <p:nvSpPr>
          <p:cNvPr id="52228" name="Text Box 3"/>
          <p:cNvSpPr txBox="1">
            <a:spLocks noChangeArrowheads="1"/>
          </p:cNvSpPr>
          <p:nvPr/>
        </p:nvSpPr>
        <p:spPr bwMode="auto">
          <a:xfrm>
            <a:off x="2501900" y="4868863"/>
            <a:ext cx="6642100" cy="1712912"/>
          </a:xfrm>
          <a:prstGeom prst="rect">
            <a:avLst/>
          </a:prstGeom>
          <a:noFill/>
          <a:ln w="9525">
            <a:noFill/>
            <a:round/>
            <a:headEnd/>
            <a:tailEnd/>
          </a:ln>
        </p:spPr>
        <p:txBody>
          <a:bodyPr/>
          <a:lstStyle/>
          <a:p>
            <a:pPr algn="ctr" eaLnBrk="1" hangingPunct="1">
              <a:spcBef>
                <a:spcPts val="8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altLang="en-US" sz="3200" b="1" dirty="0">
              <a:solidFill>
                <a:srgbClr val="0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Text Box 1"/>
          <p:cNvSpPr txBox="1">
            <a:spLocks noChangeArrowheads="1"/>
          </p:cNvSpPr>
          <p:nvPr/>
        </p:nvSpPr>
        <p:spPr bwMode="auto">
          <a:xfrm>
            <a:off x="252413" y="225425"/>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ΙΣΧΥΟΝΤΑ Δ.Π.Χ.Π</a:t>
            </a:r>
            <a:r>
              <a:rPr lang="en-US" altLang="en-US" sz="2800" b="1">
                <a:solidFill>
                  <a:srgbClr val="000000"/>
                </a:solidFill>
                <a:latin typeface="Times New Roman" pitchFamily="18" charset="0"/>
                <a:cs typeface="Times New Roman" pitchFamily="18" charset="0"/>
              </a:rPr>
              <a:t>/IFRS</a:t>
            </a:r>
          </a:p>
        </p:txBody>
      </p:sp>
      <p:graphicFrame>
        <p:nvGraphicFramePr>
          <p:cNvPr id="14338" name="Group 2"/>
          <p:cNvGraphicFramePr>
            <a:graphicFrameLocks noGrp="1"/>
          </p:cNvGraphicFramePr>
          <p:nvPr/>
        </p:nvGraphicFramePr>
        <p:xfrm>
          <a:off x="612775" y="1266825"/>
          <a:ext cx="7634288" cy="4435475"/>
        </p:xfrm>
        <a:graphic>
          <a:graphicData uri="http://schemas.openxmlformats.org/drawingml/2006/table">
            <a:tbl>
              <a:tblPr/>
              <a:tblGrid>
                <a:gridCol w="7634288">
                  <a:extLst>
                    <a:ext uri="{9D8B030D-6E8A-4147-A177-3AD203B41FA5}"/>
                  </a:extLst>
                </a:gridCol>
              </a:tblGrid>
              <a:tr h="546100">
                <a:tc>
                  <a:txBody>
                    <a:bodyPr/>
                    <a:lstStyle/>
                    <a:p>
                      <a:pPr marL="0" marR="0" lvl="0" indent="0" algn="just"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Times New Roman" pitchFamily="16" charset="0"/>
                          <a:cs typeface="Times New Roman" pitchFamily="16" charset="0"/>
                        </a:rPr>
                        <a:t>ΔΙΕΘΝΗ ΠΡΟΤΥΠΑ ΧΡΗΜΑΤΟΟΙΚΟΝΟΜΙΚΗΣ ΠΛΗΡΟΦΟΡΗΣΗΣ (ΠΑΡΟΥΣΙΑΣΗΣ</a:t>
                      </a: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1: Πρώτη Εφαρμογή των ΔΠΧΠ</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2: Πληρωμές Βασιζόμενες σε Συμμετοχικούς Τίτλους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3: Ενοποιήσεις Επιχειρήσεων</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4: Ασφαλιστικές Συμβάσεις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5461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5: Πάγια Στοιχεία του Ενεργητικού Κατεχόμενα προς Πώληση και Διακοπείσες Δραστηριότητες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6: Έρευνα και Αξιολόγηση Ορυκτών Πόρων</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7: Χρηματοοικονομικά Μέσα: Γνωστοποιήσεις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8: Λειτουργικοί Τομείς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9: Χρηματοοικονομικά Μέσα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10: Ενοποιημένες Οικονομικές Καταστάσεις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11: Κοινές Ρυθμίσεις (</a:t>
                      </a:r>
                      <a:r>
                        <a:rPr kumimoji="0" lang="el-GR" sz="1600" b="0" i="1" u="none" strike="noStrike" cap="none" normalizeH="0" baseline="0" dirty="0" smtClean="0">
                          <a:ln>
                            <a:noFill/>
                          </a:ln>
                          <a:solidFill>
                            <a:srgbClr val="000000"/>
                          </a:solidFill>
                          <a:effectLst/>
                          <a:latin typeface="Times New Roman" pitchFamily="16" charset="0"/>
                          <a:cs typeface="Times New Roman" pitchFamily="16" charset="0"/>
                        </a:rPr>
                        <a:t>Σχήματα υπό κοινό έλεγχο</a:t>
                      </a: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12: Παρουσίαση των Συμφερόντων σε άλλες οντότητες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98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13: Επιμέτρηση της εύλογης αξίας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graphicFrame>
        <p:nvGraphicFramePr>
          <p:cNvPr id="14396" name="Group 60"/>
          <p:cNvGraphicFramePr>
            <a:graphicFrameLocks noGrp="1"/>
          </p:cNvGraphicFramePr>
          <p:nvPr/>
        </p:nvGraphicFramePr>
        <p:xfrm>
          <a:off x="619125" y="5670550"/>
          <a:ext cx="7623175" cy="1054100"/>
        </p:xfrm>
        <a:graphic>
          <a:graphicData uri="http://schemas.openxmlformats.org/drawingml/2006/table">
            <a:tbl>
              <a:tblPr/>
              <a:tblGrid>
                <a:gridCol w="7623175">
                  <a:extLst>
                    <a:ext uri="{9D8B030D-6E8A-4147-A177-3AD203B41FA5}"/>
                  </a:extLst>
                </a:gridCol>
              </a:tblGrid>
              <a:tr h="263525">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14: Αναβαλλόμενη φορολογία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15: Έσοδα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16: Μισθώσεις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17: Ασφαλιστήρια Συμβόλαια (από 1/1/2021 με αντικατάσταση ΔΠΧΠ 4)</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sp>
        <p:nvSpPr>
          <p:cNvPr id="60463" name="Slide Number Placeholder 2"/>
          <p:cNvSpPr>
            <a:spLocks noGrp="1"/>
          </p:cNvSpPr>
          <p:nvPr>
            <p:ph type="sldNum" sz="quarter" idx="11"/>
          </p:nvPr>
        </p:nvSpPr>
        <p:spPr>
          <a:noFill/>
          <a:ln/>
        </p:spPr>
        <p:txBody>
          <a:bodyPr/>
          <a:lstStyle/>
          <a:p>
            <a:fld id="{6DCCA377-8226-40A1-8CFF-A4A591680416}" type="slidenum">
              <a:rPr lang="el-GR" altLang="en-US"/>
              <a:pPr/>
              <a:t>10</a:t>
            </a:fld>
            <a:endParaRPr lang="el-GR"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l-GR" sz="2800" b="1" smtClean="0"/>
              <a:t>Conceptual Framework for Financial Reporting (2018)</a:t>
            </a:r>
            <a:br>
              <a:rPr lang="en-US" altLang="el-GR" sz="2800" b="1" smtClean="0"/>
            </a:br>
            <a:r>
              <a:rPr lang="en-US" altLang="el-GR" sz="2800" b="1" smtClean="0"/>
              <a:t> </a:t>
            </a:r>
            <a:r>
              <a:rPr lang="el-GR" altLang="el-GR" sz="2800" b="1" smtClean="0"/>
              <a:t>Εννοιολογικό Πλαίσιο Χρηματοοικονομικής Παρουσίασης</a:t>
            </a:r>
            <a:endParaRPr lang="en-US" altLang="el-GR" sz="2800" b="1" smtClean="0"/>
          </a:p>
        </p:txBody>
      </p:sp>
      <p:sp>
        <p:nvSpPr>
          <p:cNvPr id="39939" name="Rectangle 3"/>
          <p:cNvSpPr>
            <a:spLocks noGrp="1" noChangeArrowheads="1"/>
          </p:cNvSpPr>
          <p:nvPr>
            <p:ph idx="1"/>
          </p:nvPr>
        </p:nvSpPr>
        <p:spPr/>
        <p:txBody>
          <a:bodyPr>
            <a:normAutofit fontScale="70000" lnSpcReduction="20000"/>
          </a:bodyPr>
          <a:lstStyle/>
          <a:p>
            <a:pPr>
              <a:defRPr/>
            </a:pPr>
            <a:r>
              <a:rPr lang="el-GR" altLang="el-GR" dirty="0" smtClean="0"/>
              <a:t>Τι ΔΕΝ ΕΙΝΑΙ το «Εννοιολογικό Πλαίσιο»</a:t>
            </a:r>
          </a:p>
          <a:p>
            <a:pPr lvl="1">
              <a:defRPr/>
            </a:pPr>
            <a:r>
              <a:rPr lang="el-GR" altLang="el-GR" dirty="0" smtClean="0"/>
              <a:t>Το «Πλαίσιο» δεν είναι λογιστικό πρότυπο </a:t>
            </a:r>
          </a:p>
          <a:p>
            <a:pPr lvl="1">
              <a:defRPr/>
            </a:pPr>
            <a:r>
              <a:rPr lang="el-GR" altLang="el-GR" dirty="0" smtClean="0"/>
              <a:t>Δεν υπερισχύει των Προτύπων</a:t>
            </a:r>
          </a:p>
          <a:p>
            <a:pPr>
              <a:defRPr/>
            </a:pPr>
            <a:r>
              <a:rPr lang="en-US" altLang="el-GR" dirty="0" smtClean="0"/>
              <a:t>To </a:t>
            </a:r>
            <a:r>
              <a:rPr lang="el-GR" altLang="el-GR" dirty="0" smtClean="0"/>
              <a:t>«Εννοιολογικό Πλαίσιο»</a:t>
            </a:r>
            <a:endParaRPr lang="en-US" altLang="el-GR" dirty="0" smtClean="0"/>
          </a:p>
          <a:p>
            <a:pPr lvl="1">
              <a:defRPr/>
            </a:pPr>
            <a:r>
              <a:rPr lang="el-GR" altLang="el-GR" dirty="0" smtClean="0"/>
              <a:t>περιγράφει τους σκοπούς και τις βασικές έννοιες που αφορούν τις οικονομικές καταστάσεις γενικών σκοπών (</a:t>
            </a:r>
            <a:r>
              <a:rPr lang="en-US" altLang="el-GR" dirty="0" smtClean="0"/>
              <a:t>general purposes financial statements)</a:t>
            </a:r>
            <a:endParaRPr lang="el-GR" altLang="el-GR" dirty="0" smtClean="0"/>
          </a:p>
          <a:p>
            <a:pPr lvl="1">
              <a:defRPr/>
            </a:pPr>
            <a:r>
              <a:rPr lang="el-GR" altLang="el-GR" dirty="0" smtClean="0"/>
              <a:t>Η χρησιμότητά του έγκειται στο</a:t>
            </a:r>
          </a:p>
          <a:p>
            <a:pPr lvl="2">
              <a:defRPr/>
            </a:pPr>
            <a:r>
              <a:rPr lang="el-GR" altLang="el-GR" dirty="0" smtClean="0"/>
              <a:t>να βοηθήσει το </a:t>
            </a:r>
            <a:r>
              <a:rPr lang="en-US" altLang="el-GR" dirty="0" smtClean="0"/>
              <a:t>IASB </a:t>
            </a:r>
            <a:r>
              <a:rPr lang="el-GR" altLang="el-GR" dirty="0" smtClean="0"/>
              <a:t>στην ανάπτυξη νέων ΔΠΧΠ και στην επισκόπηση των υφιστάμενων προτύπων χρησιμοποιώντας με συνεπεία την ίδια εννοιολογική βάση </a:t>
            </a:r>
            <a:r>
              <a:rPr lang="en-US" altLang="el-GR" dirty="0" smtClean="0"/>
              <a:t> </a:t>
            </a:r>
            <a:endParaRPr lang="el-GR" altLang="el-GR" dirty="0" smtClean="0"/>
          </a:p>
          <a:p>
            <a:pPr lvl="2">
              <a:defRPr/>
            </a:pPr>
            <a:r>
              <a:rPr lang="el-GR" altLang="el-GR" dirty="0" smtClean="0"/>
              <a:t>να βοηθήσει όσους προετοιμάζουν χρηματοοικονομικές καταστάσεις στην επιλογή μεταξύ εναλλακτικών λογιστικών πρακτικών/μεθοδολογιών ή στην ανάπτυξη και χρήση νέων όταν δεν υπάρχει σχετικό πρότυπο ώστε αυτές να είναι συνεπείς ως προς τις βασικές έννοιες.</a:t>
            </a:r>
          </a:p>
          <a:p>
            <a:pPr lvl="2">
              <a:defRPr/>
            </a:pPr>
            <a:r>
              <a:rPr lang="el-GR" altLang="el-GR" dirty="0" smtClean="0"/>
              <a:t>την κατανόηση και ερμηνεία των λογιστικών προτύπων</a:t>
            </a:r>
            <a:endParaRPr lang="en-US" altLang="el-GR" dirty="0" smtClean="0"/>
          </a:p>
        </p:txBody>
      </p:sp>
      <p:sp>
        <p:nvSpPr>
          <p:cNvPr id="61444" name="Slide Number Placeholder 1"/>
          <p:cNvSpPr>
            <a:spLocks noGrp="1"/>
          </p:cNvSpPr>
          <p:nvPr>
            <p:ph type="sldNum" sz="quarter" idx="11"/>
          </p:nvPr>
        </p:nvSpPr>
        <p:spPr>
          <a:noFill/>
          <a:ln/>
        </p:spPr>
        <p:txBody>
          <a:bodyPr/>
          <a:lstStyle/>
          <a:p>
            <a:fld id="{A50F7A12-C730-4DCE-8650-D91E9CA00756}" type="slidenum">
              <a:rPr lang="el-GR" altLang="el-GR">
                <a:solidFill>
                  <a:schemeClr val="tx1"/>
                </a:solidFill>
                <a:latin typeface="Calibri" pitchFamily="34" charset="0"/>
              </a:rPr>
              <a:pPr/>
              <a:t>11</a:t>
            </a:fld>
            <a:endParaRPr lang="el-GR" altLang="el-GR">
              <a:solidFill>
                <a:schemeClr val="tx1"/>
              </a:solidFill>
              <a:latin typeface="Calibri" pitchFamily="34" charset="0"/>
            </a:endParaRPr>
          </a:p>
        </p:txBody>
      </p:sp>
      <p:sp>
        <p:nvSpPr>
          <p:cNvPr id="61445" name="Rectangle 1"/>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
        <p:nvSpPr>
          <p:cNvPr id="61446" name="Rectangle 2"/>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altLang="el-GR" sz="3600" smtClean="0"/>
              <a:t>Ιστορική Εξέλιξη του Εννοιολογικού Πλαισίου</a:t>
            </a:r>
            <a:endParaRPr lang="en-US" altLang="el-GR" sz="3600" smtClean="0"/>
          </a:p>
        </p:txBody>
      </p:sp>
      <p:sp>
        <p:nvSpPr>
          <p:cNvPr id="32771" name="Rectangle 3"/>
          <p:cNvSpPr>
            <a:spLocks noGrp="1" noChangeArrowheads="1"/>
          </p:cNvSpPr>
          <p:nvPr>
            <p:ph idx="1"/>
          </p:nvPr>
        </p:nvSpPr>
        <p:spPr/>
        <p:txBody>
          <a:bodyPr>
            <a:normAutofit fontScale="62500" lnSpcReduction="20000"/>
          </a:bodyPr>
          <a:lstStyle/>
          <a:p>
            <a:pPr>
              <a:defRPr/>
            </a:pPr>
            <a:r>
              <a:rPr lang="el-GR" altLang="el-GR" b="1" dirty="0" smtClean="0"/>
              <a:t>1989</a:t>
            </a:r>
            <a:r>
              <a:rPr lang="el-GR" altLang="el-GR" dirty="0" smtClean="0"/>
              <a:t>: «</a:t>
            </a:r>
            <a:r>
              <a:rPr lang="en-US" altLang="el-GR" dirty="0" smtClean="0"/>
              <a:t>Framework for the Preparation and Presentation of Financial Statements</a:t>
            </a:r>
            <a:r>
              <a:rPr lang="el-GR" altLang="el-GR" dirty="0" smtClean="0"/>
              <a:t>»</a:t>
            </a:r>
          </a:p>
          <a:p>
            <a:pPr>
              <a:defRPr/>
            </a:pPr>
            <a:r>
              <a:rPr lang="en-US" b="1" dirty="0" smtClean="0"/>
              <a:t>2010</a:t>
            </a:r>
            <a:r>
              <a:rPr lang="en-US" dirty="0" smtClean="0"/>
              <a:t>: </a:t>
            </a:r>
            <a:r>
              <a:rPr lang="el-GR" dirty="0" smtClean="0"/>
              <a:t>«</a:t>
            </a:r>
            <a:r>
              <a:rPr lang="en-US" altLang="el-GR" dirty="0" smtClean="0"/>
              <a:t>Conceptual Framework for Financial Reporting</a:t>
            </a:r>
            <a:r>
              <a:rPr lang="el-GR" altLang="el-GR" dirty="0" smtClean="0"/>
              <a:t>»</a:t>
            </a:r>
          </a:p>
          <a:p>
            <a:pPr>
              <a:defRPr/>
            </a:pPr>
            <a:r>
              <a:rPr lang="en-US" b="1" dirty="0" smtClean="0"/>
              <a:t>201</a:t>
            </a:r>
            <a:r>
              <a:rPr lang="el-GR" b="1" dirty="0" smtClean="0"/>
              <a:t>8</a:t>
            </a:r>
            <a:r>
              <a:rPr lang="en-US" dirty="0" smtClean="0"/>
              <a:t>: </a:t>
            </a:r>
            <a:r>
              <a:rPr lang="el-GR" dirty="0" smtClean="0"/>
              <a:t>«</a:t>
            </a:r>
            <a:r>
              <a:rPr lang="en-US" altLang="el-GR" dirty="0" smtClean="0"/>
              <a:t>Conceptual Framework for Financial Reporting</a:t>
            </a:r>
            <a:r>
              <a:rPr lang="el-GR" altLang="el-GR" dirty="0" smtClean="0"/>
              <a:t>»</a:t>
            </a:r>
            <a:endParaRPr lang="en-US" altLang="el-GR" dirty="0" smtClean="0"/>
          </a:p>
          <a:p>
            <a:pPr lvl="1">
              <a:defRPr/>
            </a:pPr>
            <a:r>
              <a:rPr lang="en-US" altLang="el-GR" dirty="0" smtClean="0"/>
              <a:t>INTRODUCTION</a:t>
            </a:r>
          </a:p>
          <a:p>
            <a:pPr lvl="2">
              <a:defRPr/>
            </a:pPr>
            <a:r>
              <a:rPr lang="en-US" altLang="el-GR" dirty="0" smtClean="0"/>
              <a:t>Purpose and status</a:t>
            </a:r>
          </a:p>
          <a:p>
            <a:pPr lvl="2">
              <a:defRPr/>
            </a:pPr>
            <a:r>
              <a:rPr lang="en-US" altLang="el-GR" dirty="0" smtClean="0"/>
              <a:t>Scope</a:t>
            </a:r>
          </a:p>
          <a:p>
            <a:pPr lvl="1">
              <a:defRPr/>
            </a:pPr>
            <a:r>
              <a:rPr lang="en-US" altLang="el-GR" dirty="0" smtClean="0"/>
              <a:t>CHAPTERS</a:t>
            </a:r>
          </a:p>
          <a:p>
            <a:pPr lvl="2">
              <a:defRPr/>
            </a:pPr>
            <a:r>
              <a:rPr lang="en-US" altLang="el-GR" dirty="0" smtClean="0"/>
              <a:t>THE OBJECTIVE OF GENERAL PURPOSE FINANCIAL REPORTING</a:t>
            </a:r>
          </a:p>
          <a:p>
            <a:pPr lvl="2">
              <a:defRPr/>
            </a:pPr>
            <a:r>
              <a:rPr lang="en-US" altLang="el-GR" dirty="0" smtClean="0"/>
              <a:t>QUALITATIVE CHARACTERISTICS OF USEFUL FINANCIAL INFORMATION</a:t>
            </a:r>
          </a:p>
          <a:p>
            <a:pPr lvl="2">
              <a:defRPr/>
            </a:pPr>
            <a:r>
              <a:rPr lang="en-US" altLang="el-GR" dirty="0" smtClean="0"/>
              <a:t>FINANCIAL STATEMENTS AND THE REPORTING ENTITY</a:t>
            </a:r>
          </a:p>
          <a:p>
            <a:pPr lvl="2">
              <a:defRPr/>
            </a:pPr>
            <a:r>
              <a:rPr lang="en-US" altLang="el-GR" dirty="0" smtClean="0"/>
              <a:t>THE ELEMENTS OF FINANCIAL STATEMENTS</a:t>
            </a:r>
          </a:p>
          <a:p>
            <a:pPr lvl="2">
              <a:defRPr/>
            </a:pPr>
            <a:r>
              <a:rPr lang="en-US" altLang="el-GR" dirty="0" smtClean="0"/>
              <a:t>RECOGNITION AND DERECOGNITION</a:t>
            </a:r>
          </a:p>
          <a:p>
            <a:pPr lvl="2">
              <a:defRPr/>
            </a:pPr>
            <a:r>
              <a:rPr lang="en-US" altLang="el-GR" dirty="0" smtClean="0"/>
              <a:t>MEASUREMENT</a:t>
            </a:r>
          </a:p>
          <a:p>
            <a:pPr lvl="2">
              <a:defRPr/>
            </a:pPr>
            <a:r>
              <a:rPr lang="en-US" altLang="el-GR" dirty="0" smtClean="0"/>
              <a:t>PRESENTATION AND DISCLOSURE</a:t>
            </a:r>
          </a:p>
          <a:p>
            <a:pPr lvl="2">
              <a:defRPr/>
            </a:pPr>
            <a:r>
              <a:rPr lang="en-US" altLang="el-GR" dirty="0" smtClean="0"/>
              <a:t>CONCEPTS OF CAPITAL AND CAPITAL MAINTENANCE</a:t>
            </a:r>
          </a:p>
          <a:p>
            <a:pPr lvl="1">
              <a:defRPr/>
            </a:pPr>
            <a:endParaRPr lang="el-GR" altLang="el-GR" dirty="0" smtClean="0"/>
          </a:p>
          <a:p>
            <a:pPr>
              <a:defRPr/>
            </a:pPr>
            <a:endParaRPr lang="en-US" dirty="0" smtClean="0"/>
          </a:p>
        </p:txBody>
      </p:sp>
      <p:sp>
        <p:nvSpPr>
          <p:cNvPr id="62468" name="Slide Number Placeholder 1"/>
          <p:cNvSpPr>
            <a:spLocks noGrp="1"/>
          </p:cNvSpPr>
          <p:nvPr>
            <p:ph type="sldNum" sz="quarter" idx="11"/>
          </p:nvPr>
        </p:nvSpPr>
        <p:spPr>
          <a:noFill/>
          <a:ln/>
        </p:spPr>
        <p:txBody>
          <a:bodyPr/>
          <a:lstStyle/>
          <a:p>
            <a:fld id="{39D1CDEB-296E-4C4E-B539-DC580624DA42}" type="slidenum">
              <a:rPr lang="el-GR" altLang="el-GR">
                <a:solidFill>
                  <a:schemeClr val="tx1"/>
                </a:solidFill>
                <a:latin typeface="Calibri" pitchFamily="34" charset="0"/>
              </a:rPr>
              <a:pPr/>
              <a:t>12</a:t>
            </a:fld>
            <a:endParaRPr lang="el-GR" altLang="el-GR">
              <a:solidFill>
                <a:schemeClr val="tx1"/>
              </a:solidFill>
              <a:latin typeface="Calibri" pitchFamily="34" charset="0"/>
            </a:endParaRPr>
          </a:p>
        </p:txBody>
      </p:sp>
      <p:sp>
        <p:nvSpPr>
          <p:cNvPr id="62469" name="Rectangle 1"/>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395288" y="620713"/>
            <a:ext cx="8229600" cy="874712"/>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a:solidFill>
                  <a:srgbClr val="000000"/>
                </a:solidFill>
                <a:latin typeface="Times New Roman" pitchFamily="18" charset="0"/>
                <a:cs typeface="Times New Roman" pitchFamily="18" charset="0"/>
              </a:rPr>
              <a:t>Βασικές έννοιες που περιγράφονται στο Εννοιολογικό Πλαίσιο </a:t>
            </a:r>
            <a:endParaRPr lang="en-GB" altLang="en-US" sz="3200" b="1">
              <a:solidFill>
                <a:srgbClr val="000000"/>
              </a:solidFill>
              <a:latin typeface="Times New Roman" pitchFamily="18" charset="0"/>
              <a:cs typeface="Times New Roman" pitchFamily="18" charset="0"/>
            </a:endParaRPr>
          </a:p>
        </p:txBody>
      </p:sp>
      <p:sp>
        <p:nvSpPr>
          <p:cNvPr id="17410" name="Text Box 2"/>
          <p:cNvSpPr txBox="1">
            <a:spLocks noChangeArrowheads="1"/>
          </p:cNvSpPr>
          <p:nvPr/>
        </p:nvSpPr>
        <p:spPr bwMode="auto">
          <a:xfrm>
            <a:off x="527050" y="1771650"/>
            <a:ext cx="8175625" cy="4949825"/>
          </a:xfrm>
          <a:prstGeom prst="rect">
            <a:avLst/>
          </a:prstGeom>
          <a:noFill/>
          <a:ln w="9525" cap="flat">
            <a:noFill/>
            <a:round/>
            <a:headEnd/>
            <a:tailEnd/>
          </a:ln>
          <a:effectLst/>
        </p:spPr>
        <p:txBody>
          <a:bodyPr/>
          <a:lstStyle/>
          <a:p>
            <a:pPr marL="608013" indent="-608013" eaLnBrk="1" hangingPunct="1">
              <a:lnSpc>
                <a:spcPct val="80000"/>
              </a:lnSpc>
              <a:spcBef>
                <a:spcPts val="8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400" dirty="0">
                <a:solidFill>
                  <a:srgbClr val="000000"/>
                </a:solidFill>
                <a:latin typeface="Times New Roman" pitchFamily="16" charset="0"/>
                <a:ea typeface="+mn-ea"/>
                <a:cs typeface="Times New Roman" pitchFamily="16" charset="0"/>
              </a:rPr>
              <a:t>Ο  σκοπός των οικονομικών καταστάσεων, </a:t>
            </a:r>
          </a:p>
          <a:p>
            <a:pPr marL="882650" lvl="1" indent="-95250" eaLnBrk="1" hangingPunct="1">
              <a:lnSpc>
                <a:spcPct val="80000"/>
              </a:lnSpc>
              <a:spcBef>
                <a:spcPts val="525"/>
              </a:spcBef>
              <a:buClr>
                <a:srgbClr val="000000"/>
              </a:buClr>
              <a:buSzPct val="100000"/>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dirty="0">
                <a:solidFill>
                  <a:srgbClr val="000000"/>
                </a:solidFill>
                <a:latin typeface="Times New Roman" pitchFamily="16" charset="0"/>
                <a:ea typeface="+mn-ea"/>
                <a:cs typeface="Times New Roman" pitchFamily="16" charset="0"/>
              </a:rPr>
              <a:t>Θεμελιώδεις</a:t>
            </a:r>
            <a:r>
              <a:rPr lang="en-US" dirty="0">
                <a:solidFill>
                  <a:srgbClr val="000000"/>
                </a:solidFill>
                <a:latin typeface="Times New Roman" pitchFamily="16" charset="0"/>
                <a:ea typeface="+mn-ea"/>
                <a:cs typeface="Times New Roman" pitchFamily="16" charset="0"/>
              </a:rPr>
              <a:t> (</a:t>
            </a:r>
            <a:r>
              <a:rPr lang="el-GR" dirty="0">
                <a:solidFill>
                  <a:srgbClr val="000000"/>
                </a:solidFill>
                <a:latin typeface="Times New Roman" pitchFamily="16" charset="0"/>
                <a:ea typeface="+mn-ea"/>
                <a:cs typeface="Times New Roman" pitchFamily="16" charset="0"/>
              </a:rPr>
              <a:t>βασικές) παραδοχές </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rgbClr val="000000"/>
                </a:solidFill>
                <a:latin typeface="Times New Roman" pitchFamily="16" charset="0"/>
                <a:ea typeface="+mn-ea"/>
                <a:cs typeface="Times New Roman" pitchFamily="16" charset="0"/>
              </a:rPr>
              <a:t>T</a:t>
            </a:r>
            <a:r>
              <a:rPr lang="el-GR" sz="2400" dirty="0">
                <a:solidFill>
                  <a:srgbClr val="000000"/>
                </a:solidFill>
                <a:latin typeface="Times New Roman" pitchFamily="16" charset="0"/>
                <a:ea typeface="+mn-ea"/>
                <a:cs typeface="Times New Roman" pitchFamily="16" charset="0"/>
              </a:rPr>
              <a:t>α ποιοτικά χαρακτηριστικά των Χ.Κ</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400" dirty="0">
                <a:solidFill>
                  <a:srgbClr val="000000"/>
                </a:solidFill>
                <a:latin typeface="Times New Roman" pitchFamily="16" charset="0"/>
                <a:ea typeface="+mn-ea"/>
                <a:cs typeface="Times New Roman" pitchFamily="16" charset="0"/>
              </a:rPr>
              <a:t>Τα στοιχεία των Χ.Κ</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Ορισμοί </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Αναγνώριση</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Επιμέτρηση</a:t>
            </a:r>
            <a:r>
              <a:rPr lang="en-GB" sz="2000" dirty="0">
                <a:solidFill>
                  <a:srgbClr val="000000"/>
                </a:solidFill>
                <a:latin typeface="Times New Roman" pitchFamily="16" charset="0"/>
                <a:ea typeface="+mn-ea"/>
                <a:cs typeface="Times New Roman" pitchFamily="16" charset="0"/>
              </a:rPr>
              <a:t>	</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rgbClr val="000000"/>
                </a:solidFill>
                <a:latin typeface="Times New Roman" pitchFamily="16" charset="0"/>
                <a:ea typeface="+mn-ea"/>
                <a:cs typeface="Times New Roman" pitchFamily="16" charset="0"/>
              </a:rPr>
              <a:t>O</a:t>
            </a:r>
            <a:r>
              <a:rPr lang="el-GR" sz="2400" dirty="0">
                <a:solidFill>
                  <a:srgbClr val="000000"/>
                </a:solidFill>
                <a:latin typeface="Times New Roman" pitchFamily="16" charset="0"/>
                <a:ea typeface="+mn-ea"/>
                <a:cs typeface="Times New Roman" pitchFamily="16" charset="0"/>
              </a:rPr>
              <a:t>ι έννοιες του κεφαλαίου και της διατήρησης κεφαλαίου</a:t>
            </a:r>
          </a:p>
          <a:p>
            <a:pPr marL="609600" indent="-608013" eaLnBrk="1" hangingPunct="1">
              <a:lnSpc>
                <a:spcPct val="80000"/>
              </a:lnSpc>
              <a:spcBef>
                <a:spcPts val="800"/>
              </a:spcBef>
              <a:buSzPct val="100000"/>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dirty="0">
                <a:solidFill>
                  <a:srgbClr val="000000"/>
                </a:solidFill>
                <a:latin typeface="Times New Roman" pitchFamily="16" charset="0"/>
                <a:ea typeface="+mn-ea"/>
                <a:cs typeface="Times New Roman" pitchFamily="16" charset="0"/>
              </a:rPr>
              <a:t>	</a:t>
            </a:r>
          </a:p>
          <a:p>
            <a:pPr marL="608013" indent="-608013" eaLnBrk="1" hangingPunct="1">
              <a:lnSpc>
                <a:spcPct val="80000"/>
              </a:lnSpc>
              <a:spcBef>
                <a:spcPts val="800"/>
              </a:spcBef>
              <a:buClr>
                <a:srgbClr val="000000"/>
              </a:buClr>
              <a:buSzPct val="100000"/>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2400" dirty="0">
              <a:solidFill>
                <a:srgbClr val="000000"/>
              </a:solidFill>
              <a:latin typeface="Times New Roman" pitchFamily="16" charset="0"/>
              <a:ea typeface="+mn-ea"/>
              <a:cs typeface="Times New Roman" pitchFamily="16" charset="0"/>
            </a:endParaRPr>
          </a:p>
        </p:txBody>
      </p:sp>
      <p:sp>
        <p:nvSpPr>
          <p:cNvPr id="63492"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4989CEC-70E7-4F7D-AFA1-FADF0BD9EA25}" type="slidenum">
              <a:rPr lang="en-GB"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ChangeArrowheads="1"/>
          </p:cNvSpPr>
          <p:nvPr/>
        </p:nvSpPr>
        <p:spPr bwMode="auto">
          <a:xfrm>
            <a:off x="3124200" y="6248400"/>
            <a:ext cx="28956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64515" name="Text Box 2"/>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Σκοπός</a:t>
            </a:r>
          </a:p>
        </p:txBody>
      </p:sp>
      <p:sp>
        <p:nvSpPr>
          <p:cNvPr id="64516" name="Text Box 3"/>
          <p:cNvSpPr txBox="1">
            <a:spLocks noChangeArrowheads="1"/>
          </p:cNvSpPr>
          <p:nvPr/>
        </p:nvSpPr>
        <p:spPr bwMode="auto">
          <a:xfrm>
            <a:off x="468313" y="1700213"/>
            <a:ext cx="8077200" cy="2925762"/>
          </a:xfrm>
          <a:prstGeom prst="rect">
            <a:avLst/>
          </a:prstGeom>
          <a:noFill/>
          <a:ln w="9525">
            <a:noFill/>
            <a:round/>
            <a:headEnd/>
            <a:tailEnd/>
          </a:ln>
        </p:spPr>
        <p:txBody>
          <a:bodyPr/>
          <a:lstStyle/>
          <a:p>
            <a:pPr algn="just" eaLnBrk="1" hangingPunct="1">
              <a:lnSpc>
                <a:spcPct val="155000"/>
              </a:lnSpc>
              <a:spcBef>
                <a:spcPts val="1500"/>
              </a:spcBef>
              <a:buSzPct val="100000"/>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altLang="en-US" sz="2400">
                <a:solidFill>
                  <a:srgbClr val="000000"/>
                </a:solidFill>
                <a:latin typeface="Times New Roman" pitchFamily="18" charset="0"/>
                <a:cs typeface="Times New Roman" pitchFamily="18" charset="0"/>
              </a:rPr>
              <a:t>“</a:t>
            </a:r>
            <a:r>
              <a:rPr lang="el-GR" altLang="en-US" sz="2400">
                <a:solidFill>
                  <a:srgbClr val="000000"/>
                </a:solidFill>
                <a:latin typeface="Times New Roman" pitchFamily="18" charset="0"/>
                <a:cs typeface="Times New Roman" pitchFamily="18" charset="0"/>
              </a:rPr>
              <a:t>Ο σκοπός των οικονομικών καταστάσεων είναι η παροχή πληροφοριών σχετικά με την οικονομική θέση, την αποδοτικότητα και τις μεταβολές στην οικονομική θέση της οικονομικής οντότητας, που είναι χρήσιμες σε ένα ευρύ πεδίο χρηστών για να πάρουν οικονομικές αποφάσεις</a:t>
            </a:r>
            <a:r>
              <a:rPr lang="en-US" altLang="en-US" sz="2400">
                <a:solidFill>
                  <a:srgbClr val="000000"/>
                </a:solidFill>
                <a:latin typeface="Times New Roman" pitchFamily="18" charset="0"/>
                <a:cs typeface="Times New Roman" pitchFamily="18" charset="0"/>
              </a:rPr>
              <a:t>”</a:t>
            </a:r>
          </a:p>
        </p:txBody>
      </p:sp>
      <p:sp>
        <p:nvSpPr>
          <p:cNvPr id="64517" name="Text Box 4"/>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5C13DEA-FEC4-46F8-93C2-A4DA9E0C69B6}"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l-GR" altLang="en-US" sz="1200">
              <a:solidFill>
                <a:srgbClr val="898989"/>
              </a:solidFill>
            </a:endParaRPr>
          </a:p>
        </p:txBody>
      </p:sp>
      <p:sp>
        <p:nvSpPr>
          <p:cNvPr id="64518" name="Text Box 5"/>
          <p:cNvSpPr txBox="1">
            <a:spLocks noChangeArrowheads="1"/>
          </p:cNvSpPr>
          <p:nvPr/>
        </p:nvSpPr>
        <p:spPr bwMode="auto">
          <a:xfrm>
            <a:off x="7848600" y="6369050"/>
            <a:ext cx="1143000" cy="341313"/>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US" altLang="en-US" sz="1600" b="1" i="1">
              <a:solidFill>
                <a:srgbClr val="EEECE1"/>
              </a:solidFill>
              <a:latin typeface="Times New Roman" pitchFamily="18" charset="0"/>
              <a:cs typeface="Times New Roman" pitchFamily="18" charset="0"/>
            </a:endParaRPr>
          </a:p>
        </p:txBody>
      </p:sp>
      <p:sp>
        <p:nvSpPr>
          <p:cNvPr id="64519" name="Line 6"/>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64520" name="Slide Number Placeholder 2"/>
          <p:cNvSpPr>
            <a:spLocks noGrp="1"/>
          </p:cNvSpPr>
          <p:nvPr>
            <p:ph type="sldNum" sz="quarter" idx="11"/>
          </p:nvPr>
        </p:nvSpPr>
        <p:spPr>
          <a:noFill/>
          <a:ln/>
        </p:spPr>
        <p:txBody>
          <a:bodyPr/>
          <a:lstStyle/>
          <a:p>
            <a:fld id="{3316686C-4F09-4D1B-A8E3-FB0E4FA84603}" type="slidenum">
              <a:rPr lang="el-GR" altLang="en-US"/>
              <a:pPr/>
              <a:t>14</a:t>
            </a:fld>
            <a:endParaRPr lang="el-GR" altLang="en-US"/>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Βασικές Παραδοχές</a:t>
            </a:r>
          </a:p>
        </p:txBody>
      </p:sp>
      <p:sp>
        <p:nvSpPr>
          <p:cNvPr id="18434" name="Text Box 2"/>
          <p:cNvSpPr txBox="1">
            <a:spLocks noChangeArrowheads="1"/>
          </p:cNvSpPr>
          <p:nvPr/>
        </p:nvSpPr>
        <p:spPr bwMode="auto">
          <a:xfrm>
            <a:off x="468313" y="1628775"/>
            <a:ext cx="8675687" cy="4525963"/>
          </a:xfrm>
          <a:prstGeom prst="rect">
            <a:avLst/>
          </a:prstGeom>
          <a:noFill/>
          <a:ln w="9525" cap="flat">
            <a:noFill/>
            <a:round/>
            <a:headEnd/>
            <a:tailEnd/>
          </a:ln>
          <a:effectLst/>
        </p:spPr>
        <p:txBody>
          <a:bodyPr/>
          <a:lstStyle/>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200" u="sng" dirty="0">
                <a:solidFill>
                  <a:srgbClr val="000000"/>
                </a:solidFill>
                <a:latin typeface="Times New Roman" pitchFamily="16" charset="0"/>
                <a:ea typeface="+mn-ea"/>
                <a:cs typeface="Times New Roman" pitchFamily="16" charset="0"/>
              </a:rPr>
              <a:t>Η βάση της αρχής των δεδουλευμένων εσόδων/εξόδων</a:t>
            </a: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rgbClr val="000000"/>
                </a:solidFill>
                <a:latin typeface="Calibri" pitchFamily="32" charset="0"/>
                <a:ea typeface="Microsoft YaHei" charset="-122"/>
                <a:cs typeface="Arial" charset="0"/>
              </a:rPr>
              <a:t>	</a:t>
            </a:r>
            <a:r>
              <a:rPr lang="en-US" sz="2800" dirty="0" err="1">
                <a:solidFill>
                  <a:srgbClr val="000000"/>
                </a:solidFill>
                <a:latin typeface="Times New Roman" pitchFamily="18" charset="0"/>
                <a:ea typeface="Microsoft YaHei" charset="-122"/>
                <a:cs typeface="Times New Roman" pitchFamily="18" charset="0"/>
              </a:rPr>
              <a:t>Οι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οικονομικές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καταστάσεις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πρέπει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να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συντάσσονται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τηρώντας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αρχή</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δεδουλευμένων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εσόδων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και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εξόδων</a:t>
            </a:r>
            <a:r>
              <a:rPr lang="en-US" sz="2800" dirty="0">
                <a:solidFill>
                  <a:srgbClr val="000000"/>
                </a:solidFill>
                <a:latin typeface="Times New Roman" pitchFamily="18" charset="0"/>
                <a:ea typeface="Microsoft YaHei" charset="-122"/>
                <a:cs typeface="Times New Roman" pitchFamily="18" charset="0"/>
              </a:rPr>
              <a:t>.</a:t>
            </a:r>
          </a:p>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200" u="sng" dirty="0">
                <a:solidFill>
                  <a:srgbClr val="000000"/>
                </a:solidFill>
                <a:latin typeface="Times New Roman" pitchFamily="16" charset="0"/>
                <a:ea typeface="+mn-ea"/>
                <a:cs typeface="Times New Roman" pitchFamily="16" charset="0"/>
              </a:rPr>
              <a:t>Συνεχιζόμενη δραστηριότητα</a:t>
            </a: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solidFill>
                  <a:srgbClr val="000000"/>
                </a:solidFill>
                <a:latin typeface="Calibri" pitchFamily="32" charset="0"/>
                <a:ea typeface="Microsoft YaHei" charset="-122"/>
                <a:cs typeface="Arial" charset="0"/>
              </a:rPr>
              <a:t>	</a:t>
            </a:r>
            <a:r>
              <a:rPr lang="en-US" sz="2800" dirty="0">
                <a:solidFill>
                  <a:srgbClr val="000000"/>
                </a:solidFill>
                <a:latin typeface="Times New Roman" pitchFamily="18" charset="0"/>
                <a:ea typeface="Microsoft YaHei" charset="-122"/>
                <a:cs typeface="Times New Roman" pitchFamily="18" charset="0"/>
              </a:rPr>
              <a:t>Η </a:t>
            </a:r>
            <a:r>
              <a:rPr lang="en-US" sz="2800" dirty="0" err="1">
                <a:solidFill>
                  <a:srgbClr val="000000"/>
                </a:solidFill>
                <a:latin typeface="Times New Roman" pitchFamily="18" charset="0"/>
                <a:ea typeface="Microsoft YaHei" charset="-122"/>
                <a:cs typeface="Times New Roman" pitchFamily="18" charset="0"/>
              </a:rPr>
              <a:t>διοίκηση</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επιχείρησης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θα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πρέπει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να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προβαίνει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στην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εκτίμηση</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δυνατότητας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συνέχισης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επιχειρηματικής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δραστηριότητας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για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διάστημα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τουλάχιστον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πέραν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δώδεκα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μηνών</a:t>
            </a:r>
            <a:r>
              <a:rPr lang="en-US" sz="2800" dirty="0">
                <a:solidFill>
                  <a:srgbClr val="000000"/>
                </a:solidFill>
                <a:latin typeface="Times New Roman" pitchFamily="18" charset="0"/>
                <a:ea typeface="Microsoft YaHei" charset="-122"/>
                <a:cs typeface="Times New Roman" pitchFamily="18" charset="0"/>
              </a:rPr>
              <a:t>.</a:t>
            </a:r>
          </a:p>
        </p:txBody>
      </p:sp>
      <p:sp>
        <p:nvSpPr>
          <p:cNvPr id="65540"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7B3946E-07B9-4B04-93A0-B9F728291637}"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l-GR" altLang="en-US" sz="1200">
              <a:solidFill>
                <a:srgbClr val="898989"/>
              </a:solidFill>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4000" b="1" dirty="0">
                <a:solidFill>
                  <a:schemeClr val="accent1">
                    <a:lumMod val="50000"/>
                  </a:schemeClr>
                </a:solidFill>
                <a:latin typeface="Times New Roman" pitchFamily="16" charset="0"/>
                <a:ea typeface="Microsoft YaHei" charset="-122"/>
                <a:cs typeface="Times New Roman" pitchFamily="16" charset="0"/>
              </a:rPr>
              <a:t>Ποιοτικά χαρακτηριστικά των οικονομικών καταστάσεων</a:t>
            </a:r>
          </a:p>
        </p:txBody>
      </p:sp>
      <p:sp>
        <p:nvSpPr>
          <p:cNvPr id="66563" name="Text Box 2"/>
          <p:cNvSpPr txBox="1">
            <a:spLocks noChangeArrowheads="1"/>
          </p:cNvSpPr>
          <p:nvPr/>
        </p:nvSpPr>
        <p:spPr bwMode="auto">
          <a:xfrm>
            <a:off x="468313" y="1773238"/>
            <a:ext cx="8229600" cy="4525962"/>
          </a:xfrm>
          <a:prstGeom prst="rect">
            <a:avLst/>
          </a:prstGeom>
          <a:noFill/>
          <a:ln w="9525">
            <a:noFill/>
            <a:round/>
            <a:headEnd/>
            <a:tailEnd/>
          </a:ln>
        </p:spPr>
        <p:txBody>
          <a:bodyPr/>
          <a:lstStyle/>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Κατανοητότητα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Συνάφεια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Σημαντικότητα</a:t>
            </a:r>
            <a:r>
              <a:rPr lang="en-US" altLang="en-US" sz="2700">
                <a:solidFill>
                  <a:srgbClr val="000000"/>
                </a:solidFill>
                <a:latin typeface="Times New Roman" pitchFamily="18" charset="0"/>
                <a:cs typeface="Times New Roman" pitchFamily="18" charset="0"/>
              </a:rPr>
              <a:t>/</a:t>
            </a:r>
            <a:r>
              <a:rPr lang="el-GR" altLang="en-US" sz="2700">
                <a:solidFill>
                  <a:srgbClr val="000000"/>
                </a:solidFill>
                <a:latin typeface="Times New Roman" pitchFamily="18" charset="0"/>
                <a:cs typeface="Times New Roman" pitchFamily="18" charset="0"/>
              </a:rPr>
              <a:t>σπουδαιότητα</a:t>
            </a:r>
            <a:r>
              <a:rPr lang="en-US" altLang="en-US" sz="2700">
                <a:solidFill>
                  <a:srgbClr val="000000"/>
                </a:solidFill>
                <a:latin typeface="Times New Roman" pitchFamily="18" charset="0"/>
                <a:cs typeface="Times New Roman" pitchFamily="18" charset="0"/>
              </a:rPr>
              <a:t>/</a:t>
            </a:r>
            <a:r>
              <a:rPr lang="el-GR" altLang="en-US" sz="2700">
                <a:solidFill>
                  <a:srgbClr val="000000"/>
                </a:solidFill>
                <a:latin typeface="Times New Roman" pitchFamily="18" charset="0"/>
                <a:cs typeface="Times New Roman" pitchFamily="18" charset="0"/>
              </a:rPr>
              <a:t>ουσιαστικότητα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Αξιοπιστία (Ακριβοδίκαιη παρουσίαση) </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Ουσία πάνω από τον τύπο</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Πιστή παρουσίαση</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Ουδετερότητα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Σύνεση</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Πληρότητα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Συγκρισιμότητα</a:t>
            </a:r>
          </a:p>
        </p:txBody>
      </p:sp>
      <p:sp>
        <p:nvSpPr>
          <p:cNvPr id="66564"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0EAA4E2-BE1E-4630-854E-CA77F8F011AA}"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16</a:t>
            </a:fld>
            <a:endParaRPr lang="el-GR" altLang="en-US" sz="1200">
              <a:solidFill>
                <a:srgbClr val="898989"/>
              </a:solidFill>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611188" y="188913"/>
            <a:ext cx="7772400" cy="1079500"/>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u="sng">
                <a:solidFill>
                  <a:srgbClr val="000000"/>
                </a:solidFill>
                <a:latin typeface="Times New Roman" pitchFamily="18" charset="0"/>
                <a:cs typeface="Times New Roman" pitchFamily="18" charset="0"/>
              </a:rPr>
              <a:t>Ποιοτικά Χαρακτηριστικά</a:t>
            </a:r>
          </a:p>
        </p:txBody>
      </p:sp>
      <p:sp>
        <p:nvSpPr>
          <p:cNvPr id="20482" name="Text Box 2"/>
          <p:cNvSpPr txBox="1">
            <a:spLocks noChangeArrowheads="1"/>
          </p:cNvSpPr>
          <p:nvPr/>
        </p:nvSpPr>
        <p:spPr bwMode="auto">
          <a:xfrm>
            <a:off x="179388" y="1484313"/>
            <a:ext cx="8785225" cy="5184775"/>
          </a:xfrm>
          <a:prstGeom prst="rect">
            <a:avLst/>
          </a:prstGeom>
          <a:noFill/>
          <a:ln w="9525" cap="flat">
            <a:noFill/>
            <a:round/>
            <a:headEnd/>
            <a:tailEnd/>
          </a:ln>
          <a:effectLst/>
        </p:spPr>
        <p:txBody>
          <a:bodyPr/>
          <a:lstStyle/>
          <a:p>
            <a:pPr marL="446088" indent="-382588" eaLnBrk="1" hangingPunct="1">
              <a:lnSpc>
                <a:spcPct val="70000"/>
              </a:lnSpc>
              <a:spcBef>
                <a:spcPts val="1750"/>
              </a:spcBef>
              <a:buClr>
                <a:srgbClr val="000000"/>
              </a:buClr>
              <a:buSzPct val="100000"/>
              <a:buFont typeface="Arial" charset="0"/>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800" b="1" dirty="0">
                <a:solidFill>
                  <a:srgbClr val="000000"/>
                </a:solidFill>
                <a:latin typeface="Times New Roman" pitchFamily="16" charset="0"/>
                <a:ea typeface="+mn-ea"/>
                <a:cs typeface="Times New Roman" pitchFamily="16" charset="0"/>
              </a:rPr>
              <a:t>Συνάφεια</a:t>
            </a:r>
            <a:r>
              <a:rPr lang="en-GB" sz="2800" dirty="0">
                <a:solidFill>
                  <a:srgbClr val="000000"/>
                </a:solidFill>
                <a:latin typeface="Times New Roman" pitchFamily="16" charset="0"/>
                <a:ea typeface="+mn-ea"/>
                <a:cs typeface="Times New Roman" pitchFamily="16" charset="0"/>
              </a:rPr>
              <a:t> (</a:t>
            </a:r>
            <a:r>
              <a:rPr lang="el-GR" sz="2800" dirty="0">
                <a:solidFill>
                  <a:srgbClr val="000000"/>
                </a:solidFill>
                <a:latin typeface="Times New Roman" pitchFamily="16" charset="0"/>
                <a:ea typeface="+mn-ea"/>
                <a:cs typeface="Times New Roman" pitchFamily="16" charset="0"/>
              </a:rPr>
              <a:t>για την λήψη αποφάσεων</a:t>
            </a:r>
            <a:r>
              <a:rPr lang="en-GB" sz="2800" dirty="0">
                <a:solidFill>
                  <a:srgbClr val="000000"/>
                </a:solidFill>
                <a:latin typeface="Times New Roman" pitchFamily="16" charset="0"/>
                <a:ea typeface="+mn-ea"/>
                <a:cs typeface="Times New Roman" pitchFamily="16" charset="0"/>
              </a:rPr>
              <a:t>)</a:t>
            </a:r>
            <a:endParaRPr lang="el-GR" sz="2800" dirty="0">
              <a:solidFill>
                <a:srgbClr val="000000"/>
              </a:solidFill>
              <a:latin typeface="Times New Roman" pitchFamily="16" charset="0"/>
              <a:ea typeface="+mn-ea"/>
              <a:cs typeface="Times New Roman" pitchFamily="16" charset="0"/>
            </a:endParaRPr>
          </a:p>
          <a:p>
            <a:pPr marL="447675" indent="-381000" algn="just" eaLnBrk="1" hangingPunct="1">
              <a:lnSpc>
                <a:spcPct val="90000"/>
              </a:lnSpc>
              <a:spcBef>
                <a:spcPts val="600"/>
              </a:spcBef>
              <a:buSzPct val="65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Συναφής είναι η πληροφορία η οποία μπορεί και επηρεάζει τις οικονομικές αποφάσεις των χρηστών βοηθώντας τους να αξιολογούν το παρελθόν, παρόν ή μέλλον </a:t>
            </a:r>
            <a:r>
              <a:rPr lang="el-GR" sz="2400" dirty="0">
                <a:solidFill>
                  <a:srgbClr val="FF3300"/>
                </a:solidFill>
                <a:latin typeface="Times New Roman" pitchFamily="16" charset="0"/>
                <a:ea typeface="+mn-ea"/>
                <a:cs typeface="Times New Roman" pitchFamily="16" charset="0"/>
              </a:rPr>
              <a:t>(αξία πρόβλεψης</a:t>
            </a:r>
            <a:r>
              <a:rPr lang="el-GR" sz="2400" dirty="0">
                <a:solidFill>
                  <a:srgbClr val="000000"/>
                </a:solidFill>
                <a:latin typeface="Times New Roman" pitchFamily="16" charset="0"/>
                <a:ea typeface="+mn-ea"/>
                <a:cs typeface="Times New Roman" pitchFamily="16" charset="0"/>
              </a:rPr>
              <a:t>) ή με το να επιβεβαιώνει (διορθώνει) παλαιότερες εκτιμήσεις </a:t>
            </a:r>
            <a:r>
              <a:rPr lang="el-GR" sz="2400" dirty="0">
                <a:solidFill>
                  <a:srgbClr val="FF3300"/>
                </a:solidFill>
                <a:latin typeface="Times New Roman" pitchFamily="16" charset="0"/>
                <a:ea typeface="+mn-ea"/>
                <a:cs typeface="Times New Roman" pitchFamily="16" charset="0"/>
              </a:rPr>
              <a:t>(αξία επιβεβαίωσης)</a:t>
            </a:r>
            <a:r>
              <a:rPr lang="en-US" sz="2400" dirty="0">
                <a:solidFill>
                  <a:srgbClr val="FF3300"/>
                </a:solidFill>
                <a:latin typeface="Times New Roman" pitchFamily="16" charset="0"/>
                <a:ea typeface="+mn-ea"/>
                <a:cs typeface="Times New Roman" pitchFamily="16" charset="0"/>
              </a:rPr>
              <a:t>. </a:t>
            </a:r>
            <a:endParaRPr lang="el-GR" sz="2400" dirty="0">
              <a:solidFill>
                <a:srgbClr val="FF3300"/>
              </a:solidFill>
              <a:latin typeface="Times New Roman" pitchFamily="16" charset="0"/>
              <a:ea typeface="+mn-ea"/>
              <a:cs typeface="Times New Roman" pitchFamily="16" charset="0"/>
            </a:endParaRPr>
          </a:p>
          <a:p>
            <a:pPr marL="447675" indent="-381000" algn="just" eaLnBrk="1" hangingPunct="1">
              <a:lnSpc>
                <a:spcPct val="90000"/>
              </a:lnSpc>
              <a:spcBef>
                <a:spcPts val="600"/>
              </a:spcBef>
              <a:buSzPct val="65000"/>
              <a:tabLst>
                <a:tab pos="1016000" algn="l"/>
                <a:tab pos="1930400" algn="l"/>
                <a:tab pos="2844800" algn="l"/>
                <a:tab pos="3759200" algn="l"/>
                <a:tab pos="4673600" algn="l"/>
                <a:tab pos="5588000" algn="l"/>
                <a:tab pos="6502400" algn="l"/>
                <a:tab pos="7416800" algn="l"/>
                <a:tab pos="8331200" algn="l"/>
                <a:tab pos="9245600" algn="l"/>
                <a:tab pos="10160000" algn="l"/>
              </a:tabLst>
              <a:defRPr/>
            </a:pPr>
            <a:endParaRPr lang="en-US" sz="2400" dirty="0">
              <a:solidFill>
                <a:srgbClr val="FF3300"/>
              </a:solidFill>
              <a:latin typeface="Times New Roman" pitchFamily="16" charset="0"/>
              <a:ea typeface="+mn-ea"/>
              <a:cs typeface="Times New Roman" pitchFamily="16" charset="0"/>
            </a:endParaRPr>
          </a:p>
          <a:p>
            <a:pPr marL="446088" indent="-382588" eaLnBrk="1" hangingPunct="1">
              <a:lnSpc>
                <a:spcPct val="70000"/>
              </a:lnSpc>
              <a:spcBef>
                <a:spcPts val="1750"/>
              </a:spcBef>
              <a:buClr>
                <a:srgbClr val="000000"/>
              </a:buClr>
              <a:buSzPct val="100000"/>
              <a:buFont typeface="Arial" charset="0"/>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800" b="1" dirty="0">
                <a:solidFill>
                  <a:srgbClr val="000000"/>
                </a:solidFill>
                <a:latin typeface="Times New Roman" pitchFamily="16" charset="0"/>
                <a:ea typeface="+mn-ea"/>
                <a:cs typeface="Times New Roman" pitchFamily="16" charset="0"/>
              </a:rPr>
              <a:t>Αξιοπιστία – Ακριβοδίκαιη </a:t>
            </a:r>
            <a:r>
              <a:rPr lang="el-GR" sz="2800" b="1" dirty="0" err="1">
                <a:solidFill>
                  <a:srgbClr val="000000"/>
                </a:solidFill>
                <a:latin typeface="Times New Roman" pitchFamily="16" charset="0"/>
                <a:ea typeface="+mn-ea"/>
                <a:cs typeface="Times New Roman" pitchFamily="16" charset="0"/>
              </a:rPr>
              <a:t>παρουσίαση</a:t>
            </a:r>
            <a:r>
              <a:rPr lang="el-GR" altLang="en-US" sz="2800" dirty="0" err="1">
                <a:latin typeface="Times New Roman" panose="02020603050405020304" pitchFamily="18" charset="0"/>
                <a:cs typeface="Times New Roman" panose="02020603050405020304" pitchFamily="18" charset="0"/>
              </a:rPr>
              <a:t>οδίκαιη</a:t>
            </a:r>
            <a:r>
              <a:rPr lang="el-GR" altLang="en-US" sz="2800" dirty="0">
                <a:latin typeface="Times New Roman" panose="02020603050405020304" pitchFamily="18" charset="0"/>
                <a:cs typeface="Times New Roman" panose="02020603050405020304" pitchFamily="18" charset="0"/>
              </a:rPr>
              <a:t> </a:t>
            </a:r>
            <a:r>
              <a:rPr lang="el-GR" altLang="en-US" sz="2800" dirty="0" err="1">
                <a:latin typeface="Times New Roman" panose="02020603050405020304" pitchFamily="18" charset="0"/>
                <a:cs typeface="Times New Roman" panose="02020603050405020304" pitchFamily="18" charset="0"/>
              </a:rPr>
              <a:t>παρ</a:t>
            </a:r>
            <a:r>
              <a:rPr lang="el-GR" altLang="en-US" sz="2800" dirty="0">
                <a:latin typeface="Times New Roman" panose="02020603050405020304" pitchFamily="18" charset="0"/>
                <a:cs typeface="Times New Roman" panose="02020603050405020304" pitchFamily="18" charset="0"/>
              </a:rPr>
              <a:t>   </a:t>
            </a:r>
            <a:r>
              <a:rPr lang="el-GR" sz="2400" dirty="0">
                <a:solidFill>
                  <a:srgbClr val="000000"/>
                </a:solidFill>
                <a:latin typeface="Times New Roman" pitchFamily="16" charset="0"/>
                <a:ea typeface="+mn-ea"/>
                <a:cs typeface="Times New Roman" pitchFamily="16" charset="0"/>
              </a:rPr>
              <a:t>Οι πληροφορίες είναι αξιόπιστες όταν </a:t>
            </a:r>
            <a:r>
              <a:rPr lang="el-GR" sz="2400" dirty="0">
                <a:solidFill>
                  <a:srgbClr val="FF3300"/>
                </a:solidFill>
                <a:latin typeface="Times New Roman" pitchFamily="16" charset="0"/>
                <a:ea typeface="+mn-ea"/>
                <a:cs typeface="Times New Roman" pitchFamily="16" charset="0"/>
              </a:rPr>
              <a:t>δεν περιέχουν σημαντικά λάθη</a:t>
            </a:r>
            <a:r>
              <a:rPr lang="el-GR" sz="2400" dirty="0">
                <a:solidFill>
                  <a:srgbClr val="000000"/>
                </a:solidFill>
                <a:latin typeface="Times New Roman" pitchFamily="16" charset="0"/>
                <a:ea typeface="+mn-ea"/>
                <a:cs typeface="Times New Roman" pitchFamily="16" charset="0"/>
              </a:rPr>
              <a:t>, παραλείψεις ή προκαταλήψεις και μπορούν να θεωρηθούν ότι αντικατοπτρίζουν πιστά αυτό που θεωρείται ή  αναμένεται ότι αντιπροσωπεύουν</a:t>
            </a:r>
            <a:r>
              <a:rPr lang="en-US" sz="2400" dirty="0">
                <a:solidFill>
                  <a:srgbClr val="000000"/>
                </a:solidFill>
                <a:latin typeface="Times New Roman" pitchFamily="16" charset="0"/>
                <a:ea typeface="+mn-ea"/>
                <a:cs typeface="Times New Roman" pitchFamily="16" charset="0"/>
              </a:rPr>
              <a:t>.</a:t>
            </a:r>
          </a:p>
          <a:p>
            <a:pPr marL="447675" indent="-381000" eaLnBrk="1" hangingPunct="1">
              <a:lnSpc>
                <a:spcPct val="70000"/>
              </a:lnSpc>
              <a:spcBef>
                <a:spcPts val="60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400" dirty="0">
                <a:solidFill>
                  <a:srgbClr val="000000"/>
                </a:solidFill>
                <a:latin typeface="Times New Roman" pitchFamily="16" charset="0"/>
                <a:ea typeface="+mn-ea"/>
                <a:cs typeface="Times New Roman" pitchFamily="16" charset="0"/>
              </a:rPr>
              <a:t>	</a:t>
            </a:r>
          </a:p>
        </p:txBody>
      </p:sp>
      <p:sp>
        <p:nvSpPr>
          <p:cNvPr id="67588"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CDCB30F-CEFF-40C2-89C5-EDBD15998DE7}"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95288" y="476250"/>
            <a:ext cx="8353425" cy="1090613"/>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defRPr/>
            </a:pPr>
            <a:r>
              <a:rPr lang="el-GR" sz="3600" b="1" u="sng" dirty="0">
                <a:solidFill>
                  <a:schemeClr val="accent1">
                    <a:lumMod val="50000"/>
                  </a:schemeClr>
                </a:solidFill>
                <a:latin typeface="Times New Roman" pitchFamily="16" charset="0"/>
                <a:ea typeface="Microsoft YaHei" charset="-122"/>
                <a:cs typeface="Times New Roman" pitchFamily="16" charset="0"/>
              </a:rPr>
              <a:t>Ποιοτικά Χαρακτηριστικά (συνέχεια</a:t>
            </a:r>
            <a:r>
              <a:rPr lang="el-GR" sz="3600" b="1" u="sng" dirty="0">
                <a:solidFill>
                  <a:srgbClr val="000000"/>
                </a:solidFill>
                <a:latin typeface="Times New Roman" pitchFamily="16" charset="0"/>
                <a:ea typeface="Microsoft YaHei" charset="-122"/>
                <a:cs typeface="Times New Roman" pitchFamily="16" charset="0"/>
              </a:rPr>
              <a:t>)</a:t>
            </a:r>
          </a:p>
        </p:txBody>
      </p:sp>
      <p:sp>
        <p:nvSpPr>
          <p:cNvPr id="21506" name="Text Box 2"/>
          <p:cNvSpPr txBox="1">
            <a:spLocks noChangeArrowheads="1"/>
          </p:cNvSpPr>
          <p:nvPr/>
        </p:nvSpPr>
        <p:spPr bwMode="auto">
          <a:xfrm>
            <a:off x="685800" y="1484313"/>
            <a:ext cx="7772400" cy="4968875"/>
          </a:xfrm>
          <a:prstGeom prst="rect">
            <a:avLst/>
          </a:prstGeom>
          <a:noFill/>
          <a:ln w="9525" cap="flat">
            <a:noFill/>
            <a:round/>
            <a:headEnd/>
            <a:tailEnd/>
          </a:ln>
          <a:effectLst/>
        </p:spPr>
        <p:txBody>
          <a:bodyPr/>
          <a:lstStyle/>
          <a:p>
            <a:pPr marL="447675" indent="-381000" eaLnBrk="1" hangingPunct="1">
              <a:lnSpc>
                <a:spcPct val="90000"/>
              </a:lnSpc>
              <a:spcBef>
                <a:spcPts val="9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3600" dirty="0">
                <a:solidFill>
                  <a:srgbClr val="000000"/>
                </a:solidFill>
                <a:latin typeface="Times New Roman" pitchFamily="16" charset="0"/>
                <a:ea typeface="+mn-ea"/>
                <a:cs typeface="Times New Roman" pitchFamily="16" charset="0"/>
              </a:rPr>
              <a:t>	</a:t>
            </a:r>
            <a:r>
              <a:rPr lang="el-GR" sz="2800" b="1" dirty="0" err="1">
                <a:solidFill>
                  <a:srgbClr val="000000"/>
                </a:solidFill>
                <a:latin typeface="Times New Roman" pitchFamily="16" charset="0"/>
                <a:ea typeface="+mn-ea"/>
                <a:cs typeface="Times New Roman" pitchFamily="16" charset="0"/>
              </a:rPr>
              <a:t>Κατανοητότητα</a:t>
            </a:r>
            <a:endParaRPr lang="el-GR" sz="2800" b="1" dirty="0">
              <a:solidFill>
                <a:srgbClr val="000000"/>
              </a:solidFill>
              <a:latin typeface="Times New Roman" pitchFamily="16" charset="0"/>
              <a:ea typeface="+mn-ea"/>
              <a:cs typeface="Times New Roman" pitchFamily="16" charset="0"/>
            </a:endParaRP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Οι πληροφορίες θα πρέπει να είναι κατανοητές από χρήστες με </a:t>
            </a:r>
            <a:r>
              <a:rPr lang="el-GR" sz="2400" dirty="0">
                <a:solidFill>
                  <a:srgbClr val="FF3300"/>
                </a:solidFill>
                <a:latin typeface="Times New Roman" pitchFamily="16" charset="0"/>
                <a:ea typeface="+mn-ea"/>
                <a:cs typeface="Times New Roman" pitchFamily="16" charset="0"/>
              </a:rPr>
              <a:t>λογική γνώση οικονομίας/λογιστικής</a:t>
            </a:r>
            <a:r>
              <a:rPr lang="el-GR" sz="2400" dirty="0">
                <a:solidFill>
                  <a:srgbClr val="000000"/>
                </a:solidFill>
                <a:latin typeface="Times New Roman" pitchFamily="16" charset="0"/>
                <a:ea typeface="+mn-ea"/>
                <a:cs typeface="Times New Roman" pitchFamily="16" charset="0"/>
              </a:rPr>
              <a:t> και είναι διατεθειμένοι να μελετήσουν τις πληροφορίες με σχετική επιμέλεια και προσοχή.</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l-GR" sz="2400" dirty="0">
              <a:solidFill>
                <a:srgbClr val="000000"/>
              </a:solidFill>
              <a:latin typeface="Times New Roman" pitchFamily="16" charset="0"/>
              <a:ea typeface="+mn-ea"/>
              <a:cs typeface="Times New Roman" pitchFamily="16" charset="0"/>
            </a:endParaRPr>
          </a:p>
          <a:p>
            <a:pPr marL="446088" indent="-382588" eaLnBrk="1" hangingPunct="1">
              <a:lnSpc>
                <a:spcPct val="90000"/>
              </a:lnSpc>
              <a:spcBef>
                <a:spcPts val="700"/>
              </a:spcBef>
              <a:buClr>
                <a:srgbClr val="000000"/>
              </a:buClr>
              <a:buSzPct val="100000"/>
              <a:buFont typeface="Arial" charset="0"/>
              <a:buChar char="•"/>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800" b="1" dirty="0">
                <a:solidFill>
                  <a:srgbClr val="000000"/>
                </a:solidFill>
                <a:latin typeface="Times New Roman" pitchFamily="16" charset="0"/>
                <a:ea typeface="+mn-ea"/>
                <a:cs typeface="Times New Roman" pitchFamily="16" charset="0"/>
              </a:rPr>
              <a:t>Δυνατότητα Σύγκρισης</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Οι πληροφορίες θα πρέπει να βοηθούν τους χρήστες να συγκρίνουν τόσο τις ΧΚ διαχρονικά όσο και τις ΧΚ διαφορετικών οντοτήτων για το ίδιο έτος. </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400" dirty="0">
                <a:solidFill>
                  <a:srgbClr val="000000"/>
                </a:solidFill>
                <a:latin typeface="Times New Roman" pitchFamily="16" charset="0"/>
                <a:ea typeface="+mn-ea"/>
                <a:cs typeface="Times New Roman" pitchFamily="16" charset="0"/>
              </a:rPr>
              <a:t>   Επομένως απαιτείται </a:t>
            </a:r>
            <a:r>
              <a:rPr lang="el-GR" sz="2400" dirty="0">
                <a:solidFill>
                  <a:srgbClr val="FF3300"/>
                </a:solidFill>
                <a:latin typeface="Times New Roman" pitchFamily="16" charset="0"/>
                <a:ea typeface="+mn-ea"/>
                <a:cs typeface="Times New Roman" pitchFamily="16" charset="0"/>
              </a:rPr>
              <a:t>συνέπεια</a:t>
            </a:r>
            <a:r>
              <a:rPr lang="el-GR" sz="2400" dirty="0">
                <a:solidFill>
                  <a:srgbClr val="000000"/>
                </a:solidFill>
                <a:latin typeface="Times New Roman" pitchFamily="16" charset="0"/>
                <a:ea typeface="+mn-ea"/>
                <a:cs typeface="Times New Roman" pitchFamily="16" charset="0"/>
              </a:rPr>
              <a:t> και κατάλληλες </a:t>
            </a:r>
            <a:r>
              <a:rPr lang="el-GR" sz="2400" dirty="0">
                <a:solidFill>
                  <a:srgbClr val="FF3300"/>
                </a:solidFill>
                <a:latin typeface="Times New Roman" pitchFamily="16" charset="0"/>
                <a:ea typeface="+mn-ea"/>
                <a:cs typeface="Times New Roman" pitchFamily="16" charset="0"/>
              </a:rPr>
              <a:t>γνωστοποιήσεις.</a:t>
            </a:r>
          </a:p>
          <a:p>
            <a:pPr marL="447675" indent="-381000" eaLnBrk="1" hangingPunct="1">
              <a:lnSpc>
                <a:spcPct val="90000"/>
              </a:lnSpc>
              <a:spcBef>
                <a:spcPts val="5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1" dirty="0">
                <a:solidFill>
                  <a:srgbClr val="000000"/>
                </a:solidFill>
                <a:latin typeface="Times New Roman" pitchFamily="16" charset="0"/>
                <a:ea typeface="+mn-ea"/>
                <a:cs typeface="Times New Roman" pitchFamily="16" charset="0"/>
              </a:rPr>
              <a:t>	</a:t>
            </a:r>
          </a:p>
        </p:txBody>
      </p:sp>
      <p:sp>
        <p:nvSpPr>
          <p:cNvPr id="68612"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69984FC-DCDA-4B36-A6E0-66A78083284E}"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18</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Περιορισμοί στις συναφείς και αξιόπιστες πληροφορίες</a:t>
            </a:r>
          </a:p>
        </p:txBody>
      </p:sp>
      <p:sp>
        <p:nvSpPr>
          <p:cNvPr id="22530"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a:lstStyle/>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Εγκαιρότητα</a:t>
            </a:r>
          </a:p>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Ισορροπία μεταξύ οφέλους και κόστους</a:t>
            </a:r>
          </a:p>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Ισορροπία μεταξύ ποιοτικών χαρακτηριστικών</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Συνάφεια έναντι συνέπειας</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Συνάφεια έναντι σύνεσης</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Σύνεση έναντι συνέπειας /</a:t>
            </a: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σύνεση έναντι συσχέτισης εσόδων-εξόδων</a:t>
            </a:r>
          </a:p>
          <a:p>
            <a:pPr marL="741363" lvl="1" indent="-282575" eaLnBrk="1" hangingPunct="1">
              <a:spcBef>
                <a:spcPts val="55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200">
                <a:solidFill>
                  <a:srgbClr val="000000"/>
                </a:solidFill>
                <a:latin typeface="Times New Roman" pitchFamily="16" charset="0"/>
                <a:ea typeface="+mn-ea"/>
                <a:cs typeface="Times New Roman" pitchFamily="16" charset="0"/>
              </a:rPr>
              <a:t>    </a:t>
            </a:r>
          </a:p>
          <a:p>
            <a:pPr marL="741363" lvl="1" indent="-282575" eaLnBrk="1" hangingPunct="1">
              <a:spcBef>
                <a:spcPts val="65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Όπως </a:t>
            </a:r>
            <a:r>
              <a:rPr lang="en-GB" sz="2600">
                <a:solidFill>
                  <a:srgbClr val="000000"/>
                </a:solidFill>
                <a:latin typeface="Times New Roman" pitchFamily="16" charset="0"/>
                <a:ea typeface="+mn-ea"/>
                <a:cs typeface="Times New Roman" pitchFamily="16" charset="0"/>
              </a:rPr>
              <a:t>‘</a:t>
            </a:r>
            <a:r>
              <a:rPr lang="el-GR" sz="2600">
                <a:solidFill>
                  <a:srgbClr val="000000"/>
                </a:solidFill>
                <a:latin typeface="Times New Roman" pitchFamily="16" charset="0"/>
                <a:ea typeface="+mn-ea"/>
                <a:cs typeface="Times New Roman" pitchFamily="16" charset="0"/>
              </a:rPr>
              <a:t>η αρχή των δεδουλευμένων</a:t>
            </a:r>
            <a:r>
              <a:rPr lang="en-GB" sz="2600">
                <a:solidFill>
                  <a:srgbClr val="000000"/>
                </a:solidFill>
                <a:latin typeface="Times New Roman" pitchFamily="16" charset="0"/>
                <a:ea typeface="+mn-ea"/>
                <a:cs typeface="Times New Roman" pitchFamily="16" charset="0"/>
              </a:rPr>
              <a:t>’</a:t>
            </a:r>
          </a:p>
          <a:p>
            <a:pPr marL="341313" indent="-341313" eaLnBrk="1" hangingPunct="1">
              <a:spcBef>
                <a:spcPts val="650"/>
              </a:spcBef>
              <a:buClr>
                <a:srgbClr val="000000"/>
              </a:buClr>
              <a:buSzPct val="100000"/>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600">
              <a:solidFill>
                <a:srgbClr val="000000"/>
              </a:solidFill>
              <a:latin typeface="Times New Roman" pitchFamily="16" charset="0"/>
              <a:ea typeface="+mn-ea"/>
              <a:cs typeface="Times New Roman" pitchFamily="16" charset="0"/>
            </a:endParaRPr>
          </a:p>
        </p:txBody>
      </p:sp>
      <p:sp>
        <p:nvSpPr>
          <p:cNvPr id="69636"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AA80341-BF9D-4C5A-A9B3-211AF410D847}"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19</a:t>
            </a:fld>
            <a:endParaRPr lang="el-GR" altLang="en-US" sz="1200">
              <a:solidFill>
                <a:srgbClr val="898989"/>
              </a:solidFill>
            </a:endParaRPr>
          </a:p>
        </p:txBody>
      </p:sp>
      <p:sp>
        <p:nvSpPr>
          <p:cNvPr id="69637" name="Line 4"/>
          <p:cNvSpPr>
            <a:spLocks noChangeShapeType="1"/>
          </p:cNvSpPr>
          <p:nvPr/>
        </p:nvSpPr>
        <p:spPr bwMode="auto">
          <a:xfrm>
            <a:off x="2051050" y="5084763"/>
            <a:ext cx="719138" cy="503237"/>
          </a:xfrm>
          <a:prstGeom prst="line">
            <a:avLst/>
          </a:prstGeom>
          <a:noFill/>
          <a:ln w="9360" cap="sq">
            <a:solidFill>
              <a:srgbClr val="000000"/>
            </a:solidFill>
            <a:miter lim="800000"/>
            <a:headEnd/>
            <a:tailEnd type="triangle" w="med" len="med"/>
          </a:ln>
        </p:spPr>
        <p:txBody>
          <a:bodyPr/>
          <a:lstStyle/>
          <a:p>
            <a:endParaRPr lang="el-G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Text Box 1"/>
          <p:cNvSpPr txBox="1">
            <a:spLocks noChangeArrowheads="1"/>
          </p:cNvSpPr>
          <p:nvPr/>
        </p:nvSpPr>
        <p:spPr bwMode="auto">
          <a:xfrm>
            <a:off x="468313" y="274638"/>
            <a:ext cx="8466137" cy="944562"/>
          </a:xfrm>
          <a:prstGeom prst="rect">
            <a:avLst/>
          </a:prstGeom>
          <a:noFill/>
          <a:ln w="9525">
            <a:noFill/>
            <a:round/>
            <a:headEnd/>
            <a:tailEnd/>
          </a:ln>
        </p:spPr>
        <p:txBody>
          <a:bodyPr lIns="90360" tIns="44280" rIns="90360" bIns="44280" anchor="ctr"/>
          <a:lstStyle/>
          <a:p>
            <a:pPr algn="ct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a:solidFill>
                  <a:srgbClr val="FFFFFF"/>
                </a:solidFill>
                <a:latin typeface="Times New Roman" pitchFamily="18" charset="0"/>
                <a:ea typeface="ＭＳ Ｐゴシック" pitchFamily="34" charset="-128"/>
              </a:rPr>
              <a:t>Η ανάπτυξη των Χρηματοοικονομικών Λογιστικών Προτύπων  Πληροφόρησης </a:t>
            </a:r>
          </a:p>
        </p:txBody>
      </p:sp>
      <p:sp>
        <p:nvSpPr>
          <p:cNvPr id="1029" name="Text Box 2"/>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C03AD22-A7C1-4125-B124-8487C99D1DEE}"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l-GR" altLang="en-US" sz="1200">
              <a:solidFill>
                <a:srgbClr val="898989"/>
              </a:solidFill>
              <a:latin typeface="Times New Roman" pitchFamily="18" charset="0"/>
              <a:cs typeface="Times New Roman" pitchFamily="18" charset="0"/>
            </a:endParaRPr>
          </a:p>
        </p:txBody>
      </p:sp>
      <p:graphicFrame>
        <p:nvGraphicFramePr>
          <p:cNvPr id="1026" name="Object 3"/>
          <p:cNvGraphicFramePr>
            <a:graphicFrameLocks noChangeAspect="1"/>
          </p:cNvGraphicFramePr>
          <p:nvPr/>
        </p:nvGraphicFramePr>
        <p:xfrm>
          <a:off x="0" y="1268413"/>
          <a:ext cx="6934200" cy="4579937"/>
        </p:xfrm>
        <a:graphic>
          <a:graphicData uri="http://schemas.openxmlformats.org/presentationml/2006/ole">
            <p:oleObj spid="_x0000_s1026" r:id="rId4" imgW="5756760" imgH="3837600" progId="">
              <p:embed/>
            </p:oleObj>
          </a:graphicData>
        </a:graphic>
      </p:graphicFrame>
      <p:sp>
        <p:nvSpPr>
          <p:cNvPr id="1030" name="Oval 4"/>
          <p:cNvSpPr>
            <a:spLocks noChangeArrowheads="1"/>
          </p:cNvSpPr>
          <p:nvPr/>
        </p:nvSpPr>
        <p:spPr bwMode="auto">
          <a:xfrm>
            <a:off x="1763713" y="1916113"/>
            <a:ext cx="3454400" cy="3425825"/>
          </a:xfrm>
          <a:prstGeom prst="ellipse">
            <a:avLst/>
          </a:prstGeom>
          <a:solidFill>
            <a:srgbClr val="000000"/>
          </a:solidFill>
          <a:ln w="12600" cap="sq">
            <a:solidFill>
              <a:srgbClr val="EEECE1"/>
            </a:solidFill>
            <a:miter lim="800000"/>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Έννοιες</a:t>
            </a:r>
            <a:r>
              <a:rPr lang="en-US" altLang="en-US" sz="2100" b="1">
                <a:solidFill>
                  <a:srgbClr val="FFFFFF"/>
                </a:solidFill>
                <a:latin typeface="Times New Roman" pitchFamily="18" charset="0"/>
                <a:cs typeface="Times New Roman" pitchFamily="18" charset="0"/>
              </a:rPr>
              <a:t>,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Αρχές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και</a:t>
            </a:r>
            <a:r>
              <a:rPr lang="el-GR" altLang="en-US" sz="2100" b="1">
                <a:solidFill>
                  <a:srgbClr val="FFFFFF"/>
                </a:solidFill>
                <a:latin typeface="Times New Roman" pitchFamily="18" charset="0"/>
                <a:cs typeface="Times New Roman" pitchFamily="18" charset="0"/>
              </a:rPr>
              <a:t> διαδικασίες </a:t>
            </a:r>
            <a:r>
              <a:rPr lang="el-GR" altLang="en-US" sz="2100">
                <a:solidFill>
                  <a:srgbClr val="FFFFFF"/>
                </a:solidFill>
                <a:latin typeface="Times New Roman" pitchFamily="18" charset="0"/>
                <a:cs typeface="Times New Roman" pitchFamily="18" charset="0"/>
              </a:rPr>
              <a:t>που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αναπτύσσονται</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	για να καλύψουν τις</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 ανάγκες </a:t>
            </a:r>
            <a:r>
              <a:rPr lang="el-GR" altLang="en-US" sz="2100">
                <a:solidFill>
                  <a:srgbClr val="FFFFFF"/>
                </a:solidFill>
                <a:latin typeface="Times New Roman" pitchFamily="18" charset="0"/>
                <a:cs typeface="Times New Roman" pitchFamily="18" charset="0"/>
              </a:rPr>
              <a:t>των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εξωτερικών χρηστών</a:t>
            </a:r>
            <a:r>
              <a:rPr lang="en-US" altLang="en-US" sz="2100" b="1">
                <a:solidFill>
                  <a:srgbClr val="FFFFFF"/>
                </a:solidFill>
                <a:latin typeface="Times New Roman" pitchFamily="18" charset="0"/>
                <a:cs typeface="Times New Roman" pitchFamily="18" charset="0"/>
              </a:rPr>
              <a:t>.</a:t>
            </a:r>
          </a:p>
        </p:txBody>
      </p:sp>
      <p:sp>
        <p:nvSpPr>
          <p:cNvPr id="1031" name="Text Box 5"/>
          <p:cNvSpPr txBox="1">
            <a:spLocks noChangeArrowheads="1"/>
          </p:cNvSpPr>
          <p:nvPr/>
        </p:nvSpPr>
        <p:spPr bwMode="auto">
          <a:xfrm>
            <a:off x="6324600" y="1412875"/>
            <a:ext cx="2743200" cy="2679700"/>
          </a:xfrm>
          <a:prstGeom prst="rect">
            <a:avLst/>
          </a:prstGeom>
          <a:noFill/>
          <a:ln w="9525">
            <a:noFill/>
            <a:round/>
            <a:headEnd/>
            <a:tailEnd/>
          </a:ln>
        </p:spPr>
        <p:txBody>
          <a:bodyPr lIns="90000" tIns="46800" rIns="90000" bIns="46800">
            <a:spAutoFit/>
          </a:bodyP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Δύο κύρια σύνολα λογιστικών προτύπων </a:t>
            </a:r>
            <a:r>
              <a:rPr lang="en-US" altLang="en-US" sz="2800" b="1">
                <a:solidFill>
                  <a:srgbClr val="000000"/>
                </a:solidFill>
                <a:latin typeface="Times New Roman" pitchFamily="18" charset="0"/>
                <a:cs typeface="Times New Roman" pitchFamily="18" charset="0"/>
              </a:rPr>
              <a:t>– </a:t>
            </a:r>
          </a:p>
          <a:p>
            <a:pPr algn="ctr" eaLnBrk="1" hangingPunct="1">
              <a:buClr>
                <a:srgbClr val="000000"/>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a:solidFill>
                  <a:srgbClr val="000000"/>
                </a:solidFill>
                <a:latin typeface="Times New Roman" pitchFamily="18" charset="0"/>
                <a:cs typeface="Times New Roman" pitchFamily="18" charset="0"/>
              </a:rPr>
              <a:t>IFRS</a:t>
            </a:r>
          </a:p>
          <a:p>
            <a:pPr algn="ctr" eaLnBrk="1" hangingPunct="1">
              <a:buClr>
                <a:srgbClr val="000000"/>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a:solidFill>
                  <a:srgbClr val="000000"/>
                </a:solidFill>
                <a:latin typeface="Times New Roman" pitchFamily="18" charset="0"/>
                <a:cs typeface="Times New Roman" pitchFamily="18" charset="0"/>
              </a:rPr>
              <a:t>U.S. GAAP</a:t>
            </a:r>
          </a:p>
        </p:txBody>
      </p:sp>
    </p:spTree>
  </p:cSld>
  <p:clrMapOvr>
    <a:masterClrMapping/>
  </p:clrMapOvr>
  <p:transition>
    <p:zoom dir="in"/>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0658" name="AutoShape 1"/>
          <p:cNvSpPr>
            <a:spLocks noChangeArrowheads="1"/>
          </p:cNvSpPr>
          <p:nvPr/>
        </p:nvSpPr>
        <p:spPr bwMode="auto">
          <a:xfrm>
            <a:off x="2916238" y="1989138"/>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3554" name="Rectangle 2"/>
          <p:cNvSpPr>
            <a:spLocks noChangeArrowheads="1"/>
          </p:cNvSpPr>
          <p:nvPr/>
        </p:nvSpPr>
        <p:spPr bwMode="auto">
          <a:xfrm>
            <a:off x="3419475" y="1700213"/>
            <a:ext cx="5400675" cy="1630362"/>
          </a:xfrm>
          <a:prstGeom prst="rect">
            <a:avLst/>
          </a:prstGeom>
          <a:noFill/>
          <a:ln w="9525">
            <a:noFill/>
            <a:round/>
            <a:headEnd/>
            <a:tailEnd/>
          </a:ln>
        </p:spPr>
        <p:txBody>
          <a:bodyPr lIns="90000" tIns="46800" rIns="90000" bIns="46800">
            <a:spAutoFit/>
          </a:bodyPr>
          <a:lstStyle/>
          <a:p>
            <a:pPr algn="just" eaLnBrk="1" hangingPunct="1">
              <a:lnSpc>
                <a:spcPct val="8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000000"/>
                </a:solidFill>
                <a:latin typeface="Times New Roman" pitchFamily="18" charset="0"/>
                <a:cs typeface="Times New Roman" pitchFamily="18" charset="0"/>
              </a:rPr>
              <a:t>Πόρος που</a:t>
            </a:r>
            <a:r>
              <a:rPr lang="en-US" altLang="en-US" sz="2100" b="1">
                <a:solidFill>
                  <a:srgbClr val="000000"/>
                </a:solidFill>
                <a:latin typeface="Times New Roman" pitchFamily="18" charset="0"/>
                <a:cs typeface="Times New Roman" pitchFamily="18" charset="0"/>
              </a:rPr>
              <a:t>:</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3300"/>
                </a:solidFill>
                <a:latin typeface="Times New Roman" pitchFamily="18" charset="0"/>
                <a:cs typeface="Times New Roman" pitchFamily="18" charset="0"/>
              </a:rPr>
              <a:t>ελέγχεται</a:t>
            </a:r>
            <a:r>
              <a:rPr lang="el-GR" altLang="en-US" sz="2100">
                <a:solidFill>
                  <a:srgbClr val="000000"/>
                </a:solidFill>
                <a:latin typeface="Times New Roman" pitchFamily="18" charset="0"/>
                <a:cs typeface="Times New Roman" pitchFamily="18" charset="0"/>
              </a:rPr>
              <a:t> από την οντότητα</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000000"/>
                </a:solidFill>
                <a:latin typeface="Times New Roman" pitchFamily="18" charset="0"/>
                <a:cs typeface="Times New Roman" pitchFamily="18" charset="0"/>
              </a:rPr>
              <a:t>ως αποτέλεσμα </a:t>
            </a:r>
            <a:r>
              <a:rPr lang="el-GR" altLang="en-US" sz="2100">
                <a:solidFill>
                  <a:srgbClr val="FF3300"/>
                </a:solidFill>
                <a:latin typeface="Times New Roman" pitchFamily="18" charset="0"/>
                <a:cs typeface="Times New Roman" pitchFamily="18" charset="0"/>
              </a:rPr>
              <a:t>γεγονότων του παρελθόντος</a:t>
            </a:r>
            <a:r>
              <a:rPr lang="el-GR" altLang="en-US" sz="2100">
                <a:solidFill>
                  <a:srgbClr val="000000"/>
                </a:solidFill>
                <a:latin typeface="Times New Roman" pitchFamily="18" charset="0"/>
                <a:cs typeface="Times New Roman" pitchFamily="18" charset="0"/>
              </a:rPr>
              <a:t> </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000000"/>
                </a:solidFill>
                <a:latin typeface="Times New Roman" pitchFamily="18" charset="0"/>
                <a:cs typeface="Times New Roman" pitchFamily="18" charset="0"/>
              </a:rPr>
              <a:t>και η χρήση του οποίου αναμένεται να οδηγήσει σε εισροή </a:t>
            </a:r>
            <a:r>
              <a:rPr lang="el-GR" altLang="en-US" sz="2100">
                <a:solidFill>
                  <a:srgbClr val="FF3300"/>
                </a:solidFill>
                <a:latin typeface="Times New Roman" pitchFamily="18" charset="0"/>
                <a:cs typeface="Times New Roman" pitchFamily="18" charset="0"/>
              </a:rPr>
              <a:t>οικονομικών οφελών</a:t>
            </a:r>
            <a:r>
              <a:rPr lang="el-GR" altLang="en-US" sz="2100">
                <a:solidFill>
                  <a:srgbClr val="000000"/>
                </a:solidFill>
                <a:latin typeface="Times New Roman" pitchFamily="18" charset="0"/>
                <a:cs typeface="Times New Roman" pitchFamily="18" charset="0"/>
              </a:rPr>
              <a:t> προς την οντότητα</a:t>
            </a:r>
            <a:r>
              <a:rPr lang="en-US" altLang="en-US" sz="2100">
                <a:solidFill>
                  <a:srgbClr val="000000"/>
                </a:solidFill>
                <a:latin typeface="Times New Roman" pitchFamily="18" charset="0"/>
                <a:cs typeface="Times New Roman" pitchFamily="18" charset="0"/>
              </a:rPr>
              <a:t>.</a:t>
            </a:r>
          </a:p>
        </p:txBody>
      </p:sp>
      <p:sp>
        <p:nvSpPr>
          <p:cNvPr id="70660"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70661"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70662"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70663"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70664"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70665"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70666"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70667"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3554"/>
                                        </p:tgtEl>
                                        <p:attrNameLst>
                                          <p:attrName>style.visibility</p:attrName>
                                        </p:attrNameLst>
                                      </p:cBhvr>
                                      <p:to>
                                        <p:strVal val="visible"/>
                                      </p:to>
                                    </p:set>
                                    <p:animEffect transition="in" filter="wipe(left)">
                                      <p:cBhvr additive="repl">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1682" name="AutoShape 1"/>
          <p:cNvSpPr>
            <a:spLocks noChangeArrowheads="1"/>
          </p:cNvSpPr>
          <p:nvPr/>
        </p:nvSpPr>
        <p:spPr bwMode="auto">
          <a:xfrm>
            <a:off x="2916238" y="2852738"/>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4578" name="Rectangle 2"/>
          <p:cNvSpPr>
            <a:spLocks noChangeArrowheads="1"/>
          </p:cNvSpPr>
          <p:nvPr/>
        </p:nvSpPr>
        <p:spPr bwMode="auto">
          <a:xfrm>
            <a:off x="3492500" y="2565400"/>
            <a:ext cx="5400675" cy="1312863"/>
          </a:xfrm>
          <a:prstGeom prst="rect">
            <a:avLst/>
          </a:prstGeom>
          <a:noFill/>
          <a:ln w="9525">
            <a:noFill/>
            <a:round/>
            <a:headEnd/>
            <a:tailEnd/>
          </a:ln>
        </p:spPr>
        <p:txBody>
          <a:bodyPr lIns="90000" tIns="46800" rIns="90000" bIns="46800">
            <a:spAutoFit/>
          </a:bodyPr>
          <a:lstStyle/>
          <a:p>
            <a:pPr marL="52388" lvl="1" indent="0" algn="just" eaLnBrk="1" hangingPunct="1">
              <a:buClr>
                <a:srgbClr val="000000"/>
              </a:buClr>
              <a:buSzPct val="100000"/>
              <a:buFont typeface="Wingdings" charset="2"/>
              <a:buChar char=""/>
              <a:tabLst>
                <a:tab pos="52388"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παρούσα υποχρέωση </a:t>
            </a:r>
          </a:p>
          <a:p>
            <a:pPr marL="52388" lvl="1" indent="0" algn="just" eaLnBrk="1" hangingPunct="1">
              <a:buClr>
                <a:srgbClr val="000000"/>
              </a:buClr>
              <a:buSzPct val="100000"/>
              <a:buFont typeface="Wingdings" charset="2"/>
              <a:buChar char=""/>
              <a:tabLst>
                <a:tab pos="52388"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που προκύπτει από γεγονότα του παρελθόντος </a:t>
            </a:r>
          </a:p>
          <a:p>
            <a:pPr marL="269875" lvl="1" indent="-217488" algn="just" eaLnBrk="1" hangingPunct="1">
              <a:buClr>
                <a:srgbClr val="000000"/>
              </a:buClr>
              <a:buSzPct val="100000"/>
              <a:buFont typeface="Wingdings" charset="2"/>
              <a:buChar char=""/>
              <a:tabLst>
                <a:tab pos="269875"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και ο διακανονισμός της οποίας θα προκαλέσει εκροή πόρων</a:t>
            </a:r>
          </a:p>
        </p:txBody>
      </p:sp>
      <p:sp>
        <p:nvSpPr>
          <p:cNvPr id="71684"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71685"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71686"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71687"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71688"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71689"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71690"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71691"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4578"/>
                                        </p:tgtEl>
                                        <p:attrNameLst>
                                          <p:attrName>style.visibility</p:attrName>
                                        </p:attrNameLst>
                                      </p:cBhvr>
                                      <p:to>
                                        <p:strVal val="visible"/>
                                      </p:to>
                                    </p:set>
                                    <p:animEffect transition="in" filter="wipe(left)">
                                      <p:cBhvr additive="repl">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2706" name="AutoShape 1"/>
          <p:cNvSpPr>
            <a:spLocks noChangeArrowheads="1"/>
          </p:cNvSpPr>
          <p:nvPr/>
        </p:nvSpPr>
        <p:spPr bwMode="auto">
          <a:xfrm>
            <a:off x="2987675" y="3644900"/>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5602" name="Rectangle 2"/>
          <p:cNvSpPr>
            <a:spLocks noChangeArrowheads="1"/>
          </p:cNvSpPr>
          <p:nvPr/>
        </p:nvSpPr>
        <p:spPr bwMode="auto">
          <a:xfrm>
            <a:off x="3708400" y="3429000"/>
            <a:ext cx="5148263" cy="703263"/>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Το υπολειμματικό συμφέρον </a:t>
            </a:r>
            <a:r>
              <a:rPr lang="en-GB" altLang="en-US" sz="2000">
                <a:solidFill>
                  <a:srgbClr val="000000"/>
                </a:solidFill>
                <a:latin typeface="Times New Roman" pitchFamily="18" charset="0"/>
                <a:cs typeface="Times New Roman" pitchFamily="18" charset="0"/>
              </a:rPr>
              <a:t>(</a:t>
            </a:r>
            <a:r>
              <a:rPr lang="el-GR" altLang="en-US" sz="2000">
                <a:solidFill>
                  <a:srgbClr val="000000"/>
                </a:solidFill>
                <a:latin typeface="Times New Roman" pitchFamily="18" charset="0"/>
                <a:cs typeface="Times New Roman" pitchFamily="18" charset="0"/>
              </a:rPr>
              <a:t>Ενεργητικό – Υποχρεώσεις</a:t>
            </a:r>
            <a:r>
              <a:rPr lang="en-GB" altLang="en-US" sz="2000">
                <a:solidFill>
                  <a:srgbClr val="000000"/>
                </a:solidFill>
                <a:latin typeface="Times New Roman" pitchFamily="18" charset="0"/>
                <a:cs typeface="Times New Roman" pitchFamily="18" charset="0"/>
              </a:rPr>
              <a:t>)</a:t>
            </a:r>
          </a:p>
        </p:txBody>
      </p:sp>
      <p:sp>
        <p:nvSpPr>
          <p:cNvPr id="72708"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72709"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72710"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72711"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72712"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72713"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72714"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72715"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5602"/>
                                        </p:tgtEl>
                                        <p:attrNameLst>
                                          <p:attrName>style.visibility</p:attrName>
                                        </p:attrNameLst>
                                      </p:cBhvr>
                                      <p:to>
                                        <p:strVal val="visible"/>
                                      </p:to>
                                    </p:set>
                                    <p:animEffect transition="in" filter="wipe(left)">
                                      <p:cBhvr additive="repl">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3730" name="AutoShape 1"/>
          <p:cNvSpPr>
            <a:spLocks noChangeArrowheads="1"/>
          </p:cNvSpPr>
          <p:nvPr/>
        </p:nvSpPr>
        <p:spPr bwMode="auto">
          <a:xfrm>
            <a:off x="2916238" y="4652963"/>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6626" name="Rectangle 2"/>
          <p:cNvSpPr>
            <a:spLocks noChangeArrowheads="1"/>
          </p:cNvSpPr>
          <p:nvPr/>
        </p:nvSpPr>
        <p:spPr bwMode="auto">
          <a:xfrm>
            <a:off x="3635375" y="4292600"/>
            <a:ext cx="5149850" cy="1619250"/>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Αύξηση στα οικονομικά οφέλη με τη μορφή εισροών, </a:t>
            </a:r>
            <a:r>
              <a:rPr lang="el-GR" altLang="en-US" sz="2000">
                <a:solidFill>
                  <a:srgbClr val="FF0000"/>
                </a:solidFill>
                <a:latin typeface="Times New Roman" pitchFamily="18" charset="0"/>
                <a:cs typeface="Times New Roman" pitchFamily="18" charset="0"/>
              </a:rPr>
              <a:t>αύξηση των ΙΚ </a:t>
            </a:r>
            <a:r>
              <a:rPr lang="el-GR" altLang="en-US" sz="2000">
                <a:solidFill>
                  <a:srgbClr val="000000"/>
                </a:solidFill>
                <a:latin typeface="Times New Roman" pitchFamily="18" charset="0"/>
                <a:cs typeface="Times New Roman" pitchFamily="18" charset="0"/>
              </a:rPr>
              <a:t>ή </a:t>
            </a:r>
            <a:r>
              <a:rPr lang="el-GR" altLang="en-US" sz="2000">
                <a:solidFill>
                  <a:srgbClr val="FF0000"/>
                </a:solidFill>
                <a:latin typeface="Times New Roman" pitchFamily="18" charset="0"/>
                <a:cs typeface="Times New Roman" pitchFamily="18" charset="0"/>
              </a:rPr>
              <a:t>μείωση υποχρεώσεων</a:t>
            </a:r>
            <a:r>
              <a:rPr lang="en-US" altLang="en-US" sz="2000">
                <a:solidFill>
                  <a:srgbClr val="FF0000"/>
                </a:solidFill>
                <a:latin typeface="Times New Roman" pitchFamily="18" charset="0"/>
                <a:cs typeface="Times New Roman" pitchFamily="18" charset="0"/>
              </a:rPr>
              <a:t>,</a:t>
            </a:r>
            <a:r>
              <a:rPr lang="el-GR" altLang="en-US" sz="2000">
                <a:solidFill>
                  <a:srgbClr val="FF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εξαιρουμένων των αυξήσεων που προέρχονται από συνεισφορές των μετόχων</a:t>
            </a:r>
            <a:r>
              <a:rPr lang="en-US" altLang="en-US" sz="2000">
                <a:solidFill>
                  <a:srgbClr val="000000"/>
                </a:solidFill>
                <a:latin typeface="Times New Roman" pitchFamily="18" charset="0"/>
                <a:cs typeface="Times New Roman" pitchFamily="18" charset="0"/>
              </a:rPr>
              <a:t>.</a:t>
            </a:r>
          </a:p>
        </p:txBody>
      </p:sp>
      <p:sp>
        <p:nvSpPr>
          <p:cNvPr id="73732"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73733"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73734"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73735"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73736"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73737"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73738"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6626"/>
                                        </p:tgtEl>
                                        <p:attrNameLst>
                                          <p:attrName>style.visibility</p:attrName>
                                        </p:attrNameLst>
                                      </p:cBhvr>
                                      <p:to>
                                        <p:strVal val="visible"/>
                                      </p:to>
                                    </p:set>
                                    <p:animEffect transition="in" filter="wipe(left)">
                                      <p:cBhvr additive="repl">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4754" name="AutoShape 1"/>
          <p:cNvSpPr>
            <a:spLocks noChangeArrowheads="1"/>
          </p:cNvSpPr>
          <p:nvPr/>
        </p:nvSpPr>
        <p:spPr bwMode="auto">
          <a:xfrm>
            <a:off x="2916238" y="5516563"/>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7650" name="Rectangle 2"/>
          <p:cNvSpPr>
            <a:spLocks noChangeArrowheads="1"/>
          </p:cNvSpPr>
          <p:nvPr/>
        </p:nvSpPr>
        <p:spPr bwMode="auto">
          <a:xfrm>
            <a:off x="3635375" y="5084763"/>
            <a:ext cx="5149850" cy="1312862"/>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Μία μείωση στα οικονομικά οφέλη με τη μορφή εκροών, 	</a:t>
            </a:r>
            <a:r>
              <a:rPr lang="el-GR" altLang="en-US" sz="2000">
                <a:solidFill>
                  <a:srgbClr val="FF0000"/>
                </a:solidFill>
                <a:latin typeface="Times New Roman" pitchFamily="18" charset="0"/>
                <a:cs typeface="Times New Roman" pitchFamily="18" charset="0"/>
              </a:rPr>
              <a:t>μείωση των ΙΚ </a:t>
            </a:r>
            <a:r>
              <a:rPr lang="el-GR" altLang="en-US" sz="2000">
                <a:solidFill>
                  <a:srgbClr val="000000"/>
                </a:solidFill>
                <a:latin typeface="Times New Roman" pitchFamily="18" charset="0"/>
                <a:cs typeface="Times New Roman" pitchFamily="18" charset="0"/>
              </a:rPr>
              <a:t>ή </a:t>
            </a:r>
            <a:r>
              <a:rPr lang="el-GR" altLang="en-US" sz="2000">
                <a:solidFill>
                  <a:srgbClr val="FF0000"/>
                </a:solidFill>
                <a:latin typeface="Times New Roman" pitchFamily="18" charset="0"/>
                <a:cs typeface="Times New Roman" pitchFamily="18" charset="0"/>
              </a:rPr>
              <a:t>αύξηση υποχρεώσεων </a:t>
            </a:r>
            <a:r>
              <a:rPr lang="el-GR" altLang="en-US" sz="2000">
                <a:solidFill>
                  <a:srgbClr val="000000"/>
                </a:solidFill>
                <a:latin typeface="Times New Roman" pitchFamily="18" charset="0"/>
                <a:cs typeface="Times New Roman" pitchFamily="18" charset="0"/>
              </a:rPr>
              <a:t>εξαιρουμένων των διαθέσεων στους μετόχους</a:t>
            </a:r>
            <a:r>
              <a:rPr lang="en-US" altLang="en-US" sz="2000">
                <a:solidFill>
                  <a:srgbClr val="000000"/>
                </a:solidFill>
                <a:latin typeface="Times New Roman" pitchFamily="18" charset="0"/>
                <a:cs typeface="Times New Roman" pitchFamily="18" charset="0"/>
              </a:rPr>
              <a:t>.</a:t>
            </a:r>
          </a:p>
        </p:txBody>
      </p:sp>
      <p:sp>
        <p:nvSpPr>
          <p:cNvPr id="74756"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74757"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74758"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74759"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74760"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74761"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74762"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7650"/>
                                        </p:tgtEl>
                                        <p:attrNameLst>
                                          <p:attrName>style.visibility</p:attrName>
                                        </p:attrNameLst>
                                      </p:cBhvr>
                                      <p:to>
                                        <p:strVal val="visible"/>
                                      </p:to>
                                    </p:set>
                                    <p:animEffect transition="in" filter="wipe(left)">
                                      <p:cBhvr additive="repl">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684213" y="188913"/>
            <a:ext cx="7772400" cy="1152525"/>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600" b="1">
                <a:solidFill>
                  <a:srgbClr val="000000"/>
                </a:solidFill>
                <a:latin typeface="Times New Roman" pitchFamily="18" charset="0"/>
                <a:cs typeface="Times New Roman" pitchFamily="18" charset="0"/>
              </a:rPr>
              <a:t>Πλαίσιο:</a:t>
            </a:r>
            <a:r>
              <a:rPr lang="el-GR" altLang="en-US" sz="4000" b="1">
                <a:solidFill>
                  <a:srgbClr val="000000"/>
                </a:solidFill>
                <a:latin typeface="Times New Roman" pitchFamily="18" charset="0"/>
                <a:cs typeface="Times New Roman" pitchFamily="18" charset="0"/>
              </a:rPr>
              <a:t> </a:t>
            </a:r>
            <a:r>
              <a:rPr lang="el-GR" altLang="en-US" sz="3600" b="1">
                <a:solidFill>
                  <a:srgbClr val="000000"/>
                </a:solidFill>
                <a:latin typeface="Times New Roman" pitchFamily="18" charset="0"/>
                <a:cs typeface="Times New Roman" pitchFamily="18" charset="0"/>
              </a:rPr>
              <a:t>Στοιχεία των ΧΚ</a:t>
            </a:r>
          </a:p>
        </p:txBody>
      </p:sp>
      <p:sp>
        <p:nvSpPr>
          <p:cNvPr id="28674" name="Text Box 2"/>
          <p:cNvSpPr txBox="1">
            <a:spLocks noChangeArrowheads="1"/>
          </p:cNvSpPr>
          <p:nvPr/>
        </p:nvSpPr>
        <p:spPr bwMode="auto">
          <a:xfrm>
            <a:off x="684213" y="1412875"/>
            <a:ext cx="7772400" cy="4824413"/>
          </a:xfrm>
          <a:prstGeom prst="rect">
            <a:avLst/>
          </a:prstGeom>
          <a:noFill/>
          <a:ln w="9525" cap="flat">
            <a:noFill/>
            <a:round/>
            <a:headEnd/>
            <a:tailEnd/>
          </a:ln>
          <a:effectLst/>
        </p:spPr>
        <p:txBody>
          <a:bodyPr/>
          <a:lstStyle/>
          <a:p>
            <a:pPr lvl="1" indent="-284163" eaLnBrk="1" hangingPunct="1">
              <a:lnSpc>
                <a:spcPct val="90000"/>
              </a:lnSpc>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sz="2000" u="sng">
              <a:solidFill>
                <a:srgbClr val="000000"/>
              </a:solidFill>
              <a:latin typeface="Times New Roman" pitchFamily="16" charset="0"/>
              <a:ea typeface="+mn-ea"/>
              <a:cs typeface="Times New Roman" pitchFamily="16" charset="0"/>
            </a:endParaRPr>
          </a:p>
          <a:p>
            <a:pPr marL="342900" indent="-341313" algn="just" eaLnBrk="1" hangingPunct="1">
              <a:lnSpc>
                <a:spcPct val="90000"/>
              </a:lnSpc>
              <a:spcBef>
                <a:spcPts val="15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400">
                <a:solidFill>
                  <a:srgbClr val="000000"/>
                </a:solidFill>
                <a:latin typeface="Times New Roman" pitchFamily="16" charset="0"/>
                <a:ea typeface="+mn-ea"/>
                <a:cs typeface="Times New Roman" pitchFamily="16" charset="0"/>
              </a:rPr>
              <a:t>	Το Πλαίσιο ξεκάθαρα υιοθετεί μια προσέγγιση Ισολογισμού - δίνει προτεραιότητα στον ορισμό των στοιχείων του Ενεργητικού με τα έξοδα να είναι οτιδήποτε παραμένουσες χρεώσεις</a:t>
            </a:r>
          </a:p>
          <a:p>
            <a:pPr lvl="1" indent="-284163" eaLnBrk="1" hangingPunct="1">
              <a:lnSpc>
                <a:spcPct val="90000"/>
              </a:lnSpc>
              <a:spcBef>
                <a:spcPts val="6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800">
                <a:solidFill>
                  <a:srgbClr val="000000"/>
                </a:solidFill>
                <a:latin typeface="Times New Roman" pitchFamily="16" charset="0"/>
                <a:ea typeface="+mn-ea"/>
                <a:cs typeface="Times New Roman" pitchFamily="16" charset="0"/>
              </a:rPr>
              <a:t>			</a:t>
            </a:r>
            <a:r>
              <a:rPr lang="el-GR" sz="2400">
                <a:solidFill>
                  <a:srgbClr val="000000"/>
                </a:solidFill>
                <a:latin typeface="Times New Roman" pitchFamily="16" charset="0"/>
                <a:ea typeface="+mn-ea"/>
                <a:cs typeface="Times New Roman" pitchFamily="16" charset="0"/>
              </a:rPr>
              <a:t>Πληρωμές</a:t>
            </a:r>
            <a:r>
              <a:rPr lang="en-GB" sz="2400">
                <a:solidFill>
                  <a:srgbClr val="000000"/>
                </a:solidFill>
                <a:latin typeface="Times New Roman" pitchFamily="16" charset="0"/>
                <a:ea typeface="+mn-ea"/>
                <a:cs typeface="Times New Roman" pitchFamily="16" charset="0"/>
              </a:rPr>
              <a:t> </a:t>
            </a:r>
          </a:p>
          <a:p>
            <a:pPr lvl="1" indent="-284163" eaLnBrk="1" hangingPunct="1">
              <a:lnSpc>
                <a:spcPct val="90000"/>
              </a:lnSpc>
              <a:spcBef>
                <a:spcPts val="6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a:solidFill>
                  <a:srgbClr val="000000"/>
                </a:solidFill>
                <a:latin typeface="Times New Roman" pitchFamily="16" charset="0"/>
                <a:ea typeface="+mn-ea"/>
                <a:cs typeface="Times New Roman" pitchFamily="16" charset="0"/>
              </a:rPr>
              <a:t/>
            </a:r>
            <a:br>
              <a:rPr lang="en-US" sz="2400">
                <a:solidFill>
                  <a:srgbClr val="000000"/>
                </a:solidFill>
                <a:latin typeface="Times New Roman" pitchFamily="16" charset="0"/>
                <a:ea typeface="+mn-ea"/>
                <a:cs typeface="Times New Roman" pitchFamily="16" charset="0"/>
              </a:rPr>
            </a:br>
            <a:r>
              <a:rPr lang="el-GR" sz="2400">
                <a:solidFill>
                  <a:srgbClr val="000000"/>
                </a:solidFill>
                <a:latin typeface="Times New Roman" pitchFamily="16" charset="0"/>
                <a:ea typeface="+mn-ea"/>
                <a:cs typeface="Times New Roman" pitchFamily="16" charset="0"/>
              </a:rPr>
              <a:t>Στοιχεία Ενεργ.</a:t>
            </a:r>
            <a:r>
              <a:rPr lang="en-GB" sz="2400">
                <a:solidFill>
                  <a:srgbClr val="000000"/>
                </a:solidFill>
                <a:latin typeface="Times New Roman" pitchFamily="16" charset="0"/>
                <a:ea typeface="+mn-ea"/>
                <a:cs typeface="Times New Roman" pitchFamily="16" charset="0"/>
              </a:rPr>
              <a:t>	    	</a:t>
            </a:r>
            <a:r>
              <a:rPr lang="el-GR" sz="2400">
                <a:solidFill>
                  <a:srgbClr val="000000"/>
                </a:solidFill>
                <a:latin typeface="Times New Roman" pitchFamily="16" charset="0"/>
                <a:ea typeface="+mn-ea"/>
                <a:cs typeface="Times New Roman" pitchFamily="16" charset="0"/>
              </a:rPr>
              <a:t>Έξοδα</a:t>
            </a:r>
          </a:p>
          <a:p>
            <a:pPr marL="741363" lvl="1" indent="-282575" eaLnBrk="1" hangingPunct="1">
              <a:lnSpc>
                <a:spcPct val="90000"/>
              </a:lnSpc>
              <a:spcBef>
                <a:spcPts val="1500"/>
              </a:spcBef>
              <a:buClr>
                <a:srgbClr val="000000"/>
              </a:buClr>
              <a:buSzPct val="100000"/>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2400">
              <a:solidFill>
                <a:srgbClr val="000000"/>
              </a:solidFill>
              <a:latin typeface="Times New Roman" pitchFamily="16" charset="0"/>
              <a:ea typeface="+mn-ea"/>
              <a:cs typeface="Times New Roman" pitchFamily="16" charset="0"/>
            </a:endParaRPr>
          </a:p>
        </p:txBody>
      </p:sp>
      <p:sp>
        <p:nvSpPr>
          <p:cNvPr id="75780"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C990609-5866-49DB-A15E-21A957126E9B}"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GB" altLang="en-US" sz="1200">
              <a:solidFill>
                <a:srgbClr val="898989"/>
              </a:solidFill>
              <a:latin typeface="Times New Roman" pitchFamily="18" charset="0"/>
              <a:cs typeface="Times New Roman" pitchFamily="18" charset="0"/>
            </a:endParaRPr>
          </a:p>
        </p:txBody>
      </p:sp>
      <p:sp>
        <p:nvSpPr>
          <p:cNvPr id="75781" name="Line 4"/>
          <p:cNvSpPr>
            <a:spLocks noChangeShapeType="1"/>
          </p:cNvSpPr>
          <p:nvPr/>
        </p:nvSpPr>
        <p:spPr bwMode="auto">
          <a:xfrm flipH="1">
            <a:off x="2338388" y="3716338"/>
            <a:ext cx="795337" cy="433387"/>
          </a:xfrm>
          <a:prstGeom prst="line">
            <a:avLst/>
          </a:prstGeom>
          <a:noFill/>
          <a:ln w="9360" cap="sq">
            <a:solidFill>
              <a:srgbClr val="000000"/>
            </a:solidFill>
            <a:miter lim="800000"/>
            <a:headEnd/>
            <a:tailEnd/>
          </a:ln>
        </p:spPr>
        <p:txBody>
          <a:bodyPr/>
          <a:lstStyle/>
          <a:p>
            <a:endParaRPr lang="el-GR"/>
          </a:p>
        </p:txBody>
      </p:sp>
      <p:sp>
        <p:nvSpPr>
          <p:cNvPr id="75782" name="Line 5"/>
          <p:cNvSpPr>
            <a:spLocks noChangeShapeType="1"/>
          </p:cNvSpPr>
          <p:nvPr/>
        </p:nvSpPr>
        <p:spPr bwMode="auto">
          <a:xfrm>
            <a:off x="3419475" y="3716338"/>
            <a:ext cx="1357313" cy="428625"/>
          </a:xfrm>
          <a:prstGeom prst="line">
            <a:avLst/>
          </a:prstGeom>
          <a:noFill/>
          <a:ln w="9360" cap="sq">
            <a:solidFill>
              <a:srgbClr val="000000"/>
            </a:solidFill>
            <a:miter lim="800000"/>
            <a:headEnd/>
            <a:tailEnd/>
          </a:ln>
        </p:spPr>
        <p:txBody>
          <a:bodyPr/>
          <a:lstStyle/>
          <a:p>
            <a:endParaRPr lang="el-G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Text Box 1"/>
          <p:cNvSpPr txBox="1">
            <a:spLocks noChangeArrowheads="1"/>
          </p:cNvSpPr>
          <p:nvPr/>
        </p:nvSpPr>
        <p:spPr bwMode="auto">
          <a:xfrm>
            <a:off x="685800" y="549275"/>
            <a:ext cx="7772400" cy="935038"/>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a:solidFill>
                  <a:srgbClr val="000000"/>
                </a:solidFill>
                <a:latin typeface="Times New Roman" pitchFamily="18" charset="0"/>
                <a:cs typeface="Times New Roman" pitchFamily="18" charset="0"/>
              </a:rPr>
              <a:t>Ιεραρχία των Αποφάσεων</a:t>
            </a:r>
          </a:p>
        </p:txBody>
      </p:sp>
      <p:sp>
        <p:nvSpPr>
          <p:cNvPr id="29698" name="Text Box 2"/>
          <p:cNvSpPr txBox="1">
            <a:spLocks noChangeArrowheads="1"/>
          </p:cNvSpPr>
          <p:nvPr/>
        </p:nvSpPr>
        <p:spPr bwMode="auto">
          <a:xfrm>
            <a:off x="685800" y="1557338"/>
            <a:ext cx="7772400" cy="4538662"/>
          </a:xfrm>
          <a:prstGeom prst="rect">
            <a:avLst/>
          </a:prstGeom>
          <a:noFill/>
          <a:ln w="9525" cap="flat">
            <a:noFill/>
            <a:round/>
            <a:headEnd/>
            <a:tailEnd/>
          </a:ln>
          <a:effectLst/>
        </p:spPr>
        <p:txBody>
          <a:bodyPr/>
          <a:lstStyle/>
          <a:p>
            <a:pPr marL="446088" indent="-382588" eaLnBrk="1" hangingPunct="1">
              <a:lnSpc>
                <a:spcPct val="90000"/>
              </a:lnSpc>
              <a:spcBef>
                <a:spcPts val="650"/>
              </a:spcBef>
              <a:buClr>
                <a:srgbClr val="000000"/>
              </a:buClr>
              <a:buSzPct val="100000"/>
              <a:buFont typeface="Wingdings 2" pitchFamily="16" charset="2"/>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600" u="sng">
                <a:solidFill>
                  <a:srgbClr val="000000"/>
                </a:solidFill>
                <a:latin typeface="Times New Roman" pitchFamily="16" charset="0"/>
                <a:ea typeface="+mn-ea"/>
                <a:cs typeface="Times New Roman" pitchFamily="16" charset="0"/>
              </a:rPr>
              <a:t>Ορισμός</a:t>
            </a:r>
            <a:r>
              <a:rPr lang="en-GB" sz="2600" u="sng">
                <a:solidFill>
                  <a:srgbClr val="000000"/>
                </a:solidFill>
                <a:latin typeface="Times New Roman" pitchFamily="16" charset="0"/>
                <a:ea typeface="+mn-ea"/>
                <a:cs typeface="Times New Roman" pitchFamily="16" charset="0"/>
              </a:rPr>
              <a:t>, </a:t>
            </a:r>
            <a:r>
              <a:rPr lang="el-GR" sz="2600" u="sng">
                <a:solidFill>
                  <a:srgbClr val="000000"/>
                </a:solidFill>
                <a:latin typeface="Times New Roman" pitchFamily="16" charset="0"/>
                <a:ea typeface="+mn-ea"/>
                <a:cs typeface="Times New Roman" pitchFamily="16" charset="0"/>
              </a:rPr>
              <a:t>αναγνώριση και μέτρηση</a:t>
            </a:r>
          </a:p>
          <a:p>
            <a:pPr marL="447675" indent="-381000" eaLnBrk="1" hangingPunct="1">
              <a:lnSpc>
                <a:spcPct val="150000"/>
              </a:lnSpc>
              <a:spcBef>
                <a:spcPts val="975"/>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Ε</a:t>
            </a:r>
            <a:r>
              <a:rPr lang="en-GB" sz="2600">
                <a:solidFill>
                  <a:srgbClr val="000000"/>
                </a:solidFill>
                <a:latin typeface="Times New Roman" pitchFamily="16" charset="0"/>
                <a:ea typeface="+mn-ea"/>
                <a:cs typeface="Times New Roman" pitchFamily="16" charset="0"/>
              </a:rPr>
              <a:t>1: </a:t>
            </a:r>
            <a:r>
              <a:rPr lang="el-GR" sz="2600">
                <a:solidFill>
                  <a:srgbClr val="000000"/>
                </a:solidFill>
                <a:latin typeface="Times New Roman" pitchFamily="16" charset="0"/>
                <a:ea typeface="+mn-ea"/>
                <a:cs typeface="Times New Roman" pitchFamily="16" charset="0"/>
              </a:rPr>
              <a:t>Είναι Στοιχείο του Ενεργητικού /ή Παθητικού</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15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Ε</a:t>
            </a:r>
            <a:r>
              <a:rPr lang="en-GB" sz="2600">
                <a:solidFill>
                  <a:srgbClr val="000000"/>
                </a:solidFill>
                <a:latin typeface="Times New Roman" pitchFamily="16" charset="0"/>
                <a:ea typeface="+mn-ea"/>
                <a:cs typeface="Times New Roman" pitchFamily="16" charset="0"/>
              </a:rPr>
              <a:t>2: </a:t>
            </a:r>
            <a:r>
              <a:rPr lang="el-GR" sz="2600">
                <a:solidFill>
                  <a:srgbClr val="000000"/>
                </a:solidFill>
                <a:latin typeface="Times New Roman" pitchFamily="16" charset="0"/>
                <a:ea typeface="+mn-ea"/>
                <a:cs typeface="Times New Roman" pitchFamily="16" charset="0"/>
              </a:rPr>
              <a:t>Πώς θα πρέπει να αναγνωρισθούν</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15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E3: </a:t>
            </a:r>
            <a:r>
              <a:rPr lang="el-GR" sz="2600">
                <a:solidFill>
                  <a:srgbClr val="000000"/>
                </a:solidFill>
                <a:latin typeface="Times New Roman" pitchFamily="16" charset="0"/>
                <a:ea typeface="+mn-ea"/>
                <a:cs typeface="Times New Roman" pitchFamily="16" charset="0"/>
              </a:rPr>
              <a:t>Πώς θα πρέπει να μετρηθούν</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9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endParaRPr lang="en-GB" sz="2600">
              <a:solidFill>
                <a:srgbClr val="000000"/>
              </a:solidFill>
              <a:latin typeface="Times New Roman" pitchFamily="16" charset="0"/>
              <a:ea typeface="+mn-ea"/>
              <a:cs typeface="Times New Roman" pitchFamily="16" charset="0"/>
            </a:endParaRPr>
          </a:p>
        </p:txBody>
      </p:sp>
      <p:sp>
        <p:nvSpPr>
          <p:cNvPr id="76804"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0108004-9E62-4C3B-A4E3-81DB938188F2}"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26</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250825" y="981075"/>
            <a:ext cx="8642350" cy="5338763"/>
          </a:xfrm>
          <a:prstGeom prst="rect">
            <a:avLst/>
          </a:prstGeom>
          <a:noFill/>
          <a:ln w="9525" cap="flat">
            <a:noFill/>
            <a:round/>
            <a:headEnd/>
            <a:tailEnd/>
          </a:ln>
          <a:effectLst/>
        </p:spPr>
        <p:txBody>
          <a:bodyPr/>
          <a:lstStyle/>
          <a:p>
            <a:pPr marL="341313" indent="-34131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Η επιμέτρηση (αποτίμηση) </a:t>
            </a:r>
            <a:r>
              <a:rPr lang="el-GR" sz="2000" dirty="0">
                <a:solidFill>
                  <a:srgbClr val="000000"/>
                </a:solidFill>
                <a:latin typeface="Times New Roman" pitchFamily="16" charset="0"/>
                <a:ea typeface="+mn-ea"/>
                <a:cs typeface="Times New Roman" pitchFamily="16" charset="0"/>
              </a:rPr>
              <a:t>είναι η διαδικασία καθορισμού του ποσού των στοιχείων που θα πρέπει να αναφέρονται στον Ισολογισμό και στα Αποτελέσματα</a:t>
            </a:r>
            <a:r>
              <a:rPr lang="en-US" sz="2000" dirty="0">
                <a:solidFill>
                  <a:srgbClr val="000000"/>
                </a:solidFill>
                <a:latin typeface="Times New Roman" pitchFamily="16" charset="0"/>
                <a:ea typeface="+mn-ea"/>
                <a:cs typeface="Times New Roman" pitchFamily="16" charset="0"/>
              </a:rPr>
              <a:t>.</a:t>
            </a:r>
          </a:p>
          <a:p>
            <a:pPr marL="341313" indent="-341313"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a:solidFill>
                  <a:srgbClr val="000000"/>
                </a:solidFill>
                <a:latin typeface="Times New Roman" pitchFamily="16" charset="0"/>
                <a:ea typeface="+mn-ea"/>
                <a:cs typeface="Times New Roman" pitchFamily="16" charset="0"/>
              </a:rPr>
              <a:t>4 </a:t>
            </a:r>
            <a:r>
              <a:rPr lang="el-GR" sz="2000" dirty="0">
                <a:solidFill>
                  <a:srgbClr val="000000"/>
                </a:solidFill>
                <a:latin typeface="Times New Roman" pitchFamily="16" charset="0"/>
                <a:ea typeface="+mn-ea"/>
                <a:cs typeface="Times New Roman" pitchFamily="16" charset="0"/>
              </a:rPr>
              <a:t>διαφορετικές βάσεις επιμέτρησης </a:t>
            </a:r>
            <a:r>
              <a:rPr lang="en-US" sz="2000" dirty="0">
                <a:solidFill>
                  <a:srgbClr val="000000"/>
                </a:solidFill>
                <a:latin typeface="Times New Roman" pitchFamily="16" charset="0"/>
                <a:ea typeface="+mn-ea"/>
                <a:cs typeface="Times New Roman" pitchFamily="16" charset="0"/>
              </a:rPr>
              <a:t>:</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Ιστορικό Κόστος</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Τρέχον Κόστος</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Ρευστοποιήσιμη αξία</a:t>
            </a:r>
          </a:p>
          <a:p>
            <a:pPr marL="1141413" lvl="2"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dirty="0">
                <a:solidFill>
                  <a:schemeClr val="tx1"/>
                </a:solidFill>
                <a:latin typeface="Times New Roman" pitchFamily="16" charset="0"/>
                <a:cs typeface="Times New Roman" pitchFamily="16" charset="0"/>
              </a:rPr>
              <a:t>Στα νεότερα πρότυπα και στο νεότερο Εννοιολογικό πλαίσιο δίνεται περισσότερη έμφαση στην έννοια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εύλογη αξία</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fair value</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a:t>
            </a:r>
            <a:r>
              <a:rPr lang="el-GR" sz="2000" b="1" dirty="0">
                <a:solidFill>
                  <a:schemeClr val="tx1"/>
                </a:solidFill>
                <a:latin typeface="Times New Roman" pitchFamily="16" charset="0"/>
                <a:cs typeface="Times New Roman" pitchFamily="16" charset="0"/>
              </a:rPr>
              <a:t> </a:t>
            </a:r>
            <a:r>
              <a:rPr lang="el-GR" sz="2000" dirty="0">
                <a:solidFill>
                  <a:schemeClr val="tx1"/>
                </a:solidFill>
                <a:latin typeface="Times New Roman" pitchFamily="16" charset="0"/>
                <a:cs typeface="Times New Roman" pitchFamily="16" charset="0"/>
              </a:rPr>
              <a:t>αντί για «</a:t>
            </a:r>
            <a:r>
              <a:rPr lang="el-GR" sz="2000" b="1" dirty="0">
                <a:solidFill>
                  <a:schemeClr val="tx1"/>
                </a:solidFill>
                <a:latin typeface="Times New Roman" pitchFamily="16" charset="0"/>
                <a:cs typeface="Times New Roman" pitchFamily="16" charset="0"/>
              </a:rPr>
              <a:t>ρευστοποιήσιμη αξία</a:t>
            </a:r>
            <a:r>
              <a:rPr lang="el-GR" sz="2000" dirty="0">
                <a:solidFill>
                  <a:schemeClr val="tx1"/>
                </a:solidFill>
                <a:latin typeface="Times New Roman" pitchFamily="16" charset="0"/>
                <a:cs typeface="Times New Roman" pitchFamily="16" charset="0"/>
              </a:rPr>
              <a:t>».</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err="1">
                <a:solidFill>
                  <a:srgbClr val="000000"/>
                </a:solidFill>
                <a:latin typeface="Times New Roman" pitchFamily="16" charset="0"/>
                <a:ea typeface="+mn-ea"/>
                <a:cs typeface="Times New Roman" pitchFamily="16" charset="0"/>
              </a:rPr>
              <a:t>Προεξοφλημένη</a:t>
            </a:r>
            <a:r>
              <a:rPr lang="el-GR" sz="2000" b="1" dirty="0">
                <a:solidFill>
                  <a:srgbClr val="000000"/>
                </a:solidFill>
                <a:latin typeface="Times New Roman" pitchFamily="16" charset="0"/>
                <a:ea typeface="+mn-ea"/>
                <a:cs typeface="Times New Roman" pitchFamily="16" charset="0"/>
              </a:rPr>
              <a:t> (παρούσα) αξία</a:t>
            </a:r>
          </a:p>
          <a:p>
            <a:pPr marL="1141413" lvl="2"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dirty="0">
                <a:solidFill>
                  <a:schemeClr val="tx1"/>
                </a:solidFill>
                <a:latin typeface="Times New Roman" pitchFamily="16" charset="0"/>
                <a:cs typeface="Times New Roman" pitchFamily="16" charset="0"/>
              </a:rPr>
              <a:t>Στα νεότερα πρότυπα και στο νεότερο Εννοιολογικό πλαίσιο δίνεται περισσότερη έμφαση στην έννοια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αξία χρήσης</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value in use</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a:t>
            </a:r>
            <a:r>
              <a:rPr lang="el-GR" sz="2000" b="1" dirty="0">
                <a:solidFill>
                  <a:schemeClr val="tx1"/>
                </a:solidFill>
                <a:latin typeface="Times New Roman" pitchFamily="16" charset="0"/>
                <a:cs typeface="Times New Roman" pitchFamily="16" charset="0"/>
              </a:rPr>
              <a:t> </a:t>
            </a:r>
            <a:r>
              <a:rPr lang="el-GR" sz="2000" dirty="0">
                <a:solidFill>
                  <a:schemeClr val="tx1"/>
                </a:solidFill>
                <a:latin typeface="Times New Roman" pitchFamily="16" charset="0"/>
                <a:cs typeface="Times New Roman" pitchFamily="16" charset="0"/>
              </a:rPr>
              <a:t> αντί για την ευρύτερη  έννοια «</a:t>
            </a:r>
            <a:r>
              <a:rPr lang="el-GR" sz="2000" b="1" dirty="0" err="1">
                <a:solidFill>
                  <a:schemeClr val="tx1"/>
                </a:solidFill>
                <a:latin typeface="Times New Roman" pitchFamily="16" charset="0"/>
                <a:cs typeface="Times New Roman" pitchFamily="16" charset="0"/>
              </a:rPr>
              <a:t>Προεξοφλημένη</a:t>
            </a:r>
            <a:r>
              <a:rPr lang="el-GR" sz="2000" b="1" dirty="0">
                <a:solidFill>
                  <a:schemeClr val="tx1"/>
                </a:solidFill>
                <a:latin typeface="Times New Roman" pitchFamily="16" charset="0"/>
                <a:cs typeface="Times New Roman" pitchFamily="16" charset="0"/>
              </a:rPr>
              <a:t> (παρούσα) αξία».</a:t>
            </a:r>
            <a:endParaRPr lang="en-US" sz="2000" b="1" dirty="0">
              <a:solidFill>
                <a:schemeClr val="tx1"/>
              </a:solidFill>
              <a:latin typeface="Times New Roman" pitchFamily="16" charset="0"/>
              <a:ea typeface="+mn-ea"/>
              <a:cs typeface="Times New Roman" pitchFamily="16" charset="0"/>
            </a:endParaRP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b="1" dirty="0">
              <a:solidFill>
                <a:srgbClr val="000000"/>
              </a:solidFill>
              <a:latin typeface="Times New Roman" pitchFamily="16" charset="0"/>
              <a:ea typeface="+mn-ea"/>
              <a:cs typeface="Times New Roman" pitchFamily="16" charset="0"/>
            </a:endParaRPr>
          </a:p>
        </p:txBody>
      </p:sp>
      <p:sp>
        <p:nvSpPr>
          <p:cNvPr id="77827" name="Text Box 2"/>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54D1243-702A-47E4-84FA-5E8ED55C28F5}"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8850" name="Text Box 1"/>
          <p:cNvSpPr txBox="1">
            <a:spLocks noChangeArrowheads="1"/>
          </p:cNvSpPr>
          <p:nvPr/>
        </p:nvSpPr>
        <p:spPr bwMode="auto">
          <a:xfrm>
            <a:off x="457200" y="277813"/>
            <a:ext cx="8229600" cy="5588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Ερωτήσεις κατανόησης</a:t>
            </a:r>
          </a:p>
        </p:txBody>
      </p:sp>
      <p:sp>
        <p:nvSpPr>
          <p:cNvPr id="31746" name="Text Box 2"/>
          <p:cNvSpPr txBox="1">
            <a:spLocks noChangeArrowheads="1"/>
          </p:cNvSpPr>
          <p:nvPr/>
        </p:nvSpPr>
        <p:spPr bwMode="auto">
          <a:xfrm>
            <a:off x="395288" y="908050"/>
            <a:ext cx="8220075" cy="5184775"/>
          </a:xfrm>
          <a:prstGeom prst="rect">
            <a:avLst/>
          </a:prstGeom>
          <a:noFill/>
          <a:ln w="9525" cap="flat">
            <a:noFill/>
            <a:round/>
            <a:headEnd/>
            <a:tailEnd/>
          </a:ln>
          <a:effectLst/>
        </p:spPr>
        <p:txBody>
          <a:bodyPr/>
          <a:lstStyle/>
          <a:p>
            <a:pPr marL="457200" indent="-457200" algn="just" eaLnBrk="1" hangingPunct="1">
              <a:spcBef>
                <a:spcPts val="600"/>
              </a:spcBef>
              <a:buClr>
                <a:srgbClr val="000000"/>
              </a:buClr>
              <a:buSzPct val="100000"/>
              <a:buFont typeface="Times New Roman" pitchFamily="16" charset="0"/>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l-GR" sz="2400" b="1" dirty="0">
                <a:solidFill>
                  <a:srgbClr val="000000"/>
                </a:solidFill>
                <a:latin typeface="Times New Roman" pitchFamily="16" charset="0"/>
                <a:ea typeface="+mn-ea"/>
                <a:cs typeface="Times New Roman" pitchFamily="16" charset="0"/>
              </a:rPr>
              <a:t>Ποια από τις παρακάτω είναι βασική παραδοχή για την κατάρτιση των Χ.Κ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a</a:t>
            </a:r>
            <a:r>
              <a:rPr lang="el-GR" sz="2400" dirty="0">
                <a:solidFill>
                  <a:srgbClr val="000000"/>
                </a:solidFill>
                <a:latin typeface="Times New Roman" pitchFamily="16" charset="0"/>
                <a:ea typeface="+mn-ea"/>
                <a:cs typeface="Times New Roman" pitchFamily="16" charset="0"/>
              </a:rPr>
              <a:t>.	</a:t>
            </a:r>
            <a:r>
              <a:rPr lang="el-GR" sz="2000" dirty="0">
                <a:solidFill>
                  <a:srgbClr val="4F81BD"/>
                </a:solidFill>
                <a:latin typeface="Times New Roman" pitchFamily="16" charset="0"/>
                <a:ea typeface="+mn-ea"/>
                <a:cs typeface="Times New Roman" pitchFamily="16" charset="0"/>
              </a:rPr>
              <a:t>η βάση της συνεχιζόμενης δραστηριότητας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b</a:t>
            </a:r>
            <a:r>
              <a:rPr lang="el-GR" sz="2000" dirty="0">
                <a:solidFill>
                  <a:srgbClr val="000000"/>
                </a:solidFill>
                <a:latin typeface="Times New Roman" pitchFamily="16" charset="0"/>
                <a:ea typeface="+mn-ea"/>
                <a:cs typeface="Times New Roman" pitchFamily="16" charset="0"/>
              </a:rPr>
              <a:t>.	η αρχή της συσχέτισης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c</a:t>
            </a:r>
            <a:r>
              <a:rPr lang="el-GR" sz="2000" dirty="0">
                <a:solidFill>
                  <a:srgbClr val="000000"/>
                </a:solidFill>
                <a:latin typeface="Times New Roman" pitchFamily="16" charset="0"/>
                <a:ea typeface="+mn-ea"/>
                <a:cs typeface="Times New Roman" pitchFamily="16" charset="0"/>
              </a:rPr>
              <a:t>.	η αρχή της σύνεσης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US" sz="2000" dirty="0">
                <a:solidFill>
                  <a:srgbClr val="000000"/>
                </a:solidFill>
                <a:latin typeface="Times New Roman" pitchFamily="16" charset="0"/>
                <a:ea typeface="+mn-ea"/>
                <a:cs typeface="Times New Roman" pitchFamily="16" charset="0"/>
              </a:rPr>
              <a:t>d.    </a:t>
            </a:r>
            <a:r>
              <a:rPr lang="el-GR" sz="2000" dirty="0">
                <a:solidFill>
                  <a:srgbClr val="000000"/>
                </a:solidFill>
                <a:latin typeface="Times New Roman" pitchFamily="16" charset="0"/>
                <a:ea typeface="+mn-ea"/>
                <a:cs typeface="Times New Roman" pitchFamily="16" charset="0"/>
              </a:rPr>
              <a:t>η βάση της του ιστορικού κόστους</a:t>
            </a:r>
          </a:p>
          <a:p>
            <a:pPr marL="457200" indent="-457200" eaLnBrk="1" hangingPunct="1">
              <a:spcBef>
                <a:spcPts val="600"/>
              </a:spcBef>
              <a:buClr>
                <a:srgbClr val="000000"/>
              </a:buClr>
              <a:buSzPct val="100000"/>
              <a:buFont typeface="Times New Roman" pitchFamily="16" charset="0"/>
              <a:buAutoNum type="arabicPeriod" startAt="2"/>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l-GR" sz="2400" b="1" dirty="0">
                <a:solidFill>
                  <a:srgbClr val="000000"/>
                </a:solidFill>
                <a:latin typeface="Times New Roman" pitchFamily="16" charset="0"/>
                <a:ea typeface="+mn-ea"/>
                <a:cs typeface="Times New Roman" pitchFamily="16" charset="0"/>
              </a:rPr>
              <a:t>Η μέθοδος επιμέτρησης που χρησιμοποιείται πιο συχνά στη κατάρτιση των Χ.Κ είναι:</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a</a:t>
            </a:r>
            <a:r>
              <a:rPr lang="el-GR" sz="2400" dirty="0">
                <a:solidFill>
                  <a:srgbClr val="000000"/>
                </a:solidFill>
                <a:latin typeface="Times New Roman" pitchFamily="16" charset="0"/>
                <a:ea typeface="+mn-ea"/>
                <a:cs typeface="Times New Roman" pitchFamily="16" charset="0"/>
              </a:rPr>
              <a:t>.	</a:t>
            </a:r>
            <a:r>
              <a:rPr lang="el-GR" sz="2000" dirty="0">
                <a:solidFill>
                  <a:srgbClr val="000000"/>
                </a:solidFill>
                <a:latin typeface="Times New Roman" pitchFamily="16" charset="0"/>
                <a:ea typeface="+mn-ea"/>
                <a:cs typeface="Times New Roman" pitchFamily="16" charset="0"/>
              </a:rPr>
              <a:t>η καθαρά παρούσα αξία</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b</a:t>
            </a:r>
            <a:r>
              <a:rPr lang="el-GR" sz="2000" dirty="0">
                <a:solidFill>
                  <a:srgbClr val="000000"/>
                </a:solidFill>
                <a:latin typeface="Times New Roman" pitchFamily="16" charset="0"/>
                <a:ea typeface="+mn-ea"/>
                <a:cs typeface="Times New Roman" pitchFamily="16" charset="0"/>
              </a:rPr>
              <a:t>.	το τρέχον κόστος αντικατάστασης </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c</a:t>
            </a:r>
            <a:r>
              <a:rPr lang="el-GR" sz="2000" dirty="0">
                <a:solidFill>
                  <a:srgbClr val="000000"/>
                </a:solidFill>
                <a:latin typeface="Times New Roman" pitchFamily="16" charset="0"/>
                <a:ea typeface="+mn-ea"/>
                <a:cs typeface="Times New Roman" pitchFamily="16" charset="0"/>
              </a:rPr>
              <a:t>.	οι </a:t>
            </a:r>
            <a:r>
              <a:rPr lang="el-GR" sz="2000" dirty="0" err="1">
                <a:solidFill>
                  <a:srgbClr val="000000"/>
                </a:solidFill>
                <a:latin typeface="Times New Roman" pitchFamily="16" charset="0"/>
                <a:ea typeface="+mn-ea"/>
                <a:cs typeface="Times New Roman" pitchFamily="16" charset="0"/>
              </a:rPr>
              <a:t>προεξοφλημένες</a:t>
            </a:r>
            <a:r>
              <a:rPr lang="el-GR" sz="2000" dirty="0">
                <a:solidFill>
                  <a:srgbClr val="000000"/>
                </a:solidFill>
                <a:latin typeface="Times New Roman" pitchFamily="16" charset="0"/>
                <a:ea typeface="+mn-ea"/>
                <a:cs typeface="Times New Roman" pitchFamily="16" charset="0"/>
              </a:rPr>
              <a:t> μελλοντικές ταμειακές ροές </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d</a:t>
            </a:r>
            <a:r>
              <a:rPr lang="el-GR" sz="2000" dirty="0">
                <a:solidFill>
                  <a:srgbClr val="000000"/>
                </a:solidFill>
                <a:latin typeface="Times New Roman" pitchFamily="16" charset="0"/>
                <a:ea typeface="+mn-ea"/>
                <a:cs typeface="Times New Roman" pitchFamily="16" charset="0"/>
              </a:rPr>
              <a:t>.	</a:t>
            </a:r>
            <a:r>
              <a:rPr lang="el-GR" sz="2000" dirty="0">
                <a:solidFill>
                  <a:srgbClr val="4F81BD"/>
                </a:solidFill>
                <a:latin typeface="Times New Roman" pitchFamily="16" charset="0"/>
                <a:ea typeface="+mn-ea"/>
                <a:cs typeface="Times New Roman" pitchFamily="16" charset="0"/>
              </a:rPr>
              <a:t>το ιστορικό κόστος </a:t>
            </a:r>
          </a:p>
          <a:p>
            <a:pPr marL="457200" indent="-457200" eaLnBrk="1" hangingPunct="1">
              <a:spcBef>
                <a:spcPts val="500"/>
              </a:spcBef>
              <a:buClr>
                <a:srgbClr val="4F81BD"/>
              </a:buClr>
              <a:buSzPct val="100000"/>
              <a:buFont typeface="Arial" charset="0"/>
              <a:buNone/>
              <a:tabLst>
                <a:tab pos="1027113" algn="l"/>
                <a:tab pos="1941513" algn="l"/>
                <a:tab pos="2855913" algn="l"/>
                <a:tab pos="3770313" algn="l"/>
                <a:tab pos="4684713" algn="l"/>
                <a:tab pos="5599113" algn="l"/>
                <a:tab pos="6513513" algn="l"/>
                <a:tab pos="7427913" algn="l"/>
                <a:tab pos="8342313" algn="l"/>
                <a:tab pos="9256713" algn="l"/>
                <a:tab pos="10171113" algn="l"/>
              </a:tabLst>
              <a:defRPr/>
            </a:pPr>
            <a:endParaRPr lang="el-GR" sz="2000" dirty="0">
              <a:solidFill>
                <a:srgbClr val="4F81BD"/>
              </a:solidFill>
              <a:latin typeface="Times New Roman" pitchFamily="16" charset="0"/>
              <a:ea typeface="+mn-ea"/>
              <a:cs typeface="Times New Roman" pitchFamily="16" charset="0"/>
            </a:endParaRPr>
          </a:p>
        </p:txBody>
      </p:sp>
      <p:sp>
        <p:nvSpPr>
          <p:cNvPr id="78852"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D2B6071-1DC3-4DE1-94CF-0E0192B64940}"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28</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B7E1DBF-2A32-4D44-9FD8-9FB637AD43A4}" type="slidenum">
              <a:rPr lang="en-US" altLang="en-US" sz="1200">
                <a:solidFill>
                  <a:srgbClr val="898989"/>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n-US" altLang="en-US" sz="1200">
              <a:solidFill>
                <a:srgbClr val="898989"/>
              </a:solidFill>
              <a:latin typeface="Calibri" pitchFamily="34" charset="0"/>
            </a:endParaRPr>
          </a:p>
        </p:txBody>
      </p:sp>
      <p:sp>
        <p:nvSpPr>
          <p:cNvPr id="54275" name="Text Box 2"/>
          <p:cNvSpPr txBox="1">
            <a:spLocks noChangeArrowheads="1"/>
          </p:cNvSpPr>
          <p:nvPr/>
        </p:nvSpPr>
        <p:spPr bwMode="auto">
          <a:xfrm>
            <a:off x="935038" y="1412875"/>
            <a:ext cx="8208962" cy="16430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dirty="0">
                <a:solidFill>
                  <a:srgbClr val="000000"/>
                </a:solidFill>
                <a:latin typeface="Times New Roman" pitchFamily="16" charset="0"/>
                <a:ea typeface="Microsoft YaHei" charset="-122"/>
                <a:cs typeface="Times New Roman" pitchFamily="16" charset="0"/>
              </a:rPr>
              <a:t>IAS</a:t>
            </a:r>
            <a:r>
              <a:rPr lang="el-GR" sz="4400" b="1" dirty="0">
                <a:solidFill>
                  <a:srgbClr val="000000"/>
                </a:solidFill>
                <a:latin typeface="Times New Roman" pitchFamily="16" charset="0"/>
                <a:ea typeface="Microsoft YaHei" charset="-122"/>
                <a:cs typeface="Times New Roman" pitchFamily="16" charset="0"/>
              </a:rPr>
              <a:t> 1 </a:t>
            </a:r>
            <a:r>
              <a:rPr lang="el-GR" sz="4100" b="1" dirty="0">
                <a:solidFill>
                  <a:srgbClr val="000000"/>
                </a:solidFill>
                <a:latin typeface="Times New Roman" pitchFamily="16" charset="0"/>
                <a:ea typeface="Microsoft YaHei" charset="-122"/>
                <a:cs typeface="Times New Roman" pitchFamily="16" charset="0"/>
              </a:rPr>
              <a:t/>
            </a:r>
            <a:br>
              <a:rPr lang="el-GR" sz="4100" b="1" dirty="0">
                <a:solidFill>
                  <a:srgbClr val="000000"/>
                </a:solidFill>
                <a:latin typeface="Times New Roman" pitchFamily="16" charset="0"/>
                <a:ea typeface="Microsoft YaHei" charset="-122"/>
                <a:cs typeface="Times New Roman" pitchFamily="16" charset="0"/>
              </a:rPr>
            </a:br>
            <a:r>
              <a:rPr lang="el-GR" sz="4300" dirty="0">
                <a:solidFill>
                  <a:schemeClr val="accent1">
                    <a:lumMod val="50000"/>
                  </a:schemeClr>
                </a:solidFill>
                <a:latin typeface="Times New Roman" pitchFamily="16" charset="0"/>
                <a:ea typeface="Microsoft YaHei" charset="-122"/>
              </a:rPr>
              <a:t>Παρουσίαση Οικονομικών Καταστάσεων</a:t>
            </a:r>
          </a:p>
        </p:txBody>
      </p:sp>
      <p:pic>
        <p:nvPicPr>
          <p:cNvPr id="79876" name="Picture 3"/>
          <p:cNvPicPr>
            <a:picLocks noChangeAspect="1" noChangeArrowheads="1"/>
          </p:cNvPicPr>
          <p:nvPr/>
        </p:nvPicPr>
        <p:blipFill>
          <a:blip r:embed="rId3"/>
          <a:srcRect/>
          <a:stretch>
            <a:fillRect/>
          </a:stretch>
        </p:blipFill>
        <p:spPr bwMode="auto">
          <a:xfrm>
            <a:off x="6011863" y="4005263"/>
            <a:ext cx="2233612" cy="2160587"/>
          </a:xfrm>
          <a:prstGeom prst="rect">
            <a:avLst/>
          </a:prstGeom>
          <a:noFill/>
          <a:ln w="9525">
            <a:noFill/>
            <a:round/>
            <a:headEnd/>
            <a:tailEnd/>
          </a:ln>
        </p:spPr>
      </p:pic>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323850" y="0"/>
            <a:ext cx="8351838"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600" b="1" dirty="0">
                <a:solidFill>
                  <a:schemeClr val="accent1">
                    <a:lumMod val="50000"/>
                  </a:schemeClr>
                </a:solidFill>
                <a:latin typeface="Times New Roman" pitchFamily="16" charset="0"/>
                <a:ea typeface="ＭＳ Ｐゴシック" pitchFamily="32" charset="-128"/>
              </a:rPr>
              <a:t>Ιστορική ανάπτυξη των Διεθνών Λογιστικών Προτύπων</a:t>
            </a:r>
          </a:p>
        </p:txBody>
      </p:sp>
      <p:sp>
        <p:nvSpPr>
          <p:cNvPr id="53251" name="Text Box 2"/>
          <p:cNvSpPr txBox="1">
            <a:spLocks noChangeArrowheads="1"/>
          </p:cNvSpPr>
          <p:nvPr/>
        </p:nvSpPr>
        <p:spPr bwMode="auto">
          <a:xfrm>
            <a:off x="468313" y="1125538"/>
            <a:ext cx="8534400" cy="4103687"/>
          </a:xfrm>
          <a:prstGeom prst="rect">
            <a:avLst/>
          </a:prstGeom>
          <a:noFill/>
          <a:ln w="9525">
            <a:noFill/>
            <a:round/>
            <a:headEnd/>
            <a:tailEnd/>
          </a:ln>
        </p:spPr>
        <p:txBody>
          <a:bodyPr/>
          <a:lstStyle/>
          <a:p>
            <a:pPr marL="342900" indent="-341313" algn="just" eaLnBrk="1" hangingPunct="1">
              <a:spcBef>
                <a:spcPts val="8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3200">
                <a:solidFill>
                  <a:srgbClr val="000000"/>
                </a:solidFill>
                <a:latin typeface="Calibri" pitchFamily="34" charset="0"/>
              </a:rPr>
              <a:t> </a:t>
            </a:r>
            <a:r>
              <a:rPr lang="el-GR" altLang="en-US" sz="3200">
                <a:solidFill>
                  <a:srgbClr val="000000"/>
                </a:solidFill>
                <a:latin typeface="Times New Roman" pitchFamily="18" charset="0"/>
                <a:ea typeface="ＭＳ Ｐゴシック" pitchFamily="34" charset="-128"/>
              </a:rPr>
              <a:t>Θέσπιση των Διεθνών Λογιστικών Προτύπων</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Από τον ιδιωτικό τομέα</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Από τις κυβερνητικές υπηρεσίες</a:t>
            </a:r>
          </a:p>
          <a:p>
            <a:pPr marL="342900" indent="-341313" algn="just" eaLnBrk="1" hangingPunct="1">
              <a:spcBef>
                <a:spcPts val="8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ea typeface="ＭＳ Ｐゴシック" pitchFamily="34" charset="-128"/>
              </a:rPr>
              <a:t>Διεθνή Πρότυπα Χρηματοοικονομικής Πληροφόρησης</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sz="2800">
                <a:solidFill>
                  <a:srgbClr val="000000"/>
                </a:solidFill>
                <a:latin typeface="Times New Roman" pitchFamily="18" charset="0"/>
                <a:cs typeface="Times New Roman" pitchFamily="18" charset="0"/>
              </a:rPr>
              <a:t>H IASC </a:t>
            </a:r>
            <a:r>
              <a:rPr lang="el-GR" altLang="en-US" sz="2800">
                <a:solidFill>
                  <a:srgbClr val="000000"/>
                </a:solidFill>
                <a:latin typeface="Times New Roman" pitchFamily="18" charset="0"/>
                <a:cs typeface="Times New Roman" pitchFamily="18" charset="0"/>
              </a:rPr>
              <a:t>ιδρύθηκε το </a:t>
            </a:r>
            <a:r>
              <a:rPr lang="en-US" altLang="en-US" sz="2800">
                <a:solidFill>
                  <a:srgbClr val="000000"/>
                </a:solidFill>
                <a:latin typeface="Times New Roman" pitchFamily="18" charset="0"/>
                <a:cs typeface="Times New Roman" pitchFamily="18" charset="0"/>
              </a:rPr>
              <a:t>1973</a:t>
            </a:r>
          </a:p>
          <a:p>
            <a:pPr lvl="2" algn="just" eaLnBrk="1" hangingPunct="1">
              <a:spcBef>
                <a:spcPts val="450"/>
              </a:spcBef>
              <a:buClr>
                <a:srgbClr val="000000"/>
              </a:buClr>
              <a:buSzPct val="100000"/>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200">
                <a:solidFill>
                  <a:srgbClr val="000000"/>
                </a:solidFill>
                <a:latin typeface="Times New Roman" pitchFamily="18" charset="0"/>
                <a:cs typeface="Times New Roman" pitchFamily="18" charset="0"/>
              </a:rPr>
              <a:t>Μέλη από χώρες όπως η Γαλλία, Γερμανία, Ιαπωνία, Η.Β και Η.Π.Α</a:t>
            </a:r>
            <a:r>
              <a:rPr lang="en-US" altLang="en-US" sz="2200">
                <a:solidFill>
                  <a:srgbClr val="000000"/>
                </a:solidFill>
                <a:latin typeface="Times New Roman" pitchFamily="18" charset="0"/>
                <a:cs typeface="Times New Roman" pitchFamily="18" charset="0"/>
              </a:rPr>
              <a:t>.</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Η </a:t>
            </a:r>
            <a:r>
              <a:rPr lang="en-US" altLang="en-US" sz="2800">
                <a:solidFill>
                  <a:srgbClr val="000000"/>
                </a:solidFill>
                <a:latin typeface="Times New Roman" pitchFamily="18" charset="0"/>
                <a:cs typeface="Times New Roman" pitchFamily="18" charset="0"/>
              </a:rPr>
              <a:t>IASC </a:t>
            </a:r>
            <a:r>
              <a:rPr lang="el-GR" altLang="en-US" sz="2800">
                <a:solidFill>
                  <a:srgbClr val="000000"/>
                </a:solidFill>
                <a:latin typeface="Times New Roman" pitchFamily="18" charset="0"/>
                <a:cs typeface="Times New Roman" pitchFamily="18" charset="0"/>
              </a:rPr>
              <a:t>αναδιοργανώθηκε στο </a:t>
            </a:r>
            <a:r>
              <a:rPr lang="en-US" altLang="en-US" sz="2800">
                <a:solidFill>
                  <a:srgbClr val="000000"/>
                </a:solidFill>
                <a:latin typeface="Times New Roman" pitchFamily="18" charset="0"/>
                <a:cs typeface="Times New Roman" pitchFamily="18" charset="0"/>
              </a:rPr>
              <a:t>IASB </a:t>
            </a:r>
            <a:r>
              <a:rPr lang="el-GR" altLang="en-US" sz="2800">
                <a:solidFill>
                  <a:srgbClr val="000000"/>
                </a:solidFill>
                <a:latin typeface="Times New Roman" pitchFamily="18" charset="0"/>
                <a:cs typeface="Times New Roman" pitchFamily="18" charset="0"/>
              </a:rPr>
              <a:t>το 2001</a:t>
            </a:r>
          </a:p>
        </p:txBody>
      </p:sp>
      <p:sp>
        <p:nvSpPr>
          <p:cNvPr id="53252"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8A25E38-F262-4351-AEB0-A3E357EAEDF1}"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l-GR" altLang="en-US" sz="1200">
              <a:solidFill>
                <a:srgbClr val="898989"/>
              </a:solidFill>
            </a:endParaRPr>
          </a:p>
        </p:txBody>
      </p:sp>
      <p:pic>
        <p:nvPicPr>
          <p:cNvPr id="53253" name="Picture 4"/>
          <p:cNvPicPr>
            <a:picLocks noChangeAspect="1" noChangeArrowheads="1"/>
          </p:cNvPicPr>
          <p:nvPr/>
        </p:nvPicPr>
        <p:blipFill>
          <a:blip r:embed="rId3"/>
          <a:srcRect/>
          <a:stretch>
            <a:fillRect/>
          </a:stretch>
        </p:blipFill>
        <p:spPr bwMode="auto">
          <a:xfrm>
            <a:off x="5380038" y="5105400"/>
            <a:ext cx="3640137" cy="1676400"/>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6770AB1-C4A2-4913-8A9F-37BFFB7B47C4}"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l-GR" altLang="en-US" sz="1200">
              <a:solidFill>
                <a:srgbClr val="898989"/>
              </a:solidFill>
            </a:endParaRPr>
          </a:p>
        </p:txBody>
      </p:sp>
      <p:sp>
        <p:nvSpPr>
          <p:cNvPr id="55299" name="Text Box 2"/>
          <p:cNvSpPr txBox="1">
            <a:spLocks noChangeArrowheads="1"/>
          </p:cNvSpPr>
          <p:nvPr/>
        </p:nvSpPr>
        <p:spPr bwMode="auto">
          <a:xfrm>
            <a:off x="395288" y="188913"/>
            <a:ext cx="8748712"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600" b="1" dirty="0">
                <a:solidFill>
                  <a:schemeClr val="accent1">
                    <a:lumMod val="50000"/>
                  </a:schemeClr>
                </a:solidFill>
                <a:latin typeface="Times New Roman" pitchFamily="16" charset="0"/>
                <a:ea typeface="Microsoft YaHei" charset="-122"/>
                <a:cs typeface="Times New Roman" pitchFamily="16" charset="0"/>
              </a:rPr>
              <a:t>ΔΛΠ 1: ΟΙΚΟΝΟΜΙΚΕΣ ΚΑΤΑΣΤΑΣΕΙΣ</a:t>
            </a:r>
            <a:r>
              <a:rPr lang="el-GR" sz="3600" b="1" dirty="0">
                <a:solidFill>
                  <a:srgbClr val="000000"/>
                </a:solidFill>
                <a:latin typeface="Times New Roman" pitchFamily="16" charset="0"/>
                <a:ea typeface="Microsoft YaHei" charset="-122"/>
                <a:cs typeface="Times New Roman" pitchFamily="16" charset="0"/>
              </a:rPr>
              <a:t/>
            </a:r>
            <a:br>
              <a:rPr lang="el-GR" sz="3600" b="1" dirty="0">
                <a:solidFill>
                  <a:srgbClr val="000000"/>
                </a:solidFill>
                <a:latin typeface="Times New Roman" pitchFamily="16" charset="0"/>
                <a:ea typeface="Microsoft YaHei" charset="-122"/>
                <a:cs typeface="Times New Roman" pitchFamily="16" charset="0"/>
              </a:rPr>
            </a:br>
            <a:endParaRPr lang="el-GR" sz="3600" b="1" dirty="0">
              <a:solidFill>
                <a:srgbClr val="000000"/>
              </a:solidFill>
              <a:latin typeface="Times New Roman" pitchFamily="16" charset="0"/>
              <a:ea typeface="Microsoft YaHei" charset="-122"/>
              <a:cs typeface="Times New Roman" pitchFamily="16" charset="0"/>
            </a:endParaRPr>
          </a:p>
        </p:txBody>
      </p:sp>
      <p:sp>
        <p:nvSpPr>
          <p:cNvPr id="33795" name="Text Box 3"/>
          <p:cNvSpPr txBox="1">
            <a:spLocks noChangeArrowheads="1"/>
          </p:cNvSpPr>
          <p:nvPr/>
        </p:nvSpPr>
        <p:spPr bwMode="auto">
          <a:xfrm>
            <a:off x="323850" y="1268413"/>
            <a:ext cx="8497888" cy="4710112"/>
          </a:xfrm>
          <a:prstGeom prst="rect">
            <a:avLst/>
          </a:prstGeom>
          <a:noFill/>
          <a:ln w="9525" cap="flat">
            <a:noFill/>
            <a:round/>
            <a:headEnd/>
            <a:tailEnd/>
          </a:ln>
          <a:effectLst/>
        </p:spPr>
        <p:txBody>
          <a:bodyPr/>
          <a:lstStyle/>
          <a:p>
            <a:pPr marL="53975" indent="-52388" algn="just" eaLnBrk="1" hangingPunct="1">
              <a:lnSpc>
                <a:spcPct val="120000"/>
              </a:lnSpc>
              <a:spcBef>
                <a:spcPts val="50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b="1" dirty="0">
                <a:solidFill>
                  <a:srgbClr val="000000"/>
                </a:solidFill>
                <a:latin typeface="Times New Roman" pitchFamily="16" charset="0"/>
                <a:ea typeface="+mn-ea"/>
                <a:cs typeface="Times New Roman" pitchFamily="16" charset="0"/>
              </a:rPr>
              <a:t>Σκοπός</a:t>
            </a:r>
            <a:r>
              <a:rPr lang="el-GR" sz="2000" dirty="0">
                <a:solidFill>
                  <a:srgbClr val="000000"/>
                </a:solidFill>
                <a:latin typeface="Times New Roman" pitchFamily="16" charset="0"/>
                <a:ea typeface="+mn-ea"/>
                <a:cs typeface="Times New Roman" pitchFamily="16" charset="0"/>
              </a:rPr>
              <a:t>	</a:t>
            </a: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 Σκοπός του Δ.Λ.Π.1 είναι ο καθορισμός του τρόπου παρουσίασης των οικονομικών καταστάσεων, προκειμένου να διασφαλίζεται η συγκρισιμότητα με προηγούμενες χρήσεις και με άλλες επιχειρήσεις, για την κατάρτιση και την παρουσίαση των οικονομικών καταστάσεων.</a:t>
            </a: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 Το Πρότυπο εφαρμόζεται για την παρουσίαση όλων των οικονομικών καταστάσεων των επιχειρήσεων που καταρτίζονται και παρουσιάζονται σύμφωνα με τα Δ.Λ.Π., </a:t>
            </a:r>
            <a:endParaRPr lang="el-GR" sz="2000" u="sng" dirty="0">
              <a:solidFill>
                <a:srgbClr val="FF0000"/>
              </a:solidFill>
              <a:latin typeface="Times New Roman" pitchFamily="16" charset="0"/>
              <a:ea typeface="Microsoft YaHei" charset="-122"/>
              <a:cs typeface="Arial" charset="0"/>
            </a:endParaRP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Εφαρμόζεται τόσο στις ατομικές οικονομικές καταστάσεις μιας επιχείρησης όσο και στις ενοποιημένες οικονομικές καταστάσεις ενός ομίλου επιχειρήσεων.</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45B84C2-A8AE-4E58-9251-FE2114A76BF4}"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l-GR" altLang="en-US" sz="1200">
              <a:solidFill>
                <a:srgbClr val="898989"/>
              </a:solidFill>
            </a:endParaRPr>
          </a:p>
        </p:txBody>
      </p:sp>
      <p:sp>
        <p:nvSpPr>
          <p:cNvPr id="81923" name="Text Box 2"/>
          <p:cNvSpPr txBox="1">
            <a:spLocks noChangeArrowheads="1"/>
          </p:cNvSpPr>
          <p:nvPr/>
        </p:nvSpPr>
        <p:spPr bwMode="auto">
          <a:xfrm>
            <a:off x="323850" y="188913"/>
            <a:ext cx="8820150"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ΟΙΚΟΝΟΜΙΚΕΣ ΚΑΤΑΣΤΑΣΕΙΣ</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4819" name="Text Box 3"/>
          <p:cNvSpPr txBox="1">
            <a:spLocks noChangeArrowheads="1"/>
          </p:cNvSpPr>
          <p:nvPr/>
        </p:nvSpPr>
        <p:spPr bwMode="auto">
          <a:xfrm>
            <a:off x="395288" y="1268413"/>
            <a:ext cx="8497887" cy="4710112"/>
          </a:xfrm>
          <a:prstGeom prst="rect">
            <a:avLst/>
          </a:prstGeom>
          <a:noFill/>
          <a:ln w="9525" cap="flat">
            <a:noFill/>
            <a:round/>
            <a:headEnd/>
            <a:tailEnd/>
          </a:ln>
          <a:effectLst/>
        </p:spPr>
        <p:txBody>
          <a:bodyPr/>
          <a:lstStyle/>
          <a:p>
            <a:pPr marL="52388" indent="-52388" algn="just" eaLnBrk="1" hangingPunct="1">
              <a:lnSpc>
                <a:spcPct val="110000"/>
              </a:lnSpc>
              <a:spcBef>
                <a:spcPts val="500"/>
              </a:spcBef>
              <a:buClr>
                <a:srgbClr val="000000"/>
              </a:buClr>
              <a:buSzPct val="100000"/>
              <a:buFont typeface="Arial" charset="0"/>
              <a:buChar char="•"/>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 Πιο συγκεκριμένα, ο σκοπός των οικονομικών καταστάσεων είναι η παροχή πληροφοριών σχετικά με την οικονομική θέση, την αποδοτικότητα και τις μεταβολές στην οικονομική θέση μιας επιχείρησης, που είναι χρήσιμες σε έναν ευρύτερο κύκλο χρηστών για να λάβουν οικονομικές αποφάσεις.</a:t>
            </a:r>
          </a:p>
          <a:p>
            <a:pPr marL="52388" indent="-52388" eaLnBrk="1" hangingPunct="1">
              <a:lnSpc>
                <a:spcPct val="110000"/>
              </a:lnSpc>
              <a:spcBef>
                <a:spcPts val="500"/>
              </a:spcBef>
              <a:buClr>
                <a:srgbClr val="000000"/>
              </a:buClr>
              <a:buSzPct val="100000"/>
              <a:buFont typeface="Arial" charset="0"/>
              <a:buChar char="•"/>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 Για να επιτύχουν τον σκοπό τους αυτόν, οι οικονομικές καταστάσεις, θα πρέπει να απεικονίζουν:</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1. τα περιουσιακά στοιχεία,</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2. τις υποχρεώσεις,</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3. τα ίδια κεφάλαια,</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4. τα έσοδα και τις δαπάνες, συμπεριλαμβανομένων των κερδών και ζημιών,</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5. άλλες μεταβολές των ιδίων κεφαλαίων και</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6. τις ταμειακές ροές.</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FD6E853-04DC-4B02-AD6A-A7B92EED7877}"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l-GR" altLang="en-US" sz="1200">
              <a:solidFill>
                <a:srgbClr val="898989"/>
              </a:solidFill>
            </a:endParaRPr>
          </a:p>
        </p:txBody>
      </p:sp>
      <p:sp>
        <p:nvSpPr>
          <p:cNvPr id="82947" name="Text Box 2"/>
          <p:cNvSpPr txBox="1">
            <a:spLocks noChangeArrowheads="1"/>
          </p:cNvSpPr>
          <p:nvPr/>
        </p:nvSpPr>
        <p:spPr bwMode="auto">
          <a:xfrm>
            <a:off x="395288" y="188913"/>
            <a:ext cx="8748712"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ΟΙΚΟΝΟΜΙΚΕΣ ΚΑΤΑΣΤΑΣΕΙΣ</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5843" name="Text Box 3"/>
          <p:cNvSpPr txBox="1">
            <a:spLocks noChangeArrowheads="1"/>
          </p:cNvSpPr>
          <p:nvPr/>
        </p:nvSpPr>
        <p:spPr bwMode="auto">
          <a:xfrm>
            <a:off x="250825" y="1125538"/>
            <a:ext cx="8893175" cy="5284787"/>
          </a:xfrm>
          <a:prstGeom prst="rect">
            <a:avLst/>
          </a:prstGeom>
          <a:noFill/>
          <a:ln w="9525" cap="flat">
            <a:noFill/>
            <a:round/>
            <a:headEnd/>
            <a:tailEnd/>
          </a:ln>
          <a:effectLst/>
        </p:spPr>
        <p:txBody>
          <a:bodyPr/>
          <a:lstStyle/>
          <a:p>
            <a:pPr marL="52388" indent="-52388" eaLnBrk="1" hangingPunct="1">
              <a:lnSpc>
                <a:spcPct val="110000"/>
              </a:lnSpc>
              <a:spcBef>
                <a:spcPts val="60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b="1" dirty="0">
                <a:solidFill>
                  <a:srgbClr val="000000"/>
                </a:solidFill>
                <a:latin typeface="Times New Roman" pitchFamily="16" charset="0"/>
                <a:ea typeface="Microsoft YaHei" charset="-122"/>
                <a:cs typeface="Arial" charset="0"/>
              </a:rPr>
              <a:t>Μια πλήρης σειρά οικονομικών καταστάσεων απαρτίζεται από:</a:t>
            </a:r>
          </a:p>
          <a:p>
            <a:pPr marL="52388" indent="-52388" eaLnBrk="1" hangingPunct="1">
              <a:lnSpc>
                <a:spcPct val="110000"/>
              </a:lnSpc>
              <a:spcBef>
                <a:spcPts val="60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endParaRPr lang="el-GR" sz="2400" b="1" dirty="0">
              <a:solidFill>
                <a:srgbClr val="000000"/>
              </a:solidFill>
              <a:latin typeface="Times New Roman" pitchFamily="16" charset="0"/>
              <a:ea typeface="Microsoft YaHei" charset="-122"/>
              <a:cs typeface="Arial" charset="0"/>
            </a:endParaRP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1. τον ισολογισμό,</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2. την κατάσταση λογαριασμού αποτελεσμάτων,</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3. την κατάσταση μεταβολών των ίδιων κεφαλαίων,</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4. την κατάσταση ταμειακών ροών (βλ. παρακάτω ΔΛΠ 7) και</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5. τις σημειώσεις που περιλαμβάνουν περίληψη των σημαντικών λογιστικών πολιτικών και άλλες επεξηγηματικές σημειώσεις.</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316075B-58E7-4D58-907A-9A0E2E242165}"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33</a:t>
            </a:fld>
            <a:endParaRPr lang="el-GR" altLang="en-US" sz="1200">
              <a:solidFill>
                <a:srgbClr val="898989"/>
              </a:solidFill>
            </a:endParaRPr>
          </a:p>
        </p:txBody>
      </p:sp>
      <p:sp>
        <p:nvSpPr>
          <p:cNvPr id="83971" name="Text Box 2"/>
          <p:cNvSpPr txBox="1">
            <a:spLocks noChangeArrowheads="1"/>
          </p:cNvSpPr>
          <p:nvPr/>
        </p:nvSpPr>
        <p:spPr bwMode="auto">
          <a:xfrm>
            <a:off x="633413" y="188913"/>
            <a:ext cx="8510587"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ΙΣΟΛΟΓΙΣΜΟΣ (1/3)</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6867" name="Text Box 3"/>
          <p:cNvSpPr txBox="1">
            <a:spLocks noChangeArrowheads="1"/>
          </p:cNvSpPr>
          <p:nvPr/>
        </p:nvSpPr>
        <p:spPr bwMode="auto">
          <a:xfrm>
            <a:off x="539750" y="1169988"/>
            <a:ext cx="8785225" cy="5688012"/>
          </a:xfrm>
          <a:prstGeom prst="rect">
            <a:avLst/>
          </a:prstGeom>
          <a:noFill/>
          <a:ln w="9525" cap="flat">
            <a:noFill/>
            <a:round/>
            <a:headEnd/>
            <a:tailEnd/>
          </a:ln>
          <a:effectLst/>
        </p:spPr>
        <p:txBody>
          <a:bodyPr/>
          <a:lstStyle/>
          <a:p>
            <a:pPr marL="52388" indent="-52388" eaLnBrk="1" hangingPunct="1">
              <a:lnSpc>
                <a:spcPct val="80000"/>
              </a:lnSpc>
              <a:spcBef>
                <a:spcPts val="55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Ο ισολογισμός περιλαμβάνει ενδεικτικά τα ακόλουθα κονδύλια: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 ενσώματα πάγια,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2. επενδύσεις σε ακίνητα,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3. άυλα περιουσιακά στοιχεία,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4. χρηματοοικονομικά περιουσιακά στοιχεία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5. βιολογικά περιουσιακά στοιχεία, </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7. αποθέματα,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8. εμπορικές και λοιπές απαιτήσεις,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9. ταμειακά διαθέσιμα και ταμειακά ισοδύναμα,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10. εκδοθέν κεφάλαιο και αποθεματικά.</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11. προβλέψεις,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12. εμπορικοί και λοιποί πληρωτέοι λογαριασμοί,</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13. χρηματοοικονομικές υποχρεώσεις,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14. υποχρεώσεις και περιουσιακά στοιχεία για τρέχοντα φόρο (</a:t>
            </a:r>
            <a:r>
              <a:rPr lang="el-GR" sz="2200" dirty="0" err="1">
                <a:solidFill>
                  <a:srgbClr val="000000"/>
                </a:solidFill>
                <a:latin typeface="Times New Roman" pitchFamily="16" charset="0"/>
                <a:ea typeface="Microsoft YaHei" charset="-122"/>
                <a:cs typeface="Arial" charset="0"/>
              </a:rPr>
              <a:t>σχ.ΔΛΠ</a:t>
            </a:r>
            <a:r>
              <a:rPr lang="el-GR" sz="2200" dirty="0">
                <a:solidFill>
                  <a:srgbClr val="000000"/>
                </a:solidFill>
                <a:latin typeface="Times New Roman" pitchFamily="16" charset="0"/>
                <a:ea typeface="Microsoft YaHei" charset="-122"/>
                <a:cs typeface="Arial" charset="0"/>
              </a:rPr>
              <a:t> 12),</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15. αναβαλλόμενες φορολογικές υποχρεώσεις και αναβαλλόμενα φορολογικά περιουσιακά στοιχεία (σχ. ΔΛΠ 12).</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0" y="1341438"/>
            <a:ext cx="8915400" cy="5111750"/>
          </a:xfrm>
          <a:prstGeom prst="rect">
            <a:avLst/>
          </a:prstGeom>
          <a:noFill/>
          <a:ln w="9525" cap="flat">
            <a:noFill/>
            <a:round/>
            <a:headEnd/>
            <a:tailEnd/>
          </a:ln>
          <a:effectLst/>
        </p:spPr>
        <p:txBody>
          <a:bodyPr/>
          <a:lstStyle/>
          <a:p>
            <a:pPr marL="341313" indent="-341313" algn="just" eaLnBrk="1" hangingPunct="1">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b="1" dirty="0">
                <a:solidFill>
                  <a:srgbClr val="000000"/>
                </a:solidFill>
                <a:latin typeface="Times New Roman" pitchFamily="16" charset="0"/>
                <a:ea typeface="Microsoft YaHei" charset="-122"/>
                <a:cs typeface="Arial" charset="0"/>
              </a:rPr>
              <a:t>ΚΥΚΛΟΦΟΡΟΥΝ ΕΝΕΡΓΗΤΙΚΟ</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Ένα περιουσιακό στοιχείο κατατάσσεται ως κυκλοφοριακό όταν: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α) αναμένεται να ρευστοποιηθεί ή κατέχεται για πώληση ή ανάλωση κατά τη συνήθη πορεία του κύκλου εκμετάλλευσης,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β) κατέχεται για εμπορικούς σκοπούς ή για βραχύ χρόνο και αναμένεται να ρευστοποιηθεί μέσα σε 12 μήνες από την ημερομηνία του Ισολογισμού,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γ) αποτελεί ταμειακά διαθέσιμα ή ισοδύναμα χωρίς περιορισμούς στη χρήση τους. </a:t>
            </a:r>
          </a:p>
          <a:p>
            <a:pPr marL="341313" indent="-341313" algn="just" eaLnBrk="1" hangingPunct="1">
              <a:spcBef>
                <a:spcPts val="600"/>
              </a:spcBef>
              <a:buClr>
                <a:srgbClr val="000000"/>
              </a:buClr>
              <a:buSzPct val="100000"/>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sz="2400" dirty="0">
              <a:solidFill>
                <a:srgbClr val="000000"/>
              </a:solidFill>
              <a:latin typeface="Times New Roman" pitchFamily="16" charset="0"/>
              <a:ea typeface="Microsoft YaHei" charset="-122"/>
              <a:cs typeface="Arial" charset="0"/>
            </a:endParaRPr>
          </a:p>
          <a:p>
            <a:pPr marL="341313" indent="-341313" algn="just" eaLnBrk="1" hangingPunct="1">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b="1" dirty="0">
                <a:solidFill>
                  <a:srgbClr val="000000"/>
                </a:solidFill>
                <a:latin typeface="Times New Roman" pitchFamily="16" charset="0"/>
                <a:ea typeface="Microsoft YaHei" charset="-122"/>
                <a:cs typeface="Arial" charset="0"/>
              </a:rPr>
              <a:t>ΜΗ ΚΥΚΛΟΦΟΡΟΥΝ ΕΝΕΡΓΗΤΙΚΟ</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Όλα τα υπόλοιπα περιουσιακά στοιχεία</a:t>
            </a:r>
            <a:r>
              <a:rPr lang="en-GB"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πρέπει να κατατάσσονται ως μη κυκλοφορούντα.</a:t>
            </a:r>
          </a:p>
        </p:txBody>
      </p:sp>
      <p:sp>
        <p:nvSpPr>
          <p:cNvPr id="84995" name="Rectangle 2"/>
          <p:cNvSpPr>
            <a:spLocks noChangeArrowheads="1"/>
          </p:cNvSpPr>
          <p:nvPr/>
        </p:nvSpPr>
        <p:spPr bwMode="auto">
          <a:xfrm>
            <a:off x="633413" y="188913"/>
            <a:ext cx="8510587"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ΔΛΠ 1: ΙΣΟΛΟΓΙΣΜΟΣ (2/3)</a:t>
            </a:r>
            <a:br>
              <a:rPr lang="el-GR" altLang="en-US" sz="4000" b="1">
                <a:solidFill>
                  <a:srgbClr val="000000"/>
                </a:solidFill>
                <a:latin typeface="Times New Roman" pitchFamily="18" charset="0"/>
                <a:cs typeface="Times New Roman" pitchFamily="18" charset="0"/>
              </a:rPr>
            </a:br>
            <a:endParaRPr lang="el-GR" altLang="en-US" sz="40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0" y="1412875"/>
            <a:ext cx="8748713" cy="5111750"/>
          </a:xfrm>
          <a:prstGeom prst="rect">
            <a:avLst/>
          </a:prstGeom>
          <a:noFill/>
          <a:ln w="9525" cap="flat">
            <a:noFill/>
            <a:round/>
            <a:headEnd/>
            <a:tailEnd/>
          </a:ln>
          <a:effectLst/>
        </p:spPr>
        <p:txBody>
          <a:bodyPr/>
          <a:lstStyle/>
          <a:p>
            <a:pPr marL="176213" indent="-176213" algn="just" eaLnBrk="1" hangingPunct="1">
              <a:lnSpc>
                <a:spcPct val="90000"/>
              </a:lnSpc>
              <a:spcBef>
                <a:spcPts val="600"/>
              </a:spcBef>
              <a:buClr>
                <a:srgbClr val="000000"/>
              </a:buClr>
              <a:buSzPct val="100000"/>
              <a:buFont typeface="Wingdings" charset="2"/>
              <a:buChar char=""/>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b="1" dirty="0">
                <a:solidFill>
                  <a:srgbClr val="000000"/>
                </a:solidFill>
                <a:latin typeface="Times New Roman" pitchFamily="16" charset="0"/>
                <a:ea typeface="Microsoft YaHei" charset="-122"/>
                <a:cs typeface="Arial" charset="0"/>
              </a:rPr>
              <a:t>    ΒΡΑΧΥΠΡΟΘΕΣΜΕΣ ΥΠΟΧΡΕΩΣΕΙΣ</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 </a:t>
            </a:r>
            <a:r>
              <a:rPr lang="en-US"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Μια υποχρέωση κατατάσσεται ως βραχυπρόθεσμη όταν: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α) αναμένεται να διακανονιστεί κατά την κανονική πορεία του κύκλου εκμετάλλευσης της οικονομικής οντότητας,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β) κατέχεται κυρίως για εμπορικούς σκοπούς,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γ) αναμένεται να διακανονιστεί εντός δώδεκα μηνών από την ημερομηνία του ισολογισμού ή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δ) η οικονομική οντότητα δεν κατέχει ανεπιφύλακτο δικαίωμα αναβολής του διακανονισμού για τουλάχιστον δώδεκα μήνες μετά την ημερομηνία του ισολογισμού.</a:t>
            </a:r>
          </a:p>
          <a:p>
            <a:pPr marL="446088" lvl="1" indent="-88900" algn="just" eaLnBrk="1" hangingPunct="1">
              <a:lnSpc>
                <a:spcPct val="90000"/>
              </a:lnSpc>
              <a:spcBef>
                <a:spcPts val="600"/>
              </a:spcBef>
              <a:buClr>
                <a:srgbClr val="000000"/>
              </a:buClr>
              <a:buSzPct val="100000"/>
              <a:buFont typeface="Wingdings" charset="2"/>
              <a:buNone/>
              <a:tabLst>
                <a:tab pos="746125" algn="l"/>
                <a:tab pos="1660525" algn="l"/>
                <a:tab pos="2574925" algn="l"/>
                <a:tab pos="3489325" algn="l"/>
                <a:tab pos="4403725" algn="l"/>
                <a:tab pos="5318125" algn="l"/>
                <a:tab pos="6232525" algn="l"/>
                <a:tab pos="7146925" algn="l"/>
                <a:tab pos="8061325" algn="l"/>
                <a:tab pos="8975725" algn="l"/>
                <a:tab pos="9890125" algn="l"/>
              </a:tabLst>
              <a:defRPr/>
            </a:pPr>
            <a:endParaRPr lang="el-GR" sz="2400" dirty="0">
              <a:solidFill>
                <a:srgbClr val="000000"/>
              </a:solidFill>
              <a:latin typeface="Times New Roman" pitchFamily="16" charset="0"/>
              <a:ea typeface="Microsoft YaHei" charset="-122"/>
              <a:cs typeface="Arial" charset="0"/>
            </a:endParaRPr>
          </a:p>
          <a:p>
            <a:pPr marL="176213" indent="-176213" algn="just" eaLnBrk="1" hangingPunct="1">
              <a:lnSpc>
                <a:spcPct val="90000"/>
              </a:lnSpc>
              <a:spcBef>
                <a:spcPts val="600"/>
              </a:spcBef>
              <a:buClr>
                <a:srgbClr val="000000"/>
              </a:buClr>
              <a:buSzPct val="100000"/>
              <a:buFont typeface="Wingdings" charset="2"/>
              <a:buChar char=""/>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n-US" sz="2400" b="1" dirty="0">
                <a:solidFill>
                  <a:srgbClr val="000000"/>
                </a:solidFill>
                <a:latin typeface="Times New Roman" pitchFamily="16" charset="0"/>
                <a:ea typeface="Microsoft YaHei" charset="-122"/>
                <a:cs typeface="Arial" charset="0"/>
              </a:rPr>
              <a:t>   </a:t>
            </a:r>
            <a:r>
              <a:rPr lang="el-GR" sz="2400" b="1" dirty="0">
                <a:solidFill>
                  <a:srgbClr val="000000"/>
                </a:solidFill>
                <a:latin typeface="Times New Roman" pitchFamily="16" charset="0"/>
                <a:ea typeface="Microsoft YaHei" charset="-122"/>
                <a:cs typeface="Arial" charset="0"/>
              </a:rPr>
              <a:t>ΜΗ ΒΡΑΧΥΠΡΟΘΕΣΜΕΣ ΥΠΟΧΡΕΩΣΕΙΣ</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n-US"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 Όλες οι υπόλοιπες υποχρεώσεις πρέπει να κατατάσσονται ως μη βραχυπρόθεσμες.</a:t>
            </a:r>
          </a:p>
        </p:txBody>
      </p:sp>
      <p:sp>
        <p:nvSpPr>
          <p:cNvPr id="86019" name="Rectangle 2"/>
          <p:cNvSpPr>
            <a:spLocks noChangeArrowheads="1"/>
          </p:cNvSpPr>
          <p:nvPr/>
        </p:nvSpPr>
        <p:spPr bwMode="auto">
          <a:xfrm>
            <a:off x="633413" y="188913"/>
            <a:ext cx="8510587"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ΔΛΠ 1: ΙΣΟΛΟΓΙΣΜΟΣ (3/3)</a:t>
            </a:r>
            <a:br>
              <a:rPr lang="el-GR" altLang="en-US" sz="4000" b="1">
                <a:solidFill>
                  <a:srgbClr val="000000"/>
                </a:solidFill>
                <a:latin typeface="Times New Roman" pitchFamily="18" charset="0"/>
                <a:cs typeface="Times New Roman" pitchFamily="18" charset="0"/>
              </a:rPr>
            </a:br>
            <a:endParaRPr lang="el-GR" altLang="en-US" sz="40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79388" y="1196975"/>
            <a:ext cx="8569325" cy="5327650"/>
          </a:xfrm>
          <a:prstGeom prst="rect">
            <a:avLst/>
          </a:prstGeom>
          <a:noFill/>
          <a:ln w="9525" cap="flat">
            <a:noFill/>
            <a:round/>
            <a:headEnd/>
            <a:tailEnd/>
          </a:ln>
          <a:effectLst/>
        </p:spPr>
        <p:txBody>
          <a:bodyPr/>
          <a:lstStyle/>
          <a:p>
            <a:pPr marL="441325" indent="-441325" algn="just" eaLnBrk="1" hangingPunct="1">
              <a:lnSpc>
                <a:spcPct val="90000"/>
              </a:lnSpc>
              <a:spcBef>
                <a:spcPts val="600"/>
              </a:spcBef>
              <a:buClr>
                <a:srgbClr val="000000"/>
              </a:buClr>
              <a:buSzPct val="100000"/>
              <a:buFont typeface="Wingdings" charset="2"/>
              <a:buChar char=""/>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Η κατάσταση αποτελεσμάτων χρήσης θα πρέπει να παρουσιάζει κάθε στοιχείο των εσόδων και των εξόδων, τα οποία θα πρέπει να περιλαμβάνονται στο κέρδος ή τη ζημία (εκτός αν κάποιο Πρότυπο ή Διερμηνεία απαιτεί διαφορετικά). </a:t>
            </a:r>
          </a:p>
          <a:p>
            <a:pPr marL="441325" indent="-441325" algn="just" eaLnBrk="1" hangingPunct="1">
              <a:lnSpc>
                <a:spcPct val="90000"/>
              </a:lnSpc>
              <a:spcBef>
                <a:spcPts val="600"/>
              </a:spcBef>
              <a:buClr>
                <a:srgbClr val="000000"/>
              </a:buClr>
              <a:buSzPct val="100000"/>
              <a:buFont typeface="Wingdings" charset="2"/>
              <a:buChar char=""/>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Η κατάσταση αποτελεσμάτων περιλαμβάνει, κατ’ ελάχιστον, συγκεκριμένα κονδύλια που παρουσιάζουν τα ακόλουθα ποσά για την περίοδο:</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1. έσοδα,</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2. χρηματοοικονομικά κόστη,</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3. κέρδη ή ζημίες από συγγενείς επιχειρήσεις &amp; κοινοπραξίες,</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4. έξοδο φόρου,</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5. κέρδη ή ζημίες από διακοπείσες δραστηριότητες</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6. κέρδος ή ζημία της παρουσιαζόμενης περιόδου</a:t>
            </a:r>
          </a:p>
        </p:txBody>
      </p:sp>
      <p:sp>
        <p:nvSpPr>
          <p:cNvPr id="87043"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ΚΑΤΑΣΤΑΣΗ ΑΠΟΤΕΛΕΣΜΑΤΩΝ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Text Box 1"/>
          <p:cNvSpPr txBox="1">
            <a:spLocks noChangeArrowheads="1"/>
          </p:cNvSpPr>
          <p:nvPr/>
        </p:nvSpPr>
        <p:spPr bwMode="auto">
          <a:xfrm>
            <a:off x="457200" y="1268413"/>
            <a:ext cx="8458200" cy="5360987"/>
          </a:xfrm>
          <a:prstGeom prst="rect">
            <a:avLst/>
          </a:prstGeom>
          <a:noFill/>
          <a:ln w="9525" cap="flat">
            <a:noFill/>
            <a:round/>
            <a:headEnd/>
            <a:tailEnd/>
          </a:ln>
          <a:effectLst/>
        </p:spPr>
        <p:txBody>
          <a:bodyPr/>
          <a:lstStyle/>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Η Κατάσταση Μεταβολών Ιδίων Κεφαλαίων εμφανίζει πληροφορίες όπως: όλα τα κέρδη και τις ζημίες μιας περιόδου (συμπεριλαμβανομένων και εκείνων που αναγνωρίζονται κατευθείαν στα Ιδία Κεφάλαια)</a:t>
            </a:r>
            <a:r>
              <a:rPr lang="en-US" sz="2400" dirty="0">
                <a:solidFill>
                  <a:srgbClr val="000000"/>
                </a:solidFill>
                <a:latin typeface="Times New Roman" pitchFamily="16" charset="0"/>
                <a:ea typeface="Microsoft YaHei" charset="-122"/>
                <a:cs typeface="Arial" charset="0"/>
              </a:rPr>
              <a:t>,</a:t>
            </a:r>
            <a:r>
              <a:rPr lang="el-GR" sz="2400" dirty="0">
                <a:solidFill>
                  <a:srgbClr val="000000"/>
                </a:solidFill>
                <a:latin typeface="Times New Roman" pitchFamily="16" charset="0"/>
                <a:ea typeface="Microsoft YaHei" charset="-122"/>
                <a:cs typeface="Arial" charset="0"/>
              </a:rPr>
              <a:t> καθώς και οι λοιπές μεταβολές στην οικονομική θέση της επιχείρησης μεταξύ του τρέχοντος Ισολογισμού και του προηγούμενου. </a:t>
            </a:r>
          </a:p>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Η Κατάσταση μεταβολών Ιδίων Κεφαλαίων πρέπει να παρουσιάζει </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α) το καθαρό κέρδος ή τη ζημία της χρήσης,</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β) κάθε έσοδο και έξοδο, κέρδος ή ζημία, που όπως απαιτείται από άλλα Πρότυπα καταχωρείται κατευθείαν στα ίδια κεφάλαια και το σύνολο αυτών των στοιχείων,</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γ) τη σωρευτική επίδραση των μεταβολών στις λογιστικές μεθόδους και των διορθώσεων βασικών λαθών που αντιμετωπίσθηκαν σύμφωνα με το ΔΛΠ 8</a:t>
            </a:r>
            <a:r>
              <a:rPr lang="en-US" sz="2400" dirty="0">
                <a:solidFill>
                  <a:srgbClr val="000000"/>
                </a:solidFill>
                <a:latin typeface="Times New Roman" pitchFamily="16" charset="0"/>
                <a:ea typeface="Microsoft YaHei" charset="-122"/>
                <a:cs typeface="Arial" charset="0"/>
              </a:rPr>
              <a:t>.</a:t>
            </a:r>
          </a:p>
        </p:txBody>
      </p:sp>
      <p:sp>
        <p:nvSpPr>
          <p:cNvPr id="88067"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ΚΑΤΑΣΤΑΣΗ ΜΕΤΑΒΟΛΩΝ ΙΔΙΩΝ ΚΕΦΑΛΑΙΩΝ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179388" y="1484313"/>
            <a:ext cx="8964612" cy="4824412"/>
          </a:xfrm>
          <a:prstGeom prst="rect">
            <a:avLst/>
          </a:prstGeom>
          <a:noFill/>
          <a:ln w="9525" cap="flat">
            <a:noFill/>
            <a:round/>
            <a:headEnd/>
            <a:tailEnd/>
          </a:ln>
          <a:effectLst/>
        </p:spPr>
        <p:txBody>
          <a:bodyPr/>
          <a:lstStyle/>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Κάθε στοιχείο στον ισολογισμό, στην κατάσταση λογαριασμού αποτελεσμάτων, στην κατάσταση μεταβολών ίδιων κεφαλαίων ή στην κατάσταση ταμειακών ροών θα πρέπει να παραπέμπει σε οποιαδήποτε σχετική πληροφορία των σημειώσεων. </a:t>
            </a:r>
          </a:p>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Οι πληροφορίες στις Σημειώσεις θα πρέπει να εμπεριέχουν: </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α) δήλωση συμμόρφωσης με τα ΔΛΠ,</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β) περίληψη σημαντικών λογιστικών πολιτικών που εφαρμόστηκαν,</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γ) επεξηγηματικές ή συμπληρωματικές πληροφορίες για στοιχεία που παρουσιάζονται στον πίνακα κάθε μιας από τις οικονομικές καταστάσεις,</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δ) άλλες γνωστοποιήσεις, όπως οι ενδεχόμενες υποχρεώσεις, οι μη αναγνωρισμένες συμβατικές δεσμεύσεις και οι μη χρηματοοικονομικές γνωστοποιήσεις, όπως οι στόχοι της οικονομικής οντότητας αναφορικά με τις πολιτικές και τη διαχείριση του χρηματοοικονομικού κινδύνου. </a:t>
            </a:r>
          </a:p>
        </p:txBody>
      </p:sp>
      <p:sp>
        <p:nvSpPr>
          <p:cNvPr id="89091"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ΔΛΠ 1: ΣΗΜΕΙΩΣΕΙΣ</a:t>
            </a:r>
            <a:r>
              <a:rPr lang="en-GB" altLang="en-US" sz="3200" b="1">
                <a:solidFill>
                  <a:srgbClr val="000000"/>
                </a:solidFill>
                <a:latin typeface="Times New Roman" pitchFamily="18" charset="0"/>
                <a:cs typeface="Times New Roman" pitchFamily="18" charset="0"/>
              </a:rPr>
              <a:t> </a:t>
            </a:r>
            <a:r>
              <a:rPr lang="el-GR" altLang="en-US" sz="3200" b="1">
                <a:solidFill>
                  <a:srgbClr val="000000"/>
                </a:solidFill>
                <a:latin typeface="Times New Roman" pitchFamily="18" charset="0"/>
                <a:cs typeface="Times New Roman" pitchFamily="18" charset="0"/>
              </a:rPr>
              <a:t>ΕΠΙ ΤΩΝ ΟΙΚΟΝΟΜΙΚΩΝ ΚΑΤΑΣΤΑΣΕΩΝ</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6" name="Text Box 1"/>
          <p:cNvSpPr txBox="1">
            <a:spLocks noChangeArrowheads="1"/>
          </p:cNvSpPr>
          <p:nvPr/>
        </p:nvSpPr>
        <p:spPr bwMode="auto">
          <a:xfrm>
            <a:off x="3124200" y="6356350"/>
            <a:ext cx="2895600" cy="365125"/>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A2082C9-1150-423A-84FE-75B6490AC61A}" type="slidenum">
              <a:rPr lang="en-US" altLang="en-US" sz="1200">
                <a:solidFill>
                  <a:srgbClr val="898989"/>
                </a:solidFill>
                <a:latin typeface="Times New Roman" pitchFamily="18" charset="0"/>
                <a:cs typeface="Times New Roman" pitchFamily="18" charset="0"/>
              </a:rPr>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39</a:t>
            </a:fld>
            <a:endParaRPr lang="en-US" altLang="en-US" sz="1200">
              <a:solidFill>
                <a:srgbClr val="898989"/>
              </a:solidFill>
              <a:latin typeface="Times New Roman" pitchFamily="18" charset="0"/>
              <a:cs typeface="Times New Roman" pitchFamily="18" charset="0"/>
            </a:endParaRPr>
          </a:p>
        </p:txBody>
      </p:sp>
      <p:sp>
        <p:nvSpPr>
          <p:cNvPr id="53250" name="Text Box 2"/>
          <p:cNvSpPr txBox="1">
            <a:spLocks noChangeArrowheads="1"/>
          </p:cNvSpPr>
          <p:nvPr/>
        </p:nvSpPr>
        <p:spPr bwMode="auto">
          <a:xfrm>
            <a:off x="827088" y="476250"/>
            <a:ext cx="8316912" cy="1143000"/>
          </a:xfrm>
          <a:prstGeom prst="rect">
            <a:avLst/>
          </a:prstGeom>
          <a:noFill/>
          <a:ln w="9525" cap="flat">
            <a:noFill/>
            <a:round/>
            <a:headEnd/>
            <a:tailEnd/>
          </a:ln>
          <a:effectLst/>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8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I</a:t>
            </a:r>
            <a:r>
              <a:rPr lang="en-US" sz="28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AS</a:t>
            </a:r>
            <a:r>
              <a:rPr lang="el-GR" sz="28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 2 </a:t>
            </a:r>
            <a:r>
              <a:rPr lang="en-US" sz="28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 </a:t>
            </a:r>
            <a:r>
              <a:rPr lang="el-GR" sz="28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Αποθέματα</a:t>
            </a:r>
            <a:r>
              <a:rPr lang="el-GR" sz="3600" b="1">
                <a:solidFill>
                  <a:srgbClr val="000000"/>
                </a:solidFill>
                <a:effectLst>
                  <a:outerShdw blurRad="38100" dist="38100" dir="2700000" algn="tl">
                    <a:srgbClr val="C0C0C0"/>
                  </a:outerShdw>
                </a:effectLst>
                <a:latin typeface="Times New Roman" pitchFamily="16" charset="0"/>
                <a:ea typeface="+mn-ea"/>
                <a:cs typeface="Times New Roman" pitchFamily="16" charset="0"/>
              </a:rPr>
              <a:t> </a:t>
            </a:r>
          </a:p>
        </p:txBody>
      </p:sp>
      <p:graphicFrame>
        <p:nvGraphicFramePr>
          <p:cNvPr id="3074" name="Object 3"/>
          <p:cNvGraphicFramePr>
            <a:graphicFrameLocks noChangeAspect="1"/>
          </p:cNvGraphicFramePr>
          <p:nvPr/>
        </p:nvGraphicFramePr>
        <p:xfrm>
          <a:off x="4427538" y="3213100"/>
          <a:ext cx="4419600" cy="3200400"/>
        </p:xfrm>
        <a:graphic>
          <a:graphicData uri="http://schemas.openxmlformats.org/presentationml/2006/ole">
            <p:oleObj spid="_x0000_s3074" r:id="rId4" imgW="3248176" imgH="3928431" progId="">
              <p:embed/>
            </p:oleObj>
          </a:graphicData>
        </a:graphic>
      </p:graphicFrame>
      <p:sp>
        <p:nvSpPr>
          <p:cNvPr id="53252" name="Text Box 4"/>
          <p:cNvSpPr txBox="1">
            <a:spLocks noChangeArrowheads="1"/>
          </p:cNvSpPr>
          <p:nvPr/>
        </p:nvSpPr>
        <p:spPr bwMode="auto">
          <a:xfrm rot="180000">
            <a:off x="4787900" y="3282950"/>
            <a:ext cx="1201738" cy="398463"/>
          </a:xfrm>
          <a:prstGeom prst="rect">
            <a:avLst/>
          </a:prstGeom>
          <a:noFill/>
          <a:ln w="9525" cap="flat">
            <a:noFill/>
            <a:round/>
            <a:headEnd/>
            <a:tailEnd/>
          </a:ln>
          <a:effectLst/>
        </p:spPr>
        <p:txBody>
          <a:bodyPr lIns="90000" tIns="46800" rIns="90000" bIns="46800">
            <a:spAutoFit/>
          </a:bodyPr>
          <a:lstStyle/>
          <a:p>
            <a:pPr eaLnBrk="1" hangingPunct="1">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808080"/>
                </a:solidFill>
                <a:effectLst>
                  <a:outerShdw blurRad="38100" dist="38100" dir="2700000" algn="tl">
                    <a:srgbClr val="C0C0C0"/>
                  </a:outerShdw>
                </a:effectLst>
                <a:latin typeface="Times New Roman" pitchFamily="16" charset="0"/>
                <a:ea typeface="+mn-ea"/>
                <a:cs typeface="Times New Roman" pitchFamily="16" charset="0"/>
              </a:rPr>
              <a:t>Κόστος </a:t>
            </a:r>
          </a:p>
        </p:txBody>
      </p:sp>
      <p:sp>
        <p:nvSpPr>
          <p:cNvPr id="53253" name="Text Box 5"/>
          <p:cNvSpPr txBox="1">
            <a:spLocks noChangeArrowheads="1"/>
          </p:cNvSpPr>
          <p:nvPr/>
        </p:nvSpPr>
        <p:spPr bwMode="auto">
          <a:xfrm>
            <a:off x="5435600" y="3573463"/>
            <a:ext cx="3468688" cy="398462"/>
          </a:xfrm>
          <a:prstGeom prst="rect">
            <a:avLst/>
          </a:prstGeom>
          <a:noFill/>
          <a:ln w="9525" cap="flat">
            <a:noFill/>
            <a:round/>
            <a:headEnd/>
            <a:tailEnd/>
          </a:ln>
          <a:effectLst/>
        </p:spPr>
        <p:txBody>
          <a:bodyPr lIns="90000" tIns="46800" rIns="90000" bIns="46800">
            <a:spAutoFit/>
          </a:bodyPr>
          <a:lstStyle/>
          <a:p>
            <a:pPr eaLnBrk="1" hangingPunct="1">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b="1">
                <a:solidFill>
                  <a:srgbClr val="808080"/>
                </a:solidFill>
                <a:effectLst>
                  <a:outerShdw blurRad="38100" dist="38100" dir="2700000" algn="tl">
                    <a:srgbClr val="C0C0C0"/>
                  </a:outerShdw>
                </a:effectLst>
                <a:latin typeface="Times New Roman" pitchFamily="16" charset="0"/>
                <a:ea typeface="+mn-ea"/>
                <a:cs typeface="Times New Roman" pitchFamily="16" charset="0"/>
              </a:rPr>
              <a:t>καθαρή ρευστοποιήσιμη αξία </a:t>
            </a:r>
          </a:p>
        </p:txBody>
      </p:sp>
      <p:sp>
        <p:nvSpPr>
          <p:cNvPr id="53254" name="Text Box 6"/>
          <p:cNvSpPr txBox="1">
            <a:spLocks noChangeArrowheads="1"/>
          </p:cNvSpPr>
          <p:nvPr/>
        </p:nvSpPr>
        <p:spPr bwMode="auto">
          <a:xfrm rot="120000">
            <a:off x="7019925" y="4292600"/>
            <a:ext cx="1600200" cy="460375"/>
          </a:xfrm>
          <a:prstGeom prst="rect">
            <a:avLst/>
          </a:prstGeom>
          <a:noFill/>
          <a:ln w="9525" cap="flat">
            <a:noFill/>
            <a:round/>
            <a:headEnd/>
            <a:tailEnd/>
          </a:ln>
          <a:effectLst/>
        </p:spPr>
        <p:txBody>
          <a:bodyPr lIns="90000" tIns="46800" rIns="90000" bIns="46800">
            <a:spAutoFit/>
          </a:bodyPr>
          <a:lstStyle/>
          <a:p>
            <a:pPr algn="ct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400" b="1">
                <a:solidFill>
                  <a:srgbClr val="808080"/>
                </a:solidFill>
                <a:effectLst>
                  <a:outerShdw blurRad="38100" dist="38100" dir="2700000" algn="tl">
                    <a:srgbClr val="C0C0C0"/>
                  </a:outerShdw>
                </a:effectLst>
                <a:latin typeface="Times New Roman" pitchFamily="16" charset="0"/>
                <a:ea typeface="+mn-ea"/>
                <a:cs typeface="Times New Roman" pitchFamily="16" charset="0"/>
              </a:rPr>
              <a:t> </a:t>
            </a:r>
          </a:p>
        </p:txBody>
      </p:sp>
      <p:sp>
        <p:nvSpPr>
          <p:cNvPr id="53255" name="Text Box 7"/>
          <p:cNvSpPr txBox="1">
            <a:spLocks noChangeArrowheads="1"/>
          </p:cNvSpPr>
          <p:nvPr/>
        </p:nvSpPr>
        <p:spPr bwMode="auto">
          <a:xfrm rot="21360000">
            <a:off x="5076825" y="4724400"/>
            <a:ext cx="1219200" cy="460375"/>
          </a:xfrm>
          <a:prstGeom prst="rect">
            <a:avLst/>
          </a:prstGeom>
          <a:noFill/>
          <a:ln w="9525" cap="flat">
            <a:noFill/>
            <a:round/>
            <a:headEnd/>
            <a:tailEnd/>
          </a:ln>
          <a:effectLst/>
        </p:spPr>
        <p:txBody>
          <a:bodyPr lIns="90000" tIns="46800" rIns="90000" bIns="46800">
            <a:spAutoFit/>
          </a:bodyPr>
          <a:lstStyle/>
          <a:p>
            <a:pP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400" b="1">
                <a:solidFill>
                  <a:srgbClr val="808080"/>
                </a:solidFill>
                <a:effectLst>
                  <a:outerShdw blurRad="38100" dist="38100" dir="2700000" algn="tl">
                    <a:srgbClr val="C0C0C0"/>
                  </a:outerShdw>
                </a:effectLst>
                <a:latin typeface="Times New Roman" pitchFamily="16" charset="0"/>
                <a:ea typeface="+mn-ea"/>
                <a:cs typeface="Times New Roman" pitchFamily="16" charset="0"/>
              </a:rPr>
              <a:t>FIFO </a:t>
            </a:r>
          </a:p>
        </p:txBody>
      </p:sp>
      <p:pic>
        <p:nvPicPr>
          <p:cNvPr id="3082" name="Picture 8"/>
          <p:cNvPicPr>
            <a:picLocks noChangeAspect="1" noChangeArrowheads="1"/>
          </p:cNvPicPr>
          <p:nvPr/>
        </p:nvPicPr>
        <p:blipFill>
          <a:blip r:embed="rId5"/>
          <a:srcRect/>
          <a:stretch>
            <a:fillRect/>
          </a:stretch>
        </p:blipFill>
        <p:spPr bwMode="auto">
          <a:xfrm>
            <a:off x="1190625" y="3962400"/>
            <a:ext cx="1857375" cy="2514600"/>
          </a:xfrm>
          <a:prstGeom prst="rect">
            <a:avLst/>
          </a:prstGeom>
          <a:noFill/>
          <a:ln w="9525">
            <a:noFill/>
            <a:round/>
            <a:headEnd/>
            <a:tailEnd/>
          </a:ln>
        </p:spPr>
      </p:pic>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1042988" y="0"/>
            <a:ext cx="7772400" cy="83661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ea typeface="ＭＳ Ｐゴシック" pitchFamily="34" charset="-128"/>
              </a:rPr>
              <a:t>Δομή του </a:t>
            </a:r>
            <a:r>
              <a:rPr lang="en-US" altLang="en-US" sz="3600" b="1">
                <a:solidFill>
                  <a:srgbClr val="000000"/>
                </a:solidFill>
                <a:latin typeface="Times New Roman" pitchFamily="18" charset="0"/>
                <a:ea typeface="ＭＳ Ｐゴシック" pitchFamily="34" charset="-128"/>
              </a:rPr>
              <a:t>IFRS Foundation</a:t>
            </a:r>
          </a:p>
        </p:txBody>
      </p:sp>
      <p:sp>
        <p:nvSpPr>
          <p:cNvPr id="54275" name="Text Box 2"/>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D41A74B-885C-4560-8B2D-0FD1A7496D48}"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l-GR" altLang="en-US" sz="1200">
              <a:solidFill>
                <a:srgbClr val="898989"/>
              </a:solidFill>
              <a:latin typeface="Times New Roman" pitchFamily="18" charset="0"/>
              <a:cs typeface="Times New Roman" pitchFamily="18" charset="0"/>
            </a:endParaRPr>
          </a:p>
        </p:txBody>
      </p:sp>
      <p:grpSp>
        <p:nvGrpSpPr>
          <p:cNvPr id="54276" name="Group 3"/>
          <p:cNvGrpSpPr>
            <a:grpSpLocks/>
          </p:cNvGrpSpPr>
          <p:nvPr/>
        </p:nvGrpSpPr>
        <p:grpSpPr bwMode="auto">
          <a:xfrm>
            <a:off x="179388" y="1374775"/>
            <a:ext cx="8496300" cy="3402013"/>
            <a:chOff x="113" y="866"/>
            <a:chExt cx="5352" cy="2143"/>
          </a:xfrm>
        </p:grpSpPr>
        <p:sp>
          <p:nvSpPr>
            <p:cNvPr id="54282" name="Rectangle 4"/>
            <p:cNvSpPr>
              <a:spLocks noChangeArrowheads="1"/>
            </p:cNvSpPr>
            <p:nvPr/>
          </p:nvSpPr>
          <p:spPr bwMode="auto">
            <a:xfrm>
              <a:off x="1429" y="866"/>
              <a:ext cx="2720" cy="543"/>
            </a:xfrm>
            <a:prstGeom prst="rect">
              <a:avLst/>
            </a:prstGeom>
            <a:solidFill>
              <a:srgbClr val="C0504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Ίδρυμα (</a:t>
              </a:r>
              <a:r>
                <a:rPr lang="en-GB" altLang="en-US" b="1">
                  <a:solidFill>
                    <a:srgbClr val="000000"/>
                  </a:solidFill>
                  <a:latin typeface="Times New Roman" pitchFamily="18" charset="0"/>
                  <a:cs typeface="Times New Roman" pitchFamily="18" charset="0"/>
                </a:rPr>
                <a:t>IFRS Foundation</a:t>
              </a:r>
              <a:r>
                <a:rPr lang="el-GR" altLang="en-US" b="1">
                  <a:solidFill>
                    <a:srgbClr val="000000"/>
                  </a:solidFill>
                  <a:latin typeface="Times New Roman" pitchFamily="18" charset="0"/>
                  <a:cs typeface="Times New Roman" pitchFamily="18" charset="0"/>
                </a:rPr>
                <a:t>)</a:t>
              </a:r>
            </a:p>
            <a:p>
              <a:pPr eaLnBrk="1" hangingPunct="1">
                <a:spcBef>
                  <a:spcPts val="438"/>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22 </a:t>
              </a:r>
              <a:r>
                <a:rPr lang="el-GR" altLang="en-US" sz="1200">
                  <a:solidFill>
                    <a:srgbClr val="000000"/>
                  </a:solidFill>
                  <a:latin typeface="Times New Roman" pitchFamily="18" charset="0"/>
                  <a:cs typeface="Times New Roman" pitchFamily="18" charset="0"/>
                </a:rPr>
                <a:t>Θεματοφύλακες (</a:t>
              </a:r>
              <a:r>
                <a:rPr lang="en-GB" altLang="en-US" sz="1200">
                  <a:solidFill>
                    <a:srgbClr val="000000"/>
                  </a:solidFill>
                  <a:latin typeface="Times New Roman" pitchFamily="18" charset="0"/>
                  <a:cs typeface="Times New Roman" pitchFamily="18" charset="0"/>
                </a:rPr>
                <a:t>Trustees</a:t>
              </a:r>
              <a:r>
                <a:rPr lang="el-GR" altLang="en-US" sz="1200">
                  <a:solidFill>
                    <a:srgbClr val="000000"/>
                  </a:solidFill>
                  <a:latin typeface="Times New Roman" pitchFamily="18" charset="0"/>
                  <a:cs typeface="Times New Roman" pitchFamily="18" charset="0"/>
                </a:rPr>
                <a:t>)</a:t>
              </a:r>
              <a:r>
                <a:rPr lang="en-GB" altLang="en-US" sz="1400">
                  <a:solidFill>
                    <a:srgbClr val="000000"/>
                  </a:solidFill>
                  <a:latin typeface="Times New Roman" pitchFamily="18" charset="0"/>
                  <a:cs typeface="Times New Roman" pitchFamily="18" charset="0"/>
                </a:rPr>
                <a:t> </a:t>
              </a:r>
            </a:p>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200">
                  <a:solidFill>
                    <a:srgbClr val="000000"/>
                  </a:solidFill>
                  <a:latin typeface="Times New Roman" pitchFamily="18" charset="0"/>
                  <a:cs typeface="Times New Roman" pitchFamily="18" charset="0"/>
                </a:rPr>
                <a:t>Διορίζει, επιβλέπει και βρίσκει  κεφάλαια</a:t>
              </a:r>
            </a:p>
          </p:txBody>
        </p:sp>
        <p:sp>
          <p:nvSpPr>
            <p:cNvPr id="54283" name="Rectangle 5"/>
            <p:cNvSpPr>
              <a:spLocks noChangeArrowheads="1"/>
            </p:cNvSpPr>
            <p:nvPr/>
          </p:nvSpPr>
          <p:spPr bwMode="auto">
            <a:xfrm>
              <a:off x="113" y="2045"/>
              <a:ext cx="1767" cy="543"/>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b="1">
                  <a:solidFill>
                    <a:srgbClr val="000000"/>
                  </a:solidFill>
                  <a:latin typeface="Times New Roman" pitchFamily="18" charset="0"/>
                  <a:cs typeface="Times New Roman" pitchFamily="18" charset="0"/>
                </a:rPr>
                <a:t>Συμβουλευτικό Συμβούλιο (</a:t>
              </a:r>
              <a:r>
                <a:rPr lang="en-GB" altLang="en-US" sz="1600" b="1">
                  <a:solidFill>
                    <a:srgbClr val="000000"/>
                  </a:solidFill>
                  <a:latin typeface="Times New Roman" pitchFamily="18" charset="0"/>
                  <a:cs typeface="Times New Roman" pitchFamily="18" charset="0"/>
                </a:rPr>
                <a:t>IFRS Advisory Council</a:t>
              </a:r>
              <a:r>
                <a:rPr lang="el-GR" altLang="en-US" sz="1600" b="1">
                  <a:solidFill>
                    <a:srgbClr val="000000"/>
                  </a:solidFill>
                  <a:latin typeface="Times New Roman" pitchFamily="18" charset="0"/>
                  <a:cs typeface="Times New Roman" pitchFamily="18" charset="0"/>
                </a:rPr>
                <a:t>)</a:t>
              </a: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30 </a:t>
              </a:r>
              <a:r>
                <a:rPr lang="el-GR" altLang="en-US" sz="1200">
                  <a:solidFill>
                    <a:srgbClr val="000000"/>
                  </a:solidFill>
                  <a:latin typeface="Times New Roman" pitchFamily="18" charset="0"/>
                  <a:cs typeface="Times New Roman" pitchFamily="18" charset="0"/>
                </a:rPr>
                <a:t>ή περισσότερα μέλη</a:t>
              </a:r>
            </a:p>
          </p:txBody>
        </p:sp>
        <p:sp>
          <p:nvSpPr>
            <p:cNvPr id="54284" name="Rectangle 6"/>
            <p:cNvSpPr>
              <a:spLocks noChangeArrowheads="1"/>
            </p:cNvSpPr>
            <p:nvPr/>
          </p:nvSpPr>
          <p:spPr bwMode="auto">
            <a:xfrm>
              <a:off x="2200" y="1682"/>
              <a:ext cx="2224" cy="591"/>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spcBef>
                  <a:spcPts val="213"/>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700" b="1">
                  <a:solidFill>
                    <a:srgbClr val="000000"/>
                  </a:solidFill>
                  <a:latin typeface="Times New Roman" pitchFamily="18" charset="0"/>
                  <a:cs typeface="Times New Roman" pitchFamily="18" charset="0"/>
                </a:rPr>
                <a:t>Συμβούλιο (</a:t>
              </a:r>
              <a:r>
                <a:rPr lang="en-GB" altLang="en-US" sz="1700" b="1">
                  <a:solidFill>
                    <a:srgbClr val="000000"/>
                  </a:solidFill>
                  <a:latin typeface="Times New Roman" pitchFamily="18" charset="0"/>
                  <a:cs typeface="Times New Roman" pitchFamily="18" charset="0"/>
                </a:rPr>
                <a:t>Board</a:t>
              </a:r>
              <a:r>
                <a:rPr lang="el-GR" altLang="en-US" sz="1700" b="1">
                  <a:solidFill>
                    <a:srgbClr val="000000"/>
                  </a:solidFill>
                  <a:latin typeface="Times New Roman" pitchFamily="18" charset="0"/>
                  <a:cs typeface="Times New Roman" pitchFamily="18" charset="0"/>
                </a:rPr>
                <a:t>)</a:t>
              </a:r>
              <a:r>
                <a:rPr lang="en-US" altLang="en-US" sz="1700" b="1">
                  <a:solidFill>
                    <a:srgbClr val="000000"/>
                  </a:solidFill>
                  <a:latin typeface="Times New Roman" pitchFamily="18" charset="0"/>
                  <a:cs typeface="Times New Roman" pitchFamily="18" charset="0"/>
                </a:rPr>
                <a:t> - IASB</a:t>
              </a:r>
              <a:endParaRPr lang="el-GR" altLang="en-US" sz="1700" b="1">
                <a:solidFill>
                  <a:srgbClr val="000000"/>
                </a:solidFill>
                <a:latin typeface="Times New Roman" pitchFamily="18" charset="0"/>
                <a:cs typeface="Times New Roman" pitchFamily="18" charset="0"/>
              </a:endParaRP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1</a:t>
              </a:r>
              <a:r>
                <a:rPr lang="en-US" altLang="en-US" sz="1200">
                  <a:solidFill>
                    <a:srgbClr val="000000"/>
                  </a:solidFill>
                  <a:latin typeface="Times New Roman" pitchFamily="18" charset="0"/>
                  <a:cs typeface="Times New Roman" pitchFamily="18" charset="0"/>
                </a:rPr>
                <a:t>4</a:t>
              </a:r>
              <a:r>
                <a:rPr lang="el-GR" altLang="en-US" sz="1200">
                  <a:solidFill>
                    <a:srgbClr val="000000"/>
                  </a:solidFill>
                  <a:latin typeface="Times New Roman" pitchFamily="18" charset="0"/>
                  <a:cs typeface="Times New Roman" pitchFamily="18" charset="0"/>
                </a:rPr>
                <a:t> μέλη</a:t>
              </a:r>
            </a:p>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200">
                  <a:solidFill>
                    <a:srgbClr val="000000"/>
                  </a:solidFill>
                  <a:latin typeface="Times New Roman" pitchFamily="18" charset="0"/>
                  <a:cs typeface="Times New Roman" pitchFamily="18" charset="0"/>
                </a:rPr>
                <a:t>Θέτει την τεχνική </a:t>
              </a:r>
              <a:r>
                <a:rPr lang="en-GB" altLang="en-US" sz="1200">
                  <a:solidFill>
                    <a:srgbClr val="000000"/>
                  </a:solidFill>
                  <a:latin typeface="Times New Roman" pitchFamily="18" charset="0"/>
                  <a:cs typeface="Times New Roman" pitchFamily="18" charset="0"/>
                </a:rPr>
                <a:t>agenda. </a:t>
              </a:r>
              <a:r>
                <a:rPr lang="el-GR" altLang="en-US" sz="1200">
                  <a:solidFill>
                    <a:srgbClr val="000000"/>
                  </a:solidFill>
                  <a:latin typeface="Times New Roman" pitchFamily="18" charset="0"/>
                  <a:cs typeface="Times New Roman" pitchFamily="18" charset="0"/>
                </a:rPr>
                <a:t>Εγκρίνει τα πρότυπα</a:t>
              </a:r>
              <a:r>
                <a:rPr lang="en-GB" altLang="en-US" sz="12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τα πρόχειρα έγγραφα (</a:t>
              </a:r>
              <a:r>
                <a:rPr lang="en-GB" altLang="en-US" sz="1200">
                  <a:solidFill>
                    <a:srgbClr val="000000"/>
                  </a:solidFill>
                  <a:latin typeface="Times New Roman" pitchFamily="18" charset="0"/>
                  <a:cs typeface="Times New Roman" pitchFamily="18" charset="0"/>
                </a:rPr>
                <a:t>exposure drafts</a:t>
              </a:r>
              <a:r>
                <a:rPr lang="el-GR" altLang="en-US" sz="1200">
                  <a:solidFill>
                    <a:srgbClr val="000000"/>
                  </a:solidFill>
                  <a:latin typeface="Times New Roman" pitchFamily="18" charset="0"/>
                  <a:cs typeface="Times New Roman" pitchFamily="18" charset="0"/>
                </a:rPr>
                <a:t>) και τις διερμηνείες</a:t>
              </a:r>
            </a:p>
          </p:txBody>
        </p:sp>
        <p:sp>
          <p:nvSpPr>
            <p:cNvPr id="54285" name="Rectangle 7"/>
            <p:cNvSpPr>
              <a:spLocks noChangeArrowheads="1"/>
            </p:cNvSpPr>
            <p:nvPr/>
          </p:nvSpPr>
          <p:spPr bwMode="auto">
            <a:xfrm>
              <a:off x="2971" y="2466"/>
              <a:ext cx="2494" cy="543"/>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b="1">
                  <a:solidFill>
                    <a:srgbClr val="000000"/>
                  </a:solidFill>
                  <a:latin typeface="Times New Roman" pitchFamily="18" charset="0"/>
                  <a:cs typeface="Times New Roman" pitchFamily="18" charset="0"/>
                </a:rPr>
                <a:t>Επιτροπή Διερμηνειών</a:t>
              </a:r>
              <a:r>
                <a:rPr lang="en-US" altLang="en-US" sz="1600" b="1">
                  <a:solidFill>
                    <a:srgbClr val="000000"/>
                  </a:solidFill>
                  <a:latin typeface="Times New Roman" pitchFamily="18" charset="0"/>
                  <a:cs typeface="Times New Roman" pitchFamily="18" charset="0"/>
                </a:rPr>
                <a:t> (IFRS interpretation Committee)</a:t>
              </a:r>
              <a:endParaRPr lang="el-GR" altLang="en-US" sz="1600" b="1">
                <a:solidFill>
                  <a:srgbClr val="000000"/>
                </a:solidFill>
                <a:latin typeface="Times New Roman" pitchFamily="18" charset="0"/>
                <a:cs typeface="Times New Roman" pitchFamily="18" charset="0"/>
              </a:endParaRP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14 </a:t>
              </a:r>
              <a:r>
                <a:rPr lang="el-GR" altLang="en-US" sz="1200">
                  <a:solidFill>
                    <a:srgbClr val="000000"/>
                  </a:solidFill>
                  <a:latin typeface="Times New Roman" pitchFamily="18" charset="0"/>
                  <a:cs typeface="Times New Roman" pitchFamily="18" charset="0"/>
                </a:rPr>
                <a:t>μέλη</a:t>
              </a:r>
            </a:p>
          </p:txBody>
        </p:sp>
        <p:cxnSp>
          <p:nvCxnSpPr>
            <p:cNvPr id="54286" name="AutoShape 8"/>
            <p:cNvCxnSpPr>
              <a:cxnSpLocks noChangeShapeType="1"/>
              <a:stCxn id="54282" idx="1"/>
            </p:cNvCxnSpPr>
            <p:nvPr/>
          </p:nvCxnSpPr>
          <p:spPr bwMode="auto">
            <a:xfrm flipH="1">
              <a:off x="792" y="1138"/>
              <a:ext cx="637" cy="907"/>
            </a:xfrm>
            <a:prstGeom prst="bentConnector3">
              <a:avLst>
                <a:gd name="adj1" fmla="val 61458"/>
              </a:avLst>
            </a:prstGeom>
            <a:noFill/>
            <a:ln w="28440" cap="sq">
              <a:solidFill>
                <a:srgbClr val="000000"/>
              </a:solidFill>
              <a:miter lim="800000"/>
              <a:headEnd/>
              <a:tailEnd type="triangle" w="med" len="med"/>
            </a:ln>
          </p:spPr>
        </p:cxnSp>
        <p:cxnSp>
          <p:nvCxnSpPr>
            <p:cNvPr id="54287" name="AutoShape 9"/>
            <p:cNvCxnSpPr>
              <a:cxnSpLocks noChangeShapeType="1"/>
              <a:stCxn id="54282" idx="3"/>
            </p:cNvCxnSpPr>
            <p:nvPr/>
          </p:nvCxnSpPr>
          <p:spPr bwMode="auto">
            <a:xfrm>
              <a:off x="4150" y="1138"/>
              <a:ext cx="566" cy="1327"/>
            </a:xfrm>
            <a:prstGeom prst="bentConnector3">
              <a:avLst>
                <a:gd name="adj1" fmla="val 62852"/>
              </a:avLst>
            </a:prstGeom>
            <a:noFill/>
            <a:ln w="28440" cap="sq">
              <a:solidFill>
                <a:srgbClr val="000000"/>
              </a:solidFill>
              <a:miter lim="800000"/>
              <a:headEnd/>
              <a:tailEnd type="triangle" w="med" len="med"/>
            </a:ln>
          </p:spPr>
        </p:cxnSp>
        <p:sp>
          <p:nvSpPr>
            <p:cNvPr id="54288" name="Line 10"/>
            <p:cNvSpPr>
              <a:spLocks noChangeShapeType="1"/>
            </p:cNvSpPr>
            <p:nvPr/>
          </p:nvSpPr>
          <p:spPr bwMode="auto">
            <a:xfrm>
              <a:off x="2336" y="2275"/>
              <a:ext cx="0" cy="631"/>
            </a:xfrm>
            <a:prstGeom prst="line">
              <a:avLst/>
            </a:prstGeom>
            <a:noFill/>
            <a:ln w="28440" cap="sq">
              <a:solidFill>
                <a:srgbClr val="000000"/>
              </a:solidFill>
              <a:miter lim="800000"/>
              <a:headEnd/>
              <a:tailEnd type="triangle" w="med" len="med"/>
            </a:ln>
          </p:spPr>
          <p:txBody>
            <a:bodyPr/>
            <a:lstStyle/>
            <a:p>
              <a:endParaRPr lang="el-GR"/>
            </a:p>
          </p:txBody>
        </p:sp>
        <p:sp>
          <p:nvSpPr>
            <p:cNvPr id="54289" name="Line 11"/>
            <p:cNvSpPr>
              <a:spLocks noChangeShapeType="1"/>
            </p:cNvSpPr>
            <p:nvPr/>
          </p:nvSpPr>
          <p:spPr bwMode="auto">
            <a:xfrm flipV="1">
              <a:off x="1655" y="1409"/>
              <a:ext cx="0" cy="636"/>
            </a:xfrm>
            <a:prstGeom prst="line">
              <a:avLst/>
            </a:prstGeom>
            <a:noFill/>
            <a:ln w="9360" cap="sq">
              <a:solidFill>
                <a:srgbClr val="000000"/>
              </a:solidFill>
              <a:prstDash val="lgDash"/>
              <a:miter lim="800000"/>
              <a:headEnd/>
              <a:tailEnd type="triangle" w="med" len="med"/>
            </a:ln>
          </p:spPr>
          <p:txBody>
            <a:bodyPr/>
            <a:lstStyle/>
            <a:p>
              <a:endParaRPr lang="el-GR"/>
            </a:p>
          </p:txBody>
        </p:sp>
        <p:sp>
          <p:nvSpPr>
            <p:cNvPr id="54290" name="Line 12"/>
            <p:cNvSpPr>
              <a:spLocks noChangeShapeType="1"/>
            </p:cNvSpPr>
            <p:nvPr/>
          </p:nvSpPr>
          <p:spPr bwMode="auto">
            <a:xfrm>
              <a:off x="2789" y="1410"/>
              <a:ext cx="0" cy="271"/>
            </a:xfrm>
            <a:prstGeom prst="line">
              <a:avLst/>
            </a:prstGeom>
            <a:noFill/>
            <a:ln w="28440" cap="sq">
              <a:solidFill>
                <a:srgbClr val="000000"/>
              </a:solidFill>
              <a:miter lim="800000"/>
              <a:headEnd/>
              <a:tailEnd type="triangle" w="med" len="med"/>
            </a:ln>
          </p:spPr>
          <p:txBody>
            <a:bodyPr/>
            <a:lstStyle/>
            <a:p>
              <a:endParaRPr lang="el-GR"/>
            </a:p>
          </p:txBody>
        </p:sp>
        <p:sp>
          <p:nvSpPr>
            <p:cNvPr id="54291" name="Line 13"/>
            <p:cNvSpPr>
              <a:spLocks noChangeShapeType="1"/>
            </p:cNvSpPr>
            <p:nvPr/>
          </p:nvSpPr>
          <p:spPr bwMode="auto">
            <a:xfrm flipV="1">
              <a:off x="3107" y="1409"/>
              <a:ext cx="0" cy="273"/>
            </a:xfrm>
            <a:prstGeom prst="line">
              <a:avLst/>
            </a:prstGeom>
            <a:noFill/>
            <a:ln w="38160" cap="sq">
              <a:solidFill>
                <a:srgbClr val="000000"/>
              </a:solidFill>
              <a:miter lim="800000"/>
              <a:headEnd/>
              <a:tailEnd type="triangle" w="med" len="med"/>
            </a:ln>
          </p:spPr>
          <p:txBody>
            <a:bodyPr/>
            <a:lstStyle/>
            <a:p>
              <a:endParaRPr lang="el-GR"/>
            </a:p>
          </p:txBody>
        </p:sp>
        <p:sp>
          <p:nvSpPr>
            <p:cNvPr id="54292" name="Line 14"/>
            <p:cNvSpPr>
              <a:spLocks noChangeShapeType="1"/>
            </p:cNvSpPr>
            <p:nvPr/>
          </p:nvSpPr>
          <p:spPr bwMode="auto">
            <a:xfrm flipV="1">
              <a:off x="3612" y="2274"/>
              <a:ext cx="0" cy="192"/>
            </a:xfrm>
            <a:prstGeom prst="line">
              <a:avLst/>
            </a:prstGeom>
            <a:noFill/>
            <a:ln w="38160" cap="sq">
              <a:solidFill>
                <a:srgbClr val="000000"/>
              </a:solidFill>
              <a:miter lim="800000"/>
              <a:headEnd/>
              <a:tailEnd type="triangle" w="med" len="med"/>
            </a:ln>
          </p:spPr>
          <p:txBody>
            <a:bodyPr/>
            <a:lstStyle/>
            <a:p>
              <a:endParaRPr lang="el-GR"/>
            </a:p>
          </p:txBody>
        </p:sp>
        <p:sp>
          <p:nvSpPr>
            <p:cNvPr id="54293" name="Line 15"/>
            <p:cNvSpPr>
              <a:spLocks noChangeShapeType="1"/>
            </p:cNvSpPr>
            <p:nvPr/>
          </p:nvSpPr>
          <p:spPr bwMode="auto">
            <a:xfrm>
              <a:off x="1655" y="1818"/>
              <a:ext cx="544" cy="0"/>
            </a:xfrm>
            <a:prstGeom prst="line">
              <a:avLst/>
            </a:prstGeom>
            <a:noFill/>
            <a:ln w="9360" cap="sq">
              <a:solidFill>
                <a:srgbClr val="000000"/>
              </a:solidFill>
              <a:prstDash val="lgDash"/>
              <a:miter lim="800000"/>
              <a:headEnd/>
              <a:tailEnd type="triangle" w="med" len="med"/>
            </a:ln>
          </p:spPr>
          <p:txBody>
            <a:bodyPr/>
            <a:lstStyle/>
            <a:p>
              <a:endParaRPr lang="el-GR"/>
            </a:p>
          </p:txBody>
        </p:sp>
        <p:sp>
          <p:nvSpPr>
            <p:cNvPr id="54294" name="Line 16"/>
            <p:cNvSpPr>
              <a:spLocks noChangeShapeType="1"/>
            </p:cNvSpPr>
            <p:nvPr/>
          </p:nvSpPr>
          <p:spPr bwMode="auto">
            <a:xfrm flipV="1">
              <a:off x="2608" y="2274"/>
              <a:ext cx="0" cy="633"/>
            </a:xfrm>
            <a:prstGeom prst="line">
              <a:avLst/>
            </a:prstGeom>
            <a:noFill/>
            <a:ln w="9360" cap="sq">
              <a:solidFill>
                <a:srgbClr val="000000"/>
              </a:solidFill>
              <a:prstDash val="lgDash"/>
              <a:miter lim="800000"/>
              <a:headEnd/>
              <a:tailEnd type="triangle" w="med" len="med"/>
            </a:ln>
          </p:spPr>
          <p:txBody>
            <a:bodyPr/>
            <a:lstStyle/>
            <a:p>
              <a:endParaRPr lang="el-GR"/>
            </a:p>
          </p:txBody>
        </p:sp>
      </p:grpSp>
      <p:sp>
        <p:nvSpPr>
          <p:cNvPr id="54277" name="Rectangle 17"/>
          <p:cNvSpPr>
            <a:spLocks noChangeArrowheads="1"/>
          </p:cNvSpPr>
          <p:nvPr/>
        </p:nvSpPr>
        <p:spPr bwMode="auto">
          <a:xfrm>
            <a:off x="6570663" y="4953000"/>
            <a:ext cx="1811337" cy="1000125"/>
          </a:xfrm>
          <a:prstGeom prst="rect">
            <a:avLst/>
          </a:prstGeom>
          <a:noFill/>
          <a:ln w="9360" cap="sq">
            <a:solidFill>
              <a:srgbClr val="000000"/>
            </a:solidFill>
            <a:miter lim="800000"/>
            <a:headEnd/>
            <a:tailEnd/>
          </a:ln>
        </p:spPr>
        <p:txBody>
          <a:bodyPr lIns="90000" tIns="46800" rIns="90000" bIns="46800" anchor="ctr"/>
          <a:lstStyle/>
          <a:p>
            <a:pPr marL="533400" indent="-531813" eaLnBrk="1" hangingPunct="1">
              <a:spcBef>
                <a:spcPts val="225"/>
              </a:spcBef>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1200" b="1">
                <a:solidFill>
                  <a:srgbClr val="000000"/>
                </a:solidFill>
                <a:latin typeface="Times New Roman" pitchFamily="18" charset="0"/>
                <a:cs typeface="Times New Roman" pitchFamily="18" charset="0"/>
              </a:rPr>
              <a:t>Ερμηνεία</a:t>
            </a:r>
            <a:r>
              <a:rPr lang="nl-BE" altLang="en-US" sz="1200">
                <a:solidFill>
                  <a:srgbClr val="000000"/>
                </a:solidFill>
                <a:latin typeface="Times New Roman" pitchFamily="18" charset="0"/>
                <a:cs typeface="Times New Roman" pitchFamily="18" charset="0"/>
              </a:rPr>
              <a:t>:	</a:t>
            </a:r>
          </a:p>
          <a:p>
            <a:pPr marL="533400" indent="-531813" eaLnBrk="1" hangingPunct="1">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nl-BE" altLang="en-US" sz="16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Διορίζει</a:t>
            </a:r>
          </a:p>
          <a:p>
            <a:pPr marL="533400" indent="-531813" eaLnBrk="1" hangingPunct="1">
              <a:spcBef>
                <a:spcPts val="300"/>
              </a:spcBef>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nl-BE" altLang="en-US" sz="12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Αναφέρει Συμβουλεύει</a:t>
            </a:r>
          </a:p>
        </p:txBody>
      </p:sp>
      <p:sp>
        <p:nvSpPr>
          <p:cNvPr id="54278" name="Line 18"/>
          <p:cNvSpPr>
            <a:spLocks noChangeShapeType="1"/>
          </p:cNvSpPr>
          <p:nvPr/>
        </p:nvSpPr>
        <p:spPr bwMode="auto">
          <a:xfrm>
            <a:off x="6705600" y="5334000"/>
            <a:ext cx="287338" cy="1588"/>
          </a:xfrm>
          <a:prstGeom prst="line">
            <a:avLst/>
          </a:prstGeom>
          <a:noFill/>
          <a:ln w="28440" cap="sq">
            <a:solidFill>
              <a:srgbClr val="000000"/>
            </a:solidFill>
            <a:miter lim="800000"/>
            <a:headEnd/>
            <a:tailEnd type="triangle" w="med" len="med"/>
          </a:ln>
        </p:spPr>
        <p:txBody>
          <a:bodyPr/>
          <a:lstStyle/>
          <a:p>
            <a:endParaRPr lang="el-GR"/>
          </a:p>
        </p:txBody>
      </p:sp>
      <p:sp>
        <p:nvSpPr>
          <p:cNvPr id="54279" name="Line 19"/>
          <p:cNvSpPr>
            <a:spLocks noChangeShapeType="1"/>
          </p:cNvSpPr>
          <p:nvPr/>
        </p:nvSpPr>
        <p:spPr bwMode="auto">
          <a:xfrm>
            <a:off x="6705600" y="5556250"/>
            <a:ext cx="287338" cy="1588"/>
          </a:xfrm>
          <a:prstGeom prst="line">
            <a:avLst/>
          </a:prstGeom>
          <a:noFill/>
          <a:ln w="38160" cap="sq">
            <a:solidFill>
              <a:srgbClr val="000000"/>
            </a:solidFill>
            <a:miter lim="800000"/>
            <a:headEnd/>
            <a:tailEnd type="triangle" w="med" len="med"/>
          </a:ln>
        </p:spPr>
        <p:txBody>
          <a:bodyPr/>
          <a:lstStyle/>
          <a:p>
            <a:endParaRPr lang="el-GR"/>
          </a:p>
        </p:txBody>
      </p:sp>
      <p:sp>
        <p:nvSpPr>
          <p:cNvPr id="54280" name="Line 20"/>
          <p:cNvSpPr>
            <a:spLocks noChangeShapeType="1"/>
          </p:cNvSpPr>
          <p:nvPr/>
        </p:nvSpPr>
        <p:spPr bwMode="auto">
          <a:xfrm>
            <a:off x="6705600" y="5772150"/>
            <a:ext cx="287338" cy="1588"/>
          </a:xfrm>
          <a:prstGeom prst="line">
            <a:avLst/>
          </a:prstGeom>
          <a:noFill/>
          <a:ln w="9360" cap="sq">
            <a:solidFill>
              <a:srgbClr val="000000"/>
            </a:solidFill>
            <a:prstDash val="lgDash"/>
            <a:miter lim="800000"/>
            <a:headEnd/>
            <a:tailEnd type="triangle" w="med" len="med"/>
          </a:ln>
        </p:spPr>
        <p:txBody>
          <a:bodyPr/>
          <a:lstStyle/>
          <a:p>
            <a:endParaRPr lang="el-GR"/>
          </a:p>
        </p:txBody>
      </p:sp>
      <p:pic>
        <p:nvPicPr>
          <p:cNvPr id="54281" name="Picture 21"/>
          <p:cNvPicPr>
            <a:picLocks noChangeAspect="1" noChangeArrowheads="1"/>
          </p:cNvPicPr>
          <p:nvPr/>
        </p:nvPicPr>
        <p:blipFill>
          <a:blip r:embed="rId3"/>
          <a:srcRect/>
          <a:stretch>
            <a:fillRect/>
          </a:stretch>
        </p:blipFill>
        <p:spPr bwMode="auto">
          <a:xfrm>
            <a:off x="2195513" y="4581525"/>
            <a:ext cx="2462212" cy="798513"/>
          </a:xfrm>
          <a:prstGeom prst="rect">
            <a:avLst/>
          </a:prstGeom>
          <a:noFill/>
          <a:ln w="9525">
            <a:noFill/>
            <a:round/>
            <a:headEnd/>
            <a:tailEnd/>
          </a:ln>
        </p:spPr>
      </p:pic>
    </p:spTree>
  </p:cSld>
  <p:clrMapOvr>
    <a:masterClrMapping/>
  </p:clrMapOvr>
  <p:transition spd="med">
    <p:wheel spokes="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0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01A57CE-24FF-41A2-9169-66D4971070AB}" type="slidenum">
              <a:rPr lang="en-US"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40</a:t>
            </a:fld>
            <a:endParaRPr lang="en-US" altLang="en-US" sz="1200">
              <a:solidFill>
                <a:srgbClr val="898989"/>
              </a:solidFill>
              <a:latin typeface="Times New Roman" pitchFamily="18" charset="0"/>
              <a:cs typeface="Times New Roman" pitchFamily="18" charset="0"/>
            </a:endParaRPr>
          </a:p>
        </p:txBody>
      </p:sp>
      <p:sp>
        <p:nvSpPr>
          <p:cNvPr id="4101" name="Text Box 2"/>
          <p:cNvSpPr txBox="1">
            <a:spLocks noChangeArrowheads="1"/>
          </p:cNvSpPr>
          <p:nvPr/>
        </p:nvSpPr>
        <p:spPr bwMode="auto">
          <a:xfrm>
            <a:off x="1011238" y="292100"/>
            <a:ext cx="8132762" cy="13843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a:solidFill>
                  <a:srgbClr val="000000"/>
                </a:solidFill>
                <a:latin typeface="Times New Roman" pitchFamily="18" charset="0"/>
                <a:cs typeface="Times New Roman" pitchFamily="18" charset="0"/>
              </a:rPr>
              <a:t>		</a:t>
            </a:r>
            <a:r>
              <a:rPr lang="el-GR" altLang="en-US" sz="4400" b="1">
                <a:solidFill>
                  <a:srgbClr val="000000"/>
                </a:solidFill>
                <a:latin typeface="Times New Roman" pitchFamily="18" charset="0"/>
                <a:cs typeface="Times New Roman" pitchFamily="18" charset="0"/>
              </a:rPr>
              <a:t>Κόστος των αποθεμάτων</a:t>
            </a:r>
          </a:p>
        </p:txBody>
      </p:sp>
      <p:sp>
        <p:nvSpPr>
          <p:cNvPr id="4102" name="Text Box 3"/>
          <p:cNvSpPr txBox="1">
            <a:spLocks noChangeArrowheads="1"/>
          </p:cNvSpPr>
          <p:nvPr/>
        </p:nvSpPr>
        <p:spPr bwMode="auto">
          <a:xfrm>
            <a:off x="0" y="1676400"/>
            <a:ext cx="8540750" cy="4422775"/>
          </a:xfrm>
          <a:prstGeom prst="rect">
            <a:avLst/>
          </a:prstGeom>
          <a:noFill/>
          <a:ln w="9525">
            <a:noFill/>
            <a:round/>
            <a:headEnd/>
            <a:tailEnd/>
          </a:ln>
        </p:spPr>
        <p:txBody>
          <a:bodyPr/>
          <a:lstStyle/>
          <a:p>
            <a:pPr marL="341313" indent="-341313" eaLnBrk="1" hangingPunct="1">
              <a:spcBef>
                <a:spcPts val="8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Κόστος αγοράς </a:t>
            </a:r>
          </a:p>
          <a:p>
            <a:pPr marL="341313" indent="-341313" eaLnBrk="1" hangingPunct="1">
              <a:spcBef>
                <a:spcPts val="800"/>
              </a:spcBef>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sz="3200">
              <a:solidFill>
                <a:srgbClr val="000000"/>
              </a:solidFill>
              <a:latin typeface="Times New Roman" pitchFamily="18" charset="0"/>
              <a:cs typeface="Times New Roman" pitchFamily="18" charset="0"/>
            </a:endParaRPr>
          </a:p>
          <a:p>
            <a:pPr marL="741363" lvl="1" indent="-284163" eaLnBrk="1" hangingPunct="1">
              <a:lnSpc>
                <a:spcPct val="150000"/>
              </a:lnSpc>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τιμή αγοράς </a:t>
            </a:r>
          </a:p>
          <a:p>
            <a:pPr marL="741363" lvl="1" indent="-284163" eaLnBrk="1" hangingPunct="1">
              <a:lnSpc>
                <a:spcPct val="150000"/>
              </a:lnSpc>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εισαγωγικοί δασμοί </a:t>
            </a:r>
          </a:p>
          <a:p>
            <a:pPr marL="741363" lvl="1" indent="-284163" eaLnBrk="1" hangingPunct="1">
              <a:lnSpc>
                <a:spcPct val="150000"/>
              </a:lnSpc>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μη-ανακτήσιμοι φόροι </a:t>
            </a:r>
          </a:p>
          <a:p>
            <a:pPr marL="741363" lvl="1" indent="-284163" eaLnBrk="1" hangingPunct="1">
              <a:lnSpc>
                <a:spcPct val="150000"/>
              </a:lnSpc>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μεταφορά </a:t>
            </a:r>
          </a:p>
          <a:p>
            <a:pPr marL="741363" lvl="1" indent="-284163" eaLnBrk="1" hangingPunct="1">
              <a:lnSpc>
                <a:spcPct val="150000"/>
              </a:lnSpc>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άλλες δαπάνες άμεσα αποδοτέες στην απόκτηση </a:t>
            </a:r>
          </a:p>
        </p:txBody>
      </p:sp>
      <p:grpSp>
        <p:nvGrpSpPr>
          <p:cNvPr id="4103" name="Group 4"/>
          <p:cNvGrpSpPr>
            <a:grpSpLocks/>
          </p:cNvGrpSpPr>
          <p:nvPr/>
        </p:nvGrpSpPr>
        <p:grpSpPr bwMode="auto">
          <a:xfrm>
            <a:off x="185738" y="219075"/>
            <a:ext cx="1717675" cy="998538"/>
            <a:chOff x="117" y="138"/>
            <a:chExt cx="1082" cy="629"/>
          </a:xfrm>
        </p:grpSpPr>
        <p:graphicFrame>
          <p:nvGraphicFramePr>
            <p:cNvPr id="4098" name="Object 5"/>
            <p:cNvGraphicFramePr>
              <a:graphicFrameLocks noChangeAspect="1"/>
            </p:cNvGraphicFramePr>
            <p:nvPr/>
          </p:nvGraphicFramePr>
          <p:xfrm>
            <a:off x="117" y="138"/>
            <a:ext cx="1082" cy="629"/>
          </p:xfrm>
          <a:graphic>
            <a:graphicData uri="http://schemas.openxmlformats.org/presentationml/2006/ole">
              <p:oleObj spid="_x0000_s4098" r:id="rId4" imgW="3496760" imgH="2095317" progId="">
                <p:embed/>
              </p:oleObj>
            </a:graphicData>
          </a:graphic>
        </p:graphicFrame>
        <p:sp>
          <p:nvSpPr>
            <p:cNvPr id="4104" name="Rectangle 6"/>
            <p:cNvSpPr>
              <a:spLocks noChangeArrowheads="1"/>
            </p:cNvSpPr>
            <p:nvPr/>
          </p:nvSpPr>
          <p:spPr bwMode="auto">
            <a:xfrm>
              <a:off x="273" y="189"/>
              <a:ext cx="625"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000000"/>
                  </a:solidFill>
                  <a:latin typeface="Times New Roman" pitchFamily="18" charset="0"/>
                  <a:cs typeface="Times New Roman" pitchFamily="18" charset="0"/>
                </a:rPr>
                <a:t>I</a:t>
              </a:r>
              <a:r>
                <a:rPr lang="en-US" altLang="en-US" sz="2400" b="1">
                  <a:solidFill>
                    <a:srgbClr val="000000"/>
                  </a:solidFill>
                  <a:latin typeface="Times New Roman" pitchFamily="18" charset="0"/>
                  <a:cs typeface="Times New Roman" pitchFamily="18" charset="0"/>
                </a:rPr>
                <a:t>AS</a:t>
              </a:r>
              <a:r>
                <a:rPr lang="el-GR" altLang="en-US" sz="2400" b="1">
                  <a:solidFill>
                    <a:srgbClr val="000000"/>
                  </a:solidFill>
                  <a:latin typeface="Times New Roman" pitchFamily="18" charset="0"/>
                  <a:cs typeface="Times New Roman" pitchFamily="18" charset="0"/>
                </a:rPr>
                <a:t> 2 </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4"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1ACB83A-60C9-4292-A5F7-21FD3AAC8307}"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41</a:t>
            </a:fld>
            <a:endParaRPr lang="el-GR" altLang="en-US" sz="1200">
              <a:solidFill>
                <a:srgbClr val="898989"/>
              </a:solidFill>
              <a:latin typeface="Times New Roman" pitchFamily="18" charset="0"/>
              <a:cs typeface="Times New Roman" pitchFamily="18" charset="0"/>
            </a:endParaRPr>
          </a:p>
        </p:txBody>
      </p:sp>
      <p:sp>
        <p:nvSpPr>
          <p:cNvPr id="5125" name="Text Box 2"/>
          <p:cNvSpPr txBox="1">
            <a:spLocks noChangeArrowheads="1"/>
          </p:cNvSpPr>
          <p:nvPr/>
        </p:nvSpPr>
        <p:spPr bwMode="auto">
          <a:xfrm>
            <a:off x="1011238" y="292100"/>
            <a:ext cx="8132762" cy="13843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a:solidFill>
                  <a:srgbClr val="000000"/>
                </a:solidFill>
                <a:latin typeface="Times New Roman" pitchFamily="18" charset="0"/>
                <a:cs typeface="Times New Roman" pitchFamily="18" charset="0"/>
              </a:rPr>
              <a:t>		</a:t>
            </a:r>
            <a:r>
              <a:rPr lang="el-GR" altLang="en-US" sz="4400" b="1">
                <a:solidFill>
                  <a:srgbClr val="000000"/>
                </a:solidFill>
                <a:latin typeface="Times New Roman" pitchFamily="18" charset="0"/>
                <a:cs typeface="Times New Roman" pitchFamily="18" charset="0"/>
              </a:rPr>
              <a:t>Κόστος των αποθεμάτων </a:t>
            </a:r>
          </a:p>
        </p:txBody>
      </p:sp>
      <p:sp>
        <p:nvSpPr>
          <p:cNvPr id="5126" name="Text Box 3"/>
          <p:cNvSpPr txBox="1">
            <a:spLocks noChangeArrowheads="1"/>
          </p:cNvSpPr>
          <p:nvPr/>
        </p:nvSpPr>
        <p:spPr bwMode="auto">
          <a:xfrm>
            <a:off x="0" y="2246313"/>
            <a:ext cx="8067675" cy="3722687"/>
          </a:xfrm>
          <a:prstGeom prst="rect">
            <a:avLst/>
          </a:prstGeom>
          <a:noFill/>
          <a:ln w="9525">
            <a:noFill/>
            <a:round/>
            <a:headEnd/>
            <a:tailEnd/>
          </a:ln>
        </p:spPr>
        <p:txBody>
          <a:bodyPr/>
          <a:lstStyle/>
          <a:p>
            <a:pPr marL="341313" indent="-341313" eaLnBrk="1" hangingPunct="1">
              <a:spcBef>
                <a:spcPts val="8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Κόστος μετατροπής </a:t>
            </a:r>
          </a:p>
          <a:p>
            <a:pPr marL="741363" lvl="1" indent="-284163" eaLnBrk="1" hangingPunct="1">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δαπάνες σχετικές άμεσα με τις μονάδες της παραγωγής </a:t>
            </a:r>
          </a:p>
          <a:p>
            <a:pPr lvl="2" eaLnBrk="1" hangingPunct="1">
              <a:spcBef>
                <a:spcPts val="45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a:solidFill>
                  <a:srgbClr val="000000"/>
                </a:solidFill>
                <a:latin typeface="Times New Roman" pitchFamily="18" charset="0"/>
                <a:cs typeface="Times New Roman" pitchFamily="18" charset="0"/>
              </a:rPr>
              <a:t>άμεσα υλικά </a:t>
            </a:r>
          </a:p>
          <a:p>
            <a:pPr lvl="2" eaLnBrk="1" hangingPunct="1">
              <a:spcBef>
                <a:spcPts val="45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a:solidFill>
                  <a:srgbClr val="000000"/>
                </a:solidFill>
                <a:latin typeface="Times New Roman" pitchFamily="18" charset="0"/>
                <a:cs typeface="Times New Roman" pitchFamily="18" charset="0"/>
              </a:rPr>
              <a:t>άμεση εργασία </a:t>
            </a:r>
          </a:p>
          <a:p>
            <a:pPr lvl="2" eaLnBrk="1" hangingPunct="1">
              <a:spcBef>
                <a:spcPts val="450"/>
              </a:spcBef>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a:solidFill>
                <a:srgbClr val="000000"/>
              </a:solidFill>
              <a:latin typeface="Times New Roman" pitchFamily="18" charset="0"/>
              <a:cs typeface="Times New Roman" pitchFamily="18" charset="0"/>
            </a:endParaRPr>
          </a:p>
          <a:p>
            <a:pPr marL="741363" lvl="1" indent="-284163" eaLnBrk="1" hangingPunct="1">
              <a:spcBef>
                <a:spcPts val="6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συστηματική κατανομή </a:t>
            </a:r>
          </a:p>
          <a:p>
            <a:pPr lvl="2" eaLnBrk="1" hangingPunct="1">
              <a:spcBef>
                <a:spcPts val="45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a:solidFill>
                  <a:srgbClr val="000000"/>
                </a:solidFill>
                <a:latin typeface="Times New Roman" pitchFamily="18" charset="0"/>
                <a:cs typeface="Times New Roman" pitchFamily="18" charset="0"/>
              </a:rPr>
              <a:t>σταθερών γενικών εξόδων παραγωγής </a:t>
            </a:r>
          </a:p>
          <a:p>
            <a:pPr lvl="2" eaLnBrk="1" hangingPunct="1">
              <a:spcBef>
                <a:spcPts val="4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a:solidFill>
                  <a:srgbClr val="000000"/>
                </a:solidFill>
                <a:latin typeface="Times New Roman" pitchFamily="18" charset="0"/>
                <a:cs typeface="Times New Roman" pitchFamily="18" charset="0"/>
              </a:rPr>
              <a:t>μεταβλητών γενικών εξόδων παραγωγής </a:t>
            </a:r>
          </a:p>
        </p:txBody>
      </p:sp>
      <p:grpSp>
        <p:nvGrpSpPr>
          <p:cNvPr id="5127" name="Group 4"/>
          <p:cNvGrpSpPr>
            <a:grpSpLocks/>
          </p:cNvGrpSpPr>
          <p:nvPr/>
        </p:nvGrpSpPr>
        <p:grpSpPr bwMode="auto">
          <a:xfrm>
            <a:off x="185738" y="219075"/>
            <a:ext cx="1717675" cy="998538"/>
            <a:chOff x="117" y="138"/>
            <a:chExt cx="1082" cy="629"/>
          </a:xfrm>
        </p:grpSpPr>
        <p:graphicFrame>
          <p:nvGraphicFramePr>
            <p:cNvPr id="5122" name="Object 5"/>
            <p:cNvGraphicFramePr>
              <a:graphicFrameLocks noChangeAspect="1"/>
            </p:cNvGraphicFramePr>
            <p:nvPr/>
          </p:nvGraphicFramePr>
          <p:xfrm>
            <a:off x="117" y="138"/>
            <a:ext cx="1082" cy="629"/>
          </p:xfrm>
          <a:graphic>
            <a:graphicData uri="http://schemas.openxmlformats.org/presentationml/2006/ole">
              <p:oleObj spid="_x0000_s5122" r:id="rId4" imgW="3496760" imgH="2095317" progId="">
                <p:embed/>
              </p:oleObj>
            </a:graphicData>
          </a:graphic>
        </p:graphicFrame>
        <p:sp>
          <p:nvSpPr>
            <p:cNvPr id="5128" name="Rectangle 6"/>
            <p:cNvSpPr>
              <a:spLocks noChangeArrowheads="1"/>
            </p:cNvSpPr>
            <p:nvPr/>
          </p:nvSpPr>
          <p:spPr bwMode="auto">
            <a:xfrm>
              <a:off x="282" y="189"/>
              <a:ext cx="625"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000000"/>
                  </a:solidFill>
                  <a:latin typeface="Times New Roman" pitchFamily="18" charset="0"/>
                  <a:cs typeface="Times New Roman" pitchFamily="18" charset="0"/>
                </a:rPr>
                <a:t>I</a:t>
              </a:r>
              <a:r>
                <a:rPr lang="en-US" altLang="en-US" sz="2400" b="1">
                  <a:solidFill>
                    <a:srgbClr val="000000"/>
                  </a:solidFill>
                  <a:latin typeface="Times New Roman" pitchFamily="18" charset="0"/>
                  <a:cs typeface="Times New Roman" pitchFamily="18" charset="0"/>
                </a:rPr>
                <a:t>AS</a:t>
              </a:r>
              <a:r>
                <a:rPr lang="el-GR" altLang="en-US" sz="2400" b="1">
                  <a:solidFill>
                    <a:srgbClr val="000000"/>
                  </a:solidFill>
                  <a:latin typeface="Times New Roman" pitchFamily="18" charset="0"/>
                  <a:cs typeface="Times New Roman" pitchFamily="18" charset="0"/>
                </a:rPr>
                <a:t> 2 </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9"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1145DD-275E-4698-B8BA-EB1491A5BE0F}"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42</a:t>
            </a:fld>
            <a:endParaRPr lang="el-GR" altLang="en-US" sz="1200">
              <a:solidFill>
                <a:srgbClr val="898989"/>
              </a:solidFill>
              <a:latin typeface="Times New Roman" pitchFamily="18" charset="0"/>
              <a:cs typeface="Times New Roman" pitchFamily="18" charset="0"/>
            </a:endParaRPr>
          </a:p>
        </p:txBody>
      </p:sp>
      <p:sp>
        <p:nvSpPr>
          <p:cNvPr id="6150" name="Text Box 2"/>
          <p:cNvSpPr txBox="1">
            <a:spLocks noChangeArrowheads="1"/>
          </p:cNvSpPr>
          <p:nvPr/>
        </p:nvSpPr>
        <p:spPr bwMode="auto">
          <a:xfrm>
            <a:off x="1011238" y="292100"/>
            <a:ext cx="8132762" cy="13843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Μέτρηση</a:t>
            </a:r>
            <a:r>
              <a:rPr lang="en-US" altLang="en-US" sz="2800" b="1">
                <a:solidFill>
                  <a:srgbClr val="000000"/>
                </a:solidFill>
                <a:latin typeface="Times New Roman" pitchFamily="18" charset="0"/>
                <a:cs typeface="Times New Roman" pitchFamily="18" charset="0"/>
              </a:rPr>
              <a:t> </a:t>
            </a:r>
            <a:r>
              <a:rPr lang="el-GR" altLang="en-US" sz="2800" b="1">
                <a:solidFill>
                  <a:srgbClr val="000000"/>
                </a:solidFill>
                <a:latin typeface="Times New Roman" pitchFamily="18" charset="0"/>
                <a:cs typeface="Times New Roman" pitchFamily="18" charset="0"/>
              </a:rPr>
              <a:t>κόστους </a:t>
            </a:r>
          </a:p>
        </p:txBody>
      </p:sp>
      <p:sp>
        <p:nvSpPr>
          <p:cNvPr id="6151" name="Text Box 3"/>
          <p:cNvSpPr txBox="1">
            <a:spLocks noChangeArrowheads="1"/>
          </p:cNvSpPr>
          <p:nvPr/>
        </p:nvSpPr>
        <p:spPr bwMode="auto">
          <a:xfrm>
            <a:off x="630238" y="1773238"/>
            <a:ext cx="8513762" cy="4114800"/>
          </a:xfrm>
          <a:prstGeom prst="rect">
            <a:avLst/>
          </a:prstGeom>
          <a:noFill/>
          <a:ln w="9525">
            <a:noFill/>
            <a:round/>
            <a:headEnd/>
            <a:tailEnd/>
          </a:ln>
        </p:spPr>
        <p:txBody>
          <a:bodyPr/>
          <a:lstStyle/>
          <a:p>
            <a:pPr marL="341313" indent="-341313"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Το Χαμηλότερο μεταξύ του κόστους  και της καθαρής ρευστοποιήσιμης αξίας</a:t>
            </a:r>
          </a:p>
        </p:txBody>
      </p:sp>
      <p:sp>
        <p:nvSpPr>
          <p:cNvPr id="6152" name="Text Box 4"/>
          <p:cNvSpPr txBox="1">
            <a:spLocks noChangeArrowheads="1"/>
          </p:cNvSpPr>
          <p:nvPr/>
        </p:nvSpPr>
        <p:spPr bwMode="auto">
          <a:xfrm>
            <a:off x="1219200" y="4357688"/>
            <a:ext cx="2514600" cy="581025"/>
          </a:xfrm>
          <a:prstGeom prst="rect">
            <a:avLst/>
          </a:prstGeom>
          <a:noFill/>
          <a:ln w="9525">
            <a:noFill/>
            <a:round/>
            <a:headEnd/>
            <a:tailEnd/>
          </a:ln>
        </p:spPr>
        <p:txBody>
          <a:bodyPr lIns="90000" tIns="46800" rIns="90000" bIns="46800" anchor="b">
            <a:spAutoFit/>
          </a:bodyPr>
          <a:lstStyle/>
          <a:p>
            <a:pPr algn="ctr">
              <a:spcBef>
                <a:spcPts val="2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a:solidFill>
                  <a:srgbClr val="000000"/>
                </a:solidFill>
                <a:latin typeface="Times New Roman" pitchFamily="18" charset="0"/>
                <a:cs typeface="Times New Roman" pitchFamily="18" charset="0"/>
              </a:rPr>
              <a:t>Κόστος </a:t>
            </a:r>
          </a:p>
        </p:txBody>
      </p:sp>
      <p:sp>
        <p:nvSpPr>
          <p:cNvPr id="6153" name="Text Box 5"/>
          <p:cNvSpPr txBox="1">
            <a:spLocks noChangeArrowheads="1"/>
          </p:cNvSpPr>
          <p:nvPr/>
        </p:nvSpPr>
        <p:spPr bwMode="auto">
          <a:xfrm>
            <a:off x="5486400" y="3473450"/>
            <a:ext cx="2971800" cy="1555750"/>
          </a:xfrm>
          <a:prstGeom prst="rect">
            <a:avLst/>
          </a:prstGeom>
          <a:noFill/>
          <a:ln w="9525">
            <a:noFill/>
            <a:round/>
            <a:headEnd/>
            <a:tailEnd/>
          </a:ln>
        </p:spPr>
        <p:txBody>
          <a:bodyPr lIns="90000" tIns="46800" rIns="90000" bIns="46800" anchor="b">
            <a:spAutoFit/>
          </a:bodyPr>
          <a:lstStyle/>
          <a:p>
            <a:pPr algn="ctr">
              <a:spcBef>
                <a:spcPts val="2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a:solidFill>
                  <a:srgbClr val="000000"/>
                </a:solidFill>
                <a:latin typeface="Times New Roman" pitchFamily="18" charset="0"/>
                <a:cs typeface="Times New Roman" pitchFamily="18" charset="0"/>
              </a:rPr>
              <a:t>καθαρή ρευστοποιήσιμη αξία </a:t>
            </a:r>
          </a:p>
        </p:txBody>
      </p:sp>
      <p:grpSp>
        <p:nvGrpSpPr>
          <p:cNvPr id="6154" name="Group 6"/>
          <p:cNvGrpSpPr>
            <a:grpSpLocks/>
          </p:cNvGrpSpPr>
          <p:nvPr/>
        </p:nvGrpSpPr>
        <p:grpSpPr bwMode="auto">
          <a:xfrm>
            <a:off x="185738" y="219075"/>
            <a:ext cx="1717675" cy="998538"/>
            <a:chOff x="117" y="138"/>
            <a:chExt cx="1082" cy="629"/>
          </a:xfrm>
        </p:grpSpPr>
        <p:graphicFrame>
          <p:nvGraphicFramePr>
            <p:cNvPr id="6147" name="Object 7"/>
            <p:cNvGraphicFramePr>
              <a:graphicFrameLocks noChangeAspect="1"/>
            </p:cNvGraphicFramePr>
            <p:nvPr/>
          </p:nvGraphicFramePr>
          <p:xfrm>
            <a:off x="117" y="138"/>
            <a:ext cx="1082" cy="629"/>
          </p:xfrm>
          <a:graphic>
            <a:graphicData uri="http://schemas.openxmlformats.org/presentationml/2006/ole">
              <p:oleObj spid="_x0000_s6147" r:id="rId4" imgW="3496760" imgH="2095317" progId="">
                <p:embed/>
              </p:oleObj>
            </a:graphicData>
          </a:graphic>
        </p:graphicFrame>
        <p:sp>
          <p:nvSpPr>
            <p:cNvPr id="6155" name="Rectangle 8"/>
            <p:cNvSpPr>
              <a:spLocks noChangeArrowheads="1"/>
            </p:cNvSpPr>
            <p:nvPr/>
          </p:nvSpPr>
          <p:spPr bwMode="auto">
            <a:xfrm>
              <a:off x="271" y="189"/>
              <a:ext cx="542" cy="247"/>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I</a:t>
              </a:r>
              <a:r>
                <a:rPr lang="en-US" altLang="en-US" sz="2000" b="1">
                  <a:solidFill>
                    <a:srgbClr val="000000"/>
                  </a:solidFill>
                  <a:latin typeface="Times New Roman" pitchFamily="18" charset="0"/>
                  <a:cs typeface="Times New Roman" pitchFamily="18" charset="0"/>
                </a:rPr>
                <a:t>AS</a:t>
              </a:r>
              <a:r>
                <a:rPr lang="el-GR" altLang="en-US" sz="2000" b="1">
                  <a:solidFill>
                    <a:srgbClr val="000000"/>
                  </a:solidFill>
                  <a:latin typeface="Times New Roman" pitchFamily="18" charset="0"/>
                  <a:cs typeface="Times New Roman" pitchFamily="18" charset="0"/>
                </a:rPr>
                <a:t> 2 </a:t>
              </a:r>
            </a:p>
          </p:txBody>
        </p:sp>
      </p:grpSp>
      <p:graphicFrame>
        <p:nvGraphicFramePr>
          <p:cNvPr id="6146" name="Object 9"/>
          <p:cNvGraphicFramePr>
            <a:graphicFrameLocks noChangeAspect="1"/>
          </p:cNvGraphicFramePr>
          <p:nvPr/>
        </p:nvGraphicFramePr>
        <p:xfrm>
          <a:off x="539750" y="3068638"/>
          <a:ext cx="8353425" cy="3197225"/>
        </p:xfrm>
        <a:graphic>
          <a:graphicData uri="http://schemas.openxmlformats.org/presentationml/2006/ole">
            <p:oleObj spid="_x0000_s6146" r:id="rId5" imgW="27188640" imgH="20070000" progId="">
              <p:embed/>
            </p:oleObj>
          </a:graphicData>
        </a:graphic>
      </p:graphicFrame>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2"/>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91296D8-6060-4922-A887-AC39407F9DED}"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43</a:t>
            </a:fld>
            <a:endParaRPr lang="el-GR" altLang="en-US" sz="1200">
              <a:solidFill>
                <a:srgbClr val="898989"/>
              </a:solidFill>
              <a:latin typeface="Times New Roman" pitchFamily="18" charset="0"/>
              <a:cs typeface="Times New Roman" pitchFamily="18" charset="0"/>
            </a:endParaRPr>
          </a:p>
        </p:txBody>
      </p:sp>
      <p:sp>
        <p:nvSpPr>
          <p:cNvPr id="7172" name="Text Box 3"/>
          <p:cNvSpPr txBox="1">
            <a:spLocks noChangeArrowheads="1"/>
          </p:cNvSpPr>
          <p:nvPr/>
        </p:nvSpPr>
        <p:spPr bwMode="auto">
          <a:xfrm>
            <a:off x="250825" y="1484313"/>
            <a:ext cx="8497888" cy="4897437"/>
          </a:xfrm>
          <a:prstGeom prst="rect">
            <a:avLst/>
          </a:prstGeom>
          <a:noFill/>
          <a:ln w="9525">
            <a:noFill/>
            <a:round/>
            <a:headEnd/>
            <a:tailEnd/>
          </a:ln>
        </p:spPr>
        <p:txBody>
          <a:bodyPr/>
          <a:lstStyle/>
          <a:p>
            <a:pPr marL="341313" indent="-341313" eaLnBrk="1" hangingPunct="1">
              <a:spcBef>
                <a:spcPts val="8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b="1">
                <a:solidFill>
                  <a:srgbClr val="000000"/>
                </a:solidFill>
                <a:latin typeface="Times New Roman" pitchFamily="18" charset="0"/>
                <a:cs typeface="Times New Roman" pitchFamily="18" charset="0"/>
              </a:rPr>
              <a:t>Παράδειγμα: </a:t>
            </a: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 Τιμή κτήσης προϊόντος ίσον με το κόστος παραγωγής: 100 ευρώ </a:t>
            </a: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 Εκτιμώμενη τιμή πώλησης: 105 ευρώ </a:t>
            </a: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 Απαιτούμενο κόστος για την παραγωγική ολοκλήρωση: 4 ευρώ</a:t>
            </a: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 Υπολογιζόμενες προμήθειες και έξοδα πωλήσεων: 3 ευρώ</a:t>
            </a: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sz="2400" i="1">
              <a:solidFill>
                <a:srgbClr val="000000"/>
              </a:solidFill>
              <a:latin typeface="Times New Roman" pitchFamily="18" charset="0"/>
              <a:cs typeface="Times New Roman" pitchFamily="18" charset="0"/>
            </a:endParaRPr>
          </a:p>
          <a:p>
            <a:pPr marL="341313" indent="-341313" eaLnBrk="1" hangingPunct="1">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i="1">
                <a:solidFill>
                  <a:srgbClr val="000000"/>
                </a:solidFill>
                <a:latin typeface="Times New Roman" pitchFamily="18" charset="0"/>
                <a:cs typeface="Times New Roman" pitchFamily="18" charset="0"/>
              </a:rPr>
              <a:t>   </a:t>
            </a:r>
            <a:r>
              <a:rPr lang="el-GR" altLang="en-US" sz="2400" b="1" i="1">
                <a:solidFill>
                  <a:srgbClr val="000000"/>
                </a:solidFill>
                <a:latin typeface="Times New Roman" pitchFamily="18" charset="0"/>
                <a:cs typeface="Times New Roman" pitchFamily="18" charset="0"/>
              </a:rPr>
              <a:t>Λύση:</a:t>
            </a:r>
          </a:p>
          <a:p>
            <a:pPr marL="341313" indent="-341313" eaLnBrk="1" hangingPunct="1">
              <a:lnSpc>
                <a:spcPct val="150000"/>
              </a:lnSpc>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Είναι: Καθαρή Ρευστοποιήσιμη Αξία = 105 - 4 - 3 = 98 ευρώ</a:t>
            </a:r>
          </a:p>
          <a:p>
            <a:pPr marL="341313" indent="-341313" eaLnBrk="1" hangingPunct="1">
              <a:lnSpc>
                <a:spcPct val="150000"/>
              </a:lnSpc>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Άρα, η αποτίμηση θα γίνει στην Καθαρή Ρευστοποιήσιμη Αξία (98 ευρώ) που είναι χαμηλότερη από την τιμή κτήσης (100 ευρώ). </a:t>
            </a:r>
          </a:p>
        </p:txBody>
      </p:sp>
      <p:grpSp>
        <p:nvGrpSpPr>
          <p:cNvPr id="7173" name="Group 4"/>
          <p:cNvGrpSpPr>
            <a:grpSpLocks/>
          </p:cNvGrpSpPr>
          <p:nvPr/>
        </p:nvGrpSpPr>
        <p:grpSpPr bwMode="auto">
          <a:xfrm>
            <a:off x="185738" y="219075"/>
            <a:ext cx="1717675" cy="998538"/>
            <a:chOff x="117" y="138"/>
            <a:chExt cx="1082" cy="629"/>
          </a:xfrm>
        </p:grpSpPr>
        <p:graphicFrame>
          <p:nvGraphicFramePr>
            <p:cNvPr id="7170" name="Object 5"/>
            <p:cNvGraphicFramePr>
              <a:graphicFrameLocks noChangeAspect="1"/>
            </p:cNvGraphicFramePr>
            <p:nvPr/>
          </p:nvGraphicFramePr>
          <p:xfrm>
            <a:off x="117" y="138"/>
            <a:ext cx="1082" cy="629"/>
          </p:xfrm>
          <a:graphic>
            <a:graphicData uri="http://schemas.openxmlformats.org/presentationml/2006/ole">
              <p:oleObj spid="_x0000_s7170" r:id="rId4" imgW="3496760" imgH="2095317" progId="">
                <p:embed/>
              </p:oleObj>
            </a:graphicData>
          </a:graphic>
        </p:graphicFrame>
        <p:sp>
          <p:nvSpPr>
            <p:cNvPr id="7175" name="Rectangle 6"/>
            <p:cNvSpPr>
              <a:spLocks noChangeArrowheads="1"/>
            </p:cNvSpPr>
            <p:nvPr/>
          </p:nvSpPr>
          <p:spPr bwMode="auto">
            <a:xfrm>
              <a:off x="282" y="189"/>
              <a:ext cx="625"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000000"/>
                  </a:solidFill>
                  <a:latin typeface="Times New Roman" pitchFamily="18" charset="0"/>
                  <a:cs typeface="Times New Roman" pitchFamily="18" charset="0"/>
                </a:rPr>
                <a:t>I</a:t>
              </a:r>
              <a:r>
                <a:rPr lang="en-US" altLang="en-US" sz="2400" b="1">
                  <a:solidFill>
                    <a:srgbClr val="000000"/>
                  </a:solidFill>
                  <a:latin typeface="Times New Roman" pitchFamily="18" charset="0"/>
                  <a:cs typeface="Times New Roman" pitchFamily="18" charset="0"/>
                </a:rPr>
                <a:t>AS</a:t>
              </a:r>
              <a:r>
                <a:rPr lang="el-GR" altLang="en-US" sz="2400" b="1">
                  <a:solidFill>
                    <a:srgbClr val="000000"/>
                  </a:solidFill>
                  <a:latin typeface="Times New Roman" pitchFamily="18" charset="0"/>
                  <a:cs typeface="Times New Roman" pitchFamily="18" charset="0"/>
                </a:rPr>
                <a:t> 2 </a:t>
              </a:r>
            </a:p>
          </p:txBody>
        </p:sp>
      </p:grpSp>
      <p:sp>
        <p:nvSpPr>
          <p:cNvPr id="7174" name="Text Box 7"/>
          <p:cNvSpPr txBox="1">
            <a:spLocks noChangeArrowheads="1"/>
          </p:cNvSpPr>
          <p:nvPr/>
        </p:nvSpPr>
        <p:spPr bwMode="auto">
          <a:xfrm>
            <a:off x="1011238" y="292100"/>
            <a:ext cx="8132762" cy="13843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Μέτρηση</a:t>
            </a:r>
            <a:r>
              <a:rPr lang="en-US" altLang="en-US" sz="2800" b="1">
                <a:solidFill>
                  <a:srgbClr val="000000"/>
                </a:solidFill>
                <a:latin typeface="Times New Roman" pitchFamily="18" charset="0"/>
                <a:cs typeface="Times New Roman" pitchFamily="18" charset="0"/>
              </a:rPr>
              <a:t> </a:t>
            </a:r>
            <a:r>
              <a:rPr lang="el-GR" altLang="en-US" sz="2800" b="1">
                <a:solidFill>
                  <a:srgbClr val="000000"/>
                </a:solidFill>
                <a:latin typeface="Times New Roman" pitchFamily="18" charset="0"/>
                <a:cs typeface="Times New Roman" pitchFamily="18" charset="0"/>
              </a:rPr>
              <a:t>κόστους </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99B3E73-DCBC-420E-A027-EE3DD1392513}"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44</a:t>
            </a:fld>
            <a:endParaRPr lang="el-GR" altLang="en-US" sz="1200">
              <a:solidFill>
                <a:srgbClr val="898989"/>
              </a:solidFill>
              <a:latin typeface="Times New Roman" pitchFamily="18" charset="0"/>
              <a:cs typeface="Times New Roman" pitchFamily="18" charset="0"/>
            </a:endParaRPr>
          </a:p>
        </p:txBody>
      </p:sp>
      <p:sp>
        <p:nvSpPr>
          <p:cNvPr id="8197" name="Text Box 2"/>
          <p:cNvSpPr txBox="1">
            <a:spLocks noChangeArrowheads="1"/>
          </p:cNvSpPr>
          <p:nvPr/>
        </p:nvSpPr>
        <p:spPr bwMode="auto">
          <a:xfrm>
            <a:off x="215900" y="1957388"/>
            <a:ext cx="8712200" cy="3722687"/>
          </a:xfrm>
          <a:prstGeom prst="rect">
            <a:avLst/>
          </a:prstGeom>
          <a:noFill/>
          <a:ln w="9525">
            <a:noFill/>
            <a:round/>
            <a:headEnd/>
            <a:tailEnd/>
          </a:ln>
        </p:spPr>
        <p:txBody>
          <a:bodyPr/>
          <a:lstStyle/>
          <a:p>
            <a:pPr marL="341313" indent="-341313" eaLnBrk="1" hangingPunct="1">
              <a:spcBef>
                <a:spcPts val="800"/>
              </a:spcBef>
              <a:buClr>
                <a:srgbClr val="000000"/>
              </a:buClr>
              <a:buSzPct val="100000"/>
              <a:buFont typeface="Times New Roman"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Παράδειγμα: </a:t>
            </a:r>
          </a:p>
          <a:p>
            <a:pPr marL="341313" indent="-341313">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rgbClr val="000000"/>
                </a:solidFill>
                <a:latin typeface="Times New Roman" pitchFamily="18" charset="0"/>
                <a:cs typeface="Times New Roman" pitchFamily="18" charset="0"/>
              </a:rPr>
              <a:t>Η εταιρεία «Λάμδα Α.Ε.» θέλει να προσδιορίσει την αξία του τελικού αποθέματος. Έχει τρία προϊόντα και με βάση τα ακόλουθα κοστολογικά δεδομένα, η αποτίμηση των αποθεμάτων θα είναι:</a:t>
            </a:r>
          </a:p>
          <a:p>
            <a:pPr marL="341313" indent="-341313">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200">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 </a:t>
            </a:r>
          </a:p>
        </p:txBody>
      </p:sp>
      <p:grpSp>
        <p:nvGrpSpPr>
          <p:cNvPr id="8198" name="Group 3"/>
          <p:cNvGrpSpPr>
            <a:grpSpLocks/>
          </p:cNvGrpSpPr>
          <p:nvPr/>
        </p:nvGrpSpPr>
        <p:grpSpPr bwMode="auto">
          <a:xfrm>
            <a:off x="185738" y="219075"/>
            <a:ext cx="1717675" cy="998538"/>
            <a:chOff x="117" y="138"/>
            <a:chExt cx="1082" cy="629"/>
          </a:xfrm>
        </p:grpSpPr>
        <p:graphicFrame>
          <p:nvGraphicFramePr>
            <p:cNvPr id="8194" name="Object 4"/>
            <p:cNvGraphicFramePr>
              <a:graphicFrameLocks noChangeAspect="1"/>
            </p:cNvGraphicFramePr>
            <p:nvPr/>
          </p:nvGraphicFramePr>
          <p:xfrm>
            <a:off x="117" y="138"/>
            <a:ext cx="1082" cy="629"/>
          </p:xfrm>
          <a:graphic>
            <a:graphicData uri="http://schemas.openxmlformats.org/presentationml/2006/ole">
              <p:oleObj spid="_x0000_s8194" r:id="rId4" imgW="3496760" imgH="2095317" progId="">
                <p:embed/>
              </p:oleObj>
            </a:graphicData>
          </a:graphic>
        </p:graphicFrame>
        <p:sp>
          <p:nvSpPr>
            <p:cNvPr id="8244" name="Rectangle 5"/>
            <p:cNvSpPr>
              <a:spLocks noChangeArrowheads="1"/>
            </p:cNvSpPr>
            <p:nvPr/>
          </p:nvSpPr>
          <p:spPr bwMode="auto">
            <a:xfrm>
              <a:off x="282" y="189"/>
              <a:ext cx="625"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000000"/>
                  </a:solidFill>
                  <a:latin typeface="Times New Roman" pitchFamily="18" charset="0"/>
                  <a:cs typeface="Times New Roman" pitchFamily="18" charset="0"/>
                </a:rPr>
                <a:t>I</a:t>
              </a:r>
              <a:r>
                <a:rPr lang="en-US" altLang="en-US" sz="2400" b="1">
                  <a:solidFill>
                    <a:srgbClr val="000000"/>
                  </a:solidFill>
                  <a:latin typeface="Times New Roman" pitchFamily="18" charset="0"/>
                  <a:cs typeface="Times New Roman" pitchFamily="18" charset="0"/>
                </a:rPr>
                <a:t>AS</a:t>
              </a:r>
              <a:r>
                <a:rPr lang="el-GR" altLang="en-US" sz="2400" b="1">
                  <a:solidFill>
                    <a:srgbClr val="000000"/>
                  </a:solidFill>
                  <a:latin typeface="Times New Roman" pitchFamily="18" charset="0"/>
                  <a:cs typeface="Times New Roman" pitchFamily="18" charset="0"/>
                </a:rPr>
                <a:t> 2 </a:t>
              </a:r>
            </a:p>
          </p:txBody>
        </p:sp>
      </p:grpSp>
      <p:sp>
        <p:nvSpPr>
          <p:cNvPr id="8199" name="Text Box 6"/>
          <p:cNvSpPr txBox="1">
            <a:spLocks noChangeArrowheads="1"/>
          </p:cNvSpPr>
          <p:nvPr/>
        </p:nvSpPr>
        <p:spPr bwMode="auto">
          <a:xfrm>
            <a:off x="1011238" y="292100"/>
            <a:ext cx="8132762" cy="13843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Μέτρηση</a:t>
            </a:r>
            <a:r>
              <a:rPr lang="en-US" altLang="en-US" sz="2800" b="1">
                <a:solidFill>
                  <a:srgbClr val="000000"/>
                </a:solidFill>
                <a:latin typeface="Times New Roman" pitchFamily="18" charset="0"/>
                <a:cs typeface="Times New Roman" pitchFamily="18" charset="0"/>
              </a:rPr>
              <a:t> </a:t>
            </a:r>
            <a:r>
              <a:rPr lang="el-GR" altLang="en-US" sz="2800" b="1">
                <a:solidFill>
                  <a:srgbClr val="000000"/>
                </a:solidFill>
                <a:latin typeface="Times New Roman" pitchFamily="18" charset="0"/>
                <a:cs typeface="Times New Roman" pitchFamily="18" charset="0"/>
              </a:rPr>
              <a:t>κόστους </a:t>
            </a:r>
          </a:p>
        </p:txBody>
      </p:sp>
      <p:graphicFrame>
        <p:nvGraphicFramePr>
          <p:cNvPr id="57454" name="Group 110"/>
          <p:cNvGraphicFramePr>
            <a:graphicFrameLocks noGrp="1"/>
          </p:cNvGraphicFramePr>
          <p:nvPr/>
        </p:nvGraphicFramePr>
        <p:xfrm>
          <a:off x="346075" y="3627438"/>
          <a:ext cx="8583613" cy="2676526"/>
        </p:xfrm>
        <a:graphic>
          <a:graphicData uri="http://schemas.openxmlformats.org/drawingml/2006/table">
            <a:tbl>
              <a:tblPr/>
              <a:tblGrid>
                <a:gridCol w="1236663">
                  <a:extLst>
                    <a:ext uri="{9D8B030D-6E8A-4147-A177-3AD203B41FA5}"/>
                  </a:extLst>
                </a:gridCol>
                <a:gridCol w="1071562">
                  <a:extLst>
                    <a:ext uri="{9D8B030D-6E8A-4147-A177-3AD203B41FA5}"/>
                  </a:extLst>
                </a:gridCol>
                <a:gridCol w="1428750">
                  <a:extLst>
                    <a:ext uri="{9D8B030D-6E8A-4147-A177-3AD203B41FA5}"/>
                  </a:extLst>
                </a:gridCol>
                <a:gridCol w="1260475">
                  <a:extLst>
                    <a:ext uri="{9D8B030D-6E8A-4147-A177-3AD203B41FA5}"/>
                  </a:extLst>
                </a:gridCol>
                <a:gridCol w="1368425">
                  <a:extLst>
                    <a:ext uri="{9D8B030D-6E8A-4147-A177-3AD203B41FA5}"/>
                  </a:extLst>
                </a:gridCol>
                <a:gridCol w="2217738">
                  <a:extLst>
                    <a:ext uri="{9D8B030D-6E8A-4147-A177-3AD203B41FA5}"/>
                  </a:extLst>
                </a:gridCol>
              </a:tblGrid>
              <a:tr h="875013">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dirty="0" smtClean="0">
                          <a:ln>
                            <a:noFill/>
                          </a:ln>
                          <a:solidFill>
                            <a:srgbClr val="000000"/>
                          </a:solidFill>
                          <a:effectLst/>
                          <a:latin typeface="Calibri" pitchFamily="32" charset="0"/>
                          <a:ea typeface="Microsoft YaHei" charset="-122"/>
                          <a:cs typeface="Arial" charset="0"/>
                        </a:rPr>
                        <a:t>Προϊόν</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Κόστος κτήσης</a:t>
                      </a:r>
                    </a:p>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000000"/>
                          </a:solidFill>
                          <a:effectLst/>
                          <a:latin typeface="Calibri" pitchFamily="32" charset="0"/>
                          <a:ea typeface="Microsoft YaHei" charset="-122"/>
                          <a:cs typeface="Arial" charset="0"/>
                        </a:rPr>
                        <a:t>(1)</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Αξία πώλησης</a:t>
                      </a:r>
                    </a:p>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000000"/>
                          </a:solidFill>
                          <a:effectLst/>
                          <a:latin typeface="Calibri" pitchFamily="32" charset="0"/>
                          <a:ea typeface="Microsoft YaHei" charset="-122"/>
                          <a:cs typeface="Arial" charset="0"/>
                        </a:rPr>
                        <a:t>(2)</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Έξοδα πώλησης</a:t>
                      </a:r>
                    </a:p>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000000"/>
                          </a:solidFill>
                          <a:effectLst/>
                          <a:latin typeface="Calibri" pitchFamily="32" charset="0"/>
                          <a:ea typeface="Microsoft YaHei" charset="-122"/>
                          <a:cs typeface="Arial" charset="0"/>
                        </a:rPr>
                        <a:t>(3)</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CE181E"/>
                          </a:solidFill>
                          <a:effectLst/>
                          <a:latin typeface="Calibri" pitchFamily="32" charset="0"/>
                          <a:ea typeface="Microsoft YaHei" charset="-122"/>
                          <a:cs typeface="Arial" charset="0"/>
                        </a:rPr>
                        <a:t>Καθαρή Ρευστ. Αξία</a:t>
                      </a:r>
                    </a:p>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CE181E"/>
                          </a:solidFill>
                          <a:effectLst/>
                          <a:latin typeface="Calibri" pitchFamily="32" charset="0"/>
                          <a:ea typeface="Microsoft YaHei" charset="-122"/>
                          <a:cs typeface="Arial" charset="0"/>
                        </a:rPr>
                        <a:t>(4)=(2)-(3)</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1" i="0" u="none" strike="noStrike" cap="none" normalizeH="0" baseline="0" smtClean="0">
                          <a:ln>
                            <a:noFill/>
                          </a:ln>
                          <a:solidFill>
                            <a:srgbClr val="CE181E"/>
                          </a:solidFill>
                          <a:effectLst/>
                          <a:latin typeface="Calibri" pitchFamily="32" charset="0"/>
                          <a:ea typeface="Microsoft YaHei" charset="-122"/>
                          <a:cs typeface="Arial" charset="0"/>
                        </a:rPr>
                        <a:t>Αποτίμηση</a:t>
                      </a:r>
                      <a:r>
                        <a:rPr kumimoji="0" lang="el-GR" sz="1800" b="0" i="0" u="none" strike="noStrike" cap="none" normalizeH="0" baseline="0" smtClean="0">
                          <a:ln>
                            <a:noFill/>
                          </a:ln>
                          <a:solidFill>
                            <a:srgbClr val="CE181E"/>
                          </a:solidFill>
                          <a:effectLst/>
                          <a:latin typeface="Calibri" pitchFamily="32" charset="0"/>
                          <a:ea typeface="Microsoft YaHei" charset="-122"/>
                          <a:cs typeface="Arial" charset="0"/>
                        </a:rPr>
                        <a:t>: </a:t>
                      </a:r>
                    </a:p>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CE181E"/>
                          </a:solidFill>
                          <a:effectLst/>
                          <a:latin typeface="Calibri" pitchFamily="32" charset="0"/>
                          <a:ea typeface="Microsoft YaHei" charset="-122"/>
                          <a:cs typeface="Arial" charset="0"/>
                        </a:rPr>
                        <a:t>Το μικρότερο ανάμεσα σε (1) &amp; (4)</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extLst>
                  <a:ext uri="{0D108BD9-81ED-4DB2-BD59-A6C34878D82A}"/>
                </a:extLst>
              </a:tr>
              <a:tr h="4507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Προϊόν Α</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650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800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200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dirty="0" smtClean="0">
                          <a:ln>
                            <a:noFill/>
                          </a:ln>
                          <a:solidFill>
                            <a:srgbClr val="CE181E"/>
                          </a:solidFill>
                          <a:effectLst/>
                          <a:latin typeface="Calibri" pitchFamily="32" charset="0"/>
                          <a:ea typeface="Microsoft YaHei" charset="-122"/>
                          <a:cs typeface="Arial" charset="0"/>
                        </a:rPr>
                        <a:t>600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dirty="0" smtClean="0">
                          <a:ln>
                            <a:noFill/>
                          </a:ln>
                          <a:solidFill>
                            <a:srgbClr val="CE181E"/>
                          </a:solidFill>
                          <a:effectLst/>
                          <a:latin typeface="Calibri" pitchFamily="32" charset="0"/>
                          <a:ea typeface="Microsoft YaHei" charset="-122"/>
                          <a:cs typeface="Arial" charset="0"/>
                        </a:rPr>
                        <a:t>6</a:t>
                      </a:r>
                      <a:r>
                        <a:rPr kumimoji="0" lang="en-US" sz="1800" b="0" i="1" u="none" strike="noStrike" cap="none" normalizeH="0" baseline="0" dirty="0" smtClean="0">
                          <a:ln>
                            <a:noFill/>
                          </a:ln>
                          <a:solidFill>
                            <a:srgbClr val="CE181E"/>
                          </a:solidFill>
                          <a:effectLst/>
                          <a:latin typeface="Calibri" pitchFamily="32" charset="0"/>
                          <a:ea typeface="Microsoft YaHei" charset="-122"/>
                          <a:cs typeface="Arial" charset="0"/>
                        </a:rPr>
                        <a:t>0</a:t>
                      </a:r>
                      <a:r>
                        <a:rPr kumimoji="0" lang="el-GR" sz="1800" b="0" i="1" u="none" strike="noStrike" cap="none" normalizeH="0" baseline="0" dirty="0" smtClean="0">
                          <a:ln>
                            <a:noFill/>
                          </a:ln>
                          <a:solidFill>
                            <a:srgbClr val="CE181E"/>
                          </a:solidFill>
                          <a:effectLst/>
                          <a:latin typeface="Calibri" pitchFamily="32" charset="0"/>
                          <a:ea typeface="Microsoft YaHei" charset="-122"/>
                          <a:cs typeface="Arial" charset="0"/>
                        </a:rPr>
                        <a:t>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extLst>
              </a:tr>
              <a:tr h="4507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Προϊόν Β</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580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dirty="0" smtClean="0">
                          <a:ln>
                            <a:noFill/>
                          </a:ln>
                          <a:solidFill>
                            <a:srgbClr val="000000"/>
                          </a:solidFill>
                          <a:effectLst/>
                          <a:latin typeface="Calibri" pitchFamily="32" charset="0"/>
                          <a:ea typeface="Microsoft YaHei" charset="-122"/>
                          <a:cs typeface="Arial" charset="0"/>
                        </a:rPr>
                        <a:t>600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50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CE181E"/>
                          </a:solidFill>
                          <a:effectLst/>
                          <a:latin typeface="Calibri" pitchFamily="32" charset="0"/>
                          <a:ea typeface="Microsoft YaHei" charset="-122"/>
                          <a:cs typeface="Arial" charset="0"/>
                        </a:rPr>
                        <a:t>550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CE181E"/>
                          </a:solidFill>
                          <a:effectLst/>
                          <a:latin typeface="Calibri" pitchFamily="32" charset="0"/>
                          <a:ea typeface="Microsoft YaHei" charset="-122"/>
                          <a:cs typeface="Arial" charset="0"/>
                        </a:rPr>
                        <a:t>550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extLst>
              </a:tr>
              <a:tr h="4507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Προϊόν Γ</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300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350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000000"/>
                          </a:solidFill>
                          <a:effectLst/>
                          <a:latin typeface="Calibri" pitchFamily="32" charset="0"/>
                          <a:ea typeface="Microsoft YaHei" charset="-122"/>
                          <a:cs typeface="Arial" charset="0"/>
                        </a:rPr>
                        <a:t>30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0" u="none" strike="noStrike" cap="none" normalizeH="0" baseline="0" smtClean="0">
                          <a:ln>
                            <a:noFill/>
                          </a:ln>
                          <a:solidFill>
                            <a:srgbClr val="CE181E"/>
                          </a:solidFill>
                          <a:effectLst/>
                          <a:latin typeface="Calibri" pitchFamily="32" charset="0"/>
                          <a:ea typeface="Microsoft YaHei" charset="-122"/>
                          <a:cs typeface="Arial" charset="0"/>
                        </a:rPr>
                        <a:t>320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0" i="1" u="none" strike="noStrike" cap="none" normalizeH="0" baseline="0" smtClean="0">
                          <a:ln>
                            <a:noFill/>
                          </a:ln>
                          <a:solidFill>
                            <a:srgbClr val="CE181E"/>
                          </a:solidFill>
                          <a:effectLst/>
                          <a:latin typeface="Calibri" pitchFamily="32" charset="0"/>
                          <a:ea typeface="Microsoft YaHei" charset="-122"/>
                          <a:cs typeface="Arial" charset="0"/>
                        </a:rPr>
                        <a:t>300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extLst>
              </a:tr>
              <a:tr h="44918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Arial" charset="0"/>
                        <a:ea typeface="Microsoft YaHei" charset="-122"/>
                        <a:cs typeface="Arial" charset="0"/>
                      </a:endParaRP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Arial" charset="0"/>
                        <a:ea typeface="Microsoft YaHei" charset="-122"/>
                        <a:cs typeface="Arial" charset="0"/>
                      </a:endParaRP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Arial" charset="0"/>
                        <a:ea typeface="Microsoft YaHei" charset="-122"/>
                        <a:cs typeface="Arial" charset="0"/>
                      </a:endParaRP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Arial" charset="0"/>
                        <a:ea typeface="Microsoft YaHei" charset="-122"/>
                        <a:cs typeface="Arial" charset="0"/>
                      </a:endParaRP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1" i="1" u="none" strike="noStrike" cap="none" normalizeH="0" baseline="0" smtClean="0">
                          <a:ln>
                            <a:noFill/>
                          </a:ln>
                          <a:solidFill>
                            <a:srgbClr val="CE181E"/>
                          </a:solidFill>
                          <a:effectLst/>
                          <a:latin typeface="Calibri" pitchFamily="32" charset="0"/>
                          <a:ea typeface="Microsoft YaHei" charset="-122"/>
                          <a:cs typeface="Arial" charset="0"/>
                        </a:rPr>
                        <a:t>Σύνολο</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800" b="1" i="1" u="none" strike="noStrike" cap="none" normalizeH="0" baseline="0" dirty="0" smtClean="0">
                          <a:ln>
                            <a:noFill/>
                          </a:ln>
                          <a:solidFill>
                            <a:srgbClr val="CE181E"/>
                          </a:solidFill>
                          <a:effectLst/>
                          <a:latin typeface="Calibri" pitchFamily="32" charset="0"/>
                          <a:ea typeface="Microsoft YaHei" charset="-122"/>
                          <a:cs typeface="Arial" charset="0"/>
                        </a:rPr>
                        <a:t>1.</a:t>
                      </a:r>
                      <a:r>
                        <a:rPr kumimoji="0" lang="en-US" sz="1800" b="1" i="1" u="none" strike="noStrike" cap="none" normalizeH="0" baseline="0" dirty="0" smtClean="0">
                          <a:ln>
                            <a:noFill/>
                          </a:ln>
                          <a:solidFill>
                            <a:srgbClr val="CE181E"/>
                          </a:solidFill>
                          <a:effectLst/>
                          <a:latin typeface="Calibri" pitchFamily="32" charset="0"/>
                          <a:ea typeface="Microsoft YaHei" charset="-122"/>
                          <a:cs typeface="Arial" charset="0"/>
                        </a:rPr>
                        <a:t>45</a:t>
                      </a:r>
                      <a:r>
                        <a:rPr kumimoji="0" lang="el-GR" sz="1800" b="1" i="1" u="none" strike="noStrike" cap="none" normalizeH="0" baseline="0" dirty="0" smtClean="0">
                          <a:ln>
                            <a:noFill/>
                          </a:ln>
                          <a:solidFill>
                            <a:srgbClr val="CE181E"/>
                          </a:solidFill>
                          <a:effectLst/>
                          <a:latin typeface="Calibri" pitchFamily="32" charset="0"/>
                          <a:ea typeface="Microsoft YaHei" charset="-122"/>
                          <a:cs typeface="Arial" charset="0"/>
                        </a:rPr>
                        <a:t>0</a:t>
                      </a:r>
                    </a:p>
                  </a:txBody>
                  <a:tcPr marL="90000" marR="90000" marT="62792" marB="46792"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extLst>
              </a:tr>
            </a:tbl>
          </a:graphicData>
        </a:graphic>
      </p:graphicFrame>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Text Box 1"/>
          <p:cNvSpPr txBox="1">
            <a:spLocks noChangeArrowheads="1"/>
          </p:cNvSpPr>
          <p:nvPr/>
        </p:nvSpPr>
        <p:spPr bwMode="auto">
          <a:xfrm>
            <a:off x="457200" y="1371600"/>
            <a:ext cx="8001000" cy="3103563"/>
          </a:xfrm>
          <a:prstGeom prst="rect">
            <a:avLst/>
          </a:prstGeom>
          <a:solidFill>
            <a:srgbClr val="FFFFFF"/>
          </a:solidFill>
          <a:ln w="9525">
            <a:noFill/>
            <a:round/>
            <a:headEnd/>
            <a:tailEnd/>
          </a:ln>
        </p:spPr>
        <p:txBody>
          <a:bodyPr lIns="90000" tIns="46800" rIns="90000" bIns="46800">
            <a:spAutoFit/>
          </a:bodyPr>
          <a:lstStyle/>
          <a:p>
            <a:pPr algn="just" eaLnBrk="1" hangingPunct="1">
              <a:lnSpc>
                <a:spcPct val="120000"/>
              </a:lnSpc>
              <a:spcBef>
                <a:spcPts val="1300"/>
              </a:spcBef>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600">
                <a:solidFill>
                  <a:srgbClr val="000000"/>
                </a:solidFill>
                <a:latin typeface="Times New Roman" pitchFamily="18" charset="0"/>
                <a:cs typeface="Times New Roman" pitchFamily="18" charset="0"/>
              </a:rPr>
              <a:t>Το κόστος ανά μονάδα μπορεί να εφαρμοσθεί στις διαθέσιμες ποσότητες με την χρήση των ακόλουθων μεθόδων κοστολόγησης</a:t>
            </a:r>
            <a:r>
              <a:rPr lang="en-US" altLang="en-US" sz="2600">
                <a:solidFill>
                  <a:srgbClr val="000000"/>
                </a:solidFill>
                <a:latin typeface="Times New Roman" pitchFamily="18" charset="0"/>
                <a:cs typeface="Times New Roman" pitchFamily="18" charset="0"/>
              </a:rPr>
              <a:t>:</a:t>
            </a:r>
          </a:p>
          <a:p>
            <a:pPr algn="just" eaLnBrk="1" hangingPunct="1">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600">
                <a:solidFill>
                  <a:srgbClr val="000000"/>
                </a:solidFill>
                <a:latin typeface="Times New Roman" pitchFamily="18" charset="0"/>
                <a:cs typeface="Times New Roman" pitchFamily="18" charset="0"/>
              </a:rPr>
              <a:t>Μέθοδος του εξατομικευμένου κόστους</a:t>
            </a:r>
          </a:p>
          <a:p>
            <a:pPr algn="just" eaLnBrk="1" hangingPunct="1">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600">
                <a:solidFill>
                  <a:srgbClr val="000000"/>
                </a:solidFill>
                <a:latin typeface="Times New Roman" pitchFamily="18" charset="0"/>
                <a:cs typeface="Times New Roman" pitchFamily="18" charset="0"/>
              </a:rPr>
              <a:t>LIFO</a:t>
            </a:r>
            <a:r>
              <a:rPr lang="el-GR" altLang="en-US" sz="2600">
                <a:solidFill>
                  <a:srgbClr val="000000"/>
                </a:solidFill>
                <a:latin typeface="Times New Roman" pitchFamily="18" charset="0"/>
                <a:cs typeface="Times New Roman" pitchFamily="18" charset="0"/>
              </a:rPr>
              <a:t> </a:t>
            </a:r>
            <a:r>
              <a:rPr lang="el-GR" altLang="en-US" sz="2600">
                <a:solidFill>
                  <a:srgbClr val="FF0000"/>
                </a:solidFill>
                <a:latin typeface="Times New Roman" pitchFamily="18" charset="0"/>
                <a:cs typeface="Times New Roman" pitchFamily="18" charset="0"/>
              </a:rPr>
              <a:t>(απαγορεύεται στο ΔΛΠ 2)</a:t>
            </a:r>
          </a:p>
          <a:p>
            <a:pPr algn="just" eaLnBrk="1" hangingPunct="1">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600">
                <a:solidFill>
                  <a:srgbClr val="000000"/>
                </a:solidFill>
                <a:latin typeface="Times New Roman" pitchFamily="18" charset="0"/>
                <a:cs typeface="Times New Roman" pitchFamily="18" charset="0"/>
              </a:rPr>
              <a:t>FIFO</a:t>
            </a:r>
          </a:p>
          <a:p>
            <a:pPr algn="just" eaLnBrk="1" hangingPunct="1">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600">
                <a:solidFill>
                  <a:srgbClr val="000000"/>
                </a:solidFill>
                <a:latin typeface="Times New Roman" pitchFamily="18" charset="0"/>
                <a:cs typeface="Times New Roman" pitchFamily="18" charset="0"/>
              </a:rPr>
              <a:t>Μέθοδος του κινητού σταθμικού μέσου</a:t>
            </a:r>
            <a:r>
              <a:rPr lang="en-US" altLang="en-US" sz="2600">
                <a:solidFill>
                  <a:srgbClr val="000000"/>
                </a:solidFill>
                <a:latin typeface="Times New Roman" pitchFamily="18" charset="0"/>
                <a:cs typeface="Times New Roman" pitchFamily="18" charset="0"/>
              </a:rPr>
              <a:t> </a:t>
            </a:r>
            <a:r>
              <a:rPr lang="el-GR" altLang="en-US" sz="2600">
                <a:solidFill>
                  <a:srgbClr val="000000"/>
                </a:solidFill>
                <a:latin typeface="Times New Roman" pitchFamily="18" charset="0"/>
                <a:cs typeface="Times New Roman" pitchFamily="18" charset="0"/>
              </a:rPr>
              <a:t>όρου</a:t>
            </a:r>
          </a:p>
        </p:txBody>
      </p:sp>
      <p:sp>
        <p:nvSpPr>
          <p:cNvPr id="58370" name="Text Box 2"/>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Κοστολόγηση αποθεμάτων</a:t>
            </a:r>
          </a:p>
        </p:txBody>
      </p:sp>
      <p:sp>
        <p:nvSpPr>
          <p:cNvPr id="100356" name="AutoShape 3"/>
          <p:cNvSpPr>
            <a:spLocks/>
          </p:cNvSpPr>
          <p:nvPr/>
        </p:nvSpPr>
        <p:spPr bwMode="auto">
          <a:xfrm>
            <a:off x="7315200" y="3276600"/>
            <a:ext cx="304800" cy="1295400"/>
          </a:xfrm>
          <a:prstGeom prst="rightBrace">
            <a:avLst>
              <a:gd name="adj1" fmla="val 47911"/>
              <a:gd name="adj2" fmla="val 50000"/>
            </a:avLst>
          </a:prstGeom>
          <a:noFill/>
          <a:ln w="38160" cap="sq">
            <a:solidFill>
              <a:srgbClr val="800000"/>
            </a:solidFill>
            <a:miter lim="800000"/>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100357" name="Text Box 4"/>
          <p:cNvSpPr txBox="1">
            <a:spLocks noChangeArrowheads="1"/>
          </p:cNvSpPr>
          <p:nvPr/>
        </p:nvSpPr>
        <p:spPr bwMode="auto">
          <a:xfrm>
            <a:off x="6324600" y="4648200"/>
            <a:ext cx="2286000" cy="825500"/>
          </a:xfrm>
          <a:prstGeom prst="rect">
            <a:avLst/>
          </a:prstGeom>
          <a:solidFill>
            <a:srgbClr val="F6E27C"/>
          </a:solidFill>
          <a:ln w="28440" cap="sq">
            <a:solidFill>
              <a:srgbClr val="000000"/>
            </a:solidFill>
            <a:miter lim="800000"/>
            <a:headEnd/>
            <a:tailEnd/>
          </a:ln>
        </p:spPr>
        <p:txBody>
          <a:bodyPr lIns="90000" tIns="46800" rIns="90000" bIns="46800">
            <a:spAutoFit/>
          </a:bodyPr>
          <a:lstStyle/>
          <a:p>
            <a:pPr algn="ct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Υποθέσεις ροής κόστους</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1"/>
          <p:cNvSpPr>
            <a:spLocks noChangeArrowheads="1"/>
          </p:cNvSpPr>
          <p:nvPr/>
        </p:nvSpPr>
        <p:spPr bwMode="auto">
          <a:xfrm>
            <a:off x="54864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FIFO</a:t>
            </a:r>
          </a:p>
        </p:txBody>
      </p:sp>
      <p:sp>
        <p:nvSpPr>
          <p:cNvPr id="101379" name="Text Box 2"/>
          <p:cNvSpPr txBox="1">
            <a:spLocks noChangeArrowheads="1"/>
          </p:cNvSpPr>
          <p:nvPr/>
        </p:nvSpPr>
        <p:spPr bwMode="auto">
          <a:xfrm>
            <a:off x="1219200" y="2282825"/>
            <a:ext cx="7772400" cy="4141788"/>
          </a:xfrm>
          <a:prstGeom prst="rect">
            <a:avLst/>
          </a:prstGeom>
          <a:noFill/>
          <a:ln w="9525">
            <a:noFill/>
            <a:round/>
            <a:headEnd/>
            <a:tailEnd/>
          </a:ln>
        </p:spPr>
        <p:txBody>
          <a:bodyPr lIns="90000" tIns="46800" rIns="90000" bIns="46800">
            <a:spAutoFit/>
          </a:bodyPr>
          <a:lstStyle/>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Πωλήσεις</a:t>
            </a:r>
            <a:r>
              <a:rPr lang="en-US" altLang="en-US" sz="2200">
                <a:solidFill>
                  <a:srgbClr val="000000"/>
                </a:solidFill>
                <a:latin typeface="Times New Roman" pitchFamily="18" charset="0"/>
                <a:cs typeface="Times New Roman" pitchFamily="18" charset="0"/>
              </a:rPr>
              <a:t>	9,000	9,000	9,000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Κόστος πωληθέντων</a:t>
            </a:r>
            <a:r>
              <a:rPr lang="en-US" altLang="en-US" sz="2200">
                <a:solidFill>
                  <a:srgbClr val="800000"/>
                </a:solidFill>
                <a:latin typeface="Times New Roman" pitchFamily="18" charset="0"/>
                <a:cs typeface="Times New Roman" pitchFamily="18" charset="0"/>
              </a:rPr>
              <a:t>	6,200	6,600	7,000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Μικτό κέρδος</a:t>
            </a:r>
            <a:r>
              <a:rPr lang="en-US" altLang="en-US" sz="2200">
                <a:solidFill>
                  <a:srgbClr val="000000"/>
                </a:solidFill>
                <a:latin typeface="Times New Roman" pitchFamily="18" charset="0"/>
                <a:cs typeface="Times New Roman" pitchFamily="18" charset="0"/>
              </a:rPr>
              <a:t>	2,800	2,400	2,000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Έξοδα διοίκ. &amp;πώλησης</a:t>
            </a:r>
            <a:r>
              <a:rPr lang="en-US" altLang="en-US" sz="2200">
                <a:solidFill>
                  <a:srgbClr val="000000"/>
                </a:solidFill>
                <a:latin typeface="Times New Roman" pitchFamily="18" charset="0"/>
                <a:cs typeface="Times New Roman" pitchFamily="18" charset="0"/>
              </a:rPr>
              <a:t>	330	330	330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Κέρδη πριν τους φόρους</a:t>
            </a:r>
            <a:r>
              <a:rPr lang="en-US" altLang="en-US" sz="2200">
                <a:solidFill>
                  <a:srgbClr val="000000"/>
                </a:solidFill>
                <a:latin typeface="Times New Roman" pitchFamily="18" charset="0"/>
                <a:cs typeface="Times New Roman" pitchFamily="18" charset="0"/>
              </a:rPr>
              <a:t>	2,470	2,070	1,670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Φόρος εισοδήματος	</a:t>
            </a:r>
            <a:r>
              <a:rPr lang="en-US" altLang="en-US" sz="2200">
                <a:solidFill>
                  <a:srgbClr val="800000"/>
                </a:solidFill>
                <a:latin typeface="Times New Roman" pitchFamily="18" charset="0"/>
                <a:cs typeface="Times New Roman" pitchFamily="18" charset="0"/>
              </a:rPr>
              <a:t>140	120	110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Καθαρά κέρδη</a:t>
            </a:r>
            <a:r>
              <a:rPr lang="en-US" altLang="en-US" sz="2200">
                <a:solidFill>
                  <a:srgbClr val="800000"/>
                </a:solidFill>
                <a:latin typeface="Times New Roman" pitchFamily="18" charset="0"/>
                <a:cs typeface="Times New Roman" pitchFamily="18" charset="0"/>
              </a:rPr>
              <a:t>	2,330	1,950	1,560</a:t>
            </a:r>
          </a:p>
          <a:p>
            <a:pPr marL="800100" eaLnBrk="1" hangingPunct="1">
              <a:spcBef>
                <a:spcPts val="688"/>
              </a:spcBef>
              <a:buSzPct val="100000"/>
              <a:tabLst>
                <a:tab pos="800100" algn="l"/>
                <a:tab pos="5027613" algn="r"/>
                <a:tab pos="6227763" algn="r"/>
                <a:tab pos="7485063" algn="r"/>
                <a:tab pos="8228013" algn="l"/>
                <a:tab pos="9142413" algn="l"/>
                <a:tab pos="10056813" algn="l"/>
              </a:tabLst>
            </a:pPr>
            <a:endParaRPr lang="en-US" altLang="en-US" sz="2200">
              <a:solidFill>
                <a:srgbClr val="800000"/>
              </a:solidFill>
              <a:latin typeface="Times New Roman" pitchFamily="18" charset="0"/>
              <a:cs typeface="Times New Roman" pitchFamily="18" charset="0"/>
            </a:endParaRP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Υπόλοιπο Αποθεμάτων</a:t>
            </a:r>
            <a:r>
              <a:rPr lang="en-US" altLang="en-US" sz="2200">
                <a:solidFill>
                  <a:srgbClr val="800000"/>
                </a:solidFill>
                <a:latin typeface="Times New Roman" pitchFamily="18" charset="0"/>
                <a:cs typeface="Times New Roman" pitchFamily="18" charset="0"/>
              </a:rPr>
              <a:t>	5,800	5,400	5,000</a:t>
            </a:r>
            <a:r>
              <a:rPr lang="en-US" altLang="en-US" sz="2200">
                <a:solidFill>
                  <a:srgbClr val="000000"/>
                </a:solidFill>
                <a:latin typeface="Times New Roman" pitchFamily="18" charset="0"/>
                <a:cs typeface="Times New Roman" pitchFamily="18" charset="0"/>
              </a:rPr>
              <a:t>	</a:t>
            </a:r>
          </a:p>
        </p:txBody>
      </p:sp>
      <p:sp>
        <p:nvSpPr>
          <p:cNvPr id="101380" name="Rectangle 3"/>
          <p:cNvSpPr>
            <a:spLocks noChangeArrowheads="1"/>
          </p:cNvSpPr>
          <p:nvPr/>
        </p:nvSpPr>
        <p:spPr bwMode="auto">
          <a:xfrm>
            <a:off x="79248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LIFO</a:t>
            </a:r>
          </a:p>
        </p:txBody>
      </p:sp>
      <p:sp>
        <p:nvSpPr>
          <p:cNvPr id="101381" name="Rectangle 4"/>
          <p:cNvSpPr>
            <a:spLocks noChangeArrowheads="1"/>
          </p:cNvSpPr>
          <p:nvPr/>
        </p:nvSpPr>
        <p:spPr bwMode="auto">
          <a:xfrm>
            <a:off x="6553200" y="1905000"/>
            <a:ext cx="10668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Μ.Σ.Κ</a:t>
            </a:r>
          </a:p>
        </p:txBody>
      </p:sp>
      <p:sp>
        <p:nvSpPr>
          <p:cNvPr id="101382" name="Line 5"/>
          <p:cNvSpPr>
            <a:spLocks noChangeShapeType="1"/>
          </p:cNvSpPr>
          <p:nvPr/>
        </p:nvSpPr>
        <p:spPr bwMode="auto">
          <a:xfrm>
            <a:off x="7848600" y="2286000"/>
            <a:ext cx="914400" cy="1588"/>
          </a:xfrm>
          <a:prstGeom prst="line">
            <a:avLst/>
          </a:prstGeom>
          <a:noFill/>
          <a:ln w="28440" cap="sq">
            <a:solidFill>
              <a:srgbClr val="000000"/>
            </a:solidFill>
            <a:miter lim="800000"/>
            <a:headEnd/>
            <a:tailEnd/>
          </a:ln>
        </p:spPr>
        <p:txBody>
          <a:bodyPr/>
          <a:lstStyle/>
          <a:p>
            <a:endParaRPr lang="el-GR"/>
          </a:p>
        </p:txBody>
      </p:sp>
      <p:sp>
        <p:nvSpPr>
          <p:cNvPr id="101383" name="Line 6"/>
          <p:cNvSpPr>
            <a:spLocks noChangeShapeType="1"/>
          </p:cNvSpPr>
          <p:nvPr/>
        </p:nvSpPr>
        <p:spPr bwMode="auto">
          <a:xfrm>
            <a:off x="6629400" y="2286000"/>
            <a:ext cx="914400" cy="1588"/>
          </a:xfrm>
          <a:prstGeom prst="line">
            <a:avLst/>
          </a:prstGeom>
          <a:noFill/>
          <a:ln w="28440" cap="sq">
            <a:solidFill>
              <a:srgbClr val="000000"/>
            </a:solidFill>
            <a:miter lim="800000"/>
            <a:headEnd/>
            <a:tailEnd/>
          </a:ln>
        </p:spPr>
        <p:txBody>
          <a:bodyPr/>
          <a:lstStyle/>
          <a:p>
            <a:endParaRPr lang="el-GR"/>
          </a:p>
        </p:txBody>
      </p:sp>
      <p:sp>
        <p:nvSpPr>
          <p:cNvPr id="101384" name="Line 7"/>
          <p:cNvSpPr>
            <a:spLocks noChangeShapeType="1"/>
          </p:cNvSpPr>
          <p:nvPr/>
        </p:nvSpPr>
        <p:spPr bwMode="auto">
          <a:xfrm>
            <a:off x="5410200" y="2286000"/>
            <a:ext cx="914400" cy="1588"/>
          </a:xfrm>
          <a:prstGeom prst="line">
            <a:avLst/>
          </a:prstGeom>
          <a:noFill/>
          <a:ln w="28440" cap="sq">
            <a:solidFill>
              <a:srgbClr val="000000"/>
            </a:solidFill>
            <a:miter lim="800000"/>
            <a:headEnd/>
            <a:tailEnd/>
          </a:ln>
        </p:spPr>
        <p:txBody>
          <a:bodyPr/>
          <a:lstStyle/>
          <a:p>
            <a:endParaRPr lang="el-GR"/>
          </a:p>
        </p:txBody>
      </p:sp>
      <p:sp>
        <p:nvSpPr>
          <p:cNvPr id="101385" name="Line 8"/>
          <p:cNvSpPr>
            <a:spLocks noChangeShapeType="1"/>
          </p:cNvSpPr>
          <p:nvPr/>
        </p:nvSpPr>
        <p:spPr bwMode="auto">
          <a:xfrm>
            <a:off x="7848600" y="3124200"/>
            <a:ext cx="914400" cy="1588"/>
          </a:xfrm>
          <a:prstGeom prst="line">
            <a:avLst/>
          </a:prstGeom>
          <a:noFill/>
          <a:ln w="28440" cap="sq">
            <a:solidFill>
              <a:srgbClr val="000000"/>
            </a:solidFill>
            <a:miter lim="800000"/>
            <a:headEnd/>
            <a:tailEnd/>
          </a:ln>
        </p:spPr>
        <p:txBody>
          <a:bodyPr/>
          <a:lstStyle/>
          <a:p>
            <a:endParaRPr lang="el-GR"/>
          </a:p>
        </p:txBody>
      </p:sp>
      <p:sp>
        <p:nvSpPr>
          <p:cNvPr id="101386" name="Line 9"/>
          <p:cNvSpPr>
            <a:spLocks noChangeShapeType="1"/>
          </p:cNvSpPr>
          <p:nvPr/>
        </p:nvSpPr>
        <p:spPr bwMode="auto">
          <a:xfrm>
            <a:off x="6629400" y="3124200"/>
            <a:ext cx="914400" cy="1588"/>
          </a:xfrm>
          <a:prstGeom prst="line">
            <a:avLst/>
          </a:prstGeom>
          <a:noFill/>
          <a:ln w="28440" cap="sq">
            <a:solidFill>
              <a:srgbClr val="000000"/>
            </a:solidFill>
            <a:miter lim="800000"/>
            <a:headEnd/>
            <a:tailEnd/>
          </a:ln>
        </p:spPr>
        <p:txBody>
          <a:bodyPr/>
          <a:lstStyle/>
          <a:p>
            <a:endParaRPr lang="el-GR"/>
          </a:p>
        </p:txBody>
      </p:sp>
      <p:sp>
        <p:nvSpPr>
          <p:cNvPr id="101387" name="Line 10"/>
          <p:cNvSpPr>
            <a:spLocks noChangeShapeType="1"/>
          </p:cNvSpPr>
          <p:nvPr/>
        </p:nvSpPr>
        <p:spPr bwMode="auto">
          <a:xfrm>
            <a:off x="5410200" y="3124200"/>
            <a:ext cx="914400" cy="1588"/>
          </a:xfrm>
          <a:prstGeom prst="line">
            <a:avLst/>
          </a:prstGeom>
          <a:noFill/>
          <a:ln w="28440" cap="sq">
            <a:solidFill>
              <a:srgbClr val="000000"/>
            </a:solidFill>
            <a:miter lim="800000"/>
            <a:headEnd/>
            <a:tailEnd/>
          </a:ln>
        </p:spPr>
        <p:txBody>
          <a:bodyPr/>
          <a:lstStyle/>
          <a:p>
            <a:endParaRPr lang="el-GR"/>
          </a:p>
        </p:txBody>
      </p:sp>
      <p:sp>
        <p:nvSpPr>
          <p:cNvPr id="101388" name="Line 11"/>
          <p:cNvSpPr>
            <a:spLocks noChangeShapeType="1"/>
          </p:cNvSpPr>
          <p:nvPr/>
        </p:nvSpPr>
        <p:spPr bwMode="auto">
          <a:xfrm>
            <a:off x="7848600" y="3962400"/>
            <a:ext cx="914400" cy="1588"/>
          </a:xfrm>
          <a:prstGeom prst="line">
            <a:avLst/>
          </a:prstGeom>
          <a:noFill/>
          <a:ln w="28440" cap="sq">
            <a:solidFill>
              <a:srgbClr val="000000"/>
            </a:solidFill>
            <a:miter lim="800000"/>
            <a:headEnd/>
            <a:tailEnd/>
          </a:ln>
        </p:spPr>
        <p:txBody>
          <a:bodyPr/>
          <a:lstStyle/>
          <a:p>
            <a:endParaRPr lang="el-GR"/>
          </a:p>
        </p:txBody>
      </p:sp>
      <p:sp>
        <p:nvSpPr>
          <p:cNvPr id="101389" name="Line 12"/>
          <p:cNvSpPr>
            <a:spLocks noChangeShapeType="1"/>
          </p:cNvSpPr>
          <p:nvPr/>
        </p:nvSpPr>
        <p:spPr bwMode="auto">
          <a:xfrm>
            <a:off x="6629400" y="3962400"/>
            <a:ext cx="914400" cy="1588"/>
          </a:xfrm>
          <a:prstGeom prst="line">
            <a:avLst/>
          </a:prstGeom>
          <a:noFill/>
          <a:ln w="28440" cap="sq">
            <a:solidFill>
              <a:srgbClr val="000000"/>
            </a:solidFill>
            <a:miter lim="800000"/>
            <a:headEnd/>
            <a:tailEnd/>
          </a:ln>
        </p:spPr>
        <p:txBody>
          <a:bodyPr/>
          <a:lstStyle/>
          <a:p>
            <a:endParaRPr lang="el-GR"/>
          </a:p>
        </p:txBody>
      </p:sp>
      <p:sp>
        <p:nvSpPr>
          <p:cNvPr id="101390" name="Line 13"/>
          <p:cNvSpPr>
            <a:spLocks noChangeShapeType="1"/>
          </p:cNvSpPr>
          <p:nvPr/>
        </p:nvSpPr>
        <p:spPr bwMode="auto">
          <a:xfrm>
            <a:off x="5410200" y="3962400"/>
            <a:ext cx="914400" cy="1588"/>
          </a:xfrm>
          <a:prstGeom prst="line">
            <a:avLst/>
          </a:prstGeom>
          <a:noFill/>
          <a:ln w="28440" cap="sq">
            <a:solidFill>
              <a:srgbClr val="000000"/>
            </a:solidFill>
            <a:miter lim="800000"/>
            <a:headEnd/>
            <a:tailEnd/>
          </a:ln>
        </p:spPr>
        <p:txBody>
          <a:bodyPr/>
          <a:lstStyle/>
          <a:p>
            <a:endParaRPr lang="el-GR"/>
          </a:p>
        </p:txBody>
      </p:sp>
      <p:sp>
        <p:nvSpPr>
          <p:cNvPr id="101391" name="Line 14"/>
          <p:cNvSpPr>
            <a:spLocks noChangeShapeType="1"/>
          </p:cNvSpPr>
          <p:nvPr/>
        </p:nvSpPr>
        <p:spPr bwMode="auto">
          <a:xfrm>
            <a:off x="7848600" y="4800600"/>
            <a:ext cx="914400" cy="1588"/>
          </a:xfrm>
          <a:prstGeom prst="line">
            <a:avLst/>
          </a:prstGeom>
          <a:noFill/>
          <a:ln w="28440" cap="sq">
            <a:solidFill>
              <a:srgbClr val="000000"/>
            </a:solidFill>
            <a:miter lim="800000"/>
            <a:headEnd/>
            <a:tailEnd/>
          </a:ln>
        </p:spPr>
        <p:txBody>
          <a:bodyPr/>
          <a:lstStyle/>
          <a:p>
            <a:endParaRPr lang="el-GR"/>
          </a:p>
        </p:txBody>
      </p:sp>
      <p:sp>
        <p:nvSpPr>
          <p:cNvPr id="101392" name="Line 15"/>
          <p:cNvSpPr>
            <a:spLocks noChangeShapeType="1"/>
          </p:cNvSpPr>
          <p:nvPr/>
        </p:nvSpPr>
        <p:spPr bwMode="auto">
          <a:xfrm>
            <a:off x="6629400" y="4800600"/>
            <a:ext cx="914400" cy="1588"/>
          </a:xfrm>
          <a:prstGeom prst="line">
            <a:avLst/>
          </a:prstGeom>
          <a:noFill/>
          <a:ln w="28440" cap="sq">
            <a:solidFill>
              <a:srgbClr val="000000"/>
            </a:solidFill>
            <a:miter lim="800000"/>
            <a:headEnd/>
            <a:tailEnd/>
          </a:ln>
        </p:spPr>
        <p:txBody>
          <a:bodyPr/>
          <a:lstStyle/>
          <a:p>
            <a:endParaRPr lang="el-GR"/>
          </a:p>
        </p:txBody>
      </p:sp>
      <p:sp>
        <p:nvSpPr>
          <p:cNvPr id="101393" name="Line 16"/>
          <p:cNvSpPr>
            <a:spLocks noChangeShapeType="1"/>
          </p:cNvSpPr>
          <p:nvPr/>
        </p:nvSpPr>
        <p:spPr bwMode="auto">
          <a:xfrm>
            <a:off x="5410200" y="4800600"/>
            <a:ext cx="914400" cy="1588"/>
          </a:xfrm>
          <a:prstGeom prst="line">
            <a:avLst/>
          </a:prstGeom>
          <a:noFill/>
          <a:ln w="28440" cap="sq">
            <a:solidFill>
              <a:srgbClr val="000000"/>
            </a:solidFill>
            <a:miter lim="800000"/>
            <a:headEnd/>
            <a:tailEnd/>
          </a:ln>
        </p:spPr>
        <p:txBody>
          <a:bodyPr/>
          <a:lstStyle/>
          <a:p>
            <a:endParaRPr lang="el-GR"/>
          </a:p>
        </p:txBody>
      </p:sp>
      <p:sp>
        <p:nvSpPr>
          <p:cNvPr id="101394" name="Line 17"/>
          <p:cNvSpPr>
            <a:spLocks noChangeShapeType="1"/>
          </p:cNvSpPr>
          <p:nvPr/>
        </p:nvSpPr>
        <p:spPr bwMode="auto">
          <a:xfrm>
            <a:off x="7848600" y="5181600"/>
            <a:ext cx="914400" cy="1588"/>
          </a:xfrm>
          <a:prstGeom prst="line">
            <a:avLst/>
          </a:prstGeom>
          <a:noFill/>
          <a:ln w="28440" cap="sq">
            <a:solidFill>
              <a:srgbClr val="000000"/>
            </a:solidFill>
            <a:miter lim="800000"/>
            <a:headEnd/>
            <a:tailEnd/>
          </a:ln>
        </p:spPr>
        <p:txBody>
          <a:bodyPr/>
          <a:lstStyle/>
          <a:p>
            <a:endParaRPr lang="el-GR"/>
          </a:p>
        </p:txBody>
      </p:sp>
      <p:sp>
        <p:nvSpPr>
          <p:cNvPr id="101395" name="Line 18"/>
          <p:cNvSpPr>
            <a:spLocks noChangeShapeType="1"/>
          </p:cNvSpPr>
          <p:nvPr/>
        </p:nvSpPr>
        <p:spPr bwMode="auto">
          <a:xfrm>
            <a:off x="6629400" y="5181600"/>
            <a:ext cx="914400" cy="1588"/>
          </a:xfrm>
          <a:prstGeom prst="line">
            <a:avLst/>
          </a:prstGeom>
          <a:noFill/>
          <a:ln w="28440" cap="sq">
            <a:solidFill>
              <a:srgbClr val="000000"/>
            </a:solidFill>
            <a:miter lim="800000"/>
            <a:headEnd/>
            <a:tailEnd/>
          </a:ln>
        </p:spPr>
        <p:txBody>
          <a:bodyPr/>
          <a:lstStyle/>
          <a:p>
            <a:endParaRPr lang="el-GR"/>
          </a:p>
        </p:txBody>
      </p:sp>
      <p:sp>
        <p:nvSpPr>
          <p:cNvPr id="101396" name="Line 19"/>
          <p:cNvSpPr>
            <a:spLocks noChangeShapeType="1"/>
          </p:cNvSpPr>
          <p:nvPr/>
        </p:nvSpPr>
        <p:spPr bwMode="auto">
          <a:xfrm>
            <a:off x="5410200" y="5181600"/>
            <a:ext cx="914400" cy="1588"/>
          </a:xfrm>
          <a:prstGeom prst="line">
            <a:avLst/>
          </a:prstGeom>
          <a:noFill/>
          <a:ln w="28440" cap="sq">
            <a:solidFill>
              <a:srgbClr val="000000"/>
            </a:solidFill>
            <a:miter lim="800000"/>
            <a:headEnd/>
            <a:tailEnd/>
          </a:ln>
        </p:spPr>
        <p:txBody>
          <a:bodyPr/>
          <a:lstStyle/>
          <a:p>
            <a:endParaRPr lang="el-GR"/>
          </a:p>
        </p:txBody>
      </p:sp>
      <p:sp>
        <p:nvSpPr>
          <p:cNvPr id="101397" name="Line 20"/>
          <p:cNvSpPr>
            <a:spLocks noChangeShapeType="1"/>
          </p:cNvSpPr>
          <p:nvPr/>
        </p:nvSpPr>
        <p:spPr bwMode="auto">
          <a:xfrm>
            <a:off x="7848600" y="5257800"/>
            <a:ext cx="914400" cy="1588"/>
          </a:xfrm>
          <a:prstGeom prst="line">
            <a:avLst/>
          </a:prstGeom>
          <a:noFill/>
          <a:ln w="28440" cap="sq">
            <a:solidFill>
              <a:srgbClr val="000000"/>
            </a:solidFill>
            <a:miter lim="800000"/>
            <a:headEnd/>
            <a:tailEnd/>
          </a:ln>
        </p:spPr>
        <p:txBody>
          <a:bodyPr/>
          <a:lstStyle/>
          <a:p>
            <a:endParaRPr lang="el-GR"/>
          </a:p>
        </p:txBody>
      </p:sp>
      <p:sp>
        <p:nvSpPr>
          <p:cNvPr id="101398" name="Line 21"/>
          <p:cNvSpPr>
            <a:spLocks noChangeShapeType="1"/>
          </p:cNvSpPr>
          <p:nvPr/>
        </p:nvSpPr>
        <p:spPr bwMode="auto">
          <a:xfrm>
            <a:off x="6629400" y="5257800"/>
            <a:ext cx="914400" cy="1588"/>
          </a:xfrm>
          <a:prstGeom prst="line">
            <a:avLst/>
          </a:prstGeom>
          <a:noFill/>
          <a:ln w="28440" cap="sq">
            <a:solidFill>
              <a:srgbClr val="000000"/>
            </a:solidFill>
            <a:miter lim="800000"/>
            <a:headEnd/>
            <a:tailEnd/>
          </a:ln>
        </p:spPr>
        <p:txBody>
          <a:bodyPr/>
          <a:lstStyle/>
          <a:p>
            <a:endParaRPr lang="el-GR"/>
          </a:p>
        </p:txBody>
      </p:sp>
      <p:sp>
        <p:nvSpPr>
          <p:cNvPr id="101399" name="Line 22"/>
          <p:cNvSpPr>
            <a:spLocks noChangeShapeType="1"/>
          </p:cNvSpPr>
          <p:nvPr/>
        </p:nvSpPr>
        <p:spPr bwMode="auto">
          <a:xfrm>
            <a:off x="5410200" y="5257800"/>
            <a:ext cx="914400" cy="1588"/>
          </a:xfrm>
          <a:prstGeom prst="line">
            <a:avLst/>
          </a:prstGeom>
          <a:noFill/>
          <a:ln w="28440" cap="sq">
            <a:solidFill>
              <a:srgbClr val="000000"/>
            </a:solidFill>
            <a:miter lim="800000"/>
            <a:headEnd/>
            <a:tailEnd/>
          </a:ln>
        </p:spPr>
        <p:txBody>
          <a:bodyPr/>
          <a:lstStyle/>
          <a:p>
            <a:endParaRPr lang="el-GR"/>
          </a:p>
        </p:txBody>
      </p:sp>
      <p:sp>
        <p:nvSpPr>
          <p:cNvPr id="59415" name="Text Box 23"/>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Επιδράσεις στις Χ.Κ και στην φορολόγηση</a:t>
            </a:r>
          </a:p>
        </p:txBody>
      </p:sp>
      <p:sp>
        <p:nvSpPr>
          <p:cNvPr id="101401" name="Text Box 24"/>
          <p:cNvSpPr txBox="1">
            <a:spLocks noChangeArrowheads="1"/>
          </p:cNvSpPr>
          <p:nvPr/>
        </p:nvSpPr>
        <p:spPr bwMode="auto">
          <a:xfrm>
            <a:off x="609600" y="1308100"/>
            <a:ext cx="8369300" cy="520700"/>
          </a:xfrm>
          <a:prstGeom prst="rect">
            <a:avLst/>
          </a:prstGeom>
          <a:solidFill>
            <a:srgbClr val="FFFFFF"/>
          </a:solidFill>
          <a:ln w="9525">
            <a:noFill/>
            <a:round/>
            <a:headEnd/>
            <a:tailEnd/>
          </a:ln>
        </p:spPr>
        <p:txBody>
          <a:bodyPr lIns="90360" tIns="44280" rIns="90360" bIns="44280"/>
          <a:lstStyle/>
          <a:p>
            <a:pPr marL="342900" indent="-341313" eaLnBrk="1" hangingPunct="1">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600">
                <a:solidFill>
                  <a:srgbClr val="800000"/>
                </a:solidFill>
                <a:latin typeface="Times New Roman" pitchFamily="18" charset="0"/>
                <a:cs typeface="Times New Roman" pitchFamily="18" charset="0"/>
              </a:rPr>
              <a:t>Σύνοψη σύγκρισης των Χ.Κ</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1"/>
          <p:cNvSpPr>
            <a:spLocks noChangeArrowheads="1"/>
          </p:cNvSpPr>
          <p:nvPr/>
        </p:nvSpPr>
        <p:spPr bwMode="auto">
          <a:xfrm>
            <a:off x="54864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FIFO</a:t>
            </a:r>
          </a:p>
        </p:txBody>
      </p:sp>
      <p:sp>
        <p:nvSpPr>
          <p:cNvPr id="102403" name="Rectangle 2"/>
          <p:cNvSpPr>
            <a:spLocks noChangeArrowheads="1"/>
          </p:cNvSpPr>
          <p:nvPr/>
        </p:nvSpPr>
        <p:spPr bwMode="auto">
          <a:xfrm>
            <a:off x="79248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LIFO</a:t>
            </a:r>
          </a:p>
        </p:txBody>
      </p:sp>
      <p:sp>
        <p:nvSpPr>
          <p:cNvPr id="102404" name="Rectangle 3"/>
          <p:cNvSpPr>
            <a:spLocks noChangeArrowheads="1"/>
          </p:cNvSpPr>
          <p:nvPr/>
        </p:nvSpPr>
        <p:spPr bwMode="auto">
          <a:xfrm>
            <a:off x="6553200" y="1905000"/>
            <a:ext cx="10668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Average</a:t>
            </a:r>
          </a:p>
        </p:txBody>
      </p:sp>
      <p:sp>
        <p:nvSpPr>
          <p:cNvPr id="102405" name="Line 4"/>
          <p:cNvSpPr>
            <a:spLocks noChangeShapeType="1"/>
          </p:cNvSpPr>
          <p:nvPr/>
        </p:nvSpPr>
        <p:spPr bwMode="auto">
          <a:xfrm>
            <a:off x="7848600" y="2286000"/>
            <a:ext cx="914400" cy="1588"/>
          </a:xfrm>
          <a:prstGeom prst="line">
            <a:avLst/>
          </a:prstGeom>
          <a:noFill/>
          <a:ln w="28440" cap="sq">
            <a:solidFill>
              <a:srgbClr val="000000"/>
            </a:solidFill>
            <a:miter lim="800000"/>
            <a:headEnd/>
            <a:tailEnd/>
          </a:ln>
        </p:spPr>
        <p:txBody>
          <a:bodyPr/>
          <a:lstStyle/>
          <a:p>
            <a:endParaRPr lang="el-GR"/>
          </a:p>
        </p:txBody>
      </p:sp>
      <p:sp>
        <p:nvSpPr>
          <p:cNvPr id="102406" name="Line 5"/>
          <p:cNvSpPr>
            <a:spLocks noChangeShapeType="1"/>
          </p:cNvSpPr>
          <p:nvPr/>
        </p:nvSpPr>
        <p:spPr bwMode="auto">
          <a:xfrm>
            <a:off x="6629400" y="2286000"/>
            <a:ext cx="914400" cy="1588"/>
          </a:xfrm>
          <a:prstGeom prst="line">
            <a:avLst/>
          </a:prstGeom>
          <a:noFill/>
          <a:ln w="28440" cap="sq">
            <a:solidFill>
              <a:srgbClr val="000000"/>
            </a:solidFill>
            <a:miter lim="800000"/>
            <a:headEnd/>
            <a:tailEnd/>
          </a:ln>
        </p:spPr>
        <p:txBody>
          <a:bodyPr/>
          <a:lstStyle/>
          <a:p>
            <a:endParaRPr lang="el-GR"/>
          </a:p>
        </p:txBody>
      </p:sp>
      <p:sp>
        <p:nvSpPr>
          <p:cNvPr id="102407" name="Line 6"/>
          <p:cNvSpPr>
            <a:spLocks noChangeShapeType="1"/>
          </p:cNvSpPr>
          <p:nvPr/>
        </p:nvSpPr>
        <p:spPr bwMode="auto">
          <a:xfrm>
            <a:off x="5410200" y="2286000"/>
            <a:ext cx="914400" cy="1588"/>
          </a:xfrm>
          <a:prstGeom prst="line">
            <a:avLst/>
          </a:prstGeom>
          <a:noFill/>
          <a:ln w="28440" cap="sq">
            <a:solidFill>
              <a:srgbClr val="000000"/>
            </a:solidFill>
            <a:miter lim="800000"/>
            <a:headEnd/>
            <a:tailEnd/>
          </a:ln>
        </p:spPr>
        <p:txBody>
          <a:bodyPr/>
          <a:lstStyle/>
          <a:p>
            <a:endParaRPr lang="el-GR"/>
          </a:p>
        </p:txBody>
      </p:sp>
      <p:sp>
        <p:nvSpPr>
          <p:cNvPr id="102408" name="Line 7"/>
          <p:cNvSpPr>
            <a:spLocks noChangeShapeType="1"/>
          </p:cNvSpPr>
          <p:nvPr/>
        </p:nvSpPr>
        <p:spPr bwMode="auto">
          <a:xfrm>
            <a:off x="7848600" y="3124200"/>
            <a:ext cx="914400" cy="1588"/>
          </a:xfrm>
          <a:prstGeom prst="line">
            <a:avLst/>
          </a:prstGeom>
          <a:noFill/>
          <a:ln w="28440" cap="sq">
            <a:solidFill>
              <a:srgbClr val="000000"/>
            </a:solidFill>
            <a:miter lim="800000"/>
            <a:headEnd/>
            <a:tailEnd/>
          </a:ln>
        </p:spPr>
        <p:txBody>
          <a:bodyPr/>
          <a:lstStyle/>
          <a:p>
            <a:endParaRPr lang="el-GR"/>
          </a:p>
        </p:txBody>
      </p:sp>
      <p:sp>
        <p:nvSpPr>
          <p:cNvPr id="102409" name="Line 8"/>
          <p:cNvSpPr>
            <a:spLocks noChangeShapeType="1"/>
          </p:cNvSpPr>
          <p:nvPr/>
        </p:nvSpPr>
        <p:spPr bwMode="auto">
          <a:xfrm>
            <a:off x="6629400" y="3124200"/>
            <a:ext cx="914400" cy="1588"/>
          </a:xfrm>
          <a:prstGeom prst="line">
            <a:avLst/>
          </a:prstGeom>
          <a:noFill/>
          <a:ln w="28440" cap="sq">
            <a:solidFill>
              <a:srgbClr val="000000"/>
            </a:solidFill>
            <a:miter lim="800000"/>
            <a:headEnd/>
            <a:tailEnd/>
          </a:ln>
        </p:spPr>
        <p:txBody>
          <a:bodyPr/>
          <a:lstStyle/>
          <a:p>
            <a:endParaRPr lang="el-GR"/>
          </a:p>
        </p:txBody>
      </p:sp>
      <p:sp>
        <p:nvSpPr>
          <p:cNvPr id="102410" name="Line 9"/>
          <p:cNvSpPr>
            <a:spLocks noChangeShapeType="1"/>
          </p:cNvSpPr>
          <p:nvPr/>
        </p:nvSpPr>
        <p:spPr bwMode="auto">
          <a:xfrm>
            <a:off x="5410200" y="3124200"/>
            <a:ext cx="914400" cy="1588"/>
          </a:xfrm>
          <a:prstGeom prst="line">
            <a:avLst/>
          </a:prstGeom>
          <a:noFill/>
          <a:ln w="28440" cap="sq">
            <a:solidFill>
              <a:srgbClr val="000000"/>
            </a:solidFill>
            <a:miter lim="800000"/>
            <a:headEnd/>
            <a:tailEnd/>
          </a:ln>
        </p:spPr>
        <p:txBody>
          <a:bodyPr/>
          <a:lstStyle/>
          <a:p>
            <a:endParaRPr lang="el-GR"/>
          </a:p>
        </p:txBody>
      </p:sp>
      <p:sp>
        <p:nvSpPr>
          <p:cNvPr id="102411" name="Line 10"/>
          <p:cNvSpPr>
            <a:spLocks noChangeShapeType="1"/>
          </p:cNvSpPr>
          <p:nvPr/>
        </p:nvSpPr>
        <p:spPr bwMode="auto">
          <a:xfrm>
            <a:off x="7848600" y="3962400"/>
            <a:ext cx="914400" cy="1588"/>
          </a:xfrm>
          <a:prstGeom prst="line">
            <a:avLst/>
          </a:prstGeom>
          <a:noFill/>
          <a:ln w="28440" cap="sq">
            <a:solidFill>
              <a:srgbClr val="000000"/>
            </a:solidFill>
            <a:miter lim="800000"/>
            <a:headEnd/>
            <a:tailEnd/>
          </a:ln>
        </p:spPr>
        <p:txBody>
          <a:bodyPr/>
          <a:lstStyle/>
          <a:p>
            <a:endParaRPr lang="el-GR"/>
          </a:p>
        </p:txBody>
      </p:sp>
      <p:sp>
        <p:nvSpPr>
          <p:cNvPr id="102412" name="Line 11"/>
          <p:cNvSpPr>
            <a:spLocks noChangeShapeType="1"/>
          </p:cNvSpPr>
          <p:nvPr/>
        </p:nvSpPr>
        <p:spPr bwMode="auto">
          <a:xfrm>
            <a:off x="6629400" y="3962400"/>
            <a:ext cx="914400" cy="1588"/>
          </a:xfrm>
          <a:prstGeom prst="line">
            <a:avLst/>
          </a:prstGeom>
          <a:noFill/>
          <a:ln w="28440" cap="sq">
            <a:solidFill>
              <a:srgbClr val="000000"/>
            </a:solidFill>
            <a:miter lim="800000"/>
            <a:headEnd/>
            <a:tailEnd/>
          </a:ln>
        </p:spPr>
        <p:txBody>
          <a:bodyPr/>
          <a:lstStyle/>
          <a:p>
            <a:endParaRPr lang="el-GR"/>
          </a:p>
        </p:txBody>
      </p:sp>
      <p:sp>
        <p:nvSpPr>
          <p:cNvPr id="102413" name="Line 12"/>
          <p:cNvSpPr>
            <a:spLocks noChangeShapeType="1"/>
          </p:cNvSpPr>
          <p:nvPr/>
        </p:nvSpPr>
        <p:spPr bwMode="auto">
          <a:xfrm>
            <a:off x="5410200" y="3962400"/>
            <a:ext cx="914400" cy="1588"/>
          </a:xfrm>
          <a:prstGeom prst="line">
            <a:avLst/>
          </a:prstGeom>
          <a:noFill/>
          <a:ln w="28440" cap="sq">
            <a:solidFill>
              <a:srgbClr val="000000"/>
            </a:solidFill>
            <a:miter lim="800000"/>
            <a:headEnd/>
            <a:tailEnd/>
          </a:ln>
        </p:spPr>
        <p:txBody>
          <a:bodyPr/>
          <a:lstStyle/>
          <a:p>
            <a:endParaRPr lang="el-GR"/>
          </a:p>
        </p:txBody>
      </p:sp>
      <p:sp>
        <p:nvSpPr>
          <p:cNvPr id="102414" name="Line 13"/>
          <p:cNvSpPr>
            <a:spLocks noChangeShapeType="1"/>
          </p:cNvSpPr>
          <p:nvPr/>
        </p:nvSpPr>
        <p:spPr bwMode="auto">
          <a:xfrm>
            <a:off x="7848600" y="4800600"/>
            <a:ext cx="914400" cy="1588"/>
          </a:xfrm>
          <a:prstGeom prst="line">
            <a:avLst/>
          </a:prstGeom>
          <a:noFill/>
          <a:ln w="28440" cap="sq">
            <a:solidFill>
              <a:srgbClr val="000000"/>
            </a:solidFill>
            <a:miter lim="800000"/>
            <a:headEnd/>
            <a:tailEnd/>
          </a:ln>
        </p:spPr>
        <p:txBody>
          <a:bodyPr/>
          <a:lstStyle/>
          <a:p>
            <a:endParaRPr lang="el-GR"/>
          </a:p>
        </p:txBody>
      </p:sp>
      <p:sp>
        <p:nvSpPr>
          <p:cNvPr id="102415" name="Line 14"/>
          <p:cNvSpPr>
            <a:spLocks noChangeShapeType="1"/>
          </p:cNvSpPr>
          <p:nvPr/>
        </p:nvSpPr>
        <p:spPr bwMode="auto">
          <a:xfrm>
            <a:off x="6629400" y="4800600"/>
            <a:ext cx="914400" cy="1588"/>
          </a:xfrm>
          <a:prstGeom prst="line">
            <a:avLst/>
          </a:prstGeom>
          <a:noFill/>
          <a:ln w="28440" cap="sq">
            <a:solidFill>
              <a:srgbClr val="000000"/>
            </a:solidFill>
            <a:miter lim="800000"/>
            <a:headEnd/>
            <a:tailEnd/>
          </a:ln>
        </p:spPr>
        <p:txBody>
          <a:bodyPr/>
          <a:lstStyle/>
          <a:p>
            <a:endParaRPr lang="el-GR"/>
          </a:p>
        </p:txBody>
      </p:sp>
      <p:sp>
        <p:nvSpPr>
          <p:cNvPr id="102416" name="Line 15"/>
          <p:cNvSpPr>
            <a:spLocks noChangeShapeType="1"/>
          </p:cNvSpPr>
          <p:nvPr/>
        </p:nvSpPr>
        <p:spPr bwMode="auto">
          <a:xfrm>
            <a:off x="5410200" y="4800600"/>
            <a:ext cx="914400" cy="1588"/>
          </a:xfrm>
          <a:prstGeom prst="line">
            <a:avLst/>
          </a:prstGeom>
          <a:noFill/>
          <a:ln w="28440" cap="sq">
            <a:solidFill>
              <a:srgbClr val="000000"/>
            </a:solidFill>
            <a:miter lim="800000"/>
            <a:headEnd/>
            <a:tailEnd/>
          </a:ln>
        </p:spPr>
        <p:txBody>
          <a:bodyPr/>
          <a:lstStyle/>
          <a:p>
            <a:endParaRPr lang="el-GR"/>
          </a:p>
        </p:txBody>
      </p:sp>
      <p:sp>
        <p:nvSpPr>
          <p:cNvPr id="102417" name="Line 16"/>
          <p:cNvSpPr>
            <a:spLocks noChangeShapeType="1"/>
          </p:cNvSpPr>
          <p:nvPr/>
        </p:nvSpPr>
        <p:spPr bwMode="auto">
          <a:xfrm>
            <a:off x="7848600" y="5181600"/>
            <a:ext cx="914400" cy="1588"/>
          </a:xfrm>
          <a:prstGeom prst="line">
            <a:avLst/>
          </a:prstGeom>
          <a:noFill/>
          <a:ln w="28440" cap="sq">
            <a:solidFill>
              <a:srgbClr val="000000"/>
            </a:solidFill>
            <a:miter lim="800000"/>
            <a:headEnd/>
            <a:tailEnd/>
          </a:ln>
        </p:spPr>
        <p:txBody>
          <a:bodyPr/>
          <a:lstStyle/>
          <a:p>
            <a:endParaRPr lang="el-GR"/>
          </a:p>
        </p:txBody>
      </p:sp>
      <p:sp>
        <p:nvSpPr>
          <p:cNvPr id="102418" name="Line 17"/>
          <p:cNvSpPr>
            <a:spLocks noChangeShapeType="1"/>
          </p:cNvSpPr>
          <p:nvPr/>
        </p:nvSpPr>
        <p:spPr bwMode="auto">
          <a:xfrm>
            <a:off x="6629400" y="5181600"/>
            <a:ext cx="914400" cy="1588"/>
          </a:xfrm>
          <a:prstGeom prst="line">
            <a:avLst/>
          </a:prstGeom>
          <a:noFill/>
          <a:ln w="28440" cap="sq">
            <a:solidFill>
              <a:srgbClr val="000000"/>
            </a:solidFill>
            <a:miter lim="800000"/>
            <a:headEnd/>
            <a:tailEnd/>
          </a:ln>
        </p:spPr>
        <p:txBody>
          <a:bodyPr/>
          <a:lstStyle/>
          <a:p>
            <a:endParaRPr lang="el-GR"/>
          </a:p>
        </p:txBody>
      </p:sp>
      <p:sp>
        <p:nvSpPr>
          <p:cNvPr id="102419" name="Line 18"/>
          <p:cNvSpPr>
            <a:spLocks noChangeShapeType="1"/>
          </p:cNvSpPr>
          <p:nvPr/>
        </p:nvSpPr>
        <p:spPr bwMode="auto">
          <a:xfrm>
            <a:off x="5410200" y="5181600"/>
            <a:ext cx="914400" cy="1588"/>
          </a:xfrm>
          <a:prstGeom prst="line">
            <a:avLst/>
          </a:prstGeom>
          <a:noFill/>
          <a:ln w="28440" cap="sq">
            <a:solidFill>
              <a:srgbClr val="000000"/>
            </a:solidFill>
            <a:miter lim="800000"/>
            <a:headEnd/>
            <a:tailEnd/>
          </a:ln>
        </p:spPr>
        <p:txBody>
          <a:bodyPr/>
          <a:lstStyle/>
          <a:p>
            <a:endParaRPr lang="el-GR"/>
          </a:p>
        </p:txBody>
      </p:sp>
      <p:sp>
        <p:nvSpPr>
          <p:cNvPr id="102420" name="Line 19"/>
          <p:cNvSpPr>
            <a:spLocks noChangeShapeType="1"/>
          </p:cNvSpPr>
          <p:nvPr/>
        </p:nvSpPr>
        <p:spPr bwMode="auto">
          <a:xfrm>
            <a:off x="7848600" y="5257800"/>
            <a:ext cx="914400" cy="1588"/>
          </a:xfrm>
          <a:prstGeom prst="line">
            <a:avLst/>
          </a:prstGeom>
          <a:noFill/>
          <a:ln w="28440" cap="sq">
            <a:solidFill>
              <a:srgbClr val="000000"/>
            </a:solidFill>
            <a:miter lim="800000"/>
            <a:headEnd/>
            <a:tailEnd/>
          </a:ln>
        </p:spPr>
        <p:txBody>
          <a:bodyPr/>
          <a:lstStyle/>
          <a:p>
            <a:endParaRPr lang="el-GR"/>
          </a:p>
        </p:txBody>
      </p:sp>
      <p:sp>
        <p:nvSpPr>
          <p:cNvPr id="102421" name="Line 20"/>
          <p:cNvSpPr>
            <a:spLocks noChangeShapeType="1"/>
          </p:cNvSpPr>
          <p:nvPr/>
        </p:nvSpPr>
        <p:spPr bwMode="auto">
          <a:xfrm>
            <a:off x="6629400" y="5257800"/>
            <a:ext cx="914400" cy="1588"/>
          </a:xfrm>
          <a:prstGeom prst="line">
            <a:avLst/>
          </a:prstGeom>
          <a:noFill/>
          <a:ln w="28440" cap="sq">
            <a:solidFill>
              <a:srgbClr val="000000"/>
            </a:solidFill>
            <a:miter lim="800000"/>
            <a:headEnd/>
            <a:tailEnd/>
          </a:ln>
        </p:spPr>
        <p:txBody>
          <a:bodyPr/>
          <a:lstStyle/>
          <a:p>
            <a:endParaRPr lang="el-GR"/>
          </a:p>
        </p:txBody>
      </p:sp>
      <p:sp>
        <p:nvSpPr>
          <p:cNvPr id="102422" name="Line 21"/>
          <p:cNvSpPr>
            <a:spLocks noChangeShapeType="1"/>
          </p:cNvSpPr>
          <p:nvPr/>
        </p:nvSpPr>
        <p:spPr bwMode="auto">
          <a:xfrm>
            <a:off x="5410200" y="5257800"/>
            <a:ext cx="914400" cy="1588"/>
          </a:xfrm>
          <a:prstGeom prst="line">
            <a:avLst/>
          </a:prstGeom>
          <a:noFill/>
          <a:ln w="28440" cap="sq">
            <a:solidFill>
              <a:srgbClr val="000000"/>
            </a:solidFill>
            <a:miter lim="800000"/>
            <a:headEnd/>
            <a:tailEnd/>
          </a:ln>
        </p:spPr>
        <p:txBody>
          <a:bodyPr/>
          <a:lstStyle/>
          <a:p>
            <a:endParaRPr lang="el-GR"/>
          </a:p>
        </p:txBody>
      </p:sp>
      <p:sp>
        <p:nvSpPr>
          <p:cNvPr id="102423" name="Line 22"/>
          <p:cNvSpPr>
            <a:spLocks noChangeShapeType="1"/>
          </p:cNvSpPr>
          <p:nvPr/>
        </p:nvSpPr>
        <p:spPr bwMode="auto">
          <a:xfrm flipV="1">
            <a:off x="1600200" y="4722813"/>
            <a:ext cx="457200" cy="307975"/>
          </a:xfrm>
          <a:prstGeom prst="line">
            <a:avLst/>
          </a:prstGeom>
          <a:noFill/>
          <a:ln w="38160" cap="sq">
            <a:solidFill>
              <a:srgbClr val="800000"/>
            </a:solidFill>
            <a:miter lim="800000"/>
            <a:headEnd/>
            <a:tailEnd type="triangle" w="sm" len="sm"/>
          </a:ln>
        </p:spPr>
        <p:txBody>
          <a:bodyPr/>
          <a:lstStyle/>
          <a:p>
            <a:endParaRPr lang="el-GR"/>
          </a:p>
        </p:txBody>
      </p:sp>
      <p:sp>
        <p:nvSpPr>
          <p:cNvPr id="102424" name="Line 23"/>
          <p:cNvSpPr>
            <a:spLocks noChangeShapeType="1"/>
          </p:cNvSpPr>
          <p:nvPr/>
        </p:nvSpPr>
        <p:spPr bwMode="auto">
          <a:xfrm>
            <a:off x="1600200" y="5029200"/>
            <a:ext cx="457200" cy="1588"/>
          </a:xfrm>
          <a:prstGeom prst="line">
            <a:avLst/>
          </a:prstGeom>
          <a:noFill/>
          <a:ln w="38160" cap="sq">
            <a:solidFill>
              <a:srgbClr val="800000"/>
            </a:solidFill>
            <a:miter lim="800000"/>
            <a:headEnd/>
            <a:tailEnd type="triangle" w="sm" len="sm"/>
          </a:ln>
        </p:spPr>
        <p:txBody>
          <a:bodyPr/>
          <a:lstStyle/>
          <a:p>
            <a:endParaRPr lang="el-GR"/>
          </a:p>
        </p:txBody>
      </p:sp>
      <p:sp>
        <p:nvSpPr>
          <p:cNvPr id="102425" name="Line 24"/>
          <p:cNvSpPr>
            <a:spLocks noChangeShapeType="1"/>
          </p:cNvSpPr>
          <p:nvPr/>
        </p:nvSpPr>
        <p:spPr bwMode="auto">
          <a:xfrm>
            <a:off x="1600200" y="5029200"/>
            <a:ext cx="457200" cy="609600"/>
          </a:xfrm>
          <a:prstGeom prst="line">
            <a:avLst/>
          </a:prstGeom>
          <a:noFill/>
          <a:ln w="38160" cap="sq">
            <a:solidFill>
              <a:srgbClr val="800000"/>
            </a:solidFill>
            <a:miter lim="800000"/>
            <a:headEnd/>
            <a:tailEnd type="triangle" w="sm" len="sm"/>
          </a:ln>
        </p:spPr>
        <p:txBody>
          <a:bodyPr/>
          <a:lstStyle/>
          <a:p>
            <a:endParaRPr lang="el-GR"/>
          </a:p>
        </p:txBody>
      </p:sp>
      <p:sp>
        <p:nvSpPr>
          <p:cNvPr id="102426" name="Line 25"/>
          <p:cNvSpPr>
            <a:spLocks noChangeShapeType="1"/>
          </p:cNvSpPr>
          <p:nvPr/>
        </p:nvSpPr>
        <p:spPr bwMode="auto">
          <a:xfrm>
            <a:off x="1447800" y="2895600"/>
            <a:ext cx="533400" cy="1588"/>
          </a:xfrm>
          <a:prstGeom prst="line">
            <a:avLst/>
          </a:prstGeom>
          <a:noFill/>
          <a:ln w="38160" cap="sq">
            <a:solidFill>
              <a:srgbClr val="800000"/>
            </a:solidFill>
            <a:miter lim="800000"/>
            <a:headEnd/>
            <a:tailEnd type="triangle" w="sm" len="sm"/>
          </a:ln>
        </p:spPr>
        <p:txBody>
          <a:bodyPr/>
          <a:lstStyle/>
          <a:p>
            <a:endParaRPr lang="el-GR"/>
          </a:p>
        </p:txBody>
      </p:sp>
      <p:sp>
        <p:nvSpPr>
          <p:cNvPr id="60442" name="Text Box 26"/>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Επιδράσεις στις Χ.Κ και στην φορολόγηση</a:t>
            </a:r>
          </a:p>
        </p:txBody>
      </p:sp>
      <p:sp>
        <p:nvSpPr>
          <p:cNvPr id="102428" name="Text Box 27"/>
          <p:cNvSpPr txBox="1">
            <a:spLocks noChangeArrowheads="1"/>
          </p:cNvSpPr>
          <p:nvPr/>
        </p:nvSpPr>
        <p:spPr bwMode="auto">
          <a:xfrm>
            <a:off x="304800" y="1308100"/>
            <a:ext cx="8674100" cy="520700"/>
          </a:xfrm>
          <a:prstGeom prst="rect">
            <a:avLst/>
          </a:prstGeom>
          <a:solidFill>
            <a:srgbClr val="FFFFFF"/>
          </a:solidFill>
          <a:ln w="9525">
            <a:noFill/>
            <a:round/>
            <a:headEnd/>
            <a:tailEnd/>
          </a:ln>
        </p:spPr>
        <p:txBody>
          <a:bodyPr lIns="90360" tIns="44280" rIns="90360" bIns="44280"/>
          <a:lstStyle/>
          <a:p>
            <a:pPr marL="342900" indent="-341313" eaLnBrk="1" hangingPunct="1">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400">
                <a:solidFill>
                  <a:srgbClr val="000000"/>
                </a:solidFill>
                <a:latin typeface="Times New Roman" pitchFamily="18" charset="0"/>
                <a:cs typeface="Times New Roman" pitchFamily="18" charset="0"/>
              </a:rPr>
              <a:t>Σε περιόδους αύξησης των τιμών, σύμφωνα με την</a:t>
            </a:r>
            <a:r>
              <a:rPr lang="en-US" altLang="en-US" sz="2400">
                <a:solidFill>
                  <a:srgbClr val="000000"/>
                </a:solidFill>
                <a:latin typeface="Times New Roman" pitchFamily="18" charset="0"/>
                <a:cs typeface="Times New Roman" pitchFamily="18" charset="0"/>
              </a:rPr>
              <a:t>, </a:t>
            </a:r>
            <a:r>
              <a:rPr lang="en-US" altLang="en-US" sz="2400">
                <a:solidFill>
                  <a:srgbClr val="800000"/>
                </a:solidFill>
                <a:latin typeface="Times New Roman" pitchFamily="18" charset="0"/>
                <a:cs typeface="Times New Roman" pitchFamily="18" charset="0"/>
              </a:rPr>
              <a:t>FIFO:</a:t>
            </a:r>
          </a:p>
        </p:txBody>
      </p:sp>
      <p:sp>
        <p:nvSpPr>
          <p:cNvPr id="102429" name="Text Box 28"/>
          <p:cNvSpPr txBox="1">
            <a:spLocks noChangeArrowheads="1"/>
          </p:cNvSpPr>
          <p:nvPr/>
        </p:nvSpPr>
        <p:spPr bwMode="auto">
          <a:xfrm>
            <a:off x="152400" y="4800600"/>
            <a:ext cx="1524000" cy="368300"/>
          </a:xfrm>
          <a:prstGeom prst="rect">
            <a:avLst/>
          </a:prstGeom>
          <a:solidFill>
            <a:srgbClr val="FAEFB6"/>
          </a:solidFill>
          <a:ln w="28440" cap="sq">
            <a:solidFill>
              <a:srgbClr val="800000"/>
            </a:solidFill>
            <a:miter lim="800000"/>
            <a:headEnd/>
            <a:tailEnd/>
          </a:ln>
        </p:spPr>
        <p:txBody>
          <a:bodyPr lIns="90000" tIns="46800" rIns="90000" bIns="46800">
            <a:spAutoFit/>
          </a:bodyPr>
          <a:lstStyle/>
          <a:p>
            <a:pPr eaLnBrk="1" hangingPunct="1">
              <a:spcBef>
                <a:spcPts val="112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a:solidFill>
                  <a:srgbClr val="000000"/>
                </a:solidFill>
                <a:latin typeface="Times New Roman" pitchFamily="18" charset="0"/>
                <a:cs typeface="Times New Roman" pitchFamily="18" charset="0"/>
              </a:rPr>
              <a:t>Υψηλότερο</a:t>
            </a:r>
          </a:p>
        </p:txBody>
      </p:sp>
      <p:sp>
        <p:nvSpPr>
          <p:cNvPr id="102430" name="Text Box 29"/>
          <p:cNvSpPr txBox="1">
            <a:spLocks noChangeArrowheads="1"/>
          </p:cNvSpPr>
          <p:nvPr/>
        </p:nvSpPr>
        <p:spPr bwMode="auto">
          <a:xfrm>
            <a:off x="152400" y="2638425"/>
            <a:ext cx="1524000" cy="368300"/>
          </a:xfrm>
          <a:prstGeom prst="rect">
            <a:avLst/>
          </a:prstGeom>
          <a:solidFill>
            <a:srgbClr val="FAEFB6"/>
          </a:solidFill>
          <a:ln w="28440" cap="sq">
            <a:solidFill>
              <a:srgbClr val="800000"/>
            </a:solidFill>
            <a:miter lim="800000"/>
            <a:headEnd/>
            <a:tailEnd/>
          </a:ln>
        </p:spPr>
        <p:txBody>
          <a:bodyPr lIns="90000" tIns="46800" rIns="90000" bIns="46800">
            <a:spAutoFit/>
          </a:bodyPr>
          <a:lstStyle/>
          <a:p>
            <a:pPr eaLnBrk="1" hangingPunct="1">
              <a:spcBef>
                <a:spcPts val="112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a:solidFill>
                  <a:srgbClr val="000000"/>
                </a:solidFill>
                <a:latin typeface="Times New Roman" pitchFamily="18" charset="0"/>
                <a:cs typeface="Times New Roman" pitchFamily="18" charset="0"/>
              </a:rPr>
              <a:t>Χαμηλότερο</a:t>
            </a:r>
          </a:p>
        </p:txBody>
      </p:sp>
      <p:sp>
        <p:nvSpPr>
          <p:cNvPr id="102431" name="Text Box 30"/>
          <p:cNvSpPr txBox="1">
            <a:spLocks noChangeArrowheads="1"/>
          </p:cNvSpPr>
          <p:nvPr/>
        </p:nvSpPr>
        <p:spPr bwMode="auto">
          <a:xfrm>
            <a:off x="1219200" y="2282825"/>
            <a:ext cx="7772400" cy="4141788"/>
          </a:xfrm>
          <a:prstGeom prst="rect">
            <a:avLst/>
          </a:prstGeom>
          <a:noFill/>
          <a:ln w="9525">
            <a:noFill/>
            <a:round/>
            <a:headEnd/>
            <a:tailEnd/>
          </a:ln>
        </p:spPr>
        <p:txBody>
          <a:bodyPr lIns="90000" tIns="46800" rIns="90000" bIns="46800">
            <a:spAutoFit/>
          </a:bodyPr>
          <a:lstStyle/>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Πωλήσεις</a:t>
            </a:r>
            <a:r>
              <a:rPr lang="en-US" altLang="en-US" sz="2200">
                <a:solidFill>
                  <a:srgbClr val="000000"/>
                </a:solidFill>
                <a:latin typeface="Times New Roman" pitchFamily="18" charset="0"/>
                <a:cs typeface="Times New Roman" pitchFamily="18" charset="0"/>
              </a:rPr>
              <a:t>	9,000	9,000	9,000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Κόστος πωληθέντων</a:t>
            </a:r>
            <a:r>
              <a:rPr lang="en-US" altLang="en-US" sz="2200">
                <a:solidFill>
                  <a:srgbClr val="800000"/>
                </a:solidFill>
                <a:latin typeface="Times New Roman" pitchFamily="18" charset="0"/>
                <a:cs typeface="Times New Roman" pitchFamily="18" charset="0"/>
              </a:rPr>
              <a:t>	6,200	6,600	7,000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Μικτό κέρδος</a:t>
            </a:r>
            <a:r>
              <a:rPr lang="en-US" altLang="en-US" sz="2200">
                <a:solidFill>
                  <a:srgbClr val="000000"/>
                </a:solidFill>
                <a:latin typeface="Times New Roman" pitchFamily="18" charset="0"/>
                <a:cs typeface="Times New Roman" pitchFamily="18" charset="0"/>
              </a:rPr>
              <a:t>	2,800	2,400	2,000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Έξοδα διοίκ. &amp;πώλησης</a:t>
            </a:r>
            <a:r>
              <a:rPr lang="en-US" altLang="en-US" sz="2200">
                <a:solidFill>
                  <a:srgbClr val="000000"/>
                </a:solidFill>
                <a:latin typeface="Times New Roman" pitchFamily="18" charset="0"/>
                <a:cs typeface="Times New Roman" pitchFamily="18" charset="0"/>
              </a:rPr>
              <a:t>	330	330	330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Κέρδη πριν τους φόρους</a:t>
            </a:r>
            <a:r>
              <a:rPr lang="en-US" altLang="en-US" sz="2200">
                <a:solidFill>
                  <a:srgbClr val="000000"/>
                </a:solidFill>
                <a:latin typeface="Times New Roman" pitchFamily="18" charset="0"/>
                <a:cs typeface="Times New Roman" pitchFamily="18" charset="0"/>
              </a:rPr>
              <a:t>	2,470	2,070	1,670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Φόρος εισοδήματος	</a:t>
            </a:r>
            <a:r>
              <a:rPr lang="en-US" altLang="en-US" sz="2200">
                <a:solidFill>
                  <a:srgbClr val="800000"/>
                </a:solidFill>
                <a:latin typeface="Times New Roman" pitchFamily="18" charset="0"/>
                <a:cs typeface="Times New Roman" pitchFamily="18" charset="0"/>
              </a:rPr>
              <a:t>140	120	110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Καθαρά κέρδη</a:t>
            </a:r>
            <a:r>
              <a:rPr lang="en-US" altLang="en-US" sz="2200">
                <a:solidFill>
                  <a:srgbClr val="800000"/>
                </a:solidFill>
                <a:latin typeface="Times New Roman" pitchFamily="18" charset="0"/>
                <a:cs typeface="Times New Roman" pitchFamily="18" charset="0"/>
              </a:rPr>
              <a:t>	2,330	1,950	1,560</a:t>
            </a:r>
          </a:p>
          <a:p>
            <a:pPr marL="800100" eaLnBrk="1" hangingPunct="1">
              <a:spcBef>
                <a:spcPts val="688"/>
              </a:spcBef>
              <a:buSzPct val="100000"/>
              <a:tabLst>
                <a:tab pos="800100" algn="l"/>
                <a:tab pos="5027613" algn="r"/>
                <a:tab pos="6227763" algn="r"/>
                <a:tab pos="7485063" algn="r"/>
                <a:tab pos="8228013" algn="l"/>
                <a:tab pos="9142413" algn="l"/>
                <a:tab pos="10056813" algn="l"/>
              </a:tabLst>
            </a:pPr>
            <a:endParaRPr lang="en-US" altLang="en-US" sz="2200">
              <a:solidFill>
                <a:srgbClr val="800000"/>
              </a:solidFill>
              <a:latin typeface="Times New Roman" pitchFamily="18" charset="0"/>
              <a:cs typeface="Times New Roman" pitchFamily="18" charset="0"/>
            </a:endParaRP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Υπόλοιπο Αποθεμάτων</a:t>
            </a:r>
            <a:r>
              <a:rPr lang="en-US" altLang="en-US" sz="2200">
                <a:solidFill>
                  <a:srgbClr val="800000"/>
                </a:solidFill>
                <a:latin typeface="Times New Roman" pitchFamily="18" charset="0"/>
                <a:cs typeface="Times New Roman" pitchFamily="18" charset="0"/>
              </a:rPr>
              <a:t>	5,800	5,400	5,000</a:t>
            </a:r>
            <a:r>
              <a:rPr lang="en-US" altLang="en-US" sz="2200">
                <a:solidFill>
                  <a:srgbClr val="000000"/>
                </a:solidFill>
                <a:latin typeface="Times New Roman" pitchFamily="18" charset="0"/>
                <a:cs typeface="Times New Roman" pitchFamily="18" charset="0"/>
              </a:rPr>
              <a:t>	</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1"/>
          <p:cNvSpPr>
            <a:spLocks noChangeArrowheads="1"/>
          </p:cNvSpPr>
          <p:nvPr/>
        </p:nvSpPr>
        <p:spPr bwMode="auto">
          <a:xfrm>
            <a:off x="54864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FIFO</a:t>
            </a:r>
          </a:p>
        </p:txBody>
      </p:sp>
      <p:sp>
        <p:nvSpPr>
          <p:cNvPr id="103427" name="Rectangle 2"/>
          <p:cNvSpPr>
            <a:spLocks noChangeArrowheads="1"/>
          </p:cNvSpPr>
          <p:nvPr/>
        </p:nvSpPr>
        <p:spPr bwMode="auto">
          <a:xfrm>
            <a:off x="7924800" y="1905000"/>
            <a:ext cx="8382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LIFO</a:t>
            </a:r>
          </a:p>
        </p:txBody>
      </p:sp>
      <p:sp>
        <p:nvSpPr>
          <p:cNvPr id="103428" name="Rectangle 3"/>
          <p:cNvSpPr>
            <a:spLocks noChangeArrowheads="1"/>
          </p:cNvSpPr>
          <p:nvPr/>
        </p:nvSpPr>
        <p:spPr bwMode="auto">
          <a:xfrm>
            <a:off x="6553200" y="1905000"/>
            <a:ext cx="1066800" cy="304800"/>
          </a:xfrm>
          <a:prstGeom prst="rect">
            <a:avLst/>
          </a:prstGeom>
          <a:noFill/>
          <a:ln w="9525">
            <a:noFill/>
            <a:round/>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latin typeface="Times New Roman" pitchFamily="18" charset="0"/>
                <a:cs typeface="Times New Roman" pitchFamily="18" charset="0"/>
              </a:rPr>
              <a:t>Average</a:t>
            </a:r>
          </a:p>
        </p:txBody>
      </p:sp>
      <p:sp>
        <p:nvSpPr>
          <p:cNvPr id="103429" name="Line 4"/>
          <p:cNvSpPr>
            <a:spLocks noChangeShapeType="1"/>
          </p:cNvSpPr>
          <p:nvPr/>
        </p:nvSpPr>
        <p:spPr bwMode="auto">
          <a:xfrm>
            <a:off x="7848600" y="2286000"/>
            <a:ext cx="914400" cy="1588"/>
          </a:xfrm>
          <a:prstGeom prst="line">
            <a:avLst/>
          </a:prstGeom>
          <a:noFill/>
          <a:ln w="28440" cap="sq">
            <a:solidFill>
              <a:srgbClr val="000000"/>
            </a:solidFill>
            <a:miter lim="800000"/>
            <a:headEnd/>
            <a:tailEnd/>
          </a:ln>
        </p:spPr>
        <p:txBody>
          <a:bodyPr/>
          <a:lstStyle/>
          <a:p>
            <a:endParaRPr lang="el-GR"/>
          </a:p>
        </p:txBody>
      </p:sp>
      <p:sp>
        <p:nvSpPr>
          <p:cNvPr id="103430" name="Line 5"/>
          <p:cNvSpPr>
            <a:spLocks noChangeShapeType="1"/>
          </p:cNvSpPr>
          <p:nvPr/>
        </p:nvSpPr>
        <p:spPr bwMode="auto">
          <a:xfrm>
            <a:off x="6629400" y="2286000"/>
            <a:ext cx="914400" cy="1588"/>
          </a:xfrm>
          <a:prstGeom prst="line">
            <a:avLst/>
          </a:prstGeom>
          <a:noFill/>
          <a:ln w="28440" cap="sq">
            <a:solidFill>
              <a:srgbClr val="000000"/>
            </a:solidFill>
            <a:miter lim="800000"/>
            <a:headEnd/>
            <a:tailEnd/>
          </a:ln>
        </p:spPr>
        <p:txBody>
          <a:bodyPr/>
          <a:lstStyle/>
          <a:p>
            <a:endParaRPr lang="el-GR"/>
          </a:p>
        </p:txBody>
      </p:sp>
      <p:sp>
        <p:nvSpPr>
          <p:cNvPr id="103431" name="Line 6"/>
          <p:cNvSpPr>
            <a:spLocks noChangeShapeType="1"/>
          </p:cNvSpPr>
          <p:nvPr/>
        </p:nvSpPr>
        <p:spPr bwMode="auto">
          <a:xfrm>
            <a:off x="5410200" y="2286000"/>
            <a:ext cx="914400" cy="1588"/>
          </a:xfrm>
          <a:prstGeom prst="line">
            <a:avLst/>
          </a:prstGeom>
          <a:noFill/>
          <a:ln w="28440" cap="sq">
            <a:solidFill>
              <a:srgbClr val="000000"/>
            </a:solidFill>
            <a:miter lim="800000"/>
            <a:headEnd/>
            <a:tailEnd/>
          </a:ln>
        </p:spPr>
        <p:txBody>
          <a:bodyPr/>
          <a:lstStyle/>
          <a:p>
            <a:endParaRPr lang="el-GR"/>
          </a:p>
        </p:txBody>
      </p:sp>
      <p:sp>
        <p:nvSpPr>
          <p:cNvPr id="103432" name="Line 7"/>
          <p:cNvSpPr>
            <a:spLocks noChangeShapeType="1"/>
          </p:cNvSpPr>
          <p:nvPr/>
        </p:nvSpPr>
        <p:spPr bwMode="auto">
          <a:xfrm>
            <a:off x="7848600" y="3124200"/>
            <a:ext cx="914400" cy="1588"/>
          </a:xfrm>
          <a:prstGeom prst="line">
            <a:avLst/>
          </a:prstGeom>
          <a:noFill/>
          <a:ln w="28440" cap="sq">
            <a:solidFill>
              <a:srgbClr val="000000"/>
            </a:solidFill>
            <a:miter lim="800000"/>
            <a:headEnd/>
            <a:tailEnd/>
          </a:ln>
        </p:spPr>
        <p:txBody>
          <a:bodyPr/>
          <a:lstStyle/>
          <a:p>
            <a:endParaRPr lang="el-GR"/>
          </a:p>
        </p:txBody>
      </p:sp>
      <p:sp>
        <p:nvSpPr>
          <p:cNvPr id="103433" name="Line 8"/>
          <p:cNvSpPr>
            <a:spLocks noChangeShapeType="1"/>
          </p:cNvSpPr>
          <p:nvPr/>
        </p:nvSpPr>
        <p:spPr bwMode="auto">
          <a:xfrm>
            <a:off x="6629400" y="3124200"/>
            <a:ext cx="914400" cy="1588"/>
          </a:xfrm>
          <a:prstGeom prst="line">
            <a:avLst/>
          </a:prstGeom>
          <a:noFill/>
          <a:ln w="28440" cap="sq">
            <a:solidFill>
              <a:srgbClr val="000000"/>
            </a:solidFill>
            <a:miter lim="800000"/>
            <a:headEnd/>
            <a:tailEnd/>
          </a:ln>
        </p:spPr>
        <p:txBody>
          <a:bodyPr/>
          <a:lstStyle/>
          <a:p>
            <a:endParaRPr lang="el-GR"/>
          </a:p>
        </p:txBody>
      </p:sp>
      <p:sp>
        <p:nvSpPr>
          <p:cNvPr id="103434" name="Line 9"/>
          <p:cNvSpPr>
            <a:spLocks noChangeShapeType="1"/>
          </p:cNvSpPr>
          <p:nvPr/>
        </p:nvSpPr>
        <p:spPr bwMode="auto">
          <a:xfrm>
            <a:off x="5410200" y="3124200"/>
            <a:ext cx="914400" cy="1588"/>
          </a:xfrm>
          <a:prstGeom prst="line">
            <a:avLst/>
          </a:prstGeom>
          <a:noFill/>
          <a:ln w="28440" cap="sq">
            <a:solidFill>
              <a:srgbClr val="000000"/>
            </a:solidFill>
            <a:miter lim="800000"/>
            <a:headEnd/>
            <a:tailEnd/>
          </a:ln>
        </p:spPr>
        <p:txBody>
          <a:bodyPr/>
          <a:lstStyle/>
          <a:p>
            <a:endParaRPr lang="el-GR"/>
          </a:p>
        </p:txBody>
      </p:sp>
      <p:sp>
        <p:nvSpPr>
          <p:cNvPr id="103435" name="Line 10"/>
          <p:cNvSpPr>
            <a:spLocks noChangeShapeType="1"/>
          </p:cNvSpPr>
          <p:nvPr/>
        </p:nvSpPr>
        <p:spPr bwMode="auto">
          <a:xfrm>
            <a:off x="7848600" y="3962400"/>
            <a:ext cx="914400" cy="1588"/>
          </a:xfrm>
          <a:prstGeom prst="line">
            <a:avLst/>
          </a:prstGeom>
          <a:noFill/>
          <a:ln w="28440" cap="sq">
            <a:solidFill>
              <a:srgbClr val="000000"/>
            </a:solidFill>
            <a:miter lim="800000"/>
            <a:headEnd/>
            <a:tailEnd/>
          </a:ln>
        </p:spPr>
        <p:txBody>
          <a:bodyPr/>
          <a:lstStyle/>
          <a:p>
            <a:endParaRPr lang="el-GR"/>
          </a:p>
        </p:txBody>
      </p:sp>
      <p:sp>
        <p:nvSpPr>
          <p:cNvPr id="103436" name="Line 11"/>
          <p:cNvSpPr>
            <a:spLocks noChangeShapeType="1"/>
          </p:cNvSpPr>
          <p:nvPr/>
        </p:nvSpPr>
        <p:spPr bwMode="auto">
          <a:xfrm>
            <a:off x="6629400" y="3962400"/>
            <a:ext cx="914400" cy="1588"/>
          </a:xfrm>
          <a:prstGeom prst="line">
            <a:avLst/>
          </a:prstGeom>
          <a:noFill/>
          <a:ln w="28440" cap="sq">
            <a:solidFill>
              <a:srgbClr val="000000"/>
            </a:solidFill>
            <a:miter lim="800000"/>
            <a:headEnd/>
            <a:tailEnd/>
          </a:ln>
        </p:spPr>
        <p:txBody>
          <a:bodyPr/>
          <a:lstStyle/>
          <a:p>
            <a:endParaRPr lang="el-GR"/>
          </a:p>
        </p:txBody>
      </p:sp>
      <p:sp>
        <p:nvSpPr>
          <p:cNvPr id="103437" name="Line 12"/>
          <p:cNvSpPr>
            <a:spLocks noChangeShapeType="1"/>
          </p:cNvSpPr>
          <p:nvPr/>
        </p:nvSpPr>
        <p:spPr bwMode="auto">
          <a:xfrm>
            <a:off x="5410200" y="3962400"/>
            <a:ext cx="914400" cy="1588"/>
          </a:xfrm>
          <a:prstGeom prst="line">
            <a:avLst/>
          </a:prstGeom>
          <a:noFill/>
          <a:ln w="28440" cap="sq">
            <a:solidFill>
              <a:srgbClr val="000000"/>
            </a:solidFill>
            <a:miter lim="800000"/>
            <a:headEnd/>
            <a:tailEnd/>
          </a:ln>
        </p:spPr>
        <p:txBody>
          <a:bodyPr/>
          <a:lstStyle/>
          <a:p>
            <a:endParaRPr lang="el-GR"/>
          </a:p>
        </p:txBody>
      </p:sp>
      <p:sp>
        <p:nvSpPr>
          <p:cNvPr id="103438" name="Line 13"/>
          <p:cNvSpPr>
            <a:spLocks noChangeShapeType="1"/>
          </p:cNvSpPr>
          <p:nvPr/>
        </p:nvSpPr>
        <p:spPr bwMode="auto">
          <a:xfrm>
            <a:off x="7848600" y="4800600"/>
            <a:ext cx="914400" cy="1588"/>
          </a:xfrm>
          <a:prstGeom prst="line">
            <a:avLst/>
          </a:prstGeom>
          <a:noFill/>
          <a:ln w="28440" cap="sq">
            <a:solidFill>
              <a:srgbClr val="000000"/>
            </a:solidFill>
            <a:miter lim="800000"/>
            <a:headEnd/>
            <a:tailEnd/>
          </a:ln>
        </p:spPr>
        <p:txBody>
          <a:bodyPr/>
          <a:lstStyle/>
          <a:p>
            <a:endParaRPr lang="el-GR"/>
          </a:p>
        </p:txBody>
      </p:sp>
      <p:sp>
        <p:nvSpPr>
          <p:cNvPr id="103439" name="Line 14"/>
          <p:cNvSpPr>
            <a:spLocks noChangeShapeType="1"/>
          </p:cNvSpPr>
          <p:nvPr/>
        </p:nvSpPr>
        <p:spPr bwMode="auto">
          <a:xfrm>
            <a:off x="6629400" y="4800600"/>
            <a:ext cx="914400" cy="1588"/>
          </a:xfrm>
          <a:prstGeom prst="line">
            <a:avLst/>
          </a:prstGeom>
          <a:noFill/>
          <a:ln w="28440" cap="sq">
            <a:solidFill>
              <a:srgbClr val="000000"/>
            </a:solidFill>
            <a:miter lim="800000"/>
            <a:headEnd/>
            <a:tailEnd/>
          </a:ln>
        </p:spPr>
        <p:txBody>
          <a:bodyPr/>
          <a:lstStyle/>
          <a:p>
            <a:endParaRPr lang="el-GR"/>
          </a:p>
        </p:txBody>
      </p:sp>
      <p:sp>
        <p:nvSpPr>
          <p:cNvPr id="103440" name="Line 15"/>
          <p:cNvSpPr>
            <a:spLocks noChangeShapeType="1"/>
          </p:cNvSpPr>
          <p:nvPr/>
        </p:nvSpPr>
        <p:spPr bwMode="auto">
          <a:xfrm>
            <a:off x="5410200" y="4800600"/>
            <a:ext cx="914400" cy="1588"/>
          </a:xfrm>
          <a:prstGeom prst="line">
            <a:avLst/>
          </a:prstGeom>
          <a:noFill/>
          <a:ln w="28440" cap="sq">
            <a:solidFill>
              <a:srgbClr val="000000"/>
            </a:solidFill>
            <a:miter lim="800000"/>
            <a:headEnd/>
            <a:tailEnd/>
          </a:ln>
        </p:spPr>
        <p:txBody>
          <a:bodyPr/>
          <a:lstStyle/>
          <a:p>
            <a:endParaRPr lang="el-GR"/>
          </a:p>
        </p:txBody>
      </p:sp>
      <p:sp>
        <p:nvSpPr>
          <p:cNvPr id="103441" name="Line 16"/>
          <p:cNvSpPr>
            <a:spLocks noChangeShapeType="1"/>
          </p:cNvSpPr>
          <p:nvPr/>
        </p:nvSpPr>
        <p:spPr bwMode="auto">
          <a:xfrm>
            <a:off x="7848600" y="5181600"/>
            <a:ext cx="914400" cy="1588"/>
          </a:xfrm>
          <a:prstGeom prst="line">
            <a:avLst/>
          </a:prstGeom>
          <a:noFill/>
          <a:ln w="28440" cap="sq">
            <a:solidFill>
              <a:srgbClr val="000000"/>
            </a:solidFill>
            <a:miter lim="800000"/>
            <a:headEnd/>
            <a:tailEnd/>
          </a:ln>
        </p:spPr>
        <p:txBody>
          <a:bodyPr/>
          <a:lstStyle/>
          <a:p>
            <a:endParaRPr lang="el-GR"/>
          </a:p>
        </p:txBody>
      </p:sp>
      <p:sp>
        <p:nvSpPr>
          <p:cNvPr id="103442" name="Line 17"/>
          <p:cNvSpPr>
            <a:spLocks noChangeShapeType="1"/>
          </p:cNvSpPr>
          <p:nvPr/>
        </p:nvSpPr>
        <p:spPr bwMode="auto">
          <a:xfrm>
            <a:off x="6629400" y="5181600"/>
            <a:ext cx="914400" cy="1588"/>
          </a:xfrm>
          <a:prstGeom prst="line">
            <a:avLst/>
          </a:prstGeom>
          <a:noFill/>
          <a:ln w="28440" cap="sq">
            <a:solidFill>
              <a:srgbClr val="000000"/>
            </a:solidFill>
            <a:miter lim="800000"/>
            <a:headEnd/>
            <a:tailEnd/>
          </a:ln>
        </p:spPr>
        <p:txBody>
          <a:bodyPr/>
          <a:lstStyle/>
          <a:p>
            <a:endParaRPr lang="el-GR"/>
          </a:p>
        </p:txBody>
      </p:sp>
      <p:sp>
        <p:nvSpPr>
          <p:cNvPr id="103443" name="Line 18"/>
          <p:cNvSpPr>
            <a:spLocks noChangeShapeType="1"/>
          </p:cNvSpPr>
          <p:nvPr/>
        </p:nvSpPr>
        <p:spPr bwMode="auto">
          <a:xfrm>
            <a:off x="5410200" y="5181600"/>
            <a:ext cx="914400" cy="1588"/>
          </a:xfrm>
          <a:prstGeom prst="line">
            <a:avLst/>
          </a:prstGeom>
          <a:noFill/>
          <a:ln w="28440" cap="sq">
            <a:solidFill>
              <a:srgbClr val="000000"/>
            </a:solidFill>
            <a:miter lim="800000"/>
            <a:headEnd/>
            <a:tailEnd/>
          </a:ln>
        </p:spPr>
        <p:txBody>
          <a:bodyPr/>
          <a:lstStyle/>
          <a:p>
            <a:endParaRPr lang="el-GR"/>
          </a:p>
        </p:txBody>
      </p:sp>
      <p:sp>
        <p:nvSpPr>
          <p:cNvPr id="103444" name="Line 19"/>
          <p:cNvSpPr>
            <a:spLocks noChangeShapeType="1"/>
          </p:cNvSpPr>
          <p:nvPr/>
        </p:nvSpPr>
        <p:spPr bwMode="auto">
          <a:xfrm>
            <a:off x="7848600" y="5257800"/>
            <a:ext cx="914400" cy="1588"/>
          </a:xfrm>
          <a:prstGeom prst="line">
            <a:avLst/>
          </a:prstGeom>
          <a:noFill/>
          <a:ln w="28440" cap="sq">
            <a:solidFill>
              <a:srgbClr val="000000"/>
            </a:solidFill>
            <a:miter lim="800000"/>
            <a:headEnd/>
            <a:tailEnd/>
          </a:ln>
        </p:spPr>
        <p:txBody>
          <a:bodyPr/>
          <a:lstStyle/>
          <a:p>
            <a:endParaRPr lang="el-GR"/>
          </a:p>
        </p:txBody>
      </p:sp>
      <p:sp>
        <p:nvSpPr>
          <p:cNvPr id="103445" name="Line 20"/>
          <p:cNvSpPr>
            <a:spLocks noChangeShapeType="1"/>
          </p:cNvSpPr>
          <p:nvPr/>
        </p:nvSpPr>
        <p:spPr bwMode="auto">
          <a:xfrm>
            <a:off x="6629400" y="5257800"/>
            <a:ext cx="914400" cy="1588"/>
          </a:xfrm>
          <a:prstGeom prst="line">
            <a:avLst/>
          </a:prstGeom>
          <a:noFill/>
          <a:ln w="28440" cap="sq">
            <a:solidFill>
              <a:srgbClr val="000000"/>
            </a:solidFill>
            <a:miter lim="800000"/>
            <a:headEnd/>
            <a:tailEnd/>
          </a:ln>
        </p:spPr>
        <p:txBody>
          <a:bodyPr/>
          <a:lstStyle/>
          <a:p>
            <a:endParaRPr lang="el-GR"/>
          </a:p>
        </p:txBody>
      </p:sp>
      <p:sp>
        <p:nvSpPr>
          <p:cNvPr id="103446" name="Line 21"/>
          <p:cNvSpPr>
            <a:spLocks noChangeShapeType="1"/>
          </p:cNvSpPr>
          <p:nvPr/>
        </p:nvSpPr>
        <p:spPr bwMode="auto">
          <a:xfrm>
            <a:off x="5410200" y="5257800"/>
            <a:ext cx="914400" cy="1588"/>
          </a:xfrm>
          <a:prstGeom prst="line">
            <a:avLst/>
          </a:prstGeom>
          <a:noFill/>
          <a:ln w="28440" cap="sq">
            <a:solidFill>
              <a:srgbClr val="000000"/>
            </a:solidFill>
            <a:miter lim="800000"/>
            <a:headEnd/>
            <a:tailEnd/>
          </a:ln>
        </p:spPr>
        <p:txBody>
          <a:bodyPr/>
          <a:lstStyle/>
          <a:p>
            <a:endParaRPr lang="el-GR"/>
          </a:p>
        </p:txBody>
      </p:sp>
      <p:sp>
        <p:nvSpPr>
          <p:cNvPr id="103447" name="Line 22"/>
          <p:cNvSpPr>
            <a:spLocks noChangeShapeType="1"/>
          </p:cNvSpPr>
          <p:nvPr/>
        </p:nvSpPr>
        <p:spPr bwMode="auto">
          <a:xfrm flipV="1">
            <a:off x="1600200" y="4722813"/>
            <a:ext cx="457200" cy="307975"/>
          </a:xfrm>
          <a:prstGeom prst="line">
            <a:avLst/>
          </a:prstGeom>
          <a:noFill/>
          <a:ln w="38160" cap="sq">
            <a:solidFill>
              <a:srgbClr val="800000"/>
            </a:solidFill>
            <a:miter lim="800000"/>
            <a:headEnd/>
            <a:tailEnd type="triangle" w="sm" len="sm"/>
          </a:ln>
        </p:spPr>
        <p:txBody>
          <a:bodyPr/>
          <a:lstStyle/>
          <a:p>
            <a:endParaRPr lang="el-GR"/>
          </a:p>
        </p:txBody>
      </p:sp>
      <p:sp>
        <p:nvSpPr>
          <p:cNvPr id="103448" name="Line 23"/>
          <p:cNvSpPr>
            <a:spLocks noChangeShapeType="1"/>
          </p:cNvSpPr>
          <p:nvPr/>
        </p:nvSpPr>
        <p:spPr bwMode="auto">
          <a:xfrm>
            <a:off x="1600200" y="5029200"/>
            <a:ext cx="457200" cy="1588"/>
          </a:xfrm>
          <a:prstGeom prst="line">
            <a:avLst/>
          </a:prstGeom>
          <a:noFill/>
          <a:ln w="38160" cap="sq">
            <a:solidFill>
              <a:srgbClr val="800000"/>
            </a:solidFill>
            <a:miter lim="800000"/>
            <a:headEnd/>
            <a:tailEnd type="triangle" w="sm" len="sm"/>
          </a:ln>
        </p:spPr>
        <p:txBody>
          <a:bodyPr/>
          <a:lstStyle/>
          <a:p>
            <a:endParaRPr lang="el-GR"/>
          </a:p>
        </p:txBody>
      </p:sp>
      <p:sp>
        <p:nvSpPr>
          <p:cNvPr id="103449" name="Line 24"/>
          <p:cNvSpPr>
            <a:spLocks noChangeShapeType="1"/>
          </p:cNvSpPr>
          <p:nvPr/>
        </p:nvSpPr>
        <p:spPr bwMode="auto">
          <a:xfrm>
            <a:off x="1600200" y="5029200"/>
            <a:ext cx="457200" cy="609600"/>
          </a:xfrm>
          <a:prstGeom prst="line">
            <a:avLst/>
          </a:prstGeom>
          <a:noFill/>
          <a:ln w="38160" cap="sq">
            <a:solidFill>
              <a:srgbClr val="800000"/>
            </a:solidFill>
            <a:miter lim="800000"/>
            <a:headEnd/>
            <a:tailEnd type="triangle" w="sm" len="sm"/>
          </a:ln>
        </p:spPr>
        <p:txBody>
          <a:bodyPr/>
          <a:lstStyle/>
          <a:p>
            <a:endParaRPr lang="el-GR"/>
          </a:p>
        </p:txBody>
      </p:sp>
      <p:sp>
        <p:nvSpPr>
          <p:cNvPr id="103450" name="Line 25"/>
          <p:cNvSpPr>
            <a:spLocks noChangeShapeType="1"/>
          </p:cNvSpPr>
          <p:nvPr/>
        </p:nvSpPr>
        <p:spPr bwMode="auto">
          <a:xfrm>
            <a:off x="1447800" y="2895600"/>
            <a:ext cx="533400" cy="1588"/>
          </a:xfrm>
          <a:prstGeom prst="line">
            <a:avLst/>
          </a:prstGeom>
          <a:noFill/>
          <a:ln w="38160" cap="sq">
            <a:solidFill>
              <a:srgbClr val="800000"/>
            </a:solidFill>
            <a:miter lim="800000"/>
            <a:headEnd/>
            <a:tailEnd type="triangle" w="sm" len="sm"/>
          </a:ln>
        </p:spPr>
        <p:txBody>
          <a:bodyPr/>
          <a:lstStyle/>
          <a:p>
            <a:endParaRPr lang="el-GR"/>
          </a:p>
        </p:txBody>
      </p:sp>
      <p:sp>
        <p:nvSpPr>
          <p:cNvPr id="61466" name="Text Box 26"/>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Επιδράσεις στις Χ.Κ και στην φορολόγηση</a:t>
            </a:r>
          </a:p>
        </p:txBody>
      </p:sp>
      <p:sp>
        <p:nvSpPr>
          <p:cNvPr id="103452" name="Text Box 27"/>
          <p:cNvSpPr txBox="1">
            <a:spLocks noChangeArrowheads="1"/>
          </p:cNvSpPr>
          <p:nvPr/>
        </p:nvSpPr>
        <p:spPr bwMode="auto">
          <a:xfrm>
            <a:off x="381000" y="1308100"/>
            <a:ext cx="8597900" cy="520700"/>
          </a:xfrm>
          <a:prstGeom prst="rect">
            <a:avLst/>
          </a:prstGeom>
          <a:solidFill>
            <a:srgbClr val="FFFFFF"/>
          </a:solidFill>
          <a:ln w="9525">
            <a:noFill/>
            <a:round/>
            <a:headEnd/>
            <a:tailEnd/>
          </a:ln>
        </p:spPr>
        <p:txBody>
          <a:bodyPr lIns="90360" tIns="44280" rIns="90360" bIns="44280"/>
          <a:lstStyle/>
          <a:p>
            <a:pPr marL="342900" indent="-341313" eaLnBrk="1" hangingPunct="1">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400">
                <a:solidFill>
                  <a:srgbClr val="000000"/>
                </a:solidFill>
                <a:latin typeface="Times New Roman" pitchFamily="18" charset="0"/>
                <a:cs typeface="Times New Roman" pitchFamily="18" charset="0"/>
              </a:rPr>
              <a:t>Σε περιόδους αύξηση των τιμών, σύμφωνα με την</a:t>
            </a:r>
            <a:r>
              <a:rPr lang="en-US" altLang="en-US" sz="2600">
                <a:solidFill>
                  <a:srgbClr val="000000"/>
                </a:solidFill>
                <a:latin typeface="Times New Roman" pitchFamily="18" charset="0"/>
                <a:cs typeface="Times New Roman" pitchFamily="18" charset="0"/>
              </a:rPr>
              <a:t> </a:t>
            </a:r>
            <a:r>
              <a:rPr lang="en-US" altLang="en-US" sz="2600">
                <a:solidFill>
                  <a:srgbClr val="800000"/>
                </a:solidFill>
                <a:latin typeface="Times New Roman" pitchFamily="18" charset="0"/>
                <a:cs typeface="Times New Roman" pitchFamily="18" charset="0"/>
              </a:rPr>
              <a:t>LIFO :</a:t>
            </a:r>
          </a:p>
        </p:txBody>
      </p:sp>
      <p:sp>
        <p:nvSpPr>
          <p:cNvPr id="103453" name="Text Box 28"/>
          <p:cNvSpPr txBox="1">
            <a:spLocks noChangeArrowheads="1"/>
          </p:cNvSpPr>
          <p:nvPr/>
        </p:nvSpPr>
        <p:spPr bwMode="auto">
          <a:xfrm>
            <a:off x="152400" y="4800600"/>
            <a:ext cx="1524000" cy="368300"/>
          </a:xfrm>
          <a:prstGeom prst="rect">
            <a:avLst/>
          </a:prstGeom>
          <a:solidFill>
            <a:srgbClr val="FAEFB6"/>
          </a:solidFill>
          <a:ln w="28440" cap="sq">
            <a:solidFill>
              <a:srgbClr val="800000"/>
            </a:solidFill>
            <a:miter lim="800000"/>
            <a:headEnd/>
            <a:tailEnd/>
          </a:ln>
        </p:spPr>
        <p:txBody>
          <a:bodyPr lIns="90000" tIns="46800" rIns="90000" bIns="46800">
            <a:spAutoFit/>
          </a:bodyPr>
          <a:lstStyle/>
          <a:p>
            <a:pPr eaLnBrk="1" hangingPunct="1">
              <a:spcBef>
                <a:spcPts val="112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a:solidFill>
                  <a:srgbClr val="000000"/>
                </a:solidFill>
                <a:latin typeface="Times New Roman" pitchFamily="18" charset="0"/>
                <a:cs typeface="Times New Roman" pitchFamily="18" charset="0"/>
              </a:rPr>
              <a:t>Χαμηλότερο</a:t>
            </a:r>
          </a:p>
        </p:txBody>
      </p:sp>
      <p:sp>
        <p:nvSpPr>
          <p:cNvPr id="103454" name="Text Box 29"/>
          <p:cNvSpPr txBox="1">
            <a:spLocks noChangeArrowheads="1"/>
          </p:cNvSpPr>
          <p:nvPr/>
        </p:nvSpPr>
        <p:spPr bwMode="auto">
          <a:xfrm>
            <a:off x="228600" y="2638425"/>
            <a:ext cx="1447800" cy="368300"/>
          </a:xfrm>
          <a:prstGeom prst="rect">
            <a:avLst/>
          </a:prstGeom>
          <a:solidFill>
            <a:srgbClr val="FAEFB6"/>
          </a:solidFill>
          <a:ln w="28440" cap="sq">
            <a:solidFill>
              <a:srgbClr val="800000"/>
            </a:solidFill>
            <a:miter lim="800000"/>
            <a:headEnd/>
            <a:tailEnd/>
          </a:ln>
        </p:spPr>
        <p:txBody>
          <a:bodyPr lIns="90000" tIns="46800" rIns="90000" bIns="46800">
            <a:spAutoFit/>
          </a:bodyPr>
          <a:lstStyle/>
          <a:p>
            <a:pPr eaLnBrk="1" hangingPunct="1">
              <a:spcBef>
                <a:spcPts val="112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a:solidFill>
                  <a:srgbClr val="000000"/>
                </a:solidFill>
                <a:latin typeface="Times New Roman" pitchFamily="18" charset="0"/>
                <a:cs typeface="Times New Roman" pitchFamily="18" charset="0"/>
              </a:rPr>
              <a:t>Υψηλότερο</a:t>
            </a:r>
          </a:p>
        </p:txBody>
      </p:sp>
      <p:sp>
        <p:nvSpPr>
          <p:cNvPr id="103455" name="Text Box 30"/>
          <p:cNvSpPr txBox="1">
            <a:spLocks noChangeArrowheads="1"/>
          </p:cNvSpPr>
          <p:nvPr/>
        </p:nvSpPr>
        <p:spPr bwMode="auto">
          <a:xfrm>
            <a:off x="1219200" y="2282825"/>
            <a:ext cx="7772400" cy="4141788"/>
          </a:xfrm>
          <a:prstGeom prst="rect">
            <a:avLst/>
          </a:prstGeom>
          <a:noFill/>
          <a:ln w="9525">
            <a:noFill/>
            <a:round/>
            <a:headEnd/>
            <a:tailEnd/>
          </a:ln>
        </p:spPr>
        <p:txBody>
          <a:bodyPr lIns="90000" tIns="46800" rIns="90000" bIns="46800">
            <a:spAutoFit/>
          </a:bodyPr>
          <a:lstStyle/>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Πωλήσεις</a:t>
            </a:r>
            <a:r>
              <a:rPr lang="en-US" altLang="en-US" sz="2200">
                <a:solidFill>
                  <a:srgbClr val="000000"/>
                </a:solidFill>
                <a:latin typeface="Times New Roman" pitchFamily="18" charset="0"/>
                <a:cs typeface="Times New Roman" pitchFamily="18" charset="0"/>
              </a:rPr>
              <a:t>	9,000	9,000	9,000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Κόστος πωληθέντων</a:t>
            </a:r>
            <a:r>
              <a:rPr lang="en-US" altLang="en-US" sz="2200">
                <a:solidFill>
                  <a:srgbClr val="800000"/>
                </a:solidFill>
                <a:latin typeface="Times New Roman" pitchFamily="18" charset="0"/>
                <a:cs typeface="Times New Roman" pitchFamily="18" charset="0"/>
              </a:rPr>
              <a:t>	6,200	6,600	7,000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Μικτό κέρδος</a:t>
            </a:r>
            <a:r>
              <a:rPr lang="en-US" altLang="en-US" sz="2200">
                <a:solidFill>
                  <a:srgbClr val="000000"/>
                </a:solidFill>
                <a:latin typeface="Times New Roman" pitchFamily="18" charset="0"/>
                <a:cs typeface="Times New Roman" pitchFamily="18" charset="0"/>
              </a:rPr>
              <a:t>	2,800	2,400	2,000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Έξοδα διοίκ. &amp;πώλησης</a:t>
            </a:r>
            <a:r>
              <a:rPr lang="en-US" altLang="en-US" sz="2200">
                <a:solidFill>
                  <a:srgbClr val="000000"/>
                </a:solidFill>
                <a:latin typeface="Times New Roman" pitchFamily="18" charset="0"/>
                <a:cs typeface="Times New Roman" pitchFamily="18" charset="0"/>
              </a:rPr>
              <a:t>	330	330	330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000000"/>
                </a:solidFill>
                <a:latin typeface="Times New Roman" pitchFamily="18" charset="0"/>
                <a:cs typeface="Times New Roman" pitchFamily="18" charset="0"/>
              </a:rPr>
              <a:t>Κέρδη πριν τους φόρους</a:t>
            </a:r>
            <a:r>
              <a:rPr lang="en-US" altLang="en-US" sz="2200">
                <a:solidFill>
                  <a:srgbClr val="000000"/>
                </a:solidFill>
                <a:latin typeface="Times New Roman" pitchFamily="18" charset="0"/>
                <a:cs typeface="Times New Roman" pitchFamily="18" charset="0"/>
              </a:rPr>
              <a:t>	2,470	2,070	1,670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Φόρος εισοδήματος	</a:t>
            </a:r>
            <a:r>
              <a:rPr lang="en-US" altLang="en-US" sz="2200">
                <a:solidFill>
                  <a:srgbClr val="800000"/>
                </a:solidFill>
                <a:latin typeface="Times New Roman" pitchFamily="18" charset="0"/>
                <a:cs typeface="Times New Roman" pitchFamily="18" charset="0"/>
              </a:rPr>
              <a:t>140	120	110</a:t>
            </a: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Καθαρά κέρδη</a:t>
            </a:r>
            <a:r>
              <a:rPr lang="en-US" altLang="en-US" sz="2200">
                <a:solidFill>
                  <a:srgbClr val="800000"/>
                </a:solidFill>
                <a:latin typeface="Times New Roman" pitchFamily="18" charset="0"/>
                <a:cs typeface="Times New Roman" pitchFamily="18" charset="0"/>
              </a:rPr>
              <a:t>	2,330	1,950	1,560</a:t>
            </a:r>
          </a:p>
          <a:p>
            <a:pPr marL="800100" eaLnBrk="1" hangingPunct="1">
              <a:spcBef>
                <a:spcPts val="688"/>
              </a:spcBef>
              <a:buSzPct val="100000"/>
              <a:tabLst>
                <a:tab pos="800100" algn="l"/>
                <a:tab pos="5027613" algn="r"/>
                <a:tab pos="6227763" algn="r"/>
                <a:tab pos="7485063" algn="r"/>
                <a:tab pos="8228013" algn="l"/>
                <a:tab pos="9142413" algn="l"/>
                <a:tab pos="10056813" algn="l"/>
              </a:tabLst>
            </a:pPr>
            <a:endParaRPr lang="en-US" altLang="en-US" sz="2200">
              <a:solidFill>
                <a:srgbClr val="800000"/>
              </a:solidFill>
              <a:latin typeface="Times New Roman" pitchFamily="18" charset="0"/>
              <a:cs typeface="Times New Roman" pitchFamily="18" charset="0"/>
            </a:endParaRPr>
          </a:p>
          <a:p>
            <a:pPr marL="800100" eaLnBrk="1" hangingPunct="1">
              <a:spcBef>
                <a:spcPts val="688"/>
              </a:spcBef>
              <a:buSzPct val="100000"/>
              <a:tabLst>
                <a:tab pos="800100" algn="l"/>
                <a:tab pos="5027613" algn="r"/>
                <a:tab pos="6227763" algn="r"/>
                <a:tab pos="7485063" algn="r"/>
                <a:tab pos="8228013" algn="l"/>
                <a:tab pos="9142413" algn="l"/>
                <a:tab pos="10056813" algn="l"/>
              </a:tabLst>
            </a:pPr>
            <a:r>
              <a:rPr lang="el-GR" altLang="en-US" sz="2200">
                <a:solidFill>
                  <a:srgbClr val="800000"/>
                </a:solidFill>
                <a:latin typeface="Times New Roman" pitchFamily="18" charset="0"/>
                <a:cs typeface="Times New Roman" pitchFamily="18" charset="0"/>
              </a:rPr>
              <a:t>Υπόλοιπο Αποθεμάτων</a:t>
            </a:r>
            <a:r>
              <a:rPr lang="en-US" altLang="en-US" sz="2200">
                <a:solidFill>
                  <a:srgbClr val="800000"/>
                </a:solidFill>
                <a:latin typeface="Times New Roman" pitchFamily="18" charset="0"/>
                <a:cs typeface="Times New Roman" pitchFamily="18" charset="0"/>
              </a:rPr>
              <a:t>	5,800	5,400	5,000</a:t>
            </a:r>
            <a:r>
              <a:rPr lang="en-US" altLang="en-US" sz="2200">
                <a:solidFill>
                  <a:srgbClr val="000000"/>
                </a:solidFill>
                <a:latin typeface="Times New Roman" pitchFamily="18" charset="0"/>
                <a:cs typeface="Times New Roman" pitchFamily="18" charset="0"/>
              </a:rPr>
              <a:t>	</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4BEB05F-9228-41B4-867B-56BB76707641}"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49</a:t>
            </a:fld>
            <a:endParaRPr lang="el-GR" altLang="en-US" sz="1200">
              <a:solidFill>
                <a:srgbClr val="898989"/>
              </a:solidFill>
            </a:endParaRPr>
          </a:p>
        </p:txBody>
      </p:sp>
      <p:sp>
        <p:nvSpPr>
          <p:cNvPr id="104451" name="Text Box 2"/>
          <p:cNvSpPr txBox="1">
            <a:spLocks noChangeArrowheads="1"/>
          </p:cNvSpPr>
          <p:nvPr/>
        </p:nvSpPr>
        <p:spPr bwMode="auto">
          <a:xfrm>
            <a:off x="1371600" y="2133600"/>
            <a:ext cx="77724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400" b="1">
                <a:solidFill>
                  <a:srgbClr val="000000"/>
                </a:solidFill>
                <a:latin typeface="Times New Roman" pitchFamily="18" charset="0"/>
                <a:cs typeface="Times New Roman" pitchFamily="18" charset="0"/>
              </a:rPr>
              <a:t>IAS 16</a:t>
            </a:r>
            <a:r>
              <a:rPr lang="en-GB" altLang="en-US" sz="3900" b="1">
                <a:solidFill>
                  <a:srgbClr val="000000"/>
                </a:solidFill>
                <a:latin typeface="Times New Roman" pitchFamily="18" charset="0"/>
                <a:cs typeface="Times New Roman" pitchFamily="18" charset="0"/>
              </a:rPr>
              <a:t> </a:t>
            </a:r>
            <a:br>
              <a:rPr lang="en-GB" altLang="en-US" sz="3900" b="1">
                <a:solidFill>
                  <a:srgbClr val="000000"/>
                </a:solidFill>
                <a:latin typeface="Times New Roman" pitchFamily="18" charset="0"/>
                <a:cs typeface="Times New Roman" pitchFamily="18" charset="0"/>
              </a:rPr>
            </a:br>
            <a:r>
              <a:rPr lang="el-GR" altLang="en-US" sz="3600" b="1">
                <a:solidFill>
                  <a:srgbClr val="000000"/>
                </a:solidFill>
                <a:latin typeface="Times New Roman" pitchFamily="18" charset="0"/>
                <a:cs typeface="Times New Roman" pitchFamily="18" charset="0"/>
              </a:rPr>
              <a:t>Ακίνητα, Πάγια και Εξοπλισμός</a:t>
            </a:r>
            <a:br>
              <a:rPr lang="el-GR" altLang="en-US" sz="3600" b="1">
                <a:solidFill>
                  <a:srgbClr val="000000"/>
                </a:solidFill>
                <a:latin typeface="Times New Roman" pitchFamily="18" charset="0"/>
                <a:cs typeface="Times New Roman" pitchFamily="18" charset="0"/>
              </a:rPr>
            </a:br>
            <a:r>
              <a:rPr lang="el-GR" altLang="en-US" sz="3600" b="1">
                <a:solidFill>
                  <a:srgbClr val="000000"/>
                </a:solidFill>
                <a:latin typeface="Times New Roman" pitchFamily="18" charset="0"/>
                <a:cs typeface="Times New Roman" pitchFamily="18" charset="0"/>
              </a:rPr>
              <a:t>(</a:t>
            </a:r>
            <a:r>
              <a:rPr lang="en-US" altLang="en-US" sz="3600" b="1">
                <a:solidFill>
                  <a:srgbClr val="000000"/>
                </a:solidFill>
                <a:latin typeface="Times New Roman" pitchFamily="18" charset="0"/>
                <a:cs typeface="Times New Roman" pitchFamily="18" charset="0"/>
              </a:rPr>
              <a:t>PPE)</a:t>
            </a:r>
          </a:p>
        </p:txBody>
      </p:sp>
      <p:sp>
        <p:nvSpPr>
          <p:cNvPr id="104452" name="Text Box 3"/>
          <p:cNvSpPr txBox="1">
            <a:spLocks noChangeArrowheads="1"/>
          </p:cNvSpPr>
          <p:nvPr/>
        </p:nvSpPr>
        <p:spPr bwMode="auto">
          <a:xfrm>
            <a:off x="0" y="3910013"/>
            <a:ext cx="6642100" cy="1712912"/>
          </a:xfrm>
          <a:prstGeom prst="rect">
            <a:avLst/>
          </a:prstGeom>
          <a:noFill/>
          <a:ln w="9525">
            <a:noFill/>
            <a:round/>
            <a:headEnd/>
            <a:tailEnd/>
          </a:ln>
        </p:spPr>
        <p:txBody>
          <a:bodyPr/>
          <a:lstStyle/>
          <a:p>
            <a:pPr algn="ctr" eaLnBrk="1" hangingPunct="1">
              <a:spcBef>
                <a:spcPts val="8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3200" b="1">
                <a:solidFill>
                  <a:srgbClr val="898989"/>
                </a:solidFill>
              </a:rPr>
              <a:t> </a:t>
            </a:r>
          </a:p>
        </p:txBody>
      </p:sp>
      <p:pic>
        <p:nvPicPr>
          <p:cNvPr id="104453" name="Picture 4"/>
          <p:cNvPicPr>
            <a:picLocks noChangeAspect="1" noChangeArrowheads="1"/>
          </p:cNvPicPr>
          <p:nvPr/>
        </p:nvPicPr>
        <p:blipFill>
          <a:blip r:embed="rId3"/>
          <a:srcRect/>
          <a:stretch>
            <a:fillRect/>
          </a:stretch>
        </p:blipFill>
        <p:spPr bwMode="auto">
          <a:xfrm>
            <a:off x="6019800" y="3276600"/>
            <a:ext cx="2643188" cy="3344863"/>
          </a:xfrm>
          <a:prstGeom prst="rect">
            <a:avLst/>
          </a:prstGeom>
          <a:noFill/>
          <a:ln w="9525">
            <a:noFill/>
            <a:round/>
            <a:headEnd/>
            <a:tailEnd/>
          </a:ln>
        </p:spPr>
      </p:pic>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250825" y="104775"/>
            <a:ext cx="8713788" cy="143192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4400" b="1">
                <a:solidFill>
                  <a:srgbClr val="000000"/>
                </a:solidFill>
                <a:latin typeface="Times New Roman" pitchFamily="18" charset="0"/>
                <a:ea typeface="ＭＳ Ｐゴシック" pitchFamily="34" charset="-128"/>
              </a:rPr>
              <a:t>IFRS Foundation </a:t>
            </a:r>
            <a:r>
              <a:rPr lang="el-GR" altLang="en-US" sz="4400" b="1">
                <a:solidFill>
                  <a:srgbClr val="000000"/>
                </a:solidFill>
                <a:latin typeface="Times New Roman" pitchFamily="18" charset="0"/>
                <a:ea typeface="ＭＳ Ｐゴシック" pitchFamily="34" charset="-128"/>
              </a:rPr>
              <a:t>– Ρόλος Επιτροπών</a:t>
            </a:r>
            <a:endParaRPr lang="en-US" altLang="en-US" sz="4400" b="1">
              <a:solidFill>
                <a:srgbClr val="000000"/>
              </a:solidFill>
              <a:latin typeface="Times New Roman" pitchFamily="18" charset="0"/>
              <a:cs typeface="Times New Roman" pitchFamily="18" charset="0"/>
            </a:endParaRPr>
          </a:p>
        </p:txBody>
      </p:sp>
      <p:sp>
        <p:nvSpPr>
          <p:cNvPr id="55299" name="Text Box 2"/>
          <p:cNvSpPr txBox="1">
            <a:spLocks noChangeArrowheads="1"/>
          </p:cNvSpPr>
          <p:nvPr/>
        </p:nvSpPr>
        <p:spPr bwMode="auto">
          <a:xfrm>
            <a:off x="179388" y="1484313"/>
            <a:ext cx="8686800" cy="4765675"/>
          </a:xfrm>
          <a:prstGeom prst="rect">
            <a:avLst/>
          </a:prstGeom>
          <a:noFill/>
          <a:ln w="9525">
            <a:noFill/>
            <a:round/>
            <a:headEnd/>
            <a:tailEnd/>
          </a:ln>
        </p:spPr>
        <p:txBody>
          <a:bodyPr/>
          <a:lstStyle/>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chemeClr val="tx1"/>
                </a:solidFill>
                <a:latin typeface="Times New Roman" pitchFamily="18" charset="0"/>
                <a:ea typeface="ＭＳ Ｐゴシック" pitchFamily="34" charset="-128"/>
              </a:rPr>
              <a:t>Το </a:t>
            </a:r>
            <a:r>
              <a:rPr lang="en-US" altLang="en-US" sz="2400">
                <a:solidFill>
                  <a:schemeClr val="tx1"/>
                </a:solidFill>
                <a:latin typeface="Times New Roman" pitchFamily="18" charset="0"/>
                <a:ea typeface="ＭＳ Ｐゴシック" pitchFamily="34" charset="-128"/>
              </a:rPr>
              <a:t>IFRS Foundation</a:t>
            </a:r>
            <a:r>
              <a:rPr lang="el-GR" altLang="en-US" sz="2400">
                <a:solidFill>
                  <a:schemeClr val="tx1"/>
                </a:solidFill>
                <a:latin typeface="Times New Roman" pitchFamily="18" charset="0"/>
                <a:ea typeface="ＭＳ Ｐゴシック" pitchFamily="34" charset="-128"/>
              </a:rPr>
              <a:t> έχει ως σκοπό την ανάπτυξη παγκόσμιων προτύπων και την προώθηση της χρήσης τους</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Το Συμβούλιο (</a:t>
            </a:r>
            <a:r>
              <a:rPr lang="en-US" altLang="en-US" sz="2400">
                <a:solidFill>
                  <a:srgbClr val="000000"/>
                </a:solidFill>
                <a:latin typeface="Times New Roman" pitchFamily="18" charset="0"/>
                <a:ea typeface="ＭＳ Ｐゴシック" pitchFamily="34" charset="-128"/>
              </a:rPr>
              <a:t>IASB) </a:t>
            </a:r>
            <a:r>
              <a:rPr lang="el-GR" altLang="en-US" sz="2400">
                <a:solidFill>
                  <a:srgbClr val="000000"/>
                </a:solidFill>
                <a:latin typeface="Times New Roman" pitchFamily="18" charset="0"/>
                <a:ea typeface="ＭＳ Ｐゴシック" pitchFamily="34" charset="-128"/>
              </a:rPr>
              <a:t>αναπτύσσει και τροποποιεί τα διεθνή πρότυπα. </a:t>
            </a:r>
          </a:p>
          <a:p>
            <a:pPr lvl="1"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rgbClr val="000000"/>
                </a:solidFill>
                <a:latin typeface="Times New Roman" pitchFamily="18" charset="0"/>
                <a:ea typeface="ＭＳ Ｐゴシック" pitchFamily="34" charset="-128"/>
              </a:rPr>
              <a:t>1</a:t>
            </a:r>
            <a:r>
              <a:rPr lang="en-US" altLang="en-US" sz="2000">
                <a:solidFill>
                  <a:srgbClr val="000000"/>
                </a:solidFill>
                <a:latin typeface="Times New Roman" pitchFamily="18" charset="0"/>
                <a:ea typeface="ＭＳ Ｐゴシック" pitchFamily="34" charset="-128"/>
              </a:rPr>
              <a:t>4 </a:t>
            </a:r>
            <a:r>
              <a:rPr lang="el-GR" altLang="en-US" sz="2000">
                <a:solidFill>
                  <a:srgbClr val="000000"/>
                </a:solidFill>
                <a:latin typeface="Times New Roman" pitchFamily="18" charset="0"/>
                <a:ea typeface="ＭＳ Ｐゴシック" pitchFamily="34" charset="-128"/>
              </a:rPr>
              <a:t>μέλη με πρόεδρο τον </a:t>
            </a:r>
            <a:r>
              <a:rPr lang="en-US" altLang="en-US" sz="2000">
                <a:solidFill>
                  <a:srgbClr val="000000"/>
                </a:solidFill>
                <a:latin typeface="Times New Roman" pitchFamily="18" charset="0"/>
                <a:ea typeface="ＭＳ Ｐゴシック" pitchFamily="34" charset="-128"/>
              </a:rPr>
              <a:t>Hans Hoogervorst</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Το Συμβουλευτικό Συμβούλιο (</a:t>
            </a:r>
            <a:r>
              <a:rPr lang="en-US" altLang="en-US" sz="2400">
                <a:solidFill>
                  <a:srgbClr val="000000"/>
                </a:solidFill>
                <a:latin typeface="Times New Roman" pitchFamily="18" charset="0"/>
                <a:ea typeface="ＭＳ Ｐゴシック" pitchFamily="34" charset="-128"/>
              </a:rPr>
              <a:t>IFRS Advisory Council</a:t>
            </a:r>
            <a:r>
              <a:rPr lang="el-GR" altLang="en-US" sz="2400">
                <a:solidFill>
                  <a:srgbClr val="000000"/>
                </a:solidFill>
                <a:latin typeface="Times New Roman" pitchFamily="18" charset="0"/>
                <a:ea typeface="ＭＳ Ｐゴシック" pitchFamily="34" charset="-128"/>
              </a:rPr>
              <a:t>)</a:t>
            </a:r>
            <a:r>
              <a:rPr lang="en-US" altLang="en-US" sz="2400">
                <a:solidFill>
                  <a:srgbClr val="000000"/>
                </a:solidFill>
                <a:latin typeface="Times New Roman" pitchFamily="18" charset="0"/>
                <a:ea typeface="ＭＳ Ｐゴシック" pitchFamily="34" charset="-128"/>
              </a:rPr>
              <a:t> </a:t>
            </a:r>
            <a:r>
              <a:rPr lang="el-GR" altLang="en-US" sz="2400">
                <a:solidFill>
                  <a:srgbClr val="000000"/>
                </a:solidFill>
                <a:latin typeface="Times New Roman" pitchFamily="18" charset="0"/>
                <a:ea typeface="ＭＳ Ｐゴシック" pitchFamily="34" charset="-128"/>
              </a:rPr>
              <a:t>συμβουλεύει σε θέματα </a:t>
            </a:r>
            <a:r>
              <a:rPr lang="en-US" altLang="en-US" sz="2400">
                <a:solidFill>
                  <a:srgbClr val="000000"/>
                </a:solidFill>
                <a:latin typeface="Times New Roman" pitchFamily="18" charset="0"/>
                <a:ea typeface="ＭＳ Ｐゴシック" pitchFamily="34" charset="-128"/>
              </a:rPr>
              <a:t>agenda </a:t>
            </a:r>
            <a:r>
              <a:rPr lang="el-GR" altLang="en-US" sz="2400">
                <a:solidFill>
                  <a:srgbClr val="000000"/>
                </a:solidFill>
                <a:latin typeface="Times New Roman" pitchFamily="18" charset="0"/>
                <a:ea typeface="ＭＳ Ｐゴシック" pitchFamily="34" charset="-128"/>
              </a:rPr>
              <a:t>και προτεραιότητα των εργασιών </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Η Επιτροπή Διερμηνειών (</a:t>
            </a:r>
            <a:r>
              <a:rPr lang="en-US" altLang="en-US" sz="2400">
                <a:solidFill>
                  <a:srgbClr val="000000"/>
                </a:solidFill>
                <a:latin typeface="Times New Roman" pitchFamily="18" charset="0"/>
                <a:ea typeface="ＭＳ Ｐゴシック" pitchFamily="34" charset="-128"/>
              </a:rPr>
              <a:t>IFRS Interpretations Committee</a:t>
            </a:r>
            <a:r>
              <a:rPr lang="el-GR" altLang="en-US" sz="2400">
                <a:solidFill>
                  <a:srgbClr val="000000"/>
                </a:solidFill>
                <a:latin typeface="Times New Roman" pitchFamily="18" charset="0"/>
                <a:ea typeface="ＭＳ Ｐゴシック" pitchFamily="34" charset="-128"/>
              </a:rPr>
              <a:t>)</a:t>
            </a:r>
            <a:r>
              <a:rPr lang="en-US" altLang="en-US" sz="2400">
                <a:solidFill>
                  <a:srgbClr val="000000"/>
                </a:solidFill>
                <a:latin typeface="Times New Roman" pitchFamily="18" charset="0"/>
                <a:ea typeface="ＭＳ Ｐゴシック" pitchFamily="34" charset="-128"/>
              </a:rPr>
              <a:t> </a:t>
            </a:r>
            <a:r>
              <a:rPr lang="el-GR" altLang="en-US" sz="2400">
                <a:solidFill>
                  <a:srgbClr val="000000"/>
                </a:solidFill>
                <a:latin typeface="Times New Roman" pitchFamily="18" charset="0"/>
                <a:ea typeface="ＭＳ Ｐゴシック" pitchFamily="34" charset="-128"/>
              </a:rPr>
              <a:t>αναζητεί να επιλύσει τα λογιστικά θέματα και διερμηνεύει τα υφιστάμενα </a:t>
            </a:r>
            <a:r>
              <a:rPr lang="en-US" altLang="en-US" sz="2400">
                <a:solidFill>
                  <a:srgbClr val="000000"/>
                </a:solidFill>
                <a:latin typeface="Times New Roman" pitchFamily="18" charset="0"/>
                <a:ea typeface="ＭＳ Ｐゴシック" pitchFamily="34" charset="-128"/>
              </a:rPr>
              <a:t>IFRS</a:t>
            </a:r>
            <a:r>
              <a:rPr lang="el-GR" altLang="en-US" sz="2400">
                <a:solidFill>
                  <a:srgbClr val="000000"/>
                </a:solidFill>
                <a:latin typeface="Times New Roman" pitchFamily="18" charset="0"/>
                <a:ea typeface="ＭＳ Ｐゴシック" pitchFamily="34" charset="-128"/>
              </a:rPr>
              <a:t> και παρέχει οδηγίες σε θέματα που δεν καλύπτονται από τα πρότυπα</a:t>
            </a:r>
          </a:p>
        </p:txBody>
      </p:sp>
      <p:sp>
        <p:nvSpPr>
          <p:cNvPr id="55300"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48E1A1F-B05D-4619-BDA9-5E408DFA86FF}"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l-GR" altLang="en-US" sz="1200">
              <a:solidFill>
                <a:srgbClr val="898989"/>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Text Box 1"/>
          <p:cNvSpPr txBox="1">
            <a:spLocks noChangeArrowheads="1"/>
          </p:cNvSpPr>
          <p:nvPr/>
        </p:nvSpPr>
        <p:spPr bwMode="auto">
          <a:xfrm>
            <a:off x="611188" y="476250"/>
            <a:ext cx="8229600" cy="9144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4000" b="1">
                <a:solidFill>
                  <a:srgbClr val="000000"/>
                </a:solidFill>
                <a:latin typeface="Times New Roman" pitchFamily="18" charset="0"/>
                <a:cs typeface="Times New Roman" pitchFamily="18" charset="0"/>
              </a:rPr>
              <a:t>IAS 16</a:t>
            </a:r>
            <a:r>
              <a:rPr lang="en-GB" altLang="en-US" sz="3200" b="1">
                <a:solidFill>
                  <a:srgbClr val="000000"/>
                </a:solidFill>
                <a:latin typeface="Times New Roman" pitchFamily="18" charset="0"/>
                <a:cs typeface="Times New Roman" pitchFamily="18" charset="0"/>
              </a:rPr>
              <a:t> </a:t>
            </a:r>
            <a:br>
              <a:rPr lang="en-GB" altLang="en-US" sz="3200" b="1">
                <a:solidFill>
                  <a:srgbClr val="000000"/>
                </a:solidFill>
                <a:latin typeface="Times New Roman" pitchFamily="18" charset="0"/>
                <a:cs typeface="Times New Roman" pitchFamily="18" charset="0"/>
              </a:rPr>
            </a:br>
            <a:r>
              <a:rPr lang="el-GR" altLang="en-US" sz="4000" b="1">
                <a:solidFill>
                  <a:srgbClr val="000000"/>
                </a:solidFill>
                <a:latin typeface="Times New Roman" pitchFamily="18" charset="0"/>
                <a:cs typeface="Times New Roman" pitchFamily="18" charset="0"/>
              </a:rPr>
              <a:t>Ακίνητα, Πάγια και Εξοπλισμός</a:t>
            </a:r>
            <a:r>
              <a:rPr lang="en-US" altLang="en-US" sz="4000" b="1">
                <a:solidFill>
                  <a:srgbClr val="000000"/>
                </a:solidFill>
                <a:latin typeface="Times New Roman" pitchFamily="18" charset="0"/>
                <a:cs typeface="Times New Roman" pitchFamily="18" charset="0"/>
              </a:rPr>
              <a:t> </a:t>
            </a:r>
            <a:r>
              <a:rPr lang="el-GR" altLang="en-US" sz="4000" b="1">
                <a:solidFill>
                  <a:srgbClr val="000000"/>
                </a:solidFill>
                <a:latin typeface="Times New Roman" pitchFamily="18" charset="0"/>
                <a:cs typeface="Times New Roman" pitchFamily="18" charset="0"/>
              </a:rPr>
              <a:t>(</a:t>
            </a:r>
            <a:r>
              <a:rPr lang="en-US" altLang="en-US" sz="4000" b="1">
                <a:solidFill>
                  <a:srgbClr val="000000"/>
                </a:solidFill>
                <a:latin typeface="Times New Roman" pitchFamily="18" charset="0"/>
                <a:cs typeface="Times New Roman" pitchFamily="18" charset="0"/>
              </a:rPr>
              <a:t>PPE)</a:t>
            </a:r>
          </a:p>
        </p:txBody>
      </p:sp>
      <p:sp>
        <p:nvSpPr>
          <p:cNvPr id="105475" name="Text Box 2"/>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F80B644-DD41-4A7B-8858-20265DFE314E}"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50</a:t>
            </a:fld>
            <a:endParaRPr lang="el-GR" altLang="en-US" sz="1200">
              <a:solidFill>
                <a:srgbClr val="898989"/>
              </a:solidFill>
              <a:latin typeface="Times New Roman" pitchFamily="18" charset="0"/>
              <a:cs typeface="Times New Roman" pitchFamily="18" charset="0"/>
            </a:endParaRPr>
          </a:p>
        </p:txBody>
      </p:sp>
      <p:sp>
        <p:nvSpPr>
          <p:cNvPr id="105476" name="Text Box 3"/>
          <p:cNvSpPr txBox="1">
            <a:spLocks noChangeArrowheads="1"/>
          </p:cNvSpPr>
          <p:nvPr/>
        </p:nvSpPr>
        <p:spPr bwMode="auto">
          <a:xfrm>
            <a:off x="323850" y="2205038"/>
            <a:ext cx="4648200" cy="2439987"/>
          </a:xfrm>
          <a:prstGeom prst="rect">
            <a:avLst/>
          </a:prstGeom>
          <a:noFill/>
          <a:ln w="9525">
            <a:noFill/>
            <a:round/>
            <a:headEnd/>
            <a:tailEnd/>
          </a:ln>
        </p:spPr>
        <p:txBody>
          <a:bodyPr lIns="90000" tIns="46800" rIns="90000" bIns="46800">
            <a:spAutoFit/>
          </a:bodyPr>
          <a:lstStyle/>
          <a:p>
            <a:pPr marL="687388" indent="-461963" eaLnBrk="1" hangingPunct="1">
              <a:lnSpc>
                <a:spcPct val="130000"/>
              </a:lnSpc>
              <a:spcBef>
                <a:spcPts val="1050"/>
              </a:spcBef>
              <a:buClr>
                <a:srgbClr val="800000"/>
              </a:buClr>
              <a:buSzPct val="90000"/>
              <a:buFont typeface="Arial" charset="0"/>
              <a:buChar char="►"/>
              <a:tabLst>
                <a:tab pos="687388" algn="l"/>
                <a:tab pos="1601788" algn="l"/>
                <a:tab pos="2516188" algn="l"/>
                <a:tab pos="3430588" algn="l"/>
                <a:tab pos="4344988" algn="l"/>
                <a:tab pos="5259388" algn="l"/>
                <a:tab pos="6173788" algn="l"/>
                <a:tab pos="7088188" algn="l"/>
                <a:tab pos="8002588" algn="l"/>
                <a:tab pos="8916988" algn="l"/>
                <a:tab pos="9831388" algn="l"/>
                <a:tab pos="10745788" algn="l"/>
              </a:tabLst>
            </a:pPr>
            <a:r>
              <a:rPr lang="en-US" altLang="en-US" sz="2100">
                <a:solidFill>
                  <a:srgbClr val="000000"/>
                </a:solidFill>
                <a:latin typeface="Times New Roman" pitchFamily="18" charset="0"/>
                <a:cs typeface="Times New Roman" pitchFamily="18" charset="0"/>
              </a:rPr>
              <a:t>“</a:t>
            </a:r>
            <a:r>
              <a:rPr lang="el-GR" altLang="en-US" sz="2100">
                <a:solidFill>
                  <a:srgbClr val="000000"/>
                </a:solidFill>
                <a:latin typeface="Times New Roman" pitchFamily="18" charset="0"/>
                <a:cs typeface="Times New Roman" pitchFamily="18" charset="0"/>
              </a:rPr>
              <a:t>κατέχονται για </a:t>
            </a:r>
            <a:r>
              <a:rPr lang="el-GR" altLang="en-US" sz="2100" b="1">
                <a:solidFill>
                  <a:srgbClr val="000000"/>
                </a:solidFill>
                <a:latin typeface="Times New Roman" pitchFamily="18" charset="0"/>
                <a:cs typeface="Times New Roman" pitchFamily="18" charset="0"/>
              </a:rPr>
              <a:t>χρήση  </a:t>
            </a:r>
            <a:r>
              <a:rPr lang="el-GR" altLang="en-US" sz="2100">
                <a:solidFill>
                  <a:srgbClr val="000000"/>
                </a:solidFill>
                <a:latin typeface="Times New Roman" pitchFamily="18" charset="0"/>
                <a:cs typeface="Times New Roman" pitchFamily="18" charset="0"/>
              </a:rPr>
              <a:t>και όχι για επαναπώληση</a:t>
            </a:r>
            <a:r>
              <a:rPr lang="en-US" altLang="en-US" sz="2100">
                <a:solidFill>
                  <a:srgbClr val="000000"/>
                </a:solidFill>
                <a:latin typeface="Times New Roman" pitchFamily="18" charset="0"/>
                <a:cs typeface="Times New Roman" pitchFamily="18" charset="0"/>
              </a:rPr>
              <a:t>.</a:t>
            </a:r>
          </a:p>
          <a:p>
            <a:pPr marL="687388" indent="-461963" eaLnBrk="1" hangingPunct="1">
              <a:lnSpc>
                <a:spcPct val="130000"/>
              </a:lnSpc>
              <a:spcBef>
                <a:spcPts val="1050"/>
              </a:spcBef>
              <a:buClr>
                <a:srgbClr val="800000"/>
              </a:buClr>
              <a:buSzPct val="90000"/>
              <a:buFont typeface="Arial" charset="0"/>
              <a:buChar char="►"/>
              <a:tabLst>
                <a:tab pos="687388" algn="l"/>
                <a:tab pos="1601788" algn="l"/>
                <a:tab pos="2516188" algn="l"/>
                <a:tab pos="3430588" algn="l"/>
                <a:tab pos="4344988" algn="l"/>
                <a:tab pos="5259388" algn="l"/>
                <a:tab pos="6173788" algn="l"/>
                <a:tab pos="7088188" algn="l"/>
                <a:tab pos="8002588" algn="l"/>
                <a:tab pos="8916988" algn="l"/>
                <a:tab pos="9831388" algn="l"/>
                <a:tab pos="10745788" algn="l"/>
              </a:tabLst>
            </a:pPr>
            <a:r>
              <a:rPr lang="el-GR" altLang="en-US" sz="2100" b="1">
                <a:solidFill>
                  <a:srgbClr val="000000"/>
                </a:solidFill>
                <a:latin typeface="Times New Roman" pitchFamily="18" charset="0"/>
                <a:cs typeface="Times New Roman" pitchFamily="18" charset="0"/>
              </a:rPr>
              <a:t>Μακράς διάρκειας </a:t>
            </a:r>
            <a:r>
              <a:rPr lang="el-GR" altLang="en-US" sz="2100">
                <a:solidFill>
                  <a:srgbClr val="000000"/>
                </a:solidFill>
                <a:latin typeface="Times New Roman" pitchFamily="18" charset="0"/>
                <a:cs typeface="Times New Roman" pitchFamily="18" charset="0"/>
              </a:rPr>
              <a:t>στην φύση και συνήθως αποσβένονται</a:t>
            </a:r>
            <a:r>
              <a:rPr lang="en-US" altLang="en-US" sz="2100">
                <a:solidFill>
                  <a:srgbClr val="000000"/>
                </a:solidFill>
                <a:latin typeface="Times New Roman" pitchFamily="18" charset="0"/>
                <a:cs typeface="Times New Roman" pitchFamily="18" charset="0"/>
              </a:rPr>
              <a:t>.</a:t>
            </a:r>
          </a:p>
          <a:p>
            <a:pPr marL="687388" indent="-461963" eaLnBrk="1" hangingPunct="1">
              <a:lnSpc>
                <a:spcPct val="130000"/>
              </a:lnSpc>
              <a:spcBef>
                <a:spcPts val="1050"/>
              </a:spcBef>
              <a:buClr>
                <a:srgbClr val="800000"/>
              </a:buClr>
              <a:buSzPct val="90000"/>
              <a:buFont typeface="Arial" charset="0"/>
              <a:buChar char="►"/>
              <a:tabLst>
                <a:tab pos="687388" algn="l"/>
                <a:tab pos="1601788" algn="l"/>
                <a:tab pos="2516188" algn="l"/>
                <a:tab pos="3430588" algn="l"/>
                <a:tab pos="4344988" algn="l"/>
                <a:tab pos="5259388" algn="l"/>
                <a:tab pos="6173788" algn="l"/>
                <a:tab pos="7088188" algn="l"/>
                <a:tab pos="8002588" algn="l"/>
                <a:tab pos="8916988" algn="l"/>
                <a:tab pos="9831388" algn="l"/>
                <a:tab pos="10745788" algn="l"/>
              </a:tabLst>
            </a:pPr>
            <a:r>
              <a:rPr lang="el-GR" altLang="en-US" sz="2100">
                <a:solidFill>
                  <a:srgbClr val="000000"/>
                </a:solidFill>
                <a:latin typeface="Times New Roman" pitchFamily="18" charset="0"/>
                <a:cs typeface="Times New Roman" pitchFamily="18" charset="0"/>
              </a:rPr>
              <a:t>Έχουν </a:t>
            </a:r>
            <a:r>
              <a:rPr lang="el-GR" altLang="en-US" sz="2100" b="1">
                <a:solidFill>
                  <a:srgbClr val="000000"/>
                </a:solidFill>
                <a:latin typeface="Times New Roman" pitchFamily="18" charset="0"/>
                <a:cs typeface="Times New Roman" pitchFamily="18" charset="0"/>
              </a:rPr>
              <a:t>φυσική υπόσταση</a:t>
            </a:r>
            <a:r>
              <a:rPr lang="en-US" altLang="en-US" sz="2100">
                <a:solidFill>
                  <a:srgbClr val="000000"/>
                </a:solidFill>
                <a:latin typeface="Times New Roman" pitchFamily="18" charset="0"/>
                <a:cs typeface="Times New Roman" pitchFamily="18" charset="0"/>
              </a:rPr>
              <a:t>.</a:t>
            </a:r>
          </a:p>
        </p:txBody>
      </p:sp>
      <p:sp>
        <p:nvSpPr>
          <p:cNvPr id="105477" name="Rectangle 4"/>
          <p:cNvSpPr>
            <a:spLocks noChangeArrowheads="1"/>
          </p:cNvSpPr>
          <p:nvPr/>
        </p:nvSpPr>
        <p:spPr bwMode="auto">
          <a:xfrm>
            <a:off x="5791200" y="2228850"/>
            <a:ext cx="2590800" cy="2674938"/>
          </a:xfrm>
          <a:prstGeom prst="rect">
            <a:avLst/>
          </a:prstGeom>
          <a:noFill/>
          <a:ln w="28440" cap="sq">
            <a:solidFill>
              <a:srgbClr val="000000"/>
            </a:solidFill>
            <a:miter lim="800000"/>
            <a:headEnd/>
            <a:tailEnd/>
          </a:ln>
        </p:spPr>
        <p:txBody>
          <a:bodyPr lIns="90000" tIns="46800" rIns="90000" bIns="46800">
            <a:spAutoFit/>
          </a:bodyPr>
          <a:lstStyle/>
          <a:p>
            <a:pPr marL="228600" indent="-227013" eaLnBrk="1" hangingPunct="1">
              <a:lnSpc>
                <a:spcPct val="115000"/>
              </a:lnSpc>
              <a:spcBef>
                <a:spcPts val="450"/>
              </a:spcBef>
              <a:buSzPct val="100000"/>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l-GR" altLang="en-US" b="1">
                <a:solidFill>
                  <a:srgbClr val="800000"/>
                </a:solidFill>
                <a:latin typeface="Times New Roman" pitchFamily="18" charset="0"/>
                <a:cs typeface="Times New Roman" pitchFamily="18" charset="0"/>
              </a:rPr>
              <a:t>Περιλαμβάνουν </a:t>
            </a:r>
          </a:p>
          <a:p>
            <a:pPr marL="228600" indent="-227013" eaLnBrk="1" hangingPunct="1">
              <a:lnSpc>
                <a:spcPct val="115000"/>
              </a:lnSpc>
              <a:spcBef>
                <a:spcPts val="450"/>
              </a:spcBef>
              <a:buClr>
                <a:srgbClr val="800080"/>
              </a:buClr>
              <a:buSzPct val="100000"/>
              <a:buFont typeface="Arial" charset="0"/>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l-GR" altLang="en-US">
                <a:solidFill>
                  <a:srgbClr val="800080"/>
                </a:solidFill>
                <a:latin typeface="Times New Roman" pitchFamily="18" charset="0"/>
                <a:cs typeface="Times New Roman" pitchFamily="18" charset="0"/>
              </a:rPr>
              <a:t>Εδαφικές εκτάσεις</a:t>
            </a:r>
          </a:p>
          <a:p>
            <a:pPr marL="228600" indent="-227013" eaLnBrk="1" hangingPunct="1">
              <a:lnSpc>
                <a:spcPct val="115000"/>
              </a:lnSpc>
              <a:spcBef>
                <a:spcPts val="450"/>
              </a:spcBef>
              <a:buClr>
                <a:srgbClr val="800000"/>
              </a:buClr>
              <a:buSzPct val="100000"/>
              <a:buFont typeface="Wingdings" pitchFamily="2" charset="2"/>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l-GR" altLang="en-US">
                <a:solidFill>
                  <a:srgbClr val="800080"/>
                </a:solidFill>
                <a:latin typeface="Times New Roman" pitchFamily="18" charset="0"/>
                <a:cs typeface="Times New Roman" pitchFamily="18" charset="0"/>
              </a:rPr>
              <a:t>Υποδομές κτιρίων </a:t>
            </a:r>
            <a:r>
              <a:rPr lang="en-US" altLang="en-US" sz="1600">
                <a:solidFill>
                  <a:srgbClr val="800080"/>
                </a:solidFill>
                <a:latin typeface="Times New Roman" pitchFamily="18" charset="0"/>
                <a:cs typeface="Times New Roman" pitchFamily="18" charset="0"/>
              </a:rPr>
              <a:t>(</a:t>
            </a:r>
            <a:r>
              <a:rPr lang="el-GR" altLang="en-US" sz="1600">
                <a:solidFill>
                  <a:srgbClr val="800080"/>
                </a:solidFill>
                <a:latin typeface="Times New Roman" pitchFamily="18" charset="0"/>
                <a:cs typeface="Times New Roman" pitchFamily="18" charset="0"/>
              </a:rPr>
              <a:t>γραφεία</a:t>
            </a:r>
            <a:r>
              <a:rPr lang="en-US" altLang="en-US" sz="1600">
                <a:solidFill>
                  <a:srgbClr val="800080"/>
                </a:solidFill>
                <a:latin typeface="Times New Roman" pitchFamily="18" charset="0"/>
                <a:cs typeface="Times New Roman" pitchFamily="18" charset="0"/>
              </a:rPr>
              <a:t>, </a:t>
            </a:r>
            <a:r>
              <a:rPr lang="el-GR" altLang="en-US" sz="1600">
                <a:solidFill>
                  <a:srgbClr val="800080"/>
                </a:solidFill>
                <a:latin typeface="Times New Roman" pitchFamily="18" charset="0"/>
                <a:cs typeface="Times New Roman" pitchFamily="18" charset="0"/>
              </a:rPr>
              <a:t>εργοστάσια </a:t>
            </a:r>
            <a:r>
              <a:rPr lang="en-US" altLang="en-US" sz="1600">
                <a:solidFill>
                  <a:srgbClr val="800080"/>
                </a:solidFill>
                <a:latin typeface="Times New Roman" pitchFamily="18" charset="0"/>
                <a:cs typeface="Times New Roman" pitchFamily="18" charset="0"/>
              </a:rPr>
              <a:t>, </a:t>
            </a:r>
            <a:r>
              <a:rPr lang="el-GR" altLang="en-US" sz="1600">
                <a:solidFill>
                  <a:srgbClr val="800080"/>
                </a:solidFill>
                <a:latin typeface="Times New Roman" pitchFamily="18" charset="0"/>
                <a:cs typeface="Times New Roman" pitchFamily="18" charset="0"/>
              </a:rPr>
              <a:t>αποθήκες</a:t>
            </a:r>
            <a:r>
              <a:rPr lang="en-US" altLang="en-US" sz="1600">
                <a:solidFill>
                  <a:srgbClr val="800080"/>
                </a:solidFill>
                <a:latin typeface="Times New Roman" pitchFamily="18" charset="0"/>
                <a:cs typeface="Times New Roman" pitchFamily="18" charset="0"/>
              </a:rPr>
              <a:t>)</a:t>
            </a:r>
            <a:r>
              <a:rPr lang="en-US" altLang="en-US">
                <a:solidFill>
                  <a:srgbClr val="800080"/>
                </a:solidFill>
                <a:latin typeface="Times New Roman" pitchFamily="18" charset="0"/>
                <a:cs typeface="Times New Roman" pitchFamily="18" charset="0"/>
              </a:rPr>
              <a:t>, </a:t>
            </a:r>
          </a:p>
          <a:p>
            <a:pPr marL="228600" indent="-227013" eaLnBrk="1" hangingPunct="1">
              <a:lnSpc>
                <a:spcPct val="115000"/>
              </a:lnSpc>
              <a:spcBef>
                <a:spcPts val="400"/>
              </a:spcBef>
              <a:buClr>
                <a:srgbClr val="800000"/>
              </a:buClr>
              <a:buSzPct val="100000"/>
              <a:buFont typeface="Wingdings" pitchFamily="2" charset="2"/>
              <a:buChar char=""/>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el-GR" altLang="en-US">
                <a:solidFill>
                  <a:srgbClr val="800080"/>
                </a:solidFill>
                <a:latin typeface="Times New Roman" pitchFamily="18" charset="0"/>
                <a:cs typeface="Times New Roman" pitchFamily="18" charset="0"/>
              </a:rPr>
              <a:t>Εξοπλισμός </a:t>
            </a:r>
            <a:r>
              <a:rPr lang="en-US" altLang="en-US" sz="1600">
                <a:solidFill>
                  <a:srgbClr val="800080"/>
                </a:solidFill>
                <a:latin typeface="Times New Roman" pitchFamily="18" charset="0"/>
                <a:cs typeface="Times New Roman" pitchFamily="18" charset="0"/>
              </a:rPr>
              <a:t>(</a:t>
            </a:r>
            <a:r>
              <a:rPr lang="el-GR" altLang="en-US" sz="1600">
                <a:solidFill>
                  <a:srgbClr val="800080"/>
                </a:solidFill>
                <a:latin typeface="Times New Roman" pitchFamily="18" charset="0"/>
                <a:cs typeface="Times New Roman" pitchFamily="18" charset="0"/>
              </a:rPr>
              <a:t>μηχανήματα</a:t>
            </a:r>
            <a:r>
              <a:rPr lang="en-US" altLang="en-US" sz="1600">
                <a:solidFill>
                  <a:srgbClr val="800080"/>
                </a:solidFill>
                <a:latin typeface="Times New Roman" pitchFamily="18" charset="0"/>
                <a:cs typeface="Times New Roman" pitchFamily="18" charset="0"/>
              </a:rPr>
              <a:t>, </a:t>
            </a:r>
            <a:r>
              <a:rPr lang="el-GR" altLang="en-US" sz="1600">
                <a:solidFill>
                  <a:srgbClr val="800080"/>
                </a:solidFill>
                <a:latin typeface="Times New Roman" pitchFamily="18" charset="0"/>
                <a:cs typeface="Times New Roman" pitchFamily="18" charset="0"/>
              </a:rPr>
              <a:t>έπιπλα</a:t>
            </a:r>
            <a:r>
              <a:rPr lang="en-US" altLang="en-US" sz="1600">
                <a:solidFill>
                  <a:srgbClr val="800080"/>
                </a:solidFill>
                <a:latin typeface="Times New Roman" pitchFamily="18" charset="0"/>
                <a:cs typeface="Times New Roman" pitchFamily="18" charset="0"/>
              </a:rPr>
              <a:t>, </a:t>
            </a:r>
            <a:r>
              <a:rPr lang="el-GR" altLang="en-US" sz="1600">
                <a:solidFill>
                  <a:srgbClr val="800080"/>
                </a:solidFill>
                <a:latin typeface="Times New Roman" pitchFamily="18" charset="0"/>
                <a:cs typeface="Times New Roman" pitchFamily="18" charset="0"/>
              </a:rPr>
              <a:t>εργαλεία</a:t>
            </a:r>
            <a:r>
              <a:rPr lang="en-US" altLang="en-US" sz="1600">
                <a:solidFill>
                  <a:srgbClr val="800080"/>
                </a:solidFill>
                <a:latin typeface="Times New Roman" pitchFamily="18" charset="0"/>
                <a:cs typeface="Times New Roman" pitchFamily="18" charset="0"/>
              </a:rPr>
              <a:t>).</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2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8ED07AB-C29E-43A3-ADEC-A0EE039946A6}"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51</a:t>
            </a:fld>
            <a:endParaRPr lang="el-GR" altLang="en-US" sz="1200">
              <a:solidFill>
                <a:srgbClr val="898989"/>
              </a:solidFill>
              <a:latin typeface="Times New Roman" pitchFamily="18" charset="0"/>
              <a:cs typeface="Times New Roman" pitchFamily="18" charset="0"/>
            </a:endParaRPr>
          </a:p>
        </p:txBody>
      </p:sp>
      <p:sp>
        <p:nvSpPr>
          <p:cNvPr id="9221" name="Text Box 2"/>
          <p:cNvSpPr txBox="1">
            <a:spLocks noChangeArrowheads="1"/>
          </p:cNvSpPr>
          <p:nvPr/>
        </p:nvSpPr>
        <p:spPr bwMode="auto">
          <a:xfrm>
            <a:off x="0" y="228600"/>
            <a:ext cx="8510588" cy="13255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a:solidFill>
                  <a:srgbClr val="000000"/>
                </a:solidFill>
                <a:latin typeface="Times New Roman" pitchFamily="18" charset="0"/>
                <a:cs typeface="Times New Roman" pitchFamily="18" charset="0"/>
              </a:rPr>
              <a:t>	</a:t>
            </a:r>
            <a:r>
              <a:rPr lang="el-GR" altLang="en-US" sz="4400" b="1">
                <a:solidFill>
                  <a:srgbClr val="000000"/>
                </a:solidFill>
                <a:latin typeface="Times New Roman" pitchFamily="18" charset="0"/>
                <a:cs typeface="Times New Roman" pitchFamily="18" charset="0"/>
              </a:rPr>
              <a:t>Αναγνώριση</a:t>
            </a:r>
          </a:p>
        </p:txBody>
      </p:sp>
      <p:sp>
        <p:nvSpPr>
          <p:cNvPr id="9222" name="Text Box 3"/>
          <p:cNvSpPr txBox="1">
            <a:spLocks noChangeArrowheads="1"/>
          </p:cNvSpPr>
          <p:nvPr/>
        </p:nvSpPr>
        <p:spPr bwMode="auto">
          <a:xfrm>
            <a:off x="0" y="1676400"/>
            <a:ext cx="8540750" cy="4422775"/>
          </a:xfrm>
          <a:prstGeom prst="rect">
            <a:avLst/>
          </a:prstGeom>
          <a:noFill/>
          <a:ln w="9525">
            <a:noFill/>
            <a:round/>
            <a:headEnd/>
            <a:tailEnd/>
          </a:ln>
        </p:spPr>
        <p:txBody>
          <a:bodyPr/>
          <a:lstStyle/>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Ένα στοιχείο παγίου ενεργητικού πρέπει να αναγνωρίζεται ως στοιχείο ενεργητικού σε μια επιχείρηση όταν </a:t>
            </a:r>
          </a:p>
          <a:p>
            <a:pPr marL="741363" lvl="1" indent="-284163" algn="just" eaLnBrk="1" hangingPunct="1">
              <a:lnSpc>
                <a:spcPct val="15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Είναι πιθανόν ότι μελλοντικά οικονομικά οφέλη σχετιζόμενα με τα πάγια θα εισρεύσουν στην επιχείρηση και</a:t>
            </a:r>
          </a:p>
          <a:p>
            <a:pPr marL="741363" lvl="1" indent="-284163" algn="just" eaLnBrk="1" hangingPunct="1">
              <a:lnSpc>
                <a:spcPct val="15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Το κόστος των παγίων στοιχείων για την επιχείρηση μπορεί να μετρηθεί και να προσδιοριστεί έγκυρα</a:t>
            </a:r>
          </a:p>
        </p:txBody>
      </p:sp>
      <p:sp>
        <p:nvSpPr>
          <p:cNvPr id="9223"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9224" name="Group 5"/>
          <p:cNvGrpSpPr>
            <a:grpSpLocks/>
          </p:cNvGrpSpPr>
          <p:nvPr/>
        </p:nvGrpSpPr>
        <p:grpSpPr bwMode="auto">
          <a:xfrm>
            <a:off x="185738" y="219075"/>
            <a:ext cx="1489075" cy="922338"/>
            <a:chOff x="117" y="138"/>
            <a:chExt cx="938" cy="581"/>
          </a:xfrm>
        </p:grpSpPr>
        <p:graphicFrame>
          <p:nvGraphicFramePr>
            <p:cNvPr id="9218" name="Object 6"/>
            <p:cNvGraphicFramePr>
              <a:graphicFrameLocks noChangeAspect="1"/>
            </p:cNvGraphicFramePr>
            <p:nvPr/>
          </p:nvGraphicFramePr>
          <p:xfrm>
            <a:off x="117" y="138"/>
            <a:ext cx="938" cy="581"/>
          </p:xfrm>
          <a:graphic>
            <a:graphicData uri="http://schemas.openxmlformats.org/presentationml/2006/ole">
              <p:oleObj spid="_x0000_s9218" r:id="rId4" imgW="3496760" imgH="2095317" progId="">
                <p:embed/>
              </p:oleObj>
            </a:graphicData>
          </a:graphic>
        </p:graphicFrame>
        <p:sp>
          <p:nvSpPr>
            <p:cNvPr id="9225"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4"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F441436-7B4D-4243-9C78-1A17E39FC60A}"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52</a:t>
            </a:fld>
            <a:endParaRPr lang="el-GR" altLang="en-US" sz="1200">
              <a:solidFill>
                <a:srgbClr val="898989"/>
              </a:solidFill>
              <a:latin typeface="Times New Roman" pitchFamily="18" charset="0"/>
              <a:cs typeface="Times New Roman" pitchFamily="18" charset="0"/>
            </a:endParaRPr>
          </a:p>
        </p:txBody>
      </p:sp>
      <p:sp>
        <p:nvSpPr>
          <p:cNvPr id="10245" name="Text Box 2"/>
          <p:cNvSpPr txBox="1">
            <a:spLocks noChangeArrowheads="1"/>
          </p:cNvSpPr>
          <p:nvPr/>
        </p:nvSpPr>
        <p:spPr bwMode="auto">
          <a:xfrm>
            <a:off x="0" y="228600"/>
            <a:ext cx="8510588" cy="13255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a:solidFill>
                  <a:srgbClr val="000000"/>
                </a:solidFill>
                <a:latin typeface="Times New Roman" pitchFamily="18" charset="0"/>
                <a:cs typeface="Times New Roman" pitchFamily="18" charset="0"/>
              </a:rPr>
              <a:t>	</a:t>
            </a:r>
            <a:r>
              <a:rPr lang="el-GR" altLang="en-US" sz="4400" b="1">
                <a:solidFill>
                  <a:srgbClr val="000000"/>
                </a:solidFill>
                <a:latin typeface="Times New Roman" pitchFamily="18" charset="0"/>
                <a:cs typeface="Times New Roman" pitchFamily="18" charset="0"/>
              </a:rPr>
              <a:t>Αρχική καταχώρηση</a:t>
            </a:r>
          </a:p>
        </p:txBody>
      </p:sp>
      <p:sp>
        <p:nvSpPr>
          <p:cNvPr id="10246" name="Text Box 3"/>
          <p:cNvSpPr txBox="1">
            <a:spLocks noChangeArrowheads="1"/>
          </p:cNvSpPr>
          <p:nvPr/>
        </p:nvSpPr>
        <p:spPr bwMode="auto">
          <a:xfrm>
            <a:off x="0" y="1676400"/>
            <a:ext cx="8540750" cy="4422775"/>
          </a:xfrm>
          <a:prstGeom prst="rect">
            <a:avLst/>
          </a:prstGeom>
          <a:noFill/>
          <a:ln w="9525">
            <a:noFill/>
            <a:round/>
            <a:headEnd/>
            <a:tailEnd/>
          </a:ln>
        </p:spPr>
        <p:txBody>
          <a:bodyPr/>
          <a:lstStyle/>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Αρχική καταχώρηση των παγίων στοιχείων ενεργητικού στο κόστος κτήσεως</a:t>
            </a:r>
          </a:p>
          <a:p>
            <a:pPr marL="341313" indent="-341313"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Συνθετικά στοιχεία κόστους</a:t>
            </a:r>
          </a:p>
          <a:p>
            <a:pPr marL="741363" lvl="1" indent="-284163" eaLnBrk="1" hangingPunct="1">
              <a:lnSpc>
                <a:spcPct val="9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Τιμή αγοράς</a:t>
            </a:r>
          </a:p>
          <a:p>
            <a:pPr marL="741363" lvl="1" indent="-284163" eaLnBrk="1" hangingPunct="1">
              <a:lnSpc>
                <a:spcPct val="9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Δασμοί και φόροι</a:t>
            </a:r>
          </a:p>
          <a:p>
            <a:pPr marL="741363" lvl="1" indent="-284163" algn="just" eaLnBrk="1" hangingPunct="1">
              <a:lnSpc>
                <a:spcPct val="9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Άμεσα σχετιζόμενα κόστη ώστε να καταστεί το πάγιο έτοιμο για λειτουργία και χρήση μείον πιθανές εκπτώσεις (προετοιμασία, μεταφορά, εγκατάσταση)</a:t>
            </a:r>
          </a:p>
        </p:txBody>
      </p:sp>
      <p:sp>
        <p:nvSpPr>
          <p:cNvPr id="10247"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10248" name="Group 5"/>
          <p:cNvGrpSpPr>
            <a:grpSpLocks/>
          </p:cNvGrpSpPr>
          <p:nvPr/>
        </p:nvGrpSpPr>
        <p:grpSpPr bwMode="auto">
          <a:xfrm>
            <a:off x="185738" y="219075"/>
            <a:ext cx="1489075" cy="922338"/>
            <a:chOff x="117" y="138"/>
            <a:chExt cx="938" cy="581"/>
          </a:xfrm>
        </p:grpSpPr>
        <p:graphicFrame>
          <p:nvGraphicFramePr>
            <p:cNvPr id="10242" name="Object 6"/>
            <p:cNvGraphicFramePr>
              <a:graphicFrameLocks noChangeAspect="1"/>
            </p:cNvGraphicFramePr>
            <p:nvPr/>
          </p:nvGraphicFramePr>
          <p:xfrm>
            <a:off x="117" y="138"/>
            <a:ext cx="938" cy="581"/>
          </p:xfrm>
          <a:graphic>
            <a:graphicData uri="http://schemas.openxmlformats.org/presentationml/2006/ole">
              <p:oleObj spid="_x0000_s10242" r:id="rId4" imgW="3496760" imgH="2095317" progId="">
                <p:embed/>
              </p:oleObj>
            </a:graphicData>
          </a:graphic>
        </p:graphicFrame>
        <p:sp>
          <p:nvSpPr>
            <p:cNvPr id="10249"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64CDDF2-7ED9-405C-97EB-499604B6D3DB}"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53</a:t>
            </a:fld>
            <a:endParaRPr lang="el-GR" altLang="en-US" sz="1200">
              <a:solidFill>
                <a:srgbClr val="898989"/>
              </a:solidFill>
              <a:latin typeface="Times New Roman" pitchFamily="18" charset="0"/>
              <a:cs typeface="Times New Roman" pitchFamily="18" charset="0"/>
            </a:endParaRPr>
          </a:p>
        </p:txBody>
      </p:sp>
      <p:sp>
        <p:nvSpPr>
          <p:cNvPr id="106499" name="Text Box 2"/>
          <p:cNvSpPr txBox="1">
            <a:spLocks noChangeArrowheads="1"/>
          </p:cNvSpPr>
          <p:nvPr/>
        </p:nvSpPr>
        <p:spPr bwMode="auto">
          <a:xfrm>
            <a:off x="0" y="0"/>
            <a:ext cx="8510588" cy="1325563"/>
          </a:xfrm>
          <a:prstGeom prst="rect">
            <a:avLst/>
          </a:prstGeom>
          <a:noFill/>
          <a:ln w="9525">
            <a:noFill/>
            <a:round/>
            <a:headEnd/>
            <a:tailEnd/>
          </a:ln>
        </p:spPr>
        <p:txBody>
          <a:bodyPr anchor="ctr"/>
          <a:lstStyle/>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Παραδείγματα άμεσα επιρριπτόμενων εξόδων</a:t>
            </a:r>
          </a:p>
        </p:txBody>
      </p:sp>
      <p:sp>
        <p:nvSpPr>
          <p:cNvPr id="106500" name="Text Box 3"/>
          <p:cNvSpPr txBox="1">
            <a:spLocks noChangeArrowheads="1"/>
          </p:cNvSpPr>
          <p:nvPr/>
        </p:nvSpPr>
        <p:spPr bwMode="auto">
          <a:xfrm>
            <a:off x="250825" y="1676400"/>
            <a:ext cx="8289925" cy="4422775"/>
          </a:xfrm>
          <a:prstGeom prst="rect">
            <a:avLst/>
          </a:prstGeom>
          <a:noFill/>
          <a:ln w="9525">
            <a:noFill/>
            <a:round/>
            <a:headEnd/>
            <a:tailEnd/>
          </a:ln>
        </p:spPr>
        <p:txBody>
          <a:bodyPr/>
          <a:lstStyle/>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Τα κόστη παροχών στους εργαζομένους για την κατασκευή και απόκτηση του παγίου</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Το κόστος διαμόρφωσης του χώρου</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Τα αρχικά κόστη παράδοσης και μεταφοράς</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Τα κόστη συναρμολόγησης και εγκατάστασης</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Οι επαγγελματικές αμοιβές π.χ. μηχανικών</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Τα κόστη των δοκιμών για τον έλεγχο λειτουργίας</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Text Box 1"/>
          <p:cNvSpPr txBox="1">
            <a:spLocks noChangeArrowheads="1"/>
          </p:cNvSpPr>
          <p:nvPr/>
        </p:nvSpPr>
        <p:spPr bwMode="auto">
          <a:xfrm>
            <a:off x="533400" y="457200"/>
            <a:ext cx="8305800" cy="576263"/>
          </a:xfrm>
          <a:prstGeom prst="rect">
            <a:avLst/>
          </a:prstGeom>
          <a:noFill/>
          <a:ln w="9525">
            <a:noFill/>
            <a:round/>
            <a:headEnd/>
            <a:tailEnd/>
          </a:ln>
        </p:spPr>
        <p:txBody>
          <a:bodyPr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rPr>
              <a:t>Παράδειγμα</a:t>
            </a:r>
          </a:p>
        </p:txBody>
      </p:sp>
      <p:sp>
        <p:nvSpPr>
          <p:cNvPr id="107523" name="Rectangle 2"/>
          <p:cNvSpPr>
            <a:spLocks noChangeArrowheads="1"/>
          </p:cNvSpPr>
          <p:nvPr/>
        </p:nvSpPr>
        <p:spPr bwMode="auto">
          <a:xfrm>
            <a:off x="533400" y="838200"/>
            <a:ext cx="8229600" cy="2289175"/>
          </a:xfrm>
          <a:prstGeom prst="rect">
            <a:avLst/>
          </a:prstGeom>
          <a:noFill/>
          <a:ln w="9525">
            <a:noFill/>
            <a:round/>
            <a:headEnd/>
            <a:tailEnd/>
          </a:ln>
        </p:spPr>
        <p:txBody>
          <a:bodyPr lIns="90000" tIns="46800" rIns="90000" bIns="46800">
            <a:spAutoFit/>
          </a:bodyPr>
          <a:lstStyle/>
          <a:p>
            <a:pPr eaLnBrk="1" hangingPunct="1">
              <a:lnSpc>
                <a:spcPct val="120000"/>
              </a:lnSpc>
              <a:spcBef>
                <a:spcPts val="12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Η </a:t>
            </a:r>
            <a:r>
              <a:rPr lang="en-US" altLang="en-US" sz="2000">
                <a:solidFill>
                  <a:srgbClr val="000000"/>
                </a:solidFill>
              </a:rPr>
              <a:t>Acs </a:t>
            </a:r>
            <a:r>
              <a:rPr lang="el-GR" altLang="en-US" sz="2000">
                <a:solidFill>
                  <a:srgbClr val="000000"/>
                </a:solidFill>
              </a:rPr>
              <a:t>αγόρασε μια έκταση 20 στρεμμάτων για την κατασκευή μιας αποθήκης και υπέγραψε γραμμάτιο αξίας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300</a:t>
            </a:r>
            <a:r>
              <a:rPr lang="el-GR" altLang="en-US" sz="2000">
                <a:solidFill>
                  <a:srgbClr val="000000"/>
                </a:solidFill>
              </a:rPr>
              <a:t>.</a:t>
            </a:r>
            <a:r>
              <a:rPr lang="en-US" altLang="en-US" sz="2000">
                <a:solidFill>
                  <a:srgbClr val="000000"/>
                </a:solidFill>
              </a:rPr>
              <a:t>000. </a:t>
            </a:r>
            <a:r>
              <a:rPr lang="el-GR" altLang="en-US" sz="2000">
                <a:solidFill>
                  <a:srgbClr val="000000"/>
                </a:solidFill>
              </a:rPr>
              <a:t>Η </a:t>
            </a:r>
            <a:r>
              <a:rPr lang="en-US" altLang="en-US" sz="2000">
                <a:solidFill>
                  <a:srgbClr val="000000"/>
                </a:solidFill>
              </a:rPr>
              <a:t>Acs </a:t>
            </a:r>
            <a:r>
              <a:rPr lang="el-GR" altLang="en-US" sz="2000">
                <a:solidFill>
                  <a:srgbClr val="000000"/>
                </a:solidFill>
              </a:rPr>
              <a:t>κατέβαλε επίσης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10</a:t>
            </a:r>
            <a:r>
              <a:rPr lang="el-GR" altLang="en-US" sz="2000">
                <a:solidFill>
                  <a:srgbClr val="000000"/>
                </a:solidFill>
              </a:rPr>
              <a:t>.</a:t>
            </a:r>
            <a:r>
              <a:rPr lang="en-US" altLang="en-US" sz="2000">
                <a:solidFill>
                  <a:srgbClr val="000000"/>
                </a:solidFill>
              </a:rPr>
              <a:t>000 </a:t>
            </a:r>
            <a:r>
              <a:rPr lang="el-GR" altLang="en-US" sz="2000">
                <a:solidFill>
                  <a:srgbClr val="000000"/>
                </a:solidFill>
              </a:rPr>
              <a:t>ως αμοιβή του μεσίτη</a:t>
            </a:r>
            <a:r>
              <a:rPr lang="en-US" altLang="en-US" sz="2000">
                <a:solidFill>
                  <a:srgbClr val="000000"/>
                </a:solidFill>
              </a:rPr>
              <a:t>,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8</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καθυστερημένους φόρους ιδιοκτησίας</a:t>
            </a:r>
            <a:r>
              <a:rPr lang="en-US" altLang="en-US" sz="2000">
                <a:solidFill>
                  <a:srgbClr val="000000"/>
                </a:solidFill>
              </a:rPr>
              <a:t>,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5</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κατεδάφιση παλιού κτίσματος,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1</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τοπογραφική αποτύπωση</a:t>
            </a:r>
            <a:r>
              <a:rPr lang="en-US" altLang="en-US" sz="2000">
                <a:solidFill>
                  <a:srgbClr val="000000"/>
                </a:solidFill>
              </a:rPr>
              <a:t>, </a:t>
            </a:r>
            <a:r>
              <a:rPr lang="el-GR" altLang="en-US" sz="2000">
                <a:solidFill>
                  <a:srgbClr val="000000"/>
                </a:solidFill>
              </a:rPr>
              <a:t>και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260</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την διαμόρφωση χώρου στάθμευσης, όλα με μετρητά</a:t>
            </a:r>
            <a:r>
              <a:rPr lang="en-US" altLang="en-US" sz="2000">
                <a:solidFill>
                  <a:srgbClr val="000000"/>
                </a:solidFill>
              </a:rPr>
              <a:t>. </a:t>
            </a:r>
            <a:r>
              <a:rPr lang="el-GR" altLang="en-US" sz="2000">
                <a:solidFill>
                  <a:srgbClr val="000000"/>
                </a:solidFill>
              </a:rPr>
              <a:t>Ποιό είναι το κόστος του γηπέδου;</a:t>
            </a:r>
          </a:p>
        </p:txBody>
      </p:sp>
      <p:sp>
        <p:nvSpPr>
          <p:cNvPr id="107524" name="Text Box 3"/>
          <p:cNvSpPr txBox="1">
            <a:spLocks noChangeArrowheads="1"/>
          </p:cNvSpPr>
          <p:nvPr/>
        </p:nvSpPr>
        <p:spPr bwMode="auto">
          <a:xfrm>
            <a:off x="8305800" y="6400800"/>
            <a:ext cx="762000" cy="336550"/>
          </a:xfrm>
          <a:prstGeom prst="rect">
            <a:avLst/>
          </a:prstGeom>
          <a:noFill/>
          <a:ln w="9525">
            <a:noFill/>
            <a:round/>
            <a:headEnd/>
            <a:tailEnd/>
          </a:ln>
        </p:spPr>
        <p:txBody>
          <a:bodyPr lIns="90000" tIns="46800" rIns="90000" bIns="46800">
            <a:spAutoFit/>
          </a:bodyPr>
          <a:lstStyle/>
          <a:p>
            <a:pPr algn="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i="1">
                <a:solidFill>
                  <a:srgbClr val="000000"/>
                </a:solidFill>
              </a:rPr>
              <a:t>LO 1</a:t>
            </a:r>
          </a:p>
        </p:txBody>
      </p:sp>
      <p:sp>
        <p:nvSpPr>
          <p:cNvPr id="107525" name="Rectangle 4"/>
          <p:cNvSpPr>
            <a:spLocks noChangeArrowheads="1"/>
          </p:cNvSpPr>
          <p:nvPr/>
        </p:nvSpPr>
        <p:spPr bwMode="auto">
          <a:xfrm>
            <a:off x="5791200" y="3048000"/>
            <a:ext cx="2514600" cy="381000"/>
          </a:xfrm>
          <a:prstGeom prst="rect">
            <a:avLst/>
          </a:prstGeom>
          <a:noFill/>
          <a:ln w="9525">
            <a:noFill/>
            <a:round/>
            <a:headEnd/>
            <a:tailEnd/>
          </a:ln>
        </p:spPr>
        <p:txBody>
          <a:bodyPr lIns="90360" tIns="44280" rIns="90360" bIns="44280"/>
          <a:lstStyle/>
          <a:p>
            <a:pPr algn="ctr" eaLnBrk="1" hangingPunct="1">
              <a:spcBef>
                <a:spcPts val="5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000000"/>
                </a:solidFill>
              </a:rPr>
              <a:t>Γηπεδική έκταση</a:t>
            </a:r>
          </a:p>
        </p:txBody>
      </p:sp>
      <p:sp>
        <p:nvSpPr>
          <p:cNvPr id="107526" name="Rectangle 5"/>
          <p:cNvSpPr>
            <a:spLocks noChangeArrowheads="1"/>
          </p:cNvSpPr>
          <p:nvPr/>
        </p:nvSpPr>
        <p:spPr bwMode="auto">
          <a:xfrm>
            <a:off x="1219200" y="3775075"/>
            <a:ext cx="44196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Αμοιβή κτηματομεσίτη</a:t>
            </a:r>
          </a:p>
        </p:txBody>
      </p:sp>
      <p:sp>
        <p:nvSpPr>
          <p:cNvPr id="107527" name="Rectangle 6"/>
          <p:cNvSpPr>
            <a:spLocks noChangeArrowheads="1"/>
          </p:cNvSpPr>
          <p:nvPr/>
        </p:nvSpPr>
        <p:spPr bwMode="auto">
          <a:xfrm>
            <a:off x="1219200" y="4232275"/>
            <a:ext cx="44196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Καθυστερημένοι φόροι</a:t>
            </a:r>
          </a:p>
        </p:txBody>
      </p:sp>
      <p:sp>
        <p:nvSpPr>
          <p:cNvPr id="67591" name="Rectangle 7"/>
          <p:cNvSpPr>
            <a:spLocks noChangeArrowheads="1"/>
          </p:cNvSpPr>
          <p:nvPr/>
        </p:nvSpPr>
        <p:spPr bwMode="auto">
          <a:xfrm>
            <a:off x="6254750" y="4232275"/>
            <a:ext cx="151765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 8</a:t>
            </a:r>
            <a:r>
              <a:rPr lang="el-GR" altLang="en-US" sz="2000">
                <a:solidFill>
                  <a:srgbClr val="000000"/>
                </a:solidFill>
              </a:rPr>
              <a:t>.</a:t>
            </a:r>
            <a:r>
              <a:rPr lang="en-US" altLang="en-US" sz="2000">
                <a:solidFill>
                  <a:srgbClr val="000000"/>
                </a:solidFill>
              </a:rPr>
              <a:t>000</a:t>
            </a:r>
          </a:p>
        </p:txBody>
      </p:sp>
      <p:sp>
        <p:nvSpPr>
          <p:cNvPr id="67592" name="Rectangle 8"/>
          <p:cNvSpPr>
            <a:spLocks noChangeArrowheads="1"/>
          </p:cNvSpPr>
          <p:nvPr/>
        </p:nvSpPr>
        <p:spPr bwMode="auto">
          <a:xfrm>
            <a:off x="6324600" y="6019800"/>
            <a:ext cx="144780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 </a:t>
            </a:r>
            <a:r>
              <a:rPr lang="en-US" altLang="en-US" sz="2000" b="1">
                <a:solidFill>
                  <a:srgbClr val="000000"/>
                </a:solidFill>
              </a:rPr>
              <a:t>324</a:t>
            </a:r>
            <a:r>
              <a:rPr lang="el-GR" altLang="en-US" sz="2000" b="1">
                <a:solidFill>
                  <a:srgbClr val="000000"/>
                </a:solidFill>
              </a:rPr>
              <a:t>.</a:t>
            </a:r>
            <a:r>
              <a:rPr lang="en-US" altLang="en-US" sz="2000" b="1">
                <a:solidFill>
                  <a:srgbClr val="000000"/>
                </a:solidFill>
              </a:rPr>
              <a:t>000</a:t>
            </a:r>
          </a:p>
        </p:txBody>
      </p:sp>
      <p:sp>
        <p:nvSpPr>
          <p:cNvPr id="107530" name="Line 9"/>
          <p:cNvSpPr>
            <a:spLocks noChangeShapeType="1"/>
          </p:cNvSpPr>
          <p:nvPr/>
        </p:nvSpPr>
        <p:spPr bwMode="auto">
          <a:xfrm flipH="1">
            <a:off x="6475413" y="5943600"/>
            <a:ext cx="1222375" cy="1588"/>
          </a:xfrm>
          <a:prstGeom prst="line">
            <a:avLst/>
          </a:prstGeom>
          <a:noFill/>
          <a:ln w="28440" cap="sq">
            <a:solidFill>
              <a:srgbClr val="000000"/>
            </a:solidFill>
            <a:miter lim="800000"/>
            <a:headEnd/>
            <a:tailEnd/>
          </a:ln>
        </p:spPr>
        <p:txBody>
          <a:bodyPr/>
          <a:lstStyle/>
          <a:p>
            <a:endParaRPr lang="el-GR"/>
          </a:p>
        </p:txBody>
      </p:sp>
      <p:sp>
        <p:nvSpPr>
          <p:cNvPr id="107531" name="Line 10"/>
          <p:cNvSpPr>
            <a:spLocks noChangeShapeType="1"/>
          </p:cNvSpPr>
          <p:nvPr/>
        </p:nvSpPr>
        <p:spPr bwMode="auto">
          <a:xfrm flipH="1">
            <a:off x="6475413" y="3429000"/>
            <a:ext cx="1222375" cy="1588"/>
          </a:xfrm>
          <a:prstGeom prst="line">
            <a:avLst/>
          </a:prstGeom>
          <a:noFill/>
          <a:ln w="28440" cap="sq">
            <a:solidFill>
              <a:srgbClr val="000000"/>
            </a:solidFill>
            <a:miter lim="800000"/>
            <a:headEnd/>
            <a:tailEnd/>
          </a:ln>
        </p:spPr>
        <p:txBody>
          <a:bodyPr/>
          <a:lstStyle/>
          <a:p>
            <a:endParaRPr lang="el-GR"/>
          </a:p>
        </p:txBody>
      </p:sp>
      <p:sp>
        <p:nvSpPr>
          <p:cNvPr id="107532" name="Line 11"/>
          <p:cNvSpPr>
            <a:spLocks noChangeShapeType="1"/>
          </p:cNvSpPr>
          <p:nvPr/>
        </p:nvSpPr>
        <p:spPr bwMode="auto">
          <a:xfrm flipH="1">
            <a:off x="6475413" y="6477000"/>
            <a:ext cx="1222375" cy="1588"/>
          </a:xfrm>
          <a:prstGeom prst="line">
            <a:avLst/>
          </a:prstGeom>
          <a:noFill/>
          <a:ln w="28440" cap="sq">
            <a:solidFill>
              <a:srgbClr val="000000"/>
            </a:solidFill>
            <a:miter lim="800000"/>
            <a:headEnd/>
            <a:tailEnd/>
          </a:ln>
        </p:spPr>
        <p:txBody>
          <a:bodyPr/>
          <a:lstStyle/>
          <a:p>
            <a:endParaRPr lang="el-GR"/>
          </a:p>
        </p:txBody>
      </p:sp>
      <p:sp>
        <p:nvSpPr>
          <p:cNvPr id="107533" name="Line 12"/>
          <p:cNvSpPr>
            <a:spLocks noChangeShapeType="1"/>
          </p:cNvSpPr>
          <p:nvPr/>
        </p:nvSpPr>
        <p:spPr bwMode="auto">
          <a:xfrm flipH="1">
            <a:off x="6475413" y="6553200"/>
            <a:ext cx="1222375" cy="1588"/>
          </a:xfrm>
          <a:prstGeom prst="line">
            <a:avLst/>
          </a:prstGeom>
          <a:noFill/>
          <a:ln w="28440" cap="sq">
            <a:solidFill>
              <a:srgbClr val="000000"/>
            </a:solidFill>
            <a:miter lim="800000"/>
            <a:headEnd/>
            <a:tailEnd/>
          </a:ln>
        </p:spPr>
        <p:txBody>
          <a:bodyPr/>
          <a:lstStyle/>
          <a:p>
            <a:endParaRPr lang="el-GR"/>
          </a:p>
        </p:txBody>
      </p:sp>
      <p:sp>
        <p:nvSpPr>
          <p:cNvPr id="107534" name="Rectangle 13"/>
          <p:cNvSpPr>
            <a:spLocks noChangeArrowheads="1"/>
          </p:cNvSpPr>
          <p:nvPr/>
        </p:nvSpPr>
        <p:spPr bwMode="auto">
          <a:xfrm>
            <a:off x="4038600" y="6019800"/>
            <a:ext cx="1905000" cy="430213"/>
          </a:xfrm>
          <a:prstGeom prst="rect">
            <a:avLst/>
          </a:prstGeom>
          <a:noFill/>
          <a:ln w="9525">
            <a:noFill/>
            <a:round/>
            <a:headEnd/>
            <a:tailEnd/>
          </a:ln>
        </p:spPr>
        <p:txBody>
          <a:bodyPr lIns="90000" tIns="46800" rIns="90000" bIns="46800">
            <a:spAutoFit/>
          </a:bodyPr>
          <a:lstStyle/>
          <a:p>
            <a:pPr algn="r" eaLnBrk="1" hangingPunct="1">
              <a:lnSpc>
                <a:spcPct val="105000"/>
              </a:lnSpc>
              <a:spcBef>
                <a:spcPts val="650"/>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000000"/>
                </a:solidFill>
              </a:rPr>
              <a:t>Κόστος</a:t>
            </a:r>
          </a:p>
        </p:txBody>
      </p:sp>
      <p:sp>
        <p:nvSpPr>
          <p:cNvPr id="107535" name="Rectangle 14"/>
          <p:cNvSpPr>
            <a:spLocks noChangeArrowheads="1"/>
          </p:cNvSpPr>
          <p:nvPr/>
        </p:nvSpPr>
        <p:spPr bwMode="auto">
          <a:xfrm>
            <a:off x="1219200" y="4689475"/>
            <a:ext cx="44196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Κατεδάφιση κτίσματος</a:t>
            </a:r>
          </a:p>
        </p:txBody>
      </p:sp>
      <p:sp>
        <p:nvSpPr>
          <p:cNvPr id="67599" name="Rectangle 15"/>
          <p:cNvSpPr>
            <a:spLocks noChangeArrowheads="1"/>
          </p:cNvSpPr>
          <p:nvPr/>
        </p:nvSpPr>
        <p:spPr bwMode="auto">
          <a:xfrm>
            <a:off x="6254750" y="4689475"/>
            <a:ext cx="151765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 5</a:t>
            </a:r>
            <a:r>
              <a:rPr lang="el-GR" altLang="en-US" sz="2000">
                <a:solidFill>
                  <a:srgbClr val="000000"/>
                </a:solidFill>
              </a:rPr>
              <a:t>.</a:t>
            </a:r>
            <a:r>
              <a:rPr lang="en-US" altLang="en-US" sz="2000">
                <a:solidFill>
                  <a:srgbClr val="000000"/>
                </a:solidFill>
              </a:rPr>
              <a:t>000</a:t>
            </a:r>
          </a:p>
        </p:txBody>
      </p:sp>
      <p:sp>
        <p:nvSpPr>
          <p:cNvPr id="107537" name="Rectangle 16"/>
          <p:cNvSpPr>
            <a:spLocks noChangeArrowheads="1"/>
          </p:cNvSpPr>
          <p:nvPr/>
        </p:nvSpPr>
        <p:spPr bwMode="auto">
          <a:xfrm>
            <a:off x="1219200" y="5105400"/>
            <a:ext cx="47244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Τυπογραφική αποτύπωση</a:t>
            </a:r>
          </a:p>
        </p:txBody>
      </p:sp>
      <p:sp>
        <p:nvSpPr>
          <p:cNvPr id="67601" name="Rectangle 17"/>
          <p:cNvSpPr>
            <a:spLocks noChangeArrowheads="1"/>
          </p:cNvSpPr>
          <p:nvPr/>
        </p:nvSpPr>
        <p:spPr bwMode="auto">
          <a:xfrm>
            <a:off x="6254750" y="5105400"/>
            <a:ext cx="151765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 1</a:t>
            </a:r>
            <a:r>
              <a:rPr lang="el-GR" altLang="en-US" sz="2000">
                <a:solidFill>
                  <a:srgbClr val="000000"/>
                </a:solidFill>
              </a:rPr>
              <a:t>.</a:t>
            </a:r>
            <a:r>
              <a:rPr lang="en-US" altLang="en-US" sz="2000">
                <a:solidFill>
                  <a:srgbClr val="000000"/>
                </a:solidFill>
              </a:rPr>
              <a:t>000</a:t>
            </a:r>
          </a:p>
        </p:txBody>
      </p:sp>
      <p:sp>
        <p:nvSpPr>
          <p:cNvPr id="67602" name="Rectangle 18"/>
          <p:cNvSpPr>
            <a:spLocks noChangeArrowheads="1"/>
          </p:cNvSpPr>
          <p:nvPr/>
        </p:nvSpPr>
        <p:spPr bwMode="auto">
          <a:xfrm>
            <a:off x="6248400" y="3775075"/>
            <a:ext cx="151765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 10</a:t>
            </a:r>
            <a:r>
              <a:rPr lang="el-GR" altLang="en-US" sz="2000">
                <a:solidFill>
                  <a:srgbClr val="000000"/>
                </a:solidFill>
              </a:rPr>
              <a:t>.</a:t>
            </a:r>
            <a:r>
              <a:rPr lang="en-US" altLang="en-US" sz="2000">
                <a:solidFill>
                  <a:srgbClr val="000000"/>
                </a:solidFill>
              </a:rPr>
              <a:t>000</a:t>
            </a:r>
          </a:p>
        </p:txBody>
      </p:sp>
      <p:sp>
        <p:nvSpPr>
          <p:cNvPr id="107540" name="Rectangle 19"/>
          <p:cNvSpPr>
            <a:spLocks noChangeArrowheads="1"/>
          </p:cNvSpPr>
          <p:nvPr/>
        </p:nvSpPr>
        <p:spPr bwMode="auto">
          <a:xfrm>
            <a:off x="1219200" y="3352800"/>
            <a:ext cx="44196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Τιμή αγοράς</a:t>
            </a:r>
          </a:p>
        </p:txBody>
      </p:sp>
      <p:sp>
        <p:nvSpPr>
          <p:cNvPr id="67604" name="Rectangle 20"/>
          <p:cNvSpPr>
            <a:spLocks noChangeArrowheads="1"/>
          </p:cNvSpPr>
          <p:nvPr/>
        </p:nvSpPr>
        <p:spPr bwMode="auto">
          <a:xfrm>
            <a:off x="6248400" y="3352800"/>
            <a:ext cx="1517650" cy="414338"/>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300</a:t>
            </a:r>
            <a:r>
              <a:rPr lang="el-GR" altLang="en-US" sz="2000">
                <a:solidFill>
                  <a:srgbClr val="000000"/>
                </a:solidFill>
              </a:rPr>
              <a:t>.</a:t>
            </a:r>
            <a:r>
              <a:rPr lang="en-US" altLang="en-US" sz="2000">
                <a:solidFill>
                  <a:srgbClr val="000000"/>
                </a:solidFill>
              </a:rPr>
              <a:t>000</a:t>
            </a:r>
          </a:p>
        </p:txBody>
      </p:sp>
      <p:sp>
        <p:nvSpPr>
          <p:cNvPr id="107542" name="Rectangle 21"/>
          <p:cNvSpPr>
            <a:spLocks noChangeArrowheads="1"/>
          </p:cNvSpPr>
          <p:nvPr/>
        </p:nvSpPr>
        <p:spPr bwMode="auto">
          <a:xfrm>
            <a:off x="1219200" y="5527675"/>
            <a:ext cx="3238500" cy="414338"/>
          </a:xfrm>
          <a:prstGeom prst="rect">
            <a:avLst/>
          </a:prstGeom>
          <a:noFill/>
          <a:ln w="9525">
            <a:noFill/>
            <a:round/>
            <a:headEnd/>
            <a:tailEnd/>
          </a:ln>
        </p:spPr>
        <p:txBody>
          <a:bodyPr lIns="90000" tIns="46800" rIns="90000" bIns="46800">
            <a:spAutoFit/>
          </a:bodyPr>
          <a:lstStyle/>
          <a:p>
            <a:pP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Χώρος σ</a:t>
            </a:r>
            <a:r>
              <a:rPr lang="en-US" altLang="en-US" sz="2000">
                <a:solidFill>
                  <a:srgbClr val="000000"/>
                </a:solidFill>
              </a:rPr>
              <a:t>τάθ</a:t>
            </a:r>
            <a:r>
              <a:rPr lang="el-GR" altLang="en-US" sz="2000">
                <a:solidFill>
                  <a:srgbClr val="000000"/>
                </a:solidFill>
              </a:rPr>
              <a:t>μευσης</a:t>
            </a:r>
          </a:p>
        </p:txBody>
      </p:sp>
      <p:sp>
        <p:nvSpPr>
          <p:cNvPr id="67606" name="Rectangle 22"/>
          <p:cNvSpPr>
            <a:spLocks noChangeArrowheads="1"/>
          </p:cNvSpPr>
          <p:nvPr/>
        </p:nvSpPr>
        <p:spPr bwMode="auto">
          <a:xfrm>
            <a:off x="6254750" y="5522913"/>
            <a:ext cx="1517650" cy="414337"/>
          </a:xfrm>
          <a:prstGeom prst="rect">
            <a:avLst/>
          </a:prstGeom>
          <a:noFill/>
          <a:ln w="9525">
            <a:noFill/>
            <a:round/>
            <a:headEnd/>
            <a:tailEnd/>
          </a:ln>
        </p:spPr>
        <p:txBody>
          <a:bodyPr lIns="90000" tIns="46800" rIns="90000" bIns="46800">
            <a:spAutoFit/>
          </a:bodyPr>
          <a:lstStyle/>
          <a:p>
            <a:pPr algn="r" eaLnBrk="1" hangingPunct="1">
              <a:lnSpc>
                <a:spcPct val="105000"/>
              </a:lnSpc>
              <a:spcBef>
                <a:spcPts val="62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000">
                <a:solidFill>
                  <a:srgbClr val="000000"/>
                </a:solidFill>
              </a:rPr>
              <a:t>0</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67604"/>
                                        </p:tgtEl>
                                        <p:attrNameLst>
                                          <p:attrName>style.visibility</p:attrName>
                                        </p:attrNameLst>
                                      </p:cBhvr>
                                      <p:to>
                                        <p:strVal val="visible"/>
                                      </p:to>
                                    </p:set>
                                    <p:animEffect transition="in" filter="wipe(left)">
                                      <p:cBhvr additive="repl">
                                        <p:cTn id="7" dur="500"/>
                                        <p:tgtEl>
                                          <p:spTgt spid="676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67602"/>
                                        </p:tgtEl>
                                        <p:attrNameLst>
                                          <p:attrName>style.visibility</p:attrName>
                                        </p:attrNameLst>
                                      </p:cBhvr>
                                      <p:to>
                                        <p:strVal val="visible"/>
                                      </p:to>
                                    </p:set>
                                    <p:animEffect transition="in" filter="wipe(left)">
                                      <p:cBhvr additive="repl">
                                        <p:cTn id="12" dur="500"/>
                                        <p:tgtEl>
                                          <p:spTgt spid="676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67591"/>
                                        </p:tgtEl>
                                        <p:attrNameLst>
                                          <p:attrName>style.visibility</p:attrName>
                                        </p:attrNameLst>
                                      </p:cBhvr>
                                      <p:to>
                                        <p:strVal val="visible"/>
                                      </p:to>
                                    </p:set>
                                    <p:animEffect transition="in" filter="wipe(left)">
                                      <p:cBhvr additive="repl">
                                        <p:cTn id="17" dur="500"/>
                                        <p:tgtEl>
                                          <p:spTgt spid="675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67599"/>
                                        </p:tgtEl>
                                        <p:attrNameLst>
                                          <p:attrName>style.visibility</p:attrName>
                                        </p:attrNameLst>
                                      </p:cBhvr>
                                      <p:to>
                                        <p:strVal val="visible"/>
                                      </p:to>
                                    </p:set>
                                    <p:animEffect transition="in" filter="wipe(left)">
                                      <p:cBhvr additive="repl">
                                        <p:cTn id="22" dur="500"/>
                                        <p:tgtEl>
                                          <p:spTgt spid="6759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additive="repl">
                                        <p:cTn id="26" dur="1" fill="hold">
                                          <p:stCondLst>
                                            <p:cond delay="0"/>
                                          </p:stCondLst>
                                        </p:cTn>
                                        <p:tgtEl>
                                          <p:spTgt spid="67601"/>
                                        </p:tgtEl>
                                        <p:attrNameLst>
                                          <p:attrName>style.visibility</p:attrName>
                                        </p:attrNameLst>
                                      </p:cBhvr>
                                      <p:to>
                                        <p:strVal val="visible"/>
                                      </p:to>
                                    </p:set>
                                    <p:animEffect transition="in" filter="wipe(left)">
                                      <p:cBhvr additive="repl">
                                        <p:cTn id="27" dur="500"/>
                                        <p:tgtEl>
                                          <p:spTgt spid="676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additive="repl">
                                        <p:cTn id="31" dur="1" fill="hold">
                                          <p:stCondLst>
                                            <p:cond delay="0"/>
                                          </p:stCondLst>
                                        </p:cTn>
                                        <p:tgtEl>
                                          <p:spTgt spid="67606"/>
                                        </p:tgtEl>
                                        <p:attrNameLst>
                                          <p:attrName>style.visibility</p:attrName>
                                        </p:attrNameLst>
                                      </p:cBhvr>
                                      <p:to>
                                        <p:strVal val="visible"/>
                                      </p:to>
                                    </p:set>
                                    <p:animEffect transition="in" filter="wipe(left)">
                                      <p:cBhvr additive="repl">
                                        <p:cTn id="32" dur="500"/>
                                        <p:tgtEl>
                                          <p:spTgt spid="6760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additive="repl">
                                        <p:cTn id="36" dur="1" fill="hold">
                                          <p:stCondLst>
                                            <p:cond delay="0"/>
                                          </p:stCondLst>
                                        </p:cTn>
                                        <p:tgtEl>
                                          <p:spTgt spid="67592"/>
                                        </p:tgtEl>
                                        <p:attrNameLst>
                                          <p:attrName>style.visibility</p:attrName>
                                        </p:attrNameLst>
                                      </p:cBhvr>
                                      <p:to>
                                        <p:strVal val="visible"/>
                                      </p:to>
                                    </p:set>
                                    <p:animEffect transition="in" filter="wipe(left)">
                                      <p:cBhvr additive="repl">
                                        <p:cTn id="37" dur="500"/>
                                        <p:tgtEl>
                                          <p:spTgt spid="67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Text Box 1"/>
          <p:cNvSpPr txBox="1">
            <a:spLocks noChangeArrowheads="1"/>
          </p:cNvSpPr>
          <p:nvPr/>
        </p:nvSpPr>
        <p:spPr bwMode="auto">
          <a:xfrm>
            <a:off x="533400" y="457200"/>
            <a:ext cx="8305800" cy="576263"/>
          </a:xfrm>
          <a:prstGeom prst="rect">
            <a:avLst/>
          </a:prstGeom>
          <a:noFill/>
          <a:ln w="9525">
            <a:noFill/>
            <a:round/>
            <a:headEnd/>
            <a:tailEnd/>
          </a:ln>
        </p:spPr>
        <p:txBody>
          <a:bodyPr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rPr>
              <a:t>Παράδειγμα</a:t>
            </a:r>
          </a:p>
        </p:txBody>
      </p:sp>
      <p:sp>
        <p:nvSpPr>
          <p:cNvPr id="108547" name="Rectangle 2"/>
          <p:cNvSpPr>
            <a:spLocks noChangeArrowheads="1"/>
          </p:cNvSpPr>
          <p:nvPr/>
        </p:nvSpPr>
        <p:spPr bwMode="auto">
          <a:xfrm>
            <a:off x="533400" y="1143000"/>
            <a:ext cx="7848600" cy="2806700"/>
          </a:xfrm>
          <a:prstGeom prst="rect">
            <a:avLst/>
          </a:prstGeom>
          <a:noFill/>
          <a:ln w="9525">
            <a:noFill/>
            <a:round/>
            <a:headEnd/>
            <a:tailEnd/>
          </a:ln>
        </p:spPr>
        <p:txBody>
          <a:bodyPr lIns="90000" tIns="46800" rIns="90000" bIns="46800">
            <a:spAutoFit/>
          </a:bodyPr>
          <a:lstStyle/>
          <a:p>
            <a:pPr eaLnBrk="1" hangingPunct="1">
              <a:lnSpc>
                <a:spcPct val="120000"/>
              </a:lnSpc>
              <a:spcBef>
                <a:spcPts val="12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rPr>
              <a:t>Η </a:t>
            </a:r>
            <a:r>
              <a:rPr lang="en-US" altLang="en-US" sz="2000">
                <a:solidFill>
                  <a:srgbClr val="000000"/>
                </a:solidFill>
              </a:rPr>
              <a:t>Acs </a:t>
            </a:r>
            <a:r>
              <a:rPr lang="el-GR" altLang="en-US" sz="2000">
                <a:solidFill>
                  <a:srgbClr val="000000"/>
                </a:solidFill>
              </a:rPr>
              <a:t>αγόρασε μια έκταση 20 στρεμμάτων για την κατασκευή μιας αποθήκης και υπέγραψε γραμμάτιο αξίας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300</a:t>
            </a:r>
            <a:r>
              <a:rPr lang="el-GR" altLang="en-US" sz="2000">
                <a:solidFill>
                  <a:srgbClr val="000000"/>
                </a:solidFill>
              </a:rPr>
              <a:t>.</a:t>
            </a:r>
            <a:r>
              <a:rPr lang="en-US" altLang="en-US" sz="2000">
                <a:solidFill>
                  <a:srgbClr val="000000"/>
                </a:solidFill>
              </a:rPr>
              <a:t>000. </a:t>
            </a:r>
            <a:r>
              <a:rPr lang="el-GR" altLang="en-US" sz="2000">
                <a:solidFill>
                  <a:srgbClr val="000000"/>
                </a:solidFill>
              </a:rPr>
              <a:t>Η </a:t>
            </a:r>
            <a:r>
              <a:rPr lang="en-US" altLang="en-US" sz="2000">
                <a:solidFill>
                  <a:srgbClr val="000000"/>
                </a:solidFill>
              </a:rPr>
              <a:t>Acs </a:t>
            </a:r>
            <a:r>
              <a:rPr lang="el-GR" altLang="en-US" sz="2000">
                <a:solidFill>
                  <a:srgbClr val="000000"/>
                </a:solidFill>
              </a:rPr>
              <a:t>κατέβαλε επίσης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10</a:t>
            </a:r>
            <a:r>
              <a:rPr lang="el-GR" altLang="en-US" sz="2000">
                <a:solidFill>
                  <a:srgbClr val="000000"/>
                </a:solidFill>
              </a:rPr>
              <a:t>.</a:t>
            </a:r>
            <a:r>
              <a:rPr lang="en-US" altLang="en-US" sz="2000">
                <a:solidFill>
                  <a:srgbClr val="000000"/>
                </a:solidFill>
              </a:rPr>
              <a:t>000 </a:t>
            </a:r>
            <a:r>
              <a:rPr lang="el-GR" altLang="en-US" sz="2000">
                <a:solidFill>
                  <a:srgbClr val="000000"/>
                </a:solidFill>
              </a:rPr>
              <a:t>ως αμοιβή του μεσίτη</a:t>
            </a:r>
            <a:r>
              <a:rPr lang="en-US" altLang="en-US" sz="2000">
                <a:solidFill>
                  <a:srgbClr val="000000"/>
                </a:solidFill>
              </a:rPr>
              <a:t>,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8</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καθυστερημένους φόρους ιδιοκτησίας</a:t>
            </a:r>
            <a:r>
              <a:rPr lang="en-US" altLang="en-US" sz="2000">
                <a:solidFill>
                  <a:srgbClr val="000000"/>
                </a:solidFill>
              </a:rPr>
              <a:t>,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5</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κατεδάφιση παλιού κτίσματος, </a:t>
            </a:r>
            <a:r>
              <a:rPr lang="el-GR" altLang="en-US" sz="2000">
                <a:solidFill>
                  <a:srgbClr val="000000"/>
                </a:solidFill>
                <a:latin typeface="Times New Roman" pitchFamily="18" charset="0"/>
                <a:cs typeface="Times New Roman" pitchFamily="18" charset="0"/>
              </a:rPr>
              <a:t>€ </a:t>
            </a:r>
            <a:r>
              <a:rPr lang="en-US" altLang="en-US" sz="2000">
                <a:solidFill>
                  <a:srgbClr val="000000"/>
                </a:solidFill>
              </a:rPr>
              <a:t>1</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τοπογραφική αποτύπωση</a:t>
            </a:r>
            <a:r>
              <a:rPr lang="en-US" altLang="en-US" sz="2000">
                <a:solidFill>
                  <a:srgbClr val="000000"/>
                </a:solidFill>
              </a:rPr>
              <a:t>, </a:t>
            </a:r>
            <a:r>
              <a:rPr lang="el-GR" altLang="en-US" sz="2000">
                <a:solidFill>
                  <a:srgbClr val="000000"/>
                </a:solidFill>
              </a:rPr>
              <a:t>και </a:t>
            </a:r>
            <a:r>
              <a:rPr lang="el-GR" altLang="en-US" sz="2000">
                <a:solidFill>
                  <a:srgbClr val="000000"/>
                </a:solidFill>
                <a:latin typeface="Times New Roman" pitchFamily="18" charset="0"/>
                <a:cs typeface="Times New Roman" pitchFamily="18" charset="0"/>
              </a:rPr>
              <a:t>€</a:t>
            </a:r>
            <a:r>
              <a:rPr lang="en-US" altLang="en-US" sz="2000">
                <a:solidFill>
                  <a:srgbClr val="000000"/>
                </a:solidFill>
              </a:rPr>
              <a:t>260</a:t>
            </a:r>
            <a:r>
              <a:rPr lang="el-GR" altLang="en-US" sz="2000">
                <a:solidFill>
                  <a:srgbClr val="000000"/>
                </a:solidFill>
              </a:rPr>
              <a:t>.</a:t>
            </a:r>
            <a:r>
              <a:rPr lang="en-US" altLang="en-US" sz="2000">
                <a:solidFill>
                  <a:srgbClr val="000000"/>
                </a:solidFill>
              </a:rPr>
              <a:t>000 </a:t>
            </a:r>
            <a:r>
              <a:rPr lang="el-GR" altLang="en-US" sz="2000">
                <a:solidFill>
                  <a:srgbClr val="000000"/>
                </a:solidFill>
              </a:rPr>
              <a:t>για την διαμόρφωση χώρου στάθμευσης, όλα με μετρητά</a:t>
            </a:r>
            <a:r>
              <a:rPr lang="en-US" altLang="en-US" sz="2000">
                <a:solidFill>
                  <a:srgbClr val="000000"/>
                </a:solidFill>
              </a:rPr>
              <a:t>. </a:t>
            </a:r>
          </a:p>
          <a:p>
            <a:pPr eaLnBrk="1" hangingPunct="1">
              <a:lnSpc>
                <a:spcPct val="120000"/>
              </a:lnSpc>
              <a:spcBef>
                <a:spcPts val="12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rPr>
              <a:t>Η </a:t>
            </a:r>
            <a:r>
              <a:rPr lang="en-US" altLang="en-US" sz="2000" b="1">
                <a:solidFill>
                  <a:srgbClr val="000000"/>
                </a:solidFill>
              </a:rPr>
              <a:t>Acs </a:t>
            </a:r>
            <a:r>
              <a:rPr lang="el-GR" altLang="en-US" sz="2000" b="1">
                <a:solidFill>
                  <a:srgbClr val="000000"/>
                </a:solidFill>
              </a:rPr>
              <a:t>καταχώρησε την αγορά ως εξής</a:t>
            </a:r>
            <a:r>
              <a:rPr lang="en-US" altLang="en-US" sz="2000" b="1">
                <a:solidFill>
                  <a:srgbClr val="000000"/>
                </a:solidFill>
              </a:rPr>
              <a:t>:</a:t>
            </a:r>
          </a:p>
        </p:txBody>
      </p:sp>
      <p:sp>
        <p:nvSpPr>
          <p:cNvPr id="108548" name="Text Box 3"/>
          <p:cNvSpPr txBox="1">
            <a:spLocks noChangeArrowheads="1"/>
          </p:cNvSpPr>
          <p:nvPr/>
        </p:nvSpPr>
        <p:spPr bwMode="auto">
          <a:xfrm>
            <a:off x="8305800" y="6400800"/>
            <a:ext cx="762000" cy="336550"/>
          </a:xfrm>
          <a:prstGeom prst="rect">
            <a:avLst/>
          </a:prstGeom>
          <a:noFill/>
          <a:ln w="9525">
            <a:noFill/>
            <a:round/>
            <a:headEnd/>
            <a:tailEnd/>
          </a:ln>
        </p:spPr>
        <p:txBody>
          <a:bodyPr lIns="90000" tIns="46800" rIns="90000" bIns="46800">
            <a:spAutoFit/>
          </a:bodyPr>
          <a:lstStyle/>
          <a:p>
            <a:pPr algn="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i="1">
                <a:solidFill>
                  <a:srgbClr val="000000"/>
                </a:solidFill>
              </a:rPr>
              <a:t>LO 1</a:t>
            </a:r>
          </a:p>
        </p:txBody>
      </p:sp>
      <p:grpSp>
        <p:nvGrpSpPr>
          <p:cNvPr id="108549" name="Group 4"/>
          <p:cNvGrpSpPr>
            <a:grpSpLocks/>
          </p:cNvGrpSpPr>
          <p:nvPr/>
        </p:nvGrpSpPr>
        <p:grpSpPr bwMode="auto">
          <a:xfrm>
            <a:off x="457200" y="3895725"/>
            <a:ext cx="8228013" cy="2338388"/>
            <a:chOff x="288" y="2454"/>
            <a:chExt cx="5183" cy="1473"/>
          </a:xfrm>
        </p:grpSpPr>
        <p:pic>
          <p:nvPicPr>
            <p:cNvPr id="108589" name="Picture 5"/>
            <p:cNvPicPr>
              <a:picLocks noChangeAspect="1" noChangeArrowheads="1"/>
            </p:cNvPicPr>
            <p:nvPr/>
          </p:nvPicPr>
          <p:blipFill>
            <a:blip r:embed="rId3"/>
            <a:srcRect/>
            <a:stretch>
              <a:fillRect/>
            </a:stretch>
          </p:blipFill>
          <p:spPr bwMode="auto">
            <a:xfrm>
              <a:off x="288" y="2455"/>
              <a:ext cx="5183" cy="1471"/>
            </a:xfrm>
            <a:prstGeom prst="rect">
              <a:avLst/>
            </a:prstGeom>
            <a:noFill/>
            <a:ln w="9525">
              <a:noFill/>
              <a:round/>
              <a:headEnd/>
              <a:tailEnd/>
            </a:ln>
          </p:spPr>
        </p:pic>
        <p:sp>
          <p:nvSpPr>
            <p:cNvPr id="108590" name="Text Box 6"/>
            <p:cNvSpPr txBox="1">
              <a:spLocks noChangeArrowheads="1"/>
            </p:cNvSpPr>
            <p:nvPr/>
          </p:nvSpPr>
          <p:spPr bwMode="auto">
            <a:xfrm>
              <a:off x="288" y="2454"/>
              <a:ext cx="5183" cy="1472"/>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graphicFrame>
        <p:nvGraphicFramePr>
          <p:cNvPr id="68615" name="Group 7"/>
          <p:cNvGraphicFramePr>
            <a:graphicFrameLocks noGrp="1"/>
          </p:cNvGraphicFramePr>
          <p:nvPr/>
        </p:nvGraphicFramePr>
        <p:xfrm>
          <a:off x="609600" y="4075113"/>
          <a:ext cx="7926388" cy="2022475"/>
        </p:xfrm>
        <a:graphic>
          <a:graphicData uri="http://schemas.openxmlformats.org/drawingml/2006/table">
            <a:tbl>
              <a:tblPr/>
              <a:tblGrid>
                <a:gridCol w="457200">
                  <a:extLst>
                    <a:ext uri="{9D8B030D-6E8A-4147-A177-3AD203B41FA5}"/>
                  </a:extLst>
                </a:gridCol>
                <a:gridCol w="4573588">
                  <a:extLst>
                    <a:ext uri="{9D8B030D-6E8A-4147-A177-3AD203B41FA5}"/>
                  </a:extLst>
                </a:gridCol>
                <a:gridCol w="1447800">
                  <a:extLst>
                    <a:ext uri="{9D8B030D-6E8A-4147-A177-3AD203B41FA5}"/>
                  </a:extLst>
                </a:gridCol>
                <a:gridCol w="1447800">
                  <a:extLst>
                    <a:ext uri="{9D8B030D-6E8A-4147-A177-3AD203B41FA5}"/>
                  </a:extLst>
                </a:gridCol>
              </a:tblGrid>
              <a:tr h="396875">
                <a:tc>
                  <a:txBody>
                    <a:bodyPr/>
                    <a:lstStyle/>
                    <a:p>
                      <a:pPr marL="0" marR="0" lvl="0" indent="0" algn="ct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2000" b="0" i="0" u="none" strike="noStrike" cap="none" normalizeH="0" baseline="0" smtClean="0">
                        <a:ln>
                          <a:noFill/>
                        </a:ln>
                        <a:solidFill>
                          <a:srgbClr val="000000"/>
                        </a:solidFill>
                        <a:effectLst/>
                        <a:latin typeface="Calibri" pitchFamily="32" charset="0"/>
                        <a:cs typeface="Arial" charset="0"/>
                      </a:endParaRPr>
                    </a:p>
                  </a:txBody>
                  <a:tcPr marL="90000" marR="90000" marT="88899"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800" b="1" i="0" u="none" strike="noStrike" cap="none" normalizeH="0" baseline="0" smtClean="0">
                          <a:ln>
                            <a:noFill/>
                          </a:ln>
                          <a:solidFill>
                            <a:srgbClr val="000000"/>
                          </a:solidFill>
                          <a:effectLst/>
                          <a:latin typeface="Arial" charset="0"/>
                          <a:cs typeface="Arial" charset="0"/>
                        </a:rPr>
                        <a:t>Λογαριασμοί</a:t>
                      </a:r>
                    </a:p>
                  </a:txBody>
                  <a:tcPr marL="90000" marR="90000" marT="6172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800" b="1" i="0" u="none" strike="noStrike" cap="none" normalizeH="0" baseline="0" smtClean="0">
                          <a:ln>
                            <a:noFill/>
                          </a:ln>
                          <a:solidFill>
                            <a:srgbClr val="000000"/>
                          </a:solidFill>
                          <a:effectLst/>
                          <a:latin typeface="Arial" charset="0"/>
                          <a:cs typeface="Arial" charset="0"/>
                        </a:rPr>
                        <a:t>Χρέωση</a:t>
                      </a:r>
                    </a:p>
                  </a:txBody>
                  <a:tcPr marL="90000" marR="90000" marT="6172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800" b="1" i="0" u="none" strike="noStrike" cap="none" normalizeH="0" baseline="0" smtClean="0">
                          <a:ln>
                            <a:noFill/>
                          </a:ln>
                          <a:solidFill>
                            <a:srgbClr val="000000"/>
                          </a:solidFill>
                          <a:effectLst/>
                          <a:latin typeface="Arial" charset="0"/>
                          <a:cs typeface="Arial" charset="0"/>
                        </a:rPr>
                        <a:t>Πίστωση</a:t>
                      </a:r>
                    </a:p>
                  </a:txBody>
                  <a:tcPr marL="90000" marR="90000" marT="6172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extLst>
              </a:tr>
              <a:tr h="406400">
                <a:tc>
                  <a:txBody>
                    <a:bodyPr/>
                    <a:lstStyle/>
                    <a:p>
                      <a:pPr marL="0" marR="0" lvl="0" indent="0" algn="ct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2000" b="0" i="0" u="none" strike="noStrike" cap="none" normalizeH="0" baseline="0" smtClean="0">
                        <a:ln>
                          <a:noFill/>
                        </a:ln>
                        <a:solidFill>
                          <a:srgbClr val="000000"/>
                        </a:solidFill>
                        <a:effectLst/>
                        <a:latin typeface="Calibri" pitchFamily="32" charset="0"/>
                        <a:cs typeface="Arial" charset="0"/>
                      </a:endParaRPr>
                    </a:p>
                  </a:txBody>
                  <a:tcPr marL="90000" marR="90000" marT="88899"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109538" marR="0" lvl="0" indent="0" algn="l" defTabSz="449263" rtl="0" eaLnBrk="1" fontAlgn="base" latinLnBrk="0" hangingPunct="1">
                        <a:lnSpc>
                          <a:spcPct val="83000"/>
                        </a:lnSpc>
                        <a:spcBef>
                          <a:spcPct val="0"/>
                        </a:spcBef>
                        <a:spcAft>
                          <a:spcPct val="0"/>
                        </a:spcAft>
                        <a:buClrTx/>
                        <a:buSzPct val="100000"/>
                        <a:buFontTx/>
                        <a:buNone/>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extLst>
              </a:tr>
              <a:tr h="406400">
                <a:tc>
                  <a:txBody>
                    <a:bodyPr/>
                    <a:lstStyle/>
                    <a:p>
                      <a:pPr marL="0" marR="0" lvl="0" indent="0" algn="ct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2000" b="0" i="0" u="none" strike="noStrike" cap="none" normalizeH="0" baseline="0" smtClean="0">
                        <a:ln>
                          <a:noFill/>
                        </a:ln>
                        <a:solidFill>
                          <a:srgbClr val="000000"/>
                        </a:solidFill>
                        <a:effectLst/>
                        <a:latin typeface="Calibri" pitchFamily="32" charset="0"/>
                        <a:cs typeface="Arial" charset="0"/>
                      </a:endParaRPr>
                    </a:p>
                  </a:txBody>
                  <a:tcPr marL="90000" marR="90000" marT="88899"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566738" marR="0" lvl="1" indent="0" algn="l" defTabSz="449263" rtl="0" eaLnBrk="1" fontAlgn="base" latinLnBrk="0" hangingPunct="1">
                        <a:lnSpc>
                          <a:spcPct val="83000"/>
                        </a:lnSpc>
                        <a:spcBef>
                          <a:spcPct val="0"/>
                        </a:spcBef>
                        <a:spcAft>
                          <a:spcPct val="0"/>
                        </a:spcAft>
                        <a:buClrTx/>
                        <a:buSzPct val="100000"/>
                        <a:buFontTx/>
                        <a:buNone/>
                        <a:tabLst>
                          <a:tab pos="566738" algn="l"/>
                          <a:tab pos="1481138" algn="l"/>
                          <a:tab pos="2395538" algn="l"/>
                          <a:tab pos="3309938" algn="l"/>
                          <a:tab pos="4224338" algn="l"/>
                          <a:tab pos="5138738" algn="l"/>
                          <a:tab pos="6053138" algn="l"/>
                          <a:tab pos="6967538" algn="l"/>
                          <a:tab pos="7881938" algn="l"/>
                          <a:tab pos="8796338" algn="l"/>
                          <a:tab pos="9710738" algn="l"/>
                          <a:tab pos="10625138"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extLst>
              </a:tr>
              <a:tr h="406400">
                <a:tc>
                  <a:txBody>
                    <a:bodyPr/>
                    <a:lstStyle/>
                    <a:p>
                      <a:pPr marL="0" marR="0" lvl="0" indent="0" algn="ct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2000" b="0" i="0" u="none" strike="noStrike" cap="none" normalizeH="0" baseline="0" smtClean="0">
                        <a:ln>
                          <a:noFill/>
                        </a:ln>
                        <a:solidFill>
                          <a:srgbClr val="000000"/>
                        </a:solidFill>
                        <a:effectLst/>
                        <a:latin typeface="Calibri" pitchFamily="32" charset="0"/>
                        <a:cs typeface="Arial" charset="0"/>
                      </a:endParaRPr>
                    </a:p>
                  </a:txBody>
                  <a:tcPr marL="90000" marR="90000" marT="88899"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566738" marR="0" lvl="1" indent="0" algn="l" defTabSz="449263" rtl="0" eaLnBrk="1" fontAlgn="base" latinLnBrk="0" hangingPunct="1">
                        <a:lnSpc>
                          <a:spcPct val="83000"/>
                        </a:lnSpc>
                        <a:spcBef>
                          <a:spcPct val="0"/>
                        </a:spcBef>
                        <a:spcAft>
                          <a:spcPct val="0"/>
                        </a:spcAft>
                        <a:buClrTx/>
                        <a:buSzPct val="100000"/>
                        <a:buFontTx/>
                        <a:buNone/>
                        <a:tabLst>
                          <a:tab pos="566738" algn="l"/>
                          <a:tab pos="1481138" algn="l"/>
                          <a:tab pos="2395538" algn="l"/>
                          <a:tab pos="3309938" algn="l"/>
                          <a:tab pos="4224338" algn="l"/>
                          <a:tab pos="5138738" algn="l"/>
                          <a:tab pos="6053138" algn="l"/>
                          <a:tab pos="6967538" algn="l"/>
                          <a:tab pos="7881938" algn="l"/>
                          <a:tab pos="8796338" algn="l"/>
                          <a:tab pos="9710738" algn="l"/>
                          <a:tab pos="10625138"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extLst>
              </a:tr>
              <a:tr h="406400">
                <a:tc>
                  <a:txBody>
                    <a:bodyPr/>
                    <a:lstStyle/>
                    <a:p>
                      <a:pPr marL="0" marR="0" lvl="0" indent="0" algn="ct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2000" b="0" i="0" u="none" strike="noStrike" cap="none" normalizeH="0" baseline="0" smtClean="0">
                        <a:ln>
                          <a:noFill/>
                        </a:ln>
                        <a:solidFill>
                          <a:srgbClr val="000000"/>
                        </a:solidFill>
                        <a:effectLst/>
                        <a:latin typeface="Calibri" pitchFamily="32" charset="0"/>
                        <a:cs typeface="Arial" charset="0"/>
                      </a:endParaRPr>
                    </a:p>
                  </a:txBody>
                  <a:tcPr marL="90000" marR="90000" marT="88899"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566738" marR="0" lvl="1" indent="0" algn="l" defTabSz="449263" rtl="0" eaLnBrk="1" fontAlgn="base" latinLnBrk="0" hangingPunct="1">
                        <a:lnSpc>
                          <a:spcPct val="83000"/>
                        </a:lnSpc>
                        <a:spcBef>
                          <a:spcPct val="0"/>
                        </a:spcBef>
                        <a:spcAft>
                          <a:spcPct val="0"/>
                        </a:spcAft>
                        <a:buClrTx/>
                        <a:buSzPct val="100000"/>
                        <a:buFontTx/>
                        <a:buNone/>
                        <a:tabLst>
                          <a:tab pos="566738" algn="l"/>
                          <a:tab pos="1481138" algn="l"/>
                          <a:tab pos="2395538" algn="l"/>
                          <a:tab pos="3309938" algn="l"/>
                          <a:tab pos="4224338" algn="l"/>
                          <a:tab pos="5138738" algn="l"/>
                          <a:tab pos="6053138" algn="l"/>
                          <a:tab pos="6967538" algn="l"/>
                          <a:tab pos="7881938" algn="l"/>
                          <a:tab pos="8796338" algn="l"/>
                          <a:tab pos="9710738" algn="l"/>
                          <a:tab pos="10625138"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r" defTabSz="449263" rtl="0" eaLnBrk="1" fontAlgn="base" latinLnBrk="0" hangingPunct="1">
                        <a:lnSpc>
                          <a:spcPct val="8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l-GR" sz="1800" b="0" i="0" u="none" strike="noStrike" cap="none" normalizeH="0" baseline="0" smtClean="0">
                        <a:ln>
                          <a:noFill/>
                        </a:ln>
                        <a:solidFill>
                          <a:srgbClr val="000000"/>
                        </a:solidFill>
                        <a:effectLst/>
                        <a:latin typeface="Calibri" pitchFamily="32" charset="0"/>
                        <a:cs typeface="Arial" charset="0"/>
                      </a:endParaRPr>
                    </a:p>
                  </a:txBody>
                  <a:tcPr marL="90000" marR="90000" marT="84582" anchor="ct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extLst>
              </a:tr>
            </a:tbl>
          </a:graphicData>
        </a:graphic>
      </p:graphicFrame>
      <p:sp>
        <p:nvSpPr>
          <p:cNvPr id="68685" name="Text Box 77"/>
          <p:cNvSpPr txBox="1">
            <a:spLocks noChangeArrowheads="1"/>
          </p:cNvSpPr>
          <p:nvPr/>
        </p:nvSpPr>
        <p:spPr bwMode="auto">
          <a:xfrm>
            <a:off x="1066800" y="4497388"/>
            <a:ext cx="4495800" cy="368300"/>
          </a:xfrm>
          <a:prstGeom prst="rect">
            <a:avLst/>
          </a:prstGeom>
          <a:noFill/>
          <a:ln w="9525">
            <a:noFill/>
            <a:round/>
            <a:headEnd/>
            <a:tailEnd/>
          </a:ln>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rPr>
              <a:t>Γηπεδικές εκτάσεις</a:t>
            </a:r>
          </a:p>
        </p:txBody>
      </p:sp>
      <p:sp>
        <p:nvSpPr>
          <p:cNvPr id="68686" name="Text Box 78"/>
          <p:cNvSpPr txBox="1">
            <a:spLocks noChangeArrowheads="1"/>
          </p:cNvSpPr>
          <p:nvPr/>
        </p:nvSpPr>
        <p:spPr bwMode="auto">
          <a:xfrm>
            <a:off x="1066800" y="4905375"/>
            <a:ext cx="4800600" cy="368300"/>
          </a:xfrm>
          <a:prstGeom prst="rect">
            <a:avLst/>
          </a:prstGeom>
          <a:noFill/>
          <a:ln w="9525">
            <a:noFill/>
            <a:round/>
            <a:headEnd/>
            <a:tailEnd/>
          </a:ln>
        </p:spPr>
        <p:txBody>
          <a:bodyPr lIns="90000" tIns="46800" rIns="90000" bIns="46800" anchor="ctr">
            <a:spAutoFit/>
          </a:bodyPr>
          <a:lstStyle/>
          <a:p>
            <a:pPr marL="231775" eaLnBrk="1" hangingPunct="1">
              <a:buSzPct val="100000"/>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pPr>
            <a:r>
              <a:rPr lang="el-GR" altLang="en-US" b="1">
                <a:solidFill>
                  <a:srgbClr val="000000"/>
                </a:solidFill>
              </a:rPr>
              <a:t>Γραμμάτια πληρωτέα</a:t>
            </a:r>
          </a:p>
        </p:txBody>
      </p:sp>
      <p:sp>
        <p:nvSpPr>
          <p:cNvPr id="68687" name="Text Box 79"/>
          <p:cNvSpPr txBox="1">
            <a:spLocks noChangeArrowheads="1"/>
          </p:cNvSpPr>
          <p:nvPr/>
        </p:nvSpPr>
        <p:spPr bwMode="auto">
          <a:xfrm>
            <a:off x="5867400" y="4502150"/>
            <a:ext cx="1143000" cy="368300"/>
          </a:xfrm>
          <a:prstGeom prst="rect">
            <a:avLst/>
          </a:prstGeom>
          <a:noFill/>
          <a:ln w="9525">
            <a:noFill/>
            <a:round/>
            <a:headEnd/>
            <a:tailEnd/>
          </a:ln>
        </p:spPr>
        <p:txBody>
          <a:bodyPr lIns="90000" tIns="46800" rIns="90000" bIns="46800">
            <a:spAutoFit/>
          </a:bodyP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a:solidFill>
                  <a:srgbClr val="000000"/>
                </a:solidFill>
              </a:rPr>
              <a:t>324</a:t>
            </a:r>
            <a:r>
              <a:rPr lang="el-GR" altLang="en-US" b="1">
                <a:solidFill>
                  <a:srgbClr val="000000"/>
                </a:solidFill>
              </a:rPr>
              <a:t>.</a:t>
            </a:r>
            <a:r>
              <a:rPr lang="en-US" altLang="en-US" b="1">
                <a:solidFill>
                  <a:srgbClr val="000000"/>
                </a:solidFill>
              </a:rPr>
              <a:t>000</a:t>
            </a:r>
          </a:p>
        </p:txBody>
      </p:sp>
      <p:sp>
        <p:nvSpPr>
          <p:cNvPr id="68688" name="Text Box 80"/>
          <p:cNvSpPr txBox="1">
            <a:spLocks noChangeArrowheads="1"/>
          </p:cNvSpPr>
          <p:nvPr/>
        </p:nvSpPr>
        <p:spPr bwMode="auto">
          <a:xfrm>
            <a:off x="7315200" y="4903788"/>
            <a:ext cx="1143000" cy="368300"/>
          </a:xfrm>
          <a:prstGeom prst="rect">
            <a:avLst/>
          </a:prstGeom>
          <a:noFill/>
          <a:ln w="9525">
            <a:noFill/>
            <a:round/>
            <a:headEnd/>
            <a:tailEnd/>
          </a:ln>
        </p:spPr>
        <p:txBody>
          <a:bodyPr lIns="90000" tIns="46800" rIns="90000" bIns="46800">
            <a:spAutoFit/>
          </a:bodyP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a:solidFill>
                  <a:srgbClr val="000000"/>
                </a:solidFill>
              </a:rPr>
              <a:t>300</a:t>
            </a:r>
            <a:r>
              <a:rPr lang="el-GR" altLang="en-US" b="1">
                <a:solidFill>
                  <a:srgbClr val="000000"/>
                </a:solidFill>
              </a:rPr>
              <a:t>.</a:t>
            </a:r>
            <a:r>
              <a:rPr lang="en-US" altLang="en-US" b="1">
                <a:solidFill>
                  <a:srgbClr val="000000"/>
                </a:solidFill>
              </a:rPr>
              <a:t>000</a:t>
            </a:r>
          </a:p>
        </p:txBody>
      </p:sp>
      <p:sp>
        <p:nvSpPr>
          <p:cNvPr id="68689" name="Text Box 81"/>
          <p:cNvSpPr txBox="1">
            <a:spLocks noChangeArrowheads="1"/>
          </p:cNvSpPr>
          <p:nvPr/>
        </p:nvSpPr>
        <p:spPr bwMode="auto">
          <a:xfrm>
            <a:off x="1066800" y="5302250"/>
            <a:ext cx="4800600" cy="368300"/>
          </a:xfrm>
          <a:prstGeom prst="rect">
            <a:avLst/>
          </a:prstGeom>
          <a:noFill/>
          <a:ln w="9525">
            <a:noFill/>
            <a:round/>
            <a:headEnd/>
            <a:tailEnd/>
          </a:ln>
        </p:spPr>
        <p:txBody>
          <a:bodyPr lIns="90000" tIns="46800" rIns="90000" bIns="46800" anchor="ctr">
            <a:spAutoFit/>
          </a:bodyPr>
          <a:lstStyle/>
          <a:p>
            <a:pPr marL="231775" eaLnBrk="1" hangingPunct="1">
              <a:buSzPct val="100000"/>
              <a:tabLst>
                <a:tab pos="231775" algn="l"/>
                <a:tab pos="1146175" algn="l"/>
                <a:tab pos="2060575" algn="l"/>
                <a:tab pos="2974975" algn="l"/>
                <a:tab pos="3889375" algn="l"/>
                <a:tab pos="4803775" algn="l"/>
                <a:tab pos="5718175" algn="l"/>
                <a:tab pos="6632575" algn="l"/>
                <a:tab pos="7546975" algn="l"/>
                <a:tab pos="8461375" algn="l"/>
                <a:tab pos="9375775" algn="l"/>
                <a:tab pos="10290175" algn="l"/>
              </a:tabLst>
            </a:pPr>
            <a:r>
              <a:rPr lang="el-GR" altLang="en-US" b="1">
                <a:solidFill>
                  <a:srgbClr val="000000"/>
                </a:solidFill>
              </a:rPr>
              <a:t>Ταμειακά διαθέσιμα</a:t>
            </a:r>
          </a:p>
        </p:txBody>
      </p:sp>
      <p:sp>
        <p:nvSpPr>
          <p:cNvPr id="68690" name="Text Box 82"/>
          <p:cNvSpPr txBox="1">
            <a:spLocks noChangeArrowheads="1"/>
          </p:cNvSpPr>
          <p:nvPr/>
        </p:nvSpPr>
        <p:spPr bwMode="auto">
          <a:xfrm>
            <a:off x="7315200" y="5302250"/>
            <a:ext cx="1143000" cy="368300"/>
          </a:xfrm>
          <a:prstGeom prst="rect">
            <a:avLst/>
          </a:prstGeom>
          <a:noFill/>
          <a:ln w="9525">
            <a:noFill/>
            <a:round/>
            <a:headEnd/>
            <a:tailEnd/>
          </a:ln>
        </p:spPr>
        <p:txBody>
          <a:bodyPr lIns="90000" tIns="46800" rIns="90000" bIns="46800">
            <a:spAutoFit/>
          </a:bodyP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a:solidFill>
                  <a:srgbClr val="000000"/>
                </a:solidFill>
              </a:rPr>
              <a:t>24</a:t>
            </a:r>
            <a:r>
              <a:rPr lang="el-GR" altLang="en-US" b="1">
                <a:solidFill>
                  <a:srgbClr val="000000"/>
                </a:solidFill>
              </a:rPr>
              <a:t>.</a:t>
            </a:r>
            <a:r>
              <a:rPr lang="en-US" altLang="en-US" b="1">
                <a:solidFill>
                  <a:srgbClr val="000000"/>
                </a:solidFill>
              </a:rPr>
              <a:t>000</a:t>
            </a:r>
          </a:p>
        </p:txBody>
      </p:sp>
      <p:sp>
        <p:nvSpPr>
          <p:cNvPr id="108588" name="Text Box 83"/>
          <p:cNvSpPr txBox="1">
            <a:spLocks noChangeArrowheads="1"/>
          </p:cNvSpPr>
          <p:nvPr/>
        </p:nvSpPr>
        <p:spPr bwMode="auto">
          <a:xfrm>
            <a:off x="2438400" y="6553200"/>
            <a:ext cx="4343400" cy="228600"/>
          </a:xfrm>
          <a:prstGeom prst="rect">
            <a:avLst/>
          </a:prstGeom>
          <a:noFill/>
          <a:ln w="9525">
            <a:noFill/>
            <a:round/>
            <a:headEnd/>
            <a:tailEnd/>
          </a:ln>
        </p:spPr>
        <p:txBody>
          <a:bodyPr lIns="90000" tIns="46800" rIns="90000" bIns="46800"/>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800">
                <a:solidFill>
                  <a:srgbClr val="000000"/>
                </a:solidFill>
                <a:latin typeface="Calibri" pitchFamily="34" charset="0"/>
              </a:rPr>
              <a:t>Copyright ©2015 Pearson Education Inc. All rights reserved.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68685"/>
                                        </p:tgtEl>
                                        <p:attrNameLst>
                                          <p:attrName>style.visibility</p:attrName>
                                        </p:attrNameLst>
                                      </p:cBhvr>
                                      <p:to>
                                        <p:strVal val="visible"/>
                                      </p:to>
                                    </p:set>
                                    <p:animEffect transition="in" filter="wipe(left)">
                                      <p:cBhvr additive="repl">
                                        <p:cTn id="7" dur="500"/>
                                        <p:tgtEl>
                                          <p:spTgt spid="6868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additive="repl">
                                        <p:cTn id="10" dur="1" fill="hold">
                                          <p:stCondLst>
                                            <p:cond delay="0"/>
                                          </p:stCondLst>
                                        </p:cTn>
                                        <p:tgtEl>
                                          <p:spTgt spid="68687"/>
                                        </p:tgtEl>
                                        <p:attrNameLst>
                                          <p:attrName>style.visibility</p:attrName>
                                        </p:attrNameLst>
                                      </p:cBhvr>
                                      <p:to>
                                        <p:strVal val="visible"/>
                                      </p:to>
                                    </p:set>
                                    <p:animEffect transition="in" filter="wipe(left)">
                                      <p:cBhvr additive="repl">
                                        <p:cTn id="11" dur="500"/>
                                        <p:tgtEl>
                                          <p:spTgt spid="6868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additive="repl">
                                        <p:cTn id="15" dur="1" fill="hold">
                                          <p:stCondLst>
                                            <p:cond delay="0"/>
                                          </p:stCondLst>
                                        </p:cTn>
                                        <p:tgtEl>
                                          <p:spTgt spid="68686"/>
                                        </p:tgtEl>
                                        <p:attrNameLst>
                                          <p:attrName>style.visibility</p:attrName>
                                        </p:attrNameLst>
                                      </p:cBhvr>
                                      <p:to>
                                        <p:strVal val="visible"/>
                                      </p:to>
                                    </p:set>
                                    <p:animEffect transition="in" filter="wipe(left)">
                                      <p:cBhvr additive="repl">
                                        <p:cTn id="16" dur="500"/>
                                        <p:tgtEl>
                                          <p:spTgt spid="68686"/>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additive="repl">
                                        <p:cTn id="19" dur="1" fill="hold">
                                          <p:stCondLst>
                                            <p:cond delay="0"/>
                                          </p:stCondLst>
                                        </p:cTn>
                                        <p:tgtEl>
                                          <p:spTgt spid="68688"/>
                                        </p:tgtEl>
                                        <p:attrNameLst>
                                          <p:attrName>style.visibility</p:attrName>
                                        </p:attrNameLst>
                                      </p:cBhvr>
                                      <p:to>
                                        <p:strVal val="visible"/>
                                      </p:to>
                                    </p:set>
                                    <p:animEffect transition="in" filter="wipe(left)">
                                      <p:cBhvr additive="repl">
                                        <p:cTn id="20" dur="500"/>
                                        <p:tgtEl>
                                          <p:spTgt spid="6868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additive="repl">
                                        <p:cTn id="24" dur="1" fill="hold">
                                          <p:stCondLst>
                                            <p:cond delay="0"/>
                                          </p:stCondLst>
                                        </p:cTn>
                                        <p:tgtEl>
                                          <p:spTgt spid="68689"/>
                                        </p:tgtEl>
                                        <p:attrNameLst>
                                          <p:attrName>style.visibility</p:attrName>
                                        </p:attrNameLst>
                                      </p:cBhvr>
                                      <p:to>
                                        <p:strVal val="visible"/>
                                      </p:to>
                                    </p:set>
                                    <p:animEffect transition="in" filter="wipe(left)">
                                      <p:cBhvr additive="repl">
                                        <p:cTn id="25" dur="500"/>
                                        <p:tgtEl>
                                          <p:spTgt spid="68689"/>
                                        </p:tgtEl>
                                      </p:cBhvr>
                                    </p:animEffect>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additive="repl">
                                        <p:cTn id="28" dur="1" fill="hold">
                                          <p:stCondLst>
                                            <p:cond delay="0"/>
                                          </p:stCondLst>
                                        </p:cTn>
                                        <p:tgtEl>
                                          <p:spTgt spid="68690"/>
                                        </p:tgtEl>
                                        <p:attrNameLst>
                                          <p:attrName>style.visibility</p:attrName>
                                        </p:attrNameLst>
                                      </p:cBhvr>
                                      <p:to>
                                        <p:strVal val="visible"/>
                                      </p:to>
                                    </p:set>
                                    <p:animEffect transition="in" filter="wipe(left)">
                                      <p:cBhvr additive="repl">
                                        <p:cTn id="29" dur="500"/>
                                        <p:tgtEl>
                                          <p:spTgt spid="68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C06AB22-0947-4C21-8E4D-4EDF0E207BF1}" type="slidenum">
              <a:rPr lang="el-GR" altLang="en-US" sz="1200">
                <a:solidFill>
                  <a:srgbClr val="000000"/>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56</a:t>
            </a:fld>
            <a:endParaRPr lang="el-GR" altLang="en-US" sz="1200">
              <a:solidFill>
                <a:srgbClr val="000000"/>
              </a:solidFill>
            </a:endParaRPr>
          </a:p>
        </p:txBody>
      </p:sp>
      <p:sp>
        <p:nvSpPr>
          <p:cNvPr id="109571" name="Text Box 2"/>
          <p:cNvSpPr txBox="1">
            <a:spLocks noChangeArrowheads="1"/>
          </p:cNvSpPr>
          <p:nvPr/>
        </p:nvSpPr>
        <p:spPr bwMode="auto">
          <a:xfrm>
            <a:off x="900113" y="333375"/>
            <a:ext cx="7632700" cy="1325563"/>
          </a:xfrm>
          <a:prstGeom prst="rect">
            <a:avLst/>
          </a:prstGeom>
          <a:noFill/>
          <a:ln w="9525">
            <a:noFill/>
            <a:round/>
            <a:headEnd/>
            <a:tailEnd/>
          </a:ln>
        </p:spPr>
        <p:txBody>
          <a:bodyPr anchor="ctr"/>
          <a:lstStyle/>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Παραδείγματα στοιχείων που δεν προσαυξάνουν το κόστος των ενσώματων παγίων</a:t>
            </a:r>
          </a:p>
        </p:txBody>
      </p:sp>
      <p:sp>
        <p:nvSpPr>
          <p:cNvPr id="109572" name="Text Box 3"/>
          <p:cNvSpPr txBox="1">
            <a:spLocks noChangeArrowheads="1"/>
          </p:cNvSpPr>
          <p:nvPr/>
        </p:nvSpPr>
        <p:spPr bwMode="auto">
          <a:xfrm>
            <a:off x="250825" y="1989138"/>
            <a:ext cx="8893175" cy="4392612"/>
          </a:xfrm>
          <a:prstGeom prst="rect">
            <a:avLst/>
          </a:prstGeom>
          <a:noFill/>
          <a:ln w="9525">
            <a:noFill/>
            <a:round/>
            <a:headEnd/>
            <a:tailEnd/>
          </a:ln>
        </p:spPr>
        <p:txBody>
          <a:bodyPr/>
          <a:lstStyle/>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Έξοδα παρουσίασης ενός νέου προϊόντος</a:t>
            </a:r>
          </a:p>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Έξοδα ανοίγματος μιας νέας εγκατάστασης</a:t>
            </a:r>
          </a:p>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Έξοδα διεξαγωγής επιχειρηματικών δραστηριοτήτων σε νέα μέρη ή σε νέα κατηγορία πελατών</a:t>
            </a:r>
          </a:p>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Διοικητικά και άλλα γενικά έξοδα</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39A4C25-7378-4B74-8C51-D87181E85261}"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57</a:t>
            </a:fld>
            <a:endParaRPr lang="el-GR" altLang="en-US" sz="1200">
              <a:solidFill>
                <a:srgbClr val="898989"/>
              </a:solidFill>
              <a:latin typeface="Times New Roman" pitchFamily="18" charset="0"/>
              <a:cs typeface="Times New Roman" pitchFamily="18" charset="0"/>
            </a:endParaRPr>
          </a:p>
        </p:txBody>
      </p:sp>
      <p:sp>
        <p:nvSpPr>
          <p:cNvPr id="11269" name="Text Box 2"/>
          <p:cNvSpPr txBox="1">
            <a:spLocks noChangeArrowheads="1"/>
          </p:cNvSpPr>
          <p:nvPr/>
        </p:nvSpPr>
        <p:spPr bwMode="auto">
          <a:xfrm>
            <a:off x="0" y="228600"/>
            <a:ext cx="8510588" cy="13255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a:solidFill>
                  <a:srgbClr val="000000"/>
                </a:solidFill>
                <a:latin typeface="Times New Roman" pitchFamily="18" charset="0"/>
                <a:cs typeface="Times New Roman" pitchFamily="18" charset="0"/>
              </a:rPr>
              <a:t>	</a:t>
            </a:r>
            <a:r>
              <a:rPr lang="el-GR" altLang="en-US" sz="4400" b="1">
                <a:solidFill>
                  <a:srgbClr val="000000"/>
                </a:solidFill>
                <a:latin typeface="Times New Roman" pitchFamily="18" charset="0"/>
                <a:cs typeface="Times New Roman" pitchFamily="18" charset="0"/>
              </a:rPr>
              <a:t>Μεταγενέστερες δαπάνες</a:t>
            </a:r>
          </a:p>
        </p:txBody>
      </p:sp>
      <p:sp>
        <p:nvSpPr>
          <p:cNvPr id="11270" name="Text Box 3"/>
          <p:cNvSpPr txBox="1">
            <a:spLocks noChangeArrowheads="1"/>
          </p:cNvSpPr>
          <p:nvPr/>
        </p:nvSpPr>
        <p:spPr bwMode="auto">
          <a:xfrm>
            <a:off x="990600" y="1773238"/>
            <a:ext cx="7542213" cy="4114800"/>
          </a:xfrm>
          <a:prstGeom prst="rect">
            <a:avLst/>
          </a:prstGeom>
          <a:noFill/>
          <a:ln w="9525">
            <a:noFill/>
            <a:round/>
            <a:headEnd/>
            <a:tailEnd/>
          </a:ln>
        </p:spPr>
        <p:txBody>
          <a:bodyPr/>
          <a:lstStyle/>
          <a:p>
            <a:pPr marL="341313" indent="-341313" algn="just"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Πότε πρέπει να κεφαλαιοποιούνται οι μεταγενέστερες δαπάνες;</a:t>
            </a:r>
            <a:r>
              <a:rPr lang="en-GB" altLang="en-US" sz="3200">
                <a:solidFill>
                  <a:srgbClr val="000000"/>
                </a:solidFill>
                <a:latin typeface="Times New Roman" pitchFamily="18" charset="0"/>
                <a:cs typeface="Times New Roman" pitchFamily="18" charset="0"/>
              </a:rPr>
              <a:t> </a:t>
            </a:r>
          </a:p>
          <a:p>
            <a:pPr marL="741363" lvl="1" indent="-284163" algn="just" eaLnBrk="1" hangingPunct="1">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Όταν είναι πιθανά μελλοντικά οικονομικά οφέλη</a:t>
            </a:r>
          </a:p>
          <a:p>
            <a:pPr marL="741363" lvl="1" indent="-284163" algn="just" eaLnBrk="1" hangingPunct="1">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Επιπλέον απόδοση του παγίου από αυτή που είχε αρχικά αναγνωριστεί από το πρότυπο</a:t>
            </a:r>
          </a:p>
        </p:txBody>
      </p:sp>
      <p:sp>
        <p:nvSpPr>
          <p:cNvPr id="11271"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11272" name="Group 5"/>
          <p:cNvGrpSpPr>
            <a:grpSpLocks/>
          </p:cNvGrpSpPr>
          <p:nvPr/>
        </p:nvGrpSpPr>
        <p:grpSpPr bwMode="auto">
          <a:xfrm>
            <a:off x="185738" y="219075"/>
            <a:ext cx="1489075" cy="922338"/>
            <a:chOff x="117" y="138"/>
            <a:chExt cx="938" cy="581"/>
          </a:xfrm>
        </p:grpSpPr>
        <p:graphicFrame>
          <p:nvGraphicFramePr>
            <p:cNvPr id="11266" name="Object 6"/>
            <p:cNvGraphicFramePr>
              <a:graphicFrameLocks noChangeAspect="1"/>
            </p:cNvGraphicFramePr>
            <p:nvPr/>
          </p:nvGraphicFramePr>
          <p:xfrm>
            <a:off x="117" y="138"/>
            <a:ext cx="938" cy="581"/>
          </p:xfrm>
          <a:graphic>
            <a:graphicData uri="http://schemas.openxmlformats.org/presentationml/2006/ole">
              <p:oleObj spid="_x0000_s11266" r:id="rId4" imgW="3496760" imgH="2095317" progId="">
                <p:embed/>
              </p:oleObj>
            </a:graphicData>
          </a:graphic>
        </p:graphicFrame>
        <p:sp>
          <p:nvSpPr>
            <p:cNvPr id="11273"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Μεταγενέστερη αποτίμηση</a:t>
            </a:r>
          </a:p>
        </p:txBody>
      </p:sp>
      <p:sp>
        <p:nvSpPr>
          <p:cNvPr id="110595" name="Rectangle 2"/>
          <p:cNvSpPr>
            <a:spLocks noChangeArrowheads="1"/>
          </p:cNvSpPr>
          <p:nvPr/>
        </p:nvSpPr>
        <p:spPr bwMode="auto">
          <a:xfrm>
            <a:off x="4924425" y="3357563"/>
            <a:ext cx="2882900" cy="1111250"/>
          </a:xfrm>
          <a:prstGeom prst="rect">
            <a:avLst/>
          </a:prstGeom>
          <a:solidFill>
            <a:srgbClr val="C0504D"/>
          </a:solidFill>
          <a:ln w="12600" cap="sq">
            <a:solidFill>
              <a:srgbClr val="000000"/>
            </a:solidFill>
            <a:miter lim="800000"/>
            <a:headEnd/>
            <a:tailEnd/>
          </a:ln>
        </p:spPr>
        <p:txBody>
          <a:bodyPr wrap="none" lIns="92160" tIns="46080" rIns="92160" bIns="46080" anchor="ctr"/>
          <a:lstStyle/>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Αναπροσαρμογή</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a:t>
            </a:r>
            <a:r>
              <a:rPr lang="en-GB" altLang="en-US" sz="2000" b="1">
                <a:solidFill>
                  <a:srgbClr val="000000"/>
                </a:solidFill>
                <a:latin typeface="Times New Roman" pitchFamily="18" charset="0"/>
                <a:cs typeface="Times New Roman" pitchFamily="18" charset="0"/>
              </a:rPr>
              <a:t>Revaluation</a:t>
            </a:r>
            <a:r>
              <a:rPr lang="el-GR" altLang="en-US" sz="2000" b="1">
                <a:solidFill>
                  <a:srgbClr val="000000"/>
                </a:solidFill>
                <a:latin typeface="Times New Roman" pitchFamily="18" charset="0"/>
                <a:cs typeface="Times New Roman" pitchFamily="18" charset="0"/>
              </a:rPr>
              <a:t>)</a:t>
            </a:r>
          </a:p>
        </p:txBody>
      </p:sp>
      <p:sp>
        <p:nvSpPr>
          <p:cNvPr id="71683" name="Rectangle 3"/>
          <p:cNvSpPr>
            <a:spLocks noChangeArrowheads="1"/>
          </p:cNvSpPr>
          <p:nvPr/>
        </p:nvSpPr>
        <p:spPr bwMode="auto">
          <a:xfrm>
            <a:off x="4924425" y="5086350"/>
            <a:ext cx="2882900" cy="1655763"/>
          </a:xfrm>
          <a:prstGeom prst="rect">
            <a:avLst/>
          </a:prstGeom>
          <a:solidFill>
            <a:srgbClr val="C0504D"/>
          </a:solidFill>
          <a:ln w="12600" cap="sq">
            <a:solidFill>
              <a:srgbClr val="000000"/>
            </a:solidFill>
            <a:miter lim="800000"/>
            <a:headEnd/>
            <a:tailEnd/>
          </a:ln>
        </p:spPr>
        <p:txBody>
          <a:bodyPr wrap="none" lIns="92160" tIns="46080" rIns="92160" bIns="46080" anchor="ctr"/>
          <a:lstStyle/>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Απόσβεση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στο αναπροσαρμένο</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 ποσό στη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διαρκεια της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ωφέλιμης ζωής</a:t>
            </a:r>
          </a:p>
        </p:txBody>
      </p:sp>
      <p:sp>
        <p:nvSpPr>
          <p:cNvPr id="71684" name="Rectangle 4"/>
          <p:cNvSpPr>
            <a:spLocks noChangeArrowheads="1"/>
          </p:cNvSpPr>
          <p:nvPr/>
        </p:nvSpPr>
        <p:spPr bwMode="auto">
          <a:xfrm>
            <a:off x="1336675" y="5105400"/>
            <a:ext cx="2882900" cy="1111250"/>
          </a:xfrm>
          <a:prstGeom prst="rect">
            <a:avLst/>
          </a:prstGeom>
          <a:solidFill>
            <a:srgbClr val="C0C0C0"/>
          </a:solidFill>
          <a:ln w="12600" cap="sq">
            <a:solidFill>
              <a:srgbClr val="000000"/>
            </a:solidFill>
            <a:miter lim="800000"/>
            <a:headEnd/>
            <a:tailEnd/>
          </a:ln>
        </p:spPr>
        <p:txBody>
          <a:bodyPr wrap="none" lIns="92160" tIns="46080" rIns="92160" bIns="46080" anchor="ctr"/>
          <a:lstStyle/>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Απόσβεση κόστους</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 στην διάρκεια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της ωφέλιμης ζωής</a:t>
            </a:r>
          </a:p>
        </p:txBody>
      </p:sp>
      <p:sp>
        <p:nvSpPr>
          <p:cNvPr id="110598" name="Rectangle 5"/>
          <p:cNvSpPr>
            <a:spLocks noChangeArrowheads="1"/>
          </p:cNvSpPr>
          <p:nvPr/>
        </p:nvSpPr>
        <p:spPr bwMode="auto">
          <a:xfrm>
            <a:off x="4924425" y="1676400"/>
            <a:ext cx="2882900" cy="1111250"/>
          </a:xfrm>
          <a:prstGeom prst="rect">
            <a:avLst/>
          </a:prstGeom>
          <a:solidFill>
            <a:srgbClr val="C0504D"/>
          </a:solidFill>
          <a:ln w="12600" cap="sq">
            <a:solidFill>
              <a:srgbClr val="000000"/>
            </a:solidFill>
            <a:miter lim="800000"/>
            <a:headEnd/>
            <a:tailEnd/>
          </a:ln>
        </p:spPr>
        <p:txBody>
          <a:bodyPr wrap="none" lIns="92160" tIns="46080" rIns="92160" bIns="46080" anchor="ctr"/>
          <a:lstStyle/>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Μοντέλο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Αναπροσαρμογής</a:t>
            </a:r>
          </a:p>
          <a:p>
            <a:pPr marL="285750" indent="-284163" algn="ctr">
              <a:spcBef>
                <a:spcPts val="275"/>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000" b="1">
                <a:solidFill>
                  <a:srgbClr val="000000"/>
                </a:solidFill>
                <a:latin typeface="Times New Roman" pitchFamily="18" charset="0"/>
                <a:cs typeface="Times New Roman" pitchFamily="18" charset="0"/>
              </a:rPr>
              <a:t>(</a:t>
            </a:r>
            <a:r>
              <a:rPr lang="en-GB" altLang="en-US" sz="2000" b="1">
                <a:solidFill>
                  <a:srgbClr val="000000"/>
                </a:solidFill>
                <a:latin typeface="Times New Roman" pitchFamily="18" charset="0"/>
                <a:cs typeface="Times New Roman" pitchFamily="18" charset="0"/>
              </a:rPr>
              <a:t>Revaluation Model</a:t>
            </a:r>
            <a:r>
              <a:rPr lang="el-GR" altLang="en-US" sz="2000" b="1">
                <a:solidFill>
                  <a:srgbClr val="000000"/>
                </a:solidFill>
                <a:latin typeface="Times New Roman" pitchFamily="18" charset="0"/>
                <a:cs typeface="Times New Roman" pitchFamily="18" charset="0"/>
              </a:rPr>
              <a:t>)</a:t>
            </a:r>
            <a:r>
              <a:rPr lang="en-GB" altLang="en-US" sz="2200" b="1">
                <a:solidFill>
                  <a:srgbClr val="000000"/>
                </a:solidFill>
                <a:latin typeface="Times New Roman" pitchFamily="18" charset="0"/>
                <a:cs typeface="Times New Roman" pitchFamily="18" charset="0"/>
              </a:rPr>
              <a:t> </a:t>
            </a:r>
          </a:p>
        </p:txBody>
      </p:sp>
      <p:sp>
        <p:nvSpPr>
          <p:cNvPr id="110599" name="Rectangle 6"/>
          <p:cNvSpPr>
            <a:spLocks noChangeArrowheads="1"/>
          </p:cNvSpPr>
          <p:nvPr/>
        </p:nvSpPr>
        <p:spPr bwMode="auto">
          <a:xfrm>
            <a:off x="1336675" y="1676400"/>
            <a:ext cx="2882900" cy="1111250"/>
          </a:xfrm>
          <a:prstGeom prst="rect">
            <a:avLst/>
          </a:prstGeom>
          <a:solidFill>
            <a:srgbClr val="C0C0C0"/>
          </a:solidFill>
          <a:ln w="12600" cap="sq">
            <a:solidFill>
              <a:srgbClr val="000000"/>
            </a:solidFill>
            <a:miter lim="800000"/>
            <a:headEnd/>
            <a:tailEnd/>
          </a:ln>
        </p:spPr>
        <p:txBody>
          <a:bodyPr wrap="none" lIns="92160" tIns="46080" rIns="92160" bIns="46080" anchor="ctr"/>
          <a:lstStyle/>
          <a:p>
            <a:pPr marL="285750" indent="-284163" algn="ctr">
              <a:spcBef>
                <a:spcPts val="275"/>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n-GB" altLang="en-US" sz="2200" b="1">
                <a:solidFill>
                  <a:srgbClr val="EEECE1"/>
                </a:solidFill>
                <a:latin typeface="Times New Roman" pitchFamily="18" charset="0"/>
                <a:cs typeface="Times New Roman" pitchFamily="18" charset="0"/>
              </a:rPr>
              <a:t> </a:t>
            </a:r>
            <a:r>
              <a:rPr lang="el-GR" altLang="en-US" sz="2200" b="1">
                <a:solidFill>
                  <a:srgbClr val="000000"/>
                </a:solidFill>
                <a:latin typeface="Times New Roman" pitchFamily="18" charset="0"/>
                <a:cs typeface="Times New Roman" pitchFamily="18" charset="0"/>
              </a:rPr>
              <a:t>Μοντέλο Κόστους </a:t>
            </a:r>
          </a:p>
          <a:p>
            <a:pPr marL="285750" indent="-284163" algn="ctr">
              <a:spcBef>
                <a:spcPts val="250"/>
              </a:spcBef>
              <a:buSzPct val="100000"/>
              <a:tabLst>
                <a:tab pos="285750" algn="l"/>
                <a:tab pos="1200150" algn="l"/>
                <a:tab pos="2114550" algn="l"/>
                <a:tab pos="3028950" algn="l"/>
                <a:tab pos="3943350" algn="l"/>
                <a:tab pos="4857750" algn="l"/>
                <a:tab pos="5772150" algn="l"/>
                <a:tab pos="6686550" algn="l"/>
                <a:tab pos="7600950" algn="l"/>
                <a:tab pos="8515350" algn="l"/>
                <a:tab pos="9429750" algn="l"/>
                <a:tab pos="10344150" algn="l"/>
              </a:tabLst>
            </a:pPr>
            <a:r>
              <a:rPr lang="el-GR" altLang="en-US" sz="2200" b="1">
                <a:solidFill>
                  <a:srgbClr val="000000"/>
                </a:solidFill>
                <a:latin typeface="Times New Roman" pitchFamily="18" charset="0"/>
                <a:cs typeface="Times New Roman" pitchFamily="18" charset="0"/>
              </a:rPr>
              <a:t>(</a:t>
            </a:r>
            <a:r>
              <a:rPr lang="en-GB" altLang="en-US" sz="2000" b="1">
                <a:solidFill>
                  <a:srgbClr val="000000"/>
                </a:solidFill>
                <a:latin typeface="Times New Roman" pitchFamily="18" charset="0"/>
                <a:cs typeface="Times New Roman" pitchFamily="18" charset="0"/>
              </a:rPr>
              <a:t>Cost Model</a:t>
            </a:r>
            <a:r>
              <a:rPr lang="el-GR" altLang="en-US" sz="2000" b="1">
                <a:solidFill>
                  <a:srgbClr val="000000"/>
                </a:solidFill>
                <a:latin typeface="Times New Roman" pitchFamily="18" charset="0"/>
                <a:cs typeface="Times New Roman" pitchFamily="18" charset="0"/>
              </a:rPr>
              <a:t>)</a:t>
            </a:r>
          </a:p>
        </p:txBody>
      </p:sp>
      <p:cxnSp>
        <p:nvCxnSpPr>
          <p:cNvPr id="110600" name="AutoShape 7"/>
          <p:cNvCxnSpPr>
            <a:cxnSpLocks noChangeShapeType="1"/>
            <a:stCxn id="110599" idx="2"/>
            <a:endCxn id="71684" idx="0"/>
          </p:cNvCxnSpPr>
          <p:nvPr/>
        </p:nvCxnSpPr>
        <p:spPr bwMode="auto">
          <a:xfrm>
            <a:off x="2778125" y="2787650"/>
            <a:ext cx="1588" cy="2317750"/>
          </a:xfrm>
          <a:prstGeom prst="straightConnector1">
            <a:avLst/>
          </a:prstGeom>
          <a:noFill/>
          <a:ln w="19080" cap="sq">
            <a:solidFill>
              <a:srgbClr val="0C2D83"/>
            </a:solidFill>
            <a:miter lim="800000"/>
            <a:headEnd/>
            <a:tailEnd type="triangle" w="med" len="med"/>
          </a:ln>
        </p:spPr>
      </p:cxnSp>
      <p:cxnSp>
        <p:nvCxnSpPr>
          <p:cNvPr id="110601" name="AutoShape 8"/>
          <p:cNvCxnSpPr>
            <a:cxnSpLocks noChangeShapeType="1"/>
            <a:stCxn id="110598" idx="2"/>
            <a:endCxn id="110595" idx="0"/>
          </p:cNvCxnSpPr>
          <p:nvPr/>
        </p:nvCxnSpPr>
        <p:spPr bwMode="auto">
          <a:xfrm>
            <a:off x="6365875" y="2787650"/>
            <a:ext cx="1588" cy="569913"/>
          </a:xfrm>
          <a:prstGeom prst="straightConnector1">
            <a:avLst/>
          </a:prstGeom>
          <a:noFill/>
          <a:ln w="19080" cap="sq">
            <a:solidFill>
              <a:srgbClr val="0C2D83"/>
            </a:solidFill>
            <a:miter lim="800000"/>
            <a:headEnd/>
            <a:tailEnd type="triangle" w="med" len="med"/>
          </a:ln>
        </p:spPr>
      </p:cxnSp>
      <p:cxnSp>
        <p:nvCxnSpPr>
          <p:cNvPr id="110602" name="AutoShape 9"/>
          <p:cNvCxnSpPr>
            <a:cxnSpLocks noChangeShapeType="1"/>
            <a:stCxn id="110595" idx="2"/>
            <a:endCxn id="71683" idx="0"/>
          </p:cNvCxnSpPr>
          <p:nvPr/>
        </p:nvCxnSpPr>
        <p:spPr bwMode="auto">
          <a:xfrm>
            <a:off x="6365875" y="4468813"/>
            <a:ext cx="1588" cy="617537"/>
          </a:xfrm>
          <a:prstGeom prst="straightConnector1">
            <a:avLst/>
          </a:prstGeom>
          <a:noFill/>
          <a:ln w="19080" cap="sq">
            <a:solidFill>
              <a:srgbClr val="0C2D83"/>
            </a:solidFill>
            <a:miter lim="800000"/>
            <a:headEnd/>
            <a:tailEnd type="triangle" w="med" len="med"/>
          </a:ln>
        </p:spPr>
      </p:cxn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71684"/>
                                        </p:tgtEl>
                                        <p:attrNameLst>
                                          <p:attrName>style.visibility</p:attrName>
                                        </p:attrNameLst>
                                      </p:cBhvr>
                                      <p:to>
                                        <p:strVal val="visible"/>
                                      </p:to>
                                    </p:set>
                                    <p:anim calcmode="lin" valueType="num">
                                      <p:cBhvr>
                                        <p:cTn id="7" dur="500" fill="hold"/>
                                        <p:tgtEl>
                                          <p:spTgt spid="71684"/>
                                        </p:tgtEl>
                                        <p:attrNameLst>
                                          <p:attrName>ppt_x</p:attrName>
                                        </p:attrNameLst>
                                      </p:cBhvr>
                                      <p:tavLst>
                                        <p:tav tm="100000">
                                          <p:val>
                                            <p:strVal val="#ppt_x"/>
                                          </p:val>
                                        </p:tav>
                                        <p:tav tm="100000">
                                          <p:val>
                                            <p:strVal val="#ppt_x"/>
                                          </p:val>
                                        </p:tav>
                                      </p:tavLst>
                                    </p:anim>
                                    <p:anim calcmode="lin" valueType="num">
                                      <p:cBhvr>
                                        <p:cTn id="8" dur="500" fill="hold"/>
                                        <p:tgtEl>
                                          <p:spTgt spid="71684"/>
                                        </p:tgtEl>
                                        <p:attrNameLst>
                                          <p:attrName>ppt_y</p:attrName>
                                        </p:attrNameLst>
                                      </p:cBhvr>
                                      <p:tavLst>
                                        <p:tav tm="10000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71683"/>
                                        </p:tgtEl>
                                        <p:attrNameLst>
                                          <p:attrName>style.visibility</p:attrName>
                                        </p:attrNameLst>
                                      </p:cBhvr>
                                      <p:to>
                                        <p:strVal val="visible"/>
                                      </p:to>
                                    </p:set>
                                    <p:anim calcmode="lin" valueType="num">
                                      <p:cBhvr>
                                        <p:cTn id="13" dur="500" fill="hold"/>
                                        <p:tgtEl>
                                          <p:spTgt spid="71683"/>
                                        </p:tgtEl>
                                        <p:attrNameLst>
                                          <p:attrName>ppt_x</p:attrName>
                                        </p:attrNameLst>
                                      </p:cBhvr>
                                      <p:tavLst>
                                        <p:tav tm="100000">
                                          <p:val>
                                            <p:strVal val="#ppt_x"/>
                                          </p:val>
                                        </p:tav>
                                        <p:tav tm="100000">
                                          <p:val>
                                            <p:strVal val="#ppt_x"/>
                                          </p:val>
                                        </p:tav>
                                      </p:tavLst>
                                    </p:anim>
                                    <p:anim calcmode="lin" valueType="num">
                                      <p:cBhvr>
                                        <p:cTn id="14" dur="500" fill="hold"/>
                                        <p:tgtEl>
                                          <p:spTgt spid="71683"/>
                                        </p:tgtEl>
                                        <p:attrNameLst>
                                          <p:attrName>ppt_y</p:attrName>
                                        </p:attrNameLst>
                                      </p:cBhvr>
                                      <p:tavLst>
                                        <p:tav tm="10000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2"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47B2E7F-F167-48F2-B627-D38FD96603B1}"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59</a:t>
            </a:fld>
            <a:endParaRPr lang="el-GR" altLang="en-US" sz="1200">
              <a:solidFill>
                <a:srgbClr val="898989"/>
              </a:solidFill>
              <a:latin typeface="Times New Roman" pitchFamily="18" charset="0"/>
              <a:cs typeface="Times New Roman" pitchFamily="18" charset="0"/>
            </a:endParaRPr>
          </a:p>
        </p:txBody>
      </p:sp>
      <p:sp>
        <p:nvSpPr>
          <p:cNvPr id="12293" name="Text Box 2"/>
          <p:cNvSpPr txBox="1">
            <a:spLocks noChangeArrowheads="1"/>
          </p:cNvSpPr>
          <p:nvPr/>
        </p:nvSpPr>
        <p:spPr bwMode="auto">
          <a:xfrm>
            <a:off x="2438400" y="333375"/>
            <a:ext cx="6705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Μεταγενέστερη αποτίμηση</a:t>
            </a:r>
          </a:p>
        </p:txBody>
      </p:sp>
      <p:sp>
        <p:nvSpPr>
          <p:cNvPr id="12294" name="Text Box 3"/>
          <p:cNvSpPr txBox="1">
            <a:spLocks noChangeArrowheads="1"/>
          </p:cNvSpPr>
          <p:nvPr/>
        </p:nvSpPr>
        <p:spPr bwMode="auto">
          <a:xfrm>
            <a:off x="0" y="1676400"/>
            <a:ext cx="8540750" cy="4422775"/>
          </a:xfrm>
          <a:prstGeom prst="rect">
            <a:avLst/>
          </a:prstGeom>
          <a:noFill/>
          <a:ln w="9525">
            <a:noFill/>
            <a:round/>
            <a:headEnd/>
            <a:tailEnd/>
          </a:ln>
        </p:spPr>
        <p:txBody>
          <a:bodyPr/>
          <a:lstStyle/>
          <a:p>
            <a:pPr marL="342900" indent="-341313" algn="just" eaLnBrk="1" hangingPunct="1">
              <a:spcBef>
                <a:spcPts val="800"/>
              </a:spcBef>
              <a:buSzPct val="10000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3200">
                <a:solidFill>
                  <a:srgbClr val="000000"/>
                </a:solidFill>
                <a:latin typeface="Times New Roman" pitchFamily="18" charset="0"/>
                <a:cs typeface="Times New Roman" pitchFamily="18" charset="0"/>
              </a:rPr>
              <a:t>	</a:t>
            </a:r>
            <a:r>
              <a:rPr lang="el-GR" altLang="en-US" sz="3200" b="1">
                <a:solidFill>
                  <a:srgbClr val="000000"/>
                </a:solidFill>
                <a:latin typeface="Times New Roman" pitchFamily="18" charset="0"/>
                <a:cs typeface="Times New Roman" pitchFamily="18" charset="0"/>
              </a:rPr>
              <a:t>Βασική μέθοδος</a:t>
            </a:r>
          </a:p>
          <a:p>
            <a:pPr marL="741363" lvl="1" indent="-284163" algn="just" eaLnBrk="1" hangingPunct="1">
              <a:spcBef>
                <a:spcPts val="700"/>
              </a:spcBef>
              <a:buClr>
                <a:srgbClr val="000000"/>
              </a:buClr>
              <a:buSzPct val="100000"/>
              <a:buFont typeface="Arial"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Κόστος κτήσης μείον συσσωρευμένες αποσβέσεις και απομειώσεις (ζημιές λόγω μείωσης της αξίας τους)</a:t>
            </a:r>
          </a:p>
          <a:p>
            <a:pPr marL="741363" lvl="1" indent="-284163" algn="just" eaLnBrk="1" hangingPunct="1">
              <a:spcBef>
                <a:spcPts val="700"/>
              </a:spcBef>
              <a:buSzPct val="10000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b="1">
                <a:solidFill>
                  <a:srgbClr val="000000"/>
                </a:solidFill>
                <a:latin typeface="Times New Roman" pitchFamily="18" charset="0"/>
                <a:cs typeface="Times New Roman" pitchFamily="18" charset="0"/>
              </a:rPr>
              <a:t>Επιτρεπόμενη εναλλακτική</a:t>
            </a:r>
          </a:p>
          <a:p>
            <a:pPr marL="741363" lvl="1" indent="-284163" algn="just" eaLnBrk="1" hangingPunct="1">
              <a:spcBef>
                <a:spcPts val="700"/>
              </a:spcBef>
              <a:buClr>
                <a:srgbClr val="000000"/>
              </a:buClr>
              <a:buSzPct val="100000"/>
              <a:buFont typeface="Arial" charset="0"/>
              <a:buChar char="•"/>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Αναπροσαρμοσμένη αξία μείον συσσωρευμένες αποσβέσεις και απομειώσεις</a:t>
            </a:r>
          </a:p>
        </p:txBody>
      </p:sp>
      <p:sp>
        <p:nvSpPr>
          <p:cNvPr id="12295"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12296" name="Group 5"/>
          <p:cNvGrpSpPr>
            <a:grpSpLocks/>
          </p:cNvGrpSpPr>
          <p:nvPr/>
        </p:nvGrpSpPr>
        <p:grpSpPr bwMode="auto">
          <a:xfrm>
            <a:off x="185738" y="219075"/>
            <a:ext cx="1489075" cy="922338"/>
            <a:chOff x="117" y="138"/>
            <a:chExt cx="938" cy="581"/>
          </a:xfrm>
        </p:grpSpPr>
        <p:graphicFrame>
          <p:nvGraphicFramePr>
            <p:cNvPr id="12290" name="Object 6"/>
            <p:cNvGraphicFramePr>
              <a:graphicFrameLocks noChangeAspect="1"/>
            </p:cNvGraphicFramePr>
            <p:nvPr/>
          </p:nvGraphicFramePr>
          <p:xfrm>
            <a:off x="117" y="138"/>
            <a:ext cx="938" cy="581"/>
          </p:xfrm>
          <a:graphic>
            <a:graphicData uri="http://schemas.openxmlformats.org/presentationml/2006/ole">
              <p:oleObj spid="_x0000_s12290" r:id="rId4" imgW="3496760" imgH="2095317" progId="">
                <p:embed/>
              </p:oleObj>
            </a:graphicData>
          </a:graphic>
        </p:graphicFrame>
        <p:sp>
          <p:nvSpPr>
            <p:cNvPr id="12297"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0" y="6400800"/>
            <a:ext cx="9144000" cy="369888"/>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56323" name="Text Box 2"/>
          <p:cNvSpPr txBox="1">
            <a:spLocks noChangeArrowheads="1"/>
          </p:cNvSpPr>
          <p:nvPr/>
        </p:nvSpPr>
        <p:spPr bwMode="auto">
          <a:xfrm>
            <a:off x="323850" y="260350"/>
            <a:ext cx="8496300" cy="93662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Διαδικασία ανάπτυξης Δ.Λ.Π.</a:t>
            </a:r>
          </a:p>
        </p:txBody>
      </p:sp>
      <p:sp>
        <p:nvSpPr>
          <p:cNvPr id="56324"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2AFD515-4A0D-4E84-B74B-0B5C6559060B}"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l-GR" altLang="en-US" sz="1200">
              <a:solidFill>
                <a:srgbClr val="898989"/>
              </a:solidFill>
            </a:endParaRPr>
          </a:p>
        </p:txBody>
      </p:sp>
      <p:grpSp>
        <p:nvGrpSpPr>
          <p:cNvPr id="56325" name="Group 4"/>
          <p:cNvGrpSpPr>
            <a:grpSpLocks/>
          </p:cNvGrpSpPr>
          <p:nvPr/>
        </p:nvGrpSpPr>
        <p:grpSpPr bwMode="auto">
          <a:xfrm>
            <a:off x="222250" y="1331913"/>
            <a:ext cx="8386763" cy="4494212"/>
            <a:chOff x="140" y="839"/>
            <a:chExt cx="5283" cy="2831"/>
          </a:xfrm>
        </p:grpSpPr>
        <p:grpSp>
          <p:nvGrpSpPr>
            <p:cNvPr id="56326" name="Group 6"/>
            <p:cNvGrpSpPr>
              <a:grpSpLocks/>
            </p:cNvGrpSpPr>
            <p:nvPr/>
          </p:nvGrpSpPr>
          <p:grpSpPr bwMode="auto">
            <a:xfrm>
              <a:off x="1481" y="2892"/>
              <a:ext cx="902" cy="424"/>
              <a:chOff x="1481" y="2892"/>
              <a:chExt cx="902" cy="424"/>
            </a:xfrm>
          </p:grpSpPr>
          <p:sp>
            <p:nvSpPr>
              <p:cNvPr id="10247" name="Freeform 7"/>
              <p:cNvSpPr>
                <a:spLocks noChangeArrowheads="1"/>
              </p:cNvSpPr>
              <p:nvPr/>
            </p:nvSpPr>
            <p:spPr bwMode="auto">
              <a:xfrm>
                <a:off x="1870" y="2934"/>
                <a:ext cx="344"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188 h 21600"/>
                  <a:gd name="T18" fmla="*/ 1753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48" name="Freeform 8"/>
              <p:cNvSpPr>
                <a:spLocks noChangeArrowheads="1"/>
              </p:cNvSpPr>
              <p:nvPr/>
            </p:nvSpPr>
            <p:spPr bwMode="auto">
              <a:xfrm>
                <a:off x="1481" y="2892"/>
                <a:ext cx="297" cy="182"/>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45 w 21600"/>
                  <a:gd name="T11" fmla="*/ 118 h 21600"/>
                  <a:gd name="T12" fmla="*/ 21383 w 21600"/>
                  <a:gd name="T13" fmla="*/ 17115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49" name="Freeform 9"/>
              <p:cNvSpPr>
                <a:spLocks noChangeArrowheads="1"/>
              </p:cNvSpPr>
              <p:nvPr/>
            </p:nvSpPr>
            <p:spPr bwMode="auto">
              <a:xfrm>
                <a:off x="2045" y="3127"/>
                <a:ext cx="338" cy="189"/>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27 w 21600"/>
                  <a:gd name="T11" fmla="*/ 114 h 21600"/>
                  <a:gd name="T12" fmla="*/ 21409 w 21600"/>
                  <a:gd name="T13" fmla="*/ 17053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50" name="Freeform 10"/>
              <p:cNvSpPr>
                <a:spLocks noChangeArrowheads="1"/>
              </p:cNvSpPr>
              <p:nvPr/>
            </p:nvSpPr>
            <p:spPr bwMode="auto">
              <a:xfrm>
                <a:off x="1565" y="3135"/>
                <a:ext cx="345"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06 w 21600"/>
                  <a:gd name="T17" fmla="*/ 9188 h 21600"/>
                  <a:gd name="T18" fmla="*/ 1748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grpSp>
        <p:sp>
          <p:nvSpPr>
            <p:cNvPr id="56327" name="AutoShape 11"/>
            <p:cNvSpPr>
              <a:spLocks noChangeArrowheads="1"/>
            </p:cNvSpPr>
            <p:nvPr/>
          </p:nvSpPr>
          <p:spPr bwMode="auto">
            <a:xfrm>
              <a:off x="1461" y="2039"/>
              <a:ext cx="639" cy="562"/>
            </a:xfrm>
            <a:prstGeom prst="rightArrow">
              <a:avLst>
                <a:gd name="adj1" fmla="val 50000"/>
                <a:gd name="adj2" fmla="val 28425"/>
              </a:avLst>
            </a:prstGeom>
            <a:solidFill>
              <a:srgbClr val="FFFFCC"/>
            </a:solidFill>
            <a:ln w="9360" cap="sq">
              <a:solidFill>
                <a:srgbClr val="000000"/>
              </a:solidFill>
              <a:miter lim="800000"/>
              <a:headEnd/>
              <a:tailEnd/>
            </a:ln>
          </p:spPr>
          <p:txBody>
            <a:bodyPr lIns="54000" tIns="46800" rIns="18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300">
                  <a:solidFill>
                    <a:srgbClr val="000000"/>
                  </a:solidFill>
                  <a:latin typeface="Times New Roman" pitchFamily="18" charset="0"/>
                  <a:cs typeface="Times New Roman" pitchFamily="18" charset="0"/>
                </a:rPr>
                <a:t>Ανάλυση Σχολίων</a:t>
              </a:r>
            </a:p>
          </p:txBody>
        </p:sp>
        <p:sp>
          <p:nvSpPr>
            <p:cNvPr id="56328" name="Line 14"/>
            <p:cNvSpPr>
              <a:spLocks noChangeShapeType="1"/>
            </p:cNvSpPr>
            <p:nvPr/>
          </p:nvSpPr>
          <p:spPr bwMode="auto">
            <a:xfrm>
              <a:off x="4272" y="2304"/>
              <a:ext cx="363" cy="0"/>
            </a:xfrm>
            <a:prstGeom prst="line">
              <a:avLst/>
            </a:prstGeom>
            <a:noFill/>
            <a:ln w="38160" cap="sq">
              <a:solidFill>
                <a:srgbClr val="000000"/>
              </a:solidFill>
              <a:miter lim="800000"/>
              <a:headEnd/>
              <a:tailEnd type="triangle" w="med" len="med"/>
            </a:ln>
          </p:spPr>
          <p:txBody>
            <a:bodyPr/>
            <a:lstStyle/>
            <a:p>
              <a:endParaRPr lang="el-GR"/>
            </a:p>
          </p:txBody>
        </p:sp>
        <p:sp>
          <p:nvSpPr>
            <p:cNvPr id="56329" name="Text Box 15"/>
            <p:cNvSpPr txBox="1">
              <a:spLocks noChangeArrowheads="1"/>
            </p:cNvSpPr>
            <p:nvPr/>
          </p:nvSpPr>
          <p:spPr bwMode="auto">
            <a:xfrm>
              <a:off x="4608" y="2155"/>
              <a:ext cx="815" cy="671"/>
            </a:xfrm>
            <a:prstGeom prst="rect">
              <a:avLst/>
            </a:prstGeom>
            <a:noFill/>
            <a:ln w="9525">
              <a:noFill/>
              <a:round/>
              <a:headEnd/>
              <a:tailEnd/>
            </a:ln>
          </p:spPr>
          <p:txBody>
            <a:bodyPr lIns="90000" tIns="46800" rIns="90000" bIns="46800">
              <a:spAutoFit/>
            </a:bodyPr>
            <a:lstStyle/>
            <a:p>
              <a:pPr algn="ct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Ημερομηνία ισχύος (</a:t>
              </a:r>
              <a:r>
                <a:rPr lang="en-US" altLang="en-US" sz="1600">
                  <a:solidFill>
                    <a:srgbClr val="000000"/>
                  </a:solidFill>
                  <a:latin typeface="Times New Roman" pitchFamily="18" charset="0"/>
                  <a:cs typeface="Times New Roman" pitchFamily="18" charset="0"/>
                </a:rPr>
                <a:t>Effective Date</a:t>
              </a:r>
              <a:r>
                <a:rPr lang="el-GR" altLang="en-US" sz="1600">
                  <a:solidFill>
                    <a:srgbClr val="000000"/>
                  </a:solidFill>
                  <a:latin typeface="Times New Roman" pitchFamily="18" charset="0"/>
                  <a:cs typeface="Times New Roman" pitchFamily="18" charset="0"/>
                </a:rPr>
                <a:t>)</a:t>
              </a:r>
            </a:p>
          </p:txBody>
        </p:sp>
        <p:sp>
          <p:nvSpPr>
            <p:cNvPr id="56330" name="AutoShape 16"/>
            <p:cNvSpPr>
              <a:spLocks noChangeArrowheads="1"/>
            </p:cNvSpPr>
            <p:nvPr/>
          </p:nvSpPr>
          <p:spPr bwMode="auto">
            <a:xfrm>
              <a:off x="2925" y="2027"/>
              <a:ext cx="673" cy="570"/>
            </a:xfrm>
            <a:prstGeom prst="rightArrow">
              <a:avLst>
                <a:gd name="adj1" fmla="val 50000"/>
                <a:gd name="adj2" fmla="val 29518"/>
              </a:avLst>
            </a:prstGeom>
            <a:solidFill>
              <a:srgbClr val="FFFFCC"/>
            </a:solidFill>
            <a:ln w="9360" cap="sq">
              <a:solidFill>
                <a:srgbClr val="000000"/>
              </a:solidFill>
              <a:miter lim="800000"/>
              <a:headEnd/>
              <a:tailEnd/>
            </a:ln>
          </p:spPr>
          <p:txBody>
            <a:bodyPr lIns="54000" tIns="46800" rIns="18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300">
                  <a:solidFill>
                    <a:srgbClr val="000000"/>
                  </a:solidFill>
                  <a:latin typeface="Times New Roman" pitchFamily="18" charset="0"/>
                  <a:cs typeface="Times New Roman" pitchFamily="18" charset="0"/>
                </a:rPr>
                <a:t>Ανάλυση Σχολίων</a:t>
              </a:r>
            </a:p>
          </p:txBody>
        </p:sp>
        <p:sp>
          <p:nvSpPr>
            <p:cNvPr id="56331" name="Rectangle 17"/>
            <p:cNvSpPr>
              <a:spLocks noChangeArrowheads="1"/>
            </p:cNvSpPr>
            <p:nvPr/>
          </p:nvSpPr>
          <p:spPr bwMode="auto">
            <a:xfrm>
              <a:off x="650" y="1383"/>
              <a:ext cx="709" cy="321"/>
            </a:xfrm>
            <a:prstGeom prst="rect">
              <a:avLst/>
            </a:prstGeom>
            <a:solidFill>
              <a:srgbClr val="4F81BD"/>
            </a:solidFill>
            <a:ln w="9360" cap="sq">
              <a:solidFill>
                <a:srgbClr val="000000"/>
              </a:solidFill>
              <a:miter lim="800000"/>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Έρευνα</a:t>
              </a:r>
            </a:p>
          </p:txBody>
        </p:sp>
        <p:sp>
          <p:nvSpPr>
            <p:cNvPr id="56332" name="Line 18"/>
            <p:cNvSpPr>
              <a:spLocks noChangeShapeType="1"/>
            </p:cNvSpPr>
            <p:nvPr/>
          </p:nvSpPr>
          <p:spPr bwMode="auto">
            <a:xfrm>
              <a:off x="786" y="1202"/>
              <a:ext cx="140" cy="154"/>
            </a:xfrm>
            <a:prstGeom prst="line">
              <a:avLst/>
            </a:prstGeom>
            <a:noFill/>
            <a:ln w="28440" cap="sq">
              <a:solidFill>
                <a:srgbClr val="000000"/>
              </a:solidFill>
              <a:miter lim="800000"/>
              <a:headEnd/>
              <a:tailEnd type="triangle" w="med" len="lg"/>
            </a:ln>
          </p:spPr>
          <p:txBody>
            <a:bodyPr/>
            <a:lstStyle/>
            <a:p>
              <a:endParaRPr lang="el-GR"/>
            </a:p>
          </p:txBody>
        </p:sp>
        <p:sp>
          <p:nvSpPr>
            <p:cNvPr id="56333" name="Text Box 19"/>
            <p:cNvSpPr txBox="1">
              <a:spLocks noChangeArrowheads="1"/>
            </p:cNvSpPr>
            <p:nvPr/>
          </p:nvSpPr>
          <p:spPr bwMode="auto">
            <a:xfrm>
              <a:off x="140" y="839"/>
              <a:ext cx="1178" cy="365"/>
            </a:xfrm>
            <a:prstGeom prst="rect">
              <a:avLst/>
            </a:prstGeom>
            <a:noFill/>
            <a:ln w="9525">
              <a:noFill/>
              <a:round/>
              <a:headEnd/>
              <a:tailEnd/>
            </a:ln>
          </p:spPr>
          <p:txBody>
            <a:bodyPr lIns="90000" tIns="46800" rIns="90000" bIns="46800">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Εθνικά όργανα θέσπισης προτύπων</a:t>
              </a:r>
            </a:p>
          </p:txBody>
        </p:sp>
        <p:sp>
          <p:nvSpPr>
            <p:cNvPr id="56334" name="Text Box 20"/>
            <p:cNvSpPr txBox="1">
              <a:spLocks noChangeArrowheads="1"/>
            </p:cNvSpPr>
            <p:nvPr/>
          </p:nvSpPr>
          <p:spPr bwMode="auto">
            <a:xfrm>
              <a:off x="1267" y="993"/>
              <a:ext cx="592" cy="211"/>
            </a:xfrm>
            <a:prstGeom prst="rect">
              <a:avLst/>
            </a:prstGeom>
            <a:noFill/>
            <a:ln w="9525">
              <a:noFill/>
              <a:round/>
              <a:headEnd/>
              <a:tailEnd/>
            </a:ln>
          </p:spPr>
          <p:txBody>
            <a:bodyPr lIns="90000" tIns="46800" rIns="90000" bIns="46800">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Άλλοι</a:t>
              </a:r>
            </a:p>
          </p:txBody>
        </p:sp>
        <p:sp>
          <p:nvSpPr>
            <p:cNvPr id="56335" name="Line 21"/>
            <p:cNvSpPr>
              <a:spLocks noChangeShapeType="1"/>
            </p:cNvSpPr>
            <p:nvPr/>
          </p:nvSpPr>
          <p:spPr bwMode="auto">
            <a:xfrm flipV="1">
              <a:off x="1738" y="2525"/>
              <a:ext cx="0" cy="301"/>
            </a:xfrm>
            <a:prstGeom prst="line">
              <a:avLst/>
            </a:prstGeom>
            <a:noFill/>
            <a:ln w="28440" cap="sq">
              <a:solidFill>
                <a:srgbClr val="000000"/>
              </a:solidFill>
              <a:miter lim="800000"/>
              <a:headEnd/>
              <a:tailEnd type="triangle" w="med" len="med"/>
            </a:ln>
          </p:spPr>
          <p:txBody>
            <a:bodyPr/>
            <a:lstStyle/>
            <a:p>
              <a:endParaRPr lang="el-GR"/>
            </a:p>
          </p:txBody>
        </p:sp>
        <p:sp>
          <p:nvSpPr>
            <p:cNvPr id="56336" name="Line 22"/>
            <p:cNvSpPr>
              <a:spLocks noChangeShapeType="1"/>
            </p:cNvSpPr>
            <p:nvPr/>
          </p:nvSpPr>
          <p:spPr bwMode="auto">
            <a:xfrm flipV="1">
              <a:off x="3191" y="2525"/>
              <a:ext cx="0" cy="301"/>
            </a:xfrm>
            <a:prstGeom prst="line">
              <a:avLst/>
            </a:prstGeom>
            <a:noFill/>
            <a:ln w="28440" cap="sq">
              <a:solidFill>
                <a:srgbClr val="000000"/>
              </a:solidFill>
              <a:miter lim="800000"/>
              <a:headEnd/>
              <a:tailEnd type="triangle" w="med" len="med"/>
            </a:ln>
          </p:spPr>
          <p:txBody>
            <a:bodyPr/>
            <a:lstStyle/>
            <a:p>
              <a:endParaRPr lang="el-GR"/>
            </a:p>
          </p:txBody>
        </p:sp>
        <p:sp>
          <p:nvSpPr>
            <p:cNvPr id="56337" name="Line 23"/>
            <p:cNvSpPr>
              <a:spLocks noChangeShapeType="1"/>
            </p:cNvSpPr>
            <p:nvPr/>
          </p:nvSpPr>
          <p:spPr bwMode="auto">
            <a:xfrm flipH="1">
              <a:off x="1102" y="1202"/>
              <a:ext cx="183" cy="154"/>
            </a:xfrm>
            <a:prstGeom prst="line">
              <a:avLst/>
            </a:prstGeom>
            <a:noFill/>
            <a:ln w="28440" cap="sq">
              <a:solidFill>
                <a:srgbClr val="000000"/>
              </a:solidFill>
              <a:miter lim="800000"/>
              <a:headEnd/>
              <a:tailEnd type="triangle" w="med" len="lg"/>
            </a:ln>
          </p:spPr>
          <p:txBody>
            <a:bodyPr/>
            <a:lstStyle/>
            <a:p>
              <a:endParaRPr lang="el-GR"/>
            </a:p>
          </p:txBody>
        </p:sp>
        <p:sp>
          <p:nvSpPr>
            <p:cNvPr id="56338" name="Rectangle 24"/>
            <p:cNvSpPr>
              <a:spLocks noChangeArrowheads="1"/>
            </p:cNvSpPr>
            <p:nvPr/>
          </p:nvSpPr>
          <p:spPr bwMode="auto">
            <a:xfrm>
              <a:off x="1092" y="3493"/>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9-15 </a:t>
              </a:r>
              <a:r>
                <a:rPr lang="el-GR" altLang="en-US" sz="1600" b="1">
                  <a:solidFill>
                    <a:srgbClr val="000000"/>
                  </a:solidFill>
                  <a:latin typeface="Times New Roman" pitchFamily="18" charset="0"/>
                  <a:cs typeface="Times New Roman" pitchFamily="18" charset="0"/>
                </a:rPr>
                <a:t>μήνες</a:t>
              </a:r>
            </a:p>
          </p:txBody>
        </p:sp>
        <p:sp>
          <p:nvSpPr>
            <p:cNvPr id="56339" name="Rectangle 25"/>
            <p:cNvSpPr>
              <a:spLocks noChangeArrowheads="1"/>
            </p:cNvSpPr>
            <p:nvPr/>
          </p:nvSpPr>
          <p:spPr bwMode="auto">
            <a:xfrm>
              <a:off x="2784" y="3492"/>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9-15 </a:t>
              </a:r>
              <a:r>
                <a:rPr lang="el-GR" altLang="en-US" sz="1600" b="1">
                  <a:solidFill>
                    <a:srgbClr val="000000"/>
                  </a:solidFill>
                  <a:latin typeface="Times New Roman" pitchFamily="18" charset="0"/>
                  <a:cs typeface="Times New Roman" pitchFamily="18" charset="0"/>
                </a:rPr>
                <a:t>μήνες</a:t>
              </a:r>
            </a:p>
          </p:txBody>
        </p:sp>
        <p:sp>
          <p:nvSpPr>
            <p:cNvPr id="56340" name="Rectangle 26"/>
            <p:cNvSpPr>
              <a:spLocks noChangeArrowheads="1"/>
            </p:cNvSpPr>
            <p:nvPr/>
          </p:nvSpPr>
          <p:spPr bwMode="auto">
            <a:xfrm>
              <a:off x="4284" y="3493"/>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6-18 </a:t>
              </a:r>
              <a:r>
                <a:rPr lang="el-GR" altLang="en-US" sz="1600" b="1">
                  <a:solidFill>
                    <a:srgbClr val="000000"/>
                  </a:solidFill>
                  <a:latin typeface="Times New Roman" pitchFamily="18" charset="0"/>
                  <a:cs typeface="Times New Roman" pitchFamily="18" charset="0"/>
                </a:rPr>
                <a:t>μήνες</a:t>
              </a:r>
            </a:p>
          </p:txBody>
        </p:sp>
        <p:sp>
          <p:nvSpPr>
            <p:cNvPr id="56341" name="Line 27"/>
            <p:cNvSpPr>
              <a:spLocks noChangeShapeType="1"/>
            </p:cNvSpPr>
            <p:nvPr/>
          </p:nvSpPr>
          <p:spPr bwMode="auto">
            <a:xfrm flipH="1">
              <a:off x="615" y="3581"/>
              <a:ext cx="445" cy="0"/>
            </a:xfrm>
            <a:prstGeom prst="line">
              <a:avLst/>
            </a:prstGeom>
            <a:noFill/>
            <a:ln w="28440" cap="sq">
              <a:solidFill>
                <a:srgbClr val="000000"/>
              </a:solidFill>
              <a:miter lim="800000"/>
              <a:headEnd/>
              <a:tailEnd type="triangle" w="med" len="med"/>
            </a:ln>
          </p:spPr>
          <p:txBody>
            <a:bodyPr/>
            <a:lstStyle/>
            <a:p>
              <a:endParaRPr lang="el-GR"/>
            </a:p>
          </p:txBody>
        </p:sp>
        <p:sp>
          <p:nvSpPr>
            <p:cNvPr id="56342" name="Line 28"/>
            <p:cNvSpPr>
              <a:spLocks noChangeShapeType="1"/>
            </p:cNvSpPr>
            <p:nvPr/>
          </p:nvSpPr>
          <p:spPr bwMode="auto">
            <a:xfrm flipH="1">
              <a:off x="2349" y="3582"/>
              <a:ext cx="409" cy="0"/>
            </a:xfrm>
            <a:prstGeom prst="line">
              <a:avLst/>
            </a:prstGeom>
            <a:noFill/>
            <a:ln w="28440" cap="sq">
              <a:solidFill>
                <a:srgbClr val="000000"/>
              </a:solidFill>
              <a:miter lim="800000"/>
              <a:headEnd/>
              <a:tailEnd type="triangle" w="med" len="med"/>
            </a:ln>
          </p:spPr>
          <p:txBody>
            <a:bodyPr/>
            <a:lstStyle/>
            <a:p>
              <a:endParaRPr lang="el-GR"/>
            </a:p>
          </p:txBody>
        </p:sp>
        <p:sp>
          <p:nvSpPr>
            <p:cNvPr id="56343" name="Line 29"/>
            <p:cNvSpPr>
              <a:spLocks noChangeShapeType="1"/>
            </p:cNvSpPr>
            <p:nvPr/>
          </p:nvSpPr>
          <p:spPr bwMode="auto">
            <a:xfrm flipH="1">
              <a:off x="3953" y="3582"/>
              <a:ext cx="297" cy="0"/>
            </a:xfrm>
            <a:prstGeom prst="line">
              <a:avLst/>
            </a:prstGeom>
            <a:noFill/>
            <a:ln w="28440" cap="sq">
              <a:solidFill>
                <a:srgbClr val="000000"/>
              </a:solidFill>
              <a:miter lim="800000"/>
              <a:headEnd/>
              <a:tailEnd type="triangle" w="med" len="med"/>
            </a:ln>
          </p:spPr>
          <p:txBody>
            <a:bodyPr/>
            <a:lstStyle/>
            <a:p>
              <a:endParaRPr lang="el-GR"/>
            </a:p>
          </p:txBody>
        </p:sp>
        <p:sp>
          <p:nvSpPr>
            <p:cNvPr id="56344" name="Line 30"/>
            <p:cNvSpPr>
              <a:spLocks noChangeShapeType="1"/>
            </p:cNvSpPr>
            <p:nvPr/>
          </p:nvSpPr>
          <p:spPr bwMode="auto">
            <a:xfrm>
              <a:off x="1931" y="3582"/>
              <a:ext cx="407" cy="0"/>
            </a:xfrm>
            <a:prstGeom prst="line">
              <a:avLst/>
            </a:prstGeom>
            <a:noFill/>
            <a:ln w="28440" cap="sq">
              <a:solidFill>
                <a:srgbClr val="000000"/>
              </a:solidFill>
              <a:miter lim="800000"/>
              <a:headEnd/>
              <a:tailEnd type="triangle" w="med" len="med"/>
            </a:ln>
          </p:spPr>
          <p:txBody>
            <a:bodyPr/>
            <a:lstStyle/>
            <a:p>
              <a:endParaRPr lang="el-GR"/>
            </a:p>
          </p:txBody>
        </p:sp>
        <p:sp>
          <p:nvSpPr>
            <p:cNvPr id="56345" name="Line 31"/>
            <p:cNvSpPr>
              <a:spLocks noChangeShapeType="1"/>
            </p:cNvSpPr>
            <p:nvPr/>
          </p:nvSpPr>
          <p:spPr bwMode="auto">
            <a:xfrm>
              <a:off x="5120" y="3586"/>
              <a:ext cx="272" cy="0"/>
            </a:xfrm>
            <a:prstGeom prst="line">
              <a:avLst/>
            </a:prstGeom>
            <a:noFill/>
            <a:ln w="28440" cap="sq">
              <a:solidFill>
                <a:srgbClr val="000000"/>
              </a:solidFill>
              <a:miter lim="800000"/>
              <a:headEnd/>
              <a:tailEnd type="triangle" w="med" len="med"/>
            </a:ln>
          </p:spPr>
          <p:txBody>
            <a:bodyPr/>
            <a:lstStyle/>
            <a:p>
              <a:endParaRPr lang="el-GR"/>
            </a:p>
          </p:txBody>
        </p:sp>
        <p:sp>
          <p:nvSpPr>
            <p:cNvPr id="56346" name="Line 32"/>
            <p:cNvSpPr>
              <a:spLocks noChangeShapeType="1"/>
            </p:cNvSpPr>
            <p:nvPr/>
          </p:nvSpPr>
          <p:spPr bwMode="auto">
            <a:xfrm>
              <a:off x="3644" y="3582"/>
              <a:ext cx="295" cy="0"/>
            </a:xfrm>
            <a:prstGeom prst="line">
              <a:avLst/>
            </a:prstGeom>
            <a:noFill/>
            <a:ln w="28440" cap="sq">
              <a:solidFill>
                <a:srgbClr val="000000"/>
              </a:solidFill>
              <a:miter lim="800000"/>
              <a:headEnd/>
              <a:tailEnd type="triangle" w="med" len="med"/>
            </a:ln>
          </p:spPr>
          <p:txBody>
            <a:bodyPr/>
            <a:lstStyle/>
            <a:p>
              <a:endParaRPr lang="el-GR"/>
            </a:p>
          </p:txBody>
        </p:sp>
        <p:grpSp>
          <p:nvGrpSpPr>
            <p:cNvPr id="56347" name="Group 33"/>
            <p:cNvGrpSpPr>
              <a:grpSpLocks/>
            </p:cNvGrpSpPr>
            <p:nvPr/>
          </p:nvGrpSpPr>
          <p:grpSpPr bwMode="auto">
            <a:xfrm>
              <a:off x="2848" y="2893"/>
              <a:ext cx="902" cy="423"/>
              <a:chOff x="2848" y="2893"/>
              <a:chExt cx="902" cy="423"/>
            </a:xfrm>
          </p:grpSpPr>
          <p:sp>
            <p:nvSpPr>
              <p:cNvPr id="10274" name="Freeform 34"/>
              <p:cNvSpPr>
                <a:spLocks noChangeArrowheads="1"/>
              </p:cNvSpPr>
              <p:nvPr/>
            </p:nvSpPr>
            <p:spPr bwMode="auto">
              <a:xfrm>
                <a:off x="3236" y="2935"/>
                <a:ext cx="344"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188 h 21600"/>
                  <a:gd name="T18" fmla="*/ 1753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5" name="Freeform 35"/>
              <p:cNvSpPr>
                <a:spLocks noChangeArrowheads="1"/>
              </p:cNvSpPr>
              <p:nvPr/>
            </p:nvSpPr>
            <p:spPr bwMode="auto">
              <a:xfrm>
                <a:off x="2848" y="2893"/>
                <a:ext cx="297" cy="182"/>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45 w 21600"/>
                  <a:gd name="T11" fmla="*/ 118 h 21600"/>
                  <a:gd name="T12" fmla="*/ 21383 w 21600"/>
                  <a:gd name="T13" fmla="*/ 17115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6" name="Freeform 36"/>
              <p:cNvSpPr>
                <a:spLocks noChangeArrowheads="1"/>
              </p:cNvSpPr>
              <p:nvPr/>
            </p:nvSpPr>
            <p:spPr bwMode="auto">
              <a:xfrm>
                <a:off x="3412" y="3127"/>
                <a:ext cx="338" cy="189"/>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27 w 21600"/>
                  <a:gd name="T11" fmla="*/ 114 h 21600"/>
                  <a:gd name="T12" fmla="*/ 21409 w 21600"/>
                  <a:gd name="T13" fmla="*/ 17053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7" name="Freeform 37"/>
              <p:cNvSpPr>
                <a:spLocks noChangeArrowheads="1"/>
              </p:cNvSpPr>
              <p:nvPr/>
            </p:nvSpPr>
            <p:spPr bwMode="auto">
              <a:xfrm>
                <a:off x="2932" y="3136"/>
                <a:ext cx="344" cy="132"/>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257 h 21600"/>
                  <a:gd name="T18" fmla="*/ 17530 w 21600"/>
                  <a:gd name="T19" fmla="*/ 183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grpSp>
        <p:sp>
          <p:nvSpPr>
            <p:cNvPr id="56348" name="Line 38"/>
            <p:cNvSpPr>
              <a:spLocks noChangeShapeType="1"/>
            </p:cNvSpPr>
            <p:nvPr/>
          </p:nvSpPr>
          <p:spPr bwMode="auto">
            <a:xfrm>
              <a:off x="1013" y="1746"/>
              <a:ext cx="0" cy="226"/>
            </a:xfrm>
            <a:prstGeom prst="line">
              <a:avLst/>
            </a:prstGeom>
            <a:noFill/>
            <a:ln w="28440" cap="sq">
              <a:solidFill>
                <a:srgbClr val="000000"/>
              </a:solidFill>
              <a:miter lim="800000"/>
              <a:headEnd/>
              <a:tailEnd type="triangle" w="med" len="med"/>
            </a:ln>
          </p:spPr>
          <p:txBody>
            <a:bodyPr/>
            <a:lstStyle/>
            <a:p>
              <a:endParaRPr lang="el-GR"/>
            </a:p>
          </p:txBody>
        </p:sp>
      </p:gr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C1FB588-0EFC-45E6-98FE-67E84E7E3BAB}"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60</a:t>
            </a:fld>
            <a:endParaRPr lang="el-GR" altLang="en-US" sz="1200">
              <a:solidFill>
                <a:srgbClr val="898989"/>
              </a:solidFill>
              <a:latin typeface="Times New Roman" pitchFamily="18" charset="0"/>
              <a:cs typeface="Times New Roman" pitchFamily="18" charset="0"/>
            </a:endParaRPr>
          </a:p>
        </p:txBody>
      </p:sp>
      <p:sp>
        <p:nvSpPr>
          <p:cNvPr id="13317" name="Text Box 2"/>
          <p:cNvSpPr txBox="1">
            <a:spLocks noChangeArrowheads="1"/>
          </p:cNvSpPr>
          <p:nvPr/>
        </p:nvSpPr>
        <p:spPr bwMode="auto">
          <a:xfrm>
            <a:off x="2438400" y="333375"/>
            <a:ext cx="6705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Μεταγενέστερη Αποτίμηση</a:t>
            </a:r>
          </a:p>
        </p:txBody>
      </p:sp>
      <p:sp>
        <p:nvSpPr>
          <p:cNvPr id="13318" name="Text Box 3"/>
          <p:cNvSpPr txBox="1">
            <a:spLocks noChangeArrowheads="1"/>
          </p:cNvSpPr>
          <p:nvPr/>
        </p:nvSpPr>
        <p:spPr bwMode="auto">
          <a:xfrm>
            <a:off x="539750" y="1676400"/>
            <a:ext cx="8001000" cy="4422775"/>
          </a:xfrm>
          <a:prstGeom prst="rect">
            <a:avLst/>
          </a:prstGeom>
          <a:noFill/>
          <a:ln w="9525">
            <a:noFill/>
            <a:round/>
            <a:headEnd/>
            <a:tailEnd/>
          </a:ln>
        </p:spPr>
        <p:txBody>
          <a:bodyPr/>
          <a:lstStyle/>
          <a:p>
            <a:pPr marL="341313" indent="-341313" algn="just"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Αναπροσαρμοσμένες αξίες</a:t>
            </a:r>
          </a:p>
          <a:p>
            <a:pPr marL="741363" lvl="1" indent="-284163" algn="just" eaLnBrk="1" hangingPunct="1">
              <a:spcBef>
                <a:spcPts val="12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Εύλογη αξία κατά την ημερομηνία επανεκτίμησης </a:t>
            </a:r>
          </a:p>
          <a:p>
            <a:pPr marL="741363" lvl="1" indent="-284163" algn="just" eaLnBrk="1" hangingPunct="1">
              <a:spcBef>
                <a:spcPts val="12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Οι επανεκτιμήσεις πρέπει να γίνονται τακτικά</a:t>
            </a:r>
          </a:p>
          <a:p>
            <a:pPr marL="741363" lvl="1" indent="-284163" algn="just" eaLnBrk="1" hangingPunct="1">
              <a:spcBef>
                <a:spcPts val="12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Οι επανεκτιμήσεις θα πρέπει να γίνονται για όλη την κατηγορία στην οποία ανήκει το συγκεκριμένο πάγιο</a:t>
            </a:r>
          </a:p>
        </p:txBody>
      </p:sp>
      <p:sp>
        <p:nvSpPr>
          <p:cNvPr id="13319"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13320" name="Group 5"/>
          <p:cNvGrpSpPr>
            <a:grpSpLocks/>
          </p:cNvGrpSpPr>
          <p:nvPr/>
        </p:nvGrpSpPr>
        <p:grpSpPr bwMode="auto">
          <a:xfrm>
            <a:off x="185738" y="219075"/>
            <a:ext cx="1489075" cy="922338"/>
            <a:chOff x="117" y="138"/>
            <a:chExt cx="938" cy="581"/>
          </a:xfrm>
        </p:grpSpPr>
        <p:graphicFrame>
          <p:nvGraphicFramePr>
            <p:cNvPr id="13314" name="Object 6"/>
            <p:cNvGraphicFramePr>
              <a:graphicFrameLocks noChangeAspect="1"/>
            </p:cNvGraphicFramePr>
            <p:nvPr/>
          </p:nvGraphicFramePr>
          <p:xfrm>
            <a:off x="117" y="138"/>
            <a:ext cx="938" cy="581"/>
          </p:xfrm>
          <a:graphic>
            <a:graphicData uri="http://schemas.openxmlformats.org/presentationml/2006/ole">
              <p:oleObj spid="_x0000_s13314" r:id="rId4" imgW="3496760" imgH="2095317" progId="">
                <p:embed/>
              </p:oleObj>
            </a:graphicData>
          </a:graphic>
        </p:graphicFrame>
        <p:sp>
          <p:nvSpPr>
            <p:cNvPr id="13321"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43EEEF8-66A8-4236-9978-D6A58D8D0B8E}"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61</a:t>
            </a:fld>
            <a:endParaRPr lang="el-GR" altLang="en-US" sz="1200">
              <a:solidFill>
                <a:srgbClr val="898989"/>
              </a:solidFill>
              <a:latin typeface="Times New Roman" pitchFamily="18" charset="0"/>
              <a:cs typeface="Times New Roman" pitchFamily="18" charset="0"/>
            </a:endParaRPr>
          </a:p>
        </p:txBody>
      </p:sp>
      <p:sp>
        <p:nvSpPr>
          <p:cNvPr id="111619" name="Text Box 2"/>
          <p:cNvSpPr txBox="1">
            <a:spLocks noChangeArrowheads="1"/>
          </p:cNvSpPr>
          <p:nvPr/>
        </p:nvSpPr>
        <p:spPr bwMode="auto">
          <a:xfrm>
            <a:off x="0" y="0"/>
            <a:ext cx="8510588" cy="13255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Λογιστική αναπροσαρμοσμένης αξίας</a:t>
            </a:r>
          </a:p>
        </p:txBody>
      </p:sp>
      <p:sp>
        <p:nvSpPr>
          <p:cNvPr id="111620" name="Text Box 3"/>
          <p:cNvSpPr txBox="1">
            <a:spLocks noChangeArrowheads="1"/>
          </p:cNvSpPr>
          <p:nvPr/>
        </p:nvSpPr>
        <p:spPr bwMode="auto">
          <a:xfrm>
            <a:off x="611188" y="1676400"/>
            <a:ext cx="7929562" cy="4422775"/>
          </a:xfrm>
          <a:prstGeom prst="rect">
            <a:avLst/>
          </a:prstGeom>
          <a:noFill/>
          <a:ln w="9525">
            <a:noFill/>
            <a:round/>
            <a:headEnd/>
            <a:tailEnd/>
          </a:ln>
        </p:spPr>
        <p:txBody>
          <a:bodyPr/>
          <a:lstStyle/>
          <a:p>
            <a:pPr marL="341313" indent="-341313" algn="just"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Αναπροσαρμογή στο κόστος κτήσης και συσσωρευμένων αποσβέσεων</a:t>
            </a:r>
          </a:p>
          <a:p>
            <a:pPr marL="341313" indent="-341313" algn="just"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Αντιλογισμός σωρευμένων αποσβέσεων και προσαρμογή της λογιστικής αξίας στην εύλογη, ώστε η λογιστική αξία μετά την αναπροσαρμογή να ισούται με την αναπροσαρμοσμένη αξία</a:t>
            </a:r>
          </a:p>
          <a:p>
            <a:pPr marL="341313" indent="-341313" eaLnBrk="1" hangingPunct="1">
              <a:spcBef>
                <a:spcPts val="800"/>
              </a:spcBef>
              <a:buClr>
                <a:srgbClr val="000000"/>
              </a:buClr>
              <a:buSzPct val="100000"/>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sz="3200">
              <a:solidFill>
                <a:srgbClr val="0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4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DB5649C-F700-4C76-8C0C-34BC4A7108FA}"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62</a:t>
            </a:fld>
            <a:endParaRPr lang="el-GR" altLang="en-US" sz="1200">
              <a:solidFill>
                <a:srgbClr val="898989"/>
              </a:solidFill>
              <a:latin typeface="Times New Roman" pitchFamily="18" charset="0"/>
              <a:cs typeface="Times New Roman" pitchFamily="18" charset="0"/>
            </a:endParaRPr>
          </a:p>
        </p:txBody>
      </p:sp>
      <p:sp>
        <p:nvSpPr>
          <p:cNvPr id="14341" name="Text Box 2"/>
          <p:cNvSpPr txBox="1">
            <a:spLocks noChangeArrowheads="1"/>
          </p:cNvSpPr>
          <p:nvPr/>
        </p:nvSpPr>
        <p:spPr bwMode="auto">
          <a:xfrm>
            <a:off x="2438400" y="549275"/>
            <a:ext cx="6705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Μεταγενέστερη αποτίμηση</a:t>
            </a:r>
          </a:p>
        </p:txBody>
      </p:sp>
      <p:sp>
        <p:nvSpPr>
          <p:cNvPr id="14342" name="Text Box 3"/>
          <p:cNvSpPr txBox="1">
            <a:spLocks noChangeArrowheads="1"/>
          </p:cNvSpPr>
          <p:nvPr/>
        </p:nvSpPr>
        <p:spPr bwMode="auto">
          <a:xfrm>
            <a:off x="1008063" y="1981200"/>
            <a:ext cx="7812087" cy="4114800"/>
          </a:xfrm>
          <a:prstGeom prst="rect">
            <a:avLst/>
          </a:prstGeom>
          <a:noFill/>
          <a:ln w="9525">
            <a:noFill/>
            <a:round/>
            <a:headEnd/>
            <a:tailEnd/>
          </a:ln>
        </p:spPr>
        <p:txBody>
          <a:bodyPr/>
          <a:lstStyle/>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Αύξηση αξίας </a:t>
            </a:r>
            <a:r>
              <a:rPr lang="en-US" altLang="en-US" sz="2800">
                <a:solidFill>
                  <a:srgbClr val="000000"/>
                </a:solidFill>
                <a:latin typeface="Monotype Sorts" charset="2"/>
              </a:rPr>
              <a:t></a:t>
            </a:r>
            <a:r>
              <a:rPr lang="en-GB" altLang="en-US" sz="3200">
                <a:solidFill>
                  <a:srgbClr val="000000"/>
                </a:solidFill>
                <a:latin typeface="Times New Roman" pitchFamily="18" charset="0"/>
                <a:cs typeface="Times New Roman" pitchFamily="18" charset="0"/>
              </a:rPr>
              <a:t> </a:t>
            </a:r>
            <a:r>
              <a:rPr lang="el-GR" altLang="en-US" sz="3200">
                <a:solidFill>
                  <a:srgbClr val="000000"/>
                </a:solidFill>
                <a:latin typeface="Times New Roman" pitchFamily="18" charset="0"/>
                <a:cs typeface="Times New Roman" pitchFamily="18" charset="0"/>
              </a:rPr>
              <a:t>πίστωση κατευθείαν στην καθαρή θέση</a:t>
            </a:r>
            <a:r>
              <a:rPr lang="en-GB" altLang="en-US" sz="3200">
                <a:solidFill>
                  <a:srgbClr val="000000"/>
                </a:solidFill>
                <a:latin typeface="Times New Roman" pitchFamily="18" charset="0"/>
                <a:cs typeface="Times New Roman" pitchFamily="18" charset="0"/>
              </a:rPr>
              <a:t> </a:t>
            </a:r>
          </a:p>
          <a:p>
            <a:pPr marL="741363" lvl="1" indent="-284163" algn="just" eaLnBrk="1" hangingPunct="1">
              <a:lnSpc>
                <a:spcPct val="9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Εκτός εάν ακυρώνει προηγούμενη υποτίμηση που είχε αναγνωρισθεί στην κατάσταση αποτελεσμάτων</a:t>
            </a:r>
          </a:p>
          <a:p>
            <a:pPr marL="341313" indent="-341313" algn="just" eaLnBrk="1" hangingPunct="1">
              <a:lnSpc>
                <a:spcPct val="90000"/>
              </a:lnSpc>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3200">
                <a:solidFill>
                  <a:srgbClr val="000000"/>
                </a:solidFill>
                <a:latin typeface="Times New Roman" pitchFamily="18" charset="0"/>
                <a:cs typeface="Times New Roman" pitchFamily="18" charset="0"/>
              </a:rPr>
              <a:t>Υποτίμηση</a:t>
            </a:r>
            <a:r>
              <a:rPr lang="en-GB" altLang="en-US" sz="3200">
                <a:solidFill>
                  <a:srgbClr val="000000"/>
                </a:solidFill>
                <a:latin typeface="Times New Roman" pitchFamily="18" charset="0"/>
                <a:cs typeface="Times New Roman" pitchFamily="18" charset="0"/>
              </a:rPr>
              <a:t> </a:t>
            </a:r>
            <a:r>
              <a:rPr lang="en-US" altLang="en-US" sz="2800">
                <a:solidFill>
                  <a:srgbClr val="000000"/>
                </a:solidFill>
                <a:latin typeface="Monotype Sorts" charset="2"/>
              </a:rPr>
              <a:t></a:t>
            </a:r>
            <a:r>
              <a:rPr lang="en-GB" altLang="en-US" sz="3200">
                <a:solidFill>
                  <a:srgbClr val="000000"/>
                </a:solidFill>
                <a:latin typeface="Times New Roman" pitchFamily="18" charset="0"/>
                <a:cs typeface="Times New Roman" pitchFamily="18" charset="0"/>
              </a:rPr>
              <a:t> </a:t>
            </a:r>
            <a:r>
              <a:rPr lang="el-GR" altLang="en-US" sz="3200" u="sng">
                <a:solidFill>
                  <a:srgbClr val="000000"/>
                </a:solidFill>
                <a:latin typeface="Times New Roman" pitchFamily="18" charset="0"/>
                <a:cs typeface="Times New Roman" pitchFamily="18" charset="0"/>
              </a:rPr>
              <a:t>εξοδοποιείται στην κατάσταση αποτελεσμάτων</a:t>
            </a:r>
          </a:p>
          <a:p>
            <a:pPr marL="741363" lvl="1" indent="-284163" algn="just" eaLnBrk="1" hangingPunct="1">
              <a:lnSpc>
                <a:spcPct val="90000"/>
              </a:lnSpc>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Εκτός εάν έχει απομείνει υπόλοιπο από προηγούμενη ανατίμηση</a:t>
            </a:r>
          </a:p>
        </p:txBody>
      </p:sp>
      <p:grpSp>
        <p:nvGrpSpPr>
          <p:cNvPr id="14343" name="Group 4"/>
          <p:cNvGrpSpPr>
            <a:grpSpLocks/>
          </p:cNvGrpSpPr>
          <p:nvPr/>
        </p:nvGrpSpPr>
        <p:grpSpPr bwMode="auto">
          <a:xfrm>
            <a:off x="185738" y="219075"/>
            <a:ext cx="1489075" cy="922338"/>
            <a:chOff x="117" y="138"/>
            <a:chExt cx="938" cy="581"/>
          </a:xfrm>
        </p:grpSpPr>
        <p:graphicFrame>
          <p:nvGraphicFramePr>
            <p:cNvPr id="14338" name="Object 5"/>
            <p:cNvGraphicFramePr>
              <a:graphicFrameLocks noChangeAspect="1"/>
            </p:cNvGraphicFramePr>
            <p:nvPr/>
          </p:nvGraphicFramePr>
          <p:xfrm>
            <a:off x="117" y="138"/>
            <a:ext cx="938" cy="581"/>
          </p:xfrm>
          <a:graphic>
            <a:graphicData uri="http://schemas.openxmlformats.org/presentationml/2006/ole">
              <p:oleObj spid="_x0000_s14338" r:id="rId4" imgW="3496760" imgH="2095317" progId="">
                <p:embed/>
              </p:oleObj>
            </a:graphicData>
          </a:graphic>
        </p:graphicFrame>
        <p:sp>
          <p:nvSpPr>
            <p:cNvPr id="14344" name="Rectangle 6"/>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Άσκηση</a:t>
            </a:r>
            <a:r>
              <a:rPr lang="en-GB" altLang="en-US" sz="3200" b="1">
                <a:solidFill>
                  <a:srgbClr val="000000"/>
                </a:solidFill>
                <a:latin typeface="Times New Roman" pitchFamily="18" charset="0"/>
                <a:cs typeface="Times New Roman" pitchFamily="18" charset="0"/>
              </a:rPr>
              <a:t>- </a:t>
            </a:r>
          </a:p>
        </p:txBody>
      </p:sp>
      <p:sp>
        <p:nvSpPr>
          <p:cNvPr id="76802" name="Text Box 2"/>
          <p:cNvSpPr txBox="1">
            <a:spLocks noChangeArrowheads="1"/>
          </p:cNvSpPr>
          <p:nvPr/>
        </p:nvSpPr>
        <p:spPr bwMode="auto">
          <a:xfrm>
            <a:off x="179388" y="1479550"/>
            <a:ext cx="8507412" cy="3854450"/>
          </a:xfrm>
          <a:prstGeom prst="rect">
            <a:avLst/>
          </a:prstGeom>
          <a:noFill/>
          <a:ln w="9525" cap="flat">
            <a:noFill/>
            <a:round/>
            <a:headEnd/>
            <a:tailEnd/>
          </a:ln>
          <a:effectLst/>
        </p:spPr>
        <p:txBody>
          <a:bodyPr/>
          <a:lstStyle/>
          <a:p>
            <a:pPr marL="285750" indent="-285750" algn="just" eaLnBrk="1" hangingPunct="1">
              <a:lnSpc>
                <a:spcPct val="140000"/>
              </a:lnSpc>
              <a:spcBef>
                <a:spcPts val="700"/>
              </a:spcBef>
              <a:buClr>
                <a:srgbClr val="000000"/>
              </a:buClr>
              <a:buSzPct val="100000"/>
              <a:buFont typeface="Times New Roman" pitchFamily="16" charset="0"/>
              <a:buChar char="-"/>
              <a:tabLst>
                <a:tab pos="855663" algn="l"/>
                <a:tab pos="1770063" algn="l"/>
                <a:tab pos="2684463" algn="l"/>
                <a:tab pos="3598863" algn="l"/>
                <a:tab pos="4513263" algn="l"/>
                <a:tab pos="5427663" algn="l"/>
                <a:tab pos="6342063" algn="l"/>
                <a:tab pos="7256463" algn="l"/>
                <a:tab pos="8170863" algn="l"/>
                <a:tab pos="9085263" algn="l"/>
                <a:tab pos="9999663" algn="l"/>
              </a:tabLst>
              <a:defRPr/>
            </a:pPr>
            <a:r>
              <a:rPr lang="el-GR" sz="2800" dirty="0">
                <a:solidFill>
                  <a:srgbClr val="000000"/>
                </a:solidFill>
                <a:latin typeface="Times New Roman" pitchFamily="16" charset="0"/>
                <a:ea typeface="+mn-ea"/>
                <a:cs typeface="Times New Roman" pitchFamily="16" charset="0"/>
              </a:rPr>
              <a:t>Η εταιρία </a:t>
            </a:r>
            <a:r>
              <a:rPr lang="en-US" sz="2800" dirty="0">
                <a:solidFill>
                  <a:srgbClr val="000000"/>
                </a:solidFill>
                <a:latin typeface="Times New Roman" pitchFamily="16" charset="0"/>
                <a:ea typeface="+mn-ea"/>
                <a:cs typeface="Times New Roman" pitchFamily="16" charset="0"/>
              </a:rPr>
              <a:t>MSN </a:t>
            </a:r>
            <a:r>
              <a:rPr lang="en-GB" sz="2800" dirty="0">
                <a:solidFill>
                  <a:srgbClr val="000000"/>
                </a:solidFill>
                <a:latin typeface="Times New Roman" pitchFamily="16" charset="0"/>
                <a:ea typeface="+mn-ea"/>
                <a:cs typeface="Times New Roman" pitchFamily="16" charset="0"/>
              </a:rPr>
              <a:t>&amp; Co., </a:t>
            </a:r>
            <a:r>
              <a:rPr lang="el-GR" sz="2800" dirty="0">
                <a:solidFill>
                  <a:srgbClr val="000000"/>
                </a:solidFill>
                <a:latin typeface="Times New Roman" pitchFamily="16" charset="0"/>
                <a:ea typeface="+mn-ea"/>
                <a:cs typeface="Times New Roman" pitchFamily="16" charset="0"/>
              </a:rPr>
              <a:t>έχει ένα κτίριο με αρχική αξία €</a:t>
            </a:r>
            <a:r>
              <a:rPr lang="en-GB" sz="2800" dirty="0">
                <a:solidFill>
                  <a:srgbClr val="000000"/>
                </a:solidFill>
                <a:latin typeface="Times New Roman" pitchFamily="16" charset="0"/>
                <a:ea typeface="+mn-ea"/>
                <a:cs typeface="Times New Roman" pitchFamily="16" charset="0"/>
              </a:rPr>
              <a:t> 100.000</a:t>
            </a:r>
            <a:r>
              <a:rPr lang="el-GR" sz="2800" dirty="0">
                <a:solidFill>
                  <a:srgbClr val="000000"/>
                </a:solidFill>
                <a:latin typeface="Times New Roman" pitchFamily="16" charset="0"/>
                <a:ea typeface="+mn-ea"/>
                <a:cs typeface="Times New Roman" pitchFamily="16" charset="0"/>
              </a:rPr>
              <a:t>.</a:t>
            </a:r>
            <a:r>
              <a:rPr lang="en-GB" sz="2800" dirty="0">
                <a:solidFill>
                  <a:srgbClr val="000000"/>
                </a:solidFill>
                <a:latin typeface="Times New Roman" pitchFamily="16" charset="0"/>
                <a:ea typeface="+mn-ea"/>
                <a:cs typeface="Times New Roman" pitchFamily="16" charset="0"/>
              </a:rPr>
              <a:t> </a:t>
            </a:r>
            <a:endParaRPr lang="el-GR" sz="2800" dirty="0">
              <a:solidFill>
                <a:srgbClr val="000000"/>
              </a:solidFill>
              <a:latin typeface="Times New Roman" pitchFamily="16" charset="0"/>
              <a:ea typeface="+mn-ea"/>
              <a:cs typeface="Times New Roman" pitchFamily="16" charset="0"/>
            </a:endParaRPr>
          </a:p>
          <a:p>
            <a:pPr marL="285750" indent="-285750" algn="just" eaLnBrk="1" hangingPunct="1">
              <a:lnSpc>
                <a:spcPct val="140000"/>
              </a:lnSpc>
              <a:spcBef>
                <a:spcPts val="700"/>
              </a:spcBef>
              <a:buClr>
                <a:srgbClr val="000000"/>
              </a:buClr>
              <a:buSzPct val="100000"/>
              <a:buFont typeface="Times New Roman" pitchFamily="16" charset="0"/>
              <a:buChar char="-"/>
              <a:tabLst>
                <a:tab pos="855663" algn="l"/>
                <a:tab pos="1770063" algn="l"/>
                <a:tab pos="2684463" algn="l"/>
                <a:tab pos="3598863" algn="l"/>
                <a:tab pos="4513263" algn="l"/>
                <a:tab pos="5427663" algn="l"/>
                <a:tab pos="6342063" algn="l"/>
                <a:tab pos="7256463" algn="l"/>
                <a:tab pos="8170863" algn="l"/>
                <a:tab pos="9085263" algn="l"/>
                <a:tab pos="9999663" algn="l"/>
              </a:tabLst>
              <a:defRPr/>
            </a:pPr>
            <a:r>
              <a:rPr lang="el-GR" sz="2800" dirty="0">
                <a:solidFill>
                  <a:srgbClr val="000000"/>
                </a:solidFill>
                <a:latin typeface="Times New Roman" pitchFamily="16" charset="0"/>
                <a:ea typeface="+mn-ea"/>
                <a:cs typeface="Times New Roman" pitchFamily="16" charset="0"/>
              </a:rPr>
              <a:t>Στην ημερομηνία της ανατίμησης οι συσσωρευμένες αποσβέσεις ανήρχοντο σε €</a:t>
            </a:r>
            <a:r>
              <a:rPr lang="en-GB" sz="2800" dirty="0">
                <a:solidFill>
                  <a:srgbClr val="000000"/>
                </a:solidFill>
                <a:latin typeface="Times New Roman" pitchFamily="16" charset="0"/>
                <a:ea typeface="+mn-ea"/>
                <a:cs typeface="Times New Roman" pitchFamily="16" charset="0"/>
              </a:rPr>
              <a:t>55</a:t>
            </a:r>
            <a:r>
              <a:rPr lang="el-GR" sz="2800" dirty="0">
                <a:solidFill>
                  <a:srgbClr val="000000"/>
                </a:solidFill>
                <a:latin typeface="Times New Roman" pitchFamily="16" charset="0"/>
                <a:ea typeface="+mn-ea"/>
                <a:cs typeface="Times New Roman" pitchFamily="16" charset="0"/>
              </a:rPr>
              <a:t>.</a:t>
            </a:r>
            <a:r>
              <a:rPr lang="en-GB" sz="2800" dirty="0">
                <a:solidFill>
                  <a:srgbClr val="000000"/>
                </a:solidFill>
                <a:latin typeface="Times New Roman" pitchFamily="16" charset="0"/>
                <a:ea typeface="+mn-ea"/>
                <a:cs typeface="Times New Roman" pitchFamily="16" charset="0"/>
              </a:rPr>
              <a:t>000. </a:t>
            </a:r>
            <a:endParaRPr lang="el-GR" sz="2800" dirty="0">
              <a:solidFill>
                <a:srgbClr val="000000"/>
              </a:solidFill>
              <a:latin typeface="Times New Roman" pitchFamily="16" charset="0"/>
              <a:ea typeface="+mn-ea"/>
              <a:cs typeface="Times New Roman" pitchFamily="16" charset="0"/>
            </a:endParaRPr>
          </a:p>
          <a:p>
            <a:pPr marL="285750" indent="-285750" algn="just" eaLnBrk="1" hangingPunct="1">
              <a:lnSpc>
                <a:spcPct val="140000"/>
              </a:lnSpc>
              <a:spcBef>
                <a:spcPts val="700"/>
              </a:spcBef>
              <a:buClr>
                <a:srgbClr val="000000"/>
              </a:buClr>
              <a:buSzPct val="100000"/>
              <a:buFont typeface="Times New Roman" pitchFamily="16" charset="0"/>
              <a:buChar char="-"/>
              <a:tabLst>
                <a:tab pos="855663" algn="l"/>
                <a:tab pos="1770063" algn="l"/>
                <a:tab pos="2684463" algn="l"/>
                <a:tab pos="3598863" algn="l"/>
                <a:tab pos="4513263" algn="l"/>
                <a:tab pos="5427663" algn="l"/>
                <a:tab pos="6342063" algn="l"/>
                <a:tab pos="7256463" algn="l"/>
                <a:tab pos="8170863" algn="l"/>
                <a:tab pos="9085263" algn="l"/>
                <a:tab pos="9999663" algn="l"/>
              </a:tabLst>
              <a:defRPr/>
            </a:pPr>
            <a:r>
              <a:rPr lang="el-GR" sz="2800" dirty="0">
                <a:solidFill>
                  <a:srgbClr val="000000"/>
                </a:solidFill>
                <a:latin typeface="Times New Roman" pitchFamily="16" charset="0"/>
                <a:ea typeface="+mn-ea"/>
                <a:cs typeface="Times New Roman" pitchFamily="16" charset="0"/>
              </a:rPr>
              <a:t>Η δίκαια αξία του κτιρίου, εκτιμήθηκε σε €</a:t>
            </a:r>
            <a:r>
              <a:rPr lang="en-GB" sz="2800" dirty="0">
                <a:solidFill>
                  <a:srgbClr val="000000"/>
                </a:solidFill>
                <a:latin typeface="Times New Roman" pitchFamily="16" charset="0"/>
                <a:ea typeface="+mn-ea"/>
                <a:cs typeface="Times New Roman" pitchFamily="16" charset="0"/>
              </a:rPr>
              <a:t> 65</a:t>
            </a:r>
            <a:r>
              <a:rPr lang="el-GR" sz="2800" dirty="0">
                <a:solidFill>
                  <a:srgbClr val="000000"/>
                </a:solidFill>
                <a:latin typeface="Times New Roman" pitchFamily="16" charset="0"/>
                <a:ea typeface="+mn-ea"/>
                <a:cs typeface="Times New Roman" pitchFamily="16" charset="0"/>
              </a:rPr>
              <a:t>.</a:t>
            </a:r>
            <a:r>
              <a:rPr lang="en-GB" sz="2800" dirty="0">
                <a:solidFill>
                  <a:srgbClr val="000000"/>
                </a:solidFill>
                <a:latin typeface="Times New Roman" pitchFamily="16" charset="0"/>
                <a:ea typeface="+mn-ea"/>
                <a:cs typeface="Times New Roman" pitchFamily="16" charset="0"/>
              </a:rPr>
              <a:t>000.</a:t>
            </a:r>
          </a:p>
          <a:p>
            <a:pPr marL="285750" indent="-285750" algn="just" eaLnBrk="1" hangingPunct="1">
              <a:lnSpc>
                <a:spcPct val="140000"/>
              </a:lnSpc>
              <a:spcBef>
                <a:spcPts val="700"/>
              </a:spcBef>
              <a:buClr>
                <a:srgbClr val="000000"/>
              </a:buClr>
              <a:buSzPct val="100000"/>
              <a:buFont typeface="Times New Roman" pitchFamily="16" charset="0"/>
              <a:buChar char="-"/>
              <a:tabLst>
                <a:tab pos="855663" algn="l"/>
                <a:tab pos="1770063" algn="l"/>
                <a:tab pos="2684463" algn="l"/>
                <a:tab pos="3598863" algn="l"/>
                <a:tab pos="4513263" algn="l"/>
                <a:tab pos="5427663" algn="l"/>
                <a:tab pos="6342063" algn="l"/>
                <a:tab pos="7256463" algn="l"/>
                <a:tab pos="8170863" algn="l"/>
                <a:tab pos="9085263" algn="l"/>
                <a:tab pos="9999663" algn="l"/>
              </a:tabLst>
              <a:defRPr/>
            </a:pPr>
            <a:r>
              <a:rPr lang="el-GR" sz="2800" dirty="0">
                <a:solidFill>
                  <a:srgbClr val="000000"/>
                </a:solidFill>
                <a:latin typeface="Times New Roman" pitchFamily="16" charset="0"/>
                <a:ea typeface="+mn-ea"/>
                <a:cs typeface="Times New Roman" pitchFamily="16" charset="0"/>
              </a:rPr>
              <a:t>Ποιες είναι οι εγγραφές που πρέπει να γίνουν</a:t>
            </a:r>
            <a:r>
              <a:rPr lang="en-US" sz="2800" dirty="0">
                <a:solidFill>
                  <a:srgbClr val="000000"/>
                </a:solidFill>
                <a:latin typeface="Times New Roman" pitchFamily="16" charset="0"/>
                <a:ea typeface="+mn-ea"/>
                <a:cs typeface="Times New Roman" pitchFamily="16" charset="0"/>
              </a:rPr>
              <a:t>;</a:t>
            </a:r>
          </a:p>
          <a:p>
            <a:pPr marL="287338" indent="-285750" algn="just" eaLnBrk="1" hangingPunct="1">
              <a:lnSpc>
                <a:spcPct val="140000"/>
              </a:lnSpc>
              <a:spcBef>
                <a:spcPts val="600"/>
              </a:spcBef>
              <a:buSzPct val="100000"/>
              <a:tabLst>
                <a:tab pos="855663" algn="l"/>
                <a:tab pos="1770063" algn="l"/>
                <a:tab pos="2684463" algn="l"/>
                <a:tab pos="3598863" algn="l"/>
                <a:tab pos="4513263" algn="l"/>
                <a:tab pos="5427663" algn="l"/>
                <a:tab pos="6342063" algn="l"/>
                <a:tab pos="7256463" algn="l"/>
                <a:tab pos="8170863" algn="l"/>
                <a:tab pos="9085263" algn="l"/>
                <a:tab pos="9999663" algn="l"/>
              </a:tabLst>
              <a:defRPr/>
            </a:pPr>
            <a:r>
              <a:rPr lang="en-GB" sz="2400" dirty="0">
                <a:solidFill>
                  <a:srgbClr val="000000"/>
                </a:solidFill>
                <a:latin typeface="Times New Roman" pitchFamily="16" charset="0"/>
                <a:ea typeface="+mn-ea"/>
                <a:cs typeface="Times New Roman" pitchFamily="16" charset="0"/>
              </a:rPr>
              <a:t>  </a:t>
            </a:r>
          </a:p>
          <a:p>
            <a:pPr marL="688975" lvl="1" algn="just" eaLnBrk="1" hangingPunct="1">
              <a:lnSpc>
                <a:spcPct val="80000"/>
              </a:lnSpc>
              <a:spcBef>
                <a:spcPts val="600"/>
              </a:spcBef>
              <a:buSzPct val="100000"/>
              <a:tabLst>
                <a:tab pos="855663" algn="l"/>
                <a:tab pos="1770063" algn="l"/>
                <a:tab pos="2684463" algn="l"/>
                <a:tab pos="3598863" algn="l"/>
                <a:tab pos="4513263" algn="l"/>
                <a:tab pos="5427663" algn="l"/>
                <a:tab pos="6342063" algn="l"/>
                <a:tab pos="7256463" algn="l"/>
                <a:tab pos="8170863" algn="l"/>
                <a:tab pos="9085263" algn="l"/>
                <a:tab pos="9999663" algn="l"/>
              </a:tabLst>
              <a:defRPr/>
            </a:pPr>
            <a:endParaRPr lang="en-GB" sz="2400" dirty="0">
              <a:solidFill>
                <a:srgbClr val="000000"/>
              </a:solidFill>
              <a:latin typeface="Times New Roman" pitchFamily="16" charset="0"/>
              <a:ea typeface="+mn-ea"/>
              <a:cs typeface="Times New Roman" pitchFamily="16"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Άσκηση Λύση</a:t>
            </a:r>
          </a:p>
        </p:txBody>
      </p:sp>
      <p:sp>
        <p:nvSpPr>
          <p:cNvPr id="113667" name="Text Box 2"/>
          <p:cNvSpPr txBox="1">
            <a:spLocks noChangeArrowheads="1"/>
          </p:cNvSpPr>
          <p:nvPr/>
        </p:nvSpPr>
        <p:spPr bwMode="auto">
          <a:xfrm>
            <a:off x="457200" y="1479550"/>
            <a:ext cx="8229600" cy="4973638"/>
          </a:xfrm>
          <a:prstGeom prst="rect">
            <a:avLst/>
          </a:prstGeom>
          <a:noFill/>
          <a:ln w="9525">
            <a:noFill/>
            <a:round/>
            <a:headEnd/>
            <a:tailEnd/>
          </a:ln>
        </p:spPr>
        <p:txBody>
          <a:bodyPr/>
          <a:lstStyle/>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b="1">
                <a:solidFill>
                  <a:srgbClr val="000000"/>
                </a:solidFill>
                <a:latin typeface="Times New Roman" pitchFamily="18" charset="0"/>
                <a:cs typeface="Times New Roman" pitchFamily="18" charset="0"/>
              </a:rPr>
              <a:t>Μέθοδος </a:t>
            </a:r>
            <a:r>
              <a:rPr lang="en-GB" altLang="en-US" sz="2000" b="1">
                <a:solidFill>
                  <a:srgbClr val="000000"/>
                </a:solidFill>
                <a:latin typeface="Times New Roman" pitchFamily="18" charset="0"/>
                <a:cs typeface="Times New Roman" pitchFamily="18" charset="0"/>
              </a:rPr>
              <a:t>– I:</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sz="2000">
              <a:solidFill>
                <a:srgbClr val="000000"/>
              </a:solidFill>
              <a:latin typeface="Times New Roman" pitchFamily="18" charset="0"/>
              <a:cs typeface="Times New Roman" pitchFamily="18" charset="0"/>
            </a:endParaRP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Συσσ.Αποσβέσεις		Χ</a:t>
            </a:r>
            <a:r>
              <a:rPr lang="en-GB" altLang="en-US" sz="2000">
                <a:solidFill>
                  <a:srgbClr val="000000"/>
                </a:solidFill>
                <a:latin typeface="Times New Roman" pitchFamily="18" charset="0"/>
                <a:cs typeface="Times New Roman" pitchFamily="18" charset="0"/>
              </a:rPr>
              <a:t>	55</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Κτίριο</a:t>
            </a: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	Π</a:t>
            </a:r>
            <a:r>
              <a:rPr lang="en-GB" altLang="en-US" sz="2000">
                <a:solidFill>
                  <a:srgbClr val="000000"/>
                </a:solidFill>
                <a:latin typeface="Times New Roman" pitchFamily="18" charset="0"/>
                <a:cs typeface="Times New Roman" pitchFamily="18" charset="0"/>
              </a:rPr>
              <a:t>		55</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sz="2000">
              <a:solidFill>
                <a:srgbClr val="000000"/>
              </a:solidFill>
              <a:latin typeface="Times New Roman" pitchFamily="18" charset="0"/>
              <a:cs typeface="Times New Roman" pitchFamily="18" charset="0"/>
            </a:endParaRP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Κτίριο</a:t>
            </a: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	Χ</a:t>
            </a:r>
            <a:r>
              <a:rPr lang="en-GB" altLang="en-US" sz="2000">
                <a:solidFill>
                  <a:srgbClr val="000000"/>
                </a:solidFill>
                <a:latin typeface="Times New Roman" pitchFamily="18" charset="0"/>
                <a:cs typeface="Times New Roman" pitchFamily="18" charset="0"/>
              </a:rPr>
              <a:t>	20</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Αποθεματικό Ανατίμησης</a:t>
            </a: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Π</a:t>
            </a:r>
            <a:r>
              <a:rPr lang="en-GB" altLang="en-US" sz="2000">
                <a:solidFill>
                  <a:srgbClr val="000000"/>
                </a:solidFill>
                <a:latin typeface="Times New Roman" pitchFamily="18" charset="0"/>
                <a:cs typeface="Times New Roman" pitchFamily="18" charset="0"/>
              </a:rPr>
              <a:t>		20</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a:t>
            </a:r>
          </a:p>
          <a:p>
            <a:pPr marL="287338" indent="-285750" algn="just" eaLnBrk="1" hangingPunct="1">
              <a:lnSpc>
                <a:spcPct val="15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Το καθαρό αποτέλεσμα είναι ότι το κτίριο έχει λογιστική αξία €</a:t>
            </a:r>
            <a:r>
              <a:rPr lang="en-GB" altLang="en-US" sz="2000">
                <a:solidFill>
                  <a:srgbClr val="000000"/>
                </a:solidFill>
                <a:latin typeface="Times New Roman" pitchFamily="18" charset="0"/>
                <a:cs typeface="Times New Roman" pitchFamily="18" charset="0"/>
              </a:rPr>
              <a:t>65</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 (100</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 – 55</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 + 20</a:t>
            </a:r>
            <a:r>
              <a:rPr lang="el-GR" altLang="en-US" sz="2000">
                <a:solidFill>
                  <a:srgbClr val="000000"/>
                </a:solidFill>
                <a:latin typeface="Times New Roman" pitchFamily="18" charset="0"/>
                <a:cs typeface="Times New Roman" pitchFamily="18" charset="0"/>
              </a:rPr>
              <a:t>.</a:t>
            </a:r>
            <a:r>
              <a:rPr lang="en-GB" altLang="en-US" sz="2000">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sz="2000">
              <a:solidFill>
                <a:srgbClr val="000000"/>
              </a:solidFill>
              <a:latin typeface="Times New Roman" pitchFamily="18" charset="0"/>
              <a:cs typeface="Times New Roman" pitchFamily="18" charset="0"/>
            </a:endParaRP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Δηλαδή, τελικά έχουμε</a:t>
            </a:r>
            <a:r>
              <a:rPr lang="en-US" altLang="en-US" sz="2000">
                <a:solidFill>
                  <a:srgbClr val="00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ΚΛΑ(</a:t>
            </a:r>
            <a:r>
              <a:rPr lang="en-US" altLang="en-US" sz="2000">
                <a:solidFill>
                  <a:srgbClr val="000000"/>
                </a:solidFill>
                <a:latin typeface="Times New Roman" pitchFamily="18" charset="0"/>
                <a:cs typeface="Times New Roman" pitchFamily="18" charset="0"/>
              </a:rPr>
              <a:t>NBV</a:t>
            </a:r>
            <a:r>
              <a:rPr lang="el-GR" altLang="en-US" sz="2000">
                <a:solidFill>
                  <a:srgbClr val="000000"/>
                </a:solidFill>
                <a:latin typeface="Times New Roman" pitchFamily="18" charset="0"/>
                <a:cs typeface="Times New Roman" pitchFamily="18" charset="0"/>
              </a:rPr>
              <a:t>)</a:t>
            </a:r>
            <a:r>
              <a:rPr lang="en-US" altLang="en-US" sz="2000">
                <a:solidFill>
                  <a:srgbClr val="000000"/>
                </a:solidFill>
                <a:latin typeface="Times New Roman" pitchFamily="18" charset="0"/>
                <a:cs typeface="Times New Roman" pitchFamily="18" charset="0"/>
              </a:rPr>
              <a:t>=65.000</a:t>
            </a:r>
            <a:r>
              <a:rPr lang="el-GR" altLang="en-US" sz="2000">
                <a:solidFill>
                  <a:srgbClr val="000000"/>
                </a:solidFill>
                <a:latin typeface="Times New Roman" pitchFamily="18" charset="0"/>
                <a:cs typeface="Times New Roman" pitchFamily="18" charset="0"/>
              </a:rPr>
              <a:t>, αφού: </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        Κτίριο                           Συσσ.Αποσβέσεις                  Αποθεμ.Ανατίμησης</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100.000 55.000                     55.000     55.000                                       20.000</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 20.000                                           </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a:solidFill>
                  <a:srgbClr val="000000"/>
                </a:solidFill>
                <a:latin typeface="Times New Roman" pitchFamily="18" charset="0"/>
                <a:cs typeface="Times New Roman" pitchFamily="18" charset="0"/>
              </a:rPr>
              <a:t> 65.000</a:t>
            </a:r>
          </a:p>
        </p:txBody>
      </p:sp>
      <p:sp>
        <p:nvSpPr>
          <p:cNvPr id="77827" name="Line 3"/>
          <p:cNvSpPr>
            <a:spLocks noChangeShapeType="1"/>
          </p:cNvSpPr>
          <p:nvPr/>
        </p:nvSpPr>
        <p:spPr bwMode="auto">
          <a:xfrm>
            <a:off x="468313" y="5492750"/>
            <a:ext cx="1727200" cy="1588"/>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28" name="Line 4"/>
          <p:cNvSpPr>
            <a:spLocks noChangeShapeType="1"/>
          </p:cNvSpPr>
          <p:nvPr/>
        </p:nvSpPr>
        <p:spPr bwMode="auto">
          <a:xfrm>
            <a:off x="1403350" y="5492750"/>
            <a:ext cx="1588" cy="1008063"/>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29" name="Line 5"/>
          <p:cNvSpPr>
            <a:spLocks noChangeShapeType="1"/>
          </p:cNvSpPr>
          <p:nvPr/>
        </p:nvSpPr>
        <p:spPr bwMode="auto">
          <a:xfrm>
            <a:off x="539750" y="6140450"/>
            <a:ext cx="1511300" cy="1588"/>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0" name="Line 6"/>
          <p:cNvSpPr>
            <a:spLocks noChangeShapeType="1"/>
          </p:cNvSpPr>
          <p:nvPr/>
        </p:nvSpPr>
        <p:spPr bwMode="auto">
          <a:xfrm>
            <a:off x="3276600" y="5492750"/>
            <a:ext cx="2159000" cy="1588"/>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1" name="Line 7"/>
          <p:cNvSpPr>
            <a:spLocks noChangeShapeType="1"/>
          </p:cNvSpPr>
          <p:nvPr/>
        </p:nvSpPr>
        <p:spPr bwMode="auto">
          <a:xfrm>
            <a:off x="4356100" y="5492750"/>
            <a:ext cx="1588" cy="1008063"/>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2" name="Line 8"/>
          <p:cNvSpPr>
            <a:spLocks noChangeShapeType="1"/>
          </p:cNvSpPr>
          <p:nvPr/>
        </p:nvSpPr>
        <p:spPr bwMode="auto">
          <a:xfrm>
            <a:off x="4211638" y="6021388"/>
            <a:ext cx="288925"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3" name="Line 9"/>
          <p:cNvSpPr>
            <a:spLocks noChangeShapeType="1"/>
          </p:cNvSpPr>
          <p:nvPr/>
        </p:nvSpPr>
        <p:spPr bwMode="auto">
          <a:xfrm>
            <a:off x="4211638" y="6092825"/>
            <a:ext cx="287337" cy="1588"/>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4" name="Line 10"/>
          <p:cNvSpPr>
            <a:spLocks noChangeShapeType="1"/>
          </p:cNvSpPr>
          <p:nvPr/>
        </p:nvSpPr>
        <p:spPr bwMode="auto">
          <a:xfrm>
            <a:off x="6300788" y="5500688"/>
            <a:ext cx="2303462"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7835" name="Line 11"/>
          <p:cNvSpPr>
            <a:spLocks noChangeShapeType="1"/>
          </p:cNvSpPr>
          <p:nvPr/>
        </p:nvSpPr>
        <p:spPr bwMode="auto">
          <a:xfrm>
            <a:off x="7524750" y="5500688"/>
            <a:ext cx="1588" cy="1008062"/>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Άσκηση Λύση</a:t>
            </a:r>
          </a:p>
        </p:txBody>
      </p:sp>
      <p:sp>
        <p:nvSpPr>
          <p:cNvPr id="114691" name="Text Box 2"/>
          <p:cNvSpPr txBox="1">
            <a:spLocks noChangeArrowheads="1"/>
          </p:cNvSpPr>
          <p:nvPr/>
        </p:nvSpPr>
        <p:spPr bwMode="auto">
          <a:xfrm>
            <a:off x="468313" y="1479550"/>
            <a:ext cx="8218487" cy="4902200"/>
          </a:xfrm>
          <a:prstGeom prst="rect">
            <a:avLst/>
          </a:prstGeom>
          <a:noFill/>
          <a:ln w="9525">
            <a:noFill/>
            <a:round/>
            <a:headEnd/>
            <a:tailEnd/>
          </a:ln>
        </p:spPr>
        <p:txBody>
          <a:bodyPr/>
          <a:lstStyle/>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sz="2000" b="1">
                <a:solidFill>
                  <a:srgbClr val="000000"/>
                </a:solidFill>
                <a:latin typeface="Times New Roman" pitchFamily="18" charset="0"/>
                <a:cs typeface="Times New Roman" pitchFamily="18" charset="0"/>
              </a:rPr>
              <a:t>Μέθοδος</a:t>
            </a:r>
            <a:r>
              <a:rPr lang="en-GB" altLang="en-US" sz="2000" b="1">
                <a:solidFill>
                  <a:srgbClr val="000000"/>
                </a:solidFill>
                <a:latin typeface="Times New Roman" pitchFamily="18" charset="0"/>
                <a:cs typeface="Times New Roman" pitchFamily="18" charset="0"/>
              </a:rPr>
              <a:t>– II:</a:t>
            </a:r>
          </a:p>
          <a:p>
            <a:pPr marL="287338" indent="-285750" algn="just" eaLnBrk="1" hangingPunct="1">
              <a:lnSpc>
                <a:spcPct val="80000"/>
              </a:lnSpc>
              <a:spcBef>
                <a:spcPts val="50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sz="2000">
              <a:solidFill>
                <a:srgbClr val="000000"/>
              </a:solidFill>
              <a:latin typeface="Times New Roman" pitchFamily="18" charset="0"/>
              <a:cs typeface="Times New Roman" pitchFamily="18" charset="0"/>
            </a:endParaRP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Λογιστική αξία </a:t>
            </a:r>
            <a:r>
              <a:rPr lang="en-GB" altLang="en-US">
                <a:solidFill>
                  <a:srgbClr val="000000"/>
                </a:solidFill>
                <a:latin typeface="Times New Roman" pitchFamily="18" charset="0"/>
                <a:cs typeface="Times New Roman" pitchFamily="18" charset="0"/>
              </a:rPr>
              <a:t>(100</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 – 55</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 = 	45</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Δίκαια αξία  </a:t>
            </a:r>
            <a:r>
              <a:rPr lang="en-GB" altLang="en-US">
                <a:solidFill>
                  <a:srgbClr val="000000"/>
                </a:solidFill>
                <a:latin typeface="Times New Roman" pitchFamily="18" charset="0"/>
                <a:cs typeface="Times New Roman" pitchFamily="18" charset="0"/>
              </a:rPr>
              <a:t>(</a:t>
            </a:r>
            <a:r>
              <a:rPr lang="el-GR" altLang="en-US">
                <a:solidFill>
                  <a:srgbClr val="000000"/>
                </a:solidFill>
                <a:latin typeface="Times New Roman" pitchFamily="18" charset="0"/>
                <a:cs typeface="Times New Roman" pitchFamily="18" charset="0"/>
              </a:rPr>
              <a:t>ανατιμημένο ποσό)</a:t>
            </a:r>
            <a:r>
              <a:rPr lang="en-GB" altLang="en-US">
                <a:solidFill>
                  <a:srgbClr val="000000"/>
                </a:solidFill>
                <a:latin typeface="Times New Roman" pitchFamily="18" charset="0"/>
                <a:cs typeface="Times New Roman" pitchFamily="18" charset="0"/>
              </a:rPr>
              <a:t>	65</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Πλεόνασμα</a:t>
            </a:r>
            <a:r>
              <a:rPr lang="en-GB" altLang="en-US">
                <a:solidFill>
                  <a:srgbClr val="000000"/>
                </a:solidFill>
                <a:latin typeface="Times New Roman" pitchFamily="18" charset="0"/>
                <a:cs typeface="Times New Roman" pitchFamily="18" charset="0"/>
              </a:rPr>
              <a:t>			20</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πλεονάσματος</a:t>
            </a:r>
            <a:r>
              <a:rPr lang="en-US" altLang="en-US">
                <a:solidFill>
                  <a:srgbClr val="000000"/>
                </a:solidFill>
                <a:latin typeface="Times New Roman" pitchFamily="18" charset="0"/>
                <a:cs typeface="Times New Roman" pitchFamily="18" charset="0"/>
              </a:rPr>
              <a:t> </a:t>
            </a:r>
            <a:r>
              <a:rPr lang="en-GB" altLang="en-US">
                <a:solidFill>
                  <a:srgbClr val="000000"/>
                </a:solidFill>
                <a:latin typeface="Times New Roman" pitchFamily="18" charset="0"/>
                <a:cs typeface="Times New Roman" pitchFamily="18" charset="0"/>
              </a:rPr>
              <a:t>(20</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 45.000)	44,444%</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a:solidFill>
                <a:srgbClr val="000000"/>
              </a:solidFill>
              <a:latin typeface="Times New Roman" pitchFamily="18" charset="0"/>
              <a:cs typeface="Times New Roman" pitchFamily="18" charset="0"/>
            </a:endParaRP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b="1">
                <a:solidFill>
                  <a:srgbClr val="000000"/>
                </a:solidFill>
                <a:latin typeface="Times New Roman" pitchFamily="18" charset="0"/>
                <a:cs typeface="Times New Roman" pitchFamily="18" charset="0"/>
              </a:rPr>
              <a:t>Εγγραφές</a:t>
            </a:r>
            <a:r>
              <a:rPr lang="en-GB" altLang="en-US" b="1">
                <a:solidFill>
                  <a:srgbClr val="000000"/>
                </a:solidFill>
                <a:latin typeface="Times New Roman" pitchFamily="18" charset="0"/>
                <a:cs typeface="Times New Roman" pitchFamily="18" charset="0"/>
              </a:rPr>
              <a:t>:</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n-GB" altLang="en-US">
              <a:solidFill>
                <a:srgbClr val="000000"/>
              </a:solidFill>
              <a:latin typeface="Times New Roman" pitchFamily="18" charset="0"/>
              <a:cs typeface="Times New Roman" pitchFamily="18" charset="0"/>
            </a:endParaRP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Κτίριο</a:t>
            </a:r>
            <a:r>
              <a:rPr lang="en-GB" altLang="en-US">
                <a:solidFill>
                  <a:srgbClr val="000000"/>
                </a:solidFill>
                <a:latin typeface="Times New Roman" pitchFamily="18" charset="0"/>
                <a:cs typeface="Times New Roman" pitchFamily="18" charset="0"/>
              </a:rPr>
              <a:t>(100.000 x 44,444%)		</a:t>
            </a:r>
            <a:r>
              <a:rPr lang="el-GR" altLang="en-US">
                <a:solidFill>
                  <a:srgbClr val="000000"/>
                </a:solidFill>
                <a:latin typeface="Times New Roman" pitchFamily="18" charset="0"/>
                <a:cs typeface="Times New Roman" pitchFamily="18" charset="0"/>
              </a:rPr>
              <a:t>	Χ</a:t>
            </a:r>
            <a:r>
              <a:rPr lang="en-GB" altLang="en-US">
                <a:solidFill>
                  <a:srgbClr val="000000"/>
                </a:solidFill>
                <a:latin typeface="Times New Roman" pitchFamily="18" charset="0"/>
                <a:cs typeface="Times New Roman" pitchFamily="18" charset="0"/>
              </a:rPr>
              <a:t>	44.444</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Συσσ.Αποσβέσεις</a:t>
            </a:r>
            <a:r>
              <a:rPr lang="en-GB" altLang="en-US">
                <a:solidFill>
                  <a:srgbClr val="000000"/>
                </a:solidFill>
                <a:latin typeface="Times New Roman" pitchFamily="18" charset="0"/>
                <a:cs typeface="Times New Roman" pitchFamily="18" charset="0"/>
              </a:rPr>
              <a:t>(55</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 x 44,444%) 	</a:t>
            </a:r>
            <a:r>
              <a:rPr lang="el-GR" altLang="en-US">
                <a:solidFill>
                  <a:srgbClr val="000000"/>
                </a:solidFill>
                <a:latin typeface="Times New Roman" pitchFamily="18" charset="0"/>
                <a:cs typeface="Times New Roman" pitchFamily="18" charset="0"/>
              </a:rPr>
              <a:t>Π</a:t>
            </a: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		</a:t>
            </a:r>
            <a:r>
              <a:rPr lang="en-GB" altLang="en-US">
                <a:solidFill>
                  <a:srgbClr val="000000"/>
                </a:solidFill>
                <a:latin typeface="Times New Roman" pitchFamily="18" charset="0"/>
                <a:cs typeface="Times New Roman" pitchFamily="18" charset="0"/>
              </a:rPr>
              <a:t>24</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444</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Αποθεματικό ανατίμησης</a:t>
            </a: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Π</a:t>
            </a:r>
            <a:r>
              <a:rPr lang="en-GB" altLang="en-US">
                <a:solidFill>
                  <a:srgbClr val="000000"/>
                </a:solidFill>
                <a:latin typeface="Times New Roman" pitchFamily="18" charset="0"/>
                <a:cs typeface="Times New Roman" pitchFamily="18" charset="0"/>
              </a:rPr>
              <a:t>	</a:t>
            </a:r>
            <a:r>
              <a:rPr lang="el-GR" altLang="en-US">
                <a:solidFill>
                  <a:srgbClr val="000000"/>
                </a:solidFill>
                <a:latin typeface="Times New Roman" pitchFamily="18" charset="0"/>
                <a:cs typeface="Times New Roman" pitchFamily="18" charset="0"/>
              </a:rPr>
              <a:t>		</a:t>
            </a:r>
            <a:r>
              <a:rPr lang="en-GB" altLang="en-US">
                <a:solidFill>
                  <a:srgbClr val="000000"/>
                </a:solidFill>
                <a:latin typeface="Times New Roman" pitchFamily="18" charset="0"/>
                <a:cs typeface="Times New Roman" pitchFamily="18" charset="0"/>
              </a:rPr>
              <a:t>20</a:t>
            </a:r>
            <a:r>
              <a:rPr lang="el-GR" altLang="en-US">
                <a:solidFill>
                  <a:srgbClr val="000000"/>
                </a:solidFill>
                <a:latin typeface="Times New Roman" pitchFamily="18" charset="0"/>
                <a:cs typeface="Times New Roman" pitchFamily="18" charset="0"/>
              </a:rPr>
              <a:t>.</a:t>
            </a:r>
            <a:r>
              <a:rPr lang="en-GB" altLang="en-US">
                <a:solidFill>
                  <a:srgbClr val="000000"/>
                </a:solidFill>
                <a:latin typeface="Times New Roman" pitchFamily="18" charset="0"/>
                <a:cs typeface="Times New Roman" pitchFamily="18" charset="0"/>
              </a:rPr>
              <a:t>000</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endParaRPr lang="el-GR" altLang="en-US">
              <a:solidFill>
                <a:srgbClr val="000000"/>
              </a:solidFill>
              <a:latin typeface="Times New Roman" pitchFamily="18" charset="0"/>
              <a:cs typeface="Times New Roman" pitchFamily="18" charset="0"/>
            </a:endParaRP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Δηλαδή, τελικά έχουμε ΚΛΑ(</a:t>
            </a:r>
            <a:r>
              <a:rPr lang="en-US" altLang="en-US">
                <a:solidFill>
                  <a:srgbClr val="000000"/>
                </a:solidFill>
                <a:latin typeface="Times New Roman" pitchFamily="18" charset="0"/>
                <a:cs typeface="Times New Roman" pitchFamily="18" charset="0"/>
              </a:rPr>
              <a:t>NBV</a:t>
            </a:r>
            <a:r>
              <a:rPr lang="el-GR" altLang="en-US">
                <a:solidFill>
                  <a:srgbClr val="000000"/>
                </a:solidFill>
                <a:latin typeface="Times New Roman" pitchFamily="18" charset="0"/>
                <a:cs typeface="Times New Roman" pitchFamily="18" charset="0"/>
              </a:rPr>
              <a:t>)</a:t>
            </a:r>
            <a:r>
              <a:rPr lang="en-US" altLang="en-US">
                <a:solidFill>
                  <a:srgbClr val="000000"/>
                </a:solidFill>
                <a:latin typeface="Times New Roman" pitchFamily="18" charset="0"/>
                <a:cs typeface="Times New Roman" pitchFamily="18" charset="0"/>
              </a:rPr>
              <a:t>=</a:t>
            </a:r>
            <a:r>
              <a:rPr lang="el-GR" altLang="en-US">
                <a:solidFill>
                  <a:srgbClr val="000000"/>
                </a:solidFill>
                <a:latin typeface="Times New Roman" pitchFamily="18" charset="0"/>
                <a:cs typeface="Times New Roman" pitchFamily="18" charset="0"/>
              </a:rPr>
              <a:t>144.444-79.444=&gt; ΚΛΑ(</a:t>
            </a:r>
            <a:r>
              <a:rPr lang="en-US" altLang="en-US">
                <a:solidFill>
                  <a:srgbClr val="000000"/>
                </a:solidFill>
                <a:latin typeface="Times New Roman" pitchFamily="18" charset="0"/>
                <a:cs typeface="Times New Roman" pitchFamily="18" charset="0"/>
              </a:rPr>
              <a:t>NBV</a:t>
            </a:r>
            <a:r>
              <a:rPr lang="el-GR" altLang="en-US">
                <a:solidFill>
                  <a:srgbClr val="000000"/>
                </a:solidFill>
                <a:latin typeface="Times New Roman" pitchFamily="18" charset="0"/>
                <a:cs typeface="Times New Roman" pitchFamily="18" charset="0"/>
              </a:rPr>
              <a:t>)</a:t>
            </a:r>
            <a:r>
              <a:rPr lang="en-US" altLang="en-US">
                <a:solidFill>
                  <a:srgbClr val="000000"/>
                </a:solidFill>
                <a:latin typeface="Times New Roman" pitchFamily="18" charset="0"/>
                <a:cs typeface="Times New Roman" pitchFamily="18" charset="0"/>
              </a:rPr>
              <a:t>=65.000</a:t>
            </a:r>
            <a:r>
              <a:rPr lang="el-GR" altLang="en-US">
                <a:solidFill>
                  <a:srgbClr val="000000"/>
                </a:solidFill>
                <a:latin typeface="Times New Roman" pitchFamily="18" charset="0"/>
                <a:cs typeface="Times New Roman" pitchFamily="18" charset="0"/>
              </a:rPr>
              <a:t>, αφού: </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        Κτίριο                           Συσσ.Αποσβέσεις                  Αποθεμ.Ανατίμησης</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100.000                                                 55.000                                       20.000</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 44.444                                                  24.444                                </a:t>
            </a:r>
          </a:p>
          <a:p>
            <a:pPr marL="287338" indent="-285750" algn="just" eaLnBrk="1" hangingPunct="1">
              <a:lnSpc>
                <a:spcPct val="80000"/>
              </a:lnSpc>
              <a:spcBef>
                <a:spcPts val="450"/>
              </a:spcBef>
              <a:buSzPct val="100000"/>
              <a:tabLst>
                <a:tab pos="857250" algn="l"/>
                <a:tab pos="1771650" algn="l"/>
                <a:tab pos="2686050" algn="l"/>
                <a:tab pos="3600450" algn="l"/>
                <a:tab pos="4514850" algn="l"/>
                <a:tab pos="5429250" algn="l"/>
                <a:tab pos="6343650" algn="l"/>
                <a:tab pos="7258050" algn="l"/>
                <a:tab pos="8172450" algn="l"/>
                <a:tab pos="9086850" algn="l"/>
                <a:tab pos="10001250" algn="l"/>
              </a:tabLst>
            </a:pPr>
            <a:r>
              <a:rPr lang="el-GR" altLang="en-US">
                <a:solidFill>
                  <a:srgbClr val="000000"/>
                </a:solidFill>
                <a:latin typeface="Times New Roman" pitchFamily="18" charset="0"/>
                <a:cs typeface="Times New Roman" pitchFamily="18" charset="0"/>
              </a:rPr>
              <a:t>144.444                                                 79.444</a:t>
            </a:r>
          </a:p>
        </p:txBody>
      </p:sp>
      <p:sp>
        <p:nvSpPr>
          <p:cNvPr id="78851" name="Line 3"/>
          <p:cNvSpPr>
            <a:spLocks noChangeShapeType="1"/>
          </p:cNvSpPr>
          <p:nvPr/>
        </p:nvSpPr>
        <p:spPr bwMode="auto">
          <a:xfrm>
            <a:off x="539750" y="5780088"/>
            <a:ext cx="1368425"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2" name="Line 4"/>
          <p:cNvSpPr>
            <a:spLocks noChangeShapeType="1"/>
          </p:cNvSpPr>
          <p:nvPr/>
        </p:nvSpPr>
        <p:spPr bwMode="auto">
          <a:xfrm>
            <a:off x="3132138" y="5780088"/>
            <a:ext cx="1800225"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3" name="Line 5"/>
          <p:cNvSpPr>
            <a:spLocks noChangeShapeType="1"/>
          </p:cNvSpPr>
          <p:nvPr/>
        </p:nvSpPr>
        <p:spPr bwMode="auto">
          <a:xfrm>
            <a:off x="5795963" y="5780088"/>
            <a:ext cx="2089150"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4" name="Line 6"/>
          <p:cNvSpPr>
            <a:spLocks noChangeShapeType="1"/>
          </p:cNvSpPr>
          <p:nvPr/>
        </p:nvSpPr>
        <p:spPr bwMode="auto">
          <a:xfrm>
            <a:off x="1331913" y="5780088"/>
            <a:ext cx="1587" cy="863600"/>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5" name="Line 7"/>
          <p:cNvSpPr>
            <a:spLocks noChangeShapeType="1"/>
          </p:cNvSpPr>
          <p:nvPr/>
        </p:nvSpPr>
        <p:spPr bwMode="auto">
          <a:xfrm>
            <a:off x="611188" y="6284913"/>
            <a:ext cx="720725"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6" name="Line 8"/>
          <p:cNvSpPr>
            <a:spLocks noChangeShapeType="1"/>
          </p:cNvSpPr>
          <p:nvPr/>
        </p:nvSpPr>
        <p:spPr bwMode="auto">
          <a:xfrm>
            <a:off x="3995738" y="5780088"/>
            <a:ext cx="1587" cy="863600"/>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7" name="Line 9"/>
          <p:cNvSpPr>
            <a:spLocks noChangeShapeType="1"/>
          </p:cNvSpPr>
          <p:nvPr/>
        </p:nvSpPr>
        <p:spPr bwMode="auto">
          <a:xfrm>
            <a:off x="3995738" y="6284913"/>
            <a:ext cx="792162" cy="1587"/>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78858" name="Line 10"/>
          <p:cNvSpPr>
            <a:spLocks noChangeShapeType="1"/>
          </p:cNvSpPr>
          <p:nvPr/>
        </p:nvSpPr>
        <p:spPr bwMode="auto">
          <a:xfrm>
            <a:off x="6804025" y="5780088"/>
            <a:ext cx="1588" cy="720725"/>
          </a:xfrm>
          <a:prstGeom prst="line">
            <a:avLst/>
          </a:prstGeom>
          <a:noFill/>
          <a:ln w="9360" cap="sq">
            <a:solidFill>
              <a:srgbClr val="000000"/>
            </a:solidFill>
            <a:miter lim="800000"/>
            <a:headEnd/>
            <a:tailEnd/>
          </a:ln>
          <a:effectLst>
            <a:outerShdw dist="17819" dir="2700000" algn="ctr" rotWithShape="0">
              <a:srgbClr val="000000"/>
            </a:outerShdw>
          </a:effectLst>
        </p:spPr>
        <p:txBody>
          <a:bodyPr/>
          <a:lstStyle/>
          <a:p>
            <a:pPr eaLnBrk="1" hangingPunct="1">
              <a:buClr>
                <a:srgbClr val="000000"/>
              </a:buClr>
              <a:buSzPct val="100000"/>
              <a:buFont typeface="Times New Roman" pitchFamily="16" charset="0"/>
              <a:buNone/>
              <a:defRPr/>
            </a:pPr>
            <a:endParaRPr lang="en-US">
              <a:ea typeface="+mn-ea"/>
              <a:cs typeface="Arial"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4"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5D482D5-C30B-4023-85B6-C656EFDAC48D}" type="slidenum">
              <a:rPr lang="el-GR" altLang="en-US" sz="1200">
                <a:solidFill>
                  <a:srgbClr val="000000"/>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66</a:t>
            </a:fld>
            <a:endParaRPr lang="el-GR" altLang="en-US" sz="1200">
              <a:solidFill>
                <a:srgbClr val="000000"/>
              </a:solidFill>
              <a:latin typeface="Times New Roman" pitchFamily="18" charset="0"/>
              <a:cs typeface="Times New Roman" pitchFamily="18" charset="0"/>
            </a:endParaRPr>
          </a:p>
        </p:txBody>
      </p:sp>
      <p:sp>
        <p:nvSpPr>
          <p:cNvPr id="15365" name="Text Box 2"/>
          <p:cNvSpPr txBox="1">
            <a:spLocks noChangeArrowheads="1"/>
          </p:cNvSpPr>
          <p:nvPr/>
        </p:nvSpPr>
        <p:spPr bwMode="auto">
          <a:xfrm>
            <a:off x="2438400" y="620713"/>
            <a:ext cx="6705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Αποσβέσεις</a:t>
            </a:r>
          </a:p>
        </p:txBody>
      </p:sp>
      <p:sp>
        <p:nvSpPr>
          <p:cNvPr id="15366" name="Text Box 3"/>
          <p:cNvSpPr txBox="1">
            <a:spLocks noChangeArrowheads="1"/>
          </p:cNvSpPr>
          <p:nvPr/>
        </p:nvSpPr>
        <p:spPr bwMode="auto">
          <a:xfrm>
            <a:off x="323850" y="1981200"/>
            <a:ext cx="8569325" cy="3968750"/>
          </a:xfrm>
          <a:prstGeom prst="rect">
            <a:avLst/>
          </a:prstGeom>
          <a:noFill/>
          <a:ln w="9525">
            <a:noFill/>
            <a:round/>
            <a:headEnd/>
            <a:tailEnd/>
          </a:ln>
        </p:spPr>
        <p:txBody>
          <a:bodyPr/>
          <a:lstStyle/>
          <a:p>
            <a:pPr marL="341313" indent="-341313" algn="just" eaLnBrk="1" hangingPunct="1">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Αποσβέσεις</a:t>
            </a:r>
            <a:r>
              <a:rPr lang="en-GB" altLang="en-US" sz="2800">
                <a:solidFill>
                  <a:srgbClr val="000000"/>
                </a:solidFill>
                <a:latin typeface="Times New Roman" pitchFamily="18" charset="0"/>
                <a:cs typeface="Times New Roman" pitchFamily="18" charset="0"/>
              </a:rPr>
              <a:t> </a:t>
            </a:r>
            <a:r>
              <a:rPr lang="en-US" altLang="en-US" sz="2400">
                <a:solidFill>
                  <a:srgbClr val="000000"/>
                </a:solidFill>
                <a:latin typeface="Monotype Sorts" charset="2"/>
              </a:rPr>
              <a:t></a:t>
            </a:r>
            <a:r>
              <a:rPr lang="en-GB" altLang="en-US" sz="2800">
                <a:solidFill>
                  <a:srgbClr val="000000"/>
                </a:solidFill>
                <a:latin typeface="Times New Roman" pitchFamily="18" charset="0"/>
                <a:cs typeface="Times New Roman" pitchFamily="18" charset="0"/>
              </a:rPr>
              <a:t> </a:t>
            </a:r>
            <a:r>
              <a:rPr lang="el-GR" altLang="en-US" sz="2800">
                <a:solidFill>
                  <a:srgbClr val="000000"/>
                </a:solidFill>
                <a:latin typeface="Times New Roman" pitchFamily="18" charset="0"/>
                <a:cs typeface="Times New Roman" pitchFamily="18" charset="0"/>
              </a:rPr>
              <a:t>Μορφή εξόδου</a:t>
            </a:r>
          </a:p>
          <a:p>
            <a:pPr marL="341313" indent="-341313" algn="just" eaLnBrk="1" hangingPunct="1">
              <a:spcBef>
                <a:spcPts val="700"/>
              </a:spcBef>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sz="2800">
              <a:solidFill>
                <a:srgbClr val="000000"/>
              </a:solidFill>
              <a:latin typeface="Times New Roman" pitchFamily="18" charset="0"/>
              <a:cs typeface="Times New Roman" pitchFamily="18" charset="0"/>
            </a:endParaRPr>
          </a:p>
          <a:p>
            <a:pPr marL="341313" indent="-341313" algn="just" eaLnBrk="1" hangingPunct="1">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Το ποσό που πρόκειται να αποσβεσθεί θα πρέπει να κατανέμεται με συστηματική βάση ανάλογα με την ωφέλιμη ζωή του παγίου </a:t>
            </a:r>
          </a:p>
          <a:p>
            <a:pPr marL="341313" indent="-341313" algn="just" eaLnBrk="1" hangingPunct="1">
              <a:spcBef>
                <a:spcPts val="700"/>
              </a:spcBef>
              <a:buClr>
                <a:srgbClr val="000000"/>
              </a:buClr>
              <a:buSzPct val="100000"/>
              <a:buFont typeface="Times New Roman"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n-US" sz="2800">
              <a:solidFill>
                <a:srgbClr val="000000"/>
              </a:solidFill>
              <a:latin typeface="Times New Roman" pitchFamily="18" charset="0"/>
              <a:cs typeface="Times New Roman" pitchFamily="18" charset="0"/>
            </a:endParaRPr>
          </a:p>
          <a:p>
            <a:pPr marL="341313" indent="-341313" algn="just" eaLnBrk="1" hangingPunct="1">
              <a:spcBef>
                <a:spcPts val="7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800">
                <a:solidFill>
                  <a:srgbClr val="000000"/>
                </a:solidFill>
                <a:latin typeface="Times New Roman" pitchFamily="18" charset="0"/>
                <a:cs typeface="Times New Roman" pitchFamily="18" charset="0"/>
              </a:rPr>
              <a:t>Η ωφέλιμη ζωή θα πρέπει να επανελέγχεται περιοδικά και να προσαρμόζεται εάν αυτό κρίνεται αναγκαίο</a:t>
            </a:r>
          </a:p>
        </p:txBody>
      </p:sp>
      <p:sp>
        <p:nvSpPr>
          <p:cNvPr id="15367" name="Rectangle 4"/>
          <p:cNvSpPr>
            <a:spLocks noChangeArrowheads="1"/>
          </p:cNvSpPr>
          <p:nvPr/>
        </p:nvSpPr>
        <p:spPr bwMode="auto">
          <a:xfrm flipH="1">
            <a:off x="0" y="3744913"/>
            <a:ext cx="5702300" cy="3113087"/>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grpSp>
        <p:nvGrpSpPr>
          <p:cNvPr id="15368" name="Group 5"/>
          <p:cNvGrpSpPr>
            <a:grpSpLocks/>
          </p:cNvGrpSpPr>
          <p:nvPr/>
        </p:nvGrpSpPr>
        <p:grpSpPr bwMode="auto">
          <a:xfrm>
            <a:off x="185738" y="219075"/>
            <a:ext cx="1489075" cy="922338"/>
            <a:chOff x="117" y="138"/>
            <a:chExt cx="938" cy="581"/>
          </a:xfrm>
        </p:grpSpPr>
        <p:graphicFrame>
          <p:nvGraphicFramePr>
            <p:cNvPr id="15362" name="Object 6"/>
            <p:cNvGraphicFramePr>
              <a:graphicFrameLocks noChangeAspect="1"/>
            </p:cNvGraphicFramePr>
            <p:nvPr/>
          </p:nvGraphicFramePr>
          <p:xfrm>
            <a:off x="117" y="138"/>
            <a:ext cx="938" cy="581"/>
          </p:xfrm>
          <a:graphic>
            <a:graphicData uri="http://schemas.openxmlformats.org/presentationml/2006/ole">
              <p:oleObj spid="_x0000_s15362" r:id="rId4" imgW="3496760" imgH="2095317" progId="">
                <p:embed/>
              </p:oleObj>
            </a:graphicData>
          </a:graphic>
        </p:graphicFrame>
        <p:sp>
          <p:nvSpPr>
            <p:cNvPr id="15369" name="Rectangle 7"/>
            <p:cNvSpPr>
              <a:spLocks noChangeArrowheads="1"/>
            </p:cNvSpPr>
            <p:nvPr/>
          </p:nvSpPr>
          <p:spPr bwMode="auto">
            <a:xfrm>
              <a:off x="266"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000000"/>
                  </a:solidFill>
                  <a:latin typeface="Times New Roman" pitchFamily="18" charset="0"/>
                  <a:cs typeface="Times New Roman" pitchFamily="18" charset="0"/>
                </a:rPr>
                <a:t>IAS 16</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5714" name="Picture 1"/>
          <p:cNvPicPr>
            <a:picLocks noChangeAspect="1" noChangeArrowheads="1"/>
          </p:cNvPicPr>
          <p:nvPr/>
        </p:nvPicPr>
        <p:blipFill>
          <a:blip r:embed="rId3"/>
          <a:srcRect/>
          <a:stretch>
            <a:fillRect/>
          </a:stretch>
        </p:blipFill>
        <p:spPr bwMode="auto">
          <a:xfrm>
            <a:off x="762000" y="2743200"/>
            <a:ext cx="7620000" cy="2781300"/>
          </a:xfrm>
          <a:prstGeom prst="rect">
            <a:avLst/>
          </a:prstGeom>
          <a:noFill/>
          <a:ln w="9525">
            <a:noFill/>
            <a:round/>
            <a:headEnd/>
            <a:tailEnd/>
          </a:ln>
        </p:spPr>
      </p:pic>
      <p:sp>
        <p:nvSpPr>
          <p:cNvPr id="115715" name="Text Box 2"/>
          <p:cNvSpPr txBox="1">
            <a:spLocks noChangeArrowheads="1"/>
          </p:cNvSpPr>
          <p:nvPr/>
        </p:nvSpPr>
        <p:spPr bwMode="auto">
          <a:xfrm>
            <a:off x="533400" y="1143000"/>
            <a:ext cx="8001000" cy="460375"/>
          </a:xfrm>
          <a:prstGeom prst="rect">
            <a:avLst/>
          </a:prstGeom>
          <a:noFill/>
          <a:ln w="9525">
            <a:noFill/>
            <a:round/>
            <a:headEnd/>
            <a:tailEnd/>
          </a:ln>
        </p:spPr>
        <p:txBody>
          <a:bodyPr lIns="90000" tIns="46800" rIns="90000" bIns="46800">
            <a:spAutoFit/>
          </a:bodyPr>
          <a:lstStyle/>
          <a:p>
            <a:pPr algn="just" eaLnBrk="1" hangingPunct="1">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003B76"/>
                </a:solidFill>
                <a:latin typeface="Times New Roman" pitchFamily="18" charset="0"/>
                <a:cs typeface="Times New Roman" pitchFamily="18" charset="0"/>
              </a:rPr>
              <a:t>Παράγοντες για τον υπολογισμό της Απόσβεσης</a:t>
            </a:r>
          </a:p>
        </p:txBody>
      </p:sp>
      <p:sp>
        <p:nvSpPr>
          <p:cNvPr id="115716" name="Text Box 3"/>
          <p:cNvSpPr txBox="1">
            <a:spLocks noChangeArrowheads="1"/>
          </p:cNvSpPr>
          <p:nvPr/>
        </p:nvSpPr>
        <p:spPr bwMode="auto">
          <a:xfrm>
            <a:off x="1130300" y="2173288"/>
            <a:ext cx="1308100" cy="495300"/>
          </a:xfrm>
          <a:prstGeom prst="rect">
            <a:avLst/>
          </a:prstGeom>
          <a:noFill/>
          <a:ln w="9525">
            <a:noFill/>
            <a:round/>
            <a:headEnd/>
            <a:tailEnd/>
          </a:ln>
        </p:spPr>
        <p:txBody>
          <a:bodyPr lIns="90000" tIns="46800" rIns="90000" bIns="46800">
            <a:spAutoFit/>
          </a:bodyPr>
          <a:lstStyle/>
          <a:p>
            <a:pPr marL="574675" indent="-573088" eaLnBrk="1" hangingPunct="1">
              <a:lnSpc>
                <a:spcPct val="110000"/>
              </a:lnSpc>
              <a:spcBef>
                <a:spcPts val="900"/>
              </a:spcBef>
              <a:buSzPct val="100000"/>
              <a:tabLst>
                <a:tab pos="574675" algn="l"/>
                <a:tab pos="1489075" algn="l"/>
                <a:tab pos="2403475" algn="l"/>
                <a:tab pos="3317875" algn="l"/>
                <a:tab pos="4232275" algn="l"/>
                <a:tab pos="5146675" algn="l"/>
                <a:tab pos="6061075" algn="l"/>
                <a:tab pos="6975475" algn="l"/>
                <a:tab pos="7889875" algn="l"/>
                <a:tab pos="8804275" algn="l"/>
                <a:tab pos="9718675" algn="l"/>
                <a:tab pos="10633075" algn="l"/>
              </a:tabLst>
            </a:pPr>
            <a:r>
              <a:rPr lang="el-GR" altLang="en-US" sz="2400">
                <a:solidFill>
                  <a:srgbClr val="000000"/>
                </a:solidFill>
                <a:latin typeface="Times New Roman" pitchFamily="18" charset="0"/>
                <a:cs typeface="Times New Roman" pitchFamily="18" charset="0"/>
              </a:rPr>
              <a:t>Κόστος</a:t>
            </a:r>
          </a:p>
        </p:txBody>
      </p:sp>
      <p:sp>
        <p:nvSpPr>
          <p:cNvPr id="115717" name="Text Box 4"/>
          <p:cNvSpPr txBox="1">
            <a:spLocks noChangeArrowheads="1"/>
          </p:cNvSpPr>
          <p:nvPr/>
        </p:nvSpPr>
        <p:spPr bwMode="auto">
          <a:xfrm>
            <a:off x="3200400" y="2173288"/>
            <a:ext cx="2209800" cy="495300"/>
          </a:xfrm>
          <a:prstGeom prst="rect">
            <a:avLst/>
          </a:prstGeom>
          <a:noFill/>
          <a:ln w="9525">
            <a:noFill/>
            <a:round/>
            <a:headEnd/>
            <a:tailEnd/>
          </a:ln>
        </p:spPr>
        <p:txBody>
          <a:bodyPr lIns="90000" tIns="46800" rIns="90000" bIns="46800">
            <a:spAutoFit/>
          </a:bodyPr>
          <a:lstStyle/>
          <a:p>
            <a:pPr eaLnBrk="1" hangingPunct="1">
              <a:lnSpc>
                <a:spcPct val="110000"/>
              </a:lnSpc>
              <a:spcBef>
                <a:spcPts val="9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Ωφέλιμη ζωή</a:t>
            </a:r>
          </a:p>
        </p:txBody>
      </p:sp>
      <p:sp>
        <p:nvSpPr>
          <p:cNvPr id="115718" name="Text Box 5"/>
          <p:cNvSpPr txBox="1">
            <a:spLocks noChangeArrowheads="1"/>
          </p:cNvSpPr>
          <p:nvPr/>
        </p:nvSpPr>
        <p:spPr bwMode="auto">
          <a:xfrm>
            <a:off x="5867400" y="2173288"/>
            <a:ext cx="2590800" cy="428625"/>
          </a:xfrm>
          <a:prstGeom prst="rect">
            <a:avLst/>
          </a:prstGeom>
          <a:noFill/>
          <a:ln w="9525">
            <a:noFill/>
            <a:round/>
            <a:headEnd/>
            <a:tailEnd/>
          </a:ln>
        </p:spPr>
        <p:txBody>
          <a:bodyPr lIns="90000" tIns="46800" rIns="90000" bIns="46800">
            <a:spAutoFit/>
          </a:bodyPr>
          <a:lstStyle/>
          <a:p>
            <a:pPr eaLnBrk="1" hangingPunct="1">
              <a:lnSpc>
                <a:spcPct val="110000"/>
              </a:lnSpc>
              <a:spcBef>
                <a:spcPts val="7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Υπολειμματική αξία</a:t>
            </a:r>
          </a:p>
        </p:txBody>
      </p:sp>
      <p:sp>
        <p:nvSpPr>
          <p:cNvPr id="80902" name="Text Box 6"/>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800">
                <a:solidFill>
                  <a:srgbClr val="FFFFFF"/>
                </a:solidFill>
                <a:latin typeface="Times New Roman" pitchFamily="16" charset="0"/>
                <a:ea typeface="+mn-ea"/>
                <a:cs typeface="Times New Roman" pitchFamily="16" charset="0"/>
              </a:rPr>
              <a:t>Αποσβέσεις</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Text Box 1"/>
          <p:cNvSpPr txBox="1">
            <a:spLocks noChangeArrowheads="1"/>
          </p:cNvSpPr>
          <p:nvPr/>
        </p:nvSpPr>
        <p:spPr bwMode="auto">
          <a:xfrm>
            <a:off x="609600" y="1905000"/>
            <a:ext cx="7861300" cy="1300163"/>
          </a:xfrm>
          <a:prstGeom prst="rect">
            <a:avLst/>
          </a:prstGeom>
          <a:noFill/>
          <a:ln w="9525">
            <a:noFill/>
            <a:round/>
            <a:headEnd/>
            <a:tailEnd/>
          </a:ln>
        </p:spPr>
        <p:txBody>
          <a:bodyPr lIns="90000" tIns="46800" rIns="90000" bIns="46800">
            <a:spAutoFit/>
          </a:bodyPr>
          <a:lstStyle/>
          <a:p>
            <a:pPr algn="just" eaLnBrk="1" hangingPunct="1">
              <a:lnSpc>
                <a:spcPct val="120000"/>
              </a:lnSpc>
              <a:spcBef>
                <a:spcPts val="11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Η διοίκηση επιλέγει την μέθοδο που πιστεύει ότι μετρά καλύτερα την συνεισφορά των περιουσιακών στοιχείων της στην ωφέλιμη ζωή τους.</a:t>
            </a:r>
          </a:p>
        </p:txBody>
      </p:sp>
      <p:sp>
        <p:nvSpPr>
          <p:cNvPr id="116739" name="Text Box 2"/>
          <p:cNvSpPr txBox="1">
            <a:spLocks noChangeArrowheads="1"/>
          </p:cNvSpPr>
          <p:nvPr/>
        </p:nvSpPr>
        <p:spPr bwMode="auto">
          <a:xfrm>
            <a:off x="685800" y="1385888"/>
            <a:ext cx="8001000" cy="520700"/>
          </a:xfrm>
          <a:prstGeom prst="rect">
            <a:avLst/>
          </a:prstGeom>
          <a:noFill/>
          <a:ln w="9525">
            <a:noFill/>
            <a:round/>
            <a:headEnd/>
            <a:tailEnd/>
          </a:ln>
        </p:spPr>
        <p:txBody>
          <a:bodyPr lIns="90000" tIns="46800" rIns="90000" bIns="46800">
            <a:spAutoFit/>
          </a:bodyPr>
          <a:lstStyle/>
          <a:p>
            <a:pPr eaLnBrk="1" hangingPunct="1">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a:solidFill>
                  <a:srgbClr val="003B76"/>
                </a:solidFill>
                <a:latin typeface="Times New Roman" pitchFamily="18" charset="0"/>
                <a:cs typeface="Times New Roman" pitchFamily="18" charset="0"/>
              </a:rPr>
              <a:t>Μέθοδοι Απόσβεσης</a:t>
            </a:r>
          </a:p>
        </p:txBody>
      </p:sp>
      <p:sp>
        <p:nvSpPr>
          <p:cNvPr id="116740" name="Text Box 3"/>
          <p:cNvSpPr txBox="1">
            <a:spLocks noChangeArrowheads="1"/>
          </p:cNvSpPr>
          <p:nvPr/>
        </p:nvSpPr>
        <p:spPr bwMode="auto">
          <a:xfrm>
            <a:off x="609600" y="3352800"/>
            <a:ext cx="5334000" cy="1557338"/>
          </a:xfrm>
          <a:prstGeom prst="rect">
            <a:avLst/>
          </a:prstGeom>
          <a:noFill/>
          <a:ln w="9525">
            <a:noFill/>
            <a:round/>
            <a:headEnd/>
            <a:tailEnd/>
          </a:ln>
        </p:spPr>
        <p:txBody>
          <a:bodyPr lIns="90000" tIns="46800" rIns="90000" bIns="46800">
            <a:spAutoFit/>
          </a:bodyPr>
          <a:lstStyle/>
          <a:p>
            <a:pPr marL="512763" indent="-512763" algn="just" eaLnBrk="1" hangingPunct="1">
              <a:buClr>
                <a:srgbClr val="000000"/>
              </a:buClr>
              <a:buSzPct val="100000"/>
              <a:buFont typeface="Times New Roman" pitchFamily="18" charset="0"/>
              <a:buAutoNum type="romanUcPeriod"/>
              <a:tabLst>
                <a:tab pos="512763" algn="l"/>
                <a:tab pos="1427163" algn="l"/>
                <a:tab pos="2341563" algn="l"/>
                <a:tab pos="3255963" algn="l"/>
                <a:tab pos="4170363" algn="l"/>
                <a:tab pos="5084763" algn="l"/>
                <a:tab pos="5999163" algn="l"/>
                <a:tab pos="6913563" algn="l"/>
                <a:tab pos="7827963" algn="l"/>
                <a:tab pos="8742363" algn="l"/>
                <a:tab pos="9656763" algn="l"/>
                <a:tab pos="10571163" algn="l"/>
              </a:tabLst>
            </a:pPr>
            <a:r>
              <a:rPr lang="el-GR" altLang="en-US" sz="2400">
                <a:solidFill>
                  <a:srgbClr val="000000"/>
                </a:solidFill>
                <a:latin typeface="Times New Roman" pitchFamily="18" charset="0"/>
                <a:cs typeface="Times New Roman" pitchFamily="18" charset="0"/>
              </a:rPr>
              <a:t>μέθοδος σταθεράς (γραμμικής) απόσβεσης</a:t>
            </a:r>
          </a:p>
          <a:p>
            <a:pPr marL="512763" indent="-512763" algn="just" eaLnBrk="1" hangingPunct="1">
              <a:buClr>
                <a:srgbClr val="000000"/>
              </a:buClr>
              <a:buSzPct val="100000"/>
              <a:buFont typeface="Times New Roman" pitchFamily="18" charset="0"/>
              <a:buAutoNum type="romanUcPeriod"/>
              <a:tabLst>
                <a:tab pos="512763" algn="l"/>
                <a:tab pos="1427163" algn="l"/>
                <a:tab pos="2341563" algn="l"/>
                <a:tab pos="3255963" algn="l"/>
                <a:tab pos="4170363" algn="l"/>
                <a:tab pos="5084763" algn="l"/>
                <a:tab pos="5999163" algn="l"/>
                <a:tab pos="6913563" algn="l"/>
                <a:tab pos="7827963" algn="l"/>
                <a:tab pos="8742363" algn="l"/>
                <a:tab pos="9656763" algn="l"/>
                <a:tab pos="10571163" algn="l"/>
              </a:tabLst>
            </a:pPr>
            <a:r>
              <a:rPr lang="el-GR" altLang="en-US" sz="2400">
                <a:solidFill>
                  <a:srgbClr val="000000"/>
                </a:solidFill>
                <a:latin typeface="Times New Roman" pitchFamily="18" charset="0"/>
                <a:cs typeface="Times New Roman" pitchFamily="18" charset="0"/>
              </a:rPr>
              <a:t>φθίνουσα μέθοδος</a:t>
            </a:r>
          </a:p>
          <a:p>
            <a:pPr marL="512763" indent="-512763" algn="just" eaLnBrk="1" hangingPunct="1">
              <a:buClr>
                <a:srgbClr val="000000"/>
              </a:buClr>
              <a:buSzPct val="100000"/>
              <a:buFont typeface="Times New Roman" pitchFamily="18" charset="0"/>
              <a:buAutoNum type="romanUcPeriod"/>
              <a:tabLst>
                <a:tab pos="512763" algn="l"/>
                <a:tab pos="1427163" algn="l"/>
                <a:tab pos="2341563" algn="l"/>
                <a:tab pos="3255963" algn="l"/>
                <a:tab pos="4170363" algn="l"/>
                <a:tab pos="5084763" algn="l"/>
                <a:tab pos="5999163" algn="l"/>
                <a:tab pos="6913563" algn="l"/>
                <a:tab pos="7827963" algn="l"/>
                <a:tab pos="8742363" algn="l"/>
                <a:tab pos="9656763" algn="l"/>
                <a:tab pos="10571163" algn="l"/>
              </a:tabLst>
            </a:pPr>
            <a:r>
              <a:rPr lang="el-GR" altLang="en-US" sz="2400">
                <a:solidFill>
                  <a:srgbClr val="000000"/>
                </a:solidFill>
                <a:latin typeface="Times New Roman" pitchFamily="18" charset="0"/>
                <a:cs typeface="Times New Roman" pitchFamily="18" charset="0"/>
              </a:rPr>
              <a:t>μέθοδος των παραγόμενων μονάδων</a:t>
            </a:r>
          </a:p>
        </p:txBody>
      </p:sp>
      <p:pic>
        <p:nvPicPr>
          <p:cNvPr id="116741" name="Picture 4"/>
          <p:cNvPicPr>
            <a:picLocks noChangeAspect="1" noChangeArrowheads="1"/>
          </p:cNvPicPr>
          <p:nvPr/>
        </p:nvPicPr>
        <p:blipFill>
          <a:blip r:embed="rId3"/>
          <a:srcRect/>
          <a:stretch>
            <a:fillRect/>
          </a:stretch>
        </p:blipFill>
        <p:spPr bwMode="auto">
          <a:xfrm>
            <a:off x="5943600" y="3048000"/>
            <a:ext cx="2228850" cy="3276600"/>
          </a:xfrm>
          <a:prstGeom prst="rect">
            <a:avLst/>
          </a:prstGeom>
          <a:noFill/>
          <a:ln w="9525">
            <a:noFill/>
            <a:round/>
            <a:headEnd/>
            <a:tailEnd/>
          </a:ln>
        </p:spPr>
      </p:pic>
      <p:sp>
        <p:nvSpPr>
          <p:cNvPr id="81925" name="Text Box 5"/>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900">
                <a:solidFill>
                  <a:srgbClr val="FFFFFF"/>
                </a:solidFill>
                <a:latin typeface="Times New Roman" pitchFamily="16" charset="0"/>
                <a:ea typeface="+mn-ea"/>
                <a:cs typeface="Times New Roman" pitchFamily="16" charset="0"/>
              </a:rPr>
              <a:t>Λογιστική υλικών πάγιων στοιχείων</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5" name="Text Box 1"/>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800">
                <a:solidFill>
                  <a:srgbClr val="FFFFFF"/>
                </a:solidFill>
                <a:latin typeface="Times New Roman" pitchFamily="16" charset="0"/>
                <a:ea typeface="+mn-ea"/>
                <a:cs typeface="Times New Roman" pitchFamily="16" charset="0"/>
              </a:rPr>
              <a:t>Λογιστική υλικών πάγιων στοιχείων</a:t>
            </a:r>
          </a:p>
        </p:txBody>
      </p:sp>
      <p:sp>
        <p:nvSpPr>
          <p:cNvPr id="117763" name="Text Box 2"/>
          <p:cNvSpPr txBox="1">
            <a:spLocks noChangeArrowheads="1"/>
          </p:cNvSpPr>
          <p:nvPr/>
        </p:nvSpPr>
        <p:spPr bwMode="auto">
          <a:xfrm>
            <a:off x="381000" y="1066800"/>
            <a:ext cx="8142288" cy="2971800"/>
          </a:xfrm>
          <a:prstGeom prst="rect">
            <a:avLst/>
          </a:prstGeom>
          <a:solidFill>
            <a:srgbClr val="FFFFFF"/>
          </a:solidFill>
          <a:ln w="9525">
            <a:noFill/>
            <a:round/>
            <a:headEnd/>
            <a:tailEnd/>
          </a:ln>
        </p:spPr>
        <p:txBody>
          <a:bodyPr lIns="90360" tIns="44280" rIns="90360" bIns="44280"/>
          <a:lstStyle/>
          <a:p>
            <a:pPr algn="just" eaLnBrk="1" hangingPunct="1">
              <a:lnSpc>
                <a:spcPct val="120000"/>
              </a:lnSpc>
              <a:spcBef>
                <a:spcPts val="688"/>
              </a:spcBef>
              <a:buSzPct val="100000"/>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ltLang="en-US" sz="2200">
                <a:solidFill>
                  <a:srgbClr val="800000"/>
                </a:solidFill>
                <a:latin typeface="Times New Roman" pitchFamily="18" charset="0"/>
                <a:cs typeface="Times New Roman" pitchFamily="18" charset="0"/>
              </a:rPr>
              <a:t>Παράδειγμα</a:t>
            </a:r>
            <a:r>
              <a:rPr lang="en-US" altLang="en-US" sz="2200">
                <a:solidFill>
                  <a:srgbClr val="800000"/>
                </a:solidFill>
                <a:latin typeface="Times New Roman" pitchFamily="18" charset="0"/>
                <a:cs typeface="Times New Roman" pitchFamily="18" charset="0"/>
              </a:rPr>
              <a:t>:</a:t>
            </a: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 Η εταιρία Πεντέλη Α.Ε</a:t>
            </a: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αγόρασε ένα μηχάνημα αξίας </a:t>
            </a:r>
            <a:r>
              <a:rPr lang="en-US" altLang="en-US" sz="2200">
                <a:solidFill>
                  <a:srgbClr val="000000"/>
                </a:solidFill>
                <a:latin typeface="Times New Roman" pitchFamily="18" charset="0"/>
                <a:cs typeface="Times New Roman" pitchFamily="18" charset="0"/>
              </a:rPr>
              <a:t>510,000 </a:t>
            </a:r>
            <a:r>
              <a:rPr lang="el-GR" altLang="en-US" sz="2200">
                <a:solidFill>
                  <a:srgbClr val="000000"/>
                </a:solidFill>
                <a:latin typeface="Times New Roman" pitchFamily="18" charset="0"/>
                <a:cs typeface="Times New Roman" pitchFamily="18" charset="0"/>
              </a:rPr>
              <a:t>για το οποίο εκτιμήθηκε ωφέλιμη ζωή 10 ετών με υπολειμματική αξία </a:t>
            </a:r>
            <a:r>
              <a:rPr lang="en-US" altLang="en-US" sz="2200">
                <a:solidFill>
                  <a:srgbClr val="000000"/>
                </a:solidFill>
                <a:latin typeface="Times New Roman" pitchFamily="18" charset="0"/>
                <a:cs typeface="Times New Roman" pitchFamily="18" charset="0"/>
              </a:rPr>
              <a:t>10,000</a:t>
            </a:r>
            <a:r>
              <a:rPr lang="el-GR" altLang="en-US" sz="2200">
                <a:solidFill>
                  <a:srgbClr val="000000"/>
                </a:solidFill>
                <a:latin typeface="Times New Roman" pitchFamily="18" charset="0"/>
                <a:cs typeface="Times New Roman" pitchFamily="18" charset="0"/>
              </a:rPr>
              <a:t>.</a:t>
            </a:r>
          </a:p>
          <a:p>
            <a:pPr algn="just" eaLnBrk="1" hangingPunct="1">
              <a:lnSpc>
                <a:spcPct val="120000"/>
              </a:lnSpc>
              <a:spcBef>
                <a:spcPts val="688"/>
              </a:spcBef>
              <a:buSzPct val="100000"/>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ltLang="en-US" sz="2200">
                <a:solidFill>
                  <a:srgbClr val="000000"/>
                </a:solidFill>
                <a:latin typeface="Times New Roman" pitchFamily="18" charset="0"/>
                <a:cs typeface="Times New Roman" pitchFamily="18" charset="0"/>
              </a:rPr>
              <a:t>Έχουν υπολογισθεί αποσβέσεις για τα 7 έτη με σταθερά μέθοδο</a:t>
            </a:r>
            <a:r>
              <a:rPr lang="en-US" altLang="en-US" sz="2200">
                <a:solidFill>
                  <a:srgbClr val="000000"/>
                </a:solidFill>
                <a:latin typeface="Times New Roman" pitchFamily="18" charset="0"/>
                <a:cs typeface="Times New Roman" pitchFamily="18" charset="0"/>
              </a:rPr>
              <a:t>.</a:t>
            </a:r>
          </a:p>
          <a:p>
            <a:pPr algn="just" eaLnBrk="1" hangingPunct="1">
              <a:lnSpc>
                <a:spcPct val="120000"/>
              </a:lnSpc>
              <a:spcBef>
                <a:spcPts val="688"/>
              </a:spcBef>
              <a:buSzPct val="100000"/>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Το </a:t>
            </a:r>
            <a:r>
              <a:rPr lang="en-US" altLang="en-US" sz="2200">
                <a:solidFill>
                  <a:srgbClr val="000000"/>
                </a:solidFill>
                <a:latin typeface="Times New Roman" pitchFamily="18" charset="0"/>
                <a:cs typeface="Times New Roman" pitchFamily="18" charset="0"/>
              </a:rPr>
              <a:t>2012 (</a:t>
            </a:r>
            <a:r>
              <a:rPr lang="el-GR" altLang="en-US" sz="2200">
                <a:solidFill>
                  <a:srgbClr val="000000"/>
                </a:solidFill>
                <a:latin typeface="Times New Roman" pitchFamily="18" charset="0"/>
                <a:cs typeface="Times New Roman" pitchFamily="18" charset="0"/>
              </a:rPr>
              <a:t>έτος</a:t>
            </a:r>
            <a:r>
              <a:rPr lang="en-US" altLang="en-US" sz="2200">
                <a:solidFill>
                  <a:srgbClr val="000000"/>
                </a:solidFill>
                <a:latin typeface="Times New Roman" pitchFamily="18" charset="0"/>
                <a:cs typeface="Times New Roman" pitchFamily="18" charset="0"/>
              </a:rPr>
              <a:t> 8), </a:t>
            </a:r>
            <a:r>
              <a:rPr lang="el-GR" altLang="en-US" sz="2200">
                <a:solidFill>
                  <a:srgbClr val="000000"/>
                </a:solidFill>
                <a:latin typeface="Times New Roman" pitchFamily="18" charset="0"/>
                <a:cs typeface="Times New Roman" pitchFamily="18" charset="0"/>
              </a:rPr>
              <a:t>αποφασίζεται ότι η εκτιμώμενη ωφέλιμη ζωή θα είναι </a:t>
            </a:r>
            <a:r>
              <a:rPr lang="en-US" altLang="en-US" sz="2200">
                <a:solidFill>
                  <a:srgbClr val="000000"/>
                </a:solidFill>
                <a:latin typeface="Times New Roman" pitchFamily="18" charset="0"/>
                <a:cs typeface="Times New Roman" pitchFamily="18" charset="0"/>
              </a:rPr>
              <a:t>15 </a:t>
            </a:r>
            <a:r>
              <a:rPr lang="el-GR" altLang="en-US" sz="2200">
                <a:solidFill>
                  <a:srgbClr val="000000"/>
                </a:solidFill>
                <a:latin typeface="Times New Roman" pitchFamily="18" charset="0"/>
                <a:cs typeface="Times New Roman" pitchFamily="18" charset="0"/>
              </a:rPr>
              <a:t>έτη με υπολειμματική αξία </a:t>
            </a:r>
            <a:r>
              <a:rPr lang="en-US" altLang="en-US" sz="2200">
                <a:solidFill>
                  <a:srgbClr val="000000"/>
                </a:solidFill>
                <a:latin typeface="Times New Roman" pitchFamily="18" charset="0"/>
                <a:cs typeface="Times New Roman" pitchFamily="18" charset="0"/>
              </a:rPr>
              <a:t>5,000</a:t>
            </a:r>
            <a:r>
              <a:rPr lang="el-GR" altLang="en-US" sz="2200">
                <a:solidFill>
                  <a:srgbClr val="000000"/>
                </a:solidFill>
                <a:latin typeface="Times New Roman" pitchFamily="18" charset="0"/>
                <a:cs typeface="Times New Roman" pitchFamily="18" charset="0"/>
              </a:rPr>
              <a:t>.</a:t>
            </a:r>
          </a:p>
        </p:txBody>
      </p:sp>
      <p:sp>
        <p:nvSpPr>
          <p:cNvPr id="82947" name="Text Box 3"/>
          <p:cNvSpPr txBox="1">
            <a:spLocks noChangeArrowheads="1"/>
          </p:cNvSpPr>
          <p:nvPr/>
        </p:nvSpPr>
        <p:spPr bwMode="auto">
          <a:xfrm>
            <a:off x="6629400" y="4679950"/>
            <a:ext cx="1905000" cy="654050"/>
          </a:xfrm>
          <a:prstGeom prst="rect">
            <a:avLst/>
          </a:prstGeom>
          <a:solidFill>
            <a:srgbClr val="F9EFA5"/>
          </a:solidFill>
          <a:ln w="38160" cap="sq">
            <a:solidFill>
              <a:srgbClr val="000000"/>
            </a:solidFill>
            <a:miter lim="800000"/>
            <a:headEnd/>
            <a:tailEnd/>
          </a:ln>
          <a:effectLst/>
        </p:spPr>
        <p:txBody>
          <a:bodyPr wrap="none" lIns="90000" tIns="4680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a:solidFill>
                  <a:srgbClr val="800000"/>
                </a:solidFill>
                <a:effectLst>
                  <a:outerShdw blurRad="38100" dist="38100" dir="2700000" algn="tl">
                    <a:srgbClr val="000000"/>
                  </a:outerShdw>
                </a:effectLst>
                <a:latin typeface="Times New Roman" pitchFamily="16" charset="0"/>
                <a:ea typeface="+mn-ea"/>
                <a:cs typeface="Times New Roman" pitchFamily="16" charset="0"/>
              </a:rPr>
              <a:t>Δεν απαιτείται</a:t>
            </a:r>
          </a:p>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000">
                <a:solidFill>
                  <a:srgbClr val="800000"/>
                </a:solidFill>
                <a:effectLst>
                  <a:outerShdw blurRad="38100" dist="38100" dir="2700000" algn="tl">
                    <a:srgbClr val="000000"/>
                  </a:outerShdw>
                </a:effectLst>
                <a:latin typeface="Times New Roman" pitchFamily="16" charset="0"/>
                <a:ea typeface="+mn-ea"/>
                <a:cs typeface="Times New Roman" pitchFamily="16" charset="0"/>
              </a:rPr>
              <a:t>εγγραφή</a:t>
            </a:r>
          </a:p>
        </p:txBody>
      </p:sp>
      <p:sp>
        <p:nvSpPr>
          <p:cNvPr id="82948" name="Line 4"/>
          <p:cNvSpPr>
            <a:spLocks noChangeShapeType="1"/>
          </p:cNvSpPr>
          <p:nvPr/>
        </p:nvSpPr>
        <p:spPr bwMode="auto">
          <a:xfrm>
            <a:off x="6705600" y="5715000"/>
            <a:ext cx="1524000" cy="1588"/>
          </a:xfrm>
          <a:prstGeom prst="line">
            <a:avLst/>
          </a:prstGeom>
          <a:noFill/>
          <a:ln w="38160" cap="sq">
            <a:solidFill>
              <a:srgbClr val="800000"/>
            </a:solidFill>
            <a:miter lim="800000"/>
            <a:headEnd/>
            <a:tailEnd type="triangle" w="sm" len="sm"/>
          </a:ln>
        </p:spPr>
        <p:txBody>
          <a:bodyPr/>
          <a:lstStyle/>
          <a:p>
            <a:endParaRPr lang="el-GR"/>
          </a:p>
        </p:txBody>
      </p:sp>
      <p:sp>
        <p:nvSpPr>
          <p:cNvPr id="117766" name="Rectangle 5"/>
          <p:cNvSpPr>
            <a:spLocks noChangeArrowheads="1"/>
          </p:cNvSpPr>
          <p:nvPr/>
        </p:nvSpPr>
        <p:spPr bwMode="auto">
          <a:xfrm>
            <a:off x="533400" y="4038600"/>
            <a:ext cx="5638800" cy="2438400"/>
          </a:xfrm>
          <a:prstGeom prst="rect">
            <a:avLst/>
          </a:prstGeom>
          <a:noFill/>
          <a:ln w="9525">
            <a:noFill/>
            <a:round/>
            <a:headEnd/>
            <a:tailEnd/>
          </a:ln>
        </p:spPr>
        <p:txBody>
          <a:bodyPr lIns="90360" tIns="44280" rIns="90360" bIns="44280"/>
          <a:lstStyle/>
          <a:p>
            <a:pPr eaLnBrk="1" hangingPunct="1">
              <a:lnSpc>
                <a:spcPct val="120000"/>
              </a:lnSpc>
              <a:spcBef>
                <a:spcPts val="1375"/>
              </a:spcBef>
              <a:buSzPct val="75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800000"/>
                </a:solidFill>
                <a:latin typeface="Times New Roman" pitchFamily="18" charset="0"/>
                <a:cs typeface="Times New Roman" pitchFamily="18" charset="0"/>
              </a:rPr>
              <a:t>Ερωτήσεις</a:t>
            </a:r>
            <a:r>
              <a:rPr lang="en-US" altLang="en-US" sz="2200">
                <a:solidFill>
                  <a:srgbClr val="800000"/>
                </a:solidFill>
                <a:latin typeface="Times New Roman" pitchFamily="18" charset="0"/>
                <a:cs typeface="Times New Roman" pitchFamily="18" charset="0"/>
              </a:rPr>
              <a:t>:</a:t>
            </a:r>
          </a:p>
          <a:p>
            <a:pPr marL="685800" lvl="1" indent="-457200" algn="just" eaLnBrk="1" hangingPunct="1">
              <a:lnSpc>
                <a:spcPct val="120000"/>
              </a:lnSpc>
              <a:spcBef>
                <a:spcPts val="688"/>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Ποια είναι η σωστή εγγραφή για τις αποσβέσεις του προηγούμενου έτους</a:t>
            </a:r>
            <a:r>
              <a:rPr lang="en-US" altLang="en-US" sz="2200">
                <a:solidFill>
                  <a:srgbClr val="000000"/>
                </a:solidFill>
                <a:latin typeface="Times New Roman" pitchFamily="18" charset="0"/>
                <a:cs typeface="Times New Roman" pitchFamily="18" charset="0"/>
              </a:rPr>
              <a:t>;</a:t>
            </a:r>
          </a:p>
          <a:p>
            <a:pPr marL="685800" lvl="1" indent="-457200" algn="just" eaLnBrk="1" hangingPunct="1">
              <a:lnSpc>
                <a:spcPct val="120000"/>
              </a:lnSpc>
              <a:spcBef>
                <a:spcPts val="688"/>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200">
                <a:solidFill>
                  <a:srgbClr val="EEECE1"/>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Να υπολογίσετε τις αποσβέσεις για το  </a:t>
            </a:r>
            <a:r>
              <a:rPr lang="en-US" altLang="en-US" sz="2200">
                <a:solidFill>
                  <a:srgbClr val="000000"/>
                </a:solidFill>
                <a:latin typeface="Times New Roman" pitchFamily="18" charset="0"/>
                <a:cs typeface="Times New Roman" pitchFamily="18" charset="0"/>
              </a:rPr>
              <a:t> 2012.</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82947"/>
                                        </p:tgtEl>
                                        <p:attrNameLst>
                                          <p:attrName>style.visibility</p:attrName>
                                        </p:attrNameLst>
                                      </p:cBhvr>
                                      <p:to>
                                        <p:strVal val="visible"/>
                                      </p:to>
                                    </p:set>
                                    <p:animEffect transition="in" filter="wipe(left)">
                                      <p:cBhvr additive="repl">
                                        <p:cTn id="7" dur="500"/>
                                        <p:tgtEl>
                                          <p:spTgt spid="829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additive="repl">
                                        <p:cTn id="11" dur="1" fill="hold">
                                          <p:stCondLst>
                                            <p:cond delay="0"/>
                                          </p:stCondLst>
                                        </p:cTn>
                                        <p:tgtEl>
                                          <p:spTgt spid="82948"/>
                                        </p:tgtEl>
                                        <p:attrNameLst>
                                          <p:attrName>style.visibility</p:attrName>
                                        </p:attrNameLst>
                                      </p:cBhvr>
                                      <p:to>
                                        <p:strVal val="visible"/>
                                      </p:to>
                                    </p:set>
                                    <p:animEffect transition="in" filter="wipe(left)">
                                      <p:cBhvr additive="repl">
                                        <p:cTn id="12" dur="500"/>
                                        <p:tgtEl>
                                          <p:spTgt spid="82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533400" y="373063"/>
            <a:ext cx="8229600" cy="762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Δομή ενός διεθνούς προτύπου</a:t>
            </a:r>
          </a:p>
        </p:txBody>
      </p:sp>
      <p:sp>
        <p:nvSpPr>
          <p:cNvPr id="57347" name="Text Box 2"/>
          <p:cNvSpPr txBox="1">
            <a:spLocks noChangeArrowheads="1"/>
          </p:cNvSpPr>
          <p:nvPr/>
        </p:nvSpPr>
        <p:spPr bwMode="auto">
          <a:xfrm>
            <a:off x="539750" y="1125538"/>
            <a:ext cx="8305800" cy="4745037"/>
          </a:xfrm>
          <a:prstGeom prst="rect">
            <a:avLst/>
          </a:prstGeom>
          <a:noFill/>
          <a:ln w="9525">
            <a:noFill/>
            <a:round/>
            <a:headEnd/>
            <a:tailEnd/>
          </a:ln>
        </p:spPr>
        <p:txBody>
          <a:bodyPr/>
          <a:lstStyle/>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Εισαγωγή </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Στόχοι και σκοπός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Ορισμοί </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Κύριο μέρος του προτύπου</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Ημερομηνία έναρξης ισχύος και μεταβατικές διατάξεις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Επίσημη έγκριση από το </a:t>
            </a:r>
            <a:r>
              <a:rPr lang="en-US" altLang="en-US" sz="2400">
                <a:solidFill>
                  <a:srgbClr val="000000"/>
                </a:solidFill>
                <a:latin typeface="Times New Roman" pitchFamily="18" charset="0"/>
                <a:cs typeface="Times New Roman" pitchFamily="18" charset="0"/>
              </a:rPr>
              <a:t>IASB </a:t>
            </a:r>
            <a:r>
              <a:rPr lang="el-GR" altLang="en-US" sz="2400">
                <a:solidFill>
                  <a:srgbClr val="000000"/>
                </a:solidFill>
                <a:latin typeface="Times New Roman" pitchFamily="18" charset="0"/>
                <a:cs typeface="Times New Roman" pitchFamily="18" charset="0"/>
              </a:rPr>
              <a:t>και απόψεις μειοψηφίας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Βάση για συμπεράσματα</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Οδηγίες εφαρμογής</a:t>
            </a:r>
            <a:r>
              <a:rPr lang="en-US" altLang="en-US" sz="2400">
                <a:solidFill>
                  <a:srgbClr val="000000"/>
                </a:solidFill>
                <a:latin typeface="Times New Roman" pitchFamily="18" charset="0"/>
                <a:cs typeface="Times New Roman" pitchFamily="18" charset="0"/>
              </a:rPr>
              <a:t>/</a:t>
            </a:r>
            <a:r>
              <a:rPr lang="el-GR" altLang="en-US" sz="2400">
                <a:solidFill>
                  <a:srgbClr val="000000"/>
                </a:solidFill>
                <a:latin typeface="Times New Roman" pitchFamily="18" charset="0"/>
                <a:cs typeface="Times New Roman" pitchFamily="18" charset="0"/>
              </a:rPr>
              <a:t>υλοποίησης και/ή παραδείγματα </a:t>
            </a:r>
          </a:p>
        </p:txBody>
      </p:sp>
      <p:sp>
        <p:nvSpPr>
          <p:cNvPr id="57348"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147F82D-8B26-4C40-860B-F30BAE62AA22}"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l-GR"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69" name="Text Box 1"/>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800">
                <a:solidFill>
                  <a:srgbClr val="FFFFFF"/>
                </a:solidFill>
                <a:latin typeface="Times New Roman" pitchFamily="16" charset="0"/>
                <a:ea typeface="+mn-ea"/>
                <a:cs typeface="Times New Roman" pitchFamily="16" charset="0"/>
              </a:rPr>
              <a:t>Λογιστική υλικών πάγιων στοιχείων</a:t>
            </a:r>
          </a:p>
        </p:txBody>
      </p:sp>
      <p:sp>
        <p:nvSpPr>
          <p:cNvPr id="118787" name="Rectangle 2"/>
          <p:cNvSpPr>
            <a:spLocks noChangeArrowheads="1"/>
          </p:cNvSpPr>
          <p:nvPr/>
        </p:nvSpPr>
        <p:spPr bwMode="auto">
          <a:xfrm>
            <a:off x="457200" y="3810000"/>
            <a:ext cx="5943600" cy="2362200"/>
          </a:xfrm>
          <a:prstGeom prst="rect">
            <a:avLst/>
          </a:prstGeom>
          <a:solidFill>
            <a:srgbClr val="FFFFCC"/>
          </a:solidFill>
          <a:ln w="28440" cap="sq">
            <a:solidFill>
              <a:srgbClr val="000000"/>
            </a:solidFill>
            <a:miter lim="800000"/>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83971" name="Text Box 3"/>
          <p:cNvSpPr txBox="1">
            <a:spLocks noChangeArrowheads="1"/>
          </p:cNvSpPr>
          <p:nvPr/>
        </p:nvSpPr>
        <p:spPr bwMode="auto">
          <a:xfrm>
            <a:off x="609600" y="4648200"/>
            <a:ext cx="1676400" cy="428625"/>
          </a:xfrm>
          <a:prstGeom prst="rect">
            <a:avLst/>
          </a:prstGeom>
          <a:noFill/>
          <a:ln w="9525" cap="flat">
            <a:noFill/>
            <a:round/>
            <a:headEnd/>
            <a:tailEnd/>
          </a:ln>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Μηχάνημα</a:t>
            </a:r>
          </a:p>
        </p:txBody>
      </p:sp>
      <p:sp>
        <p:nvSpPr>
          <p:cNvPr id="83972" name="Text Box 4"/>
          <p:cNvSpPr txBox="1">
            <a:spLocks noChangeArrowheads="1"/>
          </p:cNvSpPr>
          <p:nvPr/>
        </p:nvSpPr>
        <p:spPr bwMode="auto">
          <a:xfrm>
            <a:off x="4572000" y="4648200"/>
            <a:ext cx="1676400" cy="428625"/>
          </a:xfrm>
          <a:prstGeom prst="rect">
            <a:avLst/>
          </a:prstGeom>
          <a:noFill/>
          <a:ln w="9525" cap="flat">
            <a:noFill/>
            <a:round/>
            <a:headEnd/>
            <a:tailEnd/>
          </a:ln>
          <a:effectLst/>
        </p:spPr>
        <p:txBody>
          <a:bodyPr lIns="90000" tIns="46800" rIns="90000" bIns="46800">
            <a:spAutoFit/>
          </a:bodyPr>
          <a:lstStyle/>
          <a:p>
            <a:pPr algn="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510,000</a:t>
            </a:r>
          </a:p>
        </p:txBody>
      </p:sp>
      <p:sp>
        <p:nvSpPr>
          <p:cNvPr id="83973" name="Text Box 5"/>
          <p:cNvSpPr txBox="1">
            <a:spLocks noChangeArrowheads="1"/>
          </p:cNvSpPr>
          <p:nvPr/>
        </p:nvSpPr>
        <p:spPr bwMode="auto">
          <a:xfrm>
            <a:off x="533400" y="4267200"/>
            <a:ext cx="3048000" cy="428625"/>
          </a:xfrm>
          <a:prstGeom prst="rect">
            <a:avLst/>
          </a:prstGeom>
          <a:noFill/>
          <a:ln w="9525" cap="flat">
            <a:noFill/>
            <a:round/>
            <a:headEnd/>
            <a:tailEnd/>
          </a:ln>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Πάγια Υλικά Στοιχεία</a:t>
            </a: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a:t>
            </a:r>
          </a:p>
        </p:txBody>
      </p:sp>
      <p:sp>
        <p:nvSpPr>
          <p:cNvPr id="83974" name="Text Box 6"/>
          <p:cNvSpPr txBox="1">
            <a:spLocks noChangeArrowheads="1"/>
          </p:cNvSpPr>
          <p:nvPr/>
        </p:nvSpPr>
        <p:spPr bwMode="auto">
          <a:xfrm>
            <a:off x="609600" y="5029200"/>
            <a:ext cx="4038600" cy="428625"/>
          </a:xfrm>
          <a:prstGeom prst="rect">
            <a:avLst/>
          </a:prstGeom>
          <a:noFill/>
          <a:ln w="9525" cap="flat">
            <a:noFill/>
            <a:round/>
            <a:headEnd/>
            <a:tailEnd/>
          </a:ln>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Συσσ.Αποσβέσεις</a:t>
            </a:r>
          </a:p>
        </p:txBody>
      </p:sp>
      <p:sp>
        <p:nvSpPr>
          <p:cNvPr id="83975" name="Text Box 7"/>
          <p:cNvSpPr txBox="1">
            <a:spLocks noChangeArrowheads="1"/>
          </p:cNvSpPr>
          <p:nvPr/>
        </p:nvSpPr>
        <p:spPr bwMode="auto">
          <a:xfrm>
            <a:off x="4572000" y="5105400"/>
            <a:ext cx="1676400" cy="428625"/>
          </a:xfrm>
          <a:prstGeom prst="rect">
            <a:avLst/>
          </a:prstGeom>
          <a:noFill/>
          <a:ln w="9525" cap="flat">
            <a:noFill/>
            <a:round/>
            <a:headEnd/>
            <a:tailEnd/>
          </a:ln>
          <a:effectLst/>
        </p:spPr>
        <p:txBody>
          <a:bodyPr lIns="90000" tIns="46800" rIns="90000" bIns="46800">
            <a:spAutoFit/>
          </a:bodyPr>
          <a:lstStyle/>
          <a:p>
            <a:pPr algn="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  350,000</a:t>
            </a:r>
          </a:p>
        </p:txBody>
      </p:sp>
      <p:sp>
        <p:nvSpPr>
          <p:cNvPr id="83976" name="Text Box 8"/>
          <p:cNvSpPr txBox="1">
            <a:spLocks noChangeArrowheads="1"/>
          </p:cNvSpPr>
          <p:nvPr/>
        </p:nvSpPr>
        <p:spPr bwMode="auto">
          <a:xfrm>
            <a:off x="609600" y="5486400"/>
            <a:ext cx="4267200" cy="428625"/>
          </a:xfrm>
          <a:prstGeom prst="rect">
            <a:avLst/>
          </a:prstGeom>
          <a:noFill/>
          <a:ln w="9525" cap="flat">
            <a:noFill/>
            <a:round/>
            <a:headEnd/>
            <a:tailEnd/>
          </a:ln>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   </a:t>
            </a:r>
            <a:r>
              <a:rPr lang="el-GR"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Καθαρά Λογιστική Αξία</a:t>
            </a: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 (N</a:t>
            </a:r>
            <a:r>
              <a:rPr lang="el-GR"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Β</a:t>
            </a:r>
            <a:r>
              <a:rPr lang="en-US" sz="2200">
                <a:solidFill>
                  <a:srgbClr val="000000"/>
                </a:solidFill>
                <a:effectLst>
                  <a:outerShdw blurRad="38100" dist="38100" dir="2700000" algn="tl">
                    <a:srgbClr val="C0C0C0"/>
                  </a:outerShdw>
                </a:effectLst>
                <a:latin typeface="Times New Roman" pitchFamily="16" charset="0"/>
                <a:ea typeface="+mn-ea"/>
                <a:cs typeface="Times New Roman" pitchFamily="16" charset="0"/>
              </a:rPr>
              <a:t>V)</a:t>
            </a:r>
          </a:p>
        </p:txBody>
      </p:sp>
      <p:sp>
        <p:nvSpPr>
          <p:cNvPr id="83977" name="Text Box 9"/>
          <p:cNvSpPr txBox="1">
            <a:spLocks noChangeArrowheads="1"/>
          </p:cNvSpPr>
          <p:nvPr/>
        </p:nvSpPr>
        <p:spPr bwMode="auto">
          <a:xfrm>
            <a:off x="609600" y="3810000"/>
            <a:ext cx="4114800" cy="428625"/>
          </a:xfrm>
          <a:prstGeom prst="rect">
            <a:avLst/>
          </a:prstGeom>
          <a:noFill/>
          <a:ln w="9525" cap="flat">
            <a:noFill/>
            <a:round/>
            <a:headEnd/>
            <a:tailEnd/>
          </a:ln>
          <a:effectLst/>
        </p:spPr>
        <p:txBody>
          <a:bodyPr lIns="90000" tIns="46800" rIns="90000" bIns="46800">
            <a:spAutoFit/>
          </a:bodyPr>
          <a:lstStyle/>
          <a:p>
            <a:pPr eaLnBrk="1" hangingPunct="1">
              <a:spcBef>
                <a:spcPts val="125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u="sng">
                <a:solidFill>
                  <a:srgbClr val="000000"/>
                </a:solidFill>
                <a:effectLst>
                  <a:outerShdw blurRad="38100" dist="38100" dir="2700000" algn="tl">
                    <a:srgbClr val="C0C0C0"/>
                  </a:outerShdw>
                </a:effectLst>
                <a:latin typeface="Times New Roman" pitchFamily="16" charset="0"/>
                <a:ea typeface="+mn-ea"/>
                <a:cs typeface="Times New Roman" pitchFamily="16" charset="0"/>
              </a:rPr>
              <a:t>Ισολογισμός </a:t>
            </a:r>
            <a:r>
              <a:rPr lang="en-US" sz="2000">
                <a:solidFill>
                  <a:srgbClr val="000000"/>
                </a:solidFill>
                <a:effectLst>
                  <a:outerShdw blurRad="38100" dist="38100" dir="2700000" algn="tl">
                    <a:srgbClr val="C0C0C0"/>
                  </a:outerShdw>
                </a:effectLst>
                <a:latin typeface="Times New Roman" pitchFamily="16" charset="0"/>
                <a:ea typeface="+mn-ea"/>
                <a:cs typeface="Times New Roman" pitchFamily="16" charset="0"/>
              </a:rPr>
              <a:t>(</a:t>
            </a:r>
            <a:r>
              <a:rPr lang="el-GR" sz="2000">
                <a:solidFill>
                  <a:srgbClr val="000000"/>
                </a:solidFill>
                <a:effectLst>
                  <a:outerShdw blurRad="38100" dist="38100" dir="2700000" algn="tl">
                    <a:srgbClr val="C0C0C0"/>
                  </a:outerShdw>
                </a:effectLst>
                <a:latin typeface="Times New Roman" pitchFamily="16" charset="0"/>
                <a:ea typeface="+mn-ea"/>
                <a:cs typeface="Times New Roman" pitchFamily="16" charset="0"/>
              </a:rPr>
              <a:t>Δεκ</a:t>
            </a:r>
            <a:r>
              <a:rPr lang="en-US" sz="2000">
                <a:solidFill>
                  <a:srgbClr val="000000"/>
                </a:solidFill>
                <a:effectLst>
                  <a:outerShdw blurRad="38100" dist="38100" dir="2700000" algn="tl">
                    <a:srgbClr val="C0C0C0"/>
                  </a:outerShdw>
                </a:effectLst>
                <a:latin typeface="Times New Roman" pitchFamily="16" charset="0"/>
                <a:ea typeface="+mn-ea"/>
                <a:cs typeface="Times New Roman" pitchFamily="16" charset="0"/>
              </a:rPr>
              <a:t>. 31, 2011)</a:t>
            </a:r>
          </a:p>
        </p:txBody>
      </p:sp>
      <p:sp>
        <p:nvSpPr>
          <p:cNvPr id="83978" name="Text Box 10"/>
          <p:cNvSpPr txBox="1">
            <a:spLocks noChangeArrowheads="1"/>
          </p:cNvSpPr>
          <p:nvPr/>
        </p:nvSpPr>
        <p:spPr bwMode="auto">
          <a:xfrm>
            <a:off x="6400800" y="1143000"/>
            <a:ext cx="2209800" cy="441325"/>
          </a:xfrm>
          <a:prstGeom prst="rect">
            <a:avLst/>
          </a:prstGeom>
          <a:solidFill>
            <a:srgbClr val="FFFFFF"/>
          </a:solidFill>
          <a:ln w="12600" cap="sq">
            <a:solidFill>
              <a:srgbClr val="000000"/>
            </a:solidFill>
            <a:miter lim="800000"/>
            <a:headEnd/>
            <a:tailEnd/>
          </a:ln>
          <a:effectLst/>
        </p:spPr>
        <p:txBody>
          <a:bodyPr lIns="90000" tIns="46800" rIns="90000" bIns="46800">
            <a:spAutoFit/>
          </a:bodyPr>
          <a:lstStyle/>
          <a:p>
            <a:pPr eaLnBrk="1" hangingPunct="1">
              <a:lnSpc>
                <a:spcPct val="95000"/>
              </a:lnSpc>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400">
                <a:solidFill>
                  <a:srgbClr val="000000"/>
                </a:solidFill>
                <a:effectLst>
                  <a:outerShdw blurRad="38100" dist="38100" dir="2700000" algn="tl">
                    <a:srgbClr val="C0C0C0"/>
                  </a:outerShdw>
                </a:effectLst>
                <a:latin typeface="Times New Roman" pitchFamily="16" charset="0"/>
                <a:ea typeface="+mn-ea"/>
                <a:cs typeface="Times New Roman" pitchFamily="16" charset="0"/>
              </a:rPr>
              <a:t>Μετά από 7 έτη</a:t>
            </a:r>
          </a:p>
        </p:txBody>
      </p:sp>
      <p:sp>
        <p:nvSpPr>
          <p:cNvPr id="118796" name="Text Box 11"/>
          <p:cNvSpPr txBox="1">
            <a:spLocks noChangeArrowheads="1"/>
          </p:cNvSpPr>
          <p:nvPr/>
        </p:nvSpPr>
        <p:spPr bwMode="auto">
          <a:xfrm>
            <a:off x="609600" y="1395413"/>
            <a:ext cx="4724400" cy="2049462"/>
          </a:xfrm>
          <a:prstGeom prst="rect">
            <a:avLst/>
          </a:prstGeom>
          <a:noFill/>
          <a:ln w="9525">
            <a:noFill/>
            <a:round/>
            <a:headEnd/>
            <a:tailEnd/>
          </a:ln>
        </p:spPr>
        <p:txBody>
          <a:bodyPr lIns="90000" tIns="46800" rIns="90000" bIns="46800">
            <a:spAutoFit/>
          </a:bodyPr>
          <a:lstStyle/>
          <a:p>
            <a:pPr eaLnBrk="1" hangingPunct="1">
              <a:spcBef>
                <a:spcPts val="550"/>
              </a:spcBef>
              <a:buSzPct val="100000"/>
              <a:tabLst>
                <a:tab pos="0" algn="l"/>
                <a:tab pos="4459288"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Κόστος μηχανήματος</a:t>
            </a:r>
            <a:r>
              <a:rPr lang="en-US" altLang="en-US" sz="2200">
                <a:solidFill>
                  <a:srgbClr val="000000"/>
                </a:solidFill>
                <a:latin typeface="Times New Roman" pitchFamily="18" charset="0"/>
                <a:cs typeface="Times New Roman" pitchFamily="18" charset="0"/>
              </a:rPr>
              <a:t>	510,000</a:t>
            </a:r>
          </a:p>
          <a:p>
            <a:pPr eaLnBrk="1" hangingPunct="1">
              <a:spcBef>
                <a:spcPts val="550"/>
              </a:spcBef>
              <a:buSzPct val="100000"/>
              <a:tabLst>
                <a:tab pos="0" algn="l"/>
                <a:tab pos="4459288"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Υπολειμματική αξία</a:t>
            </a:r>
            <a:r>
              <a:rPr lang="en-US" altLang="en-US" sz="2200">
                <a:solidFill>
                  <a:srgbClr val="000000"/>
                </a:solidFill>
                <a:latin typeface="Times New Roman" pitchFamily="18" charset="0"/>
                <a:cs typeface="Times New Roman" pitchFamily="18" charset="0"/>
              </a:rPr>
              <a:t>	           -   10,000</a:t>
            </a:r>
          </a:p>
          <a:p>
            <a:pPr eaLnBrk="1" hangingPunct="1">
              <a:spcBef>
                <a:spcPts val="550"/>
              </a:spcBef>
              <a:buSzPct val="100000"/>
              <a:tabLst>
                <a:tab pos="0" algn="l"/>
                <a:tab pos="4459288"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Βάση υπολ.αποσβέσεων</a:t>
            </a:r>
            <a:r>
              <a:rPr lang="en-US" altLang="en-US" sz="2200">
                <a:solidFill>
                  <a:srgbClr val="000000"/>
                </a:solidFill>
                <a:latin typeface="Times New Roman" pitchFamily="18" charset="0"/>
                <a:cs typeface="Times New Roman" pitchFamily="18" charset="0"/>
              </a:rPr>
              <a:t>	500,000</a:t>
            </a:r>
          </a:p>
          <a:p>
            <a:pPr eaLnBrk="1" hangingPunct="1">
              <a:spcBef>
                <a:spcPts val="550"/>
              </a:spcBef>
              <a:buSzPct val="100000"/>
              <a:tabLst>
                <a:tab pos="0" algn="l"/>
                <a:tab pos="4459288"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Ωφέλιμη ζωή</a:t>
            </a:r>
            <a:r>
              <a:rPr lang="en-US" altLang="en-US" sz="2200">
                <a:solidFill>
                  <a:srgbClr val="000000"/>
                </a:solidFill>
                <a:latin typeface="Times New Roman" pitchFamily="18" charset="0"/>
                <a:cs typeface="Times New Roman" pitchFamily="18" charset="0"/>
              </a:rPr>
              <a:t>(</a:t>
            </a:r>
            <a:r>
              <a:rPr lang="el-GR" altLang="en-US" sz="2200">
                <a:solidFill>
                  <a:srgbClr val="000000"/>
                </a:solidFill>
                <a:latin typeface="Times New Roman" pitchFamily="18" charset="0"/>
                <a:cs typeface="Times New Roman" pitchFamily="18" charset="0"/>
              </a:rPr>
              <a:t>αρχική</a:t>
            </a:r>
            <a:r>
              <a:rPr lang="en-US" altLang="en-US" sz="2200">
                <a:solidFill>
                  <a:srgbClr val="000000"/>
                </a:solidFill>
                <a:latin typeface="Times New Roman" pitchFamily="18" charset="0"/>
                <a:cs typeface="Times New Roman" pitchFamily="18" charset="0"/>
              </a:rPr>
              <a:t>)	    10 </a:t>
            </a:r>
            <a:r>
              <a:rPr lang="el-GR" altLang="en-US" sz="2200">
                <a:solidFill>
                  <a:srgbClr val="000000"/>
                </a:solidFill>
                <a:latin typeface="Times New Roman" pitchFamily="18" charset="0"/>
                <a:cs typeface="Times New Roman" pitchFamily="18" charset="0"/>
              </a:rPr>
              <a:t>έτη</a:t>
            </a:r>
          </a:p>
          <a:p>
            <a:pPr eaLnBrk="1" hangingPunct="1">
              <a:spcBef>
                <a:spcPts val="550"/>
              </a:spcBef>
              <a:buSzPct val="100000"/>
              <a:tabLst>
                <a:tab pos="0" algn="l"/>
                <a:tab pos="4459288"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Ετήσιες Αποσβέσεις</a:t>
            </a:r>
            <a:r>
              <a:rPr lang="en-US" altLang="en-US" sz="2200">
                <a:solidFill>
                  <a:srgbClr val="000000"/>
                </a:solidFill>
                <a:latin typeface="Times New Roman" pitchFamily="18" charset="0"/>
                <a:cs typeface="Times New Roman" pitchFamily="18" charset="0"/>
              </a:rPr>
              <a:t>	     50,000</a:t>
            </a:r>
          </a:p>
        </p:txBody>
      </p:sp>
      <p:sp>
        <p:nvSpPr>
          <p:cNvPr id="118797" name="Text Box 12"/>
          <p:cNvSpPr txBox="1">
            <a:spLocks noChangeArrowheads="1"/>
          </p:cNvSpPr>
          <p:nvPr/>
        </p:nvSpPr>
        <p:spPr bwMode="auto">
          <a:xfrm>
            <a:off x="5334000" y="2995613"/>
            <a:ext cx="33528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200">
                <a:solidFill>
                  <a:srgbClr val="000000"/>
                </a:solidFill>
                <a:latin typeface="Times New Roman" pitchFamily="18" charset="0"/>
                <a:cs typeface="Times New Roman" pitchFamily="18" charset="0"/>
              </a:rPr>
              <a:t>x  7 </a:t>
            </a:r>
            <a:r>
              <a:rPr lang="el-GR" altLang="en-US" sz="2200">
                <a:solidFill>
                  <a:srgbClr val="000000"/>
                </a:solidFill>
                <a:latin typeface="Times New Roman" pitchFamily="18" charset="0"/>
                <a:cs typeface="Times New Roman" pitchFamily="18" charset="0"/>
              </a:rPr>
              <a:t>έτη</a:t>
            </a:r>
            <a:r>
              <a:rPr lang="en-US" altLang="en-US" sz="2200">
                <a:solidFill>
                  <a:srgbClr val="000000"/>
                </a:solidFill>
                <a:latin typeface="Times New Roman" pitchFamily="18" charset="0"/>
                <a:cs typeface="Times New Roman" pitchFamily="18" charset="0"/>
              </a:rPr>
              <a:t>=  </a:t>
            </a:r>
            <a:r>
              <a:rPr lang="en-US" altLang="en-US" sz="2200">
                <a:solidFill>
                  <a:srgbClr val="800000"/>
                </a:solidFill>
                <a:latin typeface="Times New Roman" pitchFamily="18" charset="0"/>
                <a:cs typeface="Times New Roman" pitchFamily="18" charset="0"/>
              </a:rPr>
              <a:t>350,000</a:t>
            </a:r>
            <a:r>
              <a:rPr lang="en-US" altLang="en-US" sz="2200">
                <a:solidFill>
                  <a:srgbClr val="000000"/>
                </a:solidFill>
                <a:latin typeface="Times New Roman" pitchFamily="18" charset="0"/>
                <a:cs typeface="Times New Roman" pitchFamily="18" charset="0"/>
              </a:rPr>
              <a:t> </a:t>
            </a:r>
          </a:p>
        </p:txBody>
      </p:sp>
      <p:sp>
        <p:nvSpPr>
          <p:cNvPr id="83981" name="Text Box 13"/>
          <p:cNvSpPr txBox="1">
            <a:spLocks noChangeArrowheads="1"/>
          </p:cNvSpPr>
          <p:nvPr/>
        </p:nvSpPr>
        <p:spPr bwMode="auto">
          <a:xfrm>
            <a:off x="6553200" y="3789363"/>
            <a:ext cx="2362200" cy="2105025"/>
          </a:xfrm>
          <a:prstGeom prst="rect">
            <a:avLst/>
          </a:prstGeom>
          <a:solidFill>
            <a:srgbClr val="FFFFCC"/>
          </a:solidFill>
          <a:ln w="28440" cap="sq">
            <a:solidFill>
              <a:srgbClr val="000000"/>
            </a:solidFill>
            <a:miter lim="800000"/>
            <a:headEnd/>
            <a:tailEnd/>
          </a:ln>
          <a:effectLst>
            <a:outerShdw dist="107933" dir="2700000" algn="ctr" rotWithShape="0">
              <a:srgbClr val="EEECE1"/>
            </a:outerShdw>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a:solidFill>
                  <a:srgbClr val="000000"/>
                </a:solidFill>
                <a:latin typeface="Times New Roman" pitchFamily="16" charset="0"/>
                <a:ea typeface="+mn-ea"/>
                <a:cs typeface="Times New Roman" pitchFamily="16" charset="0"/>
              </a:rPr>
              <a:t>Πρώτα</a:t>
            </a:r>
            <a:r>
              <a:rPr lang="en-US" sz="2200">
                <a:solidFill>
                  <a:srgbClr val="000000"/>
                </a:solidFill>
                <a:latin typeface="Times New Roman" pitchFamily="16" charset="0"/>
                <a:ea typeface="+mn-ea"/>
                <a:cs typeface="Times New Roman" pitchFamily="16" charset="0"/>
              </a:rPr>
              <a:t>, </a:t>
            </a:r>
            <a:r>
              <a:rPr lang="el-GR" sz="2200">
                <a:solidFill>
                  <a:srgbClr val="000000"/>
                </a:solidFill>
                <a:latin typeface="Times New Roman" pitchFamily="16" charset="0"/>
                <a:ea typeface="+mn-ea"/>
                <a:cs typeface="Times New Roman" pitchFamily="16" charset="0"/>
              </a:rPr>
              <a:t>υπολογίζουμε την λογιστική αξία (</a:t>
            </a:r>
            <a:r>
              <a:rPr lang="en-US" sz="2200">
                <a:solidFill>
                  <a:srgbClr val="000000"/>
                </a:solidFill>
                <a:latin typeface="Times New Roman" pitchFamily="16" charset="0"/>
                <a:ea typeface="+mn-ea"/>
                <a:cs typeface="Times New Roman" pitchFamily="16" charset="0"/>
              </a:rPr>
              <a:t>NBV</a:t>
            </a:r>
            <a:r>
              <a:rPr lang="el-GR" sz="2200">
                <a:solidFill>
                  <a:srgbClr val="000000"/>
                </a:solidFill>
                <a:latin typeface="Times New Roman" pitchFamily="16" charset="0"/>
                <a:ea typeface="+mn-ea"/>
                <a:cs typeface="Times New Roman" pitchFamily="16" charset="0"/>
              </a:rPr>
              <a:t>)</a:t>
            </a:r>
            <a:r>
              <a:rPr lang="en-US" sz="2200">
                <a:solidFill>
                  <a:srgbClr val="000000"/>
                </a:solidFill>
                <a:latin typeface="Times New Roman" pitchFamily="16" charset="0"/>
                <a:ea typeface="+mn-ea"/>
                <a:cs typeface="Times New Roman" pitchFamily="16" charset="0"/>
              </a:rPr>
              <a:t> </a:t>
            </a:r>
            <a:r>
              <a:rPr lang="el-GR" sz="2200">
                <a:solidFill>
                  <a:srgbClr val="000000"/>
                </a:solidFill>
                <a:latin typeface="Times New Roman" pitchFamily="16" charset="0"/>
                <a:ea typeface="+mn-ea"/>
                <a:cs typeface="Times New Roman" pitchFamily="16" charset="0"/>
              </a:rPr>
              <a:t>κατά την ημέρα της αλλαγής της εκτίμησης</a:t>
            </a:r>
            <a:r>
              <a:rPr lang="en-US" sz="2200">
                <a:solidFill>
                  <a:srgbClr val="000000"/>
                </a:solidFill>
                <a:latin typeface="Times New Roman" pitchFamily="16" charset="0"/>
                <a:ea typeface="+mn-ea"/>
                <a:cs typeface="Times New Roman" pitchFamily="16" charset="0"/>
              </a:rPr>
              <a:t>.</a:t>
            </a:r>
          </a:p>
        </p:txBody>
      </p:sp>
      <p:sp>
        <p:nvSpPr>
          <p:cNvPr id="118799" name="Freeform 14"/>
          <p:cNvSpPr>
            <a:spLocks noChangeArrowheads="1"/>
          </p:cNvSpPr>
          <p:nvPr/>
        </p:nvSpPr>
        <p:spPr bwMode="auto">
          <a:xfrm>
            <a:off x="3962400" y="3021013"/>
            <a:ext cx="1204913" cy="1587"/>
          </a:xfrm>
          <a:custGeom>
            <a:avLst/>
            <a:gdLst>
              <a:gd name="T0" fmla="*/ 0 w 759"/>
              <a:gd name="T1" fmla="*/ 0 h 1"/>
              <a:gd name="T2" fmla="*/ 2147483647 w 759"/>
              <a:gd name="T3" fmla="*/ 0 h 1"/>
              <a:gd name="T4" fmla="*/ 0 60000 65536"/>
              <a:gd name="T5" fmla="*/ 0 60000 65536"/>
              <a:gd name="T6" fmla="*/ 0 w 759"/>
              <a:gd name="T7" fmla="*/ 0 h 1"/>
              <a:gd name="T8" fmla="*/ 759 w 759"/>
              <a:gd name="T9" fmla="*/ 1 h 1"/>
            </a:gdLst>
            <a:ahLst/>
            <a:cxnLst>
              <a:cxn ang="T4">
                <a:pos x="T0" y="T1"/>
              </a:cxn>
              <a:cxn ang="T5">
                <a:pos x="T2" y="T3"/>
              </a:cxn>
            </a:cxnLst>
            <a:rect l="T6" t="T7" r="T8" b="T9"/>
            <a:pathLst>
              <a:path w="759" h="1">
                <a:moveTo>
                  <a:pt x="0" y="0"/>
                </a:moveTo>
                <a:lnTo>
                  <a:pt x="759" y="0"/>
                </a:lnTo>
              </a:path>
            </a:pathLst>
          </a:custGeom>
          <a:noFill/>
          <a:ln w="28440" cap="sq">
            <a:solidFill>
              <a:srgbClr val="000000"/>
            </a:solidFill>
            <a:round/>
            <a:headEnd/>
            <a:tailEnd/>
          </a:ln>
        </p:spPr>
        <p:txBody>
          <a:bodyPr wrap="none" anchor="ctr"/>
          <a:lstStyle/>
          <a:p>
            <a:endParaRPr lang="el-GR"/>
          </a:p>
        </p:txBody>
      </p:sp>
      <p:sp>
        <p:nvSpPr>
          <p:cNvPr id="118800" name="Line 15"/>
          <p:cNvSpPr>
            <a:spLocks noChangeShapeType="1"/>
          </p:cNvSpPr>
          <p:nvPr/>
        </p:nvSpPr>
        <p:spPr bwMode="auto">
          <a:xfrm>
            <a:off x="3962400" y="2209800"/>
            <a:ext cx="1219200" cy="1588"/>
          </a:xfrm>
          <a:prstGeom prst="line">
            <a:avLst/>
          </a:prstGeom>
          <a:noFill/>
          <a:ln w="28440" cap="sq">
            <a:solidFill>
              <a:srgbClr val="000000"/>
            </a:solidFill>
            <a:miter lim="800000"/>
            <a:headEnd/>
            <a:tailEnd/>
          </a:ln>
        </p:spPr>
        <p:txBody>
          <a:bodyPr/>
          <a:lstStyle/>
          <a:p>
            <a:endParaRPr lang="el-GR"/>
          </a:p>
        </p:txBody>
      </p:sp>
      <p:sp>
        <p:nvSpPr>
          <p:cNvPr id="118801" name="Freeform 16"/>
          <p:cNvSpPr>
            <a:spLocks noChangeArrowheads="1"/>
          </p:cNvSpPr>
          <p:nvPr/>
        </p:nvSpPr>
        <p:spPr bwMode="auto">
          <a:xfrm>
            <a:off x="3962400" y="3427413"/>
            <a:ext cx="1204913" cy="1587"/>
          </a:xfrm>
          <a:custGeom>
            <a:avLst/>
            <a:gdLst>
              <a:gd name="T0" fmla="*/ 0 w 759"/>
              <a:gd name="T1" fmla="*/ 0 h 1"/>
              <a:gd name="T2" fmla="*/ 2147483647 w 759"/>
              <a:gd name="T3" fmla="*/ 0 h 1"/>
              <a:gd name="T4" fmla="*/ 0 60000 65536"/>
              <a:gd name="T5" fmla="*/ 0 60000 65536"/>
              <a:gd name="T6" fmla="*/ 0 w 759"/>
              <a:gd name="T7" fmla="*/ 0 h 1"/>
              <a:gd name="T8" fmla="*/ 759 w 759"/>
              <a:gd name="T9" fmla="*/ 1 h 1"/>
            </a:gdLst>
            <a:ahLst/>
            <a:cxnLst>
              <a:cxn ang="T4">
                <a:pos x="T0" y="T1"/>
              </a:cxn>
              <a:cxn ang="T5">
                <a:pos x="T2" y="T3"/>
              </a:cxn>
            </a:cxnLst>
            <a:rect l="T6" t="T7" r="T8" b="T9"/>
            <a:pathLst>
              <a:path w="759" h="1">
                <a:moveTo>
                  <a:pt x="0" y="0"/>
                </a:moveTo>
                <a:lnTo>
                  <a:pt x="759" y="0"/>
                </a:lnTo>
              </a:path>
            </a:pathLst>
          </a:custGeom>
          <a:noFill/>
          <a:ln w="28440" cap="sq">
            <a:solidFill>
              <a:srgbClr val="000000"/>
            </a:solidFill>
            <a:round/>
            <a:headEnd/>
            <a:tailEnd/>
          </a:ln>
        </p:spPr>
        <p:txBody>
          <a:bodyPr wrap="none" anchor="ctr"/>
          <a:lstStyle/>
          <a:p>
            <a:endParaRPr lang="el-GR"/>
          </a:p>
        </p:txBody>
      </p:sp>
      <p:sp>
        <p:nvSpPr>
          <p:cNvPr id="118802" name="Freeform 17"/>
          <p:cNvSpPr>
            <a:spLocks noChangeArrowheads="1"/>
          </p:cNvSpPr>
          <p:nvPr/>
        </p:nvSpPr>
        <p:spPr bwMode="auto">
          <a:xfrm>
            <a:off x="3962400" y="3503613"/>
            <a:ext cx="1204913" cy="1587"/>
          </a:xfrm>
          <a:custGeom>
            <a:avLst/>
            <a:gdLst>
              <a:gd name="T0" fmla="*/ 0 w 759"/>
              <a:gd name="T1" fmla="*/ 0 h 1"/>
              <a:gd name="T2" fmla="*/ 2147483647 w 759"/>
              <a:gd name="T3" fmla="*/ 0 h 1"/>
              <a:gd name="T4" fmla="*/ 0 60000 65536"/>
              <a:gd name="T5" fmla="*/ 0 60000 65536"/>
              <a:gd name="T6" fmla="*/ 0 w 759"/>
              <a:gd name="T7" fmla="*/ 0 h 1"/>
              <a:gd name="T8" fmla="*/ 759 w 759"/>
              <a:gd name="T9" fmla="*/ 1 h 1"/>
            </a:gdLst>
            <a:ahLst/>
            <a:cxnLst>
              <a:cxn ang="T4">
                <a:pos x="T0" y="T1"/>
              </a:cxn>
              <a:cxn ang="T5">
                <a:pos x="T2" y="T3"/>
              </a:cxn>
            </a:cxnLst>
            <a:rect l="T6" t="T7" r="T8" b="T9"/>
            <a:pathLst>
              <a:path w="759" h="1">
                <a:moveTo>
                  <a:pt x="0" y="0"/>
                </a:moveTo>
                <a:lnTo>
                  <a:pt x="759" y="0"/>
                </a:lnTo>
              </a:path>
            </a:pathLst>
          </a:custGeom>
          <a:noFill/>
          <a:ln w="28440" cap="sq">
            <a:solidFill>
              <a:srgbClr val="000000"/>
            </a:solidFill>
            <a:round/>
            <a:headEnd/>
            <a:tailEnd/>
          </a:ln>
        </p:spPr>
        <p:txBody>
          <a:bodyPr wrap="none" anchor="ctr"/>
          <a:lstStyle/>
          <a:p>
            <a:endParaRPr lang="el-GR"/>
          </a:p>
        </p:txBody>
      </p:sp>
      <p:sp>
        <p:nvSpPr>
          <p:cNvPr id="83986" name="Text Box 18"/>
          <p:cNvSpPr txBox="1">
            <a:spLocks noChangeArrowheads="1"/>
          </p:cNvSpPr>
          <p:nvPr/>
        </p:nvSpPr>
        <p:spPr bwMode="auto">
          <a:xfrm>
            <a:off x="4648200" y="5516563"/>
            <a:ext cx="1676400" cy="428625"/>
          </a:xfrm>
          <a:prstGeom prst="rect">
            <a:avLst/>
          </a:prstGeom>
          <a:solidFill>
            <a:srgbClr val="FFFFCC"/>
          </a:solidFill>
          <a:ln w="9525" cap="flat">
            <a:noFill/>
            <a:round/>
            <a:headEnd/>
            <a:tailEnd/>
          </a:ln>
          <a:effectLst/>
        </p:spPr>
        <p:txBody>
          <a:bodyPr lIns="90000" tIns="46800" rIns="90000" bIns="46800">
            <a:spAutoFit/>
          </a:bodyPr>
          <a:lstStyle/>
          <a:p>
            <a:pPr algn="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200">
                <a:solidFill>
                  <a:srgbClr val="800000"/>
                </a:solidFill>
                <a:effectLst>
                  <a:outerShdw blurRad="38100" dist="38100" dir="2700000" algn="tl">
                    <a:srgbClr val="000000"/>
                  </a:outerShdw>
                </a:effectLst>
                <a:latin typeface="Times New Roman" pitchFamily="16" charset="0"/>
                <a:ea typeface="+mn-ea"/>
                <a:cs typeface="Times New Roman" pitchFamily="16" charset="0"/>
              </a:rPr>
              <a:t>160,000</a:t>
            </a:r>
          </a:p>
        </p:txBody>
      </p:sp>
      <p:sp>
        <p:nvSpPr>
          <p:cNvPr id="118804" name="Freeform 19"/>
          <p:cNvSpPr>
            <a:spLocks noChangeArrowheads="1"/>
          </p:cNvSpPr>
          <p:nvPr/>
        </p:nvSpPr>
        <p:spPr bwMode="auto">
          <a:xfrm>
            <a:off x="5029200" y="5486400"/>
            <a:ext cx="1204913" cy="1588"/>
          </a:xfrm>
          <a:custGeom>
            <a:avLst/>
            <a:gdLst>
              <a:gd name="T0" fmla="*/ 0 w 759"/>
              <a:gd name="T1" fmla="*/ 0 h 1"/>
              <a:gd name="T2" fmla="*/ 2147483647 w 759"/>
              <a:gd name="T3" fmla="*/ 0 h 1"/>
              <a:gd name="T4" fmla="*/ 0 60000 65536"/>
              <a:gd name="T5" fmla="*/ 0 60000 65536"/>
              <a:gd name="T6" fmla="*/ 0 w 759"/>
              <a:gd name="T7" fmla="*/ 0 h 1"/>
              <a:gd name="T8" fmla="*/ 759 w 759"/>
              <a:gd name="T9" fmla="*/ 1 h 1"/>
            </a:gdLst>
            <a:ahLst/>
            <a:cxnLst>
              <a:cxn ang="T4">
                <a:pos x="T0" y="T1"/>
              </a:cxn>
              <a:cxn ang="T5">
                <a:pos x="T2" y="T3"/>
              </a:cxn>
            </a:cxnLst>
            <a:rect l="T6" t="T7" r="T8" b="T9"/>
            <a:pathLst>
              <a:path w="759" h="1">
                <a:moveTo>
                  <a:pt x="0" y="0"/>
                </a:moveTo>
                <a:lnTo>
                  <a:pt x="759" y="0"/>
                </a:lnTo>
              </a:path>
            </a:pathLst>
          </a:custGeom>
          <a:noFill/>
          <a:ln w="28440" cap="sq">
            <a:solidFill>
              <a:srgbClr val="000000"/>
            </a:solidFill>
            <a:round/>
            <a:headEnd/>
            <a:tailEnd/>
          </a:ln>
        </p:spPr>
        <p:txBody>
          <a:bodyPr wrap="none" anchor="ctr"/>
          <a:lstStyle/>
          <a:p>
            <a:endParaRPr lang="el-GR"/>
          </a:p>
        </p:txBody>
      </p:sp>
      <p:sp>
        <p:nvSpPr>
          <p:cNvPr id="118805" name="Freeform 20"/>
          <p:cNvSpPr>
            <a:spLocks noChangeArrowheads="1"/>
          </p:cNvSpPr>
          <p:nvPr/>
        </p:nvSpPr>
        <p:spPr bwMode="auto">
          <a:xfrm>
            <a:off x="5029200" y="5942013"/>
            <a:ext cx="1204913" cy="1587"/>
          </a:xfrm>
          <a:custGeom>
            <a:avLst/>
            <a:gdLst>
              <a:gd name="T0" fmla="*/ 0 w 759"/>
              <a:gd name="T1" fmla="*/ 0 h 1"/>
              <a:gd name="T2" fmla="*/ 2147483647 w 759"/>
              <a:gd name="T3" fmla="*/ 0 h 1"/>
              <a:gd name="T4" fmla="*/ 0 60000 65536"/>
              <a:gd name="T5" fmla="*/ 0 60000 65536"/>
              <a:gd name="T6" fmla="*/ 0 w 759"/>
              <a:gd name="T7" fmla="*/ 0 h 1"/>
              <a:gd name="T8" fmla="*/ 759 w 759"/>
              <a:gd name="T9" fmla="*/ 1 h 1"/>
            </a:gdLst>
            <a:ahLst/>
            <a:cxnLst>
              <a:cxn ang="T4">
                <a:pos x="T0" y="T1"/>
              </a:cxn>
              <a:cxn ang="T5">
                <a:pos x="T2" y="T3"/>
              </a:cxn>
            </a:cxnLst>
            <a:rect l="T6" t="T7" r="T8" b="T9"/>
            <a:pathLst>
              <a:path w="759" h="1">
                <a:moveTo>
                  <a:pt x="0" y="0"/>
                </a:moveTo>
                <a:lnTo>
                  <a:pt x="759" y="0"/>
                </a:lnTo>
              </a:path>
            </a:pathLst>
          </a:custGeom>
          <a:noFill/>
          <a:ln w="28440" cap="sq">
            <a:solidFill>
              <a:srgbClr val="000000"/>
            </a:solidFill>
            <a:round/>
            <a:headEnd/>
            <a:tailEnd/>
          </a:ln>
        </p:spPr>
        <p:txBody>
          <a:bodyPr wrap="none" anchor="ctr"/>
          <a:lstStyle/>
          <a:p>
            <a:endParaRPr lang="el-G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3" name="Text Box 1"/>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900">
                <a:solidFill>
                  <a:srgbClr val="FFFFFF"/>
                </a:solidFill>
                <a:latin typeface="Times New Roman" pitchFamily="16" charset="0"/>
                <a:ea typeface="+mn-ea"/>
                <a:cs typeface="Times New Roman" pitchFamily="16" charset="0"/>
              </a:rPr>
              <a:t>Λογιστική υλικών πάγιων στοιχείων</a:t>
            </a:r>
          </a:p>
        </p:txBody>
      </p:sp>
      <p:sp>
        <p:nvSpPr>
          <p:cNvPr id="119811" name="Rectangle 2"/>
          <p:cNvSpPr>
            <a:spLocks noChangeArrowheads="1"/>
          </p:cNvSpPr>
          <p:nvPr/>
        </p:nvSpPr>
        <p:spPr bwMode="auto">
          <a:xfrm>
            <a:off x="609600" y="4343400"/>
            <a:ext cx="8001000" cy="1828800"/>
          </a:xfrm>
          <a:prstGeom prst="rect">
            <a:avLst/>
          </a:prstGeom>
          <a:solidFill>
            <a:srgbClr val="FFFFCC"/>
          </a:solidFill>
          <a:ln w="28440" cap="sq">
            <a:solidFill>
              <a:srgbClr val="000000"/>
            </a:solidFill>
            <a:miter lim="800000"/>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119812" name="Text Box 3"/>
          <p:cNvSpPr txBox="1">
            <a:spLocks noChangeArrowheads="1"/>
          </p:cNvSpPr>
          <p:nvPr/>
        </p:nvSpPr>
        <p:spPr bwMode="auto">
          <a:xfrm>
            <a:off x="609600" y="1395413"/>
            <a:ext cx="5029200" cy="2227262"/>
          </a:xfrm>
          <a:prstGeom prst="rect">
            <a:avLst/>
          </a:prstGeom>
          <a:noFill/>
          <a:ln w="9525">
            <a:noFill/>
            <a:round/>
            <a:headEnd/>
            <a:tailEnd/>
          </a:ln>
        </p:spPr>
        <p:txBody>
          <a:bodyPr lIns="90000" tIns="46800" rIns="90000" bIns="46800">
            <a:spAutoFit/>
          </a:bodyPr>
          <a:lstStyle/>
          <a:p>
            <a:pPr eaLnBrk="1" hangingPunct="1">
              <a:spcBef>
                <a:spcPts val="600"/>
              </a:spcBef>
              <a:buSzPct val="100000"/>
              <a:tabLst>
                <a:tab pos="0" algn="l"/>
                <a:tab pos="4805363" algn="r"/>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Λογιστική αξία 	</a:t>
            </a:r>
            <a:r>
              <a:rPr lang="en-US" altLang="en-US" sz="2400">
                <a:solidFill>
                  <a:srgbClr val="800000"/>
                </a:solidFill>
                <a:latin typeface="Times New Roman" pitchFamily="18" charset="0"/>
                <a:cs typeface="Times New Roman" pitchFamily="18" charset="0"/>
              </a:rPr>
              <a:t>160,000</a:t>
            </a:r>
          </a:p>
          <a:p>
            <a:pPr eaLnBrk="1" hangingPunct="1">
              <a:spcBef>
                <a:spcPts val="600"/>
              </a:spcBef>
              <a:buSzPct val="100000"/>
              <a:tabLst>
                <a:tab pos="0" algn="l"/>
                <a:tab pos="4805363" algn="r"/>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Υπολειμματική αξία </a:t>
            </a:r>
            <a:r>
              <a:rPr lang="en-US" altLang="en-US" sz="2400">
                <a:solidFill>
                  <a:srgbClr val="000000"/>
                </a:solidFill>
                <a:latin typeface="Times New Roman" pitchFamily="18" charset="0"/>
                <a:cs typeface="Times New Roman" pitchFamily="18" charset="0"/>
              </a:rPr>
              <a:t>(</a:t>
            </a:r>
            <a:r>
              <a:rPr lang="el-GR" altLang="en-US" sz="2400">
                <a:solidFill>
                  <a:srgbClr val="000000"/>
                </a:solidFill>
                <a:latin typeface="Times New Roman" pitchFamily="18" charset="0"/>
                <a:cs typeface="Times New Roman" pitchFamily="18" charset="0"/>
              </a:rPr>
              <a:t>νέα</a:t>
            </a:r>
            <a:r>
              <a:rPr lang="en-US" altLang="en-US" sz="2400">
                <a:solidFill>
                  <a:srgbClr val="000000"/>
                </a:solidFill>
                <a:latin typeface="Times New Roman" pitchFamily="18" charset="0"/>
                <a:cs typeface="Times New Roman" pitchFamily="18" charset="0"/>
              </a:rPr>
              <a:t>)        	5,000</a:t>
            </a:r>
          </a:p>
          <a:p>
            <a:pPr eaLnBrk="1" hangingPunct="1">
              <a:spcBef>
                <a:spcPts val="600"/>
              </a:spcBef>
              <a:buSzPct val="100000"/>
              <a:tabLst>
                <a:tab pos="0" algn="l"/>
                <a:tab pos="4805363" algn="r"/>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Βάση αποσβέσεων</a:t>
            </a:r>
            <a:r>
              <a:rPr lang="en-US" altLang="en-US" sz="2400">
                <a:solidFill>
                  <a:srgbClr val="000000"/>
                </a:solidFill>
                <a:latin typeface="Times New Roman" pitchFamily="18" charset="0"/>
                <a:cs typeface="Times New Roman" pitchFamily="18" charset="0"/>
              </a:rPr>
              <a:t>	155,000</a:t>
            </a:r>
          </a:p>
          <a:p>
            <a:pPr eaLnBrk="1" hangingPunct="1">
              <a:spcBef>
                <a:spcPts val="600"/>
              </a:spcBef>
              <a:buSzPct val="100000"/>
              <a:tabLst>
                <a:tab pos="0" algn="l"/>
                <a:tab pos="4805363" algn="r"/>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Υπόλοιπη ωφέλιμη ζωή	</a:t>
            </a:r>
            <a:r>
              <a:rPr lang="en-US" altLang="en-US" sz="2400">
                <a:solidFill>
                  <a:srgbClr val="000000"/>
                </a:solidFill>
                <a:latin typeface="Times New Roman" pitchFamily="18" charset="0"/>
                <a:cs typeface="Times New Roman" pitchFamily="18" charset="0"/>
              </a:rPr>
              <a:t>    8 </a:t>
            </a:r>
            <a:r>
              <a:rPr lang="el-GR" altLang="en-US" sz="2400">
                <a:solidFill>
                  <a:srgbClr val="000000"/>
                </a:solidFill>
                <a:latin typeface="Times New Roman" pitchFamily="18" charset="0"/>
                <a:cs typeface="Times New Roman" pitchFamily="18" charset="0"/>
              </a:rPr>
              <a:t>έτη</a:t>
            </a:r>
          </a:p>
          <a:p>
            <a:pPr eaLnBrk="1" hangingPunct="1">
              <a:spcBef>
                <a:spcPts val="600"/>
              </a:spcBef>
              <a:buSzPct val="100000"/>
              <a:tabLst>
                <a:tab pos="0" algn="l"/>
                <a:tab pos="4805363" algn="r"/>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Ετήσιες Αποσβέσεις</a:t>
            </a:r>
            <a:r>
              <a:rPr lang="en-US" altLang="en-US" sz="2400">
                <a:solidFill>
                  <a:srgbClr val="000000"/>
                </a:solidFill>
                <a:latin typeface="Times New Roman" pitchFamily="18" charset="0"/>
                <a:cs typeface="Times New Roman" pitchFamily="18" charset="0"/>
              </a:rPr>
              <a:t>    </a:t>
            </a:r>
            <a:r>
              <a:rPr lang="el-GR" altLang="en-US" sz="2400">
                <a:solidFill>
                  <a:srgbClr val="000000"/>
                </a:solidFill>
                <a:latin typeface="Times New Roman" pitchFamily="18" charset="0"/>
                <a:cs typeface="Times New Roman" pitchFamily="18" charset="0"/>
              </a:rPr>
              <a:t>	</a:t>
            </a:r>
            <a:r>
              <a:rPr lang="en-US" altLang="en-US" sz="2400">
                <a:solidFill>
                  <a:srgbClr val="800000"/>
                </a:solidFill>
                <a:latin typeface="Times New Roman" pitchFamily="18" charset="0"/>
                <a:cs typeface="Times New Roman" pitchFamily="18" charset="0"/>
              </a:rPr>
              <a:t>  19,375</a:t>
            </a:r>
          </a:p>
        </p:txBody>
      </p:sp>
      <p:sp>
        <p:nvSpPr>
          <p:cNvPr id="84996" name="Text Box 4"/>
          <p:cNvSpPr txBox="1">
            <a:spLocks noChangeArrowheads="1"/>
          </p:cNvSpPr>
          <p:nvPr/>
        </p:nvSpPr>
        <p:spPr bwMode="auto">
          <a:xfrm>
            <a:off x="5943600" y="2438400"/>
            <a:ext cx="2819400" cy="1100138"/>
          </a:xfrm>
          <a:prstGeom prst="rect">
            <a:avLst/>
          </a:prstGeom>
          <a:solidFill>
            <a:srgbClr val="FFFFCC"/>
          </a:solidFill>
          <a:ln w="28440" cap="sq">
            <a:solidFill>
              <a:srgbClr val="000000"/>
            </a:solidFill>
            <a:miter lim="800000"/>
            <a:headEnd/>
            <a:tailEnd/>
          </a:ln>
          <a:effectLst>
            <a:outerShdw dist="107933" dir="2700000" algn="ctr" rotWithShape="0">
              <a:srgbClr val="EEECE1"/>
            </a:outerShdw>
          </a:effectLst>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200">
                <a:solidFill>
                  <a:srgbClr val="000000"/>
                </a:solidFill>
                <a:latin typeface="Times New Roman" pitchFamily="16" charset="0"/>
                <a:ea typeface="+mn-ea"/>
                <a:cs typeface="Times New Roman" pitchFamily="16" charset="0"/>
              </a:rPr>
              <a:t>Υπολογισμός Αποσβέσεων για το 2012</a:t>
            </a:r>
          </a:p>
        </p:txBody>
      </p:sp>
      <p:sp>
        <p:nvSpPr>
          <p:cNvPr id="119814" name="Line 5"/>
          <p:cNvSpPr>
            <a:spLocks noChangeShapeType="1"/>
          </p:cNvSpPr>
          <p:nvPr/>
        </p:nvSpPr>
        <p:spPr bwMode="auto">
          <a:xfrm>
            <a:off x="4191000" y="2286000"/>
            <a:ext cx="1371600" cy="1588"/>
          </a:xfrm>
          <a:prstGeom prst="line">
            <a:avLst/>
          </a:prstGeom>
          <a:noFill/>
          <a:ln w="28440" cap="sq">
            <a:solidFill>
              <a:srgbClr val="000000"/>
            </a:solidFill>
            <a:miter lim="800000"/>
            <a:headEnd/>
            <a:tailEnd/>
          </a:ln>
        </p:spPr>
        <p:txBody>
          <a:bodyPr/>
          <a:lstStyle/>
          <a:p>
            <a:endParaRPr lang="el-GR"/>
          </a:p>
        </p:txBody>
      </p:sp>
      <p:sp>
        <p:nvSpPr>
          <p:cNvPr id="84998" name="Text Box 6"/>
          <p:cNvSpPr txBox="1">
            <a:spLocks noChangeArrowheads="1"/>
          </p:cNvSpPr>
          <p:nvPr/>
        </p:nvSpPr>
        <p:spPr bwMode="auto">
          <a:xfrm>
            <a:off x="1219200" y="4860925"/>
            <a:ext cx="6858000" cy="939800"/>
          </a:xfrm>
          <a:prstGeom prst="rect">
            <a:avLst/>
          </a:prstGeom>
          <a:noFill/>
          <a:ln w="9525">
            <a:noFill/>
            <a:round/>
            <a:headEnd/>
            <a:tailEnd/>
          </a:ln>
        </p:spPr>
        <p:txBody>
          <a:bodyPr lIns="90000" tIns="46800" rIns="90000" bIns="46800">
            <a:spAutoFit/>
          </a:bodyPr>
          <a:lstStyle/>
          <a:p>
            <a:pPr marL="457200" indent="-455613" eaLnBrk="1" hangingPunct="1">
              <a:spcBef>
                <a:spcPts val="900"/>
              </a:spcBef>
              <a:buSzPct val="100000"/>
              <a:tabLst>
                <a:tab pos="457200" algn="l"/>
                <a:tab pos="5373688" algn="r"/>
                <a:tab pos="6634163" algn="r"/>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Αποσβέσεις</a:t>
            </a:r>
            <a:r>
              <a:rPr lang="en-US" altLang="en-US" sz="2400">
                <a:solidFill>
                  <a:srgbClr val="000000"/>
                </a:solidFill>
                <a:latin typeface="Times New Roman" pitchFamily="18" charset="0"/>
                <a:cs typeface="Times New Roman" pitchFamily="18" charset="0"/>
              </a:rPr>
              <a:t>	19,375</a:t>
            </a:r>
          </a:p>
          <a:p>
            <a:pPr marL="457200" indent="-455613" eaLnBrk="1" hangingPunct="1">
              <a:spcBef>
                <a:spcPts val="900"/>
              </a:spcBef>
              <a:buSzPct val="100000"/>
              <a:tabLst>
                <a:tab pos="457200" algn="l"/>
                <a:tab pos="5373688" algn="r"/>
                <a:tab pos="6634163" algn="r"/>
                <a:tab pos="7315200" algn="l"/>
                <a:tab pos="8229600" algn="l"/>
                <a:tab pos="9144000" algn="l"/>
                <a:tab pos="10058400" algn="l"/>
              </a:tabLst>
            </a:pPr>
            <a:r>
              <a:rPr lang="en-US" altLang="en-US" sz="2400">
                <a:solidFill>
                  <a:srgbClr val="000000"/>
                </a:solidFill>
                <a:latin typeface="Times New Roman" pitchFamily="18" charset="0"/>
                <a:cs typeface="Times New Roman" pitchFamily="18" charset="0"/>
              </a:rPr>
              <a:t>	</a:t>
            </a:r>
            <a:r>
              <a:rPr lang="el-GR" altLang="en-US" sz="2400">
                <a:solidFill>
                  <a:srgbClr val="000000"/>
                </a:solidFill>
                <a:latin typeface="Times New Roman" pitchFamily="18" charset="0"/>
                <a:cs typeface="Times New Roman" pitchFamily="18" charset="0"/>
              </a:rPr>
              <a:t>Συσσ.Αποσβέσεις</a:t>
            </a:r>
            <a:r>
              <a:rPr lang="en-US" altLang="en-US" sz="2400">
                <a:solidFill>
                  <a:srgbClr val="000000"/>
                </a:solidFill>
                <a:latin typeface="Times New Roman" pitchFamily="18" charset="0"/>
                <a:cs typeface="Times New Roman" pitchFamily="18" charset="0"/>
              </a:rPr>
              <a:t>		19,375</a:t>
            </a:r>
          </a:p>
        </p:txBody>
      </p:sp>
      <p:sp>
        <p:nvSpPr>
          <p:cNvPr id="119816" name="Text Box 7"/>
          <p:cNvSpPr txBox="1">
            <a:spLocks noChangeArrowheads="1"/>
          </p:cNvSpPr>
          <p:nvPr/>
        </p:nvSpPr>
        <p:spPr bwMode="auto">
          <a:xfrm>
            <a:off x="914400" y="4086225"/>
            <a:ext cx="7391400" cy="825500"/>
          </a:xfrm>
          <a:prstGeom prst="rect">
            <a:avLst/>
          </a:prstGeom>
          <a:solidFill>
            <a:srgbClr val="FFFFFF"/>
          </a:solidFill>
          <a:ln w="28440" cap="sq">
            <a:solidFill>
              <a:srgbClr val="000000"/>
            </a:solidFill>
            <a:miter lim="800000"/>
            <a:headEnd/>
            <a:tailEnd/>
          </a:ln>
        </p:spPr>
        <p:txBody>
          <a:bodyPr lIns="90000" tIns="46800" rIns="90000" bIns="46800">
            <a:spAutoFit/>
          </a:bodyPr>
          <a:lstStyle/>
          <a:p>
            <a:pP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Ημερολογιακή εγγραφή για το </a:t>
            </a:r>
            <a:r>
              <a:rPr lang="en-US" altLang="en-US" sz="2400">
                <a:solidFill>
                  <a:srgbClr val="000000"/>
                </a:solidFill>
                <a:latin typeface="Times New Roman" pitchFamily="18" charset="0"/>
                <a:cs typeface="Times New Roman" pitchFamily="18" charset="0"/>
              </a:rPr>
              <a:t>2012 </a:t>
            </a:r>
            <a:r>
              <a:rPr lang="el-GR" altLang="en-US" sz="2400">
                <a:solidFill>
                  <a:srgbClr val="000000"/>
                </a:solidFill>
                <a:latin typeface="Times New Roman" pitchFamily="18" charset="0"/>
                <a:cs typeface="Times New Roman" pitchFamily="18" charset="0"/>
              </a:rPr>
              <a:t>και τα μελλοντικά έτη</a:t>
            </a:r>
            <a:r>
              <a:rPr lang="en-US" altLang="en-US" sz="2400">
                <a:solidFill>
                  <a:srgbClr val="000000"/>
                </a:solidFill>
                <a:latin typeface="Times New Roman" pitchFamily="18" charset="0"/>
                <a:cs typeface="Times New Roman" pitchFamily="18" charset="0"/>
              </a:rPr>
              <a:t>.</a:t>
            </a:r>
          </a:p>
        </p:txBody>
      </p:sp>
      <p:sp>
        <p:nvSpPr>
          <p:cNvPr id="119817" name="Freeform 8"/>
          <p:cNvSpPr>
            <a:spLocks noChangeArrowheads="1"/>
          </p:cNvSpPr>
          <p:nvPr/>
        </p:nvSpPr>
        <p:spPr bwMode="auto">
          <a:xfrm>
            <a:off x="4211638" y="3144838"/>
            <a:ext cx="1371600" cy="1587"/>
          </a:xfrm>
          <a:custGeom>
            <a:avLst/>
            <a:gdLst>
              <a:gd name="T0" fmla="*/ 0 w 864"/>
              <a:gd name="T1" fmla="*/ 0 h 1"/>
              <a:gd name="T2" fmla="*/ 2147483647 w 864"/>
              <a:gd name="T3" fmla="*/ 0 h 1"/>
              <a:gd name="T4" fmla="*/ 0 60000 65536"/>
              <a:gd name="T5" fmla="*/ 0 60000 65536"/>
              <a:gd name="T6" fmla="*/ 0 w 864"/>
              <a:gd name="T7" fmla="*/ 0 h 1"/>
              <a:gd name="T8" fmla="*/ 864 w 864"/>
              <a:gd name="T9" fmla="*/ 1 h 1"/>
            </a:gdLst>
            <a:ahLst/>
            <a:cxnLst>
              <a:cxn ang="T4">
                <a:pos x="T0" y="T1"/>
              </a:cxn>
              <a:cxn ang="T5">
                <a:pos x="T2" y="T3"/>
              </a:cxn>
            </a:cxnLst>
            <a:rect l="T6" t="T7" r="T8" b="T9"/>
            <a:pathLst>
              <a:path w="864" h="1">
                <a:moveTo>
                  <a:pt x="0" y="0"/>
                </a:moveTo>
                <a:lnTo>
                  <a:pt x="864" y="0"/>
                </a:lnTo>
              </a:path>
            </a:pathLst>
          </a:custGeom>
          <a:noFill/>
          <a:ln w="28440" cap="sq">
            <a:solidFill>
              <a:srgbClr val="000000"/>
            </a:solidFill>
            <a:round/>
            <a:headEnd/>
            <a:tailEnd/>
          </a:ln>
        </p:spPr>
        <p:txBody>
          <a:bodyPr wrap="none" anchor="ctr"/>
          <a:lstStyle/>
          <a:p>
            <a:endParaRPr lang="el-GR"/>
          </a:p>
        </p:txBody>
      </p:sp>
      <p:sp>
        <p:nvSpPr>
          <p:cNvPr id="119818" name="Line 9"/>
          <p:cNvSpPr>
            <a:spLocks noChangeShapeType="1"/>
          </p:cNvSpPr>
          <p:nvPr/>
        </p:nvSpPr>
        <p:spPr bwMode="auto">
          <a:xfrm>
            <a:off x="4191000" y="3581400"/>
            <a:ext cx="1371600" cy="1588"/>
          </a:xfrm>
          <a:prstGeom prst="line">
            <a:avLst/>
          </a:prstGeom>
          <a:noFill/>
          <a:ln w="28440" cap="sq">
            <a:solidFill>
              <a:srgbClr val="000000"/>
            </a:solidFill>
            <a:miter lim="800000"/>
            <a:headEnd/>
            <a:tailEnd/>
          </a:ln>
        </p:spPr>
        <p:txBody>
          <a:bodyPr/>
          <a:lstStyle/>
          <a:p>
            <a:endParaRPr lang="el-GR"/>
          </a:p>
        </p:txBody>
      </p:sp>
      <p:sp>
        <p:nvSpPr>
          <p:cNvPr id="119819" name="Line 10"/>
          <p:cNvSpPr>
            <a:spLocks noChangeShapeType="1"/>
          </p:cNvSpPr>
          <p:nvPr/>
        </p:nvSpPr>
        <p:spPr bwMode="auto">
          <a:xfrm>
            <a:off x="4191000" y="3657600"/>
            <a:ext cx="1371600" cy="1588"/>
          </a:xfrm>
          <a:prstGeom prst="line">
            <a:avLst/>
          </a:prstGeom>
          <a:noFill/>
          <a:ln w="28440" cap="sq">
            <a:solidFill>
              <a:srgbClr val="000000"/>
            </a:solidFill>
            <a:miter lim="800000"/>
            <a:headEnd/>
            <a:tailEnd/>
          </a:ln>
        </p:spPr>
        <p:txBody>
          <a:bodyPr/>
          <a:lstStyle/>
          <a:p>
            <a:endParaRPr lang="el-GR"/>
          </a:p>
        </p:txBody>
      </p:sp>
      <p:sp>
        <p:nvSpPr>
          <p:cNvPr id="85003" name="Text Box 11"/>
          <p:cNvSpPr txBox="1">
            <a:spLocks noChangeArrowheads="1"/>
          </p:cNvSpPr>
          <p:nvPr/>
        </p:nvSpPr>
        <p:spPr bwMode="auto">
          <a:xfrm>
            <a:off x="6324600" y="1143000"/>
            <a:ext cx="2209800" cy="441325"/>
          </a:xfrm>
          <a:prstGeom prst="rect">
            <a:avLst/>
          </a:prstGeom>
          <a:solidFill>
            <a:srgbClr val="FFFFFF"/>
          </a:solidFill>
          <a:ln w="12600" cap="sq">
            <a:solidFill>
              <a:srgbClr val="000000"/>
            </a:solidFill>
            <a:miter lim="800000"/>
            <a:headEnd/>
            <a:tailEnd/>
          </a:ln>
          <a:effectLst/>
        </p:spPr>
        <p:txBody>
          <a:bodyPr lIns="90000" tIns="46800" rIns="90000" bIns="46800">
            <a:spAutoFit/>
          </a:bodyPr>
          <a:lstStyle/>
          <a:p>
            <a:pPr eaLnBrk="1" hangingPunct="1">
              <a:lnSpc>
                <a:spcPct val="95000"/>
              </a:lnSpc>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2400">
                <a:solidFill>
                  <a:srgbClr val="000000"/>
                </a:solidFill>
                <a:effectLst>
                  <a:outerShdw blurRad="38100" dist="38100" dir="2700000" algn="tl">
                    <a:srgbClr val="C0C0C0"/>
                  </a:outerShdw>
                </a:effectLst>
                <a:latin typeface="Times New Roman" pitchFamily="16" charset="0"/>
                <a:ea typeface="+mn-ea"/>
                <a:cs typeface="Times New Roman" pitchFamily="16" charset="0"/>
              </a:rPr>
              <a:t>Μετά από 7 έτη</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84998">
                                            <p:txEl>
                                              <p:pRg st="0" end="0"/>
                                            </p:txEl>
                                          </p:spTgt>
                                        </p:tgtEl>
                                        <p:attrNameLst>
                                          <p:attrName>style.visibility</p:attrName>
                                        </p:attrNameLst>
                                      </p:cBhvr>
                                      <p:to>
                                        <p:strVal val="visible"/>
                                      </p:to>
                                    </p:set>
                                    <p:animEffect transition="in" filter="wipe(left)">
                                      <p:cBhvr additive="repl">
                                        <p:cTn id="7" dur="500"/>
                                        <p:tgtEl>
                                          <p:spTgt spid="849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84998">
                                            <p:txEl>
                                              <p:pRg st="1" end="1"/>
                                            </p:txEl>
                                          </p:spTgt>
                                        </p:tgtEl>
                                        <p:attrNameLst>
                                          <p:attrName>style.visibility</p:attrName>
                                        </p:attrNameLst>
                                      </p:cBhvr>
                                      <p:to>
                                        <p:strVal val="visible"/>
                                      </p:to>
                                    </p:set>
                                    <p:animEffect transition="in" filter="wipe(left)">
                                      <p:cBhvr additive="repl">
                                        <p:cTn id="12" dur="500"/>
                                        <p:tgtEl>
                                          <p:spTgt spid="849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62" name="Text Box 1"/>
          <p:cNvSpPr txBox="1">
            <a:spLocks noChangeArrowheads="1"/>
          </p:cNvSpPr>
          <p:nvPr/>
        </p:nvSpPr>
        <p:spPr bwMode="auto">
          <a:xfrm>
            <a:off x="250825" y="1196975"/>
            <a:ext cx="8283575" cy="5400675"/>
          </a:xfrm>
          <a:prstGeom prst="rect">
            <a:avLst/>
          </a:prstGeom>
          <a:noFill/>
          <a:ln>
            <a:noFill/>
          </a:ln>
          <a:extLst>
            <a:ext uri="{909E8E84-426E-40DD-AFC4-6F175D3DCCD1}"/>
            <a:ext uri="{91240B29-F687-4F45-9708-019B960494DF}"/>
          </a:extLst>
        </p:spPr>
        <p:txBody>
          <a:bodyPr lIns="90000" tIns="46800" rIns="90000" bIns="46800">
            <a:normAutofit/>
          </a:bodyPr>
          <a:lstStyle>
            <a:lvl1pPr>
              <a:spcBef>
                <a:spcPts val="8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Calibri" panose="020F0502020204030204" pitchFamily="34" charset="0"/>
                <a:ea typeface="Microsoft YaHei" panose="020B0503020204020204" pitchFamily="34" charset="-122"/>
              </a:defRPr>
            </a:lvl9pPr>
          </a:lstStyle>
          <a:p>
            <a:pPr marL="342900" indent="-342900" eaLnBrk="1" hangingPunct="1">
              <a:lnSpc>
                <a:spcPct val="110000"/>
              </a:lnSpc>
              <a:spcBef>
                <a:spcPts val="600"/>
              </a:spcBef>
              <a:buClrTx/>
              <a:buSzPct val="80000"/>
              <a:defRPr/>
            </a:pPr>
            <a:r>
              <a:rPr lang="el-GR" altLang="en-US" sz="1600" dirty="0" smtClean="0">
                <a:latin typeface="Times New Roman" panose="02020603050405020304" pitchFamily="18" charset="0"/>
                <a:cs typeface="Times New Roman" panose="02020603050405020304" pitchFamily="18" charset="0"/>
              </a:rPr>
              <a:t>Η εταιρεία, για να </a:t>
            </a:r>
            <a:r>
              <a:rPr lang="el-GR" altLang="en-US" sz="1600" b="1" dirty="0" smtClean="0">
                <a:latin typeface="Times New Roman" panose="02020603050405020304" pitchFamily="18" charset="0"/>
                <a:cs typeface="Times New Roman" panose="02020603050405020304" pitchFamily="18" charset="0"/>
              </a:rPr>
              <a:t>μην αποτιμά</a:t>
            </a:r>
            <a:r>
              <a:rPr lang="el-GR" altLang="en-US" sz="1600" dirty="0" smtClean="0">
                <a:latin typeface="Times New Roman" panose="02020603050405020304" pitchFamily="18" charset="0"/>
                <a:cs typeface="Times New Roman" panose="02020603050405020304" pitchFamily="18" charset="0"/>
              </a:rPr>
              <a:t> τα περιουσιακά στοιχεία στα λογιστικά βιβλία σε αξία </a:t>
            </a:r>
            <a:r>
              <a:rPr lang="el-GR" altLang="en-US" sz="1600" b="1" dirty="0" smtClean="0">
                <a:latin typeface="Times New Roman" panose="02020603050405020304" pitchFamily="18" charset="0"/>
                <a:cs typeface="Times New Roman" panose="02020603050405020304" pitchFamily="18" charset="0"/>
              </a:rPr>
              <a:t>μεγαλύτερη</a:t>
            </a:r>
            <a:r>
              <a:rPr lang="el-GR" altLang="en-US" sz="1600" dirty="0" smtClean="0">
                <a:latin typeface="Times New Roman" panose="02020603050405020304" pitchFamily="18" charset="0"/>
                <a:cs typeface="Times New Roman" panose="02020603050405020304" pitchFamily="18" charset="0"/>
              </a:rPr>
              <a:t> από την </a:t>
            </a:r>
            <a:r>
              <a:rPr lang="el-GR" altLang="en-US" sz="1600" b="1" dirty="0" smtClean="0">
                <a:latin typeface="Times New Roman" panose="02020603050405020304" pitchFamily="18" charset="0"/>
                <a:cs typeface="Times New Roman" panose="02020603050405020304" pitchFamily="18" charset="0"/>
              </a:rPr>
              <a:t>ανακτήσιμη αξία</a:t>
            </a:r>
            <a:r>
              <a:rPr lang="en-US" altLang="en-US" sz="1600" dirty="0" smtClean="0">
                <a:latin typeface="Times New Roman" panose="02020603050405020304" pitchFamily="18" charset="0"/>
                <a:cs typeface="Times New Roman" panose="02020603050405020304" pitchFamily="18" charset="0"/>
              </a:rPr>
              <a:t>, </a:t>
            </a:r>
            <a:r>
              <a:rPr lang="el-GR" altLang="en-US" sz="1600" dirty="0" smtClean="0">
                <a:solidFill>
                  <a:srgbClr val="800000"/>
                </a:solidFill>
                <a:latin typeface="Times New Roman" panose="02020603050405020304" pitchFamily="18" charset="0"/>
                <a:cs typeface="Times New Roman" panose="02020603050405020304" pitchFamily="18" charset="0"/>
              </a:rPr>
              <a:t>υποτιμά τα περιουσιακά στοιχεία </a:t>
            </a:r>
            <a:r>
              <a:rPr lang="el-GR" altLang="en-US" sz="1600" dirty="0" smtClean="0">
                <a:solidFill>
                  <a:schemeClr val="tx1"/>
                </a:solidFill>
                <a:latin typeface="Times New Roman" panose="02020603050405020304" pitchFamily="18" charset="0"/>
                <a:cs typeface="Times New Roman" panose="02020603050405020304" pitchFamily="18" charset="0"/>
              </a:rPr>
              <a:t>(αν η λογιστική αξία &gt; ανακτήσιμη αξία) </a:t>
            </a:r>
            <a:r>
              <a:rPr lang="el-GR" altLang="en-US" sz="1600" dirty="0" smtClean="0">
                <a:latin typeface="Times New Roman" panose="02020603050405020304" pitchFamily="18" charset="0"/>
                <a:cs typeface="Times New Roman" panose="02020603050405020304" pitchFamily="18" charset="0"/>
              </a:rPr>
              <a:t>κατά την διάρκεια του έτους που πραγματοποιείται ο έλεγχος </a:t>
            </a:r>
            <a:r>
              <a:rPr lang="el-GR" altLang="en-US" sz="1600" dirty="0" err="1" smtClean="0">
                <a:latin typeface="Times New Roman" panose="02020603050405020304" pitchFamily="18" charset="0"/>
                <a:cs typeface="Times New Roman" panose="02020603050405020304" pitchFamily="18" charset="0"/>
              </a:rPr>
              <a:t>απομείωσης</a:t>
            </a:r>
            <a:r>
              <a:rPr lang="en-US" altLang="en-US" sz="1600" dirty="0" smtClean="0">
                <a:latin typeface="Times New Roman" panose="02020603050405020304" pitchFamily="18" charset="0"/>
                <a:cs typeface="Times New Roman" panose="02020603050405020304" pitchFamily="18" charset="0"/>
              </a:rPr>
              <a:t>.</a:t>
            </a:r>
          </a:p>
          <a:p>
            <a:pPr marL="1085850" lvl="1" indent="-342900" eaLnBrk="1" hangingPunct="1">
              <a:lnSpc>
                <a:spcPct val="110000"/>
              </a:lnSpc>
              <a:spcBef>
                <a:spcPts val="600"/>
              </a:spcBef>
              <a:buClrTx/>
              <a:buSzPct val="80000"/>
              <a:defRPr/>
            </a:pPr>
            <a:r>
              <a:rPr lang="el-GR" altLang="en-US" sz="1400" dirty="0" smtClean="0">
                <a:latin typeface="Times New Roman" panose="02020603050405020304" pitchFamily="18" charset="0"/>
                <a:cs typeface="Times New Roman" panose="02020603050405020304" pitchFamily="18" charset="0"/>
              </a:rPr>
              <a:t>Αφορά περιπτώσεις μόνιμης (όχι προσωρινής) μείωσης της λογιστικής αξίας ενός περιουσιακού στοιχείου</a:t>
            </a:r>
            <a:endParaRPr lang="el-GR" altLang="en-US" sz="1400" b="1" dirty="0" smtClean="0">
              <a:latin typeface="Times New Roman" panose="02020603050405020304" pitchFamily="18" charset="0"/>
              <a:cs typeface="Times New Roman" panose="02020603050405020304" pitchFamily="18" charset="0"/>
            </a:endParaRPr>
          </a:p>
          <a:p>
            <a:pPr marL="342900" indent="-342900" eaLnBrk="1" hangingPunct="1">
              <a:lnSpc>
                <a:spcPct val="110000"/>
              </a:lnSpc>
              <a:spcBef>
                <a:spcPts val="600"/>
              </a:spcBef>
              <a:buClrTx/>
              <a:buSzPct val="80000"/>
              <a:defRPr/>
            </a:pPr>
            <a:r>
              <a:rPr lang="el-GR" altLang="en-US" sz="1600" b="1" dirty="0" smtClean="0">
                <a:latin typeface="Times New Roman" panose="02020603050405020304" pitchFamily="18" charset="0"/>
                <a:cs typeface="Times New Roman" panose="02020603050405020304" pitchFamily="18" charset="0"/>
              </a:rPr>
              <a:t>Ανακτήσιμη αξία</a:t>
            </a:r>
            <a:r>
              <a:rPr lang="el-GR" altLang="en-US" sz="1600" dirty="0" smtClean="0">
                <a:latin typeface="Times New Roman" panose="02020603050405020304" pitchFamily="18" charset="0"/>
                <a:cs typeface="Times New Roman" panose="02020603050405020304" pitchFamily="18" charset="0"/>
              </a:rPr>
              <a:t>: Το υψηλότερο ποσό μεταξύ της </a:t>
            </a:r>
            <a:r>
              <a:rPr lang="el-GR" altLang="en-US" sz="1600" b="1" dirty="0" smtClean="0">
                <a:latin typeface="Times New Roman" panose="02020603050405020304" pitchFamily="18" charset="0"/>
                <a:cs typeface="Times New Roman" panose="02020603050405020304" pitchFamily="18" charset="0"/>
              </a:rPr>
              <a:t>αξίας χρήσης</a:t>
            </a:r>
            <a:r>
              <a:rPr lang="el-GR" altLang="en-US" sz="1600" dirty="0" smtClean="0">
                <a:latin typeface="Times New Roman" panose="02020603050405020304" pitchFamily="18" charset="0"/>
                <a:cs typeface="Times New Roman" panose="02020603050405020304" pitchFamily="18" charset="0"/>
              </a:rPr>
              <a:t> και </a:t>
            </a:r>
            <a:r>
              <a:rPr lang="el-GR" sz="1600" dirty="0" smtClean="0">
                <a:latin typeface="Times New Roman" panose="02020603050405020304" pitchFamily="18" charset="0"/>
                <a:cs typeface="Times New Roman" panose="02020603050405020304" pitchFamily="18" charset="0"/>
              </a:rPr>
              <a:t>της εύλογης αξίας, μειωμένης με τα άμεσα κόστη διάθεσης.</a:t>
            </a:r>
            <a:endParaRPr lang="el-GR" altLang="en-US" sz="1600" b="1" dirty="0" smtClean="0">
              <a:latin typeface="Times New Roman" panose="02020603050405020304" pitchFamily="18" charset="0"/>
              <a:cs typeface="Times New Roman" panose="02020603050405020304" pitchFamily="18" charset="0"/>
            </a:endParaRPr>
          </a:p>
          <a:p>
            <a:pPr marL="342900" indent="-342900" eaLnBrk="1" hangingPunct="1">
              <a:lnSpc>
                <a:spcPct val="110000"/>
              </a:lnSpc>
              <a:spcBef>
                <a:spcPts val="600"/>
              </a:spcBef>
              <a:buClrTx/>
              <a:buSzPct val="80000"/>
              <a:defRPr/>
            </a:pPr>
            <a:r>
              <a:rPr lang="el-GR" altLang="en-US" sz="1600" b="1" dirty="0" smtClean="0">
                <a:latin typeface="Times New Roman" panose="02020603050405020304" pitchFamily="18" charset="0"/>
                <a:cs typeface="Times New Roman" panose="02020603050405020304" pitchFamily="18" charset="0"/>
              </a:rPr>
              <a:t>Ζημιά </a:t>
            </a:r>
            <a:r>
              <a:rPr lang="el-GR" altLang="en-US" sz="1600" b="1" dirty="0" err="1" smtClean="0">
                <a:latin typeface="Times New Roman" panose="02020603050405020304" pitchFamily="18" charset="0"/>
                <a:cs typeface="Times New Roman" panose="02020603050405020304" pitchFamily="18" charset="0"/>
              </a:rPr>
              <a:t>Απομείωσης</a:t>
            </a:r>
            <a:r>
              <a:rPr lang="el-GR" altLang="en-US" sz="1600" dirty="0" smtClean="0">
                <a:latin typeface="Times New Roman" panose="02020603050405020304" pitchFamily="18" charset="0"/>
                <a:cs typeface="Times New Roman" panose="02020603050405020304" pitchFamily="18" charset="0"/>
              </a:rPr>
              <a:t>: Το ποσό κατά το οποίο η λογιστική αξία υπερβαίνει την </a:t>
            </a:r>
            <a:r>
              <a:rPr lang="el-GR" altLang="en-US" sz="1600" b="1" dirty="0" smtClean="0">
                <a:latin typeface="Times New Roman" panose="02020603050405020304" pitchFamily="18" charset="0"/>
                <a:cs typeface="Times New Roman" panose="02020603050405020304" pitchFamily="18" charset="0"/>
              </a:rPr>
              <a:t>ανακτήσιμη αξία</a:t>
            </a:r>
          </a:p>
          <a:p>
            <a:pPr lvl="1">
              <a:lnSpc>
                <a:spcPct val="110000"/>
              </a:lnSpc>
              <a:spcBef>
                <a:spcPts val="600"/>
              </a:spcBef>
              <a:defRPr/>
            </a:pPr>
            <a:r>
              <a:rPr lang="el-GR" altLang="en-US" sz="1400" dirty="0" smtClean="0">
                <a:latin typeface="Times New Roman" panose="02020603050405020304" pitchFamily="18" charset="0"/>
                <a:cs typeface="Times New Roman" panose="02020603050405020304" pitchFamily="18" charset="0"/>
              </a:rPr>
              <a:t>σε αναστροφή ζημιάς </a:t>
            </a:r>
            <a:r>
              <a:rPr lang="el-GR" altLang="en-US" sz="1400" dirty="0" err="1" smtClean="0">
                <a:latin typeface="Times New Roman" panose="02020603050405020304" pitchFamily="18" charset="0"/>
                <a:cs typeface="Times New Roman" panose="02020603050405020304" pitchFamily="18" charset="0"/>
              </a:rPr>
              <a:t>απομείωσης</a:t>
            </a:r>
            <a:r>
              <a:rPr lang="el-GR" altLang="en-US" sz="1400" dirty="0" smtClean="0">
                <a:latin typeface="Times New Roman" panose="02020603050405020304" pitchFamily="18" charset="0"/>
                <a:cs typeface="Times New Roman" panose="02020603050405020304" pitchFamily="18" charset="0"/>
              </a:rPr>
              <a:t> η λογιστική αξία ενός παγίου μετά την αναστροφή της </a:t>
            </a:r>
            <a:r>
              <a:rPr lang="el-GR" altLang="en-US" sz="1400" dirty="0" err="1" smtClean="0">
                <a:latin typeface="Times New Roman" panose="02020603050405020304" pitchFamily="18" charset="0"/>
                <a:cs typeface="Times New Roman" panose="02020603050405020304" pitchFamily="18" charset="0"/>
              </a:rPr>
              <a:t>απομείωσης</a:t>
            </a:r>
            <a:r>
              <a:rPr lang="el-GR" altLang="en-US" sz="1400" dirty="0" smtClean="0">
                <a:latin typeface="Times New Roman" panose="02020603050405020304" pitchFamily="18" charset="0"/>
                <a:cs typeface="Times New Roman" panose="02020603050405020304" pitchFamily="18" charset="0"/>
              </a:rPr>
              <a:t> δεν μπορεί να υπερβεί τη λογιστική αξία που θα είχε το πάγιο εάν δεν είχε αναγνωριστεί η </a:t>
            </a:r>
            <a:r>
              <a:rPr lang="el-GR" altLang="en-US" sz="1400" dirty="0" err="1" smtClean="0">
                <a:latin typeface="Times New Roman" panose="02020603050405020304" pitchFamily="18" charset="0"/>
                <a:cs typeface="Times New Roman" panose="02020603050405020304" pitchFamily="18" charset="0"/>
              </a:rPr>
              <a:t>απομείωση</a:t>
            </a:r>
            <a:r>
              <a:rPr lang="el-GR" altLang="en-US" sz="1400" dirty="0" smtClean="0">
                <a:latin typeface="Times New Roman" panose="02020603050405020304" pitchFamily="18" charset="0"/>
                <a:cs typeface="Times New Roman" panose="02020603050405020304" pitchFamily="18" charset="0"/>
              </a:rPr>
              <a:t>.</a:t>
            </a:r>
          </a:p>
          <a:p>
            <a:pPr eaLnBrk="1" hangingPunct="1">
              <a:lnSpc>
                <a:spcPct val="125000"/>
              </a:lnSpc>
              <a:spcBef>
                <a:spcPts val="1500"/>
              </a:spcBef>
              <a:buClrTx/>
              <a:buSzPct val="80000"/>
              <a:buFontTx/>
              <a:buNone/>
              <a:defRPr/>
            </a:pPr>
            <a:endParaRPr lang="el-GR" altLang="en-US" sz="1600" dirty="0" smtClean="0">
              <a:latin typeface="Times New Roman" panose="02020603050405020304" pitchFamily="18" charset="0"/>
              <a:cs typeface="Times New Roman" panose="02020603050405020304" pitchFamily="18" charset="0"/>
            </a:endParaRPr>
          </a:p>
          <a:p>
            <a:pPr eaLnBrk="1" hangingPunct="1">
              <a:lnSpc>
                <a:spcPct val="125000"/>
              </a:lnSpc>
              <a:spcBef>
                <a:spcPts val="1500"/>
              </a:spcBef>
              <a:buClrTx/>
              <a:buSzPct val="80000"/>
              <a:buFontTx/>
              <a:buNone/>
              <a:defRPr/>
            </a:pPr>
            <a:r>
              <a:rPr lang="en-US" altLang="en-US" sz="1600" dirty="0" smtClean="0">
                <a:latin typeface="Times New Roman" panose="02020603050405020304" pitchFamily="18" charset="0"/>
                <a:cs typeface="Times New Roman" panose="02020603050405020304" pitchFamily="18" charset="0"/>
              </a:rPr>
              <a:t>. </a:t>
            </a:r>
          </a:p>
          <a:p>
            <a:pPr eaLnBrk="1" hangingPunct="1">
              <a:lnSpc>
                <a:spcPct val="125000"/>
              </a:lnSpc>
              <a:spcBef>
                <a:spcPts val="1500"/>
              </a:spcBef>
              <a:buClrTx/>
              <a:buSzPct val="80000"/>
              <a:buFontTx/>
              <a:buNone/>
              <a:defRPr/>
            </a:pPr>
            <a:endParaRPr lang="en-US" altLang="en-US" sz="1600" dirty="0" smtClean="0">
              <a:latin typeface="Times New Roman" panose="02020603050405020304" pitchFamily="18" charset="0"/>
              <a:cs typeface="Times New Roman" panose="02020603050405020304" pitchFamily="18" charset="0"/>
            </a:endParaRPr>
          </a:p>
        </p:txBody>
      </p:sp>
      <p:sp>
        <p:nvSpPr>
          <p:cNvPr id="86019" name="Text Box 3"/>
          <p:cNvSpPr txBox="1">
            <a:spLocks noChangeArrowheads="1"/>
          </p:cNvSpPr>
          <p:nvPr/>
        </p:nvSpPr>
        <p:spPr bwMode="auto">
          <a:xfrm>
            <a:off x="457200" y="457200"/>
            <a:ext cx="8229600" cy="595313"/>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altLang="en-US" sz="2800" dirty="0" err="1">
                <a:latin typeface="Times New Roman" panose="02020603050405020304" pitchFamily="18" charset="0"/>
                <a:cs typeface="Times New Roman" panose="02020603050405020304" pitchFamily="18" charset="0"/>
              </a:rPr>
              <a:t>Απομείωση</a:t>
            </a:r>
            <a:r>
              <a:rPr lang="el-GR" altLang="en-US" sz="2800"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Impairment</a:t>
            </a:r>
          </a:p>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endParaRPr lang="el-GR" sz="2800" dirty="0">
              <a:solidFill>
                <a:srgbClr val="FFFFFF"/>
              </a:solidFill>
              <a:latin typeface="Times New Roman" pitchFamily="16" charset="0"/>
              <a:ea typeface="+mn-ea"/>
              <a:cs typeface="Times New Roman" pitchFamily="16" charset="0"/>
            </a:endParaRPr>
          </a:p>
        </p:txBody>
      </p:sp>
      <p:graphicFrame>
        <p:nvGraphicFramePr>
          <p:cNvPr id="2" name="Table 1"/>
          <p:cNvGraphicFramePr>
            <a:graphicFrameLocks noGrp="1"/>
          </p:cNvGraphicFramePr>
          <p:nvPr/>
        </p:nvGraphicFramePr>
        <p:xfrm>
          <a:off x="477838" y="5013325"/>
          <a:ext cx="8077200" cy="1219200"/>
        </p:xfrm>
        <a:graphic>
          <a:graphicData uri="http://schemas.openxmlformats.org/drawingml/2006/table">
            <a:tbl>
              <a:tblPr firstRow="1" bandRow="1">
                <a:tableStyleId>{F5AB1C69-6EDB-4FF4-983F-18BD219EF322}</a:tableStyleId>
              </a:tblPr>
              <a:tblGrid>
                <a:gridCol w="2862318">
                  <a:extLst>
                    <a:ext uri="{9D8B030D-6E8A-4147-A177-3AD203B41FA5}"/>
                  </a:extLst>
                </a:gridCol>
                <a:gridCol w="2852682">
                  <a:extLst>
                    <a:ext uri="{9D8B030D-6E8A-4147-A177-3AD203B41FA5}"/>
                  </a:extLst>
                </a:gridCol>
                <a:gridCol w="1219200">
                  <a:extLst>
                    <a:ext uri="{9D8B030D-6E8A-4147-A177-3AD203B41FA5}"/>
                  </a:extLst>
                </a:gridCol>
                <a:gridCol w="1143000">
                  <a:extLst>
                    <a:ext uri="{9D8B030D-6E8A-4147-A177-3AD203B41FA5}"/>
                  </a:extLst>
                </a:gridCol>
              </a:tblGrid>
              <a:tr h="286798">
                <a:tc gridSpan="4">
                  <a:txBody>
                    <a:bodyPr/>
                    <a:lstStyle/>
                    <a:p>
                      <a:pPr algn="ctr"/>
                      <a:r>
                        <a:rPr lang="el-GR" sz="1400" dirty="0" smtClean="0">
                          <a:solidFill>
                            <a:schemeClr val="tx1"/>
                          </a:solidFill>
                          <a:latin typeface="Times New Roman" panose="02020603050405020304" pitchFamily="18" charset="0"/>
                          <a:cs typeface="Times New Roman" panose="02020603050405020304" pitchFamily="18" charset="0"/>
                        </a:rPr>
                        <a:t>Εγγραφή </a:t>
                      </a:r>
                      <a:r>
                        <a:rPr lang="el-GR" sz="1400" dirty="0" err="1" smtClean="0">
                          <a:solidFill>
                            <a:schemeClr val="tx1"/>
                          </a:solidFill>
                          <a:latin typeface="Times New Roman" panose="02020603050405020304" pitchFamily="18" charset="0"/>
                          <a:cs typeface="Times New Roman" panose="02020603050405020304" pitchFamily="18" charset="0"/>
                        </a:rPr>
                        <a:t>απομείωσης</a:t>
                      </a:r>
                      <a:endParaRPr lang="en-US" sz="1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extLst>
              </a:tr>
              <a:tr h="286798">
                <a:tc>
                  <a:txBody>
                    <a:bodyPr/>
                    <a:lstStyle/>
                    <a:p>
                      <a:endParaRPr lang="en-US" sz="1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latin typeface="Times New Roman" panose="02020603050405020304" pitchFamily="18" charset="0"/>
                          <a:cs typeface="Times New Roman" panose="02020603050405020304" pitchFamily="18" charset="0"/>
                        </a:rPr>
                        <a:t>Χρέωση</a:t>
                      </a: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latin typeface="Times New Roman" panose="02020603050405020304" pitchFamily="18" charset="0"/>
                          <a:cs typeface="Times New Roman" panose="02020603050405020304" pitchFamily="18" charset="0"/>
                        </a:rPr>
                        <a:t>Πίστωση</a:t>
                      </a: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86798">
                <a:tc gridSpan="2">
                  <a:txBody>
                    <a:bodyPr/>
                    <a:lstStyle/>
                    <a:p>
                      <a:r>
                        <a:rPr lang="el-GR" sz="1400" dirty="0" smtClean="0">
                          <a:latin typeface="Times New Roman" panose="02020603050405020304" pitchFamily="18" charset="0"/>
                          <a:cs typeface="Times New Roman" panose="02020603050405020304" pitchFamily="18" charset="0"/>
                        </a:rPr>
                        <a:t>Ζημιά </a:t>
                      </a:r>
                      <a:r>
                        <a:rPr lang="el-GR" sz="1400" dirty="0" err="1" smtClean="0">
                          <a:latin typeface="Times New Roman" panose="02020603050405020304" pitchFamily="18" charset="0"/>
                          <a:cs typeface="Times New Roman" panose="02020603050405020304" pitchFamily="18" charset="0"/>
                        </a:rPr>
                        <a:t>Απομείωσης</a:t>
                      </a:r>
                      <a:r>
                        <a:rPr lang="el-GR" sz="1400" dirty="0" smtClean="0">
                          <a:latin typeface="Times New Roman" panose="02020603050405020304" pitchFamily="18" charset="0"/>
                          <a:cs typeface="Times New Roman" panose="02020603050405020304" pitchFamily="18" charset="0"/>
                        </a:rPr>
                        <a:t> </a:t>
                      </a:r>
                      <a:r>
                        <a:rPr lang="el-GR" sz="1100" dirty="0" smtClean="0">
                          <a:latin typeface="Times New Roman" panose="02020603050405020304" pitchFamily="18" charset="0"/>
                          <a:cs typeface="Times New Roman" panose="02020603050405020304" pitchFamily="18" charset="0"/>
                        </a:rPr>
                        <a:t>(ΚΑΧ)</a:t>
                      </a:r>
                      <a:endParaRPr lang="en-US" sz="14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l-GR" sz="1400" dirty="0" smtClean="0">
                          <a:latin typeface="Times New Roman" panose="02020603050405020304" pitchFamily="18" charset="0"/>
                          <a:cs typeface="Times New Roman" panose="02020603050405020304" pitchFamily="18" charset="0"/>
                        </a:rPr>
                        <a:t>ΚΚΚΚ</a:t>
                      </a: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r h="286798">
                <a:tc gridSpan="2">
                  <a:txBody>
                    <a:bodyPr/>
                    <a:lstStyle/>
                    <a:p>
                      <a:r>
                        <a:rPr lang="el-GR" sz="1400" dirty="0" smtClean="0">
                          <a:latin typeface="Times New Roman" panose="02020603050405020304" pitchFamily="18" charset="0"/>
                          <a:cs typeface="Times New Roman" panose="02020603050405020304" pitchFamily="18" charset="0"/>
                        </a:rPr>
                        <a:t>    </a:t>
                      </a:r>
                      <a:r>
                        <a:rPr lang="el-GR" sz="1400" dirty="0" err="1" smtClean="0">
                          <a:latin typeface="Times New Roman" panose="02020603050405020304" pitchFamily="18" charset="0"/>
                          <a:cs typeface="Times New Roman" panose="02020603050405020304" pitchFamily="18" charset="0"/>
                        </a:rPr>
                        <a:t>Απομειωμένα</a:t>
                      </a:r>
                      <a:r>
                        <a:rPr lang="el-GR" sz="1400" baseline="0" dirty="0" smtClean="0">
                          <a:latin typeface="Times New Roman" panose="02020603050405020304" pitchFamily="18" charset="0"/>
                          <a:cs typeface="Times New Roman" panose="02020603050405020304" pitchFamily="18" charset="0"/>
                        </a:rPr>
                        <a:t> Πάγια/Συσσωρευμένες </a:t>
                      </a:r>
                      <a:r>
                        <a:rPr lang="el-GR" sz="1400" baseline="0" dirty="0" err="1" smtClean="0">
                          <a:latin typeface="Times New Roman" panose="02020603050405020304" pitchFamily="18" charset="0"/>
                          <a:cs typeface="Times New Roman" panose="02020603050405020304" pitchFamily="18" charset="0"/>
                        </a:rPr>
                        <a:t>Απομειώσεις</a:t>
                      </a:r>
                      <a:r>
                        <a:rPr lang="el-GR" sz="1400" baseline="0" dirty="0" smtClean="0">
                          <a:latin typeface="Times New Roman" panose="02020603050405020304" pitchFamily="18" charset="0"/>
                          <a:cs typeface="Times New Roman" panose="02020603050405020304" pitchFamily="18" charset="0"/>
                        </a:rPr>
                        <a:t> </a:t>
                      </a:r>
                      <a:r>
                        <a:rPr lang="el-GR" sz="1100" baseline="0" dirty="0" smtClean="0">
                          <a:latin typeface="Times New Roman" panose="02020603050405020304" pitchFamily="18" charset="0"/>
                          <a:cs typeface="Times New Roman" panose="02020603050405020304" pitchFamily="18" charset="0"/>
                        </a:rPr>
                        <a:t>(ΙΣΟΛΟΓΙΣΜΟΣ)</a:t>
                      </a:r>
                      <a:endParaRPr lang="en-US" sz="11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l-GR" sz="1400" dirty="0" smtClean="0">
                          <a:latin typeface="Times New Roman" panose="02020603050405020304" pitchFamily="18" charset="0"/>
                          <a:cs typeface="Times New Roman" panose="02020603050405020304" pitchFamily="18" charset="0"/>
                        </a:rPr>
                        <a:t>ΚΚΚΚ</a:t>
                      </a:r>
                      <a:endParaRPr lang="en-US" sz="14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extLst>
              </a:tr>
            </a:tbl>
          </a:graphicData>
        </a:graphic>
      </p:graphicFrame>
      <p:sp>
        <p:nvSpPr>
          <p:cNvPr id="120852" name="Slide Number Placeholder 3"/>
          <p:cNvSpPr>
            <a:spLocks noGrp="1"/>
          </p:cNvSpPr>
          <p:nvPr>
            <p:ph type="sldNum" sz="quarter" idx="11"/>
          </p:nvPr>
        </p:nvSpPr>
        <p:spPr>
          <a:noFill/>
          <a:ln/>
        </p:spPr>
        <p:txBody>
          <a:bodyPr/>
          <a:lstStyle/>
          <a:p>
            <a:fld id="{3169BED7-65FD-4062-9BB8-06DCF2924E25}" type="slidenum">
              <a:rPr lang="el-GR" altLang="en-US"/>
              <a:pPr/>
              <a:t>72</a:t>
            </a:fld>
            <a:endParaRPr lang="el-GR"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457200" y="274638"/>
            <a:ext cx="8228013" cy="539750"/>
          </a:xfrm>
        </p:spPr>
        <p:txBody>
          <a:bodyPr/>
          <a:lstStyle/>
          <a:p>
            <a:r>
              <a:rPr lang="el-GR" altLang="en-US" sz="2800" smtClean="0"/>
              <a:t>Παράδειγμα απομείωσης και αναστροφής</a:t>
            </a:r>
            <a:endParaRPr lang="en-US" altLang="en-US" sz="2000" smtClean="0"/>
          </a:p>
        </p:txBody>
      </p:sp>
      <p:sp>
        <p:nvSpPr>
          <p:cNvPr id="3" name="Content Placeholder 2"/>
          <p:cNvSpPr>
            <a:spLocks noGrp="1"/>
          </p:cNvSpPr>
          <p:nvPr>
            <p:ph idx="1"/>
          </p:nvPr>
        </p:nvSpPr>
        <p:spPr>
          <a:xfrm>
            <a:off x="457200" y="814388"/>
            <a:ext cx="8228013" cy="5905500"/>
          </a:xfrm>
        </p:spPr>
        <p:txBody>
          <a:bodyPr>
            <a:normAutofit/>
          </a:bodyPr>
          <a:lstStyle/>
          <a:p>
            <a:pPr marL="0" indent="0">
              <a:spcBef>
                <a:spcPts val="0"/>
              </a:spcBef>
              <a:buFont typeface="Wingdings" pitchFamily="2" charset="2"/>
              <a:buNone/>
              <a:defRPr/>
            </a:pPr>
            <a:r>
              <a:rPr lang="el-GR" sz="1400" smtClean="0">
                <a:latin typeface="Times New Roman" panose="02020603050405020304" pitchFamily="18" charset="0"/>
                <a:cs typeface="Times New Roman" panose="02020603050405020304" pitchFamily="18" charset="0"/>
              </a:rPr>
              <a:t>Την </a:t>
            </a:r>
            <a:r>
              <a:rPr lang="el-GR" sz="1400" b="1" smtClean="0">
                <a:latin typeface="Times New Roman" panose="02020603050405020304" pitchFamily="18" charset="0"/>
                <a:cs typeface="Times New Roman" panose="02020603050405020304" pitchFamily="18" charset="0"/>
              </a:rPr>
              <a:t>1.1.20Χ1</a:t>
            </a:r>
            <a:r>
              <a:rPr lang="el-GR" sz="1400" smtClean="0">
                <a:latin typeface="Times New Roman" panose="02020603050405020304" pitchFamily="18" charset="0"/>
                <a:cs typeface="Times New Roman" panose="02020603050405020304" pitchFamily="18" charset="0"/>
              </a:rPr>
              <a:t> μια επιχείρηση αγόρασε πάγιο αντί €100.000 ευρώ, με ωφέλιμη οικονομική ζωή 20 έτη και μηδενική υπολειμματική αξία (ποσοστό ετήσιας απόσβεσης 5%). Την </a:t>
            </a:r>
            <a:r>
              <a:rPr lang="el-GR" sz="1400" b="1" smtClean="0">
                <a:latin typeface="Times New Roman" panose="02020603050405020304" pitchFamily="18" charset="0"/>
                <a:cs typeface="Times New Roman" panose="02020603050405020304" pitchFamily="18" charset="0"/>
              </a:rPr>
              <a:t>31/12/20Χ5</a:t>
            </a:r>
            <a:r>
              <a:rPr lang="el-GR" sz="1400" smtClean="0">
                <a:latin typeface="Times New Roman" panose="02020603050405020304" pitchFamily="18" charset="0"/>
                <a:cs typeface="Times New Roman" panose="02020603050405020304" pitchFamily="18" charset="0"/>
              </a:rPr>
              <a:t> η επιχείρηση εκτίμησε ότι υπάρχει μόνιμη απομείωση του παγίου καθώς η ανακτήσιμη αξία του εκτιμήθηκε στις €45.000 ευρώ (δεν μεταβλήθηκε η ωφέλιμη ζωή). Στις </a:t>
            </a:r>
            <a:r>
              <a:rPr lang="el-GR" sz="1400" b="1" smtClean="0">
                <a:latin typeface="Times New Roman" panose="02020603050405020304" pitchFamily="18" charset="0"/>
                <a:cs typeface="Times New Roman" panose="02020603050405020304" pitchFamily="18" charset="0"/>
              </a:rPr>
              <a:t>31/12/20Χ9</a:t>
            </a:r>
            <a:r>
              <a:rPr lang="el-GR" sz="1400" smtClean="0">
                <a:latin typeface="Times New Roman" panose="02020603050405020304" pitchFamily="18" charset="0"/>
                <a:cs typeface="Times New Roman" panose="02020603050405020304" pitchFamily="18" charset="0"/>
              </a:rPr>
              <a:t> η επιχείρηση εκτίμησε ότι η ανακτήσιμη αξία του παγίου ανερχόταν στο ποσό των 70.000 ευρώ. </a:t>
            </a:r>
            <a:r>
              <a:rPr lang="el-GR" sz="1400" b="1" smtClean="0">
                <a:latin typeface="Times New Roman" panose="02020603050405020304" pitchFamily="18" charset="0"/>
                <a:cs typeface="Times New Roman" panose="02020603050405020304" pitchFamily="18" charset="0"/>
              </a:rPr>
              <a:t>Ζητείται</a:t>
            </a:r>
            <a:r>
              <a:rPr lang="el-GR" sz="1400" smtClean="0">
                <a:latin typeface="Times New Roman" panose="02020603050405020304" pitchFamily="18" charset="0"/>
                <a:cs typeface="Times New Roman" panose="02020603050405020304" pitchFamily="18" charset="0"/>
              </a:rPr>
              <a:t> να γίνουν οι σχετικές ημερολογιακές εγγραφές. </a:t>
            </a:r>
            <a:endParaRPr lang="en-US" sz="1400"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endParaRPr lang="el-GR" sz="1400" b="1"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Λύση</a:t>
            </a: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31/12/Χ5</a:t>
            </a:r>
            <a:r>
              <a:rPr lang="el-GR" sz="1300" smtClean="0">
                <a:latin typeface="Times New Roman" panose="02020603050405020304" pitchFamily="18" charset="0"/>
                <a:cs typeface="Times New Roman" panose="02020603050405020304" pitchFamily="18" charset="0"/>
              </a:rPr>
              <a:t> (ανακτήσιμη αξία €45.000)</a:t>
            </a:r>
          </a:p>
          <a:p>
            <a:pPr marL="0" indent="0">
              <a:spcBef>
                <a:spcPts val="0"/>
              </a:spcBef>
              <a:buFont typeface="Times New Roman" pitchFamily="18" charset="0"/>
              <a:buNone/>
              <a:defRPr/>
            </a:pPr>
            <a:endParaRPr lang="el-GR" sz="1300" b="1"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Ετήσια απόσβεση</a:t>
            </a:r>
            <a:r>
              <a:rPr lang="el-GR" sz="1300" smtClean="0">
                <a:latin typeface="Times New Roman" panose="02020603050405020304" pitchFamily="18" charset="0"/>
                <a:cs typeface="Times New Roman" panose="02020603050405020304" pitchFamily="18" charset="0"/>
              </a:rPr>
              <a:t> </a:t>
            </a:r>
            <a:r>
              <a:rPr lang="el-GR" sz="1300" b="1" smtClean="0">
                <a:latin typeface="Times New Roman" panose="02020603050405020304" pitchFamily="18" charset="0"/>
                <a:cs typeface="Times New Roman" panose="02020603050405020304" pitchFamily="18" charset="0"/>
              </a:rPr>
              <a:t>από 20Χ1</a:t>
            </a:r>
            <a:r>
              <a:rPr lang="el-GR" sz="1300" smtClean="0">
                <a:latin typeface="Times New Roman" panose="02020603050405020304" pitchFamily="18" charset="0"/>
                <a:cs typeface="Times New Roman" panose="02020603050405020304" pitchFamily="18" charset="0"/>
              </a:rPr>
              <a:t>: 5.000 = [(100.000  * 1/20] </a:t>
            </a:r>
          </a:p>
          <a:p>
            <a:pPr marL="0" indent="0">
              <a:spcBef>
                <a:spcPts val="0"/>
              </a:spcBef>
              <a:buFont typeface="Times New Roman" pitchFamily="18" charset="0"/>
              <a:buNone/>
              <a:defRPr/>
            </a:pPr>
            <a:r>
              <a:rPr lang="el-GR" sz="1300" smtClean="0">
                <a:latin typeface="Times New Roman" panose="02020603050405020304" pitchFamily="18" charset="0"/>
                <a:cs typeface="Times New Roman" panose="02020603050405020304" pitchFamily="18" charset="0"/>
              </a:rPr>
              <a:t>Οι συσσωρευμένες αποσβέσεις του παγίου στις 31/12/Χ5 είναι €25.000 (5.000* 5) και η λογιστική αξία (</a:t>
            </a:r>
            <a:r>
              <a:rPr lang="el-GR" sz="1300" b="1" smtClean="0">
                <a:latin typeface="Times New Roman" panose="02020603050405020304" pitchFamily="18" charset="0"/>
                <a:cs typeface="Times New Roman" panose="02020603050405020304" pitchFamily="18" charset="0"/>
              </a:rPr>
              <a:t>ΛΑ</a:t>
            </a:r>
            <a:r>
              <a:rPr lang="el-GR" sz="1300" smtClean="0">
                <a:latin typeface="Times New Roman" panose="02020603050405020304" pitchFamily="18" charset="0"/>
                <a:cs typeface="Times New Roman" panose="02020603050405020304" pitchFamily="18" charset="0"/>
              </a:rPr>
              <a:t>) του €75.000. Συνεπώς, υπάρχει ζημία απομείωσης ποσού €30.000 (45.000 &lt; 75.000).</a:t>
            </a:r>
          </a:p>
          <a:p>
            <a:pPr>
              <a:buFont typeface="Arial" charset="0"/>
              <a:buChar char="•"/>
              <a:defRPr/>
            </a:pPr>
            <a:endParaRPr lang="el-GR" sz="1400" smtClean="0">
              <a:latin typeface="Times New Roman" panose="02020603050405020304" pitchFamily="18" charset="0"/>
              <a:cs typeface="Times New Roman" panose="02020603050405020304" pitchFamily="18" charset="0"/>
            </a:endParaRPr>
          </a:p>
          <a:p>
            <a:pPr marL="0" indent="0">
              <a:buFont typeface="Wingdings" pitchFamily="2" charset="2"/>
              <a:buNone/>
              <a:defRPr/>
            </a:pPr>
            <a:endParaRPr lang="el-GR" sz="1400" smtClean="0">
              <a:latin typeface="Times New Roman" panose="02020603050405020304" pitchFamily="18" charset="0"/>
              <a:cs typeface="Times New Roman" panose="02020603050405020304" pitchFamily="18" charset="0"/>
            </a:endParaRPr>
          </a:p>
          <a:p>
            <a:pPr marL="0" indent="0">
              <a:buFont typeface="Wingdings" pitchFamily="2" charset="2"/>
              <a:buNone/>
              <a:defRPr/>
            </a:pPr>
            <a:endParaRPr lang="en-US" sz="1400"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endParaRPr lang="el-GR" sz="1400" b="1"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31/12/Χ8</a:t>
            </a:r>
            <a:r>
              <a:rPr lang="el-GR" sz="1300" smtClean="0">
                <a:latin typeface="Times New Roman" panose="02020603050405020304" pitchFamily="18" charset="0"/>
                <a:cs typeface="Times New Roman" panose="02020603050405020304" pitchFamily="18" charset="0"/>
              </a:rPr>
              <a:t> (ανακτήσιμη αξία €70.000)</a:t>
            </a:r>
          </a:p>
          <a:p>
            <a:pPr marL="0" indent="0">
              <a:spcBef>
                <a:spcPts val="0"/>
              </a:spcBef>
              <a:buFont typeface="Times New Roman" pitchFamily="18" charset="0"/>
              <a:buNone/>
              <a:defRPr/>
            </a:pPr>
            <a:endParaRPr lang="el-GR" sz="1300"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Ετήσια απόσβεση</a:t>
            </a:r>
            <a:r>
              <a:rPr lang="el-GR" sz="1300" smtClean="0">
                <a:latin typeface="Times New Roman" panose="02020603050405020304" pitchFamily="18" charset="0"/>
                <a:cs typeface="Times New Roman" panose="02020603050405020304" pitchFamily="18" charset="0"/>
              </a:rPr>
              <a:t> </a:t>
            </a:r>
            <a:r>
              <a:rPr lang="el-GR" sz="1300" b="1" smtClean="0">
                <a:latin typeface="Times New Roman" panose="02020603050405020304" pitchFamily="18" charset="0"/>
                <a:cs typeface="Times New Roman" panose="02020603050405020304" pitchFamily="18" charset="0"/>
              </a:rPr>
              <a:t>από 20Χ6</a:t>
            </a:r>
            <a:r>
              <a:rPr lang="el-GR" sz="1300" smtClean="0">
                <a:latin typeface="Times New Roman" panose="02020603050405020304" pitchFamily="18" charset="0"/>
                <a:cs typeface="Times New Roman" panose="02020603050405020304" pitchFamily="18" charset="0"/>
              </a:rPr>
              <a:t>: 3.000 [(100.000 – 25.000 – 30.000) = 45.000/15] </a:t>
            </a: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Λογιστική αξία</a:t>
            </a:r>
            <a:r>
              <a:rPr lang="el-GR" sz="1300" smtClean="0">
                <a:latin typeface="Times New Roman" panose="02020603050405020304" pitchFamily="18" charset="0"/>
                <a:cs typeface="Times New Roman" panose="02020603050405020304" pitchFamily="18" charset="0"/>
              </a:rPr>
              <a:t> </a:t>
            </a:r>
            <a:r>
              <a:rPr lang="el-GR" sz="1300" b="1" smtClean="0">
                <a:latin typeface="Times New Roman" panose="02020603050405020304" pitchFamily="18" charset="0"/>
                <a:cs typeface="Times New Roman" panose="02020603050405020304" pitchFamily="18" charset="0"/>
              </a:rPr>
              <a:t>(ΛΑ)</a:t>
            </a:r>
            <a:r>
              <a:rPr lang="el-GR" sz="1300" smtClean="0">
                <a:latin typeface="Times New Roman" panose="02020603050405020304" pitchFamily="18" charset="0"/>
                <a:cs typeface="Times New Roman" panose="02020603050405020304" pitchFamily="18" charset="0"/>
              </a:rPr>
              <a:t> </a:t>
            </a:r>
            <a:r>
              <a:rPr lang="el-GR" sz="1300" b="1" smtClean="0">
                <a:latin typeface="Times New Roman" panose="02020603050405020304" pitchFamily="18" charset="0"/>
                <a:cs typeface="Times New Roman" panose="02020603050405020304" pitchFamily="18" charset="0"/>
              </a:rPr>
              <a:t>παγίου 31/12/Χ9 </a:t>
            </a:r>
            <a:r>
              <a:rPr lang="el-GR" sz="1300" smtClean="0">
                <a:latin typeface="Times New Roman" panose="02020603050405020304" pitchFamily="18" charset="0"/>
                <a:cs typeface="Times New Roman" panose="02020603050405020304" pitchFamily="18" charset="0"/>
              </a:rPr>
              <a:t>(μετά από 4 χρόνια αποσβέσεων)</a:t>
            </a:r>
            <a:r>
              <a:rPr lang="el-GR" sz="1300" b="1" smtClean="0">
                <a:latin typeface="Times New Roman" panose="02020603050405020304" pitchFamily="18" charset="0"/>
                <a:cs typeface="Times New Roman" panose="02020603050405020304" pitchFamily="18" charset="0"/>
              </a:rPr>
              <a:t> :</a:t>
            </a:r>
            <a:r>
              <a:rPr lang="el-GR" sz="1300" smtClean="0">
                <a:latin typeface="Times New Roman" panose="02020603050405020304" pitchFamily="18" charset="0"/>
                <a:cs typeface="Times New Roman" panose="02020603050405020304" pitchFamily="18" charset="0"/>
              </a:rPr>
              <a:t> 33.000 (45.000 – 12.000)</a:t>
            </a:r>
          </a:p>
          <a:p>
            <a:pPr marL="0" indent="0">
              <a:spcBef>
                <a:spcPts val="0"/>
              </a:spcBef>
              <a:buFont typeface="Times New Roman" pitchFamily="18" charset="0"/>
              <a:buNone/>
              <a:defRPr/>
            </a:pPr>
            <a:r>
              <a:rPr lang="el-GR" sz="1300" b="1" smtClean="0">
                <a:latin typeface="Times New Roman" panose="02020603050405020304" pitchFamily="18" charset="0"/>
                <a:cs typeface="Times New Roman" panose="02020603050405020304" pitchFamily="18" charset="0"/>
              </a:rPr>
              <a:t>Ανώτατο όριο αναστροφής απομείωσης</a:t>
            </a:r>
            <a:r>
              <a:rPr lang="el-GR" sz="1300" smtClean="0">
                <a:latin typeface="Times New Roman" panose="02020603050405020304" pitchFamily="18" charset="0"/>
                <a:cs typeface="Times New Roman" panose="02020603050405020304" pitchFamily="18" charset="0"/>
              </a:rPr>
              <a:t>: ΛΑ (12/Χ9) αν δεν είχε γίνει απομείωση  =&gt;  100.000 – (9 * 5.000) = </a:t>
            </a:r>
            <a:r>
              <a:rPr lang="el-GR" sz="1300" b="1" smtClean="0">
                <a:latin typeface="Times New Roman" panose="02020603050405020304" pitchFamily="18" charset="0"/>
                <a:cs typeface="Times New Roman" panose="02020603050405020304" pitchFamily="18" charset="0"/>
              </a:rPr>
              <a:t>55.000</a:t>
            </a:r>
            <a:endParaRPr lang="el-GR" sz="1300" smtClean="0">
              <a:latin typeface="Times New Roman" panose="02020603050405020304" pitchFamily="18" charset="0"/>
              <a:cs typeface="Times New Roman" panose="02020603050405020304" pitchFamily="18" charset="0"/>
            </a:endParaRPr>
          </a:p>
          <a:p>
            <a:pPr marL="0" indent="0">
              <a:spcBef>
                <a:spcPts val="0"/>
              </a:spcBef>
              <a:buFont typeface="Times New Roman" pitchFamily="18" charset="0"/>
              <a:buNone/>
              <a:defRPr/>
            </a:pPr>
            <a:r>
              <a:rPr lang="el-GR" sz="1300" smtClean="0">
                <a:latin typeface="Times New Roman" panose="02020603050405020304" pitchFamily="18" charset="0"/>
                <a:cs typeface="Times New Roman" panose="02020603050405020304" pitchFamily="18" charset="0"/>
              </a:rPr>
              <a:t>Η αναστροφή απομείωσης δεν μπορεί να οδηγήσει σε υπέρβαση ΛΑ πάνω από τις </a:t>
            </a:r>
            <a:r>
              <a:rPr lang="el-GR" sz="1300" b="1" smtClean="0">
                <a:latin typeface="Times New Roman" panose="02020603050405020304" pitchFamily="18" charset="0"/>
                <a:cs typeface="Times New Roman" panose="02020603050405020304" pitchFamily="18" charset="0"/>
              </a:rPr>
              <a:t>55.000.</a:t>
            </a:r>
            <a:r>
              <a:rPr lang="el-GR" sz="1300" smtClean="0">
                <a:latin typeface="Times New Roman" panose="02020603050405020304" pitchFamily="18" charset="0"/>
                <a:cs typeface="Times New Roman" panose="02020603050405020304" pitchFamily="18" charset="0"/>
              </a:rPr>
              <a:t> Συνεπώς αναγνωρίζεται κέρδος αναστροφής ποσού €22.000 (55.000 -33.000)</a:t>
            </a:r>
          </a:p>
          <a:p>
            <a:pPr marL="0" indent="0">
              <a:lnSpc>
                <a:spcPct val="170000"/>
              </a:lnSpc>
              <a:spcBef>
                <a:spcPts val="0"/>
              </a:spcBef>
              <a:buFont typeface="Times New Roman" pitchFamily="18" charset="0"/>
              <a:buNone/>
              <a:defRPr/>
            </a:pPr>
            <a:endParaRPr lang="en-US" sz="14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498475" y="3573463"/>
          <a:ext cx="8099425" cy="668595"/>
        </p:xfrm>
        <a:graphic>
          <a:graphicData uri="http://schemas.openxmlformats.org/drawingml/2006/table">
            <a:tbl>
              <a:tblPr firstRow="1" firstCol="1" bandRow="1">
                <a:tableStyleId>{5C22544A-7EE6-4342-B048-85BDC9FD1C3A}</a:tableStyleId>
              </a:tblPr>
              <a:tblGrid>
                <a:gridCol w="5919800">
                  <a:extLst>
                    <a:ext uri="{9D8B030D-6E8A-4147-A177-3AD203B41FA5}"/>
                  </a:extLst>
                </a:gridCol>
                <a:gridCol w="435925">
                  <a:extLst>
                    <a:ext uri="{9D8B030D-6E8A-4147-A177-3AD203B41FA5}"/>
                  </a:extLst>
                </a:gridCol>
                <a:gridCol w="835295">
                  <a:extLst>
                    <a:ext uri="{9D8B030D-6E8A-4147-A177-3AD203B41FA5}"/>
                  </a:extLst>
                </a:gridCol>
                <a:gridCol w="908405">
                  <a:extLst>
                    <a:ext uri="{9D8B030D-6E8A-4147-A177-3AD203B41FA5}"/>
                  </a:extLst>
                </a:gridCol>
              </a:tblGrid>
              <a:tr h="222779">
                <a:tc>
                  <a:txBody>
                    <a:bodyPr/>
                    <a:lstStyle/>
                    <a:p>
                      <a:pPr algn="ctr">
                        <a:spcAft>
                          <a:spcPts val="0"/>
                        </a:spcAft>
                      </a:pPr>
                      <a:r>
                        <a:rPr lang="en-US" sz="1400" b="1" dirty="0" err="1">
                          <a:solidFill>
                            <a:srgbClr val="C00000"/>
                          </a:solidFill>
                          <a:effectLst/>
                          <a:latin typeface="+mj-lt"/>
                        </a:rPr>
                        <a:t>Εγγρ</a:t>
                      </a:r>
                      <a:r>
                        <a:rPr lang="en-US" sz="1400" b="1" dirty="0">
                          <a:solidFill>
                            <a:srgbClr val="C00000"/>
                          </a:solidFill>
                          <a:effectLst/>
                          <a:latin typeface="+mj-lt"/>
                        </a:rPr>
                        <a:t>αφή απομείωσης </a:t>
                      </a:r>
                      <a:r>
                        <a:rPr lang="en-US" sz="1400" b="1" dirty="0" smtClean="0">
                          <a:solidFill>
                            <a:srgbClr val="C00000"/>
                          </a:solidFill>
                          <a:effectLst/>
                          <a:latin typeface="+mj-lt"/>
                        </a:rPr>
                        <a:t>31/12/Χ</a:t>
                      </a:r>
                      <a:r>
                        <a:rPr lang="el-GR" sz="1400" b="1" dirty="0" smtClean="0">
                          <a:solidFill>
                            <a:srgbClr val="C00000"/>
                          </a:solidFill>
                          <a:effectLst/>
                          <a:latin typeface="+mj-lt"/>
                        </a:rPr>
                        <a:t>5</a:t>
                      </a:r>
                      <a:endParaRPr lang="en-US" sz="1400" b="1"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b="0" dirty="0">
                          <a:solidFill>
                            <a:srgbClr val="C00000"/>
                          </a:solidFill>
                          <a:effectLst/>
                          <a:latin typeface="+mj-lt"/>
                        </a:rPr>
                        <a:t> </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l-GR" sz="1400" b="0" dirty="0" smtClean="0">
                          <a:solidFill>
                            <a:srgbClr val="C00000"/>
                          </a:solidFill>
                          <a:effectLst/>
                          <a:latin typeface="+mj-lt"/>
                        </a:rPr>
                        <a:t>Χρέωση</a:t>
                      </a:r>
                      <a:r>
                        <a:rPr lang="en-US" sz="1400" b="0" dirty="0">
                          <a:solidFill>
                            <a:srgbClr val="C00000"/>
                          </a:solidFill>
                          <a:effectLst/>
                          <a:latin typeface="+mj-lt"/>
                        </a:rPr>
                        <a:t> </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b="0" dirty="0">
                          <a:solidFill>
                            <a:srgbClr val="C00000"/>
                          </a:solidFill>
                          <a:effectLst/>
                          <a:latin typeface="+mj-lt"/>
                        </a:rPr>
                        <a:t> </a:t>
                      </a:r>
                      <a:r>
                        <a:rPr lang="el-GR" sz="1400" b="0" dirty="0" smtClean="0">
                          <a:solidFill>
                            <a:srgbClr val="C00000"/>
                          </a:solidFill>
                          <a:effectLst/>
                          <a:latin typeface="+mj-lt"/>
                        </a:rPr>
                        <a:t>Πίστωση</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222779">
                <a:tc>
                  <a:txBody>
                    <a:bodyPr/>
                    <a:lstStyle/>
                    <a:p>
                      <a:pPr>
                        <a:spcAft>
                          <a:spcPts val="0"/>
                        </a:spcAft>
                      </a:pPr>
                      <a:r>
                        <a:rPr lang="en-US" sz="1400" b="0" spc="-5" dirty="0" err="1">
                          <a:solidFill>
                            <a:srgbClr val="C00000"/>
                          </a:solidFill>
                          <a:effectLst/>
                          <a:latin typeface="+mj-lt"/>
                        </a:rPr>
                        <a:t>Ζημιά</a:t>
                      </a:r>
                      <a:r>
                        <a:rPr lang="en-US" sz="1400" b="0" spc="-5" dirty="0">
                          <a:solidFill>
                            <a:srgbClr val="C00000"/>
                          </a:solidFill>
                          <a:effectLst/>
                          <a:latin typeface="+mj-lt"/>
                        </a:rPr>
                        <a:t> απ</a:t>
                      </a:r>
                      <a:r>
                        <a:rPr lang="en-US" sz="1400" b="0" spc="-5" dirty="0" err="1">
                          <a:solidFill>
                            <a:srgbClr val="C00000"/>
                          </a:solidFill>
                          <a:effectLst/>
                          <a:latin typeface="+mj-lt"/>
                        </a:rPr>
                        <a:t>ομείωσης</a:t>
                      </a:r>
                      <a:r>
                        <a:rPr lang="en-US" sz="1400" b="0" spc="-5" dirty="0">
                          <a:solidFill>
                            <a:srgbClr val="C00000"/>
                          </a:solidFill>
                          <a:effectLst/>
                          <a:latin typeface="+mj-lt"/>
                        </a:rPr>
                        <a:t> </a:t>
                      </a:r>
                      <a:r>
                        <a:rPr lang="el-GR" sz="1400" b="0" spc="0" dirty="0" smtClean="0">
                          <a:solidFill>
                            <a:srgbClr val="C00000"/>
                          </a:solidFill>
                          <a:effectLst/>
                          <a:latin typeface="+mj-lt"/>
                          <a:cs typeface="Times New Roman" panose="02020603050405020304" pitchFamily="18" charset="0"/>
                        </a:rPr>
                        <a:t>πα</a:t>
                      </a:r>
                      <a:r>
                        <a:rPr lang="el-GR" sz="1400" b="0" dirty="0" smtClean="0">
                          <a:solidFill>
                            <a:srgbClr val="C00000"/>
                          </a:solidFill>
                          <a:effectLst/>
                          <a:latin typeface="+mj-lt"/>
                          <a:cs typeface="Times New Roman" panose="02020603050405020304" pitchFamily="18" charset="0"/>
                        </a:rPr>
                        <a:t>γίων</a:t>
                      </a:r>
                      <a:endParaRPr lang="en-US" sz="1400" b="0" dirty="0">
                        <a:solidFill>
                          <a:srgbClr val="C00000"/>
                        </a:solidFill>
                        <a:effectLst/>
                        <a:latin typeface="+mj-lt"/>
                        <a:ea typeface="Times New Roman"/>
                      </a:endParaRPr>
                    </a:p>
                  </a:txBody>
                  <a:tcPr marL="9525" marR="952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b="0">
                          <a:solidFill>
                            <a:srgbClr val="C00000"/>
                          </a:solidFill>
                          <a:effectLst/>
                          <a:latin typeface="+mj-lt"/>
                        </a:rPr>
                        <a:t> </a:t>
                      </a:r>
                      <a:endParaRPr lang="en-US" sz="1400" b="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b="0" dirty="0" smtClean="0">
                          <a:solidFill>
                            <a:srgbClr val="C00000"/>
                          </a:solidFill>
                          <a:effectLst/>
                          <a:latin typeface="+mj-lt"/>
                        </a:rPr>
                        <a:t>3</a:t>
                      </a:r>
                      <a:r>
                        <a:rPr lang="el-GR" sz="1400" b="0" dirty="0" smtClean="0">
                          <a:solidFill>
                            <a:srgbClr val="C00000"/>
                          </a:solidFill>
                          <a:effectLst/>
                          <a:latin typeface="+mj-lt"/>
                        </a:rPr>
                        <a:t>0</a:t>
                      </a:r>
                      <a:r>
                        <a:rPr lang="en-US" sz="1400" b="0" dirty="0" smtClean="0">
                          <a:solidFill>
                            <a:srgbClr val="C00000"/>
                          </a:solidFill>
                          <a:effectLst/>
                          <a:latin typeface="+mj-lt"/>
                        </a:rPr>
                        <a:t>,000</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b="0" dirty="0">
                          <a:solidFill>
                            <a:srgbClr val="C00000"/>
                          </a:solidFill>
                          <a:effectLst/>
                          <a:latin typeface="+mj-lt"/>
                        </a:rPr>
                        <a:t> </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222779">
                <a:tc>
                  <a:txBody>
                    <a:bodyPr/>
                    <a:lstStyle/>
                    <a:p>
                      <a:pPr algn="r">
                        <a:spcAft>
                          <a:spcPts val="0"/>
                        </a:spcAft>
                      </a:pPr>
                      <a:r>
                        <a:rPr lang="el-GR" sz="1400" b="0" dirty="0" smtClean="0">
                          <a:solidFill>
                            <a:srgbClr val="C00000"/>
                          </a:solidFill>
                          <a:effectLst/>
                          <a:latin typeface="+mj-lt"/>
                        </a:rPr>
                        <a:t>Συσσωρευμένες </a:t>
                      </a:r>
                      <a:r>
                        <a:rPr lang="en-US" sz="1400" b="0" dirty="0" smtClean="0">
                          <a:solidFill>
                            <a:srgbClr val="C00000"/>
                          </a:solidFill>
                          <a:effectLst/>
                          <a:latin typeface="+mj-lt"/>
                        </a:rPr>
                        <a:t>απ</a:t>
                      </a:r>
                      <a:r>
                        <a:rPr lang="en-US" sz="1400" b="0" dirty="0" err="1" smtClean="0">
                          <a:solidFill>
                            <a:srgbClr val="C00000"/>
                          </a:solidFill>
                          <a:effectLst/>
                          <a:latin typeface="+mj-lt"/>
                        </a:rPr>
                        <a:t>ομειώσεις</a:t>
                      </a:r>
                      <a:r>
                        <a:rPr lang="en-US" sz="1400" b="0" dirty="0" smtClean="0">
                          <a:solidFill>
                            <a:srgbClr val="C00000"/>
                          </a:solidFill>
                          <a:effectLst/>
                          <a:latin typeface="+mj-lt"/>
                        </a:rPr>
                        <a:t> </a:t>
                      </a:r>
                      <a:r>
                        <a:rPr lang="el-GR" sz="1400" b="0" dirty="0" smtClean="0">
                          <a:solidFill>
                            <a:srgbClr val="C00000"/>
                          </a:solidFill>
                          <a:effectLst/>
                          <a:latin typeface="+mj-lt"/>
                          <a:cs typeface="Times New Roman" panose="02020603050405020304" pitchFamily="18" charset="0"/>
                        </a:rPr>
                        <a:t>παγίων</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400" b="0" dirty="0">
                          <a:solidFill>
                            <a:srgbClr val="C00000"/>
                          </a:solidFill>
                          <a:effectLst/>
                          <a:latin typeface="+mj-lt"/>
                        </a:rPr>
                        <a:t> </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b="0" dirty="0">
                          <a:solidFill>
                            <a:srgbClr val="C00000"/>
                          </a:solidFill>
                          <a:effectLst/>
                          <a:latin typeface="+mj-lt"/>
                        </a:rPr>
                        <a:t> </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400" b="0" dirty="0" smtClean="0">
                          <a:solidFill>
                            <a:srgbClr val="C00000"/>
                          </a:solidFill>
                          <a:effectLst/>
                          <a:latin typeface="+mj-lt"/>
                        </a:rPr>
                        <a:t>3</a:t>
                      </a:r>
                      <a:r>
                        <a:rPr lang="el-GR" sz="1400" b="0" dirty="0" smtClean="0">
                          <a:solidFill>
                            <a:srgbClr val="C00000"/>
                          </a:solidFill>
                          <a:effectLst/>
                          <a:latin typeface="+mj-lt"/>
                        </a:rPr>
                        <a:t>0</a:t>
                      </a:r>
                      <a:r>
                        <a:rPr lang="en-US" sz="1400" b="0" dirty="0" smtClean="0">
                          <a:solidFill>
                            <a:srgbClr val="C00000"/>
                          </a:solidFill>
                          <a:effectLst/>
                          <a:latin typeface="+mj-lt"/>
                        </a:rPr>
                        <a:t>,000</a:t>
                      </a:r>
                      <a:endParaRPr lang="en-US" sz="1400" b="0" dirty="0">
                        <a:solidFill>
                          <a:srgbClr val="C00000"/>
                        </a:solidFill>
                        <a:effectLst/>
                        <a:latin typeface="+mj-lt"/>
                        <a:ea typeface="Times New Roman"/>
                      </a:endParaRPr>
                    </a:p>
                  </a:txBody>
                  <a:tcPr marL="9525" marR="9525" marT="95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
        <p:nvSpPr>
          <p:cNvPr id="121882" name="Slide Number Placeholder 1"/>
          <p:cNvSpPr>
            <a:spLocks noGrp="1"/>
          </p:cNvSpPr>
          <p:nvPr>
            <p:ph type="sldNum" sz="quarter" idx="11"/>
          </p:nvPr>
        </p:nvSpPr>
        <p:spPr>
          <a:xfrm>
            <a:off x="6804025" y="6356350"/>
            <a:ext cx="2132013" cy="363538"/>
          </a:xfrm>
          <a:noFill/>
          <a:ln>
            <a:miter lim="800000"/>
          </a:ln>
        </p:spPr>
        <p:txBody>
          <a:bodyPr/>
          <a:lstStyle/>
          <a:p>
            <a:fld id="{577FDBB2-07E3-482B-B484-9593E349DF65}" type="slidenum">
              <a:rPr lang="el-GR" altLang="en-US">
                <a:solidFill>
                  <a:schemeClr val="tx1"/>
                </a:solidFill>
              </a:rPr>
              <a:pPr/>
              <a:t>73</a:t>
            </a:fld>
            <a:endParaRPr lang="el-GR" altLang="en-US">
              <a:solidFill>
                <a:schemeClr val="tx1"/>
              </a:solidFill>
            </a:endParaRPr>
          </a:p>
        </p:txBody>
      </p:sp>
      <p:graphicFrame>
        <p:nvGraphicFramePr>
          <p:cNvPr id="6" name="Table 5"/>
          <p:cNvGraphicFramePr>
            <a:graphicFrameLocks noGrp="1"/>
          </p:cNvGraphicFramePr>
          <p:nvPr/>
        </p:nvGraphicFramePr>
        <p:xfrm>
          <a:off x="498475" y="5949950"/>
          <a:ext cx="8099425" cy="668607"/>
        </p:xfrm>
        <a:graphic>
          <a:graphicData uri="http://schemas.openxmlformats.org/drawingml/2006/table">
            <a:tbl>
              <a:tblPr/>
              <a:tblGrid>
                <a:gridCol w="5919788">
                  <a:extLst>
                    <a:ext uri="{9D8B030D-6E8A-4147-A177-3AD203B41FA5}"/>
                  </a:extLst>
                </a:gridCol>
                <a:gridCol w="436562">
                  <a:extLst>
                    <a:ext uri="{9D8B030D-6E8A-4147-A177-3AD203B41FA5}"/>
                  </a:extLst>
                </a:gridCol>
                <a:gridCol w="835025">
                  <a:extLst>
                    <a:ext uri="{9D8B030D-6E8A-4147-A177-3AD203B41FA5}"/>
                  </a:extLst>
                </a:gridCol>
                <a:gridCol w="908050">
                  <a:extLst>
                    <a:ext uri="{9D8B030D-6E8A-4147-A177-3AD203B41FA5}"/>
                  </a:extLst>
                </a:gridCol>
              </a:tblGrid>
              <a:tr h="222779">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Εγγραφή </a:t>
                      </a:r>
                      <a:r>
                        <a:rPr kumimoji="0" lang="el-GR" altLang="en-US" sz="1400" b="1"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αναστροφής </a:t>
                      </a:r>
                      <a:r>
                        <a:rPr kumimoji="0" lang="en-US" altLang="en-US" sz="1400" b="1"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απομείωσης 31/12/Χ</a:t>
                      </a:r>
                      <a:r>
                        <a:rPr kumimoji="0" lang="el-GR" altLang="en-US" sz="1400" b="1"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9</a:t>
                      </a:r>
                      <a:endParaRPr kumimoji="0" lang="en-US" altLang="en-US" sz="1400" b="1"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endParaRP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Χρέωση</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Πίστωση</a:t>
                      </a:r>
                      <a:endPar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endParaRP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22779">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rPr>
                        <a:t>Συσσωρευμένες </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απομειώσεις </a:t>
                      </a: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παγίων</a:t>
                      </a:r>
                      <a:endPar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endParaRPr>
                    </a:p>
                  </a:txBody>
                  <a:tcPr marL="9525" marR="9525"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22</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,000</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222779">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Κέρδος από αναστροφή</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απομε</a:t>
                      </a: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ίω</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σ</a:t>
                      </a: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η</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ς </a:t>
                      </a:r>
                      <a:r>
                        <a:rPr kumimoji="0" lang="el-GR"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πα</a:t>
                      </a: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γίων</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 </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Calibri" panose="020F0502020204030204" pitchFamily="34" charset="0"/>
                          <a:ea typeface="Microsoft YaHei" panose="020B0503020204020204" pitchFamily="34" charset="-122"/>
                        </a:defRPr>
                      </a:lvl1pPr>
                      <a:lvl2pPr marL="457200">
                        <a:spcBef>
                          <a:spcPts val="700"/>
                        </a:spcBef>
                        <a:buClr>
                          <a:srgbClr val="000000"/>
                        </a:buClr>
                        <a:buSzPct val="100000"/>
                        <a:buFont typeface="Times New Roman" panose="02020603050405020304" pitchFamily="18" charset="0"/>
                        <a:defRPr sz="2400">
                          <a:solidFill>
                            <a:srgbClr val="000000"/>
                          </a:solidFill>
                          <a:latin typeface="Calibri" panose="020F0502020204030204" pitchFamily="34" charset="0"/>
                          <a:ea typeface="Microsoft YaHei" panose="020B0503020204020204" pitchFamily="34" charset="-122"/>
                        </a:defRPr>
                      </a:lvl2pPr>
                      <a:lvl3pPr marL="914400">
                        <a:spcBef>
                          <a:spcPts val="600"/>
                        </a:spcBef>
                        <a:buClr>
                          <a:srgbClr val="000000"/>
                        </a:buClr>
                        <a:buSzPct val="100000"/>
                        <a:buFont typeface="Times New Roman" panose="02020603050405020304" pitchFamily="18" charset="0"/>
                        <a:defRPr sz="2000">
                          <a:solidFill>
                            <a:srgbClr val="000000"/>
                          </a:solidFill>
                          <a:latin typeface="Calibri" panose="020F0502020204030204" pitchFamily="34" charset="0"/>
                          <a:ea typeface="Microsoft YaHei" panose="020B0503020204020204" pitchFamily="34" charset="-122"/>
                        </a:defRPr>
                      </a:lvl3pPr>
                      <a:lvl4pPr marL="13716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1828800">
                        <a:spcBef>
                          <a:spcPts val="500"/>
                        </a:spcBef>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400" b="0" i="0" u="none" strike="noStrike" cap="none" normalizeH="0" baseline="0" dirty="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22</a:t>
                      </a:r>
                      <a:r>
                        <a:rPr kumimoji="0" lang="en-US" altLang="en-US" sz="1400" b="0" i="0" u="none" strike="noStrike" cap="none" normalizeH="0" baseline="0" dirty="0" smtClean="0">
                          <a:ln>
                            <a:noFill/>
                          </a:ln>
                          <a:solidFill>
                            <a:srgbClr val="C00000"/>
                          </a:solidFill>
                          <a:effectLst/>
                          <a:latin typeface="Calibri" panose="020F0502020204030204" pitchFamily="34" charset="0"/>
                          <a:ea typeface="Microsoft YaHei" panose="020B0503020204020204" pitchFamily="34" charset="-122"/>
                          <a:cs typeface="Times New Roman" panose="02020603050405020304" pitchFamily="18" charset="0"/>
                        </a:rPr>
                        <a:t>,000</a:t>
                      </a:r>
                    </a:p>
                  </a:txBody>
                  <a:tcPr marL="9525" marR="9525" marT="950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Text Box 1"/>
          <p:cNvSpPr txBox="1">
            <a:spLocks noChangeArrowheads="1"/>
          </p:cNvSpPr>
          <p:nvPr/>
        </p:nvSpPr>
        <p:spPr bwMode="auto">
          <a:xfrm>
            <a:off x="685800" y="2032000"/>
            <a:ext cx="8001000" cy="830263"/>
          </a:xfrm>
          <a:prstGeom prst="rect">
            <a:avLst/>
          </a:prstGeom>
          <a:noFill/>
          <a:ln w="9525">
            <a:noFill/>
            <a:round/>
            <a:headEnd/>
            <a:tailEnd/>
          </a:ln>
        </p:spPr>
        <p:txBody>
          <a:bodyPr lIns="90000" tIns="46800" rIns="90000" bIns="46800">
            <a:spAutoFit/>
          </a:bodyPr>
          <a:lstStyle/>
          <a:p>
            <a:pPr eaLnBrk="1" hangingPunct="1">
              <a:lnSpc>
                <a:spcPct val="115000"/>
              </a:lnSpc>
              <a:spcBef>
                <a:spcPts val="1050"/>
              </a:spcBef>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000000"/>
                </a:solidFill>
                <a:latin typeface="Times New Roman" pitchFamily="18" charset="0"/>
                <a:cs typeface="Times New Roman" pitchFamily="18" charset="0"/>
              </a:rPr>
              <a:t>Οι εταιρίες απομακρύνουν τα πάγια υλικά στοιχεία με τρεις τρόπους</a:t>
            </a:r>
            <a:r>
              <a:rPr lang="en-US" altLang="en-US" sz="2100">
                <a:solidFill>
                  <a:srgbClr val="000000"/>
                </a:solidFill>
                <a:latin typeface="Times New Roman" pitchFamily="18" charset="0"/>
                <a:cs typeface="Times New Roman" pitchFamily="18" charset="0"/>
              </a:rPr>
              <a:t> —</a:t>
            </a:r>
            <a:r>
              <a:rPr lang="el-GR" altLang="en-US" sz="2100">
                <a:solidFill>
                  <a:srgbClr val="000000"/>
                </a:solidFill>
                <a:latin typeface="Times New Roman" pitchFamily="18" charset="0"/>
                <a:cs typeface="Times New Roman" pitchFamily="18" charset="0"/>
              </a:rPr>
              <a:t>Απόσυρση (</a:t>
            </a:r>
            <a:r>
              <a:rPr lang="en-US" altLang="en-US" sz="2100">
                <a:solidFill>
                  <a:srgbClr val="000000"/>
                </a:solidFill>
                <a:latin typeface="Times New Roman" pitchFamily="18" charset="0"/>
                <a:cs typeface="Times New Roman" pitchFamily="18" charset="0"/>
              </a:rPr>
              <a:t>Retirement</a:t>
            </a:r>
            <a:r>
              <a:rPr lang="el-GR" altLang="en-US" sz="2100">
                <a:solidFill>
                  <a:srgbClr val="000000"/>
                </a:solidFill>
                <a:latin typeface="Times New Roman" pitchFamily="18" charset="0"/>
                <a:cs typeface="Times New Roman" pitchFamily="18" charset="0"/>
              </a:rPr>
              <a:t>)</a:t>
            </a:r>
            <a:r>
              <a:rPr lang="en-US" altLang="en-US" sz="2100">
                <a:solidFill>
                  <a:srgbClr val="000000"/>
                </a:solidFill>
                <a:latin typeface="Times New Roman" pitchFamily="18" charset="0"/>
                <a:cs typeface="Times New Roman" pitchFamily="18" charset="0"/>
              </a:rPr>
              <a:t>,</a:t>
            </a:r>
            <a:r>
              <a:rPr lang="el-GR" altLang="en-US" sz="2100">
                <a:solidFill>
                  <a:srgbClr val="000000"/>
                </a:solidFill>
                <a:latin typeface="Times New Roman" pitchFamily="18" charset="0"/>
                <a:cs typeface="Times New Roman" pitchFamily="18" charset="0"/>
              </a:rPr>
              <a:t> Πώληση ή ανταλλαγή</a:t>
            </a:r>
          </a:p>
        </p:txBody>
      </p:sp>
      <p:pic>
        <p:nvPicPr>
          <p:cNvPr id="122883" name="Picture 2"/>
          <p:cNvPicPr>
            <a:picLocks noChangeAspect="1" noChangeArrowheads="1"/>
          </p:cNvPicPr>
          <p:nvPr/>
        </p:nvPicPr>
        <p:blipFill>
          <a:blip r:embed="rId3"/>
          <a:srcRect/>
          <a:stretch>
            <a:fillRect/>
          </a:stretch>
        </p:blipFill>
        <p:spPr bwMode="auto">
          <a:xfrm>
            <a:off x="685800" y="3100388"/>
            <a:ext cx="7762875" cy="1547812"/>
          </a:xfrm>
          <a:prstGeom prst="rect">
            <a:avLst/>
          </a:prstGeom>
          <a:noFill/>
          <a:ln w="9525">
            <a:noFill/>
            <a:round/>
            <a:headEnd/>
            <a:tailEnd/>
          </a:ln>
        </p:spPr>
      </p:pic>
      <p:sp>
        <p:nvSpPr>
          <p:cNvPr id="122884" name="Text Box 3"/>
          <p:cNvSpPr txBox="1">
            <a:spLocks noChangeArrowheads="1"/>
          </p:cNvSpPr>
          <p:nvPr/>
        </p:nvSpPr>
        <p:spPr bwMode="auto">
          <a:xfrm>
            <a:off x="685800" y="1371600"/>
            <a:ext cx="4114800" cy="520700"/>
          </a:xfrm>
          <a:prstGeom prst="rect">
            <a:avLst/>
          </a:prstGeom>
          <a:noFill/>
          <a:ln w="9525">
            <a:noFill/>
            <a:round/>
            <a:headEnd/>
            <a:tailEnd/>
          </a:ln>
        </p:spPr>
        <p:txBody>
          <a:bodyPr lIns="90000" tIns="46800" rIns="90000" bIns="46800">
            <a:spAutoFit/>
          </a:bodyPr>
          <a:lstStyle/>
          <a:p>
            <a:pPr eaLnBrk="1" hangingPunct="1">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a:solidFill>
                  <a:srgbClr val="000000"/>
                </a:solidFill>
                <a:latin typeface="Times New Roman" pitchFamily="18" charset="0"/>
                <a:cs typeface="Times New Roman" pitchFamily="18" charset="0"/>
              </a:rPr>
              <a:t>Απομάκρυνση παγίων</a:t>
            </a:r>
          </a:p>
        </p:txBody>
      </p:sp>
      <p:sp>
        <p:nvSpPr>
          <p:cNvPr id="87044" name="Text Box 4"/>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2900">
                <a:solidFill>
                  <a:srgbClr val="FFFFFF"/>
                </a:solidFill>
                <a:latin typeface="Times New Roman" pitchFamily="16" charset="0"/>
                <a:ea typeface="+mn-ea"/>
                <a:cs typeface="Times New Roman" pitchFamily="16" charset="0"/>
              </a:rPr>
              <a:t>Λογιστική υλικών πάγιων στοιχείων</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EA36CAB-34F1-4739-A248-C39FBD3D563F}"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75</a:t>
            </a:fld>
            <a:endParaRPr lang="el-GR" altLang="en-US" sz="1200">
              <a:solidFill>
                <a:srgbClr val="898989"/>
              </a:solidFill>
              <a:latin typeface="Times New Roman" pitchFamily="18" charset="0"/>
              <a:cs typeface="Times New Roman" pitchFamily="18" charset="0"/>
            </a:endParaRPr>
          </a:p>
        </p:txBody>
      </p:sp>
      <p:sp>
        <p:nvSpPr>
          <p:cNvPr id="18437" name="Text Box 2"/>
          <p:cNvSpPr txBox="1">
            <a:spLocks noChangeArrowheads="1"/>
          </p:cNvSpPr>
          <p:nvPr/>
        </p:nvSpPr>
        <p:spPr bwMode="auto">
          <a:xfrm>
            <a:off x="0" y="228600"/>
            <a:ext cx="8510588" cy="13255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Περίληψη</a:t>
            </a:r>
          </a:p>
        </p:txBody>
      </p:sp>
      <p:grpSp>
        <p:nvGrpSpPr>
          <p:cNvPr id="18438" name="Group 3"/>
          <p:cNvGrpSpPr>
            <a:grpSpLocks/>
          </p:cNvGrpSpPr>
          <p:nvPr/>
        </p:nvGrpSpPr>
        <p:grpSpPr bwMode="auto">
          <a:xfrm>
            <a:off x="615950" y="1989138"/>
            <a:ext cx="8202613" cy="3960812"/>
            <a:chOff x="388" y="1253"/>
            <a:chExt cx="5167" cy="2495"/>
          </a:xfrm>
        </p:grpSpPr>
        <p:sp>
          <p:nvSpPr>
            <p:cNvPr id="18441" name="Rectangle 4"/>
            <p:cNvSpPr>
              <a:spLocks noChangeArrowheads="1"/>
            </p:cNvSpPr>
            <p:nvPr/>
          </p:nvSpPr>
          <p:spPr bwMode="auto">
            <a:xfrm>
              <a:off x="568" y="3399"/>
              <a:ext cx="1509" cy="349"/>
            </a:xfrm>
            <a:prstGeom prst="rect">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Αναγνώριση άυλου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παγίου στοιχείου</a:t>
              </a:r>
            </a:p>
          </p:txBody>
        </p:sp>
        <p:sp>
          <p:nvSpPr>
            <p:cNvPr id="18442" name="AutoShape 5"/>
            <p:cNvSpPr>
              <a:spLocks noChangeArrowheads="1"/>
            </p:cNvSpPr>
            <p:nvPr/>
          </p:nvSpPr>
          <p:spPr bwMode="auto">
            <a:xfrm>
              <a:off x="659" y="2654"/>
              <a:ext cx="1326" cy="612"/>
            </a:xfrm>
            <a:prstGeom prst="octagon">
              <a:avLst>
                <a:gd name="adj" fmla="val 29287"/>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Το κόστος μπορεί να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Μετρηθεί αξιόπιστα</a:t>
              </a:r>
            </a:p>
          </p:txBody>
        </p:sp>
        <p:sp>
          <p:nvSpPr>
            <p:cNvPr id="18443" name="Rectangle 6"/>
            <p:cNvSpPr>
              <a:spLocks noChangeArrowheads="1"/>
            </p:cNvSpPr>
            <p:nvPr/>
          </p:nvSpPr>
          <p:spPr bwMode="auto">
            <a:xfrm>
              <a:off x="2444" y="3399"/>
              <a:ext cx="1416" cy="349"/>
            </a:xfrm>
            <a:prstGeom prst="rect">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Περίληψη κόστους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στην υπεραξία</a:t>
              </a:r>
            </a:p>
          </p:txBody>
        </p:sp>
        <p:sp>
          <p:nvSpPr>
            <p:cNvPr id="18444" name="Rectangle 7"/>
            <p:cNvSpPr>
              <a:spLocks noChangeArrowheads="1"/>
            </p:cNvSpPr>
            <p:nvPr/>
          </p:nvSpPr>
          <p:spPr bwMode="auto">
            <a:xfrm>
              <a:off x="3969" y="3399"/>
              <a:ext cx="1586" cy="349"/>
            </a:xfrm>
            <a:prstGeom prst="rect">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Αναγνώριση ως έξοδο</a:t>
              </a:r>
            </a:p>
          </p:txBody>
        </p:sp>
        <p:sp>
          <p:nvSpPr>
            <p:cNvPr id="92168" name="AutoShape 8"/>
            <p:cNvSpPr>
              <a:spLocks noChangeArrowheads="1"/>
            </p:cNvSpPr>
            <p:nvPr/>
          </p:nvSpPr>
          <p:spPr bwMode="auto">
            <a:xfrm>
              <a:off x="659" y="1253"/>
              <a:ext cx="1369" cy="612"/>
            </a:xfrm>
            <a:prstGeom prst="octagon">
              <a:avLst>
                <a:gd name="adj" fmla="val 29287"/>
              </a:avLst>
            </a:prstGeom>
            <a:noFill/>
            <a:ln w="12600" cap="sq">
              <a:solidFill>
                <a:srgbClr val="000000"/>
              </a:solidFill>
              <a:miter lim="800000"/>
              <a:headEnd/>
              <a:tailEnd/>
            </a:ln>
            <a:effectLst/>
          </p:spPr>
          <p:txBody>
            <a:bodyPr wrap="none"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solidFill>
                    <a:srgbClr val="000000"/>
                  </a:solidFill>
                  <a:effectLst>
                    <a:outerShdw blurRad="38100" dist="38100" dir="2700000" algn="tl">
                      <a:srgbClr val="C0C0C0"/>
                    </a:outerShdw>
                  </a:effectLst>
                  <a:latin typeface="Times New Roman" pitchFamily="16" charset="0"/>
                  <a:ea typeface="+mn-ea"/>
                  <a:cs typeface="Times New Roman" pitchFamily="16" charset="0"/>
                </a:rPr>
                <a:t> </a:t>
              </a:r>
              <a:r>
                <a:rPr lang="el-GR" sz="1600" b="1">
                  <a:solidFill>
                    <a:srgbClr val="000000"/>
                  </a:solidFill>
                  <a:latin typeface="Times New Roman" pitchFamily="16" charset="0"/>
                  <a:ea typeface="+mn-ea"/>
                  <a:cs typeface="Times New Roman" pitchFamily="16" charset="0"/>
                </a:rPr>
                <a:t>Ικανοποιεί τον ορισμό του</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000000"/>
                  </a:solidFill>
                  <a:latin typeface="Times New Roman" pitchFamily="16" charset="0"/>
                  <a:ea typeface="+mn-ea"/>
                  <a:cs typeface="Times New Roman" pitchFamily="16" charset="0"/>
                </a:rPr>
                <a:t>αύλου παγίου στοιχείου?</a:t>
              </a:r>
            </a:p>
          </p:txBody>
        </p:sp>
        <p:sp>
          <p:nvSpPr>
            <p:cNvPr id="18446" name="AutoShape 9"/>
            <p:cNvSpPr>
              <a:spLocks noChangeArrowheads="1"/>
            </p:cNvSpPr>
            <p:nvPr/>
          </p:nvSpPr>
          <p:spPr bwMode="auto">
            <a:xfrm>
              <a:off x="2490" y="1954"/>
              <a:ext cx="1280" cy="612"/>
            </a:xfrm>
            <a:prstGeom prst="octagon">
              <a:avLst>
                <a:gd name="adj" fmla="val 29287"/>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400" b="1">
                  <a:solidFill>
                    <a:srgbClr val="000000"/>
                  </a:solidFill>
                  <a:latin typeface="Times New Roman" pitchFamily="18" charset="0"/>
                  <a:cs typeface="Times New Roman" pitchFamily="18" charset="0"/>
                </a:rPr>
                <a:t>Πάγιο που αποκτήθηκε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400" b="1">
                  <a:solidFill>
                    <a:srgbClr val="000000"/>
                  </a:solidFill>
                  <a:latin typeface="Times New Roman" pitchFamily="18" charset="0"/>
                  <a:cs typeface="Times New Roman" pitchFamily="18" charset="0"/>
                </a:rPr>
                <a:t>από ενοποίηση επιχειρήσεων</a:t>
              </a:r>
            </a:p>
          </p:txBody>
        </p:sp>
        <p:sp>
          <p:nvSpPr>
            <p:cNvPr id="18447" name="AutoShape 10"/>
            <p:cNvSpPr>
              <a:spLocks noChangeArrowheads="1"/>
            </p:cNvSpPr>
            <p:nvPr/>
          </p:nvSpPr>
          <p:spPr bwMode="auto">
            <a:xfrm>
              <a:off x="659" y="1954"/>
              <a:ext cx="1326" cy="612"/>
            </a:xfrm>
            <a:prstGeom prst="octagon">
              <a:avLst>
                <a:gd name="adj" fmla="val 29287"/>
              </a:avLst>
            </a:prstGeom>
            <a:noFill/>
            <a:ln w="12600" cap="sq">
              <a:solidFill>
                <a:srgbClr val="000000"/>
              </a:solidFill>
              <a:miter lim="800000"/>
              <a:headEnd/>
              <a:tailEnd/>
            </a:ln>
          </p:spPr>
          <p:txBody>
            <a:bodyPr wrap="none" lIns="90000" tIns="46800" rIns="90000" bIns="46800"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Μελλοντικά</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Οικονομικά </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Οφέλη</a:t>
              </a:r>
            </a:p>
          </p:txBody>
        </p:sp>
        <p:sp>
          <p:nvSpPr>
            <p:cNvPr id="18448" name="Line 11"/>
            <p:cNvSpPr>
              <a:spLocks noChangeShapeType="1"/>
            </p:cNvSpPr>
            <p:nvPr/>
          </p:nvSpPr>
          <p:spPr bwMode="auto">
            <a:xfrm>
              <a:off x="1299" y="1866"/>
              <a:ext cx="0" cy="86"/>
            </a:xfrm>
            <a:prstGeom prst="line">
              <a:avLst/>
            </a:prstGeom>
            <a:noFill/>
            <a:ln w="12600" cap="sq">
              <a:solidFill>
                <a:srgbClr val="000000"/>
              </a:solidFill>
              <a:miter lim="800000"/>
              <a:headEnd/>
              <a:tailEnd type="triangle" w="med" len="med"/>
            </a:ln>
          </p:spPr>
          <p:txBody>
            <a:bodyPr/>
            <a:lstStyle/>
            <a:p>
              <a:endParaRPr lang="el-GR"/>
            </a:p>
          </p:txBody>
        </p:sp>
        <p:sp>
          <p:nvSpPr>
            <p:cNvPr id="18449" name="Line 12"/>
            <p:cNvSpPr>
              <a:spLocks noChangeShapeType="1"/>
            </p:cNvSpPr>
            <p:nvPr/>
          </p:nvSpPr>
          <p:spPr bwMode="auto">
            <a:xfrm>
              <a:off x="1300" y="2567"/>
              <a:ext cx="0" cy="86"/>
            </a:xfrm>
            <a:prstGeom prst="line">
              <a:avLst/>
            </a:prstGeom>
            <a:noFill/>
            <a:ln w="12600" cap="sq">
              <a:solidFill>
                <a:srgbClr val="000000"/>
              </a:solidFill>
              <a:miter lim="800000"/>
              <a:headEnd/>
              <a:tailEnd type="triangle" w="med" len="med"/>
            </a:ln>
          </p:spPr>
          <p:txBody>
            <a:bodyPr/>
            <a:lstStyle/>
            <a:p>
              <a:endParaRPr lang="el-GR"/>
            </a:p>
          </p:txBody>
        </p:sp>
        <p:sp>
          <p:nvSpPr>
            <p:cNvPr id="18450" name="Line 13"/>
            <p:cNvSpPr>
              <a:spLocks noChangeShapeType="1"/>
            </p:cNvSpPr>
            <p:nvPr/>
          </p:nvSpPr>
          <p:spPr bwMode="auto">
            <a:xfrm>
              <a:off x="1300" y="3267"/>
              <a:ext cx="0" cy="130"/>
            </a:xfrm>
            <a:prstGeom prst="line">
              <a:avLst/>
            </a:prstGeom>
            <a:noFill/>
            <a:ln w="12600" cap="sq">
              <a:solidFill>
                <a:srgbClr val="000000"/>
              </a:solidFill>
              <a:miter lim="800000"/>
              <a:headEnd/>
              <a:tailEnd type="triangle" w="med" len="med"/>
            </a:ln>
          </p:spPr>
          <p:txBody>
            <a:bodyPr/>
            <a:lstStyle/>
            <a:p>
              <a:endParaRPr lang="el-GR"/>
            </a:p>
          </p:txBody>
        </p:sp>
        <p:sp>
          <p:nvSpPr>
            <p:cNvPr id="18451" name="Line 14"/>
            <p:cNvSpPr>
              <a:spLocks noChangeShapeType="1"/>
            </p:cNvSpPr>
            <p:nvPr/>
          </p:nvSpPr>
          <p:spPr bwMode="auto">
            <a:xfrm>
              <a:off x="2032" y="1560"/>
              <a:ext cx="548" cy="0"/>
            </a:xfrm>
            <a:prstGeom prst="line">
              <a:avLst/>
            </a:prstGeom>
            <a:noFill/>
            <a:ln w="12600" cap="sq">
              <a:solidFill>
                <a:srgbClr val="000000"/>
              </a:solidFill>
              <a:miter lim="800000"/>
              <a:headEnd/>
              <a:tailEnd/>
            </a:ln>
          </p:spPr>
          <p:txBody>
            <a:bodyPr/>
            <a:lstStyle/>
            <a:p>
              <a:endParaRPr lang="el-GR"/>
            </a:p>
          </p:txBody>
        </p:sp>
        <p:sp>
          <p:nvSpPr>
            <p:cNvPr id="18452" name="Line 15"/>
            <p:cNvSpPr>
              <a:spLocks noChangeShapeType="1"/>
            </p:cNvSpPr>
            <p:nvPr/>
          </p:nvSpPr>
          <p:spPr bwMode="auto">
            <a:xfrm>
              <a:off x="2581" y="1560"/>
              <a:ext cx="0" cy="480"/>
            </a:xfrm>
            <a:prstGeom prst="line">
              <a:avLst/>
            </a:prstGeom>
            <a:noFill/>
            <a:ln w="12600" cap="sq">
              <a:solidFill>
                <a:srgbClr val="000000"/>
              </a:solidFill>
              <a:miter lim="800000"/>
              <a:headEnd/>
              <a:tailEnd type="triangle" w="med" len="med"/>
            </a:ln>
          </p:spPr>
          <p:txBody>
            <a:bodyPr/>
            <a:lstStyle/>
            <a:p>
              <a:endParaRPr lang="el-GR"/>
            </a:p>
          </p:txBody>
        </p:sp>
        <p:sp>
          <p:nvSpPr>
            <p:cNvPr id="18453" name="Line 16"/>
            <p:cNvSpPr>
              <a:spLocks noChangeShapeType="1"/>
            </p:cNvSpPr>
            <p:nvPr/>
          </p:nvSpPr>
          <p:spPr bwMode="auto">
            <a:xfrm>
              <a:off x="1987" y="2961"/>
              <a:ext cx="594" cy="0"/>
            </a:xfrm>
            <a:prstGeom prst="line">
              <a:avLst/>
            </a:prstGeom>
            <a:noFill/>
            <a:ln w="12600" cap="sq">
              <a:solidFill>
                <a:srgbClr val="000000"/>
              </a:solidFill>
              <a:miter lim="800000"/>
              <a:headEnd/>
              <a:tailEnd/>
            </a:ln>
          </p:spPr>
          <p:txBody>
            <a:bodyPr/>
            <a:lstStyle/>
            <a:p>
              <a:endParaRPr lang="el-GR"/>
            </a:p>
          </p:txBody>
        </p:sp>
        <p:sp>
          <p:nvSpPr>
            <p:cNvPr id="18454" name="Line 17"/>
            <p:cNvSpPr>
              <a:spLocks noChangeShapeType="1"/>
            </p:cNvSpPr>
            <p:nvPr/>
          </p:nvSpPr>
          <p:spPr bwMode="auto">
            <a:xfrm flipV="1">
              <a:off x="2581" y="2478"/>
              <a:ext cx="0" cy="482"/>
            </a:xfrm>
            <a:prstGeom prst="line">
              <a:avLst/>
            </a:prstGeom>
            <a:noFill/>
            <a:ln w="12600" cap="sq">
              <a:solidFill>
                <a:srgbClr val="000000"/>
              </a:solidFill>
              <a:miter lim="800000"/>
              <a:headEnd/>
              <a:tailEnd type="triangle" w="med" len="med"/>
            </a:ln>
          </p:spPr>
          <p:txBody>
            <a:bodyPr/>
            <a:lstStyle/>
            <a:p>
              <a:endParaRPr lang="el-GR"/>
            </a:p>
          </p:txBody>
        </p:sp>
        <p:sp>
          <p:nvSpPr>
            <p:cNvPr id="18455" name="Line 18"/>
            <p:cNvSpPr>
              <a:spLocks noChangeShapeType="1"/>
            </p:cNvSpPr>
            <p:nvPr/>
          </p:nvSpPr>
          <p:spPr bwMode="auto">
            <a:xfrm>
              <a:off x="1987" y="2260"/>
              <a:ext cx="502" cy="0"/>
            </a:xfrm>
            <a:prstGeom prst="line">
              <a:avLst/>
            </a:prstGeom>
            <a:noFill/>
            <a:ln w="12600" cap="sq">
              <a:solidFill>
                <a:srgbClr val="000000"/>
              </a:solidFill>
              <a:miter lim="800000"/>
              <a:headEnd/>
              <a:tailEnd type="triangle" w="med" len="med"/>
            </a:ln>
          </p:spPr>
          <p:txBody>
            <a:bodyPr/>
            <a:lstStyle/>
            <a:p>
              <a:endParaRPr lang="el-GR"/>
            </a:p>
          </p:txBody>
        </p:sp>
        <p:sp>
          <p:nvSpPr>
            <p:cNvPr id="18456" name="Line 19"/>
            <p:cNvSpPr>
              <a:spLocks noChangeShapeType="1"/>
            </p:cNvSpPr>
            <p:nvPr/>
          </p:nvSpPr>
          <p:spPr bwMode="auto">
            <a:xfrm>
              <a:off x="3131" y="2567"/>
              <a:ext cx="0" cy="831"/>
            </a:xfrm>
            <a:prstGeom prst="line">
              <a:avLst/>
            </a:prstGeom>
            <a:noFill/>
            <a:ln w="12600" cap="sq">
              <a:solidFill>
                <a:srgbClr val="000000"/>
              </a:solidFill>
              <a:miter lim="800000"/>
              <a:headEnd/>
              <a:tailEnd type="triangle" w="med" len="med"/>
            </a:ln>
          </p:spPr>
          <p:txBody>
            <a:bodyPr/>
            <a:lstStyle/>
            <a:p>
              <a:endParaRPr lang="el-GR"/>
            </a:p>
          </p:txBody>
        </p:sp>
        <p:sp>
          <p:nvSpPr>
            <p:cNvPr id="18457" name="Line 20"/>
            <p:cNvSpPr>
              <a:spLocks noChangeShapeType="1"/>
            </p:cNvSpPr>
            <p:nvPr/>
          </p:nvSpPr>
          <p:spPr bwMode="auto">
            <a:xfrm>
              <a:off x="3771" y="2260"/>
              <a:ext cx="1097" cy="0"/>
            </a:xfrm>
            <a:prstGeom prst="line">
              <a:avLst/>
            </a:prstGeom>
            <a:noFill/>
            <a:ln w="12600" cap="sq">
              <a:solidFill>
                <a:srgbClr val="000000"/>
              </a:solidFill>
              <a:miter lim="800000"/>
              <a:headEnd/>
              <a:tailEnd/>
            </a:ln>
          </p:spPr>
          <p:txBody>
            <a:bodyPr/>
            <a:lstStyle/>
            <a:p>
              <a:endParaRPr lang="el-GR"/>
            </a:p>
          </p:txBody>
        </p:sp>
        <p:sp>
          <p:nvSpPr>
            <p:cNvPr id="18458" name="Line 21"/>
            <p:cNvSpPr>
              <a:spLocks noChangeShapeType="1"/>
            </p:cNvSpPr>
            <p:nvPr/>
          </p:nvSpPr>
          <p:spPr bwMode="auto">
            <a:xfrm>
              <a:off x="4869" y="2260"/>
              <a:ext cx="0" cy="1138"/>
            </a:xfrm>
            <a:prstGeom prst="line">
              <a:avLst/>
            </a:prstGeom>
            <a:noFill/>
            <a:ln w="12600" cap="sq">
              <a:solidFill>
                <a:srgbClr val="000000"/>
              </a:solidFill>
              <a:miter lim="800000"/>
              <a:headEnd/>
              <a:tailEnd type="triangle" w="med" len="med"/>
            </a:ln>
          </p:spPr>
          <p:txBody>
            <a:bodyPr/>
            <a:lstStyle/>
            <a:p>
              <a:endParaRPr lang="el-GR"/>
            </a:p>
          </p:txBody>
        </p:sp>
        <p:sp>
          <p:nvSpPr>
            <p:cNvPr id="92182" name="Text Box 22"/>
            <p:cNvSpPr txBox="1">
              <a:spLocks noChangeArrowheads="1"/>
            </p:cNvSpPr>
            <p:nvPr/>
          </p:nvSpPr>
          <p:spPr bwMode="auto">
            <a:xfrm>
              <a:off x="2124" y="1606"/>
              <a:ext cx="365" cy="211"/>
            </a:xfrm>
            <a:prstGeom prst="rect">
              <a:avLst/>
            </a:prstGeom>
            <a:noFill/>
            <a:ln w="9525">
              <a:noFill/>
              <a:round/>
              <a:headEnd/>
              <a:tailEnd/>
            </a:ln>
            <a:effectLst/>
          </p:spPr>
          <p:txBody>
            <a:bodyPr lIns="90000" tIns="46800" rIns="90000" bIns="46800" anchor="b">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ea typeface="+mn-ea"/>
                  <a:cs typeface="Times New Roman" pitchFamily="16" charset="0"/>
                </a:rPr>
                <a:t>όχι</a:t>
              </a:r>
            </a:p>
          </p:txBody>
        </p:sp>
        <p:sp>
          <p:nvSpPr>
            <p:cNvPr id="92183" name="Text Box 23"/>
            <p:cNvSpPr txBox="1">
              <a:spLocks noChangeArrowheads="1"/>
            </p:cNvSpPr>
            <p:nvPr/>
          </p:nvSpPr>
          <p:spPr bwMode="auto">
            <a:xfrm>
              <a:off x="2124" y="2324"/>
              <a:ext cx="365" cy="211"/>
            </a:xfrm>
            <a:prstGeom prst="rect">
              <a:avLst/>
            </a:prstGeom>
            <a:noFill/>
            <a:ln w="9525">
              <a:noFill/>
              <a:round/>
              <a:headEnd/>
              <a:tailEnd/>
            </a:ln>
            <a:effectLst/>
          </p:spPr>
          <p:txBody>
            <a:bodyPr lIns="90000" tIns="46800" rIns="90000" bIns="46800" anchor="b">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ea typeface="+mn-ea"/>
                  <a:cs typeface="Times New Roman" pitchFamily="16" charset="0"/>
                </a:rPr>
                <a:t>όχι</a:t>
              </a:r>
            </a:p>
          </p:txBody>
        </p:sp>
        <p:sp>
          <p:nvSpPr>
            <p:cNvPr id="92184" name="Text Box 24"/>
            <p:cNvSpPr txBox="1">
              <a:spLocks noChangeArrowheads="1"/>
            </p:cNvSpPr>
            <p:nvPr/>
          </p:nvSpPr>
          <p:spPr bwMode="auto">
            <a:xfrm>
              <a:off x="2124" y="2985"/>
              <a:ext cx="365" cy="211"/>
            </a:xfrm>
            <a:prstGeom prst="rect">
              <a:avLst/>
            </a:prstGeom>
            <a:noFill/>
            <a:ln w="9525">
              <a:noFill/>
              <a:round/>
              <a:headEnd/>
              <a:tailEnd/>
            </a:ln>
            <a:effectLst/>
          </p:spPr>
          <p:txBody>
            <a:bodyPr lIns="90000" tIns="46800" rIns="90000" bIns="46800" anchor="b">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ea typeface="+mn-ea"/>
                  <a:cs typeface="Times New Roman" pitchFamily="16" charset="0"/>
                </a:rPr>
                <a:t>όχι</a:t>
              </a:r>
            </a:p>
          </p:txBody>
        </p:sp>
        <p:sp>
          <p:nvSpPr>
            <p:cNvPr id="92185" name="Text Box 25"/>
            <p:cNvSpPr txBox="1">
              <a:spLocks noChangeArrowheads="1"/>
            </p:cNvSpPr>
            <p:nvPr/>
          </p:nvSpPr>
          <p:spPr bwMode="auto">
            <a:xfrm>
              <a:off x="388" y="1763"/>
              <a:ext cx="280" cy="211"/>
            </a:xfrm>
            <a:prstGeom prst="rect">
              <a:avLst/>
            </a:prstGeom>
            <a:noFill/>
            <a:ln w="9525">
              <a:noFill/>
              <a:round/>
              <a:headEnd/>
              <a:tailEnd/>
            </a:ln>
            <a:effectLst/>
          </p:spPr>
          <p:txBody>
            <a:bodyPr wrap="none" lIns="90000" tIns="46800" rIns="90000" bIns="46800" anchor="b">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ea typeface="+mn-ea"/>
                  <a:cs typeface="Times New Roman" pitchFamily="16" charset="0"/>
                </a:rPr>
                <a:t>ναι</a:t>
              </a:r>
            </a:p>
          </p:txBody>
        </p:sp>
        <p:sp>
          <p:nvSpPr>
            <p:cNvPr id="92186" name="Text Box 26"/>
            <p:cNvSpPr txBox="1">
              <a:spLocks noChangeArrowheads="1"/>
            </p:cNvSpPr>
            <p:nvPr/>
          </p:nvSpPr>
          <p:spPr bwMode="auto">
            <a:xfrm>
              <a:off x="388" y="2461"/>
              <a:ext cx="280" cy="211"/>
            </a:xfrm>
            <a:prstGeom prst="rect">
              <a:avLst/>
            </a:prstGeom>
            <a:noFill/>
            <a:ln w="9525">
              <a:noFill/>
              <a:round/>
              <a:headEnd/>
              <a:tailEnd/>
            </a:ln>
            <a:effectLst/>
          </p:spPr>
          <p:txBody>
            <a:bodyPr wrap="none" lIns="90000" tIns="46800" rIns="90000" bIns="46800" anchor="b">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ea typeface="+mn-ea"/>
                  <a:cs typeface="Times New Roman" pitchFamily="16" charset="0"/>
                </a:rPr>
                <a:t>ναι</a:t>
              </a:r>
            </a:p>
          </p:txBody>
        </p:sp>
        <p:sp>
          <p:nvSpPr>
            <p:cNvPr id="92187" name="Text Box 27"/>
            <p:cNvSpPr txBox="1">
              <a:spLocks noChangeArrowheads="1"/>
            </p:cNvSpPr>
            <p:nvPr/>
          </p:nvSpPr>
          <p:spPr bwMode="auto">
            <a:xfrm>
              <a:off x="388" y="3116"/>
              <a:ext cx="280" cy="211"/>
            </a:xfrm>
            <a:prstGeom prst="rect">
              <a:avLst/>
            </a:prstGeom>
            <a:noFill/>
            <a:ln w="9525">
              <a:noFill/>
              <a:round/>
              <a:headEnd/>
              <a:tailEnd/>
            </a:ln>
            <a:effectLst/>
          </p:spPr>
          <p:txBody>
            <a:bodyPr wrap="none" lIns="90000" tIns="46800" rIns="90000" bIns="46800" anchor="b">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ea typeface="+mn-ea"/>
                  <a:cs typeface="Times New Roman" pitchFamily="16" charset="0"/>
                </a:rPr>
                <a:t>ναι</a:t>
              </a:r>
            </a:p>
          </p:txBody>
        </p:sp>
        <p:sp>
          <p:nvSpPr>
            <p:cNvPr id="92188" name="Text Box 28"/>
            <p:cNvSpPr txBox="1">
              <a:spLocks noChangeArrowheads="1"/>
            </p:cNvSpPr>
            <p:nvPr/>
          </p:nvSpPr>
          <p:spPr bwMode="auto">
            <a:xfrm>
              <a:off x="3179" y="2637"/>
              <a:ext cx="280" cy="211"/>
            </a:xfrm>
            <a:prstGeom prst="rect">
              <a:avLst/>
            </a:prstGeom>
            <a:noFill/>
            <a:ln w="9525">
              <a:noFill/>
              <a:round/>
              <a:headEnd/>
              <a:tailEnd/>
            </a:ln>
            <a:effectLst/>
          </p:spPr>
          <p:txBody>
            <a:bodyPr wrap="none" lIns="90000" tIns="46800" rIns="90000" bIns="46800" anchor="b">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66FF33"/>
                  </a:solidFill>
                  <a:effectLst>
                    <a:outerShdw blurRad="38100" dist="38100" dir="2700000" algn="tl">
                      <a:srgbClr val="C0C0C0"/>
                    </a:outerShdw>
                  </a:effectLst>
                  <a:latin typeface="Times New Roman" pitchFamily="16" charset="0"/>
                  <a:ea typeface="+mn-ea"/>
                  <a:cs typeface="Times New Roman" pitchFamily="16" charset="0"/>
                </a:rPr>
                <a:t>ναι</a:t>
              </a:r>
            </a:p>
          </p:txBody>
        </p:sp>
        <p:sp>
          <p:nvSpPr>
            <p:cNvPr id="92189" name="Text Box 29"/>
            <p:cNvSpPr txBox="1">
              <a:spLocks noChangeArrowheads="1"/>
            </p:cNvSpPr>
            <p:nvPr/>
          </p:nvSpPr>
          <p:spPr bwMode="auto">
            <a:xfrm>
              <a:off x="3954" y="2284"/>
              <a:ext cx="365" cy="211"/>
            </a:xfrm>
            <a:prstGeom prst="rect">
              <a:avLst/>
            </a:prstGeom>
            <a:noFill/>
            <a:ln w="9525">
              <a:noFill/>
              <a:round/>
              <a:headEnd/>
              <a:tailEnd/>
            </a:ln>
            <a:effectLst/>
          </p:spPr>
          <p:txBody>
            <a:bodyPr lIns="90000" tIns="46800" rIns="90000" bIns="46800" anchor="b">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0000"/>
                  </a:solidFill>
                  <a:effectLst>
                    <a:outerShdw blurRad="38100" dist="38100" dir="2700000" algn="tl">
                      <a:srgbClr val="C0C0C0"/>
                    </a:outerShdw>
                  </a:effectLst>
                  <a:latin typeface="Times New Roman" pitchFamily="16" charset="0"/>
                  <a:ea typeface="+mn-ea"/>
                  <a:cs typeface="Times New Roman" pitchFamily="16" charset="0"/>
                </a:rPr>
                <a:t>όχι</a:t>
              </a:r>
            </a:p>
          </p:txBody>
        </p:sp>
      </p:grpSp>
      <p:grpSp>
        <p:nvGrpSpPr>
          <p:cNvPr id="18439" name="Group 30"/>
          <p:cNvGrpSpPr>
            <a:grpSpLocks/>
          </p:cNvGrpSpPr>
          <p:nvPr/>
        </p:nvGrpSpPr>
        <p:grpSpPr bwMode="auto">
          <a:xfrm>
            <a:off x="185738" y="219075"/>
            <a:ext cx="1489075" cy="922338"/>
            <a:chOff x="117" y="138"/>
            <a:chExt cx="938" cy="581"/>
          </a:xfrm>
        </p:grpSpPr>
        <p:graphicFrame>
          <p:nvGraphicFramePr>
            <p:cNvPr id="18434" name="Object 31"/>
            <p:cNvGraphicFramePr>
              <a:graphicFrameLocks noChangeAspect="1"/>
            </p:cNvGraphicFramePr>
            <p:nvPr/>
          </p:nvGraphicFramePr>
          <p:xfrm>
            <a:off x="117" y="138"/>
            <a:ext cx="938" cy="581"/>
          </p:xfrm>
          <a:graphic>
            <a:graphicData uri="http://schemas.openxmlformats.org/presentationml/2006/ole">
              <p:oleObj spid="_x0000_s18434" r:id="rId4" imgW="3496760" imgH="2095317" progId="">
                <p:embed/>
              </p:oleObj>
            </a:graphicData>
          </a:graphic>
        </p:graphicFrame>
        <p:sp>
          <p:nvSpPr>
            <p:cNvPr id="18440" name="Rectangle 32"/>
            <p:cNvSpPr>
              <a:spLocks noChangeArrowheads="1"/>
            </p:cNvSpPr>
            <p:nvPr/>
          </p:nvSpPr>
          <p:spPr bwMode="auto">
            <a:xfrm>
              <a:off x="253" y="185"/>
              <a:ext cx="673" cy="285"/>
            </a:xfrm>
            <a:prstGeom prst="rect">
              <a:avLst/>
            </a:prstGeom>
            <a:noFill/>
            <a:ln w="9525">
              <a:noFill/>
              <a:round/>
              <a:headEnd/>
              <a:tailEnd/>
            </a:ln>
          </p:spPr>
          <p:txBody>
            <a:bodyPr wrap="none" lIns="90360" tIns="44280" rIns="90360" bIns="4428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en-US" sz="2400" b="1">
                  <a:solidFill>
                    <a:srgbClr val="FFFFFF"/>
                  </a:solidFill>
                  <a:latin typeface="Times New Roman" pitchFamily="18" charset="0"/>
                  <a:cs typeface="Times New Roman" pitchFamily="18" charset="0"/>
                </a:rPr>
                <a:t>IAS 38</a:t>
              </a:r>
            </a:p>
          </p:txBody>
        </p:sp>
      </p:gr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Text Box 1"/>
          <p:cNvSpPr txBox="1">
            <a:spLocks noChangeArrowheads="1"/>
          </p:cNvSpPr>
          <p:nvPr/>
        </p:nvSpPr>
        <p:spPr bwMode="auto">
          <a:xfrm>
            <a:off x="685800" y="1419225"/>
            <a:ext cx="8001000" cy="563563"/>
          </a:xfrm>
          <a:prstGeom prst="rect">
            <a:avLst/>
          </a:prstGeom>
          <a:noFill/>
          <a:ln w="9525">
            <a:noFill/>
            <a:round/>
            <a:headEnd/>
            <a:tailEnd/>
          </a:ln>
        </p:spPr>
        <p:txBody>
          <a:bodyPr lIns="90000" tIns="46800" rIns="90000" bIns="46800">
            <a:spAutoFit/>
          </a:bodyPr>
          <a:lstStyle/>
          <a:p>
            <a:pPr eaLnBrk="1" hangingPunct="1">
              <a:lnSpc>
                <a:spcPct val="110000"/>
              </a:lnSpc>
              <a:spcBef>
                <a:spcPts val="1050"/>
              </a:spcBef>
              <a:spcAft>
                <a:spcPts val="700"/>
              </a:spcAft>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a:solidFill>
                  <a:srgbClr val="0000FF"/>
                </a:solidFill>
                <a:latin typeface="Times New Roman" pitchFamily="18" charset="0"/>
                <a:cs typeface="Times New Roman" pitchFamily="18" charset="0"/>
              </a:rPr>
              <a:t>Αποσβέσεις/</a:t>
            </a:r>
            <a:r>
              <a:rPr lang="en-US" altLang="en-US" sz="2800">
                <a:solidFill>
                  <a:srgbClr val="0000FF"/>
                </a:solidFill>
                <a:latin typeface="Times New Roman" pitchFamily="18" charset="0"/>
                <a:cs typeface="Times New Roman" pitchFamily="18" charset="0"/>
              </a:rPr>
              <a:t>Amortization </a:t>
            </a:r>
            <a:r>
              <a:rPr lang="el-GR" altLang="en-US" sz="2800">
                <a:solidFill>
                  <a:srgbClr val="000000"/>
                </a:solidFill>
                <a:latin typeface="Times New Roman" pitchFamily="18" charset="0"/>
                <a:cs typeface="Times New Roman" pitchFamily="18" charset="0"/>
              </a:rPr>
              <a:t>των Αύλων Παγίων</a:t>
            </a:r>
          </a:p>
        </p:txBody>
      </p:sp>
      <p:sp>
        <p:nvSpPr>
          <p:cNvPr id="125955" name="Text Box 2"/>
          <p:cNvSpPr txBox="1">
            <a:spLocks noChangeArrowheads="1"/>
          </p:cNvSpPr>
          <p:nvPr/>
        </p:nvSpPr>
        <p:spPr bwMode="auto">
          <a:xfrm>
            <a:off x="977900" y="2133600"/>
            <a:ext cx="7861300" cy="1616075"/>
          </a:xfrm>
          <a:prstGeom prst="rect">
            <a:avLst/>
          </a:prstGeom>
          <a:noFill/>
          <a:ln w="9525">
            <a:noFill/>
            <a:round/>
            <a:headEnd/>
            <a:tailEnd/>
          </a:ln>
        </p:spPr>
        <p:txBody>
          <a:bodyPr lIns="90000" tIns="46800" rIns="90000" bIns="46800">
            <a:spAutoFit/>
          </a:bodyPr>
          <a:lstStyle/>
          <a:p>
            <a:pPr eaLnBrk="1" hangingPunct="1">
              <a:lnSpc>
                <a:spcPct val="120000"/>
              </a:lnSpc>
              <a:spcBef>
                <a:spcPts val="1200"/>
              </a:spcBef>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800000"/>
                </a:solidFill>
                <a:latin typeface="Times New Roman" pitchFamily="18" charset="0"/>
                <a:cs typeface="Times New Roman" pitchFamily="18" charset="0"/>
              </a:rPr>
              <a:t>Περιορισμένης ζωής</a:t>
            </a:r>
            <a:r>
              <a:rPr lang="en-US" altLang="en-US" sz="2400">
                <a:solidFill>
                  <a:srgbClr val="000000"/>
                </a:solidFill>
                <a:latin typeface="Times New Roman" pitchFamily="18" charset="0"/>
                <a:cs typeface="Times New Roman" pitchFamily="18" charset="0"/>
              </a:rPr>
              <a:t>:</a:t>
            </a:r>
          </a:p>
          <a:p>
            <a:pPr marL="685800" lvl="1" indent="-457200" eaLnBrk="1" hangingPunct="1">
              <a:lnSpc>
                <a:spcPct val="120000"/>
              </a:lnSpc>
              <a:spcBef>
                <a:spcPts val="1100"/>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Αποσβέσεις (έξοδο)</a:t>
            </a:r>
            <a:r>
              <a:rPr lang="en-US" altLang="en-US" sz="2200">
                <a:solidFill>
                  <a:srgbClr val="000000"/>
                </a:solidFill>
                <a:latin typeface="Times New Roman" pitchFamily="18" charset="0"/>
                <a:cs typeface="Times New Roman" pitchFamily="18" charset="0"/>
              </a:rPr>
              <a:t>.</a:t>
            </a:r>
          </a:p>
          <a:p>
            <a:pPr marL="685800" lvl="1" indent="-457200" eaLnBrk="1" hangingPunct="1">
              <a:lnSpc>
                <a:spcPct val="120000"/>
              </a:lnSpc>
              <a:spcBef>
                <a:spcPts val="1100"/>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Πίστωση του λογ/σμού Αποσβεσθέντα  Αύλα</a:t>
            </a:r>
            <a:r>
              <a:rPr lang="en-US" altLang="en-US" sz="2200">
                <a:solidFill>
                  <a:srgbClr val="000000"/>
                </a:solidFill>
                <a:latin typeface="Times New Roman" pitchFamily="18" charset="0"/>
                <a:cs typeface="Times New Roman" pitchFamily="18" charset="0"/>
              </a:rPr>
              <a:t>.</a:t>
            </a:r>
          </a:p>
        </p:txBody>
      </p:sp>
      <p:sp>
        <p:nvSpPr>
          <p:cNvPr id="125956" name="Text Box 3"/>
          <p:cNvSpPr txBox="1">
            <a:spLocks noChangeArrowheads="1"/>
          </p:cNvSpPr>
          <p:nvPr/>
        </p:nvSpPr>
        <p:spPr bwMode="auto">
          <a:xfrm>
            <a:off x="977900" y="3941763"/>
            <a:ext cx="7861300" cy="2019300"/>
          </a:xfrm>
          <a:prstGeom prst="rect">
            <a:avLst/>
          </a:prstGeom>
          <a:noFill/>
          <a:ln w="9525">
            <a:noFill/>
            <a:round/>
            <a:headEnd/>
            <a:tailEnd/>
          </a:ln>
        </p:spPr>
        <p:txBody>
          <a:bodyPr lIns="90000" tIns="46800" rIns="90000" bIns="46800">
            <a:spAutoFit/>
          </a:bodyPr>
          <a:lstStyle/>
          <a:p>
            <a:pPr eaLnBrk="1" hangingPunct="1">
              <a:lnSpc>
                <a:spcPct val="120000"/>
              </a:lnSpc>
              <a:spcBef>
                <a:spcPts val="1200"/>
              </a:spcBef>
              <a:buSzPct val="8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800000"/>
                </a:solidFill>
                <a:latin typeface="Times New Roman" pitchFamily="18" charset="0"/>
                <a:cs typeface="Times New Roman" pitchFamily="18" charset="0"/>
              </a:rPr>
              <a:t>Αορίστου ζωής</a:t>
            </a:r>
            <a:r>
              <a:rPr lang="en-US" altLang="en-US" sz="2400">
                <a:solidFill>
                  <a:srgbClr val="000000"/>
                </a:solidFill>
                <a:latin typeface="Times New Roman" pitchFamily="18" charset="0"/>
                <a:cs typeface="Times New Roman" pitchFamily="18" charset="0"/>
              </a:rPr>
              <a:t>:</a:t>
            </a:r>
          </a:p>
          <a:p>
            <a:pPr marL="685800" lvl="1" indent="-457200" eaLnBrk="1" hangingPunct="1">
              <a:lnSpc>
                <a:spcPct val="120000"/>
              </a:lnSpc>
              <a:spcBef>
                <a:spcPts val="1100"/>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Μη προβλέψιμο όριο στον χρόνο που το περιουσιακό στοιχείο αναμένεται να παρέχει ταμιακές εισροές</a:t>
            </a:r>
            <a:r>
              <a:rPr lang="en-US" altLang="en-US" sz="2200">
                <a:solidFill>
                  <a:srgbClr val="000000"/>
                </a:solidFill>
                <a:latin typeface="Times New Roman" pitchFamily="18" charset="0"/>
                <a:cs typeface="Times New Roman" pitchFamily="18" charset="0"/>
              </a:rPr>
              <a:t>. </a:t>
            </a:r>
          </a:p>
          <a:p>
            <a:pPr marL="685800" lvl="1" indent="-457200" eaLnBrk="1" hangingPunct="1">
              <a:lnSpc>
                <a:spcPct val="120000"/>
              </a:lnSpc>
              <a:spcBef>
                <a:spcPts val="1100"/>
              </a:spcBef>
              <a:buClr>
                <a:srgbClr val="800000"/>
              </a:buClr>
              <a:buSzPct val="8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Δεν υπολογίζονται αποσβέσεις</a:t>
            </a:r>
            <a:r>
              <a:rPr lang="en-US" altLang="en-US" sz="2200">
                <a:solidFill>
                  <a:srgbClr val="000000"/>
                </a:solidFill>
                <a:latin typeface="Times New Roman" pitchFamily="18" charset="0"/>
                <a:cs typeface="Times New Roman" pitchFamily="18" charset="0"/>
              </a:rPr>
              <a:t>.</a:t>
            </a:r>
          </a:p>
        </p:txBody>
      </p:sp>
      <p:sp>
        <p:nvSpPr>
          <p:cNvPr id="95236" name="Text Box 4"/>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n-US"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Accounting for Intangible Assets</a:t>
            </a:r>
          </a:p>
        </p:txBody>
      </p:sp>
      <p:sp>
        <p:nvSpPr>
          <p:cNvPr id="95237" name="Text Box 5"/>
          <p:cNvSpPr txBox="1">
            <a:spLocks noChangeArrowheads="1"/>
          </p:cNvSpPr>
          <p:nvPr/>
        </p:nvSpPr>
        <p:spPr bwMode="auto">
          <a:xfrm>
            <a:off x="304800" y="3810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3000" b="1">
                <a:solidFill>
                  <a:srgbClr val="FFFFFF"/>
                </a:solidFill>
                <a:effectLst>
                  <a:outerShdw blurRad="38100" dist="38100" dir="2700000" algn="tl">
                    <a:srgbClr val="000000"/>
                  </a:outerShdw>
                </a:effectLst>
                <a:latin typeface="Times New Roman" pitchFamily="16" charset="0"/>
                <a:ea typeface="+mn-ea"/>
                <a:cs typeface="Times New Roman" pitchFamily="16" charset="0"/>
              </a:rPr>
              <a:t>Λογιστική Αυλων Παγίων</a:t>
            </a:r>
          </a:p>
        </p:txBody>
      </p:sp>
      <p:sp>
        <p:nvSpPr>
          <p:cNvPr id="125959" name="Text Box 6"/>
          <p:cNvSpPr txBox="1">
            <a:spLocks noChangeArrowheads="1"/>
          </p:cNvSpPr>
          <p:nvPr/>
        </p:nvSpPr>
        <p:spPr bwMode="auto">
          <a:xfrm>
            <a:off x="1676400" y="4495800"/>
            <a:ext cx="914400" cy="369888"/>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7" name="Text Box 1"/>
          <p:cNvSpPr txBox="1">
            <a:spLocks noChangeArrowheads="1"/>
          </p:cNvSpPr>
          <p:nvPr/>
        </p:nvSpPr>
        <p:spPr bwMode="auto">
          <a:xfrm>
            <a:off x="609600" y="1331913"/>
            <a:ext cx="8229600" cy="1701800"/>
          </a:xfrm>
          <a:prstGeom prst="rect">
            <a:avLst/>
          </a:prstGeom>
          <a:noFill/>
          <a:ln w="9525">
            <a:noFill/>
            <a:round/>
            <a:headEnd/>
            <a:tailEnd/>
          </a:ln>
        </p:spPr>
        <p:txBody>
          <a:bodyPr lIns="90000" tIns="46800" rIns="90000" bIns="46800">
            <a:spAutoFit/>
          </a:bodyPr>
          <a:lstStyle/>
          <a:p>
            <a:pPr algn="just" eaLnBrk="1" hangingPunct="1">
              <a:lnSpc>
                <a:spcPct val="12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800000"/>
                </a:solidFill>
                <a:latin typeface="Times New Roman" pitchFamily="18" charset="0"/>
                <a:cs typeface="Times New Roman" pitchFamily="18" charset="0"/>
              </a:rPr>
              <a:t>Παράδειγμα</a:t>
            </a:r>
            <a:r>
              <a:rPr lang="en-US" altLang="en-US" sz="2200">
                <a:solidFill>
                  <a:srgbClr val="800000"/>
                </a:solidFill>
                <a:latin typeface="Times New Roman" pitchFamily="18" charset="0"/>
                <a:cs typeface="Times New Roman" pitchFamily="18" charset="0"/>
              </a:rPr>
              <a:t>:</a:t>
            </a: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Η εταιρία </a:t>
            </a:r>
            <a:r>
              <a:rPr lang="en-US" altLang="en-US" sz="2200">
                <a:solidFill>
                  <a:srgbClr val="000000"/>
                </a:solidFill>
                <a:latin typeface="Times New Roman" pitchFamily="18" charset="0"/>
                <a:cs typeface="Times New Roman" pitchFamily="18" charset="0"/>
              </a:rPr>
              <a:t>“National Labs” </a:t>
            </a:r>
            <a:r>
              <a:rPr lang="el-GR" altLang="en-US" sz="2200">
                <a:solidFill>
                  <a:srgbClr val="000000"/>
                </a:solidFill>
                <a:latin typeface="Times New Roman" pitchFamily="18" charset="0"/>
                <a:cs typeface="Times New Roman" pitchFamily="18" charset="0"/>
              </a:rPr>
              <a:t>αγοράζει μια ευρεσιτεχνία αξίας </a:t>
            </a:r>
            <a:r>
              <a:rPr lang="en-US" altLang="en-US" sz="2200">
                <a:solidFill>
                  <a:srgbClr val="000000"/>
                </a:solidFill>
                <a:latin typeface="Times New Roman" pitchFamily="18" charset="0"/>
                <a:cs typeface="Times New Roman" pitchFamily="18" charset="0"/>
              </a:rPr>
              <a:t>60,000 </a:t>
            </a:r>
            <a:r>
              <a:rPr lang="el-GR" altLang="en-US" sz="2200">
                <a:solidFill>
                  <a:srgbClr val="000000"/>
                </a:solidFill>
                <a:latin typeface="Times New Roman" pitchFamily="18" charset="0"/>
                <a:cs typeface="Times New Roman" pitchFamily="18" charset="0"/>
              </a:rPr>
              <a:t>στις </a:t>
            </a:r>
            <a:r>
              <a:rPr lang="en-US" altLang="en-US" sz="2200">
                <a:solidFill>
                  <a:srgbClr val="000000"/>
                </a:solidFill>
                <a:latin typeface="Times New Roman" pitchFamily="18" charset="0"/>
                <a:cs typeface="Times New Roman" pitchFamily="18" charset="0"/>
              </a:rPr>
              <a:t> 30</a:t>
            </a:r>
            <a:r>
              <a:rPr lang="el-GR" altLang="en-US" sz="2200">
                <a:solidFill>
                  <a:srgbClr val="000000"/>
                </a:solidFill>
                <a:latin typeface="Times New Roman" pitchFamily="18" charset="0"/>
                <a:cs typeface="Times New Roman" pitchFamily="18" charset="0"/>
              </a:rPr>
              <a:t> Ιουνίου</a:t>
            </a: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Εκτιμά ότι η ωφέλιμη ζωή της είναι 8 έτη</a:t>
            </a:r>
            <a:r>
              <a:rPr lang="en-US" altLang="en-US" sz="2200">
                <a:solidFill>
                  <a:srgbClr val="000000"/>
                </a:solidFill>
                <a:latin typeface="Times New Roman" pitchFamily="18" charset="0"/>
                <a:cs typeface="Times New Roman" pitchFamily="18" charset="0"/>
              </a:rPr>
              <a:t>. </a:t>
            </a:r>
            <a:r>
              <a:rPr lang="el-GR" altLang="en-US" sz="2200">
                <a:solidFill>
                  <a:srgbClr val="000000"/>
                </a:solidFill>
                <a:latin typeface="Times New Roman" pitchFamily="18" charset="0"/>
                <a:cs typeface="Times New Roman" pitchFamily="18" charset="0"/>
              </a:rPr>
              <a:t>Να υπολογίσετε την ετήσια απόσβεση και να καταρτίσετε την ημερολογιακή εγγραφή στις 31 Δεκεμβρίου</a:t>
            </a:r>
            <a:r>
              <a:rPr lang="en-US" altLang="en-US" sz="2200">
                <a:solidFill>
                  <a:srgbClr val="000000"/>
                </a:solidFill>
                <a:latin typeface="Times New Roman" pitchFamily="18" charset="0"/>
                <a:cs typeface="Times New Roman" pitchFamily="18" charset="0"/>
              </a:rPr>
              <a:t>.</a:t>
            </a:r>
          </a:p>
        </p:txBody>
      </p:sp>
      <p:sp>
        <p:nvSpPr>
          <p:cNvPr id="96258" name="Text Box 2"/>
          <p:cNvSpPr txBox="1">
            <a:spLocks noChangeArrowheads="1"/>
          </p:cNvSpPr>
          <p:nvPr/>
        </p:nvSpPr>
        <p:spPr bwMode="auto">
          <a:xfrm>
            <a:off x="1143000" y="5440363"/>
            <a:ext cx="72390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5540375" algn="r"/>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Αποσβέσεις</a:t>
            </a:r>
            <a:r>
              <a:rPr lang="en-US" altLang="en-US" sz="2200">
                <a:solidFill>
                  <a:srgbClr val="000000"/>
                </a:solidFill>
                <a:latin typeface="Times New Roman" pitchFamily="18" charset="0"/>
                <a:cs typeface="Times New Roman" pitchFamily="18" charset="0"/>
              </a:rPr>
              <a:t>	3,750</a:t>
            </a:r>
          </a:p>
        </p:txBody>
      </p:sp>
      <p:sp>
        <p:nvSpPr>
          <p:cNvPr id="96259" name="Text Box 3"/>
          <p:cNvSpPr txBox="1">
            <a:spLocks noChangeArrowheads="1"/>
          </p:cNvSpPr>
          <p:nvPr/>
        </p:nvSpPr>
        <p:spPr bwMode="auto">
          <a:xfrm>
            <a:off x="1143000" y="5897563"/>
            <a:ext cx="7239000" cy="428625"/>
          </a:xfrm>
          <a:prstGeom prst="rect">
            <a:avLst/>
          </a:prstGeom>
          <a:noFill/>
          <a:ln w="9525">
            <a:noFill/>
            <a:round/>
            <a:headEnd/>
            <a:tailEnd/>
          </a:ln>
        </p:spPr>
        <p:txBody>
          <a:bodyPr lIns="90000" tIns="46800" rIns="90000" bIns="46800">
            <a:spAutoFit/>
          </a:bodyPr>
          <a:lstStyle/>
          <a:p>
            <a:pPr marL="460375" eaLnBrk="1" hangingPunct="1">
              <a:spcBef>
                <a:spcPts val="1375"/>
              </a:spcBef>
              <a:buSzPct val="100000"/>
              <a:tabLst>
                <a:tab pos="460375" algn="l"/>
                <a:tab pos="4860925" algn="r"/>
                <a:tab pos="6967538" algn="r"/>
                <a:tab pos="7313613" algn="l"/>
                <a:tab pos="8228013" algn="l"/>
                <a:tab pos="9142413" algn="l"/>
                <a:tab pos="10056813" algn="l"/>
              </a:tabLst>
            </a:pPr>
            <a:r>
              <a:rPr lang="el-GR" altLang="en-US" sz="2200">
                <a:solidFill>
                  <a:srgbClr val="000000"/>
                </a:solidFill>
                <a:latin typeface="Times New Roman" pitchFamily="18" charset="0"/>
                <a:cs typeface="Times New Roman" pitchFamily="18" charset="0"/>
              </a:rPr>
              <a:t>Ευρεσιτεχνίες</a:t>
            </a:r>
            <a:r>
              <a:rPr lang="en-US" altLang="en-US" sz="2200">
                <a:solidFill>
                  <a:srgbClr val="000000"/>
                </a:solidFill>
                <a:latin typeface="Times New Roman" pitchFamily="18" charset="0"/>
                <a:cs typeface="Times New Roman" pitchFamily="18" charset="0"/>
              </a:rPr>
              <a:t>		3,750</a:t>
            </a:r>
          </a:p>
        </p:txBody>
      </p:sp>
      <p:sp>
        <p:nvSpPr>
          <p:cNvPr id="96260" name="Text Box 4"/>
          <p:cNvSpPr txBox="1">
            <a:spLocks noChangeArrowheads="1"/>
          </p:cNvSpPr>
          <p:nvPr/>
        </p:nvSpPr>
        <p:spPr bwMode="auto">
          <a:xfrm>
            <a:off x="4724400" y="3276600"/>
            <a:ext cx="40386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3657600"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Κόστος</a:t>
            </a:r>
            <a:r>
              <a:rPr lang="en-US" altLang="en-US" sz="2200">
                <a:solidFill>
                  <a:srgbClr val="000000"/>
                </a:solidFill>
                <a:latin typeface="Times New Roman" pitchFamily="18" charset="0"/>
                <a:cs typeface="Times New Roman" pitchFamily="18" charset="0"/>
              </a:rPr>
              <a:t>	60,000</a:t>
            </a:r>
          </a:p>
        </p:txBody>
      </p:sp>
      <p:sp>
        <p:nvSpPr>
          <p:cNvPr id="96261" name="Text Box 5"/>
          <p:cNvSpPr txBox="1">
            <a:spLocks noChangeArrowheads="1"/>
          </p:cNvSpPr>
          <p:nvPr/>
        </p:nvSpPr>
        <p:spPr bwMode="auto">
          <a:xfrm>
            <a:off x="4724400" y="3627438"/>
            <a:ext cx="40386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3657600"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Ωφέλιμη ζωή</a:t>
            </a:r>
            <a:r>
              <a:rPr lang="en-US" altLang="en-US" sz="2200">
                <a:solidFill>
                  <a:srgbClr val="000000"/>
                </a:solidFill>
                <a:latin typeface="Times New Roman" pitchFamily="18" charset="0"/>
                <a:cs typeface="Times New Roman" pitchFamily="18" charset="0"/>
              </a:rPr>
              <a:t>	/         8</a:t>
            </a:r>
          </a:p>
        </p:txBody>
      </p:sp>
      <p:sp>
        <p:nvSpPr>
          <p:cNvPr id="96262" name="Text Box 6"/>
          <p:cNvSpPr txBox="1">
            <a:spLocks noChangeArrowheads="1"/>
          </p:cNvSpPr>
          <p:nvPr/>
        </p:nvSpPr>
        <p:spPr bwMode="auto">
          <a:xfrm>
            <a:off x="4724400" y="4008438"/>
            <a:ext cx="40386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3657600"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Ετήσια απόσβεση</a:t>
            </a:r>
            <a:r>
              <a:rPr lang="en-US" altLang="en-US" sz="2200">
                <a:solidFill>
                  <a:srgbClr val="000000"/>
                </a:solidFill>
                <a:latin typeface="Times New Roman" pitchFamily="18" charset="0"/>
                <a:cs typeface="Times New Roman" pitchFamily="18" charset="0"/>
              </a:rPr>
              <a:t>	  7,500</a:t>
            </a:r>
          </a:p>
        </p:txBody>
      </p:sp>
      <p:sp>
        <p:nvSpPr>
          <p:cNvPr id="96263" name="Text Box 7"/>
          <p:cNvSpPr txBox="1">
            <a:spLocks noChangeArrowheads="1"/>
          </p:cNvSpPr>
          <p:nvPr/>
        </p:nvSpPr>
        <p:spPr bwMode="auto">
          <a:xfrm>
            <a:off x="4724400" y="4400550"/>
            <a:ext cx="40386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3657600" algn="r"/>
                <a:tab pos="4572000" algn="l"/>
                <a:tab pos="5486400" algn="l"/>
                <a:tab pos="6400800" algn="l"/>
                <a:tab pos="7315200" algn="l"/>
                <a:tab pos="8229600" algn="l"/>
                <a:tab pos="9144000" algn="l"/>
                <a:tab pos="10058400" algn="l"/>
              </a:tabLst>
            </a:pPr>
            <a:r>
              <a:rPr lang="en-US" altLang="en-US" sz="2200">
                <a:solidFill>
                  <a:srgbClr val="000000"/>
                </a:solidFill>
                <a:latin typeface="Times New Roman" pitchFamily="18" charset="0"/>
                <a:cs typeface="Times New Roman" pitchFamily="18" charset="0"/>
              </a:rPr>
              <a:t>6 </a:t>
            </a:r>
            <a:r>
              <a:rPr lang="el-GR" altLang="en-US" sz="2200">
                <a:solidFill>
                  <a:srgbClr val="000000"/>
                </a:solidFill>
                <a:latin typeface="Times New Roman" pitchFamily="18" charset="0"/>
                <a:cs typeface="Times New Roman" pitchFamily="18" charset="0"/>
              </a:rPr>
              <a:t>μήνες</a:t>
            </a:r>
            <a:r>
              <a:rPr lang="en-US" altLang="en-US" sz="2200">
                <a:solidFill>
                  <a:srgbClr val="000000"/>
                </a:solidFill>
                <a:latin typeface="Times New Roman" pitchFamily="18" charset="0"/>
                <a:cs typeface="Times New Roman" pitchFamily="18" charset="0"/>
              </a:rPr>
              <a:t>	x    6/12</a:t>
            </a:r>
          </a:p>
        </p:txBody>
      </p:sp>
      <p:sp>
        <p:nvSpPr>
          <p:cNvPr id="96264" name="Text Box 8"/>
          <p:cNvSpPr txBox="1">
            <a:spLocks noChangeArrowheads="1"/>
          </p:cNvSpPr>
          <p:nvPr/>
        </p:nvSpPr>
        <p:spPr bwMode="auto">
          <a:xfrm>
            <a:off x="4724400" y="4770438"/>
            <a:ext cx="40386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3657600" algn="r"/>
                <a:tab pos="4572000" algn="l"/>
                <a:tab pos="5486400" algn="l"/>
                <a:tab pos="6400800" algn="l"/>
                <a:tab pos="7315200" algn="l"/>
                <a:tab pos="8229600" algn="l"/>
                <a:tab pos="9144000" algn="l"/>
                <a:tab pos="10058400" algn="l"/>
              </a:tabLst>
            </a:pPr>
            <a:r>
              <a:rPr lang="el-GR" altLang="en-US" sz="2200">
                <a:solidFill>
                  <a:srgbClr val="000000"/>
                </a:solidFill>
                <a:latin typeface="Times New Roman" pitchFamily="18" charset="0"/>
                <a:cs typeface="Times New Roman" pitchFamily="18" charset="0"/>
              </a:rPr>
              <a:t>Απόσβεση περιόδου</a:t>
            </a:r>
            <a:r>
              <a:rPr lang="en-US" altLang="en-US" sz="2200">
                <a:solidFill>
                  <a:srgbClr val="000000"/>
                </a:solidFill>
                <a:latin typeface="Times New Roman" pitchFamily="18" charset="0"/>
                <a:cs typeface="Times New Roman" pitchFamily="18" charset="0"/>
              </a:rPr>
              <a:t>	  3,750</a:t>
            </a:r>
          </a:p>
        </p:txBody>
      </p:sp>
      <p:sp>
        <p:nvSpPr>
          <p:cNvPr id="126986" name="Line 9"/>
          <p:cNvSpPr>
            <a:spLocks noChangeShapeType="1"/>
          </p:cNvSpPr>
          <p:nvPr/>
        </p:nvSpPr>
        <p:spPr bwMode="auto">
          <a:xfrm>
            <a:off x="7315200" y="3962400"/>
            <a:ext cx="1219200" cy="1588"/>
          </a:xfrm>
          <a:prstGeom prst="line">
            <a:avLst/>
          </a:prstGeom>
          <a:noFill/>
          <a:ln w="19080" cap="sq">
            <a:solidFill>
              <a:srgbClr val="000000"/>
            </a:solidFill>
            <a:miter lim="800000"/>
            <a:headEnd/>
            <a:tailEnd/>
          </a:ln>
        </p:spPr>
        <p:txBody>
          <a:bodyPr/>
          <a:lstStyle/>
          <a:p>
            <a:endParaRPr lang="el-GR"/>
          </a:p>
        </p:txBody>
      </p:sp>
      <p:sp>
        <p:nvSpPr>
          <p:cNvPr id="126987" name="Line 10"/>
          <p:cNvSpPr>
            <a:spLocks noChangeShapeType="1"/>
          </p:cNvSpPr>
          <p:nvPr/>
        </p:nvSpPr>
        <p:spPr bwMode="auto">
          <a:xfrm>
            <a:off x="7315200" y="4800600"/>
            <a:ext cx="1219200" cy="1588"/>
          </a:xfrm>
          <a:prstGeom prst="line">
            <a:avLst/>
          </a:prstGeom>
          <a:noFill/>
          <a:ln w="19080" cap="sq">
            <a:solidFill>
              <a:srgbClr val="000000"/>
            </a:solidFill>
            <a:miter lim="800000"/>
            <a:headEnd/>
            <a:tailEnd/>
          </a:ln>
        </p:spPr>
        <p:txBody>
          <a:bodyPr/>
          <a:lstStyle/>
          <a:p>
            <a:endParaRPr lang="el-GR"/>
          </a:p>
        </p:txBody>
      </p:sp>
      <p:sp>
        <p:nvSpPr>
          <p:cNvPr id="126988" name="Line 11"/>
          <p:cNvSpPr>
            <a:spLocks noChangeShapeType="1"/>
          </p:cNvSpPr>
          <p:nvPr/>
        </p:nvSpPr>
        <p:spPr bwMode="auto">
          <a:xfrm>
            <a:off x="7315200" y="5181600"/>
            <a:ext cx="1219200" cy="1588"/>
          </a:xfrm>
          <a:prstGeom prst="line">
            <a:avLst/>
          </a:prstGeom>
          <a:noFill/>
          <a:ln w="19080" cap="sq">
            <a:solidFill>
              <a:srgbClr val="000000"/>
            </a:solidFill>
            <a:miter lim="800000"/>
            <a:headEnd/>
            <a:tailEnd/>
          </a:ln>
        </p:spPr>
        <p:txBody>
          <a:bodyPr/>
          <a:lstStyle/>
          <a:p>
            <a:endParaRPr lang="el-GR"/>
          </a:p>
        </p:txBody>
      </p:sp>
      <p:sp>
        <p:nvSpPr>
          <p:cNvPr id="126989" name="Line 12"/>
          <p:cNvSpPr>
            <a:spLocks noChangeShapeType="1"/>
          </p:cNvSpPr>
          <p:nvPr/>
        </p:nvSpPr>
        <p:spPr bwMode="auto">
          <a:xfrm>
            <a:off x="7315200" y="5257800"/>
            <a:ext cx="1219200" cy="1588"/>
          </a:xfrm>
          <a:prstGeom prst="line">
            <a:avLst/>
          </a:prstGeom>
          <a:noFill/>
          <a:ln w="19080" cap="sq">
            <a:solidFill>
              <a:srgbClr val="000000"/>
            </a:solidFill>
            <a:miter lim="800000"/>
            <a:headEnd/>
            <a:tailEnd/>
          </a:ln>
        </p:spPr>
        <p:txBody>
          <a:bodyPr/>
          <a:lstStyle/>
          <a:p>
            <a:endParaRPr lang="el-GR"/>
          </a:p>
        </p:txBody>
      </p:sp>
      <p:sp>
        <p:nvSpPr>
          <p:cNvPr id="96269" name="Text Box 13"/>
          <p:cNvSpPr txBox="1">
            <a:spLocks noChangeArrowheads="1"/>
          </p:cNvSpPr>
          <p:nvPr/>
        </p:nvSpPr>
        <p:spPr bwMode="auto">
          <a:xfrm>
            <a:off x="609600" y="5013325"/>
            <a:ext cx="2438400" cy="428625"/>
          </a:xfrm>
          <a:prstGeom prst="rect">
            <a:avLst/>
          </a:prstGeom>
          <a:noFill/>
          <a:ln w="9525">
            <a:noFill/>
            <a:round/>
            <a:headEnd/>
            <a:tailEnd/>
          </a:ln>
        </p:spPr>
        <p:txBody>
          <a:bodyPr lIns="90000" tIns="46800" rIns="90000" bIns="46800">
            <a:spAutoFit/>
          </a:bodyPr>
          <a:lstStyle/>
          <a:p>
            <a:pPr eaLnBrk="1" hangingPunct="1">
              <a:spcBef>
                <a:spcPts val="1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200">
                <a:solidFill>
                  <a:srgbClr val="800000"/>
                </a:solidFill>
                <a:latin typeface="Times New Roman" pitchFamily="18" charset="0"/>
                <a:cs typeface="Times New Roman" pitchFamily="18" charset="0"/>
              </a:rPr>
              <a:t>31 Δεκεμβρίου</a:t>
            </a:r>
          </a:p>
        </p:txBody>
      </p:sp>
      <p:sp>
        <p:nvSpPr>
          <p:cNvPr id="96270" name="Text Box 14"/>
          <p:cNvSpPr txBox="1">
            <a:spLocks noChangeArrowheads="1"/>
          </p:cNvSpPr>
          <p:nvPr/>
        </p:nvSpPr>
        <p:spPr bwMode="auto">
          <a:xfrm>
            <a:off x="457200" y="457200"/>
            <a:ext cx="8229600" cy="560388"/>
          </a:xfrm>
          <a:prstGeom prst="rect">
            <a:avLst/>
          </a:prstGeom>
          <a:solidFill>
            <a:srgbClr val="005AB4"/>
          </a:solidFill>
          <a:ln w="12600" cap="sq">
            <a:solidFill>
              <a:srgbClr val="000000"/>
            </a:solidFill>
            <a:miter lim="800000"/>
            <a:headEnd/>
            <a:tailEnd/>
          </a:ln>
          <a:effectLst>
            <a:outerShdw dist="107933" dir="2700000" algn="ctr" rotWithShape="0">
              <a:srgbClr val="EEECE1"/>
            </a:outerShdw>
          </a:effectLst>
        </p:spPr>
        <p:txBody>
          <a:bodyPr lIns="90360" tIns="44280" rIns="90360" bIns="44280"/>
          <a:lstStyle/>
          <a:p>
            <a:pPr marL="109538" eaLnBrk="1" hangingPunct="1">
              <a:buSzPct val="100000"/>
              <a:tabLst>
                <a:tab pos="109538" algn="l"/>
                <a:tab pos="1023938" algn="l"/>
                <a:tab pos="1938338" algn="l"/>
                <a:tab pos="2852738" algn="l"/>
                <a:tab pos="3767138" algn="l"/>
                <a:tab pos="4681538" algn="l"/>
                <a:tab pos="5595938" algn="l"/>
                <a:tab pos="6510338" algn="l"/>
                <a:tab pos="7424738" algn="l"/>
                <a:tab pos="8339138" algn="l"/>
                <a:tab pos="9253538" algn="l"/>
                <a:tab pos="10167938" algn="l"/>
              </a:tabLst>
              <a:defRPr/>
            </a:pPr>
            <a:r>
              <a:rPr lang="el-GR" sz="4000">
                <a:solidFill>
                  <a:srgbClr val="FFFFFF"/>
                </a:solidFill>
                <a:effectLst>
                  <a:outerShdw blurRad="38100" dist="38100" dir="2700000" algn="tl">
                    <a:srgbClr val="000000"/>
                  </a:outerShdw>
                </a:effectLst>
                <a:latin typeface="Times New Roman" pitchFamily="16" charset="0"/>
                <a:ea typeface="+mn-ea"/>
                <a:cs typeface="Times New Roman" pitchFamily="16" charset="0"/>
              </a:rPr>
              <a:t>Παράδειγμα</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96257">
                                            <p:txEl>
                                              <p:pRg st="0" end="0"/>
                                            </p:txEl>
                                          </p:spTgt>
                                        </p:tgtEl>
                                        <p:attrNameLst>
                                          <p:attrName>style.visibility</p:attrName>
                                        </p:attrNameLst>
                                      </p:cBhvr>
                                      <p:to>
                                        <p:strVal val="visible"/>
                                      </p:to>
                                    </p:set>
                                    <p:animEffect transition="in" filter="box(in)">
                                      <p:cBhvr additive="repl">
                                        <p:cTn id="7" dur="500"/>
                                        <p:tgtEl>
                                          <p:spTgt spid="962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96260"/>
                                        </p:tgtEl>
                                        <p:attrNameLst>
                                          <p:attrName>style.visibility</p:attrName>
                                        </p:attrNameLst>
                                      </p:cBhvr>
                                      <p:to>
                                        <p:strVal val="visible"/>
                                      </p:to>
                                    </p:set>
                                    <p:animEffect transition="in" filter="wipe(left)">
                                      <p:cBhvr additive="repl">
                                        <p:cTn id="12" dur="500"/>
                                        <p:tgtEl>
                                          <p:spTgt spid="962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96261"/>
                                        </p:tgtEl>
                                        <p:attrNameLst>
                                          <p:attrName>style.visibility</p:attrName>
                                        </p:attrNameLst>
                                      </p:cBhvr>
                                      <p:to>
                                        <p:strVal val="visible"/>
                                      </p:to>
                                    </p:set>
                                    <p:animEffect transition="in" filter="wipe(left)">
                                      <p:cBhvr additive="repl">
                                        <p:cTn id="17" dur="500"/>
                                        <p:tgtEl>
                                          <p:spTgt spid="962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96262"/>
                                        </p:tgtEl>
                                        <p:attrNameLst>
                                          <p:attrName>style.visibility</p:attrName>
                                        </p:attrNameLst>
                                      </p:cBhvr>
                                      <p:to>
                                        <p:strVal val="visible"/>
                                      </p:to>
                                    </p:set>
                                    <p:animEffect transition="in" filter="wipe(left)">
                                      <p:cBhvr additive="repl">
                                        <p:cTn id="22" dur="500"/>
                                        <p:tgtEl>
                                          <p:spTgt spid="9626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additive="repl">
                                        <p:cTn id="26" dur="1" fill="hold">
                                          <p:stCondLst>
                                            <p:cond delay="0"/>
                                          </p:stCondLst>
                                        </p:cTn>
                                        <p:tgtEl>
                                          <p:spTgt spid="96263"/>
                                        </p:tgtEl>
                                        <p:attrNameLst>
                                          <p:attrName>style.visibility</p:attrName>
                                        </p:attrNameLst>
                                      </p:cBhvr>
                                      <p:to>
                                        <p:strVal val="visible"/>
                                      </p:to>
                                    </p:set>
                                    <p:animEffect transition="in" filter="wipe(left)">
                                      <p:cBhvr additive="repl">
                                        <p:cTn id="27" dur="500"/>
                                        <p:tgtEl>
                                          <p:spTgt spid="962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additive="repl">
                                        <p:cTn id="31" dur="1" fill="hold">
                                          <p:stCondLst>
                                            <p:cond delay="0"/>
                                          </p:stCondLst>
                                        </p:cTn>
                                        <p:tgtEl>
                                          <p:spTgt spid="96264"/>
                                        </p:tgtEl>
                                        <p:attrNameLst>
                                          <p:attrName>style.visibility</p:attrName>
                                        </p:attrNameLst>
                                      </p:cBhvr>
                                      <p:to>
                                        <p:strVal val="visible"/>
                                      </p:to>
                                    </p:set>
                                    <p:animEffect transition="in" filter="wipe(left)">
                                      <p:cBhvr additive="repl">
                                        <p:cTn id="32" dur="500"/>
                                        <p:tgtEl>
                                          <p:spTgt spid="9626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additive="repl">
                                        <p:cTn id="36" dur="1" fill="hold">
                                          <p:stCondLst>
                                            <p:cond delay="0"/>
                                          </p:stCondLst>
                                        </p:cTn>
                                        <p:tgtEl>
                                          <p:spTgt spid="96269"/>
                                        </p:tgtEl>
                                        <p:attrNameLst>
                                          <p:attrName>style.visibility</p:attrName>
                                        </p:attrNameLst>
                                      </p:cBhvr>
                                      <p:to>
                                        <p:strVal val="visible"/>
                                      </p:to>
                                    </p:set>
                                    <p:animEffect transition="in" filter="box(in)">
                                      <p:cBhvr additive="repl">
                                        <p:cTn id="37" dur="500"/>
                                        <p:tgtEl>
                                          <p:spTgt spid="9626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additive="repl">
                                        <p:cTn id="41" dur="1" fill="hold">
                                          <p:stCondLst>
                                            <p:cond delay="0"/>
                                          </p:stCondLst>
                                        </p:cTn>
                                        <p:tgtEl>
                                          <p:spTgt spid="96258"/>
                                        </p:tgtEl>
                                        <p:attrNameLst>
                                          <p:attrName>style.visibility</p:attrName>
                                        </p:attrNameLst>
                                      </p:cBhvr>
                                      <p:to>
                                        <p:strVal val="visible"/>
                                      </p:to>
                                    </p:set>
                                    <p:animEffect transition="in" filter="wipe(left)">
                                      <p:cBhvr additive="repl">
                                        <p:cTn id="42" dur="500"/>
                                        <p:tgtEl>
                                          <p:spTgt spid="9625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additive="repl">
                                        <p:cTn id="46" dur="1" fill="hold">
                                          <p:stCondLst>
                                            <p:cond delay="0"/>
                                          </p:stCondLst>
                                        </p:cTn>
                                        <p:tgtEl>
                                          <p:spTgt spid="96259"/>
                                        </p:tgtEl>
                                        <p:attrNameLst>
                                          <p:attrName>style.visibility</p:attrName>
                                        </p:attrNameLst>
                                      </p:cBhvr>
                                      <p:to>
                                        <p:strVal val="visible"/>
                                      </p:to>
                                    </p:set>
                                    <p:animEffect transition="in" filter="wipe(left)">
                                      <p:cBhvr additive="repl">
                                        <p:cTn id="47" dur="500"/>
                                        <p:tgtEl>
                                          <p:spTgt spid="96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468313" y="404813"/>
            <a:ext cx="8351837" cy="8382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500" b="1">
                <a:solidFill>
                  <a:srgbClr val="000000"/>
                </a:solidFill>
                <a:latin typeface="Times New Roman" pitchFamily="18" charset="0"/>
                <a:cs typeface="Times New Roman" pitchFamily="18" charset="0"/>
              </a:rPr>
              <a:t>Ένα κοινό σύνολο Παγκόσμιων Λογιστικών Προτύπων</a:t>
            </a:r>
          </a:p>
        </p:txBody>
      </p:sp>
      <p:sp>
        <p:nvSpPr>
          <p:cNvPr id="58371" name="Text Box 2"/>
          <p:cNvSpPr txBox="1">
            <a:spLocks noChangeArrowheads="1"/>
          </p:cNvSpPr>
          <p:nvPr/>
        </p:nvSpPr>
        <p:spPr bwMode="auto">
          <a:xfrm>
            <a:off x="468313" y="1341438"/>
            <a:ext cx="8418512" cy="1447800"/>
          </a:xfrm>
          <a:prstGeom prst="rect">
            <a:avLst/>
          </a:prstGeom>
          <a:noFill/>
          <a:ln w="9525">
            <a:noFill/>
            <a:round/>
            <a:headEnd/>
            <a:tailEnd/>
          </a:ln>
        </p:spPr>
        <p:txBody>
          <a:bodyPr/>
          <a:lstStyle/>
          <a:p>
            <a:pPr marL="341313" indent="-341313" algn="just" eaLnBrk="1" hangingPunct="1">
              <a:lnSpc>
                <a:spcPct val="90000"/>
              </a:lnSpc>
              <a:spcBef>
                <a:spcPts val="5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chemeClr val="tx1"/>
                </a:solidFill>
                <a:latin typeface="Times New Roman" pitchFamily="18" charset="0"/>
                <a:cs typeface="Times New Roman" pitchFamily="18" charset="0"/>
              </a:rPr>
              <a:t>Το </a:t>
            </a:r>
            <a:r>
              <a:rPr lang="en-CA" altLang="en-US" sz="2000">
                <a:solidFill>
                  <a:schemeClr val="tx1"/>
                </a:solidFill>
                <a:latin typeface="Times New Roman" pitchFamily="18" charset="0"/>
                <a:cs typeface="Times New Roman" pitchFamily="18" charset="0"/>
              </a:rPr>
              <a:t>IASB </a:t>
            </a:r>
            <a:r>
              <a:rPr lang="el-GR" altLang="en-US" sz="2000">
                <a:solidFill>
                  <a:schemeClr val="tx1"/>
                </a:solidFill>
                <a:latin typeface="Times New Roman" pitchFamily="18" charset="0"/>
                <a:cs typeface="Times New Roman" pitchFamily="18" charset="0"/>
              </a:rPr>
              <a:t>είναι σε συνεργασία με τους εθνικούς φορείς λογιστικών προτύπων προς την παγκόσμια σύγκλιση</a:t>
            </a:r>
            <a:r>
              <a:rPr lang="en-CA" altLang="en-US" sz="2000">
                <a:solidFill>
                  <a:schemeClr val="tx1"/>
                </a:solidFill>
                <a:latin typeface="Times New Roman" pitchFamily="18" charset="0"/>
                <a:cs typeface="Times New Roman" pitchFamily="18" charset="0"/>
              </a:rPr>
              <a:t>.</a:t>
            </a:r>
          </a:p>
          <a:p>
            <a:pPr marL="341313" indent="-341313" algn="just" eaLnBrk="1" hangingPunct="1">
              <a:lnSpc>
                <a:spcPct val="90000"/>
              </a:lnSpc>
              <a:spcBef>
                <a:spcPts val="5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chemeClr val="tx1"/>
                </a:solidFill>
                <a:latin typeface="Times New Roman" pitchFamily="18" charset="0"/>
                <a:cs typeface="Times New Roman" pitchFamily="18" charset="0"/>
              </a:rPr>
              <a:t>Κατά το </a:t>
            </a:r>
            <a:r>
              <a:rPr lang="en-US" altLang="en-US" sz="2000">
                <a:solidFill>
                  <a:schemeClr val="tx1"/>
                </a:solidFill>
                <a:latin typeface="Times New Roman" pitchFamily="18" charset="0"/>
                <a:cs typeface="Times New Roman" pitchFamily="18" charset="0"/>
              </a:rPr>
              <a:t>IFRS foundation</a:t>
            </a:r>
            <a:r>
              <a:rPr lang="el-GR" altLang="en-US" sz="2000">
                <a:solidFill>
                  <a:schemeClr val="tx1"/>
                </a:solidFill>
                <a:latin typeface="Times New Roman" pitchFamily="18" charset="0"/>
                <a:cs typeface="Times New Roman" pitchFamily="18" charset="0"/>
              </a:rPr>
              <a:t> </a:t>
            </a:r>
            <a:r>
              <a:rPr lang="en-US" altLang="en-US" sz="2000">
                <a:solidFill>
                  <a:schemeClr val="tx1"/>
                </a:solidFill>
                <a:latin typeface="Times New Roman" pitchFamily="18" charset="0"/>
                <a:cs typeface="Times New Roman" pitchFamily="18" charset="0"/>
              </a:rPr>
              <a:t>(</a:t>
            </a:r>
            <a:r>
              <a:rPr lang="el-GR" altLang="en-US" sz="2000">
                <a:solidFill>
                  <a:schemeClr val="tx1"/>
                </a:solidFill>
                <a:latin typeface="Times New Roman" pitchFamily="18" charset="0"/>
                <a:cs typeface="Times New Roman" pitchFamily="18" charset="0"/>
              </a:rPr>
              <a:t>Σεπ. 2018),</a:t>
            </a:r>
            <a:r>
              <a:rPr lang="en-US" altLang="en-US" sz="2000">
                <a:solidFill>
                  <a:schemeClr val="tx1"/>
                </a:solidFill>
                <a:latin typeface="Times New Roman" pitchFamily="18" charset="0"/>
                <a:cs typeface="Times New Roman" pitchFamily="18" charset="0"/>
              </a:rPr>
              <a:t> </a:t>
            </a:r>
            <a:r>
              <a:rPr lang="en-CA" altLang="en-US" sz="2000">
                <a:solidFill>
                  <a:schemeClr val="tx1"/>
                </a:solidFill>
                <a:latin typeface="Times New Roman" pitchFamily="18" charset="0"/>
                <a:cs typeface="Times New Roman" pitchFamily="18" charset="0"/>
              </a:rPr>
              <a:t>1</a:t>
            </a:r>
            <a:r>
              <a:rPr lang="en-US" altLang="en-US" sz="2000">
                <a:solidFill>
                  <a:schemeClr val="tx1"/>
                </a:solidFill>
                <a:latin typeface="Times New Roman" pitchFamily="18" charset="0"/>
                <a:cs typeface="Times New Roman" pitchFamily="18" charset="0"/>
              </a:rPr>
              <a:t>66</a:t>
            </a:r>
            <a:r>
              <a:rPr lang="en-CA" altLang="en-US" sz="2000">
                <a:solidFill>
                  <a:schemeClr val="tx1"/>
                </a:solidFill>
                <a:latin typeface="Times New Roman" pitchFamily="18" charset="0"/>
                <a:cs typeface="Times New Roman" pitchFamily="18" charset="0"/>
              </a:rPr>
              <a:t> </a:t>
            </a:r>
            <a:r>
              <a:rPr lang="el-GR" altLang="en-US" sz="2000">
                <a:solidFill>
                  <a:schemeClr val="tx1"/>
                </a:solidFill>
                <a:latin typeface="Times New Roman" pitchFamily="18" charset="0"/>
                <a:cs typeface="Times New Roman" pitchFamily="18" charset="0"/>
              </a:rPr>
              <a:t>χώρες έχουν συγκλίνει </a:t>
            </a:r>
            <a:r>
              <a:rPr lang="en-CA" altLang="en-US" sz="2000">
                <a:solidFill>
                  <a:schemeClr val="tx1"/>
                </a:solidFill>
                <a:latin typeface="Times New Roman" pitchFamily="18" charset="0"/>
                <a:cs typeface="Times New Roman" pitchFamily="18" charset="0"/>
              </a:rPr>
              <a:t>(</a:t>
            </a:r>
            <a:r>
              <a:rPr lang="el-GR" altLang="en-US" sz="2000">
                <a:solidFill>
                  <a:schemeClr val="tx1"/>
                </a:solidFill>
                <a:latin typeface="Times New Roman" pitchFamily="18" charset="0"/>
                <a:cs typeface="Times New Roman" pitchFamily="18" charset="0"/>
              </a:rPr>
              <a:t>απαιτούν ή επιτρέπουν τα </a:t>
            </a:r>
            <a:r>
              <a:rPr lang="en-CA" altLang="en-US" sz="2000">
                <a:solidFill>
                  <a:schemeClr val="tx1"/>
                </a:solidFill>
                <a:latin typeface="Times New Roman" pitchFamily="18" charset="0"/>
                <a:cs typeface="Times New Roman" pitchFamily="18" charset="0"/>
              </a:rPr>
              <a:t>IFRS </a:t>
            </a:r>
            <a:r>
              <a:rPr lang="el-GR" altLang="en-US" sz="2000">
                <a:solidFill>
                  <a:schemeClr val="tx1"/>
                </a:solidFill>
                <a:latin typeface="Times New Roman" pitchFamily="18" charset="0"/>
                <a:cs typeface="Times New Roman" pitchFamily="18" charset="0"/>
              </a:rPr>
              <a:t>σε κάποιες εταιρείες</a:t>
            </a:r>
            <a:r>
              <a:rPr lang="en-CA" altLang="en-US" sz="2000">
                <a:solidFill>
                  <a:schemeClr val="tx1"/>
                </a:solidFill>
                <a:latin typeface="Times New Roman" pitchFamily="18" charset="0"/>
                <a:cs typeface="Times New Roman" pitchFamily="18" charset="0"/>
              </a:rPr>
              <a:t>) </a:t>
            </a:r>
            <a:r>
              <a:rPr lang="el-GR" altLang="en-US" sz="2000">
                <a:solidFill>
                  <a:schemeClr val="tx1"/>
                </a:solidFill>
                <a:latin typeface="Times New Roman" pitchFamily="18" charset="0"/>
                <a:cs typeface="Times New Roman" pitchFamily="18" charset="0"/>
              </a:rPr>
              <a:t>ή είναι στην διαδικασία σύγκλισης</a:t>
            </a:r>
          </a:p>
        </p:txBody>
      </p:sp>
      <p:sp>
        <p:nvSpPr>
          <p:cNvPr id="58372"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5C01DF6-54B5-4FF3-B85E-9B71ACB2F65B}" type="slidenum">
              <a:rPr lang="en-US"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US" altLang="en-US" sz="1200">
              <a:solidFill>
                <a:srgbClr val="898989"/>
              </a:solidFill>
              <a:latin typeface="Times New Roman" pitchFamily="18" charset="0"/>
              <a:cs typeface="Times New Roman" pitchFamily="18" charset="0"/>
            </a:endParaRPr>
          </a:p>
        </p:txBody>
      </p:sp>
      <p:pic>
        <p:nvPicPr>
          <p:cNvPr id="58373" name="Picture 4"/>
          <p:cNvPicPr>
            <a:picLocks noChangeAspect="1" noChangeArrowheads="1"/>
          </p:cNvPicPr>
          <p:nvPr/>
        </p:nvPicPr>
        <p:blipFill>
          <a:blip r:embed="rId3"/>
          <a:srcRect/>
          <a:stretch>
            <a:fillRect/>
          </a:stretch>
        </p:blipFill>
        <p:spPr bwMode="auto">
          <a:xfrm>
            <a:off x="1116013" y="2887663"/>
            <a:ext cx="7127875" cy="3757612"/>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360363" y="331788"/>
            <a:ext cx="8229600" cy="61277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ΙΣΧΥΟΝΤΑ Δ.Λ.Π/</a:t>
            </a:r>
            <a:r>
              <a:rPr lang="en-US" altLang="en-US" sz="2800" b="1">
                <a:solidFill>
                  <a:srgbClr val="000000"/>
                </a:solidFill>
                <a:latin typeface="Times New Roman" pitchFamily="18" charset="0"/>
                <a:cs typeface="Times New Roman" pitchFamily="18" charset="0"/>
              </a:rPr>
              <a:t>IAS</a:t>
            </a:r>
          </a:p>
        </p:txBody>
      </p:sp>
      <p:graphicFrame>
        <p:nvGraphicFramePr>
          <p:cNvPr id="13314" name="Group 2"/>
          <p:cNvGraphicFramePr>
            <a:graphicFrameLocks noGrp="1"/>
          </p:cNvGraphicFramePr>
          <p:nvPr/>
        </p:nvGraphicFramePr>
        <p:xfrm>
          <a:off x="144463" y="1266825"/>
          <a:ext cx="8850312" cy="4854580"/>
        </p:xfrm>
        <a:graphic>
          <a:graphicData uri="http://schemas.openxmlformats.org/drawingml/2006/table">
            <a:tbl>
              <a:tblPr/>
              <a:tblGrid>
                <a:gridCol w="4318000">
                  <a:extLst>
                    <a:ext uri="{9D8B030D-6E8A-4147-A177-3AD203B41FA5}"/>
                  </a:extLst>
                </a:gridCol>
                <a:gridCol w="4532312">
                  <a:extLst>
                    <a:ext uri="{9D8B030D-6E8A-4147-A177-3AD203B41FA5}"/>
                  </a:extLst>
                </a:gridCol>
              </a:tblGrid>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 Παρουσίαση Οικονομικών Καταστάσεων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26: Λογιστική και Πληροφόρηση Προγραμμάτων Παροχών Αποχώρησης από την Υπηρεσία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 Αποθέματα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27: Ενοποιημένες και Ατομικές Οικονομικές Καταστάσεις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7: Κατάσταση Ταμειακών Ροών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28: Επενδύσεις σε Συγγενείς Επιχειρήσεις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8: Λογιστικές Πολιτικές, Αλλαγές στις Λογιστικές Εκτιμήσεις και Λάθη</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29: Παρουσίαση Οικονομικών Στοιχείων σε Υπερπληθωριστικές Οικονομίες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10: Γεγονότα μετά την ημερομηνία του Ισολογισμού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32: Χρηματοοικονομικά Μέσα: Αναγνώριση και Αποτίμηση</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2225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12: Φόροι Εισοδήματος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33: Κέρδη ανά Μετοχή</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16: Ενσώματα Πάγια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34: Ενδιάμεσες Οικονομικές Καταστάσεις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49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19: Παροχές σε Εργαζόμενους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36: Μείωση της Αξίας Στοιχείων του Ενεργητικού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20: Λογιστική των Επιχορηγήσεων και Γνωστοποίηση της Κρατικής Υποστήριξης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37: Προβλέψεις, Ενδεχόμενες Υποχρεώσεις και Ενδιάμεσες Απαιτήσεις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21: Οι Επιδράσεις των Μεταβολών στις Τιμές Συναλλάγματος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38: Άυλα Στοιχεία του Ενεργητικού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23: Κόστος Δανεισμού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40: Επενδύσεις σε Ακίνητα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39713">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24: Γνωστοποιήσεις Συνδεδεμένων Μερών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41: Γεωργία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sp>
        <p:nvSpPr>
          <p:cNvPr id="59436" name="Slide Number Placeholder 2"/>
          <p:cNvSpPr>
            <a:spLocks noGrp="1"/>
          </p:cNvSpPr>
          <p:nvPr>
            <p:ph type="sldNum" sz="quarter" idx="11"/>
          </p:nvPr>
        </p:nvSpPr>
        <p:spPr>
          <a:noFill/>
          <a:ln/>
        </p:spPr>
        <p:txBody>
          <a:bodyPr/>
          <a:lstStyle/>
          <a:p>
            <a:fld id="{68989A88-4D21-4D4A-B64A-034B5C54B04D}" type="slidenum">
              <a:rPr lang="el-GR" altLang="en-US"/>
              <a:pPr/>
              <a:t>9</a:t>
            </a:fld>
            <a:endParaRPr lang="el-GR"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4621</TotalTime>
  <Words>8170</Words>
  <Application>Microsoft Office PowerPoint</Application>
  <PresentationFormat>Προβολή στην οθόνη (4:3)</PresentationFormat>
  <Paragraphs>1135</Paragraphs>
  <Slides>77</Slides>
  <Notes>76</Notes>
  <HiddenSlides>0</HiddenSlides>
  <MMClips>0</MMClips>
  <ScaleCrop>false</ScaleCrop>
  <HeadingPairs>
    <vt:vector size="6" baseType="variant">
      <vt:variant>
        <vt:lpstr>Θέμα</vt:lpstr>
      </vt:variant>
      <vt:variant>
        <vt:i4>3</vt:i4>
      </vt:variant>
      <vt:variant>
        <vt:lpstr>Ενσωματωμένοι διακομιστές OLE</vt:lpstr>
      </vt:variant>
      <vt:variant>
        <vt:i4>0</vt:i4>
      </vt:variant>
      <vt:variant>
        <vt:lpstr>Τίτλοι διαφανειών</vt:lpstr>
      </vt:variant>
      <vt:variant>
        <vt:i4>77</vt:i4>
      </vt:variant>
    </vt:vector>
  </HeadingPairs>
  <TitlesOfParts>
    <vt:vector size="80" baseType="lpstr">
      <vt:lpstr>Office Theme</vt:lpstr>
      <vt:lpstr>1_Office Theme</vt:lpstr>
      <vt:lpstr>2_Office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Conceptual Framework for Financial Reporting (2018)  Εννοιολογικό Πλαίσιο Χρηματοοικονομικής Παρουσίασης</vt:lpstr>
      <vt:lpstr>Ιστορική Εξέλιξη του Εννοιολογικού Πλαισίου</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lpstr>Διαφάνεια 72</vt:lpstr>
      <vt:lpstr>Παράδειγμα απομείωσης και αναστροφής</vt:lpstr>
      <vt:lpstr>Διαφάνεια 74</vt:lpstr>
      <vt:lpstr>Διαφάνεια 75</vt:lpstr>
      <vt:lpstr>Διαφάνεια 76</vt:lpstr>
      <vt:lpstr>Διαφάνεια 77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Διεθνή Λογιστικά Πρότυπα</dc:title>
  <dc:creator>Windows User</dc:creator>
  <cp:lastModifiedBy>User</cp:lastModifiedBy>
  <cp:revision>251</cp:revision>
  <cp:lastPrinted>1601-01-01T00:00:00Z</cp:lastPrinted>
  <dcterms:created xsi:type="dcterms:W3CDTF">2013-03-04T13:18:56Z</dcterms:created>
  <dcterms:modified xsi:type="dcterms:W3CDTF">2024-11-04T18:36:41Z</dcterms:modified>
</cp:coreProperties>
</file>