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47"/>
  </p:notesMasterIdLst>
  <p:sldIdLst>
    <p:sldId id="256" r:id="rId4"/>
    <p:sldId id="543" r:id="rId5"/>
    <p:sldId id="406" r:id="rId6"/>
    <p:sldId id="436" r:id="rId7"/>
    <p:sldId id="435" r:id="rId8"/>
    <p:sldId id="479" r:id="rId9"/>
    <p:sldId id="544" r:id="rId10"/>
    <p:sldId id="545" r:id="rId11"/>
    <p:sldId id="459" r:id="rId12"/>
    <p:sldId id="460" r:id="rId13"/>
    <p:sldId id="540" r:id="rId14"/>
    <p:sldId id="475" r:id="rId15"/>
    <p:sldId id="476" r:id="rId16"/>
    <p:sldId id="473" r:id="rId17"/>
    <p:sldId id="502" r:id="rId18"/>
    <p:sldId id="266" r:id="rId19"/>
    <p:sldId id="267" r:id="rId20"/>
    <p:sldId id="270" r:id="rId21"/>
    <p:sldId id="268" r:id="rId22"/>
    <p:sldId id="269" r:id="rId23"/>
    <p:sldId id="274" r:id="rId24"/>
    <p:sldId id="276" r:id="rId25"/>
    <p:sldId id="275" r:id="rId26"/>
    <p:sldId id="283" r:id="rId27"/>
    <p:sldId id="284" r:id="rId28"/>
    <p:sldId id="273" r:id="rId29"/>
    <p:sldId id="278" r:id="rId30"/>
    <p:sldId id="279" r:id="rId31"/>
    <p:sldId id="280" r:id="rId32"/>
    <p:sldId id="546" r:id="rId33"/>
    <p:sldId id="547" r:id="rId34"/>
    <p:sldId id="548" r:id="rId35"/>
    <p:sldId id="549" r:id="rId36"/>
    <p:sldId id="550" r:id="rId37"/>
    <p:sldId id="538" r:id="rId38"/>
    <p:sldId id="539" r:id="rId39"/>
    <p:sldId id="551" r:id="rId40"/>
    <p:sldId id="552" r:id="rId41"/>
    <p:sldId id="541" r:id="rId42"/>
    <p:sldId id="553" r:id="rId43"/>
    <p:sldId id="536" r:id="rId44"/>
    <p:sldId id="542" r:id="rId45"/>
    <p:sldId id="53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kalf" initials="n"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CCAF"/>
    <a:srgbClr val="FF9999"/>
    <a:srgbClr val="CA3E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C7CFFA-0F4B-474B-8DEE-293C57474B67}" type="datetimeFigureOut">
              <a:rPr lang="en-US" smtClean="0"/>
              <a:t>03-Dec-24</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9DFE7C-8CBA-4D77-84C8-694D21031E1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hasCustomPrompt="1"/>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a:p>
        </p:txBody>
      </p:sp>
      <p:sp>
        <p:nvSpPr>
          <p:cNvPr id="3" name="Υπότιτλος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03-Dec-24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κατακόρυφου κειμένου 2"/>
          <p:cNvSpPr>
            <a:spLocks noGrp="1"/>
          </p:cNvSpPr>
          <p:nvPr>
            <p:ph type="body" orient="vert" idx="1" hasCustomPrompt="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03-Dec-24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hasCustomPrompt="1"/>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Θέση κατακόρυφου κειμένου 2"/>
          <p:cNvSpPr>
            <a:spLocks noGrp="1"/>
          </p:cNvSpPr>
          <p:nvPr>
            <p:ph type="body" orient="vert" idx="1" hasCustomPrompt="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03-Dec-24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hasCustomPrompt="1"/>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a:p>
        </p:txBody>
      </p:sp>
      <p:sp>
        <p:nvSpPr>
          <p:cNvPr id="3" name="Υπότιτλος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a:p>
        </p:txBody>
      </p:sp>
      <p:sp>
        <p:nvSpPr>
          <p:cNvPr id="4" name="Θέση ημερομηνίας 3"/>
          <p:cNvSpPr>
            <a:spLocks noGrp="1"/>
          </p:cNvSpPr>
          <p:nvPr>
            <p:ph type="dt" sz="half" idx="10"/>
          </p:nvPr>
        </p:nvSpPr>
        <p:spPr/>
        <p:txBody>
          <a:bodyPr/>
          <a:lstStyle/>
          <a:p>
            <a:fld id="{236D55D0-ECD0-4A39-BB38-5F67559961D1}" type="datetimeFigureOut">
              <a:rPr lang="en-US" smtClean="0"/>
              <a:t>03-Dec-24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2EF14AFB-B954-4679-A555-ABF7F3829D04}"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idx="1" hasCustomPrompt="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236D55D0-ECD0-4A39-BB38-5F67559961D1}" type="datetimeFigureOut">
              <a:rPr lang="en-US" smtClean="0"/>
              <a:t>03-Dec-24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2EF14AFB-B954-4679-A555-ABF7F3829D0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p:cNvSpPr>
            <a:spLocks noGrp="1"/>
          </p:cNvSpPr>
          <p:nvPr>
            <p:ph type="dt" sz="half" idx="10"/>
          </p:nvPr>
        </p:nvSpPr>
        <p:spPr/>
        <p:txBody>
          <a:bodyPr/>
          <a:lstStyle/>
          <a:p>
            <a:fld id="{236D55D0-ECD0-4A39-BB38-5F67559961D1}" type="datetimeFigureOut">
              <a:rPr lang="en-US" smtClean="0"/>
              <a:t>03-Dec-24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2EF14AFB-B954-4679-A555-ABF7F3829D0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sz="half" idx="1" hasCustomPrompt="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περιεχομένου 3"/>
          <p:cNvSpPr>
            <a:spLocks noGrp="1"/>
          </p:cNvSpPr>
          <p:nvPr>
            <p:ph sz="half" idx="2" hasCustomPrompt="1"/>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ημερομηνίας 4"/>
          <p:cNvSpPr>
            <a:spLocks noGrp="1"/>
          </p:cNvSpPr>
          <p:nvPr>
            <p:ph type="dt" sz="half" idx="10"/>
          </p:nvPr>
        </p:nvSpPr>
        <p:spPr/>
        <p:txBody>
          <a:bodyPr/>
          <a:lstStyle/>
          <a:p>
            <a:fld id="{236D55D0-ECD0-4A39-BB38-5F67559961D1}" type="datetimeFigureOut">
              <a:rPr lang="en-US" smtClean="0"/>
              <a:t>03-Dec-24</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2EF14AFB-B954-4679-A555-ABF7F3829D0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365125"/>
            <a:ext cx="10515600" cy="1325563"/>
          </a:xfrm>
        </p:spPr>
        <p:txBody>
          <a:body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p:cNvSpPr>
            <a:spLocks noGrp="1"/>
          </p:cNvSpPr>
          <p:nvPr>
            <p:ph sz="half" idx="2" hasCustomPrompt="1"/>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κειμένου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p:cNvSpPr>
            <a:spLocks noGrp="1"/>
          </p:cNvSpPr>
          <p:nvPr>
            <p:ph sz="quarter" idx="4" hasCustomPrompt="1"/>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Θέση ημερομηνίας 6"/>
          <p:cNvSpPr>
            <a:spLocks noGrp="1"/>
          </p:cNvSpPr>
          <p:nvPr>
            <p:ph type="dt" sz="half" idx="10"/>
          </p:nvPr>
        </p:nvSpPr>
        <p:spPr/>
        <p:txBody>
          <a:bodyPr/>
          <a:lstStyle/>
          <a:p>
            <a:fld id="{236D55D0-ECD0-4A39-BB38-5F67559961D1}" type="datetimeFigureOut">
              <a:rPr lang="en-US" smtClean="0"/>
              <a:t>03-Dec-24</a:t>
            </a:fld>
            <a:endParaRPr lang="en-US"/>
          </a:p>
        </p:txBody>
      </p:sp>
      <p:sp>
        <p:nvSpPr>
          <p:cNvPr id="8" name="Θέση υποσέλιδου 7"/>
          <p:cNvSpPr>
            <a:spLocks noGrp="1"/>
          </p:cNvSpPr>
          <p:nvPr>
            <p:ph type="ftr" sz="quarter" idx="11"/>
          </p:nvPr>
        </p:nvSpPr>
        <p:spPr/>
        <p:txBody>
          <a:bodyPr/>
          <a:lstStyle/>
          <a:p>
            <a:endParaRPr lang="en-US"/>
          </a:p>
        </p:txBody>
      </p:sp>
      <p:sp>
        <p:nvSpPr>
          <p:cNvPr id="9" name="Θέση αριθμού διαφάνειας 8"/>
          <p:cNvSpPr>
            <a:spLocks noGrp="1"/>
          </p:cNvSpPr>
          <p:nvPr>
            <p:ph type="sldNum" sz="quarter" idx="12"/>
          </p:nvPr>
        </p:nvSpPr>
        <p:spPr/>
        <p:txBody>
          <a:bodyPr/>
          <a:lstStyle/>
          <a:p>
            <a:fld id="{2EF14AFB-B954-4679-A555-ABF7F3829D0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ημερομηνίας 2"/>
          <p:cNvSpPr>
            <a:spLocks noGrp="1"/>
          </p:cNvSpPr>
          <p:nvPr>
            <p:ph type="dt" sz="half" idx="10"/>
          </p:nvPr>
        </p:nvSpPr>
        <p:spPr/>
        <p:txBody>
          <a:bodyPr/>
          <a:lstStyle/>
          <a:p>
            <a:fld id="{236D55D0-ECD0-4A39-BB38-5F67559961D1}" type="datetimeFigureOut">
              <a:rPr lang="en-US" smtClean="0"/>
              <a:t>03-Dec-24</a:t>
            </a:fld>
            <a:endParaRPr lang="en-US"/>
          </a:p>
        </p:txBody>
      </p:sp>
      <p:sp>
        <p:nvSpPr>
          <p:cNvPr id="4" name="Θέση υποσέλιδου 3"/>
          <p:cNvSpPr>
            <a:spLocks noGrp="1"/>
          </p:cNvSpPr>
          <p:nvPr>
            <p:ph type="ftr" sz="quarter" idx="11"/>
          </p:nvPr>
        </p:nvSpPr>
        <p:spPr/>
        <p:txBody>
          <a:bodyPr/>
          <a:lstStyle/>
          <a:p>
            <a:endParaRPr lang="en-US"/>
          </a:p>
        </p:txBody>
      </p:sp>
      <p:sp>
        <p:nvSpPr>
          <p:cNvPr id="5" name="Θέση αριθμού διαφάνειας 4"/>
          <p:cNvSpPr>
            <a:spLocks noGrp="1"/>
          </p:cNvSpPr>
          <p:nvPr>
            <p:ph type="sldNum" sz="quarter" idx="12"/>
          </p:nvPr>
        </p:nvSpPr>
        <p:spPr/>
        <p:txBody>
          <a:bodyPr/>
          <a:lstStyle/>
          <a:p>
            <a:fld id="{2EF14AFB-B954-4679-A555-ABF7F3829D0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236D55D0-ECD0-4A39-BB38-5F67559961D1}" type="datetimeFigureOut">
              <a:rPr lang="en-US" smtClean="0"/>
              <a:t>03-Dec-24</a:t>
            </a:fld>
            <a:endParaRPr lang="en-US"/>
          </a:p>
        </p:txBody>
      </p:sp>
      <p:sp>
        <p:nvSpPr>
          <p:cNvPr id="3" name="Θέση υποσέλιδου 2"/>
          <p:cNvSpPr>
            <a:spLocks noGrp="1"/>
          </p:cNvSpPr>
          <p:nvPr>
            <p:ph type="ftr" sz="quarter" idx="11"/>
          </p:nvPr>
        </p:nvSpPr>
        <p:spPr/>
        <p:txBody>
          <a:bodyPr/>
          <a:lstStyle/>
          <a:p>
            <a:endParaRPr lang="en-US"/>
          </a:p>
        </p:txBody>
      </p:sp>
      <p:sp>
        <p:nvSpPr>
          <p:cNvPr id="4" name="Θέση αριθμού διαφάνειας 3"/>
          <p:cNvSpPr>
            <a:spLocks noGrp="1"/>
          </p:cNvSpPr>
          <p:nvPr>
            <p:ph type="sldNum" sz="quarter" idx="12"/>
          </p:nvPr>
        </p:nvSpPr>
        <p:spPr/>
        <p:txBody>
          <a:bodyPr/>
          <a:lstStyle/>
          <a:p>
            <a:fld id="{2EF14AFB-B954-4679-A555-ABF7F3829D0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κειμένου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p:cNvSpPr>
            <a:spLocks noGrp="1"/>
          </p:cNvSpPr>
          <p:nvPr>
            <p:ph type="dt" sz="half" idx="10"/>
          </p:nvPr>
        </p:nvSpPr>
        <p:spPr/>
        <p:txBody>
          <a:bodyPr/>
          <a:lstStyle/>
          <a:p>
            <a:fld id="{236D55D0-ECD0-4A39-BB38-5F67559961D1}" type="datetimeFigureOut">
              <a:rPr lang="en-US" smtClean="0"/>
              <a:t>03-Dec-24</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2EF14AFB-B954-4679-A555-ABF7F3829D0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idx="1" hasCustomPrompt="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03-Dec-24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p:cNvSpPr>
            <a:spLocks noGrp="1"/>
          </p:cNvSpPr>
          <p:nvPr>
            <p:ph type="dt" sz="half" idx="10"/>
          </p:nvPr>
        </p:nvSpPr>
        <p:spPr/>
        <p:txBody>
          <a:bodyPr/>
          <a:lstStyle/>
          <a:p>
            <a:fld id="{236D55D0-ECD0-4A39-BB38-5F67559961D1}" type="datetimeFigureOut">
              <a:rPr lang="en-US" smtClean="0"/>
              <a:t>03-Dec-24</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2EF14AFB-B954-4679-A555-ABF7F3829D0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κατακόρυφου κειμένου 2"/>
          <p:cNvSpPr>
            <a:spLocks noGrp="1"/>
          </p:cNvSpPr>
          <p:nvPr>
            <p:ph type="body" orient="vert" idx="1" hasCustomPrompt="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236D55D0-ECD0-4A39-BB38-5F67559961D1}" type="datetimeFigureOut">
              <a:rPr lang="en-US" smtClean="0"/>
              <a:t>03-Dec-24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2EF14AFB-B954-4679-A555-ABF7F3829D0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hasCustomPrompt="1"/>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Θέση κατακόρυφου κειμένου 2"/>
          <p:cNvSpPr>
            <a:spLocks noGrp="1"/>
          </p:cNvSpPr>
          <p:nvPr>
            <p:ph type="body" orient="vert" idx="1" hasCustomPrompt="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236D55D0-ECD0-4A39-BB38-5F67559961D1}" type="datetimeFigureOut">
              <a:rPr lang="en-US" smtClean="0"/>
              <a:t>03-Dec-24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2EF14AFB-B954-4679-A555-ABF7F3829D0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Ορθογώνιο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Ορθογώνιο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ctrTitle" hasCustomPrompt="1"/>
          </p:nvPr>
        </p:nvSpPr>
        <p:spPr>
          <a:xfrm>
            <a:off x="1069848" y="1298448"/>
            <a:ext cx="7315200" cy="3255264"/>
          </a:xfrm>
        </p:spPr>
        <p:txBody>
          <a:bodyPr rtlCol="0" anchor="b">
            <a:normAutofit/>
          </a:bodyPr>
          <a:lstStyle>
            <a:lvl1pPr algn="l">
              <a:defRPr sz="5900" spc="-100" baseline="0">
                <a:solidFill>
                  <a:srgbClr val="FFFFFF"/>
                </a:solidFill>
              </a:defRPr>
            </a:lvl1pPr>
          </a:lstStyle>
          <a:p>
            <a:pPr rtl="0"/>
            <a:r>
              <a:rPr lang="el-GR" dirty="0"/>
              <a:t>Κάντε κλικ για να επεξεργαστείτε τον τίτλο υποδείγματος</a:t>
            </a:r>
            <a:endParaRPr lang="el-GR" noProof="0" dirty="0"/>
          </a:p>
        </p:txBody>
      </p:sp>
      <p:sp>
        <p:nvSpPr>
          <p:cNvPr id="3" name="Υπότιτλος 2"/>
          <p:cNvSpPr>
            <a:spLocks noGrp="1"/>
          </p:cNvSpPr>
          <p:nvPr>
            <p:ph type="subTitle" idx="1" hasCustomPrompt="1"/>
          </p:nvPr>
        </p:nvSpPr>
        <p:spPr>
          <a:xfrm>
            <a:off x="1100015" y="4670246"/>
            <a:ext cx="7315200" cy="914400"/>
          </a:xfrm>
        </p:spPr>
        <p:txBody>
          <a:bodyPr rtlCol="0"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l-GR" noProof="0"/>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rtlCol="0"/>
          <a:lstStyle/>
          <a:p>
            <a:pPr rtl="0"/>
            <a:fld id="{8A52B2FF-A580-4786-BC9D-A5B26535429A}" type="datetime1">
              <a:rPr lang="el-GR" noProof="0" smtClean="0"/>
              <a:t>3/12/2024</a:t>
            </a:fld>
            <a:endParaRPr lang="el-GR" noProof="0"/>
          </a:p>
        </p:txBody>
      </p:sp>
      <p:sp>
        <p:nvSpPr>
          <p:cNvPr id="5" name="Θέση υποσέλιδου 4"/>
          <p:cNvSpPr>
            <a:spLocks noGrp="1"/>
          </p:cNvSpPr>
          <p:nvPr>
            <p:ph type="ftr" sz="quarter" idx="11"/>
          </p:nvPr>
        </p:nvSpPr>
        <p:spPr/>
        <p:txBody>
          <a:bodyPr rtlCol="0"/>
          <a:lstStyle/>
          <a:p>
            <a:pPr rtl="0"/>
            <a:endParaRPr lang="el-GR" noProof="0"/>
          </a:p>
        </p:txBody>
      </p:sp>
      <p:sp>
        <p:nvSpPr>
          <p:cNvPr id="6" name="Θέση αριθμού διαφάνειας 5"/>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3641834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p>
            <a:pPr rtl="0"/>
            <a:r>
              <a:rPr lang="el-GR" dirty="0"/>
              <a:t>Κάντε κλικ για να επεξεργαστείτε τον τίτλο υποδείγματος</a:t>
            </a:r>
            <a:endParaRPr lang="el-GR" noProof="0" dirty="0"/>
          </a:p>
        </p:txBody>
      </p:sp>
      <p:sp>
        <p:nvSpPr>
          <p:cNvPr id="3" name="Θέση περιεχομένου 2"/>
          <p:cNvSpPr>
            <a:spLocks noGrp="1"/>
          </p:cNvSpPr>
          <p:nvPr>
            <p:ph idx="1" hasCustomPrompt="1"/>
          </p:nvPr>
        </p:nvSpPr>
        <p:spPr/>
        <p:txBody>
          <a:bodyPr rtlCol="0"/>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ημερομηνίας 3"/>
          <p:cNvSpPr>
            <a:spLocks noGrp="1"/>
          </p:cNvSpPr>
          <p:nvPr>
            <p:ph type="dt" sz="half" idx="10"/>
          </p:nvPr>
        </p:nvSpPr>
        <p:spPr/>
        <p:txBody>
          <a:bodyPr rtlCol="0"/>
          <a:lstStyle/>
          <a:p>
            <a:pPr rtl="0"/>
            <a:fld id="{273D8B10-2579-4F42-8D33-A0C58AC13C5F}" type="datetime1">
              <a:rPr lang="el-GR" noProof="0" smtClean="0"/>
              <a:t>3/12/2024</a:t>
            </a:fld>
            <a:endParaRPr lang="el-GR" noProof="0"/>
          </a:p>
        </p:txBody>
      </p:sp>
      <p:sp>
        <p:nvSpPr>
          <p:cNvPr id="5" name="Θέση υποσέλιδου 4"/>
          <p:cNvSpPr>
            <a:spLocks noGrp="1"/>
          </p:cNvSpPr>
          <p:nvPr>
            <p:ph type="ftr" sz="quarter" idx="11"/>
          </p:nvPr>
        </p:nvSpPr>
        <p:spPr/>
        <p:txBody>
          <a:bodyPr rtlCol="0"/>
          <a:lstStyle/>
          <a:p>
            <a:pPr rtl="0"/>
            <a:endParaRPr lang="el-GR" noProof="0"/>
          </a:p>
        </p:txBody>
      </p:sp>
      <p:sp>
        <p:nvSpPr>
          <p:cNvPr id="6" name="Θέση αριθμού διαφάνειας 5"/>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1503464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3867912" y="1298448"/>
            <a:ext cx="7315200" cy="3255264"/>
          </a:xfrm>
        </p:spPr>
        <p:txBody>
          <a:bodyPr rtlCol="0" anchor="b">
            <a:normAutofit/>
          </a:bodyPr>
          <a:lstStyle>
            <a:lvl1pPr>
              <a:defRPr sz="5900" b="0" spc="-100" baseline="0">
                <a:solidFill>
                  <a:schemeClr val="tx1">
                    <a:lumMod val="65000"/>
                    <a:lumOff val="35000"/>
                  </a:schemeClr>
                </a:solidFill>
              </a:defRPr>
            </a:lvl1pPr>
          </a:lstStyle>
          <a:p>
            <a:pPr rtl="0"/>
            <a:r>
              <a:rPr lang="el-GR" dirty="0"/>
              <a:t>Κάντε κλικ για να επεξεργαστείτε τον τίτλο υποδείγματος</a:t>
            </a:r>
            <a:endParaRPr lang="el-GR" noProof="0" dirty="0"/>
          </a:p>
        </p:txBody>
      </p:sp>
      <p:sp>
        <p:nvSpPr>
          <p:cNvPr id="3" name="Θέση κειμένου 2"/>
          <p:cNvSpPr>
            <a:spLocks noGrp="1"/>
          </p:cNvSpPr>
          <p:nvPr>
            <p:ph type="body" idx="1" hasCustomPrompt="1"/>
          </p:nvPr>
        </p:nvSpPr>
        <p:spPr>
          <a:xfrm>
            <a:off x="3886200" y="4672584"/>
            <a:ext cx="7315200" cy="914400"/>
          </a:xfrm>
        </p:spPr>
        <p:txBody>
          <a:bodyPr rtlCol="0"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l-GR" noProof="0"/>
              <a:t>Στυλ υποδείγματος κειμένου</a:t>
            </a:r>
          </a:p>
        </p:txBody>
      </p:sp>
      <p:sp>
        <p:nvSpPr>
          <p:cNvPr id="4" name="Θέση ημερομηνίας 3"/>
          <p:cNvSpPr>
            <a:spLocks noGrp="1"/>
          </p:cNvSpPr>
          <p:nvPr>
            <p:ph type="dt" sz="half" idx="10"/>
          </p:nvPr>
        </p:nvSpPr>
        <p:spPr/>
        <p:txBody>
          <a:bodyPr rtlCol="0"/>
          <a:lstStyle/>
          <a:p>
            <a:pPr rtl="0"/>
            <a:fld id="{48B52719-D9D8-4B34-85EC-2C4B24A86F32}" type="datetime1">
              <a:rPr lang="el-GR" noProof="0" smtClean="0"/>
              <a:t>3/12/2024</a:t>
            </a:fld>
            <a:endParaRPr lang="el-GR" noProof="0"/>
          </a:p>
        </p:txBody>
      </p:sp>
      <p:sp>
        <p:nvSpPr>
          <p:cNvPr id="5" name="Θέση υποσέλιδου 4"/>
          <p:cNvSpPr>
            <a:spLocks noGrp="1"/>
          </p:cNvSpPr>
          <p:nvPr>
            <p:ph type="ftr" sz="quarter" idx="11"/>
          </p:nvPr>
        </p:nvSpPr>
        <p:spPr/>
        <p:txBody>
          <a:bodyPr rtlCol="0"/>
          <a:lstStyle/>
          <a:p>
            <a:pPr rtl="0"/>
            <a:endParaRPr lang="el-GR" noProof="0"/>
          </a:p>
        </p:txBody>
      </p:sp>
      <p:sp>
        <p:nvSpPr>
          <p:cNvPr id="6" name="Θέση αριθμού διαφάνειας 5"/>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1446240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p>
            <a:pPr rtl="0"/>
            <a:r>
              <a:rPr lang="el-GR" dirty="0"/>
              <a:t>Κάντε κλικ για να επεξεργαστείτε τον τίτλο υποδείγματος</a:t>
            </a:r>
            <a:endParaRPr lang="el-GR" noProof="0" dirty="0"/>
          </a:p>
        </p:txBody>
      </p:sp>
      <p:sp>
        <p:nvSpPr>
          <p:cNvPr id="3" name="Θέση περιεχομένου 2"/>
          <p:cNvSpPr>
            <a:spLocks noGrp="1"/>
          </p:cNvSpPr>
          <p:nvPr>
            <p:ph sz="half" idx="1" hasCustomPrompt="1"/>
          </p:nvPr>
        </p:nvSpPr>
        <p:spPr>
          <a:xfrm>
            <a:off x="3867912" y="868680"/>
            <a:ext cx="347472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περιεχομένου 3"/>
          <p:cNvSpPr>
            <a:spLocks noGrp="1"/>
          </p:cNvSpPr>
          <p:nvPr>
            <p:ph sz="half" idx="2" hasCustomPrompt="1"/>
          </p:nvPr>
        </p:nvSpPr>
        <p:spPr>
          <a:xfrm>
            <a:off x="7818120" y="868680"/>
            <a:ext cx="347472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8" name="Θέση ημερομηνίας 7"/>
          <p:cNvSpPr>
            <a:spLocks noGrp="1"/>
          </p:cNvSpPr>
          <p:nvPr>
            <p:ph type="dt" sz="half" idx="10"/>
          </p:nvPr>
        </p:nvSpPr>
        <p:spPr/>
        <p:txBody>
          <a:bodyPr rtlCol="0"/>
          <a:lstStyle/>
          <a:p>
            <a:pPr rtl="0"/>
            <a:fld id="{21B9A892-C5EC-4453-9D4F-2E34F4D22B4A}" type="datetime1">
              <a:rPr lang="el-GR" noProof="0" smtClean="0"/>
              <a:t>3/12/2024</a:t>
            </a:fld>
            <a:endParaRPr lang="el-GR" noProof="0"/>
          </a:p>
        </p:txBody>
      </p:sp>
      <p:sp>
        <p:nvSpPr>
          <p:cNvPr id="9" name="Θέση υποσέλιδου 8"/>
          <p:cNvSpPr>
            <a:spLocks noGrp="1"/>
          </p:cNvSpPr>
          <p:nvPr>
            <p:ph type="ftr" sz="quarter" idx="11"/>
          </p:nvPr>
        </p:nvSpPr>
        <p:spPr/>
        <p:txBody>
          <a:bodyPr rtlCol="0"/>
          <a:lstStyle/>
          <a:p>
            <a:pPr rtl="0"/>
            <a:endParaRPr lang="el-GR" noProof="0"/>
          </a:p>
        </p:txBody>
      </p:sp>
      <p:sp>
        <p:nvSpPr>
          <p:cNvPr id="10" name="Θέση αριθμού διαφάνειας 9"/>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3625356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Τίτλος 9"/>
          <p:cNvSpPr>
            <a:spLocks noGrp="1"/>
          </p:cNvSpPr>
          <p:nvPr>
            <p:ph type="title" hasCustomPrompt="1"/>
          </p:nvPr>
        </p:nvSpPr>
        <p:spPr/>
        <p:txBody>
          <a:bodyPr rtlCol="0"/>
          <a:lstStyle/>
          <a:p>
            <a:pPr rtl="0"/>
            <a:r>
              <a:rPr lang="el-GR" dirty="0"/>
              <a:t>Κάντε κλικ για να επεξεργαστείτε τον τίτλο υποδείγματος</a:t>
            </a:r>
            <a:endParaRPr lang="el-GR" noProof="0" dirty="0"/>
          </a:p>
        </p:txBody>
      </p:sp>
      <p:sp>
        <p:nvSpPr>
          <p:cNvPr id="3" name="Θέση κειμένου 2"/>
          <p:cNvSpPr>
            <a:spLocks noGrp="1"/>
          </p:cNvSpPr>
          <p:nvPr>
            <p:ph type="body" idx="1" hasCustomPrompt="1"/>
          </p:nvPr>
        </p:nvSpPr>
        <p:spPr>
          <a:xfrm>
            <a:off x="3867912" y="1023586"/>
            <a:ext cx="3474720" cy="807720"/>
          </a:xfrm>
        </p:spPr>
        <p:txBody>
          <a:bodyPr rtlCol="0"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Στυλ υποδείγματος κειμένου</a:t>
            </a:r>
          </a:p>
        </p:txBody>
      </p:sp>
      <p:sp>
        <p:nvSpPr>
          <p:cNvPr id="4" name="Θέση περιεχομένου 3"/>
          <p:cNvSpPr>
            <a:spLocks noGrp="1"/>
          </p:cNvSpPr>
          <p:nvPr>
            <p:ph sz="half" idx="2" hasCustomPrompt="1"/>
          </p:nvPr>
        </p:nvSpPr>
        <p:spPr>
          <a:xfrm>
            <a:off x="3867912" y="1930936"/>
            <a:ext cx="3474720" cy="402336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5" name="Θέση κειμένου 4"/>
          <p:cNvSpPr>
            <a:spLocks noGrp="1"/>
          </p:cNvSpPr>
          <p:nvPr>
            <p:ph type="body" sz="quarter" idx="3" hasCustomPrompt="1"/>
          </p:nvPr>
        </p:nvSpPr>
        <p:spPr>
          <a:xfrm>
            <a:off x="7818463" y="1023586"/>
            <a:ext cx="3474720" cy="813171"/>
          </a:xfrm>
        </p:spPr>
        <p:txBody>
          <a:bodyPr rtlCol="0"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Στυλ υποδείγματος κειμένου</a:t>
            </a:r>
          </a:p>
        </p:txBody>
      </p:sp>
      <p:sp>
        <p:nvSpPr>
          <p:cNvPr id="6" name="Θέση περιεχομένου 5"/>
          <p:cNvSpPr>
            <a:spLocks noGrp="1"/>
          </p:cNvSpPr>
          <p:nvPr>
            <p:ph sz="quarter" idx="4" hasCustomPrompt="1"/>
          </p:nvPr>
        </p:nvSpPr>
        <p:spPr>
          <a:xfrm>
            <a:off x="7818463" y="1930936"/>
            <a:ext cx="3474720" cy="402336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2" name="Θέση ημερομηνίας 1"/>
          <p:cNvSpPr>
            <a:spLocks noGrp="1"/>
          </p:cNvSpPr>
          <p:nvPr>
            <p:ph type="dt" sz="half" idx="10"/>
          </p:nvPr>
        </p:nvSpPr>
        <p:spPr/>
        <p:txBody>
          <a:bodyPr rtlCol="0"/>
          <a:lstStyle/>
          <a:p>
            <a:pPr rtl="0"/>
            <a:fld id="{8D6137E5-3D70-4740-ACDC-8748637E90D3}" type="datetime1">
              <a:rPr lang="el-GR" noProof="0" smtClean="0"/>
              <a:t>3/12/2024</a:t>
            </a:fld>
            <a:endParaRPr lang="el-GR" noProof="0"/>
          </a:p>
        </p:txBody>
      </p:sp>
      <p:sp>
        <p:nvSpPr>
          <p:cNvPr id="11" name="Θέση υποσέλιδου 10"/>
          <p:cNvSpPr>
            <a:spLocks noGrp="1"/>
          </p:cNvSpPr>
          <p:nvPr>
            <p:ph type="ftr" sz="quarter" idx="11"/>
          </p:nvPr>
        </p:nvSpPr>
        <p:spPr/>
        <p:txBody>
          <a:bodyPr rtlCol="0"/>
          <a:lstStyle/>
          <a:p>
            <a:pPr rtl="0"/>
            <a:endParaRPr lang="el-GR" noProof="0"/>
          </a:p>
        </p:txBody>
      </p:sp>
      <p:sp>
        <p:nvSpPr>
          <p:cNvPr id="12" name="Θέση αριθμού διαφάνειας 11"/>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3017792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Τίτλος 5"/>
          <p:cNvSpPr>
            <a:spLocks noGrp="1"/>
          </p:cNvSpPr>
          <p:nvPr>
            <p:ph type="title" hasCustomPrompt="1"/>
          </p:nvPr>
        </p:nvSpPr>
        <p:spPr/>
        <p:txBody>
          <a:bodyPr rtlCol="0"/>
          <a:lstStyle/>
          <a:p>
            <a:pPr rtl="0"/>
            <a:r>
              <a:rPr lang="el-GR" dirty="0"/>
              <a:t>Κάντε κλικ για να επεξεργαστείτε τον τίτλο υποδείγματος</a:t>
            </a:r>
            <a:endParaRPr lang="el-GR" noProof="0" dirty="0"/>
          </a:p>
        </p:txBody>
      </p:sp>
      <p:sp>
        <p:nvSpPr>
          <p:cNvPr id="2" name="Θέση ημερομηνίας 1"/>
          <p:cNvSpPr>
            <a:spLocks noGrp="1"/>
          </p:cNvSpPr>
          <p:nvPr>
            <p:ph type="dt" sz="half" idx="10"/>
          </p:nvPr>
        </p:nvSpPr>
        <p:spPr/>
        <p:txBody>
          <a:bodyPr rtlCol="0"/>
          <a:lstStyle/>
          <a:p>
            <a:pPr rtl="0"/>
            <a:fld id="{D4964BBA-BF0B-4A27-8A3F-D213014E344F}" type="datetime1">
              <a:rPr lang="el-GR" noProof="0" smtClean="0"/>
              <a:t>3/12/2024</a:t>
            </a:fld>
            <a:endParaRPr lang="el-GR" noProof="0"/>
          </a:p>
        </p:txBody>
      </p:sp>
      <p:sp>
        <p:nvSpPr>
          <p:cNvPr id="7" name="Θέση υποσέλιδου 6"/>
          <p:cNvSpPr>
            <a:spLocks noGrp="1"/>
          </p:cNvSpPr>
          <p:nvPr>
            <p:ph type="ftr" sz="quarter" idx="11"/>
          </p:nvPr>
        </p:nvSpPr>
        <p:spPr/>
        <p:txBody>
          <a:bodyPr rtlCol="0"/>
          <a:lstStyle/>
          <a:p>
            <a:pPr rtl="0"/>
            <a:endParaRPr lang="el-GR" noProof="0"/>
          </a:p>
        </p:txBody>
      </p:sp>
      <p:sp>
        <p:nvSpPr>
          <p:cNvPr id="8" name="Θέση αριθμού διαφάνειας 7"/>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2679566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Θέση ημερομηνίας 4"/>
          <p:cNvSpPr>
            <a:spLocks noGrp="1"/>
          </p:cNvSpPr>
          <p:nvPr>
            <p:ph type="dt" sz="half" idx="10"/>
          </p:nvPr>
        </p:nvSpPr>
        <p:spPr/>
        <p:txBody>
          <a:bodyPr rtlCol="0"/>
          <a:lstStyle/>
          <a:p>
            <a:pPr rtl="0"/>
            <a:fld id="{22C046D7-14AD-4A97-AFDA-7123A5AC31C3}" type="datetime1">
              <a:rPr lang="el-GR" noProof="0" smtClean="0"/>
              <a:t>3/12/2024</a:t>
            </a:fld>
            <a:endParaRPr lang="el-GR" noProof="0"/>
          </a:p>
        </p:txBody>
      </p:sp>
      <p:sp>
        <p:nvSpPr>
          <p:cNvPr id="6" name="Θέση υποσέλιδου 5"/>
          <p:cNvSpPr>
            <a:spLocks noGrp="1"/>
          </p:cNvSpPr>
          <p:nvPr>
            <p:ph type="ftr" sz="quarter" idx="11"/>
          </p:nvPr>
        </p:nvSpPr>
        <p:spPr/>
        <p:txBody>
          <a:bodyPr rtlCol="0"/>
          <a:lstStyle/>
          <a:p>
            <a:pPr rtl="0"/>
            <a:endParaRPr lang="el-GR" noProof="0"/>
          </a:p>
        </p:txBody>
      </p:sp>
      <p:sp>
        <p:nvSpPr>
          <p:cNvPr id="7" name="Θέση αριθμού διαφάνειας 6"/>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2469909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p:cNvSpPr>
            <a:spLocks noGrp="1"/>
          </p:cNvSpPr>
          <p:nvPr>
            <p:ph type="dt" sz="half" idx="10"/>
          </p:nvPr>
        </p:nvSpPr>
        <p:spPr/>
        <p:txBody>
          <a:bodyPr/>
          <a:lstStyle/>
          <a:p>
            <a:fld id="{6BBE9F3B-AB5A-400D-AE7C-AA75907FE355}" type="datetimeFigureOut">
              <a:rPr lang="en-US" smtClean="0"/>
              <a:t>03-Dec-24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256032" y="1143000"/>
            <a:ext cx="2834640" cy="2377440"/>
          </a:xfrm>
        </p:spPr>
        <p:txBody>
          <a:bodyPr rtlCol="0" anchor="b">
            <a:normAutofit/>
          </a:bodyPr>
          <a:lstStyle>
            <a:lvl1pPr>
              <a:defRPr sz="3200" b="0" baseline="0"/>
            </a:lvl1pPr>
          </a:lstStyle>
          <a:p>
            <a:pPr rtl="0"/>
            <a:r>
              <a:rPr lang="el-GR" dirty="0"/>
              <a:t>Κάντε κλικ για να επεξεργαστείτε τον τίτλο υποδείγματος</a:t>
            </a:r>
            <a:endParaRPr lang="el-GR" noProof="0" dirty="0"/>
          </a:p>
        </p:txBody>
      </p:sp>
      <p:sp>
        <p:nvSpPr>
          <p:cNvPr id="3" name="Θέση περιεχομένου 2"/>
          <p:cNvSpPr>
            <a:spLocks noGrp="1"/>
          </p:cNvSpPr>
          <p:nvPr>
            <p:ph idx="1" hasCustomPrompt="1"/>
          </p:nvPr>
        </p:nvSpPr>
        <p:spPr>
          <a:xfrm>
            <a:off x="3867912" y="868680"/>
            <a:ext cx="731520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κειμένου 3"/>
          <p:cNvSpPr>
            <a:spLocks noGrp="1"/>
          </p:cNvSpPr>
          <p:nvPr>
            <p:ph type="body" sz="half" idx="2" hasCustomPrompt="1"/>
          </p:nvPr>
        </p:nvSpPr>
        <p:spPr>
          <a:xfrm>
            <a:off x="256032" y="3494176"/>
            <a:ext cx="2834640" cy="2321990"/>
          </a:xfrm>
        </p:spPr>
        <p:txBody>
          <a:bodyPr rtlCol="0"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Στυλ υποδείγματος κειμένου</a:t>
            </a:r>
          </a:p>
        </p:txBody>
      </p:sp>
      <p:sp>
        <p:nvSpPr>
          <p:cNvPr id="8" name="Θέση ημερομηνίας 7"/>
          <p:cNvSpPr>
            <a:spLocks noGrp="1"/>
          </p:cNvSpPr>
          <p:nvPr>
            <p:ph type="dt" sz="half" idx="10"/>
          </p:nvPr>
        </p:nvSpPr>
        <p:spPr/>
        <p:txBody>
          <a:bodyPr rtlCol="0"/>
          <a:lstStyle/>
          <a:p>
            <a:pPr rtl="0"/>
            <a:fld id="{12394010-EC21-47A3-BECC-F0D0C23AE9FD}" type="datetime1">
              <a:rPr lang="el-GR" noProof="0" smtClean="0"/>
              <a:t>3/12/2024</a:t>
            </a:fld>
            <a:endParaRPr lang="el-GR" noProof="0"/>
          </a:p>
        </p:txBody>
      </p:sp>
      <p:sp>
        <p:nvSpPr>
          <p:cNvPr id="9" name="Θέση υποσέλιδου 8"/>
          <p:cNvSpPr>
            <a:spLocks noGrp="1"/>
          </p:cNvSpPr>
          <p:nvPr>
            <p:ph type="ftr" sz="quarter" idx="11"/>
          </p:nvPr>
        </p:nvSpPr>
        <p:spPr/>
        <p:txBody>
          <a:bodyPr rtlCol="0"/>
          <a:lstStyle/>
          <a:p>
            <a:pPr rtl="0"/>
            <a:endParaRPr lang="el-GR" noProof="0"/>
          </a:p>
        </p:txBody>
      </p:sp>
      <p:sp>
        <p:nvSpPr>
          <p:cNvPr id="10" name="Θέση αριθμού διαφάνειας 9"/>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566980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256032" y="1143000"/>
            <a:ext cx="2834640" cy="2377440"/>
          </a:xfrm>
        </p:spPr>
        <p:txBody>
          <a:bodyPr rtlCol="0" anchor="b">
            <a:normAutofit/>
          </a:bodyPr>
          <a:lstStyle>
            <a:lvl1pPr>
              <a:defRPr sz="3200" b="0"/>
            </a:lvl1pPr>
          </a:lstStyle>
          <a:p>
            <a:pPr rtl="0"/>
            <a:r>
              <a:rPr lang="el-GR" dirty="0"/>
              <a:t>Κάντε κλικ για να επεξεργαστείτε τον τίτλο υποδείγματος</a:t>
            </a:r>
            <a:endParaRPr lang="el-GR" noProof="0" dirty="0"/>
          </a:p>
        </p:txBody>
      </p:sp>
      <p:sp>
        <p:nvSpPr>
          <p:cNvPr id="3" name="Θέση εικόνας 2"/>
          <p:cNvSpPr>
            <a:spLocks noGrp="1" noChangeAspect="1"/>
          </p:cNvSpPr>
          <p:nvPr>
            <p:ph type="pic" idx="1" hasCustomPrompt="1"/>
          </p:nvPr>
        </p:nvSpPr>
        <p:spPr>
          <a:xfrm>
            <a:off x="3570644" y="767419"/>
            <a:ext cx="8115230" cy="5330952"/>
          </a:xfrm>
          <a:solidFill>
            <a:schemeClr val="bg1">
              <a:lumMod val="75000"/>
            </a:schemeClr>
          </a:solidFill>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noProof="0"/>
              <a:t>Κάντε κλικ στο εικονίδιο για να προσθέσετε μια εικόνα</a:t>
            </a:r>
          </a:p>
        </p:txBody>
      </p:sp>
      <p:sp>
        <p:nvSpPr>
          <p:cNvPr id="4" name="Θέση κειμένου 3"/>
          <p:cNvSpPr>
            <a:spLocks noGrp="1"/>
          </p:cNvSpPr>
          <p:nvPr>
            <p:ph type="body" sz="half" idx="2" hasCustomPrompt="1"/>
          </p:nvPr>
        </p:nvSpPr>
        <p:spPr>
          <a:xfrm>
            <a:off x="256032" y="3493008"/>
            <a:ext cx="2834640" cy="2322576"/>
          </a:xfrm>
        </p:spPr>
        <p:txBody>
          <a:bodyPr rtlCol="0"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Στυλ υποδείγματος κειμένου</a:t>
            </a:r>
          </a:p>
        </p:txBody>
      </p:sp>
      <p:sp>
        <p:nvSpPr>
          <p:cNvPr id="8" name="Θέση ημερομηνίας 7"/>
          <p:cNvSpPr>
            <a:spLocks noGrp="1"/>
          </p:cNvSpPr>
          <p:nvPr>
            <p:ph type="dt" sz="half" idx="10"/>
          </p:nvPr>
        </p:nvSpPr>
        <p:spPr/>
        <p:txBody>
          <a:bodyPr rtlCol="0"/>
          <a:lstStyle/>
          <a:p>
            <a:pPr rtl="0"/>
            <a:fld id="{FA42B040-77DC-4B09-BE49-D3597A2E4972}" type="datetime1">
              <a:rPr lang="el-GR" noProof="0" smtClean="0"/>
              <a:t>3/12/2024</a:t>
            </a:fld>
            <a:endParaRPr lang="el-GR" noProof="0"/>
          </a:p>
        </p:txBody>
      </p:sp>
      <p:sp>
        <p:nvSpPr>
          <p:cNvPr id="9" name="Θέση υποσέλιδου 8"/>
          <p:cNvSpPr>
            <a:spLocks noGrp="1"/>
          </p:cNvSpPr>
          <p:nvPr>
            <p:ph type="ftr" sz="quarter" idx="11"/>
          </p:nvPr>
        </p:nvSpPr>
        <p:spPr>
          <a:xfrm>
            <a:off x="3499101" y="6356350"/>
            <a:ext cx="5911517" cy="365125"/>
          </a:xfrm>
        </p:spPr>
        <p:txBody>
          <a:bodyPr rtlCol="0"/>
          <a:lstStyle/>
          <a:p>
            <a:pPr rtl="0"/>
            <a:endParaRPr lang="el-GR" noProof="0"/>
          </a:p>
        </p:txBody>
      </p:sp>
      <p:sp>
        <p:nvSpPr>
          <p:cNvPr id="10" name="Θέση αριθμού διαφάνειας 9"/>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26148015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p>
            <a:pPr rtl="0"/>
            <a:r>
              <a:rPr lang="el-GR" dirty="0"/>
              <a:t>Κάντε κλικ για να επεξεργαστείτε τον τίτλο υποδείγματος</a:t>
            </a:r>
            <a:endParaRPr lang="el-GR" noProof="0" dirty="0"/>
          </a:p>
        </p:txBody>
      </p:sp>
      <p:sp>
        <p:nvSpPr>
          <p:cNvPr id="3" name="Σύμβολο κράτησης θέσης κατακόρυφου κειμένου 2"/>
          <p:cNvSpPr>
            <a:spLocks noGrp="1"/>
          </p:cNvSpPr>
          <p:nvPr>
            <p:ph type="body" orient="vert" idx="1" hasCustomPrompt="1"/>
          </p:nvPr>
        </p:nvSpPr>
        <p:spPr/>
        <p:txBody>
          <a:bodyPr vert="eaVert" rtlCol="0" anchor="t"/>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7" name="Θέση ημερομηνίας 6"/>
          <p:cNvSpPr>
            <a:spLocks noGrp="1"/>
          </p:cNvSpPr>
          <p:nvPr>
            <p:ph type="dt" sz="half" idx="10"/>
          </p:nvPr>
        </p:nvSpPr>
        <p:spPr/>
        <p:txBody>
          <a:bodyPr rtlCol="0"/>
          <a:lstStyle/>
          <a:p>
            <a:pPr rtl="0"/>
            <a:fld id="{2BE8E5DE-8645-4542-A21E-9E5BC6D73D1D}" type="datetime1">
              <a:rPr lang="el-GR" noProof="0" smtClean="0"/>
              <a:t>3/12/2024</a:t>
            </a:fld>
            <a:endParaRPr lang="el-GR" noProof="0"/>
          </a:p>
        </p:txBody>
      </p:sp>
      <p:sp>
        <p:nvSpPr>
          <p:cNvPr id="8" name="Θέση υποσέλιδου 7"/>
          <p:cNvSpPr>
            <a:spLocks noGrp="1"/>
          </p:cNvSpPr>
          <p:nvPr>
            <p:ph type="ftr" sz="quarter" idx="11"/>
          </p:nvPr>
        </p:nvSpPr>
        <p:spPr/>
        <p:txBody>
          <a:bodyPr rtlCol="0"/>
          <a:lstStyle/>
          <a:p>
            <a:pPr rtl="0"/>
            <a:endParaRPr lang="el-GR" noProof="0"/>
          </a:p>
        </p:txBody>
      </p:sp>
      <p:sp>
        <p:nvSpPr>
          <p:cNvPr id="9" name="Θέση αριθμού διαφάνειας 8"/>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10473142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hasCustomPrompt="1"/>
          </p:nvPr>
        </p:nvSpPr>
        <p:spPr>
          <a:xfrm>
            <a:off x="381000" y="990600"/>
            <a:ext cx="2819400" cy="4953000"/>
          </a:xfrm>
        </p:spPr>
        <p:txBody>
          <a:bodyPr vert="eaVert" rtlCol="0"/>
          <a:lstStyle/>
          <a:p>
            <a:pPr rtl="0"/>
            <a:r>
              <a:rPr lang="el-GR" dirty="0"/>
              <a:t>Κάντε κλικ για να επεξεργαστείτε τον τίτλο υποδείγματος</a:t>
            </a:r>
            <a:endParaRPr lang="el-GR" noProof="0" dirty="0"/>
          </a:p>
        </p:txBody>
      </p:sp>
      <p:sp>
        <p:nvSpPr>
          <p:cNvPr id="3" name="Σύμβολο κράτησης θέσης κατακόρυφου κειμένου 2"/>
          <p:cNvSpPr>
            <a:spLocks noGrp="1"/>
          </p:cNvSpPr>
          <p:nvPr>
            <p:ph type="body" orient="vert" idx="1" hasCustomPrompt="1"/>
          </p:nvPr>
        </p:nvSpPr>
        <p:spPr>
          <a:xfrm>
            <a:off x="3867912" y="868680"/>
            <a:ext cx="7315200" cy="5120640"/>
          </a:xfrm>
        </p:spPr>
        <p:txBody>
          <a:bodyPr vert="eaVert" rtlCol="0" anchor="t"/>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7" name="Θέση ημερομηνίας 6"/>
          <p:cNvSpPr>
            <a:spLocks noGrp="1"/>
          </p:cNvSpPr>
          <p:nvPr>
            <p:ph type="dt" sz="half" idx="10"/>
          </p:nvPr>
        </p:nvSpPr>
        <p:spPr/>
        <p:txBody>
          <a:bodyPr rtlCol="0"/>
          <a:lstStyle/>
          <a:p>
            <a:pPr rtl="0"/>
            <a:fld id="{16EAE5AE-2BCE-44A7-8B49-D69D0B032D66}" type="datetime1">
              <a:rPr lang="el-GR" noProof="0" smtClean="0"/>
              <a:t>3/12/2024</a:t>
            </a:fld>
            <a:endParaRPr lang="el-GR" noProof="0"/>
          </a:p>
        </p:txBody>
      </p:sp>
      <p:sp>
        <p:nvSpPr>
          <p:cNvPr id="8" name="Θέση υποσέλιδου 7"/>
          <p:cNvSpPr>
            <a:spLocks noGrp="1"/>
          </p:cNvSpPr>
          <p:nvPr>
            <p:ph type="ftr" sz="quarter" idx="11"/>
          </p:nvPr>
        </p:nvSpPr>
        <p:spPr/>
        <p:txBody>
          <a:bodyPr rtlCol="0"/>
          <a:lstStyle/>
          <a:p>
            <a:pPr rtl="0"/>
            <a:endParaRPr lang="el-GR" noProof="0"/>
          </a:p>
        </p:txBody>
      </p:sp>
      <p:sp>
        <p:nvSpPr>
          <p:cNvPr id="9" name="Θέση αριθμού διαφάνειας 8"/>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1278944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sz="half" idx="1" hasCustomPrompt="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περιεχομένου 3"/>
          <p:cNvSpPr>
            <a:spLocks noGrp="1"/>
          </p:cNvSpPr>
          <p:nvPr>
            <p:ph sz="half" idx="2" hasCustomPrompt="1"/>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ημερομηνίας 4"/>
          <p:cNvSpPr>
            <a:spLocks noGrp="1"/>
          </p:cNvSpPr>
          <p:nvPr>
            <p:ph type="dt" sz="half" idx="10"/>
          </p:nvPr>
        </p:nvSpPr>
        <p:spPr/>
        <p:txBody>
          <a:bodyPr/>
          <a:lstStyle/>
          <a:p>
            <a:fld id="{6BBE9F3B-AB5A-400D-AE7C-AA75907FE355}" type="datetimeFigureOut">
              <a:rPr lang="en-US" smtClean="0"/>
              <a:t>03-Dec-24</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365125"/>
            <a:ext cx="10515600" cy="1325563"/>
          </a:xfrm>
        </p:spPr>
        <p:txBody>
          <a:body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p:cNvSpPr>
            <a:spLocks noGrp="1"/>
          </p:cNvSpPr>
          <p:nvPr>
            <p:ph sz="half" idx="2" hasCustomPrompt="1"/>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κειμένου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p:cNvSpPr>
            <a:spLocks noGrp="1"/>
          </p:cNvSpPr>
          <p:nvPr>
            <p:ph sz="quarter" idx="4" hasCustomPrompt="1"/>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Θέση ημερομηνίας 6"/>
          <p:cNvSpPr>
            <a:spLocks noGrp="1"/>
          </p:cNvSpPr>
          <p:nvPr>
            <p:ph type="dt" sz="half" idx="10"/>
          </p:nvPr>
        </p:nvSpPr>
        <p:spPr/>
        <p:txBody>
          <a:bodyPr/>
          <a:lstStyle/>
          <a:p>
            <a:fld id="{6BBE9F3B-AB5A-400D-AE7C-AA75907FE355}" type="datetimeFigureOut">
              <a:rPr lang="en-US" smtClean="0"/>
              <a:t>03-Dec-24</a:t>
            </a:fld>
            <a:endParaRPr lang="en-US"/>
          </a:p>
        </p:txBody>
      </p:sp>
      <p:sp>
        <p:nvSpPr>
          <p:cNvPr id="8" name="Θέση υποσέλιδου 7"/>
          <p:cNvSpPr>
            <a:spLocks noGrp="1"/>
          </p:cNvSpPr>
          <p:nvPr>
            <p:ph type="ftr" sz="quarter" idx="11"/>
          </p:nvPr>
        </p:nvSpPr>
        <p:spPr/>
        <p:txBody>
          <a:bodyPr/>
          <a:lstStyle/>
          <a:p>
            <a:endParaRPr lang="en-US"/>
          </a:p>
        </p:txBody>
      </p:sp>
      <p:sp>
        <p:nvSpPr>
          <p:cNvPr id="9" name="Θέση αριθμού διαφάνειας 8"/>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ημερομηνίας 2"/>
          <p:cNvSpPr>
            <a:spLocks noGrp="1"/>
          </p:cNvSpPr>
          <p:nvPr>
            <p:ph type="dt" sz="half" idx="10"/>
          </p:nvPr>
        </p:nvSpPr>
        <p:spPr/>
        <p:txBody>
          <a:bodyPr/>
          <a:lstStyle/>
          <a:p>
            <a:fld id="{6BBE9F3B-AB5A-400D-AE7C-AA75907FE355}" type="datetimeFigureOut">
              <a:rPr lang="en-US" smtClean="0"/>
              <a:t>03-Dec-24</a:t>
            </a:fld>
            <a:endParaRPr lang="en-US"/>
          </a:p>
        </p:txBody>
      </p:sp>
      <p:sp>
        <p:nvSpPr>
          <p:cNvPr id="4" name="Θέση υποσέλιδου 3"/>
          <p:cNvSpPr>
            <a:spLocks noGrp="1"/>
          </p:cNvSpPr>
          <p:nvPr>
            <p:ph type="ftr" sz="quarter" idx="11"/>
          </p:nvPr>
        </p:nvSpPr>
        <p:spPr/>
        <p:txBody>
          <a:bodyPr/>
          <a:lstStyle/>
          <a:p>
            <a:endParaRPr lang="en-US"/>
          </a:p>
        </p:txBody>
      </p:sp>
      <p:sp>
        <p:nvSpPr>
          <p:cNvPr id="5" name="Θέση αριθμού διαφάνειας 4"/>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BBE9F3B-AB5A-400D-AE7C-AA75907FE355}" type="datetimeFigureOut">
              <a:rPr lang="en-US" smtClean="0"/>
              <a:t>03-Dec-24</a:t>
            </a:fld>
            <a:endParaRPr lang="en-US"/>
          </a:p>
        </p:txBody>
      </p:sp>
      <p:sp>
        <p:nvSpPr>
          <p:cNvPr id="3" name="Θέση υποσέλιδου 2"/>
          <p:cNvSpPr>
            <a:spLocks noGrp="1"/>
          </p:cNvSpPr>
          <p:nvPr>
            <p:ph type="ftr" sz="quarter" idx="11"/>
          </p:nvPr>
        </p:nvSpPr>
        <p:spPr/>
        <p:txBody>
          <a:bodyPr/>
          <a:lstStyle/>
          <a:p>
            <a:endParaRPr lang="en-US"/>
          </a:p>
        </p:txBody>
      </p:sp>
      <p:sp>
        <p:nvSpPr>
          <p:cNvPr id="4" name="Θέση αριθμού διαφάνειας 3"/>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κειμένου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p:cNvSpPr>
            <a:spLocks noGrp="1"/>
          </p:cNvSpPr>
          <p:nvPr>
            <p:ph type="dt" sz="half" idx="10"/>
          </p:nvPr>
        </p:nvSpPr>
        <p:spPr/>
        <p:txBody>
          <a:bodyPr/>
          <a:lstStyle/>
          <a:p>
            <a:fld id="{6BBE9F3B-AB5A-400D-AE7C-AA75907FE355}" type="datetimeFigureOut">
              <a:rPr lang="en-US" smtClean="0"/>
              <a:t>03-Dec-24</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p:cNvSpPr>
            <a:spLocks noGrp="1"/>
          </p:cNvSpPr>
          <p:nvPr>
            <p:ph type="dt" sz="half" idx="10"/>
          </p:nvPr>
        </p:nvSpPr>
        <p:spPr/>
        <p:txBody>
          <a:bodyPr/>
          <a:lstStyle/>
          <a:p>
            <a:fld id="{6BBE9F3B-AB5A-400D-AE7C-AA75907FE355}" type="datetimeFigureOut">
              <a:rPr lang="en-US" smtClean="0"/>
              <a:t>03-Dec-24</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BE9F3B-AB5A-400D-AE7C-AA75907FE355}" type="datetimeFigureOut">
              <a:rPr lang="en-US" smtClean="0"/>
              <a:t>03-Dec-24</a:t>
            </a:fld>
            <a:endParaRPr lang="en-US"/>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22BE8-CE67-43FD-8072-4532538FDAE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D55D0-ECD0-4A39-BB38-5F67559961D1}" type="datetimeFigureOut">
              <a:rPr lang="en-US" smtClean="0"/>
              <a:t>03-Dec-24</a:t>
            </a:fld>
            <a:endParaRPr lang="en-US"/>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14AFB-B954-4679-A555-ABF7F3829D0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Ορθογώνιο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Θέση τίτλου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pPr rtl="0"/>
            <a:r>
              <a:rPr lang="el-GR" dirty="0"/>
              <a:t>Κάντε κλικ για να επεξεργαστείτε τον τίτλο υποδείγματος</a:t>
            </a:r>
            <a:endParaRPr lang="el-GR" noProof="0" dirty="0"/>
          </a:p>
        </p:txBody>
      </p:sp>
      <p:sp>
        <p:nvSpPr>
          <p:cNvPr id="38" name="Ορθογώνιο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Θέση κειμένου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rtl="0"/>
            <a:r>
              <a:rPr lang="el-GR" noProof="0" dirty="0"/>
              <a:t>Στυλ υποδείγματος κειμένου</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4" name="Θέση ημερομηνίας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fld id="{24EBE55C-B3B9-48FC-84FD-F405D6BE0605}" type="datetime1">
              <a:rPr lang="el-GR" noProof="0" smtClean="0"/>
              <a:t>3/12/2024</a:t>
            </a:fld>
            <a:endParaRPr lang="el-GR" noProof="0"/>
          </a:p>
        </p:txBody>
      </p:sp>
      <p:sp>
        <p:nvSpPr>
          <p:cNvPr id="5" name="Θέση υποσέλιδου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endParaRPr lang="el-GR" noProof="0"/>
          </a:p>
        </p:txBody>
      </p:sp>
      <p:sp>
        <p:nvSpPr>
          <p:cNvPr id="6" name="Θέση αριθμού διαφάνειας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12344490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anose="05020102010507070707"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ctrTitle"/>
          </p:nvPr>
        </p:nvSpPr>
        <p:spPr>
          <a:xfrm>
            <a:off x="213360" y="3027680"/>
            <a:ext cx="11694160" cy="2125830"/>
          </a:xfrm>
        </p:spPr>
        <p:txBody>
          <a:bodyPr anchor="b">
            <a:normAutofit/>
          </a:bodyPr>
          <a:lstStyle/>
          <a:p>
            <a:pPr>
              <a:lnSpc>
                <a:spcPct val="120000"/>
              </a:lnSpc>
            </a:pPr>
            <a:r>
              <a:rPr lang="el-GR" sz="2400" dirty="0">
                <a:latin typeface="Aptos" panose="020B0004020202020204" pitchFamily="34" charset="0"/>
              </a:rPr>
              <a:t>9ο Μάθημα </a:t>
            </a:r>
            <a:br>
              <a:rPr lang="el-GR" sz="2400" dirty="0">
                <a:latin typeface="Aptos" panose="020B0004020202020204" pitchFamily="34" charset="0"/>
              </a:rPr>
            </a:br>
            <a:r>
              <a:rPr lang="el-GR" sz="2400" dirty="0">
                <a:latin typeface="Aptos" panose="020B0004020202020204" pitchFamily="34" charset="0"/>
              </a:rPr>
              <a:t>ΕΙΣΑΓΩΓΗ ΣΤΗ ΔΗΜΟΣΙΟΓΡΑΦΙΑ</a:t>
            </a:r>
            <a:br>
              <a:rPr lang="en-US" sz="2400" dirty="0">
                <a:latin typeface="Aptos" panose="020B0004020202020204" pitchFamily="34" charset="0"/>
              </a:rPr>
            </a:br>
            <a:r>
              <a:rPr lang="el-GR" sz="2400" dirty="0">
                <a:latin typeface="Aptos" panose="020B0004020202020204" pitchFamily="34" charset="0"/>
              </a:rPr>
              <a:t>Ηθική και Δεοντολογία στη Δημοσιογραφία</a:t>
            </a:r>
            <a:endParaRPr lang="en-US" sz="2400" dirty="0">
              <a:latin typeface="Aptos" panose="020B0004020202020204" pitchFamily="34" charset="0"/>
            </a:endParaRPr>
          </a:p>
        </p:txBody>
      </p:sp>
      <p:sp>
        <p:nvSpPr>
          <p:cNvPr id="3" name="Υπότιτλος 2"/>
          <p:cNvSpPr>
            <a:spLocks noGrp="1"/>
          </p:cNvSpPr>
          <p:nvPr>
            <p:ph type="subTitle" idx="1"/>
          </p:nvPr>
        </p:nvSpPr>
        <p:spPr>
          <a:xfrm>
            <a:off x="638881" y="5660607"/>
            <a:ext cx="11024799" cy="730033"/>
          </a:xfrm>
        </p:spPr>
        <p:txBody>
          <a:bodyPr anchor="t">
            <a:noAutofit/>
          </a:bodyPr>
          <a:lstStyle/>
          <a:p>
            <a:r>
              <a:rPr lang="el-GR" sz="2000" dirty="0">
                <a:latin typeface="Aptos" panose="020B0004020202020204" pitchFamily="34" charset="0"/>
                <a:ea typeface="+mj-ea"/>
                <a:cs typeface="+mj-cs"/>
              </a:rPr>
              <a:t>ΔΙΔΑΣΚΟΥΣΑ:</a:t>
            </a:r>
          </a:p>
          <a:p>
            <a:r>
              <a:rPr lang="el-GR" sz="2000" dirty="0">
                <a:latin typeface="Aptos" panose="020B0004020202020204" pitchFamily="34" charset="0"/>
                <a:ea typeface="+mj-ea"/>
                <a:cs typeface="+mj-cs"/>
              </a:rPr>
              <a:t>ΝΑΓΙΑ ΚΑΛΦΕΛΗ</a:t>
            </a:r>
          </a:p>
        </p:txBody>
      </p:sp>
      <p:pic>
        <p:nvPicPr>
          <p:cNvPr id="4" name="Εικόνα 3"/>
          <p:cNvPicPr>
            <a:picLocks noChangeAspect="1"/>
          </p:cNvPicPr>
          <p:nvPr/>
        </p:nvPicPr>
        <p:blipFill>
          <a:blip r:embed="rId2"/>
          <a:stretch>
            <a:fillRect/>
          </a:stretch>
        </p:blipFill>
        <p:spPr>
          <a:xfrm>
            <a:off x="3736541" y="591670"/>
            <a:ext cx="4714322" cy="2742004"/>
          </a:xfrm>
          <a:prstGeom prst="rect">
            <a:avLst/>
          </a:prstGeom>
        </p:spPr>
      </p:pic>
      <p:sp>
        <p:nvSpPr>
          <p:cNvPr id="11" name="sketch line"/>
          <p:cNvSpPr>
            <a:spLocks noGrp="1" noRot="1" noChangeAspect="1" noMove="1" noResize="1" noEditPoints="1" noAdjustHandles="1" noChangeArrowheads="1" noChangeShapeType="1" noTextEdit="1"/>
          </p:cNvSpPr>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extLst>
              <a:ext uri="{28A0092B-C50C-407E-A947-70E740481C1C}">
                <a14:useLocalDpi xmlns:a14="http://schemas.microsoft.com/office/drawing/2010/main" val="0"/>
              </a:ext>
            </a:extLst>
          </a:blip>
          <a:srcRect l="9427" t="17798" r="14481" b="6998"/>
          <a:stretch>
            <a:fillRect/>
          </a:stretch>
        </p:blipFill>
        <p:spPr>
          <a:xfrm>
            <a:off x="386080" y="254000"/>
            <a:ext cx="11564590" cy="642921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extLst>
              <a:ext uri="{28A0092B-C50C-407E-A947-70E740481C1C}">
                <a14:useLocalDpi xmlns:a14="http://schemas.microsoft.com/office/drawing/2010/main" val="0"/>
              </a:ext>
            </a:extLst>
          </a:blip>
          <a:srcRect l="9781" t="17312" r="15283" b="7075"/>
          <a:stretch>
            <a:fillRect/>
          </a:stretch>
        </p:blipFill>
        <p:spPr>
          <a:xfrm>
            <a:off x="396240" y="217968"/>
            <a:ext cx="11348719" cy="644152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srcRect l="10000" t="18074" r="14584" b="6519"/>
          <a:stretch>
            <a:fillRect/>
          </a:stretch>
        </p:blipFill>
        <p:spPr>
          <a:xfrm>
            <a:off x="373485" y="248959"/>
            <a:ext cx="11412115" cy="641852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a:srcRect l="9417" t="17629" r="15250" b="6370"/>
          <a:stretch>
            <a:fillRect/>
          </a:stretch>
        </p:blipFill>
        <p:spPr>
          <a:xfrm>
            <a:off x="457200" y="224779"/>
            <a:ext cx="11511279" cy="653239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a:extLst>
              <a:ext uri="{28A0092B-C50C-407E-A947-70E740481C1C}">
                <a14:useLocalDpi xmlns:a14="http://schemas.microsoft.com/office/drawing/2010/main" val="0"/>
              </a:ext>
            </a:extLst>
          </a:blip>
          <a:srcRect l="9655" t="17261" r="15087" b="6462"/>
          <a:stretch>
            <a:fillRect/>
          </a:stretch>
        </p:blipFill>
        <p:spPr>
          <a:xfrm>
            <a:off x="475207" y="286364"/>
            <a:ext cx="11188473" cy="637859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p:cNvPicPr>
            <a:picLocks noChangeAspect="1"/>
          </p:cNvPicPr>
          <p:nvPr/>
        </p:nvPicPr>
        <p:blipFill rotWithShape="1">
          <a:blip r:embed="rId2"/>
          <a:srcRect t="6250"/>
          <a:stretch>
            <a:fillRect/>
          </a:stretch>
        </p:blipFill>
        <p:spPr>
          <a:xfrm>
            <a:off x="1" y="10"/>
            <a:ext cx="12191999" cy="6857990"/>
          </a:xfrm>
          <a:prstGeom prst="rect">
            <a:avLst/>
          </a:prstGeom>
        </p:spPr>
      </p:pic>
      <p:sp>
        <p:nvSpPr>
          <p:cNvPr id="21" name="Rectangle 20"/>
          <p:cNvSpPr>
            <a:spLocks noGrp="1" noRot="1" noChangeAspect="1" noMove="1" noResize="1" noEditPoints="1" noAdjustHandles="1" noChangeArrowheads="1" noChangeShapeType="1" noTextEdit="1"/>
          </p:cNvSpPr>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1097279" y="2258568"/>
            <a:ext cx="10212977" cy="79552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000" dirty="0" err="1">
                <a:latin typeface="Aptos" panose="020B0004020202020204" pitchFamily="34" charset="0"/>
              </a:rPr>
              <a:t>Ηθική</a:t>
            </a:r>
            <a:r>
              <a:rPr lang="en-US" sz="4000" dirty="0">
                <a:latin typeface="Aptos" panose="020B0004020202020204" pitchFamily="34" charset="0"/>
              </a:rPr>
              <a:t> και </a:t>
            </a:r>
            <a:r>
              <a:rPr lang="en-US" sz="4000" dirty="0" err="1">
                <a:latin typeface="Aptos" panose="020B0004020202020204" pitchFamily="34" charset="0"/>
              </a:rPr>
              <a:t>Δεοντολογί</a:t>
            </a:r>
            <a:r>
              <a:rPr lang="en-US" sz="4000" dirty="0">
                <a:latin typeface="Aptos" panose="020B0004020202020204" pitchFamily="34" charset="0"/>
              </a:rPr>
              <a:t>α στη Δημοσιογραφία</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r"/>
            <a:r>
              <a:rPr lang="el-GR">
                <a:solidFill>
                  <a:schemeClr val="tx1">
                    <a:lumMod val="85000"/>
                    <a:lumOff val="15000"/>
                  </a:schemeClr>
                </a:solidFill>
              </a:rPr>
              <a:t>Τι είναι η Ηθική;</a:t>
            </a: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5289229" y="864108"/>
            <a:ext cx="5910677" cy="5120640"/>
          </a:xfrm>
        </p:spPr>
        <p:txBody>
          <a:bodyPr>
            <a:normAutofit fontScale="77500" lnSpcReduction="20000"/>
          </a:bodyPr>
          <a:lstStyle/>
          <a:p>
            <a:pPr>
              <a:lnSpc>
                <a:spcPct val="110000"/>
              </a:lnSpc>
            </a:pPr>
            <a:r>
              <a:rPr lang="el-GR" dirty="0">
                <a:solidFill>
                  <a:schemeClr val="tx1"/>
                </a:solidFill>
                <a:latin typeface="Aptos"/>
              </a:rPr>
              <a:t>Ετυμολογία: ήθος &lt; αρχαία ελληνική </a:t>
            </a:r>
            <a:r>
              <a:rPr lang="el-GR" dirty="0" err="1">
                <a:solidFill>
                  <a:schemeClr val="tx1"/>
                </a:solidFill>
                <a:latin typeface="Aptos"/>
              </a:rPr>
              <a:t>ἦθος</a:t>
            </a:r>
            <a:r>
              <a:rPr lang="el-GR" dirty="0">
                <a:solidFill>
                  <a:schemeClr val="tx1"/>
                </a:solidFill>
                <a:latin typeface="Aptos"/>
              </a:rPr>
              <a:t> (χαρακτήρας) &lt; </a:t>
            </a:r>
            <a:r>
              <a:rPr lang="el-GR" dirty="0" err="1">
                <a:solidFill>
                  <a:schemeClr val="tx1"/>
                </a:solidFill>
                <a:latin typeface="Aptos"/>
              </a:rPr>
              <a:t>ἔθος</a:t>
            </a:r>
            <a:r>
              <a:rPr lang="el-GR" dirty="0">
                <a:solidFill>
                  <a:schemeClr val="tx1"/>
                </a:solidFill>
                <a:latin typeface="Aptos"/>
              </a:rPr>
              <a:t> (συνήθεια)</a:t>
            </a:r>
            <a:endParaRPr lang="el-GR" dirty="0">
              <a:solidFill>
                <a:schemeClr val="tx1"/>
              </a:solidFill>
            </a:endParaRPr>
          </a:p>
          <a:p>
            <a:pPr>
              <a:lnSpc>
                <a:spcPct val="110000"/>
              </a:lnSpc>
            </a:pPr>
            <a:r>
              <a:rPr lang="el-GR" dirty="0">
                <a:solidFill>
                  <a:schemeClr val="tx1"/>
                </a:solidFill>
                <a:latin typeface="Aptos"/>
              </a:rPr>
              <a:t>Σύμφωνα με τον Αριστοτέλη, τις  ηθικές αρετές τις αποκτά ο άνθρωπος με τον εθισμό (εξ έθους), τη συνήθεια, την άσκηση σε ένα συγκεκριμένο τρόπο συμπεριφοράς (έθος). Όπως ασκούμαστε για να βελτιωθούμε στα Μαθηματικά, έτσι θα πρέπει να ασκούμαστε και στην Ηθική. </a:t>
            </a:r>
          </a:p>
          <a:p>
            <a:pPr>
              <a:lnSpc>
                <a:spcPct val="110000"/>
              </a:lnSpc>
            </a:pPr>
            <a:r>
              <a:rPr lang="el-GR" dirty="0">
                <a:solidFill>
                  <a:schemeClr val="tx1"/>
                </a:solidFill>
                <a:latin typeface="Aptos"/>
              </a:rPr>
              <a:t>Η Ηθική αποτελεί έναν από τους τρεις βασικούς κλάδους της Φιλοσοφίας [οι άλλοι δύο είναι η Οντολογία-Γνωσιολογία και η Αισθητική].</a:t>
            </a:r>
          </a:p>
          <a:p>
            <a:pPr>
              <a:lnSpc>
                <a:spcPct val="110000"/>
              </a:lnSpc>
            </a:pPr>
            <a:r>
              <a:rPr lang="el-GR" dirty="0">
                <a:solidFill>
                  <a:schemeClr val="tx1"/>
                </a:solidFill>
                <a:latin typeface="Aptos"/>
              </a:rPr>
              <a:t>Η συστηματική έρευνα της ηθικής συμπεριφοράς των ανθρώπων ήρθε σε μια φάση </a:t>
            </a:r>
            <a:r>
              <a:rPr lang="el-GR" b="1" dirty="0">
                <a:solidFill>
                  <a:schemeClr val="tx1"/>
                </a:solidFill>
                <a:latin typeface="Aptos"/>
              </a:rPr>
              <a:t>μεταγενέστερη</a:t>
            </a:r>
            <a:r>
              <a:rPr lang="el-GR" dirty="0">
                <a:solidFill>
                  <a:schemeClr val="tx1"/>
                </a:solidFill>
                <a:latin typeface="Aptos"/>
              </a:rPr>
              <a:t>. Τα πρώτα φιλοσοφικά ερωτήματα αφορούσαν τα ζητήματα αρχής και δημιουργίας του κόσμου και τη φυσική πραγματικότητα γύρω μας. Η μετατόπιση του ενδιαφέροντος από τον εξωτερικό στον εσωτερικό κόσμο αποτελεί μια λογική εξέλιξη, όχι μόνο για την ιστορία του πολιτισμού, αλλά και ειδικότερα για την πνευματική ζωή του καθενός μας [το μικρό παιδί γνωρίζει την πραγματικότητα του κόσμου, ο έφηβος διερευνά τα μεγάλα ζητήματα της ζωής</a:t>
            </a:r>
            <a:r>
              <a:rPr lang="en-US" dirty="0">
                <a:solidFill>
                  <a:schemeClr val="tx1"/>
                </a:solidFill>
                <a:latin typeface="Aptos"/>
              </a:rPr>
              <a:t>]</a:t>
            </a:r>
            <a:r>
              <a:rPr lang="el-GR" dirty="0">
                <a:solidFill>
                  <a:schemeClr val="tx1"/>
                </a:solidFill>
                <a:latin typeface="Aptos"/>
              </a:rPr>
              <a:t>. </a:t>
            </a:r>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r">
              <a:lnSpc>
                <a:spcPct val="100000"/>
              </a:lnSpc>
            </a:pPr>
            <a:r>
              <a:rPr lang="el-GR" dirty="0">
                <a:solidFill>
                  <a:schemeClr val="tx1">
                    <a:lumMod val="85000"/>
                    <a:lumOff val="15000"/>
                  </a:schemeClr>
                </a:solidFill>
                <a:latin typeface="Aptos"/>
              </a:rPr>
              <a:t>Βασικές Θεωρίες περί Ηθικής</a:t>
            </a:r>
            <a:endParaRPr lang="el-G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5289229" y="864108"/>
            <a:ext cx="5910677" cy="5120640"/>
          </a:xfrm>
        </p:spPr>
        <p:txBody>
          <a:bodyPr>
            <a:normAutofit/>
          </a:bodyPr>
          <a:lstStyle/>
          <a:p>
            <a:pPr>
              <a:lnSpc>
                <a:spcPct val="110000"/>
              </a:lnSpc>
            </a:pPr>
            <a:r>
              <a:rPr lang="el-GR" dirty="0">
                <a:solidFill>
                  <a:schemeClr val="tx1"/>
                </a:solidFill>
                <a:latin typeface="Aptos"/>
                <a:ea typeface="+mn-lt"/>
                <a:cs typeface="+mn-lt"/>
              </a:rPr>
              <a:t>1. </a:t>
            </a:r>
            <a:r>
              <a:rPr lang="el-GR" dirty="0" err="1">
                <a:solidFill>
                  <a:schemeClr val="tx1"/>
                </a:solidFill>
                <a:latin typeface="Aptos"/>
                <a:ea typeface="+mn-lt"/>
                <a:cs typeface="+mn-lt"/>
              </a:rPr>
              <a:t>Αρεταϊκή</a:t>
            </a:r>
            <a:r>
              <a:rPr lang="el-GR" dirty="0">
                <a:solidFill>
                  <a:schemeClr val="tx1"/>
                </a:solidFill>
                <a:latin typeface="Aptos"/>
                <a:ea typeface="+mn-lt"/>
                <a:cs typeface="+mn-lt"/>
              </a:rPr>
              <a:t> Ηθική </a:t>
            </a:r>
          </a:p>
          <a:p>
            <a:pPr>
              <a:lnSpc>
                <a:spcPct val="110000"/>
              </a:lnSpc>
            </a:pPr>
            <a:r>
              <a:rPr lang="el-GR" dirty="0">
                <a:solidFill>
                  <a:schemeClr val="tx1"/>
                </a:solidFill>
                <a:latin typeface="Aptos"/>
                <a:ea typeface="+mn-lt"/>
                <a:cs typeface="+mn-lt"/>
              </a:rPr>
              <a:t>2. Δεοντολογική Ηθική </a:t>
            </a:r>
            <a:endParaRPr lang="el-GR" dirty="0">
              <a:solidFill>
                <a:schemeClr val="tx1"/>
              </a:solidFill>
              <a:latin typeface="Corbel" panose="020B0503020204020204"/>
              <a:ea typeface="+mn-lt"/>
              <a:cs typeface="+mn-lt"/>
            </a:endParaRPr>
          </a:p>
          <a:p>
            <a:pPr>
              <a:lnSpc>
                <a:spcPct val="110000"/>
              </a:lnSpc>
            </a:pPr>
            <a:r>
              <a:rPr lang="el-GR" dirty="0">
                <a:solidFill>
                  <a:schemeClr val="tx1"/>
                </a:solidFill>
                <a:latin typeface="Aptos"/>
                <a:ea typeface="+mn-lt"/>
                <a:cs typeface="+mn-lt"/>
              </a:rPr>
              <a:t>3. </a:t>
            </a:r>
            <a:r>
              <a:rPr lang="el-GR" dirty="0" err="1">
                <a:solidFill>
                  <a:schemeClr val="tx1"/>
                </a:solidFill>
                <a:latin typeface="Aptos"/>
                <a:ea typeface="+mn-lt"/>
                <a:cs typeface="+mn-lt"/>
              </a:rPr>
              <a:t>Συνεπειοκρατική</a:t>
            </a:r>
            <a:r>
              <a:rPr lang="el-GR" dirty="0">
                <a:solidFill>
                  <a:schemeClr val="tx1"/>
                </a:solidFill>
                <a:latin typeface="Aptos"/>
                <a:ea typeface="+mn-lt"/>
                <a:cs typeface="+mn-lt"/>
              </a:rPr>
              <a:t> Ηθική (Ωφελιμισμός)</a:t>
            </a:r>
          </a:p>
          <a:p>
            <a:pPr>
              <a:lnSpc>
                <a:spcPct val="110000"/>
              </a:lnSpc>
            </a:pPr>
            <a:r>
              <a:rPr lang="el-GR" dirty="0">
                <a:solidFill>
                  <a:schemeClr val="tx1"/>
                </a:solidFill>
                <a:latin typeface="Aptos"/>
                <a:ea typeface="+mn-lt"/>
                <a:cs typeface="+mn-lt"/>
              </a:rPr>
              <a:t>4. Ηθική του Κοινωνικού Συμβολαίου</a:t>
            </a:r>
            <a:endParaRPr lang="el-GR" dirty="0">
              <a:solidFill>
                <a:schemeClr val="tx1"/>
              </a:solidFill>
              <a:latin typeface="Corbel" panose="020B0503020204020204"/>
              <a:ea typeface="+mn-lt"/>
              <a:cs typeface="+mn-lt"/>
            </a:endParaRPr>
          </a:p>
          <a:p>
            <a:pPr>
              <a:lnSpc>
                <a:spcPct val="110000"/>
              </a:lnSpc>
            </a:pPr>
            <a:r>
              <a:rPr lang="el-GR" dirty="0">
                <a:solidFill>
                  <a:schemeClr val="tx1"/>
                </a:solidFill>
                <a:latin typeface="Aptos"/>
                <a:ea typeface="+mn-lt"/>
                <a:cs typeface="+mn-lt"/>
              </a:rPr>
              <a:t>5. Ηθική των Δικαιωμάτων και της Δικαιοσύνης</a:t>
            </a:r>
          </a:p>
          <a:p>
            <a:pPr>
              <a:lnSpc>
                <a:spcPct val="110000"/>
              </a:lnSpc>
            </a:pPr>
            <a:r>
              <a:rPr lang="el-GR" dirty="0">
                <a:solidFill>
                  <a:schemeClr val="tx1"/>
                </a:solidFill>
                <a:latin typeface="Aptos"/>
                <a:ea typeface="+mn-lt"/>
                <a:cs typeface="+mn-lt"/>
              </a:rPr>
              <a:t>6. Ηθική της Φροντίδας</a:t>
            </a:r>
            <a:endParaRPr lang="el-GR" dirty="0">
              <a:solidFill>
                <a:schemeClr val="tx1"/>
              </a:solidFill>
              <a:latin typeface="Aptos"/>
            </a:endParaRPr>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r">
              <a:lnSpc>
                <a:spcPct val="100000"/>
              </a:lnSpc>
            </a:pPr>
            <a:r>
              <a:rPr lang="el-GR" sz="2800" dirty="0" err="1">
                <a:solidFill>
                  <a:schemeClr val="tx1">
                    <a:lumMod val="85000"/>
                    <a:lumOff val="15000"/>
                  </a:schemeClr>
                </a:solidFill>
                <a:latin typeface="Aptos"/>
              </a:rPr>
              <a:t>Αρεταϊκή</a:t>
            </a:r>
            <a:r>
              <a:rPr lang="el-GR" sz="2800" dirty="0">
                <a:solidFill>
                  <a:schemeClr val="tx1">
                    <a:lumMod val="85000"/>
                    <a:lumOff val="15000"/>
                  </a:schemeClr>
                </a:solidFill>
                <a:latin typeface="Aptos"/>
              </a:rPr>
              <a:t> Ηθική</a:t>
            </a: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5142338" y="763120"/>
            <a:ext cx="6378893" cy="5322615"/>
          </a:xfrm>
        </p:spPr>
        <p:txBody>
          <a:bodyPr vert="horz" lIns="91440" tIns="45720" rIns="91440" bIns="45720" rtlCol="0" anchor="ctr">
            <a:noAutofit/>
          </a:bodyPr>
          <a:lstStyle/>
          <a:p>
            <a:pPr>
              <a:lnSpc>
                <a:spcPct val="110000"/>
              </a:lnSpc>
            </a:pPr>
            <a:endParaRPr lang="el-GR" sz="1800" dirty="0">
              <a:solidFill>
                <a:srgbClr val="370E00"/>
              </a:solidFill>
              <a:latin typeface="Aptos"/>
              <a:ea typeface="+mn-lt"/>
              <a:cs typeface="+mn-lt"/>
            </a:endParaRPr>
          </a:p>
          <a:p>
            <a:pPr>
              <a:lnSpc>
                <a:spcPct val="110000"/>
              </a:lnSpc>
            </a:pPr>
            <a:r>
              <a:rPr lang="el-GR" sz="1800" dirty="0">
                <a:solidFill>
                  <a:srgbClr val="370E00"/>
                </a:solidFill>
                <a:latin typeface="Aptos"/>
                <a:ea typeface="+mn-lt"/>
                <a:cs typeface="+mn-lt"/>
              </a:rPr>
              <a:t>Κύριος εκπρόσωπος: Αριστοτέλης.</a:t>
            </a:r>
          </a:p>
          <a:p>
            <a:pPr>
              <a:lnSpc>
                <a:spcPct val="110000"/>
              </a:lnSpc>
            </a:pPr>
            <a:r>
              <a:rPr lang="el-GR" sz="1800" dirty="0">
                <a:solidFill>
                  <a:srgbClr val="370E00"/>
                </a:solidFill>
                <a:latin typeface="Aptos"/>
                <a:ea typeface="+mn-lt"/>
                <a:cs typeface="+mn-lt"/>
              </a:rPr>
              <a:t>Βασική αρχή: Η ηθική εξαρτάται από τον χαρακτήρα του ατόμου και την καλλιέργεια αρετών.</a:t>
            </a:r>
            <a:endParaRPr lang="el-GR" dirty="0"/>
          </a:p>
          <a:p>
            <a:pPr>
              <a:lnSpc>
                <a:spcPct val="110000"/>
              </a:lnSpc>
            </a:pPr>
            <a:r>
              <a:rPr lang="el-GR" sz="1800" dirty="0">
                <a:solidFill>
                  <a:srgbClr val="370E00"/>
                </a:solidFill>
                <a:latin typeface="Aptos"/>
                <a:ea typeface="+mn-lt"/>
                <a:cs typeface="+mn-lt"/>
              </a:rPr>
              <a:t>Βασική ιδέα: Η έμφαση δίνεται στις αρετές (όπως η τιμιότητα, η γενναιότητα, η φρόνηση) και στον ηθικό χαρακτήρα του ατόμου. Η καλή ζωή και η ηθική συμπεριφορά προκύπτουν από την καλλιέργεια αυτών των αρετών (έξις).</a:t>
            </a:r>
            <a:endParaRPr lang="el-GR" dirty="0"/>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r">
              <a:lnSpc>
                <a:spcPct val="100000"/>
              </a:lnSpc>
            </a:pPr>
            <a:r>
              <a:rPr lang="el-GR" dirty="0">
                <a:solidFill>
                  <a:schemeClr val="tx1">
                    <a:lumMod val="85000"/>
                    <a:lumOff val="15000"/>
                  </a:schemeClr>
                </a:solidFill>
                <a:latin typeface="Aptos"/>
              </a:rPr>
              <a:t>Δεοντολογική Ηθική</a:t>
            </a:r>
            <a:endParaRPr lang="el-GR" dirty="0">
              <a:solidFill>
                <a:schemeClr val="tx1">
                  <a:lumMod val="85000"/>
                  <a:lumOff val="15000"/>
                </a:schemeClr>
              </a:solidFill>
            </a:endParaRP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5142338" y="763120"/>
            <a:ext cx="6378893" cy="5322615"/>
          </a:xfrm>
        </p:spPr>
        <p:txBody>
          <a:bodyPr vert="horz" lIns="91440" tIns="45720" rIns="91440" bIns="45720" rtlCol="0" anchor="ctr">
            <a:noAutofit/>
          </a:bodyPr>
          <a:lstStyle/>
          <a:p>
            <a:pPr>
              <a:lnSpc>
                <a:spcPct val="100000"/>
              </a:lnSpc>
              <a:spcBef>
                <a:spcPts val="500"/>
              </a:spcBef>
            </a:pPr>
            <a:r>
              <a:rPr lang="el-GR" sz="1800" dirty="0">
                <a:solidFill>
                  <a:schemeClr val="tx1"/>
                </a:solidFill>
                <a:latin typeface="Aptos"/>
                <a:ea typeface="+mn-lt"/>
                <a:cs typeface="+mn-lt"/>
              </a:rPr>
              <a:t>Κύριος εκπρόσωπος: </a:t>
            </a:r>
            <a:r>
              <a:rPr lang="el-GR" sz="1800" dirty="0" err="1">
                <a:solidFill>
                  <a:schemeClr val="tx1"/>
                </a:solidFill>
                <a:latin typeface="Aptos"/>
                <a:ea typeface="+mn-lt"/>
                <a:cs typeface="+mn-lt"/>
              </a:rPr>
              <a:t>Ιμμάνουελ</a:t>
            </a:r>
            <a:r>
              <a:rPr lang="el-GR" sz="1800" dirty="0">
                <a:solidFill>
                  <a:schemeClr val="tx1"/>
                </a:solidFill>
                <a:latin typeface="Aptos"/>
                <a:ea typeface="+mn-lt"/>
                <a:cs typeface="+mn-lt"/>
              </a:rPr>
              <a:t> </a:t>
            </a:r>
            <a:r>
              <a:rPr lang="el-GR" sz="1800" dirty="0" err="1">
                <a:solidFill>
                  <a:schemeClr val="tx1"/>
                </a:solidFill>
                <a:latin typeface="Aptos"/>
                <a:ea typeface="+mn-lt"/>
                <a:cs typeface="+mn-lt"/>
              </a:rPr>
              <a:t>Καντ</a:t>
            </a:r>
            <a:r>
              <a:rPr lang="el-GR" sz="1800" dirty="0">
                <a:solidFill>
                  <a:schemeClr val="tx1"/>
                </a:solidFill>
                <a:latin typeface="Aptos"/>
                <a:ea typeface="+mn-lt"/>
                <a:cs typeface="+mn-lt"/>
              </a:rPr>
              <a:t> (</a:t>
            </a:r>
            <a:r>
              <a:rPr lang="el-GR" sz="1800" dirty="0" err="1">
                <a:solidFill>
                  <a:srgbClr val="370E00"/>
                </a:solidFill>
                <a:latin typeface="Aptos"/>
                <a:ea typeface="+mn-lt"/>
                <a:cs typeface="+mn-lt"/>
              </a:rPr>
              <a:t>Immanuel</a:t>
            </a:r>
            <a:r>
              <a:rPr lang="el-GR" sz="1800" dirty="0">
                <a:solidFill>
                  <a:srgbClr val="370E00"/>
                </a:solidFill>
                <a:latin typeface="Aptos"/>
                <a:ea typeface="+mn-lt"/>
                <a:cs typeface="+mn-lt"/>
              </a:rPr>
              <a:t> </a:t>
            </a:r>
            <a:r>
              <a:rPr lang="el-GR" sz="1800" dirty="0" err="1">
                <a:solidFill>
                  <a:srgbClr val="370E00"/>
                </a:solidFill>
                <a:latin typeface="Aptos"/>
                <a:ea typeface="+mn-lt"/>
                <a:cs typeface="+mn-lt"/>
              </a:rPr>
              <a:t>Kant</a:t>
            </a:r>
            <a:r>
              <a:rPr lang="el-GR" sz="1800" dirty="0">
                <a:solidFill>
                  <a:srgbClr val="370E00"/>
                </a:solidFill>
                <a:latin typeface="Aptos"/>
                <a:ea typeface="+mn-lt"/>
                <a:cs typeface="+mn-lt"/>
              </a:rPr>
              <a:t>), Γερμανός φιλόσοφος (1724 – 1804). </a:t>
            </a:r>
            <a:endParaRPr lang="el-GR" sz="1800" dirty="0">
              <a:solidFill>
                <a:schemeClr val="tx1"/>
              </a:solidFill>
              <a:latin typeface="Aptos"/>
              <a:ea typeface="+mn-lt"/>
              <a:cs typeface="+mn-lt"/>
            </a:endParaRPr>
          </a:p>
          <a:p>
            <a:pPr>
              <a:lnSpc>
                <a:spcPct val="100000"/>
              </a:lnSpc>
              <a:spcBef>
                <a:spcPts val="500"/>
              </a:spcBef>
            </a:pPr>
            <a:r>
              <a:rPr lang="el-GR" sz="1800" dirty="0">
                <a:solidFill>
                  <a:schemeClr val="tx1"/>
                </a:solidFill>
                <a:latin typeface="Aptos"/>
                <a:ea typeface="+mn-lt"/>
                <a:cs typeface="+mn-lt"/>
              </a:rPr>
              <a:t>Βασική αρχή: Οι ηθικές πράξεις πρέπει να κρίνονται με βάση τους ίδιους κανόνες, τα καθήκοντα και τις υποχρεώσεις.</a:t>
            </a:r>
            <a:endParaRPr lang="el-GR" sz="1800" dirty="0">
              <a:solidFill>
                <a:schemeClr val="tx1"/>
              </a:solidFill>
              <a:latin typeface="Aptos"/>
            </a:endParaRPr>
          </a:p>
          <a:p>
            <a:pPr>
              <a:lnSpc>
                <a:spcPct val="100000"/>
              </a:lnSpc>
              <a:spcBef>
                <a:spcPts val="500"/>
              </a:spcBef>
            </a:pPr>
            <a:r>
              <a:rPr lang="el-GR" sz="1800" dirty="0">
                <a:solidFill>
                  <a:schemeClr val="tx1"/>
                </a:solidFill>
                <a:latin typeface="Aptos"/>
                <a:ea typeface="+mn-lt"/>
                <a:cs typeface="+mn-lt"/>
              </a:rPr>
              <a:t>Βασική ιδέα: Οι άνθρωποι πρέπει να ενεργούν σύμφωνα με </a:t>
            </a:r>
            <a:r>
              <a:rPr lang="el-GR" sz="1800" b="1" dirty="0">
                <a:solidFill>
                  <a:schemeClr val="tx1"/>
                </a:solidFill>
                <a:latin typeface="Aptos"/>
                <a:ea typeface="+mn-lt"/>
                <a:cs typeface="+mn-lt"/>
              </a:rPr>
              <a:t>καθολικά ηθικά καθήκοντα</a:t>
            </a:r>
            <a:r>
              <a:rPr lang="el-GR" sz="1800" dirty="0">
                <a:solidFill>
                  <a:schemeClr val="tx1"/>
                </a:solidFill>
                <a:latin typeface="Aptos"/>
                <a:ea typeface="+mn-lt"/>
                <a:cs typeface="+mn-lt"/>
              </a:rPr>
              <a:t>. Για παράδειγμα, λέμε πάντα την αλήθεια γιατί είναι καθήκον, ακόμα κι αν προκαλεί δυσάρεστα αποτελέσματα. </a:t>
            </a:r>
            <a:r>
              <a:rPr lang="en-US" sz="1100" dirty="0">
                <a:solidFill>
                  <a:schemeClr val="tx1"/>
                </a:solidFill>
                <a:latin typeface="Times New Roman" panose="02020603050405020304"/>
                <a:ea typeface="+mn-lt"/>
                <a:cs typeface="Times New Roman" panose="02020603050405020304"/>
              </a:rPr>
              <a:t>«</a:t>
            </a:r>
            <a:r>
              <a:rPr lang="el-GR" sz="1800" i="1" dirty="0">
                <a:solidFill>
                  <a:schemeClr val="tx1"/>
                </a:solidFill>
                <a:latin typeface="Aptos"/>
                <a:ea typeface="+mn-lt"/>
                <a:cs typeface="+mn-lt"/>
              </a:rPr>
              <a:t>Πράττε μόνο βάσει εκείνης της αρχής, διά της οποίας μπορείς ταυτόχρονα να θέλεις να καταστεί αυτή καθολικός νόμο</a:t>
            </a:r>
            <a:r>
              <a:rPr lang="el-GR" sz="1800" dirty="0">
                <a:solidFill>
                  <a:schemeClr val="tx1"/>
                </a:solidFill>
                <a:latin typeface="Aptos"/>
                <a:ea typeface="+mn-lt"/>
                <a:cs typeface="+mn-lt"/>
              </a:rPr>
              <a:t>ς</a:t>
            </a:r>
            <a:r>
              <a:rPr lang="el-GR" sz="1200" i="1" dirty="0">
                <a:solidFill>
                  <a:srgbClr val="202122"/>
                </a:solidFill>
                <a:ea typeface="+mn-lt"/>
                <a:cs typeface="+mn-lt"/>
              </a:rPr>
              <a:t>»</a:t>
            </a:r>
            <a:r>
              <a:rPr lang="el-GR" sz="1800" dirty="0">
                <a:solidFill>
                  <a:schemeClr val="tx1"/>
                </a:solidFill>
                <a:latin typeface="Aptos"/>
                <a:ea typeface="+mn-lt"/>
                <a:cs typeface="+mn-lt"/>
              </a:rPr>
              <a:t> (κατηγορική προσταγή).</a:t>
            </a:r>
            <a:endParaRPr lang="el-GR" sz="1800" dirty="0">
              <a:solidFill>
                <a:schemeClr val="tx1"/>
              </a:solidFill>
              <a:latin typeface="Aptos"/>
            </a:endParaRPr>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FE76BF-5023-BBB0-DC2C-217ACFC5D3BC}"/>
              </a:ext>
            </a:extLst>
          </p:cNvPr>
          <p:cNvSpPr>
            <a:spLocks noGrp="1"/>
          </p:cNvSpPr>
          <p:nvPr>
            <p:ph type="title"/>
          </p:nvPr>
        </p:nvSpPr>
        <p:spPr/>
        <p:txBody>
          <a:bodyPr/>
          <a:lstStyle/>
          <a:p>
            <a:r>
              <a:rPr lang="el-GR" dirty="0">
                <a:latin typeface="Aptos" panose="020B0004020202020204" pitchFamily="34" charset="0"/>
              </a:rPr>
              <a:t>Στο προηγούμενο μάθημα…</a:t>
            </a:r>
            <a:endParaRPr lang="en-US" dirty="0">
              <a:latin typeface="Aptos" panose="020B0004020202020204" pitchFamily="34" charset="0"/>
            </a:endParaRPr>
          </a:p>
        </p:txBody>
      </p:sp>
      <p:sp>
        <p:nvSpPr>
          <p:cNvPr id="3" name="Θέση περιεχομένου 2">
            <a:extLst>
              <a:ext uri="{FF2B5EF4-FFF2-40B4-BE49-F238E27FC236}">
                <a16:creationId xmlns:a16="http://schemas.microsoft.com/office/drawing/2014/main" id="{2AB9AEB9-9951-1D79-D2BB-2EA283FF7198}"/>
              </a:ext>
            </a:extLst>
          </p:cNvPr>
          <p:cNvSpPr>
            <a:spLocks noGrp="1"/>
          </p:cNvSpPr>
          <p:nvPr>
            <p:ph sz="half" idx="1"/>
          </p:nvPr>
        </p:nvSpPr>
        <p:spPr/>
        <p:txBody>
          <a:bodyPr>
            <a:normAutofit/>
          </a:bodyPr>
          <a:lstStyle/>
          <a:p>
            <a:pPr marL="0" indent="0">
              <a:lnSpc>
                <a:spcPct val="150000"/>
              </a:lnSpc>
              <a:buNone/>
            </a:pPr>
            <a:r>
              <a:rPr lang="en-US" sz="2000" b="0" i="0" dirty="0" err="1">
                <a:effectLst/>
                <a:latin typeface="Aptos" panose="020B0004020202020204" pitchFamily="34" charset="0"/>
              </a:rPr>
              <a:t>Ως</a:t>
            </a:r>
            <a:r>
              <a:rPr lang="en-US" sz="2000" b="0" i="0" dirty="0">
                <a:effectLst/>
                <a:latin typeface="Aptos" panose="020B0004020202020204" pitchFamily="34" charset="0"/>
              </a:rPr>
              <a:t> «</a:t>
            </a:r>
            <a:r>
              <a:rPr lang="en-US" sz="2000" b="1" i="0" dirty="0">
                <a:effectLst/>
                <a:latin typeface="Aptos" panose="020B0004020202020204" pitchFamily="34" charset="0"/>
              </a:rPr>
              <a:t>π</a:t>
            </a:r>
            <a:r>
              <a:rPr lang="en-US" sz="2000" b="1" i="0" dirty="0" err="1">
                <a:effectLst/>
                <a:latin typeface="Aptos" panose="020B0004020202020204" pitchFamily="34" charset="0"/>
              </a:rPr>
              <a:t>ληροφορι</a:t>
            </a:r>
            <a:r>
              <a:rPr lang="en-US" sz="2000" b="1" i="0" dirty="0">
                <a:effectLst/>
                <a:latin typeface="Aptos" panose="020B0004020202020204" pitchFamily="34" charset="0"/>
              </a:rPr>
              <a:t>ακή αταξία</a:t>
            </a:r>
            <a:r>
              <a:rPr lang="en-US" sz="2000" b="0" i="0" dirty="0">
                <a:effectLst/>
                <a:latin typeface="Aptos" panose="020B0004020202020204" pitchFamily="34" charset="0"/>
              </a:rPr>
              <a:t>» μπορούμε να ορίσουμε ένα γενικό πλαίσιο το οποίο περιλαμβάνει </a:t>
            </a:r>
            <a:r>
              <a:rPr lang="el-GR" sz="2000" dirty="0">
                <a:latin typeface="Aptos" panose="020B0004020202020204" pitchFamily="34" charset="0"/>
              </a:rPr>
              <a:t>τρεις</a:t>
            </a:r>
            <a:r>
              <a:rPr lang="en-US" sz="2000" b="0" i="0" dirty="0">
                <a:effectLst/>
                <a:latin typeface="Aptos" panose="020B0004020202020204" pitchFamily="34" charset="0"/>
              </a:rPr>
              <a:t> κα</a:t>
            </a:r>
            <a:r>
              <a:rPr lang="en-US" sz="2000" b="0" i="0" dirty="0" err="1">
                <a:effectLst/>
                <a:latin typeface="Aptos" panose="020B0004020202020204" pitchFamily="34" charset="0"/>
              </a:rPr>
              <a:t>τηγορίες</a:t>
            </a:r>
            <a:r>
              <a:rPr lang="en-US" sz="2000" b="0" i="0" dirty="0">
                <a:effectLst/>
                <a:latin typeface="Aptos" panose="020B0004020202020204" pitchFamily="34" charset="0"/>
              </a:rPr>
              <a:t> π</a:t>
            </a:r>
            <a:r>
              <a:rPr lang="en-US" sz="2000" b="0" i="0" dirty="0" err="1">
                <a:effectLst/>
                <a:latin typeface="Aptos" panose="020B0004020202020204" pitchFamily="34" charset="0"/>
              </a:rPr>
              <a:t>ληροφορί</a:t>
            </a:r>
            <a:r>
              <a:rPr lang="en-US" sz="2000" b="0" i="0" dirty="0">
                <a:effectLst/>
                <a:latin typeface="Aptos" panose="020B0004020202020204" pitchFamily="34" charset="0"/>
              </a:rPr>
              <a:t>ας/ πληροφόρησης.</a:t>
            </a:r>
          </a:p>
          <a:p>
            <a:pPr>
              <a:lnSpc>
                <a:spcPct val="150000"/>
              </a:lnSpc>
            </a:pPr>
            <a:r>
              <a:rPr lang="el-GR" sz="2000" dirty="0">
                <a:latin typeface="Aptos" panose="020B0004020202020204" pitchFamily="34" charset="0"/>
              </a:rPr>
              <a:t>Παραπληροφόρηση (</a:t>
            </a:r>
            <a:r>
              <a:rPr lang="en-US" sz="2000" dirty="0">
                <a:latin typeface="Aptos" panose="020B0004020202020204" pitchFamily="34" charset="0"/>
              </a:rPr>
              <a:t>Misinformation)</a:t>
            </a:r>
          </a:p>
          <a:p>
            <a:pPr>
              <a:lnSpc>
                <a:spcPct val="150000"/>
              </a:lnSpc>
            </a:pPr>
            <a:r>
              <a:rPr lang="el-GR" sz="2000" dirty="0">
                <a:latin typeface="Aptos" panose="020B0004020202020204" pitchFamily="34" charset="0"/>
              </a:rPr>
              <a:t>Σκόπιμη Παραπληροφόρηση (</a:t>
            </a:r>
            <a:r>
              <a:rPr lang="en-US" sz="2000" dirty="0">
                <a:latin typeface="Aptos" panose="020B0004020202020204" pitchFamily="34" charset="0"/>
              </a:rPr>
              <a:t>Disinformation)</a:t>
            </a:r>
          </a:p>
          <a:p>
            <a:pPr>
              <a:lnSpc>
                <a:spcPct val="150000"/>
              </a:lnSpc>
            </a:pPr>
            <a:r>
              <a:rPr lang="el-GR" sz="2000" b="0" i="0" dirty="0">
                <a:effectLst/>
                <a:latin typeface="Aptos" panose="020B0004020202020204" pitchFamily="34" charset="0"/>
              </a:rPr>
              <a:t>Κακόβουλη πληροφόρηση (</a:t>
            </a:r>
            <a:r>
              <a:rPr lang="en-US" sz="2000" b="0" i="0" dirty="0" err="1">
                <a:effectLst/>
                <a:latin typeface="Aptos" panose="020B0004020202020204" pitchFamily="34" charset="0"/>
              </a:rPr>
              <a:t>Malinformation</a:t>
            </a:r>
            <a:r>
              <a:rPr lang="en-US" sz="2000" b="0" i="0" dirty="0">
                <a:effectLst/>
                <a:latin typeface="Aptos" panose="020B0004020202020204" pitchFamily="34" charset="0"/>
              </a:rPr>
              <a:t>)</a:t>
            </a:r>
          </a:p>
          <a:p>
            <a:pPr marL="0" indent="0">
              <a:lnSpc>
                <a:spcPct val="150000"/>
              </a:lnSpc>
              <a:buNone/>
            </a:pPr>
            <a:endParaRPr lang="en-US" sz="2000" b="0" i="0" dirty="0">
              <a:effectLst/>
              <a:latin typeface="Aptos" panose="020B0004020202020204" pitchFamily="34" charset="0"/>
            </a:endParaRPr>
          </a:p>
        </p:txBody>
      </p:sp>
      <p:pic>
        <p:nvPicPr>
          <p:cNvPr id="5" name="Θέση περιεχομένου 4">
            <a:extLst>
              <a:ext uri="{FF2B5EF4-FFF2-40B4-BE49-F238E27FC236}">
                <a16:creationId xmlns:a16="http://schemas.microsoft.com/office/drawing/2014/main" id="{4C67940D-4F19-18D9-902E-9AE0658FE80E}"/>
              </a:ext>
            </a:extLst>
          </p:cNvPr>
          <p:cNvPicPr>
            <a:picLocks noGrp="1" noChangeAspect="1"/>
          </p:cNvPicPr>
          <p:nvPr>
            <p:ph sz="half" idx="2"/>
          </p:nvPr>
        </p:nvPicPr>
        <p:blipFill>
          <a:blip r:embed="rId2"/>
          <a:srcRect l="48353"/>
          <a:stretch/>
        </p:blipFill>
        <p:spPr>
          <a:xfrm>
            <a:off x="7012088" y="1920240"/>
            <a:ext cx="3649816" cy="3975097"/>
          </a:xfrm>
          <a:prstGeom prst="rect">
            <a:avLst/>
          </a:prstGeom>
        </p:spPr>
      </p:pic>
    </p:spTree>
    <p:extLst>
      <p:ext uri="{BB962C8B-B14F-4D97-AF65-F5344CB8AC3E}">
        <p14:creationId xmlns:p14="http://schemas.microsoft.com/office/powerpoint/2010/main" val="2086964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r">
              <a:lnSpc>
                <a:spcPct val="100000"/>
              </a:lnSpc>
            </a:pPr>
            <a:r>
              <a:rPr lang="el-GR" sz="2800" dirty="0" err="1">
                <a:solidFill>
                  <a:schemeClr val="tx1">
                    <a:lumMod val="85000"/>
                    <a:lumOff val="15000"/>
                  </a:schemeClr>
                </a:solidFill>
                <a:latin typeface="Aptos"/>
              </a:rPr>
              <a:t>Συνεπειοκρατική</a:t>
            </a:r>
            <a:r>
              <a:rPr lang="el-GR" sz="2800" dirty="0">
                <a:solidFill>
                  <a:schemeClr val="tx1">
                    <a:lumMod val="85000"/>
                    <a:lumOff val="15000"/>
                  </a:schemeClr>
                </a:solidFill>
                <a:latin typeface="Aptos"/>
              </a:rPr>
              <a:t> Ηθική / Ωφελιμισμός</a:t>
            </a:r>
            <a:endParaRPr lang="el-GR" sz="1800" dirty="0">
              <a:solidFill>
                <a:schemeClr val="tx1">
                  <a:lumMod val="85000"/>
                  <a:lumOff val="15000"/>
                </a:schemeClr>
              </a:solidFill>
              <a:latin typeface="Aptos"/>
            </a:endParaRP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5142338" y="763120"/>
            <a:ext cx="6378893" cy="5322615"/>
          </a:xfrm>
        </p:spPr>
        <p:txBody>
          <a:bodyPr vert="horz" lIns="91440" tIns="45720" rIns="91440" bIns="45720" rtlCol="0" anchor="ctr">
            <a:noAutofit/>
          </a:bodyPr>
          <a:lstStyle/>
          <a:p>
            <a:pPr>
              <a:lnSpc>
                <a:spcPct val="110000"/>
              </a:lnSpc>
            </a:pPr>
            <a:r>
              <a:rPr lang="el-GR" sz="1800" dirty="0">
                <a:solidFill>
                  <a:srgbClr val="370E00"/>
                </a:solidFill>
                <a:latin typeface="Aptos"/>
                <a:ea typeface="+mn-lt"/>
                <a:cs typeface="+mn-lt"/>
              </a:rPr>
              <a:t>Κύριοι εκπρόσωποι: Τζον Στιούαρτ </a:t>
            </a:r>
            <a:r>
              <a:rPr lang="el-GR" sz="1800" dirty="0" err="1">
                <a:solidFill>
                  <a:srgbClr val="370E00"/>
                </a:solidFill>
                <a:latin typeface="Aptos"/>
                <a:ea typeface="+mn-lt"/>
                <a:cs typeface="+mn-lt"/>
              </a:rPr>
              <a:t>Μιλ</a:t>
            </a:r>
            <a:r>
              <a:rPr lang="el-GR" sz="1800" dirty="0">
                <a:solidFill>
                  <a:srgbClr val="370E00"/>
                </a:solidFill>
                <a:latin typeface="Aptos"/>
                <a:ea typeface="+mn-lt"/>
                <a:cs typeface="+mn-lt"/>
              </a:rPr>
              <a:t> (Βρετανός φιλόσοφος, 1806-1873) και </a:t>
            </a:r>
            <a:r>
              <a:rPr lang="el-GR" sz="1800" dirty="0" err="1">
                <a:solidFill>
                  <a:srgbClr val="370E00"/>
                </a:solidFill>
                <a:latin typeface="Aptos"/>
                <a:ea typeface="+mn-lt"/>
                <a:cs typeface="+mn-lt"/>
              </a:rPr>
              <a:t>Τζέρεμι</a:t>
            </a:r>
            <a:r>
              <a:rPr lang="el-GR" sz="1800" dirty="0">
                <a:solidFill>
                  <a:srgbClr val="370E00"/>
                </a:solidFill>
                <a:latin typeface="Aptos"/>
                <a:ea typeface="+mn-lt"/>
                <a:cs typeface="+mn-lt"/>
              </a:rPr>
              <a:t> </a:t>
            </a:r>
            <a:r>
              <a:rPr lang="el-GR" sz="1800" dirty="0" err="1">
                <a:solidFill>
                  <a:srgbClr val="370E00"/>
                </a:solidFill>
                <a:latin typeface="Aptos"/>
                <a:ea typeface="+mn-lt"/>
                <a:cs typeface="+mn-lt"/>
              </a:rPr>
              <a:t>Μπένθαμ</a:t>
            </a:r>
            <a:r>
              <a:rPr lang="el-GR" sz="1800" dirty="0">
                <a:solidFill>
                  <a:srgbClr val="370E00"/>
                </a:solidFill>
                <a:latin typeface="Aptos"/>
                <a:ea typeface="+mn-lt"/>
                <a:cs typeface="+mn-lt"/>
              </a:rPr>
              <a:t> (Βρετανός φιλόσοφος, 1748 – 1832).</a:t>
            </a:r>
          </a:p>
          <a:p>
            <a:pPr>
              <a:lnSpc>
                <a:spcPct val="110000"/>
              </a:lnSpc>
            </a:pPr>
            <a:r>
              <a:rPr lang="el-GR" sz="1800" dirty="0">
                <a:solidFill>
                  <a:srgbClr val="370E00"/>
                </a:solidFill>
                <a:latin typeface="Aptos"/>
                <a:ea typeface="+mn-lt"/>
                <a:cs typeface="+mn-lt"/>
              </a:rPr>
              <a:t>Βασική αρχή: Οι ηθικές πράξεις κρίνονται με βάση τις συνέπειές τους. Η πράξη είναι ηθικά σωστή αν οδηγεί στα καλύτερα αποτελέσματα.</a:t>
            </a:r>
            <a:endParaRPr lang="el-GR" dirty="0"/>
          </a:p>
          <a:p>
            <a:pPr>
              <a:lnSpc>
                <a:spcPct val="110000"/>
              </a:lnSpc>
            </a:pPr>
            <a:r>
              <a:rPr lang="el-GR" sz="1800" dirty="0">
                <a:solidFill>
                  <a:srgbClr val="370E00"/>
                </a:solidFill>
                <a:latin typeface="Aptos"/>
                <a:ea typeface="+mn-lt"/>
                <a:cs typeface="+mn-lt"/>
              </a:rPr>
              <a:t>Βασική ιδέα: Ο ωφελιμισμός είναι η πιο γνωστή μορφή </a:t>
            </a:r>
            <a:r>
              <a:rPr lang="el-GR" sz="1800" dirty="0" err="1">
                <a:solidFill>
                  <a:srgbClr val="370E00"/>
                </a:solidFill>
                <a:latin typeface="Aptos"/>
                <a:ea typeface="+mn-lt"/>
                <a:cs typeface="+mn-lt"/>
              </a:rPr>
              <a:t>συνεπειοκρατίας</a:t>
            </a:r>
            <a:r>
              <a:rPr lang="el-GR" sz="1800" dirty="0">
                <a:solidFill>
                  <a:srgbClr val="370E00"/>
                </a:solidFill>
                <a:latin typeface="Aptos"/>
                <a:ea typeface="+mn-lt"/>
                <a:cs typeface="+mn-lt"/>
              </a:rPr>
              <a:t>, όπου οι πράξεις κρίνονται με βάση το αν προάγουν τη μεγαλύτερη δυνατή ευτυχία / όφελος για το μεγαλύτερο δυνατό αριθμό ανθρώπων.</a:t>
            </a:r>
            <a:endParaRPr lang="el-GR" dirty="0">
              <a:solidFill>
                <a:srgbClr val="370E00"/>
              </a:solidFill>
            </a:endParaRPr>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Ηθική του Κοινωνικού Συμβολαίου</a:t>
            </a: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5004628" y="753940"/>
            <a:ext cx="6672675" cy="5423602"/>
          </a:xfrm>
        </p:spPr>
        <p:txBody>
          <a:bodyPr vert="horz" lIns="91440" tIns="45720" rIns="91440" bIns="45720" rtlCol="0" anchor="ctr">
            <a:noAutofit/>
          </a:bodyPr>
          <a:lstStyle/>
          <a:p>
            <a:pPr>
              <a:lnSpc>
                <a:spcPct val="100000"/>
              </a:lnSpc>
            </a:pPr>
            <a:r>
              <a:rPr lang="el-GR" sz="1800" dirty="0">
                <a:solidFill>
                  <a:srgbClr val="370E00"/>
                </a:solidFill>
                <a:latin typeface="Aptos"/>
                <a:ea typeface="+mn-lt"/>
                <a:cs typeface="+mn-lt"/>
              </a:rPr>
              <a:t>Κύριοι εκπρόσωποι: Τόμας Χομπς (Άγγλος φιλόσοφος,1588-1679), Τζον </a:t>
            </a:r>
            <a:r>
              <a:rPr lang="el-GR" sz="1800" dirty="0" err="1">
                <a:solidFill>
                  <a:srgbClr val="370E00"/>
                </a:solidFill>
                <a:latin typeface="Aptos"/>
                <a:ea typeface="+mn-lt"/>
                <a:cs typeface="+mn-lt"/>
              </a:rPr>
              <a:t>Λοκ</a:t>
            </a:r>
            <a:r>
              <a:rPr lang="el-GR" sz="1800" dirty="0">
                <a:solidFill>
                  <a:srgbClr val="370E00"/>
                </a:solidFill>
                <a:latin typeface="Aptos"/>
                <a:ea typeface="+mn-lt"/>
                <a:cs typeface="+mn-lt"/>
              </a:rPr>
              <a:t> (Άγγλος φιλόσοφος, 1632-1704 ), Ζαν-Ζακ Ρουσσώ (Γάλλος φιλόσοφος,1712-1778), Τζον </a:t>
            </a:r>
            <a:r>
              <a:rPr lang="el-GR" sz="1800" dirty="0" err="1">
                <a:solidFill>
                  <a:srgbClr val="370E00"/>
                </a:solidFill>
                <a:latin typeface="Aptos"/>
                <a:ea typeface="+mn-lt"/>
                <a:cs typeface="+mn-lt"/>
              </a:rPr>
              <a:t>Ρολς</a:t>
            </a:r>
            <a:r>
              <a:rPr lang="el-GR" sz="1800" dirty="0">
                <a:solidFill>
                  <a:srgbClr val="370E00"/>
                </a:solidFill>
                <a:latin typeface="Aptos"/>
                <a:ea typeface="+mn-lt"/>
                <a:cs typeface="+mn-lt"/>
              </a:rPr>
              <a:t> (Αμερικανός φιλόσοφος, 1921-2002). </a:t>
            </a:r>
            <a:endParaRPr lang="el-GR" sz="1800" dirty="0">
              <a:solidFill>
                <a:srgbClr val="000000"/>
              </a:solidFill>
              <a:latin typeface="Aptos"/>
              <a:ea typeface="+mn-lt"/>
              <a:cs typeface="+mn-lt"/>
            </a:endParaRPr>
          </a:p>
          <a:p>
            <a:pPr>
              <a:lnSpc>
                <a:spcPct val="100000"/>
              </a:lnSpc>
            </a:pPr>
            <a:r>
              <a:rPr lang="el-GR" sz="1800" dirty="0">
                <a:solidFill>
                  <a:srgbClr val="370E00"/>
                </a:solidFill>
                <a:latin typeface="Aptos"/>
                <a:ea typeface="+mn-lt"/>
                <a:cs typeface="+mn-lt"/>
              </a:rPr>
              <a:t>Βασική αρχή: Η ηθική και οι κανόνες δικαιοσύνης προκύπτουν από μια συμφωνία μεταξύ των ανθρώπων που ζουν σε μια κοινωνία για να εξασφαλίσουν την </a:t>
            </a:r>
            <a:r>
              <a:rPr lang="el-GR" sz="1800" b="1" dirty="0">
                <a:solidFill>
                  <a:srgbClr val="370E00"/>
                </a:solidFill>
                <a:latin typeface="Aptos"/>
                <a:ea typeface="+mn-lt"/>
                <a:cs typeface="+mn-lt"/>
              </a:rPr>
              <a:t>ειρήνη</a:t>
            </a:r>
            <a:r>
              <a:rPr lang="el-GR" sz="1800" dirty="0">
                <a:solidFill>
                  <a:srgbClr val="370E00"/>
                </a:solidFill>
                <a:latin typeface="Aptos"/>
                <a:ea typeface="+mn-lt"/>
                <a:cs typeface="+mn-lt"/>
              </a:rPr>
              <a:t> και την </a:t>
            </a:r>
            <a:r>
              <a:rPr lang="el-GR" sz="1800" b="1" dirty="0">
                <a:solidFill>
                  <a:srgbClr val="370E00"/>
                </a:solidFill>
                <a:latin typeface="Aptos"/>
                <a:ea typeface="+mn-lt"/>
                <a:cs typeface="+mn-lt"/>
              </a:rPr>
              <a:t>αρμονία</a:t>
            </a:r>
            <a:r>
              <a:rPr lang="el-GR" sz="1800" dirty="0">
                <a:solidFill>
                  <a:srgbClr val="370E00"/>
                </a:solidFill>
                <a:latin typeface="Aptos"/>
                <a:ea typeface="+mn-lt"/>
                <a:cs typeface="+mn-lt"/>
              </a:rPr>
              <a:t>.</a:t>
            </a:r>
            <a:endParaRPr lang="el-GR" dirty="0"/>
          </a:p>
          <a:p>
            <a:pPr>
              <a:lnSpc>
                <a:spcPct val="100000"/>
              </a:lnSpc>
            </a:pPr>
            <a:r>
              <a:rPr lang="el-GR" sz="1800" dirty="0">
                <a:solidFill>
                  <a:srgbClr val="370E00"/>
                </a:solidFill>
                <a:latin typeface="Aptos"/>
                <a:ea typeface="+mn-lt"/>
                <a:cs typeface="+mn-lt"/>
              </a:rPr>
              <a:t>Βασική ιδέα: Οι άνθρωποι συμφωνούν σε ένα σύνολο κανόνων για να εξασφαλίσουν την κοινωνική συνοχή και τη δικαιοσύνη.</a:t>
            </a:r>
            <a:endParaRPr lang="el-GR" dirty="0">
              <a:solidFill>
                <a:srgbClr val="595959"/>
              </a:solidFill>
              <a:latin typeface="Corbel" panose="020B0503020204020204"/>
              <a:ea typeface="+mn-lt"/>
              <a:cs typeface="+mn-lt"/>
            </a:endParaRPr>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Ηθική των Δικαιωμάτων και της Δικαιοσύνης </a:t>
            </a:r>
            <a:endParaRPr lang="el-GR" dirty="0">
              <a:solidFill>
                <a:schemeClr val="tx1">
                  <a:lumMod val="85000"/>
                  <a:lumOff val="15000"/>
                </a:schemeClr>
              </a:solidFill>
            </a:endParaRPr>
          </a:p>
          <a:p>
            <a:pPr algn="r">
              <a:lnSpc>
                <a:spcPct val="100000"/>
              </a:lnSpc>
            </a:pPr>
            <a:endParaRPr lang="el-GR" sz="2800" dirty="0">
              <a:solidFill>
                <a:schemeClr val="tx1">
                  <a:lumMod val="85000"/>
                  <a:lumOff val="15000"/>
                </a:schemeClr>
              </a:solidFill>
              <a:latin typeface="Aptos"/>
            </a:endParaRP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5004628" y="753940"/>
            <a:ext cx="6672675" cy="5423602"/>
          </a:xfrm>
        </p:spPr>
        <p:txBody>
          <a:bodyPr vert="horz" lIns="91440" tIns="45720" rIns="91440" bIns="45720" rtlCol="0" anchor="ctr">
            <a:noAutofit/>
          </a:bodyPr>
          <a:lstStyle/>
          <a:p>
            <a:pPr>
              <a:lnSpc>
                <a:spcPct val="100000"/>
              </a:lnSpc>
            </a:pPr>
            <a:r>
              <a:rPr lang="el-GR" sz="1800" dirty="0">
                <a:solidFill>
                  <a:srgbClr val="370E00"/>
                </a:solidFill>
                <a:latin typeface="Aptos"/>
                <a:ea typeface="+mn-lt"/>
                <a:cs typeface="+mn-lt"/>
              </a:rPr>
              <a:t>Κύριοι εκπρόσωποι: Ρόναλντ </a:t>
            </a:r>
            <a:r>
              <a:rPr lang="el-GR" sz="1800" dirty="0" err="1">
                <a:solidFill>
                  <a:srgbClr val="370E00"/>
                </a:solidFill>
                <a:latin typeface="Aptos"/>
                <a:ea typeface="+mn-lt"/>
                <a:cs typeface="+mn-lt"/>
              </a:rPr>
              <a:t>Ντουόρκιν</a:t>
            </a:r>
            <a:r>
              <a:rPr lang="el-GR" sz="1800" dirty="0">
                <a:solidFill>
                  <a:srgbClr val="370E00"/>
                </a:solidFill>
                <a:latin typeface="Aptos"/>
                <a:ea typeface="+mn-lt"/>
                <a:cs typeface="+mn-lt"/>
              </a:rPr>
              <a:t> (Αμερικανός φιλόσοφος, 1931-1913) (αλλά και Τζον </a:t>
            </a:r>
            <a:r>
              <a:rPr lang="el-GR" sz="1800" dirty="0" err="1">
                <a:solidFill>
                  <a:srgbClr val="370E00"/>
                </a:solidFill>
                <a:latin typeface="Aptos"/>
                <a:ea typeface="+mn-lt"/>
                <a:cs typeface="+mn-lt"/>
              </a:rPr>
              <a:t>Λοκ</a:t>
            </a:r>
            <a:r>
              <a:rPr lang="el-GR" sz="1800" dirty="0">
                <a:solidFill>
                  <a:srgbClr val="370E00"/>
                </a:solidFill>
                <a:latin typeface="Aptos"/>
                <a:ea typeface="+mn-lt"/>
                <a:cs typeface="+mn-lt"/>
              </a:rPr>
              <a:t> και Τζον </a:t>
            </a:r>
            <a:r>
              <a:rPr lang="el-GR" sz="1800" dirty="0" err="1">
                <a:solidFill>
                  <a:srgbClr val="370E00"/>
                </a:solidFill>
                <a:latin typeface="Aptos"/>
                <a:ea typeface="+mn-lt"/>
                <a:cs typeface="+mn-lt"/>
              </a:rPr>
              <a:t>Ρολς</a:t>
            </a:r>
            <a:r>
              <a:rPr lang="el-GR" sz="1800" dirty="0">
                <a:solidFill>
                  <a:srgbClr val="370E00"/>
                </a:solidFill>
                <a:latin typeface="Aptos"/>
                <a:ea typeface="+mn-lt"/>
                <a:cs typeface="+mn-lt"/>
              </a:rPr>
              <a:t>). </a:t>
            </a:r>
            <a:endParaRPr lang="el-GR" sz="1800" dirty="0">
              <a:solidFill>
                <a:srgbClr val="000000"/>
              </a:solidFill>
              <a:latin typeface="Aptos"/>
              <a:ea typeface="+mn-lt"/>
              <a:cs typeface="+mn-lt"/>
            </a:endParaRPr>
          </a:p>
          <a:p>
            <a:pPr>
              <a:lnSpc>
                <a:spcPct val="100000"/>
              </a:lnSpc>
            </a:pPr>
            <a:r>
              <a:rPr lang="el-GR" sz="1800" dirty="0">
                <a:solidFill>
                  <a:srgbClr val="370E00"/>
                </a:solidFill>
                <a:latin typeface="Aptos"/>
                <a:ea typeface="+mn-lt"/>
                <a:cs typeface="+mn-lt"/>
              </a:rPr>
              <a:t>Βασική αρχή: Η ηθική επικεντρώνεται στη διασφάλιση των δικαιωμάτων, της δικαιοσύνης, της ισότητας και της αμεροληψίας στην κοινωνία.</a:t>
            </a:r>
            <a:endParaRPr lang="el-GR" dirty="0"/>
          </a:p>
          <a:p>
            <a:pPr>
              <a:lnSpc>
                <a:spcPct val="100000"/>
              </a:lnSpc>
            </a:pPr>
            <a:r>
              <a:rPr lang="el-GR" sz="1800" dirty="0">
                <a:solidFill>
                  <a:srgbClr val="370E00"/>
                </a:solidFill>
                <a:latin typeface="Aptos"/>
                <a:ea typeface="+mn-lt"/>
                <a:cs typeface="+mn-lt"/>
              </a:rPr>
              <a:t>Βασική ιδέα: Η </a:t>
            </a:r>
            <a:r>
              <a:rPr lang="el-GR" sz="1800" b="1" dirty="0">
                <a:solidFill>
                  <a:srgbClr val="370E00"/>
                </a:solidFill>
                <a:latin typeface="Aptos"/>
                <a:ea typeface="+mn-lt"/>
                <a:cs typeface="+mn-lt"/>
              </a:rPr>
              <a:t>δικαιοσύνη</a:t>
            </a:r>
            <a:r>
              <a:rPr lang="el-GR" sz="1800" dirty="0">
                <a:solidFill>
                  <a:srgbClr val="370E00"/>
                </a:solidFill>
                <a:latin typeface="Aptos"/>
                <a:ea typeface="+mn-lt"/>
                <a:cs typeface="+mn-lt"/>
              </a:rPr>
              <a:t> ως </a:t>
            </a:r>
            <a:r>
              <a:rPr lang="el-GR" sz="1800" b="1" dirty="0">
                <a:solidFill>
                  <a:srgbClr val="370E00"/>
                </a:solidFill>
                <a:latin typeface="Aptos"/>
                <a:ea typeface="+mn-lt"/>
                <a:cs typeface="+mn-lt"/>
              </a:rPr>
              <a:t>θεμελιώδης ηθική αρχή </a:t>
            </a:r>
            <a:r>
              <a:rPr lang="el-GR" sz="1800" dirty="0">
                <a:solidFill>
                  <a:srgbClr val="370E00"/>
                </a:solidFill>
                <a:latin typeface="Aptos"/>
                <a:ea typeface="+mn-lt"/>
                <a:cs typeface="+mn-lt"/>
              </a:rPr>
              <a:t>υποστηρίζει ότι οι κοινωνικές δομές πρέπει να επιτρέπουν ισότιμες ευκαιρίες και δίκαιη κατανομή των πόρων.</a:t>
            </a:r>
            <a:endParaRPr lang="el-GR" dirty="0">
              <a:solidFill>
                <a:srgbClr val="595959"/>
              </a:solidFill>
              <a:latin typeface="Corbel" panose="020B0503020204020204"/>
              <a:ea typeface="+mn-lt"/>
              <a:cs typeface="+mn-lt"/>
            </a:endParaRPr>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Ηθική της Φροντίδας</a:t>
            </a: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5004628" y="753940"/>
            <a:ext cx="6672675" cy="5423602"/>
          </a:xfrm>
        </p:spPr>
        <p:txBody>
          <a:bodyPr vert="horz" lIns="91440" tIns="45720" rIns="91440" bIns="45720" rtlCol="0" anchor="ctr">
            <a:noAutofit/>
          </a:bodyPr>
          <a:lstStyle/>
          <a:p>
            <a:pPr>
              <a:lnSpc>
                <a:spcPct val="100000"/>
              </a:lnSpc>
            </a:pPr>
            <a:r>
              <a:rPr lang="el-GR" sz="1800" dirty="0">
                <a:solidFill>
                  <a:srgbClr val="370E00"/>
                </a:solidFill>
                <a:latin typeface="Aptos"/>
                <a:ea typeface="+mn-lt"/>
                <a:cs typeface="+mn-lt"/>
              </a:rPr>
              <a:t>Κύριος εκπρόσωπος: Κάρολ </a:t>
            </a:r>
            <a:r>
              <a:rPr lang="el-GR" sz="1800" dirty="0" err="1">
                <a:solidFill>
                  <a:srgbClr val="370E00"/>
                </a:solidFill>
                <a:latin typeface="Aptos"/>
                <a:ea typeface="+mn-lt"/>
                <a:cs typeface="+mn-lt"/>
              </a:rPr>
              <a:t>Γκίλιγκαν</a:t>
            </a:r>
            <a:r>
              <a:rPr lang="el-GR" sz="1800" dirty="0">
                <a:solidFill>
                  <a:srgbClr val="370E00"/>
                </a:solidFill>
                <a:latin typeface="Aptos"/>
                <a:ea typeface="+mn-lt"/>
                <a:cs typeface="+mn-lt"/>
              </a:rPr>
              <a:t> (Αμερικανίδα ψυχολόγος, 1936 - σήμερα).</a:t>
            </a:r>
          </a:p>
          <a:p>
            <a:pPr>
              <a:lnSpc>
                <a:spcPct val="100000"/>
              </a:lnSpc>
            </a:pPr>
            <a:r>
              <a:rPr lang="el-GR" sz="1800" dirty="0">
                <a:solidFill>
                  <a:srgbClr val="370E00"/>
                </a:solidFill>
                <a:latin typeface="Aptos"/>
                <a:ea typeface="+mn-lt"/>
                <a:cs typeface="+mn-lt"/>
              </a:rPr>
              <a:t>Βασική αρχή: Η ηθική εστιάζει στη φροντίδα, την </a:t>
            </a:r>
            <a:r>
              <a:rPr lang="el-GR" sz="1800" dirty="0" err="1">
                <a:solidFill>
                  <a:srgbClr val="370E00"/>
                </a:solidFill>
                <a:latin typeface="Aptos"/>
                <a:ea typeface="+mn-lt"/>
                <a:cs typeface="+mn-lt"/>
              </a:rPr>
              <a:t>ενσυναίσθηση</a:t>
            </a:r>
            <a:r>
              <a:rPr lang="el-GR" sz="1800" dirty="0">
                <a:solidFill>
                  <a:srgbClr val="370E00"/>
                </a:solidFill>
                <a:latin typeface="Aptos"/>
                <a:ea typeface="+mn-lt"/>
                <a:cs typeface="+mn-lt"/>
              </a:rPr>
              <a:t> και τις προσωπικές σχέσεις, δίνοντας έμφαση στην καλλιέργεια της φροντίδας και της υποστήριξης.</a:t>
            </a:r>
            <a:endParaRPr lang="el-GR" dirty="0"/>
          </a:p>
          <a:p>
            <a:pPr>
              <a:lnSpc>
                <a:spcPct val="100000"/>
              </a:lnSpc>
            </a:pPr>
            <a:r>
              <a:rPr lang="el-GR" sz="1800" dirty="0">
                <a:solidFill>
                  <a:srgbClr val="370E00"/>
                </a:solidFill>
                <a:latin typeface="Aptos"/>
                <a:ea typeface="+mn-lt"/>
                <a:cs typeface="+mn-lt"/>
              </a:rPr>
              <a:t>Βασική ιδέα: Η φροντίδα για τους άλλους είναι κεντρική για την ηθική, και οι προσωπικές σχέσεις και τα συναισθήματα παίζουν σημαντικό ρόλο στις ηθικές αποφάσεις.</a:t>
            </a:r>
            <a:endParaRPr lang="el-GR" dirty="0"/>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Το παράδειγμα της πανδημίας (Α΄)</a:t>
            </a: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5004628" y="753940"/>
            <a:ext cx="6672675" cy="5423602"/>
          </a:xfrm>
        </p:spPr>
        <p:txBody>
          <a:bodyPr vert="horz" lIns="91440" tIns="45720" rIns="91440" bIns="45720" rtlCol="0" anchor="ctr">
            <a:noAutofit/>
          </a:bodyPr>
          <a:lstStyle/>
          <a:p>
            <a:pPr>
              <a:lnSpc>
                <a:spcPct val="100000"/>
              </a:lnSpc>
              <a:spcBef>
                <a:spcPts val="600"/>
              </a:spcBef>
            </a:pPr>
            <a:r>
              <a:rPr lang="el-GR" sz="1800" b="1" dirty="0" err="1">
                <a:solidFill>
                  <a:schemeClr val="tx1"/>
                </a:solidFill>
                <a:latin typeface="Aptos"/>
                <a:ea typeface="+mn-lt"/>
                <a:cs typeface="+mn-lt"/>
              </a:rPr>
              <a:t>Αρεταϊκή</a:t>
            </a:r>
            <a:r>
              <a:rPr lang="el-GR" sz="1800" b="1" dirty="0">
                <a:solidFill>
                  <a:schemeClr val="tx1"/>
                </a:solidFill>
                <a:latin typeface="Aptos"/>
                <a:ea typeface="+mn-lt"/>
                <a:cs typeface="+mn-lt"/>
              </a:rPr>
              <a:t> Ηθική</a:t>
            </a:r>
            <a:r>
              <a:rPr lang="el-GR" sz="1800" dirty="0">
                <a:solidFill>
                  <a:schemeClr val="tx1"/>
                </a:solidFill>
                <a:latin typeface="Aptos"/>
                <a:ea typeface="+mn-lt"/>
                <a:cs typeface="+mn-lt"/>
              </a:rPr>
              <a:t> - Ατομική ευθύνη των πολιτών, π.χ. ο πολίτης φορά μάσκα και ακολουθεί υγειονομικά μέτρα για την προστασία του συνόλου.</a:t>
            </a:r>
          </a:p>
          <a:p>
            <a:pPr>
              <a:lnSpc>
                <a:spcPct val="100000"/>
              </a:lnSpc>
              <a:spcBef>
                <a:spcPts val="600"/>
              </a:spcBef>
            </a:pPr>
            <a:r>
              <a:rPr lang="el-GR" sz="1800" b="1" dirty="0">
                <a:solidFill>
                  <a:schemeClr val="tx1"/>
                </a:solidFill>
                <a:latin typeface="Aptos"/>
                <a:ea typeface="+mn-lt"/>
                <a:cs typeface="+mn-lt"/>
              </a:rPr>
              <a:t>Δεοντολογική Ηθική </a:t>
            </a:r>
            <a:r>
              <a:rPr lang="el-GR" sz="1800" dirty="0">
                <a:solidFill>
                  <a:schemeClr val="tx1"/>
                </a:solidFill>
                <a:latin typeface="Aptos"/>
                <a:ea typeface="+mn-lt"/>
                <a:cs typeface="+mn-lt"/>
              </a:rPr>
              <a:t>– Επιβολή υγειονομικών (καθολικών) μέτρων και των κανόνων (π.χ. εμβολιασμός, κοινωνική αποστασιοποίηση) για όλους, ακόμα και αν αυτό συνεπάγεται προσωπικές θυσίες.</a:t>
            </a:r>
          </a:p>
          <a:p>
            <a:pPr>
              <a:lnSpc>
                <a:spcPct val="100000"/>
              </a:lnSpc>
              <a:spcBef>
                <a:spcPts val="600"/>
              </a:spcBef>
            </a:pPr>
            <a:r>
              <a:rPr lang="el-GR" sz="1800" b="1" dirty="0" err="1">
                <a:solidFill>
                  <a:schemeClr val="tx1"/>
                </a:solidFill>
                <a:latin typeface="Aptos"/>
                <a:ea typeface="+mn-lt"/>
                <a:cs typeface="+mn-lt"/>
              </a:rPr>
              <a:t>Συνεπειοκρατική</a:t>
            </a:r>
            <a:r>
              <a:rPr lang="el-GR" sz="1800" b="1" dirty="0">
                <a:solidFill>
                  <a:schemeClr val="tx1"/>
                </a:solidFill>
                <a:latin typeface="Aptos"/>
                <a:ea typeface="+mn-lt"/>
                <a:cs typeface="+mn-lt"/>
              </a:rPr>
              <a:t> Ηθική </a:t>
            </a:r>
            <a:r>
              <a:rPr lang="el-GR" sz="1800" dirty="0">
                <a:solidFill>
                  <a:schemeClr val="tx1"/>
                </a:solidFill>
                <a:latin typeface="Aptos"/>
                <a:ea typeface="+mn-lt"/>
                <a:cs typeface="+mn-lt"/>
              </a:rPr>
              <a:t>- Οι πολιτικές αποφάσεις, όπως τα </a:t>
            </a:r>
            <a:r>
              <a:rPr lang="el-GR" sz="1800" dirty="0" err="1">
                <a:solidFill>
                  <a:schemeClr val="tx1"/>
                </a:solidFill>
                <a:latin typeface="Aptos"/>
                <a:ea typeface="+mn-lt"/>
                <a:cs typeface="+mn-lt"/>
              </a:rPr>
              <a:t>lockdowns</a:t>
            </a:r>
            <a:r>
              <a:rPr lang="el-GR" sz="1800" dirty="0">
                <a:solidFill>
                  <a:schemeClr val="tx1"/>
                </a:solidFill>
                <a:latin typeface="Aptos"/>
                <a:ea typeface="+mn-lt"/>
                <a:cs typeface="+mn-lt"/>
              </a:rPr>
              <a:t> ή οι υποχρεωτικοί μαζικοί εμβολιασμοί, αξιολογούνται με βάση τις </a:t>
            </a:r>
            <a:r>
              <a:rPr lang="el-GR" sz="1800" b="1" dirty="0">
                <a:solidFill>
                  <a:schemeClr val="tx1"/>
                </a:solidFill>
                <a:latin typeface="Aptos"/>
                <a:ea typeface="+mn-lt"/>
                <a:cs typeface="+mn-lt"/>
              </a:rPr>
              <a:t>συνέπειές</a:t>
            </a:r>
            <a:r>
              <a:rPr lang="el-GR" sz="1800" dirty="0">
                <a:solidFill>
                  <a:schemeClr val="tx1"/>
                </a:solidFill>
                <a:latin typeface="Aptos"/>
                <a:ea typeface="+mn-lt"/>
                <a:cs typeface="+mn-lt"/>
              </a:rPr>
              <a:t> τους στη μείωση της εξάπλωσης του ιού και τη διαφύλαξη της δημόσιας υγείας, ακόμη κι αν αυτές οι αποφάσεις προκαλούσαν κάποιες δυσκολίες σε μεμονωμένα άτομα.</a:t>
            </a:r>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2909161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Το παράδειγμα της πανδημίας (Β΄)</a:t>
            </a: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5004628" y="753940"/>
            <a:ext cx="6672675" cy="5423602"/>
          </a:xfrm>
        </p:spPr>
        <p:txBody>
          <a:bodyPr vert="horz" lIns="91440" tIns="45720" rIns="91440" bIns="45720" rtlCol="0" anchor="ctr">
            <a:noAutofit/>
          </a:bodyPr>
          <a:lstStyle/>
          <a:p>
            <a:r>
              <a:rPr lang="el-GR" sz="1800" b="1" dirty="0">
                <a:solidFill>
                  <a:schemeClr val="tx1"/>
                </a:solidFill>
                <a:latin typeface="Aptos"/>
                <a:ea typeface="+mn-lt"/>
                <a:cs typeface="+mn-lt"/>
              </a:rPr>
              <a:t>Ηθική του Κοινωνικού Συμβολαίου</a:t>
            </a:r>
            <a:r>
              <a:rPr lang="el-GR" sz="1800" dirty="0">
                <a:solidFill>
                  <a:schemeClr val="tx1"/>
                </a:solidFill>
                <a:latin typeface="Aptos"/>
                <a:ea typeface="+mn-lt"/>
                <a:cs typeface="+mn-lt"/>
              </a:rPr>
              <a:t> - Στο πλαίσιο της πανδημίας, η ηθική του κοινωνικού συμβολαίου θα υποστήριζε ότι </a:t>
            </a:r>
            <a:r>
              <a:rPr lang="el-GR" sz="1800" b="1" dirty="0">
                <a:solidFill>
                  <a:schemeClr val="tx1"/>
                </a:solidFill>
                <a:latin typeface="Aptos"/>
                <a:ea typeface="+mn-lt"/>
                <a:cs typeface="+mn-lt"/>
              </a:rPr>
              <a:t>οι πολίτες πρέπει να ακολουθούν τα μέτρα </a:t>
            </a:r>
            <a:r>
              <a:rPr lang="el-GR" sz="1800" dirty="0">
                <a:solidFill>
                  <a:schemeClr val="tx1"/>
                </a:solidFill>
                <a:latin typeface="Aptos"/>
                <a:ea typeface="+mn-lt"/>
                <a:cs typeface="+mn-lt"/>
              </a:rPr>
              <a:t>(π.χ. εμβολιασμούς, καραντίνες) </a:t>
            </a:r>
            <a:r>
              <a:rPr lang="el-GR" sz="1800" b="1" dirty="0">
                <a:solidFill>
                  <a:schemeClr val="tx1"/>
                </a:solidFill>
                <a:latin typeface="Aptos"/>
                <a:ea typeface="+mn-lt"/>
                <a:cs typeface="+mn-lt"/>
              </a:rPr>
              <a:t>επειδή συμφώνησαν σιωπηρά να ακολουθούν τους κανόνες</a:t>
            </a:r>
            <a:r>
              <a:rPr lang="el-GR" sz="1800" dirty="0">
                <a:solidFill>
                  <a:schemeClr val="tx1"/>
                </a:solidFill>
                <a:latin typeface="Aptos"/>
                <a:ea typeface="+mn-lt"/>
                <a:cs typeface="+mn-lt"/>
              </a:rPr>
              <a:t> που προστατεύουν τη δημόσια υγεία ως μέλη μιας κοινωνίας, ακόμα κι αν αυτό περιορίζει προσωρινά τις ατομικές ελευθερίες τους.</a:t>
            </a:r>
          </a:p>
          <a:p>
            <a:r>
              <a:rPr lang="el-GR" sz="1800" b="1" dirty="0">
                <a:solidFill>
                  <a:schemeClr val="tx1"/>
                </a:solidFill>
                <a:latin typeface="Aptos"/>
                <a:ea typeface="+mn-lt"/>
                <a:cs typeface="+mn-lt"/>
              </a:rPr>
              <a:t>Ηθική της Δικαιοσύνης και των Δικαιωμάτων</a:t>
            </a:r>
            <a:r>
              <a:rPr lang="el-GR" sz="1800" dirty="0">
                <a:solidFill>
                  <a:schemeClr val="tx1"/>
                </a:solidFill>
                <a:latin typeface="Aptos"/>
                <a:ea typeface="+mn-lt"/>
                <a:cs typeface="+mn-lt"/>
              </a:rPr>
              <a:t> – Αναφέρεται στην </a:t>
            </a:r>
            <a:r>
              <a:rPr lang="el-GR" sz="1800" b="1" dirty="0">
                <a:solidFill>
                  <a:schemeClr val="tx1"/>
                </a:solidFill>
                <a:latin typeface="Aptos"/>
                <a:ea typeface="+mn-lt"/>
                <a:cs typeface="+mn-lt"/>
              </a:rPr>
              <a:t>ισότιμη πρόσβαση </a:t>
            </a:r>
            <a:r>
              <a:rPr lang="el-GR" sz="1800" dirty="0">
                <a:solidFill>
                  <a:schemeClr val="tx1"/>
                </a:solidFill>
                <a:latin typeface="Aptos"/>
                <a:ea typeface="+mn-lt"/>
                <a:cs typeface="+mn-lt"/>
              </a:rPr>
              <a:t>στις υπηρεσίες υγείας και στους εμβολιασμούς. Θα υποστήριζε, επίσης, την προστασία των ατομικών δικαιωμάτων, όπως το δικαίωμα στην ελεύθερη μετακίνηση.</a:t>
            </a:r>
          </a:p>
          <a:p>
            <a:r>
              <a:rPr lang="el-GR" sz="1800" b="1" dirty="0">
                <a:solidFill>
                  <a:schemeClr val="tx1"/>
                </a:solidFill>
                <a:latin typeface="Aptos"/>
                <a:ea typeface="+mn-lt"/>
                <a:cs typeface="+mn-lt"/>
              </a:rPr>
              <a:t>Ηθική της Φροντίδας</a:t>
            </a:r>
            <a:r>
              <a:rPr lang="el-GR" sz="1800" dirty="0">
                <a:solidFill>
                  <a:schemeClr val="tx1"/>
                </a:solidFill>
                <a:latin typeface="Aptos"/>
                <a:ea typeface="+mn-lt"/>
                <a:cs typeface="+mn-lt"/>
              </a:rPr>
              <a:t> - Στην περίπτωση της πανδημίας, υπογραμμίζει τη σημασία της αλληλεγγύης, της φροντίδας για τους ευάλωτους πληθυσμούς (όπως οι ηλικιωμένοι και οι </a:t>
            </a:r>
            <a:r>
              <a:rPr lang="el-GR" sz="1800" dirty="0" err="1">
                <a:solidFill>
                  <a:schemeClr val="tx1"/>
                </a:solidFill>
                <a:latin typeface="Aptos"/>
                <a:ea typeface="+mn-lt"/>
                <a:cs typeface="+mn-lt"/>
              </a:rPr>
              <a:t>ανοσοκατεσταλμένοι</a:t>
            </a:r>
            <a:r>
              <a:rPr lang="el-GR" sz="1800" dirty="0">
                <a:solidFill>
                  <a:schemeClr val="tx1"/>
                </a:solidFill>
                <a:latin typeface="Aptos"/>
                <a:ea typeface="+mn-lt"/>
                <a:cs typeface="+mn-lt"/>
              </a:rPr>
              <a:t>) και της λήψης αποφάσεων που δίνουν προτεραιότητα στην ευημερία των ανθρώπων.</a:t>
            </a:r>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3444814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Η Ηθική τότε και τώρα</a:t>
            </a: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4903641" y="763120"/>
            <a:ext cx="6865469" cy="5643940"/>
          </a:xfrm>
        </p:spPr>
        <p:txBody>
          <a:bodyPr vert="horz" lIns="91440" tIns="45720" rIns="91440" bIns="45720" rtlCol="0" anchor="ctr">
            <a:noAutofit/>
          </a:bodyPr>
          <a:lstStyle/>
          <a:p>
            <a:pPr marL="0" indent="0">
              <a:lnSpc>
                <a:spcPct val="100000"/>
              </a:lnSpc>
              <a:spcBef>
                <a:spcPts val="300"/>
              </a:spcBef>
              <a:buNone/>
            </a:pPr>
            <a:r>
              <a:rPr lang="el-GR" sz="1750" dirty="0">
                <a:solidFill>
                  <a:srgbClr val="370E00"/>
                </a:solidFill>
                <a:latin typeface="Aptos"/>
                <a:ea typeface="+mn-lt"/>
                <a:cs typeface="+mn-lt"/>
              </a:rPr>
              <a:t>Η ηθική είναι μια έννοια που εξελίσσεται με την πάροδο του χρόνου, καθώς οι κοινωνίες μεταβάλλονται και οι αξίες τους αλλάζουν. Υπάρχουν πρακτικές που στο παρελθόν θεωρούνταν ανήθικες, ενώ σήμερα γίνονται αποδεκτές ως ηθικά επιτρεπτές ή και επιθυμητές. Ορισμένα παραδείγματα:</a:t>
            </a:r>
            <a:endParaRPr lang="el-GR" sz="1750" dirty="0"/>
          </a:p>
          <a:p>
            <a:pPr indent="0">
              <a:lnSpc>
                <a:spcPct val="100000"/>
              </a:lnSpc>
              <a:spcBef>
                <a:spcPts val="300"/>
              </a:spcBef>
            </a:pPr>
            <a:r>
              <a:rPr lang="el-GR" sz="1750" b="1" dirty="0">
                <a:solidFill>
                  <a:srgbClr val="370E00"/>
                </a:solidFill>
                <a:latin typeface="Aptos"/>
              </a:rPr>
              <a:t>Η Γυναικεία Εκπαίδευση και Εργασία</a:t>
            </a:r>
            <a:r>
              <a:rPr lang="el-GR" sz="1750" dirty="0">
                <a:solidFill>
                  <a:srgbClr val="370E00"/>
                </a:solidFill>
                <a:latin typeface="Aptos"/>
              </a:rPr>
              <a:t> -  Το δικαίωμα των γυναικών στην ίση μεταχείριση και τις ίσες ευκαιρίες.</a:t>
            </a:r>
          </a:p>
          <a:p>
            <a:pPr indent="0">
              <a:lnSpc>
                <a:spcPct val="100000"/>
              </a:lnSpc>
              <a:spcBef>
                <a:spcPts val="300"/>
              </a:spcBef>
            </a:pPr>
            <a:r>
              <a:rPr lang="el-GR" sz="1750" b="1" dirty="0">
                <a:solidFill>
                  <a:srgbClr val="370E00"/>
                </a:solidFill>
                <a:latin typeface="Aptos"/>
              </a:rPr>
              <a:t>Ισότητα στα δικαιώματα των ΛΟΑΤΚΙ+ ατόμων</a:t>
            </a:r>
            <a:r>
              <a:rPr lang="el-GR" sz="1750" dirty="0">
                <a:solidFill>
                  <a:srgbClr val="370E00"/>
                </a:solidFill>
                <a:latin typeface="Aptos"/>
              </a:rPr>
              <a:t>  – Αναγνώριση της ισότητας και του δικαιώματος σε προσωπικές επιλογές.</a:t>
            </a:r>
          </a:p>
          <a:p>
            <a:pPr indent="0">
              <a:lnSpc>
                <a:spcPct val="100000"/>
              </a:lnSpc>
              <a:spcBef>
                <a:spcPts val="300"/>
              </a:spcBef>
            </a:pPr>
            <a:r>
              <a:rPr lang="el-GR" sz="1750" b="1" dirty="0">
                <a:solidFill>
                  <a:srgbClr val="370E00"/>
                </a:solidFill>
                <a:latin typeface="Aptos"/>
              </a:rPr>
              <a:t>Διαζύγιο </a:t>
            </a:r>
            <a:r>
              <a:rPr lang="el-GR" sz="1750" dirty="0">
                <a:solidFill>
                  <a:srgbClr val="370E00"/>
                </a:solidFill>
                <a:latin typeface="Aptos"/>
              </a:rPr>
              <a:t>– Το δικαίωμα στην προσωπική ελευθερία και αυτοδιάθεση.</a:t>
            </a:r>
          </a:p>
          <a:p>
            <a:pPr indent="0">
              <a:lnSpc>
                <a:spcPct val="100000"/>
              </a:lnSpc>
              <a:spcBef>
                <a:spcPts val="300"/>
              </a:spcBef>
            </a:pPr>
            <a:r>
              <a:rPr lang="el-GR" sz="1750" b="1" dirty="0" err="1">
                <a:solidFill>
                  <a:srgbClr val="370E00"/>
                </a:solidFill>
                <a:latin typeface="Aptos"/>
              </a:rPr>
              <a:t>Διαφυλετικοί</a:t>
            </a:r>
            <a:r>
              <a:rPr lang="el-GR" sz="1750" b="1" dirty="0">
                <a:solidFill>
                  <a:srgbClr val="370E00"/>
                </a:solidFill>
                <a:latin typeface="Aptos"/>
              </a:rPr>
              <a:t> Γάμο</a:t>
            </a:r>
            <a:r>
              <a:rPr lang="el-GR" sz="1750" dirty="0">
                <a:solidFill>
                  <a:srgbClr val="370E00"/>
                </a:solidFill>
                <a:latin typeface="Aptos"/>
              </a:rPr>
              <a:t>ι – Κατάργηση των φυλετικών διακρίσεων και προώθηση της ισότητας.</a:t>
            </a:r>
          </a:p>
          <a:p>
            <a:pPr indent="0">
              <a:lnSpc>
                <a:spcPct val="100000"/>
              </a:lnSpc>
              <a:spcBef>
                <a:spcPts val="300"/>
              </a:spcBef>
            </a:pPr>
            <a:r>
              <a:rPr lang="el-GR" sz="1750" b="1" dirty="0">
                <a:solidFill>
                  <a:srgbClr val="370E00"/>
                </a:solidFill>
                <a:latin typeface="Aptos"/>
              </a:rPr>
              <a:t>Τεχνητή Γονιμοποίηση</a:t>
            </a:r>
            <a:r>
              <a:rPr lang="el-GR" sz="1750" dirty="0">
                <a:solidFill>
                  <a:srgbClr val="370E00"/>
                </a:solidFill>
                <a:latin typeface="Aptos"/>
              </a:rPr>
              <a:t> – Εστίαση στην ευημερία των ατόμων και στη δυνατότητά τους να δημιουργήσουν οικογένεια.</a:t>
            </a:r>
          </a:p>
          <a:p>
            <a:pPr indent="0">
              <a:lnSpc>
                <a:spcPct val="100000"/>
              </a:lnSpc>
              <a:spcBef>
                <a:spcPts val="300"/>
              </a:spcBef>
            </a:pPr>
            <a:endParaRPr lang="el-GR" sz="1750" dirty="0">
              <a:solidFill>
                <a:srgbClr val="370E00"/>
              </a:solidFill>
              <a:latin typeface="Aptos"/>
            </a:endParaRPr>
          </a:p>
          <a:p>
            <a:pPr indent="0">
              <a:lnSpc>
                <a:spcPct val="100000"/>
              </a:lnSpc>
              <a:spcBef>
                <a:spcPts val="300"/>
              </a:spcBef>
              <a:buNone/>
            </a:pPr>
            <a:r>
              <a:rPr lang="el-GR" sz="1750" i="1" dirty="0">
                <a:solidFill>
                  <a:srgbClr val="370E00"/>
                </a:solidFill>
                <a:latin typeface="Aptos"/>
              </a:rPr>
              <a:t>Αυτά τα παραδείγματα καταδεικνύουν πώς οι κοινωνίες επαναπροσδιορίζουν τις ηθικές αξίες με βάση την πρόοδο, τις κοινωνικές αλλαγές, και την αυξανόμενη σημασία των ανθρωπίνων δικαιωμάτων και της ισότητας.</a:t>
            </a:r>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Η έννοια της Ηθικής</a:t>
            </a: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4903641" y="763120"/>
            <a:ext cx="6865469" cy="5643940"/>
          </a:xfrm>
        </p:spPr>
        <p:txBody>
          <a:bodyPr vert="horz" lIns="91440" tIns="45720" rIns="91440" bIns="45720" rtlCol="0" anchor="ctr">
            <a:noAutofit/>
          </a:bodyPr>
          <a:lstStyle/>
          <a:p>
            <a:pPr marL="0" indent="0">
              <a:lnSpc>
                <a:spcPct val="100000"/>
              </a:lnSpc>
              <a:spcBef>
                <a:spcPts val="300"/>
              </a:spcBef>
              <a:buNone/>
            </a:pPr>
            <a:r>
              <a:rPr lang="el-GR" sz="1800" dirty="0">
                <a:solidFill>
                  <a:srgbClr val="370E00"/>
                </a:solidFill>
                <a:latin typeface="Aptos"/>
                <a:ea typeface="+mn-lt"/>
                <a:cs typeface="+mn-lt"/>
              </a:rPr>
              <a:t>Η έννοια</a:t>
            </a:r>
            <a:r>
              <a:rPr lang="el-GR" sz="1800" dirty="0">
                <a:solidFill>
                  <a:srgbClr val="370E00"/>
                </a:solidFill>
                <a:latin typeface="Aptos"/>
              </a:rPr>
              <a:t> της ηθικής αναφέρεται στη μελέτη </a:t>
            </a:r>
            <a:r>
              <a:rPr lang="el-GR" sz="1800" dirty="0">
                <a:solidFill>
                  <a:srgbClr val="370E00"/>
                </a:solidFill>
                <a:latin typeface="Aptos"/>
                <a:ea typeface="+mn-lt"/>
                <a:cs typeface="+mn-lt"/>
              </a:rPr>
              <a:t>και </a:t>
            </a:r>
            <a:r>
              <a:rPr lang="el-GR" sz="1800" dirty="0">
                <a:solidFill>
                  <a:srgbClr val="370E00"/>
                </a:solidFill>
                <a:latin typeface="Aptos"/>
              </a:rPr>
              <a:t>την κατανόηση των </a:t>
            </a:r>
            <a:r>
              <a:rPr lang="el-GR" sz="1800" b="1" dirty="0">
                <a:solidFill>
                  <a:srgbClr val="370E00"/>
                </a:solidFill>
                <a:latin typeface="Aptos"/>
              </a:rPr>
              <a:t>αρχών</a:t>
            </a:r>
            <a:r>
              <a:rPr lang="el-GR" sz="1800" dirty="0">
                <a:solidFill>
                  <a:srgbClr val="370E00"/>
                </a:solidFill>
                <a:latin typeface="Aptos"/>
              </a:rPr>
              <a:t> που καθοδηγούν </a:t>
            </a:r>
            <a:r>
              <a:rPr lang="el-GR" sz="1800" dirty="0">
                <a:solidFill>
                  <a:srgbClr val="370E00"/>
                </a:solidFill>
                <a:latin typeface="Aptos"/>
                <a:ea typeface="+mn-lt"/>
                <a:cs typeface="+mn-lt"/>
              </a:rPr>
              <a:t>το </a:t>
            </a:r>
            <a:r>
              <a:rPr lang="el-GR" sz="1800" dirty="0">
                <a:solidFill>
                  <a:srgbClr val="370E00"/>
                </a:solidFill>
                <a:latin typeface="Aptos"/>
              </a:rPr>
              <a:t>τι </a:t>
            </a:r>
            <a:r>
              <a:rPr lang="el-GR" sz="1800" dirty="0">
                <a:solidFill>
                  <a:srgbClr val="370E00"/>
                </a:solidFill>
                <a:latin typeface="Aptos"/>
                <a:ea typeface="+mn-lt"/>
                <a:cs typeface="+mn-lt"/>
              </a:rPr>
              <a:t>είναι </a:t>
            </a:r>
            <a:r>
              <a:rPr lang="el-GR" sz="1800" dirty="0">
                <a:solidFill>
                  <a:srgbClr val="370E00"/>
                </a:solidFill>
                <a:latin typeface="Aptos"/>
              </a:rPr>
              <a:t>σωστό και λάθος, καθώς και στις </a:t>
            </a:r>
            <a:r>
              <a:rPr lang="el-GR" sz="1800" b="1" dirty="0">
                <a:solidFill>
                  <a:srgbClr val="370E00"/>
                </a:solidFill>
                <a:latin typeface="Aptos"/>
              </a:rPr>
              <a:t>αξίες</a:t>
            </a:r>
            <a:r>
              <a:rPr lang="el-GR" sz="1800" i="1" dirty="0">
                <a:solidFill>
                  <a:srgbClr val="370E00"/>
                </a:solidFill>
                <a:latin typeface="Aptos"/>
              </a:rPr>
              <a:t> </a:t>
            </a:r>
            <a:r>
              <a:rPr lang="el-GR" sz="1800" dirty="0">
                <a:solidFill>
                  <a:srgbClr val="370E00"/>
                </a:solidFill>
                <a:latin typeface="Aptos"/>
                <a:ea typeface="+mn-lt"/>
                <a:cs typeface="+mn-lt"/>
              </a:rPr>
              <a:t>που </a:t>
            </a:r>
            <a:r>
              <a:rPr lang="el-GR" sz="1800" dirty="0">
                <a:solidFill>
                  <a:srgbClr val="370E00"/>
                </a:solidFill>
                <a:latin typeface="Aptos"/>
              </a:rPr>
              <a:t>καθορίζουν τη συμπεριφορά των ανθρώπων</a:t>
            </a:r>
            <a:r>
              <a:rPr lang="el-GR" sz="1800" dirty="0">
                <a:solidFill>
                  <a:srgbClr val="370E00"/>
                </a:solidFill>
                <a:latin typeface="Aptos"/>
                <a:ea typeface="+mn-lt"/>
                <a:cs typeface="+mn-lt"/>
              </a:rPr>
              <a:t>. </a:t>
            </a:r>
            <a:r>
              <a:rPr lang="el-GR" sz="1800" dirty="0">
                <a:solidFill>
                  <a:srgbClr val="370E00"/>
                </a:solidFill>
                <a:latin typeface="Aptos"/>
              </a:rPr>
              <a:t>Εξετάζει τις υποχρεώσεις και τις ευθύνες μας ως ατόμων</a:t>
            </a:r>
            <a:r>
              <a:rPr lang="el-GR" sz="1800" dirty="0">
                <a:solidFill>
                  <a:srgbClr val="370E00"/>
                </a:solidFill>
                <a:latin typeface="Aptos"/>
                <a:ea typeface="+mn-lt"/>
                <a:cs typeface="+mn-lt"/>
              </a:rPr>
              <a:t>, και ασχολείται με </a:t>
            </a:r>
            <a:r>
              <a:rPr lang="el-GR" sz="1800" dirty="0">
                <a:solidFill>
                  <a:srgbClr val="370E00"/>
                </a:solidFill>
                <a:latin typeface="Aptos"/>
              </a:rPr>
              <a:t>το πώς πρέπει να ενεργούμε απέναντι στους άλλους και στον εαυτό μας. Επιπλέον, ο όρος ηθική έχει να κάνει µε το πλαίσιο </a:t>
            </a:r>
            <a:r>
              <a:rPr lang="el-GR" sz="1800" dirty="0" err="1">
                <a:solidFill>
                  <a:srgbClr val="370E00"/>
                </a:solidFill>
                <a:latin typeface="Aptos"/>
              </a:rPr>
              <a:t>διαµόρφωσης</a:t>
            </a:r>
            <a:r>
              <a:rPr lang="el-GR" sz="1800" dirty="0">
                <a:solidFill>
                  <a:srgbClr val="370E00"/>
                </a:solidFill>
                <a:latin typeface="Aptos"/>
              </a:rPr>
              <a:t> του τρόπου σκέψης και </a:t>
            </a:r>
            <a:r>
              <a:rPr lang="el-GR" sz="1800" dirty="0" err="1">
                <a:solidFill>
                  <a:srgbClr val="370E00"/>
                </a:solidFill>
                <a:latin typeface="Aptos"/>
              </a:rPr>
              <a:t>συµπεριφοράς</a:t>
            </a:r>
            <a:r>
              <a:rPr lang="el-GR" sz="1800" dirty="0">
                <a:solidFill>
                  <a:srgbClr val="370E00"/>
                </a:solidFill>
                <a:latin typeface="Aptos"/>
              </a:rPr>
              <a:t> µας σε επίπεδο ιδιωτικό και </a:t>
            </a:r>
            <a:r>
              <a:rPr lang="el-GR" sz="1800" dirty="0" err="1">
                <a:solidFill>
                  <a:srgbClr val="370E00"/>
                </a:solidFill>
                <a:latin typeface="Aptos"/>
              </a:rPr>
              <a:t>δηµόσιο</a:t>
            </a:r>
            <a:r>
              <a:rPr lang="el-GR" sz="1800" dirty="0">
                <a:solidFill>
                  <a:srgbClr val="370E00"/>
                </a:solidFill>
                <a:latin typeface="Aptos"/>
              </a:rPr>
              <a:t>, µ</a:t>
            </a:r>
            <a:r>
              <a:rPr lang="el-GR" sz="1800" dirty="0" err="1">
                <a:solidFill>
                  <a:srgbClr val="370E00"/>
                </a:solidFill>
                <a:latin typeface="Aptos"/>
              </a:rPr>
              <a:t>έσα</a:t>
            </a:r>
            <a:r>
              <a:rPr lang="el-GR" sz="1800" dirty="0">
                <a:solidFill>
                  <a:srgbClr val="370E00"/>
                </a:solidFill>
                <a:latin typeface="Aptos"/>
              </a:rPr>
              <a:t> στο πλαίσιο ενός </a:t>
            </a:r>
            <a:r>
              <a:rPr lang="el-GR" sz="1800" dirty="0" err="1">
                <a:solidFill>
                  <a:srgbClr val="370E00"/>
                </a:solidFill>
                <a:latin typeface="Aptos"/>
              </a:rPr>
              <a:t>πράττειν</a:t>
            </a:r>
            <a:r>
              <a:rPr lang="el-GR" sz="1800" dirty="0">
                <a:solidFill>
                  <a:srgbClr val="370E00"/>
                </a:solidFill>
                <a:latin typeface="Aptos"/>
              </a:rPr>
              <a:t> κοινωνικά. </a:t>
            </a:r>
            <a:endParaRPr lang="el-GR" dirty="0">
              <a:solidFill>
                <a:srgbClr val="595959"/>
              </a:solidFill>
              <a:latin typeface="Corbel" panose="020B0503020204020204"/>
            </a:endParaRPr>
          </a:p>
          <a:p>
            <a:pPr marL="0" indent="0">
              <a:lnSpc>
                <a:spcPct val="100000"/>
              </a:lnSpc>
              <a:spcBef>
                <a:spcPts val="300"/>
              </a:spcBef>
              <a:buNone/>
            </a:pPr>
            <a:endParaRPr lang="el-GR" sz="1800" dirty="0">
              <a:solidFill>
                <a:srgbClr val="370E00"/>
              </a:solidFill>
              <a:latin typeface="Aptos"/>
            </a:endParaRPr>
          </a:p>
          <a:p>
            <a:pPr marL="0" indent="0">
              <a:lnSpc>
                <a:spcPct val="100000"/>
              </a:lnSpc>
              <a:spcBef>
                <a:spcPts val="300"/>
              </a:spcBef>
              <a:buNone/>
            </a:pPr>
            <a:r>
              <a:rPr lang="el-GR" sz="1800" dirty="0">
                <a:solidFill>
                  <a:srgbClr val="370E00"/>
                </a:solidFill>
                <a:latin typeface="Aptos"/>
              </a:rPr>
              <a:t>Το </a:t>
            </a:r>
            <a:r>
              <a:rPr lang="el-GR" sz="1800" dirty="0" err="1">
                <a:solidFill>
                  <a:srgbClr val="370E00"/>
                </a:solidFill>
                <a:latin typeface="Aptos"/>
              </a:rPr>
              <a:t>επάγγελµα</a:t>
            </a:r>
            <a:r>
              <a:rPr lang="el-GR" sz="1800" dirty="0">
                <a:solidFill>
                  <a:srgbClr val="370E00"/>
                </a:solidFill>
                <a:latin typeface="Aptos"/>
              </a:rPr>
              <a:t> του </a:t>
            </a:r>
            <a:r>
              <a:rPr lang="el-GR" sz="1800" dirty="0" err="1">
                <a:solidFill>
                  <a:srgbClr val="370E00"/>
                </a:solidFill>
                <a:latin typeface="Aptos"/>
              </a:rPr>
              <a:t>δηµοσιογράφου</a:t>
            </a:r>
            <a:r>
              <a:rPr lang="el-GR" sz="1800" dirty="0">
                <a:solidFill>
                  <a:srgbClr val="370E00"/>
                </a:solidFill>
                <a:latin typeface="Aptos"/>
              </a:rPr>
              <a:t>, όπως και η ηθική που οφείλει να διέπει τη </a:t>
            </a:r>
            <a:r>
              <a:rPr lang="el-GR" sz="1800" dirty="0" err="1">
                <a:solidFill>
                  <a:srgbClr val="370E00"/>
                </a:solidFill>
                <a:latin typeface="Aptos"/>
              </a:rPr>
              <a:t>συµπεριφορά</a:t>
            </a:r>
            <a:r>
              <a:rPr lang="el-GR" sz="1800" dirty="0">
                <a:solidFill>
                  <a:srgbClr val="370E00"/>
                </a:solidFill>
                <a:latin typeface="Aptos"/>
              </a:rPr>
              <a:t> του, επηρεάζονται από τις κοινωνικές αντιλήψεις, την κουλτούρα και το ευρύτερο </a:t>
            </a:r>
            <a:r>
              <a:rPr lang="el-GR" sz="1800" dirty="0" err="1">
                <a:solidFill>
                  <a:srgbClr val="370E00"/>
                </a:solidFill>
                <a:latin typeface="Aptos"/>
              </a:rPr>
              <a:t>πολιτισµικό</a:t>
            </a:r>
            <a:r>
              <a:rPr lang="el-GR" sz="1800" dirty="0">
                <a:solidFill>
                  <a:srgbClr val="370E00"/>
                </a:solidFill>
                <a:latin typeface="Aptos"/>
              </a:rPr>
              <a:t> πλαίσιο (Δεληγιάννη, 2004).</a:t>
            </a:r>
            <a:endParaRPr lang="el-GR" dirty="0"/>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Η έννοια της Δεοντολογίας</a:t>
            </a: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4903641" y="763120"/>
            <a:ext cx="6865469" cy="5643940"/>
          </a:xfrm>
        </p:spPr>
        <p:txBody>
          <a:bodyPr vert="horz" lIns="91440" tIns="45720" rIns="91440" bIns="45720" rtlCol="0" anchor="ctr">
            <a:noAutofit/>
          </a:bodyPr>
          <a:lstStyle/>
          <a:p>
            <a:pPr marL="0" indent="0">
              <a:lnSpc>
                <a:spcPct val="100000"/>
              </a:lnSpc>
              <a:spcBef>
                <a:spcPts val="300"/>
              </a:spcBef>
              <a:buNone/>
            </a:pPr>
            <a:r>
              <a:rPr lang="el-GR" sz="1800" dirty="0">
                <a:solidFill>
                  <a:srgbClr val="370E00"/>
                </a:solidFill>
                <a:latin typeface="Aptos"/>
                <a:ea typeface="+mn-lt"/>
                <a:cs typeface="+mn-lt"/>
              </a:rPr>
              <a:t>Η δεοντολογία (από τη </a:t>
            </a:r>
            <a:r>
              <a:rPr lang="el-GR" sz="1800" dirty="0">
                <a:solidFill>
                  <a:srgbClr val="370E00"/>
                </a:solidFill>
                <a:latin typeface="Aptos"/>
              </a:rPr>
              <a:t>λέξη «δέον», που σημαίνει «</a:t>
            </a:r>
            <a:r>
              <a:rPr lang="el-GR" sz="1800" dirty="0">
                <a:solidFill>
                  <a:srgbClr val="370E00"/>
                </a:solidFill>
                <a:latin typeface="Aptos"/>
                <a:ea typeface="+mn-lt"/>
                <a:cs typeface="+mn-lt"/>
              </a:rPr>
              <a:t>το </a:t>
            </a:r>
            <a:r>
              <a:rPr lang="el-GR" sz="1800" dirty="0">
                <a:solidFill>
                  <a:srgbClr val="370E00"/>
                </a:solidFill>
                <a:latin typeface="Aptos"/>
              </a:rPr>
              <a:t>καθήκον») </a:t>
            </a:r>
            <a:r>
              <a:rPr lang="el-GR" sz="1800" dirty="0">
                <a:solidFill>
                  <a:srgbClr val="370E00"/>
                </a:solidFill>
                <a:latin typeface="Aptos"/>
                <a:ea typeface="+mn-lt"/>
                <a:cs typeface="+mn-lt"/>
              </a:rPr>
              <a:t>είναι</a:t>
            </a:r>
            <a:r>
              <a:rPr lang="el-GR" sz="1800" dirty="0">
                <a:solidFill>
                  <a:srgbClr val="370E00"/>
                </a:solidFill>
                <a:latin typeface="Aptos"/>
              </a:rPr>
              <a:t> η </a:t>
            </a:r>
            <a:r>
              <a:rPr lang="el-GR" sz="1800" u="sng" dirty="0">
                <a:solidFill>
                  <a:srgbClr val="370E00"/>
                </a:solidFill>
                <a:latin typeface="Aptos"/>
              </a:rPr>
              <a:t>πρακτική εφαρμογή ηθικών αρχών και κανόνων στο πλαίσιο επαγγελματικών ή κοινωνικών</a:t>
            </a:r>
            <a:r>
              <a:rPr lang="el-GR" sz="1800" u="sng" dirty="0">
                <a:solidFill>
                  <a:srgbClr val="370E00"/>
                </a:solidFill>
                <a:latin typeface="Aptos"/>
                <a:ea typeface="+mn-lt"/>
                <a:cs typeface="+mn-lt"/>
              </a:rPr>
              <a:t> </a:t>
            </a:r>
            <a:r>
              <a:rPr lang="el-GR" sz="1800" u="sng" dirty="0">
                <a:solidFill>
                  <a:srgbClr val="370E00"/>
                </a:solidFill>
                <a:latin typeface="Aptos"/>
              </a:rPr>
              <a:t>ρόλων</a:t>
            </a:r>
            <a:r>
              <a:rPr lang="el-GR" sz="1800" dirty="0">
                <a:solidFill>
                  <a:srgbClr val="370E00"/>
                </a:solidFill>
                <a:latin typeface="Aptos"/>
              </a:rPr>
              <a:t>. Ειδικότερα, η δεοντολογία αφορά κώδικες συμπεριφοράς </a:t>
            </a:r>
            <a:r>
              <a:rPr lang="el-GR" sz="1800" dirty="0">
                <a:solidFill>
                  <a:srgbClr val="370E00"/>
                </a:solidFill>
                <a:latin typeface="Aptos"/>
                <a:ea typeface="+mn-lt"/>
                <a:cs typeface="+mn-lt"/>
              </a:rPr>
              <a:t>που </a:t>
            </a:r>
            <a:r>
              <a:rPr lang="el-GR" sz="1800" dirty="0">
                <a:solidFill>
                  <a:srgbClr val="370E00"/>
                </a:solidFill>
                <a:latin typeface="Aptos"/>
              </a:rPr>
              <a:t>ρυθμίζουν τη συμπεριφορά των ατόμων</a:t>
            </a:r>
            <a:r>
              <a:rPr lang="el-GR" sz="1800" dirty="0">
                <a:solidFill>
                  <a:srgbClr val="370E00"/>
                </a:solidFill>
                <a:latin typeface="Aptos"/>
                <a:ea typeface="+mn-lt"/>
                <a:cs typeface="+mn-lt"/>
              </a:rPr>
              <a:t> μέσα σε </a:t>
            </a:r>
            <a:r>
              <a:rPr lang="el-GR" sz="1800" dirty="0">
                <a:solidFill>
                  <a:srgbClr val="370E00"/>
                </a:solidFill>
                <a:latin typeface="Aptos"/>
              </a:rPr>
              <a:t>συγκεκριμένα επαγγέλματα ή κοινωνικά πλαίσια, όπως η ιατρική, η δημοσιογραφία</a:t>
            </a:r>
            <a:r>
              <a:rPr lang="el-GR" sz="1800" dirty="0">
                <a:solidFill>
                  <a:srgbClr val="370E00"/>
                </a:solidFill>
                <a:latin typeface="Aptos"/>
                <a:ea typeface="+mn-lt"/>
                <a:cs typeface="+mn-lt"/>
              </a:rPr>
              <a:t>, </a:t>
            </a:r>
            <a:r>
              <a:rPr lang="el-GR" sz="1800" dirty="0">
                <a:solidFill>
                  <a:srgbClr val="370E00"/>
                </a:solidFill>
                <a:latin typeface="Aptos"/>
              </a:rPr>
              <a:t>η δικηγορία κτλ.</a:t>
            </a:r>
            <a:endParaRPr lang="el-GR" dirty="0"/>
          </a:p>
          <a:p>
            <a:pPr marL="0" indent="0">
              <a:lnSpc>
                <a:spcPct val="100000"/>
              </a:lnSpc>
              <a:buNone/>
            </a:pPr>
            <a:r>
              <a:rPr lang="el-GR" sz="1800" dirty="0">
                <a:solidFill>
                  <a:srgbClr val="370E00"/>
                </a:solidFill>
                <a:latin typeface="Aptos"/>
              </a:rPr>
              <a:t>Βασικό πεδίο: Η δεοντολογία αφορά συγκεκριμένα </a:t>
            </a:r>
            <a:r>
              <a:rPr lang="el-GR" sz="1800" b="1" dirty="0">
                <a:solidFill>
                  <a:srgbClr val="370E00"/>
                </a:solidFill>
                <a:latin typeface="Aptos"/>
              </a:rPr>
              <a:t>καθήκοντα</a:t>
            </a:r>
            <a:r>
              <a:rPr lang="el-GR" sz="1800" dirty="0">
                <a:solidFill>
                  <a:srgbClr val="370E00"/>
                </a:solidFill>
                <a:latin typeface="Aptos"/>
              </a:rPr>
              <a:t> και </a:t>
            </a:r>
            <a:r>
              <a:rPr lang="el-GR" sz="1800" b="1" dirty="0">
                <a:solidFill>
                  <a:srgbClr val="370E00"/>
                </a:solidFill>
                <a:latin typeface="Aptos"/>
              </a:rPr>
              <a:t>υποχρεώσεις</a:t>
            </a:r>
            <a:r>
              <a:rPr lang="el-GR" sz="1800" dirty="0">
                <a:solidFill>
                  <a:srgbClr val="370E00"/>
                </a:solidFill>
                <a:latin typeface="Aptos"/>
              </a:rPr>
              <a:t>, που περιγράφονται σε επαγγελματικούς κώδικες δεοντολογίας και έχουν ως στόχο να διασφαλίσουν τη σωστή και δίκαιη λειτουργία του επαγγέλματος.</a:t>
            </a:r>
            <a:endParaRPr lang="el-GR" dirty="0"/>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Διαφορές μεταξύ Ηθικής και Δεοντολογίας</a:t>
            </a:r>
            <a:endParaRPr lang="el-GR" dirty="0">
              <a:solidFill>
                <a:schemeClr val="tx1">
                  <a:lumMod val="85000"/>
                  <a:lumOff val="15000"/>
                </a:schemeClr>
              </a:solidFill>
            </a:endParaRP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4903641" y="763120"/>
            <a:ext cx="6865469" cy="5643940"/>
          </a:xfrm>
        </p:spPr>
        <p:txBody>
          <a:bodyPr vert="horz" lIns="91440" tIns="45720" rIns="91440" bIns="45720" rtlCol="0" anchor="ctr">
            <a:noAutofit/>
          </a:bodyPr>
          <a:lstStyle/>
          <a:p>
            <a:pPr marL="0" indent="0">
              <a:lnSpc>
                <a:spcPct val="100000"/>
              </a:lnSpc>
              <a:buNone/>
            </a:pPr>
            <a:r>
              <a:rPr lang="el-GR" sz="1800" dirty="0">
                <a:solidFill>
                  <a:srgbClr val="370E00"/>
                </a:solidFill>
                <a:latin typeface="Aptos"/>
              </a:rPr>
              <a:t>Πεδίο </a:t>
            </a:r>
            <a:r>
              <a:rPr lang="el-GR" sz="1800" dirty="0">
                <a:solidFill>
                  <a:srgbClr val="370E00"/>
                </a:solidFill>
                <a:latin typeface="Aptos"/>
                <a:ea typeface="+mn-lt"/>
                <a:cs typeface="+mn-lt"/>
              </a:rPr>
              <a:t>εφαρμογής:</a:t>
            </a:r>
            <a:r>
              <a:rPr lang="el-GR" sz="1800" dirty="0">
                <a:solidFill>
                  <a:srgbClr val="370E00"/>
                </a:solidFill>
                <a:latin typeface="Aptos"/>
              </a:rPr>
              <a:t> </a:t>
            </a:r>
            <a:r>
              <a:rPr lang="el-GR" sz="1800" dirty="0">
                <a:solidFill>
                  <a:srgbClr val="370E00"/>
                </a:solidFill>
                <a:latin typeface="Aptos"/>
                <a:ea typeface="+mn-lt"/>
                <a:cs typeface="+mn-lt"/>
              </a:rPr>
              <a:t>Η </a:t>
            </a:r>
            <a:r>
              <a:rPr lang="el-GR" sz="1800" dirty="0">
                <a:solidFill>
                  <a:srgbClr val="370E00"/>
                </a:solidFill>
                <a:latin typeface="Aptos"/>
              </a:rPr>
              <a:t>ηθική ασχολείται με γενικές</a:t>
            </a:r>
            <a:r>
              <a:rPr lang="el-GR" sz="1800" b="1" dirty="0">
                <a:solidFill>
                  <a:srgbClr val="370E00"/>
                </a:solidFill>
                <a:latin typeface="Aptos"/>
              </a:rPr>
              <a:t> αξίες και αρχές</a:t>
            </a:r>
            <a:r>
              <a:rPr lang="el-GR" sz="1800" dirty="0">
                <a:solidFill>
                  <a:srgbClr val="370E00"/>
                </a:solidFill>
                <a:latin typeface="Aptos"/>
              </a:rPr>
              <a:t> συμπεριφοράς, ενώ η </a:t>
            </a:r>
            <a:r>
              <a:rPr lang="el-GR" sz="1800" dirty="0">
                <a:solidFill>
                  <a:srgbClr val="370E00"/>
                </a:solidFill>
                <a:latin typeface="Aptos"/>
                <a:ea typeface="+mn-lt"/>
                <a:cs typeface="+mn-lt"/>
              </a:rPr>
              <a:t>δεοντολογία </a:t>
            </a:r>
            <a:r>
              <a:rPr lang="el-GR" sz="1800" dirty="0">
                <a:solidFill>
                  <a:srgbClr val="370E00"/>
                </a:solidFill>
                <a:latin typeface="Aptos"/>
              </a:rPr>
              <a:t>αφορά </a:t>
            </a:r>
            <a:r>
              <a:rPr lang="el-GR" sz="1800" b="1" dirty="0">
                <a:solidFill>
                  <a:srgbClr val="370E00"/>
                </a:solidFill>
                <a:latin typeface="Aptos"/>
              </a:rPr>
              <a:t>συγκεκριμένους κανόνες</a:t>
            </a:r>
            <a:r>
              <a:rPr lang="el-GR" sz="1800" dirty="0">
                <a:solidFill>
                  <a:srgbClr val="370E00"/>
                </a:solidFill>
                <a:latin typeface="Aptos"/>
              </a:rPr>
              <a:t> </a:t>
            </a:r>
            <a:r>
              <a:rPr lang="el-GR" sz="1800" dirty="0">
                <a:solidFill>
                  <a:srgbClr val="370E00"/>
                </a:solidFill>
                <a:latin typeface="Aptos"/>
                <a:ea typeface="+mn-lt"/>
                <a:cs typeface="+mn-lt"/>
              </a:rPr>
              <a:t>για</a:t>
            </a:r>
            <a:r>
              <a:rPr lang="el-GR" sz="1800" dirty="0">
                <a:solidFill>
                  <a:srgbClr val="370E00"/>
                </a:solidFill>
                <a:latin typeface="Aptos"/>
              </a:rPr>
              <a:t> επαγγελματικά και κοινωνικά πλαίσια.</a:t>
            </a:r>
            <a:endParaRPr lang="el-GR" dirty="0"/>
          </a:p>
          <a:p>
            <a:pPr marL="0" indent="0">
              <a:lnSpc>
                <a:spcPct val="100000"/>
              </a:lnSpc>
              <a:buNone/>
            </a:pPr>
            <a:r>
              <a:rPr lang="el-GR" sz="1800" dirty="0">
                <a:solidFill>
                  <a:srgbClr val="370E00"/>
                </a:solidFill>
                <a:latin typeface="Aptos"/>
              </a:rPr>
              <a:t>Σκοπός: Η ηθική </a:t>
            </a:r>
            <a:r>
              <a:rPr lang="el-GR" sz="1800" dirty="0">
                <a:solidFill>
                  <a:srgbClr val="370E00"/>
                </a:solidFill>
                <a:latin typeface="Aptos"/>
                <a:ea typeface="+mn-lt"/>
                <a:cs typeface="+mn-lt"/>
              </a:rPr>
              <a:t>αναζητά να</a:t>
            </a:r>
            <a:r>
              <a:rPr lang="el-GR" sz="1800" dirty="0">
                <a:solidFill>
                  <a:srgbClr val="370E00"/>
                </a:solidFill>
                <a:latin typeface="Aptos"/>
              </a:rPr>
              <a:t> κατανοήσει το τι συνιστά σωστή </a:t>
            </a:r>
            <a:r>
              <a:rPr lang="el-GR" sz="1800" dirty="0">
                <a:solidFill>
                  <a:srgbClr val="370E00"/>
                </a:solidFill>
                <a:latin typeface="Aptos"/>
                <a:ea typeface="+mn-lt"/>
                <a:cs typeface="+mn-lt"/>
              </a:rPr>
              <a:t>συμπεριφορά </a:t>
            </a:r>
            <a:r>
              <a:rPr lang="el-GR" sz="1800" dirty="0">
                <a:solidFill>
                  <a:srgbClr val="370E00"/>
                </a:solidFill>
                <a:latin typeface="Aptos"/>
              </a:rPr>
              <a:t>σε γενικό επίπεδο, ενώ η δεοντολογία στοχεύει να ρυθμίσει τη συμπεριφορά των επαγγελματιών με συγκεκριμένες κατευθυντήριες γραμμές.</a:t>
            </a:r>
            <a:endParaRPr lang="el-GR" dirty="0"/>
          </a:p>
          <a:p>
            <a:pPr marL="0" indent="0">
              <a:lnSpc>
                <a:spcPct val="100000"/>
              </a:lnSpc>
              <a:buNone/>
            </a:pPr>
            <a:r>
              <a:rPr lang="el-GR" sz="1800" dirty="0">
                <a:solidFill>
                  <a:srgbClr val="370E00"/>
                </a:solidFill>
                <a:latin typeface="Aptos"/>
              </a:rPr>
              <a:t>Ευελιξία: Η ηθική είναι πιο φιλοσοφική και ανοιχτή σε ερμηνείες, ενώ η δεοντολογία είναι συνήθως δεσμευτική και σαφώς καθορισμένη από κώδικες και νόμους.</a:t>
            </a:r>
            <a:endParaRPr lang="el-GR" dirty="0"/>
          </a:p>
          <a:p>
            <a:pPr marL="0" indent="0">
              <a:lnSpc>
                <a:spcPct val="100000"/>
              </a:lnSpc>
              <a:buNone/>
            </a:pPr>
            <a:endParaRPr lang="el-GR" sz="1800" dirty="0">
              <a:solidFill>
                <a:srgbClr val="370E00"/>
              </a:solidFill>
              <a:latin typeface="Aptos"/>
            </a:endParaRPr>
          </a:p>
          <a:p>
            <a:pPr marL="0" indent="0">
              <a:lnSpc>
                <a:spcPct val="100000"/>
              </a:lnSpc>
              <a:spcBef>
                <a:spcPts val="300"/>
              </a:spcBef>
              <a:buNone/>
            </a:pPr>
            <a:r>
              <a:rPr lang="el-GR" sz="1800" dirty="0">
                <a:solidFill>
                  <a:srgbClr val="370E00"/>
                </a:solidFill>
                <a:latin typeface="Aptos"/>
              </a:rPr>
              <a:t>Επομένως, η ηθική αναφέρεται στην ευρύτερη ηθική φιλοσοφία, ενώ η δεοντολογία είναι πιο πρακτική και αφορά την τήρηση κανόνων στο πλαίσιο ενός επαγγέλματος ή ρόλου.</a:t>
            </a:r>
            <a:endParaRPr lang="el-GR" dirty="0"/>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8928" y="629267"/>
            <a:ext cx="4979711" cy="1006493"/>
          </a:xfrm>
        </p:spPr>
        <p:txBody>
          <a:bodyPr vert="horz" lIns="91440" tIns="45720" rIns="91440" bIns="45720" rtlCol="0" anchor="ctr">
            <a:normAutofit fontScale="90000"/>
          </a:bodyPr>
          <a:lstStyle/>
          <a:p>
            <a:pPr algn="ctr"/>
            <a:r>
              <a:rPr lang="el-GR" sz="3700" dirty="0">
                <a:latin typeface="Aptos" panose="020B0004020202020204" pitchFamily="34" charset="0"/>
              </a:rPr>
              <a:t>Παραπληροφόρηση (</a:t>
            </a:r>
            <a:r>
              <a:rPr lang="en-US" sz="3700" dirty="0">
                <a:latin typeface="Aptos" panose="020B0004020202020204" pitchFamily="34" charset="0"/>
              </a:rPr>
              <a:t>Misinformation)</a:t>
            </a:r>
            <a:endParaRPr lang="en-US" sz="3700" kern="1200" dirty="0">
              <a:solidFill>
                <a:schemeClr val="tx1"/>
              </a:solidFill>
              <a:latin typeface="Aptos" panose="020B0004020202020204" pitchFamily="34" charset="0"/>
            </a:endParaRPr>
          </a:p>
        </p:txBody>
      </p:sp>
      <p:sp>
        <p:nvSpPr>
          <p:cNvPr id="4" name="Θέση περιεχομένου 3"/>
          <p:cNvSpPr>
            <a:spLocks noGrp="1"/>
          </p:cNvSpPr>
          <p:nvPr>
            <p:ph sz="half" idx="1"/>
          </p:nvPr>
        </p:nvSpPr>
        <p:spPr>
          <a:xfrm>
            <a:off x="193040" y="1676400"/>
            <a:ext cx="5669280" cy="4582160"/>
          </a:xfrm>
        </p:spPr>
        <p:txBody>
          <a:bodyPr vert="horz" lIns="91440" tIns="45720" rIns="91440" bIns="45720" rtlCol="0">
            <a:noAutofit/>
          </a:bodyPr>
          <a:lstStyle/>
          <a:p>
            <a:pPr marL="0" indent="0" algn="ctr">
              <a:lnSpc>
                <a:spcPct val="160000"/>
              </a:lnSpc>
              <a:buNone/>
            </a:pPr>
            <a:endParaRPr lang="el-GR" sz="2100" dirty="0">
              <a:latin typeface="Candara" panose="020E0502030303020204" pitchFamily="34" charset="0"/>
            </a:endParaRPr>
          </a:p>
          <a:p>
            <a:pPr marL="0" indent="0" algn="ctr">
              <a:lnSpc>
                <a:spcPct val="160000"/>
              </a:lnSpc>
              <a:buNone/>
            </a:pPr>
            <a:r>
              <a:rPr lang="el-GR" sz="2400" dirty="0">
                <a:latin typeface="Aptos" panose="020B0004020202020204" pitchFamily="34" charset="0"/>
              </a:rPr>
              <a:t>Η δημοσίευση, αναπαραγωγή και μετάδοση διαφόρων ψευδών, αναληθών ή παραποιημένων πληροφοριών μέσω των ΜΜΕ, του Διαδικτύου και των Μέσων Κοινωνικής Δικτύωσης (ΜΚΔ).</a:t>
            </a:r>
            <a:endParaRPr lang="en-US" sz="2400" dirty="0">
              <a:latin typeface="Aptos" panose="020B0004020202020204" pitchFamily="34" charset="0"/>
            </a:endParaRPr>
          </a:p>
        </p:txBody>
      </p:sp>
      <p:sp>
        <p:nvSpPr>
          <p:cNvPr id="26" name="Rectangle 21"/>
          <p:cNvSpPr>
            <a:spLocks noGrp="1" noRot="1" noChangeAspect="1" noMove="1" noResize="1" noEditPoints="1" noAdjustHandles="1" noChangeArrowheads="1" noChangeShapeType="1" noTextEdit="1"/>
          </p:cNvSpPr>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9"/>
          <p:cNvSpPr>
            <a:spLocks noGrp="1" noRot="1" noChangeAspect="1" noMove="1" noResize="1" noEditPoints="1" noAdjustHandles="1" noChangeArrowheads="1" noChangeShapeType="1" noTextEdit="1"/>
          </p:cNvSpPr>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Θέση περιεχομένου 7"/>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4022" b="4022"/>
          <a:stretch>
            <a:fillRect/>
          </a:stretch>
        </p:blipFill>
        <p:spPr>
          <a:xfrm>
            <a:off x="6904709" y="1905013"/>
            <a:ext cx="4475531" cy="3044727"/>
          </a:xfrm>
          <a:prstGeom prst="rect">
            <a:avLst/>
          </a:prstGeom>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9C1B145-1D69-C2BB-2A09-CCC68E4FEB5E}"/>
              </a:ext>
            </a:extLst>
          </p:cNvPr>
          <p:cNvSpPr>
            <a:spLocks noGrp="1"/>
          </p:cNvSpPr>
          <p:nvPr>
            <p:ph type="title"/>
          </p:nvPr>
        </p:nvSpPr>
        <p:spPr/>
        <p:txBody>
          <a:bodyPr>
            <a:normAutofit/>
          </a:bodyPr>
          <a:lstStyle/>
          <a:p>
            <a:pPr>
              <a:lnSpc>
                <a:spcPct val="150000"/>
              </a:lnSpc>
            </a:pPr>
            <a:r>
              <a:rPr lang="el-GR" sz="3000" dirty="0">
                <a:latin typeface="Aptos" panose="020B0004020202020204" pitchFamily="34" charset="0"/>
              </a:rPr>
              <a:t>Σενάριο: Διαφθορά και Δημοσιογραφικό Δίλημμα</a:t>
            </a:r>
            <a:endParaRPr lang="en-US" sz="3000" dirty="0">
              <a:latin typeface="Aptos" panose="020B0004020202020204" pitchFamily="34" charset="0"/>
            </a:endParaRPr>
          </a:p>
        </p:txBody>
      </p:sp>
      <p:sp>
        <p:nvSpPr>
          <p:cNvPr id="3" name="Θέση περιεχομένου 2">
            <a:extLst>
              <a:ext uri="{FF2B5EF4-FFF2-40B4-BE49-F238E27FC236}">
                <a16:creationId xmlns:a16="http://schemas.microsoft.com/office/drawing/2014/main" id="{2B447246-4154-58B8-4599-6222CC7FB1C7}"/>
              </a:ext>
            </a:extLst>
          </p:cNvPr>
          <p:cNvSpPr>
            <a:spLocks noGrp="1"/>
          </p:cNvSpPr>
          <p:nvPr>
            <p:ph idx="1"/>
          </p:nvPr>
        </p:nvSpPr>
        <p:spPr/>
        <p:txBody>
          <a:bodyPr/>
          <a:lstStyle/>
          <a:p>
            <a:pPr marL="0" indent="0">
              <a:lnSpc>
                <a:spcPct val="150000"/>
              </a:lnSpc>
              <a:buNone/>
            </a:pPr>
            <a:r>
              <a:rPr lang="el-GR" dirty="0">
                <a:solidFill>
                  <a:schemeClr val="tx1"/>
                </a:solidFill>
                <a:latin typeface="Aptos" panose="020B0004020202020204" pitchFamily="34" charset="0"/>
              </a:rPr>
              <a:t>Ένας δημοσιογράφος έχει αποκτήσει αποδεικτικά στοιχεία για εμπλοκή κυβερνητικών στελεχών σε σκάνδαλο διαφθοράς. Η δημοσίευση της είδησης ενδέχεται να προκαλέσει έντονες πολιτικές και κοινωνικές αναταραχές και να θέσει σε κίνδυνο τη ζωή ανθρώπων που σχετίζονται με το σκάνδαλο αλλά και τη θέση του δημοσιογράφου. Συζητήστε τα παραπάνω υπό το φως των διαφορετικών θεωριών. </a:t>
            </a:r>
            <a:endParaRPr lang="en-US" dirty="0">
              <a:solidFill>
                <a:schemeClr val="tx1"/>
              </a:solidFill>
              <a:latin typeface="Aptos" panose="020B0004020202020204" pitchFamily="34" charset="0"/>
            </a:endParaRPr>
          </a:p>
        </p:txBody>
      </p:sp>
    </p:spTree>
    <p:extLst>
      <p:ext uri="{BB962C8B-B14F-4D97-AF65-F5344CB8AC3E}">
        <p14:creationId xmlns:p14="http://schemas.microsoft.com/office/powerpoint/2010/main" val="257306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DEF534-90B4-9EBA-D83C-B4218C3C2A5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1E0BD40-ADB8-7017-0A9E-495E6D75EDE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535E3395-299B-F558-1A26-05570E5BACA4}"/>
              </a:ext>
            </a:extLst>
          </p:cNvPr>
          <p:cNvSpPr>
            <a:spLocks noGrp="1"/>
          </p:cNvSpPr>
          <p:nvPr>
            <p:ph type="title"/>
          </p:nvPr>
        </p:nvSpPr>
        <p:spPr>
          <a:xfrm>
            <a:off x="1539116" y="864108"/>
            <a:ext cx="3073914" cy="5120639"/>
          </a:xfrm>
        </p:spPr>
        <p:txBody>
          <a:bodyPr>
            <a:normAutofit/>
          </a:bodyPr>
          <a:lstStyle/>
          <a:p>
            <a:pPr algn="r">
              <a:lnSpc>
                <a:spcPct val="100000"/>
              </a:lnSpc>
            </a:pPr>
            <a:r>
              <a:rPr kumimoji="0" lang="el-GR" sz="3000" b="0" i="0" u="none" strike="noStrike" kern="1200" cap="none" spc="-60" normalizeH="0" baseline="0" noProof="0" dirty="0">
                <a:ln>
                  <a:noFill/>
                </a:ln>
                <a:solidFill>
                  <a:schemeClr val="tx1"/>
                </a:solidFill>
                <a:effectLst/>
                <a:uLnTx/>
                <a:uFillTx/>
                <a:latin typeface="Aptos" panose="020B0004020202020204" pitchFamily="34" charset="0"/>
                <a:ea typeface="+mj-ea"/>
                <a:cs typeface="+mj-cs"/>
              </a:rPr>
              <a:t>Σενάριο: Διαφθορά και Δημοσιογραφικό Δίλημμα</a:t>
            </a:r>
            <a:endParaRPr lang="el-GR" dirty="0">
              <a:solidFill>
                <a:schemeClr val="tx1"/>
              </a:solidFill>
            </a:endParaRPr>
          </a:p>
        </p:txBody>
      </p:sp>
      <p:sp>
        <p:nvSpPr>
          <p:cNvPr id="10" name="Rectangle 9">
            <a:extLst>
              <a:ext uri="{FF2B5EF4-FFF2-40B4-BE49-F238E27FC236}">
                <a16:creationId xmlns:a16="http://schemas.microsoft.com/office/drawing/2014/main" id="{FC8E8F9A-5764-826C-8D03-50407E637018}"/>
              </a:ext>
            </a:extLst>
          </p:cNvPr>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7DC9931E-F0B5-CBCC-0679-0FF1A5FB7C91}"/>
              </a:ext>
            </a:extLst>
          </p:cNvPr>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4E16F81B-6449-993D-0CEF-0A0141B47ACF}"/>
              </a:ext>
            </a:extLst>
          </p:cNvPr>
          <p:cNvSpPr>
            <a:spLocks noGrp="1"/>
          </p:cNvSpPr>
          <p:nvPr>
            <p:ph idx="1"/>
          </p:nvPr>
        </p:nvSpPr>
        <p:spPr>
          <a:xfrm>
            <a:off x="4949361" y="753976"/>
            <a:ext cx="6865469" cy="5643940"/>
          </a:xfrm>
        </p:spPr>
        <p:txBody>
          <a:bodyPr vert="horz" lIns="91440" tIns="45720" rIns="91440" bIns="45720" rtlCol="0" anchor="ctr">
            <a:noAutofit/>
          </a:bodyPr>
          <a:lstStyle/>
          <a:p>
            <a:pPr marL="0" indent="0">
              <a:lnSpc>
                <a:spcPct val="100000"/>
              </a:lnSpc>
              <a:spcBef>
                <a:spcPts val="600"/>
              </a:spcBef>
              <a:buNone/>
            </a:pPr>
            <a:r>
              <a:rPr lang="el-GR" sz="1800" dirty="0" err="1">
                <a:solidFill>
                  <a:schemeClr val="tx1"/>
                </a:solidFill>
                <a:latin typeface="Aptos"/>
              </a:rPr>
              <a:t>Αρεταϊκή</a:t>
            </a:r>
            <a:r>
              <a:rPr lang="el-GR" sz="1800" dirty="0">
                <a:solidFill>
                  <a:schemeClr val="tx1"/>
                </a:solidFill>
                <a:latin typeface="Aptos"/>
              </a:rPr>
              <a:t> ηθική (</a:t>
            </a:r>
            <a:r>
              <a:rPr lang="el-GR" sz="1800" dirty="0" err="1">
                <a:solidFill>
                  <a:schemeClr val="tx1"/>
                </a:solidFill>
                <a:latin typeface="Aptos"/>
              </a:rPr>
              <a:t>Virtue</a:t>
            </a:r>
            <a:r>
              <a:rPr lang="el-GR" sz="1800" dirty="0">
                <a:solidFill>
                  <a:schemeClr val="tx1"/>
                </a:solidFill>
                <a:latin typeface="Aptos"/>
              </a:rPr>
              <a:t> </a:t>
            </a:r>
            <a:r>
              <a:rPr lang="el-GR" sz="1800" dirty="0" err="1">
                <a:solidFill>
                  <a:schemeClr val="tx1"/>
                </a:solidFill>
                <a:latin typeface="Aptos"/>
              </a:rPr>
              <a:t>Ethics</a:t>
            </a:r>
            <a:r>
              <a:rPr lang="el-GR" sz="1800" dirty="0">
                <a:solidFill>
                  <a:schemeClr val="tx1"/>
                </a:solidFill>
                <a:latin typeface="Aptos"/>
              </a:rPr>
              <a:t>): Σχετίζεται με τις ατομικές αρετές του δημοσιογράφου (ακεραιότητα, εντιμότητα, γενναιότητα κτλ.).</a:t>
            </a:r>
          </a:p>
          <a:p>
            <a:pPr marL="0" indent="0">
              <a:lnSpc>
                <a:spcPct val="100000"/>
              </a:lnSpc>
              <a:spcBef>
                <a:spcPts val="600"/>
              </a:spcBef>
              <a:buNone/>
            </a:pPr>
            <a:r>
              <a:rPr lang="el-GR" sz="1800" b="1" dirty="0">
                <a:solidFill>
                  <a:schemeClr val="tx1"/>
                </a:solidFill>
                <a:latin typeface="Aptos"/>
              </a:rPr>
              <a:t>Δεοντολογική ηθική </a:t>
            </a:r>
            <a:r>
              <a:rPr lang="el-GR" sz="1800" dirty="0">
                <a:solidFill>
                  <a:schemeClr val="tx1"/>
                </a:solidFill>
                <a:latin typeface="Aptos"/>
              </a:rPr>
              <a:t>(</a:t>
            </a:r>
            <a:r>
              <a:rPr lang="el-GR" sz="1800" dirty="0" err="1">
                <a:solidFill>
                  <a:schemeClr val="tx1"/>
                </a:solidFill>
                <a:latin typeface="Aptos"/>
              </a:rPr>
              <a:t>Deontological</a:t>
            </a:r>
            <a:r>
              <a:rPr lang="el-GR" sz="1800" dirty="0">
                <a:solidFill>
                  <a:schemeClr val="tx1"/>
                </a:solidFill>
                <a:latin typeface="Aptos"/>
              </a:rPr>
              <a:t> </a:t>
            </a:r>
            <a:r>
              <a:rPr lang="el-GR" sz="1800" dirty="0" err="1">
                <a:solidFill>
                  <a:schemeClr val="tx1"/>
                </a:solidFill>
                <a:latin typeface="Aptos"/>
              </a:rPr>
              <a:t>Ethics</a:t>
            </a:r>
            <a:r>
              <a:rPr lang="el-GR" sz="1800" dirty="0">
                <a:solidFill>
                  <a:schemeClr val="tx1"/>
                </a:solidFill>
                <a:latin typeface="Aptos"/>
              </a:rPr>
              <a:t>): Ο δημοσιογράφος οφείλει, σύμφωνα με τους δημοσιογραφικούς κανόνες δεοντολογίας, να αποκαλύψει την αλήθεια. Οφείλει, επίσης, σύμφωνα με τους κανόνες να προστατεύσει τις πηγές του.</a:t>
            </a:r>
          </a:p>
          <a:p>
            <a:pPr marL="0" indent="0">
              <a:lnSpc>
                <a:spcPct val="100000"/>
              </a:lnSpc>
              <a:spcBef>
                <a:spcPts val="600"/>
              </a:spcBef>
              <a:buNone/>
            </a:pPr>
            <a:r>
              <a:rPr lang="el-GR" sz="1800" dirty="0" err="1">
                <a:solidFill>
                  <a:schemeClr val="tx1"/>
                </a:solidFill>
                <a:latin typeface="Aptos"/>
              </a:rPr>
              <a:t>Συνεπειοκρατική</a:t>
            </a:r>
            <a:r>
              <a:rPr lang="el-GR" sz="1800" dirty="0">
                <a:solidFill>
                  <a:schemeClr val="tx1"/>
                </a:solidFill>
                <a:latin typeface="Aptos"/>
              </a:rPr>
              <a:t> ηθική (</a:t>
            </a:r>
            <a:r>
              <a:rPr lang="el-GR" sz="1800" dirty="0" err="1">
                <a:solidFill>
                  <a:schemeClr val="tx1"/>
                </a:solidFill>
                <a:latin typeface="Aptos"/>
              </a:rPr>
              <a:t>Consequentialist</a:t>
            </a:r>
            <a:r>
              <a:rPr lang="el-GR" sz="1800" dirty="0">
                <a:solidFill>
                  <a:schemeClr val="tx1"/>
                </a:solidFill>
                <a:latin typeface="Aptos"/>
              </a:rPr>
              <a:t> </a:t>
            </a:r>
            <a:r>
              <a:rPr lang="el-GR" sz="1800" dirty="0" err="1">
                <a:solidFill>
                  <a:schemeClr val="tx1"/>
                </a:solidFill>
                <a:latin typeface="Aptos"/>
              </a:rPr>
              <a:t>Ethics</a:t>
            </a:r>
            <a:r>
              <a:rPr lang="el-GR" sz="1800" dirty="0">
                <a:solidFill>
                  <a:schemeClr val="tx1"/>
                </a:solidFill>
                <a:latin typeface="Aptos"/>
              </a:rPr>
              <a:t>): Εξετάζει αν τα οφέλη (δημόσιο συμφέρον, αποκάλυψη της αλήθειας, λογοδοσία) υπερτερούν των αρνητικών επιπτώσεων (κοινωνικές αναταραχές).</a:t>
            </a:r>
          </a:p>
          <a:p>
            <a:pPr marL="0" indent="0">
              <a:lnSpc>
                <a:spcPct val="100000"/>
              </a:lnSpc>
              <a:spcBef>
                <a:spcPts val="600"/>
              </a:spcBef>
              <a:buNone/>
            </a:pPr>
            <a:r>
              <a:rPr lang="el-GR" sz="1800" dirty="0">
                <a:solidFill>
                  <a:schemeClr val="tx1"/>
                </a:solidFill>
                <a:latin typeface="Aptos"/>
              </a:rPr>
              <a:t>Ηθική του κοινωνικού συμβολαίου (Social </a:t>
            </a:r>
            <a:r>
              <a:rPr lang="el-GR" sz="1800" dirty="0" err="1">
                <a:solidFill>
                  <a:schemeClr val="tx1"/>
                </a:solidFill>
                <a:latin typeface="Aptos"/>
              </a:rPr>
              <a:t>Contract</a:t>
            </a:r>
            <a:r>
              <a:rPr lang="el-GR" sz="1800" dirty="0">
                <a:solidFill>
                  <a:schemeClr val="tx1"/>
                </a:solidFill>
                <a:latin typeface="Aptos"/>
              </a:rPr>
              <a:t> </a:t>
            </a:r>
            <a:r>
              <a:rPr lang="el-GR" sz="1800" dirty="0" err="1">
                <a:solidFill>
                  <a:schemeClr val="tx1"/>
                </a:solidFill>
                <a:latin typeface="Aptos"/>
              </a:rPr>
              <a:t>Ethics</a:t>
            </a:r>
            <a:r>
              <a:rPr lang="el-GR" sz="1800" dirty="0">
                <a:solidFill>
                  <a:schemeClr val="tx1"/>
                </a:solidFill>
                <a:latin typeface="Aptos"/>
              </a:rPr>
              <a:t>): Ο δημοσιογράφος λειτουργεί βάσει της άτυπης συμφωνίας με το κοινό, που απαιτεί διαφάνεια και δικαιοσύνη. Επιδιώκει να διατηρήσει την εμπιστοσύνη του κοινού.</a:t>
            </a:r>
          </a:p>
          <a:p>
            <a:pPr marL="0" indent="0">
              <a:lnSpc>
                <a:spcPct val="100000"/>
              </a:lnSpc>
              <a:spcBef>
                <a:spcPts val="600"/>
              </a:spcBef>
              <a:buNone/>
            </a:pPr>
            <a:r>
              <a:rPr lang="el-GR" sz="1800" dirty="0">
                <a:solidFill>
                  <a:schemeClr val="tx1"/>
                </a:solidFill>
                <a:latin typeface="Aptos"/>
              </a:rPr>
              <a:t>Ηθική των δικαιωμάτων (Rights </a:t>
            </a:r>
            <a:r>
              <a:rPr lang="el-GR" sz="1800" dirty="0" err="1">
                <a:solidFill>
                  <a:schemeClr val="tx1"/>
                </a:solidFill>
                <a:latin typeface="Aptos"/>
              </a:rPr>
              <a:t>Ethics</a:t>
            </a:r>
            <a:r>
              <a:rPr lang="el-GR" sz="1800" dirty="0">
                <a:solidFill>
                  <a:schemeClr val="tx1"/>
                </a:solidFill>
                <a:latin typeface="Aptos"/>
              </a:rPr>
              <a:t>): Λαμβάνει υπόψη το δικαίωμα του κοινού στην ενημέρωση, αλλά και το δικαίωμα των πηγών στην </a:t>
            </a:r>
            <a:r>
              <a:rPr lang="el-GR" sz="1800" dirty="0" err="1">
                <a:solidFill>
                  <a:schemeClr val="tx1"/>
                </a:solidFill>
                <a:latin typeface="Aptos"/>
              </a:rPr>
              <a:t>ιδιωτικότητα</a:t>
            </a:r>
            <a:r>
              <a:rPr lang="el-GR" sz="1800" dirty="0">
                <a:solidFill>
                  <a:schemeClr val="tx1"/>
                </a:solidFill>
                <a:latin typeface="Aptos"/>
              </a:rPr>
              <a:t> και την ασφάλεια.</a:t>
            </a:r>
          </a:p>
          <a:p>
            <a:pPr marL="0" indent="0">
              <a:lnSpc>
                <a:spcPct val="100000"/>
              </a:lnSpc>
              <a:spcBef>
                <a:spcPts val="600"/>
              </a:spcBef>
              <a:buNone/>
            </a:pPr>
            <a:r>
              <a:rPr lang="el-GR" sz="1800" dirty="0">
                <a:solidFill>
                  <a:schemeClr val="tx1"/>
                </a:solidFill>
                <a:latin typeface="Aptos"/>
              </a:rPr>
              <a:t>Ηθική της φροντίδας (</a:t>
            </a:r>
            <a:r>
              <a:rPr lang="el-GR" sz="1800" dirty="0" err="1">
                <a:solidFill>
                  <a:schemeClr val="tx1"/>
                </a:solidFill>
                <a:latin typeface="Aptos"/>
              </a:rPr>
              <a:t>Ethics</a:t>
            </a:r>
            <a:r>
              <a:rPr lang="el-GR" sz="1800" dirty="0">
                <a:solidFill>
                  <a:schemeClr val="tx1"/>
                </a:solidFill>
                <a:latin typeface="Aptos"/>
              </a:rPr>
              <a:t> of </a:t>
            </a:r>
            <a:r>
              <a:rPr lang="el-GR" sz="1800" dirty="0" err="1">
                <a:solidFill>
                  <a:schemeClr val="tx1"/>
                </a:solidFill>
                <a:latin typeface="Aptos"/>
              </a:rPr>
              <a:t>Care</a:t>
            </a:r>
            <a:r>
              <a:rPr lang="el-GR" sz="1800" dirty="0">
                <a:solidFill>
                  <a:schemeClr val="tx1"/>
                </a:solidFill>
                <a:latin typeface="Aptos"/>
              </a:rPr>
              <a:t>): Εξετάζει την ευθύνη του προς τους ανθρώπους που επηρεάζονται από την είδηση, όπως π.χ., οι οικογένειες των κατηγορουμένων.</a:t>
            </a:r>
          </a:p>
        </p:txBody>
      </p:sp>
      <p:sp>
        <p:nvSpPr>
          <p:cNvPr id="14" name="Rectangle 13">
            <a:extLst>
              <a:ext uri="{FF2B5EF4-FFF2-40B4-BE49-F238E27FC236}">
                <a16:creationId xmlns:a16="http://schemas.microsoft.com/office/drawing/2014/main" id="{D154D913-EB3B-9D71-6E6A-24ECB967F1CF}"/>
              </a:ext>
            </a:extLst>
          </p:cNvPr>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3156569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E99075-BEF5-64B8-53E2-5F32A78BED0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84948D-BBE5-984D-5A17-5881293F6E97}"/>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B9FAEAF7-7FC6-D84C-F80B-D9F375D234F6}"/>
              </a:ext>
            </a:extLst>
          </p:cNvPr>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solidFill>
                <a:latin typeface="Aptos"/>
              </a:rPr>
              <a:t>Κώδικας </a:t>
            </a:r>
            <a:r>
              <a:rPr lang="el-GR" sz="2800" dirty="0" err="1">
                <a:solidFill>
                  <a:schemeClr val="tx1"/>
                </a:solidFill>
                <a:latin typeface="Aptos"/>
              </a:rPr>
              <a:t>Δηµοσιογραφικής</a:t>
            </a:r>
            <a:r>
              <a:rPr lang="el-GR" sz="2800" dirty="0">
                <a:solidFill>
                  <a:schemeClr val="tx1"/>
                </a:solidFill>
                <a:latin typeface="Aptos"/>
              </a:rPr>
              <a:t> Δεοντολογίας</a:t>
            </a:r>
            <a:endParaRPr lang="el-GR" dirty="0">
              <a:solidFill>
                <a:schemeClr val="tx1"/>
              </a:solidFill>
            </a:endParaRPr>
          </a:p>
        </p:txBody>
      </p:sp>
      <p:sp>
        <p:nvSpPr>
          <p:cNvPr id="10" name="Rectangle 9">
            <a:extLst>
              <a:ext uri="{FF2B5EF4-FFF2-40B4-BE49-F238E27FC236}">
                <a16:creationId xmlns:a16="http://schemas.microsoft.com/office/drawing/2014/main" id="{E597788C-A448-2958-968E-58633846C574}"/>
              </a:ext>
            </a:extLst>
          </p:cNvPr>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539745D8-F1BF-ACDE-4637-9624FB957113}"/>
              </a:ext>
            </a:extLst>
          </p:cNvPr>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673FB04E-38EB-BC10-964B-5F966B456C73}"/>
              </a:ext>
            </a:extLst>
          </p:cNvPr>
          <p:cNvSpPr>
            <a:spLocks noGrp="1"/>
          </p:cNvSpPr>
          <p:nvPr>
            <p:ph idx="1"/>
          </p:nvPr>
        </p:nvSpPr>
        <p:spPr>
          <a:xfrm>
            <a:off x="4903641" y="763120"/>
            <a:ext cx="6865469" cy="5643940"/>
          </a:xfrm>
        </p:spPr>
        <p:txBody>
          <a:bodyPr vert="horz" lIns="91440" tIns="45720" rIns="91440" bIns="45720" rtlCol="0" anchor="ctr">
            <a:noAutofit/>
          </a:bodyPr>
          <a:lstStyle/>
          <a:p>
            <a:pPr marL="0" indent="0">
              <a:lnSpc>
                <a:spcPct val="100000"/>
              </a:lnSpc>
              <a:buNone/>
            </a:pPr>
            <a:r>
              <a:rPr lang="el-GR" dirty="0">
                <a:solidFill>
                  <a:schemeClr val="tx1"/>
                </a:solidFill>
                <a:latin typeface="Aptos"/>
              </a:rPr>
              <a:t>Ο Κώδικας </a:t>
            </a:r>
            <a:r>
              <a:rPr lang="el-GR" dirty="0" err="1">
                <a:solidFill>
                  <a:schemeClr val="tx1"/>
                </a:solidFill>
                <a:latin typeface="Aptos"/>
              </a:rPr>
              <a:t>Δηµοσιογραφικής</a:t>
            </a:r>
            <a:r>
              <a:rPr lang="el-GR" dirty="0">
                <a:solidFill>
                  <a:schemeClr val="tx1"/>
                </a:solidFill>
                <a:latin typeface="Aptos"/>
              </a:rPr>
              <a:t> Δεοντολογίας είναι ένα </a:t>
            </a:r>
            <a:r>
              <a:rPr lang="el-GR" b="1" dirty="0">
                <a:solidFill>
                  <a:schemeClr val="tx1"/>
                </a:solidFill>
                <a:latin typeface="Aptos"/>
              </a:rPr>
              <a:t>σύνολο κανόνων</a:t>
            </a:r>
            <a:r>
              <a:rPr lang="el-GR" dirty="0">
                <a:solidFill>
                  <a:schemeClr val="tx1"/>
                </a:solidFill>
                <a:latin typeface="Aptos"/>
              </a:rPr>
              <a:t> το οποίο </a:t>
            </a:r>
            <a:r>
              <a:rPr lang="el-GR" b="1" dirty="0" err="1">
                <a:solidFill>
                  <a:schemeClr val="tx1"/>
                </a:solidFill>
                <a:latin typeface="Aptos"/>
              </a:rPr>
              <a:t>ρυθµίζει</a:t>
            </a:r>
            <a:r>
              <a:rPr lang="el-GR" dirty="0">
                <a:solidFill>
                  <a:schemeClr val="tx1"/>
                </a:solidFill>
                <a:latin typeface="Aptos"/>
              </a:rPr>
              <a:t> την </a:t>
            </a:r>
            <a:r>
              <a:rPr lang="el-GR" dirty="0" err="1">
                <a:solidFill>
                  <a:schemeClr val="tx1"/>
                </a:solidFill>
                <a:latin typeface="Aptos"/>
              </a:rPr>
              <a:t>επαγγελµατική</a:t>
            </a:r>
            <a:r>
              <a:rPr lang="el-GR" dirty="0">
                <a:solidFill>
                  <a:schemeClr val="tx1"/>
                </a:solidFill>
                <a:latin typeface="Aptos"/>
              </a:rPr>
              <a:t> δραστηριότητα των δημοσιογράφων βάσει </a:t>
            </a:r>
            <a:r>
              <a:rPr lang="el-GR" dirty="0" err="1">
                <a:solidFill>
                  <a:schemeClr val="tx1"/>
                </a:solidFill>
                <a:latin typeface="Aptos"/>
              </a:rPr>
              <a:t>συγκεκριµένων</a:t>
            </a:r>
            <a:r>
              <a:rPr lang="el-GR" dirty="0">
                <a:solidFill>
                  <a:schemeClr val="tx1"/>
                </a:solidFill>
                <a:latin typeface="Aptos"/>
              </a:rPr>
              <a:t> αρχών </a:t>
            </a:r>
            <a:r>
              <a:rPr lang="el-GR" dirty="0" err="1">
                <a:solidFill>
                  <a:schemeClr val="tx1"/>
                </a:solidFill>
                <a:latin typeface="Aptos"/>
              </a:rPr>
              <a:t>συµπεριφοράς</a:t>
            </a:r>
            <a:r>
              <a:rPr lang="el-GR" dirty="0">
                <a:solidFill>
                  <a:schemeClr val="tx1"/>
                </a:solidFill>
                <a:latin typeface="Aptos"/>
              </a:rPr>
              <a:t> που θεωρείται πως πρέπει να υιοθετούνται κατά την άσκηση του </a:t>
            </a:r>
            <a:r>
              <a:rPr lang="el-GR" dirty="0" err="1">
                <a:solidFill>
                  <a:schemeClr val="tx1"/>
                </a:solidFill>
                <a:latin typeface="Aptos"/>
              </a:rPr>
              <a:t>δηµοσιογραφικού</a:t>
            </a:r>
            <a:r>
              <a:rPr lang="el-GR" dirty="0">
                <a:solidFill>
                  <a:schemeClr val="tx1"/>
                </a:solidFill>
                <a:latin typeface="Aptos"/>
              </a:rPr>
              <a:t> έργου. Επιπλέον, κάθε </a:t>
            </a:r>
            <a:r>
              <a:rPr lang="el-GR" dirty="0" err="1">
                <a:solidFill>
                  <a:schemeClr val="tx1"/>
                </a:solidFill>
                <a:latin typeface="Aptos"/>
              </a:rPr>
              <a:t>δηµοσιογράφος</a:t>
            </a:r>
            <a:r>
              <a:rPr lang="el-GR" dirty="0">
                <a:solidFill>
                  <a:schemeClr val="tx1"/>
                </a:solidFill>
                <a:latin typeface="Aptos"/>
              </a:rPr>
              <a:t> δρα και ως «ελεγκτής» της τήρησης των κανόνων του ανωτέρω κώδικα από τους συναδέλφους του.</a:t>
            </a:r>
            <a:endParaRPr lang="el-GR" dirty="0">
              <a:solidFill>
                <a:schemeClr val="tx1"/>
              </a:solidFill>
            </a:endParaRPr>
          </a:p>
        </p:txBody>
      </p:sp>
      <p:sp>
        <p:nvSpPr>
          <p:cNvPr id="14" name="Rectangle 13">
            <a:extLst>
              <a:ext uri="{FF2B5EF4-FFF2-40B4-BE49-F238E27FC236}">
                <a16:creationId xmlns:a16="http://schemas.microsoft.com/office/drawing/2014/main" id="{5C12309B-9F9B-0AA0-C87C-D913A895AC59}"/>
              </a:ext>
            </a:extLst>
          </p:cNvPr>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583563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BECF2F-CE92-F7D3-AA74-61C003F15E2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DA5326-C6E9-0B3E-B78B-38A055A12D3C}"/>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09FB6EB8-23B8-C60B-D795-5C372C19B1D1}"/>
              </a:ext>
            </a:extLst>
          </p:cNvPr>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Κώδικας </a:t>
            </a:r>
            <a:r>
              <a:rPr lang="el-GR" sz="2800" dirty="0" err="1">
                <a:solidFill>
                  <a:schemeClr val="tx1">
                    <a:lumMod val="85000"/>
                    <a:lumOff val="15000"/>
                  </a:schemeClr>
                </a:solidFill>
                <a:latin typeface="Aptos"/>
              </a:rPr>
              <a:t>Δηµοσιογραφικής</a:t>
            </a:r>
            <a:r>
              <a:rPr lang="el-GR" sz="2800" dirty="0">
                <a:solidFill>
                  <a:schemeClr val="tx1">
                    <a:lumMod val="85000"/>
                    <a:lumOff val="15000"/>
                  </a:schemeClr>
                </a:solidFill>
                <a:latin typeface="Aptos"/>
              </a:rPr>
              <a:t> Δεοντολογίας</a:t>
            </a:r>
            <a:endParaRPr lang="el-GR" dirty="0">
              <a:solidFill>
                <a:schemeClr val="tx1">
                  <a:lumMod val="85000"/>
                  <a:lumOff val="15000"/>
                </a:schemeClr>
              </a:solidFill>
            </a:endParaRPr>
          </a:p>
        </p:txBody>
      </p:sp>
      <p:sp>
        <p:nvSpPr>
          <p:cNvPr id="10" name="Rectangle 9">
            <a:extLst>
              <a:ext uri="{FF2B5EF4-FFF2-40B4-BE49-F238E27FC236}">
                <a16:creationId xmlns:a16="http://schemas.microsoft.com/office/drawing/2014/main" id="{11904665-4567-EBF9-2B8A-7A3C27A2F2FF}"/>
              </a:ext>
            </a:extLst>
          </p:cNvPr>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5E245C18-FC3E-7CF7-10CD-7DD4B8017E9C}"/>
              </a:ext>
            </a:extLst>
          </p:cNvPr>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0DB050D8-62CB-A673-8E49-C34E2E0E6B3E}"/>
              </a:ext>
            </a:extLst>
          </p:cNvPr>
          <p:cNvSpPr>
            <a:spLocks noGrp="1"/>
          </p:cNvSpPr>
          <p:nvPr>
            <p:ph idx="1"/>
          </p:nvPr>
        </p:nvSpPr>
        <p:spPr>
          <a:xfrm>
            <a:off x="4903641" y="763120"/>
            <a:ext cx="6865469" cy="5643940"/>
          </a:xfrm>
        </p:spPr>
        <p:txBody>
          <a:bodyPr vert="horz" lIns="91440" tIns="45720" rIns="91440" bIns="45720" rtlCol="0" anchor="ctr">
            <a:noAutofit/>
          </a:bodyPr>
          <a:lstStyle/>
          <a:p>
            <a:pPr marL="0" indent="0">
              <a:lnSpc>
                <a:spcPct val="100000"/>
              </a:lnSpc>
              <a:buNone/>
            </a:pPr>
            <a:r>
              <a:rPr lang="el-GR" dirty="0">
                <a:solidFill>
                  <a:srgbClr val="370E00"/>
                </a:solidFill>
                <a:latin typeface="Aptos"/>
              </a:rPr>
              <a:t>Οι πρώτοι κώδικες δεοντολογίας της δημοσιογραφίας εμφανίστηκαν στην Ευρώπη και τις Ηνωμένες Πολιτείες στα τέλη του 20ού αιώνα. </a:t>
            </a:r>
            <a:br>
              <a:rPr lang="el-GR" dirty="0">
                <a:solidFill>
                  <a:srgbClr val="370E00"/>
                </a:solidFill>
                <a:latin typeface="Aptos"/>
              </a:rPr>
            </a:br>
            <a:br>
              <a:rPr lang="el-GR" dirty="0">
                <a:solidFill>
                  <a:srgbClr val="370E00"/>
                </a:solidFill>
                <a:latin typeface="Aptos"/>
              </a:rPr>
            </a:br>
            <a:r>
              <a:rPr lang="el-GR" dirty="0">
                <a:solidFill>
                  <a:srgbClr val="370E00"/>
                </a:solidFill>
                <a:latin typeface="Aptos"/>
              </a:rPr>
              <a:t>Στην Ελλάδα, η προώθηση των επαγγελματικών συμφερόντων των δημοσιογράφων που απασχολούνται στις εφημερίδες και στα ηλεκτρονικά μέσα, εξασφαλίζεται μέσω της δημιουργίας πέντε περιφερειακά οργανωμένων συνδικάτων, εκ των οποίων τα δύο είναι τα πιο εξέχοντα: Ένωση Συντακτών των Εφημερίδων Αθηνών (ΕΣΗΕΑ) και η Ένωση Συντακτών Μακεδονίας-Θράκης (ΕΣΗΕΜ-Θ).</a:t>
            </a:r>
            <a:endParaRPr lang="el-GR" dirty="0"/>
          </a:p>
        </p:txBody>
      </p:sp>
      <p:sp>
        <p:nvSpPr>
          <p:cNvPr id="14" name="Rectangle 13">
            <a:extLst>
              <a:ext uri="{FF2B5EF4-FFF2-40B4-BE49-F238E27FC236}">
                <a16:creationId xmlns:a16="http://schemas.microsoft.com/office/drawing/2014/main" id="{04A2B001-D3C0-221A-819A-E15D0CE16810}"/>
              </a:ext>
            </a:extLst>
          </p:cNvPr>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851721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F925EF-E0CE-6E7F-A2F3-3C28A193374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121E67-FDFD-87E8-AB49-DB1440470C2D}"/>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E10BAB0C-4ACF-6D1E-2CE4-D61DB5E83898}"/>
              </a:ext>
            </a:extLst>
          </p:cNvPr>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Ενώσεις Συντακτών</a:t>
            </a:r>
            <a:endParaRPr lang="el-GR" dirty="0">
              <a:solidFill>
                <a:schemeClr val="tx1">
                  <a:lumMod val="85000"/>
                  <a:lumOff val="15000"/>
                </a:schemeClr>
              </a:solidFill>
            </a:endParaRPr>
          </a:p>
        </p:txBody>
      </p:sp>
      <p:sp>
        <p:nvSpPr>
          <p:cNvPr id="10" name="Rectangle 9">
            <a:extLst>
              <a:ext uri="{FF2B5EF4-FFF2-40B4-BE49-F238E27FC236}">
                <a16:creationId xmlns:a16="http://schemas.microsoft.com/office/drawing/2014/main" id="{2962C6C1-33E5-AD46-A8DA-4778952489F9}"/>
              </a:ext>
            </a:extLst>
          </p:cNvPr>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ADDE9C32-42D5-5E96-8876-BAF8ADAD6CBE}"/>
              </a:ext>
            </a:extLst>
          </p:cNvPr>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69BC8A81-9E7A-7D7C-94D7-395DFB97C42F}"/>
              </a:ext>
            </a:extLst>
          </p:cNvPr>
          <p:cNvSpPr>
            <a:spLocks noGrp="1"/>
          </p:cNvSpPr>
          <p:nvPr>
            <p:ph idx="1"/>
          </p:nvPr>
        </p:nvSpPr>
        <p:spPr>
          <a:xfrm>
            <a:off x="4903641" y="763120"/>
            <a:ext cx="6865469" cy="5643940"/>
          </a:xfrm>
        </p:spPr>
        <p:txBody>
          <a:bodyPr vert="horz" lIns="91440" tIns="45720" rIns="91440" bIns="45720" rtlCol="0" anchor="ctr">
            <a:noAutofit/>
          </a:bodyPr>
          <a:lstStyle/>
          <a:p>
            <a:pPr marL="0" indent="0">
              <a:lnSpc>
                <a:spcPct val="100000"/>
              </a:lnSpc>
              <a:buNone/>
            </a:pPr>
            <a:r>
              <a:rPr lang="el-GR" dirty="0">
                <a:solidFill>
                  <a:srgbClr val="370E00"/>
                </a:solidFill>
                <a:latin typeface="Aptos"/>
              </a:rPr>
              <a:t>Ένωση Συντακτών Ημερησίων Εφημερίδων Αθηνών (ΕΣΗΕΑ)</a:t>
            </a:r>
            <a:br>
              <a:rPr lang="el-GR" dirty="0">
                <a:solidFill>
                  <a:srgbClr val="370E00"/>
                </a:solidFill>
                <a:latin typeface="Aptos"/>
              </a:rPr>
            </a:br>
            <a:br>
              <a:rPr lang="el-GR" dirty="0">
                <a:solidFill>
                  <a:srgbClr val="370E00"/>
                </a:solidFill>
                <a:latin typeface="Aptos"/>
              </a:rPr>
            </a:br>
            <a:r>
              <a:rPr lang="el-GR" dirty="0">
                <a:solidFill>
                  <a:srgbClr val="370E00"/>
                </a:solidFill>
                <a:latin typeface="Aptos"/>
              </a:rPr>
              <a:t>Ένωση Συντακτών Ημερησίων Εφημερίδων Μακεδονίας-Θράκης (ΕΣΗΕΜ-Θ)</a:t>
            </a:r>
            <a:br>
              <a:rPr lang="el-GR" dirty="0">
                <a:solidFill>
                  <a:srgbClr val="370E00"/>
                </a:solidFill>
                <a:latin typeface="Aptos"/>
              </a:rPr>
            </a:br>
            <a:br>
              <a:rPr lang="el-GR" dirty="0">
                <a:solidFill>
                  <a:srgbClr val="370E00"/>
                </a:solidFill>
                <a:latin typeface="Aptos"/>
              </a:rPr>
            </a:br>
            <a:r>
              <a:rPr lang="el-GR" dirty="0">
                <a:solidFill>
                  <a:srgbClr val="370E00"/>
                </a:solidFill>
                <a:latin typeface="Aptos"/>
              </a:rPr>
              <a:t>Ένωση Συντακτών Ημερησίων Εφημερίδων Πελοποννήσου, Ηπείρου και Νήσων (ΕΣΗΕΠΗΝ)</a:t>
            </a:r>
            <a:br>
              <a:rPr lang="el-GR" dirty="0">
                <a:solidFill>
                  <a:srgbClr val="370E00"/>
                </a:solidFill>
                <a:latin typeface="Aptos"/>
              </a:rPr>
            </a:br>
            <a:br>
              <a:rPr lang="el-GR" dirty="0">
                <a:solidFill>
                  <a:srgbClr val="370E00"/>
                </a:solidFill>
                <a:latin typeface="Aptos"/>
              </a:rPr>
            </a:br>
            <a:r>
              <a:rPr lang="el-GR" dirty="0">
                <a:solidFill>
                  <a:srgbClr val="370E00"/>
                </a:solidFill>
                <a:latin typeface="Aptos"/>
              </a:rPr>
              <a:t>Ένωση Συντακτών Ημερησίων Εφημερίδων Θεσσαλίας, Στερεάς Ελλάδος και Ευβοίας (</a:t>
            </a:r>
            <a:r>
              <a:rPr lang="el-GR" dirty="0" err="1">
                <a:solidFill>
                  <a:srgbClr val="370E00"/>
                </a:solidFill>
                <a:latin typeface="Aptos"/>
              </a:rPr>
              <a:t>ΕΣΗΕΘΣτΕΕ</a:t>
            </a:r>
            <a:r>
              <a:rPr lang="el-GR" dirty="0">
                <a:solidFill>
                  <a:srgbClr val="370E00"/>
                </a:solidFill>
                <a:latin typeface="Aptos"/>
              </a:rPr>
              <a:t>)</a:t>
            </a:r>
            <a:br>
              <a:rPr lang="el-GR" dirty="0">
                <a:solidFill>
                  <a:srgbClr val="370E00"/>
                </a:solidFill>
                <a:latin typeface="Aptos"/>
              </a:rPr>
            </a:br>
            <a:br>
              <a:rPr lang="el-GR" dirty="0">
                <a:solidFill>
                  <a:srgbClr val="370E00"/>
                </a:solidFill>
                <a:latin typeface="Aptos"/>
              </a:rPr>
            </a:br>
            <a:r>
              <a:rPr lang="el-GR" dirty="0">
                <a:solidFill>
                  <a:srgbClr val="370E00"/>
                </a:solidFill>
                <a:latin typeface="Aptos"/>
              </a:rPr>
              <a:t>Ένωση Συντακτών Περιοδικού και Ηλεκτρονικού Τύπου (ΕΣΠΗΤ)</a:t>
            </a:r>
            <a:br>
              <a:rPr lang="el-GR" dirty="0">
                <a:solidFill>
                  <a:srgbClr val="370E00"/>
                </a:solidFill>
                <a:latin typeface="Aptos"/>
              </a:rPr>
            </a:br>
            <a:br>
              <a:rPr lang="el-GR" dirty="0">
                <a:solidFill>
                  <a:srgbClr val="370E00"/>
                </a:solidFill>
                <a:latin typeface="Aptos"/>
              </a:rPr>
            </a:br>
            <a:r>
              <a:rPr lang="el-GR" dirty="0">
                <a:solidFill>
                  <a:srgbClr val="370E00"/>
                </a:solidFill>
                <a:latin typeface="Aptos"/>
              </a:rPr>
              <a:t>Πανελλήνια Ομοσπονδία Ενώσεων Συντακτών (ΠΟΕΣΥ)</a:t>
            </a:r>
            <a:br>
              <a:rPr lang="el-GR" dirty="0">
                <a:solidFill>
                  <a:srgbClr val="370E00"/>
                </a:solidFill>
                <a:latin typeface="Aptos"/>
              </a:rPr>
            </a:br>
            <a:r>
              <a:rPr lang="el-GR" dirty="0">
                <a:solidFill>
                  <a:srgbClr val="370E00"/>
                </a:solidFill>
                <a:latin typeface="Aptos"/>
              </a:rPr>
              <a:t> </a:t>
            </a:r>
            <a:endParaRPr lang="el-GR" dirty="0"/>
          </a:p>
        </p:txBody>
      </p:sp>
      <p:sp>
        <p:nvSpPr>
          <p:cNvPr id="14" name="Rectangle 13">
            <a:extLst>
              <a:ext uri="{FF2B5EF4-FFF2-40B4-BE49-F238E27FC236}">
                <a16:creationId xmlns:a16="http://schemas.microsoft.com/office/drawing/2014/main" id="{2AF69D74-1C09-03E5-648F-0B3999135A96}"/>
              </a:ext>
            </a:extLst>
          </p:cNvPr>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2079604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B33A47-E527-F47E-D5D1-AAB53ABC456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F6C4AE0-6FC8-EB8A-12A2-AD72B5B5C225}"/>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0C5A275C-2632-2764-4907-32370AD6A5E6}"/>
              </a:ext>
            </a:extLst>
          </p:cNvPr>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Ενώσεις Συντακτών</a:t>
            </a:r>
            <a:endParaRPr lang="el-GR" dirty="0">
              <a:solidFill>
                <a:schemeClr val="tx1">
                  <a:lumMod val="85000"/>
                  <a:lumOff val="15000"/>
                </a:schemeClr>
              </a:solidFill>
            </a:endParaRPr>
          </a:p>
        </p:txBody>
      </p:sp>
      <p:sp>
        <p:nvSpPr>
          <p:cNvPr id="10" name="Rectangle 9">
            <a:extLst>
              <a:ext uri="{FF2B5EF4-FFF2-40B4-BE49-F238E27FC236}">
                <a16:creationId xmlns:a16="http://schemas.microsoft.com/office/drawing/2014/main" id="{DAE2FC3D-4E5C-9E97-B05C-674831F1FE36}"/>
              </a:ext>
            </a:extLst>
          </p:cNvPr>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55860890-B8C5-F800-32DD-C3838CE2B8F9}"/>
              </a:ext>
            </a:extLst>
          </p:cNvPr>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1C918F54-F088-8273-350E-73B4F47F4CA3}"/>
              </a:ext>
            </a:extLst>
          </p:cNvPr>
          <p:cNvSpPr>
            <a:spLocks noGrp="1"/>
          </p:cNvSpPr>
          <p:nvPr>
            <p:ph idx="1"/>
          </p:nvPr>
        </p:nvSpPr>
        <p:spPr>
          <a:xfrm>
            <a:off x="4903641" y="763120"/>
            <a:ext cx="6865469" cy="5643940"/>
          </a:xfrm>
        </p:spPr>
        <p:txBody>
          <a:bodyPr vert="horz" lIns="91440" tIns="45720" rIns="91440" bIns="45720" rtlCol="0" anchor="ctr">
            <a:noAutofit/>
          </a:bodyPr>
          <a:lstStyle/>
          <a:p>
            <a:pPr marL="0" indent="0">
              <a:lnSpc>
                <a:spcPct val="100000"/>
              </a:lnSpc>
              <a:buNone/>
            </a:pPr>
            <a:r>
              <a:rPr lang="el-GR" dirty="0">
                <a:solidFill>
                  <a:srgbClr val="370E00"/>
                </a:solidFill>
                <a:latin typeface="Aptos"/>
              </a:rPr>
              <a:t>Ομαδοποιημένες στο πλαίσιο της Πανελλήνιας Ομοσπονδίας Ένωσης Συντακτών (Π.Ο.Ε.ΣΥ.), έχουν ως κύριο στόχο, μέσω των συνδικάτων αυτών, να διαπραγματευτούν συμβάσεις εργασίας, μισθούς, συνθήκες εργασίας και παροχές κοινωνικής ασφάλισης, τόσο με το κράτος, όσο και με τους εργοδότες.  </a:t>
            </a:r>
            <a:br>
              <a:rPr lang="el-GR" dirty="0">
                <a:solidFill>
                  <a:srgbClr val="370E00"/>
                </a:solidFill>
                <a:latin typeface="Aptos"/>
              </a:rPr>
            </a:br>
            <a:br>
              <a:rPr lang="el-GR" dirty="0">
                <a:solidFill>
                  <a:srgbClr val="370E00"/>
                </a:solidFill>
                <a:latin typeface="Aptos"/>
              </a:rPr>
            </a:br>
            <a:r>
              <a:rPr lang="el-GR" dirty="0">
                <a:solidFill>
                  <a:srgbClr val="370E00"/>
                </a:solidFill>
                <a:latin typeface="Aptos"/>
              </a:rPr>
              <a:t>Τα συνδικάτα είναι επίσης επιφορτισμένα με την εποπτεία της ηθικής απόδοσης των δημοσιογράφων, την </a:t>
            </a:r>
            <a:r>
              <a:rPr lang="el-GR" b="1" dirty="0">
                <a:solidFill>
                  <a:srgbClr val="370E00"/>
                </a:solidFill>
                <a:latin typeface="Aptos"/>
              </a:rPr>
              <a:t>αυτορρύθμιση</a:t>
            </a:r>
            <a:r>
              <a:rPr lang="el-GR" dirty="0">
                <a:solidFill>
                  <a:srgbClr val="370E00"/>
                </a:solidFill>
                <a:latin typeface="Aptos"/>
              </a:rPr>
              <a:t> της επαγγελματικής συμπεριφοράς των δημοσιογράφων και την προστασία των αρχών της δημοσιογραφικής αυτονομίας και της συντακτικής ανεξαρτησίας.</a:t>
            </a:r>
            <a:endParaRPr lang="el-GR" dirty="0"/>
          </a:p>
        </p:txBody>
      </p:sp>
      <p:sp>
        <p:nvSpPr>
          <p:cNvPr id="14" name="Rectangle 13">
            <a:extLst>
              <a:ext uri="{FF2B5EF4-FFF2-40B4-BE49-F238E27FC236}">
                <a16:creationId xmlns:a16="http://schemas.microsoft.com/office/drawing/2014/main" id="{3EDDBA66-E907-4F8D-6966-62878A3E9218}"/>
              </a:ext>
            </a:extLst>
          </p:cNvPr>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31344105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53CFE0-362E-BD3A-8A2C-32C83EB8F2C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AB61C95-9863-B8F8-F20F-2ECA8B1BCE9E}"/>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6BC71E87-2F31-D766-0B55-DAA70AFA0C13}"/>
              </a:ext>
            </a:extLst>
          </p:cNvPr>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Ενώσεις Συντακτών</a:t>
            </a:r>
            <a:endParaRPr lang="el-GR" dirty="0">
              <a:solidFill>
                <a:schemeClr val="tx1">
                  <a:lumMod val="85000"/>
                  <a:lumOff val="15000"/>
                </a:schemeClr>
              </a:solidFill>
            </a:endParaRPr>
          </a:p>
        </p:txBody>
      </p:sp>
      <p:sp>
        <p:nvSpPr>
          <p:cNvPr id="10" name="Rectangle 9">
            <a:extLst>
              <a:ext uri="{FF2B5EF4-FFF2-40B4-BE49-F238E27FC236}">
                <a16:creationId xmlns:a16="http://schemas.microsoft.com/office/drawing/2014/main" id="{0E1796B5-83BA-C8B3-1187-95EC26872A7A}"/>
              </a:ext>
            </a:extLst>
          </p:cNvPr>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9D577D18-DD16-1A91-98C0-9E9C059B655B}"/>
              </a:ext>
            </a:extLst>
          </p:cNvPr>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594B0466-B251-68E6-7BF1-DC494F5CC1A7}"/>
              </a:ext>
            </a:extLst>
          </p:cNvPr>
          <p:cNvSpPr>
            <a:spLocks noGrp="1"/>
          </p:cNvSpPr>
          <p:nvPr>
            <p:ph idx="1"/>
          </p:nvPr>
        </p:nvSpPr>
        <p:spPr>
          <a:xfrm>
            <a:off x="4903641" y="763120"/>
            <a:ext cx="6865469" cy="5643940"/>
          </a:xfrm>
        </p:spPr>
        <p:txBody>
          <a:bodyPr vert="horz" lIns="91440" tIns="45720" rIns="91440" bIns="45720" rtlCol="0" anchor="ctr">
            <a:noAutofit/>
          </a:bodyPr>
          <a:lstStyle/>
          <a:p>
            <a:pPr marL="0" indent="0">
              <a:lnSpc>
                <a:spcPct val="100000"/>
              </a:lnSpc>
              <a:buNone/>
            </a:pPr>
            <a:r>
              <a:rPr lang="el-GR" dirty="0">
                <a:solidFill>
                  <a:srgbClr val="370E00"/>
                </a:solidFill>
                <a:latin typeface="Aptos"/>
              </a:rPr>
              <a:t>Τα πειθαρχικά συμβούλια των συνδικάτων ερευνούν φερόμενες παραβιάσεις του κώδικα, κυρίως βάσει συγκεκριμένων καταγγελιών (αν και αυτό δεν είναι απαραίτητο) και έχουν την εξουσία να τιμωρούν δημοσιογράφους (π.χ. με επιπλήξεις, με αναστολή συμμετοχής ή ακόμα και διαγραφή) οι οποίοι κρίνονται ένοχοι για παραβιάσεις, όπως δυσφήμιση ή παραμόρφωση των γεγονότων.  Τέτοιες κυρώσεις ισχύουν </a:t>
            </a:r>
            <a:r>
              <a:rPr lang="el-GR" b="1" dirty="0">
                <a:solidFill>
                  <a:srgbClr val="370E00"/>
                </a:solidFill>
                <a:latin typeface="Aptos"/>
              </a:rPr>
              <a:t>μόνο για δημοσιογράφους που είναι μέλη</a:t>
            </a:r>
            <a:r>
              <a:rPr lang="el-GR" dirty="0">
                <a:solidFill>
                  <a:srgbClr val="370E00"/>
                </a:solidFill>
                <a:latin typeface="Aptos"/>
              </a:rPr>
              <a:t>, γεγονός που περιορίζει την αυτορρύθμιση, καθώς η συμμετοχή σε επαγγελματική ένωση δεν είναι υποχρεωτική για τους δημοσιογράφους (</a:t>
            </a:r>
            <a:r>
              <a:rPr lang="el-GR" dirty="0" err="1">
                <a:solidFill>
                  <a:srgbClr val="370E00"/>
                </a:solidFill>
                <a:latin typeface="Aptos"/>
              </a:rPr>
              <a:t>Psychogyiopoulos</a:t>
            </a:r>
            <a:r>
              <a:rPr lang="el-GR" dirty="0">
                <a:solidFill>
                  <a:srgbClr val="370E00"/>
                </a:solidFill>
                <a:latin typeface="Aptos"/>
              </a:rPr>
              <a:t> </a:t>
            </a:r>
            <a:r>
              <a:rPr lang="el-GR" dirty="0" err="1">
                <a:solidFill>
                  <a:srgbClr val="370E00"/>
                </a:solidFill>
                <a:latin typeface="Aptos"/>
              </a:rPr>
              <a:t>et</a:t>
            </a:r>
            <a:r>
              <a:rPr lang="el-GR" dirty="0">
                <a:solidFill>
                  <a:srgbClr val="370E00"/>
                </a:solidFill>
                <a:latin typeface="Aptos"/>
              </a:rPr>
              <a:t> </a:t>
            </a:r>
            <a:r>
              <a:rPr lang="el-GR" dirty="0" err="1">
                <a:solidFill>
                  <a:srgbClr val="370E00"/>
                </a:solidFill>
                <a:latin typeface="Aptos"/>
              </a:rPr>
              <a:t>al</a:t>
            </a:r>
            <a:r>
              <a:rPr lang="el-GR" dirty="0">
                <a:solidFill>
                  <a:srgbClr val="370E00"/>
                </a:solidFill>
                <a:latin typeface="Aptos"/>
              </a:rPr>
              <a:t>., 2011).</a:t>
            </a:r>
            <a:endParaRPr lang="el-GR" dirty="0"/>
          </a:p>
        </p:txBody>
      </p:sp>
      <p:sp>
        <p:nvSpPr>
          <p:cNvPr id="14" name="Rectangle 13">
            <a:extLst>
              <a:ext uri="{FF2B5EF4-FFF2-40B4-BE49-F238E27FC236}">
                <a16:creationId xmlns:a16="http://schemas.microsoft.com/office/drawing/2014/main" id="{B6DFFFB5-913B-5DE0-FA60-915898CBDD51}"/>
              </a:ext>
            </a:extLst>
          </p:cNvPr>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2466843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73D3B-2E86-E561-D655-CB816A8C536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A53682-5AA3-11A7-C0AE-E6FE2BEFC8A8}"/>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8F9ADFA8-525A-7911-E5B6-52FB3D4130A8}"/>
              </a:ext>
            </a:extLst>
          </p:cNvPr>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Ε.Σ.Ρ.</a:t>
            </a:r>
            <a:endParaRPr lang="el-GR" dirty="0">
              <a:solidFill>
                <a:schemeClr val="tx1">
                  <a:lumMod val="85000"/>
                  <a:lumOff val="15000"/>
                </a:schemeClr>
              </a:solidFill>
            </a:endParaRPr>
          </a:p>
        </p:txBody>
      </p:sp>
      <p:sp>
        <p:nvSpPr>
          <p:cNvPr id="10" name="Rectangle 9">
            <a:extLst>
              <a:ext uri="{FF2B5EF4-FFF2-40B4-BE49-F238E27FC236}">
                <a16:creationId xmlns:a16="http://schemas.microsoft.com/office/drawing/2014/main" id="{A55B8882-C7F8-2373-593F-80A953B85C7B}"/>
              </a:ext>
            </a:extLst>
          </p:cNvPr>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EA5E3824-B59F-2BAA-51C3-68EC6E46928E}"/>
              </a:ext>
            </a:extLst>
          </p:cNvPr>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CD6A2A99-FAB9-C0F5-6675-1B5297201011}"/>
              </a:ext>
            </a:extLst>
          </p:cNvPr>
          <p:cNvSpPr>
            <a:spLocks noGrp="1"/>
          </p:cNvSpPr>
          <p:nvPr>
            <p:ph idx="1"/>
          </p:nvPr>
        </p:nvSpPr>
        <p:spPr>
          <a:xfrm>
            <a:off x="4903641" y="763120"/>
            <a:ext cx="6865469" cy="5643940"/>
          </a:xfrm>
        </p:spPr>
        <p:txBody>
          <a:bodyPr vert="horz" lIns="91440" tIns="45720" rIns="91440" bIns="45720" rtlCol="0" anchor="ctr">
            <a:noAutofit/>
          </a:bodyPr>
          <a:lstStyle/>
          <a:p>
            <a:pPr marL="0" indent="0">
              <a:lnSpc>
                <a:spcPct val="100000"/>
              </a:lnSpc>
              <a:buNone/>
            </a:pPr>
            <a:r>
              <a:rPr lang="el-GR" dirty="0">
                <a:solidFill>
                  <a:srgbClr val="370E00"/>
                </a:solidFill>
                <a:latin typeface="Aptos"/>
              </a:rPr>
              <a:t>Το Εθνικό Συμβούλιο Ραδιοτηλεόρασης ιδρύθηκε το 1989. Ο σκοπός του είναι να </a:t>
            </a:r>
            <a:r>
              <a:rPr lang="el-GR" b="1" dirty="0">
                <a:solidFill>
                  <a:srgbClr val="370E00"/>
                </a:solidFill>
                <a:latin typeface="Aptos"/>
              </a:rPr>
              <a:t>επιβλέπει τον ραδιοτηλεοπτικό τομέα </a:t>
            </a:r>
            <a:r>
              <a:rPr lang="el-GR" dirty="0">
                <a:solidFill>
                  <a:srgbClr val="370E00"/>
                </a:solidFill>
                <a:latin typeface="Aptos"/>
              </a:rPr>
              <a:t>και να λειτουργεί ως σύνδεσμος ανάμεσα στην κυβέρνηση και τους δημοσιογράφους.</a:t>
            </a:r>
            <a:br>
              <a:rPr lang="el-GR" dirty="0">
                <a:solidFill>
                  <a:srgbClr val="370E00"/>
                </a:solidFill>
                <a:latin typeface="Aptos"/>
              </a:rPr>
            </a:br>
            <a:br>
              <a:rPr lang="el-GR" dirty="0">
                <a:solidFill>
                  <a:srgbClr val="370E00"/>
                </a:solidFill>
                <a:latin typeface="Aptos"/>
              </a:rPr>
            </a:br>
            <a:r>
              <a:rPr lang="el-GR" dirty="0">
                <a:solidFill>
                  <a:srgbClr val="370E00"/>
                </a:solidFill>
                <a:latin typeface="Aptos"/>
              </a:rPr>
              <a:t>Ο Κώδικας Δεοντολογίας για τους δημοσιογράφους και για τα οπτικοακουστικά προγράμματα εκδόθηκε από το Εθνικό Συμβούλιο Ραδιοτηλεόρασης και δημοσιεύθηκε το 1990.</a:t>
            </a:r>
          </a:p>
          <a:p>
            <a:pPr marL="0" indent="0">
              <a:lnSpc>
                <a:spcPct val="100000"/>
              </a:lnSpc>
              <a:buNone/>
            </a:pPr>
            <a:r>
              <a:rPr lang="el-GR" dirty="0">
                <a:solidFill>
                  <a:srgbClr val="370E00"/>
                </a:solidFill>
                <a:latin typeface="Aptos"/>
              </a:rPr>
              <a:t>Αναφορά στον Νέο Κώδικα.</a:t>
            </a:r>
          </a:p>
        </p:txBody>
      </p:sp>
      <p:sp>
        <p:nvSpPr>
          <p:cNvPr id="14" name="Rectangle 13">
            <a:extLst>
              <a:ext uri="{FF2B5EF4-FFF2-40B4-BE49-F238E27FC236}">
                <a16:creationId xmlns:a16="http://schemas.microsoft.com/office/drawing/2014/main" id="{BA1913C8-351E-6FA5-E3DD-5069B2E15258}"/>
              </a:ext>
            </a:extLst>
          </p:cNvPr>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8631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46405-4214-D132-AE46-739A30211CD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437F9D7-3646-48EB-455C-99EC977219DC}"/>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04C22B12-A863-D941-6FD5-EED0040E6A87}"/>
              </a:ext>
            </a:extLst>
          </p:cNvPr>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Ε.Σ.Ρ.</a:t>
            </a:r>
            <a:endParaRPr lang="el-GR" dirty="0">
              <a:solidFill>
                <a:schemeClr val="tx1">
                  <a:lumMod val="85000"/>
                  <a:lumOff val="15000"/>
                </a:schemeClr>
              </a:solidFill>
            </a:endParaRPr>
          </a:p>
        </p:txBody>
      </p:sp>
      <p:sp>
        <p:nvSpPr>
          <p:cNvPr id="10" name="Rectangle 9">
            <a:extLst>
              <a:ext uri="{FF2B5EF4-FFF2-40B4-BE49-F238E27FC236}">
                <a16:creationId xmlns:a16="http://schemas.microsoft.com/office/drawing/2014/main" id="{F601502C-961D-992C-DDF8-F763601FB47E}"/>
              </a:ext>
            </a:extLst>
          </p:cNvPr>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DF85ADFB-B486-D215-DE1C-40E666BB5D42}"/>
              </a:ext>
            </a:extLst>
          </p:cNvPr>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C2DF5B8D-A9BC-6EB5-F8DC-157395CDFA7F}"/>
              </a:ext>
            </a:extLst>
          </p:cNvPr>
          <p:cNvSpPr>
            <a:spLocks noGrp="1"/>
          </p:cNvSpPr>
          <p:nvPr>
            <p:ph idx="1"/>
          </p:nvPr>
        </p:nvSpPr>
        <p:spPr>
          <a:xfrm>
            <a:off x="4903641" y="763120"/>
            <a:ext cx="6865469" cy="5643940"/>
          </a:xfrm>
        </p:spPr>
        <p:txBody>
          <a:bodyPr vert="horz" lIns="91440" tIns="45720" rIns="91440" bIns="45720" rtlCol="0" anchor="ctr">
            <a:noAutofit/>
          </a:bodyPr>
          <a:lstStyle/>
          <a:p>
            <a:pPr marL="0" indent="0">
              <a:lnSpc>
                <a:spcPct val="100000"/>
              </a:lnSpc>
              <a:buNone/>
            </a:pPr>
            <a:r>
              <a:rPr lang="el-GR" dirty="0">
                <a:solidFill>
                  <a:srgbClr val="370E00"/>
                </a:solidFill>
                <a:latin typeface="Aptos"/>
              </a:rPr>
              <a:t>Οι κανόνες του κώδικα του ΕΣΡ ισχύουν για τις δημόσιες ραδιοτηλεοπτικές εκπομπές, τόσο τις εθνικές όσο και τις τοπικές, καθώς επίσης και για τους ιδιωτικούς ραδιοφωνικούς και τηλεοπτικούς σταθμούς. </a:t>
            </a:r>
            <a:endParaRPr lang="el-GR" dirty="0"/>
          </a:p>
        </p:txBody>
      </p:sp>
      <p:sp>
        <p:nvSpPr>
          <p:cNvPr id="14" name="Rectangle 13">
            <a:extLst>
              <a:ext uri="{FF2B5EF4-FFF2-40B4-BE49-F238E27FC236}">
                <a16:creationId xmlns:a16="http://schemas.microsoft.com/office/drawing/2014/main" id="{E83FCEB0-EDD4-FE5D-3F09-8475A01513C4}"/>
              </a:ext>
            </a:extLst>
          </p:cNvPr>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8650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635760" y="1721803"/>
            <a:ext cx="9144000" cy="2155253"/>
          </a:xfrm>
        </p:spPr>
        <p:txBody>
          <a:bodyPr>
            <a:normAutofit/>
          </a:bodyPr>
          <a:lstStyle/>
          <a:p>
            <a:r>
              <a:rPr lang="el-GR" sz="5000" dirty="0">
                <a:latin typeface="Aptos" panose="020B0004020202020204" pitchFamily="34" charset="0"/>
              </a:rPr>
              <a:t>ΑΣΚΗΣΗ ΣΤΗΝ ΑΙΘΟΥΣΑ Ι</a:t>
            </a:r>
            <a:endParaRPr lang="en-US" sz="5000" dirty="0">
              <a:latin typeface="Aptos" panose="020B00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32080" y="60961"/>
            <a:ext cx="5781040" cy="1330960"/>
          </a:xfrm>
        </p:spPr>
        <p:txBody>
          <a:bodyPr vert="horz" lIns="91440" tIns="45720" rIns="91440" bIns="45720" rtlCol="0" anchor="ctr">
            <a:normAutofit fontScale="90000"/>
          </a:bodyPr>
          <a:lstStyle/>
          <a:p>
            <a:pPr algn="ctr">
              <a:lnSpc>
                <a:spcPct val="100000"/>
              </a:lnSpc>
            </a:pPr>
            <a:r>
              <a:rPr lang="el-GR" sz="3700" dirty="0">
                <a:latin typeface="Aptos" panose="020B0004020202020204" pitchFamily="34" charset="0"/>
              </a:rPr>
              <a:t>Σκόπιμη Παραπληροφόρηση (</a:t>
            </a:r>
            <a:r>
              <a:rPr lang="en-US" sz="3700" dirty="0">
                <a:latin typeface="Aptos" panose="020B0004020202020204" pitchFamily="34" charset="0"/>
              </a:rPr>
              <a:t>Disinformation)</a:t>
            </a:r>
            <a:endParaRPr lang="en-US" sz="3700" kern="1200" dirty="0">
              <a:solidFill>
                <a:schemeClr val="tx1"/>
              </a:solidFill>
              <a:latin typeface="Aptos" panose="020B0004020202020204" pitchFamily="34" charset="0"/>
            </a:endParaRPr>
          </a:p>
        </p:txBody>
      </p:sp>
      <p:sp>
        <p:nvSpPr>
          <p:cNvPr id="4" name="Θέση περιεχομένου 3"/>
          <p:cNvSpPr>
            <a:spLocks noGrp="1"/>
          </p:cNvSpPr>
          <p:nvPr>
            <p:ph sz="half" idx="1"/>
          </p:nvPr>
        </p:nvSpPr>
        <p:spPr>
          <a:xfrm>
            <a:off x="193040" y="1564640"/>
            <a:ext cx="5821680" cy="5039360"/>
          </a:xfrm>
        </p:spPr>
        <p:txBody>
          <a:bodyPr vert="horz" lIns="91440" tIns="45720" rIns="91440" bIns="45720" rtlCol="0">
            <a:noAutofit/>
          </a:bodyPr>
          <a:lstStyle/>
          <a:p>
            <a:pPr marL="0" indent="0" algn="ctr">
              <a:lnSpc>
                <a:spcPct val="114000"/>
              </a:lnSpc>
              <a:buNone/>
            </a:pPr>
            <a:r>
              <a:rPr lang="el-GR" sz="2400" dirty="0">
                <a:latin typeface="Aptos" panose="020B0004020202020204" pitchFamily="34" charset="0"/>
              </a:rPr>
              <a:t>Η </a:t>
            </a:r>
            <a:r>
              <a:rPr lang="el-GR" sz="2400" b="1" dirty="0">
                <a:latin typeface="Aptos" panose="020B0004020202020204" pitchFamily="34" charset="0"/>
              </a:rPr>
              <a:t>κατασκευή</a:t>
            </a:r>
            <a:r>
              <a:rPr lang="el-GR" sz="2400" dirty="0">
                <a:latin typeface="Aptos" panose="020B0004020202020204" pitchFamily="34" charset="0"/>
              </a:rPr>
              <a:t>, δημοσίευση, αναπαραγωγή και μετάδοση διαφόρων ψευδών, αναληθών ή παραποιημένων πληροφοριών μέσω των ΜΜΕ, του Διαδικτύου και των Μέσων Κοινωνικής Δικτύωσης. Στη </a:t>
            </a:r>
            <a:r>
              <a:rPr lang="el-GR" sz="2400" b="1" dirty="0">
                <a:latin typeface="Aptos" panose="020B0004020202020204" pitchFamily="34" charset="0"/>
              </a:rPr>
              <a:t>σκόπιμη</a:t>
            </a:r>
            <a:r>
              <a:rPr lang="el-GR" sz="2400" dirty="0">
                <a:latin typeface="Aptos" panose="020B0004020202020204" pitchFamily="34" charset="0"/>
              </a:rPr>
              <a:t> παραπληροφόρηση το άτομο που διαδίδει την πληροφορία γνωρίζει ότι είναι ψευδής. Πρόκειται για ένα εσκεμμένο, εκ προθέσεως ψεύδος και συνεπάγεται την ενεργό παραπλάνηση από κακοήθεις δρώντες.</a:t>
            </a:r>
            <a:endParaRPr lang="en-US" sz="2400" dirty="0">
              <a:latin typeface="Aptos" panose="020B0004020202020204" pitchFamily="34" charset="0"/>
            </a:endParaRPr>
          </a:p>
        </p:txBody>
      </p:sp>
      <p:sp>
        <p:nvSpPr>
          <p:cNvPr id="26" name="Rectangle 21"/>
          <p:cNvSpPr>
            <a:spLocks noGrp="1" noRot="1" noChangeAspect="1" noMove="1" noResize="1" noEditPoints="1" noAdjustHandles="1" noChangeArrowheads="1" noChangeShapeType="1" noTextEdit="1"/>
          </p:cNvSpPr>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9"/>
          <p:cNvSpPr>
            <a:spLocks noGrp="1" noRot="1" noChangeAspect="1" noMove="1" noResize="1" noEditPoints="1" noAdjustHandles="1" noChangeArrowheads="1" noChangeShapeType="1" noTextEdit="1"/>
          </p:cNvSpPr>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Θέση περιεχομένου 7"/>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4983" r="4983"/>
          <a:stretch>
            <a:fillRect/>
          </a:stretch>
        </p:blipFill>
        <p:spPr>
          <a:xfrm>
            <a:off x="6904709" y="1905013"/>
            <a:ext cx="4475531" cy="3044727"/>
          </a:xfrm>
          <a:prstGeom prst="rect">
            <a:avLst/>
          </a:prstGeom>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0530F-3F02-7B41-DC14-D6605D8310C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5B8E351-BF22-CCC0-99C7-AE7DF89CBC6E}"/>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29A7318F-68DB-6EBC-8E83-4875B31F6559}"/>
              </a:ext>
            </a:extLst>
          </p:cNvPr>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ΑΣΚΗΣΗ ΣΤΗΝ ΑΙΘΟΥΣΑ</a:t>
            </a:r>
            <a:r>
              <a:rPr lang="en-US" sz="2800" dirty="0">
                <a:solidFill>
                  <a:schemeClr val="tx1">
                    <a:lumMod val="85000"/>
                    <a:lumOff val="15000"/>
                  </a:schemeClr>
                </a:solidFill>
                <a:latin typeface="Aptos"/>
              </a:rPr>
              <a:t> I</a:t>
            </a:r>
            <a:endParaRPr lang="el-GR" dirty="0">
              <a:solidFill>
                <a:schemeClr val="tx1">
                  <a:lumMod val="85000"/>
                  <a:lumOff val="15000"/>
                </a:schemeClr>
              </a:solidFill>
            </a:endParaRPr>
          </a:p>
        </p:txBody>
      </p:sp>
      <p:sp>
        <p:nvSpPr>
          <p:cNvPr id="10" name="Rectangle 9">
            <a:extLst>
              <a:ext uri="{FF2B5EF4-FFF2-40B4-BE49-F238E27FC236}">
                <a16:creationId xmlns:a16="http://schemas.microsoft.com/office/drawing/2014/main" id="{A98DEBEA-1FE4-2671-9849-B76A00760C16}"/>
              </a:ext>
            </a:extLst>
          </p:cNvPr>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B2CBD1C6-064F-C935-0A3D-D0BCB50EEAA6}"/>
              </a:ext>
            </a:extLst>
          </p:cNvPr>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13C88EF8-F8E0-8677-CF96-026BBA9801E6}"/>
              </a:ext>
            </a:extLst>
          </p:cNvPr>
          <p:cNvSpPr>
            <a:spLocks noGrp="1"/>
          </p:cNvSpPr>
          <p:nvPr>
            <p:ph idx="1"/>
          </p:nvPr>
        </p:nvSpPr>
        <p:spPr>
          <a:xfrm>
            <a:off x="4903641" y="763120"/>
            <a:ext cx="6865469" cy="5643940"/>
          </a:xfrm>
        </p:spPr>
        <p:txBody>
          <a:bodyPr vert="horz" lIns="91440" tIns="45720" rIns="91440" bIns="45720" rtlCol="0" anchor="ctr">
            <a:noAutofit/>
          </a:bodyPr>
          <a:lstStyle/>
          <a:p>
            <a:pPr marL="0" indent="0">
              <a:lnSpc>
                <a:spcPct val="100000"/>
              </a:lnSpc>
              <a:spcBef>
                <a:spcPts val="600"/>
              </a:spcBef>
              <a:buNone/>
            </a:pPr>
            <a:r>
              <a:rPr lang="el-GR" sz="1900" dirty="0">
                <a:solidFill>
                  <a:srgbClr val="370E00"/>
                </a:solidFill>
                <a:latin typeface="Aptos"/>
              </a:rPr>
              <a:t>Α. Ως ειδικοί στο αντικείμενο της δημοσιογραφίας, έχετε κληθεί από την Ένωση Συντακτών της Περιφέρειάς σας να συνδράμετε με τις προτάσεις σας στη διαμόρφωση και θέσπιση ενός Κώδικα Δεοντολογίας της Ένωσής σας. Συζητήστε με την ομάδα σας και συντάξτε έναν κατάλογο με κωδικοποιημένους κανόνες/αρχές που θα έπρεπε να διέπουν τις πρακτικές και τη συμπεριφορά των δημοσιογράφων κατά την άσκηση του επαγγέλματός τους [</a:t>
            </a:r>
            <a:r>
              <a:rPr lang="el-GR" sz="1900" b="1" dirty="0">
                <a:solidFill>
                  <a:srgbClr val="370E00"/>
                </a:solidFill>
                <a:latin typeface="Aptos"/>
              </a:rPr>
              <a:t>τουλάχιστον 5 κανόνες</a:t>
            </a:r>
            <a:r>
              <a:rPr lang="el-GR" sz="1900" dirty="0">
                <a:solidFill>
                  <a:srgbClr val="370E00"/>
                </a:solidFill>
                <a:latin typeface="Aptos"/>
              </a:rPr>
              <a:t>]. [Χρόνος εκτέλεσης: 5-10΄]</a:t>
            </a:r>
          </a:p>
          <a:p>
            <a:pPr marL="0" indent="0">
              <a:lnSpc>
                <a:spcPct val="100000"/>
              </a:lnSpc>
              <a:spcBef>
                <a:spcPts val="600"/>
              </a:spcBef>
              <a:buNone/>
            </a:pPr>
            <a:r>
              <a:rPr lang="el-GR" sz="1900" dirty="0">
                <a:solidFill>
                  <a:srgbClr val="370E00"/>
                </a:solidFill>
                <a:latin typeface="Aptos"/>
              </a:rPr>
              <a:t>Β. Να μελετήσετε τον Κώδικα Δεοντολογίας της Πανελλήνιας Ομοσπονδίας Ενώσεων Συντακτών [ΠΟΕΣΥ] και να συγκρίνετε με τις αρχές που διαμορφώσατε με την ομάδα σας. Αντιστοιχίστε τις αρχές που διαμορφώσατε με αυτές του Κώδικα. Στη συνέχεια, παρουσιάστε στην αίθουσα ένα από τα οκτώ άρθρα του Κώδικα Δεοντολογίας. [Χρόνος εκτέλεσης: 5-10΄]</a:t>
            </a:r>
          </a:p>
          <a:p>
            <a:pPr marL="0" indent="0">
              <a:lnSpc>
                <a:spcPct val="100000"/>
              </a:lnSpc>
              <a:spcBef>
                <a:spcPts val="600"/>
              </a:spcBef>
              <a:buNone/>
            </a:pPr>
            <a:r>
              <a:rPr lang="el-GR" sz="1900" dirty="0">
                <a:solidFill>
                  <a:srgbClr val="370E00"/>
                </a:solidFill>
                <a:latin typeface="Aptos"/>
              </a:rPr>
              <a:t>Γ. Σκεφτείτε, συζητήστε με την ομάδα σας και παρουσιάστε ορισμένα πρόσφατα περιστατικά κατά τα οποία παραβιάστηκε, κατά την άποψή σας, ο κώδικας δεοντολογίας των δημοσιογράφων. [Χρόνος εκτέλεσης: 5-10΄]</a:t>
            </a:r>
          </a:p>
        </p:txBody>
      </p:sp>
      <p:sp>
        <p:nvSpPr>
          <p:cNvPr id="14" name="Rectangle 13">
            <a:extLst>
              <a:ext uri="{FF2B5EF4-FFF2-40B4-BE49-F238E27FC236}">
                <a16:creationId xmlns:a16="http://schemas.microsoft.com/office/drawing/2014/main" id="{140CD69F-D5CC-E552-BC55-070CAA4479F9}"/>
              </a:ext>
            </a:extLst>
          </p:cNvPr>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1559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262" r="34262" b="16952"/>
          <a:stretch>
            <a:fillRect/>
          </a:stretch>
        </p:blipFill>
        <p:spPr>
          <a:xfrm>
            <a:off x="1366647" y="555172"/>
            <a:ext cx="8982955" cy="567145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92217" y="1449660"/>
            <a:ext cx="9144000" cy="2387600"/>
          </a:xfrm>
        </p:spPr>
        <p:txBody>
          <a:bodyPr>
            <a:normAutofit/>
          </a:bodyPr>
          <a:lstStyle/>
          <a:p>
            <a:r>
              <a:rPr lang="el-GR" sz="5000" dirty="0">
                <a:latin typeface="Aptos" panose="020B0004020202020204" pitchFamily="34" charset="0"/>
              </a:rPr>
              <a:t>ΑΣΚΗΣΗ ΣΤΗΝ ΑΙΘΟΥΣΑ ΙΙ</a:t>
            </a:r>
            <a:endParaRPr lang="en-US" sz="5000" dirty="0">
              <a:latin typeface="Aptos" panose="020B00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132080" y="365760"/>
            <a:ext cx="3373120" cy="6065519"/>
          </a:xfrm>
          <a:prstGeom prst="rect">
            <a:avLst/>
          </a:prstGeom>
        </p:spPr>
        <p:txBody>
          <a:bodyPr vert="horz" lIns="91440" tIns="45720" rIns="91440" bIns="45720" rtlCol="0" anchor="ctr">
            <a:normAutofit fontScale="62500" lnSpcReduction="20000"/>
          </a:bodyPr>
          <a:lstStyle/>
          <a:p>
            <a:pPr marL="0" marR="0" lvl="0" indent="0" algn="ctr" defTabSz="914400" rtl="0" eaLnBrk="1" fontAlgn="auto" latinLnBrk="0" hangingPunct="1">
              <a:lnSpc>
                <a:spcPct val="150000"/>
              </a:lnSpc>
              <a:spcBef>
                <a:spcPct val="0"/>
              </a:spcBef>
              <a:spcAft>
                <a:spcPts val="600"/>
              </a:spcAft>
              <a:buClrTx/>
              <a:buSzTx/>
              <a:buFontTx/>
              <a:buNone/>
              <a:defRPr/>
            </a:pPr>
            <a:r>
              <a:rPr kumimoji="0" lang="el-GR" sz="2800" b="0" i="0" u="none" strike="noStrike" kern="1200" cap="none" spc="0" normalizeH="0" baseline="0" noProof="0" dirty="0">
                <a:ln>
                  <a:noFill/>
                </a:ln>
                <a:solidFill>
                  <a:srgbClr val="2C2C2C"/>
                </a:solidFill>
                <a:effectLst/>
                <a:uLnTx/>
                <a:uFillTx/>
                <a:latin typeface="Aptos" panose="020B0004020202020204" pitchFamily="34" charset="0"/>
              </a:rPr>
              <a:t>Η φωτογραφία αυτή του </a:t>
            </a:r>
            <a:r>
              <a:rPr kumimoji="0" lang="en-US" sz="2800" b="0" i="0" u="none" strike="noStrike" kern="1200" cap="none" spc="0" normalizeH="0" baseline="0" noProof="0" dirty="0">
                <a:ln>
                  <a:noFill/>
                </a:ln>
                <a:solidFill>
                  <a:srgbClr val="2C2C2C"/>
                </a:solidFill>
                <a:effectLst/>
                <a:uLnTx/>
                <a:uFillTx/>
                <a:latin typeface="Aptos" panose="020B0004020202020204" pitchFamily="34" charset="0"/>
              </a:rPr>
              <a:t>Kevin Carter</a:t>
            </a:r>
            <a:r>
              <a:rPr kumimoji="0" lang="el-GR" sz="2800" b="0" i="0" u="none" strike="noStrike" kern="1200" cap="none" spc="0" normalizeH="0" baseline="0" noProof="0" dirty="0">
                <a:ln>
                  <a:noFill/>
                </a:ln>
                <a:solidFill>
                  <a:srgbClr val="2C2C2C"/>
                </a:solidFill>
                <a:effectLst/>
                <a:uLnTx/>
                <a:uFillTx/>
                <a:latin typeface="Aptos" panose="020B0004020202020204" pitchFamily="34" charset="0"/>
              </a:rPr>
              <a:t> βραβεύτηκε με το β</a:t>
            </a:r>
            <a:r>
              <a:rPr kumimoji="0" lang="en-US" sz="2800" b="0" i="0" u="none" strike="noStrike" kern="1200" cap="none" spc="0" normalizeH="0" baseline="0" noProof="0" dirty="0">
                <a:ln>
                  <a:noFill/>
                </a:ln>
                <a:solidFill>
                  <a:srgbClr val="2C2C2C"/>
                </a:solidFill>
                <a:effectLst/>
                <a:uLnTx/>
                <a:uFillTx/>
                <a:latin typeface="Aptos" panose="020B0004020202020204" pitchFamily="34" charset="0"/>
              </a:rPr>
              <a:t>ραβ</a:t>
            </a:r>
            <a:r>
              <a:rPr kumimoji="0" lang="en-US" sz="2800" b="0" i="0" u="none" strike="noStrike" kern="1200" cap="none" spc="0" normalizeH="0" baseline="0" noProof="0" dirty="0" err="1">
                <a:ln>
                  <a:noFill/>
                </a:ln>
                <a:solidFill>
                  <a:srgbClr val="2C2C2C"/>
                </a:solidFill>
                <a:effectLst/>
                <a:uLnTx/>
                <a:uFillTx/>
                <a:latin typeface="Aptos" panose="020B0004020202020204" pitchFamily="34" charset="0"/>
              </a:rPr>
              <a:t>είο</a:t>
            </a:r>
            <a:r>
              <a:rPr kumimoji="0" lang="en-US" sz="2800" b="0" i="0" u="none" strike="noStrike" kern="1200" cap="none" spc="0" normalizeH="0" baseline="0" noProof="0" dirty="0">
                <a:ln>
                  <a:noFill/>
                </a:ln>
                <a:solidFill>
                  <a:srgbClr val="2C2C2C"/>
                </a:solidFill>
                <a:effectLst/>
                <a:uLnTx/>
                <a:uFillTx/>
                <a:latin typeface="Aptos" panose="020B0004020202020204" pitchFamily="34" charset="0"/>
              </a:rPr>
              <a:t> Pulitzer</a:t>
            </a:r>
            <a:r>
              <a:rPr kumimoji="0" lang="el-GR" sz="2800" b="0" i="0" u="none" strike="noStrike" kern="1200" cap="none" spc="0" normalizeH="0" baseline="0" noProof="0" dirty="0">
                <a:ln>
                  <a:noFill/>
                </a:ln>
                <a:solidFill>
                  <a:srgbClr val="2C2C2C"/>
                </a:solidFill>
                <a:effectLst/>
                <a:uLnTx/>
                <a:uFillTx/>
                <a:latin typeface="Aptos" panose="020B0004020202020204" pitchFamily="34" charset="0"/>
              </a:rPr>
              <a:t>, το </a:t>
            </a:r>
            <a:r>
              <a:rPr kumimoji="0" lang="en-US" sz="2800" b="0" i="0" u="none" strike="noStrike" kern="1200" cap="none" spc="0" normalizeH="0" baseline="0" noProof="0" dirty="0">
                <a:ln>
                  <a:noFill/>
                </a:ln>
                <a:solidFill>
                  <a:srgbClr val="2C2C2C"/>
                </a:solidFill>
                <a:effectLst/>
                <a:uLnTx/>
                <a:uFillTx/>
                <a:latin typeface="Aptos" panose="020B0004020202020204" pitchFamily="34" charset="0"/>
              </a:rPr>
              <a:t>1994</a:t>
            </a:r>
            <a:r>
              <a:rPr kumimoji="0" lang="el-GR" sz="2800" b="0" i="0" u="none" strike="noStrike" kern="1200" cap="none" spc="0" normalizeH="0" baseline="0" noProof="0" dirty="0">
                <a:ln>
                  <a:noFill/>
                </a:ln>
                <a:solidFill>
                  <a:srgbClr val="2C2C2C"/>
                </a:solidFill>
                <a:effectLst/>
                <a:uLnTx/>
                <a:uFillTx/>
                <a:latin typeface="Aptos" panose="020B0004020202020204" pitchFamily="34" charset="0"/>
              </a:rPr>
              <a:t>.</a:t>
            </a:r>
          </a:p>
          <a:p>
            <a:pPr marL="0" marR="0" lvl="0" indent="0" algn="ctr" defTabSz="914400" rtl="0" eaLnBrk="1" fontAlgn="auto" latinLnBrk="0" hangingPunct="1">
              <a:lnSpc>
                <a:spcPct val="150000"/>
              </a:lnSpc>
              <a:spcBef>
                <a:spcPct val="0"/>
              </a:spcBef>
              <a:spcAft>
                <a:spcPts val="600"/>
              </a:spcAft>
              <a:buClrTx/>
              <a:buSzTx/>
              <a:buFontTx/>
              <a:buNone/>
              <a:defRPr/>
            </a:pPr>
            <a:r>
              <a:rPr kumimoji="0" lang="el-GR" sz="2800" b="0" i="0" u="none" strike="noStrike" kern="1200" cap="none" spc="0" normalizeH="0" baseline="0" noProof="0" dirty="0">
                <a:ln>
                  <a:noFill/>
                </a:ln>
                <a:solidFill>
                  <a:srgbClr val="2C2C2C"/>
                </a:solidFill>
                <a:effectLst/>
                <a:uLnTx/>
                <a:uFillTx/>
                <a:latin typeface="Aptos" panose="020B0004020202020204" pitchFamily="34" charset="0"/>
              </a:rPr>
              <a:t>Τραβήχτηκε στο Σουδάν κατά τη διάρκεια της επισιτιστικής κρίσης, το 1993. Ο </a:t>
            </a:r>
            <a:r>
              <a:rPr kumimoji="0" lang="en-US" sz="2800" b="0" i="0" u="none" strike="noStrike" kern="1200" cap="none" spc="0" normalizeH="0" baseline="0" noProof="0" dirty="0">
                <a:ln>
                  <a:noFill/>
                </a:ln>
                <a:solidFill>
                  <a:srgbClr val="2C2C2C"/>
                </a:solidFill>
                <a:effectLst/>
                <a:uLnTx/>
                <a:uFillTx/>
                <a:latin typeface="Aptos" panose="020B0004020202020204" pitchFamily="34" charset="0"/>
              </a:rPr>
              <a:t>Carter</a:t>
            </a:r>
            <a:r>
              <a:rPr kumimoji="0" lang="el-GR" sz="2800" b="0" i="0" u="none" strike="noStrike" kern="1200" cap="none" spc="0" normalizeH="0" baseline="0" noProof="0" dirty="0">
                <a:ln>
                  <a:noFill/>
                </a:ln>
                <a:solidFill>
                  <a:srgbClr val="2C2C2C"/>
                </a:solidFill>
                <a:effectLst/>
                <a:uLnTx/>
                <a:uFillTx/>
                <a:latin typeface="Aptos" panose="020B0004020202020204" pitchFamily="34" charset="0"/>
              </a:rPr>
              <a:t> κατηγορήθηκε για «πορνογραφία της φτώχειας». Αυτοκτόνησε 4 μήνες αφού έλαβε το </a:t>
            </a:r>
            <a:r>
              <a:rPr kumimoji="0" lang="en-US" sz="2800" b="0" i="0" u="none" strike="noStrike" kern="1200" cap="none" spc="0" normalizeH="0" baseline="0" noProof="0" dirty="0">
                <a:ln>
                  <a:noFill/>
                </a:ln>
                <a:solidFill>
                  <a:srgbClr val="2C2C2C"/>
                </a:solidFill>
                <a:effectLst/>
                <a:uLnTx/>
                <a:uFillTx/>
                <a:latin typeface="Aptos" panose="020B0004020202020204" pitchFamily="34" charset="0"/>
              </a:rPr>
              <a:t>Pulitzer.</a:t>
            </a:r>
          </a:p>
          <a:p>
            <a:pPr algn="ctr">
              <a:lnSpc>
                <a:spcPct val="150000"/>
              </a:lnSpc>
              <a:spcBef>
                <a:spcPct val="0"/>
              </a:spcBef>
              <a:spcAft>
                <a:spcPts val="600"/>
              </a:spcAft>
              <a:defRPr/>
            </a:pPr>
            <a:r>
              <a:rPr lang="el-GR" sz="2800" dirty="0">
                <a:solidFill>
                  <a:srgbClr val="2C2C2C"/>
                </a:solidFill>
                <a:latin typeface="Aptos" panose="020B0004020202020204" pitchFamily="34" charset="0"/>
              </a:rPr>
              <a:t>Πότε είναι ηθικό το «θέαμα της οδύνης»;</a:t>
            </a:r>
            <a:r>
              <a:rPr lang="en-US" sz="2800" dirty="0">
                <a:solidFill>
                  <a:srgbClr val="2C2C2C"/>
                </a:solidFill>
                <a:latin typeface="Aptos" panose="020B0004020202020204" pitchFamily="34" charset="0"/>
              </a:rPr>
              <a:t> </a:t>
            </a:r>
            <a:r>
              <a:rPr lang="el-GR" sz="2800" dirty="0">
                <a:solidFill>
                  <a:srgbClr val="2C2C2C"/>
                </a:solidFill>
                <a:latin typeface="Aptos" panose="020B0004020202020204" pitchFamily="34" charset="0"/>
              </a:rPr>
              <a:t>Πότε θα πρέπει οι (</a:t>
            </a:r>
            <a:r>
              <a:rPr lang="el-GR" sz="2800" dirty="0" err="1">
                <a:solidFill>
                  <a:srgbClr val="2C2C2C"/>
                </a:solidFill>
                <a:latin typeface="Aptos" panose="020B0004020202020204" pitchFamily="34" charset="0"/>
              </a:rPr>
              <a:t>φωτο</a:t>
            </a:r>
            <a:r>
              <a:rPr lang="el-GR" sz="2800" dirty="0">
                <a:solidFill>
                  <a:srgbClr val="2C2C2C"/>
                </a:solidFill>
                <a:latin typeface="Aptos" panose="020B0004020202020204" pitchFamily="34" charset="0"/>
              </a:rPr>
              <a:t>) δημοσιογράφοι να σηκώνουν την κάμερά τους και πότε όχι; Με ποιον τρόπο;</a:t>
            </a:r>
            <a:r>
              <a:rPr lang="en-US" sz="2800" dirty="0">
                <a:solidFill>
                  <a:srgbClr val="2C2C2C"/>
                </a:solidFill>
                <a:latin typeface="Aptos" panose="020B0004020202020204" pitchFamily="34" charset="0"/>
              </a:rPr>
              <a:t> </a:t>
            </a:r>
          </a:p>
        </p:txBody>
      </p:sp>
      <p:sp>
        <p:nvSpPr>
          <p:cNvPr id="18" name="Rounded Rectangle 9"/>
          <p:cNvSpPr>
            <a:spLocks noGrp="1" noRot="1" noChangeAspect="1" noMove="1" noResize="1" noEditPoints="1" noAdjustHandles="1" noChangeArrowheads="1" noChangeShapeType="1" noTextEdit="1"/>
          </p:cNvSpPr>
          <p:nvPr/>
        </p:nvSpPr>
        <p:spPr>
          <a:xfrm>
            <a:off x="3580067"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Εικόνα 2"/>
          <p:cNvPicPr>
            <a:picLocks noChangeAspect="1"/>
          </p:cNvPicPr>
          <p:nvPr/>
        </p:nvPicPr>
        <p:blipFill rotWithShape="1">
          <a:blip r:embed="rId2">
            <a:extLst>
              <a:ext uri="{28A0092B-C50C-407E-A947-70E740481C1C}">
                <a14:useLocalDpi xmlns:a14="http://schemas.microsoft.com/office/drawing/2010/main" val="0"/>
              </a:ext>
            </a:extLst>
          </a:blip>
          <a:srcRect l="2411" r="2412" b="1"/>
          <a:stretch>
            <a:fillRect/>
          </a:stretch>
        </p:blipFill>
        <p:spPr>
          <a:xfrm>
            <a:off x="4062964" y="942538"/>
            <a:ext cx="7163222" cy="4808332"/>
          </a:xfrm>
          <a:prstGeom prst="rect">
            <a:avLst/>
          </a:prstGeom>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2240" y="670560"/>
            <a:ext cx="5781040" cy="1330960"/>
          </a:xfrm>
        </p:spPr>
        <p:txBody>
          <a:bodyPr vert="horz" lIns="91440" tIns="45720" rIns="91440" bIns="45720" rtlCol="0" anchor="ctr">
            <a:normAutofit/>
          </a:bodyPr>
          <a:lstStyle/>
          <a:p>
            <a:pPr algn="ctr">
              <a:lnSpc>
                <a:spcPct val="100000"/>
              </a:lnSpc>
            </a:pPr>
            <a:r>
              <a:rPr lang="el-GR" sz="3700" dirty="0">
                <a:latin typeface="Aptos" panose="020B0004020202020204" pitchFamily="34" charset="0"/>
              </a:rPr>
              <a:t>Κακόβουλη Πληροφόρηση (</a:t>
            </a:r>
            <a:r>
              <a:rPr lang="en-US" sz="3700" dirty="0" err="1">
                <a:latin typeface="Aptos" panose="020B0004020202020204" pitchFamily="34" charset="0"/>
              </a:rPr>
              <a:t>Malinformation</a:t>
            </a:r>
            <a:r>
              <a:rPr lang="en-US" sz="3700" dirty="0">
                <a:latin typeface="Aptos" panose="020B0004020202020204" pitchFamily="34" charset="0"/>
              </a:rPr>
              <a:t>)</a:t>
            </a:r>
            <a:endParaRPr lang="en-US" sz="3700" kern="1200" dirty="0">
              <a:solidFill>
                <a:schemeClr val="tx1"/>
              </a:solidFill>
              <a:latin typeface="Aptos" panose="020B0004020202020204" pitchFamily="34" charset="0"/>
            </a:endParaRPr>
          </a:p>
        </p:txBody>
      </p:sp>
      <p:sp>
        <p:nvSpPr>
          <p:cNvPr id="4" name="Θέση περιεχομένου 3"/>
          <p:cNvSpPr>
            <a:spLocks noGrp="1"/>
          </p:cNvSpPr>
          <p:nvPr>
            <p:ph sz="half" idx="1"/>
          </p:nvPr>
        </p:nvSpPr>
        <p:spPr>
          <a:xfrm>
            <a:off x="0" y="1975104"/>
            <a:ext cx="6014720" cy="4628896"/>
          </a:xfrm>
        </p:spPr>
        <p:txBody>
          <a:bodyPr vert="horz" lIns="91440" tIns="45720" rIns="91440" bIns="45720" rtlCol="0">
            <a:noAutofit/>
          </a:bodyPr>
          <a:lstStyle/>
          <a:p>
            <a:pPr marL="0" indent="0" algn="ctr">
              <a:lnSpc>
                <a:spcPct val="114000"/>
              </a:lnSpc>
              <a:buNone/>
            </a:pPr>
            <a:endParaRPr lang="en-US" sz="2400" dirty="0">
              <a:latin typeface="Candara" panose="020E0502030303020204" pitchFamily="34" charset="0"/>
            </a:endParaRPr>
          </a:p>
          <a:p>
            <a:pPr marL="0" indent="0" algn="ctr">
              <a:lnSpc>
                <a:spcPct val="114000"/>
              </a:lnSpc>
              <a:buNone/>
            </a:pPr>
            <a:r>
              <a:rPr lang="el-GR" sz="2400" dirty="0">
                <a:latin typeface="Aptos" panose="020B0004020202020204" pitchFamily="34" charset="0"/>
              </a:rPr>
              <a:t>«</a:t>
            </a:r>
            <a:r>
              <a:rPr lang="en-US" sz="2400" dirty="0">
                <a:latin typeface="Aptos" panose="020B0004020202020204" pitchFamily="34" charset="0"/>
              </a:rPr>
              <a:t>K</a:t>
            </a:r>
            <a:r>
              <a:rPr lang="el-GR" sz="2400" dirty="0" err="1">
                <a:latin typeface="Aptos" panose="020B0004020202020204" pitchFamily="34" charset="0"/>
              </a:rPr>
              <a:t>ακόβουλη</a:t>
            </a:r>
            <a:r>
              <a:rPr lang="el-GR" sz="2400" dirty="0">
                <a:latin typeface="Aptos" panose="020B0004020202020204" pitchFamily="34" charset="0"/>
              </a:rPr>
              <a:t> πληροφόρηση»: είναι η πληροφορία που βασίζεται στην πραγματικότητα αλλά χρησιμοποιείται για να βλάψει</a:t>
            </a:r>
            <a:r>
              <a:rPr lang="en-US" sz="2400" dirty="0">
                <a:latin typeface="Aptos" panose="020B0004020202020204" pitchFamily="34" charset="0"/>
              </a:rPr>
              <a:t> </a:t>
            </a:r>
            <a:r>
              <a:rPr lang="el-GR" sz="2400" dirty="0">
                <a:latin typeface="Aptos" panose="020B0004020202020204" pitchFamily="34" charset="0"/>
              </a:rPr>
              <a:t>κάποιο πρόσωπο, οργανισμό ή χώρα. Ένα παράδειγμα είναι μια είδηση που αποκαλύπτει τον</a:t>
            </a:r>
            <a:r>
              <a:rPr lang="en-US" sz="2400" dirty="0">
                <a:latin typeface="Aptos" panose="020B0004020202020204" pitchFamily="34" charset="0"/>
              </a:rPr>
              <a:t> </a:t>
            </a:r>
            <a:r>
              <a:rPr lang="el-GR" sz="2400" dirty="0">
                <a:latin typeface="Aptos" panose="020B0004020202020204" pitchFamily="34" charset="0"/>
              </a:rPr>
              <a:t>σεξουαλικό προσανατολισμό ενός ανθρώπου χωρίς να συντρέχει</a:t>
            </a:r>
            <a:r>
              <a:rPr lang="en-US" sz="2400" dirty="0">
                <a:latin typeface="Aptos" panose="020B0004020202020204" pitchFamily="34" charset="0"/>
              </a:rPr>
              <a:t> </a:t>
            </a:r>
            <a:r>
              <a:rPr lang="el-GR" sz="2400" dirty="0">
                <a:latin typeface="Aptos" panose="020B0004020202020204" pitchFamily="34" charset="0"/>
              </a:rPr>
              <a:t>λόγος δημοσίου συμφέροντος</a:t>
            </a:r>
            <a:r>
              <a:rPr lang="en-US" sz="2400" dirty="0">
                <a:latin typeface="Aptos" panose="020B0004020202020204" pitchFamily="34" charset="0"/>
              </a:rPr>
              <a:t>.</a:t>
            </a:r>
          </a:p>
        </p:txBody>
      </p:sp>
      <p:sp>
        <p:nvSpPr>
          <p:cNvPr id="26" name="Rectangle 21"/>
          <p:cNvSpPr>
            <a:spLocks noGrp="1" noRot="1" noChangeAspect="1" noMove="1" noResize="1" noEditPoints="1" noAdjustHandles="1" noChangeArrowheads="1" noChangeShapeType="1" noTextEdit="1"/>
          </p:cNvSpPr>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9"/>
          <p:cNvSpPr>
            <a:spLocks noGrp="1" noRot="1" noChangeAspect="1" noMove="1" noResize="1" noEditPoints="1" noAdjustHandles="1" noChangeArrowheads="1" noChangeShapeType="1" noTextEdit="1"/>
          </p:cNvSpPr>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Θέση περιεχομένου 7"/>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842" r="8842"/>
          <a:stretch>
            <a:fillRect/>
          </a:stretch>
        </p:blipFill>
        <p:spPr>
          <a:xfrm>
            <a:off x="6904709" y="1905013"/>
            <a:ext cx="4475531" cy="3044727"/>
          </a:xfrm>
          <a:prstGeom prst="rect">
            <a:avLst/>
          </a:prstGeom>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48928" y="629267"/>
            <a:ext cx="4979711" cy="1006493"/>
          </a:xfrm>
        </p:spPr>
        <p:txBody>
          <a:bodyPr vert="horz" lIns="91440" tIns="45720" rIns="91440" bIns="45720" rtlCol="0" anchor="ctr">
            <a:normAutofit fontScale="90000"/>
          </a:bodyPr>
          <a:lstStyle/>
          <a:p>
            <a:pPr algn="ctr"/>
            <a:r>
              <a:rPr lang="el-GR" sz="3700" kern="1200" dirty="0">
                <a:solidFill>
                  <a:schemeClr val="tx1"/>
                </a:solidFill>
                <a:latin typeface="Aptos" panose="020B0004020202020204" pitchFamily="34" charset="0"/>
              </a:rPr>
              <a:t>Ψευδείς ή Ψευδεπίγραφες Παραποιη</a:t>
            </a:r>
            <a:r>
              <a:rPr lang="el-GR" sz="3700" dirty="0">
                <a:latin typeface="Aptos" panose="020B0004020202020204" pitchFamily="34" charset="0"/>
              </a:rPr>
              <a:t>μένες Ειδήσεις;</a:t>
            </a:r>
            <a:endParaRPr lang="en-US" sz="3700" kern="1200" dirty="0">
              <a:solidFill>
                <a:schemeClr val="tx1"/>
              </a:solidFill>
              <a:latin typeface="Aptos" panose="020B0004020202020204" pitchFamily="34" charset="0"/>
            </a:endParaRPr>
          </a:p>
        </p:txBody>
      </p:sp>
      <p:sp>
        <p:nvSpPr>
          <p:cNvPr id="4" name="Θέση περιεχομένου 3"/>
          <p:cNvSpPr>
            <a:spLocks noGrp="1"/>
          </p:cNvSpPr>
          <p:nvPr>
            <p:ph sz="half" idx="1"/>
          </p:nvPr>
        </p:nvSpPr>
        <p:spPr>
          <a:xfrm>
            <a:off x="223520" y="1615440"/>
            <a:ext cx="5709920" cy="5069840"/>
          </a:xfrm>
        </p:spPr>
        <p:txBody>
          <a:bodyPr vert="horz" lIns="91440" tIns="45720" rIns="91440" bIns="45720" rtlCol="0">
            <a:noAutofit/>
          </a:bodyPr>
          <a:lstStyle/>
          <a:p>
            <a:pPr marL="0" indent="0" algn="ctr">
              <a:lnSpc>
                <a:spcPct val="160000"/>
              </a:lnSpc>
              <a:buNone/>
            </a:pPr>
            <a:r>
              <a:rPr lang="el-GR" sz="2100" dirty="0">
                <a:latin typeface="Aptos" panose="020B0004020202020204" pitchFamily="34" charset="0"/>
                <a:ea typeface="+mj-ea"/>
                <a:cs typeface="+mj-cs"/>
              </a:rPr>
              <a:t>Υπάρχουν δύο ειδών σκόπιμες παραποιήσεις. Οι ψευδείς ειδήσεις (</a:t>
            </a:r>
            <a:r>
              <a:rPr lang="el-GR" sz="2100" dirty="0" err="1">
                <a:latin typeface="Aptos" panose="020B0004020202020204" pitchFamily="34" charset="0"/>
                <a:ea typeface="+mj-ea"/>
                <a:cs typeface="+mj-cs"/>
              </a:rPr>
              <a:t>false</a:t>
            </a:r>
            <a:r>
              <a:rPr lang="el-GR" sz="2100" dirty="0">
                <a:latin typeface="Aptos" panose="020B0004020202020204" pitchFamily="34" charset="0"/>
                <a:ea typeface="+mj-ea"/>
                <a:cs typeface="+mj-cs"/>
              </a:rPr>
              <a:t> </a:t>
            </a:r>
            <a:r>
              <a:rPr lang="el-GR" sz="2100" dirty="0" err="1">
                <a:latin typeface="Aptos" panose="020B0004020202020204" pitchFamily="34" charset="0"/>
                <a:ea typeface="+mj-ea"/>
                <a:cs typeface="+mj-cs"/>
              </a:rPr>
              <a:t>news</a:t>
            </a:r>
            <a:r>
              <a:rPr lang="el-GR" sz="2100" dirty="0">
                <a:latin typeface="Aptos" panose="020B0004020202020204" pitchFamily="34" charset="0"/>
                <a:ea typeface="+mj-ea"/>
                <a:cs typeface="+mj-cs"/>
              </a:rPr>
              <a:t>), δηλαδή, αυτές που κατασκευάζουν ένα γεγονός χωρίς να υπάρχει. </a:t>
            </a:r>
          </a:p>
          <a:p>
            <a:pPr marL="0" indent="0" algn="ctr">
              <a:lnSpc>
                <a:spcPct val="160000"/>
              </a:lnSpc>
              <a:buNone/>
            </a:pPr>
            <a:r>
              <a:rPr lang="el-GR" sz="2100" dirty="0">
                <a:latin typeface="Aptos" panose="020B0004020202020204" pitchFamily="34" charset="0"/>
                <a:ea typeface="+mj-ea"/>
                <a:cs typeface="+mj-cs"/>
              </a:rPr>
              <a:t>Οι ψευδεπίγραφες ειδήσεις (</a:t>
            </a:r>
            <a:r>
              <a:rPr lang="en-US" sz="2100" dirty="0">
                <a:latin typeface="Aptos" panose="020B0004020202020204" pitchFamily="34" charset="0"/>
                <a:ea typeface="+mj-ea"/>
                <a:cs typeface="+mj-cs"/>
              </a:rPr>
              <a:t>fake news), </a:t>
            </a:r>
            <a:r>
              <a:rPr lang="el-GR" sz="2100" dirty="0">
                <a:latin typeface="Aptos" panose="020B0004020202020204" pitchFamily="34" charset="0"/>
                <a:ea typeface="+mj-ea"/>
                <a:cs typeface="+mj-cs"/>
              </a:rPr>
              <a:t>δηλαδή, ειδήσεις στις οποίες έχουν «πειραχτεί» κάποιες παράμετροι όπως ο χρόνος του γεγονότος, ο χώρος (π.χ. η γνωστή </a:t>
            </a:r>
            <a:r>
              <a:rPr lang="el-GR" sz="2100" dirty="0" err="1">
                <a:latin typeface="Aptos" panose="020B0004020202020204" pitchFamily="34" charset="0"/>
                <a:ea typeface="+mj-ea"/>
                <a:cs typeface="+mj-cs"/>
              </a:rPr>
              <a:t>φωτό</a:t>
            </a:r>
            <a:r>
              <a:rPr lang="el-GR" sz="2100" dirty="0">
                <a:latin typeface="Aptos" panose="020B0004020202020204" pitchFamily="34" charset="0"/>
                <a:ea typeface="+mj-ea"/>
                <a:cs typeface="+mj-cs"/>
              </a:rPr>
              <a:t> του κορμοράνου), η ιδιότητα των προσώπων κτλ. </a:t>
            </a:r>
            <a:endParaRPr lang="en-US" sz="2100" dirty="0">
              <a:latin typeface="Aptos" panose="020B0004020202020204" pitchFamily="34" charset="0"/>
              <a:ea typeface="+mj-ea"/>
              <a:cs typeface="+mj-cs"/>
            </a:endParaRPr>
          </a:p>
        </p:txBody>
      </p:sp>
      <p:sp>
        <p:nvSpPr>
          <p:cNvPr id="26" name="Rectangle 21"/>
          <p:cNvSpPr>
            <a:spLocks noGrp="1" noRot="1" noChangeAspect="1" noMove="1" noResize="1" noEditPoints="1" noAdjustHandles="1" noChangeArrowheads="1" noChangeShapeType="1" noTextEdit="1"/>
          </p:cNvSpPr>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ounded Rectangle 9"/>
          <p:cNvSpPr>
            <a:spLocks noGrp="1" noRot="1" noChangeAspect="1" noMove="1" noResize="1" noEditPoints="1" noAdjustHandles="1" noChangeArrowheads="1" noChangeShapeType="1" noTextEdit="1"/>
          </p:cNvSpPr>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Θέση περιεχομένου 7"/>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091" r="1091"/>
          <a:stretch>
            <a:fillRect/>
          </a:stretch>
        </p:blipFill>
        <p:spPr>
          <a:xfrm>
            <a:off x="6904709" y="1905013"/>
            <a:ext cx="4475531" cy="3044727"/>
          </a:xfrm>
          <a:prstGeom prst="rect">
            <a:avLst/>
          </a:prstGeom>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Freeform: Shape 24"/>
          <p:cNvSpPr>
            <a:spLocks noGrp="1" noRot="1" noChangeAspect="1" noMove="1" noResize="1" noEditPoints="1" noAdjustHandles="1" noChangeArrowheads="1" noChangeShapeType="1" noTextEdit="1"/>
          </p:cNvSpPr>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Τίτλος 1"/>
          <p:cNvSpPr>
            <a:spLocks noGrp="1"/>
          </p:cNvSpPr>
          <p:nvPr>
            <p:ph type="title"/>
          </p:nvPr>
        </p:nvSpPr>
        <p:spPr>
          <a:xfrm>
            <a:off x="1226505" y="440267"/>
            <a:ext cx="4579936" cy="1269661"/>
          </a:xfrm>
        </p:spPr>
        <p:txBody>
          <a:bodyPr>
            <a:normAutofit fontScale="90000"/>
          </a:bodyPr>
          <a:lstStyle/>
          <a:p>
            <a:pPr algn="ctr"/>
            <a:r>
              <a:rPr lang="el-GR" sz="4400" dirty="0">
                <a:latin typeface="Aptos" panose="020B0004020202020204" pitchFamily="34" charset="0"/>
              </a:rPr>
              <a:t>Προπαγάνδα (</a:t>
            </a:r>
            <a:r>
              <a:rPr lang="el-GR" sz="4400" dirty="0" err="1">
                <a:latin typeface="Aptos" panose="020B0004020202020204" pitchFamily="34" charset="0"/>
              </a:rPr>
              <a:t>Propaganda</a:t>
            </a:r>
            <a:r>
              <a:rPr lang="el-GR" sz="4400" dirty="0">
                <a:latin typeface="Aptos" panose="020B0004020202020204" pitchFamily="34" charset="0"/>
              </a:rPr>
              <a:t>)</a:t>
            </a:r>
            <a:endParaRPr lang="en-US" dirty="0">
              <a:latin typeface="Candara" panose="020E0502030303020204" pitchFamily="34" charset="0"/>
            </a:endParaRPr>
          </a:p>
        </p:txBody>
      </p:sp>
      <p:sp>
        <p:nvSpPr>
          <p:cNvPr id="3" name="Θέση περιεχομένου 2"/>
          <p:cNvSpPr>
            <a:spLocks noGrp="1"/>
          </p:cNvSpPr>
          <p:nvPr>
            <p:ph idx="1"/>
          </p:nvPr>
        </p:nvSpPr>
        <p:spPr>
          <a:xfrm>
            <a:off x="650240" y="1910080"/>
            <a:ext cx="5878576" cy="4188968"/>
          </a:xfrm>
        </p:spPr>
        <p:txBody>
          <a:bodyPr>
            <a:noAutofit/>
          </a:bodyPr>
          <a:lstStyle/>
          <a:p>
            <a:pPr marL="0" indent="0">
              <a:lnSpc>
                <a:spcPct val="100000"/>
              </a:lnSpc>
              <a:buNone/>
            </a:pPr>
            <a:r>
              <a:rPr lang="el-GR" sz="1800" dirty="0">
                <a:latin typeface="Aptos" panose="020B0004020202020204" pitchFamily="34" charset="0"/>
              </a:rPr>
              <a:t>Ορισμός: Η </a:t>
            </a:r>
            <a:r>
              <a:rPr lang="el-GR" sz="1800" b="1" dirty="0">
                <a:latin typeface="Aptos" panose="020B0004020202020204" pitchFamily="34" charset="0"/>
              </a:rPr>
              <a:t>συστηματική</a:t>
            </a:r>
            <a:r>
              <a:rPr lang="el-GR" sz="1800" dirty="0">
                <a:latin typeface="Aptos" panose="020B0004020202020204" pitchFamily="34" charset="0"/>
              </a:rPr>
              <a:t> διάχυση μηνυμάτων, συχνά με στόχο την ενίσχυση μιας ιδεολογίας, πολιτικής θέσης ή ατζέντας.</a:t>
            </a:r>
          </a:p>
          <a:p>
            <a:pPr marL="0" indent="0">
              <a:lnSpc>
                <a:spcPct val="100000"/>
              </a:lnSpc>
              <a:buNone/>
            </a:pPr>
            <a:r>
              <a:rPr lang="el-GR" sz="1800" dirty="0">
                <a:latin typeface="Aptos" panose="020B0004020202020204" pitchFamily="34" charset="0"/>
              </a:rPr>
              <a:t>Χαρακτηριστικά: Μπορεί να περιλαμβάνει τόσο αληθείς όσο και παραπλανητικές πληροφορίες. Στοχεύει στη </a:t>
            </a:r>
            <a:r>
              <a:rPr lang="el-GR" sz="1800" b="1" dirty="0">
                <a:latin typeface="Aptos" panose="020B0004020202020204" pitchFamily="34" charset="0"/>
              </a:rPr>
              <a:t>χειραγώγηση</a:t>
            </a:r>
            <a:r>
              <a:rPr lang="el-GR" sz="1800" dirty="0">
                <a:latin typeface="Aptos" panose="020B0004020202020204" pitchFamily="34" charset="0"/>
              </a:rPr>
              <a:t> συναισθημάτων ή πεποιθήσεων. Συχνά προβάλλει μόνο τη μία πλευρά ενός ζητήματος, αγνοώντας ή αποκρύπτοντας άλλες οπτικές.</a:t>
            </a:r>
          </a:p>
          <a:p>
            <a:pPr marL="0" indent="0">
              <a:lnSpc>
                <a:spcPct val="100000"/>
              </a:lnSpc>
              <a:buNone/>
            </a:pPr>
            <a:r>
              <a:rPr lang="el-GR" sz="1800" dirty="0">
                <a:latin typeface="Aptos" panose="020B0004020202020204" pitchFamily="34" charset="0"/>
              </a:rPr>
              <a:t>Παράδειγμα: </a:t>
            </a:r>
          </a:p>
          <a:p>
            <a:pPr>
              <a:lnSpc>
                <a:spcPct val="100000"/>
              </a:lnSpc>
            </a:pPr>
            <a:r>
              <a:rPr lang="el-GR" sz="1800" dirty="0">
                <a:latin typeface="Aptos" panose="020B0004020202020204" pitchFamily="34" charset="0"/>
              </a:rPr>
              <a:t>Στρατιωτική προπαγάνδα που δικαιολογεί έναν πόλεμο ως «αναγκαίο».</a:t>
            </a:r>
          </a:p>
        </p:txBody>
      </p:sp>
      <p:pic>
        <p:nvPicPr>
          <p:cNvPr id="4" name="Εικόνα 3"/>
          <p:cNvPicPr>
            <a:picLocks noChangeAspect="1"/>
          </p:cNvPicPr>
          <p:nvPr/>
        </p:nvPicPr>
        <p:blipFill>
          <a:blip r:embed="rId2"/>
          <a:stretch>
            <a:fillRect/>
          </a:stretch>
        </p:blipFill>
        <p:spPr>
          <a:xfrm>
            <a:off x="7700211" y="713370"/>
            <a:ext cx="3848322" cy="2405201"/>
          </a:xfrm>
          <a:prstGeom prst="rect">
            <a:avLst/>
          </a:prstGeom>
        </p:spPr>
      </p:pic>
      <p:pic>
        <p:nvPicPr>
          <p:cNvPr id="6" name="Εικόνα 5"/>
          <p:cNvPicPr>
            <a:picLocks noChangeAspect="1"/>
          </p:cNvPicPr>
          <p:nvPr/>
        </p:nvPicPr>
        <p:blipFill>
          <a:blip r:embed="rId3"/>
          <a:stretch>
            <a:fillRect/>
          </a:stretch>
        </p:blipFill>
        <p:spPr>
          <a:xfrm>
            <a:off x="7700211" y="3669913"/>
            <a:ext cx="3848322" cy="256088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Τίτλος 1"/>
          <p:cNvSpPr>
            <a:spLocks noGrp="1"/>
          </p:cNvSpPr>
          <p:nvPr>
            <p:ph type="title"/>
          </p:nvPr>
        </p:nvSpPr>
        <p:spPr>
          <a:xfrm>
            <a:off x="670899" y="541190"/>
            <a:ext cx="6901193" cy="1135737"/>
          </a:xfrm>
        </p:spPr>
        <p:txBody>
          <a:bodyPr vert="horz" lIns="91440" tIns="45720" rIns="91440" bIns="45720" rtlCol="0" anchor="ctr">
            <a:normAutofit fontScale="90000"/>
          </a:bodyPr>
          <a:lstStyle/>
          <a:p>
            <a:r>
              <a:rPr lang="en-US" sz="3600" kern="1200" dirty="0">
                <a:solidFill>
                  <a:schemeClr val="tx1"/>
                </a:solidFill>
                <a:latin typeface="Aptos" panose="020B0004020202020204" pitchFamily="34" charset="0"/>
              </a:rPr>
              <a:t>Πώς μπ</a:t>
            </a:r>
            <a:r>
              <a:rPr lang="en-US" sz="3600" kern="1200" dirty="0" err="1">
                <a:solidFill>
                  <a:schemeClr val="tx1"/>
                </a:solidFill>
                <a:latin typeface="Aptos" panose="020B0004020202020204" pitchFamily="34" charset="0"/>
              </a:rPr>
              <a:t>ορεί</a:t>
            </a:r>
            <a:r>
              <a:rPr lang="en-US" sz="3600" kern="1200" dirty="0">
                <a:solidFill>
                  <a:schemeClr val="tx1"/>
                </a:solidFill>
                <a:latin typeface="Aptos" panose="020B0004020202020204" pitchFamily="34" charset="0"/>
              </a:rPr>
              <a:t> ο </a:t>
            </a:r>
            <a:r>
              <a:rPr lang="en-US" sz="3600" kern="1200" dirty="0" err="1">
                <a:solidFill>
                  <a:schemeClr val="tx1"/>
                </a:solidFill>
                <a:latin typeface="Aptos" panose="020B0004020202020204" pitchFamily="34" charset="0"/>
              </a:rPr>
              <a:t>δημοσιογράφος</a:t>
            </a:r>
            <a:r>
              <a:rPr lang="en-US" sz="3600" kern="1200" dirty="0">
                <a:solidFill>
                  <a:schemeClr val="tx1"/>
                </a:solidFill>
                <a:latin typeface="Aptos" panose="020B0004020202020204" pitchFamily="34" charset="0"/>
              </a:rPr>
              <a:t> να απ</a:t>
            </a:r>
            <a:r>
              <a:rPr lang="en-US" sz="3600" kern="1200" dirty="0" err="1">
                <a:solidFill>
                  <a:schemeClr val="tx1"/>
                </a:solidFill>
                <a:latin typeface="Aptos" panose="020B0004020202020204" pitchFamily="34" charset="0"/>
              </a:rPr>
              <a:t>οφύγει</a:t>
            </a:r>
            <a:r>
              <a:rPr lang="en-US" sz="3600" kern="1200" dirty="0">
                <a:solidFill>
                  <a:schemeClr val="tx1"/>
                </a:solidFill>
                <a:latin typeface="Aptos" panose="020B0004020202020204" pitchFamily="34" charset="0"/>
              </a:rPr>
              <a:t> </a:t>
            </a:r>
            <a:r>
              <a:rPr lang="en-US" sz="3600" kern="1200" dirty="0" err="1">
                <a:solidFill>
                  <a:schemeClr val="tx1"/>
                </a:solidFill>
                <a:latin typeface="Aptos" panose="020B0004020202020204" pitchFamily="34" charset="0"/>
              </a:rPr>
              <a:t>την</a:t>
            </a:r>
            <a:r>
              <a:rPr lang="en-US" sz="3600" kern="1200" dirty="0">
                <a:solidFill>
                  <a:schemeClr val="tx1"/>
                </a:solidFill>
                <a:latin typeface="Aptos" panose="020B0004020202020204" pitchFamily="34" charset="0"/>
              </a:rPr>
              <a:t> παραπ</a:t>
            </a:r>
            <a:r>
              <a:rPr lang="en-US" sz="3600" kern="1200" dirty="0" err="1">
                <a:solidFill>
                  <a:schemeClr val="tx1"/>
                </a:solidFill>
                <a:latin typeface="Aptos" panose="020B0004020202020204" pitchFamily="34" charset="0"/>
              </a:rPr>
              <a:t>ληροφόρηση</a:t>
            </a:r>
            <a:r>
              <a:rPr lang="en-US" sz="3600" kern="1200" dirty="0">
                <a:solidFill>
                  <a:schemeClr val="tx1"/>
                </a:solidFill>
                <a:latin typeface="Aptos" panose="020B0004020202020204" pitchFamily="34" charset="0"/>
              </a:rPr>
              <a:t>;</a:t>
            </a:r>
          </a:p>
        </p:txBody>
      </p:sp>
      <p:sp>
        <p:nvSpPr>
          <p:cNvPr id="4" name="Θέση περιεχομένου 3"/>
          <p:cNvSpPr>
            <a:spLocks noGrp="1"/>
          </p:cNvSpPr>
          <p:nvPr>
            <p:ph sz="half" idx="2"/>
          </p:nvPr>
        </p:nvSpPr>
        <p:spPr>
          <a:xfrm>
            <a:off x="643468" y="1782981"/>
            <a:ext cx="6901193" cy="4393982"/>
          </a:xfrm>
        </p:spPr>
        <p:txBody>
          <a:bodyPr vert="horz" lIns="91440" tIns="45720" rIns="91440" bIns="45720" rtlCol="0">
            <a:normAutofit fontScale="92500" lnSpcReduction="20000"/>
          </a:bodyPr>
          <a:lstStyle/>
          <a:p>
            <a:r>
              <a:rPr lang="en-US" sz="1800" dirty="0" err="1">
                <a:latin typeface="Aptos" panose="020B0004020202020204" pitchFamily="34" charset="0"/>
              </a:rPr>
              <a:t>Ελέγχω</a:t>
            </a:r>
            <a:r>
              <a:rPr lang="en-US" sz="1800" dirty="0">
                <a:latin typeface="Aptos" panose="020B0004020202020204" pitchFamily="34" charset="0"/>
              </a:rPr>
              <a:t> </a:t>
            </a:r>
            <a:r>
              <a:rPr lang="en-US" sz="1800" dirty="0" err="1">
                <a:latin typeface="Aptos" panose="020B0004020202020204" pitchFamily="34" charset="0"/>
              </a:rPr>
              <a:t>την</a:t>
            </a:r>
            <a:r>
              <a:rPr lang="en-US" sz="1800" dirty="0">
                <a:latin typeface="Aptos" panose="020B0004020202020204" pitchFamily="34" charset="0"/>
              </a:rPr>
              <a:t> π</a:t>
            </a:r>
            <a:r>
              <a:rPr lang="en-US" sz="1800" dirty="0" err="1">
                <a:latin typeface="Aptos" panose="020B0004020202020204" pitchFamily="34" charset="0"/>
              </a:rPr>
              <a:t>ηγή</a:t>
            </a:r>
            <a:r>
              <a:rPr lang="en-US" sz="1800" dirty="0">
                <a:latin typeface="Aptos" panose="020B0004020202020204" pitchFamily="34" charset="0"/>
              </a:rPr>
              <a:t>.</a:t>
            </a:r>
          </a:p>
          <a:p>
            <a:pPr>
              <a:lnSpc>
                <a:spcPct val="110000"/>
              </a:lnSpc>
            </a:pPr>
            <a:r>
              <a:rPr lang="en-US" sz="1800" dirty="0" err="1">
                <a:latin typeface="Aptos" panose="020B0004020202020204" pitchFamily="34" charset="0"/>
              </a:rPr>
              <a:t>Ελέγχω</a:t>
            </a:r>
            <a:r>
              <a:rPr lang="en-US" sz="1800" dirty="0">
                <a:latin typeface="Aptos" panose="020B0004020202020204" pitchFamily="34" charset="0"/>
              </a:rPr>
              <a:t> </a:t>
            </a:r>
            <a:r>
              <a:rPr lang="en-US" sz="1800" dirty="0" err="1">
                <a:latin typeface="Aptos" panose="020B0004020202020204" pitchFamily="34" charset="0"/>
              </a:rPr>
              <a:t>τον</a:t>
            </a:r>
            <a:r>
              <a:rPr lang="en-US" sz="1800" dirty="0">
                <a:latin typeface="Aptos" panose="020B0004020202020204" pitchFamily="34" charset="0"/>
              </a:rPr>
              <a:t> </a:t>
            </a:r>
            <a:r>
              <a:rPr lang="en-US" sz="1800" dirty="0" err="1">
                <a:latin typeface="Aptos" panose="020B0004020202020204" pitchFamily="34" charset="0"/>
              </a:rPr>
              <a:t>δημοσιογράφο</a:t>
            </a:r>
            <a:r>
              <a:rPr lang="en-US" sz="1800" dirty="0">
                <a:latin typeface="Aptos" panose="020B0004020202020204" pitchFamily="34" charset="0"/>
              </a:rPr>
              <a:t>/</a:t>
            </a:r>
            <a:r>
              <a:rPr lang="en-US" sz="1800" dirty="0" err="1">
                <a:latin typeface="Aptos" panose="020B0004020202020204" pitchFamily="34" charset="0"/>
              </a:rPr>
              <a:t>συντάκτη</a:t>
            </a:r>
            <a:r>
              <a:rPr lang="en-US" sz="1800" dirty="0">
                <a:latin typeface="Aptos" panose="020B0004020202020204" pitchFamily="34" charset="0"/>
              </a:rPr>
              <a:t> </a:t>
            </a:r>
            <a:r>
              <a:rPr lang="en-US" sz="1800" dirty="0" err="1">
                <a:latin typeface="Aptos" panose="020B0004020202020204" pitchFamily="34" charset="0"/>
              </a:rPr>
              <a:t>της</a:t>
            </a:r>
            <a:r>
              <a:rPr lang="en-US" sz="1800" dirty="0">
                <a:latin typeface="Aptos" panose="020B0004020202020204" pitchFamily="34" charset="0"/>
              </a:rPr>
              <a:t> </a:t>
            </a:r>
            <a:r>
              <a:rPr lang="en-US" sz="1800" dirty="0" err="1">
                <a:latin typeface="Aptos" panose="020B0004020202020204" pitchFamily="34" charset="0"/>
              </a:rPr>
              <a:t>είδησης</a:t>
            </a:r>
            <a:r>
              <a:rPr lang="en-US" sz="1800" dirty="0">
                <a:latin typeface="Aptos" panose="020B0004020202020204" pitchFamily="34" charset="0"/>
              </a:rPr>
              <a:t> (τα α</a:t>
            </a:r>
            <a:r>
              <a:rPr lang="en-US" sz="1800" dirty="0" err="1">
                <a:latin typeface="Aptos" panose="020B0004020202020204" pitchFamily="34" charset="0"/>
              </a:rPr>
              <a:t>νυ</a:t>
            </a:r>
            <a:r>
              <a:rPr lang="en-US" sz="1800" dirty="0">
                <a:latin typeface="Aptos" panose="020B0004020202020204" pitchFamily="34" charset="0"/>
              </a:rPr>
              <a:t>πόγραφα ή ψευδώνυμα άρθρα  θα πρέπει να κινούν υποψίες).</a:t>
            </a:r>
          </a:p>
          <a:p>
            <a:pPr>
              <a:lnSpc>
                <a:spcPct val="110000"/>
              </a:lnSpc>
            </a:pPr>
            <a:r>
              <a:rPr lang="en-US" sz="1800" dirty="0">
                <a:latin typeface="Aptos" panose="020B0004020202020204" pitchFamily="34" charset="0"/>
              </a:rPr>
              <a:t>Υπ</a:t>
            </a:r>
            <a:r>
              <a:rPr lang="en-US" sz="1800" dirty="0" err="1">
                <a:latin typeface="Aptos" panose="020B0004020202020204" pitchFamily="34" charset="0"/>
              </a:rPr>
              <a:t>άρχουν</a:t>
            </a:r>
            <a:r>
              <a:rPr lang="en-US" sz="1800" dirty="0">
                <a:latin typeface="Aptos" panose="020B0004020202020204" pitchFamily="34" charset="0"/>
              </a:rPr>
              <a:t> </a:t>
            </a:r>
            <a:r>
              <a:rPr lang="en-US" sz="1800" dirty="0" err="1">
                <a:latin typeface="Aptos" panose="020B0004020202020204" pitchFamily="34" charset="0"/>
              </a:rPr>
              <a:t>άλλ</a:t>
            </a:r>
            <a:r>
              <a:rPr lang="en-US" sz="1800" dirty="0">
                <a:latin typeface="Aptos" panose="020B0004020202020204" pitchFamily="34" charset="0"/>
              </a:rPr>
              <a:t>α αξιόπιστα μέσα τα οποία μεταδίδουν την ίδια είδηση;</a:t>
            </a:r>
          </a:p>
          <a:p>
            <a:pPr>
              <a:lnSpc>
                <a:spcPct val="110000"/>
              </a:lnSpc>
            </a:pPr>
            <a:r>
              <a:rPr lang="en-US" sz="1800" dirty="0" err="1">
                <a:latin typeface="Aptos" panose="020B0004020202020204" pitchFamily="34" charset="0"/>
              </a:rPr>
              <a:t>Δι</a:t>
            </a:r>
            <a:r>
              <a:rPr lang="en-US" sz="1800" dirty="0">
                <a:latin typeface="Aptos" panose="020B0004020202020204" pitchFamily="34" charset="0"/>
              </a:rPr>
              <a:t>ατηρώ κριτική στάση, αναζητώ τα πλαίσια που εγείρονται.</a:t>
            </a:r>
          </a:p>
          <a:p>
            <a:pPr>
              <a:lnSpc>
                <a:spcPct val="110000"/>
              </a:lnSpc>
            </a:pPr>
            <a:r>
              <a:rPr lang="en-US" sz="1800" dirty="0" err="1">
                <a:latin typeface="Aptos" panose="020B0004020202020204" pitchFamily="34" charset="0"/>
              </a:rPr>
              <a:t>Ελέγχω</a:t>
            </a:r>
            <a:r>
              <a:rPr lang="en-US" sz="1800" dirty="0">
                <a:latin typeface="Aptos" panose="020B0004020202020204" pitchFamily="34" charset="0"/>
              </a:rPr>
              <a:t> </a:t>
            </a:r>
            <a:r>
              <a:rPr lang="en-US" sz="1800" dirty="0" err="1">
                <a:latin typeface="Aptos" panose="020B0004020202020204" pitchFamily="34" charset="0"/>
              </a:rPr>
              <a:t>τη</a:t>
            </a:r>
            <a:r>
              <a:rPr lang="el-GR" sz="1800" dirty="0">
                <a:latin typeface="Aptos" panose="020B0004020202020204" pitchFamily="34" charset="0"/>
              </a:rPr>
              <a:t>ν προέλευση </a:t>
            </a:r>
            <a:r>
              <a:rPr lang="en-US" sz="1800" dirty="0" err="1">
                <a:latin typeface="Aptos" panose="020B0004020202020204" pitchFamily="34" charset="0"/>
              </a:rPr>
              <a:t>των</a:t>
            </a:r>
            <a:r>
              <a:rPr lang="en-US" sz="1800" dirty="0">
                <a:latin typeface="Aptos" panose="020B0004020202020204" pitchFamily="34" charset="0"/>
              </a:rPr>
              <a:t> </a:t>
            </a:r>
            <a:r>
              <a:rPr lang="en-US" sz="1800" dirty="0" err="1">
                <a:latin typeface="Aptos" panose="020B0004020202020204" pitchFamily="34" charset="0"/>
              </a:rPr>
              <a:t>εικόνων</a:t>
            </a:r>
            <a:r>
              <a:rPr lang="el-GR" sz="1800" dirty="0">
                <a:latin typeface="Aptos" panose="020B0004020202020204" pitchFamily="34" charset="0"/>
              </a:rPr>
              <a:t> (π.χ. </a:t>
            </a:r>
            <a:r>
              <a:rPr lang="el-GR" sz="1800" dirty="0" err="1">
                <a:latin typeface="Aptos" panose="020B0004020202020204" pitchFamily="34" charset="0"/>
              </a:rPr>
              <a:t>TinEye</a:t>
            </a:r>
            <a:r>
              <a:rPr lang="el-GR" sz="1800" dirty="0">
                <a:latin typeface="Aptos" panose="020B0004020202020204" pitchFamily="34" charset="0"/>
              </a:rPr>
              <a:t> &amp; </a:t>
            </a:r>
            <a:r>
              <a:rPr lang="el-GR" sz="1800" dirty="0" err="1">
                <a:latin typeface="Aptos" panose="020B0004020202020204" pitchFamily="34" charset="0"/>
              </a:rPr>
              <a:t>Google</a:t>
            </a:r>
            <a:r>
              <a:rPr lang="el-GR" sz="1800" dirty="0">
                <a:latin typeface="Aptos" panose="020B0004020202020204" pitchFamily="34" charset="0"/>
              </a:rPr>
              <a:t> </a:t>
            </a:r>
            <a:r>
              <a:rPr lang="el-GR" sz="1800" dirty="0" err="1">
                <a:latin typeface="Aptos" panose="020B0004020202020204" pitchFamily="34" charset="0"/>
              </a:rPr>
              <a:t>Reverse</a:t>
            </a:r>
            <a:r>
              <a:rPr lang="el-GR" sz="1800" dirty="0">
                <a:latin typeface="Aptos" panose="020B0004020202020204" pitchFamily="34" charset="0"/>
              </a:rPr>
              <a:t> </a:t>
            </a:r>
            <a:r>
              <a:rPr lang="el-GR" sz="1800" dirty="0" err="1">
                <a:latin typeface="Aptos" panose="020B0004020202020204" pitchFamily="34" charset="0"/>
              </a:rPr>
              <a:t>Image</a:t>
            </a:r>
            <a:r>
              <a:rPr lang="el-GR" sz="1800" dirty="0">
                <a:latin typeface="Aptos" panose="020B0004020202020204" pitchFamily="34" charset="0"/>
              </a:rPr>
              <a:t> </a:t>
            </a:r>
            <a:r>
              <a:rPr lang="el-GR" sz="1800" dirty="0" err="1">
                <a:latin typeface="Aptos" panose="020B0004020202020204" pitchFamily="34" charset="0"/>
              </a:rPr>
              <a:t>Search</a:t>
            </a:r>
            <a:r>
              <a:rPr lang="el-GR" sz="1800" dirty="0">
                <a:latin typeface="Aptos" panose="020B0004020202020204" pitchFamily="34" charset="0"/>
              </a:rPr>
              <a:t>: Εργαλεία για την αναζήτηση της προέλευσης εικόνων).</a:t>
            </a:r>
            <a:endParaRPr lang="en-US" sz="1800" dirty="0">
              <a:latin typeface="Aptos" panose="020B0004020202020204" pitchFamily="34" charset="0"/>
            </a:endParaRPr>
          </a:p>
          <a:p>
            <a:pPr>
              <a:lnSpc>
                <a:spcPct val="110000"/>
              </a:lnSpc>
            </a:pPr>
            <a:r>
              <a:rPr lang="en-US" sz="1800" dirty="0">
                <a:latin typeface="Aptos" panose="020B0004020202020204" pitchFamily="34" charset="0"/>
              </a:rPr>
              <a:t>Παρα</a:t>
            </a:r>
            <a:r>
              <a:rPr lang="en-US" sz="1800" dirty="0" err="1">
                <a:latin typeface="Aptos" panose="020B0004020202020204" pitchFamily="34" charset="0"/>
              </a:rPr>
              <a:t>κολουθώ</a:t>
            </a:r>
            <a:r>
              <a:rPr lang="en-US" sz="1800" dirty="0">
                <a:latin typeface="Aptos" panose="020B0004020202020204" pitchFamily="34" charset="0"/>
              </a:rPr>
              <a:t> </a:t>
            </a:r>
            <a:r>
              <a:rPr lang="en-US" sz="1800" dirty="0" err="1">
                <a:latin typeface="Aptos" panose="020B0004020202020204" pitchFamily="34" charset="0"/>
              </a:rPr>
              <a:t>ομάδες</a:t>
            </a:r>
            <a:r>
              <a:rPr lang="en-US" sz="1800" dirty="0">
                <a:latin typeface="Aptos" panose="020B0004020202020204" pitchFamily="34" charset="0"/>
              </a:rPr>
              <a:t> επα</a:t>
            </a:r>
            <a:r>
              <a:rPr lang="en-US" sz="1800" dirty="0" err="1">
                <a:latin typeface="Aptos" panose="020B0004020202020204" pitchFamily="34" charset="0"/>
              </a:rPr>
              <a:t>λήθευσης</a:t>
            </a:r>
            <a:r>
              <a:rPr lang="en-US" sz="1800" dirty="0">
                <a:latin typeface="Aptos" panose="020B0004020202020204" pitchFamily="34" charset="0"/>
              </a:rPr>
              <a:t> </a:t>
            </a:r>
            <a:r>
              <a:rPr lang="en-US" sz="1800" dirty="0" err="1">
                <a:latin typeface="Aptos" panose="020B0004020202020204" pitchFamily="34" charset="0"/>
              </a:rPr>
              <a:t>ειδήσεων</a:t>
            </a:r>
            <a:r>
              <a:rPr lang="en-US" sz="1800" dirty="0">
                <a:latin typeface="Aptos" panose="020B0004020202020204" pitchFamily="34" charset="0"/>
              </a:rPr>
              <a:t> (π.χ. </a:t>
            </a:r>
            <a:r>
              <a:rPr lang="en-US" sz="1800" dirty="0" err="1">
                <a:latin typeface="Aptos" panose="020B0004020202020204" pitchFamily="34" charset="0"/>
              </a:rPr>
              <a:t>Ellinika</a:t>
            </a:r>
            <a:r>
              <a:rPr lang="en-US" sz="1800" dirty="0">
                <a:latin typeface="Aptos" panose="020B0004020202020204" pitchFamily="34" charset="0"/>
              </a:rPr>
              <a:t> Hoaxes).</a:t>
            </a:r>
          </a:p>
          <a:p>
            <a:pPr>
              <a:lnSpc>
                <a:spcPct val="110000"/>
              </a:lnSpc>
            </a:pPr>
            <a:r>
              <a:rPr lang="en-US" sz="1800" dirty="0" err="1">
                <a:latin typeface="Aptos" panose="020B0004020202020204" pitchFamily="34" charset="0"/>
              </a:rPr>
              <a:t>Δι</a:t>
            </a:r>
            <a:r>
              <a:rPr lang="en-US" sz="1800" dirty="0">
                <a:latin typeface="Aptos" panose="020B0004020202020204" pitchFamily="34" charset="0"/>
              </a:rPr>
              <a:t>ασταυρώνω την πληροφορία αξιοποιώντας </a:t>
            </a:r>
            <a:r>
              <a:rPr lang="el-GR" sz="1800" dirty="0">
                <a:latin typeface="Aptos" panose="020B0004020202020204" pitchFamily="34" charset="0"/>
              </a:rPr>
              <a:t>όσες </a:t>
            </a:r>
            <a:r>
              <a:rPr lang="en-US" sz="1800" dirty="0">
                <a:latin typeface="Aptos" panose="020B0004020202020204" pitchFamily="34" charset="0"/>
              </a:rPr>
              <a:t>π</a:t>
            </a:r>
            <a:r>
              <a:rPr lang="en-US" sz="1800" dirty="0" err="1">
                <a:latin typeface="Aptos" panose="020B0004020202020204" pitchFamily="34" charset="0"/>
              </a:rPr>
              <a:t>ηγές</a:t>
            </a:r>
            <a:r>
              <a:rPr lang="el-GR" sz="1800" dirty="0">
                <a:latin typeface="Aptos" panose="020B0004020202020204" pitchFamily="34" charset="0"/>
              </a:rPr>
              <a:t> εμπλέκονται στην υπόθεση (βλ. παρακάτω παράδειγμα)</a:t>
            </a:r>
            <a:r>
              <a:rPr lang="en-US" sz="1800" dirty="0">
                <a:latin typeface="Aptos" panose="020B0004020202020204" pitchFamily="34" charset="0"/>
              </a:rPr>
              <a:t>. </a:t>
            </a:r>
          </a:p>
          <a:p>
            <a:pPr>
              <a:lnSpc>
                <a:spcPct val="110000"/>
              </a:lnSpc>
            </a:pPr>
            <a:r>
              <a:rPr lang="en-US" sz="1800" dirty="0" err="1">
                <a:latin typeface="Aptos" panose="020B0004020202020204" pitchFamily="34" charset="0"/>
              </a:rPr>
              <a:t>Αν</a:t>
            </a:r>
            <a:r>
              <a:rPr lang="en-US" sz="1800" dirty="0">
                <a:latin typeface="Aptos" panose="020B0004020202020204" pitchFamily="34" charset="0"/>
              </a:rPr>
              <a:t>αφέρω την </a:t>
            </a:r>
            <a:r>
              <a:rPr lang="el-GR" sz="1800" dirty="0">
                <a:latin typeface="Aptos" panose="020B0004020202020204" pitchFamily="34" charset="0"/>
              </a:rPr>
              <a:t>είδηση ως πληροφορία της συγκεκριμένης</a:t>
            </a:r>
            <a:r>
              <a:rPr lang="en-US" sz="1800" dirty="0">
                <a:latin typeface="Aptos" panose="020B0004020202020204" pitchFamily="34" charset="0"/>
              </a:rPr>
              <a:t> π</a:t>
            </a:r>
            <a:r>
              <a:rPr lang="en-US" sz="1800" dirty="0" err="1">
                <a:latin typeface="Aptos" panose="020B0004020202020204" pitchFamily="34" charset="0"/>
              </a:rPr>
              <a:t>ηγή</a:t>
            </a:r>
            <a:r>
              <a:rPr lang="el-GR" sz="1800" dirty="0">
                <a:latin typeface="Aptos" panose="020B0004020202020204" pitchFamily="34" charset="0"/>
              </a:rPr>
              <a:t>ς μόνο</a:t>
            </a:r>
            <a:r>
              <a:rPr lang="en-US" sz="1800" dirty="0">
                <a:latin typeface="Aptos" panose="020B0004020202020204" pitchFamily="34" charset="0"/>
              </a:rPr>
              <a:t>. </a:t>
            </a:r>
            <a:r>
              <a:rPr lang="en-US" sz="1800" dirty="0" err="1">
                <a:latin typeface="Aptos" panose="020B0004020202020204" pitchFamily="34" charset="0"/>
              </a:rPr>
              <a:t>Αν</a:t>
            </a:r>
            <a:r>
              <a:rPr lang="en-US" sz="1800" dirty="0">
                <a:latin typeface="Aptos" panose="020B0004020202020204" pitchFamily="34" charset="0"/>
              </a:rPr>
              <a:t> </a:t>
            </a:r>
            <a:r>
              <a:rPr lang="en-US" sz="1800" dirty="0" err="1">
                <a:latin typeface="Aptos" panose="020B0004020202020204" pitchFamily="34" charset="0"/>
              </a:rPr>
              <a:t>δεν</a:t>
            </a:r>
            <a:r>
              <a:rPr lang="en-US" sz="1800" dirty="0">
                <a:latin typeface="Aptos" panose="020B0004020202020204" pitchFamily="34" charset="0"/>
              </a:rPr>
              <a:t> </a:t>
            </a:r>
            <a:r>
              <a:rPr lang="en-US" sz="1800" dirty="0" err="1">
                <a:latin typeface="Aptos" panose="020B0004020202020204" pitchFamily="34" charset="0"/>
              </a:rPr>
              <a:t>έχω</a:t>
            </a:r>
            <a:r>
              <a:rPr lang="en-US" sz="1800" dirty="0">
                <a:latin typeface="Aptos" panose="020B0004020202020204" pitchFamily="34" charset="0"/>
              </a:rPr>
              <a:t> κατα</a:t>
            </a:r>
            <a:r>
              <a:rPr lang="en-US" sz="1800" dirty="0" err="1">
                <a:latin typeface="Aptos" panose="020B0004020202020204" pitchFamily="34" charset="0"/>
              </a:rPr>
              <a:t>φέρει</a:t>
            </a:r>
            <a:r>
              <a:rPr lang="en-US" sz="1800" dirty="0">
                <a:latin typeface="Aptos" panose="020B0004020202020204" pitchFamily="34" charset="0"/>
              </a:rPr>
              <a:t> να </a:t>
            </a:r>
            <a:r>
              <a:rPr lang="en-US" sz="1800" dirty="0" err="1">
                <a:latin typeface="Aptos" panose="020B0004020202020204" pitchFamily="34" charset="0"/>
              </a:rPr>
              <a:t>δι</a:t>
            </a:r>
            <a:r>
              <a:rPr lang="en-US" sz="1800" dirty="0">
                <a:latin typeface="Aptos" panose="020B0004020202020204" pitchFamily="34" charset="0"/>
              </a:rPr>
              <a:t>ασταυρώσω την πληροφορία (π.χ. </a:t>
            </a:r>
            <a:r>
              <a:rPr lang="en-US" sz="1800" dirty="0" err="1">
                <a:latin typeface="Aptos" panose="020B0004020202020204" pitchFamily="34" charset="0"/>
              </a:rPr>
              <a:t>σε</a:t>
            </a:r>
            <a:r>
              <a:rPr lang="en-US" sz="1800" dirty="0">
                <a:latin typeface="Aptos" panose="020B0004020202020204" pitchFamily="34" charset="0"/>
              </a:rPr>
              <a:t> έναν π</a:t>
            </a:r>
            <a:r>
              <a:rPr lang="en-US" sz="1800" dirty="0" err="1">
                <a:latin typeface="Aptos" panose="020B0004020202020204" pitchFamily="34" charset="0"/>
              </a:rPr>
              <a:t>όλεμο</a:t>
            </a:r>
            <a:r>
              <a:rPr lang="en-US" sz="1800" dirty="0">
                <a:latin typeface="Aptos" panose="020B0004020202020204" pitchFamily="34" charset="0"/>
              </a:rPr>
              <a:t>), </a:t>
            </a:r>
            <a:r>
              <a:rPr lang="en-US" sz="1800" dirty="0" err="1">
                <a:latin typeface="Aptos" panose="020B0004020202020204" pitchFamily="34" charset="0"/>
              </a:rPr>
              <a:t>δεν</a:t>
            </a:r>
            <a:r>
              <a:rPr lang="en-US" sz="1800" dirty="0">
                <a:latin typeface="Aptos" panose="020B0004020202020204" pitchFamily="34" charset="0"/>
              </a:rPr>
              <a:t> πα</a:t>
            </a:r>
            <a:r>
              <a:rPr lang="en-US" sz="1800" dirty="0" err="1">
                <a:latin typeface="Aptos" panose="020B0004020202020204" pitchFamily="34" charset="0"/>
              </a:rPr>
              <a:t>ρουσιάζω</a:t>
            </a:r>
            <a:r>
              <a:rPr lang="en-US" sz="1800" dirty="0">
                <a:latin typeface="Aptos" panose="020B0004020202020204" pitchFamily="34" charset="0"/>
              </a:rPr>
              <a:t> </a:t>
            </a:r>
            <a:r>
              <a:rPr lang="en-US" sz="1800" dirty="0" err="1">
                <a:latin typeface="Aptos" panose="020B0004020202020204" pitchFamily="34" charset="0"/>
              </a:rPr>
              <a:t>την</a:t>
            </a:r>
            <a:r>
              <a:rPr lang="en-US" sz="1800" dirty="0">
                <a:latin typeface="Aptos" panose="020B0004020202020204" pitchFamily="34" charset="0"/>
              </a:rPr>
              <a:t> </a:t>
            </a:r>
            <a:r>
              <a:rPr lang="en-US" sz="1800" dirty="0" err="1">
                <a:latin typeface="Aptos" panose="020B0004020202020204" pitchFamily="34" charset="0"/>
              </a:rPr>
              <a:t>είδηση</a:t>
            </a:r>
            <a:r>
              <a:rPr lang="en-US" sz="1800" dirty="0">
                <a:latin typeface="Aptos" panose="020B0004020202020204" pitchFamily="34" charset="0"/>
              </a:rPr>
              <a:t> </a:t>
            </a:r>
            <a:r>
              <a:rPr lang="en-US" sz="1800" dirty="0" err="1">
                <a:latin typeface="Aptos" panose="020B0004020202020204" pitchFamily="34" charset="0"/>
              </a:rPr>
              <a:t>ως</a:t>
            </a:r>
            <a:r>
              <a:rPr lang="en-US" sz="1800" dirty="0">
                <a:latin typeface="Aptos" panose="020B0004020202020204" pitchFamily="34" charset="0"/>
              </a:rPr>
              <a:t> </a:t>
            </a:r>
            <a:r>
              <a:rPr lang="en-US" sz="1800" dirty="0" err="1">
                <a:latin typeface="Aptos" panose="020B0004020202020204" pitchFamily="34" charset="0"/>
              </a:rPr>
              <a:t>γεγονός</a:t>
            </a:r>
            <a:r>
              <a:rPr lang="en-US" sz="1800" dirty="0">
                <a:latin typeface="Aptos" panose="020B0004020202020204" pitchFamily="34" charset="0"/>
              </a:rPr>
              <a:t> α</a:t>
            </a:r>
            <a:r>
              <a:rPr lang="en-US" sz="1800" dirty="0" err="1">
                <a:latin typeface="Aptos" panose="020B0004020202020204" pitchFamily="34" charset="0"/>
              </a:rPr>
              <a:t>λλά</a:t>
            </a:r>
            <a:r>
              <a:rPr lang="en-US" sz="1800" dirty="0">
                <a:latin typeface="Aptos" panose="020B0004020202020204" pitchFamily="34" charset="0"/>
              </a:rPr>
              <a:t> </a:t>
            </a:r>
            <a:r>
              <a:rPr lang="en-US" sz="1800" dirty="0" err="1">
                <a:latin typeface="Aptos" panose="020B0004020202020204" pitchFamily="34" charset="0"/>
              </a:rPr>
              <a:t>ως</a:t>
            </a:r>
            <a:r>
              <a:rPr lang="en-US" sz="1800" dirty="0">
                <a:latin typeface="Aptos" panose="020B0004020202020204" pitchFamily="34" charset="0"/>
              </a:rPr>
              <a:t> έναν </a:t>
            </a:r>
            <a:r>
              <a:rPr lang="en-US" sz="1800" dirty="0" err="1">
                <a:latin typeface="Aptos" panose="020B0004020202020204" pitchFamily="34" charset="0"/>
              </a:rPr>
              <a:t>ισχυρισμό</a:t>
            </a:r>
            <a:r>
              <a:rPr lang="en-US" sz="1800" dirty="0">
                <a:latin typeface="Aptos" panose="020B0004020202020204" pitchFamily="34" charset="0"/>
              </a:rPr>
              <a:t> </a:t>
            </a:r>
            <a:r>
              <a:rPr lang="en-US" sz="1800" dirty="0" err="1">
                <a:latin typeface="Aptos" panose="020B0004020202020204" pitchFamily="34" charset="0"/>
              </a:rPr>
              <a:t>της</a:t>
            </a:r>
            <a:r>
              <a:rPr lang="en-US" sz="1800" dirty="0">
                <a:latin typeface="Aptos" panose="020B0004020202020204" pitchFamily="34" charset="0"/>
              </a:rPr>
              <a:t> π</a:t>
            </a:r>
            <a:r>
              <a:rPr lang="en-US" sz="1800" dirty="0" err="1">
                <a:latin typeface="Aptos" panose="020B0004020202020204" pitchFamily="34" charset="0"/>
              </a:rPr>
              <a:t>ηγής</a:t>
            </a:r>
            <a:r>
              <a:rPr lang="en-US" sz="1800" dirty="0">
                <a:latin typeface="Aptos" panose="020B0004020202020204" pitchFamily="34" charset="0"/>
              </a:rPr>
              <a:t>. </a:t>
            </a:r>
          </a:p>
          <a:p>
            <a:endParaRPr lang="en-US" sz="1700" dirty="0"/>
          </a:p>
        </p:txBody>
      </p:sp>
      <p:sp>
        <p:nvSpPr>
          <p:cNvPr id="12" name="Isosceles Triangle 11"/>
          <p:cNvSpPr>
            <a:spLocks noGrp="1" noRot="1" noChangeAspect="1" noMove="1" noResize="1" noEditPoints="1" noAdjustHandles="1" noChangeArrowheads="1" noChangeShapeType="1" noTextEdit="1"/>
          </p:cNvSpPr>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a:spLocks noGrp="1" noRot="1" noChangeAspect="1" noMove="1" noResize="1" noEditPoints="1" noAdjustHandles="1" noChangeArrowheads="1" noChangeShapeType="1" noTextEdit="1"/>
          </p:cNvSpPr>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Θέση περιεχομένου 4"/>
          <p:cNvPicPr>
            <a:picLocks noGrp="1" noChangeAspect="1"/>
          </p:cNvPicPr>
          <p:nvPr>
            <p:ph sz="half" idx="1"/>
          </p:nvPr>
        </p:nvPicPr>
        <p:blipFill>
          <a:blip r:embed="rId2"/>
          <a:stretch>
            <a:fillRect/>
          </a:stretch>
        </p:blipFill>
        <p:spPr>
          <a:xfrm>
            <a:off x="8119869" y="2056168"/>
            <a:ext cx="3428663" cy="2745662"/>
          </a:xfrm>
          <a:prstGeom prst="rect">
            <a:avLst/>
          </a:prstGeom>
        </p:spPr>
      </p:pic>
      <p:grpSp>
        <p:nvGrpSpPr>
          <p:cNvPr id="16" name="Group 15"/>
          <p:cNvGrpSpPr>
            <a:grpSpLocks noGrp="1" noUngrp="1" noRot="1" noChangeAspect="1" noMove="1" noResize="1"/>
          </p:cNvGrpSpPr>
          <p:nvPr/>
        </p:nvGrpSpPr>
        <p:grpSpPr>
          <a:xfrm>
            <a:off x="11094720" y="0"/>
            <a:ext cx="1097280" cy="1097280"/>
            <a:chOff x="11094720" y="0"/>
            <a:chExt cx="1097280" cy="1097280"/>
          </a:xfrm>
        </p:grpSpPr>
        <p:sp>
          <p:nvSpPr>
            <p:cNvPr id="17" name="Isosceles Triangle 16"/>
            <p:cNvSpPr/>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p:cNvSpPr/>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extLst>
              <a:ext uri="{28A0092B-C50C-407E-A947-70E740481C1C}">
                <a14:useLocalDpi xmlns:a14="http://schemas.microsoft.com/office/drawing/2010/main" val="0"/>
              </a:ext>
            </a:extLst>
          </a:blip>
          <a:srcRect l="9167" t="20618" r="14897" b="6305"/>
          <a:stretch>
            <a:fillRect/>
          </a:stretch>
        </p:blipFill>
        <p:spPr>
          <a:xfrm>
            <a:off x="300662" y="365760"/>
            <a:ext cx="11576378" cy="6266494"/>
          </a:xfrm>
          <a:prstGeom prst="rect">
            <a:avLst/>
          </a:prstGeom>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Πλαίσιο">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2949</Words>
  <Application>Microsoft Office PowerPoint</Application>
  <PresentationFormat>Ευρεία οθόνη</PresentationFormat>
  <Paragraphs>134</Paragraphs>
  <Slides>43</Slides>
  <Notes>0</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3</vt:i4>
      </vt:variant>
      <vt:variant>
        <vt:lpstr>Τίτλοι διαφανειών</vt:lpstr>
      </vt:variant>
      <vt:variant>
        <vt:i4>43</vt:i4>
      </vt:variant>
    </vt:vector>
  </HeadingPairs>
  <TitlesOfParts>
    <vt:vector size="54" baseType="lpstr">
      <vt:lpstr>Aptos</vt:lpstr>
      <vt:lpstr>Arial</vt:lpstr>
      <vt:lpstr>Calibri</vt:lpstr>
      <vt:lpstr>Calibri Light</vt:lpstr>
      <vt:lpstr>Candara</vt:lpstr>
      <vt:lpstr>Corbel</vt:lpstr>
      <vt:lpstr>Times New Roman</vt:lpstr>
      <vt:lpstr>Wingdings 2</vt:lpstr>
      <vt:lpstr>Θέμα του Office</vt:lpstr>
      <vt:lpstr>1_Θέμα του Office</vt:lpstr>
      <vt:lpstr>Πλαίσιο</vt:lpstr>
      <vt:lpstr>9ο Μάθημα  ΕΙΣΑΓΩΓΗ ΣΤΗ ΔΗΜΟΣΙΟΓΡΑΦΙΑ Ηθική και Δεοντολογία στη Δημοσιογραφία</vt:lpstr>
      <vt:lpstr>Στο προηγούμενο μάθημα…</vt:lpstr>
      <vt:lpstr>Παραπληροφόρηση (Misinformation)</vt:lpstr>
      <vt:lpstr>Σκόπιμη Παραπληροφόρηση (Disinformation)</vt:lpstr>
      <vt:lpstr>Κακόβουλη Πληροφόρηση (Malinformation)</vt:lpstr>
      <vt:lpstr>Ψευδείς ή Ψευδεπίγραφες Παραποιημένες Ειδήσεις;</vt:lpstr>
      <vt:lpstr>Προπαγάνδα (Propaganda)</vt:lpstr>
      <vt:lpstr>Πώς μπορεί ο δημοσιογράφος να αποφύγει την παραπληροφόρηση;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Ηθική και Δεοντολογία στη Δημοσιογραφία</vt:lpstr>
      <vt:lpstr>Τι είναι η Ηθική;</vt:lpstr>
      <vt:lpstr>Βασικές Θεωρίες περί Ηθικής</vt:lpstr>
      <vt:lpstr>Αρεταϊκή Ηθική</vt:lpstr>
      <vt:lpstr>Δεοντολογική Ηθική</vt:lpstr>
      <vt:lpstr>Συνεπειοκρατική Ηθική / Ωφελιμισμός</vt:lpstr>
      <vt:lpstr>Ηθική του Κοινωνικού Συμβολαίου</vt:lpstr>
      <vt:lpstr>Ηθική των Δικαιωμάτων και της Δικαιοσύνης  </vt:lpstr>
      <vt:lpstr>Ηθική της Φροντίδας</vt:lpstr>
      <vt:lpstr>Το παράδειγμα της πανδημίας (Α΄)</vt:lpstr>
      <vt:lpstr>Το παράδειγμα της πανδημίας (Β΄)</vt:lpstr>
      <vt:lpstr>Η Ηθική τότε και τώρα</vt:lpstr>
      <vt:lpstr>Η έννοια της Ηθικής</vt:lpstr>
      <vt:lpstr>Η έννοια της Δεοντολογίας</vt:lpstr>
      <vt:lpstr>Διαφορές μεταξύ Ηθικής και Δεοντολογίας</vt:lpstr>
      <vt:lpstr>Σενάριο: Διαφθορά και Δημοσιογραφικό Δίλημμα</vt:lpstr>
      <vt:lpstr>Σενάριο: Διαφθορά και Δημοσιογραφικό Δίλημμα</vt:lpstr>
      <vt:lpstr>Κώδικας Δηµοσιογραφικής Δεοντολογίας</vt:lpstr>
      <vt:lpstr>Κώδικας Δηµοσιογραφικής Δεοντολογίας</vt:lpstr>
      <vt:lpstr>Ενώσεις Συντακτών</vt:lpstr>
      <vt:lpstr>Ενώσεις Συντακτών</vt:lpstr>
      <vt:lpstr>Ενώσεις Συντακτών</vt:lpstr>
      <vt:lpstr>Ε.Σ.Ρ.</vt:lpstr>
      <vt:lpstr>Ε.Σ.Ρ.</vt:lpstr>
      <vt:lpstr>ΑΣΚΗΣΗ ΣΤΗΝ ΑΙΘΟΥΣΑ Ι</vt:lpstr>
      <vt:lpstr>ΑΣΚΗΣΗ ΣΤΗΝ ΑΙΘΟΥΣΑ I</vt:lpstr>
      <vt:lpstr>Παρουσίαση του PowerPoint</vt:lpstr>
      <vt:lpstr>ΑΣΚΗΣΗ ΣΤΗΝ ΑΙΘΟΥΣΑ ΙΙ</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3ο Μάθημα  ΕΙΣΑΓΩΓΗ ΣΤΗ ΔΗΜΟΣΙΟΓΡΑΦΙΑ «Συλλέγοντας, αξιολογώντας και συντάσσοντας τις ειδήσεις…»</dc:title>
  <dc:creator>Panagiota Kalfeli</dc:creator>
  <cp:lastModifiedBy>Panagiota Kalfeli</cp:lastModifiedBy>
  <cp:revision>58</cp:revision>
  <dcterms:created xsi:type="dcterms:W3CDTF">2022-09-28T08:33:00Z</dcterms:created>
  <dcterms:modified xsi:type="dcterms:W3CDTF">2024-12-03T13:42:25Z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A117D0FA73074EC5B7461A10B40700EA_13</vt:lpwstr>
  </property>
  <property fmtid="{D5CDD505-2E9C-101B-9397-08002B2CF9AE}" pid="3" name="KSOProductBuildVer">
    <vt:lpwstr>1033-12.2.0.18911</vt:lpwstr>
  </property>
</Properties>
</file>