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4" d="100"/>
          <a:sy n="64" d="100"/>
        </p:scale>
        <p:origin x="6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1/18/2022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1DA513-BDF1-4801-9C86-2E2C654D49D2}"/>
              </a:ext>
            </a:extLst>
          </p:cNvPr>
          <p:cNvSpPr>
            <a:spLocks noGrp="1"/>
          </p:cNvSpPr>
          <p:nvPr>
            <p:ph type="ctrTitle"/>
          </p:nvPr>
        </p:nvSpPr>
        <p:spPr/>
        <p:txBody>
          <a:bodyPr/>
          <a:lstStyle/>
          <a:p>
            <a:r>
              <a:rPr lang="el-GR" dirty="0" err="1"/>
              <a:t>Γυναικοκτονία</a:t>
            </a:r>
            <a:endParaRPr lang="el-GR" dirty="0"/>
          </a:p>
        </p:txBody>
      </p:sp>
      <p:sp>
        <p:nvSpPr>
          <p:cNvPr id="3" name="Υπότιτλος 2">
            <a:extLst>
              <a:ext uri="{FF2B5EF4-FFF2-40B4-BE49-F238E27FC236}">
                <a16:creationId xmlns:a16="http://schemas.microsoft.com/office/drawing/2014/main" id="{375FDCDD-6B01-45B7-9B03-9EBBE46B268E}"/>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303998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21F8FF-866D-456B-8B28-F00362759475}"/>
              </a:ext>
            </a:extLst>
          </p:cNvPr>
          <p:cNvSpPr>
            <a:spLocks noGrp="1"/>
          </p:cNvSpPr>
          <p:nvPr>
            <p:ph type="title"/>
          </p:nvPr>
        </p:nvSpPr>
        <p:spPr/>
        <p:txBody>
          <a:bodyPr/>
          <a:lstStyle/>
          <a:p>
            <a:r>
              <a:rPr lang="el-GR" dirty="0" err="1"/>
              <a:t>Γυναικοκτονία</a:t>
            </a:r>
            <a:r>
              <a:rPr lang="el-GR" dirty="0"/>
              <a:t> </a:t>
            </a:r>
          </a:p>
        </p:txBody>
      </p:sp>
      <p:sp>
        <p:nvSpPr>
          <p:cNvPr id="3" name="Θέση περιεχομένου 2">
            <a:extLst>
              <a:ext uri="{FF2B5EF4-FFF2-40B4-BE49-F238E27FC236}">
                <a16:creationId xmlns:a16="http://schemas.microsoft.com/office/drawing/2014/main" id="{F56D5954-7023-4533-9D8C-1F9C710E52A3}"/>
              </a:ext>
            </a:extLst>
          </p:cNvPr>
          <p:cNvSpPr>
            <a:spLocks noGrp="1"/>
          </p:cNvSpPr>
          <p:nvPr>
            <p:ph idx="1"/>
          </p:nvPr>
        </p:nvSpPr>
        <p:spPr/>
        <p:txBody>
          <a:bodyPr/>
          <a:lstStyle/>
          <a:p>
            <a:pPr algn="just"/>
            <a:r>
              <a:rPr lang="el-GR" dirty="0"/>
              <a:t>Ο όρος </a:t>
            </a:r>
            <a:r>
              <a:rPr lang="el-GR" dirty="0" err="1"/>
              <a:t>γυναικοκτονία</a:t>
            </a:r>
            <a:r>
              <a:rPr lang="el-GR" dirty="0"/>
              <a:t> εξειδικεύει τον όρο ανθρωποκτονία για να αναδείξει την </a:t>
            </a:r>
            <a:r>
              <a:rPr lang="el-GR" dirty="0" err="1"/>
              <a:t>έμφυλη</a:t>
            </a:r>
            <a:r>
              <a:rPr lang="el-GR" dirty="0"/>
              <a:t> βία. Το να σκοτώνεις μια γυναίκα επειδή είναι γυναίκα πρέπει να είναι επιβαρυντικός όρος του κινήτρου του φόνου. Στη νομοθεσία, αν και υφίσταται έγκλημα με ρατσιστικό κίνητρο, δεν υφίσταται (νομικά) έγκλημα λόγω μισογυνισμού. </a:t>
            </a:r>
          </a:p>
        </p:txBody>
      </p:sp>
    </p:spTree>
    <p:extLst>
      <p:ext uri="{BB962C8B-B14F-4D97-AF65-F5344CB8AC3E}">
        <p14:creationId xmlns:p14="http://schemas.microsoft.com/office/powerpoint/2010/main" val="309652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614AB4-0563-4170-B5D4-AA1466D08A1A}"/>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FB961C43-3F01-4A84-B8CD-01B4372F279F}"/>
              </a:ext>
            </a:extLst>
          </p:cNvPr>
          <p:cNvSpPr>
            <a:spLocks noGrp="1"/>
          </p:cNvSpPr>
          <p:nvPr>
            <p:ph idx="1"/>
          </p:nvPr>
        </p:nvSpPr>
        <p:spPr/>
        <p:txBody>
          <a:bodyPr/>
          <a:lstStyle/>
          <a:p>
            <a:r>
              <a:rPr lang="en-US" dirty="0"/>
              <a:t>Copyrights to</a:t>
            </a:r>
            <a:r>
              <a:rPr lang="el-GR" dirty="0"/>
              <a:t> Ματίνα Παπαγιαννοπούλου, κοινωνική επιστήμονας /ερευνήτρια, Υπεύθυνη Τμήματος Ερευνών και Εκδόσεων του ΚΕΘΙ, κοινωνιολόγος ΜΑ, υποψήφια διδάκτωρ εγκληματολογίας </a:t>
            </a:r>
            <a:r>
              <a:rPr lang="el-GR" dirty="0" err="1"/>
              <a:t>Παντείου</a:t>
            </a:r>
            <a:r>
              <a:rPr lang="el-GR"/>
              <a:t> Πανεπιστημίου.</a:t>
            </a:r>
          </a:p>
          <a:p>
            <a:pPr marL="0" indent="0">
              <a:buNone/>
            </a:pPr>
            <a:endParaRPr lang="el-GR" dirty="0"/>
          </a:p>
        </p:txBody>
      </p:sp>
    </p:spTree>
    <p:extLst>
      <p:ext uri="{BB962C8B-B14F-4D97-AF65-F5344CB8AC3E}">
        <p14:creationId xmlns:p14="http://schemas.microsoft.com/office/powerpoint/2010/main" val="244447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C661CA-1F65-4C68-ABF4-B6A7F874B94E}"/>
              </a:ext>
            </a:extLst>
          </p:cNvPr>
          <p:cNvSpPr>
            <a:spLocks noGrp="1"/>
          </p:cNvSpPr>
          <p:nvPr>
            <p:ph type="title"/>
          </p:nvPr>
        </p:nvSpPr>
        <p:spPr>
          <a:xfrm>
            <a:off x="1295402" y="982133"/>
            <a:ext cx="9601196" cy="846668"/>
          </a:xfrm>
        </p:spPr>
        <p:txBody>
          <a:bodyPr/>
          <a:lstStyle/>
          <a:p>
            <a:r>
              <a:rPr lang="el-GR" dirty="0" err="1"/>
              <a:t>Γυναικοκτονία</a:t>
            </a:r>
            <a:r>
              <a:rPr lang="el-GR" dirty="0"/>
              <a:t> </a:t>
            </a:r>
          </a:p>
        </p:txBody>
      </p:sp>
      <p:sp>
        <p:nvSpPr>
          <p:cNvPr id="3" name="Θέση περιεχομένου 2">
            <a:extLst>
              <a:ext uri="{FF2B5EF4-FFF2-40B4-BE49-F238E27FC236}">
                <a16:creationId xmlns:a16="http://schemas.microsoft.com/office/drawing/2014/main" id="{0D41F8EE-B004-4486-8FE8-8E8D5150FB40}"/>
              </a:ext>
            </a:extLst>
          </p:cNvPr>
          <p:cNvSpPr>
            <a:spLocks noGrp="1"/>
          </p:cNvSpPr>
          <p:nvPr>
            <p:ph idx="1"/>
          </p:nvPr>
        </p:nvSpPr>
        <p:spPr/>
        <p:txBody>
          <a:bodyPr>
            <a:normAutofit lnSpcReduction="10000"/>
          </a:bodyPr>
          <a:lstStyle/>
          <a:p>
            <a:r>
              <a:rPr lang="el-GR" dirty="0"/>
              <a:t>Οι ανθρωποκτονίες που σχετίζονται με το φύλο τείνουν να μην είναι μεμονωμένα περιστατικά που προκύπτουν ξαφνικά και απροσδόκητα, αλλά συχνά είναι η απόλυτη πράξη σε ένα συνεχές </a:t>
            </a:r>
            <a:r>
              <a:rPr lang="en-US" dirty="0"/>
              <a:t>(continuum) </a:t>
            </a:r>
            <a:r>
              <a:rPr lang="el-GR" dirty="0" err="1"/>
              <a:t>έμφυλων</a:t>
            </a:r>
            <a:r>
              <a:rPr lang="el-GR" dirty="0"/>
              <a:t> διακρίσεων και </a:t>
            </a:r>
            <a:r>
              <a:rPr lang="el-GR" dirty="0" err="1"/>
              <a:t>έμφυλης</a:t>
            </a:r>
            <a:r>
              <a:rPr lang="el-GR" dirty="0"/>
              <a:t> βίας </a:t>
            </a:r>
            <a:r>
              <a:rPr lang="en-US" dirty="0"/>
              <a:t>(OHCHR, 2013).</a:t>
            </a:r>
          </a:p>
          <a:p>
            <a:r>
              <a:rPr lang="el-GR" dirty="0"/>
              <a:t>Η </a:t>
            </a:r>
            <a:r>
              <a:rPr lang="el-GR" dirty="0" err="1"/>
              <a:t>γυναικοκτονία</a:t>
            </a:r>
            <a:r>
              <a:rPr lang="el-GR" dirty="0"/>
              <a:t> όμως δεν είναι απλώς ένα έγκλημα με θύματα γυναίκες και δράστες άνδρες, είναι ένα έγκλημα όπου οι γυναίκες είναι θύματα ακριβώς επειδή είναι γυναίκες (και αυτό θα έπρεπε να αποτελέσει ειδική περίσταση). Αυτό που διαφοροποιεί την </a:t>
            </a:r>
            <a:r>
              <a:rPr lang="el-GR" dirty="0" err="1"/>
              <a:t>γυναικοκτονία</a:t>
            </a:r>
            <a:r>
              <a:rPr lang="el-GR" dirty="0"/>
              <a:t> από την ανθρωποκτονία είναι η ύπαρξη </a:t>
            </a:r>
            <a:r>
              <a:rPr lang="el-GR" dirty="0" err="1"/>
              <a:t>έμφυλου</a:t>
            </a:r>
            <a:r>
              <a:rPr lang="el-GR" dirty="0"/>
              <a:t> γνωρίσματος. </a:t>
            </a:r>
          </a:p>
        </p:txBody>
      </p:sp>
    </p:spTree>
    <p:extLst>
      <p:ext uri="{BB962C8B-B14F-4D97-AF65-F5344CB8AC3E}">
        <p14:creationId xmlns:p14="http://schemas.microsoft.com/office/powerpoint/2010/main" val="292463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B87174-02BA-4926-801D-3259A0A1A1BD}"/>
              </a:ext>
            </a:extLst>
          </p:cNvPr>
          <p:cNvSpPr>
            <a:spLocks noGrp="1"/>
          </p:cNvSpPr>
          <p:nvPr>
            <p:ph type="title"/>
          </p:nvPr>
        </p:nvSpPr>
        <p:spPr/>
        <p:txBody>
          <a:bodyPr/>
          <a:lstStyle/>
          <a:p>
            <a:r>
              <a:rPr lang="el-GR" dirty="0" err="1"/>
              <a:t>Γυναικοκτονία</a:t>
            </a:r>
            <a:r>
              <a:rPr lang="el-GR" dirty="0"/>
              <a:t> </a:t>
            </a:r>
          </a:p>
        </p:txBody>
      </p:sp>
      <p:sp>
        <p:nvSpPr>
          <p:cNvPr id="3" name="Θέση περιεχομένου 2">
            <a:extLst>
              <a:ext uri="{FF2B5EF4-FFF2-40B4-BE49-F238E27FC236}">
                <a16:creationId xmlns:a16="http://schemas.microsoft.com/office/drawing/2014/main" id="{EE8980DF-EC8B-4250-AA74-7A516EFC894E}"/>
              </a:ext>
            </a:extLst>
          </p:cNvPr>
          <p:cNvSpPr>
            <a:spLocks noGrp="1"/>
          </p:cNvSpPr>
          <p:nvPr>
            <p:ph idx="1"/>
          </p:nvPr>
        </p:nvSpPr>
        <p:spPr/>
        <p:txBody>
          <a:bodyPr>
            <a:normAutofit lnSpcReduction="10000"/>
          </a:bodyPr>
          <a:lstStyle/>
          <a:p>
            <a:r>
              <a:rPr lang="el-GR" dirty="0"/>
              <a:t>Στη σύγχρονη εποχή, το φαινόμενο αυτό κωδικοποιήθηκε με τον όρο </a:t>
            </a:r>
            <a:r>
              <a:rPr lang="en-US" dirty="0"/>
              <a:t>femicide, </a:t>
            </a:r>
            <a:r>
              <a:rPr lang="el-GR" dirty="0"/>
              <a:t>τον οποίο καθιέρωσε η φεμινίστρια κοινωνιολόγος </a:t>
            </a:r>
            <a:r>
              <a:rPr lang="en-US" dirty="0"/>
              <a:t>Dianna Russell, </a:t>
            </a:r>
            <a:r>
              <a:rPr lang="el-GR" dirty="0"/>
              <a:t>προσφέροντας την </a:t>
            </a:r>
            <a:r>
              <a:rPr lang="el-GR" dirty="0" err="1"/>
              <a:t>εννοιολόγηση</a:t>
            </a:r>
            <a:r>
              <a:rPr lang="el-GR" dirty="0"/>
              <a:t> που έλειπε από τις διεκδικήσεις του φεμινιστικού κινήματος. </a:t>
            </a:r>
          </a:p>
          <a:p>
            <a:r>
              <a:rPr lang="el-GR" dirty="0"/>
              <a:t>Τον χρησιμοποίησε για πρώτη φορά δημόσια, για να χαρακτηρίσει τις δολοφονίες </a:t>
            </a:r>
            <a:r>
              <a:rPr lang="el-GR" dirty="0" err="1"/>
              <a:t>μισογυνικού</a:t>
            </a:r>
            <a:r>
              <a:rPr lang="el-GR" dirty="0"/>
              <a:t> χαρακτήρα, κατά την ομιλία της στο Διεθνές Δικαστήριο για τα εγκλήματα σε βάρος των γυναικών, που πραγματοποιήθηκε στις Βρυξέλλες στις 4-8 Μαρτίου 1976, χωρίς ωστόσο να διατυπώσει ακόμη κάποιον ορισμό. </a:t>
            </a:r>
          </a:p>
        </p:txBody>
      </p:sp>
    </p:spTree>
    <p:extLst>
      <p:ext uri="{BB962C8B-B14F-4D97-AF65-F5344CB8AC3E}">
        <p14:creationId xmlns:p14="http://schemas.microsoft.com/office/powerpoint/2010/main" val="6916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ABD504-0C31-4EC3-BE35-E6667235D9C9}"/>
              </a:ext>
            </a:extLst>
          </p:cNvPr>
          <p:cNvSpPr>
            <a:spLocks noGrp="1"/>
          </p:cNvSpPr>
          <p:nvPr>
            <p:ph type="title"/>
          </p:nvPr>
        </p:nvSpPr>
        <p:spPr/>
        <p:txBody>
          <a:bodyPr/>
          <a:lstStyle/>
          <a:p>
            <a:r>
              <a:rPr lang="el-GR" dirty="0" err="1"/>
              <a:t>Γυναικοκτονία</a:t>
            </a:r>
            <a:r>
              <a:rPr lang="el-GR" dirty="0"/>
              <a:t> </a:t>
            </a:r>
          </a:p>
        </p:txBody>
      </p:sp>
      <p:sp>
        <p:nvSpPr>
          <p:cNvPr id="3" name="Θέση περιεχομένου 2">
            <a:extLst>
              <a:ext uri="{FF2B5EF4-FFF2-40B4-BE49-F238E27FC236}">
                <a16:creationId xmlns:a16="http://schemas.microsoft.com/office/drawing/2014/main" id="{AB99047D-555B-45CB-AA7F-BD73798B4524}"/>
              </a:ext>
            </a:extLst>
          </p:cNvPr>
          <p:cNvSpPr>
            <a:spLocks noGrp="1"/>
          </p:cNvSpPr>
          <p:nvPr>
            <p:ph idx="1"/>
          </p:nvPr>
        </p:nvSpPr>
        <p:spPr>
          <a:xfrm>
            <a:off x="1295401" y="2363056"/>
            <a:ext cx="9601196" cy="3883632"/>
          </a:xfrm>
        </p:spPr>
        <p:txBody>
          <a:bodyPr/>
          <a:lstStyle/>
          <a:p>
            <a:r>
              <a:rPr lang="el-GR" dirty="0"/>
              <a:t>Το 2012, ο Παγκόσμιος Οργανισμός Υγείας όρισε τη </a:t>
            </a:r>
            <a:r>
              <a:rPr lang="el-GR" dirty="0" err="1"/>
              <a:t>γυναικοκτονία</a:t>
            </a:r>
            <a:r>
              <a:rPr lang="el-GR" dirty="0"/>
              <a:t> ως φόνο εκ προθέσεως μιας γυναίκας εξαιτίας του φύλου της, προσδιόρισε την τυπολογία των </a:t>
            </a:r>
            <a:r>
              <a:rPr lang="el-GR" dirty="0" err="1"/>
              <a:t>γυναικοκτονιών</a:t>
            </a:r>
            <a:r>
              <a:rPr lang="el-GR" dirty="0"/>
              <a:t> και ανέπτυξε τους σχετικούς παράγοντες κινδύνου (</a:t>
            </a:r>
            <a:r>
              <a:rPr lang="en-US" dirty="0"/>
              <a:t>WHO, 2012).</a:t>
            </a:r>
          </a:p>
          <a:p>
            <a:r>
              <a:rPr lang="el-GR" dirty="0"/>
              <a:t>Την ίδια χρονιά, με αφορμή την Παγκόσμια Ημέρα για την Εξάλειψη της Βίας κατά των Γυναικών διοργανώθηκε στη Βιέννη Συμπόσιο για τη </a:t>
            </a:r>
            <a:r>
              <a:rPr lang="el-GR" dirty="0" err="1"/>
              <a:t>Γυναικοκτονία</a:t>
            </a:r>
            <a:r>
              <a:rPr lang="el-GR" dirty="0"/>
              <a:t>, το οποίο κατέληξε στη Διακήρυξη της Βιέννης για τη </a:t>
            </a:r>
            <a:r>
              <a:rPr lang="el-GR" dirty="0" err="1"/>
              <a:t>Γυναικοκτονία</a:t>
            </a:r>
            <a:r>
              <a:rPr lang="el-GR" dirty="0"/>
              <a:t> (</a:t>
            </a:r>
            <a:r>
              <a:rPr lang="el-GR" dirty="0" err="1"/>
              <a:t>Βουγιούκα</a:t>
            </a:r>
            <a:r>
              <a:rPr lang="el-GR" dirty="0"/>
              <a:t>, 2020).</a:t>
            </a:r>
          </a:p>
          <a:p>
            <a:endParaRPr lang="el-GR" dirty="0"/>
          </a:p>
        </p:txBody>
      </p:sp>
    </p:spTree>
    <p:extLst>
      <p:ext uri="{BB962C8B-B14F-4D97-AF65-F5344CB8AC3E}">
        <p14:creationId xmlns:p14="http://schemas.microsoft.com/office/powerpoint/2010/main" val="255523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12B2B4-2F03-4226-BA25-CA3E2CE02132}"/>
              </a:ext>
            </a:extLst>
          </p:cNvPr>
          <p:cNvSpPr>
            <a:spLocks noGrp="1"/>
          </p:cNvSpPr>
          <p:nvPr>
            <p:ph type="title"/>
          </p:nvPr>
        </p:nvSpPr>
        <p:spPr/>
        <p:txBody>
          <a:bodyPr/>
          <a:lstStyle/>
          <a:p>
            <a:r>
              <a:rPr lang="el-GR" dirty="0" err="1"/>
              <a:t>Γυναικοκτονία</a:t>
            </a:r>
            <a:r>
              <a:rPr lang="el-GR" dirty="0"/>
              <a:t> </a:t>
            </a:r>
          </a:p>
        </p:txBody>
      </p:sp>
      <p:sp>
        <p:nvSpPr>
          <p:cNvPr id="3" name="Θέση περιεχομένου 2">
            <a:extLst>
              <a:ext uri="{FF2B5EF4-FFF2-40B4-BE49-F238E27FC236}">
                <a16:creationId xmlns:a16="http://schemas.microsoft.com/office/drawing/2014/main" id="{DAC22724-18F9-4657-BA8C-BD71CAA483B1}"/>
              </a:ext>
            </a:extLst>
          </p:cNvPr>
          <p:cNvSpPr>
            <a:spLocks noGrp="1"/>
          </p:cNvSpPr>
          <p:nvPr>
            <p:ph idx="1"/>
          </p:nvPr>
        </p:nvSpPr>
        <p:spPr/>
        <p:txBody>
          <a:bodyPr/>
          <a:lstStyle/>
          <a:p>
            <a:pPr algn="just"/>
            <a:r>
              <a:rPr lang="el-GR" dirty="0"/>
              <a:t>Σύμφωνα με τη Διακήρυξη της Βιέννης για τη </a:t>
            </a:r>
            <a:r>
              <a:rPr lang="el-GR" dirty="0" err="1"/>
              <a:t>Γυναικοκτονία</a:t>
            </a:r>
            <a:r>
              <a:rPr lang="el-GR" dirty="0"/>
              <a:t> στην Επιτροπή των Ηνωμένων Εθνών για την πρόληψη του εγκλήματος και την ποινική δικαιοσύνη </a:t>
            </a:r>
            <a:r>
              <a:rPr lang="en-US" dirty="0"/>
              <a:t>(United </a:t>
            </a:r>
            <a:r>
              <a:rPr lang="en-US" dirty="0" err="1"/>
              <a:t>Nationsm</a:t>
            </a:r>
            <a:r>
              <a:rPr lang="en-US" dirty="0"/>
              <a:t>, Economic and Social Council, 2013) </a:t>
            </a:r>
            <a:r>
              <a:rPr lang="el-GR" dirty="0"/>
              <a:t>«</a:t>
            </a:r>
            <a:r>
              <a:rPr lang="el-GR" dirty="0" err="1"/>
              <a:t>γυναικοκτονία</a:t>
            </a:r>
            <a:r>
              <a:rPr lang="el-GR" dirty="0"/>
              <a:t> είναι η δολοφονία γυναικών και </a:t>
            </a:r>
            <a:r>
              <a:rPr lang="el-GR" dirty="0" err="1"/>
              <a:t>κοριστιών</a:t>
            </a:r>
            <a:r>
              <a:rPr lang="el-GR" dirty="0"/>
              <a:t> λόγω του φύλου τους, η οποία μπορεί να λάβει τις ακόλουθες έντεκα μορφές». </a:t>
            </a:r>
          </a:p>
          <a:p>
            <a:pPr algn="just"/>
            <a:endParaRPr lang="el-GR" dirty="0"/>
          </a:p>
        </p:txBody>
      </p:sp>
    </p:spTree>
    <p:extLst>
      <p:ext uri="{BB962C8B-B14F-4D97-AF65-F5344CB8AC3E}">
        <p14:creationId xmlns:p14="http://schemas.microsoft.com/office/powerpoint/2010/main" val="135272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2BA286-A498-4D02-914B-B623D0200796}"/>
              </a:ext>
            </a:extLst>
          </p:cNvPr>
          <p:cNvSpPr>
            <a:spLocks noGrp="1"/>
          </p:cNvSpPr>
          <p:nvPr>
            <p:ph type="title"/>
          </p:nvPr>
        </p:nvSpPr>
        <p:spPr/>
        <p:txBody>
          <a:bodyPr/>
          <a:lstStyle/>
          <a:p>
            <a:r>
              <a:rPr lang="el-GR" dirty="0" err="1"/>
              <a:t>Γυναικοκτονία</a:t>
            </a:r>
            <a:r>
              <a:rPr lang="el-GR" dirty="0"/>
              <a:t> </a:t>
            </a:r>
          </a:p>
        </p:txBody>
      </p:sp>
      <p:sp>
        <p:nvSpPr>
          <p:cNvPr id="3" name="Θέση περιεχομένου 2">
            <a:extLst>
              <a:ext uri="{FF2B5EF4-FFF2-40B4-BE49-F238E27FC236}">
                <a16:creationId xmlns:a16="http://schemas.microsoft.com/office/drawing/2014/main" id="{D18529C6-90FD-4AE6-A735-4D432C7D75DC}"/>
              </a:ext>
            </a:extLst>
          </p:cNvPr>
          <p:cNvSpPr>
            <a:spLocks noGrp="1"/>
          </p:cNvSpPr>
          <p:nvPr>
            <p:ph idx="1"/>
          </p:nvPr>
        </p:nvSpPr>
        <p:spPr>
          <a:xfrm>
            <a:off x="1295401" y="2556932"/>
            <a:ext cx="9601196" cy="3664964"/>
          </a:xfrm>
        </p:spPr>
        <p:txBody>
          <a:bodyPr>
            <a:normAutofit lnSpcReduction="10000"/>
          </a:bodyPr>
          <a:lstStyle/>
          <a:p>
            <a:pPr marL="457200" indent="-457200">
              <a:buFont typeface="+mj-lt"/>
              <a:buAutoNum type="arabicPeriod"/>
            </a:pPr>
            <a:r>
              <a:rPr lang="el-GR" dirty="0"/>
              <a:t>δολοφονία γυναικών ως αποτέλεσμα της βίας από τον ερωτικό σύντροφο </a:t>
            </a:r>
            <a:r>
              <a:rPr lang="en-US" dirty="0"/>
              <a:t>(intimate- partner femicide) </a:t>
            </a:r>
            <a:r>
              <a:rPr lang="el-GR" dirty="0"/>
              <a:t>και μέσα σε συνθήκες διαπροσωπικής/ ενδοοικογενειακής βίας </a:t>
            </a:r>
            <a:r>
              <a:rPr lang="en-US" dirty="0"/>
              <a:t>(intimate femicide)</a:t>
            </a:r>
          </a:p>
          <a:p>
            <a:pPr marL="457200" indent="-457200">
              <a:buFont typeface="+mj-lt"/>
              <a:buAutoNum type="arabicPeriod"/>
            </a:pPr>
            <a:r>
              <a:rPr lang="el-GR" dirty="0"/>
              <a:t>Βασανισμός και </a:t>
            </a:r>
            <a:r>
              <a:rPr lang="el-GR" dirty="0" err="1"/>
              <a:t>μισογυνική</a:t>
            </a:r>
            <a:r>
              <a:rPr lang="el-GR" dirty="0"/>
              <a:t> δολοφονία γυναικών </a:t>
            </a:r>
          </a:p>
          <a:p>
            <a:pPr marL="457200" indent="-457200">
              <a:buFont typeface="+mj-lt"/>
              <a:buAutoNum type="arabicPeriod"/>
            </a:pPr>
            <a:r>
              <a:rPr lang="el-GR" dirty="0"/>
              <a:t>Δολοφονία γυναικών και κοριτσιών για λόγους τιμής</a:t>
            </a:r>
          </a:p>
          <a:p>
            <a:pPr marL="457200" indent="-457200">
              <a:buFont typeface="+mj-lt"/>
              <a:buAutoNum type="arabicPeriod"/>
            </a:pPr>
            <a:r>
              <a:rPr lang="el-GR" dirty="0" err="1"/>
              <a:t>Στοχευμένη</a:t>
            </a:r>
            <a:r>
              <a:rPr lang="el-GR" dirty="0"/>
              <a:t> δολοφονία γυναικών και κοριτσιών στο πλαίσιο ένοπλων συγκρούσεων </a:t>
            </a:r>
          </a:p>
          <a:p>
            <a:pPr marL="457200" indent="-457200">
              <a:buFont typeface="+mj-lt"/>
              <a:buAutoNum type="arabicPeriod"/>
            </a:pPr>
            <a:r>
              <a:rPr lang="el-GR" dirty="0"/>
              <a:t>Δολοφονία γυναικών και λόγος προίκας </a:t>
            </a:r>
          </a:p>
          <a:p>
            <a:pPr marL="457200" indent="-457200">
              <a:buFont typeface="+mj-lt"/>
              <a:buAutoNum type="arabicPeriod"/>
            </a:pPr>
            <a:endParaRPr lang="el-GR" dirty="0"/>
          </a:p>
        </p:txBody>
      </p:sp>
    </p:spTree>
    <p:extLst>
      <p:ext uri="{BB962C8B-B14F-4D97-AF65-F5344CB8AC3E}">
        <p14:creationId xmlns:p14="http://schemas.microsoft.com/office/powerpoint/2010/main" val="2658624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F851D5-69C9-41EA-8CFB-45964B2CAD08}"/>
              </a:ext>
            </a:extLst>
          </p:cNvPr>
          <p:cNvSpPr>
            <a:spLocks noGrp="1"/>
          </p:cNvSpPr>
          <p:nvPr>
            <p:ph type="title"/>
          </p:nvPr>
        </p:nvSpPr>
        <p:spPr/>
        <p:txBody>
          <a:bodyPr/>
          <a:lstStyle/>
          <a:p>
            <a:r>
              <a:rPr lang="el-GR" dirty="0" err="1"/>
              <a:t>Γυναικοκτονία</a:t>
            </a:r>
            <a:r>
              <a:rPr lang="el-GR" dirty="0"/>
              <a:t> </a:t>
            </a:r>
          </a:p>
        </p:txBody>
      </p:sp>
      <p:sp>
        <p:nvSpPr>
          <p:cNvPr id="3" name="Θέση περιεχομένου 2">
            <a:extLst>
              <a:ext uri="{FF2B5EF4-FFF2-40B4-BE49-F238E27FC236}">
                <a16:creationId xmlns:a16="http://schemas.microsoft.com/office/drawing/2014/main" id="{D39C298B-836F-43CE-A8A2-AF0F0A3EC3E2}"/>
              </a:ext>
            </a:extLst>
          </p:cNvPr>
          <p:cNvSpPr>
            <a:spLocks noGrp="1"/>
          </p:cNvSpPr>
          <p:nvPr>
            <p:ph idx="1"/>
          </p:nvPr>
        </p:nvSpPr>
        <p:spPr>
          <a:xfrm>
            <a:off x="1295401" y="2454965"/>
            <a:ext cx="9601196" cy="3816625"/>
          </a:xfrm>
        </p:spPr>
        <p:txBody>
          <a:bodyPr>
            <a:normAutofit lnSpcReduction="10000"/>
          </a:bodyPr>
          <a:lstStyle/>
          <a:p>
            <a:pPr marL="0" indent="0">
              <a:buNone/>
            </a:pPr>
            <a:r>
              <a:rPr lang="el-GR" dirty="0"/>
              <a:t>6. Δολοφονία γυναικών και κοριτσιών λόγω του σεξουαλικού τους προσανατολισμού και της ταυτότητας φύλου</a:t>
            </a:r>
          </a:p>
          <a:p>
            <a:pPr marL="0" indent="0">
              <a:buNone/>
            </a:pPr>
            <a:r>
              <a:rPr lang="el-GR" dirty="0"/>
              <a:t>7. Δολοφονία γηγενών και ιθαγενών γυναικών και κοριτσιών λόγω του φύλου τους, </a:t>
            </a:r>
          </a:p>
          <a:p>
            <a:pPr marL="0" indent="0">
              <a:buNone/>
            </a:pPr>
            <a:r>
              <a:rPr lang="el-GR" dirty="0"/>
              <a:t>8. Θηλυκή βρεφοκτονία </a:t>
            </a:r>
            <a:r>
              <a:rPr lang="en-US" dirty="0"/>
              <a:t>(female infanticide) </a:t>
            </a:r>
            <a:r>
              <a:rPr lang="el-GR" dirty="0"/>
              <a:t> και εμβρυοκτονία λόγω επιλογής με βάση το φύλο </a:t>
            </a:r>
            <a:r>
              <a:rPr lang="en-US" dirty="0"/>
              <a:t>(gender -based sex selection </a:t>
            </a:r>
            <a:r>
              <a:rPr lang="en-US" dirty="0" err="1"/>
              <a:t>foeticide</a:t>
            </a:r>
            <a:endParaRPr lang="en-US" dirty="0"/>
          </a:p>
          <a:p>
            <a:pPr marL="0" indent="0">
              <a:buNone/>
            </a:pPr>
            <a:r>
              <a:rPr lang="en-US" dirty="0"/>
              <a:t>9. </a:t>
            </a:r>
            <a:r>
              <a:rPr lang="el-GR" dirty="0"/>
              <a:t>Θάνατοι που σχετίζονται με τον ακρωτηριασμό γυναικείων γεννητικών οργάνων</a:t>
            </a:r>
          </a:p>
          <a:p>
            <a:pPr marL="0" indent="0">
              <a:buNone/>
            </a:pPr>
            <a:r>
              <a:rPr lang="el-GR" dirty="0"/>
              <a:t>10. Κατηγορίες για μαγεία </a:t>
            </a:r>
          </a:p>
          <a:p>
            <a:pPr marL="0" indent="0">
              <a:buNone/>
            </a:pPr>
            <a:r>
              <a:rPr lang="el-GR" dirty="0"/>
              <a:t>11. </a:t>
            </a:r>
            <a:r>
              <a:rPr lang="el-GR" dirty="0" err="1"/>
              <a:t>Γυναικοκτονίες</a:t>
            </a:r>
            <a:r>
              <a:rPr lang="el-GR" dirty="0"/>
              <a:t> που συνδέονται με συμμορίες, το οργανωμένο έγκλημα, εμπόρους ναρκωτικών, εμπορία ανθρώπων και τη διάδοση φορητών όπλων.</a:t>
            </a:r>
          </a:p>
        </p:txBody>
      </p:sp>
    </p:spTree>
    <p:extLst>
      <p:ext uri="{BB962C8B-B14F-4D97-AF65-F5344CB8AC3E}">
        <p14:creationId xmlns:p14="http://schemas.microsoft.com/office/powerpoint/2010/main" val="237959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1748AA-FAF4-4883-AA49-2EB3C9B30C3B}"/>
              </a:ext>
            </a:extLst>
          </p:cNvPr>
          <p:cNvSpPr>
            <a:spLocks noGrp="1"/>
          </p:cNvSpPr>
          <p:nvPr>
            <p:ph type="title"/>
          </p:nvPr>
        </p:nvSpPr>
        <p:spPr/>
        <p:txBody>
          <a:bodyPr/>
          <a:lstStyle/>
          <a:p>
            <a:r>
              <a:rPr lang="el-GR" dirty="0" err="1"/>
              <a:t>Γυναικοκτονία</a:t>
            </a:r>
            <a:r>
              <a:rPr lang="el-GR" dirty="0"/>
              <a:t> </a:t>
            </a:r>
          </a:p>
        </p:txBody>
      </p:sp>
      <p:sp>
        <p:nvSpPr>
          <p:cNvPr id="3" name="Θέση περιεχομένου 2">
            <a:extLst>
              <a:ext uri="{FF2B5EF4-FFF2-40B4-BE49-F238E27FC236}">
                <a16:creationId xmlns:a16="http://schemas.microsoft.com/office/drawing/2014/main" id="{BD67FDBD-CA95-4738-8B02-D872B39C132B}"/>
              </a:ext>
            </a:extLst>
          </p:cNvPr>
          <p:cNvSpPr>
            <a:spLocks noGrp="1"/>
          </p:cNvSpPr>
          <p:nvPr>
            <p:ph idx="1"/>
          </p:nvPr>
        </p:nvSpPr>
        <p:spPr>
          <a:xfrm>
            <a:off x="1295401" y="2556932"/>
            <a:ext cx="9601196" cy="3704720"/>
          </a:xfrm>
        </p:spPr>
        <p:txBody>
          <a:bodyPr>
            <a:normAutofit fontScale="92500" lnSpcReduction="10000"/>
          </a:bodyPr>
          <a:lstStyle/>
          <a:p>
            <a:pPr marL="0" indent="0">
              <a:buNone/>
            </a:pPr>
            <a:r>
              <a:rPr lang="el-GR" dirty="0"/>
              <a:t>Το 2017, το Ευρωπαϊκό Ινστιτούτο Ισότητας των φύλων</a:t>
            </a:r>
            <a:r>
              <a:rPr lang="en-US" dirty="0"/>
              <a:t> (EIGE) </a:t>
            </a:r>
            <a:r>
              <a:rPr lang="el-GR" dirty="0"/>
              <a:t>αναπτύσσει δύο ορισμούς</a:t>
            </a:r>
          </a:p>
          <a:p>
            <a:pPr marL="457200" indent="-457200">
              <a:buFont typeface="+mj-lt"/>
              <a:buAutoNum type="arabicPeriod"/>
            </a:pPr>
            <a:r>
              <a:rPr lang="el-GR" dirty="0"/>
              <a:t>Ένας γενικό ορισμό, ο οποίος αντλείται από τη Διακήρυξη της Βιέννης και περιλαμβάνει τις δολοφονίες των γυναικών και κοριτσιών εξαιτίας του φύλου τους, οι οποίες διαπράττονται ή γίνονται ανεκτές τόσο από ιδιώτες όσο και από δημόσιους φορείς (τυπολογία Διακήρυξης της Βιέννης).</a:t>
            </a:r>
          </a:p>
          <a:p>
            <a:pPr marL="457200" indent="-457200">
              <a:buFont typeface="+mj-lt"/>
              <a:buAutoNum type="arabicPeriod"/>
            </a:pPr>
            <a:r>
              <a:rPr lang="el-GR" dirty="0"/>
              <a:t>Έναν στατιστικό ορισμό, που περιορίζει τη </a:t>
            </a:r>
            <a:r>
              <a:rPr lang="el-GR" dirty="0" err="1"/>
              <a:t>γυναικοκτονία</a:t>
            </a:r>
            <a:r>
              <a:rPr lang="el-GR" dirty="0"/>
              <a:t> στη συντροφική δολοφονία και ως αποτέλεσμα ορισμένων επιζήμιων πρακτικών. Ως ερωτικός σύντροφος νοείται πρώην ή νυν σύζυγος ή σύντροφος, ανεξάρτητα από το αν ο δράστης έχει μοιραστεί ή μοιράζεται την ίδια κατοικία το θύμα. </a:t>
            </a:r>
          </a:p>
          <a:p>
            <a:pPr marL="0" indent="0">
              <a:buNone/>
            </a:pPr>
            <a:endParaRPr lang="el-GR" dirty="0"/>
          </a:p>
        </p:txBody>
      </p:sp>
    </p:spTree>
    <p:extLst>
      <p:ext uri="{BB962C8B-B14F-4D97-AF65-F5344CB8AC3E}">
        <p14:creationId xmlns:p14="http://schemas.microsoft.com/office/powerpoint/2010/main" val="349008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158DEF-6458-484E-B23A-AB9941788E3A}"/>
              </a:ext>
            </a:extLst>
          </p:cNvPr>
          <p:cNvSpPr>
            <a:spLocks noGrp="1"/>
          </p:cNvSpPr>
          <p:nvPr>
            <p:ph type="title"/>
          </p:nvPr>
        </p:nvSpPr>
        <p:spPr/>
        <p:txBody>
          <a:bodyPr/>
          <a:lstStyle/>
          <a:p>
            <a:r>
              <a:rPr lang="el-GR" dirty="0" err="1"/>
              <a:t>Γυναικοκτονία</a:t>
            </a:r>
            <a:r>
              <a:rPr lang="el-GR" dirty="0"/>
              <a:t> </a:t>
            </a:r>
          </a:p>
        </p:txBody>
      </p:sp>
      <p:sp>
        <p:nvSpPr>
          <p:cNvPr id="3" name="Θέση περιεχομένου 2">
            <a:extLst>
              <a:ext uri="{FF2B5EF4-FFF2-40B4-BE49-F238E27FC236}">
                <a16:creationId xmlns:a16="http://schemas.microsoft.com/office/drawing/2014/main" id="{F68E2CE0-04B8-45A6-A7C3-CFBEF38340E3}"/>
              </a:ext>
            </a:extLst>
          </p:cNvPr>
          <p:cNvSpPr>
            <a:spLocks noGrp="1"/>
          </p:cNvSpPr>
          <p:nvPr>
            <p:ph idx="1"/>
          </p:nvPr>
        </p:nvSpPr>
        <p:spPr>
          <a:xfrm>
            <a:off x="1295401" y="2037523"/>
            <a:ext cx="9601196" cy="4174434"/>
          </a:xfrm>
        </p:spPr>
        <p:txBody>
          <a:bodyPr>
            <a:normAutofit fontScale="92500" lnSpcReduction="20000"/>
          </a:bodyPr>
          <a:lstStyle/>
          <a:p>
            <a:pPr marL="0" indent="0" algn="ctr">
              <a:buNone/>
            </a:pPr>
            <a:r>
              <a:rPr lang="el-GR" b="1" dirty="0"/>
              <a:t>Γιατί δεν επαρκεί ο όρος ανθρωποκτονία?</a:t>
            </a:r>
          </a:p>
          <a:p>
            <a:pPr marL="0" indent="0" algn="just">
              <a:buNone/>
            </a:pPr>
            <a:r>
              <a:rPr lang="el-GR" b="1" dirty="0"/>
              <a:t>Το βασικό κίνητρο μιας </a:t>
            </a:r>
            <a:r>
              <a:rPr lang="el-GR" b="1" dirty="0" err="1"/>
              <a:t>γυναικοκτονίας</a:t>
            </a:r>
            <a:r>
              <a:rPr lang="el-GR" b="1" dirty="0"/>
              <a:t> είναι το φύλο του θύματος, αλλά συχνά και η άρνηση συμμόρφωσής του στα πατριαρχικά προστάγματα, άρνηση που επιτάσσει την τιμωρία του θύματος με τον πιο ακραίο τρόπο.</a:t>
            </a:r>
          </a:p>
          <a:p>
            <a:pPr marL="0" indent="0" algn="just">
              <a:buNone/>
            </a:pPr>
            <a:r>
              <a:rPr lang="el-GR" b="1" dirty="0"/>
              <a:t>Αφορά όλες τις μορφές και είδη σεξιστικής δολοφονίας, ανεξάρτητα από το εάν προκαλούνται από μισογυνισμό, ή από την αίσθηση της κυριαρχίας επί των γυναικών και άλλων θηλυκοτήτων. Πρόκειται, κατά συνέπεια, για ένα σεξιστικό </a:t>
            </a:r>
            <a:r>
              <a:rPr lang="el-GR" b="1" dirty="0" err="1"/>
              <a:t>τιμωρητικό</a:t>
            </a:r>
            <a:r>
              <a:rPr lang="el-GR" b="1" dirty="0"/>
              <a:t> έγκλημα.</a:t>
            </a:r>
          </a:p>
          <a:p>
            <a:pPr marL="0" indent="0" algn="just">
              <a:buNone/>
            </a:pPr>
            <a:r>
              <a:rPr lang="el-GR" b="1" dirty="0"/>
              <a:t>Αυτό που έχει αλλάξει είναι ότι σήμερα έχουμε τα εργαλεία να το σκεφτούμε ως κοινωνικό πρόβλημα, διότι έχει δημόσια ορατότητα και έχουν διαμορφωθεί συλλογικά υποκείμενα που απαιτούν την αναγνώρισή του όχι ως ιδιωτικής φύσεως ζητήματος, αλλά ως ζητήματος που χρήζει κρατικής παρέμβασης.</a:t>
            </a:r>
          </a:p>
          <a:p>
            <a:pPr marL="0" indent="0" algn="just">
              <a:buNone/>
            </a:pPr>
            <a:endParaRPr lang="el-GR" b="1" dirty="0"/>
          </a:p>
          <a:p>
            <a:pPr marL="0" indent="0">
              <a:buNone/>
            </a:pPr>
            <a:endParaRPr lang="el-GR" dirty="0"/>
          </a:p>
        </p:txBody>
      </p:sp>
    </p:spTree>
    <p:extLst>
      <p:ext uri="{BB962C8B-B14F-4D97-AF65-F5344CB8AC3E}">
        <p14:creationId xmlns:p14="http://schemas.microsoft.com/office/powerpoint/2010/main" val="4926594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89</TotalTime>
  <Words>773</Words>
  <Application>Microsoft Office PowerPoint</Application>
  <PresentationFormat>Ευρεία οθόνη</PresentationFormat>
  <Paragraphs>37</Paragraphs>
  <Slides>11</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11</vt:i4>
      </vt:variant>
    </vt:vector>
  </HeadingPairs>
  <TitlesOfParts>
    <vt:vector size="14" baseType="lpstr">
      <vt:lpstr>Arial</vt:lpstr>
      <vt:lpstr>Garamond</vt:lpstr>
      <vt:lpstr>Οργανικό</vt:lpstr>
      <vt:lpstr>Γυναικοκτονία</vt:lpstr>
      <vt:lpstr>Γυναικοκτονία </vt:lpstr>
      <vt:lpstr>Γυναικοκτονία </vt:lpstr>
      <vt:lpstr>Γυναικοκτονία </vt:lpstr>
      <vt:lpstr>Γυναικοκτονία </vt:lpstr>
      <vt:lpstr>Γυναικοκτονία </vt:lpstr>
      <vt:lpstr>Γυναικοκτονία </vt:lpstr>
      <vt:lpstr>Γυναικοκτονία </vt:lpstr>
      <vt:lpstr>Γυναικοκτονία </vt:lpstr>
      <vt:lpstr>Γυναικοκτονία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Γυναικοκτονία</dc:title>
  <dc:creator>Next Gen</dc:creator>
  <cp:lastModifiedBy>Next Gen</cp:lastModifiedBy>
  <cp:revision>2</cp:revision>
  <dcterms:created xsi:type="dcterms:W3CDTF">2022-01-18T08:16:30Z</dcterms:created>
  <dcterms:modified xsi:type="dcterms:W3CDTF">2022-01-18T09:46:44Z</dcterms:modified>
</cp:coreProperties>
</file>