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6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ΜΑΓΔΑ ΚΑΡΑΒΙΩΤΗ" initials="ΜΚ" lastIdx="8" clrIdx="0">
    <p:extLst>
      <p:ext uri="{19B8F6BF-5375-455C-9EA6-DF929625EA0E}">
        <p15:presenceInfo xmlns:p15="http://schemas.microsoft.com/office/powerpoint/2012/main" userId="ΜΑΓΔΑ ΚΑΡΑΒΙΩΤ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5" autoAdjust="0"/>
    <p:restoredTop sz="93793" autoAdjust="0"/>
  </p:normalViewPr>
  <p:slideViewPr>
    <p:cSldViewPr snapToGrid="0">
      <p:cViewPr varScale="1">
        <p:scale>
          <a:sx n="53" d="100"/>
          <a:sy n="53" d="100"/>
        </p:scale>
        <p:origin x="90" y="3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10T16:17:20.550" idx="3">
    <p:pos x="1472" y="2804"/>
    <p:text>Σχήμα 5.11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2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D1A3EF-8819-EB45-A2FC-AB6F0904B4AD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13AE97-A73B-BF4B-A403-34793B50CEB1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A300B6-F4A4-244C-B42B-6BD7EE23A190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53A53B-7017-B747-89A7-4B5DCE46C6F3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DC0964-5600-1F48-A5A0-B514BFC117DF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681B6F-5873-BE46-9C8F-77FC1C545D89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3FE47F-6BCF-9340-901E-54859A3B0213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6E8082-4756-B54E-9F11-CB320762498F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A6B31-D95F-7E4F-BFCF-BF5A99207219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AB1BA6-9F3E-B149-9059-FDFBA83F311F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DAB831-DFA1-4802-8CE2-4BEA7FB8E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EF0972-53A4-4A78-A3E6-3949034F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06C65E-E34A-4381-AED0-6EA8322D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C19C6E-162B-40D0-98AF-CC9A9D6F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D932ED-DCE0-4BDD-B3C9-2E0DDA5C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87665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C5932F-A42E-4780-8FC1-4DD7CF5B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BAA075F-A484-463F-86A2-B6E333E53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98305C-EB1F-4465-9E8C-29621DBC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D532AA-B440-4D4A-B738-2E33F1ED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C12720-06B9-4890-BAC6-569FCE52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27804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E51FC86-10E7-47FA-8C84-8CD7F5FD4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B34ABA7-CC21-4161-AA46-7B0AF2EA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F477B2-7A37-4678-BAE6-F2D5EF86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C58198-3C87-4003-A846-005162AA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E80D9C-14F7-48BA-9CEF-11E6FF4D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68057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9AFF43-0666-41E1-B882-2E08C691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C8977B-BE2A-4E2A-A48D-F1237E5C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CBCBF7-AD75-43B6-AC2B-AB34142B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F7561F-5FDC-4AD7-8875-2AF398A1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B6AA48-628F-4467-9071-EEF3D13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95411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B94061-EC1F-48CB-966A-6080A63D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D5A269-5185-489D-BDFE-4F99C693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6FEAA6-52D4-4749-A3D6-5D7E6951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D0C7E9-6141-4DEB-BF21-8638AE33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FF619B-CC0B-4B15-B24A-CE45E3ED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068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B20621-28B1-43CA-A349-D195D469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369FF7-3B8B-49AF-87AF-8DCA3645D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E2962B3-E5C0-4247-8CB3-80EA6613A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7AAB1D-BFDA-4488-B81C-A45852AC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9B4F94-057F-4703-9D25-2F32C705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45E84D-5967-4AE4-87C4-CEAB8245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91201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475940-0D77-46B0-A0C5-8DBADA69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928F37-7E22-43A2-BE1A-B1116356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1078AE7-E785-4E06-B593-C77C78E80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8095C2E-212D-4C7A-A56E-B43F0CDF9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8ED0C0B-5079-4409-BA75-9FEB16175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ABC3540-A2AD-46B8-8D7A-DE80E511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E0AAE41-1C5E-4583-A1FF-218D32CB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E7FCBCC-1457-4A0A-ADEF-E6BECD06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20845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931193-2483-4BDF-9895-93F5AE88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9BDD2DE-6DC1-48D5-B66F-4BA3355C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E9E3C4A-D3AF-44A3-A99B-75292918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AB937EA-DA25-4A0C-B73A-C8342AA9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03880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F4BF299-FB5A-44A0-BE5A-C9CF1869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90F3EC2-7132-4934-AD13-B5431887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CEF8A4-236C-4FFA-BEB1-5C3ECEE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25115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D78A4-3525-4802-AE13-8436346E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2DE9FB-61C8-4FA0-B655-45ABFE67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46BF89-7D31-4DAA-B66B-03028FA1A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63EB6D-07D7-406D-8718-A786726A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00E46C-882C-452F-A629-E928AC8E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B7E9F1-263E-4FC4-A09D-A688EC1D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40485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6422DF-649F-476D-8A1C-950E82A3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4B90A7A-6017-4C0A-B659-352B8D8EA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CEF8DE-AFE1-4DFE-991E-6C9C4F152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E8A5E1-306C-496A-B380-2F95B29B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493B1D7-392B-4677-9BF8-952B7DD3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E49A8C-2B35-435C-B595-180B5846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3209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5D32E7D-EFD2-476F-9878-CD7B1028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6E8BC4-5A4A-40EA-AB79-5CEAE8B5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693633-C87B-4508-9EFF-09995E429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B7FD-EC0B-444A-AC24-79A58671B7E3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BDE308-178E-45A8-91D1-5DDE32931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A65E71-8872-4812-92D3-53F7B19A5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43E6A-352D-406B-822E-AA5047EE1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8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comments" Target="../comments/comment1.xml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Τριβή</a:t>
            </a:r>
            <a:endParaRPr lang="en-US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7DEEE19-2A1E-4DF9-B994-6C6804F86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56" t="27639" r="60555" b="15533"/>
          <a:stretch/>
        </p:blipFill>
        <p:spPr>
          <a:xfrm>
            <a:off x="1136426" y="3617943"/>
            <a:ext cx="1990187" cy="3132000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6449" y="1011373"/>
            <a:ext cx="8587700" cy="51069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/>
              <a:t>Τριβή</a:t>
            </a:r>
            <a:r>
              <a:rPr lang="en-US" sz="2200" dirty="0"/>
              <a:t> </a:t>
            </a:r>
            <a:r>
              <a:rPr lang="el-GR" sz="2200" dirty="0"/>
              <a:t>είναι μια δύναμη που αντιτίθεται</a:t>
            </a:r>
            <a:r>
              <a:rPr lang="en-US" sz="2200" dirty="0"/>
              <a:t> </a:t>
            </a:r>
            <a:r>
              <a:rPr lang="el-GR" sz="2200" dirty="0"/>
              <a:t>στη σχετική κίνηση δύο επιφανειών οι οποίες έρχονται σε επαφή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H </a:t>
            </a:r>
            <a:r>
              <a:rPr lang="el-GR" sz="2200" b="1" dirty="0"/>
              <a:t>στατική τριβή</a:t>
            </a:r>
            <a:r>
              <a:rPr lang="en-US" sz="2200" b="1" dirty="0"/>
              <a:t> </a:t>
            </a:r>
            <a:r>
              <a:rPr lang="el-GR" sz="2200" dirty="0"/>
              <a:t>προκύπτει όταν οι επιφάνειες δεν κινούνται. Το μέτρο της είναι</a:t>
            </a:r>
            <a:r>
              <a:rPr lang="en-US" altLang="ja-JP" sz="2200" dirty="0"/>
              <a:t> </a:t>
            </a:r>
            <a:r>
              <a:rPr lang="en-US" altLang="ja-JP" sz="2200" i="1" dirty="0"/>
              <a:t>f</a:t>
            </a:r>
            <a:r>
              <a:rPr lang="en-US" altLang="ja-JP" sz="2200" baseline="-25000" dirty="0"/>
              <a:t>s</a:t>
            </a:r>
            <a:r>
              <a:rPr lang="en-US" altLang="ja-JP" sz="2200" dirty="0"/>
              <a:t> ≥ </a:t>
            </a:r>
            <a:r>
              <a:rPr lang="en-US" altLang="ja-JP" sz="2200" i="1" dirty="0"/>
              <a:t>μ</a:t>
            </a:r>
            <a:r>
              <a:rPr lang="en-US" altLang="ja-JP" sz="2200" baseline="-25000" dirty="0"/>
              <a:t>s</a:t>
            </a:r>
            <a:r>
              <a:rPr lang="en-US" altLang="ja-JP" sz="2200" i="1" dirty="0"/>
              <a:t>n</a:t>
            </a:r>
            <a:r>
              <a:rPr lang="en-US" altLang="ja-JP" sz="2200" dirty="0"/>
              <a:t>, </a:t>
            </a:r>
            <a:r>
              <a:rPr lang="el-GR" altLang="ja-JP" sz="2200" dirty="0"/>
              <a:t>όπου</a:t>
            </a:r>
            <a:r>
              <a:rPr lang="en-US" altLang="ja-JP" sz="2200" dirty="0"/>
              <a:t> </a:t>
            </a:r>
            <a:r>
              <a:rPr lang="en-US" altLang="ja-JP" sz="2200" i="1" dirty="0"/>
              <a:t>n</a:t>
            </a:r>
            <a:r>
              <a:rPr lang="en-US" altLang="ja-JP" sz="2200" dirty="0"/>
              <a:t> </a:t>
            </a:r>
            <a:r>
              <a:rPr lang="el-GR" altLang="ja-JP" sz="2200" dirty="0"/>
              <a:t>η κάθετη δύναμη μεταξύ των επιφανειών και </a:t>
            </a:r>
            <a:r>
              <a:rPr lang="en-US" altLang="ja-JP" sz="2200" i="1" dirty="0" err="1">
                <a:sym typeface="Symbol" charset="0"/>
              </a:rPr>
              <a:t>μ</a:t>
            </a:r>
            <a:r>
              <a:rPr lang="en-US" altLang="ja-JP" sz="2200" baseline="-25000" dirty="0" err="1"/>
              <a:t>s</a:t>
            </a:r>
            <a:r>
              <a:rPr lang="en-US" altLang="ja-JP" sz="2200" dirty="0"/>
              <a:t> </a:t>
            </a:r>
            <a:r>
              <a:rPr lang="el-GR" altLang="ja-JP" sz="2200" dirty="0"/>
              <a:t>ο </a:t>
            </a:r>
            <a:r>
              <a:rPr lang="el-GR" altLang="ja-JP" sz="2200" b="1" dirty="0"/>
              <a:t>συντελεστής της στατικής τριβής</a:t>
            </a:r>
            <a:endParaRPr lang="en-US" altLang="ja-JP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Η </a:t>
            </a:r>
            <a:r>
              <a:rPr lang="el-GR" sz="2200" b="1" dirty="0"/>
              <a:t>κινητική τριβή (τριβή ολίσθησης)</a:t>
            </a:r>
            <a:r>
              <a:rPr lang="en-US" sz="2200" b="1" dirty="0"/>
              <a:t> </a:t>
            </a:r>
            <a:r>
              <a:rPr lang="en-US" sz="2200" dirty="0"/>
              <a:t> </a:t>
            </a:r>
            <a:r>
              <a:rPr lang="el-GR" sz="2200" dirty="0"/>
              <a:t>προκύπτει μεταξύ δύο επιφανειών που κινούνται. Το μέτρο της είναι</a:t>
            </a:r>
            <a:r>
              <a:rPr lang="en-US" sz="2200" dirty="0"/>
              <a:t> </a:t>
            </a:r>
            <a:r>
              <a:rPr lang="en-US" sz="2200" i="1" dirty="0"/>
              <a:t>f</a:t>
            </a:r>
            <a:r>
              <a:rPr lang="en-US" sz="2200" baseline="-25000" dirty="0"/>
              <a:t>k</a:t>
            </a:r>
            <a:r>
              <a:rPr lang="en-US" sz="2200" dirty="0"/>
              <a:t> = </a:t>
            </a:r>
            <a:r>
              <a:rPr lang="en-US" sz="2200" i="1" dirty="0">
                <a:sym typeface="Symbol" charset="0"/>
              </a:rPr>
              <a:t>μ</a:t>
            </a:r>
            <a:r>
              <a:rPr lang="en-US" sz="2200" baseline="-25000" dirty="0"/>
              <a:t>k</a:t>
            </a:r>
            <a:r>
              <a:rPr lang="en-US" sz="2200" i="1" dirty="0"/>
              <a:t>n</a:t>
            </a:r>
            <a:r>
              <a:rPr lang="en-US" sz="2200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00425" y="3673365"/>
            <a:ext cx="4978386" cy="111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Η τριβή παίζει σημαντικό ρόλο στο περπάτημα, την οδήγηση και σε πολλές ακόμα εφαρμογές</a:t>
            </a:r>
            <a:r>
              <a:rPr lang="en-US" sz="2200" dirty="0"/>
              <a:t>:</a:t>
            </a:r>
          </a:p>
          <a:p>
            <a:endParaRPr lang="en-US" sz="2200" dirty="0"/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3971925" y="3827463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 dirty="0">
              <a:latin typeface="Arial" charset="0"/>
            </a:endParaRPr>
          </a:p>
        </p:txBody>
      </p:sp>
      <p:pic>
        <p:nvPicPr>
          <p:cNvPr id="8" name="Picture 7" descr="05_22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>
          <a:xfrm>
            <a:off x="6133815" y="4805188"/>
            <a:ext cx="2852556" cy="131317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53E3C28-29FB-45AF-9097-2A3102C661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00" t="31733" r="34193" b="39143"/>
          <a:stretch/>
        </p:blipFill>
        <p:spPr>
          <a:xfrm>
            <a:off x="3188812" y="4789186"/>
            <a:ext cx="290126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9.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841" b="-13712"/>
          <a:stretch/>
        </p:blipFill>
        <p:spPr>
          <a:xfrm>
            <a:off x="5837968" y="4196210"/>
            <a:ext cx="1937338" cy="360000"/>
          </a:xfrm>
          <a:prstGeom prst="rect">
            <a:avLst/>
          </a:prstGeom>
        </p:spPr>
      </p:pic>
      <p:pic>
        <p:nvPicPr>
          <p:cNvPr id="5" name="Picture 4" descr="05_23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>
          <a:xfrm>
            <a:off x="1258131" y="4234008"/>
            <a:ext cx="2332028" cy="2581578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49224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Επίλυση προβλημάτων τριβής</a:t>
            </a:r>
            <a:endParaRPr lang="en-US" sz="4000" dirty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627838" y="909737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200" dirty="0"/>
              <a:t>Τα προβλήματα που σχετίζονται με την τριβή δεν διαφέρουν από τα άλλα προβλήματα που αφορούν τον νόμο του Νεύτωνα</a:t>
            </a:r>
            <a:endParaRPr lang="en-US" altLang="ja-JP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Προσδιορίζουμε τις δυνάμεις</a:t>
            </a:r>
            <a:r>
              <a:rPr lang="en-US" sz="2200" dirty="0"/>
              <a:t>, </a:t>
            </a:r>
            <a:r>
              <a:rPr lang="el-GR" sz="2200" dirty="0"/>
              <a:t>σχεδιάζουμε ένα διάγραμμα ελεύθερου σώματος</a:t>
            </a:r>
            <a:r>
              <a:rPr lang="en-US" sz="2200" dirty="0"/>
              <a:t>, </a:t>
            </a:r>
            <a:r>
              <a:rPr lang="el-GR" sz="2200" dirty="0"/>
              <a:t>γράφουμε τον δεύτερο νόμο του Νεύτωνα</a:t>
            </a:r>
            <a:endParaRPr lang="en-US" altLang="ja-JP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Πρέπει να συσχετίσουμε τις συνιστώσες της δύναμης σε δύο κατακόρυφες κατευθύνσεις</a:t>
            </a:r>
            <a:r>
              <a:rPr lang="en-US" altLang="ja-JP" sz="2200" dirty="0"/>
              <a:t>, </a:t>
            </a:r>
            <a:r>
              <a:rPr lang="el-GR" altLang="ja-JP" sz="2200" dirty="0"/>
              <a:t>ακολουθώντας την κάθετη δύναμη και τη δύναμη τριβής</a:t>
            </a:r>
            <a:endParaRPr lang="en-US" altLang="ja-JP" sz="2200" dirty="0"/>
          </a:p>
          <a:p>
            <a:pPr>
              <a:lnSpc>
                <a:spcPct val="100000"/>
              </a:lnSpc>
            </a:pPr>
            <a:r>
              <a:rPr lang="en-US" altLang="zh-TW" sz="2200" dirty="0"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l-GR" altLang="zh-TW" sz="2200" dirty="0">
                <a:ea typeface="新細明體" charset="0"/>
                <a:cs typeface="新細明體" charset="0"/>
              </a:rPr>
              <a:t>Παράδειγμα</a:t>
            </a:r>
            <a:r>
              <a:rPr lang="en-US" altLang="zh-TW" sz="2200" dirty="0">
                <a:ea typeface="新細明體" charset="0"/>
                <a:cs typeface="新細明體" charset="0"/>
              </a:rPr>
              <a:t>: </a:t>
            </a:r>
            <a:r>
              <a:rPr lang="el-GR" altLang="zh-TW" sz="2200" dirty="0">
                <a:ea typeface="新細明體" charset="0"/>
                <a:cs typeface="新細明體" charset="0"/>
              </a:rPr>
              <a:t>Σταματώντας ένα αυτοκίνητο</a:t>
            </a:r>
            <a:r>
              <a:rPr lang="en-US" sz="2200" dirty="0">
                <a:ea typeface="新細明體" charset="0"/>
                <a:cs typeface="新細明體" charset="0"/>
              </a:rPr>
              <a:t>:</a:t>
            </a:r>
            <a:r>
              <a:rPr lang="el-GR" sz="2200" dirty="0">
                <a:ea typeface="新細明體" charset="0"/>
                <a:cs typeface="新細明體" charset="0"/>
              </a:rPr>
              <a:t> Ποια είναι η επιτάχυνση;</a:t>
            </a:r>
            <a:endParaRPr lang="en-US" sz="2200" dirty="0"/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521493" y="4164970"/>
            <a:ext cx="2385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15FA5"/>
              </a:buClr>
              <a:buFontTx/>
              <a:buChar char="•"/>
            </a:pPr>
            <a:r>
              <a:rPr lang="en-US" altLang="zh-TW" sz="1800" dirty="0">
                <a:latin typeface="+mn-lt"/>
                <a:ea typeface="新細明體" charset="0"/>
                <a:cs typeface="新細明體" charset="0"/>
              </a:rPr>
              <a:t>  </a:t>
            </a: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Νόμος του Νεύτωνα</a:t>
            </a:r>
            <a:r>
              <a:rPr lang="en-US" altLang="ja-JP" sz="1800" dirty="0">
                <a:latin typeface="+mn-lt"/>
                <a:ea typeface="新細明體" charset="0"/>
                <a:cs typeface="新細明體" charset="0"/>
              </a:rPr>
              <a:t>:</a:t>
            </a:r>
            <a:endParaRPr lang="en-US" sz="1800" dirty="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059238" y="4638675"/>
            <a:ext cx="1848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15FA5"/>
              </a:buClr>
              <a:buFontTx/>
              <a:buChar char="•"/>
            </a:pPr>
            <a:r>
              <a:rPr lang="en-US" altLang="zh-TW" sz="1800" dirty="0">
                <a:latin typeface="+mn-lt"/>
                <a:ea typeface="新細明體" charset="0"/>
                <a:cs typeface="新細明體" charset="0"/>
              </a:rPr>
              <a:t>  </a:t>
            </a: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Σε συνιστώσες</a:t>
            </a:r>
            <a:r>
              <a:rPr lang="en-US" sz="1800" dirty="0">
                <a:latin typeface="+mn-lt"/>
                <a:ea typeface="新細明體" charset="0"/>
                <a:cs typeface="新細明體" charset="0"/>
              </a:rPr>
              <a:t>:</a:t>
            </a:r>
          </a:p>
        </p:txBody>
      </p:sp>
      <p:sp>
        <p:nvSpPr>
          <p:cNvPr id="22534" name="Text Box 20"/>
          <p:cNvSpPr txBox="1">
            <a:spLocks noChangeArrowheads="1"/>
          </p:cNvSpPr>
          <p:nvPr/>
        </p:nvSpPr>
        <p:spPr bwMode="auto">
          <a:xfrm>
            <a:off x="4083050" y="5408613"/>
            <a:ext cx="2245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15FA5"/>
              </a:buClr>
              <a:buFontTx/>
              <a:buChar char="•"/>
            </a:pPr>
            <a:r>
              <a:rPr lang="en-US" altLang="zh-TW" sz="1800" dirty="0">
                <a:latin typeface="+mn-lt"/>
                <a:ea typeface="新細明體" charset="0"/>
                <a:cs typeface="新細明體" charset="0"/>
              </a:rPr>
              <a:t>  </a:t>
            </a: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Επίλυση ως προς</a:t>
            </a:r>
            <a:r>
              <a:rPr lang="en-US" sz="1800" dirty="0">
                <a:latin typeface="+mn-lt"/>
                <a:ea typeface="新細明體" charset="0"/>
                <a:cs typeface="新細明體" charset="0"/>
              </a:rPr>
              <a:t> </a:t>
            </a:r>
            <a:r>
              <a:rPr lang="en-US" sz="1800" i="1" dirty="0">
                <a:latin typeface="+mn-lt"/>
                <a:ea typeface="新細明體" charset="0"/>
                <a:cs typeface="新細明體" charset="0"/>
              </a:rPr>
              <a:t>a</a:t>
            </a:r>
            <a:r>
              <a:rPr lang="en-US" sz="1800" dirty="0">
                <a:latin typeface="+mn-lt"/>
                <a:ea typeface="新細明體" charset="0"/>
                <a:cs typeface="新細明體" charset="0"/>
              </a:rPr>
              <a:t>:</a:t>
            </a:r>
          </a:p>
        </p:txBody>
      </p:sp>
      <p:pic>
        <p:nvPicPr>
          <p:cNvPr id="9" name="Picture 8" descr="Slide10.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33" y="4779375"/>
            <a:ext cx="1370313" cy="180000"/>
          </a:xfrm>
          <a:prstGeom prst="rect">
            <a:avLst/>
          </a:prstGeom>
        </p:spPr>
      </p:pic>
      <p:pic>
        <p:nvPicPr>
          <p:cNvPr id="21" name="Picture 20" descr="Slide10.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11" y="5076245"/>
            <a:ext cx="1534345" cy="216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C762E4-23F7-4093-A688-E0070CCA13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49" t="5231" r="33561" b="74474"/>
          <a:stretch/>
        </p:blipFill>
        <p:spPr>
          <a:xfrm>
            <a:off x="4109249" y="5812280"/>
            <a:ext cx="386225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60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Σύνοψη</a:t>
            </a:r>
            <a:endParaRPr lang="en-US" sz="4000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322388"/>
            <a:ext cx="8659251" cy="54683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 dirty="0"/>
              <a:t>Οι νόμοι του Νεύτωνα αποτελούν μια θεμελιώδη περιγραφή της κίνησης, στην οποία μια δύναμη δεν προκαλεί κίνηση καθαυτή, αλλά τη μεταβάλλει</a:t>
            </a:r>
            <a:endParaRPr lang="en-US" altLang="zh-TW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Όλα τα προβλήματα που σχετίζονται με τον νόμο του Νεύτωνα επιλύονται ακολουθώντας τα ίδια βήματα 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Προσδιορίζουμε όλες τις δυνάμεις που δρουν στο αντικείμενο ή τα αντικείμενα ενδιαφέροντος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Σχεδιάζουμε ένα διάγραμμα ελεύθερου σώματος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Γράφουμε τον νόμο του Νεύτωνα σε διανυσματική μορφή</a:t>
            </a:r>
            <a:endParaRPr lang="en-US" altLang="ja-JP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Επιλέγουμε ένα σύστημα συντεταγμένων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Γράφουμε τον νόμο του Νεύτωνα σε συνιστώσες</a:t>
            </a:r>
            <a:endParaRPr lang="en-US" altLang="ja-JP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Επιλύουμε για τις ποσότητες που μας ενδιαφέρουν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558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val="1294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5: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Χρήση των νόμων </a:t>
            </a:r>
            <a:br>
              <a:rPr lang="el-GR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του Νεύτωνα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l-GR" sz="4400" dirty="0"/>
              <a:t>Τι μαθαίνετε</a:t>
            </a:r>
            <a:endParaRPr lang="en-US" sz="4400" dirty="0"/>
          </a:p>
        </p:txBody>
      </p:sp>
      <p:cxnSp>
        <p:nvCxnSpPr>
          <p:cNvPr id="6148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1490" y="2460734"/>
            <a:ext cx="3840085" cy="346222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00000"/>
              </a:lnSpc>
            </a:pPr>
            <a:r>
              <a:rPr lang="el-GR" dirty="0"/>
              <a:t>Να εφαρμόζετε τον δεύτερο νόμο του Νεύτωνα σε δύο διαστάσεις</a:t>
            </a:r>
            <a:endParaRPr lang="en-US" dirty="0"/>
          </a:p>
          <a:p>
            <a:pPr indent="-228600" defTabSz="914400">
              <a:lnSpc>
                <a:spcPct val="100000"/>
              </a:lnSpc>
            </a:pPr>
            <a:r>
              <a:rPr lang="el-GR" altLang="ja-JP" dirty="0"/>
              <a:t>Πώς να επιλέγετε συστήματα συντεταγμένων και να αναλύετε διανύσματα δυνάμεων σε συνιστώσες</a:t>
            </a:r>
            <a:endParaRPr lang="en-US" altLang="ja-JP" dirty="0"/>
          </a:p>
          <a:p>
            <a:pPr indent="-228600" defTabSz="914400">
              <a:lnSpc>
                <a:spcPct val="100000"/>
              </a:lnSpc>
            </a:pPr>
            <a:r>
              <a:rPr lang="el-GR" altLang="ja-JP" dirty="0"/>
              <a:t>Πώς να ενσωματώνετε την τριβή στην ανάλυσή σας</a:t>
            </a:r>
            <a:endParaRPr lang="en-US" altLang="ja-JP" dirty="0"/>
          </a:p>
          <a:p>
            <a:pPr indent="-228600" defTabSz="914400">
              <a:lnSpc>
                <a:spcPct val="100000"/>
              </a:lnSpc>
            </a:pPr>
            <a:r>
              <a:rPr lang="el-GR" altLang="ja-JP" dirty="0"/>
              <a:t>Πώς να αναλύετε προβλήματα που αφορούν πολλά σώματα ή κυκλική κίνηση</a:t>
            </a:r>
            <a:endParaRPr lang="en-US" altLang="ja-JP" dirty="0"/>
          </a:p>
        </p:txBody>
      </p:sp>
      <p:pic>
        <p:nvPicPr>
          <p:cNvPr id="4" name="Picture 3" descr="05_0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35290" b="-2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524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72" y="-49160"/>
            <a:ext cx="8062452" cy="1569660"/>
          </a:xfrm>
        </p:spPr>
        <p:txBody>
          <a:bodyPr>
            <a:normAutofit/>
          </a:bodyPr>
          <a:lstStyle/>
          <a:p>
            <a:r>
              <a:rPr lang="el-GR" sz="3100" dirty="0"/>
              <a:t>Ένα τυπικό πρόβλημα</a:t>
            </a:r>
            <a:r>
              <a:rPr lang="en-US" sz="3100" dirty="0"/>
              <a:t>: </a:t>
            </a:r>
            <a:r>
              <a:rPr lang="el-GR" sz="3100" dirty="0"/>
              <a:t>Ποια είναι η επιτάχυνση του σκιέρ;</a:t>
            </a:r>
            <a:r>
              <a:rPr lang="en-US" altLang="ja-JP" sz="3100" dirty="0"/>
              <a:t> </a:t>
            </a:r>
            <a:r>
              <a:rPr lang="el-GR" altLang="ja-JP" sz="3100" dirty="0"/>
              <a:t>Ποια είναι η δύναμη που ασκείται στον σκιέρ από το χιόνι;</a:t>
            </a:r>
            <a:endParaRPr lang="en-US" sz="3100" dirty="0"/>
          </a:p>
        </p:txBody>
      </p:sp>
      <p:sp>
        <p:nvSpPr>
          <p:cNvPr id="819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65124" y="1468979"/>
            <a:ext cx="8337271" cy="5248149"/>
          </a:xfrm>
        </p:spPr>
        <p:txBody>
          <a:bodyPr>
            <a:normAutofit/>
          </a:bodyPr>
          <a:lstStyle/>
          <a:p>
            <a:r>
              <a:rPr lang="el-GR" sz="2000" dirty="0"/>
              <a:t>Διάγραμμα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l-GR" altLang="ja-JP" sz="2000" dirty="0"/>
              <a:t>Νόμος του Νεύτωνα</a:t>
            </a:r>
            <a:r>
              <a:rPr lang="en-US" altLang="ja-JP" sz="2000" dirty="0"/>
              <a:t>:</a:t>
            </a:r>
          </a:p>
          <a:p>
            <a:r>
              <a:rPr lang="el-GR" sz="2000" dirty="0"/>
              <a:t>Σε συνιστώσες</a:t>
            </a:r>
            <a:r>
              <a:rPr lang="en-US" sz="2000" dirty="0"/>
              <a:t>:</a:t>
            </a:r>
          </a:p>
          <a:p>
            <a:pPr lvl="1"/>
            <a:r>
              <a:rPr lang="el-GR" sz="2000" dirty="0"/>
              <a:t>Συνιστώσα </a:t>
            </a:r>
            <a:r>
              <a:rPr lang="en-US" sz="2000" i="1" dirty="0"/>
              <a:t>x</a:t>
            </a:r>
            <a:r>
              <a:rPr lang="en-US" sz="2000" dirty="0"/>
              <a:t>:	</a:t>
            </a:r>
            <a:r>
              <a:rPr lang="en-US" sz="2000" i="1" dirty="0"/>
              <a:t>mg</a:t>
            </a:r>
            <a:r>
              <a:rPr lang="en-US" sz="2000" dirty="0"/>
              <a:t> sin</a:t>
            </a:r>
            <a:r>
              <a:rPr lang="en-US" sz="2000" i="1" dirty="0"/>
              <a:t>θ</a:t>
            </a:r>
            <a:r>
              <a:rPr lang="en-US" sz="2000" dirty="0">
                <a:sym typeface="Symbol" charset="0"/>
              </a:rPr>
              <a:t> = </a:t>
            </a:r>
            <a:r>
              <a:rPr lang="en-US" sz="2000" i="1" dirty="0">
                <a:sym typeface="Symbol" charset="0"/>
              </a:rPr>
              <a:t>ma</a:t>
            </a:r>
          </a:p>
          <a:p>
            <a:pPr lvl="1"/>
            <a:r>
              <a:rPr lang="el-GR" sz="2000" dirty="0">
                <a:sym typeface="Symbol" charset="0"/>
              </a:rPr>
              <a:t>Συνιστώσα </a:t>
            </a:r>
            <a:r>
              <a:rPr lang="en-US" sz="2000" i="1" dirty="0">
                <a:sym typeface="Symbol" charset="0"/>
              </a:rPr>
              <a:t>y</a:t>
            </a:r>
            <a:r>
              <a:rPr lang="en-US" sz="2000" dirty="0">
                <a:sym typeface="Symbol" charset="0"/>
              </a:rPr>
              <a:t>:</a:t>
            </a:r>
            <a:r>
              <a:rPr lang="en-US" sz="2000" i="1" dirty="0">
                <a:sym typeface="Symbol" charset="0"/>
              </a:rPr>
              <a:t>	n – mg</a:t>
            </a:r>
            <a:r>
              <a:rPr lang="en-US" sz="2000" dirty="0">
                <a:sym typeface="Symbol" charset="0"/>
              </a:rPr>
              <a:t> cos</a:t>
            </a:r>
            <a:r>
              <a:rPr lang="en-US" sz="2000" i="1" dirty="0">
                <a:sym typeface="Symbol" charset="0"/>
              </a:rPr>
              <a:t>θ </a:t>
            </a:r>
            <a:r>
              <a:rPr lang="en-US" sz="2000" dirty="0">
                <a:sym typeface="Symbol" charset="0"/>
              </a:rPr>
              <a:t>= 0</a:t>
            </a:r>
          </a:p>
          <a:p>
            <a:r>
              <a:rPr lang="el-GR" sz="2000" dirty="0"/>
              <a:t>Επιλύουμε</a:t>
            </a:r>
            <a:r>
              <a:rPr lang="en-US" sz="2000" dirty="0"/>
              <a:t> </a:t>
            </a:r>
            <a:r>
              <a:rPr lang="en-US" altLang="zh-TW" sz="2000" dirty="0">
                <a:ea typeface="新細明體" charset="0"/>
                <a:cs typeface="新細明體" charset="0"/>
              </a:rPr>
              <a:t>(</a:t>
            </a:r>
            <a:r>
              <a:rPr lang="el-GR" altLang="zh-TW" sz="2000" dirty="0">
                <a:ea typeface="新細明體" charset="0"/>
                <a:cs typeface="新細明體" charset="0"/>
              </a:rPr>
              <a:t>με</a:t>
            </a:r>
            <a:r>
              <a:rPr lang="en-US" altLang="zh-TW" sz="2000" dirty="0">
                <a:ea typeface="新細明體" charset="0"/>
                <a:cs typeface="新細明體" charset="0"/>
              </a:rPr>
              <a:t> </a:t>
            </a:r>
            <a:r>
              <a:rPr lang="en-US" altLang="zh-TW" sz="2000" i="1" dirty="0">
                <a:ea typeface="新細明體" charset="0"/>
                <a:cs typeface="新細明體" charset="0"/>
              </a:rPr>
              <a:t>m</a:t>
            </a:r>
            <a:r>
              <a:rPr lang="en-US" altLang="zh-TW" sz="2000" dirty="0">
                <a:ea typeface="新細明體" charset="0"/>
                <a:cs typeface="新細明體" charset="0"/>
              </a:rPr>
              <a:t> = 65 kg </a:t>
            </a:r>
            <a:r>
              <a:rPr lang="el-GR" altLang="zh-TW" sz="2000" dirty="0">
                <a:ea typeface="新細明體" charset="0"/>
                <a:cs typeface="新細明體" charset="0"/>
              </a:rPr>
              <a:t>και</a:t>
            </a:r>
            <a:r>
              <a:rPr lang="en-US" altLang="zh-TW" sz="2000" dirty="0">
                <a:ea typeface="新細明體" charset="0"/>
                <a:cs typeface="新細明體" charset="0"/>
              </a:rPr>
              <a:t> </a:t>
            </a:r>
            <a:r>
              <a:rPr lang="en-US" altLang="zh-TW" sz="2000" i="1" dirty="0">
                <a:ea typeface="新細明體" charset="0"/>
                <a:cs typeface="新細明體" charset="0"/>
              </a:rPr>
              <a:t>θ</a:t>
            </a:r>
            <a:r>
              <a:rPr lang="en-US" altLang="zh-TW" sz="2000" dirty="0">
                <a:ea typeface="新細明體" charset="0"/>
                <a:cs typeface="新細明體" charset="0"/>
              </a:rPr>
              <a:t> = 32</a:t>
            </a:r>
            <a:r>
              <a:rPr lang="el-GR" altLang="zh-TW" sz="2000" baseline="30000" dirty="0">
                <a:ea typeface="新細明體" charset="0"/>
                <a:cs typeface="新細明體" charset="0"/>
              </a:rPr>
              <a:t>ο</a:t>
            </a:r>
            <a:r>
              <a:rPr lang="en-US" altLang="zh-TW" sz="2000" dirty="0">
                <a:ea typeface="新細明體" charset="0"/>
                <a:cs typeface="新細明體" charset="0"/>
              </a:rPr>
              <a:t>) </a:t>
            </a:r>
            <a:r>
              <a:rPr lang="el-GR" altLang="zh-TW" sz="2000" dirty="0">
                <a:ea typeface="新細明體" charset="0"/>
                <a:cs typeface="新細明體" charset="0"/>
              </a:rPr>
              <a:t>για να βρούμε τις απαντήσεις</a:t>
            </a:r>
            <a:r>
              <a:rPr lang="en-US" sz="2000" dirty="0">
                <a:ea typeface="新細明體" charset="0"/>
                <a:cs typeface="新細明體" charset="0"/>
              </a:rPr>
              <a:t>:</a:t>
            </a:r>
          </a:p>
          <a:p>
            <a:pPr lvl="1"/>
            <a:r>
              <a:rPr lang="en-US" sz="2000" i="1" dirty="0"/>
              <a:t>a = g</a:t>
            </a:r>
            <a:r>
              <a:rPr lang="en-US" sz="2000" dirty="0"/>
              <a:t> sin</a:t>
            </a:r>
            <a:r>
              <a:rPr lang="en-US" sz="2000" i="1" dirty="0"/>
              <a:t>θ</a:t>
            </a:r>
            <a:r>
              <a:rPr lang="en-US" sz="2000" dirty="0">
                <a:sym typeface="Symbol" charset="0"/>
              </a:rPr>
              <a:t> </a:t>
            </a:r>
            <a:r>
              <a:rPr lang="en-US" altLang="zh-TW" sz="2000" dirty="0">
                <a:ea typeface="新細明體" charset="0"/>
                <a:cs typeface="新細明體" charset="0"/>
                <a:sym typeface="Symbol" charset="0"/>
              </a:rPr>
              <a:t>= </a:t>
            </a:r>
            <a:r>
              <a:rPr lang="en-US" sz="2000" dirty="0">
                <a:sym typeface="Symbol" charset="0"/>
              </a:rPr>
              <a:t>(9</a:t>
            </a:r>
            <a:r>
              <a:rPr lang="el-GR" sz="2000" dirty="0">
                <a:sym typeface="Symbol" charset="0"/>
              </a:rPr>
              <a:t>,</a:t>
            </a:r>
            <a:r>
              <a:rPr lang="en-US" sz="2000" dirty="0">
                <a:sym typeface="Symbol" charset="0"/>
              </a:rPr>
              <a:t>8 m/s</a:t>
            </a:r>
            <a:r>
              <a:rPr lang="en-US" sz="2000" baseline="30000" dirty="0">
                <a:sym typeface="Symbol" charset="0"/>
              </a:rPr>
              <a:t>2</a:t>
            </a:r>
            <a:r>
              <a:rPr lang="en-US" sz="2000" dirty="0">
                <a:sym typeface="Symbol" charset="0"/>
              </a:rPr>
              <a:t>) sin32</a:t>
            </a:r>
            <a:r>
              <a:rPr lang="en-US" sz="2000" dirty="0"/>
              <a:t>º</a:t>
            </a:r>
            <a:r>
              <a:rPr lang="en-US" sz="2000" dirty="0">
                <a:sym typeface="Symbol" charset="0"/>
              </a:rPr>
              <a:t> = 5</a:t>
            </a:r>
            <a:r>
              <a:rPr lang="el-GR" sz="2000" dirty="0">
                <a:sym typeface="Symbol" charset="0"/>
              </a:rPr>
              <a:t>,</a:t>
            </a:r>
            <a:r>
              <a:rPr lang="en-US" sz="2000" dirty="0">
                <a:sym typeface="Symbol" charset="0"/>
              </a:rPr>
              <a:t>2 m/s</a:t>
            </a:r>
            <a:r>
              <a:rPr lang="en-US" sz="2000" baseline="30000" dirty="0">
                <a:sym typeface="Symbol" charset="0"/>
              </a:rPr>
              <a:t>2</a:t>
            </a:r>
          </a:p>
          <a:p>
            <a:pPr lvl="1"/>
            <a:r>
              <a:rPr lang="en-US" sz="2000" i="1" dirty="0">
                <a:sym typeface="Symbol" charset="0"/>
              </a:rPr>
              <a:t>n = mg</a:t>
            </a:r>
            <a:r>
              <a:rPr lang="en-US" sz="2000" dirty="0">
                <a:sym typeface="Symbol" charset="0"/>
              </a:rPr>
              <a:t> cos</a:t>
            </a:r>
            <a:r>
              <a:rPr lang="en-US" sz="2000" i="1" dirty="0">
                <a:sym typeface="Symbol" charset="0"/>
              </a:rPr>
              <a:t>θ</a:t>
            </a:r>
            <a:r>
              <a:rPr lang="en-US" sz="2000" dirty="0">
                <a:sym typeface="Symbol" charset="0"/>
              </a:rPr>
              <a:t> = </a:t>
            </a:r>
            <a:r>
              <a:rPr lang="en-US" altLang="zh-TW" sz="2000" dirty="0">
                <a:ea typeface="新細明體" charset="0"/>
                <a:cs typeface="新細明體" charset="0"/>
                <a:sym typeface="Symbol" charset="0"/>
              </a:rPr>
              <a:t>(65 kg)</a:t>
            </a:r>
            <a:r>
              <a:rPr lang="en-US" sz="2000" dirty="0">
                <a:sym typeface="Symbol" charset="0"/>
              </a:rPr>
              <a:t>(9</a:t>
            </a:r>
            <a:r>
              <a:rPr lang="el-GR" sz="2000" dirty="0">
                <a:sym typeface="Symbol" charset="0"/>
              </a:rPr>
              <a:t>μ</a:t>
            </a:r>
            <a:r>
              <a:rPr lang="en-US" sz="2000" dirty="0">
                <a:sym typeface="Symbol" charset="0"/>
              </a:rPr>
              <a:t>8 m/s</a:t>
            </a:r>
            <a:r>
              <a:rPr lang="en-US" sz="2000" baseline="30000" dirty="0">
                <a:sym typeface="Symbol" charset="0"/>
              </a:rPr>
              <a:t>2</a:t>
            </a:r>
            <a:r>
              <a:rPr lang="en-US" sz="2000" dirty="0">
                <a:sym typeface="Symbol" charset="0"/>
              </a:rPr>
              <a:t>)</a:t>
            </a:r>
            <a:r>
              <a:rPr lang="en-US" altLang="zh-TW" sz="2000" dirty="0">
                <a:ea typeface="新細明體" charset="0"/>
                <a:cs typeface="新細明體" charset="0"/>
                <a:sym typeface="Symbol" charset="0"/>
              </a:rPr>
              <a:t>cos</a:t>
            </a:r>
            <a:r>
              <a:rPr lang="en-US" sz="2000" dirty="0">
                <a:sym typeface="Symbol" charset="0"/>
              </a:rPr>
              <a:t>32</a:t>
            </a:r>
            <a:r>
              <a:rPr lang="el-GR" sz="2000" baseline="30000" dirty="0">
                <a:sym typeface="Symbol" charset="0"/>
              </a:rPr>
              <a:t>ο</a:t>
            </a:r>
            <a:r>
              <a:rPr lang="el-GR" sz="2000" dirty="0">
                <a:sym typeface="Symbol" charset="0"/>
              </a:rPr>
              <a:t> </a:t>
            </a:r>
            <a:r>
              <a:rPr lang="en-US" altLang="zh-TW" sz="2000" dirty="0">
                <a:ea typeface="新細明體" charset="0"/>
                <a:cs typeface="新細明體" charset="0"/>
                <a:sym typeface="Symbol" charset="0"/>
              </a:rPr>
              <a:t>= </a:t>
            </a:r>
            <a:r>
              <a:rPr lang="en-US" sz="2000" dirty="0">
                <a:sym typeface="Symbol" charset="0"/>
              </a:rPr>
              <a:t>540 N</a:t>
            </a:r>
            <a:endParaRPr lang="en-US" sz="2000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35227" y="1620616"/>
            <a:ext cx="4038600" cy="4565179"/>
          </a:xfrm>
        </p:spPr>
        <p:txBody>
          <a:bodyPr>
            <a:normAutofit/>
          </a:bodyPr>
          <a:lstStyle/>
          <a:p>
            <a:r>
              <a:rPr lang="el-GR" sz="2000" dirty="0"/>
              <a:t>Διάγραμμα ελεύθερου σώματος</a:t>
            </a:r>
            <a:r>
              <a:rPr lang="en-US" sz="2000" dirty="0"/>
              <a:t>:</a:t>
            </a:r>
          </a:p>
        </p:txBody>
      </p:sp>
      <p:pic>
        <p:nvPicPr>
          <p:cNvPr id="7" name="Picture 6" descr="Slide3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11" y="4073229"/>
            <a:ext cx="2286000" cy="339677"/>
          </a:xfrm>
          <a:prstGeom prst="rect">
            <a:avLst/>
          </a:prstGeom>
        </p:spPr>
      </p:pic>
      <p:pic>
        <p:nvPicPr>
          <p:cNvPr id="11" name="Picture 10" descr="05_01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"/>
          <a:stretch/>
        </p:blipFill>
        <p:spPr>
          <a:xfrm>
            <a:off x="887171" y="1893909"/>
            <a:ext cx="2174378" cy="207688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90BC3DF-6062-47BC-8EB9-F42C2B806E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78" t="29166" r="28333" b="42100"/>
          <a:stretch/>
        </p:blipFill>
        <p:spPr>
          <a:xfrm>
            <a:off x="5233188" y="1981199"/>
            <a:ext cx="309604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-34003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Πολλαπλά σώματα</a:t>
            </a:r>
            <a:endParaRPr lang="en-US" sz="4000" dirty="0"/>
          </a:p>
        </p:txBody>
      </p:sp>
      <p:sp>
        <p:nvSpPr>
          <p:cNvPr id="10241" name="Rectangle 3"/>
          <p:cNvSpPr>
            <a:spLocks noGrp="1" noChangeArrowheads="1"/>
          </p:cNvSpPr>
          <p:nvPr>
            <p:ph idx="1"/>
          </p:nvPr>
        </p:nvSpPr>
        <p:spPr>
          <a:xfrm>
            <a:off x="460374" y="960438"/>
            <a:ext cx="8632419" cy="51069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000" dirty="0"/>
              <a:t>Επιλύουμε προβλήματα που περιλαμβάνουν πολλαπλά σώματα, προσδιορίζοντας αρχικά κάθε σώμα και όλες τις δυνάμεις που ασκούνται σε καθένα από αυτά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Σχεδιάζουμε ένα διάγραμμα ελεύθερου σώματος για κάθε σώμα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Γράφουμε τον νόμο του Νεύτωνα για κάθε σώμα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Προσδιορίζουμε τις συνδέσεις μεταξύ των σωμάτων</a:t>
            </a:r>
            <a:r>
              <a:rPr lang="en-US" sz="2000" dirty="0"/>
              <a:t>, </a:t>
            </a:r>
            <a:r>
              <a:rPr lang="el-GR" sz="2000" dirty="0"/>
              <a:t>οι οποίες καθορίζουν τις ποσότητες στις εξισώσεις του νόμου του Νεύτωνα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Επιλύουμε</a:t>
            </a:r>
            <a:endParaRPr lang="en-US" sz="2000" dirty="0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991101" y="3444876"/>
            <a:ext cx="2724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15FA5"/>
              </a:buClr>
              <a:buFontTx/>
              <a:buChar char="•"/>
            </a:pPr>
            <a:r>
              <a:rPr lang="el-GR" altLang="ja-JP" sz="2000" dirty="0">
                <a:latin typeface="+mn-lt"/>
                <a:ea typeface="新細明體" charset="0"/>
                <a:cs typeface="新細明體" charset="0"/>
              </a:rPr>
              <a:t>Νόμος του Νεύτωνα</a:t>
            </a:r>
            <a:r>
              <a:rPr lang="en-US" altLang="ja-JP" sz="2000" dirty="0">
                <a:latin typeface="+mn-lt"/>
                <a:ea typeface="新細明體" charset="0"/>
                <a:cs typeface="新細明體" charset="0"/>
              </a:rPr>
              <a:t>:</a:t>
            </a:r>
            <a:endParaRPr lang="en-US" sz="2000" dirty="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5002214" y="4527551"/>
            <a:ext cx="2127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15FA5"/>
              </a:buClr>
              <a:buFontTx/>
              <a:buChar char="•"/>
            </a:pPr>
            <a:r>
              <a:rPr lang="el-GR" sz="2000" dirty="0">
                <a:latin typeface="+mn-lt"/>
                <a:ea typeface="新細明體" charset="0"/>
                <a:cs typeface="新細明體" charset="0"/>
              </a:rPr>
              <a:t>Σε συνιστώσες</a:t>
            </a:r>
            <a:r>
              <a:rPr lang="en-US" sz="2000" dirty="0">
                <a:latin typeface="+mn-lt"/>
                <a:ea typeface="新細明體" charset="0"/>
                <a:cs typeface="新細明體" charset="0"/>
              </a:rPr>
              <a:t>: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5049839" y="6103939"/>
            <a:ext cx="1160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15FA5"/>
              </a:buClr>
              <a:buFontTx/>
              <a:buChar char="•"/>
            </a:pPr>
            <a:r>
              <a:rPr lang="el-GR" sz="2000" dirty="0">
                <a:latin typeface="+mn-lt"/>
                <a:ea typeface="新細明體" charset="0"/>
                <a:cs typeface="新細明體" charset="0"/>
              </a:rPr>
              <a:t>Λύση</a:t>
            </a:r>
            <a:r>
              <a:rPr lang="en-US" sz="2000" dirty="0">
                <a:latin typeface="+mn-lt"/>
                <a:ea typeface="新細明體" charset="0"/>
                <a:cs typeface="新細明體" charset="0"/>
              </a:rPr>
              <a:t>: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70F54D-D959-4BB1-A3CC-9E99C19A8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97" t="48106" r="32333" b="32257"/>
          <a:stretch/>
        </p:blipFill>
        <p:spPr>
          <a:xfrm>
            <a:off x="223738" y="4158133"/>
            <a:ext cx="2708025" cy="180495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3A3353-0755-4327-997D-C28AF3484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t="27733" r="59615" b="17600"/>
          <a:stretch/>
        </p:blipFill>
        <p:spPr>
          <a:xfrm>
            <a:off x="3002912" y="3598069"/>
            <a:ext cx="2034693" cy="313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0342EB-D258-4CF3-B6A0-B8E3F97639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00" t="44012" r="43007" b="45153"/>
          <a:stretch/>
        </p:blipFill>
        <p:spPr>
          <a:xfrm>
            <a:off x="5485916" y="3784516"/>
            <a:ext cx="2724336" cy="74303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EAB812B-46B9-4324-82A4-BC59F487D5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616" t="58300" r="50037" b="32102"/>
          <a:stretch/>
        </p:blipFill>
        <p:spPr>
          <a:xfrm>
            <a:off x="6237039" y="6029607"/>
            <a:ext cx="1037624" cy="6582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C9B3354-FF54-4D5E-96BC-75A8AE6774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231" t="38154" r="31791" b="49056"/>
          <a:stretch/>
        </p:blipFill>
        <p:spPr>
          <a:xfrm>
            <a:off x="5499507" y="5013077"/>
            <a:ext cx="253118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5.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09" y="4539310"/>
            <a:ext cx="2085199" cy="1008000"/>
          </a:xfrm>
          <a:prstGeom prst="rect">
            <a:avLst/>
          </a:prstGeom>
        </p:spPr>
      </p:pic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7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Κυκλική κίνηση</a:t>
            </a:r>
            <a:endParaRPr lang="en-US" sz="4000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25525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000" dirty="0"/>
              <a:t>Τα προβλήματα που περιλαμβάνουν κυκλική κίνηση δεν διαφέρουν από τα υπόλοιπα προβλήματα που σχετίζονται με τον νόμο του Νεύτωνα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Στην ομαλή κίνηση η επιτάχυνση έχει κατεύθυνση προς το κέντρο του κύκλου και μέτρο </a:t>
            </a:r>
            <a:endParaRPr lang="en-US" altLang="zh-TW" sz="2000" dirty="0"/>
          </a:p>
          <a:p>
            <a:pPr>
              <a:lnSpc>
                <a:spcPct val="100000"/>
              </a:lnSpc>
            </a:pPr>
            <a:r>
              <a:rPr lang="el-GR" altLang="zh-TW" sz="2000" dirty="0"/>
              <a:t>Έτσι</a:t>
            </a:r>
            <a:r>
              <a:rPr lang="en-US" altLang="zh-TW" sz="2000" dirty="0"/>
              <a:t>,</a:t>
            </a:r>
            <a:r>
              <a:rPr lang="el-GR" altLang="zh-TW" sz="2000" dirty="0"/>
              <a:t> το μέτρο της</a:t>
            </a:r>
            <a:r>
              <a:rPr lang="en-US" sz="2000" dirty="0"/>
              <a:t> </a:t>
            </a:r>
            <a:r>
              <a:rPr lang="el-GR" sz="2000" b="1" dirty="0"/>
              <a:t>δύναμης</a:t>
            </a:r>
            <a:r>
              <a:rPr lang="en-US" altLang="zh-TW" sz="2000" dirty="0"/>
              <a:t> </a:t>
            </a:r>
            <a:r>
              <a:rPr lang="el-GR" altLang="zh-TW" sz="2000" dirty="0"/>
              <a:t>σε ένα αντικείμενο</a:t>
            </a:r>
            <a:r>
              <a:rPr lang="en-US" sz="2000" dirty="0"/>
              <a:t> </a:t>
            </a:r>
            <a:r>
              <a:rPr lang="el-GR" sz="2000" dirty="0"/>
              <a:t>μάζας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dirty="0"/>
              <a:t> </a:t>
            </a:r>
            <a:r>
              <a:rPr lang="el-GR" sz="2000" dirty="0"/>
              <a:t>σε κυκλική κίνηση ακτίνας</a:t>
            </a:r>
            <a:r>
              <a:rPr lang="en-US" altLang="zh-TW" sz="2000" dirty="0"/>
              <a:t> </a:t>
            </a:r>
            <a:r>
              <a:rPr lang="en-US" altLang="zh-TW" sz="2000" i="1" dirty="0"/>
              <a:t>r</a:t>
            </a:r>
            <a:r>
              <a:rPr lang="en-US" sz="2000" dirty="0"/>
              <a:t> </a:t>
            </a:r>
            <a:r>
              <a:rPr lang="el-GR" sz="2000" dirty="0"/>
              <a:t>είναι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endParaRPr lang="en-US" altLang="zh-TW" sz="1200" dirty="0"/>
          </a:p>
          <a:p>
            <a:pPr lvl="1">
              <a:lnSpc>
                <a:spcPct val="100000"/>
              </a:lnSpc>
            </a:pPr>
            <a:r>
              <a:rPr lang="el-GR" altLang="zh-TW" sz="2000" dirty="0"/>
              <a:t>Αυτή η δύναμη μερικές φορές ονομάζεται</a:t>
            </a:r>
            <a:r>
              <a:rPr lang="en-US" altLang="zh-TW" sz="2000" dirty="0"/>
              <a:t> </a:t>
            </a:r>
            <a:r>
              <a:rPr lang="el-GR" altLang="zh-TW" sz="2000" b="1" dirty="0"/>
              <a:t>κεντρομόλος</a:t>
            </a:r>
            <a:r>
              <a:rPr lang="en-US" altLang="zh-TW" sz="2000" b="1" dirty="0"/>
              <a:t> </a:t>
            </a:r>
            <a:r>
              <a:rPr lang="el-GR" altLang="zh-TW" sz="2000" b="1" dirty="0"/>
              <a:t>δύναμη</a:t>
            </a:r>
            <a:endParaRPr lang="en-US" altLang="zh-TW" sz="2000" dirty="0"/>
          </a:p>
        </p:txBody>
      </p:sp>
      <p:pic>
        <p:nvPicPr>
          <p:cNvPr id="12" name="Picture 11" descr="Slide5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02" y="2877248"/>
            <a:ext cx="1707774" cy="571602"/>
          </a:xfrm>
          <a:prstGeom prst="rect">
            <a:avLst/>
          </a:prstGeom>
        </p:spPr>
      </p:pic>
      <p:pic>
        <p:nvPicPr>
          <p:cNvPr id="11" name="Picture 10" descr="05_12_Figur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>
          <a:xfrm>
            <a:off x="3137397" y="4493770"/>
            <a:ext cx="2172572" cy="1854832"/>
          </a:xfrm>
          <a:prstGeom prst="rect">
            <a:avLst/>
          </a:prstGeom>
        </p:spPr>
      </p:pic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5682572" y="3773935"/>
            <a:ext cx="1458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15FA5"/>
              </a:buClr>
              <a:buFontTx/>
              <a:buChar char="•"/>
            </a:pPr>
            <a:r>
              <a:rPr lang="en-US" altLang="zh-TW" sz="1800" dirty="0">
                <a:latin typeface="+mn-lt"/>
                <a:ea typeface="新細明體" charset="0"/>
                <a:cs typeface="新細明體" charset="0"/>
              </a:rPr>
              <a:t>  </a:t>
            </a: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Νόμος του </a:t>
            </a:r>
          </a:p>
          <a:p>
            <a:pPr>
              <a:buClr>
                <a:srgbClr val="015FA5"/>
              </a:buClr>
            </a:pP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    Νεύτωνα</a:t>
            </a:r>
            <a:r>
              <a:rPr lang="en-US" altLang="ja-JP" sz="1800" dirty="0">
                <a:latin typeface="+mn-lt"/>
                <a:ea typeface="新細明體" charset="0"/>
                <a:cs typeface="新細明體" charset="0"/>
              </a:rPr>
              <a:t>:</a:t>
            </a:r>
            <a:endParaRPr lang="en-US" sz="1800" dirty="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5695950" y="4332288"/>
            <a:ext cx="1848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15FA5"/>
              </a:buClr>
              <a:buFontTx/>
              <a:buChar char="•"/>
            </a:pPr>
            <a:r>
              <a:rPr lang="en-US" altLang="zh-TW" sz="1800" dirty="0">
                <a:latin typeface="+mn-lt"/>
                <a:ea typeface="新細明體" charset="0"/>
                <a:cs typeface="新細明體" charset="0"/>
              </a:rPr>
              <a:t>  </a:t>
            </a: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Σε συνιστώσες</a:t>
            </a:r>
            <a:r>
              <a:rPr lang="en-US" sz="1800" dirty="0">
                <a:latin typeface="+mn-lt"/>
                <a:ea typeface="新細明體" charset="0"/>
                <a:cs typeface="新細明體" charset="0"/>
              </a:rPr>
              <a:t>:</a:t>
            </a:r>
          </a:p>
        </p:txBody>
      </p:sp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358775" y="3808452"/>
            <a:ext cx="2694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>
                <a:latin typeface="+mn-lt"/>
              </a:rPr>
              <a:t>Μια μπάλα περιστρέφεται</a:t>
            </a:r>
          </a:p>
          <a:p>
            <a:r>
              <a:rPr lang="el-GR" sz="1800" dirty="0">
                <a:latin typeface="+mn-lt"/>
              </a:rPr>
              <a:t>κρεμασμένη σε μια χορδή</a:t>
            </a:r>
            <a:r>
              <a:rPr lang="en-US" sz="1800" dirty="0">
                <a:latin typeface="+mn-lt"/>
              </a:rPr>
              <a:t>: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3187700" y="3817977"/>
            <a:ext cx="2384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>
                <a:latin typeface="+mn-lt"/>
                <a:ea typeface="新細明體" charset="0"/>
                <a:cs typeface="新細明體" charset="0"/>
              </a:rPr>
              <a:t>Διάγραμμα ελεύθερου </a:t>
            </a:r>
          </a:p>
          <a:p>
            <a:r>
              <a:rPr lang="el-GR" sz="1800" dirty="0">
                <a:latin typeface="+mn-lt"/>
                <a:ea typeface="新細明體" charset="0"/>
                <a:cs typeface="新細明體" charset="0"/>
              </a:rPr>
              <a:t>σώματος</a:t>
            </a:r>
            <a:r>
              <a:rPr lang="en-US" sz="1800" dirty="0">
                <a:latin typeface="+mn-lt"/>
                <a:ea typeface="新細明體" charset="0"/>
                <a:cs typeface="新細明體" charset="0"/>
              </a:rPr>
              <a:t>: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703888" y="5592996"/>
            <a:ext cx="3210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15FA5"/>
              </a:buClr>
              <a:buFontTx/>
              <a:buChar char="•"/>
            </a:pPr>
            <a:r>
              <a:rPr lang="en-US" altLang="zh-TW" sz="1800" dirty="0">
                <a:latin typeface="+mn-lt"/>
                <a:ea typeface="新細明體" charset="0"/>
                <a:cs typeface="新細明體" charset="0"/>
              </a:rPr>
              <a:t>  </a:t>
            </a: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Επίλυση ως προς την     </a:t>
            </a:r>
          </a:p>
          <a:p>
            <a:pPr>
              <a:buClr>
                <a:srgbClr val="015FA5"/>
              </a:buClr>
            </a:pPr>
            <a:r>
              <a:rPr lang="el-GR" altLang="zh-TW" sz="1800" dirty="0">
                <a:latin typeface="+mn-lt"/>
                <a:ea typeface="新細明體" charset="0"/>
                <a:cs typeface="新細明體" charset="0"/>
              </a:rPr>
              <a:t>    ταχύτητα της μπάλας</a:t>
            </a:r>
            <a:r>
              <a:rPr lang="en-US" altLang="ja-JP" sz="1800" dirty="0">
                <a:latin typeface="+mn-lt"/>
                <a:ea typeface="新細明體" charset="0"/>
                <a:cs typeface="新細明體" charset="0"/>
              </a:rPr>
              <a:t>:</a:t>
            </a:r>
            <a:endParaRPr lang="en-US" sz="1800" dirty="0">
              <a:latin typeface="+mn-lt"/>
              <a:ea typeface="新細明體" charset="0"/>
              <a:cs typeface="新細明體" charset="0"/>
            </a:endParaRPr>
          </a:p>
        </p:txBody>
      </p:sp>
      <p:pic>
        <p:nvPicPr>
          <p:cNvPr id="9" name="Picture 8" descr="Slide5.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55" y="2068624"/>
            <a:ext cx="434140" cy="252000"/>
          </a:xfrm>
          <a:prstGeom prst="rect">
            <a:avLst/>
          </a:prstGeom>
        </p:spPr>
      </p:pic>
      <p:pic>
        <p:nvPicPr>
          <p:cNvPr id="10" name="Picture 9" descr="05_11_Figur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/>
        </p:blipFill>
        <p:spPr>
          <a:xfrm>
            <a:off x="445293" y="4555935"/>
            <a:ext cx="2568448" cy="1721262"/>
          </a:xfrm>
          <a:prstGeom prst="rect">
            <a:avLst/>
          </a:prstGeom>
        </p:spPr>
      </p:pic>
      <p:pic>
        <p:nvPicPr>
          <p:cNvPr id="15" name="Picture 14" descr="Slide5.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43" y="4057632"/>
            <a:ext cx="1329038" cy="305138"/>
          </a:xfrm>
          <a:prstGeom prst="rect">
            <a:avLst/>
          </a:prstGeom>
        </p:spPr>
      </p:pic>
      <p:pic>
        <p:nvPicPr>
          <p:cNvPr id="16" name="Picture 15" descr="Slide5.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66" y="6242304"/>
            <a:ext cx="4133856" cy="4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3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1079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Λούπα σε τρενάκι</a:t>
            </a:r>
            <a:endParaRPr lang="en-US" sz="4000" dirty="0"/>
          </a:p>
        </p:txBody>
      </p:sp>
      <p:sp>
        <p:nvSpPr>
          <p:cNvPr id="14338" name="Rectangle 8"/>
          <p:cNvSpPr>
            <a:spLocks noGrp="1" noChangeArrowheads="1"/>
          </p:cNvSpPr>
          <p:nvPr>
            <p:ph idx="1"/>
          </p:nvPr>
        </p:nvSpPr>
        <p:spPr>
          <a:xfrm>
            <a:off x="365125" y="1103313"/>
            <a:ext cx="8551924" cy="51069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altLang="zh-TW" sz="2000" dirty="0"/>
              <a:t>Οι δύο δυνάμεις που δρουν στο τρενάκι</a:t>
            </a:r>
            <a:r>
              <a:rPr lang="en-US" altLang="zh-TW" sz="2000" dirty="0"/>
              <a:t>:</a:t>
            </a:r>
            <a:r>
              <a:rPr lang="en-US" sz="2000" dirty="0"/>
              <a:t> 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l-GR" altLang="zh-TW" sz="2000" dirty="0"/>
              <a:t>Βαρύτητα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l-GR" sz="2000" dirty="0"/>
              <a:t>Κάθετη δύναμη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sz="2000" dirty="0"/>
              <a:t>Η βαρύτητα έχει πάντα κατεύθυνση προς τα κάτω και η κάθετη δύναμη</a:t>
            </a:r>
            <a:r>
              <a:rPr lang="en-US" sz="2000" dirty="0"/>
              <a:t> </a:t>
            </a:r>
            <a:r>
              <a:rPr lang="el-GR" sz="2000" dirty="0"/>
              <a:t>είναι κατακόρυφη στην πίστα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l-GR" altLang="zh-TW" sz="2000" dirty="0"/>
              <a:t>Όταν το τρενάκι κινείται προς τα πάνω και έρχεται στο ίδιο επίπεδο με το κέντρο της λούπας</a:t>
            </a:r>
            <a:r>
              <a:rPr lang="en-US" altLang="zh-TW" sz="2000" dirty="0"/>
              <a:t>, </a:t>
            </a:r>
            <a:r>
              <a:rPr lang="el-GR" altLang="zh-TW" sz="2000" dirty="0"/>
              <a:t>οι δύο δυνάμεις βρίσκονται σε δεξιά γωνία</a:t>
            </a:r>
            <a:r>
              <a:rPr lang="en-US" sz="20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sz="2000" dirty="0"/>
              <a:t>Η κάθετη δύναμη δρα κατακόρυφα στη διαδρομή που ακολουθεί το τρενάκι</a:t>
            </a:r>
            <a:r>
              <a:rPr lang="en-US" altLang="ja-JP" sz="2000" dirty="0"/>
              <a:t>, </a:t>
            </a:r>
            <a:r>
              <a:rPr lang="el-GR" altLang="ja-JP" sz="2000" dirty="0"/>
              <a:t>κρατώντας αμετάβλητη την κατεύθυνση της κίνησης</a:t>
            </a:r>
            <a:endParaRPr lang="en-US" altLang="ja-JP" sz="2000" dirty="0"/>
          </a:p>
          <a:p>
            <a:pPr lvl="1">
              <a:lnSpc>
                <a:spcPct val="100000"/>
              </a:lnSpc>
            </a:pPr>
            <a:r>
              <a:rPr lang="el-GR" sz="2000" dirty="0"/>
              <a:t>Η βαρύτητα δρα αντίθετα από την ταχύτητα που έχει το τρενάκι, επιβραδύνοντάς το</a:t>
            </a:r>
            <a:endParaRPr lang="en-US" altLang="zh-TW" sz="2000" dirty="0"/>
          </a:p>
          <a:p>
            <a:pPr lvl="1">
              <a:lnSpc>
                <a:spcPct val="100000"/>
              </a:lnSpc>
            </a:pPr>
            <a:r>
              <a:rPr lang="el-GR" altLang="zh-TW" sz="2000" dirty="0"/>
              <a:t>Η ολική δύναμη </a:t>
            </a:r>
            <a:r>
              <a:rPr lang="el-GR" altLang="zh-TW" sz="2000" i="1" dirty="0"/>
              <a:t>δεν</a:t>
            </a:r>
            <a:r>
              <a:rPr lang="en-US" altLang="zh-TW" sz="2000" dirty="0"/>
              <a:t> </a:t>
            </a:r>
            <a:r>
              <a:rPr lang="el-GR" altLang="zh-TW" sz="2000" dirty="0"/>
              <a:t>έχει κατεύθυνση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l-GR" altLang="zh-TW" sz="2000" dirty="0"/>
              <a:t>   προς το κέντρο </a:t>
            </a:r>
            <a:endParaRPr lang="en-US" altLang="zh-TW" sz="20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TW" sz="2000" dirty="0"/>
              <a:t>	</a:t>
            </a:r>
            <a:r>
              <a:rPr lang="el-GR" altLang="zh-TW" sz="2000" dirty="0"/>
              <a:t>Νόμος του Νεύτωνα</a:t>
            </a:r>
            <a:r>
              <a:rPr lang="en-US" altLang="zh-TW" sz="2000" dirty="0"/>
              <a:t>:</a:t>
            </a:r>
          </a:p>
          <a:p>
            <a:pPr lvl="1"/>
            <a:endParaRPr lang="en-US" sz="2000" dirty="0"/>
          </a:p>
        </p:txBody>
      </p:sp>
      <p:pic>
        <p:nvPicPr>
          <p:cNvPr id="11" name="Picture 10" descr="Slide6.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84" b="-7486"/>
          <a:stretch/>
        </p:blipFill>
        <p:spPr>
          <a:xfrm>
            <a:off x="1603789" y="6047684"/>
            <a:ext cx="1560638" cy="3960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2D66269-FE74-4EA1-AAB3-3D9C27DC2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00" t="35416" r="33600" b="23467"/>
          <a:stretch/>
        </p:blipFill>
        <p:spPr>
          <a:xfrm>
            <a:off x="5477388" y="4662049"/>
            <a:ext cx="3439661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idx="1"/>
          </p:nvPr>
        </p:nvSpPr>
        <p:spPr>
          <a:xfrm>
            <a:off x="438150" y="115887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altLang="zh-TW" dirty="0"/>
              <a:t>Στην κορυφή της διαδρομή</a:t>
            </a:r>
            <a:r>
              <a:rPr lang="en-US" altLang="zh-TW" dirty="0"/>
              <a:t>,</a:t>
            </a:r>
            <a:r>
              <a:rPr lang="en-US" dirty="0"/>
              <a:t> </a:t>
            </a:r>
            <a:r>
              <a:rPr lang="el-GR" dirty="0"/>
              <a:t>οι δύο δυνάμεις έχουν κατεύθυνση προς τα κάτω</a:t>
            </a:r>
            <a:r>
              <a:rPr lang="en-US" dirty="0"/>
              <a:t>. </a:t>
            </a:r>
            <a:r>
              <a:rPr lang="el-GR" dirty="0"/>
              <a:t>Επιλέγοντας την προς τα κάτω κατεύθυνση ως θετική, έχουμε</a:t>
            </a:r>
            <a:endParaRPr lang="en-US" altLang="zh-TW" dirty="0"/>
          </a:p>
          <a:p>
            <a:pPr lvl="1">
              <a:lnSpc>
                <a:spcPct val="100000"/>
              </a:lnSpc>
            </a:pPr>
            <a:endParaRPr lang="en-US" altLang="zh-TW" sz="2100" dirty="0"/>
          </a:p>
          <a:p>
            <a:pPr lvl="1">
              <a:lnSpc>
                <a:spcPct val="100000"/>
              </a:lnSpc>
            </a:pPr>
            <a:endParaRPr lang="en-US" altLang="zh-TW" sz="2100" dirty="0"/>
          </a:p>
          <a:p>
            <a:pPr lvl="1">
              <a:lnSpc>
                <a:spcPct val="100000"/>
              </a:lnSpc>
            </a:pPr>
            <a:r>
              <a:rPr lang="el-GR" altLang="zh-TW" sz="2100" dirty="0"/>
              <a:t>Επιλύοντας ως προς</a:t>
            </a:r>
            <a:r>
              <a:rPr lang="en-US" altLang="zh-TW" sz="2100" dirty="0"/>
              <a:t> </a:t>
            </a:r>
            <a:r>
              <a:rPr lang="en-US" altLang="zh-TW" sz="2100" i="1" dirty="0"/>
              <a:t>v</a:t>
            </a:r>
            <a:r>
              <a:rPr lang="en-US" altLang="zh-TW" sz="2100" dirty="0"/>
              <a:t>,</a:t>
            </a:r>
            <a:r>
              <a:rPr lang="el-GR" altLang="zh-TW" sz="2100" dirty="0"/>
              <a:t> παίρνουμε</a:t>
            </a:r>
            <a:r>
              <a:rPr lang="en-US" altLang="zh-TW" sz="21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Για να διατηρήσει το τρενάκι την επαφή με την πίστα</a:t>
            </a:r>
            <a:r>
              <a:rPr lang="en-US" sz="2100" dirty="0"/>
              <a:t>, </a:t>
            </a:r>
            <a:r>
              <a:rPr lang="el-GR" sz="2100" dirty="0"/>
              <a:t>η κάθετη δύναμη πρέπει να είναι μεγαλύτερη από μηδέν</a:t>
            </a:r>
            <a:endParaRPr lang="en-US" sz="2100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Επομένως, η ελάχιστη ταχύτητα είναι η ταχύτητα που επιτρέπει</a:t>
            </a:r>
            <a:r>
              <a:rPr lang="en-US" sz="2100" dirty="0"/>
              <a:t> </a:t>
            </a:r>
            <a:r>
              <a:rPr lang="el-GR" sz="2100" dirty="0"/>
              <a:t>στην κάθετη δύναμη να βρίσκεται αυθαίρετα κοντά στο μηδέν στην κορυφή της διαδρομής</a:t>
            </a:r>
            <a:endParaRPr lang="en-US" sz="2100" dirty="0"/>
          </a:p>
          <a:p>
            <a:pPr lvl="1">
              <a:lnSpc>
                <a:spcPct val="100000"/>
              </a:lnSpc>
            </a:pPr>
            <a:r>
              <a:rPr lang="el-GR" sz="2100" dirty="0"/>
              <a:t>Τότε, η βαρύτητα είναι η μόνη δύναμη που διατηρεί την κυκλική πορεία του σώματος </a:t>
            </a:r>
            <a:endParaRPr lang="en-US" sz="2100" dirty="0"/>
          </a:p>
        </p:txBody>
      </p:sp>
      <p:pic>
        <p:nvPicPr>
          <p:cNvPr id="5" name="Picture 4" descr="Slide7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09" y="1884780"/>
            <a:ext cx="4309835" cy="576000"/>
          </a:xfrm>
          <a:prstGeom prst="rect">
            <a:avLst/>
          </a:prstGeom>
        </p:spPr>
      </p:pic>
      <p:pic>
        <p:nvPicPr>
          <p:cNvPr id="6" name="Picture 5" descr="Slide7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8" y="2766921"/>
            <a:ext cx="2097908" cy="28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7B03C85-56F8-4D74-8729-CC8C88609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41276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Λούπα σε τρενάκι</a:t>
            </a:r>
            <a:endParaRPr lang="en-US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06ACC5E-D1FF-41B6-A4DF-C814085BA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70" y="4980724"/>
            <a:ext cx="302888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95155" y="963368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200" dirty="0"/>
              <a:t>Επομένως, ο νόμος του Νεύτωνα έχει μία συνιστώσα</a:t>
            </a:r>
            <a:r>
              <a:rPr lang="en-US" altLang="ja-JP" sz="2200" dirty="0"/>
              <a:t>, </a:t>
            </a:r>
            <a:r>
              <a:rPr lang="el-GR" altLang="ja-JP" sz="2200" dirty="0"/>
              <a:t>με τη </a:t>
            </a:r>
            <a:r>
              <a:rPr lang="el-GR" altLang="ja-JP" sz="2200" dirty="0" err="1"/>
              <a:t>βαρυτική</a:t>
            </a:r>
            <a:r>
              <a:rPr lang="el-GR" altLang="ja-JP" sz="2200" dirty="0"/>
              <a:t> δύναμη </a:t>
            </a:r>
            <a:r>
              <a:rPr lang="en-US" altLang="ja-JP" sz="2200" i="1" dirty="0"/>
              <a:t>mg</a:t>
            </a:r>
            <a:r>
              <a:rPr lang="en-US" altLang="ja-JP" sz="2200" dirty="0"/>
              <a:t> </a:t>
            </a:r>
            <a:r>
              <a:rPr lang="el-GR" altLang="ja-JP" sz="2200" dirty="0"/>
              <a:t>να δίνει την επιτάχυνση</a:t>
            </a:r>
            <a:r>
              <a:rPr lang="en-US" altLang="ja-JP" sz="2200" dirty="0"/>
              <a:t> </a:t>
            </a:r>
            <a:r>
              <a:rPr lang="en-US" altLang="ja-JP" sz="2200" i="1" dirty="0"/>
              <a:t>v</a:t>
            </a:r>
            <a:r>
              <a:rPr lang="en-US" altLang="ja-JP" sz="2200" baseline="30000" dirty="0"/>
              <a:t>2</a:t>
            </a:r>
            <a:r>
              <a:rPr lang="en-US" altLang="ja-JP" sz="2200" dirty="0"/>
              <a:t>/</a:t>
            </a:r>
            <a:r>
              <a:rPr lang="en-US" altLang="ja-JP" sz="2200" i="1" dirty="0"/>
              <a:t>r</a:t>
            </a:r>
            <a:r>
              <a:rPr lang="en-US" altLang="ja-JP" sz="2200" dirty="0"/>
              <a:t> </a:t>
            </a:r>
            <a:r>
              <a:rPr lang="el-GR" altLang="ja-JP" sz="2200" dirty="0"/>
              <a:t>που κρατά το σώμα στην κυκλική τροχιά του</a:t>
            </a:r>
            <a:r>
              <a:rPr lang="en-US" altLang="ja-JP" sz="2200" dirty="0"/>
              <a:t>:</a:t>
            </a:r>
            <a:br>
              <a:rPr lang="en-US" altLang="ja-JP" sz="2200" dirty="0"/>
            </a:br>
            <a:br>
              <a:rPr lang="en-US" altLang="ja-JP" sz="2200" dirty="0"/>
            </a:br>
            <a:endParaRPr lang="en-US" altLang="ja-JP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Επιλύοντας ως προς την ελάχιστη ταχύτητα στην κορυφή της διαδρομής, έχουμε 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Αν το τρενάκι κινηθεί με μικρότερη ταχύτητα στην κορυφή της διαδρομής, θα χάσει την επαφή με την πίστα! 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l-GR" sz="2200" dirty="0"/>
              <a:t>Επειδή το αποτέλεσμα είναι ανεξάρτητο από τη μάζα</a:t>
            </a:r>
            <a:r>
              <a:rPr lang="en-US" sz="2200" dirty="0"/>
              <a:t>, </a:t>
            </a:r>
            <a:r>
              <a:rPr lang="el-GR" sz="2200" dirty="0"/>
              <a:t>το τρενάκι και οι επιβάτες του θα συνεχίσουν την πορεία τους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l-GR" sz="2200" dirty="0"/>
              <a:t>   εφόσον </a:t>
            </a:r>
            <a:r>
              <a:rPr lang="en-US" sz="2200" dirty="0"/>
              <a:t> </a:t>
            </a:r>
          </a:p>
        </p:txBody>
      </p:sp>
      <p:pic>
        <p:nvPicPr>
          <p:cNvPr id="6" name="Picture 5" descr="Slide8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67" y="2067227"/>
            <a:ext cx="3023120" cy="634020"/>
          </a:xfrm>
          <a:prstGeom prst="rect">
            <a:avLst/>
          </a:prstGeom>
        </p:spPr>
      </p:pic>
      <p:pic>
        <p:nvPicPr>
          <p:cNvPr id="7" name="Picture 6" descr="Slide8.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428" b="46911"/>
          <a:stretch/>
        </p:blipFill>
        <p:spPr>
          <a:xfrm>
            <a:off x="3357753" y="3072242"/>
            <a:ext cx="1109472" cy="377018"/>
          </a:xfrm>
          <a:prstGeom prst="rect">
            <a:avLst/>
          </a:prstGeom>
        </p:spPr>
      </p:pic>
      <p:pic>
        <p:nvPicPr>
          <p:cNvPr id="15" name="Picture 14" descr="Slide8.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9" r="5635" b="-2172"/>
          <a:stretch/>
        </p:blipFill>
        <p:spPr>
          <a:xfrm>
            <a:off x="2072023" y="4859134"/>
            <a:ext cx="1118852" cy="37961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9A6EE4D-A622-4714-B2BE-41FF046A5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-111124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Λούπα σε τρενάκι</a:t>
            </a:r>
            <a:endParaRPr lang="en-US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6B9527D-76DE-47DD-A2B4-6A3F5D035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304" y="4901338"/>
            <a:ext cx="302997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279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775</Words>
  <Application>Microsoft Office PowerPoint</Application>
  <PresentationFormat>Προβολή στην οθόνη (4:3)</PresentationFormat>
  <Paragraphs>108</Paragraphs>
  <Slides>13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Κεφάλαιο 5:  Χρήση των νόμων  του Νεύτωνα</vt:lpstr>
      <vt:lpstr>Τι μαθαίνετε</vt:lpstr>
      <vt:lpstr>Ένα τυπικό πρόβλημα: Ποια είναι η επιτάχυνση του σκιέρ; Ποια είναι η δύναμη που ασκείται στον σκιέρ από το χιόνι;</vt:lpstr>
      <vt:lpstr>Πολλαπλά σώματα</vt:lpstr>
      <vt:lpstr>Κυκλική κίνηση</vt:lpstr>
      <vt:lpstr>Λούπα σε τρενάκι</vt:lpstr>
      <vt:lpstr>Λούπα σε τρενάκι</vt:lpstr>
      <vt:lpstr>Λούπα σε τρενάκι</vt:lpstr>
      <vt:lpstr>Τριβή</vt:lpstr>
      <vt:lpstr>Επίλυση προβλημάτων τριβής</vt:lpstr>
      <vt:lpstr>Σύνοψη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ΜΑΓΔΑ ΚΑΡΑΒΙΩΤΗ</dc:creator>
  <cp:lastModifiedBy>ΜΑΓΔΑ ΚΑΡΑΒΙΩΤΗ</cp:lastModifiedBy>
  <cp:revision>58</cp:revision>
  <dcterms:created xsi:type="dcterms:W3CDTF">2018-12-24T13:07:48Z</dcterms:created>
  <dcterms:modified xsi:type="dcterms:W3CDTF">2019-07-16T11:04:27Z</dcterms:modified>
</cp:coreProperties>
</file>