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5"/>
  </p:notesMasterIdLst>
  <p:handoutMasterIdLst>
    <p:handoutMasterId r:id="rId16"/>
  </p:handoutMasterIdLst>
  <p:sldIdLst>
    <p:sldId id="256" r:id="rId5"/>
    <p:sldId id="257" r:id="rId6"/>
    <p:sldId id="258" r:id="rId7"/>
    <p:sldId id="286" r:id="rId8"/>
    <p:sldId id="287" r:id="rId9"/>
    <p:sldId id="288" r:id="rId10"/>
    <p:sldId id="289" r:id="rId11"/>
    <p:sldId id="260" r:id="rId12"/>
    <p:sldId id="290"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4660"/>
  </p:normalViewPr>
  <p:slideViewPr>
    <p:cSldViewPr snapToGrid="0">
      <p:cViewPr varScale="1">
        <p:scale>
          <a:sx n="88" d="100"/>
          <a:sy n="88" d="100"/>
        </p:scale>
        <p:origin x="-522" y="-108"/>
      </p:cViewPr>
      <p:guideLst>
        <p:guide orient="horz" pos="2160"/>
        <p:guide pos="3840"/>
      </p:guideLst>
    </p:cSldViewPr>
  </p:slideViewPr>
  <p:notesTextViewPr>
    <p:cViewPr>
      <p:scale>
        <a:sx n="1" d="1"/>
        <a:sy n="1" d="1"/>
      </p:scale>
      <p:origin x="0" y="0"/>
    </p:cViewPr>
  </p:notesTextViewPr>
  <p:notesViewPr>
    <p:cSldViewPr snapToGrid="0">
      <p:cViewPr varScale="1">
        <p:scale>
          <a:sx n="67" d="100"/>
          <a:sy n="67" d="100"/>
        </p:scale>
        <p:origin x="-322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B1B085-A497-4DC7-AF09-9AA273346301}"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l-GR"/>
        </a:p>
      </dgm:t>
    </dgm:pt>
    <dgm:pt modelId="{CF8F43C1-E086-47C5-ADAB-3BDB877F7359}">
      <dgm:prSet phldrT="[Κείμενο]"/>
      <dgm:spPr/>
      <dgm:t>
        <a:bodyPr/>
        <a:lstStyle/>
        <a:p>
          <a:r>
            <a:rPr lang="en-US" dirty="0" smtClean="0"/>
            <a:t>Public Information</a:t>
          </a:r>
          <a:endParaRPr lang="el-GR" dirty="0"/>
        </a:p>
      </dgm:t>
    </dgm:pt>
    <dgm:pt modelId="{44648DDF-610A-4FC5-A5EB-300A2A1CB8C4}" type="parTrans" cxnId="{ABBB65B7-6F90-4B95-9B39-FB85C0828564}">
      <dgm:prSet/>
      <dgm:spPr/>
      <dgm:t>
        <a:bodyPr/>
        <a:lstStyle/>
        <a:p>
          <a:endParaRPr lang="el-GR"/>
        </a:p>
      </dgm:t>
    </dgm:pt>
    <dgm:pt modelId="{4D89F30E-415D-402D-A2C5-5245D38C1EA1}" type="sibTrans" cxnId="{ABBB65B7-6F90-4B95-9B39-FB85C0828564}">
      <dgm:prSet/>
      <dgm:spPr/>
      <dgm:t>
        <a:bodyPr/>
        <a:lstStyle/>
        <a:p>
          <a:endParaRPr lang="el-GR"/>
        </a:p>
      </dgm:t>
    </dgm:pt>
    <dgm:pt modelId="{B7B3BC69-CA49-4601-8641-2F99888B8FF6}">
      <dgm:prSet phldrT="[Κείμενο]"/>
      <dgm:spPr/>
      <dgm:t>
        <a:bodyPr/>
        <a:lstStyle/>
        <a:p>
          <a:r>
            <a:rPr lang="el-GR" dirty="0" smtClean="0"/>
            <a:t>Δεν διεξάγεται έρευνα για έλεγχο αποτελεσμάτων προγραμμάτων ΔΣ</a:t>
          </a:r>
          <a:endParaRPr lang="el-GR" dirty="0"/>
        </a:p>
      </dgm:t>
    </dgm:pt>
    <dgm:pt modelId="{564DDCAA-0542-4B91-BD46-C63E323D4359}" type="parTrans" cxnId="{E7716B32-38BF-42C4-A191-E33192CDE343}">
      <dgm:prSet/>
      <dgm:spPr/>
      <dgm:t>
        <a:bodyPr/>
        <a:lstStyle/>
        <a:p>
          <a:endParaRPr lang="el-GR"/>
        </a:p>
      </dgm:t>
    </dgm:pt>
    <dgm:pt modelId="{5A87F045-5CF3-4D2B-9D85-BB1E94E83156}" type="sibTrans" cxnId="{E7716B32-38BF-42C4-A191-E33192CDE343}">
      <dgm:prSet/>
      <dgm:spPr/>
      <dgm:t>
        <a:bodyPr/>
        <a:lstStyle/>
        <a:p>
          <a:endParaRPr lang="el-GR"/>
        </a:p>
      </dgm:t>
    </dgm:pt>
    <dgm:pt modelId="{6BC5129A-55B1-4350-ADEF-263516F5543B}">
      <dgm:prSet phldrT="[Κείμενο]"/>
      <dgm:spPr/>
      <dgm:t>
        <a:bodyPr/>
        <a:lstStyle/>
        <a:p>
          <a:r>
            <a:rPr lang="el-GR" dirty="0" smtClean="0"/>
            <a:t>Η επιτυχία των ΔΣ μετράται με βάση των αριθμό των δημοσιευμάτων στα ΜΜΕ</a:t>
          </a:r>
        </a:p>
      </dgm:t>
    </dgm:pt>
    <dgm:pt modelId="{F49BA2EF-FC39-4BC8-87A6-86319D70673A}" type="parTrans" cxnId="{945003AC-15F2-4EA8-9BC4-5B0642D1F3E6}">
      <dgm:prSet/>
      <dgm:spPr/>
      <dgm:t>
        <a:bodyPr/>
        <a:lstStyle/>
        <a:p>
          <a:endParaRPr lang="el-GR"/>
        </a:p>
      </dgm:t>
    </dgm:pt>
    <dgm:pt modelId="{09A86C4E-CED3-474F-A288-5C7C8A13C4D9}" type="sibTrans" cxnId="{945003AC-15F2-4EA8-9BC4-5B0642D1F3E6}">
      <dgm:prSet/>
      <dgm:spPr/>
      <dgm:t>
        <a:bodyPr/>
        <a:lstStyle/>
        <a:p>
          <a:endParaRPr lang="el-GR"/>
        </a:p>
      </dgm:t>
    </dgm:pt>
    <dgm:pt modelId="{040DBFF7-6FFB-4D2E-9071-4C9721031C2D}">
      <dgm:prSet phldrT="[Κείμενο]"/>
      <dgm:spPr/>
      <dgm:t>
        <a:bodyPr/>
        <a:lstStyle/>
        <a:p>
          <a:r>
            <a:rPr lang="el-GR" dirty="0" smtClean="0"/>
            <a:t>Οι ΔΣ είναι μεταδότης «ουδέτερης πληροφόρησης» και όχι τόσο σύμβουλος της επιχείρησης και διαμεσολαβητής ανάμεσα στην κοινότητα και την επιχείρηση.</a:t>
          </a:r>
          <a:endParaRPr lang="el-GR" dirty="0"/>
        </a:p>
      </dgm:t>
    </dgm:pt>
    <dgm:pt modelId="{C1EFBCBF-CA8D-4A01-81C2-848760602BCD}" type="parTrans" cxnId="{2CA644FD-7CA9-4037-B6AE-67BDEA35A348}">
      <dgm:prSet/>
      <dgm:spPr/>
      <dgm:t>
        <a:bodyPr/>
        <a:lstStyle/>
        <a:p>
          <a:endParaRPr lang="el-GR"/>
        </a:p>
      </dgm:t>
    </dgm:pt>
    <dgm:pt modelId="{570D8EAE-14CD-40FD-A192-7AEA4C9D129B}" type="sibTrans" cxnId="{2CA644FD-7CA9-4037-B6AE-67BDEA35A348}">
      <dgm:prSet/>
      <dgm:spPr/>
      <dgm:t>
        <a:bodyPr/>
        <a:lstStyle/>
        <a:p>
          <a:endParaRPr lang="el-GR"/>
        </a:p>
      </dgm:t>
    </dgm:pt>
    <dgm:pt modelId="{CF2B5F6A-F8A9-4273-874D-A116F522B854}">
      <dgm:prSet phldrT="[Κείμενο]"/>
      <dgm:spPr/>
      <dgm:t>
        <a:bodyPr/>
        <a:lstStyle/>
        <a:p>
          <a:r>
            <a:rPr lang="en-US" dirty="0" smtClean="0"/>
            <a:t>Press </a:t>
          </a:r>
          <a:r>
            <a:rPr lang="en-US" dirty="0" err="1" smtClean="0"/>
            <a:t>Agentry</a:t>
          </a:r>
          <a:r>
            <a:rPr lang="en-US" dirty="0" smtClean="0"/>
            <a:t>/Publicity</a:t>
          </a:r>
          <a:endParaRPr lang="el-GR" dirty="0"/>
        </a:p>
      </dgm:t>
    </dgm:pt>
    <dgm:pt modelId="{0712A5DF-6C56-458E-A1B4-A68DDE0F5050}" type="parTrans" cxnId="{FB539648-B9CE-456B-AFCC-C21293FA8480}">
      <dgm:prSet/>
      <dgm:spPr/>
      <dgm:t>
        <a:bodyPr/>
        <a:lstStyle/>
        <a:p>
          <a:endParaRPr lang="el-GR"/>
        </a:p>
      </dgm:t>
    </dgm:pt>
    <dgm:pt modelId="{94F84B71-28A9-4431-B46D-9513467075D2}" type="sibTrans" cxnId="{FB539648-B9CE-456B-AFCC-C21293FA8480}">
      <dgm:prSet/>
      <dgm:spPr/>
      <dgm:t>
        <a:bodyPr/>
        <a:lstStyle/>
        <a:p>
          <a:endParaRPr lang="el-GR"/>
        </a:p>
      </dgm:t>
    </dgm:pt>
    <dgm:pt modelId="{5BBE081B-608C-42D1-905D-AABF9F1CF070}">
      <dgm:prSet phldrT="[Κείμενο]"/>
      <dgm:spPr/>
      <dgm:t>
        <a:bodyPr/>
        <a:lstStyle/>
        <a:p>
          <a:r>
            <a:rPr lang="el-GR" dirty="0" smtClean="0"/>
            <a:t>Διαμεσολάβηση ανάμεσα στην επιχείρηση και  τα ΜΜΕ.</a:t>
          </a:r>
        </a:p>
        <a:p>
          <a:r>
            <a:rPr lang="el-GR" dirty="0" smtClean="0"/>
            <a:t>Η δημιουργία θετικής δημοσιότητας και η απόκρυψη της αρνητικής.</a:t>
          </a:r>
        </a:p>
        <a:p>
          <a:r>
            <a:rPr lang="el-GR" dirty="0" smtClean="0"/>
            <a:t>Εκδηλώσεις – ευκαιρίες φωτογράφησης για τη δημιουργία δημοσιότητας</a:t>
          </a:r>
        </a:p>
      </dgm:t>
    </dgm:pt>
    <dgm:pt modelId="{7600998A-856D-40E3-8120-262C601C83C2}" type="parTrans" cxnId="{EC1BEAFC-C42D-4C27-93D0-59560D5C4CB4}">
      <dgm:prSet/>
      <dgm:spPr/>
      <dgm:t>
        <a:bodyPr/>
        <a:lstStyle/>
        <a:p>
          <a:endParaRPr lang="el-GR"/>
        </a:p>
      </dgm:t>
    </dgm:pt>
    <dgm:pt modelId="{EF77BC0E-BB2A-457A-BD00-5B35C031DBB4}" type="sibTrans" cxnId="{EC1BEAFC-C42D-4C27-93D0-59560D5C4CB4}">
      <dgm:prSet/>
      <dgm:spPr/>
      <dgm:t>
        <a:bodyPr/>
        <a:lstStyle/>
        <a:p>
          <a:endParaRPr lang="el-GR"/>
        </a:p>
      </dgm:t>
    </dgm:pt>
    <dgm:pt modelId="{B82D4E15-B3EA-41C7-BA2C-C6392E035244}">
      <dgm:prSet phldrT="[Κείμενο]"/>
      <dgm:spPr/>
      <dgm:t>
        <a:bodyPr/>
        <a:lstStyle/>
        <a:p>
          <a:r>
            <a:rPr lang="el-GR" dirty="0" smtClean="0"/>
            <a:t>Αμφίδρομο ασύμμετρο μοντέλο</a:t>
          </a:r>
        </a:p>
      </dgm:t>
    </dgm:pt>
    <dgm:pt modelId="{3276ED58-2A9A-4185-8DB3-A12CB4CAE624}" type="parTrans" cxnId="{CA8B1EAF-AA8F-435A-AA42-31F9C8E3C793}">
      <dgm:prSet/>
      <dgm:spPr/>
      <dgm:t>
        <a:bodyPr/>
        <a:lstStyle/>
        <a:p>
          <a:endParaRPr lang="el-GR"/>
        </a:p>
      </dgm:t>
    </dgm:pt>
    <dgm:pt modelId="{C435595F-E147-4C9A-BFFE-78924B6FA216}" type="sibTrans" cxnId="{CA8B1EAF-AA8F-435A-AA42-31F9C8E3C793}">
      <dgm:prSet/>
      <dgm:spPr/>
      <dgm:t>
        <a:bodyPr/>
        <a:lstStyle/>
        <a:p>
          <a:endParaRPr lang="el-GR"/>
        </a:p>
      </dgm:t>
    </dgm:pt>
    <dgm:pt modelId="{4D541561-405C-44F5-86A3-7A33769F2027}">
      <dgm:prSet phldrT="[Κείμενο]"/>
      <dgm:spPr/>
      <dgm:t>
        <a:bodyPr/>
        <a:lstStyle/>
        <a:p>
          <a:r>
            <a:rPr lang="el-GR" dirty="0" smtClean="0"/>
            <a:t>Διεξάγεται έρευνα για να διαπιστωθεί η αποτελεσματικότητα των προγραμμάτων στην αλλαγή των στάσεων του κοινού</a:t>
          </a:r>
        </a:p>
      </dgm:t>
    </dgm:pt>
    <dgm:pt modelId="{3801F3E8-73B3-4E55-B0B9-A743C9F62CC9}" type="parTrans" cxnId="{B3A4983D-AAC6-41BF-B11D-EF704BC76CFB}">
      <dgm:prSet/>
      <dgm:spPr/>
      <dgm:t>
        <a:bodyPr/>
        <a:lstStyle/>
        <a:p>
          <a:endParaRPr lang="el-GR"/>
        </a:p>
      </dgm:t>
    </dgm:pt>
    <dgm:pt modelId="{144B6934-97CC-448D-8874-FF5648E8E4ED}" type="sibTrans" cxnId="{B3A4983D-AAC6-41BF-B11D-EF704BC76CFB}">
      <dgm:prSet/>
      <dgm:spPr/>
      <dgm:t>
        <a:bodyPr/>
        <a:lstStyle/>
        <a:p>
          <a:endParaRPr lang="el-GR"/>
        </a:p>
      </dgm:t>
    </dgm:pt>
    <dgm:pt modelId="{73459A9E-0C39-44DE-8FDC-1A704774EC0A}">
      <dgm:prSet phldrT="[Κείμενο]"/>
      <dgm:spPr/>
      <dgm:t>
        <a:bodyPr/>
        <a:lstStyle/>
        <a:p>
          <a:r>
            <a:rPr lang="el-GR" dirty="0" smtClean="0"/>
            <a:t>Σκοπός είναι να «πεισθεί» το κοινό να συμπεριφερθεί με τον τρόπο που θέλει η επιχείρηση</a:t>
          </a:r>
        </a:p>
        <a:p>
          <a:r>
            <a:rPr lang="el-GR" dirty="0" smtClean="0"/>
            <a:t>Διεξάγεται έρευνα στάσεων ώστε τα μηνύματα που θα στέλνει η επιχείρηση θα είναι συμβατά με τις επιθυμίες του κοινού.</a:t>
          </a:r>
        </a:p>
        <a:p>
          <a:r>
            <a:rPr lang="el-GR" dirty="0" smtClean="0"/>
            <a:t>Έρευνες πριν και μετά τα προγράμματα δημοσίων σχέσεων</a:t>
          </a:r>
        </a:p>
      </dgm:t>
    </dgm:pt>
    <dgm:pt modelId="{EC296DAF-85C2-47DB-90EC-590A7899B545}" type="parTrans" cxnId="{D9EA6B7D-1DCD-496A-84D9-022B0422AE03}">
      <dgm:prSet/>
      <dgm:spPr/>
      <dgm:t>
        <a:bodyPr/>
        <a:lstStyle/>
        <a:p>
          <a:endParaRPr lang="el-GR"/>
        </a:p>
      </dgm:t>
    </dgm:pt>
    <dgm:pt modelId="{DD2ACA76-CB0B-44DD-816B-A5334019CCD6}" type="sibTrans" cxnId="{D9EA6B7D-1DCD-496A-84D9-022B0422AE03}">
      <dgm:prSet/>
      <dgm:spPr/>
      <dgm:t>
        <a:bodyPr/>
        <a:lstStyle/>
        <a:p>
          <a:endParaRPr lang="el-GR"/>
        </a:p>
      </dgm:t>
    </dgm:pt>
    <dgm:pt modelId="{703FE663-FDC7-4B5E-94DC-42CCB081E6BE}">
      <dgm:prSet phldrT="[Κείμενο]"/>
      <dgm:spPr/>
      <dgm:t>
        <a:bodyPr/>
        <a:lstStyle/>
        <a:p>
          <a:r>
            <a:rPr lang="el-GR" dirty="0" smtClean="0"/>
            <a:t>Αμφίδρομο συμμετρικό μοντέλο</a:t>
          </a:r>
        </a:p>
      </dgm:t>
    </dgm:pt>
    <dgm:pt modelId="{4DB4CCE1-E43A-4696-9CFD-FE0B2CF7ED36}" type="parTrans" cxnId="{D349BD52-BE5F-4830-9E80-9AE8F74F3E38}">
      <dgm:prSet/>
      <dgm:spPr/>
      <dgm:t>
        <a:bodyPr/>
        <a:lstStyle/>
        <a:p>
          <a:endParaRPr lang="el-GR"/>
        </a:p>
      </dgm:t>
    </dgm:pt>
    <dgm:pt modelId="{88521F00-7B07-496F-9151-33736FB704E8}" type="sibTrans" cxnId="{D349BD52-BE5F-4830-9E80-9AE8F74F3E38}">
      <dgm:prSet/>
      <dgm:spPr/>
      <dgm:t>
        <a:bodyPr/>
        <a:lstStyle/>
        <a:p>
          <a:endParaRPr lang="el-GR"/>
        </a:p>
      </dgm:t>
    </dgm:pt>
    <dgm:pt modelId="{8E04F0BE-C01A-4436-8F0C-A9B91C277F16}">
      <dgm:prSet phldrT="[Κείμενο]"/>
      <dgm:spPr/>
      <dgm:t>
        <a:bodyPr/>
        <a:lstStyle/>
        <a:p>
          <a:r>
            <a:rPr lang="el-GR" dirty="0" smtClean="0"/>
            <a:t>Σκοπός είναι να επιτευχθεί αμοιβαία κατανόηση ανάμεσα στο κοινό και την επιχείρηση.</a:t>
          </a:r>
        </a:p>
        <a:p>
          <a:r>
            <a:rPr lang="el-GR" dirty="0" smtClean="0"/>
            <a:t>Διεξαγωγή έρευνας πριν τα προγράμματα ΔΣ ώστε να διαπιστωθεί ο βαθμός που το κοινό κατανοεί την επιχείρηση και το αντίστροφο.</a:t>
          </a:r>
        </a:p>
        <a:p>
          <a:r>
            <a:rPr lang="el-GR" dirty="0" smtClean="0"/>
            <a:t>Σκοπός είναι να γίνει αμοιβαία αλλαγή στις στάσεις και τη συμπεριφορά </a:t>
          </a:r>
        </a:p>
        <a:p>
          <a:r>
            <a:rPr lang="el-GR" dirty="0" smtClean="0"/>
            <a:t>Διαχείριση συγκρούσεων</a:t>
          </a:r>
        </a:p>
        <a:p>
          <a:endParaRPr lang="el-GR" dirty="0" smtClean="0"/>
        </a:p>
        <a:p>
          <a:endParaRPr lang="el-GR" dirty="0" smtClean="0"/>
        </a:p>
      </dgm:t>
    </dgm:pt>
    <dgm:pt modelId="{459ED8AC-4FE5-4389-AC0C-41F5E8CC1334}" type="parTrans" cxnId="{2F625684-54D7-47CE-8DF2-15C520787EB8}">
      <dgm:prSet/>
      <dgm:spPr/>
      <dgm:t>
        <a:bodyPr/>
        <a:lstStyle/>
        <a:p>
          <a:endParaRPr lang="el-GR"/>
        </a:p>
      </dgm:t>
    </dgm:pt>
    <dgm:pt modelId="{7AA2214D-282D-4653-BCDF-6531C681CB82}" type="sibTrans" cxnId="{2F625684-54D7-47CE-8DF2-15C520787EB8}">
      <dgm:prSet/>
      <dgm:spPr/>
      <dgm:t>
        <a:bodyPr/>
        <a:lstStyle/>
        <a:p>
          <a:endParaRPr lang="el-GR"/>
        </a:p>
      </dgm:t>
    </dgm:pt>
    <dgm:pt modelId="{03A65E02-2245-4DB0-A995-E5EAB6F21011}" type="pres">
      <dgm:prSet presAssocID="{1AB1B085-A497-4DC7-AF09-9AA273346301}" presName="Name0" presStyleCnt="0">
        <dgm:presLayoutVars>
          <dgm:dir/>
          <dgm:animLvl val="lvl"/>
          <dgm:resizeHandles val="exact"/>
        </dgm:presLayoutVars>
      </dgm:prSet>
      <dgm:spPr/>
    </dgm:pt>
    <dgm:pt modelId="{737D23AD-BFA8-4A40-AF2A-9A6E5288692A}" type="pres">
      <dgm:prSet presAssocID="{CF8F43C1-E086-47C5-ADAB-3BDB877F7359}" presName="compositeNode" presStyleCnt="0">
        <dgm:presLayoutVars>
          <dgm:bulletEnabled val="1"/>
        </dgm:presLayoutVars>
      </dgm:prSet>
      <dgm:spPr/>
    </dgm:pt>
    <dgm:pt modelId="{A7FF8173-D48A-4FF9-A625-921D4F650AD8}" type="pres">
      <dgm:prSet presAssocID="{CF8F43C1-E086-47C5-ADAB-3BDB877F7359}" presName="bgRect" presStyleLbl="node1" presStyleIdx="0" presStyleCnt="4"/>
      <dgm:spPr/>
    </dgm:pt>
    <dgm:pt modelId="{902234DC-0E03-4569-B3C7-DE75D132091B}" type="pres">
      <dgm:prSet presAssocID="{CF8F43C1-E086-47C5-ADAB-3BDB877F7359}" presName="parentNode" presStyleLbl="node1" presStyleIdx="0" presStyleCnt="4">
        <dgm:presLayoutVars>
          <dgm:chMax val="0"/>
          <dgm:bulletEnabled val="1"/>
        </dgm:presLayoutVars>
      </dgm:prSet>
      <dgm:spPr/>
    </dgm:pt>
    <dgm:pt modelId="{F51802BB-CCA6-4B65-BFBF-77A3A62A5B8F}" type="pres">
      <dgm:prSet presAssocID="{CF8F43C1-E086-47C5-ADAB-3BDB877F7359}" presName="childNode" presStyleLbl="node1" presStyleIdx="0" presStyleCnt="4">
        <dgm:presLayoutVars>
          <dgm:bulletEnabled val="1"/>
        </dgm:presLayoutVars>
      </dgm:prSet>
      <dgm:spPr/>
    </dgm:pt>
    <dgm:pt modelId="{99242F54-C63D-4C25-A636-79819F89E986}" type="pres">
      <dgm:prSet presAssocID="{4D89F30E-415D-402D-A2C5-5245D38C1EA1}" presName="hSp" presStyleCnt="0"/>
      <dgm:spPr/>
    </dgm:pt>
    <dgm:pt modelId="{90001D55-138A-49BC-AC50-C1133CD94171}" type="pres">
      <dgm:prSet presAssocID="{4D89F30E-415D-402D-A2C5-5245D38C1EA1}" presName="vProcSp" presStyleCnt="0"/>
      <dgm:spPr/>
    </dgm:pt>
    <dgm:pt modelId="{2DC10BD5-2919-4844-B703-98047F629FCD}" type="pres">
      <dgm:prSet presAssocID="{4D89F30E-415D-402D-A2C5-5245D38C1EA1}" presName="vSp1" presStyleCnt="0"/>
      <dgm:spPr/>
    </dgm:pt>
    <dgm:pt modelId="{7E33FED1-AC68-4E34-BA35-EBEB4956F75A}" type="pres">
      <dgm:prSet presAssocID="{4D89F30E-415D-402D-A2C5-5245D38C1EA1}" presName="simulatedConn" presStyleLbl="solidFgAcc1" presStyleIdx="0" presStyleCnt="3"/>
      <dgm:spPr/>
    </dgm:pt>
    <dgm:pt modelId="{B7E7F581-38CB-4D36-8BDF-49AA0E0AC540}" type="pres">
      <dgm:prSet presAssocID="{4D89F30E-415D-402D-A2C5-5245D38C1EA1}" presName="vSp2" presStyleCnt="0"/>
      <dgm:spPr/>
    </dgm:pt>
    <dgm:pt modelId="{B7061087-89C0-4FC7-8F9A-C5C81C742D81}" type="pres">
      <dgm:prSet presAssocID="{4D89F30E-415D-402D-A2C5-5245D38C1EA1}" presName="sibTrans" presStyleCnt="0"/>
      <dgm:spPr/>
    </dgm:pt>
    <dgm:pt modelId="{110FF5F2-31DF-46B2-81A0-9D9524267B9E}" type="pres">
      <dgm:prSet presAssocID="{CF2B5F6A-F8A9-4273-874D-A116F522B854}" presName="compositeNode" presStyleCnt="0">
        <dgm:presLayoutVars>
          <dgm:bulletEnabled val="1"/>
        </dgm:presLayoutVars>
      </dgm:prSet>
      <dgm:spPr/>
    </dgm:pt>
    <dgm:pt modelId="{1DEAF96C-90EF-4101-B3C1-8D3281EC0B56}" type="pres">
      <dgm:prSet presAssocID="{CF2B5F6A-F8A9-4273-874D-A116F522B854}" presName="bgRect" presStyleLbl="node1" presStyleIdx="1" presStyleCnt="4"/>
      <dgm:spPr/>
      <dgm:t>
        <a:bodyPr/>
        <a:lstStyle/>
        <a:p>
          <a:endParaRPr lang="el-GR"/>
        </a:p>
      </dgm:t>
    </dgm:pt>
    <dgm:pt modelId="{CCA8CD6A-C44F-4A66-BB17-604048AC334C}" type="pres">
      <dgm:prSet presAssocID="{CF2B5F6A-F8A9-4273-874D-A116F522B854}" presName="parentNode" presStyleLbl="node1" presStyleIdx="1" presStyleCnt="4">
        <dgm:presLayoutVars>
          <dgm:chMax val="0"/>
          <dgm:bulletEnabled val="1"/>
        </dgm:presLayoutVars>
      </dgm:prSet>
      <dgm:spPr/>
      <dgm:t>
        <a:bodyPr/>
        <a:lstStyle/>
        <a:p>
          <a:endParaRPr lang="el-GR"/>
        </a:p>
      </dgm:t>
    </dgm:pt>
    <dgm:pt modelId="{C9B405E9-E197-4491-AABA-C177A1F8BDE0}" type="pres">
      <dgm:prSet presAssocID="{CF2B5F6A-F8A9-4273-874D-A116F522B854}" presName="childNode" presStyleLbl="node1" presStyleIdx="1" presStyleCnt="4">
        <dgm:presLayoutVars>
          <dgm:bulletEnabled val="1"/>
        </dgm:presLayoutVars>
      </dgm:prSet>
      <dgm:spPr/>
      <dgm:t>
        <a:bodyPr/>
        <a:lstStyle/>
        <a:p>
          <a:endParaRPr lang="el-GR"/>
        </a:p>
      </dgm:t>
    </dgm:pt>
    <dgm:pt modelId="{B38FFBEB-2460-428F-B19F-00B2CF188303}" type="pres">
      <dgm:prSet presAssocID="{94F84B71-28A9-4431-B46D-9513467075D2}" presName="hSp" presStyleCnt="0"/>
      <dgm:spPr/>
    </dgm:pt>
    <dgm:pt modelId="{ADB23FAB-1B25-48B3-98B3-75022D8C7394}" type="pres">
      <dgm:prSet presAssocID="{94F84B71-28A9-4431-B46D-9513467075D2}" presName="vProcSp" presStyleCnt="0"/>
      <dgm:spPr/>
    </dgm:pt>
    <dgm:pt modelId="{5E7B4E55-4026-4251-89CA-34CC2DC40E24}" type="pres">
      <dgm:prSet presAssocID="{94F84B71-28A9-4431-B46D-9513467075D2}" presName="vSp1" presStyleCnt="0"/>
      <dgm:spPr/>
    </dgm:pt>
    <dgm:pt modelId="{62F1D203-7768-490E-8DA8-112CE46E8516}" type="pres">
      <dgm:prSet presAssocID="{94F84B71-28A9-4431-B46D-9513467075D2}" presName="simulatedConn" presStyleLbl="solidFgAcc1" presStyleIdx="1" presStyleCnt="3"/>
      <dgm:spPr/>
    </dgm:pt>
    <dgm:pt modelId="{09E888E3-D167-451D-85EF-EDBCF353726B}" type="pres">
      <dgm:prSet presAssocID="{94F84B71-28A9-4431-B46D-9513467075D2}" presName="vSp2" presStyleCnt="0"/>
      <dgm:spPr/>
    </dgm:pt>
    <dgm:pt modelId="{3FC100FA-9FC0-4034-AA48-39A5EA451B8D}" type="pres">
      <dgm:prSet presAssocID="{94F84B71-28A9-4431-B46D-9513467075D2}" presName="sibTrans" presStyleCnt="0"/>
      <dgm:spPr/>
    </dgm:pt>
    <dgm:pt modelId="{4EB9034D-FBE7-4DF3-805A-F35799E15BFA}" type="pres">
      <dgm:prSet presAssocID="{B82D4E15-B3EA-41C7-BA2C-C6392E035244}" presName="compositeNode" presStyleCnt="0">
        <dgm:presLayoutVars>
          <dgm:bulletEnabled val="1"/>
        </dgm:presLayoutVars>
      </dgm:prSet>
      <dgm:spPr/>
    </dgm:pt>
    <dgm:pt modelId="{D96DCF27-0599-45A5-9CEC-942A76C82989}" type="pres">
      <dgm:prSet presAssocID="{B82D4E15-B3EA-41C7-BA2C-C6392E035244}" presName="bgRect" presStyleLbl="node1" presStyleIdx="2" presStyleCnt="4"/>
      <dgm:spPr/>
      <dgm:t>
        <a:bodyPr/>
        <a:lstStyle/>
        <a:p>
          <a:endParaRPr lang="el-GR"/>
        </a:p>
      </dgm:t>
    </dgm:pt>
    <dgm:pt modelId="{151BB56F-6AA9-414F-B515-D518BED10A31}" type="pres">
      <dgm:prSet presAssocID="{B82D4E15-B3EA-41C7-BA2C-C6392E035244}" presName="parentNode" presStyleLbl="node1" presStyleIdx="2" presStyleCnt="4">
        <dgm:presLayoutVars>
          <dgm:chMax val="0"/>
          <dgm:bulletEnabled val="1"/>
        </dgm:presLayoutVars>
      </dgm:prSet>
      <dgm:spPr/>
      <dgm:t>
        <a:bodyPr/>
        <a:lstStyle/>
        <a:p>
          <a:endParaRPr lang="el-GR"/>
        </a:p>
      </dgm:t>
    </dgm:pt>
    <dgm:pt modelId="{68A573F3-9FD1-452A-AE85-F800148D33A1}" type="pres">
      <dgm:prSet presAssocID="{B82D4E15-B3EA-41C7-BA2C-C6392E035244}" presName="childNode" presStyleLbl="node1" presStyleIdx="2" presStyleCnt="4">
        <dgm:presLayoutVars>
          <dgm:bulletEnabled val="1"/>
        </dgm:presLayoutVars>
      </dgm:prSet>
      <dgm:spPr/>
      <dgm:t>
        <a:bodyPr/>
        <a:lstStyle/>
        <a:p>
          <a:endParaRPr lang="el-GR"/>
        </a:p>
      </dgm:t>
    </dgm:pt>
    <dgm:pt modelId="{1C9F84A3-59F9-4E66-ADF8-7471982245EB}" type="pres">
      <dgm:prSet presAssocID="{C435595F-E147-4C9A-BFFE-78924B6FA216}" presName="hSp" presStyleCnt="0"/>
      <dgm:spPr/>
    </dgm:pt>
    <dgm:pt modelId="{882A1D8A-0CB3-447C-82F9-75AD270C0AB4}" type="pres">
      <dgm:prSet presAssocID="{C435595F-E147-4C9A-BFFE-78924B6FA216}" presName="vProcSp" presStyleCnt="0"/>
      <dgm:spPr/>
    </dgm:pt>
    <dgm:pt modelId="{7D499163-2E6F-429B-B1CF-B5AF5F269E87}" type="pres">
      <dgm:prSet presAssocID="{C435595F-E147-4C9A-BFFE-78924B6FA216}" presName="vSp1" presStyleCnt="0"/>
      <dgm:spPr/>
    </dgm:pt>
    <dgm:pt modelId="{1F999D51-D71A-463D-94DD-F0507C596AF1}" type="pres">
      <dgm:prSet presAssocID="{C435595F-E147-4C9A-BFFE-78924B6FA216}" presName="simulatedConn" presStyleLbl="solidFgAcc1" presStyleIdx="2" presStyleCnt="3"/>
      <dgm:spPr/>
    </dgm:pt>
    <dgm:pt modelId="{BD7F1D63-7B24-4441-A1DF-B6C318386D29}" type="pres">
      <dgm:prSet presAssocID="{C435595F-E147-4C9A-BFFE-78924B6FA216}" presName="vSp2" presStyleCnt="0"/>
      <dgm:spPr/>
    </dgm:pt>
    <dgm:pt modelId="{C039E16E-0B31-468D-907D-D202959DCBA5}" type="pres">
      <dgm:prSet presAssocID="{C435595F-E147-4C9A-BFFE-78924B6FA216}" presName="sibTrans" presStyleCnt="0"/>
      <dgm:spPr/>
    </dgm:pt>
    <dgm:pt modelId="{63BEA876-50F4-473F-8AA6-C9BA8513AB55}" type="pres">
      <dgm:prSet presAssocID="{703FE663-FDC7-4B5E-94DC-42CCB081E6BE}" presName="compositeNode" presStyleCnt="0">
        <dgm:presLayoutVars>
          <dgm:bulletEnabled val="1"/>
        </dgm:presLayoutVars>
      </dgm:prSet>
      <dgm:spPr/>
    </dgm:pt>
    <dgm:pt modelId="{5BF1F5E4-0A35-4019-8969-0DDC79A1740E}" type="pres">
      <dgm:prSet presAssocID="{703FE663-FDC7-4B5E-94DC-42CCB081E6BE}" presName="bgRect" presStyleLbl="node1" presStyleIdx="3" presStyleCnt="4"/>
      <dgm:spPr/>
    </dgm:pt>
    <dgm:pt modelId="{ED3C5980-B823-46A9-ADD6-87CE4458BC46}" type="pres">
      <dgm:prSet presAssocID="{703FE663-FDC7-4B5E-94DC-42CCB081E6BE}" presName="parentNode" presStyleLbl="node1" presStyleIdx="3" presStyleCnt="4">
        <dgm:presLayoutVars>
          <dgm:chMax val="0"/>
          <dgm:bulletEnabled val="1"/>
        </dgm:presLayoutVars>
      </dgm:prSet>
      <dgm:spPr/>
    </dgm:pt>
    <dgm:pt modelId="{8EC57AED-6C4C-4690-8DAE-12CC23CA1642}" type="pres">
      <dgm:prSet presAssocID="{703FE663-FDC7-4B5E-94DC-42CCB081E6BE}" presName="childNode" presStyleLbl="node1" presStyleIdx="3" presStyleCnt="4">
        <dgm:presLayoutVars>
          <dgm:bulletEnabled val="1"/>
        </dgm:presLayoutVars>
      </dgm:prSet>
      <dgm:spPr/>
      <dgm:t>
        <a:bodyPr/>
        <a:lstStyle/>
        <a:p>
          <a:endParaRPr lang="el-GR"/>
        </a:p>
      </dgm:t>
    </dgm:pt>
  </dgm:ptLst>
  <dgm:cxnLst>
    <dgm:cxn modelId="{2CA644FD-7CA9-4037-B6AE-67BDEA35A348}" srcId="{CF8F43C1-E086-47C5-ADAB-3BDB877F7359}" destId="{040DBFF7-6FFB-4D2E-9071-4C9721031C2D}" srcOrd="2" destOrd="0" parTransId="{C1EFBCBF-CA8D-4A01-81C2-848760602BCD}" sibTransId="{570D8EAE-14CD-40FD-A192-7AEA4C9D129B}"/>
    <dgm:cxn modelId="{B3A4983D-AAC6-41BF-B11D-EF704BC76CFB}" srcId="{B82D4E15-B3EA-41C7-BA2C-C6392E035244}" destId="{4D541561-405C-44F5-86A3-7A33769F2027}" srcOrd="0" destOrd="0" parTransId="{3801F3E8-73B3-4E55-B0B9-A743C9F62CC9}" sibTransId="{144B6934-97CC-448D-8874-FF5648E8E4ED}"/>
    <dgm:cxn modelId="{3AF0F87B-C8F1-4408-9604-A467C15FD412}" type="presOf" srcId="{B7B3BC69-CA49-4601-8641-2F99888B8FF6}" destId="{F51802BB-CCA6-4B65-BFBF-77A3A62A5B8F}" srcOrd="0" destOrd="0" presId="urn:microsoft.com/office/officeart/2005/8/layout/hProcess7"/>
    <dgm:cxn modelId="{C459F53C-67ED-41BB-896D-58D6B3E431FB}" type="presOf" srcId="{6BC5129A-55B1-4350-ADEF-263516F5543B}" destId="{F51802BB-CCA6-4B65-BFBF-77A3A62A5B8F}" srcOrd="0" destOrd="1" presId="urn:microsoft.com/office/officeart/2005/8/layout/hProcess7"/>
    <dgm:cxn modelId="{FB539648-B9CE-456B-AFCC-C21293FA8480}" srcId="{1AB1B085-A497-4DC7-AF09-9AA273346301}" destId="{CF2B5F6A-F8A9-4273-874D-A116F522B854}" srcOrd="1" destOrd="0" parTransId="{0712A5DF-6C56-458E-A1B4-A68DDE0F5050}" sibTransId="{94F84B71-28A9-4431-B46D-9513467075D2}"/>
    <dgm:cxn modelId="{FEFD792B-F11E-463E-A643-EE88DEBB2E82}" type="presOf" srcId="{1AB1B085-A497-4DC7-AF09-9AA273346301}" destId="{03A65E02-2245-4DB0-A995-E5EAB6F21011}" srcOrd="0" destOrd="0" presId="urn:microsoft.com/office/officeart/2005/8/layout/hProcess7"/>
    <dgm:cxn modelId="{ABBB65B7-6F90-4B95-9B39-FB85C0828564}" srcId="{1AB1B085-A497-4DC7-AF09-9AA273346301}" destId="{CF8F43C1-E086-47C5-ADAB-3BDB877F7359}" srcOrd="0" destOrd="0" parTransId="{44648DDF-610A-4FC5-A5EB-300A2A1CB8C4}" sibTransId="{4D89F30E-415D-402D-A2C5-5245D38C1EA1}"/>
    <dgm:cxn modelId="{219D9724-895B-42A8-A8E5-88EE8878D4CF}" type="presOf" srcId="{B82D4E15-B3EA-41C7-BA2C-C6392E035244}" destId="{D96DCF27-0599-45A5-9CEC-942A76C82989}" srcOrd="0" destOrd="0" presId="urn:microsoft.com/office/officeart/2005/8/layout/hProcess7"/>
    <dgm:cxn modelId="{D558EFE7-6EF5-4B7D-B42F-A1DB40FD7F54}" type="presOf" srcId="{040DBFF7-6FFB-4D2E-9071-4C9721031C2D}" destId="{F51802BB-CCA6-4B65-BFBF-77A3A62A5B8F}" srcOrd="0" destOrd="2" presId="urn:microsoft.com/office/officeart/2005/8/layout/hProcess7"/>
    <dgm:cxn modelId="{CA8B1EAF-AA8F-435A-AA42-31F9C8E3C793}" srcId="{1AB1B085-A497-4DC7-AF09-9AA273346301}" destId="{B82D4E15-B3EA-41C7-BA2C-C6392E035244}" srcOrd="2" destOrd="0" parTransId="{3276ED58-2A9A-4185-8DB3-A12CB4CAE624}" sibTransId="{C435595F-E147-4C9A-BFFE-78924B6FA216}"/>
    <dgm:cxn modelId="{101DA9D8-4547-423F-A5AA-B26BA5EF6E90}" type="presOf" srcId="{B82D4E15-B3EA-41C7-BA2C-C6392E035244}" destId="{151BB56F-6AA9-414F-B515-D518BED10A31}" srcOrd="1" destOrd="0" presId="urn:microsoft.com/office/officeart/2005/8/layout/hProcess7"/>
    <dgm:cxn modelId="{D349BD52-BE5F-4830-9E80-9AE8F74F3E38}" srcId="{1AB1B085-A497-4DC7-AF09-9AA273346301}" destId="{703FE663-FDC7-4B5E-94DC-42CCB081E6BE}" srcOrd="3" destOrd="0" parTransId="{4DB4CCE1-E43A-4696-9CFD-FE0B2CF7ED36}" sibTransId="{88521F00-7B07-496F-9151-33736FB704E8}"/>
    <dgm:cxn modelId="{5477F556-D0A5-4537-9155-F7D30FD3C1A7}" type="presOf" srcId="{5BBE081B-608C-42D1-905D-AABF9F1CF070}" destId="{C9B405E9-E197-4491-AABA-C177A1F8BDE0}" srcOrd="0" destOrd="0" presId="urn:microsoft.com/office/officeart/2005/8/layout/hProcess7"/>
    <dgm:cxn modelId="{53AB37FF-9FA5-4B66-A829-FDF7203525EE}" type="presOf" srcId="{73459A9E-0C39-44DE-8FDC-1A704774EC0A}" destId="{68A573F3-9FD1-452A-AE85-F800148D33A1}" srcOrd="0" destOrd="1" presId="urn:microsoft.com/office/officeart/2005/8/layout/hProcess7"/>
    <dgm:cxn modelId="{945003AC-15F2-4EA8-9BC4-5B0642D1F3E6}" srcId="{CF8F43C1-E086-47C5-ADAB-3BDB877F7359}" destId="{6BC5129A-55B1-4350-ADEF-263516F5543B}" srcOrd="1" destOrd="0" parTransId="{F49BA2EF-FC39-4BC8-87A6-86319D70673A}" sibTransId="{09A86C4E-CED3-474F-A288-5C7C8A13C4D9}"/>
    <dgm:cxn modelId="{2F625684-54D7-47CE-8DF2-15C520787EB8}" srcId="{703FE663-FDC7-4B5E-94DC-42CCB081E6BE}" destId="{8E04F0BE-C01A-4436-8F0C-A9B91C277F16}" srcOrd="0" destOrd="0" parTransId="{459ED8AC-4FE5-4389-AC0C-41F5E8CC1334}" sibTransId="{7AA2214D-282D-4653-BCDF-6531C681CB82}"/>
    <dgm:cxn modelId="{4590C853-E54D-43EA-BBDF-1C4E1241949F}" type="presOf" srcId="{CF8F43C1-E086-47C5-ADAB-3BDB877F7359}" destId="{A7FF8173-D48A-4FF9-A625-921D4F650AD8}" srcOrd="0" destOrd="0" presId="urn:microsoft.com/office/officeart/2005/8/layout/hProcess7"/>
    <dgm:cxn modelId="{E7716B32-38BF-42C4-A191-E33192CDE343}" srcId="{CF8F43C1-E086-47C5-ADAB-3BDB877F7359}" destId="{B7B3BC69-CA49-4601-8641-2F99888B8FF6}" srcOrd="0" destOrd="0" parTransId="{564DDCAA-0542-4B91-BD46-C63E323D4359}" sibTransId="{5A87F045-5CF3-4D2B-9D85-BB1E94E83156}"/>
    <dgm:cxn modelId="{D9EA6B7D-1DCD-496A-84D9-022B0422AE03}" srcId="{B82D4E15-B3EA-41C7-BA2C-C6392E035244}" destId="{73459A9E-0C39-44DE-8FDC-1A704774EC0A}" srcOrd="1" destOrd="0" parTransId="{EC296DAF-85C2-47DB-90EC-590A7899B545}" sibTransId="{DD2ACA76-CB0B-44DD-816B-A5334019CCD6}"/>
    <dgm:cxn modelId="{EC1BEAFC-C42D-4C27-93D0-59560D5C4CB4}" srcId="{CF2B5F6A-F8A9-4273-874D-A116F522B854}" destId="{5BBE081B-608C-42D1-905D-AABF9F1CF070}" srcOrd="0" destOrd="0" parTransId="{7600998A-856D-40E3-8120-262C601C83C2}" sibTransId="{EF77BC0E-BB2A-457A-BD00-5B35C031DBB4}"/>
    <dgm:cxn modelId="{9C00E8C9-C798-4A53-87F1-1B0B458C6941}" type="presOf" srcId="{8E04F0BE-C01A-4436-8F0C-A9B91C277F16}" destId="{8EC57AED-6C4C-4690-8DAE-12CC23CA1642}" srcOrd="0" destOrd="0" presId="urn:microsoft.com/office/officeart/2005/8/layout/hProcess7"/>
    <dgm:cxn modelId="{E64BAA1F-0E48-4296-BC1C-9499D58A3289}" type="presOf" srcId="{CF8F43C1-E086-47C5-ADAB-3BDB877F7359}" destId="{902234DC-0E03-4569-B3C7-DE75D132091B}" srcOrd="1" destOrd="0" presId="urn:microsoft.com/office/officeart/2005/8/layout/hProcess7"/>
    <dgm:cxn modelId="{AFEA7238-0C43-446C-BAAE-6132F6E840E4}" type="presOf" srcId="{703FE663-FDC7-4B5E-94DC-42CCB081E6BE}" destId="{ED3C5980-B823-46A9-ADD6-87CE4458BC46}" srcOrd="1" destOrd="0" presId="urn:microsoft.com/office/officeart/2005/8/layout/hProcess7"/>
    <dgm:cxn modelId="{EC853364-6137-48E2-B695-679D04EE8E98}" type="presOf" srcId="{CF2B5F6A-F8A9-4273-874D-A116F522B854}" destId="{CCA8CD6A-C44F-4A66-BB17-604048AC334C}" srcOrd="1" destOrd="0" presId="urn:microsoft.com/office/officeart/2005/8/layout/hProcess7"/>
    <dgm:cxn modelId="{102672DF-0486-4DF4-B8AA-DC40792DF110}" type="presOf" srcId="{CF2B5F6A-F8A9-4273-874D-A116F522B854}" destId="{1DEAF96C-90EF-4101-B3C1-8D3281EC0B56}" srcOrd="0" destOrd="0" presId="urn:microsoft.com/office/officeart/2005/8/layout/hProcess7"/>
    <dgm:cxn modelId="{70972C02-48C3-4B9F-999C-4776C9795C81}" type="presOf" srcId="{4D541561-405C-44F5-86A3-7A33769F2027}" destId="{68A573F3-9FD1-452A-AE85-F800148D33A1}" srcOrd="0" destOrd="0" presId="urn:microsoft.com/office/officeart/2005/8/layout/hProcess7"/>
    <dgm:cxn modelId="{F770BE9F-EA0D-4C5E-823C-1FFFE64CB5F7}" type="presOf" srcId="{703FE663-FDC7-4B5E-94DC-42CCB081E6BE}" destId="{5BF1F5E4-0A35-4019-8969-0DDC79A1740E}" srcOrd="0" destOrd="0" presId="urn:microsoft.com/office/officeart/2005/8/layout/hProcess7"/>
    <dgm:cxn modelId="{209D9783-8E14-4864-8513-A44EFB888C31}" type="presParOf" srcId="{03A65E02-2245-4DB0-A995-E5EAB6F21011}" destId="{737D23AD-BFA8-4A40-AF2A-9A6E5288692A}" srcOrd="0" destOrd="0" presId="urn:microsoft.com/office/officeart/2005/8/layout/hProcess7"/>
    <dgm:cxn modelId="{15F73D5C-12AF-4AD2-81D0-A19AA5FA0CF0}" type="presParOf" srcId="{737D23AD-BFA8-4A40-AF2A-9A6E5288692A}" destId="{A7FF8173-D48A-4FF9-A625-921D4F650AD8}" srcOrd="0" destOrd="0" presId="urn:microsoft.com/office/officeart/2005/8/layout/hProcess7"/>
    <dgm:cxn modelId="{9E6B7E8A-6391-44B4-AB5D-A16DA19E6736}" type="presParOf" srcId="{737D23AD-BFA8-4A40-AF2A-9A6E5288692A}" destId="{902234DC-0E03-4569-B3C7-DE75D132091B}" srcOrd="1" destOrd="0" presId="urn:microsoft.com/office/officeart/2005/8/layout/hProcess7"/>
    <dgm:cxn modelId="{205B07B6-0A88-4218-8DFC-7E2FE002BAA1}" type="presParOf" srcId="{737D23AD-BFA8-4A40-AF2A-9A6E5288692A}" destId="{F51802BB-CCA6-4B65-BFBF-77A3A62A5B8F}" srcOrd="2" destOrd="0" presId="urn:microsoft.com/office/officeart/2005/8/layout/hProcess7"/>
    <dgm:cxn modelId="{450F4E53-C460-4DD9-AF74-B681483D1670}" type="presParOf" srcId="{03A65E02-2245-4DB0-A995-E5EAB6F21011}" destId="{99242F54-C63D-4C25-A636-79819F89E986}" srcOrd="1" destOrd="0" presId="urn:microsoft.com/office/officeart/2005/8/layout/hProcess7"/>
    <dgm:cxn modelId="{0C5DE200-7BF9-468E-BA37-4980B656796C}" type="presParOf" srcId="{03A65E02-2245-4DB0-A995-E5EAB6F21011}" destId="{90001D55-138A-49BC-AC50-C1133CD94171}" srcOrd="2" destOrd="0" presId="urn:microsoft.com/office/officeart/2005/8/layout/hProcess7"/>
    <dgm:cxn modelId="{8C312C29-F8A8-45AB-8DD8-C578B46ACCF6}" type="presParOf" srcId="{90001D55-138A-49BC-AC50-C1133CD94171}" destId="{2DC10BD5-2919-4844-B703-98047F629FCD}" srcOrd="0" destOrd="0" presId="urn:microsoft.com/office/officeart/2005/8/layout/hProcess7"/>
    <dgm:cxn modelId="{9E0FE8B7-11BF-4644-B98E-46D54CED6A0D}" type="presParOf" srcId="{90001D55-138A-49BC-AC50-C1133CD94171}" destId="{7E33FED1-AC68-4E34-BA35-EBEB4956F75A}" srcOrd="1" destOrd="0" presId="urn:microsoft.com/office/officeart/2005/8/layout/hProcess7"/>
    <dgm:cxn modelId="{457A42DB-D4D9-4D2C-8281-9A1DD83A7E9B}" type="presParOf" srcId="{90001D55-138A-49BC-AC50-C1133CD94171}" destId="{B7E7F581-38CB-4D36-8BDF-49AA0E0AC540}" srcOrd="2" destOrd="0" presId="urn:microsoft.com/office/officeart/2005/8/layout/hProcess7"/>
    <dgm:cxn modelId="{2EC38F51-E7BC-4B2F-82E1-6A255B1E9048}" type="presParOf" srcId="{03A65E02-2245-4DB0-A995-E5EAB6F21011}" destId="{B7061087-89C0-4FC7-8F9A-C5C81C742D81}" srcOrd="3" destOrd="0" presId="urn:microsoft.com/office/officeart/2005/8/layout/hProcess7"/>
    <dgm:cxn modelId="{2826758A-F583-495A-B333-34786154BEB4}" type="presParOf" srcId="{03A65E02-2245-4DB0-A995-E5EAB6F21011}" destId="{110FF5F2-31DF-46B2-81A0-9D9524267B9E}" srcOrd="4" destOrd="0" presId="urn:microsoft.com/office/officeart/2005/8/layout/hProcess7"/>
    <dgm:cxn modelId="{458493D4-D70D-4A2C-9365-C7E2C62430C0}" type="presParOf" srcId="{110FF5F2-31DF-46B2-81A0-9D9524267B9E}" destId="{1DEAF96C-90EF-4101-B3C1-8D3281EC0B56}" srcOrd="0" destOrd="0" presId="urn:microsoft.com/office/officeart/2005/8/layout/hProcess7"/>
    <dgm:cxn modelId="{B9AFFA19-2DBF-4126-839E-1EF2926151B1}" type="presParOf" srcId="{110FF5F2-31DF-46B2-81A0-9D9524267B9E}" destId="{CCA8CD6A-C44F-4A66-BB17-604048AC334C}" srcOrd="1" destOrd="0" presId="urn:microsoft.com/office/officeart/2005/8/layout/hProcess7"/>
    <dgm:cxn modelId="{7A9CCE80-8550-47AB-AB3A-640DB48F583A}" type="presParOf" srcId="{110FF5F2-31DF-46B2-81A0-9D9524267B9E}" destId="{C9B405E9-E197-4491-AABA-C177A1F8BDE0}" srcOrd="2" destOrd="0" presId="urn:microsoft.com/office/officeart/2005/8/layout/hProcess7"/>
    <dgm:cxn modelId="{006B9A61-B4D9-4A3C-87B3-B9F9BEA4AFB6}" type="presParOf" srcId="{03A65E02-2245-4DB0-A995-E5EAB6F21011}" destId="{B38FFBEB-2460-428F-B19F-00B2CF188303}" srcOrd="5" destOrd="0" presId="urn:microsoft.com/office/officeart/2005/8/layout/hProcess7"/>
    <dgm:cxn modelId="{30CA074C-24CD-4A4E-8330-99FC89BF239C}" type="presParOf" srcId="{03A65E02-2245-4DB0-A995-E5EAB6F21011}" destId="{ADB23FAB-1B25-48B3-98B3-75022D8C7394}" srcOrd="6" destOrd="0" presId="urn:microsoft.com/office/officeart/2005/8/layout/hProcess7"/>
    <dgm:cxn modelId="{568EBE1C-5C3E-432B-93FE-7D52B0B7A0C0}" type="presParOf" srcId="{ADB23FAB-1B25-48B3-98B3-75022D8C7394}" destId="{5E7B4E55-4026-4251-89CA-34CC2DC40E24}" srcOrd="0" destOrd="0" presId="urn:microsoft.com/office/officeart/2005/8/layout/hProcess7"/>
    <dgm:cxn modelId="{33D2350F-D4C0-4324-B23B-B5FA8467BF84}" type="presParOf" srcId="{ADB23FAB-1B25-48B3-98B3-75022D8C7394}" destId="{62F1D203-7768-490E-8DA8-112CE46E8516}" srcOrd="1" destOrd="0" presId="urn:microsoft.com/office/officeart/2005/8/layout/hProcess7"/>
    <dgm:cxn modelId="{02E4A669-D9E5-495E-A0A9-26D6E3E244CE}" type="presParOf" srcId="{ADB23FAB-1B25-48B3-98B3-75022D8C7394}" destId="{09E888E3-D167-451D-85EF-EDBCF353726B}" srcOrd="2" destOrd="0" presId="urn:microsoft.com/office/officeart/2005/8/layout/hProcess7"/>
    <dgm:cxn modelId="{19954F04-B6F3-44CF-B9AF-E6BF9468FA23}" type="presParOf" srcId="{03A65E02-2245-4DB0-A995-E5EAB6F21011}" destId="{3FC100FA-9FC0-4034-AA48-39A5EA451B8D}" srcOrd="7" destOrd="0" presId="urn:microsoft.com/office/officeart/2005/8/layout/hProcess7"/>
    <dgm:cxn modelId="{53B6E9F8-D70C-49E2-9369-399D4F5D4819}" type="presParOf" srcId="{03A65E02-2245-4DB0-A995-E5EAB6F21011}" destId="{4EB9034D-FBE7-4DF3-805A-F35799E15BFA}" srcOrd="8" destOrd="0" presId="urn:microsoft.com/office/officeart/2005/8/layout/hProcess7"/>
    <dgm:cxn modelId="{820A7C5A-3257-4533-A05E-D2C6C9E73A02}" type="presParOf" srcId="{4EB9034D-FBE7-4DF3-805A-F35799E15BFA}" destId="{D96DCF27-0599-45A5-9CEC-942A76C82989}" srcOrd="0" destOrd="0" presId="urn:microsoft.com/office/officeart/2005/8/layout/hProcess7"/>
    <dgm:cxn modelId="{6DC7DFA5-DD0A-4258-BA80-0DF1261023FD}" type="presParOf" srcId="{4EB9034D-FBE7-4DF3-805A-F35799E15BFA}" destId="{151BB56F-6AA9-414F-B515-D518BED10A31}" srcOrd="1" destOrd="0" presId="urn:microsoft.com/office/officeart/2005/8/layout/hProcess7"/>
    <dgm:cxn modelId="{90F2BB9F-C2D9-48C9-89B1-67957F5ECA4B}" type="presParOf" srcId="{4EB9034D-FBE7-4DF3-805A-F35799E15BFA}" destId="{68A573F3-9FD1-452A-AE85-F800148D33A1}" srcOrd="2" destOrd="0" presId="urn:microsoft.com/office/officeart/2005/8/layout/hProcess7"/>
    <dgm:cxn modelId="{51E6C07C-1004-453B-9B63-E64767CD0AF4}" type="presParOf" srcId="{03A65E02-2245-4DB0-A995-E5EAB6F21011}" destId="{1C9F84A3-59F9-4E66-ADF8-7471982245EB}" srcOrd="9" destOrd="0" presId="urn:microsoft.com/office/officeart/2005/8/layout/hProcess7"/>
    <dgm:cxn modelId="{4EE5C8B3-F50A-4DB5-B52C-515B7AB3EAF4}" type="presParOf" srcId="{03A65E02-2245-4DB0-A995-E5EAB6F21011}" destId="{882A1D8A-0CB3-447C-82F9-75AD270C0AB4}" srcOrd="10" destOrd="0" presId="urn:microsoft.com/office/officeart/2005/8/layout/hProcess7"/>
    <dgm:cxn modelId="{EF3E6E1C-92D2-423A-BBFF-CCE6A9E48013}" type="presParOf" srcId="{882A1D8A-0CB3-447C-82F9-75AD270C0AB4}" destId="{7D499163-2E6F-429B-B1CF-B5AF5F269E87}" srcOrd="0" destOrd="0" presId="urn:microsoft.com/office/officeart/2005/8/layout/hProcess7"/>
    <dgm:cxn modelId="{D4B5D8F8-1D67-4558-B7E4-5372C07D3F6F}" type="presParOf" srcId="{882A1D8A-0CB3-447C-82F9-75AD270C0AB4}" destId="{1F999D51-D71A-463D-94DD-F0507C596AF1}" srcOrd="1" destOrd="0" presId="urn:microsoft.com/office/officeart/2005/8/layout/hProcess7"/>
    <dgm:cxn modelId="{B8078E47-467E-4ED5-918C-89F6B6843CC6}" type="presParOf" srcId="{882A1D8A-0CB3-447C-82F9-75AD270C0AB4}" destId="{BD7F1D63-7B24-4441-A1DF-B6C318386D29}" srcOrd="2" destOrd="0" presId="urn:microsoft.com/office/officeart/2005/8/layout/hProcess7"/>
    <dgm:cxn modelId="{E3AF3443-D515-4ED3-8A11-6B6A5623A66D}" type="presParOf" srcId="{03A65E02-2245-4DB0-A995-E5EAB6F21011}" destId="{C039E16E-0B31-468D-907D-D202959DCBA5}" srcOrd="11" destOrd="0" presId="urn:microsoft.com/office/officeart/2005/8/layout/hProcess7"/>
    <dgm:cxn modelId="{7D91EFAF-C848-4BF7-9A5F-D9917C1BE660}" type="presParOf" srcId="{03A65E02-2245-4DB0-A995-E5EAB6F21011}" destId="{63BEA876-50F4-473F-8AA6-C9BA8513AB55}" srcOrd="12" destOrd="0" presId="urn:microsoft.com/office/officeart/2005/8/layout/hProcess7"/>
    <dgm:cxn modelId="{88F09CC9-9101-4A04-97FC-CE481F87E07B}" type="presParOf" srcId="{63BEA876-50F4-473F-8AA6-C9BA8513AB55}" destId="{5BF1F5E4-0A35-4019-8969-0DDC79A1740E}" srcOrd="0" destOrd="0" presId="urn:microsoft.com/office/officeart/2005/8/layout/hProcess7"/>
    <dgm:cxn modelId="{BA5CDE3A-D7A7-4267-B0F0-F034A5DD172C}" type="presParOf" srcId="{63BEA876-50F4-473F-8AA6-C9BA8513AB55}" destId="{ED3C5980-B823-46A9-ADD6-87CE4458BC46}" srcOrd="1" destOrd="0" presId="urn:microsoft.com/office/officeart/2005/8/layout/hProcess7"/>
    <dgm:cxn modelId="{0E2CD720-8F56-4EE8-8DFA-0E71B9AF0421}" type="presParOf" srcId="{63BEA876-50F4-473F-8AA6-C9BA8513AB55}" destId="{8EC57AED-6C4C-4690-8DAE-12CC23CA1642}"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FF8173-D48A-4FF9-A625-921D4F650AD8}">
      <dsp:nvSpPr>
        <dsp:cNvPr id="0" name=""/>
        <dsp:cNvSpPr/>
      </dsp:nvSpPr>
      <dsp:spPr>
        <a:xfrm>
          <a:off x="4832" y="133771"/>
          <a:ext cx="2906690" cy="3488028"/>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5151" rIns="84455" bIns="0" numCol="1" spcCol="1270" anchor="t" anchorCtr="0">
          <a:noAutofit/>
        </a:bodyPr>
        <a:lstStyle/>
        <a:p>
          <a:pPr lvl="0" algn="r" defTabSz="844550">
            <a:lnSpc>
              <a:spcPct val="90000"/>
            </a:lnSpc>
            <a:spcBef>
              <a:spcPct val="0"/>
            </a:spcBef>
            <a:spcAft>
              <a:spcPct val="35000"/>
            </a:spcAft>
          </a:pPr>
          <a:r>
            <a:rPr lang="en-US" sz="1900" kern="1200" dirty="0" smtClean="0"/>
            <a:t>Public Information</a:t>
          </a:r>
          <a:endParaRPr lang="el-GR" sz="1900" kern="1200" dirty="0"/>
        </a:p>
      </dsp:txBody>
      <dsp:txXfrm rot="16200000">
        <a:off x="-1134590" y="1273193"/>
        <a:ext cx="2860183" cy="581338"/>
      </dsp:txXfrm>
    </dsp:sp>
    <dsp:sp modelId="{F51802BB-CCA6-4B65-BFBF-77A3A62A5B8F}">
      <dsp:nvSpPr>
        <dsp:cNvPr id="0" name=""/>
        <dsp:cNvSpPr/>
      </dsp:nvSpPr>
      <dsp:spPr>
        <a:xfrm>
          <a:off x="586170" y="133771"/>
          <a:ext cx="2165484" cy="348802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4577" rIns="0" bIns="0" numCol="1" spcCol="1270" anchor="t" anchorCtr="0">
          <a:noAutofit/>
        </a:bodyPr>
        <a:lstStyle/>
        <a:p>
          <a:pPr lvl="0" algn="l" defTabSz="577850">
            <a:lnSpc>
              <a:spcPct val="90000"/>
            </a:lnSpc>
            <a:spcBef>
              <a:spcPct val="0"/>
            </a:spcBef>
            <a:spcAft>
              <a:spcPct val="35000"/>
            </a:spcAft>
          </a:pPr>
          <a:r>
            <a:rPr lang="el-GR" sz="1300" kern="1200" dirty="0" smtClean="0"/>
            <a:t>Δεν διεξάγεται έρευνα για έλεγχο αποτελεσμάτων προγραμμάτων ΔΣ</a:t>
          </a:r>
          <a:endParaRPr lang="el-GR" sz="1300" kern="1200" dirty="0"/>
        </a:p>
        <a:p>
          <a:pPr lvl="0" algn="l" defTabSz="577850">
            <a:lnSpc>
              <a:spcPct val="90000"/>
            </a:lnSpc>
            <a:spcBef>
              <a:spcPct val="0"/>
            </a:spcBef>
            <a:spcAft>
              <a:spcPct val="35000"/>
            </a:spcAft>
          </a:pPr>
          <a:r>
            <a:rPr lang="el-GR" sz="1300" kern="1200" dirty="0" smtClean="0"/>
            <a:t>Η επιτυχία των ΔΣ μετράται με βάση των αριθμό των δημοσιευμάτων στα ΜΜΕ</a:t>
          </a:r>
        </a:p>
        <a:p>
          <a:pPr lvl="0" algn="l" defTabSz="577850">
            <a:lnSpc>
              <a:spcPct val="90000"/>
            </a:lnSpc>
            <a:spcBef>
              <a:spcPct val="0"/>
            </a:spcBef>
            <a:spcAft>
              <a:spcPct val="35000"/>
            </a:spcAft>
          </a:pPr>
          <a:r>
            <a:rPr lang="el-GR" sz="1300" kern="1200" dirty="0" smtClean="0"/>
            <a:t>Οι ΔΣ είναι μεταδότης «ουδέτερης πληροφόρησης» και όχι τόσο σύμβουλος της επιχείρησης και διαμεσολαβητής ανάμεσα στην κοινότητα και την επιχείρηση.</a:t>
          </a:r>
          <a:endParaRPr lang="el-GR" sz="1300" kern="1200" dirty="0"/>
        </a:p>
      </dsp:txBody>
      <dsp:txXfrm>
        <a:off x="586170" y="133771"/>
        <a:ext cx="2165484" cy="3488028"/>
      </dsp:txXfrm>
    </dsp:sp>
    <dsp:sp modelId="{1DEAF96C-90EF-4101-B3C1-8D3281EC0B56}">
      <dsp:nvSpPr>
        <dsp:cNvPr id="0" name=""/>
        <dsp:cNvSpPr/>
      </dsp:nvSpPr>
      <dsp:spPr>
        <a:xfrm>
          <a:off x="3013256" y="133771"/>
          <a:ext cx="2906690" cy="3488028"/>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5151" rIns="84455" bIns="0" numCol="1" spcCol="1270" anchor="t" anchorCtr="0">
          <a:noAutofit/>
        </a:bodyPr>
        <a:lstStyle/>
        <a:p>
          <a:pPr lvl="0" algn="r" defTabSz="844550">
            <a:lnSpc>
              <a:spcPct val="90000"/>
            </a:lnSpc>
            <a:spcBef>
              <a:spcPct val="0"/>
            </a:spcBef>
            <a:spcAft>
              <a:spcPct val="35000"/>
            </a:spcAft>
          </a:pPr>
          <a:r>
            <a:rPr lang="en-US" sz="1900" kern="1200" dirty="0" smtClean="0"/>
            <a:t>Press </a:t>
          </a:r>
          <a:r>
            <a:rPr lang="en-US" sz="1900" kern="1200" dirty="0" err="1" smtClean="0"/>
            <a:t>Agentry</a:t>
          </a:r>
          <a:r>
            <a:rPr lang="en-US" sz="1900" kern="1200" dirty="0" smtClean="0"/>
            <a:t>/Publicity</a:t>
          </a:r>
          <a:endParaRPr lang="el-GR" sz="1900" kern="1200" dirty="0"/>
        </a:p>
      </dsp:txBody>
      <dsp:txXfrm rot="16200000">
        <a:off x="1873834" y="1273193"/>
        <a:ext cx="2860183" cy="581338"/>
      </dsp:txXfrm>
    </dsp:sp>
    <dsp:sp modelId="{7E33FED1-AC68-4E34-BA35-EBEB4956F75A}">
      <dsp:nvSpPr>
        <dsp:cNvPr id="0" name=""/>
        <dsp:cNvSpPr/>
      </dsp:nvSpPr>
      <dsp:spPr>
        <a:xfrm rot="5400000">
          <a:off x="2771516" y="2905634"/>
          <a:ext cx="512548" cy="436003"/>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9B405E9-E197-4491-AABA-C177A1F8BDE0}">
      <dsp:nvSpPr>
        <dsp:cNvPr id="0" name=""/>
        <dsp:cNvSpPr/>
      </dsp:nvSpPr>
      <dsp:spPr>
        <a:xfrm>
          <a:off x="3594595" y="133771"/>
          <a:ext cx="2165484" cy="348802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4577" rIns="0" bIns="0" numCol="1" spcCol="1270" anchor="t" anchorCtr="0">
          <a:noAutofit/>
        </a:bodyPr>
        <a:lstStyle/>
        <a:p>
          <a:pPr lvl="0" algn="l" defTabSz="577850">
            <a:lnSpc>
              <a:spcPct val="90000"/>
            </a:lnSpc>
            <a:spcBef>
              <a:spcPct val="0"/>
            </a:spcBef>
            <a:spcAft>
              <a:spcPct val="35000"/>
            </a:spcAft>
          </a:pPr>
          <a:r>
            <a:rPr lang="el-GR" sz="1300" kern="1200" dirty="0" smtClean="0"/>
            <a:t>Διαμεσολάβηση ανάμεσα στην επιχείρηση και  τα ΜΜΕ.</a:t>
          </a:r>
        </a:p>
        <a:p>
          <a:pPr lvl="0" algn="l" defTabSz="577850">
            <a:lnSpc>
              <a:spcPct val="90000"/>
            </a:lnSpc>
            <a:spcBef>
              <a:spcPct val="0"/>
            </a:spcBef>
            <a:spcAft>
              <a:spcPct val="35000"/>
            </a:spcAft>
          </a:pPr>
          <a:r>
            <a:rPr lang="el-GR" sz="1300" kern="1200" dirty="0" smtClean="0"/>
            <a:t>Η δημιουργία θετικής δημοσιότητας και η απόκρυψη της αρνητικής.</a:t>
          </a:r>
        </a:p>
        <a:p>
          <a:pPr lvl="0" algn="l" defTabSz="577850">
            <a:lnSpc>
              <a:spcPct val="90000"/>
            </a:lnSpc>
            <a:spcBef>
              <a:spcPct val="0"/>
            </a:spcBef>
            <a:spcAft>
              <a:spcPct val="35000"/>
            </a:spcAft>
          </a:pPr>
          <a:r>
            <a:rPr lang="el-GR" sz="1300" kern="1200" dirty="0" smtClean="0"/>
            <a:t>Εκδηλώσεις – ευκαιρίες φωτογράφησης για τη δημιουργία δημοσιότητας</a:t>
          </a:r>
        </a:p>
      </dsp:txBody>
      <dsp:txXfrm>
        <a:off x="3594595" y="133771"/>
        <a:ext cx="2165484" cy="3488028"/>
      </dsp:txXfrm>
    </dsp:sp>
    <dsp:sp modelId="{D96DCF27-0599-45A5-9CEC-942A76C82989}">
      <dsp:nvSpPr>
        <dsp:cNvPr id="0" name=""/>
        <dsp:cNvSpPr/>
      </dsp:nvSpPr>
      <dsp:spPr>
        <a:xfrm>
          <a:off x="6021681" y="133771"/>
          <a:ext cx="2906690" cy="3488028"/>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5151" rIns="84455" bIns="0" numCol="1" spcCol="1270" anchor="t" anchorCtr="0">
          <a:noAutofit/>
        </a:bodyPr>
        <a:lstStyle/>
        <a:p>
          <a:pPr lvl="0" algn="r" defTabSz="844550">
            <a:lnSpc>
              <a:spcPct val="90000"/>
            </a:lnSpc>
            <a:spcBef>
              <a:spcPct val="0"/>
            </a:spcBef>
            <a:spcAft>
              <a:spcPct val="35000"/>
            </a:spcAft>
          </a:pPr>
          <a:r>
            <a:rPr lang="el-GR" sz="1900" kern="1200" dirty="0" smtClean="0"/>
            <a:t>Αμφίδρομο ασύμμετρο μοντέλο</a:t>
          </a:r>
        </a:p>
      </dsp:txBody>
      <dsp:txXfrm rot="16200000">
        <a:off x="4882258" y="1273193"/>
        <a:ext cx="2860183" cy="581338"/>
      </dsp:txXfrm>
    </dsp:sp>
    <dsp:sp modelId="{62F1D203-7768-490E-8DA8-112CE46E8516}">
      <dsp:nvSpPr>
        <dsp:cNvPr id="0" name=""/>
        <dsp:cNvSpPr/>
      </dsp:nvSpPr>
      <dsp:spPr>
        <a:xfrm rot="5400000">
          <a:off x="5779940" y="2905634"/>
          <a:ext cx="512548" cy="436003"/>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A573F3-9FD1-452A-AE85-F800148D33A1}">
      <dsp:nvSpPr>
        <dsp:cNvPr id="0" name=""/>
        <dsp:cNvSpPr/>
      </dsp:nvSpPr>
      <dsp:spPr>
        <a:xfrm>
          <a:off x="6603019" y="133771"/>
          <a:ext cx="2165484" cy="348802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4577" rIns="0" bIns="0" numCol="1" spcCol="1270" anchor="t" anchorCtr="0">
          <a:noAutofit/>
        </a:bodyPr>
        <a:lstStyle/>
        <a:p>
          <a:pPr lvl="0" algn="l" defTabSz="577850">
            <a:lnSpc>
              <a:spcPct val="90000"/>
            </a:lnSpc>
            <a:spcBef>
              <a:spcPct val="0"/>
            </a:spcBef>
            <a:spcAft>
              <a:spcPct val="35000"/>
            </a:spcAft>
          </a:pPr>
          <a:r>
            <a:rPr lang="el-GR" sz="1300" kern="1200" dirty="0" smtClean="0"/>
            <a:t>Διεξάγεται έρευνα για να διαπιστωθεί η αποτελεσματικότητα των προγραμμάτων στην αλλαγή των στάσεων του κοινού</a:t>
          </a:r>
        </a:p>
        <a:p>
          <a:pPr lvl="0" algn="l" defTabSz="577850">
            <a:lnSpc>
              <a:spcPct val="90000"/>
            </a:lnSpc>
            <a:spcBef>
              <a:spcPct val="0"/>
            </a:spcBef>
            <a:spcAft>
              <a:spcPct val="35000"/>
            </a:spcAft>
          </a:pPr>
          <a:r>
            <a:rPr lang="el-GR" sz="1300" kern="1200" dirty="0" smtClean="0"/>
            <a:t>Σκοπός είναι να «πεισθεί» το κοινό να συμπεριφερθεί με τον τρόπο που θέλει η επιχείρηση</a:t>
          </a:r>
        </a:p>
        <a:p>
          <a:pPr lvl="0" algn="l" defTabSz="577850">
            <a:lnSpc>
              <a:spcPct val="90000"/>
            </a:lnSpc>
            <a:spcBef>
              <a:spcPct val="0"/>
            </a:spcBef>
            <a:spcAft>
              <a:spcPct val="35000"/>
            </a:spcAft>
          </a:pPr>
          <a:r>
            <a:rPr lang="el-GR" sz="1300" kern="1200" dirty="0" smtClean="0"/>
            <a:t>Διεξάγεται έρευνα στάσεων ώστε τα μηνύματα που θα στέλνει η επιχείρηση θα είναι συμβατά με τις επιθυμίες του κοινού.</a:t>
          </a:r>
        </a:p>
        <a:p>
          <a:pPr lvl="0" algn="l" defTabSz="577850">
            <a:lnSpc>
              <a:spcPct val="90000"/>
            </a:lnSpc>
            <a:spcBef>
              <a:spcPct val="0"/>
            </a:spcBef>
            <a:spcAft>
              <a:spcPct val="35000"/>
            </a:spcAft>
          </a:pPr>
          <a:r>
            <a:rPr lang="el-GR" sz="1300" kern="1200" dirty="0" smtClean="0"/>
            <a:t>Έρευνες πριν και μετά τα προγράμματα δημοσίων σχέσεων</a:t>
          </a:r>
        </a:p>
      </dsp:txBody>
      <dsp:txXfrm>
        <a:off x="6603019" y="133771"/>
        <a:ext cx="2165484" cy="3488028"/>
      </dsp:txXfrm>
    </dsp:sp>
    <dsp:sp modelId="{5BF1F5E4-0A35-4019-8969-0DDC79A1740E}">
      <dsp:nvSpPr>
        <dsp:cNvPr id="0" name=""/>
        <dsp:cNvSpPr/>
      </dsp:nvSpPr>
      <dsp:spPr>
        <a:xfrm>
          <a:off x="9030106" y="133771"/>
          <a:ext cx="2906690" cy="3488028"/>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5151" rIns="84455" bIns="0" numCol="1" spcCol="1270" anchor="t" anchorCtr="0">
          <a:noAutofit/>
        </a:bodyPr>
        <a:lstStyle/>
        <a:p>
          <a:pPr lvl="0" algn="r" defTabSz="844550">
            <a:lnSpc>
              <a:spcPct val="90000"/>
            </a:lnSpc>
            <a:spcBef>
              <a:spcPct val="0"/>
            </a:spcBef>
            <a:spcAft>
              <a:spcPct val="35000"/>
            </a:spcAft>
          </a:pPr>
          <a:r>
            <a:rPr lang="el-GR" sz="1900" kern="1200" dirty="0" smtClean="0"/>
            <a:t>Αμφίδρομο συμμετρικό μοντέλο</a:t>
          </a:r>
        </a:p>
      </dsp:txBody>
      <dsp:txXfrm rot="16200000">
        <a:off x="7890683" y="1273193"/>
        <a:ext cx="2860183" cy="581338"/>
      </dsp:txXfrm>
    </dsp:sp>
    <dsp:sp modelId="{1F999D51-D71A-463D-94DD-F0507C596AF1}">
      <dsp:nvSpPr>
        <dsp:cNvPr id="0" name=""/>
        <dsp:cNvSpPr/>
      </dsp:nvSpPr>
      <dsp:spPr>
        <a:xfrm rot="5400000">
          <a:off x="8788365" y="2905634"/>
          <a:ext cx="512548" cy="436003"/>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C57AED-6C4C-4690-8DAE-12CC23CA1642}">
      <dsp:nvSpPr>
        <dsp:cNvPr id="0" name=""/>
        <dsp:cNvSpPr/>
      </dsp:nvSpPr>
      <dsp:spPr>
        <a:xfrm>
          <a:off x="9611444" y="133771"/>
          <a:ext cx="2165484" cy="348802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4577" rIns="0" bIns="0" numCol="1" spcCol="1270" anchor="t" anchorCtr="0">
          <a:noAutofit/>
        </a:bodyPr>
        <a:lstStyle/>
        <a:p>
          <a:pPr lvl="0" algn="l" defTabSz="577850">
            <a:lnSpc>
              <a:spcPct val="90000"/>
            </a:lnSpc>
            <a:spcBef>
              <a:spcPct val="0"/>
            </a:spcBef>
            <a:spcAft>
              <a:spcPct val="35000"/>
            </a:spcAft>
          </a:pPr>
          <a:r>
            <a:rPr lang="el-GR" sz="1300" kern="1200" dirty="0" smtClean="0"/>
            <a:t>Σκοπός είναι να επιτευχθεί αμοιβαία κατανόηση ανάμεσα στο κοινό και την επιχείρηση.</a:t>
          </a:r>
        </a:p>
        <a:p>
          <a:pPr lvl="0" algn="l" defTabSz="577850">
            <a:lnSpc>
              <a:spcPct val="90000"/>
            </a:lnSpc>
            <a:spcBef>
              <a:spcPct val="0"/>
            </a:spcBef>
            <a:spcAft>
              <a:spcPct val="35000"/>
            </a:spcAft>
          </a:pPr>
          <a:r>
            <a:rPr lang="el-GR" sz="1300" kern="1200" dirty="0" smtClean="0"/>
            <a:t>Διεξαγωγή έρευνας πριν τα προγράμματα ΔΣ ώστε να διαπιστωθεί ο βαθμός που το κοινό κατανοεί την επιχείρηση και το αντίστροφο.</a:t>
          </a:r>
        </a:p>
        <a:p>
          <a:pPr lvl="0" algn="l" defTabSz="577850">
            <a:lnSpc>
              <a:spcPct val="90000"/>
            </a:lnSpc>
            <a:spcBef>
              <a:spcPct val="0"/>
            </a:spcBef>
            <a:spcAft>
              <a:spcPct val="35000"/>
            </a:spcAft>
          </a:pPr>
          <a:r>
            <a:rPr lang="el-GR" sz="1300" kern="1200" dirty="0" smtClean="0"/>
            <a:t>Σκοπός είναι να γίνει αμοιβαία αλλαγή στις στάσεις και τη συμπεριφορά </a:t>
          </a:r>
        </a:p>
        <a:p>
          <a:pPr lvl="0" algn="l" defTabSz="577850">
            <a:lnSpc>
              <a:spcPct val="90000"/>
            </a:lnSpc>
            <a:spcBef>
              <a:spcPct val="0"/>
            </a:spcBef>
            <a:spcAft>
              <a:spcPct val="35000"/>
            </a:spcAft>
          </a:pPr>
          <a:r>
            <a:rPr lang="el-GR" sz="1300" kern="1200" dirty="0" smtClean="0"/>
            <a:t>Διαχείριση συγκρούσεων</a:t>
          </a:r>
        </a:p>
        <a:p>
          <a:pPr lvl="0" algn="l" defTabSz="577850">
            <a:lnSpc>
              <a:spcPct val="90000"/>
            </a:lnSpc>
            <a:spcBef>
              <a:spcPct val="0"/>
            </a:spcBef>
            <a:spcAft>
              <a:spcPct val="35000"/>
            </a:spcAft>
          </a:pPr>
          <a:endParaRPr lang="el-GR" sz="1300" kern="1200" dirty="0" smtClean="0"/>
        </a:p>
        <a:p>
          <a:pPr lvl="0" algn="l" defTabSz="577850">
            <a:lnSpc>
              <a:spcPct val="90000"/>
            </a:lnSpc>
            <a:spcBef>
              <a:spcPct val="0"/>
            </a:spcBef>
            <a:spcAft>
              <a:spcPct val="35000"/>
            </a:spcAft>
          </a:pPr>
          <a:endParaRPr lang="el-GR" sz="1300" kern="1200" dirty="0" smtClean="0"/>
        </a:p>
      </dsp:txBody>
      <dsp:txXfrm>
        <a:off x="9611444" y="133771"/>
        <a:ext cx="2165484" cy="348802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3/10/2020</a:t>
            </a:fld>
            <a:endParaRPr lang="en-US" dirty="0"/>
          </a:p>
        </p:txBody>
      </p:sp>
      <p:sp>
        <p:nvSpPr>
          <p:cNvPr id="4" name="Footer Placeholder 3">
            <a:extLst>
              <a:ext uri="{FF2B5EF4-FFF2-40B4-BE49-F238E27FC236}">
                <a16:creationId xmlns:a16="http://schemas.microsoft.com/office/drawing/2014/main" xmlns=""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3/10/2020</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734D747-9380-41EE-9946-EC9EC0CA5D1E}" type="slidenum">
              <a:rPr lang="en-US" noProof="0" smtClean="0"/>
              <a:t>5</a:t>
            </a:fld>
            <a:endParaRPr lang="en-US" noProof="0" dirty="0"/>
          </a:p>
        </p:txBody>
      </p:sp>
    </p:spTree>
    <p:extLst>
      <p:ext uri="{BB962C8B-B14F-4D97-AF65-F5344CB8AC3E}">
        <p14:creationId xmlns:p14="http://schemas.microsoft.com/office/powerpoint/2010/main" val="3068279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xmlns=""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xmlns=""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xmlns=""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xmlns=""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xmlns=""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xmlns=""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xmlns=""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xmlns=""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xmlns=""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xmlns=""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xmlns=""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xmlns=""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xmlns=""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xmlns=""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xmlns=""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l-GR" noProof="0" smtClean="0"/>
              <a:t>Στυλ κύριου υπότιτλου</a:t>
            </a:r>
            <a:endParaRPr lang="en-US" noProof="0"/>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Δύο περιεχόμενα">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xmlns=""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a:p>
        </p:txBody>
      </p:sp>
      <p:sp>
        <p:nvSpPr>
          <p:cNvPr id="21" name="Content Placeholder 3">
            <a:extLst>
              <a:ext uri="{FF2B5EF4-FFF2-40B4-BE49-F238E27FC236}">
                <a16:creationId xmlns:a16="http://schemas.microsoft.com/office/drawing/2014/main" xmlns=""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xmlns=""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l-GR" noProof="0" smtClean="0"/>
              <a:t>Κάντε κλικ στο εικονίδιο για να προσθέσετε μια εικόνα</a:t>
            </a:r>
            <a:endParaRPr lang="en-US" noProof="0" dirty="0"/>
          </a:p>
        </p:txBody>
      </p:sp>
      <p:sp>
        <p:nvSpPr>
          <p:cNvPr id="21" name="Picture Placeholder 8">
            <a:extLst>
              <a:ext uri="{FF2B5EF4-FFF2-40B4-BE49-F238E27FC236}">
                <a16:creationId xmlns:a16="http://schemas.microsoft.com/office/drawing/2014/main" xmlns=""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l-GR" noProof="0" smtClean="0"/>
              <a:t>Κάντε κλικ στο εικονίδιο για να προσθέσετε μια εικόνα</a:t>
            </a:r>
            <a:endParaRPr lang="en-US" noProof="0" dirty="0"/>
          </a:p>
        </p:txBody>
      </p:sp>
      <p:sp>
        <p:nvSpPr>
          <p:cNvPr id="22" name="Picture Placeholder 8">
            <a:extLst>
              <a:ext uri="{FF2B5EF4-FFF2-40B4-BE49-F238E27FC236}">
                <a16:creationId xmlns:a16="http://schemas.microsoft.com/office/drawing/2014/main" xmlns=""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l-GR" noProof="0" smtClean="0"/>
              <a:t>Κάντε κλικ στο εικονίδιο για να προσθέσετε μια εικόνα</a:t>
            </a:r>
            <a:endParaRPr lang="en-US" noProof="0" dirty="0"/>
          </a:p>
        </p:txBody>
      </p:sp>
      <p:sp>
        <p:nvSpPr>
          <p:cNvPr id="23" name="Picture Placeholder 8">
            <a:extLst>
              <a:ext uri="{FF2B5EF4-FFF2-40B4-BE49-F238E27FC236}">
                <a16:creationId xmlns:a16="http://schemas.microsoft.com/office/drawing/2014/main" xmlns=""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l-GR" noProof="0" smtClean="0"/>
              <a:t>Κάντε κλικ στο εικονίδιο για να προσθέσετε μια εικόνα</a:t>
            </a:r>
            <a:endParaRPr lang="en-US" noProof="0" dirty="0"/>
          </a:p>
        </p:txBody>
      </p:sp>
      <p:sp>
        <p:nvSpPr>
          <p:cNvPr id="24" name="Picture Placeholder 8">
            <a:extLst>
              <a:ext uri="{FF2B5EF4-FFF2-40B4-BE49-F238E27FC236}">
                <a16:creationId xmlns:a16="http://schemas.microsoft.com/office/drawing/2014/main" xmlns=""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l-GR" noProof="0" smtClean="0"/>
              <a:t>Κάντε κλικ στο εικονίδιο για να προσθέσετε μια εικόνα</a:t>
            </a:r>
            <a:endParaRPr lang="en-US" noProof="0" dirty="0"/>
          </a:p>
        </p:txBody>
      </p:sp>
      <p:sp>
        <p:nvSpPr>
          <p:cNvPr id="26" name="Text Placeholder 22">
            <a:extLst>
              <a:ext uri="{FF2B5EF4-FFF2-40B4-BE49-F238E27FC236}">
                <a16:creationId xmlns:a16="http://schemas.microsoft.com/office/drawing/2014/main" xmlns=""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p:txBody>
      </p:sp>
      <p:sp>
        <p:nvSpPr>
          <p:cNvPr id="27" name="Text Placeholder 22">
            <a:extLst>
              <a:ext uri="{FF2B5EF4-FFF2-40B4-BE49-F238E27FC236}">
                <a16:creationId xmlns:a16="http://schemas.microsoft.com/office/drawing/2014/main" xmlns=""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p:txBody>
      </p:sp>
      <p:sp>
        <p:nvSpPr>
          <p:cNvPr id="28" name="Text Placeholder 22">
            <a:extLst>
              <a:ext uri="{FF2B5EF4-FFF2-40B4-BE49-F238E27FC236}">
                <a16:creationId xmlns:a16="http://schemas.microsoft.com/office/drawing/2014/main" xmlns=""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p:txBody>
      </p:sp>
      <p:sp>
        <p:nvSpPr>
          <p:cNvPr id="29" name="Text Placeholder 22">
            <a:extLst>
              <a:ext uri="{FF2B5EF4-FFF2-40B4-BE49-F238E27FC236}">
                <a16:creationId xmlns:a16="http://schemas.microsoft.com/office/drawing/2014/main" xmlns=""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p:txBody>
      </p:sp>
      <p:sp>
        <p:nvSpPr>
          <p:cNvPr id="30" name="Text Placeholder 22">
            <a:extLst>
              <a:ext uri="{FF2B5EF4-FFF2-40B4-BE49-F238E27FC236}">
                <a16:creationId xmlns:a16="http://schemas.microsoft.com/office/drawing/2014/main" xmlns=""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p:txBody>
      </p:sp>
      <p:cxnSp>
        <p:nvCxnSpPr>
          <p:cNvPr id="7" name="Straight Connector 6">
            <a:extLst>
              <a:ext uri="{FF2B5EF4-FFF2-40B4-BE49-F238E27FC236}">
                <a16:creationId xmlns:a16="http://schemas.microsoft.com/office/drawing/2014/main" xmlns=""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xmlns=""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p:txBody>
      </p: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xmlns=""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xmlns=""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p:txBody>
      </p:sp>
      <p:sp>
        <p:nvSpPr>
          <p:cNvPr id="37" name="Text Placeholder 22">
            <a:extLst>
              <a:ext uri="{FF2B5EF4-FFF2-40B4-BE49-F238E27FC236}">
                <a16:creationId xmlns:a16="http://schemas.microsoft.com/office/drawing/2014/main" xmlns=""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xmlns=""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p:txBody>
      </p: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xmlns=""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xmlns=""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noProof="0" smtClean="0"/>
              <a:t>Κάντε κλικ στο εικονίδιο για να προσθέσετε μια εικόνα</a:t>
            </a:r>
            <a:endParaRPr lang="en-US" noProof="0" dirty="0"/>
          </a:p>
        </p:txBody>
      </p:sp>
      <p:sp>
        <p:nvSpPr>
          <p:cNvPr id="21" name="Text Placeholder 3">
            <a:extLst>
              <a:ext uri="{FF2B5EF4-FFF2-40B4-BE49-F238E27FC236}">
                <a16:creationId xmlns:a16="http://schemas.microsoft.com/office/drawing/2014/main" xmlns=""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noProof="0" smtClean="0"/>
              <a:t>Στυλ υποδείγματος κειμένου</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xmlns=""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noProof="0" smtClean="0"/>
              <a:t>Στυλ υποδείγματος κειμένου</a:t>
            </a:r>
          </a:p>
        </p:txBody>
      </p:sp>
      <p:sp>
        <p:nvSpPr>
          <p:cNvPr id="22" name="Content Placeholder 2">
            <a:extLst>
              <a:ext uri="{FF2B5EF4-FFF2-40B4-BE49-F238E27FC236}">
                <a16:creationId xmlns:a16="http://schemas.microsoft.com/office/drawing/2014/main" xmlns=""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Κενή">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xmlns=""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xmlns=""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xmlns=""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xmlns=""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xmlns=""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xmlns=""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xmlns=""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xmlns=""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xmlns=""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xmlns=""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xmlns=""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xmlns=""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xmlns=""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xmlns=""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xmlns=""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xmlns=""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xmlns=""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xmlns=""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xmlns=""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xmlns=""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xmlns=""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xmlns=""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xmlns=""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xmlns=""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xmlns=""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xmlns=""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xmlns=""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xmlns=""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xmlns=""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xmlns=""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xmlns=""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xmlns=""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xmlns=""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xmlns=""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xmlns=""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xmlns=""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xmlns=""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l-GR" noProof="0" smtClean="0"/>
              <a:t>Στυλ υποδείγματος κειμένου</a:t>
            </a:r>
          </a:p>
        </p:txBody>
      </p:sp>
      <p:sp>
        <p:nvSpPr>
          <p:cNvPr id="22" name="Slide Number Placeholder 4">
            <a:extLst>
              <a:ext uri="{FF2B5EF4-FFF2-40B4-BE49-F238E27FC236}">
                <a16:creationId xmlns:a16="http://schemas.microsoft.com/office/drawing/2014/main" xmlns=""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xmlns=""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xmlns=""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xmlns=""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xmlns=""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xmlns=""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xmlns=""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xmlns=""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xmlns=""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xmlns=""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xmlns=""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xmlns=""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xmlns=""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xmlns=""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xmlns=""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xmlns=""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l-GR" noProof="0" smtClean="0"/>
              <a:t>Στυλ υποδείγματος κειμένου</a:t>
            </a:r>
          </a:p>
        </p:txBody>
      </p:sp>
      <p:sp>
        <p:nvSpPr>
          <p:cNvPr id="35" name="Slide Number Placeholder 4">
            <a:extLst>
              <a:ext uri="{FF2B5EF4-FFF2-40B4-BE49-F238E27FC236}">
                <a16:creationId xmlns:a16="http://schemas.microsoft.com/office/drawing/2014/main" xmlns=""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xmlns=""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xmlns=""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xmlns=""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xmlns=""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xmlns=""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xmlns=""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xmlns=""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xmlns=""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xmlns=""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Μόνο τίτλος">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xmlns=""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l-GR" noProof="0" smtClean="0"/>
              <a:t>Στυλ υποδείγματος κειμένου</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xmlns=""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Σύγκριση">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l-GR" noProof="0" smtClean="0"/>
              <a:t>Στυλ κύριου τίτλου</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xmlns=""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noProof="0" smtClean="0"/>
              <a:t>Στυλ υποδείγματος κειμένου</a:t>
            </a:r>
          </a:p>
        </p:txBody>
      </p:sp>
      <p:sp>
        <p:nvSpPr>
          <p:cNvPr id="26" name="Text Placeholder 4">
            <a:extLst>
              <a:ext uri="{FF2B5EF4-FFF2-40B4-BE49-F238E27FC236}">
                <a16:creationId xmlns:a16="http://schemas.microsoft.com/office/drawing/2014/main" xmlns=""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noProof="0" smtClean="0"/>
              <a:t>Στυλ υποδείγματος κειμένου</a:t>
            </a:r>
          </a:p>
        </p:txBody>
      </p:sp>
      <p:sp>
        <p:nvSpPr>
          <p:cNvPr id="27" name="Content Placeholder 3">
            <a:extLst>
              <a:ext uri="{FF2B5EF4-FFF2-40B4-BE49-F238E27FC236}">
                <a16:creationId xmlns:a16="http://schemas.microsoft.com/office/drawing/2014/main" xmlns=""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a:p>
        </p:txBody>
      </p:sp>
      <p:sp>
        <p:nvSpPr>
          <p:cNvPr id="28" name="Content Placeholder 5">
            <a:extLst>
              <a:ext uri="{FF2B5EF4-FFF2-40B4-BE49-F238E27FC236}">
                <a16:creationId xmlns:a16="http://schemas.microsoft.com/office/drawing/2014/main" xmlns=""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l-GR" noProof="0" smtClean="0"/>
              <a:t>Στυλ κύριου τίτλου</a:t>
            </a:r>
            <a:endParaRPr lang="en-US" noProof="0"/>
          </a:p>
        </p:txBody>
      </p:sp>
      <p:sp>
        <p:nvSpPr>
          <p:cNvPr id="3" name="Text Placeholder 2">
            <a:extLst>
              <a:ext uri="{FF2B5EF4-FFF2-40B4-BE49-F238E27FC236}">
                <a16:creationId xmlns:a16="http://schemas.microsoft.com/office/drawing/2014/main" xmlns=""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a:p>
        </p:txBody>
      </p:sp>
      <p:sp>
        <p:nvSpPr>
          <p:cNvPr id="6" name="Slide Number Placeholder 5">
            <a:extLst>
              <a:ext uri="{FF2B5EF4-FFF2-40B4-BE49-F238E27FC236}">
                <a16:creationId xmlns:a16="http://schemas.microsoft.com/office/drawing/2014/main" xmlns=""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xmlns="" id="{7CDDDB7D-9189-9548-A2B9-81DC62C3C1A3}"/>
              </a:ext>
            </a:extLst>
          </p:cNvPr>
          <p:cNvSpPr/>
          <p:nvPr/>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xmlns="" id="{096D8877-6B4A-4540-8927-767DD7401718}"/>
              </a:ext>
            </a:extLst>
          </p:cNvPr>
          <p:cNvSpPr/>
          <p:nvPr/>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xmlns="" id="{5AF2E123-FE0F-8541-8E36-5030C450AA7E}"/>
              </a:ext>
            </a:extLst>
          </p:cNvPr>
          <p:cNvSpPr/>
          <p:nvPr/>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xmlns="" id="{E5519D99-3B68-924A-9CD0-14B911711CA8}"/>
              </a:ext>
            </a:extLst>
          </p:cNvPr>
          <p:cNvSpPr/>
          <p:nvPr/>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xmlns="" id="{A09E21A9-FBEF-144C-A152-FE484F3C55C1}"/>
              </a:ext>
            </a:extLst>
          </p:cNvPr>
          <p:cNvSpPr/>
          <p:nvPr/>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xmlns="" id="{70C7F2CB-A8CE-1545-A08D-93592C4BAEEA}"/>
              </a:ext>
            </a:extLst>
          </p:cNvPr>
          <p:cNvSpPr txBox="1">
            <a:spLocks/>
          </p:cNvSpPr>
          <p:nvPr/>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xmlns="" id="{7068FCE4-1B47-3C4B-B091-013120A97D09}"/>
              </a:ext>
            </a:extLst>
          </p:cNvPr>
          <p:cNvGrpSpPr/>
          <p:nvPr/>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xmlns=""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xmlns=""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xmlns="" id="{BE1E08A0-195D-694F-947B-986A76FBB93E}"/>
              </a:ext>
            </a:extLst>
          </p:cNvPr>
          <p:cNvGrpSpPr/>
          <p:nvPr/>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xmlns=""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xmlns=""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xmlns="" id="{A587DEFD-D470-4142-8E0D-A71DDB147C92}"/>
              </a:ext>
            </a:extLst>
          </p:cNvPr>
          <p:cNvSpPr/>
          <p:nvPr/>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xmlns="" id="{7D9BF857-7910-734D-A217-5E3344220AA2}"/>
              </a:ext>
            </a:extLst>
          </p:cNvPr>
          <p:cNvSpPr txBox="1">
            <a:spLocks/>
          </p:cNvSpPr>
          <p:nvPr/>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2BE5BF-9922-45FB-8F3F-4446D40A051B}"/>
              </a:ext>
            </a:extLst>
          </p:cNvPr>
          <p:cNvSpPr>
            <a:spLocks noGrp="1"/>
          </p:cNvSpPr>
          <p:nvPr>
            <p:ph type="ctrTitle"/>
          </p:nvPr>
        </p:nvSpPr>
        <p:spPr/>
        <p:txBody>
          <a:bodyPr/>
          <a:lstStyle/>
          <a:p>
            <a:r>
              <a:rPr lang="el-GR" dirty="0" smtClean="0"/>
              <a:t>Αριστεία στις ΔΣ</a:t>
            </a:r>
            <a:endParaRPr lang="en-US" dirty="0"/>
          </a:p>
        </p:txBody>
      </p:sp>
    </p:spTree>
    <p:extLst>
      <p:ext uri="{BB962C8B-B14F-4D97-AF65-F5344CB8AC3E}">
        <p14:creationId xmlns:p14="http://schemas.microsoft.com/office/powerpoint/2010/main" val="394693459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A4CD37D6-FE32-48E3-A3AD-F07BE6A19FA1}"/>
              </a:ext>
            </a:extLst>
          </p:cNvPr>
          <p:cNvSpPr>
            <a:spLocks noGrp="1"/>
          </p:cNvSpPr>
          <p:nvPr>
            <p:ph type="title"/>
          </p:nvPr>
        </p:nvSpPr>
        <p:spPr>
          <a:xfrm>
            <a:off x="533399" y="3200400"/>
            <a:ext cx="7551057" cy="2859313"/>
          </a:xfrm>
        </p:spPr>
        <p:txBody>
          <a:bodyPr>
            <a:normAutofit fontScale="90000"/>
          </a:bodyPr>
          <a:lstStyle/>
          <a:p>
            <a:r>
              <a:rPr lang="el-GR" dirty="0" smtClean="0"/>
              <a:t>Στο ευρωπαϊκό μοντέλο αριστείας δεν είναι απαραίτητο να υπάρχει ξεχωριστό τμήμα δημοσίων σχέσεων αλλά ούτε και να εφαρμόζεται το αμφίδρομο </a:t>
            </a:r>
            <a:r>
              <a:rPr lang="el-GR" smtClean="0"/>
              <a:t>συμμετρικό μοντέλο. </a:t>
            </a:r>
            <a:r>
              <a:rPr lang="el-GR" dirty="0" smtClean="0"/>
              <a:t/>
            </a:r>
            <a:br>
              <a:rPr lang="el-GR" dirty="0" smtClean="0"/>
            </a:br>
            <a:endParaRPr lang="en-US" dirty="0"/>
          </a:p>
        </p:txBody>
      </p:sp>
      <p:sp>
        <p:nvSpPr>
          <p:cNvPr id="2" name="Slide Number Placeholder 1">
            <a:extLst>
              <a:ext uri="{FF2B5EF4-FFF2-40B4-BE49-F238E27FC236}">
                <a16:creationId xmlns:a16="http://schemas.microsoft.com/office/drawing/2014/main" xmlns="" id="{8EDC7217-2779-44E0-9E6D-3B3879516A1D}"/>
              </a:ext>
            </a:extLst>
          </p:cNvPr>
          <p:cNvSpPr>
            <a:spLocks noGrp="1"/>
          </p:cNvSpPr>
          <p:nvPr>
            <p:ph type="sldNum" sz="quarter" idx="12"/>
          </p:nvPr>
        </p:nvSpPr>
        <p:spPr/>
        <p:txBody>
          <a:bodyPr/>
          <a:lstStyle/>
          <a:p>
            <a:fld id="{C263D6C4-4840-40CC-AC84-17E24B3B7BDE}" type="slidenum">
              <a:rPr lang="en-US" smtClean="0"/>
              <a:pPr/>
              <a:t>10</a:t>
            </a:fld>
            <a:endParaRPr lang="en-US" dirty="0"/>
          </a:p>
        </p:txBody>
      </p:sp>
    </p:spTree>
    <p:extLst>
      <p:ext uri="{BB962C8B-B14F-4D97-AF65-F5344CB8AC3E}">
        <p14:creationId xmlns:p14="http://schemas.microsoft.com/office/powerpoint/2010/main" val="914134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3BD8413-C238-49D7-A4E1-E8FEF1811A0E}"/>
              </a:ext>
            </a:extLst>
          </p:cNvPr>
          <p:cNvSpPr>
            <a:spLocks noGrp="1"/>
          </p:cNvSpPr>
          <p:nvPr>
            <p:ph type="title"/>
          </p:nvPr>
        </p:nvSpPr>
        <p:spPr/>
        <p:txBody>
          <a:bodyPr>
            <a:normAutofit fontScale="90000"/>
          </a:bodyPr>
          <a:lstStyle/>
          <a:p>
            <a:r>
              <a:rPr lang="el-GR" dirty="0" smtClean="0"/>
              <a:t>Μοντέλο </a:t>
            </a:r>
            <a:r>
              <a:rPr lang="en-US" dirty="0" smtClean="0"/>
              <a:t/>
            </a:r>
            <a:br>
              <a:rPr lang="en-US" dirty="0" smtClean="0"/>
            </a:br>
            <a:r>
              <a:rPr lang="en-US" dirty="0" err="1" smtClean="0"/>
              <a:t>Grunig</a:t>
            </a:r>
            <a:r>
              <a:rPr lang="en-US" dirty="0" smtClean="0"/>
              <a:t> et al.1992 </a:t>
            </a:r>
            <a:r>
              <a:rPr lang="el-GR" dirty="0" smtClean="0"/>
              <a:t>και </a:t>
            </a:r>
            <a:r>
              <a:rPr lang="en-US" dirty="0" err="1" smtClean="0"/>
              <a:t>Vercic</a:t>
            </a:r>
            <a:r>
              <a:rPr lang="en-US" dirty="0" smtClean="0"/>
              <a:t> et al. 1996</a:t>
            </a:r>
            <a:endParaRPr lang="en-US" dirty="0"/>
          </a:p>
        </p:txBody>
      </p:sp>
      <p:sp>
        <p:nvSpPr>
          <p:cNvPr id="2" name="Slide Number Placeholder 1">
            <a:extLst>
              <a:ext uri="{FF2B5EF4-FFF2-40B4-BE49-F238E27FC236}">
                <a16:creationId xmlns:a16="http://schemas.microsoft.com/office/drawing/2014/main" xmlns="" id="{0B24BF10-2B55-43AB-9F77-F1A1410384A9}"/>
              </a:ext>
            </a:extLst>
          </p:cNvPr>
          <p:cNvSpPr>
            <a:spLocks noGrp="1"/>
          </p:cNvSpPr>
          <p:nvPr>
            <p:ph type="sldNum" sz="quarter" idx="12"/>
          </p:nvPr>
        </p:nvSpPr>
        <p:spPr/>
        <p:txBody>
          <a:bodyPr/>
          <a:lstStyle/>
          <a:p>
            <a:fld id="{C263D6C4-4840-40CC-AC84-17E24B3B7BDE}" type="slidenum">
              <a:rPr lang="en-US" smtClean="0"/>
              <a:pPr/>
              <a:t>2</a:t>
            </a:fld>
            <a:endParaRPr lang="en-US" dirty="0"/>
          </a:p>
        </p:txBody>
      </p:sp>
    </p:spTree>
    <p:extLst>
      <p:ext uri="{BB962C8B-B14F-4D97-AF65-F5344CB8AC3E}">
        <p14:creationId xmlns:p14="http://schemas.microsoft.com/office/powerpoint/2010/main" val="290279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7875C19A-1AAE-476A-A316-A2CF92D763D3}"/>
              </a:ext>
            </a:extLst>
          </p:cNvPr>
          <p:cNvSpPr>
            <a:spLocks noGrp="1"/>
          </p:cNvSpPr>
          <p:nvPr>
            <p:ph type="title"/>
          </p:nvPr>
        </p:nvSpPr>
        <p:spPr/>
        <p:txBody>
          <a:bodyPr/>
          <a:lstStyle/>
          <a:p>
            <a:r>
              <a:rPr lang="en-US" dirty="0" smtClean="0"/>
              <a:t>Excellence Study</a:t>
            </a:r>
            <a:endParaRPr lang="en-US" dirty="0"/>
          </a:p>
        </p:txBody>
      </p:sp>
      <p:sp>
        <p:nvSpPr>
          <p:cNvPr id="10" name="Text Placeholder 9">
            <a:extLst>
              <a:ext uri="{FF2B5EF4-FFF2-40B4-BE49-F238E27FC236}">
                <a16:creationId xmlns:a16="http://schemas.microsoft.com/office/drawing/2014/main" xmlns="" id="{EF2BC084-E6DB-4DE7-B309-042A85EBA700}"/>
              </a:ext>
            </a:extLst>
          </p:cNvPr>
          <p:cNvSpPr>
            <a:spLocks noGrp="1"/>
          </p:cNvSpPr>
          <p:nvPr>
            <p:ph type="body" sz="quarter" idx="13"/>
          </p:nvPr>
        </p:nvSpPr>
        <p:spPr>
          <a:xfrm>
            <a:off x="1" y="1639900"/>
            <a:ext cx="8026400" cy="4093243"/>
          </a:xfrm>
        </p:spPr>
        <p:txBody>
          <a:bodyPr/>
          <a:lstStyle/>
          <a:p>
            <a:r>
              <a:rPr lang="en-US" sz="2400" dirty="0" smtClean="0"/>
              <a:t>O</a:t>
            </a:r>
            <a:r>
              <a:rPr lang="el-GR" sz="2400" dirty="0" smtClean="0"/>
              <a:t> </a:t>
            </a:r>
            <a:r>
              <a:rPr lang="en-US" sz="2400" dirty="0" err="1" smtClean="0"/>
              <a:t>Grunig</a:t>
            </a:r>
            <a:r>
              <a:rPr lang="en-US" sz="2400" dirty="0" smtClean="0"/>
              <a:t> </a:t>
            </a:r>
            <a:r>
              <a:rPr lang="el-GR" sz="2400" dirty="0" smtClean="0"/>
              <a:t>και οι συνεργάτες του</a:t>
            </a:r>
            <a:r>
              <a:rPr lang="en-US" sz="2400" dirty="0" smtClean="0"/>
              <a:t> (1992)</a:t>
            </a:r>
            <a:r>
              <a:rPr lang="el-GR" sz="2400" dirty="0" smtClean="0"/>
              <a:t> μέσω της έρευνας που έκαναν για την </a:t>
            </a:r>
            <a:r>
              <a:rPr lang="en-US" sz="2400" dirty="0" smtClean="0"/>
              <a:t>IABC </a:t>
            </a:r>
            <a:r>
              <a:rPr lang="en-US" sz="2400" dirty="0"/>
              <a:t>(</a:t>
            </a:r>
            <a:r>
              <a:rPr lang="en-US" sz="2400" dirty="0" smtClean="0"/>
              <a:t>International Association </a:t>
            </a:r>
            <a:r>
              <a:rPr lang="en-US" sz="2400" dirty="0"/>
              <a:t>for </a:t>
            </a:r>
            <a:r>
              <a:rPr lang="en-US" sz="2400" dirty="0" smtClean="0"/>
              <a:t>Business</a:t>
            </a:r>
            <a:r>
              <a:rPr lang="el-GR" sz="2400" dirty="0" smtClean="0"/>
              <a:t> </a:t>
            </a:r>
            <a:r>
              <a:rPr lang="en-US" sz="2400" dirty="0" smtClean="0"/>
              <a:t>Communicators)</a:t>
            </a:r>
            <a:r>
              <a:rPr lang="el-GR" sz="2400" dirty="0" smtClean="0"/>
              <a:t> που αργότερα </a:t>
            </a:r>
            <a:r>
              <a:rPr lang="el-GR" sz="2400" dirty="0" err="1" smtClean="0"/>
              <a:t>επικαιροποιήθηκε</a:t>
            </a:r>
            <a:r>
              <a:rPr lang="el-GR" sz="2400" dirty="0" smtClean="0"/>
              <a:t> από τους </a:t>
            </a:r>
            <a:r>
              <a:rPr lang="en-US" sz="2400" dirty="0" err="1" smtClean="0"/>
              <a:t>Vercic</a:t>
            </a:r>
            <a:r>
              <a:rPr lang="en-US" sz="2400" dirty="0" smtClean="0"/>
              <a:t> et al. (1996) </a:t>
            </a:r>
            <a:r>
              <a:rPr lang="el-GR" sz="2400" dirty="0" smtClean="0"/>
              <a:t>πρότειναν 10 βασικές αρχές που διέπουν τα άριστα – ΚΑΛΥΤΕΡΑ τμήματα δημοσίων σχέσεων</a:t>
            </a:r>
            <a:endParaRPr lang="en-US" sz="2400" dirty="0"/>
          </a:p>
        </p:txBody>
      </p:sp>
      <p:sp>
        <p:nvSpPr>
          <p:cNvPr id="2" name="Slide Number Placeholder 1">
            <a:extLst>
              <a:ext uri="{FF2B5EF4-FFF2-40B4-BE49-F238E27FC236}">
                <a16:creationId xmlns:a16="http://schemas.microsoft.com/office/drawing/2014/main" xmlns="" id="{BE9800F6-D571-48C4-8466-12AA1ADB6599}"/>
              </a:ext>
            </a:extLst>
          </p:cNvPr>
          <p:cNvSpPr>
            <a:spLocks noGrp="1"/>
          </p:cNvSpPr>
          <p:nvPr>
            <p:ph type="sldNum" sz="quarter" idx="12"/>
          </p:nvPr>
        </p:nvSpPr>
        <p:spPr/>
        <p:txBody>
          <a:bodyPr/>
          <a:lstStyle/>
          <a:p>
            <a:fld id="{C263D6C4-4840-40CC-AC84-17E24B3B7BDE}" type="slidenum">
              <a:rPr lang="en-US" smtClean="0"/>
              <a:pPr/>
              <a:t>3</a:t>
            </a:fld>
            <a:endParaRPr lang="en-US" dirty="0"/>
          </a:p>
        </p:txBody>
      </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10 βασικές αρχές</a:t>
            </a:r>
            <a:endParaRPr lang="el-GR" dirty="0"/>
          </a:p>
        </p:txBody>
      </p:sp>
      <p:sp>
        <p:nvSpPr>
          <p:cNvPr id="3" name="Θέση αριθμού διαφάνειας 2"/>
          <p:cNvSpPr>
            <a:spLocks noGrp="1"/>
          </p:cNvSpPr>
          <p:nvPr>
            <p:ph type="sldNum" sz="quarter" idx="12"/>
          </p:nvPr>
        </p:nvSpPr>
        <p:spPr/>
        <p:txBody>
          <a:bodyPr/>
          <a:lstStyle/>
          <a:p>
            <a:fld id="{C263D6C4-4840-40CC-AC84-17E24B3B7BDE}" type="slidenum">
              <a:rPr lang="en-US" noProof="0" smtClean="0"/>
              <a:pPr/>
              <a:t>4</a:t>
            </a:fld>
            <a:endParaRPr lang="en-US" noProof="0" dirty="0"/>
          </a:p>
        </p:txBody>
      </p:sp>
      <p:sp>
        <p:nvSpPr>
          <p:cNvPr id="4" name="Θέση κειμένου 3"/>
          <p:cNvSpPr>
            <a:spLocks noGrp="1"/>
          </p:cNvSpPr>
          <p:nvPr>
            <p:ph type="body" sz="quarter" idx="13"/>
          </p:nvPr>
        </p:nvSpPr>
        <p:spPr>
          <a:xfrm>
            <a:off x="444499" y="1625385"/>
            <a:ext cx="8100787" cy="4093243"/>
          </a:xfrm>
        </p:spPr>
        <p:txBody>
          <a:bodyPr/>
          <a:lstStyle/>
          <a:p>
            <a:pPr marL="342900" indent="-342900">
              <a:buFont typeface="+mj-lt"/>
              <a:buAutoNum type="arabicPeriod"/>
            </a:pPr>
            <a:r>
              <a:rPr lang="el-GR" dirty="0" smtClean="0"/>
              <a:t>Οι δημόσιες σχέσεις συμμετέχουν στο στρατηγικό σχεδιασμό της επιχείρησης.</a:t>
            </a:r>
          </a:p>
          <a:p>
            <a:pPr lvl="1">
              <a:buFont typeface="Wingdings" panose="05000000000000000000" pitchFamily="2" charset="2"/>
              <a:buChar char="Ø"/>
            </a:pPr>
            <a:r>
              <a:rPr lang="el-GR" dirty="0" smtClean="0"/>
              <a:t>Αναπτύσσουν προγράμματα για να επικοινωνήσουν με τα στρατηγικά κοινά (τόσο εσωτερικά όσο και εξωτερικά) που προκαλούν ευκαιρίες και απειλούν την επιβίωση της επιχείρησης.</a:t>
            </a:r>
          </a:p>
          <a:p>
            <a:pPr marL="342900" indent="-342900">
              <a:buFont typeface="+mj-lt"/>
              <a:buAutoNum type="arabicPeriod"/>
            </a:pPr>
            <a:r>
              <a:rPr lang="el-GR" dirty="0" smtClean="0"/>
              <a:t>Ο υπεύθυνος δημοσίων σχέσεων  είναι μέλος της ομάδας που λαμβάνει τις ανώτερες επιχειρησιακές αποφάσεις ή έχει άμεση σχέση αναφοράς με τα ανώτατα στελέχη. (πρέπει να υπάρχει πρόσβαση στα στελέχη που λαμβάνουν τις επιχειρησιακές αποφάσεις)</a:t>
            </a:r>
          </a:p>
          <a:p>
            <a:pPr marL="342900" indent="-342900">
              <a:buFont typeface="+mj-lt"/>
              <a:buAutoNum type="arabicPeriod"/>
            </a:pPr>
            <a:r>
              <a:rPr lang="el-GR" dirty="0" smtClean="0"/>
              <a:t>Οι λειτουργίες των δημοσίων σχέσεων είναι ολοκληρωμένες. Με άλλα λόγια όλες οι επιμέρους λειτουργίες των δημοσίων σχέσεων (π.χ. σχέσεις με ΜΜΕ, σχέσεις με μετόχους, σχέσεις με κοινότητα, σχέσεις με κυβέρνηση, </a:t>
            </a:r>
            <a:r>
              <a:rPr lang="el-GR" dirty="0" err="1" smtClean="0"/>
              <a:t>κ.λπ</a:t>
            </a:r>
            <a:r>
              <a:rPr lang="el-GR" dirty="0" smtClean="0"/>
              <a:t>) ανήκουν στο τμήμα δημοσίων σχέσεων.</a:t>
            </a:r>
          </a:p>
          <a:p>
            <a:pPr marL="342900" indent="-342900">
              <a:buFont typeface="+mj-lt"/>
              <a:buAutoNum type="arabicPeriod"/>
            </a:pPr>
            <a:r>
              <a:rPr lang="el-GR" dirty="0" smtClean="0"/>
              <a:t>Οι δημόσιες σχέσεις είναι ένα Τμήμα μέσα στην επιχείρηση που είναι ανεξάρτητο από τα άλλα τμήματα (π.χ. δεν ανήκει στο Τμήμα Μάρκετινγκ). Με άλλα λόγια δεν αποτελούν απλά υποστηρικτικό εργαλείο άλλων </a:t>
            </a:r>
            <a:r>
              <a:rPr lang="el-GR" dirty="0" err="1" smtClean="0"/>
              <a:t>τμήματων</a:t>
            </a:r>
            <a:r>
              <a:rPr lang="el-GR" dirty="0" smtClean="0"/>
              <a:t>.</a:t>
            </a:r>
          </a:p>
          <a:p>
            <a:pPr marL="342900" indent="-342900">
              <a:buFont typeface="+mj-lt"/>
              <a:buAutoNum type="arabicPeriod"/>
            </a:pPr>
            <a:r>
              <a:rPr lang="el-GR" dirty="0" smtClean="0"/>
              <a:t>Ο υπεύθυνος δημοσίων σχέσεων (διευθυντής ή προϊστάμενος) έχει τα χαρακτηριστικά κυρίως του μάνατζερ και λιγότερο του τεχνικού επικοινωνίας </a:t>
            </a:r>
            <a:r>
              <a:rPr lang="el-GR" dirty="0" smtClean="0">
                <a:sym typeface="Wingdings" panose="05000000000000000000" pitchFamily="2" charset="2"/>
              </a:rPr>
              <a:t> Ώστε να κατευθύνει τα επικοινωνιακά προγράμματα. </a:t>
            </a:r>
            <a:endParaRPr lang="el-GR" dirty="0" smtClean="0"/>
          </a:p>
          <a:p>
            <a:pPr marL="342900" indent="-342900">
              <a:buFont typeface="+mj-lt"/>
              <a:buAutoNum type="arabicPeriod"/>
            </a:pPr>
            <a:endParaRPr lang="el-GR" dirty="0"/>
          </a:p>
        </p:txBody>
      </p:sp>
    </p:spTree>
    <p:extLst>
      <p:ext uri="{BB962C8B-B14F-4D97-AF65-F5344CB8AC3E}">
        <p14:creationId xmlns:p14="http://schemas.microsoft.com/office/powerpoint/2010/main" val="976620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10 βασικές αρχές</a:t>
            </a:r>
            <a:endParaRPr lang="el-GR" dirty="0"/>
          </a:p>
        </p:txBody>
      </p:sp>
      <p:sp>
        <p:nvSpPr>
          <p:cNvPr id="3" name="Θέση αριθμού διαφάνειας 2"/>
          <p:cNvSpPr>
            <a:spLocks noGrp="1"/>
          </p:cNvSpPr>
          <p:nvPr>
            <p:ph type="sldNum" sz="quarter" idx="12"/>
          </p:nvPr>
        </p:nvSpPr>
        <p:spPr/>
        <p:txBody>
          <a:bodyPr/>
          <a:lstStyle/>
          <a:p>
            <a:fld id="{C263D6C4-4840-40CC-AC84-17E24B3B7BDE}" type="slidenum">
              <a:rPr lang="en-US" noProof="0" smtClean="0"/>
              <a:pPr/>
              <a:t>5</a:t>
            </a:fld>
            <a:endParaRPr lang="en-US" noProof="0" dirty="0"/>
          </a:p>
        </p:txBody>
      </p:sp>
      <p:sp>
        <p:nvSpPr>
          <p:cNvPr id="4" name="Θέση κειμένου 3"/>
          <p:cNvSpPr>
            <a:spLocks noGrp="1"/>
          </p:cNvSpPr>
          <p:nvPr>
            <p:ph type="body" sz="quarter" idx="13"/>
          </p:nvPr>
        </p:nvSpPr>
        <p:spPr/>
        <p:txBody>
          <a:bodyPr/>
          <a:lstStyle/>
          <a:p>
            <a:pPr marL="342900" indent="-342900">
              <a:buFont typeface="+mj-lt"/>
              <a:buAutoNum type="arabicPeriod" startAt="6"/>
            </a:pPr>
            <a:r>
              <a:rPr lang="el-GR" dirty="0" smtClean="0"/>
              <a:t>Θα πρέπει να εφαρμόζεται το αμφίδρομο συμμετρικό μοντέλο επικοινωνίας όπου θα διεξάγεται έρευνα, θα χρησιμοποιείται επικοινωνία για τη διαχείριση συγκρούσεων και την κατανόηση των στρατηγικών κοινών.</a:t>
            </a:r>
          </a:p>
          <a:p>
            <a:pPr marL="342900" indent="-342900">
              <a:buFont typeface="+mj-lt"/>
              <a:buAutoNum type="arabicPeriod" startAt="6"/>
            </a:pPr>
            <a:endParaRPr lang="el-GR" dirty="0"/>
          </a:p>
        </p:txBody>
      </p:sp>
      <p:graphicFrame>
        <p:nvGraphicFramePr>
          <p:cNvPr id="5" name="Διάγραμμα 4"/>
          <p:cNvGraphicFramePr/>
          <p:nvPr>
            <p:extLst>
              <p:ext uri="{D42A27DB-BD31-4B8C-83A1-F6EECF244321}">
                <p14:modId xmlns:p14="http://schemas.microsoft.com/office/powerpoint/2010/main" val="2683512624"/>
              </p:ext>
            </p:extLst>
          </p:nvPr>
        </p:nvGraphicFramePr>
        <p:xfrm>
          <a:off x="0" y="3026229"/>
          <a:ext cx="11941629" cy="37555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0484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10 βασικές αρχές</a:t>
            </a:r>
            <a:endParaRPr lang="el-GR" dirty="0"/>
          </a:p>
        </p:txBody>
      </p:sp>
      <p:sp>
        <p:nvSpPr>
          <p:cNvPr id="3" name="Θέση αριθμού διαφάνειας 2"/>
          <p:cNvSpPr>
            <a:spLocks noGrp="1"/>
          </p:cNvSpPr>
          <p:nvPr>
            <p:ph type="sldNum" sz="quarter" idx="12"/>
          </p:nvPr>
        </p:nvSpPr>
        <p:spPr/>
        <p:txBody>
          <a:bodyPr/>
          <a:lstStyle/>
          <a:p>
            <a:fld id="{C263D6C4-4840-40CC-AC84-17E24B3B7BDE}" type="slidenum">
              <a:rPr lang="en-US" noProof="0" smtClean="0"/>
              <a:pPr/>
              <a:t>6</a:t>
            </a:fld>
            <a:endParaRPr lang="en-US" noProof="0" dirty="0"/>
          </a:p>
        </p:txBody>
      </p:sp>
      <p:sp>
        <p:nvSpPr>
          <p:cNvPr id="4" name="Θέση κειμένου 3"/>
          <p:cNvSpPr>
            <a:spLocks noGrp="1"/>
          </p:cNvSpPr>
          <p:nvPr>
            <p:ph type="body" sz="quarter" idx="13"/>
          </p:nvPr>
        </p:nvSpPr>
        <p:spPr>
          <a:xfrm>
            <a:off x="444499" y="1625384"/>
            <a:ext cx="8655958" cy="5091101"/>
          </a:xfrm>
        </p:spPr>
        <p:txBody>
          <a:bodyPr/>
          <a:lstStyle/>
          <a:p>
            <a:r>
              <a:rPr lang="el-GR" dirty="0" smtClean="0"/>
              <a:t>Μοντέλα δημοσίων σχέσεων. Εκτός από τέσσερα μοντέλα σε χώρες όπως στην Ελλάδα, εμφανίζονται επιπρόσθετα δυο μοντέλα</a:t>
            </a:r>
          </a:p>
          <a:p>
            <a:pPr lvl="1"/>
            <a:r>
              <a:rPr lang="en-US" dirty="0" smtClean="0"/>
              <a:t>Personal influence: </a:t>
            </a:r>
            <a:r>
              <a:rPr lang="el-GR" dirty="0" smtClean="0"/>
              <a:t>Τα στελέχη προσπαθούν να δημιουργήσουν σχέσεις αλλά κυρίως φιλίες με τους δημοσιογράφους, πολιτικούς, άτομα με σημαντικές </a:t>
            </a:r>
            <a:r>
              <a:rPr lang="el-GR" dirty="0" err="1" smtClean="0"/>
              <a:t>θέσσεις</a:t>
            </a:r>
            <a:r>
              <a:rPr lang="el-GR" dirty="0" smtClean="0"/>
              <a:t> . </a:t>
            </a:r>
          </a:p>
          <a:p>
            <a:pPr lvl="2"/>
            <a:r>
              <a:rPr lang="el-GR" dirty="0" smtClean="0"/>
              <a:t>Δώρα</a:t>
            </a:r>
          </a:p>
          <a:p>
            <a:pPr lvl="2"/>
            <a:r>
              <a:rPr lang="el-GR" dirty="0" smtClean="0"/>
              <a:t>Γεύματα</a:t>
            </a:r>
          </a:p>
          <a:p>
            <a:pPr lvl="2"/>
            <a:r>
              <a:rPr lang="el-GR" dirty="0" smtClean="0"/>
              <a:t>Κυρίως ασύμμετρο μοντέλο</a:t>
            </a:r>
          </a:p>
          <a:p>
            <a:pPr lvl="2"/>
            <a:endParaRPr lang="el-GR" dirty="0"/>
          </a:p>
          <a:p>
            <a:pPr lvl="2"/>
            <a:endParaRPr lang="el-GR" dirty="0" smtClean="0"/>
          </a:p>
          <a:p>
            <a:pPr lvl="1"/>
            <a:r>
              <a:rPr lang="en-US" dirty="0"/>
              <a:t>C</a:t>
            </a:r>
            <a:r>
              <a:rPr lang="en-US" dirty="0" smtClean="0"/>
              <a:t>ultural interpreter: </a:t>
            </a:r>
            <a:r>
              <a:rPr lang="el-GR" dirty="0" smtClean="0"/>
              <a:t>πολυεθνικές επιχειρήσεις όπου ο Διευθυντής εξαρτάται από άτομα και στελέχη δημοσίων σχέσεων που γνωρίζουν την κουλτούρα και το πολιτικό σύστημα της χώρας. </a:t>
            </a:r>
          </a:p>
        </p:txBody>
      </p:sp>
    </p:spTree>
    <p:extLst>
      <p:ext uri="{BB962C8B-B14F-4D97-AF65-F5344CB8AC3E}">
        <p14:creationId xmlns:p14="http://schemas.microsoft.com/office/powerpoint/2010/main" val="960398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10 βασικές αρχές</a:t>
            </a:r>
            <a:endParaRPr lang="el-GR" dirty="0"/>
          </a:p>
        </p:txBody>
      </p:sp>
      <p:sp>
        <p:nvSpPr>
          <p:cNvPr id="3" name="Θέση αριθμού διαφάνειας 2"/>
          <p:cNvSpPr>
            <a:spLocks noGrp="1"/>
          </p:cNvSpPr>
          <p:nvPr>
            <p:ph type="sldNum" sz="quarter" idx="12"/>
          </p:nvPr>
        </p:nvSpPr>
        <p:spPr/>
        <p:txBody>
          <a:bodyPr/>
          <a:lstStyle/>
          <a:p>
            <a:fld id="{C263D6C4-4840-40CC-AC84-17E24B3B7BDE}" type="slidenum">
              <a:rPr lang="en-US" noProof="0" smtClean="0"/>
              <a:pPr/>
              <a:t>7</a:t>
            </a:fld>
            <a:endParaRPr lang="en-US" noProof="0" dirty="0"/>
          </a:p>
        </p:txBody>
      </p:sp>
      <p:sp>
        <p:nvSpPr>
          <p:cNvPr id="4" name="Θέση κειμένου 3"/>
          <p:cNvSpPr>
            <a:spLocks noGrp="1"/>
          </p:cNvSpPr>
          <p:nvPr>
            <p:ph type="body" sz="quarter" idx="13"/>
          </p:nvPr>
        </p:nvSpPr>
        <p:spPr>
          <a:xfrm>
            <a:off x="444500" y="1625385"/>
            <a:ext cx="8547100" cy="4710101"/>
          </a:xfrm>
        </p:spPr>
        <p:txBody>
          <a:bodyPr/>
          <a:lstStyle/>
          <a:p>
            <a:pPr marL="342900" indent="-342900">
              <a:buFont typeface="+mj-lt"/>
              <a:buAutoNum type="arabicPeriod" startAt="7"/>
            </a:pPr>
            <a:r>
              <a:rPr lang="el-GR" sz="1700" dirty="0" smtClean="0"/>
              <a:t>Συμμετρικό σύστημα εσωτερικής επικοινωνίας. Συνήθως οι επιχειρήσεις με άριστα τμήματα έχουν αποκεντρωμένες δομές και συμμετοχικά συστήματα που δίνουν αυτονομία στους εργαζομένους και τους επιτρέπουν να συμμετέχουν στις επιχειρησιακές αποφάσεις.</a:t>
            </a:r>
          </a:p>
          <a:p>
            <a:pPr marL="342900" indent="-342900">
              <a:buFont typeface="+mj-lt"/>
              <a:buAutoNum type="arabicPeriod" startAt="7"/>
            </a:pPr>
            <a:r>
              <a:rPr lang="el-GR" sz="1700" dirty="0" smtClean="0"/>
              <a:t>Οι υπεύθυνοι δημοσίων σχέσεων έχουν την απαιτούμενη γνώση και εκπαίδευση ώστε να εφαρμόσουν το αμφίδρομο συμμετρικό μοντέλο. (δηλαδή αποφοίτους προγραμμάτων επικοινωνίας και δημοσίων σχέσεων, άτομα που συμμετέχουν σε οργανώσεις δημοσίων σχέσεων και διαβάζουν σχετική βιβλιογραφία και αρθρογραφία.</a:t>
            </a:r>
          </a:p>
          <a:p>
            <a:pPr marL="342900" indent="-342900">
              <a:buFont typeface="+mj-lt"/>
              <a:buAutoNum type="arabicPeriod" startAt="7"/>
            </a:pPr>
            <a:r>
              <a:rPr lang="el-GR" sz="1700" dirty="0" smtClean="0"/>
              <a:t>Η διαφορετικότητα ενσωματώνεται σε όλους τους ρόλους. Τα άριστα τμήματα δημοσίων σχέσεων απαρτίζονται</a:t>
            </a:r>
            <a:r>
              <a:rPr lang="el-GR" sz="1700" dirty="0"/>
              <a:t> </a:t>
            </a:r>
            <a:r>
              <a:rPr lang="el-GR" sz="1700" dirty="0" smtClean="0"/>
              <a:t>τόσο από άνδρες όσο και από γυναίκες, από άτομα διαφόρων εθνικοτήτων, και κουλτούρας. </a:t>
            </a:r>
          </a:p>
          <a:p>
            <a:pPr marL="342900" indent="-342900">
              <a:buFont typeface="+mj-lt"/>
              <a:buAutoNum type="arabicPeriod" startAt="7"/>
            </a:pPr>
            <a:r>
              <a:rPr lang="el-GR" sz="1700" dirty="0" smtClean="0"/>
              <a:t>Τα τμήματα διακατέχονται από ηθική και κοινωνική ευθύνη. Ευαίσθητα στελέχη σε ηθικά  και κοινωνικά ζητήματα. Ειδικότερα αυτή η αρχή εμφανίζεται όταν υπάρχει πίεση από ομάδες ακτιβιστών. </a:t>
            </a:r>
          </a:p>
          <a:p>
            <a:pPr marL="342900" indent="-342900">
              <a:buFont typeface="+mj-lt"/>
              <a:buAutoNum type="arabicPeriod" startAt="7"/>
            </a:pPr>
            <a:endParaRPr lang="el-GR" sz="1700" dirty="0"/>
          </a:p>
        </p:txBody>
      </p:sp>
    </p:spTree>
    <p:extLst>
      <p:ext uri="{BB962C8B-B14F-4D97-AF65-F5344CB8AC3E}">
        <p14:creationId xmlns:p14="http://schemas.microsoft.com/office/powerpoint/2010/main" val="259756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D179B88-D43C-4A31-9A52-3498E9430782}"/>
              </a:ext>
            </a:extLst>
          </p:cNvPr>
          <p:cNvSpPr>
            <a:spLocks noGrp="1"/>
          </p:cNvSpPr>
          <p:nvPr>
            <p:ph type="title"/>
          </p:nvPr>
        </p:nvSpPr>
        <p:spPr>
          <a:xfrm>
            <a:off x="168076" y="2906485"/>
            <a:ext cx="9770582" cy="859055"/>
          </a:xfrm>
        </p:spPr>
        <p:txBody>
          <a:bodyPr>
            <a:normAutofit fontScale="90000"/>
          </a:bodyPr>
          <a:lstStyle/>
          <a:p>
            <a:r>
              <a:rPr lang="el-GR" dirty="0" smtClean="0"/>
              <a:t>Ευρωπαϊκό Μοντέλο Αριστείας</a:t>
            </a:r>
            <a:endParaRPr lang="en-US" dirty="0"/>
          </a:p>
        </p:txBody>
      </p:sp>
      <p:sp>
        <p:nvSpPr>
          <p:cNvPr id="5" name="Text Placeholder 4">
            <a:extLst>
              <a:ext uri="{FF2B5EF4-FFF2-40B4-BE49-F238E27FC236}">
                <a16:creationId xmlns:a16="http://schemas.microsoft.com/office/drawing/2014/main" xmlns="" id="{DCDDBE65-9AB1-4989-AF86-726591A6A128}"/>
              </a:ext>
            </a:extLst>
          </p:cNvPr>
          <p:cNvSpPr>
            <a:spLocks noGrp="1"/>
          </p:cNvSpPr>
          <p:nvPr>
            <p:ph type="body" idx="1"/>
          </p:nvPr>
        </p:nvSpPr>
        <p:spPr/>
        <p:txBody>
          <a:bodyPr/>
          <a:lstStyle/>
          <a:p>
            <a:r>
              <a:rPr lang="en-US" dirty="0" err="1" smtClean="0"/>
              <a:t>Vercic</a:t>
            </a:r>
            <a:r>
              <a:rPr lang="en-US" dirty="0" smtClean="0"/>
              <a:t> and </a:t>
            </a:r>
            <a:r>
              <a:rPr lang="en-US" dirty="0" err="1" smtClean="0"/>
              <a:t>Zerfass</a:t>
            </a:r>
            <a:r>
              <a:rPr lang="en-US" dirty="0" smtClean="0"/>
              <a:t> (2016)</a:t>
            </a:r>
            <a:endParaRPr lang="en-US" dirty="0"/>
          </a:p>
        </p:txBody>
      </p:sp>
      <p:sp>
        <p:nvSpPr>
          <p:cNvPr id="2" name="Slide Number Placeholder 1">
            <a:extLst>
              <a:ext uri="{FF2B5EF4-FFF2-40B4-BE49-F238E27FC236}">
                <a16:creationId xmlns:a16="http://schemas.microsoft.com/office/drawing/2014/main" xmlns="" id="{8B065C75-272B-4BB5-BA23-D80E8654D621}"/>
              </a:ext>
            </a:extLst>
          </p:cNvPr>
          <p:cNvSpPr>
            <a:spLocks noGrp="1"/>
          </p:cNvSpPr>
          <p:nvPr>
            <p:ph type="sldNum" sz="quarter" idx="12"/>
          </p:nvPr>
        </p:nvSpPr>
        <p:spPr/>
        <p:txBody>
          <a:bodyPr/>
          <a:lstStyle/>
          <a:p>
            <a:fld id="{C263D6C4-4840-40CC-AC84-17E24B3B7BDE}" type="slidenum">
              <a:rPr lang="en-US" smtClean="0"/>
              <a:pPr/>
              <a:t>8</a:t>
            </a:fld>
            <a:endParaRPr lang="en-US" dirty="0"/>
          </a:p>
        </p:txBody>
      </p:sp>
    </p:spTree>
    <p:extLst>
      <p:ext uri="{BB962C8B-B14F-4D97-AF65-F5344CB8AC3E}">
        <p14:creationId xmlns:p14="http://schemas.microsoft.com/office/powerpoint/2010/main" val="70982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6</a:t>
            </a:r>
            <a:r>
              <a:rPr lang="el-GR" dirty="0" smtClean="0"/>
              <a:t> βασικά χαρακτηριστικά</a:t>
            </a:r>
            <a:endParaRPr lang="el-GR" dirty="0"/>
          </a:p>
        </p:txBody>
      </p:sp>
      <p:sp>
        <p:nvSpPr>
          <p:cNvPr id="3" name="Θέση αριθμού διαφάνειας 2"/>
          <p:cNvSpPr>
            <a:spLocks noGrp="1"/>
          </p:cNvSpPr>
          <p:nvPr>
            <p:ph type="sldNum" sz="quarter" idx="12"/>
          </p:nvPr>
        </p:nvSpPr>
        <p:spPr/>
        <p:txBody>
          <a:bodyPr/>
          <a:lstStyle/>
          <a:p>
            <a:fld id="{C263D6C4-4840-40CC-AC84-17E24B3B7BDE}" type="slidenum">
              <a:rPr lang="en-US" noProof="0" smtClean="0"/>
              <a:pPr/>
              <a:t>9</a:t>
            </a:fld>
            <a:endParaRPr lang="en-US" noProof="0" dirty="0"/>
          </a:p>
        </p:txBody>
      </p:sp>
      <p:sp>
        <p:nvSpPr>
          <p:cNvPr id="4" name="Θέση κειμένου 3"/>
          <p:cNvSpPr>
            <a:spLocks noGrp="1"/>
          </p:cNvSpPr>
          <p:nvPr>
            <p:ph type="body" sz="quarter" idx="13"/>
          </p:nvPr>
        </p:nvSpPr>
        <p:spPr>
          <a:xfrm>
            <a:off x="183243" y="1168185"/>
            <a:ext cx="9015186" cy="5493872"/>
          </a:xfrm>
        </p:spPr>
        <p:txBody>
          <a:bodyPr/>
          <a:lstStyle/>
          <a:p>
            <a:pPr marL="342900" indent="-342900">
              <a:buFont typeface="+mj-lt"/>
              <a:buAutoNum type="arabicPeriod"/>
            </a:pPr>
            <a:r>
              <a:rPr lang="el-GR" sz="1700" dirty="0" smtClean="0"/>
              <a:t>Στελέχωση: Τα άριστα τμήματα είναι στελεχωμένα από έμπειρα στελέχη που βρίσκονται σε ανώτερα ιεραρχικά επίπεδα και τα οποία έχουν περισσότερο στρατηγικούς ρόλους και όχι τόσο λειτουργικούς και συμβουλευτικούς. Τα στελέχη επίσης είναι περισσότερο προσανατολισμένα στην επίτευξη των επιχειρησιακών στόχων και της στρατηγικής.</a:t>
            </a:r>
          </a:p>
          <a:p>
            <a:pPr marL="342900" indent="-342900">
              <a:buFont typeface="+mj-lt"/>
              <a:buAutoNum type="arabicPeriod"/>
            </a:pPr>
            <a:r>
              <a:rPr lang="el-GR" sz="1700" dirty="0" smtClean="0"/>
              <a:t>Ευθυγράμμιση: Στα άριστα τμήματα ο προϊστάμενος δημοσίων σχέσεων είναι συνήθως μέλος του διοικητικού συμβουλίου ή έχει άμεσα σχέση αναφοράς με τον </a:t>
            </a:r>
            <a:r>
              <a:rPr lang="en-US" sz="1700" dirty="0" smtClean="0"/>
              <a:t>CEO</a:t>
            </a:r>
            <a:r>
              <a:rPr lang="el-GR" sz="1700" dirty="0" smtClean="0"/>
              <a:t> ή το ανώτερο στέλεχος της επιχείρησης.</a:t>
            </a:r>
          </a:p>
          <a:p>
            <a:pPr marL="342900" indent="-342900">
              <a:buFont typeface="+mj-lt"/>
              <a:buAutoNum type="arabicPeriod"/>
            </a:pPr>
            <a:r>
              <a:rPr lang="el-GR" sz="1700" dirty="0" smtClean="0"/>
              <a:t>Συνεργασία: Τα άριστα τμήματα ΔΣ συνήθως συνεργάζονται με άλλα τμήματα μέσα στην επιχείρηση (μάρκετινγκ, προσωπικού, κλπ) αλλά και με τα ανώτατα στελέχη. Ολοκλήρωση μέσω συνεργασιών.</a:t>
            </a:r>
          </a:p>
          <a:p>
            <a:pPr marL="342900" indent="-342900">
              <a:buFont typeface="+mj-lt"/>
              <a:buAutoNum type="arabicPeriod"/>
            </a:pPr>
            <a:r>
              <a:rPr lang="el-GR" sz="1700" dirty="0" smtClean="0"/>
              <a:t>Ακρόαση: Τα τμήματα επικοινωνίας είναι περισσότερο ανοιχτά στις ομάδες ενδιαφερομένων και λειτουργούν σαν τα αυτιά και τα μάτια της επιχείρησης. Έχουν αναπτύξει τεχνικές και δομές για να «ακούν» αλλά και να αποκρίνονται πιο συχνά. </a:t>
            </a:r>
          </a:p>
          <a:p>
            <a:pPr marL="342900" indent="-342900">
              <a:buFont typeface="+mj-lt"/>
              <a:buAutoNum type="arabicPeriod"/>
            </a:pPr>
            <a:r>
              <a:rPr lang="el-GR" sz="1700" dirty="0" smtClean="0"/>
              <a:t>Μέτρηση: Τα άριστα τμήματα εφαρμόζουν έρευνα για να παρακολουθούν το περιβάλλον και τις ομάδες ενδιαφερομένων, να αξιολογούν τις ενέργειες δημοσίων σχέσεων (όχι μόνο τους στόχους αποτελέσματος αλλά και τους στόχους ενημέρωσης, στάσης, και συμπεριφοράς).  </a:t>
            </a:r>
          </a:p>
          <a:p>
            <a:pPr marL="342900" indent="-342900">
              <a:buFont typeface="+mj-lt"/>
              <a:buAutoNum type="arabicPeriod"/>
            </a:pPr>
            <a:r>
              <a:rPr lang="el-GR" sz="1700" dirty="0" smtClean="0"/>
              <a:t>Στρατηγικές: Τα άριστα τμήματα προετοιμάζουν επικοινωνιακές στρατηγικές, στρατηγικές μηνυμάτων. Εφαρμόζουν προγράμματα δημοσίων σχέσεων και επικοινωνίας.</a:t>
            </a:r>
            <a:endParaRPr lang="el-GR" sz="1700" dirty="0"/>
          </a:p>
        </p:txBody>
      </p:sp>
    </p:spTree>
    <p:extLst>
      <p:ext uri="{BB962C8B-B14F-4D97-AF65-F5344CB8AC3E}">
        <p14:creationId xmlns:p14="http://schemas.microsoft.com/office/powerpoint/2010/main" val="859186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f66687569">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757914-1161-4661-9696-421FD6935CDD}">
  <ds:schemaRefs>
    <ds:schemaRef ds:uri="http://purl.org/dc/dcmitype/"/>
    <ds:schemaRef ds:uri="http://schemas.microsoft.com/office/2006/metadata/properties"/>
    <ds:schemaRef ds:uri="71af3243-3dd4-4a8d-8c0d-dd76da1f02a5"/>
    <ds:schemaRef ds:uri="16c05727-aa75-4e4a-9b5f-8a80a1165891"/>
    <ds:schemaRef ds:uri="http://www.w3.org/XML/1998/namespace"/>
    <ds:schemaRef ds:uri="http://purl.org/dc/elements/1.1/"/>
    <ds:schemaRef ds:uri="http://schemas.microsoft.com/office/2006/documentManagement/types"/>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3.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tf66687569</Template>
  <TotalTime>0</TotalTime>
  <Words>917</Words>
  <Application>Microsoft Office PowerPoint</Application>
  <PresentationFormat>Προσαρμογή</PresentationFormat>
  <Paragraphs>65</Paragraphs>
  <Slides>10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tf66687569</vt:lpstr>
      <vt:lpstr>Αριστεία στις ΔΣ</vt:lpstr>
      <vt:lpstr>Μοντέλο  Grunig et al.1992 και Vercic et al. 1996</vt:lpstr>
      <vt:lpstr>Excellence Study</vt:lpstr>
      <vt:lpstr>10 βασικές αρχές</vt:lpstr>
      <vt:lpstr>10 βασικές αρχές</vt:lpstr>
      <vt:lpstr>10 βασικές αρχές</vt:lpstr>
      <vt:lpstr>10 βασικές αρχές</vt:lpstr>
      <vt:lpstr>Ευρωπαϊκό Μοντέλο Αριστείας</vt:lpstr>
      <vt:lpstr>6 βασικά χαρακτηριστικά</vt:lpstr>
      <vt:lpstr>Στο ευρωπαϊκό μοντέλο αριστείας δεν είναι απαραίτητο να υπάρχει ξεχωριστό τμήμα δημοσίων σχέσεων αλλά ούτε και να εφαρμόζεται το αμφίδρομο συμμετρικό μοντέλο.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2020-03-10T09:06:13Z</dcterms:created>
  <dcterms:modified xsi:type="dcterms:W3CDTF">2020-03-10T13:47:16Z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