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3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1F00"/>
    <a:srgbClr val="1B311F"/>
    <a:srgbClr val="422C16"/>
    <a:srgbClr val="0C788E"/>
    <a:srgbClr val="006666"/>
    <a:srgbClr val="0099CC"/>
    <a:srgbClr val="66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8" d="100"/>
          <a:sy n="78" d="100"/>
        </p:scale>
        <p:origin x="15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6F0C41-ED5D-40B7-8F16-BB5D428C8DD2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0"/>
          <p:cNvSpPr>
            <a:spLocks noGrp="1" noChangeArrowheads="1"/>
          </p:cNvSpPr>
          <p:nvPr>
            <p:ph type="ctrTitle"/>
          </p:nvPr>
        </p:nvSpPr>
        <p:spPr>
          <a:xfrm>
            <a:off x="5005388" y="693738"/>
            <a:ext cx="3814762" cy="574675"/>
          </a:xfrm>
        </p:spPr>
        <p:txBody>
          <a:bodyPr/>
          <a:lstStyle/>
          <a:p>
            <a:pPr algn="r" eaLnBrk="1" hangingPunct="1"/>
            <a:r>
              <a:rPr lang="el-GR" sz="2800" b="1" dirty="0">
                <a:solidFill>
                  <a:schemeClr val="tx1"/>
                </a:solidFill>
              </a:rPr>
              <a:t>Διάλεξη 8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2051" name="Rectangle 170"/>
          <p:cNvSpPr txBox="1">
            <a:spLocks noChangeArrowheads="1"/>
          </p:cNvSpPr>
          <p:nvPr/>
        </p:nvSpPr>
        <p:spPr bwMode="auto">
          <a:xfrm>
            <a:off x="3924300" y="1303338"/>
            <a:ext cx="4864100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endParaRPr lang="es-E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Global Marketing </a:t>
            </a:r>
            <a:r>
              <a:rPr lang="en-US" dirty="0"/>
              <a:t>VERSUS Think Global Act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McDonalds</a:t>
            </a:r>
          </a:p>
          <a:p>
            <a:pPr lvl="0"/>
            <a:r>
              <a:rPr lang="el-GR" dirty="0"/>
              <a:t>Προσφορά ενός συνόλου τυποποιημένων προϊόντων που έχουν την ίδια γεύση είτε τα εστιατόρια βρίσκονται στη Σιγκαπούρη, είτε στην Ισπανία, είτε στην Αμερική.</a:t>
            </a:r>
            <a:endParaRPr lang="en-US" dirty="0"/>
          </a:p>
          <a:p>
            <a:r>
              <a:rPr lang="el-GR" dirty="0"/>
              <a:t>Προσφέρει ένα βασικό μενού: </a:t>
            </a:r>
            <a:r>
              <a:rPr lang="en-US" dirty="0" err="1"/>
              <a:t>Humburger</a:t>
            </a:r>
            <a:r>
              <a:rPr lang="en-US" dirty="0"/>
              <a:t> </a:t>
            </a:r>
            <a:r>
              <a:rPr lang="el-GR" dirty="0"/>
              <a:t>ή σάντουιτς + πατάτες  + αναψυκτικό (κυρίως </a:t>
            </a:r>
            <a:r>
              <a:rPr lang="en-US" dirty="0"/>
              <a:t>Coca Cola</a:t>
            </a:r>
            <a:r>
              <a:rPr lang="el-GR" dirty="0"/>
              <a:t>).</a:t>
            </a:r>
            <a:endParaRPr lang="en-US" dirty="0"/>
          </a:p>
          <a:p>
            <a:pPr lvl="0"/>
            <a:r>
              <a:rPr lang="el-GR" dirty="0"/>
              <a:t>Προωθεί το </a:t>
            </a:r>
            <a:r>
              <a:rPr lang="en-US" dirty="0"/>
              <a:t>Big Mac </a:t>
            </a:r>
            <a:endParaRPr lang="el-GR" dirty="0"/>
          </a:p>
          <a:p>
            <a:endParaRPr lang="el-GR" dirty="0"/>
          </a:p>
          <a:p>
            <a:pPr lvl="0"/>
            <a:endParaRPr lang="el-GR" dirty="0"/>
          </a:p>
          <a:p>
            <a:endParaRPr lang="el-GR" dirty="0"/>
          </a:p>
        </p:txBody>
      </p:sp>
      <p:pic>
        <p:nvPicPr>
          <p:cNvPr id="33794" name="irc_mi" descr="http://mcd-portal-prod-backend.s3-eu-west-1.amazonaws.com/images/products/squeeze/big_mac_sq_0_16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172075"/>
            <a:ext cx="35433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Marketing VERSUS </a:t>
            </a:r>
            <a:r>
              <a:rPr lang="en-US" b="1" dirty="0"/>
              <a:t>Think Global Act Local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l-GR" dirty="0"/>
              <a:t>Η προσαρμογή στις τοπικές αγορές είναι απαραίτητη λόγω των διαφορετικών καταναλωτικών προτιμήσεων, συνηθειών, νόμων, και εθίμων που επικρατούν σε διάφορες χώρες. </a:t>
            </a:r>
            <a:endParaRPr lang="en-US" dirty="0"/>
          </a:p>
          <a:p>
            <a:pPr lvl="0">
              <a:buNone/>
            </a:pPr>
            <a:endParaRPr lang="en-US" dirty="0"/>
          </a:p>
          <a:p>
            <a:r>
              <a:rPr lang="en-US" dirty="0"/>
              <a:t>T</a:t>
            </a:r>
            <a:r>
              <a:rPr lang="el-GR" dirty="0"/>
              <a:t>α έθιμα και οι θρησκευτικοί νόμοι επηρεάζουν το μείγμα του προϊόντος:</a:t>
            </a:r>
            <a:endParaRPr lang="en-US" dirty="0"/>
          </a:p>
          <a:p>
            <a:pPr lvl="1"/>
            <a:r>
              <a:rPr lang="el-GR" dirty="0"/>
              <a:t>Στο Ισραήλ το </a:t>
            </a:r>
            <a:r>
              <a:rPr lang="en-US" dirty="0" err="1"/>
              <a:t>BigMac</a:t>
            </a:r>
            <a:r>
              <a:rPr lang="en-US" dirty="0"/>
              <a:t> </a:t>
            </a:r>
            <a:r>
              <a:rPr lang="el-GR" dirty="0"/>
              <a:t>προσφέρεται χωρίς τυρί.</a:t>
            </a:r>
          </a:p>
          <a:p>
            <a:pPr lvl="1"/>
            <a:r>
              <a:rPr lang="el-GR" dirty="0"/>
              <a:t>Στην Ινδία, το </a:t>
            </a:r>
            <a:r>
              <a:rPr lang="en-US" dirty="0" err="1"/>
              <a:t>BigMac</a:t>
            </a:r>
            <a:r>
              <a:rPr lang="en-US" dirty="0"/>
              <a:t> </a:t>
            </a:r>
            <a:r>
              <a:rPr lang="el-GR" dirty="0"/>
              <a:t>το έχουν ονομάσει </a:t>
            </a:r>
            <a:r>
              <a:rPr lang="en-US" dirty="0"/>
              <a:t>Maharaja Mac </a:t>
            </a:r>
            <a:r>
              <a:rPr lang="el-GR" dirty="0"/>
              <a:t>και το μπιφτέκι είναι από αρνί καθώς στην Ινδία δεν τρώνε μοσχάρι.</a:t>
            </a:r>
          </a:p>
          <a:p>
            <a:pPr lvl="1"/>
            <a:r>
              <a:rPr lang="el-GR" dirty="0"/>
              <a:t>Στη Μαλαισία και στη Σιγκαπούρη τα </a:t>
            </a:r>
            <a:r>
              <a:rPr lang="en-US" dirty="0"/>
              <a:t>McDonalds </a:t>
            </a:r>
            <a:r>
              <a:rPr lang="el-GR" dirty="0"/>
              <a:t>ελέγχθηκαν πολλές φορές από Μουσουλμανικούς φορείς σχετικά με το αν όντως δεν προσφέρουν χοιρινό. Ο έλεγχος ήταν επιτυχής και έτσι τα </a:t>
            </a:r>
            <a:r>
              <a:rPr lang="en-US" dirty="0"/>
              <a:t>McDonalds </a:t>
            </a:r>
            <a:r>
              <a:rPr lang="el-GR" dirty="0"/>
              <a:t>πιστοποιήθηκαν ως </a:t>
            </a:r>
            <a:r>
              <a:rPr lang="en-US" dirty="0" err="1"/>
              <a:t>halal</a:t>
            </a:r>
            <a:r>
              <a:rPr lang="en-US" dirty="0"/>
              <a:t> </a:t>
            </a:r>
            <a:r>
              <a:rPr lang="el-GR" dirty="0"/>
              <a:t>“αποδεκτά”.</a:t>
            </a:r>
          </a:p>
          <a:p>
            <a:pPr lvl="1"/>
            <a:r>
              <a:rPr lang="el-GR" dirty="0"/>
              <a:t>Στη Γερμανία προσφέρεται και μπύρα αλλά και </a:t>
            </a:r>
            <a:r>
              <a:rPr lang="en-US" dirty="0" err="1"/>
              <a:t>McCroissants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Στην Τουρκία προσφέρεται και </a:t>
            </a:r>
            <a:r>
              <a:rPr lang="el-GR" dirty="0" err="1"/>
              <a:t>Αιράνι</a:t>
            </a:r>
            <a:r>
              <a:rPr lang="el-GR" dirty="0"/>
              <a:t>.</a:t>
            </a:r>
            <a:endParaRPr lang="el-GR" sz="1800" dirty="0"/>
          </a:p>
          <a:p>
            <a:pPr lvl="1"/>
            <a:r>
              <a:rPr lang="el-GR" dirty="0"/>
              <a:t>Στην Ιταλία προσφέρεται </a:t>
            </a:r>
            <a:r>
              <a:rPr lang="en-US" dirty="0"/>
              <a:t>Espresso.</a:t>
            </a:r>
            <a:endParaRPr lang="el-GR" sz="1800" dirty="0"/>
          </a:p>
          <a:p>
            <a:pPr lvl="1"/>
            <a:endParaRPr lang="el-GR" dirty="0"/>
          </a:p>
          <a:p>
            <a:pPr lvl="0"/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Marketing VERSUS </a:t>
            </a:r>
            <a:r>
              <a:rPr lang="en-US" b="1" dirty="0"/>
              <a:t>Think Global Act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52186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l-GR" sz="3200" dirty="0"/>
              <a:t>Τιμή ανάλογα με τις ανάγκες της αγοράς.</a:t>
            </a:r>
            <a:endParaRPr lang="el-GR" sz="2000" dirty="0"/>
          </a:p>
          <a:p>
            <a:pPr lvl="0"/>
            <a:r>
              <a:rPr lang="el-GR" sz="3200" dirty="0"/>
              <a:t>Διαφορετικές τιμές για διαφορετικές χώρες</a:t>
            </a:r>
            <a:r>
              <a:rPr lang="el-GR" sz="3200" u="sng" dirty="0"/>
              <a:t> (υψηλότερη τιμή στο Ηνωμένο Βασίλειο). Για το </a:t>
            </a:r>
            <a:r>
              <a:rPr lang="en-US" sz="3200" u="sng" dirty="0" err="1"/>
              <a:t>BigMac</a:t>
            </a:r>
            <a:r>
              <a:rPr lang="en-US" sz="3200" u="sng" dirty="0"/>
              <a:t>:</a:t>
            </a:r>
            <a:endParaRPr lang="el-GR" sz="2000" dirty="0"/>
          </a:p>
          <a:p>
            <a:pPr lvl="1"/>
            <a:r>
              <a:rPr lang="el-GR" sz="2800" u="sng" dirty="0"/>
              <a:t>Αυστραλία 0,87</a:t>
            </a:r>
            <a:endParaRPr lang="el-GR" sz="1800" dirty="0"/>
          </a:p>
          <a:p>
            <a:pPr lvl="1"/>
            <a:r>
              <a:rPr lang="en-US" sz="2800" u="sng" dirty="0"/>
              <a:t>USA </a:t>
            </a:r>
            <a:r>
              <a:rPr lang="el-GR" sz="2800" u="sng" dirty="0"/>
              <a:t>1.13</a:t>
            </a:r>
            <a:endParaRPr lang="el-GR" sz="1800" dirty="0"/>
          </a:p>
          <a:p>
            <a:pPr lvl="1"/>
            <a:r>
              <a:rPr lang="el-GR" sz="2800" u="sng" dirty="0"/>
              <a:t>Δανία 1.80</a:t>
            </a:r>
            <a:endParaRPr lang="el-GR" sz="1800" dirty="0"/>
          </a:p>
          <a:p>
            <a:pPr lvl="1"/>
            <a:r>
              <a:rPr lang="el-GR" sz="2800" u="sng" dirty="0"/>
              <a:t>Ηνωμένο Βασίλειο 1.81</a:t>
            </a:r>
            <a:endParaRPr lang="el-GR" sz="1800" dirty="0"/>
          </a:p>
          <a:p>
            <a:pPr lvl="1"/>
            <a:r>
              <a:rPr lang="el-GR" sz="2800" u="sng" dirty="0"/>
              <a:t>Τουρκία 1.25</a:t>
            </a:r>
            <a:endParaRPr lang="el-GR" sz="1800" dirty="0"/>
          </a:p>
          <a:p>
            <a:pPr lvl="0"/>
            <a:r>
              <a:rPr lang="el-GR" sz="3200" dirty="0"/>
              <a:t>Η επιλογή κατάλληλης στρατηγικής τιμολόγησης:</a:t>
            </a:r>
            <a:endParaRPr lang="el-GR" sz="2000" dirty="0"/>
          </a:p>
          <a:p>
            <a:pPr lvl="1"/>
            <a:r>
              <a:rPr lang="el-GR" sz="2800" dirty="0"/>
              <a:t>Βάσει ζήτησης από καταναλωτές και αντιλήψεών τους. Πχ. στις ΗΠΑ ένα </a:t>
            </a:r>
            <a:r>
              <a:rPr lang="en-US" sz="2800" dirty="0" err="1"/>
              <a:t>BigMac</a:t>
            </a:r>
            <a:r>
              <a:rPr lang="en-US" sz="2800" dirty="0"/>
              <a:t> </a:t>
            </a:r>
            <a:r>
              <a:rPr lang="el-GR" sz="2800" dirty="0"/>
              <a:t>με πατάτες κοστίζει όσο κερδίζει ένας υπάλληλος γραφείου στο </a:t>
            </a:r>
            <a:r>
              <a:rPr lang="en-US" sz="2800" dirty="0"/>
              <a:t>Chicago </a:t>
            </a:r>
            <a:r>
              <a:rPr lang="el-GR" sz="2800" dirty="0"/>
              <a:t>για 14 λεπτά. </a:t>
            </a:r>
            <a:endParaRPr lang="el-GR" sz="1800" dirty="0"/>
          </a:p>
          <a:p>
            <a:pPr lvl="1"/>
            <a:r>
              <a:rPr lang="el-GR" sz="2800" dirty="0"/>
              <a:t>Σε άλλες περιοχές ένα γεύμα μπορεί να θεωρείται πολυτέλεια πχ. στη Νιγηρία ένα γεύμα ισοδυναμεί με 11 ώρες και 23 εργασίας.</a:t>
            </a:r>
            <a:endParaRPr lang="el-GR" sz="1800" dirty="0"/>
          </a:p>
          <a:p>
            <a:pPr lvl="1"/>
            <a:r>
              <a:rPr lang="el-GR" sz="2800" dirty="0"/>
              <a:t>Η επιλογή της στρατηγικής τιμολόγησης γίνεται και βάσει των τιμών του ανταγωνιστή.</a:t>
            </a:r>
            <a:endParaRPr lang="el-GR" sz="1800" dirty="0"/>
          </a:p>
          <a:p>
            <a:pPr lvl="2"/>
            <a:r>
              <a:rPr lang="el-GR" dirty="0"/>
              <a:t>Στο Νέο Δελχί στην Ινδία τα </a:t>
            </a:r>
            <a:r>
              <a:rPr lang="en-US" dirty="0"/>
              <a:t>McDonalds </a:t>
            </a:r>
            <a:r>
              <a:rPr lang="el-GR" dirty="0"/>
              <a:t>έθεσαν τις τιμές τους βάσει των τιμών του βασικού ανταγωνιστή (τοπική αλυσίδα εστιατορίων.</a:t>
            </a:r>
            <a:r>
              <a:rPr lang="el-GR" u="sng" dirty="0"/>
              <a:t> Τιμολόγηση βάσει αποδεκτής τιμής. </a:t>
            </a:r>
            <a:endParaRPr lang="el-GR" sz="16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Marketing VERSUS </a:t>
            </a:r>
            <a:r>
              <a:rPr lang="en-US" b="1" dirty="0"/>
              <a:t>Think Global Act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dirty="0"/>
              <a:t>Τηλεοπτική Διαφήμιση. Έντονες διαφημιστικές καμπάνιες π.χ. σε Αγγλία, ΗΠΑ.</a:t>
            </a:r>
          </a:p>
          <a:p>
            <a:pPr lvl="0"/>
            <a:r>
              <a:rPr lang="el-GR" dirty="0"/>
              <a:t>Έντυπη Διαφήμιση. </a:t>
            </a:r>
            <a:endParaRPr lang="en-US" dirty="0"/>
          </a:p>
          <a:p>
            <a:pPr lvl="1"/>
            <a:r>
              <a:rPr lang="el-GR" dirty="0"/>
              <a:t>Στην Κίνα, οι καταναλωτές δε δίνουν ιδιαίτερη έμφαση στις τηλεοπτικές διαφημίσεις καθώς κατά τη διάρκεια του διαφημιστικού διαλείμματος κάνουν </a:t>
            </a:r>
            <a:r>
              <a:rPr lang="en-US" dirty="0"/>
              <a:t>zapping</a:t>
            </a:r>
            <a:r>
              <a:rPr lang="el-GR" dirty="0"/>
              <a:t>. Επομένως, στην Κίνα η έμφαση δίνεται σε περιοδικά και εφημερίδες.</a:t>
            </a:r>
            <a:endParaRPr lang="en-US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Marketing VERSUS </a:t>
            </a:r>
            <a:r>
              <a:rPr lang="en-US" b="1" dirty="0"/>
              <a:t>Think Global Act Local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l-GR" sz="3200" dirty="0"/>
              <a:t>Δημόσιες Σχέσεις ανάλογα με τη χώρα. Π.χ.  στο Πεκίνο η </a:t>
            </a:r>
            <a:r>
              <a:rPr lang="en-US" sz="3200" dirty="0"/>
              <a:t>McDonalds </a:t>
            </a:r>
            <a:r>
              <a:rPr lang="el-GR" sz="3200" dirty="0"/>
              <a:t>εστιάζει στις δημόσιες σχέσεις σε αντίθεση με τις ΗΠΑ.</a:t>
            </a:r>
            <a:endParaRPr lang="el-GR" sz="2000" dirty="0"/>
          </a:p>
          <a:p>
            <a:pPr lvl="1"/>
            <a:r>
              <a:rPr lang="el-GR" sz="2800" dirty="0"/>
              <a:t>Στο Πεκίνο </a:t>
            </a:r>
          </a:p>
          <a:p>
            <a:pPr lvl="2"/>
            <a:r>
              <a:rPr lang="el-GR" dirty="0"/>
              <a:t>1-2 υπάλληλοι δημοσίων σχέσεων είναι διαθέσιμοι για να απαντήσουν στα σχόλια των πελατών.</a:t>
            </a:r>
            <a:endParaRPr lang="el-GR" sz="1600" dirty="0"/>
          </a:p>
          <a:p>
            <a:pPr lvl="2"/>
            <a:r>
              <a:rPr lang="el-GR" dirty="0"/>
              <a:t>Κάθε εστιατόριο έχει 5-10 γυναίκες υπαλλήλους που φροντίζουν τα παιδιά και μιλούν με τους γονείς.</a:t>
            </a:r>
            <a:endParaRPr lang="el-GR" sz="1600" dirty="0"/>
          </a:p>
          <a:p>
            <a:pPr lvl="1"/>
            <a:r>
              <a:rPr lang="el-GR" sz="2800" dirty="0"/>
              <a:t>Στ</a:t>
            </a:r>
            <a:r>
              <a:rPr lang="en-US" sz="2800" dirty="0"/>
              <a:t>is </a:t>
            </a:r>
            <a:r>
              <a:rPr lang="el-GR" sz="2800" dirty="0"/>
              <a:t>ΗΠΑ στόχος είναι να φάνε και να φύγουν.</a:t>
            </a:r>
            <a:endParaRPr lang="el-GR" sz="1800" dirty="0"/>
          </a:p>
          <a:p>
            <a:pPr lvl="2"/>
            <a:r>
              <a:rPr lang="el-GR" dirty="0"/>
              <a:t>Συνεργασία με τη </a:t>
            </a:r>
            <a:r>
              <a:rPr lang="en-US" dirty="0"/>
              <a:t>Walt Disney</a:t>
            </a:r>
            <a:r>
              <a:rPr lang="el-GR" dirty="0"/>
              <a:t>. Παγκόσμια στρατηγική, </a:t>
            </a:r>
            <a:r>
              <a:rPr lang="en-US" dirty="0"/>
              <a:t>happy meals </a:t>
            </a:r>
            <a:r>
              <a:rPr lang="el-GR" dirty="0"/>
              <a:t>με δώρα ήρωες π.χ. </a:t>
            </a:r>
            <a:r>
              <a:rPr lang="en-US" dirty="0"/>
              <a:t>Toy Story</a:t>
            </a:r>
            <a:r>
              <a:rPr lang="el-GR" dirty="0"/>
              <a:t>.</a:t>
            </a:r>
            <a:endParaRPr lang="el-GR" sz="1600" dirty="0"/>
          </a:p>
          <a:p>
            <a:pPr lvl="2"/>
            <a:r>
              <a:rPr lang="el-GR" dirty="0"/>
              <a:t>Αθλητικές Χορηγίες σε Ολυμπιακούς αγώνες, αγώνες ποδοσφαίρου, ΝΒΑ.</a:t>
            </a:r>
            <a:endParaRPr lang="el-GR" sz="16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Κοινωνικές ομάδες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Επιδράσεις των διαφόρων κοινωνικών ομάδων στους καταναλωτές.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Ομάδα: τουλάχιστον δυο άτομα, με κάποιο κοινό χαρακτηριστικό, αίσθημα σχετικότητας και αλληλεπίδρασης.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ομάδων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Πρωτεύουσες/δευτερεύουσες: </a:t>
            </a:r>
          </a:p>
          <a:p>
            <a:pPr lvl="1"/>
            <a:r>
              <a:rPr lang="el-GR" dirty="0"/>
              <a:t>Πρωτεύουσες: τακτική αλληλεπίδραση</a:t>
            </a:r>
          </a:p>
          <a:p>
            <a:pPr lvl="1"/>
            <a:r>
              <a:rPr lang="el-GR" dirty="0"/>
              <a:t>Δευτερεύουσες: περιστασιακή αλληλεπίδραση</a:t>
            </a:r>
          </a:p>
          <a:p>
            <a:r>
              <a:rPr lang="el-GR" dirty="0"/>
              <a:t>Επίσημες/Ανεπίσημες: </a:t>
            </a:r>
          </a:p>
          <a:p>
            <a:pPr lvl="1"/>
            <a:r>
              <a:rPr lang="el-GR" dirty="0"/>
              <a:t>Επίσημες: ρόλοι και δομή είναι ξεκάθαρα ορισμένοι.</a:t>
            </a:r>
          </a:p>
          <a:p>
            <a:pPr lvl="1"/>
            <a:r>
              <a:rPr lang="el-GR" dirty="0"/>
              <a:t>Ανεπίσημες: χαλαρές ομάδες (π.χ. παρέες φίλων) </a:t>
            </a:r>
            <a:r>
              <a:rPr lang="el-GR" dirty="0">
                <a:sym typeface="Wingdings" pitchFamily="2" charset="2"/>
              </a:rPr>
              <a:t> πιο σημαντικές για </a:t>
            </a:r>
            <a:r>
              <a:rPr lang="el-GR" dirty="0" err="1">
                <a:sym typeface="Wingdings" pitchFamily="2" charset="2"/>
              </a:rPr>
              <a:t>μαρκετερς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ομάδων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Μικρές/Μεγάλες</a:t>
            </a:r>
          </a:p>
          <a:p>
            <a:r>
              <a:rPr lang="el-GR" dirty="0"/>
              <a:t>Ομάδες για ψώνια</a:t>
            </a:r>
          </a:p>
          <a:p>
            <a:r>
              <a:rPr lang="el-GR" dirty="0"/>
              <a:t>Ομάδες φιλίας</a:t>
            </a:r>
          </a:p>
          <a:p>
            <a:r>
              <a:rPr lang="el-GR" dirty="0"/>
              <a:t>Οικογένεια</a:t>
            </a:r>
          </a:p>
          <a:p>
            <a:r>
              <a:rPr lang="el-GR" dirty="0"/>
              <a:t>Ομάδες εργασίας</a:t>
            </a:r>
          </a:p>
          <a:p>
            <a:r>
              <a:rPr lang="el-GR" dirty="0"/>
              <a:t>Εικονικές ομάδες ή κοινότητες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Ομάδες αναφοράς (</a:t>
            </a:r>
            <a:r>
              <a:rPr lang="en-US" dirty="0"/>
              <a:t>reference groups)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Ομάδες που χρησιμοποιούν οι καταναλωτές ως σημεία αναφοράς όταν πρόκειται να πάρουν μια αγοραστική απόφαση.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971600" y="3933056"/>
          <a:ext cx="7200800" cy="269059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2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8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809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Ομάδα</a:t>
                      </a:r>
                      <a:r>
                        <a:rPr lang="el-GR" baseline="0" dirty="0"/>
                        <a:t> στην οποία ο καταναλωτής είναι μέλος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Ομάδα στην οποία ο καταναλωτής δεν είναι</a:t>
                      </a:r>
                      <a:r>
                        <a:rPr lang="el-GR" baseline="0" dirty="0"/>
                        <a:t> μέλος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r>
                        <a:rPr lang="el-GR" dirty="0"/>
                        <a:t>Θετική επίδραση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Ομάδα</a:t>
                      </a:r>
                      <a:r>
                        <a:rPr lang="el-GR" baseline="0" dirty="0"/>
                        <a:t> Επαφής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Ομάδα Φιλοδοξίας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r>
                        <a:rPr lang="el-GR" dirty="0"/>
                        <a:t>Αρνητική</a:t>
                      </a:r>
                      <a:r>
                        <a:rPr lang="el-GR" baseline="0" dirty="0"/>
                        <a:t> επίδραση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Ομάδα αποκήρυξης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Ομάδα Αποφυγής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Ομάδες αναφοράς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Ο βαθμός επίδρασης των ομάδων εξαρτάται από παράγοντες:</a:t>
            </a:r>
          </a:p>
          <a:p>
            <a:pPr lvl="1"/>
            <a:r>
              <a:rPr lang="el-GR" dirty="0"/>
              <a:t>Χαρακτηριστικά προϊόντος</a:t>
            </a:r>
          </a:p>
          <a:p>
            <a:pPr lvl="2"/>
            <a:r>
              <a:rPr lang="el-GR" dirty="0"/>
              <a:t>Προϊόντα μόδας</a:t>
            </a:r>
          </a:p>
          <a:p>
            <a:pPr lvl="2"/>
            <a:r>
              <a:rPr lang="el-GR" dirty="0"/>
              <a:t>Προϊόντα </a:t>
            </a:r>
            <a:r>
              <a:rPr lang="en-US" dirty="0"/>
              <a:t>status</a:t>
            </a:r>
            <a:endParaRPr lang="el-GR" dirty="0"/>
          </a:p>
          <a:p>
            <a:pPr lvl="2"/>
            <a:r>
              <a:rPr lang="el-GR" dirty="0"/>
              <a:t>Προϊόντα πολυτελείας</a:t>
            </a:r>
          </a:p>
          <a:p>
            <a:pPr lvl="2"/>
            <a:r>
              <a:rPr lang="el-GR" dirty="0"/>
              <a:t>Απλά προϊόντα με εύκολη δοκιμή (χαμηλή επίδραση ομάδα)</a:t>
            </a:r>
          </a:p>
          <a:p>
            <a:pPr lvl="2"/>
            <a:r>
              <a:rPr lang="el-GR" dirty="0"/>
              <a:t>Προϊόντα ανάγκης (χαμηλή επίδραση)</a:t>
            </a:r>
          </a:p>
          <a:p>
            <a:pPr lvl="1"/>
            <a:r>
              <a:rPr lang="el-GR" dirty="0"/>
              <a:t>Χαρακτηριστικά καταναλωτή</a:t>
            </a:r>
          </a:p>
          <a:p>
            <a:pPr lvl="2"/>
            <a:r>
              <a:rPr lang="el-GR" dirty="0"/>
              <a:t>Ελάχιστη γνώση για το προϊόν (μεγάλη επίδραση ομάδας)</a:t>
            </a:r>
          </a:p>
          <a:p>
            <a:pPr lvl="2"/>
            <a:r>
              <a:rPr lang="el-GR" dirty="0"/>
              <a:t>Ευαισθησία σε κανονιστικές επιδράσεις που δέχεται από άλλους καταναλωτές</a:t>
            </a:r>
          </a:p>
          <a:p>
            <a:pPr lvl="2"/>
            <a:r>
              <a:rPr lang="el-GR" dirty="0"/>
              <a:t>Ευαισθησία στις διαπροσωπικές αλληλεπιδράσεις</a:t>
            </a:r>
          </a:p>
          <a:p>
            <a:pPr lvl="2"/>
            <a:r>
              <a:rPr lang="el-GR" dirty="0"/>
              <a:t>Προσήλωση σε ομάδα αναφοράς</a:t>
            </a:r>
          </a:p>
          <a:p>
            <a:pPr lvl="1"/>
            <a:r>
              <a:rPr lang="el-GR" dirty="0"/>
              <a:t>Περιστάσεις χρήσης</a:t>
            </a:r>
          </a:p>
          <a:p>
            <a:pPr lvl="2"/>
            <a:r>
              <a:rPr lang="el-GR" dirty="0"/>
              <a:t>Εμφανής χρήση του προϊόντος (</a:t>
            </a:r>
            <a:r>
              <a:rPr lang="en-US" dirty="0" err="1"/>
              <a:t>conspiciousness</a:t>
            </a:r>
            <a:r>
              <a:rPr lang="en-US" dirty="0"/>
              <a:t>) </a:t>
            </a:r>
            <a:r>
              <a:rPr lang="el-GR" dirty="0"/>
              <a:t>από άλλους</a:t>
            </a:r>
          </a:p>
          <a:p>
            <a:pPr lvl="2"/>
            <a:r>
              <a:rPr lang="el-GR" dirty="0"/>
              <a:t>Προϊόντα που καταναλώνονται </a:t>
            </a:r>
            <a:r>
              <a:rPr lang="el-GR" dirty="0" err="1"/>
              <a:t>κατ’ιδίαν</a:t>
            </a:r>
            <a:r>
              <a:rPr lang="el-GR" dirty="0"/>
              <a:t> (π.χ. στο σπίτι)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/>
          <a:lstStyle/>
          <a:p>
            <a:pPr eaLnBrk="1" hangingPunct="1"/>
            <a:r>
              <a:rPr lang="el-GR" b="1" dirty="0">
                <a:solidFill>
                  <a:schemeClr val="tx1"/>
                </a:solidFill>
              </a:rPr>
              <a:t>Κουλτούρα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14563"/>
            <a:ext cx="8229600" cy="4094162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Αξίες και συμπεριφορές που μαθαίνουμε και οι οποίες είναι αποδεκτές από την κοινωνία, ενώ αυξάνουν την πιθανότητα επιβίωσης της κοινωνίας.</a:t>
            </a:r>
          </a:p>
          <a:p>
            <a:pPr eaLnBrk="1" hangingPunct="1">
              <a:defRPr/>
            </a:pP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Πολιτιστικές αξίες, πεποιθήσεις, ήθη και έθιμα, τεχνολογία, ιδεολογία, γλώσσα, θρησκείες, τέχνες, γνώσεις, προϊόντα, κ.α.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el-GR" sz="3200" dirty="0"/>
              <a:t>Κοινότητες Μάρκας (</a:t>
            </a:r>
            <a:r>
              <a:rPr lang="en-US" sz="3200" dirty="0"/>
              <a:t>Brand Communities)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Ομάδες καταναλωτών  οι οποίες βασίζονται σε ένα δομημένο σύνολο σχέσεων ανάμεσα σε θαυμαστές/λάτρεις μιας συγκεκριμένης μάρκας.</a:t>
            </a:r>
          </a:p>
          <a:p>
            <a:r>
              <a:rPr lang="el-GR" dirty="0"/>
              <a:t>Επηρεάζουν τις αντιλήψεις των μελών</a:t>
            </a:r>
          </a:p>
          <a:p>
            <a:r>
              <a:rPr lang="el-GR" dirty="0"/>
              <a:t>Διαχέουν γρήγορα πληροφορίες σχετικά με</a:t>
            </a:r>
          </a:p>
          <a:p>
            <a:pPr lvl="1"/>
            <a:r>
              <a:rPr lang="el-GR" dirty="0"/>
              <a:t>αξιολογήσεις νέων </a:t>
            </a:r>
            <a:r>
              <a:rPr lang="el-GR" dirty="0" err="1"/>
              <a:t>προϊοντικών</a:t>
            </a:r>
            <a:r>
              <a:rPr lang="el-GR" dirty="0"/>
              <a:t> προσφορών από άλλους καταναλωτές</a:t>
            </a:r>
          </a:p>
          <a:p>
            <a:pPr lvl="1"/>
            <a:r>
              <a:rPr lang="el-GR" dirty="0"/>
              <a:t>Ενέργειες ανταγωνιστικών μαρκών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399032"/>
          </a:xfrm>
        </p:spPr>
        <p:txBody>
          <a:bodyPr/>
          <a:lstStyle/>
          <a:p>
            <a:r>
              <a:rPr lang="el-GR" dirty="0"/>
              <a:t>Κοινότητα Μάρκας: </a:t>
            </a:r>
            <a:br>
              <a:rPr lang="en-US" dirty="0"/>
            </a:br>
            <a:r>
              <a:rPr lang="en-US" dirty="0"/>
              <a:t>Harley Owners Group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εταιρεία κατευθύνει τους νέους αγοραστές της </a:t>
            </a:r>
            <a:r>
              <a:rPr lang="en-US" dirty="0"/>
              <a:t>Harley </a:t>
            </a:r>
          </a:p>
          <a:p>
            <a:pPr>
              <a:buNone/>
            </a:pPr>
            <a:endParaRPr lang="el-GR" dirty="0"/>
          </a:p>
          <a:p>
            <a:pPr lvl="1"/>
            <a:r>
              <a:rPr lang="el-GR" dirty="0"/>
              <a:t>να γίνουν μέλη της κοινότητας</a:t>
            </a:r>
          </a:p>
          <a:p>
            <a:pPr lvl="1"/>
            <a:r>
              <a:rPr lang="el-GR" dirty="0"/>
              <a:t>Να συμμετέχουν σε ποικίλα </a:t>
            </a:r>
            <a:r>
              <a:rPr lang="en-US" dirty="0"/>
              <a:t>events</a:t>
            </a:r>
          </a:p>
          <a:p>
            <a:pPr lvl="1"/>
            <a:r>
              <a:rPr lang="el-GR" dirty="0"/>
              <a:t>Συνεδριάσεις της κοινότητας</a:t>
            </a:r>
            <a:endParaRPr lang="en-US" dirty="0"/>
          </a:p>
          <a:p>
            <a:pPr lvl="1">
              <a:buNone/>
            </a:pPr>
            <a:endParaRPr lang="el-GR" dirty="0"/>
          </a:p>
          <a:p>
            <a:r>
              <a:rPr lang="el-GR" dirty="0"/>
              <a:t>Η εταιρεία χρηματοδοτεί τις ενέργειες της </a:t>
            </a:r>
            <a:r>
              <a:rPr lang="en-US" dirty="0"/>
              <a:t>HOG</a:t>
            </a:r>
            <a:endParaRPr lang="el-GR" dirty="0"/>
          </a:p>
          <a:p>
            <a:endParaRPr lang="el-GR" dirty="0"/>
          </a:p>
        </p:txBody>
      </p:sp>
      <p:pic>
        <p:nvPicPr>
          <p:cNvPr id="4" name="Picture 2" descr="https://encrypted-tbn1.gstatic.com/images?q=tbn:ANd9GcS-2FXuh9Rd7j-FVRvzgSNRzDr1JDei0Q_VDlMS_WRldHIy8APL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60648"/>
            <a:ext cx="2377109" cy="134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2969-C668-B26D-3E5F-26925AB6F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Κωδικοί κουλτούρας και κατανάλωση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6C9B2-D633-D9DB-8BE2-1B1B2A0A3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Κωδικός κουλτούρας</a:t>
            </a:r>
            <a:r>
              <a:rPr lang="en-US" dirty="0"/>
              <a:t>: </a:t>
            </a:r>
            <a:r>
              <a:rPr lang="el-GR" dirty="0"/>
              <a:t>το ασυνείδητο νόημα που δίνουμε σε </a:t>
            </a:r>
            <a:r>
              <a:rPr lang="el-GR" dirty="0" err="1"/>
              <a:t>ποιοδήποτε</a:t>
            </a:r>
            <a:r>
              <a:rPr lang="el-GR" dirty="0"/>
              <a:t> αντικείμενο, μέσω της κουλτούρας στην οποία μεγαλώσαμε(</a:t>
            </a:r>
            <a:r>
              <a:rPr lang="en-US" dirty="0" err="1"/>
              <a:t>Rapaille</a:t>
            </a:r>
            <a:r>
              <a:rPr lang="el-GR" dirty="0"/>
              <a:t>).</a:t>
            </a:r>
            <a:endParaRPr lang="en-US" dirty="0"/>
          </a:p>
          <a:p>
            <a:r>
              <a:rPr lang="el-GR" dirty="0"/>
              <a:t>Αποτέλεσμα </a:t>
            </a:r>
            <a:r>
              <a:rPr lang="en-US" dirty="0"/>
              <a:t>: </a:t>
            </a:r>
            <a:r>
              <a:rPr lang="el-GR" dirty="0"/>
              <a:t>διαφορετικές κουλτούρες έχουν διαφορετικούς κωδικούς για το ίσιο </a:t>
            </a:r>
            <a:r>
              <a:rPr lang="el-GR" dirty="0" err="1"/>
              <a:t>αντκείμενο</a:t>
            </a:r>
            <a:r>
              <a:rPr lang="el-GR" dirty="0"/>
              <a:t>, με αποτέλεσμα να επεξεργάζονται τις ίδιες πληροφορίες με διαφορετικούς τρόπους</a:t>
            </a:r>
          </a:p>
          <a:p>
            <a:r>
              <a:rPr lang="el-GR" dirty="0"/>
              <a:t>Παραδείγματα</a:t>
            </a:r>
          </a:p>
          <a:p>
            <a:pPr lvl="1"/>
            <a:r>
              <a:rPr lang="el-GR" dirty="0"/>
              <a:t>Η εμπειρία Αμερικανών – Γάλλων με τα αυτοκίνητα </a:t>
            </a:r>
            <a:r>
              <a:rPr lang="en-US" dirty="0"/>
              <a:t>jeep wrangler</a:t>
            </a:r>
          </a:p>
          <a:p>
            <a:pPr lvl="1"/>
            <a:r>
              <a:rPr lang="en-US" dirty="0"/>
              <a:t>Red Bull (</a:t>
            </a:r>
            <a:r>
              <a:rPr lang="el-GR" dirty="0"/>
              <a:t>δίνει φτερά</a:t>
            </a:r>
            <a:r>
              <a:rPr lang="en-US" dirty="0"/>
              <a:t>)</a:t>
            </a:r>
            <a:r>
              <a:rPr lang="el-GR" dirty="0"/>
              <a:t> (Φαγητό-κωδικός κουλτούρας καύσιμα)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90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Οικογένεια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Πυρηνική οικογένεια: πατέρα, μητέρα και παιδιά.</a:t>
            </a:r>
          </a:p>
          <a:p>
            <a:r>
              <a:rPr lang="el-GR" dirty="0" err="1"/>
              <a:t>Μονογονεϊκή</a:t>
            </a:r>
            <a:r>
              <a:rPr lang="el-GR" dirty="0"/>
              <a:t> οικογένεια: ένας γονέας και τα παιδιά.</a:t>
            </a:r>
          </a:p>
          <a:p>
            <a:r>
              <a:rPr lang="el-GR" dirty="0"/>
              <a:t>Εκτεταμένη οικογένεια: πυρηνική οικογένεια με συγγενείς</a:t>
            </a:r>
          </a:p>
          <a:p>
            <a:r>
              <a:rPr lang="el-GR" dirty="0"/>
              <a:t>Συγχωνευμένη οικογένεια: οικογένεια από ζευγάρι, τα παιδιά τους, και παιδιά προηγούμενων γάμων.</a:t>
            </a:r>
          </a:p>
          <a:p>
            <a:r>
              <a:rPr lang="el-GR" dirty="0"/>
              <a:t>Νοικοκυριό: ευρύτερος όρος από οικογένεια</a:t>
            </a:r>
          </a:p>
          <a:p>
            <a:pPr lvl="1"/>
            <a:r>
              <a:rPr lang="el-GR" dirty="0"/>
              <a:t>1 ή περισσότερα άτομα που ζουν μαζί σε μια μόνιμη κατοικία.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Κύκλος ζωής οικογένειας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Εργένης, δε ζει στο σπίτι</a:t>
            </a:r>
          </a:p>
          <a:p>
            <a:r>
              <a:rPr lang="el-GR" dirty="0"/>
              <a:t>Νεόνυμφοι δίχως παιδιά</a:t>
            </a:r>
          </a:p>
          <a:p>
            <a:r>
              <a:rPr lang="el-GR" dirty="0"/>
              <a:t>Γεμάτη φωλιά Ι, μικρότερο παιδί κάτω των 6 ετών</a:t>
            </a:r>
          </a:p>
          <a:p>
            <a:r>
              <a:rPr lang="el-GR" dirty="0"/>
              <a:t>Γεμάτη φωλιά ΙΙ, μικρότερο παιδί 6 ετών και άνω</a:t>
            </a:r>
          </a:p>
          <a:p>
            <a:r>
              <a:rPr lang="el-GR" dirty="0"/>
              <a:t>Γεμάτη φωλιά ΙΙΙ, ηλικιωμένα ζευγάρια με παιδιά που ζουν ακόμη μαζί τους. </a:t>
            </a:r>
          </a:p>
          <a:p>
            <a:r>
              <a:rPr lang="el-GR" dirty="0"/>
              <a:t>Άδεια φωλιά Ι, τα παιδιά δε ζουν στο σπίτι, η κεφαλή της οικογένειας εργάζεται</a:t>
            </a:r>
          </a:p>
          <a:p>
            <a:r>
              <a:rPr lang="el-GR" dirty="0"/>
              <a:t>Άδεια φωλιά ΙΙ, η κεφαλή της οικογένειας στη σύνταξη</a:t>
            </a:r>
          </a:p>
          <a:p>
            <a:r>
              <a:rPr lang="el-GR" dirty="0"/>
              <a:t>Μοναδικός επιζών, εξακολουθεί να εργάζεται</a:t>
            </a:r>
          </a:p>
          <a:p>
            <a:r>
              <a:rPr lang="el-GR" dirty="0"/>
              <a:t>Μοναδικός επιζών στη σύνταξη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Οικογένεια και λήψη αποφάσεων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941168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Αγορά προϊόντων για χρήση</a:t>
            </a:r>
          </a:p>
          <a:p>
            <a:pPr lvl="1"/>
            <a:r>
              <a:rPr lang="el-GR" dirty="0"/>
              <a:t>Από ένα άτομο (π.χ. παιχνίδι)</a:t>
            </a:r>
          </a:p>
          <a:p>
            <a:pPr lvl="1"/>
            <a:r>
              <a:rPr lang="el-GR" dirty="0"/>
              <a:t>Από ολόκληρη την οικογένεια (π.χ. αυτοκίνητο)</a:t>
            </a:r>
          </a:p>
          <a:p>
            <a:pPr lvl="1">
              <a:buNone/>
            </a:pPr>
            <a:endParaRPr lang="el-GR" dirty="0"/>
          </a:p>
          <a:p>
            <a:r>
              <a:rPr lang="el-GR" dirty="0"/>
              <a:t>Κάθε μέλος μπορεί να έχει ξεχωριστό ρόλο στη διαδικασία λήψης αγοραστικής απόφασης.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Επίδραση της οικογένειας στις μελλοντικές προτιμήσεις των νεαρών καταναλωτών (τα παιδιά μαθαίνουν ορισμένα προϊόντα από μικρά τα οποία χρησιμοποιούν και στο μέλλον)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Τα παιδιά παίζουν ρόλο</a:t>
            </a:r>
          </a:p>
          <a:p>
            <a:pPr lvl="1"/>
            <a:r>
              <a:rPr lang="el-GR" dirty="0"/>
              <a:t>Στον καταμερισμό των δαπανών του οικογενειακού προϋπολογισμού.</a:t>
            </a:r>
          </a:p>
          <a:p>
            <a:pPr lvl="1"/>
            <a:r>
              <a:rPr lang="el-GR" dirty="0"/>
              <a:t>Στη διαδικασία λήψης απόφασης για πολλά προϊόντα.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Αγοραστικοί ρόλοι μελών οικογένειας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5146592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Αυτός που συλλέγει πληροφορίες </a:t>
            </a:r>
          </a:p>
          <a:p>
            <a:r>
              <a:rPr lang="el-GR" b="1" dirty="0"/>
              <a:t>Ο </a:t>
            </a:r>
            <a:r>
              <a:rPr lang="el-GR" b="1" dirty="0" err="1"/>
              <a:t>επηρεάζων</a:t>
            </a:r>
            <a:r>
              <a:rPr lang="el-GR" b="1" dirty="0"/>
              <a:t> </a:t>
            </a:r>
          </a:p>
          <a:p>
            <a:r>
              <a:rPr lang="el-GR" b="1" dirty="0"/>
              <a:t>Ο αποφασίζων </a:t>
            </a:r>
            <a:r>
              <a:rPr lang="el-GR" dirty="0"/>
              <a:t>που παίρνει την τελική απόφαση για το προϊόν που θα αγοραστεί (συνήθως αυτός που έχει την οικονομική δύναμη)</a:t>
            </a:r>
          </a:p>
          <a:p>
            <a:r>
              <a:rPr lang="el-GR" b="1" dirty="0"/>
              <a:t>Ο αγοραστής </a:t>
            </a:r>
            <a:r>
              <a:rPr lang="el-GR" dirty="0"/>
              <a:t>(αυτός που πραγματοποιεί την αγορά– εκτελεί την αγοραστική απόφαση) </a:t>
            </a:r>
          </a:p>
          <a:p>
            <a:pPr lvl="1"/>
            <a:r>
              <a:rPr lang="el-GR" dirty="0"/>
              <a:t>– επισκέπτεται το κατάστημα </a:t>
            </a:r>
          </a:p>
          <a:p>
            <a:pPr lvl="1"/>
            <a:r>
              <a:rPr lang="el-GR" dirty="0"/>
              <a:t>- πληρώνει για την αγορά </a:t>
            </a:r>
          </a:p>
          <a:p>
            <a:pPr lvl="1"/>
            <a:r>
              <a:rPr lang="el-GR" dirty="0"/>
              <a:t>– το μεταφέρει στο σπίτι</a:t>
            </a:r>
          </a:p>
          <a:p>
            <a:r>
              <a:rPr lang="el-GR" b="1" dirty="0"/>
              <a:t>Ο χρήστης: </a:t>
            </a:r>
            <a:r>
              <a:rPr lang="el-GR" dirty="0"/>
              <a:t>αυτός που το χρησιμοποιεί, ενημερώνει τα μέλη για την αποδοτικότητά του και την ικανοποίηση του.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Επίλυση Συγκρούσεων - Μηχανισμοί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567392"/>
            <a:ext cx="8507288" cy="5290608"/>
          </a:xfrm>
        </p:spPr>
        <p:txBody>
          <a:bodyPr>
            <a:normAutofit fontScale="62500" lnSpcReduction="20000"/>
          </a:bodyPr>
          <a:lstStyle/>
          <a:p>
            <a:r>
              <a:rPr lang="el-GR" b="1" dirty="0"/>
              <a:t>Επιρροή εμπειρογνώμονα: </a:t>
            </a:r>
            <a:r>
              <a:rPr lang="el-GR" dirty="0"/>
              <a:t>ένα μέλος προσπαθεί να πείσει τα υπόλοιπα ότι, είναι ειδικός γύρω από το προϊόν.</a:t>
            </a:r>
          </a:p>
          <a:p>
            <a:pPr>
              <a:buNone/>
            </a:pPr>
            <a:endParaRPr lang="el-GR" dirty="0"/>
          </a:p>
          <a:p>
            <a:r>
              <a:rPr lang="el-GR" b="1" dirty="0"/>
              <a:t>Επιρροή νομιμοποίησης: </a:t>
            </a:r>
            <a:r>
              <a:rPr lang="el-GR" dirty="0"/>
              <a:t>προβάλλεται ο ρόλος του μέλος μέσα στην οικογένεια (π.χ. εγώ είμαι η γυναίκα του σπιτιού άρα εγώ θα πάρω και την τελική απόφαση για το Χ προϊόν).</a:t>
            </a:r>
          </a:p>
          <a:p>
            <a:pPr>
              <a:buNone/>
            </a:pPr>
            <a:endParaRPr lang="el-GR" dirty="0"/>
          </a:p>
          <a:p>
            <a:r>
              <a:rPr lang="el-GR" b="1" dirty="0"/>
              <a:t>Διαπραγμάτευση</a:t>
            </a:r>
            <a:r>
              <a:rPr lang="el-GR" dirty="0"/>
              <a:t>: προσπάθεια μετατροπής μιας κοινής απόφασης σε ανεξάρτητη (π.χ. εγώ θα πάρω την απόφαση για το αυτοκίνητο και εσύ αργότερα για το διαμέρισμα).</a:t>
            </a:r>
          </a:p>
          <a:p>
            <a:pPr>
              <a:buNone/>
            </a:pPr>
            <a:endParaRPr lang="el-GR" dirty="0"/>
          </a:p>
          <a:p>
            <a:r>
              <a:rPr lang="el-GR" b="1" dirty="0"/>
              <a:t>Επιρροή ανταμοιβής: </a:t>
            </a:r>
            <a:r>
              <a:rPr lang="el-GR" dirty="0"/>
              <a:t>ένα μέλος ανταμείβει κάποιο άλλο προκειμένου να του επιτραπεί να πάρει αυτόνομα την απόφαση.</a:t>
            </a:r>
          </a:p>
          <a:p>
            <a:r>
              <a:rPr lang="el-GR" b="1" dirty="0"/>
              <a:t>Συγκινησιακή επιρροή: </a:t>
            </a:r>
            <a:r>
              <a:rPr lang="el-GR" dirty="0"/>
              <a:t>ένα μέλος να ξεσπάσει π.χ. σε κλάματα ή να θυμώσει ώστε να επηρεάσει την απόφαση προς το μέρος του.</a:t>
            </a:r>
          </a:p>
          <a:p>
            <a:pPr>
              <a:buNone/>
            </a:pPr>
            <a:endParaRPr lang="el-GR" dirty="0"/>
          </a:p>
          <a:p>
            <a:r>
              <a:rPr lang="el-GR" b="1" dirty="0"/>
              <a:t>Διαχείριση εντυπώσεων</a:t>
            </a:r>
            <a:r>
              <a:rPr lang="el-GR" dirty="0"/>
              <a:t>: ένα μέλος αποδίδει σε εξωτερικούς παράγοντες το ότι, δεν αγόρασε το προϊόν που είχε αποφασίσει η οικογένεια (π.χ. δεν αγόρασα το Χ προϊόν διότι δεν υπήρχε στο κατάστημα)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Κατηγορίες αγοραστικών αποφάσεων οικογενειών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/>
              <a:t>Αυτόνομη απόφαση</a:t>
            </a:r>
            <a:r>
              <a:rPr lang="el-GR" dirty="0"/>
              <a:t>: είτε από το σύζυγο ή από τη σύζυγο αλλά όχι και από τους δυο.</a:t>
            </a:r>
          </a:p>
          <a:p>
            <a:pPr>
              <a:buNone/>
            </a:pPr>
            <a:endParaRPr lang="el-GR" dirty="0"/>
          </a:p>
          <a:p>
            <a:r>
              <a:rPr lang="el-GR" b="1" dirty="0"/>
              <a:t>Απόφαση που κυριαρχείται από τη σύζυγο</a:t>
            </a:r>
            <a:r>
              <a:rPr lang="el-GR" dirty="0"/>
              <a:t>: απόφαση που λαμβάνει από τη σύζυγο ή γυναίκα-αρχηγό του νοικοκυριού. (π.χ., τρόφιμα)</a:t>
            </a:r>
          </a:p>
          <a:p>
            <a:pPr>
              <a:buNone/>
            </a:pPr>
            <a:endParaRPr lang="el-GR" dirty="0"/>
          </a:p>
          <a:p>
            <a:r>
              <a:rPr lang="el-GR" b="1" dirty="0"/>
              <a:t>Απόφαση που κυριαρχείται από τον σύζυγο</a:t>
            </a:r>
            <a:r>
              <a:rPr lang="el-GR" dirty="0"/>
              <a:t>: η απόφαση που λαμβάνεται από τον σύζυγο ή άνδρα-αρχηγό του νοικοκυριού. (π.χ. αυτοκίνητο, ασφάλειες)</a:t>
            </a:r>
          </a:p>
          <a:p>
            <a:pPr>
              <a:buNone/>
            </a:pPr>
            <a:endParaRPr lang="el-GR" dirty="0"/>
          </a:p>
          <a:p>
            <a:r>
              <a:rPr lang="el-GR" b="1" dirty="0"/>
              <a:t>Από-κοινού απόφαση</a:t>
            </a:r>
            <a:r>
              <a:rPr lang="el-GR" dirty="0"/>
              <a:t>: απόφαση που λαμβάνεται και από τους δυο συζύγους. (π.χ. διακοπές)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235D0-E46C-E880-6B6C-73D79B4F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Γιατί η κουλτούρα είναι σημαντική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EC55B-3009-95FF-7B31-D85BC1882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Κουλτούρα παίζει σημαντικό ρόλο στη συμπεριφορά καταναλωτή. Όλοι οι παράγοντες που επηρεάζουν την κουλτούρα καθορίζουν και τις συμπεριφορές των μελών μια κοινωνίας.</a:t>
            </a:r>
          </a:p>
          <a:p>
            <a:r>
              <a:rPr lang="el-GR" dirty="0"/>
              <a:t>Καθορίζει ποια είναι τα καλά </a:t>
            </a:r>
            <a:r>
              <a:rPr lang="el-GR" dirty="0" err="1"/>
              <a:t>προιόντα</a:t>
            </a:r>
            <a:r>
              <a:rPr lang="el-GR" dirty="0"/>
              <a:t> και μαθαίνει τους καταναλωτές </a:t>
            </a:r>
            <a:r>
              <a:rPr lang="el-GR" dirty="0" err="1"/>
              <a:t>ποιά</a:t>
            </a:r>
            <a:r>
              <a:rPr lang="el-GR" dirty="0"/>
              <a:t> </a:t>
            </a:r>
            <a:r>
              <a:rPr lang="el-GR" dirty="0" err="1"/>
              <a:t>προιόντα</a:t>
            </a:r>
            <a:r>
              <a:rPr lang="el-GR" dirty="0"/>
              <a:t> είναι κοινωνικά αποδεκτό να καταναλώνουν.</a:t>
            </a:r>
          </a:p>
        </p:txBody>
      </p:sp>
    </p:spTree>
    <p:extLst>
      <p:ext uri="{BB962C8B-B14F-4D97-AF65-F5344CB8AC3E}">
        <p14:creationId xmlns:p14="http://schemas.microsoft.com/office/powerpoint/2010/main" val="186023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180528" y="0"/>
            <a:ext cx="8229600" cy="1399032"/>
          </a:xfrm>
        </p:spPr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Κουλτούρα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4572000"/>
          </a:xfrm>
        </p:spPr>
        <p:txBody>
          <a:bodyPr>
            <a:normAutofit/>
          </a:bodyPr>
          <a:lstStyle/>
          <a:p>
            <a:r>
              <a:rPr lang="el-GR" sz="2400" dirty="0"/>
              <a:t>Ημέρα ευχαριστιών (</a:t>
            </a:r>
            <a:r>
              <a:rPr lang="en-US" sz="2400" dirty="0"/>
              <a:t>Thanksgiving</a:t>
            </a:r>
            <a:r>
              <a:rPr lang="el-GR" sz="2400" dirty="0"/>
              <a:t>)</a:t>
            </a:r>
          </a:p>
          <a:p>
            <a:r>
              <a:rPr lang="el-GR" sz="2400" dirty="0"/>
              <a:t>Μεγάλη αργία στις ΗΠΑ</a:t>
            </a:r>
          </a:p>
          <a:p>
            <a:r>
              <a:rPr lang="el-GR" sz="2400" dirty="0"/>
              <a:t>Τέταρτη Πέμπτη του Νοεμβρίου</a:t>
            </a:r>
          </a:p>
          <a:p>
            <a:r>
              <a:rPr lang="el-GR" sz="2400" dirty="0"/>
              <a:t>Συγγενείς και φίλοι συγκεντρώνονται γύρω από το ίδιο τραπέζι για να ευχαριστήσουν το θεό.</a:t>
            </a:r>
          </a:p>
          <a:p>
            <a:r>
              <a:rPr lang="el-GR" sz="2400" dirty="0"/>
              <a:t>Γλέντι με παραδοσιακή γαλοπούλα </a:t>
            </a:r>
          </a:p>
          <a:p>
            <a:r>
              <a:rPr lang="el-GR" sz="2400" dirty="0"/>
              <a:t>Τελετουργική κατανάλωση</a:t>
            </a:r>
          </a:p>
          <a:p>
            <a:r>
              <a:rPr lang="el-GR" sz="2400" dirty="0"/>
              <a:t>Ικανοποίηση από υλικά πλεονάσματα</a:t>
            </a:r>
            <a:endParaRPr lang="en-US" sz="2400" dirty="0"/>
          </a:p>
        </p:txBody>
      </p:sp>
      <p:pic>
        <p:nvPicPr>
          <p:cNvPr id="15362" name="Picture 2" descr="http://unothegateway.com/wp-content/uploads/2015/11/Holiday_Thanksgiving_Turkey-Dinner-Picture-2012-HD-Wallpaper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941168"/>
            <a:ext cx="3638383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Κουλτούρα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Πάσχα – Ελλάδα</a:t>
            </a:r>
          </a:p>
          <a:p>
            <a:r>
              <a:rPr lang="el-GR" dirty="0"/>
              <a:t>Σούβλες και εξοχή</a:t>
            </a:r>
          </a:p>
          <a:p>
            <a:r>
              <a:rPr lang="el-GR" dirty="0"/>
              <a:t>Στοιχεία συμβολισμού και παράδοσης</a:t>
            </a:r>
          </a:p>
        </p:txBody>
      </p:sp>
      <p:pic>
        <p:nvPicPr>
          <p:cNvPr id="28674" name="Picture 2" descr="http://www.star.gr/publishingimages/2013/04/300413140616_65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861048"/>
            <a:ext cx="5857875" cy="2733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Επιμέρους κουλτούρα (</a:t>
            </a:r>
            <a:r>
              <a:rPr lang="en-US" dirty="0"/>
              <a:t>subculture)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Συγκεκριμένα τμήματα ατόμων μέσα σε μια κουλτούρα, τα οποία έχουν ομοιογενείς αξίες, ήθη και έθιμα που τους διαφοροποιούν από άλλα μέλη και τμήματα της ίδιας κοινωνίας.</a:t>
            </a:r>
          </a:p>
          <a:p>
            <a:endParaRPr lang="el-GR" dirty="0"/>
          </a:p>
          <a:p>
            <a:r>
              <a:rPr lang="el-GR" dirty="0"/>
              <a:t>Ξεχωριστή πολιτισμική ομάδα που τα μέλη της αγοράζουν ίδια ή παρόμοια προϊόντα, ψωνίζουν από τους ίδιους τύπους καταστημάτων, χρησιμοποιούν τα ίδια ΜΜΕ.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Επιμέρους κουλτούρες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Ηλικιακές </a:t>
            </a:r>
          </a:p>
          <a:p>
            <a:r>
              <a:rPr lang="el-GR" dirty="0"/>
              <a:t>Γεωγραφικές </a:t>
            </a:r>
          </a:p>
          <a:p>
            <a:pPr lvl="1"/>
            <a:r>
              <a:rPr lang="el-GR" dirty="0"/>
              <a:t>τοπικά έθιμα, διάλεκτοι, συνήθειες</a:t>
            </a:r>
          </a:p>
          <a:p>
            <a:pPr lvl="1"/>
            <a:r>
              <a:rPr lang="el-GR" dirty="0">
                <a:sym typeface="Wingdings" pitchFamily="2" charset="2"/>
              </a:rPr>
              <a:t>διαφορετικές προτιμήσεις αυτοκινήτων, κατανάλωση διαφορετικών ποτών (τσίπουρο, τσικουδιά), διαφορετικών φαγητών.</a:t>
            </a:r>
          </a:p>
          <a:p>
            <a:r>
              <a:rPr lang="el-GR" dirty="0">
                <a:sym typeface="Wingdings" pitchFamily="2" charset="2"/>
              </a:rPr>
              <a:t>Εθνικές ή φυλετικές 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l-GR" dirty="0">
                <a:sym typeface="Wingdings" pitchFamily="2" charset="2"/>
              </a:rPr>
              <a:t>στις ΗΠΑ: Ισπανόφωνοι, </a:t>
            </a:r>
            <a:r>
              <a:rPr lang="el-GR" dirty="0" err="1">
                <a:sym typeface="Wingdings" pitchFamily="2" charset="2"/>
              </a:rPr>
              <a:t>Μάυροι</a:t>
            </a:r>
            <a:r>
              <a:rPr lang="el-GR" dirty="0">
                <a:sym typeface="Wingdings" pitchFamily="2" charset="2"/>
              </a:rPr>
              <a:t>-</a:t>
            </a:r>
            <a:r>
              <a:rPr lang="el-GR" dirty="0" err="1">
                <a:sym typeface="Wingdings" pitchFamily="2" charset="2"/>
              </a:rPr>
              <a:t>Αφροαμερικάνοι</a:t>
            </a:r>
            <a:r>
              <a:rPr lang="el-GR" dirty="0">
                <a:sym typeface="Wingdings" pitchFamily="2" charset="2"/>
              </a:rPr>
              <a:t>, Ινδιάνοι, Εβραίοι, Ιρλανδοί, Ιταλοί, Έλληνες)</a:t>
            </a:r>
          </a:p>
          <a:p>
            <a:pPr lvl="1"/>
            <a:r>
              <a:rPr lang="el-GR" dirty="0">
                <a:sym typeface="Wingdings" pitchFamily="2" charset="2"/>
              </a:rPr>
              <a:t>Καλλυντικά προϊόντα για μαύρους π.χ. </a:t>
            </a:r>
            <a:r>
              <a:rPr lang="en-US" dirty="0" err="1">
                <a:sym typeface="Wingdings" pitchFamily="2" charset="2"/>
              </a:rPr>
              <a:t>MaxFactor</a:t>
            </a:r>
            <a:r>
              <a:rPr lang="en-US" dirty="0">
                <a:sym typeface="Wingdings" pitchFamily="2" charset="2"/>
              </a:rPr>
              <a:t>, Revlon.</a:t>
            </a:r>
          </a:p>
          <a:p>
            <a:pPr lvl="1"/>
            <a:r>
              <a:rPr lang="el-GR" dirty="0">
                <a:sym typeface="Wingdings" pitchFamily="2" charset="2"/>
              </a:rPr>
              <a:t>Στη Γερμανία – τούρκοι και κούρδοι (διαφημίσεις στην τούρκικη γλώσσα)</a:t>
            </a:r>
          </a:p>
          <a:p>
            <a:pPr lvl="1"/>
            <a:r>
              <a:rPr lang="el-GR" dirty="0">
                <a:sym typeface="Wingdings" pitchFamily="2" charset="2"/>
              </a:rPr>
              <a:t>Ελλάδα: </a:t>
            </a:r>
            <a:r>
              <a:rPr lang="el-GR" dirty="0" err="1">
                <a:sym typeface="Wingdings" pitchFamily="2" charset="2"/>
              </a:rPr>
              <a:t>Ελληνο</a:t>
            </a:r>
            <a:r>
              <a:rPr lang="el-GR" dirty="0">
                <a:sym typeface="Wingdings" pitchFamily="2" charset="2"/>
              </a:rPr>
              <a:t>-πόντιοι, Βορειοηπειρώτες, μουσουλμάνοι της Θράκης, πρόσφυγες-μετανάστες από βαλκανικές, ασιατικές αφρικανικές, </a:t>
            </a:r>
            <a:r>
              <a:rPr lang="el-GR" dirty="0" err="1">
                <a:sym typeface="Wingdings" pitchFamily="2" charset="2"/>
              </a:rPr>
              <a:t>ανατολικο</a:t>
            </a:r>
            <a:r>
              <a:rPr lang="el-GR" dirty="0">
                <a:sym typeface="Wingdings" pitchFamily="2" charset="2"/>
              </a:rPr>
              <a:t>-ευρωπαϊκές χώρες.</a:t>
            </a:r>
          </a:p>
          <a:p>
            <a:r>
              <a:rPr lang="el-GR" dirty="0"/>
              <a:t>Θρησκευτικές επιμέρους κουλτούρες</a:t>
            </a:r>
          </a:p>
          <a:p>
            <a:pPr lvl="1"/>
            <a:r>
              <a:rPr lang="el-GR" dirty="0"/>
              <a:t>Χριστούγεννα: αγορά συγκεκριμένων προϊόντων – δώρα</a:t>
            </a:r>
          </a:p>
          <a:p>
            <a:pPr lvl="1"/>
            <a:r>
              <a:rPr lang="el-GR" dirty="0"/>
              <a:t>Πάσχα</a:t>
            </a:r>
            <a:r>
              <a:rPr lang="el-GR" dirty="0">
                <a:sym typeface="Wingdings" pitchFamily="2" charset="2"/>
              </a:rPr>
              <a:t> </a:t>
            </a:r>
            <a:endParaRPr lang="en-US" dirty="0">
              <a:sym typeface="Wingdings" pitchFamily="2" charset="2"/>
            </a:endParaRP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267494"/>
            <a:ext cx="8964488" cy="1399032"/>
          </a:xfrm>
        </p:spPr>
        <p:txBody>
          <a:bodyPr>
            <a:normAutofit/>
          </a:bodyPr>
          <a:lstStyle/>
          <a:p>
            <a:r>
              <a:rPr lang="el-GR" sz="3600" b="1" dirty="0"/>
              <a:t>Επιμέρους κουλτούρες κατανάλωσης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3970784" cy="4572000"/>
          </a:xfrm>
        </p:spPr>
        <p:txBody>
          <a:bodyPr/>
          <a:lstStyle/>
          <a:p>
            <a:r>
              <a:rPr lang="el-GR" dirty="0" err="1"/>
              <a:t>Μοτοσυκλετιστές</a:t>
            </a:r>
            <a:r>
              <a:rPr lang="el-GR" dirty="0"/>
              <a:t> της </a:t>
            </a:r>
            <a:r>
              <a:rPr lang="en-US" dirty="0"/>
              <a:t>Harley-Davidson</a:t>
            </a:r>
          </a:p>
          <a:p>
            <a:pPr lvl="1"/>
            <a:r>
              <a:rPr lang="el-GR" dirty="0"/>
              <a:t>Κοινές αξίες: προσωπική ελευθερία, πατριωτισμός, αμερικάνικη κληρονομιά, ανδρισμός.</a:t>
            </a:r>
          </a:p>
        </p:txBody>
      </p:sp>
      <p:pic>
        <p:nvPicPr>
          <p:cNvPr id="29698" name="Picture 2" descr="https://s-media-cache-ak0.pinimg.com/236x/bb/bd/15/bbbd15024011832c9b38d4b62a72be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916832"/>
            <a:ext cx="3912261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Προσαρμογή σε κουλτούρα ή παγκόσμια τυποποίηση στρατηγικών ΜΚΤ?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Παγκόσμιες μάρκες</a:t>
            </a:r>
          </a:p>
          <a:p>
            <a:r>
              <a:rPr lang="el-GR" dirty="0" err="1"/>
              <a:t>Ευρωμάρκες</a:t>
            </a:r>
            <a:r>
              <a:rPr lang="el-GR" dirty="0"/>
              <a:t> (π.χ. </a:t>
            </a:r>
            <a:r>
              <a:rPr lang="en-US" dirty="0"/>
              <a:t>Barilla, </a:t>
            </a:r>
            <a:r>
              <a:rPr lang="en-US" dirty="0" err="1"/>
              <a:t>Milka</a:t>
            </a:r>
            <a:r>
              <a:rPr lang="en-US" dirty="0"/>
              <a:t>, Ariel, Vidal Sassoon, </a:t>
            </a:r>
            <a:r>
              <a:rPr lang="en-US" dirty="0" err="1"/>
              <a:t>Fanta</a:t>
            </a:r>
            <a:r>
              <a:rPr lang="en-US" dirty="0"/>
              <a:t>)</a:t>
            </a:r>
          </a:p>
          <a:p>
            <a:r>
              <a:rPr lang="en-US" dirty="0"/>
              <a:t>Nestle</a:t>
            </a:r>
            <a:r>
              <a:rPr lang="el-GR" dirty="0"/>
              <a:t> </a:t>
            </a:r>
          </a:p>
          <a:p>
            <a:pPr lvl="1"/>
            <a:r>
              <a:rPr lang="el-GR" dirty="0"/>
              <a:t>θηλασμός σε αναπτυσσόμενες χώρες</a:t>
            </a:r>
          </a:p>
          <a:p>
            <a:pPr lvl="1"/>
            <a:r>
              <a:rPr lang="en-US" dirty="0"/>
              <a:t>Baby formula </a:t>
            </a:r>
          </a:p>
          <a:p>
            <a:pPr lvl="1"/>
            <a:r>
              <a:rPr lang="el-GR" dirty="0"/>
              <a:t>Αύξηση θανάτων </a:t>
            </a:r>
          </a:p>
          <a:p>
            <a:pPr lvl="1"/>
            <a:r>
              <a:rPr lang="el-GR" dirty="0"/>
              <a:t>Διαδικασία απολύμανσης</a:t>
            </a:r>
          </a:p>
          <a:p>
            <a:pPr lvl="1"/>
            <a:r>
              <a:rPr lang="el-GR" dirty="0"/>
              <a:t>Αποκατάσταση προτιμήσεων για θηλασμό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Προσαρμοσμένος 7">
      <a:dk1>
        <a:srgbClr val="FFFFFF"/>
      </a:dk1>
      <a:lt1>
        <a:srgbClr val="FFFFFF"/>
      </a:lt1>
      <a:dk2>
        <a:srgbClr val="080808"/>
      </a:dk2>
      <a:lt2>
        <a:srgbClr val="D7C8FE"/>
      </a:lt2>
      <a:accent1>
        <a:srgbClr val="4203E7"/>
      </a:accent1>
      <a:accent2>
        <a:srgbClr val="842F73"/>
      </a:accent2>
      <a:accent3>
        <a:srgbClr val="7532A8"/>
      </a:accent3>
      <a:accent4>
        <a:srgbClr val="F7A107"/>
      </a:accent4>
      <a:accent5>
        <a:srgbClr val="C86DCF"/>
      </a:accent5>
      <a:accent6>
        <a:srgbClr val="E6B500"/>
      </a:accent6>
      <a:hlink>
        <a:srgbClr val="FFDE66"/>
      </a:hlink>
      <a:folHlink>
        <a:srgbClr val="D490C5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18336</TotalTime>
  <Words>1804</Words>
  <Application>Microsoft Office PowerPoint</Application>
  <PresentationFormat>On-screen Show (4:3)</PresentationFormat>
  <Paragraphs>212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Century Gothic</vt:lpstr>
      <vt:lpstr>Verdana</vt:lpstr>
      <vt:lpstr>Wingdings</vt:lpstr>
      <vt:lpstr>Wingdings 2</vt:lpstr>
      <vt:lpstr>Ζωντάνια</vt:lpstr>
      <vt:lpstr>Διάλεξη 8</vt:lpstr>
      <vt:lpstr>Κουλτούρα</vt:lpstr>
      <vt:lpstr>Γιατί η κουλτούρα είναι σημαντική</vt:lpstr>
      <vt:lpstr>Κουλτούρα</vt:lpstr>
      <vt:lpstr>Κουλτούρα</vt:lpstr>
      <vt:lpstr>Επιμέρους κουλτούρα (subculture)</vt:lpstr>
      <vt:lpstr>Επιμέρους κουλτούρες</vt:lpstr>
      <vt:lpstr>Επιμέρους κουλτούρες κατανάλωσης</vt:lpstr>
      <vt:lpstr>Προσαρμογή σε κουλτούρα ή παγκόσμια τυποποίηση στρατηγικών ΜΚΤ?</vt:lpstr>
      <vt:lpstr>Global Marketing VERSUS Think Global Act Local</vt:lpstr>
      <vt:lpstr>Global Marketing VERSUS Think Global Act Local</vt:lpstr>
      <vt:lpstr>Global Marketing VERSUS Think Global Act Local</vt:lpstr>
      <vt:lpstr>Global Marketing VERSUS Think Global Act Local</vt:lpstr>
      <vt:lpstr>Global Marketing VERSUS Think Global Act Local</vt:lpstr>
      <vt:lpstr>Κοινωνικές ομάδες</vt:lpstr>
      <vt:lpstr>Τύποι ομάδων</vt:lpstr>
      <vt:lpstr>Τύποι ομάδων</vt:lpstr>
      <vt:lpstr>Ομάδες αναφοράς (reference groups)</vt:lpstr>
      <vt:lpstr>Ομάδες αναφοράς</vt:lpstr>
      <vt:lpstr>Κοινότητες Μάρκας (Brand Communities)</vt:lpstr>
      <vt:lpstr>Κοινότητα Μάρκας:  Harley Owners Group</vt:lpstr>
      <vt:lpstr>Κωδικοί κουλτούρας και κατανάλωση</vt:lpstr>
      <vt:lpstr>Οικογένεια</vt:lpstr>
      <vt:lpstr>Κύκλος ζωής οικογένειας</vt:lpstr>
      <vt:lpstr>Οικογένεια και λήψη αποφάσεων</vt:lpstr>
      <vt:lpstr>Αγοραστικοί ρόλοι μελών οικογένειας</vt:lpstr>
      <vt:lpstr>Επίλυση Συγκρούσεων - Μηχανισμοί</vt:lpstr>
      <vt:lpstr>Κατηγορίες αγοραστικών αποφάσεων οικογενειών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Panagiotis Preventis</cp:lastModifiedBy>
  <cp:revision>768</cp:revision>
  <dcterms:created xsi:type="dcterms:W3CDTF">2010-05-23T14:28:12Z</dcterms:created>
  <dcterms:modified xsi:type="dcterms:W3CDTF">2025-05-14T08:57:11Z</dcterms:modified>
</cp:coreProperties>
</file>