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A5C8C-4CF9-48B1-94EE-97FEDAFF80F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288E532-98DB-48EF-9885-454B6B88A0F9}">
      <dgm:prSet/>
      <dgm:spPr/>
      <dgm:t>
        <a:bodyPr/>
        <a:lstStyle/>
        <a:p>
          <a:r>
            <a:rPr lang="el-GR"/>
            <a:t>Αν δεν υπάρχουν αρκετοί πόροι για τον προέλεγχο του ερωτηματολογίου τότε καλύτερο είναι να αναβληθεί η έρευνα. </a:t>
          </a:r>
          <a:endParaRPr lang="en-US"/>
        </a:p>
      </dgm:t>
    </dgm:pt>
    <dgm:pt modelId="{93528B31-7754-4BDE-92F9-D11277199E4C}" type="parTrans" cxnId="{FBF31848-6E07-4120-9369-3426E2C78EFC}">
      <dgm:prSet/>
      <dgm:spPr/>
      <dgm:t>
        <a:bodyPr/>
        <a:lstStyle/>
        <a:p>
          <a:endParaRPr lang="en-US"/>
        </a:p>
      </dgm:t>
    </dgm:pt>
    <dgm:pt modelId="{F2755462-7ABD-4E7E-85F5-2423237F9713}" type="sibTrans" cxnId="{FBF31848-6E07-4120-9369-3426E2C78EFC}">
      <dgm:prSet/>
      <dgm:spPr/>
      <dgm:t>
        <a:bodyPr/>
        <a:lstStyle/>
        <a:p>
          <a:endParaRPr lang="en-US"/>
        </a:p>
      </dgm:t>
    </dgm:pt>
    <dgm:pt modelId="{DEA27C3D-B581-476E-95EC-01B170F75F7E}">
      <dgm:prSet/>
      <dgm:spPr/>
      <dgm:t>
        <a:bodyPr/>
        <a:lstStyle/>
        <a:p>
          <a:r>
            <a:rPr lang="el-GR"/>
            <a:t>Προσεκτική εξέταση όλων των ερωτήσεων ξεχωριστά αλλά και το σύνολο του ερωτηματολογίου.</a:t>
          </a:r>
          <a:endParaRPr lang="en-US"/>
        </a:p>
      </dgm:t>
    </dgm:pt>
    <dgm:pt modelId="{6AF1912F-57A3-45B2-AF04-1100A822B0E0}" type="parTrans" cxnId="{FAEF6880-878E-433F-8B04-2D410EE06F55}">
      <dgm:prSet/>
      <dgm:spPr/>
      <dgm:t>
        <a:bodyPr/>
        <a:lstStyle/>
        <a:p>
          <a:endParaRPr lang="en-US"/>
        </a:p>
      </dgm:t>
    </dgm:pt>
    <dgm:pt modelId="{3207B804-2492-4AB1-999D-F974173E3E76}" type="sibTrans" cxnId="{FAEF6880-878E-433F-8B04-2D410EE06F55}">
      <dgm:prSet/>
      <dgm:spPr/>
      <dgm:t>
        <a:bodyPr/>
        <a:lstStyle/>
        <a:p>
          <a:endParaRPr lang="en-US"/>
        </a:p>
      </dgm:t>
    </dgm:pt>
    <dgm:pt modelId="{C500D932-17E0-4E79-BF9D-6E1AF780CAA0}">
      <dgm:prSet/>
      <dgm:spPr/>
      <dgm:t>
        <a:bodyPr/>
        <a:lstStyle/>
        <a:p>
          <a:r>
            <a:rPr lang="el-GR"/>
            <a:t>Ενσωμάτωση των απαιτούμενων αλλαγών.</a:t>
          </a:r>
          <a:endParaRPr lang="en-US"/>
        </a:p>
      </dgm:t>
    </dgm:pt>
    <dgm:pt modelId="{F8ACF9AA-604A-4AAE-A4D4-15E43A92BFB7}" type="parTrans" cxnId="{0FC164F7-3E15-4DBF-84B3-B1E4EA9EC7FB}">
      <dgm:prSet/>
      <dgm:spPr/>
      <dgm:t>
        <a:bodyPr/>
        <a:lstStyle/>
        <a:p>
          <a:endParaRPr lang="en-US"/>
        </a:p>
      </dgm:t>
    </dgm:pt>
    <dgm:pt modelId="{7FBE4DCC-B957-45A8-9DC5-D7CA13FC95F7}" type="sibTrans" cxnId="{0FC164F7-3E15-4DBF-84B3-B1E4EA9EC7FB}">
      <dgm:prSet/>
      <dgm:spPr/>
      <dgm:t>
        <a:bodyPr/>
        <a:lstStyle/>
        <a:p>
          <a:endParaRPr lang="en-US"/>
        </a:p>
      </dgm:t>
    </dgm:pt>
    <dgm:pt modelId="{95830834-A9E9-4FE8-B056-B35574A89228}" type="pres">
      <dgm:prSet presAssocID="{253A5C8C-4CF9-48B1-94EE-97FEDAFF80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2B3AEE-47D2-46D6-9CF1-CCC0BB435503}" type="pres">
      <dgm:prSet presAssocID="{C288E532-98DB-48EF-9885-454B6B88A0F9}" presName="hierRoot1" presStyleCnt="0"/>
      <dgm:spPr/>
    </dgm:pt>
    <dgm:pt modelId="{93CE8A30-6B22-4784-9B77-23ACD373EB35}" type="pres">
      <dgm:prSet presAssocID="{C288E532-98DB-48EF-9885-454B6B88A0F9}" presName="composite" presStyleCnt="0"/>
      <dgm:spPr/>
    </dgm:pt>
    <dgm:pt modelId="{01894636-E973-44C5-8C08-5B0BEF838725}" type="pres">
      <dgm:prSet presAssocID="{C288E532-98DB-48EF-9885-454B6B88A0F9}" presName="background" presStyleLbl="node0" presStyleIdx="0" presStyleCnt="3"/>
      <dgm:spPr/>
    </dgm:pt>
    <dgm:pt modelId="{6E15DF41-BB56-49BA-A41D-7CCF90F928EF}" type="pres">
      <dgm:prSet presAssocID="{C288E532-98DB-48EF-9885-454B6B88A0F9}" presName="text" presStyleLbl="fgAcc0" presStyleIdx="0" presStyleCnt="3">
        <dgm:presLayoutVars>
          <dgm:chPref val="3"/>
        </dgm:presLayoutVars>
      </dgm:prSet>
      <dgm:spPr/>
    </dgm:pt>
    <dgm:pt modelId="{805058EF-DDD6-4166-802E-E863F1A4CAEB}" type="pres">
      <dgm:prSet presAssocID="{C288E532-98DB-48EF-9885-454B6B88A0F9}" presName="hierChild2" presStyleCnt="0"/>
      <dgm:spPr/>
    </dgm:pt>
    <dgm:pt modelId="{1353E493-7747-4FD6-B910-E83A0EC96B24}" type="pres">
      <dgm:prSet presAssocID="{DEA27C3D-B581-476E-95EC-01B170F75F7E}" presName="hierRoot1" presStyleCnt="0"/>
      <dgm:spPr/>
    </dgm:pt>
    <dgm:pt modelId="{25E170CE-1776-4C28-A508-36C634CBB6CB}" type="pres">
      <dgm:prSet presAssocID="{DEA27C3D-B581-476E-95EC-01B170F75F7E}" presName="composite" presStyleCnt="0"/>
      <dgm:spPr/>
    </dgm:pt>
    <dgm:pt modelId="{B8363205-7F01-4303-9FB3-3D114411B737}" type="pres">
      <dgm:prSet presAssocID="{DEA27C3D-B581-476E-95EC-01B170F75F7E}" presName="background" presStyleLbl="node0" presStyleIdx="1" presStyleCnt="3"/>
      <dgm:spPr/>
    </dgm:pt>
    <dgm:pt modelId="{A9C0BBCD-52B3-4A14-9683-10E8FD25421F}" type="pres">
      <dgm:prSet presAssocID="{DEA27C3D-B581-476E-95EC-01B170F75F7E}" presName="text" presStyleLbl="fgAcc0" presStyleIdx="1" presStyleCnt="3">
        <dgm:presLayoutVars>
          <dgm:chPref val="3"/>
        </dgm:presLayoutVars>
      </dgm:prSet>
      <dgm:spPr/>
    </dgm:pt>
    <dgm:pt modelId="{F5176A78-FC87-43AF-8C60-E5A0E8F5E611}" type="pres">
      <dgm:prSet presAssocID="{DEA27C3D-B581-476E-95EC-01B170F75F7E}" presName="hierChild2" presStyleCnt="0"/>
      <dgm:spPr/>
    </dgm:pt>
    <dgm:pt modelId="{C45A8AD1-BC5D-4168-B7C4-B383127B6628}" type="pres">
      <dgm:prSet presAssocID="{C500D932-17E0-4E79-BF9D-6E1AF780CAA0}" presName="hierRoot1" presStyleCnt="0"/>
      <dgm:spPr/>
    </dgm:pt>
    <dgm:pt modelId="{EB0DFB86-0A96-40E3-936C-991E857B1AA9}" type="pres">
      <dgm:prSet presAssocID="{C500D932-17E0-4E79-BF9D-6E1AF780CAA0}" presName="composite" presStyleCnt="0"/>
      <dgm:spPr/>
    </dgm:pt>
    <dgm:pt modelId="{8D5CE36A-7A43-4277-90C1-B75119DBC4A3}" type="pres">
      <dgm:prSet presAssocID="{C500D932-17E0-4E79-BF9D-6E1AF780CAA0}" presName="background" presStyleLbl="node0" presStyleIdx="2" presStyleCnt="3"/>
      <dgm:spPr/>
    </dgm:pt>
    <dgm:pt modelId="{94D5DF6F-0447-44BA-A993-C74C604DE5C1}" type="pres">
      <dgm:prSet presAssocID="{C500D932-17E0-4E79-BF9D-6E1AF780CAA0}" presName="text" presStyleLbl="fgAcc0" presStyleIdx="2" presStyleCnt="3">
        <dgm:presLayoutVars>
          <dgm:chPref val="3"/>
        </dgm:presLayoutVars>
      </dgm:prSet>
      <dgm:spPr/>
    </dgm:pt>
    <dgm:pt modelId="{89CC9C72-223D-4AB3-A015-9DA191876DB3}" type="pres">
      <dgm:prSet presAssocID="{C500D932-17E0-4E79-BF9D-6E1AF780CAA0}" presName="hierChild2" presStyleCnt="0"/>
      <dgm:spPr/>
    </dgm:pt>
  </dgm:ptLst>
  <dgm:cxnLst>
    <dgm:cxn modelId="{432AD607-5EE0-4FD1-BB35-B6268C1F2452}" type="presOf" srcId="{C500D932-17E0-4E79-BF9D-6E1AF780CAA0}" destId="{94D5DF6F-0447-44BA-A993-C74C604DE5C1}" srcOrd="0" destOrd="0" presId="urn:microsoft.com/office/officeart/2005/8/layout/hierarchy1"/>
    <dgm:cxn modelId="{73544F61-4216-4E70-B77C-AACE87D21FAE}" type="presOf" srcId="{DEA27C3D-B581-476E-95EC-01B170F75F7E}" destId="{A9C0BBCD-52B3-4A14-9683-10E8FD25421F}" srcOrd="0" destOrd="0" presId="urn:microsoft.com/office/officeart/2005/8/layout/hierarchy1"/>
    <dgm:cxn modelId="{13E96B63-23FA-4DEC-B924-D484213E100A}" type="presOf" srcId="{253A5C8C-4CF9-48B1-94EE-97FEDAFF80F8}" destId="{95830834-A9E9-4FE8-B056-B35574A89228}" srcOrd="0" destOrd="0" presId="urn:microsoft.com/office/officeart/2005/8/layout/hierarchy1"/>
    <dgm:cxn modelId="{FBF31848-6E07-4120-9369-3426E2C78EFC}" srcId="{253A5C8C-4CF9-48B1-94EE-97FEDAFF80F8}" destId="{C288E532-98DB-48EF-9885-454B6B88A0F9}" srcOrd="0" destOrd="0" parTransId="{93528B31-7754-4BDE-92F9-D11277199E4C}" sibTransId="{F2755462-7ABD-4E7E-85F5-2423237F9713}"/>
    <dgm:cxn modelId="{FAEF6880-878E-433F-8B04-2D410EE06F55}" srcId="{253A5C8C-4CF9-48B1-94EE-97FEDAFF80F8}" destId="{DEA27C3D-B581-476E-95EC-01B170F75F7E}" srcOrd="1" destOrd="0" parTransId="{6AF1912F-57A3-45B2-AF04-1100A822B0E0}" sibTransId="{3207B804-2492-4AB1-999D-F974173E3E76}"/>
    <dgm:cxn modelId="{DDA955AA-C359-4AF7-9718-0EF870ADD3D0}" type="presOf" srcId="{C288E532-98DB-48EF-9885-454B6B88A0F9}" destId="{6E15DF41-BB56-49BA-A41D-7CCF90F928EF}" srcOrd="0" destOrd="0" presId="urn:microsoft.com/office/officeart/2005/8/layout/hierarchy1"/>
    <dgm:cxn modelId="{0FC164F7-3E15-4DBF-84B3-B1E4EA9EC7FB}" srcId="{253A5C8C-4CF9-48B1-94EE-97FEDAFF80F8}" destId="{C500D932-17E0-4E79-BF9D-6E1AF780CAA0}" srcOrd="2" destOrd="0" parTransId="{F8ACF9AA-604A-4AAE-A4D4-15E43A92BFB7}" sibTransId="{7FBE4DCC-B957-45A8-9DC5-D7CA13FC95F7}"/>
    <dgm:cxn modelId="{8D31FB72-2B33-4948-B1BF-F756B2C29682}" type="presParOf" srcId="{95830834-A9E9-4FE8-B056-B35574A89228}" destId="{312B3AEE-47D2-46D6-9CF1-CCC0BB435503}" srcOrd="0" destOrd="0" presId="urn:microsoft.com/office/officeart/2005/8/layout/hierarchy1"/>
    <dgm:cxn modelId="{C6701E55-F9CB-466F-83B8-3CF20A040728}" type="presParOf" srcId="{312B3AEE-47D2-46D6-9CF1-CCC0BB435503}" destId="{93CE8A30-6B22-4784-9B77-23ACD373EB35}" srcOrd="0" destOrd="0" presId="urn:microsoft.com/office/officeart/2005/8/layout/hierarchy1"/>
    <dgm:cxn modelId="{4E205096-F812-4E45-A921-0F491923B1B6}" type="presParOf" srcId="{93CE8A30-6B22-4784-9B77-23ACD373EB35}" destId="{01894636-E973-44C5-8C08-5B0BEF838725}" srcOrd="0" destOrd="0" presId="urn:microsoft.com/office/officeart/2005/8/layout/hierarchy1"/>
    <dgm:cxn modelId="{511D651A-3D97-4631-BDAD-44296E342500}" type="presParOf" srcId="{93CE8A30-6B22-4784-9B77-23ACD373EB35}" destId="{6E15DF41-BB56-49BA-A41D-7CCF90F928EF}" srcOrd="1" destOrd="0" presId="urn:microsoft.com/office/officeart/2005/8/layout/hierarchy1"/>
    <dgm:cxn modelId="{696690DF-A126-48D7-ABF4-1C64C7A479E0}" type="presParOf" srcId="{312B3AEE-47D2-46D6-9CF1-CCC0BB435503}" destId="{805058EF-DDD6-4166-802E-E863F1A4CAEB}" srcOrd="1" destOrd="0" presId="urn:microsoft.com/office/officeart/2005/8/layout/hierarchy1"/>
    <dgm:cxn modelId="{FDFC1DF0-FE99-456E-938F-0F1192DD4ABA}" type="presParOf" srcId="{95830834-A9E9-4FE8-B056-B35574A89228}" destId="{1353E493-7747-4FD6-B910-E83A0EC96B24}" srcOrd="1" destOrd="0" presId="urn:microsoft.com/office/officeart/2005/8/layout/hierarchy1"/>
    <dgm:cxn modelId="{AD5A6A98-F86E-443D-BE15-E644EB290C2B}" type="presParOf" srcId="{1353E493-7747-4FD6-B910-E83A0EC96B24}" destId="{25E170CE-1776-4C28-A508-36C634CBB6CB}" srcOrd="0" destOrd="0" presId="urn:microsoft.com/office/officeart/2005/8/layout/hierarchy1"/>
    <dgm:cxn modelId="{214446E5-D82D-40D4-A97D-B3037E37892F}" type="presParOf" srcId="{25E170CE-1776-4C28-A508-36C634CBB6CB}" destId="{B8363205-7F01-4303-9FB3-3D114411B737}" srcOrd="0" destOrd="0" presId="urn:microsoft.com/office/officeart/2005/8/layout/hierarchy1"/>
    <dgm:cxn modelId="{E7136359-BA82-40B2-A501-BD09DDB3A051}" type="presParOf" srcId="{25E170CE-1776-4C28-A508-36C634CBB6CB}" destId="{A9C0BBCD-52B3-4A14-9683-10E8FD25421F}" srcOrd="1" destOrd="0" presId="urn:microsoft.com/office/officeart/2005/8/layout/hierarchy1"/>
    <dgm:cxn modelId="{7AD94C3F-8ACB-48CD-A763-BF27DA7F6467}" type="presParOf" srcId="{1353E493-7747-4FD6-B910-E83A0EC96B24}" destId="{F5176A78-FC87-43AF-8C60-E5A0E8F5E611}" srcOrd="1" destOrd="0" presId="urn:microsoft.com/office/officeart/2005/8/layout/hierarchy1"/>
    <dgm:cxn modelId="{22DBCC49-E51C-44BA-81E7-B5FF2280165A}" type="presParOf" srcId="{95830834-A9E9-4FE8-B056-B35574A89228}" destId="{C45A8AD1-BC5D-4168-B7C4-B383127B6628}" srcOrd="2" destOrd="0" presId="urn:microsoft.com/office/officeart/2005/8/layout/hierarchy1"/>
    <dgm:cxn modelId="{C78975F0-8403-46E0-97A0-0CD1860A0A46}" type="presParOf" srcId="{C45A8AD1-BC5D-4168-B7C4-B383127B6628}" destId="{EB0DFB86-0A96-40E3-936C-991E857B1AA9}" srcOrd="0" destOrd="0" presId="urn:microsoft.com/office/officeart/2005/8/layout/hierarchy1"/>
    <dgm:cxn modelId="{100AB6AD-2D62-4970-B3E1-6B2FE9DBECD4}" type="presParOf" srcId="{EB0DFB86-0A96-40E3-936C-991E857B1AA9}" destId="{8D5CE36A-7A43-4277-90C1-B75119DBC4A3}" srcOrd="0" destOrd="0" presId="urn:microsoft.com/office/officeart/2005/8/layout/hierarchy1"/>
    <dgm:cxn modelId="{7C65F6F9-E89A-4F30-84AB-6444CC6A2ABB}" type="presParOf" srcId="{EB0DFB86-0A96-40E3-936C-991E857B1AA9}" destId="{94D5DF6F-0447-44BA-A993-C74C604DE5C1}" srcOrd="1" destOrd="0" presId="urn:microsoft.com/office/officeart/2005/8/layout/hierarchy1"/>
    <dgm:cxn modelId="{7F9E6F60-0E6D-47C8-A9FC-E55F6E8E57E3}" type="presParOf" srcId="{C45A8AD1-BC5D-4168-B7C4-B383127B6628}" destId="{89CC9C72-223D-4AB3-A015-9DA191876D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13B657-C345-486B-B784-3202DD01B9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8A10F0-D2ED-4A5D-B27A-18C45EACF2E2}">
      <dgm:prSet/>
      <dgm:spPr/>
      <dgm:t>
        <a:bodyPr/>
        <a:lstStyle/>
        <a:p>
          <a:r>
            <a:rPr lang="el-GR" b="1"/>
            <a:t>Συλλογή στοιχείων και παρατηρήσεων </a:t>
          </a:r>
          <a:r>
            <a:rPr lang="el-GR"/>
            <a:t>για τη μορφή και περιεχόμενο ερωτήσεων.</a:t>
          </a:r>
          <a:endParaRPr lang="en-US"/>
        </a:p>
      </dgm:t>
    </dgm:pt>
    <dgm:pt modelId="{52F6916D-448D-4859-B500-E29B408625F3}" type="parTrans" cxnId="{E2A82323-4ECA-4578-93B4-23881BEA3B44}">
      <dgm:prSet/>
      <dgm:spPr/>
      <dgm:t>
        <a:bodyPr/>
        <a:lstStyle/>
        <a:p>
          <a:endParaRPr lang="en-US"/>
        </a:p>
      </dgm:t>
    </dgm:pt>
    <dgm:pt modelId="{1D0DA0A4-AD71-4347-BBCC-D86E0B14EB52}" type="sibTrans" cxnId="{E2A82323-4ECA-4578-93B4-23881BEA3B44}">
      <dgm:prSet/>
      <dgm:spPr/>
      <dgm:t>
        <a:bodyPr/>
        <a:lstStyle/>
        <a:p>
          <a:endParaRPr lang="en-US"/>
        </a:p>
      </dgm:t>
    </dgm:pt>
    <dgm:pt modelId="{1C84AF22-EEFF-447E-A1A2-8D220421476E}">
      <dgm:prSet/>
      <dgm:spPr/>
      <dgm:t>
        <a:bodyPr/>
        <a:lstStyle/>
        <a:p>
          <a:r>
            <a:rPr lang="el-GR"/>
            <a:t>Μήπως οι ερωτώμενοι δεν κατανόησαν κάποια ερώτηση;</a:t>
          </a:r>
          <a:endParaRPr lang="en-US"/>
        </a:p>
      </dgm:t>
    </dgm:pt>
    <dgm:pt modelId="{0A949059-57A4-48B9-B580-18FEA3946820}" type="parTrans" cxnId="{917F1C52-F7C4-4E8F-9E46-E57FCA23D9EE}">
      <dgm:prSet/>
      <dgm:spPr/>
      <dgm:t>
        <a:bodyPr/>
        <a:lstStyle/>
        <a:p>
          <a:endParaRPr lang="en-US"/>
        </a:p>
      </dgm:t>
    </dgm:pt>
    <dgm:pt modelId="{CFEA4D6E-F8CD-4BFC-BD13-6D246D53BE8F}" type="sibTrans" cxnId="{917F1C52-F7C4-4E8F-9E46-E57FCA23D9EE}">
      <dgm:prSet/>
      <dgm:spPr/>
      <dgm:t>
        <a:bodyPr/>
        <a:lstStyle/>
        <a:p>
          <a:endParaRPr lang="en-US"/>
        </a:p>
      </dgm:t>
    </dgm:pt>
    <dgm:pt modelId="{4E08608D-270E-4846-9BC4-FCE79773FAF6}">
      <dgm:prSet/>
      <dgm:spPr/>
      <dgm:t>
        <a:bodyPr/>
        <a:lstStyle/>
        <a:p>
          <a:r>
            <a:rPr lang="el-GR"/>
            <a:t>Μήπως το ερωτηματολόγιο ήταν αρκετά μεγάλο ή δύσκολο στη συμπλήρωσή του;</a:t>
          </a:r>
          <a:endParaRPr lang="en-US"/>
        </a:p>
      </dgm:t>
    </dgm:pt>
    <dgm:pt modelId="{3ED0A75C-755F-4C63-BA5B-8DC5B44AC128}" type="parTrans" cxnId="{5845AB7F-1C36-4025-B305-924604C2D59A}">
      <dgm:prSet/>
      <dgm:spPr/>
      <dgm:t>
        <a:bodyPr/>
        <a:lstStyle/>
        <a:p>
          <a:endParaRPr lang="en-US"/>
        </a:p>
      </dgm:t>
    </dgm:pt>
    <dgm:pt modelId="{94304E57-86F1-4B83-9CD3-6BB9C30FCE95}" type="sibTrans" cxnId="{5845AB7F-1C36-4025-B305-924604C2D59A}">
      <dgm:prSet/>
      <dgm:spPr/>
      <dgm:t>
        <a:bodyPr/>
        <a:lstStyle/>
        <a:p>
          <a:endParaRPr lang="en-US"/>
        </a:p>
      </dgm:t>
    </dgm:pt>
    <dgm:pt modelId="{8BC31DB0-59C6-44C5-8D46-51F5110B96F1}">
      <dgm:prSet/>
      <dgm:spPr/>
      <dgm:t>
        <a:bodyPr/>
        <a:lstStyle/>
        <a:p>
          <a:r>
            <a:rPr lang="el-GR"/>
            <a:t>Πόσο χρόνο χρειάστηκαν για να το συμπληρώσουν οι ερωτώμενοι;</a:t>
          </a:r>
          <a:endParaRPr lang="en-US"/>
        </a:p>
      </dgm:t>
    </dgm:pt>
    <dgm:pt modelId="{D4C430EE-C06C-4FF6-A0FA-7171BD17FCDC}" type="parTrans" cxnId="{6F4BBF07-3561-4724-9913-77588581D248}">
      <dgm:prSet/>
      <dgm:spPr/>
      <dgm:t>
        <a:bodyPr/>
        <a:lstStyle/>
        <a:p>
          <a:endParaRPr lang="en-US"/>
        </a:p>
      </dgm:t>
    </dgm:pt>
    <dgm:pt modelId="{13E93F2C-AA85-41E7-888B-C6D46C326DC5}" type="sibTrans" cxnId="{6F4BBF07-3561-4724-9913-77588581D248}">
      <dgm:prSet/>
      <dgm:spPr/>
      <dgm:t>
        <a:bodyPr/>
        <a:lstStyle/>
        <a:p>
          <a:endParaRPr lang="en-US"/>
        </a:p>
      </dgm:t>
    </dgm:pt>
    <dgm:pt modelId="{D8AE8A7E-5005-4DC7-84AE-FC6BD27D3BB2}">
      <dgm:prSet/>
      <dgm:spPr/>
      <dgm:t>
        <a:bodyPr/>
        <a:lstStyle/>
        <a:p>
          <a:r>
            <a:rPr lang="el-GR"/>
            <a:t>Υπήρχε αρκετός χώρος για απαντήσεις;</a:t>
          </a:r>
          <a:endParaRPr lang="en-US"/>
        </a:p>
      </dgm:t>
    </dgm:pt>
    <dgm:pt modelId="{C583710D-198E-4F48-A2A6-A624D0A731FC}" type="parTrans" cxnId="{B28378FC-607C-46AB-9BA3-9DE8B7465409}">
      <dgm:prSet/>
      <dgm:spPr/>
      <dgm:t>
        <a:bodyPr/>
        <a:lstStyle/>
        <a:p>
          <a:endParaRPr lang="en-US"/>
        </a:p>
      </dgm:t>
    </dgm:pt>
    <dgm:pt modelId="{FF6DDDA6-D2C1-42B6-B822-DE5B4B83328A}" type="sibTrans" cxnId="{B28378FC-607C-46AB-9BA3-9DE8B7465409}">
      <dgm:prSet/>
      <dgm:spPr/>
      <dgm:t>
        <a:bodyPr/>
        <a:lstStyle/>
        <a:p>
          <a:endParaRPr lang="en-US"/>
        </a:p>
      </dgm:t>
    </dgm:pt>
    <dgm:pt modelId="{A63E771E-EDDC-4B48-B316-BF96AF1AA57A}">
      <dgm:prSet/>
      <dgm:spPr/>
      <dgm:t>
        <a:bodyPr/>
        <a:lstStyle/>
        <a:p>
          <a:r>
            <a:rPr lang="el-GR" b="1"/>
            <a:t>Αξιολόγηση </a:t>
          </a:r>
          <a:r>
            <a:rPr lang="el-GR"/>
            <a:t>εάν</a:t>
          </a:r>
          <a:r>
            <a:rPr lang="el-GR" b="1"/>
            <a:t> </a:t>
          </a:r>
          <a:r>
            <a:rPr lang="el-GR"/>
            <a:t>οι ερωτήσεις παράγουν τις πληροφορίες που χρειάζεται η έρευνα;</a:t>
          </a:r>
          <a:endParaRPr lang="en-US"/>
        </a:p>
      </dgm:t>
    </dgm:pt>
    <dgm:pt modelId="{9E60D70A-C150-4112-88CB-F41F7C3B654F}" type="parTrans" cxnId="{120B28F4-EA6A-401F-A564-AED3ED09DF37}">
      <dgm:prSet/>
      <dgm:spPr/>
      <dgm:t>
        <a:bodyPr/>
        <a:lstStyle/>
        <a:p>
          <a:endParaRPr lang="en-US"/>
        </a:p>
      </dgm:t>
    </dgm:pt>
    <dgm:pt modelId="{E82C6A68-70E6-44EE-8137-4E28F46EA6E6}" type="sibTrans" cxnId="{120B28F4-EA6A-401F-A564-AED3ED09DF37}">
      <dgm:prSet/>
      <dgm:spPr/>
      <dgm:t>
        <a:bodyPr/>
        <a:lstStyle/>
        <a:p>
          <a:endParaRPr lang="en-US"/>
        </a:p>
      </dgm:t>
    </dgm:pt>
    <dgm:pt modelId="{53336235-3D6F-444D-8E87-41D40C138A61}">
      <dgm:prSet/>
      <dgm:spPr/>
      <dgm:t>
        <a:bodyPr/>
        <a:lstStyle/>
        <a:p>
          <a:r>
            <a:rPr lang="el-GR" b="1"/>
            <a:t>Δοκιμή των μεθόδων ανάλυσης </a:t>
          </a:r>
          <a:r>
            <a:rPr lang="el-GR"/>
            <a:t>για να βεβαιωθεί ο ερωτώμενος ότι, τα δεδομένα μπορούν να αναλυθούν.</a:t>
          </a:r>
          <a:endParaRPr lang="en-US"/>
        </a:p>
      </dgm:t>
    </dgm:pt>
    <dgm:pt modelId="{6E3F4984-B5F1-4DC5-B9B6-EA406222A55A}" type="parTrans" cxnId="{DC61017D-3FDE-4146-9B74-C4AFDFC8ADCC}">
      <dgm:prSet/>
      <dgm:spPr/>
      <dgm:t>
        <a:bodyPr/>
        <a:lstStyle/>
        <a:p>
          <a:endParaRPr lang="en-US"/>
        </a:p>
      </dgm:t>
    </dgm:pt>
    <dgm:pt modelId="{A856B2B8-F84E-4A3D-81E0-E14A9FC2025A}" type="sibTrans" cxnId="{DC61017D-3FDE-4146-9B74-C4AFDFC8ADCC}">
      <dgm:prSet/>
      <dgm:spPr/>
      <dgm:t>
        <a:bodyPr/>
        <a:lstStyle/>
        <a:p>
          <a:endParaRPr lang="en-US"/>
        </a:p>
      </dgm:t>
    </dgm:pt>
    <dgm:pt modelId="{7D7024BA-0672-4900-B9BF-271F8EC51CA4}">
      <dgm:prSet/>
      <dgm:spPr/>
      <dgm:t>
        <a:bodyPr/>
        <a:lstStyle/>
        <a:p>
          <a:r>
            <a:rPr lang="el-GR" b="1"/>
            <a:t>Επανάληψη. </a:t>
          </a:r>
          <a:r>
            <a:rPr lang="el-GR"/>
            <a:t>Τελευταίος έλεγχος. Πόσο η πληροφορία θα συμβάλλει στο σκοπό της έρευνας.</a:t>
          </a:r>
          <a:endParaRPr lang="en-US"/>
        </a:p>
      </dgm:t>
    </dgm:pt>
    <dgm:pt modelId="{B56BA66A-30BA-4F87-A5B5-1B0420B202B2}" type="parTrans" cxnId="{9D13DAD1-D7F0-4836-8F68-C46B6DF7DBBB}">
      <dgm:prSet/>
      <dgm:spPr/>
      <dgm:t>
        <a:bodyPr/>
        <a:lstStyle/>
        <a:p>
          <a:endParaRPr lang="en-US"/>
        </a:p>
      </dgm:t>
    </dgm:pt>
    <dgm:pt modelId="{377BC246-0356-4CA1-948E-BBE6F125DB26}" type="sibTrans" cxnId="{9D13DAD1-D7F0-4836-8F68-C46B6DF7DBBB}">
      <dgm:prSet/>
      <dgm:spPr/>
      <dgm:t>
        <a:bodyPr/>
        <a:lstStyle/>
        <a:p>
          <a:endParaRPr lang="en-US"/>
        </a:p>
      </dgm:t>
    </dgm:pt>
    <dgm:pt modelId="{85B07400-CCD7-49A3-963B-C434F7064725}" type="pres">
      <dgm:prSet presAssocID="{C013B657-C345-486B-B784-3202DD01B91F}" presName="linear" presStyleCnt="0">
        <dgm:presLayoutVars>
          <dgm:animLvl val="lvl"/>
          <dgm:resizeHandles val="exact"/>
        </dgm:presLayoutVars>
      </dgm:prSet>
      <dgm:spPr/>
    </dgm:pt>
    <dgm:pt modelId="{30126425-512A-4EA6-B4B4-EEF301616A9D}" type="pres">
      <dgm:prSet presAssocID="{938A10F0-D2ED-4A5D-B27A-18C45EACF2E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268B7DF-1844-4546-9BF2-B228709A9255}" type="pres">
      <dgm:prSet presAssocID="{938A10F0-D2ED-4A5D-B27A-18C45EACF2E2}" presName="childText" presStyleLbl="revTx" presStyleIdx="0" presStyleCnt="1">
        <dgm:presLayoutVars>
          <dgm:bulletEnabled val="1"/>
        </dgm:presLayoutVars>
      </dgm:prSet>
      <dgm:spPr/>
    </dgm:pt>
    <dgm:pt modelId="{10F26624-CBBD-46CD-9A91-14288C480EE5}" type="pres">
      <dgm:prSet presAssocID="{A63E771E-EDDC-4B48-B316-BF96AF1AA57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CE3F2A7-4C2C-489B-834A-DE235D291E25}" type="pres">
      <dgm:prSet presAssocID="{E82C6A68-70E6-44EE-8137-4E28F46EA6E6}" presName="spacer" presStyleCnt="0"/>
      <dgm:spPr/>
    </dgm:pt>
    <dgm:pt modelId="{BC7D091B-9103-4AA7-9AD7-2DB2BB8424A5}" type="pres">
      <dgm:prSet presAssocID="{53336235-3D6F-444D-8E87-41D40C138A6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BE307F-B8EC-4297-A1C2-7F1A1C4ACD57}" type="pres">
      <dgm:prSet presAssocID="{A856B2B8-F84E-4A3D-81E0-E14A9FC2025A}" presName="spacer" presStyleCnt="0"/>
      <dgm:spPr/>
    </dgm:pt>
    <dgm:pt modelId="{5140DD2D-7FC5-4E5B-B405-7146DA4EDE84}" type="pres">
      <dgm:prSet presAssocID="{7D7024BA-0672-4900-B9BF-271F8EC51C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F4BBF07-3561-4724-9913-77588581D248}" srcId="{938A10F0-D2ED-4A5D-B27A-18C45EACF2E2}" destId="{8BC31DB0-59C6-44C5-8D46-51F5110B96F1}" srcOrd="2" destOrd="0" parTransId="{D4C430EE-C06C-4FF6-A0FA-7171BD17FCDC}" sibTransId="{13E93F2C-AA85-41E7-888B-C6D46C326DC5}"/>
    <dgm:cxn modelId="{2F97860F-0D19-41C3-876A-2D9AF558A10C}" type="presOf" srcId="{1C84AF22-EEFF-447E-A1A2-8D220421476E}" destId="{3268B7DF-1844-4546-9BF2-B228709A9255}" srcOrd="0" destOrd="0" presId="urn:microsoft.com/office/officeart/2005/8/layout/vList2"/>
    <dgm:cxn modelId="{7CC90A14-7AB4-4D35-BA09-392929838E28}" type="presOf" srcId="{8BC31DB0-59C6-44C5-8D46-51F5110B96F1}" destId="{3268B7DF-1844-4546-9BF2-B228709A9255}" srcOrd="0" destOrd="2" presId="urn:microsoft.com/office/officeart/2005/8/layout/vList2"/>
    <dgm:cxn modelId="{5C3C6416-5188-4D51-A94E-0FE59E87471E}" type="presOf" srcId="{938A10F0-D2ED-4A5D-B27A-18C45EACF2E2}" destId="{30126425-512A-4EA6-B4B4-EEF301616A9D}" srcOrd="0" destOrd="0" presId="urn:microsoft.com/office/officeart/2005/8/layout/vList2"/>
    <dgm:cxn modelId="{E2A82323-4ECA-4578-93B4-23881BEA3B44}" srcId="{C013B657-C345-486B-B784-3202DD01B91F}" destId="{938A10F0-D2ED-4A5D-B27A-18C45EACF2E2}" srcOrd="0" destOrd="0" parTransId="{52F6916D-448D-4859-B500-E29B408625F3}" sibTransId="{1D0DA0A4-AD71-4347-BBCC-D86E0B14EB52}"/>
    <dgm:cxn modelId="{1FB32E33-27CB-43A4-8DA2-A0CC3626BCE6}" type="presOf" srcId="{A63E771E-EDDC-4B48-B316-BF96AF1AA57A}" destId="{10F26624-CBBD-46CD-9A91-14288C480EE5}" srcOrd="0" destOrd="0" presId="urn:microsoft.com/office/officeart/2005/8/layout/vList2"/>
    <dgm:cxn modelId="{32453341-7156-4EFA-9766-C9B90758AEE7}" type="presOf" srcId="{7D7024BA-0672-4900-B9BF-271F8EC51CA4}" destId="{5140DD2D-7FC5-4E5B-B405-7146DA4EDE84}" srcOrd="0" destOrd="0" presId="urn:microsoft.com/office/officeart/2005/8/layout/vList2"/>
    <dgm:cxn modelId="{51EED844-2106-43AF-925E-0D51C3F0787E}" type="presOf" srcId="{53336235-3D6F-444D-8E87-41D40C138A61}" destId="{BC7D091B-9103-4AA7-9AD7-2DB2BB8424A5}" srcOrd="0" destOrd="0" presId="urn:microsoft.com/office/officeart/2005/8/layout/vList2"/>
    <dgm:cxn modelId="{917F1C52-F7C4-4E8F-9E46-E57FCA23D9EE}" srcId="{938A10F0-D2ED-4A5D-B27A-18C45EACF2E2}" destId="{1C84AF22-EEFF-447E-A1A2-8D220421476E}" srcOrd="0" destOrd="0" parTransId="{0A949059-57A4-48B9-B580-18FEA3946820}" sibTransId="{CFEA4D6E-F8CD-4BFC-BD13-6D246D53BE8F}"/>
    <dgm:cxn modelId="{DC61017D-3FDE-4146-9B74-C4AFDFC8ADCC}" srcId="{C013B657-C345-486B-B784-3202DD01B91F}" destId="{53336235-3D6F-444D-8E87-41D40C138A61}" srcOrd="2" destOrd="0" parTransId="{6E3F4984-B5F1-4DC5-B9B6-EA406222A55A}" sibTransId="{A856B2B8-F84E-4A3D-81E0-E14A9FC2025A}"/>
    <dgm:cxn modelId="{5270067F-F098-4E2F-A166-E2AFDC7C316E}" type="presOf" srcId="{4E08608D-270E-4846-9BC4-FCE79773FAF6}" destId="{3268B7DF-1844-4546-9BF2-B228709A9255}" srcOrd="0" destOrd="1" presId="urn:microsoft.com/office/officeart/2005/8/layout/vList2"/>
    <dgm:cxn modelId="{5845AB7F-1C36-4025-B305-924604C2D59A}" srcId="{938A10F0-D2ED-4A5D-B27A-18C45EACF2E2}" destId="{4E08608D-270E-4846-9BC4-FCE79773FAF6}" srcOrd="1" destOrd="0" parTransId="{3ED0A75C-755F-4C63-BA5B-8DC5B44AC128}" sibTransId="{94304E57-86F1-4B83-9CD3-6BB9C30FCE95}"/>
    <dgm:cxn modelId="{5323E4BD-8776-4109-BE53-9CBE2490B7C1}" type="presOf" srcId="{C013B657-C345-486B-B784-3202DD01B91F}" destId="{85B07400-CCD7-49A3-963B-C434F7064725}" srcOrd="0" destOrd="0" presId="urn:microsoft.com/office/officeart/2005/8/layout/vList2"/>
    <dgm:cxn modelId="{5A09F3C3-11F7-4600-9FC0-30736DFDBC1C}" type="presOf" srcId="{D8AE8A7E-5005-4DC7-84AE-FC6BD27D3BB2}" destId="{3268B7DF-1844-4546-9BF2-B228709A9255}" srcOrd="0" destOrd="3" presId="urn:microsoft.com/office/officeart/2005/8/layout/vList2"/>
    <dgm:cxn modelId="{9D13DAD1-D7F0-4836-8F68-C46B6DF7DBBB}" srcId="{C013B657-C345-486B-B784-3202DD01B91F}" destId="{7D7024BA-0672-4900-B9BF-271F8EC51CA4}" srcOrd="3" destOrd="0" parTransId="{B56BA66A-30BA-4F87-A5B5-1B0420B202B2}" sibTransId="{377BC246-0356-4CA1-948E-BBE6F125DB26}"/>
    <dgm:cxn modelId="{120B28F4-EA6A-401F-A564-AED3ED09DF37}" srcId="{C013B657-C345-486B-B784-3202DD01B91F}" destId="{A63E771E-EDDC-4B48-B316-BF96AF1AA57A}" srcOrd="1" destOrd="0" parTransId="{9E60D70A-C150-4112-88CB-F41F7C3B654F}" sibTransId="{E82C6A68-70E6-44EE-8137-4E28F46EA6E6}"/>
    <dgm:cxn modelId="{B28378FC-607C-46AB-9BA3-9DE8B7465409}" srcId="{938A10F0-D2ED-4A5D-B27A-18C45EACF2E2}" destId="{D8AE8A7E-5005-4DC7-84AE-FC6BD27D3BB2}" srcOrd="3" destOrd="0" parTransId="{C583710D-198E-4F48-A2A6-A624D0A731FC}" sibTransId="{FF6DDDA6-D2C1-42B6-B822-DE5B4B83328A}"/>
    <dgm:cxn modelId="{A86BFFC8-7D65-4586-B2A7-216666D8B577}" type="presParOf" srcId="{85B07400-CCD7-49A3-963B-C434F7064725}" destId="{30126425-512A-4EA6-B4B4-EEF301616A9D}" srcOrd="0" destOrd="0" presId="urn:microsoft.com/office/officeart/2005/8/layout/vList2"/>
    <dgm:cxn modelId="{8AFA5747-AF1B-4B52-BF12-466BF4D07790}" type="presParOf" srcId="{85B07400-CCD7-49A3-963B-C434F7064725}" destId="{3268B7DF-1844-4546-9BF2-B228709A9255}" srcOrd="1" destOrd="0" presId="urn:microsoft.com/office/officeart/2005/8/layout/vList2"/>
    <dgm:cxn modelId="{F9C354B0-43B3-4861-9D9B-AA97062B0AD2}" type="presParOf" srcId="{85B07400-CCD7-49A3-963B-C434F7064725}" destId="{10F26624-CBBD-46CD-9A91-14288C480EE5}" srcOrd="2" destOrd="0" presId="urn:microsoft.com/office/officeart/2005/8/layout/vList2"/>
    <dgm:cxn modelId="{62CEBB00-2D1D-403F-8B1E-A40BEBBC35A8}" type="presParOf" srcId="{85B07400-CCD7-49A3-963B-C434F7064725}" destId="{4CE3F2A7-4C2C-489B-834A-DE235D291E25}" srcOrd="3" destOrd="0" presId="urn:microsoft.com/office/officeart/2005/8/layout/vList2"/>
    <dgm:cxn modelId="{1DD0C8BF-D4E2-4A83-8630-9FA5C62F5E76}" type="presParOf" srcId="{85B07400-CCD7-49A3-963B-C434F7064725}" destId="{BC7D091B-9103-4AA7-9AD7-2DB2BB8424A5}" srcOrd="4" destOrd="0" presId="urn:microsoft.com/office/officeart/2005/8/layout/vList2"/>
    <dgm:cxn modelId="{8FD615BA-8528-481B-A7BD-07B7F68A5E20}" type="presParOf" srcId="{85B07400-CCD7-49A3-963B-C434F7064725}" destId="{50BE307F-B8EC-4297-A1C2-7F1A1C4ACD57}" srcOrd="5" destOrd="0" presId="urn:microsoft.com/office/officeart/2005/8/layout/vList2"/>
    <dgm:cxn modelId="{04E1CD62-56B8-4592-B6E4-236CE787963B}" type="presParOf" srcId="{85B07400-CCD7-49A3-963B-C434F7064725}" destId="{5140DD2D-7FC5-4E5B-B405-7146DA4EDE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94636-E973-44C5-8C08-5B0BEF838725}">
      <dsp:nvSpPr>
        <dsp:cNvPr id="0" name=""/>
        <dsp:cNvSpPr/>
      </dsp:nvSpPr>
      <dsp:spPr>
        <a:xfrm>
          <a:off x="0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5DF41-BB56-49BA-A41D-7CCF90F928EF}">
      <dsp:nvSpPr>
        <dsp:cNvPr id="0" name=""/>
        <dsp:cNvSpPr/>
      </dsp:nvSpPr>
      <dsp:spPr>
        <a:xfrm>
          <a:off x="34112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Αν δεν υπάρχουν αρκετοί πόροι για τον προέλεγχο του ερωτηματολογίου τότε καλύτερο είναι να αναβληθεί η έρευνα. </a:t>
          </a:r>
          <a:endParaRPr lang="en-US" sz="2000" kern="1200"/>
        </a:p>
      </dsp:txBody>
      <dsp:txXfrm>
        <a:off x="398219" y="983848"/>
        <a:ext cx="2955890" cy="1835307"/>
      </dsp:txXfrm>
    </dsp:sp>
    <dsp:sp modelId="{B8363205-7F01-4303-9FB3-3D114411B737}">
      <dsp:nvSpPr>
        <dsp:cNvPr id="0" name=""/>
        <dsp:cNvSpPr/>
      </dsp:nvSpPr>
      <dsp:spPr>
        <a:xfrm>
          <a:off x="3752329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0BBCD-52B3-4A14-9683-10E8FD25421F}">
      <dsp:nvSpPr>
        <dsp:cNvPr id="0" name=""/>
        <dsp:cNvSpPr/>
      </dsp:nvSpPr>
      <dsp:spPr>
        <a:xfrm>
          <a:off x="409345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Προσεκτική εξέταση όλων των ερωτήσεων ξεχωριστά αλλά και το σύνολο του ερωτηματολογίου.</a:t>
          </a:r>
          <a:endParaRPr lang="en-US" sz="2000" kern="1200"/>
        </a:p>
      </dsp:txBody>
      <dsp:txXfrm>
        <a:off x="4150549" y="983848"/>
        <a:ext cx="2955890" cy="1835307"/>
      </dsp:txXfrm>
    </dsp:sp>
    <dsp:sp modelId="{8D5CE36A-7A43-4277-90C1-B75119DBC4A3}">
      <dsp:nvSpPr>
        <dsp:cNvPr id="0" name=""/>
        <dsp:cNvSpPr/>
      </dsp:nvSpPr>
      <dsp:spPr>
        <a:xfrm>
          <a:off x="7504659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5DF6F-0447-44BA-A993-C74C604DE5C1}">
      <dsp:nvSpPr>
        <dsp:cNvPr id="0" name=""/>
        <dsp:cNvSpPr/>
      </dsp:nvSpPr>
      <dsp:spPr>
        <a:xfrm>
          <a:off x="784578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Ενσωμάτωση των απαιτούμενων αλλαγών.</a:t>
          </a:r>
          <a:endParaRPr lang="en-US" sz="2000" kern="1200"/>
        </a:p>
      </dsp:txBody>
      <dsp:txXfrm>
        <a:off x="7902879" y="983848"/>
        <a:ext cx="2955890" cy="1835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26425-512A-4EA6-B4B4-EEF301616A9D}">
      <dsp:nvSpPr>
        <dsp:cNvPr id="0" name=""/>
        <dsp:cNvSpPr/>
      </dsp:nvSpPr>
      <dsp:spPr>
        <a:xfrm>
          <a:off x="0" y="259905"/>
          <a:ext cx="6900512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/>
            <a:t>Συλλογή στοιχείων και παρατηρήσεων </a:t>
          </a:r>
          <a:r>
            <a:rPr lang="el-GR" sz="2200" kern="1200"/>
            <a:t>για τη μορφή και περιεχόμενο ερωτήσεων.</a:t>
          </a:r>
          <a:endParaRPr lang="en-US" sz="2200" kern="1200"/>
        </a:p>
      </dsp:txBody>
      <dsp:txXfrm>
        <a:off x="42722" y="302627"/>
        <a:ext cx="6815068" cy="789716"/>
      </dsp:txXfrm>
    </dsp:sp>
    <dsp:sp modelId="{3268B7DF-1844-4546-9BF2-B228709A9255}">
      <dsp:nvSpPr>
        <dsp:cNvPr id="0" name=""/>
        <dsp:cNvSpPr/>
      </dsp:nvSpPr>
      <dsp:spPr>
        <a:xfrm>
          <a:off x="0" y="1135065"/>
          <a:ext cx="6900512" cy="1388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/>
            <a:t>Μήπως οι ερωτώμενοι δεν κατανόησαν κάποια ερώτηση;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/>
            <a:t>Μήπως το ερωτηματολόγιο ήταν αρκετά μεγάλο ή δύσκολο στη συμπλήρωσή του;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/>
            <a:t>Πόσο χρόνο χρειάστηκαν για να το συμπληρώσουν οι ερωτώμενοι;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/>
            <a:t>Υπήρχε αρκετός χώρος για απαντήσεις;</a:t>
          </a:r>
          <a:endParaRPr lang="en-US" sz="1700" kern="1200"/>
        </a:p>
      </dsp:txBody>
      <dsp:txXfrm>
        <a:off x="0" y="1135065"/>
        <a:ext cx="6900512" cy="1388970"/>
      </dsp:txXfrm>
    </dsp:sp>
    <dsp:sp modelId="{10F26624-CBBD-46CD-9A91-14288C480EE5}">
      <dsp:nvSpPr>
        <dsp:cNvPr id="0" name=""/>
        <dsp:cNvSpPr/>
      </dsp:nvSpPr>
      <dsp:spPr>
        <a:xfrm>
          <a:off x="0" y="2524035"/>
          <a:ext cx="6900512" cy="875160"/>
        </a:xfrm>
        <a:prstGeom prst="roundRect">
          <a:avLst/>
        </a:prstGeom>
        <a:solidFill>
          <a:schemeClr val="accent2">
            <a:hueOff val="-503296"/>
            <a:satOff val="-57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/>
            <a:t>Αξιολόγηση </a:t>
          </a:r>
          <a:r>
            <a:rPr lang="el-GR" sz="2200" kern="1200"/>
            <a:t>εάν</a:t>
          </a:r>
          <a:r>
            <a:rPr lang="el-GR" sz="2200" b="1" kern="1200"/>
            <a:t> </a:t>
          </a:r>
          <a:r>
            <a:rPr lang="el-GR" sz="2200" kern="1200"/>
            <a:t>οι ερωτήσεις παράγουν τις πληροφορίες που χρειάζεται η έρευνα;</a:t>
          </a:r>
          <a:endParaRPr lang="en-US" sz="2200" kern="1200"/>
        </a:p>
      </dsp:txBody>
      <dsp:txXfrm>
        <a:off x="42722" y="2566757"/>
        <a:ext cx="6815068" cy="789716"/>
      </dsp:txXfrm>
    </dsp:sp>
    <dsp:sp modelId="{BC7D091B-9103-4AA7-9AD7-2DB2BB8424A5}">
      <dsp:nvSpPr>
        <dsp:cNvPr id="0" name=""/>
        <dsp:cNvSpPr/>
      </dsp:nvSpPr>
      <dsp:spPr>
        <a:xfrm>
          <a:off x="0" y="3462555"/>
          <a:ext cx="6900512" cy="875160"/>
        </a:xfrm>
        <a:prstGeom prst="roundRect">
          <a:avLst/>
        </a:prstGeom>
        <a:solidFill>
          <a:schemeClr val="accent2">
            <a:hueOff val="-1006592"/>
            <a:satOff val="-114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/>
            <a:t>Δοκιμή των μεθόδων ανάλυσης </a:t>
          </a:r>
          <a:r>
            <a:rPr lang="el-GR" sz="2200" kern="1200"/>
            <a:t>για να βεβαιωθεί ο ερωτώμενος ότι, τα δεδομένα μπορούν να αναλυθούν.</a:t>
          </a:r>
          <a:endParaRPr lang="en-US" sz="2200" kern="1200"/>
        </a:p>
      </dsp:txBody>
      <dsp:txXfrm>
        <a:off x="42722" y="3505277"/>
        <a:ext cx="6815068" cy="789716"/>
      </dsp:txXfrm>
    </dsp:sp>
    <dsp:sp modelId="{5140DD2D-7FC5-4E5B-B405-7146DA4EDE84}">
      <dsp:nvSpPr>
        <dsp:cNvPr id="0" name=""/>
        <dsp:cNvSpPr/>
      </dsp:nvSpPr>
      <dsp:spPr>
        <a:xfrm>
          <a:off x="0" y="4401075"/>
          <a:ext cx="6900512" cy="875160"/>
        </a:xfrm>
        <a:prstGeom prst="roundRect">
          <a:avLst/>
        </a:prstGeom>
        <a:solidFill>
          <a:schemeClr val="accent2">
            <a:hueOff val="-1509888"/>
            <a:satOff val="-171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/>
            <a:t>Επανάληψη. </a:t>
          </a:r>
          <a:r>
            <a:rPr lang="el-GR" sz="2200" kern="1200"/>
            <a:t>Τελευταίος έλεγχος. Πόσο η πληροφορία θα συμβάλλει στο σκοπό της έρευνας.</a:t>
          </a:r>
          <a:endParaRPr lang="en-US" sz="2200" kern="1200"/>
        </a:p>
      </dsp:txBody>
      <dsp:txXfrm>
        <a:off x="42722" y="4443797"/>
        <a:ext cx="6815068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5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5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3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1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6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2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8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3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3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11F63-2001-AAAD-0F27-B1C52EB65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el-GR" dirty="0"/>
              <a:t>Διάλεξη 5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nk and blue cubes">
            <a:extLst>
              <a:ext uri="{FF2B5EF4-FFF2-40B4-BE49-F238E27FC236}">
                <a16:creationId xmlns:a16="http://schemas.microsoft.com/office/drawing/2014/main" id="{2361EDC2-D58C-630C-CF98-BEC17A499B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70" r="-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041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>
            <a:extLst>
              <a:ext uri="{FF2B5EF4-FFF2-40B4-BE49-F238E27FC236}">
                <a16:creationId xmlns:a16="http://schemas.microsoft.com/office/drawing/2014/main" id="{3BF68E30-11FF-6D08-08AC-C98CC4C8D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66" y="429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n-US" dirty="0"/>
              <a:t>Εμφάνιση</a:t>
            </a:r>
            <a:br>
              <a:rPr lang="el-GR" altLang="en-US" dirty="0"/>
            </a:br>
            <a:r>
              <a:rPr lang="el-GR" altLang="en-US" dirty="0"/>
              <a:t>Ερωτηματολογίου</a:t>
            </a:r>
          </a:p>
        </p:txBody>
      </p:sp>
      <p:sp>
        <p:nvSpPr>
          <p:cNvPr id="12291" name="2 - Θέση περιεχομένου">
            <a:extLst>
              <a:ext uri="{FF2B5EF4-FFF2-40B4-BE49-F238E27FC236}">
                <a16:creationId xmlns:a16="http://schemas.microsoft.com/office/drawing/2014/main" id="{1D70741F-EE1E-DBC7-8B72-DDFB500F7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7" y="2331629"/>
            <a:ext cx="10498341" cy="4344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400" dirty="0"/>
              <a:t>Αποφυγή διαχωρισμού ερώτησης σε δυο σελίδες (π.χ. κάποιες απαντήσεις να βρίσκονται σε μια σελίδα και κάποιες άλλες σε άλλη).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400" dirty="0"/>
              <a:t>Οι ερωτήσεις να είναι ευκρινώς διαχωρισμένες από τις απαντήσεις. Καλό θα ήταν οι ερωτήσεις να είναι τονισμένες ή με πλάγια γράμματα.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400" b="1" i="1" dirty="0"/>
              <a:t>Χρήση μικρών γραμμάτων για ερωτήσεις και κεφαλαίων για απαντήσεις.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400" dirty="0"/>
              <a:t>Οι ερωτήσεις και απαντήσεις είναι περισσότερο ευανάγνωστες όταν είναι σε κάθετη μορφή παρά σε οριζόντια.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>
            <a:extLst>
              <a:ext uri="{FF2B5EF4-FFF2-40B4-BE49-F238E27FC236}">
                <a16:creationId xmlns:a16="http://schemas.microsoft.com/office/drawing/2014/main" id="{9ACECE8C-A0D5-28C3-A9EA-93AFC9FF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94" y="4202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n-US"/>
              <a:t>Εμφάνιση </a:t>
            </a:r>
            <a:br>
              <a:rPr lang="el-GR" altLang="en-US"/>
            </a:br>
            <a:r>
              <a:rPr lang="el-GR" altLang="en-US"/>
              <a:t>Ερωτηματολογίου</a:t>
            </a:r>
          </a:p>
        </p:txBody>
      </p:sp>
      <p:sp>
        <p:nvSpPr>
          <p:cNvPr id="13315" name="2 - Θέση περιεχομένου">
            <a:extLst>
              <a:ext uri="{FF2B5EF4-FFF2-40B4-BE49-F238E27FC236}">
                <a16:creationId xmlns:a16="http://schemas.microsoft.com/office/drawing/2014/main" id="{CC232214-85D6-42BF-6896-B353E1AB4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056" y="2184146"/>
            <a:ext cx="8711892" cy="3273425"/>
          </a:xfrm>
        </p:spPr>
        <p:txBody>
          <a:bodyPr>
            <a:normAutofit lnSpcReduction="10000"/>
          </a:bodyPr>
          <a:lstStyle/>
          <a:p>
            <a:r>
              <a:rPr lang="el-GR" altLang="en-US" sz="2400" dirty="0"/>
              <a:t>Να δίνονται οδηγίες για το πως πρέπει να απαντηθούν οι ερωτήσεις.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sz="2400" dirty="0"/>
          </a:p>
          <a:p>
            <a:r>
              <a:rPr lang="el-GR" altLang="en-US" sz="2400" dirty="0"/>
              <a:t>Είναι προτιμότερο οι οδηγίες να επαναλαμβάνονται παρά να μην υπάρχουν καθόλου.</a:t>
            </a:r>
          </a:p>
          <a:p>
            <a:endParaRPr lang="el-GR" altLang="en-US" sz="2400" dirty="0"/>
          </a:p>
          <a:p>
            <a:r>
              <a:rPr lang="el-GR" altLang="en-US" sz="2400" dirty="0"/>
              <a:t>Επεξηγήσεις --- απαραίτητες.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5" name="Rectangle 14344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1 - Τίτλος">
            <a:extLst>
              <a:ext uri="{FF2B5EF4-FFF2-40B4-BE49-F238E27FC236}">
                <a16:creationId xmlns:a16="http://schemas.microsoft.com/office/drawing/2014/main" id="{5CE308AF-BD68-A842-BD2A-A63F654B7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altLang="en-US" sz="6100"/>
              <a:t>Προέλεγχος Ερωτηματολογίου</a:t>
            </a:r>
          </a:p>
        </p:txBody>
      </p:sp>
      <p:sp>
        <p:nvSpPr>
          <p:cNvPr id="14347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4925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41" name="2 - Θέση περιεχομένου">
            <a:extLst>
              <a:ext uri="{FF2B5EF4-FFF2-40B4-BE49-F238E27FC236}">
                <a16:creationId xmlns:a16="http://schemas.microsoft.com/office/drawing/2014/main" id="{FDAC0672-CC54-F75D-E189-9A1B42C65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571690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1 - Τίτλος">
            <a:extLst>
              <a:ext uri="{FF2B5EF4-FFF2-40B4-BE49-F238E27FC236}">
                <a16:creationId xmlns:a16="http://schemas.microsoft.com/office/drawing/2014/main" id="{BD66FBFD-1FB5-56D1-F253-7BA96227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altLang="en-US" sz="6600"/>
              <a:t>Προέλεγχος</a:t>
            </a:r>
          </a:p>
        </p:txBody>
      </p:sp>
      <p:sp>
        <p:nvSpPr>
          <p:cNvPr id="15373" name="2 - Θέση περιεχομένου">
            <a:extLst>
              <a:ext uri="{FF2B5EF4-FFF2-40B4-BE49-F238E27FC236}">
                <a16:creationId xmlns:a16="http://schemas.microsoft.com/office/drawing/2014/main" id="{816842DC-81A9-F902-D0BB-FB753C30F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l-GR" altLang="en-US" sz="2600"/>
              <a:t>Οι ερωτώμενοι κατανοούν το νόημα της κάθε ερώτησης με τον τρόπο που επιθυμεί ο ερευνητής.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l-GR" altLang="en-US" sz="2600"/>
              <a:t>Στις κλειστές ερωτήσεις υπάρχουν οι πιθανές απαντήσεις για κάθε ερωτώμενο.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l-GR" altLang="en-US" sz="2600"/>
              <a:t>Δημιουργεί το ερωτηματολόγιο μια θετική εντύπωση - παρακινεί τους ερωτώμενους να το απαντήσουν.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l-GR" altLang="en-US" sz="2600"/>
              <a:t>Οι εναλλακτικές απαντήσεις είναι σωστές; Υπάρχουν απαντήσεις που λείπουν; Μήπως κάποιες απαντήσεις δεν ταιριάζουν με την ερώτηση.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l-GR" altLang="en-US" sz="2600"/>
              <a:t>Εμπεριέχει μεροληψία το ερωτηματολόγιο;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l-GR" alt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2" name="Rectangle 1639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1 - Τίτλος">
            <a:extLst>
              <a:ext uri="{FF2B5EF4-FFF2-40B4-BE49-F238E27FC236}">
                <a16:creationId xmlns:a16="http://schemas.microsoft.com/office/drawing/2014/main" id="{62C70951-98ED-A337-0357-7A1A676DB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altLang="en-US" sz="6100"/>
              <a:t>Προέλεγχος Ερωτηματολογίου</a:t>
            </a:r>
          </a:p>
        </p:txBody>
      </p:sp>
      <p:sp>
        <p:nvSpPr>
          <p:cNvPr id="16387" name="2 - Θέση περιεχομένου">
            <a:extLst>
              <a:ext uri="{FF2B5EF4-FFF2-40B4-BE49-F238E27FC236}">
                <a16:creationId xmlns:a16="http://schemas.microsoft.com/office/drawing/2014/main" id="{50C4BE35-A217-504E-1E1D-8B45AB1A7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altLang="en-US"/>
              <a:t>Φίλοι - συνάδελφοι.</a:t>
            </a:r>
          </a:p>
          <a:p>
            <a:r>
              <a:rPr lang="el-GR" altLang="en-US"/>
              <a:t>Επιλογή ερωτώμενων με τα ίδια χαρακτηριστικά του δείγματος. </a:t>
            </a:r>
          </a:p>
          <a:p>
            <a:r>
              <a:rPr lang="el-GR" altLang="en-US"/>
              <a:t>Προσομοίωση της διαδικασίας συλλογής στοιχείων.</a:t>
            </a:r>
          </a:p>
          <a:p>
            <a:r>
              <a:rPr lang="el-GR" altLang="en-US"/>
              <a:t>Αν έχουμε τηλεφωνική έρευνα, τότε και ο προέλεγχος να γίνει τηλεφωνικά.</a:t>
            </a:r>
          </a:p>
          <a:p>
            <a:endParaRPr lang="el-G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7" name="Rectangle 17416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9" name="Freeform: Shape 17418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68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410" name="1 - Τίτλος">
            <a:extLst>
              <a:ext uri="{FF2B5EF4-FFF2-40B4-BE49-F238E27FC236}">
                <a16:creationId xmlns:a16="http://schemas.microsoft.com/office/drawing/2014/main" id="{943C8A54-E521-1A3A-3408-F506DFFE2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l-GR" altLang="en-US" sz="2600">
                <a:solidFill>
                  <a:schemeClr val="bg1"/>
                </a:solidFill>
              </a:rPr>
              <a:t>Προέλεγχος Ερωτηματολογίου</a:t>
            </a:r>
          </a:p>
        </p:txBody>
      </p:sp>
      <p:graphicFrame>
        <p:nvGraphicFramePr>
          <p:cNvPr id="17413" name="2 - Θέση περιεχομένου">
            <a:extLst>
              <a:ext uri="{FF2B5EF4-FFF2-40B4-BE49-F238E27FC236}">
                <a16:creationId xmlns:a16="http://schemas.microsoft.com/office/drawing/2014/main" id="{FF3998D4-484F-C9AC-EC34-84C04AF07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73697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>
            <a:extLst>
              <a:ext uri="{FF2B5EF4-FFF2-40B4-BE49-F238E27FC236}">
                <a16:creationId xmlns:a16="http://schemas.microsoft.com/office/drawing/2014/main" id="{DCD17D26-C570-8ADB-759B-872DDC01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007" y="197769"/>
            <a:ext cx="8229600" cy="1143000"/>
          </a:xfrm>
        </p:spPr>
        <p:txBody>
          <a:bodyPr/>
          <a:lstStyle/>
          <a:p>
            <a:r>
              <a:rPr lang="el-GR" altLang="en-US" dirty="0"/>
              <a:t>Συμβουλές - Οδηγίες	</a:t>
            </a:r>
          </a:p>
        </p:txBody>
      </p:sp>
      <p:sp>
        <p:nvSpPr>
          <p:cNvPr id="18435" name="2 - Θέση περιεχομένου">
            <a:extLst>
              <a:ext uri="{FF2B5EF4-FFF2-40B4-BE49-F238E27FC236}">
                <a16:creationId xmlns:a16="http://schemas.microsoft.com/office/drawing/2014/main" id="{13A3F314-155A-0618-C805-CECC6415D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310" y="3284538"/>
            <a:ext cx="892769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500"/>
              <a:t>Ποιές πληροφορίες είναι αναγκαίες για την έρευνα.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50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/>
              <a:t>Ποιοι είναι οι συμμετέχοντες - στόχος της έρευνας;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50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/>
              <a:t>Ποιά μέθοδος συλλογής θα χρησιμοποιηθεί;</a:t>
            </a:r>
          </a:p>
        </p:txBody>
      </p:sp>
      <p:sp>
        <p:nvSpPr>
          <p:cNvPr id="4" name="3 - TextBox">
            <a:extLst>
              <a:ext uri="{FF2B5EF4-FFF2-40B4-BE49-F238E27FC236}">
                <a16:creationId xmlns:a16="http://schemas.microsoft.com/office/drawing/2014/main" id="{51AA2622-0CBC-FCC4-C49E-1344F8EC6B2A}"/>
              </a:ext>
            </a:extLst>
          </p:cNvPr>
          <p:cNvSpPr txBox="1"/>
          <p:nvPr/>
        </p:nvSpPr>
        <p:spPr>
          <a:xfrm>
            <a:off x="969600" y="1891376"/>
            <a:ext cx="666023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Πριν το στήσιμο του ερωτηματολογίου: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>
            <a:extLst>
              <a:ext uri="{FF2B5EF4-FFF2-40B4-BE49-F238E27FC236}">
                <a16:creationId xmlns:a16="http://schemas.microsoft.com/office/drawing/2014/main" id="{48D4D1C4-56CB-A87B-B50A-6C91F585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175" y="0"/>
            <a:ext cx="8229600" cy="1143000"/>
          </a:xfrm>
        </p:spPr>
        <p:txBody>
          <a:bodyPr/>
          <a:lstStyle/>
          <a:p>
            <a:r>
              <a:rPr lang="el-GR" altLang="en-US"/>
              <a:t>Συμβουλές - Οδηγίες	</a:t>
            </a:r>
          </a:p>
        </p:txBody>
      </p:sp>
      <p:sp>
        <p:nvSpPr>
          <p:cNvPr id="19459" name="2 - Θέση περιεχομένου">
            <a:extLst>
              <a:ext uri="{FF2B5EF4-FFF2-40B4-BE49-F238E27FC236}">
                <a16:creationId xmlns:a16="http://schemas.microsoft.com/office/drawing/2014/main" id="{447A5413-B918-4B33-28FF-E348B0CEF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39" y="2852738"/>
            <a:ext cx="10018661" cy="45259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Γιατί υπάρχει η κάθε ερώτηση;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Σύντομες και ακριβείς απαντήσεις.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Οι απαντήσεις να μην επικαλύπτονται.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Χρήση απλής και κατανοητής - γνώριμης γλώσσας.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Αποφυγή φράσεων που δηλώνουν προκατάληψη.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Αποφυγή διπλών ερωτήσεων.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Αμοιβαία </a:t>
            </a:r>
            <a:r>
              <a:rPr lang="el-GR" altLang="en-US" sz="2500" dirty="0" err="1"/>
              <a:t>αποκλειόμενες</a:t>
            </a:r>
            <a:r>
              <a:rPr lang="el-GR" altLang="en-US" sz="2500" dirty="0"/>
              <a:t> απαντήσεις.</a:t>
            </a:r>
          </a:p>
        </p:txBody>
      </p:sp>
      <p:sp>
        <p:nvSpPr>
          <p:cNvPr id="4" name="3 - TextBox">
            <a:extLst>
              <a:ext uri="{FF2B5EF4-FFF2-40B4-BE49-F238E27FC236}">
                <a16:creationId xmlns:a16="http://schemas.microsoft.com/office/drawing/2014/main" id="{AD232A58-A0FD-80C3-23BB-40126061442B}"/>
              </a:ext>
            </a:extLst>
          </p:cNvPr>
          <p:cNvSpPr txBox="1"/>
          <p:nvPr/>
        </p:nvSpPr>
        <p:spPr>
          <a:xfrm>
            <a:off x="785937" y="1970033"/>
            <a:ext cx="666023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Κάνοντας τις ερωτήσεις: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>
            <a:extLst>
              <a:ext uri="{FF2B5EF4-FFF2-40B4-BE49-F238E27FC236}">
                <a16:creationId xmlns:a16="http://schemas.microsoft.com/office/drawing/2014/main" id="{588A246D-7061-02B1-439D-AE80EE27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175" y="0"/>
            <a:ext cx="8229600" cy="1143000"/>
          </a:xfrm>
        </p:spPr>
        <p:txBody>
          <a:bodyPr/>
          <a:lstStyle/>
          <a:p>
            <a:r>
              <a:rPr lang="el-GR" altLang="en-US"/>
              <a:t>Συμβουλές - Οδηγίες	</a:t>
            </a:r>
          </a:p>
        </p:txBody>
      </p:sp>
      <p:sp>
        <p:nvSpPr>
          <p:cNvPr id="20483" name="2 - Θέση περιεχομένου">
            <a:extLst>
              <a:ext uri="{FF2B5EF4-FFF2-40B4-BE49-F238E27FC236}">
                <a16:creationId xmlns:a16="http://schemas.microsoft.com/office/drawing/2014/main" id="{6491C8AD-ECE9-04F5-33D3-20411FF3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22" y="2924176"/>
            <a:ext cx="10205578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Απόφαση για τύπο ερωτήσεων.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Κλειστές ερωτήσεις: ιδανικός αριθμός κατηγοριών.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Γενικές ερωτήσεις ==&gt; Ειδικές ερωτήσεις.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Δημογραφικές ερωτήσεις στο τέλος.</a:t>
            </a:r>
          </a:p>
        </p:txBody>
      </p:sp>
      <p:sp>
        <p:nvSpPr>
          <p:cNvPr id="4" name="3 - TextBox">
            <a:extLst>
              <a:ext uri="{FF2B5EF4-FFF2-40B4-BE49-F238E27FC236}">
                <a16:creationId xmlns:a16="http://schemas.microsoft.com/office/drawing/2014/main" id="{A9A66963-A0BC-F475-6A9C-95BE6728AF62}"/>
              </a:ext>
            </a:extLst>
          </p:cNvPr>
          <p:cNvSpPr txBox="1"/>
          <p:nvPr/>
        </p:nvSpPr>
        <p:spPr>
          <a:xfrm>
            <a:off x="678322" y="1871711"/>
            <a:ext cx="666023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Σχεδιασμός Ερωτηματολογίου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>
            <a:extLst>
              <a:ext uri="{FF2B5EF4-FFF2-40B4-BE49-F238E27FC236}">
                <a16:creationId xmlns:a16="http://schemas.microsoft.com/office/drawing/2014/main" id="{2C922541-066A-1D4F-2E5F-EC81226CB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8549" y="581028"/>
            <a:ext cx="8229600" cy="1143000"/>
          </a:xfrm>
        </p:spPr>
        <p:txBody>
          <a:bodyPr/>
          <a:lstStyle/>
          <a:p>
            <a:r>
              <a:rPr lang="el-GR" altLang="en-US" dirty="0"/>
              <a:t>Συμβουλές - Οδηγίες	</a:t>
            </a:r>
          </a:p>
        </p:txBody>
      </p:sp>
      <p:sp>
        <p:nvSpPr>
          <p:cNvPr id="21507" name="2 - Θέση περιεχομένου">
            <a:extLst>
              <a:ext uri="{FF2B5EF4-FFF2-40B4-BE49-F238E27FC236}">
                <a16:creationId xmlns:a16="http://schemas.microsoft.com/office/drawing/2014/main" id="{0B15542A-0C0C-4842-FB7C-19551A4C4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3255861"/>
            <a:ext cx="9428726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Προέλεγχος σε όλα τα σημεία του ερωτηματολογίου.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500" dirty="0"/>
              <a:t>Σε περιβάλλον και συνθήκες όμοιες με εκείνες της τελικής έρευνας.</a:t>
            </a:r>
          </a:p>
        </p:txBody>
      </p:sp>
      <p:sp>
        <p:nvSpPr>
          <p:cNvPr id="4" name="3 - TextBox">
            <a:extLst>
              <a:ext uri="{FF2B5EF4-FFF2-40B4-BE49-F238E27FC236}">
                <a16:creationId xmlns:a16="http://schemas.microsoft.com/office/drawing/2014/main" id="{9CAB016C-0193-AAE1-CDA0-FF1C7A05AE92}"/>
              </a:ext>
            </a:extLst>
          </p:cNvPr>
          <p:cNvSpPr txBox="1"/>
          <p:nvPr/>
        </p:nvSpPr>
        <p:spPr>
          <a:xfrm>
            <a:off x="785937" y="2019195"/>
            <a:ext cx="666023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Προέλεγχος: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8F506-87EF-1B53-B8AD-1CBBC303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71" y="95453"/>
            <a:ext cx="9733841" cy="17859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Ερωτηματολόγιο:</a:t>
            </a:r>
            <a:b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Σειρά Ερωτήσεων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544884B4-35DA-C742-DB66-78E8E8B36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000376"/>
            <a:ext cx="9296401" cy="4100513"/>
          </a:xfrm>
        </p:spPr>
        <p:txBody>
          <a:bodyPr/>
          <a:lstStyle/>
          <a:p>
            <a:pPr eaLnBrk="1" hangingPunct="1"/>
            <a:r>
              <a:rPr lang="el-GR" altLang="en-US" sz="2400" dirty="0"/>
              <a:t>Στην αρχή πρέπει να υπάρχει μια εισαγωγή που να εξηγεί το σκοπό της έρευνας, πως θα χρησιμοποιηθούν οι πληροφορίες.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l-GR" altLang="en-US" sz="2400" dirty="0"/>
          </a:p>
          <a:p>
            <a:pPr eaLnBrk="1" hangingPunct="1"/>
            <a:r>
              <a:rPr lang="el-GR" altLang="en-US" sz="2400" dirty="0"/>
              <a:t>Διασφάλιση ανωνυμίας και εμπιστευτικότητας.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>
            <a:extLst>
              <a:ext uri="{FF2B5EF4-FFF2-40B4-BE49-F238E27FC236}">
                <a16:creationId xmlns:a16="http://schemas.microsoft.com/office/drawing/2014/main" id="{4123537D-0476-C742-BC30-141DC5DC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1469" y="538213"/>
            <a:ext cx="8229600" cy="1143000"/>
          </a:xfrm>
        </p:spPr>
        <p:txBody>
          <a:bodyPr>
            <a:normAutofit/>
          </a:bodyPr>
          <a:lstStyle/>
          <a:p>
            <a:r>
              <a:rPr lang="el-GR" altLang="en-US" sz="3600" dirty="0"/>
              <a:t>Δυσκολίες Σύνταξης Ερωτηματολογίου</a:t>
            </a:r>
          </a:p>
        </p:txBody>
      </p:sp>
      <p:sp>
        <p:nvSpPr>
          <p:cNvPr id="22531" name="2 - Θέση περιεχομένου">
            <a:extLst>
              <a:ext uri="{FF2B5EF4-FFF2-40B4-BE49-F238E27FC236}">
                <a16:creationId xmlns:a16="http://schemas.microsoft.com/office/drawing/2014/main" id="{462AABC6-A151-1C62-4F1F-6B9BA9AE2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058" y="1966452"/>
            <a:ext cx="10127225" cy="4891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1800" dirty="0"/>
              <a:t>Άγνοια ερωτώμενου για το συγκεκριμένο θέμα. (π.χ. μηνιαίο εισόδημα γονιών)==&gt; ερωτήσεις φίλτρα.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1800" dirty="0"/>
              <a:t> Αδυναμία ερωτώμενου να θυμηθεί (τι μάρκα χαρτί κουζίνας αγοράζει).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1800" b="1" dirty="0"/>
              <a:t>Φαινόμενο του τηλεσκοπίου</a:t>
            </a:r>
            <a:r>
              <a:rPr lang="el-GR" altLang="en-US" sz="1800" dirty="0"/>
              <a:t> (θυμάται ένα γεγονός ως πιο πρόσφατο από ότι, είναι) π.χ. κάποιος να αναφέρει ότι, έκανε 4 ταξίδια το 2012 ενώ ένα από αυτά να έγιναν το 2011.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1800" b="1" dirty="0"/>
              <a:t>Σφάλματα δημιουργίας </a:t>
            </a:r>
            <a:r>
              <a:rPr lang="el-GR" altLang="en-US" sz="1800" dirty="0"/>
              <a:t>(θυμάται ένα γεγονός που δεν έγινε ποτέ πραγματικά) π.χ. κάποιος να ισχυριστεί ότι, δοκίμασε ένα προϊόν αλλά πραγματικά δεν το δοκίμασε.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1800" dirty="0"/>
              <a:t>Χρόνος που μεσολάβησε ανάμεσα στο γεγονός και το χρόνο διεξαγωγής της έρευνας.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1800" dirty="0"/>
              <a:t>Παρουσία και απουσία γεγονότων.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1800" dirty="0"/>
              <a:t>Π.χ. είναι προτιμότερο να ρωτήσουμε ... ποιους χορηγούς θυμάστε από το Ευρωπαϊκό Πρωτάθλημα  .... παρά να τους ζητήσουμε να επιλέξουν από μια λίστα.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>
            <a:extLst>
              <a:ext uri="{FF2B5EF4-FFF2-40B4-BE49-F238E27FC236}">
                <a16:creationId xmlns:a16="http://schemas.microsoft.com/office/drawing/2014/main" id="{DA3F4D9D-2A13-A2A8-0A57-CBB617C7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978" y="540826"/>
            <a:ext cx="8229600" cy="1143000"/>
          </a:xfrm>
        </p:spPr>
        <p:txBody>
          <a:bodyPr/>
          <a:lstStyle/>
          <a:p>
            <a:r>
              <a:rPr lang="el-GR" altLang="en-US" sz="3600" dirty="0"/>
              <a:t>Δυσκολίες Σύνταξης Ερωτηματολογίου</a:t>
            </a:r>
          </a:p>
        </p:txBody>
      </p:sp>
      <p:sp>
        <p:nvSpPr>
          <p:cNvPr id="23555" name="2 - Θέση περιεχομένου">
            <a:extLst>
              <a:ext uri="{FF2B5EF4-FFF2-40B4-BE49-F238E27FC236}">
                <a16:creationId xmlns:a16="http://schemas.microsoft.com/office/drawing/2014/main" id="{99D94184-AA39-154C-1D98-2E84CD042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902" y="2093041"/>
            <a:ext cx="10235892" cy="4415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000" dirty="0"/>
              <a:t>Αδυναμία ερωτώμενου να εκφραστεί με ακρίβεια.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000" dirty="0"/>
              <a:t>Π.χ. "περιγράψτε το σπίτι σας" (καλύτερο να δίνονται περιγραφές σπιτιών ως παράδειγμα).</a:t>
            </a:r>
            <a:br>
              <a:rPr lang="el-GR" altLang="en-US" sz="2000" dirty="0"/>
            </a:br>
            <a:endParaRPr lang="el-GR" alt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000" dirty="0"/>
              <a:t>Απροθυμία ερωτώμενου να απαντήσει.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000" dirty="0"/>
              <a:t>Ερώτηση ευαίσθητη ή οι περιστάσεις δεν είναι κατάλληλες για απαντήσεις (απαιτείται πολύς χρόνος για απάντηση). Για παράδειγμα ... </a:t>
            </a:r>
            <a:r>
              <a:rPr lang="el-GR" altLang="en-US" sz="2000" dirty="0" err="1"/>
              <a:t>ποίες</a:t>
            </a:r>
            <a:r>
              <a:rPr lang="el-GR" altLang="en-US" sz="2000" dirty="0"/>
              <a:t> ταινίες έχει δει κάποιος το τελευταίο έτος; ==&gt; προτιμότερο να δίνεται μια λίστα με ταινίες.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6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1 - Τίτλος">
            <a:extLst>
              <a:ext uri="{FF2B5EF4-FFF2-40B4-BE49-F238E27FC236}">
                <a16:creationId xmlns:a16="http://schemas.microsoft.com/office/drawing/2014/main" id="{A48194E3-0F23-F0ED-B548-5679C9A29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600"/>
              <a:t>Δυσκολίες Σύνταξης Ερωτηματολογίου</a:t>
            </a:r>
          </a:p>
        </p:txBody>
      </p:sp>
      <p:sp>
        <p:nvSpPr>
          <p:cNvPr id="24579" name="2 - Θέση περιεχομένου">
            <a:extLst>
              <a:ext uri="{FF2B5EF4-FFF2-40B4-BE49-F238E27FC236}">
                <a16:creationId xmlns:a16="http://schemas.microsoft.com/office/drawing/2014/main" id="{897E33A9-4547-F0CE-AD6D-98215AEBC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/>
              <a:t>Οι ερωτήσεις δεν ταιριάζουν με σκοπό και αντικείμενο ερωτηματολογίου. Για παράδειγμα, ερωτήσεις για πολιτικές πεποιθήσεις σε έρευνα για προϊοντικές προτιμήσεις.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/>
              <a:t>Καχυποψία  ερωτώμενου σε ερωτήσεις χωρίς ξεκάθαρο στόχο. Για παράδειγμα, σε έρευνα για διακοπές μα υπάρχουν ερωτήσεις για τη διεύθυνση του σπιτιού του.</a:t>
            </a:r>
          </a:p>
          <a:p>
            <a:endParaRPr lang="el-G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1 - Τίτλος">
            <a:extLst>
              <a:ext uri="{FF2B5EF4-FFF2-40B4-BE49-F238E27FC236}">
                <a16:creationId xmlns:a16="http://schemas.microsoft.com/office/drawing/2014/main" id="{174A4D22-2DA0-14F0-84AB-F05559D8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600"/>
              <a:t>Μέθοδοι Διανομής Ερωτηματολογίου</a:t>
            </a:r>
          </a:p>
        </p:txBody>
      </p:sp>
      <p:sp>
        <p:nvSpPr>
          <p:cNvPr id="25603" name="2 - Θέση περιεχομένου">
            <a:extLst>
              <a:ext uri="{FF2B5EF4-FFF2-40B4-BE49-F238E27FC236}">
                <a16:creationId xmlns:a16="http://schemas.microsoft.com/office/drawing/2014/main" id="{92BB6966-DB96-32E2-5C7C-EEC4434DE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altLang="en-US" i="1"/>
              <a:t>Προσωπική μέθοδος</a:t>
            </a:r>
          </a:p>
          <a:p>
            <a:r>
              <a:rPr lang="el-GR" altLang="en-US" i="1"/>
              <a:t>Τηλεφωνική μέθοδος</a:t>
            </a:r>
          </a:p>
          <a:p>
            <a:r>
              <a:rPr lang="el-GR" altLang="en-US" i="1"/>
              <a:t>Ταχυδρομική μέθοδος</a:t>
            </a:r>
          </a:p>
          <a:p>
            <a:r>
              <a:rPr lang="en-US" altLang="en-US" i="1"/>
              <a:t>On-line </a:t>
            </a:r>
            <a:r>
              <a:rPr lang="el-GR" altLang="en-US" i="1"/>
              <a:t>ερωτηματολόγιο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32" name="Rectangle 2663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4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1 - Τίτλος">
            <a:extLst>
              <a:ext uri="{FF2B5EF4-FFF2-40B4-BE49-F238E27FC236}">
                <a16:creationId xmlns:a16="http://schemas.microsoft.com/office/drawing/2014/main" id="{1E0FC7B8-6EE3-FCA3-34D3-8A1D12E9A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100" b="1"/>
              <a:t>Προσωπική </a:t>
            </a:r>
            <a:br>
              <a:rPr lang="el-GR" altLang="en-US" sz="4100" b="1"/>
            </a:br>
            <a:r>
              <a:rPr lang="el-GR" altLang="en-US" sz="4100" b="1"/>
              <a:t>Μέθοδος</a:t>
            </a:r>
          </a:p>
        </p:txBody>
      </p:sp>
      <p:sp>
        <p:nvSpPr>
          <p:cNvPr id="26627" name="2 - Θέση περιεχομένου">
            <a:extLst>
              <a:ext uri="{FF2B5EF4-FFF2-40B4-BE49-F238E27FC236}">
                <a16:creationId xmlns:a16="http://schemas.microsoft.com/office/drawing/2014/main" id="{98C04DEF-88A5-0546-C228-0DA1B546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Πιο διαδεδομένη μέθοδος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Ο ερευνητής χορηγεί ο ίδιος το ερωτηματολόγιο στον ερωτώμενο ο οποίος το συμπληρώνει μόνος του ή ο ερευνητής γράφει τις απαντήσεις του.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Βασικό πλεονέκτημα: η παρουσία του ερευνητή.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Παροχή διευκρινήσεων ή επεξηγήσεις σε περιεχόμενο ερωτήσεων που δεν είναι κατανοητές.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Μεγάλος βαθμός ανταπόκρισης στην έρευνα συγκριτικά με άλλες μεθόδους.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Βασικό μειονέκτημα: Υψηλό κόστος και πιθανός επηρεασμός από πλευράς ερευνητή.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6" name="Rectangle 27655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8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1 - Τίτλος">
            <a:extLst>
              <a:ext uri="{FF2B5EF4-FFF2-40B4-BE49-F238E27FC236}">
                <a16:creationId xmlns:a16="http://schemas.microsoft.com/office/drawing/2014/main" id="{A7226FEB-05DE-D447-AD96-31518CFCB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100" b="1" dirty="0"/>
              <a:t>Τηλεφωνική </a:t>
            </a:r>
            <a:br>
              <a:rPr lang="el-GR" altLang="en-US" sz="4100" b="1" dirty="0"/>
            </a:br>
            <a:r>
              <a:rPr lang="el-GR" altLang="en-US" sz="4100" b="1" dirty="0"/>
              <a:t>Μέθοδος</a:t>
            </a:r>
          </a:p>
        </p:txBody>
      </p:sp>
      <p:sp>
        <p:nvSpPr>
          <p:cNvPr id="27651" name="2 - Θέση περιεχομένου">
            <a:extLst>
              <a:ext uri="{FF2B5EF4-FFF2-40B4-BE49-F238E27FC236}">
                <a16:creationId xmlns:a16="http://schemas.microsoft.com/office/drawing/2014/main" id="{1C8F95BB-5EF7-646A-8411-EC1DF1289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altLang="en-US"/>
              <a:t>Το ερωτηματολόγιο συμπληρώνεται μέσω τηλεφώνου. 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/>
          </a:p>
          <a:p>
            <a:r>
              <a:rPr lang="el-GR" altLang="en-US" b="1"/>
              <a:t>Μειονεκτήματα</a:t>
            </a:r>
            <a:r>
              <a:rPr lang="el-GR" altLang="en-US"/>
              <a:t>:</a:t>
            </a:r>
          </a:p>
          <a:p>
            <a:pPr lvl="1"/>
            <a:r>
              <a:rPr lang="el-GR" altLang="en-US"/>
              <a:t>Αποκλείονται οι περίπλοκες και δύσκολες ερωτήσεις.</a:t>
            </a:r>
          </a:p>
          <a:p>
            <a:pPr lvl="1"/>
            <a:r>
              <a:rPr lang="el-GR" altLang="en-US"/>
              <a:t>Χαμηλός βαθμός ανταπόκρισης (επιφυλακτικότητα &amp; προθυμία).</a:t>
            </a:r>
          </a:p>
          <a:p>
            <a:pPr lvl="1">
              <a:buFont typeface="Arial" panose="020B0604020202020204" pitchFamily="34" charset="0"/>
              <a:buNone/>
            </a:pPr>
            <a:endParaRPr lang="el-GR" altLang="en-US"/>
          </a:p>
          <a:p>
            <a:r>
              <a:rPr lang="el-GR" altLang="en-US" b="1"/>
              <a:t>Πλεονέκτημα</a:t>
            </a:r>
            <a:r>
              <a:rPr lang="el-GR" altLang="en-US"/>
              <a:t>: χαμηλό κόστος.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82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1 - Τίτλος">
            <a:extLst>
              <a:ext uri="{FF2B5EF4-FFF2-40B4-BE49-F238E27FC236}">
                <a16:creationId xmlns:a16="http://schemas.microsoft.com/office/drawing/2014/main" id="{CDCD3AA8-D29F-87C0-69E0-0CCCAEA6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100" b="1"/>
              <a:t>Ταχυδρομική </a:t>
            </a:r>
            <a:br>
              <a:rPr lang="el-GR" altLang="en-US" sz="4100" b="1"/>
            </a:br>
            <a:r>
              <a:rPr lang="el-GR" altLang="en-US" sz="4100" b="1"/>
              <a:t>Μέθοδος</a:t>
            </a:r>
          </a:p>
        </p:txBody>
      </p:sp>
      <p:sp>
        <p:nvSpPr>
          <p:cNvPr id="28675" name="2 - Θέση περιεχομένου">
            <a:extLst>
              <a:ext uri="{FF2B5EF4-FFF2-40B4-BE49-F238E27FC236}">
                <a16:creationId xmlns:a16="http://schemas.microsoft.com/office/drawing/2014/main" id="{B1AFE06B-BA88-C0F1-9ACB-A323D3D3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Προπληρωμένος φάκελος που συνήθως εσωκλείεται.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240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Το χαμηλότερο βαθμό ανταπόκρισης σε σχέση με τις υπόλοιπες μεθόδους.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240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Χαμηλό κόστος και η απουσία του ερευνητή εξασφαλίζει ειλικρινείς απαντήσεις σε ευαίσθητα ζητήματα.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240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2400"/>
              <a:t>Ο ερωτώμενος μπορεί να απαντήσει σε χρόνο που επιθυμεί.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04" name="Rectangle 2970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6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1 - Τίτλος">
            <a:extLst>
              <a:ext uri="{FF2B5EF4-FFF2-40B4-BE49-F238E27FC236}">
                <a16:creationId xmlns:a16="http://schemas.microsoft.com/office/drawing/2014/main" id="{155C86BE-CF50-16DC-F412-214A5A72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100" b="1"/>
              <a:t>Ταχυδρομική </a:t>
            </a:r>
            <a:br>
              <a:rPr lang="el-GR" altLang="en-US" sz="4100" b="1"/>
            </a:br>
            <a:r>
              <a:rPr lang="el-GR" altLang="en-US" sz="4100" b="1"/>
              <a:t>Μέθοδος</a:t>
            </a:r>
          </a:p>
        </p:txBody>
      </p:sp>
      <p:sp>
        <p:nvSpPr>
          <p:cNvPr id="29699" name="2 - Θέση περιεχομένου">
            <a:extLst>
              <a:ext uri="{FF2B5EF4-FFF2-40B4-BE49-F238E27FC236}">
                <a16:creationId xmlns:a16="http://schemas.microsoft.com/office/drawing/2014/main" id="{4C0D548E-2872-E9F3-0286-74BD3FD74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1800" dirty="0"/>
              <a:t>Ο ερευνητής δεν μπορεί να είναι σίγουρος ότι, ο ίδιος ο ερωτώμενος συμπλήρωσε το ερωτηματολόγιο.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1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1800" dirty="0"/>
              <a:t>Καθυστέρηση από πλευράς ερωτώμενου οδηγεί σε καθυστέρηση ολόκληρης της έρευνας.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1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1800" dirty="0"/>
              <a:t>Για να δοθεί κίνητρο συμπλήρωσης: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1800" dirty="0"/>
              <a:t>Δώρο-επιταγή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1800" dirty="0"/>
              <a:t>Εκπτωτικό κουπόνι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altLang="en-US" sz="1800" dirty="0"/>
              <a:t>Κλήρωση με δώρα.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l-GR" alt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8" name="Rectangle 3072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1 - Τίτλος">
            <a:extLst>
              <a:ext uri="{FF2B5EF4-FFF2-40B4-BE49-F238E27FC236}">
                <a16:creationId xmlns:a16="http://schemas.microsoft.com/office/drawing/2014/main" id="{D5CF72F7-4450-4678-EDAB-D18884BEF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4100" b="1"/>
              <a:t>Online </a:t>
            </a:r>
            <a:br>
              <a:rPr lang="el-GR" altLang="en-US" sz="4100" b="1"/>
            </a:br>
            <a:r>
              <a:rPr lang="el-GR" altLang="en-US" sz="4100" b="1"/>
              <a:t>Ερωτηματολόγιο</a:t>
            </a:r>
          </a:p>
        </p:txBody>
      </p:sp>
      <p:sp>
        <p:nvSpPr>
          <p:cNvPr id="30723" name="2 - Θέση περιεχομένου">
            <a:extLst>
              <a:ext uri="{FF2B5EF4-FFF2-40B4-BE49-F238E27FC236}">
                <a16:creationId xmlns:a16="http://schemas.microsoft.com/office/drawing/2014/main" id="{C43733D4-D326-D0D6-C5B7-1086E195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dirty="0"/>
              <a:t>Ερωτηματολόγια μέσω Διαδικτύου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dirty="0"/>
              <a:t>Επικοινωνία ερωτώμενου και ερευνητή γίνεται ηλεκτρονικά (γραπτά).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dirty="0"/>
              <a:t>Δεν υπάρχει άμεση επαφή με τα μέλη του δείγματος.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dirty="0"/>
              <a:t>Αδυναμία αντικειμενικότητας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dirty="0"/>
              <a:t>Δύσκολα απαντά ο ερωτώμενος σε έρευνα άγνωστου ερευνητή.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dirty="0"/>
              <a:t>Καλό ποσοστό ανταπόκρισης για </a:t>
            </a:r>
            <a:r>
              <a:rPr lang="en-US" altLang="en-US" dirty="0"/>
              <a:t>online </a:t>
            </a:r>
            <a:r>
              <a:rPr lang="el-GR" altLang="en-US" dirty="0"/>
              <a:t>θεωρείται το 30 – 35%.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>
            <a:extLst>
              <a:ext uri="{FF2B5EF4-FFF2-40B4-BE49-F238E27FC236}">
                <a16:creationId xmlns:a16="http://schemas.microsoft.com/office/drawing/2014/main" id="{318BCA30-07D9-52BD-89F4-4E0D6ECA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29" y="333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n-US" b="1" dirty="0"/>
              <a:t>Επικοινωνία</a:t>
            </a:r>
            <a:br>
              <a:rPr lang="el-GR" altLang="en-US" b="1" dirty="0"/>
            </a:br>
            <a:r>
              <a:rPr lang="el-GR" altLang="en-US" b="1" dirty="0"/>
              <a:t>Ερευνητή</a:t>
            </a:r>
          </a:p>
        </p:txBody>
      </p:sp>
      <p:sp>
        <p:nvSpPr>
          <p:cNvPr id="31747" name="2 - Θέση περιεχομένου">
            <a:extLst>
              <a:ext uri="{FF2B5EF4-FFF2-40B4-BE49-F238E27FC236}">
                <a16:creationId xmlns:a16="http://schemas.microsoft.com/office/drawing/2014/main" id="{A792A1A1-79C0-BB7A-2729-D89A7DC2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729" y="2171392"/>
            <a:ext cx="10418045" cy="44653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000"/>
              <a:t>Εισάγει τον ερωτώμενο στο πνεύμα της έρευνας.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000"/>
              <a:t>Αν η έρευνα γίνει με προσωπική, ταχυδρομική, ή μέσω Διαδικτύου το ερωτηματολόγιο πρέπει να συνοδεύεται από μια επιστολή.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000"/>
              <a:t>Αν η έρευνα γίνει τηλεφωνικά τότε ο ερευνητής πρέπει να ξεκινάει με μια εισαγωγή.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2000"/>
              <a:t>Σκοπός έρευνας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2000"/>
              <a:t>Να εξηγείται γιατί ο αποδέκτης επιλέχθηκε να συμμετάσχει στο δείγμα.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sz="2000"/>
              <a:t>Να εξηγείται γιατί ο αποδέκτης πρέπει να συμμετάσχει … π.χ. τι θα κερδίσει.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l-GR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>
            <a:extLst>
              <a:ext uri="{FF2B5EF4-FFF2-40B4-BE49-F238E27FC236}">
                <a16:creationId xmlns:a16="http://schemas.microsoft.com/office/drawing/2014/main" id="{B0F5A862-99D5-83A8-8D8F-C8A8AF77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134" y="568021"/>
            <a:ext cx="8229600" cy="1143000"/>
          </a:xfrm>
        </p:spPr>
        <p:txBody>
          <a:bodyPr/>
          <a:lstStyle/>
          <a:p>
            <a:r>
              <a:rPr lang="el-GR" altLang="en-US"/>
              <a:t>Σειρά Ερωτήσεων</a:t>
            </a:r>
          </a:p>
        </p:txBody>
      </p:sp>
      <p:sp>
        <p:nvSpPr>
          <p:cNvPr id="5123" name="2 - Θέση περιεχομένου">
            <a:extLst>
              <a:ext uri="{FF2B5EF4-FFF2-40B4-BE49-F238E27FC236}">
                <a16:creationId xmlns:a16="http://schemas.microsoft.com/office/drawing/2014/main" id="{C40F8A7C-5D7A-7769-E21D-30E8C8B7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943" y="2453904"/>
            <a:ext cx="10553869" cy="36449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altLang="en-US" sz="2700" dirty="0"/>
              <a:t>Στην αρχή </a:t>
            </a:r>
            <a:r>
              <a:rPr lang="el-GR" altLang="en-US" sz="2700" dirty="0">
                <a:sym typeface="Wingdings" panose="05000000000000000000" pitchFamily="2" charset="2"/>
              </a:rPr>
              <a:t> εύκολες ερωτήσεις. </a:t>
            </a:r>
          </a:p>
          <a:p>
            <a:pPr>
              <a:buFont typeface="Wingdings" panose="05000000000000000000" pitchFamily="2" charset="2"/>
              <a:buChar char="q"/>
            </a:pPr>
            <a:endParaRPr lang="el-GR" altLang="en-US" sz="27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altLang="en-US" sz="2700" dirty="0">
                <a:sym typeface="Wingdings" panose="05000000000000000000" pitchFamily="2" charset="2"/>
              </a:rPr>
              <a:t>Διατύπωση με ενδιαφέροντα τρόπο και να είναι σχετικές με σκοπό έρευνας.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altLang="en-US" sz="27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altLang="en-US" sz="2700" dirty="0">
                <a:sym typeface="Wingdings" panose="05000000000000000000" pitchFamily="2" charset="2"/>
              </a:rPr>
              <a:t>Αποφυγή μεγάλων και ανοιχτών ερωτήσεων στην αρχή.</a:t>
            </a:r>
            <a:endParaRPr lang="el-GR" altLang="en-US" sz="27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776" name="Rectangle 32775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8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1 - Τίτλος">
            <a:extLst>
              <a:ext uri="{FF2B5EF4-FFF2-40B4-BE49-F238E27FC236}">
                <a16:creationId xmlns:a16="http://schemas.microsoft.com/office/drawing/2014/main" id="{9139C497-50F7-0F38-A1CB-9117AE8F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100" b="1"/>
              <a:t>Επικοινωνία</a:t>
            </a:r>
            <a:br>
              <a:rPr lang="el-GR" altLang="en-US" sz="4100" b="1"/>
            </a:br>
            <a:r>
              <a:rPr lang="el-GR" altLang="en-US" sz="4100" b="1"/>
              <a:t>Ερευνητή</a:t>
            </a:r>
            <a:endParaRPr lang="el-GR" altLang="en-US" sz="4100"/>
          </a:p>
        </p:txBody>
      </p:sp>
      <p:sp>
        <p:nvSpPr>
          <p:cNvPr id="32771" name="2 - Θέση περιεχομένου">
            <a:extLst>
              <a:ext uri="{FF2B5EF4-FFF2-40B4-BE49-F238E27FC236}">
                <a16:creationId xmlns:a16="http://schemas.microsoft.com/office/drawing/2014/main" id="{47587850-0C2B-D862-769A-504EA384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l-GR" altLang="en-US" sz="2000" b="1" dirty="0"/>
              <a:t>Τέσσερις προσεγγίσεις:</a:t>
            </a:r>
          </a:p>
          <a:p>
            <a:pPr lvl="1">
              <a:lnSpc>
                <a:spcPct val="100000"/>
              </a:lnSpc>
            </a:pPr>
            <a:r>
              <a:rPr lang="el-GR" altLang="en-US" sz="2000" b="1" dirty="0"/>
              <a:t>Έκκληση του Εγώ: </a:t>
            </a:r>
            <a:r>
              <a:rPr lang="el-GR" altLang="en-US" sz="2000" dirty="0"/>
              <a:t>πόσο σημαντική είναι η συμμετοχή του αποδέκτη για την έρευνα και πολύτιμη η συνεισφορά του… </a:t>
            </a:r>
            <a:r>
              <a:rPr lang="el-GR" altLang="en-US" sz="2000" i="1" dirty="0"/>
              <a:t>Η γνώμη ας είναι πολύτιμη για …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None/>
            </a:pPr>
            <a:endParaRPr lang="el-GR" altLang="en-US" sz="2000" i="1" dirty="0"/>
          </a:p>
          <a:p>
            <a:pPr lvl="1">
              <a:lnSpc>
                <a:spcPct val="100000"/>
              </a:lnSpc>
            </a:pPr>
            <a:r>
              <a:rPr lang="el-GR" altLang="en-US" sz="2000" b="1" dirty="0"/>
              <a:t>Κοινωνική χρησιμότητα: </a:t>
            </a:r>
            <a:r>
              <a:rPr lang="el-GR" altLang="en-US" sz="2000" dirty="0"/>
              <a:t>τονίζεται η συνεισφορά του αποδέκτη για τη βοήθεια των άλλων ανθρώπων .. </a:t>
            </a:r>
            <a:r>
              <a:rPr lang="el-GR" altLang="en-US" sz="2000" i="1" dirty="0"/>
              <a:t>Οι απαντήσεις σας θα βοηθήσουν άλλους καταναλωτές να … </a:t>
            </a:r>
            <a:r>
              <a:rPr lang="el-GR" altLang="en-US" sz="2000" dirty="0"/>
              <a:t> (λιγότερο αποτελεσματική)</a:t>
            </a:r>
          </a:p>
          <a:p>
            <a:pPr lvl="1">
              <a:lnSpc>
                <a:spcPct val="100000"/>
              </a:lnSpc>
            </a:pPr>
            <a:r>
              <a:rPr lang="el-GR" altLang="en-US" sz="2000" b="1" dirty="0"/>
              <a:t>Βοήθεια στην εταιρεία που διεξάγει την έρευνα: </a:t>
            </a:r>
            <a:r>
              <a:rPr lang="el-GR" altLang="en-US" sz="2000" dirty="0"/>
              <a:t>Τονίζεται το πόσο η συνεισφορά του ερωτώμενου θα βοηθήσει  την εταιρεία που διεξάγει την έρευνα… </a:t>
            </a:r>
            <a:r>
              <a:rPr lang="el-GR" altLang="en-US" sz="2000" i="1" dirty="0"/>
              <a:t>Χρειαζόμαστε τη βοήθειά σας για να …</a:t>
            </a:r>
          </a:p>
          <a:p>
            <a:pPr lvl="1">
              <a:lnSpc>
                <a:spcPct val="100000"/>
              </a:lnSpc>
            </a:pPr>
            <a:r>
              <a:rPr lang="el-GR" altLang="en-US" sz="2000" b="1" dirty="0"/>
              <a:t>Συνδυαστική προσέγγιση: </a:t>
            </a:r>
            <a:r>
              <a:rPr lang="el-GR" altLang="en-US" sz="2000" i="1" dirty="0"/>
              <a:t>Δυο η περισσότερες από τις παραπάνω προσεγγίσεις.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>
            <a:extLst>
              <a:ext uri="{FF2B5EF4-FFF2-40B4-BE49-F238E27FC236}">
                <a16:creationId xmlns:a16="http://schemas.microsoft.com/office/drawing/2014/main" id="{CB5E911C-DB66-807B-6C0D-8C6A9A7B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8" y="3103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n-US" b="1" dirty="0"/>
              <a:t>Παράδειγμα </a:t>
            </a:r>
            <a:br>
              <a:rPr lang="el-GR" altLang="en-US" b="1" dirty="0"/>
            </a:br>
            <a:r>
              <a:rPr lang="el-GR" altLang="en-US" b="1" dirty="0"/>
              <a:t>Επικοινωνίας</a:t>
            </a:r>
          </a:p>
        </p:txBody>
      </p:sp>
      <p:sp>
        <p:nvSpPr>
          <p:cNvPr id="33795" name="2 - Θέση περιεχομένου">
            <a:extLst>
              <a:ext uri="{FF2B5EF4-FFF2-40B4-BE49-F238E27FC236}">
                <a16:creationId xmlns:a16="http://schemas.microsoft.com/office/drawing/2014/main" id="{B5C70F35-69A2-5283-4368-8A34B62B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414" y="2852739"/>
            <a:ext cx="6275387" cy="327342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l-GR" altLang="en-US" sz="1600"/>
              <a:t>	Καλησπέρα … ονομάζομαι Μαρία και δουλεύω για την Χ </a:t>
            </a:r>
            <a:r>
              <a:rPr lang="en-US" altLang="en-US" sz="1600"/>
              <a:t>Research Company </a:t>
            </a:r>
            <a:r>
              <a:rPr lang="el-GR" altLang="en-US" sz="1600"/>
              <a:t>στην Αθήνα</a:t>
            </a:r>
            <a:r>
              <a:rPr lang="el-GR" altLang="en-US" sz="1600" i="1">
                <a:solidFill>
                  <a:srgbClr val="FF0000"/>
                </a:solidFill>
              </a:rPr>
              <a:t>… (σύσταση ερευνητή)…</a:t>
            </a:r>
            <a:r>
              <a:rPr lang="el-GR" altLang="en-US" sz="1600"/>
              <a:t>Διεξάγουμε μια έρευνα για την κατανάλωση δημητριακών πρωινού </a:t>
            </a:r>
            <a:r>
              <a:rPr lang="el-GR" altLang="en-US" sz="1600" i="1">
                <a:solidFill>
                  <a:srgbClr val="FF0000"/>
                </a:solidFill>
              </a:rPr>
              <a:t>… (περιγραφή σκοπού έρευνας)...</a:t>
            </a:r>
            <a:r>
              <a:rPr lang="el-GR" altLang="en-US" sz="1600"/>
              <a:t> Ο αριθμός του τηλεφώνου σας επιλέχθηκε τυχαία από ένα σύστημα ηλεκτρονικού υπολογιστή </a:t>
            </a:r>
            <a:r>
              <a:rPr lang="el-GR" altLang="en-US" sz="1600" i="1">
                <a:solidFill>
                  <a:srgbClr val="FF0000"/>
                </a:solidFill>
              </a:rPr>
              <a:t>…. (εξήγηση για το πώς επιλέχθηκε ο ερωτώμενος)….</a:t>
            </a:r>
            <a:r>
              <a:rPr lang="el-GR" altLang="en-US" sz="1600"/>
              <a:t>Θα ήθελα να σας κάνω μερικές ερωτήσεις για τις μάρκες δημητριακών που προτιμάτε. Τα στοιχεία που θα μας δώσετε είναι ανώνυμα. Έχετε χρόνο να συμμετάσχετε στην έρευνα; </a:t>
            </a:r>
            <a:r>
              <a:rPr lang="el-GR" altLang="en-US" sz="1600" i="1">
                <a:solidFill>
                  <a:srgbClr val="FF0000"/>
                </a:solidFill>
              </a:rPr>
              <a:t>...κίνητρα για συμμετοχή … </a:t>
            </a:r>
            <a:r>
              <a:rPr lang="el-GR" altLang="en-US" sz="1600"/>
              <a:t>Έχετε δοκιμάσει δημητριακά πρωινού </a:t>
            </a:r>
            <a:r>
              <a:rPr lang="en-US" altLang="en-US" sz="1600"/>
              <a:t>Breadies </a:t>
            </a:r>
            <a:r>
              <a:rPr lang="el-GR" altLang="en-US" sz="1600"/>
              <a:t>ή </a:t>
            </a:r>
            <a:r>
              <a:rPr lang="en-US" altLang="en-US" sz="1600"/>
              <a:t>Stuffies;</a:t>
            </a:r>
            <a:r>
              <a:rPr lang="el-GR" altLang="en-US" sz="1600"/>
              <a:t> </a:t>
            </a:r>
          </a:p>
        </p:txBody>
      </p:sp>
      <p:sp>
        <p:nvSpPr>
          <p:cNvPr id="5" name="4 - TextBox">
            <a:extLst>
              <a:ext uri="{FF2B5EF4-FFF2-40B4-BE49-F238E27FC236}">
                <a16:creationId xmlns:a16="http://schemas.microsoft.com/office/drawing/2014/main" id="{BC938FED-CA2F-2186-AD66-489D1F489CB3}"/>
              </a:ext>
            </a:extLst>
          </p:cNvPr>
          <p:cNvSpPr txBox="1"/>
          <p:nvPr/>
        </p:nvSpPr>
        <p:spPr>
          <a:xfrm>
            <a:off x="1631950" y="2781301"/>
            <a:ext cx="2051050" cy="830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1200" dirty="0"/>
              <a:t>Αποκάλυψη </a:t>
            </a:r>
            <a:r>
              <a:rPr lang="el-GR" sz="1100" dirty="0"/>
              <a:t>ταυτότητας ερευνητή</a:t>
            </a:r>
            <a:r>
              <a:rPr lang="el-GR" sz="1200" dirty="0"/>
              <a:t> – ο ερωτώμενος να γνωρίζει ότι, πρόκειται για αξιόπιστη έρευνα.</a:t>
            </a:r>
          </a:p>
        </p:txBody>
      </p:sp>
      <p:sp>
        <p:nvSpPr>
          <p:cNvPr id="7" name="6 - TextBox">
            <a:extLst>
              <a:ext uri="{FF2B5EF4-FFF2-40B4-BE49-F238E27FC236}">
                <a16:creationId xmlns:a16="http://schemas.microsoft.com/office/drawing/2014/main" id="{3A758E2B-3C54-A388-1D46-72D500ED48D9}"/>
              </a:ext>
            </a:extLst>
          </p:cNvPr>
          <p:cNvSpPr txBox="1"/>
          <p:nvPr/>
        </p:nvSpPr>
        <p:spPr>
          <a:xfrm>
            <a:off x="1631950" y="3790951"/>
            <a:ext cx="2051050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1200" dirty="0"/>
              <a:t>Ενημέρωση για το θέμα της έρευνας και σκοπό τηλεφωνήματος</a:t>
            </a:r>
          </a:p>
        </p:txBody>
      </p:sp>
      <p:cxnSp>
        <p:nvCxnSpPr>
          <p:cNvPr id="11" name="10 - Ευθύγραμμο βέλος σύνδεσης">
            <a:extLst>
              <a:ext uri="{FF2B5EF4-FFF2-40B4-BE49-F238E27FC236}">
                <a16:creationId xmlns:a16="http://schemas.microsoft.com/office/drawing/2014/main" id="{96EB6A25-1634-FAFA-7450-5E30DBD3A5A3}"/>
              </a:ext>
            </a:extLst>
          </p:cNvPr>
          <p:cNvCxnSpPr/>
          <p:nvPr/>
        </p:nvCxnSpPr>
        <p:spPr>
          <a:xfrm flipH="1">
            <a:off x="3792538" y="3789364"/>
            <a:ext cx="3167062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>
            <a:extLst>
              <a:ext uri="{FF2B5EF4-FFF2-40B4-BE49-F238E27FC236}">
                <a16:creationId xmlns:a16="http://schemas.microsoft.com/office/drawing/2014/main" id="{12C02289-17FF-CE93-5BC6-B13EA7AB75DA}"/>
              </a:ext>
            </a:extLst>
          </p:cNvPr>
          <p:cNvCxnSpPr/>
          <p:nvPr/>
        </p:nvCxnSpPr>
        <p:spPr>
          <a:xfrm flipH="1">
            <a:off x="3792538" y="3213100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22 - TextBox">
            <a:extLst>
              <a:ext uri="{FF2B5EF4-FFF2-40B4-BE49-F238E27FC236}">
                <a16:creationId xmlns:a16="http://schemas.microsoft.com/office/drawing/2014/main" id="{F221EC4A-7B2A-A365-5255-5527F65E5155}"/>
              </a:ext>
            </a:extLst>
          </p:cNvPr>
          <p:cNvSpPr txBox="1"/>
          <p:nvPr/>
        </p:nvSpPr>
        <p:spPr>
          <a:xfrm>
            <a:off x="1595439" y="5842001"/>
            <a:ext cx="20526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1200" dirty="0"/>
              <a:t>Καθορίζεται εάν ο ερωτώμενος πληροί τις προϋποθέσεις για να συμμετάσχει στην έρευνα.</a:t>
            </a:r>
          </a:p>
        </p:txBody>
      </p:sp>
      <p:cxnSp>
        <p:nvCxnSpPr>
          <p:cNvPr id="24" name="23 - Ευθύγραμμο βέλος σύνδεσης">
            <a:extLst>
              <a:ext uri="{FF2B5EF4-FFF2-40B4-BE49-F238E27FC236}">
                <a16:creationId xmlns:a16="http://schemas.microsoft.com/office/drawing/2014/main" id="{663A4ABF-771A-EE2B-8E06-CC71215D6E30}"/>
              </a:ext>
            </a:extLst>
          </p:cNvPr>
          <p:cNvCxnSpPr/>
          <p:nvPr/>
        </p:nvCxnSpPr>
        <p:spPr>
          <a:xfrm flipH="1">
            <a:off x="3719514" y="5589588"/>
            <a:ext cx="2447925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25 - TextBox">
            <a:extLst>
              <a:ext uri="{FF2B5EF4-FFF2-40B4-BE49-F238E27FC236}">
                <a16:creationId xmlns:a16="http://schemas.microsoft.com/office/drawing/2014/main" id="{650513B9-CE12-C5EF-6F67-13C3AC0AFC6D}"/>
              </a:ext>
            </a:extLst>
          </p:cNvPr>
          <p:cNvSpPr txBox="1"/>
          <p:nvPr/>
        </p:nvSpPr>
        <p:spPr>
          <a:xfrm>
            <a:off x="1631950" y="4581526"/>
            <a:ext cx="2051050" cy="830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1200" dirty="0"/>
              <a:t>Ζητείται η συγκατάθεση του ερωτώμενου για τη συμμετοχή στην έρευνα – διασφάλιση ανωνυμίας.</a:t>
            </a:r>
          </a:p>
        </p:txBody>
      </p:sp>
      <p:cxnSp>
        <p:nvCxnSpPr>
          <p:cNvPr id="27" name="26 - Ευθύγραμμο βέλος σύνδεσης">
            <a:extLst>
              <a:ext uri="{FF2B5EF4-FFF2-40B4-BE49-F238E27FC236}">
                <a16:creationId xmlns:a16="http://schemas.microsoft.com/office/drawing/2014/main" id="{DB8C3BD7-DAA5-C718-744E-2563D0949E54}"/>
              </a:ext>
            </a:extLst>
          </p:cNvPr>
          <p:cNvCxnSpPr/>
          <p:nvPr/>
        </p:nvCxnSpPr>
        <p:spPr>
          <a:xfrm flipH="1">
            <a:off x="3792539" y="4941888"/>
            <a:ext cx="5032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>
            <a:extLst>
              <a:ext uri="{FF2B5EF4-FFF2-40B4-BE49-F238E27FC236}">
                <a16:creationId xmlns:a16="http://schemas.microsoft.com/office/drawing/2014/main" id="{0FC00587-AC10-F3CF-1023-1D819BDD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91" y="3714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n-US" b="1" dirty="0"/>
              <a:t>Κρυφές</a:t>
            </a:r>
            <a:br>
              <a:rPr lang="el-GR" altLang="en-US" b="1" dirty="0"/>
            </a:br>
            <a:r>
              <a:rPr lang="el-GR" altLang="en-US" b="1" dirty="0"/>
              <a:t>Έρευνες</a:t>
            </a:r>
          </a:p>
        </p:txBody>
      </p:sp>
      <p:sp>
        <p:nvSpPr>
          <p:cNvPr id="34819" name="2 - Θέση περιεχομένου">
            <a:extLst>
              <a:ext uri="{FF2B5EF4-FFF2-40B4-BE49-F238E27FC236}">
                <a16:creationId xmlns:a16="http://schemas.microsoft.com/office/drawing/2014/main" id="{A85C7131-DFBF-C5A3-701F-F6490F664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291" y="2094271"/>
            <a:ext cx="9491509" cy="43922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sz="2400" dirty="0"/>
              <a:t>Πολλές εταιρείες δεν αποκαλύπτουν την ταυτότητα της έρευνας (κρυφές έρευνες) επηρεάζοντας τις απαντήσεις των ερωτώμενων.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 sz="2400" dirty="0"/>
              <a:t>Πολλές εταιρείες προτιμούν την κρυφή έρευνα ώστε να αποκρύπτεται από τους ανταγωνιστές.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8" name="Rectangle 3584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5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8100" cap="rnd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1 - Τίτλος">
            <a:extLst>
              <a:ext uri="{FF2B5EF4-FFF2-40B4-BE49-F238E27FC236}">
                <a16:creationId xmlns:a16="http://schemas.microsoft.com/office/drawing/2014/main" id="{37563598-DC0B-04BC-954B-77A3E768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4100" b="1"/>
              <a:t>Χρόνος Συμπλήρωσης</a:t>
            </a:r>
            <a:br>
              <a:rPr lang="el-GR" altLang="en-US" sz="4100" b="1"/>
            </a:br>
            <a:r>
              <a:rPr lang="el-GR" altLang="en-US" sz="4100" b="1"/>
              <a:t> του Ερωτηματολογίου</a:t>
            </a:r>
          </a:p>
        </p:txBody>
      </p:sp>
      <p:sp>
        <p:nvSpPr>
          <p:cNvPr id="35843" name="2 - Θέση περιεχομένου">
            <a:extLst>
              <a:ext uri="{FF2B5EF4-FFF2-40B4-BE49-F238E27FC236}">
                <a16:creationId xmlns:a16="http://schemas.microsoft.com/office/drawing/2014/main" id="{FAA9EAF5-4937-EF74-71B9-89746B29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/>
              <a:t>Η έκταση του ερωτηματολογίου μπορεί να διαφέρει από έρευνα σε έρευνα.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/>
              <a:t>10 έως 20 λεπτά της ώρας (μεγάλο ποσοστό απόκρισης).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l-GR" altLang="en-US"/>
              <a:t>Τα εκτενή ερωτηματολόγια συμπληρώνονται πιο εύκολα αν ο ερωτώμενος ενδιαφέρεται για το θέμα.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>
            <a:extLst>
              <a:ext uri="{FF2B5EF4-FFF2-40B4-BE49-F238E27FC236}">
                <a16:creationId xmlns:a16="http://schemas.microsoft.com/office/drawing/2014/main" id="{CF8B457E-C455-D4A7-D35B-D44C7029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849" y="509655"/>
            <a:ext cx="8229600" cy="1143000"/>
          </a:xfrm>
        </p:spPr>
        <p:txBody>
          <a:bodyPr/>
          <a:lstStyle/>
          <a:p>
            <a:r>
              <a:rPr lang="el-GR" altLang="en-US" dirty="0"/>
              <a:t>Σειρά Ερωτήσεων</a:t>
            </a:r>
          </a:p>
        </p:txBody>
      </p:sp>
      <p:sp>
        <p:nvSpPr>
          <p:cNvPr id="6147" name="2 - Θέση περιεχομένου">
            <a:extLst>
              <a:ext uri="{FF2B5EF4-FFF2-40B4-BE49-F238E27FC236}">
                <a16:creationId xmlns:a16="http://schemas.microsoft.com/office/drawing/2014/main" id="{822F3E80-57FA-9421-A949-3665647F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849" y="2638729"/>
            <a:ext cx="10015942" cy="3709616"/>
          </a:xfrm>
        </p:spPr>
        <p:txBody>
          <a:bodyPr>
            <a:normAutofit/>
          </a:bodyPr>
          <a:lstStyle/>
          <a:p>
            <a:r>
              <a:rPr lang="el-GR" altLang="en-US" sz="2400" dirty="0"/>
              <a:t>Νοηματική συνοχή.</a:t>
            </a:r>
          </a:p>
          <a:p>
            <a:r>
              <a:rPr lang="el-GR" altLang="en-US" sz="2400" dirty="0"/>
              <a:t>Οι ερωτήσεις για το ίδιο θέμα/αντικείμενο πρέπει να είναι ομαδοποιημένες.</a:t>
            </a:r>
          </a:p>
          <a:p>
            <a:r>
              <a:rPr lang="el-GR" altLang="en-US" sz="2400" dirty="0"/>
              <a:t>Γενικότερες ερωτήσεις να προηγούνται των ειδικότερων. </a:t>
            </a:r>
          </a:p>
          <a:p>
            <a:r>
              <a:rPr lang="el-GR" altLang="en-US" sz="2400" dirty="0"/>
              <a:t>Σειρά χωνιού (από το γενικό στο ειδικό)</a:t>
            </a:r>
          </a:p>
          <a:p>
            <a:r>
              <a:rPr lang="el-GR" altLang="en-US" sz="2400" dirty="0"/>
              <a:t>Π.χ. έρευνα για κατανάλωση μπύρας </a:t>
            </a:r>
            <a:r>
              <a:rPr lang="el-GR" altLang="en-US" sz="2400" dirty="0">
                <a:sym typeface="Wingdings" panose="05000000000000000000" pitchFamily="2" charset="2"/>
              </a:rPr>
              <a:t> αρχικές ερωτήσεις για διασκέδαση και κατανάλωση αλκοόλ.</a:t>
            </a:r>
            <a:endParaRPr lang="el-GR" altLang="en-US" sz="2400" dirty="0"/>
          </a:p>
          <a:p>
            <a:pPr>
              <a:buFont typeface="Arial" panose="020B0604020202020204" pitchFamily="34" charset="0"/>
              <a:buNone/>
            </a:pPr>
            <a:endParaRPr lang="el-GR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>
            <a:extLst>
              <a:ext uri="{FF2B5EF4-FFF2-40B4-BE49-F238E27FC236}">
                <a16:creationId xmlns:a16="http://schemas.microsoft.com/office/drawing/2014/main" id="{35ED0BBB-8A68-C1EC-C480-A0F209F0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52" y="541879"/>
            <a:ext cx="8229600" cy="1143000"/>
          </a:xfrm>
        </p:spPr>
        <p:txBody>
          <a:bodyPr/>
          <a:lstStyle/>
          <a:p>
            <a:r>
              <a:rPr lang="el-GR" altLang="en-US" dirty="0"/>
              <a:t>Σειρά ερωτήσεων</a:t>
            </a:r>
          </a:p>
        </p:txBody>
      </p:sp>
      <p:sp>
        <p:nvSpPr>
          <p:cNvPr id="7171" name="2 - Θέση περιεχομένου">
            <a:extLst>
              <a:ext uri="{FF2B5EF4-FFF2-40B4-BE49-F238E27FC236}">
                <a16:creationId xmlns:a16="http://schemas.microsoft.com/office/drawing/2014/main" id="{CFD79805-9B31-87BD-B445-CCDDF96E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52" y="2249624"/>
            <a:ext cx="9346931" cy="3057525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altLang="en-US" sz="2400" dirty="0"/>
              <a:t>Διατήρηση ίδιας μορφής/τύπος απαντήσεων σε ερωτήσεις του ίδιου θέματος.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l-GR" altLang="en-US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altLang="en-US" sz="2400" dirty="0"/>
              <a:t>Η συγκέντρωση του ερωτώμενου μπορεί να αποσπάται εάν μετά από μια διχοτομική έχουμε μια ανοιχτή ερώτηση.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l-GR" altLang="en-US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altLang="en-US" sz="2400" dirty="0"/>
              <a:t>Οι ερωτήσεις με τα δημογραφικά χαρακτηριστικά καλό είναι να μπαίνουν στο τέλος του ερωτηματολογίου.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>
            <a:extLst>
              <a:ext uri="{FF2B5EF4-FFF2-40B4-BE49-F238E27FC236}">
                <a16:creationId xmlns:a16="http://schemas.microsoft.com/office/drawing/2014/main" id="{FFE50D38-92C6-832C-F1AA-1D9780AD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05" y="593860"/>
            <a:ext cx="8229600" cy="1143000"/>
          </a:xfrm>
        </p:spPr>
        <p:txBody>
          <a:bodyPr/>
          <a:lstStyle/>
          <a:p>
            <a:r>
              <a:rPr lang="el-GR" altLang="en-US" dirty="0"/>
              <a:t>Σειρά Ερωτήσεων</a:t>
            </a:r>
          </a:p>
        </p:txBody>
      </p:sp>
      <p:sp>
        <p:nvSpPr>
          <p:cNvPr id="8195" name="2 - Θέση περιεχομένου">
            <a:extLst>
              <a:ext uri="{FF2B5EF4-FFF2-40B4-BE49-F238E27FC236}">
                <a16:creationId xmlns:a16="http://schemas.microsoft.com/office/drawing/2014/main" id="{F5711AD8-BB02-040E-FD5F-D044FBDD9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116" y="2012613"/>
            <a:ext cx="9975139" cy="4525963"/>
          </a:xfrm>
        </p:spPr>
        <p:txBody>
          <a:bodyPr/>
          <a:lstStyle/>
          <a:p>
            <a:r>
              <a:rPr lang="el-GR" altLang="en-US" dirty="0"/>
              <a:t>Ερωτήσεις φίλτρα. 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dirty="0"/>
          </a:p>
          <a:p>
            <a:r>
              <a:rPr lang="el-GR" altLang="en-US" dirty="0"/>
              <a:t>Οι ερωτήσεις πρέπει να συνοδεύονται από ΣΑΦΕΙΣ οδηγίες.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dirty="0"/>
          </a:p>
          <a:p>
            <a:r>
              <a:rPr lang="el-GR" altLang="en-US" dirty="0"/>
              <a:t>Χρήση βελών &amp; πλαισίων που καθοδηγούν τον ερωτώμενο από τη μια ερώτηση στην επόμενη.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>
            <a:extLst>
              <a:ext uri="{FF2B5EF4-FFF2-40B4-BE49-F238E27FC236}">
                <a16:creationId xmlns:a16="http://schemas.microsoft.com/office/drawing/2014/main" id="{F6DC1C8C-346E-2DCA-C01E-20ADC771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507" y="490538"/>
            <a:ext cx="8229600" cy="1143000"/>
          </a:xfrm>
        </p:spPr>
        <p:txBody>
          <a:bodyPr/>
          <a:lstStyle/>
          <a:p>
            <a:r>
              <a:rPr lang="el-GR" altLang="en-US" dirty="0"/>
              <a:t>Παράδειγμα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D80EA206-EA59-79A0-641F-F3BF1A01D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507" y="2449514"/>
            <a:ext cx="10251297" cy="38163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l-GR" sz="2500" dirty="0"/>
              <a:t>Ε.7. Το σπίτι στο οποίο κατοικείτε είναι νοικιασμένο ή ιδιόκτητο;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l-GR" sz="2500" dirty="0"/>
              <a:t>Ιδιόκτητο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l-GR" sz="2500" dirty="0"/>
              <a:t>Νοικιασμένο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el-GR" sz="2500" dirty="0"/>
          </a:p>
          <a:p>
            <a:pPr marL="514350" indent="-514350">
              <a:buFont typeface="Arial" charset="0"/>
              <a:buAutoNum type="arabicPeriod"/>
              <a:defRPr/>
            </a:pPr>
            <a:endParaRPr lang="el-GR" sz="2500" dirty="0"/>
          </a:p>
          <a:p>
            <a:pPr marL="514350" indent="-514350">
              <a:buFont typeface="Arial" charset="0"/>
              <a:buAutoNum type="arabicPeriod"/>
              <a:defRPr/>
            </a:pPr>
            <a:endParaRPr lang="el-GR" sz="2500" dirty="0"/>
          </a:p>
          <a:p>
            <a:pPr marL="514350" indent="-514350">
              <a:buNone/>
              <a:defRPr/>
            </a:pPr>
            <a:r>
              <a:rPr lang="el-GR" sz="2500" dirty="0"/>
              <a:t>Ε.8. Πόσα χρήματα πληρώνετε το μήνα για ενοίκιο.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el-GR" sz="2500" dirty="0"/>
          </a:p>
          <a:p>
            <a:pPr marL="514350" indent="-514350">
              <a:buFont typeface="Arial" charset="0"/>
              <a:buAutoNum type="arabicPeriod"/>
              <a:defRPr/>
            </a:pPr>
            <a:endParaRPr lang="el-GR" sz="2500" dirty="0"/>
          </a:p>
          <a:p>
            <a:pPr marL="514350" indent="-514350">
              <a:buFont typeface="Arial" charset="0"/>
              <a:buAutoNum type="arabicPeriod"/>
              <a:defRPr/>
            </a:pPr>
            <a:endParaRPr lang="el-GR" sz="2500" dirty="0"/>
          </a:p>
        </p:txBody>
      </p:sp>
      <p:cxnSp>
        <p:nvCxnSpPr>
          <p:cNvPr id="5" name="4 - Ευθύγραμμο βέλος σύνδεσης">
            <a:extLst>
              <a:ext uri="{FF2B5EF4-FFF2-40B4-BE49-F238E27FC236}">
                <a16:creationId xmlns:a16="http://schemas.microsoft.com/office/drawing/2014/main" id="{88614CA2-EE83-5637-8099-31695B240BEA}"/>
              </a:ext>
            </a:extLst>
          </p:cNvPr>
          <p:cNvCxnSpPr/>
          <p:nvPr/>
        </p:nvCxnSpPr>
        <p:spPr>
          <a:xfrm>
            <a:off x="3284707" y="3291800"/>
            <a:ext cx="18716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5 - TextBox">
            <a:extLst>
              <a:ext uri="{FF2B5EF4-FFF2-40B4-BE49-F238E27FC236}">
                <a16:creationId xmlns:a16="http://schemas.microsoft.com/office/drawing/2014/main" id="{6B90A340-F0D5-9CA9-A178-57BC6D58D7E9}"/>
              </a:ext>
            </a:extLst>
          </p:cNvPr>
          <p:cNvSpPr txBox="1"/>
          <p:nvPr/>
        </p:nvSpPr>
        <p:spPr>
          <a:xfrm>
            <a:off x="5394326" y="3036887"/>
            <a:ext cx="2482850" cy="784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1500" dirty="0"/>
              <a:t>Εάν το σπίτι σας είναι ιδιόκτητο προχωρήστε στην ερώτηση Ε12</a:t>
            </a:r>
          </a:p>
        </p:txBody>
      </p:sp>
      <p:cxnSp>
        <p:nvCxnSpPr>
          <p:cNvPr id="8" name="7 - Ευθύγραμμο βέλος σύνδεσης">
            <a:extLst>
              <a:ext uri="{FF2B5EF4-FFF2-40B4-BE49-F238E27FC236}">
                <a16:creationId xmlns:a16="http://schemas.microsoft.com/office/drawing/2014/main" id="{3F9591C7-CBE6-C292-08DF-D1EEE9368972}"/>
              </a:ext>
            </a:extLst>
          </p:cNvPr>
          <p:cNvCxnSpPr/>
          <p:nvPr/>
        </p:nvCxnSpPr>
        <p:spPr>
          <a:xfrm>
            <a:off x="2155420" y="4144931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8 - TextBox">
            <a:extLst>
              <a:ext uri="{FF2B5EF4-FFF2-40B4-BE49-F238E27FC236}">
                <a16:creationId xmlns:a16="http://schemas.microsoft.com/office/drawing/2014/main" id="{667E02EF-5EBC-364B-9C09-AEBE26650993}"/>
              </a:ext>
            </a:extLst>
          </p:cNvPr>
          <p:cNvSpPr txBox="1"/>
          <p:nvPr/>
        </p:nvSpPr>
        <p:spPr>
          <a:xfrm>
            <a:off x="828507" y="4752131"/>
            <a:ext cx="2987675" cy="785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1500" dirty="0"/>
              <a:t>Εάν το σπίτι σας είναι νοικιασμένο παρακαλώ προχωρήστε στην ερώτηση Ε8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D68797"/>
          </a:solidFill>
          <a:ln w="34925">
            <a:solidFill>
              <a:srgbClr val="D6879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3 - Θέση περιεχομένου">
            <a:extLst>
              <a:ext uri="{FF2B5EF4-FFF2-40B4-BE49-F238E27FC236}">
                <a16:creationId xmlns:a16="http://schemas.microsoft.com/office/drawing/2014/main" id="{CD3F19FA-FC00-1F39-12F0-D562CC03F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311474"/>
              </p:ext>
            </p:extLst>
          </p:nvPr>
        </p:nvGraphicFramePr>
        <p:xfrm>
          <a:off x="632647" y="2806706"/>
          <a:ext cx="10915871" cy="347572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28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4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570">
                <a:tc>
                  <a:txBody>
                    <a:bodyPr/>
                    <a:lstStyle/>
                    <a:p>
                      <a:r>
                        <a:rPr lang="el-GR" sz="1600" b="1" cap="none" spc="0">
                          <a:solidFill>
                            <a:schemeClr val="tx1"/>
                          </a:solidFill>
                        </a:rPr>
                        <a:t>Ερώτηση</a:t>
                      </a:r>
                    </a:p>
                  </a:txBody>
                  <a:tcPr marL="65286" marR="87832" marT="18653" marB="13989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cap="none" spc="0">
                          <a:solidFill>
                            <a:schemeClr val="tx1"/>
                          </a:solidFill>
                        </a:rPr>
                        <a:t>Τοποθέτηση</a:t>
                      </a:r>
                    </a:p>
                  </a:txBody>
                  <a:tcPr marL="65286" marR="87832" marT="18653" marB="13989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cap="none" spc="0">
                          <a:solidFill>
                            <a:schemeClr val="tx1"/>
                          </a:solidFill>
                        </a:rPr>
                        <a:t>Παραδείγματα</a:t>
                      </a:r>
                    </a:p>
                  </a:txBody>
                  <a:tcPr marL="65286" marR="87832" marT="18653" marB="13989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cap="none" spc="0">
                          <a:solidFill>
                            <a:schemeClr val="tx1"/>
                          </a:solidFill>
                        </a:rPr>
                        <a:t>Σκοπός</a:t>
                      </a:r>
                    </a:p>
                  </a:txBody>
                  <a:tcPr marL="65286" marR="87832" marT="18653" marB="13989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25"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Διευκρινιστικές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ερωτήσεις (φίλτρου)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Πάντα στην αρχή</a:t>
                      </a: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Έχετε δοκιμάσει ποτέ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τη σοκολάτα Χ;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Ελέγχουν την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καταλληλότητα του ερωτώμενου να συμμετάσχει στην έρευνα.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25"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Εύκολες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ερωτήσεις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Αμέσως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μετά τις διευκρινιστικές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Πόσες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φορές την εβδομάδα τρώτε σοκολάτα;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Κινούν το ενδιαφέρον λόγω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ευκολίας και ενθαρρύνουν τη συμπλήρωση του ερωτηματολογίου 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25"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Μεταβατικές ερωτήσεις</a:t>
                      </a:r>
                    </a:p>
                  </a:txBody>
                  <a:tcPr marL="65286" marR="87832" marT="18653" marB="139899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Πριν από κάθε ξεχωριστή ενότητα ερωτηματολογίου</a:t>
                      </a: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Οι παρακάτω ερωτήσεις σχετίζονται με…</a:t>
                      </a: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Ειδοποιούν ότι, οι τύποι των ερωτήσεων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ή η θεματολογία θα αλλάξει.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25"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Δύσκολες ερωτήσεις </a:t>
                      </a:r>
                    </a:p>
                  </a:txBody>
                  <a:tcPr marL="65286" marR="87832" marT="18653" marB="139899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Στη μέση ή στο τέλος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του ερωτηματολογίου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Ιεραρχήστε τις παρακάτω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μάρκες ….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Αν βρίσκονται στο τέλος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ο ερωτώμενος ξέρει ότι, δεν απαιτείται πολύ ακόμη προσπάθεια.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457"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Δημογραφικές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ερωτήσεις (ερωτήσεις για ταξινόμηση ερωτώμενων)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Στο τέλος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του ερωτηματολογίου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Πόσων ετών είστε;</a:t>
                      </a: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cap="none" spc="0">
                          <a:solidFill>
                            <a:schemeClr val="tx1"/>
                          </a:solidFill>
                        </a:rPr>
                        <a:t>Πιο</a:t>
                      </a:r>
                      <a:r>
                        <a:rPr lang="el-GR" sz="1200" cap="none" spc="0" baseline="0">
                          <a:solidFill>
                            <a:schemeClr val="tx1"/>
                          </a:solidFill>
                        </a:rPr>
                        <a:t> προσωπικές - αδιάκριτες  - αποφεύγεται η περίπτωση εγκατάλειψης του ερωτηματολογίου στην πορεία συμπλήρωσης.</a:t>
                      </a:r>
                      <a:endParaRPr lang="el-G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5286" marR="87832" marT="18653" marB="13989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>
            <a:extLst>
              <a:ext uri="{FF2B5EF4-FFF2-40B4-BE49-F238E27FC236}">
                <a16:creationId xmlns:a16="http://schemas.microsoft.com/office/drawing/2014/main" id="{4432C6F6-156F-29B4-18D9-824AA138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130" y="3291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n-US" dirty="0"/>
              <a:t>Εμφάνιση</a:t>
            </a:r>
            <a:br>
              <a:rPr lang="el-GR" altLang="en-US" dirty="0"/>
            </a:br>
            <a:r>
              <a:rPr lang="el-GR" altLang="en-US" dirty="0"/>
              <a:t>Ερωτηματολογίου</a:t>
            </a:r>
          </a:p>
        </p:txBody>
      </p:sp>
      <p:sp>
        <p:nvSpPr>
          <p:cNvPr id="11267" name="2 - Θέση περιεχομένου">
            <a:extLst>
              <a:ext uri="{FF2B5EF4-FFF2-40B4-BE49-F238E27FC236}">
                <a16:creationId xmlns:a16="http://schemas.microsoft.com/office/drawing/2014/main" id="{E2F58A19-3055-26E2-5227-76637F470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43" y="2243138"/>
            <a:ext cx="9515525" cy="3201988"/>
          </a:xfrm>
        </p:spPr>
        <p:txBody>
          <a:bodyPr/>
          <a:lstStyle/>
          <a:p>
            <a:r>
              <a:rPr lang="el-GR" altLang="en-US" sz="2500" dirty="0"/>
              <a:t>Προσεγμένη μορφή και ευανάγνωστη.</a:t>
            </a:r>
          </a:p>
          <a:p>
            <a:r>
              <a:rPr lang="el-GR" altLang="en-US" sz="2500" dirty="0"/>
              <a:t>Οι αριθμοί στις απαντήσεις θα πρέπει να έχουν την ίδια σημασία σε όλο το ερωτηματολόγιο.</a:t>
            </a:r>
            <a:endParaRPr lang="el-GR" altLang="en-US" sz="2100" dirty="0"/>
          </a:p>
          <a:p>
            <a:pPr>
              <a:buFont typeface="Arial" panose="020B0604020202020204" pitchFamily="34" charset="0"/>
              <a:buNone/>
            </a:pPr>
            <a:r>
              <a:rPr lang="el-GR" altLang="en-US" sz="2100" dirty="0"/>
              <a:t>1. Ναι</a:t>
            </a:r>
          </a:p>
          <a:p>
            <a:pPr>
              <a:buFont typeface="Arial" panose="020B0604020202020204" pitchFamily="34" charset="0"/>
              <a:buNone/>
            </a:pPr>
            <a:r>
              <a:rPr lang="el-GR" altLang="en-US" sz="2100" dirty="0"/>
              <a:t>2. Όχι </a:t>
            </a:r>
          </a:p>
          <a:p>
            <a:endParaRPr lang="el-GR" altLang="en-US" sz="2500" dirty="0"/>
          </a:p>
        </p:txBody>
      </p:sp>
      <p:sp>
        <p:nvSpPr>
          <p:cNvPr id="4" name="3 - Απαγορευτικό σήμα">
            <a:extLst>
              <a:ext uri="{FF2B5EF4-FFF2-40B4-BE49-F238E27FC236}">
                <a16:creationId xmlns:a16="http://schemas.microsoft.com/office/drawing/2014/main" id="{1F6DCC05-0E43-8E31-FF9E-4734D9260662}"/>
              </a:ext>
            </a:extLst>
          </p:cNvPr>
          <p:cNvSpPr/>
          <p:nvPr/>
        </p:nvSpPr>
        <p:spPr>
          <a:xfrm>
            <a:off x="1154419" y="5052245"/>
            <a:ext cx="1368425" cy="93662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1269" name="4 - TextBox">
            <a:extLst>
              <a:ext uri="{FF2B5EF4-FFF2-40B4-BE49-F238E27FC236}">
                <a16:creationId xmlns:a16="http://schemas.microsoft.com/office/drawing/2014/main" id="{1D80E60E-7175-0DF5-53DC-76CDF851F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419" y="5683534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>
                <a:latin typeface="Century Gothic" panose="020B0502020202020204" pitchFamily="34" charset="0"/>
              </a:rPr>
              <a:t>1. Όχι</a:t>
            </a:r>
          </a:p>
          <a:p>
            <a:pPr eaLnBrk="1" hangingPunct="1"/>
            <a:r>
              <a:rPr lang="el-GR" altLang="en-US">
                <a:latin typeface="Century Gothic" panose="020B0502020202020204" pitchFamily="34" charset="0"/>
              </a:rPr>
              <a:t>2. Ναι </a:t>
            </a:r>
          </a:p>
        </p:txBody>
      </p:sp>
      <p:sp>
        <p:nvSpPr>
          <p:cNvPr id="11270" name="5 - TextBox">
            <a:extLst>
              <a:ext uri="{FF2B5EF4-FFF2-40B4-BE49-F238E27FC236}">
                <a16:creationId xmlns:a16="http://schemas.microsoft.com/office/drawing/2014/main" id="{0C4A32CD-D18E-D250-8418-00144FA1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9420" y="5214428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dirty="0">
                <a:latin typeface="Century Gothic" panose="020B0502020202020204" pitchFamily="34" charset="0"/>
              </a:rPr>
              <a:t>Δεν πρέπει να αλλάξει σε:</a:t>
            </a:r>
          </a:p>
        </p:txBody>
      </p:sp>
      <p:cxnSp>
        <p:nvCxnSpPr>
          <p:cNvPr id="8" name="7 - Ευθύγραμμο βέλος σύνδεσης">
            <a:extLst>
              <a:ext uri="{FF2B5EF4-FFF2-40B4-BE49-F238E27FC236}">
                <a16:creationId xmlns:a16="http://schemas.microsoft.com/office/drawing/2014/main" id="{DC69BD19-8CDF-CD56-CA8D-AB1A1A38D0D3}"/>
              </a:ext>
            </a:extLst>
          </p:cNvPr>
          <p:cNvCxnSpPr>
            <a:stCxn id="11270" idx="2"/>
          </p:cNvCxnSpPr>
          <p:nvPr/>
        </p:nvCxnSpPr>
        <p:spPr>
          <a:xfrm>
            <a:off x="3847482" y="5860540"/>
            <a:ext cx="144462" cy="146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F2441"/>
      </a:dk2>
      <a:lt2>
        <a:srgbClr val="E2E8E7"/>
      </a:lt2>
      <a:accent1>
        <a:srgbClr val="D68797"/>
      </a:accent1>
      <a:accent2>
        <a:srgbClr val="CD6CA8"/>
      </a:accent2>
      <a:accent3>
        <a:srgbClr val="D387D6"/>
      </a:accent3>
      <a:accent4>
        <a:srgbClr val="A16CCD"/>
      </a:accent4>
      <a:accent5>
        <a:srgbClr val="9187D6"/>
      </a:accent5>
      <a:accent6>
        <a:srgbClr val="6C88CD"/>
      </a:accent6>
      <a:hlink>
        <a:srgbClr val="568E83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1820</Words>
  <Application>Microsoft Office PowerPoint</Application>
  <PresentationFormat>Widescreen</PresentationFormat>
  <Paragraphs>232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Century Gothic</vt:lpstr>
      <vt:lpstr>Modern Love</vt:lpstr>
      <vt:lpstr>The Hand</vt:lpstr>
      <vt:lpstr>Wingdings</vt:lpstr>
      <vt:lpstr>SketchyVTI</vt:lpstr>
      <vt:lpstr>Διάλεξη 5</vt:lpstr>
      <vt:lpstr>Ερωτηματολόγιο: Σειρά Ερωτήσεων</vt:lpstr>
      <vt:lpstr>Σειρά Ερωτήσεων</vt:lpstr>
      <vt:lpstr>Σειρά Ερωτήσεων</vt:lpstr>
      <vt:lpstr>Σειρά ερωτήσεων</vt:lpstr>
      <vt:lpstr>Σειρά Ερωτήσεων</vt:lpstr>
      <vt:lpstr>Παράδειγμα</vt:lpstr>
      <vt:lpstr>PowerPoint Presentation</vt:lpstr>
      <vt:lpstr>Εμφάνιση Ερωτηματολογίου</vt:lpstr>
      <vt:lpstr>Εμφάνιση Ερωτηματολογίου</vt:lpstr>
      <vt:lpstr>Εμφάνιση  Ερωτηματολογίου</vt:lpstr>
      <vt:lpstr>Προέλεγχος Ερωτηματολογίου</vt:lpstr>
      <vt:lpstr>Προέλεγχος</vt:lpstr>
      <vt:lpstr>Προέλεγχος Ερωτηματολογίου</vt:lpstr>
      <vt:lpstr>Προέλεγχος Ερωτηματολογίου</vt:lpstr>
      <vt:lpstr>Συμβουλές - Οδηγίες </vt:lpstr>
      <vt:lpstr>Συμβουλές - Οδηγίες </vt:lpstr>
      <vt:lpstr>Συμβουλές - Οδηγίες </vt:lpstr>
      <vt:lpstr>Συμβουλές - Οδηγίες </vt:lpstr>
      <vt:lpstr>Δυσκολίες Σύνταξης Ερωτηματολογίου</vt:lpstr>
      <vt:lpstr>Δυσκολίες Σύνταξης Ερωτηματολογίου</vt:lpstr>
      <vt:lpstr>Δυσκολίες Σύνταξης Ερωτηματολογίου</vt:lpstr>
      <vt:lpstr>Μέθοδοι Διανομής Ερωτηματολογίου</vt:lpstr>
      <vt:lpstr>Προσωπική  Μέθοδος</vt:lpstr>
      <vt:lpstr>Τηλεφωνική  Μέθοδος</vt:lpstr>
      <vt:lpstr>Ταχυδρομική  Μέθοδος</vt:lpstr>
      <vt:lpstr>Ταχυδρομική  Μέθοδος</vt:lpstr>
      <vt:lpstr>Online  Ερωτηματολόγιο</vt:lpstr>
      <vt:lpstr>Επικοινωνία Ερευνητή</vt:lpstr>
      <vt:lpstr>Επικοινωνία Ερευνητή</vt:lpstr>
      <vt:lpstr>Παράδειγμα  Επικοινωνίας</vt:lpstr>
      <vt:lpstr>Κρυφές Έρευνες</vt:lpstr>
      <vt:lpstr>Χρόνος Συμπλήρωσης  του Ερωτηματολογίου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Διάλεξη 5</dc:title>
  <dc:creator>ΤΡΙΑΝΤΑΦΥΛΛΙΔΟΥ ΑΜΑΛΙΑ</dc:creator>
  <cp:lastModifiedBy>ΤΡΙΑΝΤΑΦΥΛΛΙΔΟΥ ΑΜΑΛΙΑ</cp:lastModifiedBy>
  <cp:revision>1</cp:revision>
  <dcterms:created xsi:type="dcterms:W3CDTF">2024-01-08T20:11:14Z</dcterms:created>
  <dcterms:modified xsi:type="dcterms:W3CDTF">2024-01-08T20:20:13Z</dcterms:modified>
</cp:coreProperties>
</file>