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01E4B-D898-4249-9C95-6B1BFFF38A3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79B7-D40B-4357-8DBD-CAA06B37A6F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Μεταφορά 8. Οι οργανώσεις ως εργαλεία κυριαρχίας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εξουσία ως κυριαρχία</a:t>
            </a:r>
            <a:r>
              <a:rPr lang="en-US" dirty="0" smtClean="0"/>
              <a:t> (domination)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οργάνωση ως μέσο επιβεβλημένης εκμετάλλευσης υλικών και ανθρώπινων πόρων π.χ. καταστροφή του περιβάλλοντος, σκληρές συνθήκες εργασίας</a:t>
            </a:r>
            <a:endParaRPr lang="en-US" dirty="0" smtClean="0"/>
          </a:p>
          <a:p>
            <a:r>
              <a:rPr lang="el-GR" dirty="0" smtClean="0"/>
              <a:t>Η κυριαρχία ως θεσμοθέτηση ανισοτήτων μέσα στην οργάνωση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κυριαρχία στο</a:t>
            </a:r>
            <a:r>
              <a:rPr lang="en-US" dirty="0" smtClean="0"/>
              <a:t> </a:t>
            </a:r>
            <a:r>
              <a:rPr lang="el-GR" dirty="0" smtClean="0"/>
              <a:t>έργο του </a:t>
            </a:r>
            <a:r>
              <a:rPr lang="en-US" dirty="0" smtClean="0"/>
              <a:t>Max Weber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Άμεση κυριαρχία με τη χρήση βίας ή απειλής</a:t>
            </a:r>
          </a:p>
          <a:p>
            <a:r>
              <a:rPr lang="el-GR" dirty="0" smtClean="0"/>
              <a:t>Τρεις μορφές έμμεσης ή νόμιμης κυριαρχίας ενός κυβερνώντα</a:t>
            </a:r>
          </a:p>
          <a:p>
            <a:pPr lvl="1"/>
            <a:r>
              <a:rPr lang="el-GR" dirty="0" smtClean="0"/>
              <a:t>Χαρισματική </a:t>
            </a:r>
            <a:r>
              <a:rPr lang="el-GR" dirty="0" smtClean="0"/>
              <a:t>κυριαρχία: προσωπικές ικανότητες, οπαδοί, χαλαρή διοίκηση</a:t>
            </a:r>
            <a:endParaRPr lang="el-GR" dirty="0" smtClean="0"/>
          </a:p>
          <a:p>
            <a:pPr lvl="1"/>
            <a:r>
              <a:rPr lang="el-GR" dirty="0" smtClean="0"/>
              <a:t>Παραδοσιακή κυριαρχία: κληρονομικό δικαίωμα (π.χ. μοναρχία, οικογένεια), πατριαρχική ή φεουδαρχική διοίκηση</a:t>
            </a:r>
          </a:p>
          <a:p>
            <a:pPr lvl="1"/>
            <a:r>
              <a:rPr lang="el-GR" dirty="0" err="1" smtClean="0"/>
              <a:t>Ορθολογικο</a:t>
            </a:r>
            <a:r>
              <a:rPr lang="el-GR" dirty="0" smtClean="0"/>
              <a:t>-νομική κυριαρχία: νόμοι, κανόνες, κανονισμοί και διαδικασίες, γραφειοκρατική-ιεραρχική διοίκηση</a:t>
            </a:r>
          </a:p>
          <a:p>
            <a:r>
              <a:rPr lang="el-GR" dirty="0" smtClean="0"/>
              <a:t>Δύο μορφές απρόσωπης κυριαρχίας:</a:t>
            </a:r>
          </a:p>
          <a:p>
            <a:pPr lvl="1"/>
            <a:r>
              <a:rPr lang="el-GR" dirty="0" smtClean="0"/>
              <a:t>Η γραφειοκρατία </a:t>
            </a:r>
            <a:r>
              <a:rPr lang="en-US" dirty="0" smtClean="0"/>
              <a:t>(</a:t>
            </a:r>
            <a:r>
              <a:rPr lang="el-GR" dirty="0" smtClean="0"/>
              <a:t>«σιδερένιο κλουβί»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Η </a:t>
            </a:r>
            <a:r>
              <a:rPr lang="el-GR" dirty="0" err="1" smtClean="0"/>
              <a:t>ορθολογικοποίηση</a:t>
            </a:r>
            <a:r>
              <a:rPr lang="el-GR" dirty="0" smtClean="0"/>
              <a:t>/</a:t>
            </a:r>
            <a:r>
              <a:rPr lang="el-GR" dirty="0" err="1" smtClean="0"/>
              <a:t>εξορθολογισμός</a:t>
            </a:r>
            <a:r>
              <a:rPr lang="el-GR" dirty="0" smtClean="0"/>
              <a:t> (</a:t>
            </a:r>
            <a:r>
              <a:rPr lang="en-US" dirty="0" smtClean="0"/>
              <a:t>rationalization)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κυριαρχία στο έργο του </a:t>
            </a:r>
            <a:r>
              <a:rPr lang="en-US" dirty="0" smtClean="0"/>
              <a:t>Karl </a:t>
            </a:r>
            <a:r>
              <a:rPr lang="en-US" dirty="0" smtClean="0"/>
              <a:t>M</a:t>
            </a:r>
            <a:r>
              <a:rPr lang="en-US" dirty="0" smtClean="0"/>
              <a:t>arx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υλική πλευρά της κυριαρχίας στην εργασία</a:t>
            </a:r>
          </a:p>
          <a:p>
            <a:pPr lvl="1"/>
            <a:r>
              <a:rPr lang="el-GR" dirty="0" smtClean="0"/>
              <a:t>Βιομηχανική κοινωνιολογία/εθνογραφία</a:t>
            </a:r>
          </a:p>
          <a:p>
            <a:r>
              <a:rPr lang="el-GR" dirty="0" smtClean="0"/>
              <a:t>Η ψυχική πλευρά της κυριαρχίας στην εργασία: αποξένωση (ή αλλοτρίωση, </a:t>
            </a:r>
            <a:r>
              <a:rPr lang="en-US" dirty="0" smtClean="0"/>
              <a:t>alienation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κυριαρχία σε ψυχικό επίπεδο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Εργασιομανία (εθισμός στην εργασία)</a:t>
            </a:r>
          </a:p>
          <a:p>
            <a:r>
              <a:rPr lang="el-GR" dirty="0" smtClean="0"/>
              <a:t>Εργασιακό άγχος (ψυχοσωματικά συμπτώματα)</a:t>
            </a:r>
            <a:r>
              <a:rPr lang="en-US" dirty="0" smtClean="0"/>
              <a:t> &amp; </a:t>
            </a:r>
            <a:r>
              <a:rPr lang="el-GR" dirty="0" smtClean="0"/>
              <a:t>Επαγγελματική εξουθένωση (</a:t>
            </a:r>
            <a:r>
              <a:rPr lang="en-US" dirty="0" smtClean="0"/>
              <a:t>burnout)</a:t>
            </a:r>
            <a:endParaRPr lang="el-GR" dirty="0" smtClean="0"/>
          </a:p>
          <a:p>
            <a:r>
              <a:rPr lang="el-GR" dirty="0" smtClean="0"/>
              <a:t>Συναισθηματικός μόχθος (</a:t>
            </a:r>
            <a:r>
              <a:rPr lang="en-US" dirty="0" smtClean="0"/>
              <a:t>emotional </a:t>
            </a:r>
            <a:r>
              <a:rPr lang="en-US" dirty="0" err="1" smtClean="0"/>
              <a:t>labour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Φυσική και ψυχική βία στον εργασιακό χώρο</a:t>
            </a:r>
          </a:p>
          <a:p>
            <a:pPr lvl="1"/>
            <a:r>
              <a:rPr lang="el-GR" dirty="0" smtClean="0"/>
              <a:t>Σεξουαλική παρενόχληση</a:t>
            </a:r>
            <a:r>
              <a:rPr lang="en-US" dirty="0" smtClean="0"/>
              <a:t> (sexual harassment)</a:t>
            </a:r>
            <a:endParaRPr lang="el-GR" dirty="0" smtClean="0"/>
          </a:p>
          <a:p>
            <a:pPr lvl="1"/>
            <a:r>
              <a:rPr lang="el-GR" dirty="0" smtClean="0"/>
              <a:t>Ηθική παρενόχληση (</a:t>
            </a:r>
            <a:r>
              <a:rPr lang="en-US" dirty="0" smtClean="0"/>
              <a:t>moral harassment/mobbing)</a:t>
            </a:r>
            <a:endParaRPr lang="el-GR" dirty="0" smtClean="0"/>
          </a:p>
          <a:p>
            <a:r>
              <a:rPr lang="el-GR" dirty="0" smtClean="0"/>
              <a:t>Ευζωία </a:t>
            </a:r>
            <a:r>
              <a:rPr lang="el-GR" dirty="0" smtClean="0"/>
              <a:t>&amp; επαγγελματική ικανοποίηση: Θετική ψυχολογία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l-GR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Κυριαρχία &amp; εργασιακές σχέσεις στην καπιταλιστική οικονομία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Συνδικαλισμός</a:t>
            </a:r>
          </a:p>
          <a:p>
            <a:r>
              <a:rPr lang="el-GR" dirty="0" smtClean="0"/>
              <a:t>Αντιπαλότητες μεταξύ ομάδων εργαζόμενων εντός της οργάνωσης («</a:t>
            </a:r>
            <a:r>
              <a:rPr lang="el-GR" dirty="0" err="1" smtClean="0"/>
              <a:t>ριζοσπαστικοποιημένη</a:t>
            </a:r>
            <a:r>
              <a:rPr lang="el-GR" dirty="0" smtClean="0"/>
              <a:t> οργάνωση»)</a:t>
            </a:r>
          </a:p>
          <a:p>
            <a:r>
              <a:rPr lang="el-GR" dirty="0" smtClean="0"/>
              <a:t>Εργασιακή νομοθεσία</a:t>
            </a:r>
          </a:p>
          <a:p>
            <a:r>
              <a:rPr lang="el-GR" dirty="0" smtClean="0"/>
              <a:t>Ανεργία &amp; εργασιακή επισφάλεια (</a:t>
            </a:r>
            <a:r>
              <a:rPr lang="en-US" dirty="0" err="1" smtClean="0"/>
              <a:t>precarity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err="1" smtClean="0"/>
              <a:t>Παγκοσμιοποιημένες</a:t>
            </a:r>
            <a:r>
              <a:rPr lang="el-GR" dirty="0" smtClean="0"/>
              <a:t> εργασιακές σχέσεις: Πολυεθνικές εταιρείες ως ολοκληρωτικά καθεστώτα, σχέσεις των πολυεθνικών εταιρειών με τις κυβερνήσεις των κρατών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Πλεονεκτήματα της μεταφοράς της κυριαρχίας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Τα </a:t>
            </a:r>
            <a:r>
              <a:rPr lang="el-GR" dirty="0" err="1" smtClean="0"/>
              <a:t>ηθικοπολιτικά</a:t>
            </a:r>
            <a:r>
              <a:rPr lang="el-GR" dirty="0" smtClean="0"/>
              <a:t> όρια της ορθολογικότητας: Η ορθολογικότητα ως μορφή κυριαρχίας</a:t>
            </a:r>
          </a:p>
          <a:p>
            <a:r>
              <a:rPr lang="el-GR" dirty="0" smtClean="0"/>
              <a:t>Η ορθολογικότητα και οι θεωρίες </a:t>
            </a:r>
            <a:r>
              <a:rPr lang="el-GR" dirty="0" err="1" smtClean="0"/>
              <a:t>οργανωσιακής</a:t>
            </a:r>
            <a:r>
              <a:rPr lang="el-GR" dirty="0" smtClean="0"/>
              <a:t> ορθολογικότητας ως ιδεολογικά τοποθετημένες</a:t>
            </a:r>
          </a:p>
          <a:p>
            <a:r>
              <a:rPr lang="el-GR" dirty="0" smtClean="0"/>
              <a:t>Μελέτη της «ανάποδης» πλευράς της οργάνωσης</a:t>
            </a:r>
          </a:p>
          <a:p>
            <a:r>
              <a:rPr lang="el-GR" dirty="0" smtClean="0"/>
              <a:t>Μελέτη της ριζοσπαστικοποίησης της οργάνωσης ως «πάλης των τάξεων»</a:t>
            </a:r>
          </a:p>
          <a:p>
            <a:pPr>
              <a:buNone/>
            </a:pPr>
            <a:r>
              <a:rPr lang="el-GR" b="1" dirty="0" smtClean="0"/>
              <a:t>Όμως:</a:t>
            </a:r>
            <a:r>
              <a:rPr lang="el-GR" dirty="0" smtClean="0"/>
              <a:t> Θεωρία συνομωσίας; Η προσωπική ευθύνη στη λήψη αποφάσεων; Είναι εφικτές μορφές μη κυριαρχικής οργάνωσης; Είναι λύση η εταιρική ευθύνη;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κυριαρχία στην εργασία των εκπαιδευτικών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Συνδικαλισμός των εκπαιδευτικών</a:t>
            </a:r>
          </a:p>
          <a:p>
            <a:r>
              <a:rPr lang="el-GR" dirty="0" smtClean="0"/>
              <a:t>Ομάδες εκπαιδευτικών που εργάζονται στο ίδιο σχολείο: μόνιμοι </a:t>
            </a:r>
            <a:r>
              <a:rPr lang="en-US" dirty="0" smtClean="0"/>
              <a:t>vs. </a:t>
            </a:r>
            <a:r>
              <a:rPr lang="el-GR" dirty="0" smtClean="0"/>
              <a:t>α</a:t>
            </a:r>
            <a:r>
              <a:rPr lang="el-GR" dirty="0" smtClean="0"/>
              <a:t>ναπληρωτές</a:t>
            </a:r>
          </a:p>
          <a:p>
            <a:r>
              <a:rPr lang="el-GR" dirty="0" smtClean="0"/>
              <a:t>Υλικές συνθήκες εργασίας των εκπαιδευτικών</a:t>
            </a:r>
          </a:p>
          <a:p>
            <a:r>
              <a:rPr lang="el-GR" dirty="0" smtClean="0"/>
              <a:t>Εργασιακή εξουθένωση των εκπαιδευτικών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5 Tricks to Stop Teacher Burnout | Infor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000108"/>
            <a:ext cx="6096000" cy="4276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355</Words>
  <Application>Microsoft Office PowerPoint</Application>
  <PresentationFormat>Προβολή στην οθόνη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Μεταφορά 8. Οι οργανώσεις ως εργαλεία κυριαρχίας</vt:lpstr>
      <vt:lpstr>Η εξουσία ως κυριαρχία (domination)</vt:lpstr>
      <vt:lpstr>Η κυριαρχία στο έργο του Max Weber</vt:lpstr>
      <vt:lpstr>Η κυριαρχία στο έργο του Karl Marx</vt:lpstr>
      <vt:lpstr>Η κυριαρχία σε ψυχικό επίπεδο</vt:lpstr>
      <vt:lpstr>Κυριαρχία &amp; εργασιακές σχέσεις στην καπιταλιστική οικονομία</vt:lpstr>
      <vt:lpstr>Πλεονεκτήματα της μεταφοράς της κυριαρχίας</vt:lpstr>
      <vt:lpstr>Η κυριαρχία στην εργασία των εκπαιδευτικών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Μεταφορά 8. Οι οργανώσεις ως εργαλεία κυριαρχίας</dc:title>
  <dc:creator>thalia konst</dc:creator>
  <cp:lastModifiedBy>thalia konst</cp:lastModifiedBy>
  <cp:revision>60</cp:revision>
  <dcterms:created xsi:type="dcterms:W3CDTF">2020-11-14T16:08:38Z</dcterms:created>
  <dcterms:modified xsi:type="dcterms:W3CDTF">2020-12-14T18:29:26Z</dcterms:modified>
</cp:coreProperties>
</file>